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.xml" ContentType="application/vnd.openxmlformats-officedocument.presentationml.notesSlide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19"/>
  </p:notesMasterIdLst>
  <p:handoutMasterIdLst>
    <p:handoutMasterId r:id="rId20"/>
  </p:handoutMasterIdLst>
  <p:sldIdLst>
    <p:sldId id="863" r:id="rId3"/>
    <p:sldId id="864" r:id="rId4"/>
    <p:sldId id="859" r:id="rId5"/>
    <p:sldId id="785" r:id="rId6"/>
    <p:sldId id="787" r:id="rId7"/>
    <p:sldId id="788" r:id="rId8"/>
    <p:sldId id="789" r:id="rId9"/>
    <p:sldId id="794" r:id="rId10"/>
    <p:sldId id="838" r:id="rId11"/>
    <p:sldId id="839" r:id="rId12"/>
    <p:sldId id="840" r:id="rId13"/>
    <p:sldId id="841" r:id="rId14"/>
    <p:sldId id="798" r:id="rId15"/>
    <p:sldId id="835" r:id="rId16"/>
    <p:sldId id="831" r:id="rId17"/>
    <p:sldId id="823" r:id="rId18"/>
  </p:sldIdLst>
  <p:sldSz cx="9144000" cy="6858000" type="screen4x3"/>
  <p:notesSz cx="7315200" cy="96012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A8487"/>
    <a:srgbClr val="1C5A61"/>
    <a:srgbClr val="0C6D9C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87132" autoAdjust="0"/>
  </p:normalViewPr>
  <p:slideViewPr>
    <p:cSldViewPr>
      <p:cViewPr varScale="1">
        <p:scale>
          <a:sx n="82" d="100"/>
          <a:sy n="82" d="100"/>
        </p:scale>
        <p:origin x="-1041" y="-51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016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424F1580-3AFF-491C-9F75-C0ABDACE12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93FC5853-80A0-4160-A36D-172E1E7323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777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不纯性越大，熵越大，划分获得的信息越少。</a:t>
            </a:r>
          </a:p>
        </p:txBody>
      </p:sp>
    </p:spTree>
    <p:extLst>
      <p:ext uri="{BB962C8B-B14F-4D97-AF65-F5344CB8AC3E}">
        <p14:creationId xmlns:p14="http://schemas.microsoft.com/office/powerpoint/2010/main" val="388730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不纯性越大，熵越大，划分获得的信息越少。</a:t>
            </a:r>
          </a:p>
        </p:txBody>
      </p:sp>
    </p:spTree>
    <p:extLst>
      <p:ext uri="{BB962C8B-B14F-4D97-AF65-F5344CB8AC3E}">
        <p14:creationId xmlns:p14="http://schemas.microsoft.com/office/powerpoint/2010/main" val="388730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48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AF17D3-8905-4596-9458-86CA75F3D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0DD3D0E-2995-42AE-A40B-95E861E0F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722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3CD40A-912E-491D-92F1-DE2A8FDD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5C0FF0-BDBE-4F4B-BB16-58C194DB2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846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B85DBFA-4F06-4F35-BBA2-C2E1AFB1E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63448F3-AC60-4A7E-9EC2-F664DE35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12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4063E9-3D8A-4325-A20C-5F67D3FD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42F6267-2A7D-48FA-B40B-D2CB863354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1732854-CF3F-4F62-93C2-B4E38A28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23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59D987-272E-470A-9757-FDFB87FD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9F41D4B-3F9A-4EFD-A093-831F3D6F7A7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A39EB27-62D7-408D-9D1D-0D11115A12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D26E2D0C-F04A-46A1-8A32-10F25ECD90B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9444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79AB88-23EF-499E-9405-1D9661D3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E5B9566-3665-42E9-9D4F-A6EC78533F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7841D70-A906-4759-823A-0B78F8FE2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919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xmlns="" id="{6052A328-9948-461D-9B97-40882FA9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B190D-B913-407D-81AB-7C71D815F18F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xmlns="" id="{21020F95-F689-4198-BFD7-3B413F48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xmlns="" id="{9940A44F-9891-49DB-B5FD-569A8D26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8A23-2FAE-46C2-B239-88C46A96CE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15018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xmlns="" id="{2020AEE7-D769-41B8-9DB8-CFF65E05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4F994-D77F-4DFB-B28D-4306242932F8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xmlns="" id="{32C8F1F3-A463-41E4-AFB3-60733479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xmlns="" id="{C8EB21B2-AFBC-44A1-9A1A-0665011E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E9310-B598-4B69-98D2-4E08595A21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255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xmlns="" id="{9D4F549A-C5D3-40AC-91F9-3034C4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894F3-2E73-4003-9088-B5A189AB4796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xmlns="" id="{0158737C-E586-4645-A319-F757F42B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xmlns="" id="{C9842276-8AE3-42FF-A21E-F9B24B84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15194-C0B2-4159-8666-7DA1ADED8B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9580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82">
            <a:extLst>
              <a:ext uri="{FF2B5EF4-FFF2-40B4-BE49-F238E27FC236}">
                <a16:creationId xmlns:a16="http://schemas.microsoft.com/office/drawing/2014/main" xmlns="" id="{5CFE8D27-FE3D-4038-BD59-6A1FC0AB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F50B-9343-418D-A8CC-31522465CAEC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8" name="页脚占位符 3083">
            <a:extLst>
              <a:ext uri="{FF2B5EF4-FFF2-40B4-BE49-F238E27FC236}">
                <a16:creationId xmlns:a16="http://schemas.microsoft.com/office/drawing/2014/main" xmlns="" id="{2E1F74C6-AACD-4983-A0E2-D1ED1C1B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灯片编号占位符 3084">
            <a:extLst>
              <a:ext uri="{FF2B5EF4-FFF2-40B4-BE49-F238E27FC236}">
                <a16:creationId xmlns:a16="http://schemas.microsoft.com/office/drawing/2014/main" xmlns="" id="{D240F45F-5B24-47BE-B9CB-A13C8A19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39B1A-022E-4481-BC14-1A4E70151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6675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82">
            <a:extLst>
              <a:ext uri="{FF2B5EF4-FFF2-40B4-BE49-F238E27FC236}">
                <a16:creationId xmlns:a16="http://schemas.microsoft.com/office/drawing/2014/main" xmlns="" id="{FD1F24BA-EC70-42A0-9BB9-3B238B56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BD644-6524-4514-B4C3-5FBF750F52B1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4" name="页脚占位符 3083">
            <a:extLst>
              <a:ext uri="{FF2B5EF4-FFF2-40B4-BE49-F238E27FC236}">
                <a16:creationId xmlns:a16="http://schemas.microsoft.com/office/drawing/2014/main" xmlns="" id="{1C55E72F-1B98-4FEC-8F14-55CCA1E8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灯片编号占位符 3084">
            <a:extLst>
              <a:ext uri="{FF2B5EF4-FFF2-40B4-BE49-F238E27FC236}">
                <a16:creationId xmlns:a16="http://schemas.microsoft.com/office/drawing/2014/main" xmlns="" id="{95848CE3-4634-4D36-AD33-1F59598C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F03F3-4A40-4683-8853-B5B6B79918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419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C7BF6D-0EDB-4C1E-B1BC-D5E22148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7067C1-B1D4-48CF-8324-00658E4A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6005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82">
            <a:extLst>
              <a:ext uri="{FF2B5EF4-FFF2-40B4-BE49-F238E27FC236}">
                <a16:creationId xmlns:a16="http://schemas.microsoft.com/office/drawing/2014/main" xmlns="" id="{C3C76A26-E78C-4655-B310-D35D0CCA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F98A3-ACB1-4CFB-BED7-959332E7A264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3" name="页脚占位符 3083">
            <a:extLst>
              <a:ext uri="{FF2B5EF4-FFF2-40B4-BE49-F238E27FC236}">
                <a16:creationId xmlns:a16="http://schemas.microsoft.com/office/drawing/2014/main" xmlns="" id="{7D65D298-AB2D-43DF-BB99-643205F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灯片编号占位符 3084">
            <a:extLst>
              <a:ext uri="{FF2B5EF4-FFF2-40B4-BE49-F238E27FC236}">
                <a16:creationId xmlns:a16="http://schemas.microsoft.com/office/drawing/2014/main" xmlns="" id="{855006AF-40D6-42C2-8723-BE7ED538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F642B-2F0C-487D-ADC2-0981C1EAB4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08857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xmlns="" id="{469781D7-EEDC-4E3C-BF12-6F5A4ADE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2402F-F2C5-459C-9BD7-8434AE0340C0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xmlns="" id="{ECB6B2CC-D6D2-4CEC-81B0-BEB92F7F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xmlns="" id="{0572A400-A179-465F-B23F-6EAD043E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B8187-0A78-4E16-8E12-B3A3BAE64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07714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xmlns="" id="{B4D8E840-4F94-46D9-9E4C-15CDE4C9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66857-875D-472D-8417-05577E52A48B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xmlns="" id="{3D907AFF-0DAE-4572-9696-D19C4A2A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xmlns="" id="{EE3E1325-A696-466D-9CA1-3DBD53F0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7A50B-0ECD-40D2-9F73-36D9CECCF7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09914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xmlns="" id="{BD5A5C71-D815-480F-A736-C2E59C21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3F4B4-8EA7-4FAF-93B6-37023BCB65CE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xmlns="" id="{2E2C3F51-493A-4B2C-9D04-E8BFC703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xmlns="" id="{7EA15A21-3503-471F-B91E-E1E9DB4A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9C2AF-7448-429D-BBC6-91F84EEA60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36896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21067" cy="58277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xmlns="" id="{E748A843-D848-4059-A6AC-7A1880A7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CE76C-A204-498D-9026-2E01F990A400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xmlns="" id="{A7E833B3-0E43-482D-B5FF-994ADB6C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xmlns="" id="{577E2C6A-139D-4C9C-9F49-818E8C13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DA5C-79E0-4349-B5A3-3ABBDAD9D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0682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xmlns="" id="{6B03D4BA-4F94-44E3-886E-A1FC6B20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433D0-988A-4EFB-BE86-59AC8FDCFB03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xmlns="" id="{04B85507-BE39-44E6-8939-59A72C20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xmlns="" id="{3FEA585A-407B-432A-9619-B46F1086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D46B9-2E24-4A0D-858E-5F4D53037A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8294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5E5AA4-C3FD-46BB-BF13-E104FCF6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2490F31-99AE-406F-821D-FF838BA5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257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D76065-A809-4C17-BD65-B4BA7C6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5189C48-23F3-4647-A499-9FE3869F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867B1EB-BA44-4A35-A4B0-FBD6E7CF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405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A4D5C0-693D-4A35-86F5-4F58A5E6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ACAA86-BF03-4DF9-A8D4-B13D50426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AF823F9-45E9-4021-A7D1-7EFF72EC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882BB2B-EE84-4897-B9E8-B428C2288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EA72D46-84D3-4D81-9375-BCC58D592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462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4216C1-A228-42D3-A014-C17E7C16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169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9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52DDE8-7F9B-424B-BC31-47AA471C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BF7075F-3791-4455-8BF3-6CD331B7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932E573-59DB-432E-A1FC-4D3D6A5F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717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82951F-B411-42F4-BF41-E461A3B4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3C5B4C8-02D6-47FE-ADA4-9793D835A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3EBE3FD-D03B-42DB-BC2F-3C6DABAED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29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0D96D01-76C3-444F-BBBA-944BCA061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DD096DC5-75DC-473A-B59C-4AD1821C1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xmlns="" id="{CBD40DBF-D145-4E3D-97FD-EC892B345E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29" name="Rectangle 17">
              <a:extLst>
                <a:ext uri="{FF2B5EF4-FFF2-40B4-BE49-F238E27FC236}">
                  <a16:creationId xmlns:a16="http://schemas.microsoft.com/office/drawing/2014/main" xmlns="" id="{B6FC40C4-D9DE-45AC-8F8C-E1FFFF1B6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0" name="Rectangle 18">
              <a:extLst>
                <a:ext uri="{FF2B5EF4-FFF2-40B4-BE49-F238E27FC236}">
                  <a16:creationId xmlns:a16="http://schemas.microsoft.com/office/drawing/2014/main" xmlns="" id="{110F7CAA-6B4E-4A9E-9302-F747BE9F3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079">
            <a:extLst>
              <a:ext uri="{FF2B5EF4-FFF2-40B4-BE49-F238E27FC236}">
                <a16:creationId xmlns:a16="http://schemas.microsoft.com/office/drawing/2014/main" xmlns="" id="{AB21B992-2655-4D13-84BE-1D146622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/>
          </a:p>
        </p:txBody>
      </p:sp>
      <p:sp>
        <p:nvSpPr>
          <p:cNvPr id="3075" name="标题 3080">
            <a:extLst>
              <a:ext uri="{FF2B5EF4-FFF2-40B4-BE49-F238E27FC236}">
                <a16:creationId xmlns:a16="http://schemas.microsoft.com/office/drawing/2014/main" xmlns="" id="{FFF5E252-4291-46DA-B3C2-D6A01DD404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文本占位符 3081">
            <a:extLst>
              <a:ext uri="{FF2B5EF4-FFF2-40B4-BE49-F238E27FC236}">
                <a16:creationId xmlns:a16="http://schemas.microsoft.com/office/drawing/2014/main" xmlns="" id="{DB867EA9-C02F-4997-8054-1CCBA4F619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日期占位符 3082">
            <a:extLst>
              <a:ext uri="{FF2B5EF4-FFF2-40B4-BE49-F238E27FC236}">
                <a16:creationId xmlns:a16="http://schemas.microsoft.com/office/drawing/2014/main" xmlns="" id="{2B5CCFD1-39BA-4F81-BB97-62D588FC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DEF076A-AF76-4E5D-B975-C3250B2B2DC7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3084" name="页脚占位符 3083">
            <a:extLst>
              <a:ext uri="{FF2B5EF4-FFF2-40B4-BE49-F238E27FC236}">
                <a16:creationId xmlns:a16="http://schemas.microsoft.com/office/drawing/2014/main" xmlns="" id="{50AA5E7F-92CA-4B37-8D68-DD926D08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灯片编号占位符 3084">
            <a:extLst>
              <a:ext uri="{FF2B5EF4-FFF2-40B4-BE49-F238E27FC236}">
                <a16:creationId xmlns:a16="http://schemas.microsoft.com/office/drawing/2014/main" xmlns="" id="{60B455CA-5FF7-42F3-AB2F-5BCF2EE2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600" y="6324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B81FFB-937F-438B-BB9E-BA6FC0867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>
    <p:zo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5.doc"/><Relationship Id="rId11" Type="http://schemas.openxmlformats.org/officeDocument/2006/relationships/image" Target="../media/image6.emf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Microsoft_Word_97_-_2003___6.doc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15.png"/><Relationship Id="rId18" Type="http://schemas.openxmlformats.org/officeDocument/2006/relationships/oleObject" Target="../embeddings/oleObject27.bin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4.wmf"/><Relationship Id="rId2" Type="http://schemas.openxmlformats.org/officeDocument/2006/relationships/tags" Target="../tags/tag77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2.tmp"/><Relationship Id="rId1" Type="http://schemas.openxmlformats.org/officeDocument/2006/relationships/vmlDrawing" Target="../drawings/vmlDrawing8.v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image" Target="../media/image13.wmf"/><Relationship Id="rId10" Type="http://schemas.openxmlformats.org/officeDocument/2006/relationships/tags" Target="../tags/tag85.xml"/><Relationship Id="rId19" Type="http://schemas.openxmlformats.org/officeDocument/2006/relationships/image" Target="../media/image14.wmf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14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18.wmf"/><Relationship Id="rId3" Type="http://schemas.openxmlformats.org/officeDocument/2006/relationships/tags" Target="../tags/tag88.xml"/><Relationship Id="rId21" Type="http://schemas.openxmlformats.org/officeDocument/2006/relationships/image" Target="../media/image19.wmf"/><Relationship Id="rId7" Type="http://schemas.openxmlformats.org/officeDocument/2006/relationships/tags" Target="../tags/tag92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33.bin"/><Relationship Id="rId2" Type="http://schemas.openxmlformats.org/officeDocument/2006/relationships/tags" Target="../tags/tag87.xml"/><Relationship Id="rId16" Type="http://schemas.openxmlformats.org/officeDocument/2006/relationships/image" Target="../media/image17.wmf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10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oleObject" Target="../embeddings/oleObject32.bin"/><Relationship Id="rId23" Type="http://schemas.openxmlformats.org/officeDocument/2006/relationships/image" Target="../media/image2.tmp"/><Relationship Id="rId10" Type="http://schemas.openxmlformats.org/officeDocument/2006/relationships/tags" Target="../tags/tag95.xml"/><Relationship Id="rId19" Type="http://schemas.openxmlformats.org/officeDocument/2006/relationships/image" Target="../media/image20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image" Target="../media/image16.wmf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2.tmp"/><Relationship Id="rId2" Type="http://schemas.openxmlformats.org/officeDocument/2006/relationships/tags" Target="../tags/tag98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oleObject" Target="../embeddings/oleObject36.bin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image" Target="../media/image8.wmf"/><Relationship Id="rId2" Type="http://schemas.openxmlformats.org/officeDocument/2006/relationships/tags" Target="../tags/tag112.xml"/><Relationship Id="rId16" Type="http://schemas.openxmlformats.org/officeDocument/2006/relationships/oleObject" Target="../embeddings/oleObject35.bin"/><Relationship Id="rId20" Type="http://schemas.openxmlformats.org/officeDocument/2006/relationships/image" Target="../media/image2.tmp"/><Relationship Id="rId1" Type="http://schemas.openxmlformats.org/officeDocument/2006/relationships/vmlDrawing" Target="../drawings/vmlDrawing11.v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20.xml"/><Relationship Id="rId19" Type="http://schemas.openxmlformats.org/officeDocument/2006/relationships/image" Target="../media/image3.wmf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10" Type="http://schemas.openxmlformats.org/officeDocument/2006/relationships/tags" Target="../tags/tag134.xml"/><Relationship Id="rId19" Type="http://schemas.openxmlformats.org/officeDocument/2006/relationships/image" Target="../media/image2.tmp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2.tmp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1.png"/><Relationship Id="rId2" Type="http://schemas.openxmlformats.org/officeDocument/2006/relationships/tags" Target="../tags/tag21.xml"/><Relationship Id="rId16" Type="http://schemas.openxmlformats.org/officeDocument/2006/relationships/slideLayout" Target="../slideLayouts/slideLayout20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oleObject" Target="../embeddings/oleObject1.bin"/><Relationship Id="rId18" Type="http://schemas.openxmlformats.org/officeDocument/2006/relationships/oleObject" Target="../embeddings/oleObject3.bin"/><Relationship Id="rId3" Type="http://schemas.openxmlformats.org/officeDocument/2006/relationships/tags" Target="../tags/tag36.xml"/><Relationship Id="rId21" Type="http://schemas.openxmlformats.org/officeDocument/2006/relationships/oleObject" Target="../embeddings/Microsoft_Word_97_-_2003___2.doc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4.wmf"/><Relationship Id="rId2" Type="http://schemas.openxmlformats.org/officeDocument/2006/relationships/tags" Target="../tags/tag35.xml"/><Relationship Id="rId16" Type="http://schemas.openxmlformats.org/officeDocument/2006/relationships/oleObject" Target="../embeddings/Microsoft_Word_97_-_2003___1.doc"/><Relationship Id="rId20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2.tmp"/><Relationship Id="rId5" Type="http://schemas.openxmlformats.org/officeDocument/2006/relationships/tags" Target="../tags/tag38.xml"/><Relationship Id="rId15" Type="http://schemas.openxmlformats.org/officeDocument/2006/relationships/oleObject" Target="../embeddings/oleObject2.bin"/><Relationship Id="rId23" Type="http://schemas.openxmlformats.org/officeDocument/2006/relationships/oleObject" Target="../embeddings/oleObject5.bin"/><Relationship Id="rId10" Type="http://schemas.openxmlformats.org/officeDocument/2006/relationships/tags" Target="../tags/tag43.xml"/><Relationship Id="rId19" Type="http://schemas.openxmlformats.org/officeDocument/2006/relationships/image" Target="../media/image5.wmf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.wmf"/><Relationship Id="rId2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oleObject" Target="../embeddings/oleObject6.bin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.v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image" Target="../media/image2.tmp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5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5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8.wmf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14.bin"/><Relationship Id="rId2" Type="http://schemas.openxmlformats.org/officeDocument/2006/relationships/tags" Target="../tags/tag57.xml"/><Relationship Id="rId16" Type="http://schemas.openxmlformats.org/officeDocument/2006/relationships/image" Target="../media/image11.wmf"/><Relationship Id="rId20" Type="http://schemas.openxmlformats.org/officeDocument/2006/relationships/image" Target="../media/image2.tmp"/><Relationship Id="rId1" Type="http://schemas.openxmlformats.org/officeDocument/2006/relationships/vmlDrawing" Target="../drawings/vmlDrawing5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oleObject" Target="../embeddings/oleObject13.bin"/><Relationship Id="rId10" Type="http://schemas.openxmlformats.org/officeDocument/2006/relationships/tags" Target="../tags/tag65.xml"/><Relationship Id="rId19" Type="http://schemas.openxmlformats.org/officeDocument/2006/relationships/image" Target="../media/image9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7.bin"/><Relationship Id="rId3" Type="http://schemas.openxmlformats.org/officeDocument/2006/relationships/tags" Target="../tags/tag68.xml"/><Relationship Id="rId21" Type="http://schemas.openxmlformats.org/officeDocument/2006/relationships/image" Target="../media/image6.emf"/><Relationship Id="rId7" Type="http://schemas.openxmlformats.org/officeDocument/2006/relationships/tags" Target="../tags/tag7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4.wmf"/><Relationship Id="rId2" Type="http://schemas.openxmlformats.org/officeDocument/2006/relationships/tags" Target="../tags/tag67.xml"/><Relationship Id="rId16" Type="http://schemas.openxmlformats.org/officeDocument/2006/relationships/oleObject" Target="../embeddings/Microsoft_Word_97_-_2003___3.doc"/><Relationship Id="rId20" Type="http://schemas.openxmlformats.org/officeDocument/2006/relationships/oleObject" Target="../embeddings/Microsoft_Word_97_-_2003___4.doc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2.tmp"/><Relationship Id="rId10" Type="http://schemas.openxmlformats.org/officeDocument/2006/relationships/tags" Target="../tags/tag75.xml"/><Relationship Id="rId19" Type="http://schemas.openxmlformats.org/officeDocument/2006/relationships/oleObject" Target="../embeddings/oleObject18.bin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B190D-B913-407D-81AB-7C71D815F18F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5250" y="685800"/>
            <a:ext cx="836295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尼美（女，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23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岁，企业白领）是如何选择相亲对象的，尼美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对于相亲对象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的属性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建模，总共包括哪些属性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性别</a:t>
            </a: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长相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年龄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收入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361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219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077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2"/>
            </p:custDataLst>
          </p:nvPr>
        </p:nvSpPr>
        <p:spPr>
          <a:xfrm>
            <a:off x="1828800" y="55292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职业</a:t>
            </a: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55935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34" y="2238375"/>
            <a:ext cx="290977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7826049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FE07DDAE-1CED-405F-932B-7FBA9105C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3.4.2</a:t>
            </a:r>
            <a:r>
              <a:rPr lang="zh-CN" altLang="en-US" dirty="0" smtClean="0">
                <a:ea typeface="宋体" panose="02010600030101010101" pitchFamily="2" charset="-122"/>
              </a:rPr>
              <a:t>纯</a:t>
            </a:r>
            <a:r>
              <a:rPr lang="zh-CN" altLang="en-US" dirty="0">
                <a:ea typeface="宋体" panose="02010600030101010101" pitchFamily="2" charset="-122"/>
              </a:rPr>
              <a:t>性的测量</a:t>
            </a:r>
            <a:r>
              <a:rPr lang="en-US" altLang="zh-CN" dirty="0">
                <a:ea typeface="宋体" panose="02010600030101010101" pitchFamily="2" charset="-122"/>
              </a:rPr>
              <a:t>: GINI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DF7E675A-4E01-45B4-B402-289B3CB37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39624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给定结点</a:t>
            </a:r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Gini</a:t>
            </a:r>
            <a:r>
              <a:rPr lang="zh-CN" altLang="en-US" dirty="0">
                <a:ea typeface="宋体" panose="02010600030101010101" pitchFamily="2" charset="-122"/>
              </a:rPr>
              <a:t>值计算 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p( j | t) </a:t>
            </a:r>
            <a:r>
              <a:rPr lang="zh-CN" altLang="en-US" dirty="0">
                <a:ea typeface="宋体" panose="02010600030101010101" pitchFamily="2" charset="-122"/>
              </a:rPr>
              <a:t>是在结点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中，类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发生的概率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sz="9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当类分布均衡时，</a:t>
            </a:r>
            <a:r>
              <a:rPr lang="en-US" altLang="zh-CN" sz="2400" dirty="0">
                <a:ea typeface="宋体" panose="02010600030101010101" pitchFamily="2" charset="-122"/>
              </a:rPr>
              <a:t>Gini</a:t>
            </a:r>
            <a:r>
              <a:rPr lang="zh-CN" altLang="en-US" sz="2400" dirty="0">
                <a:ea typeface="宋体" panose="02010600030101010101" pitchFamily="2" charset="-122"/>
              </a:rPr>
              <a:t>值达到最大值 </a:t>
            </a:r>
            <a:r>
              <a:rPr lang="en-US" altLang="zh-CN" sz="2400" dirty="0">
                <a:ea typeface="宋体" panose="02010600030101010101" pitchFamily="2" charset="-122"/>
              </a:rPr>
              <a:t>(1 - 1/</a:t>
            </a:r>
            <a:r>
              <a:rPr lang="en-US" altLang="zh-CN" sz="2400" dirty="0" err="1">
                <a:ea typeface="宋体" panose="02010600030101010101" pitchFamily="2" charset="-122"/>
              </a:rPr>
              <a:t>n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相反当只有一个类时，</a:t>
            </a:r>
            <a:r>
              <a:rPr lang="en-US" altLang="zh-CN" sz="2400" dirty="0">
                <a:ea typeface="宋体" panose="02010600030101010101" pitchFamily="2" charset="-122"/>
              </a:rPr>
              <a:t>Gini</a:t>
            </a:r>
            <a:r>
              <a:rPr lang="zh-CN" altLang="en-US" sz="2400" dirty="0">
                <a:ea typeface="宋体" panose="02010600030101010101" pitchFamily="2" charset="-122"/>
              </a:rPr>
              <a:t>值达到最小值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，纯性越大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xmlns="" id="{7D3A7AC0-0CBB-407F-8177-B40AB7B2E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86733"/>
              </p:ext>
            </p:extLst>
          </p:nvPr>
        </p:nvGraphicFramePr>
        <p:xfrm>
          <a:off x="2743200" y="16256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35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256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60805"/>
              </p:ext>
            </p:extLst>
          </p:nvPr>
        </p:nvGraphicFramePr>
        <p:xfrm>
          <a:off x="755650" y="3657600"/>
          <a:ext cx="20161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36"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57600"/>
                        <a:ext cx="20161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03575" y="4435475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smtClean="0">
                <a:ea typeface="宋体" charset="-122"/>
              </a:rPr>
              <a:t>P(C1) = 0/6 = 0     P(C2) = 6/6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err="1" smtClean="0">
                <a:ea typeface="宋体" charset="-122"/>
              </a:rPr>
              <a:t>Gini</a:t>
            </a:r>
            <a:r>
              <a:rPr lang="en-US" altLang="zh-CN" sz="2000" b="1" dirty="0" smtClean="0">
                <a:ea typeface="宋体" charset="-122"/>
              </a:rPr>
              <a:t> = 1 – P(C1)</a:t>
            </a:r>
            <a:r>
              <a:rPr lang="en-US" altLang="zh-CN" sz="2000" b="1" baseline="30000" dirty="0" smtClean="0">
                <a:ea typeface="宋体" charset="-122"/>
              </a:rPr>
              <a:t>2 </a:t>
            </a:r>
            <a:r>
              <a:rPr lang="en-US" altLang="zh-CN" sz="2000" b="1" dirty="0" smtClean="0">
                <a:ea typeface="宋体" charset="-122"/>
              </a:rPr>
              <a:t>– P(C2)</a:t>
            </a:r>
            <a:r>
              <a:rPr lang="en-US" altLang="zh-CN" sz="2000" b="1" baseline="30000" dirty="0" smtClean="0">
                <a:ea typeface="宋体" charset="-122"/>
              </a:rPr>
              <a:t>2</a:t>
            </a:r>
            <a:r>
              <a:rPr lang="en-US" altLang="zh-CN" sz="2000" b="1" dirty="0" smtClean="0">
                <a:ea typeface="宋体" charset="-122"/>
              </a:rPr>
              <a:t> = 1 – 0 – 1 = 0 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538483"/>
              </p:ext>
            </p:extLst>
          </p:nvPr>
        </p:nvGraphicFramePr>
        <p:xfrm>
          <a:off x="3290888" y="3668713"/>
          <a:ext cx="33702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37" name="Equation" r:id="rId8" imgW="1612900" imgH="355600" progId="Equation.3">
                  <p:embed/>
                </p:oleObj>
              </mc:Choice>
              <mc:Fallback>
                <p:oleObj name="Equation" r:id="rId8" imgW="1612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3668713"/>
                        <a:ext cx="3370262" cy="701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94153"/>
              </p:ext>
            </p:extLst>
          </p:nvPr>
        </p:nvGraphicFramePr>
        <p:xfrm>
          <a:off x="762000" y="5330825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38" name="文档" r:id="rId10" imgW="3225800" imgH="1358900" progId="Word.Document.8">
                  <p:embed/>
                </p:oleObj>
              </mc:Choice>
              <mc:Fallback>
                <p:oleObj name="文档" r:id="rId10" imgW="3225800" imgH="1358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0825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203575" y="6019800"/>
            <a:ext cx="5508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smtClean="0">
                <a:ea typeface="宋体" charset="-122"/>
              </a:rPr>
              <a:t>P(C1) = 3/6 = 1/2     P(C2) = 3/6 = 1/2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err="1" smtClean="0">
                <a:ea typeface="宋体" charset="-122"/>
              </a:rPr>
              <a:t>Gini</a:t>
            </a:r>
            <a:r>
              <a:rPr lang="en-US" altLang="zh-CN" sz="2000" b="1" dirty="0" smtClean="0">
                <a:ea typeface="宋体" charset="-122"/>
              </a:rPr>
              <a:t> = 1 – P(C1)</a:t>
            </a:r>
            <a:r>
              <a:rPr lang="en-US" altLang="zh-CN" sz="2000" b="1" baseline="30000" dirty="0" smtClean="0">
                <a:ea typeface="宋体" charset="-122"/>
              </a:rPr>
              <a:t>2 </a:t>
            </a:r>
            <a:r>
              <a:rPr lang="en-US" altLang="zh-CN" sz="2000" b="1" dirty="0" smtClean="0">
                <a:ea typeface="宋体" charset="-122"/>
              </a:rPr>
              <a:t>– P(C2)</a:t>
            </a:r>
            <a:r>
              <a:rPr lang="en-US" altLang="zh-CN" sz="2000" b="1" baseline="30000" dirty="0" smtClean="0">
                <a:ea typeface="宋体" charset="-122"/>
              </a:rPr>
              <a:t>2</a:t>
            </a:r>
            <a:r>
              <a:rPr lang="en-US" altLang="zh-CN" sz="2000" b="1" dirty="0" smtClean="0">
                <a:ea typeface="宋体" charset="-122"/>
              </a:rPr>
              <a:t> = 1 – 1/4 – 1/4 = 1/2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12720"/>
              </p:ext>
            </p:extLst>
          </p:nvPr>
        </p:nvGraphicFramePr>
        <p:xfrm>
          <a:off x="3290888" y="5345113"/>
          <a:ext cx="33702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39" name="Equation" r:id="rId12" imgW="1612900" imgH="355600" progId="Equation.3">
                  <p:embed/>
                </p:oleObj>
              </mc:Choice>
              <mc:Fallback>
                <p:oleObj name="Equation" r:id="rId12" imgW="1612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5345113"/>
                        <a:ext cx="3370262" cy="701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0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781800" y="949890"/>
            <a:ext cx="38100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 bwMode="auto">
          <a:xfrm>
            <a:off x="7524750" y="644652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E5317029-FB2F-4213-BFCF-4DFEA615DE8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1163" y="1143000"/>
            <a:ext cx="8318500" cy="5181600"/>
          </a:xfrm>
          <a:prstGeom prst="rect">
            <a:avLst/>
          </a:prstGeom>
          <a:blipFill>
            <a:blip r:embed="rId13"/>
            <a:stretch>
              <a:fillRect l="-806" t="-1294"/>
            </a:stretch>
          </a:blipFill>
        </p:spPr>
        <p:txBody>
          <a:bodyPr/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>
                <a:noFill/>
              </a:rPr>
              <a:t> </a:t>
            </a:r>
            <a:endParaRPr lang="zh-CN" altLang="en-US" dirty="0">
              <a:noFill/>
            </a:endParaRP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xmlns="" id="{7B165177-994C-4196-8F6D-6EBF2302F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4645"/>
              </p:ext>
            </p:extLst>
          </p:nvPr>
        </p:nvGraphicFramePr>
        <p:xfrm>
          <a:off x="1752600" y="2133600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0" name="Equation" r:id="rId14" imgW="3073400" imgH="406400" progId="Equation.3">
                  <p:embed/>
                </p:oleObj>
              </mc:Choice>
              <mc:Fallback>
                <p:oleObj name="Equation" r:id="rId14" imgW="3073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xmlns="" id="{227D717C-781A-4BC4-A8E1-6C0ECAFCE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11426"/>
              </p:ext>
            </p:extLst>
          </p:nvPr>
        </p:nvGraphicFramePr>
        <p:xfrm>
          <a:off x="304800" y="4244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1" name="Document" r:id="rId16" imgW="3238500" imgH="1357884" progId="Word.Document.8">
                  <p:embed/>
                </p:oleObj>
              </mc:Choice>
              <mc:Fallback>
                <p:oleObj name="Document" r:id="rId16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44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xmlns="" id="{16EC2575-8BF8-45D3-A453-9064A1234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87309"/>
              </p:ext>
            </p:extLst>
          </p:nvPr>
        </p:nvGraphicFramePr>
        <p:xfrm>
          <a:off x="381000" y="5722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2" name="Document" r:id="rId18" imgW="3238500" imgH="1357884" progId="Word.Document.8">
                  <p:embed/>
                </p:oleObj>
              </mc:Choice>
              <mc:Fallback>
                <p:oleObj name="Document" r:id="rId18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22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BAB1A214-3BF9-4006-B510-74CB236D5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44975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P(C1) = 0/6 =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ea typeface="宋体" panose="02010600030101010101" pitchFamily="2" charset="-122"/>
              </a:rPr>
              <a:t>P(C2) = 6/6 =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Error = 1 – max (0, 1) = 1 – 1 = 0 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xmlns="" id="{30655E14-F2FE-4736-AB80-5FD87DDC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38800"/>
            <a:ext cx="5105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P(C1) =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 </a:t>
            </a:r>
            <a:r>
              <a:rPr lang="en-US" altLang="zh-CN" sz="2000" dirty="0">
                <a:ea typeface="宋体" panose="02010600030101010101" pitchFamily="2" charset="-122"/>
              </a:rPr>
              <a:t>P(C2) =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Error = 1 – max (1/6, 5/6) = 1 – 5/6 = 1/6</a:t>
            </a: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3149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C5441B49-0B46-43BC-A4A8-4DABB1315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3.4.2</a:t>
            </a:r>
            <a:r>
              <a:rPr lang="zh-CN" altLang="en-US" dirty="0" smtClean="0">
                <a:ea typeface="宋体" panose="02010600030101010101" pitchFamily="2" charset="-122"/>
              </a:rPr>
              <a:t>基于 </a:t>
            </a:r>
            <a:r>
              <a:rPr lang="en-US" altLang="zh-CN" dirty="0">
                <a:ea typeface="宋体" panose="02010600030101010101" pitchFamily="2" charset="-122"/>
              </a:rPr>
              <a:t>Classification Error</a:t>
            </a:r>
            <a:r>
              <a:rPr lang="zh-CN" altLang="en-US" dirty="0">
                <a:ea typeface="宋体" panose="02010600030101010101" pitchFamily="2" charset="-122"/>
              </a:rPr>
              <a:t>的划分</a:t>
            </a:r>
          </a:p>
        </p:txBody>
      </p:sp>
      <p:sp>
        <p:nvSpPr>
          <p:cNvPr id="831491" name="Rectangle 3">
            <a:extLst>
              <a:ext uri="{FF2B5EF4-FFF2-40B4-BE49-F238E27FC236}">
                <a16:creationId xmlns:a16="http://schemas.microsoft.com/office/drawing/2014/main" xmlns="" id="{E5317029-FB2F-4213-BFCF-4DFEA615DE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>
            <a:blip r:embed="rId4"/>
            <a:stretch>
              <a:fillRect l="-806" t="-129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xmlns="" id="{7B165177-994C-4196-8F6D-6EBF2302F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07917"/>
              </p:ext>
            </p:extLst>
          </p:nvPr>
        </p:nvGraphicFramePr>
        <p:xfrm>
          <a:off x="1752600" y="2133600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5" name="Equation" r:id="rId5" imgW="3073400" imgH="406400" progId="Equation.3">
                  <p:embed/>
                </p:oleObj>
              </mc:Choice>
              <mc:Fallback>
                <p:oleObj name="Equation" r:id="rId5" imgW="3073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xmlns="" id="{227D717C-781A-4BC4-A8E1-6C0ECAFCE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787627"/>
              </p:ext>
            </p:extLst>
          </p:nvPr>
        </p:nvGraphicFramePr>
        <p:xfrm>
          <a:off x="304800" y="4244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6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44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16EC2575-8BF8-45D3-A453-9064A1234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428486"/>
              </p:ext>
            </p:extLst>
          </p:nvPr>
        </p:nvGraphicFramePr>
        <p:xfrm>
          <a:off x="381000" y="5722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7" name="Document" r:id="rId9" imgW="3238500" imgH="1357884" progId="Word.Document.8">
                  <p:embed/>
                </p:oleObj>
              </mc:Choice>
              <mc:Fallback>
                <p:oleObj name="Document" r:id="rId9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22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BAB1A214-3BF9-4006-B510-74CB236D5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44975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Error = 1 – max (0, 1) = 1 – 1 = 0 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30655E14-F2FE-4736-AB80-5FD87DDC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38800"/>
            <a:ext cx="5105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Error = 1 – max (1/6, 5/6) = 1 – 5/6 = 1/6</a:t>
            </a:r>
          </a:p>
        </p:txBody>
      </p:sp>
    </p:spTree>
    <p:extLst>
      <p:ext uri="{BB962C8B-B14F-4D97-AF65-F5344CB8AC3E}">
        <p14:creationId xmlns:p14="http://schemas.microsoft.com/office/powerpoint/2010/main" val="18721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69920"/>
              </p:ext>
            </p:extLst>
          </p:nvPr>
        </p:nvGraphicFramePr>
        <p:xfrm>
          <a:off x="1066800" y="2157413"/>
          <a:ext cx="34163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9" name="Equation" r:id="rId13" imgW="1828800" imgH="660240" progId="Equation.DSMT4">
                  <p:embed/>
                </p:oleObj>
              </mc:Choice>
              <mc:Fallback>
                <p:oleObj name="Equation" r:id="rId13" imgW="18288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57413"/>
                        <a:ext cx="34163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1106488" y="1666875"/>
          <a:ext cx="2740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0" name="公式" r:id="rId15" imgW="1167893" imgH="203112" progId="Equation.3">
                  <p:embed/>
                </p:oleObj>
              </mc:Choice>
              <mc:Fallback>
                <p:oleObj name="公式" r:id="rId15" imgW="116789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666875"/>
                        <a:ext cx="2740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63948"/>
              </p:ext>
            </p:extLst>
          </p:nvPr>
        </p:nvGraphicFramePr>
        <p:xfrm>
          <a:off x="381000" y="3492500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1" name="Equation" r:id="rId17" imgW="3340100" imgH="800100" progId="Equation.3">
                  <p:embed/>
                </p:oleObj>
              </mc:Choice>
              <mc:Fallback>
                <p:oleObj name="Equation" r:id="rId17" imgW="33401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92500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62600"/>
            <a:ext cx="8067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320542"/>
              </p:ext>
            </p:extLst>
          </p:nvPr>
        </p:nvGraphicFramePr>
        <p:xfrm>
          <a:off x="381000" y="4703763"/>
          <a:ext cx="41941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2" name="Equation" r:id="rId20" imgW="2959100" imgH="723900" progId="Equation.3">
                  <p:embed/>
                </p:oleObj>
              </mc:Choice>
              <mc:Fallback>
                <p:oleObj name="Equation" r:id="rId20" imgW="29591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03763"/>
                        <a:ext cx="4194175" cy="9350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200"/>
            <a:ext cx="3621087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7924800" y="4867275"/>
            <a:ext cx="2971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3" name="组合 12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2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272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采用决策树分类算法，连续数据如何处理？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连续数据离散化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选择最佳划分点分裂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连续数据每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个值之间形成分裂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67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决策树特征构造适合采用如下哪种方法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单调变换</a:t>
            </a: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线性组合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8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F64691BC-930E-4A8F-A79B-6033908ED1EF}"/>
              </a:ext>
            </a:extLst>
          </p:cNvPr>
          <p:cNvGrpSpPr/>
          <p:nvPr/>
        </p:nvGrpSpPr>
        <p:grpSpPr>
          <a:xfrm>
            <a:off x="609600" y="4800600"/>
            <a:ext cx="6189663" cy="966787"/>
            <a:chOff x="1676400" y="4312236"/>
            <a:chExt cx="6189663" cy="966787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xmlns="" id="{580CD955-8E60-4808-B855-AEFDA8A04A5C}"/>
                </a:ext>
              </a:extLst>
            </p:cNvPr>
            <p:cNvSpPr txBox="1"/>
            <p:nvPr/>
          </p:nvSpPr>
          <p:spPr bwMode="auto">
            <a:xfrm>
              <a:off x="1676400" y="4312236"/>
              <a:ext cx="6189663" cy="96678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normAutofit/>
            </a:bodyPr>
            <a:lstStyle/>
            <a:p>
              <a:endParaRPr lang="zh-CN" altLang="en-US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1096467"/>
                </p:ext>
              </p:extLst>
            </p:nvPr>
          </p:nvGraphicFramePr>
          <p:xfrm>
            <a:off x="2209800" y="4495800"/>
            <a:ext cx="477981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0" name="Equation" r:id="rId16" imgW="2921000" imgH="419100" progId="">
                    <p:embed/>
                  </p:oleObj>
                </mc:Choice>
                <mc:Fallback>
                  <p:oleObj name="Equation" r:id="rId16" imgW="2921000" imgH="4191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4495800"/>
                          <a:ext cx="4779818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165902"/>
              </p:ext>
            </p:extLst>
          </p:nvPr>
        </p:nvGraphicFramePr>
        <p:xfrm>
          <a:off x="1736392" y="6077903"/>
          <a:ext cx="2801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1" name="Equation" r:id="rId18" imgW="1765300" imgH="431800" progId="">
                  <p:embed/>
                </p:oleObj>
              </mc:Choice>
              <mc:Fallback>
                <p:oleObj name="Equation" r:id="rId18" imgW="17653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392" y="6077903"/>
                        <a:ext cx="2801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8748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下列说法正确的是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过拟合是由于训练集多，模型过于简单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过拟合是由于训练集少，模型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过于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复杂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欠拟合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是由于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训练集多，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模型过于简单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欠拟合是由于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训练集少，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模型过于简单</a:t>
            </a: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09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B190D-B913-407D-81AB-7C71D815F18F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一个决策树包括如下哪些要素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测试节点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叶子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290977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654170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3937000" y="136207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B=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D=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 bwMode="auto">
          <a:xfrm>
            <a:off x="914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04538"/>
              </p:ext>
            </p:extLst>
          </p:nvPr>
        </p:nvGraphicFramePr>
        <p:xfrm>
          <a:off x="730250" y="1295400"/>
          <a:ext cx="280213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7" name="Equation" r:id="rId13" imgW="1765300" imgH="431800" progId="">
                  <p:embed/>
                </p:oleObj>
              </mc:Choice>
              <mc:Fallback>
                <p:oleObj name="Equation" r:id="rId13" imgW="17653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295400"/>
                        <a:ext cx="280213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1152" y="19812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600" i="1" dirty="0">
                <a:solidFill>
                  <a:srgbClr val="7030A0"/>
                </a:solidFill>
              </a:rPr>
              <a:t>p</a:t>
            </a:r>
            <a:r>
              <a:rPr lang="en-AU" altLang="zh-CN" sz="1600" baseline="-25000" dirty="0">
                <a:solidFill>
                  <a:srgbClr val="7030A0"/>
                </a:solidFill>
              </a:rPr>
              <a:t>i</a:t>
            </a:r>
            <a:r>
              <a:rPr lang="en-AU" altLang="zh-CN" sz="1600" dirty="0">
                <a:solidFill>
                  <a:srgbClr val="7030A0"/>
                </a:solidFill>
              </a:rPr>
              <a:t>: the proportion of instances in the dataset that take the </a:t>
            </a:r>
            <a:r>
              <a:rPr lang="en-AU" altLang="zh-CN" sz="1600" i="1" dirty="0" err="1">
                <a:solidFill>
                  <a:srgbClr val="7030A0"/>
                </a:solidFill>
              </a:rPr>
              <a:t>i</a:t>
            </a:r>
            <a:r>
              <a:rPr lang="en-AU" altLang="zh-CN" sz="1600" i="1" dirty="0">
                <a:solidFill>
                  <a:srgbClr val="7030A0"/>
                </a:solidFill>
              </a:rPr>
              <a:t> </a:t>
            </a:r>
            <a:r>
              <a:rPr lang="en-AU" altLang="zh-CN" sz="1600" baseline="30000" dirty="0" err="1">
                <a:solidFill>
                  <a:srgbClr val="7030A0"/>
                </a:solidFill>
              </a:rPr>
              <a:t>th</a:t>
            </a:r>
            <a:r>
              <a:rPr lang="en-AU" altLang="zh-CN" sz="1600" dirty="0">
                <a:solidFill>
                  <a:srgbClr val="7030A0"/>
                </a:solidFill>
              </a:rPr>
              <a:t> target value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85800" y="1219200"/>
            <a:ext cx="297180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0152" y="1371600"/>
            <a:ext cx="6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不确定性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128349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熵值越高，数据越混乱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熵值越低，数据越纯</a:t>
            </a:r>
            <a:endParaRPr lang="zh-CN" altLang="en-US" sz="2000" dirty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290259"/>
              </p:ext>
            </p:extLst>
          </p:nvPr>
        </p:nvGraphicFramePr>
        <p:xfrm>
          <a:off x="755650" y="2971800"/>
          <a:ext cx="20161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8" name="Document" r:id="rId16" imgW="3238500" imgH="1357884" progId="Word.Document.8">
                  <p:embed/>
                </p:oleObj>
              </mc:Choice>
              <mc:Fallback>
                <p:oleObj name="Document" r:id="rId16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71800"/>
                        <a:ext cx="20161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99971"/>
              </p:ext>
            </p:extLst>
          </p:nvPr>
        </p:nvGraphicFramePr>
        <p:xfrm>
          <a:off x="3203575" y="3008313"/>
          <a:ext cx="5581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9" name="Equation" r:id="rId18" imgW="4165600" imgH="444500" progId="Equation.3">
                  <p:embed/>
                </p:oleObj>
              </mc:Choice>
              <mc:Fallback>
                <p:oleObj name="Equation" r:id="rId18" imgW="4165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08313"/>
                        <a:ext cx="5581650" cy="5953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124200" y="3810000"/>
            <a:ext cx="5943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smtClean="0">
                <a:ea typeface="宋体" charset="-122"/>
              </a:rPr>
              <a:t>P(C1) = 0/6 =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000" b="1" dirty="0" smtClean="0">
                <a:ea typeface="宋体" charset="-122"/>
              </a:rPr>
              <a:t>     P(C2) = 6/6 =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B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smtClean="0">
                <a:ea typeface="宋体" charset="-122"/>
              </a:rPr>
              <a:t>Entropy = – 0 log 0</a:t>
            </a:r>
            <a:r>
              <a:rPr lang="en-US" altLang="zh-CN" sz="2000" b="1" baseline="30000" dirty="0" smtClean="0">
                <a:ea typeface="宋体" charset="-122"/>
              </a:rPr>
              <a:t> </a:t>
            </a:r>
            <a:r>
              <a:rPr lang="en-US" altLang="zh-CN" sz="2000" b="1" dirty="0" smtClean="0">
                <a:ea typeface="宋体" charset="-122"/>
              </a:rPr>
              <a:t>– 1 log 1 = – 0 – 0 = 0 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75881"/>
              </p:ext>
            </p:extLst>
          </p:nvPr>
        </p:nvGraphicFramePr>
        <p:xfrm>
          <a:off x="762000" y="5041900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0" name="文档" r:id="rId21" imgW="3225800" imgH="1358900" progId="Word.Document.8">
                  <p:embed/>
                </p:oleObj>
              </mc:Choice>
              <mc:Fallback>
                <p:oleObj name="文档" r:id="rId21" imgW="3225800" imgH="1358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41900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15003"/>
              </p:ext>
            </p:extLst>
          </p:nvPr>
        </p:nvGraphicFramePr>
        <p:xfrm>
          <a:off x="3203575" y="5081588"/>
          <a:ext cx="5581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1" name="Equation" r:id="rId23" imgW="4165600" imgH="444500" progId="Equation.3">
                  <p:embed/>
                </p:oleObj>
              </mc:Choice>
              <mc:Fallback>
                <p:oleObj name="Equation" r:id="rId23" imgW="4165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81588"/>
                        <a:ext cx="5581650" cy="5953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200400" y="5715000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smtClean="0">
                <a:ea typeface="宋体" charset="-122"/>
              </a:rPr>
              <a:t>P(C1) = 3/6 =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000" b="1" dirty="0" smtClean="0">
                <a:ea typeface="宋体" charset="-122"/>
              </a:rPr>
              <a:t>      P(C2) = 3/6 =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D</a:t>
            </a:r>
            <a:endParaRPr lang="en-US" altLang="zh-CN" sz="2000" b="1" dirty="0" smtClean="0">
              <a:ea typeface="宋体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smtClean="0">
                <a:ea typeface="宋体" charset="-122"/>
              </a:rPr>
              <a:t>Entropy = – 0.5 log 0.5</a:t>
            </a:r>
            <a:r>
              <a:rPr lang="en-US" altLang="zh-CN" sz="2000" b="1" baseline="30000" dirty="0" smtClean="0">
                <a:ea typeface="宋体" charset="-122"/>
              </a:rPr>
              <a:t> </a:t>
            </a:r>
            <a:r>
              <a:rPr lang="en-US" altLang="zh-CN" sz="2000" b="1" dirty="0" smtClean="0">
                <a:ea typeface="宋体" charset="-122"/>
              </a:rPr>
              <a:t>– 0.5 log 0.5 = 1 </a:t>
            </a: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728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90500" y="28956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购买的比例为：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/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14 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不购买的比例为：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/14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顾客数据的熵值：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173581"/>
              </p:ext>
            </p:extLst>
          </p:nvPr>
        </p:nvGraphicFramePr>
        <p:xfrm>
          <a:off x="730250" y="1295400"/>
          <a:ext cx="280213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7" name="Equation" r:id="rId13" imgW="1765300" imgH="431800" progId="">
                  <p:embed/>
                </p:oleObj>
              </mc:Choice>
              <mc:Fallback>
                <p:oleObj name="Equation" r:id="rId13" imgW="17653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295400"/>
                        <a:ext cx="280213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1152" y="19812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600" i="1" dirty="0">
                <a:solidFill>
                  <a:srgbClr val="7030A0"/>
                </a:solidFill>
              </a:rPr>
              <a:t>p</a:t>
            </a:r>
            <a:r>
              <a:rPr lang="en-AU" altLang="zh-CN" sz="1600" baseline="-25000" dirty="0">
                <a:solidFill>
                  <a:srgbClr val="7030A0"/>
                </a:solidFill>
              </a:rPr>
              <a:t>i</a:t>
            </a:r>
            <a:r>
              <a:rPr lang="en-AU" altLang="zh-CN" sz="1600" dirty="0">
                <a:solidFill>
                  <a:srgbClr val="7030A0"/>
                </a:solidFill>
              </a:rPr>
              <a:t>: the proportion of instances in the dataset that take the </a:t>
            </a:r>
            <a:r>
              <a:rPr lang="en-AU" altLang="zh-CN" sz="1600" i="1" dirty="0" err="1">
                <a:solidFill>
                  <a:srgbClr val="7030A0"/>
                </a:solidFill>
              </a:rPr>
              <a:t>i</a:t>
            </a:r>
            <a:r>
              <a:rPr lang="en-AU" altLang="zh-CN" sz="1600" i="1" dirty="0">
                <a:solidFill>
                  <a:srgbClr val="7030A0"/>
                </a:solidFill>
              </a:rPr>
              <a:t> </a:t>
            </a:r>
            <a:r>
              <a:rPr lang="en-AU" altLang="zh-CN" sz="1600" baseline="30000" dirty="0" err="1">
                <a:solidFill>
                  <a:srgbClr val="7030A0"/>
                </a:solidFill>
              </a:rPr>
              <a:t>th</a:t>
            </a:r>
            <a:r>
              <a:rPr lang="en-AU" altLang="zh-CN" sz="1600" dirty="0">
                <a:solidFill>
                  <a:srgbClr val="7030A0"/>
                </a:solidFill>
              </a:rPr>
              <a:t> target value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graphicFrame>
        <p:nvGraphicFramePr>
          <p:cNvPr id="16" name="Group 1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10386"/>
              </p:ext>
            </p:extLst>
          </p:nvPr>
        </p:nvGraphicFramePr>
        <p:xfrm>
          <a:off x="5257800" y="1135063"/>
          <a:ext cx="3595687" cy="5192479"/>
        </p:xfrm>
        <a:graphic>
          <a:graphicData uri="http://schemas.openxmlformats.org/drawingml/2006/table">
            <a:tbl>
              <a:tblPr/>
              <a:tblGrid>
                <a:gridCol w="444500"/>
                <a:gridCol w="630237"/>
                <a:gridCol w="630238"/>
                <a:gridCol w="628650"/>
                <a:gridCol w="630237"/>
                <a:gridCol w="631825"/>
              </a:tblGrid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年龄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收入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爱好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信用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购买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6983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3.4.1</a:t>
            </a:r>
            <a:r>
              <a:rPr lang="en-AU" altLang="zh-CN" dirty="0" smtClean="0">
                <a:ea typeface="宋体" panose="02010600030101010101" pitchFamily="2" charset="-122"/>
              </a:rPr>
              <a:t>Entropy </a:t>
            </a:r>
            <a:r>
              <a:rPr lang="zh-CN" altLang="en-US" dirty="0">
                <a:ea typeface="宋体" panose="02010600030101010101" pitchFamily="2" charset="-122"/>
              </a:rPr>
              <a:t>基于熵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190500" y="28956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购买的比例为：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9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/14 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不购买的比例为：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/14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顾客数据的熵值：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55875"/>
              </p:ext>
            </p:extLst>
          </p:nvPr>
        </p:nvGraphicFramePr>
        <p:xfrm>
          <a:off x="730250" y="1295400"/>
          <a:ext cx="280213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1" name="Equation" r:id="rId5" imgW="1765300" imgH="431800" progId="">
                  <p:embed/>
                </p:oleObj>
              </mc:Choice>
              <mc:Fallback>
                <p:oleObj name="Equation" r:id="rId5" imgW="17653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295400"/>
                        <a:ext cx="280213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1152" y="19812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600" i="1" dirty="0">
                <a:solidFill>
                  <a:srgbClr val="7030A0"/>
                </a:solidFill>
              </a:rPr>
              <a:t>p</a:t>
            </a:r>
            <a:r>
              <a:rPr lang="en-AU" altLang="zh-CN" sz="1600" baseline="-25000" dirty="0">
                <a:solidFill>
                  <a:srgbClr val="7030A0"/>
                </a:solidFill>
              </a:rPr>
              <a:t>i</a:t>
            </a:r>
            <a:r>
              <a:rPr lang="en-AU" altLang="zh-CN" sz="1600" dirty="0">
                <a:solidFill>
                  <a:srgbClr val="7030A0"/>
                </a:solidFill>
              </a:rPr>
              <a:t>: the proportion of instances in the dataset that take the </a:t>
            </a:r>
            <a:r>
              <a:rPr lang="en-AU" altLang="zh-CN" sz="1600" i="1" dirty="0" err="1">
                <a:solidFill>
                  <a:srgbClr val="7030A0"/>
                </a:solidFill>
              </a:rPr>
              <a:t>i</a:t>
            </a:r>
            <a:r>
              <a:rPr lang="en-AU" altLang="zh-CN" sz="1600" i="1" dirty="0">
                <a:solidFill>
                  <a:srgbClr val="7030A0"/>
                </a:solidFill>
              </a:rPr>
              <a:t> </a:t>
            </a:r>
            <a:r>
              <a:rPr lang="en-AU" altLang="zh-CN" sz="1600" baseline="30000" dirty="0" err="1">
                <a:solidFill>
                  <a:srgbClr val="7030A0"/>
                </a:solidFill>
              </a:rPr>
              <a:t>th</a:t>
            </a:r>
            <a:r>
              <a:rPr lang="en-AU" altLang="zh-CN" sz="1600" dirty="0">
                <a:solidFill>
                  <a:srgbClr val="7030A0"/>
                </a:solidFill>
              </a:rPr>
              <a:t> target value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graphicFrame>
        <p:nvGraphicFramePr>
          <p:cNvPr id="15" name="Group 1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793935"/>
              </p:ext>
            </p:extLst>
          </p:nvPr>
        </p:nvGraphicFramePr>
        <p:xfrm>
          <a:off x="5257800" y="1135063"/>
          <a:ext cx="3595687" cy="5192479"/>
        </p:xfrm>
        <a:graphic>
          <a:graphicData uri="http://schemas.openxmlformats.org/drawingml/2006/table">
            <a:tbl>
              <a:tblPr/>
              <a:tblGrid>
                <a:gridCol w="444500"/>
                <a:gridCol w="630237"/>
                <a:gridCol w="630238"/>
                <a:gridCol w="628650"/>
                <a:gridCol w="630237"/>
                <a:gridCol w="631825"/>
              </a:tblGrid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年龄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收入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爱好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信用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购买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365219"/>
              </p:ext>
            </p:extLst>
          </p:nvPr>
        </p:nvGraphicFramePr>
        <p:xfrm>
          <a:off x="188912" y="4648200"/>
          <a:ext cx="42306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2" name="Equation" r:id="rId7" imgW="2882900" imgH="393700" progId="">
                  <p:embed/>
                </p:oleObj>
              </mc:Choice>
              <mc:Fallback>
                <p:oleObj name="Equation" r:id="rId7" imgW="2882900" imgH="393700" progId="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" y="4648200"/>
                        <a:ext cx="42306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5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3.4.1</a:t>
            </a:r>
            <a:r>
              <a:rPr lang="en-AU" altLang="zh-CN" dirty="0" smtClean="0">
                <a:ea typeface="宋体" panose="02010600030101010101" pitchFamily="2" charset="-122"/>
              </a:rPr>
              <a:t>Entropy </a:t>
            </a:r>
            <a:r>
              <a:rPr lang="zh-CN" altLang="en-US" dirty="0">
                <a:ea typeface="宋体" panose="02010600030101010101" pitchFamily="2" charset="-122"/>
              </a:rPr>
              <a:t>基于</a:t>
            </a:r>
            <a:r>
              <a:rPr lang="zh-CN" altLang="en-US" dirty="0" smtClean="0">
                <a:ea typeface="宋体" panose="02010600030101010101" pitchFamily="2" charset="-122"/>
              </a:rPr>
              <a:t>熵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信息增益算法</a:t>
            </a:r>
            <a:r>
              <a:rPr lang="en-US" altLang="zh-CN" dirty="0" smtClean="0">
                <a:ea typeface="宋体" panose="02010600030101010101" pitchFamily="2" charset="-122"/>
              </a:rPr>
              <a:t>ID3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190500" y="28956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购买的比例为：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9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/14 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不购买的比例为：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/14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顾客数据的熵值：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058326"/>
              </p:ext>
            </p:extLst>
          </p:nvPr>
        </p:nvGraphicFramePr>
        <p:xfrm>
          <a:off x="730250" y="1295400"/>
          <a:ext cx="280213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3" name="Equation" r:id="rId5" imgW="1765300" imgH="431800" progId="">
                  <p:embed/>
                </p:oleObj>
              </mc:Choice>
              <mc:Fallback>
                <p:oleObj name="Equation" r:id="rId5" imgW="17653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295400"/>
                        <a:ext cx="280213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1152" y="19812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600" i="1" dirty="0">
                <a:solidFill>
                  <a:srgbClr val="7030A0"/>
                </a:solidFill>
              </a:rPr>
              <a:t>p</a:t>
            </a:r>
            <a:r>
              <a:rPr lang="en-AU" altLang="zh-CN" sz="1600" baseline="-25000" dirty="0">
                <a:solidFill>
                  <a:srgbClr val="7030A0"/>
                </a:solidFill>
              </a:rPr>
              <a:t>i</a:t>
            </a:r>
            <a:r>
              <a:rPr lang="en-AU" altLang="zh-CN" sz="1600" dirty="0">
                <a:solidFill>
                  <a:srgbClr val="7030A0"/>
                </a:solidFill>
              </a:rPr>
              <a:t>: the proportion of instances in the dataset that take the </a:t>
            </a:r>
            <a:r>
              <a:rPr lang="en-AU" altLang="zh-CN" sz="1600" i="1" dirty="0" err="1">
                <a:solidFill>
                  <a:srgbClr val="7030A0"/>
                </a:solidFill>
              </a:rPr>
              <a:t>i</a:t>
            </a:r>
            <a:r>
              <a:rPr lang="en-AU" altLang="zh-CN" sz="1600" i="1" dirty="0">
                <a:solidFill>
                  <a:srgbClr val="7030A0"/>
                </a:solidFill>
              </a:rPr>
              <a:t> </a:t>
            </a:r>
            <a:r>
              <a:rPr lang="en-AU" altLang="zh-CN" sz="1600" baseline="30000" dirty="0" err="1">
                <a:solidFill>
                  <a:srgbClr val="7030A0"/>
                </a:solidFill>
              </a:rPr>
              <a:t>th</a:t>
            </a:r>
            <a:r>
              <a:rPr lang="en-AU" altLang="zh-CN" sz="1600" dirty="0">
                <a:solidFill>
                  <a:srgbClr val="7030A0"/>
                </a:solidFill>
              </a:rPr>
              <a:t> target value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graphicFrame>
        <p:nvGraphicFramePr>
          <p:cNvPr id="15" name="Group 1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035117"/>
              </p:ext>
            </p:extLst>
          </p:nvPr>
        </p:nvGraphicFramePr>
        <p:xfrm>
          <a:off x="5257800" y="1135063"/>
          <a:ext cx="3595687" cy="5192479"/>
        </p:xfrm>
        <a:graphic>
          <a:graphicData uri="http://schemas.openxmlformats.org/drawingml/2006/table">
            <a:tbl>
              <a:tblPr/>
              <a:tblGrid>
                <a:gridCol w="444500"/>
                <a:gridCol w="630237"/>
                <a:gridCol w="630238"/>
                <a:gridCol w="628650"/>
                <a:gridCol w="630237"/>
                <a:gridCol w="631825"/>
              </a:tblGrid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年龄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收入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爱好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信用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购买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370213"/>
              </p:ext>
            </p:extLst>
          </p:nvPr>
        </p:nvGraphicFramePr>
        <p:xfrm>
          <a:off x="188912" y="4648200"/>
          <a:ext cx="42306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4" name="Equation" r:id="rId7" imgW="2882900" imgH="393700" progId="">
                  <p:embed/>
                </p:oleObj>
              </mc:Choice>
              <mc:Fallback>
                <p:oleObj name="Equation" r:id="rId7" imgW="2882900" imgH="39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" y="4648200"/>
                        <a:ext cx="42306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64691BC-930E-4A8F-A79B-6033908ED1EF}"/>
              </a:ext>
            </a:extLst>
          </p:cNvPr>
          <p:cNvGrpSpPr/>
          <p:nvPr/>
        </p:nvGrpSpPr>
        <p:grpSpPr>
          <a:xfrm>
            <a:off x="58737" y="5302836"/>
            <a:ext cx="6189663" cy="966787"/>
            <a:chOff x="1676400" y="4312236"/>
            <a:chExt cx="6189663" cy="966787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xmlns="" id="{580CD955-8E60-4808-B855-AEFDA8A04A5C}"/>
                </a:ext>
              </a:extLst>
            </p:cNvPr>
            <p:cNvSpPr txBox="1"/>
            <p:nvPr/>
          </p:nvSpPr>
          <p:spPr bwMode="auto">
            <a:xfrm>
              <a:off x="1676400" y="4312236"/>
              <a:ext cx="6189663" cy="96678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normAutofit/>
            </a:bodyPr>
            <a:lstStyle/>
            <a:p>
              <a:endParaRPr lang="zh-CN" altLang="en-US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989859"/>
                </p:ext>
              </p:extLst>
            </p:nvPr>
          </p:nvGraphicFramePr>
          <p:xfrm>
            <a:off x="2209800" y="4495800"/>
            <a:ext cx="477981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65" name="Equation" r:id="rId9" imgW="2921000" imgH="419100" progId="">
                    <p:embed/>
                  </p:oleObj>
                </mc:Choice>
                <mc:Fallback>
                  <p:oleObj name="Equation" r:id="rId9" imgW="2921000" imgH="4191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4495800"/>
                          <a:ext cx="4779818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544737" y="6367046"/>
            <a:ext cx="5160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err="1">
                <a:solidFill>
                  <a:srgbClr val="7030A0"/>
                </a:solidFill>
              </a:rPr>
              <a:t>S</a:t>
            </a:r>
            <a:r>
              <a:rPr lang="en-AU" altLang="zh-CN" sz="1600" baseline="-25000" dirty="0" err="1">
                <a:solidFill>
                  <a:srgbClr val="7030A0"/>
                </a:solidFill>
              </a:rPr>
              <a:t>v</a:t>
            </a:r>
            <a:r>
              <a:rPr lang="en-AU" altLang="zh-CN" sz="1600" dirty="0">
                <a:solidFill>
                  <a:srgbClr val="7030A0"/>
                </a:solidFill>
              </a:rPr>
              <a:t>: the subset of S where attribute A takes the value v.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3.4.1</a:t>
            </a:r>
            <a:r>
              <a:rPr lang="en-AU" altLang="zh-CN" dirty="0">
                <a:ea typeface="宋体" panose="02010600030101010101" pitchFamily="2" charset="-122"/>
              </a:rPr>
              <a:t>Entropy </a:t>
            </a:r>
            <a:r>
              <a:rPr lang="zh-CN" altLang="en-US" dirty="0">
                <a:ea typeface="宋体" panose="02010600030101010101" pitchFamily="2" charset="-122"/>
              </a:rPr>
              <a:t>基于熵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信息增益算法</a:t>
            </a:r>
            <a:r>
              <a:rPr lang="en-US" altLang="zh-CN" dirty="0">
                <a:ea typeface="宋体" panose="02010600030101010101" pitchFamily="2" charset="-122"/>
              </a:rPr>
              <a:t>ID3</a:t>
            </a:r>
            <a:endParaRPr lang="zh-CN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43000"/>
            <a:ext cx="4789487" cy="403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宋体" charset="-122"/>
              </a:rPr>
              <a:t>1</a:t>
            </a:r>
            <a:r>
              <a:rPr lang="zh-CN" altLang="en-US" sz="2800" smtClean="0">
                <a:ea typeface="宋体" charset="-122"/>
              </a:rPr>
              <a:t>、假设以年龄为树的根节点</a:t>
            </a:r>
          </a:p>
        </p:txBody>
      </p:sp>
      <p:graphicFrame>
        <p:nvGraphicFramePr>
          <p:cNvPr id="49313" name="Group 161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56548920"/>
              </p:ext>
            </p:extLst>
          </p:nvPr>
        </p:nvGraphicFramePr>
        <p:xfrm>
          <a:off x="142875" y="4406899"/>
          <a:ext cx="2700338" cy="2451101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/>
                  </a:extLst>
                </a:gridCol>
                <a:gridCol w="558800">
                  <a:extLst>
                    <a:ext uri="{9D8B030D-6E8A-4147-A177-3AD203B41FA5}"/>
                  </a:extLst>
                </a:gridCol>
                <a:gridCol w="561975">
                  <a:extLst>
                    <a:ext uri="{9D8B030D-6E8A-4147-A177-3AD203B41FA5}"/>
                  </a:extLst>
                </a:gridCol>
                <a:gridCol w="558800">
                  <a:extLst>
                    <a:ext uri="{9D8B030D-6E8A-4147-A177-3AD203B41FA5}"/>
                  </a:extLst>
                </a:gridCol>
                <a:gridCol w="633413">
                  <a:extLst>
                    <a:ext uri="{9D8B030D-6E8A-4147-A177-3AD203B41FA5}"/>
                  </a:extLst>
                </a:gridCol>
              </a:tblGrid>
              <a:tr h="62881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45732" marB="45732" vert="eaVert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爱好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vert="eaVert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信用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vert="eaVert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购买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vert="eaVert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/>
                </a:extLst>
              </a:tr>
              <a:tr h="38268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85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8268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5092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 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201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6916" name="Oval 52"/>
          <p:cNvSpPr>
            <a:spLocks noChangeArrowheads="1"/>
          </p:cNvSpPr>
          <p:nvPr/>
        </p:nvSpPr>
        <p:spPr bwMode="auto">
          <a:xfrm>
            <a:off x="3203575" y="2498724"/>
            <a:ext cx="2087563" cy="576262"/>
          </a:xfrm>
          <a:prstGeom prst="ellipse">
            <a:avLst/>
          </a:prstGeom>
          <a:solidFill>
            <a:srgbClr val="8BA3D9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69900" indent="-469900"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/>
              <a:t>年龄</a:t>
            </a:r>
          </a:p>
        </p:txBody>
      </p:sp>
      <p:sp>
        <p:nvSpPr>
          <p:cNvPr id="36917" name="AutoShape 53"/>
          <p:cNvSpPr>
            <a:spLocks noChangeArrowheads="1"/>
          </p:cNvSpPr>
          <p:nvPr/>
        </p:nvSpPr>
        <p:spPr bwMode="auto">
          <a:xfrm rot="8446944">
            <a:off x="1871663" y="3541711"/>
            <a:ext cx="2052637" cy="358775"/>
          </a:xfrm>
          <a:prstGeom prst="rightArrow">
            <a:avLst>
              <a:gd name="adj1" fmla="val 35398"/>
              <a:gd name="adj2" fmla="val 128013"/>
            </a:avLst>
          </a:prstGeom>
          <a:solidFill>
            <a:srgbClr val="8BA3D9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 smtClean="0">
              <a:ea typeface="宋体" charset="-122"/>
            </a:endParaRP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2268538" y="3254374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Tx/>
              <a:buFont typeface="Wingdings" charset="2"/>
              <a:buNone/>
              <a:defRPr/>
            </a:pPr>
            <a:r>
              <a:rPr lang="zh-CN" altLang="en-US" sz="2400" smtClean="0">
                <a:ea typeface="宋体" charset="-122"/>
              </a:rPr>
              <a:t>老年</a:t>
            </a:r>
          </a:p>
        </p:txBody>
      </p:sp>
      <p:graphicFrame>
        <p:nvGraphicFramePr>
          <p:cNvPr id="49304" name="Group 152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38643408"/>
              </p:ext>
            </p:extLst>
          </p:nvPr>
        </p:nvGraphicFramePr>
        <p:xfrm>
          <a:off x="3419475" y="4622799"/>
          <a:ext cx="2549525" cy="2187575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/>
                  </a:extLst>
                </a:gridCol>
                <a:gridCol w="542925">
                  <a:extLst>
                    <a:ext uri="{9D8B030D-6E8A-4147-A177-3AD203B41FA5}"/>
                  </a:extLst>
                </a:gridCol>
                <a:gridCol w="544513">
                  <a:extLst>
                    <a:ext uri="{9D8B030D-6E8A-4147-A177-3AD203B41FA5}"/>
                  </a:extLst>
                </a:gridCol>
                <a:gridCol w="542925">
                  <a:extLst>
                    <a:ext uri="{9D8B030D-6E8A-4147-A177-3AD203B41FA5}"/>
                  </a:extLst>
                </a:gridCol>
                <a:gridCol w="544512">
                  <a:extLst>
                    <a:ext uri="{9D8B030D-6E8A-4147-A177-3AD203B41FA5}"/>
                  </a:extLst>
                </a:gridCol>
              </a:tblGrid>
              <a:tr h="5487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收入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爱好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信用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购买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/>
                </a:extLst>
              </a:tr>
              <a:tr h="430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4875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604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604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6961" name="AutoShape 97"/>
          <p:cNvSpPr>
            <a:spLocks noChangeArrowheads="1"/>
          </p:cNvSpPr>
          <p:nvPr/>
        </p:nvSpPr>
        <p:spPr bwMode="auto">
          <a:xfrm rot="5400000">
            <a:off x="3725863" y="3597273"/>
            <a:ext cx="1187450" cy="358775"/>
          </a:xfrm>
          <a:prstGeom prst="rightArrow">
            <a:avLst>
              <a:gd name="adj1" fmla="val 35398"/>
              <a:gd name="adj2" fmla="val 74055"/>
            </a:avLst>
          </a:prstGeom>
          <a:solidFill>
            <a:srgbClr val="8BA3D9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 smtClean="0">
              <a:ea typeface="宋体" charset="-122"/>
            </a:endParaRPr>
          </a:p>
        </p:txBody>
      </p:sp>
      <p:sp>
        <p:nvSpPr>
          <p:cNvPr id="36962" name="Text Box 98"/>
          <p:cNvSpPr txBox="1">
            <a:spLocks noChangeArrowheads="1"/>
          </p:cNvSpPr>
          <p:nvPr/>
        </p:nvSpPr>
        <p:spPr bwMode="auto">
          <a:xfrm>
            <a:off x="3455988" y="3541711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Tx/>
              <a:buFont typeface="Wingdings" charset="2"/>
              <a:buNone/>
              <a:defRPr/>
            </a:pPr>
            <a:r>
              <a:rPr lang="zh-CN" altLang="en-US" sz="2400" smtClean="0">
                <a:ea typeface="宋体" charset="-122"/>
              </a:rPr>
              <a:t>中年</a:t>
            </a:r>
          </a:p>
        </p:txBody>
      </p:sp>
      <p:graphicFrame>
        <p:nvGraphicFramePr>
          <p:cNvPr id="49305" name="Group 153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25914"/>
              </p:ext>
            </p:extLst>
          </p:nvPr>
        </p:nvGraphicFramePr>
        <p:xfrm>
          <a:off x="6372225" y="4549774"/>
          <a:ext cx="2592388" cy="2243139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/>
                  </a:extLst>
                </a:gridCol>
                <a:gridCol w="547688">
                  <a:extLst>
                    <a:ext uri="{9D8B030D-6E8A-4147-A177-3AD203B41FA5}"/>
                  </a:extLst>
                </a:gridCol>
                <a:gridCol w="552450">
                  <a:extLst>
                    <a:ext uri="{9D8B030D-6E8A-4147-A177-3AD203B41FA5}"/>
                  </a:extLst>
                </a:gridCol>
                <a:gridCol w="549275">
                  <a:extLst>
                    <a:ext uri="{9D8B030D-6E8A-4147-A177-3AD203B41FA5}"/>
                  </a:extLst>
                </a:gridCol>
                <a:gridCol w="546100">
                  <a:extLst>
                    <a:ext uri="{9D8B030D-6E8A-4147-A177-3AD203B41FA5}"/>
                  </a:extLst>
                </a:gridCol>
              </a:tblGrid>
              <a:tr h="548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收入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爱好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信用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购买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/>
                </a:extLst>
              </a:tr>
              <a:tr h="319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19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50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839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19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4" marB="45694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7011" name="AutoShape 147"/>
          <p:cNvSpPr>
            <a:spLocks noChangeArrowheads="1"/>
          </p:cNvSpPr>
          <p:nvPr/>
        </p:nvSpPr>
        <p:spPr bwMode="auto">
          <a:xfrm rot="2333833">
            <a:off x="4679950" y="3541711"/>
            <a:ext cx="1962150" cy="358775"/>
          </a:xfrm>
          <a:prstGeom prst="rightArrow">
            <a:avLst>
              <a:gd name="adj1" fmla="val 35398"/>
              <a:gd name="adj2" fmla="val 122369"/>
            </a:avLst>
          </a:prstGeom>
          <a:solidFill>
            <a:srgbClr val="8BA3D9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 smtClean="0">
              <a:ea typeface="宋体" charset="-122"/>
            </a:endParaRPr>
          </a:p>
        </p:txBody>
      </p:sp>
      <p:sp>
        <p:nvSpPr>
          <p:cNvPr id="37012" name="Text Box 148"/>
          <p:cNvSpPr txBox="1">
            <a:spLocks noChangeArrowheads="1"/>
          </p:cNvSpPr>
          <p:nvPr/>
        </p:nvSpPr>
        <p:spPr bwMode="auto">
          <a:xfrm>
            <a:off x="5759450" y="3290886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Tx/>
              <a:buFont typeface="Wingdings" charset="2"/>
              <a:buNone/>
              <a:defRPr/>
            </a:pPr>
            <a:r>
              <a:rPr lang="zh-CN" altLang="en-US" sz="2400" smtClean="0">
                <a:ea typeface="宋体" charset="-122"/>
              </a:rPr>
              <a:t>青年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49" y="1066800"/>
            <a:ext cx="2164804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4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5334000" y="288607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 bwMode="auto">
          <a:xfrm>
            <a:off x="5105400" y="644652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0" y="1658938"/>
            <a:ext cx="7785100" cy="4741862"/>
          </a:xfrm>
          <a:prstGeom prst="rect">
            <a:avLst/>
          </a:prstGeom>
        </p:spPr>
        <p:txBody>
          <a:bodyPr/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ea typeface="宋体" charset="-122"/>
              </a:rPr>
              <a:t>原始数据分类所需的期望信息：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宋体" charset="-122"/>
              </a:rPr>
              <a:t>按照年龄分类所需的期望信息：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51805"/>
              </p:ext>
            </p:extLst>
          </p:nvPr>
        </p:nvGraphicFramePr>
        <p:xfrm>
          <a:off x="76200" y="2336800"/>
          <a:ext cx="63325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8" name="公式" r:id="rId13" imgW="3314700" imgH="393700" progId="Equation.3">
                  <p:embed/>
                </p:oleObj>
              </mc:Choice>
              <mc:Fallback>
                <p:oleObj name="公式" r:id="rId13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336800"/>
                        <a:ext cx="63325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546453"/>
              </p:ext>
            </p:extLst>
          </p:nvPr>
        </p:nvGraphicFramePr>
        <p:xfrm>
          <a:off x="0" y="3546475"/>
          <a:ext cx="55578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9" name="Equation" r:id="rId15" imgW="2895480" imgH="393480" progId="Equation.DSMT4">
                  <p:embed/>
                </p:oleObj>
              </mc:Choice>
              <mc:Fallback>
                <p:oleObj name="Equation" r:id="rId15" imgW="289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46475"/>
                        <a:ext cx="55578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Group 156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87491"/>
              </p:ext>
            </p:extLst>
          </p:nvPr>
        </p:nvGraphicFramePr>
        <p:xfrm>
          <a:off x="468313" y="4495800"/>
          <a:ext cx="2590800" cy="2266951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/>
                  </a:extLst>
                </a:gridCol>
                <a:gridCol w="550862">
                  <a:extLst>
                    <a:ext uri="{9D8B030D-6E8A-4147-A177-3AD203B41FA5}"/>
                  </a:extLst>
                </a:gridCol>
                <a:gridCol w="554038">
                  <a:extLst>
                    <a:ext uri="{9D8B030D-6E8A-4147-A177-3AD203B41FA5}"/>
                  </a:extLst>
                </a:gridCol>
                <a:gridCol w="550862">
                  <a:extLst>
                    <a:ext uri="{9D8B030D-6E8A-4147-A177-3AD203B41FA5}"/>
                  </a:extLst>
                </a:gridCol>
                <a:gridCol w="554038">
                  <a:extLst>
                    <a:ext uri="{9D8B030D-6E8A-4147-A177-3AD203B41FA5}"/>
                  </a:extLst>
                </a:gridCol>
              </a:tblGrid>
              <a:tr h="56991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收入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vert="eaVert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爱好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vert="eaVert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信用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vert="eaVert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购买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vert="eaVert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/>
                </a:extLst>
              </a:tr>
              <a:tr h="331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31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33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68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 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31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0" name="Group 14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20715"/>
              </p:ext>
            </p:extLst>
          </p:nvPr>
        </p:nvGraphicFramePr>
        <p:xfrm>
          <a:off x="3313113" y="4530725"/>
          <a:ext cx="2627312" cy="1914525"/>
        </p:xfrm>
        <a:graphic>
          <a:graphicData uri="http://schemas.openxmlformats.org/drawingml/2006/table">
            <a:tbl>
              <a:tblPr/>
              <a:tblGrid>
                <a:gridCol w="385762">
                  <a:extLst>
                    <a:ext uri="{9D8B030D-6E8A-4147-A177-3AD203B41FA5}"/>
                  </a:extLst>
                </a:gridCol>
                <a:gridCol w="560388">
                  <a:extLst>
                    <a:ext uri="{9D8B030D-6E8A-4147-A177-3AD203B41FA5}"/>
                  </a:extLst>
                </a:gridCol>
                <a:gridCol w="560387">
                  <a:extLst>
                    <a:ext uri="{9D8B030D-6E8A-4147-A177-3AD203B41FA5}"/>
                  </a:extLst>
                </a:gridCol>
                <a:gridCol w="560388">
                  <a:extLst>
                    <a:ext uri="{9D8B030D-6E8A-4147-A177-3AD203B41FA5}"/>
                  </a:extLst>
                </a:gridCol>
                <a:gridCol w="560387">
                  <a:extLst>
                    <a:ext uri="{9D8B030D-6E8A-4147-A177-3AD203B41FA5}"/>
                  </a:extLst>
                </a:gridCol>
              </a:tblGrid>
              <a:tr h="548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收入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爱好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信用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购买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/>
                </a:extLst>
              </a:tr>
              <a:tr h="323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557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60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25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1" name="Group 145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41665"/>
              </p:ext>
            </p:extLst>
          </p:nvPr>
        </p:nvGraphicFramePr>
        <p:xfrm>
          <a:off x="6121400" y="4567238"/>
          <a:ext cx="2843213" cy="1920876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/>
                  </a:extLst>
                </a:gridCol>
                <a:gridCol w="598487">
                  <a:extLst>
                    <a:ext uri="{9D8B030D-6E8A-4147-A177-3AD203B41FA5}"/>
                  </a:extLst>
                </a:gridCol>
                <a:gridCol w="608013">
                  <a:extLst>
                    <a:ext uri="{9D8B030D-6E8A-4147-A177-3AD203B41FA5}"/>
                  </a:extLst>
                </a:gridCol>
                <a:gridCol w="601662">
                  <a:extLst>
                    <a:ext uri="{9D8B030D-6E8A-4147-A177-3AD203B41FA5}"/>
                  </a:extLst>
                </a:gridCol>
                <a:gridCol w="598488">
                  <a:extLst>
                    <a:ext uri="{9D8B030D-6E8A-4147-A177-3AD203B41FA5}"/>
                  </a:extLst>
                </a:gridCol>
              </a:tblGrid>
              <a:tr h="32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收入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爱好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信用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购买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/>
                </a:extLst>
              </a:tr>
              <a:tr h="32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2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2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2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  <a:tr h="32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17838"/>
              </p:ext>
            </p:extLst>
          </p:nvPr>
        </p:nvGraphicFramePr>
        <p:xfrm>
          <a:off x="533400" y="914400"/>
          <a:ext cx="477981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0" name="Equation" r:id="rId17" imgW="2921000" imgH="419100" progId="">
                  <p:embed/>
                </p:oleObj>
              </mc:Choice>
              <mc:Fallback>
                <p:oleObj name="Equation" r:id="rId17" imgW="29210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477981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90600"/>
            <a:ext cx="2409353" cy="350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组合 12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2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219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705600" y="828675"/>
            <a:ext cx="26670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 bwMode="auto">
          <a:xfrm>
            <a:off x="9906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DF7E675A-4E01-45B4-B402-289B3CB37CD6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990600"/>
            <a:ext cx="8318500" cy="3962400"/>
          </a:xfrm>
          <a:prstGeom prst="rect">
            <a:avLst/>
          </a:prstGeom>
        </p:spPr>
        <p:txBody>
          <a:bodyPr/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给定结点</a:t>
            </a:r>
            <a:r>
              <a:rPr lang="en-US" altLang="zh-CN" dirty="0" smtClean="0">
                <a:ea typeface="宋体" panose="02010600030101010101" pitchFamily="2" charset="-122"/>
              </a:rPr>
              <a:t>t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err="1" smtClean="0">
                <a:ea typeface="宋体" panose="02010600030101010101" pitchFamily="2" charset="-122"/>
              </a:rPr>
              <a:t>Gini</a:t>
            </a:r>
            <a:r>
              <a:rPr lang="zh-CN" altLang="en-US" dirty="0" smtClean="0">
                <a:ea typeface="宋体" panose="02010600030101010101" pitchFamily="2" charset="-122"/>
              </a:rPr>
              <a:t>值计算 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p( j | t) </a:t>
            </a:r>
            <a:r>
              <a:rPr lang="zh-CN" altLang="en-US" dirty="0" smtClean="0">
                <a:ea typeface="宋体" panose="02010600030101010101" pitchFamily="2" charset="-122"/>
              </a:rPr>
              <a:t>是在结点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dirty="0" smtClean="0">
                <a:ea typeface="宋体" panose="02010600030101010101" pitchFamily="2" charset="-122"/>
              </a:rPr>
              <a:t>中，类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dirty="0" smtClean="0">
                <a:ea typeface="宋体" panose="02010600030101010101" pitchFamily="2" charset="-122"/>
              </a:rPr>
              <a:t>发生的概率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sz="9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当类分布均衡时，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Gini</a:t>
            </a:r>
            <a:r>
              <a:rPr lang="zh-CN" altLang="en-US" sz="2400" dirty="0" smtClean="0">
                <a:ea typeface="宋体" panose="02010600030101010101" pitchFamily="2" charset="-122"/>
              </a:rPr>
              <a:t>值达到最大值 </a:t>
            </a:r>
            <a:r>
              <a:rPr lang="en-US" altLang="zh-CN" sz="2400" dirty="0" smtClean="0">
                <a:ea typeface="宋体" panose="02010600030101010101" pitchFamily="2" charset="-122"/>
              </a:rPr>
              <a:t>(1 - 1/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n</a:t>
            </a:r>
            <a:r>
              <a:rPr lang="en-US" altLang="zh-CN" sz="2400" baseline="-25000" dirty="0" err="1" smtClean="0">
                <a:ea typeface="宋体" panose="02010600030101010101" pitchFamily="2" charset="-122"/>
              </a:rPr>
              <a:t>c</a:t>
            </a:r>
            <a:r>
              <a:rPr lang="en-US" altLang="zh-CN" sz="2400" dirty="0" smtClean="0">
                <a:ea typeface="宋体" panose="02010600030101010101" pitchFamily="2" charset="-122"/>
              </a:rPr>
              <a:t>) 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相反当只有一个类时，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Gini</a:t>
            </a:r>
            <a:r>
              <a:rPr lang="zh-CN" altLang="en-US" sz="2400" dirty="0" smtClean="0">
                <a:ea typeface="宋体" panose="02010600030101010101" pitchFamily="2" charset="-122"/>
              </a:rPr>
              <a:t>值达到最小值</a:t>
            </a:r>
            <a:r>
              <a:rPr lang="en-US" altLang="zh-CN" sz="2400" dirty="0" smtClean="0"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ea typeface="宋体" panose="02010600030101010101" pitchFamily="2" charset="-122"/>
              </a:rPr>
              <a:t>，纯性越大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xmlns="" id="{7D3A7AC0-0CBB-407F-8177-B40AB7B2E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647413"/>
              </p:ext>
            </p:extLst>
          </p:nvPr>
        </p:nvGraphicFramePr>
        <p:xfrm>
          <a:off x="2743200" y="16256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6" name="Equation" r:id="rId13" imgW="1612900" imgH="355600" progId="Equation.3">
                  <p:embed/>
                </p:oleObj>
              </mc:Choice>
              <mc:Fallback>
                <p:oleObj name="Equation" r:id="rId13" imgW="1612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256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29458"/>
              </p:ext>
            </p:extLst>
          </p:nvPr>
        </p:nvGraphicFramePr>
        <p:xfrm>
          <a:off x="755650" y="3657600"/>
          <a:ext cx="20161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7" name="Document" r:id="rId16" imgW="3238500" imgH="1357884" progId="Word.Document.8">
                  <p:embed/>
                </p:oleObj>
              </mc:Choice>
              <mc:Fallback>
                <p:oleObj name="Document" r:id="rId16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57600"/>
                        <a:ext cx="20161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03575" y="4435475"/>
            <a:ext cx="5181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smtClean="0">
                <a:ea typeface="宋体" charset="-122"/>
              </a:rPr>
              <a:t>P(C1) = 0/6 =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000" b="1" dirty="0" smtClean="0">
                <a:ea typeface="宋体" charset="-122"/>
              </a:rPr>
              <a:t>     P(C2) = 6/6 =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B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err="1" smtClean="0">
                <a:ea typeface="宋体" charset="-122"/>
              </a:rPr>
              <a:t>Gini</a:t>
            </a:r>
            <a:r>
              <a:rPr lang="en-US" altLang="zh-CN" sz="2000" b="1" dirty="0" smtClean="0">
                <a:ea typeface="宋体" charset="-122"/>
              </a:rPr>
              <a:t> = 1 – P(C1)</a:t>
            </a:r>
            <a:r>
              <a:rPr lang="en-US" altLang="zh-CN" sz="2000" b="1" baseline="30000" dirty="0" smtClean="0">
                <a:ea typeface="宋体" charset="-122"/>
              </a:rPr>
              <a:t>2 </a:t>
            </a:r>
            <a:r>
              <a:rPr lang="en-US" altLang="zh-CN" sz="2000" b="1" dirty="0" smtClean="0">
                <a:ea typeface="宋体" charset="-122"/>
              </a:rPr>
              <a:t>– P(C2)</a:t>
            </a:r>
            <a:r>
              <a:rPr lang="en-US" altLang="zh-CN" sz="2000" b="1" baseline="30000" dirty="0" smtClean="0">
                <a:ea typeface="宋体" charset="-122"/>
              </a:rPr>
              <a:t>2</a:t>
            </a:r>
            <a:r>
              <a:rPr lang="en-US" altLang="zh-CN" sz="2000" b="1" dirty="0" smtClean="0">
                <a:ea typeface="宋体" charset="-122"/>
              </a:rPr>
              <a:t> = 1 – 0 – 1 = 0 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81943"/>
              </p:ext>
            </p:extLst>
          </p:nvPr>
        </p:nvGraphicFramePr>
        <p:xfrm>
          <a:off x="3290888" y="3668713"/>
          <a:ext cx="33702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8" name="Equation" r:id="rId18" imgW="1612900" imgH="355600" progId="Equation.3">
                  <p:embed/>
                </p:oleObj>
              </mc:Choice>
              <mc:Fallback>
                <p:oleObj name="Equation" r:id="rId18" imgW="1612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3668713"/>
                        <a:ext cx="3370262" cy="701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19164"/>
              </p:ext>
            </p:extLst>
          </p:nvPr>
        </p:nvGraphicFramePr>
        <p:xfrm>
          <a:off x="762000" y="5330825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9" name="文档" r:id="rId20" imgW="3225800" imgH="1358900" progId="Word.Document.8">
                  <p:embed/>
                </p:oleObj>
              </mc:Choice>
              <mc:Fallback>
                <p:oleObj name="文档" r:id="rId20" imgW="3225800" imgH="1358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0825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203575" y="6019800"/>
            <a:ext cx="550862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smtClean="0">
                <a:ea typeface="宋体" charset="-122"/>
              </a:rPr>
              <a:t>P(C1) = 3/6 =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000" b="1" dirty="0" smtClean="0">
                <a:ea typeface="宋体" charset="-122"/>
              </a:rPr>
              <a:t>     P(C2) = 3/6 =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D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 err="1" smtClean="0">
                <a:ea typeface="宋体" charset="-122"/>
              </a:rPr>
              <a:t>Gini</a:t>
            </a:r>
            <a:r>
              <a:rPr lang="en-US" altLang="zh-CN" sz="2000" b="1" dirty="0" smtClean="0">
                <a:ea typeface="宋体" charset="-122"/>
              </a:rPr>
              <a:t> = 1 – P(C1)</a:t>
            </a:r>
            <a:r>
              <a:rPr lang="en-US" altLang="zh-CN" sz="2000" b="1" baseline="30000" dirty="0" smtClean="0">
                <a:ea typeface="宋体" charset="-122"/>
              </a:rPr>
              <a:t>2 </a:t>
            </a:r>
            <a:r>
              <a:rPr lang="en-US" altLang="zh-CN" sz="2000" b="1" dirty="0" smtClean="0">
                <a:ea typeface="宋体" charset="-122"/>
              </a:rPr>
              <a:t>– P(C2)</a:t>
            </a:r>
            <a:r>
              <a:rPr lang="en-US" altLang="zh-CN" sz="2000" b="1" baseline="30000" dirty="0" smtClean="0">
                <a:ea typeface="宋体" charset="-122"/>
              </a:rPr>
              <a:t>2</a:t>
            </a:r>
            <a:r>
              <a:rPr lang="en-US" altLang="zh-CN" sz="2000" b="1" dirty="0" smtClean="0">
                <a:ea typeface="宋体" charset="-122"/>
              </a:rPr>
              <a:t> = 1 – 1/4 – 1/4 = 1/2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82360"/>
              </p:ext>
            </p:extLst>
          </p:nvPr>
        </p:nvGraphicFramePr>
        <p:xfrm>
          <a:off x="3290888" y="5345113"/>
          <a:ext cx="33702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0" name="Equation" r:id="rId22" imgW="1612900" imgH="355600" progId="Equation.3">
                  <p:embed/>
                </p:oleObj>
              </mc:Choice>
              <mc:Fallback>
                <p:oleObj name="Equation" r:id="rId22" imgW="1612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5345113"/>
                        <a:ext cx="3370262" cy="701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11541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0&quot;],&quot;CaseSensitive&quot;:false,&quot;FuzzyMatch&quot;:true},{&quot;Num&quot;:2,&quot;Score&quot;:1.0,&quot;Answers&quot;:[&quot;1&quot;],&quot;CaseSensitive&quot;:false,&quot;FuzzyMatch&quot;:true},{&quot;Num&quot;:3,&quot;Score&quot;:1.0,&quot;Answers&quot;:[&quot;0.5&quot;,&quot;1/2&quot;],&quot;CaseSensitive&quot;:false,&quot;FuzzyMatch&quot;:true},{&quot;Num&quot;:4,&quot;Score&quot;:1.0,&quot;Answers&quot;:[&quot;0.5&quot;,&quot;1/2&quot;],&quot;CaseSensitive&quot;:false,&quot;FuzzyMatch&quot;:true}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9&quot;],&quot;CaseSensitive&quot;:false,&quot;FuzzyMatch&quot;:true},{&quot;Num&quot;:2,&quot;Score&quot;:1.0,&quot;Answers&quot;:[&quot;5&quot;],&quot;CaseSensitive&quot;:false,&quot;FuzzyMatch&quot;:true},{&quot;Num&quot;:3,&quot;Score&quot;:1.0,&quot;Answers&quot;:[&quot;0.94&quot;],&quot;CaseSensitive&quot;:false,&quot;FuzzyMatch&quot;:true}]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.694&quot;],&quot;CaseSensitive&quot;:false,&quot;FuzzyMatch&quot;:true}]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0&quot;],&quot;CaseSensitive&quot;:false,&quot;FuzzyMatch&quot;:true},{&quot;Num&quot;:2,&quot;Score&quot;:1.0,&quot;Answers&quot;:[&quot;1&quot;],&quot;CaseSensitive&quot;:false,&quot;FuzzyMatch&quot;:true},{&quot;Num&quot;:3,&quot;Score&quot;:1.0,&quot;Answers&quot;:[&quot;0.5&quot;,&quot;1/2&quot;],&quot;CaseSensitive&quot;:false,&quot;FuzzyMatch&quot;:true},{&quot;Num&quot;:4,&quot;Score&quot;:1.0,&quot;Answers&quot;:[&quot;0.5&quot;,&quot;1/2&quot;],&quot;CaseSensitive&quot;:false,&quot;FuzzyMatch&quot;:true}]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0&quot;],&quot;CaseSensitive&quot;:false,&quot;FuzzyMatch&quot;:true},{&quot;Num&quot;:2,&quot;Score&quot;:1.0,&quot;Answers&quot;:[&quot;1&quot;],&quot;CaseSensitive&quot;:false,&quot;FuzzyMatch&quot;:true},{&quot;Num&quot;:3,&quot;Score&quot;:1.0,&quot;Answers&quot;:[&quot;1/6&quot;],&quot;CaseSensitive&quot;:false,&quot;FuzzyMatch&quot;:true},{&quot;Num&quot;:4,&quot;Score&quot;:1.0,&quot;Answers&quot;:[&quot;5/6&quot;],&quot;CaseSensitive&quot;:false,&quot;FuzzyMatch&quot;:true}]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1.557&quot;],&quot;CaseSensitive&quot;:false,&quot;FuzzyMatch&quot;:true}]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146487025</TotalTime>
  <Pages>3</Pages>
  <Words>1333</Words>
  <Application>Microsoft Office PowerPoint</Application>
  <PresentationFormat>全屏显示(4:3)</PresentationFormat>
  <Paragraphs>599</Paragraphs>
  <Slides>16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LC.BRev.FY97</vt:lpstr>
      <vt:lpstr>Blends</vt:lpstr>
      <vt:lpstr>Equation</vt:lpstr>
      <vt:lpstr>Document</vt:lpstr>
      <vt:lpstr>文档</vt:lpstr>
      <vt:lpstr>公式</vt:lpstr>
      <vt:lpstr>PowerPoint 演示文稿</vt:lpstr>
      <vt:lpstr>PowerPoint 演示文稿</vt:lpstr>
      <vt:lpstr>PowerPoint 演示文稿</vt:lpstr>
      <vt:lpstr>PowerPoint 演示文稿</vt:lpstr>
      <vt:lpstr>3.4.1Entropy 基于熵</vt:lpstr>
      <vt:lpstr>3.4.1Entropy 基于熵-信息增益算法ID3</vt:lpstr>
      <vt:lpstr>3.4.1Entropy 基于熵-信息增益算法ID3</vt:lpstr>
      <vt:lpstr>PowerPoint 演示文稿</vt:lpstr>
      <vt:lpstr>PowerPoint 演示文稿</vt:lpstr>
      <vt:lpstr>3.4.2纯性的测量: GINI</vt:lpstr>
      <vt:lpstr>PowerPoint 演示文稿</vt:lpstr>
      <vt:lpstr>3.4.2基于 Classification Error的划分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Windows 用户</cp:lastModifiedBy>
  <cp:revision>880</cp:revision>
  <cp:lastPrinted>2001-08-28T17:59:37Z</cp:lastPrinted>
  <dcterms:created xsi:type="dcterms:W3CDTF">1998-03-18T13:44:31Z</dcterms:created>
  <dcterms:modified xsi:type="dcterms:W3CDTF">2020-04-28T07:03:11Z</dcterms:modified>
</cp:coreProperties>
</file>