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3" r:id="rId2"/>
    <p:sldMasterId id="2147483675" r:id="rId3"/>
  </p:sldMasterIdLst>
  <p:notesMasterIdLst>
    <p:notesMasterId r:id="rId16"/>
  </p:notesMasterIdLst>
  <p:handoutMasterIdLst>
    <p:handoutMasterId r:id="rId17"/>
  </p:handoutMasterIdLst>
  <p:sldIdLst>
    <p:sldId id="375" r:id="rId4"/>
    <p:sldId id="295" r:id="rId5"/>
    <p:sldId id="781" r:id="rId6"/>
    <p:sldId id="783" r:id="rId7"/>
    <p:sldId id="426" r:id="rId8"/>
    <p:sldId id="785" r:id="rId9"/>
    <p:sldId id="789" r:id="rId10"/>
    <p:sldId id="791" r:id="rId11"/>
    <p:sldId id="790" r:id="rId12"/>
    <p:sldId id="759" r:id="rId13"/>
    <p:sldId id="793" r:id="rId14"/>
    <p:sldId id="800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B2B2B2"/>
    <a:srgbClr val="FFFF66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65206" autoAdjust="0"/>
  </p:normalViewPr>
  <p:slideViewPr>
    <p:cSldViewPr>
      <p:cViewPr varScale="1">
        <p:scale>
          <a:sx n="61" d="100"/>
          <a:sy n="61" d="100"/>
        </p:scale>
        <p:origin x="-1641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4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="" xmlns:a16="http://schemas.microsoft.com/office/drawing/2014/main" id="{F2DC2FCC-95EC-4FB7-9D76-7C5155E938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1" name="Rectangle 3">
            <a:extLst>
              <a:ext uri="{FF2B5EF4-FFF2-40B4-BE49-F238E27FC236}">
                <a16:creationId xmlns="" xmlns:a16="http://schemas.microsoft.com/office/drawing/2014/main" id="{8299F7B2-8A94-461E-A9AB-8347C3EBFFA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>
            <a:extLst>
              <a:ext uri="{FF2B5EF4-FFF2-40B4-BE49-F238E27FC236}">
                <a16:creationId xmlns="" xmlns:a16="http://schemas.microsoft.com/office/drawing/2014/main" id="{BD350C29-7724-4EC0-BA60-E7D0FDC6448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>
            <a:extLst>
              <a:ext uri="{FF2B5EF4-FFF2-40B4-BE49-F238E27FC236}">
                <a16:creationId xmlns="" xmlns:a16="http://schemas.microsoft.com/office/drawing/2014/main" id="{F03698FD-82AB-4325-89AC-D6F5A695099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7A67C3-E4EA-4FB2-9122-58666C6C87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22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49FA9FCA-469E-44AF-8C13-5F2EB685ED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2E332171-1981-4C5F-A83A-7091567D92E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="" xmlns:a16="http://schemas.microsoft.com/office/drawing/2014/main" id="{EB77322E-A73D-48A4-B3CB-6F5ED2800C7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="" xmlns:a16="http://schemas.microsoft.com/office/drawing/2014/main" id="{C8955A4F-3441-4935-B7F3-FD4AA8BC859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="" xmlns:a16="http://schemas.microsoft.com/office/drawing/2014/main" id="{0811D160-BC88-4C80-8BAE-AD7DA36EC9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>
            <a:extLst>
              <a:ext uri="{FF2B5EF4-FFF2-40B4-BE49-F238E27FC236}">
                <a16:creationId xmlns="" xmlns:a16="http://schemas.microsoft.com/office/drawing/2014/main" id="{6DB68C0A-BB42-4763-9917-CC22A4DD37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4BF2075-E75F-4DB5-8AD1-0AA9A12F7E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211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BF2075-E75F-4DB5-8AD1-0AA9A12F7EB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09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BF2075-E75F-4DB5-8AD1-0AA9A12F7EB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71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7">
            <a:extLst>
              <a:ext uri="{FF2B5EF4-FFF2-40B4-BE49-F238E27FC236}">
                <a16:creationId xmlns="" xmlns:a16="http://schemas.microsoft.com/office/drawing/2014/main" id="{26682780-5887-4F8E-9E57-FF22F6E6C10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339725" y="174625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Freeform 18">
            <a:extLst>
              <a:ext uri="{FF2B5EF4-FFF2-40B4-BE49-F238E27FC236}">
                <a16:creationId xmlns="" xmlns:a16="http://schemas.microsoft.com/office/drawing/2014/main" id="{617B3E30-EAA7-46D6-A5A3-3AACD9281732}"/>
              </a:ext>
            </a:extLst>
          </p:cNvPr>
          <p:cNvSpPr>
            <a:spLocks/>
          </p:cNvSpPr>
          <p:nvPr userDrawn="1"/>
        </p:nvSpPr>
        <p:spPr bwMode="auto">
          <a:xfrm>
            <a:off x="228600" y="512763"/>
            <a:ext cx="390525" cy="149225"/>
          </a:xfrm>
          <a:custGeom>
            <a:avLst/>
            <a:gdLst>
              <a:gd name="T0" fmla="*/ 17641888 w 246"/>
              <a:gd name="T1" fmla="*/ 131048125 h 94"/>
              <a:gd name="T2" fmla="*/ 55443438 w 246"/>
              <a:gd name="T3" fmla="*/ 120967500 h 94"/>
              <a:gd name="T4" fmla="*/ 95765938 w 246"/>
              <a:gd name="T5" fmla="*/ 120967500 h 94"/>
              <a:gd name="T6" fmla="*/ 133569075 w 246"/>
              <a:gd name="T7" fmla="*/ 126007813 h 94"/>
              <a:gd name="T8" fmla="*/ 173891575 w 246"/>
              <a:gd name="T9" fmla="*/ 136088438 h 94"/>
              <a:gd name="T10" fmla="*/ 211693125 w 246"/>
              <a:gd name="T11" fmla="*/ 148690013 h 94"/>
              <a:gd name="T12" fmla="*/ 249496263 w 246"/>
              <a:gd name="T13" fmla="*/ 163810950 h 94"/>
              <a:gd name="T14" fmla="*/ 284778450 w 246"/>
              <a:gd name="T15" fmla="*/ 181451250 h 94"/>
              <a:gd name="T16" fmla="*/ 312499375 w 246"/>
              <a:gd name="T17" fmla="*/ 166330313 h 94"/>
              <a:gd name="T18" fmla="*/ 342741250 w 246"/>
              <a:gd name="T19" fmla="*/ 120967500 h 94"/>
              <a:gd name="T20" fmla="*/ 378023438 w 246"/>
              <a:gd name="T21" fmla="*/ 88206263 h 94"/>
              <a:gd name="T22" fmla="*/ 418345938 w 246"/>
              <a:gd name="T23" fmla="*/ 60483750 h 94"/>
              <a:gd name="T24" fmla="*/ 461189388 w 246"/>
              <a:gd name="T25" fmla="*/ 40322500 h 94"/>
              <a:gd name="T26" fmla="*/ 506552200 w 246"/>
              <a:gd name="T27" fmla="*/ 22682200 h 94"/>
              <a:gd name="T28" fmla="*/ 551915013 w 246"/>
              <a:gd name="T29" fmla="*/ 12601575 h 94"/>
              <a:gd name="T30" fmla="*/ 597277825 w 246"/>
              <a:gd name="T31" fmla="*/ 2520950 h 94"/>
              <a:gd name="T32" fmla="*/ 597277825 w 246"/>
              <a:gd name="T33" fmla="*/ 7561263 h 94"/>
              <a:gd name="T34" fmla="*/ 559474688 w 246"/>
              <a:gd name="T35" fmla="*/ 27722513 h 94"/>
              <a:gd name="T36" fmla="*/ 521673138 w 246"/>
              <a:gd name="T37" fmla="*/ 47883763 h 94"/>
              <a:gd name="T38" fmla="*/ 481350638 w 246"/>
              <a:gd name="T39" fmla="*/ 70564375 h 94"/>
              <a:gd name="T40" fmla="*/ 446068450 w 246"/>
              <a:gd name="T41" fmla="*/ 98286888 h 94"/>
              <a:gd name="T42" fmla="*/ 410786263 w 246"/>
              <a:gd name="T43" fmla="*/ 128528763 h 94"/>
              <a:gd name="T44" fmla="*/ 383063750 w 246"/>
              <a:gd name="T45" fmla="*/ 161290000 h 94"/>
              <a:gd name="T46" fmla="*/ 357862188 w 246"/>
              <a:gd name="T47" fmla="*/ 199093138 h 94"/>
              <a:gd name="T48" fmla="*/ 340221888 w 246"/>
              <a:gd name="T49" fmla="*/ 226814063 h 94"/>
              <a:gd name="T50" fmla="*/ 327620313 w 246"/>
              <a:gd name="T51" fmla="*/ 234375325 h 94"/>
              <a:gd name="T52" fmla="*/ 309980013 w 246"/>
              <a:gd name="T53" fmla="*/ 226814063 h 94"/>
              <a:gd name="T54" fmla="*/ 292338125 w 246"/>
              <a:gd name="T55" fmla="*/ 219254388 h 94"/>
              <a:gd name="T56" fmla="*/ 269657513 w 246"/>
              <a:gd name="T57" fmla="*/ 211693125 h 94"/>
              <a:gd name="T58" fmla="*/ 234375325 w 246"/>
              <a:gd name="T59" fmla="*/ 196572188 h 94"/>
              <a:gd name="T60" fmla="*/ 199093138 w 246"/>
              <a:gd name="T61" fmla="*/ 178931888 h 94"/>
              <a:gd name="T62" fmla="*/ 158770638 w 246"/>
              <a:gd name="T63" fmla="*/ 161290000 h 94"/>
              <a:gd name="T64" fmla="*/ 118448138 w 246"/>
              <a:gd name="T65" fmla="*/ 146169063 h 94"/>
              <a:gd name="T66" fmla="*/ 78125638 w 246"/>
              <a:gd name="T67" fmla="*/ 136088438 h 94"/>
              <a:gd name="T68" fmla="*/ 42843450 w 246"/>
              <a:gd name="T69" fmla="*/ 131048125 h 94"/>
              <a:gd name="T70" fmla="*/ 12601575 w 246"/>
              <a:gd name="T71" fmla="*/ 133569075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9">
            <a:extLst>
              <a:ext uri="{FF2B5EF4-FFF2-40B4-BE49-F238E27FC236}">
                <a16:creationId xmlns="" xmlns:a16="http://schemas.microsoft.com/office/drawing/2014/main" id="{59B385A3-3765-46B8-AA59-6A3186E242C3}"/>
              </a:ext>
            </a:extLst>
          </p:cNvPr>
          <p:cNvSpPr>
            <a:spLocks/>
          </p:cNvSpPr>
          <p:nvPr userDrawn="1"/>
        </p:nvSpPr>
        <p:spPr bwMode="auto">
          <a:xfrm>
            <a:off x="815975" y="812800"/>
            <a:ext cx="468313" cy="177800"/>
          </a:xfrm>
          <a:custGeom>
            <a:avLst/>
            <a:gdLst>
              <a:gd name="T0" fmla="*/ 20161272 w 295"/>
              <a:gd name="T1" fmla="*/ 156249688 h 112"/>
              <a:gd name="T2" fmla="*/ 65524132 w 295"/>
              <a:gd name="T3" fmla="*/ 143649700 h 112"/>
              <a:gd name="T4" fmla="*/ 113407946 w 295"/>
              <a:gd name="T5" fmla="*/ 143649700 h 112"/>
              <a:gd name="T6" fmla="*/ 158770807 w 295"/>
              <a:gd name="T7" fmla="*/ 148690013 h 112"/>
              <a:gd name="T8" fmla="*/ 206653033 w 295"/>
              <a:gd name="T9" fmla="*/ 161290000 h 112"/>
              <a:gd name="T10" fmla="*/ 252015894 w 295"/>
              <a:gd name="T11" fmla="*/ 176410938 h 112"/>
              <a:gd name="T12" fmla="*/ 297378755 w 295"/>
              <a:gd name="T13" fmla="*/ 194052825 h 112"/>
              <a:gd name="T14" fmla="*/ 340222251 w 295"/>
              <a:gd name="T15" fmla="*/ 214214075 h 112"/>
              <a:gd name="T16" fmla="*/ 372983523 w 295"/>
              <a:gd name="T17" fmla="*/ 196572188 h 112"/>
              <a:gd name="T18" fmla="*/ 410786701 w 295"/>
              <a:gd name="T19" fmla="*/ 143649700 h 112"/>
              <a:gd name="T20" fmla="*/ 453628609 w 295"/>
              <a:gd name="T21" fmla="*/ 103327200 h 112"/>
              <a:gd name="T22" fmla="*/ 501512423 w 295"/>
              <a:gd name="T23" fmla="*/ 70564375 h 112"/>
              <a:gd name="T24" fmla="*/ 551915602 w 295"/>
              <a:gd name="T25" fmla="*/ 47883763 h 112"/>
              <a:gd name="T26" fmla="*/ 607359098 w 295"/>
              <a:gd name="T27" fmla="*/ 25201563 h 112"/>
              <a:gd name="T28" fmla="*/ 660281642 w 295"/>
              <a:gd name="T29" fmla="*/ 12601575 h 112"/>
              <a:gd name="T30" fmla="*/ 715725139 w 295"/>
              <a:gd name="T31" fmla="*/ 2520950 h 112"/>
              <a:gd name="T32" fmla="*/ 715725139 w 295"/>
              <a:gd name="T33" fmla="*/ 7561263 h 112"/>
              <a:gd name="T34" fmla="*/ 670362278 w 295"/>
              <a:gd name="T35" fmla="*/ 32762825 h 112"/>
              <a:gd name="T36" fmla="*/ 624999417 w 295"/>
              <a:gd name="T37" fmla="*/ 55443438 h 112"/>
              <a:gd name="T38" fmla="*/ 577117191 w 295"/>
              <a:gd name="T39" fmla="*/ 83165950 h 112"/>
              <a:gd name="T40" fmla="*/ 534273695 w 295"/>
              <a:gd name="T41" fmla="*/ 115927188 h 112"/>
              <a:gd name="T42" fmla="*/ 491431787 w 295"/>
              <a:gd name="T43" fmla="*/ 151209375 h 112"/>
              <a:gd name="T44" fmla="*/ 458668927 w 295"/>
              <a:gd name="T45" fmla="*/ 191531875 h 112"/>
              <a:gd name="T46" fmla="*/ 428427020 w 295"/>
              <a:gd name="T47" fmla="*/ 236894688 h 112"/>
              <a:gd name="T48" fmla="*/ 408265748 w 295"/>
              <a:gd name="T49" fmla="*/ 269657513 h 112"/>
              <a:gd name="T50" fmla="*/ 393144795 w 295"/>
              <a:gd name="T51" fmla="*/ 279738138 h 112"/>
              <a:gd name="T52" fmla="*/ 370464158 w 295"/>
              <a:gd name="T53" fmla="*/ 269657513 h 112"/>
              <a:gd name="T54" fmla="*/ 350302887 w 295"/>
              <a:gd name="T55" fmla="*/ 259576888 h 112"/>
              <a:gd name="T56" fmla="*/ 322580344 w 295"/>
              <a:gd name="T57" fmla="*/ 252015625 h 112"/>
              <a:gd name="T58" fmla="*/ 279738436 w 295"/>
              <a:gd name="T59" fmla="*/ 234375325 h 112"/>
              <a:gd name="T60" fmla="*/ 236894940 w 295"/>
              <a:gd name="T61" fmla="*/ 211693125 h 112"/>
              <a:gd name="T62" fmla="*/ 189012714 w 295"/>
              <a:gd name="T63" fmla="*/ 191531875 h 112"/>
              <a:gd name="T64" fmla="*/ 141128901 w 295"/>
              <a:gd name="T65" fmla="*/ 173891575 h 112"/>
              <a:gd name="T66" fmla="*/ 93246675 w 295"/>
              <a:gd name="T67" fmla="*/ 161290000 h 112"/>
              <a:gd name="T68" fmla="*/ 50403179 w 295"/>
              <a:gd name="T69" fmla="*/ 156249688 h 112"/>
              <a:gd name="T70" fmla="*/ 15120954 w 295"/>
              <a:gd name="T71" fmla="*/ 158770638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Rectangle 12">
            <a:extLst>
              <a:ext uri="{FF2B5EF4-FFF2-40B4-BE49-F238E27FC236}">
                <a16:creationId xmlns="" xmlns:a16="http://schemas.microsoft.com/office/drawing/2014/main" id="{23782509-2158-40A7-AEF4-DF6B225B38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315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="" xmlns:a16="http://schemas.microsoft.com/office/drawing/2014/main" id="{E9220018-C8D1-4A98-A22A-B88711F1C1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="" xmlns:a16="http://schemas.microsoft.com/office/drawing/2014/main" id="{B4296E96-F210-4887-93DC-4A8CA4F348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2362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DA4ECD10-4924-4CF8-B4A8-2810A648DD20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9" name="Rectangle 15">
            <a:extLst>
              <a:ext uri="{FF2B5EF4-FFF2-40B4-BE49-F238E27FC236}">
                <a16:creationId xmlns="" xmlns:a16="http://schemas.microsoft.com/office/drawing/2014/main" id="{70A3FA51-AFE2-4295-83CA-FEFA810BD6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248400"/>
            <a:ext cx="3124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数据挖掘：概念与技术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="" xmlns:a16="http://schemas.microsoft.com/office/drawing/2014/main" id="{E86418B3-A436-4AEF-BDF9-7C4F8C1BCE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8400"/>
            <a:ext cx="6858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26F24B2-A13F-45ED-A192-34B6948D25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26941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BD0110-24BD-4582-A8B4-A89D06CA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75CC741-5837-4AD3-A7BC-BCB90B1A3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BA530314-E497-4CAC-83E5-5F9D214A52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E6C48-0F0D-4307-A934-E1CA6CB56C63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8C4FD39A-81DE-4B10-9F3B-A1A8F793D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DDEA5877-DED8-46FB-83BA-3448B9885B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8AF35-E352-4A83-9C4A-0F2D28DF66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765435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DA3091F3-F9D1-4581-9859-DF8E6E99B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14550" cy="58277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AD5D3235-B030-4637-B25A-03B219E01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91250" cy="58277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A28494BD-4128-4CAB-A4A3-296241453A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9FC8F-74E1-4603-BC73-17258067F82F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41A07880-F85D-4BE4-94E6-EABF20CD20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0B1EBAB1-4BAF-41BB-84F3-36714B124A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CDB16-DA08-4F59-9961-6B724E1412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77077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E0FEC6C-87E4-4C1F-BDB0-8E001DB6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84C4906-7F53-41E2-97F4-D57228F3BC3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21CF6D27-F183-42A6-B92E-BA64B406B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694D4172-E7E1-4FBF-A912-3B0E2AF526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E8EB-41E3-4995-8960-566A92854DE3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6E2E1987-2C20-4A7B-82CB-B32948D1E7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FF0A8C03-9EFE-497E-8E32-36A97E031D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6103B-9F67-4A5C-AAC5-18661B256E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785473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B0700A-B8A1-486D-8CAC-6C2B382F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4C902F2-D7A9-42C6-A7B1-C6AB3289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78F3071-6993-49DA-B6BC-B8FCF4A9ACB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86300" y="1295400"/>
            <a:ext cx="4152900" cy="23415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="" xmlns:a16="http://schemas.microsoft.com/office/drawing/2014/main" id="{CD7FE011-914D-4805-9E67-37BC3DC6ABE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86300" y="3789363"/>
            <a:ext cx="4152900" cy="23431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="" xmlns:a16="http://schemas.microsoft.com/office/drawing/2014/main" id="{07A880B9-1980-486A-A4E6-DF08BBB113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A0699-AE94-49A7-AD47-B25FC5A461B1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="" xmlns:a16="http://schemas.microsoft.com/office/drawing/2014/main" id="{1DEFCE61-1BEC-4F7D-9A51-672C89B463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="" xmlns:a16="http://schemas.microsoft.com/office/drawing/2014/main" id="{1F8A4B28-AEC7-4144-83C2-C86444816A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51470-3F2A-4307-BE3A-FA20DA6DB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232433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="" xmlns:a16="http://schemas.microsoft.com/office/drawing/2014/main" id="{3EB3C612-C8EA-4927-91D0-0EBE11108F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ADC19FF3-8E1D-4495-97D1-AC03F284FD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A1E73290-EC24-41B6-A6C1-F95DD4CD21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B2764-A1F9-457C-8732-510F10CF46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501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="" xmlns:a16="http://schemas.microsoft.com/office/drawing/2014/main" id="{95C08724-E046-4F6D-B333-E4A73E135B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F63218D3-445F-45BF-8E3F-434C34FAEB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3CBB426F-93C3-4DB6-B679-293D99F92F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F286F-0CE1-47BF-A570-28B5B04C14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909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="" xmlns:a16="http://schemas.microsoft.com/office/drawing/2014/main" id="{ACA85F31-09E8-4D1C-8402-B3B2682461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18827C8F-9994-4C8E-BB99-A7132AEE6E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04E4F861-D321-439A-A146-644A413690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F950D-E29A-43DB-BBCA-F249D0B0FE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210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4741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4741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973BBB38-8935-46E3-A34F-B33500B0E3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5">
            <a:extLst>
              <a:ext uri="{FF2B5EF4-FFF2-40B4-BE49-F238E27FC236}">
                <a16:creationId xmlns="" xmlns:a16="http://schemas.microsoft.com/office/drawing/2014/main" id="{B8600871-AB66-4B29-B889-8A4C263318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6">
            <a:extLst>
              <a:ext uri="{FF2B5EF4-FFF2-40B4-BE49-F238E27FC236}">
                <a16:creationId xmlns="" xmlns:a16="http://schemas.microsoft.com/office/drawing/2014/main" id="{C0833070-7AAE-4C35-8673-07BF5C1F3D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B4A9F-3F64-46BB-860E-3DED566B8D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978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="" xmlns:a16="http://schemas.microsoft.com/office/drawing/2014/main" id="{F76C5665-63A1-4B12-A3EF-EF27BA289B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5">
            <a:extLst>
              <a:ext uri="{FF2B5EF4-FFF2-40B4-BE49-F238E27FC236}">
                <a16:creationId xmlns="" xmlns:a16="http://schemas.microsoft.com/office/drawing/2014/main" id="{17746ADF-CFCE-4988-AE03-3CA13AA8F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6">
            <a:extLst>
              <a:ext uri="{FF2B5EF4-FFF2-40B4-BE49-F238E27FC236}">
                <a16:creationId xmlns="" xmlns:a16="http://schemas.microsoft.com/office/drawing/2014/main" id="{DC61F876-1CC5-4C52-BE58-C25DAE5366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6ED55-FA42-4272-8BE4-3A68698572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248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="" xmlns:a16="http://schemas.microsoft.com/office/drawing/2014/main" id="{0AC63742-108C-485C-86FC-7E37E3007B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C3A2C9E2-B1E2-42E6-A99E-2AC6494BA1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6">
            <a:extLst>
              <a:ext uri="{FF2B5EF4-FFF2-40B4-BE49-F238E27FC236}">
                <a16:creationId xmlns="" xmlns:a16="http://schemas.microsoft.com/office/drawing/2014/main" id="{7D7BADE6-5D24-4159-90B2-838BD5BF02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45F37-5F00-4031-A786-B40F02CF08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00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E85F161-D991-4DC5-B0E2-8FB0F550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AD8E0FF-75D2-4D26-A84D-7BEF8BFE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14C13E9A-E482-47FF-BB9D-0B58FD854C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3D14C-67DF-4F3A-8234-3C15AB6AF69C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B7FB5286-2302-4072-BF34-EFB2FC27FA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55D7AC1D-6915-4634-BD79-203B81192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48FA4-D3DE-439A-9CE1-F12FFF879C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336895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="" xmlns:a16="http://schemas.microsoft.com/office/drawing/2014/main" id="{C288A2CD-04C8-4B9F-83B1-A1B78556DB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5">
            <a:extLst>
              <a:ext uri="{FF2B5EF4-FFF2-40B4-BE49-F238E27FC236}">
                <a16:creationId xmlns="" xmlns:a16="http://schemas.microsoft.com/office/drawing/2014/main" id="{29A13091-054C-4462-A674-45577884D7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6">
            <a:extLst>
              <a:ext uri="{FF2B5EF4-FFF2-40B4-BE49-F238E27FC236}">
                <a16:creationId xmlns="" xmlns:a16="http://schemas.microsoft.com/office/drawing/2014/main" id="{1DA404CF-5CAF-4465-9AA6-5F0328129A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5F40D-FCDA-4BC5-B434-42A7E49627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224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FD3098CF-41D7-4962-9B19-1DE98C824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5">
            <a:extLst>
              <a:ext uri="{FF2B5EF4-FFF2-40B4-BE49-F238E27FC236}">
                <a16:creationId xmlns="" xmlns:a16="http://schemas.microsoft.com/office/drawing/2014/main" id="{2E95DE00-B8DE-4811-BE93-5335B4F44C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6">
            <a:extLst>
              <a:ext uri="{FF2B5EF4-FFF2-40B4-BE49-F238E27FC236}">
                <a16:creationId xmlns="" xmlns:a16="http://schemas.microsoft.com/office/drawing/2014/main" id="{25F23CD1-CBC9-4138-A48C-FFAA01EC49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E53C5-4B24-446E-961F-77879FAD4C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102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E252E8B5-5783-47ED-9C16-C064E26FBC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5">
            <a:extLst>
              <a:ext uri="{FF2B5EF4-FFF2-40B4-BE49-F238E27FC236}">
                <a16:creationId xmlns="" xmlns:a16="http://schemas.microsoft.com/office/drawing/2014/main" id="{D1C1C846-70FF-4CCA-86BD-4990CC33B1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6">
            <a:extLst>
              <a:ext uri="{FF2B5EF4-FFF2-40B4-BE49-F238E27FC236}">
                <a16:creationId xmlns="" xmlns:a16="http://schemas.microsoft.com/office/drawing/2014/main" id="{2562D1C7-5360-4FC3-B701-68FC3D5AEE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A993A-932C-4E1E-9568-52826549E5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91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="" xmlns:a16="http://schemas.microsoft.com/office/drawing/2014/main" id="{03A83B4B-E7A4-4EB0-B084-D04428983E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8F5D4920-D812-4E59-B803-EF1DF93126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2F0A6178-9AA5-4A2D-934D-9C58A4B284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28ECC-3990-47B7-BD37-6B4541BDE8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8557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0538" y="163513"/>
            <a:ext cx="2124075" cy="5703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63513"/>
            <a:ext cx="6219825" cy="5703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="" xmlns:a16="http://schemas.microsoft.com/office/drawing/2014/main" id="{4F6B4EE6-0D46-48E4-8185-3DF8BF0C10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BC9BFCD-53C0-44E7-A8B6-296FAC385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C7A6DF34-B5E1-4A2B-A69E-3DF4E6B4B2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5547D-24D3-4FCE-B17B-28C825DD74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2004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4112">
            <a:extLst>
              <a:ext uri="{FF2B5EF4-FFF2-40B4-BE49-F238E27FC236}">
                <a16:creationId xmlns="" xmlns:a16="http://schemas.microsoft.com/office/drawing/2014/main" id="{9EB26C03-9E5E-4250-AB47-A81CF62CD3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9725" y="174625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FF4C4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任意多边形 4113">
            <a:extLst>
              <a:ext uri="{FF2B5EF4-FFF2-40B4-BE49-F238E27FC236}">
                <a16:creationId xmlns="" xmlns:a16="http://schemas.microsoft.com/office/drawing/2014/main" id="{0B8C47B2-2B66-464D-B114-E848CF40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512763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" name="任意多边形 4114">
            <a:extLst>
              <a:ext uri="{FF2B5EF4-FFF2-40B4-BE49-F238E27FC236}">
                <a16:creationId xmlns="" xmlns:a16="http://schemas.microsoft.com/office/drawing/2014/main" id="{4EB2C032-EC0A-45FF-A655-2F8393BAA0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975" y="812800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8" name="标题 4107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3152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4109" name="副标题 410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7" name="日期占位符 4109">
            <a:extLst>
              <a:ext uri="{FF2B5EF4-FFF2-40B4-BE49-F238E27FC236}">
                <a16:creationId xmlns="" xmlns:a16="http://schemas.microsoft.com/office/drawing/2014/main" id="{F4F3BA71-04EE-47CB-A765-B5C4E9EB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23622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2FDCE6A-84EA-4E66-AC54-2E709D116995}" type="datetime3">
              <a:rPr lang="zh-CN" altLang="en-US"/>
              <a:pPr>
                <a:defRPr/>
              </a:pPr>
              <a:t>2020年4月28日星期二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" name="页脚占位符 4110">
            <a:extLst>
              <a:ext uri="{FF2B5EF4-FFF2-40B4-BE49-F238E27FC236}">
                <a16:creationId xmlns="" xmlns:a16="http://schemas.microsoft.com/office/drawing/2014/main" id="{CC7D654E-272F-44C9-85E2-6E4DB920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0400" y="6248400"/>
            <a:ext cx="3124200" cy="457200"/>
          </a:xfrm>
        </p:spPr>
        <p:txBody>
          <a:bodyPr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数据挖掘：概念与技术</a:t>
            </a:r>
          </a:p>
        </p:txBody>
      </p:sp>
      <p:sp>
        <p:nvSpPr>
          <p:cNvPr id="9" name="灯片编号占位符 4111">
            <a:extLst>
              <a:ext uri="{FF2B5EF4-FFF2-40B4-BE49-F238E27FC236}">
                <a16:creationId xmlns="" xmlns:a16="http://schemas.microsoft.com/office/drawing/2014/main" id="{32470A1D-8619-48EC-86FE-3DC251A5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685800" cy="457200"/>
          </a:xfr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DF4DBEA-CD89-4F05-B1A2-4C86F55E7A14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40518"/>
      </p:ext>
    </p:extLst>
  </p:cSld>
  <p:clrMapOvr>
    <a:masterClrMapping/>
  </p:clrMapOvr>
  <p:transition>
    <p:zoom/>
  </p:transition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="" xmlns:a16="http://schemas.microsoft.com/office/drawing/2014/main" id="{D4576FF1-8D88-4596-B592-332645B7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D80E5-09EB-41A6-B795-6386B0BC407E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="" xmlns:a16="http://schemas.microsoft.com/office/drawing/2014/main" id="{1693BFB4-4894-4FC1-8D6F-0B4EA408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="" xmlns:a16="http://schemas.microsoft.com/office/drawing/2014/main" id="{02C2241A-E909-4D2C-A9F3-9E1116C2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45568-7AE4-4A2A-942F-E4F1E9A3B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02435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="" xmlns:a16="http://schemas.microsoft.com/office/drawing/2014/main" id="{7EA2E235-07AA-4992-9575-15FDE548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84C6F-D7EA-4B3F-8ADA-0C7B7C0DF057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="" xmlns:a16="http://schemas.microsoft.com/office/drawing/2014/main" id="{9B5A53EA-6F75-49B1-9E7E-12EBFC18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="" xmlns:a16="http://schemas.microsoft.com/office/drawing/2014/main" id="{28C67ED4-967C-40D3-9B5E-3224DD3C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B6EBE-4922-4095-8668-9AE7B3B109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17989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44518" cy="4837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682" y="1295400"/>
            <a:ext cx="4144518" cy="4837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="" xmlns:a16="http://schemas.microsoft.com/office/drawing/2014/main" id="{8B2F07CA-42B1-412F-9A24-563C570C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F280-CC79-404C-A57F-76812AB1AE6E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="" xmlns:a16="http://schemas.microsoft.com/office/drawing/2014/main" id="{7A6BCCD4-C911-4E36-94F7-51801B1D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="" xmlns:a16="http://schemas.microsoft.com/office/drawing/2014/main" id="{9977D919-8398-4A88-AB63-4CA8033E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E48CE-8335-4033-AC59-E8DF09253E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18449"/>
      </p:ext>
    </p:extLst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082">
            <a:extLst>
              <a:ext uri="{FF2B5EF4-FFF2-40B4-BE49-F238E27FC236}">
                <a16:creationId xmlns="" xmlns:a16="http://schemas.microsoft.com/office/drawing/2014/main" id="{A6A3C287-7323-4E90-8B62-F6E737D2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FA130-6FA7-45B7-8752-F208C32AA60E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8" name="页脚占位符 3083">
            <a:extLst>
              <a:ext uri="{FF2B5EF4-FFF2-40B4-BE49-F238E27FC236}">
                <a16:creationId xmlns="" xmlns:a16="http://schemas.microsoft.com/office/drawing/2014/main" id="{6BF0B4FE-5E5E-4C89-A9E8-B4F78DAC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9" name="灯片编号占位符 3084">
            <a:extLst>
              <a:ext uri="{FF2B5EF4-FFF2-40B4-BE49-F238E27FC236}">
                <a16:creationId xmlns="" xmlns:a16="http://schemas.microsoft.com/office/drawing/2014/main" id="{695FBCB2-8314-4CB8-B8AE-859CECC1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4985C-09A6-4464-BCA2-E5B97FE1D4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8966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C91618D-F957-4601-9454-0DB19B20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5853C40-457A-4FF3-A763-F721078D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EC46E7C6-4209-4CD6-A7F2-8BABB247BF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15485-4494-4671-AA2F-F7223D8C5983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8F3D2DF5-9500-4DF5-89DE-02A7027C3A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09EB3BF1-64EF-420F-A052-49E6573A01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77D2E-A40E-43C1-868B-9249577D63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78544"/>
      </p:ext>
    </p:extLst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082">
            <a:extLst>
              <a:ext uri="{FF2B5EF4-FFF2-40B4-BE49-F238E27FC236}">
                <a16:creationId xmlns="" xmlns:a16="http://schemas.microsoft.com/office/drawing/2014/main" id="{B77F4458-0927-47A1-B34D-F27AC0CD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FC3B2-BAA2-4307-AA97-F6055F25D9CB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4" name="页脚占位符 3083">
            <a:extLst>
              <a:ext uri="{FF2B5EF4-FFF2-40B4-BE49-F238E27FC236}">
                <a16:creationId xmlns="" xmlns:a16="http://schemas.microsoft.com/office/drawing/2014/main" id="{9F578B82-9E41-4D4E-84B3-870F6069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5" name="灯片编号占位符 3084">
            <a:extLst>
              <a:ext uri="{FF2B5EF4-FFF2-40B4-BE49-F238E27FC236}">
                <a16:creationId xmlns="" xmlns:a16="http://schemas.microsoft.com/office/drawing/2014/main" id="{87CDD9A6-80DB-4BE6-B7E7-3992DA49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12110-40B5-4CBC-BBF6-5FA67EF639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18139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082">
            <a:extLst>
              <a:ext uri="{FF2B5EF4-FFF2-40B4-BE49-F238E27FC236}">
                <a16:creationId xmlns="" xmlns:a16="http://schemas.microsoft.com/office/drawing/2014/main" id="{0AB67AFE-C14C-43DB-A36B-945173B9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593BC-9B67-478F-A792-A5D600F5F62B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3" name="页脚占位符 3083">
            <a:extLst>
              <a:ext uri="{FF2B5EF4-FFF2-40B4-BE49-F238E27FC236}">
                <a16:creationId xmlns="" xmlns:a16="http://schemas.microsoft.com/office/drawing/2014/main" id="{A78C6C02-E96D-41D1-B6AE-C80E6409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4" name="灯片编号占位符 3084">
            <a:extLst>
              <a:ext uri="{FF2B5EF4-FFF2-40B4-BE49-F238E27FC236}">
                <a16:creationId xmlns="" xmlns:a16="http://schemas.microsoft.com/office/drawing/2014/main" id="{D0116C39-A979-42BA-AC52-A50C129A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DE710-FAB1-481D-89C0-51A7BBD652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63016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="" xmlns:a16="http://schemas.microsoft.com/office/drawing/2014/main" id="{4598E19C-F56B-48A4-9722-4628B6DE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2396B-FD67-4E43-8496-EB3BEC81CBD7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="" xmlns:a16="http://schemas.microsoft.com/office/drawing/2014/main" id="{3EB7B889-4C3B-44D4-9DE7-8ED6DB50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="" xmlns:a16="http://schemas.microsoft.com/office/drawing/2014/main" id="{79A30D97-2D90-40AD-B3F3-5C39722C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66082-30FF-4C69-8526-B26596CFB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55409"/>
      </p:ext>
    </p:extLst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="" xmlns:a16="http://schemas.microsoft.com/office/drawing/2014/main" id="{94C658EF-5B7B-4466-976D-694AFD1B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A686D-9BE3-4797-A08A-84D5A8AAF0C0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="" xmlns:a16="http://schemas.microsoft.com/office/drawing/2014/main" id="{8E0CCC48-1CDE-4931-A0E8-22AE4698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="" xmlns:a16="http://schemas.microsoft.com/office/drawing/2014/main" id="{20102412-B5AE-43BA-9330-D382C4F0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DE914-9AD3-49B7-A6AE-9A5D5C7278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6038"/>
      </p:ext>
    </p:extLst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="" xmlns:a16="http://schemas.microsoft.com/office/drawing/2014/main" id="{74F4D3AE-3413-4646-9844-C9837C4C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CA937-E58B-4467-B8DF-1E37A046ADE5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="" xmlns:a16="http://schemas.microsoft.com/office/drawing/2014/main" id="{16614745-49DE-4F26-89EE-D37B2294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="" xmlns:a16="http://schemas.microsoft.com/office/drawing/2014/main" id="{7CD96412-378D-4C5F-BCAD-0F4635E1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B5763-DED0-4B05-92EE-1CE22ED157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55727"/>
      </p:ext>
    </p:extLst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14550" cy="58277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21067" cy="58277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2">
            <a:extLst>
              <a:ext uri="{FF2B5EF4-FFF2-40B4-BE49-F238E27FC236}">
                <a16:creationId xmlns="" xmlns:a16="http://schemas.microsoft.com/office/drawing/2014/main" id="{574D5792-1E6D-404B-B972-7B42FAE8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FF59A-3FB0-43BB-B11F-1BECB4DCD61F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5" name="页脚占位符 3083">
            <a:extLst>
              <a:ext uri="{FF2B5EF4-FFF2-40B4-BE49-F238E27FC236}">
                <a16:creationId xmlns="" xmlns:a16="http://schemas.microsoft.com/office/drawing/2014/main" id="{4456F4FD-3DDF-45D0-8D64-25B6B997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6" name="灯片编号占位符 3084">
            <a:extLst>
              <a:ext uri="{FF2B5EF4-FFF2-40B4-BE49-F238E27FC236}">
                <a16:creationId xmlns="" xmlns:a16="http://schemas.microsoft.com/office/drawing/2014/main" id="{FD1FFF0D-9340-4035-8F26-D5EA09D0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86DCE-4EB9-4751-8FF6-DA5DE30549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29574"/>
      </p:ext>
    </p:extLst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082">
            <a:extLst>
              <a:ext uri="{FF2B5EF4-FFF2-40B4-BE49-F238E27FC236}">
                <a16:creationId xmlns="" xmlns:a16="http://schemas.microsoft.com/office/drawing/2014/main" id="{C0D5560E-D06F-4F18-96FB-5B17FA2F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4FA0F-C040-4910-A799-64DD5FC7CFE7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6" name="页脚占位符 3083">
            <a:extLst>
              <a:ext uri="{FF2B5EF4-FFF2-40B4-BE49-F238E27FC236}">
                <a16:creationId xmlns="" xmlns:a16="http://schemas.microsoft.com/office/drawing/2014/main" id="{2E32CCB6-3B1C-44C8-9203-8C9DF850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灯片编号占位符 3084">
            <a:extLst>
              <a:ext uri="{FF2B5EF4-FFF2-40B4-BE49-F238E27FC236}">
                <a16:creationId xmlns="" xmlns:a16="http://schemas.microsoft.com/office/drawing/2014/main" id="{C43EBDBD-3A03-465F-ABF3-386148CA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A885C-5FC5-4B0E-9F10-EE287B9FB1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5681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A92B82E-D731-4DB2-BC0E-2771B1BA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7ED11A0-DCA9-46C7-85F2-DB87EFBD3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2516C7B-8AFF-4A26-A5C5-C16CD24B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152900" cy="4837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F81EB186-6039-4B5E-8925-A6E8742FD1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A35C7-CABC-46A7-9EDC-DC689B8DDE91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85E9AADC-2738-42B4-A745-DB2E6C5815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F96F1476-CFC2-4360-9329-D7FD5BF16D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2F2BE-B838-4DE0-83EF-075B6C8085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58242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00ACAE-B9A3-486B-A1E8-FE47E0F4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06765BB-0B6C-4A75-91C4-98AE112B9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6B1B278-E2A9-4897-9BA4-C5B6220D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D61DF950-7D1F-4C74-AF99-A82721E64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950BF538-65AC-4F60-84E9-12CF84C5A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175B0359-0A78-4E11-9E94-21B3CF5C53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98D7D-A601-43F8-A025-2B3F90CD11D6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="" xmlns:a16="http://schemas.microsoft.com/office/drawing/2014/main" id="{7334C26E-D529-4A55-B295-FC6200EF92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="" xmlns:a16="http://schemas.microsoft.com/office/drawing/2014/main" id="{8D662323-473F-4490-9EAB-D14D871AA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8D90C-A563-4C28-8B78-A5DE6F5B45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69102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EC2B6E2-C542-4B6D-96D3-210181A9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="" xmlns:a16="http://schemas.microsoft.com/office/drawing/2014/main" id="{D9928D5F-37D7-40A7-8FB5-874D2CBF1E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9576C-CD15-4706-B484-711C9A104166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="" xmlns:a16="http://schemas.microsoft.com/office/drawing/2014/main" id="{FC1344AC-9484-4E33-A0A8-50EFF540B1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41CAADA7-E15A-4B32-8A4E-1F3DF1728D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1E5D8-B01F-4070-85EE-E21BFB5825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905766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="" xmlns:a16="http://schemas.microsoft.com/office/drawing/2014/main" id="{2241EE2A-CBE9-4575-9EF5-03128D2F2B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5DF00-F42D-4543-BC4C-EF83ECDE761C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="" xmlns:a16="http://schemas.microsoft.com/office/drawing/2014/main" id="{64FB5DFB-5A78-4A71-A2C6-AE0F71F9AD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6776CF69-7A0E-4F5F-AB17-07E34912DD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9DF8E-1DA3-4DBC-914B-04BC6FBB93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374598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6449C5-7027-4B1E-811A-2FAFA883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9D3166C-5051-4120-94D6-EE175133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9D6E88F-B87E-4F5B-BC68-4FD64EFD2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627B7BF3-7321-4A8C-B8DC-6152E20FFB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5F181-7896-4453-82A2-05BD98F586D5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16382179-D198-4BC1-83CF-30D2C876F3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B9363E07-03E8-4D1E-8CBA-818EEB23C3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626A3-2F13-4AF7-878C-63399535D7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854244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B771F95-37BB-451B-938E-544239BF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5C18ABC-7B05-4569-BA3A-FB047FE68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E968F9D-E256-4D5F-BF6E-40D4185D2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9638B22C-11BF-4984-A0B0-7D1E0C4A40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55BA4-23C2-4BF5-B4A3-BC44A4108F01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D60C67AE-E9DC-4C10-AB15-53FE97CFF4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68F744D6-F7A7-41FE-A333-8876CF7439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B12C8-A994-4FBE-9AAB-BFF1A8F2ED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64233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="" xmlns:a16="http://schemas.microsoft.com/office/drawing/2014/main" id="{6591C66C-7F27-4C44-B9DE-F098CD547B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1143000"/>
            <a:ext cx="8534400" cy="76200"/>
          </a:xfrm>
          <a:prstGeom prst="rect">
            <a:avLst/>
          </a:prstGeom>
          <a:gradFill rotWithShape="0">
            <a:gsLst>
              <a:gs pos="0">
                <a:srgbClr val="76762F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7" name="Rectangle 9">
            <a:extLst>
              <a:ext uri="{FF2B5EF4-FFF2-40B4-BE49-F238E27FC236}">
                <a16:creationId xmlns="" xmlns:a16="http://schemas.microsoft.com/office/drawing/2014/main" id="{1AA90A29-EEF1-44E2-BF89-0EE797B4C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="" xmlns:a16="http://schemas.microsoft.com/office/drawing/2014/main" id="{871D9731-5F50-48B5-A689-F03A9B454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458200" cy="483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="" xmlns:a16="http://schemas.microsoft.com/office/drawing/2014/main" id="{C3457249-B7D1-47A8-BF73-27E19D98EE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3246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fld id="{0C1FC085-14F5-44AA-B540-C2F7A9AC8321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3084" name="Rectangle 12">
            <a:extLst>
              <a:ext uri="{FF2B5EF4-FFF2-40B4-BE49-F238E27FC236}">
                <a16:creationId xmlns="" xmlns:a16="http://schemas.microsoft.com/office/drawing/2014/main" id="{C89E836A-BF91-4D0D-B1E1-093001BD0B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3085" name="Rectangle 13">
            <a:extLst>
              <a:ext uri="{FF2B5EF4-FFF2-40B4-BE49-F238E27FC236}">
                <a16:creationId xmlns="" xmlns:a16="http://schemas.microsoft.com/office/drawing/2014/main" id="{B9E49633-9E47-403D-B61D-337DF50466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324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fld id="{3D32DC26-CB3B-4427-8150-B8E6EF0D9E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18" name="Oval 46">
            <a:extLst>
              <a:ext uri="{FF2B5EF4-FFF2-40B4-BE49-F238E27FC236}">
                <a16:creationId xmlns="" xmlns:a16="http://schemas.microsoft.com/office/drawing/2014/main" id="{270D89EB-543E-4C5B-88CE-523CC3F9361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339725" y="174625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Freeform 47">
            <a:extLst>
              <a:ext uri="{FF2B5EF4-FFF2-40B4-BE49-F238E27FC236}">
                <a16:creationId xmlns="" xmlns:a16="http://schemas.microsoft.com/office/drawing/2014/main" id="{49CC6BE4-0ACD-4947-B907-C03ECF80B007}"/>
              </a:ext>
            </a:extLst>
          </p:cNvPr>
          <p:cNvSpPr>
            <a:spLocks/>
          </p:cNvSpPr>
          <p:nvPr userDrawn="1"/>
        </p:nvSpPr>
        <p:spPr bwMode="auto">
          <a:xfrm>
            <a:off x="228600" y="512763"/>
            <a:ext cx="390525" cy="149225"/>
          </a:xfrm>
          <a:custGeom>
            <a:avLst/>
            <a:gdLst>
              <a:gd name="T0" fmla="*/ 17641888 w 246"/>
              <a:gd name="T1" fmla="*/ 131048125 h 94"/>
              <a:gd name="T2" fmla="*/ 55443438 w 246"/>
              <a:gd name="T3" fmla="*/ 120967500 h 94"/>
              <a:gd name="T4" fmla="*/ 95765938 w 246"/>
              <a:gd name="T5" fmla="*/ 120967500 h 94"/>
              <a:gd name="T6" fmla="*/ 133569075 w 246"/>
              <a:gd name="T7" fmla="*/ 126007813 h 94"/>
              <a:gd name="T8" fmla="*/ 173891575 w 246"/>
              <a:gd name="T9" fmla="*/ 136088438 h 94"/>
              <a:gd name="T10" fmla="*/ 211693125 w 246"/>
              <a:gd name="T11" fmla="*/ 148690013 h 94"/>
              <a:gd name="T12" fmla="*/ 249496263 w 246"/>
              <a:gd name="T13" fmla="*/ 163810950 h 94"/>
              <a:gd name="T14" fmla="*/ 284778450 w 246"/>
              <a:gd name="T15" fmla="*/ 181451250 h 94"/>
              <a:gd name="T16" fmla="*/ 312499375 w 246"/>
              <a:gd name="T17" fmla="*/ 166330313 h 94"/>
              <a:gd name="T18" fmla="*/ 342741250 w 246"/>
              <a:gd name="T19" fmla="*/ 120967500 h 94"/>
              <a:gd name="T20" fmla="*/ 378023438 w 246"/>
              <a:gd name="T21" fmla="*/ 88206263 h 94"/>
              <a:gd name="T22" fmla="*/ 418345938 w 246"/>
              <a:gd name="T23" fmla="*/ 60483750 h 94"/>
              <a:gd name="T24" fmla="*/ 461189388 w 246"/>
              <a:gd name="T25" fmla="*/ 40322500 h 94"/>
              <a:gd name="T26" fmla="*/ 506552200 w 246"/>
              <a:gd name="T27" fmla="*/ 22682200 h 94"/>
              <a:gd name="T28" fmla="*/ 551915013 w 246"/>
              <a:gd name="T29" fmla="*/ 12601575 h 94"/>
              <a:gd name="T30" fmla="*/ 597277825 w 246"/>
              <a:gd name="T31" fmla="*/ 2520950 h 94"/>
              <a:gd name="T32" fmla="*/ 597277825 w 246"/>
              <a:gd name="T33" fmla="*/ 7561263 h 94"/>
              <a:gd name="T34" fmla="*/ 559474688 w 246"/>
              <a:gd name="T35" fmla="*/ 27722513 h 94"/>
              <a:gd name="T36" fmla="*/ 521673138 w 246"/>
              <a:gd name="T37" fmla="*/ 47883763 h 94"/>
              <a:gd name="T38" fmla="*/ 481350638 w 246"/>
              <a:gd name="T39" fmla="*/ 70564375 h 94"/>
              <a:gd name="T40" fmla="*/ 446068450 w 246"/>
              <a:gd name="T41" fmla="*/ 98286888 h 94"/>
              <a:gd name="T42" fmla="*/ 410786263 w 246"/>
              <a:gd name="T43" fmla="*/ 128528763 h 94"/>
              <a:gd name="T44" fmla="*/ 383063750 w 246"/>
              <a:gd name="T45" fmla="*/ 161290000 h 94"/>
              <a:gd name="T46" fmla="*/ 357862188 w 246"/>
              <a:gd name="T47" fmla="*/ 199093138 h 94"/>
              <a:gd name="T48" fmla="*/ 340221888 w 246"/>
              <a:gd name="T49" fmla="*/ 226814063 h 94"/>
              <a:gd name="T50" fmla="*/ 327620313 w 246"/>
              <a:gd name="T51" fmla="*/ 234375325 h 94"/>
              <a:gd name="T52" fmla="*/ 309980013 w 246"/>
              <a:gd name="T53" fmla="*/ 226814063 h 94"/>
              <a:gd name="T54" fmla="*/ 292338125 w 246"/>
              <a:gd name="T55" fmla="*/ 219254388 h 94"/>
              <a:gd name="T56" fmla="*/ 269657513 w 246"/>
              <a:gd name="T57" fmla="*/ 211693125 h 94"/>
              <a:gd name="T58" fmla="*/ 234375325 w 246"/>
              <a:gd name="T59" fmla="*/ 196572188 h 94"/>
              <a:gd name="T60" fmla="*/ 199093138 w 246"/>
              <a:gd name="T61" fmla="*/ 178931888 h 94"/>
              <a:gd name="T62" fmla="*/ 158770638 w 246"/>
              <a:gd name="T63" fmla="*/ 161290000 h 94"/>
              <a:gd name="T64" fmla="*/ 118448138 w 246"/>
              <a:gd name="T65" fmla="*/ 146169063 h 94"/>
              <a:gd name="T66" fmla="*/ 78125638 w 246"/>
              <a:gd name="T67" fmla="*/ 136088438 h 94"/>
              <a:gd name="T68" fmla="*/ 42843450 w 246"/>
              <a:gd name="T69" fmla="*/ 131048125 h 94"/>
              <a:gd name="T70" fmla="*/ 12601575 w 246"/>
              <a:gd name="T71" fmla="*/ 133569075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48">
            <a:extLst>
              <a:ext uri="{FF2B5EF4-FFF2-40B4-BE49-F238E27FC236}">
                <a16:creationId xmlns="" xmlns:a16="http://schemas.microsoft.com/office/drawing/2014/main" id="{49A0380C-1D76-4DD3-853E-0D51966E126B}"/>
              </a:ext>
            </a:extLst>
          </p:cNvPr>
          <p:cNvSpPr>
            <a:spLocks/>
          </p:cNvSpPr>
          <p:nvPr userDrawn="1"/>
        </p:nvSpPr>
        <p:spPr bwMode="auto">
          <a:xfrm>
            <a:off x="815975" y="812800"/>
            <a:ext cx="468313" cy="177800"/>
          </a:xfrm>
          <a:custGeom>
            <a:avLst/>
            <a:gdLst>
              <a:gd name="T0" fmla="*/ 20161272 w 295"/>
              <a:gd name="T1" fmla="*/ 156249688 h 112"/>
              <a:gd name="T2" fmla="*/ 65524132 w 295"/>
              <a:gd name="T3" fmla="*/ 143649700 h 112"/>
              <a:gd name="T4" fmla="*/ 113407946 w 295"/>
              <a:gd name="T5" fmla="*/ 143649700 h 112"/>
              <a:gd name="T6" fmla="*/ 158770807 w 295"/>
              <a:gd name="T7" fmla="*/ 148690013 h 112"/>
              <a:gd name="T8" fmla="*/ 206653033 w 295"/>
              <a:gd name="T9" fmla="*/ 161290000 h 112"/>
              <a:gd name="T10" fmla="*/ 252015894 w 295"/>
              <a:gd name="T11" fmla="*/ 176410938 h 112"/>
              <a:gd name="T12" fmla="*/ 297378755 w 295"/>
              <a:gd name="T13" fmla="*/ 194052825 h 112"/>
              <a:gd name="T14" fmla="*/ 340222251 w 295"/>
              <a:gd name="T15" fmla="*/ 214214075 h 112"/>
              <a:gd name="T16" fmla="*/ 372983523 w 295"/>
              <a:gd name="T17" fmla="*/ 196572188 h 112"/>
              <a:gd name="T18" fmla="*/ 410786701 w 295"/>
              <a:gd name="T19" fmla="*/ 143649700 h 112"/>
              <a:gd name="T20" fmla="*/ 453628609 w 295"/>
              <a:gd name="T21" fmla="*/ 103327200 h 112"/>
              <a:gd name="T22" fmla="*/ 501512423 w 295"/>
              <a:gd name="T23" fmla="*/ 70564375 h 112"/>
              <a:gd name="T24" fmla="*/ 551915602 w 295"/>
              <a:gd name="T25" fmla="*/ 47883763 h 112"/>
              <a:gd name="T26" fmla="*/ 607359098 w 295"/>
              <a:gd name="T27" fmla="*/ 25201563 h 112"/>
              <a:gd name="T28" fmla="*/ 660281642 w 295"/>
              <a:gd name="T29" fmla="*/ 12601575 h 112"/>
              <a:gd name="T30" fmla="*/ 715725139 w 295"/>
              <a:gd name="T31" fmla="*/ 2520950 h 112"/>
              <a:gd name="T32" fmla="*/ 715725139 w 295"/>
              <a:gd name="T33" fmla="*/ 7561263 h 112"/>
              <a:gd name="T34" fmla="*/ 670362278 w 295"/>
              <a:gd name="T35" fmla="*/ 32762825 h 112"/>
              <a:gd name="T36" fmla="*/ 624999417 w 295"/>
              <a:gd name="T37" fmla="*/ 55443438 h 112"/>
              <a:gd name="T38" fmla="*/ 577117191 w 295"/>
              <a:gd name="T39" fmla="*/ 83165950 h 112"/>
              <a:gd name="T40" fmla="*/ 534273695 w 295"/>
              <a:gd name="T41" fmla="*/ 115927188 h 112"/>
              <a:gd name="T42" fmla="*/ 491431787 w 295"/>
              <a:gd name="T43" fmla="*/ 151209375 h 112"/>
              <a:gd name="T44" fmla="*/ 458668927 w 295"/>
              <a:gd name="T45" fmla="*/ 191531875 h 112"/>
              <a:gd name="T46" fmla="*/ 428427020 w 295"/>
              <a:gd name="T47" fmla="*/ 236894688 h 112"/>
              <a:gd name="T48" fmla="*/ 408265748 w 295"/>
              <a:gd name="T49" fmla="*/ 269657513 h 112"/>
              <a:gd name="T50" fmla="*/ 393144795 w 295"/>
              <a:gd name="T51" fmla="*/ 279738138 h 112"/>
              <a:gd name="T52" fmla="*/ 370464158 w 295"/>
              <a:gd name="T53" fmla="*/ 269657513 h 112"/>
              <a:gd name="T54" fmla="*/ 350302887 w 295"/>
              <a:gd name="T55" fmla="*/ 259576888 h 112"/>
              <a:gd name="T56" fmla="*/ 322580344 w 295"/>
              <a:gd name="T57" fmla="*/ 252015625 h 112"/>
              <a:gd name="T58" fmla="*/ 279738436 w 295"/>
              <a:gd name="T59" fmla="*/ 234375325 h 112"/>
              <a:gd name="T60" fmla="*/ 236894940 w 295"/>
              <a:gd name="T61" fmla="*/ 211693125 h 112"/>
              <a:gd name="T62" fmla="*/ 189012714 w 295"/>
              <a:gd name="T63" fmla="*/ 191531875 h 112"/>
              <a:gd name="T64" fmla="*/ 141128901 w 295"/>
              <a:gd name="T65" fmla="*/ 173891575 h 112"/>
              <a:gd name="T66" fmla="*/ 93246675 w 295"/>
              <a:gd name="T67" fmla="*/ 161290000 h 112"/>
              <a:gd name="T68" fmla="*/ 50403179 w 295"/>
              <a:gd name="T69" fmla="*/ 156249688 h 112"/>
              <a:gd name="T70" fmla="*/ 15120954 w 295"/>
              <a:gd name="T71" fmla="*/ 158770638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transition>
    <p:zoom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D92BB275-865F-499B-AD82-90EDDE8DF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3F978FE8-D921-4610-B7A4-D6AC47C5C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1700213"/>
            <a:ext cx="7427912" cy="253365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2" name="Rectangle 4">
            <a:extLst>
              <a:ext uri="{FF2B5EF4-FFF2-40B4-BE49-F238E27FC236}">
                <a16:creationId xmlns="" xmlns:a16="http://schemas.microsoft.com/office/drawing/2014/main" id="{09C6E2D6-4E75-437D-925A-5CBCD733D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579813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3" name="Rectangle 5">
            <a:extLst>
              <a:ext uri="{FF2B5EF4-FFF2-40B4-BE49-F238E27FC236}">
                <a16:creationId xmlns="" xmlns:a16="http://schemas.microsoft.com/office/drawing/2014/main" id="{DC328FA4-2007-4DEE-AC1D-D82D389AD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1676400"/>
            <a:ext cx="574675" cy="64293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4" name="Rectangle 6">
            <a:extLst>
              <a:ext uri="{FF2B5EF4-FFF2-40B4-BE49-F238E27FC236}">
                <a16:creationId xmlns="" xmlns:a16="http://schemas.microsoft.com/office/drawing/2014/main" id="{638FDFB0-B264-42A7-B4CF-47C55CFAE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1052513"/>
            <a:ext cx="585787" cy="635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="" xmlns:a16="http://schemas.microsoft.com/office/drawing/2014/main" id="{45349060-BD6C-44AB-9349-C42EFF7E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579813"/>
            <a:ext cx="584200" cy="64135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="" xmlns:a16="http://schemas.microsoft.com/office/drawing/2014/main" id="{C7F3B2E5-2E83-4560-AECA-02102779A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1676400"/>
            <a:ext cx="585787" cy="6429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7" name="Rectangle 9">
            <a:extLst>
              <a:ext uri="{FF2B5EF4-FFF2-40B4-BE49-F238E27FC236}">
                <a16:creationId xmlns="" xmlns:a16="http://schemas.microsoft.com/office/drawing/2014/main" id="{02CE2E5B-7035-48A8-8D8B-06CF74811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309813"/>
            <a:ext cx="584200" cy="6334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8" name="Rectangle 10">
            <a:extLst>
              <a:ext uri="{FF2B5EF4-FFF2-40B4-BE49-F238E27FC236}">
                <a16:creationId xmlns="" xmlns:a16="http://schemas.microsoft.com/office/drawing/2014/main" id="{B52E32C1-6E37-4874-B943-FDC1146F2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9813"/>
            <a:ext cx="582613" cy="633412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9" name="Rectangle 11">
            <a:extLst>
              <a:ext uri="{FF2B5EF4-FFF2-40B4-BE49-F238E27FC236}">
                <a16:creationId xmlns="" xmlns:a16="http://schemas.microsoft.com/office/drawing/2014/main" id="{1C2F8E24-BA34-4B0A-AC23-B16FC6FB9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2309813"/>
            <a:ext cx="574675" cy="6334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60" name="Rectangle 12">
            <a:extLst>
              <a:ext uri="{FF2B5EF4-FFF2-40B4-BE49-F238E27FC236}">
                <a16:creationId xmlns="" xmlns:a16="http://schemas.microsoft.com/office/drawing/2014/main" id="{E91EB1B0-0ADA-4187-BE6D-499CDAA3B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8" y="2933700"/>
            <a:ext cx="576262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61" name="Rectangle 13">
            <a:extLst>
              <a:ext uri="{FF2B5EF4-FFF2-40B4-BE49-F238E27FC236}">
                <a16:creationId xmlns="" xmlns:a16="http://schemas.microsoft.com/office/drawing/2014/main" id="{7F25DDD6-1307-4B44-A4BD-23B1F683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933700"/>
            <a:ext cx="584200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62" name="Rectangle 4">
            <a:extLst>
              <a:ext uri="{FF2B5EF4-FFF2-40B4-BE49-F238E27FC236}">
                <a16:creationId xmlns="" xmlns:a16="http://schemas.microsoft.com/office/drawing/2014/main" id="{1FB5FE50-356B-4BA7-A86D-F3C6D4145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63513"/>
            <a:ext cx="8229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63" name="Rectangle 5">
            <a:extLst>
              <a:ext uri="{FF2B5EF4-FFF2-40B4-BE49-F238E27FC236}">
                <a16:creationId xmlns="" xmlns:a16="http://schemas.microsoft.com/office/drawing/2014/main" id="{2578608E-C4D2-481C-9CBB-6F818725F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65" name="Rectangle 14">
            <a:extLst>
              <a:ext uri="{FF2B5EF4-FFF2-40B4-BE49-F238E27FC236}">
                <a16:creationId xmlns="" xmlns:a16="http://schemas.microsoft.com/office/drawing/2014/main" id="{7E092FBF-36DC-422B-9026-B373AADD0F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66" name="Rectangle 15">
            <a:extLst>
              <a:ext uri="{FF2B5EF4-FFF2-40B4-BE49-F238E27FC236}">
                <a16:creationId xmlns="" xmlns:a16="http://schemas.microsoft.com/office/drawing/2014/main" id="{CC8D45C6-2C77-46E8-839D-B49B51DB44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67" name="Rectangle 16">
            <a:extLst>
              <a:ext uri="{FF2B5EF4-FFF2-40B4-BE49-F238E27FC236}">
                <a16:creationId xmlns="" xmlns:a16="http://schemas.microsoft.com/office/drawing/2014/main" id="{CE97A565-7AB4-42D8-A04E-794356646B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 Black" panose="020B0A04020102020204" pitchFamily="34" charset="0"/>
                <a:ea typeface="楷体_GB2312" pitchFamily="49" charset="-122"/>
              </a:defRPr>
            </a:lvl1pPr>
          </a:lstStyle>
          <a:p>
            <a:pPr>
              <a:defRPr/>
            </a:pPr>
            <a:fld id="{C2A9B676-0347-4481-9197-E551675E98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3079">
            <a:extLst>
              <a:ext uri="{FF2B5EF4-FFF2-40B4-BE49-F238E27FC236}">
                <a16:creationId xmlns="" xmlns:a16="http://schemas.microsoft.com/office/drawing/2014/main" id="{AB21B992-2655-4D13-84BE-1D146622F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534400" cy="76200"/>
          </a:xfrm>
          <a:prstGeom prst="rect">
            <a:avLst/>
          </a:prstGeom>
          <a:gradFill rotWithShape="0">
            <a:gsLst>
              <a:gs pos="0">
                <a:srgbClr val="76762F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/>
          </a:p>
        </p:txBody>
      </p:sp>
      <p:sp>
        <p:nvSpPr>
          <p:cNvPr id="3075" name="标题 3080">
            <a:extLst>
              <a:ext uri="{FF2B5EF4-FFF2-40B4-BE49-F238E27FC236}">
                <a16:creationId xmlns="" xmlns:a16="http://schemas.microsoft.com/office/drawing/2014/main" id="{1B337F5B-DDC8-4B09-BE5D-095F2A914F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47800" y="3048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文本占位符 3081">
            <a:extLst>
              <a:ext uri="{FF2B5EF4-FFF2-40B4-BE49-F238E27FC236}">
                <a16:creationId xmlns="" xmlns:a16="http://schemas.microsoft.com/office/drawing/2014/main" id="{55025C4B-7715-4D90-88B3-47B4435B58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295400"/>
            <a:ext cx="8458200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3" name="日期占位符 3082">
            <a:extLst>
              <a:ext uri="{FF2B5EF4-FFF2-40B4-BE49-F238E27FC236}">
                <a16:creationId xmlns="" xmlns:a16="http://schemas.microsoft.com/office/drawing/2014/main" id="{2B5CCFD1-39BA-4F81-BB97-62D588FC8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800" y="63246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9E555F9-7EC0-4CBF-98FA-275D1FDAD974}" type="datetime3">
              <a:rPr lang="zh-CN" altLang="en-US"/>
              <a:pPr>
                <a:defRPr/>
              </a:pPr>
              <a:t>2020年4月28日星期二</a:t>
            </a:fld>
            <a:endParaRPr lang="zh-CN" altLang="en-US"/>
          </a:p>
        </p:txBody>
      </p:sp>
      <p:sp>
        <p:nvSpPr>
          <p:cNvPr id="3084" name="页脚占位符 3083">
            <a:extLst>
              <a:ext uri="{FF2B5EF4-FFF2-40B4-BE49-F238E27FC236}">
                <a16:creationId xmlns="" xmlns:a16="http://schemas.microsoft.com/office/drawing/2014/main" id="{50AA5E7F-92CA-4B37-8D68-DD926D080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数据挖掘导论</a:t>
            </a:r>
          </a:p>
        </p:txBody>
      </p:sp>
      <p:sp>
        <p:nvSpPr>
          <p:cNvPr id="3085" name="灯片编号占位符 3084">
            <a:extLst>
              <a:ext uri="{FF2B5EF4-FFF2-40B4-BE49-F238E27FC236}">
                <a16:creationId xmlns="" xmlns:a16="http://schemas.microsoft.com/office/drawing/2014/main" id="{60B455CA-5FF7-42F3-AB2F-5BCF2EE26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600" y="63246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0851BC3-DE1E-4691-8B03-B6DE4B541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椭圆 3117">
            <a:extLst>
              <a:ext uri="{FF2B5EF4-FFF2-40B4-BE49-F238E27FC236}">
                <a16:creationId xmlns="" xmlns:a16="http://schemas.microsoft.com/office/drawing/2014/main" id="{400126F9-4AEC-4E82-AC45-A97C87AF12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9725" y="174625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FF4C4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3" name="任意多边形 3118">
            <a:extLst>
              <a:ext uri="{FF2B5EF4-FFF2-40B4-BE49-F238E27FC236}">
                <a16:creationId xmlns="" xmlns:a16="http://schemas.microsoft.com/office/drawing/2014/main" id="{3EF6AE73-4DA4-4290-B071-58C54C1021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512763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4" name="任意多边形 3119">
            <a:extLst>
              <a:ext uri="{FF2B5EF4-FFF2-40B4-BE49-F238E27FC236}">
                <a16:creationId xmlns="" xmlns:a16="http://schemas.microsoft.com/office/drawing/2014/main" id="{DB35D573-0CEC-4F24-9AEC-A1ECE6C679D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975" y="812800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ransition>
    <p:zoom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image" Target="../media/image1.tmp"/><Relationship Id="rId2" Type="http://schemas.openxmlformats.org/officeDocument/2006/relationships/tags" Target="../tags/tag73.xml"/><Relationship Id="rId16" Type="http://schemas.openxmlformats.org/officeDocument/2006/relationships/image" Target="../media/image9.png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5" Type="http://schemas.openxmlformats.org/officeDocument/2006/relationships/image" Target="../media/image8.png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image" Target="../media/image1.tmp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1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oleObject" Target="../embeddings/oleObject1.bin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.v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image" Target="../media/image1.tmp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image" Target="../media/image1.tmp"/><Relationship Id="rId2" Type="http://schemas.openxmlformats.org/officeDocument/2006/relationships/tags" Target="../tags/tag45.xml"/><Relationship Id="rId16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oleObject" Target="../embeddings/oleObject2.bin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tmp"/><Relationship Id="rId2" Type="http://schemas.openxmlformats.org/officeDocument/2006/relationships/tags" Target="../tags/tag57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image" Target="../media/image4.wmf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9.xml"/><Relationship Id="rId7" Type="http://schemas.openxmlformats.org/officeDocument/2006/relationships/image" Target="../media/image4.wmf"/><Relationship Id="rId2" Type="http://schemas.openxmlformats.org/officeDocument/2006/relationships/tags" Target="../tags/tag6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C2CA1E0B-6B79-4E51-9C7C-20D2B09BF81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116013" y="1916113"/>
            <a:ext cx="7451725" cy="208915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数据挖掘</a:t>
            </a:r>
            <a:r>
              <a:rPr lang="zh-CN" altLang="zh-CN" sz="4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/>
            </a:r>
            <a:br>
              <a:rPr lang="zh-CN" altLang="zh-CN" sz="4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Data Mining</a:t>
            </a:r>
            <a:b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/>
            </a:r>
            <a:b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sz="2400" kern="1200" dirty="0" smtClean="0">
                <a:solidFill>
                  <a:srgbClr val="3333CC"/>
                </a:solidFill>
                <a:ea typeface="楷体_GB2312" pitchFamily="49" charset="-122"/>
                <a:cs typeface="+mn-cs"/>
              </a:rPr>
              <a:t>规则</a:t>
            </a:r>
            <a:r>
              <a:rPr lang="zh-CN" altLang="en-US" sz="2400" kern="1200" dirty="0">
                <a:solidFill>
                  <a:srgbClr val="3333CC"/>
                </a:solidFill>
                <a:ea typeface="楷体_GB2312" pitchFamily="49" charset="-122"/>
                <a:cs typeface="+mn-cs"/>
              </a:rPr>
              <a:t>和最近邻分类器</a:t>
            </a:r>
            <a:endParaRPr lang="zh-CN" altLang="zh-CN" sz="2400" kern="1200" dirty="0">
              <a:solidFill>
                <a:srgbClr val="3333CC"/>
              </a:solidFill>
              <a:ea typeface="楷体_GB2312" pitchFamily="49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63AB1EF-7712-4F8D-BD5B-7C3D0AF71A4A}"/>
              </a:ext>
            </a:extLst>
          </p:cNvPr>
          <p:cNvSpPr txBox="1">
            <a:spLocks noChangeArrowheads="1"/>
          </p:cNvSpPr>
          <p:nvPr/>
        </p:nvSpPr>
        <p:spPr>
          <a:xfrm>
            <a:off x="1187450" y="4221163"/>
            <a:ext cx="7010400" cy="2514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00007D"/>
              </a:buClr>
              <a:defRPr/>
            </a:pPr>
            <a:endParaRPr kumimoji="0" lang="zh-CN" altLang="en-US" sz="2800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rgbClr val="00007D"/>
              </a:buClr>
              <a:defRPr/>
            </a:pPr>
            <a:r>
              <a:rPr kumimoji="0" lang="zh-CN" altLang="en-US" sz="28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主讲人</a:t>
            </a:r>
            <a:r>
              <a:rPr kumimoji="0" lang="zh-CN" altLang="en-US" sz="2800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：丁兆云</a:t>
            </a:r>
            <a:endParaRPr kumimoji="0" lang="en-US" altLang="zh-CN" sz="2800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704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3E7CC932-62F1-4D18-9E56-5BE177F37F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DCB9FD-0DD8-457C-B3EF-AE39B305980F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5A94F53F-F9DE-4236-A7C8-7908FE7F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84A26E-A6D7-45C7-B4DF-9748F4CF169E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8677" name="Rectangle 2">
            <a:extLst>
              <a:ext uri="{FF2B5EF4-FFF2-40B4-BE49-F238E27FC236}">
                <a16:creationId xmlns="" xmlns:a16="http://schemas.microsoft.com/office/drawing/2014/main" id="{4672FB89-27AD-4037-8ED6-080552AAF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1.5.4</a:t>
            </a:r>
            <a:r>
              <a:rPr lang="zh-CN" altLang="en-US" dirty="0" smtClean="0"/>
              <a:t>规则</a:t>
            </a:r>
            <a:r>
              <a:rPr lang="zh-CN" altLang="en-US" dirty="0"/>
              <a:t>评估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续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="" xmlns:a16="http://schemas.microsoft.com/office/drawing/2014/main" id="{921B17CD-EE1D-4726-8E7C-0F2DAC2E5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10443"/>
            <a:ext cx="8458200" cy="4837113"/>
          </a:xfrm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 </a:t>
            </a:r>
            <a:r>
              <a:rPr lang="en-US" altLang="zh-CN" dirty="0" smtClean="0"/>
              <a:t>Laplace</a:t>
            </a:r>
            <a:r>
              <a:rPr lang="zh-CN" altLang="en-US" dirty="0" smtClean="0"/>
              <a:t>估计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k</a:t>
            </a:r>
            <a:r>
              <a:rPr lang="zh-CN" altLang="en-US" dirty="0"/>
              <a:t>是类的个数</a:t>
            </a:r>
          </a:p>
          <a:p>
            <a:pPr lvl="1" eaLnBrk="1" hangingPunct="1"/>
            <a:r>
              <a:rPr lang="en-US" altLang="zh-CN" i="1" dirty="0"/>
              <a:t>n</a:t>
            </a:r>
            <a:r>
              <a:rPr lang="en-US" altLang="zh-CN" i="1" baseline="-25000" dirty="0"/>
              <a:t>+</a:t>
            </a:r>
            <a:r>
              <a:rPr lang="zh-CN" altLang="en-US" dirty="0"/>
              <a:t>是被规则覆盖的的正例数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n</a:t>
            </a:r>
            <a:r>
              <a:rPr lang="zh-CN" altLang="en-US" dirty="0"/>
              <a:t>是被规则覆盖的样例数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p</a:t>
            </a:r>
            <a:r>
              <a:rPr lang="en-US" altLang="zh-CN" i="1" baseline="-25000" dirty="0"/>
              <a:t>+</a:t>
            </a:r>
            <a:r>
              <a:rPr lang="zh-CN" altLang="en-US" dirty="0"/>
              <a:t>是正例的先验概率</a:t>
            </a:r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28680" name="Rectangle 9">
            <a:extLst>
              <a:ext uri="{FF2B5EF4-FFF2-40B4-BE49-F238E27FC236}">
                <a16:creationId xmlns="" xmlns:a16="http://schemas.microsoft.com/office/drawing/2014/main" id="{AF38E910-0C47-4DFD-9CD0-F75ABB86D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28682" name="文本框 9">
            <a:extLst>
              <a:ext uri="{FF2B5EF4-FFF2-40B4-BE49-F238E27FC236}">
                <a16:creationId xmlns="" xmlns:a16="http://schemas.microsoft.com/office/drawing/2014/main" id="{37C5C628-45E8-44F2-B546-20FEF1B27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021388"/>
            <a:ext cx="2124075" cy="760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9AC11916-2807-43D2-B0CE-3D892E9C3419}"/>
              </a:ext>
            </a:extLst>
          </p:cNvPr>
          <p:cNvSpPr/>
          <p:nvPr/>
        </p:nvSpPr>
        <p:spPr>
          <a:xfrm>
            <a:off x="5134914" y="1247716"/>
            <a:ext cx="40791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zh-CN" altLang="en-US" sz="2000" dirty="0"/>
              <a:t>例如考虑一个训练集，它包含</a:t>
            </a:r>
            <a:r>
              <a:rPr lang="en-US" altLang="zh-CN" sz="2000" dirty="0"/>
              <a:t>60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100</a:t>
            </a:r>
            <a:r>
              <a:rPr lang="zh-CN" altLang="en-US" sz="2000" dirty="0"/>
              <a:t>个反例，现有两个候选规则：</a:t>
            </a:r>
            <a:endParaRPr lang="en-AU" altLang="zh-CN" sz="2000" dirty="0"/>
          </a:p>
          <a:p>
            <a:pPr lvl="1" eaLnBrk="1" hangingPunct="1"/>
            <a:endParaRPr lang="en-AU" altLang="zh-CN" sz="2000" dirty="0"/>
          </a:p>
          <a:p>
            <a:pPr lvl="1" eaLnBrk="1" hangingPunct="1"/>
            <a:r>
              <a:rPr lang="en-AU" altLang="zh-CN" sz="2000" dirty="0"/>
              <a:t>r1:</a:t>
            </a:r>
            <a:r>
              <a:rPr lang="zh-CN" altLang="en-US" sz="2000" dirty="0"/>
              <a:t>覆盖</a:t>
            </a:r>
            <a:r>
              <a:rPr lang="en-US" altLang="zh-CN" sz="2000" dirty="0"/>
              <a:t>50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5</a:t>
            </a:r>
            <a:r>
              <a:rPr lang="zh-CN" altLang="en-US" sz="2000" dirty="0"/>
              <a:t>个反例</a:t>
            </a:r>
            <a:endParaRPr lang="en-US" altLang="zh-CN" sz="2000" dirty="0"/>
          </a:p>
          <a:p>
            <a:pPr lvl="1" eaLnBrk="1" hangingPunct="1"/>
            <a:endParaRPr lang="zh-CN" altLang="en-US" sz="2000" dirty="0"/>
          </a:p>
          <a:p>
            <a:pPr lvl="1" eaLnBrk="1" hangingPunct="1"/>
            <a:r>
              <a:rPr lang="en-AU" altLang="zh-CN" sz="2000" dirty="0"/>
              <a:t>r2:</a:t>
            </a:r>
            <a:r>
              <a:rPr lang="zh-CN" altLang="en-US" sz="2000" dirty="0"/>
              <a:t>覆盖</a:t>
            </a:r>
            <a:r>
              <a:rPr lang="en-US" altLang="zh-CN" sz="2000" dirty="0"/>
              <a:t>2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0</a:t>
            </a:r>
            <a:r>
              <a:rPr lang="zh-CN" altLang="en-US" sz="2000" dirty="0"/>
              <a:t>个反例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3271430-109B-4B74-AE0F-CBF66E3EEE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7" y="3428999"/>
            <a:ext cx="2526855" cy="50405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F98E274E-026D-4F4C-9096-8EB2A60CE05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327" y="3889746"/>
            <a:ext cx="4362161" cy="449169"/>
          </a:xfrm>
          <a:prstGeom prst="rect">
            <a:avLst/>
          </a:prstGeom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57192"/>
            <a:ext cx="35242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83968" y="5517232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简单理解：</a:t>
            </a:r>
            <a:r>
              <a:rPr lang="en-US" altLang="zh-CN" b="1" dirty="0">
                <a:solidFill>
                  <a:srgbClr val="FF0000"/>
                </a:solidFill>
              </a:rPr>
              <a:t>Laplace</a:t>
            </a:r>
            <a:r>
              <a:rPr lang="zh-CN" altLang="en-US" b="1" dirty="0">
                <a:solidFill>
                  <a:srgbClr val="FF0000"/>
                </a:solidFill>
              </a:rPr>
              <a:t>估计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即为准确率的平滑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3851920" y="5814417"/>
            <a:ext cx="432048" cy="3508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38124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3D14C-67DF-4F3A-8234-3C15AB6AF69C}" type="datetime3">
              <a:rPr lang="zh-CN" altLang="en-US" smtClean="0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数据挖掘导论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48FA4-D3DE-439A-9CE1-F12FFF879CD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4427984" y="3861048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规则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Laplace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估计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="" xmlns:a16="http://schemas.microsoft.com/office/drawing/2014/main" id="{921B17CD-EE1D-4726-8E7C-0F2DAC2E59A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10443"/>
            <a:ext cx="8458200" cy="4837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 </a:t>
            </a:r>
            <a:r>
              <a:rPr lang="en-US" altLang="zh-CN" dirty="0" smtClean="0"/>
              <a:t>Laplace</a:t>
            </a:r>
            <a:r>
              <a:rPr lang="zh-CN" altLang="en-US" dirty="0" smtClean="0"/>
              <a:t>估计</a:t>
            </a:r>
            <a:endParaRPr lang="en-US" altLang="zh-CN" dirty="0" smtClean="0"/>
          </a:p>
          <a:p>
            <a:pPr lvl="1" eaLnBrk="1" hangingPunct="1"/>
            <a:r>
              <a:rPr lang="en-US" altLang="zh-CN" i="1" dirty="0" smtClean="0"/>
              <a:t>k</a:t>
            </a:r>
            <a:r>
              <a:rPr lang="zh-CN" altLang="en-US" dirty="0" smtClean="0"/>
              <a:t>是类的个数</a:t>
            </a:r>
          </a:p>
          <a:p>
            <a:pPr lvl="1" eaLnBrk="1" hangingPunct="1"/>
            <a:r>
              <a:rPr lang="en-US" altLang="zh-CN" i="1" dirty="0" smtClean="0"/>
              <a:t>n</a:t>
            </a:r>
            <a:r>
              <a:rPr lang="en-US" altLang="zh-CN" i="1" baseline="-25000" dirty="0" smtClean="0"/>
              <a:t>+</a:t>
            </a:r>
            <a:r>
              <a:rPr lang="zh-CN" altLang="en-US" dirty="0" smtClean="0"/>
              <a:t>是被规则覆盖的的正例数</a:t>
            </a:r>
            <a:endParaRPr lang="en-US" altLang="zh-CN" dirty="0" smtClean="0"/>
          </a:p>
          <a:p>
            <a:pPr lvl="1" eaLnBrk="1" hangingPunct="1"/>
            <a:r>
              <a:rPr lang="en-US" altLang="zh-CN" i="1" dirty="0" smtClean="0"/>
              <a:t>n</a:t>
            </a:r>
            <a:r>
              <a:rPr lang="zh-CN" altLang="en-US" dirty="0" smtClean="0"/>
              <a:t>是被规则覆盖的样例数</a:t>
            </a:r>
            <a:endParaRPr lang="en-US" altLang="zh-CN" dirty="0" smtClean="0"/>
          </a:p>
          <a:p>
            <a:pPr lvl="1" eaLnBrk="1" hangingPunct="1"/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+</a:t>
            </a:r>
            <a:r>
              <a:rPr lang="zh-CN" altLang="en-US" dirty="0" smtClean="0"/>
              <a:t>是正例的先验概率</a:t>
            </a:r>
            <a:endParaRPr lang="en-US" altLang="zh-CN" dirty="0" smtClean="0"/>
          </a:p>
          <a:p>
            <a:pPr lvl="1" eaLnBrk="1" hangingPunct="1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9AC11916-2807-43D2-B0CE-3D892E9C3419}"/>
              </a:ext>
            </a:extLst>
          </p:cNvPr>
          <p:cNvSpPr/>
          <p:nvPr/>
        </p:nvSpPr>
        <p:spPr>
          <a:xfrm>
            <a:off x="5134914" y="1247716"/>
            <a:ext cx="40791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zh-CN" altLang="en-US" sz="2000" dirty="0"/>
              <a:t>例如考虑一个训练集，它包含</a:t>
            </a:r>
            <a:r>
              <a:rPr lang="en-US" altLang="zh-CN" sz="2000" dirty="0"/>
              <a:t>60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100</a:t>
            </a:r>
            <a:r>
              <a:rPr lang="zh-CN" altLang="en-US" sz="2000" dirty="0"/>
              <a:t>个反例，现有两个候选规则：</a:t>
            </a:r>
            <a:endParaRPr lang="en-AU" altLang="zh-CN" sz="2000" dirty="0"/>
          </a:p>
          <a:p>
            <a:pPr lvl="1" eaLnBrk="1" hangingPunct="1"/>
            <a:endParaRPr lang="en-AU" altLang="zh-CN" sz="2000" dirty="0"/>
          </a:p>
          <a:p>
            <a:pPr lvl="1" eaLnBrk="1" hangingPunct="1"/>
            <a:r>
              <a:rPr lang="en-AU" altLang="zh-CN" sz="2000" dirty="0"/>
              <a:t>r1:</a:t>
            </a:r>
            <a:r>
              <a:rPr lang="zh-CN" altLang="en-US" sz="2000" dirty="0"/>
              <a:t>覆盖</a:t>
            </a:r>
            <a:r>
              <a:rPr lang="en-US" altLang="zh-CN" sz="2000" dirty="0"/>
              <a:t>50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5</a:t>
            </a:r>
            <a:r>
              <a:rPr lang="zh-CN" altLang="en-US" sz="2000" dirty="0"/>
              <a:t>个反例</a:t>
            </a:r>
            <a:endParaRPr lang="en-US" altLang="zh-CN" sz="2000" dirty="0"/>
          </a:p>
          <a:p>
            <a:pPr lvl="1" eaLnBrk="1" hangingPunct="1"/>
            <a:endParaRPr lang="zh-CN" altLang="en-US" sz="2000" dirty="0"/>
          </a:p>
          <a:p>
            <a:pPr lvl="1" eaLnBrk="1" hangingPunct="1"/>
            <a:r>
              <a:rPr lang="en-AU" altLang="zh-CN" sz="2000" dirty="0"/>
              <a:t>r2:</a:t>
            </a:r>
            <a:r>
              <a:rPr lang="zh-CN" altLang="en-US" sz="2000" dirty="0"/>
              <a:t>覆盖</a:t>
            </a:r>
            <a:r>
              <a:rPr lang="en-US" altLang="zh-CN" sz="2000" dirty="0"/>
              <a:t>2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0</a:t>
            </a:r>
            <a:r>
              <a:rPr lang="zh-CN" altLang="en-US" sz="2000" dirty="0"/>
              <a:t>个反例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53271430-109B-4B74-AE0F-CBF66E3EEE5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7" y="3428999"/>
            <a:ext cx="2526855" cy="50405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F98E274E-026D-4F4C-9096-8EB2A60CE05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327" y="3889746"/>
            <a:ext cx="4362161" cy="449169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57192"/>
            <a:ext cx="35242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283968" y="5517232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简单理解：</a:t>
            </a:r>
            <a:r>
              <a:rPr lang="en-US" altLang="zh-CN" b="1" dirty="0">
                <a:solidFill>
                  <a:srgbClr val="FF0000"/>
                </a:solidFill>
              </a:rPr>
              <a:t>Laplace</a:t>
            </a:r>
            <a:r>
              <a:rPr lang="zh-CN" altLang="en-US" b="1" dirty="0">
                <a:solidFill>
                  <a:srgbClr val="FF0000"/>
                </a:solidFill>
              </a:rPr>
              <a:t>估计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即为准确率的平滑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3851920" y="5814417"/>
            <a:ext cx="432048" cy="3508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0" name="TitleBackground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ColorBlock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3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1683409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3D14C-67DF-4F3A-8234-3C15AB6AF69C}" type="datetime3">
              <a:rPr lang="zh-CN" altLang="en-US" smtClean="0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数据挖掘导论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48FA4-D3DE-439A-9CE1-F12FFF879CD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Knn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分类属于下面哪一类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急切学习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惰性学习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7" name="圆角矩形 16"/>
          <p:cNvSpPr/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2" name="组合 21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8" name="TitleBackground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ColorBlock"/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21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966896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74435">
            <a:extLst>
              <a:ext uri="{FF2B5EF4-FFF2-40B4-BE49-F238E27FC236}">
                <a16:creationId xmlns="" xmlns:a16="http://schemas.microsoft.com/office/drawing/2014/main" id="{B2DE97C6-62AB-406D-A74F-33ADEFFD8A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内容提纲</a:t>
            </a:r>
          </a:p>
        </p:txBody>
      </p:sp>
      <p:sp>
        <p:nvSpPr>
          <p:cNvPr id="9219" name="副标题 274436">
            <a:extLst>
              <a:ext uri="{FF2B5EF4-FFF2-40B4-BE49-F238E27FC236}">
                <a16:creationId xmlns="" xmlns:a16="http://schemas.microsoft.com/office/drawing/2014/main" id="{A18D6058-6563-4998-851B-24DC87F2FD9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90850" y="3716338"/>
            <a:ext cx="4318000" cy="1922462"/>
          </a:xfrm>
        </p:spPr>
        <p:txBody>
          <a:bodyPr/>
          <a:lstStyle/>
          <a:p>
            <a:pPr algn="l" eaLnBrk="1" hangingPunct="1"/>
            <a:r>
              <a:rPr lang="zh-CN" altLang="en-US" sz="2400" dirty="0" smtClean="0">
                <a:solidFill>
                  <a:schemeClr val="tx2"/>
                </a:solidFill>
              </a:rPr>
              <a:t>基于</a:t>
            </a:r>
            <a:r>
              <a:rPr lang="zh-CN" altLang="en-US" sz="2400" dirty="0">
                <a:solidFill>
                  <a:schemeClr val="tx2"/>
                </a:solidFill>
              </a:rPr>
              <a:t>规则的分类</a:t>
            </a:r>
          </a:p>
          <a:p>
            <a:pPr algn="l" eaLnBrk="1" hangingPunct="1"/>
            <a:r>
              <a:rPr lang="zh-CN" altLang="en-US" sz="2400" dirty="0" smtClean="0">
                <a:solidFill>
                  <a:schemeClr val="tx2"/>
                </a:solidFill>
              </a:rPr>
              <a:t>急切</a:t>
            </a:r>
            <a:r>
              <a:rPr lang="zh-CN" altLang="en-US" sz="2400" dirty="0">
                <a:solidFill>
                  <a:schemeClr val="tx2"/>
                </a:solidFill>
              </a:rPr>
              <a:t>学习与惰性学习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algn="l" eaLnBrk="1" hangingPunct="1"/>
            <a:r>
              <a:rPr lang="zh-CN" altLang="en-US" sz="2400" dirty="0" smtClean="0">
                <a:solidFill>
                  <a:schemeClr val="tx2"/>
                </a:solidFill>
              </a:rPr>
              <a:t>最近邻</a:t>
            </a:r>
            <a:r>
              <a:rPr lang="zh-CN" altLang="en-US" sz="2400" dirty="0">
                <a:solidFill>
                  <a:schemeClr val="tx2"/>
                </a:solidFill>
              </a:rPr>
              <a:t>分类器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25E8EB-41E3-4995-8960-566A92854DE3}" type="datetime3">
              <a:rPr lang="zh-CN" altLang="en-US" smtClean="0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数据挖掘导论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56103B-9F67-4A5C-AAC5-18661B256EB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根据规则集，灰熊属于什么类别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TextBox 10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鱼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哺乳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TextBox 12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爬行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8" name="圆角矩形 17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sp>
        <p:nvSpPr>
          <p:cNvPr id="25" name="矩形 24"/>
          <p:cNvSpPr/>
          <p:nvPr/>
        </p:nvSpPr>
        <p:spPr>
          <a:xfrm>
            <a:off x="2862064" y="3175808"/>
            <a:ext cx="56703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r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：（胎生 </a:t>
            </a:r>
            <a:r>
              <a:rPr lang="en-US" altLang="zh-CN" sz="1800" dirty="0"/>
              <a:t>= </a:t>
            </a:r>
            <a:r>
              <a:rPr lang="zh-CN" altLang="en-US" sz="1800" dirty="0"/>
              <a:t>否）</a:t>
            </a:r>
            <a:r>
              <a:rPr lang="zh-CN" altLang="en-US" sz="1800" dirty="0">
                <a:sym typeface="Symbol" panose="05050102010706020507" pitchFamily="18" charset="2"/>
              </a:rPr>
              <a:t></a:t>
            </a:r>
            <a:r>
              <a:rPr lang="zh-CN" altLang="en-US" sz="1800" dirty="0"/>
              <a:t>（飞行动物 </a:t>
            </a:r>
            <a:r>
              <a:rPr lang="en-US" altLang="zh-CN" sz="1800" dirty="0"/>
              <a:t>= </a:t>
            </a:r>
            <a:r>
              <a:rPr lang="zh-CN" altLang="en-US" sz="1800" dirty="0"/>
              <a:t>是）→ 鸟类</a:t>
            </a:r>
            <a:endParaRPr lang="zh-CN" altLang="en-US" sz="1800" i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r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：（胎生 </a:t>
            </a:r>
            <a:r>
              <a:rPr lang="en-US" altLang="zh-CN" sz="1800" dirty="0"/>
              <a:t>= </a:t>
            </a:r>
            <a:r>
              <a:rPr lang="zh-CN" altLang="en-US" sz="1800" dirty="0"/>
              <a:t>否）</a:t>
            </a:r>
            <a:r>
              <a:rPr lang="zh-CN" altLang="en-US" sz="1800" dirty="0">
                <a:sym typeface="Symbol" panose="05050102010706020507" pitchFamily="18" charset="2"/>
              </a:rPr>
              <a:t></a:t>
            </a:r>
            <a:r>
              <a:rPr lang="zh-CN" altLang="en-US" sz="1800" dirty="0"/>
              <a:t>（水生动物 </a:t>
            </a:r>
            <a:r>
              <a:rPr lang="en-US" altLang="zh-CN" sz="1800" dirty="0"/>
              <a:t>= </a:t>
            </a:r>
            <a:r>
              <a:rPr lang="zh-CN" altLang="en-US" sz="1800" dirty="0"/>
              <a:t>是）→ 鱼类</a:t>
            </a:r>
            <a:endParaRPr lang="zh-CN" altLang="en-US" sz="1800" i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r</a:t>
            </a:r>
            <a:r>
              <a:rPr lang="en-US" altLang="zh-CN" sz="1800" baseline="-25000" dirty="0"/>
              <a:t>3</a:t>
            </a:r>
            <a:r>
              <a:rPr lang="zh-CN" altLang="en-US" sz="1800" dirty="0"/>
              <a:t>：（胎生 </a:t>
            </a:r>
            <a:r>
              <a:rPr lang="en-US" altLang="zh-CN" sz="1800" dirty="0"/>
              <a:t>= </a:t>
            </a:r>
            <a:r>
              <a:rPr lang="zh-CN" altLang="en-US" sz="1800" dirty="0"/>
              <a:t>是）</a:t>
            </a:r>
            <a:r>
              <a:rPr lang="zh-CN" altLang="en-US" sz="1800" dirty="0">
                <a:sym typeface="Symbol" panose="05050102010706020507" pitchFamily="18" charset="2"/>
              </a:rPr>
              <a:t></a:t>
            </a:r>
            <a:r>
              <a:rPr lang="zh-CN" altLang="en-US" sz="1800" dirty="0"/>
              <a:t>（体温 </a:t>
            </a:r>
            <a:r>
              <a:rPr lang="en-US" altLang="zh-CN" sz="1800" dirty="0"/>
              <a:t>= </a:t>
            </a:r>
            <a:r>
              <a:rPr lang="zh-CN" altLang="en-US" sz="1800" dirty="0"/>
              <a:t>恒温）→ 哺乳类</a:t>
            </a:r>
            <a:endParaRPr lang="zh-CN" altLang="en-US" sz="1800" i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r</a:t>
            </a:r>
            <a:r>
              <a:rPr lang="en-US" altLang="zh-CN" sz="1800" baseline="-25000" dirty="0"/>
              <a:t>4</a:t>
            </a:r>
            <a:r>
              <a:rPr lang="zh-CN" altLang="en-US" sz="1800" dirty="0"/>
              <a:t>：（胎生 </a:t>
            </a:r>
            <a:r>
              <a:rPr lang="en-US" altLang="zh-CN" sz="1800" dirty="0"/>
              <a:t>= </a:t>
            </a:r>
            <a:r>
              <a:rPr lang="zh-CN" altLang="en-US" sz="1800" dirty="0"/>
              <a:t>否）</a:t>
            </a:r>
            <a:r>
              <a:rPr lang="zh-CN" altLang="en-US" sz="1800" dirty="0">
                <a:sym typeface="Symbol" panose="05050102010706020507" pitchFamily="18" charset="2"/>
              </a:rPr>
              <a:t></a:t>
            </a:r>
            <a:r>
              <a:rPr lang="zh-CN" altLang="en-US" sz="1800" dirty="0"/>
              <a:t>（飞行动物 </a:t>
            </a:r>
            <a:r>
              <a:rPr lang="en-US" altLang="zh-CN" sz="1800" dirty="0"/>
              <a:t>= </a:t>
            </a:r>
            <a:r>
              <a:rPr lang="zh-CN" altLang="en-US" sz="1800" dirty="0"/>
              <a:t>否）→ 爬行类</a:t>
            </a:r>
            <a:endParaRPr lang="zh-CN" altLang="en-US" sz="1800" i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r</a:t>
            </a:r>
            <a:r>
              <a:rPr lang="en-US" altLang="zh-CN" sz="1800" baseline="-25000" dirty="0"/>
              <a:t>5</a:t>
            </a:r>
            <a:r>
              <a:rPr lang="zh-CN" altLang="en-US" sz="1800" dirty="0"/>
              <a:t>：（水生动物 </a:t>
            </a:r>
            <a:r>
              <a:rPr lang="en-US" altLang="zh-CN" sz="1800" dirty="0"/>
              <a:t>= </a:t>
            </a:r>
            <a:r>
              <a:rPr lang="zh-CN" altLang="en-US" sz="1800" dirty="0"/>
              <a:t>半）→ 两栖类</a:t>
            </a:r>
          </a:p>
        </p:txBody>
      </p:sp>
      <p:grpSp>
        <p:nvGrpSpPr>
          <p:cNvPr id="23" name="组合 22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9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22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8" name="图片 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2090187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3D14C-67DF-4F3A-8234-3C15AB6AF69C}" type="datetime3">
              <a:rPr lang="zh-CN" altLang="en-US" smtClean="0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数据挖掘导论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48FA4-D3DE-439A-9CE1-F12FFF879CD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规则分类具有下列哪些特征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互斥规则集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非互斥规则集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TextBox 10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穷举规则集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TextBox 11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非穷举规则集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矩形 15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7" name="圆角矩形 16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2" name="组合 21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8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21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1505474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日期占位符 3">
            <a:extLst>
              <a:ext uri="{FF2B5EF4-FFF2-40B4-BE49-F238E27FC236}">
                <a16:creationId xmlns="" xmlns:a16="http://schemas.microsoft.com/office/drawing/2014/main" id="{71B0FEF2-46F8-4FB0-8EB1-B2ACB79291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A90F91-1409-4C4A-8E6C-9D6534CFB8C3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41" name="灯片编号占位符 5">
            <a:extLst>
              <a:ext uri="{FF2B5EF4-FFF2-40B4-BE49-F238E27FC236}">
                <a16:creationId xmlns="" xmlns:a16="http://schemas.microsoft.com/office/drawing/2014/main" id="{BA668E65-9BE8-4224-A42B-186561C4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05D95-23D5-4EF2-8368-D433F9D584B7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8437" name="Rectangle 2">
            <a:extLst>
              <a:ext uri="{FF2B5EF4-FFF2-40B4-BE49-F238E27FC236}">
                <a16:creationId xmlns="" xmlns:a16="http://schemas.microsoft.com/office/drawing/2014/main" id="{8819C403-2D51-4751-B5BD-3ED7D8D9B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1.4.1</a:t>
            </a:r>
            <a:r>
              <a:rPr lang="zh-CN" altLang="en-US" dirty="0" smtClean="0"/>
              <a:t>有序</a:t>
            </a:r>
            <a:r>
              <a:rPr lang="zh-CN" altLang="en-US" dirty="0"/>
              <a:t>规则集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="" xmlns:a16="http://schemas.microsoft.com/office/drawing/2014/main" id="{E6E57720-8356-4C44-A3C8-AE2B3C045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根据规则优先权将规则排序定秩（</a:t>
            </a:r>
            <a:r>
              <a:rPr lang="en-US" altLang="zh-CN"/>
              <a:t>rank</a:t>
            </a:r>
            <a:r>
              <a:rPr lang="zh-CN" altLang="en-US"/>
              <a:t>）</a:t>
            </a:r>
          </a:p>
          <a:p>
            <a:pPr lvl="1" eaLnBrk="1" hangingPunct="1"/>
            <a:r>
              <a:rPr lang="zh-CN" altLang="en-US"/>
              <a:t>有序规则集又成决策表（</a:t>
            </a:r>
            <a:r>
              <a:rPr lang="en-US" altLang="zh-CN"/>
              <a:t>decision list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对记录进行分类时</a:t>
            </a:r>
          </a:p>
          <a:p>
            <a:pPr lvl="1" eaLnBrk="1" hangingPunct="1"/>
            <a:r>
              <a:rPr lang="zh-CN" altLang="en-US"/>
              <a:t>由被触发的，具有最高秩的规则确定记录的类标号</a:t>
            </a:r>
          </a:p>
          <a:p>
            <a:pPr lvl="1" eaLnBrk="1" hangingPunct="1"/>
            <a:r>
              <a:rPr lang="zh-CN" altLang="en-US"/>
              <a:t>如果没有规则被触发，则指派到缺省类</a:t>
            </a:r>
          </a:p>
        </p:txBody>
      </p:sp>
      <p:grpSp>
        <p:nvGrpSpPr>
          <p:cNvPr id="18439" name="Group 47">
            <a:extLst>
              <a:ext uri="{FF2B5EF4-FFF2-40B4-BE49-F238E27FC236}">
                <a16:creationId xmlns="" xmlns:a16="http://schemas.microsoft.com/office/drawing/2014/main" id="{E9ED8D2B-4C5F-40AC-883A-6F986BCDC93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429000"/>
            <a:ext cx="8137525" cy="2389188"/>
            <a:chOff x="384" y="2160"/>
            <a:chExt cx="5126" cy="1505"/>
          </a:xfrm>
        </p:grpSpPr>
        <p:sp>
          <p:nvSpPr>
            <p:cNvPr id="18441" name="Rectangle 4">
              <a:extLst>
                <a:ext uri="{FF2B5EF4-FFF2-40B4-BE49-F238E27FC236}">
                  <a16:creationId xmlns="" xmlns:a16="http://schemas.microsoft.com/office/drawing/2014/main" id="{421D368C-EDAD-468F-94FC-69411EDC8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160"/>
              <a:ext cx="3888" cy="116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 typeface="Wingdings" panose="05000000000000000000" pitchFamily="2" charset="2"/>
                <a:buNone/>
              </a:pPr>
              <a:r>
                <a:rPr lang="en-US" altLang="zh-CN" sz="1800" i="1" dirty="0"/>
                <a:t>r</a:t>
              </a:r>
              <a:r>
                <a:rPr lang="en-US" altLang="zh-CN" sz="1800" baseline="-25000" dirty="0"/>
                <a:t>1</a:t>
              </a:r>
              <a:r>
                <a:rPr lang="zh-CN" altLang="en-US" sz="1800" dirty="0"/>
                <a:t>：（胎生 </a:t>
              </a:r>
              <a:r>
                <a:rPr lang="en-US" altLang="zh-CN" sz="1800" dirty="0"/>
                <a:t>= </a:t>
              </a:r>
              <a:r>
                <a:rPr lang="zh-CN" altLang="en-US" sz="1800" dirty="0"/>
                <a:t>否）</a:t>
              </a:r>
              <a:r>
                <a:rPr lang="zh-CN" altLang="en-US" sz="1800" dirty="0">
                  <a:sym typeface="Symbol" panose="05050102010706020507" pitchFamily="18" charset="2"/>
                </a:rPr>
                <a:t></a:t>
              </a:r>
              <a:r>
                <a:rPr lang="zh-CN" altLang="en-US" sz="1800" dirty="0"/>
                <a:t>（飞行动物 </a:t>
              </a:r>
              <a:r>
                <a:rPr lang="en-US" altLang="zh-CN" sz="1800" dirty="0"/>
                <a:t>= </a:t>
              </a:r>
              <a:r>
                <a:rPr lang="zh-CN" altLang="en-US" sz="1800" dirty="0"/>
                <a:t>是）→ 鸟类</a:t>
              </a:r>
              <a:endParaRPr lang="zh-CN" altLang="en-US" sz="1800" i="1" dirty="0"/>
            </a:p>
            <a:p>
              <a:pPr lvl="1" eaLnBrk="1" hangingPunct="1">
                <a:buFont typeface="Wingdings" panose="05000000000000000000" pitchFamily="2" charset="2"/>
                <a:buNone/>
              </a:pPr>
              <a:r>
                <a:rPr lang="en-US" altLang="zh-CN" sz="1800" i="1" dirty="0"/>
                <a:t>r</a:t>
              </a:r>
              <a:r>
                <a:rPr lang="en-US" altLang="zh-CN" sz="1800" baseline="-25000" dirty="0"/>
                <a:t>2</a:t>
              </a:r>
              <a:r>
                <a:rPr lang="zh-CN" altLang="en-US" sz="1800" dirty="0"/>
                <a:t>：（胎生 </a:t>
              </a:r>
              <a:r>
                <a:rPr lang="en-US" altLang="zh-CN" sz="1800" dirty="0"/>
                <a:t>= </a:t>
              </a:r>
              <a:r>
                <a:rPr lang="zh-CN" altLang="en-US" sz="1800" dirty="0"/>
                <a:t>否）</a:t>
              </a:r>
              <a:r>
                <a:rPr lang="zh-CN" altLang="en-US" sz="1800" dirty="0">
                  <a:sym typeface="Symbol" panose="05050102010706020507" pitchFamily="18" charset="2"/>
                </a:rPr>
                <a:t></a:t>
              </a:r>
              <a:r>
                <a:rPr lang="zh-CN" altLang="en-US" sz="1800" dirty="0"/>
                <a:t>（水生动物 </a:t>
              </a:r>
              <a:r>
                <a:rPr lang="en-US" altLang="zh-CN" sz="1800" dirty="0"/>
                <a:t>= </a:t>
              </a:r>
              <a:r>
                <a:rPr lang="zh-CN" altLang="en-US" sz="1800" dirty="0"/>
                <a:t>是）→ 鱼类</a:t>
              </a:r>
              <a:endParaRPr lang="zh-CN" altLang="en-US" sz="1800" i="1" dirty="0"/>
            </a:p>
            <a:p>
              <a:pPr lvl="1" eaLnBrk="1" hangingPunct="1">
                <a:buFont typeface="Wingdings" panose="05000000000000000000" pitchFamily="2" charset="2"/>
                <a:buNone/>
              </a:pPr>
              <a:r>
                <a:rPr lang="en-US" altLang="zh-CN" sz="1800" i="1" dirty="0"/>
                <a:t>r</a:t>
              </a:r>
              <a:r>
                <a:rPr lang="en-US" altLang="zh-CN" sz="1800" baseline="-25000" dirty="0"/>
                <a:t>3</a:t>
              </a:r>
              <a:r>
                <a:rPr lang="zh-CN" altLang="en-US" sz="1800" dirty="0"/>
                <a:t>：（胎生 </a:t>
              </a:r>
              <a:r>
                <a:rPr lang="en-US" altLang="zh-CN" sz="1800" dirty="0"/>
                <a:t>= </a:t>
              </a:r>
              <a:r>
                <a:rPr lang="zh-CN" altLang="en-US" sz="1800" dirty="0"/>
                <a:t>是）</a:t>
              </a:r>
              <a:r>
                <a:rPr lang="zh-CN" altLang="en-US" sz="1800" dirty="0">
                  <a:sym typeface="Symbol" panose="05050102010706020507" pitchFamily="18" charset="2"/>
                </a:rPr>
                <a:t></a:t>
              </a:r>
              <a:r>
                <a:rPr lang="zh-CN" altLang="en-US" sz="1800" dirty="0"/>
                <a:t>（体温 </a:t>
              </a:r>
              <a:r>
                <a:rPr lang="en-US" altLang="zh-CN" sz="1800" dirty="0"/>
                <a:t>= </a:t>
              </a:r>
              <a:r>
                <a:rPr lang="zh-CN" altLang="en-US" sz="1800" dirty="0"/>
                <a:t>恒温）→ 哺乳类</a:t>
              </a:r>
              <a:endParaRPr lang="zh-CN" altLang="en-US" sz="1800" i="1" dirty="0"/>
            </a:p>
            <a:p>
              <a:pPr lvl="1" eaLnBrk="1" hangingPunct="1">
                <a:buFont typeface="Wingdings" panose="05000000000000000000" pitchFamily="2" charset="2"/>
                <a:buNone/>
              </a:pPr>
              <a:r>
                <a:rPr lang="en-US" altLang="zh-CN" sz="1800" i="1" dirty="0"/>
                <a:t>r</a:t>
              </a:r>
              <a:r>
                <a:rPr lang="en-US" altLang="zh-CN" sz="1800" baseline="-25000" dirty="0"/>
                <a:t>4</a:t>
              </a:r>
              <a:r>
                <a:rPr lang="zh-CN" altLang="en-US" sz="1800" dirty="0"/>
                <a:t>：（胎生 </a:t>
              </a:r>
              <a:r>
                <a:rPr lang="en-US" altLang="zh-CN" sz="1800" dirty="0"/>
                <a:t>= </a:t>
              </a:r>
              <a:r>
                <a:rPr lang="zh-CN" altLang="en-US" sz="1800" dirty="0"/>
                <a:t>否）</a:t>
              </a:r>
              <a:r>
                <a:rPr lang="zh-CN" altLang="en-US" sz="1800" dirty="0">
                  <a:sym typeface="Symbol" panose="05050102010706020507" pitchFamily="18" charset="2"/>
                </a:rPr>
                <a:t></a:t>
              </a:r>
              <a:r>
                <a:rPr lang="zh-CN" altLang="en-US" sz="1800" dirty="0"/>
                <a:t>（飞行动物 </a:t>
              </a:r>
              <a:r>
                <a:rPr lang="en-US" altLang="zh-CN" sz="1800" dirty="0"/>
                <a:t>= </a:t>
              </a:r>
              <a:r>
                <a:rPr lang="zh-CN" altLang="en-US" sz="1800" dirty="0"/>
                <a:t>否）→ 爬行类</a:t>
              </a:r>
              <a:endParaRPr lang="zh-CN" altLang="en-US" sz="1800" i="1" dirty="0"/>
            </a:p>
            <a:p>
              <a:pPr lvl="1" eaLnBrk="1" hangingPunct="1">
                <a:buFont typeface="Wingdings" panose="05000000000000000000" pitchFamily="2" charset="2"/>
                <a:buNone/>
              </a:pPr>
              <a:r>
                <a:rPr lang="en-US" altLang="zh-CN" sz="1800" i="1" dirty="0"/>
                <a:t>r</a:t>
              </a:r>
              <a:r>
                <a:rPr lang="en-US" altLang="zh-CN" sz="1800" baseline="-25000" dirty="0"/>
                <a:t>5</a:t>
              </a:r>
              <a:r>
                <a:rPr lang="zh-CN" altLang="en-US" sz="1800" dirty="0"/>
                <a:t>：（水生动物 </a:t>
              </a:r>
              <a:r>
                <a:rPr lang="en-US" altLang="zh-CN" sz="1800" dirty="0"/>
                <a:t>= </a:t>
              </a:r>
              <a:r>
                <a:rPr lang="zh-CN" altLang="en-US" sz="1800" dirty="0"/>
                <a:t>半）→ 两栖类</a:t>
              </a:r>
            </a:p>
          </p:txBody>
        </p:sp>
        <p:sp>
          <p:nvSpPr>
            <p:cNvPr id="18442" name="Line 6">
              <a:extLst>
                <a:ext uri="{FF2B5EF4-FFF2-40B4-BE49-F238E27FC236}">
                  <a16:creationId xmlns="" xmlns:a16="http://schemas.microsoft.com/office/drawing/2014/main" id="{70FF8E31-81D9-4210-A879-176D8AED7D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931"/>
              <a:ext cx="6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Line 7">
              <a:extLst>
                <a:ext uri="{FF2B5EF4-FFF2-40B4-BE49-F238E27FC236}">
                  <a16:creationId xmlns="" xmlns:a16="http://schemas.microsoft.com/office/drawing/2014/main" id="{9B5C6669-E2F1-452E-AF14-B4ED2BC20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931"/>
              <a:ext cx="0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Line 8">
              <a:extLst>
                <a:ext uri="{FF2B5EF4-FFF2-40B4-BE49-F238E27FC236}">
                  <a16:creationId xmlns="" xmlns:a16="http://schemas.microsoft.com/office/drawing/2014/main" id="{B7A2414F-30C2-434D-940E-DCC449EB9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3112"/>
              <a:ext cx="4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9">
              <a:extLst>
                <a:ext uri="{FF2B5EF4-FFF2-40B4-BE49-F238E27FC236}">
                  <a16:creationId xmlns="" xmlns:a16="http://schemas.microsoft.com/office/drawing/2014/main" id="{4CF5939F-5B59-485D-8E72-2C23BF5A1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112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AutoShape 10">
              <a:extLst>
                <a:ext uri="{FF2B5EF4-FFF2-40B4-BE49-F238E27FC236}">
                  <a16:creationId xmlns="" xmlns:a16="http://schemas.microsoft.com/office/drawing/2014/main" id="{00CCE6DC-8177-47D5-9322-2E20A83B8A2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5" y="3385"/>
              <a:ext cx="512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Rectangle 12">
              <a:extLst>
                <a:ext uri="{FF2B5EF4-FFF2-40B4-BE49-F238E27FC236}">
                  <a16:creationId xmlns="" xmlns:a16="http://schemas.microsoft.com/office/drawing/2014/main" id="{E5B63426-FB9B-47BF-9C6E-CD4C17C65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3389"/>
              <a:ext cx="5117" cy="12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48" name="Rectangle 13">
              <a:extLst>
                <a:ext uri="{FF2B5EF4-FFF2-40B4-BE49-F238E27FC236}">
                  <a16:creationId xmlns="" xmlns:a16="http://schemas.microsoft.com/office/drawing/2014/main" id="{78E4EDF9-674A-4123-B10E-2F61C19D3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" y="3387"/>
              <a:ext cx="20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300">
                  <a:solidFill>
                    <a:srgbClr val="000000"/>
                  </a:solidFill>
                  <a:latin typeface="Arial" panose="020B0604020202020204" pitchFamily="34" charset="0"/>
                </a:rPr>
                <a:t>名称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49" name="Rectangle 14">
              <a:extLst>
                <a:ext uri="{FF2B5EF4-FFF2-40B4-BE49-F238E27FC236}">
                  <a16:creationId xmlns="" xmlns:a16="http://schemas.microsoft.com/office/drawing/2014/main" id="{8DEF0DD3-DF76-4B4B-BE7C-9D1EE55AB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385"/>
              <a:ext cx="20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300">
                  <a:solidFill>
                    <a:srgbClr val="000000"/>
                  </a:solidFill>
                  <a:latin typeface="Arial" panose="020B0604020202020204" pitchFamily="34" charset="0"/>
                </a:rPr>
                <a:t>体温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50" name="Rectangle 15">
              <a:extLst>
                <a:ext uri="{FF2B5EF4-FFF2-40B4-BE49-F238E27FC236}">
                  <a16:creationId xmlns="" xmlns:a16="http://schemas.microsoft.com/office/drawing/2014/main" id="{6228E01B-2236-4AC2-BAD7-0D582F0D6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385"/>
              <a:ext cx="20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300">
                  <a:solidFill>
                    <a:srgbClr val="000000"/>
                  </a:solidFill>
                  <a:latin typeface="Arial" panose="020B0604020202020204" pitchFamily="34" charset="0"/>
                </a:rPr>
                <a:t>胎生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51" name="Rectangle 16">
              <a:extLst>
                <a:ext uri="{FF2B5EF4-FFF2-40B4-BE49-F238E27FC236}">
                  <a16:creationId xmlns="" xmlns:a16="http://schemas.microsoft.com/office/drawing/2014/main" id="{1093D9AD-BE0C-4016-B249-DC885F752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" y="3387"/>
              <a:ext cx="4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300">
                  <a:solidFill>
                    <a:srgbClr val="000000"/>
                  </a:solidFill>
                  <a:latin typeface="Arial" panose="020B0604020202020204" pitchFamily="34" charset="0"/>
                </a:rPr>
                <a:t>飞行动物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52" name="Rectangle 17">
              <a:extLst>
                <a:ext uri="{FF2B5EF4-FFF2-40B4-BE49-F238E27FC236}">
                  <a16:creationId xmlns="" xmlns:a16="http://schemas.microsoft.com/office/drawing/2014/main" id="{5E1DB3C4-9D59-4E89-9196-10E0B9459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385"/>
              <a:ext cx="48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300">
                  <a:solidFill>
                    <a:srgbClr val="000000"/>
                  </a:solidFill>
                  <a:latin typeface="Arial" panose="020B0604020202020204" pitchFamily="34" charset="0"/>
                </a:rPr>
                <a:t>水生动物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53" name="Rectangle 18">
              <a:extLst>
                <a:ext uri="{FF2B5EF4-FFF2-40B4-BE49-F238E27FC236}">
                  <a16:creationId xmlns="" xmlns:a16="http://schemas.microsoft.com/office/drawing/2014/main" id="{95BD8260-E151-4559-ABA7-1DD5B915B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3385"/>
              <a:ext cx="10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300">
                  <a:solidFill>
                    <a:srgbClr val="000000"/>
                  </a:solidFill>
                  <a:latin typeface="Arial" panose="020B0604020202020204" pitchFamily="34" charset="0"/>
                </a:rPr>
                <a:t>类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54" name="Rectangle 19">
              <a:extLst>
                <a:ext uri="{FF2B5EF4-FFF2-40B4-BE49-F238E27FC236}">
                  <a16:creationId xmlns="" xmlns:a16="http://schemas.microsoft.com/office/drawing/2014/main" id="{297EEF6E-D842-4AA2-AB8C-4B2B59D18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3521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500" b="0">
                  <a:solidFill>
                    <a:srgbClr val="000000"/>
                  </a:solidFill>
                  <a:latin typeface="Arial" panose="020B0604020202020204" pitchFamily="34" charset="0"/>
                </a:rPr>
                <a:t>海龟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55" name="Rectangle 20">
              <a:extLst>
                <a:ext uri="{FF2B5EF4-FFF2-40B4-BE49-F238E27FC236}">
                  <a16:creationId xmlns="" xmlns:a16="http://schemas.microsoft.com/office/drawing/2014/main" id="{1561952A-C928-4093-8ACE-968DA3A13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521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500" b="0">
                  <a:solidFill>
                    <a:srgbClr val="000000"/>
                  </a:solidFill>
                  <a:latin typeface="Arial" panose="020B0604020202020204" pitchFamily="34" charset="0"/>
                </a:rPr>
                <a:t>冷血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56" name="Rectangle 21">
              <a:extLst>
                <a:ext uri="{FF2B5EF4-FFF2-40B4-BE49-F238E27FC236}">
                  <a16:creationId xmlns="" xmlns:a16="http://schemas.microsoft.com/office/drawing/2014/main" id="{E78EC973-774F-4B7D-8522-2086BC07F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513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500" b="0">
                  <a:solidFill>
                    <a:srgbClr val="000000"/>
                  </a:solidFill>
                  <a:latin typeface="Arial" panose="020B0604020202020204" pitchFamily="34" charset="0"/>
                </a:rPr>
                <a:t>否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57" name="Rectangle 22">
              <a:extLst>
                <a:ext uri="{FF2B5EF4-FFF2-40B4-BE49-F238E27FC236}">
                  <a16:creationId xmlns="" xmlns:a16="http://schemas.microsoft.com/office/drawing/2014/main" id="{A22EE2EF-33F9-42D1-ABC5-537F349DD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3513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500" b="0">
                  <a:solidFill>
                    <a:srgbClr val="000000"/>
                  </a:solidFill>
                  <a:latin typeface="Arial" panose="020B0604020202020204" pitchFamily="34" charset="0"/>
                </a:rPr>
                <a:t>否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58" name="Rectangle 23">
              <a:extLst>
                <a:ext uri="{FF2B5EF4-FFF2-40B4-BE49-F238E27FC236}">
                  <a16:creationId xmlns="" xmlns:a16="http://schemas.microsoft.com/office/drawing/2014/main" id="{CEB7F97D-A885-4DB9-8675-137C163D0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3521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500" b="0">
                  <a:solidFill>
                    <a:srgbClr val="000000"/>
                  </a:solidFill>
                  <a:latin typeface="Arial" panose="020B0604020202020204" pitchFamily="34" charset="0"/>
                </a:rPr>
                <a:t>半水生</a:t>
              </a: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59" name="Rectangle 24">
              <a:extLst>
                <a:ext uri="{FF2B5EF4-FFF2-40B4-BE49-F238E27FC236}">
                  <a16:creationId xmlns="" xmlns:a16="http://schemas.microsoft.com/office/drawing/2014/main" id="{9966E66F-0B12-4CD3-854A-C82519C02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351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0">
                  <a:solidFill>
                    <a:srgbClr val="000000"/>
                  </a:solidFill>
                  <a:latin typeface="Arial" panose="020B0604020202020204" pitchFamily="34" charset="0"/>
                </a:rPr>
                <a:t>?</a:t>
              </a:r>
              <a:endParaRPr lang="en-US" altLang="zh-CN" sz="2400" b="0">
                <a:latin typeface="Tahoma" panose="020B0604030504040204" pitchFamily="34" charset="0"/>
              </a:endParaRPr>
            </a:p>
          </p:txBody>
        </p:sp>
        <p:sp>
          <p:nvSpPr>
            <p:cNvPr id="18460" name="Line 25">
              <a:extLst>
                <a:ext uri="{FF2B5EF4-FFF2-40B4-BE49-F238E27FC236}">
                  <a16:creationId xmlns="" xmlns:a16="http://schemas.microsoft.com/office/drawing/2014/main" id="{6B674580-D2A4-4349-B166-74D4F53DC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385"/>
              <a:ext cx="1" cy="2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Line 27">
              <a:extLst>
                <a:ext uri="{FF2B5EF4-FFF2-40B4-BE49-F238E27FC236}">
                  <a16:creationId xmlns="" xmlns:a16="http://schemas.microsoft.com/office/drawing/2014/main" id="{B3E03F35-1223-445D-A64F-51DAE34C5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3" y="3393"/>
              <a:ext cx="1" cy="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Rectangle 28">
              <a:extLst>
                <a:ext uri="{FF2B5EF4-FFF2-40B4-BE49-F238E27FC236}">
                  <a16:creationId xmlns="" xmlns:a16="http://schemas.microsoft.com/office/drawing/2014/main" id="{105994C3-841F-4D08-9BC8-565291C00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" y="3393"/>
              <a:ext cx="9" cy="2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63" name="Line 29">
              <a:extLst>
                <a:ext uri="{FF2B5EF4-FFF2-40B4-BE49-F238E27FC236}">
                  <a16:creationId xmlns="" xmlns:a16="http://schemas.microsoft.com/office/drawing/2014/main" id="{824552D4-17CD-47BD-BB12-54E5973D2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3393"/>
              <a:ext cx="1" cy="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Rectangle 30">
              <a:extLst>
                <a:ext uri="{FF2B5EF4-FFF2-40B4-BE49-F238E27FC236}">
                  <a16:creationId xmlns="" xmlns:a16="http://schemas.microsoft.com/office/drawing/2014/main" id="{1DE352FE-3763-4E32-B7E0-021E5A146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3393"/>
              <a:ext cx="9" cy="2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65" name="Line 31">
              <a:extLst>
                <a:ext uri="{FF2B5EF4-FFF2-40B4-BE49-F238E27FC236}">
                  <a16:creationId xmlns="" xmlns:a16="http://schemas.microsoft.com/office/drawing/2014/main" id="{AF15E0F4-1048-4F12-B5B4-37BD62210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4" y="3393"/>
              <a:ext cx="1" cy="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Rectangle 32">
              <a:extLst>
                <a:ext uri="{FF2B5EF4-FFF2-40B4-BE49-F238E27FC236}">
                  <a16:creationId xmlns="" xmlns:a16="http://schemas.microsoft.com/office/drawing/2014/main" id="{4E61F002-39FE-4296-9BF1-2B1C63E99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3393"/>
              <a:ext cx="9" cy="2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67" name="Line 33">
              <a:extLst>
                <a:ext uri="{FF2B5EF4-FFF2-40B4-BE49-F238E27FC236}">
                  <a16:creationId xmlns="" xmlns:a16="http://schemas.microsoft.com/office/drawing/2014/main" id="{E0E0299C-B3DF-4798-B6D9-DEC362776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7" y="3393"/>
              <a:ext cx="1" cy="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Rectangle 34">
              <a:extLst>
                <a:ext uri="{FF2B5EF4-FFF2-40B4-BE49-F238E27FC236}">
                  <a16:creationId xmlns="" xmlns:a16="http://schemas.microsoft.com/office/drawing/2014/main" id="{8359FA35-5A87-4942-926D-8E84F1BC5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3393"/>
              <a:ext cx="9" cy="2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69" name="Line 35">
              <a:extLst>
                <a:ext uri="{FF2B5EF4-FFF2-40B4-BE49-F238E27FC236}">
                  <a16:creationId xmlns="" xmlns:a16="http://schemas.microsoft.com/office/drawing/2014/main" id="{77451A88-52B5-4BB7-B28F-B033EE1C1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393"/>
              <a:ext cx="1" cy="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Rectangle 36">
              <a:extLst>
                <a:ext uri="{FF2B5EF4-FFF2-40B4-BE49-F238E27FC236}">
                  <a16:creationId xmlns="" xmlns:a16="http://schemas.microsoft.com/office/drawing/2014/main" id="{16C92739-95BD-4C62-80D4-2A2CB860F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393"/>
              <a:ext cx="9" cy="2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71" name="Line 37">
              <a:extLst>
                <a:ext uri="{FF2B5EF4-FFF2-40B4-BE49-F238E27FC236}">
                  <a16:creationId xmlns="" xmlns:a16="http://schemas.microsoft.com/office/drawing/2014/main" id="{258AE0E3-E10B-42C0-A635-E4ECA8662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0" y="3393"/>
              <a:ext cx="1" cy="2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Rectangle 40">
              <a:extLst>
                <a:ext uri="{FF2B5EF4-FFF2-40B4-BE49-F238E27FC236}">
                  <a16:creationId xmlns="" xmlns:a16="http://schemas.microsoft.com/office/drawing/2014/main" id="{EFCFE39C-6160-4395-9BCA-F0D42D2B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3385"/>
              <a:ext cx="511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73" name="Rectangle 42">
              <a:extLst>
                <a:ext uri="{FF2B5EF4-FFF2-40B4-BE49-F238E27FC236}">
                  <a16:creationId xmlns="" xmlns:a16="http://schemas.microsoft.com/office/drawing/2014/main" id="{500046AC-1FB4-4AA1-94AC-881E6C61F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3509"/>
              <a:ext cx="511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  <p:sp>
          <p:nvSpPr>
            <p:cNvPr id="18474" name="Rectangle 44">
              <a:extLst>
                <a:ext uri="{FF2B5EF4-FFF2-40B4-BE49-F238E27FC236}">
                  <a16:creationId xmlns="" xmlns:a16="http://schemas.microsoft.com/office/drawing/2014/main" id="{4991E95F-E150-44B6-AF94-A8988E81C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3647"/>
              <a:ext cx="511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</p:grpSp>
      <p:sp>
        <p:nvSpPr>
          <p:cNvPr id="18440" name="文本框 41">
            <a:extLst>
              <a:ext uri="{FF2B5EF4-FFF2-40B4-BE49-F238E27FC236}">
                <a16:creationId xmlns="" xmlns:a16="http://schemas.microsoft.com/office/drawing/2014/main" id="{FD7C0DF0-B842-46F2-A9DE-97A7D0A85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021388"/>
            <a:ext cx="2124075" cy="760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25E8EB-41E3-4995-8960-566A92854DE3}" type="datetime3">
              <a:rPr lang="zh-CN" altLang="en-US" smtClean="0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数据挖掘导论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56103B-9F67-4A5C-AAC5-18661B256EB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2267744" y="2996952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aphicFrame>
        <p:nvGraphicFramePr>
          <p:cNvPr id="18" name="Object 4">
            <a:extLst>
              <a:ext uri="{FF2B5EF4-FFF2-40B4-BE49-F238E27FC236}">
                <a16:creationId xmlns="" xmlns:a16="http://schemas.microsoft.com/office/drawing/2014/main" id="{79857BE9-EB4E-4E45-A235-D8341DB592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6300" y="2060575"/>
          <a:ext cx="4152900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4" name="Visio" r:id="rId13" imgW="7043369" imgH="5606614" progId="Visio.Drawing.6">
                  <p:embed/>
                </p:oleObj>
              </mc:Choice>
              <mc:Fallback>
                <p:oleObj name="Visio" r:id="rId13" imgW="7043369" imgH="560661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2060575"/>
                        <a:ext cx="4152900" cy="330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占位符 1">
            <a:extLst>
              <a:ext uri="{FF2B5EF4-FFF2-40B4-BE49-F238E27FC236}">
                <a16:creationId xmlns="" xmlns:a16="http://schemas.microsoft.com/office/drawing/2014/main" id="{25785AD8-A78C-4D96-A1EB-FF7EAE6C6839}"/>
              </a:ext>
            </a:extLst>
          </p:cNvPr>
          <p:cNvSpPr txBox="1">
            <a:spLocks/>
          </p:cNvSpPr>
          <p:nvPr/>
        </p:nvSpPr>
        <p:spPr>
          <a:xfrm>
            <a:off x="381000" y="1295400"/>
            <a:ext cx="4551040" cy="4837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12/15=80%</a:t>
            </a:r>
          </a:p>
          <a:p>
            <a:r>
              <a:rPr lang="en-US" altLang="zh-CN" dirty="0" smtClean="0"/>
              <a:t>R2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7/10=70%</a:t>
            </a:r>
          </a:p>
          <a:p>
            <a:r>
              <a:rPr lang="en-US" altLang="zh-CN" dirty="0" smtClean="0"/>
              <a:t>R3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8/12=66.7%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）产生</a:t>
            </a:r>
            <a:r>
              <a:rPr lang="en-US" altLang="zh-CN" dirty="0" smtClean="0"/>
              <a:t>R1</a:t>
            </a:r>
            <a:r>
              <a:rPr lang="zh-CN" altLang="en-US" dirty="0" smtClean="0"/>
              <a:t>（第一步）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）产生</a:t>
            </a:r>
            <a:r>
              <a:rPr lang="en-US" altLang="zh-CN" dirty="0" smtClean="0"/>
              <a:t>R2</a:t>
            </a:r>
            <a:r>
              <a:rPr lang="zh-CN" altLang="en-US" dirty="0" smtClean="0"/>
              <a:t>？</a:t>
            </a:r>
            <a:r>
              <a:rPr lang="en-US" altLang="zh-CN" dirty="0" smtClean="0"/>
              <a:t>R3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R1</a:t>
            </a:r>
            <a:r>
              <a:rPr lang="zh-CN" altLang="en-US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U  R2</a:t>
            </a:r>
            <a:r>
              <a:rPr lang="zh-CN" altLang="en-US" dirty="0" smtClean="0">
                <a:sym typeface="Symbol" panose="05050102010706020507" pitchFamily="18" charset="2"/>
              </a:rPr>
              <a:t>：</a:t>
            </a:r>
            <a:r>
              <a:rPr lang="en-US" altLang="zh-CN" dirty="0" smtClean="0">
                <a:sym typeface="Symbol" panose="05050102010706020507" pitchFamily="18" charset="2"/>
              </a:rPr>
              <a:t>19/25=76%</a:t>
            </a:r>
          </a:p>
          <a:p>
            <a:pPr lvl="1"/>
            <a:r>
              <a:rPr lang="en-US" altLang="zh-CN" dirty="0" smtClean="0"/>
              <a:t>R1</a:t>
            </a:r>
            <a:r>
              <a:rPr lang="zh-CN" altLang="en-US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U  R3</a:t>
            </a:r>
            <a:r>
              <a:rPr lang="zh-CN" altLang="en-US" dirty="0" smtClean="0">
                <a:sym typeface="Symbol" panose="05050102010706020507" pitchFamily="18" charset="2"/>
              </a:rPr>
              <a:t>：</a:t>
            </a:r>
            <a:endParaRPr lang="en-US" altLang="zh-CN" dirty="0" smtClean="0">
              <a:sym typeface="Symbol" panose="05050102010706020507" pitchFamily="18" charset="2"/>
            </a:endParaRPr>
          </a:p>
        </p:txBody>
      </p:sp>
      <p:grpSp>
        <p:nvGrpSpPr>
          <p:cNvPr id="15" name="组合 14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1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4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8" name="图片 7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49081357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3D14C-67DF-4F3A-8234-3C15AB6AF69C}" type="datetime3">
              <a:rPr lang="zh-CN" altLang="en-US" smtClean="0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数据挖掘导论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48FA4-D3DE-439A-9CE1-F12FFF879CD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7460232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90%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7460232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100%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6745857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6745857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7" name="圆角矩形 16"/>
          <p:cNvSpPr/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="" xmlns:a16="http://schemas.microsoft.com/office/drawing/2014/main" id="{921B17CD-EE1D-4726-8E7C-0F2DAC2E59A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295400"/>
            <a:ext cx="8458200" cy="4837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准确率</a:t>
            </a:r>
          </a:p>
          <a:p>
            <a:pPr lvl="1" eaLnBrk="1" hangingPunct="1"/>
            <a:r>
              <a:rPr lang="en-US" altLang="zh-CN" dirty="0" smtClean="0"/>
              <a:t>Accuracy</a:t>
            </a:r>
          </a:p>
          <a:p>
            <a:pPr lvl="1" eaLnBrk="1" hangingPunct="1"/>
            <a:endParaRPr lang="en-US" altLang="zh-CN" dirty="0" smtClean="0"/>
          </a:p>
          <a:p>
            <a:pPr lvl="2" eaLnBrk="1" hangingPunct="1">
              <a:lnSpc>
                <a:spcPct val="150000"/>
              </a:lnSpc>
            </a:pPr>
            <a:r>
              <a:rPr kumimoji="0" lang="en-US" altLang="zh-CN" i="1" dirty="0" smtClean="0"/>
              <a:t>n : </a:t>
            </a:r>
            <a:r>
              <a:rPr kumimoji="0" lang="zh-CN" altLang="en-US" dirty="0" smtClean="0"/>
              <a:t>被规则覆盖的实例数</a:t>
            </a:r>
          </a:p>
          <a:p>
            <a:pPr lvl="2" eaLnBrk="1" hangingPunct="1">
              <a:lnSpc>
                <a:spcPct val="150000"/>
              </a:lnSpc>
            </a:pPr>
            <a:r>
              <a:rPr kumimoji="0" lang="en-US" altLang="zh-CN" i="1" dirty="0" err="1" smtClean="0"/>
              <a:t>n</a:t>
            </a:r>
            <a:r>
              <a:rPr kumimoji="0" lang="en-US" altLang="zh-CN" i="1" baseline="-25000" dirty="0" err="1" smtClean="0"/>
              <a:t>c</a:t>
            </a:r>
            <a:r>
              <a:rPr kumimoji="0" lang="en-US" altLang="zh-CN" i="1" dirty="0" smtClean="0"/>
              <a:t> : </a:t>
            </a:r>
            <a:r>
              <a:rPr kumimoji="0" lang="zh-CN" altLang="en-US" dirty="0" smtClean="0"/>
              <a:t>被规则正确分类的实例数</a:t>
            </a:r>
            <a:endParaRPr lang="zh-CN" altLang="en-US" dirty="0" smtClean="0"/>
          </a:p>
          <a:p>
            <a:pPr eaLnBrk="1" hangingPunct="1"/>
            <a:endParaRPr lang="zh-CN" altLang="en-US" dirty="0"/>
          </a:p>
        </p:txBody>
      </p:sp>
      <p:graphicFrame>
        <p:nvGraphicFramePr>
          <p:cNvPr id="25" name="Object 7">
            <a:extLst>
              <a:ext uri="{FF2B5EF4-FFF2-40B4-BE49-F238E27FC236}">
                <a16:creationId xmlns="" xmlns:a16="http://schemas.microsoft.com/office/drawing/2014/main" id="{C8865179-82A6-4316-855B-464EF50DEB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484313"/>
          <a:ext cx="709613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Equation" r:id="rId15" imgW="330057" imgH="393529" progId="Equation.3">
                  <p:embed/>
                </p:oleObj>
              </mc:Choice>
              <mc:Fallback>
                <p:oleObj name="Equation" r:id="rId15" imgW="33005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484313"/>
                        <a:ext cx="709613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25C18D10-4633-41AE-82A8-2BFB8C31FF21}"/>
              </a:ext>
            </a:extLst>
          </p:cNvPr>
          <p:cNvSpPr/>
          <p:nvPr/>
        </p:nvSpPr>
        <p:spPr>
          <a:xfrm>
            <a:off x="5651111" y="1627920"/>
            <a:ext cx="48617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zh-CN" sz="2000" dirty="0"/>
              <a:t>Acc(</a:t>
            </a:r>
            <a:r>
              <a:rPr lang="en-AU" altLang="zh-CN" sz="2000" dirty="0"/>
              <a:t>r</a:t>
            </a:r>
            <a:r>
              <a:rPr lang="en-AU" altLang="zh-CN" sz="2000" baseline="-25000" dirty="0"/>
              <a:t>1</a:t>
            </a:r>
            <a:r>
              <a:rPr lang="en-AU" altLang="zh-CN" sz="2000" dirty="0"/>
              <a:t>): </a:t>
            </a:r>
            <a:r>
              <a:rPr lang="en-US" altLang="zh-CN" sz="2000" dirty="0"/>
              <a:t>90.9%</a:t>
            </a:r>
          </a:p>
          <a:p>
            <a:pPr lvl="1" eaLnBrk="1" hangingPunct="1"/>
            <a:endParaRPr lang="zh-CN" altLang="en-US" sz="2000" dirty="0"/>
          </a:p>
          <a:p>
            <a:pPr lvl="1" eaLnBrk="1" hangingPunct="1"/>
            <a:r>
              <a:rPr lang="en-AU" altLang="zh-CN" sz="2000" dirty="0" err="1" smtClean="0">
                <a:solidFill>
                  <a:srgbClr val="FF0000"/>
                </a:solidFill>
              </a:rPr>
              <a:t>Acc</a:t>
            </a:r>
            <a:r>
              <a:rPr lang="en-AU" altLang="zh-CN" sz="2000" dirty="0" smtClean="0">
                <a:solidFill>
                  <a:srgbClr val="FF0000"/>
                </a:solidFill>
              </a:rPr>
              <a:t>(r</a:t>
            </a:r>
            <a:r>
              <a:rPr lang="en-AU" altLang="zh-CN" sz="2000" baseline="-25000" dirty="0" smtClean="0">
                <a:solidFill>
                  <a:srgbClr val="FF0000"/>
                </a:solidFill>
              </a:rPr>
              <a:t>2</a:t>
            </a:r>
            <a:r>
              <a:rPr lang="en-AU" altLang="zh-CN" sz="2000" dirty="0" smtClean="0">
                <a:solidFill>
                  <a:srgbClr val="FF0000"/>
                </a:solidFill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</a:rPr>
              <a:t>等于多少？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909CD491-3E8A-4220-8FD4-AF8F8E26D71F}"/>
              </a:ext>
            </a:extLst>
          </p:cNvPr>
          <p:cNvSpPr/>
          <p:nvPr/>
        </p:nvSpPr>
        <p:spPr>
          <a:xfrm>
            <a:off x="1835696" y="4226312"/>
            <a:ext cx="48617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zh-CN" altLang="en-US" sz="2000" dirty="0"/>
              <a:t>例如考虑一个训练集，它包含</a:t>
            </a:r>
            <a:r>
              <a:rPr lang="en-US" altLang="zh-CN" sz="2000" dirty="0"/>
              <a:t>60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100</a:t>
            </a:r>
            <a:r>
              <a:rPr lang="zh-CN" altLang="en-US" sz="2000" dirty="0"/>
              <a:t>个反例，现有两个候选规则：</a:t>
            </a:r>
            <a:endParaRPr lang="en-AU" altLang="zh-CN" sz="2000" dirty="0"/>
          </a:p>
          <a:p>
            <a:pPr lvl="1" eaLnBrk="1" hangingPunct="1"/>
            <a:endParaRPr lang="en-AU" altLang="zh-CN" sz="2000" dirty="0"/>
          </a:p>
          <a:p>
            <a:pPr lvl="1" eaLnBrk="1" hangingPunct="1"/>
            <a:r>
              <a:rPr lang="en-AU" altLang="zh-CN" sz="2000" dirty="0"/>
              <a:t>r1:</a:t>
            </a:r>
            <a:r>
              <a:rPr lang="zh-CN" altLang="en-US" sz="2000" dirty="0"/>
              <a:t>覆盖</a:t>
            </a:r>
            <a:r>
              <a:rPr lang="en-US" altLang="zh-CN" sz="2000" dirty="0"/>
              <a:t>50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5</a:t>
            </a:r>
            <a:r>
              <a:rPr lang="zh-CN" altLang="en-US" sz="2000" dirty="0"/>
              <a:t>个反例</a:t>
            </a:r>
            <a:endParaRPr lang="en-US" altLang="zh-CN" sz="2000" dirty="0"/>
          </a:p>
          <a:p>
            <a:pPr lvl="1" eaLnBrk="1" hangingPunct="1"/>
            <a:endParaRPr lang="zh-CN" altLang="en-US" sz="2000" dirty="0"/>
          </a:p>
          <a:p>
            <a:pPr lvl="1" eaLnBrk="1" hangingPunct="1"/>
            <a:r>
              <a:rPr lang="en-AU" altLang="zh-CN" sz="2000" dirty="0"/>
              <a:t>r2:</a:t>
            </a:r>
            <a:r>
              <a:rPr lang="zh-CN" altLang="en-US" sz="2000" dirty="0"/>
              <a:t>覆盖</a:t>
            </a:r>
            <a:r>
              <a:rPr lang="en-US" altLang="zh-CN" sz="2000" dirty="0"/>
              <a:t>2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0</a:t>
            </a:r>
            <a:r>
              <a:rPr lang="zh-CN" altLang="en-US" sz="2000" dirty="0"/>
              <a:t>个反例</a:t>
            </a:r>
          </a:p>
        </p:txBody>
      </p:sp>
      <p:grpSp>
        <p:nvGrpSpPr>
          <p:cNvPr id="22" name="组合 21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8" name="TitleBackground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ColorBlock"/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21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06086863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3D14C-67DF-4F3A-8234-3C15AB6AF69C}" type="datetime3">
              <a:rPr lang="zh-CN" altLang="en-US" smtClean="0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数据挖掘导论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48FA4-D3DE-439A-9CE1-F12FFF879CD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435401" y="4365104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规则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的似然比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LRS=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aphicFrame>
        <p:nvGraphicFramePr>
          <p:cNvPr id="17" name="Object 8">
            <a:extLst>
              <a:ext uri="{FF2B5EF4-FFF2-40B4-BE49-F238E27FC236}">
                <a16:creationId xmlns="" xmlns:a16="http://schemas.microsoft.com/office/drawing/2014/main" id="{816FF6E4-E5F2-46F2-94BA-C17BCF4187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850983"/>
              </p:ext>
            </p:extLst>
          </p:nvPr>
        </p:nvGraphicFramePr>
        <p:xfrm>
          <a:off x="1755775" y="2780508"/>
          <a:ext cx="21272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公式" r:id="rId14" imgW="1257300" imgH="431800" progId="Equation.3">
                  <p:embed/>
                </p:oleObj>
              </mc:Choice>
              <mc:Fallback>
                <p:oleObj name="公式" r:id="rId14" imgW="1257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2780508"/>
                        <a:ext cx="21272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5A1232CB-B92E-4877-82E6-2A15C57B6C3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4344678"/>
            <a:ext cx="8451739" cy="52790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9AC11916-2807-43D2-B0CE-3D892E9C3419}"/>
              </a:ext>
            </a:extLst>
          </p:cNvPr>
          <p:cNvSpPr/>
          <p:nvPr/>
        </p:nvSpPr>
        <p:spPr>
          <a:xfrm>
            <a:off x="5134914" y="1247716"/>
            <a:ext cx="40791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zh-CN" altLang="en-US" sz="2000" dirty="0"/>
              <a:t>例如考虑一个训练集，它包含</a:t>
            </a:r>
            <a:r>
              <a:rPr lang="en-US" altLang="zh-CN" sz="2000" dirty="0"/>
              <a:t>60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100</a:t>
            </a:r>
            <a:r>
              <a:rPr lang="zh-CN" altLang="en-US" sz="2000" dirty="0"/>
              <a:t>个反例，现有两个候选规则：</a:t>
            </a:r>
            <a:endParaRPr lang="en-AU" altLang="zh-CN" sz="2000" dirty="0"/>
          </a:p>
          <a:p>
            <a:pPr lvl="1" eaLnBrk="1" hangingPunct="1"/>
            <a:endParaRPr lang="en-AU" altLang="zh-CN" sz="2000" dirty="0"/>
          </a:p>
          <a:p>
            <a:pPr lvl="1" eaLnBrk="1" hangingPunct="1"/>
            <a:r>
              <a:rPr lang="en-AU" altLang="zh-CN" sz="2000" dirty="0"/>
              <a:t>r1:</a:t>
            </a:r>
            <a:r>
              <a:rPr lang="zh-CN" altLang="en-US" sz="2000" dirty="0"/>
              <a:t>覆盖</a:t>
            </a:r>
            <a:r>
              <a:rPr lang="en-US" altLang="zh-CN" sz="2000" dirty="0"/>
              <a:t>50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5</a:t>
            </a:r>
            <a:r>
              <a:rPr lang="zh-CN" altLang="en-US" sz="2000" dirty="0"/>
              <a:t>个反例</a:t>
            </a:r>
            <a:endParaRPr lang="en-US" altLang="zh-CN" sz="2000" dirty="0"/>
          </a:p>
          <a:p>
            <a:pPr lvl="1" eaLnBrk="1" hangingPunct="1"/>
            <a:endParaRPr lang="zh-CN" altLang="en-US" sz="2000" dirty="0"/>
          </a:p>
          <a:p>
            <a:pPr lvl="1" eaLnBrk="1" hangingPunct="1"/>
            <a:r>
              <a:rPr lang="en-AU" altLang="zh-CN" sz="2000" dirty="0"/>
              <a:t>r2:</a:t>
            </a:r>
            <a:r>
              <a:rPr lang="zh-CN" altLang="en-US" sz="2000" dirty="0"/>
              <a:t>覆盖</a:t>
            </a:r>
            <a:r>
              <a:rPr lang="en-US" altLang="zh-CN" sz="2000" dirty="0"/>
              <a:t>2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0</a:t>
            </a:r>
            <a:r>
              <a:rPr lang="zh-CN" altLang="en-US" sz="2000" dirty="0"/>
              <a:t>个反例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536" y="364502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简单理解就是当前规则分类效果比随机效果越高，说明规则越好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="" xmlns:a16="http://schemas.microsoft.com/office/drawing/2014/main" id="{921B17CD-EE1D-4726-8E7C-0F2DAC2E59A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10443"/>
            <a:ext cx="8458200" cy="4837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似然比 </a:t>
            </a:r>
            <a:r>
              <a:rPr lang="en-US" altLang="zh-CN" smtClean="0"/>
              <a:t>LRS</a:t>
            </a:r>
            <a:r>
              <a:rPr lang="zh-CN" altLang="en-US" smtClean="0"/>
              <a:t>（越高越好）</a:t>
            </a:r>
          </a:p>
          <a:p>
            <a:pPr lvl="1" eaLnBrk="1" hangingPunct="1"/>
            <a:r>
              <a:rPr lang="en-US" altLang="zh-CN" i="1" smtClean="0"/>
              <a:t>k</a:t>
            </a:r>
            <a:r>
              <a:rPr lang="zh-CN" altLang="en-US" smtClean="0"/>
              <a:t>是类的个数</a:t>
            </a:r>
          </a:p>
          <a:p>
            <a:pPr lvl="1" eaLnBrk="1" hangingPunct="1"/>
            <a:r>
              <a:rPr lang="en-US" altLang="zh-CN" i="1" smtClean="0"/>
              <a:t>f</a:t>
            </a:r>
            <a:r>
              <a:rPr lang="en-US" altLang="zh-CN" i="1" baseline="-25000" smtClean="0"/>
              <a:t>i</a:t>
            </a:r>
            <a:r>
              <a:rPr lang="zh-CN" altLang="en-US" smtClean="0"/>
              <a:t>是被规则覆盖的类</a:t>
            </a:r>
            <a:r>
              <a:rPr lang="en-US" altLang="zh-CN" i="1" smtClean="0"/>
              <a:t>i</a:t>
            </a:r>
            <a:r>
              <a:rPr lang="zh-CN" altLang="en-US" smtClean="0"/>
              <a:t>的样本的观测频度</a:t>
            </a:r>
          </a:p>
          <a:p>
            <a:pPr lvl="1" eaLnBrk="1" hangingPunct="1"/>
            <a:r>
              <a:rPr lang="en-US" altLang="zh-CN" i="1" smtClean="0"/>
              <a:t>e</a:t>
            </a:r>
            <a:r>
              <a:rPr lang="en-US" altLang="zh-CN" i="1" baseline="-25000" smtClean="0"/>
              <a:t>i</a:t>
            </a:r>
            <a:r>
              <a:rPr lang="zh-CN" altLang="en-US" smtClean="0"/>
              <a:t>是规则作随机猜测的期望频度</a:t>
            </a:r>
            <a:endParaRPr lang="zh-CN" altLang="en-US" dirty="0"/>
          </a:p>
        </p:txBody>
      </p: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0" name="TitleBackground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ColorBlock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3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70862919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3E7CC932-62F1-4D18-9E56-5BE177F37F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DCB9FD-0DD8-457C-B3EF-AE39B305980F}" type="datetime3">
              <a:rPr lang="zh-CN" altLang="en-US"/>
              <a:pPr>
                <a:defRPr/>
              </a:pPr>
              <a:t>2020年4月28日星期二</a:t>
            </a:fld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5A94F53F-F9DE-4236-A7C8-7908FE7F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84A26E-A6D7-45C7-B4DF-9748F4CF169E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8677" name="Rectangle 2">
            <a:extLst>
              <a:ext uri="{FF2B5EF4-FFF2-40B4-BE49-F238E27FC236}">
                <a16:creationId xmlns="" xmlns:a16="http://schemas.microsoft.com/office/drawing/2014/main" id="{4672FB89-27AD-4037-8ED6-080552AAF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1.5.4</a:t>
            </a:r>
            <a:r>
              <a:rPr lang="zh-CN" altLang="en-US" dirty="0" smtClean="0"/>
              <a:t>规则</a:t>
            </a:r>
            <a:r>
              <a:rPr lang="zh-CN" altLang="en-US" dirty="0"/>
              <a:t>评估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续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="" xmlns:a16="http://schemas.microsoft.com/office/drawing/2014/main" id="{921B17CD-EE1D-4726-8E7C-0F2DAC2E5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10443"/>
            <a:ext cx="8458200" cy="4837113"/>
          </a:xfrm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似然比 </a:t>
            </a:r>
            <a:r>
              <a:rPr lang="en-US" altLang="zh-CN" dirty="0"/>
              <a:t>LRS</a:t>
            </a:r>
            <a:r>
              <a:rPr lang="zh-CN" altLang="en-US" dirty="0"/>
              <a:t>（越高越好）</a:t>
            </a:r>
          </a:p>
          <a:p>
            <a:pPr lvl="1" eaLnBrk="1" hangingPunct="1"/>
            <a:r>
              <a:rPr lang="en-US" altLang="zh-CN" i="1" dirty="0"/>
              <a:t>k</a:t>
            </a:r>
            <a:r>
              <a:rPr lang="zh-CN" altLang="en-US" dirty="0"/>
              <a:t>是类的个数</a:t>
            </a:r>
          </a:p>
          <a:p>
            <a:pPr lvl="1" eaLnBrk="1" hangingPunct="1"/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zh-CN" altLang="en-US" dirty="0"/>
              <a:t>是被规则覆盖的类</a:t>
            </a:r>
            <a:r>
              <a:rPr lang="en-US" altLang="zh-CN" i="1" dirty="0" err="1"/>
              <a:t>i</a:t>
            </a:r>
            <a:r>
              <a:rPr lang="zh-CN" altLang="en-US" dirty="0"/>
              <a:t>的样本的观测频度</a:t>
            </a:r>
          </a:p>
          <a:p>
            <a:pPr lvl="1" eaLnBrk="1" hangingPunct="1"/>
            <a:r>
              <a:rPr lang="en-US" altLang="zh-CN" i="1" dirty="0" err="1"/>
              <a:t>e</a:t>
            </a:r>
            <a:r>
              <a:rPr lang="en-US" altLang="zh-CN" i="1" baseline="-25000" dirty="0" err="1"/>
              <a:t>i</a:t>
            </a:r>
            <a:r>
              <a:rPr lang="zh-CN" altLang="en-US" dirty="0"/>
              <a:t>是规则作随机猜测的期望频度</a:t>
            </a:r>
          </a:p>
        </p:txBody>
      </p:sp>
      <p:sp>
        <p:nvSpPr>
          <p:cNvPr id="28680" name="Rectangle 9">
            <a:extLst>
              <a:ext uri="{FF2B5EF4-FFF2-40B4-BE49-F238E27FC236}">
                <a16:creationId xmlns="" xmlns:a16="http://schemas.microsoft.com/office/drawing/2014/main" id="{AF38E910-0C47-4DFD-9CD0-F75ABB86D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graphicFrame>
        <p:nvGraphicFramePr>
          <p:cNvPr id="28681" name="Object 8">
            <a:extLst>
              <a:ext uri="{FF2B5EF4-FFF2-40B4-BE49-F238E27FC236}">
                <a16:creationId xmlns="" xmlns:a16="http://schemas.microsoft.com/office/drawing/2014/main" id="{816FF6E4-E5F2-46F2-94BA-C17BCF4187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550474"/>
              </p:ext>
            </p:extLst>
          </p:nvPr>
        </p:nvGraphicFramePr>
        <p:xfrm>
          <a:off x="1755775" y="2780508"/>
          <a:ext cx="21272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name="公式" r:id="rId6" imgW="1257300" imgH="431800" progId="Equation.3">
                  <p:embed/>
                </p:oleObj>
              </mc:Choice>
              <mc:Fallback>
                <p:oleObj name="公式" r:id="rId6" imgW="1257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2780508"/>
                        <a:ext cx="21272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文本框 9">
            <a:extLst>
              <a:ext uri="{FF2B5EF4-FFF2-40B4-BE49-F238E27FC236}">
                <a16:creationId xmlns="" xmlns:a16="http://schemas.microsoft.com/office/drawing/2014/main" id="{37C5C628-45E8-44F2-B546-20FEF1B27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021388"/>
            <a:ext cx="2124075" cy="760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5A1232CB-B92E-4877-82E6-2A15C57B6C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4344678"/>
            <a:ext cx="8451739" cy="52790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9AC11916-2807-43D2-B0CE-3D892E9C3419}"/>
              </a:ext>
            </a:extLst>
          </p:cNvPr>
          <p:cNvSpPr/>
          <p:nvPr/>
        </p:nvSpPr>
        <p:spPr>
          <a:xfrm>
            <a:off x="5134914" y="1247716"/>
            <a:ext cx="40791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zh-CN" altLang="en-US" sz="2000" dirty="0"/>
              <a:t>例如考虑一个训练集，它包含</a:t>
            </a:r>
            <a:r>
              <a:rPr lang="en-US" altLang="zh-CN" sz="2000" dirty="0"/>
              <a:t>60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100</a:t>
            </a:r>
            <a:r>
              <a:rPr lang="zh-CN" altLang="en-US" sz="2000" dirty="0"/>
              <a:t>个反例，现有两个候选规则：</a:t>
            </a:r>
            <a:endParaRPr lang="en-AU" altLang="zh-CN" sz="2000" dirty="0"/>
          </a:p>
          <a:p>
            <a:pPr lvl="1" eaLnBrk="1" hangingPunct="1"/>
            <a:endParaRPr lang="en-AU" altLang="zh-CN" sz="2000" dirty="0"/>
          </a:p>
          <a:p>
            <a:pPr lvl="1" eaLnBrk="1" hangingPunct="1"/>
            <a:r>
              <a:rPr lang="en-AU" altLang="zh-CN" sz="2000" dirty="0"/>
              <a:t>r1:</a:t>
            </a:r>
            <a:r>
              <a:rPr lang="zh-CN" altLang="en-US" sz="2000" dirty="0"/>
              <a:t>覆盖</a:t>
            </a:r>
            <a:r>
              <a:rPr lang="en-US" altLang="zh-CN" sz="2000" dirty="0"/>
              <a:t>50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5</a:t>
            </a:r>
            <a:r>
              <a:rPr lang="zh-CN" altLang="en-US" sz="2000" dirty="0"/>
              <a:t>个反例</a:t>
            </a:r>
            <a:endParaRPr lang="en-US" altLang="zh-CN" sz="2000" dirty="0"/>
          </a:p>
          <a:p>
            <a:pPr lvl="1" eaLnBrk="1" hangingPunct="1"/>
            <a:endParaRPr lang="zh-CN" altLang="en-US" sz="2000" dirty="0"/>
          </a:p>
          <a:p>
            <a:pPr lvl="1" eaLnBrk="1" hangingPunct="1"/>
            <a:r>
              <a:rPr lang="en-AU" altLang="zh-CN" sz="2000" dirty="0"/>
              <a:t>r2:</a:t>
            </a:r>
            <a:r>
              <a:rPr lang="zh-CN" altLang="en-US" sz="2000" dirty="0"/>
              <a:t>覆盖</a:t>
            </a:r>
            <a:r>
              <a:rPr lang="en-US" altLang="zh-CN" sz="2000" dirty="0"/>
              <a:t>2</a:t>
            </a:r>
            <a:r>
              <a:rPr lang="zh-CN" altLang="en-US" sz="2000" dirty="0"/>
              <a:t>个正例和</a:t>
            </a:r>
            <a:r>
              <a:rPr lang="en-US" altLang="zh-CN" sz="2000" dirty="0"/>
              <a:t>0</a:t>
            </a:r>
            <a:r>
              <a:rPr lang="zh-CN" altLang="en-US" sz="2000" dirty="0"/>
              <a:t>个反例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A2F4B4C8-8FFB-4ADF-83BA-85E07FD3540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277363"/>
            <a:ext cx="7925602" cy="5279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5536" y="364502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简单理解就是当前规则分类效果比随机效果越高，说明规则越好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63363"/>
      </p:ext>
    </p:extLst>
  </p:cSld>
  <p:clrMapOvr>
    <a:masterClrMapping/>
  </p:clrMapOvr>
  <p:transition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78%&quot;],&quot;CaseSensitive&quot;:false,&quot;FuzzyMatch&quot;:true}]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5.66&quot;],&quot;CaseSensitive&quot;:false,&quot;FuzzyMatch&quot;:true}]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3589.801"/>
  <p:tag name="LATEXADDIN" val="\documentclass{article}&#10;\usepackage{amsmath}&#10;\pagestyle{empty}&#10;\begin{document}&#10;&#10;$LRS(r_1) = 2 \times \left [ 50\times \log_2 \frac{50}{55\times 60/160}  +  5\times \log_2 \frac{5}{55\times 100/160} \right ] = 99.99$&#10;&#10;&#10;\end{document}"/>
  <p:tag name="IGUANATEXSIZE" val="20"/>
  <p:tag name="IGUANATEXCURSOR" val="179"/>
  <p:tag name="TRANSPARENCY" val="True"/>
  <p:tag name="FILENAME" val=""/>
  <p:tag name="LATEXENGINEID" val="0"/>
  <p:tag name="TEMPFOLDER" val="E:\code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3589.801"/>
  <p:tag name="LATEXADDIN" val="\documentclass{article}&#10;\usepackage{amsmath}&#10;\pagestyle{empty}&#10;\begin{document}&#10;&#10;$LRS(r_1) = 2 \times \left [ 50\times \log_2 \frac{50}{55\times 60/160}  +  5\times \log_2 \frac{5}{55\times 100/160} \right ] = 99.99$&#10;&#10;&#10;\end{document}"/>
  <p:tag name="IGUANATEXSIZE" val="20"/>
  <p:tag name="IGUANATEXCURSOR" val="179"/>
  <p:tag name="TRANSPARENCY" val="True"/>
  <p:tag name="FILENAME" val=""/>
  <p:tag name="LATEXENGINEID" val="0"/>
  <p:tag name="TEMPFOLDER" val="E:\code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3366.329"/>
  <p:tag name="LATEXADDIN" val="\documentclass{article}&#10;\usepackage{amsmath}&#10;\pagestyle{empty}&#10;\begin{document}&#10;&#10;$LRS(r_2) = 2 \times \left [ 2\times \log_2 \frac{2}{2\times 60/160}  +  0\times \log_2 \frac{0}{2\times 100/160} \right ] = 5.66$&#10;&#10;&#10;\end{document}"/>
  <p:tag name="IGUANATEXSIZE" val="20"/>
  <p:tag name="IGUANATEXCURSOR" val="210"/>
  <p:tag name="TRANSPARENCY" val="True"/>
  <p:tag name="FILENAME" val=""/>
  <p:tag name="LATEXENGINEID" val="0"/>
  <p:tag name="TEMPFOLDER" val="E:\code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864.6419"/>
  <p:tag name="LATEXADDIN" val="\documentclass{article}&#10;\usepackage{amsmath}&#10;\pagestyle{empty}&#10;\begin{document}&#10;&#10;$Laplace = \frac{n_+ +1}{n+k}$&#10;&#10;&#10;\end{document}"/>
  <p:tag name="IGUANATEXSIZE" val="20"/>
  <p:tag name="IGUANATEXCURSOR" val="110"/>
  <p:tag name="TRANSPARENCY" val="True"/>
  <p:tag name="FILENAME" val=""/>
  <p:tag name="LATEXENGINEID" val="0"/>
  <p:tag name="TEMPFOLDER" val="E:\code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565.804"/>
  <p:tag name="LATEXADDIN" val="\documentclass{article}&#10;\usepackage{amsmath}&#10;\pagestyle{empty}&#10;\begin{document}&#10;&#10;$Laplace(r_1) = \frac{50 +1}{55+2} = 0.8947$&#10;&#10;&#10;\end{document}"/>
  <p:tag name="IGUANATEXSIZE" val="20"/>
  <p:tag name="IGUANATEXCURSOR" val="124"/>
  <p:tag name="TRANSPARENCY" val="True"/>
  <p:tag name="FILENAME" val=""/>
  <p:tag name="LATEXENGINEID" val="0"/>
  <p:tag name="TEMPFOLDER" val="E:\code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0.75&quot;],&quot;CaseSensitive&quot;:false,&quot;FuzzyMatch&quot;:true}]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864.6419"/>
  <p:tag name="LATEXADDIN" val="\documentclass{article}&#10;\usepackage{amsmath}&#10;\pagestyle{empty}&#10;\begin{document}&#10;&#10;$Laplace = \frac{n_+ +1}{n+k}$&#10;&#10;&#10;\end{document}"/>
  <p:tag name="IGUANATEXSIZE" val="20"/>
  <p:tag name="IGUANATEXCURSOR" val="110"/>
  <p:tag name="TRANSPARENCY" val="True"/>
  <p:tag name="FILENAME" val=""/>
  <p:tag name="LATEXENGINEID" val="0"/>
  <p:tag name="TEMPFOLDER" val="E:\code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565.804"/>
  <p:tag name="LATEXADDIN" val="\documentclass{article}&#10;\usepackage{amsmath}&#10;\pagestyle{empty}&#10;\begin{document}&#10;&#10;$Laplace(r_1) = \frac{50 +1}{55+2} = 0.8947$&#10;&#10;&#10;\end{document}"/>
  <p:tag name="IGUANATEXSIZE" val="20"/>
  <p:tag name="IGUANATEXCURSOR" val="124"/>
  <p:tag name="TRANSPARENCY" val="True"/>
  <p:tag name="FILENAME" val=""/>
  <p:tag name="LATEXENGINEID" val="0"/>
  <p:tag name="TEMPFOLDER" val="E:\code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10711</TotalTime>
  <Words>915</Words>
  <Application>Microsoft Office PowerPoint</Application>
  <PresentationFormat>全屏显示(4:3)</PresentationFormat>
  <Paragraphs>189</Paragraphs>
  <Slides>12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Blends</vt:lpstr>
      <vt:lpstr>1_Pixel</vt:lpstr>
      <vt:lpstr>1_Blends</vt:lpstr>
      <vt:lpstr>Visio</vt:lpstr>
      <vt:lpstr>Equation</vt:lpstr>
      <vt:lpstr>公式</vt:lpstr>
      <vt:lpstr>数据挖掘 Data Mining  规则和最近邻分类器</vt:lpstr>
      <vt:lpstr>内容提纲</vt:lpstr>
      <vt:lpstr>PowerPoint 演示文稿</vt:lpstr>
      <vt:lpstr>PowerPoint 演示文稿</vt:lpstr>
      <vt:lpstr>1.4.1有序规则集</vt:lpstr>
      <vt:lpstr>PowerPoint 演示文稿</vt:lpstr>
      <vt:lpstr>PowerPoint 演示文稿</vt:lpstr>
      <vt:lpstr>PowerPoint 演示文稿</vt:lpstr>
      <vt:lpstr>1.5.4规则评估(续)</vt:lpstr>
      <vt:lpstr>1.5.4规则评估(续)</vt:lpstr>
      <vt:lpstr>PowerPoint 演示文稿</vt:lpstr>
      <vt:lpstr>PowerPoint 演示文稿</vt:lpstr>
    </vt:vector>
  </TitlesOfParts>
  <Company>CS Dept., ZZU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Ming Fan</dc:creator>
  <cp:lastModifiedBy>Windows 用户</cp:lastModifiedBy>
  <cp:revision>192</cp:revision>
  <dcterms:created xsi:type="dcterms:W3CDTF">2002-07-21T08:37:06Z</dcterms:created>
  <dcterms:modified xsi:type="dcterms:W3CDTF">2020-04-28T07:07:24Z</dcterms:modified>
</cp:coreProperties>
</file>