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4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771" r:id="rId2"/>
    <p:sldId id="538" r:id="rId3"/>
    <p:sldId id="772" r:id="rId4"/>
    <p:sldId id="773" r:id="rId5"/>
    <p:sldId id="766" r:id="rId6"/>
    <p:sldId id="767" r:id="rId7"/>
    <p:sldId id="539" r:id="rId8"/>
    <p:sldId id="769" r:id="rId9"/>
    <p:sldId id="768" r:id="rId10"/>
    <p:sldId id="774" r:id="rId11"/>
    <p:sldId id="780" r:id="rId12"/>
    <p:sldId id="779" r:id="rId13"/>
    <p:sldId id="543" r:id="rId14"/>
    <p:sldId id="785" r:id="rId15"/>
    <p:sldId id="786" r:id="rId16"/>
    <p:sldId id="800" r:id="rId17"/>
    <p:sldId id="609" r:id="rId18"/>
    <p:sldId id="770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B2B2B2"/>
    <a:srgbClr val="FFFF66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78732" autoAdjust="0"/>
  </p:normalViewPr>
  <p:slideViewPr>
    <p:cSldViewPr>
      <p:cViewPr>
        <p:scale>
          <a:sx n="80" d="100"/>
          <a:sy n="80" d="100"/>
        </p:scale>
        <p:origin x="-108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4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xmlns="" id="{F2DC2FCC-95EC-4FB7-9D76-7C5155E938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xmlns="" id="{8299F7B2-8A94-461E-A9AB-8347C3EBFFA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xmlns="" id="{BD350C29-7724-4EC0-BA60-E7D0FDC6448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xmlns="" id="{F03698FD-82AB-4325-89AC-D6F5A695099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A95DD8F-1696-4A6C-9FF4-1AFFA84663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179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49FA9FCA-469E-44AF-8C13-5F2EB685ED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2E332171-1981-4C5F-A83A-7091567D92E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xmlns="" id="{E8B62AC4-AD8C-4CA4-A4CF-FCE2B40776A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xmlns="" id="{C8955A4F-3441-4935-B7F3-FD4AA8BC859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xmlns="" id="{0811D160-BC88-4C80-8BAE-AD7DA36EC9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xmlns="" id="{6DB68C0A-BB42-4763-9917-CC22A4DD37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2C0295D-59C2-4D72-B35F-32A23BA59D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320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举例一个人去体检</a:t>
            </a:r>
          </a:p>
          <a:p>
            <a:r>
              <a:rPr lang="zh-CN" altLang="en-US" dirty="0"/>
              <a:t>假阳性，是本来没病，检测出有病</a:t>
            </a:r>
          </a:p>
          <a:p>
            <a:r>
              <a:rPr lang="zh-CN" altLang="en-US" dirty="0"/>
              <a:t>假阴性，本来有病，没检测出来</a:t>
            </a:r>
          </a:p>
          <a:p>
            <a:endParaRPr lang="zh-CN" altLang="en-US" dirty="0"/>
          </a:p>
          <a:p>
            <a:r>
              <a:rPr lang="zh-CN" altLang="en-US" dirty="0"/>
              <a:t>降低假阴性非常必要，是因为万一有病没检测出来，耽误疾病的治疗，延误最佳治疗时机</a:t>
            </a:r>
          </a:p>
          <a:p>
            <a:r>
              <a:rPr lang="zh-CN" altLang="en-US" dirty="0"/>
              <a:t>而假阳性相对假阴性不重要，是因为本来没病检测出来有病，被检测人肯定还会去做检测，大不了当作再次体检罢了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0295D-59C2-4D72-B35F-32A23BA59DB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14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一般来说呢，鱼与熊掌不可兼得。如果你的模型很贪婪，想要覆盖更多的</a:t>
            </a:r>
            <a:r>
              <a:rPr lang="en-AU" altLang="zh-CN" dirty="0"/>
              <a:t>sample</a:t>
            </a:r>
            <a:r>
              <a:rPr lang="zh-CN" altLang="en-AU" dirty="0"/>
              <a:t>，</a:t>
            </a:r>
            <a:r>
              <a:rPr lang="zh-CN" altLang="en-US" dirty="0"/>
              <a:t>那么它就更有可能犯错。在这种情况下，你会有很高的</a:t>
            </a:r>
            <a:r>
              <a:rPr lang="en-AU" altLang="zh-CN" dirty="0"/>
              <a:t>recall</a:t>
            </a:r>
            <a:r>
              <a:rPr lang="zh-CN" altLang="en-AU" dirty="0"/>
              <a:t>，</a:t>
            </a:r>
            <a:r>
              <a:rPr lang="zh-CN" altLang="en-US" dirty="0"/>
              <a:t>但是较低的</a:t>
            </a:r>
            <a:r>
              <a:rPr lang="en-AU" altLang="zh-CN" dirty="0"/>
              <a:t>precision</a:t>
            </a:r>
            <a:r>
              <a:rPr lang="zh-CN" altLang="en-AU" dirty="0"/>
              <a:t>。</a:t>
            </a:r>
            <a:r>
              <a:rPr lang="zh-CN" altLang="en-US" dirty="0"/>
              <a:t>如果你的模型很保守，只对它很</a:t>
            </a:r>
            <a:r>
              <a:rPr lang="en-AU" altLang="zh-CN" dirty="0"/>
              <a:t>sure</a:t>
            </a:r>
            <a:r>
              <a:rPr lang="zh-CN" altLang="en-US" dirty="0"/>
              <a:t>的</a:t>
            </a:r>
            <a:r>
              <a:rPr lang="en-AU" altLang="zh-CN" dirty="0"/>
              <a:t>sample</a:t>
            </a:r>
            <a:r>
              <a:rPr lang="zh-CN" altLang="en-US" dirty="0"/>
              <a:t>作出预测，那么你的</a:t>
            </a:r>
            <a:r>
              <a:rPr lang="en-AU" altLang="zh-CN" dirty="0"/>
              <a:t>precision</a:t>
            </a:r>
            <a:r>
              <a:rPr lang="zh-CN" altLang="en-US" dirty="0"/>
              <a:t>会很高，但是</a:t>
            </a:r>
            <a:r>
              <a:rPr lang="en-AU" altLang="zh-CN" dirty="0"/>
              <a:t>recall</a:t>
            </a:r>
            <a:r>
              <a:rPr lang="zh-CN" altLang="en-US" dirty="0"/>
              <a:t>会相对低。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0295D-59C2-4D72-B35F-32A23BA59DB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89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一般来说呢，鱼与熊掌不可兼得。如果你的模型很贪婪，想要覆盖更多的</a:t>
            </a:r>
            <a:r>
              <a:rPr lang="en-AU" altLang="zh-CN" dirty="0"/>
              <a:t>sample</a:t>
            </a:r>
            <a:r>
              <a:rPr lang="zh-CN" altLang="en-AU" dirty="0"/>
              <a:t>，</a:t>
            </a:r>
            <a:r>
              <a:rPr lang="zh-CN" altLang="en-US" dirty="0"/>
              <a:t>那么它就更有可能犯错。在这种情况下，你会有很高的</a:t>
            </a:r>
            <a:r>
              <a:rPr lang="en-AU" altLang="zh-CN" dirty="0"/>
              <a:t>recall</a:t>
            </a:r>
            <a:r>
              <a:rPr lang="zh-CN" altLang="en-AU" dirty="0"/>
              <a:t>，</a:t>
            </a:r>
            <a:r>
              <a:rPr lang="zh-CN" altLang="en-US" dirty="0"/>
              <a:t>但是较低的</a:t>
            </a:r>
            <a:r>
              <a:rPr lang="en-AU" altLang="zh-CN" dirty="0"/>
              <a:t>precision</a:t>
            </a:r>
            <a:r>
              <a:rPr lang="zh-CN" altLang="en-AU" dirty="0"/>
              <a:t>。</a:t>
            </a:r>
            <a:r>
              <a:rPr lang="zh-CN" altLang="en-US" dirty="0"/>
              <a:t>如果你的模型很保守，只对它很</a:t>
            </a:r>
            <a:r>
              <a:rPr lang="en-AU" altLang="zh-CN" dirty="0"/>
              <a:t>sure</a:t>
            </a:r>
            <a:r>
              <a:rPr lang="zh-CN" altLang="en-US" dirty="0"/>
              <a:t>的</a:t>
            </a:r>
            <a:r>
              <a:rPr lang="en-AU" altLang="zh-CN" dirty="0"/>
              <a:t>sample</a:t>
            </a:r>
            <a:r>
              <a:rPr lang="zh-CN" altLang="en-US" dirty="0"/>
              <a:t>作出预测，那么你的</a:t>
            </a:r>
            <a:r>
              <a:rPr lang="en-AU" altLang="zh-CN" dirty="0"/>
              <a:t>precision</a:t>
            </a:r>
            <a:r>
              <a:rPr lang="zh-CN" altLang="en-US" dirty="0"/>
              <a:t>会很高，但是</a:t>
            </a:r>
            <a:r>
              <a:rPr lang="en-AU" altLang="zh-CN" dirty="0"/>
              <a:t>recall</a:t>
            </a:r>
            <a:r>
              <a:rPr lang="zh-CN" altLang="en-US" dirty="0"/>
              <a:t>会相对低。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0295D-59C2-4D72-B35F-32A23BA59DB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99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首先要对排好序的数据进行排序，认为阈值之上的为阳性，之后才计算不同阈值对应的假阳性率</a:t>
            </a:r>
            <a:r>
              <a:rPr lang="en-US" altLang="zh-CN" dirty="0"/>
              <a:t>(FPR)</a:t>
            </a:r>
            <a:r>
              <a:rPr lang="zh-CN" altLang="en-US" dirty="0"/>
              <a:t>与真阳性率</a:t>
            </a:r>
            <a:r>
              <a:rPr lang="en-US" altLang="zh-CN" dirty="0"/>
              <a:t>(TPR)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0295D-59C2-4D72-B35F-32A23BA59DB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41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7">
            <a:extLst>
              <a:ext uri="{FF2B5EF4-FFF2-40B4-BE49-F238E27FC236}">
                <a16:creationId xmlns:a16="http://schemas.microsoft.com/office/drawing/2014/main" xmlns="" id="{41C73E4E-1BA7-4ADD-9293-F0013F4B939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339725" y="174625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xmlns="" id="{0A426D7D-2D0C-493F-96ED-D47E2CCA5CE2}"/>
              </a:ext>
            </a:extLst>
          </p:cNvPr>
          <p:cNvSpPr>
            <a:spLocks/>
          </p:cNvSpPr>
          <p:nvPr userDrawn="1"/>
        </p:nvSpPr>
        <p:spPr bwMode="auto">
          <a:xfrm>
            <a:off x="228600" y="512763"/>
            <a:ext cx="390525" cy="149225"/>
          </a:xfrm>
          <a:custGeom>
            <a:avLst/>
            <a:gdLst>
              <a:gd name="T0" fmla="*/ 2147483646 w 246"/>
              <a:gd name="T1" fmla="*/ 2147483646 h 94"/>
              <a:gd name="T2" fmla="*/ 2147483646 w 246"/>
              <a:gd name="T3" fmla="*/ 2147483646 h 94"/>
              <a:gd name="T4" fmla="*/ 2147483646 w 246"/>
              <a:gd name="T5" fmla="*/ 2147483646 h 94"/>
              <a:gd name="T6" fmla="*/ 2147483646 w 246"/>
              <a:gd name="T7" fmla="*/ 2147483646 h 94"/>
              <a:gd name="T8" fmla="*/ 2147483646 w 246"/>
              <a:gd name="T9" fmla="*/ 2147483646 h 94"/>
              <a:gd name="T10" fmla="*/ 2147483646 w 246"/>
              <a:gd name="T11" fmla="*/ 2147483646 h 94"/>
              <a:gd name="T12" fmla="*/ 2147483646 w 246"/>
              <a:gd name="T13" fmla="*/ 2147483646 h 94"/>
              <a:gd name="T14" fmla="*/ 2147483646 w 246"/>
              <a:gd name="T15" fmla="*/ 2147483646 h 94"/>
              <a:gd name="T16" fmla="*/ 2147483646 w 246"/>
              <a:gd name="T17" fmla="*/ 2147483646 h 94"/>
              <a:gd name="T18" fmla="*/ 2147483646 w 246"/>
              <a:gd name="T19" fmla="*/ 2147483646 h 94"/>
              <a:gd name="T20" fmla="*/ 2147483646 w 246"/>
              <a:gd name="T21" fmla="*/ 2147483646 h 94"/>
              <a:gd name="T22" fmla="*/ 2147483646 w 246"/>
              <a:gd name="T23" fmla="*/ 2147483646 h 94"/>
              <a:gd name="T24" fmla="*/ 2147483646 w 246"/>
              <a:gd name="T25" fmla="*/ 2147483646 h 94"/>
              <a:gd name="T26" fmla="*/ 2147483646 w 246"/>
              <a:gd name="T27" fmla="*/ 2147483646 h 94"/>
              <a:gd name="T28" fmla="*/ 2147483646 w 246"/>
              <a:gd name="T29" fmla="*/ 2147483646 h 94"/>
              <a:gd name="T30" fmla="*/ 2147483646 w 246"/>
              <a:gd name="T31" fmla="*/ 2147483646 h 94"/>
              <a:gd name="T32" fmla="*/ 2147483646 w 246"/>
              <a:gd name="T33" fmla="*/ 2147483646 h 94"/>
              <a:gd name="T34" fmla="*/ 2147483646 w 246"/>
              <a:gd name="T35" fmla="*/ 2147483646 h 94"/>
              <a:gd name="T36" fmla="*/ 2147483646 w 246"/>
              <a:gd name="T37" fmla="*/ 2147483646 h 94"/>
              <a:gd name="T38" fmla="*/ 2147483646 w 246"/>
              <a:gd name="T39" fmla="*/ 2147483646 h 94"/>
              <a:gd name="T40" fmla="*/ 2147483646 w 246"/>
              <a:gd name="T41" fmla="*/ 2147483646 h 94"/>
              <a:gd name="T42" fmla="*/ 2147483646 w 246"/>
              <a:gd name="T43" fmla="*/ 2147483646 h 94"/>
              <a:gd name="T44" fmla="*/ 2147483646 w 246"/>
              <a:gd name="T45" fmla="*/ 2147483646 h 94"/>
              <a:gd name="T46" fmla="*/ 2147483646 w 246"/>
              <a:gd name="T47" fmla="*/ 2147483646 h 94"/>
              <a:gd name="T48" fmla="*/ 2147483646 w 246"/>
              <a:gd name="T49" fmla="*/ 2147483646 h 94"/>
              <a:gd name="T50" fmla="*/ 2147483646 w 246"/>
              <a:gd name="T51" fmla="*/ 2147483646 h 94"/>
              <a:gd name="T52" fmla="*/ 2147483646 w 246"/>
              <a:gd name="T53" fmla="*/ 2147483646 h 94"/>
              <a:gd name="T54" fmla="*/ 2147483646 w 246"/>
              <a:gd name="T55" fmla="*/ 2147483646 h 94"/>
              <a:gd name="T56" fmla="*/ 2147483646 w 246"/>
              <a:gd name="T57" fmla="*/ 2147483646 h 94"/>
              <a:gd name="T58" fmla="*/ 2147483646 w 246"/>
              <a:gd name="T59" fmla="*/ 2147483646 h 94"/>
              <a:gd name="T60" fmla="*/ 2147483646 w 246"/>
              <a:gd name="T61" fmla="*/ 2147483646 h 94"/>
              <a:gd name="T62" fmla="*/ 2147483646 w 246"/>
              <a:gd name="T63" fmla="*/ 2147483646 h 94"/>
              <a:gd name="T64" fmla="*/ 2147483646 w 246"/>
              <a:gd name="T65" fmla="*/ 2147483646 h 94"/>
              <a:gd name="T66" fmla="*/ 2147483646 w 246"/>
              <a:gd name="T67" fmla="*/ 2147483646 h 94"/>
              <a:gd name="T68" fmla="*/ 2147483646 w 246"/>
              <a:gd name="T69" fmla="*/ 2147483646 h 94"/>
              <a:gd name="T70" fmla="*/ 2147483646 w 246"/>
              <a:gd name="T71" fmla="*/ 2147483646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xmlns="" id="{516BD432-A55E-43BC-921D-701D51D1F40B}"/>
              </a:ext>
            </a:extLst>
          </p:cNvPr>
          <p:cNvSpPr>
            <a:spLocks/>
          </p:cNvSpPr>
          <p:nvPr userDrawn="1"/>
        </p:nvSpPr>
        <p:spPr bwMode="auto">
          <a:xfrm>
            <a:off x="815975" y="812800"/>
            <a:ext cx="468313" cy="177800"/>
          </a:xfrm>
          <a:custGeom>
            <a:avLst/>
            <a:gdLst>
              <a:gd name="T0" fmla="*/ 2147483646 w 295"/>
              <a:gd name="T1" fmla="*/ 2147483646 h 112"/>
              <a:gd name="T2" fmla="*/ 2147483646 w 295"/>
              <a:gd name="T3" fmla="*/ 2147483646 h 112"/>
              <a:gd name="T4" fmla="*/ 2147483646 w 295"/>
              <a:gd name="T5" fmla="*/ 2147483646 h 112"/>
              <a:gd name="T6" fmla="*/ 2147483646 w 295"/>
              <a:gd name="T7" fmla="*/ 2147483646 h 112"/>
              <a:gd name="T8" fmla="*/ 2147483646 w 295"/>
              <a:gd name="T9" fmla="*/ 2147483646 h 112"/>
              <a:gd name="T10" fmla="*/ 2147483646 w 295"/>
              <a:gd name="T11" fmla="*/ 2147483646 h 112"/>
              <a:gd name="T12" fmla="*/ 2147483646 w 295"/>
              <a:gd name="T13" fmla="*/ 2147483646 h 112"/>
              <a:gd name="T14" fmla="*/ 2147483646 w 295"/>
              <a:gd name="T15" fmla="*/ 2147483646 h 112"/>
              <a:gd name="T16" fmla="*/ 2147483646 w 295"/>
              <a:gd name="T17" fmla="*/ 2147483646 h 112"/>
              <a:gd name="T18" fmla="*/ 2147483646 w 295"/>
              <a:gd name="T19" fmla="*/ 2147483646 h 112"/>
              <a:gd name="T20" fmla="*/ 2147483646 w 295"/>
              <a:gd name="T21" fmla="*/ 2147483646 h 112"/>
              <a:gd name="T22" fmla="*/ 2147483646 w 295"/>
              <a:gd name="T23" fmla="*/ 2147483646 h 112"/>
              <a:gd name="T24" fmla="*/ 2147483646 w 295"/>
              <a:gd name="T25" fmla="*/ 2147483646 h 112"/>
              <a:gd name="T26" fmla="*/ 2147483646 w 295"/>
              <a:gd name="T27" fmla="*/ 2147483646 h 112"/>
              <a:gd name="T28" fmla="*/ 2147483646 w 295"/>
              <a:gd name="T29" fmla="*/ 2147483646 h 112"/>
              <a:gd name="T30" fmla="*/ 2147483646 w 295"/>
              <a:gd name="T31" fmla="*/ 2147483646 h 112"/>
              <a:gd name="T32" fmla="*/ 2147483646 w 295"/>
              <a:gd name="T33" fmla="*/ 2147483646 h 112"/>
              <a:gd name="T34" fmla="*/ 2147483646 w 295"/>
              <a:gd name="T35" fmla="*/ 2147483646 h 112"/>
              <a:gd name="T36" fmla="*/ 2147483646 w 295"/>
              <a:gd name="T37" fmla="*/ 2147483646 h 112"/>
              <a:gd name="T38" fmla="*/ 2147483646 w 295"/>
              <a:gd name="T39" fmla="*/ 2147483646 h 112"/>
              <a:gd name="T40" fmla="*/ 2147483646 w 295"/>
              <a:gd name="T41" fmla="*/ 2147483646 h 112"/>
              <a:gd name="T42" fmla="*/ 2147483646 w 295"/>
              <a:gd name="T43" fmla="*/ 2147483646 h 112"/>
              <a:gd name="T44" fmla="*/ 2147483646 w 295"/>
              <a:gd name="T45" fmla="*/ 2147483646 h 112"/>
              <a:gd name="T46" fmla="*/ 2147483646 w 295"/>
              <a:gd name="T47" fmla="*/ 2147483646 h 112"/>
              <a:gd name="T48" fmla="*/ 2147483646 w 295"/>
              <a:gd name="T49" fmla="*/ 2147483646 h 112"/>
              <a:gd name="T50" fmla="*/ 2147483646 w 295"/>
              <a:gd name="T51" fmla="*/ 2147483646 h 112"/>
              <a:gd name="T52" fmla="*/ 2147483646 w 295"/>
              <a:gd name="T53" fmla="*/ 2147483646 h 112"/>
              <a:gd name="T54" fmla="*/ 2147483646 w 295"/>
              <a:gd name="T55" fmla="*/ 2147483646 h 112"/>
              <a:gd name="T56" fmla="*/ 2147483646 w 295"/>
              <a:gd name="T57" fmla="*/ 2147483646 h 112"/>
              <a:gd name="T58" fmla="*/ 2147483646 w 295"/>
              <a:gd name="T59" fmla="*/ 2147483646 h 112"/>
              <a:gd name="T60" fmla="*/ 2147483646 w 295"/>
              <a:gd name="T61" fmla="*/ 2147483646 h 112"/>
              <a:gd name="T62" fmla="*/ 2147483646 w 295"/>
              <a:gd name="T63" fmla="*/ 2147483646 h 112"/>
              <a:gd name="T64" fmla="*/ 2147483646 w 295"/>
              <a:gd name="T65" fmla="*/ 2147483646 h 112"/>
              <a:gd name="T66" fmla="*/ 2147483646 w 295"/>
              <a:gd name="T67" fmla="*/ 2147483646 h 112"/>
              <a:gd name="T68" fmla="*/ 2147483646 w 295"/>
              <a:gd name="T69" fmla="*/ 2147483646 h 112"/>
              <a:gd name="T70" fmla="*/ 2147483646 w 295"/>
              <a:gd name="T71" fmla="*/ 2147483646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" name="Picture 20" descr="zzu031126">
            <a:extLst>
              <a:ext uri="{FF2B5EF4-FFF2-40B4-BE49-F238E27FC236}">
                <a16:creationId xmlns:a16="http://schemas.microsoft.com/office/drawing/2014/main" xmlns="" id="{0969CFB3-86E3-431C-8E5F-1DAF943C02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324600"/>
            <a:ext cx="1752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Rectangle 12">
            <a:extLst>
              <a:ext uri="{FF2B5EF4-FFF2-40B4-BE49-F238E27FC236}">
                <a16:creationId xmlns:a16="http://schemas.microsoft.com/office/drawing/2014/main" xmlns="" id="{23782509-2158-40A7-AEF4-DF6B225B38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315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xmlns="" id="{E9220018-C8D1-4A98-A22A-B88711F1C1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xmlns="" id="{BACB323C-D9A8-4D88-ADD2-67F84C168E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23622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87B6D2B-40FB-45F4-83CE-58E4CED98978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xmlns="" id="{05746370-19D0-49E4-B23C-8F4AEAC498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248400"/>
            <a:ext cx="31242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数据挖掘：概念与技术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xmlns="" id="{F85DC601-B8B9-41B1-9DCF-5581910F2B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8400"/>
            <a:ext cx="685800" cy="45720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16BE88E-C9E9-4BCE-A92A-54C9E7745D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56894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BD0110-24BD-4582-A8B4-A89D06CA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75CC741-5837-4AD3-A7BC-BCB90B1A3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B2642E3E-E7F2-49E4-9A62-24798ABE3D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F7416-E718-4B6B-83B4-3151CC0B2B38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AA95F667-1D52-42EB-81D4-4C216F0C1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5D39E401-ECFA-4965-A8E4-5D8C4C0F69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70051-8710-4CD4-8393-D310362E1A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785894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DA3091F3-F9D1-4581-9859-DF8E6E99B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14550" cy="58277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AD5D3235-B030-4637-B25A-03B219E01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91250" cy="58277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1C667943-1BB0-4368-BFAB-9067AE8D61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8C3A8-B2C5-4988-A041-B10F5330C954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C387D4FB-6383-4D72-B546-B1662A58EC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F456458E-1017-4875-B133-6A3CC486E0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85DE6-685F-4250-B057-3F848E3E26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4049580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0FEC6C-87E4-4C1F-BDB0-8E001DB6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84C4906-7F53-41E2-97F4-D57228F3BC3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1CF6D27-F183-42A6-B92E-BA64B406B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6FD0C3E8-6FAF-42FD-B8F1-B9B5A12C4A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95FB0-7B5E-4BC9-9C7A-F9066E1ACA73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73B2F490-F95C-45AE-8934-82406EF5E6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9C7C1014-AD69-4782-9763-9A8B42EB10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1766D-36FE-4CDB-BD3E-9CE91E1109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640688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B0700A-B8A1-486D-8CAC-6C2B382F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4C902F2-D7A9-42C6-A7B1-C6AB3289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78F3071-6993-49DA-B6BC-B8FCF4A9ACB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86300" y="1295400"/>
            <a:ext cx="4152900" cy="23415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CD7FE011-914D-4805-9E67-37BC3DC6ABE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86300" y="3789363"/>
            <a:ext cx="4152900" cy="23431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xmlns="" id="{59A518C9-E839-446D-81F5-73BA9282DD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2029B-0D6F-4342-A5B0-3221F2EA5465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xmlns="" id="{182B99B6-4031-42A6-BE21-80401FC69D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xmlns="" id="{4E7E4E13-5188-4A42-B649-0C50B5CC53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C4C4B-6C74-4534-A785-BFD38CE78D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6474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85F161-D991-4DC5-B0E2-8FB0F550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AD8E0FF-75D2-4D26-A84D-7BEF8BFE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30BAAF37-9101-4F5E-859D-AE9002A6C2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FF67B-B358-4B4D-9101-EF4C896A943D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8B24654E-BA86-4447-9FAF-60401B1A4A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2516EA9D-F6A8-4F41-8AA0-7C39A70760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F4004-55A7-4467-920B-45C4FEFC29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096125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91618D-F957-4601-9454-0DB19B20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5853C40-457A-4FF3-A763-F721078D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ADAB806C-31D3-456C-9563-6561CC2944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50701-8A17-4283-8D61-989C20608809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EAC45A1F-C23B-48C1-BA58-07FBB138E0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AB457AD1-4661-4CDE-A4CA-36E2C5FCA9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B6277-7025-4941-84D8-0F54EAC193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7099188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A92B82E-D731-4DB2-BC0E-2771B1BA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7ED11A0-DCA9-46C7-85F2-DB87EFBD3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2516C7B-8AFF-4A26-A5C5-C16CD24BA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8BF96529-B546-47C3-8715-0564189C42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047C0-8F39-4356-AF65-69463CEEC5F3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9610C0EA-7875-44F1-BF18-03ECD0C104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C76EB2BD-14AD-46FA-B81D-5D0B199352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E226C-1E5C-491E-B8D3-F5F91CD5B9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83599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00ACAE-B9A3-486B-A1E8-FE47E0F4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06765BB-0B6C-4A75-91C4-98AE112B9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6B1B278-E2A9-4897-9BA4-C5B6220D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61DF950-7D1F-4C74-AF99-A82721E64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50BF538-65AC-4F60-84E9-12CF84C5A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72AFA9A6-3CD4-4D4E-B09B-D6DAF860A9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01852-90FB-4612-9BFA-283F934B2405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3D745CC1-BA7C-4642-BCB3-3876CBAAFB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CF9BC634-EBCB-46C5-8122-5E38F44B1C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AAD00-53BA-413E-AFCC-5530E7FFCC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197301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C2B6E2-C542-4B6D-96D3-210181A9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xmlns="" id="{B17B051A-6205-4AF1-B224-E1F5ACB6D6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316DD-12D1-49AE-9D83-DFF19750E6F9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xmlns="" id="{99025B9B-AD7F-4560-87BA-B14D667637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xmlns="" id="{5DD80713-2C3C-4DD7-9539-782503EA10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B7C72-036E-4491-9819-B27DE04DAA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90503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xmlns="" id="{CC55F9CB-DB35-4189-BDD0-AC532CF36D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3D4D1-B31F-4737-9E70-4AAAFDE6CE37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xmlns="" id="{54DD6F01-9606-4FEB-B448-5A1D32EF24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xmlns="" id="{A77AB3AA-6595-4F70-954D-2BC59069BB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44392-413C-4D8B-AA5D-DF7EBF3D61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049467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56449C5-7027-4B1E-811A-2FAFA883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9D3166C-5051-4120-94D6-EE175133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9D6E88F-B87E-4F5B-BC68-4FD64EFD2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FC6CDF14-0038-4F72-8CAC-30B681040C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965AE-7E69-4AFA-808B-A44C20AA1C2E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052B5092-D34B-4D2F-B93F-86A8FB660C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BBA630C3-72C3-4F23-B728-F23996BC3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10808-1F7B-40A6-9BC3-DB72064173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58593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771F95-37BB-451B-938E-544239BF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5C18ABC-7B05-4569-BA3A-FB047FE68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E968F9D-E256-4D5F-BF6E-40D4185D2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680BABE9-3CB6-4E3B-A0DF-B6C5F37A9D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0DE05-1110-419C-9E28-46B9150DD2B0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F802688C-1532-4D6B-B06B-ABF0515F5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5C3868D5-931C-46D4-9BF5-B43DE080A1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63A77-1EBC-4EC0-BE79-5C43DAD5BB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54359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xmlns="" id="{B15F8010-792D-49C0-9A93-324FC244F5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0" y="1143000"/>
            <a:ext cx="8534400" cy="76200"/>
          </a:xfrm>
          <a:prstGeom prst="rect">
            <a:avLst/>
          </a:prstGeom>
          <a:gradFill rotWithShape="0">
            <a:gsLst>
              <a:gs pos="0">
                <a:srgbClr val="76762F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xmlns="" id="{20A18C07-23A2-44B8-8072-5398C795E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xmlns="" id="{1954C044-DEE0-45D0-9239-BC7BF7900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458200" cy="483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xmlns="" id="{C3457249-B7D1-47A8-BF73-27E19D98EE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3246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fld id="{1898B954-5E16-4052-8B70-4C912583AD5D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xmlns="" id="{C89E836A-BF91-4D0D-B1E1-093001BD0B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xmlns="" id="{B9E49633-9E47-403D-B61D-337DF50466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324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fld id="{06399983-CF41-4908-BA2A-9A42C31AD5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18" name="Oval 46">
            <a:extLst>
              <a:ext uri="{FF2B5EF4-FFF2-40B4-BE49-F238E27FC236}">
                <a16:creationId xmlns:a16="http://schemas.microsoft.com/office/drawing/2014/main" xmlns="" id="{270D89EB-543E-4C5B-88CE-523CC3F9361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339725" y="174625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Freeform 47">
            <a:extLst>
              <a:ext uri="{FF2B5EF4-FFF2-40B4-BE49-F238E27FC236}">
                <a16:creationId xmlns:a16="http://schemas.microsoft.com/office/drawing/2014/main" xmlns="" id="{FA975B11-D43D-48E3-A357-D9922479F33F}"/>
              </a:ext>
            </a:extLst>
          </p:cNvPr>
          <p:cNvSpPr>
            <a:spLocks/>
          </p:cNvSpPr>
          <p:nvPr userDrawn="1"/>
        </p:nvSpPr>
        <p:spPr bwMode="auto">
          <a:xfrm>
            <a:off x="228600" y="512763"/>
            <a:ext cx="390525" cy="149225"/>
          </a:xfrm>
          <a:custGeom>
            <a:avLst/>
            <a:gdLst>
              <a:gd name="T0" fmla="*/ 2147483646 w 246"/>
              <a:gd name="T1" fmla="*/ 2147483646 h 94"/>
              <a:gd name="T2" fmla="*/ 2147483646 w 246"/>
              <a:gd name="T3" fmla="*/ 2147483646 h 94"/>
              <a:gd name="T4" fmla="*/ 2147483646 w 246"/>
              <a:gd name="T5" fmla="*/ 2147483646 h 94"/>
              <a:gd name="T6" fmla="*/ 2147483646 w 246"/>
              <a:gd name="T7" fmla="*/ 2147483646 h 94"/>
              <a:gd name="T8" fmla="*/ 2147483646 w 246"/>
              <a:gd name="T9" fmla="*/ 2147483646 h 94"/>
              <a:gd name="T10" fmla="*/ 2147483646 w 246"/>
              <a:gd name="T11" fmla="*/ 2147483646 h 94"/>
              <a:gd name="T12" fmla="*/ 2147483646 w 246"/>
              <a:gd name="T13" fmla="*/ 2147483646 h 94"/>
              <a:gd name="T14" fmla="*/ 2147483646 w 246"/>
              <a:gd name="T15" fmla="*/ 2147483646 h 94"/>
              <a:gd name="T16" fmla="*/ 2147483646 w 246"/>
              <a:gd name="T17" fmla="*/ 2147483646 h 94"/>
              <a:gd name="T18" fmla="*/ 2147483646 w 246"/>
              <a:gd name="T19" fmla="*/ 2147483646 h 94"/>
              <a:gd name="T20" fmla="*/ 2147483646 w 246"/>
              <a:gd name="T21" fmla="*/ 2147483646 h 94"/>
              <a:gd name="T22" fmla="*/ 2147483646 w 246"/>
              <a:gd name="T23" fmla="*/ 2147483646 h 94"/>
              <a:gd name="T24" fmla="*/ 2147483646 w 246"/>
              <a:gd name="T25" fmla="*/ 2147483646 h 94"/>
              <a:gd name="T26" fmla="*/ 2147483646 w 246"/>
              <a:gd name="T27" fmla="*/ 2147483646 h 94"/>
              <a:gd name="T28" fmla="*/ 2147483646 w 246"/>
              <a:gd name="T29" fmla="*/ 2147483646 h 94"/>
              <a:gd name="T30" fmla="*/ 2147483646 w 246"/>
              <a:gd name="T31" fmla="*/ 2147483646 h 94"/>
              <a:gd name="T32" fmla="*/ 2147483646 w 246"/>
              <a:gd name="T33" fmla="*/ 2147483646 h 94"/>
              <a:gd name="T34" fmla="*/ 2147483646 w 246"/>
              <a:gd name="T35" fmla="*/ 2147483646 h 94"/>
              <a:gd name="T36" fmla="*/ 2147483646 w 246"/>
              <a:gd name="T37" fmla="*/ 2147483646 h 94"/>
              <a:gd name="T38" fmla="*/ 2147483646 w 246"/>
              <a:gd name="T39" fmla="*/ 2147483646 h 94"/>
              <a:gd name="T40" fmla="*/ 2147483646 w 246"/>
              <a:gd name="T41" fmla="*/ 2147483646 h 94"/>
              <a:gd name="T42" fmla="*/ 2147483646 w 246"/>
              <a:gd name="T43" fmla="*/ 2147483646 h 94"/>
              <a:gd name="T44" fmla="*/ 2147483646 w 246"/>
              <a:gd name="T45" fmla="*/ 2147483646 h 94"/>
              <a:gd name="T46" fmla="*/ 2147483646 w 246"/>
              <a:gd name="T47" fmla="*/ 2147483646 h 94"/>
              <a:gd name="T48" fmla="*/ 2147483646 w 246"/>
              <a:gd name="T49" fmla="*/ 2147483646 h 94"/>
              <a:gd name="T50" fmla="*/ 2147483646 w 246"/>
              <a:gd name="T51" fmla="*/ 2147483646 h 94"/>
              <a:gd name="T52" fmla="*/ 2147483646 w 246"/>
              <a:gd name="T53" fmla="*/ 2147483646 h 94"/>
              <a:gd name="T54" fmla="*/ 2147483646 w 246"/>
              <a:gd name="T55" fmla="*/ 2147483646 h 94"/>
              <a:gd name="T56" fmla="*/ 2147483646 w 246"/>
              <a:gd name="T57" fmla="*/ 2147483646 h 94"/>
              <a:gd name="T58" fmla="*/ 2147483646 w 246"/>
              <a:gd name="T59" fmla="*/ 2147483646 h 94"/>
              <a:gd name="T60" fmla="*/ 2147483646 w 246"/>
              <a:gd name="T61" fmla="*/ 2147483646 h 94"/>
              <a:gd name="T62" fmla="*/ 2147483646 w 246"/>
              <a:gd name="T63" fmla="*/ 2147483646 h 94"/>
              <a:gd name="T64" fmla="*/ 2147483646 w 246"/>
              <a:gd name="T65" fmla="*/ 2147483646 h 94"/>
              <a:gd name="T66" fmla="*/ 2147483646 w 246"/>
              <a:gd name="T67" fmla="*/ 2147483646 h 94"/>
              <a:gd name="T68" fmla="*/ 2147483646 w 246"/>
              <a:gd name="T69" fmla="*/ 2147483646 h 94"/>
              <a:gd name="T70" fmla="*/ 2147483646 w 246"/>
              <a:gd name="T71" fmla="*/ 2147483646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48">
            <a:extLst>
              <a:ext uri="{FF2B5EF4-FFF2-40B4-BE49-F238E27FC236}">
                <a16:creationId xmlns:a16="http://schemas.microsoft.com/office/drawing/2014/main" xmlns="" id="{A1DC6F43-05F7-4960-8D73-840686A7C7C5}"/>
              </a:ext>
            </a:extLst>
          </p:cNvPr>
          <p:cNvSpPr>
            <a:spLocks/>
          </p:cNvSpPr>
          <p:nvPr userDrawn="1"/>
        </p:nvSpPr>
        <p:spPr bwMode="auto">
          <a:xfrm>
            <a:off x="815975" y="812800"/>
            <a:ext cx="468313" cy="177800"/>
          </a:xfrm>
          <a:custGeom>
            <a:avLst/>
            <a:gdLst>
              <a:gd name="T0" fmla="*/ 2147483646 w 295"/>
              <a:gd name="T1" fmla="*/ 2147483646 h 112"/>
              <a:gd name="T2" fmla="*/ 2147483646 w 295"/>
              <a:gd name="T3" fmla="*/ 2147483646 h 112"/>
              <a:gd name="T4" fmla="*/ 2147483646 w 295"/>
              <a:gd name="T5" fmla="*/ 2147483646 h 112"/>
              <a:gd name="T6" fmla="*/ 2147483646 w 295"/>
              <a:gd name="T7" fmla="*/ 2147483646 h 112"/>
              <a:gd name="T8" fmla="*/ 2147483646 w 295"/>
              <a:gd name="T9" fmla="*/ 2147483646 h 112"/>
              <a:gd name="T10" fmla="*/ 2147483646 w 295"/>
              <a:gd name="T11" fmla="*/ 2147483646 h 112"/>
              <a:gd name="T12" fmla="*/ 2147483646 w 295"/>
              <a:gd name="T13" fmla="*/ 2147483646 h 112"/>
              <a:gd name="T14" fmla="*/ 2147483646 w 295"/>
              <a:gd name="T15" fmla="*/ 2147483646 h 112"/>
              <a:gd name="T16" fmla="*/ 2147483646 w 295"/>
              <a:gd name="T17" fmla="*/ 2147483646 h 112"/>
              <a:gd name="T18" fmla="*/ 2147483646 w 295"/>
              <a:gd name="T19" fmla="*/ 2147483646 h 112"/>
              <a:gd name="T20" fmla="*/ 2147483646 w 295"/>
              <a:gd name="T21" fmla="*/ 2147483646 h 112"/>
              <a:gd name="T22" fmla="*/ 2147483646 w 295"/>
              <a:gd name="T23" fmla="*/ 2147483646 h 112"/>
              <a:gd name="T24" fmla="*/ 2147483646 w 295"/>
              <a:gd name="T25" fmla="*/ 2147483646 h 112"/>
              <a:gd name="T26" fmla="*/ 2147483646 w 295"/>
              <a:gd name="T27" fmla="*/ 2147483646 h 112"/>
              <a:gd name="T28" fmla="*/ 2147483646 w 295"/>
              <a:gd name="T29" fmla="*/ 2147483646 h 112"/>
              <a:gd name="T30" fmla="*/ 2147483646 w 295"/>
              <a:gd name="T31" fmla="*/ 2147483646 h 112"/>
              <a:gd name="T32" fmla="*/ 2147483646 w 295"/>
              <a:gd name="T33" fmla="*/ 2147483646 h 112"/>
              <a:gd name="T34" fmla="*/ 2147483646 w 295"/>
              <a:gd name="T35" fmla="*/ 2147483646 h 112"/>
              <a:gd name="T36" fmla="*/ 2147483646 w 295"/>
              <a:gd name="T37" fmla="*/ 2147483646 h 112"/>
              <a:gd name="T38" fmla="*/ 2147483646 w 295"/>
              <a:gd name="T39" fmla="*/ 2147483646 h 112"/>
              <a:gd name="T40" fmla="*/ 2147483646 w 295"/>
              <a:gd name="T41" fmla="*/ 2147483646 h 112"/>
              <a:gd name="T42" fmla="*/ 2147483646 w 295"/>
              <a:gd name="T43" fmla="*/ 2147483646 h 112"/>
              <a:gd name="T44" fmla="*/ 2147483646 w 295"/>
              <a:gd name="T45" fmla="*/ 2147483646 h 112"/>
              <a:gd name="T46" fmla="*/ 2147483646 w 295"/>
              <a:gd name="T47" fmla="*/ 2147483646 h 112"/>
              <a:gd name="T48" fmla="*/ 2147483646 w 295"/>
              <a:gd name="T49" fmla="*/ 2147483646 h 112"/>
              <a:gd name="T50" fmla="*/ 2147483646 w 295"/>
              <a:gd name="T51" fmla="*/ 2147483646 h 112"/>
              <a:gd name="T52" fmla="*/ 2147483646 w 295"/>
              <a:gd name="T53" fmla="*/ 2147483646 h 112"/>
              <a:gd name="T54" fmla="*/ 2147483646 w 295"/>
              <a:gd name="T55" fmla="*/ 2147483646 h 112"/>
              <a:gd name="T56" fmla="*/ 2147483646 w 295"/>
              <a:gd name="T57" fmla="*/ 2147483646 h 112"/>
              <a:gd name="T58" fmla="*/ 2147483646 w 295"/>
              <a:gd name="T59" fmla="*/ 2147483646 h 112"/>
              <a:gd name="T60" fmla="*/ 2147483646 w 295"/>
              <a:gd name="T61" fmla="*/ 2147483646 h 112"/>
              <a:gd name="T62" fmla="*/ 2147483646 w 295"/>
              <a:gd name="T63" fmla="*/ 2147483646 h 112"/>
              <a:gd name="T64" fmla="*/ 2147483646 w 295"/>
              <a:gd name="T65" fmla="*/ 2147483646 h 112"/>
              <a:gd name="T66" fmla="*/ 2147483646 w 295"/>
              <a:gd name="T67" fmla="*/ 2147483646 h 112"/>
              <a:gd name="T68" fmla="*/ 2147483646 w 295"/>
              <a:gd name="T69" fmla="*/ 2147483646 h 112"/>
              <a:gd name="T70" fmla="*/ 2147483646 w 295"/>
              <a:gd name="T71" fmla="*/ 2147483646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transition>
    <p:zoom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image" Target="../media/image2.tmp"/><Relationship Id="rId2" Type="http://schemas.openxmlformats.org/officeDocument/2006/relationships/tags" Target="../tags/tag95.xml"/><Relationship Id="rId16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image" Target="../media/image4.wmf"/><Relationship Id="rId10" Type="http://schemas.openxmlformats.org/officeDocument/2006/relationships/tags" Target="../tags/tag103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2.tmp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17" Type="http://schemas.openxmlformats.org/officeDocument/2006/relationships/image" Target="../media/image9.png"/><Relationship Id="rId2" Type="http://schemas.openxmlformats.org/officeDocument/2006/relationships/tags" Target="../tags/tag107.xml"/><Relationship Id="rId16" Type="http://schemas.openxmlformats.org/officeDocument/2006/relationships/image" Target="../media/image8.png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5" Type="http://schemas.openxmlformats.org/officeDocument/2006/relationships/tags" Target="../tags/tag110.xml"/><Relationship Id="rId15" Type="http://schemas.openxmlformats.org/officeDocument/2006/relationships/image" Target="../media/image7.png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image" Target="../media/image9.png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2.tmp"/><Relationship Id="rId2" Type="http://schemas.openxmlformats.org/officeDocument/2006/relationships/tags" Target="../tags/tag119.xml"/><Relationship Id="rId16" Type="http://schemas.openxmlformats.org/officeDocument/2006/relationships/image" Target="../media/image6.png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5" Type="http://schemas.openxmlformats.org/officeDocument/2006/relationships/tags" Target="../tags/tag122.xml"/><Relationship Id="rId15" Type="http://schemas.openxmlformats.org/officeDocument/2006/relationships/image" Target="../media/image8.png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image" Target="../media/image12.jpeg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image" Target="../media/image11.jpe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image" Target="../media/image10.jpeg"/><Relationship Id="rId5" Type="http://schemas.openxmlformats.org/officeDocument/2006/relationships/tags" Target="../tags/tag13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image" Target="../media/image2.tm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image" Target="../media/image12.jpeg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image" Target="../media/image11.jpe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image" Target="../media/image10.jpeg"/><Relationship Id="rId5" Type="http://schemas.openxmlformats.org/officeDocument/2006/relationships/tags" Target="../tags/tag142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image" Target="../media/image2.tm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image" Target="../media/image2.tmp"/><Relationship Id="rId2" Type="http://schemas.openxmlformats.org/officeDocument/2006/relationships/tags" Target="../tags/tag148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5" Type="http://schemas.openxmlformats.org/officeDocument/2006/relationships/tags" Target="../tags/tag16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tags" Target="../tags/tag1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13" Type="http://schemas.openxmlformats.org/officeDocument/2006/relationships/tags" Target="../tags/tag17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12" Type="http://schemas.openxmlformats.org/officeDocument/2006/relationships/tags" Target="../tags/tag173.xml"/><Relationship Id="rId17" Type="http://schemas.openxmlformats.org/officeDocument/2006/relationships/tags" Target="../tags/tag178.xml"/><Relationship Id="rId2" Type="http://schemas.openxmlformats.org/officeDocument/2006/relationships/tags" Target="../tags/tag163.xml"/><Relationship Id="rId16" Type="http://schemas.openxmlformats.org/officeDocument/2006/relationships/tags" Target="../tags/tag177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tags" Target="../tags/tag172.xml"/><Relationship Id="rId5" Type="http://schemas.openxmlformats.org/officeDocument/2006/relationships/tags" Target="../tags/tag166.xml"/><Relationship Id="rId15" Type="http://schemas.openxmlformats.org/officeDocument/2006/relationships/tags" Target="../tags/tag176.xml"/><Relationship Id="rId10" Type="http://schemas.openxmlformats.org/officeDocument/2006/relationships/tags" Target="../tags/tag171.xml"/><Relationship Id="rId19" Type="http://schemas.openxmlformats.org/officeDocument/2006/relationships/image" Target="../media/image2.tmp"/><Relationship Id="rId4" Type="http://schemas.openxmlformats.org/officeDocument/2006/relationships/tags" Target="../tags/tag165.xml"/><Relationship Id="rId9" Type="http://schemas.openxmlformats.org/officeDocument/2006/relationships/tags" Target="../tags/tag170.xml"/><Relationship Id="rId14" Type="http://schemas.openxmlformats.org/officeDocument/2006/relationships/tags" Target="../tags/tag1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19" Type="http://schemas.openxmlformats.org/officeDocument/2006/relationships/image" Target="../media/image2.tmp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10" Type="http://schemas.openxmlformats.org/officeDocument/2006/relationships/tags" Target="../tags/tag37.xml"/><Relationship Id="rId19" Type="http://schemas.openxmlformats.org/officeDocument/2006/relationships/image" Target="../media/image2.tmp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10" Type="http://schemas.openxmlformats.org/officeDocument/2006/relationships/tags" Target="../tags/tag54.xml"/><Relationship Id="rId19" Type="http://schemas.openxmlformats.org/officeDocument/2006/relationships/image" Target="../media/image2.tmp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10" Type="http://schemas.openxmlformats.org/officeDocument/2006/relationships/tags" Target="../tags/tag71.xml"/><Relationship Id="rId19" Type="http://schemas.openxmlformats.org/officeDocument/2006/relationships/image" Target="../media/image2.tmp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18" Type="http://schemas.openxmlformats.org/officeDocument/2006/relationships/image" Target="../media/image2.tmp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FFF67B-B358-4B4D-9101-EF4C896A943D}" type="datetime3">
              <a:rPr lang="zh-CN" altLang="en-US" smtClean="0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数据挖掘导论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F4004-55A7-4467-920B-45C4FEFC29E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6300192" y="2207441"/>
            <a:ext cx="2448272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77A4F3E-B708-4115-8B04-87ED156B8C7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295400"/>
            <a:ext cx="8458200" cy="4837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b="0" dirty="0" smtClean="0"/>
              <a:t>考虑一个二分类问题</a:t>
            </a:r>
          </a:p>
          <a:p>
            <a:pPr lvl="1" eaLnBrk="1" hangingPunct="1"/>
            <a:r>
              <a:rPr lang="en-US" altLang="zh-CN" sz="2400" b="0" dirty="0" smtClean="0"/>
              <a:t>0</a:t>
            </a:r>
            <a:r>
              <a:rPr lang="zh-CN" altLang="en-US" sz="2400" b="0" dirty="0" smtClean="0"/>
              <a:t>类的实例数 </a:t>
            </a:r>
            <a:r>
              <a:rPr lang="en-US" altLang="zh-CN" sz="2400" b="0" dirty="0" smtClean="0"/>
              <a:t>= 9990</a:t>
            </a:r>
          </a:p>
          <a:p>
            <a:pPr lvl="1" eaLnBrk="1" hangingPunct="1"/>
            <a:r>
              <a:rPr lang="en-US" altLang="zh-CN" sz="2400" b="0" dirty="0" smtClean="0"/>
              <a:t>1</a:t>
            </a:r>
            <a:r>
              <a:rPr lang="zh-CN" altLang="en-US" sz="2400" b="0" dirty="0" smtClean="0"/>
              <a:t>类的实例数 </a:t>
            </a:r>
            <a:r>
              <a:rPr lang="en-US" altLang="zh-CN" sz="2400" b="0" dirty="0" smtClean="0"/>
              <a:t>= 10</a:t>
            </a:r>
          </a:p>
          <a:p>
            <a:pPr lvl="1" eaLnBrk="1" hangingPunct="1"/>
            <a:endParaRPr lang="en-US" altLang="zh-CN" sz="2400" b="0" dirty="0" smtClean="0"/>
          </a:p>
          <a:p>
            <a:pPr eaLnBrk="1" hangingPunct="1"/>
            <a:r>
              <a:rPr lang="zh-CN" altLang="en-US" sz="2400" b="0" dirty="0" smtClean="0"/>
              <a:t>如果模型预测每个实例为</a:t>
            </a:r>
            <a:r>
              <a:rPr lang="en-US" altLang="zh-CN" sz="2400" b="0" dirty="0" smtClean="0"/>
              <a:t>0</a:t>
            </a:r>
            <a:r>
              <a:rPr lang="zh-CN" altLang="en-US" sz="2400" b="0" dirty="0" smtClean="0"/>
              <a:t>类</a:t>
            </a:r>
            <a:r>
              <a:rPr lang="en-US" altLang="zh-CN" sz="2400" b="0" dirty="0" smtClean="0"/>
              <a:t>, </a:t>
            </a:r>
            <a:r>
              <a:rPr lang="zh-CN" altLang="en-US" sz="2400" b="0" dirty="0" smtClean="0"/>
              <a:t>则</a:t>
            </a:r>
            <a:r>
              <a:rPr lang="zh-CN" altLang="en-US" sz="2400" dirty="0" smtClean="0"/>
              <a:t>准确率为 </a:t>
            </a:r>
            <a:r>
              <a:rPr lang="en-US" altLang="zh-CN" sz="2400" dirty="0" smtClean="0"/>
              <a:t> </a:t>
            </a:r>
          </a:p>
          <a:p>
            <a:pPr eaLnBrk="1" hangingPunct="1"/>
            <a:endParaRPr lang="en-US" altLang="zh-CN" sz="2400" dirty="0" smtClean="0"/>
          </a:p>
          <a:p>
            <a:pPr lvl="1" eaLnBrk="1" hangingPunct="1"/>
            <a:r>
              <a:rPr lang="zh-CN" altLang="en-US" sz="2400" b="0" dirty="0" smtClean="0"/>
              <a:t>准确率是误导</a:t>
            </a:r>
            <a:endParaRPr lang="en-US" altLang="zh-CN" sz="2400" b="0" dirty="0" smtClean="0"/>
          </a:p>
          <a:p>
            <a:pPr lvl="1" eaLnBrk="1" hangingPunct="1"/>
            <a:r>
              <a:rPr lang="zh-CN" altLang="en-US" sz="2400" b="0" dirty="0" smtClean="0"/>
              <a:t>模型不能正确预测任何</a:t>
            </a:r>
            <a:r>
              <a:rPr lang="en-US" altLang="zh-CN" sz="2400" b="0" dirty="0" smtClean="0"/>
              <a:t>1</a:t>
            </a:r>
            <a:r>
              <a:rPr lang="zh-CN" altLang="en-US" sz="2400" b="0" dirty="0" smtClean="0"/>
              <a:t>类实例</a:t>
            </a:r>
            <a:endParaRPr lang="en-US" altLang="zh-CN" sz="2400" b="0" dirty="0" smtClean="0"/>
          </a:p>
          <a:p>
            <a:pPr lvl="1" eaLnBrk="1" hangingPunct="1"/>
            <a:r>
              <a:rPr lang="zh-CN" altLang="en-US" sz="2400" b="0" dirty="0" smtClean="0"/>
              <a:t>而在疾病检测中，</a:t>
            </a:r>
            <a:r>
              <a:rPr lang="en-US" altLang="zh-CN" sz="2400" b="0" dirty="0" smtClean="0"/>
              <a:t>1</a:t>
            </a:r>
            <a:r>
              <a:rPr lang="zh-CN" altLang="en-US" sz="2400" b="0" dirty="0" smtClean="0"/>
              <a:t>类更需要被关心</a:t>
            </a:r>
            <a:endParaRPr lang="zh-CN" altLang="en-US" b="0" dirty="0"/>
          </a:p>
        </p:txBody>
      </p: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0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3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381579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FFF67B-B358-4B4D-9101-EF4C896A943D}" type="datetime3">
              <a:rPr lang="zh-CN" altLang="en-US" smtClean="0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数据挖掘导论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F4004-55A7-4467-920B-45C4FEFC29E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1043608" y="178993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TP=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,FN=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,FP=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 bwMode="auto">
          <a:xfrm>
            <a:off x="6172200" y="6401896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316D713-6624-4754-AC15-59E775AE2A01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295400"/>
            <a:ext cx="8458200" cy="4837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下面是两个场景：</a:t>
            </a:r>
            <a:endParaRPr lang="en-US" altLang="zh-CN" dirty="0" smtClean="0"/>
          </a:p>
          <a:p>
            <a:pPr lvl="1" eaLnBrk="1" hangingPunct="1"/>
            <a:r>
              <a:rPr lang="en-US" altLang="zh-CN" b="0" dirty="0" smtClean="0"/>
              <a:t>1. </a:t>
            </a:r>
            <a:r>
              <a:rPr lang="zh-CN" altLang="en-US" dirty="0" smtClean="0"/>
              <a:t>地震的预测</a:t>
            </a:r>
            <a:r>
              <a:rPr lang="zh-CN" altLang="en-US" b="0" dirty="0" smtClean="0"/>
              <a:t>，对于地震的预测，我们希望的是</a:t>
            </a:r>
            <a:r>
              <a:rPr lang="en-US" altLang="zh-CN" b="0" dirty="0" smtClean="0"/>
              <a:t>recall</a:t>
            </a:r>
            <a:r>
              <a:rPr lang="zh-CN" altLang="en-US" b="0" dirty="0" smtClean="0"/>
              <a:t>非常高，也就是说每次地震我们都希望预测出来。这个时候我们可以牺牲</a:t>
            </a:r>
            <a:r>
              <a:rPr lang="en-US" altLang="zh-CN" b="0" dirty="0" smtClean="0"/>
              <a:t>precision</a:t>
            </a:r>
            <a:r>
              <a:rPr lang="zh-CN" altLang="en-US" b="0" dirty="0" smtClean="0"/>
              <a:t>。情愿发出</a:t>
            </a:r>
            <a:r>
              <a:rPr lang="en-US" altLang="zh-CN" b="0" dirty="0" smtClean="0"/>
              <a:t>1000</a:t>
            </a:r>
            <a:r>
              <a:rPr lang="zh-CN" altLang="en-US" b="0" dirty="0" smtClean="0"/>
              <a:t>次警报，把</a:t>
            </a:r>
            <a:r>
              <a:rPr lang="en-US" altLang="zh-CN" b="0" dirty="0" smtClean="0"/>
              <a:t>10</a:t>
            </a:r>
            <a:r>
              <a:rPr lang="zh-CN" altLang="en-US" b="0" dirty="0" smtClean="0"/>
              <a:t>次地震都预测正确了</a:t>
            </a:r>
            <a:endParaRPr lang="en-US" altLang="zh-CN" b="0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endParaRPr lang="en-US" altLang="zh-CN" b="0" dirty="0"/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r>
              <a:rPr lang="zh-CN" altLang="en-US" b="0" dirty="0" smtClean="0"/>
              <a:t>  也不要预测</a:t>
            </a:r>
            <a:r>
              <a:rPr lang="en-US" altLang="zh-CN" b="0" dirty="0" smtClean="0"/>
              <a:t>100</a:t>
            </a:r>
            <a:r>
              <a:rPr lang="zh-CN" altLang="en-US" b="0" dirty="0" smtClean="0"/>
              <a:t>次，对了</a:t>
            </a:r>
            <a:r>
              <a:rPr lang="en-US" altLang="zh-CN" b="0" dirty="0" smtClean="0"/>
              <a:t>8</a:t>
            </a:r>
            <a:r>
              <a:rPr lang="zh-CN" altLang="en-US" b="0" dirty="0" smtClean="0"/>
              <a:t>次，漏了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次。</a:t>
            </a:r>
            <a:endParaRPr lang="en-US" altLang="zh-CN" b="0" dirty="0" smtClean="0"/>
          </a:p>
          <a:p>
            <a:pPr marL="457200" lvl="1" indent="0" eaLnBrk="1" hangingPunct="1">
              <a:buNone/>
            </a:pPr>
            <a:endParaRPr lang="en-US" altLang="zh-CN" b="0" dirty="0" smtClean="0"/>
          </a:p>
          <a:p>
            <a:pPr lvl="1" eaLnBrk="1" hangingPunct="1"/>
            <a:r>
              <a:rPr lang="en-US" altLang="zh-CN" b="0" dirty="0" smtClean="0"/>
              <a:t>2. </a:t>
            </a:r>
            <a:r>
              <a:rPr lang="zh-CN" altLang="en-US" dirty="0" smtClean="0"/>
              <a:t>嫌疑人定罪</a:t>
            </a:r>
            <a:r>
              <a:rPr lang="zh-CN" altLang="en-US" b="0" dirty="0" smtClean="0"/>
              <a:t>，基于不错怪一个好人的原则（无罪推定原则，</a:t>
            </a:r>
            <a:r>
              <a:rPr lang="en-AU" altLang="zh-CN" b="0" dirty="0" smtClean="0"/>
              <a:t>presumption of innocence</a:t>
            </a:r>
            <a:r>
              <a:rPr lang="zh-CN" altLang="en-US" b="0" dirty="0" smtClean="0"/>
              <a:t>），对于嫌疑人的定罪我们希望是非常准确的（</a:t>
            </a:r>
            <a:r>
              <a:rPr lang="en-US" altLang="zh-CN" b="0" dirty="0" smtClean="0"/>
              <a:t>precision</a:t>
            </a:r>
            <a:r>
              <a:rPr lang="zh-CN" altLang="en-US" b="0" dirty="0" smtClean="0"/>
              <a:t>高），及时有时候放过了一些罪犯（</a:t>
            </a:r>
            <a:r>
              <a:rPr lang="en-US" altLang="zh-CN" b="0" dirty="0" smtClean="0"/>
              <a:t>recall</a:t>
            </a:r>
            <a:r>
              <a:rPr lang="zh-CN" altLang="en-US" b="0" dirty="0" smtClean="0"/>
              <a:t>低），但也是值得的。</a:t>
            </a:r>
            <a:endParaRPr lang="en-US" altLang="zh-CN" b="0" dirty="0" smtClean="0"/>
          </a:p>
          <a:p>
            <a:pPr marL="457200" lvl="1" indent="0" eaLnBrk="1" hangingPunct="1">
              <a:buNone/>
            </a:pPr>
            <a:endParaRPr lang="en-US" altLang="zh-CN" b="0" dirty="0" smtClean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xmlns="" id="{8D82F777-D2BB-4AED-A326-9D079A4C0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913140"/>
              </p:ext>
            </p:extLst>
          </p:nvPr>
        </p:nvGraphicFramePr>
        <p:xfrm>
          <a:off x="2915816" y="5013176"/>
          <a:ext cx="2879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Equation" r:id="rId14" imgW="1600200" imgH="381000" progId="Equation.DSMT4">
                  <p:embed/>
                </p:oleObj>
              </mc:Choice>
              <mc:Fallback>
                <p:oleObj name="Equation" r:id="rId14" imgW="16002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013176"/>
                        <a:ext cx="2879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3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519" y="635000"/>
            <a:ext cx="2592288" cy="108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">
            <a:extLst>
              <a:ext uri="{FF2B5EF4-FFF2-40B4-BE49-F238E27FC236}">
                <a16:creationId xmlns:a16="http://schemas.microsoft.com/office/drawing/2014/main" xmlns="" id="{2CA88CD0-FA22-4D8A-B456-A194069F3F0C}"/>
              </a:ext>
            </a:extLst>
          </p:cNvPr>
          <p:cNvSpPr txBox="1">
            <a:spLocks noChangeArrowheads="1"/>
          </p:cNvSpPr>
          <p:nvPr/>
        </p:nvSpPr>
        <p:spPr>
          <a:xfrm>
            <a:off x="1259632" y="506760"/>
            <a:ext cx="73914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1.3</a:t>
            </a:r>
            <a:r>
              <a:rPr lang="zh-CN" altLang="en-US" smtClean="0">
                <a:latin typeface="宋体" panose="02010600030101010101" pitchFamily="2" charset="-122"/>
              </a:rPr>
              <a:t>查全率</a:t>
            </a:r>
            <a:r>
              <a:rPr lang="en-US" altLang="zh-CN" smtClean="0">
                <a:latin typeface="宋体" panose="02010600030101010101" pitchFamily="2" charset="-122"/>
              </a:rPr>
              <a:t>vs.</a:t>
            </a:r>
            <a:r>
              <a:rPr lang="zh-CN" altLang="en-US" smtClean="0">
                <a:latin typeface="宋体" panose="02010600030101010101" pitchFamily="2" charset="-122"/>
              </a:rPr>
              <a:t>查准率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2" name="TextBox 21"/>
          <p:cNvSpPr txBox="1"/>
          <p:nvPr>
            <p:custDataLst>
              <p:tags r:id="rId6"/>
            </p:custDataLst>
          </p:nvPr>
        </p:nvSpPr>
        <p:spPr>
          <a:xfrm>
            <a:off x="1001216" y="2438003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TP=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4]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,FN=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5]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,FP=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6]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0" name="TitleBackground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ColorBlock"/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3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6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8107506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4435896" y="531318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阴性</a:t>
            </a: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4435896" y="617043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阳性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3721521" y="537748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3721521" y="6234731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7" name="圆角矩形 16"/>
          <p:cNvSpPr/>
          <p:nvPr>
            <p:custDataLst>
              <p:tags r:id="rId6"/>
            </p:custDataLst>
          </p:nvPr>
        </p:nvSpPr>
        <p:spPr bwMode="auto">
          <a:xfrm>
            <a:off x="734943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xmlns="" id="{F82A89A5-1A38-41F8-B264-BB365CB4A67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295400"/>
            <a:ext cx="3974976" cy="4837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(FPR, TPR):</a:t>
            </a:r>
          </a:p>
          <a:p>
            <a:pPr eaLnBrk="1" hangingPunct="1"/>
            <a:r>
              <a:rPr lang="en-US" altLang="zh-CN" b="0" dirty="0" smtClean="0"/>
              <a:t>(0,0): </a:t>
            </a:r>
            <a:r>
              <a:rPr lang="zh-CN" altLang="en-US" b="0" dirty="0" smtClean="0"/>
              <a:t>任何分类都是阴性</a:t>
            </a:r>
            <a:endParaRPr lang="en-US" altLang="zh-CN" b="0" dirty="0" smtClean="0"/>
          </a:p>
          <a:p>
            <a:pPr eaLnBrk="1" hangingPunct="1"/>
            <a:r>
              <a:rPr lang="en-US" altLang="zh-CN" b="0" dirty="0" smtClean="0"/>
              <a:t>(1,1): </a:t>
            </a:r>
            <a:r>
              <a:rPr lang="zh-CN" altLang="en-US" b="0" dirty="0" smtClean="0"/>
              <a:t>任何分类都是</a:t>
            </a:r>
            <a:r>
              <a:rPr lang="en-US" altLang="zh-CN" b="0" dirty="0" smtClean="0">
                <a:solidFill>
                  <a:srgbClr val="FF0000"/>
                </a:solidFill>
              </a:rPr>
              <a:t>【</a:t>
            </a:r>
            <a:r>
              <a:rPr lang="zh-CN" altLang="en-US" b="0" dirty="0" smtClean="0">
                <a:solidFill>
                  <a:srgbClr val="FF0000"/>
                </a:solidFill>
              </a:rPr>
              <a:t>选择题</a:t>
            </a:r>
            <a:r>
              <a:rPr lang="en-US" altLang="zh-CN" b="0" dirty="0" smtClean="0">
                <a:solidFill>
                  <a:srgbClr val="FF0000"/>
                </a:solidFill>
              </a:rPr>
              <a:t>】</a:t>
            </a:r>
          </a:p>
          <a:p>
            <a:pPr eaLnBrk="1" hangingPunct="1"/>
            <a:r>
              <a:rPr lang="en-US" altLang="zh-CN" b="0" dirty="0" smtClean="0"/>
              <a:t>(0,1): </a:t>
            </a:r>
            <a:r>
              <a:rPr lang="zh-CN" altLang="en-US" b="0" dirty="0" smtClean="0"/>
              <a:t>理想分类</a:t>
            </a:r>
            <a:endParaRPr lang="en-US" altLang="zh-CN" b="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0" dirty="0" smtClean="0"/>
          </a:p>
          <a:p>
            <a:pPr eaLnBrk="1" hangingPunct="1"/>
            <a:r>
              <a:rPr lang="zh-CN" altLang="en-US" b="0" dirty="0" smtClean="0"/>
              <a:t>对角线</a:t>
            </a:r>
            <a:r>
              <a:rPr lang="en-US" altLang="zh-CN" b="0" dirty="0" smtClean="0"/>
              <a:t>:</a:t>
            </a:r>
          </a:p>
          <a:p>
            <a:pPr lvl="1" eaLnBrk="1" hangingPunct="1"/>
            <a:r>
              <a:rPr lang="zh-CN" altLang="en-US" b="0" dirty="0" smtClean="0"/>
              <a:t>随机猜测结果</a:t>
            </a:r>
            <a:endParaRPr lang="en-US" altLang="zh-CN" b="0" dirty="0" smtClean="0"/>
          </a:p>
          <a:p>
            <a:pPr lvl="1" eaLnBrk="1" hangingPunct="1"/>
            <a:r>
              <a:rPr lang="zh-CN" altLang="en-US" b="0" dirty="0" smtClean="0"/>
              <a:t>对角线以下：</a:t>
            </a:r>
            <a:endParaRPr lang="en-US" altLang="zh-CN" b="0" dirty="0" smtClean="0"/>
          </a:p>
          <a:p>
            <a:pPr lvl="2" eaLnBrk="1" hangingPunct="1"/>
            <a:r>
              <a:rPr lang="zh-CN" altLang="en-US" b="0" dirty="0" smtClean="0"/>
              <a:t>预测结果与真实结果相反</a:t>
            </a:r>
            <a:endParaRPr lang="en-US" altLang="zh-CN" b="0" dirty="0" smtClean="0"/>
          </a:p>
          <a:p>
            <a:pPr eaLnBrk="1" hangingPunct="1"/>
            <a:endParaRPr lang="en-US" altLang="zh-CN" dirty="0"/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xmlns="" id="{C8A26C8A-54C7-4AE3-A53E-65750DCFF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6557"/>
          <a:stretch>
            <a:fillRect/>
          </a:stretch>
        </p:blipFill>
        <p:spPr bwMode="auto">
          <a:xfrm>
            <a:off x="4572000" y="1074257"/>
            <a:ext cx="4445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20494"/>
            <a:ext cx="235267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296" y="3068960"/>
            <a:ext cx="237807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3176"/>
            <a:ext cx="2040277" cy="16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组合 21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8" name="TitleBackground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ColorBlock"/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21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51056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FFF67B-B358-4B4D-9101-EF4C896A943D}" type="datetime3">
              <a:rPr lang="zh-CN" altLang="en-US" smtClean="0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数据挖掘导论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F4004-55A7-4467-920B-45C4FEFC29E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2225352" y="213132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 bwMode="auto">
          <a:xfrm>
            <a:off x="7205414" y="6401896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43848842-D946-4637-8998-7E19EE848C9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295400"/>
            <a:ext cx="3830960" cy="4837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endParaRPr kumimoji="0" lang="en-US" altLang="zh-CN" b="0" dirty="0" smtClean="0"/>
          </a:p>
          <a:p>
            <a:pPr eaLnBrk="1" hangingPunct="1"/>
            <a:r>
              <a:rPr kumimoji="0" lang="en-US" altLang="zh-CN" b="0" dirty="0" smtClean="0"/>
              <a:t>ROC</a:t>
            </a:r>
            <a:r>
              <a:rPr kumimoji="0" lang="zh-CN" altLang="en-US" b="0" dirty="0" smtClean="0"/>
              <a:t>曲线下方的区域称为</a:t>
            </a:r>
            <a:r>
              <a:rPr kumimoji="0" lang="en-US" altLang="zh-CN" b="0" dirty="0" smtClean="0"/>
              <a:t>AUC</a:t>
            </a:r>
            <a:r>
              <a:rPr kumimoji="0" lang="zh-CN" altLang="en-US" b="0" dirty="0" smtClean="0"/>
              <a:t>，</a:t>
            </a:r>
            <a:r>
              <a:rPr kumimoji="0" lang="en-US" altLang="zh-CN" b="0" dirty="0" smtClean="0"/>
              <a:t>Area Under the ROC curve</a:t>
            </a:r>
          </a:p>
          <a:p>
            <a:pPr lvl="1" eaLnBrk="1" hangingPunct="1"/>
            <a:r>
              <a:rPr kumimoji="0" lang="en-US" altLang="zh-CN" b="0" dirty="0" smtClean="0"/>
              <a:t>Ideal: </a:t>
            </a:r>
          </a:p>
          <a:p>
            <a:pPr lvl="2" eaLnBrk="1" hangingPunct="1"/>
            <a:r>
              <a:rPr kumimoji="0" lang="en-US" altLang="zh-CN" b="0" dirty="0" smtClean="0"/>
              <a:t> Area = </a:t>
            </a:r>
          </a:p>
          <a:p>
            <a:pPr lvl="1" eaLnBrk="1" hangingPunct="1"/>
            <a:r>
              <a:rPr kumimoji="0" lang="en-US" altLang="zh-CN" b="0" dirty="0" smtClean="0"/>
              <a:t>Random guess:</a:t>
            </a:r>
          </a:p>
          <a:p>
            <a:pPr lvl="2" eaLnBrk="1" hangingPunct="1"/>
            <a:r>
              <a:rPr kumimoji="0" lang="en-US" altLang="zh-CN" b="0" dirty="0" smtClean="0"/>
              <a:t> Area = </a:t>
            </a:r>
            <a:endParaRPr kumimoji="0" lang="en-US" altLang="zh-CN" b="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62028"/>
            <a:ext cx="2040277" cy="16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373216"/>
            <a:ext cx="235267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280" y="5860579"/>
            <a:ext cx="237807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xmlns="" id="{C8A26C8A-54C7-4AE3-A53E-65750DCFF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6557"/>
          <a:stretch>
            <a:fillRect/>
          </a:stretch>
        </p:blipFill>
        <p:spPr bwMode="auto">
          <a:xfrm>
            <a:off x="4868204" y="1251914"/>
            <a:ext cx="4064521" cy="39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>
            <p:custDataLst>
              <p:tags r:id="rId5"/>
            </p:custDataLst>
          </p:nvPr>
        </p:nvSpPr>
        <p:spPr>
          <a:xfrm>
            <a:off x="2195736" y="287005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0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3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79098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7">
            <a:extLst>
              <a:ext uri="{FF2B5EF4-FFF2-40B4-BE49-F238E27FC236}">
                <a16:creationId xmlns:a16="http://schemas.microsoft.com/office/drawing/2014/main" xmlns="" id="{F717A6A9-6F3F-4395-AD18-C9CB241CE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132513"/>
            <a:ext cx="1905000" cy="649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4" name="日期占位符 4">
            <a:extLst>
              <a:ext uri="{FF2B5EF4-FFF2-40B4-BE49-F238E27FC236}">
                <a16:creationId xmlns:a16="http://schemas.microsoft.com/office/drawing/2014/main" xmlns="" id="{39CA98D1-6D18-46A2-9936-F057C1DCB6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95835C-B884-4386-AFEC-09433D3132D8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55" name="页脚占位符 5">
            <a:extLst>
              <a:ext uri="{FF2B5EF4-FFF2-40B4-BE49-F238E27FC236}">
                <a16:creationId xmlns:a16="http://schemas.microsoft.com/office/drawing/2014/main" xmlns="" id="{502EBB50-5748-4624-8F3A-25E852B6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56" name="灯片编号占位符 6">
            <a:extLst>
              <a:ext uri="{FF2B5EF4-FFF2-40B4-BE49-F238E27FC236}">
                <a16:creationId xmlns:a16="http://schemas.microsoft.com/office/drawing/2014/main" xmlns="" id="{29963332-892D-49E9-9D46-76C388C1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D8C23-EE90-4D24-ADBA-5F63D28FF186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xmlns="" id="{125CE8F1-ECD2-4875-A4FD-189D94FF4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1.4</a:t>
            </a:r>
            <a:r>
              <a:rPr lang="zh-CN" altLang="en-US" dirty="0" smtClean="0"/>
              <a:t>如何</a:t>
            </a:r>
            <a:r>
              <a:rPr lang="zh-CN" altLang="en-US" dirty="0"/>
              <a:t>构建</a:t>
            </a:r>
            <a:r>
              <a:rPr lang="en-US" altLang="zh-CN" dirty="0"/>
              <a:t>ROC</a:t>
            </a:r>
            <a:r>
              <a:rPr lang="zh-CN" altLang="en-US" dirty="0"/>
              <a:t>曲线</a:t>
            </a:r>
            <a:endParaRPr lang="en-US" altLang="zh-CN" dirty="0"/>
          </a:p>
        </p:txBody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xmlns="" id="{29D5F102-B7C4-4B18-8CD0-9B83D6577E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1" y="1295400"/>
            <a:ext cx="4983088" cy="4837113"/>
          </a:xfrm>
        </p:spPr>
        <p:txBody>
          <a:bodyPr/>
          <a:lstStyle/>
          <a:p>
            <a:pPr eaLnBrk="1" hangingPunct="1"/>
            <a:r>
              <a:rPr kumimoji="0" lang="zh-CN" altLang="en-US" b="0" dirty="0"/>
              <a:t>首先利用分类器计算每个数据记录的后验概率</a:t>
            </a:r>
            <a:r>
              <a:rPr kumimoji="0" lang="en-US" altLang="zh-CN" b="0" dirty="0"/>
              <a:t>P(+|A)</a:t>
            </a:r>
          </a:p>
          <a:p>
            <a:pPr eaLnBrk="1" hangingPunct="1"/>
            <a:endParaRPr kumimoji="0" lang="en-US" altLang="zh-CN" sz="800" b="0" dirty="0"/>
          </a:p>
          <a:p>
            <a:pPr eaLnBrk="1" hangingPunct="1"/>
            <a:r>
              <a:rPr kumimoji="0" lang="zh-CN" altLang="en-US" b="0" dirty="0"/>
              <a:t>将这些数据记录对应的</a:t>
            </a:r>
            <a:r>
              <a:rPr kumimoji="0" lang="en-US" altLang="zh-CN" b="0" dirty="0"/>
              <a:t>P(+|A)</a:t>
            </a:r>
            <a:r>
              <a:rPr kumimoji="0" lang="zh-CN" altLang="en-US" b="0" dirty="0"/>
              <a:t>从高到低排列（如右表）：</a:t>
            </a:r>
            <a:endParaRPr kumimoji="0" lang="en-US" altLang="zh-CN" b="0" dirty="0"/>
          </a:p>
          <a:p>
            <a:pPr lvl="1" eaLnBrk="1" hangingPunct="1"/>
            <a:r>
              <a:rPr kumimoji="0" lang="zh-CN" altLang="en-US" b="0" dirty="0"/>
              <a:t>由低到高</a:t>
            </a:r>
            <a:r>
              <a:rPr kumimoji="0" lang="en-US" altLang="zh-CN" b="0" dirty="0"/>
              <a:t>, </a:t>
            </a:r>
            <a:r>
              <a:rPr kumimoji="0" lang="zh-CN" altLang="en-US" b="0" dirty="0"/>
              <a:t>对于每个</a:t>
            </a:r>
            <a:r>
              <a:rPr kumimoji="0" lang="en-US" altLang="zh-CN" b="0" dirty="0"/>
              <a:t>P(+|A)</a:t>
            </a:r>
            <a:r>
              <a:rPr kumimoji="0" lang="zh-CN" altLang="en-US" b="0" dirty="0"/>
              <a:t>值（</a:t>
            </a:r>
            <a:r>
              <a:rPr kumimoji="0" lang="en-US" altLang="zh-CN" b="0" dirty="0"/>
              <a:t>threshold</a:t>
            </a:r>
            <a:r>
              <a:rPr kumimoji="0" lang="zh-CN" altLang="en-US" b="0" dirty="0"/>
              <a:t>，阈值），把对应的记录以及那些值</a:t>
            </a:r>
            <a:r>
              <a:rPr kumimoji="0" lang="zh-CN" altLang="en-US" dirty="0" smtClean="0">
                <a:solidFill>
                  <a:srgbClr val="FF0000"/>
                </a:solidFill>
              </a:rPr>
              <a:t>高于或等于阈值</a:t>
            </a:r>
            <a:r>
              <a:rPr kumimoji="0" lang="zh-CN" altLang="en-US" b="0" dirty="0" smtClean="0"/>
              <a:t>指派</a:t>
            </a:r>
            <a:r>
              <a:rPr kumimoji="0" lang="zh-CN" altLang="en-US" b="0" dirty="0"/>
              <a:t>为阳性类</a:t>
            </a:r>
            <a:r>
              <a:rPr kumimoji="0" lang="en-US" altLang="zh-CN" b="0" dirty="0"/>
              <a:t>positive, </a:t>
            </a:r>
            <a:r>
              <a:rPr kumimoji="0" lang="zh-CN" altLang="en-US" b="0" dirty="0"/>
              <a:t>把那些</a:t>
            </a:r>
            <a:r>
              <a:rPr kumimoji="0" lang="zh-CN" altLang="en-US" b="0" dirty="0" smtClean="0"/>
              <a:t>值</a:t>
            </a:r>
            <a:r>
              <a:rPr kumimoji="0" lang="zh-CN" altLang="en-US" dirty="0" smtClean="0">
                <a:solidFill>
                  <a:srgbClr val="FF0000"/>
                </a:solidFill>
              </a:rPr>
              <a:t>低于阈值</a:t>
            </a:r>
            <a:r>
              <a:rPr kumimoji="0" lang="zh-CN" altLang="en-US" b="0" dirty="0" smtClean="0"/>
              <a:t>指派</a:t>
            </a:r>
            <a:r>
              <a:rPr kumimoji="0" lang="zh-CN" altLang="en-US" b="0" dirty="0"/>
              <a:t>为阴性类</a:t>
            </a:r>
            <a:r>
              <a:rPr kumimoji="0" lang="en-US" altLang="zh-CN" b="0" dirty="0"/>
              <a:t>negative</a:t>
            </a:r>
          </a:p>
          <a:p>
            <a:pPr lvl="1" eaLnBrk="1" hangingPunct="1"/>
            <a:r>
              <a:rPr kumimoji="0" lang="zh-CN" altLang="en-US" b="0" dirty="0"/>
              <a:t>统计 </a:t>
            </a:r>
            <a:r>
              <a:rPr kumimoji="0" lang="en-US" altLang="zh-CN" b="0" dirty="0"/>
              <a:t>TP, FP, TN, FN</a:t>
            </a:r>
          </a:p>
          <a:p>
            <a:pPr lvl="1" eaLnBrk="1" hangingPunct="1"/>
            <a:r>
              <a:rPr kumimoji="0" lang="zh-CN" altLang="en-US" b="0" dirty="0"/>
              <a:t>计算</a:t>
            </a:r>
            <a:r>
              <a:rPr kumimoji="0" lang="en-US" altLang="zh-CN" b="0" dirty="0"/>
              <a:t>TPR = TP/(TP+FN)</a:t>
            </a:r>
            <a:r>
              <a:rPr kumimoji="0" lang="zh-CN" altLang="en-US" b="0" dirty="0"/>
              <a:t>和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0" dirty="0"/>
              <a:t>                    </a:t>
            </a:r>
            <a:r>
              <a:rPr kumimoji="0" lang="en-US" altLang="zh-CN" b="0" dirty="0"/>
              <a:t>FPR = FP/(FP + TN)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sz="800" b="0" dirty="0"/>
          </a:p>
          <a:p>
            <a:pPr eaLnBrk="1" hangingPunct="1"/>
            <a:r>
              <a:rPr lang="zh-CN" altLang="en-US" b="0" dirty="0"/>
              <a:t>绘出诸点</a:t>
            </a:r>
            <a:r>
              <a:rPr lang="en-US" altLang="zh-CN" b="0" dirty="0"/>
              <a:t>(FPR, TPR)</a:t>
            </a:r>
            <a:r>
              <a:rPr lang="zh-CN" altLang="en-US" b="0" dirty="0"/>
              <a:t>并连接它们</a:t>
            </a:r>
          </a:p>
        </p:txBody>
      </p:sp>
      <p:graphicFrame>
        <p:nvGraphicFramePr>
          <p:cNvPr id="460859" name="Group 59">
            <a:extLst>
              <a:ext uri="{FF2B5EF4-FFF2-40B4-BE49-F238E27FC236}">
                <a16:creationId xmlns:a16="http://schemas.microsoft.com/office/drawing/2014/main" xmlns="" id="{49F3D029-5D84-45AE-A217-ED717E7CE32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795963" y="1295400"/>
          <a:ext cx="3043237" cy="4843466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xmlns="" val="369542115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xmlns="" val="958294326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3736606537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P(+|A)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True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89996258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36548131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6450983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624380"/>
                  </a:ext>
                </a:extLst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33411703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14190452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46197513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03632356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33893570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7125079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815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5600092" y="4725144"/>
            <a:ext cx="3508412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决策树</a:t>
            </a:r>
            <a:r>
              <a:rPr lang="en-US" altLang="zh-CN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M1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的训练误差</a:t>
            </a:r>
            <a:r>
              <a:rPr lang="zh-CN" altLang="en-US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为</a:t>
            </a:r>
            <a:r>
              <a:rPr lang="zh-CN" altLang="en-US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但它在检验数据上的误差</a:t>
            </a:r>
            <a:r>
              <a:rPr lang="zh-CN" altLang="en-US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达</a:t>
            </a:r>
            <a:r>
              <a:rPr lang="zh-CN" altLang="en-US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 bwMode="auto">
          <a:xfrm>
            <a:off x="1043608" y="6371497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pic>
        <p:nvPicPr>
          <p:cNvPr id="17" name="Picture 3" descr="0011">
            <a:extLst>
              <a:ext uri="{FF2B5EF4-FFF2-40B4-BE49-F238E27FC236}">
                <a16:creationId xmlns:a16="http://schemas.microsoft.com/office/drawing/2014/main" xmlns="" id="{7A58E579-7EFA-4DF5-9853-64BF514DC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5715000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001">
            <a:extLst>
              <a:ext uri="{FF2B5EF4-FFF2-40B4-BE49-F238E27FC236}">
                <a16:creationId xmlns:a16="http://schemas.microsoft.com/office/drawing/2014/main" xmlns="" id="{9072F931-57C6-4631-80CF-86F30B64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17032"/>
            <a:ext cx="533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 descr="001">
            <a:extLst>
              <a:ext uri="{FF2B5EF4-FFF2-40B4-BE49-F238E27FC236}">
                <a16:creationId xmlns:a16="http://schemas.microsoft.com/office/drawing/2014/main" xmlns="" id="{614C9E97-3597-4908-B8C9-7449591AB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96752"/>
            <a:ext cx="3581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E8D9F986-2EBD-49AF-A1E0-D4A6B6F275D7}"/>
              </a:ext>
            </a:extLst>
          </p:cNvPr>
          <p:cNvSpPr/>
          <p:nvPr/>
        </p:nvSpPr>
        <p:spPr bwMode="auto">
          <a:xfrm>
            <a:off x="559532" y="2154848"/>
            <a:ext cx="4824536" cy="43204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116C4FE1-B6F0-4622-AE4C-FE43A610C094}"/>
              </a:ext>
            </a:extLst>
          </p:cNvPr>
          <p:cNvSpPr/>
          <p:nvPr/>
        </p:nvSpPr>
        <p:spPr bwMode="auto">
          <a:xfrm>
            <a:off x="3048000" y="4463401"/>
            <a:ext cx="803920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8BA6B520-1CB5-43FD-829C-A066BFCDFDC7}"/>
              </a:ext>
            </a:extLst>
          </p:cNvPr>
          <p:cNvSpPr/>
          <p:nvPr/>
        </p:nvSpPr>
        <p:spPr bwMode="auto">
          <a:xfrm>
            <a:off x="3059832" y="5805264"/>
            <a:ext cx="803920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54000" y="4869160"/>
            <a:ext cx="5308600" cy="1809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0" name="TitleBackground"/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ColorBlock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3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22042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5600092" y="4725144"/>
            <a:ext cx="3508412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决策树</a:t>
            </a:r>
            <a:r>
              <a:rPr lang="en-US" altLang="zh-CN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M2</a:t>
            </a:r>
            <a:r>
              <a:rPr lang="zh-CN" altLang="en-US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训练误差</a:t>
            </a:r>
            <a:r>
              <a:rPr lang="zh-CN" altLang="en-US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为</a:t>
            </a:r>
            <a:r>
              <a:rPr lang="zh-CN" altLang="en-US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但它在检验数据上的误差</a:t>
            </a:r>
            <a:r>
              <a:rPr lang="zh-CN" altLang="en-US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达</a:t>
            </a:r>
            <a:r>
              <a:rPr lang="zh-CN" altLang="en-US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 bwMode="auto">
          <a:xfrm>
            <a:off x="1043608" y="6371497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pic>
        <p:nvPicPr>
          <p:cNvPr id="17" name="Picture 3" descr="0011">
            <a:extLst>
              <a:ext uri="{FF2B5EF4-FFF2-40B4-BE49-F238E27FC236}">
                <a16:creationId xmlns:a16="http://schemas.microsoft.com/office/drawing/2014/main" xmlns="" id="{7A58E579-7EFA-4DF5-9853-64BF514DC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5715000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001">
            <a:extLst>
              <a:ext uri="{FF2B5EF4-FFF2-40B4-BE49-F238E27FC236}">
                <a16:creationId xmlns:a16="http://schemas.microsoft.com/office/drawing/2014/main" xmlns="" id="{9072F931-57C6-4631-80CF-86F30B64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17032"/>
            <a:ext cx="533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 descr="001">
            <a:extLst>
              <a:ext uri="{FF2B5EF4-FFF2-40B4-BE49-F238E27FC236}">
                <a16:creationId xmlns:a16="http://schemas.microsoft.com/office/drawing/2014/main" xmlns="" id="{614C9E97-3597-4908-B8C9-7449591AB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96752"/>
            <a:ext cx="3581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E8D9F986-2EBD-49AF-A1E0-D4A6B6F275D7}"/>
              </a:ext>
            </a:extLst>
          </p:cNvPr>
          <p:cNvSpPr/>
          <p:nvPr/>
        </p:nvSpPr>
        <p:spPr bwMode="auto">
          <a:xfrm>
            <a:off x="559532" y="2154848"/>
            <a:ext cx="4824536" cy="43204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116C4FE1-B6F0-4622-AE4C-FE43A610C094}"/>
              </a:ext>
            </a:extLst>
          </p:cNvPr>
          <p:cNvSpPr/>
          <p:nvPr/>
        </p:nvSpPr>
        <p:spPr bwMode="auto">
          <a:xfrm>
            <a:off x="3048000" y="4463401"/>
            <a:ext cx="803920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8BA6B520-1CB5-43FD-829C-A066BFCDFDC7}"/>
              </a:ext>
            </a:extLst>
          </p:cNvPr>
          <p:cNvSpPr/>
          <p:nvPr/>
        </p:nvSpPr>
        <p:spPr bwMode="auto">
          <a:xfrm>
            <a:off x="3059832" y="5805264"/>
            <a:ext cx="803920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54000" y="4869160"/>
            <a:ext cx="5308600" cy="1809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0" name="TitleBackground"/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ColorBlock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3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56711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B3D4D1-B31F-4737-9E70-4AAAFDE6CE37}" type="datetime3">
              <a:rPr lang="zh-CN" altLang="en-US" smtClean="0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数据挖掘导论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44392-413C-4D8B-AA5D-DF7EBF3D611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导致过拟合的原因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训练集规模太大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训练集中存在大量噪音数据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训练集规模太小，训练模型过于复杂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9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23098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43BE6130-A4F7-4FCB-9253-2A3BF5DC0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噪声</a:t>
            </a:r>
            <a:r>
              <a:rPr lang="zh-CN" altLang="en-US" dirty="0"/>
              <a:t>导致的过分拟合</a:t>
            </a:r>
          </a:p>
        </p:txBody>
      </p:sp>
      <p:pic>
        <p:nvPicPr>
          <p:cNvPr id="35843" name="Picture 3">
            <a:extLst>
              <a:ext uri="{FF2B5EF4-FFF2-40B4-BE49-F238E27FC236}">
                <a16:creationId xmlns:a16="http://schemas.microsoft.com/office/drawing/2014/main" xmlns="" id="{DA3C6601-8C4C-4C69-A424-CA2CAE355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" b="3615"/>
          <a:stretch>
            <a:fillRect/>
          </a:stretch>
        </p:blipFill>
        <p:spPr bwMode="auto">
          <a:xfrm>
            <a:off x="1331640" y="1427956"/>
            <a:ext cx="6324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4" name="Text Box 4">
            <a:extLst>
              <a:ext uri="{FF2B5EF4-FFF2-40B4-BE49-F238E27FC236}">
                <a16:creationId xmlns:a16="http://schemas.microsoft.com/office/drawing/2014/main" xmlns="" id="{6F8F45AA-4739-4C4B-A044-2B5A87DBE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5804909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噪声导致决策边界的改变</a:t>
            </a:r>
            <a:endParaRPr lang="zh-CN" altLang="en-US" sz="18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5845" name="文本框 4">
            <a:extLst>
              <a:ext uri="{FF2B5EF4-FFF2-40B4-BE49-F238E27FC236}">
                <a16:creationId xmlns:a16="http://schemas.microsoft.com/office/drawing/2014/main" xmlns="" id="{3D3EC588-0F1D-4527-BF23-1E53E6AB3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132513"/>
            <a:ext cx="1905000" cy="649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xmlns="" id="{786CF052-523B-4440-ABFD-80D06E3A5D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04800" y="6324600"/>
            <a:ext cx="2514600" cy="457200"/>
          </a:xfrm>
        </p:spPr>
        <p:txBody>
          <a:bodyPr/>
          <a:lstStyle/>
          <a:p>
            <a:pPr>
              <a:defRPr/>
            </a:pPr>
            <a:fld id="{CA00FE56-2D70-4631-BC89-97D5DD979BD1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xmlns="" id="{8BB00B76-6107-4D15-9E01-8DD5ECF8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xmlns="" id="{4B6EABEF-3016-40BE-A38A-C717E73A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4600" y="6324600"/>
            <a:ext cx="914400" cy="457200"/>
          </a:xfrm>
        </p:spPr>
        <p:txBody>
          <a:bodyPr/>
          <a:lstStyle/>
          <a:p>
            <a:pPr>
              <a:defRPr/>
            </a:pPr>
            <a:fld id="{6C02C6B4-C494-448F-8361-79C84E58E0FA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下列说法正确的是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过拟合是由于训练集多，模型过于简单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过拟合是由于训练集少，模型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过于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复杂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欠拟合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是由于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训练集多，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模型过于简单</a:t>
            </a: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欠拟合是由于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训练集少，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模型过于简单</a:t>
            </a: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8393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日期占位符 4">
            <a:extLst>
              <a:ext uri="{FF2B5EF4-FFF2-40B4-BE49-F238E27FC236}">
                <a16:creationId xmlns:a16="http://schemas.microsoft.com/office/drawing/2014/main" xmlns="" id="{C5D3A3A4-ED84-414C-A041-3BBE8CB6C2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666B54-D371-4EB1-98FB-00C400BA5A70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26" name="页脚占位符 5">
            <a:extLst>
              <a:ext uri="{FF2B5EF4-FFF2-40B4-BE49-F238E27FC236}">
                <a16:creationId xmlns:a16="http://schemas.microsoft.com/office/drawing/2014/main" xmlns="" id="{8A4B615D-0253-4CB5-BDDB-11B39362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27" name="灯片编号占位符 6">
            <a:extLst>
              <a:ext uri="{FF2B5EF4-FFF2-40B4-BE49-F238E27FC236}">
                <a16:creationId xmlns:a16="http://schemas.microsoft.com/office/drawing/2014/main" xmlns="" id="{51756968-C9B2-4E3B-9F21-2C93D086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AFF37-BC1B-49E2-8B39-8B0F8EDCCF74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3317" name="Rectangle 52">
            <a:extLst>
              <a:ext uri="{FF2B5EF4-FFF2-40B4-BE49-F238E27FC236}">
                <a16:creationId xmlns:a16="http://schemas.microsoft.com/office/drawing/2014/main" xmlns="" id="{B737C82C-619F-4DE7-BD34-F39F54AFD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1.2</a:t>
            </a:r>
            <a:r>
              <a:rPr lang="zh-CN" altLang="en-US" dirty="0" smtClean="0"/>
              <a:t>其它</a:t>
            </a:r>
            <a:r>
              <a:rPr lang="zh-CN" altLang="en-US" dirty="0"/>
              <a:t>度量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xmlns="" id="{90BC70E0-1C3B-430C-8498-A7C916C74C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763000" cy="5013325"/>
          </a:xfrm>
        </p:spPr>
        <p:txBody>
          <a:bodyPr/>
          <a:lstStyle/>
          <a:p>
            <a:pPr eaLnBrk="1" hangingPunct="1"/>
            <a:r>
              <a:rPr lang="zh-CN" altLang="en-US" dirty="0"/>
              <a:t>混淆矩阵</a:t>
            </a:r>
            <a:r>
              <a:rPr lang="zh-CN" altLang="en-US" sz="1800" dirty="0"/>
              <a:t> 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r>
              <a:rPr lang="zh-CN" altLang="en-US" sz="1800" dirty="0"/>
              <a:t>真</a:t>
            </a:r>
            <a:r>
              <a:rPr lang="zh-CN" altLang="en-US" sz="1800" dirty="0" smtClean="0"/>
              <a:t>阳历</a:t>
            </a:r>
            <a:r>
              <a:rPr lang="en-US" altLang="zh-CN" sz="1800" dirty="0" smtClean="0"/>
              <a:t>TP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真</a:t>
            </a:r>
            <a:r>
              <a:rPr lang="zh-CN" altLang="en-US" sz="1800" dirty="0" smtClean="0"/>
              <a:t>阳性（</a:t>
            </a:r>
            <a:r>
              <a:rPr lang="en-US" altLang="zh-CN" sz="1800" dirty="0"/>
              <a:t>True positive</a:t>
            </a:r>
            <a:r>
              <a:rPr lang="en-US" altLang="zh-CN" sz="1800" i="1" dirty="0"/>
              <a:t> </a:t>
            </a:r>
            <a:r>
              <a:rPr lang="en-US" altLang="zh-CN" sz="1800" dirty="0"/>
              <a:t>rate, </a:t>
            </a:r>
            <a:r>
              <a:rPr lang="en-US" altLang="zh-CN" sz="1800" i="1" dirty="0"/>
              <a:t>TPR</a:t>
            </a:r>
            <a:r>
              <a:rPr lang="zh-CN" altLang="en-US" sz="1800" dirty="0"/>
              <a:t>）或灵敏度（</a:t>
            </a:r>
            <a:r>
              <a:rPr lang="en-US" altLang="zh-CN" sz="1800" dirty="0" smtClean="0"/>
              <a:t>sensitivity</a:t>
            </a:r>
            <a:r>
              <a:rPr lang="zh-CN" altLang="en-US" sz="1800" dirty="0" smtClean="0"/>
              <a:t>）</a:t>
            </a:r>
            <a:r>
              <a:rPr lang="zh-CN" altLang="en-US" sz="1800" dirty="0"/>
              <a:t>、</a:t>
            </a:r>
            <a:r>
              <a:rPr lang="zh-CN" altLang="en-US" sz="1800" dirty="0" smtClean="0"/>
              <a:t>查全率</a:t>
            </a:r>
            <a:r>
              <a:rPr lang="zh-CN" altLang="en-US" sz="1800" dirty="0"/>
              <a:t>（</a:t>
            </a:r>
            <a:r>
              <a:rPr lang="en-US" altLang="zh-CN" sz="1800" dirty="0" smtClean="0"/>
              <a:t>recall</a:t>
            </a:r>
            <a:r>
              <a:rPr lang="zh-CN" altLang="en-US" sz="1800" dirty="0" smtClean="0"/>
              <a:t>）</a:t>
            </a:r>
            <a:endParaRPr lang="zh-CN" altLang="en-US" sz="1800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TPR</a:t>
            </a:r>
            <a:r>
              <a:rPr lang="en-US" altLang="zh-CN" sz="1800" dirty="0"/>
              <a:t> = </a:t>
            </a:r>
            <a:r>
              <a:rPr lang="en-US" altLang="zh-CN" sz="1800" i="1" dirty="0"/>
              <a:t>TP</a:t>
            </a:r>
            <a:r>
              <a:rPr lang="en-US" altLang="zh-CN" sz="1800" dirty="0"/>
              <a:t>/(</a:t>
            </a:r>
            <a:r>
              <a:rPr lang="en-US" altLang="zh-CN" sz="1800" i="1" dirty="0"/>
              <a:t>TP</a:t>
            </a:r>
            <a:r>
              <a:rPr lang="en-US" altLang="zh-CN" sz="1800" dirty="0"/>
              <a:t> + </a:t>
            </a:r>
            <a:r>
              <a:rPr lang="en-US" altLang="zh-CN" sz="1800" i="1" dirty="0"/>
              <a:t>FN</a:t>
            </a:r>
            <a:r>
              <a:rPr lang="en-US" altLang="zh-CN" sz="1800" dirty="0"/>
              <a:t>) </a:t>
            </a:r>
          </a:p>
          <a:p>
            <a:pPr eaLnBrk="1" hangingPunct="1"/>
            <a:r>
              <a:rPr lang="zh-CN" altLang="en-US" sz="1800" dirty="0"/>
              <a:t>真</a:t>
            </a:r>
            <a:r>
              <a:rPr lang="zh-CN" altLang="en-US" sz="1800" dirty="0" smtClean="0"/>
              <a:t>阴历</a:t>
            </a:r>
            <a:r>
              <a:rPr lang="en-US" altLang="zh-CN" sz="1800" dirty="0" smtClean="0"/>
              <a:t>TN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真</a:t>
            </a:r>
            <a:r>
              <a:rPr lang="zh-CN" altLang="en-US" sz="1800" dirty="0" smtClean="0"/>
              <a:t>阴性（</a:t>
            </a:r>
            <a:r>
              <a:rPr lang="en-US" altLang="zh-CN" sz="1800" dirty="0"/>
              <a:t>True negative</a:t>
            </a:r>
            <a:r>
              <a:rPr lang="en-US" altLang="zh-CN" sz="1800" i="1" dirty="0"/>
              <a:t> </a:t>
            </a:r>
            <a:r>
              <a:rPr lang="en-US" altLang="zh-CN" sz="1800" dirty="0"/>
              <a:t>rate, </a:t>
            </a:r>
            <a:r>
              <a:rPr lang="en-US" altLang="zh-CN" sz="1800" i="1" dirty="0"/>
              <a:t>TNR</a:t>
            </a:r>
            <a:r>
              <a:rPr lang="zh-CN" altLang="en-US" sz="1800" dirty="0"/>
              <a:t>）或特指度（</a:t>
            </a:r>
            <a:r>
              <a:rPr lang="en-US" altLang="zh-CN" sz="1800" dirty="0"/>
              <a:t>specificity</a:t>
            </a:r>
            <a:r>
              <a:rPr lang="zh-CN" altLang="en-US" sz="1800" dirty="0"/>
              <a:t>）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TNR</a:t>
            </a:r>
            <a:r>
              <a:rPr lang="en-US" altLang="zh-CN" sz="1800" dirty="0"/>
              <a:t> = </a:t>
            </a:r>
            <a:r>
              <a:rPr lang="en-US" altLang="zh-CN" sz="1800" i="1" dirty="0"/>
              <a:t>TN</a:t>
            </a:r>
            <a:r>
              <a:rPr lang="en-US" altLang="zh-CN" sz="1800" dirty="0"/>
              <a:t>/(</a:t>
            </a:r>
            <a:r>
              <a:rPr lang="en-US" altLang="zh-CN" sz="1800" i="1" dirty="0"/>
              <a:t>TN</a:t>
            </a:r>
            <a:r>
              <a:rPr lang="en-US" altLang="zh-CN" sz="1800" dirty="0"/>
              <a:t> + </a:t>
            </a:r>
            <a:r>
              <a:rPr lang="en-US" altLang="zh-CN" sz="1800" i="1" dirty="0"/>
              <a:t>FP</a:t>
            </a:r>
            <a:r>
              <a:rPr lang="en-US" altLang="zh-CN" sz="1800" dirty="0"/>
              <a:t>) </a:t>
            </a:r>
          </a:p>
          <a:p>
            <a:pPr eaLnBrk="1" hangingPunct="1"/>
            <a:r>
              <a:rPr lang="zh-CN" altLang="en-US" sz="1800" dirty="0" smtClean="0"/>
              <a:t>假阳历</a:t>
            </a:r>
            <a:r>
              <a:rPr lang="en-US" altLang="zh-CN" sz="1800" dirty="0" smtClean="0"/>
              <a:t>FP</a:t>
            </a:r>
            <a:r>
              <a:rPr lang="zh-CN" altLang="en-US" sz="1800" dirty="0" smtClean="0"/>
              <a:t>，假阳性（</a:t>
            </a:r>
            <a:r>
              <a:rPr lang="en-US" altLang="zh-CN" sz="1800" dirty="0"/>
              <a:t>False positive rate, </a:t>
            </a:r>
            <a:r>
              <a:rPr lang="en-US" altLang="zh-CN" sz="1800" i="1" dirty="0"/>
              <a:t>FPR</a:t>
            </a:r>
            <a:r>
              <a:rPr lang="zh-CN" altLang="en-US" sz="1800" dirty="0" smtClean="0"/>
              <a:t>）或 </a:t>
            </a:r>
            <a:r>
              <a:rPr lang="zh-CN" altLang="en-US" sz="1800" dirty="0"/>
              <a:t>误报率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FPR</a:t>
            </a:r>
            <a:r>
              <a:rPr lang="en-US" altLang="zh-CN" sz="1800" dirty="0"/>
              <a:t> = </a:t>
            </a:r>
            <a:r>
              <a:rPr lang="en-US" altLang="zh-CN" sz="1800" i="1" dirty="0"/>
              <a:t>FP</a:t>
            </a:r>
            <a:r>
              <a:rPr lang="en-US" altLang="zh-CN" sz="1800" dirty="0"/>
              <a:t>/(</a:t>
            </a:r>
            <a:r>
              <a:rPr lang="en-US" altLang="zh-CN" sz="1800" i="1" dirty="0"/>
              <a:t>TN</a:t>
            </a:r>
            <a:r>
              <a:rPr lang="en-US" altLang="zh-CN" sz="1800" dirty="0"/>
              <a:t> + </a:t>
            </a:r>
            <a:r>
              <a:rPr lang="en-US" altLang="zh-CN" sz="1800" i="1" dirty="0"/>
              <a:t>FP</a:t>
            </a:r>
            <a:r>
              <a:rPr lang="en-US" altLang="zh-CN" sz="1800" dirty="0"/>
              <a:t>) </a:t>
            </a:r>
          </a:p>
          <a:p>
            <a:pPr eaLnBrk="1" hangingPunct="1"/>
            <a:r>
              <a:rPr lang="zh-CN" altLang="en-US" sz="1800" dirty="0" smtClean="0"/>
              <a:t>假阴历</a:t>
            </a:r>
            <a:r>
              <a:rPr lang="en-US" altLang="zh-CN" sz="1800" dirty="0" smtClean="0"/>
              <a:t>FN</a:t>
            </a:r>
            <a:r>
              <a:rPr lang="zh-CN" altLang="en-US" sz="1800" dirty="0" smtClean="0"/>
              <a:t>，假阴性（</a:t>
            </a:r>
            <a:r>
              <a:rPr lang="en-US" altLang="zh-CN" sz="1800" dirty="0"/>
              <a:t>False negative rate, </a:t>
            </a:r>
            <a:r>
              <a:rPr lang="en-US" altLang="zh-CN" sz="1800" i="1" dirty="0"/>
              <a:t>FNR</a:t>
            </a:r>
            <a:r>
              <a:rPr lang="zh-CN" altLang="en-US" sz="1800" dirty="0"/>
              <a:t>）漏报率（与查全率此消彼长）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FNR</a:t>
            </a:r>
            <a:r>
              <a:rPr lang="en-US" altLang="zh-CN" sz="1800" dirty="0"/>
              <a:t> = </a:t>
            </a:r>
            <a:r>
              <a:rPr lang="en-US" altLang="zh-CN" sz="1800" i="1" dirty="0"/>
              <a:t>FN</a:t>
            </a:r>
            <a:r>
              <a:rPr lang="en-US" altLang="zh-CN" sz="1800" dirty="0"/>
              <a:t>/(</a:t>
            </a:r>
            <a:r>
              <a:rPr lang="en-US" altLang="zh-CN" sz="1800" i="1" dirty="0"/>
              <a:t>TP</a:t>
            </a:r>
            <a:r>
              <a:rPr lang="en-US" altLang="zh-CN" sz="1800" dirty="0"/>
              <a:t> + </a:t>
            </a:r>
            <a:r>
              <a:rPr lang="en-US" altLang="zh-CN" sz="1800" i="1" dirty="0"/>
              <a:t>FN</a:t>
            </a:r>
            <a:r>
              <a:rPr lang="en-US" altLang="zh-CN" sz="1800" dirty="0"/>
              <a:t>) </a:t>
            </a:r>
            <a:r>
              <a:rPr lang="en-US" altLang="zh-CN" dirty="0"/>
              <a:t> </a:t>
            </a:r>
          </a:p>
        </p:txBody>
      </p:sp>
      <p:sp>
        <p:nvSpPr>
          <p:cNvPr id="13319" name="文本框 27">
            <a:extLst>
              <a:ext uri="{FF2B5EF4-FFF2-40B4-BE49-F238E27FC236}">
                <a16:creationId xmlns:a16="http://schemas.microsoft.com/office/drawing/2014/main" xmlns="" id="{3E151219-4416-44CE-A3BB-40CA875F5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132513"/>
            <a:ext cx="1905000" cy="649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9" name="Group 4">
            <a:extLst>
              <a:ext uri="{FF2B5EF4-FFF2-40B4-BE49-F238E27FC236}">
                <a16:creationId xmlns:a16="http://schemas.microsoft.com/office/drawing/2014/main" xmlns="" id="{AB940580-71E8-4800-83DC-B16FB842D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777"/>
              </p:ext>
            </p:extLst>
          </p:nvPr>
        </p:nvGraphicFramePr>
        <p:xfrm>
          <a:off x="3203848" y="1277741"/>
          <a:ext cx="5364784" cy="2151259"/>
        </p:xfrm>
        <a:graphic>
          <a:graphicData uri="http://schemas.openxmlformats.org/drawingml/2006/table">
            <a:tbl>
              <a:tblPr/>
              <a:tblGrid>
                <a:gridCol w="1341196">
                  <a:extLst>
                    <a:ext uri="{9D8B030D-6E8A-4147-A177-3AD203B41FA5}">
                      <a16:colId xmlns:a16="http://schemas.microsoft.com/office/drawing/2014/main" xmlns="" val="1188777091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xmlns="" val="2327735614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xmlns="" val="4127642479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xmlns="" val="4006260876"/>
                    </a:ext>
                  </a:extLst>
                </a:gridCol>
              </a:tblGrid>
              <a:tr h="436477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7557583"/>
                  </a:ext>
                </a:extLst>
              </a:tr>
              <a:tr h="556522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/>
                      </a:r>
                      <a:b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</a:t>
                      </a:r>
                      <a:b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3868363"/>
                  </a:ext>
                </a:extLst>
              </a:tr>
              <a:tr h="556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72189781"/>
                  </a:ext>
                </a:extLst>
              </a:tr>
              <a:tr h="556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b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776417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895FB0-7B5E-4BC9-9C7A-F9066E1ACA73}" type="datetime3">
              <a:rPr lang="zh-CN" altLang="en-US" smtClean="0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数据挖掘导论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1766D-36FE-4CDB-BD3E-9CE91E1109C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TPR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是指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真阳性</a:t>
            </a:r>
          </a:p>
        </p:txBody>
      </p:sp>
      <p:sp>
        <p:nvSpPr>
          <p:cNvPr id="11" name="TextBox 10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灵敏度</a:t>
            </a: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漏报率</a:t>
            </a:r>
          </a:p>
        </p:txBody>
      </p:sp>
      <p:sp>
        <p:nvSpPr>
          <p:cNvPr id="13" name="TextBox 12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查全率（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recall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" name="矩形 15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7" name="矩形 16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8" name="圆角矩形 17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aphicFrame>
        <p:nvGraphicFramePr>
          <p:cNvPr id="25" name="Group 4">
            <a:extLst>
              <a:ext uri="{FF2B5EF4-FFF2-40B4-BE49-F238E27FC236}">
                <a16:creationId xmlns:a16="http://schemas.microsoft.com/office/drawing/2014/main" xmlns="" id="{AB940580-71E8-4800-83DC-B16FB842D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49576"/>
              </p:ext>
            </p:extLst>
          </p:nvPr>
        </p:nvGraphicFramePr>
        <p:xfrm>
          <a:off x="3203848" y="1277741"/>
          <a:ext cx="5364784" cy="2151259"/>
        </p:xfrm>
        <a:graphic>
          <a:graphicData uri="http://schemas.openxmlformats.org/drawingml/2006/table">
            <a:tbl>
              <a:tblPr/>
              <a:tblGrid>
                <a:gridCol w="1341196">
                  <a:extLst>
                    <a:ext uri="{9D8B030D-6E8A-4147-A177-3AD203B41FA5}">
                      <a16:colId xmlns:a16="http://schemas.microsoft.com/office/drawing/2014/main" xmlns="" val="1188777091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xmlns="" val="2327735614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xmlns="" val="4127642479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xmlns="" val="4006260876"/>
                    </a:ext>
                  </a:extLst>
                </a:gridCol>
              </a:tblGrid>
              <a:tr h="436477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7557583"/>
                  </a:ext>
                </a:extLst>
              </a:tr>
              <a:tr h="556522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/>
                      </a:r>
                      <a:b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</a:t>
                      </a:r>
                      <a:b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3868363"/>
                  </a:ext>
                </a:extLst>
              </a:tr>
              <a:tr h="556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72189781"/>
                  </a:ext>
                </a:extLst>
              </a:tr>
              <a:tr h="556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b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7764171"/>
                  </a:ext>
                </a:extLst>
              </a:tr>
            </a:tbl>
          </a:graphicData>
        </a:graphic>
      </p:graphicFrame>
      <p:grpSp>
        <p:nvGrpSpPr>
          <p:cNvPr id="23" name="组合 22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9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22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8" name="图片 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4473908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B3D4D1-B31F-4737-9E70-4AAAFDE6CE37}" type="datetime3">
              <a:rPr lang="zh-CN" altLang="en-US" smtClean="0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数据挖掘导论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44392-413C-4D8B-AA5D-DF7EBF3D611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TNR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是指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真阴性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灵敏度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特指度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查全率（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recall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aphicFrame>
        <p:nvGraphicFramePr>
          <p:cNvPr id="22" name="Group 4">
            <a:extLst>
              <a:ext uri="{FF2B5EF4-FFF2-40B4-BE49-F238E27FC236}">
                <a16:creationId xmlns:a16="http://schemas.microsoft.com/office/drawing/2014/main" xmlns="" id="{AB940580-71E8-4800-83DC-B16FB842D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873816"/>
              </p:ext>
            </p:extLst>
          </p:nvPr>
        </p:nvGraphicFramePr>
        <p:xfrm>
          <a:off x="3203848" y="1277741"/>
          <a:ext cx="5364784" cy="2151259"/>
        </p:xfrm>
        <a:graphic>
          <a:graphicData uri="http://schemas.openxmlformats.org/drawingml/2006/table">
            <a:tbl>
              <a:tblPr/>
              <a:tblGrid>
                <a:gridCol w="1341196">
                  <a:extLst>
                    <a:ext uri="{9D8B030D-6E8A-4147-A177-3AD203B41FA5}">
                      <a16:colId xmlns:a16="http://schemas.microsoft.com/office/drawing/2014/main" xmlns="" val="1188777091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xmlns="" val="2327735614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xmlns="" val="4127642479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xmlns="" val="4006260876"/>
                    </a:ext>
                  </a:extLst>
                </a:gridCol>
              </a:tblGrid>
              <a:tr h="436477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7557583"/>
                  </a:ext>
                </a:extLst>
              </a:tr>
              <a:tr h="556522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/>
                      </a:r>
                      <a:b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</a:t>
                      </a:r>
                      <a:b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3868363"/>
                  </a:ext>
                </a:extLst>
              </a:tr>
              <a:tr h="556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72189781"/>
                  </a:ext>
                </a:extLst>
              </a:tr>
              <a:tr h="556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b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7764171"/>
                  </a:ext>
                </a:extLst>
              </a:tr>
            </a:tbl>
          </a:graphicData>
        </a:graphic>
      </p:graphicFrame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8701336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895FB0-7B5E-4BC9-9C7A-F9066E1ACA73}" type="datetime3">
              <a:rPr lang="zh-CN" altLang="en-US" smtClean="0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数据挖掘导论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1766D-36FE-4CDB-BD3E-9CE91E1109C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FPR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是指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假阴性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TextBox 10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假阳性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漏报率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TextBox 12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误报率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" name="矩形 15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7" name="矩形 16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8" name="圆角矩形 17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aphicFrame>
        <p:nvGraphicFramePr>
          <p:cNvPr id="24" name="Group 4">
            <a:extLst>
              <a:ext uri="{FF2B5EF4-FFF2-40B4-BE49-F238E27FC236}">
                <a16:creationId xmlns:a16="http://schemas.microsoft.com/office/drawing/2014/main" xmlns="" id="{AB940580-71E8-4800-83DC-B16FB842D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34209"/>
              </p:ext>
            </p:extLst>
          </p:nvPr>
        </p:nvGraphicFramePr>
        <p:xfrm>
          <a:off x="3203848" y="1277741"/>
          <a:ext cx="5364784" cy="2151259"/>
        </p:xfrm>
        <a:graphic>
          <a:graphicData uri="http://schemas.openxmlformats.org/drawingml/2006/table">
            <a:tbl>
              <a:tblPr/>
              <a:tblGrid>
                <a:gridCol w="1341196">
                  <a:extLst>
                    <a:ext uri="{9D8B030D-6E8A-4147-A177-3AD203B41FA5}">
                      <a16:colId xmlns:a16="http://schemas.microsoft.com/office/drawing/2014/main" xmlns="" val="1188777091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xmlns="" val="2327735614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xmlns="" val="4127642479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xmlns="" val="4006260876"/>
                    </a:ext>
                  </a:extLst>
                </a:gridCol>
              </a:tblGrid>
              <a:tr h="436477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7557583"/>
                  </a:ext>
                </a:extLst>
              </a:tr>
              <a:tr h="556522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/>
                      </a:r>
                      <a:b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</a:t>
                      </a:r>
                      <a:b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3868363"/>
                  </a:ext>
                </a:extLst>
              </a:tr>
              <a:tr h="556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72189781"/>
                  </a:ext>
                </a:extLst>
              </a:tr>
              <a:tr h="556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b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7764171"/>
                  </a:ext>
                </a:extLst>
              </a:tr>
            </a:tbl>
          </a:graphicData>
        </a:graphic>
      </p:graphicFrame>
      <p:grpSp>
        <p:nvGrpSpPr>
          <p:cNvPr id="23" name="组合 22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9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22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8" name="图片 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556021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895FB0-7B5E-4BC9-9C7A-F9066E1ACA73}" type="datetime3">
              <a:rPr lang="zh-CN" altLang="en-US" smtClean="0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数据挖掘导论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1766D-36FE-4CDB-BD3E-9CE91E1109C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FNR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是指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假阴性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TextBox 10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假阳性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漏报率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TextBox 12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误报率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" name="矩形 15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7" name="矩形 16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8" name="圆角矩形 17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aphicFrame>
        <p:nvGraphicFramePr>
          <p:cNvPr id="24" name="Group 4">
            <a:extLst>
              <a:ext uri="{FF2B5EF4-FFF2-40B4-BE49-F238E27FC236}">
                <a16:creationId xmlns:a16="http://schemas.microsoft.com/office/drawing/2014/main" xmlns="" id="{AB940580-71E8-4800-83DC-B16FB842D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34209"/>
              </p:ext>
            </p:extLst>
          </p:nvPr>
        </p:nvGraphicFramePr>
        <p:xfrm>
          <a:off x="3203848" y="1277741"/>
          <a:ext cx="5364784" cy="2151259"/>
        </p:xfrm>
        <a:graphic>
          <a:graphicData uri="http://schemas.openxmlformats.org/drawingml/2006/table">
            <a:tbl>
              <a:tblPr/>
              <a:tblGrid>
                <a:gridCol w="1341196">
                  <a:extLst>
                    <a:ext uri="{9D8B030D-6E8A-4147-A177-3AD203B41FA5}">
                      <a16:colId xmlns:a16="http://schemas.microsoft.com/office/drawing/2014/main" xmlns="" val="1188777091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xmlns="" val="2327735614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xmlns="" val="4127642479"/>
                    </a:ext>
                  </a:extLst>
                </a:gridCol>
                <a:gridCol w="1341196">
                  <a:extLst>
                    <a:ext uri="{9D8B030D-6E8A-4147-A177-3AD203B41FA5}">
                      <a16:colId xmlns:a16="http://schemas.microsoft.com/office/drawing/2014/main" xmlns="" val="4006260876"/>
                    </a:ext>
                  </a:extLst>
                </a:gridCol>
              </a:tblGrid>
              <a:tr h="436477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7557583"/>
                  </a:ext>
                </a:extLst>
              </a:tr>
              <a:tr h="556522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/>
                      </a:r>
                      <a:b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</a:t>
                      </a:r>
                      <a:b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3868363"/>
                  </a:ext>
                </a:extLst>
              </a:tr>
              <a:tr h="556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72189781"/>
                  </a:ext>
                </a:extLst>
              </a:tr>
              <a:tr h="556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b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7764171"/>
                  </a:ext>
                </a:extLst>
              </a:tr>
            </a:tbl>
          </a:graphicData>
        </a:graphic>
      </p:graphicFrame>
      <p:grpSp>
        <p:nvGrpSpPr>
          <p:cNvPr id="23" name="组合 22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9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22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8" name="图片 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118581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xmlns="" id="{62530AAC-2026-4D68-8566-08FF87E5F3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D08954-0708-4637-8266-48A0F9C55A66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xmlns="" id="{4E0C6767-0FC7-4033-9488-9BFCA18F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FF50EEC7-74C5-4700-A521-686291F5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0D72EF-12A7-4C03-A4CA-E25C25B023C1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xmlns="" id="{2CA88CD0-FA22-4D8A-B456-A194069F3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1.2</a:t>
            </a:r>
            <a:r>
              <a:rPr lang="zh-CN" altLang="en-US" dirty="0" smtClean="0"/>
              <a:t>其它</a:t>
            </a:r>
            <a:r>
              <a:rPr lang="zh-CN" altLang="en-US" dirty="0"/>
              <a:t>度量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续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xmlns="" id="{B316D713-6624-4754-AC15-59E775AE2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两个广泛使用的度量 </a:t>
            </a:r>
          </a:p>
          <a:p>
            <a:pPr lvl="1" eaLnBrk="1" hangingPunct="1"/>
            <a:r>
              <a:rPr lang="zh-CN" altLang="en-US" dirty="0"/>
              <a:t> 召回率（查全率，</a:t>
            </a:r>
            <a:r>
              <a:rPr lang="en-US" altLang="zh-CN" dirty="0"/>
              <a:t>recall</a:t>
            </a:r>
            <a:r>
              <a:rPr lang="zh-CN" altLang="en-US" dirty="0"/>
              <a:t>）和精确率（查准率，</a:t>
            </a:r>
            <a:r>
              <a:rPr lang="en-US" altLang="zh-CN" dirty="0"/>
              <a:t>precision</a:t>
            </a:r>
            <a:r>
              <a:rPr lang="zh-CN" altLang="en-US" dirty="0"/>
              <a:t>） 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</p:txBody>
      </p:sp>
      <p:sp>
        <p:nvSpPr>
          <p:cNvPr id="14343" name="Rectangle 5">
            <a:extLst>
              <a:ext uri="{FF2B5EF4-FFF2-40B4-BE49-F238E27FC236}">
                <a16:creationId xmlns:a16="http://schemas.microsoft.com/office/drawing/2014/main" xmlns="" id="{8D82F777-D2BB-4AED-A326-9D079A4C0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graphicFrame>
        <p:nvGraphicFramePr>
          <p:cNvPr id="14344" name="Object 4">
            <a:extLst>
              <a:ext uri="{FF2B5EF4-FFF2-40B4-BE49-F238E27FC236}">
                <a16:creationId xmlns:a16="http://schemas.microsoft.com/office/drawing/2014/main" xmlns="" id="{D7650B7E-357C-445E-9CDC-93B9642F53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133600"/>
          <a:ext cx="21605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8" name="Equation" r:id="rId4" imgW="1117115" imgH="672808" progId="Equation.DSMT4">
                  <p:embed/>
                </p:oleObj>
              </mc:Choice>
              <mc:Fallback>
                <p:oleObj name="Equation" r:id="rId4" imgW="1117115" imgH="67280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133600"/>
                        <a:ext cx="21605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7">
            <a:extLst>
              <a:ext uri="{FF2B5EF4-FFF2-40B4-BE49-F238E27FC236}">
                <a16:creationId xmlns:a16="http://schemas.microsoft.com/office/drawing/2014/main" xmlns="" id="{360D1143-A428-4E4A-8D57-E3B5E4FB3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14347" name="文本框 10">
            <a:extLst>
              <a:ext uri="{FF2B5EF4-FFF2-40B4-BE49-F238E27FC236}">
                <a16:creationId xmlns:a16="http://schemas.microsoft.com/office/drawing/2014/main" xmlns="" id="{68E415CB-B1FC-47E7-A5FD-2DDA3F35C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132513"/>
            <a:ext cx="1905000" cy="649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2" name="Group 4">
            <a:extLst>
              <a:ext uri="{FF2B5EF4-FFF2-40B4-BE49-F238E27FC236}">
                <a16:creationId xmlns:a16="http://schemas.microsoft.com/office/drawing/2014/main" xmlns="" id="{F8820E95-955E-41BF-9269-07DB55315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71472"/>
              </p:ext>
            </p:extLst>
          </p:nvPr>
        </p:nvGraphicFramePr>
        <p:xfrm>
          <a:off x="4336901" y="2362199"/>
          <a:ext cx="4731856" cy="2025574"/>
        </p:xfrm>
        <a:graphic>
          <a:graphicData uri="http://schemas.openxmlformats.org/drawingml/2006/table">
            <a:tbl>
              <a:tblPr/>
              <a:tblGrid>
                <a:gridCol w="1182964">
                  <a:extLst>
                    <a:ext uri="{9D8B030D-6E8A-4147-A177-3AD203B41FA5}">
                      <a16:colId xmlns:a16="http://schemas.microsoft.com/office/drawing/2014/main" xmlns="" val="1188777091"/>
                    </a:ext>
                  </a:extLst>
                </a:gridCol>
                <a:gridCol w="1182964">
                  <a:extLst>
                    <a:ext uri="{9D8B030D-6E8A-4147-A177-3AD203B41FA5}">
                      <a16:colId xmlns:a16="http://schemas.microsoft.com/office/drawing/2014/main" xmlns="" val="2327735614"/>
                    </a:ext>
                  </a:extLst>
                </a:gridCol>
                <a:gridCol w="1182964">
                  <a:extLst>
                    <a:ext uri="{9D8B030D-6E8A-4147-A177-3AD203B41FA5}">
                      <a16:colId xmlns:a16="http://schemas.microsoft.com/office/drawing/2014/main" xmlns="" val="4127642479"/>
                    </a:ext>
                  </a:extLst>
                </a:gridCol>
                <a:gridCol w="1182964">
                  <a:extLst>
                    <a:ext uri="{9D8B030D-6E8A-4147-A177-3AD203B41FA5}">
                      <a16:colId xmlns:a16="http://schemas.microsoft.com/office/drawing/2014/main" xmlns="" val="4006260876"/>
                    </a:ext>
                  </a:extLst>
                </a:gridCol>
              </a:tblGrid>
              <a:tr h="381232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PREDICTED CLASS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7557583"/>
                  </a:ext>
                </a:extLst>
              </a:tr>
              <a:tr h="486082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/>
                      </a:r>
                      <a:b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ACTUAL</a:t>
                      </a:r>
                      <a:b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3868363"/>
                  </a:ext>
                </a:extLst>
              </a:tr>
              <a:tr h="5058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72189781"/>
                  </a:ext>
                </a:extLst>
              </a:tr>
              <a:tr h="5058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b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776417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FFF67B-B358-4B4D-9101-EF4C896A943D}" type="datetime3">
              <a:rPr lang="zh-CN" altLang="en-US" smtClean="0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数据挖掘导论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F4004-55A7-4467-920B-45C4FEFC29E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3881536" y="1484784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316D713-6624-4754-AC15-59E775AE2A01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295400"/>
            <a:ext cx="8458200" cy="4837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b="0" dirty="0" smtClean="0"/>
              <a:t>假设我们手上有</a:t>
            </a:r>
            <a:r>
              <a:rPr lang="en-US" altLang="zh-CN" b="0" dirty="0" smtClean="0"/>
              <a:t>60</a:t>
            </a:r>
            <a:r>
              <a:rPr lang="zh-CN" altLang="en-US" b="0" dirty="0" smtClean="0"/>
              <a:t>个正样本，</a:t>
            </a:r>
            <a:r>
              <a:rPr lang="en-US" altLang="zh-CN" b="0" dirty="0" smtClean="0"/>
              <a:t>40</a:t>
            </a:r>
            <a:r>
              <a:rPr lang="zh-CN" altLang="en-US" b="0" dirty="0" smtClean="0"/>
              <a:t>个负样本，我们要找出所有的正样本，系统查找出</a:t>
            </a:r>
            <a:r>
              <a:rPr lang="en-US" altLang="zh-CN" b="0" dirty="0" smtClean="0"/>
              <a:t>50</a:t>
            </a:r>
            <a:r>
              <a:rPr lang="zh-CN" altLang="en-US" b="0" dirty="0" smtClean="0"/>
              <a:t>个，其中只有</a:t>
            </a:r>
            <a:r>
              <a:rPr lang="en-US" altLang="zh-CN" b="0" dirty="0" smtClean="0"/>
              <a:t>40</a:t>
            </a:r>
            <a:r>
              <a:rPr lang="zh-CN" altLang="en-US" b="0" dirty="0" smtClean="0"/>
              <a:t>个是真正的正样本，计算上述各指标。</a:t>
            </a:r>
            <a:endParaRPr lang="en-US" altLang="zh-CN" b="0" dirty="0" smtClean="0"/>
          </a:p>
          <a:p>
            <a:pPr eaLnBrk="1" hangingPunct="1"/>
            <a:endParaRPr lang="en-US" altLang="zh-CN" b="0" dirty="0" smtClean="0"/>
          </a:p>
          <a:p>
            <a:pPr lvl="1" eaLnBrk="1" hangingPunct="1"/>
            <a:r>
              <a:rPr lang="en-US" altLang="zh-CN" b="0" dirty="0" smtClean="0"/>
              <a:t>TP: </a:t>
            </a:r>
            <a:r>
              <a:rPr lang="zh-CN" altLang="en-US" b="0" dirty="0" smtClean="0"/>
              <a:t>将正类预测为正类数：  </a:t>
            </a:r>
            <a:endParaRPr lang="en-US" altLang="zh-CN" b="0" dirty="0" smtClean="0"/>
          </a:p>
          <a:p>
            <a:pPr lvl="1" eaLnBrk="1" hangingPunct="1"/>
            <a:r>
              <a:rPr lang="en-US" altLang="zh-CN" b="0" dirty="0" smtClean="0"/>
              <a:t>FN: </a:t>
            </a:r>
            <a:r>
              <a:rPr lang="zh-CN" altLang="en-US" b="0" dirty="0" smtClean="0"/>
              <a:t>将正类预测为负类数：  </a:t>
            </a:r>
            <a:r>
              <a:rPr lang="en-US" altLang="zh-CN" b="0" dirty="0" smtClean="0"/>
              <a:t> </a:t>
            </a:r>
          </a:p>
          <a:p>
            <a:pPr lvl="1" eaLnBrk="1" hangingPunct="1"/>
            <a:r>
              <a:rPr lang="en-US" altLang="zh-CN" b="0" dirty="0" smtClean="0"/>
              <a:t>FP: </a:t>
            </a:r>
            <a:r>
              <a:rPr lang="zh-CN" altLang="en-US" b="0" dirty="0" smtClean="0"/>
              <a:t>将负类预测为正类数：</a:t>
            </a:r>
            <a:endParaRPr lang="en-US" altLang="zh-CN" b="0" dirty="0" smtClean="0"/>
          </a:p>
          <a:p>
            <a:pPr lvl="1" eaLnBrk="1" hangingPunct="1"/>
            <a:r>
              <a:rPr lang="en-US" altLang="zh-CN" b="0" dirty="0" smtClean="0"/>
              <a:t>TN: </a:t>
            </a:r>
            <a:r>
              <a:rPr lang="zh-CN" altLang="en-US" b="0" dirty="0" smtClean="0"/>
              <a:t>将负类预测为负类数：</a:t>
            </a:r>
            <a:endParaRPr lang="en-US" altLang="zh-CN" b="0" dirty="0" smtClean="0"/>
          </a:p>
          <a:p>
            <a:pPr lvl="1" eaLnBrk="1" hangingPunct="1"/>
            <a:endParaRPr lang="en-US" altLang="zh-CN" b="0" dirty="0" smtClean="0"/>
          </a:p>
          <a:p>
            <a:pPr lvl="1" eaLnBrk="1" hangingPunct="1"/>
            <a:r>
              <a:rPr lang="zh-CN" altLang="en-US" b="0" dirty="0" smtClean="0"/>
              <a:t>准确率</a:t>
            </a:r>
            <a:r>
              <a:rPr lang="en-US" altLang="zh-CN" b="0" dirty="0" smtClean="0"/>
              <a:t>(accuracy) = </a:t>
            </a:r>
            <a:r>
              <a:rPr lang="zh-CN" altLang="en-US" b="0" dirty="0" smtClean="0"/>
              <a:t>预测对的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所有 </a:t>
            </a:r>
            <a:r>
              <a:rPr lang="en-US" altLang="zh-CN" b="0" dirty="0" smtClean="0"/>
              <a:t>= (TP+TN)/(TP+FN+FP+TN) = </a:t>
            </a:r>
          </a:p>
          <a:p>
            <a:pPr lvl="1" eaLnBrk="1" hangingPunct="1"/>
            <a:r>
              <a:rPr lang="zh-CN" altLang="en-US" b="0" dirty="0" smtClean="0"/>
              <a:t>精确率</a:t>
            </a:r>
            <a:r>
              <a:rPr lang="en-US" altLang="zh-CN" b="0" dirty="0" smtClean="0"/>
              <a:t>(precision) = TP/(TP+FP) = </a:t>
            </a:r>
          </a:p>
          <a:p>
            <a:pPr lvl="1" eaLnBrk="1" hangingPunct="1"/>
            <a:r>
              <a:rPr lang="zh-CN" altLang="en-US" b="0" dirty="0" smtClean="0"/>
              <a:t>召回率</a:t>
            </a:r>
            <a:r>
              <a:rPr lang="en-US" altLang="zh-CN" b="0" dirty="0" smtClean="0"/>
              <a:t>(recall) = TP/(TP+FN) = </a:t>
            </a:r>
            <a:endParaRPr lang="zh-CN" altLang="en-US" b="0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xmlns="" id="{8D82F777-D2BB-4AED-A326-9D079A4C0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>
            <p:custDataLst>
              <p:tags r:id="rId5"/>
            </p:custDataLst>
          </p:nvPr>
        </p:nvSpPr>
        <p:spPr>
          <a:xfrm>
            <a:off x="3851920" y="1861939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0" name="TextBox 19"/>
          <p:cNvSpPr txBox="1"/>
          <p:nvPr>
            <p:custDataLst>
              <p:tags r:id="rId6"/>
            </p:custDataLst>
          </p:nvPr>
        </p:nvSpPr>
        <p:spPr>
          <a:xfrm>
            <a:off x="3809528" y="2221979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1" name="TextBox 20"/>
          <p:cNvSpPr txBox="1"/>
          <p:nvPr>
            <p:custDataLst>
              <p:tags r:id="rId7"/>
            </p:custDataLst>
          </p:nvPr>
        </p:nvSpPr>
        <p:spPr>
          <a:xfrm>
            <a:off x="3923928" y="2582019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4]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2" name="TextBox 21"/>
          <p:cNvSpPr txBox="1"/>
          <p:nvPr>
            <p:custDataLst>
              <p:tags r:id="rId8"/>
            </p:custDataLst>
          </p:nvPr>
        </p:nvSpPr>
        <p:spPr>
          <a:xfrm>
            <a:off x="8058000" y="3302099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5]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3" name="TextBox 22"/>
          <p:cNvSpPr txBox="1"/>
          <p:nvPr>
            <p:custDataLst>
              <p:tags r:id="rId9"/>
            </p:custDataLst>
          </p:nvPr>
        </p:nvSpPr>
        <p:spPr>
          <a:xfrm>
            <a:off x="4644008" y="3662139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6]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4" name="TextBox 23"/>
          <p:cNvSpPr txBox="1"/>
          <p:nvPr>
            <p:custDataLst>
              <p:tags r:id="rId10"/>
            </p:custDataLst>
          </p:nvPr>
        </p:nvSpPr>
        <p:spPr>
          <a:xfrm>
            <a:off x="4355976" y="4022179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7]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4" name="组合 13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0" name="TitleBackground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ColorBlock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3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7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872582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xmlns="" id="{62530AAC-2026-4D68-8566-08FF87E5F3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D08954-0708-4637-8266-48A0F9C55A66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xmlns="" id="{4E0C6767-0FC7-4033-9488-9BFCA18F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FF50EEC7-74C5-4700-A521-686291F5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0D72EF-12A7-4C03-A4CA-E25C25B023C1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xmlns="" id="{2CA88CD0-FA22-4D8A-B456-A194069F3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1.2</a:t>
            </a:r>
            <a:r>
              <a:rPr lang="zh-CN" altLang="en-US" dirty="0" smtClean="0"/>
              <a:t>其它</a:t>
            </a:r>
            <a:r>
              <a:rPr lang="zh-CN" altLang="en-US" dirty="0"/>
              <a:t>度量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续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xmlns="" id="{B316D713-6624-4754-AC15-59E775AE2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假设我们手上有</a:t>
            </a:r>
            <a:r>
              <a:rPr lang="en-US" altLang="zh-CN" b="0" dirty="0"/>
              <a:t>60</a:t>
            </a:r>
            <a:r>
              <a:rPr lang="zh-CN" altLang="en-US" b="0" dirty="0"/>
              <a:t>个正样本，</a:t>
            </a:r>
            <a:r>
              <a:rPr lang="en-US" altLang="zh-CN" b="0" dirty="0"/>
              <a:t>40</a:t>
            </a:r>
            <a:r>
              <a:rPr lang="zh-CN" altLang="en-US" b="0" dirty="0"/>
              <a:t>个负样本，我们要找出所有的正样本，系统查找出</a:t>
            </a:r>
            <a:r>
              <a:rPr lang="en-US" altLang="zh-CN" b="0" dirty="0"/>
              <a:t>50</a:t>
            </a:r>
            <a:r>
              <a:rPr lang="zh-CN" altLang="en-US" b="0" dirty="0"/>
              <a:t>个，其中只有</a:t>
            </a:r>
            <a:r>
              <a:rPr lang="en-US" altLang="zh-CN" b="0" dirty="0"/>
              <a:t>40</a:t>
            </a:r>
            <a:r>
              <a:rPr lang="zh-CN" altLang="en-US" b="0" dirty="0"/>
              <a:t>个是真正的正样本，计算上述各指标。</a:t>
            </a:r>
            <a:endParaRPr lang="en-US" altLang="zh-CN" b="0" dirty="0"/>
          </a:p>
          <a:p>
            <a:pPr eaLnBrk="1" hangingPunct="1"/>
            <a:endParaRPr lang="en-US" altLang="zh-CN" b="0" dirty="0"/>
          </a:p>
          <a:p>
            <a:pPr lvl="1" eaLnBrk="1" hangingPunct="1"/>
            <a:r>
              <a:rPr lang="en-US" altLang="zh-CN" b="0" dirty="0"/>
              <a:t>TP: </a:t>
            </a:r>
            <a:r>
              <a:rPr lang="zh-CN" altLang="en-US" b="0" dirty="0"/>
              <a:t>将正类预测为正类数  </a:t>
            </a:r>
            <a:r>
              <a:rPr lang="en-US" altLang="zh-CN" b="0" dirty="0"/>
              <a:t>40</a:t>
            </a:r>
          </a:p>
          <a:p>
            <a:pPr lvl="1" eaLnBrk="1" hangingPunct="1"/>
            <a:r>
              <a:rPr lang="en-US" altLang="zh-CN" b="0" dirty="0"/>
              <a:t>FN: </a:t>
            </a:r>
            <a:r>
              <a:rPr lang="zh-CN" altLang="en-US" b="0" dirty="0"/>
              <a:t>将正类预测为负类数  </a:t>
            </a:r>
            <a:r>
              <a:rPr lang="en-US" altLang="zh-CN" b="0" dirty="0"/>
              <a:t>20   </a:t>
            </a:r>
            <a:r>
              <a:rPr lang="zh-CN" altLang="en-US" b="0" dirty="0"/>
              <a:t>（</a:t>
            </a:r>
            <a:r>
              <a:rPr lang="en-US" altLang="zh-CN" b="0" dirty="0"/>
              <a:t>60-40</a:t>
            </a:r>
            <a:r>
              <a:rPr lang="zh-CN" altLang="en-US" b="0" dirty="0"/>
              <a:t>，剩余没正确分类的正样本）</a:t>
            </a:r>
            <a:endParaRPr lang="en-US" altLang="zh-CN" b="0" dirty="0"/>
          </a:p>
          <a:p>
            <a:pPr lvl="1" eaLnBrk="1" hangingPunct="1"/>
            <a:r>
              <a:rPr lang="en-US" altLang="zh-CN" b="0" dirty="0"/>
              <a:t>FP: </a:t>
            </a:r>
            <a:r>
              <a:rPr lang="zh-CN" altLang="en-US" b="0" dirty="0"/>
              <a:t>将负类预测为正类数  </a:t>
            </a:r>
            <a:r>
              <a:rPr lang="en-US" altLang="zh-CN" b="0" dirty="0"/>
              <a:t>10</a:t>
            </a:r>
          </a:p>
          <a:p>
            <a:pPr lvl="1" eaLnBrk="1" hangingPunct="1"/>
            <a:r>
              <a:rPr lang="en-US" altLang="zh-CN" b="0" dirty="0"/>
              <a:t>TN: </a:t>
            </a:r>
            <a:r>
              <a:rPr lang="zh-CN" altLang="en-US" b="0" dirty="0"/>
              <a:t>将负类预测为负类数  </a:t>
            </a:r>
            <a:r>
              <a:rPr lang="en-US" altLang="zh-CN" b="0" dirty="0"/>
              <a:t>30</a:t>
            </a:r>
          </a:p>
          <a:p>
            <a:pPr lvl="1" eaLnBrk="1" hangingPunct="1"/>
            <a:endParaRPr lang="en-US" altLang="zh-CN" b="0" dirty="0"/>
          </a:p>
          <a:p>
            <a:pPr lvl="1" eaLnBrk="1" hangingPunct="1"/>
            <a:r>
              <a:rPr lang="zh-CN" altLang="en-US" b="0" dirty="0"/>
              <a:t>准确率</a:t>
            </a:r>
            <a:r>
              <a:rPr lang="en-US" altLang="zh-CN" b="0" dirty="0"/>
              <a:t>(accuracy) = </a:t>
            </a:r>
            <a:r>
              <a:rPr lang="zh-CN" altLang="en-US" b="0" dirty="0"/>
              <a:t>预测对的</a:t>
            </a:r>
            <a:r>
              <a:rPr lang="en-US" altLang="zh-CN" b="0" dirty="0"/>
              <a:t>/</a:t>
            </a:r>
            <a:r>
              <a:rPr lang="zh-CN" altLang="en-US" b="0" dirty="0"/>
              <a:t>所有 </a:t>
            </a:r>
            <a:r>
              <a:rPr lang="en-US" altLang="zh-CN" b="0" dirty="0"/>
              <a:t>= (TP+TN)/(TP+FN+FP+TN) = 70%</a:t>
            </a:r>
          </a:p>
          <a:p>
            <a:pPr lvl="1" eaLnBrk="1" hangingPunct="1"/>
            <a:r>
              <a:rPr lang="zh-CN" altLang="en-US" b="0" dirty="0"/>
              <a:t>精确率</a:t>
            </a:r>
            <a:r>
              <a:rPr lang="en-US" altLang="zh-CN" b="0" dirty="0"/>
              <a:t>(precision) = TP/(TP+FP) = 80%</a:t>
            </a:r>
          </a:p>
          <a:p>
            <a:pPr lvl="1" eaLnBrk="1" hangingPunct="1"/>
            <a:r>
              <a:rPr lang="zh-CN" altLang="en-US" b="0" dirty="0"/>
              <a:t>召回率</a:t>
            </a:r>
            <a:r>
              <a:rPr lang="en-US" altLang="zh-CN" b="0" dirty="0"/>
              <a:t>(recall) = TP/(TP+FN) = 2/3</a:t>
            </a:r>
            <a:endParaRPr lang="zh-CN" altLang="en-US" b="0" dirty="0"/>
          </a:p>
        </p:txBody>
      </p:sp>
      <p:sp>
        <p:nvSpPr>
          <p:cNvPr id="14343" name="Rectangle 5">
            <a:extLst>
              <a:ext uri="{FF2B5EF4-FFF2-40B4-BE49-F238E27FC236}">
                <a16:creationId xmlns:a16="http://schemas.microsoft.com/office/drawing/2014/main" xmlns="" id="{8D82F777-D2BB-4AED-A326-9D079A4C0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14345" name="Rectangle 7">
            <a:extLst>
              <a:ext uri="{FF2B5EF4-FFF2-40B4-BE49-F238E27FC236}">
                <a16:creationId xmlns:a16="http://schemas.microsoft.com/office/drawing/2014/main" xmlns="" id="{360D1143-A428-4E4A-8D57-E3B5E4FB3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14347" name="文本框 10">
            <a:extLst>
              <a:ext uri="{FF2B5EF4-FFF2-40B4-BE49-F238E27FC236}">
                <a16:creationId xmlns:a16="http://schemas.microsoft.com/office/drawing/2014/main" xmlns="" id="{68E415CB-B1FC-47E7-A5FD-2DDA3F35C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132513"/>
            <a:ext cx="1905000" cy="649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086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99.9%&quot;,&quot;0.999&quot;],&quot;CaseSensitive&quot;:false,&quot;FuzzyMatch&quot;:tru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0.5&quot;],&quot;CaseSensitive&quot;:false,&quot;FuzzyMatch&quot;:true},{&quot;Num&quot;:2,&quot;Score&quot;:1.0,&quot;Answers&quot;:[&quot;0.5&quot;],&quot;CaseSensitive&quot;:false,&quot;FuzzyMatch&quot;:true}]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0&quot;],&quot;CaseSensitive&quot;:false,&quot;FuzzyMatch&quot;:true},{&quot;Num&quot;:2,&quot;Score&quot;:1.0,&quot;Answers&quot;:[&quot;0.3&quot;,&quot;30%&quot;],&quot;CaseSensitive&quot;:false,&quot;FuzzyMatch&quot;:true}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20%&quot;,&quot;0.2&quot;],&quot;CaseSensitive&quot;:false,&quot;FuzzyMatch&quot;:true},{&quot;Num&quot;:2,&quot;Score&quot;:1.0,&quot;Answers&quot;:[&quot;0.1&quot;,&quot;10%&quot;],&quot;CaseSensitive&quot;:false,&quot;FuzzyMatch&quot;:true}]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7.0"/>
  <p:tag name="PROBLEMBLANK" val="[{&quot;Num&quot;:1,&quot;Score&quot;:1.0,&quot;Answers&quot;:[&quot;40&quot;],&quot;CaseSensitive&quot;:false,&quot;FuzzyMatch&quot;:true},{&quot;Num&quot;:2,&quot;Score&quot;:1.0,&quot;Answers&quot;:[&quot;20&quot;],&quot;CaseSensitive&quot;:false,&quot;FuzzyMatch&quot;:true},{&quot;Num&quot;:3,&quot;Score&quot;:1.0,&quot;Answers&quot;:[&quot;10&quot;],&quot;CaseSensitive&quot;:false,&quot;FuzzyMatch&quot;:true},{&quot;Num&quot;:4,&quot;Score&quot;:1.0,&quot;Answers&quot;:[&quot;30&quot;],&quot;CaseSensitive&quot;:false,&quot;FuzzyMatch&quot;:true},{&quot;Num&quot;:5,&quot;Score&quot;:1.0,&quot;Answers&quot;:[&quot;0.7&quot;,&quot;70%&quot;],&quot;CaseSensitive&quot;:false,&quot;FuzzyMatch&quot;:true},{&quot;Num&quot;:6,&quot;Score&quot;:1.0,&quot;Answers&quot;:[&quot;0.8&quot;,&quot;80%&quot;],&quot;CaseSensitive&quot;:false,&quot;FuzzyMatch&quot;:true},{&quot;Num&quot;:7,&quot;Score&quot;:1.0,&quot;Answers&quot;:[&quot;0.667&quot;],&quot;CaseSensitive&quot;:false,&quot;FuzzyMatch&quot;:true}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6.0"/>
  <p:tag name="PROBLEMBLANK" val="[{&quot;Num&quot;:1,&quot;Score&quot;:1.0,&quot;Answers&quot;:[&quot;10&quot;],&quot;CaseSensitive&quot;:false,&quot;FuzzyMatch&quot;:true},{&quot;Num&quot;:2,&quot;Score&quot;:1.0,&quot;Answers&quot;:[&quot;0&quot;],&quot;CaseSensitive&quot;:false,&quot;FuzzyMatch&quot;:true},{&quot;Num&quot;:3,&quot;Score&quot;:1.0,&quot;Answers&quot;:[&quot;990&quot;],&quot;CaseSensitive&quot;:false,&quot;FuzzyMatch&quot;:true},{&quot;Num&quot;:4,&quot;Score&quot;:1.0,&quot;Answers&quot;:[&quot;8&quot;],&quot;CaseSensitive&quot;:false,&quot;FuzzyMatch&quot;:true},{&quot;Num&quot;:5,&quot;Score&quot;:1.0,&quot;Answers&quot;:[&quot;2&quot;],&quot;CaseSensitive&quot;:false,&quot;FuzzyMatch&quot;:true},{&quot;Num&quot;:6,&quot;Score&quot;:1.0,&quot;Answers&quot;:[&quot;92&quot;],&quot;CaseSensitive&quot;:false,&quot;FuzzyMatch&quot;:true}]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11313</TotalTime>
  <Words>1623</Words>
  <Application>Microsoft Office PowerPoint</Application>
  <PresentationFormat>全屏显示(4:3)</PresentationFormat>
  <Paragraphs>352</Paragraphs>
  <Slides>18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Blends</vt:lpstr>
      <vt:lpstr>Equation</vt:lpstr>
      <vt:lpstr>PowerPoint 演示文稿</vt:lpstr>
      <vt:lpstr>1.2其它度量</vt:lpstr>
      <vt:lpstr>PowerPoint 演示文稿</vt:lpstr>
      <vt:lpstr>PowerPoint 演示文稿</vt:lpstr>
      <vt:lpstr>PowerPoint 演示文稿</vt:lpstr>
      <vt:lpstr>PowerPoint 演示文稿</vt:lpstr>
      <vt:lpstr>1.2其它度量(续)</vt:lpstr>
      <vt:lpstr>PowerPoint 演示文稿</vt:lpstr>
      <vt:lpstr>1.2其它度量(续)</vt:lpstr>
      <vt:lpstr>PowerPoint 演示文稿</vt:lpstr>
      <vt:lpstr>PowerPoint 演示文稿</vt:lpstr>
      <vt:lpstr>PowerPoint 演示文稿</vt:lpstr>
      <vt:lpstr>1.4如何构建ROC曲线</vt:lpstr>
      <vt:lpstr>PowerPoint 演示文稿</vt:lpstr>
      <vt:lpstr>PowerPoint 演示文稿</vt:lpstr>
      <vt:lpstr>PowerPoint 演示文稿</vt:lpstr>
      <vt:lpstr>3.2噪声导致的过分拟合</vt:lpstr>
      <vt:lpstr>PowerPoint 演示文稿</vt:lpstr>
    </vt:vector>
  </TitlesOfParts>
  <Company>CS Dept., ZZU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Ming Fan</dc:creator>
  <cp:lastModifiedBy>Windows 用户</cp:lastModifiedBy>
  <cp:revision>233</cp:revision>
  <dcterms:created xsi:type="dcterms:W3CDTF">2002-07-21T08:37:06Z</dcterms:created>
  <dcterms:modified xsi:type="dcterms:W3CDTF">2020-04-28T07:09:05Z</dcterms:modified>
</cp:coreProperties>
</file>