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6"/>
  </p:notesMasterIdLst>
  <p:sldIdLst>
    <p:sldId id="456" r:id="rId2"/>
    <p:sldId id="455" r:id="rId3"/>
    <p:sldId id="457" r:id="rId4"/>
    <p:sldId id="460" r:id="rId5"/>
    <p:sldId id="444" r:id="rId6"/>
    <p:sldId id="331" r:id="rId7"/>
    <p:sldId id="461" r:id="rId8"/>
    <p:sldId id="386" r:id="rId9"/>
    <p:sldId id="447" r:id="rId10"/>
    <p:sldId id="446" r:id="rId11"/>
    <p:sldId id="448" r:id="rId12"/>
    <p:sldId id="450" r:id="rId13"/>
    <p:sldId id="449" r:id="rId14"/>
    <p:sldId id="45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8641" autoAdjust="0"/>
  </p:normalViewPr>
  <p:slideViewPr>
    <p:cSldViewPr>
      <p:cViewPr>
        <p:scale>
          <a:sx n="70" d="100"/>
          <a:sy n="70" d="100"/>
        </p:scale>
        <p:origin x="-1536" y="-3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F58F3-0DF3-42D7-9CE9-F56E82DB81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15716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4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6.tmp"/><Relationship Id="rId2" Type="http://schemas.openxmlformats.org/officeDocument/2006/relationships/tags" Target="../tags/tag1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3.w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6" Type="http://schemas.openxmlformats.org/officeDocument/2006/relationships/image" Target="../media/image6.tmp"/><Relationship Id="rId1" Type="http://schemas.openxmlformats.org/officeDocument/2006/relationships/vmlDrawing" Target="../drawings/vmlDrawing7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image" Target="../media/image20.wmf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6" Type="http://schemas.openxmlformats.org/officeDocument/2006/relationships/image" Target="../media/image6.tmp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image" Target="../media/image21.png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23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22.png"/><Relationship Id="rId17" Type="http://schemas.openxmlformats.org/officeDocument/2006/relationships/image" Target="../media/image6.tmp"/><Relationship Id="rId2" Type="http://schemas.openxmlformats.org/officeDocument/2006/relationships/tags" Target="../tags/tag92.xml"/><Relationship Id="rId16" Type="http://schemas.openxmlformats.org/officeDocument/2006/relationships/image" Target="../media/image26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95.xml"/><Relationship Id="rId15" Type="http://schemas.openxmlformats.org/officeDocument/2006/relationships/image" Target="../media/image25.png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28.png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7.png"/><Relationship Id="rId2" Type="http://schemas.openxmlformats.org/officeDocument/2006/relationships/tags" Target="../tags/tag102.xml"/><Relationship Id="rId16" Type="http://schemas.openxmlformats.org/officeDocument/2006/relationships/image" Target="../media/image6.tmp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05.xml"/><Relationship Id="rId15" Type="http://schemas.openxmlformats.org/officeDocument/2006/relationships/image" Target="../media/image22.png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9.png"/><Relationship Id="rId2" Type="http://schemas.openxmlformats.org/officeDocument/2006/relationships/tags" Target="../tags/tag12.xml"/><Relationship Id="rId16" Type="http://schemas.openxmlformats.org/officeDocument/2006/relationships/image" Target="../media/image6.tmp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15" Type="http://schemas.openxmlformats.org/officeDocument/2006/relationships/image" Target="../media/image12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tags" Target="../tags/tag22.xml"/><Relationship Id="rId16" Type="http://schemas.openxmlformats.org/officeDocument/2006/relationships/image" Target="../media/image15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15" Type="http://schemas.openxmlformats.org/officeDocument/2006/relationships/image" Target="../media/image14.png"/><Relationship Id="rId10" Type="http://schemas.openxmlformats.org/officeDocument/2006/relationships/tags" Target="../tags/tag30.xml"/><Relationship Id="rId19" Type="http://schemas.openxmlformats.org/officeDocument/2006/relationships/image" Target="../media/image6.tmp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6.tmp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image" Target="../media/image6.tmp"/><Relationship Id="rId2" Type="http://schemas.openxmlformats.org/officeDocument/2006/relationships/tags" Target="../tags/tag4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6" Type="http://schemas.openxmlformats.org/officeDocument/2006/relationships/image" Target="../media/image6.tmp"/><Relationship Id="rId1" Type="http://schemas.openxmlformats.org/officeDocument/2006/relationships/vmlDrawing" Target="../drawings/vmlDrawing5.v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image" Target="../media/image19.emf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14804" y="443711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计算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b=85.172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pic>
        <p:nvPicPr>
          <p:cNvPr id="15" name="Picture 3" descr="散点图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89" y="2029976"/>
            <a:ext cx="4897239" cy="30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23433" y="1988740"/>
            <a:ext cx="2523948" cy="25923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9512" y="3269302"/>
            <a:ext cx="367208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分析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身高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为自变量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体重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因变量．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651"/>
              </p:ext>
            </p:extLst>
          </p:nvPr>
        </p:nvGraphicFramePr>
        <p:xfrm>
          <a:off x="35496" y="980728"/>
          <a:ext cx="8153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14" imgW="2247900" imgH="508000" progId="Equation.DSMT4">
                  <p:embed/>
                </p:oleObj>
              </mc:Choice>
              <mc:Fallback>
                <p:oleObj name="Equation" r:id="rId14" imgW="224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980728"/>
                        <a:ext cx="81534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7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8" y="2178216"/>
            <a:ext cx="4525739" cy="10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95857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62" name="Group 70">
            <a:extLst>
              <a:ext uri="{FF2B5EF4-FFF2-40B4-BE49-F238E27FC236}">
                <a16:creationId xmlns:a16="http://schemas.microsoft.com/office/drawing/2014/main" xmlns="" id="{EFCD95F4-FECC-4431-B601-E4646D29B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50788"/>
              </p:ext>
            </p:extLst>
          </p:nvPr>
        </p:nvGraphicFramePr>
        <p:xfrm>
          <a:off x="395288" y="1124744"/>
          <a:ext cx="8497887" cy="3313113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3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6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收入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主妇工作状况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工作概率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1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（不工作）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（工作）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2/3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4/5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8/9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11448"/>
              </p:ext>
            </p:extLst>
          </p:nvPr>
        </p:nvGraphicFramePr>
        <p:xfrm>
          <a:off x="251520" y="4509120"/>
          <a:ext cx="34099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3" imgW="1033380" imgH="357127" progId="Equation.DSMT4">
                  <p:embed/>
                </p:oleObj>
              </mc:Choice>
              <mc:Fallback>
                <p:oleObj name="Equation" r:id="rId3" imgW="1033380" imgH="3571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20"/>
                        <a:ext cx="340995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50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FFFF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47971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odd=4/2=2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14790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odd=8/4=2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871017" y="38100"/>
            <a:ext cx="67818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3.3</a:t>
            </a:r>
            <a:r>
              <a:rPr lang="zh-CN" altLang="en-US" dirty="0" smtClean="0"/>
              <a:t>优势比</a:t>
            </a:r>
            <a:r>
              <a:rPr lang="en-US" altLang="zh-CN" dirty="0" smtClean="0"/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4BDF-84F6-49D5-9494-7182D8A25DB9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305472" y="184482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下述两个公式描述同一条直线，哪个好？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3505497" y="348411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3505497" y="434136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="" xmlns:a16="http://schemas.microsoft.com/office/drawing/2014/main" id="{75F4038B-E718-4DF2-BD29-20A4810E1957}"/>
              </a:ext>
            </a:extLst>
          </p:cNvPr>
          <p:cNvSpPr txBox="1"/>
          <p:nvPr/>
        </p:nvSpPr>
        <p:spPr>
          <a:xfrm>
            <a:off x="4450729" y="3270672"/>
            <a:ext cx="2770188" cy="779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1254125" algn="l"/>
              </a:tabLst>
              <a:defRPr/>
            </a:pPr>
            <a:r>
              <a:rPr sz="38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0.5</a:t>
            </a:r>
            <a:r>
              <a:rPr sz="3800" spc="-56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i="1" spc="-6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4125" spc="-97" baseline="-3333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	</a:t>
            </a:r>
            <a:r>
              <a:rPr sz="3800" spc="5" dirty="0">
                <a:solidFill>
                  <a:prstClr val="black"/>
                </a:solidFill>
                <a:latin typeface="Symbol"/>
                <a:ea typeface="+mn-ea"/>
                <a:cs typeface="Symbol"/>
              </a:rPr>
              <a:t></a:t>
            </a:r>
            <a:r>
              <a:rPr sz="3800" spc="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spc="-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0.4</a:t>
            </a:r>
            <a:r>
              <a:rPr sz="3800" spc="-2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i="1" spc="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4125" spc="127" baseline="-3333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endParaRPr sz="4125" baseline="-33333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="" xmlns:a16="http://schemas.microsoft.com/office/drawing/2014/main" id="{D1E49074-7564-457D-92A5-7ED19898F439}"/>
              </a:ext>
            </a:extLst>
          </p:cNvPr>
          <p:cNvSpPr txBox="1"/>
          <p:nvPr/>
        </p:nvSpPr>
        <p:spPr>
          <a:xfrm>
            <a:off x="7436817" y="3270672"/>
            <a:ext cx="1635125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800" spc="5" dirty="0">
                <a:solidFill>
                  <a:prstClr val="black"/>
                </a:solidFill>
                <a:latin typeface="Symbol"/>
                <a:ea typeface="+mn-ea"/>
                <a:cs typeface="Symbol"/>
              </a:rPr>
              <a:t></a:t>
            </a:r>
            <a:r>
              <a:rPr sz="3800" spc="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spc="3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0.3=</a:t>
            </a:r>
            <a:r>
              <a:rPr sz="3800" spc="-37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</a:t>
            </a:r>
            <a:endParaRPr sz="38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="" xmlns:a16="http://schemas.microsoft.com/office/drawing/2014/main" id="{E51C5A47-82C7-4532-9198-6D567257A422}"/>
              </a:ext>
            </a:extLst>
          </p:cNvPr>
          <p:cNvSpPr txBox="1"/>
          <p:nvPr/>
        </p:nvSpPr>
        <p:spPr>
          <a:xfrm>
            <a:off x="4442792" y="4413672"/>
            <a:ext cx="2055812" cy="779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892810" algn="l"/>
              </a:tabLst>
              <a:defRPr/>
            </a:pPr>
            <a:r>
              <a:rPr sz="38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</a:t>
            </a:r>
            <a:r>
              <a:rPr sz="3800" spc="-56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i="1" spc="-6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4125" spc="-97" baseline="-3333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	</a:t>
            </a:r>
            <a:r>
              <a:rPr sz="3800" dirty="0">
                <a:solidFill>
                  <a:prstClr val="black"/>
                </a:solidFill>
                <a:latin typeface="Symbol"/>
                <a:ea typeface="+mn-ea"/>
                <a:cs typeface="Symbol"/>
              </a:rPr>
              <a:t></a:t>
            </a:r>
            <a:r>
              <a:rPr sz="38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4</a:t>
            </a:r>
            <a:r>
              <a:rPr sz="3800" spc="-18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i="1" spc="8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4125" spc="127" baseline="-33333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endParaRPr sz="4125" baseline="-33333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="" xmlns:a16="http://schemas.microsoft.com/office/drawing/2014/main" id="{8D2E02A7-F9FC-44F4-B58D-E6FE1BDFEA2F}"/>
              </a:ext>
            </a:extLst>
          </p:cNvPr>
          <p:cNvSpPr txBox="1"/>
          <p:nvPr/>
        </p:nvSpPr>
        <p:spPr>
          <a:xfrm>
            <a:off x="6714504" y="4413672"/>
            <a:ext cx="1266825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800" dirty="0">
                <a:solidFill>
                  <a:prstClr val="black"/>
                </a:solidFill>
                <a:latin typeface="Symbol"/>
                <a:ea typeface="+mn-ea"/>
                <a:cs typeface="Symbol"/>
              </a:rPr>
              <a:t></a:t>
            </a:r>
            <a:r>
              <a:rPr sz="38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spc="8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3=</a:t>
            </a:r>
            <a:r>
              <a:rPr sz="3800" spc="-4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80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0</a:t>
            </a:r>
            <a:endParaRPr sz="38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="" xmlns:a16="http://schemas.microsoft.com/office/drawing/2014/main" id="{48046E56-0E95-43D5-BBEF-807FF67F6E1E}"/>
              </a:ext>
            </a:extLst>
          </p:cNvPr>
          <p:cNvSpPr/>
          <p:nvPr/>
        </p:nvSpPr>
        <p:spPr>
          <a:xfrm>
            <a:off x="777429" y="2351088"/>
            <a:ext cx="103188" cy="3529012"/>
          </a:xfrm>
          <a:custGeom>
            <a:avLst/>
            <a:gdLst/>
            <a:ahLst/>
            <a:cxnLst/>
            <a:rect l="l" t="t" r="r" b="b"/>
            <a:pathLst>
              <a:path w="103505" h="3528695">
                <a:moveTo>
                  <a:pt x="51688" y="25109"/>
                </a:moveTo>
                <a:lnTo>
                  <a:pt x="45338" y="35995"/>
                </a:lnTo>
                <a:lnTo>
                  <a:pt x="45338" y="3528390"/>
                </a:lnTo>
                <a:lnTo>
                  <a:pt x="58038" y="352839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3528695">
                <a:moveTo>
                  <a:pt x="51688" y="0"/>
                </a:moveTo>
                <a:lnTo>
                  <a:pt x="0" y="88645"/>
                </a:lnTo>
                <a:lnTo>
                  <a:pt x="1016" y="92455"/>
                </a:lnTo>
                <a:lnTo>
                  <a:pt x="7112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2572"/>
                </a:lnTo>
                <a:lnTo>
                  <a:pt x="59020" y="12572"/>
                </a:lnTo>
                <a:lnTo>
                  <a:pt x="51688" y="0"/>
                </a:lnTo>
                <a:close/>
              </a:path>
              <a:path w="103505" h="3528695">
                <a:moveTo>
                  <a:pt x="59020" y="12572"/>
                </a:moveTo>
                <a:lnTo>
                  <a:pt x="58038" y="12572"/>
                </a:lnTo>
                <a:lnTo>
                  <a:pt x="58038" y="35995"/>
                </a:lnTo>
                <a:lnTo>
                  <a:pt x="92456" y="94995"/>
                </a:lnTo>
                <a:lnTo>
                  <a:pt x="96266" y="96012"/>
                </a:lnTo>
                <a:lnTo>
                  <a:pt x="102362" y="92455"/>
                </a:lnTo>
                <a:lnTo>
                  <a:pt x="103377" y="88645"/>
                </a:lnTo>
                <a:lnTo>
                  <a:pt x="59020" y="12572"/>
                </a:lnTo>
                <a:close/>
              </a:path>
              <a:path w="103505" h="3528695">
                <a:moveTo>
                  <a:pt x="58038" y="12572"/>
                </a:moveTo>
                <a:lnTo>
                  <a:pt x="45338" y="12572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7"/>
                </a:lnTo>
                <a:lnTo>
                  <a:pt x="58038" y="15747"/>
                </a:lnTo>
                <a:lnTo>
                  <a:pt x="58038" y="12572"/>
                </a:lnTo>
                <a:close/>
              </a:path>
              <a:path w="103505" h="3528695">
                <a:moveTo>
                  <a:pt x="58038" y="15747"/>
                </a:moveTo>
                <a:lnTo>
                  <a:pt x="57150" y="15747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7"/>
                </a:lnTo>
                <a:close/>
              </a:path>
              <a:path w="103505" h="3528695">
                <a:moveTo>
                  <a:pt x="57150" y="15747"/>
                </a:moveTo>
                <a:lnTo>
                  <a:pt x="46227" y="15747"/>
                </a:lnTo>
                <a:lnTo>
                  <a:pt x="51688" y="25109"/>
                </a:lnTo>
                <a:lnTo>
                  <a:pt x="57150" y="1574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="" xmlns:a16="http://schemas.microsoft.com/office/drawing/2014/main" id="{10851575-2F81-4AED-AF87-D5EEEE45356C}"/>
              </a:ext>
            </a:extLst>
          </p:cNvPr>
          <p:cNvSpPr/>
          <p:nvPr/>
        </p:nvSpPr>
        <p:spPr>
          <a:xfrm>
            <a:off x="829817" y="5826125"/>
            <a:ext cx="5761037" cy="103188"/>
          </a:xfrm>
          <a:custGeom>
            <a:avLst/>
            <a:gdLst/>
            <a:ahLst/>
            <a:cxnLst/>
            <a:rect l="l" t="t" r="r" b="b"/>
            <a:pathLst>
              <a:path w="5760720" h="103504">
                <a:moveTo>
                  <a:pt x="5735437" y="51701"/>
                </a:moveTo>
                <a:lnTo>
                  <a:pt x="5665597" y="92430"/>
                </a:lnTo>
                <a:lnTo>
                  <a:pt x="5664581" y="96316"/>
                </a:lnTo>
                <a:lnTo>
                  <a:pt x="5668136" y="102374"/>
                </a:lnTo>
                <a:lnTo>
                  <a:pt x="5672074" y="103403"/>
                </a:lnTo>
                <a:lnTo>
                  <a:pt x="5749832" y="58051"/>
                </a:lnTo>
                <a:lnTo>
                  <a:pt x="5748528" y="58051"/>
                </a:lnTo>
                <a:lnTo>
                  <a:pt x="5748528" y="57188"/>
                </a:lnTo>
                <a:lnTo>
                  <a:pt x="5744845" y="57188"/>
                </a:lnTo>
                <a:lnTo>
                  <a:pt x="5735437" y="51701"/>
                </a:lnTo>
                <a:close/>
              </a:path>
              <a:path w="5760720" h="103504">
                <a:moveTo>
                  <a:pt x="5724548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5724548" y="58051"/>
                </a:lnTo>
                <a:lnTo>
                  <a:pt x="5735437" y="51701"/>
                </a:lnTo>
                <a:lnTo>
                  <a:pt x="5724548" y="45351"/>
                </a:lnTo>
                <a:close/>
              </a:path>
              <a:path w="5760720" h="103504">
                <a:moveTo>
                  <a:pt x="5749835" y="45351"/>
                </a:moveTo>
                <a:lnTo>
                  <a:pt x="5748528" y="45351"/>
                </a:lnTo>
                <a:lnTo>
                  <a:pt x="5748528" y="58051"/>
                </a:lnTo>
                <a:lnTo>
                  <a:pt x="5749832" y="58051"/>
                </a:lnTo>
                <a:lnTo>
                  <a:pt x="5760720" y="51701"/>
                </a:lnTo>
                <a:lnTo>
                  <a:pt x="5749835" y="45351"/>
                </a:lnTo>
                <a:close/>
              </a:path>
              <a:path w="5760720" h="103504">
                <a:moveTo>
                  <a:pt x="5744845" y="46215"/>
                </a:moveTo>
                <a:lnTo>
                  <a:pt x="5735437" y="51701"/>
                </a:lnTo>
                <a:lnTo>
                  <a:pt x="5744845" y="57188"/>
                </a:lnTo>
                <a:lnTo>
                  <a:pt x="5744845" y="46215"/>
                </a:lnTo>
                <a:close/>
              </a:path>
              <a:path w="5760720" h="103504">
                <a:moveTo>
                  <a:pt x="5748528" y="46215"/>
                </a:moveTo>
                <a:lnTo>
                  <a:pt x="5744845" y="46215"/>
                </a:lnTo>
                <a:lnTo>
                  <a:pt x="5744845" y="57188"/>
                </a:lnTo>
                <a:lnTo>
                  <a:pt x="5748528" y="57188"/>
                </a:lnTo>
                <a:lnTo>
                  <a:pt x="5748528" y="46215"/>
                </a:lnTo>
                <a:close/>
              </a:path>
              <a:path w="5760720" h="103504">
                <a:moveTo>
                  <a:pt x="5672074" y="0"/>
                </a:moveTo>
                <a:lnTo>
                  <a:pt x="5668136" y="1015"/>
                </a:lnTo>
                <a:lnTo>
                  <a:pt x="5664581" y="7086"/>
                </a:lnTo>
                <a:lnTo>
                  <a:pt x="5665597" y="10972"/>
                </a:lnTo>
                <a:lnTo>
                  <a:pt x="5735437" y="51701"/>
                </a:lnTo>
                <a:lnTo>
                  <a:pt x="5744845" y="46215"/>
                </a:lnTo>
                <a:lnTo>
                  <a:pt x="5748528" y="46215"/>
                </a:lnTo>
                <a:lnTo>
                  <a:pt x="5748528" y="45351"/>
                </a:lnTo>
                <a:lnTo>
                  <a:pt x="5749835" y="45351"/>
                </a:lnTo>
                <a:lnTo>
                  <a:pt x="5672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="" xmlns:a16="http://schemas.microsoft.com/office/drawing/2014/main" id="{D6060FFA-74D7-42A7-A5A2-527090872E7C}"/>
              </a:ext>
            </a:extLst>
          </p:cNvPr>
          <p:cNvSpPr/>
          <p:nvPr/>
        </p:nvSpPr>
        <p:spPr>
          <a:xfrm>
            <a:off x="382142" y="3698875"/>
            <a:ext cx="4392612" cy="2447925"/>
          </a:xfrm>
          <a:custGeom>
            <a:avLst/>
            <a:gdLst/>
            <a:ahLst/>
            <a:cxnLst/>
            <a:rect l="l" t="t" r="r" b="b"/>
            <a:pathLst>
              <a:path w="4392930" h="2448560">
                <a:moveTo>
                  <a:pt x="0" y="0"/>
                </a:moveTo>
                <a:lnTo>
                  <a:pt x="4392549" y="2448267"/>
                </a:lnTo>
              </a:path>
            </a:pathLst>
          </a:custGeom>
          <a:ln w="9143">
            <a:solidFill>
              <a:srgbClr val="FF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="" xmlns:a16="http://schemas.microsoft.com/office/drawing/2014/main" id="{FB660EFC-0B9B-4966-939E-9A8FC35BF434}"/>
              </a:ext>
            </a:extLst>
          </p:cNvPr>
          <p:cNvSpPr txBox="1"/>
          <p:nvPr/>
        </p:nvSpPr>
        <p:spPr>
          <a:xfrm>
            <a:off x="1858517" y="5767388"/>
            <a:ext cx="5103812" cy="500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085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x2</a:t>
            </a:r>
            <a:endParaRPr sz="140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700" eaLnBrk="1" fontAlgn="auto" hangingPunct="1">
              <a:spcBef>
                <a:spcPts val="445"/>
              </a:spcBef>
              <a:spcAft>
                <a:spcPts val="0"/>
              </a:spcAft>
              <a:defRPr/>
            </a:pPr>
            <a:r>
              <a:rPr sz="1400" spc="-15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w0,w2</a:t>
            </a:r>
            <a:endParaRPr sz="140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="" xmlns:a16="http://schemas.microsoft.com/office/drawing/2014/main" id="{A5D62368-9DE2-4C7F-BEC8-F0F8AA9E70F8}"/>
              </a:ext>
            </a:extLst>
          </p:cNvPr>
          <p:cNvSpPr txBox="1"/>
          <p:nvPr/>
        </p:nvSpPr>
        <p:spPr>
          <a:xfrm>
            <a:off x="107504" y="4487863"/>
            <a:ext cx="299402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701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5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</a:t>
            </a:r>
            <a:r>
              <a:rPr sz="1400" spc="-2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1</a:t>
            </a:r>
            <a:r>
              <a:rPr sz="1400" spc="-15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,</a:t>
            </a:r>
            <a:r>
              <a:rPr sz="1400" spc="-10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w2</a:t>
            </a:r>
            <a:endParaRPr sz="140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  <a:p>
            <a:pPr marL="12700" eaLnBrk="1" fontAlgn="auto" hangingPunct="1">
              <a:spcBef>
                <a:spcPts val="880"/>
              </a:spcBef>
              <a:spcAft>
                <a:spcPts val="0"/>
              </a:spcAft>
              <a:defRPr/>
            </a:pPr>
            <a:r>
              <a:rPr sz="1400" spc="-15" dirty="0">
                <a:solidFill>
                  <a:prstClr val="black"/>
                </a:solidFill>
                <a:latin typeface="Trebuchet MS"/>
                <a:ea typeface="+mn-ea"/>
                <a:cs typeface="Trebuchet MS"/>
              </a:rPr>
              <a:t>w0,w1</a:t>
            </a:r>
            <a:endParaRPr sz="1400">
              <a:solidFill>
                <a:prstClr val="black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"/>
          <p:cNvSpPr txBox="1">
            <a:spLocks noChangeArrowheads="1"/>
          </p:cNvSpPr>
          <p:nvPr/>
        </p:nvSpPr>
        <p:spPr bwMode="auto">
          <a:xfrm>
            <a:off x="3348038" y="1549599"/>
            <a:ext cx="5426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4025" indent="-441325"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Symbol" pitchFamily="18" charset="2"/>
              <a:buChar char=""/>
            </a:pPr>
            <a:r>
              <a:rPr lang="zh-CN" altLang="zh-CN" sz="5700" i="1" baseline="-9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zh-CN" sz="4100" baseline="-4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5700" baseline="-9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zh-CN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对应于平面的一根直线</a:t>
            </a:r>
          </a:p>
        </p:txBody>
      </p:sp>
      <p:sp>
        <p:nvSpPr>
          <p:cNvPr id="32" name="object 6"/>
          <p:cNvSpPr txBox="1">
            <a:spLocks noChangeArrowheads="1"/>
          </p:cNvSpPr>
          <p:nvPr/>
        </p:nvSpPr>
        <p:spPr bwMode="auto">
          <a:xfrm>
            <a:off x="569913" y="1627386"/>
            <a:ext cx="2560637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12838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zh-CN" sz="4100" baseline="-3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3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4100" baseline="-3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r>
              <a:rPr lang="zh-CN" altLang="zh-CN" sz="3800" dirty="0">
                <a:solidFill>
                  <a:srgbClr val="000000"/>
                </a:solidFill>
                <a:latin typeface="Symbol" pitchFamily="18" charset="2"/>
              </a:rPr>
              <a:t></a:t>
            </a:r>
            <a:r>
              <a:rPr lang="zh-CN" altLang="zh-CN" sz="3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3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zh-CN" sz="4100" baseline="-3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3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4100" baseline="-3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eaLnBrk="1" hangingPunct="1">
              <a:spcBef>
                <a:spcPts val="3288"/>
              </a:spcBef>
            </a:pPr>
            <a:r>
              <a:rPr lang="zh-CN" altLang="zh-CN" sz="1400" dirty="0">
                <a:solidFill>
                  <a:srgbClr val="000000"/>
                </a:solidFill>
                <a:latin typeface="Trebuchet MS" pitchFamily="34" charset="0"/>
              </a:rPr>
              <a:t>x1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73304"/>
              </p:ext>
            </p:extLst>
          </p:nvPr>
        </p:nvGraphicFramePr>
        <p:xfrm>
          <a:off x="395536" y="980728"/>
          <a:ext cx="64817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14" imgW="2692400" imgH="241300" progId="Equation.DSMT4">
                  <p:embed/>
                </p:oleObj>
              </mc:Choice>
              <mc:Fallback>
                <p:oleObj name="Equation" r:id="rId14" imgW="269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6481762" cy="573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491146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4BDF-84F6-49D5-9494-7182D8A25DB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logistic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回归是否对噪声敏感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7"/>
            <a:ext cx="3544185" cy="383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04169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495143" y="407193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当切分点为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1.5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c1=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c2=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均方误差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68313" y="1268760"/>
            <a:ext cx="8207375" cy="5039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sz="30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6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91440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1400" noProof="1" smtClean="0"/>
              <a:t>X的取值范围[0.5, 10.5],y的取值范围：[5.0,10.10],用树桩做基函数；</a:t>
            </a:r>
          </a:p>
          <a:p>
            <a:endParaRPr lang="zh-CN" altLang="en-US" sz="1400" noProof="1" smtClean="0"/>
          </a:p>
          <a:p>
            <a:endParaRPr lang="en-US" altLang="zh-CN" sz="1400" noProof="1" smtClean="0"/>
          </a:p>
          <a:p>
            <a:r>
              <a:rPr lang="zh-CN" altLang="en-US" sz="1400" noProof="1" smtClean="0"/>
              <a:t>求f1(x)回归树T1(x)，</a:t>
            </a:r>
          </a:p>
          <a:p>
            <a:endParaRPr lang="zh-CN" altLang="en-US" sz="1400" noProof="1" smtClean="0"/>
          </a:p>
          <a:p>
            <a:r>
              <a:rPr lang="zh-CN" altLang="en-US" sz="1400" noProof="1" smtClean="0"/>
              <a:t>求切分点s：</a:t>
            </a:r>
          </a:p>
          <a:p>
            <a:r>
              <a:rPr lang="zh-CN" altLang="en-US" sz="1400" noProof="1" smtClean="0"/>
              <a:t>求在R1,R2内部使平方损失误差达到最小值的c1,c2：</a:t>
            </a:r>
          </a:p>
          <a:p>
            <a:endParaRPr lang="en-US" altLang="zh-CN" sz="1400" noProof="1" smtClean="0"/>
          </a:p>
          <a:p>
            <a:endParaRPr lang="zh-CN" altLang="en-US" sz="1400" noProof="1" smtClean="0"/>
          </a:p>
          <a:p>
            <a:r>
              <a:rPr lang="zh-CN" altLang="en-US" sz="1400" noProof="1" smtClean="0"/>
              <a:t>解题过程：各切分点：</a:t>
            </a:r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/>
          </a:p>
        </p:txBody>
      </p:sp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603648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98" y="2132856"/>
            <a:ext cx="3343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21" y="2816248"/>
            <a:ext cx="23526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76625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33" y="4344988"/>
            <a:ext cx="3448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03315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68313" y="1124744"/>
            <a:ext cx="8207375" cy="489585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sz="30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6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91440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1400" noProof="1" smtClean="0"/>
              <a:t>全部：</a:t>
            </a:r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 smtClean="0"/>
          </a:p>
          <a:p>
            <a:endParaRPr lang="zh-CN" altLang="en-US" sz="1400" noProof="1"/>
          </a:p>
        </p:txBody>
      </p:sp>
      <p:pic>
        <p:nvPicPr>
          <p:cNvPr id="16" name="图片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052736"/>
            <a:ext cx="5200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803400"/>
            <a:ext cx="3952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95600"/>
            <a:ext cx="6019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89560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计算数据残差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25" y="2695784"/>
            <a:ext cx="4845535" cy="3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 bwMode="auto">
          <a:xfrm>
            <a:off x="1259632" y="2819400"/>
            <a:ext cx="6120680" cy="10416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020272" y="3572669"/>
            <a:ext cx="360040" cy="2462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172200" y="3904384"/>
            <a:ext cx="308032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个点的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</a:t>
            </a:r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残差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27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pic>
        <p:nvPicPr>
          <p:cNvPr id="5" name="Picture 3" descr="散点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89" y="2029976"/>
            <a:ext cx="4897239" cy="30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5903"/>
              </p:ext>
            </p:extLst>
          </p:nvPr>
        </p:nvGraphicFramePr>
        <p:xfrm>
          <a:off x="2699792" y="5051448"/>
          <a:ext cx="4206329" cy="65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公式" r:id="rId4" imgW="1295280" imgH="203040" progId="Equation.3">
                  <p:embed/>
                </p:oleObj>
              </mc:Choice>
              <mc:Fallback>
                <p:oleObj name="公式" r:id="rId4" imgW="1295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051448"/>
                        <a:ext cx="4206329" cy="658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5723433" y="1988740"/>
            <a:ext cx="2523948" cy="25923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3269302"/>
            <a:ext cx="367208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分析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身高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为自变量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体重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</a:rPr>
              <a:t>因变量．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64721"/>
              </p:ext>
            </p:extLst>
          </p:nvPr>
        </p:nvGraphicFramePr>
        <p:xfrm>
          <a:off x="1077168" y="5724169"/>
          <a:ext cx="6337201" cy="1089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6" imgW="2514600" imgH="431640" progId="Equation.DSMT4">
                  <p:embed/>
                </p:oleObj>
              </mc:Choice>
              <mc:Fallback>
                <p:oleObj name="Equation" r:id="rId6" imgW="2514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168" y="5724169"/>
                        <a:ext cx="6337201" cy="1089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65494"/>
              </p:ext>
            </p:extLst>
          </p:nvPr>
        </p:nvGraphicFramePr>
        <p:xfrm>
          <a:off x="35496" y="980728"/>
          <a:ext cx="8153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8" imgW="2247900" imgH="508000" progId="Equation.DSMT4">
                  <p:embed/>
                </p:oleObj>
              </mc:Choice>
              <mc:Fallback>
                <p:oleObj name="Equation" r:id="rId8" imgW="224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980728"/>
                        <a:ext cx="81534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66" name="Picture 27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8" y="2178216"/>
            <a:ext cx="4525739" cy="10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3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6516216" y="2204864"/>
            <a:ext cx="43204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Theta=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57200" y="1028700"/>
            <a:ext cx="8229600" cy="53514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sz="30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6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91440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原函数</a:t>
            </a:r>
            <a:endParaRPr lang="en-US" altLang="zh-CN" dirty="0" smtClean="0"/>
          </a:p>
          <a:p>
            <a:r>
              <a:rPr lang="zh-CN" altLang="en-US" dirty="0" smtClean="0"/>
              <a:t>误差最小化：如何求得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min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J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函数的微分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’=0</a:t>
            </a:r>
            <a:r>
              <a:rPr lang="zh-CN" altLang="en-US" dirty="0" smtClean="0"/>
              <a:t>：简单方法即求解方程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 smtClean="0"/>
          </a:p>
        </p:txBody>
      </p:sp>
      <p:pic>
        <p:nvPicPr>
          <p:cNvPr id="21" name="Picture 2" descr="https://upload-images.jianshu.io/upload_images/1234352-abb73822fb6d2a2c.png?imageMogr2/auto-orient/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1124744"/>
            <a:ext cx="1584175" cy="5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-images.jianshu.io/upload_images/1234352-66ce0cdcef5e2686.png?imageMogr2/auto-orient/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1981"/>
            <a:ext cx="1660767" cy="4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s://upload-images.jianshu.io/upload_images/1234352-bb7fa36d116fcadc.png?imageMogr2/auto-orient/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657698"/>
            <a:ext cx="3132209" cy="30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1" y="4104456"/>
            <a:ext cx="2862214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0453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122312" y="388905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=[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457200" y="1028700"/>
            <a:ext cx="8229600" cy="53514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sz="30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6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91440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mtClean="0"/>
              <a:t>原函数</a:t>
            </a:r>
            <a:endParaRPr lang="en-US" altLang="zh-CN" smtClean="0"/>
          </a:p>
          <a:p>
            <a:r>
              <a:rPr lang="zh-CN" altLang="en-US" smtClean="0"/>
              <a:t>函数的微分</a:t>
            </a:r>
            <a:endParaRPr lang="en-US" altLang="zh-CN" smtClean="0"/>
          </a:p>
          <a:p>
            <a:r>
              <a:rPr lang="zh-CN" altLang="en-US" smtClean="0"/>
              <a:t>初始条件</a:t>
            </a:r>
            <a:endParaRPr lang="en-US" altLang="zh-CN" smtClean="0"/>
          </a:p>
          <a:p>
            <a:r>
              <a:rPr lang="zh-CN" altLang="en-US" smtClean="0"/>
              <a:t>调整过程</a:t>
            </a:r>
            <a:endParaRPr lang="zh-CN" altLang="en-US" dirty="0"/>
          </a:p>
        </p:txBody>
      </p:sp>
      <p:sp>
        <p:nvSpPr>
          <p:cNvPr id="16" name="灯片编号占位符 2"/>
          <p:cNvSpPr txBox="1">
            <a:spLocks/>
          </p:cNvSpPr>
          <p:nvPr/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A2D461-AF4D-47C7-9839-6831AAAE9194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7" name="Picture 2" descr="https://upload-images.jianshu.io/upload_images/1234352-abb73822fb6d2a2c.png?imageMogr2/auto-orient/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124744"/>
            <a:ext cx="1584175" cy="5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-images.jianshu.io/upload_images/1234352-66ce0cdcef5e2686.png?imageMogr2/auto-orient/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0808"/>
            <a:ext cx="1660767" cy="4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upload-images.jianshu.io/upload_images/1234352-798b134107b6593d.png?imageMogr2/auto-orient/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86" y="2510048"/>
            <a:ext cx="1324998" cy="4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upload-images.jianshu.io/upload_images/1234352-8ee36cc5ce832b17.png?imageMogr2/auto-orient/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54" y="2468448"/>
            <a:ext cx="1161298" cy="4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upload-images.jianshu.io/upload_images/1234352-57538d21dbb34e65.png?imageMogr2/auto-orient/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27" y="3114677"/>
            <a:ext cx="26765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s://upload-images.jianshu.io/upload_images/1234352-bb7fa36d116fcadc.png?imageMogr2/auto-orient/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3852289" cy="374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upload-images.jianshu.io/upload_images/1234352-af8dd9722c762c13.png?imageMogr2/auto-orient/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1196752"/>
            <a:ext cx="3456384" cy="10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 bwMode="auto">
          <a:xfrm>
            <a:off x="4457886" y="4077072"/>
            <a:ext cx="279183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7671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当训练集规模较大时，更适合采用下列哪种优化算法估计权值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批处理梯度下降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随机梯度下降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5870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案例引入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逻辑回归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案例引入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916062"/>
              </p:ext>
            </p:extLst>
          </p:nvPr>
        </p:nvGraphicFramePr>
        <p:xfrm>
          <a:off x="871017" y="2420888"/>
          <a:ext cx="71755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Document" r:id="rId3" imgW="7775280" imgH="3340440" progId="Word.Document.8">
                  <p:embed/>
                </p:oleObj>
              </mc:Choice>
              <mc:Fallback>
                <p:oleObj name="Document" r:id="rId3" imgW="7775280" imgH="3340440" progId="Word.Document.8">
                  <p:embed/>
                  <p:pic>
                    <p:nvPicPr>
                      <p:cNvPr id="102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650"/>
                      <a:stretch>
                        <a:fillRect/>
                      </a:stretch>
                    </p:blipFill>
                    <p:spPr bwMode="auto">
                      <a:xfrm>
                        <a:off x="871017" y="2420888"/>
                        <a:ext cx="7175500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1955" y="1658888"/>
            <a:ext cx="7364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zh-CN" altLang="en-GB" b="1">
                <a:solidFill>
                  <a:srgbClr val="000099"/>
                </a:solidFill>
                <a:ea typeface="宋体" pitchFamily="2" charset="-122"/>
              </a:rPr>
              <a:t>表</a:t>
            </a:r>
            <a:r>
              <a:rPr lang="en-GB" altLang="zh-CN" b="1">
                <a:solidFill>
                  <a:srgbClr val="000099"/>
                </a:solidFill>
                <a:ea typeface="宋体" pitchFamily="2" charset="-122"/>
              </a:rPr>
              <a:t>1</a:t>
            </a:r>
            <a:r>
              <a:rPr lang="fr-FR" altLang="zh-CN" b="1">
                <a:solidFill>
                  <a:srgbClr val="000099"/>
                </a:solidFill>
                <a:ea typeface="宋体" pitchFamily="2" charset="-122"/>
              </a:rPr>
              <a:t>    </a:t>
            </a:r>
            <a:r>
              <a:rPr lang="zh-CN" altLang="fr-FR" b="1">
                <a:solidFill>
                  <a:srgbClr val="000099"/>
                </a:solidFill>
                <a:ea typeface="宋体" pitchFamily="2" charset="-122"/>
              </a:rPr>
              <a:t>年龄</a:t>
            </a:r>
            <a:r>
              <a:rPr lang="fr-FR" altLang="zh-CN" b="1">
                <a:solidFill>
                  <a:srgbClr val="000099"/>
                </a:solidFill>
                <a:ea typeface="宋体" pitchFamily="2" charset="-122"/>
              </a:rPr>
              <a:t>(</a:t>
            </a:r>
            <a:r>
              <a:rPr lang="en-GB" altLang="zh-CN" b="1">
                <a:solidFill>
                  <a:srgbClr val="000099"/>
                </a:solidFill>
                <a:ea typeface="宋体" pitchFamily="2" charset="-122"/>
              </a:rPr>
              <a:t>Age)</a:t>
            </a:r>
            <a:r>
              <a:rPr lang="zh-CN" altLang="en-GB" b="1">
                <a:solidFill>
                  <a:srgbClr val="000099"/>
                </a:solidFill>
                <a:ea typeface="宋体" pitchFamily="2" charset="-122"/>
              </a:rPr>
              <a:t>和冠心病</a:t>
            </a:r>
            <a:r>
              <a:rPr lang="fr-FR" altLang="zh-CN" b="1">
                <a:solidFill>
                  <a:srgbClr val="000099"/>
                </a:solidFill>
                <a:ea typeface="宋体" pitchFamily="2" charset="-122"/>
              </a:rPr>
              <a:t>(CD)</a:t>
            </a:r>
            <a:r>
              <a:rPr lang="zh-CN" altLang="fr-FR" b="1">
                <a:solidFill>
                  <a:srgbClr val="000099"/>
                </a:solidFill>
                <a:ea typeface="宋体" pitchFamily="2" charset="-122"/>
              </a:rPr>
              <a:t>发病情况</a:t>
            </a:r>
            <a:endParaRPr lang="zh-CN" altLang="en-GB" b="1">
              <a:solidFill>
                <a:srgbClr val="00009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7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437708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不能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444137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2" name="内容占位符 1"/>
          <p:cNvSpPr txBox="1">
            <a:spLocks/>
          </p:cNvSpPr>
          <p:nvPr/>
        </p:nvSpPr>
        <p:spPr>
          <a:xfrm>
            <a:off x="457200" y="1028700"/>
            <a:ext cx="8229600" cy="53514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  <a:defRPr sz="30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6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91440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0" spc="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altLang="en-US" sz="20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mtClean="0"/>
              <a:t>比较病人和非病人的平均年龄</a:t>
            </a:r>
          </a:p>
          <a:p>
            <a:pPr lvl="1"/>
            <a:r>
              <a:rPr lang="zh-CN" altLang="en-US" smtClean="0"/>
              <a:t>非病人</a:t>
            </a:r>
            <a:r>
              <a:rPr lang="en-US" altLang="zh-CN" smtClean="0"/>
              <a:t>: 38.6 </a:t>
            </a:r>
            <a:r>
              <a:rPr lang="zh-CN" altLang="en-US" smtClean="0"/>
              <a:t>岁</a:t>
            </a:r>
          </a:p>
          <a:p>
            <a:pPr lvl="1"/>
            <a:r>
              <a:rPr lang="zh-CN" altLang="en-US" smtClean="0"/>
              <a:t>病人</a:t>
            </a:r>
            <a:r>
              <a:rPr lang="en-US" altLang="zh-CN" smtClean="0"/>
              <a:t>: 	 58.7 </a:t>
            </a:r>
            <a:r>
              <a:rPr lang="zh-CN" altLang="en-US" smtClean="0"/>
              <a:t>岁</a:t>
            </a:r>
          </a:p>
          <a:p>
            <a:endParaRPr lang="en-US" altLang="zh-CN" smtClean="0"/>
          </a:p>
          <a:p>
            <a:r>
              <a:rPr lang="zh-CN" altLang="en-US" smtClean="0"/>
              <a:t>能不能用线形回归</a:t>
            </a:r>
            <a:r>
              <a:rPr lang="en-US" altLang="zh-CN" smtClean="0"/>
              <a:t>?</a:t>
            </a:r>
          </a:p>
          <a:p>
            <a:endParaRPr lang="zh-CN" altLang="en-US" dirty="0"/>
          </a:p>
        </p:txBody>
      </p:sp>
      <p:graphicFrame>
        <p:nvGraphicFramePr>
          <p:cNvPr id="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131255"/>
              </p:ext>
            </p:extLst>
          </p:nvPr>
        </p:nvGraphicFramePr>
        <p:xfrm>
          <a:off x="4823222" y="2780928"/>
          <a:ext cx="4320778" cy="287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STATISTICA Graph" r:id="rId15" imgW="7559640" imgH="5138640" progId="STATISTICAGraph">
                  <p:embed/>
                </p:oleObj>
              </mc:Choice>
              <mc:Fallback>
                <p:oleObj name="STATISTICA Graph" r:id="rId15" imgW="7559640" imgH="5138640" progId="STATISTICAGrap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45" t="10770" r="-1822" b="5341"/>
                      <a:stretch>
                        <a:fillRect/>
                      </a:stretch>
                    </p:blipFill>
                    <p:spPr bwMode="auto">
                      <a:xfrm>
                        <a:off x="4823222" y="2780928"/>
                        <a:ext cx="4320778" cy="2879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5399484" y="2923803"/>
            <a:ext cx="0" cy="2555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133122" y="3429000"/>
            <a:ext cx="492443" cy="162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</a:rPr>
              <a:t>冠心病症状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808986" y="5795634"/>
            <a:ext cx="8438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</a:rPr>
              <a:t>年龄</a:t>
            </a: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371727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例子：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在一个具有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17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个家庭的样本里，共有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3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家的收入为￥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10000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5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家的收入为￥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11000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9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家的收入为￥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12000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。在收入为￥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10000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的家庭里，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个主妇不工作，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个主妇工作；在收入为￥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11000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的家庭里，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个主妇不工作，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4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个主妇工作；在收入为￥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12000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的家庭里，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1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个主妇不工作，</a:t>
            </a:r>
            <a:r>
              <a:rPr lang="en-US" altLang="zh-CN" sz="1800" b="1" dirty="0" smtClean="0">
                <a:solidFill>
                  <a:schemeClr val="accent2"/>
                </a:solidFill>
                <a:ea typeface="宋体" charset="-122"/>
              </a:rPr>
              <a:t>8</a:t>
            </a:r>
            <a:r>
              <a:rPr lang="zh-CN" altLang="en-US" sz="1800" b="1" dirty="0" smtClean="0">
                <a:solidFill>
                  <a:schemeClr val="accent2"/>
                </a:solidFill>
                <a:ea typeface="宋体" charset="-122"/>
              </a:rPr>
              <a:t>个主妇工作。 </a:t>
            </a:r>
            <a:endParaRPr lang="en-US" altLang="zh-CN" sz="1800" b="1" dirty="0" smtClean="0">
              <a:solidFill>
                <a:schemeClr val="accent2"/>
              </a:solidFill>
              <a:ea typeface="宋体" charset="-122"/>
            </a:endParaRPr>
          </a:p>
          <a:p>
            <a:pPr eaLnBrk="1" hangingPunct="1"/>
            <a:r>
              <a:rPr lang="zh-CN" altLang="en-US" sz="1800" b="1" dirty="0" smtClean="0">
                <a:solidFill>
                  <a:srgbClr val="FF0000"/>
                </a:solidFill>
                <a:ea typeface="宋体" charset="-122"/>
              </a:rPr>
              <a:t>主妇工作状态对家庭收入的影响</a:t>
            </a:r>
          </a:p>
        </p:txBody>
      </p:sp>
      <p:graphicFrame>
        <p:nvGraphicFramePr>
          <p:cNvPr id="135265" name="Group 97">
            <a:extLst>
              <a:ext uri="{FF2B5EF4-FFF2-40B4-BE49-F238E27FC236}">
                <a16:creationId xmlns:a16="http://schemas.microsoft.com/office/drawing/2014/main" xmlns="" id="{2BA7CEAC-BAB8-46EA-BC8C-5052B518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9667"/>
              </p:ext>
            </p:extLst>
          </p:nvPr>
        </p:nvGraphicFramePr>
        <p:xfrm>
          <a:off x="1116013" y="3470423"/>
          <a:ext cx="7343775" cy="2982913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9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收入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主妇工作状况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总计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（不工作）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（工作）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总计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标题 3"/>
          <p:cNvSpPr txBox="1">
            <a:spLocks/>
          </p:cNvSpPr>
          <p:nvPr/>
        </p:nvSpPr>
        <p:spPr>
          <a:xfrm>
            <a:off x="871017" y="38100"/>
            <a:ext cx="67818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cap="none" spc="0">
                <a:ln>
                  <a:noFill/>
                </a:ln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zh-CN" dirty="0" smtClean="0"/>
              <a:t>3.3</a:t>
            </a:r>
            <a:r>
              <a:rPr lang="zh-CN" altLang="en-US" dirty="0" smtClean="0"/>
              <a:t>优势比</a:t>
            </a:r>
            <a:r>
              <a:rPr lang="en-US" altLang="zh-CN" dirty="0" smtClean="0"/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6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588224" y="4085630"/>
            <a:ext cx="2411760" cy="17196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9" name="Group 70">
            <a:extLst>
              <a:ext uri="{FF2B5EF4-FFF2-40B4-BE49-F238E27FC236}">
                <a16:creationId xmlns:a16="http://schemas.microsoft.com/office/drawing/2014/main" xmlns="" id="{EFCD95F4-FECC-4431-B601-E4646D29B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0012"/>
              </p:ext>
            </p:extLst>
          </p:nvPr>
        </p:nvGraphicFramePr>
        <p:xfrm>
          <a:off x="395288" y="1124744"/>
          <a:ext cx="8497887" cy="3313113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3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6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收入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主妇工作状况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工作概率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1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（不工作）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（工作）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2/3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4/5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8/9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5621"/>
              </p:ext>
            </p:extLst>
          </p:nvPr>
        </p:nvGraphicFramePr>
        <p:xfrm>
          <a:off x="251520" y="4509120"/>
          <a:ext cx="34099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14" imgW="1033380" imgH="357127" progId="Equation.DSMT4">
                  <p:embed/>
                </p:oleObj>
              </mc:Choice>
              <mc:Fallback>
                <p:oleObj name="Equation" r:id="rId14" imgW="1033380" imgH="3571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20"/>
                        <a:ext cx="3409950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50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FFFF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39952" y="479715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odd=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39952" y="514790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odd=</a:t>
            </a:r>
            <a:endParaRPr lang="zh-CN" altLang="en-US" dirty="0"/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6516216" y="4517678"/>
            <a:ext cx="2411760" cy="17196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608328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849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14&quot;],&quot;CaseSensitive&quot;:false,&quot;FuzzyMatch&quot;:true}]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&quot;],&quot;CaseSensitive&quot;:false,&quot;FuzzyMatch&quot;:true}]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2&quot;],&quot;CaseSensitive&quot;:false,&quot;FuzzyMatch&quot;:tru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&quot;],&quot;CaseSensitive&quot;:false,&quot;FuzzyMatch&quot;:false},{&quot;Num&quot;:2,&quot;Score&quot;:1.0,&quot;Answers&quot;:[&quot;2&quot;],&quot;CaseSensitive&quot;:false,&quot;FuzzyMatch&quot;:false}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5.56&quot;],&quot;CaseSensitive&quot;:false,&quot;FuzzyMatch&quot;:true},{&quot;Num&quot;:2,&quot;Score&quot;:1.0,&quot;Answers&quot;:[&quot;7.5&quot;],&quot;CaseSensitive&quot;:false,&quot;FuzzyMatch&quot;:true},{&quot;Num&quot;:3,&quot;Score&quot;:1.0,&quot;Answers&quot;:[&quot;15.72&quot;],&quot;CaseSensitive&quot;:false,&quot;FuzzyMatch&quot;:true}]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27314</TotalTime>
  <Words>695</Words>
  <Application>Microsoft Office PowerPoint</Application>
  <PresentationFormat>全屏显示(4:3)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主题1</vt:lpstr>
      <vt:lpstr>Equation</vt:lpstr>
      <vt:lpstr>公式</vt:lpstr>
      <vt:lpstr>Document</vt:lpstr>
      <vt:lpstr>STATISTICA Graph</vt:lpstr>
      <vt:lpstr>PowerPoint 演示文稿</vt:lpstr>
      <vt:lpstr>1.4最小二乘法</vt:lpstr>
      <vt:lpstr>PowerPoint 演示文稿</vt:lpstr>
      <vt:lpstr>PowerPoint 演示文稿</vt:lpstr>
      <vt:lpstr>PowerPoint 演示文稿</vt:lpstr>
      <vt:lpstr>3.1 逻辑回归-案例引入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1092</cp:revision>
  <dcterms:created xsi:type="dcterms:W3CDTF">2017-03-02T08:29:50Z</dcterms:created>
  <dcterms:modified xsi:type="dcterms:W3CDTF">2020-04-28T07:14:51Z</dcterms:modified>
</cp:coreProperties>
</file>