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0"/>
  </p:notesMasterIdLst>
  <p:sldIdLst>
    <p:sldId id="431" r:id="rId2"/>
    <p:sldId id="432" r:id="rId3"/>
    <p:sldId id="436" r:id="rId4"/>
    <p:sldId id="437" r:id="rId5"/>
    <p:sldId id="439" r:id="rId6"/>
    <p:sldId id="440" r:id="rId7"/>
    <p:sldId id="441" r:id="rId8"/>
    <p:sldId id="44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9900"/>
    <a:srgbClr val="70AD47"/>
    <a:srgbClr val="4674CA"/>
    <a:srgbClr val="D9D9D9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4" autoAdjust="0"/>
    <p:restoredTop sz="90439" autoAdjust="0"/>
  </p:normalViewPr>
  <p:slideViewPr>
    <p:cSldViewPr>
      <p:cViewPr>
        <p:scale>
          <a:sx n="60" d="100"/>
          <a:sy n="60" d="100"/>
        </p:scale>
        <p:origin x="-1821" y="-59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2472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721A0-1885-4C27-A77D-D0F848549FC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2736" y="684213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2BF8-D29B-4EDA-8B2A-F5CB3CB8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4213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错误率为</a:t>
            </a:r>
            <a:r>
              <a:rPr lang="en-US" altLang="zh-CN" dirty="0"/>
              <a:t>0.4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8F4047-DDD3-4059-BCF1-60B79CB8D20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3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181" y="3890192"/>
            <a:ext cx="5800299" cy="12152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200" b="1" cap="none" spc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0500" y="5308979"/>
            <a:ext cx="7833815" cy="139662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77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+mj-lt"/>
              <a:buChar char="•"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0" cap="none" spc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664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列菜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017" y="66675"/>
            <a:ext cx="6781800" cy="685800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4222"/>
            <a:ext cx="8229600" cy="4431535"/>
          </a:xfrm>
        </p:spPr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rgbClr val="1D518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257300" indent="-342900">
              <a:buClr>
                <a:srgbClr val="00B0F0"/>
              </a:buClr>
              <a:buFont typeface="+mj-lt"/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rgbClr val="005A9E"/>
                </a:solidFill>
                <a:effectLst/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>
              <a:defRPr b="0" cap="none" spc="0">
                <a:ln>
                  <a:noFill/>
                </a:ln>
                <a:solidFill>
                  <a:srgbClr val="0099CB"/>
                </a:solidFill>
                <a:effectLst/>
                <a:latin typeface="黑体" pitchFamily="2" charset="-122"/>
                <a:ea typeface="黑体" pitchFamily="2" charset="-122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单击此处编辑母版文本样式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0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9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175" y="-1"/>
            <a:ext cx="9150350" cy="897732"/>
            <a:chOff x="-3175" y="-1"/>
            <a:chExt cx="9150350" cy="89773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1589"/>
            <a:stretch/>
          </p:blipFill>
          <p:spPr bwMode="auto">
            <a:xfrm>
              <a:off x="-3175" y="-1"/>
              <a:ext cx="9150350" cy="745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0" y="742396"/>
              <a:ext cx="8475663" cy="155335"/>
              <a:chOff x="0" y="742396"/>
              <a:chExt cx="8475663" cy="155335"/>
            </a:xfrm>
          </p:grpSpPr>
          <p:sp>
            <p:nvSpPr>
              <p:cNvPr id="1028" name="Rectangle 93"/>
              <p:cNvSpPr>
                <a:spLocks noChangeArrowheads="1"/>
              </p:cNvSpPr>
              <p:nvPr/>
            </p:nvSpPr>
            <p:spPr bwMode="gray">
              <a:xfrm>
                <a:off x="0" y="743836"/>
                <a:ext cx="7721600" cy="15389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1" name="Freeform 98"/>
              <p:cNvSpPr>
                <a:spLocks/>
              </p:cNvSpPr>
              <p:nvPr/>
            </p:nvSpPr>
            <p:spPr bwMode="gray">
              <a:xfrm>
                <a:off x="6215063" y="742396"/>
                <a:ext cx="2260600" cy="154833"/>
              </a:xfrm>
              <a:custGeom>
                <a:avLst/>
                <a:gdLst>
                  <a:gd name="T0" fmla="*/ 0 w 1424"/>
                  <a:gd name="T1" fmla="*/ 261937 h 165"/>
                  <a:gd name="T2" fmla="*/ 1938338 w 1424"/>
                  <a:gd name="T3" fmla="*/ 260350 h 165"/>
                  <a:gd name="T4" fmla="*/ 2260600 w 1424"/>
                  <a:gd name="T5" fmla="*/ 0 h 165"/>
                  <a:gd name="T6" fmla="*/ 300038 w 1424"/>
                  <a:gd name="T7" fmla="*/ 0 h 165"/>
                  <a:gd name="T8" fmla="*/ 0 w 1424"/>
                  <a:gd name="T9" fmla="*/ 261937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0 w 10000"/>
                  <a:gd name="connsiteY0" fmla="*/ 10000 h 10000"/>
                  <a:gd name="connsiteX1" fmla="*/ 880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  <a:gd name="connsiteX0" fmla="*/ 0 w 10000"/>
                  <a:gd name="connsiteY0" fmla="*/ 10000 h 10000"/>
                  <a:gd name="connsiteX1" fmla="*/ 899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8996" y="9939"/>
                    </a:lnTo>
                    <a:lnTo>
                      <a:pt x="10000" y="0"/>
                    </a:lnTo>
                    <a:lnTo>
                      <a:pt x="1327" y="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028700"/>
            <a:ext cx="8229600" cy="53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"/>
          <a:stretch/>
        </p:blipFill>
        <p:spPr bwMode="auto">
          <a:xfrm>
            <a:off x="-61119" y="0"/>
            <a:ext cx="9266238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cap="none" spc="0">
          <a:ln>
            <a:noFill/>
          </a:ln>
          <a:solidFill>
            <a:schemeClr val="bg1"/>
          </a:solidFill>
          <a:effectLst/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"/>
        <a:defRPr sz="30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26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marL="914400" indent="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B0F0"/>
        </a:buClr>
        <a:buNone/>
        <a:defRPr lang="zh-CN" altLang="en-US" sz="24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lang="zh-CN" altLang="en-US" sz="20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3.tmp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image" Target="../media/image3.tmp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19" Type="http://schemas.openxmlformats.org/officeDocument/2006/relationships/image" Target="../media/image4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image" Target="../media/image3.tmp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19" Type="http://schemas.openxmlformats.org/officeDocument/2006/relationships/image" Target="../media/image4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10" Type="http://schemas.openxmlformats.org/officeDocument/2006/relationships/tags" Target="../tags/tag67.xml"/><Relationship Id="rId19" Type="http://schemas.openxmlformats.org/officeDocument/2006/relationships/image" Target="../media/image3.tmp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10" Type="http://schemas.openxmlformats.org/officeDocument/2006/relationships/tags" Target="../tags/tag84.xml"/><Relationship Id="rId19" Type="http://schemas.openxmlformats.org/officeDocument/2006/relationships/image" Target="../media/image3.tmp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image" Target="../media/image3.tmp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6172200" y="1511089"/>
            <a:ext cx="2936304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那么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个基分类器的错误率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713" y="1268760"/>
            <a:ext cx="788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假如每个分类器的错误率为</a:t>
            </a:r>
            <a:r>
              <a:rPr lang="en-US" altLang="zh-CN" sz="2800" dirty="0" smtClean="0"/>
              <a:t>40%</a:t>
            </a:r>
            <a:endParaRPr lang="en-US" sz="2800" dirty="0"/>
          </a:p>
        </p:txBody>
      </p:sp>
      <p:graphicFrame>
        <p:nvGraphicFramePr>
          <p:cNvPr id="16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0499"/>
              </p:ext>
            </p:extLst>
          </p:nvPr>
        </p:nvGraphicFramePr>
        <p:xfrm>
          <a:off x="107504" y="2225080"/>
          <a:ext cx="6096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prob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.6*.6*.6=0.216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.6*.6*.4=0.144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.6*.4*.6=0.144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.6*.4*.4=0.096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.4*.6*.6=0.144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.4*.6*.4=0.096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.4*.4*.6=0.096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.4*.4*.4=0.064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354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51449" y="1752600"/>
            <a:ext cx="788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假如每个分类器的错误率为</a:t>
            </a:r>
            <a:r>
              <a:rPr lang="en-US" altLang="zh-CN" sz="2800" dirty="0" smtClean="0"/>
              <a:t>40%</a:t>
            </a:r>
            <a:endParaRPr lang="en-US" sz="2800" dirty="0"/>
          </a:p>
        </p:txBody>
      </p:sp>
      <p:graphicFrame>
        <p:nvGraphicFramePr>
          <p:cNvPr id="3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14625"/>
              </p:ext>
            </p:extLst>
          </p:nvPr>
        </p:nvGraphicFramePr>
        <p:xfrm>
          <a:off x="636240" y="2708920"/>
          <a:ext cx="6096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prob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.6*.6*.6=0.216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.6*.6*.4=0.144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.6*.4*.6=0.144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.6*.4*.4=0.096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.4*.6*.6=0.144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.4*.6*.4=0.096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.4*.4*.6=0.096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.4*.4*.4=0.064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02977" y="4138054"/>
            <a:ext cx="15580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0.096+</a:t>
            </a:r>
          </a:p>
          <a:p>
            <a:r>
              <a:rPr lang="en-US" dirty="0"/>
              <a:t>0.096+</a:t>
            </a:r>
          </a:p>
          <a:p>
            <a:r>
              <a:rPr lang="en-US" dirty="0"/>
              <a:t>0.096+</a:t>
            </a:r>
          </a:p>
          <a:p>
            <a:r>
              <a:rPr lang="en-US" dirty="0"/>
              <a:t>0.064 =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35% error!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</a:t>
            </a:r>
            <a:r>
              <a:rPr lang="zh-CN" altLang="en-US" dirty="0" smtClean="0"/>
              <a:t>集成学习优势示例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49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Bagging</a:t>
            </a:r>
            <a:r>
              <a:rPr lang="zh-CN" altLang="en-US" sz="2800" dirty="0" smtClean="0"/>
              <a:t>算法优点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降低噪音数据的影响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易过拟合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87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每个子树中减少特征选择个数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树的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相关性降低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分类能力降低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树的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相关性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升高</a:t>
            </a: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树的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相关性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升高</a:t>
            </a: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25623"/>
            <a:ext cx="3005321" cy="241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78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每个子树中增加特征选择个数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树的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相关性降低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分类能力降低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树的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相关性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升高</a:t>
            </a: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树的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相关性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升高</a:t>
            </a: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32" y="2694512"/>
            <a:ext cx="3005321" cy="241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10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随机森林优点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不容易陷入过拟合</a:t>
            </a: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容易陷入过拟合</a:t>
            </a: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具有很好的抗噪声能力</a:t>
            </a: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不需要降维</a:t>
            </a: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0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下列关于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AdaBoost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算法，说法正确的是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比较适合于关注疑难数据的分类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弱分类器太复杂容易过拟合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弱分类器太简单容易欠拟合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对噪音数据敏感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25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GBDT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算法特点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防止过拟合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通过残差来构造每个子树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33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0.35&quot;,&quot;35%&quot;],&quot;CaseSensitive&quot;:false,&quot;FuzzyMatch&quot;:tru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浅色PPT 4">
      <a:majorFont>
        <a:latin typeface="方正大黑简体"/>
        <a:ea typeface="方正大黑简体"/>
        <a:cs typeface=""/>
      </a:majorFont>
      <a:minorFont>
        <a:latin typeface="方正大黑简体"/>
        <a:ea typeface="方正大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ri_test 1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1D518D"/>
        </a:accent1>
        <a:accent2>
          <a:srgbClr val="0099CB"/>
        </a:accent2>
        <a:accent3>
          <a:srgbClr val="FFFFFF"/>
        </a:accent3>
        <a:accent4>
          <a:srgbClr val="224036"/>
        </a:accent4>
        <a:accent5>
          <a:srgbClr val="ABB3C5"/>
        </a:accent5>
        <a:accent6>
          <a:srgbClr val="008AB8"/>
        </a:accent6>
        <a:hlink>
          <a:srgbClr val="00CCFF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2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7E784E"/>
        </a:accent1>
        <a:accent2>
          <a:srgbClr val="989780"/>
        </a:accent2>
        <a:accent3>
          <a:srgbClr val="FFFFFF"/>
        </a:accent3>
        <a:accent4>
          <a:srgbClr val="224036"/>
        </a:accent4>
        <a:accent5>
          <a:srgbClr val="C0BEB2"/>
        </a:accent5>
        <a:accent6>
          <a:srgbClr val="898873"/>
        </a:accent6>
        <a:hlink>
          <a:srgbClr val="BEBA9C"/>
        </a:hlink>
        <a:folHlink>
          <a:srgbClr val="94A1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3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285F6A"/>
        </a:accent1>
        <a:accent2>
          <a:srgbClr val="419DAF"/>
        </a:accent2>
        <a:accent3>
          <a:srgbClr val="FFFFFF"/>
        </a:accent3>
        <a:accent4>
          <a:srgbClr val="224036"/>
        </a:accent4>
        <a:accent5>
          <a:srgbClr val="ACB6B9"/>
        </a:accent5>
        <a:accent6>
          <a:srgbClr val="3A8E9E"/>
        </a:accent6>
        <a:hlink>
          <a:srgbClr val="34C1D0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25822</TotalTime>
  <Words>405</Words>
  <Application>Microsoft Office PowerPoint</Application>
  <PresentationFormat>全屏显示(4:3)</PresentationFormat>
  <Paragraphs>158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主题1</vt:lpstr>
      <vt:lpstr>PowerPoint 演示文稿</vt:lpstr>
      <vt:lpstr>1.4集成学习优势示例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基于异构多源信息的安全分析、态势感知与决策关键技术与系统</dc:title>
  <dc:creator>Mirror</dc:creator>
  <cp:lastModifiedBy>Windows 用户</cp:lastModifiedBy>
  <cp:revision>1009</cp:revision>
  <dcterms:created xsi:type="dcterms:W3CDTF">2017-03-02T08:29:50Z</dcterms:created>
  <dcterms:modified xsi:type="dcterms:W3CDTF">2020-04-28T14:02:13Z</dcterms:modified>
</cp:coreProperties>
</file>