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8.xml" ContentType="application/vnd.openxmlformats-officedocument.presentationml.notesSlide+xml"/>
  <Override PartName="/ppt/tags/tag77.xml" ContentType="application/vnd.openxmlformats-officedocument.presentationml.tags+xml"/>
  <Override PartName="/ppt/notesSlides/notesSlide19.xml" ContentType="application/vnd.openxmlformats-officedocument.presentationml.notesSlide+xml"/>
  <Override PartName="/ppt/tags/tag7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69"/>
  </p:notesMasterIdLst>
  <p:sldIdLst>
    <p:sldId id="323" r:id="rId2"/>
    <p:sldId id="328" r:id="rId3"/>
    <p:sldId id="329" r:id="rId4"/>
    <p:sldId id="330" r:id="rId5"/>
    <p:sldId id="429" r:id="rId6"/>
    <p:sldId id="332" r:id="rId7"/>
    <p:sldId id="479" r:id="rId8"/>
    <p:sldId id="478" r:id="rId9"/>
    <p:sldId id="395" r:id="rId10"/>
    <p:sldId id="396" r:id="rId11"/>
    <p:sldId id="452" r:id="rId12"/>
    <p:sldId id="451" r:id="rId13"/>
    <p:sldId id="480" r:id="rId14"/>
    <p:sldId id="430" r:id="rId15"/>
    <p:sldId id="397" r:id="rId16"/>
    <p:sldId id="398" r:id="rId17"/>
    <p:sldId id="399" r:id="rId18"/>
    <p:sldId id="481" r:id="rId19"/>
    <p:sldId id="482" r:id="rId20"/>
    <p:sldId id="400" r:id="rId21"/>
    <p:sldId id="484" r:id="rId22"/>
    <p:sldId id="401" r:id="rId23"/>
    <p:sldId id="402" r:id="rId24"/>
    <p:sldId id="435" r:id="rId25"/>
    <p:sldId id="439" r:id="rId26"/>
    <p:sldId id="485" r:id="rId27"/>
    <p:sldId id="487" r:id="rId28"/>
    <p:sldId id="488" r:id="rId29"/>
    <p:sldId id="442" r:id="rId30"/>
    <p:sldId id="438" r:id="rId31"/>
    <p:sldId id="403" r:id="rId32"/>
    <p:sldId id="489" r:id="rId33"/>
    <p:sldId id="492" r:id="rId34"/>
    <p:sldId id="491" r:id="rId35"/>
    <p:sldId id="490" r:id="rId36"/>
    <p:sldId id="405" r:id="rId37"/>
    <p:sldId id="443" r:id="rId38"/>
    <p:sldId id="406" r:id="rId39"/>
    <p:sldId id="493" r:id="rId40"/>
    <p:sldId id="457" r:id="rId41"/>
    <p:sldId id="494" r:id="rId42"/>
    <p:sldId id="418" r:id="rId43"/>
    <p:sldId id="449" r:id="rId44"/>
    <p:sldId id="419" r:id="rId45"/>
    <p:sldId id="447" r:id="rId46"/>
    <p:sldId id="448" r:id="rId47"/>
    <p:sldId id="446" r:id="rId48"/>
    <p:sldId id="467" r:id="rId49"/>
    <p:sldId id="468" r:id="rId50"/>
    <p:sldId id="469" r:id="rId51"/>
    <p:sldId id="470" r:id="rId52"/>
    <p:sldId id="471" r:id="rId53"/>
    <p:sldId id="472" r:id="rId54"/>
    <p:sldId id="473" r:id="rId55"/>
    <p:sldId id="495" r:id="rId56"/>
    <p:sldId id="475" r:id="rId57"/>
    <p:sldId id="476" r:id="rId58"/>
    <p:sldId id="496" r:id="rId59"/>
    <p:sldId id="458" r:id="rId60"/>
    <p:sldId id="459" r:id="rId61"/>
    <p:sldId id="460" r:id="rId62"/>
    <p:sldId id="461" r:id="rId63"/>
    <p:sldId id="462" r:id="rId64"/>
    <p:sldId id="463" r:id="rId65"/>
    <p:sldId id="464" r:id="rId66"/>
    <p:sldId id="465" r:id="rId67"/>
    <p:sldId id="466"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13548C"/>
    <a:srgbClr val="FF9900"/>
    <a:srgbClr val="FFDF9F"/>
    <a:srgbClr val="5B9BD5"/>
    <a:srgbClr val="70AD47"/>
    <a:srgbClr val="4674CA"/>
    <a:srgbClr val="D9D9D9"/>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6" autoAdjust="0"/>
    <p:restoredTop sz="89029" autoAdjust="0"/>
  </p:normalViewPr>
  <p:slideViewPr>
    <p:cSldViewPr>
      <p:cViewPr varScale="1">
        <p:scale>
          <a:sx n="94" d="100"/>
          <a:sy n="94" d="100"/>
        </p:scale>
        <p:origin x="567" y="45"/>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p:scale>
          <a:sx n="150" d="100"/>
          <a:sy n="150" d="100"/>
        </p:scale>
        <p:origin x="2472" y="12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3721A0-1885-4C27-A77D-D0F848549FC0}" type="datetimeFigureOut">
              <a:rPr lang="zh-CN" altLang="en-US" smtClean="0"/>
              <a:t>2020/10/21</a:t>
            </a:fld>
            <a:endParaRPr lang="zh-CN" altLang="en-US"/>
          </a:p>
        </p:txBody>
      </p:sp>
      <p:sp>
        <p:nvSpPr>
          <p:cNvPr id="4" name="幻灯片图像占位符 3"/>
          <p:cNvSpPr>
            <a:spLocks noGrp="1" noRot="1" noChangeAspect="1"/>
          </p:cNvSpPr>
          <p:nvPr>
            <p:ph type="sldImg" idx="2"/>
          </p:nvPr>
        </p:nvSpPr>
        <p:spPr>
          <a:xfrm>
            <a:off x="1052736" y="684213"/>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D62BF8-D29B-4EDA-8B2A-F5CB3CB8F5E0}" type="slidenum">
              <a:rPr lang="zh-CN" altLang="en-US" smtClean="0"/>
              <a:t>‹#›</a:t>
            </a:fld>
            <a:endParaRPr lang="zh-CN" altLang="en-US"/>
          </a:p>
        </p:txBody>
      </p:sp>
    </p:spTree>
    <p:extLst>
      <p:ext uri="{BB962C8B-B14F-4D97-AF65-F5344CB8AC3E}">
        <p14:creationId xmlns:p14="http://schemas.microsoft.com/office/powerpoint/2010/main" val="172189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理查德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普莱斯</a:t>
            </a:r>
            <a:r>
              <a:rPr lang="en-US" altLang="zh-CN" sz="1200" b="0" i="0" kern="1200" dirty="0">
                <a:solidFill>
                  <a:schemeClr val="tx1"/>
                </a:solidFill>
                <a:effectLst/>
                <a:latin typeface="+mn-lt"/>
                <a:ea typeface="+mn-ea"/>
                <a:cs typeface="+mn-cs"/>
              </a:rPr>
              <a:t>(Richard Price)</a:t>
            </a:r>
            <a:r>
              <a:rPr lang="zh-CN" altLang="en-US" sz="1200" b="0" i="0" kern="1200" dirty="0">
                <a:solidFill>
                  <a:schemeClr val="tx1"/>
                </a:solidFill>
                <a:effectLst/>
                <a:latin typeface="+mn-lt"/>
                <a:ea typeface="+mn-ea"/>
                <a:cs typeface="+mn-cs"/>
              </a:rPr>
              <a:t>于</a:t>
            </a:r>
            <a:r>
              <a:rPr lang="en-US" altLang="zh-CN" sz="1200" b="0" i="0" kern="1200" dirty="0">
                <a:solidFill>
                  <a:schemeClr val="tx1"/>
                </a:solidFill>
                <a:effectLst/>
                <a:latin typeface="+mn-lt"/>
                <a:ea typeface="+mn-ea"/>
                <a:cs typeface="+mn-cs"/>
              </a:rPr>
              <a:t>1763</a:t>
            </a:r>
            <a:r>
              <a:rPr lang="zh-CN" altLang="en-US" sz="1200" b="0" i="0" kern="1200" dirty="0">
                <a:solidFill>
                  <a:schemeClr val="tx1"/>
                </a:solidFill>
                <a:effectLst/>
                <a:latin typeface="+mn-lt"/>
                <a:ea typeface="+mn-ea"/>
                <a:cs typeface="+mn-cs"/>
              </a:rPr>
              <a:t>年将他的著作</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机会问题的解法</a:t>
            </a:r>
            <a:r>
              <a:rPr lang="en-US" altLang="zh-CN" sz="1200" b="0" i="0" kern="1200" dirty="0">
                <a:solidFill>
                  <a:schemeClr val="tx1"/>
                </a:solidFill>
                <a:effectLst/>
                <a:latin typeface="+mn-lt"/>
                <a:ea typeface="+mn-ea"/>
                <a:cs typeface="+mn-cs"/>
              </a:rPr>
              <a:t>》(An essay towards solving a problem in the doctrine of chances)</a:t>
            </a:r>
            <a:r>
              <a:rPr lang="zh-CN" altLang="en-US" sz="1200" b="0" i="0" kern="1200" dirty="0">
                <a:solidFill>
                  <a:schemeClr val="tx1"/>
                </a:solidFill>
                <a:effectLst/>
                <a:latin typeface="+mn-lt"/>
                <a:ea typeface="+mn-ea"/>
                <a:cs typeface="+mn-cs"/>
              </a:rPr>
              <a:t>寄给了英国皇家学会</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在世时，并不为当时的人们所熟知，很少发表论文或出版著作，与当时学术界的人沟通交流也很少，用现在的话来说，贝叶斯就是活生生一民间学术“屌丝”，可这个“屌丝”最终发表了一篇名为“</a:t>
            </a:r>
            <a:r>
              <a:rPr lang="en-US" altLang="zh-CN" sz="1200" b="0" i="0" kern="1200" dirty="0">
                <a:solidFill>
                  <a:schemeClr val="tx1"/>
                </a:solidFill>
                <a:effectLst/>
                <a:latin typeface="+mn-lt"/>
                <a:ea typeface="+mn-ea"/>
                <a:cs typeface="+mn-cs"/>
              </a:rPr>
              <a:t>An essay towards solving a problem in the doctrine of chances”</a:t>
            </a:r>
            <a:r>
              <a:rPr lang="zh-CN" altLang="en-US" sz="1200" b="0" i="0" kern="1200" dirty="0">
                <a:solidFill>
                  <a:schemeClr val="tx1"/>
                </a:solidFill>
                <a:effectLst/>
                <a:latin typeface="+mn-lt"/>
                <a:ea typeface="+mn-ea"/>
                <a:cs typeface="+mn-cs"/>
              </a:rPr>
              <a:t>，翻译过来则是：机遇理论中一个问题的解。你可能觉得我要说：这篇论文的发表随机产生轰动效应，从而奠定贝叶斯在学术史上的地位。</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事实上，上篇论文发表后，在当时并未产生多少影响，在</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世纪后，这篇论文才逐渐被人们所重视。对此，与梵高何其类似，画的画生前一文不值，死后价值连城。</a:t>
            </a:r>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9</a:t>
            </a:fld>
            <a:endParaRPr lang="zh-CN" altLang="en-US"/>
          </a:p>
        </p:txBody>
      </p:sp>
    </p:spTree>
    <p:extLst>
      <p:ext uri="{BB962C8B-B14F-4D97-AF65-F5344CB8AC3E}">
        <p14:creationId xmlns:p14="http://schemas.microsoft.com/office/powerpoint/2010/main" val="2726196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最后一步，去掉了</a:t>
            </a:r>
            <a:r>
              <a:rPr lang="en-US" altLang="zh-CN" dirty="0"/>
              <a:t>P(D)</a:t>
            </a:r>
            <a:r>
              <a:rPr lang="zh-CN" altLang="en-US" dirty="0"/>
              <a:t>，因为它是不依赖于</a:t>
            </a:r>
            <a:r>
              <a:rPr lang="en-US" altLang="zh-CN" dirty="0"/>
              <a:t>h</a:t>
            </a:r>
            <a:r>
              <a:rPr lang="zh-CN" altLang="en-US" dirty="0"/>
              <a:t>的常量，或认为任何数据的先验概率相等。</a:t>
            </a:r>
          </a:p>
          <a:p>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20</a:t>
            </a:fld>
            <a:endParaRPr lang="zh-CN" altLang="en-US"/>
          </a:p>
        </p:txBody>
      </p:sp>
    </p:spTree>
    <p:extLst>
      <p:ext uri="{BB962C8B-B14F-4D97-AF65-F5344CB8AC3E}">
        <p14:creationId xmlns:p14="http://schemas.microsoft.com/office/powerpoint/2010/main" val="185765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en-US" altLang="zh-CN" dirty="0"/>
              <a:t>25%</a:t>
            </a:r>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21</a:t>
            </a:fld>
            <a:endParaRPr lang="zh-CN" altLang="en-US"/>
          </a:p>
        </p:txBody>
      </p:sp>
    </p:spTree>
    <p:extLst>
      <p:ext uri="{BB962C8B-B14F-4D97-AF65-F5344CB8AC3E}">
        <p14:creationId xmlns:p14="http://schemas.microsoft.com/office/powerpoint/2010/main" val="3071374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zh-CN" altLang="en-US" dirty="0"/>
              <a:t>稀疏问题：</a:t>
            </a:r>
            <a:r>
              <a:rPr lang="zh-CN" altLang="zh-CN" dirty="0"/>
              <a:t>当维数提高时，空间的</a:t>
            </a:r>
            <a:r>
              <a:rPr lang="zh-CN" altLang="en-US" dirty="0"/>
              <a:t>体积</a:t>
            </a:r>
            <a:r>
              <a:rPr lang="zh-CN" altLang="zh-CN" dirty="0"/>
              <a:t>提高太快，因而可用数据</a:t>
            </a:r>
            <a:r>
              <a:rPr lang="zh-CN" altLang="en-US" dirty="0"/>
              <a:t>（能用来训练的数据）</a:t>
            </a:r>
            <a:r>
              <a:rPr lang="zh-CN" altLang="zh-CN" dirty="0"/>
              <a:t>变得很稀疏。</a:t>
            </a:r>
            <a:endParaRPr lang="en-US" altLang="zh-CN" dirty="0"/>
          </a:p>
          <a:p>
            <a:endParaRPr lang="en-US" altLang="zh-CN" dirty="0"/>
          </a:p>
          <a:p>
            <a:r>
              <a:rPr lang="en-US" altLang="zh-CN" dirty="0"/>
              <a:t>P(</a:t>
            </a:r>
            <a:r>
              <a:rPr lang="en-US" altLang="zh-CN" dirty="0" err="1"/>
              <a:t>D|v</a:t>
            </a:r>
            <a:r>
              <a:rPr lang="en-US" altLang="zh-CN" dirty="0"/>
              <a:t>+)= P(d1,d2,..,dn|v+) =P(d1|v+) * P(d2|d1, v+) * P(d3|d2,d1, v+) * </a:t>
            </a:r>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22</a:t>
            </a:fld>
            <a:endParaRPr lang="zh-CN" altLang="en-US"/>
          </a:p>
        </p:txBody>
      </p:sp>
    </p:spTree>
    <p:extLst>
      <p:ext uri="{BB962C8B-B14F-4D97-AF65-F5344CB8AC3E}">
        <p14:creationId xmlns:p14="http://schemas.microsoft.com/office/powerpoint/2010/main" val="2369350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朴素贝叶斯方法的条件独立假设看上去很傻很天真，为什么结果却很好很强大呢？在文本中，词汇之间的相关性并没有想象的那么大。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有人对此提出了一个理论解释，并且建立了什么时候朴素贝叶斯的效果能够等价于非朴素贝叶斯的充要条件，这个解释的核心就是：有些独立假设在各个分类之间的分布都是均匀的所以对于似然的相对大小不产生影响</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23</a:t>
            </a:fld>
            <a:endParaRPr lang="zh-CN" altLang="en-US"/>
          </a:p>
        </p:txBody>
      </p:sp>
    </p:spTree>
    <p:extLst>
      <p:ext uri="{BB962C8B-B14F-4D97-AF65-F5344CB8AC3E}">
        <p14:creationId xmlns:p14="http://schemas.microsoft.com/office/powerpoint/2010/main" val="296687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en-US" altLang="zh-CN" dirty="0"/>
              <a:t>25%</a:t>
            </a:r>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24</a:t>
            </a:fld>
            <a:endParaRPr lang="zh-CN" altLang="en-US"/>
          </a:p>
        </p:txBody>
      </p:sp>
    </p:spTree>
    <p:extLst>
      <p:ext uri="{BB962C8B-B14F-4D97-AF65-F5344CB8AC3E}">
        <p14:creationId xmlns:p14="http://schemas.microsoft.com/office/powerpoint/2010/main" val="91892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4D62BF8-D29B-4EDA-8B2A-F5CB3CB8F5E0}" type="slidenum">
              <a:rPr lang="zh-CN" altLang="en-US" smtClean="0"/>
              <a:t>26</a:t>
            </a:fld>
            <a:endParaRPr lang="zh-CN" altLang="en-US"/>
          </a:p>
        </p:txBody>
      </p:sp>
    </p:spTree>
    <p:extLst>
      <p:ext uri="{BB962C8B-B14F-4D97-AF65-F5344CB8AC3E}">
        <p14:creationId xmlns:p14="http://schemas.microsoft.com/office/powerpoint/2010/main" val="165520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zh-CN" altLang="en-US" dirty="0"/>
              <a:t>这里我们将一封邮件用一个</a:t>
            </a:r>
            <a:r>
              <a:rPr lang="en-US" altLang="zh-CN" dirty="0"/>
              <a:t>n</a:t>
            </a:r>
            <a:r>
              <a:rPr lang="zh-CN" altLang="en-US" dirty="0"/>
              <a:t>维向量表示，是利用了我们上次课讲的文本预处理技术。即需要先对文本分词，然后提取特征，并采用结构化的方式表示。在此我们不再重复。</a:t>
            </a:r>
          </a:p>
        </p:txBody>
      </p:sp>
      <p:sp>
        <p:nvSpPr>
          <p:cNvPr id="4" name="灯片编号占位符 3"/>
          <p:cNvSpPr>
            <a:spLocks noGrp="1"/>
          </p:cNvSpPr>
          <p:nvPr>
            <p:ph type="sldNum" sz="quarter" idx="10"/>
          </p:nvPr>
        </p:nvSpPr>
        <p:spPr/>
        <p:txBody>
          <a:bodyPr/>
          <a:lstStyle/>
          <a:p>
            <a:fld id="{0D6FF9E8-9ADA-424C-9D0F-A9B399972D04}" type="slidenum">
              <a:rPr lang="zh-CN" altLang="en-US" smtClean="0"/>
              <a:t>31</a:t>
            </a:fld>
            <a:endParaRPr lang="zh-CN" altLang="en-US"/>
          </a:p>
        </p:txBody>
      </p:sp>
    </p:spTree>
    <p:extLst>
      <p:ext uri="{BB962C8B-B14F-4D97-AF65-F5344CB8AC3E}">
        <p14:creationId xmlns:p14="http://schemas.microsoft.com/office/powerpoint/2010/main" val="3397599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  一个用户收到的垃圾邮件通常有关在线用户的活动。例如，用户可能已订阅一个用户认为是垃圾邮件的在线的新闻通讯。这个在线通讯很可能包含通用的所有通讯的词，如通讯的名称和其来源的电子邮件地址。贝叶斯垃圾邮件过滤器将会基于用户的特定模式最终分配一个更高的概率。</a:t>
            </a:r>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42</a:t>
            </a:fld>
            <a:endParaRPr lang="zh-CN" altLang="en-US"/>
          </a:p>
        </p:txBody>
      </p:sp>
    </p:spTree>
    <p:extLst>
      <p:ext uri="{BB962C8B-B14F-4D97-AF65-F5344CB8AC3E}">
        <p14:creationId xmlns:p14="http://schemas.microsoft.com/office/powerpoint/2010/main" val="3535586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zh-CN" altLang="en-US" dirty="0"/>
              <a:t>陈宏辉</a:t>
            </a:r>
          </a:p>
        </p:txBody>
      </p:sp>
      <p:sp>
        <p:nvSpPr>
          <p:cNvPr id="4" name="灯片编号占位符 3"/>
          <p:cNvSpPr>
            <a:spLocks noGrp="1"/>
          </p:cNvSpPr>
          <p:nvPr>
            <p:ph type="sldNum" sz="quarter" idx="10"/>
          </p:nvPr>
        </p:nvSpPr>
        <p:spPr/>
        <p:txBody>
          <a:bodyPr/>
          <a:lstStyle/>
          <a:p>
            <a:fld id="{D4D62BF8-D29B-4EDA-8B2A-F5CB3CB8F5E0}" type="slidenum">
              <a:rPr lang="zh-CN" altLang="en-US" smtClean="0"/>
              <a:t>44</a:t>
            </a:fld>
            <a:endParaRPr lang="zh-CN" altLang="en-US"/>
          </a:p>
        </p:txBody>
      </p:sp>
    </p:spTree>
    <p:extLst>
      <p:ext uri="{BB962C8B-B14F-4D97-AF65-F5344CB8AC3E}">
        <p14:creationId xmlns:p14="http://schemas.microsoft.com/office/powerpoint/2010/main" val="1084742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a:xfrm>
            <a:off x="1052513" y="684213"/>
            <a:ext cx="4572000" cy="3429000"/>
          </a:xfrm>
        </p:spPr>
      </p:sp>
      <p:sp>
        <p:nvSpPr>
          <p:cNvPr id="25603"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4" name="日期占位符 3"/>
          <p:cNvSpPr>
            <a:spLocks noGrp="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F811AFD-74AE-439E-A073-815BBF9AAD60}" type="datetime1">
              <a:rPr lang="zh-CN" altLang="en-US" smtClean="0"/>
              <a:pPr/>
              <a:t>2020/10/21</a:t>
            </a:fld>
            <a:endParaRPr lang="en-US" altLang="zh-CN" sz="1200">
              <a:latin typeface="Calibri" pitchFamily="34" charset="0"/>
              <a:ea typeface="微软雅黑" pitchFamily="34" charset="-122"/>
            </a:endParaRPr>
          </a:p>
        </p:txBody>
      </p:sp>
      <p:sp>
        <p:nvSpPr>
          <p:cNvPr id="25605" name="灯片编号占位符 4"/>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883559F6-1A5F-4816-BDDD-879B6F18E780}" type="slidenum">
              <a:rPr lang="zh-CN" altLang="en-US"/>
              <a:pPr/>
              <a:t>59</a:t>
            </a:fld>
            <a:endParaRPr lang="en-US" altLang="zh-CN" sz="1200">
              <a:latin typeface="Calibri" pitchFamily="34" charset="0"/>
              <a:ea typeface="微软雅黑"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en-US" altLang="zh-CN" dirty="0"/>
              <a:t>25%</a:t>
            </a:r>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10</a:t>
            </a:fld>
            <a:endParaRPr lang="zh-CN" altLang="en-US"/>
          </a:p>
        </p:txBody>
      </p:sp>
    </p:spTree>
    <p:extLst>
      <p:ext uri="{BB962C8B-B14F-4D97-AF65-F5344CB8AC3E}">
        <p14:creationId xmlns:p14="http://schemas.microsoft.com/office/powerpoint/2010/main" val="91892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p:nvPr>
        </p:nvSpPr>
        <p:spPr>
          <a:xfrm>
            <a:off x="1052513" y="684213"/>
            <a:ext cx="4572000" cy="3429000"/>
          </a:xfrm>
        </p:spPr>
      </p:sp>
      <p:sp>
        <p:nvSpPr>
          <p:cNvPr id="27651"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日期占位符 3"/>
          <p:cNvSpPr>
            <a:spLocks noGrp="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0A7823C-6215-419E-BF01-BB07D6CA4B65}" type="datetime1">
              <a:rPr lang="zh-CN" altLang="en-US" smtClean="0"/>
              <a:pPr/>
              <a:t>2020/10/21</a:t>
            </a:fld>
            <a:endParaRPr lang="en-US" altLang="zh-CN" sz="1200">
              <a:latin typeface="Calibri" pitchFamily="34" charset="0"/>
              <a:ea typeface="微软雅黑" pitchFamily="34" charset="-122"/>
            </a:endParaRPr>
          </a:p>
        </p:txBody>
      </p:sp>
      <p:sp>
        <p:nvSpPr>
          <p:cNvPr id="27653" name="灯片编号占位符 4"/>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658EC55A-03AA-4885-A7F3-3BB3882D958B}" type="slidenum">
              <a:rPr lang="zh-CN" altLang="en-US"/>
              <a:pPr/>
              <a:t>60</a:t>
            </a:fld>
            <a:endParaRPr lang="en-US" altLang="zh-CN" sz="1200">
              <a:latin typeface="Calibri" pitchFamily="34" charset="0"/>
              <a:ea typeface="微软雅黑"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ChangeArrowheads="1" noTextEdit="1"/>
          </p:cNvSpPr>
          <p:nvPr>
            <p:ph type="sldImg"/>
          </p:nvPr>
        </p:nvSpPr>
        <p:spPr>
          <a:xfrm>
            <a:off x="1052513" y="684213"/>
            <a:ext cx="4572000" cy="3429000"/>
          </a:xfrm>
        </p:spPr>
      </p:sp>
      <p:sp>
        <p:nvSpPr>
          <p:cNvPr id="28675"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6" name="日期占位符 3"/>
          <p:cNvSpPr>
            <a:spLocks noGrp="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A259ED8-3165-4ACA-9D15-0BF13FE47102}" type="datetime1">
              <a:rPr lang="zh-CN" altLang="en-US" smtClean="0"/>
              <a:pPr/>
              <a:t>2020/10/21</a:t>
            </a:fld>
            <a:endParaRPr lang="en-US" altLang="zh-CN" sz="1200">
              <a:latin typeface="Calibri" pitchFamily="34" charset="0"/>
              <a:ea typeface="微软雅黑" pitchFamily="34" charset="-122"/>
            </a:endParaRPr>
          </a:p>
        </p:txBody>
      </p:sp>
      <p:sp>
        <p:nvSpPr>
          <p:cNvPr id="28677" name="灯片编号占位符 4"/>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F8B12FED-C37D-43E9-AC05-51D3E9EC4C51}" type="slidenum">
              <a:rPr lang="zh-CN" altLang="en-US"/>
              <a:pPr/>
              <a:t>61</a:t>
            </a:fld>
            <a:endParaRPr lang="en-US" altLang="zh-CN" sz="1200">
              <a:latin typeface="Calibri" pitchFamily="34" charset="0"/>
              <a:ea typeface="微软雅黑"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ChangeArrowheads="1" noTextEdit="1"/>
          </p:cNvSpPr>
          <p:nvPr>
            <p:ph type="sldImg"/>
          </p:nvPr>
        </p:nvSpPr>
        <p:spPr>
          <a:xfrm>
            <a:off x="1052513" y="684213"/>
            <a:ext cx="4572000" cy="3429000"/>
          </a:xfrm>
        </p:spPr>
      </p:sp>
      <p:sp>
        <p:nvSpPr>
          <p:cNvPr id="30723"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4" name="日期占位符 3"/>
          <p:cNvSpPr>
            <a:spLocks noGrp="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E6912B7A-3767-4792-B535-6C842E7AF083}" type="datetime1">
              <a:rPr lang="zh-CN" altLang="en-US" smtClean="0"/>
              <a:pPr/>
              <a:t>2020/10/21</a:t>
            </a:fld>
            <a:endParaRPr lang="en-US" altLang="zh-CN" sz="1200">
              <a:latin typeface="Calibri" pitchFamily="34" charset="0"/>
              <a:ea typeface="微软雅黑" pitchFamily="34" charset="-122"/>
            </a:endParaRPr>
          </a:p>
        </p:txBody>
      </p:sp>
      <p:sp>
        <p:nvSpPr>
          <p:cNvPr id="30725" name="灯片编号占位符 4"/>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5A40C86-C0B1-4660-BADF-BFEAFA17DA33}" type="slidenum">
              <a:rPr lang="zh-CN" altLang="en-US"/>
              <a:pPr/>
              <a:t>62</a:t>
            </a:fld>
            <a:endParaRPr lang="en-US" altLang="zh-CN" sz="1200">
              <a:latin typeface="Calibri" pitchFamily="34" charset="0"/>
              <a:ea typeface="微软雅黑"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ChangeArrowheads="1" noTextEdit="1"/>
          </p:cNvSpPr>
          <p:nvPr>
            <p:ph type="sldImg"/>
          </p:nvPr>
        </p:nvSpPr>
        <p:spPr>
          <a:xfrm>
            <a:off x="1052513" y="684213"/>
            <a:ext cx="4572000" cy="3429000"/>
          </a:xfrm>
        </p:spPr>
      </p:sp>
      <p:sp>
        <p:nvSpPr>
          <p:cNvPr id="32771"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2" name="日期占位符 3"/>
          <p:cNvSpPr>
            <a:spLocks noGrp="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225FA947-FB72-40F6-815E-501B2342BACB}" type="datetime1">
              <a:rPr lang="zh-CN" altLang="en-US" smtClean="0"/>
              <a:pPr/>
              <a:t>2020/10/21</a:t>
            </a:fld>
            <a:endParaRPr lang="en-US" altLang="zh-CN" sz="1200">
              <a:latin typeface="Calibri" pitchFamily="34" charset="0"/>
              <a:ea typeface="微软雅黑" pitchFamily="34" charset="-122"/>
            </a:endParaRPr>
          </a:p>
        </p:txBody>
      </p:sp>
      <p:sp>
        <p:nvSpPr>
          <p:cNvPr id="32773" name="灯片编号占位符 4"/>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4537333-BED5-41D0-9BBC-87E234286988}" type="slidenum">
              <a:rPr lang="zh-CN" altLang="en-US"/>
              <a:pPr/>
              <a:t>63</a:t>
            </a:fld>
            <a:endParaRPr lang="en-US" altLang="zh-CN" sz="1200">
              <a:latin typeface="Calibri" pitchFamily="34" charset="0"/>
              <a:ea typeface="微软雅黑"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p:nvPr>
        </p:nvSpPr>
        <p:spPr>
          <a:xfrm>
            <a:off x="1052513" y="684213"/>
            <a:ext cx="4572000" cy="3429000"/>
          </a:xfrm>
        </p:spPr>
      </p:sp>
      <p:sp>
        <p:nvSpPr>
          <p:cNvPr id="33795"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6" name="日期占位符 3"/>
          <p:cNvSpPr>
            <a:spLocks noGrp="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498C41E0-D8E9-4EF8-8CA7-2DC52F1E63F9}" type="datetime1">
              <a:rPr lang="zh-CN" altLang="en-US" smtClean="0"/>
              <a:pPr/>
              <a:t>2020/10/21</a:t>
            </a:fld>
            <a:endParaRPr lang="en-US" altLang="zh-CN" sz="1200">
              <a:latin typeface="Calibri" pitchFamily="34" charset="0"/>
              <a:ea typeface="微软雅黑" pitchFamily="34" charset="-122"/>
            </a:endParaRPr>
          </a:p>
        </p:txBody>
      </p:sp>
      <p:sp>
        <p:nvSpPr>
          <p:cNvPr id="33797" name="灯片编号占位符 4"/>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C6B9049-B5BF-4035-8D92-D0EA411F14CA}" type="slidenum">
              <a:rPr lang="zh-CN" altLang="en-US"/>
              <a:pPr/>
              <a:t>64</a:t>
            </a:fld>
            <a:endParaRPr lang="en-US" altLang="zh-CN" sz="1200">
              <a:latin typeface="Calibri" pitchFamily="34" charset="0"/>
              <a:ea typeface="微软雅黑"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ChangeArrowheads="1" noTextEdit="1"/>
          </p:cNvSpPr>
          <p:nvPr>
            <p:ph type="sldImg"/>
          </p:nvPr>
        </p:nvSpPr>
        <p:spPr>
          <a:xfrm>
            <a:off x="1052513" y="684213"/>
            <a:ext cx="4572000" cy="3429000"/>
          </a:xfrm>
        </p:spPr>
      </p:sp>
      <p:sp>
        <p:nvSpPr>
          <p:cNvPr id="3481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20" name="日期占位符 3"/>
          <p:cNvSpPr>
            <a:spLocks noGrp="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6BB2031F-80C1-4ACD-AFE5-4E9D9CE134AC}" type="datetime1">
              <a:rPr lang="zh-CN" altLang="en-US" smtClean="0"/>
              <a:pPr/>
              <a:t>2020/10/21</a:t>
            </a:fld>
            <a:endParaRPr lang="en-US" altLang="zh-CN" sz="1200">
              <a:latin typeface="Calibri" pitchFamily="34" charset="0"/>
              <a:ea typeface="微软雅黑" pitchFamily="34" charset="-122"/>
            </a:endParaRPr>
          </a:p>
        </p:txBody>
      </p:sp>
      <p:sp>
        <p:nvSpPr>
          <p:cNvPr id="34821" name="灯片编号占位符 4"/>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E3974889-4AC6-462B-AF9E-B23DE97D7F74}" type="slidenum">
              <a:rPr lang="zh-CN" altLang="en-US"/>
              <a:pPr/>
              <a:t>65</a:t>
            </a:fld>
            <a:endParaRPr lang="en-US" altLang="zh-CN" sz="1200">
              <a:latin typeface="Calibri" pitchFamily="34" charset="0"/>
              <a:ea typeface="微软雅黑" pitchFamily="3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p:nvPr>
        </p:nvSpPr>
        <p:spPr>
          <a:xfrm>
            <a:off x="1052513" y="684213"/>
            <a:ext cx="4572000" cy="3429000"/>
          </a:xfrm>
        </p:spPr>
      </p:sp>
      <p:sp>
        <p:nvSpPr>
          <p:cNvPr id="35843"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4" name="日期占位符 3"/>
          <p:cNvSpPr>
            <a:spLocks noGrp="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A9B017D-FF3F-49CD-B126-9A32AEB03A53}" type="datetime1">
              <a:rPr lang="zh-CN" altLang="en-US" smtClean="0"/>
              <a:pPr/>
              <a:t>2020/10/21</a:t>
            </a:fld>
            <a:endParaRPr lang="en-US" altLang="zh-CN" sz="1200">
              <a:latin typeface="Calibri" pitchFamily="34" charset="0"/>
              <a:ea typeface="微软雅黑" pitchFamily="34" charset="-122"/>
            </a:endParaRPr>
          </a:p>
        </p:txBody>
      </p:sp>
      <p:sp>
        <p:nvSpPr>
          <p:cNvPr id="35845" name="灯片编号占位符 4"/>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8A58B3A-0385-4CDC-89BA-68FEEC25BC50}" type="slidenum">
              <a:rPr lang="zh-CN" altLang="en-US"/>
              <a:pPr/>
              <a:t>66</a:t>
            </a:fld>
            <a:endParaRPr lang="en-US" altLang="zh-CN" sz="1200">
              <a:latin typeface="Calibri" pitchFamily="34" charset="0"/>
              <a:ea typeface="微软雅黑" pitchFamily="3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a:xfrm>
            <a:off x="1052513" y="684213"/>
            <a:ext cx="4572000" cy="3429000"/>
          </a:xfrm>
        </p:spPr>
      </p:sp>
      <p:sp>
        <p:nvSpPr>
          <p:cNvPr id="40963"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4" name="日期占位符 3"/>
          <p:cNvSpPr>
            <a:spLocks noGrp="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664DD9D0-FF54-4DA4-BDBB-9990507D0DE4}" type="datetime1">
              <a:rPr lang="zh-CN" altLang="en-US" smtClean="0"/>
              <a:pPr/>
              <a:t>2020/10/21</a:t>
            </a:fld>
            <a:endParaRPr lang="en-US" altLang="zh-CN" sz="1200">
              <a:latin typeface="Calibri" pitchFamily="34" charset="0"/>
              <a:ea typeface="微软雅黑" pitchFamily="34" charset="-122"/>
            </a:endParaRPr>
          </a:p>
        </p:txBody>
      </p:sp>
      <p:sp>
        <p:nvSpPr>
          <p:cNvPr id="40965" name="灯片编号占位符 4"/>
          <p:cNvSpPr>
            <a:spLocks noGrp="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C7E18FFF-72AF-41F2-9BD6-BB76B162A726}" type="slidenum">
              <a:rPr lang="zh-CN" altLang="en-US"/>
              <a:pPr/>
              <a:t>67</a:t>
            </a:fld>
            <a:endParaRPr lang="en-US" altLang="zh-CN" sz="1200">
              <a:latin typeface="Calibri" pitchFamily="34" charset="0"/>
              <a:ea typeface="微软雅黑"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en-US" altLang="zh-CN" dirty="0"/>
              <a:t>25%</a:t>
            </a:r>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12</a:t>
            </a:fld>
            <a:endParaRPr lang="zh-CN" altLang="en-US"/>
          </a:p>
        </p:txBody>
      </p:sp>
    </p:spTree>
    <p:extLst>
      <p:ext uri="{BB962C8B-B14F-4D97-AF65-F5344CB8AC3E}">
        <p14:creationId xmlns:p14="http://schemas.microsoft.com/office/powerpoint/2010/main" val="91892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en-US" altLang="zh-CN" dirty="0"/>
              <a:t>25%</a:t>
            </a:r>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13</a:t>
            </a:fld>
            <a:endParaRPr lang="zh-CN" altLang="en-US"/>
          </a:p>
        </p:txBody>
      </p:sp>
    </p:spTree>
    <p:extLst>
      <p:ext uri="{BB962C8B-B14F-4D97-AF65-F5344CB8AC3E}">
        <p14:creationId xmlns:p14="http://schemas.microsoft.com/office/powerpoint/2010/main" val="2567081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en-US" altLang="zh-CN" dirty="0"/>
              <a:t>25%</a:t>
            </a:r>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14</a:t>
            </a:fld>
            <a:endParaRPr lang="zh-CN" altLang="en-US"/>
          </a:p>
        </p:txBody>
      </p:sp>
    </p:spTree>
    <p:extLst>
      <p:ext uri="{BB962C8B-B14F-4D97-AF65-F5344CB8AC3E}">
        <p14:creationId xmlns:p14="http://schemas.microsoft.com/office/powerpoint/2010/main" val="9189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在贝叶斯公式中：</a:t>
            </a:r>
            <a:r>
              <a:rPr lang="en-US" altLang="zh-CN" sz="1200" dirty="0"/>
              <a:t>D</a:t>
            </a:r>
            <a:r>
              <a:rPr lang="zh-CN" altLang="en-US" sz="1200" dirty="0"/>
              <a:t>是我们的待测试的训练数据，</a:t>
            </a:r>
            <a:r>
              <a:rPr lang="en-US" altLang="zh-CN" sz="1200" dirty="0"/>
              <a:t>h</a:t>
            </a:r>
            <a:r>
              <a:rPr lang="zh-CN" altLang="en-US" sz="1200" dirty="0"/>
              <a:t>是假设。</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我们要计算的是</a:t>
            </a:r>
            <a:r>
              <a:rPr lang="en-US" altLang="zh-CN" sz="1200" dirty="0"/>
              <a:t>P</a:t>
            </a:r>
            <a:r>
              <a:rPr lang="zh-CN" altLang="en-US" sz="1200" dirty="0"/>
              <a:t>（</a:t>
            </a:r>
            <a:r>
              <a:rPr lang="en-US" altLang="zh-CN" sz="1200" dirty="0" err="1"/>
              <a:t>h|D</a:t>
            </a:r>
            <a:r>
              <a:rPr lang="zh-CN" altLang="en-US" sz="1200" dirty="0"/>
              <a:t>），</a:t>
            </a:r>
            <a:r>
              <a:rPr lang="zh-CN" altLang="en-US" sz="1200" dirty="0">
                <a:solidFill>
                  <a:srgbClr val="FF0000"/>
                </a:solidFill>
              </a:rPr>
              <a:t>即给定数据</a:t>
            </a:r>
            <a:r>
              <a:rPr lang="en-US" altLang="zh-CN" sz="1200" dirty="0">
                <a:solidFill>
                  <a:srgbClr val="FF0000"/>
                </a:solidFill>
              </a:rPr>
              <a:t>D</a:t>
            </a:r>
            <a:r>
              <a:rPr lang="zh-CN" altLang="en-US" sz="1200" dirty="0">
                <a:solidFill>
                  <a:srgbClr val="FF0000"/>
                </a:solidFill>
              </a:rPr>
              <a:t>时假设</a:t>
            </a:r>
            <a:r>
              <a:rPr lang="en-US" altLang="zh-CN" sz="1200" dirty="0">
                <a:solidFill>
                  <a:srgbClr val="FF0000"/>
                </a:solidFill>
              </a:rPr>
              <a:t>h</a:t>
            </a:r>
            <a:r>
              <a:rPr lang="zh-CN" altLang="en-US" sz="1200" dirty="0">
                <a:solidFill>
                  <a:srgbClr val="FF0000"/>
                </a:solidFill>
              </a:rPr>
              <a:t>成立的概率，这个概率称为后验概率。</a:t>
            </a:r>
            <a:endParaRPr lang="en-US" altLang="zh-CN" sz="1200" dirty="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P(h)</a:t>
            </a:r>
            <a:r>
              <a:rPr lang="zh-CN" altLang="en-US" sz="1200" dirty="0"/>
              <a:t>表示在没有测试数据前，假设</a:t>
            </a:r>
            <a:r>
              <a:rPr lang="en-US" altLang="zh-CN" sz="1200" dirty="0"/>
              <a:t>h</a:t>
            </a:r>
            <a:r>
              <a:rPr lang="zh-CN" altLang="en-US" sz="1200" dirty="0"/>
              <a:t>拥有的初始概率。</a:t>
            </a:r>
            <a:r>
              <a:rPr lang="en-US" altLang="zh-CN" sz="1200" dirty="0">
                <a:solidFill>
                  <a:srgbClr val="FF0000"/>
                </a:solidFill>
              </a:rPr>
              <a:t>P(h)</a:t>
            </a:r>
            <a:r>
              <a:rPr lang="zh-CN" altLang="en-US" sz="1200" dirty="0">
                <a:solidFill>
                  <a:srgbClr val="FF0000"/>
                </a:solidFill>
              </a:rPr>
              <a:t>被称为</a:t>
            </a:r>
            <a:r>
              <a:rPr lang="en-US" altLang="zh-CN" sz="1200" dirty="0">
                <a:solidFill>
                  <a:srgbClr val="FF0000"/>
                </a:solidFill>
              </a:rPr>
              <a:t>h</a:t>
            </a:r>
            <a:r>
              <a:rPr lang="zh-CN" altLang="en-US" sz="1200" dirty="0">
                <a:solidFill>
                  <a:srgbClr val="FF0000"/>
                </a:solidFill>
              </a:rPr>
              <a:t>的先验概率</a:t>
            </a:r>
            <a:r>
              <a:rPr lang="zh-CN" altLang="en-US" sz="1200" dirty="0"/>
              <a:t>。先验概率反映了关于</a:t>
            </a:r>
            <a:r>
              <a:rPr lang="en-US" altLang="zh-CN" sz="1200" dirty="0"/>
              <a:t>h</a:t>
            </a:r>
            <a:r>
              <a:rPr lang="zh-CN" altLang="en-US" sz="1200" dirty="0"/>
              <a:t>是一正确假设的机会的背景知识</a:t>
            </a:r>
            <a:r>
              <a:rPr lang="en-US" altLang="zh-CN" sz="1200" dirty="0"/>
              <a:t>.</a:t>
            </a:r>
            <a:r>
              <a:rPr lang="en-US" altLang="zh-CN" sz="1200" baseline="0" dirty="0"/>
              <a:t> </a:t>
            </a:r>
            <a:r>
              <a:rPr lang="zh-CN" altLang="en-US" sz="1200" dirty="0"/>
              <a:t>类似地，</a:t>
            </a:r>
            <a:r>
              <a:rPr lang="en-US" altLang="zh-CN" sz="1200" dirty="0"/>
              <a:t>P(D)</a:t>
            </a:r>
            <a:r>
              <a:rPr lang="zh-CN" altLang="en-US" sz="1200" dirty="0"/>
              <a:t>表示训练数据</a:t>
            </a:r>
            <a:r>
              <a:rPr lang="en-US" altLang="zh-CN" sz="1200" dirty="0"/>
              <a:t>D</a:t>
            </a:r>
            <a:r>
              <a:rPr lang="zh-CN" altLang="en-US" sz="1200" dirty="0"/>
              <a:t>的先验概率</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P(</a:t>
            </a:r>
            <a:r>
              <a:rPr lang="en-US" altLang="zh-CN" sz="1200" dirty="0" err="1"/>
              <a:t>D|h</a:t>
            </a:r>
            <a:r>
              <a:rPr lang="en-US" altLang="zh-CN" sz="1200" dirty="0"/>
              <a:t>)</a:t>
            </a:r>
            <a:r>
              <a:rPr lang="zh-CN" altLang="en-US" sz="1200" dirty="0"/>
              <a:t>表示假设</a:t>
            </a:r>
            <a:r>
              <a:rPr lang="en-US" altLang="zh-CN" sz="1200" dirty="0"/>
              <a:t>h</a:t>
            </a:r>
            <a:r>
              <a:rPr lang="zh-CN" altLang="en-US" sz="1200" dirty="0"/>
              <a:t>成立时</a:t>
            </a:r>
            <a:r>
              <a:rPr lang="en-US" altLang="zh-CN" sz="1200" dirty="0"/>
              <a:t>D</a:t>
            </a:r>
            <a:r>
              <a:rPr lang="zh-CN" altLang="en-US" sz="1200" dirty="0"/>
              <a:t>的概率，又称似然。</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15</a:t>
            </a:fld>
            <a:endParaRPr lang="zh-CN" altLang="en-US"/>
          </a:p>
        </p:txBody>
      </p:sp>
    </p:spTree>
    <p:extLst>
      <p:ext uri="{BB962C8B-B14F-4D97-AF65-F5344CB8AC3E}">
        <p14:creationId xmlns:p14="http://schemas.microsoft.com/office/powerpoint/2010/main" val="2119506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zh-CN" altLang="en-US" dirty="0"/>
              <a:t>问题</a:t>
            </a:r>
            <a:r>
              <a:rPr lang="en-US" altLang="zh-CN" dirty="0"/>
              <a:t>1</a:t>
            </a:r>
            <a:r>
              <a:rPr lang="zh-CN" altLang="zh-CN" dirty="0"/>
              <a:t>就是计算特定</a:t>
            </a:r>
            <a:r>
              <a:rPr lang="zh-CN" altLang="en-US" dirty="0"/>
              <a:t>假设</a:t>
            </a:r>
            <a:r>
              <a:rPr lang="zh-CN" altLang="zh-CN" dirty="0"/>
              <a:t>的后验概率</a:t>
            </a:r>
            <a:r>
              <a:rPr lang="zh-CN" altLang="en-US" dirty="0"/>
              <a:t>：</a:t>
            </a:r>
            <a:r>
              <a:rPr lang="en-US" altLang="zh-CN" dirty="0"/>
              <a:t>P(</a:t>
            </a:r>
            <a:r>
              <a:rPr lang="en-US" altLang="zh-CN" dirty="0" err="1"/>
              <a:t>h|D</a:t>
            </a:r>
            <a:r>
              <a:rPr lang="en-US" altLang="zh-CN" dirty="0"/>
              <a:t>)</a:t>
            </a:r>
          </a:p>
          <a:p>
            <a:r>
              <a:rPr lang="zh-CN" altLang="en-US" dirty="0"/>
              <a:t>问题</a:t>
            </a:r>
            <a:r>
              <a:rPr lang="en-US" altLang="zh-CN" dirty="0"/>
              <a:t>2</a:t>
            </a:r>
            <a:r>
              <a:rPr lang="zh-CN" altLang="en-US" dirty="0"/>
              <a:t>就是</a:t>
            </a:r>
            <a:r>
              <a:rPr lang="zh-CN" altLang="zh-CN" dirty="0"/>
              <a:t>模型比较</a:t>
            </a:r>
            <a:r>
              <a:rPr lang="zh-CN" altLang="en-US" dirty="0"/>
              <a:t>。</a:t>
            </a:r>
            <a:endParaRPr lang="en-US" altLang="zh-CN" dirty="0"/>
          </a:p>
          <a:p>
            <a:r>
              <a:rPr lang="zh-CN" altLang="en-US" sz="1200" dirty="0">
                <a:solidFill>
                  <a:srgbClr val="FF0000"/>
                </a:solidFill>
              </a:rPr>
              <a:t>贝叶斯理论提供了一种计算假设后验概率</a:t>
            </a:r>
            <a:r>
              <a:rPr lang="en-US" altLang="zh-CN" sz="1200" dirty="0">
                <a:solidFill>
                  <a:srgbClr val="FF0000"/>
                </a:solidFill>
              </a:rPr>
              <a:t>P(</a:t>
            </a:r>
            <a:r>
              <a:rPr lang="en-US" altLang="zh-CN" sz="1200" dirty="0" err="1">
                <a:solidFill>
                  <a:srgbClr val="FF0000"/>
                </a:solidFill>
              </a:rPr>
              <a:t>h|D</a:t>
            </a:r>
            <a:r>
              <a:rPr lang="en-US" altLang="zh-CN" sz="1200" dirty="0">
                <a:solidFill>
                  <a:srgbClr val="FF0000"/>
                </a:solidFill>
              </a:rPr>
              <a:t>)</a:t>
            </a:r>
            <a:r>
              <a:rPr lang="zh-CN" altLang="en-US" sz="1200" dirty="0">
                <a:solidFill>
                  <a:srgbClr val="FF0000"/>
                </a:solidFill>
              </a:rPr>
              <a:t>的方法：即后验概率与先验概率和似然概率的乘积成正比。</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17</a:t>
            </a:fld>
            <a:endParaRPr lang="zh-CN" altLang="en-US"/>
          </a:p>
        </p:txBody>
      </p:sp>
    </p:spTree>
    <p:extLst>
      <p:ext uri="{BB962C8B-B14F-4D97-AF65-F5344CB8AC3E}">
        <p14:creationId xmlns:p14="http://schemas.microsoft.com/office/powerpoint/2010/main" val="381540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zh-CN" altLang="en-US" dirty="0"/>
              <a:t>问题</a:t>
            </a:r>
            <a:r>
              <a:rPr lang="en-US" altLang="zh-CN" dirty="0"/>
              <a:t>1</a:t>
            </a:r>
            <a:r>
              <a:rPr lang="zh-CN" altLang="zh-CN" dirty="0"/>
              <a:t>就是计算特定</a:t>
            </a:r>
            <a:r>
              <a:rPr lang="zh-CN" altLang="en-US" dirty="0"/>
              <a:t>假设</a:t>
            </a:r>
            <a:r>
              <a:rPr lang="zh-CN" altLang="zh-CN" dirty="0"/>
              <a:t>的后验概率</a:t>
            </a:r>
            <a:r>
              <a:rPr lang="zh-CN" altLang="en-US" dirty="0"/>
              <a:t>：</a:t>
            </a:r>
            <a:r>
              <a:rPr lang="en-US" altLang="zh-CN" dirty="0"/>
              <a:t>P(</a:t>
            </a:r>
            <a:r>
              <a:rPr lang="en-US" altLang="zh-CN" dirty="0" err="1"/>
              <a:t>h|D</a:t>
            </a:r>
            <a:r>
              <a:rPr lang="en-US" altLang="zh-CN" dirty="0"/>
              <a:t>)</a:t>
            </a:r>
          </a:p>
          <a:p>
            <a:r>
              <a:rPr lang="zh-CN" altLang="en-US" dirty="0"/>
              <a:t>问题</a:t>
            </a:r>
            <a:r>
              <a:rPr lang="en-US" altLang="zh-CN" dirty="0"/>
              <a:t>2</a:t>
            </a:r>
            <a:r>
              <a:rPr lang="zh-CN" altLang="en-US" dirty="0"/>
              <a:t>就是</a:t>
            </a:r>
            <a:r>
              <a:rPr lang="zh-CN" altLang="zh-CN" dirty="0"/>
              <a:t>模型比较</a:t>
            </a:r>
            <a:r>
              <a:rPr lang="zh-CN" altLang="en-US" dirty="0"/>
              <a:t>。</a:t>
            </a:r>
            <a:endParaRPr lang="en-US" altLang="zh-CN" dirty="0"/>
          </a:p>
          <a:p>
            <a:r>
              <a:rPr lang="zh-CN" altLang="en-US" sz="1200" dirty="0">
                <a:solidFill>
                  <a:srgbClr val="FF0000"/>
                </a:solidFill>
              </a:rPr>
              <a:t>贝叶斯理论提供了一种计算假设后验概率</a:t>
            </a:r>
            <a:r>
              <a:rPr lang="en-US" altLang="zh-CN" sz="1200" dirty="0">
                <a:solidFill>
                  <a:srgbClr val="FF0000"/>
                </a:solidFill>
              </a:rPr>
              <a:t>P(</a:t>
            </a:r>
            <a:r>
              <a:rPr lang="en-US" altLang="zh-CN" sz="1200" dirty="0" err="1">
                <a:solidFill>
                  <a:srgbClr val="FF0000"/>
                </a:solidFill>
              </a:rPr>
              <a:t>h|D</a:t>
            </a:r>
            <a:r>
              <a:rPr lang="en-US" altLang="zh-CN" sz="1200" dirty="0">
                <a:solidFill>
                  <a:srgbClr val="FF0000"/>
                </a:solidFill>
              </a:rPr>
              <a:t>)</a:t>
            </a:r>
            <a:r>
              <a:rPr lang="zh-CN" altLang="en-US" sz="1200" dirty="0">
                <a:solidFill>
                  <a:srgbClr val="FF0000"/>
                </a:solidFill>
              </a:rPr>
              <a:t>的方法：即后验概率与先验概率和似然概率的乘积成正比。</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18</a:t>
            </a:fld>
            <a:endParaRPr lang="zh-CN" altLang="en-US"/>
          </a:p>
        </p:txBody>
      </p:sp>
    </p:spTree>
    <p:extLst>
      <p:ext uri="{BB962C8B-B14F-4D97-AF65-F5344CB8AC3E}">
        <p14:creationId xmlns:p14="http://schemas.microsoft.com/office/powerpoint/2010/main" val="4184062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zh-CN" altLang="en-US" dirty="0"/>
              <a:t>问题</a:t>
            </a:r>
            <a:r>
              <a:rPr lang="en-US" altLang="zh-CN" dirty="0"/>
              <a:t>1</a:t>
            </a:r>
            <a:r>
              <a:rPr lang="zh-CN" altLang="zh-CN" dirty="0"/>
              <a:t>就是计算特定</a:t>
            </a:r>
            <a:r>
              <a:rPr lang="zh-CN" altLang="en-US" dirty="0"/>
              <a:t>假设</a:t>
            </a:r>
            <a:r>
              <a:rPr lang="zh-CN" altLang="zh-CN" dirty="0"/>
              <a:t>的后验概率</a:t>
            </a:r>
            <a:r>
              <a:rPr lang="zh-CN" altLang="en-US" dirty="0"/>
              <a:t>：</a:t>
            </a:r>
            <a:r>
              <a:rPr lang="en-US" altLang="zh-CN" dirty="0"/>
              <a:t>P(</a:t>
            </a:r>
            <a:r>
              <a:rPr lang="en-US" altLang="zh-CN" dirty="0" err="1"/>
              <a:t>h|D</a:t>
            </a:r>
            <a:r>
              <a:rPr lang="en-US" altLang="zh-CN" dirty="0"/>
              <a:t>)</a:t>
            </a:r>
          </a:p>
          <a:p>
            <a:r>
              <a:rPr lang="zh-CN" altLang="en-US" dirty="0"/>
              <a:t>问题</a:t>
            </a:r>
            <a:r>
              <a:rPr lang="en-US" altLang="zh-CN" dirty="0"/>
              <a:t>2</a:t>
            </a:r>
            <a:r>
              <a:rPr lang="zh-CN" altLang="en-US" dirty="0"/>
              <a:t>就是</a:t>
            </a:r>
            <a:r>
              <a:rPr lang="zh-CN" altLang="zh-CN" dirty="0"/>
              <a:t>模型比较</a:t>
            </a:r>
            <a:r>
              <a:rPr lang="zh-CN" altLang="en-US" dirty="0"/>
              <a:t>。</a:t>
            </a:r>
            <a:endParaRPr lang="en-US" altLang="zh-CN" dirty="0"/>
          </a:p>
          <a:p>
            <a:r>
              <a:rPr lang="zh-CN" altLang="en-US" sz="1200" dirty="0">
                <a:solidFill>
                  <a:srgbClr val="FF0000"/>
                </a:solidFill>
              </a:rPr>
              <a:t>贝叶斯理论提供了一种计算假设后验概率</a:t>
            </a:r>
            <a:r>
              <a:rPr lang="en-US" altLang="zh-CN" sz="1200" dirty="0">
                <a:solidFill>
                  <a:srgbClr val="FF0000"/>
                </a:solidFill>
              </a:rPr>
              <a:t>P(</a:t>
            </a:r>
            <a:r>
              <a:rPr lang="en-US" altLang="zh-CN" sz="1200" dirty="0" err="1">
                <a:solidFill>
                  <a:srgbClr val="FF0000"/>
                </a:solidFill>
              </a:rPr>
              <a:t>h|D</a:t>
            </a:r>
            <a:r>
              <a:rPr lang="en-US" altLang="zh-CN" sz="1200" dirty="0">
                <a:solidFill>
                  <a:srgbClr val="FF0000"/>
                </a:solidFill>
              </a:rPr>
              <a:t>)</a:t>
            </a:r>
            <a:r>
              <a:rPr lang="zh-CN" altLang="en-US" sz="1200" dirty="0">
                <a:solidFill>
                  <a:srgbClr val="FF0000"/>
                </a:solidFill>
              </a:rPr>
              <a:t>的方法：即后验概率与先验概率和似然概率的乘积成正比。</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0D6FF9E8-9ADA-424C-9D0F-A9B399972D04}" type="slidenum">
              <a:rPr lang="zh-CN" altLang="en-US" smtClean="0"/>
              <a:t>19</a:t>
            </a:fld>
            <a:endParaRPr lang="zh-CN" altLang="en-US"/>
          </a:p>
        </p:txBody>
      </p:sp>
    </p:spTree>
    <p:extLst>
      <p:ext uri="{BB962C8B-B14F-4D97-AF65-F5344CB8AC3E}">
        <p14:creationId xmlns:p14="http://schemas.microsoft.com/office/powerpoint/2010/main" val="4233093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矩形 7">
            <a:extLst>
              <a:ext uri="{FF2B5EF4-FFF2-40B4-BE49-F238E27FC236}">
                <a16:creationId xmlns:a16="http://schemas.microsoft.com/office/drawing/2014/main" id="{BC161389-8B88-46BF-AA2F-246E019403A6}"/>
              </a:ext>
            </a:extLst>
          </p:cNvPr>
          <p:cNvSpPr>
            <a:spLocks noChangeArrowheads="1"/>
          </p:cNvSpPr>
          <p:nvPr userDrawn="1"/>
        </p:nvSpPr>
        <p:spPr bwMode="auto">
          <a:xfrm>
            <a:off x="2711028" y="5568412"/>
            <a:ext cx="3721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75"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主讲人：丁兆云</a:t>
            </a:r>
          </a:p>
        </p:txBody>
      </p:sp>
      <p:cxnSp>
        <p:nvCxnSpPr>
          <p:cNvPr id="7" name="直接连接符 6">
            <a:extLst>
              <a:ext uri="{FF2B5EF4-FFF2-40B4-BE49-F238E27FC236}">
                <a16:creationId xmlns:a16="http://schemas.microsoft.com/office/drawing/2014/main" id="{51FDC179-14B0-4BD2-990A-C7C6C80AC28D}"/>
              </a:ext>
            </a:extLst>
          </p:cNvPr>
          <p:cNvCxnSpPr>
            <a:cxnSpLocks/>
          </p:cNvCxnSpPr>
          <p:nvPr userDrawn="1"/>
        </p:nvCxnSpPr>
        <p:spPr>
          <a:xfrm>
            <a:off x="1642717" y="5463114"/>
            <a:ext cx="5858567"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1344194" y="4651214"/>
            <a:ext cx="6455613" cy="707886"/>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300" normalizeH="0" baseline="0" noProof="0" dirty="0">
                <a:ln>
                  <a:noFill/>
                </a:ln>
                <a:solidFill>
                  <a:prstClr val="white"/>
                </a:solidFill>
                <a:effectLst/>
                <a:uLnTx/>
                <a:uFillTx/>
                <a:latin typeface="微软雅黑"/>
                <a:ea typeface="+mn-ea"/>
                <a:cs typeface="+mn-cs"/>
                <a:sym typeface="+mn-ea"/>
              </a:rPr>
              <a:t>第五课   分类</a:t>
            </a:r>
            <a:r>
              <a:rPr kumimoji="1" lang="en-US" altLang="zh-CN" sz="4000" b="1" i="0" u="none" strike="noStrike" kern="1200" cap="none" spc="300" normalizeH="0" baseline="0" noProof="0" dirty="0">
                <a:ln>
                  <a:noFill/>
                </a:ln>
                <a:solidFill>
                  <a:prstClr val="white"/>
                </a:solidFill>
                <a:effectLst/>
                <a:uLnTx/>
                <a:uFillTx/>
                <a:latin typeface="微软雅黑"/>
                <a:ea typeface="+mn-ea"/>
                <a:cs typeface="+mn-cs"/>
                <a:sym typeface="+mn-ea"/>
              </a:rPr>
              <a:t>:</a:t>
            </a:r>
            <a:r>
              <a:rPr kumimoji="1" lang="zh-CN" altLang="en-US" sz="4000" b="1" i="0" u="none" strike="noStrike" kern="1200" cap="none" spc="300" normalizeH="0" baseline="0" noProof="0" dirty="0">
                <a:ln>
                  <a:noFill/>
                </a:ln>
                <a:solidFill>
                  <a:prstClr val="white"/>
                </a:solidFill>
                <a:effectLst/>
                <a:uLnTx/>
                <a:uFillTx/>
                <a:latin typeface="微软雅黑"/>
                <a:ea typeface="+mn-ea"/>
                <a:cs typeface="+mn-cs"/>
                <a:sym typeface="+mn-ea"/>
              </a:rPr>
              <a:t>贝叶斯分类</a:t>
            </a:r>
            <a:endParaRPr kumimoji="1" lang="zh-CN" altLang="en-US" sz="4000" b="1" i="0" u="none" strike="noStrike" kern="1200" cap="none" spc="300" normalizeH="0" baseline="0" noProof="0" dirty="0">
              <a:ln>
                <a:noFill/>
              </a:ln>
              <a:solidFill>
                <a:prstClr val="white"/>
              </a:solidFill>
              <a:effectLst/>
              <a:uLnTx/>
              <a:uFillTx/>
              <a:latin typeface="微软雅黑"/>
              <a:ea typeface="微软雅黑"/>
              <a:cs typeface="+mn-cs"/>
              <a:sym typeface="+mn-ea"/>
            </a:endParaRPr>
          </a:p>
        </p:txBody>
      </p:sp>
      <p:grpSp>
        <p:nvGrpSpPr>
          <p:cNvPr id="2" name="组合 1">
            <a:extLst>
              <a:ext uri="{FF2B5EF4-FFF2-40B4-BE49-F238E27FC236}">
                <a16:creationId xmlns:a16="http://schemas.microsoft.com/office/drawing/2014/main" id="{CA2347EF-6C6F-4291-8AD4-146DC49F034C}"/>
              </a:ext>
            </a:extLst>
          </p:cNvPr>
          <p:cNvGrpSpPr/>
          <p:nvPr userDrawn="1"/>
        </p:nvGrpSpPr>
        <p:grpSpPr>
          <a:xfrm>
            <a:off x="377337" y="6382297"/>
            <a:ext cx="8717822" cy="323165"/>
            <a:chOff x="305329" y="6382297"/>
            <a:chExt cx="8717822" cy="323165"/>
          </a:xfrm>
        </p:grpSpPr>
        <p:sp>
          <p:nvSpPr>
            <p:cNvPr id="11" name="矩形 7">
              <a:extLst>
                <a:ext uri="{FF2B5EF4-FFF2-40B4-BE49-F238E27FC236}">
                  <a16:creationId xmlns:a16="http://schemas.microsoft.com/office/drawing/2014/main" id="{F71F9F14-8D10-4307-8455-ABE4CC991DF2}"/>
                </a:ext>
              </a:extLst>
            </p:cNvPr>
            <p:cNvSpPr>
              <a:spLocks noChangeArrowheads="1"/>
            </p:cNvSpPr>
            <p:nvPr userDrawn="1"/>
          </p:nvSpPr>
          <p:spPr bwMode="auto">
            <a:xfrm>
              <a:off x="504472" y="6382297"/>
              <a:ext cx="851867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783" rtl="0" eaLnBrk="0" fontAlgn="base" latinLnBrk="0" hangingPunct="0">
                <a:lnSpc>
                  <a:spcPct val="100000"/>
                </a:lnSpc>
                <a:spcBef>
                  <a:spcPct val="0"/>
                </a:spcBef>
                <a:spcAft>
                  <a:spcPct val="0"/>
                </a:spcAft>
                <a:buClrTx/>
                <a:buSzTx/>
                <a:buFontTx/>
                <a:buNone/>
                <a:tabLst/>
                <a:defRPr/>
              </a:pPr>
              <a:r>
                <a:rPr kumimoji="1" lang="en-US" altLang="zh-CN" sz="15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dingzhaoyun1983@163.com        17607310865        https</a:t>
              </a:r>
              <a:r>
                <a:rPr kumimoji="1" lang="zh-CN" altLang="en-US" sz="15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a:t>
              </a:r>
              <a:r>
                <a:rPr kumimoji="1" lang="en-US" altLang="zh-CN" sz="15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//github.com/zyding1983/datamining</a:t>
              </a:r>
            </a:p>
          </p:txBody>
        </p:sp>
        <p:pic>
          <p:nvPicPr>
            <p:cNvPr id="19" name="图片 18">
              <a:extLst>
                <a:ext uri="{FF2B5EF4-FFF2-40B4-BE49-F238E27FC236}">
                  <a16:creationId xmlns:a16="http://schemas.microsoft.com/office/drawing/2014/main" id="{1C1EE3AE-6A9C-4868-9527-19EF7EB5B70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329" y="6422528"/>
              <a:ext cx="242702" cy="242702"/>
            </a:xfrm>
            <a:prstGeom prst="rect">
              <a:avLst/>
            </a:prstGeom>
          </p:spPr>
        </p:pic>
        <p:pic>
          <p:nvPicPr>
            <p:cNvPr id="17" name="图片 16">
              <a:extLst>
                <a:ext uri="{FF2B5EF4-FFF2-40B4-BE49-F238E27FC236}">
                  <a16:creationId xmlns:a16="http://schemas.microsoft.com/office/drawing/2014/main" id="{12B553A3-3229-4CF4-A7F1-BB831DB5EEB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08512" y="6403941"/>
              <a:ext cx="279876" cy="279876"/>
            </a:xfrm>
            <a:prstGeom prst="rect">
              <a:avLst/>
            </a:prstGeom>
          </p:spPr>
        </p:pic>
        <p:pic>
          <p:nvPicPr>
            <p:cNvPr id="13" name="图片 12">
              <a:extLst>
                <a:ext uri="{FF2B5EF4-FFF2-40B4-BE49-F238E27FC236}">
                  <a16:creationId xmlns:a16="http://schemas.microsoft.com/office/drawing/2014/main" id="{CAEC7AD8-3298-4414-85DC-586BBE803B2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19974" y="6435217"/>
              <a:ext cx="217324" cy="217324"/>
            </a:xfrm>
            <a:prstGeom prst="rect">
              <a:avLst/>
            </a:prstGeom>
          </p:spPr>
        </p:pic>
      </p:grpSp>
    </p:spTree>
    <p:extLst>
      <p:ext uri="{BB962C8B-B14F-4D97-AF65-F5344CB8AC3E}">
        <p14:creationId xmlns:p14="http://schemas.microsoft.com/office/powerpoint/2010/main" val="15689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a:extLst>
              <a:ext uri="{FF2B5EF4-FFF2-40B4-BE49-F238E27FC236}">
                <a16:creationId xmlns:a16="http://schemas.microsoft.com/office/drawing/2014/main" id="{51FDC179-14B0-4BD2-990A-C7C6C80AC28D}"/>
              </a:ext>
            </a:extLst>
          </p:cNvPr>
          <p:cNvCxnSpPr/>
          <p:nvPr userDrawn="1"/>
        </p:nvCxnSpPr>
        <p:spPr>
          <a:xfrm>
            <a:off x="2097809" y="5463114"/>
            <a:ext cx="4948383"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2408910" y="4444720"/>
            <a:ext cx="4445448" cy="1829860"/>
          </a:xfrm>
          <a:prstGeom prst="rect">
            <a:avLst/>
          </a:prstGeom>
        </p:spPr>
        <p:txBody>
          <a:bodyPr wrap="non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1" lang="en-US" altLang="zh-CN" sz="4000" b="1" i="0" u="none" strike="noStrike" kern="1200" cap="none" spc="300" normalizeH="0" baseline="0" noProof="0">
                <a:ln>
                  <a:noFill/>
                </a:ln>
                <a:solidFill>
                  <a:prstClr val="white"/>
                </a:solidFill>
                <a:effectLst/>
                <a:uLnTx/>
                <a:uFillTx/>
                <a:latin typeface="Times New Roman"/>
                <a:ea typeface="微软雅黑"/>
                <a:cs typeface="+mn-cs"/>
                <a:sym typeface="+mn-ea"/>
              </a:rPr>
              <a:t>Any Questions</a:t>
            </a:r>
            <a:r>
              <a:rPr kumimoji="1" lang="zh-CN" altLang="en-US" sz="4000" b="1" i="0" u="none" strike="noStrike" kern="1200" cap="none" spc="300" normalizeH="0" baseline="0" noProof="0">
                <a:ln>
                  <a:noFill/>
                </a:ln>
                <a:solidFill>
                  <a:prstClr val="white"/>
                </a:solidFill>
                <a:effectLst/>
                <a:uLnTx/>
                <a:uFillTx/>
                <a:latin typeface="Times New Roman"/>
                <a:ea typeface="微软雅黑"/>
                <a:cs typeface="+mn-cs"/>
                <a:sym typeface="+mn-ea"/>
              </a:rPr>
              <a:t>？</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1" lang="zh-CN" altLang="en-US" sz="4000" b="1" i="0" u="none" strike="noStrike" kern="1200" cap="none" spc="300" normalizeH="0" baseline="0" noProof="0">
                <a:ln>
                  <a:noFill/>
                </a:ln>
                <a:solidFill>
                  <a:prstClr val="white"/>
                </a:solidFill>
                <a:effectLst/>
                <a:uLnTx/>
                <a:uFillTx/>
                <a:latin typeface="Times New Roman"/>
                <a:ea typeface="微软雅黑"/>
                <a:cs typeface="+mn-cs"/>
                <a:sym typeface="+mn-ea"/>
              </a:rPr>
              <a:t>谢   谢！</a:t>
            </a:r>
          </a:p>
        </p:txBody>
      </p:sp>
    </p:spTree>
    <p:extLst>
      <p:ext uri="{BB962C8B-B14F-4D97-AF65-F5344CB8AC3E}">
        <p14:creationId xmlns:p14="http://schemas.microsoft.com/office/powerpoint/2010/main" val="173704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836291" y="4701127"/>
            <a:ext cx="7471419" cy="1504743"/>
            <a:chOff x="1118962" y="4467938"/>
            <a:chExt cx="2768216" cy="2218976"/>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804977"/>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804977"/>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565223"/>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分类概念及一般方法</a:t>
              </a:r>
              <a:endParaRPr kumimoji="1" lang="en-US" altLang="zh-CN" sz="26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565222"/>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朴素贝叶斯</a:t>
              </a: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3087690" y="4491022"/>
              <a:ext cx="208077" cy="827999"/>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707420" y="4467938"/>
              <a:ext cx="208077" cy="827999"/>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grpSp>
    </p:spTree>
    <p:extLst>
      <p:ext uri="{BB962C8B-B14F-4D97-AF65-F5344CB8AC3E}">
        <p14:creationId xmlns:p14="http://schemas.microsoft.com/office/powerpoint/2010/main" val="104718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836291" y="4701127"/>
            <a:ext cx="7471419" cy="1504743"/>
            <a:chOff x="1118962" y="4467938"/>
            <a:chExt cx="2768216" cy="2218976"/>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7"/>
              <a:ext cx="1384994" cy="1804977"/>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7"/>
              <a:ext cx="1384994" cy="1804977"/>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565223"/>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分类概念及一般方法</a:t>
              </a:r>
              <a:endParaRPr kumimoji="1" lang="en-US" altLang="zh-CN" sz="26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565222"/>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朴素贝叶斯</a:t>
              </a: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3087690" y="4491022"/>
              <a:ext cx="208077" cy="827999"/>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707420" y="4467938"/>
              <a:ext cx="208077" cy="827999"/>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grpSp>
    </p:spTree>
    <p:extLst>
      <p:ext uri="{BB962C8B-B14F-4D97-AF65-F5344CB8AC3E}">
        <p14:creationId xmlns:p14="http://schemas.microsoft.com/office/powerpoint/2010/main" val="1702973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78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354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130843A-30A4-4154-B1B7-825880A447C3}"/>
              </a:ext>
            </a:extLst>
          </p:cNvPr>
          <p:cNvGrpSpPr/>
          <p:nvPr userDrawn="1"/>
        </p:nvGrpSpPr>
        <p:grpSpPr>
          <a:xfrm>
            <a:off x="100208" y="56873"/>
            <a:ext cx="8943584" cy="576000"/>
            <a:chOff x="145280" y="123917"/>
            <a:chExt cx="11880000" cy="790381"/>
          </a:xfrm>
        </p:grpSpPr>
        <p:sp>
          <p:nvSpPr>
            <p:cNvPr id="8" name="任意多边形: 形状 41">
              <a:extLst>
                <a:ext uri="{FF2B5EF4-FFF2-40B4-BE49-F238E27FC236}">
                  <a16:creationId xmlns:a16="http://schemas.microsoft.com/office/drawing/2014/main" id="{89FB4556-E482-4FDF-9A95-CAA2AE729385}"/>
                </a:ext>
              </a:extLst>
            </p:cNvPr>
            <p:cNvSpPr/>
            <p:nvPr/>
          </p:nvSpPr>
          <p:spPr>
            <a:xfrm>
              <a:off x="145280" y="154441"/>
              <a:ext cx="11880000" cy="740983"/>
            </a:xfrm>
            <a:prstGeom prst="roundRect">
              <a:avLst>
                <a:gd name="adj" fmla="val 50000"/>
              </a:avLst>
            </a:prstGeom>
            <a:solidFill>
              <a:srgbClr val="13548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12000" tIns="0" bIns="0"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zh-CN" altLang="en-US" sz="2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9" name="图片 8">
              <a:extLst>
                <a:ext uri="{FF2B5EF4-FFF2-40B4-BE49-F238E27FC236}">
                  <a16:creationId xmlns:a16="http://schemas.microsoft.com/office/drawing/2014/main" id="{4DC8B13E-9FF1-46C6-ABFB-24D3C576B99D}"/>
                </a:ext>
              </a:extLst>
            </p:cNvPr>
            <p:cNvPicPr>
              <a:picLocks noChangeAspect="1"/>
            </p:cNvPicPr>
            <p:nvPr/>
          </p:nvPicPr>
          <p:blipFill>
            <a:blip r:embed="rId8">
              <a:extLst>
                <a:ext uri="{BEBA8EAE-BF5A-486C-A8C5-ECC9F3942E4B}">
                  <a14:imgProps xmlns:a14="http://schemas.microsoft.com/office/drawing/2010/main">
                    <a14:imgLayer r:embed="rId9">
                      <a14:imgEffect>
                        <a14:colorTemperature colorTemp="5900"/>
                      </a14:imgEffect>
                      <a14:imgEffect>
                        <a14:brightnessContrast bright="100000"/>
                      </a14:imgEffect>
                    </a14:imgLayer>
                  </a14:imgProps>
                </a:ext>
              </a:extLst>
            </a:blip>
            <a:stretch>
              <a:fillRect/>
            </a:stretch>
          </p:blipFill>
          <p:spPr>
            <a:xfrm>
              <a:off x="145280" y="123917"/>
              <a:ext cx="759645" cy="790381"/>
            </a:xfrm>
            <a:prstGeom prst="rect">
              <a:avLst/>
            </a:prstGeom>
          </p:spPr>
        </p:pic>
      </p:grpSp>
      <p:sp>
        <p:nvSpPr>
          <p:cNvPr id="10" name="椭圆 9">
            <a:extLst>
              <a:ext uri="{FF2B5EF4-FFF2-40B4-BE49-F238E27FC236}">
                <a16:creationId xmlns:a16="http://schemas.microsoft.com/office/drawing/2014/main" id="{537FDDBA-1A73-4052-84EF-CF46F18D0C72}"/>
              </a:ext>
            </a:extLst>
          </p:cNvPr>
          <p:cNvSpPr/>
          <p:nvPr userDrawn="1"/>
        </p:nvSpPr>
        <p:spPr>
          <a:xfrm>
            <a:off x="8576282" y="164873"/>
            <a:ext cx="360000" cy="360000"/>
          </a:xfrm>
          <a:prstGeom prst="ellipse">
            <a:avLst/>
          </a:prstGeom>
          <a:solidFill>
            <a:schemeClr val="bg1">
              <a:alpha val="21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fld id="{DB8F6EED-014D-4F79-82A6-BDF45A954CC1}" type="slidenum">
              <a:rPr kumimoji="0" lang="zh-CN" altLang="en-US" sz="1400" b="0" i="0" u="none" strike="noStrike" kern="1200" cap="none" spc="0" normalizeH="0" baseline="0" noProof="0" smtClean="0">
                <a:ln>
                  <a:noFill/>
                </a:ln>
                <a:solidFill>
                  <a:prstClr val="white"/>
                </a:solidFill>
                <a:effectLst/>
                <a:uLnTx/>
                <a:uFillTx/>
                <a:latin typeface="微软雅黑"/>
                <a:ea typeface="微软雅黑"/>
                <a:cs typeface="+mn-cs"/>
              </a:rPr>
              <a:t>‹#›</a:t>
            </a:fld>
            <a:endParaRPr kumimoji="0" lang="zh-CN" altLang="en-US" sz="14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421844470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20" r:id="rId4"/>
    <p:sldLayoutId id="2147483718" r:id="rId5"/>
    <p:sldLayoutId id="2147483719"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1.tmp"/><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image" Target="../media/image25.wmf"/><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oleObject" Target="../embeddings/oleObject1.bin"/><Relationship Id="rId2" Type="http://schemas.openxmlformats.org/officeDocument/2006/relationships/tags" Target="../tags/tag12.xml"/><Relationship Id="rId16"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19" Type="http://schemas.openxmlformats.org/officeDocument/2006/relationships/image" Target="../media/image11.tmp"/><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25.wmf"/><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oleObject" Target="../embeddings/oleObject1.bin"/><Relationship Id="rId2" Type="http://schemas.openxmlformats.org/officeDocument/2006/relationships/tags" Target="../tags/tag26.xml"/><Relationship Id="rId16"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image" Target="../media/image11.tmp"/><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image" Target="../media/image35.png"/><Relationship Id="rId3" Type="http://schemas.openxmlformats.org/officeDocument/2006/relationships/tags" Target="../tags/tag41.xml"/><Relationship Id="rId21" Type="http://schemas.openxmlformats.org/officeDocument/2006/relationships/image" Target="../media/image11.tmp"/><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image" Target="../media/image26.wmf"/><Relationship Id="rId2" Type="http://schemas.openxmlformats.org/officeDocument/2006/relationships/tags" Target="../tags/tag40.xml"/><Relationship Id="rId16" Type="http://schemas.openxmlformats.org/officeDocument/2006/relationships/oleObject" Target="../embeddings/oleObject2.bin"/><Relationship Id="rId20" Type="http://schemas.openxmlformats.org/officeDocument/2006/relationships/image" Target="../media/image30.png"/><Relationship Id="rId1" Type="http://schemas.openxmlformats.org/officeDocument/2006/relationships/vmlDrawing" Target="../drawings/vmlDrawing5.v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slideLayout" Target="../slideLayouts/slideLayout5.xml"/><Relationship Id="rId10" Type="http://schemas.openxmlformats.org/officeDocument/2006/relationships/tags" Target="../tags/tag48.xml"/><Relationship Id="rId19" Type="http://schemas.openxmlformats.org/officeDocument/2006/relationships/image" Target="../media/image36.png"/><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30.png"/><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42.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slideLayout" Target="../slideLayouts/slideLayout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image" Target="../media/image11.tmp"/><Relationship Id="rId10" Type="http://schemas.openxmlformats.org/officeDocument/2006/relationships/tags" Target="../tags/tag62.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45.wmf"/><Relationship Id="rId5" Type="http://schemas.openxmlformats.org/officeDocument/2006/relationships/oleObject" Target="../embeddings/oleObject4.bin"/><Relationship Id="rId4" Type="http://schemas.openxmlformats.org/officeDocument/2006/relationships/image" Target="../media/image44.wmf"/></Relationships>
</file>

<file path=ppt/slides/_rels/slide4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oleObject" Target="../embeddings/oleObject3.bin"/><Relationship Id="rId7" Type="http://schemas.openxmlformats.org/officeDocument/2006/relationships/image" Target="../media/image45.wmf"/><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4.bin"/><Relationship Id="rId5" Type="http://schemas.openxmlformats.org/officeDocument/2006/relationships/image" Target="../media/image49.png"/><Relationship Id="rId4" Type="http://schemas.openxmlformats.org/officeDocument/2006/relationships/image" Target="../media/image44.wmf"/><Relationship Id="rId9" Type="http://schemas.microsoft.com/office/2007/relationships/hdphoto" Target="../media/hdphoto2.wdp"/></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2" Type="http://schemas.openxmlformats.org/officeDocument/2006/relationships/tags" Target="../tags/tag65.xml"/><Relationship Id="rId16" Type="http://schemas.openxmlformats.org/officeDocument/2006/relationships/image" Target="../media/image11.tmp"/><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image" Target="../media/image48.png"/><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scikit-learn.org/stable/modules/generated/sklearn.naive_bayes.MultinomialNB.html#sklearn.naive_bayes.MultinomialNB" TargetMode="External"/><Relationship Id="rId2" Type="http://schemas.openxmlformats.org/officeDocument/2006/relationships/hyperlink" Target="https://scikit-learn.org/stable/modules/generated/sklearn.naive_bayes.GaussianNB.html#sklearn.naive_bayes.GaussianNB" TargetMode="External"/><Relationship Id="rId1" Type="http://schemas.openxmlformats.org/officeDocument/2006/relationships/slideLayout" Target="../slideLayouts/slideLayout5.xml"/><Relationship Id="rId5" Type="http://schemas.openxmlformats.org/officeDocument/2006/relationships/hyperlink" Target="https://scikit-learn.org/stable/modules/generated/sklearn.naive_bayes.BernoulliNB.html#sklearn.naive_bayes.BernoulliNB" TargetMode="External"/><Relationship Id="rId4" Type="http://schemas.openxmlformats.org/officeDocument/2006/relationships/hyperlink" Target="https://scikit-learn.org/stable/modules/generated/sklearn.naive_bayes.ComplementNB.html#sklearn.naive_bayes.ComplementNB"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educoder.net/shixuns/uyl5pk2q/challenges" TargetMode="External"/><Relationship Id="rId2" Type="http://schemas.openxmlformats.org/officeDocument/2006/relationships/hyperlink" Target="https://www.educoder.net/shixuns/egbxla2s/challenges" TargetMode="External"/><Relationship Id="rId1" Type="http://schemas.openxmlformats.org/officeDocument/2006/relationships/slideLayout" Target="../slideLayouts/slideLayout5.xml"/><Relationship Id="rId4" Type="http://schemas.openxmlformats.org/officeDocument/2006/relationships/hyperlink" Target="https://www.educoder.net/shixuns/qy9gozt8/challenge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77.xml"/><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7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microsoft.com/office/2007/relationships/hdphoto" Target="../media/hdphoto3.wdp"/></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5.xml"/><Relationship Id="rId5" Type="http://schemas.openxmlformats.org/officeDocument/2006/relationships/image" Target="../media/image9.wmf"/><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527212"/>
      </p:ext>
    </p:extLst>
  </p:cSld>
  <p:clrMapOvr>
    <a:masterClrMapping/>
  </p:clrMapOvr>
  <p:transition spd="med">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5576"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p>
        </p:txBody>
      </p:sp>
      <p:sp>
        <p:nvSpPr>
          <p:cNvPr id="5" name="内容占位符 2">
            <a:extLst>
              <a:ext uri="{FF2B5EF4-FFF2-40B4-BE49-F238E27FC236}">
                <a16:creationId xmlns:a16="http://schemas.microsoft.com/office/drawing/2014/main" id="{E801BF03-58A9-471B-BA4F-DC994D1AB697}"/>
              </a:ext>
            </a:extLst>
          </p:cNvPr>
          <p:cNvSpPr txBox="1">
            <a:spLocks/>
          </p:cNvSpPr>
          <p:nvPr/>
        </p:nvSpPr>
        <p:spPr>
          <a:xfrm>
            <a:off x="252000" y="751839"/>
            <a:ext cx="8640000" cy="1770549"/>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base">
              <a:lnSpc>
                <a:spcPct val="130000"/>
              </a:lnSpc>
              <a:spcBef>
                <a:spcPts val="600"/>
              </a:spcBef>
              <a:spcAft>
                <a:spcPct val="0"/>
              </a:spcAft>
              <a:buClr>
                <a:srgbClr val="FF6600"/>
              </a:buClr>
              <a:buSzPct val="80000"/>
              <a:buFont typeface="Wingdings" panose="05000000000000000000" pitchFamily="2" charset="2"/>
              <a:buChar char="l"/>
            </a:pP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描述</a:t>
            </a:r>
            <a:endParaRPr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30000"/>
              </a:lnSpc>
              <a:spcBef>
                <a:spcPts val="600"/>
              </a:spcBef>
              <a:spcAft>
                <a:spcPct val="0"/>
              </a:spcAft>
              <a:buClr>
                <a:srgbClr val="FF6600"/>
              </a:buClr>
              <a:buSzPct val="80000"/>
              <a:buFont typeface="Arial" panose="020B0604020202020204" pitchFamily="34" charset="0"/>
              <a:buNone/>
            </a:pP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一所学校里面有</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60% </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的男生</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(boy)</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40% </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的女生</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(girl) </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。男生总是穿长裤</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(pants)</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，女生则一半穿长裤一半穿裙子。随机选取一个</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穿长裤的</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学生，他（她）</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是女生</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的概率是多大</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4262160389"/>
      </p:ext>
    </p:extLst>
  </p:cSld>
  <p:clrMapOvr>
    <a:masterClrMapping/>
  </p:clrMapOvr>
  <p:transition spd="med">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custDataLst>
              <p:tags r:id="rId2"/>
            </p:custDataLst>
          </p:nvPr>
        </p:nvSpPr>
        <p:spPr bwMode="auto">
          <a:xfrm>
            <a:off x="6228184" y="5589240"/>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作答</a:t>
            </a:r>
          </a:p>
        </p:txBody>
      </p:sp>
      <p:sp>
        <p:nvSpPr>
          <p:cNvPr id="13" name="矩形 12"/>
          <p:cNvSpPr/>
          <p:nvPr>
            <p:custDataLst>
              <p:tags r:id="rId3"/>
            </p:custDataLst>
          </p:nvPr>
        </p:nvSpPr>
        <p:spPr bwMode="auto">
          <a:xfrm>
            <a:off x="0" y="6428740"/>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fontAlgn="base">
              <a:spcBef>
                <a:spcPct val="0"/>
              </a:spcBef>
              <a:spcAft>
                <a:spcPct val="0"/>
              </a:spcAft>
            </a:pPr>
            <a:r>
              <a:rPr kumimoji="0"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正常使用填空题需</a:t>
            </a:r>
            <a:r>
              <a:rPr kumimoji="0" lang="en-US" altLang="zh-CN"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3.0</a:t>
            </a:r>
            <a:r>
              <a:rPr kumimoji="0"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以上版本雨课堂</a:t>
            </a:r>
          </a:p>
        </p:txBody>
      </p:sp>
      <p:sp>
        <p:nvSpPr>
          <p:cNvPr id="14" name="内容占位符 2">
            <a:extLst>
              <a:ext uri="{FF2B5EF4-FFF2-40B4-BE49-F238E27FC236}">
                <a16:creationId xmlns:a16="http://schemas.microsoft.com/office/drawing/2014/main" id="{9DAD2E04-A6D4-4431-B47E-089F490D320C}"/>
              </a:ext>
            </a:extLst>
          </p:cNvPr>
          <p:cNvSpPr txBox="1">
            <a:spLocks/>
          </p:cNvSpPr>
          <p:nvPr/>
        </p:nvSpPr>
        <p:spPr>
          <a:xfrm>
            <a:off x="252000" y="751839"/>
            <a:ext cx="8640000" cy="3677160"/>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fontAlgn="base">
              <a:lnSpc>
                <a:spcPct val="13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描述</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30000"/>
              </a:lnSpc>
              <a:spcBef>
                <a:spcPts val="600"/>
              </a:spcBef>
              <a:spcAft>
                <a:spcPct val="0"/>
              </a:spcAft>
              <a:buClr>
                <a:srgbClr val="FF6600"/>
              </a:buClr>
              <a:buSzPct val="80000"/>
              <a:buFont typeface="Arial" panose="020B0604020202020204" pitchFamily="34" charset="0"/>
              <a:buNone/>
            </a:pP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一所学校里面有</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 60% </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的男生</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(boy)</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40% </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的女生</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(girl) </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。男生总是穿长裤</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(pants)</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，女生则一半穿长裤一半穿裙子。随机选取一个</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穿长裤的</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学生，他（她）</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是女生</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的概率是多大</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3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形式化</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30000"/>
              </a:lnSpc>
              <a:spcBef>
                <a:spcPts val="600"/>
              </a:spcBef>
              <a:spcAft>
                <a:spcPct val="0"/>
              </a:spcAft>
              <a:buClr>
                <a:srgbClr val="FF6600"/>
              </a:buClr>
              <a:buSzPct val="80000"/>
              <a:buNone/>
            </a:pP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已知</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P(Boy)=</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en-US" altLang="zh-CN"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填空</a:t>
            </a:r>
            <a:r>
              <a:rPr lang="en-US" altLang="zh-CN"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1] </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 P(Girl)=</a:t>
            </a:r>
            <a:r>
              <a:rPr lang="en-US" altLang="zh-CN"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填空</a:t>
            </a:r>
            <a:r>
              <a:rPr lang="en-US" altLang="zh-CN"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 P(</a:t>
            </a:r>
            <a:r>
              <a:rPr lang="en-US" altLang="zh-CN" sz="2000" dirty="0" err="1">
                <a:latin typeface="Times New Roman" panose="02020603050405020304" pitchFamily="18" charset="0"/>
                <a:ea typeface="微软雅黑" panose="020B0503020204020204" pitchFamily="34" charset="-122"/>
                <a:cs typeface="+mn-ea"/>
                <a:sym typeface="Times New Roman" panose="02020603050405020304" pitchFamily="18" charset="0"/>
              </a:rPr>
              <a:t>Pants|Girl</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填空</a:t>
            </a:r>
            <a:r>
              <a:rPr lang="en-US" altLang="zh-CN"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3]</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 P(</a:t>
            </a:r>
            <a:r>
              <a:rPr lang="en-US" altLang="zh-CN" sz="2000" dirty="0" err="1">
                <a:latin typeface="Times New Roman" panose="02020603050405020304" pitchFamily="18" charset="0"/>
                <a:ea typeface="微软雅黑" panose="020B0503020204020204" pitchFamily="34" charset="-122"/>
                <a:cs typeface="+mn-ea"/>
                <a:sym typeface="Times New Roman" panose="02020603050405020304" pitchFamily="18" charset="0"/>
              </a:rPr>
              <a:t>Pants|Boy</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填空</a:t>
            </a:r>
            <a:r>
              <a:rPr lang="en-US" altLang="zh-CN" sz="2000" dirty="0">
                <a:solidFill>
                  <a:srgbClr val="0070C0"/>
                </a:solidFill>
                <a:latin typeface="Times New Roman" panose="02020603050405020304" pitchFamily="18" charset="0"/>
                <a:ea typeface="微软雅黑" panose="020B0503020204020204" pitchFamily="34" charset="-122"/>
                <a:cs typeface="+mn-ea"/>
                <a:sym typeface="Times New Roman" panose="02020603050405020304" pitchFamily="18" charset="0"/>
              </a:rPr>
              <a:t>4] </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30000"/>
              </a:lnSpc>
              <a:spcBef>
                <a:spcPts val="600"/>
              </a:spcBef>
              <a:spcAft>
                <a:spcPct val="0"/>
              </a:spcAft>
              <a:buClr>
                <a:srgbClr val="FF6600"/>
              </a:buClr>
              <a:buSzPct val="80000"/>
              <a:buFont typeface="Arial" panose="020B0604020202020204" pitchFamily="34" charset="0"/>
              <a:buNone/>
            </a:pP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求：</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P(</a:t>
            </a:r>
            <a:r>
              <a:rPr lang="en-US" altLang="zh-CN" sz="2000" dirty="0" err="1">
                <a:latin typeface="Times New Roman" panose="02020603050405020304" pitchFamily="18" charset="0"/>
                <a:ea typeface="微软雅黑" panose="020B0503020204020204" pitchFamily="34" charset="-122"/>
                <a:cs typeface="+mn-ea"/>
                <a:sym typeface="Times New Roman" panose="02020603050405020304" pitchFamily="18" charset="0"/>
              </a:rPr>
              <a:t>Girl|Pants</a:t>
            </a:r>
            <a:r>
              <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rPr>
              <a:t>) </a:t>
            </a:r>
          </a:p>
        </p:txBody>
      </p:sp>
      <p:sp>
        <p:nvSpPr>
          <p:cNvPr id="6" name="文本框 5">
            <a:extLst>
              <a:ext uri="{FF2B5EF4-FFF2-40B4-BE49-F238E27FC236}">
                <a16:creationId xmlns:a16="http://schemas.microsoft.com/office/drawing/2014/main" id="{3DCB516E-3ED9-4B27-944A-0FE425739172}"/>
              </a:ext>
            </a:extLst>
          </p:cNvPr>
          <p:cNvSpPr txBox="1"/>
          <p:nvPr>
            <p:custDataLst>
              <p:tags r:id="rId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
        <p:nvSpPr>
          <p:cNvPr id="15" name="文本框 14">
            <a:extLst>
              <a:ext uri="{FF2B5EF4-FFF2-40B4-BE49-F238E27FC236}">
                <a16:creationId xmlns:a16="http://schemas.microsoft.com/office/drawing/2014/main" id="{B6E7E1CD-3CD3-45ED-8B5E-D8FCB3DF6CBE}"/>
              </a:ext>
            </a:extLst>
          </p:cNvPr>
          <p:cNvSpPr txBox="1"/>
          <p:nvPr>
            <p:custDataLst>
              <p:tags r:id="rId5"/>
            </p:custDataLst>
          </p:nvPr>
        </p:nvSpPr>
        <p:spPr>
          <a:xfrm>
            <a:off x="456034" y="630932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请点击此处编辑题干，在浮窗中选择对应按钮添加空格。</a:t>
            </a:r>
          </a:p>
        </p:txBody>
      </p:sp>
      <p:grpSp>
        <p:nvGrpSpPr>
          <p:cNvPr id="12" name="组合 11"/>
          <p:cNvGrpSpPr/>
          <p:nvPr>
            <p:custDataLst>
              <p:tags r:id="rId6"/>
            </p:custDataLst>
          </p:nvPr>
        </p:nvGrpSpPr>
        <p:grpSpPr>
          <a:xfrm>
            <a:off x="0" y="0"/>
            <a:ext cx="9144000" cy="635000"/>
            <a:chOff x="0" y="0"/>
            <a:chExt cx="9144000" cy="635000"/>
          </a:xfrm>
        </p:grpSpPr>
        <p:sp>
          <p:nvSpPr>
            <p:cNvPr id="8"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填空题</a:t>
              </a:r>
            </a:p>
          </p:txBody>
        </p:sp>
        <p:sp>
          <p:nvSpPr>
            <p:cNvPr id="11" name="TipText"/>
            <p:cNvSpPr txBox="1"/>
            <p:nvPr>
              <p:custDataLst>
                <p:tags r:id="rId11"/>
              </p:custDataLst>
            </p:nvPr>
          </p:nvSpPr>
          <p:spPr>
            <a:xfrm>
              <a:off x="1510094"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p:cNvPicPr>
            <a:picLocks/>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12841484"/>
      </p:ext>
    </p:extLst>
  </p:cSld>
  <p:clrMapOvr>
    <a:masterClrMapping/>
  </p:clrMapOvr>
  <p:transition spd="med">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p>
        </p:txBody>
      </p:sp>
      <p:sp>
        <p:nvSpPr>
          <p:cNvPr id="3" name="内容占位符 2"/>
          <p:cNvSpPr>
            <a:spLocks noGrp="1"/>
          </p:cNvSpPr>
          <p:nvPr>
            <p:ph idx="4294967295"/>
          </p:nvPr>
        </p:nvSpPr>
        <p:spPr>
          <a:xfrm>
            <a:off x="252000" y="751839"/>
            <a:ext cx="8640000" cy="3277051"/>
          </a:xfrm>
          <a:prstGeom prst="rect">
            <a:avLst/>
          </a:prstGeom>
          <a:noFill/>
        </p:spPr>
        <p:txBody>
          <a:bodyPr wrap="square">
            <a:spAutoFit/>
          </a:bodyPr>
          <a:lstStyle/>
          <a:p>
            <a:pPr marL="360000" indent="-360000" algn="just" fontAlgn="base">
              <a:lnSpc>
                <a:spcPct val="130000"/>
              </a:lnSpc>
              <a:spcBef>
                <a:spcPts val="600"/>
              </a:spcBef>
              <a:spcAft>
                <a:spcPct val="0"/>
              </a:spcAft>
              <a:buClr>
                <a:srgbClr val="FF6600"/>
              </a:buClr>
              <a:buSzPct val="80000"/>
              <a:buFont typeface="Wingdings" panose="05000000000000000000" pitchFamily="2" charset="2"/>
              <a:buChar char="l"/>
            </a:pP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描述</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30000"/>
              </a:lnSpc>
              <a:spcBef>
                <a:spcPts val="600"/>
              </a:spcBef>
              <a:spcAft>
                <a:spcPct val="0"/>
              </a:spcAft>
              <a:buClr>
                <a:srgbClr val="FF6600"/>
              </a:buClr>
              <a:buSzPct val="80000"/>
              <a:buNone/>
            </a:pP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一</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所学校</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里面有</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 60% </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的男生</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(boy</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40% </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的女生</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(girl) </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。男生总是</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穿长裤</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(pants)</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，女生则一半穿长裤一半穿裙子。随机选取一个</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穿长裤的</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学生，他（她）</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是女生</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的概率是多</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大</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30000"/>
              </a:lnSpc>
              <a:spcBef>
                <a:spcPts val="600"/>
              </a:spcBef>
              <a:spcAft>
                <a:spcPct val="0"/>
              </a:spcAft>
              <a:buClr>
                <a:srgbClr val="FF6600"/>
              </a:buClr>
              <a:buSzPct val="80000"/>
              <a:buFont typeface="Wingdings" panose="05000000000000000000" pitchFamily="2" charset="2"/>
              <a:buChar char="l"/>
            </a:pP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形式化</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30000"/>
              </a:lnSpc>
              <a:spcBef>
                <a:spcPts val="600"/>
              </a:spcBef>
              <a:spcAft>
                <a:spcPct val="0"/>
              </a:spcAft>
              <a:buClr>
                <a:srgbClr val="FF6600"/>
              </a:buClr>
              <a:buSzPct val="80000"/>
              <a:buNone/>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已知</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P</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(Boy</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P</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(Girl</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)=40%, </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P(</a:t>
            </a:r>
            <a:r>
              <a:rPr lang="en-US" altLang="zh-CN" sz="2000" dirty="0" err="1">
                <a:latin typeface="Times New Roman" panose="02020603050405020304" pitchFamily="18" charset="0"/>
                <a:ea typeface="微软雅黑" panose="020B0503020204020204" pitchFamily="34" charset="-122"/>
                <a:cs typeface="+mn-ea"/>
                <a:sym typeface="Times New Roman" panose="02020603050405020304" pitchFamily="18" charset="0"/>
              </a:rPr>
              <a:t>Pants</a:t>
            </a:r>
            <a:r>
              <a:rPr lang="en-US" altLang="zh-CN" sz="2000" err="1">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Girl</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P(</a:t>
            </a:r>
            <a:r>
              <a:rPr lang="en-US" altLang="zh-CN" sz="2000" dirty="0" err="1">
                <a:latin typeface="Times New Roman" panose="02020603050405020304" pitchFamily="18" charset="0"/>
                <a:ea typeface="微软雅黑" panose="020B0503020204020204" pitchFamily="34" charset="-122"/>
                <a:cs typeface="+mn-ea"/>
                <a:sym typeface="Times New Roman" panose="02020603050405020304" pitchFamily="18" charset="0"/>
              </a:rPr>
              <a:t>Pants</a:t>
            </a:r>
            <a:r>
              <a:rPr lang="en-US" altLang="zh-CN" sz="2000" err="1">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Boy</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 </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30000"/>
              </a:lnSpc>
              <a:spcBef>
                <a:spcPts val="600"/>
              </a:spcBef>
              <a:spcAft>
                <a:spcPct val="0"/>
              </a:spcAft>
              <a:buClr>
                <a:srgbClr val="FF6600"/>
              </a:buClr>
              <a:buSzPct val="80000"/>
              <a:buNone/>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求：</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P(</a:t>
            </a:r>
            <a:r>
              <a:rPr lang="en-US" altLang="zh-CN" sz="2000" dirty="0" err="1">
                <a:latin typeface="Times New Roman" panose="02020603050405020304" pitchFamily="18" charset="0"/>
                <a:ea typeface="微软雅黑" panose="020B0503020204020204" pitchFamily="34" charset="-122"/>
                <a:cs typeface="+mn-ea"/>
                <a:sym typeface="Times New Roman" panose="02020603050405020304" pitchFamily="18" charset="0"/>
              </a:rPr>
              <a:t>Girl</a:t>
            </a:r>
            <a:r>
              <a:rPr lang="en-US" altLang="zh-CN" sz="2000" err="1">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Pants</a:t>
            </a:r>
            <a:r>
              <a:rPr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 </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825013561"/>
      </p:ext>
    </p:extLst>
  </p:cSld>
  <p:clrMapOvr>
    <a:masterClrMapping/>
  </p:clrMapOvr>
  <p:transition spd="med">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252000" y="751839"/>
                <a:ext cx="8640000" cy="5701497"/>
              </a:xfrm>
              <a:prstGeom prst="rect">
                <a:avLst/>
              </a:prstGeom>
              <a:noFill/>
            </p:spPr>
            <p:txBody>
              <a:bodyPr wrap="square">
                <a:spAutoFit/>
              </a:bodyPr>
              <a:lstStyle/>
              <a:p>
                <a:pPr marL="360000" indent="-360000" algn="just" fontAlgn="base">
                  <a:lnSpc>
                    <a:spcPct val="130000"/>
                  </a:lnSpc>
                  <a:spcBef>
                    <a:spcPts val="600"/>
                  </a:spcBef>
                  <a:spcAft>
                    <a:spcPct val="0"/>
                  </a:spcAft>
                  <a:buClr>
                    <a:srgbClr val="FF6600"/>
                  </a:buClr>
                  <a:buSzPct val="80000"/>
                  <a:buFont typeface="Wingdings" panose="05000000000000000000" pitchFamily="2" charset="2"/>
                  <a:buChar char="l"/>
                </a:pP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描述</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30000"/>
                  </a:lnSpc>
                  <a:spcBef>
                    <a:spcPts val="600"/>
                  </a:spcBef>
                  <a:spcAft>
                    <a:spcPct val="0"/>
                  </a:spcAft>
                  <a:buClr>
                    <a:srgbClr val="FF6600"/>
                  </a:buClr>
                  <a:buSzPct val="80000"/>
                  <a:buNone/>
                </a:pP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一</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所学校</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里面有</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 60% </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的男生</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(boy</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40% </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的女生</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(girl) </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。男生总是</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穿长裤</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(pants)</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，女生则一半穿长裤一半穿裙子。随机选取一个</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穿长裤的</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学生，他（她）</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是女生</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的概率是多</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大</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30000"/>
                  </a:lnSpc>
                  <a:spcBef>
                    <a:spcPts val="600"/>
                  </a:spcBef>
                  <a:spcAft>
                    <a:spcPct val="0"/>
                  </a:spcAft>
                  <a:buClr>
                    <a:srgbClr val="FF6600"/>
                  </a:buClr>
                  <a:buSzPct val="80000"/>
                  <a:buFont typeface="Wingdings" panose="05000000000000000000" pitchFamily="2" charset="2"/>
                  <a:buChar char="l"/>
                </a:pP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形式化</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30000"/>
                  </a:lnSpc>
                  <a:spcBef>
                    <a:spcPts val="600"/>
                  </a:spcBef>
                  <a:spcAft>
                    <a:spcPct val="0"/>
                  </a:spcAft>
                  <a:buClr>
                    <a:srgbClr val="FF6600"/>
                  </a:buClr>
                  <a:buSzPct val="80000"/>
                  <a:buNone/>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已知</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P</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(Boy</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)=60</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P</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(Girl</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)=40%, </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P(</a:t>
                </a:r>
                <a:r>
                  <a:rPr lang="en-US" altLang="zh-CN" sz="2000" dirty="0" err="1">
                    <a:latin typeface="Times New Roman" panose="02020603050405020304" pitchFamily="18" charset="0"/>
                    <a:ea typeface="微软雅黑" panose="020B0503020204020204" pitchFamily="34" charset="-122"/>
                    <a:cs typeface="+mn-ea"/>
                    <a:sym typeface="Times New Roman" panose="02020603050405020304" pitchFamily="18" charset="0"/>
                  </a:rPr>
                  <a:t>Pants</a:t>
                </a:r>
                <a:r>
                  <a:rPr lang="en-US" altLang="zh-CN" sz="2000" err="1">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Girl</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)=50</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 P(</a:t>
                </a:r>
                <a:r>
                  <a:rPr lang="en-US" altLang="zh-CN" sz="2000" dirty="0" err="1">
                    <a:latin typeface="Times New Roman" panose="02020603050405020304" pitchFamily="18" charset="0"/>
                    <a:ea typeface="微软雅黑" panose="020B0503020204020204" pitchFamily="34" charset="-122"/>
                    <a:cs typeface="+mn-ea"/>
                    <a:sym typeface="Times New Roman" panose="02020603050405020304" pitchFamily="18" charset="0"/>
                  </a:rPr>
                  <a:t>Pants</a:t>
                </a:r>
                <a:r>
                  <a:rPr lang="en-US" altLang="zh-CN" sz="2000" err="1">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Boy</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)=100</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 </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30000"/>
                  </a:lnSpc>
                  <a:spcBef>
                    <a:spcPts val="600"/>
                  </a:spcBef>
                  <a:spcAft>
                    <a:spcPct val="0"/>
                  </a:spcAft>
                  <a:buClr>
                    <a:srgbClr val="FF6600"/>
                  </a:buClr>
                  <a:buSzPct val="80000"/>
                  <a:buNone/>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求：</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P(</a:t>
                </a:r>
                <a:r>
                  <a:rPr lang="en-US" altLang="zh-CN" sz="2000" dirty="0" err="1">
                    <a:latin typeface="Times New Roman" panose="02020603050405020304" pitchFamily="18" charset="0"/>
                    <a:ea typeface="微软雅黑" panose="020B0503020204020204" pitchFamily="34" charset="-122"/>
                    <a:cs typeface="+mn-ea"/>
                    <a:sym typeface="Times New Roman" panose="02020603050405020304" pitchFamily="18" charset="0"/>
                  </a:rPr>
                  <a:t>Girl</a:t>
                </a:r>
                <a:r>
                  <a:rPr lang="en-US" altLang="zh-CN" sz="2000" err="1">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Pants</a:t>
                </a:r>
                <a:r>
                  <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rPr>
                  <a:t>) </a:t>
                </a:r>
              </a:p>
              <a:p>
                <a:pPr marL="360000" indent="-360000" algn="just" fontAlgn="base">
                  <a:lnSpc>
                    <a:spcPct val="13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解答</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30000"/>
                  </a:lnSpc>
                  <a:spcBef>
                    <a:spcPts val="600"/>
                  </a:spcBef>
                  <a:spcAft>
                    <a:spcPct val="0"/>
                  </a:spcAft>
                  <a:buClr>
                    <a:srgbClr val="FF6600"/>
                  </a:buClr>
                  <a:buSzPct val="80000"/>
                  <a:buNone/>
                </a:pPr>
                <a14:m>
                  <m:oMathPara xmlns:m="http://schemas.openxmlformats.org/officeDocument/2006/math">
                    <m:oMathParaPr>
                      <m:jc m:val="centerGroup"/>
                    </m:oMathParaPr>
                    <m:oMath xmlns:m="http://schemas.openxmlformats.org/officeDocument/2006/math">
                      <m:r>
                        <a:rPr lang="en-US" altLang="zh-CN" sz="1600">
                          <a:latin typeface="Cambria Math" panose="02040503050406030204" pitchFamily="18" charset="0"/>
                          <a:cs typeface="+mn-ea"/>
                          <a:sym typeface="Times New Roman" panose="02020603050405020304" pitchFamily="18" charset="0"/>
                        </a:rPr>
                        <m:t>𝑃</m:t>
                      </m:r>
                      <m:d>
                        <m:dPr>
                          <m:ctrlPr>
                            <a:rPr lang="en-US" altLang="zh-CN" sz="1600" i="1">
                              <a:latin typeface="Cambria Math" panose="02040503050406030204" pitchFamily="18" charset="0"/>
                              <a:cs typeface="+mn-ea"/>
                              <a:sym typeface="Times New Roman" panose="02020603050405020304" pitchFamily="18" charset="0"/>
                            </a:rPr>
                          </m:ctrlPr>
                        </m:dPr>
                        <m:e>
                          <m:r>
                            <a:rPr lang="en-US" altLang="zh-CN" sz="1600">
                              <a:latin typeface="Cambria Math" panose="02040503050406030204" pitchFamily="18" charset="0"/>
                              <a:cs typeface="+mn-ea"/>
                              <a:sym typeface="Times New Roman" panose="02020603050405020304" pitchFamily="18" charset="0"/>
                            </a:rPr>
                            <m:t>𝐺𝑖𝑟𝑙</m:t>
                          </m:r>
                        </m:e>
                        <m:e>
                          <m:r>
                            <a:rPr lang="en-US" altLang="zh-CN" sz="1600">
                              <a:latin typeface="Cambria Math" panose="02040503050406030204" pitchFamily="18" charset="0"/>
                              <a:cs typeface="+mn-ea"/>
                              <a:sym typeface="Times New Roman" panose="02020603050405020304" pitchFamily="18" charset="0"/>
                            </a:rPr>
                            <m:t>𝑃𝑎𝑛𝑡𝑠</m:t>
                          </m:r>
                        </m:e>
                      </m:d>
                      <m:r>
                        <a:rPr lang="en-US" altLang="zh-CN" sz="1600" dirty="0">
                          <a:latin typeface="Cambria Math" panose="02040503050406030204" pitchFamily="18" charset="0"/>
                          <a:cs typeface="+mn-ea"/>
                          <a:sym typeface="Times New Roman" panose="02020603050405020304" pitchFamily="18" charset="0"/>
                        </a:rPr>
                        <m:t>=</m:t>
                      </m:r>
                      <m:f>
                        <m:fPr>
                          <m:ctrlPr>
                            <a:rPr lang="en-US" altLang="zh-CN" sz="1600" i="1" dirty="0">
                              <a:latin typeface="Cambria Math" panose="02040503050406030204" pitchFamily="18" charset="0"/>
                              <a:cs typeface="+mn-ea"/>
                              <a:sym typeface="Times New Roman" panose="02020603050405020304" pitchFamily="18" charset="0"/>
                            </a:rPr>
                          </m:ctrlPr>
                        </m:fPr>
                        <m:num>
                          <m:r>
                            <a:rPr lang="zh-CN" altLang="en-US" sz="1600" dirty="0">
                              <a:latin typeface="Cambria Math" panose="02040503050406030204" pitchFamily="18" charset="0"/>
                              <a:cs typeface="+mn-ea"/>
                              <a:sym typeface="Times New Roman" panose="02020603050405020304" pitchFamily="18" charset="0"/>
                            </a:rPr>
                            <m:t>𝑃</m:t>
                          </m:r>
                          <m:r>
                            <a:rPr lang="en-US" altLang="zh-CN" sz="1600" dirty="0">
                              <a:latin typeface="Cambria Math" panose="02040503050406030204" pitchFamily="18" charset="0"/>
                              <a:cs typeface="+mn-ea"/>
                              <a:sym typeface="Times New Roman" panose="02020603050405020304" pitchFamily="18" charset="0"/>
                            </a:rPr>
                            <m:t>(</m:t>
                          </m:r>
                          <m:r>
                            <a:rPr lang="zh-CN" altLang="en-US" sz="1600" dirty="0">
                              <a:latin typeface="Cambria Math" panose="02040503050406030204" pitchFamily="18" charset="0"/>
                              <a:cs typeface="+mn-ea"/>
                              <a:sym typeface="Times New Roman" panose="02020603050405020304" pitchFamily="18" charset="0"/>
                            </a:rPr>
                            <m:t>𝐺𝑖𝑟𝑙</m:t>
                          </m:r>
                          <m:r>
                            <a:rPr lang="en-US" altLang="zh-CN" sz="1600" dirty="0">
                              <a:latin typeface="Cambria Math" panose="02040503050406030204" pitchFamily="18" charset="0"/>
                              <a:cs typeface="+mn-ea"/>
                              <a:sym typeface="Times New Roman" panose="02020603050405020304" pitchFamily="18" charset="0"/>
                            </a:rPr>
                            <m:t>)</m:t>
                          </m:r>
                          <m:r>
                            <a:rPr lang="zh-CN" altLang="en-US" sz="1600" dirty="0">
                              <a:latin typeface="Cambria Math" panose="02040503050406030204" pitchFamily="18" charset="0"/>
                              <a:cs typeface="+mn-ea"/>
                              <a:sym typeface="Times New Roman" panose="02020603050405020304" pitchFamily="18" charset="0"/>
                            </a:rPr>
                            <m:t>𝑃</m:t>
                          </m:r>
                          <m:r>
                            <a:rPr lang="en-US" altLang="zh-CN" sz="1600" dirty="0">
                              <a:latin typeface="Cambria Math" panose="02040503050406030204" pitchFamily="18" charset="0"/>
                              <a:cs typeface="+mn-ea"/>
                              <a:sym typeface="Times New Roman" panose="02020603050405020304" pitchFamily="18" charset="0"/>
                            </a:rPr>
                            <m:t>(</m:t>
                          </m:r>
                          <m:r>
                            <a:rPr lang="zh-CN" altLang="en-US" sz="1600" dirty="0">
                              <a:latin typeface="Cambria Math" panose="02040503050406030204" pitchFamily="18" charset="0"/>
                              <a:cs typeface="+mn-ea"/>
                              <a:sym typeface="Times New Roman" panose="02020603050405020304" pitchFamily="18" charset="0"/>
                            </a:rPr>
                            <m:t>𝑃𝑎𝑛𝑡𝑠</m:t>
                          </m:r>
                          <m:r>
                            <a:rPr lang="zh-CN" altLang="en-US" sz="1600" dirty="0">
                              <a:latin typeface="Cambria Math" panose="02040503050406030204" pitchFamily="18" charset="0"/>
                              <a:cs typeface="+mn-ea"/>
                              <a:sym typeface="Times New Roman" panose="02020603050405020304" pitchFamily="18" charset="0"/>
                            </a:rPr>
                            <m:t>│</m:t>
                          </m:r>
                          <m:r>
                            <a:rPr lang="zh-CN" altLang="en-US" sz="1600" dirty="0">
                              <a:latin typeface="Cambria Math" panose="02040503050406030204" pitchFamily="18" charset="0"/>
                              <a:cs typeface="+mn-ea"/>
                              <a:sym typeface="Times New Roman" panose="02020603050405020304" pitchFamily="18" charset="0"/>
                            </a:rPr>
                            <m:t>𝐺𝑖𝑟𝑙</m:t>
                          </m:r>
                          <m:r>
                            <a:rPr lang="en-US" altLang="zh-CN" sz="1600" dirty="0">
                              <a:latin typeface="Cambria Math" panose="02040503050406030204" pitchFamily="18" charset="0"/>
                              <a:cs typeface="+mn-ea"/>
                              <a:sym typeface="Times New Roman" panose="02020603050405020304" pitchFamily="18" charset="0"/>
                            </a:rPr>
                            <m:t>)</m:t>
                          </m:r>
                        </m:num>
                        <m:den>
                          <m:r>
                            <a:rPr lang="en-US" altLang="zh-CN" sz="1600" dirty="0">
                              <a:latin typeface="Cambria Math" panose="02040503050406030204" pitchFamily="18" charset="0"/>
                              <a:cs typeface="+mn-ea"/>
                              <a:sym typeface="Times New Roman" panose="02020603050405020304" pitchFamily="18" charset="0"/>
                            </a:rPr>
                            <m:t>𝑃</m:t>
                          </m:r>
                          <m:d>
                            <m:dPr>
                              <m:ctrlPr>
                                <a:rPr lang="en-US" altLang="zh-CN" sz="1600" i="1" dirty="0">
                                  <a:latin typeface="Cambria Math" panose="02040503050406030204" pitchFamily="18" charset="0"/>
                                  <a:cs typeface="+mn-ea"/>
                                  <a:sym typeface="Times New Roman" panose="02020603050405020304" pitchFamily="18" charset="0"/>
                                </a:rPr>
                              </m:ctrlPr>
                            </m:dPr>
                            <m:e>
                              <m:r>
                                <a:rPr lang="en-US" altLang="zh-CN" sz="1600" dirty="0">
                                  <a:latin typeface="Cambria Math" panose="02040503050406030204" pitchFamily="18" charset="0"/>
                                  <a:cs typeface="+mn-ea"/>
                                  <a:sym typeface="Times New Roman" panose="02020603050405020304" pitchFamily="18" charset="0"/>
                                </a:rPr>
                                <m:t>𝐵𝑜𝑦</m:t>
                              </m:r>
                            </m:e>
                          </m:d>
                          <m:r>
                            <a:rPr lang="en-US" altLang="zh-CN" sz="1600" dirty="0">
                              <a:latin typeface="Cambria Math" panose="02040503050406030204" pitchFamily="18" charset="0"/>
                              <a:cs typeface="+mn-ea"/>
                              <a:sym typeface="Times New Roman" panose="02020603050405020304" pitchFamily="18" charset="0"/>
                            </a:rPr>
                            <m:t>𝑃</m:t>
                          </m:r>
                          <m:r>
                            <a:rPr lang="en-US" altLang="zh-CN" sz="1600" dirty="0">
                              <a:latin typeface="Cambria Math" panose="02040503050406030204" pitchFamily="18" charset="0"/>
                              <a:cs typeface="+mn-ea"/>
                              <a:sym typeface="Times New Roman" panose="02020603050405020304" pitchFamily="18" charset="0"/>
                            </a:rPr>
                            <m:t>(</m:t>
                          </m:r>
                          <m:r>
                            <a:rPr lang="en-US" altLang="zh-CN" sz="1600" dirty="0">
                              <a:latin typeface="Cambria Math" panose="02040503050406030204" pitchFamily="18" charset="0"/>
                              <a:cs typeface="+mn-ea"/>
                              <a:sym typeface="Times New Roman" panose="02020603050405020304" pitchFamily="18" charset="0"/>
                            </a:rPr>
                            <m:t>𝑃𝑎𝑛𝑡𝑠</m:t>
                          </m:r>
                          <m:r>
                            <a:rPr lang="en-US" altLang="zh-CN" sz="1600" dirty="0">
                              <a:latin typeface="Cambria Math" panose="02040503050406030204" pitchFamily="18" charset="0"/>
                              <a:cs typeface="+mn-ea"/>
                              <a:sym typeface="Times New Roman" panose="02020603050405020304" pitchFamily="18" charset="0"/>
                            </a:rPr>
                            <m:t>|</m:t>
                          </m:r>
                          <m:r>
                            <a:rPr lang="en-US" altLang="zh-CN" sz="1600" dirty="0">
                              <a:latin typeface="Cambria Math" panose="02040503050406030204" pitchFamily="18" charset="0"/>
                              <a:cs typeface="+mn-ea"/>
                              <a:sym typeface="Times New Roman" panose="02020603050405020304" pitchFamily="18" charset="0"/>
                            </a:rPr>
                            <m:t>𝐵𝑜𝑦</m:t>
                          </m:r>
                          <m:r>
                            <a:rPr lang="en-US" altLang="zh-CN" sz="1600" dirty="0">
                              <a:latin typeface="Cambria Math" panose="02040503050406030204" pitchFamily="18" charset="0"/>
                              <a:cs typeface="+mn-ea"/>
                              <a:sym typeface="Times New Roman" panose="02020603050405020304" pitchFamily="18" charset="0"/>
                            </a:rPr>
                            <m:t>)+</m:t>
                          </m:r>
                          <m:r>
                            <a:rPr lang="en-US" altLang="zh-CN" sz="1600" dirty="0">
                              <a:latin typeface="Cambria Math" panose="02040503050406030204" pitchFamily="18" charset="0"/>
                              <a:cs typeface="+mn-ea"/>
                              <a:sym typeface="Times New Roman" panose="02020603050405020304" pitchFamily="18" charset="0"/>
                            </a:rPr>
                            <m:t>𝑃</m:t>
                          </m:r>
                          <m:d>
                            <m:dPr>
                              <m:ctrlPr>
                                <a:rPr lang="en-US" altLang="zh-CN" sz="1600" i="1" dirty="0">
                                  <a:latin typeface="Cambria Math" panose="02040503050406030204" pitchFamily="18" charset="0"/>
                                  <a:cs typeface="+mn-ea"/>
                                  <a:sym typeface="Times New Roman" panose="02020603050405020304" pitchFamily="18" charset="0"/>
                                </a:rPr>
                              </m:ctrlPr>
                            </m:dPr>
                            <m:e>
                              <m:r>
                                <a:rPr lang="en-US" altLang="zh-CN" sz="1600" dirty="0">
                                  <a:latin typeface="Cambria Math" panose="02040503050406030204" pitchFamily="18" charset="0"/>
                                  <a:cs typeface="+mn-ea"/>
                                  <a:sym typeface="Times New Roman" panose="02020603050405020304" pitchFamily="18" charset="0"/>
                                </a:rPr>
                                <m:t>𝐺𝑖𝑟𝑙</m:t>
                              </m:r>
                            </m:e>
                          </m:d>
                          <m:r>
                            <a:rPr lang="en-US" altLang="zh-CN" sz="1600" dirty="0">
                              <a:latin typeface="Cambria Math" panose="02040503050406030204" pitchFamily="18" charset="0"/>
                              <a:cs typeface="+mn-ea"/>
                              <a:sym typeface="Times New Roman" panose="02020603050405020304" pitchFamily="18" charset="0"/>
                            </a:rPr>
                            <m:t>𝑃</m:t>
                          </m:r>
                          <m:r>
                            <a:rPr lang="en-US" altLang="zh-CN" sz="1600" dirty="0">
                              <a:latin typeface="Cambria Math" panose="02040503050406030204" pitchFamily="18" charset="0"/>
                              <a:cs typeface="+mn-ea"/>
                              <a:sym typeface="Times New Roman" panose="02020603050405020304" pitchFamily="18" charset="0"/>
                            </a:rPr>
                            <m:t>(</m:t>
                          </m:r>
                          <m:r>
                            <a:rPr lang="en-US" altLang="zh-CN" sz="1600" dirty="0">
                              <a:latin typeface="Cambria Math" panose="02040503050406030204" pitchFamily="18" charset="0"/>
                              <a:cs typeface="+mn-ea"/>
                              <a:sym typeface="Times New Roman" panose="02020603050405020304" pitchFamily="18" charset="0"/>
                            </a:rPr>
                            <m:t>𝑃𝑎𝑛𝑡𝑠</m:t>
                          </m:r>
                          <m:r>
                            <a:rPr lang="en-US" altLang="zh-CN" sz="1600" dirty="0">
                              <a:latin typeface="Cambria Math" panose="02040503050406030204" pitchFamily="18" charset="0"/>
                              <a:cs typeface="+mn-ea"/>
                              <a:sym typeface="Times New Roman" panose="02020603050405020304" pitchFamily="18" charset="0"/>
                            </a:rPr>
                            <m:t>|</m:t>
                          </m:r>
                          <m:r>
                            <a:rPr lang="en-US" altLang="zh-CN" sz="1600" dirty="0">
                              <a:latin typeface="Cambria Math" panose="02040503050406030204" pitchFamily="18" charset="0"/>
                              <a:cs typeface="+mn-ea"/>
                              <a:sym typeface="Times New Roman" panose="02020603050405020304" pitchFamily="18" charset="0"/>
                            </a:rPr>
                            <m:t>𝐺𝑖𝑟𝑙</m:t>
                          </m:r>
                          <m:r>
                            <a:rPr lang="en-US" altLang="zh-CN" sz="1600" dirty="0">
                              <a:latin typeface="Cambria Math" panose="02040503050406030204" pitchFamily="18" charset="0"/>
                              <a:cs typeface="+mn-ea"/>
                              <a:sym typeface="Times New Roman" panose="02020603050405020304" pitchFamily="18" charset="0"/>
                            </a:rPr>
                            <m:t>)</m:t>
                          </m:r>
                        </m:den>
                      </m:f>
                      <m:r>
                        <a:rPr lang="en-US" altLang="zh-CN" sz="1600" dirty="0">
                          <a:latin typeface="Cambria Math" panose="02040503050406030204" pitchFamily="18" charset="0"/>
                          <a:cs typeface="+mn-ea"/>
                          <a:sym typeface="Times New Roman" panose="02020603050405020304" pitchFamily="18" charset="0"/>
                        </a:rPr>
                        <m:t>=</m:t>
                      </m:r>
                      <m:f>
                        <m:fPr>
                          <m:ctrlPr>
                            <a:rPr lang="en-US" altLang="zh-CN" sz="1600" i="1">
                              <a:latin typeface="Cambria Math" panose="02040503050406030204" pitchFamily="18" charset="0"/>
                              <a:cs typeface="+mn-ea"/>
                              <a:sym typeface="Times New Roman" panose="02020603050405020304" pitchFamily="18" charset="0"/>
                            </a:rPr>
                          </m:ctrlPr>
                        </m:fPr>
                        <m:num>
                          <m:r>
                            <a:rPr lang="zh-CN" altLang="en-US" sz="1600">
                              <a:latin typeface="Cambria Math" panose="02040503050406030204" pitchFamily="18" charset="0"/>
                              <a:cs typeface="+mn-ea"/>
                              <a:sym typeface="Times New Roman" panose="02020603050405020304" pitchFamily="18" charset="0"/>
                            </a:rPr>
                            <m:t>𝑃</m:t>
                          </m:r>
                          <m:r>
                            <a:rPr lang="en-US" altLang="zh-CN" sz="1600">
                              <a:latin typeface="Cambria Math" panose="02040503050406030204" pitchFamily="18" charset="0"/>
                              <a:cs typeface="+mn-ea"/>
                              <a:sym typeface="Times New Roman" panose="02020603050405020304" pitchFamily="18" charset="0"/>
                            </a:rPr>
                            <m:t>(</m:t>
                          </m:r>
                          <m:r>
                            <a:rPr lang="zh-CN" altLang="en-US" sz="1600">
                              <a:latin typeface="Cambria Math" panose="02040503050406030204" pitchFamily="18" charset="0"/>
                              <a:cs typeface="+mn-ea"/>
                              <a:sym typeface="Times New Roman" panose="02020603050405020304" pitchFamily="18" charset="0"/>
                            </a:rPr>
                            <m:t>𝐺𝑖𝑟𝑙</m:t>
                          </m:r>
                          <m:r>
                            <a:rPr lang="en-US" altLang="zh-CN" sz="1600">
                              <a:latin typeface="Cambria Math" panose="02040503050406030204" pitchFamily="18" charset="0"/>
                              <a:cs typeface="+mn-ea"/>
                              <a:sym typeface="Times New Roman" panose="02020603050405020304" pitchFamily="18" charset="0"/>
                            </a:rPr>
                            <m:t>)</m:t>
                          </m:r>
                          <m:r>
                            <a:rPr lang="zh-CN" altLang="en-US" sz="1600">
                              <a:latin typeface="Cambria Math" panose="02040503050406030204" pitchFamily="18" charset="0"/>
                              <a:cs typeface="+mn-ea"/>
                              <a:sym typeface="Times New Roman" panose="02020603050405020304" pitchFamily="18" charset="0"/>
                            </a:rPr>
                            <m:t>𝑃</m:t>
                          </m:r>
                          <m:r>
                            <a:rPr lang="en-US" altLang="zh-CN" sz="1600">
                              <a:latin typeface="Cambria Math" panose="02040503050406030204" pitchFamily="18" charset="0"/>
                              <a:cs typeface="+mn-ea"/>
                              <a:sym typeface="Times New Roman" panose="02020603050405020304" pitchFamily="18" charset="0"/>
                            </a:rPr>
                            <m:t>(</m:t>
                          </m:r>
                          <m:r>
                            <a:rPr lang="zh-CN" altLang="en-US" sz="1600">
                              <a:latin typeface="Cambria Math" panose="02040503050406030204" pitchFamily="18" charset="0"/>
                              <a:cs typeface="+mn-ea"/>
                              <a:sym typeface="Times New Roman" panose="02020603050405020304" pitchFamily="18" charset="0"/>
                            </a:rPr>
                            <m:t>𝑃𝑎𝑛𝑡𝑠</m:t>
                          </m:r>
                          <m:r>
                            <a:rPr lang="zh-CN" altLang="en-US" sz="1600">
                              <a:latin typeface="Cambria Math" panose="02040503050406030204" pitchFamily="18" charset="0"/>
                              <a:cs typeface="+mn-ea"/>
                              <a:sym typeface="Times New Roman" panose="02020603050405020304" pitchFamily="18" charset="0"/>
                            </a:rPr>
                            <m:t>│</m:t>
                          </m:r>
                          <m:r>
                            <a:rPr lang="zh-CN" altLang="en-US" sz="1600">
                              <a:latin typeface="Cambria Math" panose="02040503050406030204" pitchFamily="18" charset="0"/>
                              <a:cs typeface="+mn-ea"/>
                              <a:sym typeface="Times New Roman" panose="02020603050405020304" pitchFamily="18" charset="0"/>
                            </a:rPr>
                            <m:t>𝐺𝑖𝑟𝑙</m:t>
                          </m:r>
                          <m:r>
                            <a:rPr lang="en-US" altLang="zh-CN" sz="1600">
                              <a:latin typeface="Cambria Math" panose="02040503050406030204" pitchFamily="18" charset="0"/>
                              <a:cs typeface="+mn-ea"/>
                              <a:sym typeface="Times New Roman" panose="02020603050405020304" pitchFamily="18" charset="0"/>
                            </a:rPr>
                            <m:t>)</m:t>
                          </m:r>
                        </m:num>
                        <m:den>
                          <m:r>
                            <a:rPr lang="en-US" altLang="zh-CN" sz="1600">
                              <a:latin typeface="Cambria Math" panose="02040503050406030204" pitchFamily="18" charset="0"/>
                              <a:cs typeface="+mn-ea"/>
                              <a:sym typeface="Times New Roman" panose="02020603050405020304" pitchFamily="18" charset="0"/>
                            </a:rPr>
                            <m:t>𝑃</m:t>
                          </m:r>
                          <m:r>
                            <a:rPr lang="en-US" altLang="zh-CN" sz="1600">
                              <a:latin typeface="Cambria Math" panose="02040503050406030204" pitchFamily="18" charset="0"/>
                              <a:cs typeface="+mn-ea"/>
                              <a:sym typeface="Times New Roman" panose="02020603050405020304" pitchFamily="18" charset="0"/>
                            </a:rPr>
                            <m:t>(</m:t>
                          </m:r>
                          <m:r>
                            <a:rPr lang="en-US" altLang="zh-CN" sz="1600">
                              <a:latin typeface="Cambria Math" panose="02040503050406030204" pitchFamily="18" charset="0"/>
                              <a:cs typeface="+mn-ea"/>
                              <a:sym typeface="Times New Roman" panose="02020603050405020304" pitchFamily="18" charset="0"/>
                            </a:rPr>
                            <m:t>𝑃𝑎𝑛𝑡𝑠</m:t>
                          </m:r>
                          <m:r>
                            <a:rPr lang="en-US" altLang="zh-CN" sz="1600">
                              <a:latin typeface="Cambria Math" panose="02040503050406030204" pitchFamily="18" charset="0"/>
                              <a:cs typeface="+mn-ea"/>
                              <a:sym typeface="Times New Roman" panose="02020603050405020304" pitchFamily="18" charset="0"/>
                            </a:rPr>
                            <m:t>)</m:t>
                          </m:r>
                        </m:den>
                      </m:f>
                    </m:oMath>
                  </m:oMathPara>
                </a14:m>
                <a:endParaRPr lang="en-US" altLang="zh-CN" sz="2200" dirty="0">
                  <a:ea typeface="微软雅黑" panose="020B0503020204020204" pitchFamily="34" charset="-122"/>
                  <a:cs typeface="+mn-ea"/>
                  <a:sym typeface="Times New Roman" panose="02020603050405020304" pitchFamily="18" charset="0"/>
                </a:endParaRPr>
              </a:p>
              <a:p>
                <a:pPr marL="360000" indent="-360000" algn="just" fontAlgn="base">
                  <a:lnSpc>
                    <a:spcPct val="130000"/>
                  </a:lnSpc>
                  <a:spcBef>
                    <a:spcPts val="600"/>
                  </a:spcBef>
                  <a:spcAft>
                    <a:spcPct val="0"/>
                  </a:spcAft>
                  <a:buClr>
                    <a:srgbClr val="FF6600"/>
                  </a:buClr>
                  <a:buSzPct val="80000"/>
                  <a:buFont typeface="Wingdings" panose="05000000000000000000" pitchFamily="2" charset="2"/>
                  <a:buChar char="l"/>
                </a:pP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直观理解</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30000"/>
                  </a:lnSpc>
                  <a:spcBef>
                    <a:spcPts val="600"/>
                  </a:spcBef>
                  <a:spcAft>
                    <a:spcPct val="0"/>
                  </a:spcAft>
                  <a:buClr>
                    <a:srgbClr val="FF6600"/>
                  </a:buClr>
                  <a:buSzPct val="80000"/>
                  <a:buNone/>
                </a:pP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算</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出学校里面有多少穿长裤的，然后在这些人里面再算出有多少</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女生</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252000" y="751839"/>
                <a:ext cx="8640000" cy="5701497"/>
              </a:xfrm>
              <a:prstGeom prst="rect">
                <a:avLst/>
              </a:prstGeom>
              <a:blipFill>
                <a:blip r:embed="rId3"/>
                <a:stretch>
                  <a:fillRect l="-705" r="-7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936328"/>
      </p:ext>
    </p:extLst>
  </p:cSld>
  <p:clrMapOvr>
    <a:masterClrMapping/>
  </p:clrMapOvr>
  <p:transition spd="med">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分类中的训练集与测试集</a:t>
            </a:r>
          </a:p>
        </p:txBody>
      </p:sp>
      <p:graphicFrame>
        <p:nvGraphicFramePr>
          <p:cNvPr id="6" name="Group 3"/>
          <p:cNvGraphicFramePr>
            <a:graphicFrameLocks noGrp="1"/>
          </p:cNvGraphicFramePr>
          <p:nvPr>
            <p:ph sz="quarter" idx="4294967295"/>
            <p:extLst>
              <p:ext uri="{D42A27DB-BD31-4B8C-83A1-F6EECF244321}">
                <p14:modId xmlns:p14="http://schemas.microsoft.com/office/powerpoint/2010/main" val="1368106750"/>
              </p:ext>
            </p:extLst>
          </p:nvPr>
        </p:nvGraphicFramePr>
        <p:xfrm>
          <a:off x="581025" y="1268760"/>
          <a:ext cx="3990975" cy="5286652"/>
        </p:xfrm>
        <a:graphic>
          <a:graphicData uri="http://schemas.openxmlformats.org/drawingml/2006/table">
            <a:tbl>
              <a:tblPr/>
              <a:tblGrid>
                <a:gridCol w="452438">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6437">
                  <a:extLst>
                    <a:ext uri="{9D8B030D-6E8A-4147-A177-3AD203B41FA5}">
                      <a16:colId xmlns:a16="http://schemas.microsoft.com/office/drawing/2014/main" val="20002"/>
                    </a:ext>
                  </a:extLst>
                </a:gridCol>
                <a:gridCol w="715963">
                  <a:extLst>
                    <a:ext uri="{9D8B030D-6E8A-4147-A177-3AD203B41FA5}">
                      <a16:colId xmlns:a16="http://schemas.microsoft.com/office/drawing/2014/main" val="20003"/>
                    </a:ext>
                  </a:extLst>
                </a:gridCol>
                <a:gridCol w="706437">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tblGrid>
              <a:tr h="411306">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年龄</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爱好</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信用</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5</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 </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0"/>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11"/>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2"/>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13"/>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dirty="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4"/>
                  </a:ext>
                </a:extLst>
              </a:tr>
            </a:tbl>
          </a:graphicData>
        </a:graphic>
      </p:graphicFrame>
      <p:sp>
        <p:nvSpPr>
          <p:cNvPr id="7" name="Text Box 5"/>
          <p:cNvSpPr txBox="1">
            <a:spLocks noChangeArrowheads="1"/>
          </p:cNvSpPr>
          <p:nvPr/>
        </p:nvSpPr>
        <p:spPr bwMode="auto">
          <a:xfrm>
            <a:off x="4654998" y="2924944"/>
            <a:ext cx="4211812" cy="176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marL="0" eaLnBrk="1" hangingPunct="1">
              <a:lnSpc>
                <a:spcPct val="150000"/>
              </a:lnSpc>
              <a:spcBef>
                <a:spcPct val="200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一</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个收入中等、信用度良好的青年爱好游戏顾客。</a:t>
            </a:r>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a:p>
            <a:pPr marL="0" eaLnBrk="1" hangingPunct="1">
              <a:lnSpc>
                <a:spcPct val="150000"/>
              </a:lnSpc>
              <a:spcBef>
                <a:spcPct val="200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是否</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会购买电脑呢？</a:t>
            </a:r>
          </a:p>
        </p:txBody>
      </p:sp>
      <p:sp>
        <p:nvSpPr>
          <p:cNvPr id="8" name="TextBox 7"/>
          <p:cNvSpPr txBox="1"/>
          <p:nvPr/>
        </p:nvSpPr>
        <p:spPr>
          <a:xfrm>
            <a:off x="1979712" y="764704"/>
            <a:ext cx="1296144" cy="461665"/>
          </a:xfrm>
          <a:prstGeom prst="rect">
            <a:avLst/>
          </a:prstGeom>
          <a:noFill/>
        </p:spPr>
        <p:txBody>
          <a:bodyPr wrap="square" rtlCol="0">
            <a:spAutoFit/>
          </a:bodyPr>
          <a:lstStyle/>
          <a:p>
            <a:pPr algn="ctr"/>
            <a:r>
              <a:rPr lang="zh-CN" altLang="en-US" sz="2400"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训练集</a:t>
            </a:r>
          </a:p>
        </p:txBody>
      </p:sp>
      <p:sp>
        <p:nvSpPr>
          <p:cNvPr id="9" name="TextBox 8"/>
          <p:cNvSpPr txBox="1"/>
          <p:nvPr/>
        </p:nvSpPr>
        <p:spPr>
          <a:xfrm>
            <a:off x="6112832" y="2455851"/>
            <a:ext cx="1296144" cy="461665"/>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测试集</a:t>
            </a:r>
          </a:p>
        </p:txBody>
      </p:sp>
    </p:spTree>
    <p:extLst>
      <p:ext uri="{BB962C8B-B14F-4D97-AF65-F5344CB8AC3E}">
        <p14:creationId xmlns:p14="http://schemas.microsoft.com/office/powerpoint/2010/main" val="3181221099"/>
      </p:ext>
    </p:extLst>
  </p:cSld>
  <p:clrMapOvr>
    <a:masterClrMapping/>
  </p:clrMapOvr>
  <p:transition spd="med">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定义</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内容占位符 2"/>
              <p:cNvSpPr txBox="1">
                <a:spLocks/>
              </p:cNvSpPr>
              <p:nvPr/>
            </p:nvSpPr>
            <p:spPr>
              <a:xfrm>
                <a:off x="1344567" y="3281723"/>
                <a:ext cx="4779962" cy="1116606"/>
              </a:xfrm>
              <a:prstGeom prst="rect">
                <a:avLst/>
              </a:prstGeom>
            </p:spPr>
            <p:txBody>
              <a:bodyPr vert="horz" lIns="91440" tIns="45720" rIns="91440" bIns="45720" rtlCol="0">
                <a:normAutofit/>
              </a:bodyPr>
              <a:lstStyle>
                <a:lvl1pPr marL="0" indent="534988" algn="l" defTabSz="914400" rtl="0" eaLnBrk="1" latinLnBrk="0" hangingPunct="1">
                  <a:lnSpc>
                    <a:spcPct val="90000"/>
                  </a:lnSpc>
                  <a:spcBef>
                    <a:spcPts val="1000"/>
                  </a:spcBef>
                  <a:buClr>
                    <a:schemeClr val="bg1">
                      <a:lumMod val="50000"/>
                    </a:schemeClr>
                  </a:buClr>
                  <a:buFont typeface="Wingdings" panose="05000000000000000000" pitchFamily="2" charset="2"/>
                  <a:buChar char="n"/>
                  <a:defRPr lang="zh-CN" altLang="en-US" sz="3000" kern="12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447675"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Ø"/>
                  <a:defRPr lang="zh-CN" altLang="en-US" sz="2400" kern="1200" dirty="0" smtClean="0">
                    <a:solidFill>
                      <a:schemeClr val="tx1"/>
                    </a:solidFill>
                    <a:latin typeface="微软雅黑" panose="020B0503020204020204" pitchFamily="34" charset="-122"/>
                    <a:ea typeface="微软雅黑" panose="020B0503020204020204" pitchFamily="34" charset="-122"/>
                    <a:cs typeface="+mn-cs"/>
                  </a:defRPr>
                </a:lvl2pPr>
                <a:lvl3pPr marL="895350"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p"/>
                  <a:defRPr lang="zh-CN" altLang="en-US" sz="2000" kern="1200" dirty="0" smtClean="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Clr>
                    <a:schemeClr val="bg1">
                      <a:lumMod val="50000"/>
                    </a:schemeClr>
                  </a:buClr>
                  <a:buFont typeface="Wingdings" panose="05000000000000000000" pitchFamily="2" charset="2"/>
                  <a:buChar char="ü"/>
                  <a:defRPr lang="zh-CN" altLang="en-US" sz="1800" kern="1200" dirty="0" smtClean="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sym typeface="Times New Roman" panose="02020603050405020304" pitchFamily="18" charset="0"/>
                        </a:rPr>
                        <m:t>P</m:t>
                      </m:r>
                      <m:d>
                        <m:dPr>
                          <m:ctrlPr>
                            <a:rPr lang="ar-AE" altLang="zh-CN" i="1">
                              <a:latin typeface="Cambria Math" panose="02040503050406030204" pitchFamily="18" charset="0"/>
                              <a:sym typeface="Times New Roman" panose="02020603050405020304" pitchFamily="18" charset="0"/>
                            </a:rPr>
                          </m:ctrlPr>
                        </m:dPr>
                        <m:e>
                          <m:r>
                            <a:rPr lang="ar-AE" altLang="zh-CN" i="1">
                              <a:latin typeface="Cambria Math" panose="02040503050406030204" pitchFamily="18" charset="0"/>
                              <a:sym typeface="Times New Roman" panose="02020603050405020304" pitchFamily="18" charset="0"/>
                            </a:rPr>
                            <m:t>h</m:t>
                          </m:r>
                        </m:e>
                        <m:e>
                          <m:r>
                            <a:rPr lang="zh-CN" altLang="ar-AE" i="1">
                              <a:latin typeface="Cambria Math" panose="02040503050406030204" pitchFamily="18" charset="0"/>
                              <a:sym typeface="Times New Roman" panose="02020603050405020304" pitchFamily="18" charset="0"/>
                            </a:rPr>
                            <m:t>𝐷</m:t>
                          </m:r>
                        </m:e>
                      </m:d>
                      <m:r>
                        <a:rPr lang="ar-AE" altLang="zh-CN" i="1">
                          <a:latin typeface="Cambria Math" panose="02040503050406030204" pitchFamily="18" charset="0"/>
                          <a:sym typeface="Times New Roman" panose="02020603050405020304" pitchFamily="18" charset="0"/>
                        </a:rPr>
                        <m:t>=</m:t>
                      </m:r>
                      <m:f>
                        <m:fPr>
                          <m:ctrlPr>
                            <a:rPr lang="ar-AE" altLang="zh-CN" i="1">
                              <a:latin typeface="Cambria Math" panose="02040503050406030204" pitchFamily="18" charset="0"/>
                              <a:sym typeface="Times New Roman" panose="02020603050405020304" pitchFamily="18" charset="0"/>
                            </a:rPr>
                          </m:ctrlPr>
                        </m:fPr>
                        <m:num>
                          <m:r>
                            <a:rPr lang="zh-CN" altLang="ar-AE" i="1">
                              <a:latin typeface="Cambria Math" panose="02040503050406030204" pitchFamily="18" charset="0"/>
                              <a:sym typeface="Times New Roman" panose="02020603050405020304" pitchFamily="18" charset="0"/>
                            </a:rPr>
                            <m:t>𝑃</m:t>
                          </m:r>
                          <m:d>
                            <m:dPr>
                              <m:ctrlPr>
                                <a:rPr lang="ar-AE" altLang="zh-CN" i="1">
                                  <a:latin typeface="Cambria Math" panose="02040503050406030204" pitchFamily="18" charset="0"/>
                                  <a:sym typeface="Times New Roman" panose="02020603050405020304" pitchFamily="18" charset="0"/>
                                </a:rPr>
                              </m:ctrlPr>
                            </m:dPr>
                            <m:e>
                              <m:r>
                                <a:rPr lang="zh-CN" altLang="ar-AE" i="1">
                                  <a:latin typeface="Cambria Math" panose="02040503050406030204" pitchFamily="18" charset="0"/>
                                  <a:sym typeface="Times New Roman" panose="02020603050405020304" pitchFamily="18" charset="0"/>
                                </a:rPr>
                                <m:t>𝐷</m:t>
                              </m:r>
                            </m:e>
                            <m:e>
                              <m:r>
                                <a:rPr lang="ar-AE" altLang="zh-CN" i="1">
                                  <a:latin typeface="Cambria Math" panose="02040503050406030204" pitchFamily="18" charset="0"/>
                                  <a:sym typeface="Times New Roman" panose="02020603050405020304" pitchFamily="18" charset="0"/>
                                </a:rPr>
                                <m:t>h</m:t>
                              </m:r>
                            </m:e>
                          </m:d>
                          <m:r>
                            <a:rPr lang="zh-CN" altLang="ar-AE" i="1">
                              <a:latin typeface="Cambria Math" panose="02040503050406030204" pitchFamily="18" charset="0"/>
                              <a:sym typeface="Times New Roman" panose="02020603050405020304" pitchFamily="18" charset="0"/>
                            </a:rPr>
                            <m:t>𝑃</m:t>
                          </m:r>
                          <m:r>
                            <a:rPr lang="ar-AE" altLang="zh-CN" i="1">
                              <a:latin typeface="Cambria Math" panose="02040503050406030204" pitchFamily="18" charset="0"/>
                              <a:sym typeface="Times New Roman" panose="02020603050405020304" pitchFamily="18" charset="0"/>
                            </a:rPr>
                            <m:t>(</m:t>
                          </m:r>
                          <m:r>
                            <a:rPr lang="ar-AE" altLang="zh-CN" i="1">
                              <a:latin typeface="Cambria Math" panose="02040503050406030204" pitchFamily="18" charset="0"/>
                              <a:sym typeface="Times New Roman" panose="02020603050405020304" pitchFamily="18" charset="0"/>
                            </a:rPr>
                            <m:t>h</m:t>
                          </m:r>
                          <m:r>
                            <a:rPr lang="ar-AE" altLang="zh-CN" i="1">
                              <a:latin typeface="Cambria Math" panose="02040503050406030204" pitchFamily="18" charset="0"/>
                              <a:sym typeface="Times New Roman" panose="02020603050405020304" pitchFamily="18" charset="0"/>
                            </a:rPr>
                            <m:t>)</m:t>
                          </m:r>
                        </m:num>
                        <m:den>
                          <m:r>
                            <a:rPr lang="zh-CN" altLang="ar-AE" i="1">
                              <a:latin typeface="Cambria Math" panose="02040503050406030204" pitchFamily="18" charset="0"/>
                              <a:sym typeface="Times New Roman" panose="02020603050405020304" pitchFamily="18" charset="0"/>
                            </a:rPr>
                            <m:t>𝑃</m:t>
                          </m:r>
                          <m:r>
                            <a:rPr lang="ar-AE" altLang="zh-CN" i="1">
                              <a:latin typeface="Cambria Math" panose="02040503050406030204" pitchFamily="18" charset="0"/>
                              <a:sym typeface="Times New Roman" panose="02020603050405020304" pitchFamily="18" charset="0"/>
                            </a:rPr>
                            <m:t>(</m:t>
                          </m:r>
                          <m:r>
                            <a:rPr lang="zh-CN" altLang="ar-AE" i="1">
                              <a:latin typeface="Cambria Math" panose="02040503050406030204" pitchFamily="18" charset="0"/>
                              <a:sym typeface="Times New Roman" panose="02020603050405020304" pitchFamily="18" charset="0"/>
                            </a:rPr>
                            <m:t>𝐷</m:t>
                          </m:r>
                          <m:r>
                            <a:rPr lang="ar-AE" altLang="zh-CN" i="1">
                              <a:latin typeface="Cambria Math" panose="02040503050406030204" pitchFamily="18" charset="0"/>
                              <a:sym typeface="Times New Roman" panose="02020603050405020304" pitchFamily="18" charset="0"/>
                            </a:rPr>
                            <m:t>)</m:t>
                          </m:r>
                        </m:den>
                      </m:f>
                    </m:oMath>
                  </m:oMathPara>
                </a14:m>
                <a:endParaRPr lang="ar-AE" dirty="0">
                  <a:latin typeface="Times New Roman" panose="02020603050405020304" pitchFamily="18" charset="0"/>
                  <a:sym typeface="Times New Roman" panose="02020603050405020304" pitchFamily="18" charset="0"/>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1344567" y="3281723"/>
                <a:ext cx="4779962" cy="111660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p:cNvSpPr txBox="1">
                <a:spLocks/>
              </p:cNvSpPr>
              <p:nvPr/>
            </p:nvSpPr>
            <p:spPr>
              <a:xfrm>
                <a:off x="1426466" y="1073915"/>
                <a:ext cx="5815012" cy="1116606"/>
              </a:xfrm>
              <a:prstGeom prst="rect">
                <a:avLst/>
              </a:prstGeom>
            </p:spPr>
            <p:txBody>
              <a:bodyPr vert="horz" lIns="91440" tIns="45720" rIns="91440" bIns="45720" rtlCol="0">
                <a:normAutofit fontScale="85000" lnSpcReduction="10000"/>
              </a:bodyPr>
              <a:lstStyle>
                <a:lvl1pPr marL="0" indent="534988" algn="l" defTabSz="914400" rtl="0" eaLnBrk="1" latinLnBrk="0" hangingPunct="1">
                  <a:lnSpc>
                    <a:spcPct val="90000"/>
                  </a:lnSpc>
                  <a:spcBef>
                    <a:spcPts val="1000"/>
                  </a:spcBef>
                  <a:buClr>
                    <a:schemeClr val="bg1">
                      <a:lumMod val="50000"/>
                    </a:schemeClr>
                  </a:buClr>
                  <a:buFont typeface="Wingdings" panose="05000000000000000000" pitchFamily="2" charset="2"/>
                  <a:buChar char="n"/>
                  <a:defRPr lang="zh-CN" altLang="en-US" sz="3000" kern="12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447675"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Ø"/>
                  <a:defRPr lang="zh-CN" altLang="en-US" sz="2400" kern="1200" dirty="0" smtClean="0">
                    <a:solidFill>
                      <a:schemeClr val="tx1"/>
                    </a:solidFill>
                    <a:latin typeface="微软雅黑" panose="020B0503020204020204" pitchFamily="34" charset="-122"/>
                    <a:ea typeface="微软雅黑" panose="020B0503020204020204" pitchFamily="34" charset="-122"/>
                    <a:cs typeface="+mn-cs"/>
                  </a:defRPr>
                </a:lvl2pPr>
                <a:lvl3pPr marL="895350"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p"/>
                  <a:defRPr lang="zh-CN" altLang="en-US" sz="2000" kern="1200" dirty="0" smtClean="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Clr>
                    <a:schemeClr val="bg1">
                      <a:lumMod val="50000"/>
                    </a:schemeClr>
                  </a:buClr>
                  <a:buFont typeface="Wingdings" panose="05000000000000000000" pitchFamily="2" charset="2"/>
                  <a:buChar char="ü"/>
                  <a:defRPr lang="zh-CN" altLang="en-US" sz="1800" kern="1200" dirty="0" smtClean="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sym typeface="Times New Roman" panose="02020603050405020304" pitchFamily="18" charset="0"/>
                        </a:rPr>
                        <m:t>P</m:t>
                      </m:r>
                      <m:d>
                        <m:dPr>
                          <m:ctrlPr>
                            <a:rPr lang="ar-AE" altLang="zh-CN" i="1">
                              <a:latin typeface="Cambria Math" panose="02040503050406030204" pitchFamily="18" charset="0"/>
                              <a:sym typeface="Times New Roman" panose="02020603050405020304" pitchFamily="18" charset="0"/>
                            </a:rPr>
                          </m:ctrlPr>
                        </m:dPr>
                        <m:e>
                          <m:r>
                            <a:rPr lang="en-US" altLang="zh-CN" b="0" i="1" smtClean="0">
                              <a:latin typeface="Cambria Math" panose="02040503050406030204" pitchFamily="18" charset="0"/>
                              <a:sym typeface="Times New Roman" panose="02020603050405020304" pitchFamily="18" charset="0"/>
                            </a:rPr>
                            <m:t>𝐺𝑖𝑟𝑙</m:t>
                          </m:r>
                        </m:e>
                        <m:e>
                          <m:r>
                            <a:rPr lang="en-US" altLang="zh-CN" b="0" i="1" smtClean="0">
                              <a:latin typeface="Cambria Math" panose="02040503050406030204" pitchFamily="18" charset="0"/>
                              <a:sym typeface="Times New Roman" panose="02020603050405020304" pitchFamily="18" charset="0"/>
                            </a:rPr>
                            <m:t>𝑃𝑎𝑛𝑡𝑠</m:t>
                          </m:r>
                        </m:e>
                      </m:d>
                      <m:r>
                        <a:rPr lang="ar-AE" altLang="zh-CN" i="1">
                          <a:latin typeface="Cambria Math" panose="02040503050406030204" pitchFamily="18" charset="0"/>
                          <a:sym typeface="Times New Roman" panose="02020603050405020304" pitchFamily="18" charset="0"/>
                        </a:rPr>
                        <m:t>=</m:t>
                      </m:r>
                      <m:f>
                        <m:fPr>
                          <m:ctrlPr>
                            <a:rPr lang="ar-AE" altLang="zh-CN" i="1">
                              <a:latin typeface="Cambria Math" panose="02040503050406030204" pitchFamily="18" charset="0"/>
                              <a:sym typeface="Times New Roman" panose="02020603050405020304" pitchFamily="18" charset="0"/>
                            </a:rPr>
                          </m:ctrlPr>
                        </m:fPr>
                        <m:num>
                          <m:r>
                            <a:rPr lang="zh-CN" altLang="ar-AE" i="1">
                              <a:latin typeface="Cambria Math" panose="02040503050406030204" pitchFamily="18" charset="0"/>
                              <a:sym typeface="Times New Roman" panose="02020603050405020304" pitchFamily="18" charset="0"/>
                            </a:rPr>
                            <m:t>𝑃</m:t>
                          </m:r>
                          <m:d>
                            <m:dPr>
                              <m:ctrlPr>
                                <a:rPr lang="ar-AE" altLang="zh-CN" i="1">
                                  <a:latin typeface="Cambria Math" panose="02040503050406030204" pitchFamily="18" charset="0"/>
                                  <a:sym typeface="Times New Roman" panose="02020603050405020304" pitchFamily="18" charset="0"/>
                                </a:rPr>
                              </m:ctrlPr>
                            </m:dPr>
                            <m:e>
                              <m:r>
                                <a:rPr lang="en-US" altLang="zh-CN" b="0" i="1" smtClean="0">
                                  <a:latin typeface="Cambria Math" panose="02040503050406030204" pitchFamily="18" charset="0"/>
                                  <a:sym typeface="Times New Roman" panose="02020603050405020304" pitchFamily="18" charset="0"/>
                                </a:rPr>
                                <m:t>𝑃𝑎𝑛𝑡𝑠</m:t>
                              </m:r>
                            </m:e>
                            <m:e>
                              <m:r>
                                <a:rPr lang="en-US" altLang="zh-CN" b="0" i="1" smtClean="0">
                                  <a:latin typeface="Cambria Math" panose="02040503050406030204" pitchFamily="18" charset="0"/>
                                  <a:sym typeface="Times New Roman" panose="02020603050405020304" pitchFamily="18" charset="0"/>
                                </a:rPr>
                                <m:t>𝐺𝑟𝑖𝑙</m:t>
                              </m:r>
                            </m:e>
                          </m:d>
                          <m:r>
                            <a:rPr lang="zh-CN" altLang="ar-AE" i="1">
                              <a:latin typeface="Cambria Math" panose="02040503050406030204" pitchFamily="18" charset="0"/>
                              <a:sym typeface="Times New Roman" panose="02020603050405020304" pitchFamily="18" charset="0"/>
                            </a:rPr>
                            <m:t>𝑃</m:t>
                          </m:r>
                          <m:r>
                            <a:rPr lang="ar-AE" altLang="zh-CN" i="1">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𝐺𝑖𝑟𝑙</m:t>
                          </m:r>
                          <m:r>
                            <a:rPr lang="ar-AE" altLang="zh-CN" i="1">
                              <a:latin typeface="Cambria Math" panose="02040503050406030204" pitchFamily="18" charset="0"/>
                              <a:sym typeface="Times New Roman" panose="02020603050405020304" pitchFamily="18" charset="0"/>
                            </a:rPr>
                            <m:t>)</m:t>
                          </m:r>
                        </m:num>
                        <m:den>
                          <m:r>
                            <a:rPr lang="zh-CN" altLang="ar-AE" i="1">
                              <a:latin typeface="Cambria Math" panose="02040503050406030204" pitchFamily="18" charset="0"/>
                              <a:sym typeface="Times New Roman" panose="02020603050405020304" pitchFamily="18" charset="0"/>
                            </a:rPr>
                            <m:t>𝑃</m:t>
                          </m:r>
                          <m:r>
                            <a:rPr lang="ar-AE" altLang="zh-CN" i="1">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𝑃𝑎𝑛𝑡𝑠</m:t>
                          </m:r>
                          <m:r>
                            <a:rPr lang="ar-AE" altLang="zh-CN" i="1">
                              <a:latin typeface="Cambria Math" panose="02040503050406030204" pitchFamily="18" charset="0"/>
                              <a:sym typeface="Times New Roman" panose="02020603050405020304" pitchFamily="18" charset="0"/>
                            </a:rPr>
                            <m:t>)</m:t>
                          </m:r>
                        </m:den>
                      </m:f>
                    </m:oMath>
                  </m:oMathPara>
                </a14:m>
                <a:endParaRPr lang="ar-AE" dirty="0">
                  <a:latin typeface="Times New Roman" panose="02020603050405020304" pitchFamily="18" charset="0"/>
                  <a:sym typeface="Times New Roman" panose="02020603050405020304" pitchFamily="18" charset="0"/>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1426466" y="1073915"/>
                <a:ext cx="5815012" cy="1116606"/>
              </a:xfrm>
              <a:prstGeom prst="rect">
                <a:avLst/>
              </a:prstGeom>
              <a:blipFill>
                <a:blip r:embed="rId4"/>
                <a:stretch>
                  <a:fillRect/>
                </a:stretch>
              </a:blipFill>
            </p:spPr>
            <p:txBody>
              <a:bodyPr/>
              <a:lstStyle/>
              <a:p>
                <a:r>
                  <a:rPr lang="zh-CN" altLang="en-US">
                    <a:noFill/>
                  </a:rPr>
                  <a:t> </a:t>
                </a:r>
              </a:p>
            </p:txBody>
          </p:sp>
        </mc:Fallback>
      </mc:AlternateContent>
      <p:sp>
        <p:nvSpPr>
          <p:cNvPr id="6" name="圆角矩形标注 5"/>
          <p:cNvSpPr/>
          <p:nvPr/>
        </p:nvSpPr>
        <p:spPr>
          <a:xfrm>
            <a:off x="3118771" y="4398329"/>
            <a:ext cx="1980000" cy="674010"/>
          </a:xfrm>
          <a:prstGeom prst="accentBorderCallout2">
            <a:avLst>
              <a:gd name="adj1" fmla="val 18750"/>
              <a:gd name="adj2" fmla="val -8333"/>
              <a:gd name="adj3" fmla="val 18750"/>
              <a:gd name="adj4" fmla="val -16667"/>
              <a:gd name="adj5" fmla="val -63363"/>
              <a:gd name="adj6" fmla="val -33554"/>
            </a:avLst>
          </a:prstGeom>
          <a:solidFill>
            <a:schemeClr val="accent6">
              <a:lumMod val="20000"/>
              <a:lumOff val="8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h</a:t>
            </a:r>
            <a:r>
              <a:rPr lang="zh-CN" altLang="en-US" sz="24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的后验概率</a:t>
            </a:r>
          </a:p>
        </p:txBody>
      </p:sp>
      <p:sp>
        <p:nvSpPr>
          <p:cNvPr id="7" name="圆角矩形标注 6"/>
          <p:cNvSpPr/>
          <p:nvPr/>
        </p:nvSpPr>
        <p:spPr>
          <a:xfrm>
            <a:off x="1754548" y="2434455"/>
            <a:ext cx="1980000" cy="674010"/>
          </a:xfrm>
          <a:prstGeom prst="accentBorderCallout2">
            <a:avLst>
              <a:gd name="adj1" fmla="val 15400"/>
              <a:gd name="adj2" fmla="val 105126"/>
              <a:gd name="adj3" fmla="val 15400"/>
              <a:gd name="adj4" fmla="val 114466"/>
              <a:gd name="adj5" fmla="val 127574"/>
              <a:gd name="adj6" fmla="val 136350"/>
            </a:avLst>
          </a:prstGeom>
          <a:solidFill>
            <a:schemeClr val="accent6">
              <a:lumMod val="20000"/>
              <a:lumOff val="8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h</a:t>
            </a:r>
            <a:r>
              <a:rPr lang="zh-CN" altLang="en-US" sz="24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的似然概率</a:t>
            </a:r>
          </a:p>
        </p:txBody>
      </p:sp>
      <p:sp>
        <p:nvSpPr>
          <p:cNvPr id="8" name="圆角矩形标注 7"/>
          <p:cNvSpPr/>
          <p:nvPr/>
        </p:nvSpPr>
        <p:spPr>
          <a:xfrm>
            <a:off x="5878369" y="2434455"/>
            <a:ext cx="1980000" cy="674010"/>
          </a:xfrm>
          <a:prstGeom prst="accentBorderCallout2">
            <a:avLst>
              <a:gd name="adj1" fmla="val 18750"/>
              <a:gd name="adj2" fmla="val -8333"/>
              <a:gd name="adj3" fmla="val 18750"/>
              <a:gd name="adj4" fmla="val -16667"/>
              <a:gd name="adj5" fmla="val 117525"/>
              <a:gd name="adj6" fmla="val -35834"/>
            </a:avLst>
          </a:prstGeom>
          <a:solidFill>
            <a:schemeClr val="accent6">
              <a:lumMod val="20000"/>
              <a:lumOff val="8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h</a:t>
            </a:r>
            <a:r>
              <a:rPr lang="zh-CN" altLang="en-US" sz="24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的先验概率</a:t>
            </a:r>
          </a:p>
        </p:txBody>
      </p:sp>
      <p:sp>
        <p:nvSpPr>
          <p:cNvPr id="9" name="圆角矩形标注 8"/>
          <p:cNvSpPr/>
          <p:nvPr/>
        </p:nvSpPr>
        <p:spPr>
          <a:xfrm>
            <a:off x="5737082" y="4398329"/>
            <a:ext cx="1980000" cy="674010"/>
          </a:xfrm>
          <a:prstGeom prst="accentBorderCallout2">
            <a:avLst>
              <a:gd name="adj1" fmla="val 18750"/>
              <a:gd name="adj2" fmla="val -8333"/>
              <a:gd name="adj3" fmla="val 18750"/>
              <a:gd name="adj4" fmla="val -16667"/>
              <a:gd name="adj5" fmla="val -39915"/>
              <a:gd name="adj6" fmla="val -50658"/>
            </a:avLst>
          </a:prstGeom>
          <a:solidFill>
            <a:schemeClr val="accent6">
              <a:lumMod val="20000"/>
              <a:lumOff val="8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D</a:t>
            </a:r>
            <a:r>
              <a:rPr lang="zh-CN" altLang="en-US" sz="24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的先验概率</a:t>
            </a:r>
          </a:p>
        </p:txBody>
      </p:sp>
      <p:sp>
        <p:nvSpPr>
          <p:cNvPr id="3" name="圆角矩形 2"/>
          <p:cNvSpPr/>
          <p:nvPr/>
        </p:nvSpPr>
        <p:spPr>
          <a:xfrm>
            <a:off x="3908525" y="5543571"/>
            <a:ext cx="2380492" cy="844971"/>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D</a:t>
            </a:r>
            <a:r>
              <a:rPr lang="zh-CN" altLang="en-US" sz="2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40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待测试数据</a:t>
            </a:r>
            <a:endParaRPr lang="en-US" altLang="zh-CN" sz="2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r>
              <a:rPr lang="en-US" altLang="zh-CN" sz="2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h</a:t>
            </a:r>
            <a:r>
              <a:rPr lang="zh-CN" altLang="en-US" sz="2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：假设类别</a:t>
            </a:r>
          </a:p>
        </p:txBody>
      </p:sp>
    </p:spTree>
    <p:extLst>
      <p:ext uri="{BB962C8B-B14F-4D97-AF65-F5344CB8AC3E}">
        <p14:creationId xmlns:p14="http://schemas.microsoft.com/office/powerpoint/2010/main" val="677936180"/>
      </p:ext>
    </p:extLst>
  </p:cSld>
  <p:clrMapOvr>
    <a:masterClrMapping/>
  </p:clrMapOvr>
  <p:transition spd="med">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52000" y="756000"/>
            <a:ext cx="8640000" cy="3581686"/>
          </a:xfrm>
          <a:prstGeom prst="rect">
            <a:avLst/>
          </a:prstGeom>
          <a:noFill/>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观察</a:t>
            </a:r>
            <a:r>
              <a:rPr lang="zh-CN" altLang="en-US" sz="24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知识：</a:t>
            </a:r>
            <a:endParaRPr lang="en-US" altLang="zh-CN" sz="24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50000"/>
              </a:lnSpc>
              <a:spcBef>
                <a:spcPts val="600"/>
              </a:spcBef>
              <a:spcAft>
                <a:spcPct val="0"/>
              </a:spcAft>
              <a:buClr>
                <a:srgbClr val="FF6600"/>
              </a:buClr>
              <a:buSzPct val="80000"/>
              <a:buNone/>
            </a:pP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        一</a:t>
            </a: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所学校里面</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有 </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60% </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的男生</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(boy</a:t>
            </a:r>
            <a:r>
              <a:rPr lang="en-US" altLang="zh-CN" sz="24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40% </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的女生</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(girl) </a:t>
            </a: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。男生总是</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穿长裤</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(pants)</a:t>
            </a: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，女生则一半穿长裤一半穿</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裙子。</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不能够直接</a:t>
            </a:r>
            <a:r>
              <a:rPr lang="zh-CN" altLang="en-US" sz="24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观察：</a:t>
            </a:r>
            <a:endParaRPr lang="en-US" altLang="zh-CN" sz="24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50000"/>
              </a:lnSpc>
              <a:spcBef>
                <a:spcPts val="600"/>
              </a:spcBef>
              <a:spcAft>
                <a:spcPct val="0"/>
              </a:spcAft>
              <a:buClr>
                <a:srgbClr val="FF6600"/>
              </a:buClr>
              <a:buSzPct val="80000"/>
              <a:buNone/>
            </a:pPr>
            <a:r>
              <a:rPr lang="en-US" altLang="zh-CN" sz="240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zh-CN" sz="2400">
                <a:latin typeface="Times New Roman" panose="02020603050405020304" pitchFamily="18" charset="0"/>
                <a:ea typeface="微软雅黑" panose="020B0503020204020204" pitchFamily="34" charset="-122"/>
                <a:cs typeface="+mn-ea"/>
                <a:sym typeface="Times New Roman" panose="02020603050405020304" pitchFamily="18" charset="0"/>
              </a:rPr>
              <a:t>随机</a:t>
            </a:r>
            <a:r>
              <a:rPr lang="zh-CN"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选取一个</a:t>
            </a: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穿长裤的</a:t>
            </a:r>
            <a:r>
              <a:rPr lang="zh-CN"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学生，</a:t>
            </a: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你倾向于认为学生是男生还是</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女生？</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 name="标题 3"/>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问题</a:t>
            </a:r>
          </a:p>
        </p:txBody>
      </p:sp>
    </p:spTree>
    <p:extLst>
      <p:ext uri="{BB962C8B-B14F-4D97-AF65-F5344CB8AC3E}">
        <p14:creationId xmlns:p14="http://schemas.microsoft.com/office/powerpoint/2010/main" val="4245111428"/>
      </p:ext>
    </p:extLst>
  </p:cSld>
  <p:clrMapOvr>
    <a:masterClrMapping/>
  </p:clrMapOvr>
  <p:transition spd="med">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提出假设</a:t>
            </a:r>
          </a:p>
        </p:txBody>
      </p:sp>
      <p:sp>
        <p:nvSpPr>
          <p:cNvPr id="3" name="内容占位符 2"/>
          <p:cNvSpPr>
            <a:spLocks noGrp="1"/>
          </p:cNvSpPr>
          <p:nvPr>
            <p:ph idx="4294967295"/>
          </p:nvPr>
        </p:nvSpPr>
        <p:spPr>
          <a:xfrm>
            <a:off x="179513" y="1197332"/>
            <a:ext cx="8640000" cy="5054525"/>
          </a:xfrm>
          <a:prstGeom prst="rect">
            <a:avLst/>
          </a:prstGeom>
          <a:noFill/>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对于不能直接观察到的部分，往往会提出</a:t>
            </a:r>
            <a:r>
              <a:rPr lang="zh-CN"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rPr>
              <a:t>假设</a:t>
            </a: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。而对于不确定的事物，往往会有多个</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假设。</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50000"/>
              </a:lnSpc>
              <a:spcBef>
                <a:spcPts val="600"/>
              </a:spcBef>
              <a:spcAft>
                <a:spcPct val="0"/>
              </a:spcAft>
              <a:buClr>
                <a:srgbClr val="FF6600"/>
              </a:buClr>
              <a:buSzPct val="80000"/>
              <a:buNone/>
            </a:pPr>
            <a:endParaRPr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50000"/>
              </a:lnSpc>
              <a:spcBef>
                <a:spcPts val="600"/>
              </a:spcBef>
              <a:spcAft>
                <a:spcPct val="0"/>
              </a:spcAft>
              <a:buClr>
                <a:srgbClr val="FF6600"/>
              </a:buClr>
              <a:buSzPct val="80000"/>
              <a:buNone/>
            </a:pP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对这些假设，往往涉及两个</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问题</a:t>
            </a:r>
            <a:r>
              <a:rPr lang="zh-CN"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50000"/>
              </a:lnSpc>
              <a:spcBef>
                <a:spcPts val="600"/>
              </a:spcBef>
              <a:spcAft>
                <a:spcPct val="0"/>
              </a:spcAft>
              <a:buClr>
                <a:srgbClr val="FF6600"/>
              </a:buClr>
              <a:buSzPct val="80000"/>
              <a:buNone/>
            </a:pP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 </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不同</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假设</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的</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可能性大小</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50000"/>
              </a:lnSpc>
              <a:spcBef>
                <a:spcPts val="600"/>
              </a:spcBef>
              <a:spcAft>
                <a:spcPct val="0"/>
              </a:spcAft>
              <a:buClr>
                <a:srgbClr val="FF6600"/>
              </a:buClr>
              <a:buSzPct val="80000"/>
              <a:buNone/>
            </a:pP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最</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合理</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的</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假设</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是什么</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内容占位符 2"/>
              <p:cNvSpPr txBox="1">
                <a:spLocks/>
              </p:cNvSpPr>
              <p:nvPr/>
            </p:nvSpPr>
            <p:spPr>
              <a:xfrm>
                <a:off x="202156" y="3022198"/>
                <a:ext cx="4034258" cy="870156"/>
              </a:xfrm>
              <a:prstGeom prst="rect">
                <a:avLst/>
              </a:prstGeom>
            </p:spPr>
            <p:txBody>
              <a:bodyPr vert="horz" lIns="91440" tIns="45720" rIns="91440" bIns="45720" rtlCol="0">
                <a:normAutofit/>
              </a:bodyPr>
              <a:lstStyle>
                <a:lvl1pPr marL="0" indent="534988" algn="l" defTabSz="914400" rtl="0" eaLnBrk="1" latinLnBrk="0" hangingPunct="1">
                  <a:lnSpc>
                    <a:spcPct val="90000"/>
                  </a:lnSpc>
                  <a:spcBef>
                    <a:spcPts val="1000"/>
                  </a:spcBef>
                  <a:buClr>
                    <a:schemeClr val="bg1">
                      <a:lumMod val="50000"/>
                    </a:schemeClr>
                  </a:buClr>
                  <a:buFont typeface="Wingdings" panose="05000000000000000000" pitchFamily="2" charset="2"/>
                  <a:buChar char="n"/>
                  <a:defRPr lang="zh-CN" altLang="en-US" sz="3000" kern="12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447675"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Ø"/>
                  <a:defRPr lang="zh-CN" altLang="en-US" sz="2400" kern="1200" dirty="0" smtClean="0">
                    <a:solidFill>
                      <a:schemeClr val="tx1"/>
                    </a:solidFill>
                    <a:latin typeface="微软雅黑" panose="020B0503020204020204" pitchFamily="34" charset="-122"/>
                    <a:ea typeface="微软雅黑" panose="020B0503020204020204" pitchFamily="34" charset="-122"/>
                    <a:cs typeface="+mn-cs"/>
                  </a:defRPr>
                </a:lvl2pPr>
                <a:lvl3pPr marL="895350"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p"/>
                  <a:defRPr lang="zh-CN" altLang="en-US" sz="2000" kern="1200" dirty="0" smtClean="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Clr>
                    <a:schemeClr val="bg1">
                      <a:lumMod val="50000"/>
                    </a:schemeClr>
                  </a:buClr>
                  <a:buFont typeface="Wingdings" panose="05000000000000000000" pitchFamily="2" charset="2"/>
                  <a:buChar char="ü"/>
                  <a:defRPr lang="zh-CN" altLang="en-US" sz="1800" kern="1200" dirty="0" smtClean="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r>
                            <a:rPr lang="ar-AE" altLang="zh-CN" sz="2400" i="1">
                              <a:latin typeface="Cambria Math" panose="02040503050406030204" pitchFamily="18" charset="0"/>
                              <a:sym typeface="Times New Roman" panose="02020603050405020304" pitchFamily="18" charset="0"/>
                            </a:rPr>
                            <m:t>h</m:t>
                          </m:r>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r>
                                <a:rPr lang="ar-AE" altLang="zh-CN" sz="2400" i="1">
                                  <a:latin typeface="Cambria Math" panose="02040503050406030204" pitchFamily="18" charset="0"/>
                                  <a:sym typeface="Times New Roman" panose="02020603050405020304" pitchFamily="18" charset="0"/>
                                </a:rPr>
                                <m:t>h</m:t>
                              </m:r>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ar-AE" altLang="zh-CN" sz="2400" i="1">
                              <a:latin typeface="Cambria Math" panose="02040503050406030204" pitchFamily="18" charset="0"/>
                              <a:sym typeface="Times New Roman" panose="02020603050405020304" pitchFamily="18" charset="0"/>
                            </a:rPr>
                            <m:t>h</m:t>
                          </m:r>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ar-AE" sz="2400" dirty="0">
                  <a:latin typeface="Times New Roman" panose="02020603050405020304" pitchFamily="18" charset="0"/>
                  <a:sym typeface="Times New Roman" panose="02020603050405020304" pitchFamily="18" charset="0"/>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202156" y="3022198"/>
                <a:ext cx="4034258" cy="87015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p:cNvSpPr txBox="1">
                <a:spLocks/>
              </p:cNvSpPr>
              <p:nvPr/>
            </p:nvSpPr>
            <p:spPr>
              <a:xfrm>
                <a:off x="4690850" y="2233160"/>
                <a:ext cx="3888000" cy="2274536"/>
              </a:xfrm>
              <a:prstGeom prst="rect">
                <a:avLst/>
              </a:prstGeom>
            </p:spPr>
            <p:txBody>
              <a:bodyPr vert="horz" lIns="91440" tIns="45720" rIns="91440" bIns="45720" rtlCol="0">
                <a:normAutofit/>
              </a:bodyPr>
              <a:lstStyle>
                <a:lvl1pPr marL="0" indent="534988" algn="l" defTabSz="914400" rtl="0" eaLnBrk="1" latinLnBrk="0" hangingPunct="1">
                  <a:lnSpc>
                    <a:spcPct val="90000"/>
                  </a:lnSpc>
                  <a:spcBef>
                    <a:spcPts val="1000"/>
                  </a:spcBef>
                  <a:buClr>
                    <a:schemeClr val="bg1">
                      <a:lumMod val="50000"/>
                    </a:schemeClr>
                  </a:buClr>
                  <a:buFont typeface="Wingdings" panose="05000000000000000000" pitchFamily="2" charset="2"/>
                  <a:buChar char="n"/>
                  <a:defRPr lang="zh-CN" altLang="en-US" sz="3000" kern="12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447675"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Ø"/>
                  <a:defRPr lang="zh-CN" altLang="en-US" sz="2400" kern="1200" dirty="0" smtClean="0">
                    <a:solidFill>
                      <a:schemeClr val="tx1"/>
                    </a:solidFill>
                    <a:latin typeface="微软雅黑" panose="020B0503020204020204" pitchFamily="34" charset="-122"/>
                    <a:ea typeface="微软雅黑" panose="020B0503020204020204" pitchFamily="34" charset="-122"/>
                    <a:cs typeface="+mn-cs"/>
                  </a:defRPr>
                </a:lvl2pPr>
                <a:lvl3pPr marL="895350"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p"/>
                  <a:defRPr lang="zh-CN" altLang="en-US" sz="2000" kern="1200" dirty="0" smtClean="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Clr>
                    <a:schemeClr val="bg1">
                      <a:lumMod val="50000"/>
                    </a:schemeClr>
                  </a:buClr>
                  <a:buFont typeface="Wingdings" panose="05000000000000000000" pitchFamily="2" charset="2"/>
                  <a:buChar char="ü"/>
                  <a:defRPr lang="zh-CN" altLang="en-US" sz="1800" kern="1200" dirty="0" smtClean="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sSub>
                            <m:sSubPr>
                              <m:ctrlPr>
                                <a:rPr lang="ar-AE" altLang="zh-CN" sz="2400" i="1" smtClean="0">
                                  <a:latin typeface="Cambria Math" panose="02040503050406030204" pitchFamily="18" charset="0"/>
                                  <a:sym typeface="Times New Roman" panose="02020603050405020304" pitchFamily="18" charset="0"/>
                                </a:rPr>
                              </m:ctrlPr>
                            </m:sSubPr>
                            <m:e>
                              <m:r>
                                <a:rPr lang="en-US" altLang="zh-CN" sz="2400" b="0" i="1" smtClean="0">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1</m:t>
                              </m:r>
                            </m:sub>
                          </m:sSub>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i="1">
                                      <a:latin typeface="Cambria Math" panose="02040503050406030204" pitchFamily="18" charset="0"/>
                                      <a:sym typeface="Times New Roman" panose="02020603050405020304" pitchFamily="18" charset="0"/>
                                    </a:rPr>
                                    <m:t>1</m:t>
                                  </m:r>
                                </m:sub>
                              </m:sSub>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i="1">
                                  <a:latin typeface="Cambria Math" panose="02040503050406030204" pitchFamily="18" charset="0"/>
                                  <a:sym typeface="Times New Roman" panose="02020603050405020304" pitchFamily="18" charset="0"/>
                                </a:rPr>
                                <m:t>1</m:t>
                              </m:r>
                            </m:sub>
                          </m:sSub>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en-US" altLang="zh-CN" sz="2400" dirty="0">
                  <a:latin typeface="Times New Roman" panose="02020603050405020304" pitchFamily="18" charset="0"/>
                  <a:sym typeface="Times New Roman" panose="02020603050405020304" pitchFamily="18" charset="0"/>
                </a:endParaRPr>
              </a:p>
              <a:p>
                <a:pPr indent="0">
                  <a:buNone/>
                </a:pPr>
                <a14:m>
                  <m:oMathPara xmlns:m="http://schemas.openxmlformats.org/officeDocument/2006/math">
                    <m:oMathParaPr>
                      <m:jc m:val="centerGroup"/>
                    </m:oMathParaPr>
                    <m:oMath xmlns:m="http://schemas.openxmlformats.org/officeDocument/2006/math">
                      <m:r>
                        <m:rPr>
                          <m:sty m:val="p"/>
                        </m:rPr>
                        <a:rPr lang="en-US" altLang="zh-CN" sz="2400" i="1">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2</m:t>
                              </m:r>
                            </m:sub>
                          </m:sSub>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2</m:t>
                                  </m:r>
                                </m:sub>
                              </m:sSub>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2</m:t>
                              </m:r>
                            </m:sub>
                          </m:sSub>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en-US" sz="2400" dirty="0">
                  <a:latin typeface="Times New Roman" panose="02020603050405020304" pitchFamily="18" charset="0"/>
                  <a:sym typeface="Times New Roman" panose="02020603050405020304" pitchFamily="18" charset="0"/>
                </a:endParaRPr>
              </a:p>
              <a:p>
                <a:pPr indent="0">
                  <a:buNone/>
                </a:pPr>
                <a14:m>
                  <m:oMathPara xmlns:m="http://schemas.openxmlformats.org/officeDocument/2006/math">
                    <m:oMathParaPr>
                      <m:jc m:val="centerGroup"/>
                    </m:oMathParaPr>
                    <m:oMath xmlns:m="http://schemas.openxmlformats.org/officeDocument/2006/math">
                      <m:r>
                        <m:rPr>
                          <m:sty m:val="p"/>
                        </m:rPr>
                        <a:rPr lang="en-US" altLang="zh-CN" sz="2400" i="1">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𝑛</m:t>
                              </m:r>
                            </m:sub>
                          </m:sSub>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𝑛</m:t>
                                  </m:r>
                                </m:sub>
                              </m:sSub>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𝑛</m:t>
                              </m:r>
                            </m:sub>
                          </m:sSub>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ar-AE" sz="2400" dirty="0">
                  <a:latin typeface="Times New Roman" panose="02020603050405020304" pitchFamily="18" charset="0"/>
                  <a:sym typeface="Times New Roman" panose="02020603050405020304" pitchFamily="18" charset="0"/>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4690850" y="2233160"/>
                <a:ext cx="3888000" cy="2274536"/>
              </a:xfrm>
              <a:prstGeom prst="rect">
                <a:avLst/>
              </a:prstGeom>
              <a:blipFill>
                <a:blip r:embed="rId4"/>
                <a:stretch>
                  <a:fillRect/>
                </a:stretch>
              </a:blipFill>
            </p:spPr>
            <p:txBody>
              <a:bodyPr/>
              <a:lstStyle/>
              <a:p>
                <a:r>
                  <a:rPr lang="zh-CN" altLang="en-US">
                    <a:noFill/>
                  </a:rPr>
                  <a:t> </a:t>
                </a:r>
              </a:p>
            </p:txBody>
          </p:sp>
        </mc:Fallback>
      </mc:AlternateContent>
      <p:sp>
        <p:nvSpPr>
          <p:cNvPr id="6" name="右箭头 5"/>
          <p:cNvSpPr/>
          <p:nvPr/>
        </p:nvSpPr>
        <p:spPr>
          <a:xfrm>
            <a:off x="3891034" y="3154934"/>
            <a:ext cx="634181" cy="604684"/>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TextBox 7"/>
          <p:cNvSpPr txBox="1"/>
          <p:nvPr/>
        </p:nvSpPr>
        <p:spPr>
          <a:xfrm>
            <a:off x="251520" y="828000"/>
            <a:ext cx="8640960" cy="369332"/>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不能够直接</a:t>
            </a:r>
            <a:r>
              <a:rPr lang="zh-CN" altLang="en-US" b="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观察：</a:t>
            </a:r>
            <a:r>
              <a:rPr lang="zh-CN" altLang="en-US">
                <a:latin typeface="Times New Roman" panose="02020603050405020304" pitchFamily="18" charset="0"/>
                <a:ea typeface="微软雅黑" panose="020B0503020204020204" pitchFamily="34" charset="-122"/>
                <a:sym typeface="Times New Roman" panose="02020603050405020304" pitchFamily="18" charset="0"/>
              </a:rPr>
              <a:t>随机</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选取一个穿长裤的学生，你倾向于认为学生是男生还是女生？</a:t>
            </a:r>
          </a:p>
        </p:txBody>
      </p:sp>
      <p:sp>
        <p:nvSpPr>
          <p:cNvPr id="10" name="圆角矩形 2">
            <a:extLst>
              <a:ext uri="{FF2B5EF4-FFF2-40B4-BE49-F238E27FC236}">
                <a16:creationId xmlns:a16="http://schemas.microsoft.com/office/drawing/2014/main" id="{BBED57D7-E8DE-4FDC-8AF8-BC807213C425}"/>
              </a:ext>
            </a:extLst>
          </p:cNvPr>
          <p:cNvSpPr/>
          <p:nvPr/>
        </p:nvSpPr>
        <p:spPr>
          <a:xfrm>
            <a:off x="1331284" y="3892354"/>
            <a:ext cx="2088232" cy="757266"/>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D</a:t>
            </a: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00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待测试数据</a:t>
            </a:r>
            <a:endPar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h</a:t>
            </a: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：假设类别</a:t>
            </a:r>
          </a:p>
        </p:txBody>
      </p:sp>
    </p:spTree>
    <p:extLst>
      <p:ext uri="{BB962C8B-B14F-4D97-AF65-F5344CB8AC3E}">
        <p14:creationId xmlns:p14="http://schemas.microsoft.com/office/powerpoint/2010/main" val="1609959550"/>
      </p:ext>
    </p:extLst>
  </p:cSld>
  <p:clrMapOvr>
    <a:masterClrMapping/>
  </p:clrMapOvr>
  <p:transition spd="med">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提出假设</a:t>
            </a:r>
          </a:p>
        </p:txBody>
      </p:sp>
      <p:sp>
        <p:nvSpPr>
          <p:cNvPr id="3" name="内容占位符 2"/>
          <p:cNvSpPr>
            <a:spLocks noGrp="1"/>
          </p:cNvSpPr>
          <p:nvPr>
            <p:ph idx="4294967295"/>
          </p:nvPr>
        </p:nvSpPr>
        <p:spPr>
          <a:xfrm>
            <a:off x="179513" y="1197332"/>
            <a:ext cx="8640000" cy="5054525"/>
          </a:xfrm>
          <a:prstGeom prst="rect">
            <a:avLst/>
          </a:prstGeom>
          <a:noFill/>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对于不能直接观察到的部分，往往会提出</a:t>
            </a:r>
            <a:r>
              <a:rPr lang="zh-CN"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rPr>
              <a:t>假设</a:t>
            </a: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。而对于不确定的事物，往往会有多个</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假设。</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50000"/>
              </a:lnSpc>
              <a:spcBef>
                <a:spcPts val="600"/>
              </a:spcBef>
              <a:spcAft>
                <a:spcPct val="0"/>
              </a:spcAft>
              <a:buClr>
                <a:srgbClr val="FF6600"/>
              </a:buClr>
              <a:buSzPct val="80000"/>
              <a:buNone/>
            </a:pPr>
            <a:endParaRPr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50000"/>
              </a:lnSpc>
              <a:spcBef>
                <a:spcPts val="600"/>
              </a:spcBef>
              <a:spcAft>
                <a:spcPct val="0"/>
              </a:spcAft>
              <a:buClr>
                <a:srgbClr val="FF6600"/>
              </a:buClr>
              <a:buSzPct val="80000"/>
              <a:buNone/>
            </a:pP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对这些假设，往往涉及两个</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问题</a:t>
            </a:r>
            <a:r>
              <a:rPr lang="zh-CN"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50000"/>
              </a:lnSpc>
              <a:spcBef>
                <a:spcPts val="600"/>
              </a:spcBef>
              <a:spcAft>
                <a:spcPct val="0"/>
              </a:spcAft>
              <a:buClr>
                <a:srgbClr val="FF6600"/>
              </a:buClr>
              <a:buSzPct val="80000"/>
              <a:buNone/>
            </a:pPr>
            <a:r>
              <a:rPr lang="en-US" altLang="zh-CN"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1. </a:t>
            </a:r>
            <a:r>
              <a:rPr lang="zh-CN" altLang="zh-CN"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不同</a:t>
            </a:r>
            <a:r>
              <a:rPr lang="zh-CN" altLang="en-US"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假设</a:t>
            </a:r>
            <a:r>
              <a:rPr lang="zh-CN" altLang="zh-CN"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的</a:t>
            </a:r>
            <a:r>
              <a:rPr lang="zh-CN" altLang="zh-CN" sz="20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可能性大小</a:t>
            </a:r>
            <a:r>
              <a:rPr lang="en-US" altLang="zh-CN" sz="20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50000"/>
              </a:lnSpc>
              <a:spcBef>
                <a:spcPts val="600"/>
              </a:spcBef>
              <a:spcAft>
                <a:spcPct val="0"/>
              </a:spcAft>
              <a:buClr>
                <a:srgbClr val="FF6600"/>
              </a:buClr>
              <a:buSzPct val="80000"/>
              <a:buNone/>
            </a:pP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最</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合理</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的</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假设</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是什么</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内容占位符 2"/>
              <p:cNvSpPr txBox="1">
                <a:spLocks/>
              </p:cNvSpPr>
              <p:nvPr/>
            </p:nvSpPr>
            <p:spPr>
              <a:xfrm>
                <a:off x="202156" y="3022198"/>
                <a:ext cx="4034258" cy="870156"/>
              </a:xfrm>
              <a:prstGeom prst="rect">
                <a:avLst/>
              </a:prstGeom>
            </p:spPr>
            <p:txBody>
              <a:bodyPr vert="horz" lIns="91440" tIns="45720" rIns="91440" bIns="45720" rtlCol="0">
                <a:normAutofit/>
              </a:bodyPr>
              <a:lstStyle>
                <a:lvl1pPr marL="0" indent="534988" algn="l" defTabSz="914400" rtl="0" eaLnBrk="1" latinLnBrk="0" hangingPunct="1">
                  <a:lnSpc>
                    <a:spcPct val="90000"/>
                  </a:lnSpc>
                  <a:spcBef>
                    <a:spcPts val="1000"/>
                  </a:spcBef>
                  <a:buClr>
                    <a:schemeClr val="bg1">
                      <a:lumMod val="50000"/>
                    </a:schemeClr>
                  </a:buClr>
                  <a:buFont typeface="Wingdings" panose="05000000000000000000" pitchFamily="2" charset="2"/>
                  <a:buChar char="n"/>
                  <a:defRPr lang="zh-CN" altLang="en-US" sz="3000" kern="12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447675"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Ø"/>
                  <a:defRPr lang="zh-CN" altLang="en-US" sz="2400" kern="1200" dirty="0" smtClean="0">
                    <a:solidFill>
                      <a:schemeClr val="tx1"/>
                    </a:solidFill>
                    <a:latin typeface="微软雅黑" panose="020B0503020204020204" pitchFamily="34" charset="-122"/>
                    <a:ea typeface="微软雅黑" panose="020B0503020204020204" pitchFamily="34" charset="-122"/>
                    <a:cs typeface="+mn-cs"/>
                  </a:defRPr>
                </a:lvl2pPr>
                <a:lvl3pPr marL="895350"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p"/>
                  <a:defRPr lang="zh-CN" altLang="en-US" sz="2000" kern="1200" dirty="0" smtClean="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Clr>
                    <a:schemeClr val="bg1">
                      <a:lumMod val="50000"/>
                    </a:schemeClr>
                  </a:buClr>
                  <a:buFont typeface="Wingdings" panose="05000000000000000000" pitchFamily="2" charset="2"/>
                  <a:buChar char="ü"/>
                  <a:defRPr lang="zh-CN" altLang="en-US" sz="1800" kern="1200" dirty="0" smtClean="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r>
                            <a:rPr lang="ar-AE" altLang="zh-CN" sz="2400" i="1">
                              <a:latin typeface="Cambria Math" panose="02040503050406030204" pitchFamily="18" charset="0"/>
                              <a:sym typeface="Times New Roman" panose="02020603050405020304" pitchFamily="18" charset="0"/>
                            </a:rPr>
                            <m:t>h</m:t>
                          </m:r>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r>
                                <a:rPr lang="ar-AE" altLang="zh-CN" sz="2400" i="1">
                                  <a:latin typeface="Cambria Math" panose="02040503050406030204" pitchFamily="18" charset="0"/>
                                  <a:sym typeface="Times New Roman" panose="02020603050405020304" pitchFamily="18" charset="0"/>
                                </a:rPr>
                                <m:t>h</m:t>
                              </m:r>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ar-AE" altLang="zh-CN" sz="2400" i="1">
                              <a:latin typeface="Cambria Math" panose="02040503050406030204" pitchFamily="18" charset="0"/>
                              <a:sym typeface="Times New Roman" panose="02020603050405020304" pitchFamily="18" charset="0"/>
                            </a:rPr>
                            <m:t>h</m:t>
                          </m:r>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ar-AE" sz="2400" dirty="0">
                  <a:latin typeface="Times New Roman" panose="02020603050405020304" pitchFamily="18" charset="0"/>
                  <a:sym typeface="Times New Roman" panose="02020603050405020304" pitchFamily="18" charset="0"/>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202156" y="3022198"/>
                <a:ext cx="4034258" cy="87015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p:cNvSpPr txBox="1">
                <a:spLocks/>
              </p:cNvSpPr>
              <p:nvPr/>
            </p:nvSpPr>
            <p:spPr>
              <a:xfrm>
                <a:off x="4690850" y="2233160"/>
                <a:ext cx="3888000" cy="2274536"/>
              </a:xfrm>
              <a:prstGeom prst="rect">
                <a:avLst/>
              </a:prstGeom>
            </p:spPr>
            <p:txBody>
              <a:bodyPr vert="horz" lIns="91440" tIns="45720" rIns="91440" bIns="45720" rtlCol="0">
                <a:normAutofit/>
              </a:bodyPr>
              <a:lstStyle>
                <a:lvl1pPr marL="0" indent="534988" algn="l" defTabSz="914400" rtl="0" eaLnBrk="1" latinLnBrk="0" hangingPunct="1">
                  <a:lnSpc>
                    <a:spcPct val="90000"/>
                  </a:lnSpc>
                  <a:spcBef>
                    <a:spcPts val="1000"/>
                  </a:spcBef>
                  <a:buClr>
                    <a:schemeClr val="bg1">
                      <a:lumMod val="50000"/>
                    </a:schemeClr>
                  </a:buClr>
                  <a:buFont typeface="Wingdings" panose="05000000000000000000" pitchFamily="2" charset="2"/>
                  <a:buChar char="n"/>
                  <a:defRPr lang="zh-CN" altLang="en-US" sz="3000" kern="12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447675"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Ø"/>
                  <a:defRPr lang="zh-CN" altLang="en-US" sz="2400" kern="1200" dirty="0" smtClean="0">
                    <a:solidFill>
                      <a:schemeClr val="tx1"/>
                    </a:solidFill>
                    <a:latin typeface="微软雅黑" panose="020B0503020204020204" pitchFamily="34" charset="-122"/>
                    <a:ea typeface="微软雅黑" panose="020B0503020204020204" pitchFamily="34" charset="-122"/>
                    <a:cs typeface="+mn-cs"/>
                  </a:defRPr>
                </a:lvl2pPr>
                <a:lvl3pPr marL="895350"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p"/>
                  <a:defRPr lang="zh-CN" altLang="en-US" sz="2000" kern="1200" dirty="0" smtClean="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Clr>
                    <a:schemeClr val="bg1">
                      <a:lumMod val="50000"/>
                    </a:schemeClr>
                  </a:buClr>
                  <a:buFont typeface="Wingdings" panose="05000000000000000000" pitchFamily="2" charset="2"/>
                  <a:buChar char="ü"/>
                  <a:defRPr lang="zh-CN" altLang="en-US" sz="1800" kern="1200" dirty="0" smtClean="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sSub>
                            <m:sSubPr>
                              <m:ctrlPr>
                                <a:rPr lang="ar-AE" altLang="zh-CN" sz="2400" i="1" smtClean="0">
                                  <a:latin typeface="Cambria Math" panose="02040503050406030204" pitchFamily="18" charset="0"/>
                                  <a:sym typeface="Times New Roman" panose="02020603050405020304" pitchFamily="18" charset="0"/>
                                </a:rPr>
                              </m:ctrlPr>
                            </m:sSubPr>
                            <m:e>
                              <m:r>
                                <a:rPr lang="en-US" altLang="zh-CN" sz="2400" b="0" i="1" smtClean="0">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1</m:t>
                              </m:r>
                            </m:sub>
                          </m:sSub>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i="1">
                                      <a:latin typeface="Cambria Math" panose="02040503050406030204" pitchFamily="18" charset="0"/>
                                      <a:sym typeface="Times New Roman" panose="02020603050405020304" pitchFamily="18" charset="0"/>
                                    </a:rPr>
                                    <m:t>1</m:t>
                                  </m:r>
                                </m:sub>
                              </m:sSub>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i="1">
                                  <a:latin typeface="Cambria Math" panose="02040503050406030204" pitchFamily="18" charset="0"/>
                                  <a:sym typeface="Times New Roman" panose="02020603050405020304" pitchFamily="18" charset="0"/>
                                </a:rPr>
                                <m:t>1</m:t>
                              </m:r>
                            </m:sub>
                          </m:sSub>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en-US" altLang="zh-CN" sz="2400" dirty="0">
                  <a:latin typeface="Times New Roman" panose="02020603050405020304" pitchFamily="18" charset="0"/>
                  <a:sym typeface="Times New Roman" panose="02020603050405020304" pitchFamily="18" charset="0"/>
                </a:endParaRPr>
              </a:p>
              <a:p>
                <a:pPr indent="0">
                  <a:buNone/>
                </a:pPr>
                <a14:m>
                  <m:oMathPara xmlns:m="http://schemas.openxmlformats.org/officeDocument/2006/math">
                    <m:oMathParaPr>
                      <m:jc m:val="centerGroup"/>
                    </m:oMathParaPr>
                    <m:oMath xmlns:m="http://schemas.openxmlformats.org/officeDocument/2006/math">
                      <m:r>
                        <m:rPr>
                          <m:sty m:val="p"/>
                        </m:rPr>
                        <a:rPr lang="en-US" altLang="zh-CN" sz="2400" i="1">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2</m:t>
                              </m:r>
                            </m:sub>
                          </m:sSub>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2</m:t>
                                  </m:r>
                                </m:sub>
                              </m:sSub>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2</m:t>
                              </m:r>
                            </m:sub>
                          </m:sSub>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en-US" sz="2400" dirty="0">
                  <a:latin typeface="Times New Roman" panose="02020603050405020304" pitchFamily="18" charset="0"/>
                  <a:sym typeface="Times New Roman" panose="02020603050405020304" pitchFamily="18" charset="0"/>
                </a:endParaRPr>
              </a:p>
              <a:p>
                <a:pPr indent="0">
                  <a:buNone/>
                </a:pPr>
                <a14:m>
                  <m:oMathPara xmlns:m="http://schemas.openxmlformats.org/officeDocument/2006/math">
                    <m:oMathParaPr>
                      <m:jc m:val="centerGroup"/>
                    </m:oMathParaPr>
                    <m:oMath xmlns:m="http://schemas.openxmlformats.org/officeDocument/2006/math">
                      <m:r>
                        <m:rPr>
                          <m:sty m:val="p"/>
                        </m:rPr>
                        <a:rPr lang="en-US" altLang="zh-CN" sz="2400" i="1">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𝑛</m:t>
                              </m:r>
                            </m:sub>
                          </m:sSub>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𝑛</m:t>
                                  </m:r>
                                </m:sub>
                              </m:sSub>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𝑛</m:t>
                              </m:r>
                            </m:sub>
                          </m:sSub>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ar-AE" sz="2400" dirty="0">
                  <a:latin typeface="Times New Roman" panose="02020603050405020304" pitchFamily="18" charset="0"/>
                  <a:sym typeface="Times New Roman" panose="02020603050405020304" pitchFamily="18" charset="0"/>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4690850" y="2233160"/>
                <a:ext cx="3888000" cy="2274536"/>
              </a:xfrm>
              <a:prstGeom prst="rect">
                <a:avLst/>
              </a:prstGeom>
              <a:blipFill>
                <a:blip r:embed="rId4"/>
                <a:stretch>
                  <a:fillRect/>
                </a:stretch>
              </a:blipFill>
            </p:spPr>
            <p:txBody>
              <a:bodyPr/>
              <a:lstStyle/>
              <a:p>
                <a:r>
                  <a:rPr lang="zh-CN" altLang="en-US">
                    <a:noFill/>
                  </a:rPr>
                  <a:t> </a:t>
                </a:r>
              </a:p>
            </p:txBody>
          </p:sp>
        </mc:Fallback>
      </mc:AlternateContent>
      <p:sp>
        <p:nvSpPr>
          <p:cNvPr id="6" name="右箭头 5"/>
          <p:cNvSpPr/>
          <p:nvPr/>
        </p:nvSpPr>
        <p:spPr>
          <a:xfrm>
            <a:off x="3891034" y="3154934"/>
            <a:ext cx="634181" cy="604684"/>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TextBox 7"/>
          <p:cNvSpPr txBox="1"/>
          <p:nvPr/>
        </p:nvSpPr>
        <p:spPr>
          <a:xfrm>
            <a:off x="251520" y="828000"/>
            <a:ext cx="8640960" cy="369332"/>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不能够直接</a:t>
            </a:r>
            <a:r>
              <a:rPr lang="zh-CN" altLang="en-US" b="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观察：</a:t>
            </a:r>
            <a:r>
              <a:rPr lang="zh-CN" altLang="en-US">
                <a:latin typeface="Times New Roman" panose="02020603050405020304" pitchFamily="18" charset="0"/>
                <a:ea typeface="微软雅黑" panose="020B0503020204020204" pitchFamily="34" charset="-122"/>
                <a:sym typeface="Times New Roman" panose="02020603050405020304" pitchFamily="18" charset="0"/>
              </a:rPr>
              <a:t>随机</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选取一个穿长裤的学生，你倾向于认为学生是男生还是女生？</a:t>
            </a:r>
          </a:p>
        </p:txBody>
      </p:sp>
      <p:sp>
        <p:nvSpPr>
          <p:cNvPr id="10" name="圆角矩形 2">
            <a:extLst>
              <a:ext uri="{FF2B5EF4-FFF2-40B4-BE49-F238E27FC236}">
                <a16:creationId xmlns:a16="http://schemas.microsoft.com/office/drawing/2014/main" id="{BBED57D7-E8DE-4FDC-8AF8-BC807213C425}"/>
              </a:ext>
            </a:extLst>
          </p:cNvPr>
          <p:cNvSpPr/>
          <p:nvPr/>
        </p:nvSpPr>
        <p:spPr>
          <a:xfrm>
            <a:off x="1331284" y="3892354"/>
            <a:ext cx="2088232" cy="757266"/>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D</a:t>
            </a: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00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待测试数据</a:t>
            </a:r>
            <a:endPar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h</a:t>
            </a: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：假设类别</a:t>
            </a:r>
          </a:p>
        </p:txBody>
      </p:sp>
      <p:sp>
        <p:nvSpPr>
          <p:cNvPr id="9" name="TextBox 7">
            <a:extLst>
              <a:ext uri="{FF2B5EF4-FFF2-40B4-BE49-F238E27FC236}">
                <a16:creationId xmlns:a16="http://schemas.microsoft.com/office/drawing/2014/main" id="{28060693-7B36-483E-9229-8A397A923B7F}"/>
              </a:ext>
            </a:extLst>
          </p:cNvPr>
          <p:cNvSpPr txBox="1"/>
          <p:nvPr/>
        </p:nvSpPr>
        <p:spPr>
          <a:xfrm>
            <a:off x="8410317" y="2031600"/>
            <a:ext cx="360040" cy="2677656"/>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概率分别</a:t>
            </a:r>
            <a:r>
              <a:rPr lang="zh-CN" altLang="en-US" sz="2400" b="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多大？</a:t>
            </a:r>
            <a:endPar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442724794"/>
      </p:ext>
    </p:extLst>
  </p:cSld>
  <p:clrMapOvr>
    <a:masterClrMapping/>
  </p:clrMapOvr>
  <p:transition spd="med">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提出假设</a:t>
            </a:r>
          </a:p>
        </p:txBody>
      </p:sp>
      <p:sp>
        <p:nvSpPr>
          <p:cNvPr id="3" name="内容占位符 2"/>
          <p:cNvSpPr>
            <a:spLocks noGrp="1"/>
          </p:cNvSpPr>
          <p:nvPr>
            <p:ph idx="4294967295"/>
          </p:nvPr>
        </p:nvSpPr>
        <p:spPr>
          <a:xfrm>
            <a:off x="179513" y="1197332"/>
            <a:ext cx="8640000" cy="5054525"/>
          </a:xfrm>
          <a:prstGeom prst="rect">
            <a:avLst/>
          </a:prstGeom>
          <a:noFill/>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对于不能直接观察到的部分，往往会提出</a:t>
            </a:r>
            <a:r>
              <a:rPr lang="zh-CN"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rPr>
              <a:t>假设</a:t>
            </a: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。而对于不确定的事物，往往会有多个</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假设。</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50000"/>
              </a:lnSpc>
              <a:spcBef>
                <a:spcPts val="600"/>
              </a:spcBef>
              <a:spcAft>
                <a:spcPct val="0"/>
              </a:spcAft>
              <a:buClr>
                <a:srgbClr val="FF6600"/>
              </a:buClr>
              <a:buSzPct val="80000"/>
              <a:buNone/>
            </a:pPr>
            <a:endParaRPr lang="en-US" altLang="zh-CN" sz="22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0" indent="0" algn="just" fontAlgn="base">
              <a:lnSpc>
                <a:spcPct val="150000"/>
              </a:lnSpc>
              <a:spcBef>
                <a:spcPts val="600"/>
              </a:spcBef>
              <a:spcAft>
                <a:spcPct val="0"/>
              </a:spcAft>
              <a:buClr>
                <a:srgbClr val="FF6600"/>
              </a:buClr>
              <a:buSzPct val="80000"/>
              <a:buNone/>
            </a:pP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对这些假设，往往涉及两个</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问题</a:t>
            </a:r>
            <a:r>
              <a:rPr lang="zh-CN" altLang="zh-CN" sz="220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50000"/>
              </a:lnSpc>
              <a:spcBef>
                <a:spcPts val="600"/>
              </a:spcBef>
              <a:spcAft>
                <a:spcPct val="0"/>
              </a:spcAft>
              <a:buClr>
                <a:srgbClr val="FF6600"/>
              </a:buClr>
              <a:buSzPct val="80000"/>
              <a:buNone/>
            </a:pP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1. </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不同</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假设</a:t>
            </a:r>
            <a:r>
              <a:rPr lang="zh-CN"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的</a:t>
            </a:r>
            <a:r>
              <a:rPr lang="zh-CN"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可能性大小</a:t>
            </a:r>
            <a:r>
              <a:rPr lang="en-US" altLang="zh-CN" sz="2000">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457200" lvl="1" indent="0" algn="just" fontAlgn="base">
              <a:lnSpc>
                <a:spcPct val="150000"/>
              </a:lnSpc>
              <a:spcBef>
                <a:spcPts val="600"/>
              </a:spcBef>
              <a:spcAft>
                <a:spcPct val="0"/>
              </a:spcAft>
              <a:buClr>
                <a:srgbClr val="FF6600"/>
              </a:buClr>
              <a:buSzPct val="80000"/>
              <a:buNone/>
            </a:pPr>
            <a:r>
              <a:rPr lang="en-US" altLang="zh-CN" sz="20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2</a:t>
            </a:r>
            <a:r>
              <a:rPr lang="en-US" altLang="zh-CN"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zh-CN"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最</a:t>
            </a:r>
            <a:r>
              <a:rPr lang="zh-CN" altLang="en-US"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合理</a:t>
            </a:r>
            <a:r>
              <a:rPr lang="zh-CN" altLang="zh-CN"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的</a:t>
            </a:r>
            <a:r>
              <a:rPr lang="zh-CN" altLang="en-US"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假设</a:t>
            </a:r>
            <a:r>
              <a:rPr lang="zh-CN" altLang="en-US" sz="20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是什么</a:t>
            </a:r>
            <a:r>
              <a:rPr lang="en-US" altLang="zh-CN" sz="20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a:t>
            </a:r>
            <a:endParaRPr lang="en-US" altLang="zh-CN"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内容占位符 2"/>
              <p:cNvSpPr txBox="1">
                <a:spLocks/>
              </p:cNvSpPr>
              <p:nvPr/>
            </p:nvSpPr>
            <p:spPr>
              <a:xfrm>
                <a:off x="202156" y="3022198"/>
                <a:ext cx="4034258" cy="870156"/>
              </a:xfrm>
              <a:prstGeom prst="rect">
                <a:avLst/>
              </a:prstGeom>
            </p:spPr>
            <p:txBody>
              <a:bodyPr vert="horz" lIns="91440" tIns="45720" rIns="91440" bIns="45720" rtlCol="0">
                <a:normAutofit/>
              </a:bodyPr>
              <a:lstStyle>
                <a:lvl1pPr marL="0" indent="534988" algn="l" defTabSz="914400" rtl="0" eaLnBrk="1" latinLnBrk="0" hangingPunct="1">
                  <a:lnSpc>
                    <a:spcPct val="90000"/>
                  </a:lnSpc>
                  <a:spcBef>
                    <a:spcPts val="1000"/>
                  </a:spcBef>
                  <a:buClr>
                    <a:schemeClr val="bg1">
                      <a:lumMod val="50000"/>
                    </a:schemeClr>
                  </a:buClr>
                  <a:buFont typeface="Wingdings" panose="05000000000000000000" pitchFamily="2" charset="2"/>
                  <a:buChar char="n"/>
                  <a:defRPr lang="zh-CN" altLang="en-US" sz="3000" kern="12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447675"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Ø"/>
                  <a:defRPr lang="zh-CN" altLang="en-US" sz="2400" kern="1200" dirty="0" smtClean="0">
                    <a:solidFill>
                      <a:schemeClr val="tx1"/>
                    </a:solidFill>
                    <a:latin typeface="微软雅黑" panose="020B0503020204020204" pitchFamily="34" charset="-122"/>
                    <a:ea typeface="微软雅黑" panose="020B0503020204020204" pitchFamily="34" charset="-122"/>
                    <a:cs typeface="+mn-cs"/>
                  </a:defRPr>
                </a:lvl2pPr>
                <a:lvl3pPr marL="895350"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p"/>
                  <a:defRPr lang="zh-CN" altLang="en-US" sz="2000" kern="1200" dirty="0" smtClean="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Clr>
                    <a:schemeClr val="bg1">
                      <a:lumMod val="50000"/>
                    </a:schemeClr>
                  </a:buClr>
                  <a:buFont typeface="Wingdings" panose="05000000000000000000" pitchFamily="2" charset="2"/>
                  <a:buChar char="ü"/>
                  <a:defRPr lang="zh-CN" altLang="en-US" sz="1800" kern="1200" dirty="0" smtClean="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r>
                            <a:rPr lang="ar-AE" altLang="zh-CN" sz="2400" i="1">
                              <a:latin typeface="Cambria Math" panose="02040503050406030204" pitchFamily="18" charset="0"/>
                              <a:sym typeface="Times New Roman" panose="02020603050405020304" pitchFamily="18" charset="0"/>
                            </a:rPr>
                            <m:t>h</m:t>
                          </m:r>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r>
                                <a:rPr lang="ar-AE" altLang="zh-CN" sz="2400" i="1">
                                  <a:latin typeface="Cambria Math" panose="02040503050406030204" pitchFamily="18" charset="0"/>
                                  <a:sym typeface="Times New Roman" panose="02020603050405020304" pitchFamily="18" charset="0"/>
                                </a:rPr>
                                <m:t>h</m:t>
                              </m:r>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ar-AE" altLang="zh-CN" sz="2400" i="1">
                              <a:latin typeface="Cambria Math" panose="02040503050406030204" pitchFamily="18" charset="0"/>
                              <a:sym typeface="Times New Roman" panose="02020603050405020304" pitchFamily="18" charset="0"/>
                            </a:rPr>
                            <m:t>h</m:t>
                          </m:r>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ar-AE" sz="2400" dirty="0">
                  <a:latin typeface="Times New Roman" panose="02020603050405020304" pitchFamily="18" charset="0"/>
                  <a:sym typeface="Times New Roman" panose="02020603050405020304" pitchFamily="18" charset="0"/>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202156" y="3022198"/>
                <a:ext cx="4034258" cy="87015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p:cNvSpPr txBox="1">
                <a:spLocks/>
              </p:cNvSpPr>
              <p:nvPr/>
            </p:nvSpPr>
            <p:spPr>
              <a:xfrm>
                <a:off x="4690850" y="2233160"/>
                <a:ext cx="3888000" cy="2274536"/>
              </a:xfrm>
              <a:prstGeom prst="rect">
                <a:avLst/>
              </a:prstGeom>
            </p:spPr>
            <p:txBody>
              <a:bodyPr vert="horz" lIns="91440" tIns="45720" rIns="91440" bIns="45720" rtlCol="0">
                <a:normAutofit/>
              </a:bodyPr>
              <a:lstStyle>
                <a:lvl1pPr marL="0" indent="534988" algn="l" defTabSz="914400" rtl="0" eaLnBrk="1" latinLnBrk="0" hangingPunct="1">
                  <a:lnSpc>
                    <a:spcPct val="90000"/>
                  </a:lnSpc>
                  <a:spcBef>
                    <a:spcPts val="1000"/>
                  </a:spcBef>
                  <a:buClr>
                    <a:schemeClr val="bg1">
                      <a:lumMod val="50000"/>
                    </a:schemeClr>
                  </a:buClr>
                  <a:buFont typeface="Wingdings" panose="05000000000000000000" pitchFamily="2" charset="2"/>
                  <a:buChar char="n"/>
                  <a:defRPr lang="zh-CN" altLang="en-US" sz="3000" kern="1200"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447675"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Ø"/>
                  <a:defRPr lang="zh-CN" altLang="en-US" sz="2400" kern="1200" dirty="0" smtClean="0">
                    <a:solidFill>
                      <a:schemeClr val="tx1"/>
                    </a:solidFill>
                    <a:latin typeface="微软雅黑" panose="020B0503020204020204" pitchFamily="34" charset="-122"/>
                    <a:ea typeface="微软雅黑" panose="020B0503020204020204" pitchFamily="34" charset="-122"/>
                    <a:cs typeface="+mn-cs"/>
                  </a:defRPr>
                </a:lvl2pPr>
                <a:lvl3pPr marL="895350" indent="447675" algn="l" defTabSz="914400" rtl="0" eaLnBrk="1" latinLnBrk="0" hangingPunct="1">
                  <a:lnSpc>
                    <a:spcPct val="90000"/>
                  </a:lnSpc>
                  <a:spcBef>
                    <a:spcPts val="500"/>
                  </a:spcBef>
                  <a:buClr>
                    <a:schemeClr val="bg1">
                      <a:lumMod val="50000"/>
                    </a:schemeClr>
                  </a:buClr>
                  <a:buFont typeface="Wingdings" panose="05000000000000000000" pitchFamily="2" charset="2"/>
                  <a:buChar char="p"/>
                  <a:defRPr lang="zh-CN" altLang="en-US" sz="2000" kern="1200" dirty="0" smtClean="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Clr>
                    <a:schemeClr val="bg1">
                      <a:lumMod val="50000"/>
                    </a:schemeClr>
                  </a:buClr>
                  <a:buFont typeface="Wingdings" panose="05000000000000000000" pitchFamily="2" charset="2"/>
                  <a:buChar char="ü"/>
                  <a:defRPr lang="zh-CN" altLang="en-US" sz="1800" kern="1200" dirty="0" smtClean="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sSub>
                            <m:sSubPr>
                              <m:ctrlPr>
                                <a:rPr lang="ar-AE" altLang="zh-CN" sz="2400" i="1" smtClean="0">
                                  <a:latin typeface="Cambria Math" panose="02040503050406030204" pitchFamily="18" charset="0"/>
                                  <a:sym typeface="Times New Roman" panose="02020603050405020304" pitchFamily="18" charset="0"/>
                                </a:rPr>
                              </m:ctrlPr>
                            </m:sSubPr>
                            <m:e>
                              <m:r>
                                <a:rPr lang="en-US" altLang="zh-CN" sz="2400" b="0" i="1" smtClean="0">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1</m:t>
                              </m:r>
                            </m:sub>
                          </m:sSub>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i="1">
                                      <a:latin typeface="Cambria Math" panose="02040503050406030204" pitchFamily="18" charset="0"/>
                                      <a:sym typeface="Times New Roman" panose="02020603050405020304" pitchFamily="18" charset="0"/>
                                    </a:rPr>
                                    <m:t>1</m:t>
                                  </m:r>
                                </m:sub>
                              </m:sSub>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i="1">
                                  <a:latin typeface="Cambria Math" panose="02040503050406030204" pitchFamily="18" charset="0"/>
                                  <a:sym typeface="Times New Roman" panose="02020603050405020304" pitchFamily="18" charset="0"/>
                                </a:rPr>
                                <m:t>1</m:t>
                              </m:r>
                            </m:sub>
                          </m:sSub>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en-US" altLang="zh-CN" sz="2400" dirty="0">
                  <a:latin typeface="Times New Roman" panose="02020603050405020304" pitchFamily="18" charset="0"/>
                  <a:sym typeface="Times New Roman" panose="02020603050405020304" pitchFamily="18" charset="0"/>
                </a:endParaRPr>
              </a:p>
              <a:p>
                <a:pPr indent="0">
                  <a:buNone/>
                </a:pPr>
                <a14:m>
                  <m:oMathPara xmlns:m="http://schemas.openxmlformats.org/officeDocument/2006/math">
                    <m:oMathParaPr>
                      <m:jc m:val="centerGroup"/>
                    </m:oMathParaPr>
                    <m:oMath xmlns:m="http://schemas.openxmlformats.org/officeDocument/2006/math">
                      <m:r>
                        <m:rPr>
                          <m:sty m:val="p"/>
                        </m:rPr>
                        <a:rPr lang="en-US" altLang="zh-CN" sz="2400" i="1">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2</m:t>
                              </m:r>
                            </m:sub>
                          </m:sSub>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2</m:t>
                                  </m:r>
                                </m:sub>
                              </m:sSub>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2</m:t>
                              </m:r>
                            </m:sub>
                          </m:sSub>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en-US" sz="2400" dirty="0">
                  <a:latin typeface="Times New Roman" panose="02020603050405020304" pitchFamily="18" charset="0"/>
                  <a:sym typeface="Times New Roman" panose="02020603050405020304" pitchFamily="18" charset="0"/>
                </a:endParaRPr>
              </a:p>
              <a:p>
                <a:pPr indent="0">
                  <a:buNone/>
                </a:pPr>
                <a14:m>
                  <m:oMathPara xmlns:m="http://schemas.openxmlformats.org/officeDocument/2006/math">
                    <m:oMathParaPr>
                      <m:jc m:val="centerGroup"/>
                    </m:oMathParaPr>
                    <m:oMath xmlns:m="http://schemas.openxmlformats.org/officeDocument/2006/math">
                      <m:r>
                        <m:rPr>
                          <m:sty m:val="p"/>
                        </m:rPr>
                        <a:rPr lang="en-US" altLang="zh-CN" sz="2400" i="1">
                          <a:latin typeface="Cambria Math" panose="02040503050406030204" pitchFamily="18" charset="0"/>
                          <a:sym typeface="Times New Roman" panose="02020603050405020304" pitchFamily="18" charset="0"/>
                        </a:rPr>
                        <m:t>P</m:t>
                      </m:r>
                      <m:d>
                        <m:dPr>
                          <m:ctrlPr>
                            <a:rPr lang="ar-AE" altLang="zh-CN" sz="2400" i="1">
                              <a:latin typeface="Cambria Math" panose="02040503050406030204" pitchFamily="18" charset="0"/>
                              <a:sym typeface="Times New Roman" panose="02020603050405020304" pitchFamily="18" charset="0"/>
                            </a:rPr>
                          </m:ctrlPr>
                        </m:dPr>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𝑛</m:t>
                              </m:r>
                            </m:sub>
                          </m:sSub>
                        </m:e>
                        <m:e>
                          <m:r>
                            <a:rPr lang="zh-CN" altLang="ar-AE"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ar-AE"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ar-AE" sz="2400" i="1">
                                  <a:latin typeface="Cambria Math" panose="02040503050406030204" pitchFamily="18" charset="0"/>
                                  <a:sym typeface="Times New Roman" panose="02020603050405020304" pitchFamily="18" charset="0"/>
                                </a:rPr>
                                <m:t>𝐷</m:t>
                              </m:r>
                            </m:e>
                            <m:e>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𝑛</m:t>
                                  </m:r>
                                </m:sub>
                              </m:sSub>
                            </m:e>
                          </m:d>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sSub>
                            <m:sSubPr>
                              <m:ctrlPr>
                                <a:rPr lang="ar-AE"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𝑛</m:t>
                              </m:r>
                            </m:sub>
                          </m:sSub>
                          <m:r>
                            <a:rPr lang="ar-AE" altLang="zh-CN" sz="2400" i="1">
                              <a:latin typeface="Cambria Math" panose="02040503050406030204" pitchFamily="18" charset="0"/>
                              <a:sym typeface="Times New Roman" panose="02020603050405020304" pitchFamily="18" charset="0"/>
                            </a:rPr>
                            <m:t>)</m:t>
                          </m:r>
                        </m:num>
                        <m:den>
                          <m:r>
                            <a:rPr lang="zh-CN" altLang="ar-AE" sz="2400" i="1">
                              <a:latin typeface="Cambria Math" panose="02040503050406030204" pitchFamily="18" charset="0"/>
                              <a:sym typeface="Times New Roman" panose="02020603050405020304" pitchFamily="18" charset="0"/>
                            </a:rPr>
                            <m:t>𝑃</m:t>
                          </m:r>
                          <m:r>
                            <a:rPr lang="ar-AE" altLang="zh-CN" sz="2400" i="1">
                              <a:latin typeface="Cambria Math" panose="02040503050406030204" pitchFamily="18" charset="0"/>
                              <a:sym typeface="Times New Roman" panose="02020603050405020304" pitchFamily="18" charset="0"/>
                            </a:rPr>
                            <m:t>(</m:t>
                          </m:r>
                          <m:r>
                            <a:rPr lang="zh-CN" altLang="ar-AE" sz="2400" i="1">
                              <a:latin typeface="Cambria Math" panose="02040503050406030204" pitchFamily="18" charset="0"/>
                              <a:sym typeface="Times New Roman" panose="02020603050405020304" pitchFamily="18" charset="0"/>
                            </a:rPr>
                            <m:t>𝐷</m:t>
                          </m:r>
                          <m:r>
                            <a:rPr lang="ar-AE" altLang="zh-CN" sz="2400" i="1">
                              <a:latin typeface="Cambria Math" panose="02040503050406030204" pitchFamily="18" charset="0"/>
                              <a:sym typeface="Times New Roman" panose="02020603050405020304" pitchFamily="18" charset="0"/>
                            </a:rPr>
                            <m:t>)</m:t>
                          </m:r>
                        </m:den>
                      </m:f>
                    </m:oMath>
                  </m:oMathPara>
                </a14:m>
                <a:endParaRPr lang="ar-AE" sz="2400" dirty="0">
                  <a:latin typeface="Times New Roman" panose="02020603050405020304" pitchFamily="18" charset="0"/>
                  <a:sym typeface="Times New Roman" panose="02020603050405020304" pitchFamily="18" charset="0"/>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4690850" y="2233160"/>
                <a:ext cx="3888000" cy="2274536"/>
              </a:xfrm>
              <a:prstGeom prst="rect">
                <a:avLst/>
              </a:prstGeom>
              <a:blipFill>
                <a:blip r:embed="rId4"/>
                <a:stretch>
                  <a:fillRect/>
                </a:stretch>
              </a:blipFill>
            </p:spPr>
            <p:txBody>
              <a:bodyPr/>
              <a:lstStyle/>
              <a:p>
                <a:r>
                  <a:rPr lang="zh-CN" altLang="en-US">
                    <a:noFill/>
                  </a:rPr>
                  <a:t> </a:t>
                </a:r>
              </a:p>
            </p:txBody>
          </p:sp>
        </mc:Fallback>
      </mc:AlternateContent>
      <p:sp>
        <p:nvSpPr>
          <p:cNvPr id="6" name="右箭头 5"/>
          <p:cNvSpPr/>
          <p:nvPr/>
        </p:nvSpPr>
        <p:spPr>
          <a:xfrm>
            <a:off x="3891034" y="3154934"/>
            <a:ext cx="634181" cy="604684"/>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TextBox 7"/>
          <p:cNvSpPr txBox="1"/>
          <p:nvPr/>
        </p:nvSpPr>
        <p:spPr>
          <a:xfrm>
            <a:off x="251520" y="828000"/>
            <a:ext cx="8640960" cy="369332"/>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不能够直接</a:t>
            </a:r>
            <a:r>
              <a:rPr lang="zh-CN" altLang="en-US" b="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观察：</a:t>
            </a:r>
            <a:r>
              <a:rPr lang="zh-CN" altLang="en-US">
                <a:latin typeface="Times New Roman" panose="02020603050405020304" pitchFamily="18" charset="0"/>
                <a:ea typeface="微软雅黑" panose="020B0503020204020204" pitchFamily="34" charset="-122"/>
                <a:sym typeface="Times New Roman" panose="02020603050405020304" pitchFamily="18" charset="0"/>
              </a:rPr>
              <a:t>随机</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选取一个穿长裤的学生，你倾向于认为学生是男生还是女生？</a:t>
            </a:r>
          </a:p>
        </p:txBody>
      </p:sp>
      <p:sp>
        <p:nvSpPr>
          <p:cNvPr id="10" name="圆角矩形 2">
            <a:extLst>
              <a:ext uri="{FF2B5EF4-FFF2-40B4-BE49-F238E27FC236}">
                <a16:creationId xmlns:a16="http://schemas.microsoft.com/office/drawing/2014/main" id="{BBED57D7-E8DE-4FDC-8AF8-BC807213C425}"/>
              </a:ext>
            </a:extLst>
          </p:cNvPr>
          <p:cNvSpPr/>
          <p:nvPr/>
        </p:nvSpPr>
        <p:spPr>
          <a:xfrm>
            <a:off x="1331284" y="3892354"/>
            <a:ext cx="2088232" cy="757266"/>
          </a:xfrm>
          <a:prstGeom prst="roundRect">
            <a:avLst/>
          </a:prstGeom>
          <a:solidFill>
            <a:schemeClr val="bg1">
              <a:lumMod val="95000"/>
            </a:schemeClr>
          </a:solidFill>
          <a:ln>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D</a:t>
            </a: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00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待测试数据</a:t>
            </a:r>
            <a:endPar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h</a:t>
            </a: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：假设类别</a:t>
            </a:r>
          </a:p>
        </p:txBody>
      </p:sp>
      <p:sp>
        <p:nvSpPr>
          <p:cNvPr id="9" name="TextBox 7">
            <a:extLst>
              <a:ext uri="{FF2B5EF4-FFF2-40B4-BE49-F238E27FC236}">
                <a16:creationId xmlns:a16="http://schemas.microsoft.com/office/drawing/2014/main" id="{2A6C2F2E-FB32-4D16-B162-8526FBA9C2F7}"/>
              </a:ext>
            </a:extLst>
          </p:cNvPr>
          <p:cNvSpPr txBox="1"/>
          <p:nvPr/>
        </p:nvSpPr>
        <p:spPr>
          <a:xfrm>
            <a:off x="8410317" y="2031600"/>
            <a:ext cx="360040" cy="2677656"/>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概率分别</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多大？</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TextBox 8">
            <a:extLst>
              <a:ext uri="{FF2B5EF4-FFF2-40B4-BE49-F238E27FC236}">
                <a16:creationId xmlns:a16="http://schemas.microsoft.com/office/drawing/2014/main" id="{54161B2A-BEC5-4F96-80E1-155713AF674D}"/>
              </a:ext>
            </a:extLst>
          </p:cNvPr>
          <p:cNvSpPr txBox="1"/>
          <p:nvPr/>
        </p:nvSpPr>
        <p:spPr>
          <a:xfrm>
            <a:off x="5256076" y="4649620"/>
            <a:ext cx="3334261" cy="1134862"/>
          </a:xfrm>
          <a:prstGeom prst="rect">
            <a:avLst/>
          </a:prstGeom>
          <a:noFill/>
        </p:spPr>
        <p:txBody>
          <a:bodyPr wrap="square" rtlCol="0">
            <a:spAutoFit/>
          </a:bodyPr>
          <a:lstStyle/>
          <a:p>
            <a:pPr>
              <a:lnSpc>
                <a:spcPct val="150000"/>
              </a:lnSpc>
            </a:pP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哪个概率更大，则认为</a:t>
            </a:r>
            <a:r>
              <a:rPr lang="en-US" altLang="zh-CN"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D</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属于哪种类别更合理</a:t>
            </a:r>
          </a:p>
        </p:txBody>
      </p:sp>
    </p:spTree>
    <p:extLst>
      <p:ext uri="{BB962C8B-B14F-4D97-AF65-F5344CB8AC3E}">
        <p14:creationId xmlns:p14="http://schemas.microsoft.com/office/powerpoint/2010/main" val="365554834"/>
      </p:ext>
    </p:extLst>
  </p:cSld>
  <p:clrMapOvr>
    <a:masterClrMapping/>
  </p:clrMapOvr>
  <p:transition spd="med">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学习目标</a:t>
            </a:r>
          </a:p>
        </p:txBody>
      </p:sp>
      <p:sp>
        <p:nvSpPr>
          <p:cNvPr id="3" name="内容占位符 2"/>
          <p:cNvSpPr>
            <a:spLocks noGrp="1"/>
          </p:cNvSpPr>
          <p:nvPr>
            <p:ph idx="4294967295"/>
          </p:nvPr>
        </p:nvSpPr>
        <p:spPr>
          <a:xfrm>
            <a:off x="252000" y="756000"/>
            <a:ext cx="8229600" cy="1211807"/>
          </a:xfrm>
          <a:prstGeom prst="rect">
            <a:avLst/>
          </a:prstGeom>
          <a:noFill/>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描述分类的</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一般过程</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掌握朴素</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贝叶斯分类原理</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555277842"/>
      </p:ext>
    </p:extLst>
  </p:cSld>
  <p:clrMapOvr>
    <a:masterClrMapping/>
  </p:clrMapOvr>
  <p:transition spd="med">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2000" y="756000"/>
            <a:ext cx="5544000" cy="3053978"/>
          </a:xfrm>
          <a:prstGeom prst="rect">
            <a:avLst/>
          </a:prstGeom>
          <a:noFill/>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极大后验</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假设定义</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学习器在候选</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假设集合</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H</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中寻找</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给定数据</a:t>
            </a:r>
            <a:r>
              <a:rPr lang="en-US" altLang="zh-CN"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D</a:t>
            </a:r>
            <a:r>
              <a:rPr lang="zh-CN" altLang="en-US" sz="20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时可能性最大</a:t>
            </a:r>
            <a:r>
              <a:rPr lang="zh-CN" altLang="en-US" sz="20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的假设</a:t>
            </a:r>
            <a:r>
              <a:rPr lang="en-US" altLang="zh-CN" sz="20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h</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h</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被称为极大后验</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假设（</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Maximum a posteriori: MAP</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a:t>
            </a: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确定</a:t>
            </a:r>
            <a:r>
              <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rPr>
              <a:t>MAP</a:t>
            </a:r>
            <a:r>
              <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rPr>
              <a:t>的方法是用贝叶斯公式计算每个候选假设的后验概率，计算</a:t>
            </a: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式如下</a:t>
            </a:r>
            <a:endParaRPr lang="zh-CN" altLang="en-US"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 name="标题 5"/>
          <p:cNvSpPr>
            <a:spLocks noGrp="1"/>
          </p:cNvSpPr>
          <p:nvPr>
            <p:ph type="title" idx="4294967295"/>
          </p:nvPr>
        </p:nvSpPr>
        <p:spPr>
          <a:xfrm>
            <a:off x="755576"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极大后验假设</a:t>
            </a:r>
          </a:p>
        </p:txBody>
      </p:sp>
      <mc:AlternateContent xmlns:mc="http://schemas.openxmlformats.org/markup-compatibility/2006" xmlns:a14="http://schemas.microsoft.com/office/drawing/2010/main">
        <mc:Choice Requires="a14">
          <p:sp>
            <p:nvSpPr>
              <p:cNvPr id="5" name="文本框 4"/>
              <p:cNvSpPr txBox="1"/>
              <p:nvPr/>
            </p:nvSpPr>
            <p:spPr>
              <a:xfrm>
                <a:off x="395536" y="3992369"/>
                <a:ext cx="6979920" cy="1808332"/>
              </a:xfrm>
              <a:prstGeom prst="rect">
                <a:avLst/>
              </a:prstGeom>
              <a:noFill/>
            </p:spPr>
            <p:txBody>
              <a:bodyPr wrap="square" rtlCol="0">
                <a:spAutoFit/>
              </a:bodyPr>
              <a:lstStyle/>
              <a:p>
                <a14:m>
                  <m:oMath xmlns:m="http://schemas.openxmlformats.org/officeDocument/2006/math">
                    <m:sSub>
                      <m:sSubPr>
                        <m:ctrlPr>
                          <a:rPr lang="en-US" altLang="zh-CN" sz="3000" i="1" smtClean="0">
                            <a:latin typeface="Cambria Math" panose="02040503050406030204" pitchFamily="18" charset="0"/>
                            <a:sym typeface="Times New Roman" panose="02020603050405020304" pitchFamily="18" charset="0"/>
                          </a:rPr>
                        </m:ctrlPr>
                      </m:sSubPr>
                      <m:e>
                        <m:r>
                          <a:rPr lang="en-US" altLang="zh-CN" sz="3000" b="0" i="1" smtClean="0">
                            <a:latin typeface="Cambria Math" panose="02040503050406030204" pitchFamily="18" charset="0"/>
                            <a:sym typeface="Times New Roman" panose="02020603050405020304" pitchFamily="18" charset="0"/>
                          </a:rPr>
                          <m:t>h</m:t>
                        </m:r>
                      </m:e>
                      <m:sub>
                        <m:r>
                          <a:rPr lang="en-US" altLang="zh-CN" sz="3000" b="0" i="1" smtClean="0">
                            <a:latin typeface="Cambria Math" panose="02040503050406030204" pitchFamily="18" charset="0"/>
                            <a:sym typeface="Times New Roman" panose="02020603050405020304" pitchFamily="18" charset="0"/>
                          </a:rPr>
                          <m:t>𝑀𝐴𝑃</m:t>
                        </m:r>
                      </m:sub>
                    </m:sSub>
                    <m:r>
                      <a:rPr lang="en-US" altLang="zh-CN" sz="3000" b="0" i="1" smtClean="0">
                        <a:latin typeface="Cambria Math" panose="02040503050406030204" pitchFamily="18" charset="0"/>
                        <a:sym typeface="Times New Roman" panose="02020603050405020304" pitchFamily="18" charset="0"/>
                      </a:rPr>
                      <m:t>=</m:t>
                    </m:r>
                    <m:func>
                      <m:funcPr>
                        <m:ctrlPr>
                          <a:rPr lang="en-US" altLang="zh-CN" sz="3000" b="0" i="1" smtClean="0">
                            <a:latin typeface="Cambria Math" panose="02040503050406030204" pitchFamily="18" charset="0"/>
                            <a:sym typeface="Times New Roman" panose="02020603050405020304" pitchFamily="18" charset="0"/>
                          </a:rPr>
                        </m:ctrlPr>
                      </m:funcPr>
                      <m:fName>
                        <m:limLow>
                          <m:limLowPr>
                            <m:ctrlPr>
                              <a:rPr lang="en-US" altLang="zh-CN" sz="3000" b="0" i="1" smtClean="0">
                                <a:latin typeface="Cambria Math" panose="02040503050406030204" pitchFamily="18" charset="0"/>
                                <a:sym typeface="Times New Roman" panose="02020603050405020304" pitchFamily="18" charset="0"/>
                              </a:rPr>
                            </m:ctrlPr>
                          </m:limLowPr>
                          <m:e>
                            <m:r>
                              <m:rPr>
                                <m:sty m:val="p"/>
                              </m:rPr>
                              <a:rPr lang="en-US" altLang="zh-CN" sz="3000" b="0" i="0" smtClean="0">
                                <a:latin typeface="Cambria Math" panose="02040503050406030204" pitchFamily="18" charset="0"/>
                                <a:sym typeface="Times New Roman" panose="02020603050405020304" pitchFamily="18" charset="0"/>
                              </a:rPr>
                              <m:t>max</m:t>
                            </m:r>
                          </m:e>
                          <m:lim>
                            <m:r>
                              <a:rPr lang="en-US" altLang="zh-CN" sz="3000" b="0" i="1" smtClean="0">
                                <a:latin typeface="Cambria Math" panose="02040503050406030204" pitchFamily="18" charset="0"/>
                                <a:sym typeface="Times New Roman" panose="02020603050405020304" pitchFamily="18" charset="0"/>
                              </a:rPr>
                              <m:t>h</m:t>
                            </m:r>
                            <m:r>
                              <a:rPr lang="en-US" altLang="zh-CN" sz="3000" b="0" i="1" smtClean="0">
                                <a:latin typeface="Cambria Math" panose="02040503050406030204" pitchFamily="18" charset="0"/>
                                <a:ea typeface="Cambria Math" panose="02040503050406030204" pitchFamily="18" charset="0"/>
                                <a:sym typeface="Times New Roman" panose="02020603050405020304" pitchFamily="18" charset="0"/>
                              </a:rPr>
                              <m:t>∈</m:t>
                            </m:r>
                            <m:r>
                              <a:rPr lang="en-US" altLang="zh-CN" sz="3000" b="0" i="1" smtClean="0">
                                <a:latin typeface="Cambria Math" panose="02040503050406030204" pitchFamily="18" charset="0"/>
                                <a:ea typeface="Cambria Math" panose="02040503050406030204" pitchFamily="18" charset="0"/>
                                <a:sym typeface="Times New Roman" panose="02020603050405020304" pitchFamily="18" charset="0"/>
                              </a:rPr>
                              <m:t>𝐻</m:t>
                            </m:r>
                          </m:lim>
                        </m:limLow>
                      </m:fName>
                      <m:e>
                        <m:r>
                          <a:rPr lang="en-US" altLang="zh-CN" sz="3000" b="0" i="1" smtClean="0">
                            <a:latin typeface="Cambria Math" panose="02040503050406030204" pitchFamily="18" charset="0"/>
                            <a:sym typeface="Times New Roman" panose="02020603050405020304" pitchFamily="18" charset="0"/>
                          </a:rPr>
                          <m:t>𝑃</m:t>
                        </m:r>
                        <m:r>
                          <a:rPr lang="en-US" altLang="zh-CN" sz="3000" b="0" i="1" smtClean="0">
                            <a:latin typeface="Cambria Math" panose="02040503050406030204" pitchFamily="18" charset="0"/>
                            <a:sym typeface="Times New Roman" panose="02020603050405020304" pitchFamily="18" charset="0"/>
                          </a:rPr>
                          <m:t>(</m:t>
                        </m:r>
                        <m:r>
                          <a:rPr lang="en-US" altLang="zh-CN" sz="3000" b="0" i="1" smtClean="0">
                            <a:latin typeface="Cambria Math" panose="02040503050406030204" pitchFamily="18" charset="0"/>
                            <a:sym typeface="Times New Roman" panose="02020603050405020304" pitchFamily="18" charset="0"/>
                          </a:rPr>
                          <m:t>h</m:t>
                        </m:r>
                        <m:r>
                          <a:rPr lang="en-US" altLang="zh-CN" sz="3000" b="0" i="1" smtClean="0">
                            <a:latin typeface="Cambria Math" panose="02040503050406030204" pitchFamily="18" charset="0"/>
                            <a:sym typeface="Times New Roman" panose="02020603050405020304" pitchFamily="18" charset="0"/>
                          </a:rPr>
                          <m:t>|</m:t>
                        </m:r>
                        <m:r>
                          <a:rPr lang="en-US" altLang="zh-CN" sz="3000" b="0" i="1" smtClean="0">
                            <a:latin typeface="Cambria Math" panose="02040503050406030204" pitchFamily="18" charset="0"/>
                            <a:sym typeface="Times New Roman" panose="02020603050405020304" pitchFamily="18" charset="0"/>
                          </a:rPr>
                          <m:t>𝐷</m:t>
                        </m:r>
                        <m:r>
                          <a:rPr lang="en-US" altLang="zh-CN" sz="3000" b="0" i="1" smtClean="0">
                            <a:latin typeface="Cambria Math" panose="02040503050406030204" pitchFamily="18" charset="0"/>
                            <a:sym typeface="Times New Roman" panose="02020603050405020304" pitchFamily="18" charset="0"/>
                          </a:rPr>
                          <m:t>)</m:t>
                        </m:r>
                      </m:e>
                    </m:func>
                  </m:oMath>
                </a14:m>
                <a:r>
                  <a:rPr lang="en-US" altLang="zh-CN" sz="3000" b="0" dirty="0">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r>
                      <a:rPr lang="en-US" altLang="zh-CN" sz="3200">
                        <a:latin typeface="Cambria Math" panose="02040503050406030204" pitchFamily="18" charset="0"/>
                        <a:sym typeface="Times New Roman" panose="02020603050405020304" pitchFamily="18" charset="0"/>
                      </a:rPr>
                      <m:t>=</m:t>
                    </m:r>
                    <m:func>
                      <m:funcPr>
                        <m:ctrlPr>
                          <a:rPr lang="en-US" altLang="zh-CN" sz="3200" i="1">
                            <a:latin typeface="Cambria Math" panose="02040503050406030204" pitchFamily="18" charset="0"/>
                            <a:sym typeface="Times New Roman" panose="02020603050405020304" pitchFamily="18" charset="0"/>
                          </a:rPr>
                        </m:ctrlPr>
                      </m:funcPr>
                      <m:fName>
                        <m:limLow>
                          <m:limLowPr>
                            <m:ctrlPr>
                              <a:rPr lang="en-US" altLang="zh-CN" sz="3200" i="1">
                                <a:latin typeface="Cambria Math" panose="02040503050406030204" pitchFamily="18" charset="0"/>
                                <a:sym typeface="Times New Roman" panose="02020603050405020304" pitchFamily="18" charset="0"/>
                              </a:rPr>
                            </m:ctrlPr>
                          </m:limLowPr>
                          <m:e>
                            <m:r>
                              <m:rPr>
                                <m:sty m:val="p"/>
                              </m:rPr>
                              <a:rPr lang="en-US" altLang="zh-CN" sz="3200">
                                <a:latin typeface="Cambria Math" panose="02040503050406030204" pitchFamily="18" charset="0"/>
                                <a:sym typeface="Times New Roman" panose="02020603050405020304" pitchFamily="18" charset="0"/>
                              </a:rPr>
                              <m:t>max</m:t>
                            </m:r>
                          </m:e>
                          <m:lim>
                            <m:r>
                              <a:rPr lang="en-US" altLang="zh-CN" sz="3200">
                                <a:latin typeface="Cambria Math" panose="02040503050406030204" pitchFamily="18" charset="0"/>
                                <a:sym typeface="Times New Roman" panose="02020603050405020304" pitchFamily="18" charset="0"/>
                              </a:rPr>
                              <m:t>h</m:t>
                            </m:r>
                            <m:r>
                              <a:rPr lang="en-US" altLang="zh-CN" sz="3200">
                                <a:latin typeface="Cambria Math" panose="02040503050406030204" pitchFamily="18" charset="0"/>
                                <a:sym typeface="Times New Roman" panose="02020603050405020304" pitchFamily="18" charset="0"/>
                              </a:rPr>
                              <m:t>∈</m:t>
                            </m:r>
                            <m:r>
                              <a:rPr lang="en-US" altLang="zh-CN" sz="3200">
                                <a:latin typeface="Cambria Math" panose="02040503050406030204" pitchFamily="18" charset="0"/>
                                <a:sym typeface="Times New Roman" panose="02020603050405020304" pitchFamily="18" charset="0"/>
                              </a:rPr>
                              <m:t>𝐻</m:t>
                            </m:r>
                          </m:lim>
                        </m:limLow>
                      </m:fName>
                      <m:e>
                        <m:box>
                          <m:boxPr>
                            <m:ctrlPr>
                              <a:rPr lang="en-US" altLang="zh-CN" sz="3200" i="1">
                                <a:latin typeface="Cambria Math" panose="02040503050406030204" pitchFamily="18" charset="0"/>
                                <a:sym typeface="Times New Roman" panose="02020603050405020304" pitchFamily="18" charset="0"/>
                              </a:rPr>
                            </m:ctrlPr>
                          </m:boxPr>
                          <m:e>
                            <m:argPr>
                              <m:argSz m:val="-1"/>
                            </m:argPr>
                            <m:r>
                              <a:rPr lang="en-US" altLang="zh-CN" sz="3200">
                                <a:latin typeface="Cambria Math" panose="02040503050406030204" pitchFamily="18" charset="0"/>
                                <a:sym typeface="Times New Roman" panose="02020603050405020304" pitchFamily="18" charset="0"/>
                              </a:rPr>
                              <m:t>𝑃</m:t>
                            </m:r>
                            <m:r>
                              <a:rPr lang="en-US" altLang="zh-CN" sz="3200">
                                <a:latin typeface="Cambria Math" panose="02040503050406030204" pitchFamily="18" charset="0"/>
                                <a:sym typeface="Times New Roman" panose="02020603050405020304" pitchFamily="18" charset="0"/>
                              </a:rPr>
                              <m:t>(</m:t>
                            </m:r>
                            <m:r>
                              <a:rPr lang="en-US" altLang="zh-CN" sz="3200" i="1">
                                <a:latin typeface="Cambria Math" panose="02040503050406030204" pitchFamily="18" charset="0"/>
                                <a:sym typeface="Times New Roman" panose="02020603050405020304" pitchFamily="18" charset="0"/>
                              </a:rPr>
                              <m:t>𝐷</m:t>
                            </m:r>
                            <m:r>
                              <a:rPr lang="en-US" altLang="zh-CN" sz="3200" i="1">
                                <a:latin typeface="Cambria Math" panose="02040503050406030204" pitchFamily="18" charset="0"/>
                                <a:sym typeface="Times New Roman" panose="02020603050405020304" pitchFamily="18" charset="0"/>
                              </a:rPr>
                              <m:t>|</m:t>
                            </m:r>
                            <m:r>
                              <a:rPr lang="en-US" altLang="zh-CN" sz="3200" i="1">
                                <a:latin typeface="Cambria Math" panose="02040503050406030204" pitchFamily="18" charset="0"/>
                                <a:sym typeface="Times New Roman" panose="02020603050405020304" pitchFamily="18" charset="0"/>
                              </a:rPr>
                              <m:t>h</m:t>
                            </m:r>
                            <m:r>
                              <a:rPr lang="en-US" altLang="zh-CN" sz="3200">
                                <a:latin typeface="Cambria Math" panose="02040503050406030204" pitchFamily="18" charset="0"/>
                                <a:sym typeface="Times New Roman" panose="02020603050405020304" pitchFamily="18" charset="0"/>
                              </a:rPr>
                              <m:t>)</m:t>
                            </m:r>
                            <m:r>
                              <a:rPr lang="en-US" altLang="zh-CN" sz="3200">
                                <a:latin typeface="Cambria Math" panose="02040503050406030204" pitchFamily="18" charset="0"/>
                                <a:sym typeface="Times New Roman" panose="02020603050405020304" pitchFamily="18" charset="0"/>
                              </a:rPr>
                              <m:t>𝑃</m:t>
                            </m:r>
                            <m:d>
                              <m:dPr>
                                <m:ctrlPr>
                                  <a:rPr lang="en-US" altLang="zh-CN" sz="3200" i="1">
                                    <a:latin typeface="Cambria Math" panose="02040503050406030204" pitchFamily="18" charset="0"/>
                                    <a:sym typeface="Times New Roman" panose="02020603050405020304" pitchFamily="18" charset="0"/>
                                  </a:rPr>
                                </m:ctrlPr>
                              </m:dPr>
                              <m:e>
                                <m:r>
                                  <a:rPr lang="en-US" altLang="zh-CN" sz="3200">
                                    <a:latin typeface="Cambria Math" panose="02040503050406030204" pitchFamily="18" charset="0"/>
                                    <a:sym typeface="Times New Roman" panose="02020603050405020304" pitchFamily="18" charset="0"/>
                                  </a:rPr>
                                  <m:t>h</m:t>
                                </m:r>
                              </m:e>
                            </m:d>
                            <m:r>
                              <a:rPr lang="en-US" altLang="zh-CN" sz="3200" i="1">
                                <a:latin typeface="Cambria Math" panose="02040503050406030204" pitchFamily="18" charset="0"/>
                                <a:sym typeface="Times New Roman" panose="02020603050405020304" pitchFamily="18" charset="0"/>
                              </a:rPr>
                              <m:t>/</m:t>
                            </m:r>
                            <m:r>
                              <a:rPr lang="en-US" altLang="zh-CN" sz="3200" i="1">
                                <a:latin typeface="Cambria Math" panose="02040503050406030204" pitchFamily="18" charset="0"/>
                                <a:sym typeface="Times New Roman" panose="02020603050405020304" pitchFamily="18" charset="0"/>
                              </a:rPr>
                              <m:t>𝑃</m:t>
                            </m:r>
                            <m:r>
                              <a:rPr lang="en-US" altLang="zh-CN" sz="3200" i="1">
                                <a:latin typeface="Cambria Math" panose="02040503050406030204" pitchFamily="18" charset="0"/>
                                <a:sym typeface="Times New Roman" panose="02020603050405020304" pitchFamily="18" charset="0"/>
                              </a:rPr>
                              <m:t>(</m:t>
                            </m:r>
                            <m:r>
                              <a:rPr lang="en-US" altLang="zh-CN" sz="3200" i="1">
                                <a:latin typeface="Cambria Math" panose="02040503050406030204" pitchFamily="18" charset="0"/>
                                <a:sym typeface="Times New Roman" panose="02020603050405020304" pitchFamily="18" charset="0"/>
                              </a:rPr>
                              <m:t>𝐷</m:t>
                            </m:r>
                            <m:r>
                              <a:rPr lang="en-US" altLang="zh-CN" sz="3200" i="1">
                                <a:latin typeface="Cambria Math" panose="02040503050406030204" pitchFamily="18" charset="0"/>
                                <a:sym typeface="Times New Roman" panose="02020603050405020304" pitchFamily="18" charset="0"/>
                              </a:rPr>
                              <m:t>) </m:t>
                            </m:r>
                          </m:e>
                        </m:box>
                      </m:e>
                    </m:func>
                  </m:oMath>
                </a14:m>
                <a:endParaRPr lang="en-US" altLang="zh-CN" sz="3200" dirty="0">
                  <a:latin typeface="Times New Roman" panose="02020603050405020304" pitchFamily="18" charset="0"/>
                  <a:ea typeface="微软雅黑" panose="020B0503020204020204" pitchFamily="34" charset="-122"/>
                  <a:sym typeface="Times New Roman" panose="02020603050405020304" pitchFamily="18" charset="0"/>
                </a:endParaRPr>
              </a:p>
              <a:p>
                <a:r>
                  <a:rPr lang="en-US" altLang="zh-CN" sz="3000" dirty="0">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r>
                      <a:rPr lang="en-US" altLang="zh-CN" sz="3000" i="1" dirty="0">
                        <a:latin typeface="Cambria Math" panose="02040503050406030204" pitchFamily="18" charset="0"/>
                        <a:ea typeface="Cambria Math" panose="02040503050406030204" pitchFamily="18" charset="0"/>
                        <a:sym typeface="Times New Roman" panose="02020603050405020304" pitchFamily="18" charset="0"/>
                      </a:rPr>
                      <m:t>=</m:t>
                    </m:r>
                  </m:oMath>
                </a14:m>
                <a:r>
                  <a:rPr lang="en-US" altLang="zh-CN" sz="3000" dirty="0">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func>
                      <m:funcPr>
                        <m:ctrlPr>
                          <a:rPr lang="en-US" altLang="zh-CN" sz="3000" i="1">
                            <a:latin typeface="Cambria Math" panose="02040503050406030204" pitchFamily="18" charset="0"/>
                            <a:sym typeface="Times New Roman" panose="02020603050405020304" pitchFamily="18" charset="0"/>
                          </a:rPr>
                        </m:ctrlPr>
                      </m:funcPr>
                      <m:fName>
                        <m:limLow>
                          <m:limLowPr>
                            <m:ctrlPr>
                              <a:rPr lang="en-US" altLang="zh-CN" sz="3000" i="1">
                                <a:latin typeface="Cambria Math" panose="02040503050406030204" pitchFamily="18" charset="0"/>
                                <a:sym typeface="Times New Roman" panose="02020603050405020304" pitchFamily="18" charset="0"/>
                              </a:rPr>
                            </m:ctrlPr>
                          </m:limLowPr>
                          <m:e>
                            <m:r>
                              <m:rPr>
                                <m:sty m:val="p"/>
                              </m:rPr>
                              <a:rPr lang="en-US" altLang="zh-CN" sz="3000">
                                <a:latin typeface="Cambria Math" panose="02040503050406030204" pitchFamily="18" charset="0"/>
                                <a:sym typeface="Times New Roman" panose="02020603050405020304" pitchFamily="18" charset="0"/>
                              </a:rPr>
                              <m:t>max</m:t>
                            </m:r>
                          </m:e>
                          <m:lim>
                            <m:r>
                              <a:rPr lang="en-US" altLang="zh-CN" sz="3000">
                                <a:latin typeface="Cambria Math" panose="02040503050406030204" pitchFamily="18" charset="0"/>
                                <a:sym typeface="Times New Roman" panose="02020603050405020304" pitchFamily="18" charset="0"/>
                              </a:rPr>
                              <m:t>h</m:t>
                            </m:r>
                            <m:r>
                              <a:rPr lang="en-US" altLang="zh-CN" sz="3000">
                                <a:latin typeface="Cambria Math" panose="02040503050406030204" pitchFamily="18" charset="0"/>
                                <a:sym typeface="Times New Roman" panose="02020603050405020304" pitchFamily="18" charset="0"/>
                              </a:rPr>
                              <m:t>∈</m:t>
                            </m:r>
                            <m:r>
                              <a:rPr lang="en-US" altLang="zh-CN" sz="3000">
                                <a:latin typeface="Cambria Math" panose="02040503050406030204" pitchFamily="18" charset="0"/>
                                <a:sym typeface="Times New Roman" panose="02020603050405020304" pitchFamily="18" charset="0"/>
                              </a:rPr>
                              <m:t>𝐻</m:t>
                            </m:r>
                          </m:lim>
                        </m:limLow>
                      </m:fName>
                      <m:e>
                        <m:r>
                          <a:rPr lang="en-US" altLang="zh-CN" sz="3000">
                            <a:latin typeface="Cambria Math" panose="02040503050406030204" pitchFamily="18" charset="0"/>
                            <a:sym typeface="Times New Roman" panose="02020603050405020304" pitchFamily="18" charset="0"/>
                          </a:rPr>
                          <m:t>𝑃</m:t>
                        </m:r>
                        <m:d>
                          <m:dPr>
                            <m:ctrlPr>
                              <a:rPr lang="en-US" altLang="zh-CN" sz="3000" i="1">
                                <a:latin typeface="Cambria Math" panose="02040503050406030204" pitchFamily="18" charset="0"/>
                                <a:sym typeface="Times New Roman" panose="02020603050405020304" pitchFamily="18" charset="0"/>
                              </a:rPr>
                            </m:ctrlPr>
                          </m:dPr>
                          <m:e>
                            <m:r>
                              <a:rPr lang="en-US" altLang="zh-CN" sz="3000">
                                <a:latin typeface="Cambria Math" panose="02040503050406030204" pitchFamily="18" charset="0"/>
                                <a:sym typeface="Times New Roman" panose="02020603050405020304" pitchFamily="18" charset="0"/>
                              </a:rPr>
                              <m:t>𝐷</m:t>
                            </m:r>
                          </m:e>
                          <m:e>
                            <m:r>
                              <a:rPr lang="en-US" altLang="zh-CN" sz="3000">
                                <a:latin typeface="Cambria Math" panose="02040503050406030204" pitchFamily="18" charset="0"/>
                                <a:sym typeface="Times New Roman" panose="02020603050405020304" pitchFamily="18" charset="0"/>
                              </a:rPr>
                              <m:t>h</m:t>
                            </m:r>
                          </m:e>
                        </m:d>
                        <m:r>
                          <a:rPr lang="en-US" altLang="zh-CN" sz="3000">
                            <a:latin typeface="Cambria Math" panose="02040503050406030204" pitchFamily="18" charset="0"/>
                            <a:sym typeface="Times New Roman" panose="02020603050405020304" pitchFamily="18" charset="0"/>
                          </a:rPr>
                          <m:t>𝑃</m:t>
                        </m:r>
                        <m:r>
                          <a:rPr lang="en-US" altLang="zh-CN" sz="3000">
                            <a:latin typeface="Cambria Math" panose="02040503050406030204" pitchFamily="18" charset="0"/>
                            <a:sym typeface="Times New Roman" panose="02020603050405020304" pitchFamily="18" charset="0"/>
                          </a:rPr>
                          <m:t>(</m:t>
                        </m:r>
                        <m:r>
                          <a:rPr lang="en-US" altLang="zh-CN" sz="3000">
                            <a:latin typeface="Cambria Math" panose="02040503050406030204" pitchFamily="18" charset="0"/>
                            <a:sym typeface="Times New Roman" panose="02020603050405020304" pitchFamily="18" charset="0"/>
                          </a:rPr>
                          <m:t>h</m:t>
                        </m:r>
                        <m:r>
                          <a:rPr lang="en-US" altLang="zh-CN" sz="3000">
                            <a:latin typeface="Cambria Math" panose="02040503050406030204" pitchFamily="18" charset="0"/>
                            <a:sym typeface="Times New Roman" panose="02020603050405020304" pitchFamily="18" charset="0"/>
                          </a:rPr>
                          <m:t>)</m:t>
                        </m:r>
                      </m:e>
                    </m:func>
                  </m:oMath>
                </a14:m>
                <a:endParaRPr lang="en-US" altLang="zh-CN" sz="3000" dirty="0">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95536" y="3992369"/>
                <a:ext cx="6979920" cy="1808332"/>
              </a:xfrm>
              <a:prstGeom prst="rect">
                <a:avLst/>
              </a:prstGeom>
              <a:blipFill>
                <a:blip r:embed="rId3"/>
                <a:stretch>
                  <a:fillRect b="-4040"/>
                </a:stretch>
              </a:blipFill>
            </p:spPr>
            <p:txBody>
              <a:bodyPr/>
              <a:lstStyle/>
              <a:p>
                <a:r>
                  <a:rPr lang="zh-CN" altLang="en-US">
                    <a:noFill/>
                  </a:rPr>
                  <a:t> </a:t>
                </a:r>
              </a:p>
            </p:txBody>
          </p:sp>
        </mc:Fallback>
      </mc:AlternateContent>
      <p:sp>
        <p:nvSpPr>
          <p:cNvPr id="4" name="矩形 3"/>
          <p:cNvSpPr/>
          <p:nvPr/>
        </p:nvSpPr>
        <p:spPr>
          <a:xfrm>
            <a:off x="624151" y="4692568"/>
            <a:ext cx="4527754" cy="1243425"/>
          </a:xfrm>
          <a:prstGeom prst="rect">
            <a:avLst/>
          </a:pr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4243" y="1523418"/>
            <a:ext cx="3269081" cy="1985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a:extLst>
              <a:ext uri="{FF2B5EF4-FFF2-40B4-BE49-F238E27FC236}">
                <a16:creationId xmlns:a16="http://schemas.microsoft.com/office/drawing/2014/main" id="{E9EFDDC7-D96A-414A-B587-B6E35FD7FA0D}"/>
              </a:ext>
            </a:extLst>
          </p:cNvPr>
          <p:cNvPicPr>
            <a:picLocks noChangeAspect="1"/>
          </p:cNvPicPr>
          <p:nvPr/>
        </p:nvPicPr>
        <p:blipFill>
          <a:blip r:embed="rId5"/>
          <a:stretch>
            <a:fillRect/>
          </a:stretch>
        </p:blipFill>
        <p:spPr>
          <a:xfrm>
            <a:off x="5004048" y="4135950"/>
            <a:ext cx="3850693" cy="2397263"/>
          </a:xfrm>
          <a:prstGeom prst="rect">
            <a:avLst/>
          </a:prstGeom>
        </p:spPr>
      </p:pic>
    </p:spTree>
    <p:extLst>
      <p:ext uri="{BB962C8B-B14F-4D97-AF65-F5344CB8AC3E}">
        <p14:creationId xmlns:p14="http://schemas.microsoft.com/office/powerpoint/2010/main" val="773869580"/>
      </p:ext>
    </p:extLst>
  </p:cSld>
  <p:clrMapOvr>
    <a:masterClrMapping/>
  </p:clrMapOvr>
  <p:transition spd="med">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5576"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分类中的训练集与测试集</a:t>
            </a:r>
          </a:p>
        </p:txBody>
      </p:sp>
      <p:graphicFrame>
        <p:nvGraphicFramePr>
          <p:cNvPr id="11" name="Group 3">
            <a:extLst>
              <a:ext uri="{FF2B5EF4-FFF2-40B4-BE49-F238E27FC236}">
                <a16:creationId xmlns:a16="http://schemas.microsoft.com/office/drawing/2014/main" id="{1D3151FE-A055-4C62-B871-418C1B3814A0}"/>
              </a:ext>
            </a:extLst>
          </p:cNvPr>
          <p:cNvGraphicFramePr>
            <a:graphicFrameLocks/>
          </p:cNvGraphicFramePr>
          <p:nvPr/>
        </p:nvGraphicFramePr>
        <p:xfrm>
          <a:off x="581025" y="1268760"/>
          <a:ext cx="3990975" cy="5286652"/>
        </p:xfrm>
        <a:graphic>
          <a:graphicData uri="http://schemas.openxmlformats.org/drawingml/2006/table">
            <a:tbl>
              <a:tblPr/>
              <a:tblGrid>
                <a:gridCol w="452438">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6437">
                  <a:extLst>
                    <a:ext uri="{9D8B030D-6E8A-4147-A177-3AD203B41FA5}">
                      <a16:colId xmlns:a16="http://schemas.microsoft.com/office/drawing/2014/main" val="20002"/>
                    </a:ext>
                  </a:extLst>
                </a:gridCol>
                <a:gridCol w="715963">
                  <a:extLst>
                    <a:ext uri="{9D8B030D-6E8A-4147-A177-3AD203B41FA5}">
                      <a16:colId xmlns:a16="http://schemas.microsoft.com/office/drawing/2014/main" val="20003"/>
                    </a:ext>
                  </a:extLst>
                </a:gridCol>
                <a:gridCol w="706437">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tblGrid>
              <a:tr h="411306">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年龄</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爱好</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信用</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5</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 </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0"/>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11"/>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2"/>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13"/>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dirty="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4"/>
                  </a:ext>
                </a:extLst>
              </a:tr>
            </a:tbl>
          </a:graphicData>
        </a:graphic>
      </p:graphicFrame>
      <p:sp>
        <p:nvSpPr>
          <p:cNvPr id="13" name="Text Box 5">
            <a:extLst>
              <a:ext uri="{FF2B5EF4-FFF2-40B4-BE49-F238E27FC236}">
                <a16:creationId xmlns:a16="http://schemas.microsoft.com/office/drawing/2014/main" id="{5DCA4CE7-097D-4B05-9C09-2F7A935AF99A}"/>
              </a:ext>
            </a:extLst>
          </p:cNvPr>
          <p:cNvSpPr txBox="1">
            <a:spLocks noChangeArrowheads="1"/>
          </p:cNvSpPr>
          <p:nvPr/>
        </p:nvSpPr>
        <p:spPr bwMode="auto">
          <a:xfrm>
            <a:off x="4654998" y="1268760"/>
            <a:ext cx="4211812"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marL="0" eaLnBrk="1" hangingPunct="1">
              <a:spcBef>
                <a:spcPts val="6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400" b="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一</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个收入中等、信用度良好的青年爱好游戏</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顾客。</a:t>
            </a:r>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a:p>
            <a:pPr marL="0" eaLnBrk="1" hangingPunct="1">
              <a:spcBef>
                <a:spcPts val="6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是否</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会购买电脑呢？</a:t>
            </a:r>
          </a:p>
        </p:txBody>
      </p:sp>
      <p:sp>
        <p:nvSpPr>
          <p:cNvPr id="14" name="TextBox 7">
            <a:extLst>
              <a:ext uri="{FF2B5EF4-FFF2-40B4-BE49-F238E27FC236}">
                <a16:creationId xmlns:a16="http://schemas.microsoft.com/office/drawing/2014/main" id="{79532E8F-C867-459E-9D52-98C73DCB72E3}"/>
              </a:ext>
            </a:extLst>
          </p:cNvPr>
          <p:cNvSpPr txBox="1"/>
          <p:nvPr/>
        </p:nvSpPr>
        <p:spPr>
          <a:xfrm>
            <a:off x="1979712" y="764704"/>
            <a:ext cx="1296144" cy="461665"/>
          </a:xfrm>
          <a:prstGeom prst="rect">
            <a:avLst/>
          </a:prstGeom>
          <a:noFill/>
        </p:spPr>
        <p:txBody>
          <a:bodyPr wrap="square" rtlCol="0">
            <a:spAutoFit/>
          </a:bodyPr>
          <a:lstStyle/>
          <a:p>
            <a:pPr algn="ctr"/>
            <a:r>
              <a:rPr lang="zh-CN" altLang="en-US" sz="2400"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训练集</a:t>
            </a:r>
          </a:p>
        </p:txBody>
      </p:sp>
      <p:sp>
        <p:nvSpPr>
          <p:cNvPr id="15" name="TextBox 8">
            <a:extLst>
              <a:ext uri="{FF2B5EF4-FFF2-40B4-BE49-F238E27FC236}">
                <a16:creationId xmlns:a16="http://schemas.microsoft.com/office/drawing/2014/main" id="{88C7B2AE-176F-4310-B831-C3D4C4D3D002}"/>
              </a:ext>
            </a:extLst>
          </p:cNvPr>
          <p:cNvSpPr txBox="1"/>
          <p:nvPr/>
        </p:nvSpPr>
        <p:spPr>
          <a:xfrm>
            <a:off x="6112832" y="764704"/>
            <a:ext cx="1296144" cy="461665"/>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测试集</a:t>
            </a:r>
          </a:p>
        </p:txBody>
      </p:sp>
      <p:sp>
        <p:nvSpPr>
          <p:cNvPr id="12" name="矩形 11">
            <a:extLst>
              <a:ext uri="{FF2B5EF4-FFF2-40B4-BE49-F238E27FC236}">
                <a16:creationId xmlns:a16="http://schemas.microsoft.com/office/drawing/2014/main" id="{52E1C833-3E36-40E9-A174-8D71D1200805}"/>
              </a:ext>
            </a:extLst>
          </p:cNvPr>
          <p:cNvSpPr/>
          <p:nvPr/>
        </p:nvSpPr>
        <p:spPr bwMode="auto">
          <a:xfrm>
            <a:off x="4681132" y="1312653"/>
            <a:ext cx="3996000" cy="762471"/>
          </a:xfrm>
          <a:prstGeom prst="rect">
            <a:avLst/>
          </a:prstGeom>
          <a:noFill/>
          <a:ln w="190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8" name="图片 17">
            <a:extLst>
              <a:ext uri="{FF2B5EF4-FFF2-40B4-BE49-F238E27FC236}">
                <a16:creationId xmlns:a16="http://schemas.microsoft.com/office/drawing/2014/main" id="{2874740A-FF96-4AC2-B251-7C670C109377}"/>
              </a:ext>
            </a:extLst>
          </p:cNvPr>
          <p:cNvPicPr>
            <a:picLocks noChangeAspect="1"/>
          </p:cNvPicPr>
          <p:nvPr/>
        </p:nvPicPr>
        <p:blipFill>
          <a:blip r:embed="rId3"/>
          <a:stretch>
            <a:fillRect/>
          </a:stretch>
        </p:blipFill>
        <p:spPr>
          <a:xfrm>
            <a:off x="4458861" y="2684322"/>
            <a:ext cx="4500000" cy="1701029"/>
          </a:xfrm>
          <a:prstGeom prst="rect">
            <a:avLst/>
          </a:prstGeom>
        </p:spPr>
      </p:pic>
      <mc:AlternateContent xmlns:mc="http://schemas.openxmlformats.org/markup-compatibility/2006" xmlns:a14="http://schemas.microsoft.com/office/drawing/2010/main">
        <mc:Choice Requires="a14">
          <p:sp>
            <p:nvSpPr>
              <p:cNvPr id="19" name="文本框 4">
                <a:extLst>
                  <a:ext uri="{FF2B5EF4-FFF2-40B4-BE49-F238E27FC236}">
                    <a16:creationId xmlns:a16="http://schemas.microsoft.com/office/drawing/2014/main" id="{3C8E4411-C860-4FF4-9082-5E4868F0E1FA}"/>
                  </a:ext>
                </a:extLst>
              </p:cNvPr>
              <p:cNvSpPr txBox="1"/>
              <p:nvPr/>
            </p:nvSpPr>
            <p:spPr>
              <a:xfrm>
                <a:off x="4716016" y="5109633"/>
                <a:ext cx="5996384" cy="1541961"/>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sym typeface="Times New Roman" panose="02020603050405020304" pitchFamily="18" charset="0"/>
                          </a:rPr>
                        </m:ctrlPr>
                      </m:sSubPr>
                      <m:e>
                        <m:r>
                          <a:rPr lang="en-US" altLang="zh-CN" sz="2400" b="0" i="1" smtClean="0">
                            <a:latin typeface="Cambria Math" panose="02040503050406030204" pitchFamily="18" charset="0"/>
                            <a:sym typeface="Times New Roman" panose="02020603050405020304" pitchFamily="18" charset="0"/>
                          </a:rPr>
                          <m:t>h</m:t>
                        </m:r>
                      </m:e>
                      <m:sub>
                        <m:r>
                          <a:rPr lang="en-US" altLang="zh-CN" sz="2400" b="0" i="1" smtClean="0">
                            <a:latin typeface="Cambria Math" panose="02040503050406030204" pitchFamily="18" charset="0"/>
                            <a:sym typeface="Times New Roman" panose="02020603050405020304" pitchFamily="18" charset="0"/>
                          </a:rPr>
                          <m:t>𝑀𝐴𝑃</m:t>
                        </m:r>
                      </m:sub>
                    </m:sSub>
                    <m:r>
                      <a:rPr lang="en-US" altLang="zh-CN" sz="2400" b="0" i="1" smtClean="0">
                        <a:latin typeface="Cambria Math" panose="02040503050406030204" pitchFamily="18" charset="0"/>
                        <a:sym typeface="Times New Roman" panose="02020603050405020304" pitchFamily="18" charset="0"/>
                      </a:rPr>
                      <m:t>=</m:t>
                    </m:r>
                    <m:func>
                      <m:funcPr>
                        <m:ctrlPr>
                          <a:rPr lang="en-US" altLang="zh-CN" sz="2400" b="0" i="1" smtClean="0">
                            <a:latin typeface="Cambria Math" panose="02040503050406030204" pitchFamily="18" charset="0"/>
                            <a:sym typeface="Times New Roman" panose="02020603050405020304" pitchFamily="18" charset="0"/>
                          </a:rPr>
                        </m:ctrlPr>
                      </m:funcPr>
                      <m:fName>
                        <m:limLow>
                          <m:limLowPr>
                            <m:ctrlPr>
                              <a:rPr lang="en-US" altLang="zh-CN" sz="2400" b="0" i="1" smtClean="0">
                                <a:latin typeface="Cambria Math" panose="02040503050406030204" pitchFamily="18" charset="0"/>
                                <a:sym typeface="Times New Roman" panose="02020603050405020304" pitchFamily="18" charset="0"/>
                              </a:rPr>
                            </m:ctrlPr>
                          </m:limLowPr>
                          <m:e>
                            <m:r>
                              <m:rPr>
                                <m:sty m:val="p"/>
                              </m:rPr>
                              <a:rPr lang="en-US" altLang="zh-CN" sz="2400" b="0" i="0" smtClean="0">
                                <a:latin typeface="Cambria Math" panose="02040503050406030204" pitchFamily="18" charset="0"/>
                                <a:sym typeface="Times New Roman" panose="02020603050405020304" pitchFamily="18" charset="0"/>
                              </a:rPr>
                              <m:t>max</m:t>
                            </m:r>
                          </m:e>
                          <m:lim>
                            <m:r>
                              <a:rPr lang="en-US" altLang="zh-CN" sz="2400" b="0" i="1" smtClean="0">
                                <a:latin typeface="Cambria Math" panose="02040503050406030204" pitchFamily="18" charset="0"/>
                                <a:sym typeface="Times New Roman" panose="02020603050405020304" pitchFamily="18" charset="0"/>
                              </a:rPr>
                              <m:t>h</m:t>
                            </m:r>
                            <m:r>
                              <a:rPr lang="en-US" altLang="zh-CN" sz="2400" b="0" i="1" smtClean="0">
                                <a:latin typeface="Cambria Math" panose="02040503050406030204" pitchFamily="18" charset="0"/>
                                <a:ea typeface="Cambria Math" panose="02040503050406030204" pitchFamily="18" charset="0"/>
                                <a:sym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sym typeface="Times New Roman" panose="02020603050405020304" pitchFamily="18" charset="0"/>
                              </a:rPr>
                              <m:t>𝐻</m:t>
                            </m:r>
                          </m:lim>
                        </m:limLow>
                      </m:fName>
                      <m:e>
                        <m:r>
                          <a:rPr lang="en-US" altLang="zh-CN" sz="2400" b="0" i="1" smtClean="0">
                            <a:latin typeface="Cambria Math" panose="02040503050406030204" pitchFamily="18" charset="0"/>
                            <a:sym typeface="Times New Roman" panose="02020603050405020304" pitchFamily="18" charset="0"/>
                          </a:rPr>
                          <m:t>𝑃</m:t>
                        </m:r>
                        <m:r>
                          <a:rPr lang="en-US" altLang="zh-CN" sz="2400" b="0" i="1" smtClean="0">
                            <a:latin typeface="Cambria Math" panose="02040503050406030204" pitchFamily="18" charset="0"/>
                            <a:sym typeface="Times New Roman" panose="02020603050405020304" pitchFamily="18" charset="0"/>
                          </a:rPr>
                          <m:t>(</m:t>
                        </m:r>
                        <m:r>
                          <a:rPr lang="en-US" altLang="zh-CN" sz="2400" b="0" i="1" smtClean="0">
                            <a:latin typeface="Cambria Math" panose="02040503050406030204" pitchFamily="18" charset="0"/>
                            <a:sym typeface="Times New Roman" panose="02020603050405020304" pitchFamily="18" charset="0"/>
                          </a:rPr>
                          <m:t>h</m:t>
                        </m:r>
                        <m:r>
                          <a:rPr lang="en-US" altLang="zh-CN" sz="2400" b="0" i="1" smtClean="0">
                            <a:latin typeface="Cambria Math" panose="02040503050406030204" pitchFamily="18" charset="0"/>
                            <a:sym typeface="Times New Roman" panose="02020603050405020304" pitchFamily="18" charset="0"/>
                          </a:rPr>
                          <m:t>|</m:t>
                        </m:r>
                        <m:r>
                          <a:rPr lang="en-US" altLang="zh-CN" sz="2400" b="0" i="1" smtClean="0">
                            <a:latin typeface="Cambria Math" panose="02040503050406030204" pitchFamily="18" charset="0"/>
                            <a:sym typeface="Times New Roman" panose="02020603050405020304" pitchFamily="18" charset="0"/>
                          </a:rPr>
                          <m:t>𝐷</m:t>
                        </m:r>
                        <m:r>
                          <a:rPr lang="en-US" altLang="zh-CN" sz="2400" b="0" i="1" smtClean="0">
                            <a:latin typeface="Cambria Math" panose="02040503050406030204" pitchFamily="18" charset="0"/>
                            <a:sym typeface="Times New Roman" panose="02020603050405020304" pitchFamily="18" charset="0"/>
                          </a:rPr>
                          <m:t>)</m:t>
                        </m:r>
                      </m:e>
                    </m:func>
                  </m:oMath>
                </a14:m>
                <a:r>
                  <a:rPr lang="en-US" altLang="zh-CN" sz="2400" b="0" dirty="0">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r>
                      <a:rPr lang="en-US" altLang="zh-CN" sz="2400">
                        <a:latin typeface="Cambria Math" panose="02040503050406030204" pitchFamily="18" charset="0"/>
                        <a:sym typeface="Times New Roman" panose="02020603050405020304" pitchFamily="18" charset="0"/>
                      </a:rPr>
                      <m:t>=</m:t>
                    </m:r>
                    <m:func>
                      <m:funcPr>
                        <m:ctrlPr>
                          <a:rPr lang="en-US" altLang="zh-CN" sz="2400" i="1">
                            <a:latin typeface="Cambria Math" panose="02040503050406030204" pitchFamily="18" charset="0"/>
                            <a:sym typeface="Times New Roman" panose="02020603050405020304" pitchFamily="18" charset="0"/>
                          </a:rPr>
                        </m:ctrlPr>
                      </m:funcPr>
                      <m:fName>
                        <m:limLow>
                          <m:limLowPr>
                            <m:ctrlPr>
                              <a:rPr lang="en-US" altLang="zh-CN" sz="2400" i="1">
                                <a:latin typeface="Cambria Math" panose="02040503050406030204" pitchFamily="18" charset="0"/>
                                <a:sym typeface="Times New Roman" panose="02020603050405020304" pitchFamily="18" charset="0"/>
                              </a:rPr>
                            </m:ctrlPr>
                          </m:limLowPr>
                          <m:e>
                            <m:r>
                              <m:rPr>
                                <m:sty m:val="p"/>
                              </m:rPr>
                              <a:rPr lang="en-US" altLang="zh-CN" sz="2400">
                                <a:latin typeface="Cambria Math" panose="02040503050406030204" pitchFamily="18" charset="0"/>
                                <a:sym typeface="Times New Roman" panose="02020603050405020304" pitchFamily="18" charset="0"/>
                              </a:rPr>
                              <m:t>max</m:t>
                            </m:r>
                          </m:e>
                          <m:lim>
                            <m:r>
                              <a:rPr lang="en-US" altLang="zh-CN" sz="2400">
                                <a:latin typeface="Cambria Math" panose="02040503050406030204" pitchFamily="18" charset="0"/>
                                <a:sym typeface="Times New Roman" panose="02020603050405020304" pitchFamily="18" charset="0"/>
                              </a:rPr>
                              <m:t>h</m:t>
                            </m:r>
                            <m:r>
                              <a:rPr lang="en-US" altLang="zh-CN" sz="2400">
                                <a:latin typeface="Cambria Math" panose="02040503050406030204" pitchFamily="18" charset="0"/>
                                <a:sym typeface="Times New Roman" panose="02020603050405020304" pitchFamily="18" charset="0"/>
                              </a:rPr>
                              <m:t>∈</m:t>
                            </m:r>
                            <m:r>
                              <a:rPr lang="en-US" altLang="zh-CN" sz="2400">
                                <a:latin typeface="Cambria Math" panose="02040503050406030204" pitchFamily="18" charset="0"/>
                                <a:sym typeface="Times New Roman" panose="02020603050405020304" pitchFamily="18" charset="0"/>
                              </a:rPr>
                              <m:t>𝐻</m:t>
                            </m:r>
                          </m:lim>
                        </m:limLow>
                      </m:fName>
                      <m:e>
                        <m:box>
                          <m:boxPr>
                            <m:ctrlPr>
                              <a:rPr lang="en-US" altLang="zh-CN" sz="2400" i="1">
                                <a:latin typeface="Cambria Math" panose="02040503050406030204" pitchFamily="18" charset="0"/>
                                <a:sym typeface="Times New Roman" panose="02020603050405020304" pitchFamily="18" charset="0"/>
                              </a:rPr>
                            </m:ctrlPr>
                          </m:boxPr>
                          <m:e>
                            <m:argPr>
                              <m:argSz m:val="-1"/>
                            </m:argPr>
                            <m:r>
                              <a:rPr lang="en-US" altLang="zh-CN" sz="2400">
                                <a:latin typeface="Cambria Math" panose="02040503050406030204" pitchFamily="18" charset="0"/>
                                <a:sym typeface="Times New Roman" panose="02020603050405020304" pitchFamily="18" charset="0"/>
                              </a:rPr>
                              <m:t>𝑃</m:t>
                            </m:r>
                            <m:r>
                              <a:rPr lang="en-US" altLang="zh-CN" sz="2400">
                                <a:latin typeface="Cambria Math" panose="02040503050406030204" pitchFamily="18" charset="0"/>
                                <a:sym typeface="Times New Roman" panose="02020603050405020304" pitchFamily="18" charset="0"/>
                              </a:rPr>
                              <m:t>(</m:t>
                            </m:r>
                            <m:r>
                              <a:rPr lang="en-US" altLang="zh-CN" sz="2400" i="1">
                                <a:latin typeface="Cambria Math" panose="02040503050406030204" pitchFamily="18" charset="0"/>
                                <a:sym typeface="Times New Roman" panose="02020603050405020304" pitchFamily="18" charset="0"/>
                              </a:rPr>
                              <m:t>𝐷</m:t>
                            </m:r>
                            <m:r>
                              <a:rPr lang="en-US" altLang="zh-CN" sz="2400" i="1">
                                <a:latin typeface="Cambria Math" panose="02040503050406030204" pitchFamily="18" charset="0"/>
                                <a:sym typeface="Times New Roman" panose="02020603050405020304" pitchFamily="18" charset="0"/>
                              </a:rPr>
                              <m:t>|</m:t>
                            </m:r>
                            <m:r>
                              <a:rPr lang="en-US" altLang="zh-CN" sz="2400" i="1">
                                <a:latin typeface="Cambria Math" panose="02040503050406030204" pitchFamily="18" charset="0"/>
                                <a:sym typeface="Times New Roman" panose="02020603050405020304" pitchFamily="18" charset="0"/>
                              </a:rPr>
                              <m:t>h</m:t>
                            </m:r>
                            <m:r>
                              <a:rPr lang="en-US" altLang="zh-CN" sz="2400">
                                <a:latin typeface="Cambria Math" panose="02040503050406030204" pitchFamily="18" charset="0"/>
                                <a:sym typeface="Times New Roman" panose="02020603050405020304" pitchFamily="18" charset="0"/>
                              </a:rPr>
                              <m:t>)</m:t>
                            </m:r>
                            <m:r>
                              <a:rPr lang="en-US" altLang="zh-CN" sz="2400">
                                <a:latin typeface="Cambria Math" panose="02040503050406030204" pitchFamily="18" charset="0"/>
                                <a:sym typeface="Times New Roman" panose="02020603050405020304" pitchFamily="18" charset="0"/>
                              </a:rPr>
                              <m:t>𝑃</m:t>
                            </m:r>
                            <m:d>
                              <m:dPr>
                                <m:ctrlPr>
                                  <a:rPr lang="en-US" altLang="zh-CN" sz="2400" i="1">
                                    <a:latin typeface="Cambria Math" panose="02040503050406030204" pitchFamily="18" charset="0"/>
                                    <a:sym typeface="Times New Roman" panose="02020603050405020304" pitchFamily="18" charset="0"/>
                                  </a:rPr>
                                </m:ctrlPr>
                              </m:dPr>
                              <m:e>
                                <m:r>
                                  <a:rPr lang="en-US" altLang="zh-CN" sz="2400">
                                    <a:latin typeface="Cambria Math" panose="02040503050406030204" pitchFamily="18" charset="0"/>
                                    <a:sym typeface="Times New Roman" panose="02020603050405020304" pitchFamily="18" charset="0"/>
                                  </a:rPr>
                                  <m:t>h</m:t>
                                </m:r>
                              </m:e>
                            </m:d>
                            <m:r>
                              <a:rPr lang="en-US" altLang="zh-CN" sz="2400" i="1">
                                <a:latin typeface="Cambria Math" panose="02040503050406030204" pitchFamily="18" charset="0"/>
                                <a:sym typeface="Times New Roman" panose="02020603050405020304" pitchFamily="18" charset="0"/>
                              </a:rPr>
                              <m:t>/</m:t>
                            </m:r>
                            <m:r>
                              <a:rPr lang="en-US" altLang="zh-CN" sz="2400" i="1">
                                <a:latin typeface="Cambria Math" panose="02040503050406030204" pitchFamily="18" charset="0"/>
                                <a:sym typeface="Times New Roman" panose="02020603050405020304" pitchFamily="18" charset="0"/>
                              </a:rPr>
                              <m:t>𝑃</m:t>
                            </m:r>
                            <m:r>
                              <a:rPr lang="en-US" altLang="zh-CN" sz="2400" i="1">
                                <a:latin typeface="Cambria Math" panose="02040503050406030204" pitchFamily="18" charset="0"/>
                                <a:sym typeface="Times New Roman" panose="02020603050405020304" pitchFamily="18" charset="0"/>
                              </a:rPr>
                              <m:t>(</m:t>
                            </m:r>
                            <m:r>
                              <a:rPr lang="en-US" altLang="zh-CN" sz="2400" i="1">
                                <a:latin typeface="Cambria Math" panose="02040503050406030204" pitchFamily="18" charset="0"/>
                                <a:sym typeface="Times New Roman" panose="02020603050405020304" pitchFamily="18" charset="0"/>
                              </a:rPr>
                              <m:t>𝐷</m:t>
                            </m:r>
                            <m:r>
                              <a:rPr lang="en-US" altLang="zh-CN" sz="2400" i="1">
                                <a:latin typeface="Cambria Math" panose="02040503050406030204" pitchFamily="18" charset="0"/>
                                <a:sym typeface="Times New Roman" panose="02020603050405020304" pitchFamily="18" charset="0"/>
                              </a:rPr>
                              <m:t>) </m:t>
                            </m:r>
                          </m:e>
                        </m:box>
                      </m:e>
                    </m:func>
                  </m:oMath>
                </a14:m>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r>
                      <a:rPr lang="en-US" altLang="zh-CN" sz="2400" i="1" dirty="0">
                        <a:latin typeface="Cambria Math" panose="02040503050406030204" pitchFamily="18" charset="0"/>
                        <a:ea typeface="Cambria Math" panose="02040503050406030204" pitchFamily="18" charset="0"/>
                        <a:sym typeface="Times New Roman" panose="02020603050405020304" pitchFamily="18" charset="0"/>
                      </a:rPr>
                      <m:t>=</m:t>
                    </m:r>
                  </m:oMath>
                </a14:m>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func>
                      <m:funcPr>
                        <m:ctrlPr>
                          <a:rPr lang="en-US" altLang="zh-CN" sz="2400" i="1">
                            <a:latin typeface="Cambria Math" panose="02040503050406030204" pitchFamily="18" charset="0"/>
                            <a:sym typeface="Times New Roman" panose="02020603050405020304" pitchFamily="18" charset="0"/>
                          </a:rPr>
                        </m:ctrlPr>
                      </m:funcPr>
                      <m:fName>
                        <m:limLow>
                          <m:limLowPr>
                            <m:ctrlPr>
                              <a:rPr lang="en-US" altLang="zh-CN" sz="2400" i="1">
                                <a:latin typeface="Cambria Math" panose="02040503050406030204" pitchFamily="18" charset="0"/>
                                <a:sym typeface="Times New Roman" panose="02020603050405020304" pitchFamily="18" charset="0"/>
                              </a:rPr>
                            </m:ctrlPr>
                          </m:limLowPr>
                          <m:e>
                            <m:r>
                              <m:rPr>
                                <m:sty m:val="p"/>
                              </m:rPr>
                              <a:rPr lang="en-US" altLang="zh-CN" sz="2400">
                                <a:latin typeface="Cambria Math" panose="02040503050406030204" pitchFamily="18" charset="0"/>
                                <a:sym typeface="Times New Roman" panose="02020603050405020304" pitchFamily="18" charset="0"/>
                              </a:rPr>
                              <m:t>max</m:t>
                            </m:r>
                          </m:e>
                          <m:lim>
                            <m:r>
                              <a:rPr lang="en-US" altLang="zh-CN" sz="2400">
                                <a:latin typeface="Cambria Math" panose="02040503050406030204" pitchFamily="18" charset="0"/>
                                <a:sym typeface="Times New Roman" panose="02020603050405020304" pitchFamily="18" charset="0"/>
                              </a:rPr>
                              <m:t>h</m:t>
                            </m:r>
                            <m:r>
                              <a:rPr lang="en-US" altLang="zh-CN" sz="2400">
                                <a:latin typeface="Cambria Math" panose="02040503050406030204" pitchFamily="18" charset="0"/>
                                <a:sym typeface="Times New Roman" panose="02020603050405020304" pitchFamily="18" charset="0"/>
                              </a:rPr>
                              <m:t>∈</m:t>
                            </m:r>
                            <m:r>
                              <a:rPr lang="en-US" altLang="zh-CN" sz="2400">
                                <a:latin typeface="Cambria Math" panose="02040503050406030204" pitchFamily="18" charset="0"/>
                                <a:sym typeface="Times New Roman" panose="02020603050405020304" pitchFamily="18" charset="0"/>
                              </a:rPr>
                              <m:t>𝐻</m:t>
                            </m:r>
                          </m:lim>
                        </m:limLow>
                      </m:fName>
                      <m:e>
                        <m:r>
                          <a:rPr lang="en-US" altLang="zh-CN" sz="2400">
                            <a:latin typeface="Cambria Math" panose="02040503050406030204" pitchFamily="18" charset="0"/>
                            <a:sym typeface="Times New Roman" panose="02020603050405020304" pitchFamily="18" charset="0"/>
                          </a:rPr>
                          <m:t>𝑃</m:t>
                        </m:r>
                        <m:d>
                          <m:dPr>
                            <m:ctrlPr>
                              <a:rPr lang="en-US" altLang="zh-CN" sz="2400" i="1">
                                <a:latin typeface="Cambria Math" panose="02040503050406030204" pitchFamily="18" charset="0"/>
                                <a:sym typeface="Times New Roman" panose="02020603050405020304" pitchFamily="18" charset="0"/>
                              </a:rPr>
                            </m:ctrlPr>
                          </m:dPr>
                          <m:e>
                            <m:r>
                              <a:rPr lang="en-US" altLang="zh-CN" sz="2400">
                                <a:latin typeface="Cambria Math" panose="02040503050406030204" pitchFamily="18" charset="0"/>
                                <a:sym typeface="Times New Roman" panose="02020603050405020304" pitchFamily="18" charset="0"/>
                              </a:rPr>
                              <m:t>𝐷</m:t>
                            </m:r>
                          </m:e>
                          <m:e>
                            <m:r>
                              <a:rPr lang="en-US" altLang="zh-CN" sz="2400">
                                <a:latin typeface="Cambria Math" panose="02040503050406030204" pitchFamily="18" charset="0"/>
                                <a:sym typeface="Times New Roman" panose="02020603050405020304" pitchFamily="18" charset="0"/>
                              </a:rPr>
                              <m:t>h</m:t>
                            </m:r>
                          </m:e>
                        </m:d>
                        <m:r>
                          <a:rPr lang="en-US" altLang="zh-CN" sz="2400">
                            <a:latin typeface="Cambria Math" panose="02040503050406030204" pitchFamily="18" charset="0"/>
                            <a:sym typeface="Times New Roman" panose="02020603050405020304" pitchFamily="18" charset="0"/>
                          </a:rPr>
                          <m:t>𝑃</m:t>
                        </m:r>
                        <m:r>
                          <a:rPr lang="en-US" altLang="zh-CN" sz="2400">
                            <a:latin typeface="Cambria Math" panose="02040503050406030204" pitchFamily="18" charset="0"/>
                            <a:sym typeface="Times New Roman" panose="02020603050405020304" pitchFamily="18" charset="0"/>
                          </a:rPr>
                          <m:t>(</m:t>
                        </m:r>
                        <m:r>
                          <a:rPr lang="en-US" altLang="zh-CN" sz="2400">
                            <a:latin typeface="Cambria Math" panose="02040503050406030204" pitchFamily="18" charset="0"/>
                            <a:sym typeface="Times New Roman" panose="02020603050405020304" pitchFamily="18" charset="0"/>
                          </a:rPr>
                          <m:t>h</m:t>
                        </m:r>
                        <m:r>
                          <a:rPr lang="en-US" altLang="zh-CN" sz="2400">
                            <a:latin typeface="Cambria Math" panose="02040503050406030204" pitchFamily="18" charset="0"/>
                            <a:sym typeface="Times New Roman" panose="02020603050405020304" pitchFamily="18" charset="0"/>
                          </a:rPr>
                          <m:t>)</m:t>
                        </m:r>
                      </m:e>
                    </m:func>
                  </m:oMath>
                </a14:m>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9" name="文本框 4">
                <a:extLst>
                  <a:ext uri="{FF2B5EF4-FFF2-40B4-BE49-F238E27FC236}">
                    <a16:creationId xmlns:a16="http://schemas.microsoft.com/office/drawing/2014/main" id="{3C8E4411-C860-4FF4-9082-5E4868F0E1FA}"/>
                  </a:ext>
                </a:extLst>
              </p:cNvPr>
              <p:cNvSpPr txBox="1">
                <a:spLocks noRot="1" noChangeAspect="1" noMove="1" noResize="1" noEditPoints="1" noAdjustHandles="1" noChangeArrowheads="1" noChangeShapeType="1" noTextEdit="1"/>
              </p:cNvSpPr>
              <p:nvPr/>
            </p:nvSpPr>
            <p:spPr>
              <a:xfrm>
                <a:off x="4716016" y="5109633"/>
                <a:ext cx="5996384" cy="1541961"/>
              </a:xfrm>
              <a:prstGeom prst="rect">
                <a:avLst/>
              </a:prstGeom>
              <a:blipFill>
                <a:blip r:embed="rId4"/>
                <a:stretch>
                  <a:fillRect l="-305" b="-1186"/>
                </a:stretch>
              </a:blipFill>
            </p:spPr>
            <p:txBody>
              <a:bodyPr/>
              <a:lstStyle/>
              <a:p>
                <a:r>
                  <a:rPr lang="zh-CN" altLang="en-US">
                    <a:noFill/>
                  </a:rPr>
                  <a:t> </a:t>
                </a:r>
              </a:p>
            </p:txBody>
          </p:sp>
        </mc:Fallback>
      </mc:AlternateContent>
      <p:sp>
        <p:nvSpPr>
          <p:cNvPr id="20" name="圆角矩形标注 5">
            <a:extLst>
              <a:ext uri="{FF2B5EF4-FFF2-40B4-BE49-F238E27FC236}">
                <a16:creationId xmlns:a16="http://schemas.microsoft.com/office/drawing/2014/main" id="{5D67261B-0B19-4A37-A855-0E36FFE04145}"/>
              </a:ext>
            </a:extLst>
          </p:cNvPr>
          <p:cNvSpPr/>
          <p:nvPr/>
        </p:nvSpPr>
        <p:spPr>
          <a:xfrm>
            <a:off x="5868143" y="4523353"/>
            <a:ext cx="3090717" cy="448278"/>
          </a:xfrm>
          <a:prstGeom prst="accentBorderCallout2">
            <a:avLst>
              <a:gd name="adj1" fmla="val 18750"/>
              <a:gd name="adj2" fmla="val -3636"/>
              <a:gd name="adj3" fmla="val 21717"/>
              <a:gd name="adj4" fmla="val -10450"/>
              <a:gd name="adj5" fmla="val -193432"/>
              <a:gd name="adj6" fmla="val -16374"/>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D</a:t>
            </a: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待测试数据到底是什么呢？</a:t>
            </a:r>
          </a:p>
        </p:txBody>
      </p:sp>
    </p:spTree>
    <p:extLst>
      <p:ext uri="{BB962C8B-B14F-4D97-AF65-F5344CB8AC3E}">
        <p14:creationId xmlns:p14="http://schemas.microsoft.com/office/powerpoint/2010/main" val="422018544"/>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对象是一个多维向量</a:t>
            </a: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252000" y="720000"/>
                <a:ext cx="8640000" cy="6049348"/>
              </a:xfrm>
              <a:prstGeom prst="rect">
                <a:avLst/>
              </a:prstGeom>
              <a:noFill/>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已知</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：对象</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D</a:t>
                </a: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是由多个属性组成的向量</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=&lt;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1</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2</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𝑛</m:t>
                        </m:r>
                      </m:sub>
                    </m:sSub>
                    <m:r>
                      <a:rPr lang="en-US" altLang="zh-CN" sz="2200">
                        <a:latin typeface="Cambria Math" panose="02040503050406030204" pitchFamily="18" charset="0"/>
                        <a:cs typeface="+mn-ea"/>
                        <a:sym typeface="Times New Roman" panose="02020603050405020304" pitchFamily="18" charset="0"/>
                      </a:rPr>
                      <m:t>&gt;</m:t>
                    </m:r>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目标</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40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问题</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计算</a:t>
                </a: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&lt;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1</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2</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𝑛</m:t>
                            </m:r>
                          </m:sub>
                        </m:sSub>
                        <m:r>
                          <a:rPr lang="en-US" altLang="zh-CN" sz="2200">
                            <a:latin typeface="Cambria Math" panose="02040503050406030204" pitchFamily="18" charset="0"/>
                            <a:cs typeface="+mn-ea"/>
                            <a:sym typeface="Times New Roman" panose="02020603050405020304" pitchFamily="18" charset="0"/>
                          </a:rPr>
                          <m:t>&gt;</m:t>
                        </m:r>
                      </m:e>
                      <m:e>
                        <m:r>
                          <a:rPr lang="en-US" altLang="zh-CN" sz="2200">
                            <a:latin typeface="Cambria Math" panose="02040503050406030204" pitchFamily="18" charset="0"/>
                            <a:cs typeface="+mn-ea"/>
                            <a:sym typeface="Times New Roman" panose="02020603050405020304" pitchFamily="18" charset="0"/>
                          </a:rPr>
                          <m:t>h</m:t>
                        </m:r>
                      </m:e>
                    </m:d>
                  </m:oMath>
                </a14:m>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时，当维度过高时，可用数据变得很稀疏，难以获得</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结果。</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252000" y="720000"/>
                <a:ext cx="8640000" cy="6049348"/>
              </a:xfrm>
              <a:prstGeom prst="rect">
                <a:avLst/>
              </a:prstGeom>
              <a:blipFill>
                <a:blip r:embed="rId3"/>
                <a:stretch>
                  <a:fillRect l="-494" r="-846" b="-12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83560" y="4146204"/>
                <a:ext cx="7726680" cy="10587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h</m:t>
                          </m:r>
                        </m:e>
                        <m:sub>
                          <m:r>
                            <a:rPr lang="en-US" altLang="zh-CN" sz="2400" i="1">
                              <a:latin typeface="Cambria Math" panose="02040503050406030204" pitchFamily="18" charset="0"/>
                              <a:sym typeface="Times New Roman" panose="02020603050405020304" pitchFamily="18" charset="0"/>
                            </a:rPr>
                            <m:t>𝑀𝐴𝑃</m:t>
                          </m:r>
                        </m:sub>
                      </m:sSub>
                      <m:r>
                        <a:rPr lang="en-US" altLang="zh-CN" sz="2400" i="1">
                          <a:latin typeface="Cambria Math" panose="02040503050406030204" pitchFamily="18" charset="0"/>
                          <a:sym typeface="Times New Roman" panose="02020603050405020304" pitchFamily="18" charset="0"/>
                        </a:rPr>
                        <m:t>=</m:t>
                      </m:r>
                      <m:func>
                        <m:funcPr>
                          <m:ctrlPr>
                            <a:rPr lang="en-US" altLang="zh-CN" sz="2400" i="1">
                              <a:latin typeface="Cambria Math" panose="02040503050406030204" pitchFamily="18" charset="0"/>
                              <a:sym typeface="Times New Roman" panose="02020603050405020304" pitchFamily="18" charset="0"/>
                            </a:rPr>
                          </m:ctrlPr>
                        </m:funcPr>
                        <m:fName>
                          <m:limLow>
                            <m:limLowPr>
                              <m:ctrlPr>
                                <a:rPr lang="en-US" altLang="zh-CN" sz="2400" i="1">
                                  <a:latin typeface="Cambria Math" panose="02040503050406030204" pitchFamily="18" charset="0"/>
                                  <a:sym typeface="Times New Roman" panose="02020603050405020304" pitchFamily="18" charset="0"/>
                                </a:rPr>
                              </m:ctrlPr>
                            </m:limLowPr>
                            <m:e>
                              <m:r>
                                <m:rPr>
                                  <m:sty m:val="p"/>
                                </m:rPr>
                                <a:rPr lang="en-US" altLang="zh-CN" sz="2400">
                                  <a:latin typeface="Cambria Math" panose="02040503050406030204" pitchFamily="18" charset="0"/>
                                  <a:sym typeface="Times New Roman" panose="02020603050405020304" pitchFamily="18" charset="0"/>
                                </a:rPr>
                                <m:t>max</m:t>
                              </m:r>
                            </m:e>
                            <m:lim>
                              <m:r>
                                <a:rPr lang="en-US" altLang="zh-CN" sz="2400" i="1">
                                  <a:latin typeface="Cambria Math" panose="02040503050406030204" pitchFamily="18" charset="0"/>
                                  <a:sym typeface="Times New Roman" panose="02020603050405020304" pitchFamily="18" charset="0"/>
                                </a:rPr>
                                <m:t>h</m:t>
                              </m:r>
                              <m:r>
                                <a:rPr lang="en-US" altLang="zh-CN" sz="2400" i="1">
                                  <a:latin typeface="Cambria Math" panose="02040503050406030204" pitchFamily="18" charset="0"/>
                                  <a:ea typeface="Cambria Math" panose="02040503050406030204" pitchFamily="18" charset="0"/>
                                  <a:sym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sym typeface="Times New Roman" panose="02020603050405020304" pitchFamily="18" charset="0"/>
                                </a:rPr>
                                <m:t>𝐻</m:t>
                              </m:r>
                            </m:lim>
                          </m:limLow>
                        </m:fName>
                        <m:e>
                          <m:r>
                            <a:rPr lang="en-US" altLang="zh-CN" sz="2400" i="1">
                              <a:latin typeface="Cambria Math" panose="02040503050406030204" pitchFamily="18" charset="0"/>
                              <a:sym typeface="Times New Roman" panose="02020603050405020304" pitchFamily="18" charset="0"/>
                            </a:rPr>
                            <m:t>𝑃</m:t>
                          </m:r>
                          <m:r>
                            <a:rPr lang="en-US" altLang="zh-CN" sz="2400" i="1">
                              <a:latin typeface="Cambria Math" panose="02040503050406030204" pitchFamily="18" charset="0"/>
                              <a:sym typeface="Times New Roman" panose="02020603050405020304" pitchFamily="18" charset="0"/>
                            </a:rPr>
                            <m:t>(</m:t>
                          </m:r>
                          <m:r>
                            <a:rPr lang="en-US" altLang="zh-CN" sz="2400" i="1">
                              <a:latin typeface="Cambria Math" panose="02040503050406030204" pitchFamily="18" charset="0"/>
                              <a:sym typeface="Times New Roman" panose="02020603050405020304" pitchFamily="18" charset="0"/>
                            </a:rPr>
                            <m:t>h</m:t>
                          </m:r>
                          <m:r>
                            <a:rPr lang="en-US" altLang="zh-CN" sz="2400" i="1">
                              <a:latin typeface="Cambria Math" panose="02040503050406030204" pitchFamily="18" charset="0"/>
                              <a:sym typeface="Times New Roman" panose="02020603050405020304" pitchFamily="18" charset="0"/>
                            </a:rPr>
                            <m:t>|&lt;</m:t>
                          </m:r>
                          <m:sSub>
                            <m:sSubPr>
                              <m:ctrlPr>
                                <a:rPr lang="en-US"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𝑎</m:t>
                              </m:r>
                            </m:e>
                            <m:sub>
                              <m:r>
                                <a:rPr lang="en-US" altLang="zh-CN" sz="2400" i="1">
                                  <a:latin typeface="Cambria Math" panose="02040503050406030204" pitchFamily="18" charset="0"/>
                                  <a:sym typeface="Times New Roman" panose="02020603050405020304" pitchFamily="18" charset="0"/>
                                </a:rPr>
                                <m:t>1</m:t>
                              </m:r>
                            </m:sub>
                          </m:sSub>
                          <m:r>
                            <a:rPr lang="en-US" altLang="zh-CN" sz="2400" i="1">
                              <a:latin typeface="Cambria Math" panose="02040503050406030204" pitchFamily="18" charset="0"/>
                              <a:sym typeface="Times New Roman" panose="02020603050405020304" pitchFamily="18" charset="0"/>
                            </a:rPr>
                            <m:t>,</m:t>
                          </m:r>
                          <m:sSub>
                            <m:sSubPr>
                              <m:ctrlPr>
                                <a:rPr lang="en-US"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𝑎</m:t>
                              </m:r>
                            </m:e>
                            <m:sub>
                              <m:r>
                                <a:rPr lang="en-US" altLang="zh-CN" sz="2400" i="1">
                                  <a:latin typeface="Cambria Math" panose="02040503050406030204" pitchFamily="18" charset="0"/>
                                  <a:sym typeface="Times New Roman" panose="02020603050405020304" pitchFamily="18" charset="0"/>
                                </a:rPr>
                                <m:t>2</m:t>
                              </m:r>
                            </m:sub>
                          </m:sSub>
                          <m:r>
                            <a:rPr lang="en-US" altLang="zh-CN" sz="2400" i="1">
                              <a:latin typeface="Cambria Math" panose="02040503050406030204" pitchFamily="18" charset="0"/>
                              <a:sym typeface="Times New Roman" panose="02020603050405020304" pitchFamily="18" charset="0"/>
                            </a:rPr>
                            <m:t>,…,</m:t>
                          </m:r>
                          <m:sSub>
                            <m:sSubPr>
                              <m:ctrlPr>
                                <a:rPr lang="en-US"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𝑎</m:t>
                              </m:r>
                            </m:e>
                            <m:sub>
                              <m:r>
                                <a:rPr lang="en-US" altLang="zh-CN" sz="2400" i="1">
                                  <a:latin typeface="Cambria Math" panose="02040503050406030204" pitchFamily="18" charset="0"/>
                                  <a:sym typeface="Times New Roman" panose="02020603050405020304" pitchFamily="18" charset="0"/>
                                </a:rPr>
                                <m:t>𝑛</m:t>
                              </m:r>
                            </m:sub>
                          </m:sSub>
                          <m:r>
                            <a:rPr lang="en-US" altLang="zh-CN" sz="2400" i="1">
                              <a:latin typeface="Cambria Math" panose="02040503050406030204" pitchFamily="18" charset="0"/>
                              <a:sym typeface="Times New Roman" panose="02020603050405020304" pitchFamily="18" charset="0"/>
                            </a:rPr>
                            <m:t>&gt;)</m:t>
                          </m:r>
                        </m:e>
                      </m:func>
                    </m:oMath>
                  </m:oMathPara>
                </a14:m>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func>
                      <m:funcPr>
                        <m:ctrlPr>
                          <a:rPr lang="en-US" altLang="zh-CN" sz="2400" i="1">
                            <a:latin typeface="Cambria Math" panose="02040503050406030204" pitchFamily="18" charset="0"/>
                            <a:sym typeface="Times New Roman" panose="02020603050405020304" pitchFamily="18" charset="0"/>
                          </a:rPr>
                        </m:ctrlPr>
                      </m:funcPr>
                      <m:fName>
                        <m:r>
                          <a:rPr lang="en-US" altLang="zh-CN" sz="2400" i="1">
                            <a:latin typeface="Cambria Math" panose="02040503050406030204" pitchFamily="18" charset="0"/>
                            <a:sym typeface="Times New Roman" panose="02020603050405020304" pitchFamily="18" charset="0"/>
                          </a:rPr>
                          <m:t>=</m:t>
                        </m:r>
                        <m:limLow>
                          <m:limLowPr>
                            <m:ctrlPr>
                              <a:rPr lang="en-US" altLang="zh-CN" sz="2400" i="1">
                                <a:latin typeface="Cambria Math" panose="02040503050406030204" pitchFamily="18" charset="0"/>
                                <a:sym typeface="Times New Roman" panose="02020603050405020304" pitchFamily="18" charset="0"/>
                              </a:rPr>
                            </m:ctrlPr>
                          </m:limLowPr>
                          <m:e>
                            <m:r>
                              <m:rPr>
                                <m:sty m:val="p"/>
                              </m:rPr>
                              <a:rPr lang="en-US" altLang="zh-CN" sz="2400">
                                <a:latin typeface="Cambria Math" panose="02040503050406030204" pitchFamily="18" charset="0"/>
                                <a:sym typeface="Times New Roman" panose="02020603050405020304" pitchFamily="18" charset="0"/>
                              </a:rPr>
                              <m:t>max</m:t>
                            </m:r>
                          </m:e>
                          <m:lim>
                            <m:r>
                              <a:rPr lang="en-US" altLang="zh-CN" sz="2400">
                                <a:latin typeface="Cambria Math" panose="02040503050406030204" pitchFamily="18" charset="0"/>
                                <a:sym typeface="Times New Roman" panose="02020603050405020304" pitchFamily="18" charset="0"/>
                              </a:rPr>
                              <m:t>h</m:t>
                            </m:r>
                            <m:r>
                              <a:rPr lang="en-US" altLang="zh-CN" sz="2400">
                                <a:latin typeface="Cambria Math" panose="02040503050406030204" pitchFamily="18" charset="0"/>
                                <a:sym typeface="Times New Roman" panose="02020603050405020304" pitchFamily="18" charset="0"/>
                              </a:rPr>
                              <m:t>∈</m:t>
                            </m:r>
                            <m:r>
                              <a:rPr lang="en-US" altLang="zh-CN" sz="2400">
                                <a:latin typeface="Cambria Math" panose="02040503050406030204" pitchFamily="18" charset="0"/>
                                <a:sym typeface="Times New Roman" panose="02020603050405020304" pitchFamily="18" charset="0"/>
                              </a:rPr>
                              <m:t>𝐻</m:t>
                            </m:r>
                          </m:lim>
                        </m:limLow>
                      </m:fName>
                      <m:e>
                        <m:r>
                          <a:rPr lang="en-US" altLang="zh-CN" sz="2400">
                            <a:latin typeface="Cambria Math" panose="02040503050406030204" pitchFamily="18" charset="0"/>
                            <a:sym typeface="Times New Roman" panose="02020603050405020304" pitchFamily="18" charset="0"/>
                          </a:rPr>
                          <m:t>𝑃</m:t>
                        </m:r>
                        <m:d>
                          <m:dPr>
                            <m:ctrlPr>
                              <a:rPr lang="en-US" altLang="zh-CN" sz="2400" i="1">
                                <a:latin typeface="Cambria Math" panose="02040503050406030204" pitchFamily="18" charset="0"/>
                                <a:sym typeface="Times New Roman" panose="02020603050405020304" pitchFamily="18" charset="0"/>
                              </a:rPr>
                            </m:ctrlPr>
                          </m:dPr>
                          <m:e>
                            <m:r>
                              <a:rPr lang="en-US" altLang="zh-CN" sz="2400" i="1">
                                <a:latin typeface="Cambria Math" panose="02040503050406030204" pitchFamily="18" charset="0"/>
                                <a:sym typeface="Times New Roman" panose="02020603050405020304" pitchFamily="18" charset="0"/>
                              </a:rPr>
                              <m:t>&lt;</m:t>
                            </m:r>
                            <m:sSub>
                              <m:sSubPr>
                                <m:ctrlPr>
                                  <a:rPr lang="en-US"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𝑎</m:t>
                                </m:r>
                              </m:e>
                              <m:sub>
                                <m:r>
                                  <a:rPr lang="en-US" altLang="zh-CN" sz="2400" i="1">
                                    <a:latin typeface="Cambria Math" panose="02040503050406030204" pitchFamily="18" charset="0"/>
                                    <a:sym typeface="Times New Roman" panose="02020603050405020304" pitchFamily="18" charset="0"/>
                                  </a:rPr>
                                  <m:t>1</m:t>
                                </m:r>
                              </m:sub>
                            </m:sSub>
                            <m:r>
                              <a:rPr lang="en-US" altLang="zh-CN" sz="2400" i="1">
                                <a:latin typeface="Cambria Math" panose="02040503050406030204" pitchFamily="18" charset="0"/>
                                <a:sym typeface="Times New Roman" panose="02020603050405020304" pitchFamily="18" charset="0"/>
                              </a:rPr>
                              <m:t>,</m:t>
                            </m:r>
                            <m:sSub>
                              <m:sSubPr>
                                <m:ctrlPr>
                                  <a:rPr lang="en-US"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𝑎</m:t>
                                </m:r>
                              </m:e>
                              <m:sub>
                                <m:r>
                                  <a:rPr lang="en-US" altLang="zh-CN" sz="2400" i="1">
                                    <a:latin typeface="Cambria Math" panose="02040503050406030204" pitchFamily="18" charset="0"/>
                                    <a:sym typeface="Times New Roman" panose="02020603050405020304" pitchFamily="18" charset="0"/>
                                  </a:rPr>
                                  <m:t>2</m:t>
                                </m:r>
                              </m:sub>
                            </m:sSub>
                            <m:r>
                              <a:rPr lang="en-US" altLang="zh-CN" sz="2400" i="1">
                                <a:latin typeface="Cambria Math" panose="02040503050406030204" pitchFamily="18" charset="0"/>
                                <a:sym typeface="Times New Roman" panose="02020603050405020304" pitchFamily="18" charset="0"/>
                              </a:rPr>
                              <m:t>,…,</m:t>
                            </m:r>
                            <m:sSub>
                              <m:sSubPr>
                                <m:ctrlPr>
                                  <a:rPr lang="en-US" altLang="zh-CN" sz="2400" i="1">
                                    <a:latin typeface="Cambria Math" panose="02040503050406030204" pitchFamily="18" charset="0"/>
                                    <a:sym typeface="Times New Roman" panose="02020603050405020304" pitchFamily="18" charset="0"/>
                                  </a:rPr>
                                </m:ctrlPr>
                              </m:sSubPr>
                              <m:e>
                                <m:r>
                                  <a:rPr lang="en-US" altLang="zh-CN" sz="2400" i="1">
                                    <a:latin typeface="Cambria Math" panose="02040503050406030204" pitchFamily="18" charset="0"/>
                                    <a:sym typeface="Times New Roman" panose="02020603050405020304" pitchFamily="18" charset="0"/>
                                  </a:rPr>
                                  <m:t>𝑎</m:t>
                                </m:r>
                              </m:e>
                              <m:sub>
                                <m:r>
                                  <a:rPr lang="en-US" altLang="zh-CN" sz="2400" i="1">
                                    <a:latin typeface="Cambria Math" panose="02040503050406030204" pitchFamily="18" charset="0"/>
                                    <a:sym typeface="Times New Roman" panose="02020603050405020304" pitchFamily="18" charset="0"/>
                                  </a:rPr>
                                  <m:t>𝑛</m:t>
                                </m:r>
                              </m:sub>
                            </m:sSub>
                            <m:r>
                              <a:rPr lang="en-US" altLang="zh-CN" sz="2400" i="1">
                                <a:latin typeface="Cambria Math" panose="02040503050406030204" pitchFamily="18" charset="0"/>
                                <a:sym typeface="Times New Roman" panose="02020603050405020304" pitchFamily="18" charset="0"/>
                              </a:rPr>
                              <m:t>&gt;</m:t>
                            </m:r>
                          </m:e>
                          <m:e>
                            <m:r>
                              <a:rPr lang="en-US" altLang="zh-CN" sz="2400">
                                <a:latin typeface="Cambria Math" panose="02040503050406030204" pitchFamily="18" charset="0"/>
                                <a:sym typeface="Times New Roman" panose="02020603050405020304" pitchFamily="18" charset="0"/>
                              </a:rPr>
                              <m:t>h</m:t>
                            </m:r>
                          </m:e>
                        </m:d>
                        <m:r>
                          <a:rPr lang="en-US" altLang="zh-CN" sz="2400">
                            <a:latin typeface="Cambria Math" panose="02040503050406030204" pitchFamily="18" charset="0"/>
                            <a:sym typeface="Times New Roman" panose="02020603050405020304" pitchFamily="18" charset="0"/>
                          </a:rPr>
                          <m:t>𝑃</m:t>
                        </m:r>
                        <m:r>
                          <a:rPr lang="en-US" altLang="zh-CN" sz="2400">
                            <a:latin typeface="Cambria Math" panose="02040503050406030204" pitchFamily="18" charset="0"/>
                            <a:sym typeface="Times New Roman" panose="02020603050405020304" pitchFamily="18" charset="0"/>
                          </a:rPr>
                          <m:t>(</m:t>
                        </m:r>
                        <m:r>
                          <a:rPr lang="en-US" altLang="zh-CN" sz="2400">
                            <a:latin typeface="Cambria Math" panose="02040503050406030204" pitchFamily="18" charset="0"/>
                            <a:sym typeface="Times New Roman" panose="02020603050405020304" pitchFamily="18" charset="0"/>
                          </a:rPr>
                          <m:t>h</m:t>
                        </m:r>
                        <m:r>
                          <a:rPr lang="en-US" altLang="zh-CN" sz="2400">
                            <a:latin typeface="Cambria Math" panose="02040503050406030204" pitchFamily="18" charset="0"/>
                            <a:sym typeface="Times New Roman" panose="02020603050405020304" pitchFamily="18" charset="0"/>
                          </a:rPr>
                          <m:t>)</m:t>
                        </m:r>
                      </m:e>
                    </m:func>
                  </m:oMath>
                </a14:m>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83560" y="4146204"/>
                <a:ext cx="7726680" cy="1058751"/>
              </a:xfrm>
              <a:prstGeom prst="rect">
                <a:avLst/>
              </a:prstGeom>
              <a:blipFill>
                <a:blip r:embed="rId4"/>
                <a:stretch>
                  <a:fillRect b="-1724"/>
                </a:stretch>
              </a:blipFill>
            </p:spPr>
            <p:txBody>
              <a:bodyPr/>
              <a:lstStyle/>
              <a:p>
                <a:r>
                  <a:rPr lang="zh-CN" altLang="en-US">
                    <a:noFill/>
                  </a:rPr>
                  <a:t> </a:t>
                </a:r>
              </a:p>
            </p:txBody>
          </p:sp>
        </mc:Fallback>
      </mc:AlternateContent>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348880"/>
            <a:ext cx="5011756"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下箭头 3"/>
          <p:cNvSpPr/>
          <p:nvPr/>
        </p:nvSpPr>
        <p:spPr bwMode="auto">
          <a:xfrm>
            <a:off x="3563888" y="3835047"/>
            <a:ext cx="360040" cy="311157"/>
          </a:xfrm>
          <a:prstGeom prst="down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Text Box 5">
            <a:extLst>
              <a:ext uri="{FF2B5EF4-FFF2-40B4-BE49-F238E27FC236}">
                <a16:creationId xmlns:a16="http://schemas.microsoft.com/office/drawing/2014/main" id="{57361E15-82D8-451A-B9EC-0C955D281AC8}"/>
              </a:ext>
            </a:extLst>
          </p:cNvPr>
          <p:cNvSpPr txBox="1">
            <a:spLocks noChangeArrowheads="1"/>
          </p:cNvSpPr>
          <p:nvPr/>
        </p:nvSpPr>
        <p:spPr bwMode="auto">
          <a:xfrm>
            <a:off x="4654998" y="1268760"/>
            <a:ext cx="4211812"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marL="0" eaLnBrk="1" hangingPunct="1">
              <a:spcBef>
                <a:spcPts val="6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400" b="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一</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个收入中等、信用度良好的青年爱好游戏</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顾客。</a:t>
            </a:r>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a:p>
            <a:pPr marL="0" eaLnBrk="1" hangingPunct="1">
              <a:spcBef>
                <a:spcPts val="6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是否</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会购买电脑呢？</a:t>
            </a:r>
          </a:p>
        </p:txBody>
      </p:sp>
    </p:spTree>
    <p:extLst>
      <p:ext uri="{BB962C8B-B14F-4D97-AF65-F5344CB8AC3E}">
        <p14:creationId xmlns:p14="http://schemas.microsoft.com/office/powerpoint/2010/main" val="207448147"/>
      </p:ext>
    </p:extLst>
  </p:cSld>
  <p:clrMapOvr>
    <a:masterClrMapping/>
  </p:clrMapOvr>
  <p:transition spd="med">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独立性假设</a:t>
            </a: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252000" y="2564199"/>
                <a:ext cx="8640000" cy="4249177"/>
              </a:xfrm>
              <a:prstGeom prst="rect">
                <a:avLst/>
              </a:prstGeom>
              <a:noFill/>
            </p:spPr>
            <p:txBody>
              <a:bodyPr wrap="square">
                <a:spAutoFit/>
              </a:bodyPr>
              <a:lstStyle/>
              <a:p>
                <a:pPr marL="360000" indent="-360000" algn="just" fontAlgn="base">
                  <a:lnSpc>
                    <a:spcPct val="110000"/>
                  </a:lnSpc>
                  <a:spcBef>
                    <a:spcPts val="600"/>
                  </a:spcBef>
                  <a:spcAft>
                    <a:spcPct val="0"/>
                  </a:spcAft>
                  <a:buClr>
                    <a:srgbClr val="FF6600"/>
                  </a:buClr>
                  <a:buSzPct val="80000"/>
                  <a:buFont typeface="Wingdings" panose="05000000000000000000" pitchFamily="2" charset="2"/>
                  <a:buChar char="l"/>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解决方法</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10000"/>
                  </a:lnSpc>
                  <a:spcBef>
                    <a:spcPts val="600"/>
                  </a:spcBef>
                  <a:spcAft>
                    <a:spcPct val="0"/>
                  </a:spcAft>
                  <a:buClr>
                    <a:srgbClr val="FF6600"/>
                  </a:buClr>
                  <a:buSzPct val="80000"/>
                  <a:buFont typeface="Wingdings" panose="05000000000000000000" pitchFamily="2" charset="2"/>
                  <a:buChar char="l"/>
                </a:pPr>
                <a:r>
                  <a:rPr lang="zh-CN" altLang="en-US" sz="1800">
                    <a:cs typeface="+mn-ea"/>
                    <a:sym typeface="Times New Roman" panose="02020603050405020304" pitchFamily="18" charset="0"/>
                  </a:rPr>
                  <a:t>假设</a:t>
                </a:r>
                <a:r>
                  <a:rPr lang="en-US" altLang="zh-CN" sz="1800" dirty="0">
                    <a:cs typeface="+mn-ea"/>
                    <a:sym typeface="Times New Roman" panose="02020603050405020304" pitchFamily="18" charset="0"/>
                  </a:rPr>
                  <a:t>D</a:t>
                </a:r>
                <a:r>
                  <a:rPr lang="zh-CN" altLang="en-US" sz="1800" dirty="0">
                    <a:cs typeface="+mn-ea"/>
                    <a:sym typeface="Times New Roman" panose="02020603050405020304" pitchFamily="18" charset="0"/>
                  </a:rPr>
                  <a:t>的属性</a:t>
                </a:r>
                <a14:m>
                  <m:oMath xmlns:m="http://schemas.openxmlformats.org/officeDocument/2006/math">
                    <m:sSub>
                      <m:sSubPr>
                        <m:ctrlPr>
                          <a:rPr lang="en-US" altLang="zh-CN" sz="1800" i="1">
                            <a:latin typeface="Cambria Math" panose="02040503050406030204" pitchFamily="18" charset="0"/>
                            <a:cs typeface="+mn-ea"/>
                            <a:sym typeface="Times New Roman" panose="02020603050405020304" pitchFamily="18" charset="0"/>
                          </a:rPr>
                        </m:ctrlPr>
                      </m:sSubPr>
                      <m:e>
                        <m:r>
                          <a:rPr lang="en-US" altLang="zh-CN" sz="1800">
                            <a:latin typeface="Cambria Math" panose="02040503050406030204" pitchFamily="18" charset="0"/>
                            <a:cs typeface="+mn-ea"/>
                            <a:sym typeface="Times New Roman" panose="02020603050405020304" pitchFamily="18" charset="0"/>
                          </a:rPr>
                          <m:t>𝑎</m:t>
                        </m:r>
                      </m:e>
                      <m:sub>
                        <m:r>
                          <a:rPr lang="en-US" altLang="zh-CN" sz="1800">
                            <a:latin typeface="Cambria Math" panose="02040503050406030204" pitchFamily="18" charset="0"/>
                            <a:cs typeface="+mn-ea"/>
                            <a:sym typeface="Times New Roman" panose="02020603050405020304" pitchFamily="18" charset="0"/>
                          </a:rPr>
                          <m:t>𝑖</m:t>
                        </m:r>
                      </m:sub>
                    </m:sSub>
                  </m:oMath>
                </a14:m>
                <a:r>
                  <a:rPr lang="zh-CN" altLang="en-US" sz="1800" dirty="0">
                    <a:cs typeface="+mn-ea"/>
                    <a:sym typeface="Times New Roman" panose="02020603050405020304" pitchFamily="18" charset="0"/>
                  </a:rPr>
                  <a:t>之间相互独立</a:t>
                </a:r>
                <a:endParaRPr lang="en-US" altLang="zh-CN" sz="1800" dirty="0">
                  <a:cs typeface="+mn-ea"/>
                  <a:sym typeface="Times New Roman" panose="02020603050405020304" pitchFamily="18" charset="0"/>
                </a:endParaRPr>
              </a:p>
              <a:p>
                <a:pPr marL="817200" lvl="1" indent="-360000" algn="just" fontAlgn="base">
                  <a:lnSpc>
                    <a:spcPct val="110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000">
                        <a:latin typeface="Cambria Math" panose="02040503050406030204" pitchFamily="18" charset="0"/>
                        <a:cs typeface="+mn-ea"/>
                        <a:sym typeface="Times New Roman" panose="02020603050405020304" pitchFamily="18" charset="0"/>
                      </a:rPr>
                      <m:t>𝑃</m:t>
                    </m:r>
                    <m:d>
                      <m:dPr>
                        <m:ctrlPr>
                          <a:rPr lang="en-US" altLang="zh-CN" sz="2000" i="1">
                            <a:latin typeface="Cambria Math" panose="02040503050406030204" pitchFamily="18" charset="0"/>
                            <a:cs typeface="+mn-ea"/>
                            <a:sym typeface="Times New Roman" panose="02020603050405020304" pitchFamily="18" charset="0"/>
                          </a:rPr>
                        </m:ctrlPr>
                      </m:dPr>
                      <m:e>
                        <m:r>
                          <a:rPr lang="en-US" altLang="zh-CN" sz="2000">
                            <a:latin typeface="Cambria Math" panose="02040503050406030204" pitchFamily="18" charset="0"/>
                            <a:cs typeface="+mn-ea"/>
                            <a:sym typeface="Times New Roman" panose="02020603050405020304" pitchFamily="18" charset="0"/>
                          </a:rPr>
                          <m:t>&lt;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1</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2</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𝑛</m:t>
                            </m:r>
                          </m:sub>
                        </m:sSub>
                        <m:r>
                          <a:rPr lang="en-US" altLang="zh-CN" sz="2000">
                            <a:latin typeface="Cambria Math" panose="02040503050406030204" pitchFamily="18" charset="0"/>
                            <a:cs typeface="+mn-ea"/>
                            <a:sym typeface="Times New Roman" panose="02020603050405020304" pitchFamily="18" charset="0"/>
                          </a:rPr>
                          <m:t>&gt;</m:t>
                        </m:r>
                      </m:e>
                      <m:e>
                        <m:r>
                          <a:rPr lang="en-US" altLang="zh-CN" sz="2000">
                            <a:latin typeface="Cambria Math" panose="02040503050406030204" pitchFamily="18" charset="0"/>
                            <a:cs typeface="+mn-ea"/>
                            <a:sym typeface="Times New Roman" panose="02020603050405020304" pitchFamily="18" charset="0"/>
                          </a:rPr>
                          <m:t>h</m:t>
                        </m:r>
                      </m:e>
                    </m:d>
                    <m:r>
                      <a:rPr lang="en-US" altLang="zh-CN" sz="2000">
                        <a:latin typeface="Cambria Math" panose="02040503050406030204" pitchFamily="18" charset="0"/>
                        <a:cs typeface="+mn-ea"/>
                        <a:sym typeface="Times New Roman" panose="02020603050405020304" pitchFamily="18" charset="0"/>
                      </a:rPr>
                      <m:t>=</m:t>
                    </m:r>
                    <m:nary>
                      <m:naryPr>
                        <m:chr m:val="∏"/>
                        <m:supHide m:val="on"/>
                        <m:ctrlPr>
                          <a:rPr lang="en-US" altLang="zh-CN" sz="2000" i="1">
                            <a:latin typeface="Cambria Math" panose="02040503050406030204" pitchFamily="18" charset="0"/>
                            <a:cs typeface="+mn-ea"/>
                            <a:sym typeface="Times New Roman" panose="02020603050405020304" pitchFamily="18" charset="0"/>
                          </a:rPr>
                        </m:ctrlPr>
                      </m:naryPr>
                      <m:sub>
                        <m:r>
                          <m:rPr>
                            <m:brk m:alnAt="7"/>
                          </m:rPr>
                          <a:rPr lang="en-US" altLang="zh-CN" sz="2000">
                            <a:latin typeface="Cambria Math" panose="02040503050406030204" pitchFamily="18" charset="0"/>
                            <a:cs typeface="+mn-ea"/>
                            <a:sym typeface="Times New Roman" panose="02020603050405020304" pitchFamily="18" charset="0"/>
                          </a:rPr>
                          <m:t>𝑖</m:t>
                        </m:r>
                      </m:sub>
                      <m:sup/>
                      <m:e>
                        <m:r>
                          <a:rPr lang="en-US" altLang="zh-CN" sz="2000">
                            <a:latin typeface="Cambria Math" panose="02040503050406030204" pitchFamily="18" charset="0"/>
                            <a:cs typeface="+mn-ea"/>
                            <a:sym typeface="Times New Roman" panose="02020603050405020304" pitchFamily="18" charset="0"/>
                          </a:rPr>
                          <m:t>𝑃</m:t>
                        </m:r>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𝑖</m:t>
                            </m:r>
                          </m:sub>
                        </m:sSub>
                        <m:r>
                          <a:rPr lang="en-US" altLang="zh-CN" sz="2000">
                            <a:latin typeface="Cambria Math" panose="02040503050406030204" pitchFamily="18" charset="0"/>
                            <a:cs typeface="+mn-ea"/>
                            <a:sym typeface="Times New Roman" panose="02020603050405020304" pitchFamily="18" charset="0"/>
                          </a:rPr>
                          <m:t>|</m:t>
                        </m:r>
                        <m:r>
                          <a:rPr lang="en-US" altLang="zh-CN" sz="2000">
                            <a:latin typeface="Cambria Math" panose="02040503050406030204" pitchFamily="18" charset="0"/>
                            <a:cs typeface="+mn-ea"/>
                            <a:sym typeface="Times New Roman" panose="02020603050405020304" pitchFamily="18" charset="0"/>
                          </a:rPr>
                          <m:t>h</m:t>
                        </m:r>
                        <m:r>
                          <a:rPr lang="en-US" altLang="zh-CN" sz="2000">
                            <a:latin typeface="Cambria Math" panose="02040503050406030204" pitchFamily="18" charset="0"/>
                            <a:cs typeface="+mn-ea"/>
                            <a:sym typeface="Times New Roman" panose="02020603050405020304" pitchFamily="18" charset="0"/>
                          </a:rPr>
                          <m:t>)</m:t>
                        </m:r>
                      </m:e>
                    </m:nary>
                  </m:oMath>
                </a14:m>
                <a:endParaRPr lang="en-US" altLang="zh-CN" sz="2000" dirty="0">
                  <a:cs typeface="+mn-ea"/>
                  <a:sym typeface="Times New Roman" panose="02020603050405020304" pitchFamily="18" charset="0"/>
                </a:endParaRPr>
              </a:p>
              <a:p>
                <a:pPr marL="817200" lvl="1" indent="-360000" fontAlgn="base">
                  <a:lnSpc>
                    <a:spcPct val="110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h</m:t>
                        </m:r>
                      </m:e>
                      <m:sub>
                        <m:r>
                          <a:rPr lang="en-US" altLang="zh-CN" sz="2000">
                            <a:latin typeface="Cambria Math" panose="02040503050406030204" pitchFamily="18" charset="0"/>
                            <a:cs typeface="+mn-ea"/>
                            <a:sym typeface="Times New Roman" panose="02020603050405020304" pitchFamily="18" charset="0"/>
                          </a:rPr>
                          <m:t>𝑀𝐴𝑃</m:t>
                        </m:r>
                      </m:sub>
                    </m:sSub>
                    <m:r>
                      <a:rPr lang="en-US" altLang="zh-CN" sz="2000">
                        <a:latin typeface="Cambria Math" panose="02040503050406030204" pitchFamily="18" charset="0"/>
                        <a:cs typeface="+mn-ea"/>
                        <a:sym typeface="Times New Roman" panose="02020603050405020304" pitchFamily="18" charset="0"/>
                      </a:rPr>
                      <m:t>=</m:t>
                    </m:r>
                    <m:func>
                      <m:funcPr>
                        <m:ctrlPr>
                          <a:rPr lang="en-US" altLang="zh-CN" sz="2000" i="1">
                            <a:latin typeface="Cambria Math" panose="02040503050406030204" pitchFamily="18" charset="0"/>
                            <a:cs typeface="+mn-ea"/>
                            <a:sym typeface="Times New Roman" panose="02020603050405020304" pitchFamily="18" charset="0"/>
                          </a:rPr>
                        </m:ctrlPr>
                      </m:funcPr>
                      <m:fName>
                        <m:limLow>
                          <m:limLowPr>
                            <m:ctrlPr>
                              <a:rPr lang="en-US" altLang="zh-CN" sz="2000" i="1">
                                <a:latin typeface="Cambria Math" panose="02040503050406030204" pitchFamily="18" charset="0"/>
                                <a:cs typeface="+mn-ea"/>
                                <a:sym typeface="Times New Roman" panose="02020603050405020304" pitchFamily="18" charset="0"/>
                              </a:rPr>
                            </m:ctrlPr>
                          </m:limLowPr>
                          <m:e>
                            <m:r>
                              <m:rPr>
                                <m:sty m:val="p"/>
                              </m:rPr>
                              <a:rPr lang="en-US" altLang="zh-CN" sz="2000">
                                <a:latin typeface="Cambria Math" panose="02040503050406030204" pitchFamily="18" charset="0"/>
                                <a:cs typeface="+mn-ea"/>
                                <a:sym typeface="Times New Roman" panose="02020603050405020304" pitchFamily="18" charset="0"/>
                              </a:rPr>
                              <m:t>max</m:t>
                            </m:r>
                          </m:e>
                          <m:lim>
                            <m:r>
                              <a:rPr lang="en-US" altLang="zh-CN" sz="2000">
                                <a:latin typeface="Cambria Math" panose="02040503050406030204" pitchFamily="18" charset="0"/>
                                <a:cs typeface="+mn-ea"/>
                                <a:sym typeface="Times New Roman" panose="02020603050405020304" pitchFamily="18" charset="0"/>
                              </a:rPr>
                              <m:t>h</m:t>
                            </m:r>
                            <m:r>
                              <a:rPr lang="en-US" altLang="zh-CN" sz="2000">
                                <a:latin typeface="Cambria Math" panose="02040503050406030204" pitchFamily="18" charset="0"/>
                                <a:cs typeface="+mn-ea"/>
                                <a:sym typeface="Times New Roman" panose="02020603050405020304" pitchFamily="18" charset="0"/>
                              </a:rPr>
                              <m:t>∈</m:t>
                            </m:r>
                            <m:r>
                              <a:rPr lang="en-US" altLang="zh-CN" sz="2000">
                                <a:latin typeface="Cambria Math" panose="02040503050406030204" pitchFamily="18" charset="0"/>
                                <a:cs typeface="+mn-ea"/>
                                <a:sym typeface="Times New Roman" panose="02020603050405020304" pitchFamily="18" charset="0"/>
                              </a:rPr>
                              <m:t>𝐻</m:t>
                            </m:r>
                          </m:lim>
                        </m:limLow>
                      </m:fName>
                      <m:e>
                        <m:r>
                          <a:rPr lang="en-US" altLang="zh-CN" sz="2000">
                            <a:latin typeface="Cambria Math" panose="02040503050406030204" pitchFamily="18" charset="0"/>
                            <a:cs typeface="+mn-ea"/>
                            <a:sym typeface="Times New Roman" panose="02020603050405020304" pitchFamily="18" charset="0"/>
                          </a:rPr>
                          <m:t>𝑃</m:t>
                        </m:r>
                        <m:r>
                          <a:rPr lang="en-US" altLang="zh-CN" sz="2000">
                            <a:latin typeface="Cambria Math" panose="02040503050406030204" pitchFamily="18" charset="0"/>
                            <a:cs typeface="+mn-ea"/>
                            <a:sym typeface="Times New Roman" panose="02020603050405020304" pitchFamily="18" charset="0"/>
                          </a:rPr>
                          <m:t>(</m:t>
                        </m:r>
                        <m:r>
                          <a:rPr lang="en-US" altLang="zh-CN" sz="2000">
                            <a:latin typeface="Cambria Math" panose="02040503050406030204" pitchFamily="18" charset="0"/>
                            <a:cs typeface="+mn-ea"/>
                            <a:sym typeface="Times New Roman" panose="02020603050405020304" pitchFamily="18" charset="0"/>
                          </a:rPr>
                          <m:t>h</m:t>
                        </m:r>
                        <m:r>
                          <a:rPr lang="en-US" altLang="zh-CN" sz="2000">
                            <a:latin typeface="Cambria Math" panose="02040503050406030204" pitchFamily="18" charset="0"/>
                            <a:cs typeface="+mn-ea"/>
                            <a:sym typeface="Times New Roman" panose="02020603050405020304" pitchFamily="18" charset="0"/>
                          </a:rPr>
                          <m:t>|&lt;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1</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2</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𝑛</m:t>
                            </m:r>
                          </m:sub>
                        </m:sSub>
                        <m:r>
                          <a:rPr lang="en-US" altLang="zh-CN" sz="2000">
                            <a:latin typeface="Cambria Math" panose="02040503050406030204" pitchFamily="18" charset="0"/>
                            <a:cs typeface="+mn-ea"/>
                            <a:sym typeface="Times New Roman" panose="02020603050405020304" pitchFamily="18" charset="0"/>
                          </a:rPr>
                          <m:t>&gt;)</m:t>
                        </m:r>
                      </m:e>
                    </m:func>
                  </m:oMath>
                </a14:m>
                <a:endParaRPr lang="en-US" altLang="zh-CN" sz="2000" dirty="0">
                  <a:cs typeface="+mn-ea"/>
                  <a:sym typeface="Times New Roman" panose="02020603050405020304" pitchFamily="18" charset="0"/>
                </a:endParaRPr>
              </a:p>
              <a:p>
                <a:pPr marL="457200" lvl="1" indent="0" fontAlgn="base">
                  <a:lnSpc>
                    <a:spcPct val="110000"/>
                  </a:lnSpc>
                  <a:spcBef>
                    <a:spcPts val="600"/>
                  </a:spcBef>
                  <a:spcAft>
                    <a:spcPct val="0"/>
                  </a:spcAft>
                  <a:buClr>
                    <a:srgbClr val="FF6600"/>
                  </a:buClr>
                  <a:buSzPct val="80000"/>
                  <a:buNone/>
                </a:pPr>
                <a:r>
                  <a:rPr lang="en-US" altLang="zh-CN" sz="2000">
                    <a:cs typeface="+mn-ea"/>
                    <a:sym typeface="Times New Roman" panose="02020603050405020304" pitchFamily="18" charset="0"/>
                  </a:rPr>
                  <a:t>                </a:t>
                </a:r>
                <a14:m>
                  <m:oMath xmlns:m="http://schemas.openxmlformats.org/officeDocument/2006/math">
                    <m:r>
                      <a:rPr lang="en-US" altLang="zh-CN" sz="2000">
                        <a:latin typeface="Cambria Math" panose="02040503050406030204" pitchFamily="18" charset="0"/>
                        <a:cs typeface="+mn-ea"/>
                        <a:sym typeface="Times New Roman" panose="02020603050405020304" pitchFamily="18" charset="0"/>
                      </a:rPr>
                      <m:t>=</m:t>
                    </m:r>
                    <m:func>
                      <m:funcPr>
                        <m:ctrlPr>
                          <a:rPr lang="en-US" altLang="zh-CN" sz="2000" i="1">
                            <a:latin typeface="Cambria Math" panose="02040503050406030204" pitchFamily="18" charset="0"/>
                            <a:cs typeface="+mn-ea"/>
                            <a:sym typeface="Times New Roman" panose="02020603050405020304" pitchFamily="18" charset="0"/>
                          </a:rPr>
                        </m:ctrlPr>
                      </m:funcPr>
                      <m:fName>
                        <m:limLow>
                          <m:limLowPr>
                            <m:ctrlPr>
                              <a:rPr lang="en-US" altLang="zh-CN" sz="2000" i="1">
                                <a:latin typeface="Cambria Math" panose="02040503050406030204" pitchFamily="18" charset="0"/>
                                <a:cs typeface="+mn-ea"/>
                                <a:sym typeface="Times New Roman" panose="02020603050405020304" pitchFamily="18" charset="0"/>
                              </a:rPr>
                            </m:ctrlPr>
                          </m:limLowPr>
                          <m:e>
                            <m:r>
                              <m:rPr>
                                <m:sty m:val="p"/>
                              </m:rPr>
                              <a:rPr lang="en-US" altLang="zh-CN" sz="2000">
                                <a:latin typeface="Cambria Math" panose="02040503050406030204" pitchFamily="18" charset="0"/>
                                <a:cs typeface="+mn-ea"/>
                                <a:sym typeface="Times New Roman" panose="02020603050405020304" pitchFamily="18" charset="0"/>
                              </a:rPr>
                              <m:t>max</m:t>
                            </m:r>
                          </m:e>
                          <m:lim>
                            <m:r>
                              <a:rPr lang="en-US" altLang="zh-CN" sz="2000">
                                <a:latin typeface="Cambria Math" panose="02040503050406030204" pitchFamily="18" charset="0"/>
                                <a:cs typeface="+mn-ea"/>
                                <a:sym typeface="Times New Roman" panose="02020603050405020304" pitchFamily="18" charset="0"/>
                              </a:rPr>
                              <m:t>h</m:t>
                            </m:r>
                            <m:r>
                              <a:rPr lang="en-US" altLang="zh-CN" sz="2000">
                                <a:latin typeface="Cambria Math" panose="02040503050406030204" pitchFamily="18" charset="0"/>
                                <a:cs typeface="+mn-ea"/>
                                <a:sym typeface="Times New Roman" panose="02020603050405020304" pitchFamily="18" charset="0"/>
                              </a:rPr>
                              <m:t>∈</m:t>
                            </m:r>
                            <m:r>
                              <a:rPr lang="en-US" altLang="zh-CN" sz="2000">
                                <a:latin typeface="Cambria Math" panose="02040503050406030204" pitchFamily="18" charset="0"/>
                                <a:cs typeface="+mn-ea"/>
                                <a:sym typeface="Times New Roman" panose="02020603050405020304" pitchFamily="18" charset="0"/>
                              </a:rPr>
                              <m:t>𝐻</m:t>
                            </m:r>
                          </m:lim>
                        </m:limLow>
                      </m:fName>
                      <m:e>
                        <m:r>
                          <a:rPr lang="en-US" altLang="zh-CN" sz="2000">
                            <a:latin typeface="Cambria Math" panose="02040503050406030204" pitchFamily="18" charset="0"/>
                            <a:cs typeface="+mn-ea"/>
                            <a:sym typeface="Times New Roman" panose="02020603050405020304" pitchFamily="18" charset="0"/>
                          </a:rPr>
                          <m:t>𝑃</m:t>
                        </m:r>
                        <m:d>
                          <m:dPr>
                            <m:ctrlPr>
                              <a:rPr lang="en-US" altLang="zh-CN" sz="2000" i="1">
                                <a:latin typeface="Cambria Math" panose="02040503050406030204" pitchFamily="18" charset="0"/>
                                <a:cs typeface="+mn-ea"/>
                                <a:sym typeface="Times New Roman" panose="02020603050405020304" pitchFamily="18" charset="0"/>
                              </a:rPr>
                            </m:ctrlPr>
                          </m:dPr>
                          <m:e>
                            <m:r>
                              <a:rPr lang="en-US" altLang="zh-CN" sz="2000">
                                <a:latin typeface="Cambria Math" panose="02040503050406030204" pitchFamily="18" charset="0"/>
                                <a:cs typeface="+mn-ea"/>
                                <a:sym typeface="Times New Roman" panose="02020603050405020304" pitchFamily="18" charset="0"/>
                              </a:rPr>
                              <m:t>&lt;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1</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2</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𝑛</m:t>
                                </m:r>
                              </m:sub>
                            </m:sSub>
                            <m:r>
                              <a:rPr lang="en-US" altLang="zh-CN" sz="2000">
                                <a:latin typeface="Cambria Math" panose="02040503050406030204" pitchFamily="18" charset="0"/>
                                <a:cs typeface="+mn-ea"/>
                                <a:sym typeface="Times New Roman" panose="02020603050405020304" pitchFamily="18" charset="0"/>
                              </a:rPr>
                              <m:t>&gt;</m:t>
                            </m:r>
                          </m:e>
                          <m:e>
                            <m:r>
                              <a:rPr lang="en-US" altLang="zh-CN" sz="2000">
                                <a:latin typeface="Cambria Math" panose="02040503050406030204" pitchFamily="18" charset="0"/>
                                <a:cs typeface="+mn-ea"/>
                                <a:sym typeface="Times New Roman" panose="02020603050405020304" pitchFamily="18" charset="0"/>
                              </a:rPr>
                              <m:t>h</m:t>
                            </m:r>
                          </m:e>
                        </m:d>
                        <m:r>
                          <a:rPr lang="en-US" altLang="zh-CN" sz="2000">
                            <a:latin typeface="Cambria Math" panose="02040503050406030204" pitchFamily="18" charset="0"/>
                            <a:cs typeface="+mn-ea"/>
                            <a:sym typeface="Times New Roman" panose="02020603050405020304" pitchFamily="18" charset="0"/>
                          </a:rPr>
                          <m:t>𝑃</m:t>
                        </m:r>
                        <m:r>
                          <a:rPr lang="en-US" altLang="zh-CN" sz="2000">
                            <a:latin typeface="Cambria Math" panose="02040503050406030204" pitchFamily="18" charset="0"/>
                            <a:cs typeface="+mn-ea"/>
                            <a:sym typeface="Times New Roman" panose="02020603050405020304" pitchFamily="18" charset="0"/>
                          </a:rPr>
                          <m:t>(</m:t>
                        </m:r>
                        <m:r>
                          <a:rPr lang="en-US" altLang="zh-CN" sz="2000">
                            <a:latin typeface="Cambria Math" panose="02040503050406030204" pitchFamily="18" charset="0"/>
                            <a:cs typeface="+mn-ea"/>
                            <a:sym typeface="Times New Roman" panose="02020603050405020304" pitchFamily="18" charset="0"/>
                          </a:rPr>
                          <m:t>h</m:t>
                        </m:r>
                        <m:r>
                          <a:rPr lang="en-US" altLang="zh-CN" sz="2000">
                            <a:latin typeface="Cambria Math" panose="02040503050406030204" pitchFamily="18" charset="0"/>
                            <a:cs typeface="+mn-ea"/>
                            <a:sym typeface="Times New Roman" panose="02020603050405020304" pitchFamily="18" charset="0"/>
                          </a:rPr>
                          <m:t>)</m:t>
                        </m:r>
                      </m:e>
                    </m:func>
                    <m:r>
                      <a:rPr lang="en-US" altLang="zh-CN" sz="2000">
                        <a:latin typeface="Cambria Math" panose="02040503050406030204" pitchFamily="18" charset="0"/>
                        <a:cs typeface="+mn-ea"/>
                        <a:sym typeface="Times New Roman" panose="02020603050405020304" pitchFamily="18" charset="0"/>
                      </a:rPr>
                      <m:t>    </m:t>
                    </m:r>
                  </m:oMath>
                </a14:m>
                <a:endParaRPr lang="en-US" altLang="zh-CN" sz="2000" dirty="0">
                  <a:cs typeface="+mn-ea"/>
                  <a:sym typeface="Times New Roman" panose="02020603050405020304" pitchFamily="18" charset="0"/>
                </a:endParaRPr>
              </a:p>
              <a:p>
                <a:pPr marL="457200" lvl="1" indent="0" fontAlgn="base">
                  <a:lnSpc>
                    <a:spcPct val="110000"/>
                  </a:lnSpc>
                  <a:spcBef>
                    <a:spcPts val="600"/>
                  </a:spcBef>
                  <a:spcAft>
                    <a:spcPct val="0"/>
                  </a:spcAft>
                  <a:buClr>
                    <a:srgbClr val="FF6600"/>
                  </a:buClr>
                  <a:buSzPct val="80000"/>
                  <a:buNone/>
                </a:pPr>
                <a:r>
                  <a:rPr lang="en-US" altLang="zh-CN" sz="2000">
                    <a:cs typeface="+mn-ea"/>
                    <a:sym typeface="Times New Roman" panose="02020603050405020304" pitchFamily="18" charset="0"/>
                  </a:rPr>
                  <a:t>                </a:t>
                </a:r>
                <a14:m>
                  <m:oMath xmlns:m="http://schemas.openxmlformats.org/officeDocument/2006/math">
                    <m:r>
                      <a:rPr lang="en-US" altLang="zh-CN" sz="2000" dirty="0">
                        <a:latin typeface="Cambria Math" panose="02040503050406030204" pitchFamily="18" charset="0"/>
                        <a:cs typeface="+mn-ea"/>
                        <a:sym typeface="Times New Roman" panose="02020603050405020304" pitchFamily="18" charset="0"/>
                      </a:rPr>
                      <m:t>=</m:t>
                    </m:r>
                    <m:func>
                      <m:funcPr>
                        <m:ctrlPr>
                          <a:rPr lang="en-US" altLang="zh-CN" sz="2000" i="1">
                            <a:latin typeface="Cambria Math" panose="02040503050406030204" pitchFamily="18" charset="0"/>
                            <a:cs typeface="+mn-ea"/>
                            <a:sym typeface="Times New Roman" panose="02020603050405020304" pitchFamily="18" charset="0"/>
                          </a:rPr>
                        </m:ctrlPr>
                      </m:funcPr>
                      <m:fName>
                        <m:limLow>
                          <m:limLowPr>
                            <m:ctrlPr>
                              <a:rPr lang="en-US" altLang="zh-CN" sz="2000" i="1">
                                <a:latin typeface="Cambria Math" panose="02040503050406030204" pitchFamily="18" charset="0"/>
                                <a:cs typeface="+mn-ea"/>
                                <a:sym typeface="Times New Roman" panose="02020603050405020304" pitchFamily="18" charset="0"/>
                              </a:rPr>
                            </m:ctrlPr>
                          </m:limLowPr>
                          <m:e>
                            <m:r>
                              <m:rPr>
                                <m:sty m:val="p"/>
                              </m:rPr>
                              <a:rPr lang="en-US" altLang="zh-CN" sz="2000">
                                <a:latin typeface="Cambria Math" panose="02040503050406030204" pitchFamily="18" charset="0"/>
                                <a:cs typeface="+mn-ea"/>
                                <a:sym typeface="Times New Roman" panose="02020603050405020304" pitchFamily="18" charset="0"/>
                              </a:rPr>
                              <m:t>max</m:t>
                            </m:r>
                          </m:e>
                          <m:lim>
                            <m:r>
                              <a:rPr lang="en-US" altLang="zh-CN" sz="2000">
                                <a:latin typeface="Cambria Math" panose="02040503050406030204" pitchFamily="18" charset="0"/>
                                <a:cs typeface="+mn-ea"/>
                                <a:sym typeface="Times New Roman" panose="02020603050405020304" pitchFamily="18" charset="0"/>
                              </a:rPr>
                              <m:t>h</m:t>
                            </m:r>
                            <m:r>
                              <a:rPr lang="en-US" altLang="zh-CN" sz="2000">
                                <a:latin typeface="Cambria Math" panose="02040503050406030204" pitchFamily="18" charset="0"/>
                                <a:cs typeface="+mn-ea"/>
                                <a:sym typeface="Times New Roman" panose="02020603050405020304" pitchFamily="18" charset="0"/>
                              </a:rPr>
                              <m:t>∈</m:t>
                            </m:r>
                            <m:r>
                              <a:rPr lang="en-US" altLang="zh-CN" sz="2000">
                                <a:latin typeface="Cambria Math" panose="02040503050406030204" pitchFamily="18" charset="0"/>
                                <a:cs typeface="+mn-ea"/>
                                <a:sym typeface="Times New Roman" panose="02020603050405020304" pitchFamily="18" charset="0"/>
                              </a:rPr>
                              <m:t>𝐻</m:t>
                            </m:r>
                          </m:lim>
                        </m:limLow>
                      </m:fName>
                      <m:e>
                        <m:nary>
                          <m:naryPr>
                            <m:chr m:val="∏"/>
                            <m:supHide m:val="on"/>
                            <m:ctrlPr>
                              <a:rPr lang="en-US" altLang="zh-CN" sz="2000" i="1">
                                <a:latin typeface="Cambria Math" panose="02040503050406030204" pitchFamily="18" charset="0"/>
                                <a:cs typeface="+mn-ea"/>
                                <a:sym typeface="Times New Roman" panose="02020603050405020304" pitchFamily="18" charset="0"/>
                              </a:rPr>
                            </m:ctrlPr>
                          </m:naryPr>
                          <m:sub>
                            <m:r>
                              <m:rPr>
                                <m:brk m:alnAt="7"/>
                              </m:rPr>
                              <a:rPr lang="en-US" altLang="zh-CN" sz="2000">
                                <a:latin typeface="Cambria Math" panose="02040503050406030204" pitchFamily="18" charset="0"/>
                                <a:cs typeface="+mn-ea"/>
                                <a:sym typeface="Times New Roman" panose="02020603050405020304" pitchFamily="18" charset="0"/>
                              </a:rPr>
                              <m:t>𝑖</m:t>
                            </m:r>
                          </m:sub>
                          <m:sup/>
                          <m:e>
                            <m:r>
                              <a:rPr lang="en-US" altLang="zh-CN" sz="2000">
                                <a:latin typeface="Cambria Math" panose="02040503050406030204" pitchFamily="18" charset="0"/>
                                <a:cs typeface="+mn-ea"/>
                                <a:sym typeface="Times New Roman" panose="02020603050405020304" pitchFamily="18" charset="0"/>
                              </a:rPr>
                              <m:t>𝑃</m:t>
                            </m:r>
                            <m:d>
                              <m:dPr>
                                <m:ctrlPr>
                                  <a:rPr lang="en-US" altLang="zh-CN" sz="2000" i="1">
                                    <a:latin typeface="Cambria Math" panose="02040503050406030204" pitchFamily="18" charset="0"/>
                                    <a:cs typeface="+mn-ea"/>
                                    <a:sym typeface="Times New Roman" panose="02020603050405020304" pitchFamily="18" charset="0"/>
                                  </a:rPr>
                                </m:ctrlPr>
                              </m:dPr>
                              <m:e>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𝑖</m:t>
                                    </m:r>
                                  </m:sub>
                                </m:sSub>
                              </m:e>
                              <m:e>
                                <m:r>
                                  <a:rPr lang="en-US" altLang="zh-CN" sz="2000">
                                    <a:latin typeface="Cambria Math" panose="02040503050406030204" pitchFamily="18" charset="0"/>
                                    <a:cs typeface="+mn-ea"/>
                                    <a:sym typeface="Times New Roman" panose="02020603050405020304" pitchFamily="18" charset="0"/>
                                  </a:rPr>
                                  <m:t>h</m:t>
                                </m:r>
                              </m:e>
                            </m:d>
                          </m:e>
                        </m:nary>
                        <m:r>
                          <a:rPr lang="en-US" altLang="zh-CN" sz="2000">
                            <a:latin typeface="Cambria Math" panose="02040503050406030204" pitchFamily="18" charset="0"/>
                            <a:cs typeface="+mn-ea"/>
                            <a:sym typeface="Times New Roman" panose="02020603050405020304" pitchFamily="18" charset="0"/>
                          </a:rPr>
                          <m:t>𝑃</m:t>
                        </m:r>
                        <m:r>
                          <a:rPr lang="en-US" altLang="zh-CN" sz="2000">
                            <a:latin typeface="Cambria Math" panose="02040503050406030204" pitchFamily="18" charset="0"/>
                            <a:cs typeface="+mn-ea"/>
                            <a:sym typeface="Times New Roman" panose="02020603050405020304" pitchFamily="18" charset="0"/>
                          </a:rPr>
                          <m:t>(</m:t>
                        </m:r>
                        <m:r>
                          <a:rPr lang="en-US" altLang="zh-CN" sz="2000">
                            <a:latin typeface="Cambria Math" panose="02040503050406030204" pitchFamily="18" charset="0"/>
                            <a:cs typeface="+mn-ea"/>
                            <a:sym typeface="Times New Roman" panose="02020603050405020304" pitchFamily="18" charset="0"/>
                          </a:rPr>
                          <m:t>h</m:t>
                        </m:r>
                        <m:r>
                          <a:rPr lang="en-US" altLang="zh-CN" sz="2000">
                            <a:latin typeface="Cambria Math" panose="02040503050406030204" pitchFamily="18" charset="0"/>
                            <a:cs typeface="+mn-ea"/>
                            <a:sym typeface="Times New Roman" panose="02020603050405020304" pitchFamily="18" charset="0"/>
                          </a:rPr>
                          <m:t>)</m:t>
                        </m:r>
                      </m:e>
                    </m:func>
                  </m:oMath>
                </a14:m>
                <a:endParaRPr lang="en-US" altLang="zh-CN" sz="1800" dirty="0">
                  <a:cs typeface="+mn-ea"/>
                  <a:sym typeface="Times New Roman" panose="02020603050405020304" pitchFamily="18" charset="0"/>
                </a:endParaRPr>
              </a:p>
              <a:p>
                <a:pPr marL="360000" indent="-360000" algn="just" fontAlgn="base">
                  <a:lnSpc>
                    <a:spcPct val="110000"/>
                  </a:lnSpc>
                  <a:spcBef>
                    <a:spcPts val="600"/>
                  </a:spcBef>
                  <a:spcAft>
                    <a:spcPct val="0"/>
                  </a:spcAft>
                  <a:buClr>
                    <a:srgbClr val="FF6600"/>
                  </a:buClr>
                  <a:buSzPct val="80000"/>
                  <a:buFont typeface="Wingdings" panose="05000000000000000000" pitchFamily="2" charset="2"/>
                  <a:buChar char="l"/>
                </a:pPr>
                <a:r>
                  <a:rPr lang="zh-CN" altLang="en-US" sz="2000">
                    <a:latin typeface="Times New Roman" panose="02020603050405020304" pitchFamily="18" charset="0"/>
                    <a:ea typeface="微软雅黑" panose="020B0503020204020204" pitchFamily="34" charset="-122"/>
                    <a:cs typeface="+mn-ea"/>
                    <a:sym typeface="Times New Roman" panose="02020603050405020304" pitchFamily="18" charset="0"/>
                  </a:rPr>
                  <a:t>优点</a:t>
                </a:r>
                <a:endParaRPr lang="en-US" altLang="zh-CN" sz="20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10000"/>
                  </a:lnSpc>
                  <a:spcBef>
                    <a:spcPts val="600"/>
                  </a:spcBef>
                  <a:spcAft>
                    <a:spcPct val="0"/>
                  </a:spcAft>
                  <a:buClr>
                    <a:srgbClr val="FF6600"/>
                  </a:buClr>
                  <a:buSzPct val="80000"/>
                  <a:buFont typeface="Wingdings" panose="05000000000000000000" pitchFamily="2" charset="2"/>
                  <a:buChar char="l"/>
                </a:pPr>
                <a:r>
                  <a:rPr lang="zh-CN" altLang="en-US" sz="1800" dirty="0">
                    <a:cs typeface="+mn-ea"/>
                    <a:sym typeface="Times New Roman" panose="02020603050405020304" pitchFamily="18" charset="0"/>
                  </a:rPr>
                  <a:t>获得估计的</a:t>
                </a:r>
                <a14:m>
                  <m:oMath xmlns:m="http://schemas.openxmlformats.org/officeDocument/2006/math">
                    <m:r>
                      <a:rPr lang="en-US" altLang="zh-CN" sz="1800" dirty="0">
                        <a:latin typeface="Cambria Math" panose="02040503050406030204" pitchFamily="18" charset="0"/>
                        <a:cs typeface="+mn-ea"/>
                        <a:sym typeface="Times New Roman" panose="02020603050405020304" pitchFamily="18" charset="0"/>
                      </a:rPr>
                      <m:t>𝑃</m:t>
                    </m:r>
                    <m:d>
                      <m:dPr>
                        <m:ctrlPr>
                          <a:rPr lang="en-US" altLang="zh-CN" sz="1800" i="1" dirty="0">
                            <a:latin typeface="Cambria Math" panose="02040503050406030204" pitchFamily="18" charset="0"/>
                            <a:cs typeface="+mn-ea"/>
                            <a:sym typeface="Times New Roman" panose="02020603050405020304" pitchFamily="18" charset="0"/>
                          </a:rPr>
                        </m:ctrlPr>
                      </m:dPr>
                      <m:e>
                        <m:sSub>
                          <m:sSubPr>
                            <m:ctrlPr>
                              <a:rPr lang="en-US" altLang="zh-CN" sz="1800" i="1" dirty="0">
                                <a:latin typeface="Cambria Math" panose="02040503050406030204" pitchFamily="18" charset="0"/>
                                <a:cs typeface="+mn-ea"/>
                                <a:sym typeface="Times New Roman" panose="02020603050405020304" pitchFamily="18" charset="0"/>
                              </a:rPr>
                            </m:ctrlPr>
                          </m:sSubPr>
                          <m:e>
                            <m:r>
                              <a:rPr lang="en-US" altLang="zh-CN" sz="1800" dirty="0">
                                <a:latin typeface="Cambria Math" panose="02040503050406030204" pitchFamily="18" charset="0"/>
                                <a:cs typeface="+mn-ea"/>
                                <a:sym typeface="Times New Roman" panose="02020603050405020304" pitchFamily="18" charset="0"/>
                              </a:rPr>
                              <m:t>𝑎</m:t>
                            </m:r>
                          </m:e>
                          <m:sub>
                            <m:r>
                              <a:rPr lang="en-US" altLang="zh-CN" sz="1800" dirty="0">
                                <a:latin typeface="Cambria Math" panose="02040503050406030204" pitchFamily="18" charset="0"/>
                                <a:cs typeface="+mn-ea"/>
                                <a:sym typeface="Times New Roman" panose="02020603050405020304" pitchFamily="18" charset="0"/>
                              </a:rPr>
                              <m:t>𝑖</m:t>
                            </m:r>
                          </m:sub>
                        </m:sSub>
                      </m:e>
                      <m:e>
                        <m:r>
                          <a:rPr lang="en-US" altLang="zh-CN" sz="1800" dirty="0">
                            <a:latin typeface="Cambria Math" panose="02040503050406030204" pitchFamily="18" charset="0"/>
                            <a:cs typeface="+mn-ea"/>
                            <a:sym typeface="Times New Roman" panose="02020603050405020304" pitchFamily="18" charset="0"/>
                          </a:rPr>
                          <m:t>h</m:t>
                        </m:r>
                      </m:e>
                    </m:d>
                  </m:oMath>
                </a14:m>
                <a:r>
                  <a:rPr lang="zh-CN" altLang="en-US" sz="1800" dirty="0">
                    <a:cs typeface="+mn-ea"/>
                    <a:sym typeface="Times New Roman" panose="02020603050405020304" pitchFamily="18" charset="0"/>
                  </a:rPr>
                  <a:t>比</a:t>
                </a:r>
                <a14:m>
                  <m:oMath xmlns:m="http://schemas.openxmlformats.org/officeDocument/2006/math">
                    <m:r>
                      <a:rPr lang="en-US" altLang="zh-CN" sz="1800" dirty="0">
                        <a:latin typeface="Cambria Math" panose="02040503050406030204" pitchFamily="18" charset="0"/>
                        <a:cs typeface="+mn-ea"/>
                        <a:sym typeface="Times New Roman" panose="02020603050405020304" pitchFamily="18" charset="0"/>
                      </a:rPr>
                      <m:t>𝑃</m:t>
                    </m:r>
                    <m:d>
                      <m:dPr>
                        <m:ctrlPr>
                          <a:rPr lang="en-US" altLang="zh-CN" sz="1800" i="1" dirty="0">
                            <a:latin typeface="Cambria Math" panose="02040503050406030204" pitchFamily="18" charset="0"/>
                            <a:cs typeface="+mn-ea"/>
                            <a:sym typeface="Times New Roman" panose="02020603050405020304" pitchFamily="18" charset="0"/>
                          </a:rPr>
                        </m:ctrlPr>
                      </m:dPr>
                      <m:e>
                        <m:r>
                          <a:rPr lang="en-US" altLang="zh-CN" sz="1800" dirty="0">
                            <a:latin typeface="Cambria Math" panose="02040503050406030204" pitchFamily="18" charset="0"/>
                            <a:cs typeface="+mn-ea"/>
                            <a:sym typeface="Times New Roman" panose="02020603050405020304" pitchFamily="18" charset="0"/>
                          </a:rPr>
                          <m:t>&lt;</m:t>
                        </m:r>
                        <m:sSub>
                          <m:sSubPr>
                            <m:ctrlPr>
                              <a:rPr lang="en-US" altLang="zh-CN" sz="1800" i="1" dirty="0">
                                <a:latin typeface="Cambria Math" panose="02040503050406030204" pitchFamily="18" charset="0"/>
                                <a:cs typeface="+mn-ea"/>
                                <a:sym typeface="Times New Roman" panose="02020603050405020304" pitchFamily="18" charset="0"/>
                              </a:rPr>
                            </m:ctrlPr>
                          </m:sSubPr>
                          <m:e>
                            <m:r>
                              <a:rPr lang="en-US" altLang="zh-CN" sz="1800" dirty="0">
                                <a:latin typeface="Cambria Math" panose="02040503050406030204" pitchFamily="18" charset="0"/>
                                <a:cs typeface="+mn-ea"/>
                                <a:sym typeface="Times New Roman" panose="02020603050405020304" pitchFamily="18" charset="0"/>
                              </a:rPr>
                              <m:t>𝑎</m:t>
                            </m:r>
                          </m:e>
                          <m:sub>
                            <m:r>
                              <a:rPr lang="en-US" altLang="zh-CN" sz="1800" dirty="0">
                                <a:latin typeface="Cambria Math" panose="02040503050406030204" pitchFamily="18" charset="0"/>
                                <a:cs typeface="+mn-ea"/>
                                <a:sym typeface="Times New Roman" panose="02020603050405020304" pitchFamily="18" charset="0"/>
                              </a:rPr>
                              <m:t>1</m:t>
                            </m:r>
                          </m:sub>
                        </m:sSub>
                        <m:r>
                          <a:rPr lang="en-US" altLang="zh-CN" sz="1800" dirty="0">
                            <a:latin typeface="Cambria Math" panose="02040503050406030204" pitchFamily="18" charset="0"/>
                            <a:cs typeface="+mn-ea"/>
                            <a:sym typeface="Times New Roman" panose="02020603050405020304" pitchFamily="18" charset="0"/>
                          </a:rPr>
                          <m:t>,</m:t>
                        </m:r>
                        <m:sSub>
                          <m:sSubPr>
                            <m:ctrlPr>
                              <a:rPr lang="en-US" altLang="zh-CN" sz="1800" i="1" dirty="0">
                                <a:latin typeface="Cambria Math" panose="02040503050406030204" pitchFamily="18" charset="0"/>
                                <a:cs typeface="+mn-ea"/>
                                <a:sym typeface="Times New Roman" panose="02020603050405020304" pitchFamily="18" charset="0"/>
                              </a:rPr>
                            </m:ctrlPr>
                          </m:sSubPr>
                          <m:e>
                            <m:r>
                              <a:rPr lang="en-US" altLang="zh-CN" sz="1800" dirty="0">
                                <a:latin typeface="Cambria Math" panose="02040503050406030204" pitchFamily="18" charset="0"/>
                                <a:cs typeface="+mn-ea"/>
                                <a:sym typeface="Times New Roman" panose="02020603050405020304" pitchFamily="18" charset="0"/>
                              </a:rPr>
                              <m:t>𝑎</m:t>
                            </m:r>
                          </m:e>
                          <m:sub>
                            <m:r>
                              <a:rPr lang="en-US" altLang="zh-CN" sz="1800" dirty="0">
                                <a:latin typeface="Cambria Math" panose="02040503050406030204" pitchFamily="18" charset="0"/>
                                <a:cs typeface="+mn-ea"/>
                                <a:sym typeface="Times New Roman" panose="02020603050405020304" pitchFamily="18" charset="0"/>
                              </a:rPr>
                              <m:t>2</m:t>
                            </m:r>
                          </m:sub>
                        </m:sSub>
                        <m:r>
                          <a:rPr lang="en-US" altLang="zh-CN" sz="1800" dirty="0">
                            <a:latin typeface="Cambria Math" panose="02040503050406030204" pitchFamily="18" charset="0"/>
                            <a:cs typeface="+mn-ea"/>
                            <a:sym typeface="Times New Roman" panose="02020603050405020304" pitchFamily="18" charset="0"/>
                          </a:rPr>
                          <m:t>,…,</m:t>
                        </m:r>
                        <m:sSub>
                          <m:sSubPr>
                            <m:ctrlPr>
                              <a:rPr lang="en-US" altLang="zh-CN" sz="1800" i="1" dirty="0">
                                <a:latin typeface="Cambria Math" panose="02040503050406030204" pitchFamily="18" charset="0"/>
                                <a:cs typeface="+mn-ea"/>
                                <a:sym typeface="Times New Roman" panose="02020603050405020304" pitchFamily="18" charset="0"/>
                              </a:rPr>
                            </m:ctrlPr>
                          </m:sSubPr>
                          <m:e>
                            <m:r>
                              <a:rPr lang="en-US" altLang="zh-CN" sz="1800" dirty="0">
                                <a:latin typeface="Cambria Math" panose="02040503050406030204" pitchFamily="18" charset="0"/>
                                <a:cs typeface="+mn-ea"/>
                                <a:sym typeface="Times New Roman" panose="02020603050405020304" pitchFamily="18" charset="0"/>
                              </a:rPr>
                              <m:t>𝑎</m:t>
                            </m:r>
                          </m:e>
                          <m:sub>
                            <m:r>
                              <a:rPr lang="en-US" altLang="zh-CN" sz="1800" dirty="0">
                                <a:latin typeface="Cambria Math" panose="02040503050406030204" pitchFamily="18" charset="0"/>
                                <a:cs typeface="+mn-ea"/>
                                <a:sym typeface="Times New Roman" panose="02020603050405020304" pitchFamily="18" charset="0"/>
                              </a:rPr>
                              <m:t>𝑛</m:t>
                            </m:r>
                          </m:sub>
                        </m:sSub>
                        <m:r>
                          <a:rPr lang="en-US" altLang="zh-CN" sz="1800" dirty="0">
                            <a:latin typeface="Cambria Math" panose="02040503050406030204" pitchFamily="18" charset="0"/>
                            <a:cs typeface="+mn-ea"/>
                            <a:sym typeface="Times New Roman" panose="02020603050405020304" pitchFamily="18" charset="0"/>
                          </a:rPr>
                          <m:t>&gt;</m:t>
                        </m:r>
                      </m:e>
                      <m:e>
                        <m:r>
                          <a:rPr lang="en-US" altLang="zh-CN" sz="1800" dirty="0">
                            <a:latin typeface="Cambria Math" panose="02040503050406030204" pitchFamily="18" charset="0"/>
                            <a:cs typeface="+mn-ea"/>
                            <a:sym typeface="Times New Roman" panose="02020603050405020304" pitchFamily="18" charset="0"/>
                          </a:rPr>
                          <m:t>h</m:t>
                        </m:r>
                      </m:e>
                    </m:d>
                  </m:oMath>
                </a14:m>
                <a:r>
                  <a:rPr lang="zh-CN" altLang="en-US" sz="1800">
                    <a:cs typeface="+mn-ea"/>
                    <a:sym typeface="Times New Roman" panose="02020603050405020304" pitchFamily="18" charset="0"/>
                  </a:rPr>
                  <a:t>容易很多</a:t>
                </a:r>
                <a:endParaRPr lang="en-US" altLang="zh-CN" sz="1800" dirty="0">
                  <a:cs typeface="+mn-ea"/>
                  <a:sym typeface="Times New Roman" panose="02020603050405020304" pitchFamily="18" charset="0"/>
                </a:endParaRPr>
              </a:p>
              <a:p>
                <a:pPr marL="817200" lvl="1" indent="-360000" algn="just" fontAlgn="base">
                  <a:lnSpc>
                    <a:spcPct val="110000"/>
                  </a:lnSpc>
                  <a:spcBef>
                    <a:spcPts val="600"/>
                  </a:spcBef>
                  <a:spcAft>
                    <a:spcPct val="0"/>
                  </a:spcAft>
                  <a:buClr>
                    <a:srgbClr val="FF6600"/>
                  </a:buClr>
                  <a:buSzPct val="80000"/>
                  <a:buFont typeface="Wingdings" panose="05000000000000000000" pitchFamily="2" charset="2"/>
                  <a:buChar char="l"/>
                </a:pPr>
                <a:r>
                  <a:rPr lang="zh-CN" altLang="en-US" sz="1800">
                    <a:cs typeface="+mn-ea"/>
                    <a:sym typeface="Times New Roman" panose="02020603050405020304" pitchFamily="18" charset="0"/>
                  </a:rPr>
                  <a:t>如果</a:t>
                </a:r>
                <a:r>
                  <a:rPr lang="en-US" altLang="zh-CN" sz="1800" dirty="0">
                    <a:cs typeface="+mn-ea"/>
                    <a:sym typeface="Times New Roman" panose="02020603050405020304" pitchFamily="18" charset="0"/>
                  </a:rPr>
                  <a:t>D</a:t>
                </a:r>
                <a:r>
                  <a:rPr lang="zh-CN" altLang="en-US" sz="1800" dirty="0">
                    <a:cs typeface="+mn-ea"/>
                    <a:sym typeface="Times New Roman" panose="02020603050405020304" pitchFamily="18" charset="0"/>
                  </a:rPr>
                  <a:t>的属性之间不满足相互独立，朴素贝叶斯分类的结果是贝叶斯分类</a:t>
                </a:r>
                <a:r>
                  <a:rPr lang="zh-CN" altLang="en-US" sz="1800">
                    <a:cs typeface="+mn-ea"/>
                    <a:sym typeface="Times New Roman" panose="02020603050405020304" pitchFamily="18" charset="0"/>
                  </a:rPr>
                  <a:t>的近似</a:t>
                </a:r>
                <a:endParaRPr lang="en-US" altLang="zh-CN" sz="1800" dirty="0">
                  <a:cs typeface="+mn-ea"/>
                  <a:sym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252000" y="2564199"/>
                <a:ext cx="8640000" cy="4249177"/>
              </a:xfrm>
              <a:prstGeom prst="rect">
                <a:avLst/>
              </a:prstGeom>
              <a:blipFill>
                <a:blip r:embed="rId3"/>
                <a:stretch>
                  <a:fillRect l="-282" t="-717" r="-564" b="-1435"/>
                </a:stretch>
              </a:blipFill>
            </p:spPr>
            <p:txBody>
              <a:bodyPr/>
              <a:lstStyle/>
              <a:p>
                <a:r>
                  <a:rPr lang="zh-CN" altLang="en-US">
                    <a:noFill/>
                  </a:rPr>
                  <a:t> </a:t>
                </a:r>
              </a:p>
            </p:txBody>
          </p:sp>
        </mc:Fallback>
      </mc:AlternateContent>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761" y="1254909"/>
            <a:ext cx="471107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bwMode="auto">
          <a:xfrm>
            <a:off x="4127751" y="1353511"/>
            <a:ext cx="588265" cy="432048"/>
          </a:xfrm>
          <a:prstGeom prst="righ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左箭头 4"/>
          <p:cNvSpPr/>
          <p:nvPr/>
        </p:nvSpPr>
        <p:spPr bwMode="auto">
          <a:xfrm rot="18983073">
            <a:off x="4976688" y="2431881"/>
            <a:ext cx="1385527" cy="504056"/>
          </a:xfrm>
          <a:prstGeom prst="lef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9" name="图片 8">
            <a:extLst>
              <a:ext uri="{FF2B5EF4-FFF2-40B4-BE49-F238E27FC236}">
                <a16:creationId xmlns:a16="http://schemas.microsoft.com/office/drawing/2014/main" id="{48495515-4B6C-457F-8574-985A7295DD9E}"/>
              </a:ext>
            </a:extLst>
          </p:cNvPr>
          <p:cNvPicPr>
            <a:picLocks noChangeAspect="1"/>
          </p:cNvPicPr>
          <p:nvPr/>
        </p:nvPicPr>
        <p:blipFill>
          <a:blip r:embed="rId5"/>
          <a:stretch>
            <a:fillRect/>
          </a:stretch>
        </p:blipFill>
        <p:spPr>
          <a:xfrm>
            <a:off x="0" y="814290"/>
            <a:ext cx="3995936" cy="1510490"/>
          </a:xfrm>
          <a:prstGeom prst="rect">
            <a:avLst/>
          </a:prstGeom>
        </p:spPr>
      </p:pic>
    </p:spTree>
    <p:extLst>
      <p:ext uri="{BB962C8B-B14F-4D97-AF65-F5344CB8AC3E}">
        <p14:creationId xmlns:p14="http://schemas.microsoft.com/office/powerpoint/2010/main" val="1731475662"/>
      </p:ext>
    </p:extLst>
  </p:cSld>
  <p:clrMapOvr>
    <a:masterClrMapping/>
  </p:clrMapOvr>
  <p:transition spd="med">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2.3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朴素</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贝叶斯分类案例</a:t>
            </a:r>
          </a:p>
        </p:txBody>
      </p:sp>
      <p:sp>
        <p:nvSpPr>
          <p:cNvPr id="3" name="灯片编号占位符 2">
            <a:extLst>
              <a:ext uri="{FF2B5EF4-FFF2-40B4-BE49-F238E27FC236}">
                <a16:creationId xmlns:a16="http://schemas.microsoft.com/office/drawing/2014/main" id="{9771CB74-996A-405B-B4F4-7960F08DEBC7}"/>
              </a:ext>
            </a:extLst>
          </p:cNvPr>
          <p:cNvSpPr>
            <a:spLocks noGrp="1"/>
          </p:cNvSpPr>
          <p:nvPr>
            <p:ph type="sldNum" sz="quarter" idx="4294967295"/>
          </p:nvPr>
        </p:nvSpPr>
        <p:spPr>
          <a:xfrm>
            <a:off x="8578850" y="6411913"/>
            <a:ext cx="565150" cy="365125"/>
          </a:xfrm>
          <a:prstGeom prst="rect">
            <a:avLst/>
          </a:prstGeom>
        </p:spPr>
        <p:txBody>
          <a:bodyPr/>
          <a:lstStyle/>
          <a:p>
            <a:fld id="{D9A2D461-AF4D-47C7-9839-6831AAAE9194}"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24</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727" y="4437112"/>
            <a:ext cx="471107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5321695"/>
            <a:ext cx="4464496" cy="141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Group 3">
            <a:extLst>
              <a:ext uri="{FF2B5EF4-FFF2-40B4-BE49-F238E27FC236}">
                <a16:creationId xmlns:a16="http://schemas.microsoft.com/office/drawing/2014/main" id="{B59526E7-2795-463F-8884-AA74AF7D7380}"/>
              </a:ext>
            </a:extLst>
          </p:cNvPr>
          <p:cNvGraphicFramePr>
            <a:graphicFrameLocks/>
          </p:cNvGraphicFramePr>
          <p:nvPr>
            <p:extLst>
              <p:ext uri="{D42A27DB-BD31-4B8C-83A1-F6EECF244321}">
                <p14:modId xmlns:p14="http://schemas.microsoft.com/office/powerpoint/2010/main" val="2391674163"/>
              </p:ext>
            </p:extLst>
          </p:nvPr>
        </p:nvGraphicFramePr>
        <p:xfrm>
          <a:off x="581025" y="1268760"/>
          <a:ext cx="3990975" cy="5286652"/>
        </p:xfrm>
        <a:graphic>
          <a:graphicData uri="http://schemas.openxmlformats.org/drawingml/2006/table">
            <a:tbl>
              <a:tblPr/>
              <a:tblGrid>
                <a:gridCol w="452438">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6437">
                  <a:extLst>
                    <a:ext uri="{9D8B030D-6E8A-4147-A177-3AD203B41FA5}">
                      <a16:colId xmlns:a16="http://schemas.microsoft.com/office/drawing/2014/main" val="20002"/>
                    </a:ext>
                  </a:extLst>
                </a:gridCol>
                <a:gridCol w="715963">
                  <a:extLst>
                    <a:ext uri="{9D8B030D-6E8A-4147-A177-3AD203B41FA5}">
                      <a16:colId xmlns:a16="http://schemas.microsoft.com/office/drawing/2014/main" val="20003"/>
                    </a:ext>
                  </a:extLst>
                </a:gridCol>
                <a:gridCol w="706437">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tblGrid>
              <a:tr h="411306">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年龄</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爱好</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信用</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5</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 </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0"/>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11"/>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2"/>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13"/>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dirty="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4"/>
                  </a:ext>
                </a:extLst>
              </a:tr>
            </a:tbl>
          </a:graphicData>
        </a:graphic>
      </p:graphicFrame>
      <p:sp>
        <p:nvSpPr>
          <p:cNvPr id="13" name="Text Box 5">
            <a:extLst>
              <a:ext uri="{FF2B5EF4-FFF2-40B4-BE49-F238E27FC236}">
                <a16:creationId xmlns:a16="http://schemas.microsoft.com/office/drawing/2014/main" id="{9B757DC1-FEC6-463C-AD18-FCA7CB2AFE8B}"/>
              </a:ext>
            </a:extLst>
          </p:cNvPr>
          <p:cNvSpPr txBox="1">
            <a:spLocks noChangeArrowheads="1"/>
          </p:cNvSpPr>
          <p:nvPr/>
        </p:nvSpPr>
        <p:spPr bwMode="auto">
          <a:xfrm>
            <a:off x="4654998" y="1268760"/>
            <a:ext cx="4211812"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marL="0" eaLnBrk="1" hangingPunct="1">
              <a:spcBef>
                <a:spcPts val="6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一</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个</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收入中等、信用度良好的青年爱好游戏</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顾客。</a:t>
            </a:r>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a:p>
            <a:pPr marL="0" eaLnBrk="1" hangingPunct="1">
              <a:spcBef>
                <a:spcPts val="6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是否</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会购买电脑呢？</a:t>
            </a:r>
          </a:p>
        </p:txBody>
      </p:sp>
      <p:sp>
        <p:nvSpPr>
          <p:cNvPr id="14" name="TextBox 7">
            <a:extLst>
              <a:ext uri="{FF2B5EF4-FFF2-40B4-BE49-F238E27FC236}">
                <a16:creationId xmlns:a16="http://schemas.microsoft.com/office/drawing/2014/main" id="{A4921EC0-0526-4FBB-81C1-35D27AAA56A4}"/>
              </a:ext>
            </a:extLst>
          </p:cNvPr>
          <p:cNvSpPr txBox="1"/>
          <p:nvPr/>
        </p:nvSpPr>
        <p:spPr>
          <a:xfrm>
            <a:off x="1979712" y="764704"/>
            <a:ext cx="1296144" cy="461665"/>
          </a:xfrm>
          <a:prstGeom prst="rect">
            <a:avLst/>
          </a:prstGeom>
          <a:noFill/>
        </p:spPr>
        <p:txBody>
          <a:bodyPr wrap="square" rtlCol="0">
            <a:spAutoFit/>
          </a:bodyPr>
          <a:lstStyle/>
          <a:p>
            <a:pPr algn="ctr"/>
            <a:r>
              <a:rPr lang="zh-CN" altLang="en-US" sz="2400" b="1"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训练集</a:t>
            </a:r>
          </a:p>
        </p:txBody>
      </p:sp>
      <p:sp>
        <p:nvSpPr>
          <p:cNvPr id="15" name="TextBox 8">
            <a:extLst>
              <a:ext uri="{FF2B5EF4-FFF2-40B4-BE49-F238E27FC236}">
                <a16:creationId xmlns:a16="http://schemas.microsoft.com/office/drawing/2014/main" id="{EF31C95B-5C95-4A2F-9172-1AD3FCEE7BC8}"/>
              </a:ext>
            </a:extLst>
          </p:cNvPr>
          <p:cNvSpPr txBox="1"/>
          <p:nvPr/>
        </p:nvSpPr>
        <p:spPr>
          <a:xfrm>
            <a:off x="6112832" y="764704"/>
            <a:ext cx="1296144" cy="461665"/>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测试集</a:t>
            </a:r>
          </a:p>
        </p:txBody>
      </p:sp>
      <p:pic>
        <p:nvPicPr>
          <p:cNvPr id="17" name="图片 16">
            <a:extLst>
              <a:ext uri="{FF2B5EF4-FFF2-40B4-BE49-F238E27FC236}">
                <a16:creationId xmlns:a16="http://schemas.microsoft.com/office/drawing/2014/main" id="{3910C293-306D-4F29-8706-1DC969613AD1}"/>
              </a:ext>
            </a:extLst>
          </p:cNvPr>
          <p:cNvPicPr>
            <a:picLocks noChangeAspect="1"/>
          </p:cNvPicPr>
          <p:nvPr/>
        </p:nvPicPr>
        <p:blipFill>
          <a:blip r:embed="rId5"/>
          <a:stretch>
            <a:fillRect/>
          </a:stretch>
        </p:blipFill>
        <p:spPr>
          <a:xfrm>
            <a:off x="4458861" y="2605299"/>
            <a:ext cx="4500000" cy="1701029"/>
          </a:xfrm>
          <a:prstGeom prst="rect">
            <a:avLst/>
          </a:prstGeom>
        </p:spPr>
      </p:pic>
    </p:spTree>
    <p:extLst>
      <p:ext uri="{BB962C8B-B14F-4D97-AF65-F5344CB8AC3E}">
        <p14:creationId xmlns:p14="http://schemas.microsoft.com/office/powerpoint/2010/main" val="2821557508"/>
      </p:ext>
    </p:extLst>
  </p:cSld>
  <p:clrMapOvr>
    <a:masterClrMapping/>
  </p:clrMapOvr>
  <p:transition spd="med">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4294967295"/>
          </p:nvPr>
        </p:nvSpPr>
        <p:spPr>
          <a:xfrm>
            <a:off x="8578850" y="6411913"/>
            <a:ext cx="565150" cy="365125"/>
          </a:xfrm>
          <a:prstGeom prst="rect">
            <a:avLst/>
          </a:prstGeom>
        </p:spPr>
        <p:txBody>
          <a:bodyPr/>
          <a:lstStyle/>
          <a:p>
            <a:fld id="{3C23C007-665C-45E5-8515-7230676D9BA9}"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pPr/>
              <a:t>25</a:t>
            </a:fld>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TextBox 8"/>
          <p:cNvSpPr txBox="1"/>
          <p:nvPr>
            <p:custDataLst>
              <p:tags r:id="rId3"/>
            </p:custDataLst>
          </p:nvPr>
        </p:nvSpPr>
        <p:spPr>
          <a:xfrm>
            <a:off x="6943725" y="1716836"/>
            <a:ext cx="2217440" cy="478953"/>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1]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圆角矩形 9"/>
          <p:cNvSpPr/>
          <p:nvPr>
            <p:custDataLst>
              <p:tags r:id="rId4"/>
            </p:custDataLst>
          </p:nvPr>
        </p:nvSpPr>
        <p:spPr bwMode="auto">
          <a:xfrm>
            <a:off x="6509395" y="5930274"/>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作答</a:t>
            </a:r>
          </a:p>
        </p:txBody>
      </p:sp>
      <p:sp>
        <p:nvSpPr>
          <p:cNvPr id="16" name="矩形 15"/>
          <p:cNvSpPr/>
          <p:nvPr>
            <p:custDataLst>
              <p:tags r:id="rId5"/>
            </p:custDataLst>
          </p:nvPr>
        </p:nvSpPr>
        <p:spPr bwMode="auto">
          <a:xfrm>
            <a:off x="0" y="6492240"/>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fontAlgn="base">
              <a:spcBef>
                <a:spcPct val="0"/>
              </a:spcBef>
              <a:spcAft>
                <a:spcPct val="0"/>
              </a:spcAft>
            </a:pPr>
            <a:r>
              <a:rPr kumimoji="0"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正常使用填空题需</a:t>
            </a:r>
            <a:r>
              <a:rPr kumimoji="0" lang="en-US" altLang="zh-CN"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3.0</a:t>
            </a:r>
            <a:r>
              <a:rPr kumimoji="0"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以上版本雨课堂</a:t>
            </a:r>
          </a:p>
        </p:txBody>
      </p:sp>
      <p:graphicFrame>
        <p:nvGraphicFramePr>
          <p:cNvPr id="18" name="Group 3"/>
          <p:cNvGraphicFramePr>
            <a:graphicFrameLocks/>
          </p:cNvGraphicFramePr>
          <p:nvPr>
            <p:extLst>
              <p:ext uri="{D42A27DB-BD31-4B8C-83A1-F6EECF244321}">
                <p14:modId xmlns:p14="http://schemas.microsoft.com/office/powerpoint/2010/main" val="1026291302"/>
              </p:ext>
            </p:extLst>
          </p:nvPr>
        </p:nvGraphicFramePr>
        <p:xfrm>
          <a:off x="433987" y="1664450"/>
          <a:ext cx="4525962" cy="3314700"/>
        </p:xfrm>
        <a:graphic>
          <a:graphicData uri="http://schemas.openxmlformats.org/drawingml/2006/table">
            <a:tbl>
              <a:tblPr/>
              <a:tblGrid>
                <a:gridCol w="442912">
                  <a:extLst>
                    <a:ext uri="{9D8B030D-6E8A-4147-A177-3AD203B41FA5}">
                      <a16:colId xmlns:a16="http://schemas.microsoft.com/office/drawing/2014/main" val="20000"/>
                    </a:ext>
                  </a:extLst>
                </a:gridCol>
                <a:gridCol w="776288">
                  <a:extLst>
                    <a:ext uri="{9D8B030D-6E8A-4147-A177-3AD203B41FA5}">
                      <a16:colId xmlns:a16="http://schemas.microsoft.com/office/drawing/2014/main" val="20001"/>
                    </a:ext>
                  </a:extLst>
                </a:gridCol>
                <a:gridCol w="979487">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tblGrid>
              <a:tr h="42862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年龄段</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收入状况</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爱好</a:t>
                      </a:r>
                      <a:endParaRPr kumimoji="0" lang="zh-CN" altLang="en-US" sz="22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信用度</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购买电脑</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3</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4</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5</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 </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11</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13</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dirty="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dirty="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bl>
          </a:graphicData>
        </a:graphic>
      </p:graphicFrame>
      <p:sp>
        <p:nvSpPr>
          <p:cNvPr id="19" name="Text Box 87"/>
          <p:cNvSpPr txBox="1">
            <a:spLocks noChangeArrowheads="1"/>
          </p:cNvSpPr>
          <p:nvPr/>
        </p:nvSpPr>
        <p:spPr bwMode="auto">
          <a:xfrm>
            <a:off x="4954588" y="1735857"/>
            <a:ext cx="4189412" cy="286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eaLnBrk="1" hangingPunct="1">
              <a:spcBef>
                <a:spcPct val="20000"/>
              </a:spcBef>
              <a:buClr>
                <a:schemeClr val="accent2"/>
              </a:buClr>
              <a:buFont typeface="Wingdings" pitchFamily="2" charset="2"/>
              <a:buNone/>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青年 </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 </a:t>
            </a: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eaLnBrk="1" hangingPunct="1">
              <a:spcBef>
                <a:spcPct val="20000"/>
              </a:spcBef>
              <a:buClr>
                <a:schemeClr val="accent2"/>
              </a:buClr>
              <a:buFont typeface="Wingdings" pitchFamily="2" charset="2"/>
              <a:buNone/>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收入中等 </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 </a:t>
            </a: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eaLnBrk="1" hangingPunct="1">
              <a:spcBef>
                <a:spcPct val="20000"/>
              </a:spcBef>
              <a:buClr>
                <a:schemeClr val="accent2"/>
              </a:buClr>
              <a:buFont typeface="Wingdings" pitchFamily="2" charset="2"/>
              <a:buNone/>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爱好 </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 </a:t>
            </a: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eaLnBrk="1" hangingPunct="1">
              <a:spcBef>
                <a:spcPct val="20000"/>
              </a:spcBef>
              <a:buClr>
                <a:schemeClr val="accent2"/>
              </a:buClr>
              <a:buFont typeface="Wingdings" pitchFamily="2" charset="2"/>
              <a:buNone/>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信用中 </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 </a:t>
            </a:r>
            <a:endParaRPr lang="zh-CN" altLang="en-US" sz="2200" dirty="0">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20" name="Object 10"/>
          <p:cNvGraphicFramePr>
            <a:graphicFrameLocks/>
          </p:cNvGraphicFramePr>
          <p:nvPr>
            <p:extLst>
              <p:ext uri="{D42A27DB-BD31-4B8C-83A1-F6EECF244321}">
                <p14:modId xmlns:p14="http://schemas.microsoft.com/office/powerpoint/2010/main" val="3830702159"/>
              </p:ext>
            </p:extLst>
          </p:nvPr>
        </p:nvGraphicFramePr>
        <p:xfrm>
          <a:off x="661988" y="4904507"/>
          <a:ext cx="7334250" cy="979487"/>
        </p:xfrm>
        <a:graphic>
          <a:graphicData uri="http://schemas.openxmlformats.org/presentationml/2006/ole">
            <mc:AlternateContent xmlns:mc="http://schemas.openxmlformats.org/markup-compatibility/2006">
              <mc:Choice xmlns:v="urn:schemas-microsoft-com:vml" Requires="v">
                <p:oleObj spid="_x0000_s17490" name="Equation" r:id="rId17" imgW="4089400" imgH="508000" progId="Equation.3">
                  <p:embed/>
                </p:oleObj>
              </mc:Choice>
              <mc:Fallback>
                <p:oleObj name="Equation" r:id="rId17" imgW="4089400" imgH="5080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1988" y="4904507"/>
                        <a:ext cx="733425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89"/>
          <p:cNvSpPr txBox="1">
            <a:spLocks noChangeArrowheads="1"/>
          </p:cNvSpPr>
          <p:nvPr/>
        </p:nvSpPr>
        <p:spPr bwMode="auto">
          <a:xfrm>
            <a:off x="727348" y="5950248"/>
            <a:ext cx="19415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69900" indent="-469900">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eaLnBrk="1" hangingPunct="1">
              <a:buClr>
                <a:schemeClr val="accent2"/>
              </a:buClr>
              <a:buSzTx/>
              <a:buFont typeface="Wingdings" charset="2"/>
              <a:buNone/>
              <a:defRPr/>
            </a:pP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P(X</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 = </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Text Box 5"/>
          <p:cNvSpPr txBox="1">
            <a:spLocks noChangeArrowheads="1"/>
          </p:cNvSpPr>
          <p:nvPr/>
        </p:nvSpPr>
        <p:spPr bwMode="auto">
          <a:xfrm>
            <a:off x="121745" y="797803"/>
            <a:ext cx="90364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marL="0" eaLnBrk="1" hangingPunct="1">
              <a:spcBef>
                <a:spcPct val="200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一</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个收入中等、信用度良好的青年爱好游戏顾客。</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答案保留小数点后三位</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TextBox 22"/>
          <p:cNvSpPr txBox="1"/>
          <p:nvPr>
            <p:custDataLst>
              <p:tags r:id="rId6"/>
            </p:custDataLst>
          </p:nvPr>
        </p:nvSpPr>
        <p:spPr>
          <a:xfrm>
            <a:off x="7325834" y="2443189"/>
            <a:ext cx="2217440" cy="557000"/>
          </a:xfrm>
          <a:prstGeom prst="rect">
            <a:avLst/>
          </a:prstGeom>
          <a:noFill/>
        </p:spPr>
        <p:txBody>
          <a:bodyPr vert="horz" wrap="square" rtlCol="0" anchor="ctr" anchorCtr="0">
            <a:noAutofit/>
          </a:bodyPr>
          <a:lstStyle/>
          <a:p>
            <a:r>
              <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2]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TextBox 23"/>
          <p:cNvSpPr txBox="1"/>
          <p:nvPr>
            <p:custDataLst>
              <p:tags r:id="rId7"/>
            </p:custDataLst>
          </p:nvPr>
        </p:nvSpPr>
        <p:spPr>
          <a:xfrm>
            <a:off x="6876256" y="3296646"/>
            <a:ext cx="2217440" cy="514911"/>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3]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TextBox 24"/>
          <p:cNvSpPr txBox="1"/>
          <p:nvPr>
            <p:custDataLst>
              <p:tags r:id="rId8"/>
            </p:custDataLst>
          </p:nvPr>
        </p:nvSpPr>
        <p:spPr>
          <a:xfrm>
            <a:off x="7157298" y="4088545"/>
            <a:ext cx="2217440" cy="572958"/>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4]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TextBox 25"/>
          <p:cNvSpPr txBox="1"/>
          <p:nvPr>
            <p:custDataLst>
              <p:tags r:id="rId9"/>
            </p:custDataLst>
          </p:nvPr>
        </p:nvSpPr>
        <p:spPr>
          <a:xfrm>
            <a:off x="2442061" y="5873709"/>
            <a:ext cx="2217440" cy="514325"/>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5]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15" name="组合 14"/>
          <p:cNvGrpSpPr/>
          <p:nvPr>
            <p:custDataLst>
              <p:tags r:id="rId10"/>
            </p:custDataLst>
          </p:nvPr>
        </p:nvGrpSpPr>
        <p:grpSpPr>
          <a:xfrm>
            <a:off x="0" y="0"/>
            <a:ext cx="9144000" cy="635000"/>
            <a:chOff x="0" y="0"/>
            <a:chExt cx="9144000" cy="635000"/>
          </a:xfrm>
        </p:grpSpPr>
        <p:sp>
          <p:nvSpPr>
            <p:cNvPr id="11"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填空题</a:t>
              </a:r>
            </a:p>
          </p:txBody>
        </p:sp>
        <p:sp>
          <p:nvSpPr>
            <p:cNvPr id="14" name="TipText"/>
            <p:cNvSpPr txBox="1"/>
            <p:nvPr>
              <p:custDataLst>
                <p:tags r:id="rId15"/>
              </p:custDataLst>
            </p:nvPr>
          </p:nvSpPr>
          <p:spPr>
            <a:xfrm>
              <a:off x="1510094"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5</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8" name="图片 7"/>
          <p:cNvPicPr>
            <a:picLocks/>
          </p:cNvPicPr>
          <p:nvPr>
            <p:custDataLst>
              <p:tags r:id="rId11"/>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418697731"/>
      </p:ext>
    </p:extLst>
  </p:cSld>
  <p:clrMapOvr>
    <a:masterClrMapping/>
  </p:clrMapOvr>
  <p:transition spd="med">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AA5750BE-ECE8-4E70-9548-00016E7C4ABF}"/>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2.3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朴素贝叶斯分类案例</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aphicFrame>
        <p:nvGraphicFramePr>
          <p:cNvPr id="12" name="Group 3">
            <a:extLst>
              <a:ext uri="{FF2B5EF4-FFF2-40B4-BE49-F238E27FC236}">
                <a16:creationId xmlns:a16="http://schemas.microsoft.com/office/drawing/2014/main" id="{A0DA9FA3-D655-40FA-9391-3DFA38BDFD9E}"/>
              </a:ext>
            </a:extLst>
          </p:cNvPr>
          <p:cNvGraphicFramePr>
            <a:graphicFrameLocks/>
          </p:cNvGraphicFramePr>
          <p:nvPr>
            <p:extLst>
              <p:ext uri="{D42A27DB-BD31-4B8C-83A1-F6EECF244321}">
                <p14:modId xmlns:p14="http://schemas.microsoft.com/office/powerpoint/2010/main" val="3642327313"/>
              </p:ext>
            </p:extLst>
          </p:nvPr>
        </p:nvGraphicFramePr>
        <p:xfrm>
          <a:off x="433987" y="1664450"/>
          <a:ext cx="4525962" cy="3314700"/>
        </p:xfrm>
        <a:graphic>
          <a:graphicData uri="http://schemas.openxmlformats.org/drawingml/2006/table">
            <a:tbl>
              <a:tblPr/>
              <a:tblGrid>
                <a:gridCol w="442912">
                  <a:extLst>
                    <a:ext uri="{9D8B030D-6E8A-4147-A177-3AD203B41FA5}">
                      <a16:colId xmlns:a16="http://schemas.microsoft.com/office/drawing/2014/main" val="20000"/>
                    </a:ext>
                  </a:extLst>
                </a:gridCol>
                <a:gridCol w="776288">
                  <a:extLst>
                    <a:ext uri="{9D8B030D-6E8A-4147-A177-3AD203B41FA5}">
                      <a16:colId xmlns:a16="http://schemas.microsoft.com/office/drawing/2014/main" val="20001"/>
                    </a:ext>
                  </a:extLst>
                </a:gridCol>
                <a:gridCol w="979487">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tblGrid>
              <a:tr h="42862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年龄段</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收入状况</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爱好</a:t>
                      </a:r>
                      <a:endParaRPr kumimoji="0" lang="zh-CN" altLang="en-US" sz="22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信用度</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购买电脑</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3</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4</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5</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 </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11</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r h="320675">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13</a:t>
                      </a:r>
                      <a:endParaRPr kumimoji="0" lang="en-US" altLang="zh-CN"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endParaRPr kumimoji="0" lang="zh-CN" altLang="en-US" sz="22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0" i="0" u="none" strike="noStrike" cap="none" normalizeH="0" baseline="0" dirty="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endParaRPr kumimoji="0" lang="zh-CN" altLang="en-US" sz="2200" b="0" i="0" u="none" strike="noStrike" cap="none" normalizeH="0" baseline="0" dirty="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bl>
          </a:graphicData>
        </a:graphic>
      </p:graphicFrame>
      <p:sp>
        <p:nvSpPr>
          <p:cNvPr id="13" name="Text Box 87">
            <a:extLst>
              <a:ext uri="{FF2B5EF4-FFF2-40B4-BE49-F238E27FC236}">
                <a16:creationId xmlns:a16="http://schemas.microsoft.com/office/drawing/2014/main" id="{129DB4C5-4C2F-4FA9-9408-91E9B4BCF803}"/>
              </a:ext>
            </a:extLst>
          </p:cNvPr>
          <p:cNvSpPr txBox="1">
            <a:spLocks noChangeArrowheads="1"/>
          </p:cNvSpPr>
          <p:nvPr/>
        </p:nvSpPr>
        <p:spPr bwMode="auto">
          <a:xfrm>
            <a:off x="4954588" y="1735857"/>
            <a:ext cx="4189412" cy="286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a:spcBef>
                <a:spcPct val="20000"/>
              </a:spcBef>
              <a:buClr>
                <a:schemeClr val="accent2"/>
              </a:buClr>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青年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 2/9 = 0.222</a:t>
            </a: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a:spcBef>
                <a:spcPct val="20000"/>
              </a:spcBef>
              <a:buClr>
                <a:schemeClr val="accent2"/>
              </a:buClr>
            </a:pP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收入中等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 4/9 = 0.444</a:t>
            </a: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a:spcBef>
                <a:spcPct val="20000"/>
              </a:spcBef>
              <a:buClr>
                <a:schemeClr val="accent2"/>
              </a:buClr>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爱好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 6/9 = 0.667</a:t>
            </a: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a:spcBef>
                <a:spcPct val="20000"/>
              </a:spcBef>
              <a:buClr>
                <a:schemeClr val="accent2"/>
              </a:buClr>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信用中 </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=6/9 = 0.667 </a:t>
            </a:r>
            <a:endParaRPr lang="zh-CN" altLang="en-US" sz="2200" dirty="0">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14" name="Object 10">
            <a:extLst>
              <a:ext uri="{FF2B5EF4-FFF2-40B4-BE49-F238E27FC236}">
                <a16:creationId xmlns:a16="http://schemas.microsoft.com/office/drawing/2014/main" id="{55179655-26CD-4392-82A2-42AC6DD0FE11}"/>
              </a:ext>
            </a:extLst>
          </p:cNvPr>
          <p:cNvGraphicFramePr>
            <a:graphicFrameLocks/>
          </p:cNvGraphicFramePr>
          <p:nvPr>
            <p:extLst>
              <p:ext uri="{D42A27DB-BD31-4B8C-83A1-F6EECF244321}">
                <p14:modId xmlns:p14="http://schemas.microsoft.com/office/powerpoint/2010/main" val="2419933082"/>
              </p:ext>
            </p:extLst>
          </p:nvPr>
        </p:nvGraphicFramePr>
        <p:xfrm>
          <a:off x="661988" y="4904507"/>
          <a:ext cx="7334250" cy="979487"/>
        </p:xfrm>
        <a:graphic>
          <a:graphicData uri="http://schemas.openxmlformats.org/presentationml/2006/ole">
            <mc:AlternateContent xmlns:mc="http://schemas.openxmlformats.org/markup-compatibility/2006">
              <mc:Choice xmlns:v="urn:schemas-microsoft-com:vml" Requires="v">
                <p:oleObj spid="_x0000_s26648" name="Equation" r:id="rId4" imgW="4089400" imgH="508000" progId="Equation.3">
                  <p:embed/>
                </p:oleObj>
              </mc:Choice>
              <mc:Fallback>
                <p:oleObj name="Equation" r:id="rId4" imgW="4089400" imgH="508000" progId="Equation.3">
                  <p:embed/>
                  <p:pic>
                    <p:nvPicPr>
                      <p:cNvPr id="2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8" y="4904507"/>
                        <a:ext cx="733425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89">
            <a:extLst>
              <a:ext uri="{FF2B5EF4-FFF2-40B4-BE49-F238E27FC236}">
                <a16:creationId xmlns:a16="http://schemas.microsoft.com/office/drawing/2014/main" id="{11141CA6-1675-4A53-B2FE-F6952556E052}"/>
              </a:ext>
            </a:extLst>
          </p:cNvPr>
          <p:cNvSpPr txBox="1">
            <a:spLocks noChangeArrowheads="1"/>
          </p:cNvSpPr>
          <p:nvPr/>
        </p:nvSpPr>
        <p:spPr bwMode="auto">
          <a:xfrm>
            <a:off x="727348" y="5950248"/>
            <a:ext cx="6490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69900" indent="-469900">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a:buClr>
                <a:schemeClr val="accent2"/>
              </a:buClr>
              <a:buSzTx/>
              <a:buNone/>
              <a:defRPr/>
            </a:pP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P(X</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 = 0.222 ×0.444 ×0.667 ×0.667=0.044</a:t>
            </a:r>
          </a:p>
        </p:txBody>
      </p:sp>
      <p:sp>
        <p:nvSpPr>
          <p:cNvPr id="16" name="Text Box 5">
            <a:extLst>
              <a:ext uri="{FF2B5EF4-FFF2-40B4-BE49-F238E27FC236}">
                <a16:creationId xmlns:a16="http://schemas.microsoft.com/office/drawing/2014/main" id="{E5A83940-5C52-487C-8986-F5034DF07D2A}"/>
              </a:ext>
            </a:extLst>
          </p:cNvPr>
          <p:cNvSpPr txBox="1">
            <a:spLocks noChangeArrowheads="1"/>
          </p:cNvSpPr>
          <p:nvPr/>
        </p:nvSpPr>
        <p:spPr bwMode="auto">
          <a:xfrm>
            <a:off x="121745" y="951111"/>
            <a:ext cx="90364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marL="0" eaLnBrk="1" hangingPunct="1">
              <a:spcBef>
                <a:spcPct val="200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一</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个收入中等、信用度良好的青年爱好游戏</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顾客。</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542072892"/>
      </p:ext>
    </p:extLst>
  </p:cSld>
  <p:clrMapOvr>
    <a:masterClrMapping/>
  </p:clrMapOvr>
  <p:transition spd="med">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4294967295"/>
          </p:nvPr>
        </p:nvSpPr>
        <p:spPr>
          <a:xfrm>
            <a:off x="8578850" y="6411913"/>
            <a:ext cx="565150" cy="365125"/>
          </a:xfrm>
          <a:prstGeom prst="rect">
            <a:avLst/>
          </a:prstGeom>
        </p:spPr>
        <p:txBody>
          <a:bodyPr/>
          <a:lstStyle/>
          <a:p>
            <a:fld id="{3C23C007-665C-45E5-8515-7230676D9BA9}"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pPr/>
              <a:t>27</a:t>
            </a:fld>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TextBox 8"/>
          <p:cNvSpPr txBox="1"/>
          <p:nvPr>
            <p:custDataLst>
              <p:tags r:id="rId3"/>
            </p:custDataLst>
          </p:nvPr>
        </p:nvSpPr>
        <p:spPr>
          <a:xfrm>
            <a:off x="6943725" y="1716836"/>
            <a:ext cx="2217440" cy="478953"/>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1]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圆角矩形 9"/>
          <p:cNvSpPr/>
          <p:nvPr>
            <p:custDataLst>
              <p:tags r:id="rId4"/>
            </p:custDataLst>
          </p:nvPr>
        </p:nvSpPr>
        <p:spPr bwMode="auto">
          <a:xfrm>
            <a:off x="6509395" y="5930274"/>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作答</a:t>
            </a:r>
          </a:p>
        </p:txBody>
      </p:sp>
      <p:sp>
        <p:nvSpPr>
          <p:cNvPr id="16" name="矩形 15"/>
          <p:cNvSpPr/>
          <p:nvPr>
            <p:custDataLst>
              <p:tags r:id="rId5"/>
            </p:custDataLst>
          </p:nvPr>
        </p:nvSpPr>
        <p:spPr bwMode="auto">
          <a:xfrm>
            <a:off x="0" y="6492240"/>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fontAlgn="base">
              <a:spcBef>
                <a:spcPct val="0"/>
              </a:spcBef>
              <a:spcAft>
                <a:spcPct val="0"/>
              </a:spcAft>
            </a:pPr>
            <a:r>
              <a:rPr kumimoji="0"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正常使用填空题需</a:t>
            </a:r>
            <a:r>
              <a:rPr kumimoji="0" lang="en-US" altLang="zh-CN"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3.0</a:t>
            </a:r>
            <a:r>
              <a:rPr kumimoji="0"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以上版本雨课堂</a:t>
            </a:r>
          </a:p>
        </p:txBody>
      </p:sp>
      <p:graphicFrame>
        <p:nvGraphicFramePr>
          <p:cNvPr id="18" name="Group 3"/>
          <p:cNvGraphicFramePr>
            <a:graphicFrameLocks/>
          </p:cNvGraphicFramePr>
          <p:nvPr>
            <p:extLst>
              <p:ext uri="{D42A27DB-BD31-4B8C-83A1-F6EECF244321}">
                <p14:modId xmlns:p14="http://schemas.microsoft.com/office/powerpoint/2010/main" val="3415901441"/>
              </p:ext>
            </p:extLst>
          </p:nvPr>
        </p:nvGraphicFramePr>
        <p:xfrm>
          <a:off x="433987" y="1664449"/>
          <a:ext cx="4525962" cy="2939887"/>
        </p:xfrm>
        <a:graphic>
          <a:graphicData uri="http://schemas.openxmlformats.org/drawingml/2006/table">
            <a:tbl>
              <a:tblPr/>
              <a:tblGrid>
                <a:gridCol w="442912">
                  <a:extLst>
                    <a:ext uri="{9D8B030D-6E8A-4147-A177-3AD203B41FA5}">
                      <a16:colId xmlns:a16="http://schemas.microsoft.com/office/drawing/2014/main" val="20000"/>
                    </a:ext>
                  </a:extLst>
                </a:gridCol>
                <a:gridCol w="776288">
                  <a:extLst>
                    <a:ext uri="{9D8B030D-6E8A-4147-A177-3AD203B41FA5}">
                      <a16:colId xmlns:a16="http://schemas.microsoft.com/office/drawing/2014/main" val="20001"/>
                    </a:ext>
                  </a:extLst>
                </a:gridCol>
                <a:gridCol w="979487">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tblGrid>
              <a:tr h="620132">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年龄段</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收入状况</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爱好</a:t>
                      </a:r>
                      <a:endParaRPr kumimoji="0" lang="zh-CN" altLang="en-US" sz="22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信用度</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购买电脑</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6395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en-US" altLang="zh-CN" sz="1500" b="0" i="0" u="none" strike="noStrike" cap="none" normalizeH="0" baseline="0">
                          <a:ln>
                            <a:noFill/>
                          </a:ln>
                          <a:solidFill>
                            <a:schemeClr val="tx1"/>
                          </a:solidFill>
                          <a:effectLst/>
                          <a:latin typeface="+mn-lt"/>
                          <a:ea typeface="宋体" panose="02010600030101010101" pitchFamily="2" charset="-122"/>
                        </a:rPr>
                        <a:t>1</a:t>
                      </a:r>
                      <a:endParaRPr kumimoji="0" lang="en-US" altLang="zh-CN" sz="2200" b="0" i="0" u="none" strike="noStrike" cap="none" normalizeH="0" baseline="0">
                        <a:ln>
                          <a:noFill/>
                        </a:ln>
                        <a:solidFill>
                          <a:schemeClr val="tx1"/>
                        </a:solidFill>
                        <a:effectLst/>
                        <a:latin typeface="+mn-lt"/>
                        <a:ea typeface="宋体" panose="02010600030101010101" pitchFamily="2" charset="-122"/>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青</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高</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否</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中</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rgbClr val="13548C"/>
                          </a:solidFill>
                          <a:effectLst/>
                          <a:latin typeface="+mn-ea"/>
                          <a:ea typeface="+mn-ea"/>
                        </a:rPr>
                        <a:t>否</a:t>
                      </a:r>
                      <a:endParaRPr kumimoji="0" lang="zh-CN" altLang="en-US" sz="2200" b="0" i="0" u="none" strike="noStrike" cap="none" normalizeH="0" baseline="0">
                        <a:ln>
                          <a:noFill/>
                        </a:ln>
                        <a:solidFill>
                          <a:srgbClr val="13548C"/>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46395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en-US" altLang="zh-CN" sz="1500" b="0" i="0" u="none" strike="noStrike" cap="none" normalizeH="0" baseline="0">
                          <a:ln>
                            <a:noFill/>
                          </a:ln>
                          <a:solidFill>
                            <a:schemeClr val="tx1"/>
                          </a:solidFill>
                          <a:effectLst/>
                          <a:latin typeface="+mn-lt"/>
                          <a:ea typeface="宋体" panose="02010600030101010101" pitchFamily="2" charset="-122"/>
                        </a:rPr>
                        <a:t>2</a:t>
                      </a:r>
                      <a:endParaRPr kumimoji="0" lang="en-US" altLang="zh-CN" sz="2200" b="0" i="0" u="none" strike="noStrike" cap="none" normalizeH="0" baseline="0">
                        <a:ln>
                          <a:noFill/>
                        </a:ln>
                        <a:solidFill>
                          <a:schemeClr val="tx1"/>
                        </a:solidFill>
                        <a:effectLst/>
                        <a:latin typeface="+mn-lt"/>
                        <a:ea typeface="宋体" panose="02010600030101010101" pitchFamily="2" charset="-122"/>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青</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高</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否</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优</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rgbClr val="13548C"/>
                          </a:solidFill>
                          <a:effectLst/>
                          <a:latin typeface="+mn-ea"/>
                          <a:ea typeface="+mn-ea"/>
                        </a:rPr>
                        <a:t>否</a:t>
                      </a:r>
                      <a:endParaRPr kumimoji="0" lang="zh-CN" altLang="en-US" sz="2200" b="0" i="0" u="none" strike="noStrike" cap="none" normalizeH="0" baseline="0">
                        <a:ln>
                          <a:noFill/>
                        </a:ln>
                        <a:solidFill>
                          <a:srgbClr val="13548C"/>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46395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en-US" altLang="zh-CN" sz="1500" b="0" i="0" u="none" strike="noStrike" cap="none" normalizeH="0" baseline="0">
                          <a:ln>
                            <a:noFill/>
                          </a:ln>
                          <a:solidFill>
                            <a:schemeClr val="tx1"/>
                          </a:solidFill>
                          <a:effectLst/>
                          <a:latin typeface="+mn-lt"/>
                          <a:ea typeface="宋体" panose="02010600030101010101" pitchFamily="2" charset="-122"/>
                        </a:rPr>
                        <a:t>6</a:t>
                      </a:r>
                      <a:endParaRPr kumimoji="0" lang="en-US" altLang="zh-CN" sz="2200" b="0" i="0" u="none" strike="noStrike" cap="none" normalizeH="0" baseline="0">
                        <a:ln>
                          <a:noFill/>
                        </a:ln>
                        <a:solidFill>
                          <a:schemeClr val="tx1"/>
                        </a:solidFill>
                        <a:effectLst/>
                        <a:latin typeface="+mn-lt"/>
                        <a:ea typeface="宋体" panose="02010600030101010101" pitchFamily="2" charset="-122"/>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老</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低</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是</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优</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rgbClr val="13548C"/>
                          </a:solidFill>
                          <a:effectLst/>
                          <a:latin typeface="+mn-ea"/>
                          <a:ea typeface="+mn-ea"/>
                        </a:rPr>
                        <a:t>否</a:t>
                      </a:r>
                      <a:endParaRPr kumimoji="0" lang="zh-CN" altLang="en-US" sz="2200" b="0" i="0" u="none" strike="noStrike" cap="none" normalizeH="0" baseline="0">
                        <a:ln>
                          <a:noFill/>
                        </a:ln>
                        <a:solidFill>
                          <a:srgbClr val="13548C"/>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46395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en-US" altLang="zh-CN" sz="1500" b="0" i="0" u="none" strike="noStrike" cap="none" normalizeH="0" baseline="0">
                          <a:ln>
                            <a:noFill/>
                          </a:ln>
                          <a:solidFill>
                            <a:schemeClr val="tx1"/>
                          </a:solidFill>
                          <a:effectLst/>
                          <a:latin typeface="+mn-lt"/>
                          <a:ea typeface="宋体" panose="02010600030101010101" pitchFamily="2" charset="-122"/>
                        </a:rPr>
                        <a:t>8</a:t>
                      </a:r>
                      <a:endParaRPr kumimoji="0" lang="en-US" altLang="zh-CN" sz="2200" b="0" i="0" u="none" strike="noStrike" cap="none" normalizeH="0" baseline="0">
                        <a:ln>
                          <a:noFill/>
                        </a:ln>
                        <a:solidFill>
                          <a:schemeClr val="tx1"/>
                        </a:solidFill>
                        <a:effectLst/>
                        <a:latin typeface="+mn-lt"/>
                        <a:ea typeface="宋体" panose="02010600030101010101" pitchFamily="2" charset="-122"/>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青</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中</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否</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中</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rgbClr val="13548C"/>
                          </a:solidFill>
                          <a:effectLst/>
                          <a:latin typeface="+mn-ea"/>
                          <a:ea typeface="+mn-ea"/>
                        </a:rPr>
                        <a:t>否</a:t>
                      </a:r>
                      <a:endParaRPr kumimoji="0" lang="zh-CN" altLang="en-US" sz="2200" b="0" i="0" u="none" strike="noStrike" cap="none" normalizeH="0" baseline="0">
                        <a:ln>
                          <a:noFill/>
                        </a:ln>
                        <a:solidFill>
                          <a:srgbClr val="13548C"/>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46395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en-US" altLang="zh-CN" sz="1500" b="0" i="0" u="none" strike="noStrike" cap="none" normalizeH="0" baseline="0">
                          <a:ln>
                            <a:noFill/>
                          </a:ln>
                          <a:solidFill>
                            <a:schemeClr val="tx1"/>
                          </a:solidFill>
                          <a:effectLst/>
                          <a:latin typeface="+mn-lt"/>
                          <a:ea typeface="宋体" panose="02010600030101010101" pitchFamily="2" charset="-122"/>
                        </a:rPr>
                        <a:t>14</a:t>
                      </a:r>
                      <a:endParaRPr kumimoji="0" lang="en-US" altLang="zh-CN" sz="2200" b="0" i="0" u="none" strike="noStrike" cap="none" normalizeH="0" baseline="0">
                        <a:ln>
                          <a:noFill/>
                        </a:ln>
                        <a:solidFill>
                          <a:schemeClr val="tx1"/>
                        </a:solidFill>
                        <a:effectLst/>
                        <a:latin typeface="+mn-lt"/>
                        <a:ea typeface="宋体" panose="02010600030101010101" pitchFamily="2" charset="-122"/>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老</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中</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否</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优</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rgbClr val="13548C"/>
                          </a:solidFill>
                          <a:effectLst/>
                          <a:latin typeface="+mn-ea"/>
                          <a:ea typeface="+mn-ea"/>
                        </a:rPr>
                        <a:t>否</a:t>
                      </a:r>
                      <a:endParaRPr kumimoji="0" lang="zh-CN" altLang="en-US" sz="2200" b="0" i="0" u="none" strike="noStrike" cap="none" normalizeH="0" baseline="0">
                        <a:ln>
                          <a:noFill/>
                        </a:ln>
                        <a:solidFill>
                          <a:srgbClr val="13548C"/>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
        <p:nvSpPr>
          <p:cNvPr id="19" name="Text Box 87"/>
          <p:cNvSpPr txBox="1">
            <a:spLocks noChangeArrowheads="1"/>
          </p:cNvSpPr>
          <p:nvPr/>
        </p:nvSpPr>
        <p:spPr bwMode="auto">
          <a:xfrm>
            <a:off x="4954588" y="1735857"/>
            <a:ext cx="4189412" cy="286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a:spcBef>
                <a:spcPct val="20000"/>
              </a:spcBef>
              <a:buClr>
                <a:schemeClr val="accent2"/>
              </a:buClr>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青年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 </a:t>
            </a: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a:spcBef>
                <a:spcPct val="20000"/>
              </a:spcBef>
              <a:buClr>
                <a:schemeClr val="accent2"/>
              </a:buClr>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收入</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中等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 </a:t>
            </a: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a:spcBef>
                <a:spcPct val="20000"/>
              </a:spcBef>
              <a:buClr>
                <a:schemeClr val="accent2"/>
              </a:buClr>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爱好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 </a:t>
            </a: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a:spcBef>
                <a:spcPct val="20000"/>
              </a:spcBef>
              <a:buClr>
                <a:schemeClr val="accent2"/>
              </a:buClr>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信用</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中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 </a:t>
            </a:r>
            <a:endParaRPr lang="zh-CN" altLang="en-US" sz="2200" dirty="0">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20" name="Object 10"/>
          <p:cNvGraphicFramePr>
            <a:graphicFrameLocks/>
          </p:cNvGraphicFramePr>
          <p:nvPr/>
        </p:nvGraphicFramePr>
        <p:xfrm>
          <a:off x="661988" y="4904507"/>
          <a:ext cx="7334250" cy="979487"/>
        </p:xfrm>
        <a:graphic>
          <a:graphicData uri="http://schemas.openxmlformats.org/presentationml/2006/ole">
            <mc:AlternateContent xmlns:mc="http://schemas.openxmlformats.org/markup-compatibility/2006">
              <mc:Choice xmlns:v="urn:schemas-microsoft-com:vml" Requires="v">
                <p:oleObj spid="_x0000_s27671" name="Equation" r:id="rId17" imgW="4089400" imgH="508000" progId="Equation.3">
                  <p:embed/>
                </p:oleObj>
              </mc:Choice>
              <mc:Fallback>
                <p:oleObj name="Equation" r:id="rId17" imgW="4089400" imgH="508000" progId="Equation.3">
                  <p:embed/>
                  <p:pic>
                    <p:nvPicPr>
                      <p:cNvPr id="20" name="Object 1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1988" y="4904507"/>
                        <a:ext cx="733425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89"/>
          <p:cNvSpPr txBox="1">
            <a:spLocks noChangeArrowheads="1"/>
          </p:cNvSpPr>
          <p:nvPr/>
        </p:nvSpPr>
        <p:spPr bwMode="auto">
          <a:xfrm>
            <a:off x="727348" y="5950248"/>
            <a:ext cx="18646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69900" indent="-469900">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a:buClr>
                <a:schemeClr val="accent2"/>
              </a:buClr>
              <a:buSzTx/>
              <a:buNone/>
              <a:defRPr/>
            </a:pP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P(</a:t>
            </a: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X</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 = </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TextBox 22"/>
          <p:cNvSpPr txBox="1"/>
          <p:nvPr>
            <p:custDataLst>
              <p:tags r:id="rId6"/>
            </p:custDataLst>
          </p:nvPr>
        </p:nvSpPr>
        <p:spPr>
          <a:xfrm>
            <a:off x="7325834" y="2443189"/>
            <a:ext cx="2217440" cy="557000"/>
          </a:xfrm>
          <a:prstGeom prst="rect">
            <a:avLst/>
          </a:prstGeom>
          <a:noFill/>
        </p:spPr>
        <p:txBody>
          <a:bodyPr vert="horz" wrap="square" rtlCol="0" anchor="ctr" anchorCtr="0">
            <a:noAutofit/>
          </a:bodyPr>
          <a:lstStyle/>
          <a:p>
            <a:r>
              <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2]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TextBox 23"/>
          <p:cNvSpPr txBox="1"/>
          <p:nvPr>
            <p:custDataLst>
              <p:tags r:id="rId7"/>
            </p:custDataLst>
          </p:nvPr>
        </p:nvSpPr>
        <p:spPr>
          <a:xfrm>
            <a:off x="6876256" y="3296646"/>
            <a:ext cx="2217440" cy="514911"/>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3]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TextBox 24"/>
          <p:cNvSpPr txBox="1"/>
          <p:nvPr>
            <p:custDataLst>
              <p:tags r:id="rId8"/>
            </p:custDataLst>
          </p:nvPr>
        </p:nvSpPr>
        <p:spPr>
          <a:xfrm>
            <a:off x="7157298" y="4088545"/>
            <a:ext cx="2217440" cy="572958"/>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4]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TextBox 25"/>
          <p:cNvSpPr txBox="1"/>
          <p:nvPr>
            <p:custDataLst>
              <p:tags r:id="rId9"/>
            </p:custDataLst>
          </p:nvPr>
        </p:nvSpPr>
        <p:spPr>
          <a:xfrm>
            <a:off x="2442061" y="5873709"/>
            <a:ext cx="2217440" cy="514325"/>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5]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Text Box 5">
            <a:extLst>
              <a:ext uri="{FF2B5EF4-FFF2-40B4-BE49-F238E27FC236}">
                <a16:creationId xmlns:a16="http://schemas.microsoft.com/office/drawing/2014/main" id="{44E521F9-3FF5-47C7-A863-DAB5C8D0C4D3}"/>
              </a:ext>
            </a:extLst>
          </p:cNvPr>
          <p:cNvSpPr txBox="1">
            <a:spLocks noChangeArrowheads="1"/>
          </p:cNvSpPr>
          <p:nvPr/>
        </p:nvSpPr>
        <p:spPr bwMode="auto">
          <a:xfrm>
            <a:off x="121745" y="951111"/>
            <a:ext cx="90364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marL="0" eaLnBrk="1" hangingPunct="1">
              <a:spcBef>
                <a:spcPct val="200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一</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个收入中等、信用度良好的青年爱好游戏</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顾客。</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15" name="组合 14"/>
          <p:cNvGrpSpPr/>
          <p:nvPr>
            <p:custDataLst>
              <p:tags r:id="rId10"/>
            </p:custDataLst>
          </p:nvPr>
        </p:nvGrpSpPr>
        <p:grpSpPr>
          <a:xfrm>
            <a:off x="0" y="0"/>
            <a:ext cx="9144000" cy="635000"/>
            <a:chOff x="0" y="0"/>
            <a:chExt cx="9144000" cy="635000"/>
          </a:xfrm>
        </p:grpSpPr>
        <p:sp>
          <p:nvSpPr>
            <p:cNvPr id="11"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填空题</a:t>
              </a:r>
            </a:p>
          </p:txBody>
        </p:sp>
        <p:sp>
          <p:nvSpPr>
            <p:cNvPr id="14" name="TipText"/>
            <p:cNvSpPr txBox="1"/>
            <p:nvPr>
              <p:custDataLst>
                <p:tags r:id="rId15"/>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5</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8" name="图片 7"/>
          <p:cNvPicPr>
            <a:picLocks/>
          </p:cNvPicPr>
          <p:nvPr>
            <p:custDataLst>
              <p:tags r:id="rId11"/>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3335468292"/>
      </p:ext>
    </p:extLst>
  </p:cSld>
  <p:clrMapOvr>
    <a:masterClrMapping/>
  </p:clrMapOvr>
  <p:transition spd="med">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0A64CBE6-C5CB-4098-8936-BA2FBC5DE9C1}"/>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2.3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朴素贝叶斯分类案例</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aphicFrame>
        <p:nvGraphicFramePr>
          <p:cNvPr id="12" name="Group 3">
            <a:extLst>
              <a:ext uri="{FF2B5EF4-FFF2-40B4-BE49-F238E27FC236}">
                <a16:creationId xmlns:a16="http://schemas.microsoft.com/office/drawing/2014/main" id="{8C5A446E-C761-428D-97CD-658049929708}"/>
              </a:ext>
            </a:extLst>
          </p:cNvPr>
          <p:cNvGraphicFramePr>
            <a:graphicFrameLocks/>
          </p:cNvGraphicFramePr>
          <p:nvPr>
            <p:extLst>
              <p:ext uri="{D42A27DB-BD31-4B8C-83A1-F6EECF244321}">
                <p14:modId xmlns:p14="http://schemas.microsoft.com/office/powerpoint/2010/main" val="555586516"/>
              </p:ext>
            </p:extLst>
          </p:nvPr>
        </p:nvGraphicFramePr>
        <p:xfrm>
          <a:off x="433987" y="1664449"/>
          <a:ext cx="4525962" cy="2939887"/>
        </p:xfrm>
        <a:graphic>
          <a:graphicData uri="http://schemas.openxmlformats.org/drawingml/2006/table">
            <a:tbl>
              <a:tblPr/>
              <a:tblGrid>
                <a:gridCol w="442912">
                  <a:extLst>
                    <a:ext uri="{9D8B030D-6E8A-4147-A177-3AD203B41FA5}">
                      <a16:colId xmlns:a16="http://schemas.microsoft.com/office/drawing/2014/main" val="20000"/>
                    </a:ext>
                  </a:extLst>
                </a:gridCol>
                <a:gridCol w="776288">
                  <a:extLst>
                    <a:ext uri="{9D8B030D-6E8A-4147-A177-3AD203B41FA5}">
                      <a16:colId xmlns:a16="http://schemas.microsoft.com/office/drawing/2014/main" val="20001"/>
                    </a:ext>
                  </a:extLst>
                </a:gridCol>
                <a:gridCol w="979487">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tblGrid>
              <a:tr h="620132">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en-US" altLang="zh-CN" sz="15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年龄段</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收入状况</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爱好</a:t>
                      </a:r>
                      <a:endParaRPr kumimoji="0" lang="zh-CN" altLang="en-US" sz="22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信用度</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 latinLnBrk="0" hangingPunct="1">
                        <a:lnSpc>
                          <a:spcPct val="100000"/>
                        </a:lnSpc>
                        <a:spcBef>
                          <a:spcPct val="0"/>
                        </a:spcBef>
                        <a:spcAft>
                          <a:spcPct val="0"/>
                        </a:spcAft>
                        <a:buClrTx/>
                        <a:buSzPct val="100000"/>
                        <a:buFontTx/>
                        <a:buNone/>
                        <a:tabLst/>
                      </a:pPr>
                      <a:r>
                        <a:rPr kumimoji="0" lang="zh-CN" altLang="en-US" sz="15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购买电脑</a:t>
                      </a:r>
                      <a:endParaRPr kumimoji="0" lang="zh-CN" altLang="en-US" sz="22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marT="45698" marB="45698"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6395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en-US" altLang="zh-CN" sz="1500" b="0" i="0" u="none" strike="noStrike" cap="none" normalizeH="0" baseline="0">
                          <a:ln>
                            <a:noFill/>
                          </a:ln>
                          <a:solidFill>
                            <a:schemeClr val="tx1"/>
                          </a:solidFill>
                          <a:effectLst/>
                          <a:latin typeface="+mn-lt"/>
                          <a:ea typeface="宋体" panose="02010600030101010101" pitchFamily="2" charset="-122"/>
                        </a:rPr>
                        <a:t>1</a:t>
                      </a:r>
                      <a:endParaRPr kumimoji="0" lang="en-US" altLang="zh-CN" sz="2200" b="0" i="0" u="none" strike="noStrike" cap="none" normalizeH="0" baseline="0">
                        <a:ln>
                          <a:noFill/>
                        </a:ln>
                        <a:solidFill>
                          <a:schemeClr val="tx1"/>
                        </a:solidFill>
                        <a:effectLst/>
                        <a:latin typeface="+mn-lt"/>
                        <a:ea typeface="宋体" panose="02010600030101010101" pitchFamily="2" charset="-122"/>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青</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高</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否</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中</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rgbClr val="13548C"/>
                          </a:solidFill>
                          <a:effectLst/>
                          <a:latin typeface="+mn-ea"/>
                          <a:ea typeface="+mn-ea"/>
                        </a:rPr>
                        <a:t>否</a:t>
                      </a:r>
                      <a:endParaRPr kumimoji="0" lang="zh-CN" altLang="en-US" sz="2200" b="0" i="0" u="none" strike="noStrike" cap="none" normalizeH="0" baseline="0">
                        <a:ln>
                          <a:noFill/>
                        </a:ln>
                        <a:solidFill>
                          <a:srgbClr val="13548C"/>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46395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en-US" altLang="zh-CN" sz="1500" b="0" i="0" u="none" strike="noStrike" cap="none" normalizeH="0" baseline="0">
                          <a:ln>
                            <a:noFill/>
                          </a:ln>
                          <a:solidFill>
                            <a:schemeClr val="tx1"/>
                          </a:solidFill>
                          <a:effectLst/>
                          <a:latin typeface="+mn-lt"/>
                          <a:ea typeface="宋体" panose="02010600030101010101" pitchFamily="2" charset="-122"/>
                        </a:rPr>
                        <a:t>2</a:t>
                      </a:r>
                      <a:endParaRPr kumimoji="0" lang="en-US" altLang="zh-CN" sz="2200" b="0" i="0" u="none" strike="noStrike" cap="none" normalizeH="0" baseline="0">
                        <a:ln>
                          <a:noFill/>
                        </a:ln>
                        <a:solidFill>
                          <a:schemeClr val="tx1"/>
                        </a:solidFill>
                        <a:effectLst/>
                        <a:latin typeface="+mn-lt"/>
                        <a:ea typeface="宋体" panose="02010600030101010101" pitchFamily="2" charset="-122"/>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青</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高</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否</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优</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rgbClr val="13548C"/>
                          </a:solidFill>
                          <a:effectLst/>
                          <a:latin typeface="+mn-ea"/>
                          <a:ea typeface="+mn-ea"/>
                        </a:rPr>
                        <a:t>否</a:t>
                      </a:r>
                      <a:endParaRPr kumimoji="0" lang="zh-CN" altLang="en-US" sz="2200" b="0" i="0" u="none" strike="noStrike" cap="none" normalizeH="0" baseline="0">
                        <a:ln>
                          <a:noFill/>
                        </a:ln>
                        <a:solidFill>
                          <a:srgbClr val="13548C"/>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46395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en-US" altLang="zh-CN" sz="1500" b="0" i="0" u="none" strike="noStrike" cap="none" normalizeH="0" baseline="0">
                          <a:ln>
                            <a:noFill/>
                          </a:ln>
                          <a:solidFill>
                            <a:schemeClr val="tx1"/>
                          </a:solidFill>
                          <a:effectLst/>
                          <a:latin typeface="+mn-lt"/>
                          <a:ea typeface="宋体" panose="02010600030101010101" pitchFamily="2" charset="-122"/>
                        </a:rPr>
                        <a:t>6</a:t>
                      </a:r>
                      <a:endParaRPr kumimoji="0" lang="en-US" altLang="zh-CN" sz="2200" b="0" i="0" u="none" strike="noStrike" cap="none" normalizeH="0" baseline="0">
                        <a:ln>
                          <a:noFill/>
                        </a:ln>
                        <a:solidFill>
                          <a:schemeClr val="tx1"/>
                        </a:solidFill>
                        <a:effectLst/>
                        <a:latin typeface="+mn-lt"/>
                        <a:ea typeface="宋体" panose="02010600030101010101" pitchFamily="2" charset="-122"/>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老</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低</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是</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优</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rgbClr val="13548C"/>
                          </a:solidFill>
                          <a:effectLst/>
                          <a:latin typeface="+mn-ea"/>
                          <a:ea typeface="+mn-ea"/>
                        </a:rPr>
                        <a:t>否</a:t>
                      </a:r>
                      <a:endParaRPr kumimoji="0" lang="zh-CN" altLang="en-US" sz="2200" b="0" i="0" u="none" strike="noStrike" cap="none" normalizeH="0" baseline="0">
                        <a:ln>
                          <a:noFill/>
                        </a:ln>
                        <a:solidFill>
                          <a:srgbClr val="13548C"/>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46395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en-US" altLang="zh-CN" sz="1500" b="0" i="0" u="none" strike="noStrike" cap="none" normalizeH="0" baseline="0">
                          <a:ln>
                            <a:noFill/>
                          </a:ln>
                          <a:solidFill>
                            <a:schemeClr val="tx1"/>
                          </a:solidFill>
                          <a:effectLst/>
                          <a:latin typeface="+mn-lt"/>
                          <a:ea typeface="宋体" panose="02010600030101010101" pitchFamily="2" charset="-122"/>
                        </a:rPr>
                        <a:t>8</a:t>
                      </a:r>
                      <a:endParaRPr kumimoji="0" lang="en-US" altLang="zh-CN" sz="2200" b="0" i="0" u="none" strike="noStrike" cap="none" normalizeH="0" baseline="0">
                        <a:ln>
                          <a:noFill/>
                        </a:ln>
                        <a:solidFill>
                          <a:schemeClr val="tx1"/>
                        </a:solidFill>
                        <a:effectLst/>
                        <a:latin typeface="+mn-lt"/>
                        <a:ea typeface="宋体" panose="02010600030101010101" pitchFamily="2" charset="-122"/>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青</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中</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否</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中</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rgbClr val="13548C"/>
                          </a:solidFill>
                          <a:effectLst/>
                          <a:latin typeface="+mn-ea"/>
                          <a:ea typeface="+mn-ea"/>
                        </a:rPr>
                        <a:t>否</a:t>
                      </a:r>
                      <a:endParaRPr kumimoji="0" lang="zh-CN" altLang="en-US" sz="2200" b="0" i="0" u="none" strike="noStrike" cap="none" normalizeH="0" baseline="0">
                        <a:ln>
                          <a:noFill/>
                        </a:ln>
                        <a:solidFill>
                          <a:srgbClr val="13548C"/>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463951">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en-US" altLang="zh-CN" sz="1500" b="0" i="0" u="none" strike="noStrike" cap="none" normalizeH="0" baseline="0">
                          <a:ln>
                            <a:noFill/>
                          </a:ln>
                          <a:solidFill>
                            <a:schemeClr val="tx1"/>
                          </a:solidFill>
                          <a:effectLst/>
                          <a:latin typeface="+mn-lt"/>
                          <a:ea typeface="宋体" panose="02010600030101010101" pitchFamily="2" charset="-122"/>
                        </a:rPr>
                        <a:t>14</a:t>
                      </a:r>
                      <a:endParaRPr kumimoji="0" lang="en-US" altLang="zh-CN" sz="2200" b="0" i="0" u="none" strike="noStrike" cap="none" normalizeH="0" baseline="0">
                        <a:ln>
                          <a:noFill/>
                        </a:ln>
                        <a:solidFill>
                          <a:schemeClr val="tx1"/>
                        </a:solidFill>
                        <a:effectLst/>
                        <a:latin typeface="+mn-lt"/>
                        <a:ea typeface="宋体" panose="02010600030101010101" pitchFamily="2" charset="-122"/>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老</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中</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否</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chemeClr val="tx1"/>
                          </a:solidFill>
                          <a:effectLst/>
                          <a:latin typeface="+mn-ea"/>
                          <a:ea typeface="+mn-ea"/>
                        </a:rPr>
                        <a:t>优</a:t>
                      </a:r>
                      <a:endParaRPr kumimoji="0" lang="zh-CN" altLang="en-US" sz="2200" b="0" i="0" u="none" strike="noStrike" cap="none" normalizeH="0" baseline="0">
                        <a:ln>
                          <a:noFill/>
                        </a:ln>
                        <a:solidFill>
                          <a:schemeClr val="tx1"/>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 latinLnBrk="0" hangingPunct="1">
                        <a:lnSpc>
                          <a:spcPct val="100000"/>
                        </a:lnSpc>
                        <a:spcBef>
                          <a:spcPct val="0"/>
                        </a:spcBef>
                        <a:spcAft>
                          <a:spcPct val="0"/>
                        </a:spcAft>
                        <a:buClrTx/>
                        <a:buSzPct val="100000"/>
                        <a:buFontTx/>
                        <a:buNone/>
                      </a:pPr>
                      <a:r>
                        <a:rPr kumimoji="0" lang="zh-CN" altLang="en-US" sz="1500" b="0" i="0" u="none" strike="noStrike" cap="none" normalizeH="0" baseline="0">
                          <a:ln>
                            <a:noFill/>
                          </a:ln>
                          <a:solidFill>
                            <a:srgbClr val="13548C"/>
                          </a:solidFill>
                          <a:effectLst/>
                          <a:latin typeface="+mn-ea"/>
                          <a:ea typeface="+mn-ea"/>
                        </a:rPr>
                        <a:t>否</a:t>
                      </a:r>
                      <a:endParaRPr kumimoji="0" lang="zh-CN" altLang="en-US" sz="2200" b="0" i="0" u="none" strike="noStrike" cap="none" normalizeH="0" baseline="0">
                        <a:ln>
                          <a:noFill/>
                        </a:ln>
                        <a:solidFill>
                          <a:srgbClr val="13548C"/>
                        </a:solidFill>
                        <a:effectLst/>
                        <a:latin typeface="+mn-ea"/>
                        <a:ea typeface="+mn-ea"/>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
        <p:nvSpPr>
          <p:cNvPr id="13" name="Text Box 87">
            <a:extLst>
              <a:ext uri="{FF2B5EF4-FFF2-40B4-BE49-F238E27FC236}">
                <a16:creationId xmlns:a16="http://schemas.microsoft.com/office/drawing/2014/main" id="{220F0B6B-EBF7-4141-8605-5CD902689AB2}"/>
              </a:ext>
            </a:extLst>
          </p:cNvPr>
          <p:cNvSpPr txBox="1">
            <a:spLocks noChangeArrowheads="1"/>
          </p:cNvSpPr>
          <p:nvPr/>
        </p:nvSpPr>
        <p:spPr bwMode="auto">
          <a:xfrm>
            <a:off x="4954588" y="1735857"/>
            <a:ext cx="4189412" cy="286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a:spcBef>
                <a:spcPct val="20000"/>
              </a:spcBef>
              <a:buClr>
                <a:schemeClr val="accent2"/>
              </a:buClr>
            </a:pP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青年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 3/5 = 0.6</a:t>
            </a: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a:spcBef>
                <a:spcPct val="20000"/>
              </a:spcBef>
              <a:buClr>
                <a:schemeClr val="accent2"/>
              </a:buClr>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收入</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中等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2/5 = 0.4</a:t>
            </a: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a:spcBef>
                <a:spcPct val="20000"/>
              </a:spcBef>
              <a:buClr>
                <a:schemeClr val="accent2"/>
              </a:buClr>
            </a:pP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爱好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1/5 = 0.2</a:t>
            </a: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eaLnBrk="1" hangingPunct="1">
              <a:spcBef>
                <a:spcPct val="20000"/>
              </a:spcBef>
              <a:buClr>
                <a:schemeClr val="accent2"/>
              </a:buClr>
              <a:buFont typeface="Wingdings" pitchFamily="2" charset="2"/>
              <a:buNone/>
            </a:pP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a:spcBef>
                <a:spcPct val="20000"/>
              </a:spcBef>
              <a:buClr>
                <a:schemeClr val="accent2"/>
              </a:buClr>
            </a:pP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信用中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 2/5 = 0.4</a:t>
            </a:r>
          </a:p>
        </p:txBody>
      </p:sp>
      <p:graphicFrame>
        <p:nvGraphicFramePr>
          <p:cNvPr id="14" name="Object 10">
            <a:extLst>
              <a:ext uri="{FF2B5EF4-FFF2-40B4-BE49-F238E27FC236}">
                <a16:creationId xmlns:a16="http://schemas.microsoft.com/office/drawing/2014/main" id="{965724F3-8AFC-4155-9B7E-333F46D2A5C8}"/>
              </a:ext>
            </a:extLst>
          </p:cNvPr>
          <p:cNvGraphicFramePr>
            <a:graphicFrameLocks/>
          </p:cNvGraphicFramePr>
          <p:nvPr/>
        </p:nvGraphicFramePr>
        <p:xfrm>
          <a:off x="661988" y="4904507"/>
          <a:ext cx="7334250" cy="979487"/>
        </p:xfrm>
        <a:graphic>
          <a:graphicData uri="http://schemas.openxmlformats.org/presentationml/2006/ole">
            <mc:AlternateContent xmlns:mc="http://schemas.openxmlformats.org/markup-compatibility/2006">
              <mc:Choice xmlns:v="urn:schemas-microsoft-com:vml" Requires="v">
                <p:oleObj spid="_x0000_s28695" name="Equation" r:id="rId3" imgW="4089400" imgH="508000" progId="Equation.3">
                  <p:embed/>
                </p:oleObj>
              </mc:Choice>
              <mc:Fallback>
                <p:oleObj name="Equation" r:id="rId3" imgW="4089400" imgH="508000" progId="Equation.3">
                  <p:embed/>
                  <p:pic>
                    <p:nvPicPr>
                      <p:cNvPr id="20" name="Object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88" y="4904507"/>
                        <a:ext cx="733425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89">
            <a:extLst>
              <a:ext uri="{FF2B5EF4-FFF2-40B4-BE49-F238E27FC236}">
                <a16:creationId xmlns:a16="http://schemas.microsoft.com/office/drawing/2014/main" id="{538A0DCB-16EC-454C-941A-19E9927AFF3A}"/>
              </a:ext>
            </a:extLst>
          </p:cNvPr>
          <p:cNvSpPr txBox="1">
            <a:spLocks noChangeArrowheads="1"/>
          </p:cNvSpPr>
          <p:nvPr/>
        </p:nvSpPr>
        <p:spPr bwMode="auto">
          <a:xfrm>
            <a:off x="727348" y="5950248"/>
            <a:ext cx="51828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69900" indent="-469900">
              <a:spcBef>
                <a:spcPct val="20000"/>
              </a:spcBef>
              <a:buClr>
                <a:schemeClr val="bg2"/>
              </a:buClr>
              <a:buSzPct val="75000"/>
              <a:buFont typeface="Wingdings" charset="2"/>
              <a:buChar char="n"/>
              <a:defRPr sz="3200">
                <a:solidFill>
                  <a:schemeClr val="tx1"/>
                </a:solidFill>
                <a:latin typeface="Arial" charset="0"/>
                <a:ea typeface="楷体_GB2312"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楷体_GB2312"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楷体_GB2312"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楷体_GB2312" charset="0"/>
              </a:defRPr>
            </a:lvl4pPr>
            <a:lvl5pPr marL="2057400" indent="-228600">
              <a:spcBef>
                <a:spcPct val="20000"/>
              </a:spcBef>
              <a:buClr>
                <a:schemeClr val="bg2"/>
              </a:buClr>
              <a:buFont typeface="Wingdings" charset="2"/>
              <a:buChar char="§"/>
              <a:defRPr sz="2000">
                <a:solidFill>
                  <a:schemeClr val="tx1"/>
                </a:solidFill>
                <a:latin typeface="Arial" charset="0"/>
                <a:ea typeface="楷体_GB2312"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楷体_GB2312" charset="0"/>
              </a:defRPr>
            </a:lvl9pPr>
          </a:lstStyle>
          <a:p>
            <a:pPr>
              <a:buClr>
                <a:schemeClr val="accent2"/>
              </a:buClr>
              <a:buSzTx/>
              <a:buNone/>
              <a:defRPr/>
            </a:pP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P(X</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 =0.6 ×0.4 ×0.2 ×0.4=0.019 </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Text Box 5">
            <a:extLst>
              <a:ext uri="{FF2B5EF4-FFF2-40B4-BE49-F238E27FC236}">
                <a16:creationId xmlns:a16="http://schemas.microsoft.com/office/drawing/2014/main" id="{EA7117B5-A781-43D1-A594-9ABF6034F42C}"/>
              </a:ext>
            </a:extLst>
          </p:cNvPr>
          <p:cNvSpPr txBox="1">
            <a:spLocks noChangeArrowheads="1"/>
          </p:cNvSpPr>
          <p:nvPr/>
        </p:nvSpPr>
        <p:spPr bwMode="auto">
          <a:xfrm>
            <a:off x="121745" y="951111"/>
            <a:ext cx="90364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marL="0" eaLnBrk="1" hangingPunct="1">
              <a:spcBef>
                <a:spcPct val="200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一</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个收入中等、信用度良好的青年爱好游戏</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顾客。</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825935281"/>
      </p:ext>
    </p:extLst>
  </p:cSld>
  <p:clrMapOvr>
    <a:masterClrMapping/>
  </p:clrMapOvr>
  <p:transition spd="med">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custDataLst>
              <p:tags r:id="rId3"/>
            </p:custDataLst>
          </p:nvPr>
        </p:nvSpPr>
        <p:spPr>
          <a:xfrm>
            <a:off x="6021958" y="3515958"/>
            <a:ext cx="3297560" cy="439986"/>
          </a:xfrm>
          <a:prstGeom prst="rect">
            <a:avLst/>
          </a:prstGeom>
          <a:noFill/>
        </p:spPr>
        <p:txBody>
          <a:bodyPr vert="horz" wrap="square" rtlCol="0" anchor="ctr" anchorCtr="0">
            <a:noAutofit/>
          </a:bodyPr>
          <a:lstStyle/>
          <a:p>
            <a:r>
              <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1]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p:cNvSpPr/>
          <p:nvPr>
            <p:custDataLst>
              <p:tags r:id="rId4"/>
            </p:custDataLst>
          </p:nvPr>
        </p:nvSpPr>
        <p:spPr bwMode="auto">
          <a:xfrm>
            <a:off x="0" y="6525785"/>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fontAlgn="base">
              <a:spcBef>
                <a:spcPct val="0"/>
              </a:spcBef>
              <a:spcAft>
                <a:spcPct val="0"/>
              </a:spcAft>
            </a:pPr>
            <a:r>
              <a:rPr kumimoji="0"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正常使用填空题需</a:t>
            </a:r>
            <a:r>
              <a:rPr kumimoji="0" lang="en-US" altLang="zh-CN"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3.0</a:t>
            </a:r>
            <a:r>
              <a:rPr kumimoji="0"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以上版本雨课堂</a:t>
            </a:r>
          </a:p>
        </p:txBody>
      </p:sp>
      <p:graphicFrame>
        <p:nvGraphicFramePr>
          <p:cNvPr id="19" name="Object 122"/>
          <p:cNvGraphicFramePr>
            <a:graphicFrameLocks noChangeAspect="1"/>
          </p:cNvGraphicFramePr>
          <p:nvPr>
            <p:extLst>
              <p:ext uri="{D42A27DB-BD31-4B8C-83A1-F6EECF244321}">
                <p14:modId xmlns:p14="http://schemas.microsoft.com/office/powerpoint/2010/main" val="477314473"/>
              </p:ext>
            </p:extLst>
          </p:nvPr>
        </p:nvGraphicFramePr>
        <p:xfrm>
          <a:off x="4491819" y="2910833"/>
          <a:ext cx="1881981" cy="443531"/>
        </p:xfrm>
        <a:graphic>
          <a:graphicData uri="http://schemas.openxmlformats.org/presentationml/2006/ole">
            <mc:AlternateContent xmlns:mc="http://schemas.openxmlformats.org/markup-compatibility/2006">
              <mc:Choice xmlns:v="urn:schemas-microsoft-com:vml" Requires="v">
                <p:oleObj spid="_x0000_s20661" name="公式" r:id="rId16" imgW="1435100" imgH="381000" progId="Equation.3">
                  <p:embed/>
                </p:oleObj>
              </mc:Choice>
              <mc:Fallback>
                <p:oleObj name="公式" r:id="rId16" imgW="1435100" imgH="3810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91819" y="2910833"/>
                        <a:ext cx="1881981" cy="443531"/>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20" name="Object 123"/>
              <p:cNvSpPr txBox="1"/>
              <p:nvPr/>
            </p:nvSpPr>
            <p:spPr bwMode="auto">
              <a:xfrm>
                <a:off x="4414838" y="3493383"/>
                <a:ext cx="1516930" cy="54292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𝐶</m:t>
                          </m:r>
                        </m:e>
                        <m:sub>
                          <m:r>
                            <a:rPr lang="zh-CN" altLang="en-US" sz="2400" i="1">
                              <a:solidFill>
                                <a:srgbClr val="000000"/>
                              </a:solidFill>
                              <a:latin typeface="Cambria Math" panose="02040503050406030204" pitchFamily="18" charset="0"/>
                            </a:rPr>
                            <m:t>买</m:t>
                          </m:r>
                        </m:sub>
                      </m:sSub>
                      <m:r>
                        <a:rPr lang="zh-CN" altLang="en-US" sz="2400" i="1">
                          <a:solidFill>
                            <a:srgbClr val="000000"/>
                          </a:solidFill>
                          <a:latin typeface="Cambria Math" panose="02040503050406030204" pitchFamily="18" charset="0"/>
                        </a:rPr>
                        <m:t>)=</m:t>
                      </m:r>
                    </m:oMath>
                  </m:oMathPara>
                </a14:m>
                <a:endParaRPr lang="zh-CN" altLang="en-US" sz="2400"/>
              </a:p>
            </p:txBody>
          </p:sp>
        </mc:Choice>
        <mc:Fallback xmlns="">
          <p:sp>
            <p:nvSpPr>
              <p:cNvPr id="20" name="Object 123"/>
              <p:cNvSpPr txBox="1">
                <a:spLocks noRot="1" noChangeAspect="1" noMove="1" noResize="1" noEditPoints="1" noAdjustHandles="1" noChangeArrowheads="1" noChangeShapeType="1" noTextEdit="1"/>
              </p:cNvSpPr>
              <p:nvPr/>
            </p:nvSpPr>
            <p:spPr bwMode="auto">
              <a:xfrm>
                <a:off x="4414838" y="3493383"/>
                <a:ext cx="1516930" cy="542925"/>
              </a:xfrm>
              <a:prstGeom prst="rect">
                <a:avLst/>
              </a:prstGeom>
              <a:blipFill>
                <a:blip r:embed="rId18"/>
                <a:stretch>
                  <a:fillRect l="-803" b="-1797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Object 124"/>
              <p:cNvSpPr txBox="1"/>
              <p:nvPr/>
            </p:nvSpPr>
            <p:spPr bwMode="auto">
              <a:xfrm>
                <a:off x="4414837" y="4120797"/>
                <a:ext cx="1881347" cy="6334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𝐶</m:t>
                          </m:r>
                        </m:e>
                        <m:sub>
                          <m:r>
                            <a:rPr lang="zh-CN" altLang="en-US" sz="2400" i="1">
                              <a:solidFill>
                                <a:srgbClr val="000000"/>
                              </a:solidFill>
                              <a:latin typeface="Cambria Math" panose="02040503050406030204" pitchFamily="18" charset="0"/>
                            </a:rPr>
                            <m:t>不买</m:t>
                          </m:r>
                        </m:sub>
                      </m:sSub>
                      <m:r>
                        <a:rPr lang="zh-CN" altLang="en-US" sz="2400" i="1">
                          <a:solidFill>
                            <a:srgbClr val="000000"/>
                          </a:solidFill>
                          <a:latin typeface="Cambria Math" panose="02040503050406030204" pitchFamily="18" charset="0"/>
                        </a:rPr>
                        <m:t>)=</m:t>
                      </m:r>
                    </m:oMath>
                  </m:oMathPara>
                </a14:m>
                <a:endParaRPr lang="zh-CN" altLang="en-US" sz="2400"/>
              </a:p>
            </p:txBody>
          </p:sp>
        </mc:Choice>
        <mc:Fallback xmlns="">
          <p:sp>
            <p:nvSpPr>
              <p:cNvPr id="21" name="Object 124"/>
              <p:cNvSpPr txBox="1">
                <a:spLocks noRot="1" noChangeAspect="1" noMove="1" noResize="1" noEditPoints="1" noAdjustHandles="1" noChangeArrowheads="1" noChangeShapeType="1" noTextEdit="1"/>
              </p:cNvSpPr>
              <p:nvPr/>
            </p:nvSpPr>
            <p:spPr bwMode="auto">
              <a:xfrm>
                <a:off x="4414837" y="4120797"/>
                <a:ext cx="1881347" cy="633413"/>
              </a:xfrm>
              <a:prstGeom prst="rect">
                <a:avLst/>
              </a:prstGeom>
              <a:blipFill>
                <a:blip r:embed="rId19"/>
                <a:stretch>
                  <a:fillRect l="-647"/>
                </a:stretch>
              </a:blipFill>
              <a:ln>
                <a:noFill/>
              </a:ln>
              <a:effectLst/>
            </p:spPr>
            <p:txBody>
              <a:bodyPr/>
              <a:lstStyle/>
              <a:p>
                <a:r>
                  <a:rPr lang="zh-CN" altLang="en-US">
                    <a:noFill/>
                  </a:rPr>
                  <a:t> </a:t>
                </a:r>
              </a:p>
            </p:txBody>
          </p:sp>
        </mc:Fallback>
      </mc:AlternateContent>
      <p:sp>
        <p:nvSpPr>
          <p:cNvPr id="22" name="Text Box 125"/>
          <p:cNvSpPr txBox="1">
            <a:spLocks noChangeArrowheads="1"/>
          </p:cNvSpPr>
          <p:nvPr/>
        </p:nvSpPr>
        <p:spPr bwMode="auto">
          <a:xfrm>
            <a:off x="4414204" y="4810013"/>
            <a:ext cx="17876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eaLnBrk="1" hangingPunct="1">
              <a:spcBef>
                <a:spcPct val="20000"/>
              </a:spcBef>
              <a:buClr>
                <a:schemeClr val="accent2"/>
              </a:buClr>
              <a:buFont typeface="Wingdings" pitchFamily="2" charset="2"/>
              <a:buNone/>
            </a:pP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|X) = </a:t>
            </a:r>
          </a:p>
        </p:txBody>
      </p:sp>
      <p:sp>
        <p:nvSpPr>
          <p:cNvPr id="23" name="Text Box 126"/>
          <p:cNvSpPr txBox="1">
            <a:spLocks noChangeArrowheads="1"/>
          </p:cNvSpPr>
          <p:nvPr/>
        </p:nvSpPr>
        <p:spPr bwMode="auto">
          <a:xfrm>
            <a:off x="4414204" y="5434979"/>
            <a:ext cx="17876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eaLnBrk="1" hangingPunct="1">
              <a:spcBef>
                <a:spcPct val="20000"/>
              </a:spcBef>
              <a:buClr>
                <a:schemeClr val="accent2"/>
              </a:buClr>
              <a:buFont typeface="Wingdings" pitchFamily="2" charset="2"/>
              <a:buNone/>
            </a:pP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|X) = </a:t>
            </a:r>
          </a:p>
        </p:txBody>
      </p:sp>
      <p:pic>
        <p:nvPicPr>
          <p:cNvPr id="24" name="Picture 3"/>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582096" y="1484784"/>
            <a:ext cx="3950344" cy="125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custDataLst>
              <p:tags r:id="rId5"/>
            </p:custDataLst>
          </p:nvPr>
        </p:nvSpPr>
        <p:spPr>
          <a:xfrm>
            <a:off x="6021958" y="4126473"/>
            <a:ext cx="3297560" cy="432489"/>
          </a:xfrm>
          <a:prstGeom prst="rect">
            <a:avLst/>
          </a:prstGeom>
          <a:noFill/>
        </p:spPr>
        <p:txBody>
          <a:bodyPr vert="horz" wrap="square" rtlCol="0" anchor="ctr" anchorCtr="0">
            <a:noAutofit/>
          </a:bodyPr>
          <a:lstStyle/>
          <a:p>
            <a:r>
              <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2]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TextBox 26"/>
          <p:cNvSpPr txBox="1"/>
          <p:nvPr>
            <p:custDataLst>
              <p:tags r:id="rId6"/>
            </p:custDataLst>
          </p:nvPr>
        </p:nvSpPr>
        <p:spPr>
          <a:xfrm>
            <a:off x="6021958" y="4774574"/>
            <a:ext cx="3297560" cy="365760"/>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3]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TextBox 27"/>
          <p:cNvSpPr txBox="1"/>
          <p:nvPr>
            <p:custDataLst>
              <p:tags r:id="rId7"/>
            </p:custDataLst>
          </p:nvPr>
        </p:nvSpPr>
        <p:spPr>
          <a:xfrm>
            <a:off x="6021958" y="5445590"/>
            <a:ext cx="3297560" cy="354207"/>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4]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9" name="Text Box 5">
            <a:extLst>
              <a:ext uri="{FF2B5EF4-FFF2-40B4-BE49-F238E27FC236}">
                <a16:creationId xmlns:a16="http://schemas.microsoft.com/office/drawing/2014/main" id="{8EB49542-8D86-4058-AFCC-3F7B551A42CA}"/>
              </a:ext>
            </a:extLst>
          </p:cNvPr>
          <p:cNvSpPr txBox="1">
            <a:spLocks noChangeArrowheads="1"/>
          </p:cNvSpPr>
          <p:nvPr/>
        </p:nvSpPr>
        <p:spPr bwMode="auto">
          <a:xfrm>
            <a:off x="121745" y="951111"/>
            <a:ext cx="90364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marL="0" eaLnBrk="1" hangingPunct="1">
              <a:spcBef>
                <a:spcPct val="200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一</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个收入中等、信用度良好的青年爱好游戏</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顾客。</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30" name="Group 3">
            <a:extLst>
              <a:ext uri="{FF2B5EF4-FFF2-40B4-BE49-F238E27FC236}">
                <a16:creationId xmlns:a16="http://schemas.microsoft.com/office/drawing/2014/main" id="{B8276B81-CAB7-423D-8477-316DEC55D193}"/>
              </a:ext>
            </a:extLst>
          </p:cNvPr>
          <p:cNvGraphicFramePr>
            <a:graphicFrameLocks/>
          </p:cNvGraphicFramePr>
          <p:nvPr>
            <p:extLst>
              <p:ext uri="{D42A27DB-BD31-4B8C-83A1-F6EECF244321}">
                <p14:modId xmlns:p14="http://schemas.microsoft.com/office/powerpoint/2010/main" val="420298387"/>
              </p:ext>
            </p:extLst>
          </p:nvPr>
        </p:nvGraphicFramePr>
        <p:xfrm>
          <a:off x="365249" y="1467524"/>
          <a:ext cx="3990975" cy="5286652"/>
        </p:xfrm>
        <a:graphic>
          <a:graphicData uri="http://schemas.openxmlformats.org/drawingml/2006/table">
            <a:tbl>
              <a:tblPr/>
              <a:tblGrid>
                <a:gridCol w="452438">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6437">
                  <a:extLst>
                    <a:ext uri="{9D8B030D-6E8A-4147-A177-3AD203B41FA5}">
                      <a16:colId xmlns:a16="http://schemas.microsoft.com/office/drawing/2014/main" val="20002"/>
                    </a:ext>
                  </a:extLst>
                </a:gridCol>
                <a:gridCol w="715963">
                  <a:extLst>
                    <a:ext uri="{9D8B030D-6E8A-4147-A177-3AD203B41FA5}">
                      <a16:colId xmlns:a16="http://schemas.microsoft.com/office/drawing/2014/main" val="20003"/>
                    </a:ext>
                  </a:extLst>
                </a:gridCol>
                <a:gridCol w="706437">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tblGrid>
              <a:tr h="411306">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年龄</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爱好</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信用</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5</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 </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0"/>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11"/>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2"/>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13"/>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dirty="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4"/>
                  </a:ext>
                </a:extLst>
              </a:tr>
            </a:tbl>
          </a:graphicData>
        </a:graphic>
      </p:graphicFrame>
      <p:sp>
        <p:nvSpPr>
          <p:cNvPr id="31" name="圆角矩形 9">
            <a:extLst>
              <a:ext uri="{FF2B5EF4-FFF2-40B4-BE49-F238E27FC236}">
                <a16:creationId xmlns:a16="http://schemas.microsoft.com/office/drawing/2014/main" id="{D9E68F8A-DEF2-4D0F-A701-6C7D2987D35A}"/>
              </a:ext>
            </a:extLst>
          </p:cNvPr>
          <p:cNvSpPr/>
          <p:nvPr>
            <p:custDataLst>
              <p:tags r:id="rId8"/>
            </p:custDataLst>
          </p:nvPr>
        </p:nvSpPr>
        <p:spPr bwMode="auto">
          <a:xfrm>
            <a:off x="6509395" y="5930274"/>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作答</a:t>
            </a:r>
          </a:p>
        </p:txBody>
      </p:sp>
      <p:grpSp>
        <p:nvGrpSpPr>
          <p:cNvPr id="15" name="组合 14"/>
          <p:cNvGrpSpPr/>
          <p:nvPr>
            <p:custDataLst>
              <p:tags r:id="rId9"/>
            </p:custDataLst>
          </p:nvPr>
        </p:nvGrpSpPr>
        <p:grpSpPr>
          <a:xfrm>
            <a:off x="0" y="0"/>
            <a:ext cx="9144000" cy="635000"/>
            <a:chOff x="0" y="0"/>
            <a:chExt cx="9144000" cy="635000"/>
          </a:xfrm>
        </p:grpSpPr>
        <p:sp>
          <p:nvSpPr>
            <p:cNvPr id="11" name="TitleBackground"/>
            <p:cNvSpPr/>
            <p:nvPr>
              <p:custDataLst>
                <p:tags r:id="rId1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ColorBlock"/>
            <p:cNvSpPr/>
            <p:nvPr>
              <p:custDataLst>
                <p:tags r:id="rId1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填空题</a:t>
              </a:r>
            </a:p>
          </p:txBody>
        </p:sp>
        <p:sp>
          <p:nvSpPr>
            <p:cNvPr id="14" name="TipText"/>
            <p:cNvSpPr txBox="1"/>
            <p:nvPr>
              <p:custDataLst>
                <p:tags r:id="rId14"/>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4</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8" name="图片 7"/>
          <p:cNvPicPr>
            <a:picLocks/>
          </p:cNvPicPr>
          <p:nvPr>
            <p:custDataLst>
              <p:tags r:id="rId10"/>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288777155"/>
      </p:ext>
    </p:extLst>
  </p:cSld>
  <p:clrMapOvr>
    <a:masterClrMapping/>
  </p:clrMapOvr>
  <p:transition spd="med">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827330"/>
      </p:ext>
    </p:extLst>
  </p:cSld>
  <p:clrMapOvr>
    <a:masterClrMapping/>
  </p:clrMapOvr>
  <p:transition spd="med">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9FBE0DE2-C1F5-4380-9D13-47DD0B9DD365}"/>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2.3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朴素贝叶斯分类案例</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aphicFrame>
        <p:nvGraphicFramePr>
          <p:cNvPr id="15" name="Object 122">
            <a:extLst>
              <a:ext uri="{FF2B5EF4-FFF2-40B4-BE49-F238E27FC236}">
                <a16:creationId xmlns:a16="http://schemas.microsoft.com/office/drawing/2014/main" id="{D5B4AD91-8091-4957-9AA7-AA0684DDA212}"/>
              </a:ext>
            </a:extLst>
          </p:cNvPr>
          <p:cNvGraphicFramePr>
            <a:graphicFrameLocks noChangeAspect="1"/>
          </p:cNvGraphicFramePr>
          <p:nvPr>
            <p:extLst>
              <p:ext uri="{D42A27DB-BD31-4B8C-83A1-F6EECF244321}">
                <p14:modId xmlns:p14="http://schemas.microsoft.com/office/powerpoint/2010/main" val="2031209338"/>
              </p:ext>
            </p:extLst>
          </p:nvPr>
        </p:nvGraphicFramePr>
        <p:xfrm>
          <a:off x="4491819" y="2910833"/>
          <a:ext cx="1881981" cy="443531"/>
        </p:xfrm>
        <a:graphic>
          <a:graphicData uri="http://schemas.openxmlformats.org/presentationml/2006/ole">
            <mc:AlternateContent xmlns:mc="http://schemas.openxmlformats.org/markup-compatibility/2006">
              <mc:Choice xmlns:v="urn:schemas-microsoft-com:vml" Requires="v">
                <p:oleObj spid="_x0000_s16596" name="公式" r:id="rId3" imgW="1435100" imgH="381000" progId="Equation.3">
                  <p:embed/>
                </p:oleObj>
              </mc:Choice>
              <mc:Fallback>
                <p:oleObj name="公式" r:id="rId3" imgW="1435100" imgH="381000" progId="Equation.3">
                  <p:embed/>
                  <p:pic>
                    <p:nvPicPr>
                      <p:cNvPr id="19" name="Object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1819" y="2910833"/>
                        <a:ext cx="1881981" cy="443531"/>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16" name="Object 123">
                <a:extLst>
                  <a:ext uri="{FF2B5EF4-FFF2-40B4-BE49-F238E27FC236}">
                    <a16:creationId xmlns:a16="http://schemas.microsoft.com/office/drawing/2014/main" id="{D170EED5-13CD-443D-B0E9-FE6AC5A05834}"/>
                  </a:ext>
                </a:extLst>
              </p:cNvPr>
              <p:cNvSpPr txBox="1"/>
              <p:nvPr/>
            </p:nvSpPr>
            <p:spPr bwMode="auto">
              <a:xfrm>
                <a:off x="4414838" y="3493383"/>
                <a:ext cx="3861152" cy="542925"/>
              </a:xfrm>
              <a:prstGeom prst="rect">
                <a:avLst/>
              </a:prstGeom>
              <a:noFill/>
              <a:ln>
                <a:noFill/>
              </a:ln>
              <a:effectLst/>
            </p:spPr>
            <p:txBody>
              <a:bodyPr>
                <a:noAutofit/>
              </a:bodyPr>
              <a:lstStyle/>
              <a:p>
                <a14:m>
                  <m:oMath xmlns:m="http://schemas.openxmlformats.org/officeDocument/2006/math">
                    <m:r>
                      <a:rPr lang="zh-CN" altLang="en-US" sz="2400" i="1" smtClean="0">
                        <a:solidFill>
                          <a:srgbClr val="000000"/>
                        </a:solidFill>
                        <a:latin typeface="Cambria Math" panose="02040503050406030204" pitchFamily="18" charset="0"/>
                      </a:rPr>
                      <m:t>𝑃</m:t>
                    </m:r>
                    <m:r>
                      <a:rPr lang="zh-CN" altLang="en-US" sz="2400" i="1" smtClean="0">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𝐶</m:t>
                        </m:r>
                      </m:e>
                      <m:sub>
                        <m:r>
                          <a:rPr lang="zh-CN" altLang="en-US" sz="2400" i="1">
                            <a:solidFill>
                              <a:srgbClr val="000000"/>
                            </a:solidFill>
                            <a:latin typeface="Cambria Math" panose="02040503050406030204" pitchFamily="18" charset="0"/>
                          </a:rPr>
                          <m:t>买</m:t>
                        </m:r>
                      </m:sub>
                    </m:sSub>
                    <m:r>
                      <a:rPr lang="zh-CN" altLang="en-US" sz="2400" i="1">
                        <a:solidFill>
                          <a:srgbClr val="000000"/>
                        </a:solidFill>
                        <a:latin typeface="Cambria Math" panose="02040503050406030204" pitchFamily="18" charset="0"/>
                      </a:rPr>
                      <m:t>)=</m:t>
                    </m:r>
                  </m:oMath>
                </a14:m>
                <a:r>
                  <a:rPr lang="en-US" altLang="zh-CN" sz="2400"/>
                  <a:t>9/14=0.643</a:t>
                </a:r>
                <a:endParaRPr lang="zh-CN" altLang="en-US" sz="2400"/>
              </a:p>
            </p:txBody>
          </p:sp>
        </mc:Choice>
        <mc:Fallback xmlns="">
          <p:sp>
            <p:nvSpPr>
              <p:cNvPr id="16" name="Object 123">
                <a:extLst>
                  <a:ext uri="{FF2B5EF4-FFF2-40B4-BE49-F238E27FC236}">
                    <a16:creationId xmlns:a16="http://schemas.microsoft.com/office/drawing/2014/main" id="{D170EED5-13CD-443D-B0E9-FE6AC5A05834}"/>
                  </a:ext>
                </a:extLst>
              </p:cNvPr>
              <p:cNvSpPr txBox="1">
                <a:spLocks noRot="1" noChangeAspect="1" noMove="1" noResize="1" noEditPoints="1" noAdjustHandles="1" noChangeArrowheads="1" noChangeShapeType="1" noTextEdit="1"/>
              </p:cNvSpPr>
              <p:nvPr/>
            </p:nvSpPr>
            <p:spPr bwMode="auto">
              <a:xfrm>
                <a:off x="4414838" y="3493383"/>
                <a:ext cx="3861152" cy="542925"/>
              </a:xfrm>
              <a:prstGeom prst="rect">
                <a:avLst/>
              </a:prstGeom>
              <a:blipFill>
                <a:blip r:embed="rId5"/>
                <a:stretch>
                  <a:fillRect l="-315" t="-8989" b="-1797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Object 124">
                <a:extLst>
                  <a:ext uri="{FF2B5EF4-FFF2-40B4-BE49-F238E27FC236}">
                    <a16:creationId xmlns:a16="http://schemas.microsoft.com/office/drawing/2014/main" id="{66B43086-F2A4-4299-B378-18C8BB49F54C}"/>
                  </a:ext>
                </a:extLst>
              </p:cNvPr>
              <p:cNvSpPr txBox="1"/>
              <p:nvPr/>
            </p:nvSpPr>
            <p:spPr bwMode="auto">
              <a:xfrm>
                <a:off x="4414838" y="4120797"/>
                <a:ext cx="3861152" cy="633413"/>
              </a:xfrm>
              <a:prstGeom prst="rect">
                <a:avLst/>
              </a:prstGeom>
              <a:noFill/>
              <a:ln>
                <a:noFill/>
              </a:ln>
              <a:effectLst/>
            </p:spPr>
            <p:txBody>
              <a:bodyPr>
                <a:noAutofit/>
              </a:bodyPr>
              <a:lstStyle/>
              <a:p>
                <a14:m>
                  <m:oMath xmlns:m="http://schemas.openxmlformats.org/officeDocument/2006/math">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𝐶</m:t>
                        </m:r>
                      </m:e>
                      <m:sub>
                        <m:r>
                          <a:rPr lang="zh-CN" altLang="en-US" sz="2400" i="1">
                            <a:solidFill>
                              <a:srgbClr val="000000"/>
                            </a:solidFill>
                            <a:latin typeface="Cambria Math" panose="02040503050406030204" pitchFamily="18" charset="0"/>
                          </a:rPr>
                          <m:t>不买</m:t>
                        </m:r>
                      </m:sub>
                    </m:sSub>
                    <m:r>
                      <a:rPr lang="zh-CN" altLang="en-US" sz="2400" i="1">
                        <a:solidFill>
                          <a:srgbClr val="000000"/>
                        </a:solidFill>
                        <a:latin typeface="Cambria Math" panose="02040503050406030204" pitchFamily="18" charset="0"/>
                      </a:rPr>
                      <m:t>)=</m:t>
                    </m:r>
                  </m:oMath>
                </a14:m>
                <a:r>
                  <a:rPr lang="en-US" altLang="zh-CN" sz="2400"/>
                  <a:t>5/14=0.357</a:t>
                </a:r>
                <a:endParaRPr lang="zh-CN" altLang="en-US" sz="2400"/>
              </a:p>
            </p:txBody>
          </p:sp>
        </mc:Choice>
        <mc:Fallback xmlns="">
          <p:sp>
            <p:nvSpPr>
              <p:cNvPr id="17" name="Object 124">
                <a:extLst>
                  <a:ext uri="{FF2B5EF4-FFF2-40B4-BE49-F238E27FC236}">
                    <a16:creationId xmlns:a16="http://schemas.microsoft.com/office/drawing/2014/main" id="{66B43086-F2A4-4299-B378-18C8BB49F54C}"/>
                  </a:ext>
                </a:extLst>
              </p:cNvPr>
              <p:cNvSpPr txBox="1">
                <a:spLocks noRot="1" noChangeAspect="1" noMove="1" noResize="1" noEditPoints="1" noAdjustHandles="1" noChangeArrowheads="1" noChangeShapeType="1" noTextEdit="1"/>
              </p:cNvSpPr>
              <p:nvPr/>
            </p:nvSpPr>
            <p:spPr bwMode="auto">
              <a:xfrm>
                <a:off x="4414838" y="4120797"/>
                <a:ext cx="3861152" cy="633413"/>
              </a:xfrm>
              <a:prstGeom prst="rect">
                <a:avLst/>
              </a:prstGeom>
              <a:blipFill>
                <a:blip r:embed="rId6"/>
                <a:stretch>
                  <a:fillRect l="-315" t="-7692"/>
                </a:stretch>
              </a:blipFill>
              <a:ln>
                <a:noFill/>
              </a:ln>
              <a:effectLst/>
            </p:spPr>
            <p:txBody>
              <a:bodyPr/>
              <a:lstStyle/>
              <a:p>
                <a:r>
                  <a:rPr lang="zh-CN" altLang="en-US">
                    <a:noFill/>
                  </a:rPr>
                  <a:t> </a:t>
                </a:r>
              </a:p>
            </p:txBody>
          </p:sp>
        </mc:Fallback>
      </mc:AlternateContent>
      <p:sp>
        <p:nvSpPr>
          <p:cNvPr id="18" name="Text Box 125">
            <a:extLst>
              <a:ext uri="{FF2B5EF4-FFF2-40B4-BE49-F238E27FC236}">
                <a16:creationId xmlns:a16="http://schemas.microsoft.com/office/drawing/2014/main" id="{868F65A5-7E52-47A9-AF00-23F09D341E50}"/>
              </a:ext>
            </a:extLst>
          </p:cNvPr>
          <p:cNvSpPr txBox="1">
            <a:spLocks noChangeArrowheads="1"/>
          </p:cNvSpPr>
          <p:nvPr/>
        </p:nvSpPr>
        <p:spPr bwMode="auto">
          <a:xfrm>
            <a:off x="4414204" y="4810013"/>
            <a:ext cx="45502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a:spcBef>
                <a:spcPct val="20000"/>
              </a:spcBef>
              <a:buClr>
                <a:schemeClr val="accent2"/>
              </a:buClr>
            </a:pP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购买</a:t>
            </a: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|X) =0.044×0.643=0.028 </a:t>
            </a:r>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Text Box 126">
            <a:extLst>
              <a:ext uri="{FF2B5EF4-FFF2-40B4-BE49-F238E27FC236}">
                <a16:creationId xmlns:a16="http://schemas.microsoft.com/office/drawing/2014/main" id="{E0E39F85-FB5B-48D5-8EAB-7A4C11E05C22}"/>
              </a:ext>
            </a:extLst>
          </p:cNvPr>
          <p:cNvSpPr txBox="1">
            <a:spLocks noChangeArrowheads="1"/>
          </p:cNvSpPr>
          <p:nvPr/>
        </p:nvSpPr>
        <p:spPr bwMode="auto">
          <a:xfrm>
            <a:off x="4414204" y="5434979"/>
            <a:ext cx="45502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a:spcBef>
                <a:spcPct val="20000"/>
              </a:spcBef>
              <a:buClr>
                <a:schemeClr val="accent2"/>
              </a:buClr>
            </a:pP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不买</a:t>
            </a: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|X) = 0.019 ×0.357=0.007</a:t>
            </a:r>
          </a:p>
        </p:txBody>
      </p:sp>
      <p:pic>
        <p:nvPicPr>
          <p:cNvPr id="20" name="Picture 3">
            <a:extLst>
              <a:ext uri="{FF2B5EF4-FFF2-40B4-BE49-F238E27FC236}">
                <a16:creationId xmlns:a16="http://schemas.microsoft.com/office/drawing/2014/main" id="{6029BC24-0413-47C5-93AF-FC7C49D6600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82096" y="1484784"/>
            <a:ext cx="3950344" cy="125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4" name="Group 3">
            <a:extLst>
              <a:ext uri="{FF2B5EF4-FFF2-40B4-BE49-F238E27FC236}">
                <a16:creationId xmlns:a16="http://schemas.microsoft.com/office/drawing/2014/main" id="{A1784F63-0CA1-43A6-9D8E-6DDEC31BE704}"/>
              </a:ext>
            </a:extLst>
          </p:cNvPr>
          <p:cNvGraphicFramePr>
            <a:graphicFrameLocks/>
          </p:cNvGraphicFramePr>
          <p:nvPr>
            <p:extLst>
              <p:ext uri="{D42A27DB-BD31-4B8C-83A1-F6EECF244321}">
                <p14:modId xmlns:p14="http://schemas.microsoft.com/office/powerpoint/2010/main" val="217598380"/>
              </p:ext>
            </p:extLst>
          </p:nvPr>
        </p:nvGraphicFramePr>
        <p:xfrm>
          <a:off x="365249" y="1467524"/>
          <a:ext cx="3990975" cy="5286652"/>
        </p:xfrm>
        <a:graphic>
          <a:graphicData uri="http://schemas.openxmlformats.org/drawingml/2006/table">
            <a:tbl>
              <a:tblPr/>
              <a:tblGrid>
                <a:gridCol w="452438">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6437">
                  <a:extLst>
                    <a:ext uri="{9D8B030D-6E8A-4147-A177-3AD203B41FA5}">
                      <a16:colId xmlns:a16="http://schemas.microsoft.com/office/drawing/2014/main" val="20002"/>
                    </a:ext>
                  </a:extLst>
                </a:gridCol>
                <a:gridCol w="715963">
                  <a:extLst>
                    <a:ext uri="{9D8B030D-6E8A-4147-A177-3AD203B41FA5}">
                      <a16:colId xmlns:a16="http://schemas.microsoft.com/office/drawing/2014/main" val="20003"/>
                    </a:ext>
                  </a:extLst>
                </a:gridCol>
                <a:gridCol w="706437">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tblGrid>
              <a:tr h="411306">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年龄</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爱好</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信用</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5</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 </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0"/>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11"/>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2"/>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13"/>
                  </a:ext>
                </a:extLst>
              </a:tr>
              <a:tr h="348239">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kern="1200" cap="none" normalizeH="0" baseline="0" dirty="0">
                          <a:ln>
                            <a:noFill/>
                          </a:ln>
                          <a:solidFill>
                            <a:srgbClr val="13548C"/>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4"/>
                  </a:ext>
                </a:extLst>
              </a:tr>
            </a:tbl>
          </a:graphicData>
        </a:graphic>
      </p:graphicFrame>
      <p:sp>
        <p:nvSpPr>
          <p:cNvPr id="26" name="Text Box 5">
            <a:extLst>
              <a:ext uri="{FF2B5EF4-FFF2-40B4-BE49-F238E27FC236}">
                <a16:creationId xmlns:a16="http://schemas.microsoft.com/office/drawing/2014/main" id="{59AD9440-2E11-41B0-8837-8E16BB7056F3}"/>
              </a:ext>
            </a:extLst>
          </p:cNvPr>
          <p:cNvSpPr txBox="1">
            <a:spLocks noChangeArrowheads="1"/>
          </p:cNvSpPr>
          <p:nvPr/>
        </p:nvSpPr>
        <p:spPr bwMode="auto">
          <a:xfrm>
            <a:off x="121745" y="951111"/>
            <a:ext cx="90364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marL="0" eaLnBrk="1" hangingPunct="1">
              <a:spcBef>
                <a:spcPct val="200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一</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个收入中等、信用度良好的青年爱好游戏</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顾客。</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808884651"/>
      </p:ext>
    </p:extLst>
  </p:cSld>
  <p:clrMapOvr>
    <a:masterClrMapping/>
  </p:clrMapOvr>
  <p:transition spd="med">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251520" y="756000"/>
                <a:ext cx="8640000" cy="4492320"/>
              </a:xfrm>
              <a:prstGeom prst="rect">
                <a:avLst/>
              </a:prstGeom>
              <a:noFill/>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问题</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zh-CN" sz="2200" dirty="0">
                    <a:latin typeface="Cambria Math" panose="02040503050406030204" pitchFamily="18" charset="0"/>
                    <a:cs typeface="+mn-ea"/>
                    <a:sym typeface="Times New Roman" panose="02020603050405020304" pitchFamily="18" charset="0"/>
                  </a:rPr>
                  <a:t>给定一封邮件，判定它是否属于垃圾邮件。按照先例</a:t>
                </a:r>
                <a:r>
                  <a:rPr lang="zh-CN" altLang="zh-CN" sz="2200">
                    <a:latin typeface="Cambria Math" panose="02040503050406030204" pitchFamily="18" charset="0"/>
                    <a:cs typeface="+mn-ea"/>
                    <a:sym typeface="Times New Roman" panose="02020603050405020304" pitchFamily="18" charset="0"/>
                  </a:rPr>
                  <a:t>，用</a:t>
                </a:r>
                <a:r>
                  <a:rPr lang="en-US" altLang="zh-CN" sz="2200" dirty="0">
                    <a:latin typeface="Cambria Math" panose="02040503050406030204" pitchFamily="18" charset="0"/>
                    <a:cs typeface="+mn-ea"/>
                    <a:sym typeface="Times New Roman" panose="02020603050405020304" pitchFamily="18" charset="0"/>
                  </a:rPr>
                  <a:t> D </a:t>
                </a:r>
                <a:r>
                  <a:rPr lang="zh-CN" altLang="zh-CN" sz="2200" dirty="0">
                    <a:latin typeface="Cambria Math" panose="02040503050406030204" pitchFamily="18" charset="0"/>
                    <a:cs typeface="+mn-ea"/>
                    <a:sym typeface="Times New Roman" panose="02020603050405020304" pitchFamily="18" charset="0"/>
                  </a:rPr>
                  <a:t>来表示邮件</a:t>
                </a:r>
                <a:r>
                  <a:rPr lang="zh-CN" altLang="en-US" sz="2200">
                    <a:latin typeface="Cambria Math" panose="02040503050406030204" pitchFamily="18" charset="0"/>
                    <a:cs typeface="+mn-ea"/>
                    <a:sym typeface="Times New Roman" panose="02020603050405020304" pitchFamily="18" charset="0"/>
                  </a:rPr>
                  <a:t>（</a:t>
                </a:r>
                <a:r>
                  <a:rPr lang="zh-CN" altLang="zh-CN" sz="2200">
                    <a:latin typeface="Cambria Math" panose="02040503050406030204" pitchFamily="18" charset="0"/>
                    <a:cs typeface="+mn-ea"/>
                    <a:sym typeface="Times New Roman" panose="02020603050405020304" pitchFamily="18" charset="0"/>
                  </a:rPr>
                  <a:t>注意</a:t>
                </a:r>
                <a:r>
                  <a:rPr lang="en-US" altLang="zh-CN" sz="2200" dirty="0">
                    <a:latin typeface="Cambria Math" panose="02040503050406030204" pitchFamily="18" charset="0"/>
                    <a:cs typeface="+mn-ea"/>
                    <a:sym typeface="Times New Roman" panose="02020603050405020304" pitchFamily="18" charset="0"/>
                  </a:rPr>
                  <a:t> </a:t>
                </a:r>
                <a:r>
                  <a:rPr lang="en-US" altLang="zh-CN" sz="2200">
                    <a:latin typeface="Cambria Math" panose="02040503050406030204" pitchFamily="18" charset="0"/>
                    <a:cs typeface="+mn-ea"/>
                    <a:sym typeface="Times New Roman" panose="02020603050405020304" pitchFamily="18" charset="0"/>
                  </a:rPr>
                  <a:t>D </a:t>
                </a:r>
                <a:r>
                  <a:rPr lang="zh-CN" altLang="zh-CN" sz="2200">
                    <a:latin typeface="Cambria Math" panose="02040503050406030204" pitchFamily="18" charset="0"/>
                    <a:cs typeface="+mn-ea"/>
                    <a:sym typeface="Times New Roman" panose="02020603050405020304" pitchFamily="18" charset="0"/>
                  </a:rPr>
                  <a:t>由</a:t>
                </a:r>
                <a:r>
                  <a:rPr lang="en-US" altLang="zh-CN" sz="2200" dirty="0">
                    <a:latin typeface="Cambria Math" panose="02040503050406030204" pitchFamily="18" charset="0"/>
                    <a:cs typeface="+mn-ea"/>
                    <a:sym typeface="Times New Roman" panose="02020603050405020304" pitchFamily="18" charset="0"/>
                  </a:rPr>
                  <a:t> n</a:t>
                </a:r>
                <a:r>
                  <a:rPr lang="zh-CN" altLang="zh-CN" sz="2200" dirty="0">
                    <a:latin typeface="Cambria Math" panose="02040503050406030204" pitchFamily="18" charset="0"/>
                    <a:cs typeface="+mn-ea"/>
                    <a:sym typeface="Times New Roman" panose="02020603050405020304" pitchFamily="18" charset="0"/>
                  </a:rPr>
                  <a:t>个单词</a:t>
                </a:r>
                <a:r>
                  <a:rPr lang="zh-CN" altLang="en-US" sz="2200" dirty="0">
                    <a:latin typeface="Cambria Math" panose="02040503050406030204" pitchFamily="18" charset="0"/>
                    <a:cs typeface="+mn-ea"/>
                    <a:sym typeface="Times New Roman" panose="02020603050405020304" pitchFamily="18" charset="0"/>
                  </a:rPr>
                  <a:t>的属性合取</a:t>
                </a: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&lt;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1</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2</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𝑛</m:t>
                        </m:r>
                      </m:sub>
                    </m:sSub>
                    <m:r>
                      <a:rPr lang="en-US" altLang="zh-CN" sz="2200">
                        <a:latin typeface="Cambria Math" panose="02040503050406030204" pitchFamily="18" charset="0"/>
                        <a:cs typeface="+mn-ea"/>
                        <a:sym typeface="Times New Roman" panose="02020603050405020304" pitchFamily="18" charset="0"/>
                      </a:rPr>
                      <m:t>&gt;</m:t>
                    </m:r>
                  </m:oMath>
                </a14:m>
                <a:r>
                  <a:rPr lang="zh-CN" altLang="zh-CN" sz="2200" dirty="0">
                    <a:latin typeface="Cambria Math" panose="02040503050406030204" pitchFamily="18" charset="0"/>
                    <a:cs typeface="+mn-ea"/>
                    <a:sym typeface="Times New Roman" panose="02020603050405020304" pitchFamily="18" charset="0"/>
                  </a:rPr>
                  <a:t>组成</a:t>
                </a:r>
                <a:r>
                  <a:rPr lang="zh-CN" altLang="en-US" sz="2200" dirty="0">
                    <a:latin typeface="Cambria Math" panose="02040503050406030204" pitchFamily="18" charset="0"/>
                    <a:cs typeface="+mn-ea"/>
                    <a:sym typeface="Times New Roman" panose="02020603050405020304" pitchFamily="18" charset="0"/>
                  </a:rPr>
                  <a:t>）</a:t>
                </a:r>
                <a:r>
                  <a:rPr lang="zh-CN" altLang="zh-CN" sz="2200">
                    <a:latin typeface="Cambria Math" panose="02040503050406030204" pitchFamily="18" charset="0"/>
                    <a:cs typeface="+mn-ea"/>
                    <a:sym typeface="Times New Roman" panose="02020603050405020304" pitchFamily="18" charset="0"/>
                  </a:rPr>
                  <a:t>。用</a:t>
                </a:r>
                <a:r>
                  <a:rPr lang="en-US" altLang="zh-CN" sz="2200" dirty="0">
                    <a:latin typeface="Cambria Math" panose="02040503050406030204" pitchFamily="18" charset="0"/>
                    <a:cs typeface="+mn-ea"/>
                    <a:sym typeface="Times New Roman" panose="02020603050405020304" pitchFamily="18" charset="0"/>
                  </a:rPr>
                  <a:t> h+ </a:t>
                </a:r>
                <a:r>
                  <a:rPr lang="zh-CN" altLang="zh-CN" sz="2200" dirty="0">
                    <a:latin typeface="Cambria Math" panose="02040503050406030204" pitchFamily="18" charset="0"/>
                    <a:cs typeface="+mn-ea"/>
                    <a:sym typeface="Times New Roman" panose="02020603050405020304" pitchFamily="18" charset="0"/>
                  </a:rPr>
                  <a:t>来表示垃圾</a:t>
                </a:r>
                <a:r>
                  <a:rPr lang="zh-CN" altLang="zh-CN" sz="2200">
                    <a:latin typeface="Cambria Math" panose="02040503050406030204" pitchFamily="18" charset="0"/>
                    <a:cs typeface="+mn-ea"/>
                    <a:sym typeface="Times New Roman" panose="02020603050405020304" pitchFamily="18" charset="0"/>
                  </a:rPr>
                  <a:t>邮件，</a:t>
                </a:r>
                <a:r>
                  <a:rPr lang="en-US" altLang="zh-CN" sz="2200" dirty="0">
                    <a:latin typeface="Cambria Math" panose="02040503050406030204" pitchFamily="18" charset="0"/>
                    <a:cs typeface="+mn-ea"/>
                    <a:sym typeface="Times New Roman" panose="02020603050405020304" pitchFamily="18" charset="0"/>
                  </a:rPr>
                  <a:t>h- </a:t>
                </a:r>
                <a:r>
                  <a:rPr lang="zh-CN" altLang="zh-CN" sz="2200" dirty="0">
                    <a:latin typeface="Cambria Math" panose="02040503050406030204" pitchFamily="18" charset="0"/>
                    <a:cs typeface="+mn-ea"/>
                    <a:sym typeface="Times New Roman" panose="02020603050405020304" pitchFamily="18" charset="0"/>
                  </a:rPr>
                  <a:t>表示</a:t>
                </a:r>
                <a:r>
                  <a:rPr lang="zh-CN" altLang="zh-CN" sz="2200">
                    <a:latin typeface="Cambria Math" panose="02040503050406030204" pitchFamily="18" charset="0"/>
                    <a:cs typeface="+mn-ea"/>
                    <a:sym typeface="Times New Roman" panose="02020603050405020304" pitchFamily="18" charset="0"/>
                  </a:rPr>
                  <a:t>正常邮件</a:t>
                </a:r>
                <a:r>
                  <a:rPr lang="en-US" altLang="zh-CN" sz="2200" dirty="0">
                    <a:latin typeface="Cambria Math" panose="02040503050406030204" pitchFamily="18" charset="0"/>
                    <a:cs typeface="+mn-ea"/>
                    <a:sym typeface="Times New Roman" panose="02020603050405020304" pitchFamily="18" charset="0"/>
                  </a:rPr>
                  <a:t>,</a:t>
                </a:r>
                <a:r>
                  <a:rPr lang="zh-CN" altLang="en-US" sz="2200">
                    <a:latin typeface="Cambria Math" panose="02040503050406030204" pitchFamily="18" charset="0"/>
                    <a:cs typeface="+mn-ea"/>
                    <a:sym typeface="Times New Roman" panose="02020603050405020304" pitchFamily="18" charset="0"/>
                  </a:rPr>
                  <a:t>即目标空间</a:t>
                </a:r>
                <a:r>
                  <a:rPr lang="en-US" altLang="zh-CN" sz="2200">
                    <a:latin typeface="Cambria Math" panose="02040503050406030204" pitchFamily="18" charset="0"/>
                    <a:cs typeface="+mn-ea"/>
                    <a:sym typeface="Times New Roman" panose="02020603050405020304" pitchFamily="18" charset="0"/>
                  </a:rPr>
                  <a:t>H=&lt;</a:t>
                </a:r>
                <a:r>
                  <a:rPr lang="en-US" altLang="zh-CN" sz="2200" dirty="0" err="1">
                    <a:latin typeface="Cambria Math" panose="02040503050406030204" pitchFamily="18" charset="0"/>
                    <a:cs typeface="+mn-ea"/>
                    <a:sym typeface="Times New Roman" panose="02020603050405020304" pitchFamily="18" charset="0"/>
                  </a:rPr>
                  <a:t>h</a:t>
                </a:r>
                <a:r>
                  <a:rPr lang="en-US" altLang="zh-CN" sz="2200" err="1">
                    <a:latin typeface="Cambria Math" panose="02040503050406030204" pitchFamily="18" charset="0"/>
                    <a:cs typeface="+mn-ea"/>
                    <a:sym typeface="Times New Roman" panose="02020603050405020304" pitchFamily="18" charset="0"/>
                  </a:rPr>
                  <a:t>+,</a:t>
                </a:r>
                <a:r>
                  <a:rPr lang="en-US" altLang="zh-CN" sz="2200">
                    <a:latin typeface="Cambria Math" panose="02040503050406030204" pitchFamily="18" charset="0"/>
                    <a:cs typeface="+mn-ea"/>
                    <a:sym typeface="Times New Roman" panose="02020603050405020304" pitchFamily="18" charset="0"/>
                  </a:rPr>
                  <a:t>h</a:t>
                </a:r>
                <a:r>
                  <a:rPr lang="en-US" altLang="zh-CN" sz="2200" dirty="0">
                    <a:latin typeface="Cambria Math" panose="02040503050406030204" pitchFamily="18" charset="0"/>
                    <a:cs typeface="+mn-ea"/>
                    <a:sym typeface="Times New Roman" panose="02020603050405020304" pitchFamily="18" charset="0"/>
                  </a:rPr>
                  <a:t>-</a:t>
                </a:r>
                <a:r>
                  <a:rPr lang="en-US" altLang="zh-CN" sz="2200">
                    <a:latin typeface="Cambria Math" panose="02040503050406030204" pitchFamily="18" charset="0"/>
                    <a:cs typeface="+mn-ea"/>
                    <a:sym typeface="Times New Roman" panose="02020603050405020304" pitchFamily="18" charset="0"/>
                  </a:rPr>
                  <a:t>&gt;</a:t>
                </a:r>
                <a:r>
                  <a:rPr lang="zh-CN" altLang="zh-CN" sz="2200">
                    <a:latin typeface="Cambria Math" panose="02040503050406030204" pitchFamily="18" charset="0"/>
                    <a:cs typeface="+mn-ea"/>
                    <a:sym typeface="Times New Roman" panose="02020603050405020304" pitchFamily="18" charset="0"/>
                  </a:rPr>
                  <a:t>。</a:t>
                </a:r>
                <a:endParaRPr lang="en-US" altLang="zh-CN" sz="2200" dirty="0">
                  <a:latin typeface="Cambria Math" panose="02040503050406030204" pitchFamily="18" charset="0"/>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形式化描述：</a:t>
                </a: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e>
                        <m:r>
                          <a:rPr lang="en-US" altLang="zh-CN" sz="2200">
                            <a:latin typeface="Cambria Math" panose="02040503050406030204" pitchFamily="18" charset="0"/>
                            <a:cs typeface="+mn-ea"/>
                            <a:sym typeface="Times New Roman" panose="02020603050405020304" pitchFamily="18" charset="0"/>
                          </a:rPr>
                          <m:t>𝐷</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oMath>
                </a14:m>
                <a:endParaRPr lang="en-US" altLang="zh-CN" sz="2200" dirty="0">
                  <a:latin typeface="Cambria Math" panose="02040503050406030204" pitchFamily="18" charset="0"/>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e>
                        <m:r>
                          <a:rPr lang="en-US" altLang="zh-CN" sz="2200">
                            <a:latin typeface="Cambria Math" panose="02040503050406030204" pitchFamily="18" charset="0"/>
                            <a:cs typeface="+mn-ea"/>
                            <a:sym typeface="Times New Roman" panose="02020603050405020304" pitchFamily="18" charset="0"/>
                          </a:rPr>
                          <m:t>𝐷</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oMath>
                </a14:m>
                <a:endParaRPr lang="en-US" altLang="zh-CN" sz="2200" dirty="0">
                  <a:latin typeface="Cambria Math" panose="02040503050406030204" pitchFamily="18" charset="0"/>
                  <a:cs typeface="+mn-ea"/>
                  <a:sym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251520" y="756000"/>
                <a:ext cx="8640000" cy="4492320"/>
              </a:xfrm>
              <a:prstGeom prst="rect">
                <a:avLst/>
              </a:prstGeom>
              <a:blipFill>
                <a:blip r:embed="rId3"/>
                <a:stretch>
                  <a:fillRect l="-494" r="-846" b="-814"/>
                </a:stretch>
              </a:blipFill>
            </p:spPr>
            <p:txBody>
              <a:bodyPr/>
              <a:lstStyle/>
              <a:p>
                <a:r>
                  <a:rPr lang="zh-CN" altLang="en-US">
                    <a:noFill/>
                  </a:rPr>
                  <a:t> </a:t>
                </a:r>
              </a:p>
            </p:txBody>
          </p:sp>
        </mc:Fallback>
      </mc:AlternateContent>
      <p:sp>
        <p:nvSpPr>
          <p:cNvPr id="4" name="标题 3"/>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p>
        </p:txBody>
      </p:sp>
      <p:pic>
        <p:nvPicPr>
          <p:cNvPr id="225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3208" y="3284984"/>
            <a:ext cx="2808312" cy="1802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2647811"/>
      </p:ext>
    </p:extLst>
  </p:cSld>
  <p:clrMapOvr>
    <a:masterClrMapping/>
  </p:clrMapOvr>
  <p:transition spd="med">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252000" y="756000"/>
                <a:ext cx="8640000" cy="1532471"/>
              </a:xfrm>
              <a:prstGeom prst="rect">
                <a:avLst/>
              </a:prstGeom>
              <a:noFill/>
            </p:spPr>
            <p:txBody>
              <a:bodyPr wrap="square">
                <a:spAutoFit/>
              </a:bodyPr>
              <a:lstStyle/>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求解</a:t>
                </a: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e>
                        <m:r>
                          <a:rPr lang="en-US" altLang="zh-CN" sz="2200">
                            <a:latin typeface="Cambria Math" panose="02040503050406030204" pitchFamily="18" charset="0"/>
                            <a:cs typeface="+mn-ea"/>
                            <a:sym typeface="Times New Roman" panose="02020603050405020304" pitchFamily="18" charset="0"/>
                          </a:rPr>
                          <m:t>𝐷</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smtClean="0">
                        <a:latin typeface="Cambria Math" panose="02040503050406030204" pitchFamily="18" charset="0"/>
                        <a:cs typeface="+mn-ea"/>
                        <a:sym typeface="Times New Roman" panose="02020603050405020304" pitchFamily="18" charset="0"/>
                      </a:rPr>
                      <m:t>𝑃</m:t>
                    </m:r>
                    <m:d>
                      <m:dPr>
                        <m:ctrlPr>
                          <a:rPr lang="en-US" altLang="zh-CN" sz="2200" i="1" smtClean="0">
                            <a:latin typeface="Cambria Math" panose="02040503050406030204" pitchFamily="18" charset="0"/>
                            <a:cs typeface="+mn-ea"/>
                            <a:sym typeface="Times New Roman" panose="02020603050405020304" pitchFamily="18" charset="0"/>
                          </a:rPr>
                        </m:ctrlPr>
                      </m:dPr>
                      <m:e>
                        <m:r>
                          <a:rPr lang="en-US" altLang="zh-CN" sz="2200" smtClean="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e>
                    </m:d>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000" dirty="0">
                    <a:latin typeface="Cambria Math" panose="02040503050406030204" pitchFamily="18" charset="0"/>
                    <a:cs typeface="+mn-ea"/>
                    <a:sym typeface="Times New Roman" panose="02020603050405020304" pitchFamily="18" charset="0"/>
                  </a:rPr>
                  <a:t>即计算已有训练集合中垃圾邮件</a:t>
                </a:r>
                <a:r>
                  <a:rPr lang="zh-CN" altLang="en-US" sz="2000">
                    <a:latin typeface="Cambria Math" panose="02040503050406030204" pitchFamily="18" charset="0"/>
                    <a:cs typeface="+mn-ea"/>
                    <a:sym typeface="Times New Roman" panose="02020603050405020304" pitchFamily="18" charset="0"/>
                  </a:rPr>
                  <a:t>的比例</a:t>
                </a:r>
                <a:endParaRPr lang="en-US" altLang="zh-CN" sz="2000" dirty="0">
                  <a:latin typeface="Cambria Math" panose="02040503050406030204" pitchFamily="18" charset="0"/>
                  <a:cs typeface="+mn-ea"/>
                  <a:sym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252000" y="756000"/>
                <a:ext cx="8640000" cy="1532471"/>
              </a:xfrm>
              <a:prstGeom prst="rect">
                <a:avLst/>
              </a:prstGeom>
              <a:blipFill>
                <a:blip r:embed="rId2"/>
                <a:stretch>
                  <a:fillRect l="-423" b="-6375"/>
                </a:stretch>
              </a:blipFill>
            </p:spPr>
            <p:txBody>
              <a:bodyPr/>
              <a:lstStyle/>
              <a:p>
                <a:r>
                  <a:rPr lang="zh-CN" altLang="en-US">
                    <a:noFill/>
                  </a:rPr>
                  <a:t> </a:t>
                </a:r>
              </a:p>
            </p:txBody>
          </p:sp>
        </mc:Fallback>
      </mc:AlternateContent>
      <p:sp>
        <p:nvSpPr>
          <p:cNvPr id="6" name="标题 3">
            <a:extLst>
              <a:ext uri="{FF2B5EF4-FFF2-40B4-BE49-F238E27FC236}">
                <a16:creationId xmlns:a16="http://schemas.microsoft.com/office/drawing/2014/main" id="{8FC5F5C2-5FE9-44CA-AC6C-CF1A648488DB}"/>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7" name="Picture 2">
            <a:extLst>
              <a:ext uri="{FF2B5EF4-FFF2-40B4-BE49-F238E27FC236}">
                <a16:creationId xmlns:a16="http://schemas.microsoft.com/office/drawing/2014/main" id="{5B1F55AD-21D8-416E-9FEB-5B1D037A9E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3208" y="978510"/>
            <a:ext cx="2808312" cy="1802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058588"/>
      </p:ext>
    </p:extLst>
  </p:cSld>
  <p:clrMapOvr>
    <a:masterClrMapping/>
  </p:clrMapOvr>
  <p:transition spd="med">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252000" y="756000"/>
                <a:ext cx="8640000" cy="3882601"/>
              </a:xfrm>
              <a:prstGeom prst="rect">
                <a:avLst/>
              </a:prstGeom>
              <a:noFill/>
            </p:spPr>
            <p:txBody>
              <a:bodyPr wrap="square">
                <a:spAutoFit/>
              </a:bodyPr>
              <a:lstStyle/>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求解</a:t>
                </a: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e>
                        <m:r>
                          <a:rPr lang="en-US" altLang="zh-CN" sz="2200">
                            <a:latin typeface="Cambria Math" panose="02040503050406030204" pitchFamily="18" charset="0"/>
                            <a:cs typeface="+mn-ea"/>
                            <a:sym typeface="Times New Roman" panose="02020603050405020304" pitchFamily="18" charset="0"/>
                          </a:rPr>
                          <m:t>𝐷</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smtClean="0">
                        <a:latin typeface="Cambria Math" panose="02040503050406030204" pitchFamily="18" charset="0"/>
                        <a:cs typeface="+mn-ea"/>
                        <a:sym typeface="Times New Roman" panose="02020603050405020304" pitchFamily="18" charset="0"/>
                      </a:rPr>
                      <m:t>𝑃</m:t>
                    </m:r>
                    <m:d>
                      <m:dPr>
                        <m:ctrlPr>
                          <a:rPr lang="en-US" altLang="zh-CN" sz="2200" i="1" smtClean="0">
                            <a:latin typeface="Cambria Math" panose="02040503050406030204" pitchFamily="18" charset="0"/>
                            <a:cs typeface="+mn-ea"/>
                            <a:sym typeface="Times New Roman" panose="02020603050405020304" pitchFamily="18" charset="0"/>
                          </a:rPr>
                        </m:ctrlPr>
                      </m:dPr>
                      <m:e>
                        <m:r>
                          <a:rPr lang="en-US" altLang="zh-CN" sz="2200" smtClean="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e>
                    </m:d>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000" dirty="0">
                    <a:latin typeface="Cambria Math" panose="02040503050406030204" pitchFamily="18" charset="0"/>
                    <a:cs typeface="+mn-ea"/>
                    <a:sym typeface="Times New Roman" panose="02020603050405020304" pitchFamily="18" charset="0"/>
                  </a:rPr>
                  <a:t>即计算已有训练集合中垃圾邮件的比例</a:t>
                </a:r>
                <a:endParaRPr lang="en-US" altLang="zh-CN" sz="2000" dirty="0">
                  <a:latin typeface="Cambria Math" panose="02040503050406030204" pitchFamily="18" charset="0"/>
                  <a:cs typeface="+mn-ea"/>
                  <a:sym typeface="Times New Roman" panose="02020603050405020304" pitchFamily="18" charset="0"/>
                </a:endParaRPr>
              </a:p>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smtClean="0">
                        <a:latin typeface="Cambria Math" panose="02040503050406030204" pitchFamily="18" charset="0"/>
                        <a:cs typeface="+mn-ea"/>
                        <a:sym typeface="Times New Roman" panose="02020603050405020304" pitchFamily="18" charset="0"/>
                      </a:rPr>
                      <m:t>𝑃</m:t>
                    </m:r>
                    <m:d>
                      <m:dPr>
                        <m:ctrlPr>
                          <a:rPr lang="en-US" altLang="zh-CN" sz="2200" i="1" smtClean="0">
                            <a:latin typeface="Cambria Math" panose="02040503050406030204" pitchFamily="18" charset="0"/>
                            <a:cs typeface="+mn-ea"/>
                            <a:sym typeface="Times New Roman" panose="02020603050405020304" pitchFamily="18" charset="0"/>
                          </a:rPr>
                        </m:ctrlPr>
                      </m:dPr>
                      <m:e>
                        <m:r>
                          <a:rPr lang="en-US" altLang="zh-CN" sz="2200" smtClean="0">
                            <a:latin typeface="Cambria Math" panose="02040503050406030204" pitchFamily="18" charset="0"/>
                            <a:cs typeface="+mn-ea"/>
                            <a:sym typeface="Times New Roman" panose="02020603050405020304" pitchFamily="18" charset="0"/>
                          </a:rPr>
                          <m:t>𝐷</m:t>
                        </m:r>
                      </m:e>
                      <m:e>
                        <m:r>
                          <a:rPr lang="en-US" altLang="zh-CN" sz="2200" smtClean="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e>
                    </m:d>
                    <m:r>
                      <a:rPr lang="en-US" altLang="zh-CN" sz="2200" smtClean="0">
                        <a:latin typeface="Cambria Math" panose="02040503050406030204" pitchFamily="18" charset="0"/>
                        <a:cs typeface="+mn-ea"/>
                        <a:sym typeface="Times New Roman" panose="02020603050405020304" pitchFamily="18" charset="0"/>
                      </a:rPr>
                      <m:t>=</m:t>
                    </m:r>
                    <m:r>
                      <a:rPr lang="en-US" altLang="zh-CN" sz="2200" smtClean="0">
                        <a:latin typeface="Cambria Math" panose="02040503050406030204" pitchFamily="18" charset="0"/>
                        <a:cs typeface="+mn-ea"/>
                        <a:sym typeface="Times New Roman" panose="02020603050405020304" pitchFamily="18" charset="0"/>
                      </a:rPr>
                      <m:t>𝑃</m:t>
                    </m:r>
                    <m:r>
                      <a:rPr lang="en-US" altLang="zh-CN" sz="2200" smtClean="0">
                        <a:latin typeface="Cambria Math" panose="02040503050406030204" pitchFamily="18" charset="0"/>
                        <a:cs typeface="+mn-ea"/>
                        <a:sym typeface="Times New Roman" panose="02020603050405020304" pitchFamily="18" charset="0"/>
                      </a:rPr>
                      <m:t>(&lt;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1</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2</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𝑛</m:t>
                        </m:r>
                      </m:sub>
                    </m:sSub>
                    <m:r>
                      <a:rPr lang="en-US" altLang="zh-CN" sz="2200" smtClean="0">
                        <a:latin typeface="Cambria Math" panose="02040503050406030204" pitchFamily="18" charset="0"/>
                        <a:cs typeface="+mn-ea"/>
                        <a:sym typeface="Times New Roman" panose="02020603050405020304" pitchFamily="18" charset="0"/>
                      </a:rPr>
                      <m:t>&gt;|</m:t>
                    </m:r>
                    <m:r>
                      <a:rPr lang="en-US" altLang="zh-CN" sz="2200" smtClean="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000" dirty="0">
                    <a:latin typeface="Cambria Math" panose="02040503050406030204" pitchFamily="18" charset="0"/>
                    <a:cs typeface="+mn-ea"/>
                    <a:sym typeface="Times New Roman" panose="02020603050405020304" pitchFamily="18" charset="0"/>
                  </a:rPr>
                  <a:t>即计算垃圾邮件中完全包含</a:t>
                </a:r>
                <a14:m>
                  <m:oMath xmlns:m="http://schemas.openxmlformats.org/officeDocument/2006/math">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1</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2</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𝑛</m:t>
                        </m:r>
                      </m:sub>
                    </m:sSub>
                  </m:oMath>
                </a14:m>
                <a:r>
                  <a:rPr lang="zh-CN" altLang="en-US" sz="2000" dirty="0">
                    <a:latin typeface="Cambria Math" panose="02040503050406030204" pitchFamily="18" charset="0"/>
                    <a:cs typeface="+mn-ea"/>
                    <a:sym typeface="Times New Roman" panose="02020603050405020304" pitchFamily="18" charset="0"/>
                  </a:rPr>
                  <a:t>这</a:t>
                </a:r>
                <a:r>
                  <a:rPr lang="en-US" altLang="zh-CN" sz="2000" dirty="0">
                    <a:latin typeface="Cambria Math" panose="02040503050406030204" pitchFamily="18" charset="0"/>
                    <a:cs typeface="+mn-ea"/>
                    <a:sym typeface="Times New Roman" panose="02020603050405020304" pitchFamily="18" charset="0"/>
                  </a:rPr>
                  <a:t>n</a:t>
                </a:r>
                <a:r>
                  <a:rPr lang="zh-CN" altLang="en-US" sz="2000" dirty="0">
                    <a:latin typeface="Cambria Math" panose="02040503050406030204" pitchFamily="18" charset="0"/>
                    <a:cs typeface="+mn-ea"/>
                    <a:sym typeface="Times New Roman" panose="02020603050405020304" pitchFamily="18" charset="0"/>
                  </a:rPr>
                  <a:t>个单词的邮件比例</a:t>
                </a:r>
                <a:r>
                  <a:rPr lang="zh-CN" altLang="en-US" sz="2000">
                    <a:latin typeface="Cambria Math" panose="02040503050406030204" pitchFamily="18" charset="0"/>
                    <a:cs typeface="+mn-ea"/>
                    <a:sym typeface="Times New Roman" panose="02020603050405020304" pitchFamily="18" charset="0"/>
                  </a:rPr>
                  <a:t>。当</a:t>
                </a:r>
                <a:r>
                  <a:rPr lang="en-US" altLang="zh-CN" sz="2000" dirty="0">
                    <a:latin typeface="Cambria Math" panose="02040503050406030204" pitchFamily="18" charset="0"/>
                    <a:cs typeface="+mn-ea"/>
                    <a:sym typeface="Times New Roman" panose="02020603050405020304" pitchFamily="18" charset="0"/>
                  </a:rPr>
                  <a:t>n</a:t>
                </a:r>
                <a:r>
                  <a:rPr lang="zh-CN" altLang="en-US" sz="2000" dirty="0">
                    <a:latin typeface="Cambria Math" panose="02040503050406030204" pitchFamily="18" charset="0"/>
                    <a:cs typeface="+mn-ea"/>
                    <a:sym typeface="Times New Roman" panose="02020603050405020304" pitchFamily="18" charset="0"/>
                  </a:rPr>
                  <a:t>很大时，这几乎</a:t>
                </a:r>
                <a:r>
                  <a:rPr lang="zh-CN" altLang="en-US" sz="2000">
                    <a:latin typeface="Cambria Math" panose="02040503050406030204" pitchFamily="18" charset="0"/>
                    <a:cs typeface="+mn-ea"/>
                    <a:sym typeface="Times New Roman" panose="02020603050405020304" pitchFamily="18" charset="0"/>
                  </a:rPr>
                  <a:t>不可能。</a:t>
                </a:r>
                <a:r>
                  <a:rPr lang="en-US" altLang="zh-CN" sz="2000" b="1">
                    <a:solidFill>
                      <a:srgbClr val="FF6600"/>
                    </a:solidFill>
                    <a:latin typeface="Cambria Math" panose="02040503050406030204" pitchFamily="18" charset="0"/>
                    <a:cs typeface="+mn-ea"/>
                    <a:sym typeface="Times New Roman" panose="02020603050405020304" pitchFamily="18" charset="0"/>
                  </a:rPr>
                  <a:t>【</a:t>
                </a:r>
                <a:r>
                  <a:rPr lang="zh-CN" altLang="en-US" sz="2000" b="1">
                    <a:solidFill>
                      <a:srgbClr val="FF6600"/>
                    </a:solidFill>
                    <a:latin typeface="Cambria Math" panose="02040503050406030204" pitchFamily="18" charset="0"/>
                    <a:cs typeface="+mn-ea"/>
                    <a:sym typeface="Times New Roman" panose="02020603050405020304" pitchFamily="18" charset="0"/>
                  </a:rPr>
                  <a:t>思考：为什么？</a:t>
                </a:r>
                <a:r>
                  <a:rPr lang="en-US" altLang="zh-CN" sz="2000" b="1">
                    <a:solidFill>
                      <a:srgbClr val="FF6600"/>
                    </a:solidFill>
                    <a:latin typeface="Cambria Math" panose="02040503050406030204" pitchFamily="18" charset="0"/>
                    <a:cs typeface="+mn-ea"/>
                    <a:sym typeface="Times New Roman" panose="02020603050405020304" pitchFamily="18" charset="0"/>
                  </a:rPr>
                  <a:t>】</a:t>
                </a:r>
                <a:endParaRPr lang="en-US" altLang="zh-CN" sz="2000" b="1" dirty="0">
                  <a:solidFill>
                    <a:srgbClr val="FF6600"/>
                  </a:solidFill>
                  <a:latin typeface="Cambria Math" panose="02040503050406030204" pitchFamily="18" charset="0"/>
                  <a:cs typeface="+mn-ea"/>
                  <a:sym typeface="Times New Roman" panose="02020603050405020304" pitchFamily="18" charset="0"/>
                </a:endParaRPr>
              </a:p>
              <a:p>
                <a: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000" dirty="0">
                    <a:latin typeface="Cambria Math" panose="02040503050406030204" pitchFamily="18" charset="0"/>
                    <a:cs typeface="+mn-ea"/>
                    <a:sym typeface="Times New Roman" panose="02020603050405020304" pitchFamily="18" charset="0"/>
                  </a:rPr>
                  <a:t>利用朴素贝叶斯</a:t>
                </a:r>
                <a14:m>
                  <m:oMath xmlns:m="http://schemas.openxmlformats.org/officeDocument/2006/math">
                    <m:r>
                      <a:rPr lang="en-US" altLang="zh-CN" sz="2000">
                        <a:latin typeface="Cambria Math" panose="02040503050406030204" pitchFamily="18" charset="0"/>
                        <a:cs typeface="+mn-ea"/>
                        <a:sym typeface="Times New Roman" panose="02020603050405020304" pitchFamily="18" charset="0"/>
                      </a:rPr>
                      <m:t>𝑃</m:t>
                    </m:r>
                    <m:d>
                      <m:dPr>
                        <m:ctrlPr>
                          <a:rPr lang="en-US" altLang="zh-CN" sz="2000" i="1">
                            <a:latin typeface="Cambria Math" panose="02040503050406030204" pitchFamily="18" charset="0"/>
                            <a:cs typeface="+mn-ea"/>
                            <a:sym typeface="Times New Roman" panose="02020603050405020304" pitchFamily="18" charset="0"/>
                          </a:rPr>
                        </m:ctrlPr>
                      </m:dPr>
                      <m:e>
                        <m:r>
                          <a:rPr lang="en-US" altLang="zh-CN" sz="2000">
                            <a:latin typeface="Cambria Math" panose="02040503050406030204" pitchFamily="18" charset="0"/>
                            <a:cs typeface="+mn-ea"/>
                            <a:sym typeface="Times New Roman" panose="02020603050405020304" pitchFamily="18" charset="0"/>
                          </a:rPr>
                          <m:t>&lt;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1</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2</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𝑛</m:t>
                            </m:r>
                          </m:sub>
                        </m:sSub>
                        <m:r>
                          <a:rPr lang="en-US" altLang="zh-CN" sz="2000">
                            <a:latin typeface="Cambria Math" panose="02040503050406030204" pitchFamily="18" charset="0"/>
                            <a:cs typeface="+mn-ea"/>
                            <a:sym typeface="Times New Roman" panose="02020603050405020304" pitchFamily="18" charset="0"/>
                          </a:rPr>
                          <m:t>&gt;</m:t>
                        </m:r>
                      </m:e>
                      <m:e>
                        <m:r>
                          <a:rPr lang="en-US" altLang="zh-CN" sz="2000">
                            <a:latin typeface="Cambria Math" panose="02040503050406030204" pitchFamily="18" charset="0"/>
                            <a:cs typeface="+mn-ea"/>
                            <a:sym typeface="Times New Roman" panose="02020603050405020304" pitchFamily="18" charset="0"/>
                          </a:rPr>
                          <m:t>h</m:t>
                        </m:r>
                        <m:r>
                          <a:rPr lang="en-US" altLang="zh-CN" sz="2000">
                            <a:latin typeface="Cambria Math" panose="02040503050406030204" pitchFamily="18" charset="0"/>
                            <a:cs typeface="+mn-ea"/>
                            <a:sym typeface="Times New Roman" panose="02020603050405020304" pitchFamily="18" charset="0"/>
                          </a:rPr>
                          <m:t>+</m:t>
                        </m:r>
                      </m:e>
                    </m:d>
                    <m:r>
                      <a:rPr lang="en-US" altLang="zh-CN" sz="2000" smtClean="0">
                        <a:latin typeface="Cambria Math" panose="02040503050406030204" pitchFamily="18" charset="0"/>
                        <a:cs typeface="+mn-ea"/>
                        <a:sym typeface="Times New Roman" panose="02020603050405020304" pitchFamily="18" charset="0"/>
                      </a:rPr>
                      <m:t>=</m:t>
                    </m:r>
                    <m:nary>
                      <m:naryPr>
                        <m:chr m:val="∏"/>
                        <m:supHide m:val="on"/>
                        <m:ctrlPr>
                          <a:rPr lang="en-US" altLang="zh-CN" sz="2000" i="1">
                            <a:latin typeface="Cambria Math" panose="02040503050406030204" pitchFamily="18" charset="0"/>
                            <a:cs typeface="+mn-ea"/>
                            <a:sym typeface="Times New Roman" panose="02020603050405020304" pitchFamily="18" charset="0"/>
                          </a:rPr>
                        </m:ctrlPr>
                      </m:naryPr>
                      <m:sub>
                        <m:r>
                          <m:rPr>
                            <m:brk m:alnAt="7"/>
                          </m:rPr>
                          <a:rPr lang="en-US" altLang="zh-CN" sz="2000">
                            <a:latin typeface="Cambria Math" panose="02040503050406030204" pitchFamily="18" charset="0"/>
                            <a:cs typeface="+mn-ea"/>
                            <a:sym typeface="Times New Roman" panose="02020603050405020304" pitchFamily="18" charset="0"/>
                          </a:rPr>
                          <m:t>𝑖</m:t>
                        </m:r>
                      </m:sub>
                      <m:sup/>
                      <m:e>
                        <m:r>
                          <a:rPr lang="en-US" altLang="zh-CN" sz="2000">
                            <a:latin typeface="Cambria Math" panose="02040503050406030204" pitchFamily="18" charset="0"/>
                            <a:cs typeface="+mn-ea"/>
                            <a:sym typeface="Times New Roman" panose="02020603050405020304" pitchFamily="18" charset="0"/>
                          </a:rPr>
                          <m:t>𝑃</m:t>
                        </m:r>
                        <m:d>
                          <m:dPr>
                            <m:ctrlPr>
                              <a:rPr lang="en-US" altLang="zh-CN" sz="2000" i="1">
                                <a:latin typeface="Cambria Math" panose="02040503050406030204" pitchFamily="18" charset="0"/>
                                <a:cs typeface="+mn-ea"/>
                                <a:sym typeface="Times New Roman" panose="02020603050405020304" pitchFamily="18" charset="0"/>
                              </a:rPr>
                            </m:ctrlPr>
                          </m:dPr>
                          <m:e>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𝑖</m:t>
                                </m:r>
                              </m:sub>
                            </m:sSub>
                          </m:e>
                          <m:e>
                            <m:r>
                              <a:rPr lang="en-US" altLang="zh-CN" sz="2000">
                                <a:latin typeface="Cambria Math" panose="02040503050406030204" pitchFamily="18" charset="0"/>
                                <a:cs typeface="+mn-ea"/>
                                <a:sym typeface="Times New Roman" panose="02020603050405020304" pitchFamily="18" charset="0"/>
                              </a:rPr>
                              <m:t>h</m:t>
                            </m:r>
                            <m:r>
                              <a:rPr lang="en-US" altLang="zh-CN" sz="2000" smtClean="0">
                                <a:latin typeface="Cambria Math" panose="02040503050406030204" pitchFamily="18" charset="0"/>
                                <a:cs typeface="+mn-ea"/>
                                <a:sym typeface="Times New Roman" panose="02020603050405020304" pitchFamily="18" charset="0"/>
                              </a:rPr>
                              <m:t>+</m:t>
                            </m:r>
                          </m:e>
                        </m:d>
                      </m:e>
                    </m:nary>
                  </m:oMath>
                </a14:m>
                <a:r>
                  <a:rPr lang="zh-CN" altLang="en-US" sz="2000" dirty="0">
                    <a:latin typeface="Cambria Math" panose="02040503050406030204" pitchFamily="18" charset="0"/>
                    <a:cs typeface="+mn-ea"/>
                    <a:sym typeface="Times New Roman" panose="02020603050405020304" pitchFamily="18" charset="0"/>
                  </a:rPr>
                  <a:t>，对于每个</a:t>
                </a:r>
                <a14:m>
                  <m:oMath xmlns:m="http://schemas.openxmlformats.org/officeDocument/2006/math">
                    <m:r>
                      <a:rPr lang="en-US" altLang="zh-CN" sz="2000" smtClean="0">
                        <a:latin typeface="Cambria Math" panose="02040503050406030204" pitchFamily="18" charset="0"/>
                        <a:cs typeface="+mn-ea"/>
                        <a:sym typeface="Times New Roman" panose="02020603050405020304" pitchFamily="18" charset="0"/>
                      </a:rPr>
                      <m:t>𝑃</m:t>
                    </m:r>
                    <m:r>
                      <a:rPr lang="en-US" altLang="zh-CN" sz="2000" smtClean="0">
                        <a:latin typeface="Cambria Math" panose="02040503050406030204" pitchFamily="18" charset="0"/>
                        <a:cs typeface="+mn-ea"/>
                        <a:sym typeface="Times New Roman" panose="02020603050405020304" pitchFamily="18" charset="0"/>
                      </a:rPr>
                      <m:t>(</m:t>
                    </m:r>
                    <m:sSub>
                      <m:sSubPr>
                        <m:ctrlPr>
                          <a:rPr lang="en-US" altLang="zh-CN" sz="2000" i="1" smtClean="0">
                            <a:latin typeface="Cambria Math" panose="02040503050406030204" pitchFamily="18" charset="0"/>
                            <a:cs typeface="+mn-ea"/>
                            <a:sym typeface="Times New Roman" panose="02020603050405020304" pitchFamily="18" charset="0"/>
                          </a:rPr>
                        </m:ctrlPr>
                      </m:sSubPr>
                      <m:e>
                        <m:r>
                          <a:rPr lang="en-US" altLang="zh-CN" sz="2000" smtClean="0">
                            <a:latin typeface="Cambria Math" panose="02040503050406030204" pitchFamily="18" charset="0"/>
                            <a:cs typeface="+mn-ea"/>
                            <a:sym typeface="Times New Roman" panose="02020603050405020304" pitchFamily="18" charset="0"/>
                          </a:rPr>
                          <m:t>𝑎</m:t>
                        </m:r>
                      </m:e>
                      <m:sub>
                        <m:r>
                          <a:rPr lang="en-US" altLang="zh-CN" sz="2000" smtClean="0">
                            <a:latin typeface="Cambria Math" panose="02040503050406030204" pitchFamily="18" charset="0"/>
                            <a:cs typeface="+mn-ea"/>
                            <a:sym typeface="Times New Roman" panose="02020603050405020304" pitchFamily="18" charset="0"/>
                          </a:rPr>
                          <m:t>𝑖</m:t>
                        </m:r>
                      </m:sub>
                    </m:sSub>
                    <m:r>
                      <a:rPr lang="en-US" altLang="zh-CN" sz="2000" smtClean="0">
                        <a:latin typeface="Cambria Math" panose="02040503050406030204" pitchFamily="18" charset="0"/>
                        <a:cs typeface="+mn-ea"/>
                        <a:sym typeface="Times New Roman" panose="02020603050405020304" pitchFamily="18" charset="0"/>
                      </a:rPr>
                      <m:t>|</m:t>
                    </m:r>
                    <m:r>
                      <a:rPr lang="en-US" altLang="zh-CN" sz="2000" smtClean="0">
                        <a:latin typeface="Cambria Math" panose="02040503050406030204" pitchFamily="18" charset="0"/>
                        <a:cs typeface="+mn-ea"/>
                        <a:sym typeface="Times New Roman" panose="02020603050405020304" pitchFamily="18" charset="0"/>
                      </a:rPr>
                      <m:t>h</m:t>
                    </m:r>
                    <m:r>
                      <a:rPr lang="en-US" altLang="zh-CN" sz="2000" smtClean="0">
                        <a:latin typeface="Cambria Math" panose="02040503050406030204" pitchFamily="18" charset="0"/>
                        <a:cs typeface="+mn-ea"/>
                        <a:sym typeface="Times New Roman" panose="02020603050405020304" pitchFamily="18" charset="0"/>
                      </a:rPr>
                      <m:t>+)</m:t>
                    </m:r>
                  </m:oMath>
                </a14:m>
                <a:r>
                  <a:rPr lang="zh-CN" altLang="en-US" sz="2000" dirty="0">
                    <a:latin typeface="Cambria Math" panose="02040503050406030204" pitchFamily="18" charset="0"/>
                    <a:cs typeface="+mn-ea"/>
                    <a:sym typeface="Times New Roman" panose="02020603050405020304" pitchFamily="18" charset="0"/>
                  </a:rPr>
                  <a:t>，就是要求解单词</a:t>
                </a:r>
                <a14:m>
                  <m:oMath xmlns:m="http://schemas.openxmlformats.org/officeDocument/2006/math">
                    <m:sSub>
                      <m:sSubPr>
                        <m:ctrlPr>
                          <a:rPr lang="en-US" altLang="zh-CN" sz="2000" i="1" smtClean="0">
                            <a:latin typeface="Cambria Math" panose="02040503050406030204" pitchFamily="18" charset="0"/>
                            <a:cs typeface="+mn-ea"/>
                            <a:sym typeface="Times New Roman" panose="02020603050405020304" pitchFamily="18" charset="0"/>
                          </a:rPr>
                        </m:ctrlPr>
                      </m:sSubPr>
                      <m:e>
                        <m:r>
                          <a:rPr lang="en-US" altLang="zh-CN" sz="2000" smtClean="0">
                            <a:latin typeface="Cambria Math" panose="02040503050406030204" pitchFamily="18" charset="0"/>
                            <a:cs typeface="+mn-ea"/>
                            <a:sym typeface="Times New Roman" panose="02020603050405020304" pitchFamily="18" charset="0"/>
                          </a:rPr>
                          <m:t>𝑎</m:t>
                        </m:r>
                      </m:e>
                      <m:sub>
                        <m:r>
                          <a:rPr lang="en-US" altLang="zh-CN" sz="2000" smtClean="0">
                            <a:latin typeface="Cambria Math" panose="02040503050406030204" pitchFamily="18" charset="0"/>
                            <a:cs typeface="+mn-ea"/>
                            <a:sym typeface="Times New Roman" panose="02020603050405020304" pitchFamily="18" charset="0"/>
                          </a:rPr>
                          <m:t>𝑖</m:t>
                        </m:r>
                      </m:sub>
                    </m:sSub>
                  </m:oMath>
                </a14:m>
                <a:r>
                  <a:rPr lang="zh-CN" altLang="en-US" sz="2000" dirty="0">
                    <a:latin typeface="Cambria Math" panose="02040503050406030204" pitchFamily="18" charset="0"/>
                    <a:cs typeface="+mn-ea"/>
                    <a:sym typeface="Times New Roman" panose="02020603050405020304" pitchFamily="18" charset="0"/>
                  </a:rPr>
                  <a:t>在垃圾邮件训练集合中出现的</a:t>
                </a:r>
                <a:r>
                  <a:rPr lang="zh-CN" altLang="en-US" sz="2000">
                    <a:latin typeface="Cambria Math" panose="02040503050406030204" pitchFamily="18" charset="0"/>
                    <a:cs typeface="+mn-ea"/>
                    <a:sym typeface="Times New Roman" panose="02020603050405020304" pitchFamily="18" charset="0"/>
                  </a:rPr>
                  <a:t>频率。</a:t>
                </a:r>
                <a:endParaRPr lang="en-US" altLang="zh-CN" sz="2000" dirty="0">
                  <a:latin typeface="Cambria Math" panose="02040503050406030204" pitchFamily="18" charset="0"/>
                  <a:cs typeface="+mn-ea"/>
                  <a:sym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252000" y="756000"/>
                <a:ext cx="8640000" cy="3882601"/>
              </a:xfrm>
              <a:prstGeom prst="rect">
                <a:avLst/>
              </a:prstGeom>
              <a:blipFill>
                <a:blip r:embed="rId2"/>
                <a:stretch>
                  <a:fillRect l="-423" r="-705" b="-7535"/>
                </a:stretch>
              </a:blipFill>
            </p:spPr>
            <p:txBody>
              <a:bodyPr/>
              <a:lstStyle/>
              <a:p>
                <a:r>
                  <a:rPr lang="zh-CN" altLang="en-US">
                    <a:noFill/>
                  </a:rPr>
                  <a:t> </a:t>
                </a:r>
              </a:p>
            </p:txBody>
          </p:sp>
        </mc:Fallback>
      </mc:AlternateContent>
      <p:sp>
        <p:nvSpPr>
          <p:cNvPr id="6" name="标题 3">
            <a:extLst>
              <a:ext uri="{FF2B5EF4-FFF2-40B4-BE49-F238E27FC236}">
                <a16:creationId xmlns:a16="http://schemas.microsoft.com/office/drawing/2014/main" id="{8FC5F5C2-5FE9-44CA-AC6C-CF1A648488DB}"/>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7" name="Picture 2">
            <a:extLst>
              <a:ext uri="{FF2B5EF4-FFF2-40B4-BE49-F238E27FC236}">
                <a16:creationId xmlns:a16="http://schemas.microsoft.com/office/drawing/2014/main" id="{5B1F55AD-21D8-416E-9FEB-5B1D037A9E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3208" y="978510"/>
            <a:ext cx="2808312" cy="1802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85778"/>
      </p:ext>
    </p:extLst>
  </p:cSld>
  <p:clrMapOvr>
    <a:masterClrMapping/>
  </p:clrMapOvr>
  <p:transition spd="med">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252000" y="756000"/>
                <a:ext cx="8640000" cy="4869666"/>
              </a:xfrm>
              <a:prstGeom prst="rect">
                <a:avLst/>
              </a:prstGeom>
              <a:noFill/>
            </p:spPr>
            <p:txBody>
              <a:bodyPr wrap="square">
                <a:spAutoFit/>
              </a:bodyPr>
              <a:lstStyle/>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求解</a:t>
                </a: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e>
                        <m:r>
                          <a:rPr lang="en-US" altLang="zh-CN" sz="2200">
                            <a:latin typeface="Cambria Math" panose="02040503050406030204" pitchFamily="18" charset="0"/>
                            <a:cs typeface="+mn-ea"/>
                            <a:sym typeface="Times New Roman" panose="02020603050405020304" pitchFamily="18" charset="0"/>
                          </a:rPr>
                          <m:t>𝐷</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smtClean="0">
                        <a:latin typeface="Cambria Math" panose="02040503050406030204" pitchFamily="18" charset="0"/>
                        <a:cs typeface="+mn-ea"/>
                        <a:sym typeface="Times New Roman" panose="02020603050405020304" pitchFamily="18" charset="0"/>
                      </a:rPr>
                      <m:t>𝑃</m:t>
                    </m:r>
                    <m:d>
                      <m:dPr>
                        <m:ctrlPr>
                          <a:rPr lang="en-US" altLang="zh-CN" sz="2200" i="1" smtClean="0">
                            <a:latin typeface="Cambria Math" panose="02040503050406030204" pitchFamily="18" charset="0"/>
                            <a:cs typeface="+mn-ea"/>
                            <a:sym typeface="Times New Roman" panose="02020603050405020304" pitchFamily="18" charset="0"/>
                          </a:rPr>
                        </m:ctrlPr>
                      </m:dPr>
                      <m:e>
                        <m:r>
                          <a:rPr lang="en-US" altLang="zh-CN" sz="2200" smtClean="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e>
                    </m:d>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000" dirty="0">
                    <a:latin typeface="Cambria Math" panose="02040503050406030204" pitchFamily="18" charset="0"/>
                    <a:cs typeface="+mn-ea"/>
                    <a:sym typeface="Times New Roman" panose="02020603050405020304" pitchFamily="18" charset="0"/>
                  </a:rPr>
                  <a:t>即计算已有训练集合中垃圾邮件的比例</a:t>
                </a:r>
                <a:endParaRPr lang="en-US" altLang="zh-CN" sz="2000" dirty="0">
                  <a:latin typeface="Cambria Math" panose="02040503050406030204" pitchFamily="18" charset="0"/>
                  <a:cs typeface="+mn-ea"/>
                  <a:sym typeface="Times New Roman" panose="02020603050405020304" pitchFamily="18" charset="0"/>
                </a:endParaRPr>
              </a:p>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smtClean="0">
                        <a:latin typeface="Cambria Math" panose="02040503050406030204" pitchFamily="18" charset="0"/>
                        <a:cs typeface="+mn-ea"/>
                        <a:sym typeface="Times New Roman" panose="02020603050405020304" pitchFamily="18" charset="0"/>
                      </a:rPr>
                      <m:t>𝑃</m:t>
                    </m:r>
                    <m:d>
                      <m:dPr>
                        <m:ctrlPr>
                          <a:rPr lang="en-US" altLang="zh-CN" sz="2200" i="1" smtClean="0">
                            <a:latin typeface="Cambria Math" panose="02040503050406030204" pitchFamily="18" charset="0"/>
                            <a:cs typeface="+mn-ea"/>
                            <a:sym typeface="Times New Roman" panose="02020603050405020304" pitchFamily="18" charset="0"/>
                          </a:rPr>
                        </m:ctrlPr>
                      </m:dPr>
                      <m:e>
                        <m:r>
                          <a:rPr lang="en-US" altLang="zh-CN" sz="2200" smtClean="0">
                            <a:latin typeface="Cambria Math" panose="02040503050406030204" pitchFamily="18" charset="0"/>
                            <a:cs typeface="+mn-ea"/>
                            <a:sym typeface="Times New Roman" panose="02020603050405020304" pitchFamily="18" charset="0"/>
                          </a:rPr>
                          <m:t>𝐷</m:t>
                        </m:r>
                      </m:e>
                      <m:e>
                        <m:r>
                          <a:rPr lang="en-US" altLang="zh-CN" sz="2200" smtClean="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e>
                    </m:d>
                    <m:r>
                      <a:rPr lang="en-US" altLang="zh-CN" sz="2200" smtClean="0">
                        <a:latin typeface="Cambria Math" panose="02040503050406030204" pitchFamily="18" charset="0"/>
                        <a:cs typeface="+mn-ea"/>
                        <a:sym typeface="Times New Roman" panose="02020603050405020304" pitchFamily="18" charset="0"/>
                      </a:rPr>
                      <m:t>=</m:t>
                    </m:r>
                    <m:r>
                      <a:rPr lang="en-US" altLang="zh-CN" sz="2200" smtClean="0">
                        <a:latin typeface="Cambria Math" panose="02040503050406030204" pitchFamily="18" charset="0"/>
                        <a:cs typeface="+mn-ea"/>
                        <a:sym typeface="Times New Roman" panose="02020603050405020304" pitchFamily="18" charset="0"/>
                      </a:rPr>
                      <m:t>𝑃</m:t>
                    </m:r>
                    <m:r>
                      <a:rPr lang="en-US" altLang="zh-CN" sz="2200" smtClean="0">
                        <a:latin typeface="Cambria Math" panose="02040503050406030204" pitchFamily="18" charset="0"/>
                        <a:cs typeface="+mn-ea"/>
                        <a:sym typeface="Times New Roman" panose="02020603050405020304" pitchFamily="18" charset="0"/>
                      </a:rPr>
                      <m:t>(&lt;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1</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2</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𝑛</m:t>
                        </m:r>
                      </m:sub>
                    </m:sSub>
                    <m:r>
                      <a:rPr lang="en-US" altLang="zh-CN" sz="2200" smtClean="0">
                        <a:latin typeface="Cambria Math" panose="02040503050406030204" pitchFamily="18" charset="0"/>
                        <a:cs typeface="+mn-ea"/>
                        <a:sym typeface="Times New Roman" panose="02020603050405020304" pitchFamily="18" charset="0"/>
                      </a:rPr>
                      <m:t>&gt;|</m:t>
                    </m:r>
                    <m:r>
                      <a:rPr lang="en-US" altLang="zh-CN" sz="2200" smtClean="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000" dirty="0">
                    <a:latin typeface="Cambria Math" panose="02040503050406030204" pitchFamily="18" charset="0"/>
                    <a:cs typeface="+mn-ea"/>
                    <a:sym typeface="Times New Roman" panose="02020603050405020304" pitchFamily="18" charset="0"/>
                  </a:rPr>
                  <a:t>即计算垃圾邮件中完全包含</a:t>
                </a:r>
                <a14:m>
                  <m:oMath xmlns:m="http://schemas.openxmlformats.org/officeDocument/2006/math">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1</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2</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𝑛</m:t>
                        </m:r>
                      </m:sub>
                    </m:sSub>
                  </m:oMath>
                </a14:m>
                <a:r>
                  <a:rPr lang="zh-CN" altLang="en-US" sz="2000" dirty="0">
                    <a:latin typeface="Cambria Math" panose="02040503050406030204" pitchFamily="18" charset="0"/>
                    <a:cs typeface="+mn-ea"/>
                    <a:sym typeface="Times New Roman" panose="02020603050405020304" pitchFamily="18" charset="0"/>
                  </a:rPr>
                  <a:t>这</a:t>
                </a:r>
                <a:r>
                  <a:rPr lang="en-US" altLang="zh-CN" sz="2000" dirty="0">
                    <a:latin typeface="Cambria Math" panose="02040503050406030204" pitchFamily="18" charset="0"/>
                    <a:cs typeface="+mn-ea"/>
                    <a:sym typeface="Times New Roman" panose="02020603050405020304" pitchFamily="18" charset="0"/>
                  </a:rPr>
                  <a:t>n</a:t>
                </a:r>
                <a:r>
                  <a:rPr lang="zh-CN" altLang="en-US" sz="2000" dirty="0">
                    <a:latin typeface="Cambria Math" panose="02040503050406030204" pitchFamily="18" charset="0"/>
                    <a:cs typeface="+mn-ea"/>
                    <a:sym typeface="Times New Roman" panose="02020603050405020304" pitchFamily="18" charset="0"/>
                  </a:rPr>
                  <a:t>个单词的邮件比例</a:t>
                </a:r>
                <a:r>
                  <a:rPr lang="zh-CN" altLang="en-US" sz="2000">
                    <a:latin typeface="Cambria Math" panose="02040503050406030204" pitchFamily="18" charset="0"/>
                    <a:cs typeface="+mn-ea"/>
                    <a:sym typeface="Times New Roman" panose="02020603050405020304" pitchFamily="18" charset="0"/>
                  </a:rPr>
                  <a:t>。当</a:t>
                </a:r>
                <a:r>
                  <a:rPr lang="en-US" altLang="zh-CN" sz="2000" dirty="0">
                    <a:latin typeface="Cambria Math" panose="02040503050406030204" pitchFamily="18" charset="0"/>
                    <a:cs typeface="+mn-ea"/>
                    <a:sym typeface="Times New Roman" panose="02020603050405020304" pitchFamily="18" charset="0"/>
                  </a:rPr>
                  <a:t>n</a:t>
                </a:r>
                <a:r>
                  <a:rPr lang="zh-CN" altLang="en-US" sz="2000" dirty="0">
                    <a:latin typeface="Cambria Math" panose="02040503050406030204" pitchFamily="18" charset="0"/>
                    <a:cs typeface="+mn-ea"/>
                    <a:sym typeface="Times New Roman" panose="02020603050405020304" pitchFamily="18" charset="0"/>
                  </a:rPr>
                  <a:t>很大时，这几乎</a:t>
                </a:r>
                <a:r>
                  <a:rPr lang="zh-CN" altLang="en-US" sz="2000">
                    <a:latin typeface="Cambria Math" panose="02040503050406030204" pitchFamily="18" charset="0"/>
                    <a:cs typeface="+mn-ea"/>
                    <a:sym typeface="Times New Roman" panose="02020603050405020304" pitchFamily="18" charset="0"/>
                  </a:rPr>
                  <a:t>不可能。</a:t>
                </a:r>
                <a:endParaRPr lang="en-US" altLang="zh-CN" sz="2000" dirty="0">
                  <a:latin typeface="Cambria Math" panose="02040503050406030204" pitchFamily="18" charset="0"/>
                  <a:cs typeface="+mn-ea"/>
                  <a:sym typeface="Times New Roman" panose="02020603050405020304" pitchFamily="18" charset="0"/>
                </a:endParaRPr>
              </a:p>
              <a:p>
                <a: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000" dirty="0">
                    <a:latin typeface="Cambria Math" panose="02040503050406030204" pitchFamily="18" charset="0"/>
                    <a:cs typeface="+mn-ea"/>
                    <a:sym typeface="Times New Roman" panose="02020603050405020304" pitchFamily="18" charset="0"/>
                  </a:rPr>
                  <a:t>利用朴素贝叶斯</a:t>
                </a:r>
                <a14:m>
                  <m:oMath xmlns:m="http://schemas.openxmlformats.org/officeDocument/2006/math">
                    <m:r>
                      <a:rPr lang="en-US" altLang="zh-CN" sz="2000">
                        <a:latin typeface="Cambria Math" panose="02040503050406030204" pitchFamily="18" charset="0"/>
                        <a:cs typeface="+mn-ea"/>
                        <a:sym typeface="Times New Roman" panose="02020603050405020304" pitchFamily="18" charset="0"/>
                      </a:rPr>
                      <m:t>𝑃</m:t>
                    </m:r>
                    <m:d>
                      <m:dPr>
                        <m:ctrlPr>
                          <a:rPr lang="en-US" altLang="zh-CN" sz="2000" i="1">
                            <a:latin typeface="Cambria Math" panose="02040503050406030204" pitchFamily="18" charset="0"/>
                            <a:cs typeface="+mn-ea"/>
                            <a:sym typeface="Times New Roman" panose="02020603050405020304" pitchFamily="18" charset="0"/>
                          </a:rPr>
                        </m:ctrlPr>
                      </m:dPr>
                      <m:e>
                        <m:r>
                          <a:rPr lang="en-US" altLang="zh-CN" sz="2000">
                            <a:latin typeface="Cambria Math" panose="02040503050406030204" pitchFamily="18" charset="0"/>
                            <a:cs typeface="+mn-ea"/>
                            <a:sym typeface="Times New Roman" panose="02020603050405020304" pitchFamily="18" charset="0"/>
                          </a:rPr>
                          <m:t>&lt;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1</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2</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𝑛</m:t>
                            </m:r>
                          </m:sub>
                        </m:sSub>
                        <m:r>
                          <a:rPr lang="en-US" altLang="zh-CN" sz="2000">
                            <a:latin typeface="Cambria Math" panose="02040503050406030204" pitchFamily="18" charset="0"/>
                            <a:cs typeface="+mn-ea"/>
                            <a:sym typeface="Times New Roman" panose="02020603050405020304" pitchFamily="18" charset="0"/>
                          </a:rPr>
                          <m:t>&gt;</m:t>
                        </m:r>
                      </m:e>
                      <m:e>
                        <m:r>
                          <a:rPr lang="en-US" altLang="zh-CN" sz="2000">
                            <a:latin typeface="Cambria Math" panose="02040503050406030204" pitchFamily="18" charset="0"/>
                            <a:cs typeface="+mn-ea"/>
                            <a:sym typeface="Times New Roman" panose="02020603050405020304" pitchFamily="18" charset="0"/>
                          </a:rPr>
                          <m:t>h</m:t>
                        </m:r>
                        <m:r>
                          <a:rPr lang="en-US" altLang="zh-CN" sz="2000">
                            <a:latin typeface="Cambria Math" panose="02040503050406030204" pitchFamily="18" charset="0"/>
                            <a:cs typeface="+mn-ea"/>
                            <a:sym typeface="Times New Roman" panose="02020603050405020304" pitchFamily="18" charset="0"/>
                          </a:rPr>
                          <m:t>+</m:t>
                        </m:r>
                      </m:e>
                    </m:d>
                    <m:r>
                      <a:rPr lang="en-US" altLang="zh-CN" sz="2000" smtClean="0">
                        <a:latin typeface="Cambria Math" panose="02040503050406030204" pitchFamily="18" charset="0"/>
                        <a:cs typeface="+mn-ea"/>
                        <a:sym typeface="Times New Roman" panose="02020603050405020304" pitchFamily="18" charset="0"/>
                      </a:rPr>
                      <m:t>=</m:t>
                    </m:r>
                    <m:nary>
                      <m:naryPr>
                        <m:chr m:val="∏"/>
                        <m:supHide m:val="on"/>
                        <m:ctrlPr>
                          <a:rPr lang="en-US" altLang="zh-CN" sz="2000" i="1">
                            <a:latin typeface="Cambria Math" panose="02040503050406030204" pitchFamily="18" charset="0"/>
                            <a:cs typeface="+mn-ea"/>
                            <a:sym typeface="Times New Roman" panose="02020603050405020304" pitchFamily="18" charset="0"/>
                          </a:rPr>
                        </m:ctrlPr>
                      </m:naryPr>
                      <m:sub>
                        <m:r>
                          <m:rPr>
                            <m:brk m:alnAt="7"/>
                          </m:rPr>
                          <a:rPr lang="en-US" altLang="zh-CN" sz="2000">
                            <a:latin typeface="Cambria Math" panose="02040503050406030204" pitchFamily="18" charset="0"/>
                            <a:cs typeface="+mn-ea"/>
                            <a:sym typeface="Times New Roman" panose="02020603050405020304" pitchFamily="18" charset="0"/>
                          </a:rPr>
                          <m:t>𝑖</m:t>
                        </m:r>
                      </m:sub>
                      <m:sup/>
                      <m:e>
                        <m:r>
                          <a:rPr lang="en-US" altLang="zh-CN" sz="2000">
                            <a:latin typeface="Cambria Math" panose="02040503050406030204" pitchFamily="18" charset="0"/>
                            <a:cs typeface="+mn-ea"/>
                            <a:sym typeface="Times New Roman" panose="02020603050405020304" pitchFamily="18" charset="0"/>
                          </a:rPr>
                          <m:t>𝑃</m:t>
                        </m:r>
                        <m:d>
                          <m:dPr>
                            <m:ctrlPr>
                              <a:rPr lang="en-US" altLang="zh-CN" sz="2000" i="1">
                                <a:latin typeface="Cambria Math" panose="02040503050406030204" pitchFamily="18" charset="0"/>
                                <a:cs typeface="+mn-ea"/>
                                <a:sym typeface="Times New Roman" panose="02020603050405020304" pitchFamily="18" charset="0"/>
                              </a:rPr>
                            </m:ctrlPr>
                          </m:dPr>
                          <m:e>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𝑖</m:t>
                                </m:r>
                              </m:sub>
                            </m:sSub>
                          </m:e>
                          <m:e>
                            <m:r>
                              <a:rPr lang="en-US" altLang="zh-CN" sz="2000">
                                <a:latin typeface="Cambria Math" panose="02040503050406030204" pitchFamily="18" charset="0"/>
                                <a:cs typeface="+mn-ea"/>
                                <a:sym typeface="Times New Roman" panose="02020603050405020304" pitchFamily="18" charset="0"/>
                              </a:rPr>
                              <m:t>h</m:t>
                            </m:r>
                            <m:r>
                              <a:rPr lang="en-US" altLang="zh-CN" sz="2000" smtClean="0">
                                <a:latin typeface="Cambria Math" panose="02040503050406030204" pitchFamily="18" charset="0"/>
                                <a:cs typeface="+mn-ea"/>
                                <a:sym typeface="Times New Roman" panose="02020603050405020304" pitchFamily="18" charset="0"/>
                              </a:rPr>
                              <m:t>+</m:t>
                            </m:r>
                          </m:e>
                        </m:d>
                      </m:e>
                    </m:nary>
                  </m:oMath>
                </a14:m>
                <a:r>
                  <a:rPr lang="zh-CN" altLang="en-US" sz="2000" dirty="0">
                    <a:latin typeface="Cambria Math" panose="02040503050406030204" pitchFamily="18" charset="0"/>
                    <a:cs typeface="+mn-ea"/>
                    <a:sym typeface="Times New Roman" panose="02020603050405020304" pitchFamily="18" charset="0"/>
                  </a:rPr>
                  <a:t>，对于每个</a:t>
                </a:r>
                <a14:m>
                  <m:oMath xmlns:m="http://schemas.openxmlformats.org/officeDocument/2006/math">
                    <m:r>
                      <a:rPr lang="en-US" altLang="zh-CN" sz="2000" smtClean="0">
                        <a:latin typeface="Cambria Math" panose="02040503050406030204" pitchFamily="18" charset="0"/>
                        <a:cs typeface="+mn-ea"/>
                        <a:sym typeface="Times New Roman" panose="02020603050405020304" pitchFamily="18" charset="0"/>
                      </a:rPr>
                      <m:t>𝑃</m:t>
                    </m:r>
                    <m:r>
                      <a:rPr lang="en-US" altLang="zh-CN" sz="2000" smtClean="0">
                        <a:latin typeface="Cambria Math" panose="02040503050406030204" pitchFamily="18" charset="0"/>
                        <a:cs typeface="+mn-ea"/>
                        <a:sym typeface="Times New Roman" panose="02020603050405020304" pitchFamily="18" charset="0"/>
                      </a:rPr>
                      <m:t>(</m:t>
                    </m:r>
                    <m:sSub>
                      <m:sSubPr>
                        <m:ctrlPr>
                          <a:rPr lang="en-US" altLang="zh-CN" sz="2000" i="1" smtClean="0">
                            <a:latin typeface="Cambria Math" panose="02040503050406030204" pitchFamily="18" charset="0"/>
                            <a:cs typeface="+mn-ea"/>
                            <a:sym typeface="Times New Roman" panose="02020603050405020304" pitchFamily="18" charset="0"/>
                          </a:rPr>
                        </m:ctrlPr>
                      </m:sSubPr>
                      <m:e>
                        <m:r>
                          <a:rPr lang="en-US" altLang="zh-CN" sz="2000" smtClean="0">
                            <a:latin typeface="Cambria Math" panose="02040503050406030204" pitchFamily="18" charset="0"/>
                            <a:cs typeface="+mn-ea"/>
                            <a:sym typeface="Times New Roman" panose="02020603050405020304" pitchFamily="18" charset="0"/>
                          </a:rPr>
                          <m:t>𝑎</m:t>
                        </m:r>
                      </m:e>
                      <m:sub>
                        <m:r>
                          <a:rPr lang="en-US" altLang="zh-CN" sz="2000" smtClean="0">
                            <a:latin typeface="Cambria Math" panose="02040503050406030204" pitchFamily="18" charset="0"/>
                            <a:cs typeface="+mn-ea"/>
                            <a:sym typeface="Times New Roman" panose="02020603050405020304" pitchFamily="18" charset="0"/>
                          </a:rPr>
                          <m:t>𝑖</m:t>
                        </m:r>
                      </m:sub>
                    </m:sSub>
                    <m:r>
                      <a:rPr lang="en-US" altLang="zh-CN" sz="2000" smtClean="0">
                        <a:latin typeface="Cambria Math" panose="02040503050406030204" pitchFamily="18" charset="0"/>
                        <a:cs typeface="+mn-ea"/>
                        <a:sym typeface="Times New Roman" panose="02020603050405020304" pitchFamily="18" charset="0"/>
                      </a:rPr>
                      <m:t>|</m:t>
                    </m:r>
                    <m:r>
                      <a:rPr lang="en-US" altLang="zh-CN" sz="2000" smtClean="0">
                        <a:latin typeface="Cambria Math" panose="02040503050406030204" pitchFamily="18" charset="0"/>
                        <a:cs typeface="+mn-ea"/>
                        <a:sym typeface="Times New Roman" panose="02020603050405020304" pitchFamily="18" charset="0"/>
                      </a:rPr>
                      <m:t>h</m:t>
                    </m:r>
                    <m:r>
                      <a:rPr lang="en-US" altLang="zh-CN" sz="2000" smtClean="0">
                        <a:latin typeface="Cambria Math" panose="02040503050406030204" pitchFamily="18" charset="0"/>
                        <a:cs typeface="+mn-ea"/>
                        <a:sym typeface="Times New Roman" panose="02020603050405020304" pitchFamily="18" charset="0"/>
                      </a:rPr>
                      <m:t>+)</m:t>
                    </m:r>
                  </m:oMath>
                </a14:m>
                <a:r>
                  <a:rPr lang="zh-CN" altLang="en-US" sz="2000" dirty="0">
                    <a:latin typeface="Cambria Math" panose="02040503050406030204" pitchFamily="18" charset="0"/>
                    <a:cs typeface="+mn-ea"/>
                    <a:sym typeface="Times New Roman" panose="02020603050405020304" pitchFamily="18" charset="0"/>
                  </a:rPr>
                  <a:t>，就是要求解单词</a:t>
                </a:r>
                <a14:m>
                  <m:oMath xmlns:m="http://schemas.openxmlformats.org/officeDocument/2006/math">
                    <m:sSub>
                      <m:sSubPr>
                        <m:ctrlPr>
                          <a:rPr lang="en-US" altLang="zh-CN" sz="2000" i="1" smtClean="0">
                            <a:latin typeface="Cambria Math" panose="02040503050406030204" pitchFamily="18" charset="0"/>
                            <a:cs typeface="+mn-ea"/>
                            <a:sym typeface="Times New Roman" panose="02020603050405020304" pitchFamily="18" charset="0"/>
                          </a:rPr>
                        </m:ctrlPr>
                      </m:sSubPr>
                      <m:e>
                        <m:r>
                          <a:rPr lang="en-US" altLang="zh-CN" sz="2000" smtClean="0">
                            <a:latin typeface="Cambria Math" panose="02040503050406030204" pitchFamily="18" charset="0"/>
                            <a:cs typeface="+mn-ea"/>
                            <a:sym typeface="Times New Roman" panose="02020603050405020304" pitchFamily="18" charset="0"/>
                          </a:rPr>
                          <m:t>𝑎</m:t>
                        </m:r>
                      </m:e>
                      <m:sub>
                        <m:r>
                          <a:rPr lang="en-US" altLang="zh-CN" sz="2000" smtClean="0">
                            <a:latin typeface="Cambria Math" panose="02040503050406030204" pitchFamily="18" charset="0"/>
                            <a:cs typeface="+mn-ea"/>
                            <a:sym typeface="Times New Roman" panose="02020603050405020304" pitchFamily="18" charset="0"/>
                          </a:rPr>
                          <m:t>𝑖</m:t>
                        </m:r>
                      </m:sub>
                    </m:sSub>
                  </m:oMath>
                </a14:m>
                <a:r>
                  <a:rPr lang="zh-CN" altLang="en-US" sz="2000" dirty="0">
                    <a:latin typeface="Cambria Math" panose="02040503050406030204" pitchFamily="18" charset="0"/>
                    <a:cs typeface="+mn-ea"/>
                    <a:sym typeface="Times New Roman" panose="02020603050405020304" pitchFamily="18" charset="0"/>
                  </a:rPr>
                  <a:t>在垃圾邮件训练集合中出现的频率。</a:t>
                </a:r>
                <a:endParaRPr lang="en-US" altLang="zh-CN" sz="2000" dirty="0">
                  <a:latin typeface="Cambria Math" panose="02040503050406030204" pitchFamily="18" charset="0"/>
                  <a:cs typeface="+mn-ea"/>
                  <a:sym typeface="Times New Roman" panose="02020603050405020304" pitchFamily="18" charset="0"/>
                </a:endParaRPr>
              </a:p>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smtClean="0">
                        <a:latin typeface="Cambria Math" panose="02040503050406030204" pitchFamily="18" charset="0"/>
                        <a:cs typeface="+mn-ea"/>
                        <a:sym typeface="Times New Roman" panose="02020603050405020304" pitchFamily="18" charset="0"/>
                      </a:rPr>
                      <m:t>𝑃</m:t>
                    </m:r>
                    <m:r>
                      <a:rPr lang="en-US" altLang="zh-CN" sz="2200" smtClean="0">
                        <a:latin typeface="Cambria Math" panose="02040503050406030204" pitchFamily="18" charset="0"/>
                        <a:cs typeface="+mn-ea"/>
                        <a:sym typeface="Times New Roman" panose="02020603050405020304" pitchFamily="18" charset="0"/>
                      </a:rPr>
                      <m:t>(</m:t>
                    </m:r>
                    <m:r>
                      <a:rPr lang="en-US" altLang="zh-CN" sz="2200" smtClean="0">
                        <a:latin typeface="Cambria Math" panose="02040503050406030204" pitchFamily="18" charset="0"/>
                        <a:cs typeface="+mn-ea"/>
                        <a:sym typeface="Times New Roman" panose="02020603050405020304" pitchFamily="18" charset="0"/>
                      </a:rPr>
                      <m:t>𝐷</m:t>
                    </m:r>
                    <m:r>
                      <a:rPr lang="en-US" altLang="zh-CN" sz="2200" smtClean="0">
                        <a:latin typeface="Cambria Math" panose="02040503050406030204" pitchFamily="18" charset="0"/>
                        <a:cs typeface="+mn-ea"/>
                        <a:sym typeface="Times New Roman" panose="02020603050405020304" pitchFamily="18" charset="0"/>
                      </a:rPr>
                      <m:t>)</m:t>
                    </m:r>
                  </m:oMath>
                </a14:m>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即单词</a:t>
                </a:r>
                <a14:m>
                  <m:oMath xmlns:m="http://schemas.openxmlformats.org/officeDocument/2006/math">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1</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2</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𝑛</m:t>
                        </m:r>
                      </m:sub>
                    </m:sSub>
                  </m:oMath>
                </a14:m>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同时出现在一封邮件中的概率，可假设为</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常量。</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252000" y="756000"/>
                <a:ext cx="8640000" cy="4869666"/>
              </a:xfrm>
              <a:prstGeom prst="rect">
                <a:avLst/>
              </a:prstGeom>
              <a:blipFill>
                <a:blip r:embed="rId2"/>
                <a:stretch>
                  <a:fillRect l="-423" r="-846" b="-1627"/>
                </a:stretch>
              </a:blipFill>
            </p:spPr>
            <p:txBody>
              <a:bodyPr/>
              <a:lstStyle/>
              <a:p>
                <a:r>
                  <a:rPr lang="zh-CN" altLang="en-US">
                    <a:noFill/>
                  </a:rPr>
                  <a:t> </a:t>
                </a:r>
              </a:p>
            </p:txBody>
          </p:sp>
        </mc:Fallback>
      </mc:AlternateContent>
      <p:sp>
        <p:nvSpPr>
          <p:cNvPr id="6" name="标题 3">
            <a:extLst>
              <a:ext uri="{FF2B5EF4-FFF2-40B4-BE49-F238E27FC236}">
                <a16:creationId xmlns:a16="http://schemas.microsoft.com/office/drawing/2014/main" id="{8FC5F5C2-5FE9-44CA-AC6C-CF1A648488DB}"/>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7" name="Picture 2">
            <a:extLst>
              <a:ext uri="{FF2B5EF4-FFF2-40B4-BE49-F238E27FC236}">
                <a16:creationId xmlns:a16="http://schemas.microsoft.com/office/drawing/2014/main" id="{5B1F55AD-21D8-416E-9FEB-5B1D037A9E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3208" y="978510"/>
            <a:ext cx="2808312" cy="1802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1774251"/>
      </p:ext>
    </p:extLst>
  </p:cSld>
  <p:clrMapOvr>
    <a:masterClrMapping/>
  </p:clrMapOvr>
  <p:transition spd="med">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252000" y="756000"/>
                <a:ext cx="8640000" cy="5937651"/>
              </a:xfrm>
              <a:prstGeom prst="rect">
                <a:avLst/>
              </a:prstGeom>
              <a:noFill/>
            </p:spPr>
            <p:txBody>
              <a:bodyPr wrap="square">
                <a:spAutoFit/>
              </a:bodyPr>
              <a:lstStyle/>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求解</a:t>
                </a: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e>
                        <m:r>
                          <a:rPr lang="en-US" altLang="zh-CN" sz="2200">
                            <a:latin typeface="Cambria Math" panose="02040503050406030204" pitchFamily="18" charset="0"/>
                            <a:cs typeface="+mn-ea"/>
                            <a:sym typeface="Times New Roman" panose="02020603050405020304" pitchFamily="18" charset="0"/>
                          </a:rPr>
                          <m:t>𝐷</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smtClean="0">
                        <a:latin typeface="Cambria Math" panose="02040503050406030204" pitchFamily="18" charset="0"/>
                        <a:cs typeface="+mn-ea"/>
                        <a:sym typeface="Times New Roman" panose="02020603050405020304" pitchFamily="18" charset="0"/>
                      </a:rPr>
                      <m:t>𝑃</m:t>
                    </m:r>
                    <m:d>
                      <m:dPr>
                        <m:ctrlPr>
                          <a:rPr lang="en-US" altLang="zh-CN" sz="2200" i="1" smtClean="0">
                            <a:latin typeface="Cambria Math" panose="02040503050406030204" pitchFamily="18" charset="0"/>
                            <a:cs typeface="+mn-ea"/>
                            <a:sym typeface="Times New Roman" panose="02020603050405020304" pitchFamily="18" charset="0"/>
                          </a:rPr>
                        </m:ctrlPr>
                      </m:dPr>
                      <m:e>
                        <m:r>
                          <a:rPr lang="en-US" altLang="zh-CN" sz="2200" smtClean="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e>
                    </m:d>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000" dirty="0">
                    <a:latin typeface="Cambria Math" panose="02040503050406030204" pitchFamily="18" charset="0"/>
                    <a:cs typeface="+mn-ea"/>
                    <a:sym typeface="Times New Roman" panose="02020603050405020304" pitchFamily="18" charset="0"/>
                  </a:rPr>
                  <a:t>即计算已有训练集合中垃圾邮件的比例</a:t>
                </a:r>
                <a:endParaRPr lang="en-US" altLang="zh-CN" sz="2000" dirty="0">
                  <a:latin typeface="Cambria Math" panose="02040503050406030204" pitchFamily="18" charset="0"/>
                  <a:cs typeface="+mn-ea"/>
                  <a:sym typeface="Times New Roman" panose="02020603050405020304" pitchFamily="18" charset="0"/>
                </a:endParaRPr>
              </a:p>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smtClean="0">
                        <a:latin typeface="Cambria Math" panose="02040503050406030204" pitchFamily="18" charset="0"/>
                        <a:cs typeface="+mn-ea"/>
                        <a:sym typeface="Times New Roman" panose="02020603050405020304" pitchFamily="18" charset="0"/>
                      </a:rPr>
                      <m:t>𝑃</m:t>
                    </m:r>
                    <m:d>
                      <m:dPr>
                        <m:ctrlPr>
                          <a:rPr lang="en-US" altLang="zh-CN" sz="2200" i="1" smtClean="0">
                            <a:latin typeface="Cambria Math" panose="02040503050406030204" pitchFamily="18" charset="0"/>
                            <a:cs typeface="+mn-ea"/>
                            <a:sym typeface="Times New Roman" panose="02020603050405020304" pitchFamily="18" charset="0"/>
                          </a:rPr>
                        </m:ctrlPr>
                      </m:dPr>
                      <m:e>
                        <m:r>
                          <a:rPr lang="en-US" altLang="zh-CN" sz="2200" smtClean="0">
                            <a:latin typeface="Cambria Math" panose="02040503050406030204" pitchFamily="18" charset="0"/>
                            <a:cs typeface="+mn-ea"/>
                            <a:sym typeface="Times New Roman" panose="02020603050405020304" pitchFamily="18" charset="0"/>
                          </a:rPr>
                          <m:t>𝐷</m:t>
                        </m:r>
                      </m:e>
                      <m:e>
                        <m:r>
                          <a:rPr lang="en-US" altLang="zh-CN" sz="2200" smtClean="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e>
                    </m:d>
                    <m:r>
                      <a:rPr lang="en-US" altLang="zh-CN" sz="2200" smtClean="0">
                        <a:latin typeface="Cambria Math" panose="02040503050406030204" pitchFamily="18" charset="0"/>
                        <a:cs typeface="+mn-ea"/>
                        <a:sym typeface="Times New Roman" panose="02020603050405020304" pitchFamily="18" charset="0"/>
                      </a:rPr>
                      <m:t>=</m:t>
                    </m:r>
                    <m:r>
                      <a:rPr lang="en-US" altLang="zh-CN" sz="2200" smtClean="0">
                        <a:latin typeface="Cambria Math" panose="02040503050406030204" pitchFamily="18" charset="0"/>
                        <a:cs typeface="+mn-ea"/>
                        <a:sym typeface="Times New Roman" panose="02020603050405020304" pitchFamily="18" charset="0"/>
                      </a:rPr>
                      <m:t>𝑃</m:t>
                    </m:r>
                    <m:r>
                      <a:rPr lang="en-US" altLang="zh-CN" sz="2200" smtClean="0">
                        <a:latin typeface="Cambria Math" panose="02040503050406030204" pitchFamily="18" charset="0"/>
                        <a:cs typeface="+mn-ea"/>
                        <a:sym typeface="Times New Roman" panose="02020603050405020304" pitchFamily="18" charset="0"/>
                      </a:rPr>
                      <m:t>(&lt;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1</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2</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𝑛</m:t>
                        </m:r>
                      </m:sub>
                    </m:sSub>
                    <m:r>
                      <a:rPr lang="en-US" altLang="zh-CN" sz="2200" smtClean="0">
                        <a:latin typeface="Cambria Math" panose="02040503050406030204" pitchFamily="18" charset="0"/>
                        <a:cs typeface="+mn-ea"/>
                        <a:sym typeface="Times New Roman" panose="02020603050405020304" pitchFamily="18" charset="0"/>
                      </a:rPr>
                      <m:t>&gt;|</m:t>
                    </m:r>
                    <m:r>
                      <a:rPr lang="en-US" altLang="zh-CN" sz="2200" smtClean="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000" dirty="0">
                    <a:latin typeface="Cambria Math" panose="02040503050406030204" pitchFamily="18" charset="0"/>
                    <a:cs typeface="+mn-ea"/>
                    <a:sym typeface="Times New Roman" panose="02020603050405020304" pitchFamily="18" charset="0"/>
                  </a:rPr>
                  <a:t>即计算垃圾邮件中完全包含</a:t>
                </a:r>
                <a14:m>
                  <m:oMath xmlns:m="http://schemas.openxmlformats.org/officeDocument/2006/math">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1</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2</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𝑛</m:t>
                        </m:r>
                      </m:sub>
                    </m:sSub>
                  </m:oMath>
                </a14:m>
                <a:r>
                  <a:rPr lang="zh-CN" altLang="en-US" sz="2000" dirty="0">
                    <a:latin typeface="Cambria Math" panose="02040503050406030204" pitchFamily="18" charset="0"/>
                    <a:cs typeface="+mn-ea"/>
                    <a:sym typeface="Times New Roman" panose="02020603050405020304" pitchFamily="18" charset="0"/>
                  </a:rPr>
                  <a:t>这</a:t>
                </a:r>
                <a:r>
                  <a:rPr lang="en-US" altLang="zh-CN" sz="2000" dirty="0">
                    <a:latin typeface="Cambria Math" panose="02040503050406030204" pitchFamily="18" charset="0"/>
                    <a:cs typeface="+mn-ea"/>
                    <a:sym typeface="Times New Roman" panose="02020603050405020304" pitchFamily="18" charset="0"/>
                  </a:rPr>
                  <a:t>n</a:t>
                </a:r>
                <a:r>
                  <a:rPr lang="zh-CN" altLang="en-US" sz="2000" dirty="0">
                    <a:latin typeface="Cambria Math" panose="02040503050406030204" pitchFamily="18" charset="0"/>
                    <a:cs typeface="+mn-ea"/>
                    <a:sym typeface="Times New Roman" panose="02020603050405020304" pitchFamily="18" charset="0"/>
                  </a:rPr>
                  <a:t>个单词的邮件比例</a:t>
                </a:r>
                <a:r>
                  <a:rPr lang="zh-CN" altLang="en-US" sz="2000">
                    <a:latin typeface="Cambria Math" panose="02040503050406030204" pitchFamily="18" charset="0"/>
                    <a:cs typeface="+mn-ea"/>
                    <a:sym typeface="Times New Roman" panose="02020603050405020304" pitchFamily="18" charset="0"/>
                  </a:rPr>
                  <a:t>。当</a:t>
                </a:r>
                <a:r>
                  <a:rPr lang="en-US" altLang="zh-CN" sz="2000" dirty="0">
                    <a:latin typeface="Cambria Math" panose="02040503050406030204" pitchFamily="18" charset="0"/>
                    <a:cs typeface="+mn-ea"/>
                    <a:sym typeface="Times New Roman" panose="02020603050405020304" pitchFamily="18" charset="0"/>
                  </a:rPr>
                  <a:t>n</a:t>
                </a:r>
                <a:r>
                  <a:rPr lang="zh-CN" altLang="en-US" sz="2000" dirty="0">
                    <a:latin typeface="Cambria Math" panose="02040503050406030204" pitchFamily="18" charset="0"/>
                    <a:cs typeface="+mn-ea"/>
                    <a:sym typeface="Times New Roman" panose="02020603050405020304" pitchFamily="18" charset="0"/>
                  </a:rPr>
                  <a:t>很大时，这几乎</a:t>
                </a:r>
                <a:r>
                  <a:rPr lang="zh-CN" altLang="en-US" sz="2000">
                    <a:latin typeface="Cambria Math" panose="02040503050406030204" pitchFamily="18" charset="0"/>
                    <a:cs typeface="+mn-ea"/>
                    <a:sym typeface="Times New Roman" panose="02020603050405020304" pitchFamily="18" charset="0"/>
                  </a:rPr>
                  <a:t>不可能。</a:t>
                </a:r>
                <a:endParaRPr lang="en-US" altLang="zh-CN" sz="2000" dirty="0">
                  <a:latin typeface="Cambria Math" panose="02040503050406030204" pitchFamily="18" charset="0"/>
                  <a:cs typeface="+mn-ea"/>
                  <a:sym typeface="Times New Roman" panose="02020603050405020304" pitchFamily="18" charset="0"/>
                </a:endParaRPr>
              </a:p>
              <a:p>
                <a: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000" dirty="0">
                    <a:latin typeface="Cambria Math" panose="02040503050406030204" pitchFamily="18" charset="0"/>
                    <a:cs typeface="+mn-ea"/>
                    <a:sym typeface="Times New Roman" panose="02020603050405020304" pitchFamily="18" charset="0"/>
                  </a:rPr>
                  <a:t>利用朴素贝叶斯</a:t>
                </a:r>
                <a14:m>
                  <m:oMath xmlns:m="http://schemas.openxmlformats.org/officeDocument/2006/math">
                    <m:r>
                      <a:rPr lang="en-US" altLang="zh-CN" sz="2000">
                        <a:latin typeface="Cambria Math" panose="02040503050406030204" pitchFamily="18" charset="0"/>
                        <a:cs typeface="+mn-ea"/>
                        <a:sym typeface="Times New Roman" panose="02020603050405020304" pitchFamily="18" charset="0"/>
                      </a:rPr>
                      <m:t>𝑃</m:t>
                    </m:r>
                    <m:d>
                      <m:dPr>
                        <m:ctrlPr>
                          <a:rPr lang="en-US" altLang="zh-CN" sz="2000" i="1">
                            <a:latin typeface="Cambria Math" panose="02040503050406030204" pitchFamily="18" charset="0"/>
                            <a:cs typeface="+mn-ea"/>
                            <a:sym typeface="Times New Roman" panose="02020603050405020304" pitchFamily="18" charset="0"/>
                          </a:rPr>
                        </m:ctrlPr>
                      </m:dPr>
                      <m:e>
                        <m:r>
                          <a:rPr lang="en-US" altLang="zh-CN" sz="2000">
                            <a:latin typeface="Cambria Math" panose="02040503050406030204" pitchFamily="18" charset="0"/>
                            <a:cs typeface="+mn-ea"/>
                            <a:sym typeface="Times New Roman" panose="02020603050405020304" pitchFamily="18" charset="0"/>
                          </a:rPr>
                          <m:t>&lt;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1</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2</m:t>
                            </m:r>
                          </m:sub>
                        </m:sSub>
                        <m:r>
                          <a:rPr lang="en-US" altLang="zh-CN" sz="2000">
                            <a:latin typeface="Cambria Math" panose="02040503050406030204" pitchFamily="18" charset="0"/>
                            <a:cs typeface="+mn-ea"/>
                            <a:sym typeface="Times New Roman" panose="02020603050405020304" pitchFamily="18" charset="0"/>
                          </a:rPr>
                          <m:t>,…,</m:t>
                        </m:r>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𝑛</m:t>
                            </m:r>
                          </m:sub>
                        </m:sSub>
                        <m:r>
                          <a:rPr lang="en-US" altLang="zh-CN" sz="2000">
                            <a:latin typeface="Cambria Math" panose="02040503050406030204" pitchFamily="18" charset="0"/>
                            <a:cs typeface="+mn-ea"/>
                            <a:sym typeface="Times New Roman" panose="02020603050405020304" pitchFamily="18" charset="0"/>
                          </a:rPr>
                          <m:t>&gt;</m:t>
                        </m:r>
                      </m:e>
                      <m:e>
                        <m:r>
                          <a:rPr lang="en-US" altLang="zh-CN" sz="2000">
                            <a:latin typeface="Cambria Math" panose="02040503050406030204" pitchFamily="18" charset="0"/>
                            <a:cs typeface="+mn-ea"/>
                            <a:sym typeface="Times New Roman" panose="02020603050405020304" pitchFamily="18" charset="0"/>
                          </a:rPr>
                          <m:t>h</m:t>
                        </m:r>
                        <m:r>
                          <a:rPr lang="en-US" altLang="zh-CN" sz="2000">
                            <a:latin typeface="Cambria Math" panose="02040503050406030204" pitchFamily="18" charset="0"/>
                            <a:cs typeface="+mn-ea"/>
                            <a:sym typeface="Times New Roman" panose="02020603050405020304" pitchFamily="18" charset="0"/>
                          </a:rPr>
                          <m:t>+</m:t>
                        </m:r>
                      </m:e>
                    </m:d>
                    <m:r>
                      <a:rPr lang="en-US" altLang="zh-CN" sz="2000" smtClean="0">
                        <a:latin typeface="Cambria Math" panose="02040503050406030204" pitchFamily="18" charset="0"/>
                        <a:cs typeface="+mn-ea"/>
                        <a:sym typeface="Times New Roman" panose="02020603050405020304" pitchFamily="18" charset="0"/>
                      </a:rPr>
                      <m:t>=</m:t>
                    </m:r>
                    <m:nary>
                      <m:naryPr>
                        <m:chr m:val="∏"/>
                        <m:supHide m:val="on"/>
                        <m:ctrlPr>
                          <a:rPr lang="en-US" altLang="zh-CN" sz="2000" i="1">
                            <a:latin typeface="Cambria Math" panose="02040503050406030204" pitchFamily="18" charset="0"/>
                            <a:cs typeface="+mn-ea"/>
                            <a:sym typeface="Times New Roman" panose="02020603050405020304" pitchFamily="18" charset="0"/>
                          </a:rPr>
                        </m:ctrlPr>
                      </m:naryPr>
                      <m:sub>
                        <m:r>
                          <m:rPr>
                            <m:brk m:alnAt="7"/>
                          </m:rPr>
                          <a:rPr lang="en-US" altLang="zh-CN" sz="2000">
                            <a:latin typeface="Cambria Math" panose="02040503050406030204" pitchFamily="18" charset="0"/>
                            <a:cs typeface="+mn-ea"/>
                            <a:sym typeface="Times New Roman" panose="02020603050405020304" pitchFamily="18" charset="0"/>
                          </a:rPr>
                          <m:t>𝑖</m:t>
                        </m:r>
                      </m:sub>
                      <m:sup/>
                      <m:e>
                        <m:r>
                          <a:rPr lang="en-US" altLang="zh-CN" sz="2000">
                            <a:latin typeface="Cambria Math" panose="02040503050406030204" pitchFamily="18" charset="0"/>
                            <a:cs typeface="+mn-ea"/>
                            <a:sym typeface="Times New Roman" panose="02020603050405020304" pitchFamily="18" charset="0"/>
                          </a:rPr>
                          <m:t>𝑃</m:t>
                        </m:r>
                        <m:d>
                          <m:dPr>
                            <m:ctrlPr>
                              <a:rPr lang="en-US" altLang="zh-CN" sz="2000" i="1">
                                <a:latin typeface="Cambria Math" panose="02040503050406030204" pitchFamily="18" charset="0"/>
                                <a:cs typeface="+mn-ea"/>
                                <a:sym typeface="Times New Roman" panose="02020603050405020304" pitchFamily="18" charset="0"/>
                              </a:rPr>
                            </m:ctrlPr>
                          </m:dPr>
                          <m:e>
                            <m:sSub>
                              <m:sSubPr>
                                <m:ctrlPr>
                                  <a:rPr lang="en-US" altLang="zh-CN" sz="2000" i="1">
                                    <a:latin typeface="Cambria Math" panose="02040503050406030204" pitchFamily="18" charset="0"/>
                                    <a:cs typeface="+mn-ea"/>
                                    <a:sym typeface="Times New Roman" panose="02020603050405020304" pitchFamily="18" charset="0"/>
                                  </a:rPr>
                                </m:ctrlPr>
                              </m:sSubPr>
                              <m:e>
                                <m:r>
                                  <a:rPr lang="en-US" altLang="zh-CN" sz="2000">
                                    <a:latin typeface="Cambria Math" panose="02040503050406030204" pitchFamily="18" charset="0"/>
                                    <a:cs typeface="+mn-ea"/>
                                    <a:sym typeface="Times New Roman" panose="02020603050405020304" pitchFamily="18" charset="0"/>
                                  </a:rPr>
                                  <m:t>𝑎</m:t>
                                </m:r>
                              </m:e>
                              <m:sub>
                                <m:r>
                                  <a:rPr lang="en-US" altLang="zh-CN" sz="2000">
                                    <a:latin typeface="Cambria Math" panose="02040503050406030204" pitchFamily="18" charset="0"/>
                                    <a:cs typeface="+mn-ea"/>
                                    <a:sym typeface="Times New Roman" panose="02020603050405020304" pitchFamily="18" charset="0"/>
                                  </a:rPr>
                                  <m:t>𝑖</m:t>
                                </m:r>
                              </m:sub>
                            </m:sSub>
                          </m:e>
                          <m:e>
                            <m:r>
                              <a:rPr lang="en-US" altLang="zh-CN" sz="2000">
                                <a:latin typeface="Cambria Math" panose="02040503050406030204" pitchFamily="18" charset="0"/>
                                <a:cs typeface="+mn-ea"/>
                                <a:sym typeface="Times New Roman" panose="02020603050405020304" pitchFamily="18" charset="0"/>
                              </a:rPr>
                              <m:t>h</m:t>
                            </m:r>
                            <m:r>
                              <a:rPr lang="en-US" altLang="zh-CN" sz="2000" smtClean="0">
                                <a:latin typeface="Cambria Math" panose="02040503050406030204" pitchFamily="18" charset="0"/>
                                <a:cs typeface="+mn-ea"/>
                                <a:sym typeface="Times New Roman" panose="02020603050405020304" pitchFamily="18" charset="0"/>
                              </a:rPr>
                              <m:t>+</m:t>
                            </m:r>
                          </m:e>
                        </m:d>
                      </m:e>
                    </m:nary>
                  </m:oMath>
                </a14:m>
                <a:r>
                  <a:rPr lang="zh-CN" altLang="en-US" sz="2000" dirty="0">
                    <a:latin typeface="Cambria Math" panose="02040503050406030204" pitchFamily="18" charset="0"/>
                    <a:cs typeface="+mn-ea"/>
                    <a:sym typeface="Times New Roman" panose="02020603050405020304" pitchFamily="18" charset="0"/>
                  </a:rPr>
                  <a:t>，对于每个</a:t>
                </a:r>
                <a14:m>
                  <m:oMath xmlns:m="http://schemas.openxmlformats.org/officeDocument/2006/math">
                    <m:r>
                      <a:rPr lang="en-US" altLang="zh-CN" sz="2000" smtClean="0">
                        <a:latin typeface="Cambria Math" panose="02040503050406030204" pitchFamily="18" charset="0"/>
                        <a:cs typeface="+mn-ea"/>
                        <a:sym typeface="Times New Roman" panose="02020603050405020304" pitchFamily="18" charset="0"/>
                      </a:rPr>
                      <m:t>𝑃</m:t>
                    </m:r>
                    <m:r>
                      <a:rPr lang="en-US" altLang="zh-CN" sz="2000" smtClean="0">
                        <a:latin typeface="Cambria Math" panose="02040503050406030204" pitchFamily="18" charset="0"/>
                        <a:cs typeface="+mn-ea"/>
                        <a:sym typeface="Times New Roman" panose="02020603050405020304" pitchFamily="18" charset="0"/>
                      </a:rPr>
                      <m:t>(</m:t>
                    </m:r>
                    <m:sSub>
                      <m:sSubPr>
                        <m:ctrlPr>
                          <a:rPr lang="en-US" altLang="zh-CN" sz="2000" i="1" smtClean="0">
                            <a:latin typeface="Cambria Math" panose="02040503050406030204" pitchFamily="18" charset="0"/>
                            <a:cs typeface="+mn-ea"/>
                            <a:sym typeface="Times New Roman" panose="02020603050405020304" pitchFamily="18" charset="0"/>
                          </a:rPr>
                        </m:ctrlPr>
                      </m:sSubPr>
                      <m:e>
                        <m:r>
                          <a:rPr lang="en-US" altLang="zh-CN" sz="2000" smtClean="0">
                            <a:latin typeface="Cambria Math" panose="02040503050406030204" pitchFamily="18" charset="0"/>
                            <a:cs typeface="+mn-ea"/>
                            <a:sym typeface="Times New Roman" panose="02020603050405020304" pitchFamily="18" charset="0"/>
                          </a:rPr>
                          <m:t>𝑎</m:t>
                        </m:r>
                      </m:e>
                      <m:sub>
                        <m:r>
                          <a:rPr lang="en-US" altLang="zh-CN" sz="2000" smtClean="0">
                            <a:latin typeface="Cambria Math" panose="02040503050406030204" pitchFamily="18" charset="0"/>
                            <a:cs typeface="+mn-ea"/>
                            <a:sym typeface="Times New Roman" panose="02020603050405020304" pitchFamily="18" charset="0"/>
                          </a:rPr>
                          <m:t>𝑖</m:t>
                        </m:r>
                      </m:sub>
                    </m:sSub>
                    <m:r>
                      <a:rPr lang="en-US" altLang="zh-CN" sz="2000" smtClean="0">
                        <a:latin typeface="Cambria Math" panose="02040503050406030204" pitchFamily="18" charset="0"/>
                        <a:cs typeface="+mn-ea"/>
                        <a:sym typeface="Times New Roman" panose="02020603050405020304" pitchFamily="18" charset="0"/>
                      </a:rPr>
                      <m:t>|</m:t>
                    </m:r>
                    <m:r>
                      <a:rPr lang="en-US" altLang="zh-CN" sz="2000" smtClean="0">
                        <a:latin typeface="Cambria Math" panose="02040503050406030204" pitchFamily="18" charset="0"/>
                        <a:cs typeface="+mn-ea"/>
                        <a:sym typeface="Times New Roman" panose="02020603050405020304" pitchFamily="18" charset="0"/>
                      </a:rPr>
                      <m:t>h</m:t>
                    </m:r>
                    <m:r>
                      <a:rPr lang="en-US" altLang="zh-CN" sz="2000" smtClean="0">
                        <a:latin typeface="Cambria Math" panose="02040503050406030204" pitchFamily="18" charset="0"/>
                        <a:cs typeface="+mn-ea"/>
                        <a:sym typeface="Times New Roman" panose="02020603050405020304" pitchFamily="18" charset="0"/>
                      </a:rPr>
                      <m:t>+)</m:t>
                    </m:r>
                  </m:oMath>
                </a14:m>
                <a:r>
                  <a:rPr lang="zh-CN" altLang="en-US" sz="2000" dirty="0">
                    <a:latin typeface="Cambria Math" panose="02040503050406030204" pitchFamily="18" charset="0"/>
                    <a:cs typeface="+mn-ea"/>
                    <a:sym typeface="Times New Roman" panose="02020603050405020304" pitchFamily="18" charset="0"/>
                  </a:rPr>
                  <a:t>，就是要求解单词</a:t>
                </a:r>
                <a14:m>
                  <m:oMath xmlns:m="http://schemas.openxmlformats.org/officeDocument/2006/math">
                    <m:sSub>
                      <m:sSubPr>
                        <m:ctrlPr>
                          <a:rPr lang="en-US" altLang="zh-CN" sz="2000" i="1" smtClean="0">
                            <a:latin typeface="Cambria Math" panose="02040503050406030204" pitchFamily="18" charset="0"/>
                            <a:cs typeface="+mn-ea"/>
                            <a:sym typeface="Times New Roman" panose="02020603050405020304" pitchFamily="18" charset="0"/>
                          </a:rPr>
                        </m:ctrlPr>
                      </m:sSubPr>
                      <m:e>
                        <m:r>
                          <a:rPr lang="en-US" altLang="zh-CN" sz="2000" smtClean="0">
                            <a:latin typeface="Cambria Math" panose="02040503050406030204" pitchFamily="18" charset="0"/>
                            <a:cs typeface="+mn-ea"/>
                            <a:sym typeface="Times New Roman" panose="02020603050405020304" pitchFamily="18" charset="0"/>
                          </a:rPr>
                          <m:t>𝑎</m:t>
                        </m:r>
                      </m:e>
                      <m:sub>
                        <m:r>
                          <a:rPr lang="en-US" altLang="zh-CN" sz="2000" smtClean="0">
                            <a:latin typeface="Cambria Math" panose="02040503050406030204" pitchFamily="18" charset="0"/>
                            <a:cs typeface="+mn-ea"/>
                            <a:sym typeface="Times New Roman" panose="02020603050405020304" pitchFamily="18" charset="0"/>
                          </a:rPr>
                          <m:t>𝑖</m:t>
                        </m:r>
                      </m:sub>
                    </m:sSub>
                  </m:oMath>
                </a14:m>
                <a:r>
                  <a:rPr lang="zh-CN" altLang="en-US" sz="2000" dirty="0">
                    <a:latin typeface="Cambria Math" panose="02040503050406030204" pitchFamily="18" charset="0"/>
                    <a:cs typeface="+mn-ea"/>
                    <a:sym typeface="Times New Roman" panose="02020603050405020304" pitchFamily="18" charset="0"/>
                  </a:rPr>
                  <a:t>在垃圾邮件训练集合中出现的频率。</a:t>
                </a:r>
                <a:endParaRPr lang="en-US" altLang="zh-CN" sz="2000" dirty="0">
                  <a:latin typeface="Cambria Math" panose="02040503050406030204" pitchFamily="18" charset="0"/>
                  <a:cs typeface="+mn-ea"/>
                  <a:sym typeface="Times New Roman" panose="02020603050405020304" pitchFamily="18" charset="0"/>
                </a:endParaRPr>
              </a:p>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14:m>
                  <m:oMath xmlns:m="http://schemas.openxmlformats.org/officeDocument/2006/math">
                    <m:r>
                      <a:rPr lang="en-US" altLang="zh-CN" sz="2200" smtClean="0">
                        <a:latin typeface="Cambria Math" panose="02040503050406030204" pitchFamily="18" charset="0"/>
                        <a:cs typeface="+mn-ea"/>
                        <a:sym typeface="Times New Roman" panose="02020603050405020304" pitchFamily="18" charset="0"/>
                      </a:rPr>
                      <m:t>𝑃</m:t>
                    </m:r>
                    <m:r>
                      <a:rPr lang="en-US" altLang="zh-CN" sz="2200" smtClean="0">
                        <a:latin typeface="Cambria Math" panose="02040503050406030204" pitchFamily="18" charset="0"/>
                        <a:cs typeface="+mn-ea"/>
                        <a:sym typeface="Times New Roman" panose="02020603050405020304" pitchFamily="18" charset="0"/>
                      </a:rPr>
                      <m:t>(</m:t>
                    </m:r>
                    <m:r>
                      <a:rPr lang="en-US" altLang="zh-CN" sz="2200" smtClean="0">
                        <a:latin typeface="Cambria Math" panose="02040503050406030204" pitchFamily="18" charset="0"/>
                        <a:cs typeface="+mn-ea"/>
                        <a:sym typeface="Times New Roman" panose="02020603050405020304" pitchFamily="18" charset="0"/>
                      </a:rPr>
                      <m:t>𝐷</m:t>
                    </m:r>
                    <m:r>
                      <a:rPr lang="en-US" altLang="zh-CN" sz="2200" smtClean="0">
                        <a:latin typeface="Cambria Math" panose="02040503050406030204" pitchFamily="18" charset="0"/>
                        <a:cs typeface="+mn-ea"/>
                        <a:sym typeface="Times New Roman" panose="02020603050405020304" pitchFamily="18" charset="0"/>
                      </a:rPr>
                      <m:t>)</m:t>
                    </m:r>
                  </m:oMath>
                </a14:m>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即单词</a:t>
                </a:r>
                <a14:m>
                  <m:oMath xmlns:m="http://schemas.openxmlformats.org/officeDocument/2006/math">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1</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2</m:t>
                        </m:r>
                      </m:sub>
                    </m:sSub>
                    <m:r>
                      <a:rPr lang="en-US" altLang="zh-CN" sz="2200">
                        <a:latin typeface="Cambria Math" panose="02040503050406030204" pitchFamily="18" charset="0"/>
                        <a:cs typeface="+mn-ea"/>
                        <a:sym typeface="Times New Roman" panose="02020603050405020304" pitchFamily="18" charset="0"/>
                      </a:rPr>
                      <m:t>,…,</m:t>
                    </m:r>
                    <m:sSub>
                      <m:sSubPr>
                        <m:ctrlPr>
                          <a:rPr lang="en-US" altLang="zh-CN" sz="2200" i="1">
                            <a:latin typeface="Cambria Math" panose="02040503050406030204" pitchFamily="18" charset="0"/>
                            <a:cs typeface="+mn-ea"/>
                            <a:sym typeface="Times New Roman" panose="02020603050405020304" pitchFamily="18" charset="0"/>
                          </a:rPr>
                        </m:ctrlPr>
                      </m:sSubPr>
                      <m:e>
                        <m:r>
                          <a:rPr lang="en-US" altLang="zh-CN" sz="2200">
                            <a:latin typeface="Cambria Math" panose="02040503050406030204" pitchFamily="18" charset="0"/>
                            <a:cs typeface="+mn-ea"/>
                            <a:sym typeface="Times New Roman" panose="02020603050405020304" pitchFamily="18" charset="0"/>
                          </a:rPr>
                          <m:t>𝑎</m:t>
                        </m:r>
                      </m:e>
                      <m:sub>
                        <m:r>
                          <a:rPr lang="en-US" altLang="zh-CN" sz="2200">
                            <a:latin typeface="Cambria Math" panose="02040503050406030204" pitchFamily="18" charset="0"/>
                            <a:cs typeface="+mn-ea"/>
                            <a:sym typeface="Times New Roman" panose="02020603050405020304" pitchFamily="18" charset="0"/>
                          </a:rPr>
                          <m:t>𝑛</m:t>
                        </m:r>
                      </m:sub>
                    </m:sSub>
                  </m:oMath>
                </a14:m>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同时出现在一封邮件中的概率，可假设为</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常量。</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同理求解</a:t>
                </a: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e>
                      <m:e>
                        <m:r>
                          <a:rPr lang="en-US" altLang="zh-CN" sz="2200">
                            <a:latin typeface="Cambria Math" panose="02040503050406030204" pitchFamily="18" charset="0"/>
                            <a:cs typeface="+mn-ea"/>
                            <a:sym typeface="Times New Roman" panose="02020603050405020304" pitchFamily="18" charset="0"/>
                          </a:rPr>
                          <m:t>𝐷</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e>
                    </m:d>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h</m:t>
                    </m:r>
                    <m:r>
                      <a:rPr lang="en-US" altLang="zh-CN" sz="2200" smtClean="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𝑃</m:t>
                    </m:r>
                    <m:r>
                      <a:rPr lang="en-US" altLang="zh-CN" sz="2200">
                        <a:latin typeface="Cambria Math" panose="02040503050406030204" pitchFamily="18" charset="0"/>
                        <a:cs typeface="+mn-ea"/>
                        <a:sym typeface="Times New Roman" panose="02020603050405020304" pitchFamily="18" charset="0"/>
                      </a:rPr>
                      <m:t>(</m:t>
                    </m:r>
                    <m:r>
                      <a:rPr lang="en-US" altLang="zh-CN" sz="2200">
                        <a:latin typeface="Cambria Math" panose="02040503050406030204" pitchFamily="18" charset="0"/>
                        <a:cs typeface="+mn-ea"/>
                        <a:sym typeface="Times New Roman" panose="02020603050405020304" pitchFamily="18" charset="0"/>
                      </a:rPr>
                      <m:t>𝐷</m:t>
                    </m:r>
                    <m:r>
                      <a:rPr lang="en-US" altLang="zh-CN" sz="2200">
                        <a:latin typeface="Cambria Math" panose="02040503050406030204" pitchFamily="18" charset="0"/>
                        <a:cs typeface="+mn-ea"/>
                        <a:sym typeface="Times New Roman" panose="02020603050405020304" pitchFamily="18" charset="0"/>
                      </a:rPr>
                      <m:t>)</m:t>
                    </m:r>
                  </m:oMath>
                </a14:m>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比较</a:t>
                </a: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e>
                        <m:r>
                          <a:rPr lang="en-US" altLang="zh-CN" sz="2200">
                            <a:latin typeface="Cambria Math" panose="02040503050406030204" pitchFamily="18" charset="0"/>
                            <a:cs typeface="+mn-ea"/>
                            <a:sym typeface="Times New Roman" panose="02020603050405020304" pitchFamily="18" charset="0"/>
                          </a:rPr>
                          <m:t>𝐷</m:t>
                        </m:r>
                      </m:e>
                    </m:d>
                  </m:oMath>
                </a14:m>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和</a:t>
                </a:r>
                <a14:m>
                  <m:oMath xmlns:m="http://schemas.openxmlformats.org/officeDocument/2006/math">
                    <m:r>
                      <a:rPr lang="en-US" altLang="zh-CN" sz="2200">
                        <a:latin typeface="Cambria Math" panose="02040503050406030204" pitchFamily="18" charset="0"/>
                        <a:cs typeface="+mn-ea"/>
                        <a:sym typeface="Times New Roman" panose="02020603050405020304" pitchFamily="18" charset="0"/>
                      </a:rPr>
                      <m:t>𝑃</m:t>
                    </m:r>
                    <m:d>
                      <m:dPr>
                        <m:ctrlPr>
                          <a:rPr lang="en-US" altLang="zh-CN" sz="2200" i="1">
                            <a:latin typeface="Cambria Math" panose="02040503050406030204" pitchFamily="18" charset="0"/>
                            <a:cs typeface="+mn-ea"/>
                            <a:sym typeface="Times New Roman" panose="02020603050405020304" pitchFamily="18" charset="0"/>
                          </a:rPr>
                        </m:ctrlPr>
                      </m:dPr>
                      <m:e>
                        <m:r>
                          <a:rPr lang="en-US" altLang="zh-CN" sz="2200">
                            <a:latin typeface="Cambria Math" panose="02040503050406030204" pitchFamily="18" charset="0"/>
                            <a:cs typeface="+mn-ea"/>
                            <a:sym typeface="Times New Roman" panose="02020603050405020304" pitchFamily="18" charset="0"/>
                          </a:rPr>
                          <m:t>h</m:t>
                        </m:r>
                        <m:r>
                          <a:rPr lang="en-US" altLang="zh-CN" sz="2200">
                            <a:latin typeface="Cambria Math" panose="02040503050406030204" pitchFamily="18" charset="0"/>
                            <a:cs typeface="+mn-ea"/>
                            <a:sym typeface="Times New Roman" panose="02020603050405020304" pitchFamily="18" charset="0"/>
                          </a:rPr>
                          <m:t>−</m:t>
                        </m:r>
                      </m:e>
                      <m:e>
                        <m:r>
                          <a:rPr lang="en-US" altLang="zh-CN" sz="2200">
                            <a:latin typeface="Cambria Math" panose="02040503050406030204" pitchFamily="18" charset="0"/>
                            <a:cs typeface="+mn-ea"/>
                            <a:sym typeface="Times New Roman" panose="02020603050405020304" pitchFamily="18" charset="0"/>
                          </a:rPr>
                          <m:t>𝐷</m:t>
                        </m:r>
                      </m:e>
                    </m:d>
                  </m:oMath>
                </a14:m>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的大小</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252000" y="756000"/>
                <a:ext cx="8640000" cy="5937651"/>
              </a:xfrm>
              <a:prstGeom prst="rect">
                <a:avLst/>
              </a:prstGeom>
              <a:blipFill>
                <a:blip r:embed="rId2"/>
                <a:stretch>
                  <a:fillRect l="-423" r="-846" b="-1232"/>
                </a:stretch>
              </a:blipFill>
            </p:spPr>
            <p:txBody>
              <a:bodyPr/>
              <a:lstStyle/>
              <a:p>
                <a:r>
                  <a:rPr lang="zh-CN" altLang="en-US">
                    <a:noFill/>
                  </a:rPr>
                  <a:t> </a:t>
                </a:r>
              </a:p>
            </p:txBody>
          </p:sp>
        </mc:Fallback>
      </mc:AlternateContent>
      <p:sp>
        <p:nvSpPr>
          <p:cNvPr id="6" name="标题 3">
            <a:extLst>
              <a:ext uri="{FF2B5EF4-FFF2-40B4-BE49-F238E27FC236}">
                <a16:creationId xmlns:a16="http://schemas.microsoft.com/office/drawing/2014/main" id="{8FC5F5C2-5FE9-44CA-AC6C-CF1A648488DB}"/>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7" name="Picture 2">
            <a:extLst>
              <a:ext uri="{FF2B5EF4-FFF2-40B4-BE49-F238E27FC236}">
                <a16:creationId xmlns:a16="http://schemas.microsoft.com/office/drawing/2014/main" id="{5B1F55AD-21D8-416E-9FEB-5B1D037A9E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3208" y="978510"/>
            <a:ext cx="2808312" cy="1802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148502"/>
      </p:ext>
    </p:extLst>
  </p:cSld>
  <p:clrMapOvr>
    <a:masterClrMapping/>
  </p:clrMapOvr>
  <p:transition spd="med">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2">
                <a:extLst>
                  <a:ext uri="{FF2B5EF4-FFF2-40B4-BE49-F238E27FC236}">
                    <a16:creationId xmlns:a16="http://schemas.microsoft.com/office/drawing/2014/main" id="{77526BBF-51E1-48EA-93FF-9EED2110C828}"/>
                  </a:ext>
                </a:extLst>
              </p:cNvPr>
              <p:cNvSpPr txBox="1">
                <a:spLocks/>
              </p:cNvSpPr>
              <p:nvPr/>
            </p:nvSpPr>
            <p:spPr>
              <a:xfrm>
                <a:off x="252000" y="684000"/>
                <a:ext cx="8640000" cy="4203202"/>
              </a:xfrm>
              <a:prstGeom prst="rect">
                <a:avLst/>
              </a:prstGeom>
              <a:noFill/>
            </p:spPr>
            <p:txBody>
              <a:bodyPr wrap="square">
                <a:spAutoFit/>
              </a:bodyPr>
              <a:lstStyle>
                <a:lvl1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defRPr sz="2200">
                    <a:latin typeface="Times New Roman" panose="02020603050405020304" pitchFamily="18" charset="0"/>
                    <a:ea typeface="微软雅黑" panose="020B0503020204020204" pitchFamily="34" charset="-122"/>
                    <a:cs typeface="+mn-ea"/>
                  </a:defRPr>
                </a:lvl1pPr>
                <a:lvl2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defRPr sz="2000">
                    <a:latin typeface="Cambria Math" panose="02040503050406030204" pitchFamily="18" charset="0"/>
                    <a:cs typeface="+mn-ea"/>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20000"/>
                  </a:lnSpc>
                </a:pPr>
                <a:r>
                  <a:rPr lang="zh-CN" altLang="en-US">
                    <a:sym typeface="Times New Roman" panose="02020603050405020304" pitchFamily="18" charset="0"/>
                  </a:rPr>
                  <a:t>已知</a:t>
                </a:r>
                <a:endParaRPr lang="en-US" altLang="zh-CN" dirty="0">
                  <a:sym typeface="Times New Roman" panose="02020603050405020304" pitchFamily="18" charset="0"/>
                </a:endParaRPr>
              </a:p>
              <a:p>
                <a:pPr lvl="1">
                  <a:lnSpc>
                    <a:spcPct val="120000"/>
                  </a:lnSpc>
                </a:pPr>
                <a:r>
                  <a:rPr lang="zh-CN" altLang="en-US" dirty="0">
                    <a:sym typeface="Times New Roman" panose="02020603050405020304" pitchFamily="18" charset="0"/>
                  </a:rPr>
                  <a:t>训练集合中垃圾邮件的比例为</a:t>
                </a:r>
                <a14:m>
                  <m:oMath xmlns:m="http://schemas.openxmlformats.org/officeDocument/2006/math">
                    <m:r>
                      <a:rPr lang="en-US" altLang="zh-CN">
                        <a:latin typeface="Cambria Math" panose="02040503050406030204" pitchFamily="18" charset="0"/>
                        <a:sym typeface="Times New Roman" panose="02020603050405020304" pitchFamily="18" charset="0"/>
                      </a:rPr>
                      <m:t>𝑃</m:t>
                    </m:r>
                    <m:d>
                      <m:dPr>
                        <m:ctrlPr>
                          <a:rPr lang="en-US" altLang="zh-CN" i="1">
                            <a:latin typeface="Cambria Math" panose="02040503050406030204" pitchFamily="18" charset="0"/>
                            <a:sym typeface="Times New Roman" panose="02020603050405020304" pitchFamily="18" charset="0"/>
                          </a:rPr>
                        </m:ctrlPr>
                      </m:dPr>
                      <m:e>
                        <m:r>
                          <a:rPr lang="en-US" altLang="zh-CN">
                            <a:latin typeface="Cambria Math" panose="02040503050406030204" pitchFamily="18" charset="0"/>
                            <a:sym typeface="Times New Roman" panose="02020603050405020304" pitchFamily="18" charset="0"/>
                          </a:rPr>
                          <m:t>h</m:t>
                        </m:r>
                        <m:r>
                          <a:rPr lang="en-US" altLang="zh-CN">
                            <a:latin typeface="Cambria Math" panose="02040503050406030204" pitchFamily="18" charset="0"/>
                            <a:sym typeface="Times New Roman" panose="02020603050405020304" pitchFamily="18" charset="0"/>
                          </a:rPr>
                          <m:t>+</m:t>
                        </m:r>
                      </m:e>
                    </m:d>
                    <m:r>
                      <a:rPr lang="en-US" altLang="zh-CN">
                        <a:latin typeface="Cambria Math" panose="02040503050406030204" pitchFamily="18" charset="0"/>
                        <a:sym typeface="Times New Roman" panose="02020603050405020304" pitchFamily="18" charset="0"/>
                      </a:rPr>
                      <m:t>=</m:t>
                    </m:r>
                    <m:r>
                      <a:rPr lang="en-US" altLang="zh-CN">
                        <a:latin typeface="Cambria Math" panose="02040503050406030204" pitchFamily="18" charset="0"/>
                        <a:sym typeface="Times New Roman" panose="02020603050405020304" pitchFamily="18" charset="0"/>
                      </a:rPr>
                      <m:t>0</m:t>
                    </m:r>
                    <m:r>
                      <a:rPr lang="en-US" altLang="zh-CN">
                        <a:latin typeface="Cambria Math" panose="02040503050406030204" pitchFamily="18" charset="0"/>
                        <a:sym typeface="Times New Roman" panose="02020603050405020304" pitchFamily="18" charset="0"/>
                      </a:rPr>
                      <m:t>.</m:t>
                    </m:r>
                    <m:r>
                      <a:rPr lang="en-US" altLang="zh-CN">
                        <a:latin typeface="Cambria Math" panose="02040503050406030204" pitchFamily="18" charset="0"/>
                        <a:sym typeface="Times New Roman" panose="02020603050405020304" pitchFamily="18" charset="0"/>
                      </a:rPr>
                      <m:t>2</m:t>
                    </m:r>
                  </m:oMath>
                </a14:m>
                <a:endParaRPr lang="en-US" altLang="zh-CN" dirty="0">
                  <a:sym typeface="Times New Roman" panose="02020603050405020304" pitchFamily="18" charset="0"/>
                </a:endParaRPr>
              </a:p>
              <a:p>
                <a:pPr lvl="1">
                  <a:lnSpc>
                    <a:spcPct val="120000"/>
                  </a:lnSpc>
                </a:pPr>
                <a:r>
                  <a:rPr lang="zh-CN" altLang="en-US" dirty="0">
                    <a:sym typeface="Times New Roman" panose="02020603050405020304" pitchFamily="18" charset="0"/>
                  </a:rPr>
                  <a:t>训练集合中正常邮件的比例为</a:t>
                </a:r>
                <a14:m>
                  <m:oMath xmlns:m="http://schemas.openxmlformats.org/officeDocument/2006/math">
                    <m:r>
                      <a:rPr lang="en-US" altLang="zh-CN">
                        <a:latin typeface="Cambria Math" panose="02040503050406030204" pitchFamily="18" charset="0"/>
                        <a:sym typeface="Times New Roman" panose="02020603050405020304" pitchFamily="18" charset="0"/>
                      </a:rPr>
                      <m:t>𝑃</m:t>
                    </m:r>
                    <m:d>
                      <m:dPr>
                        <m:ctrlPr>
                          <a:rPr lang="en-US" altLang="zh-CN" i="1">
                            <a:latin typeface="Cambria Math" panose="02040503050406030204" pitchFamily="18" charset="0"/>
                            <a:sym typeface="Times New Roman" panose="02020603050405020304" pitchFamily="18" charset="0"/>
                          </a:rPr>
                        </m:ctrlPr>
                      </m:dPr>
                      <m:e>
                        <m:r>
                          <a:rPr lang="en-US" altLang="zh-CN">
                            <a:latin typeface="Cambria Math" panose="02040503050406030204" pitchFamily="18" charset="0"/>
                            <a:sym typeface="Times New Roman" panose="02020603050405020304" pitchFamily="18" charset="0"/>
                          </a:rPr>
                          <m:t>h</m:t>
                        </m:r>
                        <m:r>
                          <a:rPr lang="en-US" altLang="zh-CN">
                            <a:latin typeface="Cambria Math" panose="02040503050406030204" pitchFamily="18" charset="0"/>
                            <a:sym typeface="Times New Roman" panose="02020603050405020304" pitchFamily="18" charset="0"/>
                          </a:rPr>
                          <m:t>−</m:t>
                        </m:r>
                      </m:e>
                    </m:d>
                    <m:r>
                      <a:rPr lang="en-US" altLang="zh-CN">
                        <a:latin typeface="Cambria Math" panose="02040503050406030204" pitchFamily="18" charset="0"/>
                        <a:sym typeface="Times New Roman" panose="02020603050405020304" pitchFamily="18" charset="0"/>
                      </a:rPr>
                      <m:t>=</m:t>
                    </m:r>
                    <m:r>
                      <a:rPr lang="en-US" altLang="zh-CN">
                        <a:latin typeface="Cambria Math" panose="02040503050406030204" pitchFamily="18" charset="0"/>
                        <a:sym typeface="Times New Roman" panose="02020603050405020304" pitchFamily="18" charset="0"/>
                      </a:rPr>
                      <m:t>0</m:t>
                    </m:r>
                    <m:r>
                      <a:rPr lang="en-US" altLang="zh-CN">
                        <a:latin typeface="Cambria Math" panose="02040503050406030204" pitchFamily="18" charset="0"/>
                        <a:sym typeface="Times New Roman" panose="02020603050405020304" pitchFamily="18" charset="0"/>
                      </a:rPr>
                      <m:t>.</m:t>
                    </m:r>
                    <m:r>
                      <a:rPr lang="en-US" altLang="zh-CN">
                        <a:latin typeface="Cambria Math" panose="02040503050406030204" pitchFamily="18" charset="0"/>
                        <a:sym typeface="Times New Roman" panose="02020603050405020304" pitchFamily="18" charset="0"/>
                      </a:rPr>
                      <m:t>8</m:t>
                    </m:r>
                  </m:oMath>
                </a14:m>
                <a:endParaRPr lang="en-US" altLang="zh-CN" dirty="0">
                  <a:sym typeface="Times New Roman" panose="02020603050405020304" pitchFamily="18" charset="0"/>
                </a:endParaRPr>
              </a:p>
              <a:p>
                <a:pPr lvl="1">
                  <a:lnSpc>
                    <a:spcPct val="120000"/>
                  </a:lnSpc>
                </a:pPr>
                <a:r>
                  <a:rPr lang="zh-CN" altLang="en-US" dirty="0">
                    <a:sym typeface="Times New Roman" panose="02020603050405020304" pitchFamily="18" charset="0"/>
                  </a:rPr>
                  <a:t>单词</a:t>
                </a:r>
                <a:r>
                  <a:rPr lang="zh-CN" altLang="en-US">
                    <a:sym typeface="Times New Roman" panose="02020603050405020304" pitchFamily="18" charset="0"/>
                  </a:rPr>
                  <a:t>出现频率表</a:t>
                </a:r>
                <a:endParaRPr lang="en-US" altLang="zh-CN" dirty="0">
                  <a:sym typeface="Times New Roman" panose="02020603050405020304" pitchFamily="18" charset="0"/>
                </a:endParaRPr>
              </a:p>
              <a:p>
                <a:pPr lvl="1">
                  <a:lnSpc>
                    <a:spcPct val="120000"/>
                  </a:lnSpc>
                </a:pPr>
                <a:endParaRPr lang="en-US" altLang="zh-CN" dirty="0">
                  <a:sym typeface="Times New Roman" panose="02020603050405020304" pitchFamily="18" charset="0"/>
                </a:endParaRPr>
              </a:p>
              <a:p>
                <a:pPr lvl="1">
                  <a:lnSpc>
                    <a:spcPct val="150000"/>
                  </a:lnSpc>
                </a:pPr>
                <a:endParaRPr lang="en-US" altLang="zh-CN" dirty="0">
                  <a:sym typeface="Times New Roman" panose="02020603050405020304" pitchFamily="18" charset="0"/>
                </a:endParaRPr>
              </a:p>
              <a:p>
                <a:pPr marL="0" indent="0">
                  <a:lnSpc>
                    <a:spcPct val="120000"/>
                  </a:lnSpc>
                  <a:buNone/>
                </a:pPr>
                <a:endParaRPr lang="en-US" altLang="zh-CN" dirty="0">
                  <a:sym typeface="Times New Roman" panose="02020603050405020304" pitchFamily="18" charset="0"/>
                </a:endParaRPr>
              </a:p>
              <a:p>
                <a:pPr>
                  <a:lnSpc>
                    <a:spcPct val="120000"/>
                  </a:lnSpc>
                </a:pPr>
                <a:r>
                  <a:rPr lang="zh-CN" altLang="en-US">
                    <a:sym typeface="Times New Roman" panose="02020603050405020304" pitchFamily="18" charset="0"/>
                  </a:rPr>
                  <a:t>求解</a:t>
                </a:r>
                <a:endParaRPr lang="en-US" altLang="zh-CN" dirty="0">
                  <a:sym typeface="Times New Roman" panose="02020603050405020304" pitchFamily="18" charset="0"/>
                </a:endParaRPr>
              </a:p>
              <a:p>
                <a:pPr lvl="1">
                  <a:lnSpc>
                    <a:spcPct val="120000"/>
                  </a:lnSpc>
                </a:pPr>
                <a:r>
                  <a:rPr lang="zh-CN" altLang="en-US" dirty="0">
                    <a:sym typeface="Times New Roman" panose="02020603050405020304" pitchFamily="18" charset="0"/>
                  </a:rPr>
                  <a:t>判断一</a:t>
                </a:r>
                <a:r>
                  <a:rPr lang="zh-CN" altLang="en-US">
                    <a:sym typeface="Times New Roman" panose="02020603050405020304" pitchFamily="18" charset="0"/>
                  </a:rPr>
                  <a:t>封邮件</a:t>
                </a:r>
                <a:r>
                  <a:rPr lang="en-US" altLang="zh-CN" dirty="0">
                    <a:sym typeface="Times New Roman" panose="02020603050405020304" pitchFamily="18" charset="0"/>
                  </a:rPr>
                  <a:t>D</a:t>
                </a:r>
                <a:r>
                  <a:rPr lang="en-US" altLang="zh-CN">
                    <a:sym typeface="Times New Roman" panose="02020603050405020304" pitchFamily="18" charset="0"/>
                  </a:rPr>
                  <a:t>=&lt;</a:t>
                </a:r>
                <a:r>
                  <a:rPr lang="zh-CN" altLang="en-US">
                    <a:sym typeface="Times New Roman" panose="02020603050405020304" pitchFamily="18" charset="0"/>
                  </a:rPr>
                  <a:t>“免费”</a:t>
                </a:r>
                <a:r>
                  <a:rPr lang="en-US" altLang="zh-CN">
                    <a:sym typeface="Times New Roman" panose="02020603050405020304" pitchFamily="18" charset="0"/>
                  </a:rPr>
                  <a:t>,”</a:t>
                </a:r>
                <a:r>
                  <a:rPr lang="zh-CN" altLang="en-US">
                    <a:sym typeface="Times New Roman" panose="02020603050405020304" pitchFamily="18" charset="0"/>
                  </a:rPr>
                  <a:t>奖励</a:t>
                </a:r>
                <a:r>
                  <a:rPr lang="en-US" altLang="zh-CN" dirty="0">
                    <a:sym typeface="Times New Roman" panose="02020603050405020304" pitchFamily="18" charset="0"/>
                  </a:rPr>
                  <a:t>”</a:t>
                </a:r>
                <a:r>
                  <a:rPr lang="zh-CN" altLang="en-US">
                    <a:sym typeface="Times New Roman" panose="02020603050405020304" pitchFamily="18" charset="0"/>
                  </a:rPr>
                  <a:t>，“网站”</a:t>
                </a:r>
                <a:r>
                  <a:rPr lang="en-US" altLang="zh-CN" dirty="0">
                    <a:sym typeface="Times New Roman" panose="02020603050405020304" pitchFamily="18" charset="0"/>
                  </a:rPr>
                  <a:t>&gt;</a:t>
                </a:r>
                <a:r>
                  <a:rPr lang="zh-CN" altLang="en-US" dirty="0">
                    <a:sym typeface="Times New Roman" panose="02020603050405020304" pitchFamily="18" charset="0"/>
                  </a:rPr>
                  <a:t>是否是</a:t>
                </a:r>
                <a:r>
                  <a:rPr lang="zh-CN" altLang="en-US">
                    <a:sym typeface="Times New Roman" panose="02020603050405020304" pitchFamily="18" charset="0"/>
                  </a:rPr>
                  <a:t>垃圾邮件</a:t>
                </a:r>
                <a:endParaRPr lang="en-US" altLang="zh-CN" dirty="0">
                  <a:sym typeface="Times New Roman" panose="02020603050405020304" pitchFamily="18" charset="0"/>
                </a:endParaRPr>
              </a:p>
            </p:txBody>
          </p:sp>
        </mc:Choice>
        <mc:Fallback xmlns="">
          <p:sp>
            <p:nvSpPr>
              <p:cNvPr id="8" name="内容占位符 2">
                <a:extLst>
                  <a:ext uri="{FF2B5EF4-FFF2-40B4-BE49-F238E27FC236}">
                    <a16:creationId xmlns:a16="http://schemas.microsoft.com/office/drawing/2014/main" id="{77526BBF-51E1-48EA-93FF-9EED2110C828}"/>
                  </a:ext>
                </a:extLst>
              </p:cNvPr>
              <p:cNvSpPr txBox="1">
                <a:spLocks noRot="1" noChangeAspect="1" noMove="1" noResize="1" noEditPoints="1" noAdjustHandles="1" noChangeArrowheads="1" noChangeShapeType="1" noTextEdit="1"/>
              </p:cNvSpPr>
              <p:nvPr/>
            </p:nvSpPr>
            <p:spPr>
              <a:xfrm>
                <a:off x="252000" y="684000"/>
                <a:ext cx="8640000" cy="4203202"/>
              </a:xfrm>
              <a:prstGeom prst="rect">
                <a:avLst/>
              </a:prstGeom>
              <a:blipFill>
                <a:blip r:embed="rId2"/>
                <a:stretch>
                  <a:fillRect l="-423" t="-145" b="-1594"/>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939FCAC7-C8B0-4324-88A5-FF30CEE255AD}"/>
              </a:ext>
            </a:extLst>
          </p:cNvPr>
          <p:cNvSpPr>
            <a:spLocks noGrp="1"/>
          </p:cNvSpPr>
          <p:nvPr>
            <p:ph type="sldNum" sz="quarter" idx="4294967295"/>
          </p:nvPr>
        </p:nvSpPr>
        <p:spPr>
          <a:xfrm>
            <a:off x="8578850" y="6411913"/>
            <a:ext cx="565150" cy="365125"/>
          </a:xfrm>
          <a:prstGeom prst="rect">
            <a:avLst/>
          </a:prstGeom>
        </p:spPr>
        <p:txBody>
          <a:bodyPr/>
          <a:lstStyle/>
          <a:p>
            <a:fld id="{D9A2D461-AF4D-47C7-9839-6831AAAE9194}"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36</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355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381" b="17534"/>
          <a:stretch/>
        </p:blipFill>
        <p:spPr bwMode="auto">
          <a:xfrm>
            <a:off x="1323267" y="694051"/>
            <a:ext cx="4642418" cy="48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3">
            <a:extLst>
              <a:ext uri="{FF2B5EF4-FFF2-40B4-BE49-F238E27FC236}">
                <a16:creationId xmlns:a16="http://schemas.microsoft.com/office/drawing/2014/main" id="{F852F9DB-79B6-4105-A2AC-287B656BC039}"/>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aphicFrame>
        <p:nvGraphicFramePr>
          <p:cNvPr id="9" name="表格 8">
            <a:extLst>
              <a:ext uri="{FF2B5EF4-FFF2-40B4-BE49-F238E27FC236}">
                <a16:creationId xmlns:a16="http://schemas.microsoft.com/office/drawing/2014/main" id="{456E5B7B-E3D3-4168-B7F6-3F496496AD95}"/>
              </a:ext>
            </a:extLst>
          </p:cNvPr>
          <p:cNvGraphicFramePr>
            <a:graphicFrameLocks noGrp="1"/>
          </p:cNvGraphicFramePr>
          <p:nvPr>
            <p:extLst>
              <p:ext uri="{D42A27DB-BD31-4B8C-83A1-F6EECF244321}">
                <p14:modId xmlns:p14="http://schemas.microsoft.com/office/powerpoint/2010/main" val="171458472"/>
              </p:ext>
            </p:extLst>
          </p:nvPr>
        </p:nvGraphicFramePr>
        <p:xfrm>
          <a:off x="859596" y="2502944"/>
          <a:ext cx="7419709" cy="1463040"/>
        </p:xfrm>
        <a:graphic>
          <a:graphicData uri="http://schemas.openxmlformats.org/drawingml/2006/table">
            <a:tbl>
              <a:tblPr firstRow="1" bandRow="1">
                <a:tableStyleId>{5C22544A-7EE6-4342-B048-85BDC9FD1C3A}</a:tableStyleId>
              </a:tblPr>
              <a:tblGrid>
                <a:gridCol w="1227021">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3168352">
                  <a:extLst>
                    <a:ext uri="{9D8B030D-6E8A-4147-A177-3AD203B41FA5}">
                      <a16:colId xmlns:a16="http://schemas.microsoft.com/office/drawing/2014/main" val="20002"/>
                    </a:ext>
                  </a:extLst>
                </a:gridCol>
              </a:tblGrid>
              <a:tr h="306034">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分词</a:t>
                      </a:r>
                    </a:p>
                  </a:txBody>
                  <a:tcPr marL="45720" marR="4572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在垃圾邮件中出现的比例</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在正常邮件中出现的比例</a:t>
                      </a:r>
                    </a:p>
                  </a:txBody>
                  <a:tcPr marL="45720" marR="4572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06034">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免费</a:t>
                      </a:r>
                    </a:p>
                  </a:txBody>
                  <a:tcPr marL="45720" marR="4572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0.3</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0.01</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306034">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奖励</a:t>
                      </a:r>
                    </a:p>
                  </a:txBody>
                  <a:tcPr marL="45720" marR="4572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0.2</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0.01</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2"/>
                  </a:ext>
                </a:extLst>
              </a:tr>
              <a:tr h="306034">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网站</a:t>
                      </a:r>
                    </a:p>
                  </a:txBody>
                  <a:tcPr marL="45720" marR="4572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0.2</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0.2</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0304094"/>
      </p:ext>
    </p:extLst>
  </p:cSld>
  <p:clrMapOvr>
    <a:masterClrMapping/>
  </p:clrMapOvr>
  <p:transition spd="med">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custDataLst>
              <p:tags r:id="rId2"/>
            </p:custDataLst>
          </p:nvPr>
        </p:nvSpPr>
        <p:spPr>
          <a:xfrm>
            <a:off x="5059627" y="5101377"/>
            <a:ext cx="1543050" cy="437182"/>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1]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内容占位符 2"/>
              <p:cNvSpPr txBox="1">
                <a:spLocks/>
              </p:cNvSpPr>
              <p:nvPr/>
            </p:nvSpPr>
            <p:spPr>
              <a:xfrm>
                <a:off x="252000" y="684000"/>
                <a:ext cx="8640000" cy="4203202"/>
              </a:xfrm>
              <a:prstGeom prst="rect">
                <a:avLst/>
              </a:prstGeom>
              <a:noFill/>
            </p:spPr>
            <p:txBody>
              <a:bodyPr wrap="square">
                <a:spAutoFit/>
              </a:bodyPr>
              <a:lstStyle>
                <a:lvl1pPr marL="360000" indent="-360000" algn="just" fontAlgn="base">
                  <a:lnSpc>
                    <a:spcPct val="135000"/>
                  </a:lnSpc>
                  <a:spcBef>
                    <a:spcPts val="600"/>
                  </a:spcBef>
                  <a:spcAft>
                    <a:spcPct val="0"/>
                  </a:spcAft>
                  <a:buClr>
                    <a:srgbClr val="FF6600"/>
                  </a:buClr>
                  <a:buSzPct val="80000"/>
                  <a:buFont typeface="Wingdings" panose="05000000000000000000" pitchFamily="2" charset="2"/>
                  <a:buChar char="l"/>
                  <a:defRPr sz="2200">
                    <a:latin typeface="Times New Roman" panose="02020603050405020304" pitchFamily="18" charset="0"/>
                    <a:ea typeface="微软雅黑" panose="020B0503020204020204" pitchFamily="34" charset="-122"/>
                    <a:cs typeface="+mn-ea"/>
                  </a:defRPr>
                </a:lvl1pPr>
                <a:lvl2pPr marL="817200" lvl="1" indent="-360000" algn="just" fontAlgn="base">
                  <a:lnSpc>
                    <a:spcPct val="135000"/>
                  </a:lnSpc>
                  <a:spcBef>
                    <a:spcPts val="600"/>
                  </a:spcBef>
                  <a:spcAft>
                    <a:spcPct val="0"/>
                  </a:spcAft>
                  <a:buClr>
                    <a:srgbClr val="FF6600"/>
                  </a:buClr>
                  <a:buSzPct val="80000"/>
                  <a:buFont typeface="Wingdings" panose="05000000000000000000" pitchFamily="2" charset="2"/>
                  <a:buChar char="l"/>
                  <a:defRPr sz="2000">
                    <a:latin typeface="Cambria Math" panose="02040503050406030204" pitchFamily="18" charset="0"/>
                    <a:cs typeface="+mn-ea"/>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20000"/>
                  </a:lnSpc>
                </a:pPr>
                <a:r>
                  <a:rPr lang="zh-CN" altLang="en-US">
                    <a:sym typeface="Times New Roman" panose="02020603050405020304" pitchFamily="18" charset="0"/>
                  </a:rPr>
                  <a:t>已知</a:t>
                </a:r>
                <a:endParaRPr lang="en-US" altLang="zh-CN" dirty="0">
                  <a:sym typeface="Times New Roman" panose="02020603050405020304" pitchFamily="18" charset="0"/>
                </a:endParaRPr>
              </a:p>
              <a:p>
                <a:pPr lvl="1">
                  <a:lnSpc>
                    <a:spcPct val="120000"/>
                  </a:lnSpc>
                </a:pPr>
                <a:r>
                  <a:rPr lang="zh-CN" altLang="en-US" dirty="0">
                    <a:sym typeface="Times New Roman" panose="02020603050405020304" pitchFamily="18" charset="0"/>
                  </a:rPr>
                  <a:t>训练集合中垃圾邮件的比例为</a:t>
                </a:r>
                <a14:m>
                  <m:oMath xmlns:m="http://schemas.openxmlformats.org/officeDocument/2006/math">
                    <m:r>
                      <a:rPr lang="en-US" altLang="zh-CN">
                        <a:latin typeface="Cambria Math" panose="02040503050406030204" pitchFamily="18" charset="0"/>
                        <a:sym typeface="Times New Roman" panose="02020603050405020304" pitchFamily="18" charset="0"/>
                      </a:rPr>
                      <m:t>𝑃</m:t>
                    </m:r>
                    <m:d>
                      <m:dPr>
                        <m:ctrlPr>
                          <a:rPr lang="en-US" altLang="zh-CN" i="1">
                            <a:latin typeface="Cambria Math" panose="02040503050406030204" pitchFamily="18" charset="0"/>
                            <a:sym typeface="Times New Roman" panose="02020603050405020304" pitchFamily="18" charset="0"/>
                          </a:rPr>
                        </m:ctrlPr>
                      </m:dPr>
                      <m:e>
                        <m:r>
                          <a:rPr lang="en-US" altLang="zh-CN">
                            <a:latin typeface="Cambria Math" panose="02040503050406030204" pitchFamily="18" charset="0"/>
                            <a:sym typeface="Times New Roman" panose="02020603050405020304" pitchFamily="18" charset="0"/>
                          </a:rPr>
                          <m:t>h</m:t>
                        </m:r>
                        <m:r>
                          <a:rPr lang="en-US" altLang="zh-CN">
                            <a:latin typeface="Cambria Math" panose="02040503050406030204" pitchFamily="18" charset="0"/>
                            <a:sym typeface="Times New Roman" panose="02020603050405020304" pitchFamily="18" charset="0"/>
                          </a:rPr>
                          <m:t>+</m:t>
                        </m:r>
                      </m:e>
                    </m:d>
                    <m:r>
                      <a:rPr lang="en-US" altLang="zh-CN">
                        <a:latin typeface="Cambria Math" panose="02040503050406030204" pitchFamily="18" charset="0"/>
                        <a:sym typeface="Times New Roman" panose="02020603050405020304" pitchFamily="18" charset="0"/>
                      </a:rPr>
                      <m:t>=</m:t>
                    </m:r>
                    <m:r>
                      <a:rPr lang="en-US" altLang="zh-CN">
                        <a:latin typeface="Cambria Math" panose="02040503050406030204" pitchFamily="18" charset="0"/>
                        <a:sym typeface="Times New Roman" panose="02020603050405020304" pitchFamily="18" charset="0"/>
                      </a:rPr>
                      <m:t>0</m:t>
                    </m:r>
                    <m:r>
                      <a:rPr lang="en-US" altLang="zh-CN">
                        <a:latin typeface="Cambria Math" panose="02040503050406030204" pitchFamily="18" charset="0"/>
                        <a:sym typeface="Times New Roman" panose="02020603050405020304" pitchFamily="18" charset="0"/>
                      </a:rPr>
                      <m:t>.</m:t>
                    </m:r>
                    <m:r>
                      <a:rPr lang="en-US" altLang="zh-CN">
                        <a:latin typeface="Cambria Math" panose="02040503050406030204" pitchFamily="18" charset="0"/>
                        <a:sym typeface="Times New Roman" panose="02020603050405020304" pitchFamily="18" charset="0"/>
                      </a:rPr>
                      <m:t>2</m:t>
                    </m:r>
                  </m:oMath>
                </a14:m>
                <a:endParaRPr lang="en-US" altLang="zh-CN" dirty="0">
                  <a:sym typeface="Times New Roman" panose="02020603050405020304" pitchFamily="18" charset="0"/>
                </a:endParaRPr>
              </a:p>
              <a:p>
                <a:pPr lvl="1">
                  <a:lnSpc>
                    <a:spcPct val="120000"/>
                  </a:lnSpc>
                </a:pPr>
                <a:r>
                  <a:rPr lang="zh-CN" altLang="en-US" dirty="0">
                    <a:sym typeface="Times New Roman" panose="02020603050405020304" pitchFamily="18" charset="0"/>
                  </a:rPr>
                  <a:t>训练集合中正常邮件的比例为</a:t>
                </a:r>
                <a14:m>
                  <m:oMath xmlns:m="http://schemas.openxmlformats.org/officeDocument/2006/math">
                    <m:r>
                      <a:rPr lang="en-US" altLang="zh-CN">
                        <a:latin typeface="Cambria Math" panose="02040503050406030204" pitchFamily="18" charset="0"/>
                        <a:sym typeface="Times New Roman" panose="02020603050405020304" pitchFamily="18" charset="0"/>
                      </a:rPr>
                      <m:t>𝑃</m:t>
                    </m:r>
                    <m:d>
                      <m:dPr>
                        <m:ctrlPr>
                          <a:rPr lang="en-US" altLang="zh-CN" i="1">
                            <a:latin typeface="Cambria Math" panose="02040503050406030204" pitchFamily="18" charset="0"/>
                            <a:sym typeface="Times New Roman" panose="02020603050405020304" pitchFamily="18" charset="0"/>
                          </a:rPr>
                        </m:ctrlPr>
                      </m:dPr>
                      <m:e>
                        <m:r>
                          <a:rPr lang="en-US" altLang="zh-CN">
                            <a:latin typeface="Cambria Math" panose="02040503050406030204" pitchFamily="18" charset="0"/>
                            <a:sym typeface="Times New Roman" panose="02020603050405020304" pitchFamily="18" charset="0"/>
                          </a:rPr>
                          <m:t>h</m:t>
                        </m:r>
                        <m:r>
                          <a:rPr lang="en-US" altLang="zh-CN">
                            <a:latin typeface="Cambria Math" panose="02040503050406030204" pitchFamily="18" charset="0"/>
                            <a:sym typeface="Times New Roman" panose="02020603050405020304" pitchFamily="18" charset="0"/>
                          </a:rPr>
                          <m:t>−</m:t>
                        </m:r>
                      </m:e>
                    </m:d>
                    <m:r>
                      <a:rPr lang="en-US" altLang="zh-CN">
                        <a:latin typeface="Cambria Math" panose="02040503050406030204" pitchFamily="18" charset="0"/>
                        <a:sym typeface="Times New Roman" panose="02020603050405020304" pitchFamily="18" charset="0"/>
                      </a:rPr>
                      <m:t>=</m:t>
                    </m:r>
                    <m:r>
                      <a:rPr lang="en-US" altLang="zh-CN">
                        <a:latin typeface="Cambria Math" panose="02040503050406030204" pitchFamily="18" charset="0"/>
                        <a:sym typeface="Times New Roman" panose="02020603050405020304" pitchFamily="18" charset="0"/>
                      </a:rPr>
                      <m:t>0</m:t>
                    </m:r>
                    <m:r>
                      <a:rPr lang="en-US" altLang="zh-CN">
                        <a:latin typeface="Cambria Math" panose="02040503050406030204" pitchFamily="18" charset="0"/>
                        <a:sym typeface="Times New Roman" panose="02020603050405020304" pitchFamily="18" charset="0"/>
                      </a:rPr>
                      <m:t>.</m:t>
                    </m:r>
                    <m:r>
                      <a:rPr lang="en-US" altLang="zh-CN">
                        <a:latin typeface="Cambria Math" panose="02040503050406030204" pitchFamily="18" charset="0"/>
                        <a:sym typeface="Times New Roman" panose="02020603050405020304" pitchFamily="18" charset="0"/>
                      </a:rPr>
                      <m:t>8</m:t>
                    </m:r>
                  </m:oMath>
                </a14:m>
                <a:endParaRPr lang="en-US" altLang="zh-CN" dirty="0">
                  <a:sym typeface="Times New Roman" panose="02020603050405020304" pitchFamily="18" charset="0"/>
                </a:endParaRPr>
              </a:p>
              <a:p>
                <a:pPr lvl="1">
                  <a:lnSpc>
                    <a:spcPct val="120000"/>
                  </a:lnSpc>
                </a:pPr>
                <a:r>
                  <a:rPr lang="zh-CN" altLang="en-US" dirty="0">
                    <a:sym typeface="Times New Roman" panose="02020603050405020304" pitchFamily="18" charset="0"/>
                  </a:rPr>
                  <a:t>单词</a:t>
                </a:r>
                <a:r>
                  <a:rPr lang="zh-CN" altLang="en-US">
                    <a:sym typeface="Times New Roman" panose="02020603050405020304" pitchFamily="18" charset="0"/>
                  </a:rPr>
                  <a:t>出现频率表</a:t>
                </a:r>
                <a:endParaRPr lang="en-US" altLang="zh-CN" dirty="0">
                  <a:sym typeface="Times New Roman" panose="02020603050405020304" pitchFamily="18" charset="0"/>
                </a:endParaRPr>
              </a:p>
              <a:p>
                <a:pPr lvl="1">
                  <a:lnSpc>
                    <a:spcPct val="120000"/>
                  </a:lnSpc>
                </a:pPr>
                <a:endParaRPr lang="en-US" altLang="zh-CN" dirty="0">
                  <a:sym typeface="Times New Roman" panose="02020603050405020304" pitchFamily="18" charset="0"/>
                </a:endParaRPr>
              </a:p>
              <a:p>
                <a:pPr lvl="1">
                  <a:lnSpc>
                    <a:spcPct val="150000"/>
                  </a:lnSpc>
                </a:pPr>
                <a:endParaRPr lang="en-US" altLang="zh-CN" dirty="0">
                  <a:sym typeface="Times New Roman" panose="02020603050405020304" pitchFamily="18" charset="0"/>
                </a:endParaRPr>
              </a:p>
              <a:p>
                <a:pPr marL="0" indent="0">
                  <a:lnSpc>
                    <a:spcPct val="120000"/>
                  </a:lnSpc>
                  <a:buNone/>
                </a:pPr>
                <a:endParaRPr lang="en-US" altLang="zh-CN" dirty="0">
                  <a:sym typeface="Times New Roman" panose="02020603050405020304" pitchFamily="18" charset="0"/>
                </a:endParaRPr>
              </a:p>
              <a:p>
                <a:pPr>
                  <a:lnSpc>
                    <a:spcPct val="120000"/>
                  </a:lnSpc>
                </a:pPr>
                <a:r>
                  <a:rPr lang="zh-CN" altLang="en-US">
                    <a:sym typeface="Times New Roman" panose="02020603050405020304" pitchFamily="18" charset="0"/>
                  </a:rPr>
                  <a:t>求解</a:t>
                </a:r>
                <a:endParaRPr lang="en-US" altLang="zh-CN" dirty="0">
                  <a:sym typeface="Times New Roman" panose="02020603050405020304" pitchFamily="18" charset="0"/>
                </a:endParaRPr>
              </a:p>
              <a:p>
                <a:pPr lvl="1">
                  <a:lnSpc>
                    <a:spcPct val="120000"/>
                  </a:lnSpc>
                </a:pPr>
                <a:r>
                  <a:rPr lang="zh-CN" altLang="en-US" dirty="0">
                    <a:sym typeface="Times New Roman" panose="02020603050405020304" pitchFamily="18" charset="0"/>
                  </a:rPr>
                  <a:t>判断一</a:t>
                </a:r>
                <a:r>
                  <a:rPr lang="zh-CN" altLang="en-US">
                    <a:sym typeface="Times New Roman" panose="02020603050405020304" pitchFamily="18" charset="0"/>
                  </a:rPr>
                  <a:t>封邮件</a:t>
                </a:r>
                <a:r>
                  <a:rPr lang="en-US" altLang="zh-CN" dirty="0">
                    <a:sym typeface="Times New Roman" panose="02020603050405020304" pitchFamily="18" charset="0"/>
                  </a:rPr>
                  <a:t>D</a:t>
                </a:r>
                <a:r>
                  <a:rPr lang="en-US" altLang="zh-CN">
                    <a:sym typeface="Times New Roman" panose="02020603050405020304" pitchFamily="18" charset="0"/>
                  </a:rPr>
                  <a:t>=&lt;</a:t>
                </a:r>
                <a:r>
                  <a:rPr lang="zh-CN" altLang="en-US">
                    <a:sym typeface="Times New Roman" panose="02020603050405020304" pitchFamily="18" charset="0"/>
                  </a:rPr>
                  <a:t>“免费”</a:t>
                </a:r>
                <a:r>
                  <a:rPr lang="en-US" altLang="zh-CN">
                    <a:sym typeface="Times New Roman" panose="02020603050405020304" pitchFamily="18" charset="0"/>
                  </a:rPr>
                  <a:t>,”</a:t>
                </a:r>
                <a:r>
                  <a:rPr lang="zh-CN" altLang="en-US">
                    <a:sym typeface="Times New Roman" panose="02020603050405020304" pitchFamily="18" charset="0"/>
                  </a:rPr>
                  <a:t>奖励</a:t>
                </a:r>
                <a:r>
                  <a:rPr lang="en-US" altLang="zh-CN" dirty="0">
                    <a:sym typeface="Times New Roman" panose="02020603050405020304" pitchFamily="18" charset="0"/>
                  </a:rPr>
                  <a:t>”</a:t>
                </a:r>
                <a:r>
                  <a:rPr lang="zh-CN" altLang="en-US">
                    <a:sym typeface="Times New Roman" panose="02020603050405020304" pitchFamily="18" charset="0"/>
                  </a:rPr>
                  <a:t>，“网站”</a:t>
                </a:r>
                <a:r>
                  <a:rPr lang="en-US" altLang="zh-CN" dirty="0">
                    <a:sym typeface="Times New Roman" panose="02020603050405020304" pitchFamily="18" charset="0"/>
                  </a:rPr>
                  <a:t>&gt;</a:t>
                </a:r>
                <a:r>
                  <a:rPr lang="zh-CN" altLang="en-US" dirty="0">
                    <a:sym typeface="Times New Roman" panose="02020603050405020304" pitchFamily="18" charset="0"/>
                  </a:rPr>
                  <a:t>是否是</a:t>
                </a:r>
                <a:r>
                  <a:rPr lang="zh-CN" altLang="en-US">
                    <a:sym typeface="Times New Roman" panose="02020603050405020304" pitchFamily="18" charset="0"/>
                  </a:rPr>
                  <a:t>垃圾邮件</a:t>
                </a:r>
                <a:endParaRPr lang="en-US" altLang="zh-CN" dirty="0">
                  <a:sym typeface="Times New Roman" panose="02020603050405020304" pitchFamily="18" charset="0"/>
                </a:endParaRPr>
              </a:p>
            </p:txBody>
          </p:sp>
        </mc:Choice>
        <mc:Fallback xmlns="">
          <p:sp>
            <p:nvSpPr>
              <p:cNvPr id="18" name="内容占位符 2"/>
              <p:cNvSpPr txBox="1">
                <a:spLocks noRot="1" noChangeAspect="1" noMove="1" noResize="1" noEditPoints="1" noAdjustHandles="1" noChangeArrowheads="1" noChangeShapeType="1" noTextEdit="1"/>
              </p:cNvSpPr>
              <p:nvPr/>
            </p:nvSpPr>
            <p:spPr>
              <a:xfrm>
                <a:off x="252000" y="684000"/>
                <a:ext cx="8640000" cy="4203202"/>
              </a:xfrm>
              <a:prstGeom prst="rect">
                <a:avLst/>
              </a:prstGeom>
              <a:blipFill>
                <a:blip r:embed="rId13"/>
                <a:stretch>
                  <a:fillRect l="-423" t="-145" b="-1594"/>
                </a:stretch>
              </a:blipFill>
            </p:spPr>
            <p:txBody>
              <a:bodyPr/>
              <a:lstStyle/>
              <a:p>
                <a:r>
                  <a:rPr lang="zh-CN" altLang="en-US">
                    <a:noFill/>
                  </a:rPr>
                  <a:t> </a:t>
                </a:r>
              </a:p>
            </p:txBody>
          </p:sp>
        </mc:Fallback>
      </mc:AlternateContent>
      <p:graphicFrame>
        <p:nvGraphicFramePr>
          <p:cNvPr id="19" name="表格 18"/>
          <p:cNvGraphicFramePr>
            <a:graphicFrameLocks noGrp="1"/>
          </p:cNvGraphicFramePr>
          <p:nvPr>
            <p:extLst>
              <p:ext uri="{D42A27DB-BD31-4B8C-83A1-F6EECF244321}">
                <p14:modId xmlns:p14="http://schemas.microsoft.com/office/powerpoint/2010/main" val="670779862"/>
              </p:ext>
            </p:extLst>
          </p:nvPr>
        </p:nvGraphicFramePr>
        <p:xfrm>
          <a:off x="859596" y="2502944"/>
          <a:ext cx="7419709" cy="1463040"/>
        </p:xfrm>
        <a:graphic>
          <a:graphicData uri="http://schemas.openxmlformats.org/drawingml/2006/table">
            <a:tbl>
              <a:tblPr firstRow="1" bandRow="1">
                <a:tableStyleId>{5C22544A-7EE6-4342-B048-85BDC9FD1C3A}</a:tableStyleId>
              </a:tblPr>
              <a:tblGrid>
                <a:gridCol w="1227021">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3168352">
                  <a:extLst>
                    <a:ext uri="{9D8B030D-6E8A-4147-A177-3AD203B41FA5}">
                      <a16:colId xmlns:a16="http://schemas.microsoft.com/office/drawing/2014/main" val="20002"/>
                    </a:ext>
                  </a:extLst>
                </a:gridCol>
              </a:tblGrid>
              <a:tr h="306034">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分词</a:t>
                      </a:r>
                    </a:p>
                  </a:txBody>
                  <a:tcPr marL="45720" marR="4572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在垃圾邮件中出现的比例</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在正常邮件中出现的比例</a:t>
                      </a:r>
                    </a:p>
                  </a:txBody>
                  <a:tcPr marL="45720" marR="4572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06034">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免费</a:t>
                      </a:r>
                    </a:p>
                  </a:txBody>
                  <a:tcPr marL="45720" marR="4572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0.3</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0.01</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306034">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奖励</a:t>
                      </a:r>
                    </a:p>
                  </a:txBody>
                  <a:tcPr marL="45720" marR="4572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0.2</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0.01</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2"/>
                  </a:ext>
                </a:extLst>
              </a:tr>
              <a:tr h="306034">
                <a:tc>
                  <a:txBody>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网站</a:t>
                      </a:r>
                    </a:p>
                  </a:txBody>
                  <a:tcPr marL="45720" marR="4572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0.2</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0.2</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20" name="内容占位符 2"/>
              <p:cNvSpPr txBox="1">
                <a:spLocks/>
              </p:cNvSpPr>
              <p:nvPr/>
            </p:nvSpPr>
            <p:spPr bwMode="gray">
              <a:xfrm>
                <a:off x="1043608" y="4868836"/>
                <a:ext cx="4392008" cy="173560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1" fontAlgn="base" hangingPunct="1">
                  <a:lnSpc>
                    <a:spcPct val="120000"/>
                  </a:lnSpc>
                  <a:spcBef>
                    <a:spcPct val="20000"/>
                  </a:spcBef>
                  <a:spcAft>
                    <a:spcPct val="0"/>
                  </a:spcAft>
                  <a:buClrTx/>
                  <a:buFont typeface="Wingdings" pitchFamily="2" charset="2"/>
                  <a:buChar char=""/>
                  <a:defRPr lang="zh-CN" altLang="en-US" sz="3000" b="0" spc="0" baseline="0" dirty="0" smtClean="0">
                    <a:solidFill>
                      <a:schemeClr val="tx1"/>
                    </a:solidFill>
                    <a:latin typeface="华文中宋" panose="02010600040101010101" pitchFamily="2" charset="-122"/>
                    <a:ea typeface="华文中宋" panose="02010600040101010101" pitchFamily="2" charset="-122"/>
                    <a:cs typeface="+mn-cs"/>
                  </a:defRPr>
                </a:lvl1pPr>
                <a:lvl2pPr marL="742950" indent="-285750" algn="l" rtl="0" eaLnBrk="1" fontAlgn="base" hangingPunct="1">
                  <a:lnSpc>
                    <a:spcPct val="120000"/>
                  </a:lnSpc>
                  <a:spcBef>
                    <a:spcPct val="20000"/>
                  </a:spcBef>
                  <a:spcAft>
                    <a:spcPct val="0"/>
                  </a:spcAft>
                  <a:buClrTx/>
                  <a:buFont typeface="Wingdings" pitchFamily="2" charset="2"/>
                  <a:buChar char="§"/>
                  <a:defRPr lang="zh-CN" altLang="en-US" sz="2600" b="0" spc="0" baseline="0" dirty="0" smtClean="0">
                    <a:solidFill>
                      <a:schemeClr val="tx1"/>
                    </a:solidFill>
                    <a:latin typeface="华文中宋" panose="02010600040101010101" pitchFamily="2" charset="-122"/>
                    <a:ea typeface="华文中宋" panose="02010600040101010101" pitchFamily="2" charset="-122"/>
                  </a:defRPr>
                </a:lvl2pPr>
                <a:lvl3pPr marL="1143000" indent="-228600" algn="l" rtl="0" eaLnBrk="1" fontAlgn="base" hangingPunct="1">
                  <a:lnSpc>
                    <a:spcPct val="120000"/>
                  </a:lnSpc>
                  <a:spcBef>
                    <a:spcPct val="20000"/>
                  </a:spcBef>
                  <a:spcAft>
                    <a:spcPct val="0"/>
                  </a:spcAft>
                  <a:buClr>
                    <a:schemeClr val="hlink"/>
                  </a:buClr>
                  <a:buFont typeface="+mj-lt"/>
                  <a:buChar char="•"/>
                  <a:defRPr lang="zh-CN" altLang="en-US" sz="2400" b="0" cap="none" spc="0" baseline="0" dirty="0" smtClean="0">
                    <a:ln>
                      <a:noFill/>
                    </a:ln>
                    <a:solidFill>
                      <a:schemeClr val="tx1"/>
                    </a:solidFill>
                    <a:effectLst/>
                    <a:latin typeface="华文中宋" panose="02010600040101010101" pitchFamily="2" charset="-122"/>
                    <a:ea typeface="华文中宋" panose="02010600040101010101" pitchFamily="2" charset="-122"/>
                  </a:defRPr>
                </a:lvl3pPr>
                <a:lvl4pPr marL="1600200" indent="-228600" algn="l" rtl="0" eaLnBrk="1" fontAlgn="base" hangingPunct="1">
                  <a:lnSpc>
                    <a:spcPct val="120000"/>
                  </a:lnSpc>
                  <a:spcBef>
                    <a:spcPct val="20000"/>
                  </a:spcBef>
                  <a:spcAft>
                    <a:spcPct val="0"/>
                  </a:spcAft>
                  <a:buChar char="–"/>
                  <a:defRPr lang="zh-CN" altLang="en-US" sz="2200" b="0" spc="0" baseline="0" dirty="0" smtClean="0">
                    <a:solidFill>
                      <a:schemeClr val="tx1"/>
                    </a:solidFill>
                    <a:latin typeface="华文中宋" panose="02010600040101010101" pitchFamily="2" charset="-122"/>
                    <a:ea typeface="华文中宋" panose="02010600040101010101" pitchFamily="2" charset="-122"/>
                  </a:defRPr>
                </a:lvl4pPr>
                <a:lvl5pPr marL="2057400" indent="-228600" algn="l" rtl="0" eaLnBrk="1" fontAlgn="base" hangingPunct="1">
                  <a:lnSpc>
                    <a:spcPct val="120000"/>
                  </a:lnSpc>
                  <a:spcBef>
                    <a:spcPct val="20000"/>
                  </a:spcBef>
                  <a:spcAft>
                    <a:spcPct val="0"/>
                  </a:spcAft>
                  <a:buChar char="»"/>
                  <a:defRPr lang="zh-CN" altLang="en-US" sz="2000" b="0" cap="none" spc="0" baseline="0">
                    <a:ln>
                      <a:noFill/>
                    </a:ln>
                    <a:solidFill>
                      <a:schemeClr val="tx1"/>
                    </a:solidFill>
                    <a:effectLst/>
                    <a:latin typeface="华文中宋" panose="02010600040101010101" pitchFamily="2" charset="-122"/>
                    <a:ea typeface="华文中宋" panose="02010600040101010101" pitchFamily="2" charset="-122"/>
                  </a:defRPr>
                </a:lvl5pPr>
                <a:lvl6pPr marL="2514600" indent="-228600" algn="l" rtl="0" eaLnBrk="1" fontAlgn="base" hangingPunct="1">
                  <a:spcBef>
                    <a:spcPct val="20000"/>
                  </a:spcBef>
                  <a:spcAft>
                    <a:spcPct val="0"/>
                  </a:spcAft>
                  <a:buChar char="»"/>
                  <a:defRPr sz="2000">
                    <a:solidFill>
                      <a:schemeClr val="tx2"/>
                    </a:solidFill>
                    <a:latin typeface="Arial" charset="0"/>
                  </a:defRPr>
                </a:lvl6pPr>
                <a:lvl7pPr marL="2971800" indent="-228600" algn="l" rtl="0" eaLnBrk="1" fontAlgn="base" hangingPunct="1">
                  <a:spcBef>
                    <a:spcPct val="20000"/>
                  </a:spcBef>
                  <a:spcAft>
                    <a:spcPct val="0"/>
                  </a:spcAft>
                  <a:buChar char="»"/>
                  <a:defRPr sz="2000">
                    <a:solidFill>
                      <a:schemeClr val="tx2"/>
                    </a:solidFill>
                    <a:latin typeface="Arial" charset="0"/>
                  </a:defRPr>
                </a:lvl7pPr>
                <a:lvl8pPr marL="3429000" indent="-228600" algn="l" rtl="0" eaLnBrk="1" fontAlgn="base" hangingPunct="1">
                  <a:spcBef>
                    <a:spcPct val="20000"/>
                  </a:spcBef>
                  <a:spcAft>
                    <a:spcPct val="0"/>
                  </a:spcAft>
                  <a:buChar char="»"/>
                  <a:defRPr sz="2000">
                    <a:solidFill>
                      <a:schemeClr val="tx2"/>
                    </a:solidFill>
                    <a:latin typeface="Arial" charset="0"/>
                  </a:defRPr>
                </a:lvl8pPr>
                <a:lvl9pPr marL="3886200" indent="-228600" algn="l" rtl="0" eaLnBrk="1" fontAlgn="base" hangingPunct="1">
                  <a:spcBef>
                    <a:spcPct val="20000"/>
                  </a:spcBef>
                  <a:spcAft>
                    <a:spcPct val="0"/>
                  </a:spcAft>
                  <a:buChar char="»"/>
                  <a:defRPr sz="2000">
                    <a:solidFill>
                      <a:schemeClr val="tx2"/>
                    </a:solidFill>
                    <a:latin typeface="Arial" charset="0"/>
                  </a:defRPr>
                </a:lvl9pPr>
              </a:lstStyle>
              <a:p>
                <a:pPr marL="0" lvl="1" indent="0">
                  <a:spcBef>
                    <a:spcPts val="1000"/>
                  </a:spcBef>
                  <a:buNone/>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ar-AE" altLang="zh-CN" sz="2400" i="1">
                              <a:latin typeface="Cambria Math" panose="02040503050406030204" pitchFamily="18" charset="0"/>
                              <a:sym typeface="Times New Roman" panose="02020603050405020304" pitchFamily="18" charset="0"/>
                            </a:rPr>
                            <m:t>h</m:t>
                          </m:r>
                          <m:r>
                            <a:rPr lang="ar-AE" altLang="zh-CN" sz="2400" i="1">
                              <a:latin typeface="Cambria Math" panose="02040503050406030204" pitchFamily="18" charset="0"/>
                              <a:sym typeface="Times New Roman" panose="02020603050405020304" pitchFamily="18" charset="0"/>
                            </a:rPr>
                            <m:t>+</m:t>
                          </m:r>
                        </m:e>
                        <m:e>
                          <m:r>
                            <a:rPr lang="zh-CN" altLang="en-US" sz="2400" i="1">
                              <a:latin typeface="Cambria Math" panose="02040503050406030204" pitchFamily="18" charset="0"/>
                              <a:sym typeface="Times New Roman" panose="02020603050405020304" pitchFamily="18" charset="0"/>
                            </a:rPr>
                            <m:t>𝐷</m:t>
                          </m:r>
                        </m:e>
                      </m:d>
                      <m:r>
                        <a:rPr lang="ar-AE" altLang="zh-CN" sz="2400" i="1">
                          <a:latin typeface="Cambria Math" panose="02040503050406030204" pitchFamily="18" charset="0"/>
                          <a:sym typeface="Times New Roman" panose="02020603050405020304" pitchFamily="18" charset="0"/>
                        </a:rPr>
                        <m:t>=</m:t>
                      </m:r>
                      <m:r>
                        <a:rPr lang="zh-CN" altLang="en-US"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ar-AE" altLang="zh-CN" sz="2400" i="1">
                              <a:latin typeface="Cambria Math" panose="02040503050406030204" pitchFamily="18" charset="0"/>
                              <a:sym typeface="Times New Roman" panose="02020603050405020304" pitchFamily="18" charset="0"/>
                            </a:rPr>
                            <m:t>h</m:t>
                          </m:r>
                          <m:r>
                            <a:rPr lang="ar-AE" altLang="zh-CN" sz="2400" i="1">
                              <a:latin typeface="Cambria Math" panose="02040503050406030204" pitchFamily="18" charset="0"/>
                              <a:sym typeface="Times New Roman" panose="02020603050405020304" pitchFamily="18" charset="0"/>
                            </a:rPr>
                            <m:t>+</m:t>
                          </m:r>
                        </m:e>
                      </m:d>
                      <m:r>
                        <a:rPr lang="ar-AE" altLang="zh-CN" sz="2400" i="1">
                          <a:latin typeface="Cambria Math" panose="02040503050406030204" pitchFamily="18" charset="0"/>
                          <a:sym typeface="Times New Roman" panose="02020603050405020304" pitchFamily="18" charset="0"/>
                        </a:rPr>
                        <m:t>∗</m:t>
                      </m:r>
                      <m:f>
                        <m:fPr>
                          <m:ctrlPr>
                            <a:rPr lang="ar-AE" altLang="zh-CN" sz="2400" i="1">
                              <a:latin typeface="Cambria Math" panose="02040503050406030204" pitchFamily="18" charset="0"/>
                              <a:sym typeface="Times New Roman" panose="02020603050405020304" pitchFamily="18" charset="0"/>
                            </a:rPr>
                          </m:ctrlPr>
                        </m:fPr>
                        <m:num>
                          <m:r>
                            <a:rPr lang="zh-CN" altLang="en-US" sz="2400" i="1">
                              <a:latin typeface="Cambria Math" panose="02040503050406030204" pitchFamily="18" charset="0"/>
                              <a:sym typeface="Times New Roman" panose="02020603050405020304" pitchFamily="18" charset="0"/>
                            </a:rPr>
                            <m:t>𝑃</m:t>
                          </m:r>
                          <m:d>
                            <m:dPr>
                              <m:ctrlPr>
                                <a:rPr lang="en-US" altLang="zh-CN" sz="2400" i="1">
                                  <a:latin typeface="Cambria Math" panose="02040503050406030204" pitchFamily="18" charset="0"/>
                                  <a:sym typeface="Times New Roman" panose="02020603050405020304" pitchFamily="18" charset="0"/>
                                </a:rPr>
                              </m:ctrlPr>
                            </m:dPr>
                            <m:e>
                              <m:r>
                                <a:rPr lang="zh-CN" altLang="en-US" sz="2400" i="1">
                                  <a:latin typeface="Cambria Math" panose="02040503050406030204" pitchFamily="18" charset="0"/>
                                  <a:sym typeface="Times New Roman" panose="02020603050405020304" pitchFamily="18" charset="0"/>
                                </a:rPr>
                                <m:t>𝐷</m:t>
                              </m:r>
                            </m:e>
                            <m:e>
                              <m:r>
                                <a:rPr lang="en-US" altLang="zh-CN" sz="2400" i="1">
                                  <a:latin typeface="Cambria Math" panose="02040503050406030204" pitchFamily="18" charset="0"/>
                                  <a:sym typeface="Times New Roman" panose="02020603050405020304" pitchFamily="18" charset="0"/>
                                </a:rPr>
                                <m:t>h</m:t>
                              </m:r>
                              <m:r>
                                <a:rPr lang="en-US" altLang="zh-CN" sz="2400" i="1">
                                  <a:latin typeface="Cambria Math" panose="02040503050406030204" pitchFamily="18" charset="0"/>
                                  <a:sym typeface="Times New Roman" panose="02020603050405020304" pitchFamily="18" charset="0"/>
                                </a:rPr>
                                <m:t>+</m:t>
                              </m:r>
                            </m:e>
                          </m:d>
                        </m:num>
                        <m:den>
                          <m:r>
                            <a:rPr lang="zh-CN" altLang="en-US" sz="2400" i="1">
                              <a:latin typeface="Cambria Math" panose="02040503050406030204" pitchFamily="18" charset="0"/>
                              <a:sym typeface="Times New Roman" panose="02020603050405020304" pitchFamily="18" charset="0"/>
                            </a:rPr>
                            <m:t>𝑃</m:t>
                          </m:r>
                          <m:d>
                            <m:dPr>
                              <m:ctrlPr>
                                <a:rPr lang="ar-AE" altLang="zh-CN" sz="2400" i="1">
                                  <a:latin typeface="Cambria Math" panose="02040503050406030204" pitchFamily="18" charset="0"/>
                                  <a:sym typeface="Times New Roman" panose="02020603050405020304" pitchFamily="18" charset="0"/>
                                </a:rPr>
                              </m:ctrlPr>
                            </m:dPr>
                            <m:e>
                              <m:r>
                                <a:rPr lang="zh-CN" altLang="en-US" sz="2400" i="1">
                                  <a:latin typeface="Cambria Math" panose="02040503050406030204" pitchFamily="18" charset="0"/>
                                  <a:sym typeface="Times New Roman" panose="02020603050405020304" pitchFamily="18" charset="0"/>
                                </a:rPr>
                                <m:t>𝐷</m:t>
                              </m:r>
                            </m:e>
                          </m:d>
                        </m:den>
                      </m:f>
                      <m:r>
                        <a:rPr lang="en-US" altLang="zh-CN" sz="2400" b="0" i="1" smtClean="0">
                          <a:latin typeface="Cambria Math"/>
                          <a:sym typeface="Times New Roman" panose="02020603050405020304" pitchFamily="18" charset="0"/>
                        </a:rPr>
                        <m:t>=</m:t>
                      </m:r>
                    </m:oMath>
                  </m:oMathPara>
                </a14:m>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a:p>
                <a:pPr marL="0" lvl="1" indent="0">
                  <a:spcBef>
                    <a:spcPts val="1000"/>
                  </a:spcBef>
                  <a:buClr>
                    <a:prstClr val="white">
                      <a:lumMod val="50000"/>
                    </a:prstClr>
                  </a:buClr>
                  <a:buNone/>
                </a:pPr>
                <a14:m>
                  <m:oMathPara xmlns:m="http://schemas.openxmlformats.org/officeDocument/2006/math">
                    <m:oMathParaPr>
                      <m:jc m:val="centerGroup"/>
                    </m:oMathParaPr>
                    <m:oMath xmlns:m="http://schemas.openxmlformats.org/officeDocument/2006/math">
                      <m:r>
                        <a:rPr lang="zh-CN" altLang="en-US" sz="2400" i="1">
                          <a:solidFill>
                            <a:prstClr val="black"/>
                          </a:solidFill>
                          <a:latin typeface="Cambria Math" panose="02040503050406030204" pitchFamily="18" charset="0"/>
                          <a:sym typeface="Times New Roman" panose="02020603050405020304" pitchFamily="18" charset="0"/>
                        </a:rPr>
                        <m:t>𝑃</m:t>
                      </m:r>
                      <m:d>
                        <m:dPr>
                          <m:ctrlPr>
                            <a:rPr lang="ar-AE" altLang="zh-CN" sz="2400" i="1">
                              <a:solidFill>
                                <a:prstClr val="black"/>
                              </a:solidFill>
                              <a:latin typeface="Cambria Math" panose="02040503050406030204" pitchFamily="18" charset="0"/>
                              <a:sym typeface="Times New Roman" panose="02020603050405020304" pitchFamily="18" charset="0"/>
                            </a:rPr>
                          </m:ctrlPr>
                        </m:dPr>
                        <m:e>
                          <m:r>
                            <a:rPr lang="ar-AE" altLang="zh-CN" sz="2400" i="1">
                              <a:solidFill>
                                <a:prstClr val="black"/>
                              </a:solidFill>
                              <a:latin typeface="Cambria Math" panose="02040503050406030204" pitchFamily="18" charset="0"/>
                              <a:sym typeface="Times New Roman" panose="02020603050405020304" pitchFamily="18" charset="0"/>
                            </a:rPr>
                            <m:t>h</m:t>
                          </m:r>
                          <m:r>
                            <a:rPr lang="ar-AE" altLang="zh-CN" sz="2400" i="1">
                              <a:solidFill>
                                <a:prstClr val="black"/>
                              </a:solidFill>
                              <a:latin typeface="Cambria Math" panose="02040503050406030204" pitchFamily="18" charset="0"/>
                              <a:sym typeface="Times New Roman" panose="02020603050405020304" pitchFamily="18" charset="0"/>
                            </a:rPr>
                            <m:t>−</m:t>
                          </m:r>
                        </m:e>
                        <m:e>
                          <m:r>
                            <a:rPr lang="zh-CN" altLang="en-US" sz="2400" i="1">
                              <a:solidFill>
                                <a:prstClr val="black"/>
                              </a:solidFill>
                              <a:latin typeface="Cambria Math" panose="02040503050406030204" pitchFamily="18" charset="0"/>
                              <a:sym typeface="Times New Roman" panose="02020603050405020304" pitchFamily="18" charset="0"/>
                            </a:rPr>
                            <m:t>𝐷</m:t>
                          </m:r>
                        </m:e>
                      </m:d>
                      <m:r>
                        <a:rPr lang="ar-AE" altLang="zh-CN" sz="2400" i="1">
                          <a:solidFill>
                            <a:prstClr val="black"/>
                          </a:solidFill>
                          <a:latin typeface="Cambria Math" panose="02040503050406030204" pitchFamily="18" charset="0"/>
                          <a:sym typeface="Times New Roman" panose="02020603050405020304" pitchFamily="18" charset="0"/>
                        </a:rPr>
                        <m:t>=</m:t>
                      </m:r>
                      <m:r>
                        <a:rPr lang="zh-CN" altLang="en-US" sz="2400" i="1">
                          <a:solidFill>
                            <a:prstClr val="black"/>
                          </a:solidFill>
                          <a:latin typeface="Cambria Math" panose="02040503050406030204" pitchFamily="18" charset="0"/>
                          <a:sym typeface="Times New Roman" panose="02020603050405020304" pitchFamily="18" charset="0"/>
                        </a:rPr>
                        <m:t>𝑃</m:t>
                      </m:r>
                      <m:d>
                        <m:dPr>
                          <m:ctrlPr>
                            <a:rPr lang="ar-AE" altLang="zh-CN" sz="2400" i="1">
                              <a:solidFill>
                                <a:prstClr val="black"/>
                              </a:solidFill>
                              <a:latin typeface="Cambria Math" panose="02040503050406030204" pitchFamily="18" charset="0"/>
                              <a:sym typeface="Times New Roman" panose="02020603050405020304" pitchFamily="18" charset="0"/>
                            </a:rPr>
                          </m:ctrlPr>
                        </m:dPr>
                        <m:e>
                          <m:r>
                            <a:rPr lang="ar-AE" altLang="zh-CN" sz="2400" i="1">
                              <a:solidFill>
                                <a:prstClr val="black"/>
                              </a:solidFill>
                              <a:latin typeface="Cambria Math" panose="02040503050406030204" pitchFamily="18" charset="0"/>
                              <a:sym typeface="Times New Roman" panose="02020603050405020304" pitchFamily="18" charset="0"/>
                            </a:rPr>
                            <m:t>h</m:t>
                          </m:r>
                          <m:r>
                            <a:rPr lang="ar-AE" altLang="zh-CN" sz="2400" i="1">
                              <a:solidFill>
                                <a:prstClr val="black"/>
                              </a:solidFill>
                              <a:latin typeface="Cambria Math" panose="02040503050406030204" pitchFamily="18" charset="0"/>
                              <a:sym typeface="Times New Roman" panose="02020603050405020304" pitchFamily="18" charset="0"/>
                            </a:rPr>
                            <m:t>−</m:t>
                          </m:r>
                        </m:e>
                      </m:d>
                      <m:r>
                        <a:rPr lang="ar-AE" altLang="zh-CN" sz="2400" i="1">
                          <a:solidFill>
                            <a:prstClr val="black"/>
                          </a:solidFill>
                          <a:latin typeface="Cambria Math" panose="02040503050406030204" pitchFamily="18" charset="0"/>
                          <a:sym typeface="Times New Roman" panose="02020603050405020304" pitchFamily="18" charset="0"/>
                        </a:rPr>
                        <m:t>∗</m:t>
                      </m:r>
                      <m:f>
                        <m:fPr>
                          <m:ctrlPr>
                            <a:rPr lang="ar-AE" altLang="zh-CN" sz="2400" i="1">
                              <a:solidFill>
                                <a:prstClr val="black"/>
                              </a:solidFill>
                              <a:latin typeface="Cambria Math" panose="02040503050406030204" pitchFamily="18" charset="0"/>
                              <a:sym typeface="Times New Roman" panose="02020603050405020304" pitchFamily="18" charset="0"/>
                            </a:rPr>
                          </m:ctrlPr>
                        </m:fPr>
                        <m:num>
                          <m:r>
                            <a:rPr lang="zh-CN" altLang="en-US" sz="2400" i="1">
                              <a:solidFill>
                                <a:prstClr val="black"/>
                              </a:solidFill>
                              <a:latin typeface="Cambria Math" panose="02040503050406030204" pitchFamily="18" charset="0"/>
                              <a:sym typeface="Times New Roman" panose="02020603050405020304" pitchFamily="18" charset="0"/>
                            </a:rPr>
                            <m:t>𝑃</m:t>
                          </m:r>
                          <m:d>
                            <m:dPr>
                              <m:ctrlPr>
                                <a:rPr lang="ar-AE" altLang="zh-CN" sz="2400" i="1">
                                  <a:solidFill>
                                    <a:prstClr val="black"/>
                                  </a:solidFill>
                                  <a:latin typeface="Cambria Math" panose="02040503050406030204" pitchFamily="18" charset="0"/>
                                  <a:sym typeface="Times New Roman" panose="02020603050405020304" pitchFamily="18" charset="0"/>
                                </a:rPr>
                              </m:ctrlPr>
                            </m:dPr>
                            <m:e>
                              <m:r>
                                <a:rPr lang="zh-CN" altLang="en-US" sz="2400" i="1">
                                  <a:solidFill>
                                    <a:prstClr val="black"/>
                                  </a:solidFill>
                                  <a:latin typeface="Cambria Math" panose="02040503050406030204" pitchFamily="18" charset="0"/>
                                  <a:sym typeface="Times New Roman" panose="02020603050405020304" pitchFamily="18" charset="0"/>
                                </a:rPr>
                                <m:t>𝐷</m:t>
                              </m:r>
                            </m:e>
                            <m:e>
                              <m:r>
                                <a:rPr lang="ar-AE" altLang="zh-CN" sz="2400" i="1">
                                  <a:solidFill>
                                    <a:prstClr val="black"/>
                                  </a:solidFill>
                                  <a:latin typeface="Cambria Math" panose="02040503050406030204" pitchFamily="18" charset="0"/>
                                  <a:sym typeface="Times New Roman" panose="02020603050405020304" pitchFamily="18" charset="0"/>
                                </a:rPr>
                                <m:t>h</m:t>
                              </m:r>
                              <m:r>
                                <a:rPr lang="ar-AE" altLang="zh-CN" sz="2400" i="1">
                                  <a:solidFill>
                                    <a:prstClr val="black"/>
                                  </a:solidFill>
                                  <a:latin typeface="Cambria Math" panose="02040503050406030204" pitchFamily="18" charset="0"/>
                                  <a:sym typeface="Times New Roman" panose="02020603050405020304" pitchFamily="18" charset="0"/>
                                </a:rPr>
                                <m:t>−</m:t>
                              </m:r>
                            </m:e>
                          </m:d>
                        </m:num>
                        <m:den>
                          <m:r>
                            <a:rPr lang="zh-CN" altLang="en-US" sz="2400" i="1">
                              <a:solidFill>
                                <a:prstClr val="black"/>
                              </a:solidFill>
                              <a:latin typeface="Cambria Math" panose="02040503050406030204" pitchFamily="18" charset="0"/>
                              <a:sym typeface="Times New Roman" panose="02020603050405020304" pitchFamily="18" charset="0"/>
                            </a:rPr>
                            <m:t>𝑃</m:t>
                          </m:r>
                          <m:d>
                            <m:dPr>
                              <m:ctrlPr>
                                <a:rPr lang="ar-AE" altLang="zh-CN" sz="2400" i="1">
                                  <a:solidFill>
                                    <a:prstClr val="black"/>
                                  </a:solidFill>
                                  <a:latin typeface="Cambria Math" panose="02040503050406030204" pitchFamily="18" charset="0"/>
                                  <a:sym typeface="Times New Roman" panose="02020603050405020304" pitchFamily="18" charset="0"/>
                                </a:rPr>
                              </m:ctrlPr>
                            </m:dPr>
                            <m:e>
                              <m:r>
                                <a:rPr lang="zh-CN" altLang="en-US" sz="2400" i="1">
                                  <a:solidFill>
                                    <a:prstClr val="black"/>
                                  </a:solidFill>
                                  <a:latin typeface="Cambria Math" panose="02040503050406030204" pitchFamily="18" charset="0"/>
                                  <a:sym typeface="Times New Roman" panose="02020603050405020304" pitchFamily="18" charset="0"/>
                                </a:rPr>
                                <m:t>𝐷</m:t>
                              </m:r>
                            </m:e>
                          </m:d>
                        </m:den>
                      </m:f>
                      <m:r>
                        <a:rPr lang="en-US" altLang="zh-CN" sz="2400" b="0" i="1" smtClean="0">
                          <a:solidFill>
                            <a:prstClr val="black"/>
                          </a:solidFill>
                          <a:latin typeface="Cambria Math"/>
                          <a:sym typeface="Times New Roman" panose="02020603050405020304" pitchFamily="18" charset="0"/>
                        </a:rPr>
                        <m:t>=</m:t>
                      </m:r>
                    </m:oMath>
                  </m:oMathPara>
                </a14:m>
                <a:endParaRPr lang="ar-AE" altLang="zh-CN" sz="2400" i="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20" name="内容占位符 2"/>
              <p:cNvSpPr txBox="1">
                <a:spLocks noRot="1" noChangeAspect="1" noMove="1" noResize="1" noEditPoints="1" noAdjustHandles="1" noChangeArrowheads="1" noChangeShapeType="1" noTextEdit="1"/>
              </p:cNvSpPr>
              <p:nvPr/>
            </p:nvSpPr>
            <p:spPr bwMode="gray">
              <a:xfrm>
                <a:off x="1043608" y="4868836"/>
                <a:ext cx="4392008" cy="1735604"/>
              </a:xfrm>
              <a:prstGeom prst="rect">
                <a:avLst/>
              </a:prstGeom>
              <a:blipFill>
                <a:blip r:embed="rId1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1" name="TextBox 20"/>
          <p:cNvSpPr txBox="1"/>
          <p:nvPr/>
        </p:nvSpPr>
        <p:spPr>
          <a:xfrm>
            <a:off x="272083" y="4830700"/>
            <a:ext cx="1543050" cy="400110"/>
          </a:xfrm>
          <a:prstGeom prst="rect">
            <a:avLst/>
          </a:prstGeom>
          <a:noFill/>
        </p:spPr>
        <p:txBody>
          <a:bodyPr wrap="square" rtlCol="0">
            <a:spAutoFit/>
          </a:bodyPr>
          <a:lstStyle/>
          <a:p>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假设</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p(D)=1</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TextBox 21"/>
          <p:cNvSpPr txBox="1"/>
          <p:nvPr>
            <p:custDataLst>
              <p:tags r:id="rId3"/>
            </p:custDataLst>
          </p:nvPr>
        </p:nvSpPr>
        <p:spPr>
          <a:xfrm>
            <a:off x="5059627" y="5810401"/>
            <a:ext cx="1312573" cy="473686"/>
          </a:xfrm>
          <a:prstGeom prst="rect">
            <a:avLst/>
          </a:prstGeom>
          <a:noFill/>
        </p:spPr>
        <p:txBody>
          <a:bodyPr vert="horz" wrap="square" rtlCol="0" anchor="ctr" anchorCtr="0">
            <a:noAutofit/>
          </a:bodyPr>
          <a:lstStyle/>
          <a:p>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填空</a:t>
            </a:r>
            <a:r>
              <a:rPr lang="en-US" altLang="zh-CN" sz="2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2] </a:t>
            </a:r>
            <a:endParaRPr lang="zh-CN" altLang="en-US" sz="26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a:extLst>
              <a:ext uri="{FF2B5EF4-FFF2-40B4-BE49-F238E27FC236}">
                <a16:creationId xmlns:a16="http://schemas.microsoft.com/office/drawing/2014/main" id="{8983C3BC-51F9-4481-A32D-DBBD436F700E}"/>
              </a:ext>
            </a:extLst>
          </p:cNvPr>
          <p:cNvSpPr/>
          <p:nvPr>
            <p:custDataLst>
              <p:tags r:id="rId4"/>
            </p:custDataLst>
          </p:nvPr>
        </p:nvSpPr>
        <p:spPr bwMode="auto">
          <a:xfrm>
            <a:off x="0" y="6525785"/>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fontAlgn="base">
              <a:spcBef>
                <a:spcPct val="0"/>
              </a:spcBef>
              <a:spcAft>
                <a:spcPct val="0"/>
              </a:spcAft>
            </a:pPr>
            <a:r>
              <a:rPr kumimoji="0"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正常使用填空题需</a:t>
            </a:r>
            <a:r>
              <a:rPr kumimoji="0" lang="en-US" altLang="zh-CN"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3.0</a:t>
            </a:r>
            <a:r>
              <a:rPr kumimoji="0" lang="zh-CN" altLang="en-US" sz="1200" b="0" i="0" u="none" strike="noStrike" cap="none" normalizeH="0" baseline="0">
                <a:ln>
                  <a:noFill/>
                </a:ln>
                <a:solidFill>
                  <a:srgbClr val="F84F41"/>
                </a:solidFill>
                <a:effectLst/>
                <a:latin typeface="Times New Roman" panose="02020603050405020304" pitchFamily="18" charset="0"/>
                <a:ea typeface="微软雅黑" panose="020B0503020204020204" pitchFamily="34" charset="-122"/>
                <a:sym typeface="Times New Roman" panose="02020603050405020304" pitchFamily="18" charset="0"/>
              </a:rPr>
              <a:t>以上版本雨课堂</a:t>
            </a:r>
          </a:p>
        </p:txBody>
      </p:sp>
      <p:sp>
        <p:nvSpPr>
          <p:cNvPr id="23" name="圆角矩形 9">
            <a:extLst>
              <a:ext uri="{FF2B5EF4-FFF2-40B4-BE49-F238E27FC236}">
                <a16:creationId xmlns:a16="http://schemas.microsoft.com/office/drawing/2014/main" id="{3AE42807-BB5C-46EF-A339-203CD1F35FA0}"/>
              </a:ext>
            </a:extLst>
          </p:cNvPr>
          <p:cNvSpPr/>
          <p:nvPr>
            <p:custDataLst>
              <p:tags r:id="rId5"/>
            </p:custDataLst>
          </p:nvPr>
        </p:nvSpPr>
        <p:spPr bwMode="auto">
          <a:xfrm>
            <a:off x="6509395" y="5930274"/>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作答</a:t>
            </a:r>
          </a:p>
        </p:txBody>
      </p:sp>
      <p:grpSp>
        <p:nvGrpSpPr>
          <p:cNvPr id="12" name="组合 11"/>
          <p:cNvGrpSpPr/>
          <p:nvPr>
            <p:custDataLst>
              <p:tags r:id="rId6"/>
            </p:custDataLst>
          </p:nvPr>
        </p:nvGrpSpPr>
        <p:grpSpPr>
          <a:xfrm>
            <a:off x="0" y="0"/>
            <a:ext cx="9144000" cy="635000"/>
            <a:chOff x="0" y="0"/>
            <a:chExt cx="9144000" cy="635000"/>
          </a:xfrm>
        </p:grpSpPr>
        <p:sp>
          <p:nvSpPr>
            <p:cNvPr id="8"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填空题</a:t>
              </a:r>
            </a:p>
          </p:txBody>
        </p:sp>
        <p:sp>
          <p:nvSpPr>
            <p:cNvPr id="11" name="TipText"/>
            <p:cNvSpPr txBox="1"/>
            <p:nvPr>
              <p:custDataLst>
                <p:tags r:id="rId11"/>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5" name="图片 4"/>
          <p:cNvPicPr>
            <a:picLocks/>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07648873"/>
      </p:ext>
    </p:extLst>
  </p:cSld>
  <p:clrMapOvr>
    <a:masterClrMapping/>
  </p:clrMapOvr>
  <p:transition spd="med">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755576" y="1625836"/>
                <a:ext cx="7632848" cy="3092450"/>
              </a:xfrm>
              <a:prstGeom prst="rect">
                <a:avLst/>
              </a:prstGeom>
            </p:spPr>
            <p:txBody>
              <a:bodyPr>
                <a:normAutofit/>
              </a:bodyPr>
              <a:lstStyle/>
              <a:p>
                <a:pPr marL="0" lvl="1" indent="0">
                  <a:spcBef>
                    <a:spcPts val="1000"/>
                  </a:spcBef>
                  <a:buNone/>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sym typeface="Times New Roman" panose="02020603050405020304" pitchFamily="18" charset="0"/>
                        </a:rPr>
                        <m:t>𝑃</m:t>
                      </m:r>
                      <m:d>
                        <m:dPr>
                          <m:ctrlPr>
                            <a:rPr lang="en-US" altLang="zh-CN" i="1">
                              <a:latin typeface="Cambria Math" panose="02040503050406030204" pitchFamily="18" charset="0"/>
                              <a:sym typeface="Times New Roman" panose="02020603050405020304" pitchFamily="18" charset="0"/>
                            </a:rPr>
                          </m:ctrlPr>
                        </m:dPr>
                        <m:e>
                          <m:r>
                            <a:rPr lang="en-US" altLang="zh-CN" i="1">
                              <a:latin typeface="Cambria Math" panose="02040503050406030204" pitchFamily="18" charset="0"/>
                              <a:sym typeface="Times New Roman" panose="02020603050405020304" pitchFamily="18" charset="0"/>
                            </a:rPr>
                            <m:t>h</m:t>
                          </m:r>
                          <m:r>
                            <a:rPr lang="en-US" altLang="zh-CN" i="1">
                              <a:latin typeface="Cambria Math" panose="02040503050406030204" pitchFamily="18" charset="0"/>
                              <a:sym typeface="Times New Roman" panose="02020603050405020304" pitchFamily="18" charset="0"/>
                            </a:rPr>
                            <m:t>+</m:t>
                          </m:r>
                        </m:e>
                        <m:e>
                          <m:r>
                            <a:rPr lang="en-US" altLang="zh-CN" i="1">
                              <a:latin typeface="Cambria Math" panose="02040503050406030204" pitchFamily="18" charset="0"/>
                              <a:sym typeface="Times New Roman" panose="02020603050405020304" pitchFamily="18" charset="0"/>
                            </a:rPr>
                            <m:t>𝐷</m:t>
                          </m:r>
                        </m:e>
                      </m:d>
                      <m:r>
                        <a:rPr lang="en-US" altLang="zh-CN" i="1">
                          <a:latin typeface="Cambria Math" panose="02040503050406030204" pitchFamily="18" charset="0"/>
                          <a:sym typeface="Times New Roman" panose="02020603050405020304" pitchFamily="18" charset="0"/>
                        </a:rPr>
                        <m:t>=</m:t>
                      </m:r>
                      <m:r>
                        <a:rPr lang="en-US" altLang="zh-CN" i="1">
                          <a:latin typeface="Cambria Math" panose="02040503050406030204" pitchFamily="18" charset="0"/>
                          <a:sym typeface="Times New Roman" panose="02020603050405020304" pitchFamily="18" charset="0"/>
                        </a:rPr>
                        <m:t>𝑃</m:t>
                      </m:r>
                      <m:d>
                        <m:dPr>
                          <m:ctrlPr>
                            <a:rPr lang="en-US" altLang="zh-CN" i="1">
                              <a:latin typeface="Cambria Math" panose="02040503050406030204" pitchFamily="18" charset="0"/>
                              <a:sym typeface="Times New Roman" panose="02020603050405020304" pitchFamily="18" charset="0"/>
                            </a:rPr>
                          </m:ctrlPr>
                        </m:dPr>
                        <m:e>
                          <m:r>
                            <a:rPr lang="en-US" altLang="zh-CN" i="1">
                              <a:latin typeface="Cambria Math" panose="02040503050406030204" pitchFamily="18" charset="0"/>
                              <a:sym typeface="Times New Roman" panose="02020603050405020304" pitchFamily="18" charset="0"/>
                            </a:rPr>
                            <m:t>h</m:t>
                          </m:r>
                          <m:r>
                            <a:rPr lang="en-US" altLang="zh-CN" i="1">
                              <a:latin typeface="Cambria Math" panose="02040503050406030204" pitchFamily="18" charset="0"/>
                              <a:sym typeface="Times New Roman" panose="02020603050405020304" pitchFamily="18" charset="0"/>
                            </a:rPr>
                            <m:t>+</m:t>
                          </m:r>
                        </m:e>
                      </m:d>
                      <m:r>
                        <a:rPr lang="en-US" altLang="zh-CN" i="1">
                          <a:latin typeface="Cambria Math" panose="02040503050406030204" pitchFamily="18" charset="0"/>
                          <a:sym typeface="Times New Roman" panose="02020603050405020304" pitchFamily="18" charset="0"/>
                        </a:rPr>
                        <m:t>∗</m:t>
                      </m:r>
                      <m:f>
                        <m:fPr>
                          <m:ctrlPr>
                            <a:rPr lang="en-US" altLang="zh-CN" i="1">
                              <a:latin typeface="Cambria Math" panose="02040503050406030204" pitchFamily="18" charset="0"/>
                              <a:sym typeface="Times New Roman" panose="02020603050405020304" pitchFamily="18" charset="0"/>
                            </a:rPr>
                          </m:ctrlPr>
                        </m:fPr>
                        <m:num>
                          <m:r>
                            <a:rPr lang="en-US" altLang="zh-CN" i="1">
                              <a:latin typeface="Cambria Math" panose="02040503050406030204" pitchFamily="18" charset="0"/>
                              <a:sym typeface="Times New Roman" panose="02020603050405020304" pitchFamily="18" charset="0"/>
                            </a:rPr>
                            <m:t>𝑃</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𝐷</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h</m:t>
                          </m:r>
                          <m:r>
                            <a:rPr lang="en-US" altLang="zh-CN" b="0" i="1" smtClean="0">
                              <a:latin typeface="Cambria Math" panose="02040503050406030204" pitchFamily="18" charset="0"/>
                              <a:sym typeface="Times New Roman" panose="02020603050405020304" pitchFamily="18" charset="0"/>
                            </a:rPr>
                            <m:t>+)</m:t>
                          </m:r>
                        </m:num>
                        <m:den>
                          <m:r>
                            <a:rPr lang="en-US" altLang="zh-CN" i="1">
                              <a:latin typeface="Cambria Math" panose="02040503050406030204" pitchFamily="18" charset="0"/>
                              <a:sym typeface="Times New Roman" panose="02020603050405020304" pitchFamily="18" charset="0"/>
                            </a:rPr>
                            <m:t>𝑃</m:t>
                          </m:r>
                          <m:d>
                            <m:dPr>
                              <m:ctrlPr>
                                <a:rPr lang="en-US" altLang="zh-CN" i="1">
                                  <a:latin typeface="Cambria Math" panose="02040503050406030204" pitchFamily="18" charset="0"/>
                                  <a:sym typeface="Times New Roman" panose="02020603050405020304" pitchFamily="18" charset="0"/>
                                </a:rPr>
                              </m:ctrlPr>
                            </m:dPr>
                            <m:e>
                              <m:r>
                                <a:rPr lang="en-US" altLang="zh-CN" i="1">
                                  <a:latin typeface="Cambria Math" panose="02040503050406030204" pitchFamily="18" charset="0"/>
                                  <a:sym typeface="Times New Roman" panose="02020603050405020304" pitchFamily="18" charset="0"/>
                                </a:rPr>
                                <m:t>𝐷</m:t>
                              </m:r>
                            </m:e>
                          </m:d>
                        </m:den>
                      </m:f>
                    </m:oMath>
                  </m:oMathPara>
                </a14:m>
                <a:endParaRPr lang="en-US" altLang="zh-CN" i="1" dirty="0">
                  <a:latin typeface="Times New Roman" panose="02020603050405020304" pitchFamily="18" charset="0"/>
                  <a:ea typeface="微软雅黑" panose="020B0503020204020204" pitchFamily="34" charset="-122"/>
                  <a:sym typeface="Times New Roman" panose="02020603050405020304" pitchFamily="18" charset="0"/>
                </a:endParaRPr>
              </a:p>
              <a:p>
                <a:pPr marL="0" lvl="1" indent="0">
                  <a:spcBef>
                    <a:spcPts val="1000"/>
                  </a:spcBef>
                  <a:buNone/>
                </a:pP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0</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2</m:t>
                    </m:r>
                    <m:r>
                      <a:rPr lang="zh-CN" altLang="en-US" b="0" i="1" smtClean="0">
                        <a:latin typeface="Cambria Math" panose="02040503050406030204" pitchFamily="18" charset="0"/>
                        <a:sym typeface="Times New Roman" panose="02020603050405020304" pitchFamily="18" charset="0"/>
                      </a:rPr>
                      <m:t>∗</m:t>
                    </m:r>
                    <m:f>
                      <m:fPr>
                        <m:ctrlPr>
                          <a:rPr lang="en-US" altLang="zh-CN" b="0" i="1" smtClean="0">
                            <a:latin typeface="Cambria Math" panose="02040503050406030204" pitchFamily="18" charset="0"/>
                            <a:sym typeface="Times New Roman" panose="02020603050405020304" pitchFamily="18" charset="0"/>
                          </a:rPr>
                        </m:ctrlPr>
                      </m:fPr>
                      <m:num>
                        <m:d>
                          <m:dPr>
                            <m:begChr m:val="（"/>
                            <m:endChr m:val="）"/>
                            <m:ctrlPr>
                              <a:rPr lang="zh-CN" altLang="en-US" b="0" i="1" smtClean="0">
                                <a:latin typeface="Cambria Math" panose="02040503050406030204" pitchFamily="18" charset="0"/>
                                <a:sym typeface="Times New Roman" panose="02020603050405020304" pitchFamily="18" charset="0"/>
                              </a:rPr>
                            </m:ctrlPr>
                          </m:dPr>
                          <m:e>
                            <m:r>
                              <a:rPr lang="en-US" altLang="zh-CN" b="0" i="1" smtClean="0">
                                <a:latin typeface="Cambria Math" panose="02040503050406030204" pitchFamily="18" charset="0"/>
                                <a:sym typeface="Times New Roman" panose="02020603050405020304" pitchFamily="18" charset="0"/>
                              </a:rPr>
                              <m:t>0</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3</m:t>
                            </m:r>
                            <m:r>
                              <a:rPr lang="zh-CN" altLang="en-US"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0</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2</m:t>
                            </m:r>
                            <m:r>
                              <a:rPr lang="zh-CN" altLang="en-US"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0</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2</m:t>
                            </m:r>
                          </m:e>
                        </m:d>
                      </m:num>
                      <m:den>
                        <m:r>
                          <a:rPr lang="en-US" altLang="zh-CN" b="0" i="1" smtClean="0">
                            <a:latin typeface="Cambria Math" panose="02040503050406030204" pitchFamily="18" charset="0"/>
                            <a:sym typeface="Times New Roman" panose="02020603050405020304" pitchFamily="18" charset="0"/>
                          </a:rPr>
                          <m:t>𝑃</m:t>
                        </m:r>
                        <m:d>
                          <m:dPr>
                            <m:ctrlPr>
                              <a:rPr lang="en-US" altLang="zh-CN" b="0" i="1" smtClean="0">
                                <a:latin typeface="Cambria Math" panose="02040503050406030204" pitchFamily="18" charset="0"/>
                                <a:sym typeface="Times New Roman" panose="02020603050405020304" pitchFamily="18" charset="0"/>
                              </a:rPr>
                            </m:ctrlPr>
                          </m:dPr>
                          <m:e>
                            <m:r>
                              <a:rPr lang="en-US" altLang="zh-CN" b="0" i="1" smtClean="0">
                                <a:latin typeface="Cambria Math" panose="02040503050406030204" pitchFamily="18" charset="0"/>
                                <a:sym typeface="Times New Roman" panose="02020603050405020304" pitchFamily="18" charset="0"/>
                              </a:rPr>
                              <m:t>𝐷</m:t>
                            </m:r>
                          </m:e>
                        </m:d>
                      </m:den>
                    </m:f>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0</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0096</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𝑃</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𝐷</m:t>
                    </m:r>
                    <m:r>
                      <a:rPr lang="en-US" altLang="zh-CN" b="0" i="1" smtClean="0">
                        <a:latin typeface="Cambria Math" panose="02040503050406030204" pitchFamily="18" charset="0"/>
                        <a:sym typeface="Times New Roman" panose="02020603050405020304" pitchFamily="18" charset="0"/>
                      </a:rPr>
                      <m:t>)</m:t>
                    </m:r>
                  </m:oMath>
                </a14:m>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a:p>
                <a:pPr marL="0" lvl="1" indent="0">
                  <a:spcBef>
                    <a:spcPts val="1000"/>
                  </a:spcBef>
                  <a:buClr>
                    <a:prstClr val="white">
                      <a:lumMod val="50000"/>
                    </a:prstClr>
                  </a:buClr>
                  <a:buNone/>
                </a:pPr>
                <a14:m>
                  <m:oMathPara xmlns:m="http://schemas.openxmlformats.org/officeDocument/2006/math">
                    <m:oMathParaPr>
                      <m:jc m:val="left"/>
                    </m:oMathParaPr>
                    <m:oMath xmlns:m="http://schemas.openxmlformats.org/officeDocument/2006/math">
                      <m:r>
                        <a:rPr lang="en-US" altLang="zh-CN" i="1">
                          <a:solidFill>
                            <a:prstClr val="black"/>
                          </a:solidFill>
                          <a:latin typeface="Cambria Math" panose="02040503050406030204" pitchFamily="18" charset="0"/>
                          <a:sym typeface="Times New Roman" panose="02020603050405020304" pitchFamily="18" charset="0"/>
                        </a:rPr>
                        <m:t>𝑃</m:t>
                      </m:r>
                      <m:d>
                        <m:dPr>
                          <m:ctrlPr>
                            <a:rPr lang="en-US" altLang="zh-CN" i="1">
                              <a:solidFill>
                                <a:prstClr val="black"/>
                              </a:solidFill>
                              <a:latin typeface="Cambria Math" panose="02040503050406030204" pitchFamily="18" charset="0"/>
                              <a:sym typeface="Times New Roman" panose="02020603050405020304" pitchFamily="18" charset="0"/>
                            </a:rPr>
                          </m:ctrlPr>
                        </m:dPr>
                        <m:e>
                          <m:r>
                            <a:rPr lang="en-US" altLang="zh-CN" i="1">
                              <a:solidFill>
                                <a:prstClr val="black"/>
                              </a:solidFill>
                              <a:latin typeface="Cambria Math" panose="02040503050406030204" pitchFamily="18" charset="0"/>
                              <a:sym typeface="Times New Roman" panose="02020603050405020304" pitchFamily="18" charset="0"/>
                            </a:rPr>
                            <m:t>h</m:t>
                          </m:r>
                          <m:r>
                            <a:rPr lang="en-US" altLang="zh-CN" b="0" i="1" smtClean="0">
                              <a:solidFill>
                                <a:prstClr val="black"/>
                              </a:solidFill>
                              <a:latin typeface="Cambria Math" panose="02040503050406030204" pitchFamily="18" charset="0"/>
                              <a:sym typeface="Times New Roman" panose="02020603050405020304" pitchFamily="18" charset="0"/>
                            </a:rPr>
                            <m:t>−</m:t>
                          </m:r>
                        </m:e>
                        <m:e>
                          <m:r>
                            <a:rPr lang="en-US" altLang="zh-CN" i="1">
                              <a:solidFill>
                                <a:prstClr val="black"/>
                              </a:solidFill>
                              <a:latin typeface="Cambria Math" panose="02040503050406030204" pitchFamily="18" charset="0"/>
                              <a:sym typeface="Times New Roman" panose="02020603050405020304" pitchFamily="18" charset="0"/>
                            </a:rPr>
                            <m:t>𝐷</m:t>
                          </m:r>
                        </m:e>
                      </m:d>
                      <m:r>
                        <a:rPr lang="en-US" altLang="zh-CN" i="1">
                          <a:solidFill>
                            <a:prstClr val="black"/>
                          </a:solidFill>
                          <a:latin typeface="Cambria Math" panose="02040503050406030204" pitchFamily="18" charset="0"/>
                          <a:sym typeface="Times New Roman" panose="02020603050405020304" pitchFamily="18" charset="0"/>
                        </a:rPr>
                        <m:t>=</m:t>
                      </m:r>
                      <m:r>
                        <a:rPr lang="en-US" altLang="zh-CN" i="1">
                          <a:solidFill>
                            <a:prstClr val="black"/>
                          </a:solidFill>
                          <a:latin typeface="Cambria Math" panose="02040503050406030204" pitchFamily="18" charset="0"/>
                          <a:sym typeface="Times New Roman" panose="02020603050405020304" pitchFamily="18" charset="0"/>
                        </a:rPr>
                        <m:t>𝑃</m:t>
                      </m:r>
                      <m:d>
                        <m:dPr>
                          <m:ctrlPr>
                            <a:rPr lang="en-US" altLang="zh-CN" i="1">
                              <a:solidFill>
                                <a:prstClr val="black"/>
                              </a:solidFill>
                              <a:latin typeface="Cambria Math" panose="02040503050406030204" pitchFamily="18" charset="0"/>
                              <a:sym typeface="Times New Roman" panose="02020603050405020304" pitchFamily="18" charset="0"/>
                            </a:rPr>
                          </m:ctrlPr>
                        </m:dPr>
                        <m:e>
                          <m:r>
                            <a:rPr lang="en-US" altLang="zh-CN" i="1">
                              <a:solidFill>
                                <a:prstClr val="black"/>
                              </a:solidFill>
                              <a:latin typeface="Cambria Math" panose="02040503050406030204" pitchFamily="18" charset="0"/>
                              <a:sym typeface="Times New Roman" panose="02020603050405020304" pitchFamily="18" charset="0"/>
                            </a:rPr>
                            <m:t>h</m:t>
                          </m:r>
                          <m:r>
                            <a:rPr lang="en-US" altLang="zh-CN" b="0" i="1" smtClean="0">
                              <a:solidFill>
                                <a:prstClr val="black"/>
                              </a:solidFill>
                              <a:latin typeface="Cambria Math" panose="02040503050406030204" pitchFamily="18" charset="0"/>
                              <a:sym typeface="Times New Roman" panose="02020603050405020304" pitchFamily="18" charset="0"/>
                            </a:rPr>
                            <m:t>−</m:t>
                          </m:r>
                        </m:e>
                      </m:d>
                      <m:r>
                        <a:rPr lang="en-US" altLang="zh-CN" i="1">
                          <a:solidFill>
                            <a:prstClr val="black"/>
                          </a:solidFill>
                          <a:latin typeface="Cambria Math" panose="02040503050406030204" pitchFamily="18" charset="0"/>
                          <a:sym typeface="Times New Roman" panose="02020603050405020304" pitchFamily="18" charset="0"/>
                        </a:rPr>
                        <m:t>∗</m:t>
                      </m:r>
                      <m:f>
                        <m:fPr>
                          <m:ctrlPr>
                            <a:rPr lang="en-US" altLang="zh-CN" i="1">
                              <a:solidFill>
                                <a:prstClr val="black"/>
                              </a:solidFill>
                              <a:latin typeface="Cambria Math" panose="02040503050406030204" pitchFamily="18" charset="0"/>
                              <a:sym typeface="Times New Roman" panose="02020603050405020304" pitchFamily="18" charset="0"/>
                            </a:rPr>
                          </m:ctrlPr>
                        </m:fPr>
                        <m:num>
                          <m:r>
                            <a:rPr lang="en-US" altLang="zh-CN" i="1">
                              <a:solidFill>
                                <a:prstClr val="black"/>
                              </a:solidFill>
                              <a:latin typeface="Cambria Math" panose="02040503050406030204" pitchFamily="18" charset="0"/>
                              <a:sym typeface="Times New Roman" panose="02020603050405020304" pitchFamily="18" charset="0"/>
                            </a:rPr>
                            <m:t>𝑃</m:t>
                          </m:r>
                          <m:d>
                            <m:dPr>
                              <m:ctrlPr>
                                <a:rPr lang="en-US" altLang="zh-CN" i="1">
                                  <a:solidFill>
                                    <a:prstClr val="black"/>
                                  </a:solidFill>
                                  <a:latin typeface="Cambria Math" panose="02040503050406030204" pitchFamily="18" charset="0"/>
                                  <a:sym typeface="Times New Roman" panose="02020603050405020304" pitchFamily="18" charset="0"/>
                                </a:rPr>
                              </m:ctrlPr>
                            </m:dPr>
                            <m:e>
                              <m:r>
                                <a:rPr lang="en-US" altLang="zh-CN" i="1">
                                  <a:solidFill>
                                    <a:prstClr val="black"/>
                                  </a:solidFill>
                                  <a:latin typeface="Cambria Math" panose="02040503050406030204" pitchFamily="18" charset="0"/>
                                  <a:sym typeface="Times New Roman" panose="02020603050405020304" pitchFamily="18" charset="0"/>
                                </a:rPr>
                                <m:t>𝐷</m:t>
                              </m:r>
                            </m:e>
                            <m:e>
                              <m:r>
                                <a:rPr lang="en-US" altLang="zh-CN" i="1">
                                  <a:solidFill>
                                    <a:prstClr val="black"/>
                                  </a:solidFill>
                                  <a:latin typeface="Cambria Math" panose="02040503050406030204" pitchFamily="18" charset="0"/>
                                  <a:sym typeface="Times New Roman" panose="02020603050405020304" pitchFamily="18" charset="0"/>
                                </a:rPr>
                                <m:t>h</m:t>
                              </m:r>
                              <m:r>
                                <a:rPr lang="en-US" altLang="zh-CN" b="0" i="1" smtClean="0">
                                  <a:solidFill>
                                    <a:prstClr val="black"/>
                                  </a:solidFill>
                                  <a:latin typeface="Cambria Math" panose="02040503050406030204" pitchFamily="18" charset="0"/>
                                  <a:sym typeface="Times New Roman" panose="02020603050405020304" pitchFamily="18" charset="0"/>
                                </a:rPr>
                                <m:t>−</m:t>
                              </m:r>
                            </m:e>
                          </m:d>
                        </m:num>
                        <m:den>
                          <m:r>
                            <a:rPr lang="en-US" altLang="zh-CN" i="1">
                              <a:solidFill>
                                <a:prstClr val="black"/>
                              </a:solidFill>
                              <a:latin typeface="Cambria Math" panose="02040503050406030204" pitchFamily="18" charset="0"/>
                              <a:sym typeface="Times New Roman" panose="02020603050405020304" pitchFamily="18" charset="0"/>
                            </a:rPr>
                            <m:t>𝑃</m:t>
                          </m:r>
                          <m:d>
                            <m:dPr>
                              <m:ctrlPr>
                                <a:rPr lang="en-US" altLang="zh-CN" i="1">
                                  <a:solidFill>
                                    <a:prstClr val="black"/>
                                  </a:solidFill>
                                  <a:latin typeface="Cambria Math" panose="02040503050406030204" pitchFamily="18" charset="0"/>
                                  <a:sym typeface="Times New Roman" panose="02020603050405020304" pitchFamily="18" charset="0"/>
                                </a:rPr>
                              </m:ctrlPr>
                            </m:dPr>
                            <m:e>
                              <m:r>
                                <a:rPr lang="en-US" altLang="zh-CN" i="1">
                                  <a:solidFill>
                                    <a:prstClr val="black"/>
                                  </a:solidFill>
                                  <a:latin typeface="Cambria Math" panose="02040503050406030204" pitchFamily="18" charset="0"/>
                                  <a:sym typeface="Times New Roman" panose="02020603050405020304" pitchFamily="18" charset="0"/>
                                </a:rPr>
                                <m:t>𝐷</m:t>
                              </m:r>
                            </m:e>
                          </m:d>
                        </m:den>
                      </m:f>
                    </m:oMath>
                  </m:oMathPara>
                </a14:m>
                <a:endParaRPr lang="en-US" altLang="zh-CN" i="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0" lvl="1" indent="0">
                  <a:spcBef>
                    <a:spcPts val="1000"/>
                  </a:spcBef>
                  <a:buClr>
                    <a:prstClr val="white">
                      <a:lumMod val="50000"/>
                    </a:prstClr>
                  </a:buClr>
                  <a:buNone/>
                </a:pP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r>
                      <a:rPr lang="en-US" altLang="zh-CN" i="1">
                        <a:solidFill>
                          <a:prstClr val="black"/>
                        </a:solidFill>
                        <a:latin typeface="Cambria Math" panose="02040503050406030204" pitchFamily="18" charset="0"/>
                        <a:sym typeface="Times New Roman" panose="02020603050405020304" pitchFamily="18" charset="0"/>
                      </a:rPr>
                      <m:t>=</m:t>
                    </m:r>
                    <m:r>
                      <a:rPr lang="en-US" altLang="zh-CN" i="1">
                        <a:solidFill>
                          <a:prstClr val="black"/>
                        </a:solidFill>
                        <a:latin typeface="Cambria Math" panose="02040503050406030204" pitchFamily="18" charset="0"/>
                        <a:sym typeface="Times New Roman" panose="02020603050405020304" pitchFamily="18" charset="0"/>
                      </a:rPr>
                      <m:t>0</m:t>
                    </m:r>
                    <m:r>
                      <a:rPr lang="en-US" altLang="zh-CN" i="1">
                        <a:solidFill>
                          <a:prstClr val="black"/>
                        </a:solidFill>
                        <a:latin typeface="Cambria Math" panose="02040503050406030204" pitchFamily="18" charset="0"/>
                        <a:sym typeface="Times New Roman" panose="02020603050405020304" pitchFamily="18" charset="0"/>
                      </a:rPr>
                      <m:t>.</m:t>
                    </m:r>
                    <m:r>
                      <a:rPr lang="en-US" altLang="zh-CN" b="0" i="1" smtClean="0">
                        <a:solidFill>
                          <a:prstClr val="black"/>
                        </a:solidFill>
                        <a:latin typeface="Cambria Math" panose="02040503050406030204" pitchFamily="18" charset="0"/>
                        <a:sym typeface="Times New Roman" panose="02020603050405020304" pitchFamily="18" charset="0"/>
                      </a:rPr>
                      <m:t>8</m:t>
                    </m:r>
                    <m:r>
                      <a:rPr lang="zh-CN" altLang="en-US" i="1">
                        <a:solidFill>
                          <a:prstClr val="black"/>
                        </a:solidFill>
                        <a:latin typeface="Cambria Math" panose="02040503050406030204" pitchFamily="18" charset="0"/>
                        <a:sym typeface="Times New Roman" panose="02020603050405020304" pitchFamily="18" charset="0"/>
                      </a:rPr>
                      <m:t>∗</m:t>
                    </m:r>
                    <m:f>
                      <m:fPr>
                        <m:ctrlPr>
                          <a:rPr lang="en-US" altLang="zh-CN" i="1">
                            <a:solidFill>
                              <a:prstClr val="black"/>
                            </a:solidFill>
                            <a:latin typeface="Cambria Math" panose="02040503050406030204" pitchFamily="18" charset="0"/>
                            <a:sym typeface="Times New Roman" panose="02020603050405020304" pitchFamily="18" charset="0"/>
                          </a:rPr>
                        </m:ctrlPr>
                      </m:fPr>
                      <m:num>
                        <m:d>
                          <m:dPr>
                            <m:begChr m:val="（"/>
                            <m:endChr m:val="）"/>
                            <m:ctrlPr>
                              <a:rPr lang="zh-CN" altLang="en-US" i="1">
                                <a:solidFill>
                                  <a:prstClr val="black"/>
                                </a:solidFill>
                                <a:latin typeface="Cambria Math" panose="02040503050406030204" pitchFamily="18" charset="0"/>
                                <a:sym typeface="Times New Roman" panose="02020603050405020304" pitchFamily="18" charset="0"/>
                              </a:rPr>
                            </m:ctrlPr>
                          </m:dPr>
                          <m:e>
                            <m:r>
                              <a:rPr lang="en-US" altLang="zh-CN" i="1">
                                <a:solidFill>
                                  <a:prstClr val="black"/>
                                </a:solidFill>
                                <a:latin typeface="Cambria Math" panose="02040503050406030204" pitchFamily="18" charset="0"/>
                                <a:sym typeface="Times New Roman" panose="02020603050405020304" pitchFamily="18" charset="0"/>
                              </a:rPr>
                              <m:t>0</m:t>
                            </m:r>
                            <m:r>
                              <a:rPr lang="en-US" altLang="zh-CN" i="1">
                                <a:solidFill>
                                  <a:prstClr val="black"/>
                                </a:solidFill>
                                <a:latin typeface="Cambria Math" panose="02040503050406030204" pitchFamily="18" charset="0"/>
                                <a:sym typeface="Times New Roman" panose="02020603050405020304" pitchFamily="18" charset="0"/>
                              </a:rPr>
                              <m:t>.</m:t>
                            </m:r>
                            <m:r>
                              <a:rPr lang="en-US" altLang="zh-CN" b="0" i="1" smtClean="0">
                                <a:solidFill>
                                  <a:prstClr val="black"/>
                                </a:solidFill>
                                <a:latin typeface="Cambria Math" panose="02040503050406030204" pitchFamily="18" charset="0"/>
                                <a:sym typeface="Times New Roman" panose="02020603050405020304" pitchFamily="18" charset="0"/>
                              </a:rPr>
                              <m:t>01</m:t>
                            </m:r>
                            <m:r>
                              <a:rPr lang="zh-CN" altLang="en-US" i="1">
                                <a:solidFill>
                                  <a:prstClr val="black"/>
                                </a:solidFill>
                                <a:latin typeface="Cambria Math" panose="02040503050406030204" pitchFamily="18" charset="0"/>
                                <a:sym typeface="Times New Roman" panose="02020603050405020304" pitchFamily="18" charset="0"/>
                              </a:rPr>
                              <m:t>∗</m:t>
                            </m:r>
                            <m:r>
                              <a:rPr lang="en-US" altLang="zh-CN" i="1">
                                <a:solidFill>
                                  <a:prstClr val="black"/>
                                </a:solidFill>
                                <a:latin typeface="Cambria Math" panose="02040503050406030204" pitchFamily="18" charset="0"/>
                                <a:sym typeface="Times New Roman" panose="02020603050405020304" pitchFamily="18" charset="0"/>
                              </a:rPr>
                              <m:t>0</m:t>
                            </m:r>
                            <m:r>
                              <a:rPr lang="en-US" altLang="zh-CN" i="1">
                                <a:solidFill>
                                  <a:prstClr val="black"/>
                                </a:solidFill>
                                <a:latin typeface="Cambria Math" panose="02040503050406030204" pitchFamily="18" charset="0"/>
                                <a:sym typeface="Times New Roman" panose="02020603050405020304" pitchFamily="18" charset="0"/>
                              </a:rPr>
                              <m:t>.</m:t>
                            </m:r>
                            <m:r>
                              <a:rPr lang="en-US" altLang="zh-CN" b="0" i="1" smtClean="0">
                                <a:solidFill>
                                  <a:prstClr val="black"/>
                                </a:solidFill>
                                <a:latin typeface="Cambria Math" panose="02040503050406030204" pitchFamily="18" charset="0"/>
                                <a:sym typeface="Times New Roman" panose="02020603050405020304" pitchFamily="18" charset="0"/>
                              </a:rPr>
                              <m:t>01</m:t>
                            </m:r>
                            <m:r>
                              <a:rPr lang="zh-CN" altLang="en-US" i="1">
                                <a:solidFill>
                                  <a:prstClr val="black"/>
                                </a:solidFill>
                                <a:latin typeface="Cambria Math" panose="02040503050406030204" pitchFamily="18" charset="0"/>
                                <a:sym typeface="Times New Roman" panose="02020603050405020304" pitchFamily="18" charset="0"/>
                              </a:rPr>
                              <m:t>∗</m:t>
                            </m:r>
                            <m:r>
                              <a:rPr lang="en-US" altLang="zh-CN" i="1">
                                <a:solidFill>
                                  <a:prstClr val="black"/>
                                </a:solidFill>
                                <a:latin typeface="Cambria Math" panose="02040503050406030204" pitchFamily="18" charset="0"/>
                                <a:sym typeface="Times New Roman" panose="02020603050405020304" pitchFamily="18" charset="0"/>
                              </a:rPr>
                              <m:t>0</m:t>
                            </m:r>
                            <m:r>
                              <a:rPr lang="en-US" altLang="zh-CN" i="1">
                                <a:solidFill>
                                  <a:prstClr val="black"/>
                                </a:solidFill>
                                <a:latin typeface="Cambria Math" panose="02040503050406030204" pitchFamily="18" charset="0"/>
                                <a:sym typeface="Times New Roman" panose="02020603050405020304" pitchFamily="18" charset="0"/>
                              </a:rPr>
                              <m:t>.</m:t>
                            </m:r>
                            <m:r>
                              <a:rPr lang="en-US" altLang="zh-CN" i="1">
                                <a:solidFill>
                                  <a:prstClr val="black"/>
                                </a:solidFill>
                                <a:latin typeface="Cambria Math" panose="02040503050406030204" pitchFamily="18" charset="0"/>
                                <a:sym typeface="Times New Roman" panose="02020603050405020304" pitchFamily="18" charset="0"/>
                              </a:rPr>
                              <m:t>2</m:t>
                            </m:r>
                          </m:e>
                        </m:d>
                      </m:num>
                      <m:den>
                        <m:r>
                          <a:rPr lang="en-US" altLang="zh-CN" i="1">
                            <a:solidFill>
                              <a:prstClr val="black"/>
                            </a:solidFill>
                            <a:latin typeface="Cambria Math" panose="02040503050406030204" pitchFamily="18" charset="0"/>
                            <a:sym typeface="Times New Roman" panose="02020603050405020304" pitchFamily="18" charset="0"/>
                          </a:rPr>
                          <m:t>𝑃</m:t>
                        </m:r>
                        <m:d>
                          <m:dPr>
                            <m:ctrlPr>
                              <a:rPr lang="en-US" altLang="zh-CN" i="1">
                                <a:solidFill>
                                  <a:prstClr val="black"/>
                                </a:solidFill>
                                <a:latin typeface="Cambria Math" panose="02040503050406030204" pitchFamily="18" charset="0"/>
                                <a:sym typeface="Times New Roman" panose="02020603050405020304" pitchFamily="18" charset="0"/>
                              </a:rPr>
                            </m:ctrlPr>
                          </m:dPr>
                          <m:e>
                            <m:r>
                              <a:rPr lang="en-US" altLang="zh-CN" i="1">
                                <a:solidFill>
                                  <a:prstClr val="black"/>
                                </a:solidFill>
                                <a:latin typeface="Cambria Math" panose="02040503050406030204" pitchFamily="18" charset="0"/>
                                <a:sym typeface="Times New Roman" panose="02020603050405020304" pitchFamily="18" charset="0"/>
                              </a:rPr>
                              <m:t>𝐷</m:t>
                            </m:r>
                          </m:e>
                        </m:d>
                      </m:den>
                    </m:f>
                    <m:r>
                      <a:rPr lang="en-US" altLang="zh-CN" i="1">
                        <a:solidFill>
                          <a:prstClr val="black"/>
                        </a:solidFill>
                        <a:latin typeface="Cambria Math" panose="02040503050406030204" pitchFamily="18" charset="0"/>
                        <a:sym typeface="Times New Roman" panose="02020603050405020304" pitchFamily="18" charset="0"/>
                      </a:rPr>
                      <m:t>=</m:t>
                    </m:r>
                    <m:r>
                      <a:rPr lang="en-US" altLang="zh-CN" i="1">
                        <a:solidFill>
                          <a:prstClr val="black"/>
                        </a:solidFill>
                        <a:latin typeface="Cambria Math" panose="02040503050406030204" pitchFamily="18" charset="0"/>
                        <a:sym typeface="Times New Roman" panose="02020603050405020304" pitchFamily="18" charset="0"/>
                      </a:rPr>
                      <m:t>0</m:t>
                    </m:r>
                    <m:r>
                      <a:rPr lang="en-US" altLang="zh-CN" i="1">
                        <a:solidFill>
                          <a:prstClr val="black"/>
                        </a:solidFill>
                        <a:latin typeface="Cambria Math" panose="02040503050406030204" pitchFamily="18" charset="0"/>
                        <a:sym typeface="Times New Roman" panose="02020603050405020304" pitchFamily="18" charset="0"/>
                      </a:rPr>
                      <m:t>.</m:t>
                    </m:r>
                    <m:r>
                      <a:rPr lang="en-US" altLang="zh-CN" i="1">
                        <a:solidFill>
                          <a:prstClr val="black"/>
                        </a:solidFill>
                        <a:latin typeface="Cambria Math" panose="02040503050406030204" pitchFamily="18" charset="0"/>
                        <a:sym typeface="Times New Roman" panose="02020603050405020304" pitchFamily="18" charset="0"/>
                      </a:rPr>
                      <m:t>000016</m:t>
                    </m:r>
                    <m:r>
                      <a:rPr lang="en-US" altLang="zh-CN" i="1">
                        <a:solidFill>
                          <a:prstClr val="black"/>
                        </a:solidFill>
                        <a:latin typeface="Cambria Math" panose="02040503050406030204" pitchFamily="18" charset="0"/>
                        <a:sym typeface="Times New Roman" panose="02020603050405020304" pitchFamily="18" charset="0"/>
                      </a:rPr>
                      <m:t>/</m:t>
                    </m:r>
                    <m:r>
                      <a:rPr lang="en-US" altLang="zh-CN" i="1">
                        <a:solidFill>
                          <a:prstClr val="black"/>
                        </a:solidFill>
                        <a:latin typeface="Cambria Math" panose="02040503050406030204" pitchFamily="18" charset="0"/>
                        <a:sym typeface="Times New Roman" panose="02020603050405020304" pitchFamily="18" charset="0"/>
                      </a:rPr>
                      <m:t>𝑃</m:t>
                    </m:r>
                    <m:r>
                      <a:rPr lang="en-US" altLang="zh-CN" i="1">
                        <a:solidFill>
                          <a:prstClr val="black"/>
                        </a:solidFill>
                        <a:latin typeface="Cambria Math" panose="02040503050406030204" pitchFamily="18" charset="0"/>
                        <a:sym typeface="Times New Roman" panose="02020603050405020304" pitchFamily="18" charset="0"/>
                      </a:rPr>
                      <m:t>(</m:t>
                    </m:r>
                    <m:r>
                      <a:rPr lang="en-US" altLang="zh-CN" i="1">
                        <a:solidFill>
                          <a:prstClr val="black"/>
                        </a:solidFill>
                        <a:latin typeface="Cambria Math" panose="02040503050406030204" pitchFamily="18" charset="0"/>
                        <a:sym typeface="Times New Roman" panose="02020603050405020304" pitchFamily="18" charset="0"/>
                      </a:rPr>
                      <m:t>𝐷</m:t>
                    </m:r>
                    <m:r>
                      <a:rPr lang="en-US" altLang="zh-CN" i="1">
                        <a:solidFill>
                          <a:prstClr val="black"/>
                        </a:solidFill>
                        <a:latin typeface="Cambria Math" panose="02040503050406030204" pitchFamily="18" charset="0"/>
                        <a:sym typeface="Times New Roman" panose="02020603050405020304" pitchFamily="18" charset="0"/>
                      </a:rPr>
                      <m:t>)</m:t>
                    </m:r>
                  </m:oMath>
                </a14:m>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755576" y="1625836"/>
                <a:ext cx="7632848" cy="309245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446867" y="4881658"/>
                <a:ext cx="3748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sym typeface="Times New Roman" panose="02020603050405020304" pitchFamily="18" charset="0"/>
                        </a:rPr>
                        <m:t>𝑃</m:t>
                      </m:r>
                      <m:d>
                        <m:dPr>
                          <m:ctrlPr>
                            <a:rPr lang="en-US" altLang="zh-CN" sz="2800" i="1">
                              <a:latin typeface="Cambria Math" panose="02040503050406030204" pitchFamily="18" charset="0"/>
                              <a:sym typeface="Times New Roman" panose="02020603050405020304" pitchFamily="18" charset="0"/>
                            </a:rPr>
                          </m:ctrlPr>
                        </m:dPr>
                        <m:e>
                          <m:r>
                            <a:rPr lang="en-US" altLang="zh-CN" sz="2800" i="1">
                              <a:latin typeface="Cambria Math" panose="02040503050406030204" pitchFamily="18" charset="0"/>
                              <a:sym typeface="Times New Roman" panose="02020603050405020304" pitchFamily="18" charset="0"/>
                            </a:rPr>
                            <m:t>h</m:t>
                          </m:r>
                          <m:r>
                            <a:rPr lang="en-US" altLang="zh-CN" sz="2800" i="1">
                              <a:latin typeface="Cambria Math" panose="02040503050406030204" pitchFamily="18" charset="0"/>
                              <a:sym typeface="Times New Roman" panose="02020603050405020304" pitchFamily="18" charset="0"/>
                            </a:rPr>
                            <m:t>+</m:t>
                          </m:r>
                        </m:e>
                        <m:e>
                          <m:r>
                            <a:rPr lang="en-US" altLang="zh-CN" sz="2800" i="1">
                              <a:latin typeface="Cambria Math" panose="02040503050406030204" pitchFamily="18" charset="0"/>
                              <a:sym typeface="Times New Roman" panose="02020603050405020304" pitchFamily="18" charset="0"/>
                            </a:rPr>
                            <m:t>𝐷</m:t>
                          </m:r>
                        </m:e>
                      </m:d>
                      <m:r>
                        <a:rPr lang="en-US" altLang="zh-CN" sz="2800" b="0" i="0" smtClean="0">
                          <a:latin typeface="Cambria Math" panose="02040503050406030204" pitchFamily="18" charset="0"/>
                          <a:sym typeface="Times New Roman" panose="02020603050405020304" pitchFamily="18" charset="0"/>
                        </a:rPr>
                        <m:t>&gt;</m:t>
                      </m:r>
                      <m:r>
                        <m:rPr>
                          <m:sty m:val="p"/>
                        </m:rPr>
                        <a:rPr lang="en-US" altLang="zh-CN" sz="2800" b="0" i="0" smtClean="0">
                          <a:latin typeface="Cambria Math" panose="02040503050406030204" pitchFamily="18" charset="0"/>
                          <a:sym typeface="Times New Roman" panose="02020603050405020304" pitchFamily="18" charset="0"/>
                        </a:rPr>
                        <m:t>P</m:t>
                      </m:r>
                      <m:r>
                        <a:rPr lang="en-US" altLang="zh-CN" sz="2800" b="0" i="0" smtClean="0">
                          <a:latin typeface="Cambria Math" panose="02040503050406030204" pitchFamily="18" charset="0"/>
                          <a:sym typeface="Times New Roman" panose="02020603050405020304" pitchFamily="18" charset="0"/>
                        </a:rPr>
                        <m:t>(</m:t>
                      </m:r>
                      <m:r>
                        <m:rPr>
                          <m:sty m:val="p"/>
                        </m:rPr>
                        <a:rPr lang="en-US" altLang="zh-CN" sz="2800" b="0" i="0" smtClean="0">
                          <a:latin typeface="Cambria Math" panose="02040503050406030204" pitchFamily="18" charset="0"/>
                          <a:sym typeface="Times New Roman" panose="02020603050405020304" pitchFamily="18" charset="0"/>
                        </a:rPr>
                        <m:t>h</m:t>
                      </m:r>
                      <m:r>
                        <a:rPr lang="en-US" altLang="zh-CN" sz="2800" b="0" i="0" smtClean="0">
                          <a:latin typeface="Cambria Math" panose="02040503050406030204" pitchFamily="18" charset="0"/>
                          <a:sym typeface="Times New Roman" panose="02020603050405020304" pitchFamily="18" charset="0"/>
                        </a:rPr>
                        <m:t>−|</m:t>
                      </m:r>
                      <m:r>
                        <m:rPr>
                          <m:sty m:val="p"/>
                        </m:rPr>
                        <a:rPr lang="en-US" altLang="zh-CN" sz="2800" b="0" i="0" smtClean="0">
                          <a:latin typeface="Cambria Math" panose="02040503050406030204" pitchFamily="18" charset="0"/>
                          <a:sym typeface="Times New Roman" panose="02020603050405020304" pitchFamily="18" charset="0"/>
                        </a:rPr>
                        <m:t>D</m:t>
                      </m:r>
                      <m:r>
                        <a:rPr lang="en-US" altLang="zh-CN" sz="2800" b="0" i="0" smtClean="0">
                          <a:latin typeface="Cambria Math" panose="02040503050406030204" pitchFamily="18" charset="0"/>
                          <a:sym typeface="Times New Roman" panose="02020603050405020304" pitchFamily="18" charset="0"/>
                        </a:rPr>
                        <m:t>)</m:t>
                      </m:r>
                    </m:oMath>
                  </m:oMathPara>
                </a14:m>
                <a:endParaRPr lang="zh-CN" altLang="en-US" sz="2800" dirty="0">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446867" y="4881658"/>
                <a:ext cx="3748462" cy="523220"/>
              </a:xfrm>
              <a:prstGeom prst="rect">
                <a:avLst/>
              </a:prstGeom>
              <a:blipFill>
                <a:blip r:embed="rId3"/>
                <a:stretch>
                  <a:fillRect/>
                </a:stretch>
              </a:blipFill>
            </p:spPr>
            <p:txBody>
              <a:bodyPr/>
              <a:lstStyle/>
              <a:p>
                <a:r>
                  <a:rPr lang="zh-CN" altLang="en-US">
                    <a:noFill/>
                  </a:rPr>
                  <a:t> </a:t>
                </a:r>
              </a:p>
            </p:txBody>
          </p:sp>
        </mc:Fallback>
      </mc:AlternateContent>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1381"/>
          <a:stretch/>
        </p:blipFill>
        <p:spPr bwMode="auto">
          <a:xfrm>
            <a:off x="1115616" y="809626"/>
            <a:ext cx="5046291"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3">
            <a:extLst>
              <a:ext uri="{FF2B5EF4-FFF2-40B4-BE49-F238E27FC236}">
                <a16:creationId xmlns:a16="http://schemas.microsoft.com/office/drawing/2014/main" id="{5877B1A8-9DD7-4080-8A75-096C3480BD85}"/>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233797344"/>
      </p:ext>
    </p:extLst>
  </p:cSld>
  <p:clrMapOvr>
    <a:masterClrMapping/>
  </p:clrMapOvr>
  <p:transition spd="med">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756000" y="108000"/>
            <a:ext cx="8229600" cy="492443"/>
          </a:xfrm>
          <a:prstGeom prst="rect">
            <a:avLst/>
          </a:prstGeom>
        </p:spPr>
        <p:txBody>
          <a:bodyPr wrap="square">
            <a:spAutoFit/>
          </a:body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2.4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朴素贝叶斯分类 </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连续</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数据如何求概率</a:t>
            </a:r>
          </a:p>
        </p:txBody>
      </p:sp>
      <p:sp>
        <p:nvSpPr>
          <p:cNvPr id="79033" name="Text Box 185"/>
          <p:cNvSpPr txBox="1">
            <a:spLocks noChangeArrowheads="1"/>
          </p:cNvSpPr>
          <p:nvPr/>
        </p:nvSpPr>
        <p:spPr bwMode="auto">
          <a:xfrm>
            <a:off x="238876" y="6165304"/>
            <a:ext cx="86662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algn="ctr" eaLnBrk="1" hangingPunct="1">
              <a:spcBef>
                <a:spcPct val="20000"/>
              </a:spcBef>
              <a:buClr>
                <a:schemeClr val="accent2"/>
              </a:buClr>
              <a:buFont typeface="Wingdings" pitchFamily="2" charset="2"/>
              <a:buNone/>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预测收入</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为</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121</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，无游戏爱好、信用良好的中年人，是否购买</a:t>
            </a:r>
          </a:p>
        </p:txBody>
      </p:sp>
      <p:graphicFrame>
        <p:nvGraphicFramePr>
          <p:cNvPr id="8" name="Group 3">
            <a:extLst>
              <a:ext uri="{FF2B5EF4-FFF2-40B4-BE49-F238E27FC236}">
                <a16:creationId xmlns:a16="http://schemas.microsoft.com/office/drawing/2014/main" id="{4C0B8DFD-6663-4380-9C66-0919AB7F5FA3}"/>
              </a:ext>
            </a:extLst>
          </p:cNvPr>
          <p:cNvGraphicFramePr>
            <a:graphicFrameLocks/>
          </p:cNvGraphicFramePr>
          <p:nvPr>
            <p:extLst>
              <p:ext uri="{D42A27DB-BD31-4B8C-83A1-F6EECF244321}">
                <p14:modId xmlns:p14="http://schemas.microsoft.com/office/powerpoint/2010/main" val="3471624354"/>
              </p:ext>
            </p:extLst>
          </p:nvPr>
        </p:nvGraphicFramePr>
        <p:xfrm>
          <a:off x="446747" y="1152119"/>
          <a:ext cx="3990975" cy="4553762"/>
        </p:xfrm>
        <a:graphic>
          <a:graphicData uri="http://schemas.openxmlformats.org/drawingml/2006/table">
            <a:tbl>
              <a:tblPr/>
              <a:tblGrid>
                <a:gridCol w="452438">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6437">
                  <a:extLst>
                    <a:ext uri="{9D8B030D-6E8A-4147-A177-3AD203B41FA5}">
                      <a16:colId xmlns:a16="http://schemas.microsoft.com/office/drawing/2014/main" val="20002"/>
                    </a:ext>
                  </a:extLst>
                </a:gridCol>
                <a:gridCol w="715963">
                  <a:extLst>
                    <a:ext uri="{9D8B030D-6E8A-4147-A177-3AD203B41FA5}">
                      <a16:colId xmlns:a16="http://schemas.microsoft.com/office/drawing/2014/main" val="20003"/>
                    </a:ext>
                  </a:extLst>
                </a:gridCol>
                <a:gridCol w="706437">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tblGrid>
              <a:tr h="481032">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年龄</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爱好</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信用</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5</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低</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dirty="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r>
                        <a:rPr kumimoji="0" lang="zh-CN" altLang="en-US" sz="1600" b="0" i="0" u="none" strike="noStrike" cap="none" normalizeH="0" baseline="0" dirty="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9" name="Group 3">
            <a:extLst>
              <a:ext uri="{FF2B5EF4-FFF2-40B4-BE49-F238E27FC236}">
                <a16:creationId xmlns:a16="http://schemas.microsoft.com/office/drawing/2014/main" id="{2CC6D1CB-1D2D-4DAF-AD01-9F0DA02106F9}"/>
              </a:ext>
            </a:extLst>
          </p:cNvPr>
          <p:cNvGraphicFramePr>
            <a:graphicFrameLocks/>
          </p:cNvGraphicFramePr>
          <p:nvPr>
            <p:extLst>
              <p:ext uri="{D42A27DB-BD31-4B8C-83A1-F6EECF244321}">
                <p14:modId xmlns:p14="http://schemas.microsoft.com/office/powerpoint/2010/main" val="635323226"/>
              </p:ext>
            </p:extLst>
          </p:nvPr>
        </p:nvGraphicFramePr>
        <p:xfrm>
          <a:off x="4737393" y="1152119"/>
          <a:ext cx="3990975" cy="4553762"/>
        </p:xfrm>
        <a:graphic>
          <a:graphicData uri="http://schemas.openxmlformats.org/drawingml/2006/table">
            <a:tbl>
              <a:tblPr/>
              <a:tblGrid>
                <a:gridCol w="452438">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6437">
                  <a:extLst>
                    <a:ext uri="{9D8B030D-6E8A-4147-A177-3AD203B41FA5}">
                      <a16:colId xmlns:a16="http://schemas.microsoft.com/office/drawing/2014/main" val="20002"/>
                    </a:ext>
                  </a:extLst>
                </a:gridCol>
                <a:gridCol w="715963">
                  <a:extLst>
                    <a:ext uri="{9D8B030D-6E8A-4147-A177-3AD203B41FA5}">
                      <a16:colId xmlns:a16="http://schemas.microsoft.com/office/drawing/2014/main" val="20003"/>
                    </a:ext>
                  </a:extLst>
                </a:gridCol>
                <a:gridCol w="706437">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tblGrid>
              <a:tr h="481032">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年龄</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dirty="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爱好</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信用</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5</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青</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老</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dirty="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r>
                        <a:rPr kumimoji="0" lang="zh-CN" altLang="en-US" sz="1600" b="0" i="0" u="none" strike="noStrike" cap="none" normalizeH="0" baseline="0" dirty="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0"/>
                  </a:ext>
                </a:extLst>
              </a:tr>
            </a:tbl>
          </a:graphicData>
        </a:graphic>
      </p:graphicFrame>
      <p:sp>
        <p:nvSpPr>
          <p:cNvPr id="10" name="矩形 9">
            <a:extLst>
              <a:ext uri="{FF2B5EF4-FFF2-40B4-BE49-F238E27FC236}">
                <a16:creationId xmlns:a16="http://schemas.microsoft.com/office/drawing/2014/main" id="{2B2F4975-C337-401B-9D9E-347780B12E8D}"/>
              </a:ext>
            </a:extLst>
          </p:cNvPr>
          <p:cNvSpPr/>
          <p:nvPr/>
        </p:nvSpPr>
        <p:spPr bwMode="auto">
          <a:xfrm>
            <a:off x="2307936" y="1005366"/>
            <a:ext cx="720080" cy="4831714"/>
          </a:xfrm>
          <a:prstGeom prst="rect">
            <a:avLst/>
          </a:prstGeom>
          <a:noFill/>
          <a:ln w="190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a:extLst>
              <a:ext uri="{FF2B5EF4-FFF2-40B4-BE49-F238E27FC236}">
                <a16:creationId xmlns:a16="http://schemas.microsoft.com/office/drawing/2014/main" id="{67475A56-817D-4AC4-B75A-B5F9AB915BC5}"/>
              </a:ext>
            </a:extLst>
          </p:cNvPr>
          <p:cNvSpPr/>
          <p:nvPr/>
        </p:nvSpPr>
        <p:spPr bwMode="auto">
          <a:xfrm>
            <a:off x="5885149" y="1005366"/>
            <a:ext cx="720080" cy="4831714"/>
          </a:xfrm>
          <a:prstGeom prst="rect">
            <a:avLst/>
          </a:prstGeom>
          <a:noFill/>
          <a:ln w="190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261951901"/>
      </p:ext>
    </p:extLst>
  </p:cSld>
  <p:clrMapOvr>
    <a:masterClrMapping/>
  </p:clrMapOvr>
  <p:transition spd="med">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5472184" cy="492443"/>
          </a:xfrm>
          <a:prstGeom prst="rect">
            <a:avLst/>
          </a:prstGeom>
        </p:spPr>
        <p:txBody>
          <a:bodyPr wrap="square">
            <a:spAutoFit/>
          </a:body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分类概念</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 name="内容占位符 2"/>
          <p:cNvSpPr>
            <a:spLocks noGrp="1"/>
          </p:cNvSpPr>
          <p:nvPr>
            <p:ph idx="4294967295"/>
          </p:nvPr>
        </p:nvSpPr>
        <p:spPr>
          <a:xfrm>
            <a:off x="252000" y="756000"/>
            <a:ext cx="8640000" cy="5562357"/>
          </a:xfrm>
          <a:prstGeom prst="rect">
            <a:avLst/>
          </a:prstGeom>
          <a:noFill/>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什么是</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分类？</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找出描述和区分数据类或概念的</a:t>
            </a:r>
            <a:r>
              <a:rPr lang="zh-CN" altLang="en-US" sz="22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模型</a:t>
            </a: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，以便能够使用模型</a:t>
            </a:r>
            <a:r>
              <a:rPr lang="zh-CN" altLang="en-US" sz="22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预测类标号未知的对象的</a:t>
            </a:r>
            <a:r>
              <a:rPr lang="zh-CN" altLang="en-US" sz="2200" b="1">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rPr>
              <a:t>类标号</a:t>
            </a:r>
            <a:endParaRPr lang="en-US" altLang="zh-CN" sz="2200" b="1" dirty="0">
              <a:solidFill>
                <a:srgbClr val="FF66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一般过程</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学习阶段</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2" fontAlgn="base">
              <a:lnSpc>
                <a:spcPct val="150000"/>
              </a:lnSpc>
              <a:spcBef>
                <a:spcPts val="600"/>
              </a:spcBef>
              <a:spcAft>
                <a:spcPct val="0"/>
              </a:spcAft>
              <a:buClr>
                <a:srgbClr val="FF6700"/>
              </a:buClr>
            </a:pPr>
            <a:r>
              <a:rPr lang="zh-CN" altLang="en-US" dirty="0">
                <a:sym typeface="Times New Roman" panose="02020603050405020304" pitchFamily="18" charset="0"/>
              </a:rPr>
              <a:t>建立描述预先定义的数据类或概念集</a:t>
            </a:r>
            <a:r>
              <a:rPr lang="zh-CN" altLang="en-US">
                <a:sym typeface="Times New Roman" panose="02020603050405020304" pitchFamily="18" charset="0"/>
              </a:rPr>
              <a:t>的</a:t>
            </a:r>
            <a:r>
              <a:rPr lang="zh-CN" altLang="en-US" b="1">
                <a:solidFill>
                  <a:srgbClr val="FF6600"/>
                </a:solidFill>
                <a:sym typeface="Times New Roman" panose="02020603050405020304" pitchFamily="18" charset="0"/>
              </a:rPr>
              <a:t>分类器</a:t>
            </a:r>
            <a:endParaRPr lang="en-US" altLang="zh-CN" b="1" dirty="0">
              <a:solidFill>
                <a:srgbClr val="FF6600"/>
              </a:solidFill>
              <a:sym typeface="Times New Roman" panose="02020603050405020304" pitchFamily="18" charset="0"/>
            </a:endParaRPr>
          </a:p>
          <a:p>
            <a:pPr lvl="2" fontAlgn="base">
              <a:lnSpc>
                <a:spcPct val="150000"/>
              </a:lnSpc>
              <a:spcBef>
                <a:spcPts val="600"/>
              </a:spcBef>
              <a:spcAft>
                <a:spcPct val="0"/>
              </a:spcAft>
              <a:buClr>
                <a:srgbClr val="FF6700"/>
              </a:buClr>
            </a:pPr>
            <a:r>
              <a:rPr lang="zh-CN" altLang="en-US" b="1" dirty="0">
                <a:solidFill>
                  <a:srgbClr val="FF6600"/>
                </a:solidFill>
                <a:sym typeface="Times New Roman" panose="02020603050405020304" pitchFamily="18" charset="0"/>
              </a:rPr>
              <a:t>训练集</a:t>
            </a:r>
            <a:r>
              <a:rPr lang="zh-CN" altLang="en-US" dirty="0">
                <a:sym typeface="Times New Roman" panose="02020603050405020304" pitchFamily="18" charset="0"/>
              </a:rPr>
              <a:t>提供了每个训练元组的类标号，分类的学习过程也称为</a:t>
            </a:r>
            <a:r>
              <a:rPr lang="zh-CN" altLang="en-US">
                <a:sym typeface="Times New Roman" panose="02020603050405020304" pitchFamily="18" charset="0"/>
              </a:rPr>
              <a:t>监督学习（</a:t>
            </a:r>
            <a:r>
              <a:rPr lang="en-US" altLang="zh-CN" dirty="0">
                <a:sym typeface="Times New Roman" panose="02020603050405020304" pitchFamily="18" charset="0"/>
              </a:rPr>
              <a:t>supervised </a:t>
            </a:r>
            <a:r>
              <a:rPr lang="en-US" altLang="zh-CN">
                <a:sym typeface="Times New Roman" panose="02020603050405020304" pitchFamily="18" charset="0"/>
              </a:rPr>
              <a:t>learning</a:t>
            </a:r>
            <a:r>
              <a:rPr lang="zh-CN" altLang="en-US">
                <a:sym typeface="Times New Roman" panose="02020603050405020304" pitchFamily="18" charset="0"/>
              </a:rPr>
              <a:t>）</a:t>
            </a:r>
            <a:endParaRPr lang="en-US" altLang="zh-CN" dirty="0">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分类阶段</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2" fontAlgn="base">
              <a:lnSpc>
                <a:spcPct val="150000"/>
              </a:lnSpc>
              <a:spcBef>
                <a:spcPts val="600"/>
              </a:spcBef>
              <a:spcAft>
                <a:spcPct val="0"/>
              </a:spcAft>
              <a:buClr>
                <a:srgbClr val="FF6700"/>
              </a:buClr>
            </a:pPr>
            <a:r>
              <a:rPr lang="zh-CN" altLang="en-US" dirty="0">
                <a:sym typeface="Times New Roman" panose="02020603050405020304" pitchFamily="18" charset="0"/>
              </a:rPr>
              <a:t>使用定义好的分类器进行分类</a:t>
            </a:r>
            <a:r>
              <a:rPr lang="zh-CN" altLang="en-US">
                <a:sym typeface="Times New Roman" panose="02020603050405020304" pitchFamily="18" charset="0"/>
              </a:rPr>
              <a:t>的过程</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176998944"/>
      </p:ext>
    </p:extLst>
  </p:cSld>
  <p:clrMapOvr>
    <a:masterClrMapping/>
  </p:clrMapOvr>
  <p:transition spd="med">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3"/>
          <p:cNvSpPr txBox="1">
            <a:spLocks noChangeArrowheads="1"/>
          </p:cNvSpPr>
          <p:nvPr/>
        </p:nvSpPr>
        <p:spPr bwMode="auto">
          <a:xfrm>
            <a:off x="2304133" y="1176961"/>
            <a:ext cx="720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eaLnBrk="1" hangingPunct="1">
              <a:spcBef>
                <a:spcPct val="20000"/>
              </a:spcBef>
              <a:buClr>
                <a:schemeClr val="accent2"/>
              </a:buClr>
              <a:buFont typeface="Wingdings" pitchFamily="2" charset="2"/>
              <a:buNone/>
            </a:pP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假设不同类别收入分别服从不同正态分布</a:t>
            </a:r>
          </a:p>
        </p:txBody>
      </p:sp>
      <p:graphicFrame>
        <p:nvGraphicFramePr>
          <p:cNvPr id="111619" name="Object 4"/>
          <p:cNvGraphicFramePr>
            <a:graphicFrameLocks noChangeAspect="1"/>
          </p:cNvGraphicFramePr>
          <p:nvPr>
            <p:extLst>
              <p:ext uri="{D42A27DB-BD31-4B8C-83A1-F6EECF244321}">
                <p14:modId xmlns:p14="http://schemas.microsoft.com/office/powerpoint/2010/main" val="773226920"/>
              </p:ext>
            </p:extLst>
          </p:nvPr>
        </p:nvGraphicFramePr>
        <p:xfrm>
          <a:off x="2401712" y="1700808"/>
          <a:ext cx="3111500" cy="1066800"/>
        </p:xfrm>
        <a:graphic>
          <a:graphicData uri="http://schemas.openxmlformats.org/presentationml/2006/ole">
            <mc:AlternateContent xmlns:mc="http://schemas.openxmlformats.org/markup-compatibility/2006">
              <mc:Choice xmlns:v="urn:schemas-microsoft-com:vml" Requires="v">
                <p:oleObj spid="_x0000_s24677" name="公式" r:id="rId3" imgW="1778000" imgH="609600" progId="Equation.3">
                  <p:embed/>
                </p:oleObj>
              </mc:Choice>
              <mc:Fallback>
                <p:oleObj name="公式" r:id="rId3" imgW="1778000" imgH="60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1712" y="1700808"/>
                        <a:ext cx="31115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11621" name="Object 6"/>
          <p:cNvGraphicFramePr>
            <a:graphicFrameLocks noChangeAspect="1"/>
          </p:cNvGraphicFramePr>
          <p:nvPr>
            <p:extLst>
              <p:ext uri="{D42A27DB-BD31-4B8C-83A1-F6EECF244321}">
                <p14:modId xmlns:p14="http://schemas.microsoft.com/office/powerpoint/2010/main" val="4132368810"/>
              </p:ext>
            </p:extLst>
          </p:nvPr>
        </p:nvGraphicFramePr>
        <p:xfrm>
          <a:off x="2401712" y="2891972"/>
          <a:ext cx="3111500" cy="1066800"/>
        </p:xfrm>
        <a:graphic>
          <a:graphicData uri="http://schemas.openxmlformats.org/presentationml/2006/ole">
            <mc:AlternateContent xmlns:mc="http://schemas.openxmlformats.org/markup-compatibility/2006">
              <mc:Choice xmlns:v="urn:schemas-microsoft-com:vml" Requires="v">
                <p:oleObj spid="_x0000_s24678" name="公式" r:id="rId5" imgW="1778000" imgH="609600" progId="Equation.3">
                  <p:embed/>
                </p:oleObj>
              </mc:Choice>
              <mc:Fallback>
                <p:oleObj name="公式" r:id="rId5" imgW="1778000" imgH="60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1712" y="2891972"/>
                        <a:ext cx="31115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TextBox 2"/>
          <p:cNvSpPr txBox="1"/>
          <p:nvPr/>
        </p:nvSpPr>
        <p:spPr>
          <a:xfrm>
            <a:off x="2411760" y="4138847"/>
            <a:ext cx="5544616" cy="461665"/>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利用参数估计两组正态分布期望和方差</a:t>
            </a:r>
          </a:p>
        </p:txBody>
      </p:sp>
      <p:sp>
        <p:nvSpPr>
          <p:cNvPr id="11" name="Rectangle 2">
            <a:extLst>
              <a:ext uri="{FF2B5EF4-FFF2-40B4-BE49-F238E27FC236}">
                <a16:creationId xmlns:a16="http://schemas.microsoft.com/office/drawing/2014/main" id="{B934944E-30A8-4D46-A968-A71EF4424BD7}"/>
              </a:ext>
            </a:extLst>
          </p:cNvPr>
          <p:cNvSpPr txBox="1">
            <a:spLocks noChangeArrowheads="1"/>
          </p:cNvSpPr>
          <p:nvPr/>
        </p:nvSpPr>
        <p:spPr>
          <a:xfrm>
            <a:off x="756000" y="108000"/>
            <a:ext cx="82296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2.4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朴素贝叶斯分类 </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连续数据如何求概率</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aphicFrame>
        <p:nvGraphicFramePr>
          <p:cNvPr id="12" name="Group 3">
            <a:extLst>
              <a:ext uri="{FF2B5EF4-FFF2-40B4-BE49-F238E27FC236}">
                <a16:creationId xmlns:a16="http://schemas.microsoft.com/office/drawing/2014/main" id="{A0AD1FE6-9BE7-42A8-8106-BF71F1C83657}"/>
              </a:ext>
            </a:extLst>
          </p:cNvPr>
          <p:cNvGraphicFramePr>
            <a:graphicFrameLocks/>
          </p:cNvGraphicFramePr>
          <p:nvPr>
            <p:extLst>
              <p:ext uri="{D42A27DB-BD31-4B8C-83A1-F6EECF244321}">
                <p14:modId xmlns:p14="http://schemas.microsoft.com/office/powerpoint/2010/main" val="893476408"/>
              </p:ext>
            </p:extLst>
          </p:nvPr>
        </p:nvGraphicFramePr>
        <p:xfrm>
          <a:off x="323528" y="1152119"/>
          <a:ext cx="1863725" cy="4553762"/>
        </p:xfrm>
        <a:graphic>
          <a:graphicData uri="http://schemas.openxmlformats.org/drawingml/2006/table">
            <a:tbl>
              <a:tblPr/>
              <a:tblGrid>
                <a:gridCol w="452438">
                  <a:extLst>
                    <a:ext uri="{9D8B030D-6E8A-4147-A177-3AD203B41FA5}">
                      <a16:colId xmlns:a16="http://schemas.microsoft.com/office/drawing/2014/main" val="20000"/>
                    </a:ext>
                  </a:extLst>
                </a:gridCol>
                <a:gridCol w="706437">
                  <a:extLst>
                    <a:ext uri="{9D8B030D-6E8A-4147-A177-3AD203B41FA5}">
                      <a16:colId xmlns:a16="http://schemas.microsoft.com/office/drawing/2014/main" val="20002"/>
                    </a:ext>
                  </a:extLst>
                </a:gridCol>
                <a:gridCol w="704850">
                  <a:extLst>
                    <a:ext uri="{9D8B030D-6E8A-4147-A177-3AD203B41FA5}">
                      <a16:colId xmlns:a16="http://schemas.microsoft.com/office/drawing/2014/main" val="20005"/>
                    </a:ext>
                  </a:extLst>
                </a:gridCol>
              </a:tblGrid>
              <a:tr h="481032">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5</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dirty="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r>
                        <a:rPr kumimoji="0" lang="zh-CN" altLang="en-US" sz="1600" b="0" i="0" u="none" strike="noStrike" cap="none" normalizeH="0" baseline="0" dirty="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422761628"/>
      </p:ext>
    </p:extLst>
  </p:cSld>
  <p:clrMapOvr>
    <a:masterClrMapping/>
  </p:clrMapOvr>
  <p:transition spd="med">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3"/>
          <p:cNvSpPr txBox="1">
            <a:spLocks noChangeArrowheads="1"/>
          </p:cNvSpPr>
          <p:nvPr/>
        </p:nvSpPr>
        <p:spPr bwMode="auto">
          <a:xfrm>
            <a:off x="2304133" y="1176961"/>
            <a:ext cx="720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69900" indent="-469900">
              <a:defRPr sz="3200">
                <a:solidFill>
                  <a:schemeClr val="tx1"/>
                </a:solidFill>
                <a:latin typeface="Arial" charset="0"/>
                <a:ea typeface="楷体_GB2312" pitchFamily="49" charset="-122"/>
              </a:defRPr>
            </a:lvl1pPr>
            <a:lvl2pPr>
              <a:defRPr sz="2800">
                <a:solidFill>
                  <a:schemeClr val="tx1"/>
                </a:solidFill>
                <a:latin typeface="Arial" charset="0"/>
                <a:ea typeface="楷体_GB2312" pitchFamily="49" charset="-122"/>
              </a:defRPr>
            </a:lvl2pPr>
            <a:lvl3pPr>
              <a:defRPr sz="2400">
                <a:solidFill>
                  <a:schemeClr val="tx1"/>
                </a:solidFill>
                <a:latin typeface="Arial" charset="0"/>
                <a:ea typeface="楷体_GB2312" pitchFamily="49" charset="-122"/>
              </a:defRPr>
            </a:lvl3pPr>
            <a:lvl4pPr>
              <a:defRPr sz="2000">
                <a:solidFill>
                  <a:schemeClr val="tx1"/>
                </a:solidFill>
                <a:latin typeface="Arial" charset="0"/>
                <a:ea typeface="楷体_GB2312" pitchFamily="49" charset="-122"/>
              </a:defRPr>
            </a:lvl4pPr>
            <a:lvl5pPr>
              <a:defRPr sz="2000">
                <a:solidFill>
                  <a:schemeClr val="tx1"/>
                </a:solidFill>
                <a:latin typeface="Arial" charset="0"/>
                <a:ea typeface="楷体_GB2312" pitchFamily="49" charset="-122"/>
              </a:defRPr>
            </a:lvl5pPr>
            <a:lvl6pPr eaLnBrk="0" hangingPunct="0">
              <a:defRPr sz="2000">
                <a:solidFill>
                  <a:schemeClr val="tx1"/>
                </a:solidFill>
                <a:latin typeface="Arial" charset="0"/>
                <a:ea typeface="楷体_GB2312" pitchFamily="49" charset="-122"/>
              </a:defRPr>
            </a:lvl6pPr>
            <a:lvl7pPr eaLnBrk="0" hangingPunct="0">
              <a:defRPr sz="2000">
                <a:solidFill>
                  <a:schemeClr val="tx1"/>
                </a:solidFill>
                <a:latin typeface="Arial" charset="0"/>
                <a:ea typeface="楷体_GB2312" pitchFamily="49" charset="-122"/>
              </a:defRPr>
            </a:lvl7pPr>
            <a:lvl8pPr eaLnBrk="0" hangingPunct="0">
              <a:defRPr sz="2000">
                <a:solidFill>
                  <a:schemeClr val="tx1"/>
                </a:solidFill>
                <a:latin typeface="Arial" charset="0"/>
                <a:ea typeface="楷体_GB2312" pitchFamily="49" charset="-122"/>
              </a:defRPr>
            </a:lvl8pPr>
            <a:lvl9pPr eaLnBrk="0" hangingPunct="0">
              <a:defRPr sz="2000">
                <a:solidFill>
                  <a:schemeClr val="tx1"/>
                </a:solidFill>
                <a:latin typeface="Arial" charset="0"/>
                <a:ea typeface="楷体_GB2312" pitchFamily="49" charset="-122"/>
              </a:defRPr>
            </a:lvl9pPr>
          </a:lstStyle>
          <a:p>
            <a:pPr eaLnBrk="1" hangingPunct="1">
              <a:spcBef>
                <a:spcPct val="20000"/>
              </a:spcBef>
              <a:buClr>
                <a:schemeClr val="accent2"/>
              </a:buClr>
              <a:buFont typeface="Wingdings" pitchFamily="2" charset="2"/>
              <a:buNone/>
            </a:pP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假设不同类别收入分别服从不同正态分布</a:t>
            </a:r>
          </a:p>
        </p:txBody>
      </p:sp>
      <p:graphicFrame>
        <p:nvGraphicFramePr>
          <p:cNvPr id="111619" name="Object 4"/>
          <p:cNvGraphicFramePr>
            <a:graphicFrameLocks noChangeAspect="1"/>
          </p:cNvGraphicFramePr>
          <p:nvPr/>
        </p:nvGraphicFramePr>
        <p:xfrm>
          <a:off x="2401712" y="1700808"/>
          <a:ext cx="3111500" cy="1066800"/>
        </p:xfrm>
        <a:graphic>
          <a:graphicData uri="http://schemas.openxmlformats.org/presentationml/2006/ole">
            <mc:AlternateContent xmlns:mc="http://schemas.openxmlformats.org/markup-compatibility/2006">
              <mc:Choice xmlns:v="urn:schemas-microsoft-com:vml" Requires="v">
                <p:oleObj spid="_x0000_s29728" name="公式" r:id="rId3" imgW="1778000" imgH="609600" progId="Equation.3">
                  <p:embed/>
                </p:oleObj>
              </mc:Choice>
              <mc:Fallback>
                <p:oleObj name="公式" r:id="rId3" imgW="1778000" imgH="609600" progId="Equation.3">
                  <p:embed/>
                  <p:pic>
                    <p:nvPicPr>
                      <p:cNvPr id="11161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1712" y="1700808"/>
                        <a:ext cx="31115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11620" name="Object 5"/>
              <p:cNvSpPr txBox="1"/>
              <p:nvPr/>
            </p:nvSpPr>
            <p:spPr bwMode="auto">
              <a:xfrm>
                <a:off x="2421560" y="4780588"/>
                <a:ext cx="6409059" cy="156051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𝑃</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收入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121</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𝑁𝑜</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ad>
                            <m:radPr>
                              <m:degHide m:val="on"/>
                              <m:ctrlPr>
                                <a:rPr lang="zh-CN" altLang="en-US" sz="2400" i="1">
                                  <a:solidFill>
                                    <a:srgbClr val="000000"/>
                                  </a:solidFill>
                                  <a:latin typeface="Cambria Math" panose="02040503050406030204" pitchFamily="18" charset="0"/>
                                </a:rPr>
                              </m:ctrlPr>
                            </m:radPr>
                            <m:deg/>
                            <m:e>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𝜋</m:t>
                              </m:r>
                            </m:e>
                          </m:ra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54</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54</m:t>
                          </m:r>
                          <m:r>
                            <a:rPr lang="zh-CN" altLang="en-US" sz="2400" i="1">
                              <a:solidFill>
                                <a:srgbClr val="000000"/>
                              </a:solidFill>
                              <a:latin typeface="Cambria Math" panose="02040503050406030204" pitchFamily="18" charset="0"/>
                            </a:rPr>
                            <m:t>)</m:t>
                          </m:r>
                        </m:den>
                      </m:f>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𝑒</m:t>
                          </m:r>
                        </m:e>
                        <m:sup>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121</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110</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m:t>
                                  </m:r>
                                </m:e>
                                <m:sup>
                                  <m:r>
                                    <a:rPr lang="zh-CN" altLang="en-US" sz="2400" i="1">
                                      <a:solidFill>
                                        <a:srgbClr val="000000"/>
                                      </a:solidFill>
                                      <a:latin typeface="Cambria Math" panose="02040503050406030204" pitchFamily="18" charset="0"/>
                                    </a:rPr>
                                    <m:t>2</m:t>
                                  </m:r>
                                </m:sup>
                              </m:sSup>
                            </m:num>
                            <m:den>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2975</m:t>
                              </m:r>
                              <m:r>
                                <a:rPr lang="zh-CN" altLang="en-US" sz="2400" i="1">
                                  <a:solidFill>
                                    <a:srgbClr val="000000"/>
                                  </a:solidFill>
                                  <a:latin typeface="Cambria Math" panose="02040503050406030204" pitchFamily="18" charset="0"/>
                                </a:rPr>
                                <m:t>)</m:t>
                              </m:r>
                            </m:den>
                          </m:f>
                        </m:sup>
                      </m:sSup>
                    </m:oMath>
                    <m:oMath xmlns:m="http://schemas.openxmlformats.org/officeDocument/2006/math">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0</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0072</m:t>
                      </m:r>
                    </m:oMath>
                  </m:oMathPara>
                </a14:m>
                <a:endParaRPr lang="zh-CN" altLang="en-US" sz="2400"/>
              </a:p>
            </p:txBody>
          </p:sp>
        </mc:Choice>
        <mc:Fallback xmlns="">
          <p:sp>
            <p:nvSpPr>
              <p:cNvPr id="111620" name="Object 5"/>
              <p:cNvSpPr txBox="1">
                <a:spLocks noRot="1" noChangeAspect="1" noMove="1" noResize="1" noEditPoints="1" noAdjustHandles="1" noChangeArrowheads="1" noChangeShapeType="1" noTextEdit="1"/>
              </p:cNvSpPr>
              <p:nvPr/>
            </p:nvSpPr>
            <p:spPr bwMode="auto">
              <a:xfrm>
                <a:off x="2421560" y="4780588"/>
                <a:ext cx="6409059" cy="1560512"/>
              </a:xfrm>
              <a:prstGeom prst="rect">
                <a:avLst/>
              </a:prstGeom>
              <a:blipFill>
                <a:blip r:embed="rId5"/>
                <a:stretch>
                  <a:fillRect/>
                </a:stretch>
              </a:blipFill>
              <a:ln>
                <a:noFill/>
              </a:ln>
              <a:effectLst/>
            </p:spPr>
            <p:txBody>
              <a:bodyPr/>
              <a:lstStyle/>
              <a:p>
                <a:r>
                  <a:rPr lang="zh-CN" altLang="en-US">
                    <a:noFill/>
                  </a:rPr>
                  <a:t> </a:t>
                </a:r>
              </a:p>
            </p:txBody>
          </p:sp>
        </mc:Fallback>
      </mc:AlternateContent>
      <p:graphicFrame>
        <p:nvGraphicFramePr>
          <p:cNvPr id="111621" name="Object 6"/>
          <p:cNvGraphicFramePr>
            <a:graphicFrameLocks noChangeAspect="1"/>
          </p:cNvGraphicFramePr>
          <p:nvPr/>
        </p:nvGraphicFramePr>
        <p:xfrm>
          <a:off x="2401712" y="2891972"/>
          <a:ext cx="3111500" cy="1066800"/>
        </p:xfrm>
        <a:graphic>
          <a:graphicData uri="http://schemas.openxmlformats.org/presentationml/2006/ole">
            <mc:AlternateContent xmlns:mc="http://schemas.openxmlformats.org/markup-compatibility/2006">
              <mc:Choice xmlns:v="urn:schemas-microsoft-com:vml" Requires="v">
                <p:oleObj spid="_x0000_s29729" name="公式" r:id="rId6" imgW="1778000" imgH="609600" progId="Equation.3">
                  <p:embed/>
                </p:oleObj>
              </mc:Choice>
              <mc:Fallback>
                <p:oleObj name="公式" r:id="rId6" imgW="1778000" imgH="609600" progId="Equation.3">
                  <p:embed/>
                  <p:pic>
                    <p:nvPicPr>
                      <p:cNvPr id="111621"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1712" y="2891972"/>
                        <a:ext cx="31115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21590" name="Picture 86"/>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sharpenSoften amount="25000"/>
                    </a14:imgEffect>
                  </a14:imgLayer>
                </a14:imgProps>
              </a:ext>
              <a:ext uri="{28A0092B-C50C-407E-A947-70E740481C1C}">
                <a14:useLocalDpi xmlns:a14="http://schemas.microsoft.com/office/drawing/2010/main" val="0"/>
              </a:ext>
            </a:extLst>
          </a:blip>
          <a:srcRect l="3277"/>
          <a:stretch/>
        </p:blipFill>
        <p:spPr bwMode="auto">
          <a:xfrm>
            <a:off x="5610791" y="1808163"/>
            <a:ext cx="3375242" cy="2088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11760" y="4138847"/>
            <a:ext cx="5544616" cy="461665"/>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利用参数估计两组正态分布期望和方差</a:t>
            </a:r>
          </a:p>
        </p:txBody>
      </p:sp>
      <p:sp>
        <p:nvSpPr>
          <p:cNvPr id="11" name="Rectangle 2">
            <a:extLst>
              <a:ext uri="{FF2B5EF4-FFF2-40B4-BE49-F238E27FC236}">
                <a16:creationId xmlns:a16="http://schemas.microsoft.com/office/drawing/2014/main" id="{B934944E-30A8-4D46-A968-A71EF4424BD7}"/>
              </a:ext>
            </a:extLst>
          </p:cNvPr>
          <p:cNvSpPr txBox="1">
            <a:spLocks noChangeArrowheads="1"/>
          </p:cNvSpPr>
          <p:nvPr/>
        </p:nvSpPr>
        <p:spPr>
          <a:xfrm>
            <a:off x="756000" y="108000"/>
            <a:ext cx="82296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2.4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朴素贝叶斯分类 </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连续数据如何求概率</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aphicFrame>
        <p:nvGraphicFramePr>
          <p:cNvPr id="12" name="Group 3">
            <a:extLst>
              <a:ext uri="{FF2B5EF4-FFF2-40B4-BE49-F238E27FC236}">
                <a16:creationId xmlns:a16="http://schemas.microsoft.com/office/drawing/2014/main" id="{A0AD1FE6-9BE7-42A8-8106-BF71F1C83657}"/>
              </a:ext>
            </a:extLst>
          </p:cNvPr>
          <p:cNvGraphicFramePr>
            <a:graphicFrameLocks/>
          </p:cNvGraphicFramePr>
          <p:nvPr/>
        </p:nvGraphicFramePr>
        <p:xfrm>
          <a:off x="323528" y="1152119"/>
          <a:ext cx="1863725" cy="4553762"/>
        </p:xfrm>
        <a:graphic>
          <a:graphicData uri="http://schemas.openxmlformats.org/drawingml/2006/table">
            <a:tbl>
              <a:tblPr/>
              <a:tblGrid>
                <a:gridCol w="452438">
                  <a:extLst>
                    <a:ext uri="{9D8B030D-6E8A-4147-A177-3AD203B41FA5}">
                      <a16:colId xmlns:a16="http://schemas.microsoft.com/office/drawing/2014/main" val="20000"/>
                    </a:ext>
                  </a:extLst>
                </a:gridCol>
                <a:gridCol w="706437">
                  <a:extLst>
                    <a:ext uri="{9D8B030D-6E8A-4147-A177-3AD203B41FA5}">
                      <a16:colId xmlns:a16="http://schemas.microsoft.com/office/drawing/2014/main" val="20002"/>
                    </a:ext>
                  </a:extLst>
                </a:gridCol>
                <a:gridCol w="704850">
                  <a:extLst>
                    <a:ext uri="{9D8B030D-6E8A-4147-A177-3AD203B41FA5}">
                      <a16:colId xmlns:a16="http://schemas.microsoft.com/office/drawing/2014/main" val="20005"/>
                    </a:ext>
                  </a:extLst>
                </a:gridCol>
              </a:tblGrid>
              <a:tr h="481032">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id</a:t>
                      </a:r>
                      <a:endPar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收入</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1"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购买</a:t>
                      </a:r>
                      <a:endParaRPr kumimoji="0" lang="zh-CN" altLang="en-US"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3</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4</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5</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60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6"/>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220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85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8"/>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75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否</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9"/>
                  </a:ext>
                </a:extLst>
              </a:tr>
              <a:tr h="407273">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10</a:t>
                      </a:r>
                    </a:p>
                  </a:txBody>
                  <a:tcPr anchor="ctr" horzOverflow="overflow">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rPr>
                        <a:t>90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 latinLnBrk="0" hangingPunct="1">
                        <a:lnSpc>
                          <a:spcPct val="100000"/>
                        </a:lnSpc>
                        <a:spcBef>
                          <a:spcPct val="0"/>
                        </a:spcBef>
                        <a:spcAft>
                          <a:spcPct val="0"/>
                        </a:spcAft>
                        <a:buClrTx/>
                        <a:buSzPct val="100000"/>
                        <a:buFontTx/>
                        <a:buNone/>
                        <a:tabLst/>
                      </a:pPr>
                      <a:r>
                        <a:rPr kumimoji="0" lang="zh-CN" altLang="en-US" sz="1600" b="0" i="0" u="none" strike="noStrike" cap="none" normalizeH="0" baseline="0" dirty="0">
                          <a:ln>
                            <a:noFill/>
                          </a:ln>
                          <a:solidFill>
                            <a:srgbClr val="FF6600"/>
                          </a:solidFill>
                          <a:effectLst/>
                          <a:latin typeface="Times New Roman" panose="02020603050405020304" pitchFamily="18" charset="0"/>
                          <a:ea typeface="微软雅黑" panose="020B0503020204020204" pitchFamily="34" charset="-122"/>
                          <a:sym typeface="Times New Roman" panose="02020603050405020304" pitchFamily="18" charset="0"/>
                        </a:rPr>
                        <a:t>是</a:t>
                      </a:r>
                      <a:r>
                        <a:rPr kumimoji="0" lang="zh-CN" altLang="en-US" sz="1600" b="0" i="0" u="none" strike="noStrike" cap="none" normalizeH="0" baseline="0" dirty="0">
                          <a:ln>
                            <a:noFill/>
                          </a:ln>
                          <a:solidFill>
                            <a:srgbClr val="13548C"/>
                          </a:solidFill>
                          <a:effectLst/>
                          <a:latin typeface="Times New Roman" panose="02020603050405020304" pitchFamily="18" charset="0"/>
                          <a:ea typeface="微软雅黑" panose="020B0503020204020204" pitchFamily="34" charset="-122"/>
                          <a:sym typeface="Times New Roman" panose="02020603050405020304" pitchFamily="18" charset="0"/>
                        </a:rPr>
                        <a:t> </a:t>
                      </a:r>
                    </a:p>
                  </a:txBody>
                  <a:tcPr anchor="ctr" horzOverflow="overflow">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92232798"/>
      </p:ext>
    </p:extLst>
  </p:cSld>
  <p:clrMapOvr>
    <a:masterClrMapping/>
  </p:clrMapOvr>
  <p:transition spd="med">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2.5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贝叶斯分类器</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总结</a:t>
            </a:r>
          </a:p>
        </p:txBody>
      </p:sp>
      <p:sp>
        <p:nvSpPr>
          <p:cNvPr id="3" name="内容占位符 2"/>
          <p:cNvSpPr>
            <a:spLocks noGrp="1"/>
          </p:cNvSpPr>
          <p:nvPr>
            <p:ph idx="4294967295"/>
          </p:nvPr>
        </p:nvSpPr>
        <p:spPr>
          <a:xfrm>
            <a:off x="252000" y="756000"/>
            <a:ext cx="8229600" cy="3555973"/>
          </a:xfrm>
          <a:prstGeom prst="rect">
            <a:avLst/>
          </a:prstGeom>
          <a:noFill/>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本质上是同时考虑了先验概率和似然概率</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的重要性</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特点</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Cambria Math" panose="02040503050406030204" pitchFamily="18" charset="0"/>
                <a:cs typeface="+mn-ea"/>
                <a:sym typeface="Times New Roman" panose="02020603050405020304" pitchFamily="18" charset="0"/>
              </a:rPr>
              <a:t>属性可以离散、也</a:t>
            </a:r>
            <a:r>
              <a:rPr lang="zh-CN" altLang="en-US" sz="2200">
                <a:latin typeface="Cambria Math" panose="02040503050406030204" pitchFamily="18" charset="0"/>
                <a:cs typeface="+mn-ea"/>
                <a:sym typeface="Times New Roman" panose="02020603050405020304" pitchFamily="18" charset="0"/>
              </a:rPr>
              <a:t>可以连续</a:t>
            </a:r>
            <a:endParaRPr lang="zh-CN" altLang="en-US" sz="2200" dirty="0">
              <a:latin typeface="Cambria Math" panose="02040503050406030204" pitchFamily="18" charset="0"/>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Cambria Math" panose="02040503050406030204" pitchFamily="18" charset="0"/>
                <a:cs typeface="+mn-ea"/>
                <a:sym typeface="Times New Roman" panose="02020603050405020304" pitchFamily="18" charset="0"/>
              </a:rPr>
              <a:t>数学基础坚实、分类</a:t>
            </a:r>
            <a:r>
              <a:rPr lang="zh-CN" altLang="en-US" sz="2200">
                <a:latin typeface="Cambria Math" panose="02040503050406030204" pitchFamily="18" charset="0"/>
                <a:cs typeface="+mn-ea"/>
                <a:sym typeface="Times New Roman" panose="02020603050405020304" pitchFamily="18" charset="0"/>
              </a:rPr>
              <a:t>效率稳定</a:t>
            </a:r>
            <a:endParaRPr lang="zh-CN" altLang="en-US" sz="2200" dirty="0">
              <a:latin typeface="Cambria Math" panose="02040503050406030204" pitchFamily="18" charset="0"/>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Cambria Math" panose="02040503050406030204" pitchFamily="18" charset="0"/>
                <a:cs typeface="+mn-ea"/>
                <a:sym typeface="Times New Roman" panose="02020603050405020304" pitchFamily="18" charset="0"/>
              </a:rPr>
              <a:t>对缺失和噪声数据不</a:t>
            </a:r>
            <a:r>
              <a:rPr lang="zh-CN" altLang="en-US" sz="2200">
                <a:latin typeface="Cambria Math" panose="02040503050406030204" pitchFamily="18" charset="0"/>
                <a:cs typeface="+mn-ea"/>
                <a:sym typeface="Times New Roman" panose="02020603050405020304" pitchFamily="18" charset="0"/>
              </a:rPr>
              <a:t>太敏感</a:t>
            </a:r>
            <a:endParaRPr lang="zh-CN" altLang="en-US" sz="2200" dirty="0">
              <a:latin typeface="Cambria Math" panose="02040503050406030204" pitchFamily="18" charset="0"/>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Cambria Math" panose="02040503050406030204" pitchFamily="18" charset="0"/>
                <a:cs typeface="+mn-ea"/>
                <a:sym typeface="Times New Roman" panose="02020603050405020304" pitchFamily="18" charset="0"/>
              </a:rPr>
              <a:t>属性如果不相关，分类</a:t>
            </a:r>
            <a:r>
              <a:rPr lang="zh-CN" altLang="en-US" sz="2200">
                <a:latin typeface="Cambria Math" panose="02040503050406030204" pitchFamily="18" charset="0"/>
                <a:cs typeface="+mn-ea"/>
                <a:sym typeface="Times New Roman" panose="02020603050405020304" pitchFamily="18" charset="0"/>
              </a:rPr>
              <a:t>效果很好</a:t>
            </a:r>
            <a:endParaRPr lang="en-US" altLang="zh-CN" sz="2200" dirty="0">
              <a:latin typeface="Cambria Math" panose="02040503050406030204" pitchFamily="18" charset="0"/>
              <a:cs typeface="+mn-ea"/>
              <a:sym typeface="Times New Roman" panose="02020603050405020304" pitchFamily="18" charset="0"/>
            </a:endParaRPr>
          </a:p>
        </p:txBody>
      </p:sp>
    </p:spTree>
    <p:extLst>
      <p:ext uri="{BB962C8B-B14F-4D97-AF65-F5344CB8AC3E}">
        <p14:creationId xmlns:p14="http://schemas.microsoft.com/office/powerpoint/2010/main" val="3044089489"/>
      </p:ext>
    </p:extLst>
  </p:cSld>
  <p:clrMapOvr>
    <a:masterClrMapping/>
  </p:clrMapOvr>
  <p:transition spd="med">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custDataLst>
              <p:tags r:id="rId2"/>
            </p:custDataLst>
          </p:nvPr>
        </p:nvSpPr>
        <p:spPr>
          <a:xfrm>
            <a:off x="440807" y="914400"/>
            <a:ext cx="8309320" cy="1269694"/>
          </a:xfrm>
          <a:prstGeom prst="rect">
            <a:avLst/>
          </a:prstGeom>
          <a:noFill/>
        </p:spPr>
        <p:txBody>
          <a:bodyPr vert="horz" wrap="square" rtlCol="0" anchor="ctr" anchorCtr="0">
            <a:noAutofit/>
          </a:bodyPr>
          <a:lstStyle/>
          <a:p>
            <a:r>
              <a:rPr lang="en-US" altLang="zh-CN"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Iris</a:t>
            </a:r>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数据集中每个属性在每个类别上的分布如下，请同学们预估下，贝叶斯分类器是否适合</a:t>
            </a:r>
            <a:r>
              <a:rPr lang="en-US" altLang="zh-CN"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iris</a:t>
            </a:r>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数据集</a:t>
            </a:r>
          </a:p>
        </p:txBody>
      </p:sp>
      <p:sp>
        <p:nvSpPr>
          <p:cNvPr id="7" name="TextBox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是</a:t>
            </a:r>
          </a:p>
        </p:txBody>
      </p:sp>
      <p:sp>
        <p:nvSpPr>
          <p:cNvPr id="8" name="TextBox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否</a:t>
            </a:r>
          </a:p>
        </p:txBody>
      </p:sp>
      <p:sp>
        <p:nvSpPr>
          <p:cNvPr id="11" name="椭圆 10"/>
          <p:cNvSpPr>
            <a:spLocks noChangeAspect="1"/>
          </p:cNvSpPr>
          <p:nvPr>
            <p:custDataLst>
              <p:tags r:id="rId5"/>
            </p:custDataLst>
          </p:nvPr>
        </p:nvSpPr>
        <p:spPr bwMode="auto">
          <a:xfrm>
            <a:off x="1114425" y="2850356"/>
            <a:ext cx="514350" cy="514350"/>
          </a:xfrm>
          <a:prstGeom prst="ellipse">
            <a:avLst/>
          </a:prstGeom>
          <a:solidFill>
            <a:srgbClr val="FF99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A</a:t>
            </a:r>
            <a:endPar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椭圆 11"/>
          <p:cNvSpPr>
            <a:spLocks noChangeAspect="1"/>
          </p:cNvSpPr>
          <p:nvPr>
            <p:custDataLst>
              <p:tags r:id="rId6"/>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B</a:t>
            </a:r>
            <a:endPar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圆角矩形 14"/>
          <p:cNvSpPr/>
          <p:nvPr>
            <p:custDataLst>
              <p:tags r:id="rId7"/>
            </p:custDataLst>
          </p:nvPr>
        </p:nvSpPr>
        <p:spPr bwMode="auto">
          <a:xfrm>
            <a:off x="6172200" y="6215063"/>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r" fontAlgn="base">
              <a:spcBef>
                <a:spcPct val="0"/>
              </a:spcBef>
              <a:spcAft>
                <a:spcPct val="0"/>
              </a:spcAft>
            </a:pPr>
            <a:r>
              <a:rPr lang="zh-CN" altLang="en-US" sz="16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提交</a:t>
            </a:r>
          </a:p>
        </p:txBody>
      </p:sp>
      <p:pic>
        <p:nvPicPr>
          <p:cNvPr id="22"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94845" y="2374101"/>
            <a:ext cx="5234780" cy="2667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 name="组合 19"/>
          <p:cNvGrpSpPr/>
          <p:nvPr>
            <p:custDataLst>
              <p:tags r:id="rId8"/>
            </p:custDataLst>
          </p:nvPr>
        </p:nvGrpSpPr>
        <p:grpSpPr>
          <a:xfrm>
            <a:off x="0" y="0"/>
            <a:ext cx="9144000" cy="635000"/>
            <a:chOff x="0" y="0"/>
            <a:chExt cx="9144000" cy="635000"/>
          </a:xfrm>
        </p:grpSpPr>
        <p:sp>
          <p:nvSpPr>
            <p:cNvPr id="16"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单选题</a:t>
              </a:r>
            </a:p>
          </p:txBody>
        </p:sp>
        <p:sp>
          <p:nvSpPr>
            <p:cNvPr id="19" name="TipText"/>
            <p:cNvSpPr txBox="1"/>
            <p:nvPr>
              <p:custDataLst>
                <p:tags r:id="rId13"/>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5" name="图片 4"/>
          <p:cNvPicPr>
            <a:picLocks/>
          </p:cNvPicPr>
          <p:nvPr>
            <p:custDataLst>
              <p:tags r:id="rId9"/>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91590778"/>
      </p:ext>
    </p:extLst>
  </p:cSld>
  <p:clrMapOvr>
    <a:masterClrMapping/>
  </p:clrMapOvr>
  <p:transition spd="med">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2.6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参考</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文献</a:t>
            </a:r>
          </a:p>
        </p:txBody>
      </p:sp>
      <p:sp>
        <p:nvSpPr>
          <p:cNvPr id="3" name="内容占位符 2"/>
          <p:cNvSpPr>
            <a:spLocks noGrp="1"/>
          </p:cNvSpPr>
          <p:nvPr>
            <p:ph idx="4294967295"/>
          </p:nvPr>
        </p:nvSpPr>
        <p:spPr>
          <a:xfrm>
            <a:off x="252000" y="756000"/>
            <a:ext cx="8640000" cy="1764907"/>
          </a:xfrm>
          <a:prstGeom prst="rect">
            <a:avLst/>
          </a:prstGeom>
          <a:noFill/>
        </p:spPr>
        <p:txBody>
          <a:bodyPr wrap="square">
            <a:spAutoFit/>
          </a:bodyPr>
          <a:lstStyle/>
          <a:p>
            <a:pPr marL="360000" indent="-360000" fontAlgn="base">
              <a:lnSpc>
                <a:spcPct val="150000"/>
              </a:lnSpc>
              <a:spcBef>
                <a:spcPts val="600"/>
              </a:spcBef>
              <a:spcAft>
                <a:spcPct val="0"/>
              </a:spcAft>
              <a:buClr>
                <a:srgbClr val="FF6600"/>
              </a:buClr>
              <a:buSzPct val="80000"/>
              <a:buFont typeface="Wingdings" panose="05000000000000000000" pitchFamily="2" charset="2"/>
              <a:buChar char="l"/>
            </a:pPr>
            <a:r>
              <a:rPr lang="zh-CN"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数学之美番外篇：平凡而又神奇的</a:t>
            </a:r>
            <a:r>
              <a:rPr lang="zh-CN" altLang="zh-CN" sz="2400">
                <a:latin typeface="Times New Roman" panose="02020603050405020304" pitchFamily="18" charset="0"/>
                <a:ea typeface="微软雅黑" panose="020B0503020204020204" pitchFamily="34" charset="-122"/>
                <a:cs typeface="+mn-ea"/>
                <a:sym typeface="Times New Roman" panose="02020603050405020304" pitchFamily="18" charset="0"/>
              </a:rPr>
              <a:t>贝叶斯方法</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网络文章</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a:t>
            </a:r>
          </a:p>
          <a:p>
            <a:pPr marL="360000" indent="-360000"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贝叶斯学派与频率学派有何不</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同？</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http://www.zhihu.com/question/20587681/answer</a:t>
            </a:r>
            <a:r>
              <a:rPr lang="en-US" altLang="zh-CN" sz="2400">
                <a:latin typeface="Times New Roman" panose="02020603050405020304" pitchFamily="18" charset="0"/>
                <a:ea typeface="微软雅黑" panose="020B0503020204020204" pitchFamily="34" charset="-122"/>
                <a:cs typeface="+mn-ea"/>
                <a:sym typeface="Times New Roman" panose="02020603050405020304" pitchFamily="18" charset="0"/>
              </a:rPr>
              <a:t>/16023547</a:t>
            </a:r>
            <a:endParaRPr lang="zh-CN"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343749734"/>
      </p:ext>
    </p:extLst>
  </p:cSld>
  <p:clrMapOvr>
    <a:masterClrMapping/>
  </p:clrMapOvr>
  <p:transition spd="med">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贝叶斯分类编程实践</a:t>
            </a:r>
          </a:p>
        </p:txBody>
      </p:sp>
      <p:sp>
        <p:nvSpPr>
          <p:cNvPr id="22532" name="Rectangle 3"/>
          <p:cNvSpPr>
            <a:spLocks noGrp="1" noChangeArrowheads="1"/>
          </p:cNvSpPr>
          <p:nvPr>
            <p:ph type="body" idx="4294967295"/>
          </p:nvPr>
        </p:nvSpPr>
        <p:spPr>
          <a:xfrm>
            <a:off x="252000" y="756000"/>
            <a:ext cx="8640000" cy="5957336"/>
          </a:xfrm>
          <a:prstGeom prst="rect">
            <a:avLst/>
          </a:prstGeom>
        </p:spPr>
        <p:txBody>
          <a:bodyPr>
            <a:spAutoFit/>
          </a:bodyPr>
          <a:lstStyle/>
          <a:p>
            <a:pPr marL="0" indent="0">
              <a:lnSpc>
                <a:spcPct val="110000"/>
              </a:lnSpc>
              <a:buNone/>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hlinkClick r:id="rId2"/>
              </a:rPr>
              <a:t>https://scikit-learn.org/stable/modules/generated/sklearn.naive_bayes.GaussianNB.html#sklearn.naive_bayes.GaussianNB</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marL="0" indent="0">
              <a:lnSpc>
                <a:spcPct val="110000"/>
              </a:lnSpc>
              <a:buNone/>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hlinkClick r:id="rId3"/>
              </a:rPr>
              <a:t>https://scikit-learn.org/stable/modules/generated/sklearn.naive_bayes.MultinomialNB.html#sklearn.naive_bayes.MultinomialNB</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marL="0" indent="0">
              <a:lnSpc>
                <a:spcPct val="110000"/>
              </a:lnSpc>
              <a:buNone/>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hlinkClick r:id="rId4"/>
              </a:rPr>
              <a:t>https://scikit-learn.org/stable/modules/generated/sklearn.naive_bayes.ComplementNB.html#sklearn.naive_bayes.ComplementNB</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marL="0" indent="0">
              <a:lnSpc>
                <a:spcPct val="110000"/>
              </a:lnSpc>
              <a:buNone/>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hlinkClick r:id="rId5"/>
              </a:rPr>
              <a:t>https://scikit-learn.org/stable/modules/generated/sklearn.naive_bayes.BernoulliNB.html#sklearn.naive_bayes.BernoulliNB</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marL="0" indent="0">
              <a:lnSpc>
                <a:spcPct val="110000"/>
              </a:lnSpc>
              <a:buNone/>
            </a:pPr>
            <a:r>
              <a:rPr lang="en-US" altLang="zh-CN" sz="1800" dirty="0">
                <a:latin typeface="Times New Roman" panose="02020603050405020304" pitchFamily="18" charset="0"/>
                <a:ea typeface="微软雅黑" panose="020B0503020204020204" pitchFamily="34" charset="-122"/>
                <a:sym typeface="Times New Roman" panose="02020603050405020304" pitchFamily="18" charset="0"/>
                <a:hlinkClick r:id="rId5"/>
              </a:rPr>
              <a:t>https://scikit-learn.org/stable/modules/generated/sklearn.naive_bayes.BernoulliNB.html#sklearn.naive_bayes.BernoulliNB</a:t>
            </a:r>
            <a:endParaRPr lang="en-US" altLang="zh-CN" sz="1800" dirty="0">
              <a:latin typeface="Times New Roman" panose="02020603050405020304" pitchFamily="18" charset="0"/>
              <a:ea typeface="微软雅黑" panose="020B0503020204020204" pitchFamily="34" charset="-122"/>
              <a:sym typeface="Times New Roman" panose="02020603050405020304" pitchFamily="18" charset="0"/>
            </a:endParaRPr>
          </a:p>
          <a:p>
            <a:pPr marL="0" indent="0">
              <a:lnSpc>
                <a:spcPct val="110000"/>
              </a:lnSpc>
              <a:buNone/>
            </a:pP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        同学们</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可以尝试利用</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python</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读入本地</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iris</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数据集，来完成贝叶斯分类，分析其分类效果</a:t>
            </a:r>
          </a:p>
        </p:txBody>
      </p:sp>
    </p:spTree>
    <p:extLst>
      <p:ext uri="{BB962C8B-B14F-4D97-AF65-F5344CB8AC3E}">
        <p14:creationId xmlns:p14="http://schemas.microsoft.com/office/powerpoint/2010/main" val="1072264859"/>
      </p:ext>
    </p:extLst>
  </p:cSld>
  <p:clrMapOvr>
    <a:masterClrMapping/>
  </p:clrMapOvr>
  <p:transition spd="med">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457200" y="1844824"/>
            <a:ext cx="8229600" cy="1944443"/>
          </a:xfrm>
          <a:prstGeom prst="rect">
            <a:avLst/>
          </a:prstGeom>
        </p:spPr>
        <p:txBody>
          <a:bodyPr>
            <a:spAutoFit/>
          </a:bodyPr>
          <a:lstStyle/>
          <a:p>
            <a:pPr marL="0" indent="0" algn="ctr">
              <a:lnSpc>
                <a:spcPct val="150000"/>
              </a:lnSpc>
              <a:buNone/>
            </a:pP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第八次课后作业</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在</a:t>
            </a:r>
            <a:r>
              <a:rPr lang="en-US" altLang="zh-CN" sz="2400" dirty="0" err="1">
                <a:latin typeface="Times New Roman" panose="02020603050405020304" pitchFamily="18" charset="0"/>
                <a:ea typeface="微软雅黑" panose="020B0503020204020204" pitchFamily="34" charset="-122"/>
                <a:sym typeface="Times New Roman" panose="02020603050405020304" pitchFamily="18" charset="0"/>
              </a:rPr>
              <a:t>educoder</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平台上完成作业</a:t>
            </a:r>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hlinkClick r:id="rId2"/>
            </a:endParaRPr>
          </a:p>
          <a:p>
            <a:pPr marL="0" indent="0" algn="ctr">
              <a:lnSpc>
                <a:spcPct val="150000"/>
              </a:lnSpc>
              <a:buNone/>
            </a:pP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hlinkClick r:id="rId3"/>
              </a:rPr>
              <a:t>https://www.educoder.net/shixuns/uyl5pk2q/challenges</a:t>
            </a:r>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a:p>
            <a:pPr marL="0" indent="0" algn="ctr">
              <a:lnSpc>
                <a:spcPct val="150000"/>
              </a:lnSpc>
              <a:buNone/>
            </a:pP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hlinkClick r:id="rId4"/>
              </a:rPr>
              <a:t>https://www.educoder.net/shixuns/fg8nkf9y/challenges</a:t>
            </a:r>
            <a:endParaRPr lang="en-US" altLang="zh-CN"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标题 3"/>
          <p:cNvSpPr>
            <a:spLocks noGrp="1"/>
          </p:cNvSpPr>
          <p:nvPr>
            <p:ph type="title" idx="4294967295"/>
          </p:nvPr>
        </p:nvSpPr>
        <p:spPr>
          <a:xfrm>
            <a:off x="756000" y="108000"/>
            <a:ext cx="6781800" cy="492443"/>
          </a:xfrm>
          <a:prstGeom prst="rect">
            <a:avLst/>
          </a:prstGeom>
        </p:spPr>
        <p:txBody>
          <a:bodyPr wrap="square">
            <a:spAutoFit/>
          </a:bodyPr>
          <a:lstStyle/>
          <a:p>
            <a:pPr fontAlgn="base">
              <a:lnSpc>
                <a:spcPct val="100000"/>
              </a:lnSpc>
              <a:spcAft>
                <a:spcPct val="0"/>
              </a:spcAft>
            </a:pP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第</a:t>
            </a: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8</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次课后作业</a:t>
            </a:r>
          </a:p>
        </p:txBody>
      </p:sp>
    </p:spTree>
    <p:extLst>
      <p:ext uri="{BB962C8B-B14F-4D97-AF65-F5344CB8AC3E}">
        <p14:creationId xmlns:p14="http://schemas.microsoft.com/office/powerpoint/2010/main" val="1828737546"/>
      </p:ext>
    </p:extLst>
  </p:cSld>
  <p:clrMapOvr>
    <a:masterClrMapping/>
  </p:clrMapOvr>
  <p:transition spd="med">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a:xfrm>
            <a:off x="8578850" y="6411913"/>
            <a:ext cx="565150" cy="365125"/>
          </a:xfrm>
          <a:prstGeom prst="rect">
            <a:avLst/>
          </a:prstGeom>
        </p:spPr>
        <p:txBody>
          <a:bodyPr/>
          <a:lstStyle/>
          <a:p>
            <a:fld id="{D9A2D461-AF4D-47C7-9839-6831AAAE9194}"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47</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768522400"/>
      </p:ext>
    </p:extLst>
  </p:cSld>
  <p:clrMapOvr>
    <a:masterClrMapping/>
  </p:clrMapOvr>
  <p:transition spd="med">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00" y="1484784"/>
            <a:ext cx="8640000" cy="484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997834" y="685606"/>
            <a:ext cx="5148332" cy="519351"/>
          </a:xfrm>
          <a:prstGeom prst="roundRect">
            <a:avLst>
              <a:gd name="adj" fmla="val 50000"/>
            </a:avLst>
          </a:prstGeom>
          <a:solidFill>
            <a:srgbClr val="13548C"/>
          </a:solidFill>
        </p:spPr>
        <p:txBody>
          <a:bodyPr wrap="square" tIns="0" bIns="0" rtlCol="0" anchor="ctr">
            <a:spAutoFit/>
          </a:bodyPr>
          <a:lstStyle/>
          <a:p>
            <a:pPr algn="ctr"/>
            <a:r>
              <a:rPr lang="zh-CN" altLang="en-US" sz="24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历史最佳排名：</a:t>
            </a:r>
            <a:r>
              <a:rPr lang="en-US" altLang="zh-CN" sz="24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10/1060</a:t>
            </a:r>
            <a:r>
              <a:rPr lang="zh-CN" altLang="en-US" sz="24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8</a:t>
            </a:r>
            <a:r>
              <a:rPr lang="zh-CN" altLang="en-US" sz="24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spTree>
    <p:extLst>
      <p:ext uri="{BB962C8B-B14F-4D97-AF65-F5344CB8AC3E}">
        <p14:creationId xmlns:p14="http://schemas.microsoft.com/office/powerpoint/2010/main" val="2501919413"/>
      </p:ext>
    </p:extLst>
  </p:cSld>
  <p:clrMapOvr>
    <a:masterClrMapping/>
  </p:clrMapOvr>
  <p:transition spd="med">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822328727"/>
              </p:ext>
            </p:extLst>
          </p:nvPr>
        </p:nvGraphicFramePr>
        <p:xfrm>
          <a:off x="917594" y="2486232"/>
          <a:ext cx="7308812" cy="4183128"/>
        </p:xfrm>
        <a:graphic>
          <a:graphicData uri="http://schemas.openxmlformats.org/drawingml/2006/table">
            <a:tbl>
              <a:tblPr firstRow="1" bandRow="1">
                <a:tableStyleId>{5C22544A-7EE6-4342-B048-85BDC9FD1C3A}</a:tableStyleId>
              </a:tblPr>
              <a:tblGrid>
                <a:gridCol w="3654406">
                  <a:extLst>
                    <a:ext uri="{9D8B030D-6E8A-4147-A177-3AD203B41FA5}">
                      <a16:colId xmlns:a16="http://schemas.microsoft.com/office/drawing/2014/main" val="20000"/>
                    </a:ext>
                  </a:extLst>
                </a:gridCol>
                <a:gridCol w="3654406">
                  <a:extLst>
                    <a:ext uri="{9D8B030D-6E8A-4147-A177-3AD203B41FA5}">
                      <a16:colId xmlns:a16="http://schemas.microsoft.com/office/drawing/2014/main" val="20001"/>
                    </a:ext>
                  </a:extLst>
                </a:gridCol>
              </a:tblGrid>
              <a:tr h="720000">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训练集（</a:t>
                      </a:r>
                      <a:r>
                        <a:rPr lang="en-US" altLang="zh-CN" sz="1800" dirty="0">
                          <a:latin typeface="Times New Roman" panose="02020603050405020304" pitchFamily="18" charset="0"/>
                          <a:ea typeface="微软雅黑" pitchFamily="34" charset="-122"/>
                          <a:sym typeface="Times New Roman" panose="02020603050405020304" pitchFamily="18" charset="0"/>
                        </a:rPr>
                        <a:t>1.5</a:t>
                      </a:r>
                      <a:r>
                        <a:rPr lang="zh-CN" altLang="en-US" sz="1800" dirty="0">
                          <a:latin typeface="Times New Roman" panose="02020603050405020304" pitchFamily="18" charset="0"/>
                          <a:ea typeface="微软雅黑" pitchFamily="34" charset="-122"/>
                          <a:sym typeface="Times New Roman" panose="02020603050405020304" pitchFamily="18" charset="0"/>
                        </a:rPr>
                        <a:t>亿条数据）</a:t>
                      </a:r>
                      <a:endParaRPr lang="en-US" altLang="zh-CN" sz="1800" dirty="0">
                        <a:latin typeface="Times New Roman" panose="02020603050405020304" pitchFamily="18" charset="0"/>
                        <a:ea typeface="微软雅黑" pitchFamily="34" charset="-122"/>
                        <a:sym typeface="Times New Roman" panose="02020603050405020304" pitchFamily="18" charset="0"/>
                      </a:endParaRPr>
                    </a:p>
                    <a:p>
                      <a:pPr algn="ctr"/>
                      <a:r>
                        <a:rPr lang="zh-CN" altLang="en-US" sz="1800" dirty="0">
                          <a:latin typeface="Times New Roman" panose="02020603050405020304" pitchFamily="18" charset="0"/>
                          <a:ea typeface="微软雅黑" pitchFamily="34" charset="-122"/>
                          <a:sym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6000</a:t>
                      </a:r>
                      <a:r>
                        <a:rPr lang="zh-CN" altLang="zh-CN" b="1" dirty="0">
                          <a:latin typeface="Times New Roman" panose="02020603050405020304" pitchFamily="18" charset="0"/>
                          <a:ea typeface="微软雅黑" panose="020B0503020204020204" pitchFamily="34" charset="-122"/>
                          <a:sym typeface="Times New Roman" panose="02020603050405020304" pitchFamily="18" charset="0"/>
                        </a:rPr>
                        <a:t>辆车</a:t>
                      </a:r>
                      <a:r>
                        <a:rPr lang="en-US" altLang="zh-CN" b="1" dirty="0">
                          <a:latin typeface="Times New Roman" panose="02020603050405020304" pitchFamily="18" charset="0"/>
                          <a:ea typeface="微软雅黑" panose="020B0503020204020204" pitchFamily="34" charset="-122"/>
                          <a:sym typeface="Times New Roman" panose="02020603050405020304" pitchFamily="18" charset="0"/>
                        </a:rPr>
                        <a:t>8</a:t>
                      </a:r>
                      <a:r>
                        <a:rPr lang="zh-CN" altLang="zh-CN" b="1" dirty="0">
                          <a:latin typeface="Times New Roman" panose="02020603050405020304" pitchFamily="18" charset="0"/>
                          <a:ea typeface="微软雅黑" panose="020B0503020204020204" pitchFamily="34" charset="-122"/>
                          <a:sym typeface="Times New Roman" panose="02020603050405020304" pitchFamily="18" charset="0"/>
                        </a:rPr>
                        <a:t>个月</a:t>
                      </a:r>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数据</a:t>
                      </a:r>
                      <a:r>
                        <a:rPr lang="zh-CN" altLang="en-US" sz="1800" dirty="0">
                          <a:latin typeface="Times New Roman" panose="02020603050405020304" pitchFamily="18" charset="0"/>
                          <a:ea typeface="微软雅黑" pitchFamily="34" charset="-122"/>
                          <a:sym typeface="Times New Roman" panose="02020603050405020304" pitchFamily="18" charset="0"/>
                        </a:rPr>
                        <a:t>）</a:t>
                      </a:r>
                    </a:p>
                  </a:txBody>
                  <a:tcPr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测试集（</a:t>
                      </a:r>
                      <a:r>
                        <a:rPr lang="en-US" altLang="zh-CN" sz="1800" dirty="0">
                          <a:latin typeface="Times New Roman" panose="02020603050405020304" pitchFamily="18" charset="0"/>
                          <a:ea typeface="微软雅黑" pitchFamily="34" charset="-122"/>
                          <a:sym typeface="Times New Roman" panose="02020603050405020304" pitchFamily="18" charset="0"/>
                        </a:rPr>
                        <a:t>5.8</a:t>
                      </a:r>
                      <a:r>
                        <a:rPr lang="zh-CN" altLang="en-US" sz="1800" dirty="0">
                          <a:latin typeface="Times New Roman" panose="02020603050405020304" pitchFamily="18" charset="0"/>
                          <a:ea typeface="微软雅黑" pitchFamily="34" charset="-122"/>
                          <a:sym typeface="Times New Roman" panose="02020603050405020304" pitchFamily="18" charset="0"/>
                        </a:rPr>
                        <a:t>万条数据）</a:t>
                      </a:r>
                      <a:endParaRPr lang="en-US" altLang="zh-CN" sz="1800" dirty="0">
                        <a:latin typeface="Times New Roman" panose="02020603050405020304" pitchFamily="18" charset="0"/>
                        <a:ea typeface="微软雅黑" pitchFamily="34" charset="-122"/>
                        <a:sym typeface="Times New Roman" panose="02020603050405020304" pitchFamily="18" charset="0"/>
                      </a:endParaRPr>
                    </a:p>
                    <a:p>
                      <a:pPr algn="ctr"/>
                      <a:r>
                        <a:rPr lang="zh-CN" altLang="en-US" sz="1800" dirty="0">
                          <a:latin typeface="Times New Roman" panose="02020603050405020304" pitchFamily="18" charset="0"/>
                          <a:ea typeface="微软雅黑" pitchFamily="34" charset="-122"/>
                          <a:sym typeface="Times New Roman" panose="02020603050405020304" pitchFamily="18" charset="0"/>
                        </a:rPr>
                        <a:t>（最后一个月部分数据）</a:t>
                      </a:r>
                    </a:p>
                  </a:txBody>
                  <a:tcPr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432891">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记录编号</a:t>
                      </a:r>
                    </a:p>
                  </a:txBody>
                  <a:tcPr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记录编号</a:t>
                      </a:r>
                    </a:p>
                  </a:txBody>
                  <a:tcPr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432891">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汽车编号</a:t>
                      </a:r>
                    </a:p>
                  </a:txBody>
                  <a:tcPr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汽车编号</a:t>
                      </a:r>
                    </a:p>
                  </a:txBody>
                  <a:tcPr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432891">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出发时间（年月日时分秒）</a:t>
                      </a:r>
                    </a:p>
                  </a:txBody>
                  <a:tcPr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出发时间（年月日时分秒）</a:t>
                      </a:r>
                    </a:p>
                  </a:txBody>
                  <a:tcPr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432891">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出发经度</a:t>
                      </a:r>
                    </a:p>
                  </a:txBody>
                  <a:tcPr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出发经度</a:t>
                      </a:r>
                    </a:p>
                  </a:txBody>
                  <a:tcPr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432891">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出发维度</a:t>
                      </a:r>
                    </a:p>
                  </a:txBody>
                  <a:tcPr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出发维度</a:t>
                      </a:r>
                    </a:p>
                  </a:txBody>
                  <a:tcPr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432891">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到达时间</a:t>
                      </a:r>
                    </a:p>
                  </a:txBody>
                  <a:tcPr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endParaRPr lang="zh-CN" altLang="en-US" sz="1800" dirty="0">
                        <a:latin typeface="Times New Roman" panose="02020603050405020304" pitchFamily="18" charset="0"/>
                        <a:ea typeface="微软雅黑" pitchFamily="34" charset="-122"/>
                        <a:sym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6"/>
                  </a:ext>
                </a:extLst>
              </a:tr>
              <a:tr h="432891">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到达经度</a:t>
                      </a:r>
                    </a:p>
                  </a:txBody>
                  <a:tcPr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zh-CN" altLang="en-US" sz="1800" dirty="0">
                          <a:solidFill>
                            <a:srgbClr val="FF6600"/>
                          </a:solidFill>
                          <a:latin typeface="Times New Roman" panose="02020603050405020304" pitchFamily="18" charset="0"/>
                          <a:ea typeface="微软雅黑" pitchFamily="34" charset="-122"/>
                          <a:sym typeface="Times New Roman" panose="02020603050405020304" pitchFamily="18" charset="0"/>
                        </a:rPr>
                        <a:t>预测值</a:t>
                      </a:r>
                    </a:p>
                  </a:txBody>
                  <a:tcPr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r h="432891">
                <a:tc>
                  <a:txBody>
                    <a:bodyPr/>
                    <a:lstStyle/>
                    <a:p>
                      <a:pPr algn="ctr"/>
                      <a:r>
                        <a:rPr lang="zh-CN" altLang="en-US" sz="1800" dirty="0">
                          <a:latin typeface="Times New Roman" panose="02020603050405020304" pitchFamily="18" charset="0"/>
                          <a:ea typeface="微软雅黑" pitchFamily="34" charset="-122"/>
                          <a:sym typeface="Times New Roman" panose="02020603050405020304" pitchFamily="18" charset="0"/>
                        </a:rPr>
                        <a:t>到达维度</a:t>
                      </a:r>
                    </a:p>
                  </a:txBody>
                  <a:tcPr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a:r>
                        <a:rPr lang="zh-CN" altLang="en-US" sz="1800" dirty="0">
                          <a:solidFill>
                            <a:srgbClr val="FF6600"/>
                          </a:solidFill>
                          <a:latin typeface="Times New Roman" panose="02020603050405020304" pitchFamily="18" charset="0"/>
                          <a:ea typeface="微软雅黑" pitchFamily="34" charset="-122"/>
                          <a:sym typeface="Times New Roman" panose="02020603050405020304" pitchFamily="18" charset="0"/>
                        </a:rPr>
                        <a:t>预测值</a:t>
                      </a:r>
                    </a:p>
                  </a:txBody>
                  <a:tcPr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8"/>
                  </a:ext>
                </a:extLst>
              </a:tr>
            </a:tbl>
          </a:graphicData>
        </a:graphic>
      </p:graphicFrame>
      <p:sp>
        <p:nvSpPr>
          <p:cNvPr id="7" name="矩形: 圆角 6"/>
          <p:cNvSpPr/>
          <p:nvPr/>
        </p:nvSpPr>
        <p:spPr>
          <a:xfrm>
            <a:off x="1412745" y="732015"/>
            <a:ext cx="1728000" cy="504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出发时间</a:t>
            </a:r>
          </a:p>
        </p:txBody>
      </p:sp>
      <p:sp>
        <p:nvSpPr>
          <p:cNvPr id="8" name="矩形: 圆角 7"/>
          <p:cNvSpPr/>
          <p:nvPr/>
        </p:nvSpPr>
        <p:spPr>
          <a:xfrm>
            <a:off x="1412745" y="1524916"/>
            <a:ext cx="1728000" cy="504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出发地点</a:t>
            </a:r>
          </a:p>
        </p:txBody>
      </p:sp>
      <p:sp>
        <p:nvSpPr>
          <p:cNvPr id="9" name="右箭头 8"/>
          <p:cNvSpPr/>
          <p:nvPr/>
        </p:nvSpPr>
        <p:spPr>
          <a:xfrm>
            <a:off x="3203848" y="1227046"/>
            <a:ext cx="2736304" cy="323436"/>
          </a:xfrm>
          <a:prstGeom prst="rightArrow">
            <a:avLst>
              <a:gd name="adj1" fmla="val 50000"/>
              <a:gd name="adj2" fmla="val 68640"/>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圆角 9"/>
          <p:cNvSpPr/>
          <p:nvPr/>
        </p:nvSpPr>
        <p:spPr>
          <a:xfrm>
            <a:off x="6003255" y="1136764"/>
            <a:ext cx="1728000" cy="5040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目的地</a:t>
            </a:r>
          </a:p>
        </p:txBody>
      </p:sp>
      <p:sp>
        <p:nvSpPr>
          <p:cNvPr id="11" name="TextBox 10"/>
          <p:cNvSpPr txBox="1"/>
          <p:nvPr/>
        </p:nvSpPr>
        <p:spPr>
          <a:xfrm>
            <a:off x="3275856" y="835905"/>
            <a:ext cx="2592288" cy="400110"/>
          </a:xfrm>
          <a:prstGeom prst="rect">
            <a:avLst/>
          </a:prstGeom>
          <a:noFill/>
        </p:spPr>
        <p:txBody>
          <a:bodyPr wrap="square" rtlCol="0">
            <a:spAutoFit/>
          </a:bodyPr>
          <a:lstStyle/>
          <a:p>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基于历史数据，预测</a:t>
            </a:r>
          </a:p>
        </p:txBody>
      </p:sp>
      <p:sp>
        <p:nvSpPr>
          <p:cNvPr id="12" name="圆角矩形 11"/>
          <p:cNvSpPr/>
          <p:nvPr/>
        </p:nvSpPr>
        <p:spPr>
          <a:xfrm>
            <a:off x="917594" y="548680"/>
            <a:ext cx="7308812" cy="1680168"/>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508411776"/>
      </p:ext>
    </p:extLst>
  </p:cSld>
  <p:clrMapOvr>
    <a:masterClrMapping/>
  </p:clrMapOvr>
  <p:transition spd="med">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2000" y="756000"/>
            <a:ext cx="8640000" cy="5639301"/>
          </a:xfrm>
          <a:prstGeom prst="rect">
            <a:avLst/>
          </a:prstGeom>
          <a:noFill/>
        </p:spPr>
        <p:txBody>
          <a:bodyPr wrap="square">
            <a:spAutoFit/>
          </a:bodyPr>
          <a:lstStyle/>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mn-ea"/>
                <a:sym typeface="Times New Roman" panose="02020603050405020304" pitchFamily="18" charset="0"/>
              </a:rPr>
              <a:t>什么是</a:t>
            </a: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分类？</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找出描述和区分数据类或概念的模型，以便能够使用模型预测类标号未知的对象的</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类标号</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400">
                <a:latin typeface="Times New Roman" panose="02020603050405020304" pitchFamily="18" charset="0"/>
                <a:ea typeface="微软雅黑" panose="020B0503020204020204" pitchFamily="34" charset="-122"/>
                <a:cs typeface="+mn-ea"/>
                <a:sym typeface="Times New Roman" panose="02020603050405020304" pitchFamily="18" charset="0"/>
              </a:rPr>
              <a:t>概念区分</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分类</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与预测</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2" fontAlgn="base">
              <a:lnSpc>
                <a:spcPct val="150000"/>
              </a:lnSpc>
              <a:spcBef>
                <a:spcPts val="600"/>
              </a:spcBef>
              <a:spcAft>
                <a:spcPct val="0"/>
              </a:spcAft>
              <a:buClr>
                <a:srgbClr val="FF6700"/>
              </a:buClr>
            </a:pPr>
            <a:r>
              <a:rPr lang="zh-CN" altLang="en-US" dirty="0">
                <a:sym typeface="Times New Roman" panose="02020603050405020304" pitchFamily="18" charset="0"/>
              </a:rPr>
              <a:t>分类是预测分类（离散、无序</a:t>
            </a:r>
            <a:r>
              <a:rPr lang="zh-CN" altLang="en-US">
                <a:sym typeface="Times New Roman" panose="02020603050405020304" pitchFamily="18" charset="0"/>
              </a:rPr>
              <a:t>）标号</a:t>
            </a:r>
            <a:endParaRPr lang="zh-CN" altLang="en-US" dirty="0">
              <a:sym typeface="Times New Roman" panose="02020603050405020304" pitchFamily="18" charset="0"/>
            </a:endParaRPr>
          </a:p>
          <a:p>
            <a:pPr lvl="2" fontAlgn="base">
              <a:lnSpc>
                <a:spcPct val="150000"/>
              </a:lnSpc>
              <a:spcBef>
                <a:spcPts val="600"/>
              </a:spcBef>
              <a:spcAft>
                <a:spcPct val="0"/>
              </a:spcAft>
              <a:buClr>
                <a:srgbClr val="FF6700"/>
              </a:buClr>
            </a:pPr>
            <a:r>
              <a:rPr lang="zh-CN" altLang="en-US" dirty="0">
                <a:sym typeface="Times New Roman" panose="02020603050405020304" pitchFamily="18" charset="0"/>
              </a:rPr>
              <a:t>预测建立连续值</a:t>
            </a:r>
            <a:r>
              <a:rPr lang="zh-CN" altLang="en-US">
                <a:sym typeface="Times New Roman" panose="02020603050405020304" pitchFamily="18" charset="0"/>
              </a:rPr>
              <a:t>函数模型</a:t>
            </a:r>
            <a:endParaRPr lang="en-US" altLang="zh-CN" dirty="0">
              <a:sym typeface="Times New Roman" panose="02020603050405020304" pitchFamily="18" charset="0"/>
            </a:endParaRPr>
          </a:p>
          <a:p>
            <a: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pPr>
            <a:r>
              <a:rPr lang="zh-CN" altLang="en-US" sz="2200" dirty="0">
                <a:latin typeface="Times New Roman" panose="02020603050405020304" pitchFamily="18" charset="0"/>
                <a:ea typeface="微软雅黑" panose="020B0503020204020204" pitchFamily="34" charset="-122"/>
                <a:cs typeface="+mn-ea"/>
                <a:sym typeface="Times New Roman" panose="02020603050405020304" pitchFamily="18" charset="0"/>
              </a:rPr>
              <a:t>分类</a:t>
            </a:r>
            <a:r>
              <a:rPr lang="zh-CN" altLang="en-US" sz="2200">
                <a:latin typeface="Times New Roman" panose="02020603050405020304" pitchFamily="18" charset="0"/>
                <a:ea typeface="微软雅黑" panose="020B0503020204020204" pitchFamily="34" charset="-122"/>
                <a:cs typeface="+mn-ea"/>
                <a:sym typeface="Times New Roman" panose="02020603050405020304" pitchFamily="18" charset="0"/>
              </a:rPr>
              <a:t>与聚类</a:t>
            </a:r>
            <a:endParaRPr lang="en-US" altLang="zh-CN" sz="2200"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lvl="2" fontAlgn="base">
              <a:lnSpc>
                <a:spcPct val="150000"/>
              </a:lnSpc>
              <a:spcBef>
                <a:spcPts val="600"/>
              </a:spcBef>
              <a:spcAft>
                <a:spcPct val="0"/>
              </a:spcAft>
              <a:buClr>
                <a:srgbClr val="FF6700"/>
              </a:buClr>
            </a:pPr>
            <a:r>
              <a:rPr lang="zh-CN" altLang="en-US" dirty="0">
                <a:sym typeface="Times New Roman" panose="02020603050405020304" pitchFamily="18" charset="0"/>
              </a:rPr>
              <a:t>分类是有监督学习，提供了训练元组的</a:t>
            </a:r>
            <a:r>
              <a:rPr lang="zh-CN" altLang="en-US">
                <a:sym typeface="Times New Roman" panose="02020603050405020304" pitchFamily="18" charset="0"/>
              </a:rPr>
              <a:t>类标号</a:t>
            </a:r>
            <a:endParaRPr lang="zh-CN" altLang="en-US" dirty="0">
              <a:sym typeface="Times New Roman" panose="02020603050405020304" pitchFamily="18" charset="0"/>
            </a:endParaRPr>
          </a:p>
          <a:p>
            <a:pPr lvl="2" fontAlgn="base">
              <a:lnSpc>
                <a:spcPct val="150000"/>
              </a:lnSpc>
              <a:spcBef>
                <a:spcPts val="600"/>
              </a:spcBef>
              <a:spcAft>
                <a:spcPct val="0"/>
              </a:spcAft>
              <a:buClr>
                <a:srgbClr val="FF6700"/>
              </a:buClr>
            </a:pPr>
            <a:r>
              <a:rPr lang="zh-CN" altLang="en-US" dirty="0">
                <a:sym typeface="Times New Roman" panose="02020603050405020304" pitchFamily="18" charset="0"/>
              </a:rPr>
              <a:t>聚类是无监督学习，不依赖有类标号的</a:t>
            </a:r>
            <a:r>
              <a:rPr lang="zh-CN" altLang="en-US">
                <a:sym typeface="Times New Roman" panose="02020603050405020304" pitchFamily="18" charset="0"/>
              </a:rPr>
              <a:t>训练实例</a:t>
            </a:r>
            <a:endPar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 name="标题 1">
            <a:extLst>
              <a:ext uri="{FF2B5EF4-FFF2-40B4-BE49-F238E27FC236}">
                <a16:creationId xmlns:a16="http://schemas.microsoft.com/office/drawing/2014/main" id="{C379DC77-B217-4E44-ADDF-2AEF17A6A777}"/>
              </a:ext>
            </a:extLst>
          </p:cNvPr>
          <p:cNvSpPr txBox="1">
            <a:spLocks/>
          </p:cNvSpPr>
          <p:nvPr/>
        </p:nvSpPr>
        <p:spPr>
          <a:xfrm>
            <a:off x="756000" y="108000"/>
            <a:ext cx="5472184"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分类概念</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567744939"/>
      </p:ext>
    </p:extLst>
  </p:cSld>
  <p:clrMapOvr>
    <a:masterClrMapping/>
  </p:clrMapOvr>
  <p:transition spd="med">
    <p:split orient="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000" y="1148689"/>
            <a:ext cx="8640000" cy="1776255"/>
          </a:xfrm>
          <a:prstGeom prst="rect">
            <a:avLst/>
          </a:prstGeom>
          <a:noFill/>
        </p:spPr>
        <p:txBody>
          <a:bodyPr wrap="square">
            <a:spAutoFit/>
          </a:bodyPr>
          <a:lstStyle>
            <a:lvl1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defRPr sz="2400">
                <a:latin typeface="Times New Roman" panose="02020603050405020304" pitchFamily="18" charset="0"/>
                <a:ea typeface="微软雅黑" panose="020B0503020204020204" pitchFamily="34" charset="-122"/>
                <a:cs typeface="+mn-ea"/>
              </a:defRPr>
            </a:lvl1pPr>
            <a:lvl2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defRPr sz="2200">
                <a:latin typeface="Cambria Math" panose="02040503050406030204" pitchFamily="18" charset="0"/>
                <a:cs typeface="+mn-ea"/>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300" dirty="0">
                <a:sym typeface="Times New Roman" panose="02020603050405020304" pitchFamily="18" charset="0"/>
              </a:rPr>
              <a:t>1.5</a:t>
            </a:r>
            <a:r>
              <a:rPr lang="zh-CN" altLang="en-US" sz="2300" dirty="0">
                <a:sym typeface="Times New Roman" panose="02020603050405020304" pitchFamily="18" charset="0"/>
              </a:rPr>
              <a:t>亿条训练</a:t>
            </a:r>
            <a:r>
              <a:rPr lang="zh-CN" altLang="en-US" sz="2300">
                <a:sym typeface="Times New Roman" panose="02020603050405020304" pitchFamily="18" charset="0"/>
              </a:rPr>
              <a:t>数据，</a:t>
            </a:r>
            <a:r>
              <a:rPr lang="en-US" altLang="zh-CN" sz="2300" dirty="0">
                <a:sym typeface="Times New Roman" panose="02020603050405020304" pitchFamily="18" charset="0"/>
              </a:rPr>
              <a:t>5.8</a:t>
            </a:r>
            <a:r>
              <a:rPr lang="zh-CN" altLang="en-US" sz="2300" dirty="0">
                <a:sym typeface="Times New Roman" panose="02020603050405020304" pitchFamily="18" charset="0"/>
              </a:rPr>
              <a:t>万</a:t>
            </a:r>
            <a:r>
              <a:rPr lang="zh-CN" altLang="en-US" sz="2300">
                <a:sym typeface="Times New Roman" panose="02020603050405020304" pitchFamily="18" charset="0"/>
              </a:rPr>
              <a:t>条测试数据</a:t>
            </a:r>
            <a:endParaRPr lang="en-US" altLang="zh-CN" sz="2300" dirty="0">
              <a:sym typeface="Times New Roman" panose="02020603050405020304" pitchFamily="18" charset="0"/>
            </a:endParaRPr>
          </a:p>
          <a:p>
            <a:r>
              <a:rPr lang="en-US" altLang="zh-CN" sz="2300" dirty="0">
                <a:sym typeface="Times New Roman" panose="02020603050405020304" pitchFamily="18" charset="0"/>
              </a:rPr>
              <a:t>5033</a:t>
            </a:r>
            <a:r>
              <a:rPr lang="zh-CN" altLang="en-US" sz="2300" dirty="0">
                <a:sym typeface="Times New Roman" panose="02020603050405020304" pitchFamily="18" charset="0"/>
              </a:rPr>
              <a:t>辆车需要进行</a:t>
            </a:r>
            <a:r>
              <a:rPr lang="zh-CN" altLang="en-US" sz="2300">
                <a:sym typeface="Times New Roman" panose="02020603050405020304" pitchFamily="18" charset="0"/>
              </a:rPr>
              <a:t>目的地预测</a:t>
            </a:r>
            <a:endParaRPr lang="en-US" altLang="zh-CN" sz="2300" dirty="0">
              <a:sym typeface="Times New Roman" panose="02020603050405020304" pitchFamily="18" charset="0"/>
            </a:endParaRPr>
          </a:p>
          <a:p>
            <a:r>
              <a:rPr lang="zh-CN" altLang="en-US" sz="2300" dirty="0">
                <a:sym typeface="Times New Roman" panose="02020603050405020304" pitchFamily="18" charset="0"/>
              </a:rPr>
              <a:t>对于每一辆车，</a:t>
            </a:r>
            <a:r>
              <a:rPr lang="zh-CN" altLang="en-US" sz="2300">
                <a:sym typeface="Times New Roman" panose="02020603050405020304" pitchFamily="18" charset="0"/>
              </a:rPr>
              <a:t>训练数据</a:t>
            </a:r>
            <a:r>
              <a:rPr lang="en-US" altLang="zh-CN" sz="2300" dirty="0">
                <a:sym typeface="Times New Roman" panose="02020603050405020304" pitchFamily="18" charset="0"/>
              </a:rPr>
              <a:t>100-500</a:t>
            </a:r>
            <a:r>
              <a:rPr lang="zh-CN" altLang="en-US" sz="2300" dirty="0">
                <a:sym typeface="Times New Roman" panose="02020603050405020304" pitchFamily="18" charset="0"/>
              </a:rPr>
              <a:t>条不等</a:t>
            </a:r>
            <a:r>
              <a:rPr lang="zh-CN" altLang="en-US" sz="2300">
                <a:sym typeface="Times New Roman" panose="02020603050405020304" pitchFamily="18" charset="0"/>
              </a:rPr>
              <a:t>，测试数据</a:t>
            </a:r>
            <a:r>
              <a:rPr lang="en-US" altLang="zh-CN" sz="2300" dirty="0">
                <a:sym typeface="Times New Roman" panose="02020603050405020304" pitchFamily="18" charset="0"/>
              </a:rPr>
              <a:t>1-20</a:t>
            </a:r>
            <a:r>
              <a:rPr lang="zh-CN" altLang="en-US" sz="2300" dirty="0">
                <a:sym typeface="Times New Roman" panose="02020603050405020304" pitchFamily="18" charset="0"/>
              </a:rPr>
              <a:t>条不等</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140968"/>
            <a:ext cx="3643523"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9" y="3140968"/>
            <a:ext cx="3721250"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187624" y="5795516"/>
            <a:ext cx="2800767" cy="369332"/>
          </a:xfrm>
          <a:prstGeom prst="rect">
            <a:avLst/>
          </a:prstGeom>
        </p:spPr>
        <p:txBody>
          <a:bodyPr wrap="none">
            <a:spAutoFit/>
          </a:bodyPr>
          <a:lstStyle/>
          <a:p>
            <a:pPr algn="ct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6000</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多辆车轨迹遍布全国</a:t>
            </a:r>
          </a:p>
        </p:txBody>
      </p:sp>
      <p:sp>
        <p:nvSpPr>
          <p:cNvPr id="10" name="矩形 9"/>
          <p:cNvSpPr/>
          <p:nvPr/>
        </p:nvSpPr>
        <p:spPr>
          <a:xfrm>
            <a:off x="5724128" y="5795516"/>
            <a:ext cx="2031325" cy="369332"/>
          </a:xfrm>
          <a:prstGeom prst="rect">
            <a:avLst/>
          </a:prstGeom>
        </p:spPr>
        <p:txBody>
          <a:bodyPr wrap="none">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单辆车轨迹有规律</a:t>
            </a:r>
          </a:p>
        </p:txBody>
      </p:sp>
      <p:sp>
        <p:nvSpPr>
          <p:cNvPr id="11" name="TextBox 6">
            <a:extLst>
              <a:ext uri="{FF2B5EF4-FFF2-40B4-BE49-F238E27FC236}">
                <a16:creationId xmlns:a16="http://schemas.microsoft.com/office/drawing/2014/main" id="{D15E40F5-B1B5-4505-90A1-92666C8AC9F1}"/>
              </a:ext>
            </a:extLst>
          </p:cNvPr>
          <p:cNvSpPr txBox="1"/>
          <p:nvPr/>
        </p:nvSpPr>
        <p:spPr>
          <a:xfrm>
            <a:off x="3500941" y="379209"/>
            <a:ext cx="2142118" cy="519351"/>
          </a:xfrm>
          <a:prstGeom prst="roundRect">
            <a:avLst>
              <a:gd name="adj" fmla="val 50000"/>
            </a:avLst>
          </a:prstGeom>
          <a:solidFill>
            <a:srgbClr val="13548C"/>
          </a:solidFill>
        </p:spPr>
        <p:txBody>
          <a:bodyPr wrap="square" tIns="0" bIns="0" rtlCol="0" anchor="ctr">
            <a:spAutoFit/>
          </a:bodyPr>
          <a:lstStyle/>
          <a:p>
            <a:pPr algn="ctr"/>
            <a:r>
              <a:rPr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数据观察</a:t>
            </a:r>
          </a:p>
        </p:txBody>
      </p:sp>
    </p:spTree>
    <p:extLst>
      <p:ext uri="{BB962C8B-B14F-4D97-AF65-F5344CB8AC3E}">
        <p14:creationId xmlns:p14="http://schemas.microsoft.com/office/powerpoint/2010/main" val="3491039535"/>
      </p:ext>
    </p:extLst>
  </p:cSld>
  <p:clrMapOvr>
    <a:masterClrMapping/>
  </p:clrMapOvr>
  <p:transition spd="med">
    <p:split orient="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633" y="404664"/>
            <a:ext cx="3643524"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243" y="3677198"/>
            <a:ext cx="3643524"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3" y="3677198"/>
            <a:ext cx="3697888"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671899" y="2968834"/>
            <a:ext cx="2232248" cy="369332"/>
          </a:xfrm>
          <a:prstGeom prst="rect">
            <a:avLst/>
          </a:prstGeom>
          <a:noFill/>
        </p:spPr>
        <p:txBody>
          <a:bodyPr wrap="square" rtlCol="0">
            <a:spAutoFit/>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一辆车的日常</a:t>
            </a:r>
          </a:p>
        </p:txBody>
      </p:sp>
      <p:sp>
        <p:nvSpPr>
          <p:cNvPr id="9" name="TextBox 8"/>
          <p:cNvSpPr txBox="1"/>
          <p:nvPr/>
        </p:nvSpPr>
        <p:spPr>
          <a:xfrm>
            <a:off x="5796136" y="6228020"/>
            <a:ext cx="2232248" cy="369332"/>
          </a:xfrm>
          <a:prstGeom prst="rect">
            <a:avLst/>
          </a:prstGeom>
          <a:noFill/>
        </p:spPr>
        <p:txBody>
          <a:bodyPr wrap="square" rtlCol="0">
            <a:spAutoFit/>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一辆车的节假日</a:t>
            </a:r>
          </a:p>
        </p:txBody>
      </p:sp>
      <p:sp>
        <p:nvSpPr>
          <p:cNvPr id="10" name="TextBox 9"/>
          <p:cNvSpPr txBox="1"/>
          <p:nvPr/>
        </p:nvSpPr>
        <p:spPr>
          <a:xfrm>
            <a:off x="1628056" y="6228020"/>
            <a:ext cx="2232248" cy="369332"/>
          </a:xfrm>
          <a:prstGeom prst="rect">
            <a:avLst/>
          </a:prstGeom>
          <a:noFill/>
        </p:spPr>
        <p:txBody>
          <a:bodyPr wrap="square" rtlCol="0">
            <a:spAutoFit/>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一辆车的工作日</a:t>
            </a:r>
          </a:p>
        </p:txBody>
      </p:sp>
    </p:spTree>
    <p:extLst>
      <p:ext uri="{BB962C8B-B14F-4D97-AF65-F5344CB8AC3E}">
        <p14:creationId xmlns:p14="http://schemas.microsoft.com/office/powerpoint/2010/main" val="1109958947"/>
      </p:ext>
    </p:extLst>
  </p:cSld>
  <p:clrMapOvr>
    <a:masterClrMapping/>
  </p:clrMapOvr>
  <p:transition spd="med">
    <p:split orient="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000" y="291824"/>
            <a:ext cx="855712" cy="461665"/>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假设</a:t>
            </a:r>
          </a:p>
        </p:txBody>
      </p:sp>
      <p:sp>
        <p:nvSpPr>
          <p:cNvPr id="4" name="TextBox 3"/>
          <p:cNvSpPr txBox="1"/>
          <p:nvPr/>
        </p:nvSpPr>
        <p:spPr>
          <a:xfrm>
            <a:off x="252000" y="1365358"/>
            <a:ext cx="8640000" cy="2063642"/>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ea typeface="微软雅黑" panose="020B0503020204020204" pitchFamily="34" charset="-122"/>
                <a:sym typeface="Times New Roman" panose="02020603050405020304" pitchFamily="18" charset="0"/>
              </a:rPr>
              <a:t>假设</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同一个用户在同样的时间段同一出发点会更倾向于去同一个地方。</a:t>
            </a: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50000"/>
              </a:lnSpc>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工作日：家和公司之间</a:t>
            </a: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50000"/>
              </a:lnSpc>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周末：会有几个常去的地方商场</a:t>
            </a:r>
            <a:endParaRPr lang="en-US" altLang="zh-CN" sz="2200" dirty="0">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50000"/>
              </a:lnSpc>
            </a:pP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除了紧急出差、旅游、生病之类的没有办法预测，</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因此</a:t>
            </a:r>
            <a:r>
              <a:rPr lang="zh-CN" altLang="en-US" sz="2200" b="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允许误差</a:t>
            </a:r>
            <a:endParaRPr lang="en-US" altLang="zh-CN" sz="2200" b="1">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1134705" y="843980"/>
            <a:ext cx="5498621" cy="430887"/>
          </a:xfrm>
          <a:prstGeom prst="rect">
            <a:avLst/>
          </a:prstGeom>
          <a:solidFill>
            <a:schemeClr val="accent1">
              <a:lumMod val="20000"/>
              <a:lumOff val="80000"/>
            </a:schemeClr>
          </a:solidFill>
          <a:ln>
            <a:noFill/>
          </a:ln>
        </p:spPr>
        <p:txBody>
          <a:bodyPr wrap="none">
            <a:spAutoFit/>
          </a:bodyPr>
          <a:lstStyle/>
          <a:p>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研究表明，人类</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93%</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的行为都是可以预测的</a:t>
            </a:r>
          </a:p>
        </p:txBody>
      </p:sp>
      <p:pic>
        <p:nvPicPr>
          <p:cNvPr id="10" name="Picture 6">
            <a:extLst>
              <a:ext uri="{FF2B5EF4-FFF2-40B4-BE49-F238E27FC236}">
                <a16:creationId xmlns:a16="http://schemas.microsoft.com/office/drawing/2014/main" id="{DFD14C5F-50E9-4A1E-B168-CE35DC761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43" y="3677198"/>
            <a:ext cx="3643524"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a:extLst>
              <a:ext uri="{FF2B5EF4-FFF2-40B4-BE49-F238E27FC236}">
                <a16:creationId xmlns:a16="http://schemas.microsoft.com/office/drawing/2014/main" id="{476AB47A-F9E6-45A6-B4B9-0F45E477B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3" y="3677198"/>
            <a:ext cx="3697888"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8">
            <a:extLst>
              <a:ext uri="{FF2B5EF4-FFF2-40B4-BE49-F238E27FC236}">
                <a16:creationId xmlns:a16="http://schemas.microsoft.com/office/drawing/2014/main" id="{29EDEF00-503F-43C5-B48A-CA7963B8490A}"/>
              </a:ext>
            </a:extLst>
          </p:cNvPr>
          <p:cNvSpPr txBox="1"/>
          <p:nvPr/>
        </p:nvSpPr>
        <p:spPr>
          <a:xfrm>
            <a:off x="5796136" y="6228020"/>
            <a:ext cx="2232248" cy="369332"/>
          </a:xfrm>
          <a:prstGeom prst="rect">
            <a:avLst/>
          </a:prstGeom>
          <a:noFill/>
        </p:spPr>
        <p:txBody>
          <a:bodyPr wrap="square" rtlCol="0">
            <a:spAutoFit/>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一辆车的节假日</a:t>
            </a:r>
          </a:p>
        </p:txBody>
      </p:sp>
      <p:sp>
        <p:nvSpPr>
          <p:cNvPr id="13" name="TextBox 9">
            <a:extLst>
              <a:ext uri="{FF2B5EF4-FFF2-40B4-BE49-F238E27FC236}">
                <a16:creationId xmlns:a16="http://schemas.microsoft.com/office/drawing/2014/main" id="{97749D2C-07F6-445A-813A-4C192BB44720}"/>
              </a:ext>
            </a:extLst>
          </p:cNvPr>
          <p:cNvSpPr txBox="1"/>
          <p:nvPr/>
        </p:nvSpPr>
        <p:spPr>
          <a:xfrm>
            <a:off x="1628056" y="6228020"/>
            <a:ext cx="2232248" cy="369332"/>
          </a:xfrm>
          <a:prstGeom prst="rect">
            <a:avLst/>
          </a:prstGeom>
          <a:noFill/>
        </p:spPr>
        <p:txBody>
          <a:bodyPr wrap="square" rtlCol="0">
            <a:spAutoFit/>
          </a:bodyPr>
          <a:lstStyle/>
          <a:p>
            <a:pPr algn="ct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一辆车的工作日</a:t>
            </a:r>
          </a:p>
        </p:txBody>
      </p:sp>
    </p:spTree>
    <p:extLst>
      <p:ext uri="{BB962C8B-B14F-4D97-AF65-F5344CB8AC3E}">
        <p14:creationId xmlns:p14="http://schemas.microsoft.com/office/powerpoint/2010/main" val="661379834"/>
      </p:ext>
    </p:extLst>
  </p:cSld>
  <p:clrMapOvr>
    <a:masterClrMapping/>
  </p:clrMapOvr>
  <p:transition spd="med">
    <p:split orient="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612865" y="2277823"/>
            <a:ext cx="7918271" cy="4248472"/>
          </a:xfrm>
          <a:prstGeom prst="roundRect">
            <a:avLst>
              <a:gd name="adj" fmla="val 8152"/>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TextBox 20"/>
          <p:cNvSpPr txBox="1"/>
          <p:nvPr/>
        </p:nvSpPr>
        <p:spPr>
          <a:xfrm>
            <a:off x="252000" y="1052736"/>
            <a:ext cx="8640000" cy="1047979"/>
          </a:xfrm>
          <a:prstGeom prst="rect">
            <a:avLst/>
          </a:prstGeom>
          <a:noFill/>
        </p:spPr>
        <p:txBody>
          <a:bodyPr wrap="square" rtlCol="0">
            <a:spAutoFit/>
          </a:bodyPr>
          <a:lstStyle/>
          <a:p>
            <a:pPr>
              <a:lnSpc>
                <a:spcPct val="150000"/>
              </a:lnSpc>
            </a:pP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        找到</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每个星期几用户最常去的七个地方作为备选目的地，预测去这七个地方的概率（训练时的</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Y</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为用户是否去了这七个地方）</a:t>
            </a:r>
          </a:p>
        </p:txBody>
      </p:sp>
      <p:sp>
        <p:nvSpPr>
          <p:cNvPr id="13" name="矩形: 圆角 12"/>
          <p:cNvSpPr/>
          <p:nvPr/>
        </p:nvSpPr>
        <p:spPr>
          <a:xfrm>
            <a:off x="960087" y="2564904"/>
            <a:ext cx="2014920" cy="50405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出发经度</a:t>
            </a:r>
          </a:p>
        </p:txBody>
      </p:sp>
      <p:sp>
        <p:nvSpPr>
          <p:cNvPr id="14" name="矩形: 圆角 13"/>
          <p:cNvSpPr/>
          <p:nvPr/>
        </p:nvSpPr>
        <p:spPr>
          <a:xfrm>
            <a:off x="960087" y="3262774"/>
            <a:ext cx="2014920" cy="50405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出发维度</a:t>
            </a:r>
          </a:p>
        </p:txBody>
      </p:sp>
      <p:sp>
        <p:nvSpPr>
          <p:cNvPr id="15" name="矩形: 圆角 14"/>
          <p:cNvSpPr/>
          <p:nvPr/>
        </p:nvSpPr>
        <p:spPr>
          <a:xfrm>
            <a:off x="982196" y="3960644"/>
            <a:ext cx="2014920" cy="50405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星期几</a:t>
            </a:r>
          </a:p>
        </p:txBody>
      </p:sp>
      <p:sp>
        <p:nvSpPr>
          <p:cNvPr id="16" name="矩形: 圆角 15"/>
          <p:cNvSpPr/>
          <p:nvPr/>
        </p:nvSpPr>
        <p:spPr>
          <a:xfrm>
            <a:off x="982196" y="4658514"/>
            <a:ext cx="2014920" cy="702072"/>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与七个最常去地方的距离</a:t>
            </a:r>
          </a:p>
        </p:txBody>
      </p:sp>
      <p:sp>
        <p:nvSpPr>
          <p:cNvPr id="18" name="矩形: 圆角 17"/>
          <p:cNvSpPr/>
          <p:nvPr/>
        </p:nvSpPr>
        <p:spPr>
          <a:xfrm>
            <a:off x="6168993" y="4051015"/>
            <a:ext cx="2014920" cy="82737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到七个最常去地方的概率</a:t>
            </a:r>
          </a:p>
        </p:txBody>
      </p:sp>
      <p:sp>
        <p:nvSpPr>
          <p:cNvPr id="22" name="矩形: 圆角 21"/>
          <p:cNvSpPr/>
          <p:nvPr/>
        </p:nvSpPr>
        <p:spPr>
          <a:xfrm>
            <a:off x="999662" y="5554400"/>
            <a:ext cx="2014920" cy="702072"/>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七个最常去地方的频数</a:t>
            </a:r>
          </a:p>
        </p:txBody>
      </p:sp>
      <p:sp>
        <p:nvSpPr>
          <p:cNvPr id="23" name="TextBox 6">
            <a:extLst>
              <a:ext uri="{FF2B5EF4-FFF2-40B4-BE49-F238E27FC236}">
                <a16:creationId xmlns:a16="http://schemas.microsoft.com/office/drawing/2014/main" id="{5C5F2014-383C-4A8F-8778-8B981AF399F9}"/>
              </a:ext>
            </a:extLst>
          </p:cNvPr>
          <p:cNvSpPr txBox="1"/>
          <p:nvPr/>
        </p:nvSpPr>
        <p:spPr>
          <a:xfrm>
            <a:off x="2851084" y="379209"/>
            <a:ext cx="3441833" cy="519351"/>
          </a:xfrm>
          <a:prstGeom prst="roundRect">
            <a:avLst>
              <a:gd name="adj" fmla="val 50000"/>
            </a:avLst>
          </a:prstGeom>
          <a:solidFill>
            <a:srgbClr val="13548C"/>
          </a:solidFill>
        </p:spPr>
        <p:txBody>
          <a:bodyPr wrap="square" tIns="0" bIns="0" rtlCol="0" anchor="ctr">
            <a:spAutoFit/>
          </a:bodyPr>
          <a:lstStyle/>
          <a:p>
            <a:pPr algn="ctr"/>
            <a:r>
              <a:rPr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模型</a:t>
            </a:r>
            <a:r>
              <a:rPr lang="en-US" altLang="zh-CN"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官网</a:t>
            </a:r>
            <a:r>
              <a:rPr lang="en-US" altLang="zh-CN"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baseline</a:t>
            </a:r>
          </a:p>
        </p:txBody>
      </p:sp>
      <p:sp>
        <p:nvSpPr>
          <p:cNvPr id="24" name="右箭头 8">
            <a:extLst>
              <a:ext uri="{FF2B5EF4-FFF2-40B4-BE49-F238E27FC236}">
                <a16:creationId xmlns:a16="http://schemas.microsoft.com/office/drawing/2014/main" id="{30FC3070-B749-4127-A6AC-EFEBDA6E2AF5}"/>
              </a:ext>
            </a:extLst>
          </p:cNvPr>
          <p:cNvSpPr/>
          <p:nvPr/>
        </p:nvSpPr>
        <p:spPr>
          <a:xfrm>
            <a:off x="3203848" y="4349547"/>
            <a:ext cx="2736304" cy="323436"/>
          </a:xfrm>
          <a:prstGeom prst="rightArrow">
            <a:avLst>
              <a:gd name="adj1" fmla="val 50000"/>
              <a:gd name="adj2" fmla="val 68640"/>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TextBox 10">
            <a:extLst>
              <a:ext uri="{FF2B5EF4-FFF2-40B4-BE49-F238E27FC236}">
                <a16:creationId xmlns:a16="http://schemas.microsoft.com/office/drawing/2014/main" id="{2813B5B7-3249-4769-9526-4BF02F4F3A06}"/>
              </a:ext>
            </a:extLst>
          </p:cNvPr>
          <p:cNvSpPr txBox="1"/>
          <p:nvPr/>
        </p:nvSpPr>
        <p:spPr>
          <a:xfrm>
            <a:off x="3275856" y="3641661"/>
            <a:ext cx="2592288" cy="707886"/>
          </a:xfrm>
          <a:prstGeom prst="rect">
            <a:avLst/>
          </a:prstGeom>
          <a:noFill/>
        </p:spPr>
        <p:txBody>
          <a:bodyPr wrap="square" rtlCol="0">
            <a:spAutoFit/>
          </a:bodyPr>
          <a:lstStyle/>
          <a:p>
            <a:pPr algn="ct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基于</a:t>
            </a: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历史数据</a:t>
            </a:r>
            <a:endParaRPr lang="en-US" altLang="zh-CN" sz="2000">
              <a:latin typeface="Times New Roman" panose="02020603050405020304" pitchFamily="18" charset="0"/>
              <a:ea typeface="微软雅黑" panose="020B0503020204020204" pitchFamily="34" charset="-122"/>
              <a:sym typeface="Times New Roman" panose="02020603050405020304" pitchFamily="18" charset="0"/>
            </a:endParaRPr>
          </a:p>
          <a:p>
            <a:pPr algn="ct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得到预测的模型</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208520496"/>
      </p:ext>
    </p:extLst>
  </p:cSld>
  <p:clrMapOvr>
    <a:masterClrMapping/>
  </p:clrMapOvr>
  <p:transition spd="med">
    <p:split orient="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2123728" y="1484784"/>
            <a:ext cx="2016224" cy="52463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出发时间</a:t>
            </a:r>
          </a:p>
        </p:txBody>
      </p:sp>
      <p:sp>
        <p:nvSpPr>
          <p:cNvPr id="4" name="TextBox 3"/>
          <p:cNvSpPr txBox="1"/>
          <p:nvPr/>
        </p:nvSpPr>
        <p:spPr>
          <a:xfrm>
            <a:off x="4789694" y="1516266"/>
            <a:ext cx="3096344" cy="461665"/>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年</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月</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日 时</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分</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秒</a:t>
            </a:r>
          </a:p>
        </p:txBody>
      </p:sp>
      <p:sp>
        <p:nvSpPr>
          <p:cNvPr id="5" name="TextBox 4"/>
          <p:cNvSpPr txBox="1"/>
          <p:nvPr/>
        </p:nvSpPr>
        <p:spPr>
          <a:xfrm>
            <a:off x="252000" y="3857848"/>
            <a:ext cx="8640000" cy="2725361"/>
          </a:xfrm>
          <a:prstGeom prst="rect">
            <a:avLst/>
          </a:prstGeom>
          <a:noFill/>
        </p:spPr>
        <p:txBody>
          <a:bodyPr wrap="square">
            <a:spAutoFit/>
          </a:bodyPr>
          <a:lstStyle>
            <a:defPPr>
              <a:defRPr lang="zh-CN"/>
            </a:defPPr>
            <a:lvl1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defRPr sz="2300">
                <a:latin typeface="Times New Roman" panose="02020603050405020304" pitchFamily="18" charset="0"/>
                <a:ea typeface="微软雅黑" panose="020B0503020204020204" pitchFamily="34" charset="-122"/>
                <a:cs typeface="+mn-ea"/>
              </a:defRPr>
            </a:lvl1pPr>
            <a:lvl2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defRPr sz="2200">
                <a:latin typeface="Cambria Math" panose="02040503050406030204" pitchFamily="18" charset="0"/>
                <a:cs typeface="+mn-ea"/>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200">
                <a:sym typeface="Times New Roman" panose="02020603050405020304" pitchFamily="18" charset="0"/>
              </a:rPr>
              <a:t>星期几</a:t>
            </a:r>
            <a:endParaRPr lang="en-US" altLang="zh-CN" sz="2200" dirty="0">
              <a:sym typeface="Times New Roman" panose="02020603050405020304" pitchFamily="18" charset="0"/>
            </a:endParaRPr>
          </a:p>
          <a:p>
            <a:r>
              <a:rPr lang="zh-CN" altLang="en-US" sz="2200" dirty="0">
                <a:sym typeface="Times New Roman" panose="02020603050405020304" pitchFamily="18" charset="0"/>
              </a:rPr>
              <a:t>是否</a:t>
            </a:r>
            <a:r>
              <a:rPr lang="zh-CN" altLang="en-US" sz="2200">
                <a:sym typeface="Times New Roman" panose="02020603050405020304" pitchFamily="18" charset="0"/>
              </a:rPr>
              <a:t>为节假日</a:t>
            </a:r>
            <a:r>
              <a:rPr lang="en-US" altLang="zh-CN" sz="2200" dirty="0">
                <a:sym typeface="Times New Roman" panose="02020603050405020304" pitchFamily="18" charset="0"/>
              </a:rPr>
              <a:t>(</a:t>
            </a:r>
            <a:r>
              <a:rPr lang="zh-CN" altLang="en-US" sz="2200" dirty="0">
                <a:sym typeface="Times New Roman" panose="02020603050405020304" pitchFamily="18" charset="0"/>
              </a:rPr>
              <a:t>周末和法定节假日如端午十一均</a:t>
            </a:r>
            <a:r>
              <a:rPr lang="zh-CN" altLang="en-US" sz="2200">
                <a:sym typeface="Times New Roman" panose="02020603050405020304" pitchFamily="18" charset="0"/>
              </a:rPr>
              <a:t>属于节假日</a:t>
            </a:r>
            <a:r>
              <a:rPr lang="en-US" altLang="zh-CN" sz="2200" dirty="0">
                <a:sym typeface="Times New Roman" panose="02020603050405020304" pitchFamily="18" charset="0"/>
              </a:rPr>
              <a:t>)</a:t>
            </a:r>
          </a:p>
          <a:p>
            <a:r>
              <a:rPr lang="zh-CN" altLang="en-US" sz="2200">
                <a:sym typeface="Times New Roman" panose="02020603050405020304" pitchFamily="18" charset="0"/>
              </a:rPr>
              <a:t>分成</a:t>
            </a:r>
            <a:r>
              <a:rPr lang="en-US" altLang="zh-CN" sz="2200" dirty="0">
                <a:sym typeface="Times New Roman" panose="02020603050405020304" pitchFamily="18" charset="0"/>
              </a:rPr>
              <a:t>8</a:t>
            </a:r>
            <a:r>
              <a:rPr lang="zh-CN" altLang="en-US" sz="2200" dirty="0">
                <a:sym typeface="Times New Roman" panose="02020603050405020304" pitchFamily="18" charset="0"/>
              </a:rPr>
              <a:t>个时间</a:t>
            </a:r>
            <a:r>
              <a:rPr lang="zh-CN" altLang="en-US" sz="2200">
                <a:sym typeface="Times New Roman" panose="02020603050405020304" pitchFamily="18" charset="0"/>
              </a:rPr>
              <a:t>段（</a:t>
            </a:r>
            <a:r>
              <a:rPr lang="en-US" altLang="zh-CN" sz="2200">
                <a:sym typeface="Times New Roman" panose="02020603050405020304" pitchFamily="18" charset="0"/>
              </a:rPr>
              <a:t>0:00-7:00</a:t>
            </a:r>
            <a:r>
              <a:rPr lang="zh-CN" altLang="en-US" sz="2200">
                <a:sym typeface="Times New Roman" panose="02020603050405020304" pitchFamily="18" charset="0"/>
              </a:rPr>
              <a:t>，</a:t>
            </a:r>
            <a:r>
              <a:rPr lang="en-US" altLang="zh-CN" sz="2200">
                <a:sym typeface="Times New Roman" panose="02020603050405020304" pitchFamily="18" charset="0"/>
              </a:rPr>
              <a:t>7:00-9:00</a:t>
            </a:r>
            <a:r>
              <a:rPr lang="zh-CN" altLang="en-US" sz="2200">
                <a:sym typeface="Times New Roman" panose="02020603050405020304" pitchFamily="18" charset="0"/>
              </a:rPr>
              <a:t>，</a:t>
            </a:r>
            <a:r>
              <a:rPr lang="en-US" altLang="zh-CN" sz="2200">
                <a:sym typeface="Times New Roman" panose="02020603050405020304" pitchFamily="18" charset="0"/>
              </a:rPr>
              <a:t>9:00-11:00</a:t>
            </a:r>
            <a:r>
              <a:rPr lang="zh-CN" altLang="en-US" sz="2200">
                <a:sym typeface="Times New Roman" panose="02020603050405020304" pitchFamily="18" charset="0"/>
              </a:rPr>
              <a:t>，</a:t>
            </a:r>
            <a:r>
              <a:rPr lang="en-US" altLang="zh-CN" sz="2200">
                <a:sym typeface="Times New Roman" panose="02020603050405020304" pitchFamily="18" charset="0"/>
              </a:rPr>
              <a:t>11:00-13:00</a:t>
            </a:r>
            <a:r>
              <a:rPr lang="zh-CN" altLang="en-US" sz="2200">
                <a:sym typeface="Times New Roman" panose="02020603050405020304" pitchFamily="18" charset="0"/>
              </a:rPr>
              <a:t>，</a:t>
            </a:r>
            <a:r>
              <a:rPr lang="en-US" altLang="zh-CN" sz="2200" dirty="0">
                <a:sym typeface="Times New Roman" panose="02020603050405020304" pitchFamily="18" charset="0"/>
              </a:rPr>
              <a:t> </a:t>
            </a:r>
            <a:r>
              <a:rPr lang="en-US" altLang="zh-CN" sz="2200">
                <a:sym typeface="Times New Roman" panose="02020603050405020304" pitchFamily="18" charset="0"/>
              </a:rPr>
              <a:t>13:00-15:00</a:t>
            </a:r>
            <a:r>
              <a:rPr lang="zh-CN" altLang="en-US" sz="2200">
                <a:sym typeface="Times New Roman" panose="02020603050405020304" pitchFamily="18" charset="0"/>
              </a:rPr>
              <a:t>，</a:t>
            </a:r>
            <a:r>
              <a:rPr lang="en-US" altLang="zh-CN" sz="2200">
                <a:sym typeface="Times New Roman" panose="02020603050405020304" pitchFamily="18" charset="0"/>
              </a:rPr>
              <a:t>15:00-17:00</a:t>
            </a:r>
            <a:r>
              <a:rPr lang="zh-CN" altLang="en-US" sz="2200">
                <a:sym typeface="Times New Roman" panose="02020603050405020304" pitchFamily="18" charset="0"/>
              </a:rPr>
              <a:t>，</a:t>
            </a:r>
            <a:r>
              <a:rPr lang="en-US" altLang="zh-CN" sz="2200">
                <a:sym typeface="Times New Roman" panose="02020603050405020304" pitchFamily="18" charset="0"/>
              </a:rPr>
              <a:t>17:00-19:00</a:t>
            </a:r>
            <a:r>
              <a:rPr lang="zh-CN" altLang="en-US" sz="2200">
                <a:sym typeface="Times New Roman" panose="02020603050405020304" pitchFamily="18" charset="0"/>
              </a:rPr>
              <a:t>，</a:t>
            </a:r>
            <a:r>
              <a:rPr lang="en-US" altLang="zh-CN" sz="2200">
                <a:sym typeface="Times New Roman" panose="02020603050405020304" pitchFamily="18" charset="0"/>
              </a:rPr>
              <a:t>19:00-22:00</a:t>
            </a:r>
            <a:r>
              <a:rPr lang="zh-CN" altLang="en-US" sz="2200">
                <a:sym typeface="Times New Roman" panose="02020603050405020304" pitchFamily="18" charset="0"/>
              </a:rPr>
              <a:t>，</a:t>
            </a:r>
            <a:r>
              <a:rPr lang="en-US" altLang="zh-CN" sz="2200" dirty="0">
                <a:sym typeface="Times New Roman" panose="02020603050405020304" pitchFamily="18" charset="0"/>
              </a:rPr>
              <a:t> 12:00-24:00 </a:t>
            </a:r>
            <a:r>
              <a:rPr lang="zh-CN" altLang="en-US" sz="2200" dirty="0">
                <a:sym typeface="Times New Roman" panose="02020603050405020304" pitchFamily="18" charset="0"/>
              </a:rPr>
              <a:t>）</a:t>
            </a:r>
            <a:r>
              <a:rPr lang="zh-CN" altLang="en-US" sz="2200" b="1" dirty="0">
                <a:solidFill>
                  <a:srgbClr val="FF6600"/>
                </a:solidFill>
                <a:sym typeface="Times New Roman" panose="02020603050405020304" pitchFamily="18" charset="0"/>
              </a:rPr>
              <a:t>不均分</a:t>
            </a:r>
          </a:p>
        </p:txBody>
      </p:sp>
      <p:sp>
        <p:nvSpPr>
          <p:cNvPr id="2" name="下箭头 1"/>
          <p:cNvSpPr/>
          <p:nvPr/>
        </p:nvSpPr>
        <p:spPr>
          <a:xfrm>
            <a:off x="4248000" y="3000151"/>
            <a:ext cx="648000" cy="648000"/>
          </a:xfrm>
          <a:prstGeom prst="down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TextBox 6">
            <a:extLst>
              <a:ext uri="{FF2B5EF4-FFF2-40B4-BE49-F238E27FC236}">
                <a16:creationId xmlns:a16="http://schemas.microsoft.com/office/drawing/2014/main" id="{611B656B-5922-40C7-B791-2584BF47A40D}"/>
              </a:ext>
            </a:extLst>
          </p:cNvPr>
          <p:cNvSpPr txBox="1"/>
          <p:nvPr/>
        </p:nvSpPr>
        <p:spPr>
          <a:xfrm>
            <a:off x="3495518" y="379209"/>
            <a:ext cx="2152964" cy="519351"/>
          </a:xfrm>
          <a:prstGeom prst="roundRect">
            <a:avLst>
              <a:gd name="adj" fmla="val 50000"/>
            </a:avLst>
          </a:prstGeom>
          <a:solidFill>
            <a:srgbClr val="13548C"/>
          </a:solidFill>
        </p:spPr>
        <p:txBody>
          <a:bodyPr wrap="square" tIns="0" bIns="0" rtlCol="0" anchor="ctr">
            <a:spAutoFit/>
          </a:bodyPr>
          <a:lstStyle/>
          <a:p>
            <a:pPr algn="ctr"/>
            <a:r>
              <a:rPr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特征工程</a:t>
            </a:r>
          </a:p>
        </p:txBody>
      </p:sp>
    </p:spTree>
    <p:extLst>
      <p:ext uri="{BB962C8B-B14F-4D97-AF65-F5344CB8AC3E}">
        <p14:creationId xmlns:p14="http://schemas.microsoft.com/office/powerpoint/2010/main" val="1964091525"/>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2123728" y="1484784"/>
            <a:ext cx="2016224" cy="5246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出发时间</a:t>
            </a:r>
          </a:p>
        </p:txBody>
      </p:sp>
      <p:sp>
        <p:nvSpPr>
          <p:cNvPr id="5" name="TextBox 4"/>
          <p:cNvSpPr txBox="1"/>
          <p:nvPr/>
        </p:nvSpPr>
        <p:spPr>
          <a:xfrm>
            <a:off x="252000" y="3857848"/>
            <a:ext cx="8640000" cy="1632755"/>
          </a:xfrm>
          <a:prstGeom prst="rect">
            <a:avLst/>
          </a:prstGeom>
          <a:noFill/>
        </p:spPr>
        <p:txBody>
          <a:bodyPr wrap="square">
            <a:spAutoFit/>
          </a:bodyPr>
          <a:lstStyle>
            <a:defPPr>
              <a:defRPr lang="zh-CN"/>
            </a:defPPr>
            <a:lvl1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defRPr sz="2300">
                <a:latin typeface="Times New Roman" panose="02020603050405020304" pitchFamily="18" charset="0"/>
                <a:ea typeface="微软雅黑" panose="020B0503020204020204" pitchFamily="34" charset="-122"/>
                <a:cs typeface="+mn-ea"/>
              </a:defRPr>
            </a:lvl1pPr>
            <a:lvl2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defRPr sz="2200">
                <a:latin typeface="Cambria Math" panose="02040503050406030204" pitchFamily="18" charset="0"/>
                <a:cs typeface="+mn-ea"/>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2200" b="1">
                <a:sym typeface="Times New Roman" panose="02020603050405020304" pitchFamily="18" charset="0"/>
              </a:rPr>
              <a:t>离散化：</a:t>
            </a:r>
            <a:endParaRPr lang="en-US" altLang="zh-CN" sz="2200" b="1">
              <a:sym typeface="Times New Roman" panose="02020603050405020304" pitchFamily="18" charset="0"/>
            </a:endParaRPr>
          </a:p>
          <a:p>
            <a:pPr marL="0" indent="0">
              <a:buNone/>
            </a:pPr>
            <a:r>
              <a:rPr lang="en-US" altLang="zh-CN" sz="2200">
                <a:sym typeface="Times New Roman" panose="02020603050405020304" pitchFamily="18" charset="0"/>
              </a:rPr>
              <a:t>         —— </a:t>
            </a:r>
            <a:r>
              <a:rPr lang="zh-CN" altLang="en-US" sz="2200">
                <a:sym typeface="Times New Roman" panose="02020603050405020304" pitchFamily="18" charset="0"/>
              </a:rPr>
              <a:t>进行</a:t>
            </a:r>
            <a:r>
              <a:rPr lang="zh-CN" altLang="en-US" sz="2200" b="1">
                <a:solidFill>
                  <a:srgbClr val="FF6600"/>
                </a:solidFill>
                <a:sym typeface="Times New Roman" panose="02020603050405020304" pitchFamily="18" charset="0"/>
              </a:rPr>
              <a:t>密度聚类</a:t>
            </a:r>
            <a:r>
              <a:rPr lang="zh-CN" altLang="en-US" sz="2200">
                <a:sym typeface="Times New Roman" panose="02020603050405020304" pitchFamily="18" charset="0"/>
              </a:rPr>
              <a:t>，按其所属的类别进行编号</a:t>
            </a:r>
            <a:r>
              <a:rPr lang="en-US" altLang="zh-CN" sz="2200">
                <a:sym typeface="Times New Roman" panose="02020603050405020304" pitchFamily="18" charset="0"/>
              </a:rPr>
              <a:t>Geohash</a:t>
            </a:r>
            <a:r>
              <a:rPr lang="zh-CN" altLang="en-US" sz="2200">
                <a:sym typeface="Times New Roman" panose="02020603050405020304" pitchFamily="18" charset="0"/>
              </a:rPr>
              <a:t>对地理位置进行分区编码</a:t>
            </a:r>
          </a:p>
        </p:txBody>
      </p:sp>
      <p:sp>
        <p:nvSpPr>
          <p:cNvPr id="2" name="下箭头 1"/>
          <p:cNvSpPr/>
          <p:nvPr/>
        </p:nvSpPr>
        <p:spPr>
          <a:xfrm>
            <a:off x="4248000" y="3000151"/>
            <a:ext cx="648000" cy="648000"/>
          </a:xfrm>
          <a:prstGeom prst="down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TextBox 6">
            <a:extLst>
              <a:ext uri="{FF2B5EF4-FFF2-40B4-BE49-F238E27FC236}">
                <a16:creationId xmlns:a16="http://schemas.microsoft.com/office/drawing/2014/main" id="{611B656B-5922-40C7-B791-2584BF47A40D}"/>
              </a:ext>
            </a:extLst>
          </p:cNvPr>
          <p:cNvSpPr txBox="1"/>
          <p:nvPr/>
        </p:nvSpPr>
        <p:spPr>
          <a:xfrm>
            <a:off x="3495518" y="379209"/>
            <a:ext cx="2152964" cy="519351"/>
          </a:xfrm>
          <a:prstGeom prst="roundRect">
            <a:avLst>
              <a:gd name="adj" fmla="val 50000"/>
            </a:avLst>
          </a:prstGeom>
          <a:solidFill>
            <a:srgbClr val="13548C"/>
          </a:solidFill>
        </p:spPr>
        <p:txBody>
          <a:bodyPr wrap="square" tIns="0" bIns="0" rtlCol="0" anchor="ctr">
            <a:spAutoFit/>
          </a:bodyPr>
          <a:lstStyle/>
          <a:p>
            <a:pPr algn="ctr"/>
            <a:r>
              <a:rPr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特征工程</a:t>
            </a:r>
          </a:p>
        </p:txBody>
      </p:sp>
      <p:sp>
        <p:nvSpPr>
          <p:cNvPr id="7" name="矩形: 圆角 6">
            <a:extLst>
              <a:ext uri="{FF2B5EF4-FFF2-40B4-BE49-F238E27FC236}">
                <a16:creationId xmlns:a16="http://schemas.microsoft.com/office/drawing/2014/main" id="{A82E0C61-47D5-4B45-B94E-E2CBBF1E049B}"/>
              </a:ext>
            </a:extLst>
          </p:cNvPr>
          <p:cNvSpPr/>
          <p:nvPr/>
        </p:nvSpPr>
        <p:spPr>
          <a:xfrm>
            <a:off x="2123728" y="2248459"/>
            <a:ext cx="2016224" cy="52463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目的地</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TextBox 3">
            <a:extLst>
              <a:ext uri="{FF2B5EF4-FFF2-40B4-BE49-F238E27FC236}">
                <a16:creationId xmlns:a16="http://schemas.microsoft.com/office/drawing/2014/main" id="{8B67C505-F6FC-43D4-8B3F-DA2FF3232BCF}"/>
              </a:ext>
            </a:extLst>
          </p:cNvPr>
          <p:cNvSpPr txBox="1"/>
          <p:nvPr/>
        </p:nvSpPr>
        <p:spPr>
          <a:xfrm>
            <a:off x="4789694" y="2279941"/>
            <a:ext cx="3096344" cy="461665"/>
          </a:xfrm>
          <a:prstGeom prst="rect">
            <a:avLst/>
          </a:prstGeom>
          <a:noFill/>
        </p:spPr>
        <p:txBody>
          <a:bodyPr wrap="square" rtlCol="0">
            <a:spAutoFit/>
          </a:bodyPr>
          <a:lstStyle/>
          <a:p>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地理位置的经纬度</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927563234"/>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827584" y="1340768"/>
            <a:ext cx="2160000" cy="864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出发时间</a:t>
            </a:r>
            <a:endPar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（年月日 时分秒）</a:t>
            </a:r>
          </a:p>
        </p:txBody>
      </p:sp>
      <p:sp>
        <p:nvSpPr>
          <p:cNvPr id="5" name="矩形: 圆角 4"/>
          <p:cNvSpPr/>
          <p:nvPr/>
        </p:nvSpPr>
        <p:spPr>
          <a:xfrm>
            <a:off x="827584" y="2440639"/>
            <a:ext cx="2160000" cy="864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出发地点</a:t>
            </a:r>
            <a:endPar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（经纬度）</a:t>
            </a:r>
          </a:p>
        </p:txBody>
      </p:sp>
      <p:sp>
        <p:nvSpPr>
          <p:cNvPr id="7" name="矩形: 圆角 6"/>
          <p:cNvSpPr/>
          <p:nvPr/>
        </p:nvSpPr>
        <p:spPr>
          <a:xfrm>
            <a:off x="4879062" y="1915099"/>
            <a:ext cx="1404000" cy="77151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目的地</a:t>
            </a:r>
            <a:endParaRPr lang="en-US" altLang="zh-CN" sz="2000" dirty="0">
              <a:latin typeface="Times New Roman" panose="02020603050405020304" pitchFamily="18" charset="0"/>
              <a:ea typeface="微软雅黑" panose="020B0503020204020204" pitchFamily="34" charset="-122"/>
              <a:sym typeface="Times New Roman" panose="02020603050405020304" pitchFamily="18" charset="0"/>
            </a:endParaRPr>
          </a:p>
          <a:p>
            <a:pPr algn="ct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（经纬度）</a:t>
            </a:r>
          </a:p>
        </p:txBody>
      </p:sp>
      <p:sp>
        <p:nvSpPr>
          <p:cNvPr id="11" name="矩形: 圆角 10"/>
          <p:cNvSpPr/>
          <p:nvPr/>
        </p:nvSpPr>
        <p:spPr>
          <a:xfrm>
            <a:off x="827584" y="3902598"/>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用户</a:t>
            </a:r>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ID</a:t>
            </a:r>
            <a:endPar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圆角 11"/>
          <p:cNvSpPr/>
          <p:nvPr/>
        </p:nvSpPr>
        <p:spPr>
          <a:xfrm>
            <a:off x="827584" y="4457135"/>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出发地点</a:t>
            </a:r>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ID</a:t>
            </a:r>
            <a:endPar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圆角 12"/>
          <p:cNvSpPr/>
          <p:nvPr/>
        </p:nvSpPr>
        <p:spPr>
          <a:xfrm>
            <a:off x="827584" y="5011672"/>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星期几</a:t>
            </a:r>
          </a:p>
        </p:txBody>
      </p:sp>
      <p:sp>
        <p:nvSpPr>
          <p:cNvPr id="14" name="矩形: 圆角 13"/>
          <p:cNvSpPr/>
          <p:nvPr/>
        </p:nvSpPr>
        <p:spPr>
          <a:xfrm>
            <a:off x="827584" y="5566209"/>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是否节假日</a:t>
            </a:r>
          </a:p>
        </p:txBody>
      </p:sp>
      <p:sp>
        <p:nvSpPr>
          <p:cNvPr id="16" name="矩形: 圆角 15"/>
          <p:cNvSpPr/>
          <p:nvPr/>
        </p:nvSpPr>
        <p:spPr>
          <a:xfrm>
            <a:off x="4879062" y="4846580"/>
            <a:ext cx="1404000" cy="77151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目的地</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ID</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TextBox 2"/>
          <p:cNvSpPr txBox="1"/>
          <p:nvPr/>
        </p:nvSpPr>
        <p:spPr>
          <a:xfrm>
            <a:off x="6804247" y="1845523"/>
            <a:ext cx="1800200" cy="851297"/>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连续数据的回归问题</a:t>
            </a:r>
          </a:p>
        </p:txBody>
      </p:sp>
      <p:sp>
        <p:nvSpPr>
          <p:cNvPr id="17" name="TextBox 16"/>
          <p:cNvSpPr txBox="1"/>
          <p:nvPr/>
        </p:nvSpPr>
        <p:spPr>
          <a:xfrm>
            <a:off x="6804247" y="4802023"/>
            <a:ext cx="1800200" cy="851297"/>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离散数据的分类问题</a:t>
            </a:r>
          </a:p>
        </p:txBody>
      </p:sp>
      <p:sp>
        <p:nvSpPr>
          <p:cNvPr id="18" name="右箭头 17"/>
          <p:cNvSpPr/>
          <p:nvPr/>
        </p:nvSpPr>
        <p:spPr>
          <a:xfrm rot="5400000">
            <a:off x="6801812" y="3581176"/>
            <a:ext cx="1805069" cy="394942"/>
          </a:xfrm>
          <a:prstGeom prst="right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圆角矩形 18"/>
          <p:cNvSpPr/>
          <p:nvPr/>
        </p:nvSpPr>
        <p:spPr>
          <a:xfrm>
            <a:off x="542162" y="1052736"/>
            <a:ext cx="5976664" cy="2496240"/>
          </a:xfrm>
          <a:prstGeom prst="roundRect">
            <a:avLst>
              <a:gd name="adj" fmla="val 9421"/>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圆角矩形 19"/>
          <p:cNvSpPr/>
          <p:nvPr/>
        </p:nvSpPr>
        <p:spPr>
          <a:xfrm>
            <a:off x="542161" y="3795316"/>
            <a:ext cx="5976664" cy="2874043"/>
          </a:xfrm>
          <a:prstGeom prst="roundRect">
            <a:avLst>
              <a:gd name="adj" fmla="val 9325"/>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矩形: 圆角 21"/>
          <p:cNvSpPr/>
          <p:nvPr/>
        </p:nvSpPr>
        <p:spPr>
          <a:xfrm>
            <a:off x="827584" y="6120747"/>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时段</a:t>
            </a:r>
          </a:p>
        </p:txBody>
      </p:sp>
      <p:sp>
        <p:nvSpPr>
          <p:cNvPr id="23" name="TextBox 6">
            <a:extLst>
              <a:ext uri="{FF2B5EF4-FFF2-40B4-BE49-F238E27FC236}">
                <a16:creationId xmlns:a16="http://schemas.microsoft.com/office/drawing/2014/main" id="{CB6F9E4D-D841-4EEA-96B1-F859C0E6E056}"/>
              </a:ext>
            </a:extLst>
          </p:cNvPr>
          <p:cNvSpPr txBox="1"/>
          <p:nvPr/>
        </p:nvSpPr>
        <p:spPr>
          <a:xfrm>
            <a:off x="3495518" y="379209"/>
            <a:ext cx="2152964" cy="519351"/>
          </a:xfrm>
          <a:prstGeom prst="roundRect">
            <a:avLst>
              <a:gd name="adj" fmla="val 50000"/>
            </a:avLst>
          </a:prstGeom>
          <a:solidFill>
            <a:srgbClr val="13548C"/>
          </a:solidFill>
        </p:spPr>
        <p:txBody>
          <a:bodyPr wrap="square" tIns="0" bIns="0" rtlCol="0" anchor="ctr">
            <a:spAutoFit/>
          </a:bodyPr>
          <a:lstStyle/>
          <a:p>
            <a:pPr algn="ctr"/>
            <a:r>
              <a:rPr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模    型</a:t>
            </a:r>
          </a:p>
        </p:txBody>
      </p:sp>
      <p:sp>
        <p:nvSpPr>
          <p:cNvPr id="24" name="右箭头 8">
            <a:extLst>
              <a:ext uri="{FF2B5EF4-FFF2-40B4-BE49-F238E27FC236}">
                <a16:creationId xmlns:a16="http://schemas.microsoft.com/office/drawing/2014/main" id="{AC3E78F6-98C1-4736-892C-A529F37A2245}"/>
              </a:ext>
            </a:extLst>
          </p:cNvPr>
          <p:cNvSpPr/>
          <p:nvPr/>
        </p:nvSpPr>
        <p:spPr>
          <a:xfrm>
            <a:off x="3053160" y="2184251"/>
            <a:ext cx="1757484" cy="323436"/>
          </a:xfrm>
          <a:prstGeom prst="rightArrow">
            <a:avLst>
              <a:gd name="adj1" fmla="val 50000"/>
              <a:gd name="adj2" fmla="val 68640"/>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TextBox 10">
            <a:extLst>
              <a:ext uri="{FF2B5EF4-FFF2-40B4-BE49-F238E27FC236}">
                <a16:creationId xmlns:a16="http://schemas.microsoft.com/office/drawing/2014/main" id="{86381D3C-0181-46CD-91CA-8F4D6F839F2F}"/>
              </a:ext>
            </a:extLst>
          </p:cNvPr>
          <p:cNvSpPr txBox="1"/>
          <p:nvPr/>
        </p:nvSpPr>
        <p:spPr>
          <a:xfrm>
            <a:off x="3079884" y="1563286"/>
            <a:ext cx="1757484" cy="707886"/>
          </a:xfrm>
          <a:prstGeom prst="rect">
            <a:avLst/>
          </a:prstGeom>
          <a:noFill/>
        </p:spPr>
        <p:txBody>
          <a:bodyPr wrap="square" rtlCol="0">
            <a:spAutoFit/>
          </a:bodyPr>
          <a:lstStyle/>
          <a:p>
            <a:pPr algn="ct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基于</a:t>
            </a: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历史数据</a:t>
            </a:r>
            <a:endParaRPr lang="en-US" altLang="zh-CN" sz="2000">
              <a:latin typeface="Times New Roman" panose="02020603050405020304" pitchFamily="18" charset="0"/>
              <a:ea typeface="微软雅黑" panose="020B0503020204020204" pitchFamily="34" charset="-122"/>
              <a:sym typeface="Times New Roman" panose="02020603050405020304" pitchFamily="18" charset="0"/>
            </a:endParaRPr>
          </a:p>
          <a:p>
            <a:pPr algn="ct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预测</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右箭头 8">
            <a:extLst>
              <a:ext uri="{FF2B5EF4-FFF2-40B4-BE49-F238E27FC236}">
                <a16:creationId xmlns:a16="http://schemas.microsoft.com/office/drawing/2014/main" id="{652F71AA-057C-43B3-950D-146ADC63013A}"/>
              </a:ext>
            </a:extLst>
          </p:cNvPr>
          <p:cNvSpPr/>
          <p:nvPr/>
        </p:nvSpPr>
        <p:spPr>
          <a:xfrm>
            <a:off x="3053160" y="5101680"/>
            <a:ext cx="1757484" cy="323436"/>
          </a:xfrm>
          <a:prstGeom prst="rightArrow">
            <a:avLst>
              <a:gd name="adj1" fmla="val 50000"/>
              <a:gd name="adj2" fmla="val 68640"/>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TextBox 10">
            <a:extLst>
              <a:ext uri="{FF2B5EF4-FFF2-40B4-BE49-F238E27FC236}">
                <a16:creationId xmlns:a16="http://schemas.microsoft.com/office/drawing/2014/main" id="{5DA1864E-385E-4D11-B37C-4D366003AC99}"/>
              </a:ext>
            </a:extLst>
          </p:cNvPr>
          <p:cNvSpPr txBox="1"/>
          <p:nvPr/>
        </p:nvSpPr>
        <p:spPr>
          <a:xfrm>
            <a:off x="3079884" y="4480715"/>
            <a:ext cx="1757484" cy="707886"/>
          </a:xfrm>
          <a:prstGeom prst="rect">
            <a:avLst/>
          </a:prstGeom>
          <a:noFill/>
        </p:spPr>
        <p:txBody>
          <a:bodyPr wrap="square" rtlCol="0">
            <a:spAutoFit/>
          </a:bodyPr>
          <a:lstStyle/>
          <a:p>
            <a:pPr algn="ct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基于</a:t>
            </a: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历史数据</a:t>
            </a:r>
            <a:endParaRPr lang="en-US" altLang="zh-CN" sz="2000">
              <a:latin typeface="Times New Roman" panose="02020603050405020304" pitchFamily="18" charset="0"/>
              <a:ea typeface="微软雅黑" panose="020B0503020204020204" pitchFamily="34" charset="-122"/>
              <a:sym typeface="Times New Roman" panose="02020603050405020304" pitchFamily="18" charset="0"/>
            </a:endParaRPr>
          </a:p>
          <a:p>
            <a:pPr algn="ctr"/>
            <a:r>
              <a:rPr lang="zh-CN" altLang="en-US" sz="2000">
                <a:latin typeface="Times New Roman" panose="02020603050405020304" pitchFamily="18" charset="0"/>
                <a:ea typeface="微软雅黑" panose="020B0503020204020204" pitchFamily="34" charset="-122"/>
                <a:sym typeface="Times New Roman" panose="02020603050405020304" pitchFamily="18" charset="0"/>
              </a:rPr>
              <a:t>预测</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733818177"/>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1700958" y="2161073"/>
                <a:ext cx="5742085" cy="11453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a:sym typeface="Times New Roman" panose="02020603050405020304" pitchFamily="18" charset="0"/>
                        </a:rPr>
                        <m:t>𝒑</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𝒄</m:t>
                          </m:r>
                        </m:e>
                        <m:e>
                          <m:r>
                            <a:rPr lang="en-US" altLang="zh-CN" sz="2400" b="1" i="1">
                              <a:latin typeface="Cambria Math"/>
                              <a:sym typeface="Times New Roman" panose="02020603050405020304" pitchFamily="18" charset="0"/>
                            </a:rPr>
                            <m:t>𝑿</m:t>
                          </m:r>
                        </m:e>
                      </m:d>
                      <m:r>
                        <a:rPr lang="en-US" altLang="zh-CN" sz="2400" b="1">
                          <a:latin typeface="Cambria Math"/>
                          <a:sym typeface="Times New Roman" panose="02020603050405020304" pitchFamily="18" charset="0"/>
                        </a:rPr>
                        <m:t>=</m:t>
                      </m:r>
                      <m:f>
                        <m:fPr>
                          <m:ctrlPr>
                            <a:rPr lang="zh-CN" altLang="zh-CN" sz="2400" b="1" i="1">
                              <a:latin typeface="Cambria Math" panose="02040503050406030204" pitchFamily="18" charset="0"/>
                              <a:sym typeface="Times New Roman" panose="02020603050405020304" pitchFamily="18" charset="0"/>
                            </a:rPr>
                          </m:ctrlPr>
                        </m:fPr>
                        <m:num>
                          <m:r>
                            <a:rPr lang="en-US" altLang="zh-CN" sz="2400" b="1" i="1">
                              <a:latin typeface="Cambria Math"/>
                              <a:sym typeface="Times New Roman" panose="02020603050405020304" pitchFamily="18" charset="0"/>
                            </a:rPr>
                            <m:t>𝑷</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𝒄</m:t>
                              </m:r>
                            </m:e>
                          </m:d>
                          <m:r>
                            <a:rPr lang="en-US" altLang="zh-CN" sz="2400" b="1" i="1">
                              <a:latin typeface="Cambria Math"/>
                              <a:sym typeface="Times New Roman" panose="02020603050405020304" pitchFamily="18" charset="0"/>
                            </a:rPr>
                            <m:t>𝒑</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𝒄</m:t>
                              </m:r>
                            </m:e>
                            <m:e>
                              <m:r>
                                <a:rPr lang="en-US" altLang="zh-CN" sz="2400" b="1" i="1">
                                  <a:latin typeface="Cambria Math"/>
                                  <a:sym typeface="Times New Roman" panose="02020603050405020304" pitchFamily="18" charset="0"/>
                                </a:rPr>
                                <m:t>𝑿</m:t>
                              </m:r>
                            </m:e>
                          </m:d>
                        </m:num>
                        <m:den>
                          <m:r>
                            <a:rPr lang="en-US" altLang="zh-CN" sz="2400" b="1" i="1">
                              <a:latin typeface="Cambria Math"/>
                              <a:sym typeface="Times New Roman" panose="02020603050405020304" pitchFamily="18" charset="0"/>
                            </a:rPr>
                            <m:t>𝑷</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𝑿</m:t>
                              </m:r>
                            </m:e>
                          </m:d>
                        </m:den>
                      </m:f>
                      <m:r>
                        <a:rPr lang="en-US" altLang="zh-CN" sz="2400" b="1" i="1">
                          <a:latin typeface="Cambria Math"/>
                          <a:sym typeface="Times New Roman" panose="02020603050405020304" pitchFamily="18" charset="0"/>
                        </a:rPr>
                        <m:t>=</m:t>
                      </m:r>
                      <m:f>
                        <m:fPr>
                          <m:ctrlPr>
                            <a:rPr lang="zh-CN" altLang="zh-CN" sz="2400" b="1" i="1">
                              <a:latin typeface="Cambria Math" panose="02040503050406030204" pitchFamily="18" charset="0"/>
                              <a:sym typeface="Times New Roman" panose="02020603050405020304" pitchFamily="18" charset="0"/>
                            </a:rPr>
                          </m:ctrlPr>
                        </m:fPr>
                        <m:num>
                          <m:r>
                            <a:rPr lang="en-US" altLang="zh-CN" sz="2400" b="1" i="1">
                              <a:latin typeface="Cambria Math"/>
                              <a:sym typeface="Times New Roman" panose="02020603050405020304" pitchFamily="18" charset="0"/>
                            </a:rPr>
                            <m:t>𝑷</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𝒄</m:t>
                              </m:r>
                            </m:e>
                          </m:d>
                        </m:num>
                        <m:den>
                          <m:r>
                            <a:rPr lang="en-US" altLang="zh-CN" sz="2400" b="1" i="1">
                              <a:latin typeface="Cambria Math"/>
                              <a:sym typeface="Times New Roman" panose="02020603050405020304" pitchFamily="18" charset="0"/>
                            </a:rPr>
                            <m:t>𝑷</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𝑿</m:t>
                              </m:r>
                            </m:e>
                          </m:d>
                        </m:den>
                      </m:f>
                      <m:nary>
                        <m:naryPr>
                          <m:chr m:val="∏"/>
                          <m:limLoc m:val="undOvr"/>
                          <m:ctrlPr>
                            <a:rPr lang="zh-CN" altLang="zh-CN" sz="2400" b="1" i="1">
                              <a:latin typeface="Cambria Math" panose="02040503050406030204" pitchFamily="18" charset="0"/>
                              <a:sym typeface="Times New Roman" panose="02020603050405020304" pitchFamily="18" charset="0"/>
                            </a:rPr>
                          </m:ctrlPr>
                        </m:naryPr>
                        <m:sub>
                          <m:r>
                            <a:rPr lang="en-US" altLang="zh-CN" sz="2400" b="1" i="1">
                              <a:latin typeface="Cambria Math"/>
                              <a:sym typeface="Times New Roman" panose="02020603050405020304" pitchFamily="18" charset="0"/>
                            </a:rPr>
                            <m:t>𝒊</m:t>
                          </m:r>
                          <m:r>
                            <a:rPr lang="en-US" altLang="zh-CN" sz="2400" b="1" i="1">
                              <a:latin typeface="Cambria Math"/>
                              <a:sym typeface="Times New Roman" panose="02020603050405020304" pitchFamily="18" charset="0"/>
                            </a:rPr>
                            <m:t>=</m:t>
                          </m:r>
                          <m:r>
                            <a:rPr lang="en-US" altLang="zh-CN" sz="2400" b="1" i="1">
                              <a:latin typeface="Cambria Math"/>
                              <a:sym typeface="Times New Roman" panose="02020603050405020304" pitchFamily="18" charset="0"/>
                            </a:rPr>
                            <m:t>𝟏</m:t>
                          </m:r>
                        </m:sub>
                        <m:sup>
                          <m:r>
                            <a:rPr lang="en-US" altLang="zh-CN" sz="2400" b="1" i="1">
                              <a:latin typeface="Cambria Math"/>
                              <a:sym typeface="Times New Roman" panose="02020603050405020304" pitchFamily="18" charset="0"/>
                            </a:rPr>
                            <m:t>𝒅</m:t>
                          </m:r>
                        </m:sup>
                        <m:e>
                          <m:r>
                            <a:rPr lang="en-US" altLang="zh-CN" sz="2400" b="1" i="1">
                              <a:latin typeface="Cambria Math"/>
                              <a:sym typeface="Times New Roman" panose="02020603050405020304" pitchFamily="18" charset="0"/>
                            </a:rPr>
                            <m:t>𝒑</m:t>
                          </m:r>
                          <m:r>
                            <a:rPr lang="en-US" altLang="zh-CN" sz="2400" b="1" i="1">
                              <a:latin typeface="Cambria Math"/>
                              <a:sym typeface="Times New Roman" panose="02020603050405020304" pitchFamily="18" charset="0"/>
                            </a:rPr>
                            <m:t>(</m:t>
                          </m:r>
                          <m:sSub>
                            <m:sSubPr>
                              <m:ctrlPr>
                                <a:rPr lang="zh-CN" altLang="zh-CN" sz="2400" b="1" i="1">
                                  <a:latin typeface="Cambria Math" panose="02040503050406030204" pitchFamily="18" charset="0"/>
                                  <a:sym typeface="Times New Roman" panose="02020603050405020304" pitchFamily="18" charset="0"/>
                                </a:rPr>
                              </m:ctrlPr>
                            </m:sSubPr>
                            <m:e>
                              <m:r>
                                <a:rPr lang="en-US" altLang="zh-CN" sz="2400" b="1" i="1">
                                  <a:latin typeface="Cambria Math"/>
                                  <a:sym typeface="Times New Roman" panose="02020603050405020304" pitchFamily="18" charset="0"/>
                                </a:rPr>
                                <m:t>𝒙</m:t>
                              </m:r>
                            </m:e>
                            <m:sub>
                              <m:r>
                                <a:rPr lang="en-US" altLang="zh-CN" sz="2400" b="1" i="1">
                                  <a:latin typeface="Cambria Math"/>
                                  <a:sym typeface="Times New Roman" panose="02020603050405020304" pitchFamily="18" charset="0"/>
                                </a:rPr>
                                <m:t>𝒊</m:t>
                              </m:r>
                            </m:sub>
                          </m:sSub>
                          <m:r>
                            <a:rPr lang="en-US" altLang="zh-CN" sz="2400" b="1" i="1">
                              <a:latin typeface="Cambria Math"/>
                              <a:sym typeface="Times New Roman" panose="02020603050405020304" pitchFamily="18" charset="0"/>
                            </a:rPr>
                            <m:t>|</m:t>
                          </m:r>
                          <m:r>
                            <a:rPr lang="en-US" altLang="zh-CN" sz="2400" b="1" i="1">
                              <a:latin typeface="Cambria Math"/>
                              <a:sym typeface="Times New Roman" panose="02020603050405020304" pitchFamily="18" charset="0"/>
                            </a:rPr>
                            <m:t>𝒄</m:t>
                          </m:r>
                          <m:r>
                            <a:rPr lang="en-US" altLang="zh-CN" sz="2400" b="1" i="1">
                              <a:latin typeface="Cambria Math"/>
                              <a:sym typeface="Times New Roman" panose="02020603050405020304" pitchFamily="18" charset="0"/>
                            </a:rPr>
                            <m:t>)</m:t>
                          </m:r>
                        </m:e>
                      </m:nary>
                    </m:oMath>
                  </m:oMathPara>
                </a14:m>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1700958" y="2161073"/>
                <a:ext cx="5742085" cy="1145378"/>
              </a:xfrm>
              <a:prstGeom prst="rect">
                <a:avLst/>
              </a:prstGeom>
              <a:blipFill>
                <a:blip r:embed="rId2"/>
                <a:stretch>
                  <a:fillRect/>
                </a:stretch>
              </a:blipFill>
            </p:spPr>
            <p:txBody>
              <a:bodyPr/>
              <a:lstStyle/>
              <a:p>
                <a:r>
                  <a:rPr lang="zh-CN" altLang="en-US">
                    <a:noFill/>
                  </a:rPr>
                  <a:t> </a:t>
                </a:r>
              </a:p>
            </p:txBody>
          </p:sp>
        </mc:Fallback>
      </mc:AlternateContent>
      <p:cxnSp>
        <p:nvCxnSpPr>
          <p:cNvPr id="14" name="直接箭头连接符 13"/>
          <p:cNvCxnSpPr/>
          <p:nvPr/>
        </p:nvCxnSpPr>
        <p:spPr>
          <a:xfrm>
            <a:off x="2555776" y="2922447"/>
            <a:ext cx="0" cy="936104"/>
          </a:xfrm>
          <a:prstGeom prst="straightConnector1">
            <a:avLst/>
          </a:prstGeom>
          <a:ln w="28575">
            <a:solidFill>
              <a:srgbClr val="00B0F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p:cNvCxnSpPr>
          <p:nvPr/>
        </p:nvCxnSpPr>
        <p:spPr>
          <a:xfrm>
            <a:off x="2267744" y="2938061"/>
            <a:ext cx="3277318" cy="1837096"/>
          </a:xfrm>
          <a:prstGeom prst="straightConnector1">
            <a:avLst/>
          </a:prstGeom>
          <a:ln w="28575">
            <a:solidFill>
              <a:srgbClr val="0070C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52000" y="1062135"/>
            <a:ext cx="8640000" cy="1047979"/>
          </a:xfrm>
          <a:prstGeom prst="rect">
            <a:avLst/>
          </a:prstGeom>
        </p:spPr>
        <p:txBody>
          <a:bodyPr wrap="square">
            <a:spAutoFit/>
          </a:bodyPr>
          <a:lstStyle/>
          <a:p>
            <a:pPr>
              <a:lnSpc>
                <a:spcPct val="150000"/>
              </a:lnSpc>
            </a:pP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25</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号车</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9</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月</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20</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日（星期四）</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7:30</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（时段编号</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）从（区域编号为</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10</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）的地方出发</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的目的地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条件概率</a:t>
            </a:r>
            <a:endParaRPr lang="zh-CN" altLang="en-US" sz="2200" dirty="0">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19" name="直接连接符 18"/>
          <p:cNvCxnSpPr/>
          <p:nvPr/>
        </p:nvCxnSpPr>
        <p:spPr>
          <a:xfrm>
            <a:off x="899592" y="1568512"/>
            <a:ext cx="288032"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901324" y="1568512"/>
            <a:ext cx="1002722"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879062" y="1568512"/>
            <a:ext cx="1332000"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022967" y="1568512"/>
            <a:ext cx="1656000"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033900" y="2079236"/>
            <a:ext cx="864000"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sp>
        <p:nvSpPr>
          <p:cNvPr id="25" name="TextBox 6">
            <a:extLst>
              <a:ext uri="{FF2B5EF4-FFF2-40B4-BE49-F238E27FC236}">
                <a16:creationId xmlns:a16="http://schemas.microsoft.com/office/drawing/2014/main" id="{10C37C54-5951-4741-8962-05FE17FB906A}"/>
              </a:ext>
            </a:extLst>
          </p:cNvPr>
          <p:cNvSpPr txBox="1"/>
          <p:nvPr/>
        </p:nvSpPr>
        <p:spPr>
          <a:xfrm>
            <a:off x="2851084" y="379209"/>
            <a:ext cx="4673244" cy="519351"/>
          </a:xfrm>
          <a:prstGeom prst="roundRect">
            <a:avLst>
              <a:gd name="adj" fmla="val 50000"/>
            </a:avLst>
          </a:prstGeom>
          <a:solidFill>
            <a:srgbClr val="13548C"/>
          </a:solidFill>
        </p:spPr>
        <p:txBody>
          <a:bodyPr wrap="square" tIns="0" bIns="0" rtlCol="0" anchor="ctr">
            <a:spAutoFit/>
          </a:bodyPr>
          <a:lstStyle/>
          <a:p>
            <a:pPr algn="ctr"/>
            <a:r>
              <a:rPr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模型 </a:t>
            </a:r>
            <a:r>
              <a:rPr lang="en-US" altLang="zh-CN"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朴素贝叶斯分类器</a:t>
            </a:r>
            <a:endParaRPr lang="en-US" altLang="zh-CN"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矩形: 圆角 25">
            <a:extLst>
              <a:ext uri="{FF2B5EF4-FFF2-40B4-BE49-F238E27FC236}">
                <a16:creationId xmlns:a16="http://schemas.microsoft.com/office/drawing/2014/main" id="{352E75C7-EE59-4139-9A3A-D82D1DB071AB}"/>
              </a:ext>
            </a:extLst>
          </p:cNvPr>
          <p:cNvSpPr/>
          <p:nvPr/>
        </p:nvSpPr>
        <p:spPr>
          <a:xfrm>
            <a:off x="827584" y="3902598"/>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用户</a:t>
            </a:r>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ID</a:t>
            </a:r>
            <a:endPar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矩形: 圆角 26">
            <a:extLst>
              <a:ext uri="{FF2B5EF4-FFF2-40B4-BE49-F238E27FC236}">
                <a16:creationId xmlns:a16="http://schemas.microsoft.com/office/drawing/2014/main" id="{FAA54759-8B0D-4D91-BC7E-A532646B5BFC}"/>
              </a:ext>
            </a:extLst>
          </p:cNvPr>
          <p:cNvSpPr/>
          <p:nvPr/>
        </p:nvSpPr>
        <p:spPr>
          <a:xfrm>
            <a:off x="827584" y="4457135"/>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出发地点</a:t>
            </a:r>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ID</a:t>
            </a:r>
            <a:endPar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圆角 27">
            <a:extLst>
              <a:ext uri="{FF2B5EF4-FFF2-40B4-BE49-F238E27FC236}">
                <a16:creationId xmlns:a16="http://schemas.microsoft.com/office/drawing/2014/main" id="{BF4B9CBB-BFF1-44C9-B6F7-C6B413C5ABB9}"/>
              </a:ext>
            </a:extLst>
          </p:cNvPr>
          <p:cNvSpPr/>
          <p:nvPr/>
        </p:nvSpPr>
        <p:spPr>
          <a:xfrm>
            <a:off x="827584" y="5011672"/>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星期几</a:t>
            </a:r>
          </a:p>
        </p:txBody>
      </p:sp>
      <p:sp>
        <p:nvSpPr>
          <p:cNvPr id="29" name="矩形: 圆角 28">
            <a:extLst>
              <a:ext uri="{FF2B5EF4-FFF2-40B4-BE49-F238E27FC236}">
                <a16:creationId xmlns:a16="http://schemas.microsoft.com/office/drawing/2014/main" id="{9572D0FB-0B9F-4B37-91B6-F9668092DB3F}"/>
              </a:ext>
            </a:extLst>
          </p:cNvPr>
          <p:cNvSpPr/>
          <p:nvPr/>
        </p:nvSpPr>
        <p:spPr>
          <a:xfrm>
            <a:off x="827584" y="5566209"/>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是否节假日</a:t>
            </a:r>
          </a:p>
        </p:txBody>
      </p:sp>
      <p:sp>
        <p:nvSpPr>
          <p:cNvPr id="30" name="矩形: 圆角 29">
            <a:extLst>
              <a:ext uri="{FF2B5EF4-FFF2-40B4-BE49-F238E27FC236}">
                <a16:creationId xmlns:a16="http://schemas.microsoft.com/office/drawing/2014/main" id="{3648DFB2-0206-4D9A-9DAF-4B38FE5670D7}"/>
              </a:ext>
            </a:extLst>
          </p:cNvPr>
          <p:cNvSpPr/>
          <p:nvPr/>
        </p:nvSpPr>
        <p:spPr>
          <a:xfrm>
            <a:off x="4879062" y="4846580"/>
            <a:ext cx="1404000" cy="77151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目的地</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ID</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1" name="矩形: 圆角 30">
            <a:extLst>
              <a:ext uri="{FF2B5EF4-FFF2-40B4-BE49-F238E27FC236}">
                <a16:creationId xmlns:a16="http://schemas.microsoft.com/office/drawing/2014/main" id="{B8765049-256C-4B29-A1A0-455099B8AD44}"/>
              </a:ext>
            </a:extLst>
          </p:cNvPr>
          <p:cNvSpPr/>
          <p:nvPr/>
        </p:nvSpPr>
        <p:spPr>
          <a:xfrm>
            <a:off x="827584" y="6120747"/>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时段</a:t>
            </a:r>
          </a:p>
        </p:txBody>
      </p:sp>
      <p:sp>
        <p:nvSpPr>
          <p:cNvPr id="32" name="右箭头 8">
            <a:extLst>
              <a:ext uri="{FF2B5EF4-FFF2-40B4-BE49-F238E27FC236}">
                <a16:creationId xmlns:a16="http://schemas.microsoft.com/office/drawing/2014/main" id="{8CBE8CB5-227B-4B2B-9425-2BAD05984211}"/>
              </a:ext>
            </a:extLst>
          </p:cNvPr>
          <p:cNvSpPr/>
          <p:nvPr/>
        </p:nvSpPr>
        <p:spPr>
          <a:xfrm>
            <a:off x="3053160" y="5101680"/>
            <a:ext cx="1757484" cy="323436"/>
          </a:xfrm>
          <a:prstGeom prst="rightArrow">
            <a:avLst>
              <a:gd name="adj1" fmla="val 50000"/>
              <a:gd name="adj2" fmla="val 68640"/>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TextBox 10">
            <a:extLst>
              <a:ext uri="{FF2B5EF4-FFF2-40B4-BE49-F238E27FC236}">
                <a16:creationId xmlns:a16="http://schemas.microsoft.com/office/drawing/2014/main" id="{B8D16B05-6743-4FE3-A977-0CC04F211C99}"/>
              </a:ext>
            </a:extLst>
          </p:cNvPr>
          <p:cNvSpPr txBox="1"/>
          <p:nvPr/>
        </p:nvSpPr>
        <p:spPr>
          <a:xfrm>
            <a:off x="3079884" y="4480715"/>
            <a:ext cx="1757484" cy="707886"/>
          </a:xfrm>
          <a:prstGeom prst="rect">
            <a:avLst/>
          </a:prstGeom>
          <a:noFill/>
        </p:spPr>
        <p:txBody>
          <a:bodyPr wrap="square" rtlCol="0">
            <a:spAutoFit/>
          </a:bodyPr>
          <a:lstStyle/>
          <a:p>
            <a:pPr algn="ctr"/>
            <a:r>
              <a:rPr lang="zh-CN" altLang="en-US" sz="2000">
                <a:latin typeface="微软雅黑" panose="020B0503020204020204" pitchFamily="34" charset="-122"/>
                <a:ea typeface="微软雅黑" panose="020B0503020204020204" pitchFamily="34" charset="-122"/>
              </a:rPr>
              <a:t>基于历史统计得到</a:t>
            </a:r>
            <a:r>
              <a:rPr lang="en-US" altLang="zh-CN" sz="2000">
                <a:latin typeface="微软雅黑" panose="020B0503020204020204" pitchFamily="34" charset="-122"/>
                <a:ea typeface="微软雅黑" panose="020B0503020204020204" pitchFamily="34" charset="-122"/>
              </a:rPr>
              <a:t>P</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529266213"/>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up)">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1700958" y="2161073"/>
                <a:ext cx="5742085" cy="11453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a:sym typeface="Times New Roman" panose="02020603050405020304" pitchFamily="18" charset="0"/>
                        </a:rPr>
                        <m:t>𝒑</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𝒄</m:t>
                          </m:r>
                        </m:e>
                        <m:e>
                          <m:r>
                            <a:rPr lang="en-US" altLang="zh-CN" sz="2400" b="1" i="1">
                              <a:latin typeface="Cambria Math"/>
                              <a:sym typeface="Times New Roman" panose="02020603050405020304" pitchFamily="18" charset="0"/>
                            </a:rPr>
                            <m:t>𝑿</m:t>
                          </m:r>
                        </m:e>
                      </m:d>
                      <m:r>
                        <a:rPr lang="en-US" altLang="zh-CN" sz="2400" b="1">
                          <a:latin typeface="Cambria Math"/>
                          <a:sym typeface="Times New Roman" panose="02020603050405020304" pitchFamily="18" charset="0"/>
                        </a:rPr>
                        <m:t>=</m:t>
                      </m:r>
                      <m:f>
                        <m:fPr>
                          <m:ctrlPr>
                            <a:rPr lang="zh-CN" altLang="zh-CN" sz="2400" b="1" i="1">
                              <a:latin typeface="Cambria Math" panose="02040503050406030204" pitchFamily="18" charset="0"/>
                              <a:sym typeface="Times New Roman" panose="02020603050405020304" pitchFamily="18" charset="0"/>
                            </a:rPr>
                          </m:ctrlPr>
                        </m:fPr>
                        <m:num>
                          <m:r>
                            <a:rPr lang="en-US" altLang="zh-CN" sz="2400" b="1" i="1">
                              <a:latin typeface="Cambria Math"/>
                              <a:sym typeface="Times New Roman" panose="02020603050405020304" pitchFamily="18" charset="0"/>
                            </a:rPr>
                            <m:t>𝑷</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𝒄</m:t>
                              </m:r>
                            </m:e>
                          </m:d>
                          <m:r>
                            <a:rPr lang="en-US" altLang="zh-CN" sz="2400" b="1" i="1">
                              <a:latin typeface="Cambria Math"/>
                              <a:sym typeface="Times New Roman" panose="02020603050405020304" pitchFamily="18" charset="0"/>
                            </a:rPr>
                            <m:t>𝒑</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𝒄</m:t>
                              </m:r>
                            </m:e>
                            <m:e>
                              <m:r>
                                <a:rPr lang="en-US" altLang="zh-CN" sz="2400" b="1" i="1">
                                  <a:latin typeface="Cambria Math"/>
                                  <a:sym typeface="Times New Roman" panose="02020603050405020304" pitchFamily="18" charset="0"/>
                                </a:rPr>
                                <m:t>𝑿</m:t>
                              </m:r>
                            </m:e>
                          </m:d>
                        </m:num>
                        <m:den>
                          <m:r>
                            <a:rPr lang="en-US" altLang="zh-CN" sz="2400" b="1" i="1">
                              <a:latin typeface="Cambria Math"/>
                              <a:sym typeface="Times New Roman" panose="02020603050405020304" pitchFamily="18" charset="0"/>
                            </a:rPr>
                            <m:t>𝑷</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𝑿</m:t>
                              </m:r>
                            </m:e>
                          </m:d>
                        </m:den>
                      </m:f>
                      <m:r>
                        <a:rPr lang="en-US" altLang="zh-CN" sz="2400" b="1" i="1">
                          <a:latin typeface="Cambria Math"/>
                          <a:sym typeface="Times New Roman" panose="02020603050405020304" pitchFamily="18" charset="0"/>
                        </a:rPr>
                        <m:t>=</m:t>
                      </m:r>
                      <m:f>
                        <m:fPr>
                          <m:ctrlPr>
                            <a:rPr lang="zh-CN" altLang="zh-CN" sz="2400" b="1" i="1">
                              <a:latin typeface="Cambria Math" panose="02040503050406030204" pitchFamily="18" charset="0"/>
                              <a:sym typeface="Times New Roman" panose="02020603050405020304" pitchFamily="18" charset="0"/>
                            </a:rPr>
                          </m:ctrlPr>
                        </m:fPr>
                        <m:num>
                          <m:r>
                            <a:rPr lang="en-US" altLang="zh-CN" sz="2400" b="1" i="1">
                              <a:latin typeface="Cambria Math"/>
                              <a:sym typeface="Times New Roman" panose="02020603050405020304" pitchFamily="18" charset="0"/>
                            </a:rPr>
                            <m:t>𝑷</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𝒄</m:t>
                              </m:r>
                            </m:e>
                          </m:d>
                        </m:num>
                        <m:den>
                          <m:r>
                            <a:rPr lang="en-US" altLang="zh-CN" sz="2400" b="1" i="1">
                              <a:latin typeface="Cambria Math"/>
                              <a:sym typeface="Times New Roman" panose="02020603050405020304" pitchFamily="18" charset="0"/>
                            </a:rPr>
                            <m:t>𝑷</m:t>
                          </m:r>
                          <m:d>
                            <m:dPr>
                              <m:ctrlPr>
                                <a:rPr lang="zh-CN" altLang="zh-CN" sz="2400" b="1" i="1">
                                  <a:latin typeface="Cambria Math" panose="02040503050406030204" pitchFamily="18" charset="0"/>
                                  <a:sym typeface="Times New Roman" panose="02020603050405020304" pitchFamily="18" charset="0"/>
                                </a:rPr>
                              </m:ctrlPr>
                            </m:dPr>
                            <m:e>
                              <m:r>
                                <a:rPr lang="en-US" altLang="zh-CN" sz="2400" b="1" i="1">
                                  <a:latin typeface="Cambria Math"/>
                                  <a:sym typeface="Times New Roman" panose="02020603050405020304" pitchFamily="18" charset="0"/>
                                </a:rPr>
                                <m:t>𝑿</m:t>
                              </m:r>
                            </m:e>
                          </m:d>
                        </m:den>
                      </m:f>
                      <m:nary>
                        <m:naryPr>
                          <m:chr m:val="∏"/>
                          <m:limLoc m:val="undOvr"/>
                          <m:ctrlPr>
                            <a:rPr lang="zh-CN" altLang="zh-CN" sz="2400" b="1" i="1">
                              <a:latin typeface="Cambria Math" panose="02040503050406030204" pitchFamily="18" charset="0"/>
                              <a:sym typeface="Times New Roman" panose="02020603050405020304" pitchFamily="18" charset="0"/>
                            </a:rPr>
                          </m:ctrlPr>
                        </m:naryPr>
                        <m:sub>
                          <m:r>
                            <a:rPr lang="en-US" altLang="zh-CN" sz="2400" b="1" i="1">
                              <a:latin typeface="Cambria Math"/>
                              <a:sym typeface="Times New Roman" panose="02020603050405020304" pitchFamily="18" charset="0"/>
                            </a:rPr>
                            <m:t>𝒊</m:t>
                          </m:r>
                          <m:r>
                            <a:rPr lang="en-US" altLang="zh-CN" sz="2400" b="1" i="1">
                              <a:latin typeface="Cambria Math"/>
                              <a:sym typeface="Times New Roman" panose="02020603050405020304" pitchFamily="18" charset="0"/>
                            </a:rPr>
                            <m:t>=</m:t>
                          </m:r>
                          <m:r>
                            <a:rPr lang="en-US" altLang="zh-CN" sz="2400" b="1" i="1">
                              <a:latin typeface="Cambria Math"/>
                              <a:sym typeface="Times New Roman" panose="02020603050405020304" pitchFamily="18" charset="0"/>
                            </a:rPr>
                            <m:t>𝟏</m:t>
                          </m:r>
                        </m:sub>
                        <m:sup>
                          <m:r>
                            <a:rPr lang="en-US" altLang="zh-CN" sz="2400" b="1" i="1">
                              <a:latin typeface="Cambria Math"/>
                              <a:sym typeface="Times New Roman" panose="02020603050405020304" pitchFamily="18" charset="0"/>
                            </a:rPr>
                            <m:t>𝒅</m:t>
                          </m:r>
                        </m:sup>
                        <m:e>
                          <m:r>
                            <a:rPr lang="en-US" altLang="zh-CN" sz="2400" b="1" i="1">
                              <a:latin typeface="Cambria Math"/>
                              <a:sym typeface="Times New Roman" panose="02020603050405020304" pitchFamily="18" charset="0"/>
                            </a:rPr>
                            <m:t>𝒑</m:t>
                          </m:r>
                          <m:r>
                            <a:rPr lang="en-US" altLang="zh-CN" sz="2400" b="1" i="1">
                              <a:latin typeface="Cambria Math"/>
                              <a:sym typeface="Times New Roman" panose="02020603050405020304" pitchFamily="18" charset="0"/>
                            </a:rPr>
                            <m:t>(</m:t>
                          </m:r>
                          <m:sSub>
                            <m:sSubPr>
                              <m:ctrlPr>
                                <a:rPr lang="zh-CN" altLang="zh-CN" sz="2400" b="1" i="1">
                                  <a:latin typeface="Cambria Math" panose="02040503050406030204" pitchFamily="18" charset="0"/>
                                  <a:sym typeface="Times New Roman" panose="02020603050405020304" pitchFamily="18" charset="0"/>
                                </a:rPr>
                              </m:ctrlPr>
                            </m:sSubPr>
                            <m:e>
                              <m:r>
                                <a:rPr lang="en-US" altLang="zh-CN" sz="2400" b="1" i="1">
                                  <a:latin typeface="Cambria Math"/>
                                  <a:sym typeface="Times New Roman" panose="02020603050405020304" pitchFamily="18" charset="0"/>
                                </a:rPr>
                                <m:t>𝒙</m:t>
                              </m:r>
                            </m:e>
                            <m:sub>
                              <m:r>
                                <a:rPr lang="en-US" altLang="zh-CN" sz="2400" b="1" i="1">
                                  <a:latin typeface="Cambria Math"/>
                                  <a:sym typeface="Times New Roman" panose="02020603050405020304" pitchFamily="18" charset="0"/>
                                </a:rPr>
                                <m:t>𝒊</m:t>
                              </m:r>
                            </m:sub>
                          </m:sSub>
                          <m:r>
                            <a:rPr lang="en-US" altLang="zh-CN" sz="2400" b="1" i="1">
                              <a:latin typeface="Cambria Math"/>
                              <a:sym typeface="Times New Roman" panose="02020603050405020304" pitchFamily="18" charset="0"/>
                            </a:rPr>
                            <m:t>|</m:t>
                          </m:r>
                          <m:r>
                            <a:rPr lang="en-US" altLang="zh-CN" sz="2400" b="1" i="1">
                              <a:latin typeface="Cambria Math"/>
                              <a:sym typeface="Times New Roman" panose="02020603050405020304" pitchFamily="18" charset="0"/>
                            </a:rPr>
                            <m:t>𝒄</m:t>
                          </m:r>
                          <m:r>
                            <a:rPr lang="en-US" altLang="zh-CN" sz="2400" b="1" i="1">
                              <a:latin typeface="Cambria Math"/>
                              <a:sym typeface="Times New Roman" panose="02020603050405020304" pitchFamily="18" charset="0"/>
                            </a:rPr>
                            <m:t>)</m:t>
                          </m:r>
                        </m:e>
                      </m:nary>
                    </m:oMath>
                  </m:oMathPara>
                </a14:m>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1700958" y="2161073"/>
                <a:ext cx="5742085" cy="1145378"/>
              </a:xfrm>
              <a:prstGeom prst="rect">
                <a:avLst/>
              </a:prstGeom>
              <a:blipFill>
                <a:blip r:embed="rId2"/>
                <a:stretch>
                  <a:fillRect/>
                </a:stretch>
              </a:blipFill>
            </p:spPr>
            <p:txBody>
              <a:bodyPr/>
              <a:lstStyle/>
              <a:p>
                <a:r>
                  <a:rPr lang="zh-CN" altLang="en-US">
                    <a:noFill/>
                  </a:rPr>
                  <a:t> </a:t>
                </a:r>
              </a:p>
            </p:txBody>
          </p:sp>
        </mc:Fallback>
      </mc:AlternateContent>
      <p:sp>
        <p:nvSpPr>
          <p:cNvPr id="5" name="矩形 4"/>
          <p:cNvSpPr/>
          <p:nvPr/>
        </p:nvSpPr>
        <p:spPr>
          <a:xfrm>
            <a:off x="252000" y="1062135"/>
            <a:ext cx="8640000" cy="1047979"/>
          </a:xfrm>
          <a:prstGeom prst="rect">
            <a:avLst/>
          </a:prstGeom>
        </p:spPr>
        <p:txBody>
          <a:bodyPr wrap="square">
            <a:spAutoFit/>
          </a:bodyPr>
          <a:lstStyle/>
          <a:p>
            <a:pPr>
              <a:lnSpc>
                <a:spcPct val="150000"/>
              </a:lnSpc>
            </a:pP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25</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号车</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9</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月</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20</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日（星期四）</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7:30</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（时段编号</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）从（区域编号为</a:t>
            </a:r>
            <a:r>
              <a:rPr lang="en-US" altLang="zh-CN" sz="2200" dirty="0">
                <a:latin typeface="Times New Roman" panose="02020603050405020304" pitchFamily="18" charset="0"/>
                <a:ea typeface="微软雅黑" panose="020B0503020204020204" pitchFamily="34" charset="-122"/>
                <a:sym typeface="Times New Roman" panose="02020603050405020304" pitchFamily="18" charset="0"/>
              </a:rPr>
              <a:t>10</a:t>
            </a:r>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）的地方出发</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的目的地 </a:t>
            </a:r>
            <a:r>
              <a:rPr lang="en-US" altLang="zh-CN" sz="22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200">
                <a:latin typeface="Times New Roman" panose="02020603050405020304" pitchFamily="18" charset="0"/>
                <a:ea typeface="微软雅黑" panose="020B0503020204020204" pitchFamily="34" charset="-122"/>
                <a:sym typeface="Times New Roman" panose="02020603050405020304" pitchFamily="18" charset="0"/>
              </a:rPr>
              <a:t>条件概率</a:t>
            </a:r>
            <a:endParaRPr lang="zh-CN" altLang="en-US" sz="2200" dirty="0">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19" name="直接连接符 18"/>
          <p:cNvCxnSpPr/>
          <p:nvPr/>
        </p:nvCxnSpPr>
        <p:spPr>
          <a:xfrm>
            <a:off x="899592" y="1568512"/>
            <a:ext cx="288032"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901324" y="1568512"/>
            <a:ext cx="1002722"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879062" y="1568512"/>
            <a:ext cx="1332000"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022967" y="1568512"/>
            <a:ext cx="1656000"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033900" y="2079236"/>
            <a:ext cx="864000"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sp>
        <p:nvSpPr>
          <p:cNvPr id="25" name="TextBox 6">
            <a:extLst>
              <a:ext uri="{FF2B5EF4-FFF2-40B4-BE49-F238E27FC236}">
                <a16:creationId xmlns:a16="http://schemas.microsoft.com/office/drawing/2014/main" id="{10C37C54-5951-4741-8962-05FE17FB906A}"/>
              </a:ext>
            </a:extLst>
          </p:cNvPr>
          <p:cNvSpPr txBox="1"/>
          <p:nvPr/>
        </p:nvSpPr>
        <p:spPr>
          <a:xfrm>
            <a:off x="2851084" y="379209"/>
            <a:ext cx="4673244" cy="519351"/>
          </a:xfrm>
          <a:prstGeom prst="roundRect">
            <a:avLst>
              <a:gd name="adj" fmla="val 50000"/>
            </a:avLst>
          </a:prstGeom>
          <a:solidFill>
            <a:srgbClr val="13548C"/>
          </a:solidFill>
        </p:spPr>
        <p:txBody>
          <a:bodyPr wrap="square" tIns="0" bIns="0" rtlCol="0" anchor="ctr">
            <a:spAutoFit/>
          </a:bodyPr>
          <a:lstStyle/>
          <a:p>
            <a:pPr algn="ctr"/>
            <a:r>
              <a:rPr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模型 </a:t>
            </a:r>
            <a:r>
              <a:rPr lang="en-US" altLang="zh-CN"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朴素贝叶斯分类器</a:t>
            </a:r>
            <a:endParaRPr lang="en-US" altLang="zh-CN" sz="2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矩形: 圆角 25">
            <a:extLst>
              <a:ext uri="{FF2B5EF4-FFF2-40B4-BE49-F238E27FC236}">
                <a16:creationId xmlns:a16="http://schemas.microsoft.com/office/drawing/2014/main" id="{352E75C7-EE59-4139-9A3A-D82D1DB071AB}"/>
              </a:ext>
            </a:extLst>
          </p:cNvPr>
          <p:cNvSpPr/>
          <p:nvPr/>
        </p:nvSpPr>
        <p:spPr>
          <a:xfrm>
            <a:off x="827584" y="3902598"/>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用户</a:t>
            </a:r>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ID</a:t>
            </a:r>
            <a:endPar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矩形: 圆角 26">
            <a:extLst>
              <a:ext uri="{FF2B5EF4-FFF2-40B4-BE49-F238E27FC236}">
                <a16:creationId xmlns:a16="http://schemas.microsoft.com/office/drawing/2014/main" id="{FAA54759-8B0D-4D91-BC7E-A532646B5BFC}"/>
              </a:ext>
            </a:extLst>
          </p:cNvPr>
          <p:cNvSpPr/>
          <p:nvPr/>
        </p:nvSpPr>
        <p:spPr>
          <a:xfrm>
            <a:off x="827584" y="4457135"/>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出发地点</a:t>
            </a:r>
            <a:r>
              <a:rPr lang="en-US" altLang="zh-CN"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ID</a:t>
            </a:r>
            <a:endPar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圆角 27">
            <a:extLst>
              <a:ext uri="{FF2B5EF4-FFF2-40B4-BE49-F238E27FC236}">
                <a16:creationId xmlns:a16="http://schemas.microsoft.com/office/drawing/2014/main" id="{BF4B9CBB-BFF1-44C9-B6F7-C6B413C5ABB9}"/>
              </a:ext>
            </a:extLst>
          </p:cNvPr>
          <p:cNvSpPr/>
          <p:nvPr/>
        </p:nvSpPr>
        <p:spPr>
          <a:xfrm>
            <a:off x="827584" y="5011672"/>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星期几</a:t>
            </a:r>
          </a:p>
        </p:txBody>
      </p:sp>
      <p:sp>
        <p:nvSpPr>
          <p:cNvPr id="29" name="矩形: 圆角 28">
            <a:extLst>
              <a:ext uri="{FF2B5EF4-FFF2-40B4-BE49-F238E27FC236}">
                <a16:creationId xmlns:a16="http://schemas.microsoft.com/office/drawing/2014/main" id="{9572D0FB-0B9F-4B37-91B6-F9668092DB3F}"/>
              </a:ext>
            </a:extLst>
          </p:cNvPr>
          <p:cNvSpPr/>
          <p:nvPr/>
        </p:nvSpPr>
        <p:spPr>
          <a:xfrm>
            <a:off x="827584" y="5566209"/>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是否节假日</a:t>
            </a:r>
          </a:p>
        </p:txBody>
      </p:sp>
      <p:sp>
        <p:nvSpPr>
          <p:cNvPr id="31" name="矩形: 圆角 30">
            <a:extLst>
              <a:ext uri="{FF2B5EF4-FFF2-40B4-BE49-F238E27FC236}">
                <a16:creationId xmlns:a16="http://schemas.microsoft.com/office/drawing/2014/main" id="{B8765049-256C-4B29-A1A0-455099B8AD44}"/>
              </a:ext>
            </a:extLst>
          </p:cNvPr>
          <p:cNvSpPr/>
          <p:nvPr/>
        </p:nvSpPr>
        <p:spPr>
          <a:xfrm>
            <a:off x="827584" y="6120747"/>
            <a:ext cx="2160000" cy="4320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时段</a:t>
            </a:r>
          </a:p>
        </p:txBody>
      </p:sp>
      <p:sp>
        <p:nvSpPr>
          <p:cNvPr id="21" name="TextBox 21">
            <a:extLst>
              <a:ext uri="{FF2B5EF4-FFF2-40B4-BE49-F238E27FC236}">
                <a16:creationId xmlns:a16="http://schemas.microsoft.com/office/drawing/2014/main" id="{5A9DBB05-905D-4C15-8A6C-246D458063AF}"/>
              </a:ext>
            </a:extLst>
          </p:cNvPr>
          <p:cNvSpPr txBox="1"/>
          <p:nvPr/>
        </p:nvSpPr>
        <p:spPr>
          <a:xfrm>
            <a:off x="3101886" y="5582154"/>
            <a:ext cx="2793798" cy="40011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（非节假日</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目的地</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34" name="TextBox 22">
            <a:extLst>
              <a:ext uri="{FF2B5EF4-FFF2-40B4-BE49-F238E27FC236}">
                <a16:creationId xmlns:a16="http://schemas.microsoft.com/office/drawing/2014/main" id="{9FC1F8AB-81D7-4A33-9186-83007D239402}"/>
              </a:ext>
            </a:extLst>
          </p:cNvPr>
          <p:cNvSpPr txBox="1"/>
          <p:nvPr/>
        </p:nvSpPr>
        <p:spPr>
          <a:xfrm>
            <a:off x="3101886" y="5023272"/>
            <a:ext cx="2529557" cy="40011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（周四</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目的地</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35" name="矩形 34">
            <a:extLst>
              <a:ext uri="{FF2B5EF4-FFF2-40B4-BE49-F238E27FC236}">
                <a16:creationId xmlns:a16="http://schemas.microsoft.com/office/drawing/2014/main" id="{645E4877-C99C-4889-B3BC-D1280D5B3D18}"/>
              </a:ext>
            </a:extLst>
          </p:cNvPr>
          <p:cNvSpPr/>
          <p:nvPr/>
        </p:nvSpPr>
        <p:spPr>
          <a:xfrm>
            <a:off x="3101886" y="3918543"/>
            <a:ext cx="3246402" cy="400110"/>
          </a:xfrm>
          <a:prstGeom prst="rect">
            <a:avLst/>
          </a:prstGeom>
        </p:spPr>
        <p:txBody>
          <a:bodyPr wrap="none">
            <a:spAutoFit/>
          </a:bodyPr>
          <a:lstStyle/>
          <a:p>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 ID=101025 |</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目的地</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36" name="TextBox 33">
            <a:extLst>
              <a:ext uri="{FF2B5EF4-FFF2-40B4-BE49-F238E27FC236}">
                <a16:creationId xmlns:a16="http://schemas.microsoft.com/office/drawing/2014/main" id="{3FC2D846-9867-4490-8674-0E08EB201354}"/>
              </a:ext>
            </a:extLst>
          </p:cNvPr>
          <p:cNvSpPr txBox="1"/>
          <p:nvPr/>
        </p:nvSpPr>
        <p:spPr>
          <a:xfrm>
            <a:off x="3101886" y="6141036"/>
            <a:ext cx="2793798" cy="40011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（时段</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目的地</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37" name="TextBox 34">
            <a:extLst>
              <a:ext uri="{FF2B5EF4-FFF2-40B4-BE49-F238E27FC236}">
                <a16:creationId xmlns:a16="http://schemas.microsoft.com/office/drawing/2014/main" id="{F92F1B50-026E-4AC9-ABC0-13421CFAD97F}"/>
              </a:ext>
            </a:extLst>
          </p:cNvPr>
          <p:cNvSpPr txBox="1"/>
          <p:nvPr/>
        </p:nvSpPr>
        <p:spPr>
          <a:xfrm>
            <a:off x="3101886" y="4475750"/>
            <a:ext cx="3342322" cy="40011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（出发地</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=10|</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目的地</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38" name="矩形 37">
            <a:extLst>
              <a:ext uri="{FF2B5EF4-FFF2-40B4-BE49-F238E27FC236}">
                <a16:creationId xmlns:a16="http://schemas.microsoft.com/office/drawing/2014/main" id="{59CC1668-E175-44A3-8B09-E190B71C195E}"/>
              </a:ext>
            </a:extLst>
          </p:cNvPr>
          <p:cNvSpPr/>
          <p:nvPr/>
        </p:nvSpPr>
        <p:spPr>
          <a:xfrm>
            <a:off x="6588224" y="4475750"/>
            <a:ext cx="1882247" cy="400110"/>
          </a:xfrm>
          <a:prstGeom prst="rect">
            <a:avLst/>
          </a:prstGeom>
        </p:spPr>
        <p:txBody>
          <a:bodyPr wrap="none">
            <a:spAutoFit/>
          </a:bodyPr>
          <a:lstStyle/>
          <a:p>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P</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（目的地</a:t>
            </a:r>
            <a:r>
              <a:rPr lang="en-US" altLang="zh-CN" sz="2000" dirty="0">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a:t>
            </a:r>
          </a:p>
        </p:txBody>
      </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F6CF5EA5-E704-4798-B7FE-5328027477D0}"/>
                  </a:ext>
                </a:extLst>
              </p:cNvPr>
              <p:cNvSpPr/>
              <p:nvPr/>
            </p:nvSpPr>
            <p:spPr>
              <a:xfrm>
                <a:off x="6615594" y="5023272"/>
                <a:ext cx="1777731" cy="400110"/>
              </a:xfrm>
              <a:prstGeom prst="rect">
                <a:avLst/>
              </a:prstGeom>
            </p:spPr>
            <p:txBody>
              <a:bodyPr wrap="none">
                <a:spAutoFit/>
              </a:bodyPr>
              <a:lstStyle/>
              <a:p>
                <a14:m>
                  <m:oMath xmlns:m="http://schemas.openxmlformats.org/officeDocument/2006/math">
                    <m:r>
                      <a:rPr lang="en-US" altLang="zh-CN" sz="2000" b="1" i="1">
                        <a:latin typeface="Cambria Math"/>
                        <a:sym typeface="Times New Roman" panose="02020603050405020304" pitchFamily="18" charset="0"/>
                      </a:rPr>
                      <m:t>𝑷</m:t>
                    </m:r>
                    <m:d>
                      <m:dPr>
                        <m:ctrlPr>
                          <a:rPr lang="zh-CN" altLang="zh-CN" sz="2000" b="1" i="1">
                            <a:latin typeface="Cambria Math" panose="02040503050406030204" pitchFamily="18" charset="0"/>
                            <a:sym typeface="Times New Roman" panose="02020603050405020304" pitchFamily="18" charset="0"/>
                          </a:rPr>
                        </m:ctrlPr>
                      </m:dPr>
                      <m:e>
                        <m:r>
                          <a:rPr lang="en-US" altLang="zh-CN" sz="2000" b="1" i="1">
                            <a:latin typeface="Cambria Math"/>
                            <a:sym typeface="Times New Roman" panose="02020603050405020304" pitchFamily="18" charset="0"/>
                          </a:rPr>
                          <m:t>𝑿</m:t>
                        </m:r>
                      </m:e>
                    </m:d>
                  </m:oMath>
                </a14:m>
                <a:r>
                  <a:rPr lang="zh-CN" altLang="en-US" sz="2000" dirty="0">
                    <a:latin typeface="Times New Roman" panose="02020603050405020304" pitchFamily="18" charset="0"/>
                    <a:ea typeface="微软雅黑" pitchFamily="34" charset="-122"/>
                    <a:sym typeface="Times New Roman" panose="02020603050405020304" pitchFamily="18" charset="0"/>
                  </a:rPr>
                  <a:t>做归一化</a:t>
                </a:r>
              </a:p>
            </p:txBody>
          </p:sp>
        </mc:Choice>
        <mc:Fallback xmlns="">
          <p:sp>
            <p:nvSpPr>
              <p:cNvPr id="39" name="矩形 38">
                <a:extLst>
                  <a:ext uri="{FF2B5EF4-FFF2-40B4-BE49-F238E27FC236}">
                    <a16:creationId xmlns:a16="http://schemas.microsoft.com/office/drawing/2014/main" id="{F6CF5EA5-E704-4798-B7FE-5328027477D0}"/>
                  </a:ext>
                </a:extLst>
              </p:cNvPr>
              <p:cNvSpPr>
                <a:spLocks noRot="1" noChangeAspect="1" noMove="1" noResize="1" noEditPoints="1" noAdjustHandles="1" noChangeArrowheads="1" noChangeShapeType="1" noTextEdit="1"/>
              </p:cNvSpPr>
              <p:nvPr/>
            </p:nvSpPr>
            <p:spPr>
              <a:xfrm>
                <a:off x="6615594" y="5023272"/>
                <a:ext cx="1777731" cy="400110"/>
              </a:xfrm>
              <a:prstGeom prst="rect">
                <a:avLst/>
              </a:prstGeom>
              <a:blipFill>
                <a:blip r:embed="rId3"/>
                <a:stretch>
                  <a:fillRect t="-7576" r="-3082"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2E7BCACF-7471-41D3-B5F4-F393E3795389}"/>
                  </a:ext>
                </a:extLst>
              </p:cNvPr>
              <p:cNvSpPr/>
              <p:nvPr/>
            </p:nvSpPr>
            <p:spPr>
              <a:xfrm>
                <a:off x="6628985" y="5566154"/>
                <a:ext cx="14980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a:sym typeface="Times New Roman" panose="02020603050405020304" pitchFamily="18" charset="0"/>
                        </a:rPr>
                        <m:t>𝒑</m:t>
                      </m:r>
                      <m:d>
                        <m:dPr>
                          <m:ctrlPr>
                            <a:rPr lang="zh-CN" altLang="zh-CN" sz="2000" b="1" i="1">
                              <a:latin typeface="Cambria Math" panose="02040503050406030204" pitchFamily="18" charset="0"/>
                              <a:sym typeface="Times New Roman" panose="02020603050405020304" pitchFamily="18" charset="0"/>
                            </a:rPr>
                          </m:ctrlPr>
                        </m:dPr>
                        <m:e>
                          <m:r>
                            <a:rPr lang="en-US" altLang="zh-CN" sz="2000" b="1" i="1">
                              <a:latin typeface="Cambria Math"/>
                              <a:sym typeface="Times New Roman" panose="02020603050405020304" pitchFamily="18" charset="0"/>
                            </a:rPr>
                            <m:t>𝒄</m:t>
                          </m:r>
                          <m:r>
                            <a:rPr lang="en-US" altLang="zh-CN" sz="2000" b="1" i="1" smtClean="0">
                              <a:latin typeface="Cambria Math"/>
                              <a:sym typeface="Times New Roman" panose="02020603050405020304" pitchFamily="18" charset="0"/>
                            </a:rPr>
                            <m:t>=</m:t>
                          </m:r>
                          <m:r>
                            <a:rPr lang="en-US" altLang="zh-CN" sz="2000" b="1" i="1" smtClean="0">
                              <a:latin typeface="Cambria Math"/>
                              <a:sym typeface="Times New Roman" panose="02020603050405020304" pitchFamily="18" charset="0"/>
                            </a:rPr>
                            <m:t>𝟑</m:t>
                          </m:r>
                        </m:e>
                        <m:e>
                          <m:r>
                            <a:rPr lang="en-US" altLang="zh-CN" sz="2000" b="1" i="1">
                              <a:latin typeface="Cambria Math"/>
                              <a:sym typeface="Times New Roman" panose="02020603050405020304" pitchFamily="18" charset="0"/>
                            </a:rPr>
                            <m:t>𝑿</m:t>
                          </m:r>
                        </m:e>
                      </m:d>
                    </m:oMath>
                  </m:oMathPara>
                </a14:m>
                <a:endParaRPr lang="zh-CN" altLang="en-US" sz="2000" dirty="0">
                  <a:latin typeface="Times New Roman" panose="02020603050405020304" pitchFamily="18" charset="0"/>
                  <a:ea typeface="微软雅黑" pitchFamily="34" charset="-122"/>
                  <a:sym typeface="Times New Roman" panose="02020603050405020304" pitchFamily="18" charset="0"/>
                </a:endParaRPr>
              </a:p>
            </p:txBody>
          </p:sp>
        </mc:Choice>
        <mc:Fallback xmlns="">
          <p:sp>
            <p:nvSpPr>
              <p:cNvPr id="40" name="矩形 39">
                <a:extLst>
                  <a:ext uri="{FF2B5EF4-FFF2-40B4-BE49-F238E27FC236}">
                    <a16:creationId xmlns:a16="http://schemas.microsoft.com/office/drawing/2014/main" id="{2E7BCACF-7471-41D3-B5F4-F393E3795389}"/>
                  </a:ext>
                </a:extLst>
              </p:cNvPr>
              <p:cNvSpPr>
                <a:spLocks noRot="1" noChangeAspect="1" noMove="1" noResize="1" noEditPoints="1" noAdjustHandles="1" noChangeArrowheads="1" noChangeShapeType="1" noTextEdit="1"/>
              </p:cNvSpPr>
              <p:nvPr/>
            </p:nvSpPr>
            <p:spPr>
              <a:xfrm>
                <a:off x="6628985" y="5566154"/>
                <a:ext cx="1498039" cy="400110"/>
              </a:xfrm>
              <a:prstGeom prst="rect">
                <a:avLst/>
              </a:prstGeom>
              <a:blipFill>
                <a:blip r:embed="rId4"/>
                <a:stretch>
                  <a:fillRect b="-9091"/>
                </a:stretch>
              </a:blipFill>
            </p:spPr>
            <p:txBody>
              <a:bodyPr/>
              <a:lstStyle/>
              <a:p>
                <a:r>
                  <a:rPr lang="zh-CN" altLang="en-US">
                    <a:noFill/>
                  </a:rPr>
                  <a:t> </a:t>
                </a:r>
              </a:p>
            </p:txBody>
          </p:sp>
        </mc:Fallback>
      </mc:AlternateContent>
      <p:sp>
        <p:nvSpPr>
          <p:cNvPr id="41" name="TextBox 37">
            <a:extLst>
              <a:ext uri="{FF2B5EF4-FFF2-40B4-BE49-F238E27FC236}">
                <a16:creationId xmlns:a16="http://schemas.microsoft.com/office/drawing/2014/main" id="{496AAD97-298E-401A-A1C8-9E8EB3D92C55}"/>
              </a:ext>
            </a:extLst>
          </p:cNvPr>
          <p:cNvSpPr txBox="1"/>
          <p:nvPr/>
        </p:nvSpPr>
        <p:spPr>
          <a:xfrm>
            <a:off x="6588224" y="6139409"/>
            <a:ext cx="2662289" cy="707886"/>
          </a:xfrm>
          <a:prstGeom prst="rect">
            <a:avLst/>
          </a:prstGeom>
          <a:noFill/>
        </p:spPr>
        <p:txBody>
          <a:bodyPr wrap="square" rtlCol="0">
            <a:spAutoFit/>
          </a:bodyPr>
          <a:lstStyle/>
          <a:p>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同理推广大各个可能的目的地</a:t>
            </a:r>
          </a:p>
        </p:txBody>
      </p:sp>
    </p:spTree>
    <p:extLst>
      <p:ext uri="{BB962C8B-B14F-4D97-AF65-F5344CB8AC3E}">
        <p14:creationId xmlns:p14="http://schemas.microsoft.com/office/powerpoint/2010/main" val="3466154122"/>
      </p:ext>
    </p:extLst>
  </p:cSld>
  <p:clrMapOvr>
    <a:masterClrMapping/>
  </p:clrMapOvr>
  <p:transition spd="med">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13"/>
          <p:cNvGrpSpPr>
            <a:grpSpLocks/>
          </p:cNvGrpSpPr>
          <p:nvPr/>
        </p:nvGrpSpPr>
        <p:grpSpPr bwMode="auto">
          <a:xfrm>
            <a:off x="454890" y="2205359"/>
            <a:ext cx="8280000" cy="4464001"/>
            <a:chOff x="-3" y="784394"/>
            <a:chExt cx="6052045" cy="2625151"/>
          </a:xfrm>
        </p:grpSpPr>
        <p:sp>
          <p:nvSpPr>
            <p:cNvPr id="4107" name="矩形 39"/>
            <p:cNvSpPr>
              <a:spLocks noChangeArrowheads="1"/>
            </p:cNvSpPr>
            <p:nvPr/>
          </p:nvSpPr>
          <p:spPr bwMode="auto">
            <a:xfrm>
              <a:off x="-3" y="784394"/>
              <a:ext cx="6052045" cy="262515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108" name="矩形 17"/>
            <p:cNvSpPr>
              <a:spLocks noChangeArrowheads="1"/>
            </p:cNvSpPr>
            <p:nvPr/>
          </p:nvSpPr>
          <p:spPr bwMode="auto">
            <a:xfrm>
              <a:off x="131563" y="890247"/>
              <a:ext cx="5788913" cy="2413445"/>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nvGrpSpPr>
          <p:cNvPr id="4099" name="组合 40"/>
          <p:cNvGrpSpPr>
            <a:grpSpLocks/>
          </p:cNvGrpSpPr>
          <p:nvPr/>
        </p:nvGrpSpPr>
        <p:grpSpPr bwMode="auto">
          <a:xfrm>
            <a:off x="0" y="484961"/>
            <a:ext cx="8976877" cy="1322388"/>
            <a:chOff x="1613031" y="0"/>
            <a:chExt cx="9805822" cy="1321951"/>
          </a:xfrm>
        </p:grpSpPr>
        <p:sp>
          <p:nvSpPr>
            <p:cNvPr id="4102" name="矩形 41"/>
            <p:cNvSpPr>
              <a:spLocks noChangeArrowheads="1"/>
            </p:cNvSpPr>
            <p:nvPr/>
          </p:nvSpPr>
          <p:spPr bwMode="auto">
            <a:xfrm>
              <a:off x="2352668" y="769684"/>
              <a:ext cx="9066185" cy="55226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103" name="文本框 42"/>
            <p:cNvSpPr>
              <a:spLocks noChangeArrowheads="1"/>
            </p:cNvSpPr>
            <p:nvPr/>
          </p:nvSpPr>
          <p:spPr bwMode="auto">
            <a:xfrm>
              <a:off x="2770332" y="0"/>
              <a:ext cx="4379671" cy="76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4400">
                  <a:solidFill>
                    <a:srgbClr val="0070C0"/>
                  </a:solidFill>
                  <a:latin typeface="Times New Roman" panose="02020603050405020304" pitchFamily="18" charset="0"/>
                  <a:ea typeface="微软雅黑" pitchFamily="34" charset="-122"/>
                  <a:sym typeface="Times New Roman" panose="02020603050405020304" pitchFamily="18" charset="0"/>
                </a:rPr>
                <a:t>题目来源</a:t>
              </a:r>
              <a:r>
                <a:rPr lang="en-US" altLang="zh-CN" sz="4400">
                  <a:solidFill>
                    <a:srgbClr val="0070C0"/>
                  </a:solidFill>
                  <a:latin typeface="Times New Roman" panose="02020603050405020304" pitchFamily="18" charset="0"/>
                  <a:ea typeface="微软雅黑" pitchFamily="34" charset="-122"/>
                  <a:sym typeface="Times New Roman" panose="02020603050405020304" pitchFamily="18" charset="0"/>
                </a:rPr>
                <a:t>&amp;</a:t>
              </a:r>
              <a:r>
                <a:rPr lang="zh-CN" altLang="en-US" sz="4400">
                  <a:solidFill>
                    <a:srgbClr val="0070C0"/>
                  </a:solidFill>
                  <a:latin typeface="Times New Roman" panose="02020603050405020304" pitchFamily="18" charset="0"/>
                  <a:ea typeface="微软雅黑" pitchFamily="34" charset="-122"/>
                  <a:sym typeface="Times New Roman" panose="02020603050405020304" pitchFamily="18" charset="0"/>
                </a:rPr>
                <a:t>内容</a:t>
              </a:r>
              <a:endParaRPr lang="zh-CN" altLang="en-US">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104" name="直接连接符 43"/>
            <p:cNvSpPr>
              <a:spLocks noChangeShapeType="1"/>
            </p:cNvSpPr>
            <p:nvPr/>
          </p:nvSpPr>
          <p:spPr bwMode="auto">
            <a:xfrm flipV="1">
              <a:off x="1613031" y="772859"/>
              <a:ext cx="866637" cy="0"/>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105" name="矩形 44"/>
            <p:cNvSpPr>
              <a:spLocks noChangeArrowheads="1"/>
            </p:cNvSpPr>
            <p:nvPr/>
          </p:nvSpPr>
          <p:spPr bwMode="auto">
            <a:xfrm>
              <a:off x="2352668" y="98392"/>
              <a:ext cx="306386" cy="1223559"/>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106" name="文本框 45"/>
            <p:cNvSpPr>
              <a:spLocks noChangeArrowheads="1"/>
            </p:cNvSpPr>
            <p:nvPr/>
          </p:nvSpPr>
          <p:spPr bwMode="auto">
            <a:xfrm>
              <a:off x="2770178" y="841097"/>
              <a:ext cx="5468810" cy="36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dirty="0" err="1">
                  <a:solidFill>
                    <a:schemeClr val="bg1"/>
                  </a:solidFill>
                  <a:latin typeface="Times New Roman" panose="02020603050405020304" pitchFamily="18" charset="0"/>
                  <a:ea typeface="微软雅黑" pitchFamily="34" charset="-122"/>
                  <a:sym typeface="Times New Roman" panose="02020603050405020304" pitchFamily="18" charset="0"/>
                </a:rPr>
                <a:t>DataCastle</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平台</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      </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神</a:t>
              </a:r>
              <a:r>
                <a:rPr lang="zh-CN" altLang="en-US" dirty="0">
                  <a:solidFill>
                    <a:schemeClr val="bg1"/>
                  </a:solidFill>
                  <a:latin typeface="Times New Roman" panose="02020603050405020304" pitchFamily="18" charset="0"/>
                  <a:ea typeface="微软雅黑" pitchFamily="34" charset="-122"/>
                  <a:sym typeface="Times New Roman" panose="02020603050405020304" pitchFamily="18" charset="0"/>
                </a:rPr>
                <a:t>策杯”</a:t>
              </a:r>
              <a:r>
                <a:rPr lang="en-US" altLang="zh-CN" dirty="0">
                  <a:solidFill>
                    <a:schemeClr val="bg1"/>
                  </a:solidFill>
                  <a:latin typeface="Times New Roman" panose="02020603050405020304" pitchFamily="18" charset="0"/>
                  <a:ea typeface="微软雅黑" pitchFamily="34" charset="-122"/>
                  <a:sym typeface="Times New Roman" panose="02020603050405020304" pitchFamily="18" charset="0"/>
                </a:rPr>
                <a:t>2018</a:t>
              </a:r>
              <a:r>
                <a:rPr lang="zh-CN" altLang="en-US" dirty="0">
                  <a:solidFill>
                    <a:schemeClr val="bg1"/>
                  </a:solidFill>
                  <a:latin typeface="Times New Roman" panose="02020603050405020304" pitchFamily="18" charset="0"/>
                  <a:ea typeface="微软雅黑" pitchFamily="34" charset="-122"/>
                  <a:sym typeface="Times New Roman" panose="02020603050405020304" pitchFamily="18" charset="0"/>
                </a:rPr>
                <a:t>高校算法大师赛</a:t>
              </a:r>
            </a:p>
          </p:txBody>
        </p:sp>
      </p:grpSp>
      <p:pic>
        <p:nvPicPr>
          <p:cNvPr id="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502" y="1"/>
            <a:ext cx="2843498" cy="199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文本框 2"/>
          <p:cNvSpPr txBox="1">
            <a:spLocks noChangeArrowheads="1"/>
          </p:cNvSpPr>
          <p:nvPr/>
        </p:nvSpPr>
        <p:spPr bwMode="auto">
          <a:xfrm>
            <a:off x="687346" y="2395594"/>
            <a:ext cx="7821764" cy="411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0000"/>
              </a:lnSpc>
              <a:spcBef>
                <a:spcPts val="600"/>
              </a:spcBef>
            </a:pPr>
            <a:r>
              <a:rPr lang="zh-CN" altLang="en-US" sz="2400">
                <a:solidFill>
                  <a:srgbClr val="FFFF00"/>
                </a:solidFill>
                <a:latin typeface="Times New Roman" panose="02020603050405020304" pitchFamily="18" charset="0"/>
                <a:ea typeface="微软雅黑" panose="020B0503020204020204" pitchFamily="34" charset="-122"/>
                <a:sym typeface="Times New Roman" panose="02020603050405020304" pitchFamily="18" charset="0"/>
              </a:rPr>
              <a:t>赛题背景：</a:t>
            </a:r>
            <a:endParaRPr lang="en-US" altLang="zh-CN" sz="2400">
              <a:solidFill>
                <a:srgbClr val="FFFF00"/>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10000"/>
              </a:lnSpc>
              <a:spcBef>
                <a:spcPts val="600"/>
              </a:spcBef>
            </a:pPr>
            <a:r>
              <a:rPr lang="zh-CN" altLang="en-US">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神策数据推荐系统是基于神策分析平台的智能推荐系统。本次竞赛是模拟业务场景，以新闻文本的核心词提取为目的，最终结果达到提升推荐和用户画像的效果。</a:t>
            </a:r>
          </a:p>
          <a:p>
            <a:pPr>
              <a:lnSpc>
                <a:spcPct val="110000"/>
              </a:lnSpc>
              <a:spcBef>
                <a:spcPts val="600"/>
              </a:spcBef>
            </a:pPr>
            <a:r>
              <a:rPr lang="zh-CN" altLang="en-US" sz="2400">
                <a:solidFill>
                  <a:srgbClr val="FFFF00"/>
                </a:solidFill>
                <a:latin typeface="Times New Roman" panose="02020603050405020304" pitchFamily="18" charset="0"/>
                <a:ea typeface="微软雅黑" panose="020B0503020204020204" pitchFamily="34" charset="-122"/>
                <a:sym typeface="Times New Roman" panose="02020603050405020304" pitchFamily="18" charset="0"/>
              </a:rPr>
              <a:t>赛题内容：</a:t>
            </a:r>
            <a:endParaRPr lang="en-US" altLang="zh-CN" sz="2400">
              <a:solidFill>
                <a:srgbClr val="FFFF00"/>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10000"/>
              </a:lnSpc>
              <a:spcBef>
                <a:spcPts val="600"/>
              </a:spcBef>
            </a:pPr>
            <a:r>
              <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以已标注关键词的</a:t>
            </a:r>
            <a:r>
              <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1000</a:t>
            </a: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篇文档为训练集，训练出一个“关键词提取”的模型，来提取</a:t>
            </a:r>
            <a:r>
              <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10</a:t>
            </a: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万篇文档的关键词。</a:t>
            </a:r>
            <a:endPar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10000"/>
              </a:lnSpc>
              <a:spcBef>
                <a:spcPts val="600"/>
              </a:spcBef>
            </a:pPr>
            <a:r>
              <a:rPr lang="zh-CN" altLang="en-US" sz="2400">
                <a:solidFill>
                  <a:srgbClr val="FFFF00"/>
                </a:solidFill>
                <a:latin typeface="Times New Roman" panose="02020603050405020304" pitchFamily="18" charset="0"/>
                <a:ea typeface="微软雅黑" panose="020B0503020204020204" pitchFamily="34" charset="-122"/>
                <a:sym typeface="Times New Roman" panose="02020603050405020304" pitchFamily="18" charset="0"/>
              </a:rPr>
              <a:t>评分原则：</a:t>
            </a:r>
            <a:endParaRPr lang="en-US" altLang="zh-CN" sz="2400">
              <a:solidFill>
                <a:srgbClr val="FFFF00"/>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10000"/>
              </a:lnSpc>
              <a:spcBef>
                <a:spcPts val="600"/>
              </a:spcBef>
            </a:pPr>
            <a:r>
              <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选手上交对</a:t>
            </a:r>
            <a:r>
              <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10</a:t>
            </a: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万篇文档的标注结果，每篇文档标注两个关键词，官方在</a:t>
            </a:r>
            <a:r>
              <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10</a:t>
            </a: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万篇选取</a:t>
            </a:r>
            <a:r>
              <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1000</a:t>
            </a: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篇作为评分依据，每篇命中一个关键词记</a:t>
            </a:r>
            <a:r>
              <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0.5</a:t>
            </a: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分，命中两个记</a:t>
            </a:r>
            <a:r>
              <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分。</a:t>
            </a:r>
            <a:endParaRPr lang="en-US" altLang="zh-CN">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custDataLst>
      <p:tags r:id="rId1"/>
    </p:custDataLst>
    <p:extLst>
      <p:ext uri="{BB962C8B-B14F-4D97-AF65-F5344CB8AC3E}">
        <p14:creationId xmlns:p14="http://schemas.microsoft.com/office/powerpoint/2010/main" val="1570012612"/>
      </p:ext>
    </p:extLst>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5461"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示例：学习阶段</a:t>
            </a:r>
          </a:p>
        </p:txBody>
      </p:sp>
      <p:grpSp>
        <p:nvGrpSpPr>
          <p:cNvPr id="4" name="Group 3"/>
          <p:cNvGrpSpPr>
            <a:grpSpLocks/>
          </p:cNvGrpSpPr>
          <p:nvPr/>
        </p:nvGrpSpPr>
        <p:grpSpPr bwMode="auto">
          <a:xfrm>
            <a:off x="2148583" y="1193039"/>
            <a:ext cx="1698625" cy="1506538"/>
            <a:chOff x="1283" y="1118"/>
            <a:chExt cx="1070" cy="949"/>
          </a:xfrm>
        </p:grpSpPr>
        <p:pic>
          <p:nvPicPr>
            <p:cNvPr id="5" name="Picture 4"/>
            <p:cNvPicPr>
              <a:picLocks noChangeArrowheads="1"/>
            </p:cNvPicPr>
            <p:nvPr/>
          </p:nvPicPr>
          <p:blipFill>
            <a:blip r:embed="rId2" cstate="print">
              <a:lum bright="20000" contrast="20000"/>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347" y="1395"/>
              <a:ext cx="93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Training</a:t>
              </a:r>
            </a:p>
            <a:p>
              <a:pPr algn="ct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Data</a:t>
              </a:r>
            </a:p>
          </p:txBody>
        </p:sp>
      </p:grpSp>
      <p:sp>
        <p:nvSpPr>
          <p:cNvPr id="8" name="Line 7"/>
          <p:cNvSpPr>
            <a:spLocks noChangeShapeType="1"/>
          </p:cNvSpPr>
          <p:nvPr/>
        </p:nvSpPr>
        <p:spPr bwMode="auto">
          <a:xfrm flipH="1">
            <a:off x="374308" y="2485731"/>
            <a:ext cx="1772688" cy="122283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Line 8"/>
          <p:cNvSpPr>
            <a:spLocks noChangeShapeType="1"/>
          </p:cNvSpPr>
          <p:nvPr/>
        </p:nvSpPr>
        <p:spPr bwMode="auto">
          <a:xfrm>
            <a:off x="3847208" y="2464627"/>
            <a:ext cx="1772688" cy="122283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Rectangle 9"/>
          <p:cNvSpPr>
            <a:spLocks noChangeArrowheads="1"/>
          </p:cNvSpPr>
          <p:nvPr/>
        </p:nvSpPr>
        <p:spPr bwMode="auto">
          <a:xfrm>
            <a:off x="6426345" y="1528796"/>
            <a:ext cx="1870075" cy="835025"/>
          </a:xfrm>
          <a:prstGeom prst="rect">
            <a:avLst/>
          </a:prstGeom>
          <a:solidFill>
            <a:schemeClr val="tx2">
              <a:lumMod val="20000"/>
              <a:lumOff val="80000"/>
            </a:schemeClr>
          </a:solidFill>
          <a:ln w="12700">
            <a:solidFill>
              <a:schemeClr val="tx1"/>
            </a:solidFill>
            <a:miter lim="800000"/>
            <a:headEnd/>
            <a:tailEnd/>
          </a:ln>
        </p:spPr>
        <p:txBody>
          <a:bodyPr wrap="none"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Classification</a:t>
            </a:r>
          </a:p>
          <a:p>
            <a:pPr algn="ct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Algorithms</a:t>
            </a:r>
          </a:p>
        </p:txBody>
      </p:sp>
      <p:sp>
        <p:nvSpPr>
          <p:cNvPr id="11" name="AutoShape 10"/>
          <p:cNvSpPr>
            <a:spLocks noChangeArrowheads="1"/>
          </p:cNvSpPr>
          <p:nvPr/>
        </p:nvSpPr>
        <p:spPr bwMode="auto">
          <a:xfrm>
            <a:off x="4139952" y="1704215"/>
            <a:ext cx="2017311" cy="484187"/>
          </a:xfrm>
          <a:prstGeom prst="rightArrow">
            <a:avLst/>
          </a:prstGeom>
          <a:solidFill>
            <a:srgbClr val="FF6600"/>
          </a:solidFill>
          <a:ln w="12700">
            <a:no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zh-CN"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Rectangle 11"/>
          <p:cNvSpPr>
            <a:spLocks noChangeArrowheads="1"/>
          </p:cNvSpPr>
          <p:nvPr/>
        </p:nvSpPr>
        <p:spPr bwMode="auto">
          <a:xfrm>
            <a:off x="5892945" y="5138771"/>
            <a:ext cx="3008312" cy="1200150"/>
          </a:xfrm>
          <a:prstGeom prst="rect">
            <a:avLst/>
          </a:prstGeom>
          <a:solidFill>
            <a:schemeClr val="accent6">
              <a:lumMod val="20000"/>
              <a:lumOff val="80000"/>
            </a:schemeClr>
          </a:solidFill>
          <a:ln w="12700">
            <a:solidFill>
              <a:schemeClr val="tx1"/>
            </a:solidFill>
            <a:miter lim="800000"/>
            <a:headEnd/>
            <a:tailEnd/>
          </a:ln>
        </p:spPr>
        <p:txBody>
          <a:bodyPr wrap="none"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IF rank = ‘professor’</a:t>
            </a:r>
          </a:p>
          <a:p>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OR years &gt; 6</a:t>
            </a:r>
          </a:p>
          <a:p>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THEN tenured = ‘yes’ </a:t>
            </a:r>
          </a:p>
        </p:txBody>
      </p:sp>
      <p:grpSp>
        <p:nvGrpSpPr>
          <p:cNvPr id="13" name="Group 12"/>
          <p:cNvGrpSpPr>
            <a:grpSpLocks/>
          </p:cNvGrpSpPr>
          <p:nvPr/>
        </p:nvGrpSpPr>
        <p:grpSpPr bwMode="auto">
          <a:xfrm>
            <a:off x="6423170" y="3109086"/>
            <a:ext cx="1889125" cy="1506538"/>
            <a:chOff x="4081" y="2026"/>
            <a:chExt cx="1190" cy="949"/>
          </a:xfrm>
        </p:grpSpPr>
        <p:pic>
          <p:nvPicPr>
            <p:cNvPr id="14" name="Picture 13"/>
            <p:cNvPicPr>
              <a:picLocks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a:spLocks noChangeArrowheads="1"/>
            </p:cNvSpPr>
            <p:nvPr/>
          </p:nvSpPr>
          <p:spPr bwMode="auto">
            <a:xfrm>
              <a:off x="4241" y="2303"/>
              <a:ext cx="859"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Classifier</a:t>
              </a:r>
            </a:p>
            <a:p>
              <a:pPr algn="ct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(Model)</a:t>
              </a:r>
            </a:p>
          </p:txBody>
        </p:sp>
      </p:grpSp>
      <p:sp>
        <p:nvSpPr>
          <p:cNvPr id="16" name="Line 15"/>
          <p:cNvSpPr>
            <a:spLocks noChangeShapeType="1"/>
          </p:cNvSpPr>
          <p:nvPr/>
        </p:nvSpPr>
        <p:spPr bwMode="auto">
          <a:xfrm flipH="1">
            <a:off x="5891356" y="4370421"/>
            <a:ext cx="577848" cy="79216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Line 16"/>
          <p:cNvSpPr>
            <a:spLocks noChangeShapeType="1"/>
          </p:cNvSpPr>
          <p:nvPr/>
        </p:nvSpPr>
        <p:spPr bwMode="auto">
          <a:xfrm>
            <a:off x="8342488" y="4391378"/>
            <a:ext cx="549243" cy="76961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AutoShape 17"/>
          <p:cNvSpPr>
            <a:spLocks noChangeArrowheads="1"/>
          </p:cNvSpPr>
          <p:nvPr/>
        </p:nvSpPr>
        <p:spPr bwMode="auto">
          <a:xfrm>
            <a:off x="7088332" y="2403509"/>
            <a:ext cx="546100" cy="650874"/>
          </a:xfrm>
          <a:prstGeom prst="downArrow">
            <a:avLst/>
          </a:prstGeom>
          <a:solidFill>
            <a:srgbClr val="FF6600"/>
          </a:solidFill>
          <a:ln w="12700">
            <a:no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zh-CN" altLang="zh-CN">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20" name="表格 20">
            <a:extLst>
              <a:ext uri="{FF2B5EF4-FFF2-40B4-BE49-F238E27FC236}">
                <a16:creationId xmlns:a16="http://schemas.microsoft.com/office/drawing/2014/main" id="{0603EFB3-D8B8-4E9B-8FDF-CE74DD4C5153}"/>
              </a:ext>
            </a:extLst>
          </p:cNvPr>
          <p:cNvGraphicFramePr>
            <a:graphicFrameLocks noGrp="1"/>
          </p:cNvGraphicFramePr>
          <p:nvPr>
            <p:extLst>
              <p:ext uri="{D42A27DB-BD31-4B8C-83A1-F6EECF244321}">
                <p14:modId xmlns:p14="http://schemas.microsoft.com/office/powerpoint/2010/main" val="4241601123"/>
              </p:ext>
            </p:extLst>
          </p:nvPr>
        </p:nvGraphicFramePr>
        <p:xfrm>
          <a:off x="375895" y="3708566"/>
          <a:ext cx="5244000" cy="262104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282680952"/>
                    </a:ext>
                  </a:extLst>
                </a:gridCol>
                <a:gridCol w="1524000">
                  <a:extLst>
                    <a:ext uri="{9D8B030D-6E8A-4147-A177-3AD203B41FA5}">
                      <a16:colId xmlns:a16="http://schemas.microsoft.com/office/drawing/2014/main" val="2361284794"/>
                    </a:ext>
                  </a:extLst>
                </a:gridCol>
                <a:gridCol w="1188000">
                  <a:extLst>
                    <a:ext uri="{9D8B030D-6E8A-4147-A177-3AD203B41FA5}">
                      <a16:colId xmlns:a16="http://schemas.microsoft.com/office/drawing/2014/main" val="1869358064"/>
                    </a:ext>
                  </a:extLst>
                </a:gridCol>
                <a:gridCol w="1524000">
                  <a:extLst>
                    <a:ext uri="{9D8B030D-6E8A-4147-A177-3AD203B41FA5}">
                      <a16:colId xmlns:a16="http://schemas.microsoft.com/office/drawing/2014/main" val="2139029316"/>
                    </a:ext>
                  </a:extLst>
                </a:gridCol>
              </a:tblGrid>
              <a:tr h="396000">
                <a:tc>
                  <a:txBody>
                    <a:bodyPr/>
                    <a:lstStyle/>
                    <a:p>
                      <a:pPr algn="ctr" fontAlgn="b"/>
                      <a:r>
                        <a:rPr lang="en-US" sz="1800" b="1" i="0" u="none" strike="noStrike">
                          <a:solidFill>
                            <a:schemeClr val="bg1"/>
                          </a:solidFill>
                          <a:effectLst/>
                          <a:latin typeface="+mn-lt"/>
                        </a:rPr>
                        <a:t>NAME</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800" b="1" i="0" u="none" strike="noStrike">
                          <a:solidFill>
                            <a:schemeClr val="bg1"/>
                          </a:solidFill>
                          <a:effectLst/>
                          <a:latin typeface="+mn-lt"/>
                        </a:rPr>
                        <a:t>RANK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800" b="1" i="0" u="none" strike="noStrike">
                          <a:solidFill>
                            <a:schemeClr val="bg1"/>
                          </a:solidFill>
                          <a:effectLst/>
                          <a:latin typeface="+mn-lt"/>
                        </a:rPr>
                        <a:t>YEARS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800" b="1" i="0" u="none" strike="noStrike">
                          <a:solidFill>
                            <a:schemeClr val="bg1"/>
                          </a:solidFill>
                          <a:effectLst/>
                          <a:latin typeface="+mn-lt"/>
                        </a:rPr>
                        <a:t>TENURED</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35661969"/>
                  </a:ext>
                </a:extLst>
              </a:tr>
              <a:tr h="370840">
                <a:tc>
                  <a:txBody>
                    <a:bodyPr/>
                    <a:lstStyle/>
                    <a:p>
                      <a:pPr algn="ctr" fontAlgn="b"/>
                      <a:r>
                        <a:rPr lang="en-US" sz="1800" b="0" i="0" u="none" strike="noStrike">
                          <a:solidFill>
                            <a:srgbClr val="000000"/>
                          </a:solidFill>
                          <a:effectLst/>
                          <a:latin typeface="+mn-lt"/>
                        </a:rPr>
                        <a:t>Mike</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1800" b="0" i="0" u="none" strike="noStrike">
                          <a:solidFill>
                            <a:srgbClr val="000000"/>
                          </a:solidFill>
                          <a:effectLst/>
                          <a:latin typeface="+mn-lt"/>
                        </a:rPr>
                        <a:t>Assistant Prof</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800" b="0" i="0" u="none" strike="noStrike">
                          <a:solidFill>
                            <a:srgbClr val="000000"/>
                          </a:solidFill>
                          <a:effectLst/>
                          <a:latin typeface="+mn-lt"/>
                        </a:rPr>
                        <a:t>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1800" b="0" i="0" u="none" strike="noStrike">
                          <a:solidFill>
                            <a:srgbClr val="000000"/>
                          </a:solidFill>
                          <a:effectLst/>
                          <a:latin typeface="+mn-lt"/>
                        </a:rPr>
                        <a:t>no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23213919"/>
                  </a:ext>
                </a:extLst>
              </a:tr>
              <a:tr h="370840">
                <a:tc>
                  <a:txBody>
                    <a:bodyPr/>
                    <a:lstStyle/>
                    <a:p>
                      <a:pPr algn="ctr" fontAlgn="b"/>
                      <a:r>
                        <a:rPr lang="en-US" sz="1800" b="0" i="0" u="none" strike="noStrike">
                          <a:solidFill>
                            <a:srgbClr val="000000"/>
                          </a:solidFill>
                          <a:effectLst/>
                          <a:latin typeface="+mn-lt"/>
                        </a:rPr>
                        <a:t>Mary</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fontAlgn="b"/>
                      <a:r>
                        <a:rPr lang="en-US" sz="1800" b="0" i="0" u="none" strike="noStrike">
                          <a:solidFill>
                            <a:srgbClr val="000000"/>
                          </a:solidFill>
                          <a:effectLst/>
                          <a:latin typeface="+mn-lt"/>
                        </a:rPr>
                        <a:t>Assistant Prof</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fontAlgn="b"/>
                      <a:r>
                        <a:rPr lang="en-US" altLang="zh-CN" sz="1800" b="0" i="0" u="none" strike="noStrike">
                          <a:solidFill>
                            <a:srgbClr val="000000"/>
                          </a:solidFill>
                          <a:effectLst/>
                          <a:latin typeface="+mn-lt"/>
                        </a:rPr>
                        <a:t>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fontAlgn="b"/>
                      <a:r>
                        <a:rPr lang="en-US" sz="1800" b="0" i="0" u="none" strike="noStrike">
                          <a:solidFill>
                            <a:srgbClr val="000000"/>
                          </a:solidFill>
                          <a:effectLst/>
                          <a:latin typeface="+mn-lt"/>
                        </a:rPr>
                        <a:t>yes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49679829"/>
                  </a:ext>
                </a:extLst>
              </a:tr>
              <a:tr h="370840">
                <a:tc>
                  <a:txBody>
                    <a:bodyPr/>
                    <a:lstStyle/>
                    <a:p>
                      <a:pPr algn="ctr" fontAlgn="b"/>
                      <a:r>
                        <a:rPr lang="en-US" sz="1800" b="0" i="0" u="none" strike="noStrike">
                          <a:solidFill>
                            <a:srgbClr val="000000"/>
                          </a:solidFill>
                          <a:effectLst/>
                          <a:latin typeface="+mn-lt"/>
                        </a:rPr>
                        <a:t>Bill </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1800" b="0" i="0" u="none" strike="noStrike">
                          <a:solidFill>
                            <a:srgbClr val="000000"/>
                          </a:solidFill>
                          <a:effectLst/>
                          <a:latin typeface="+mn-lt"/>
                        </a:rPr>
                        <a:t>Professor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800" b="0" i="0" u="none" strike="noStrike">
                          <a:solidFill>
                            <a:srgbClr val="000000"/>
                          </a:solidFill>
                          <a:effectLst/>
                          <a:latin typeface="+mn-lt"/>
                        </a:rPr>
                        <a:t>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1800" b="0" i="0" u="none" strike="noStrike">
                          <a:solidFill>
                            <a:srgbClr val="000000"/>
                          </a:solidFill>
                          <a:effectLst/>
                          <a:latin typeface="+mn-lt"/>
                        </a:rPr>
                        <a:t>yes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0361704"/>
                  </a:ext>
                </a:extLst>
              </a:tr>
              <a:tr h="370840">
                <a:tc>
                  <a:txBody>
                    <a:bodyPr/>
                    <a:lstStyle/>
                    <a:p>
                      <a:pPr algn="ctr" fontAlgn="b"/>
                      <a:r>
                        <a:rPr lang="en-US" sz="1800" b="0" i="0" u="none" strike="noStrike">
                          <a:solidFill>
                            <a:srgbClr val="000000"/>
                          </a:solidFill>
                          <a:effectLst/>
                          <a:latin typeface="+mn-lt"/>
                        </a:rPr>
                        <a:t>Jim</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fontAlgn="b"/>
                      <a:r>
                        <a:rPr lang="en-US" sz="1800" b="0" i="0" u="none" strike="noStrike">
                          <a:solidFill>
                            <a:srgbClr val="000000"/>
                          </a:solidFill>
                          <a:effectLst/>
                          <a:latin typeface="+mn-lt"/>
                        </a:rPr>
                        <a:t>Associate Prof</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fontAlgn="b"/>
                      <a:r>
                        <a:rPr lang="en-US" altLang="zh-CN" sz="1800" b="0" i="0" u="none" strike="noStrike">
                          <a:solidFill>
                            <a:srgbClr val="000000"/>
                          </a:solidFill>
                          <a:effectLst/>
                          <a:latin typeface="+mn-lt"/>
                        </a:rPr>
                        <a:t>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fontAlgn="b"/>
                      <a:r>
                        <a:rPr lang="en-US" sz="1800" b="0" i="0" u="none" strike="noStrike">
                          <a:solidFill>
                            <a:srgbClr val="000000"/>
                          </a:solidFill>
                          <a:effectLst/>
                          <a:latin typeface="+mn-lt"/>
                        </a:rPr>
                        <a:t>yes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73056029"/>
                  </a:ext>
                </a:extLst>
              </a:tr>
              <a:tr h="370840">
                <a:tc>
                  <a:txBody>
                    <a:bodyPr/>
                    <a:lstStyle/>
                    <a:p>
                      <a:pPr algn="ctr" fontAlgn="b"/>
                      <a:r>
                        <a:rPr lang="en-US" sz="1800" b="0" i="0" u="none" strike="noStrike">
                          <a:solidFill>
                            <a:srgbClr val="000000"/>
                          </a:solidFill>
                          <a:effectLst/>
                          <a:latin typeface="+mn-lt"/>
                        </a:rPr>
                        <a:t>Dave</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1800" b="0" i="0" u="none" strike="noStrike">
                          <a:solidFill>
                            <a:srgbClr val="000000"/>
                          </a:solidFill>
                          <a:effectLst/>
                          <a:latin typeface="+mn-lt"/>
                        </a:rPr>
                        <a:t>Assistant Prof</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800" b="0" i="0" u="none" strike="noStrike">
                          <a:solidFill>
                            <a:srgbClr val="000000"/>
                          </a:solidFill>
                          <a:effectLst/>
                          <a:latin typeface="+mn-lt"/>
                        </a:rPr>
                        <a:t>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1800" b="0" i="0" u="none" strike="noStrike">
                          <a:solidFill>
                            <a:srgbClr val="000000"/>
                          </a:solidFill>
                          <a:effectLst/>
                          <a:latin typeface="+mn-lt"/>
                        </a:rPr>
                        <a:t>no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26257655"/>
                  </a:ext>
                </a:extLst>
              </a:tr>
              <a:tr h="370840">
                <a:tc>
                  <a:txBody>
                    <a:bodyPr/>
                    <a:lstStyle/>
                    <a:p>
                      <a:pPr algn="ctr" fontAlgn="b"/>
                      <a:r>
                        <a:rPr lang="en-US" sz="1800" b="0" i="0" u="none" strike="noStrike">
                          <a:solidFill>
                            <a:srgbClr val="000000"/>
                          </a:solidFill>
                          <a:effectLst/>
                          <a:latin typeface="+mn-lt"/>
                        </a:rPr>
                        <a:t>Anne</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fontAlgn="b"/>
                      <a:r>
                        <a:rPr lang="en-US" sz="1800" b="0" i="0" u="none" strike="noStrike">
                          <a:solidFill>
                            <a:srgbClr val="000000"/>
                          </a:solidFill>
                          <a:effectLst/>
                          <a:latin typeface="+mn-lt"/>
                        </a:rPr>
                        <a:t>Associate Prof</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fontAlgn="b"/>
                      <a:r>
                        <a:rPr lang="en-US" altLang="zh-CN" sz="1800" b="0" i="0" u="none" strike="noStrike">
                          <a:solidFill>
                            <a:srgbClr val="000000"/>
                          </a:solidFill>
                          <a:effectLst/>
                          <a:latin typeface="+mn-lt"/>
                        </a:rPr>
                        <a:t>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fontAlgn="b"/>
                      <a:r>
                        <a:rPr lang="en-US" sz="1800" b="0" i="0" u="none" strike="noStrike">
                          <a:solidFill>
                            <a:srgbClr val="000000"/>
                          </a:solidFill>
                          <a:effectLst/>
                          <a:latin typeface="+mn-lt"/>
                        </a:rPr>
                        <a:t>no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00050877"/>
                  </a:ext>
                </a:extLst>
              </a:tr>
            </a:tbl>
          </a:graphicData>
        </a:graphic>
      </p:graphicFrame>
    </p:spTree>
    <p:extLst>
      <p:ext uri="{BB962C8B-B14F-4D97-AF65-F5344CB8AC3E}">
        <p14:creationId xmlns:p14="http://schemas.microsoft.com/office/powerpoint/2010/main" val="1920435942"/>
      </p:ext>
    </p:extLst>
  </p:cSld>
  <p:clrMapOvr>
    <a:masterClrMapping/>
  </p:clrMapOvr>
  <p:transition spd="med">
    <p:split orient="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47"/>
          <p:cNvGrpSpPr>
            <a:grpSpLocks/>
          </p:cNvGrpSpPr>
          <p:nvPr/>
        </p:nvGrpSpPr>
        <p:grpSpPr bwMode="auto">
          <a:xfrm>
            <a:off x="84272" y="285750"/>
            <a:ext cx="8247728" cy="3950102"/>
            <a:chOff x="37781" y="0"/>
            <a:chExt cx="9193835" cy="3950823"/>
          </a:xfrm>
        </p:grpSpPr>
        <p:sp>
          <p:nvSpPr>
            <p:cNvPr id="6157" name="矩形 2"/>
            <p:cNvSpPr>
              <a:spLocks noChangeArrowheads="1"/>
            </p:cNvSpPr>
            <p:nvPr/>
          </p:nvSpPr>
          <p:spPr bwMode="auto">
            <a:xfrm>
              <a:off x="7162414" y="3242808"/>
              <a:ext cx="1921259" cy="70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4000">
                  <a:solidFill>
                    <a:srgbClr val="0070C0"/>
                  </a:solidFill>
                  <a:latin typeface="Times New Roman" panose="02020603050405020304" pitchFamily="18" charset="0"/>
                  <a:ea typeface="微软雅黑" pitchFamily="34" charset="-122"/>
                  <a:sym typeface="Times New Roman" panose="02020603050405020304" pitchFamily="18" charset="0"/>
                </a:rPr>
                <a:t>10</a:t>
              </a:r>
              <a:r>
                <a:rPr lang="zh-CN" altLang="en-US" sz="4000">
                  <a:solidFill>
                    <a:srgbClr val="0070C0"/>
                  </a:solidFill>
                  <a:latin typeface="Times New Roman" panose="02020603050405020304" pitchFamily="18" charset="0"/>
                  <a:ea typeface="微软雅黑" pitchFamily="34" charset="-122"/>
                  <a:sym typeface="Times New Roman" panose="02020603050405020304" pitchFamily="18" charset="0"/>
                </a:rPr>
                <a:t>万条</a:t>
              </a:r>
              <a:endParaRPr lang="en-US" altLang="zh-CN" sz="1400">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6158" name="Freeform 60"/>
            <p:cNvSpPr>
              <a:spLocks noEditPoints="1" noChangeArrowheads="1"/>
            </p:cNvSpPr>
            <p:nvPr/>
          </p:nvSpPr>
          <p:spPr bwMode="auto">
            <a:xfrm>
              <a:off x="6962059" y="1828914"/>
              <a:ext cx="481329" cy="425241"/>
            </a:xfrm>
            <a:custGeom>
              <a:avLst/>
              <a:gdLst>
                <a:gd name="T0" fmla="*/ 2147483647 w 102"/>
                <a:gd name="T1" fmla="*/ 2147483647 h 85"/>
                <a:gd name="T2" fmla="*/ 2147483647 w 102"/>
                <a:gd name="T3" fmla="*/ 2147483647 h 85"/>
                <a:gd name="T4" fmla="*/ 2147483647 w 102"/>
                <a:gd name="T5" fmla="*/ 2147483647 h 85"/>
                <a:gd name="T6" fmla="*/ 2147483647 w 102"/>
                <a:gd name="T7" fmla="*/ 2147483647 h 85"/>
                <a:gd name="T8" fmla="*/ 2147483647 w 102"/>
                <a:gd name="T9" fmla="*/ 2147483647 h 85"/>
                <a:gd name="T10" fmla="*/ 2147483647 w 102"/>
                <a:gd name="T11" fmla="*/ 2147483647 h 85"/>
                <a:gd name="T12" fmla="*/ 2147483647 w 102"/>
                <a:gd name="T13" fmla="*/ 2147483647 h 85"/>
                <a:gd name="T14" fmla="*/ 2147483647 w 102"/>
                <a:gd name="T15" fmla="*/ 2147483647 h 85"/>
                <a:gd name="T16" fmla="*/ 2147483647 w 102"/>
                <a:gd name="T17" fmla="*/ 2147483647 h 85"/>
                <a:gd name="T18" fmla="*/ 0 w 102"/>
                <a:gd name="T19" fmla="*/ 2147483647 h 85"/>
                <a:gd name="T20" fmla="*/ 0 w 102"/>
                <a:gd name="T21" fmla="*/ 2147483647 h 85"/>
                <a:gd name="T22" fmla="*/ 2147483647 w 102"/>
                <a:gd name="T23" fmla="*/ 2147483647 h 85"/>
                <a:gd name="T24" fmla="*/ 2147483647 w 102"/>
                <a:gd name="T25" fmla="*/ 2147483647 h 85"/>
                <a:gd name="T26" fmla="*/ 2147483647 w 102"/>
                <a:gd name="T27" fmla="*/ 2147483647 h 85"/>
                <a:gd name="T28" fmla="*/ 2147483647 w 102"/>
                <a:gd name="T29" fmla="*/ 2147483647 h 85"/>
                <a:gd name="T30" fmla="*/ 2147483647 w 102"/>
                <a:gd name="T31" fmla="*/ 2147483647 h 85"/>
                <a:gd name="T32" fmla="*/ 2147483647 w 102"/>
                <a:gd name="T33" fmla="*/ 2147483647 h 85"/>
                <a:gd name="T34" fmla="*/ 2147483647 w 102"/>
                <a:gd name="T35" fmla="*/ 2147483647 h 85"/>
                <a:gd name="T36" fmla="*/ 2147483647 w 102"/>
                <a:gd name="T37" fmla="*/ 2147483647 h 85"/>
                <a:gd name="T38" fmla="*/ 2147483647 w 102"/>
                <a:gd name="T39" fmla="*/ 2147483647 h 85"/>
                <a:gd name="T40" fmla="*/ 2147483647 w 102"/>
                <a:gd name="T41" fmla="*/ 2147483647 h 85"/>
                <a:gd name="T42" fmla="*/ 2147483647 w 102"/>
                <a:gd name="T43" fmla="*/ 2147483647 h 85"/>
                <a:gd name="T44" fmla="*/ 2147483647 w 102"/>
                <a:gd name="T45" fmla="*/ 2147483647 h 85"/>
                <a:gd name="T46" fmla="*/ 2147483647 w 102"/>
                <a:gd name="T47" fmla="*/ 2147483647 h 85"/>
                <a:gd name="T48" fmla="*/ 2147483647 w 102"/>
                <a:gd name="T49" fmla="*/ 2147483647 h 85"/>
                <a:gd name="T50" fmla="*/ 2147483647 w 102"/>
                <a:gd name="T51" fmla="*/ 2147483647 h 85"/>
                <a:gd name="T52" fmla="*/ 2147483647 w 102"/>
                <a:gd name="T53" fmla="*/ 2147483647 h 85"/>
                <a:gd name="T54" fmla="*/ 2147483647 w 102"/>
                <a:gd name="T55" fmla="*/ 2147483647 h 85"/>
                <a:gd name="T56" fmla="*/ 2147483647 w 102"/>
                <a:gd name="T57" fmla="*/ 2147483647 h 85"/>
                <a:gd name="T58" fmla="*/ 2147483647 w 102"/>
                <a:gd name="T59" fmla="*/ 2147483647 h 85"/>
                <a:gd name="T60" fmla="*/ 2147483647 w 102"/>
                <a:gd name="T61" fmla="*/ 2147483647 h 85"/>
                <a:gd name="T62" fmla="*/ 2147483647 w 102"/>
                <a:gd name="T63" fmla="*/ 2147483647 h 85"/>
                <a:gd name="T64" fmla="*/ 2147483647 w 102"/>
                <a:gd name="T65" fmla="*/ 2147483647 h 85"/>
                <a:gd name="T66" fmla="*/ 2147483647 w 102"/>
                <a:gd name="T67" fmla="*/ 2147483647 h 85"/>
                <a:gd name="T68" fmla="*/ 2147483647 w 102"/>
                <a:gd name="T69" fmla="*/ 2147483647 h 85"/>
                <a:gd name="T70" fmla="*/ 2147483647 w 102"/>
                <a:gd name="T71" fmla="*/ 2147483647 h 85"/>
                <a:gd name="T72" fmla="*/ 2147483647 w 102"/>
                <a:gd name="T73" fmla="*/ 2147483647 h 85"/>
                <a:gd name="T74" fmla="*/ 2147483647 w 102"/>
                <a:gd name="T75" fmla="*/ 2147483647 h 85"/>
                <a:gd name="T76" fmla="*/ 2147483647 w 102"/>
                <a:gd name="T77" fmla="*/ 2147483647 h 85"/>
                <a:gd name="T78" fmla="*/ 2147483647 w 102"/>
                <a:gd name="T79" fmla="*/ 2147483647 h 85"/>
                <a:gd name="T80" fmla="*/ 2147483647 w 102"/>
                <a:gd name="T81" fmla="*/ 0 h 85"/>
                <a:gd name="T82" fmla="*/ 2147483647 w 102"/>
                <a:gd name="T83" fmla="*/ 2147483647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2"/>
                <a:gd name="T127" fmla="*/ 0 h 85"/>
                <a:gd name="T128" fmla="*/ 102 w 102"/>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2" h="85">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59" name="Freeform 61"/>
            <p:cNvSpPr>
              <a:spLocks noEditPoints="1" noChangeArrowheads="1"/>
            </p:cNvSpPr>
            <p:nvPr/>
          </p:nvSpPr>
          <p:spPr bwMode="auto">
            <a:xfrm>
              <a:off x="422725" y="1020889"/>
              <a:ext cx="457231" cy="420704"/>
            </a:xfrm>
            <a:custGeom>
              <a:avLst/>
              <a:gdLst>
                <a:gd name="T0" fmla="*/ 2147483647 w 257"/>
                <a:gd name="T1" fmla="*/ 2147483647 h 189"/>
                <a:gd name="T2" fmla="*/ 2147483647 w 257"/>
                <a:gd name="T3" fmla="*/ 2147483647 h 189"/>
                <a:gd name="T4" fmla="*/ 2147483647 w 257"/>
                <a:gd name="T5" fmla="*/ 2147483647 h 189"/>
                <a:gd name="T6" fmla="*/ 2147483647 w 257"/>
                <a:gd name="T7" fmla="*/ 2147483647 h 189"/>
                <a:gd name="T8" fmla="*/ 2147483647 w 257"/>
                <a:gd name="T9" fmla="*/ 2147483647 h 189"/>
                <a:gd name="T10" fmla="*/ 2147483647 w 257"/>
                <a:gd name="T11" fmla="*/ 2147483647 h 189"/>
                <a:gd name="T12" fmla="*/ 2147483647 w 257"/>
                <a:gd name="T13" fmla="*/ 2147483647 h 189"/>
                <a:gd name="T14" fmla="*/ 2147483647 w 257"/>
                <a:gd name="T15" fmla="*/ 2147483647 h 189"/>
                <a:gd name="T16" fmla="*/ 2147483647 w 257"/>
                <a:gd name="T17" fmla="*/ 2147483647 h 189"/>
                <a:gd name="T18" fmla="*/ 2147483647 w 257"/>
                <a:gd name="T19" fmla="*/ 2147483647 h 189"/>
                <a:gd name="T20" fmla="*/ 2147483647 w 257"/>
                <a:gd name="T21" fmla="*/ 2147483647 h 189"/>
                <a:gd name="T22" fmla="*/ 2147483647 w 257"/>
                <a:gd name="T23" fmla="*/ 2147483647 h 189"/>
                <a:gd name="T24" fmla="*/ 2147483647 w 257"/>
                <a:gd name="T25" fmla="*/ 2147483647 h 189"/>
                <a:gd name="T26" fmla="*/ 2147483647 w 257"/>
                <a:gd name="T27" fmla="*/ 2147483647 h 189"/>
                <a:gd name="T28" fmla="*/ 2147483647 w 257"/>
                <a:gd name="T29" fmla="*/ 2147483647 h 189"/>
                <a:gd name="T30" fmla="*/ 2147483647 w 257"/>
                <a:gd name="T31" fmla="*/ 2147483647 h 189"/>
                <a:gd name="T32" fmla="*/ 2147483647 w 257"/>
                <a:gd name="T33" fmla="*/ 2147483647 h 189"/>
                <a:gd name="T34" fmla="*/ 2147483647 w 257"/>
                <a:gd name="T35" fmla="*/ 2147483647 h 189"/>
                <a:gd name="T36" fmla="*/ 2147483647 w 257"/>
                <a:gd name="T37" fmla="*/ 2147483647 h 189"/>
                <a:gd name="T38" fmla="*/ 2147483647 w 257"/>
                <a:gd name="T39" fmla="*/ 2147483647 h 189"/>
                <a:gd name="T40" fmla="*/ 2147483647 w 257"/>
                <a:gd name="T41" fmla="*/ 2147483647 h 189"/>
                <a:gd name="T42" fmla="*/ 2147483647 w 257"/>
                <a:gd name="T43" fmla="*/ 2147483647 h 189"/>
                <a:gd name="T44" fmla="*/ 2147483647 w 257"/>
                <a:gd name="T45" fmla="*/ 2147483647 h 189"/>
                <a:gd name="T46" fmla="*/ 2147483647 w 257"/>
                <a:gd name="T47" fmla="*/ 2147483647 h 189"/>
                <a:gd name="T48" fmla="*/ 2147483647 w 257"/>
                <a:gd name="T49" fmla="*/ 2147483647 h 189"/>
                <a:gd name="T50" fmla="*/ 2147483647 w 257"/>
                <a:gd name="T51" fmla="*/ 2147483647 h 189"/>
                <a:gd name="T52" fmla="*/ 2147483647 w 257"/>
                <a:gd name="T53" fmla="*/ 2147483647 h 189"/>
                <a:gd name="T54" fmla="*/ 2147483647 w 257"/>
                <a:gd name="T55" fmla="*/ 2147483647 h 189"/>
                <a:gd name="T56" fmla="*/ 2147483647 w 257"/>
                <a:gd name="T57" fmla="*/ 2147483647 h 189"/>
                <a:gd name="T58" fmla="*/ 2147483647 w 257"/>
                <a:gd name="T59" fmla="*/ 2147483647 h 189"/>
                <a:gd name="T60" fmla="*/ 0 w 257"/>
                <a:gd name="T61" fmla="*/ 0 h 189"/>
                <a:gd name="T62" fmla="*/ 2147483647 w 257"/>
                <a:gd name="T63" fmla="*/ 2147483647 h 189"/>
                <a:gd name="T64" fmla="*/ 2147483647 w 257"/>
                <a:gd name="T65" fmla="*/ 2147483647 h 189"/>
                <a:gd name="T66" fmla="*/ 2147483647 w 257"/>
                <a:gd name="T67" fmla="*/ 2147483647 h 189"/>
                <a:gd name="T68" fmla="*/ 2147483647 w 257"/>
                <a:gd name="T69" fmla="*/ 2147483647 h 189"/>
                <a:gd name="T70" fmla="*/ 2147483647 w 257"/>
                <a:gd name="T71" fmla="*/ 2147483647 h 189"/>
                <a:gd name="T72" fmla="*/ 2147483647 w 257"/>
                <a:gd name="T73" fmla="*/ 2147483647 h 189"/>
                <a:gd name="T74" fmla="*/ 2147483647 w 257"/>
                <a:gd name="T75" fmla="*/ 2147483647 h 189"/>
                <a:gd name="T76" fmla="*/ 2147483647 w 257"/>
                <a:gd name="T77" fmla="*/ 2147483647 h 189"/>
                <a:gd name="T78" fmla="*/ 2147483647 w 257"/>
                <a:gd name="T79" fmla="*/ 2147483647 h 189"/>
                <a:gd name="T80" fmla="*/ 2147483647 w 257"/>
                <a:gd name="T81" fmla="*/ 2147483647 h 189"/>
                <a:gd name="T82" fmla="*/ 2147483647 w 257"/>
                <a:gd name="T83" fmla="*/ 2147483647 h 189"/>
                <a:gd name="T84" fmla="*/ 2147483647 w 257"/>
                <a:gd name="T85" fmla="*/ 2147483647 h 189"/>
                <a:gd name="T86" fmla="*/ 2147483647 w 257"/>
                <a:gd name="T87" fmla="*/ 2147483647 h 189"/>
                <a:gd name="T88" fmla="*/ 2147483647 w 257"/>
                <a:gd name="T89" fmla="*/ 2147483647 h 189"/>
                <a:gd name="T90" fmla="*/ 2147483647 w 257"/>
                <a:gd name="T91" fmla="*/ 2147483647 h 189"/>
                <a:gd name="T92" fmla="*/ 2147483647 w 257"/>
                <a:gd name="T93" fmla="*/ 2147483647 h 189"/>
                <a:gd name="T94" fmla="*/ 2147483647 w 257"/>
                <a:gd name="T95" fmla="*/ 2147483647 h 189"/>
                <a:gd name="T96" fmla="*/ 2147483647 w 257"/>
                <a:gd name="T97" fmla="*/ 2147483647 h 189"/>
                <a:gd name="T98" fmla="*/ 2147483647 w 257"/>
                <a:gd name="T99" fmla="*/ 2147483647 h 189"/>
                <a:gd name="T100" fmla="*/ 2147483647 w 257"/>
                <a:gd name="T101" fmla="*/ 2147483647 h 189"/>
                <a:gd name="T102" fmla="*/ 2147483647 w 257"/>
                <a:gd name="T103" fmla="*/ 2147483647 h 189"/>
                <a:gd name="T104" fmla="*/ 2147483647 w 257"/>
                <a:gd name="T105" fmla="*/ 2147483647 h 189"/>
                <a:gd name="T106" fmla="*/ 2147483647 w 257"/>
                <a:gd name="T107" fmla="*/ 2147483647 h 189"/>
                <a:gd name="T108" fmla="*/ 2147483647 w 257"/>
                <a:gd name="T109" fmla="*/ 2147483647 h 189"/>
                <a:gd name="T110" fmla="*/ 2147483647 w 257"/>
                <a:gd name="T111" fmla="*/ 2147483647 h 189"/>
                <a:gd name="T112" fmla="*/ 2147483647 w 257"/>
                <a:gd name="T113" fmla="*/ 2147483647 h 189"/>
                <a:gd name="T114" fmla="*/ 2147483647 w 257"/>
                <a:gd name="T115" fmla="*/ 2147483647 h 189"/>
                <a:gd name="T116" fmla="*/ 2147483647 w 257"/>
                <a:gd name="T117" fmla="*/ 2147483647 h 189"/>
                <a:gd name="T118" fmla="*/ 2147483647 w 257"/>
                <a:gd name="T119" fmla="*/ 2147483647 h 189"/>
                <a:gd name="T120" fmla="*/ 2147483647 w 257"/>
                <a:gd name="T121" fmla="*/ 2147483647 h 189"/>
                <a:gd name="T122" fmla="*/ 2147483647 w 257"/>
                <a:gd name="T123" fmla="*/ 2147483647 h 1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57"/>
                <a:gd name="T187" fmla="*/ 0 h 189"/>
                <a:gd name="T188" fmla="*/ 257 w 257"/>
                <a:gd name="T189" fmla="*/ 189 h 18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57" h="189">
                  <a:moveTo>
                    <a:pt x="248" y="38"/>
                  </a:moveTo>
                  <a:lnTo>
                    <a:pt x="66" y="38"/>
                  </a:lnTo>
                  <a:lnTo>
                    <a:pt x="59" y="38"/>
                  </a:lnTo>
                  <a:lnTo>
                    <a:pt x="59" y="47"/>
                  </a:lnTo>
                  <a:lnTo>
                    <a:pt x="59" y="151"/>
                  </a:lnTo>
                  <a:lnTo>
                    <a:pt x="59" y="158"/>
                  </a:lnTo>
                  <a:lnTo>
                    <a:pt x="66" y="158"/>
                  </a:lnTo>
                  <a:lnTo>
                    <a:pt x="248" y="158"/>
                  </a:lnTo>
                  <a:lnTo>
                    <a:pt x="257" y="158"/>
                  </a:lnTo>
                  <a:lnTo>
                    <a:pt x="257" y="151"/>
                  </a:lnTo>
                  <a:lnTo>
                    <a:pt x="257" y="47"/>
                  </a:lnTo>
                  <a:lnTo>
                    <a:pt x="257" y="38"/>
                  </a:lnTo>
                  <a:lnTo>
                    <a:pt x="248" y="38"/>
                  </a:lnTo>
                  <a:close/>
                  <a:moveTo>
                    <a:pt x="90" y="95"/>
                  </a:moveTo>
                  <a:lnTo>
                    <a:pt x="104" y="95"/>
                  </a:lnTo>
                  <a:lnTo>
                    <a:pt x="106" y="95"/>
                  </a:lnTo>
                  <a:lnTo>
                    <a:pt x="106" y="97"/>
                  </a:lnTo>
                  <a:lnTo>
                    <a:pt x="108" y="99"/>
                  </a:lnTo>
                  <a:lnTo>
                    <a:pt x="113" y="78"/>
                  </a:lnTo>
                  <a:lnTo>
                    <a:pt x="120" y="78"/>
                  </a:lnTo>
                  <a:lnTo>
                    <a:pt x="125" y="90"/>
                  </a:lnTo>
                  <a:lnTo>
                    <a:pt x="127" y="85"/>
                  </a:lnTo>
                  <a:lnTo>
                    <a:pt x="132" y="80"/>
                  </a:lnTo>
                  <a:lnTo>
                    <a:pt x="134" y="88"/>
                  </a:lnTo>
                  <a:lnTo>
                    <a:pt x="149" y="109"/>
                  </a:lnTo>
                  <a:lnTo>
                    <a:pt x="151" y="90"/>
                  </a:lnTo>
                  <a:lnTo>
                    <a:pt x="153" y="80"/>
                  </a:lnTo>
                  <a:lnTo>
                    <a:pt x="160" y="90"/>
                  </a:lnTo>
                  <a:lnTo>
                    <a:pt x="163" y="95"/>
                  </a:lnTo>
                  <a:lnTo>
                    <a:pt x="175" y="80"/>
                  </a:lnTo>
                  <a:lnTo>
                    <a:pt x="182" y="80"/>
                  </a:lnTo>
                  <a:lnTo>
                    <a:pt x="191" y="102"/>
                  </a:lnTo>
                  <a:lnTo>
                    <a:pt x="191" y="95"/>
                  </a:lnTo>
                  <a:lnTo>
                    <a:pt x="193" y="90"/>
                  </a:lnTo>
                  <a:lnTo>
                    <a:pt x="196" y="90"/>
                  </a:lnTo>
                  <a:lnTo>
                    <a:pt x="224" y="90"/>
                  </a:lnTo>
                  <a:lnTo>
                    <a:pt x="224" y="99"/>
                  </a:lnTo>
                  <a:lnTo>
                    <a:pt x="201" y="99"/>
                  </a:lnTo>
                  <a:lnTo>
                    <a:pt x="196" y="116"/>
                  </a:lnTo>
                  <a:lnTo>
                    <a:pt x="189" y="116"/>
                  </a:lnTo>
                  <a:lnTo>
                    <a:pt x="177" y="92"/>
                  </a:lnTo>
                  <a:lnTo>
                    <a:pt x="167" y="106"/>
                  </a:lnTo>
                  <a:lnTo>
                    <a:pt x="165" y="111"/>
                  </a:lnTo>
                  <a:lnTo>
                    <a:pt x="160" y="106"/>
                  </a:lnTo>
                  <a:lnTo>
                    <a:pt x="158" y="102"/>
                  </a:lnTo>
                  <a:lnTo>
                    <a:pt x="153" y="123"/>
                  </a:lnTo>
                  <a:lnTo>
                    <a:pt x="146" y="123"/>
                  </a:lnTo>
                  <a:lnTo>
                    <a:pt x="130" y="95"/>
                  </a:lnTo>
                  <a:lnTo>
                    <a:pt x="125" y="99"/>
                  </a:lnTo>
                  <a:lnTo>
                    <a:pt x="120" y="104"/>
                  </a:lnTo>
                  <a:lnTo>
                    <a:pt x="120" y="99"/>
                  </a:lnTo>
                  <a:lnTo>
                    <a:pt x="118" y="95"/>
                  </a:lnTo>
                  <a:lnTo>
                    <a:pt x="113" y="114"/>
                  </a:lnTo>
                  <a:lnTo>
                    <a:pt x="106" y="114"/>
                  </a:lnTo>
                  <a:lnTo>
                    <a:pt x="99" y="102"/>
                  </a:lnTo>
                  <a:lnTo>
                    <a:pt x="90" y="102"/>
                  </a:lnTo>
                  <a:lnTo>
                    <a:pt x="90" y="95"/>
                  </a:lnTo>
                  <a:close/>
                  <a:moveTo>
                    <a:pt x="87" y="189"/>
                  </a:moveTo>
                  <a:lnTo>
                    <a:pt x="0" y="189"/>
                  </a:lnTo>
                  <a:lnTo>
                    <a:pt x="0" y="0"/>
                  </a:lnTo>
                  <a:lnTo>
                    <a:pt x="87" y="0"/>
                  </a:lnTo>
                  <a:lnTo>
                    <a:pt x="87" y="26"/>
                  </a:lnTo>
                  <a:lnTo>
                    <a:pt x="61" y="26"/>
                  </a:lnTo>
                  <a:lnTo>
                    <a:pt x="45" y="26"/>
                  </a:lnTo>
                  <a:lnTo>
                    <a:pt x="12" y="26"/>
                  </a:lnTo>
                  <a:lnTo>
                    <a:pt x="7" y="26"/>
                  </a:lnTo>
                  <a:lnTo>
                    <a:pt x="7" y="31"/>
                  </a:lnTo>
                  <a:lnTo>
                    <a:pt x="7" y="54"/>
                  </a:lnTo>
                  <a:lnTo>
                    <a:pt x="7" y="57"/>
                  </a:lnTo>
                  <a:lnTo>
                    <a:pt x="12" y="57"/>
                  </a:lnTo>
                  <a:lnTo>
                    <a:pt x="45" y="57"/>
                  </a:lnTo>
                  <a:lnTo>
                    <a:pt x="45" y="64"/>
                  </a:lnTo>
                  <a:lnTo>
                    <a:pt x="12" y="64"/>
                  </a:lnTo>
                  <a:lnTo>
                    <a:pt x="7" y="64"/>
                  </a:lnTo>
                  <a:lnTo>
                    <a:pt x="7" y="69"/>
                  </a:lnTo>
                  <a:lnTo>
                    <a:pt x="7" y="92"/>
                  </a:lnTo>
                  <a:lnTo>
                    <a:pt x="7" y="95"/>
                  </a:lnTo>
                  <a:lnTo>
                    <a:pt x="12" y="95"/>
                  </a:lnTo>
                  <a:lnTo>
                    <a:pt x="45" y="95"/>
                  </a:lnTo>
                  <a:lnTo>
                    <a:pt x="45" y="170"/>
                  </a:lnTo>
                  <a:lnTo>
                    <a:pt x="87" y="170"/>
                  </a:lnTo>
                  <a:lnTo>
                    <a:pt x="87" y="189"/>
                  </a:lnTo>
                  <a:close/>
                  <a:moveTo>
                    <a:pt x="23" y="106"/>
                  </a:moveTo>
                  <a:lnTo>
                    <a:pt x="9" y="106"/>
                  </a:lnTo>
                  <a:lnTo>
                    <a:pt x="9" y="116"/>
                  </a:lnTo>
                  <a:lnTo>
                    <a:pt x="23" y="116"/>
                  </a:lnTo>
                  <a:lnTo>
                    <a:pt x="23" y="106"/>
                  </a:lnTo>
                  <a:close/>
                  <a:moveTo>
                    <a:pt x="23" y="123"/>
                  </a:moveTo>
                  <a:lnTo>
                    <a:pt x="9" y="123"/>
                  </a:lnTo>
                  <a:lnTo>
                    <a:pt x="9" y="130"/>
                  </a:lnTo>
                  <a:lnTo>
                    <a:pt x="23" y="130"/>
                  </a:lnTo>
                  <a:lnTo>
                    <a:pt x="23" y="123"/>
                  </a:lnTo>
                  <a:close/>
                  <a:moveTo>
                    <a:pt x="45" y="33"/>
                  </a:moveTo>
                  <a:lnTo>
                    <a:pt x="16" y="33"/>
                  </a:lnTo>
                  <a:lnTo>
                    <a:pt x="16" y="50"/>
                  </a:lnTo>
                  <a:lnTo>
                    <a:pt x="45" y="50"/>
                  </a:lnTo>
                  <a:lnTo>
                    <a:pt x="45" y="33"/>
                  </a:lnTo>
                  <a:close/>
                  <a:moveTo>
                    <a:pt x="45" y="73"/>
                  </a:moveTo>
                  <a:lnTo>
                    <a:pt x="16" y="73"/>
                  </a:lnTo>
                  <a:lnTo>
                    <a:pt x="16" y="88"/>
                  </a:lnTo>
                  <a:lnTo>
                    <a:pt x="45" y="88"/>
                  </a:lnTo>
                  <a:lnTo>
                    <a:pt x="45" y="73"/>
                  </a:lnTo>
                  <a:close/>
                  <a:moveTo>
                    <a:pt x="205" y="180"/>
                  </a:moveTo>
                  <a:lnTo>
                    <a:pt x="191" y="180"/>
                  </a:lnTo>
                  <a:lnTo>
                    <a:pt x="191" y="163"/>
                  </a:lnTo>
                  <a:lnTo>
                    <a:pt x="127" y="163"/>
                  </a:lnTo>
                  <a:lnTo>
                    <a:pt x="127" y="180"/>
                  </a:lnTo>
                  <a:lnTo>
                    <a:pt x="113" y="180"/>
                  </a:lnTo>
                  <a:lnTo>
                    <a:pt x="113" y="189"/>
                  </a:lnTo>
                  <a:lnTo>
                    <a:pt x="205" y="189"/>
                  </a:lnTo>
                  <a:lnTo>
                    <a:pt x="205" y="180"/>
                  </a:lnTo>
                  <a:close/>
                  <a:moveTo>
                    <a:pt x="80" y="59"/>
                  </a:moveTo>
                  <a:lnTo>
                    <a:pt x="234" y="59"/>
                  </a:lnTo>
                  <a:lnTo>
                    <a:pt x="234" y="137"/>
                  </a:lnTo>
                  <a:lnTo>
                    <a:pt x="80" y="137"/>
                  </a:lnTo>
                  <a:lnTo>
                    <a:pt x="80" y="59"/>
                  </a:ln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60" name="直接连接符 18"/>
            <p:cNvSpPr>
              <a:spLocks noChangeShapeType="1"/>
            </p:cNvSpPr>
            <p:nvPr/>
          </p:nvSpPr>
          <p:spPr bwMode="auto">
            <a:xfrm>
              <a:off x="168281" y="3172478"/>
              <a:ext cx="9063335" cy="1"/>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61" name="矩形 21"/>
            <p:cNvSpPr>
              <a:spLocks noChangeArrowheads="1"/>
            </p:cNvSpPr>
            <p:nvPr/>
          </p:nvSpPr>
          <p:spPr bwMode="auto">
            <a:xfrm>
              <a:off x="37781" y="3205528"/>
              <a:ext cx="1921259" cy="70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sz="4000">
                  <a:solidFill>
                    <a:srgbClr val="0070C0"/>
                  </a:solidFill>
                  <a:latin typeface="Times New Roman" panose="02020603050405020304" pitchFamily="18" charset="0"/>
                  <a:ea typeface="微软雅黑" pitchFamily="34" charset="-122"/>
                  <a:sym typeface="Times New Roman" panose="02020603050405020304" pitchFamily="18" charset="0"/>
                </a:rPr>
                <a:t>1000</a:t>
              </a:r>
              <a:r>
                <a:rPr lang="zh-CN" altLang="en-US" sz="4000">
                  <a:solidFill>
                    <a:srgbClr val="0070C0"/>
                  </a:solidFill>
                  <a:latin typeface="Times New Roman" panose="02020603050405020304" pitchFamily="18" charset="0"/>
                  <a:ea typeface="微软雅黑" pitchFamily="34" charset="-122"/>
                  <a:sym typeface="Times New Roman" panose="02020603050405020304" pitchFamily="18" charset="0"/>
                </a:rPr>
                <a:t>条</a:t>
              </a:r>
              <a:endParaRPr lang="en-US" altLang="zh-CN" sz="1400">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6162" name="矩形 29"/>
            <p:cNvSpPr>
              <a:spLocks noChangeArrowheads="1"/>
            </p:cNvSpPr>
            <p:nvPr/>
          </p:nvSpPr>
          <p:spPr bwMode="auto">
            <a:xfrm>
              <a:off x="315922" y="1595766"/>
              <a:ext cx="457215" cy="1567184"/>
            </a:xfrm>
            <a:prstGeom prst="rect">
              <a:avLst/>
            </a:prstGeom>
            <a:solidFill>
              <a:srgbClr val="FE5A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63" name="矩形 30"/>
            <p:cNvSpPr>
              <a:spLocks noChangeArrowheads="1"/>
            </p:cNvSpPr>
            <p:nvPr/>
          </p:nvSpPr>
          <p:spPr bwMode="auto">
            <a:xfrm>
              <a:off x="1228765" y="1595766"/>
              <a:ext cx="457215" cy="1576711"/>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64" name="矩形 31"/>
            <p:cNvSpPr>
              <a:spLocks noChangeArrowheads="1"/>
            </p:cNvSpPr>
            <p:nvPr/>
          </p:nvSpPr>
          <p:spPr bwMode="auto">
            <a:xfrm>
              <a:off x="6974117" y="2413614"/>
              <a:ext cx="457216" cy="776329"/>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65" name="矩形 32"/>
            <p:cNvSpPr>
              <a:spLocks noChangeArrowheads="1"/>
            </p:cNvSpPr>
            <p:nvPr/>
          </p:nvSpPr>
          <p:spPr bwMode="auto">
            <a:xfrm>
              <a:off x="7886960" y="0"/>
              <a:ext cx="457215" cy="3162951"/>
            </a:xfrm>
            <a:prstGeom prst="rect">
              <a:avLst/>
            </a:prstGeom>
            <a:solidFill>
              <a:srgbClr val="FE5A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66" name="右大括号 33"/>
            <p:cNvSpPr>
              <a:spLocks/>
            </p:cNvSpPr>
            <p:nvPr/>
          </p:nvSpPr>
          <p:spPr bwMode="auto">
            <a:xfrm>
              <a:off x="1666930" y="1608469"/>
              <a:ext cx="292110" cy="1567184"/>
            </a:xfrm>
            <a:prstGeom prst="rightBrace">
              <a:avLst>
                <a:gd name="adj1" fmla="val 7998"/>
                <a:gd name="adj2" fmla="val 50000"/>
              </a:avLst>
            </a:prstGeom>
            <a:noFill/>
            <a:ln w="63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67" name="直接连接符 35"/>
            <p:cNvSpPr>
              <a:spLocks noChangeShapeType="1"/>
            </p:cNvSpPr>
            <p:nvPr/>
          </p:nvSpPr>
          <p:spPr bwMode="auto">
            <a:xfrm>
              <a:off x="2000316" y="2392855"/>
              <a:ext cx="5431016" cy="1"/>
            </a:xfrm>
            <a:prstGeom prst="line">
              <a:avLst/>
            </a:prstGeom>
            <a:noFill/>
            <a:ln w="6350">
              <a:solidFill>
                <a:srgbClr val="0070C0"/>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68" name="右大括号 36"/>
            <p:cNvSpPr>
              <a:spLocks/>
            </p:cNvSpPr>
            <p:nvPr/>
          </p:nvSpPr>
          <p:spPr bwMode="auto">
            <a:xfrm flipH="1">
              <a:off x="7534523" y="25405"/>
              <a:ext cx="330211" cy="3137545"/>
            </a:xfrm>
            <a:prstGeom prst="rightBrace">
              <a:avLst>
                <a:gd name="adj1" fmla="val 7962"/>
                <a:gd name="adj2" fmla="val 50000"/>
              </a:avLst>
            </a:prstGeom>
            <a:noFill/>
            <a:ln w="63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69" name="直接连接符 37"/>
            <p:cNvSpPr>
              <a:spLocks noChangeShapeType="1"/>
            </p:cNvSpPr>
            <p:nvPr/>
          </p:nvSpPr>
          <p:spPr bwMode="auto">
            <a:xfrm>
              <a:off x="315922" y="1595766"/>
              <a:ext cx="7115409" cy="1"/>
            </a:xfrm>
            <a:prstGeom prst="line">
              <a:avLst/>
            </a:prstGeom>
            <a:noFill/>
            <a:ln w="6350">
              <a:solidFill>
                <a:srgbClr val="0070C0"/>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70" name="矩形 38"/>
            <p:cNvSpPr>
              <a:spLocks noChangeArrowheads="1"/>
            </p:cNvSpPr>
            <p:nvPr/>
          </p:nvSpPr>
          <p:spPr bwMode="auto">
            <a:xfrm>
              <a:off x="904495" y="953258"/>
              <a:ext cx="1578177" cy="58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训练集</a:t>
              </a:r>
              <a:endParaRPr lang="zh-CN" altLang="en-US" sz="1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71" name="矩形 39"/>
            <p:cNvSpPr>
              <a:spLocks noChangeArrowheads="1"/>
            </p:cNvSpPr>
            <p:nvPr/>
          </p:nvSpPr>
          <p:spPr bwMode="auto">
            <a:xfrm>
              <a:off x="4319388" y="1719505"/>
              <a:ext cx="2493063" cy="58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sz="32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所有文档集</a:t>
              </a:r>
              <a:endParaRPr lang="zh-CN" altLang="en-US" sz="16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6156" name="文本框 49"/>
          <p:cNvSpPr>
            <a:spLocks noChangeArrowheads="1"/>
          </p:cNvSpPr>
          <p:nvPr/>
        </p:nvSpPr>
        <p:spPr bwMode="auto">
          <a:xfrm>
            <a:off x="388961" y="4464133"/>
            <a:ext cx="7567415" cy="2061398"/>
          </a:xfrm>
          <a:prstGeom prst="rect">
            <a:avLst/>
          </a:prstGeom>
          <a:solidFill>
            <a:srgbClr val="0070C0"/>
          </a:solidFill>
          <a:ln>
            <a:noFill/>
          </a:ln>
        </p:spPr>
        <p:txBody>
          <a:bodyPr wrap="square">
            <a:spAutoFit/>
          </a:bodyPr>
          <a:lstStyle/>
          <a:p>
            <a:pPr marL="285750" indent="-285750">
              <a:lnSpc>
                <a:spcPct val="120000"/>
              </a:lnSpc>
              <a:spcBef>
                <a:spcPts val="600"/>
              </a:spcBef>
              <a:buFont typeface="Arial" pitchFamily="34" charset="0"/>
              <a:buChar char="•"/>
            </a:pPr>
            <a:r>
              <a:rPr lang="en-US" altLang="zh-CN"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all_docs.txt</a:t>
            </a: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108295</a:t>
            </a: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篇资讯文章数据，数据格式为：</a:t>
            </a:r>
            <a:r>
              <a:rPr lang="en-US" altLang="zh-CN"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ID </a:t>
            </a: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文章标题 文章正文，中间由</a:t>
            </a:r>
            <a:r>
              <a:rPr lang="en-US" altLang="zh-CN"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\001</a:t>
            </a: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分割。</a:t>
            </a:r>
          </a:p>
          <a:p>
            <a:pPr marL="285750" indent="-285750">
              <a:lnSpc>
                <a:spcPct val="120000"/>
              </a:lnSpc>
              <a:spcBef>
                <a:spcPts val="600"/>
              </a:spcBef>
              <a:buFont typeface="Arial" pitchFamily="34" charset="0"/>
              <a:buChar char="•"/>
            </a:pPr>
            <a:r>
              <a:rPr lang="en-US" altLang="zh-CN"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train_docs_keywords.txt</a:t>
            </a: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1000</a:t>
            </a: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篇文章的关键词标注结果，数据格式为：</a:t>
            </a:r>
            <a:r>
              <a:rPr lang="en-US" altLang="zh-CN"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ID </a:t>
            </a: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关键词列表，中间由</a:t>
            </a:r>
            <a:r>
              <a:rPr lang="en-US" altLang="zh-CN"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\t</a:t>
            </a: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分割。</a:t>
            </a:r>
          </a:p>
          <a:p>
            <a:pPr marL="285750" indent="-285750">
              <a:lnSpc>
                <a:spcPct val="120000"/>
              </a:lnSpc>
              <a:spcBef>
                <a:spcPts val="600"/>
              </a:spcBef>
              <a:buFont typeface="Arial" pitchFamily="34" charset="0"/>
              <a:buChar char="•"/>
            </a:pP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所标注的文档和评分文档关键词数量大于</a:t>
            </a:r>
            <a:r>
              <a:rPr lang="en-US" altLang="zh-CN"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小于</a:t>
            </a:r>
            <a:r>
              <a:rPr lang="en-US" altLang="zh-CN"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5</a:t>
            </a:r>
            <a:r>
              <a:rPr lang="zh-CN" altLang="en-US"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20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48" name="直接连接符 54"/>
          <p:cNvSpPr>
            <a:spLocks noChangeShapeType="1"/>
          </p:cNvSpPr>
          <p:nvPr/>
        </p:nvSpPr>
        <p:spPr bwMode="auto">
          <a:xfrm>
            <a:off x="8708926" y="-117475"/>
            <a:ext cx="1423" cy="7178675"/>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49" name="椭圆 55"/>
          <p:cNvSpPr>
            <a:spLocks noChangeArrowheads="1"/>
          </p:cNvSpPr>
          <p:nvPr/>
        </p:nvSpPr>
        <p:spPr bwMode="auto">
          <a:xfrm>
            <a:off x="8439637" y="1788140"/>
            <a:ext cx="540000" cy="540000"/>
          </a:xfrm>
          <a:prstGeom prst="ellipse">
            <a:avLst/>
          </a:prstGeom>
          <a:solidFill>
            <a:srgbClr val="FE5A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50" name="椭圆 56"/>
          <p:cNvSpPr>
            <a:spLocks noChangeArrowheads="1"/>
          </p:cNvSpPr>
          <p:nvPr/>
        </p:nvSpPr>
        <p:spPr bwMode="auto">
          <a:xfrm>
            <a:off x="8547637" y="868363"/>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51" name="椭圆 57"/>
          <p:cNvSpPr>
            <a:spLocks noChangeArrowheads="1"/>
          </p:cNvSpPr>
          <p:nvPr/>
        </p:nvSpPr>
        <p:spPr bwMode="auto">
          <a:xfrm>
            <a:off x="8547637" y="2923917"/>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52" name="椭圆 58"/>
          <p:cNvSpPr>
            <a:spLocks noChangeArrowheads="1"/>
          </p:cNvSpPr>
          <p:nvPr/>
        </p:nvSpPr>
        <p:spPr bwMode="auto">
          <a:xfrm>
            <a:off x="8547637" y="3843694"/>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53" name="椭圆 59"/>
          <p:cNvSpPr>
            <a:spLocks noChangeArrowheads="1"/>
          </p:cNvSpPr>
          <p:nvPr/>
        </p:nvSpPr>
        <p:spPr bwMode="auto">
          <a:xfrm>
            <a:off x="8547637" y="4763471"/>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154" name="椭圆 60"/>
          <p:cNvSpPr>
            <a:spLocks noChangeArrowheads="1"/>
          </p:cNvSpPr>
          <p:nvPr/>
        </p:nvSpPr>
        <p:spPr bwMode="auto">
          <a:xfrm>
            <a:off x="8547637" y="5683250"/>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custDataLst>
      <p:tags r:id="rId1"/>
    </p:custDataLst>
    <p:extLst>
      <p:ext uri="{BB962C8B-B14F-4D97-AF65-F5344CB8AC3E}">
        <p14:creationId xmlns:p14="http://schemas.microsoft.com/office/powerpoint/2010/main" val="3238288950"/>
      </p:ext>
    </p:extLst>
  </p:cSld>
  <p:clrMapOvr>
    <a:masterClrMapping/>
  </p:clrMapOvr>
  <p:transition spd="med">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3674528564"/>
              </p:ext>
            </p:extLst>
          </p:nvPr>
        </p:nvGraphicFramePr>
        <p:xfrm>
          <a:off x="241441" y="198439"/>
          <a:ext cx="5400000" cy="6541055"/>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0000"/>
                    </a:ext>
                  </a:extLst>
                </a:gridCol>
                <a:gridCol w="1980000">
                  <a:extLst>
                    <a:ext uri="{9D8B030D-6E8A-4147-A177-3AD203B41FA5}">
                      <a16:colId xmlns:a16="http://schemas.microsoft.com/office/drawing/2014/main" val="20001"/>
                    </a:ext>
                  </a:extLst>
                </a:gridCol>
                <a:gridCol w="2520000">
                  <a:extLst>
                    <a:ext uri="{9D8B030D-6E8A-4147-A177-3AD203B41FA5}">
                      <a16:colId xmlns:a16="http://schemas.microsoft.com/office/drawing/2014/main" val="20002"/>
                    </a:ext>
                  </a:extLst>
                </a:gridCol>
              </a:tblGrid>
              <a:tr h="433173">
                <a:tc gridSpan="3">
                  <a:txBody>
                    <a:bodyPr/>
                    <a:lstStyle/>
                    <a:p>
                      <a:pPr algn="ct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all_docs.txt</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433173">
                <a:tc>
                  <a:txBody>
                    <a:bodyPr/>
                    <a:lstStyle/>
                    <a:p>
                      <a:pPr algn="ctr"/>
                      <a:r>
                        <a:rPr lang="en-US" altLang="zh-CN" sz="1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ID</a:t>
                      </a:r>
                      <a:endParaRPr lang="zh-CN" altLang="en-US" sz="1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zh-CN" altLang="en-US" sz="1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标题</a:t>
                      </a: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zh-CN" altLang="en-US" sz="1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正文</a:t>
                      </a: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1304673">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D083417</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LOL</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faker</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和恩静的前世今生恩静要结婚了，那飞科变捞的原因？</a:t>
                      </a: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近来李哥仿佛又开始替补了，的确今年锻练的锅真的很大，算了不说了，我们聊点开心的。</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Faker</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和恩静</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1108787">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D026238</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可爱担当吴芊盈甜美笑容感染全场蓄力绽放非凡魅力惹人爱</a:t>
                      </a: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近日，</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SDT</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娱乐练习生吴芊盈在新一期的</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创造</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101》</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中，表现优异展现了不凡实力，成功晋级</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1108787">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D066225</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生一个孩子和生两个孩子有哪些区别？</a:t>
                      </a: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l"/>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虽然二胎开放了，但是有些家庭却坚持一个好，而有些家庭政策积极响应，生了二胎。一胎家庭和</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1108787">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D000212</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复仇者联盟</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：无限战争结局，如何影响漫威影集神盾局特工</a:t>
                      </a: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l"/>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甄嬛传</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想必很多人已经二刷三刷，剧中</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5</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位小主的命运差异好大，剧</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1037712">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D011909</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l"/>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【NCT127</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成员介绍</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谁都认证的拥有克里斯马的队长泰容君！</a:t>
                      </a: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l"/>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13</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日，</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TOWER_</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官方推特公开泰容相关宣传。</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[#NCT127]</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成员介绍谁都</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5" marR="68585" marT="45718" marB="45718"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000942462"/>
              </p:ext>
            </p:extLst>
          </p:nvPr>
        </p:nvGraphicFramePr>
        <p:xfrm>
          <a:off x="5813523" y="196005"/>
          <a:ext cx="3078957" cy="3232996"/>
        </p:xfrm>
        <a:graphic>
          <a:graphicData uri="http://schemas.openxmlformats.org/drawingml/2006/table">
            <a:tbl>
              <a:tblPr firstRow="1" bandRow="1">
                <a:tableStyleId>{5C22544A-7EE6-4342-B048-85BDC9FD1C3A}</a:tableStyleId>
              </a:tblPr>
              <a:tblGrid>
                <a:gridCol w="1163755">
                  <a:extLst>
                    <a:ext uri="{9D8B030D-6E8A-4147-A177-3AD203B41FA5}">
                      <a16:colId xmlns:a16="http://schemas.microsoft.com/office/drawing/2014/main" val="20000"/>
                    </a:ext>
                  </a:extLst>
                </a:gridCol>
                <a:gridCol w="1915202">
                  <a:extLst>
                    <a:ext uri="{9D8B030D-6E8A-4147-A177-3AD203B41FA5}">
                      <a16:colId xmlns:a16="http://schemas.microsoft.com/office/drawing/2014/main" val="20001"/>
                    </a:ext>
                  </a:extLst>
                </a:gridCol>
              </a:tblGrid>
              <a:tr h="548665">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ID</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2" marR="68582" marT="45744" marB="45744"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label</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2" marR="68582" marT="45744" marB="45744"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439750">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D083417</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2" marR="68582" marT="45744" marB="45744"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en-US" altLang="zh-CN" sz="1600" dirty="0" err="1">
                          <a:latin typeface="Times New Roman" panose="02020603050405020304" pitchFamily="18" charset="0"/>
                          <a:ea typeface="微软雅黑" panose="020B0503020204020204" pitchFamily="34" charset="-122"/>
                          <a:sym typeface="Times New Roman" panose="02020603050405020304" pitchFamily="18" charset="0"/>
                        </a:rPr>
                        <a:t>LOL,faker</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恩静</a:t>
                      </a:r>
                    </a:p>
                  </a:txBody>
                  <a:tcPr marL="68582" marR="68582" marT="45744" marB="45744"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475558">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D026238</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2" marR="68582" marT="45744" marB="45744"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吴芊盈</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创造</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101</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2" marR="68582" marT="45744" marB="45744"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475558">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D066225</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2" marR="68582" marT="45744" marB="45744"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一胎，二胎</a:t>
                      </a:r>
                    </a:p>
                  </a:txBody>
                  <a:tcPr marL="68582" marR="68582" marT="45744" marB="45744"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789902">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D000212</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2" marR="68582" marT="45744" marB="45744"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复仇者联盟</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无限战争</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漫威</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神盾局特工</a:t>
                      </a:r>
                    </a:p>
                  </a:txBody>
                  <a:tcPr marL="68582" marR="68582" marT="45744" marB="45744"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503563">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D011909</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82" marR="68582" marT="45744" marB="45744"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NCT127,</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泰荣君</a:t>
                      </a:r>
                    </a:p>
                  </a:txBody>
                  <a:tcPr marL="68582" marR="68582" marT="45744" marB="45744"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856594200"/>
              </p:ext>
            </p:extLst>
          </p:nvPr>
        </p:nvGraphicFramePr>
        <p:xfrm>
          <a:off x="5793061" y="3565180"/>
          <a:ext cx="3094435" cy="3168352"/>
        </p:xfrm>
        <a:graphic>
          <a:graphicData uri="http://schemas.openxmlformats.org/drawingml/2006/table">
            <a:tbl>
              <a:tblPr firstRow="1" bandRow="1">
                <a:tableStyleId>{5C22544A-7EE6-4342-B048-85BDC9FD1C3A}</a:tableStyleId>
              </a:tblPr>
              <a:tblGrid>
                <a:gridCol w="1593624">
                  <a:extLst>
                    <a:ext uri="{9D8B030D-6E8A-4147-A177-3AD203B41FA5}">
                      <a16:colId xmlns:a16="http://schemas.microsoft.com/office/drawing/2014/main" val="20000"/>
                    </a:ext>
                  </a:extLst>
                </a:gridCol>
                <a:gridCol w="1500811">
                  <a:extLst>
                    <a:ext uri="{9D8B030D-6E8A-4147-A177-3AD203B41FA5}">
                      <a16:colId xmlns:a16="http://schemas.microsoft.com/office/drawing/2014/main" val="20001"/>
                    </a:ext>
                  </a:extLst>
                </a:gridCol>
              </a:tblGrid>
              <a:tr h="396044">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ID</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93" marR="68593" marT="45703" marB="45703"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tc>
                  <a:txBody>
                    <a:bodyPr/>
                    <a:lstStyle/>
                    <a:p>
                      <a:pPr algn="ct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类别</a:t>
                      </a:r>
                    </a:p>
                  </a:txBody>
                  <a:tcPr marL="68593" marR="68593" marT="45703" marB="45703"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96044">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1-40000 </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93" marR="68593" marT="45703" marB="45703"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娱乐新闻</a:t>
                      </a:r>
                    </a:p>
                  </a:txBody>
                  <a:tcPr marL="68593" marR="68593" marT="45703" marB="45703"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96044">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40001-44060</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93" marR="68593" marT="45703" marB="45703"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体育新闻</a:t>
                      </a:r>
                    </a:p>
                  </a:txBody>
                  <a:tcPr marL="68593" marR="68593" marT="45703" marB="45703"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96044">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44061-54060</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93" marR="68593" marT="45703" marB="45703"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健康新闻</a:t>
                      </a:r>
                    </a:p>
                  </a:txBody>
                  <a:tcPr marL="68593" marR="68593" marT="45703" marB="45703"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396044">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54061-64060</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93" marR="68593" marT="45703" marB="45703"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军事新闻</a:t>
                      </a:r>
                    </a:p>
                  </a:txBody>
                  <a:tcPr marL="68593" marR="68593" marT="45703" marB="45703"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396044">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64061-74060</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93" marR="68593" marT="45703" marB="45703"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正文文本</a:t>
                      </a:r>
                    </a:p>
                  </a:txBody>
                  <a:tcPr marL="68593" marR="68593" marT="45703" marB="45703"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96044">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74061-84060</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93" marR="68593" marT="45703" marB="45703"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教育新闻</a:t>
                      </a:r>
                    </a:p>
                  </a:txBody>
                  <a:tcPr marL="68593" marR="68593" marT="45703" marB="45703"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396044">
                <a:tc>
                  <a:txBody>
                    <a:bodyPr/>
                    <a:lstStyle/>
                    <a:p>
                      <a:pPr algn="ct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98296-108295</a:t>
                      </a:r>
                      <a:endParaRPr lang="zh-CN" altLang="en-US" sz="1600" dirty="0">
                        <a:latin typeface="Times New Roman" panose="02020603050405020304" pitchFamily="18" charset="0"/>
                        <a:ea typeface="微软雅黑" panose="020B0503020204020204" pitchFamily="34" charset="-122"/>
                        <a:sym typeface="Times New Roman" panose="02020603050405020304" pitchFamily="18" charset="0"/>
                      </a:endParaRPr>
                    </a:p>
                  </a:txBody>
                  <a:tcPr marL="68593" marR="68593" marT="45703" marB="45703"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饮食菜谱</a:t>
                      </a:r>
                    </a:p>
                  </a:txBody>
                  <a:tcPr marL="68593" marR="68593" marT="45703" marB="45703"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50292654"/>
      </p:ext>
    </p:extLst>
  </p:cSld>
  <p:clrMapOvr>
    <a:masterClrMapping/>
  </p:clrMapOvr>
  <p:transition spd="med">
    <p:split orient="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文本框 12"/>
          <p:cNvSpPr>
            <a:spLocks noChangeArrowheads="1"/>
          </p:cNvSpPr>
          <p:nvPr/>
        </p:nvSpPr>
        <p:spPr bwMode="auto">
          <a:xfrm>
            <a:off x="937308" y="604910"/>
            <a:ext cx="783193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44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求解思路</a:t>
            </a:r>
            <a:endParaRPr lang="en-US" altLang="zh-CN" sz="44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9226" name="组合 1"/>
          <p:cNvGrpSpPr>
            <a:grpSpLocks/>
          </p:cNvGrpSpPr>
          <p:nvPr/>
        </p:nvGrpSpPr>
        <p:grpSpPr bwMode="auto">
          <a:xfrm>
            <a:off x="269446" y="2180463"/>
            <a:ext cx="8088626" cy="3624473"/>
            <a:chOff x="-45562" y="-164989"/>
            <a:chExt cx="9735855" cy="3625122"/>
          </a:xfrm>
        </p:grpSpPr>
        <p:grpSp>
          <p:nvGrpSpPr>
            <p:cNvPr id="9227" name="组合 33"/>
            <p:cNvGrpSpPr>
              <a:grpSpLocks/>
            </p:cNvGrpSpPr>
            <p:nvPr/>
          </p:nvGrpSpPr>
          <p:grpSpPr bwMode="auto">
            <a:xfrm>
              <a:off x="-45562" y="507605"/>
              <a:ext cx="9735855" cy="2952528"/>
              <a:chOff x="-45562" y="396795"/>
              <a:chExt cx="9735855" cy="2952528"/>
            </a:xfrm>
          </p:grpSpPr>
          <p:sp>
            <p:nvSpPr>
              <p:cNvPr id="9237" name="椭圆 28"/>
              <p:cNvSpPr>
                <a:spLocks noChangeArrowheads="1"/>
              </p:cNvSpPr>
              <p:nvPr/>
            </p:nvSpPr>
            <p:spPr bwMode="auto">
              <a:xfrm>
                <a:off x="-45562" y="396795"/>
                <a:ext cx="3553168" cy="2952528"/>
              </a:xfrm>
              <a:prstGeom prst="ellipse">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238" name="椭圆 29"/>
              <p:cNvSpPr>
                <a:spLocks noChangeArrowheads="1"/>
              </p:cNvSpPr>
              <p:nvPr/>
            </p:nvSpPr>
            <p:spPr bwMode="auto">
              <a:xfrm>
                <a:off x="3045782" y="396795"/>
                <a:ext cx="3553168" cy="2952528"/>
              </a:xfrm>
              <a:prstGeom prst="ellipse">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b="1">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239" name="椭圆 30"/>
              <p:cNvSpPr>
                <a:spLocks noChangeArrowheads="1"/>
              </p:cNvSpPr>
              <p:nvPr/>
            </p:nvSpPr>
            <p:spPr bwMode="auto">
              <a:xfrm>
                <a:off x="6137125" y="396795"/>
                <a:ext cx="3553168" cy="2952528"/>
              </a:xfrm>
              <a:prstGeom prst="ellipse">
                <a:avLst/>
              </a:prstGeom>
              <a:noFill/>
              <a:ln w="1905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9228" name="椭圆 35"/>
            <p:cNvSpPr>
              <a:spLocks noChangeArrowheads="1"/>
            </p:cNvSpPr>
            <p:nvPr/>
          </p:nvSpPr>
          <p:spPr bwMode="auto">
            <a:xfrm>
              <a:off x="6372219" y="-164989"/>
              <a:ext cx="1473263" cy="1224218"/>
            </a:xfrm>
            <a:prstGeom prst="ellipse">
              <a:avLst/>
            </a:prstGeom>
            <a:solidFill>
              <a:srgbClr val="FE5A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229" name="椭圆 34"/>
            <p:cNvSpPr>
              <a:spLocks noChangeArrowheads="1"/>
            </p:cNvSpPr>
            <p:nvPr/>
          </p:nvSpPr>
          <p:spPr bwMode="auto">
            <a:xfrm>
              <a:off x="3269070" y="-164989"/>
              <a:ext cx="1473263" cy="1224218"/>
            </a:xfrm>
            <a:prstGeom prst="ellipse">
              <a:avLst/>
            </a:prstGeom>
            <a:solidFill>
              <a:srgbClr val="FE5A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230" name="椭圆 32"/>
            <p:cNvSpPr>
              <a:spLocks noChangeArrowheads="1"/>
            </p:cNvSpPr>
            <p:nvPr/>
          </p:nvSpPr>
          <p:spPr bwMode="auto">
            <a:xfrm>
              <a:off x="165920" y="-164989"/>
              <a:ext cx="1473263" cy="1224218"/>
            </a:xfrm>
            <a:prstGeom prst="ellipse">
              <a:avLst/>
            </a:prstGeom>
            <a:solidFill>
              <a:srgbClr val="FE5A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424" name="文本框 14"/>
            <p:cNvSpPr>
              <a:spLocks noChangeArrowheads="1"/>
            </p:cNvSpPr>
            <p:nvPr/>
          </p:nvSpPr>
          <p:spPr bwMode="auto">
            <a:xfrm>
              <a:off x="450895" y="105022"/>
              <a:ext cx="903313" cy="7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lnSpc>
                  <a:spcPct val="100000"/>
                </a:lnSpc>
                <a:spcBef>
                  <a:spcPct val="0"/>
                </a:spcBef>
                <a:buFont typeface="Arial" panose="020B0604020202020204" pitchFamily="34" charset="0"/>
                <a:buNone/>
                <a:defRPr/>
              </a:pPr>
              <a:r>
                <a:rPr lang="zh-CN" altLang="en-US" sz="2000" b="1" dirty="0">
                  <a:solidFill>
                    <a:schemeClr val="bg1"/>
                  </a:solidFill>
                  <a:latin typeface="Times New Roman" panose="02020603050405020304" pitchFamily="18" charset="0"/>
                  <a:sym typeface="Times New Roman" panose="02020603050405020304" pitchFamily="18" charset="0"/>
                </a:rPr>
                <a:t>简单规则</a:t>
              </a:r>
              <a:endParaRPr lang="zh-CN" altLang="en-US" sz="1050" dirty="0">
                <a:latin typeface="Times New Roman" panose="02020603050405020304" pitchFamily="18" charset="0"/>
                <a:sym typeface="Times New Roman" panose="02020603050405020304" pitchFamily="18" charset="0"/>
              </a:endParaRPr>
            </a:p>
          </p:txBody>
        </p:sp>
        <p:sp>
          <p:nvSpPr>
            <p:cNvPr id="9232" name="文本框 15"/>
            <p:cNvSpPr>
              <a:spLocks noChangeArrowheads="1"/>
            </p:cNvSpPr>
            <p:nvPr/>
          </p:nvSpPr>
          <p:spPr bwMode="auto">
            <a:xfrm>
              <a:off x="500886" y="1406701"/>
              <a:ext cx="2460272" cy="120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None/>
              </a:pPr>
              <a:r>
                <a:rPr lang="zh-CN" altLang="en-US">
                  <a:solidFill>
                    <a:srgbClr val="0070C0"/>
                  </a:solidFill>
                  <a:latin typeface="Times New Roman" panose="02020603050405020304" pitchFamily="18" charset="0"/>
                  <a:ea typeface="微软雅黑" pitchFamily="34" charset="-122"/>
                  <a:sym typeface="Times New Roman" panose="02020603050405020304" pitchFamily="18" charset="0"/>
                </a:rPr>
                <a:t>根据训练集的观察结果，制定简单规则，预测所有文档级。（无监督）</a:t>
              </a:r>
            </a:p>
          </p:txBody>
        </p:sp>
        <p:sp>
          <p:nvSpPr>
            <p:cNvPr id="9233" name="文本框 24"/>
            <p:cNvSpPr>
              <a:spLocks noChangeArrowheads="1"/>
            </p:cNvSpPr>
            <p:nvPr/>
          </p:nvSpPr>
          <p:spPr bwMode="auto">
            <a:xfrm>
              <a:off x="3431498" y="235121"/>
              <a:ext cx="1148409" cy="40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Arial" pitchFamily="34" charset="0"/>
                <a:buNone/>
              </a:pPr>
              <a:r>
                <a:rPr lang="zh-CN" altLang="en-US" sz="20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二分类</a:t>
              </a:r>
              <a:endParaRPr lang="zh-CN" altLang="en-US" sz="105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234" name="文本框 25"/>
            <p:cNvSpPr>
              <a:spLocks noChangeArrowheads="1"/>
            </p:cNvSpPr>
            <p:nvPr/>
          </p:nvSpPr>
          <p:spPr bwMode="auto">
            <a:xfrm>
              <a:off x="3607702" y="1406701"/>
              <a:ext cx="2429327" cy="147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None/>
              </a:pPr>
              <a:r>
                <a:rPr lang="zh-CN" altLang="en-US">
                  <a:solidFill>
                    <a:srgbClr val="0070C0"/>
                  </a:solidFill>
                  <a:latin typeface="Times New Roman" panose="02020603050405020304" pitchFamily="18" charset="0"/>
                  <a:ea typeface="微软雅黑" pitchFamily="34" charset="-122"/>
                  <a:sym typeface="Times New Roman" panose="02020603050405020304" pitchFamily="18" charset="0"/>
                </a:rPr>
                <a:t>将关键词提取问题转化为二分类的问题，对每个词判断其是否为关键词的概率。</a:t>
              </a:r>
            </a:p>
          </p:txBody>
        </p:sp>
        <p:sp>
          <p:nvSpPr>
            <p:cNvPr id="17428" name="文本框 26"/>
            <p:cNvSpPr>
              <a:spLocks noChangeArrowheads="1"/>
            </p:cNvSpPr>
            <p:nvPr/>
          </p:nvSpPr>
          <p:spPr bwMode="auto">
            <a:xfrm>
              <a:off x="6389001" y="-49129"/>
              <a:ext cx="1439702" cy="1015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gn="ctr">
                <a:lnSpc>
                  <a:spcPct val="100000"/>
                </a:lnSpc>
                <a:spcBef>
                  <a:spcPct val="0"/>
                </a:spcBef>
                <a:buFont typeface="Arial" panose="020B0604020202020204" pitchFamily="34" charset="0"/>
                <a:buNone/>
                <a:defRPr/>
              </a:pPr>
              <a:r>
                <a:rPr lang="en-US" altLang="zh-CN" sz="2000" b="1" dirty="0">
                  <a:solidFill>
                    <a:schemeClr val="bg1"/>
                  </a:solidFill>
                  <a:latin typeface="Times New Roman" panose="02020603050405020304" pitchFamily="18" charset="0"/>
                  <a:sym typeface="Times New Roman" panose="02020603050405020304" pitchFamily="18" charset="0"/>
                </a:rPr>
                <a:t>word2vec+</a:t>
              </a:r>
              <a:r>
                <a:rPr lang="zh-CN" altLang="en-US" sz="2000" b="1" dirty="0">
                  <a:solidFill>
                    <a:schemeClr val="bg1"/>
                  </a:solidFill>
                  <a:latin typeface="Times New Roman" panose="02020603050405020304" pitchFamily="18" charset="0"/>
                  <a:sym typeface="Times New Roman" panose="02020603050405020304" pitchFamily="18" charset="0"/>
                </a:rPr>
                <a:t>神经网络</a:t>
              </a:r>
              <a:endParaRPr lang="zh-CN" altLang="en-US" sz="1050" dirty="0">
                <a:latin typeface="Times New Roman" panose="02020603050405020304" pitchFamily="18" charset="0"/>
                <a:sym typeface="Times New Roman" panose="02020603050405020304" pitchFamily="18" charset="0"/>
              </a:endParaRPr>
            </a:p>
          </p:txBody>
        </p:sp>
        <p:sp>
          <p:nvSpPr>
            <p:cNvPr id="9236" name="文本框 27"/>
            <p:cNvSpPr>
              <a:spLocks noChangeArrowheads="1"/>
            </p:cNvSpPr>
            <p:nvPr/>
          </p:nvSpPr>
          <p:spPr bwMode="auto">
            <a:xfrm>
              <a:off x="6690015" y="1406701"/>
              <a:ext cx="2447389" cy="120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Arial" pitchFamily="34" charset="0"/>
                <a:buNone/>
              </a:pPr>
              <a:r>
                <a:rPr lang="zh-CN" altLang="en-US">
                  <a:solidFill>
                    <a:srgbClr val="0070C0"/>
                  </a:solidFill>
                  <a:latin typeface="Times New Roman" panose="02020603050405020304" pitchFamily="18" charset="0"/>
                  <a:ea typeface="微软雅黑" pitchFamily="34" charset="-122"/>
                  <a:sym typeface="Times New Roman" panose="02020603050405020304" pitchFamily="18" charset="0"/>
                </a:rPr>
                <a:t>将文档和对应关键词表示为向量，利用神经网络。进行预测。</a:t>
              </a:r>
            </a:p>
          </p:txBody>
        </p:sp>
      </p:grpSp>
      <p:sp>
        <p:nvSpPr>
          <p:cNvPr id="24" name="直接连接符 54">
            <a:extLst>
              <a:ext uri="{FF2B5EF4-FFF2-40B4-BE49-F238E27FC236}">
                <a16:creationId xmlns:a16="http://schemas.microsoft.com/office/drawing/2014/main" id="{6DED7DB0-0680-4CFD-BB5B-3F1EE755C6BE}"/>
              </a:ext>
            </a:extLst>
          </p:cNvPr>
          <p:cNvSpPr>
            <a:spLocks noChangeShapeType="1"/>
          </p:cNvSpPr>
          <p:nvPr/>
        </p:nvSpPr>
        <p:spPr bwMode="auto">
          <a:xfrm>
            <a:off x="8708926" y="-117475"/>
            <a:ext cx="1423" cy="7178675"/>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椭圆 55">
            <a:extLst>
              <a:ext uri="{FF2B5EF4-FFF2-40B4-BE49-F238E27FC236}">
                <a16:creationId xmlns:a16="http://schemas.microsoft.com/office/drawing/2014/main" id="{45D766DE-DFB4-4048-8700-3CD716779D3B}"/>
              </a:ext>
            </a:extLst>
          </p:cNvPr>
          <p:cNvSpPr>
            <a:spLocks noChangeArrowheads="1"/>
          </p:cNvSpPr>
          <p:nvPr/>
        </p:nvSpPr>
        <p:spPr bwMode="auto">
          <a:xfrm>
            <a:off x="8439637" y="2707917"/>
            <a:ext cx="540000" cy="540000"/>
          </a:xfrm>
          <a:prstGeom prst="ellipse">
            <a:avLst/>
          </a:prstGeom>
          <a:solidFill>
            <a:srgbClr val="FE5A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椭圆 56">
            <a:extLst>
              <a:ext uri="{FF2B5EF4-FFF2-40B4-BE49-F238E27FC236}">
                <a16:creationId xmlns:a16="http://schemas.microsoft.com/office/drawing/2014/main" id="{FD5A0654-F13E-4D96-BB20-BB81C8BC8824}"/>
              </a:ext>
            </a:extLst>
          </p:cNvPr>
          <p:cNvSpPr>
            <a:spLocks noChangeArrowheads="1"/>
          </p:cNvSpPr>
          <p:nvPr/>
        </p:nvSpPr>
        <p:spPr bwMode="auto">
          <a:xfrm>
            <a:off x="8547637" y="868363"/>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椭圆 57">
            <a:extLst>
              <a:ext uri="{FF2B5EF4-FFF2-40B4-BE49-F238E27FC236}">
                <a16:creationId xmlns:a16="http://schemas.microsoft.com/office/drawing/2014/main" id="{6C8EE029-6200-4A0D-AFB3-494314DC9E6A}"/>
              </a:ext>
            </a:extLst>
          </p:cNvPr>
          <p:cNvSpPr>
            <a:spLocks noChangeArrowheads="1"/>
          </p:cNvSpPr>
          <p:nvPr/>
        </p:nvSpPr>
        <p:spPr bwMode="auto">
          <a:xfrm>
            <a:off x="8547637" y="1788140"/>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椭圆 58">
            <a:extLst>
              <a:ext uri="{FF2B5EF4-FFF2-40B4-BE49-F238E27FC236}">
                <a16:creationId xmlns:a16="http://schemas.microsoft.com/office/drawing/2014/main" id="{9209799F-4A25-4C2F-8269-6381184A97C8}"/>
              </a:ext>
            </a:extLst>
          </p:cNvPr>
          <p:cNvSpPr>
            <a:spLocks noChangeArrowheads="1"/>
          </p:cNvSpPr>
          <p:nvPr/>
        </p:nvSpPr>
        <p:spPr bwMode="auto">
          <a:xfrm>
            <a:off x="8547637" y="3843694"/>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9" name="椭圆 59">
            <a:extLst>
              <a:ext uri="{FF2B5EF4-FFF2-40B4-BE49-F238E27FC236}">
                <a16:creationId xmlns:a16="http://schemas.microsoft.com/office/drawing/2014/main" id="{5353DD6F-AA4E-4147-A7A2-53F8DEBAC8E5}"/>
              </a:ext>
            </a:extLst>
          </p:cNvPr>
          <p:cNvSpPr>
            <a:spLocks noChangeArrowheads="1"/>
          </p:cNvSpPr>
          <p:nvPr/>
        </p:nvSpPr>
        <p:spPr bwMode="auto">
          <a:xfrm>
            <a:off x="8547637" y="4763471"/>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 name="椭圆 60">
            <a:extLst>
              <a:ext uri="{FF2B5EF4-FFF2-40B4-BE49-F238E27FC236}">
                <a16:creationId xmlns:a16="http://schemas.microsoft.com/office/drawing/2014/main" id="{F1914926-F6E1-4491-B59F-D7B3AB319D06}"/>
              </a:ext>
            </a:extLst>
          </p:cNvPr>
          <p:cNvSpPr>
            <a:spLocks noChangeArrowheads="1"/>
          </p:cNvSpPr>
          <p:nvPr/>
        </p:nvSpPr>
        <p:spPr bwMode="auto">
          <a:xfrm>
            <a:off x="8547637" y="5683250"/>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1" name="矩形 44">
            <a:extLst>
              <a:ext uri="{FF2B5EF4-FFF2-40B4-BE49-F238E27FC236}">
                <a16:creationId xmlns:a16="http://schemas.microsoft.com/office/drawing/2014/main" id="{081DD73A-AFCD-47B6-8EFF-8F2BB3E01A19}"/>
              </a:ext>
            </a:extLst>
          </p:cNvPr>
          <p:cNvSpPr>
            <a:spLocks noChangeArrowheads="1"/>
          </p:cNvSpPr>
          <p:nvPr/>
        </p:nvSpPr>
        <p:spPr bwMode="auto">
          <a:xfrm>
            <a:off x="553814" y="564177"/>
            <a:ext cx="280485" cy="850907"/>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直接连接符 43">
            <a:extLst>
              <a:ext uri="{FF2B5EF4-FFF2-40B4-BE49-F238E27FC236}">
                <a16:creationId xmlns:a16="http://schemas.microsoft.com/office/drawing/2014/main" id="{69794FB5-D0D9-4AFA-B8D8-70229EB246D7}"/>
              </a:ext>
            </a:extLst>
          </p:cNvPr>
          <p:cNvSpPr>
            <a:spLocks noChangeShapeType="1"/>
          </p:cNvSpPr>
          <p:nvPr/>
        </p:nvSpPr>
        <p:spPr bwMode="auto">
          <a:xfrm flipV="1">
            <a:off x="1" y="989630"/>
            <a:ext cx="553814" cy="0"/>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167591176"/>
      </p:ext>
    </p:extLst>
  </p:cSld>
  <p:clrMapOvr>
    <a:masterClrMapping/>
  </p:clrMapOvr>
  <p:transition spd="med">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矩形 21"/>
          <p:cNvSpPr>
            <a:spLocks noChangeArrowheads="1"/>
          </p:cNvSpPr>
          <p:nvPr/>
        </p:nvSpPr>
        <p:spPr bwMode="auto">
          <a:xfrm>
            <a:off x="937308" y="1593923"/>
            <a:ext cx="7097858" cy="1138132"/>
          </a:xfrm>
          <a:prstGeom prst="rect">
            <a:avLst/>
          </a:prstGeom>
          <a:solidFill>
            <a:srgbClr val="0070C0"/>
          </a:solidFill>
          <a:ln>
            <a:noFill/>
          </a:ln>
        </p:spPr>
        <p:txBody>
          <a:bodyPr wrap="square">
            <a:spAutoFit/>
          </a:bodyPr>
          <a:lstStyle/>
          <a:p>
            <a:pPr>
              <a:lnSpc>
                <a:spcPct val="120000"/>
              </a:lnSpc>
              <a:spcBef>
                <a:spcPts val="600"/>
              </a:spcBef>
              <a:buFont typeface="Arial" pitchFamily="34" charset="0"/>
              <a:buNone/>
            </a:pP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外部依赖</a:t>
            </a:r>
            <a:endParaRPr lang="en-US" altLang="zh-CN">
              <a:solidFill>
                <a:schemeClr val="bg1"/>
              </a:solidFill>
              <a:latin typeface="Times New Roman" panose="02020603050405020304" pitchFamily="18" charset="0"/>
              <a:ea typeface="微软雅黑" pitchFamily="34" charset="-122"/>
              <a:sym typeface="Times New Roman" panose="02020603050405020304" pitchFamily="18" charset="0"/>
            </a:endParaRPr>
          </a:p>
          <a:p>
            <a:pPr>
              <a:lnSpc>
                <a:spcPct val="120000"/>
              </a:lnSpc>
              <a:spcBef>
                <a:spcPts val="600"/>
              </a:spcBef>
              <a:buFont typeface="Arial" pitchFamily="34" charset="0"/>
              <a:buNone/>
            </a:pP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pandas</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numpy</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jieba</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jieba.analyse</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re</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math</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sklearn</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lightgbm</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collections</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tqdm</a:t>
            </a:r>
          </a:p>
        </p:txBody>
      </p:sp>
      <p:sp>
        <p:nvSpPr>
          <p:cNvPr id="11278" name="椭圆 25"/>
          <p:cNvSpPr>
            <a:spLocks noChangeArrowheads="1"/>
          </p:cNvSpPr>
          <p:nvPr/>
        </p:nvSpPr>
        <p:spPr bwMode="auto">
          <a:xfrm>
            <a:off x="3194443" y="3431611"/>
            <a:ext cx="792000" cy="792000"/>
          </a:xfrm>
          <a:prstGeom prst="ellipse">
            <a:avLst/>
          </a:prstGeom>
          <a:solidFill>
            <a:srgbClr val="FE5A3E"/>
          </a:solidFill>
          <a:ln w="9525">
            <a:noFill/>
            <a:round/>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279" name="Freeform 61"/>
          <p:cNvSpPr>
            <a:spLocks noEditPoints="1" noChangeArrowheads="1"/>
          </p:cNvSpPr>
          <p:nvPr/>
        </p:nvSpPr>
        <p:spPr bwMode="auto">
          <a:xfrm>
            <a:off x="3372961" y="3617182"/>
            <a:ext cx="435715" cy="420859"/>
          </a:xfrm>
          <a:custGeom>
            <a:avLst/>
            <a:gdLst>
              <a:gd name="T0" fmla="*/ 2147483647 w 257"/>
              <a:gd name="T1" fmla="*/ 2147483647 h 189"/>
              <a:gd name="T2" fmla="*/ 2147483647 w 257"/>
              <a:gd name="T3" fmla="*/ 2147483647 h 189"/>
              <a:gd name="T4" fmla="*/ 2147483647 w 257"/>
              <a:gd name="T5" fmla="*/ 2147483647 h 189"/>
              <a:gd name="T6" fmla="*/ 2147483647 w 257"/>
              <a:gd name="T7" fmla="*/ 2147483647 h 189"/>
              <a:gd name="T8" fmla="*/ 2147483647 w 257"/>
              <a:gd name="T9" fmla="*/ 2147483647 h 189"/>
              <a:gd name="T10" fmla="*/ 2147483647 w 257"/>
              <a:gd name="T11" fmla="*/ 2147483647 h 189"/>
              <a:gd name="T12" fmla="*/ 2147483647 w 257"/>
              <a:gd name="T13" fmla="*/ 2147483647 h 189"/>
              <a:gd name="T14" fmla="*/ 2147483647 w 257"/>
              <a:gd name="T15" fmla="*/ 2147483647 h 189"/>
              <a:gd name="T16" fmla="*/ 2147483647 w 257"/>
              <a:gd name="T17" fmla="*/ 2147483647 h 189"/>
              <a:gd name="T18" fmla="*/ 2147483647 w 257"/>
              <a:gd name="T19" fmla="*/ 2147483647 h 189"/>
              <a:gd name="T20" fmla="*/ 2147483647 w 257"/>
              <a:gd name="T21" fmla="*/ 2147483647 h 189"/>
              <a:gd name="T22" fmla="*/ 2147483647 w 257"/>
              <a:gd name="T23" fmla="*/ 2147483647 h 189"/>
              <a:gd name="T24" fmla="*/ 2147483647 w 257"/>
              <a:gd name="T25" fmla="*/ 2147483647 h 189"/>
              <a:gd name="T26" fmla="*/ 2147483647 w 257"/>
              <a:gd name="T27" fmla="*/ 2147483647 h 189"/>
              <a:gd name="T28" fmla="*/ 2147483647 w 257"/>
              <a:gd name="T29" fmla="*/ 2147483647 h 189"/>
              <a:gd name="T30" fmla="*/ 2147483647 w 257"/>
              <a:gd name="T31" fmla="*/ 2147483647 h 189"/>
              <a:gd name="T32" fmla="*/ 2147483647 w 257"/>
              <a:gd name="T33" fmla="*/ 2147483647 h 189"/>
              <a:gd name="T34" fmla="*/ 2147483647 w 257"/>
              <a:gd name="T35" fmla="*/ 2147483647 h 189"/>
              <a:gd name="T36" fmla="*/ 2147483647 w 257"/>
              <a:gd name="T37" fmla="*/ 2147483647 h 189"/>
              <a:gd name="T38" fmla="*/ 2147483647 w 257"/>
              <a:gd name="T39" fmla="*/ 2147483647 h 189"/>
              <a:gd name="T40" fmla="*/ 2147483647 w 257"/>
              <a:gd name="T41" fmla="*/ 2147483647 h 189"/>
              <a:gd name="T42" fmla="*/ 2147483647 w 257"/>
              <a:gd name="T43" fmla="*/ 2147483647 h 189"/>
              <a:gd name="T44" fmla="*/ 2147483647 w 257"/>
              <a:gd name="T45" fmla="*/ 2147483647 h 189"/>
              <a:gd name="T46" fmla="*/ 2147483647 w 257"/>
              <a:gd name="T47" fmla="*/ 2147483647 h 189"/>
              <a:gd name="T48" fmla="*/ 2147483647 w 257"/>
              <a:gd name="T49" fmla="*/ 2147483647 h 189"/>
              <a:gd name="T50" fmla="*/ 2147483647 w 257"/>
              <a:gd name="T51" fmla="*/ 2147483647 h 189"/>
              <a:gd name="T52" fmla="*/ 2147483647 w 257"/>
              <a:gd name="T53" fmla="*/ 2147483647 h 189"/>
              <a:gd name="T54" fmla="*/ 2147483647 w 257"/>
              <a:gd name="T55" fmla="*/ 2147483647 h 189"/>
              <a:gd name="T56" fmla="*/ 2147483647 w 257"/>
              <a:gd name="T57" fmla="*/ 2147483647 h 189"/>
              <a:gd name="T58" fmla="*/ 2147483647 w 257"/>
              <a:gd name="T59" fmla="*/ 2147483647 h 189"/>
              <a:gd name="T60" fmla="*/ 0 w 257"/>
              <a:gd name="T61" fmla="*/ 0 h 189"/>
              <a:gd name="T62" fmla="*/ 2147483647 w 257"/>
              <a:gd name="T63" fmla="*/ 2147483647 h 189"/>
              <a:gd name="T64" fmla="*/ 2147483647 w 257"/>
              <a:gd name="T65" fmla="*/ 2147483647 h 189"/>
              <a:gd name="T66" fmla="*/ 2147483647 w 257"/>
              <a:gd name="T67" fmla="*/ 2147483647 h 189"/>
              <a:gd name="T68" fmla="*/ 2147483647 w 257"/>
              <a:gd name="T69" fmla="*/ 2147483647 h 189"/>
              <a:gd name="T70" fmla="*/ 2147483647 w 257"/>
              <a:gd name="T71" fmla="*/ 2147483647 h 189"/>
              <a:gd name="T72" fmla="*/ 2147483647 w 257"/>
              <a:gd name="T73" fmla="*/ 2147483647 h 189"/>
              <a:gd name="T74" fmla="*/ 2147483647 w 257"/>
              <a:gd name="T75" fmla="*/ 2147483647 h 189"/>
              <a:gd name="T76" fmla="*/ 2147483647 w 257"/>
              <a:gd name="T77" fmla="*/ 2147483647 h 189"/>
              <a:gd name="T78" fmla="*/ 2147483647 w 257"/>
              <a:gd name="T79" fmla="*/ 2147483647 h 189"/>
              <a:gd name="T80" fmla="*/ 2147483647 w 257"/>
              <a:gd name="T81" fmla="*/ 2147483647 h 189"/>
              <a:gd name="T82" fmla="*/ 2147483647 w 257"/>
              <a:gd name="T83" fmla="*/ 2147483647 h 189"/>
              <a:gd name="T84" fmla="*/ 2147483647 w 257"/>
              <a:gd name="T85" fmla="*/ 2147483647 h 189"/>
              <a:gd name="T86" fmla="*/ 2147483647 w 257"/>
              <a:gd name="T87" fmla="*/ 2147483647 h 189"/>
              <a:gd name="T88" fmla="*/ 2147483647 w 257"/>
              <a:gd name="T89" fmla="*/ 2147483647 h 189"/>
              <a:gd name="T90" fmla="*/ 2147483647 w 257"/>
              <a:gd name="T91" fmla="*/ 2147483647 h 189"/>
              <a:gd name="T92" fmla="*/ 2147483647 w 257"/>
              <a:gd name="T93" fmla="*/ 2147483647 h 189"/>
              <a:gd name="T94" fmla="*/ 2147483647 w 257"/>
              <a:gd name="T95" fmla="*/ 2147483647 h 189"/>
              <a:gd name="T96" fmla="*/ 2147483647 w 257"/>
              <a:gd name="T97" fmla="*/ 2147483647 h 189"/>
              <a:gd name="T98" fmla="*/ 2147483647 w 257"/>
              <a:gd name="T99" fmla="*/ 2147483647 h 189"/>
              <a:gd name="T100" fmla="*/ 2147483647 w 257"/>
              <a:gd name="T101" fmla="*/ 2147483647 h 189"/>
              <a:gd name="T102" fmla="*/ 2147483647 w 257"/>
              <a:gd name="T103" fmla="*/ 2147483647 h 189"/>
              <a:gd name="T104" fmla="*/ 2147483647 w 257"/>
              <a:gd name="T105" fmla="*/ 2147483647 h 189"/>
              <a:gd name="T106" fmla="*/ 2147483647 w 257"/>
              <a:gd name="T107" fmla="*/ 2147483647 h 189"/>
              <a:gd name="T108" fmla="*/ 2147483647 w 257"/>
              <a:gd name="T109" fmla="*/ 2147483647 h 189"/>
              <a:gd name="T110" fmla="*/ 2147483647 w 257"/>
              <a:gd name="T111" fmla="*/ 2147483647 h 189"/>
              <a:gd name="T112" fmla="*/ 2147483647 w 257"/>
              <a:gd name="T113" fmla="*/ 2147483647 h 189"/>
              <a:gd name="T114" fmla="*/ 2147483647 w 257"/>
              <a:gd name="T115" fmla="*/ 2147483647 h 189"/>
              <a:gd name="T116" fmla="*/ 2147483647 w 257"/>
              <a:gd name="T117" fmla="*/ 2147483647 h 189"/>
              <a:gd name="T118" fmla="*/ 2147483647 w 257"/>
              <a:gd name="T119" fmla="*/ 2147483647 h 189"/>
              <a:gd name="T120" fmla="*/ 2147483647 w 257"/>
              <a:gd name="T121" fmla="*/ 2147483647 h 189"/>
              <a:gd name="T122" fmla="*/ 2147483647 w 257"/>
              <a:gd name="T123" fmla="*/ 2147483647 h 1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57"/>
              <a:gd name="T187" fmla="*/ 0 h 189"/>
              <a:gd name="T188" fmla="*/ 257 w 257"/>
              <a:gd name="T189" fmla="*/ 189 h 18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57" h="189">
                <a:moveTo>
                  <a:pt x="248" y="38"/>
                </a:moveTo>
                <a:lnTo>
                  <a:pt x="66" y="38"/>
                </a:lnTo>
                <a:lnTo>
                  <a:pt x="59" y="38"/>
                </a:lnTo>
                <a:lnTo>
                  <a:pt x="59" y="47"/>
                </a:lnTo>
                <a:lnTo>
                  <a:pt x="59" y="151"/>
                </a:lnTo>
                <a:lnTo>
                  <a:pt x="59" y="158"/>
                </a:lnTo>
                <a:lnTo>
                  <a:pt x="66" y="158"/>
                </a:lnTo>
                <a:lnTo>
                  <a:pt x="248" y="158"/>
                </a:lnTo>
                <a:lnTo>
                  <a:pt x="257" y="158"/>
                </a:lnTo>
                <a:lnTo>
                  <a:pt x="257" y="151"/>
                </a:lnTo>
                <a:lnTo>
                  <a:pt x="257" y="47"/>
                </a:lnTo>
                <a:lnTo>
                  <a:pt x="257" y="38"/>
                </a:lnTo>
                <a:lnTo>
                  <a:pt x="248" y="38"/>
                </a:lnTo>
                <a:close/>
                <a:moveTo>
                  <a:pt x="90" y="95"/>
                </a:moveTo>
                <a:lnTo>
                  <a:pt x="104" y="95"/>
                </a:lnTo>
                <a:lnTo>
                  <a:pt x="106" y="95"/>
                </a:lnTo>
                <a:lnTo>
                  <a:pt x="106" y="97"/>
                </a:lnTo>
                <a:lnTo>
                  <a:pt x="108" y="99"/>
                </a:lnTo>
                <a:lnTo>
                  <a:pt x="113" y="78"/>
                </a:lnTo>
                <a:lnTo>
                  <a:pt x="120" y="78"/>
                </a:lnTo>
                <a:lnTo>
                  <a:pt x="125" y="90"/>
                </a:lnTo>
                <a:lnTo>
                  <a:pt x="127" y="85"/>
                </a:lnTo>
                <a:lnTo>
                  <a:pt x="132" y="80"/>
                </a:lnTo>
                <a:lnTo>
                  <a:pt x="134" y="88"/>
                </a:lnTo>
                <a:lnTo>
                  <a:pt x="149" y="109"/>
                </a:lnTo>
                <a:lnTo>
                  <a:pt x="151" y="90"/>
                </a:lnTo>
                <a:lnTo>
                  <a:pt x="153" y="80"/>
                </a:lnTo>
                <a:lnTo>
                  <a:pt x="160" y="90"/>
                </a:lnTo>
                <a:lnTo>
                  <a:pt x="163" y="95"/>
                </a:lnTo>
                <a:lnTo>
                  <a:pt x="175" y="80"/>
                </a:lnTo>
                <a:lnTo>
                  <a:pt x="182" y="80"/>
                </a:lnTo>
                <a:lnTo>
                  <a:pt x="191" y="102"/>
                </a:lnTo>
                <a:lnTo>
                  <a:pt x="191" y="95"/>
                </a:lnTo>
                <a:lnTo>
                  <a:pt x="193" y="90"/>
                </a:lnTo>
                <a:lnTo>
                  <a:pt x="196" y="90"/>
                </a:lnTo>
                <a:lnTo>
                  <a:pt x="224" y="90"/>
                </a:lnTo>
                <a:lnTo>
                  <a:pt x="224" y="99"/>
                </a:lnTo>
                <a:lnTo>
                  <a:pt x="201" y="99"/>
                </a:lnTo>
                <a:lnTo>
                  <a:pt x="196" y="116"/>
                </a:lnTo>
                <a:lnTo>
                  <a:pt x="189" y="116"/>
                </a:lnTo>
                <a:lnTo>
                  <a:pt x="177" y="92"/>
                </a:lnTo>
                <a:lnTo>
                  <a:pt x="167" y="106"/>
                </a:lnTo>
                <a:lnTo>
                  <a:pt x="165" y="111"/>
                </a:lnTo>
                <a:lnTo>
                  <a:pt x="160" y="106"/>
                </a:lnTo>
                <a:lnTo>
                  <a:pt x="158" y="102"/>
                </a:lnTo>
                <a:lnTo>
                  <a:pt x="153" y="123"/>
                </a:lnTo>
                <a:lnTo>
                  <a:pt x="146" y="123"/>
                </a:lnTo>
                <a:lnTo>
                  <a:pt x="130" y="95"/>
                </a:lnTo>
                <a:lnTo>
                  <a:pt x="125" y="99"/>
                </a:lnTo>
                <a:lnTo>
                  <a:pt x="120" y="104"/>
                </a:lnTo>
                <a:lnTo>
                  <a:pt x="120" y="99"/>
                </a:lnTo>
                <a:lnTo>
                  <a:pt x="118" y="95"/>
                </a:lnTo>
                <a:lnTo>
                  <a:pt x="113" y="114"/>
                </a:lnTo>
                <a:lnTo>
                  <a:pt x="106" y="114"/>
                </a:lnTo>
                <a:lnTo>
                  <a:pt x="99" y="102"/>
                </a:lnTo>
                <a:lnTo>
                  <a:pt x="90" y="102"/>
                </a:lnTo>
                <a:lnTo>
                  <a:pt x="90" y="95"/>
                </a:lnTo>
                <a:close/>
                <a:moveTo>
                  <a:pt x="87" y="189"/>
                </a:moveTo>
                <a:lnTo>
                  <a:pt x="0" y="189"/>
                </a:lnTo>
                <a:lnTo>
                  <a:pt x="0" y="0"/>
                </a:lnTo>
                <a:lnTo>
                  <a:pt x="87" y="0"/>
                </a:lnTo>
                <a:lnTo>
                  <a:pt x="87" y="26"/>
                </a:lnTo>
                <a:lnTo>
                  <a:pt x="61" y="26"/>
                </a:lnTo>
                <a:lnTo>
                  <a:pt x="45" y="26"/>
                </a:lnTo>
                <a:lnTo>
                  <a:pt x="12" y="26"/>
                </a:lnTo>
                <a:lnTo>
                  <a:pt x="7" y="26"/>
                </a:lnTo>
                <a:lnTo>
                  <a:pt x="7" y="31"/>
                </a:lnTo>
                <a:lnTo>
                  <a:pt x="7" y="54"/>
                </a:lnTo>
                <a:lnTo>
                  <a:pt x="7" y="57"/>
                </a:lnTo>
                <a:lnTo>
                  <a:pt x="12" y="57"/>
                </a:lnTo>
                <a:lnTo>
                  <a:pt x="45" y="57"/>
                </a:lnTo>
                <a:lnTo>
                  <a:pt x="45" y="64"/>
                </a:lnTo>
                <a:lnTo>
                  <a:pt x="12" y="64"/>
                </a:lnTo>
                <a:lnTo>
                  <a:pt x="7" y="64"/>
                </a:lnTo>
                <a:lnTo>
                  <a:pt x="7" y="69"/>
                </a:lnTo>
                <a:lnTo>
                  <a:pt x="7" y="92"/>
                </a:lnTo>
                <a:lnTo>
                  <a:pt x="7" y="95"/>
                </a:lnTo>
                <a:lnTo>
                  <a:pt x="12" y="95"/>
                </a:lnTo>
                <a:lnTo>
                  <a:pt x="45" y="95"/>
                </a:lnTo>
                <a:lnTo>
                  <a:pt x="45" y="170"/>
                </a:lnTo>
                <a:lnTo>
                  <a:pt x="87" y="170"/>
                </a:lnTo>
                <a:lnTo>
                  <a:pt x="87" y="189"/>
                </a:lnTo>
                <a:close/>
                <a:moveTo>
                  <a:pt x="23" y="106"/>
                </a:moveTo>
                <a:lnTo>
                  <a:pt x="9" y="106"/>
                </a:lnTo>
                <a:lnTo>
                  <a:pt x="9" y="116"/>
                </a:lnTo>
                <a:lnTo>
                  <a:pt x="23" y="116"/>
                </a:lnTo>
                <a:lnTo>
                  <a:pt x="23" y="106"/>
                </a:lnTo>
                <a:close/>
                <a:moveTo>
                  <a:pt x="23" y="123"/>
                </a:moveTo>
                <a:lnTo>
                  <a:pt x="9" y="123"/>
                </a:lnTo>
                <a:lnTo>
                  <a:pt x="9" y="130"/>
                </a:lnTo>
                <a:lnTo>
                  <a:pt x="23" y="130"/>
                </a:lnTo>
                <a:lnTo>
                  <a:pt x="23" y="123"/>
                </a:lnTo>
                <a:close/>
                <a:moveTo>
                  <a:pt x="45" y="33"/>
                </a:moveTo>
                <a:lnTo>
                  <a:pt x="16" y="33"/>
                </a:lnTo>
                <a:lnTo>
                  <a:pt x="16" y="50"/>
                </a:lnTo>
                <a:lnTo>
                  <a:pt x="45" y="50"/>
                </a:lnTo>
                <a:lnTo>
                  <a:pt x="45" y="33"/>
                </a:lnTo>
                <a:close/>
                <a:moveTo>
                  <a:pt x="45" y="73"/>
                </a:moveTo>
                <a:lnTo>
                  <a:pt x="16" y="73"/>
                </a:lnTo>
                <a:lnTo>
                  <a:pt x="16" y="88"/>
                </a:lnTo>
                <a:lnTo>
                  <a:pt x="45" y="88"/>
                </a:lnTo>
                <a:lnTo>
                  <a:pt x="45" y="73"/>
                </a:lnTo>
                <a:close/>
                <a:moveTo>
                  <a:pt x="205" y="180"/>
                </a:moveTo>
                <a:lnTo>
                  <a:pt x="191" y="180"/>
                </a:lnTo>
                <a:lnTo>
                  <a:pt x="191" y="163"/>
                </a:lnTo>
                <a:lnTo>
                  <a:pt x="127" y="163"/>
                </a:lnTo>
                <a:lnTo>
                  <a:pt x="127" y="180"/>
                </a:lnTo>
                <a:lnTo>
                  <a:pt x="113" y="180"/>
                </a:lnTo>
                <a:lnTo>
                  <a:pt x="113" y="189"/>
                </a:lnTo>
                <a:lnTo>
                  <a:pt x="205" y="189"/>
                </a:lnTo>
                <a:lnTo>
                  <a:pt x="205" y="180"/>
                </a:lnTo>
                <a:close/>
                <a:moveTo>
                  <a:pt x="80" y="59"/>
                </a:moveTo>
                <a:lnTo>
                  <a:pt x="234" y="59"/>
                </a:lnTo>
                <a:lnTo>
                  <a:pt x="234" y="137"/>
                </a:lnTo>
                <a:lnTo>
                  <a:pt x="80" y="137"/>
                </a:lnTo>
                <a:lnTo>
                  <a:pt x="80" y="59"/>
                </a:lnTo>
                <a:close/>
              </a:path>
            </a:pathLst>
          </a:custGeom>
          <a:solidFill>
            <a:schemeClr val="bg1"/>
          </a:solidFill>
          <a:ln w="9525">
            <a:noFill/>
            <a:miter lim="800000"/>
            <a:headEnd/>
            <a:tailEnd/>
          </a:ln>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280" name="矩形 24"/>
          <p:cNvSpPr>
            <a:spLocks noChangeArrowheads="1"/>
          </p:cNvSpPr>
          <p:nvPr/>
        </p:nvSpPr>
        <p:spPr bwMode="auto">
          <a:xfrm>
            <a:off x="1196448" y="3504446"/>
            <a:ext cx="1152000"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buFont typeface="Arial" pitchFamily="34" charset="0"/>
              <a:buNone/>
            </a:pPr>
            <a:r>
              <a:rPr lang="zh-CN" altLang="en-US">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数据清洗和预处理</a:t>
            </a:r>
          </a:p>
        </p:txBody>
      </p:sp>
      <p:sp>
        <p:nvSpPr>
          <p:cNvPr id="11281" name="矩形 28"/>
          <p:cNvSpPr>
            <a:spLocks noChangeArrowheads="1"/>
          </p:cNvSpPr>
          <p:nvPr/>
        </p:nvSpPr>
        <p:spPr bwMode="auto">
          <a:xfrm>
            <a:off x="3991062" y="3504446"/>
            <a:ext cx="1152000"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buFont typeface="Arial" pitchFamily="34" charset="0"/>
              <a:buNone/>
            </a:pPr>
            <a:r>
              <a:rPr lang="en-US" altLang="zh-CN">
                <a:solidFill>
                  <a:srgbClr val="0070C0"/>
                </a:solidFill>
                <a:latin typeface="Times New Roman" panose="02020603050405020304" pitchFamily="18" charset="0"/>
                <a:ea typeface="微软雅黑" pitchFamily="34" charset="-122"/>
                <a:sym typeface="Times New Roman" panose="02020603050405020304" pitchFamily="18" charset="0"/>
              </a:rPr>
              <a:t>TF-IDF</a:t>
            </a:r>
            <a:r>
              <a:rPr lang="zh-CN" altLang="en-US">
                <a:solidFill>
                  <a:srgbClr val="0070C0"/>
                </a:solidFill>
                <a:latin typeface="Times New Roman" panose="02020603050405020304" pitchFamily="18" charset="0"/>
                <a:ea typeface="微软雅黑" pitchFamily="34" charset="-122"/>
                <a:sym typeface="Times New Roman" panose="02020603050405020304" pitchFamily="18" charset="0"/>
              </a:rPr>
              <a:t>的</a:t>
            </a:r>
            <a:r>
              <a:rPr lang="en-US" altLang="zh-CN">
                <a:solidFill>
                  <a:srgbClr val="0070C0"/>
                </a:solidFill>
                <a:latin typeface="Times New Roman" panose="02020603050405020304" pitchFamily="18" charset="0"/>
                <a:ea typeface="微软雅黑" pitchFamily="34" charset="-122"/>
                <a:sym typeface="Times New Roman" panose="02020603050405020304" pitchFamily="18" charset="0"/>
              </a:rPr>
              <a:t>baseline</a:t>
            </a:r>
          </a:p>
        </p:txBody>
      </p:sp>
      <p:sp>
        <p:nvSpPr>
          <p:cNvPr id="11282" name="椭圆 32"/>
          <p:cNvSpPr>
            <a:spLocks noChangeArrowheads="1"/>
          </p:cNvSpPr>
          <p:nvPr/>
        </p:nvSpPr>
        <p:spPr bwMode="auto">
          <a:xfrm>
            <a:off x="6075844" y="3431611"/>
            <a:ext cx="792000" cy="792000"/>
          </a:xfrm>
          <a:prstGeom prst="ellipse">
            <a:avLst/>
          </a:prstGeom>
          <a:solidFill>
            <a:srgbClr val="FE5A3E"/>
          </a:solidFill>
          <a:ln w="9525">
            <a:noFill/>
            <a:round/>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283" name="矩形 34"/>
          <p:cNvSpPr>
            <a:spLocks noChangeArrowheads="1"/>
          </p:cNvSpPr>
          <p:nvPr/>
        </p:nvSpPr>
        <p:spPr bwMode="auto">
          <a:xfrm>
            <a:off x="6863705" y="3610113"/>
            <a:ext cx="115200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buFont typeface="Arial" pitchFamily="34" charset="0"/>
              <a:buNone/>
            </a:pPr>
            <a:r>
              <a:rPr lang="zh-CN" altLang="en-US">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特征工程</a:t>
            </a:r>
          </a:p>
        </p:txBody>
      </p:sp>
      <p:sp>
        <p:nvSpPr>
          <p:cNvPr id="11284" name="椭圆 35"/>
          <p:cNvSpPr>
            <a:spLocks noChangeArrowheads="1"/>
          </p:cNvSpPr>
          <p:nvPr/>
        </p:nvSpPr>
        <p:spPr bwMode="auto">
          <a:xfrm>
            <a:off x="5337737" y="4924461"/>
            <a:ext cx="792000" cy="792000"/>
          </a:xfrm>
          <a:prstGeom prst="ellipse">
            <a:avLst/>
          </a:prstGeom>
          <a:solidFill>
            <a:srgbClr val="FE5A3E"/>
          </a:solidFill>
          <a:ln w="9525">
            <a:noFill/>
            <a:round/>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285" name="矩形 37"/>
          <p:cNvSpPr>
            <a:spLocks noChangeArrowheads="1"/>
          </p:cNvSpPr>
          <p:nvPr/>
        </p:nvSpPr>
        <p:spPr bwMode="auto">
          <a:xfrm>
            <a:off x="6132126" y="5135795"/>
            <a:ext cx="669948"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buFont typeface="Arial" pitchFamily="34" charset="0"/>
              <a:buNone/>
            </a:pPr>
            <a:r>
              <a:rPr lang="zh-CN" altLang="en-US"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训练</a:t>
            </a:r>
          </a:p>
        </p:txBody>
      </p:sp>
      <p:sp>
        <p:nvSpPr>
          <p:cNvPr id="11286" name="椭圆 38"/>
          <p:cNvSpPr>
            <a:spLocks noChangeArrowheads="1"/>
          </p:cNvSpPr>
          <p:nvPr/>
        </p:nvSpPr>
        <p:spPr bwMode="auto">
          <a:xfrm>
            <a:off x="1179423" y="4924461"/>
            <a:ext cx="792000" cy="792000"/>
          </a:xfrm>
          <a:prstGeom prst="ellipse">
            <a:avLst/>
          </a:prstGeom>
          <a:solidFill>
            <a:srgbClr val="FE5A3E"/>
          </a:solidFill>
          <a:ln w="9525">
            <a:noFill/>
            <a:round/>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287" name="矩形 40"/>
          <p:cNvSpPr>
            <a:spLocks noChangeArrowheads="1"/>
          </p:cNvSpPr>
          <p:nvPr/>
        </p:nvSpPr>
        <p:spPr bwMode="auto">
          <a:xfrm>
            <a:off x="1967754" y="5135795"/>
            <a:ext cx="115200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buFont typeface="Arial" pitchFamily="34" charset="0"/>
              <a:buNone/>
            </a:pPr>
            <a:r>
              <a:rPr lang="zh-CN" altLang="en-US">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验证结果</a:t>
            </a:r>
          </a:p>
        </p:txBody>
      </p:sp>
      <p:grpSp>
        <p:nvGrpSpPr>
          <p:cNvPr id="11288" name="组合 47"/>
          <p:cNvGrpSpPr>
            <a:grpSpLocks/>
          </p:cNvGrpSpPr>
          <p:nvPr/>
        </p:nvGrpSpPr>
        <p:grpSpPr bwMode="auto">
          <a:xfrm>
            <a:off x="6231423" y="3594557"/>
            <a:ext cx="476703" cy="466108"/>
            <a:chOff x="0" y="0"/>
            <a:chExt cx="784225" cy="730444"/>
          </a:xfrm>
        </p:grpSpPr>
        <p:grpSp>
          <p:nvGrpSpPr>
            <p:cNvPr id="11302" name="Group 296"/>
            <p:cNvGrpSpPr>
              <a:grpSpLocks/>
            </p:cNvGrpSpPr>
            <p:nvPr/>
          </p:nvGrpSpPr>
          <p:grpSpPr bwMode="auto">
            <a:xfrm>
              <a:off x="0" y="0"/>
              <a:ext cx="784225" cy="722312"/>
              <a:chOff x="0" y="0"/>
              <a:chExt cx="536" cy="494"/>
            </a:xfrm>
          </p:grpSpPr>
          <p:sp>
            <p:nvSpPr>
              <p:cNvPr id="11304" name="Freeform 292"/>
              <p:cNvSpPr>
                <a:spLocks noChangeArrowheads="1"/>
              </p:cNvSpPr>
              <p:nvPr/>
            </p:nvSpPr>
            <p:spPr bwMode="auto">
              <a:xfrm>
                <a:off x="0" y="0"/>
                <a:ext cx="536" cy="360"/>
              </a:xfrm>
              <a:custGeom>
                <a:avLst/>
                <a:gdLst>
                  <a:gd name="T0" fmla="*/ 99 w 529"/>
                  <a:gd name="T1" fmla="*/ 0 h 752"/>
                  <a:gd name="T2" fmla="*/ 8 w 529"/>
                  <a:gd name="T3" fmla="*/ 0 h 752"/>
                  <a:gd name="T4" fmla="*/ 0 w 529"/>
                  <a:gd name="T5" fmla="*/ 0 h 752"/>
                  <a:gd name="T6" fmla="*/ 74 w 529"/>
                  <a:gd name="T7" fmla="*/ 0 h 752"/>
                  <a:gd name="T8" fmla="*/ 184 w 529"/>
                  <a:gd name="T9" fmla="*/ 0 h 752"/>
                  <a:gd name="T10" fmla="*/ 184 w 529"/>
                  <a:gd name="T11" fmla="*/ 0 h 752"/>
                  <a:gd name="T12" fmla="*/ 237 w 529"/>
                  <a:gd name="T13" fmla="*/ 0 h 752"/>
                  <a:gd name="T14" fmla="*/ 543 w 529"/>
                  <a:gd name="T15" fmla="*/ 0 h 752"/>
                  <a:gd name="T16" fmla="*/ 543 w 529"/>
                  <a:gd name="T17" fmla="*/ 0 h 752"/>
                  <a:gd name="T18" fmla="*/ 260 w 529"/>
                  <a:gd name="T19" fmla="*/ 0 h 752"/>
                  <a:gd name="T20" fmla="*/ 234 w 529"/>
                  <a:gd name="T21" fmla="*/ 0 h 752"/>
                  <a:gd name="T22" fmla="*/ 567 w 529"/>
                  <a:gd name="T23" fmla="*/ 0 h 752"/>
                  <a:gd name="T24" fmla="*/ 635 w 529"/>
                  <a:gd name="T25" fmla="*/ 0 h 752"/>
                  <a:gd name="T26" fmla="*/ 118 w 529"/>
                  <a:gd name="T27" fmla="*/ 0 h 752"/>
                  <a:gd name="T28" fmla="*/ 99 w 529"/>
                  <a:gd name="T29" fmla="*/ 0 h 7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9"/>
                  <a:gd name="T46" fmla="*/ 0 h 752"/>
                  <a:gd name="T47" fmla="*/ 529 w 529"/>
                  <a:gd name="T48" fmla="*/ 752 h 7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9" h="752">
                    <a:moveTo>
                      <a:pt x="85" y="35"/>
                    </a:moveTo>
                    <a:lnTo>
                      <a:pt x="8" y="0"/>
                    </a:lnTo>
                    <a:lnTo>
                      <a:pt x="0" y="58"/>
                    </a:lnTo>
                    <a:lnTo>
                      <a:pt x="60" y="85"/>
                    </a:lnTo>
                    <a:lnTo>
                      <a:pt x="156" y="561"/>
                    </a:lnTo>
                    <a:lnTo>
                      <a:pt x="195" y="752"/>
                    </a:lnTo>
                    <a:lnTo>
                      <a:pt x="452" y="752"/>
                    </a:lnTo>
                    <a:lnTo>
                      <a:pt x="452" y="692"/>
                    </a:lnTo>
                    <a:lnTo>
                      <a:pt x="218" y="692"/>
                    </a:lnTo>
                    <a:lnTo>
                      <a:pt x="192" y="561"/>
                    </a:lnTo>
                    <a:lnTo>
                      <a:pt x="473" y="561"/>
                    </a:lnTo>
                    <a:lnTo>
                      <a:pt x="529" y="120"/>
                    </a:lnTo>
                    <a:lnTo>
                      <a:pt x="102" y="120"/>
                    </a:lnTo>
                    <a:lnTo>
                      <a:pt x="85" y="35"/>
                    </a:lnTo>
                    <a:close/>
                  </a:path>
                </a:pathLst>
              </a:custGeom>
              <a:solidFill>
                <a:schemeClr val="bg1"/>
              </a:solidFill>
              <a:ln w="9525">
                <a:noFill/>
                <a:miter lim="800000"/>
                <a:headEnd/>
                <a:tailEnd/>
              </a:ln>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305" name="AutoShape 295"/>
              <p:cNvSpPr>
                <a:spLocks noChangeArrowheads="1"/>
              </p:cNvSpPr>
              <p:nvPr/>
            </p:nvSpPr>
            <p:spPr bwMode="auto">
              <a:xfrm>
                <a:off x="379" y="390"/>
                <a:ext cx="104" cy="1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noFill/>
                <a:miter lim="800000"/>
                <a:headEnd/>
                <a:tailEnd/>
              </a:ln>
            </p:spPr>
            <p:txBody>
              <a:bodyPr wrap="none" anchor="ct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11303" name="AutoShape 295"/>
            <p:cNvSpPr>
              <a:spLocks noChangeArrowheads="1"/>
            </p:cNvSpPr>
            <p:nvPr/>
          </p:nvSpPr>
          <p:spPr bwMode="auto">
            <a:xfrm>
              <a:off x="270450" y="578378"/>
              <a:ext cx="152163" cy="152066"/>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noFill/>
              <a:miter lim="800000"/>
              <a:headEnd/>
              <a:tailEnd/>
            </a:ln>
          </p:spPr>
          <p:txBody>
            <a:bodyPr wrap="none" anchor="ct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11289" name="Freeform 67"/>
          <p:cNvSpPr>
            <a:spLocks noEditPoints="1" noChangeArrowheads="1"/>
          </p:cNvSpPr>
          <p:nvPr/>
        </p:nvSpPr>
        <p:spPr bwMode="auto">
          <a:xfrm>
            <a:off x="5497164" y="5082766"/>
            <a:ext cx="473674" cy="475390"/>
          </a:xfrm>
          <a:custGeom>
            <a:avLst/>
            <a:gdLst>
              <a:gd name="T0" fmla="*/ 0 w 77"/>
              <a:gd name="T1" fmla="*/ 2147483647 h 98"/>
              <a:gd name="T2" fmla="*/ 2147483647 w 77"/>
              <a:gd name="T3" fmla="*/ 2147483647 h 98"/>
              <a:gd name="T4" fmla="*/ 2147483647 w 77"/>
              <a:gd name="T5" fmla="*/ 2147483647 h 98"/>
              <a:gd name="T6" fmla="*/ 2147483647 w 77"/>
              <a:gd name="T7" fmla="*/ 2147483647 h 98"/>
              <a:gd name="T8" fmla="*/ 2147483647 w 77"/>
              <a:gd name="T9" fmla="*/ 2147483647 h 98"/>
              <a:gd name="T10" fmla="*/ 2147483647 w 77"/>
              <a:gd name="T11" fmla="*/ 2147483647 h 98"/>
              <a:gd name="T12" fmla="*/ 2147483647 w 77"/>
              <a:gd name="T13" fmla="*/ 2147483647 h 98"/>
              <a:gd name="T14" fmla="*/ 2147483647 w 77"/>
              <a:gd name="T15" fmla="*/ 2147483647 h 98"/>
              <a:gd name="T16" fmla="*/ 2147483647 w 77"/>
              <a:gd name="T17" fmla="*/ 2147483647 h 98"/>
              <a:gd name="T18" fmla="*/ 2147483647 w 77"/>
              <a:gd name="T19" fmla="*/ 2147483647 h 98"/>
              <a:gd name="T20" fmla="*/ 2147483647 w 77"/>
              <a:gd name="T21" fmla="*/ 2147483647 h 98"/>
              <a:gd name="T22" fmla="*/ 2147483647 w 77"/>
              <a:gd name="T23" fmla="*/ 2147483647 h 98"/>
              <a:gd name="T24" fmla="*/ 2147483647 w 77"/>
              <a:gd name="T25" fmla="*/ 2147483647 h 98"/>
              <a:gd name="T26" fmla="*/ 2147483647 w 77"/>
              <a:gd name="T27" fmla="*/ 2147483647 h 98"/>
              <a:gd name="T28" fmla="*/ 2147483647 w 77"/>
              <a:gd name="T29" fmla="*/ 2147483647 h 98"/>
              <a:gd name="T30" fmla="*/ 2147483647 w 77"/>
              <a:gd name="T31" fmla="*/ 2147483647 h 98"/>
              <a:gd name="T32" fmla="*/ 2147483647 w 77"/>
              <a:gd name="T33" fmla="*/ 2147483647 h 98"/>
              <a:gd name="T34" fmla="*/ 2147483647 w 77"/>
              <a:gd name="T35" fmla="*/ 2147483647 h 98"/>
              <a:gd name="T36" fmla="*/ 2147483647 w 77"/>
              <a:gd name="T37" fmla="*/ 2147483647 h 98"/>
              <a:gd name="T38" fmla="*/ 2147483647 w 77"/>
              <a:gd name="T39" fmla="*/ 2147483647 h 98"/>
              <a:gd name="T40" fmla="*/ 2147483647 w 77"/>
              <a:gd name="T41" fmla="*/ 2147483647 h 98"/>
              <a:gd name="T42" fmla="*/ 2147483647 w 77"/>
              <a:gd name="T43" fmla="*/ 2147483647 h 98"/>
              <a:gd name="T44" fmla="*/ 2147483647 w 77"/>
              <a:gd name="T45" fmla="*/ 2147483647 h 98"/>
              <a:gd name="T46" fmla="*/ 2147483647 w 77"/>
              <a:gd name="T47" fmla="*/ 2147483647 h 98"/>
              <a:gd name="T48" fmla="*/ 2147483647 w 77"/>
              <a:gd name="T49" fmla="*/ 2147483647 h 98"/>
              <a:gd name="T50" fmla="*/ 2147483647 w 77"/>
              <a:gd name="T51" fmla="*/ 2147483647 h 98"/>
              <a:gd name="T52" fmla="*/ 2147483647 w 77"/>
              <a:gd name="T53" fmla="*/ 0 h 98"/>
              <a:gd name="T54" fmla="*/ 2147483647 w 77"/>
              <a:gd name="T55" fmla="*/ 2147483647 h 98"/>
              <a:gd name="T56" fmla="*/ 2147483647 w 77"/>
              <a:gd name="T57" fmla="*/ 0 h 98"/>
              <a:gd name="T58" fmla="*/ 2147483647 w 77"/>
              <a:gd name="T59" fmla="*/ 2147483647 h 98"/>
              <a:gd name="T60" fmla="*/ 2147483647 w 77"/>
              <a:gd name="T61" fmla="*/ 0 h 98"/>
              <a:gd name="T62" fmla="*/ 2147483647 w 77"/>
              <a:gd name="T63" fmla="*/ 2147483647 h 98"/>
              <a:gd name="T64" fmla="*/ 2147483647 w 77"/>
              <a:gd name="T65" fmla="*/ 2147483647 h 98"/>
              <a:gd name="T66" fmla="*/ 2147483647 w 77"/>
              <a:gd name="T67" fmla="*/ 2147483647 h 98"/>
              <a:gd name="T68" fmla="*/ 2147483647 w 77"/>
              <a:gd name="T69" fmla="*/ 2147483647 h 98"/>
              <a:gd name="T70" fmla="*/ 2147483647 w 77"/>
              <a:gd name="T71" fmla="*/ 2147483647 h 98"/>
              <a:gd name="T72" fmla="*/ 2147483647 w 77"/>
              <a:gd name="T73" fmla="*/ 2147483647 h 98"/>
              <a:gd name="T74" fmla="*/ 2147483647 w 77"/>
              <a:gd name="T75" fmla="*/ 2147483647 h 98"/>
              <a:gd name="T76" fmla="*/ 2147483647 w 77"/>
              <a:gd name="T77" fmla="*/ 2147483647 h 98"/>
              <a:gd name="T78" fmla="*/ 2147483647 w 77"/>
              <a:gd name="T79" fmla="*/ 2147483647 h 98"/>
              <a:gd name="T80" fmla="*/ 2147483647 w 77"/>
              <a:gd name="T81" fmla="*/ 2147483647 h 98"/>
              <a:gd name="T82" fmla="*/ 2147483647 w 77"/>
              <a:gd name="T83" fmla="*/ 2147483647 h 98"/>
              <a:gd name="T84" fmla="*/ 2147483647 w 77"/>
              <a:gd name="T85" fmla="*/ 2147483647 h 98"/>
              <a:gd name="T86" fmla="*/ 2147483647 w 77"/>
              <a:gd name="T87" fmla="*/ 2147483647 h 98"/>
              <a:gd name="T88" fmla="*/ 2147483647 w 77"/>
              <a:gd name="T89" fmla="*/ 2147483647 h 98"/>
              <a:gd name="T90" fmla="*/ 2147483647 w 77"/>
              <a:gd name="T91" fmla="*/ 2147483647 h 98"/>
              <a:gd name="T92" fmla="*/ 2147483647 w 77"/>
              <a:gd name="T93" fmla="*/ 2147483647 h 98"/>
              <a:gd name="T94" fmla="*/ 2147483647 w 77"/>
              <a:gd name="T95" fmla="*/ 2147483647 h 98"/>
              <a:gd name="T96" fmla="*/ 2147483647 w 77"/>
              <a:gd name="T97" fmla="*/ 2147483647 h 98"/>
              <a:gd name="T98" fmla="*/ 2147483647 w 77"/>
              <a:gd name="T99" fmla="*/ 2147483647 h 98"/>
              <a:gd name="T100" fmla="*/ 2147483647 w 77"/>
              <a:gd name="T101" fmla="*/ 2147483647 h 98"/>
              <a:gd name="T102" fmla="*/ 2147483647 w 77"/>
              <a:gd name="T103" fmla="*/ 2147483647 h 9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7"/>
              <a:gd name="T157" fmla="*/ 0 h 98"/>
              <a:gd name="T158" fmla="*/ 77 w 77"/>
              <a:gd name="T159" fmla="*/ 98 h 9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7" h="98">
                <a:moveTo>
                  <a:pt x="22" y="33"/>
                </a:moveTo>
                <a:cubicBezTo>
                  <a:pt x="11" y="49"/>
                  <a:pt x="4" y="66"/>
                  <a:pt x="0" y="85"/>
                </a:cubicBezTo>
                <a:cubicBezTo>
                  <a:pt x="1" y="91"/>
                  <a:pt x="5" y="96"/>
                  <a:pt x="11" y="98"/>
                </a:cubicBezTo>
                <a:cubicBezTo>
                  <a:pt x="29" y="98"/>
                  <a:pt x="29" y="98"/>
                  <a:pt x="29" y="98"/>
                </a:cubicBezTo>
                <a:cubicBezTo>
                  <a:pt x="30" y="98"/>
                  <a:pt x="30" y="98"/>
                  <a:pt x="30" y="98"/>
                </a:cubicBezTo>
                <a:cubicBezTo>
                  <a:pt x="30" y="98"/>
                  <a:pt x="30" y="98"/>
                  <a:pt x="30" y="98"/>
                </a:cubicBezTo>
                <a:cubicBezTo>
                  <a:pt x="30" y="98"/>
                  <a:pt x="30" y="98"/>
                  <a:pt x="30" y="98"/>
                </a:cubicBezTo>
                <a:cubicBezTo>
                  <a:pt x="30" y="98"/>
                  <a:pt x="30" y="98"/>
                  <a:pt x="30" y="98"/>
                </a:cubicBezTo>
                <a:cubicBezTo>
                  <a:pt x="31" y="98"/>
                  <a:pt x="31" y="98"/>
                  <a:pt x="31" y="98"/>
                </a:cubicBezTo>
                <a:cubicBezTo>
                  <a:pt x="31" y="98"/>
                  <a:pt x="31" y="98"/>
                  <a:pt x="31" y="98"/>
                </a:cubicBezTo>
                <a:cubicBezTo>
                  <a:pt x="32" y="98"/>
                  <a:pt x="32" y="98"/>
                  <a:pt x="32" y="98"/>
                </a:cubicBezTo>
                <a:cubicBezTo>
                  <a:pt x="33" y="98"/>
                  <a:pt x="33" y="98"/>
                  <a:pt x="33" y="98"/>
                </a:cubicBezTo>
                <a:cubicBezTo>
                  <a:pt x="33" y="98"/>
                  <a:pt x="33" y="98"/>
                  <a:pt x="33" y="98"/>
                </a:cubicBezTo>
                <a:cubicBezTo>
                  <a:pt x="33" y="98"/>
                  <a:pt x="33" y="98"/>
                  <a:pt x="33" y="98"/>
                </a:cubicBezTo>
                <a:cubicBezTo>
                  <a:pt x="34" y="98"/>
                  <a:pt x="34" y="98"/>
                  <a:pt x="34" y="98"/>
                </a:cubicBezTo>
                <a:cubicBezTo>
                  <a:pt x="34" y="98"/>
                  <a:pt x="34" y="98"/>
                  <a:pt x="34" y="98"/>
                </a:cubicBezTo>
                <a:cubicBezTo>
                  <a:pt x="34" y="98"/>
                  <a:pt x="34" y="98"/>
                  <a:pt x="34" y="98"/>
                </a:cubicBezTo>
                <a:cubicBezTo>
                  <a:pt x="35" y="98"/>
                  <a:pt x="35" y="98"/>
                  <a:pt x="35" y="98"/>
                </a:cubicBezTo>
                <a:cubicBezTo>
                  <a:pt x="35" y="98"/>
                  <a:pt x="35" y="98"/>
                  <a:pt x="35" y="98"/>
                </a:cubicBezTo>
                <a:cubicBezTo>
                  <a:pt x="36" y="98"/>
                  <a:pt x="36" y="98"/>
                  <a:pt x="36" y="98"/>
                </a:cubicBezTo>
                <a:cubicBezTo>
                  <a:pt x="37" y="98"/>
                  <a:pt x="37" y="98"/>
                  <a:pt x="37" y="98"/>
                </a:cubicBezTo>
                <a:cubicBezTo>
                  <a:pt x="37" y="98"/>
                  <a:pt x="37" y="98"/>
                  <a:pt x="37" y="98"/>
                </a:cubicBezTo>
                <a:cubicBezTo>
                  <a:pt x="37" y="98"/>
                  <a:pt x="37" y="98"/>
                  <a:pt x="37" y="98"/>
                </a:cubicBezTo>
                <a:cubicBezTo>
                  <a:pt x="38" y="98"/>
                  <a:pt x="38" y="98"/>
                  <a:pt x="38" y="98"/>
                </a:cubicBezTo>
                <a:cubicBezTo>
                  <a:pt x="38" y="98"/>
                  <a:pt x="38" y="98"/>
                  <a:pt x="38" y="98"/>
                </a:cubicBezTo>
                <a:cubicBezTo>
                  <a:pt x="39" y="98"/>
                  <a:pt x="39" y="98"/>
                  <a:pt x="39" y="98"/>
                </a:cubicBezTo>
                <a:cubicBezTo>
                  <a:pt x="39" y="98"/>
                  <a:pt x="39" y="98"/>
                  <a:pt x="39" y="98"/>
                </a:cubicBezTo>
                <a:cubicBezTo>
                  <a:pt x="40" y="98"/>
                  <a:pt x="40" y="98"/>
                  <a:pt x="40" y="98"/>
                </a:cubicBezTo>
                <a:cubicBezTo>
                  <a:pt x="40" y="98"/>
                  <a:pt x="40" y="98"/>
                  <a:pt x="40" y="98"/>
                </a:cubicBezTo>
                <a:cubicBezTo>
                  <a:pt x="41" y="98"/>
                  <a:pt x="41" y="98"/>
                  <a:pt x="41" y="98"/>
                </a:cubicBezTo>
                <a:cubicBezTo>
                  <a:pt x="41" y="98"/>
                  <a:pt x="41" y="98"/>
                  <a:pt x="41" y="98"/>
                </a:cubicBezTo>
                <a:cubicBezTo>
                  <a:pt x="42" y="98"/>
                  <a:pt x="42" y="98"/>
                  <a:pt x="42" y="98"/>
                </a:cubicBezTo>
                <a:cubicBezTo>
                  <a:pt x="42" y="98"/>
                  <a:pt x="42" y="98"/>
                  <a:pt x="42" y="98"/>
                </a:cubicBezTo>
                <a:cubicBezTo>
                  <a:pt x="43" y="98"/>
                  <a:pt x="43" y="98"/>
                  <a:pt x="43" y="98"/>
                </a:cubicBezTo>
                <a:cubicBezTo>
                  <a:pt x="43" y="98"/>
                  <a:pt x="43" y="98"/>
                  <a:pt x="43" y="98"/>
                </a:cubicBezTo>
                <a:cubicBezTo>
                  <a:pt x="43" y="98"/>
                  <a:pt x="43" y="98"/>
                  <a:pt x="43" y="98"/>
                </a:cubicBezTo>
                <a:cubicBezTo>
                  <a:pt x="43" y="98"/>
                  <a:pt x="43" y="98"/>
                  <a:pt x="43" y="98"/>
                </a:cubicBezTo>
                <a:cubicBezTo>
                  <a:pt x="44" y="98"/>
                  <a:pt x="44" y="98"/>
                  <a:pt x="44" y="98"/>
                </a:cubicBezTo>
                <a:cubicBezTo>
                  <a:pt x="45" y="98"/>
                  <a:pt x="45" y="98"/>
                  <a:pt x="45" y="98"/>
                </a:cubicBezTo>
                <a:cubicBezTo>
                  <a:pt x="45" y="98"/>
                  <a:pt x="45" y="98"/>
                  <a:pt x="45" y="98"/>
                </a:cubicBezTo>
                <a:cubicBezTo>
                  <a:pt x="46" y="98"/>
                  <a:pt x="46" y="98"/>
                  <a:pt x="46" y="98"/>
                </a:cubicBezTo>
                <a:cubicBezTo>
                  <a:pt x="46" y="98"/>
                  <a:pt x="46" y="98"/>
                  <a:pt x="46" y="98"/>
                </a:cubicBezTo>
                <a:cubicBezTo>
                  <a:pt x="46" y="98"/>
                  <a:pt x="46" y="98"/>
                  <a:pt x="46" y="98"/>
                </a:cubicBezTo>
                <a:cubicBezTo>
                  <a:pt x="47" y="98"/>
                  <a:pt x="47" y="98"/>
                  <a:pt x="47" y="98"/>
                </a:cubicBezTo>
                <a:cubicBezTo>
                  <a:pt x="47" y="98"/>
                  <a:pt x="47" y="98"/>
                  <a:pt x="47" y="98"/>
                </a:cubicBezTo>
                <a:cubicBezTo>
                  <a:pt x="47" y="98"/>
                  <a:pt x="47" y="98"/>
                  <a:pt x="47" y="98"/>
                </a:cubicBezTo>
                <a:cubicBezTo>
                  <a:pt x="66" y="98"/>
                  <a:pt x="66" y="98"/>
                  <a:pt x="66" y="98"/>
                </a:cubicBezTo>
                <a:cubicBezTo>
                  <a:pt x="72" y="96"/>
                  <a:pt x="75" y="91"/>
                  <a:pt x="77" y="85"/>
                </a:cubicBezTo>
                <a:cubicBezTo>
                  <a:pt x="72" y="66"/>
                  <a:pt x="66" y="49"/>
                  <a:pt x="55" y="33"/>
                </a:cubicBezTo>
                <a:cubicBezTo>
                  <a:pt x="44" y="33"/>
                  <a:pt x="33" y="33"/>
                  <a:pt x="22" y="33"/>
                </a:cubicBezTo>
                <a:close/>
                <a:moveTo>
                  <a:pt x="50" y="20"/>
                </a:moveTo>
                <a:cubicBezTo>
                  <a:pt x="42" y="20"/>
                  <a:pt x="34" y="20"/>
                  <a:pt x="25" y="20"/>
                </a:cubicBezTo>
                <a:cubicBezTo>
                  <a:pt x="16" y="1"/>
                  <a:pt x="16" y="1"/>
                  <a:pt x="16" y="1"/>
                </a:cubicBezTo>
                <a:cubicBezTo>
                  <a:pt x="22" y="0"/>
                  <a:pt x="22" y="0"/>
                  <a:pt x="22" y="0"/>
                </a:cubicBezTo>
                <a:cubicBezTo>
                  <a:pt x="25" y="6"/>
                  <a:pt x="25" y="6"/>
                  <a:pt x="25" y="6"/>
                </a:cubicBezTo>
                <a:cubicBezTo>
                  <a:pt x="27" y="6"/>
                  <a:pt x="27" y="6"/>
                  <a:pt x="27" y="6"/>
                </a:cubicBezTo>
                <a:cubicBezTo>
                  <a:pt x="27" y="0"/>
                  <a:pt x="27" y="0"/>
                  <a:pt x="27" y="0"/>
                </a:cubicBezTo>
                <a:cubicBezTo>
                  <a:pt x="35" y="0"/>
                  <a:pt x="35" y="0"/>
                  <a:pt x="35" y="0"/>
                </a:cubicBezTo>
                <a:cubicBezTo>
                  <a:pt x="36" y="6"/>
                  <a:pt x="36" y="6"/>
                  <a:pt x="36" y="6"/>
                </a:cubicBezTo>
                <a:cubicBezTo>
                  <a:pt x="40" y="6"/>
                  <a:pt x="40" y="6"/>
                  <a:pt x="40" y="6"/>
                </a:cubicBezTo>
                <a:cubicBezTo>
                  <a:pt x="40" y="0"/>
                  <a:pt x="40" y="0"/>
                  <a:pt x="40" y="0"/>
                </a:cubicBezTo>
                <a:cubicBezTo>
                  <a:pt x="48" y="0"/>
                  <a:pt x="48" y="0"/>
                  <a:pt x="48" y="0"/>
                </a:cubicBezTo>
                <a:cubicBezTo>
                  <a:pt x="48" y="6"/>
                  <a:pt x="48" y="6"/>
                  <a:pt x="48" y="6"/>
                </a:cubicBezTo>
                <a:cubicBezTo>
                  <a:pt x="50" y="6"/>
                  <a:pt x="50" y="6"/>
                  <a:pt x="50" y="6"/>
                </a:cubicBezTo>
                <a:cubicBezTo>
                  <a:pt x="53" y="0"/>
                  <a:pt x="53" y="0"/>
                  <a:pt x="53" y="0"/>
                </a:cubicBezTo>
                <a:cubicBezTo>
                  <a:pt x="59" y="1"/>
                  <a:pt x="59" y="1"/>
                  <a:pt x="59" y="1"/>
                </a:cubicBezTo>
                <a:cubicBezTo>
                  <a:pt x="50" y="20"/>
                  <a:pt x="50" y="20"/>
                  <a:pt x="50" y="20"/>
                </a:cubicBezTo>
                <a:close/>
                <a:moveTo>
                  <a:pt x="18" y="31"/>
                </a:moveTo>
                <a:cubicBezTo>
                  <a:pt x="16" y="31"/>
                  <a:pt x="14" y="29"/>
                  <a:pt x="14" y="26"/>
                </a:cubicBezTo>
                <a:cubicBezTo>
                  <a:pt x="14" y="24"/>
                  <a:pt x="16" y="22"/>
                  <a:pt x="18" y="22"/>
                </a:cubicBezTo>
                <a:cubicBezTo>
                  <a:pt x="59" y="22"/>
                  <a:pt x="59" y="22"/>
                  <a:pt x="59" y="22"/>
                </a:cubicBezTo>
                <a:cubicBezTo>
                  <a:pt x="61" y="22"/>
                  <a:pt x="63" y="24"/>
                  <a:pt x="63" y="26"/>
                </a:cubicBezTo>
                <a:cubicBezTo>
                  <a:pt x="63" y="29"/>
                  <a:pt x="61" y="31"/>
                  <a:pt x="59" y="31"/>
                </a:cubicBezTo>
                <a:cubicBezTo>
                  <a:pt x="18" y="31"/>
                  <a:pt x="18" y="31"/>
                  <a:pt x="18" y="31"/>
                </a:cubicBezTo>
                <a:close/>
                <a:moveTo>
                  <a:pt x="43" y="84"/>
                </a:moveTo>
                <a:cubicBezTo>
                  <a:pt x="43" y="86"/>
                  <a:pt x="43" y="86"/>
                  <a:pt x="43" y="86"/>
                </a:cubicBezTo>
                <a:cubicBezTo>
                  <a:pt x="35" y="86"/>
                  <a:pt x="35" y="86"/>
                  <a:pt x="35" y="86"/>
                </a:cubicBezTo>
                <a:cubicBezTo>
                  <a:pt x="35" y="84"/>
                  <a:pt x="35" y="84"/>
                  <a:pt x="35" y="84"/>
                </a:cubicBezTo>
                <a:cubicBezTo>
                  <a:pt x="32" y="83"/>
                  <a:pt x="30" y="81"/>
                  <a:pt x="30" y="77"/>
                </a:cubicBezTo>
                <a:cubicBezTo>
                  <a:pt x="30" y="69"/>
                  <a:pt x="30" y="69"/>
                  <a:pt x="30" y="69"/>
                </a:cubicBezTo>
                <a:cubicBezTo>
                  <a:pt x="37" y="69"/>
                  <a:pt x="37" y="69"/>
                  <a:pt x="37" y="69"/>
                </a:cubicBezTo>
                <a:cubicBezTo>
                  <a:pt x="37" y="78"/>
                  <a:pt x="37" y="78"/>
                  <a:pt x="37" y="78"/>
                </a:cubicBezTo>
                <a:cubicBezTo>
                  <a:pt x="37" y="78"/>
                  <a:pt x="38" y="79"/>
                  <a:pt x="39" y="79"/>
                </a:cubicBezTo>
                <a:cubicBezTo>
                  <a:pt x="40" y="79"/>
                  <a:pt x="40" y="78"/>
                  <a:pt x="40" y="78"/>
                </a:cubicBezTo>
                <a:cubicBezTo>
                  <a:pt x="40" y="73"/>
                  <a:pt x="40" y="73"/>
                  <a:pt x="40" y="73"/>
                </a:cubicBezTo>
                <a:cubicBezTo>
                  <a:pt x="40" y="72"/>
                  <a:pt x="40" y="71"/>
                  <a:pt x="39" y="70"/>
                </a:cubicBezTo>
                <a:cubicBezTo>
                  <a:pt x="38" y="69"/>
                  <a:pt x="36" y="67"/>
                  <a:pt x="32" y="63"/>
                </a:cubicBezTo>
                <a:cubicBezTo>
                  <a:pt x="31" y="61"/>
                  <a:pt x="30" y="59"/>
                  <a:pt x="30" y="57"/>
                </a:cubicBezTo>
                <a:cubicBezTo>
                  <a:pt x="30" y="53"/>
                  <a:pt x="30" y="53"/>
                  <a:pt x="30" y="53"/>
                </a:cubicBezTo>
                <a:cubicBezTo>
                  <a:pt x="30" y="49"/>
                  <a:pt x="32" y="47"/>
                  <a:pt x="35" y="46"/>
                </a:cubicBezTo>
                <a:cubicBezTo>
                  <a:pt x="35" y="44"/>
                  <a:pt x="35" y="44"/>
                  <a:pt x="35" y="44"/>
                </a:cubicBezTo>
                <a:cubicBezTo>
                  <a:pt x="43" y="44"/>
                  <a:pt x="43" y="44"/>
                  <a:pt x="43" y="44"/>
                </a:cubicBezTo>
                <a:cubicBezTo>
                  <a:pt x="43" y="46"/>
                  <a:pt x="43" y="46"/>
                  <a:pt x="43" y="46"/>
                </a:cubicBezTo>
                <a:cubicBezTo>
                  <a:pt x="46" y="47"/>
                  <a:pt x="48" y="49"/>
                  <a:pt x="48" y="53"/>
                </a:cubicBezTo>
                <a:cubicBezTo>
                  <a:pt x="48" y="59"/>
                  <a:pt x="48" y="59"/>
                  <a:pt x="48" y="59"/>
                </a:cubicBezTo>
                <a:cubicBezTo>
                  <a:pt x="40" y="59"/>
                  <a:pt x="40" y="59"/>
                  <a:pt x="40" y="59"/>
                </a:cubicBezTo>
                <a:cubicBezTo>
                  <a:pt x="40" y="52"/>
                  <a:pt x="40" y="52"/>
                  <a:pt x="40" y="52"/>
                </a:cubicBezTo>
                <a:cubicBezTo>
                  <a:pt x="40" y="51"/>
                  <a:pt x="40" y="51"/>
                  <a:pt x="39" y="51"/>
                </a:cubicBezTo>
                <a:cubicBezTo>
                  <a:pt x="38" y="51"/>
                  <a:pt x="38" y="52"/>
                  <a:pt x="38" y="53"/>
                </a:cubicBezTo>
                <a:cubicBezTo>
                  <a:pt x="38" y="56"/>
                  <a:pt x="38" y="56"/>
                  <a:pt x="38" y="56"/>
                </a:cubicBezTo>
                <a:cubicBezTo>
                  <a:pt x="38" y="57"/>
                  <a:pt x="39" y="59"/>
                  <a:pt x="41" y="61"/>
                </a:cubicBezTo>
                <a:cubicBezTo>
                  <a:pt x="44" y="64"/>
                  <a:pt x="47" y="67"/>
                  <a:pt x="47" y="68"/>
                </a:cubicBezTo>
                <a:cubicBezTo>
                  <a:pt x="48" y="69"/>
                  <a:pt x="49" y="71"/>
                  <a:pt x="49" y="72"/>
                </a:cubicBezTo>
                <a:cubicBezTo>
                  <a:pt x="49" y="77"/>
                  <a:pt x="49" y="77"/>
                  <a:pt x="49" y="77"/>
                </a:cubicBezTo>
                <a:cubicBezTo>
                  <a:pt x="49" y="81"/>
                  <a:pt x="47" y="83"/>
                  <a:pt x="43" y="84"/>
                </a:cubicBezTo>
                <a:close/>
              </a:path>
            </a:pathLst>
          </a:custGeom>
          <a:solidFill>
            <a:schemeClr val="bg1"/>
          </a:solidFill>
          <a:ln w="9525">
            <a:noFill/>
            <a:miter lim="800000"/>
            <a:headEnd/>
            <a:tailEnd/>
          </a:ln>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290" name="Freeform 62"/>
          <p:cNvSpPr>
            <a:spLocks noEditPoints="1" noChangeArrowheads="1"/>
          </p:cNvSpPr>
          <p:nvPr/>
        </p:nvSpPr>
        <p:spPr bwMode="auto">
          <a:xfrm>
            <a:off x="1369206" y="5118772"/>
            <a:ext cx="412434" cy="403379"/>
          </a:xfrm>
          <a:custGeom>
            <a:avLst/>
            <a:gdLst>
              <a:gd name="T0" fmla="*/ 2147483647 w 96"/>
              <a:gd name="T1" fmla="*/ 2147483647 h 95"/>
              <a:gd name="T2" fmla="*/ 2147483647 w 96"/>
              <a:gd name="T3" fmla="*/ 2147483647 h 95"/>
              <a:gd name="T4" fmla="*/ 2147483647 w 96"/>
              <a:gd name="T5" fmla="*/ 2147483647 h 95"/>
              <a:gd name="T6" fmla="*/ 2147483647 w 96"/>
              <a:gd name="T7" fmla="*/ 2147483647 h 95"/>
              <a:gd name="T8" fmla="*/ 2147483647 w 96"/>
              <a:gd name="T9" fmla="*/ 2147483647 h 95"/>
              <a:gd name="T10" fmla="*/ 2147483647 w 96"/>
              <a:gd name="T11" fmla="*/ 2147483647 h 95"/>
              <a:gd name="T12" fmla="*/ 2147483647 w 96"/>
              <a:gd name="T13" fmla="*/ 2147483647 h 95"/>
              <a:gd name="T14" fmla="*/ 2147483647 w 96"/>
              <a:gd name="T15" fmla="*/ 2147483647 h 95"/>
              <a:gd name="T16" fmla="*/ 2147483647 w 96"/>
              <a:gd name="T17" fmla="*/ 2147483647 h 95"/>
              <a:gd name="T18" fmla="*/ 2147483647 w 96"/>
              <a:gd name="T19" fmla="*/ 2147483647 h 95"/>
              <a:gd name="T20" fmla="*/ 2147483647 w 96"/>
              <a:gd name="T21" fmla="*/ 2147483647 h 95"/>
              <a:gd name="T22" fmla="*/ 2147483647 w 96"/>
              <a:gd name="T23" fmla="*/ 2147483647 h 95"/>
              <a:gd name="T24" fmla="*/ 2147483647 w 96"/>
              <a:gd name="T25" fmla="*/ 2147483647 h 95"/>
              <a:gd name="T26" fmla="*/ 2147483647 w 96"/>
              <a:gd name="T27" fmla="*/ 2147483647 h 95"/>
              <a:gd name="T28" fmla="*/ 2147483647 w 96"/>
              <a:gd name="T29" fmla="*/ 2147483647 h 95"/>
              <a:gd name="T30" fmla="*/ 2147483647 w 96"/>
              <a:gd name="T31" fmla="*/ 2147483647 h 95"/>
              <a:gd name="T32" fmla="*/ 2147483647 w 96"/>
              <a:gd name="T33" fmla="*/ 2147483647 h 95"/>
              <a:gd name="T34" fmla="*/ 2147483647 w 96"/>
              <a:gd name="T35" fmla="*/ 2147483647 h 95"/>
              <a:gd name="T36" fmla="*/ 2147483647 w 96"/>
              <a:gd name="T37" fmla="*/ 2147483647 h 95"/>
              <a:gd name="T38" fmla="*/ 2147483647 w 96"/>
              <a:gd name="T39" fmla="*/ 2147483647 h 95"/>
              <a:gd name="T40" fmla="*/ 2147483647 w 96"/>
              <a:gd name="T41" fmla="*/ 2147483647 h 95"/>
              <a:gd name="T42" fmla="*/ 2147483647 w 96"/>
              <a:gd name="T43" fmla="*/ 2147483647 h 95"/>
              <a:gd name="T44" fmla="*/ 2147483647 w 96"/>
              <a:gd name="T45" fmla="*/ 2147483647 h 95"/>
              <a:gd name="T46" fmla="*/ 2147483647 w 96"/>
              <a:gd name="T47" fmla="*/ 2147483647 h 95"/>
              <a:gd name="T48" fmla="*/ 2147483647 w 96"/>
              <a:gd name="T49" fmla="*/ 2147483647 h 95"/>
              <a:gd name="T50" fmla="*/ 2147483647 w 96"/>
              <a:gd name="T51" fmla="*/ 2147483647 h 95"/>
              <a:gd name="T52" fmla="*/ 2147483647 w 96"/>
              <a:gd name="T53" fmla="*/ 2147483647 h 95"/>
              <a:gd name="T54" fmla="*/ 2147483647 w 96"/>
              <a:gd name="T55" fmla="*/ 2147483647 h 95"/>
              <a:gd name="T56" fmla="*/ 2147483647 w 96"/>
              <a:gd name="T57" fmla="*/ 2147483647 h 95"/>
              <a:gd name="T58" fmla="*/ 2147483647 w 96"/>
              <a:gd name="T59" fmla="*/ 2147483647 h 95"/>
              <a:gd name="T60" fmla="*/ 2147483647 w 96"/>
              <a:gd name="T61" fmla="*/ 2147483647 h 95"/>
              <a:gd name="T62" fmla="*/ 2147483647 w 96"/>
              <a:gd name="T63" fmla="*/ 2147483647 h 95"/>
              <a:gd name="T64" fmla="*/ 2147483647 w 96"/>
              <a:gd name="T65" fmla="*/ 2147483647 h 95"/>
              <a:gd name="T66" fmla="*/ 2147483647 w 96"/>
              <a:gd name="T67" fmla="*/ 2147483647 h 95"/>
              <a:gd name="T68" fmla="*/ 2147483647 w 96"/>
              <a:gd name="T69" fmla="*/ 2147483647 h 95"/>
              <a:gd name="T70" fmla="*/ 2147483647 w 96"/>
              <a:gd name="T71" fmla="*/ 2147483647 h 95"/>
              <a:gd name="T72" fmla="*/ 2147483647 w 96"/>
              <a:gd name="T73" fmla="*/ 2147483647 h 95"/>
              <a:gd name="T74" fmla="*/ 2147483647 w 96"/>
              <a:gd name="T75" fmla="*/ 2147483647 h 95"/>
              <a:gd name="T76" fmla="*/ 2147483647 w 96"/>
              <a:gd name="T77" fmla="*/ 2147483647 h 95"/>
              <a:gd name="T78" fmla="*/ 2147483647 w 96"/>
              <a:gd name="T79" fmla="*/ 2147483647 h 95"/>
              <a:gd name="T80" fmla="*/ 2147483647 w 96"/>
              <a:gd name="T81" fmla="*/ 2147483647 h 95"/>
              <a:gd name="T82" fmla="*/ 2147483647 w 96"/>
              <a:gd name="T83" fmla="*/ 2147483647 h 95"/>
              <a:gd name="T84" fmla="*/ 2147483647 w 96"/>
              <a:gd name="T85" fmla="*/ 2147483647 h 95"/>
              <a:gd name="T86" fmla="*/ 2147483647 w 96"/>
              <a:gd name="T87" fmla="*/ 2147483647 h 95"/>
              <a:gd name="T88" fmla="*/ 2147483647 w 96"/>
              <a:gd name="T89" fmla="*/ 2147483647 h 95"/>
              <a:gd name="T90" fmla="*/ 2147483647 w 96"/>
              <a:gd name="T91" fmla="*/ 2147483647 h 95"/>
              <a:gd name="T92" fmla="*/ 2147483647 w 96"/>
              <a:gd name="T93" fmla="*/ 2147483647 h 95"/>
              <a:gd name="T94" fmla="*/ 2147483647 w 96"/>
              <a:gd name="T95" fmla="*/ 2147483647 h 95"/>
              <a:gd name="T96" fmla="*/ 2147483647 w 96"/>
              <a:gd name="T97" fmla="*/ 2147483647 h 95"/>
              <a:gd name="T98" fmla="*/ 2147483647 w 96"/>
              <a:gd name="T99" fmla="*/ 2147483647 h 95"/>
              <a:gd name="T100" fmla="*/ 2147483647 w 96"/>
              <a:gd name="T101" fmla="*/ 2147483647 h 95"/>
              <a:gd name="T102" fmla="*/ 2147483647 w 96"/>
              <a:gd name="T103" fmla="*/ 2147483647 h 95"/>
              <a:gd name="T104" fmla="*/ 2147483647 w 96"/>
              <a:gd name="T105" fmla="*/ 2147483647 h 95"/>
              <a:gd name="T106" fmla="*/ 2147483647 w 96"/>
              <a:gd name="T107" fmla="*/ 2147483647 h 95"/>
              <a:gd name="T108" fmla="*/ 2147483647 w 96"/>
              <a:gd name="T109" fmla="*/ 2147483647 h 95"/>
              <a:gd name="T110" fmla="*/ 2147483647 w 96"/>
              <a:gd name="T111" fmla="*/ 2147483647 h 9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6"/>
              <a:gd name="T169" fmla="*/ 0 h 95"/>
              <a:gd name="T170" fmla="*/ 96 w 96"/>
              <a:gd name="T171" fmla="*/ 95 h 9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6" h="95">
                <a:moveTo>
                  <a:pt x="40" y="58"/>
                </a:moveTo>
                <a:cubicBezTo>
                  <a:pt x="40" y="58"/>
                  <a:pt x="40" y="58"/>
                  <a:pt x="40" y="58"/>
                </a:cubicBezTo>
                <a:cubicBezTo>
                  <a:pt x="41" y="59"/>
                  <a:pt x="41" y="59"/>
                  <a:pt x="41" y="60"/>
                </a:cubicBezTo>
                <a:cubicBezTo>
                  <a:pt x="41" y="67"/>
                  <a:pt x="41" y="67"/>
                  <a:pt x="41" y="67"/>
                </a:cubicBezTo>
                <a:cubicBezTo>
                  <a:pt x="41" y="67"/>
                  <a:pt x="41" y="67"/>
                  <a:pt x="42" y="67"/>
                </a:cubicBezTo>
                <a:cubicBezTo>
                  <a:pt x="45" y="68"/>
                  <a:pt x="47" y="69"/>
                  <a:pt x="48" y="70"/>
                </a:cubicBezTo>
                <a:cubicBezTo>
                  <a:pt x="48" y="70"/>
                  <a:pt x="49" y="71"/>
                  <a:pt x="49" y="71"/>
                </a:cubicBezTo>
                <a:cubicBezTo>
                  <a:pt x="49" y="74"/>
                  <a:pt x="49" y="77"/>
                  <a:pt x="49" y="80"/>
                </a:cubicBezTo>
                <a:cubicBezTo>
                  <a:pt x="48" y="81"/>
                  <a:pt x="48" y="81"/>
                  <a:pt x="48" y="81"/>
                </a:cubicBezTo>
                <a:cubicBezTo>
                  <a:pt x="47" y="82"/>
                  <a:pt x="46" y="83"/>
                  <a:pt x="44" y="83"/>
                </a:cubicBezTo>
                <a:cubicBezTo>
                  <a:pt x="44" y="90"/>
                  <a:pt x="44" y="90"/>
                  <a:pt x="44" y="90"/>
                </a:cubicBezTo>
                <a:cubicBezTo>
                  <a:pt x="44" y="91"/>
                  <a:pt x="44" y="91"/>
                  <a:pt x="43" y="91"/>
                </a:cubicBezTo>
                <a:cubicBezTo>
                  <a:pt x="42" y="92"/>
                  <a:pt x="40" y="93"/>
                  <a:pt x="37" y="94"/>
                </a:cubicBezTo>
                <a:cubicBezTo>
                  <a:pt x="34" y="94"/>
                  <a:pt x="29" y="95"/>
                  <a:pt x="24" y="95"/>
                </a:cubicBezTo>
                <a:cubicBezTo>
                  <a:pt x="19" y="95"/>
                  <a:pt x="15" y="94"/>
                  <a:pt x="11" y="94"/>
                </a:cubicBezTo>
                <a:cubicBezTo>
                  <a:pt x="8" y="93"/>
                  <a:pt x="6" y="92"/>
                  <a:pt x="5" y="91"/>
                </a:cubicBezTo>
                <a:cubicBezTo>
                  <a:pt x="5" y="91"/>
                  <a:pt x="4" y="91"/>
                  <a:pt x="4" y="90"/>
                </a:cubicBezTo>
                <a:cubicBezTo>
                  <a:pt x="4" y="87"/>
                  <a:pt x="4" y="84"/>
                  <a:pt x="4" y="81"/>
                </a:cubicBezTo>
                <a:cubicBezTo>
                  <a:pt x="4" y="81"/>
                  <a:pt x="4" y="80"/>
                  <a:pt x="5" y="80"/>
                </a:cubicBezTo>
                <a:cubicBezTo>
                  <a:pt x="6" y="79"/>
                  <a:pt x="7" y="78"/>
                  <a:pt x="9" y="78"/>
                </a:cubicBezTo>
                <a:cubicBezTo>
                  <a:pt x="9" y="72"/>
                  <a:pt x="9" y="72"/>
                  <a:pt x="9" y="72"/>
                </a:cubicBezTo>
                <a:cubicBezTo>
                  <a:pt x="9" y="72"/>
                  <a:pt x="8" y="72"/>
                  <a:pt x="8" y="72"/>
                </a:cubicBezTo>
                <a:cubicBezTo>
                  <a:pt x="5" y="72"/>
                  <a:pt x="3" y="71"/>
                  <a:pt x="2" y="70"/>
                </a:cubicBezTo>
                <a:cubicBezTo>
                  <a:pt x="1" y="69"/>
                  <a:pt x="1" y="69"/>
                  <a:pt x="1" y="68"/>
                </a:cubicBezTo>
                <a:cubicBezTo>
                  <a:pt x="1" y="65"/>
                  <a:pt x="1" y="62"/>
                  <a:pt x="1" y="60"/>
                </a:cubicBezTo>
                <a:cubicBezTo>
                  <a:pt x="1" y="59"/>
                  <a:pt x="1" y="59"/>
                  <a:pt x="2" y="58"/>
                </a:cubicBezTo>
                <a:cubicBezTo>
                  <a:pt x="3" y="57"/>
                  <a:pt x="5" y="56"/>
                  <a:pt x="8" y="56"/>
                </a:cubicBezTo>
                <a:cubicBezTo>
                  <a:pt x="8" y="56"/>
                  <a:pt x="9" y="56"/>
                  <a:pt x="9" y="55"/>
                </a:cubicBezTo>
                <a:cubicBezTo>
                  <a:pt x="9" y="55"/>
                  <a:pt x="8" y="55"/>
                  <a:pt x="8" y="54"/>
                </a:cubicBezTo>
                <a:cubicBezTo>
                  <a:pt x="8" y="51"/>
                  <a:pt x="8" y="48"/>
                  <a:pt x="8" y="45"/>
                </a:cubicBezTo>
                <a:cubicBezTo>
                  <a:pt x="8" y="45"/>
                  <a:pt x="9" y="44"/>
                  <a:pt x="9" y="44"/>
                </a:cubicBezTo>
                <a:cubicBezTo>
                  <a:pt x="8" y="44"/>
                  <a:pt x="8" y="44"/>
                  <a:pt x="7" y="43"/>
                </a:cubicBezTo>
                <a:cubicBezTo>
                  <a:pt x="4" y="43"/>
                  <a:pt x="2" y="42"/>
                  <a:pt x="1" y="41"/>
                </a:cubicBezTo>
                <a:cubicBezTo>
                  <a:pt x="0" y="41"/>
                  <a:pt x="0" y="40"/>
                  <a:pt x="0" y="39"/>
                </a:cubicBezTo>
                <a:cubicBezTo>
                  <a:pt x="0" y="37"/>
                  <a:pt x="0" y="34"/>
                  <a:pt x="0" y="31"/>
                </a:cubicBezTo>
                <a:cubicBezTo>
                  <a:pt x="0" y="30"/>
                  <a:pt x="0" y="30"/>
                  <a:pt x="1" y="29"/>
                </a:cubicBezTo>
                <a:cubicBezTo>
                  <a:pt x="2" y="28"/>
                  <a:pt x="4" y="27"/>
                  <a:pt x="7" y="27"/>
                </a:cubicBezTo>
                <a:cubicBezTo>
                  <a:pt x="10" y="26"/>
                  <a:pt x="15" y="26"/>
                  <a:pt x="20" y="26"/>
                </a:cubicBezTo>
                <a:cubicBezTo>
                  <a:pt x="25" y="26"/>
                  <a:pt x="29" y="26"/>
                  <a:pt x="33" y="27"/>
                </a:cubicBezTo>
                <a:cubicBezTo>
                  <a:pt x="36" y="27"/>
                  <a:pt x="38" y="28"/>
                  <a:pt x="39" y="29"/>
                </a:cubicBezTo>
                <a:cubicBezTo>
                  <a:pt x="39" y="30"/>
                  <a:pt x="40" y="30"/>
                  <a:pt x="40" y="31"/>
                </a:cubicBezTo>
                <a:cubicBezTo>
                  <a:pt x="40" y="34"/>
                  <a:pt x="40" y="37"/>
                  <a:pt x="40" y="39"/>
                </a:cubicBezTo>
                <a:cubicBezTo>
                  <a:pt x="39" y="40"/>
                  <a:pt x="39" y="41"/>
                  <a:pt x="39" y="41"/>
                </a:cubicBezTo>
                <a:cubicBezTo>
                  <a:pt x="40" y="41"/>
                  <a:pt x="40" y="41"/>
                  <a:pt x="41" y="41"/>
                </a:cubicBezTo>
                <a:cubicBezTo>
                  <a:pt x="44" y="42"/>
                  <a:pt x="46" y="43"/>
                  <a:pt x="47" y="44"/>
                </a:cubicBezTo>
                <a:cubicBezTo>
                  <a:pt x="48" y="44"/>
                  <a:pt x="48" y="45"/>
                  <a:pt x="48" y="45"/>
                </a:cubicBezTo>
                <a:cubicBezTo>
                  <a:pt x="48" y="48"/>
                  <a:pt x="48" y="51"/>
                  <a:pt x="48" y="54"/>
                </a:cubicBezTo>
                <a:cubicBezTo>
                  <a:pt x="48" y="55"/>
                  <a:pt x="48" y="55"/>
                  <a:pt x="47" y="56"/>
                </a:cubicBezTo>
                <a:cubicBezTo>
                  <a:pt x="46" y="56"/>
                  <a:pt x="44" y="57"/>
                  <a:pt x="41" y="58"/>
                </a:cubicBezTo>
                <a:cubicBezTo>
                  <a:pt x="41" y="58"/>
                  <a:pt x="40" y="58"/>
                  <a:pt x="40" y="58"/>
                </a:cubicBezTo>
                <a:close/>
                <a:moveTo>
                  <a:pt x="73" y="0"/>
                </a:moveTo>
                <a:cubicBezTo>
                  <a:pt x="68" y="0"/>
                  <a:pt x="64" y="1"/>
                  <a:pt x="60" y="1"/>
                </a:cubicBezTo>
                <a:cubicBezTo>
                  <a:pt x="58" y="2"/>
                  <a:pt x="55" y="3"/>
                  <a:pt x="54" y="4"/>
                </a:cubicBezTo>
                <a:cubicBezTo>
                  <a:pt x="54" y="4"/>
                  <a:pt x="54" y="4"/>
                  <a:pt x="54" y="5"/>
                </a:cubicBezTo>
                <a:cubicBezTo>
                  <a:pt x="54" y="8"/>
                  <a:pt x="54" y="11"/>
                  <a:pt x="54" y="14"/>
                </a:cubicBezTo>
                <a:cubicBezTo>
                  <a:pt x="54" y="14"/>
                  <a:pt x="54" y="15"/>
                  <a:pt x="54" y="15"/>
                </a:cubicBezTo>
                <a:cubicBezTo>
                  <a:pt x="55" y="16"/>
                  <a:pt x="55" y="16"/>
                  <a:pt x="55" y="16"/>
                </a:cubicBezTo>
                <a:cubicBezTo>
                  <a:pt x="55" y="16"/>
                  <a:pt x="55" y="16"/>
                  <a:pt x="54" y="16"/>
                </a:cubicBezTo>
                <a:cubicBezTo>
                  <a:pt x="51" y="17"/>
                  <a:pt x="49" y="17"/>
                  <a:pt x="48" y="18"/>
                </a:cubicBezTo>
                <a:cubicBezTo>
                  <a:pt x="48" y="19"/>
                  <a:pt x="47" y="19"/>
                  <a:pt x="47" y="20"/>
                </a:cubicBezTo>
                <a:cubicBezTo>
                  <a:pt x="47" y="23"/>
                  <a:pt x="47" y="26"/>
                  <a:pt x="47" y="28"/>
                </a:cubicBezTo>
                <a:cubicBezTo>
                  <a:pt x="47" y="29"/>
                  <a:pt x="48" y="30"/>
                  <a:pt x="48" y="30"/>
                </a:cubicBezTo>
                <a:cubicBezTo>
                  <a:pt x="49" y="31"/>
                  <a:pt x="51" y="32"/>
                  <a:pt x="54" y="32"/>
                </a:cubicBezTo>
                <a:cubicBezTo>
                  <a:pt x="54" y="32"/>
                  <a:pt x="55" y="33"/>
                  <a:pt x="55" y="33"/>
                </a:cubicBezTo>
                <a:cubicBezTo>
                  <a:pt x="54" y="33"/>
                  <a:pt x="54" y="33"/>
                  <a:pt x="54" y="33"/>
                </a:cubicBezTo>
                <a:cubicBezTo>
                  <a:pt x="53" y="34"/>
                  <a:pt x="53" y="34"/>
                  <a:pt x="53" y="35"/>
                </a:cubicBezTo>
                <a:cubicBezTo>
                  <a:pt x="53" y="38"/>
                  <a:pt x="53" y="41"/>
                  <a:pt x="53" y="43"/>
                </a:cubicBezTo>
                <a:cubicBezTo>
                  <a:pt x="53" y="44"/>
                  <a:pt x="53" y="44"/>
                  <a:pt x="54" y="45"/>
                </a:cubicBezTo>
                <a:cubicBezTo>
                  <a:pt x="55" y="46"/>
                  <a:pt x="56" y="46"/>
                  <a:pt x="57" y="47"/>
                </a:cubicBezTo>
                <a:cubicBezTo>
                  <a:pt x="56" y="47"/>
                  <a:pt x="55" y="48"/>
                  <a:pt x="55" y="48"/>
                </a:cubicBezTo>
                <a:cubicBezTo>
                  <a:pt x="54" y="49"/>
                  <a:pt x="54" y="49"/>
                  <a:pt x="54" y="50"/>
                </a:cubicBezTo>
                <a:cubicBezTo>
                  <a:pt x="54" y="52"/>
                  <a:pt x="54" y="55"/>
                  <a:pt x="54" y="58"/>
                </a:cubicBezTo>
                <a:cubicBezTo>
                  <a:pt x="54" y="59"/>
                  <a:pt x="54" y="59"/>
                  <a:pt x="55" y="60"/>
                </a:cubicBezTo>
                <a:cubicBezTo>
                  <a:pt x="56" y="61"/>
                  <a:pt x="57" y="61"/>
                  <a:pt x="59" y="62"/>
                </a:cubicBezTo>
                <a:cubicBezTo>
                  <a:pt x="59" y="62"/>
                  <a:pt x="58" y="62"/>
                  <a:pt x="58" y="63"/>
                </a:cubicBezTo>
                <a:cubicBezTo>
                  <a:pt x="57" y="63"/>
                  <a:pt x="57" y="64"/>
                  <a:pt x="57" y="64"/>
                </a:cubicBezTo>
                <a:cubicBezTo>
                  <a:pt x="57" y="67"/>
                  <a:pt x="57" y="70"/>
                  <a:pt x="57" y="73"/>
                </a:cubicBezTo>
                <a:cubicBezTo>
                  <a:pt x="57" y="74"/>
                  <a:pt x="57" y="74"/>
                  <a:pt x="58" y="75"/>
                </a:cubicBezTo>
                <a:cubicBezTo>
                  <a:pt x="58" y="75"/>
                  <a:pt x="58" y="75"/>
                  <a:pt x="59" y="76"/>
                </a:cubicBezTo>
                <a:cubicBezTo>
                  <a:pt x="57" y="76"/>
                  <a:pt x="56" y="77"/>
                  <a:pt x="55" y="77"/>
                </a:cubicBezTo>
                <a:cubicBezTo>
                  <a:pt x="54" y="78"/>
                  <a:pt x="54" y="78"/>
                  <a:pt x="54" y="79"/>
                </a:cubicBezTo>
                <a:cubicBezTo>
                  <a:pt x="54" y="82"/>
                  <a:pt x="54" y="85"/>
                  <a:pt x="54" y="88"/>
                </a:cubicBezTo>
                <a:cubicBezTo>
                  <a:pt x="54" y="88"/>
                  <a:pt x="54" y="89"/>
                  <a:pt x="55" y="89"/>
                </a:cubicBezTo>
                <a:cubicBezTo>
                  <a:pt x="56" y="90"/>
                  <a:pt x="58" y="91"/>
                  <a:pt x="61" y="92"/>
                </a:cubicBezTo>
                <a:cubicBezTo>
                  <a:pt x="64" y="92"/>
                  <a:pt x="69" y="92"/>
                  <a:pt x="74" y="92"/>
                </a:cubicBezTo>
                <a:cubicBezTo>
                  <a:pt x="79" y="92"/>
                  <a:pt x="84" y="92"/>
                  <a:pt x="87" y="92"/>
                </a:cubicBezTo>
                <a:cubicBezTo>
                  <a:pt x="90" y="91"/>
                  <a:pt x="92" y="90"/>
                  <a:pt x="93" y="89"/>
                </a:cubicBezTo>
                <a:cubicBezTo>
                  <a:pt x="93" y="89"/>
                  <a:pt x="94" y="89"/>
                  <a:pt x="94" y="88"/>
                </a:cubicBezTo>
                <a:cubicBezTo>
                  <a:pt x="94" y="85"/>
                  <a:pt x="94" y="82"/>
                  <a:pt x="94" y="79"/>
                </a:cubicBezTo>
                <a:cubicBezTo>
                  <a:pt x="94" y="78"/>
                  <a:pt x="94" y="78"/>
                  <a:pt x="93" y="77"/>
                </a:cubicBezTo>
                <a:cubicBezTo>
                  <a:pt x="93" y="77"/>
                  <a:pt x="92" y="77"/>
                  <a:pt x="92" y="76"/>
                </a:cubicBezTo>
                <a:cubicBezTo>
                  <a:pt x="93" y="76"/>
                  <a:pt x="95" y="75"/>
                  <a:pt x="95" y="75"/>
                </a:cubicBezTo>
                <a:cubicBezTo>
                  <a:pt x="96" y="74"/>
                  <a:pt x="96" y="74"/>
                  <a:pt x="96" y="73"/>
                </a:cubicBezTo>
                <a:cubicBezTo>
                  <a:pt x="96" y="70"/>
                  <a:pt x="96" y="67"/>
                  <a:pt x="96" y="64"/>
                </a:cubicBezTo>
                <a:cubicBezTo>
                  <a:pt x="96" y="64"/>
                  <a:pt x="96" y="63"/>
                  <a:pt x="96" y="63"/>
                </a:cubicBezTo>
                <a:cubicBezTo>
                  <a:pt x="95" y="62"/>
                  <a:pt x="93" y="61"/>
                  <a:pt x="91" y="61"/>
                </a:cubicBezTo>
                <a:cubicBezTo>
                  <a:pt x="92" y="61"/>
                  <a:pt x="92" y="60"/>
                  <a:pt x="93" y="60"/>
                </a:cubicBezTo>
                <a:cubicBezTo>
                  <a:pt x="93" y="59"/>
                  <a:pt x="94" y="59"/>
                  <a:pt x="94" y="58"/>
                </a:cubicBezTo>
                <a:cubicBezTo>
                  <a:pt x="94" y="55"/>
                  <a:pt x="94" y="52"/>
                  <a:pt x="94" y="50"/>
                </a:cubicBezTo>
                <a:cubicBezTo>
                  <a:pt x="94" y="49"/>
                  <a:pt x="94" y="49"/>
                  <a:pt x="93" y="48"/>
                </a:cubicBezTo>
                <a:cubicBezTo>
                  <a:pt x="92" y="47"/>
                  <a:pt x="91" y="47"/>
                  <a:pt x="90" y="46"/>
                </a:cubicBezTo>
                <a:cubicBezTo>
                  <a:pt x="91" y="46"/>
                  <a:pt x="91" y="46"/>
                  <a:pt x="92" y="45"/>
                </a:cubicBezTo>
                <a:cubicBezTo>
                  <a:pt x="92" y="45"/>
                  <a:pt x="93" y="44"/>
                  <a:pt x="93" y="43"/>
                </a:cubicBezTo>
                <a:cubicBezTo>
                  <a:pt x="93" y="41"/>
                  <a:pt x="93" y="38"/>
                  <a:pt x="93" y="35"/>
                </a:cubicBezTo>
                <a:cubicBezTo>
                  <a:pt x="93" y="34"/>
                  <a:pt x="92" y="34"/>
                  <a:pt x="92" y="33"/>
                </a:cubicBezTo>
                <a:cubicBezTo>
                  <a:pt x="91" y="32"/>
                  <a:pt x="89" y="31"/>
                  <a:pt x="86" y="31"/>
                </a:cubicBezTo>
                <a:cubicBezTo>
                  <a:pt x="86" y="31"/>
                  <a:pt x="85" y="31"/>
                  <a:pt x="85" y="31"/>
                </a:cubicBezTo>
                <a:cubicBezTo>
                  <a:pt x="86" y="31"/>
                  <a:pt x="86" y="30"/>
                  <a:pt x="86" y="30"/>
                </a:cubicBezTo>
                <a:cubicBezTo>
                  <a:pt x="87" y="30"/>
                  <a:pt x="87" y="29"/>
                  <a:pt x="87" y="28"/>
                </a:cubicBezTo>
                <a:cubicBezTo>
                  <a:pt x="87" y="26"/>
                  <a:pt x="87" y="23"/>
                  <a:pt x="87" y="20"/>
                </a:cubicBezTo>
                <a:cubicBezTo>
                  <a:pt x="87" y="19"/>
                  <a:pt x="87" y="19"/>
                  <a:pt x="86" y="18"/>
                </a:cubicBezTo>
                <a:cubicBezTo>
                  <a:pt x="86" y="18"/>
                  <a:pt x="86" y="18"/>
                  <a:pt x="85" y="18"/>
                </a:cubicBezTo>
                <a:cubicBezTo>
                  <a:pt x="86" y="18"/>
                  <a:pt x="86" y="18"/>
                  <a:pt x="86" y="18"/>
                </a:cubicBezTo>
                <a:cubicBezTo>
                  <a:pt x="89" y="17"/>
                  <a:pt x="91" y="16"/>
                  <a:pt x="92" y="15"/>
                </a:cubicBezTo>
                <a:cubicBezTo>
                  <a:pt x="93" y="15"/>
                  <a:pt x="93" y="15"/>
                  <a:pt x="93" y="14"/>
                </a:cubicBezTo>
                <a:cubicBezTo>
                  <a:pt x="93" y="11"/>
                  <a:pt x="93" y="8"/>
                  <a:pt x="93" y="5"/>
                </a:cubicBezTo>
                <a:cubicBezTo>
                  <a:pt x="93" y="5"/>
                  <a:pt x="93" y="4"/>
                  <a:pt x="92" y="3"/>
                </a:cubicBezTo>
                <a:cubicBezTo>
                  <a:pt x="91" y="2"/>
                  <a:pt x="89" y="2"/>
                  <a:pt x="86" y="1"/>
                </a:cubicBezTo>
                <a:cubicBezTo>
                  <a:pt x="83" y="1"/>
                  <a:pt x="78" y="0"/>
                  <a:pt x="73" y="0"/>
                </a:cubicBezTo>
                <a:close/>
                <a:moveTo>
                  <a:pt x="78" y="18"/>
                </a:moveTo>
                <a:cubicBezTo>
                  <a:pt x="78" y="19"/>
                  <a:pt x="79" y="19"/>
                  <a:pt x="79" y="19"/>
                </a:cubicBezTo>
                <a:cubicBezTo>
                  <a:pt x="81" y="19"/>
                  <a:pt x="82" y="19"/>
                  <a:pt x="82" y="19"/>
                </a:cubicBezTo>
                <a:cubicBezTo>
                  <a:pt x="82" y="20"/>
                  <a:pt x="81" y="20"/>
                  <a:pt x="79" y="20"/>
                </a:cubicBezTo>
                <a:cubicBezTo>
                  <a:pt x="76" y="21"/>
                  <a:pt x="72" y="21"/>
                  <a:pt x="67" y="21"/>
                </a:cubicBezTo>
                <a:cubicBezTo>
                  <a:pt x="62" y="21"/>
                  <a:pt x="58" y="21"/>
                  <a:pt x="55" y="20"/>
                </a:cubicBezTo>
                <a:cubicBezTo>
                  <a:pt x="53" y="20"/>
                  <a:pt x="52" y="20"/>
                  <a:pt x="52" y="19"/>
                </a:cubicBezTo>
                <a:cubicBezTo>
                  <a:pt x="52" y="19"/>
                  <a:pt x="53" y="19"/>
                  <a:pt x="55" y="19"/>
                </a:cubicBezTo>
                <a:cubicBezTo>
                  <a:pt x="57" y="18"/>
                  <a:pt x="60" y="18"/>
                  <a:pt x="63" y="18"/>
                </a:cubicBezTo>
                <a:cubicBezTo>
                  <a:pt x="66" y="18"/>
                  <a:pt x="69" y="19"/>
                  <a:pt x="73" y="19"/>
                </a:cubicBezTo>
                <a:cubicBezTo>
                  <a:pt x="75" y="19"/>
                  <a:pt x="76" y="19"/>
                  <a:pt x="78" y="18"/>
                </a:cubicBezTo>
                <a:close/>
                <a:moveTo>
                  <a:pt x="85" y="4"/>
                </a:moveTo>
                <a:cubicBezTo>
                  <a:pt x="87" y="4"/>
                  <a:pt x="88" y="4"/>
                  <a:pt x="88" y="5"/>
                </a:cubicBezTo>
                <a:cubicBezTo>
                  <a:pt x="88" y="5"/>
                  <a:pt x="87" y="5"/>
                  <a:pt x="85" y="5"/>
                </a:cubicBezTo>
                <a:cubicBezTo>
                  <a:pt x="82" y="6"/>
                  <a:pt x="78" y="6"/>
                  <a:pt x="73" y="6"/>
                </a:cubicBezTo>
                <a:cubicBezTo>
                  <a:pt x="69" y="6"/>
                  <a:pt x="64" y="6"/>
                  <a:pt x="61" y="5"/>
                </a:cubicBezTo>
                <a:cubicBezTo>
                  <a:pt x="59" y="5"/>
                  <a:pt x="58" y="5"/>
                  <a:pt x="58" y="5"/>
                </a:cubicBezTo>
                <a:cubicBezTo>
                  <a:pt x="58" y="4"/>
                  <a:pt x="59" y="4"/>
                  <a:pt x="61" y="4"/>
                </a:cubicBezTo>
                <a:cubicBezTo>
                  <a:pt x="64" y="3"/>
                  <a:pt x="69" y="3"/>
                  <a:pt x="73" y="3"/>
                </a:cubicBezTo>
                <a:cubicBezTo>
                  <a:pt x="78" y="3"/>
                  <a:pt x="82" y="3"/>
                  <a:pt x="85" y="4"/>
                </a:cubicBezTo>
                <a:close/>
                <a:moveTo>
                  <a:pt x="78" y="33"/>
                </a:moveTo>
                <a:cubicBezTo>
                  <a:pt x="80" y="33"/>
                  <a:pt x="83" y="33"/>
                  <a:pt x="85" y="34"/>
                </a:cubicBezTo>
                <a:cubicBezTo>
                  <a:pt x="87" y="34"/>
                  <a:pt x="88" y="34"/>
                  <a:pt x="88" y="34"/>
                </a:cubicBezTo>
                <a:cubicBezTo>
                  <a:pt x="88" y="35"/>
                  <a:pt x="87" y="35"/>
                  <a:pt x="85" y="35"/>
                </a:cubicBezTo>
                <a:cubicBezTo>
                  <a:pt x="82" y="36"/>
                  <a:pt x="78" y="36"/>
                  <a:pt x="73" y="36"/>
                </a:cubicBezTo>
                <a:cubicBezTo>
                  <a:pt x="68" y="36"/>
                  <a:pt x="64" y="36"/>
                  <a:pt x="61" y="35"/>
                </a:cubicBezTo>
                <a:cubicBezTo>
                  <a:pt x="59" y="35"/>
                  <a:pt x="58" y="35"/>
                  <a:pt x="58" y="34"/>
                </a:cubicBezTo>
                <a:cubicBezTo>
                  <a:pt x="58" y="34"/>
                  <a:pt x="59" y="34"/>
                  <a:pt x="61" y="34"/>
                </a:cubicBezTo>
                <a:cubicBezTo>
                  <a:pt x="61" y="33"/>
                  <a:pt x="62" y="33"/>
                  <a:pt x="63" y="33"/>
                </a:cubicBezTo>
                <a:cubicBezTo>
                  <a:pt x="64" y="33"/>
                  <a:pt x="66" y="33"/>
                  <a:pt x="67" y="33"/>
                </a:cubicBezTo>
                <a:cubicBezTo>
                  <a:pt x="71" y="33"/>
                  <a:pt x="75" y="33"/>
                  <a:pt x="78" y="33"/>
                </a:cubicBezTo>
                <a:close/>
                <a:moveTo>
                  <a:pt x="82" y="48"/>
                </a:moveTo>
                <a:cubicBezTo>
                  <a:pt x="83" y="48"/>
                  <a:pt x="85" y="48"/>
                  <a:pt x="86" y="48"/>
                </a:cubicBezTo>
                <a:cubicBezTo>
                  <a:pt x="88" y="49"/>
                  <a:pt x="89" y="49"/>
                  <a:pt x="89" y="49"/>
                </a:cubicBezTo>
                <a:cubicBezTo>
                  <a:pt x="89" y="49"/>
                  <a:pt x="88" y="50"/>
                  <a:pt x="86" y="50"/>
                </a:cubicBezTo>
                <a:cubicBezTo>
                  <a:pt x="83" y="50"/>
                  <a:pt x="79" y="51"/>
                  <a:pt x="74" y="51"/>
                </a:cubicBezTo>
                <a:cubicBezTo>
                  <a:pt x="69" y="51"/>
                  <a:pt x="65" y="50"/>
                  <a:pt x="62" y="50"/>
                </a:cubicBezTo>
                <a:cubicBezTo>
                  <a:pt x="60" y="50"/>
                  <a:pt x="59" y="49"/>
                  <a:pt x="59" y="49"/>
                </a:cubicBezTo>
                <a:cubicBezTo>
                  <a:pt x="59" y="49"/>
                  <a:pt x="60" y="49"/>
                  <a:pt x="62" y="48"/>
                </a:cubicBezTo>
                <a:cubicBezTo>
                  <a:pt x="63" y="48"/>
                  <a:pt x="64" y="48"/>
                  <a:pt x="65" y="48"/>
                </a:cubicBezTo>
                <a:cubicBezTo>
                  <a:pt x="68" y="48"/>
                  <a:pt x="70" y="48"/>
                  <a:pt x="73" y="48"/>
                </a:cubicBezTo>
                <a:cubicBezTo>
                  <a:pt x="76" y="48"/>
                  <a:pt x="79" y="48"/>
                  <a:pt x="82" y="48"/>
                </a:cubicBezTo>
                <a:close/>
                <a:moveTo>
                  <a:pt x="83" y="63"/>
                </a:moveTo>
                <a:cubicBezTo>
                  <a:pt x="85" y="63"/>
                  <a:pt x="87" y="63"/>
                  <a:pt x="89" y="63"/>
                </a:cubicBezTo>
                <a:cubicBezTo>
                  <a:pt x="91" y="64"/>
                  <a:pt x="92" y="64"/>
                  <a:pt x="92" y="64"/>
                </a:cubicBezTo>
                <a:cubicBezTo>
                  <a:pt x="92" y="64"/>
                  <a:pt x="91" y="64"/>
                  <a:pt x="89" y="65"/>
                </a:cubicBezTo>
                <a:cubicBezTo>
                  <a:pt x="86" y="65"/>
                  <a:pt x="81" y="66"/>
                  <a:pt x="77" y="66"/>
                </a:cubicBezTo>
                <a:cubicBezTo>
                  <a:pt x="72" y="66"/>
                  <a:pt x="68" y="65"/>
                  <a:pt x="65" y="65"/>
                </a:cubicBezTo>
                <a:cubicBezTo>
                  <a:pt x="62" y="64"/>
                  <a:pt x="62" y="64"/>
                  <a:pt x="62" y="64"/>
                </a:cubicBezTo>
                <a:cubicBezTo>
                  <a:pt x="62" y="64"/>
                  <a:pt x="62" y="64"/>
                  <a:pt x="65" y="63"/>
                </a:cubicBezTo>
                <a:cubicBezTo>
                  <a:pt x="65" y="63"/>
                  <a:pt x="66" y="63"/>
                  <a:pt x="67" y="63"/>
                </a:cubicBezTo>
                <a:cubicBezTo>
                  <a:pt x="69" y="63"/>
                  <a:pt x="72" y="63"/>
                  <a:pt x="74" y="63"/>
                </a:cubicBezTo>
                <a:cubicBezTo>
                  <a:pt x="77" y="63"/>
                  <a:pt x="81" y="63"/>
                  <a:pt x="83" y="63"/>
                </a:cubicBezTo>
                <a:close/>
                <a:moveTo>
                  <a:pt x="84" y="78"/>
                </a:moveTo>
                <a:cubicBezTo>
                  <a:pt x="85" y="78"/>
                  <a:pt x="85" y="78"/>
                  <a:pt x="86" y="78"/>
                </a:cubicBezTo>
                <a:cubicBezTo>
                  <a:pt x="88" y="78"/>
                  <a:pt x="89" y="78"/>
                  <a:pt x="89" y="79"/>
                </a:cubicBezTo>
                <a:cubicBezTo>
                  <a:pt x="89" y="79"/>
                  <a:pt x="88" y="79"/>
                  <a:pt x="86" y="79"/>
                </a:cubicBezTo>
                <a:cubicBezTo>
                  <a:pt x="83" y="80"/>
                  <a:pt x="79" y="80"/>
                  <a:pt x="74" y="80"/>
                </a:cubicBezTo>
                <a:cubicBezTo>
                  <a:pt x="69" y="80"/>
                  <a:pt x="65" y="80"/>
                  <a:pt x="62" y="79"/>
                </a:cubicBezTo>
                <a:cubicBezTo>
                  <a:pt x="60" y="79"/>
                  <a:pt x="59" y="79"/>
                  <a:pt x="59" y="79"/>
                </a:cubicBezTo>
                <a:cubicBezTo>
                  <a:pt x="59" y="78"/>
                  <a:pt x="60" y="78"/>
                  <a:pt x="62" y="78"/>
                </a:cubicBezTo>
                <a:cubicBezTo>
                  <a:pt x="63" y="78"/>
                  <a:pt x="65" y="77"/>
                  <a:pt x="66" y="77"/>
                </a:cubicBezTo>
                <a:cubicBezTo>
                  <a:pt x="69" y="78"/>
                  <a:pt x="73" y="78"/>
                  <a:pt x="77" y="78"/>
                </a:cubicBezTo>
                <a:cubicBezTo>
                  <a:pt x="79" y="78"/>
                  <a:pt x="82" y="78"/>
                  <a:pt x="84" y="78"/>
                </a:cubicBezTo>
                <a:close/>
                <a:moveTo>
                  <a:pt x="9" y="81"/>
                </a:moveTo>
                <a:cubicBezTo>
                  <a:pt x="9" y="81"/>
                  <a:pt x="9" y="81"/>
                  <a:pt x="9" y="81"/>
                </a:cubicBezTo>
                <a:cubicBezTo>
                  <a:pt x="9" y="81"/>
                  <a:pt x="9" y="81"/>
                  <a:pt x="9" y="81"/>
                </a:cubicBezTo>
                <a:cubicBezTo>
                  <a:pt x="9" y="81"/>
                  <a:pt x="9" y="81"/>
                  <a:pt x="9" y="81"/>
                </a:cubicBezTo>
                <a:close/>
                <a:moveTo>
                  <a:pt x="40" y="70"/>
                </a:moveTo>
                <a:cubicBezTo>
                  <a:pt x="40" y="70"/>
                  <a:pt x="40" y="70"/>
                  <a:pt x="40" y="70"/>
                </a:cubicBezTo>
                <a:cubicBezTo>
                  <a:pt x="39" y="71"/>
                  <a:pt x="37" y="72"/>
                  <a:pt x="34" y="72"/>
                </a:cubicBezTo>
                <a:cubicBezTo>
                  <a:pt x="34" y="72"/>
                  <a:pt x="33" y="72"/>
                  <a:pt x="33" y="72"/>
                </a:cubicBezTo>
                <a:cubicBezTo>
                  <a:pt x="36" y="72"/>
                  <a:pt x="39" y="72"/>
                  <a:pt x="41" y="71"/>
                </a:cubicBezTo>
                <a:cubicBezTo>
                  <a:pt x="43" y="71"/>
                  <a:pt x="44" y="71"/>
                  <a:pt x="44" y="71"/>
                </a:cubicBezTo>
                <a:cubicBezTo>
                  <a:pt x="44" y="71"/>
                  <a:pt x="43" y="70"/>
                  <a:pt x="41" y="70"/>
                </a:cubicBezTo>
                <a:cubicBezTo>
                  <a:pt x="41" y="70"/>
                  <a:pt x="40" y="70"/>
                  <a:pt x="40" y="70"/>
                </a:cubicBezTo>
                <a:close/>
                <a:moveTo>
                  <a:pt x="33" y="43"/>
                </a:moveTo>
                <a:cubicBezTo>
                  <a:pt x="33" y="43"/>
                  <a:pt x="33" y="43"/>
                  <a:pt x="33" y="43"/>
                </a:cubicBezTo>
                <a:cubicBezTo>
                  <a:pt x="29" y="44"/>
                  <a:pt x="25" y="44"/>
                  <a:pt x="20" y="44"/>
                </a:cubicBezTo>
                <a:cubicBezTo>
                  <a:pt x="18" y="44"/>
                  <a:pt x="17" y="44"/>
                  <a:pt x="15" y="44"/>
                </a:cubicBezTo>
                <a:cubicBezTo>
                  <a:pt x="14" y="44"/>
                  <a:pt x="13" y="45"/>
                  <a:pt x="13" y="45"/>
                </a:cubicBezTo>
                <a:cubicBezTo>
                  <a:pt x="13" y="45"/>
                  <a:pt x="14" y="45"/>
                  <a:pt x="16" y="46"/>
                </a:cubicBezTo>
                <a:cubicBezTo>
                  <a:pt x="19" y="46"/>
                  <a:pt x="23" y="46"/>
                  <a:pt x="28" y="46"/>
                </a:cubicBezTo>
                <a:cubicBezTo>
                  <a:pt x="33" y="46"/>
                  <a:pt x="37" y="46"/>
                  <a:pt x="40" y="46"/>
                </a:cubicBezTo>
                <a:cubicBezTo>
                  <a:pt x="42" y="45"/>
                  <a:pt x="43" y="45"/>
                  <a:pt x="43" y="45"/>
                </a:cubicBezTo>
                <a:cubicBezTo>
                  <a:pt x="43" y="45"/>
                  <a:pt x="42" y="44"/>
                  <a:pt x="40" y="44"/>
                </a:cubicBezTo>
                <a:cubicBezTo>
                  <a:pt x="38" y="44"/>
                  <a:pt x="36" y="43"/>
                  <a:pt x="33" y="43"/>
                </a:cubicBezTo>
                <a:close/>
                <a:moveTo>
                  <a:pt x="32" y="30"/>
                </a:moveTo>
                <a:cubicBezTo>
                  <a:pt x="29" y="29"/>
                  <a:pt x="25" y="29"/>
                  <a:pt x="20" y="29"/>
                </a:cubicBezTo>
                <a:cubicBezTo>
                  <a:pt x="15" y="29"/>
                  <a:pt x="11" y="29"/>
                  <a:pt x="8" y="30"/>
                </a:cubicBezTo>
                <a:cubicBezTo>
                  <a:pt x="6" y="30"/>
                  <a:pt x="5" y="30"/>
                  <a:pt x="5" y="30"/>
                </a:cubicBezTo>
                <a:cubicBezTo>
                  <a:pt x="5" y="31"/>
                  <a:pt x="6" y="31"/>
                  <a:pt x="8" y="31"/>
                </a:cubicBezTo>
                <a:cubicBezTo>
                  <a:pt x="11" y="32"/>
                  <a:pt x="15" y="32"/>
                  <a:pt x="20" y="32"/>
                </a:cubicBezTo>
                <a:cubicBezTo>
                  <a:pt x="25" y="32"/>
                  <a:pt x="29" y="32"/>
                  <a:pt x="32" y="31"/>
                </a:cubicBezTo>
                <a:cubicBezTo>
                  <a:pt x="34" y="31"/>
                  <a:pt x="35" y="31"/>
                  <a:pt x="35" y="30"/>
                </a:cubicBezTo>
                <a:cubicBezTo>
                  <a:pt x="35" y="30"/>
                  <a:pt x="34" y="30"/>
                  <a:pt x="32" y="30"/>
                </a:cubicBezTo>
                <a:close/>
                <a:moveTo>
                  <a:pt x="34" y="59"/>
                </a:moveTo>
                <a:cubicBezTo>
                  <a:pt x="32" y="59"/>
                  <a:pt x="30" y="59"/>
                  <a:pt x="28" y="59"/>
                </a:cubicBezTo>
                <a:cubicBezTo>
                  <a:pt x="23" y="59"/>
                  <a:pt x="19" y="58"/>
                  <a:pt x="15" y="58"/>
                </a:cubicBezTo>
                <a:cubicBezTo>
                  <a:pt x="15" y="58"/>
                  <a:pt x="15" y="58"/>
                  <a:pt x="15" y="58"/>
                </a:cubicBezTo>
                <a:cubicBezTo>
                  <a:pt x="13" y="58"/>
                  <a:pt x="11" y="58"/>
                  <a:pt x="9" y="58"/>
                </a:cubicBezTo>
                <a:cubicBezTo>
                  <a:pt x="7" y="59"/>
                  <a:pt x="6" y="59"/>
                  <a:pt x="6" y="59"/>
                </a:cubicBezTo>
                <a:cubicBezTo>
                  <a:pt x="6" y="59"/>
                  <a:pt x="7" y="60"/>
                  <a:pt x="9" y="60"/>
                </a:cubicBezTo>
                <a:cubicBezTo>
                  <a:pt x="12" y="60"/>
                  <a:pt x="16" y="61"/>
                  <a:pt x="21" y="61"/>
                </a:cubicBezTo>
                <a:cubicBezTo>
                  <a:pt x="26" y="61"/>
                  <a:pt x="30" y="60"/>
                  <a:pt x="33" y="60"/>
                </a:cubicBezTo>
                <a:cubicBezTo>
                  <a:pt x="35" y="60"/>
                  <a:pt x="36" y="59"/>
                  <a:pt x="36" y="59"/>
                </a:cubicBezTo>
                <a:cubicBezTo>
                  <a:pt x="36" y="59"/>
                  <a:pt x="35" y="59"/>
                  <a:pt x="34" y="59"/>
                </a:cubicBezTo>
                <a:close/>
              </a:path>
            </a:pathLst>
          </a:custGeom>
          <a:solidFill>
            <a:schemeClr val="bg1"/>
          </a:solidFill>
          <a:ln w="9525">
            <a:noFill/>
            <a:miter lim="800000"/>
            <a:headEnd/>
            <a:tailEnd/>
          </a:ln>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276" name="椭圆 26"/>
          <p:cNvSpPr>
            <a:spLocks noChangeArrowheads="1"/>
          </p:cNvSpPr>
          <p:nvPr/>
        </p:nvSpPr>
        <p:spPr bwMode="auto">
          <a:xfrm>
            <a:off x="395536" y="3431611"/>
            <a:ext cx="792000" cy="792000"/>
          </a:xfrm>
          <a:prstGeom prst="ellipse">
            <a:avLst/>
          </a:prstGeom>
          <a:solidFill>
            <a:srgbClr val="FE5A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277" name="Freeform 51"/>
          <p:cNvSpPr>
            <a:spLocks noEditPoints="1" noChangeArrowheads="1"/>
          </p:cNvSpPr>
          <p:nvPr/>
        </p:nvSpPr>
        <p:spPr bwMode="auto">
          <a:xfrm>
            <a:off x="586147" y="3598218"/>
            <a:ext cx="400856" cy="458787"/>
          </a:xfrm>
          <a:custGeom>
            <a:avLst/>
            <a:gdLst>
              <a:gd name="T0" fmla="*/ 2147483647 w 88"/>
              <a:gd name="T1" fmla="*/ 2147483647 h 105"/>
              <a:gd name="T2" fmla="*/ 2147483647 w 88"/>
              <a:gd name="T3" fmla="*/ 2147483647 h 105"/>
              <a:gd name="T4" fmla="*/ 2147483647 w 88"/>
              <a:gd name="T5" fmla="*/ 2147483647 h 105"/>
              <a:gd name="T6" fmla="*/ 2147483647 w 88"/>
              <a:gd name="T7" fmla="*/ 2147483647 h 105"/>
              <a:gd name="T8" fmla="*/ 2147483647 w 88"/>
              <a:gd name="T9" fmla="*/ 2147483647 h 105"/>
              <a:gd name="T10" fmla="*/ 2147483647 w 88"/>
              <a:gd name="T11" fmla="*/ 2147483647 h 105"/>
              <a:gd name="T12" fmla="*/ 2147483647 w 88"/>
              <a:gd name="T13" fmla="*/ 2147483647 h 105"/>
              <a:gd name="T14" fmla="*/ 2147483647 w 88"/>
              <a:gd name="T15" fmla="*/ 2147483647 h 105"/>
              <a:gd name="T16" fmla="*/ 2147483647 w 88"/>
              <a:gd name="T17" fmla="*/ 2147483647 h 105"/>
              <a:gd name="T18" fmla="*/ 2147483647 w 88"/>
              <a:gd name="T19" fmla="*/ 2147483647 h 105"/>
              <a:gd name="T20" fmla="*/ 2147483647 w 88"/>
              <a:gd name="T21" fmla="*/ 2147483647 h 105"/>
              <a:gd name="T22" fmla="*/ 2147483647 w 88"/>
              <a:gd name="T23" fmla="*/ 0 h 105"/>
              <a:gd name="T24" fmla="*/ 2147483647 w 88"/>
              <a:gd name="T25" fmla="*/ 0 h 105"/>
              <a:gd name="T26" fmla="*/ 2147483647 w 88"/>
              <a:gd name="T27" fmla="*/ 2147483647 h 105"/>
              <a:gd name="T28" fmla="*/ 2147483647 w 88"/>
              <a:gd name="T29" fmla="*/ 2147483647 h 105"/>
              <a:gd name="T30" fmla="*/ 2147483647 w 88"/>
              <a:gd name="T31" fmla="*/ 2147483647 h 105"/>
              <a:gd name="T32" fmla="*/ 2147483647 w 88"/>
              <a:gd name="T33" fmla="*/ 2147483647 h 105"/>
              <a:gd name="T34" fmla="*/ 2147483647 w 88"/>
              <a:gd name="T35" fmla="*/ 2147483647 h 105"/>
              <a:gd name="T36" fmla="*/ 2147483647 w 88"/>
              <a:gd name="T37" fmla="*/ 2147483647 h 105"/>
              <a:gd name="T38" fmla="*/ 2147483647 w 88"/>
              <a:gd name="T39" fmla="*/ 2147483647 h 105"/>
              <a:gd name="T40" fmla="*/ 2147483647 w 88"/>
              <a:gd name="T41" fmla="*/ 2147483647 h 105"/>
              <a:gd name="T42" fmla="*/ 2147483647 w 88"/>
              <a:gd name="T43" fmla="*/ 2147483647 h 105"/>
              <a:gd name="T44" fmla="*/ 2147483647 w 88"/>
              <a:gd name="T45" fmla="*/ 2147483647 h 105"/>
              <a:gd name="T46" fmla="*/ 2147483647 w 88"/>
              <a:gd name="T47" fmla="*/ 2147483647 h 105"/>
              <a:gd name="T48" fmla="*/ 2147483647 w 88"/>
              <a:gd name="T49" fmla="*/ 2147483647 h 105"/>
              <a:gd name="T50" fmla="*/ 2147483647 w 88"/>
              <a:gd name="T51" fmla="*/ 2147483647 h 105"/>
              <a:gd name="T52" fmla="*/ 2147483647 w 88"/>
              <a:gd name="T53" fmla="*/ 2147483647 h 105"/>
              <a:gd name="T54" fmla="*/ 2147483647 w 88"/>
              <a:gd name="T55" fmla="*/ 2147483647 h 105"/>
              <a:gd name="T56" fmla="*/ 2147483647 w 88"/>
              <a:gd name="T57" fmla="*/ 2147483647 h 105"/>
              <a:gd name="T58" fmla="*/ 2147483647 w 88"/>
              <a:gd name="T59" fmla="*/ 2147483647 h 105"/>
              <a:gd name="T60" fmla="*/ 2147483647 w 88"/>
              <a:gd name="T61" fmla="*/ 2147483647 h 105"/>
              <a:gd name="T62" fmla="*/ 2147483647 w 88"/>
              <a:gd name="T63" fmla="*/ 2147483647 h 105"/>
              <a:gd name="T64" fmla="*/ 2147483647 w 88"/>
              <a:gd name="T65" fmla="*/ 2147483647 h 105"/>
              <a:gd name="T66" fmla="*/ 2147483647 w 88"/>
              <a:gd name="T67" fmla="*/ 2147483647 h 105"/>
              <a:gd name="T68" fmla="*/ 2147483647 w 88"/>
              <a:gd name="T69" fmla="*/ 2147483647 h 105"/>
              <a:gd name="T70" fmla="*/ 2147483647 w 88"/>
              <a:gd name="T71" fmla="*/ 2147483647 h 105"/>
              <a:gd name="T72" fmla="*/ 2147483647 w 88"/>
              <a:gd name="T73" fmla="*/ 2147483647 h 105"/>
              <a:gd name="T74" fmla="*/ 2147483647 w 88"/>
              <a:gd name="T75" fmla="*/ 2147483647 h 105"/>
              <a:gd name="T76" fmla="*/ 2147483647 w 88"/>
              <a:gd name="T77" fmla="*/ 2147483647 h 105"/>
              <a:gd name="T78" fmla="*/ 2147483647 w 88"/>
              <a:gd name="T79" fmla="*/ 2147483647 h 105"/>
              <a:gd name="T80" fmla="*/ 2147483647 w 88"/>
              <a:gd name="T81" fmla="*/ 2147483647 h 105"/>
              <a:gd name="T82" fmla="*/ 2147483647 w 88"/>
              <a:gd name="T83" fmla="*/ 2147483647 h 105"/>
              <a:gd name="T84" fmla="*/ 2147483647 w 88"/>
              <a:gd name="T85" fmla="*/ 2147483647 h 105"/>
              <a:gd name="T86" fmla="*/ 2147483647 w 88"/>
              <a:gd name="T87" fmla="*/ 2147483647 h 105"/>
              <a:gd name="T88" fmla="*/ 2147483647 w 88"/>
              <a:gd name="T89" fmla="*/ 2147483647 h 105"/>
              <a:gd name="T90" fmla="*/ 2147483647 w 88"/>
              <a:gd name="T91" fmla="*/ 2147483647 h 105"/>
              <a:gd name="T92" fmla="*/ 2147483647 w 88"/>
              <a:gd name="T93" fmla="*/ 2147483647 h 105"/>
              <a:gd name="T94" fmla="*/ 2147483647 w 88"/>
              <a:gd name="T95" fmla="*/ 2147483647 h 105"/>
              <a:gd name="T96" fmla="*/ 2147483647 w 88"/>
              <a:gd name="T97" fmla="*/ 2147483647 h 105"/>
              <a:gd name="T98" fmla="*/ 2147483647 w 88"/>
              <a:gd name="T99" fmla="*/ 2147483647 h 105"/>
              <a:gd name="T100" fmla="*/ 2147483647 w 88"/>
              <a:gd name="T101" fmla="*/ 2147483647 h 105"/>
              <a:gd name="T102" fmla="*/ 2147483647 w 88"/>
              <a:gd name="T103" fmla="*/ 2147483647 h 105"/>
              <a:gd name="T104" fmla="*/ 2147483647 w 88"/>
              <a:gd name="T105" fmla="*/ 2147483647 h 105"/>
              <a:gd name="T106" fmla="*/ 2147483647 w 88"/>
              <a:gd name="T107" fmla="*/ 2147483647 h 105"/>
              <a:gd name="T108" fmla="*/ 2147483647 w 88"/>
              <a:gd name="T109" fmla="*/ 2147483647 h 105"/>
              <a:gd name="T110" fmla="*/ 2147483647 w 88"/>
              <a:gd name="T111" fmla="*/ 2147483647 h 105"/>
              <a:gd name="T112" fmla="*/ 2147483647 w 88"/>
              <a:gd name="T113" fmla="*/ 2147483647 h 105"/>
              <a:gd name="T114" fmla="*/ 2147483647 w 88"/>
              <a:gd name="T115" fmla="*/ 2147483647 h 105"/>
              <a:gd name="T116" fmla="*/ 2147483647 w 88"/>
              <a:gd name="T117" fmla="*/ 2147483647 h 105"/>
              <a:gd name="T118" fmla="*/ 2147483647 w 88"/>
              <a:gd name="T119" fmla="*/ 2147483647 h 105"/>
              <a:gd name="T120" fmla="*/ 0 w 88"/>
              <a:gd name="T121" fmla="*/ 2147483647 h 105"/>
              <a:gd name="T122" fmla="*/ 2147483647 w 88"/>
              <a:gd name="T123" fmla="*/ 2147483647 h 1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8"/>
              <a:gd name="T187" fmla="*/ 0 h 105"/>
              <a:gd name="T188" fmla="*/ 88 w 88"/>
              <a:gd name="T189" fmla="*/ 105 h 1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8" h="105">
                <a:moveTo>
                  <a:pt x="44" y="13"/>
                </a:moveTo>
                <a:cubicBezTo>
                  <a:pt x="47" y="13"/>
                  <a:pt x="50" y="13"/>
                  <a:pt x="53" y="13"/>
                </a:cubicBezTo>
                <a:cubicBezTo>
                  <a:pt x="53" y="12"/>
                  <a:pt x="52" y="11"/>
                  <a:pt x="52" y="11"/>
                </a:cubicBezTo>
                <a:cubicBezTo>
                  <a:pt x="51" y="10"/>
                  <a:pt x="50" y="10"/>
                  <a:pt x="49" y="10"/>
                </a:cubicBezTo>
                <a:cubicBezTo>
                  <a:pt x="39" y="10"/>
                  <a:pt x="39" y="10"/>
                  <a:pt x="39" y="10"/>
                </a:cubicBezTo>
                <a:cubicBezTo>
                  <a:pt x="38" y="10"/>
                  <a:pt x="37" y="10"/>
                  <a:pt x="36" y="11"/>
                </a:cubicBezTo>
                <a:cubicBezTo>
                  <a:pt x="35" y="11"/>
                  <a:pt x="35" y="12"/>
                  <a:pt x="35" y="13"/>
                </a:cubicBezTo>
                <a:cubicBezTo>
                  <a:pt x="35" y="25"/>
                  <a:pt x="35" y="25"/>
                  <a:pt x="35" y="25"/>
                </a:cubicBezTo>
                <a:cubicBezTo>
                  <a:pt x="25" y="25"/>
                  <a:pt x="25" y="25"/>
                  <a:pt x="25" y="25"/>
                </a:cubicBezTo>
                <a:cubicBezTo>
                  <a:pt x="25" y="13"/>
                  <a:pt x="25" y="13"/>
                  <a:pt x="25" y="13"/>
                </a:cubicBezTo>
                <a:cubicBezTo>
                  <a:pt x="25" y="9"/>
                  <a:pt x="27" y="6"/>
                  <a:pt x="29" y="4"/>
                </a:cubicBezTo>
                <a:cubicBezTo>
                  <a:pt x="32" y="1"/>
                  <a:pt x="35" y="0"/>
                  <a:pt x="39" y="0"/>
                </a:cubicBezTo>
                <a:cubicBezTo>
                  <a:pt x="49" y="0"/>
                  <a:pt x="49" y="0"/>
                  <a:pt x="49" y="0"/>
                </a:cubicBezTo>
                <a:cubicBezTo>
                  <a:pt x="53" y="0"/>
                  <a:pt x="56" y="1"/>
                  <a:pt x="59" y="4"/>
                </a:cubicBezTo>
                <a:cubicBezTo>
                  <a:pt x="61" y="6"/>
                  <a:pt x="63" y="9"/>
                  <a:pt x="63" y="13"/>
                </a:cubicBezTo>
                <a:cubicBezTo>
                  <a:pt x="63" y="25"/>
                  <a:pt x="63" y="25"/>
                  <a:pt x="63" y="25"/>
                </a:cubicBezTo>
                <a:cubicBezTo>
                  <a:pt x="53" y="25"/>
                  <a:pt x="53" y="25"/>
                  <a:pt x="53" y="25"/>
                </a:cubicBezTo>
                <a:cubicBezTo>
                  <a:pt x="53" y="23"/>
                  <a:pt x="53" y="23"/>
                  <a:pt x="53" y="23"/>
                </a:cubicBezTo>
                <a:cubicBezTo>
                  <a:pt x="50" y="23"/>
                  <a:pt x="47" y="23"/>
                  <a:pt x="44" y="23"/>
                </a:cubicBezTo>
                <a:cubicBezTo>
                  <a:pt x="42" y="23"/>
                  <a:pt x="41" y="23"/>
                  <a:pt x="39" y="23"/>
                </a:cubicBezTo>
                <a:cubicBezTo>
                  <a:pt x="39" y="13"/>
                  <a:pt x="39" y="13"/>
                  <a:pt x="39" y="13"/>
                </a:cubicBezTo>
                <a:cubicBezTo>
                  <a:pt x="41" y="13"/>
                  <a:pt x="42" y="13"/>
                  <a:pt x="44" y="13"/>
                </a:cubicBezTo>
                <a:close/>
                <a:moveTo>
                  <a:pt x="19" y="42"/>
                </a:moveTo>
                <a:cubicBezTo>
                  <a:pt x="29" y="43"/>
                  <a:pt x="29" y="43"/>
                  <a:pt x="29" y="43"/>
                </a:cubicBezTo>
                <a:cubicBezTo>
                  <a:pt x="29" y="89"/>
                  <a:pt x="29" y="89"/>
                  <a:pt x="29" y="89"/>
                </a:cubicBezTo>
                <a:cubicBezTo>
                  <a:pt x="21" y="87"/>
                  <a:pt x="21" y="87"/>
                  <a:pt x="21" y="87"/>
                </a:cubicBezTo>
                <a:cubicBezTo>
                  <a:pt x="19" y="42"/>
                  <a:pt x="19" y="42"/>
                  <a:pt x="19" y="42"/>
                </a:cubicBezTo>
                <a:close/>
                <a:moveTo>
                  <a:pt x="39" y="43"/>
                </a:moveTo>
                <a:cubicBezTo>
                  <a:pt x="50" y="43"/>
                  <a:pt x="50" y="43"/>
                  <a:pt x="50" y="43"/>
                </a:cubicBezTo>
                <a:cubicBezTo>
                  <a:pt x="50" y="90"/>
                  <a:pt x="50" y="90"/>
                  <a:pt x="50" y="90"/>
                </a:cubicBezTo>
                <a:cubicBezTo>
                  <a:pt x="39" y="90"/>
                  <a:pt x="39" y="90"/>
                  <a:pt x="39" y="90"/>
                </a:cubicBezTo>
                <a:cubicBezTo>
                  <a:pt x="39" y="43"/>
                  <a:pt x="39" y="43"/>
                  <a:pt x="39" y="43"/>
                </a:cubicBezTo>
                <a:close/>
                <a:moveTo>
                  <a:pt x="70" y="42"/>
                </a:moveTo>
                <a:cubicBezTo>
                  <a:pt x="60" y="43"/>
                  <a:pt x="60" y="43"/>
                  <a:pt x="60" y="43"/>
                </a:cubicBezTo>
                <a:cubicBezTo>
                  <a:pt x="59" y="89"/>
                  <a:pt x="59" y="89"/>
                  <a:pt x="59" y="89"/>
                </a:cubicBezTo>
                <a:cubicBezTo>
                  <a:pt x="68" y="87"/>
                  <a:pt x="68" y="87"/>
                  <a:pt x="68" y="87"/>
                </a:cubicBezTo>
                <a:cubicBezTo>
                  <a:pt x="70" y="42"/>
                  <a:pt x="70" y="42"/>
                  <a:pt x="70" y="42"/>
                </a:cubicBezTo>
                <a:close/>
                <a:moveTo>
                  <a:pt x="5" y="33"/>
                </a:moveTo>
                <a:cubicBezTo>
                  <a:pt x="8" y="87"/>
                  <a:pt x="8" y="87"/>
                  <a:pt x="8" y="87"/>
                </a:cubicBezTo>
                <a:cubicBezTo>
                  <a:pt x="6" y="88"/>
                  <a:pt x="5" y="90"/>
                  <a:pt x="5" y="92"/>
                </a:cubicBezTo>
                <a:cubicBezTo>
                  <a:pt x="5" y="97"/>
                  <a:pt x="10" y="101"/>
                  <a:pt x="19" y="103"/>
                </a:cubicBezTo>
                <a:cubicBezTo>
                  <a:pt x="25" y="104"/>
                  <a:pt x="34" y="105"/>
                  <a:pt x="44" y="105"/>
                </a:cubicBezTo>
                <a:cubicBezTo>
                  <a:pt x="54" y="105"/>
                  <a:pt x="63" y="104"/>
                  <a:pt x="69" y="103"/>
                </a:cubicBezTo>
                <a:cubicBezTo>
                  <a:pt x="78" y="101"/>
                  <a:pt x="84" y="97"/>
                  <a:pt x="84" y="92"/>
                </a:cubicBezTo>
                <a:cubicBezTo>
                  <a:pt x="84" y="90"/>
                  <a:pt x="82" y="88"/>
                  <a:pt x="81" y="87"/>
                </a:cubicBezTo>
                <a:cubicBezTo>
                  <a:pt x="83" y="33"/>
                  <a:pt x="83" y="33"/>
                  <a:pt x="83" y="33"/>
                </a:cubicBezTo>
                <a:cubicBezTo>
                  <a:pt x="86" y="31"/>
                  <a:pt x="88" y="29"/>
                  <a:pt x="88" y="26"/>
                </a:cubicBezTo>
                <a:cubicBezTo>
                  <a:pt x="88" y="21"/>
                  <a:pt x="82" y="17"/>
                  <a:pt x="73" y="15"/>
                </a:cubicBezTo>
                <a:cubicBezTo>
                  <a:pt x="71" y="15"/>
                  <a:pt x="69" y="15"/>
                  <a:pt x="67" y="14"/>
                </a:cubicBezTo>
                <a:cubicBezTo>
                  <a:pt x="67" y="24"/>
                  <a:pt x="67" y="24"/>
                  <a:pt x="67" y="24"/>
                </a:cubicBezTo>
                <a:cubicBezTo>
                  <a:pt x="68" y="24"/>
                  <a:pt x="69" y="25"/>
                  <a:pt x="71" y="25"/>
                </a:cubicBezTo>
                <a:cubicBezTo>
                  <a:pt x="75" y="26"/>
                  <a:pt x="76" y="26"/>
                  <a:pt x="76" y="26"/>
                </a:cubicBezTo>
                <a:cubicBezTo>
                  <a:pt x="76" y="26"/>
                  <a:pt x="75" y="26"/>
                  <a:pt x="71" y="27"/>
                </a:cubicBezTo>
                <a:cubicBezTo>
                  <a:pt x="64" y="29"/>
                  <a:pt x="54" y="30"/>
                  <a:pt x="44" y="30"/>
                </a:cubicBezTo>
                <a:cubicBezTo>
                  <a:pt x="34" y="30"/>
                  <a:pt x="24" y="29"/>
                  <a:pt x="18" y="27"/>
                </a:cubicBezTo>
                <a:cubicBezTo>
                  <a:pt x="13" y="26"/>
                  <a:pt x="13" y="26"/>
                  <a:pt x="13" y="26"/>
                </a:cubicBezTo>
                <a:cubicBezTo>
                  <a:pt x="13" y="26"/>
                  <a:pt x="13" y="26"/>
                  <a:pt x="18" y="25"/>
                </a:cubicBezTo>
                <a:cubicBezTo>
                  <a:pt x="19" y="25"/>
                  <a:pt x="19" y="25"/>
                  <a:pt x="21" y="25"/>
                </a:cubicBezTo>
                <a:cubicBezTo>
                  <a:pt x="21" y="15"/>
                  <a:pt x="21" y="15"/>
                  <a:pt x="21" y="15"/>
                </a:cubicBezTo>
                <a:cubicBezTo>
                  <a:pt x="18" y="15"/>
                  <a:pt x="18" y="15"/>
                  <a:pt x="16" y="15"/>
                </a:cubicBezTo>
                <a:cubicBezTo>
                  <a:pt x="6" y="17"/>
                  <a:pt x="0" y="21"/>
                  <a:pt x="0" y="26"/>
                </a:cubicBezTo>
                <a:cubicBezTo>
                  <a:pt x="0" y="29"/>
                  <a:pt x="2" y="31"/>
                  <a:pt x="5" y="33"/>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4" name="直接连接符 54">
            <a:extLst>
              <a:ext uri="{FF2B5EF4-FFF2-40B4-BE49-F238E27FC236}">
                <a16:creationId xmlns:a16="http://schemas.microsoft.com/office/drawing/2014/main" id="{D8B14564-977D-4312-8D2C-5CC21D8CCED6}"/>
              </a:ext>
            </a:extLst>
          </p:cNvPr>
          <p:cNvSpPr>
            <a:spLocks noChangeShapeType="1"/>
          </p:cNvSpPr>
          <p:nvPr/>
        </p:nvSpPr>
        <p:spPr bwMode="auto">
          <a:xfrm>
            <a:off x="8708926" y="-117475"/>
            <a:ext cx="1423" cy="7178675"/>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5" name="椭圆 55">
            <a:extLst>
              <a:ext uri="{FF2B5EF4-FFF2-40B4-BE49-F238E27FC236}">
                <a16:creationId xmlns:a16="http://schemas.microsoft.com/office/drawing/2014/main" id="{9CD65464-283D-471A-BF4B-1A8BCC4690B3}"/>
              </a:ext>
            </a:extLst>
          </p:cNvPr>
          <p:cNvSpPr>
            <a:spLocks noChangeArrowheads="1"/>
          </p:cNvSpPr>
          <p:nvPr/>
        </p:nvSpPr>
        <p:spPr bwMode="auto">
          <a:xfrm>
            <a:off x="8439637" y="3627694"/>
            <a:ext cx="540000" cy="540000"/>
          </a:xfrm>
          <a:prstGeom prst="ellipse">
            <a:avLst/>
          </a:prstGeom>
          <a:solidFill>
            <a:srgbClr val="FE5A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6" name="椭圆 56">
            <a:extLst>
              <a:ext uri="{FF2B5EF4-FFF2-40B4-BE49-F238E27FC236}">
                <a16:creationId xmlns:a16="http://schemas.microsoft.com/office/drawing/2014/main" id="{A7326A56-2428-45F8-8F98-A80E3FBFC16F}"/>
              </a:ext>
            </a:extLst>
          </p:cNvPr>
          <p:cNvSpPr>
            <a:spLocks noChangeArrowheads="1"/>
          </p:cNvSpPr>
          <p:nvPr/>
        </p:nvSpPr>
        <p:spPr bwMode="auto">
          <a:xfrm>
            <a:off x="8547637" y="868363"/>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7" name="椭圆 57">
            <a:extLst>
              <a:ext uri="{FF2B5EF4-FFF2-40B4-BE49-F238E27FC236}">
                <a16:creationId xmlns:a16="http://schemas.microsoft.com/office/drawing/2014/main" id="{07E819DD-4CE0-4961-A980-F7E8CA8C6612}"/>
              </a:ext>
            </a:extLst>
          </p:cNvPr>
          <p:cNvSpPr>
            <a:spLocks noChangeArrowheads="1"/>
          </p:cNvSpPr>
          <p:nvPr/>
        </p:nvSpPr>
        <p:spPr bwMode="auto">
          <a:xfrm>
            <a:off x="8547637" y="1788140"/>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8" name="椭圆 58">
            <a:extLst>
              <a:ext uri="{FF2B5EF4-FFF2-40B4-BE49-F238E27FC236}">
                <a16:creationId xmlns:a16="http://schemas.microsoft.com/office/drawing/2014/main" id="{6D52E6B0-6CAA-43C0-AB48-477EDFE78CB2}"/>
              </a:ext>
            </a:extLst>
          </p:cNvPr>
          <p:cNvSpPr>
            <a:spLocks noChangeArrowheads="1"/>
          </p:cNvSpPr>
          <p:nvPr/>
        </p:nvSpPr>
        <p:spPr bwMode="auto">
          <a:xfrm>
            <a:off x="8547637" y="2707917"/>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9" name="椭圆 59">
            <a:extLst>
              <a:ext uri="{FF2B5EF4-FFF2-40B4-BE49-F238E27FC236}">
                <a16:creationId xmlns:a16="http://schemas.microsoft.com/office/drawing/2014/main" id="{2CC5C9CA-E8B1-432A-9D5E-345F34035CAE}"/>
              </a:ext>
            </a:extLst>
          </p:cNvPr>
          <p:cNvSpPr>
            <a:spLocks noChangeArrowheads="1"/>
          </p:cNvSpPr>
          <p:nvPr/>
        </p:nvSpPr>
        <p:spPr bwMode="auto">
          <a:xfrm>
            <a:off x="8547637" y="4763471"/>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0" name="椭圆 60">
            <a:extLst>
              <a:ext uri="{FF2B5EF4-FFF2-40B4-BE49-F238E27FC236}">
                <a16:creationId xmlns:a16="http://schemas.microsoft.com/office/drawing/2014/main" id="{794518F3-61F2-47EE-8138-84193BE81FEA}"/>
              </a:ext>
            </a:extLst>
          </p:cNvPr>
          <p:cNvSpPr>
            <a:spLocks noChangeArrowheads="1"/>
          </p:cNvSpPr>
          <p:nvPr/>
        </p:nvSpPr>
        <p:spPr bwMode="auto">
          <a:xfrm>
            <a:off x="8547637" y="5683250"/>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1" name="文本框 12">
            <a:extLst>
              <a:ext uri="{FF2B5EF4-FFF2-40B4-BE49-F238E27FC236}">
                <a16:creationId xmlns:a16="http://schemas.microsoft.com/office/drawing/2014/main" id="{B115836D-B5FD-427C-9C0C-656848D923F3}"/>
              </a:ext>
            </a:extLst>
          </p:cNvPr>
          <p:cNvSpPr>
            <a:spLocks noChangeArrowheads="1"/>
          </p:cNvSpPr>
          <p:nvPr/>
        </p:nvSpPr>
        <p:spPr bwMode="auto">
          <a:xfrm>
            <a:off x="937308" y="604910"/>
            <a:ext cx="783193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44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详细过程</a:t>
            </a:r>
          </a:p>
        </p:txBody>
      </p:sp>
      <p:sp>
        <p:nvSpPr>
          <p:cNvPr id="52" name="矩形 44">
            <a:extLst>
              <a:ext uri="{FF2B5EF4-FFF2-40B4-BE49-F238E27FC236}">
                <a16:creationId xmlns:a16="http://schemas.microsoft.com/office/drawing/2014/main" id="{71745DFE-31C8-4AA8-9C0F-D5B8085DE60D}"/>
              </a:ext>
            </a:extLst>
          </p:cNvPr>
          <p:cNvSpPr>
            <a:spLocks noChangeArrowheads="1"/>
          </p:cNvSpPr>
          <p:nvPr/>
        </p:nvSpPr>
        <p:spPr bwMode="auto">
          <a:xfrm>
            <a:off x="553814" y="564177"/>
            <a:ext cx="280485" cy="850907"/>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3" name="直接连接符 2">
            <a:extLst>
              <a:ext uri="{FF2B5EF4-FFF2-40B4-BE49-F238E27FC236}">
                <a16:creationId xmlns:a16="http://schemas.microsoft.com/office/drawing/2014/main" id="{AE3CCD04-3604-4AA6-98BE-256C1B838470}"/>
              </a:ext>
            </a:extLst>
          </p:cNvPr>
          <p:cNvCxnSpPr>
            <a:stCxn id="11280" idx="3"/>
            <a:endCxn id="11278" idx="2"/>
          </p:cNvCxnSpPr>
          <p:nvPr/>
        </p:nvCxnSpPr>
        <p:spPr>
          <a:xfrm flipV="1">
            <a:off x="2348448" y="3827611"/>
            <a:ext cx="845995" cy="1"/>
          </a:xfrm>
          <a:prstGeom prst="line">
            <a:avLst/>
          </a:prstGeom>
          <a:noFill/>
          <a:ln w="19050">
            <a:solidFill>
              <a:srgbClr val="0070C0"/>
            </a:solidFill>
            <a:prstDash val="sysDash"/>
            <a:miter lim="800000"/>
            <a:headEnd/>
            <a:tailEnd/>
          </a:ln>
          <a:extLst>
            <a:ext uri="{909E8E84-426E-40DD-AFC4-6F175D3DCCD1}">
              <a14:hiddenFill xmlns:a14="http://schemas.microsoft.com/office/drawing/2010/main">
                <a:noFill/>
              </a14:hiddenFill>
            </a:ext>
          </a:extLst>
        </p:spPr>
      </p:cxnSp>
      <p:cxnSp>
        <p:nvCxnSpPr>
          <p:cNvPr id="55" name="直接连接符 54">
            <a:extLst>
              <a:ext uri="{FF2B5EF4-FFF2-40B4-BE49-F238E27FC236}">
                <a16:creationId xmlns:a16="http://schemas.microsoft.com/office/drawing/2014/main" id="{A1DB1EE3-467A-4890-9B61-F9119C1F542C}"/>
              </a:ext>
            </a:extLst>
          </p:cNvPr>
          <p:cNvCxnSpPr>
            <a:cxnSpLocks/>
            <a:stCxn id="11281" idx="3"/>
            <a:endCxn id="11282" idx="2"/>
          </p:cNvCxnSpPr>
          <p:nvPr/>
        </p:nvCxnSpPr>
        <p:spPr>
          <a:xfrm flipV="1">
            <a:off x="5143062" y="3827611"/>
            <a:ext cx="932782" cy="1"/>
          </a:xfrm>
          <a:prstGeom prst="line">
            <a:avLst/>
          </a:prstGeom>
          <a:noFill/>
          <a:ln w="19050">
            <a:solidFill>
              <a:srgbClr val="0070C0"/>
            </a:solidFill>
            <a:prstDash val="sysDash"/>
            <a:miter lim="800000"/>
            <a:headEnd/>
            <a:tailEnd/>
          </a:ln>
          <a:extLst>
            <a:ext uri="{909E8E84-426E-40DD-AFC4-6F175D3DCCD1}">
              <a14:hiddenFill xmlns:a14="http://schemas.microsoft.com/office/drawing/2010/main">
                <a:noFill/>
              </a14:hiddenFill>
            </a:ext>
          </a:extLst>
        </p:spPr>
      </p:cxnSp>
      <p:cxnSp>
        <p:nvCxnSpPr>
          <p:cNvPr id="58" name="直接连接符 57">
            <a:extLst>
              <a:ext uri="{FF2B5EF4-FFF2-40B4-BE49-F238E27FC236}">
                <a16:creationId xmlns:a16="http://schemas.microsoft.com/office/drawing/2014/main" id="{B802EE5C-2CAB-4890-8532-5EF267B76D94}"/>
              </a:ext>
            </a:extLst>
          </p:cNvPr>
          <p:cNvCxnSpPr>
            <a:cxnSpLocks/>
            <a:stCxn id="11276" idx="4"/>
            <a:endCxn id="11286" idx="2"/>
          </p:cNvCxnSpPr>
          <p:nvPr/>
        </p:nvCxnSpPr>
        <p:spPr>
          <a:xfrm rot="16200000" flipH="1">
            <a:off x="437054" y="4578092"/>
            <a:ext cx="1096850" cy="387887"/>
          </a:xfrm>
          <a:prstGeom prst="bentConnector2">
            <a:avLst/>
          </a:prstGeom>
          <a:noFill/>
          <a:ln w="19050">
            <a:solidFill>
              <a:srgbClr val="0070C0"/>
            </a:solidFill>
            <a:prstDash val="sysDash"/>
            <a:miter lim="800000"/>
            <a:headEnd/>
            <a:tailEnd/>
          </a:ln>
          <a:extLst>
            <a:ext uri="{909E8E84-426E-40DD-AFC4-6F175D3DCCD1}">
              <a14:hiddenFill xmlns:a14="http://schemas.microsoft.com/office/drawing/2010/main">
                <a:noFill/>
              </a14:hiddenFill>
            </a:ext>
          </a:extLst>
        </p:spPr>
      </p:cxnSp>
      <p:cxnSp>
        <p:nvCxnSpPr>
          <p:cNvPr id="61" name="直接连接符 57">
            <a:extLst>
              <a:ext uri="{FF2B5EF4-FFF2-40B4-BE49-F238E27FC236}">
                <a16:creationId xmlns:a16="http://schemas.microsoft.com/office/drawing/2014/main" id="{AD120F81-2CBF-486F-99FD-D6959AADEB14}"/>
              </a:ext>
            </a:extLst>
          </p:cNvPr>
          <p:cNvCxnSpPr>
            <a:cxnSpLocks/>
            <a:stCxn id="11283" idx="3"/>
            <a:endCxn id="11285" idx="3"/>
          </p:cNvCxnSpPr>
          <p:nvPr/>
        </p:nvCxnSpPr>
        <p:spPr>
          <a:xfrm flipH="1">
            <a:off x="6802074" y="3794779"/>
            <a:ext cx="1213631" cy="1525682"/>
          </a:xfrm>
          <a:prstGeom prst="bentConnector3">
            <a:avLst>
              <a:gd name="adj1" fmla="val -18836"/>
            </a:avLst>
          </a:prstGeom>
          <a:noFill/>
          <a:ln w="19050">
            <a:solidFill>
              <a:srgbClr val="0070C0"/>
            </a:solidFill>
            <a:prstDash val="sysDash"/>
            <a:miter lim="800000"/>
            <a:headEnd/>
            <a:tailEnd/>
          </a:ln>
          <a:extLst>
            <a:ext uri="{909E8E84-426E-40DD-AFC4-6F175D3DCCD1}">
              <a14:hiddenFill xmlns:a14="http://schemas.microsoft.com/office/drawing/2010/main">
                <a:noFill/>
              </a14:hiddenFill>
            </a:ext>
          </a:extLst>
        </p:spPr>
      </p:cxnSp>
      <p:cxnSp>
        <p:nvCxnSpPr>
          <p:cNvPr id="65" name="直接连接符 57">
            <a:extLst>
              <a:ext uri="{FF2B5EF4-FFF2-40B4-BE49-F238E27FC236}">
                <a16:creationId xmlns:a16="http://schemas.microsoft.com/office/drawing/2014/main" id="{E1B0DF91-AAE6-46B6-AC01-2AEE8D79D4CE}"/>
              </a:ext>
            </a:extLst>
          </p:cNvPr>
          <p:cNvCxnSpPr>
            <a:cxnSpLocks/>
            <a:stCxn id="11284" idx="0"/>
            <a:endCxn id="11286" idx="0"/>
          </p:cNvCxnSpPr>
          <p:nvPr/>
        </p:nvCxnSpPr>
        <p:spPr>
          <a:xfrm rot="16200000" flipV="1">
            <a:off x="3654580" y="2845304"/>
            <a:ext cx="12700" cy="4158314"/>
          </a:xfrm>
          <a:prstGeom prst="bentConnector3">
            <a:avLst>
              <a:gd name="adj1" fmla="val 1800000"/>
            </a:avLst>
          </a:prstGeom>
          <a:noFill/>
          <a:ln w="19050">
            <a:solidFill>
              <a:srgbClr val="0070C0"/>
            </a:solidFill>
            <a:prstDash val="sysDash"/>
            <a:miter lim="800000"/>
            <a:headEnd/>
            <a:tailEnd/>
          </a:ln>
          <a:extLst>
            <a:ext uri="{909E8E84-426E-40DD-AFC4-6F175D3DCCD1}">
              <a14:hiddenFill xmlns:a14="http://schemas.microsoft.com/office/drawing/2010/main">
                <a:noFill/>
              </a14:hiddenFill>
            </a:ext>
          </a:extLst>
        </p:spPr>
      </p:cxnSp>
      <p:sp>
        <p:nvSpPr>
          <p:cNvPr id="68" name="直接连接符 43">
            <a:extLst>
              <a:ext uri="{FF2B5EF4-FFF2-40B4-BE49-F238E27FC236}">
                <a16:creationId xmlns:a16="http://schemas.microsoft.com/office/drawing/2014/main" id="{9BC5FB05-7A3E-4104-A5A5-EC78298E1475}"/>
              </a:ext>
            </a:extLst>
          </p:cNvPr>
          <p:cNvSpPr>
            <a:spLocks noChangeShapeType="1"/>
          </p:cNvSpPr>
          <p:nvPr/>
        </p:nvSpPr>
        <p:spPr bwMode="auto">
          <a:xfrm flipV="1">
            <a:off x="1" y="989630"/>
            <a:ext cx="553814" cy="0"/>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059357114"/>
      </p:ext>
    </p:extLst>
  </p:cSld>
  <p:clrMapOvr>
    <a:masterClrMapping/>
  </p:clrMapOvr>
  <p:transition spd="med">
    <p:split orient="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0B22BE8-E77B-4461-ADCC-036BB7F67BF6}"/>
              </a:ext>
            </a:extLst>
          </p:cNvPr>
          <p:cNvGrpSpPr/>
          <p:nvPr/>
        </p:nvGrpSpPr>
        <p:grpSpPr>
          <a:xfrm>
            <a:off x="2044183" y="1621591"/>
            <a:ext cx="4679097" cy="4679097"/>
            <a:chOff x="2609850" y="1944688"/>
            <a:chExt cx="3457575" cy="4610100"/>
          </a:xfrm>
        </p:grpSpPr>
        <p:sp>
          <p:nvSpPr>
            <p:cNvPr id="12290" name="直接连接符 19"/>
            <p:cNvSpPr>
              <a:spLocks noChangeShapeType="1"/>
            </p:cNvSpPr>
            <p:nvPr/>
          </p:nvSpPr>
          <p:spPr bwMode="auto">
            <a:xfrm>
              <a:off x="2828925" y="3113088"/>
              <a:ext cx="1487091" cy="1136650"/>
            </a:xfrm>
            <a:prstGeom prst="line">
              <a:avLst/>
            </a:prstGeom>
            <a:noFill/>
            <a:ln w="28575">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291" name="直接连接符 24"/>
            <p:cNvSpPr>
              <a:spLocks noChangeShapeType="1"/>
            </p:cNvSpPr>
            <p:nvPr/>
          </p:nvSpPr>
          <p:spPr bwMode="auto">
            <a:xfrm flipV="1">
              <a:off x="2633663" y="4225926"/>
              <a:ext cx="1668066" cy="252413"/>
            </a:xfrm>
            <a:prstGeom prst="line">
              <a:avLst/>
            </a:prstGeom>
            <a:noFill/>
            <a:ln w="28575">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292" name="直接连接符 18"/>
            <p:cNvSpPr>
              <a:spLocks noChangeShapeType="1"/>
            </p:cNvSpPr>
            <p:nvPr/>
          </p:nvSpPr>
          <p:spPr bwMode="auto">
            <a:xfrm flipH="1">
              <a:off x="3955256" y="4265613"/>
              <a:ext cx="385763" cy="2259012"/>
            </a:xfrm>
            <a:prstGeom prst="line">
              <a:avLst/>
            </a:prstGeom>
            <a:noFill/>
            <a:ln w="28575">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2301" name="图表 54"/>
            <p:cNvPicPr>
              <a:picLocks noChangeArrowheads="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783682" y="2635250"/>
              <a:ext cx="3064669" cy="32448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2302" name="椭圆 15"/>
            <p:cNvSpPr>
              <a:spLocks noChangeArrowheads="1"/>
            </p:cNvSpPr>
            <p:nvPr/>
          </p:nvSpPr>
          <p:spPr bwMode="auto">
            <a:xfrm>
              <a:off x="4014788" y="3886201"/>
              <a:ext cx="573881" cy="765175"/>
            </a:xfrm>
            <a:prstGeom prst="ellipse">
              <a:avLst/>
            </a:prstGeom>
            <a:solidFill>
              <a:srgbClr val="FFFFFF">
                <a:alpha val="39999"/>
              </a:srgbClr>
            </a:solidFill>
            <a:ln w="9525">
              <a:noFill/>
              <a:round/>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303" name="椭圆 16"/>
            <p:cNvSpPr>
              <a:spLocks noChangeArrowheads="1"/>
            </p:cNvSpPr>
            <p:nvPr/>
          </p:nvSpPr>
          <p:spPr bwMode="auto">
            <a:xfrm>
              <a:off x="2874169" y="2297113"/>
              <a:ext cx="2928938" cy="3905250"/>
            </a:xfrm>
            <a:prstGeom prst="ellipse">
              <a:avLst/>
            </a:prstGeom>
            <a:noFill/>
            <a:ln w="12700">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304" name="椭圆 17"/>
            <p:cNvSpPr>
              <a:spLocks noChangeArrowheads="1"/>
            </p:cNvSpPr>
            <p:nvPr/>
          </p:nvSpPr>
          <p:spPr bwMode="auto">
            <a:xfrm>
              <a:off x="2609850" y="1944688"/>
              <a:ext cx="3457575" cy="4610100"/>
            </a:xfrm>
            <a:prstGeom prst="ellipse">
              <a:avLst/>
            </a:prstGeom>
            <a:noFill/>
            <a:ln w="12700">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305" name="椭圆 46"/>
            <p:cNvSpPr>
              <a:spLocks noChangeArrowheads="1"/>
            </p:cNvSpPr>
            <p:nvPr/>
          </p:nvSpPr>
          <p:spPr bwMode="auto">
            <a:xfrm>
              <a:off x="5224463" y="3757614"/>
              <a:ext cx="192881" cy="257175"/>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306" name="椭圆 47"/>
            <p:cNvSpPr>
              <a:spLocks noChangeArrowheads="1"/>
            </p:cNvSpPr>
            <p:nvPr/>
          </p:nvSpPr>
          <p:spPr bwMode="auto">
            <a:xfrm>
              <a:off x="3467100" y="5076826"/>
              <a:ext cx="192881" cy="257175"/>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307" name="椭圆 48"/>
            <p:cNvSpPr>
              <a:spLocks noChangeArrowheads="1"/>
            </p:cNvSpPr>
            <p:nvPr/>
          </p:nvSpPr>
          <p:spPr bwMode="auto">
            <a:xfrm>
              <a:off x="3202782" y="3795713"/>
              <a:ext cx="192881" cy="257175"/>
            </a:xfrm>
            <a:prstGeom prst="ellipse">
              <a:avLst/>
            </a:prstGeom>
            <a:solidFill>
              <a:srgbClr val="FE5A3E"/>
            </a:solidFill>
            <a:ln w="9525">
              <a:noFill/>
              <a:round/>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12308" name="矩形 55"/>
          <p:cNvSpPr>
            <a:spLocks noChangeArrowheads="1"/>
          </p:cNvSpPr>
          <p:nvPr/>
        </p:nvSpPr>
        <p:spPr bwMode="auto">
          <a:xfrm>
            <a:off x="5978202" y="2988995"/>
            <a:ext cx="226933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pitchFamily="34" charset="0"/>
              <a:buNone/>
            </a:pPr>
            <a:r>
              <a:rPr lang="zh-CN" altLang="en-US" sz="2400">
                <a:solidFill>
                  <a:srgbClr val="0070C0"/>
                </a:solidFill>
                <a:latin typeface="Times New Roman" panose="02020603050405020304" pitchFamily="18" charset="0"/>
                <a:ea typeface="微软雅黑" pitchFamily="34" charset="-122"/>
                <a:sym typeface="Times New Roman" panose="02020603050405020304" pitchFamily="18" charset="0"/>
              </a:rPr>
              <a:t>文本分词</a:t>
            </a:r>
            <a:endParaRPr lang="en-US" altLang="zh-CN" sz="2400">
              <a:solidFill>
                <a:srgbClr val="0070C0"/>
              </a:solidFill>
              <a:latin typeface="Times New Roman" panose="02020603050405020304" pitchFamily="18" charset="0"/>
              <a:ea typeface="微软雅黑" pitchFamily="34" charset="-122"/>
              <a:sym typeface="Times New Roman" panose="02020603050405020304" pitchFamily="18" charset="0"/>
            </a:endParaRPr>
          </a:p>
          <a:p>
            <a:pPr>
              <a:buFont typeface="Arial" pitchFamily="34" charset="0"/>
              <a:buNone/>
            </a:pPr>
            <a:r>
              <a:rPr lang="en-US" altLang="zh-CN" sz="2400">
                <a:solidFill>
                  <a:srgbClr val="0070C0"/>
                </a:solidFill>
                <a:latin typeface="Times New Roman" panose="02020603050405020304" pitchFamily="18" charset="0"/>
                <a:ea typeface="微软雅黑" pitchFamily="34" charset="-122"/>
                <a:sym typeface="Times New Roman" panose="02020603050405020304" pitchFamily="18" charset="0"/>
              </a:rPr>
              <a:t>jieba</a:t>
            </a:r>
          </a:p>
          <a:p>
            <a:pPr>
              <a:buFont typeface="Arial" pitchFamily="34" charset="0"/>
              <a:buNone/>
            </a:pPr>
            <a:r>
              <a:rPr lang="zh-CN" altLang="en-US">
                <a:solidFill>
                  <a:srgbClr val="0070C0"/>
                </a:solidFill>
                <a:latin typeface="Times New Roman" panose="02020603050405020304" pitchFamily="18" charset="0"/>
                <a:ea typeface="微软雅黑" pitchFamily="34" charset="-122"/>
                <a:sym typeface="Times New Roman" panose="02020603050405020304" pitchFamily="18" charset="0"/>
              </a:rPr>
              <a:t>用户字典和停用词表</a:t>
            </a:r>
          </a:p>
        </p:txBody>
      </p:sp>
      <p:sp>
        <p:nvSpPr>
          <p:cNvPr id="25621" name="矩形 56"/>
          <p:cNvSpPr>
            <a:spLocks noChangeArrowheads="1"/>
          </p:cNvSpPr>
          <p:nvPr/>
        </p:nvSpPr>
        <p:spPr bwMode="auto">
          <a:xfrm>
            <a:off x="140133" y="5095855"/>
            <a:ext cx="301579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3020204020204" pitchFamily="34" charset="-122"/>
                <a:sym typeface="Calibri" panose="020F0502020204030204" pitchFamily="34" charset="0"/>
              </a:defRPr>
            </a:lvl9pPr>
          </a:lstStyle>
          <a:p>
            <a:pPr>
              <a:lnSpc>
                <a:spcPct val="100000"/>
              </a:lnSpc>
              <a:spcBef>
                <a:spcPct val="0"/>
              </a:spcBef>
              <a:buFont typeface="Arial" panose="020B0604020202020204" pitchFamily="34" charset="0"/>
              <a:buNone/>
              <a:defRPr/>
            </a:pPr>
            <a:r>
              <a:rPr lang="zh-CN" altLang="en-US" sz="1800" dirty="0">
                <a:solidFill>
                  <a:srgbClr val="0070C0"/>
                </a:solidFill>
                <a:latin typeface="Times New Roman" panose="02020603050405020304" pitchFamily="18" charset="0"/>
                <a:sym typeface="Times New Roman" panose="02020603050405020304" pitchFamily="18" charset="0"/>
              </a:rPr>
              <a:t>非法字符清洗：</a:t>
            </a:r>
            <a:endParaRPr lang="en-US" altLang="zh-CN" sz="1800" dirty="0">
              <a:solidFill>
                <a:srgbClr val="0070C0"/>
              </a:solidFill>
              <a:latin typeface="Times New Roman" panose="02020603050405020304" pitchFamily="18" charset="0"/>
              <a:sym typeface="Times New Roman" panose="02020603050405020304" pitchFamily="18" charset="0"/>
            </a:endParaRPr>
          </a:p>
          <a:p>
            <a:pPr>
              <a:lnSpc>
                <a:spcPct val="100000"/>
              </a:lnSpc>
              <a:spcBef>
                <a:spcPct val="0"/>
              </a:spcBef>
              <a:buFont typeface="Arial" panose="020B0604020202020204" pitchFamily="34" charset="0"/>
              <a:buNone/>
              <a:defRPr/>
            </a:pPr>
            <a:r>
              <a:rPr lang="en-US" altLang="zh-CN" sz="1800" dirty="0">
                <a:solidFill>
                  <a:srgbClr val="0070C0"/>
                </a:solidFill>
                <a:latin typeface="Times New Roman" panose="02020603050405020304" pitchFamily="18" charset="0"/>
                <a:sym typeface="Times New Roman" panose="02020603050405020304" pitchFamily="18" charset="0"/>
              </a:rPr>
              <a:t>\t</a:t>
            </a:r>
            <a:r>
              <a:rPr lang="zh-CN" altLang="en-US" sz="1800" dirty="0">
                <a:solidFill>
                  <a:srgbClr val="0070C0"/>
                </a:solidFill>
                <a:latin typeface="Times New Roman" panose="02020603050405020304" pitchFamily="18" charset="0"/>
                <a:sym typeface="Times New Roman" panose="02020603050405020304" pitchFamily="18" charset="0"/>
              </a:rPr>
              <a:t>、</a:t>
            </a:r>
            <a:r>
              <a:rPr lang="en-US" altLang="zh-CN" sz="1800" dirty="0">
                <a:solidFill>
                  <a:srgbClr val="0070C0"/>
                </a:solidFill>
                <a:latin typeface="Times New Roman" panose="02020603050405020304" pitchFamily="18" charset="0"/>
                <a:sym typeface="Times New Roman" panose="02020603050405020304" pitchFamily="18" charset="0"/>
              </a:rPr>
              <a:t>&amp;</a:t>
            </a:r>
            <a:r>
              <a:rPr lang="en-US" altLang="zh-CN" sz="1800" dirty="0" err="1">
                <a:solidFill>
                  <a:srgbClr val="0070C0"/>
                </a:solidFill>
                <a:latin typeface="Times New Roman" panose="02020603050405020304" pitchFamily="18" charset="0"/>
                <a:sym typeface="Times New Roman" panose="02020603050405020304" pitchFamily="18" charset="0"/>
              </a:rPr>
              <a:t>nbsp</a:t>
            </a:r>
            <a:r>
              <a:rPr lang="zh-CN" altLang="en-US" sz="1800" dirty="0">
                <a:solidFill>
                  <a:srgbClr val="0070C0"/>
                </a:solidFill>
                <a:latin typeface="Times New Roman" panose="02020603050405020304" pitchFamily="18" charset="0"/>
                <a:sym typeface="Times New Roman" panose="02020603050405020304" pitchFamily="18" charset="0"/>
              </a:rPr>
              <a:t>、</a:t>
            </a:r>
            <a:r>
              <a:rPr lang="en-US" altLang="zh-CN" sz="1800" dirty="0">
                <a:solidFill>
                  <a:srgbClr val="0070C0"/>
                </a:solidFill>
                <a:latin typeface="Times New Roman" panose="02020603050405020304" pitchFamily="18" charset="0"/>
                <a:sym typeface="Times New Roman" panose="02020603050405020304" pitchFamily="18" charset="0"/>
              </a:rPr>
              <a:t>&amp;</a:t>
            </a:r>
            <a:r>
              <a:rPr lang="en-US" altLang="zh-CN" sz="1800" dirty="0" err="1">
                <a:solidFill>
                  <a:srgbClr val="0070C0"/>
                </a:solidFill>
                <a:latin typeface="Times New Roman" panose="02020603050405020304" pitchFamily="18" charset="0"/>
                <a:sym typeface="Times New Roman" panose="02020603050405020304" pitchFamily="18" charset="0"/>
              </a:rPr>
              <a:t>gt</a:t>
            </a:r>
            <a:r>
              <a:rPr lang="zh-CN" altLang="en-US" sz="1800" dirty="0">
                <a:solidFill>
                  <a:srgbClr val="0070C0"/>
                </a:solidFill>
                <a:latin typeface="Times New Roman" panose="02020603050405020304" pitchFamily="18" charset="0"/>
                <a:sym typeface="Times New Roman" panose="02020603050405020304" pitchFamily="18" charset="0"/>
              </a:rPr>
              <a:t>、</a:t>
            </a:r>
            <a:r>
              <a:rPr lang="en-US" altLang="zh-CN" sz="1800">
                <a:solidFill>
                  <a:srgbClr val="0070C0"/>
                </a:solidFill>
                <a:latin typeface="Times New Roman" panose="02020603050405020304" pitchFamily="18" charset="0"/>
                <a:sym typeface="Times New Roman" panose="02020603050405020304" pitchFamily="18" charset="0"/>
              </a:rPr>
              <a:t>&amp;#34</a:t>
            </a:r>
            <a:endParaRPr lang="en-US" altLang="zh-CN" sz="2400" dirty="0">
              <a:solidFill>
                <a:srgbClr val="0070C0"/>
              </a:solidFill>
              <a:latin typeface="Times New Roman" panose="02020603050405020304" pitchFamily="18" charset="0"/>
              <a:sym typeface="Times New Roman" panose="02020603050405020304" pitchFamily="18" charset="0"/>
            </a:endParaRPr>
          </a:p>
          <a:p>
            <a:pPr>
              <a:lnSpc>
                <a:spcPct val="100000"/>
              </a:lnSpc>
              <a:spcBef>
                <a:spcPct val="0"/>
              </a:spcBef>
              <a:buFont typeface="Arial" panose="020B0604020202020204" pitchFamily="34" charset="0"/>
              <a:buNone/>
              <a:defRPr/>
            </a:pPr>
            <a:r>
              <a:rPr lang="zh-CN" altLang="en-US" sz="2400" dirty="0">
                <a:solidFill>
                  <a:srgbClr val="0070C0"/>
                </a:solidFill>
                <a:latin typeface="Times New Roman" panose="02020603050405020304" pitchFamily="18" charset="0"/>
                <a:sym typeface="Times New Roman" panose="02020603050405020304" pitchFamily="18" charset="0"/>
              </a:rPr>
              <a:t>正则表达式很强大</a:t>
            </a:r>
            <a:endParaRPr lang="en-US" altLang="zh-CN" sz="1800" dirty="0">
              <a:solidFill>
                <a:srgbClr val="0070C0"/>
              </a:solidFill>
              <a:latin typeface="Times New Roman" panose="02020603050405020304" pitchFamily="18" charset="0"/>
              <a:sym typeface="Times New Roman" panose="02020603050405020304" pitchFamily="18" charset="0"/>
            </a:endParaRPr>
          </a:p>
        </p:txBody>
      </p:sp>
      <p:sp>
        <p:nvSpPr>
          <p:cNvPr id="12310" name="矩形 57"/>
          <p:cNvSpPr>
            <a:spLocks noChangeArrowheads="1"/>
          </p:cNvSpPr>
          <p:nvPr/>
        </p:nvSpPr>
        <p:spPr bwMode="auto">
          <a:xfrm>
            <a:off x="180709" y="2829891"/>
            <a:ext cx="214053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buFont typeface="Arial" pitchFamily="34" charset="0"/>
              <a:buNone/>
            </a:pPr>
            <a:r>
              <a:rPr lang="zh-CN" altLang="en-US" sz="2400" dirty="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错误文档删除及纠正</a:t>
            </a:r>
          </a:p>
        </p:txBody>
      </p:sp>
      <p:sp>
        <p:nvSpPr>
          <p:cNvPr id="23" name="直接连接符 54">
            <a:extLst>
              <a:ext uri="{FF2B5EF4-FFF2-40B4-BE49-F238E27FC236}">
                <a16:creationId xmlns:a16="http://schemas.microsoft.com/office/drawing/2014/main" id="{8F7E38EF-8565-40BF-9A75-9A2CCE84C7F2}"/>
              </a:ext>
            </a:extLst>
          </p:cNvPr>
          <p:cNvSpPr>
            <a:spLocks noChangeShapeType="1"/>
          </p:cNvSpPr>
          <p:nvPr/>
        </p:nvSpPr>
        <p:spPr bwMode="auto">
          <a:xfrm>
            <a:off x="8708926" y="-117475"/>
            <a:ext cx="1423" cy="7178675"/>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椭圆 55">
            <a:extLst>
              <a:ext uri="{FF2B5EF4-FFF2-40B4-BE49-F238E27FC236}">
                <a16:creationId xmlns:a16="http://schemas.microsoft.com/office/drawing/2014/main" id="{0BBAAA19-EDAD-4FAD-AFD6-FF133D253F71}"/>
              </a:ext>
            </a:extLst>
          </p:cNvPr>
          <p:cNvSpPr>
            <a:spLocks noChangeArrowheads="1"/>
          </p:cNvSpPr>
          <p:nvPr/>
        </p:nvSpPr>
        <p:spPr bwMode="auto">
          <a:xfrm>
            <a:off x="8439637" y="3627694"/>
            <a:ext cx="540000" cy="540000"/>
          </a:xfrm>
          <a:prstGeom prst="ellipse">
            <a:avLst/>
          </a:prstGeom>
          <a:solidFill>
            <a:srgbClr val="FE5A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椭圆 56">
            <a:extLst>
              <a:ext uri="{FF2B5EF4-FFF2-40B4-BE49-F238E27FC236}">
                <a16:creationId xmlns:a16="http://schemas.microsoft.com/office/drawing/2014/main" id="{42237CF1-5A02-456C-8E1C-A121F6C71934}"/>
              </a:ext>
            </a:extLst>
          </p:cNvPr>
          <p:cNvSpPr>
            <a:spLocks noChangeArrowheads="1"/>
          </p:cNvSpPr>
          <p:nvPr/>
        </p:nvSpPr>
        <p:spPr bwMode="auto">
          <a:xfrm>
            <a:off x="8547637" y="868363"/>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椭圆 57">
            <a:extLst>
              <a:ext uri="{FF2B5EF4-FFF2-40B4-BE49-F238E27FC236}">
                <a16:creationId xmlns:a16="http://schemas.microsoft.com/office/drawing/2014/main" id="{B6A65FC0-4539-4AD8-85BF-842359C4463A}"/>
              </a:ext>
            </a:extLst>
          </p:cNvPr>
          <p:cNvSpPr>
            <a:spLocks noChangeArrowheads="1"/>
          </p:cNvSpPr>
          <p:nvPr/>
        </p:nvSpPr>
        <p:spPr bwMode="auto">
          <a:xfrm>
            <a:off x="8547637" y="1788140"/>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椭圆 58">
            <a:extLst>
              <a:ext uri="{FF2B5EF4-FFF2-40B4-BE49-F238E27FC236}">
                <a16:creationId xmlns:a16="http://schemas.microsoft.com/office/drawing/2014/main" id="{33545FCD-8F79-4210-B3F7-527C8A15E29B}"/>
              </a:ext>
            </a:extLst>
          </p:cNvPr>
          <p:cNvSpPr>
            <a:spLocks noChangeArrowheads="1"/>
          </p:cNvSpPr>
          <p:nvPr/>
        </p:nvSpPr>
        <p:spPr bwMode="auto">
          <a:xfrm>
            <a:off x="8547637" y="2707917"/>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椭圆 59">
            <a:extLst>
              <a:ext uri="{FF2B5EF4-FFF2-40B4-BE49-F238E27FC236}">
                <a16:creationId xmlns:a16="http://schemas.microsoft.com/office/drawing/2014/main" id="{7AF22F70-FFE9-48F7-A307-08BD828043B2}"/>
              </a:ext>
            </a:extLst>
          </p:cNvPr>
          <p:cNvSpPr>
            <a:spLocks noChangeArrowheads="1"/>
          </p:cNvSpPr>
          <p:nvPr/>
        </p:nvSpPr>
        <p:spPr bwMode="auto">
          <a:xfrm>
            <a:off x="8547637" y="4763471"/>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9" name="椭圆 60">
            <a:extLst>
              <a:ext uri="{FF2B5EF4-FFF2-40B4-BE49-F238E27FC236}">
                <a16:creationId xmlns:a16="http://schemas.microsoft.com/office/drawing/2014/main" id="{AF66D1E3-1FC8-49ED-811F-12A5CDF1ED49}"/>
              </a:ext>
            </a:extLst>
          </p:cNvPr>
          <p:cNvSpPr>
            <a:spLocks noChangeArrowheads="1"/>
          </p:cNvSpPr>
          <p:nvPr/>
        </p:nvSpPr>
        <p:spPr bwMode="auto">
          <a:xfrm>
            <a:off x="8547637" y="5683250"/>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 name="文本框 12">
            <a:extLst>
              <a:ext uri="{FF2B5EF4-FFF2-40B4-BE49-F238E27FC236}">
                <a16:creationId xmlns:a16="http://schemas.microsoft.com/office/drawing/2014/main" id="{BF973133-0FB8-4798-8394-25404249D4A4}"/>
              </a:ext>
            </a:extLst>
          </p:cNvPr>
          <p:cNvSpPr>
            <a:spLocks noChangeArrowheads="1"/>
          </p:cNvSpPr>
          <p:nvPr/>
        </p:nvSpPr>
        <p:spPr bwMode="auto">
          <a:xfrm>
            <a:off x="937308" y="604910"/>
            <a:ext cx="783193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44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清洗及预处理</a:t>
            </a:r>
          </a:p>
        </p:txBody>
      </p:sp>
      <p:sp>
        <p:nvSpPr>
          <p:cNvPr id="31" name="矩形 44">
            <a:extLst>
              <a:ext uri="{FF2B5EF4-FFF2-40B4-BE49-F238E27FC236}">
                <a16:creationId xmlns:a16="http://schemas.microsoft.com/office/drawing/2014/main" id="{9F5F13BC-291E-470A-B709-9C802B09E628}"/>
              </a:ext>
            </a:extLst>
          </p:cNvPr>
          <p:cNvSpPr>
            <a:spLocks noChangeArrowheads="1"/>
          </p:cNvSpPr>
          <p:nvPr/>
        </p:nvSpPr>
        <p:spPr bwMode="auto">
          <a:xfrm>
            <a:off x="553814" y="564177"/>
            <a:ext cx="280485" cy="850907"/>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直接连接符 43">
            <a:extLst>
              <a:ext uri="{FF2B5EF4-FFF2-40B4-BE49-F238E27FC236}">
                <a16:creationId xmlns:a16="http://schemas.microsoft.com/office/drawing/2014/main" id="{1393E250-D06F-4AC6-8B73-9CDC341065C2}"/>
              </a:ext>
            </a:extLst>
          </p:cNvPr>
          <p:cNvSpPr>
            <a:spLocks noChangeShapeType="1"/>
          </p:cNvSpPr>
          <p:nvPr/>
        </p:nvSpPr>
        <p:spPr bwMode="auto">
          <a:xfrm flipV="1">
            <a:off x="1" y="989630"/>
            <a:ext cx="553814" cy="0"/>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708920053"/>
      </p:ext>
    </p:extLst>
  </p:cSld>
  <p:clrMapOvr>
    <a:masterClrMapping/>
  </p:clrMapOvr>
  <p:transition spd="med">
    <p:split orient="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直接连接符 27"/>
          <p:cNvSpPr>
            <a:spLocks noChangeShapeType="1"/>
          </p:cNvSpPr>
          <p:nvPr/>
        </p:nvSpPr>
        <p:spPr bwMode="auto">
          <a:xfrm>
            <a:off x="4326731" y="3434893"/>
            <a:ext cx="0" cy="1590675"/>
          </a:xfrm>
          <a:prstGeom prst="line">
            <a:avLst/>
          </a:prstGeom>
          <a:noFill/>
          <a:ln w="19050">
            <a:solidFill>
              <a:srgbClr val="0070C0"/>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340" name="直接连接符 28"/>
          <p:cNvSpPr>
            <a:spLocks noChangeShapeType="1"/>
          </p:cNvSpPr>
          <p:nvPr/>
        </p:nvSpPr>
        <p:spPr bwMode="auto">
          <a:xfrm>
            <a:off x="6900862" y="3449179"/>
            <a:ext cx="0" cy="1563688"/>
          </a:xfrm>
          <a:prstGeom prst="line">
            <a:avLst/>
          </a:prstGeom>
          <a:noFill/>
          <a:ln w="19050">
            <a:solidFill>
              <a:srgbClr val="0070C0"/>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341" name="直接连接符 26"/>
          <p:cNvSpPr>
            <a:spLocks noChangeShapeType="1"/>
          </p:cNvSpPr>
          <p:nvPr/>
        </p:nvSpPr>
        <p:spPr bwMode="auto">
          <a:xfrm>
            <a:off x="1679973" y="3439655"/>
            <a:ext cx="0" cy="1590675"/>
          </a:xfrm>
          <a:prstGeom prst="line">
            <a:avLst/>
          </a:prstGeom>
          <a:noFill/>
          <a:ln w="19050">
            <a:solidFill>
              <a:srgbClr val="0070C0"/>
            </a:solidFill>
            <a:prstDash val="sysDash"/>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14349" name="组合 32"/>
          <p:cNvGrpSpPr>
            <a:grpSpLocks/>
          </p:cNvGrpSpPr>
          <p:nvPr/>
        </p:nvGrpSpPr>
        <p:grpSpPr bwMode="auto">
          <a:xfrm>
            <a:off x="3456385" y="1976935"/>
            <a:ext cx="1670447" cy="423863"/>
            <a:chOff x="0" y="0"/>
            <a:chExt cx="2227476" cy="423547"/>
          </a:xfrm>
        </p:grpSpPr>
        <p:sp>
          <p:nvSpPr>
            <p:cNvPr id="14357" name="矩形 30"/>
            <p:cNvSpPr>
              <a:spLocks noChangeArrowheads="1"/>
            </p:cNvSpPr>
            <p:nvPr/>
          </p:nvSpPr>
          <p:spPr bwMode="auto">
            <a:xfrm>
              <a:off x="0" y="0"/>
              <a:ext cx="2227476" cy="423547"/>
            </a:xfrm>
            <a:prstGeom prst="rect">
              <a:avLst/>
            </a:prstGeom>
            <a:solidFill>
              <a:srgbClr val="FE5A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358" name="文本框 16"/>
            <p:cNvSpPr>
              <a:spLocks noChangeArrowheads="1"/>
            </p:cNvSpPr>
            <p:nvPr/>
          </p:nvSpPr>
          <p:spPr bwMode="auto">
            <a:xfrm>
              <a:off x="180306" y="10403"/>
              <a:ext cx="2037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Font typeface="Arial" pitchFamily="34" charset="0"/>
                <a:buNone/>
              </a:pP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特征工程</a:t>
              </a: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14350" name="矩形 20"/>
          <p:cNvSpPr>
            <a:spLocks noChangeArrowheads="1"/>
          </p:cNvSpPr>
          <p:nvPr/>
        </p:nvSpPr>
        <p:spPr bwMode="auto">
          <a:xfrm>
            <a:off x="634519" y="4765217"/>
            <a:ext cx="2090903" cy="1112056"/>
          </a:xfrm>
          <a:prstGeom prst="rect">
            <a:avLst/>
          </a:prstGeom>
          <a:solidFill>
            <a:srgbClr val="FE5A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r>
              <a:rPr lang="zh-CN" altLang="en-US" dirty="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词性，词频，长度</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351" name="矩形 21"/>
          <p:cNvSpPr>
            <a:spLocks noChangeArrowheads="1"/>
          </p:cNvSpPr>
          <p:nvPr/>
        </p:nvSpPr>
        <p:spPr bwMode="auto">
          <a:xfrm>
            <a:off x="3281280" y="4754105"/>
            <a:ext cx="2090903" cy="1108825"/>
          </a:xfrm>
          <a:prstGeom prst="rect">
            <a:avLst/>
          </a:prstGeom>
          <a:solidFill>
            <a:srgbClr val="FE5A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r>
              <a:rPr lang="en-US"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IDF  </a:t>
            </a:r>
            <a:r>
              <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位置信息</a:t>
            </a:r>
            <a:r>
              <a:rPr lang="en-US"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textrank</a:t>
            </a:r>
            <a:endPar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352" name="矩形 22"/>
          <p:cNvSpPr>
            <a:spLocks noChangeArrowheads="1"/>
          </p:cNvSpPr>
          <p:nvPr/>
        </p:nvSpPr>
        <p:spPr bwMode="auto">
          <a:xfrm>
            <a:off x="5850199" y="4771566"/>
            <a:ext cx="2135360" cy="1108823"/>
          </a:xfrm>
          <a:prstGeom prst="rect">
            <a:avLst/>
          </a:prstGeom>
          <a:solidFill>
            <a:srgbClr val="FE5A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r>
              <a:rPr lang="zh-CN" altLang="en-US" dirty="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在其他样本中成为关键词的</a:t>
            </a:r>
            <a:r>
              <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频率、</a:t>
            </a:r>
            <a:endParaRPr lang="en-US"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a:buFont typeface="Arial" pitchFamily="34" charset="0"/>
              <a:buNone/>
            </a:pPr>
            <a:r>
              <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词</a:t>
            </a:r>
            <a:r>
              <a:rPr lang="zh-CN" altLang="en-US" dirty="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间相似度等</a:t>
            </a:r>
          </a:p>
        </p:txBody>
      </p:sp>
      <p:sp>
        <p:nvSpPr>
          <p:cNvPr id="14353" name="矩形 23"/>
          <p:cNvSpPr>
            <a:spLocks noChangeArrowheads="1"/>
          </p:cNvSpPr>
          <p:nvPr/>
        </p:nvSpPr>
        <p:spPr bwMode="auto">
          <a:xfrm>
            <a:off x="802482" y="2893554"/>
            <a:ext cx="1754981" cy="546100"/>
          </a:xfrm>
          <a:prstGeom prst="rect">
            <a:avLst/>
          </a:prstGeom>
          <a:solidFill>
            <a:srgbClr val="0070C0"/>
          </a:solidFill>
          <a:ln>
            <a:noFill/>
          </a:ln>
        </p:spPr>
        <p:txBody>
          <a:bodyPr anchor="ctr"/>
          <a:lstStyle/>
          <a:p>
            <a:pPr algn="ctr">
              <a:buFont typeface="Arial" pitchFamily="34" charset="0"/>
              <a:buNone/>
            </a:pPr>
            <a:r>
              <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基础特征</a:t>
            </a:r>
          </a:p>
        </p:txBody>
      </p:sp>
      <p:sp>
        <p:nvSpPr>
          <p:cNvPr id="14354" name="矩形 24"/>
          <p:cNvSpPr>
            <a:spLocks noChangeArrowheads="1"/>
          </p:cNvSpPr>
          <p:nvPr/>
        </p:nvSpPr>
        <p:spPr bwMode="auto">
          <a:xfrm>
            <a:off x="3408760" y="2893554"/>
            <a:ext cx="1764506" cy="546100"/>
          </a:xfrm>
          <a:prstGeom prst="rect">
            <a:avLst/>
          </a:prstGeom>
          <a:solidFill>
            <a:srgbClr val="0070C0"/>
          </a:solidFill>
          <a:ln>
            <a:noFill/>
          </a:ln>
        </p:spPr>
        <p:txBody>
          <a:bodyPr anchor="ctr"/>
          <a:lstStyle/>
          <a:p>
            <a:pPr algn="ctr">
              <a:buFont typeface="Arial" pitchFamily="34" charset="0"/>
              <a:buNone/>
            </a:pPr>
            <a:r>
              <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交互特征</a:t>
            </a:r>
          </a:p>
        </p:txBody>
      </p:sp>
      <p:sp>
        <p:nvSpPr>
          <p:cNvPr id="14355" name="矩形 25"/>
          <p:cNvSpPr>
            <a:spLocks noChangeArrowheads="1"/>
          </p:cNvSpPr>
          <p:nvPr/>
        </p:nvSpPr>
        <p:spPr bwMode="auto">
          <a:xfrm>
            <a:off x="5957888" y="2888792"/>
            <a:ext cx="1774031" cy="546100"/>
          </a:xfrm>
          <a:prstGeom prst="rect">
            <a:avLst/>
          </a:prstGeom>
          <a:solidFill>
            <a:srgbClr val="0070C0"/>
          </a:solidFill>
          <a:ln>
            <a:noFill/>
          </a:ln>
        </p:spPr>
        <p:txBody>
          <a:bodyPr anchor="ctr"/>
          <a:lstStyle/>
          <a:p>
            <a:pPr algn="ctr">
              <a:buFont typeface="Arial" pitchFamily="34" charset="0"/>
              <a:buNone/>
            </a:pPr>
            <a:r>
              <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相关特征</a:t>
            </a:r>
          </a:p>
        </p:txBody>
      </p:sp>
      <p:sp>
        <p:nvSpPr>
          <p:cNvPr id="14356" name="右大括号 31"/>
          <p:cNvSpPr>
            <a:spLocks/>
          </p:cNvSpPr>
          <p:nvPr/>
        </p:nvSpPr>
        <p:spPr bwMode="auto">
          <a:xfrm rot="-5400000">
            <a:off x="4169328" y="54828"/>
            <a:ext cx="244560" cy="5223272"/>
          </a:xfrm>
          <a:prstGeom prst="rightBrace">
            <a:avLst>
              <a:gd name="adj1" fmla="val 67050"/>
              <a:gd name="adj2" fmla="val 51421"/>
            </a:avLst>
          </a:prstGeom>
          <a:noFill/>
          <a:ln w="19050">
            <a:solidFill>
              <a:srgbClr val="0070C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直接连接符 54">
            <a:extLst>
              <a:ext uri="{FF2B5EF4-FFF2-40B4-BE49-F238E27FC236}">
                <a16:creationId xmlns:a16="http://schemas.microsoft.com/office/drawing/2014/main" id="{01F97172-25F5-48BB-9A28-4ACC95A5053E}"/>
              </a:ext>
            </a:extLst>
          </p:cNvPr>
          <p:cNvSpPr>
            <a:spLocks noChangeShapeType="1"/>
          </p:cNvSpPr>
          <p:nvPr/>
        </p:nvSpPr>
        <p:spPr bwMode="auto">
          <a:xfrm>
            <a:off x="8708926" y="-117475"/>
            <a:ext cx="1423" cy="7178675"/>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椭圆 55">
            <a:extLst>
              <a:ext uri="{FF2B5EF4-FFF2-40B4-BE49-F238E27FC236}">
                <a16:creationId xmlns:a16="http://schemas.microsoft.com/office/drawing/2014/main" id="{439E0C86-02F3-4503-93A2-10FD6FED1399}"/>
              </a:ext>
            </a:extLst>
          </p:cNvPr>
          <p:cNvSpPr>
            <a:spLocks noChangeArrowheads="1"/>
          </p:cNvSpPr>
          <p:nvPr/>
        </p:nvSpPr>
        <p:spPr bwMode="auto">
          <a:xfrm>
            <a:off x="8439637" y="3627694"/>
            <a:ext cx="540000" cy="540000"/>
          </a:xfrm>
          <a:prstGeom prst="ellipse">
            <a:avLst/>
          </a:prstGeom>
          <a:solidFill>
            <a:srgbClr val="FE5A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椭圆 56">
            <a:extLst>
              <a:ext uri="{FF2B5EF4-FFF2-40B4-BE49-F238E27FC236}">
                <a16:creationId xmlns:a16="http://schemas.microsoft.com/office/drawing/2014/main" id="{15B40EED-A9E9-425D-92EA-7E28F3CC6870}"/>
              </a:ext>
            </a:extLst>
          </p:cNvPr>
          <p:cNvSpPr>
            <a:spLocks noChangeArrowheads="1"/>
          </p:cNvSpPr>
          <p:nvPr/>
        </p:nvSpPr>
        <p:spPr bwMode="auto">
          <a:xfrm>
            <a:off x="8547637" y="868363"/>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椭圆 57">
            <a:extLst>
              <a:ext uri="{FF2B5EF4-FFF2-40B4-BE49-F238E27FC236}">
                <a16:creationId xmlns:a16="http://schemas.microsoft.com/office/drawing/2014/main" id="{1109A538-C6ED-4EBA-8497-75B24A6FB858}"/>
              </a:ext>
            </a:extLst>
          </p:cNvPr>
          <p:cNvSpPr>
            <a:spLocks noChangeArrowheads="1"/>
          </p:cNvSpPr>
          <p:nvPr/>
        </p:nvSpPr>
        <p:spPr bwMode="auto">
          <a:xfrm>
            <a:off x="8547637" y="1788140"/>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椭圆 58">
            <a:extLst>
              <a:ext uri="{FF2B5EF4-FFF2-40B4-BE49-F238E27FC236}">
                <a16:creationId xmlns:a16="http://schemas.microsoft.com/office/drawing/2014/main" id="{EBD4998A-BED4-41AE-909C-62B41975DBBA}"/>
              </a:ext>
            </a:extLst>
          </p:cNvPr>
          <p:cNvSpPr>
            <a:spLocks noChangeArrowheads="1"/>
          </p:cNvSpPr>
          <p:nvPr/>
        </p:nvSpPr>
        <p:spPr bwMode="auto">
          <a:xfrm>
            <a:off x="8547637" y="2707917"/>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椭圆 59">
            <a:extLst>
              <a:ext uri="{FF2B5EF4-FFF2-40B4-BE49-F238E27FC236}">
                <a16:creationId xmlns:a16="http://schemas.microsoft.com/office/drawing/2014/main" id="{EA1B0371-07B2-4C1A-9463-FC71ED6A6E84}"/>
              </a:ext>
            </a:extLst>
          </p:cNvPr>
          <p:cNvSpPr>
            <a:spLocks noChangeArrowheads="1"/>
          </p:cNvSpPr>
          <p:nvPr/>
        </p:nvSpPr>
        <p:spPr bwMode="auto">
          <a:xfrm>
            <a:off x="8547637" y="4763471"/>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9" name="椭圆 60">
            <a:extLst>
              <a:ext uri="{FF2B5EF4-FFF2-40B4-BE49-F238E27FC236}">
                <a16:creationId xmlns:a16="http://schemas.microsoft.com/office/drawing/2014/main" id="{5A2D93B6-607E-4278-B06E-E9B301FA9C22}"/>
              </a:ext>
            </a:extLst>
          </p:cNvPr>
          <p:cNvSpPr>
            <a:spLocks noChangeArrowheads="1"/>
          </p:cNvSpPr>
          <p:nvPr/>
        </p:nvSpPr>
        <p:spPr bwMode="auto">
          <a:xfrm>
            <a:off x="8547637" y="5683250"/>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 name="文本框 12">
            <a:extLst>
              <a:ext uri="{FF2B5EF4-FFF2-40B4-BE49-F238E27FC236}">
                <a16:creationId xmlns:a16="http://schemas.microsoft.com/office/drawing/2014/main" id="{0EE4CACC-4370-4CB8-A62A-1F2F0DA4EF57}"/>
              </a:ext>
            </a:extLst>
          </p:cNvPr>
          <p:cNvSpPr>
            <a:spLocks noChangeArrowheads="1"/>
          </p:cNvSpPr>
          <p:nvPr/>
        </p:nvSpPr>
        <p:spPr bwMode="auto">
          <a:xfrm>
            <a:off x="937308" y="604800"/>
            <a:ext cx="7831931"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44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特征工程</a:t>
            </a:r>
          </a:p>
          <a:p>
            <a:pPr>
              <a:buFont typeface="Arial" pitchFamily="34" charset="0"/>
              <a:buNone/>
            </a:pPr>
            <a:r>
              <a:rPr lang="zh-CN" altLang="en-US" sz="24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心得：特征工程的好坏程度直接决定了结果的上限</a:t>
            </a:r>
          </a:p>
        </p:txBody>
      </p:sp>
      <p:sp>
        <p:nvSpPr>
          <p:cNvPr id="31" name="矩形 44">
            <a:extLst>
              <a:ext uri="{FF2B5EF4-FFF2-40B4-BE49-F238E27FC236}">
                <a16:creationId xmlns:a16="http://schemas.microsoft.com/office/drawing/2014/main" id="{8DF19B99-E43B-4D52-B8C7-711D0504992C}"/>
              </a:ext>
            </a:extLst>
          </p:cNvPr>
          <p:cNvSpPr>
            <a:spLocks noChangeArrowheads="1"/>
          </p:cNvSpPr>
          <p:nvPr/>
        </p:nvSpPr>
        <p:spPr bwMode="auto">
          <a:xfrm>
            <a:off x="553814" y="564177"/>
            <a:ext cx="280485" cy="850907"/>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直接连接符 43">
            <a:extLst>
              <a:ext uri="{FF2B5EF4-FFF2-40B4-BE49-F238E27FC236}">
                <a16:creationId xmlns:a16="http://schemas.microsoft.com/office/drawing/2014/main" id="{1E1D5719-B071-40C9-BC55-1A8908312F38}"/>
              </a:ext>
            </a:extLst>
          </p:cNvPr>
          <p:cNvSpPr>
            <a:spLocks noChangeShapeType="1"/>
          </p:cNvSpPr>
          <p:nvPr/>
        </p:nvSpPr>
        <p:spPr bwMode="auto">
          <a:xfrm flipV="1">
            <a:off x="1" y="989630"/>
            <a:ext cx="553814" cy="0"/>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4260346373"/>
      </p:ext>
    </p:extLst>
  </p:cSld>
  <p:clrMapOvr>
    <a:masterClrMapping/>
  </p:clrMapOvr>
  <p:transition spd="med">
    <p:split orient="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8727923-8D9A-46EB-A6B9-EA844315453A}"/>
              </a:ext>
            </a:extLst>
          </p:cNvPr>
          <p:cNvGrpSpPr/>
          <p:nvPr/>
        </p:nvGrpSpPr>
        <p:grpSpPr>
          <a:xfrm>
            <a:off x="323528" y="2924944"/>
            <a:ext cx="7988449" cy="3825646"/>
            <a:chOff x="645318" y="438150"/>
            <a:chExt cx="7509273" cy="4708525"/>
          </a:xfrm>
        </p:grpSpPr>
        <p:grpSp>
          <p:nvGrpSpPr>
            <p:cNvPr id="15371" name="组合 52"/>
            <p:cNvGrpSpPr>
              <a:grpSpLocks/>
            </p:cNvGrpSpPr>
            <p:nvPr/>
          </p:nvGrpSpPr>
          <p:grpSpPr bwMode="auto">
            <a:xfrm>
              <a:off x="845344" y="438150"/>
              <a:ext cx="7309247" cy="4493186"/>
              <a:chOff x="83702" y="0"/>
              <a:chExt cx="10276942" cy="4844415"/>
            </a:xfrm>
          </p:grpSpPr>
          <p:sp>
            <p:nvSpPr>
              <p:cNvPr id="15376" name="椭圆 16"/>
              <p:cNvSpPr>
                <a:spLocks noChangeArrowheads="1"/>
              </p:cNvSpPr>
              <p:nvPr/>
            </p:nvSpPr>
            <p:spPr bwMode="auto">
              <a:xfrm>
                <a:off x="236040" y="504920"/>
                <a:ext cx="2248239" cy="2249034"/>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377" name="椭圆 25"/>
              <p:cNvSpPr>
                <a:spLocks noChangeArrowheads="1"/>
              </p:cNvSpPr>
              <p:nvPr/>
            </p:nvSpPr>
            <p:spPr bwMode="auto">
              <a:xfrm>
                <a:off x="83702" y="340608"/>
                <a:ext cx="2554588" cy="2555409"/>
              </a:xfrm>
              <a:prstGeom prst="ellipse">
                <a:avLst/>
              </a:prstGeom>
              <a:noFill/>
              <a:ln w="381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15378" name="组合 30"/>
              <p:cNvGrpSpPr>
                <a:grpSpLocks/>
              </p:cNvGrpSpPr>
              <p:nvPr/>
            </p:nvGrpSpPr>
            <p:grpSpPr bwMode="auto">
              <a:xfrm>
                <a:off x="2441720" y="3024058"/>
                <a:ext cx="1576706" cy="1576706"/>
                <a:chOff x="0" y="0"/>
                <a:chExt cx="1576706" cy="1576706"/>
              </a:xfrm>
            </p:grpSpPr>
            <p:sp>
              <p:nvSpPr>
                <p:cNvPr id="15393" name="椭圆 18"/>
                <p:cNvSpPr>
                  <a:spLocks noChangeArrowheads="1"/>
                </p:cNvSpPr>
                <p:nvPr/>
              </p:nvSpPr>
              <p:spPr bwMode="auto">
                <a:xfrm>
                  <a:off x="117889" y="123564"/>
                  <a:ext cx="1352626" cy="1353870"/>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p>
                  <a:pPr algn="ctr">
                    <a:buFont typeface="Arial" pitchFamily="34" charset="0"/>
                    <a:buNone/>
                  </a:pPr>
                  <a:r>
                    <a:rPr lang="zh-CN" altLang="en-US" sz="24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位置</a:t>
                  </a:r>
                  <a:endParaRPr lang="en-US" altLang="zh-CN" sz="24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a:buFont typeface="Arial" pitchFamily="34" charset="0"/>
                    <a:buNone/>
                  </a:pPr>
                  <a:r>
                    <a:rPr lang="zh-CN" altLang="en-US" sz="24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信息</a:t>
                  </a:r>
                </a:p>
              </p:txBody>
            </p:sp>
            <p:sp>
              <p:nvSpPr>
                <p:cNvPr id="15394" name="椭圆 26"/>
                <p:cNvSpPr>
                  <a:spLocks noChangeArrowheads="1"/>
                </p:cNvSpPr>
                <p:nvPr/>
              </p:nvSpPr>
              <p:spPr bwMode="auto">
                <a:xfrm>
                  <a:off x="707" y="329"/>
                  <a:ext cx="1575274" cy="1576377"/>
                </a:xfrm>
                <a:prstGeom prst="ellipse">
                  <a:avLst/>
                </a:prstGeom>
                <a:noFill/>
                <a:ln w="381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nvGrpSpPr>
              <p:cNvPr id="15379" name="组合 32"/>
              <p:cNvGrpSpPr>
                <a:grpSpLocks/>
              </p:cNvGrpSpPr>
              <p:nvPr/>
            </p:nvGrpSpPr>
            <p:grpSpPr bwMode="auto">
              <a:xfrm>
                <a:off x="6247523" y="2401365"/>
                <a:ext cx="2433280" cy="2443050"/>
                <a:chOff x="-234" y="850"/>
                <a:chExt cx="2433280" cy="2443050"/>
              </a:xfrm>
            </p:grpSpPr>
            <p:sp>
              <p:nvSpPr>
                <p:cNvPr id="15391" name="椭圆 23"/>
                <p:cNvSpPr>
                  <a:spLocks noChangeArrowheads="1"/>
                </p:cNvSpPr>
                <p:nvPr/>
              </p:nvSpPr>
              <p:spPr bwMode="auto">
                <a:xfrm>
                  <a:off x="122053" y="123628"/>
                  <a:ext cx="2188704" cy="2197492"/>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p>
                  <a:pPr algn="ctr">
                    <a:buFont typeface="Arial" pitchFamily="34" charset="0"/>
                    <a:buNone/>
                  </a:pPr>
                  <a:r>
                    <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在其他样本中</a:t>
                  </a:r>
                  <a:endParaRPr lang="en-US"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a:buFont typeface="Arial" pitchFamily="34" charset="0"/>
                    <a:buNone/>
                  </a:pPr>
                  <a:r>
                    <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成为关键词</a:t>
                  </a:r>
                  <a:endParaRPr lang="en-US"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a:buFont typeface="Arial" pitchFamily="34" charset="0"/>
                    <a:buNone/>
                  </a:pPr>
                  <a:r>
                    <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的频率</a:t>
                  </a:r>
                </a:p>
              </p:txBody>
            </p:sp>
            <p:sp>
              <p:nvSpPr>
                <p:cNvPr id="15392" name="椭圆 27"/>
                <p:cNvSpPr>
                  <a:spLocks noChangeArrowheads="1"/>
                </p:cNvSpPr>
                <p:nvPr/>
              </p:nvSpPr>
              <p:spPr bwMode="auto">
                <a:xfrm>
                  <a:off x="-234" y="850"/>
                  <a:ext cx="2433280" cy="2443050"/>
                </a:xfrm>
                <a:prstGeom prst="ellipse">
                  <a:avLst/>
                </a:prstGeom>
                <a:noFill/>
                <a:ln w="381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nvGrpSpPr>
              <p:cNvPr id="15380" name="组合 33"/>
              <p:cNvGrpSpPr>
                <a:grpSpLocks/>
              </p:cNvGrpSpPr>
              <p:nvPr/>
            </p:nvGrpSpPr>
            <p:grpSpPr bwMode="auto">
              <a:xfrm>
                <a:off x="8783938" y="948908"/>
                <a:ext cx="1576706" cy="1576706"/>
                <a:chOff x="0" y="0"/>
                <a:chExt cx="1576706" cy="1576706"/>
              </a:xfrm>
            </p:grpSpPr>
            <p:sp>
              <p:nvSpPr>
                <p:cNvPr id="15389" name="椭圆 21"/>
                <p:cNvSpPr>
                  <a:spLocks noChangeArrowheads="1"/>
                </p:cNvSpPr>
                <p:nvPr/>
              </p:nvSpPr>
              <p:spPr bwMode="auto">
                <a:xfrm>
                  <a:off x="111920" y="110569"/>
                  <a:ext cx="1352626" cy="1355582"/>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p>
                  <a:pPr algn="ctr">
                    <a:buFont typeface="Arial" pitchFamily="34" charset="0"/>
                    <a:buNone/>
                  </a:pPr>
                  <a:r>
                    <a:rPr lang="zh-CN" altLang="en-US" sz="24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词性</a:t>
                  </a:r>
                </a:p>
              </p:txBody>
            </p:sp>
            <p:sp>
              <p:nvSpPr>
                <p:cNvPr id="15390" name="椭圆 28"/>
                <p:cNvSpPr>
                  <a:spLocks noChangeArrowheads="1"/>
                </p:cNvSpPr>
                <p:nvPr/>
              </p:nvSpPr>
              <p:spPr bwMode="auto">
                <a:xfrm>
                  <a:off x="-241" y="-685"/>
                  <a:ext cx="1576947" cy="1578089"/>
                </a:xfrm>
                <a:prstGeom prst="ellipse">
                  <a:avLst/>
                </a:prstGeom>
                <a:noFill/>
                <a:ln w="381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nvGrpSpPr>
              <p:cNvPr id="15381" name="组合 31"/>
              <p:cNvGrpSpPr>
                <a:grpSpLocks/>
              </p:cNvGrpSpPr>
              <p:nvPr/>
            </p:nvGrpSpPr>
            <p:grpSpPr bwMode="auto">
              <a:xfrm>
                <a:off x="4609823" y="0"/>
                <a:ext cx="1576706" cy="1576706"/>
                <a:chOff x="0" y="0"/>
                <a:chExt cx="1576706" cy="1576706"/>
              </a:xfrm>
            </p:grpSpPr>
            <p:sp>
              <p:nvSpPr>
                <p:cNvPr id="15387" name="椭圆 19"/>
                <p:cNvSpPr>
                  <a:spLocks noChangeArrowheads="1"/>
                </p:cNvSpPr>
                <p:nvPr/>
              </p:nvSpPr>
              <p:spPr bwMode="auto">
                <a:xfrm>
                  <a:off x="122693" y="118100"/>
                  <a:ext cx="1354300" cy="1353870"/>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p>
                  <a:pPr algn="ctr">
                    <a:buFont typeface="Arial" pitchFamily="34" charset="0"/>
                    <a:buNone/>
                  </a:pPr>
                  <a:r>
                    <a:rPr lang="en-US" altLang="zh-CN" sz="24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IDF</a:t>
                  </a:r>
                  <a:endParaRPr lang="zh-CN" altLang="en-US" sz="24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388" name="椭圆 29"/>
                <p:cNvSpPr>
                  <a:spLocks noChangeArrowheads="1"/>
                </p:cNvSpPr>
                <p:nvPr/>
              </p:nvSpPr>
              <p:spPr bwMode="auto">
                <a:xfrm>
                  <a:off x="488" y="0"/>
                  <a:ext cx="1576947" cy="1576378"/>
                </a:xfrm>
                <a:prstGeom prst="ellipse">
                  <a:avLst/>
                </a:prstGeom>
                <a:noFill/>
                <a:ln w="381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15382" name="椭圆 22"/>
              <p:cNvSpPr>
                <a:spLocks noChangeArrowheads="1"/>
              </p:cNvSpPr>
              <p:nvPr/>
            </p:nvSpPr>
            <p:spPr bwMode="auto">
              <a:xfrm>
                <a:off x="130574" y="148908"/>
                <a:ext cx="912680" cy="913994"/>
              </a:xfrm>
              <a:prstGeom prst="ellipse">
                <a:avLst/>
              </a:prstGeom>
              <a:solidFill>
                <a:srgbClr val="FE5A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buFont typeface="Arial" pitchFamily="34" charset="0"/>
                  <a:buNone/>
                </a:pPr>
                <a:r>
                  <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选择</a:t>
                </a:r>
              </a:p>
            </p:txBody>
          </p:sp>
          <p:sp>
            <p:nvSpPr>
              <p:cNvPr id="15383" name="直接连接符 35"/>
              <p:cNvSpPr>
                <a:spLocks noChangeShapeType="1"/>
              </p:cNvSpPr>
              <p:nvPr/>
            </p:nvSpPr>
            <p:spPr bwMode="auto">
              <a:xfrm>
                <a:off x="2189647" y="2639278"/>
                <a:ext cx="482124" cy="612751"/>
              </a:xfrm>
              <a:prstGeom prst="line">
                <a:avLst/>
              </a:prstGeom>
              <a:noFill/>
              <a:ln w="1270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384" name="直接连接符 37"/>
              <p:cNvSpPr>
                <a:spLocks noChangeShapeType="1"/>
              </p:cNvSpPr>
              <p:nvPr/>
            </p:nvSpPr>
            <p:spPr bwMode="auto">
              <a:xfrm flipV="1">
                <a:off x="2621549" y="765083"/>
                <a:ext cx="1973695" cy="450149"/>
              </a:xfrm>
              <a:prstGeom prst="line">
                <a:avLst/>
              </a:prstGeom>
              <a:noFill/>
              <a:ln w="1270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385" name="直接连接符 39"/>
              <p:cNvSpPr>
                <a:spLocks noChangeShapeType="1"/>
              </p:cNvSpPr>
              <p:nvPr/>
            </p:nvSpPr>
            <p:spPr bwMode="auto">
              <a:xfrm>
                <a:off x="2534499" y="2180570"/>
                <a:ext cx="3713025" cy="1008129"/>
              </a:xfrm>
              <a:prstGeom prst="line">
                <a:avLst/>
              </a:prstGeom>
              <a:noFill/>
              <a:ln w="1270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386" name="直接连接符 44"/>
              <p:cNvSpPr>
                <a:spLocks noChangeShapeType="1"/>
              </p:cNvSpPr>
              <p:nvPr/>
            </p:nvSpPr>
            <p:spPr bwMode="auto">
              <a:xfrm>
                <a:off x="2646660" y="1723575"/>
                <a:ext cx="6137037" cy="13693"/>
              </a:xfrm>
              <a:prstGeom prst="line">
                <a:avLst/>
              </a:prstGeom>
              <a:noFill/>
              <a:ln w="1270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15372" name="文本框 1"/>
            <p:cNvSpPr txBox="1">
              <a:spLocks noChangeArrowheads="1"/>
            </p:cNvSpPr>
            <p:nvPr/>
          </p:nvSpPr>
          <p:spPr bwMode="auto">
            <a:xfrm>
              <a:off x="1137048" y="1611314"/>
              <a:ext cx="1215628" cy="64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8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5</a:t>
              </a:r>
              <a:r>
                <a:rPr lang="zh-CN" altLang="en-US" sz="28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特征</a:t>
              </a:r>
            </a:p>
          </p:txBody>
        </p:sp>
        <p:sp>
          <p:nvSpPr>
            <p:cNvPr id="15373" name="椭圆 18"/>
            <p:cNvSpPr>
              <a:spLocks noChangeArrowheads="1"/>
            </p:cNvSpPr>
            <p:nvPr/>
          </p:nvSpPr>
          <p:spPr bwMode="auto">
            <a:xfrm>
              <a:off x="728663" y="3798888"/>
              <a:ext cx="962025" cy="1255712"/>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rIns="0" anchor="ctr"/>
            <a:lstStyle/>
            <a:p>
              <a:pPr algn="ctr">
                <a:buFont typeface="Arial" pitchFamily="34" charset="0"/>
                <a:buNone/>
              </a:pPr>
              <a:r>
                <a:rPr lang="en-US"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Textrank</a:t>
              </a:r>
            </a:p>
            <a:p>
              <a:pPr algn="ctr">
                <a:buFont typeface="Arial" pitchFamily="34" charset="0"/>
                <a:buNone/>
              </a:pPr>
              <a:r>
                <a:rPr lang="zh-CN" altLang="en-US">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值</a:t>
              </a:r>
            </a:p>
          </p:txBody>
        </p:sp>
        <p:sp>
          <p:nvSpPr>
            <p:cNvPr id="15374" name="椭圆 26"/>
            <p:cNvSpPr>
              <a:spLocks noChangeArrowheads="1"/>
            </p:cNvSpPr>
            <p:nvPr/>
          </p:nvSpPr>
          <p:spPr bwMode="auto">
            <a:xfrm>
              <a:off x="645318" y="3684588"/>
              <a:ext cx="1120379" cy="1462087"/>
            </a:xfrm>
            <a:prstGeom prst="ellipse">
              <a:avLst/>
            </a:prstGeom>
            <a:noFill/>
            <a:ln w="381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375" name="直接连接符 35"/>
            <p:cNvSpPr>
              <a:spLocks noChangeShapeType="1"/>
            </p:cNvSpPr>
            <p:nvPr/>
          </p:nvSpPr>
          <p:spPr bwMode="auto">
            <a:xfrm flipH="1">
              <a:off x="1402556" y="3141664"/>
              <a:ext cx="277416" cy="522287"/>
            </a:xfrm>
            <a:prstGeom prst="line">
              <a:avLst/>
            </a:prstGeom>
            <a:noFill/>
            <a:ln w="1270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37" name="直接连接符 54">
            <a:extLst>
              <a:ext uri="{FF2B5EF4-FFF2-40B4-BE49-F238E27FC236}">
                <a16:creationId xmlns:a16="http://schemas.microsoft.com/office/drawing/2014/main" id="{EA33EF06-518D-4D1F-BD40-EA63BDB8F68A}"/>
              </a:ext>
            </a:extLst>
          </p:cNvPr>
          <p:cNvSpPr>
            <a:spLocks noChangeShapeType="1"/>
          </p:cNvSpPr>
          <p:nvPr/>
        </p:nvSpPr>
        <p:spPr bwMode="auto">
          <a:xfrm>
            <a:off x="8708926" y="-117475"/>
            <a:ext cx="1423" cy="7178675"/>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8" name="椭圆 55">
            <a:extLst>
              <a:ext uri="{FF2B5EF4-FFF2-40B4-BE49-F238E27FC236}">
                <a16:creationId xmlns:a16="http://schemas.microsoft.com/office/drawing/2014/main" id="{E7B55C1F-68AE-4010-9632-AE2E1713FA8D}"/>
              </a:ext>
            </a:extLst>
          </p:cNvPr>
          <p:cNvSpPr>
            <a:spLocks noChangeArrowheads="1"/>
          </p:cNvSpPr>
          <p:nvPr/>
        </p:nvSpPr>
        <p:spPr bwMode="auto">
          <a:xfrm>
            <a:off x="8439637" y="3627694"/>
            <a:ext cx="540000" cy="540000"/>
          </a:xfrm>
          <a:prstGeom prst="ellipse">
            <a:avLst/>
          </a:prstGeom>
          <a:solidFill>
            <a:srgbClr val="FE5A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9" name="椭圆 56">
            <a:extLst>
              <a:ext uri="{FF2B5EF4-FFF2-40B4-BE49-F238E27FC236}">
                <a16:creationId xmlns:a16="http://schemas.microsoft.com/office/drawing/2014/main" id="{082BACAC-2C42-4A0A-A297-971E34628E68}"/>
              </a:ext>
            </a:extLst>
          </p:cNvPr>
          <p:cNvSpPr>
            <a:spLocks noChangeArrowheads="1"/>
          </p:cNvSpPr>
          <p:nvPr/>
        </p:nvSpPr>
        <p:spPr bwMode="auto">
          <a:xfrm>
            <a:off x="8547637" y="868363"/>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0" name="椭圆 57">
            <a:extLst>
              <a:ext uri="{FF2B5EF4-FFF2-40B4-BE49-F238E27FC236}">
                <a16:creationId xmlns:a16="http://schemas.microsoft.com/office/drawing/2014/main" id="{E4BF064C-6077-42DE-BA2E-782041073DE3}"/>
              </a:ext>
            </a:extLst>
          </p:cNvPr>
          <p:cNvSpPr>
            <a:spLocks noChangeArrowheads="1"/>
          </p:cNvSpPr>
          <p:nvPr/>
        </p:nvSpPr>
        <p:spPr bwMode="auto">
          <a:xfrm>
            <a:off x="8547637" y="1788140"/>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1" name="椭圆 58">
            <a:extLst>
              <a:ext uri="{FF2B5EF4-FFF2-40B4-BE49-F238E27FC236}">
                <a16:creationId xmlns:a16="http://schemas.microsoft.com/office/drawing/2014/main" id="{EC4A8C3B-C906-47A0-A783-389DF8CDDE8D}"/>
              </a:ext>
            </a:extLst>
          </p:cNvPr>
          <p:cNvSpPr>
            <a:spLocks noChangeArrowheads="1"/>
          </p:cNvSpPr>
          <p:nvPr/>
        </p:nvSpPr>
        <p:spPr bwMode="auto">
          <a:xfrm>
            <a:off x="8547637" y="2707917"/>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2" name="椭圆 59">
            <a:extLst>
              <a:ext uri="{FF2B5EF4-FFF2-40B4-BE49-F238E27FC236}">
                <a16:creationId xmlns:a16="http://schemas.microsoft.com/office/drawing/2014/main" id="{DF57E26C-4B88-4BDE-988C-3A2FD5AA9A4E}"/>
              </a:ext>
            </a:extLst>
          </p:cNvPr>
          <p:cNvSpPr>
            <a:spLocks noChangeArrowheads="1"/>
          </p:cNvSpPr>
          <p:nvPr/>
        </p:nvSpPr>
        <p:spPr bwMode="auto">
          <a:xfrm>
            <a:off x="8547637" y="4763471"/>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3" name="椭圆 60">
            <a:extLst>
              <a:ext uri="{FF2B5EF4-FFF2-40B4-BE49-F238E27FC236}">
                <a16:creationId xmlns:a16="http://schemas.microsoft.com/office/drawing/2014/main" id="{AEB1C77F-B45D-4070-ADA9-10B489988937}"/>
              </a:ext>
            </a:extLst>
          </p:cNvPr>
          <p:cNvSpPr>
            <a:spLocks noChangeArrowheads="1"/>
          </p:cNvSpPr>
          <p:nvPr/>
        </p:nvSpPr>
        <p:spPr bwMode="auto">
          <a:xfrm>
            <a:off x="8547637" y="5683250"/>
            <a:ext cx="324000" cy="324000"/>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5" name="矩形 21">
            <a:extLst>
              <a:ext uri="{FF2B5EF4-FFF2-40B4-BE49-F238E27FC236}">
                <a16:creationId xmlns:a16="http://schemas.microsoft.com/office/drawing/2014/main" id="{29F65C9D-6581-4288-9A3C-1F44040A2F66}"/>
              </a:ext>
            </a:extLst>
          </p:cNvPr>
          <p:cNvSpPr>
            <a:spLocks noChangeArrowheads="1"/>
          </p:cNvSpPr>
          <p:nvPr/>
        </p:nvSpPr>
        <p:spPr bwMode="auto">
          <a:xfrm>
            <a:off x="937308" y="1593923"/>
            <a:ext cx="7097858" cy="1138132"/>
          </a:xfrm>
          <a:prstGeom prst="rect">
            <a:avLst/>
          </a:prstGeom>
          <a:solidFill>
            <a:srgbClr val="0070C0"/>
          </a:solidFill>
          <a:ln>
            <a:noFill/>
          </a:ln>
        </p:spPr>
        <p:txBody>
          <a:bodyPr wrap="square">
            <a:spAutoFit/>
          </a:bodyPr>
          <a:lstStyle/>
          <a:p>
            <a:pPr>
              <a:lnSpc>
                <a:spcPct val="120000"/>
              </a:lnSpc>
              <a:spcBef>
                <a:spcPts val="600"/>
              </a:spcBef>
              <a:buFont typeface="Arial" pitchFamily="34" charset="0"/>
              <a:buNone/>
            </a:pP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采用</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sklearn.feature_selection SelectKBest</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ExtraTreesClassifier </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决策树分析</a:t>
            </a:r>
          </a:p>
          <a:p>
            <a:pPr>
              <a:lnSpc>
                <a:spcPct val="120000"/>
              </a:lnSpc>
              <a:spcBef>
                <a:spcPts val="600"/>
              </a:spcBef>
              <a:buFont typeface="Arial" pitchFamily="34" charset="0"/>
              <a:buNone/>
            </a:pP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其他：</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L1</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a:t>
            </a:r>
            <a:r>
              <a:rPr lang="en-US" altLang="zh-CN">
                <a:solidFill>
                  <a:schemeClr val="bg1"/>
                </a:solidFill>
                <a:latin typeface="Times New Roman" panose="02020603050405020304" pitchFamily="18" charset="0"/>
                <a:ea typeface="微软雅黑" pitchFamily="34" charset="-122"/>
                <a:sym typeface="Times New Roman" panose="02020603050405020304" pitchFamily="18" charset="0"/>
              </a:rPr>
              <a:t>L2</a:t>
            </a:r>
            <a:r>
              <a:rPr lang="zh-CN" altLang="en-US">
                <a:solidFill>
                  <a:schemeClr val="bg1"/>
                </a:solidFill>
                <a:latin typeface="Times New Roman" panose="02020603050405020304" pitchFamily="18" charset="0"/>
                <a:ea typeface="微软雅黑" pitchFamily="34" charset="-122"/>
                <a:sym typeface="Times New Roman" panose="02020603050405020304" pitchFamily="18" charset="0"/>
              </a:rPr>
              <a:t>正则化、循环提取</a:t>
            </a:r>
          </a:p>
        </p:txBody>
      </p:sp>
      <p:sp>
        <p:nvSpPr>
          <p:cNvPr id="46" name="文本框 12">
            <a:extLst>
              <a:ext uri="{FF2B5EF4-FFF2-40B4-BE49-F238E27FC236}">
                <a16:creationId xmlns:a16="http://schemas.microsoft.com/office/drawing/2014/main" id="{7519F45C-6B8D-4B43-992C-277D6E3D37B8}"/>
              </a:ext>
            </a:extLst>
          </p:cNvPr>
          <p:cNvSpPr>
            <a:spLocks noChangeArrowheads="1"/>
          </p:cNvSpPr>
          <p:nvPr/>
        </p:nvSpPr>
        <p:spPr bwMode="auto">
          <a:xfrm>
            <a:off x="937308" y="604910"/>
            <a:ext cx="783193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44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特征选择</a:t>
            </a:r>
          </a:p>
        </p:txBody>
      </p:sp>
      <p:sp>
        <p:nvSpPr>
          <p:cNvPr id="47" name="矩形 44">
            <a:extLst>
              <a:ext uri="{FF2B5EF4-FFF2-40B4-BE49-F238E27FC236}">
                <a16:creationId xmlns:a16="http://schemas.microsoft.com/office/drawing/2014/main" id="{3003F96B-0637-4502-8775-00F752804327}"/>
              </a:ext>
            </a:extLst>
          </p:cNvPr>
          <p:cNvSpPr>
            <a:spLocks noChangeArrowheads="1"/>
          </p:cNvSpPr>
          <p:nvPr/>
        </p:nvSpPr>
        <p:spPr bwMode="auto">
          <a:xfrm>
            <a:off x="553814" y="564177"/>
            <a:ext cx="280485" cy="850907"/>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8" name="直接连接符 43">
            <a:extLst>
              <a:ext uri="{FF2B5EF4-FFF2-40B4-BE49-F238E27FC236}">
                <a16:creationId xmlns:a16="http://schemas.microsoft.com/office/drawing/2014/main" id="{68D877FC-E621-48CD-AFBC-8F7BB93B1F27}"/>
              </a:ext>
            </a:extLst>
          </p:cNvPr>
          <p:cNvSpPr>
            <a:spLocks noChangeShapeType="1"/>
          </p:cNvSpPr>
          <p:nvPr/>
        </p:nvSpPr>
        <p:spPr bwMode="auto">
          <a:xfrm flipV="1">
            <a:off x="1" y="989630"/>
            <a:ext cx="553814" cy="0"/>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224884690"/>
      </p:ext>
    </p:extLst>
  </p:cSld>
  <p:clrMapOvr>
    <a:masterClrMapping/>
  </p:clrMapOvr>
  <p:transition spd="med">
    <p:split orient="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50"/>
          <p:cNvSpPr>
            <a:spLocks noChangeArrowheads="1"/>
          </p:cNvSpPr>
          <p:nvPr/>
        </p:nvSpPr>
        <p:spPr bwMode="auto">
          <a:xfrm>
            <a:off x="943506" y="1678384"/>
            <a:ext cx="2389433" cy="598488"/>
          </a:xfrm>
          <a:prstGeom prst="rect">
            <a:avLst/>
          </a:prstGeom>
          <a:solidFill>
            <a:srgbClr val="0070C0"/>
          </a:solidFill>
          <a:ln>
            <a:noFill/>
          </a:ln>
        </p:spPr>
        <p:txBody>
          <a:bodyPr anchor="ctr"/>
          <a:lstStyle/>
          <a:p>
            <a:pPr algn="ctr">
              <a:buFont typeface="Arial" pitchFamily="34" charset="0"/>
              <a:buNone/>
            </a:pPr>
            <a:r>
              <a:rPr lang="zh-CN" altLang="en-US" sz="20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最终排名 </a:t>
            </a:r>
            <a:r>
              <a:rPr lang="en-US" altLang="zh-CN" sz="20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rPr>
              <a:t>2/605</a:t>
            </a:r>
            <a:endParaRPr lang="zh-CN" altLang="en-US" sz="2000">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20486" name="组合 29"/>
          <p:cNvGrpSpPr>
            <a:grpSpLocks/>
          </p:cNvGrpSpPr>
          <p:nvPr/>
        </p:nvGrpSpPr>
        <p:grpSpPr bwMode="auto">
          <a:xfrm>
            <a:off x="-223985" y="1498086"/>
            <a:ext cx="9649072" cy="4735512"/>
            <a:chOff x="0" y="0"/>
            <a:chExt cx="8242998" cy="4456907"/>
          </a:xfrm>
        </p:grpSpPr>
        <p:sp>
          <p:nvSpPr>
            <p:cNvPr id="20502" name="直接连接符 7"/>
            <p:cNvSpPr>
              <a:spLocks noChangeShapeType="1"/>
            </p:cNvSpPr>
            <p:nvPr/>
          </p:nvSpPr>
          <p:spPr bwMode="auto">
            <a:xfrm>
              <a:off x="2148441" y="2716278"/>
              <a:ext cx="1264219" cy="1264010"/>
            </a:xfrm>
            <a:prstGeom prst="line">
              <a:avLst/>
            </a:prstGeom>
            <a:noFill/>
            <a:ln w="1270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503" name="直接连接符 9"/>
            <p:cNvSpPr>
              <a:spLocks noChangeShapeType="1"/>
            </p:cNvSpPr>
            <p:nvPr/>
          </p:nvSpPr>
          <p:spPr bwMode="auto">
            <a:xfrm flipV="1">
              <a:off x="774608" y="2716278"/>
              <a:ext cx="1373833" cy="1374574"/>
            </a:xfrm>
            <a:prstGeom prst="line">
              <a:avLst/>
            </a:prstGeom>
            <a:noFill/>
            <a:ln w="1270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504" name="直接连接符 10"/>
            <p:cNvSpPr>
              <a:spLocks noChangeShapeType="1"/>
            </p:cNvSpPr>
            <p:nvPr/>
          </p:nvSpPr>
          <p:spPr bwMode="auto">
            <a:xfrm flipV="1">
              <a:off x="3412660" y="0"/>
              <a:ext cx="3981436" cy="3980288"/>
            </a:xfrm>
            <a:prstGeom prst="line">
              <a:avLst/>
            </a:prstGeom>
            <a:noFill/>
            <a:ln w="12700">
              <a:solidFill>
                <a:srgbClr val="FF660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505" name="椭圆 16"/>
            <p:cNvSpPr>
              <a:spLocks noChangeArrowheads="1"/>
            </p:cNvSpPr>
            <p:nvPr/>
          </p:nvSpPr>
          <p:spPr bwMode="auto">
            <a:xfrm>
              <a:off x="694224" y="3904088"/>
              <a:ext cx="215278" cy="237174"/>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506" name="椭圆 17"/>
            <p:cNvSpPr>
              <a:spLocks noChangeArrowheads="1"/>
            </p:cNvSpPr>
            <p:nvPr/>
          </p:nvSpPr>
          <p:spPr bwMode="auto">
            <a:xfrm>
              <a:off x="1130246" y="3493211"/>
              <a:ext cx="215278" cy="237174"/>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507" name="椭圆 18"/>
            <p:cNvSpPr>
              <a:spLocks noChangeArrowheads="1"/>
            </p:cNvSpPr>
            <p:nvPr/>
          </p:nvSpPr>
          <p:spPr bwMode="auto">
            <a:xfrm>
              <a:off x="2027865" y="2605714"/>
              <a:ext cx="215278" cy="237174"/>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508" name="椭圆 19"/>
            <p:cNvSpPr>
              <a:spLocks noChangeArrowheads="1"/>
            </p:cNvSpPr>
            <p:nvPr/>
          </p:nvSpPr>
          <p:spPr bwMode="auto">
            <a:xfrm>
              <a:off x="2449271" y="2983721"/>
              <a:ext cx="215278" cy="237174"/>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509" name="椭圆 21"/>
            <p:cNvSpPr>
              <a:spLocks noChangeArrowheads="1"/>
            </p:cNvSpPr>
            <p:nvPr/>
          </p:nvSpPr>
          <p:spPr bwMode="auto">
            <a:xfrm>
              <a:off x="4645948" y="2487127"/>
              <a:ext cx="215278" cy="237174"/>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510" name="椭圆 22"/>
            <p:cNvSpPr>
              <a:spLocks noChangeArrowheads="1"/>
            </p:cNvSpPr>
            <p:nvPr/>
          </p:nvSpPr>
          <p:spPr bwMode="auto">
            <a:xfrm>
              <a:off x="5402769" y="1755569"/>
              <a:ext cx="215278" cy="237174"/>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511" name="椭圆 23"/>
            <p:cNvSpPr>
              <a:spLocks noChangeArrowheads="1"/>
            </p:cNvSpPr>
            <p:nvPr/>
          </p:nvSpPr>
          <p:spPr bwMode="auto">
            <a:xfrm>
              <a:off x="6315003" y="842674"/>
              <a:ext cx="215278" cy="237174"/>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512" name="椭圆 24"/>
            <p:cNvSpPr>
              <a:spLocks noChangeArrowheads="1"/>
            </p:cNvSpPr>
            <p:nvPr/>
          </p:nvSpPr>
          <p:spPr bwMode="auto">
            <a:xfrm>
              <a:off x="6882562" y="318243"/>
              <a:ext cx="215278" cy="237174"/>
            </a:xfrm>
            <a:prstGeom prst="ellipse">
              <a:avLst/>
            </a:prstGeom>
            <a:solidFill>
              <a:srgbClr val="0070C0"/>
            </a:solidFill>
            <a:ln w="12700">
              <a:noFill/>
              <a:miter lim="800000"/>
              <a:headEnd/>
              <a:tailEnd/>
            </a:ln>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513" name="直接连接符 26"/>
            <p:cNvSpPr>
              <a:spLocks noChangeShapeType="1"/>
            </p:cNvSpPr>
            <p:nvPr/>
          </p:nvSpPr>
          <p:spPr bwMode="auto">
            <a:xfrm>
              <a:off x="0" y="4456906"/>
              <a:ext cx="8242998" cy="1"/>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20487" name="文本框 30"/>
          <p:cNvSpPr>
            <a:spLocks noChangeArrowheads="1"/>
          </p:cNvSpPr>
          <p:nvPr/>
        </p:nvSpPr>
        <p:spPr bwMode="auto">
          <a:xfrm>
            <a:off x="423190" y="6300789"/>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a:solidFill>
                  <a:srgbClr val="0070C0"/>
                </a:solidFill>
                <a:latin typeface="Times New Roman" panose="02020603050405020304" pitchFamily="18" charset="0"/>
                <a:ea typeface="微软雅黑" pitchFamily="34" charset="-122"/>
                <a:sym typeface="Times New Roman" panose="02020603050405020304" pitchFamily="18" charset="0"/>
              </a:rPr>
              <a:t>10.1</a:t>
            </a:r>
            <a:endParaRPr lang="zh-CN" altLang="en-US">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20488" name="文本框 32"/>
          <p:cNvSpPr>
            <a:spLocks noChangeArrowheads="1"/>
          </p:cNvSpPr>
          <p:nvPr/>
        </p:nvSpPr>
        <p:spPr bwMode="auto">
          <a:xfrm>
            <a:off x="1996621" y="6300789"/>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a:solidFill>
                  <a:srgbClr val="0070C0"/>
                </a:solidFill>
                <a:latin typeface="Times New Roman" panose="02020603050405020304" pitchFamily="18" charset="0"/>
                <a:ea typeface="微软雅黑" pitchFamily="34" charset="-122"/>
                <a:sym typeface="Times New Roman" panose="02020603050405020304" pitchFamily="18" charset="0"/>
              </a:rPr>
              <a:t>10.9</a:t>
            </a:r>
            <a:endParaRPr lang="zh-CN" altLang="en-US">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20489" name="文本框 33"/>
          <p:cNvSpPr>
            <a:spLocks noChangeArrowheads="1"/>
          </p:cNvSpPr>
          <p:nvPr/>
        </p:nvSpPr>
        <p:spPr bwMode="auto">
          <a:xfrm>
            <a:off x="2588763" y="6300789"/>
            <a:ext cx="6954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a:solidFill>
                  <a:srgbClr val="0070C0"/>
                </a:solidFill>
                <a:latin typeface="Times New Roman" panose="02020603050405020304" pitchFamily="18" charset="0"/>
                <a:ea typeface="微软雅黑" pitchFamily="34" charset="-122"/>
                <a:sym typeface="Times New Roman" panose="02020603050405020304" pitchFamily="18" charset="0"/>
              </a:rPr>
              <a:t>10.11</a:t>
            </a:r>
            <a:endParaRPr lang="zh-CN" altLang="en-US">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20490" name="文本框 35"/>
          <p:cNvSpPr>
            <a:spLocks noChangeArrowheads="1"/>
          </p:cNvSpPr>
          <p:nvPr/>
        </p:nvSpPr>
        <p:spPr bwMode="auto">
          <a:xfrm>
            <a:off x="5022680" y="6300789"/>
            <a:ext cx="7040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a:solidFill>
                  <a:srgbClr val="0070C0"/>
                </a:solidFill>
                <a:latin typeface="Times New Roman" panose="02020603050405020304" pitchFamily="18" charset="0"/>
                <a:ea typeface="微软雅黑" pitchFamily="34" charset="-122"/>
                <a:sym typeface="Times New Roman" panose="02020603050405020304" pitchFamily="18" charset="0"/>
              </a:rPr>
              <a:t>10.20</a:t>
            </a:r>
            <a:endParaRPr lang="zh-CN" altLang="en-US">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20491" name="文本框 36"/>
          <p:cNvSpPr>
            <a:spLocks noChangeArrowheads="1"/>
          </p:cNvSpPr>
          <p:nvPr/>
        </p:nvSpPr>
        <p:spPr bwMode="auto">
          <a:xfrm>
            <a:off x="5820611" y="6300789"/>
            <a:ext cx="7040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a:solidFill>
                  <a:srgbClr val="0070C0"/>
                </a:solidFill>
                <a:latin typeface="Times New Roman" panose="02020603050405020304" pitchFamily="18" charset="0"/>
                <a:ea typeface="微软雅黑" pitchFamily="34" charset="-122"/>
                <a:sym typeface="Times New Roman" panose="02020603050405020304" pitchFamily="18" charset="0"/>
              </a:rPr>
              <a:t>10.26</a:t>
            </a:r>
            <a:endParaRPr lang="zh-CN" altLang="en-US">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20492" name="文本框 37"/>
          <p:cNvSpPr>
            <a:spLocks noChangeArrowheads="1"/>
          </p:cNvSpPr>
          <p:nvPr/>
        </p:nvSpPr>
        <p:spPr bwMode="auto">
          <a:xfrm>
            <a:off x="6899388" y="6300789"/>
            <a:ext cx="7040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a:solidFill>
                  <a:srgbClr val="0070C0"/>
                </a:solidFill>
                <a:latin typeface="Times New Roman" panose="02020603050405020304" pitchFamily="18" charset="0"/>
                <a:ea typeface="微软雅黑" pitchFamily="34" charset="-122"/>
                <a:sym typeface="Times New Roman" panose="02020603050405020304" pitchFamily="18" charset="0"/>
              </a:rPr>
              <a:t>10.28</a:t>
            </a:r>
            <a:endParaRPr lang="zh-CN" altLang="en-US">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20493" name="文本框 38"/>
          <p:cNvSpPr>
            <a:spLocks noChangeArrowheads="1"/>
          </p:cNvSpPr>
          <p:nvPr/>
        </p:nvSpPr>
        <p:spPr bwMode="auto">
          <a:xfrm>
            <a:off x="7615163" y="6300789"/>
            <a:ext cx="6868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a:solidFill>
                  <a:srgbClr val="0070C0"/>
                </a:solidFill>
                <a:latin typeface="Times New Roman" panose="02020603050405020304" pitchFamily="18" charset="0"/>
                <a:ea typeface="微软雅黑" pitchFamily="34" charset="-122"/>
                <a:sym typeface="Times New Roman" panose="02020603050405020304" pitchFamily="18" charset="0"/>
              </a:rPr>
              <a:t>11.11</a:t>
            </a:r>
            <a:endParaRPr lang="zh-CN" altLang="en-US">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20494" name="文本框 39"/>
          <p:cNvSpPr>
            <a:spLocks noChangeArrowheads="1"/>
          </p:cNvSpPr>
          <p:nvPr/>
        </p:nvSpPr>
        <p:spPr bwMode="auto">
          <a:xfrm>
            <a:off x="891772" y="5599616"/>
            <a:ext cx="2350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a:solidFill>
                  <a:srgbClr val="0070C0"/>
                </a:solidFill>
                <a:latin typeface="Times New Roman" panose="02020603050405020304" pitchFamily="18" charset="0"/>
                <a:ea typeface="微软雅黑" pitchFamily="34" charset="-122"/>
                <a:sym typeface="Times New Roman" panose="02020603050405020304" pitchFamily="18" charset="0"/>
              </a:rPr>
              <a:t>随便写了一个</a:t>
            </a:r>
            <a:r>
              <a:rPr lang="en-US" altLang="zh-CN">
                <a:solidFill>
                  <a:srgbClr val="0070C0"/>
                </a:solidFill>
                <a:latin typeface="Times New Roman" panose="02020603050405020304" pitchFamily="18" charset="0"/>
                <a:ea typeface="微软雅黑" pitchFamily="34" charset="-122"/>
                <a:sym typeface="Times New Roman" panose="02020603050405020304" pitchFamily="18" charset="0"/>
              </a:rPr>
              <a:t>baseline</a:t>
            </a:r>
            <a:endParaRPr lang="zh-CN" altLang="en-US">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495" name="文本框 40"/>
          <p:cNvSpPr>
            <a:spLocks noChangeArrowheads="1"/>
          </p:cNvSpPr>
          <p:nvPr/>
        </p:nvSpPr>
        <p:spPr bwMode="auto">
          <a:xfrm>
            <a:off x="90356" y="4814573"/>
            <a:ext cx="14414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en-US" altLang="zh-CN">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Baseline</a:t>
            </a:r>
            <a:r>
              <a:rPr lang="zh-CN" altLang="en-US">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优化</a:t>
            </a:r>
          </a:p>
        </p:txBody>
      </p:sp>
      <p:sp>
        <p:nvSpPr>
          <p:cNvPr id="20496" name="文本框 41"/>
          <p:cNvSpPr>
            <a:spLocks noChangeArrowheads="1"/>
          </p:cNvSpPr>
          <p:nvPr/>
        </p:nvSpPr>
        <p:spPr bwMode="auto">
          <a:xfrm>
            <a:off x="1251284" y="3893914"/>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基于规则的最高值</a:t>
            </a:r>
          </a:p>
        </p:txBody>
      </p:sp>
      <p:sp>
        <p:nvSpPr>
          <p:cNvPr id="20497" name="文本框 42"/>
          <p:cNvSpPr>
            <a:spLocks noChangeArrowheads="1"/>
          </p:cNvSpPr>
          <p:nvPr/>
        </p:nvSpPr>
        <p:spPr bwMode="auto">
          <a:xfrm>
            <a:off x="2907638" y="4622557"/>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单特征二分类</a:t>
            </a:r>
          </a:p>
        </p:txBody>
      </p:sp>
      <p:sp>
        <p:nvSpPr>
          <p:cNvPr id="20498" name="文本框 44"/>
          <p:cNvSpPr>
            <a:spLocks noChangeArrowheads="1"/>
          </p:cNvSpPr>
          <p:nvPr/>
        </p:nvSpPr>
        <p:spPr bwMode="auto">
          <a:xfrm>
            <a:off x="5466459" y="407026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a:solidFill>
                  <a:srgbClr val="0070C0"/>
                </a:solidFill>
                <a:latin typeface="Times New Roman" panose="02020603050405020304" pitchFamily="18" charset="0"/>
                <a:ea typeface="微软雅黑" pitchFamily="34" charset="-122"/>
                <a:sym typeface="Times New Roman" panose="02020603050405020304" pitchFamily="18" charset="0"/>
              </a:rPr>
              <a:t>特征工程</a:t>
            </a:r>
            <a:endParaRPr lang="en-US" altLang="zh-CN">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20499" name="文本框 45"/>
          <p:cNvSpPr>
            <a:spLocks noChangeArrowheads="1"/>
          </p:cNvSpPr>
          <p:nvPr/>
        </p:nvSpPr>
        <p:spPr bwMode="auto">
          <a:xfrm>
            <a:off x="6377713" y="3325193"/>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a:solidFill>
                  <a:srgbClr val="0070C0"/>
                </a:solidFill>
                <a:latin typeface="Times New Roman" panose="02020603050405020304" pitchFamily="18" charset="0"/>
                <a:ea typeface="微软雅黑" pitchFamily="34" charset="-122"/>
                <a:sym typeface="Times New Roman" panose="02020603050405020304" pitchFamily="18" charset="0"/>
              </a:rPr>
              <a:t>错例分析优化</a:t>
            </a:r>
            <a:endParaRPr lang="en-US" altLang="zh-CN">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20500" name="文本框 46"/>
          <p:cNvSpPr>
            <a:spLocks noChangeArrowheads="1"/>
          </p:cNvSpPr>
          <p:nvPr/>
        </p:nvSpPr>
        <p:spPr bwMode="auto">
          <a:xfrm>
            <a:off x="7430475" y="233716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a:solidFill>
                  <a:srgbClr val="0070C0"/>
                </a:solidFill>
                <a:latin typeface="Times New Roman" panose="02020603050405020304" pitchFamily="18" charset="0"/>
                <a:ea typeface="微软雅黑" pitchFamily="34" charset="-122"/>
                <a:sym typeface="Times New Roman" panose="02020603050405020304" pitchFamily="18" charset="0"/>
              </a:rPr>
              <a:t>调参</a:t>
            </a:r>
            <a:endParaRPr lang="en-US" altLang="zh-CN">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20501" name="文本框 47"/>
          <p:cNvSpPr>
            <a:spLocks noChangeArrowheads="1"/>
          </p:cNvSpPr>
          <p:nvPr/>
        </p:nvSpPr>
        <p:spPr bwMode="auto">
          <a:xfrm>
            <a:off x="6942242" y="1736231"/>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Arial" pitchFamily="34" charset="0"/>
              <a:buNone/>
            </a:pPr>
            <a:r>
              <a:rPr lang="zh-CN" altLang="en-US">
                <a:solidFill>
                  <a:srgbClr val="0070C0"/>
                </a:solidFill>
                <a:latin typeface="Times New Roman" panose="02020603050405020304" pitchFamily="18" charset="0"/>
                <a:ea typeface="微软雅黑" pitchFamily="34" charset="-122"/>
                <a:sym typeface="Times New Roman" panose="02020603050405020304" pitchFamily="18" charset="0"/>
              </a:rPr>
              <a:t>小修正</a:t>
            </a:r>
            <a:endParaRPr lang="en-US" altLang="zh-CN">
              <a:solidFill>
                <a:srgbClr val="0070C0"/>
              </a:solidFill>
              <a:latin typeface="Times New Roman" panose="02020603050405020304" pitchFamily="18" charset="0"/>
              <a:ea typeface="微软雅黑" pitchFamily="34" charset="-122"/>
              <a:sym typeface="Times New Roman" panose="02020603050405020304" pitchFamily="18" charset="0"/>
            </a:endParaRPr>
          </a:p>
        </p:txBody>
      </p:sp>
      <p:sp>
        <p:nvSpPr>
          <p:cNvPr id="34" name="文本框 12">
            <a:extLst>
              <a:ext uri="{FF2B5EF4-FFF2-40B4-BE49-F238E27FC236}">
                <a16:creationId xmlns:a16="http://schemas.microsoft.com/office/drawing/2014/main" id="{2D2DC56D-8DBC-4892-AE5F-B48313613BD5}"/>
              </a:ext>
            </a:extLst>
          </p:cNvPr>
          <p:cNvSpPr>
            <a:spLocks noChangeArrowheads="1"/>
          </p:cNvSpPr>
          <p:nvPr/>
        </p:nvSpPr>
        <p:spPr bwMode="auto">
          <a:xfrm>
            <a:off x="937308" y="604910"/>
            <a:ext cx="783193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Arial" pitchFamily="34" charset="0"/>
              <a:buNone/>
            </a:pPr>
            <a:r>
              <a:rPr lang="zh-CN" altLang="en-US" sz="4400">
                <a:solidFill>
                  <a:srgbClr val="0070C0"/>
                </a:solidFill>
                <a:latin typeface="Times New Roman" panose="02020603050405020304" pitchFamily="18" charset="0"/>
                <a:ea typeface="微软雅黑" panose="020B0503020204020204" pitchFamily="34" charset="-122"/>
                <a:sym typeface="Times New Roman" panose="02020603050405020304" pitchFamily="18" charset="0"/>
              </a:rPr>
              <a:t>结果</a:t>
            </a:r>
          </a:p>
        </p:txBody>
      </p:sp>
      <p:sp>
        <p:nvSpPr>
          <p:cNvPr id="35" name="矩形 44">
            <a:extLst>
              <a:ext uri="{FF2B5EF4-FFF2-40B4-BE49-F238E27FC236}">
                <a16:creationId xmlns:a16="http://schemas.microsoft.com/office/drawing/2014/main" id="{578C816E-2173-469F-B3FF-7175FAF3BA97}"/>
              </a:ext>
            </a:extLst>
          </p:cNvPr>
          <p:cNvSpPr>
            <a:spLocks noChangeArrowheads="1"/>
          </p:cNvSpPr>
          <p:nvPr/>
        </p:nvSpPr>
        <p:spPr bwMode="auto">
          <a:xfrm>
            <a:off x="553814" y="564177"/>
            <a:ext cx="280485" cy="850907"/>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buFont typeface="Arial" pitchFamily="34" charset="0"/>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6" name="直接连接符 43">
            <a:extLst>
              <a:ext uri="{FF2B5EF4-FFF2-40B4-BE49-F238E27FC236}">
                <a16:creationId xmlns:a16="http://schemas.microsoft.com/office/drawing/2014/main" id="{A9FD2BD7-B58A-40C3-8C9C-D208A5FEDF37}"/>
              </a:ext>
            </a:extLst>
          </p:cNvPr>
          <p:cNvSpPr>
            <a:spLocks noChangeShapeType="1"/>
          </p:cNvSpPr>
          <p:nvPr/>
        </p:nvSpPr>
        <p:spPr bwMode="auto">
          <a:xfrm flipV="1">
            <a:off x="1" y="989630"/>
            <a:ext cx="553814" cy="0"/>
          </a:xfrm>
          <a:prstGeom prst="line">
            <a:avLst/>
          </a:prstGeom>
          <a:noFill/>
          <a:ln w="635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732440676"/>
      </p:ext>
    </p:extLst>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5461" y="108000"/>
            <a:ext cx="6781800" cy="492443"/>
          </a:xfrm>
          <a:prstGeom prst="rect">
            <a:avLst/>
          </a:prstGeom>
        </p:spPr>
        <p:txBody>
          <a:bodyPr wrap="square">
            <a:spAutoFit/>
          </a:bodyPr>
          <a:lstStyle/>
          <a:p>
            <a:pPr fontAlgn="base">
              <a:lnSpc>
                <a:spcPct val="100000"/>
              </a:lnSpc>
              <a:spcAft>
                <a:spcPct val="0"/>
              </a:spcAft>
            </a:pP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示例：学习阶段</a:t>
            </a:r>
          </a:p>
        </p:txBody>
      </p:sp>
      <p:grpSp>
        <p:nvGrpSpPr>
          <p:cNvPr id="4" name="Group 3"/>
          <p:cNvGrpSpPr>
            <a:grpSpLocks/>
          </p:cNvGrpSpPr>
          <p:nvPr/>
        </p:nvGrpSpPr>
        <p:grpSpPr bwMode="auto">
          <a:xfrm>
            <a:off x="2148583" y="2578886"/>
            <a:ext cx="1698625" cy="1506538"/>
            <a:chOff x="1283" y="1118"/>
            <a:chExt cx="1070" cy="949"/>
          </a:xfrm>
        </p:grpSpPr>
        <p:pic>
          <p:nvPicPr>
            <p:cNvPr id="5" name="Picture 4"/>
            <p:cNvPicPr>
              <a:picLocks noChangeArrowheads="1"/>
            </p:cNvPicPr>
            <p:nvPr/>
          </p:nvPicPr>
          <p:blipFill>
            <a:blip r:embed="rId2" cstate="print">
              <a:lum bright="20000" contrast="20000"/>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347" y="1395"/>
              <a:ext cx="93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Training</a:t>
              </a:r>
            </a:p>
            <a:p>
              <a:pPr algn="ct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Data</a:t>
              </a:r>
            </a:p>
          </p:txBody>
        </p:sp>
      </p:grpSp>
      <p:sp>
        <p:nvSpPr>
          <p:cNvPr id="8" name="Line 7"/>
          <p:cNvSpPr>
            <a:spLocks noChangeShapeType="1"/>
          </p:cNvSpPr>
          <p:nvPr/>
        </p:nvSpPr>
        <p:spPr bwMode="auto">
          <a:xfrm flipH="1">
            <a:off x="374307" y="3850474"/>
            <a:ext cx="1774275" cy="79551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Line 8"/>
          <p:cNvSpPr>
            <a:spLocks noChangeShapeType="1"/>
          </p:cNvSpPr>
          <p:nvPr/>
        </p:nvSpPr>
        <p:spPr bwMode="auto">
          <a:xfrm>
            <a:off x="3855146" y="3907647"/>
            <a:ext cx="1764750" cy="71723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13" name="Group 12"/>
          <p:cNvGrpSpPr>
            <a:grpSpLocks/>
          </p:cNvGrpSpPr>
          <p:nvPr/>
        </p:nvGrpSpPr>
        <p:grpSpPr bwMode="auto">
          <a:xfrm>
            <a:off x="4306483" y="775527"/>
            <a:ext cx="1889125" cy="1506538"/>
            <a:chOff x="4081" y="2026"/>
            <a:chExt cx="1190" cy="949"/>
          </a:xfrm>
        </p:grpSpPr>
        <p:pic>
          <p:nvPicPr>
            <p:cNvPr id="14" name="Picture 13"/>
            <p:cNvPicPr>
              <a:picLocks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a:spLocks noChangeArrowheads="1"/>
            </p:cNvSpPr>
            <p:nvPr/>
          </p:nvSpPr>
          <p:spPr bwMode="auto">
            <a:xfrm>
              <a:off x="4241" y="2419"/>
              <a:ext cx="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Classifier</a:t>
              </a:r>
            </a:p>
          </p:txBody>
        </p:sp>
      </p:grpSp>
      <p:sp>
        <p:nvSpPr>
          <p:cNvPr id="16" name="Line 15"/>
          <p:cNvSpPr>
            <a:spLocks noChangeShapeType="1"/>
          </p:cNvSpPr>
          <p:nvPr/>
        </p:nvSpPr>
        <p:spPr bwMode="auto">
          <a:xfrm flipH="1">
            <a:off x="6148705" y="3429001"/>
            <a:ext cx="339004" cy="78765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Line 16"/>
          <p:cNvSpPr>
            <a:spLocks noChangeShapeType="1"/>
          </p:cNvSpPr>
          <p:nvPr/>
        </p:nvSpPr>
        <p:spPr bwMode="auto">
          <a:xfrm>
            <a:off x="8251911" y="3429000"/>
            <a:ext cx="339004" cy="81724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AutoShape 17"/>
          <p:cNvSpPr>
            <a:spLocks noChangeArrowheads="1"/>
          </p:cNvSpPr>
          <p:nvPr/>
        </p:nvSpPr>
        <p:spPr bwMode="auto">
          <a:xfrm rot="19454426">
            <a:off x="6512073" y="1637515"/>
            <a:ext cx="546100" cy="993535"/>
          </a:xfrm>
          <a:prstGeom prst="upDownArrow">
            <a:avLst/>
          </a:prstGeom>
          <a:solidFill>
            <a:srgbClr val="FF6600"/>
          </a:solidFill>
          <a:ln w="12700">
            <a:no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zh-CN" altLang="zh-CN">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20" name="表格 20">
            <a:extLst>
              <a:ext uri="{FF2B5EF4-FFF2-40B4-BE49-F238E27FC236}">
                <a16:creationId xmlns:a16="http://schemas.microsoft.com/office/drawing/2014/main" id="{0603EFB3-D8B8-4E9B-8FDF-CE74DD4C5153}"/>
              </a:ext>
            </a:extLst>
          </p:cNvPr>
          <p:cNvGraphicFramePr>
            <a:graphicFrameLocks noGrp="1"/>
          </p:cNvGraphicFramePr>
          <p:nvPr>
            <p:extLst>
              <p:ext uri="{D42A27DB-BD31-4B8C-83A1-F6EECF244321}">
                <p14:modId xmlns:p14="http://schemas.microsoft.com/office/powerpoint/2010/main" val="2472639684"/>
              </p:ext>
            </p:extLst>
          </p:nvPr>
        </p:nvGraphicFramePr>
        <p:xfrm>
          <a:off x="375895" y="4645984"/>
          <a:ext cx="5244000" cy="187936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282680952"/>
                    </a:ext>
                  </a:extLst>
                </a:gridCol>
                <a:gridCol w="1524000">
                  <a:extLst>
                    <a:ext uri="{9D8B030D-6E8A-4147-A177-3AD203B41FA5}">
                      <a16:colId xmlns:a16="http://schemas.microsoft.com/office/drawing/2014/main" val="2361284794"/>
                    </a:ext>
                  </a:extLst>
                </a:gridCol>
                <a:gridCol w="1188000">
                  <a:extLst>
                    <a:ext uri="{9D8B030D-6E8A-4147-A177-3AD203B41FA5}">
                      <a16:colId xmlns:a16="http://schemas.microsoft.com/office/drawing/2014/main" val="1869358064"/>
                    </a:ext>
                  </a:extLst>
                </a:gridCol>
                <a:gridCol w="1524000">
                  <a:extLst>
                    <a:ext uri="{9D8B030D-6E8A-4147-A177-3AD203B41FA5}">
                      <a16:colId xmlns:a16="http://schemas.microsoft.com/office/drawing/2014/main" val="2139029316"/>
                    </a:ext>
                  </a:extLst>
                </a:gridCol>
              </a:tblGrid>
              <a:tr h="396000">
                <a:tc>
                  <a:txBody>
                    <a:bodyPr/>
                    <a:lstStyle/>
                    <a:p>
                      <a:pPr algn="ctr" fontAlgn="b"/>
                      <a:r>
                        <a:rPr lang="en-US" sz="1800" b="1" i="0" u="none" strike="noStrike">
                          <a:solidFill>
                            <a:schemeClr val="bg1"/>
                          </a:solidFill>
                          <a:effectLst/>
                          <a:latin typeface="+mn-lt"/>
                        </a:rPr>
                        <a:t>NAME</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800" b="1" i="0" u="none" strike="noStrike">
                          <a:solidFill>
                            <a:schemeClr val="bg1"/>
                          </a:solidFill>
                          <a:effectLst/>
                          <a:latin typeface="+mn-lt"/>
                        </a:rPr>
                        <a:t>RANK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800" b="1" i="0" u="none" strike="noStrike">
                          <a:solidFill>
                            <a:schemeClr val="bg1"/>
                          </a:solidFill>
                          <a:effectLst/>
                          <a:latin typeface="+mn-lt"/>
                        </a:rPr>
                        <a:t>YEARS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US" sz="1800" b="1" i="0" u="none" strike="noStrike">
                          <a:solidFill>
                            <a:schemeClr val="bg1"/>
                          </a:solidFill>
                          <a:effectLst/>
                          <a:latin typeface="+mn-lt"/>
                        </a:rPr>
                        <a:t>TENURED</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35661969"/>
                  </a:ext>
                </a:extLst>
              </a:tr>
              <a:tr h="370840">
                <a:tc>
                  <a:txBody>
                    <a:bodyPr/>
                    <a:lstStyle/>
                    <a:p>
                      <a:pPr algn="ctr" fontAlgn="b"/>
                      <a:r>
                        <a:rPr lang="en-US" sz="1800" b="0" i="0" u="none" strike="noStrike">
                          <a:solidFill>
                            <a:srgbClr val="000000"/>
                          </a:solidFill>
                          <a:effectLst/>
                          <a:latin typeface="+mn-lt"/>
                        </a:rPr>
                        <a:t>T</a:t>
                      </a:r>
                      <a:r>
                        <a:rPr lang="en-US" altLang="zh-CN" sz="1800" b="0" i="0" u="none" strike="noStrike">
                          <a:solidFill>
                            <a:srgbClr val="000000"/>
                          </a:solidFill>
                          <a:effectLst/>
                          <a:latin typeface="+mn-lt"/>
                        </a:rPr>
                        <a:t>om</a:t>
                      </a:r>
                      <a:endParaRPr lang="en-US" sz="1800" b="0" i="0" u="none" strike="noStrike">
                        <a:solidFill>
                          <a:srgbClr val="000000"/>
                        </a:solidFill>
                        <a:effectLst/>
                        <a:latin typeface="+mn-lt"/>
                      </a:endParaRP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1800" b="0" i="0" u="none" strike="noStrike">
                          <a:solidFill>
                            <a:srgbClr val="000000"/>
                          </a:solidFill>
                          <a:effectLst/>
                          <a:latin typeface="+mn-lt"/>
                        </a:rPr>
                        <a:t>Assistant Prof</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800" b="0" i="0" u="none" strike="noStrike">
                          <a:solidFill>
                            <a:srgbClr val="000000"/>
                          </a:solidFill>
                          <a:effectLst/>
                          <a:latin typeface="+mn-lt"/>
                        </a:rPr>
                        <a:t>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1800" b="0" i="0" u="none" strike="noStrike">
                          <a:solidFill>
                            <a:srgbClr val="000000"/>
                          </a:solidFill>
                          <a:effectLst/>
                          <a:latin typeface="+mn-lt"/>
                        </a:rPr>
                        <a:t>no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23213919"/>
                  </a:ext>
                </a:extLst>
              </a:tr>
              <a:tr h="370840">
                <a:tc>
                  <a:txBody>
                    <a:bodyPr/>
                    <a:lstStyle/>
                    <a:p>
                      <a:pPr algn="ctr" fontAlgn="b"/>
                      <a:r>
                        <a:rPr lang="en-US" sz="1800" b="0" i="0" u="none" strike="noStrike">
                          <a:solidFill>
                            <a:srgbClr val="000000"/>
                          </a:solidFill>
                          <a:effectLst/>
                          <a:latin typeface="+mn-lt"/>
                        </a:rPr>
                        <a:t>Merlisa</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fontAlgn="b"/>
                      <a:r>
                        <a:rPr lang="en-US" altLang="zh-CN" sz="1800" b="0" i="0" u="none" strike="noStrike">
                          <a:solidFill>
                            <a:srgbClr val="000000"/>
                          </a:solidFill>
                          <a:effectLst/>
                          <a:latin typeface="+mn-lt"/>
                        </a:rPr>
                        <a:t>Associate</a:t>
                      </a:r>
                      <a:r>
                        <a:rPr lang="en-US" sz="1800" b="0" i="0" u="none" strike="noStrike">
                          <a:solidFill>
                            <a:srgbClr val="000000"/>
                          </a:solidFill>
                          <a:effectLst/>
                          <a:latin typeface="+mn-lt"/>
                        </a:rPr>
                        <a:t> Prof</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fontAlgn="b"/>
                      <a:r>
                        <a:rPr lang="en-US" altLang="zh-CN" sz="1800" b="0" i="0" u="none" strike="noStrike">
                          <a:solidFill>
                            <a:srgbClr val="000000"/>
                          </a:solidFill>
                          <a:effectLst/>
                          <a:latin typeface="+mn-lt"/>
                        </a:rPr>
                        <a:t>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fontAlgn="b"/>
                      <a:r>
                        <a:rPr lang="en-US" sz="1800" b="0" i="0" u="none" strike="noStrike">
                          <a:solidFill>
                            <a:srgbClr val="000000"/>
                          </a:solidFill>
                          <a:effectLst/>
                          <a:latin typeface="+mn-lt"/>
                        </a:rPr>
                        <a:t>no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49679829"/>
                  </a:ext>
                </a:extLst>
              </a:tr>
              <a:tr h="370840">
                <a:tc>
                  <a:txBody>
                    <a:bodyPr/>
                    <a:lstStyle/>
                    <a:p>
                      <a:pPr algn="ctr" fontAlgn="b"/>
                      <a:r>
                        <a:rPr lang="en-US" sz="1800" b="0" i="0" u="none" strike="noStrike">
                          <a:solidFill>
                            <a:srgbClr val="000000"/>
                          </a:solidFill>
                          <a:effectLst/>
                          <a:latin typeface="+mn-lt"/>
                        </a:rPr>
                        <a:t>George</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1800" b="0" i="0" u="none" strike="noStrike">
                          <a:solidFill>
                            <a:srgbClr val="000000"/>
                          </a:solidFill>
                          <a:effectLst/>
                          <a:latin typeface="+mn-lt"/>
                        </a:rPr>
                        <a:t>Professor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altLang="zh-CN" sz="1800" b="0" i="0" u="none" strike="noStrike">
                          <a:solidFill>
                            <a:srgbClr val="000000"/>
                          </a:solidFill>
                          <a:effectLst/>
                          <a:latin typeface="+mn-lt"/>
                        </a:rPr>
                        <a:t>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1800" b="0" i="0" u="none" strike="noStrike">
                          <a:solidFill>
                            <a:srgbClr val="000000"/>
                          </a:solidFill>
                          <a:effectLst/>
                          <a:latin typeface="+mn-lt"/>
                        </a:rPr>
                        <a:t>yes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00361704"/>
                  </a:ext>
                </a:extLst>
              </a:tr>
              <a:tr h="370840">
                <a:tc>
                  <a:txBody>
                    <a:bodyPr/>
                    <a:lstStyle/>
                    <a:p>
                      <a:pPr algn="ctr" fontAlgn="b"/>
                      <a:r>
                        <a:rPr lang="en-US" sz="1800" b="0" i="0" u="none" strike="noStrike">
                          <a:solidFill>
                            <a:srgbClr val="000000"/>
                          </a:solidFill>
                          <a:effectLst/>
                          <a:latin typeface="+mn-lt"/>
                        </a:rPr>
                        <a:t>Joseph</a:t>
                      </a:r>
                    </a:p>
                  </a:txBody>
                  <a:tcPr marL="9525" marR="9525" marT="9525" marB="0" anchor="ctr">
                    <a:lnL w="12700" cap="flat" cmpd="sng" algn="ctr">
                      <a:solidFill>
                        <a:srgbClr val="0070C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fontAlgn="b"/>
                      <a:r>
                        <a:rPr lang="en-US" altLang="zh-CN" sz="1800" b="0" i="0" u="none" strike="noStrike">
                          <a:solidFill>
                            <a:srgbClr val="000000"/>
                          </a:solidFill>
                          <a:effectLst/>
                          <a:latin typeface="+mn-lt"/>
                        </a:rPr>
                        <a:t>Assistant Prof</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fontAlgn="b"/>
                      <a:r>
                        <a:rPr lang="en-US" altLang="zh-CN" sz="1800" b="0" i="0" u="none" strike="noStrike">
                          <a:solidFill>
                            <a:srgbClr val="000000"/>
                          </a:solidFill>
                          <a:effectLst/>
                          <a:latin typeface="+mn-lt"/>
                        </a:rPr>
                        <a:t>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tc>
                  <a:txBody>
                    <a:bodyPr/>
                    <a:lstStyle/>
                    <a:p>
                      <a:pPr algn="ctr" fontAlgn="b"/>
                      <a:r>
                        <a:rPr lang="en-US" sz="1800" b="0" i="0" u="none" strike="noStrike">
                          <a:solidFill>
                            <a:srgbClr val="000000"/>
                          </a:solidFill>
                          <a:effectLst/>
                          <a:latin typeface="+mn-lt"/>
                        </a:rPr>
                        <a:t>yes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973056029"/>
                  </a:ext>
                </a:extLst>
              </a:tr>
            </a:tbl>
          </a:graphicData>
        </a:graphic>
      </p:graphicFrame>
      <p:grpSp>
        <p:nvGrpSpPr>
          <p:cNvPr id="21" name="Group 14">
            <a:extLst>
              <a:ext uri="{FF2B5EF4-FFF2-40B4-BE49-F238E27FC236}">
                <a16:creationId xmlns:a16="http://schemas.microsoft.com/office/drawing/2014/main" id="{E5C5443D-D01B-46A3-82E1-DF45ADAE2CF7}"/>
              </a:ext>
            </a:extLst>
          </p:cNvPr>
          <p:cNvGrpSpPr/>
          <p:nvPr/>
        </p:nvGrpSpPr>
        <p:grpSpPr bwMode="auto">
          <a:xfrm>
            <a:off x="6479223" y="2714259"/>
            <a:ext cx="1781175" cy="815975"/>
            <a:chOff x="4187" y="2008"/>
            <a:chExt cx="1122" cy="514"/>
          </a:xfrm>
        </p:grpSpPr>
        <p:pic>
          <p:nvPicPr>
            <p:cNvPr id="25" name="Picture 15">
              <a:extLst>
                <a:ext uri="{FF2B5EF4-FFF2-40B4-BE49-F238E27FC236}">
                  <a16:creationId xmlns:a16="http://schemas.microsoft.com/office/drawing/2014/main" id="{C25B41FF-62EA-4F3F-AA2A-5F822FDCD8E4}"/>
                </a:ext>
              </a:extLst>
            </p:cNvPr>
            <p:cNvPicPr>
              <a:picLocks noChangeArrowheads="1"/>
            </p:cNvPicPr>
            <p:nvPr/>
          </p:nvPicPr>
          <p:blipFill>
            <a:blip r:embed="rId4" cstate="print">
              <a:lum contrast="20000"/>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16">
              <a:extLst>
                <a:ext uri="{FF2B5EF4-FFF2-40B4-BE49-F238E27FC236}">
                  <a16:creationId xmlns:a16="http://schemas.microsoft.com/office/drawing/2014/main" id="{879F9006-D9E8-473F-86DB-7024D37C498A}"/>
                </a:ext>
              </a:extLst>
            </p:cNvPr>
            <p:cNvSpPr>
              <a:spLocks noChangeArrowheads="1"/>
            </p:cNvSpPr>
            <p:nvPr/>
          </p:nvSpPr>
          <p:spPr bwMode="auto">
            <a:xfrm>
              <a:off x="4251" y="2180"/>
              <a:ext cx="9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CN" sz="2400">
                  <a:latin typeface="Times New Roman" panose="02020603050405020304" pitchFamily="18" charset="0"/>
                  <a:ea typeface="宋体" panose="02010600030101010101" pitchFamily="2" charset="-122"/>
                </a:rPr>
                <a:t>Unseen Data</a:t>
              </a:r>
            </a:p>
          </p:txBody>
        </p:sp>
      </p:grpSp>
      <p:sp>
        <p:nvSpPr>
          <p:cNvPr id="22" name="Rectangle 17">
            <a:extLst>
              <a:ext uri="{FF2B5EF4-FFF2-40B4-BE49-F238E27FC236}">
                <a16:creationId xmlns:a16="http://schemas.microsoft.com/office/drawing/2014/main" id="{2B26AA87-6A9E-4E84-A587-6B4EB27BF639}"/>
              </a:ext>
            </a:extLst>
          </p:cNvPr>
          <p:cNvSpPr>
            <a:spLocks noChangeArrowheads="1"/>
          </p:cNvSpPr>
          <p:nvPr/>
        </p:nvSpPr>
        <p:spPr bwMode="auto">
          <a:xfrm>
            <a:off x="6136640" y="4233949"/>
            <a:ext cx="2454275" cy="457200"/>
          </a:xfrm>
          <a:prstGeom prst="rect">
            <a:avLst/>
          </a:prstGeom>
          <a:solidFill>
            <a:srgbClr val="FFDF9F"/>
          </a:solidFill>
          <a:ln>
            <a:noFill/>
          </a:ln>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CN" sz="2400">
                <a:latin typeface="Times New Roman" panose="02020603050405020304" pitchFamily="18" charset="0"/>
                <a:ea typeface="宋体" panose="02010600030101010101" pitchFamily="2" charset="-122"/>
              </a:rPr>
              <a:t>(Jeff, Professor, 4)</a:t>
            </a:r>
          </a:p>
        </p:txBody>
      </p:sp>
      <p:pic>
        <p:nvPicPr>
          <p:cNvPr id="23" name="Picture 21">
            <a:extLst>
              <a:ext uri="{FF2B5EF4-FFF2-40B4-BE49-F238E27FC236}">
                <a16:creationId xmlns:a16="http://schemas.microsoft.com/office/drawing/2014/main" id="{67A853A7-0BDE-4B8A-A8BC-40EB41CA59DC}"/>
              </a:ext>
            </a:extLst>
          </p:cNvPr>
          <p:cNvPicPr>
            <a:picLocks noChangeArrowheads="1"/>
          </p:cNvPicPr>
          <p:nvPr/>
        </p:nvPicPr>
        <p:blipFill>
          <a:blip r:embed="rId5" cstate="print">
            <a:lum bright="20000" contrast="40000"/>
            <a:extLst>
              <a:ext uri="{28A0092B-C50C-407E-A947-70E740481C1C}">
                <a14:useLocalDpi xmlns:a14="http://schemas.microsoft.com/office/drawing/2010/main" val="0"/>
              </a:ext>
            </a:extLst>
          </a:blip>
          <a:srcRect/>
          <a:stretch>
            <a:fillRect/>
          </a:stretch>
        </p:blipFill>
        <p:spPr bwMode="auto">
          <a:xfrm>
            <a:off x="7565464" y="5582769"/>
            <a:ext cx="720725" cy="54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2">
            <a:extLst>
              <a:ext uri="{FF2B5EF4-FFF2-40B4-BE49-F238E27FC236}">
                <a16:creationId xmlns:a16="http://schemas.microsoft.com/office/drawing/2014/main" id="{1D78CE48-6026-47FE-99F7-F68DE9E1A6C6}"/>
              </a:ext>
            </a:extLst>
          </p:cNvPr>
          <p:cNvSpPr>
            <a:spLocks noChangeArrowheads="1"/>
          </p:cNvSpPr>
          <p:nvPr/>
        </p:nvSpPr>
        <p:spPr bwMode="auto">
          <a:xfrm>
            <a:off x="6052503" y="4909757"/>
            <a:ext cx="1525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zh-CN" sz="2800">
                <a:latin typeface="Times New Roman" panose="02020603050405020304" pitchFamily="18" charset="0"/>
                <a:ea typeface="宋体" panose="02010600030101010101" pitchFamily="2" charset="-122"/>
              </a:rPr>
              <a:t>Tenured?</a:t>
            </a:r>
          </a:p>
        </p:txBody>
      </p:sp>
      <p:sp>
        <p:nvSpPr>
          <p:cNvPr id="27" name="AutoShape 17">
            <a:extLst>
              <a:ext uri="{FF2B5EF4-FFF2-40B4-BE49-F238E27FC236}">
                <a16:creationId xmlns:a16="http://schemas.microsoft.com/office/drawing/2014/main" id="{8D93C506-1C73-4BA9-A9A9-4A970D7439A6}"/>
              </a:ext>
            </a:extLst>
          </p:cNvPr>
          <p:cNvSpPr>
            <a:spLocks noChangeArrowheads="1"/>
          </p:cNvSpPr>
          <p:nvPr/>
        </p:nvSpPr>
        <p:spPr bwMode="auto">
          <a:xfrm>
            <a:off x="7652777" y="4808042"/>
            <a:ext cx="546100" cy="650874"/>
          </a:xfrm>
          <a:prstGeom prst="downArrow">
            <a:avLst/>
          </a:prstGeom>
          <a:solidFill>
            <a:srgbClr val="FF6600"/>
          </a:solidFill>
          <a:ln w="12700">
            <a:no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zh-CN"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AutoShape 17">
            <a:extLst>
              <a:ext uri="{FF2B5EF4-FFF2-40B4-BE49-F238E27FC236}">
                <a16:creationId xmlns:a16="http://schemas.microsoft.com/office/drawing/2014/main" id="{2F88A20E-B771-4D53-A197-A0A6098A6394}"/>
              </a:ext>
            </a:extLst>
          </p:cNvPr>
          <p:cNvSpPr>
            <a:spLocks noChangeArrowheads="1"/>
          </p:cNvSpPr>
          <p:nvPr/>
        </p:nvSpPr>
        <p:spPr bwMode="auto">
          <a:xfrm rot="2513185">
            <a:off x="3391090" y="1571969"/>
            <a:ext cx="546100" cy="993535"/>
          </a:xfrm>
          <a:prstGeom prst="upDownArrow">
            <a:avLst/>
          </a:prstGeom>
          <a:solidFill>
            <a:srgbClr val="FF6600"/>
          </a:solidFill>
          <a:ln w="12700">
            <a:no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zh-CN"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487480741"/>
      </p:ext>
    </p:extLst>
  </p:cSld>
  <p:clrMapOvr>
    <a:masterClrMapping/>
  </p:clrMapOvr>
  <p:transition spd="med">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7899430"/>
      </p:ext>
    </p:extLst>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83568" y="140278"/>
            <a:ext cx="6781800" cy="492443"/>
          </a:xfrm>
          <a:prstGeom prst="rect">
            <a:avLst/>
          </a:prstGeom>
        </p:spPr>
        <p:txBody>
          <a:bodyPr wrap="square">
            <a:spAutoFit/>
          </a:bodyPr>
          <a:lstStyle/>
          <a:p>
            <a:pPr fontAlgn="base">
              <a:lnSpc>
                <a:spcPct val="100000"/>
              </a:lnSpc>
              <a:spcAft>
                <a:spcPct val="0"/>
              </a:spcAft>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朴素</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贝叶斯分类</a:t>
            </a: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668878" y="4272826"/>
                <a:ext cx="4779963" cy="1117600"/>
              </a:xfrm>
              <a:prstGeom prst="rect">
                <a:avLst/>
              </a:prstGeom>
            </p:spPr>
            <p:txBody>
              <a:bodyPr/>
              <a:lstStyle/>
              <a:p>
                <a:pPr indent="0">
                  <a:buNone/>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sym typeface="Times New Roman" panose="02020603050405020304" pitchFamily="18" charset="0"/>
                        </a:rPr>
                        <m:t>P</m:t>
                      </m:r>
                      <m:d>
                        <m:dPr>
                          <m:ctrlPr>
                            <a:rPr lang="en-US" altLang="zh-CN" b="0" i="1" smtClean="0">
                              <a:latin typeface="Cambria Math" panose="02040503050406030204" pitchFamily="18" charset="0"/>
                              <a:sym typeface="Times New Roman" panose="02020603050405020304" pitchFamily="18" charset="0"/>
                            </a:rPr>
                          </m:ctrlPr>
                        </m:dPr>
                        <m:e>
                          <m:r>
                            <a:rPr lang="en-US" altLang="zh-CN" b="0" i="1" smtClean="0">
                              <a:latin typeface="Cambria Math" panose="02040503050406030204" pitchFamily="18" charset="0"/>
                              <a:sym typeface="Times New Roman" panose="02020603050405020304" pitchFamily="18" charset="0"/>
                            </a:rPr>
                            <m:t>h</m:t>
                          </m:r>
                        </m:e>
                        <m:e>
                          <m:r>
                            <a:rPr lang="en-US" altLang="zh-CN" b="0" i="1" smtClean="0">
                              <a:latin typeface="Cambria Math" panose="02040503050406030204" pitchFamily="18" charset="0"/>
                              <a:sym typeface="Times New Roman" panose="02020603050405020304" pitchFamily="18" charset="0"/>
                            </a:rPr>
                            <m:t>𝐷</m:t>
                          </m:r>
                        </m:e>
                      </m:d>
                      <m:r>
                        <a:rPr lang="en-US" altLang="zh-CN" b="0" i="1" smtClean="0">
                          <a:latin typeface="Cambria Math" panose="02040503050406030204" pitchFamily="18" charset="0"/>
                          <a:sym typeface="Times New Roman" panose="02020603050405020304" pitchFamily="18" charset="0"/>
                        </a:rPr>
                        <m:t>=</m:t>
                      </m:r>
                      <m:f>
                        <m:fPr>
                          <m:ctrlPr>
                            <a:rPr lang="en-US" altLang="zh-CN" b="0" i="1" smtClean="0">
                              <a:latin typeface="Cambria Math" panose="02040503050406030204" pitchFamily="18" charset="0"/>
                              <a:sym typeface="Times New Roman" panose="02020603050405020304" pitchFamily="18" charset="0"/>
                            </a:rPr>
                          </m:ctrlPr>
                        </m:fPr>
                        <m:num>
                          <m:r>
                            <a:rPr lang="en-US" altLang="zh-CN" b="0" i="1" smtClean="0">
                              <a:latin typeface="Cambria Math" panose="02040503050406030204" pitchFamily="18" charset="0"/>
                              <a:sym typeface="Times New Roman" panose="02020603050405020304" pitchFamily="18" charset="0"/>
                            </a:rPr>
                            <m:t>𝑃</m:t>
                          </m:r>
                          <m:d>
                            <m:dPr>
                              <m:ctrlPr>
                                <a:rPr lang="en-US" altLang="zh-CN" b="0" i="1" smtClean="0">
                                  <a:latin typeface="Cambria Math" panose="02040503050406030204" pitchFamily="18" charset="0"/>
                                  <a:sym typeface="Times New Roman" panose="02020603050405020304" pitchFamily="18" charset="0"/>
                                </a:rPr>
                              </m:ctrlPr>
                            </m:dPr>
                            <m:e>
                              <m:r>
                                <a:rPr lang="en-US" altLang="zh-CN" b="0" i="1" smtClean="0">
                                  <a:latin typeface="Cambria Math" panose="02040503050406030204" pitchFamily="18" charset="0"/>
                                  <a:sym typeface="Times New Roman" panose="02020603050405020304" pitchFamily="18" charset="0"/>
                                </a:rPr>
                                <m:t>𝐷</m:t>
                              </m:r>
                            </m:e>
                            <m:e>
                              <m:r>
                                <a:rPr lang="en-US" altLang="zh-CN" b="0" i="1" smtClean="0">
                                  <a:latin typeface="Cambria Math" panose="02040503050406030204" pitchFamily="18" charset="0"/>
                                  <a:sym typeface="Times New Roman" panose="02020603050405020304" pitchFamily="18" charset="0"/>
                                </a:rPr>
                                <m:t>h</m:t>
                              </m:r>
                            </m:e>
                          </m:d>
                          <m:r>
                            <a:rPr lang="en-US" altLang="zh-CN" b="0" i="1" smtClean="0">
                              <a:latin typeface="Cambria Math" panose="02040503050406030204" pitchFamily="18" charset="0"/>
                              <a:sym typeface="Times New Roman" panose="02020603050405020304" pitchFamily="18" charset="0"/>
                            </a:rPr>
                            <m:t>𝑃</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h</m:t>
                          </m:r>
                          <m:r>
                            <a:rPr lang="en-US" altLang="zh-CN" b="0" i="1" smtClean="0">
                              <a:latin typeface="Cambria Math" panose="02040503050406030204" pitchFamily="18" charset="0"/>
                              <a:sym typeface="Times New Roman" panose="02020603050405020304" pitchFamily="18" charset="0"/>
                            </a:rPr>
                            <m:t>)</m:t>
                          </m:r>
                        </m:num>
                        <m:den>
                          <m:r>
                            <a:rPr lang="en-US" altLang="zh-CN" b="0" i="1" smtClean="0">
                              <a:latin typeface="Cambria Math" panose="02040503050406030204" pitchFamily="18" charset="0"/>
                              <a:sym typeface="Times New Roman" panose="02020603050405020304" pitchFamily="18" charset="0"/>
                            </a:rPr>
                            <m:t>𝑃</m:t>
                          </m:r>
                          <m:r>
                            <a:rPr lang="en-US" altLang="zh-CN" b="0" i="1" smtClean="0">
                              <a:latin typeface="Cambria Math" panose="02040503050406030204" pitchFamily="18" charset="0"/>
                              <a:sym typeface="Times New Roman" panose="02020603050405020304" pitchFamily="18" charset="0"/>
                            </a:rPr>
                            <m:t>(</m:t>
                          </m:r>
                          <m:r>
                            <a:rPr lang="en-US" altLang="zh-CN" b="0" i="1" smtClean="0">
                              <a:latin typeface="Cambria Math" panose="02040503050406030204" pitchFamily="18" charset="0"/>
                              <a:sym typeface="Times New Roman" panose="02020603050405020304" pitchFamily="18" charset="0"/>
                            </a:rPr>
                            <m:t>𝐷</m:t>
                          </m:r>
                          <m:r>
                            <a:rPr lang="en-US" altLang="zh-CN" b="0" i="1" smtClean="0">
                              <a:latin typeface="Cambria Math" panose="02040503050406030204" pitchFamily="18" charset="0"/>
                              <a:sym typeface="Times New Roman" panose="02020603050405020304" pitchFamily="18" charset="0"/>
                            </a:rPr>
                            <m:t>)</m:t>
                          </m:r>
                        </m:den>
                      </m:f>
                    </m:oMath>
                  </m:oMathPara>
                </a14:m>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668878" y="4272826"/>
                <a:ext cx="4779963" cy="1117600"/>
              </a:xfrm>
              <a:prstGeom prst="rect">
                <a:avLst/>
              </a:prstGeom>
              <a:blipFill>
                <a:blip r:embed="rId3"/>
                <a:stretch>
                  <a:fillRect/>
                </a:stretch>
              </a:blipFill>
            </p:spPr>
            <p:txBody>
              <a:bodyPr/>
              <a:lstStyle/>
              <a:p>
                <a:r>
                  <a:rPr lang="zh-CN" altLang="en-US">
                    <a:noFill/>
                  </a:rPr>
                  <a:t> </a:t>
                </a:r>
              </a:p>
            </p:txBody>
          </p:sp>
        </mc:Fallback>
      </mc:AlternateContent>
      <p:sp>
        <p:nvSpPr>
          <p:cNvPr id="9" name="内容占位符 2"/>
          <p:cNvSpPr txBox="1">
            <a:spLocks/>
          </p:cNvSpPr>
          <p:nvPr/>
        </p:nvSpPr>
        <p:spPr>
          <a:xfrm>
            <a:off x="252000" y="756000"/>
            <a:ext cx="8640000" cy="2262927"/>
          </a:xfrm>
          <a:prstGeom prst="rect">
            <a:avLst/>
          </a:prstGeom>
          <a:noFill/>
        </p:spPr>
        <p:txBody>
          <a:bodyPr wrap="square">
            <a:spAutoFit/>
          </a:bodyPr>
          <a:lstStyle>
            <a:lvl1pPr marL="360000" indent="-360000" algn="just" fontAlgn="base">
              <a:lnSpc>
                <a:spcPct val="150000"/>
              </a:lnSpc>
              <a:spcBef>
                <a:spcPts val="600"/>
              </a:spcBef>
              <a:spcAft>
                <a:spcPct val="0"/>
              </a:spcAft>
              <a:buClr>
                <a:srgbClr val="FF6600"/>
              </a:buClr>
              <a:buSzPct val="80000"/>
              <a:buFont typeface="Wingdings" panose="05000000000000000000" pitchFamily="2" charset="2"/>
              <a:buChar char="l"/>
              <a:defRPr sz="2400">
                <a:latin typeface="Times New Roman" panose="02020603050405020304" pitchFamily="18" charset="0"/>
                <a:ea typeface="微软雅黑" panose="020B0503020204020204" pitchFamily="34" charset="-122"/>
                <a:cs typeface="+mn-ea"/>
              </a:defRPr>
            </a:lvl1pPr>
            <a:lvl2pPr marL="817200" lvl="1" indent="-360000" algn="just" fontAlgn="base">
              <a:lnSpc>
                <a:spcPct val="150000"/>
              </a:lnSpc>
              <a:spcBef>
                <a:spcPts val="600"/>
              </a:spcBef>
              <a:spcAft>
                <a:spcPct val="0"/>
              </a:spcAft>
              <a:buClr>
                <a:srgbClr val="FF6600"/>
              </a:buClr>
              <a:buSzPct val="80000"/>
              <a:buFont typeface="Wingdings" panose="05000000000000000000" pitchFamily="2" charset="2"/>
              <a:buChar char="l"/>
              <a:defRPr sz="2200">
                <a:latin typeface="Times New Roman" panose="02020603050405020304" pitchFamily="18" charset="0"/>
                <a:ea typeface="微软雅黑" panose="020B0503020204020204" pitchFamily="34" charset="-122"/>
                <a:cs typeface="+mn-ea"/>
              </a:defRPr>
            </a:lvl2pPr>
            <a:lvl3pPr marL="1143000" lvl="2" indent="-228600" fontAlgn="base">
              <a:lnSpc>
                <a:spcPct val="150000"/>
              </a:lnSpc>
              <a:spcBef>
                <a:spcPts val="600"/>
              </a:spcBef>
              <a:spcAft>
                <a:spcPct val="0"/>
              </a:spcAft>
              <a:buClr>
                <a:srgbClr val="FF6700"/>
              </a:buClr>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a:sym typeface="Times New Roman" panose="02020603050405020304" pitchFamily="18" charset="0"/>
              </a:rPr>
              <a:t>介绍</a:t>
            </a:r>
            <a:endParaRPr lang="en-US" altLang="zh-CN" dirty="0">
              <a:sym typeface="Times New Roman" panose="02020603050405020304" pitchFamily="18" charset="0"/>
            </a:endParaRPr>
          </a:p>
          <a:p>
            <a:pPr lvl="1"/>
            <a:r>
              <a:rPr lang="zh-CN" altLang="en-US" dirty="0">
                <a:sym typeface="Times New Roman" panose="02020603050405020304" pitchFamily="18" charset="0"/>
              </a:rPr>
              <a:t>托</a:t>
            </a:r>
            <a:r>
              <a:rPr lang="zh-CN" altLang="en-US">
                <a:sym typeface="Times New Roman" panose="02020603050405020304" pitchFamily="18" charset="0"/>
              </a:rPr>
              <a:t>马斯</a:t>
            </a:r>
            <a:r>
              <a:rPr lang="en-US" altLang="zh-CN" dirty="0">
                <a:sym typeface="Times New Roman" panose="02020603050405020304" pitchFamily="18" charset="0"/>
              </a:rPr>
              <a:t>·</a:t>
            </a:r>
            <a:r>
              <a:rPr lang="zh-CN" altLang="en-US" dirty="0">
                <a:sym typeface="Times New Roman" panose="02020603050405020304" pitchFamily="18" charset="0"/>
              </a:rPr>
              <a:t>贝叶</a:t>
            </a:r>
            <a:r>
              <a:rPr lang="zh-CN" altLang="en-US">
                <a:sym typeface="Times New Roman" panose="02020603050405020304" pitchFamily="18" charset="0"/>
              </a:rPr>
              <a:t>斯 </a:t>
            </a:r>
            <a:r>
              <a:rPr lang="en-US" altLang="zh-CN">
                <a:sym typeface="Times New Roman" panose="02020603050405020304" pitchFamily="18" charset="0"/>
              </a:rPr>
              <a:t>Thomas Bayes</a:t>
            </a:r>
            <a:r>
              <a:rPr lang="zh-CN" altLang="en-US">
                <a:sym typeface="Times New Roman" panose="02020603050405020304" pitchFamily="18" charset="0"/>
              </a:rPr>
              <a:t>（</a:t>
            </a:r>
            <a:r>
              <a:rPr lang="en-US" altLang="zh-CN">
                <a:sym typeface="Times New Roman" panose="02020603050405020304" pitchFamily="18" charset="0"/>
              </a:rPr>
              <a:t>1701-1761</a:t>
            </a:r>
            <a:r>
              <a:rPr lang="zh-CN" altLang="en-US">
                <a:sym typeface="Times New Roman" panose="02020603050405020304" pitchFamily="18" charset="0"/>
              </a:rPr>
              <a:t>）</a:t>
            </a:r>
            <a:endParaRPr lang="en-US" altLang="zh-CN" dirty="0">
              <a:sym typeface="Times New Roman" panose="02020603050405020304" pitchFamily="18" charset="0"/>
            </a:endParaRPr>
          </a:p>
          <a:p>
            <a:pPr lvl="1"/>
            <a:r>
              <a:rPr lang="en-US" altLang="zh-CN">
                <a:sym typeface="Times New Roman" panose="02020603050405020304" pitchFamily="18" charset="0"/>
              </a:rPr>
              <a:t>An </a:t>
            </a:r>
            <a:r>
              <a:rPr lang="en-US" altLang="zh-CN" dirty="0">
                <a:sym typeface="Times New Roman" panose="02020603050405020304" pitchFamily="18" charset="0"/>
              </a:rPr>
              <a:t>essay towards solving a problem in the doctrine </a:t>
            </a:r>
            <a:r>
              <a:rPr lang="en-US" altLang="zh-CN">
                <a:sym typeface="Times New Roman" panose="02020603050405020304" pitchFamily="18" charset="0"/>
              </a:rPr>
              <a:t>of chances</a:t>
            </a:r>
            <a:r>
              <a:rPr lang="zh-CN" altLang="en-US">
                <a:sym typeface="Times New Roman" panose="02020603050405020304" pitchFamily="18" charset="0"/>
              </a:rPr>
              <a:t>，</a:t>
            </a:r>
            <a:r>
              <a:rPr lang="en-US" altLang="zh-CN">
                <a:sym typeface="Times New Roman" panose="02020603050405020304" pitchFamily="18" charset="0"/>
              </a:rPr>
              <a:t>1763</a:t>
            </a:r>
            <a:endParaRPr lang="zh-CN" altLang="en-US" dirty="0">
              <a:sym typeface="Times New Roman" panose="02020603050405020304" pitchFamily="18" charset="0"/>
            </a:endParaRPr>
          </a:p>
        </p:txBody>
      </p:sp>
      <p:pic>
        <p:nvPicPr>
          <p:cNvPr id="10242" name="Picture 2" descr="http://d.hiphotos.baidu.com/baike/w%3D268/sign=6901b293572c11dfded1b8255b266255/6a600c338744ebf81194114fd9f9d72a6159a7d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3" y="3018927"/>
            <a:ext cx="3041661" cy="357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32238"/>
      </p:ext>
    </p:extLst>
  </p:cSld>
  <p:clrMapOvr>
    <a:masterClrMapping/>
  </p:clrMapOvr>
  <p:transition spd="med">
    <p:split orient="vert"/>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0.0"/>
  <p:tag name="PROBLEMBLANK" val="[]"/>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5.0"/>
  <p:tag name="PROBLEMBLANK" val="[{&quot;Num&quot;:1,&quot;Score&quot;:1.0,&quot;Answers&quot;:[&quot;0.222&quot;],&quot;CaseSensitive&quot;:false,&quot;FuzzyMatch&quot;:true},{&quot;Num&quot;:2,&quot;Score&quot;:1.0,&quot;Answers&quot;:[&quot;0.444&quot;],&quot;CaseSensitive&quot;:false,&quot;FuzzyMatch&quot;:true},{&quot;Num&quot;:3,&quot;Score&quot;:1.0,&quot;Answers&quot;:[&quot;0.667&quot;],&quot;CaseSensitive&quot;:false,&quot;FuzzyMatch&quot;:true},{&quot;Num&quot;:4,&quot;Score&quot;:1.0,&quot;Answers&quot;:[&quot;0.667&quot;],&quot;CaseSensitive&quot;:false,&quot;FuzzyMatch&quot;:true},{&quot;Num&quot;:5,&quot;Score&quot;:1.0,&quot;Answers&quot;:[&quot;0.044&quot;],&quot;CaseSensitive&quot;:false,&quot;FuzzyMatch&quot;:true}]"/>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5.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5.0"/>
  <p:tag name="PROBLEMBLANK" val="[{&quot;Num&quot;:1,&quot;Score&quot;:1.0,&quot;Answers&quot;:[&quot;0.222&quot;],&quot;CaseSensitive&quot;:false,&quot;FuzzyMatch&quot;:true},{&quot;Num&quot;:2,&quot;Score&quot;:1.0,&quot;Answers&quot;:[&quot;0.444&quot;],&quot;CaseSensitive&quot;:false,&quot;FuzzyMatch&quot;:true},{&quot;Num&quot;:3,&quot;Score&quot;:1.0,&quot;Answers&quot;:[&quot;0.667&quot;],&quot;CaseSensitive&quot;:false,&quot;FuzzyMatch&quot;:true},{&quot;Num&quot;:4,&quot;Score&quot;:1.0,&quot;Answers&quot;:[&quot;0.667&quot;],&quot;CaseSensitive&quot;:false,&quot;FuzzyMatch&quot;:true},{&quot;Num&quot;:5,&quot;Score&quot;:1.0,&quot;Answers&quot;:[&quot;0.044&quot;],&quot;CaseSensitive&quot;:false,&quot;FuzzyMatch&quot;:true}]"/>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9.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4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4.0"/>
  <p:tag name="PROBLEMBLANK" val="[{&quot;Num&quot;:1,&quot;Score&quot;:1.0,&quot;Answers&quot;:[&quot;0.643&quot;],&quot;CaseSensitive&quot;:false,&quot;FuzzyMatch&quot;:true},{&quot;Num&quot;:2,&quot;Score&quot;:1.0,&quot;Answers&quot;:[&quot;0.357&quot;],&quot;CaseSensitive&quot;:false,&quot;FuzzyMatch&quot;:true},{&quot;Num&quot;:3,&quot;Score&quot;:1.0,&quot;Answers&quot;:[&quot;0.028&quot;],&quot;CaseSensitive&quot;:false,&quot;FuzzyMatch&quot;:true},{&quot;Num&quot;:4,&quot;Score&quot;:1.0,&quot;Answers&quot;:[&quot;0.007&quot;],&quot;CaseSensitive&quot;:false,&quot;FuzzyMatch&quot;:tru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0.0096&quot;],&quot;CaseSensitive&quot;:false,&quot;FuzzyMatch&quot;:true},{&quot;Num&quot;:2,&quot;Score&quot;:1.0,&quot;Answers&quot;:[&quot;0.000016&quot;],&quot;CaseSensitive&quot;:false,&quot;FuzzyMatch&quot;:true}]"/>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TIMING" val="|18.4"/>
</p:tagLst>
</file>

<file path=ppt/tags/tag78.xml><?xml version="1.0" encoding="utf-8"?>
<p:tagLst xmlns:a="http://schemas.openxmlformats.org/drawingml/2006/main" xmlns:r="http://schemas.openxmlformats.org/officeDocument/2006/relationships" xmlns:p="http://schemas.openxmlformats.org/presentationml/2006/main">
  <p:tag name="TIMING" val="|0.2"/>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2_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fomv45i">
      <a:majorFont>
        <a:latin typeface="Times New Roman"/>
        <a:ea typeface="微软雅黑"/>
        <a:cs typeface=""/>
      </a:majorFont>
      <a:minorFont>
        <a:latin typeface="Times New Roman"/>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26246</TotalTime>
  <Words>6289</Words>
  <Application>Microsoft Office PowerPoint</Application>
  <PresentationFormat>全屏显示(4:3)</PresentationFormat>
  <Paragraphs>1593</Paragraphs>
  <Slides>67</Slides>
  <Notes>27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9" baseType="lpstr">
      <vt:lpstr>等线</vt:lpstr>
      <vt:lpstr>微软雅黑</vt:lpstr>
      <vt:lpstr>微软雅黑</vt:lpstr>
      <vt:lpstr>微软雅黑 Light</vt:lpstr>
      <vt:lpstr>Arial</vt:lpstr>
      <vt:lpstr>Calibri</vt:lpstr>
      <vt:lpstr>Cambria Math</vt:lpstr>
      <vt:lpstr>Times New Roman</vt:lpstr>
      <vt:lpstr>Wingdings</vt:lpstr>
      <vt:lpstr>2_Office 主题​​</vt:lpstr>
      <vt:lpstr>Equation</vt:lpstr>
      <vt:lpstr>公式</vt:lpstr>
      <vt:lpstr>PowerPoint 演示文稿</vt:lpstr>
      <vt:lpstr>学习目标</vt:lpstr>
      <vt:lpstr>PowerPoint 演示文稿</vt:lpstr>
      <vt:lpstr>1 分类概念</vt:lpstr>
      <vt:lpstr>PowerPoint 演示文稿</vt:lpstr>
      <vt:lpstr>示例：学习阶段</vt:lpstr>
      <vt:lpstr>示例：学习阶段</vt:lpstr>
      <vt:lpstr>PowerPoint 演示文稿</vt:lpstr>
      <vt:lpstr>2.1 朴素贝叶斯分类</vt:lpstr>
      <vt:lpstr>一个例子</vt:lpstr>
      <vt:lpstr>PowerPoint 演示文稿</vt:lpstr>
      <vt:lpstr>一个例子</vt:lpstr>
      <vt:lpstr>一个例子</vt:lpstr>
      <vt:lpstr>分类中的训练集与测试集</vt:lpstr>
      <vt:lpstr>2.2 定义</vt:lpstr>
      <vt:lpstr>问题</vt:lpstr>
      <vt:lpstr>提出假设</vt:lpstr>
      <vt:lpstr>提出假设</vt:lpstr>
      <vt:lpstr>提出假设</vt:lpstr>
      <vt:lpstr>极大后验假设</vt:lpstr>
      <vt:lpstr>分类中的训练集与测试集</vt:lpstr>
      <vt:lpstr>对象是一个多维向量</vt:lpstr>
      <vt:lpstr>独立性假设</vt:lpstr>
      <vt:lpstr>2.3 朴素贝叶斯分类案例</vt:lpstr>
      <vt:lpstr>PowerPoint 演示文稿</vt:lpstr>
      <vt:lpstr>PowerPoint 演示文稿</vt:lpstr>
      <vt:lpstr>PowerPoint 演示文稿</vt:lpstr>
      <vt:lpstr>PowerPoint 演示文稿</vt:lpstr>
      <vt:lpstr>PowerPoint 演示文稿</vt:lpstr>
      <vt:lpstr>PowerPoint 演示文稿</vt:lpstr>
      <vt:lpstr>一个例子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朴素贝叶斯分类 —— 连续数据如何求概率</vt:lpstr>
      <vt:lpstr>PowerPoint 演示文稿</vt:lpstr>
      <vt:lpstr>PowerPoint 演示文稿</vt:lpstr>
      <vt:lpstr>2.5 贝叶斯分类器总结</vt:lpstr>
      <vt:lpstr>PowerPoint 演示文稿</vt:lpstr>
      <vt:lpstr>2.6 参考文献</vt:lpstr>
      <vt:lpstr>贝叶斯分类编程实践</vt:lpstr>
      <vt:lpstr>第8次课后作业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基于异构多源信息的安全分析、态势感知与决策关键技术与系统</dc:title>
  <dc:creator>Mirror</dc:creator>
  <cp:lastModifiedBy>ding winny</cp:lastModifiedBy>
  <cp:revision>1024</cp:revision>
  <dcterms:created xsi:type="dcterms:W3CDTF">2017-03-02T08:29:50Z</dcterms:created>
  <dcterms:modified xsi:type="dcterms:W3CDTF">2020-10-20T23:48:06Z</dcterms:modified>
</cp:coreProperties>
</file>