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0.xml" ContentType="application/vnd.openxmlformats-officedocument.presentationml.notesSlide+xml"/>
  <Override PartName="/ppt/tags/tag57.xml" ContentType="application/vnd.openxmlformats-officedocument.presentationml.tags+xml"/>
  <Override PartName="/ppt/notesSlides/notesSlide11.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2.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13.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14.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15.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109"/>
  </p:notesMasterIdLst>
  <p:handoutMasterIdLst>
    <p:handoutMasterId r:id="rId110"/>
  </p:handoutMasterIdLst>
  <p:sldIdLst>
    <p:sldId id="375" r:id="rId2"/>
    <p:sldId id="295" r:id="rId3"/>
    <p:sldId id="418" r:id="rId4"/>
    <p:sldId id="417" r:id="rId5"/>
    <p:sldId id="420" r:id="rId6"/>
    <p:sldId id="781" r:id="rId7"/>
    <p:sldId id="782" r:id="rId8"/>
    <p:sldId id="421" r:id="rId9"/>
    <p:sldId id="423" r:id="rId10"/>
    <p:sldId id="424" r:id="rId11"/>
    <p:sldId id="425" r:id="rId12"/>
    <p:sldId id="783" r:id="rId13"/>
    <p:sldId id="426" r:id="rId14"/>
    <p:sldId id="427" r:id="rId15"/>
    <p:sldId id="428" r:id="rId16"/>
    <p:sldId id="558" r:id="rId17"/>
    <p:sldId id="832" r:id="rId18"/>
    <p:sldId id="429" r:id="rId19"/>
    <p:sldId id="763" r:id="rId20"/>
    <p:sldId id="833" r:id="rId21"/>
    <p:sldId id="834" r:id="rId22"/>
    <p:sldId id="835" r:id="rId23"/>
    <p:sldId id="836" r:id="rId24"/>
    <p:sldId id="837" r:id="rId25"/>
    <p:sldId id="838" r:id="rId26"/>
    <p:sldId id="839" r:id="rId27"/>
    <p:sldId id="840" r:id="rId28"/>
    <p:sldId id="841" r:id="rId29"/>
    <p:sldId id="842" r:id="rId30"/>
    <p:sldId id="843" r:id="rId31"/>
    <p:sldId id="844" r:id="rId32"/>
    <p:sldId id="437" r:id="rId33"/>
    <p:sldId id="845" r:id="rId34"/>
    <p:sldId id="762" r:id="rId35"/>
    <p:sldId id="785" r:id="rId36"/>
    <p:sldId id="786" r:id="rId37"/>
    <p:sldId id="431" r:id="rId38"/>
    <p:sldId id="846" r:id="rId39"/>
    <p:sldId id="847" r:id="rId40"/>
    <p:sldId id="754" r:id="rId41"/>
    <p:sldId id="755" r:id="rId42"/>
    <p:sldId id="756" r:id="rId43"/>
    <p:sldId id="757" r:id="rId44"/>
    <p:sldId id="776" r:id="rId45"/>
    <p:sldId id="439" r:id="rId46"/>
    <p:sldId id="848" r:id="rId47"/>
    <p:sldId id="789" r:id="rId48"/>
    <p:sldId id="788" r:id="rId49"/>
    <p:sldId id="778" r:id="rId50"/>
    <p:sldId id="791" r:id="rId51"/>
    <p:sldId id="790" r:id="rId52"/>
    <p:sldId id="759" r:id="rId53"/>
    <p:sldId id="793" r:id="rId54"/>
    <p:sldId id="792" r:id="rId55"/>
    <p:sldId id="761" r:id="rId56"/>
    <p:sldId id="795" r:id="rId57"/>
    <p:sldId id="794" r:id="rId58"/>
    <p:sldId id="779" r:id="rId59"/>
    <p:sldId id="445" r:id="rId60"/>
    <p:sldId id="780" r:id="rId61"/>
    <p:sldId id="446" r:id="rId62"/>
    <p:sldId id="447" r:id="rId63"/>
    <p:sldId id="448" r:id="rId64"/>
    <p:sldId id="449" r:id="rId65"/>
    <p:sldId id="455" r:id="rId66"/>
    <p:sldId id="454" r:id="rId67"/>
    <p:sldId id="559" r:id="rId68"/>
    <p:sldId id="458" r:id="rId69"/>
    <p:sldId id="456" r:id="rId70"/>
    <p:sldId id="460" r:id="rId71"/>
    <p:sldId id="459" r:id="rId72"/>
    <p:sldId id="461" r:id="rId73"/>
    <p:sldId id="463" r:id="rId74"/>
    <p:sldId id="849" r:id="rId75"/>
    <p:sldId id="850" r:id="rId76"/>
    <p:sldId id="465" r:id="rId77"/>
    <p:sldId id="464" r:id="rId78"/>
    <p:sldId id="800" r:id="rId79"/>
    <p:sldId id="801" r:id="rId80"/>
    <p:sldId id="851" r:id="rId81"/>
    <p:sldId id="802" r:id="rId82"/>
    <p:sldId id="803" r:id="rId83"/>
    <p:sldId id="804" r:id="rId84"/>
    <p:sldId id="805" r:id="rId85"/>
    <p:sldId id="806" r:id="rId86"/>
    <p:sldId id="807" r:id="rId87"/>
    <p:sldId id="808" r:id="rId88"/>
    <p:sldId id="809" r:id="rId89"/>
    <p:sldId id="810" r:id="rId90"/>
    <p:sldId id="811" r:id="rId91"/>
    <p:sldId id="812" r:id="rId92"/>
    <p:sldId id="813" r:id="rId93"/>
    <p:sldId id="814" r:id="rId94"/>
    <p:sldId id="815" r:id="rId95"/>
    <p:sldId id="816" r:id="rId96"/>
    <p:sldId id="817" r:id="rId97"/>
    <p:sldId id="818" r:id="rId98"/>
    <p:sldId id="819" r:id="rId99"/>
    <p:sldId id="820" r:id="rId100"/>
    <p:sldId id="821" r:id="rId101"/>
    <p:sldId id="822" r:id="rId102"/>
    <p:sldId id="827" r:id="rId103"/>
    <p:sldId id="828" r:id="rId104"/>
    <p:sldId id="829" r:id="rId105"/>
    <p:sldId id="830" r:id="rId106"/>
    <p:sldId id="831" r:id="rId107"/>
    <p:sldId id="753" r:id="rId108"/>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548C"/>
    <a:srgbClr val="FF6600"/>
    <a:srgbClr val="FF9900"/>
    <a:srgbClr val="DDDDDD"/>
    <a:srgbClr val="B2B2B2"/>
    <a:srgbClr val="FFFF66"/>
    <a:srgbClr val="FF00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215" autoAdjust="0"/>
    <p:restoredTop sz="93829" autoAdjust="0"/>
  </p:normalViewPr>
  <p:slideViewPr>
    <p:cSldViewPr>
      <p:cViewPr varScale="1">
        <p:scale>
          <a:sx n="85" d="100"/>
          <a:sy n="85" d="100"/>
        </p:scale>
        <p:origin x="488"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0" d="100"/>
          <a:sy n="80" d="100"/>
        </p:scale>
        <p:origin x="-149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F2DC2FCC-95EC-4FB7-9D76-7C5155E938F4}"/>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19811" name="Rectangle 3">
            <a:extLst>
              <a:ext uri="{FF2B5EF4-FFF2-40B4-BE49-F238E27FC236}">
                <a16:creationId xmlns:a16="http://schemas.microsoft.com/office/drawing/2014/main" id="{8299F7B2-8A94-461E-A9AB-8347C3EBFFAF}"/>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19812" name="Rectangle 4">
            <a:extLst>
              <a:ext uri="{FF2B5EF4-FFF2-40B4-BE49-F238E27FC236}">
                <a16:creationId xmlns:a16="http://schemas.microsoft.com/office/drawing/2014/main" id="{BD350C29-7724-4EC0-BA60-E7D0FDC6448A}"/>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19813" name="Rectangle 5">
            <a:extLst>
              <a:ext uri="{FF2B5EF4-FFF2-40B4-BE49-F238E27FC236}">
                <a16:creationId xmlns:a16="http://schemas.microsoft.com/office/drawing/2014/main" id="{F03698FD-82AB-4325-89AC-D6F5A6950991}"/>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87A67C3-E4EA-4FB2-9122-58666C6C87DB}" type="slidenum">
              <a:rPr lang="en-US" altLang="zh-CN"/>
              <a:pPr>
                <a:defRPr/>
              </a:pPr>
              <a:t>‹#›</a:t>
            </a:fld>
            <a:endParaRPr lang="en-US" altLang="zh-CN"/>
          </a:p>
        </p:txBody>
      </p:sp>
    </p:spTree>
    <p:extLst>
      <p:ext uri="{BB962C8B-B14F-4D97-AF65-F5344CB8AC3E}">
        <p14:creationId xmlns:p14="http://schemas.microsoft.com/office/powerpoint/2010/main" val="3206220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9FA9FCA-469E-44AF-8C13-5F2EB685ED6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6387" name="Rectangle 3">
            <a:extLst>
              <a:ext uri="{FF2B5EF4-FFF2-40B4-BE49-F238E27FC236}">
                <a16:creationId xmlns:a16="http://schemas.microsoft.com/office/drawing/2014/main" id="{2E332171-1981-4C5F-A83A-7091567D92EE}"/>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6148" name="Rectangle 4">
            <a:extLst>
              <a:ext uri="{FF2B5EF4-FFF2-40B4-BE49-F238E27FC236}">
                <a16:creationId xmlns:a16="http://schemas.microsoft.com/office/drawing/2014/main" id="{EB77322E-A73D-48A4-B3CB-6F5ED2800C7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a:extLst>
              <a:ext uri="{FF2B5EF4-FFF2-40B4-BE49-F238E27FC236}">
                <a16:creationId xmlns:a16="http://schemas.microsoft.com/office/drawing/2014/main" id="{C8955A4F-3441-4935-B7F3-FD4AA8BC8599}"/>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390" name="Rectangle 6">
            <a:extLst>
              <a:ext uri="{FF2B5EF4-FFF2-40B4-BE49-F238E27FC236}">
                <a16:creationId xmlns:a16="http://schemas.microsoft.com/office/drawing/2014/main" id="{0811D160-BC88-4C80-8BAE-AD7DA36EC940}"/>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6391" name="Rectangle 7">
            <a:extLst>
              <a:ext uri="{FF2B5EF4-FFF2-40B4-BE49-F238E27FC236}">
                <a16:creationId xmlns:a16="http://schemas.microsoft.com/office/drawing/2014/main" id="{6DB68C0A-BB42-4763-9917-CC22A4DD3751}"/>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4BF2075-E75F-4DB5-8AD1-0AA9A12F7EBB}" type="slidenum">
              <a:rPr lang="en-US" altLang="zh-CN"/>
              <a:pPr>
                <a:defRPr/>
              </a:pPr>
              <a:t>‹#›</a:t>
            </a:fld>
            <a:endParaRPr lang="en-US" altLang="zh-CN"/>
          </a:p>
        </p:txBody>
      </p:sp>
    </p:spTree>
    <p:extLst>
      <p:ext uri="{BB962C8B-B14F-4D97-AF65-F5344CB8AC3E}">
        <p14:creationId xmlns:p14="http://schemas.microsoft.com/office/powerpoint/2010/main" val="41612114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基于有序规则的分类器对规则排序非常敏感，但是对记录分类时比较容易，不必把记录与每一条规则的前件进行比较，而基于无序规则的分类器则正好相反。在应用中</a:t>
            </a:r>
            <a:r>
              <a:rPr kumimoji="1" lang="zh-CN" altLang="en-US" sz="1200" b="1" i="0" kern="1200" dirty="0">
                <a:solidFill>
                  <a:schemeClr val="tx1"/>
                </a:solidFill>
                <a:effectLst/>
                <a:latin typeface="Times New Roman" panose="02020603050405020304" pitchFamily="18" charset="0"/>
                <a:ea typeface="宋体" panose="02010600030101010101" pitchFamily="2" charset="-122"/>
                <a:cs typeface="+mn-cs"/>
              </a:rPr>
              <a:t>计算量是一个需要重要点考虑的问题，因此一般基于规则的分类器采用有序规则</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a:t>
            </a:r>
            <a:endParaRPr lang="zh-CN" altLang="en-US" dirty="0"/>
          </a:p>
        </p:txBody>
      </p:sp>
      <p:sp>
        <p:nvSpPr>
          <p:cNvPr id="4" name="灯片编号占位符 3"/>
          <p:cNvSpPr>
            <a:spLocks noGrp="1"/>
          </p:cNvSpPr>
          <p:nvPr>
            <p:ph type="sldNum" sz="quarter" idx="5"/>
          </p:nvPr>
        </p:nvSpPr>
        <p:spPr/>
        <p:txBody>
          <a:bodyPr/>
          <a:lstStyle/>
          <a:p>
            <a:pPr>
              <a:defRPr/>
            </a:pPr>
            <a:fld id="{24BF2075-E75F-4DB5-8AD1-0AA9A12F7EBB}" type="slidenum">
              <a:rPr lang="en-US" altLang="zh-CN" smtClean="0"/>
              <a:pPr>
                <a:defRPr/>
              </a:pPr>
              <a:t>10</a:t>
            </a:fld>
            <a:endParaRPr lang="en-US" altLang="zh-CN"/>
          </a:p>
        </p:txBody>
      </p:sp>
    </p:spTree>
    <p:extLst>
      <p:ext uri="{BB962C8B-B14F-4D97-AF65-F5344CB8AC3E}">
        <p14:creationId xmlns:p14="http://schemas.microsoft.com/office/powerpoint/2010/main" val="3220642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在规则生成过程中，可以简单认为</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=2</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，只有正例和反例两种，也可以简单的理解为记录集中包含正例和反例的比例，较大的值表明做出正确预测数显著大于随机猜测的频率。在上面的例子中</a:t>
            </a:r>
            <a:endParaRPr lang="zh-CN" altLang="en-US" dirty="0"/>
          </a:p>
        </p:txBody>
      </p:sp>
      <p:sp>
        <p:nvSpPr>
          <p:cNvPr id="4" name="灯片编号占位符 3"/>
          <p:cNvSpPr>
            <a:spLocks noGrp="1"/>
          </p:cNvSpPr>
          <p:nvPr>
            <p:ph type="sldNum" sz="quarter" idx="5"/>
          </p:nvPr>
        </p:nvSpPr>
        <p:spPr/>
        <p:txBody>
          <a:bodyPr/>
          <a:lstStyle/>
          <a:p>
            <a:pPr>
              <a:defRPr/>
            </a:pPr>
            <a:fld id="{24BF2075-E75F-4DB5-8AD1-0AA9A12F7EBB}" type="slidenum">
              <a:rPr lang="en-US" altLang="zh-CN" smtClean="0"/>
              <a:pPr>
                <a:defRPr/>
              </a:pPr>
              <a:t>48</a:t>
            </a:fld>
            <a:endParaRPr lang="en-US" altLang="zh-CN"/>
          </a:p>
        </p:txBody>
      </p:sp>
    </p:spTree>
    <p:extLst>
      <p:ext uri="{BB962C8B-B14F-4D97-AF65-F5344CB8AC3E}">
        <p14:creationId xmlns:p14="http://schemas.microsoft.com/office/powerpoint/2010/main" val="3145998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4BF2075-E75F-4DB5-8AD1-0AA9A12F7EBB}" type="slidenum">
              <a:rPr lang="en-US" altLang="zh-CN" smtClean="0"/>
              <a:pPr>
                <a:defRPr/>
              </a:pPr>
              <a:t>49</a:t>
            </a:fld>
            <a:endParaRPr lang="en-US" altLang="zh-CN"/>
          </a:p>
        </p:txBody>
      </p:sp>
    </p:spTree>
    <p:extLst>
      <p:ext uri="{BB962C8B-B14F-4D97-AF65-F5344CB8AC3E}">
        <p14:creationId xmlns:p14="http://schemas.microsoft.com/office/powerpoint/2010/main" val="1144096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4BF2075-E75F-4DB5-8AD1-0AA9A12F7EBB}" type="slidenum">
              <a:rPr lang="en-US" altLang="zh-CN" smtClean="0"/>
              <a:pPr>
                <a:defRPr/>
              </a:pPr>
              <a:t>51</a:t>
            </a:fld>
            <a:endParaRPr lang="en-US" altLang="zh-CN"/>
          </a:p>
        </p:txBody>
      </p:sp>
    </p:spTree>
    <p:extLst>
      <p:ext uri="{BB962C8B-B14F-4D97-AF65-F5344CB8AC3E}">
        <p14:creationId xmlns:p14="http://schemas.microsoft.com/office/powerpoint/2010/main" val="1144096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4BF2075-E75F-4DB5-8AD1-0AA9A12F7EBB}" type="slidenum">
              <a:rPr lang="en-US" altLang="zh-CN" smtClean="0"/>
              <a:pPr>
                <a:defRPr/>
              </a:pPr>
              <a:t>52</a:t>
            </a:fld>
            <a:endParaRPr lang="en-US" altLang="zh-CN"/>
          </a:p>
        </p:txBody>
      </p:sp>
    </p:spTree>
    <p:extLst>
      <p:ext uri="{BB962C8B-B14F-4D97-AF65-F5344CB8AC3E}">
        <p14:creationId xmlns:p14="http://schemas.microsoft.com/office/powerpoint/2010/main" val="1774719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4BF2075-E75F-4DB5-8AD1-0AA9A12F7EBB}" type="slidenum">
              <a:rPr lang="en-US" altLang="zh-CN" smtClean="0"/>
              <a:pPr>
                <a:defRPr/>
              </a:pPr>
              <a:t>54</a:t>
            </a:fld>
            <a:endParaRPr lang="en-US" altLang="zh-CN"/>
          </a:p>
        </p:txBody>
      </p:sp>
    </p:spTree>
    <p:extLst>
      <p:ext uri="{BB962C8B-B14F-4D97-AF65-F5344CB8AC3E}">
        <p14:creationId xmlns:p14="http://schemas.microsoft.com/office/powerpoint/2010/main" val="1774719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4BF2075-E75F-4DB5-8AD1-0AA9A12F7EBB}" type="slidenum">
              <a:rPr lang="en-US" altLang="zh-CN" smtClean="0"/>
              <a:pPr>
                <a:defRPr/>
              </a:pPr>
              <a:t>55</a:t>
            </a:fld>
            <a:endParaRPr lang="en-US" altLang="zh-CN"/>
          </a:p>
        </p:txBody>
      </p:sp>
    </p:spTree>
    <p:extLst>
      <p:ext uri="{BB962C8B-B14F-4D97-AF65-F5344CB8AC3E}">
        <p14:creationId xmlns:p14="http://schemas.microsoft.com/office/powerpoint/2010/main" val="1537269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4BF2075-E75F-4DB5-8AD1-0AA9A12F7EBB}" type="slidenum">
              <a:rPr lang="en-US" altLang="zh-CN" smtClean="0"/>
              <a:pPr>
                <a:defRPr/>
              </a:pPr>
              <a:t>57</a:t>
            </a:fld>
            <a:endParaRPr lang="en-US" altLang="zh-CN"/>
          </a:p>
        </p:txBody>
      </p:sp>
    </p:spTree>
    <p:extLst>
      <p:ext uri="{BB962C8B-B14F-4D97-AF65-F5344CB8AC3E}">
        <p14:creationId xmlns:p14="http://schemas.microsoft.com/office/powerpoint/2010/main" val="1537269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如果从最大的类开始学习规则，在删除规则覆盖实例的过程中，就可能误删其它类的实例。</a:t>
            </a:r>
          </a:p>
        </p:txBody>
      </p:sp>
      <p:sp>
        <p:nvSpPr>
          <p:cNvPr id="4" name="灯片编号占位符 3"/>
          <p:cNvSpPr>
            <a:spLocks noGrp="1"/>
          </p:cNvSpPr>
          <p:nvPr>
            <p:ph type="sldNum" sz="quarter" idx="5"/>
          </p:nvPr>
        </p:nvSpPr>
        <p:spPr/>
        <p:txBody>
          <a:bodyPr/>
          <a:lstStyle/>
          <a:p>
            <a:pPr>
              <a:defRPr/>
            </a:pPr>
            <a:fld id="{24BF2075-E75F-4DB5-8AD1-0AA9A12F7EBB}" type="slidenum">
              <a:rPr lang="en-US" altLang="zh-CN" smtClean="0"/>
              <a:pPr>
                <a:defRPr/>
              </a:pPr>
              <a:t>61</a:t>
            </a:fld>
            <a:endParaRPr lang="en-US" altLang="zh-CN"/>
          </a:p>
        </p:txBody>
      </p:sp>
    </p:spTree>
    <p:extLst>
      <p:ext uri="{BB962C8B-B14F-4D97-AF65-F5344CB8AC3E}">
        <p14:creationId xmlns:p14="http://schemas.microsoft.com/office/powerpoint/2010/main" val="2873901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默认</a:t>
            </a:r>
            <a:r>
              <a:rPr lang="en-US" altLang="zh-CN" dirty="0"/>
              <a:t>d</a:t>
            </a:r>
            <a:r>
              <a:rPr lang="zh-CN" altLang="en-US" dirty="0"/>
              <a:t>是</a:t>
            </a:r>
            <a:r>
              <a:rPr lang="en-US" altLang="zh-CN" dirty="0"/>
              <a:t>64</a:t>
            </a:r>
            <a:r>
              <a:rPr lang="zh-CN" altLang="en-US" dirty="0"/>
              <a:t>位。</a:t>
            </a:r>
          </a:p>
        </p:txBody>
      </p:sp>
      <p:sp>
        <p:nvSpPr>
          <p:cNvPr id="4" name="灯片编号占位符 3"/>
          <p:cNvSpPr>
            <a:spLocks noGrp="1"/>
          </p:cNvSpPr>
          <p:nvPr>
            <p:ph type="sldNum" sz="quarter" idx="5"/>
          </p:nvPr>
        </p:nvSpPr>
        <p:spPr/>
        <p:txBody>
          <a:bodyPr/>
          <a:lstStyle/>
          <a:p>
            <a:pPr>
              <a:defRPr/>
            </a:pPr>
            <a:fld id="{24BF2075-E75F-4DB5-8AD1-0AA9A12F7EBB}" type="slidenum">
              <a:rPr lang="en-US" altLang="zh-CN" smtClean="0"/>
              <a:pPr>
                <a:defRPr/>
              </a:pPr>
              <a:t>63</a:t>
            </a:fld>
            <a:endParaRPr lang="en-US" altLang="zh-CN"/>
          </a:p>
        </p:txBody>
      </p:sp>
    </p:spTree>
    <p:extLst>
      <p:ext uri="{BB962C8B-B14F-4D97-AF65-F5344CB8AC3E}">
        <p14:creationId xmlns:p14="http://schemas.microsoft.com/office/powerpoint/2010/main" val="2193649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a:t>
            </a:r>
            <a:r>
              <a:rPr lang="en-US" altLang="zh-CN" dirty="0"/>
              <a:t>Q</a:t>
            </a:r>
            <a:r>
              <a:rPr lang="zh-CN" altLang="en-US" dirty="0"/>
              <a:t>是</a:t>
            </a:r>
            <a:r>
              <a:rPr lang="en-US" altLang="zh-CN" dirty="0"/>
              <a:t>Yes</a:t>
            </a:r>
            <a:r>
              <a:rPr lang="zh-CN" altLang="en-US" dirty="0"/>
              <a:t>时，总是预测正类，那么可以把规则简化为</a:t>
            </a:r>
            <a:r>
              <a:rPr lang="en-US" altLang="zh-CN" dirty="0"/>
              <a:t>Q=Yes </a:t>
            </a:r>
            <a:r>
              <a:rPr lang="en-US" altLang="zh-CN" dirty="0">
                <a:sym typeface="Wingdings" panose="05000000000000000000" pitchFamily="2" charset="2"/>
              </a:rPr>
              <a:t> +</a:t>
            </a:r>
            <a:endParaRPr lang="zh-CN" altLang="en-US" dirty="0"/>
          </a:p>
        </p:txBody>
      </p:sp>
      <p:sp>
        <p:nvSpPr>
          <p:cNvPr id="4" name="灯片编号占位符 3"/>
          <p:cNvSpPr>
            <a:spLocks noGrp="1"/>
          </p:cNvSpPr>
          <p:nvPr>
            <p:ph type="sldNum" sz="quarter" idx="5"/>
          </p:nvPr>
        </p:nvSpPr>
        <p:spPr/>
        <p:txBody>
          <a:bodyPr/>
          <a:lstStyle/>
          <a:p>
            <a:pPr>
              <a:defRPr/>
            </a:pPr>
            <a:fld id="{24BF2075-E75F-4DB5-8AD1-0AA9A12F7EBB}" type="slidenum">
              <a:rPr lang="en-US" altLang="zh-CN" smtClean="0"/>
              <a:pPr>
                <a:defRPr/>
              </a:pPr>
              <a:t>65</a:t>
            </a:fld>
            <a:endParaRPr lang="en-US" altLang="zh-CN"/>
          </a:p>
        </p:txBody>
      </p:sp>
    </p:spTree>
    <p:extLst>
      <p:ext uri="{BB962C8B-B14F-4D97-AF65-F5344CB8AC3E}">
        <p14:creationId xmlns:p14="http://schemas.microsoft.com/office/powerpoint/2010/main" val="2377569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大多数著名的基于规则的分类器（如</a:t>
            </a:r>
            <a:r>
              <a:rPr lang="en-US" altLang="zh-CN" dirty="0"/>
              <a:t>C4.5</a:t>
            </a:r>
            <a:r>
              <a:rPr lang="zh-CN" altLang="en-US" dirty="0"/>
              <a:t>规则和</a:t>
            </a:r>
            <a:r>
              <a:rPr lang="en-US" altLang="zh-CN" dirty="0"/>
              <a:t>RIPPER</a:t>
            </a:r>
            <a:r>
              <a:rPr lang="zh-CN" altLang="en-US" dirty="0"/>
              <a:t>算法）都采用基于类的排序方案，</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下面介绍如何基于类进行排序。</a:t>
            </a:r>
            <a:endParaRPr lang="zh-CN" altLang="en-US" dirty="0"/>
          </a:p>
        </p:txBody>
      </p:sp>
      <p:sp>
        <p:nvSpPr>
          <p:cNvPr id="4" name="灯片编号占位符 3"/>
          <p:cNvSpPr>
            <a:spLocks noGrp="1"/>
          </p:cNvSpPr>
          <p:nvPr>
            <p:ph type="sldNum" sz="quarter" idx="5"/>
          </p:nvPr>
        </p:nvSpPr>
        <p:spPr/>
        <p:txBody>
          <a:bodyPr/>
          <a:lstStyle/>
          <a:p>
            <a:pPr>
              <a:defRPr/>
            </a:pPr>
            <a:fld id="{24BF2075-E75F-4DB5-8AD1-0AA9A12F7EBB}" type="slidenum">
              <a:rPr lang="en-US" altLang="zh-CN" smtClean="0"/>
              <a:pPr>
                <a:defRPr/>
              </a:pPr>
              <a:t>14</a:t>
            </a:fld>
            <a:endParaRPr lang="en-US" altLang="zh-CN"/>
          </a:p>
        </p:txBody>
      </p:sp>
    </p:spTree>
    <p:extLst>
      <p:ext uri="{BB962C8B-B14F-4D97-AF65-F5344CB8AC3E}">
        <p14:creationId xmlns:p14="http://schemas.microsoft.com/office/powerpoint/2010/main" val="20296135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可执行</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模型是体系分析验证</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和</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优化的</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重要依据，</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辅助决策人员对构建好的作战体系结构进行优化与决策</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对于空战体系的建模研究、综合作战能力评估与优化等方面具有深刻意义。</a:t>
            </a: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子系统交互合作，数据信息传递等动态信息</a:t>
            </a:r>
            <a:r>
              <a:rPr kumimoji="1" lang="en-US" altLang="zh-CN" sz="900" baseline="0" dirty="0">
                <a:solidFill>
                  <a:srgbClr val="071F65"/>
                </a:solidFill>
                <a:latin typeface="微软雅黑" panose="020B0503020204020204" pitchFamily="34" charset="-122"/>
                <a:ea typeface="微软雅黑" panose="020B0503020204020204" pitchFamily="34" charset="-122"/>
                <a:cs typeface="微软雅黑"/>
              </a:rPr>
              <a:t> </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pPr marL="0" marR="0" indent="0" algn="l" defTabSz="342900" rtl="0" eaLnBrk="1" fontAlgn="auto" latinLnBrk="0" hangingPunct="1">
              <a:lnSpc>
                <a:spcPct val="100000"/>
              </a:lnSpc>
              <a:spcBef>
                <a:spcPts val="0"/>
              </a:spcBef>
              <a:spcAft>
                <a:spcPts val="0"/>
              </a:spcAft>
              <a:buClrTx/>
              <a:buSzTx/>
              <a:buFontTx/>
              <a:buNone/>
              <a:tabLst/>
              <a:defRPr/>
            </a:pP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发展</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与我国建设需要相称的空中力量，</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是国家和时代需要</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。国防预算并非无所限制，盲目全面发展</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空战力量是</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不可取的。事先对空战体系进行建模和评估，</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有助于</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准确把握发展的重点，制定发展战略计划，进行择优发展。</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latin typeface="Calibri"/>
                <a:ea typeface="宋体"/>
              </a:rPr>
              <a:pPr/>
              <a:t>79</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1265526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可执行</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模型是体系分析验证</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和</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优化的</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重要依据，</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辅助决策人员对构建好的作战体系结构进行优化与决策</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对于空战体系的建模研究、综合作战能力评估与优化等方面具有深刻意义。</a:t>
            </a: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子系统交互合作，数据信息传递等动态信息</a:t>
            </a:r>
            <a:r>
              <a:rPr kumimoji="1" lang="en-US" altLang="zh-CN" sz="900" baseline="0" dirty="0">
                <a:solidFill>
                  <a:srgbClr val="071F65"/>
                </a:solidFill>
                <a:latin typeface="微软雅黑" panose="020B0503020204020204" pitchFamily="34" charset="-122"/>
                <a:ea typeface="微软雅黑" panose="020B0503020204020204" pitchFamily="34" charset="-122"/>
                <a:cs typeface="微软雅黑"/>
              </a:rPr>
              <a:t> </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pPr marL="0" marR="0" indent="0" algn="l" defTabSz="342900" rtl="0" eaLnBrk="1" fontAlgn="auto" latinLnBrk="0" hangingPunct="1">
              <a:lnSpc>
                <a:spcPct val="100000"/>
              </a:lnSpc>
              <a:spcBef>
                <a:spcPts val="0"/>
              </a:spcBef>
              <a:spcAft>
                <a:spcPts val="0"/>
              </a:spcAft>
              <a:buClrTx/>
              <a:buSzTx/>
              <a:buFontTx/>
              <a:buNone/>
              <a:tabLst/>
              <a:defRPr/>
            </a:pP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发展</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与我国建设需要相称的空中力量，</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是国家和时代需要</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。国防预算并非无所限制，盲目全面发展</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空战力量是</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不可取的。事先对空战体系进行建模和评估，</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有助于</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准确把握发展的重点，制定发展战略计划，进行择优发展。</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latin typeface="Calibri"/>
                <a:ea typeface="宋体"/>
              </a:rPr>
              <a:pPr/>
              <a:t>80</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1745610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可执行</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模型是体系分析验证</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和</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优化的</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重要依据，</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辅助决策人员对构建好的作战体系结构进行优化与决策</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对于空战体系的建模研究、综合作战能力评估与优化等方面具有深刻意义。</a:t>
            </a: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子系统交互合作，数据信息传递等动态信息</a:t>
            </a:r>
            <a:r>
              <a:rPr kumimoji="1" lang="en-US" altLang="zh-CN" sz="900" baseline="0" dirty="0">
                <a:solidFill>
                  <a:srgbClr val="071F65"/>
                </a:solidFill>
                <a:latin typeface="微软雅黑" panose="020B0503020204020204" pitchFamily="34" charset="-122"/>
                <a:ea typeface="微软雅黑" panose="020B0503020204020204" pitchFamily="34" charset="-122"/>
                <a:cs typeface="微软雅黑"/>
              </a:rPr>
              <a:t> </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pPr marL="0" marR="0" indent="0" algn="l" defTabSz="342900" rtl="0" eaLnBrk="1" fontAlgn="auto" latinLnBrk="0" hangingPunct="1">
              <a:lnSpc>
                <a:spcPct val="100000"/>
              </a:lnSpc>
              <a:spcBef>
                <a:spcPts val="0"/>
              </a:spcBef>
              <a:spcAft>
                <a:spcPts val="0"/>
              </a:spcAft>
              <a:buClrTx/>
              <a:buSzTx/>
              <a:buFontTx/>
              <a:buNone/>
              <a:tabLst/>
              <a:defRPr/>
            </a:pP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发展</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与我国建设需要相称的空中力量，</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是国家和时代需要</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。国防预算并非无所限制，盲目全面发展</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空战力量是</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不可取的。事先对空战体系进行建模和评估，</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有助于</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准确把握发展的重点，制定发展战略计划，进行择优发展。</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latin typeface="Calibri"/>
                <a:ea typeface="宋体"/>
              </a:rPr>
              <a:pPr/>
              <a:t>81</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3405323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可执行</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模型是体系分析验证</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和</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优化的</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重要依据，</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辅助决策人员对构建好的作战体系结构进行优化与决策</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对于空战体系的建模研究、综合作战能力评估与优化等方面具有深刻意义。</a:t>
            </a: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子系统交互合作，数据信息传递等动态信息</a:t>
            </a:r>
            <a:r>
              <a:rPr kumimoji="1" lang="en-US" altLang="zh-CN" sz="900" baseline="0" dirty="0">
                <a:solidFill>
                  <a:srgbClr val="071F65"/>
                </a:solidFill>
                <a:latin typeface="微软雅黑" panose="020B0503020204020204" pitchFamily="34" charset="-122"/>
                <a:ea typeface="微软雅黑" panose="020B0503020204020204" pitchFamily="34" charset="-122"/>
                <a:cs typeface="微软雅黑"/>
              </a:rPr>
              <a:t> </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pPr marL="0" marR="0" indent="0" algn="l" defTabSz="342900" rtl="0" eaLnBrk="1" fontAlgn="auto" latinLnBrk="0" hangingPunct="1">
              <a:lnSpc>
                <a:spcPct val="100000"/>
              </a:lnSpc>
              <a:spcBef>
                <a:spcPts val="0"/>
              </a:spcBef>
              <a:spcAft>
                <a:spcPts val="0"/>
              </a:spcAft>
              <a:buClrTx/>
              <a:buSzTx/>
              <a:buFontTx/>
              <a:buNone/>
              <a:tabLst/>
              <a:defRPr/>
            </a:pP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发展</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与我国建设需要相称的空中力量，</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是国家和时代需要</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。国防预算并非无所限制，盲目全面发展</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空战力量是</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不可取的。事先对空战体系进行建模和评估，</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有助于</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准确把握发展的重点，制定发展战略计划，进行择优发展。</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latin typeface="Calibri"/>
                <a:ea typeface="宋体"/>
              </a:rPr>
              <a:pPr/>
              <a:t>82</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26932623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可执行</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模型是体系分析验证</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和</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优化的</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重要依据，</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辅助决策人员对构建好的作战体系结构进行优化与决策</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对于空战体系的建模研究、综合作战能力评估与优化等方面具有深刻意义。</a:t>
            </a: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子系统交互合作，数据信息传递等动态信息</a:t>
            </a:r>
            <a:r>
              <a:rPr kumimoji="1" lang="en-US" altLang="zh-CN" sz="900" baseline="0" dirty="0">
                <a:solidFill>
                  <a:srgbClr val="071F65"/>
                </a:solidFill>
                <a:latin typeface="微软雅黑" panose="020B0503020204020204" pitchFamily="34" charset="-122"/>
                <a:ea typeface="微软雅黑" panose="020B0503020204020204" pitchFamily="34" charset="-122"/>
                <a:cs typeface="微软雅黑"/>
              </a:rPr>
              <a:t> </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pPr marL="0" marR="0" indent="0" algn="l" defTabSz="342900" rtl="0" eaLnBrk="1" fontAlgn="auto" latinLnBrk="0" hangingPunct="1">
              <a:lnSpc>
                <a:spcPct val="100000"/>
              </a:lnSpc>
              <a:spcBef>
                <a:spcPts val="0"/>
              </a:spcBef>
              <a:spcAft>
                <a:spcPts val="0"/>
              </a:spcAft>
              <a:buClrTx/>
              <a:buSzTx/>
              <a:buFontTx/>
              <a:buNone/>
              <a:tabLst/>
              <a:defRPr/>
            </a:pP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发展</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与我国建设需要相称的空中力量，</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是国家和时代需要</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。国防预算并非无所限制，盲目全面发展</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空战力量是</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不可取的。事先对空战体系进行建模和评估，</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有助于</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准确把握发展的重点，制定发展战略计划，进行择优发展。</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latin typeface="Calibri"/>
                <a:ea typeface="宋体"/>
              </a:rPr>
              <a:pPr/>
              <a:t>83</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3428764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可执行</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模型是体系分析验证</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和</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优化的</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重要依据，</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辅助决策人员对构建好的作战体系结构进行优化与决策</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对于空战体系的建模研究、综合作战能力评估与优化等方面具有深刻意义。</a:t>
            </a: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子系统交互合作，数据信息传递等动态信息</a:t>
            </a:r>
            <a:r>
              <a:rPr kumimoji="1" lang="en-US" altLang="zh-CN" sz="900" baseline="0" dirty="0">
                <a:solidFill>
                  <a:srgbClr val="071F65"/>
                </a:solidFill>
                <a:latin typeface="微软雅黑" panose="020B0503020204020204" pitchFamily="34" charset="-122"/>
                <a:ea typeface="微软雅黑" panose="020B0503020204020204" pitchFamily="34" charset="-122"/>
                <a:cs typeface="微软雅黑"/>
              </a:rPr>
              <a:t> </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pPr marL="0" marR="0" indent="0" algn="l" defTabSz="342900" rtl="0" eaLnBrk="1" fontAlgn="auto" latinLnBrk="0" hangingPunct="1">
              <a:lnSpc>
                <a:spcPct val="100000"/>
              </a:lnSpc>
              <a:spcBef>
                <a:spcPts val="0"/>
              </a:spcBef>
              <a:spcAft>
                <a:spcPts val="0"/>
              </a:spcAft>
              <a:buClrTx/>
              <a:buSzTx/>
              <a:buFontTx/>
              <a:buNone/>
              <a:tabLst/>
              <a:defRPr/>
            </a:pP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发展</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与我国建设需要相称的空中力量，</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是国家和时代需要</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。国防预算并非无所限制，盲目全面发展</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空战力量是</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不可取的。事先对空战体系进行建模和评估，</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有助于</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准确把握发展的重点，制定发展战略计划，进行择优发展。</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latin typeface="Calibri"/>
                <a:ea typeface="宋体"/>
              </a:rPr>
              <a:pPr/>
              <a:t>84</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3865632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在体系结构建模前建立建模框架可以提供方法指导，规范模型开发过程，有助于后期对体系各方面的验证评估。</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latin typeface="Calibri"/>
                <a:ea typeface="宋体"/>
              </a:rPr>
              <a:pPr/>
              <a:t>85</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968492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latin typeface="Calibri"/>
                <a:ea typeface="宋体"/>
              </a:rPr>
              <a:pPr/>
              <a:t>86</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23598502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latin typeface="Calibri"/>
                <a:ea typeface="宋体"/>
              </a:rPr>
              <a:pPr/>
              <a:t>87</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3540914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latin typeface="Calibri"/>
                <a:ea typeface="宋体"/>
              </a:rPr>
              <a:pPr/>
              <a:t>88</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1597589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该算法每次提取一个类的规则，完成一个类的规则提取后再进行下一个类的规则提取。哪个类优先提取规则需要依据一定的原则，例如</a:t>
            </a:r>
            <a:r>
              <a:rPr lang="zh-CN" altLang="en-US" b="1" dirty="0"/>
              <a:t>依据类包含的记录比例</a:t>
            </a:r>
            <a:r>
              <a:rPr lang="zh-CN" altLang="en-US" dirty="0"/>
              <a:t>，比例高的类优先提取规则，或者</a:t>
            </a:r>
            <a:r>
              <a:rPr lang="zh-CN" altLang="en-US" b="1" dirty="0"/>
              <a:t>依据类中记录的误分类率高低</a:t>
            </a:r>
            <a:r>
              <a:rPr lang="zh-CN" altLang="en-US" dirty="0"/>
              <a:t>等</a:t>
            </a:r>
          </a:p>
        </p:txBody>
      </p:sp>
      <p:sp>
        <p:nvSpPr>
          <p:cNvPr id="4" name="灯片编号占位符 3"/>
          <p:cNvSpPr>
            <a:spLocks noGrp="1"/>
          </p:cNvSpPr>
          <p:nvPr>
            <p:ph type="sldNum" sz="quarter" idx="5"/>
          </p:nvPr>
        </p:nvSpPr>
        <p:spPr/>
        <p:txBody>
          <a:bodyPr/>
          <a:lstStyle/>
          <a:p>
            <a:pPr>
              <a:defRPr/>
            </a:pPr>
            <a:fld id="{24BF2075-E75F-4DB5-8AD1-0AA9A12F7EBB}" type="slidenum">
              <a:rPr lang="en-US" altLang="zh-CN" smtClean="0"/>
              <a:pPr>
                <a:defRPr/>
              </a:pPr>
              <a:t>16</a:t>
            </a:fld>
            <a:endParaRPr lang="en-US" altLang="zh-CN"/>
          </a:p>
        </p:txBody>
      </p:sp>
    </p:spTree>
    <p:extLst>
      <p:ext uri="{BB962C8B-B14F-4D97-AF65-F5344CB8AC3E}">
        <p14:creationId xmlns:p14="http://schemas.microsoft.com/office/powerpoint/2010/main" val="34767259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latin typeface="Calibri"/>
                <a:ea typeface="宋体"/>
              </a:rPr>
              <a:pPr/>
              <a:t>89</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3652229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在体系结构建模前建立建模框架可以提供方法指导，规范模型开发过程，有助于后期对体系各方面的验证评估。</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latin typeface="Calibri"/>
                <a:ea typeface="宋体"/>
              </a:rPr>
              <a:pPr/>
              <a:t>90</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35178881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latin typeface="Calibri"/>
                <a:ea typeface="宋体"/>
              </a:rPr>
              <a:pPr/>
              <a:t>91</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32409107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latin typeface="Calibri"/>
                <a:ea typeface="宋体"/>
              </a:rPr>
              <a:pPr/>
              <a:t>92</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14786540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latin typeface="Calibri"/>
                <a:ea typeface="宋体"/>
              </a:rPr>
              <a:pPr/>
              <a:t>93</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30581311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latin typeface="Calibri"/>
                <a:ea typeface="宋体"/>
              </a:rPr>
              <a:pPr/>
              <a:t>94</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33526747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latin typeface="Calibri"/>
                <a:ea typeface="宋体"/>
              </a:rPr>
              <a:pPr/>
              <a:t>95</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8558806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latin typeface="Calibri"/>
                <a:ea typeface="宋体"/>
              </a:rPr>
              <a:pPr/>
              <a:t>96</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2266843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latin typeface="Calibri"/>
                <a:ea typeface="宋体"/>
              </a:rPr>
              <a:pPr/>
              <a:t>97</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3188976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在体系结构建模前建立建模框架可以提供方法指导，规范模型开发过程，有助于后期对体系各方面的验证评估。</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latin typeface="Calibri"/>
                <a:ea typeface="宋体"/>
              </a:rPr>
              <a:pPr/>
              <a:t>98</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2447919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如果不删除，就低估了</a:t>
            </a:r>
            <a:r>
              <a:rPr lang="en-US" altLang="zh-CN" dirty="0"/>
              <a:t>R3</a:t>
            </a:r>
            <a:r>
              <a:rPr lang="zh-CN" altLang="en-US" dirty="0"/>
              <a:t>的准确率。</a:t>
            </a:r>
          </a:p>
        </p:txBody>
      </p:sp>
      <p:sp>
        <p:nvSpPr>
          <p:cNvPr id="4" name="灯片编号占位符 3"/>
          <p:cNvSpPr>
            <a:spLocks noGrp="1"/>
          </p:cNvSpPr>
          <p:nvPr>
            <p:ph type="sldNum" sz="quarter" idx="5"/>
          </p:nvPr>
        </p:nvSpPr>
        <p:spPr/>
        <p:txBody>
          <a:bodyPr/>
          <a:lstStyle/>
          <a:p>
            <a:pPr>
              <a:defRPr/>
            </a:pPr>
            <a:fld id="{24BF2075-E75F-4DB5-8AD1-0AA9A12F7EBB}" type="slidenum">
              <a:rPr lang="en-US" altLang="zh-CN" smtClean="0"/>
              <a:pPr>
                <a:defRPr/>
              </a:pPr>
              <a:t>34</a:t>
            </a:fld>
            <a:endParaRPr lang="en-US" altLang="zh-CN"/>
          </a:p>
        </p:txBody>
      </p:sp>
    </p:spTree>
    <p:extLst>
      <p:ext uri="{BB962C8B-B14F-4D97-AF65-F5344CB8AC3E}">
        <p14:creationId xmlns:p14="http://schemas.microsoft.com/office/powerpoint/2010/main" val="35146273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latin typeface="Calibri"/>
                <a:ea typeface="宋体"/>
              </a:rPr>
              <a:pPr/>
              <a:t>99</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4243016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latin typeface="Calibri"/>
                <a:ea typeface="宋体"/>
              </a:rPr>
              <a:pPr/>
              <a:t>100</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5944454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latin typeface="Calibri"/>
                <a:ea typeface="宋体"/>
              </a:rPr>
              <a:pPr/>
              <a:t>101</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8981722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latin typeface="Calibri"/>
                <a:ea typeface="宋体"/>
              </a:rPr>
              <a:pPr/>
              <a:t>102</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63022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latin typeface="Calibri"/>
                <a:ea typeface="宋体"/>
              </a:rPr>
              <a:pPr/>
              <a:t>103</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40529579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latin typeface="Calibri"/>
                <a:ea typeface="宋体"/>
              </a:rPr>
              <a:pPr/>
              <a:t>104</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24357506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在体系结构建模前建立建模框架可以提供方法指导，规范模型开发过程，有助于后期对体系各方面的验证评估。</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latin typeface="Calibri"/>
                <a:ea typeface="宋体"/>
              </a:rPr>
              <a:pPr/>
              <a:t>105</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28113728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可执行</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模型是体系分析验证</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和</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优化的</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重要依据，</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辅助决策人员对构建好的作战体系结构进行优化与决策</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对于空战体系的建模研究、综合作战能力评估与优化等方面具有深刻意义。</a:t>
            </a: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子系统交互合作，数据信息传递等动态信息</a:t>
            </a:r>
            <a:r>
              <a:rPr kumimoji="1" lang="en-US" altLang="zh-CN" sz="900" baseline="0" dirty="0">
                <a:solidFill>
                  <a:srgbClr val="071F65"/>
                </a:solidFill>
                <a:latin typeface="微软雅黑" panose="020B0503020204020204" pitchFamily="34" charset="-122"/>
                <a:ea typeface="微软雅黑" panose="020B0503020204020204" pitchFamily="34" charset="-122"/>
                <a:cs typeface="微软雅黑"/>
              </a:rPr>
              <a:t> </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pPr marL="0" marR="0" indent="0" algn="l" defTabSz="342900" rtl="0" eaLnBrk="1" fontAlgn="auto" latinLnBrk="0" hangingPunct="1">
              <a:lnSpc>
                <a:spcPct val="100000"/>
              </a:lnSpc>
              <a:spcBef>
                <a:spcPts val="0"/>
              </a:spcBef>
              <a:spcAft>
                <a:spcPts val="0"/>
              </a:spcAft>
              <a:buClrTx/>
              <a:buSzTx/>
              <a:buFontTx/>
              <a:buNone/>
              <a:tabLst/>
              <a:defRPr/>
            </a:pP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发展</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与我国建设需要相称的空中力量，</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是国家和时代需要</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。国防预算并非无所限制，盲目全面发展</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空战力量是</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不可取的。事先对空战体系进行建模和评估，</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有助于</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准确把握发展的重点，制定发展战略计划，进行择优发展。</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latin typeface="Calibri"/>
                <a:ea typeface="宋体"/>
              </a:rPr>
              <a:pPr/>
              <a:t>106</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1852468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如果不删除，就低估了</a:t>
            </a:r>
            <a:r>
              <a:rPr lang="en-US" altLang="zh-CN" dirty="0"/>
              <a:t>R3</a:t>
            </a:r>
            <a:r>
              <a:rPr lang="zh-CN" altLang="en-US" dirty="0"/>
              <a:t>的准确率。</a:t>
            </a:r>
          </a:p>
        </p:txBody>
      </p:sp>
      <p:sp>
        <p:nvSpPr>
          <p:cNvPr id="4" name="灯片编号占位符 3"/>
          <p:cNvSpPr>
            <a:spLocks noGrp="1"/>
          </p:cNvSpPr>
          <p:nvPr>
            <p:ph type="sldNum" sz="quarter" idx="5"/>
          </p:nvPr>
        </p:nvSpPr>
        <p:spPr/>
        <p:txBody>
          <a:bodyPr/>
          <a:lstStyle/>
          <a:p>
            <a:pPr>
              <a:defRPr/>
            </a:pPr>
            <a:fld id="{24BF2075-E75F-4DB5-8AD1-0AA9A12F7EBB}" type="slidenum">
              <a:rPr lang="en-US" altLang="zh-CN" smtClean="0"/>
              <a:pPr>
                <a:defRPr/>
              </a:pPr>
              <a:t>36</a:t>
            </a:fld>
            <a:endParaRPr lang="en-US" altLang="zh-CN"/>
          </a:p>
        </p:txBody>
      </p:sp>
    </p:spTree>
    <p:extLst>
      <p:ext uri="{BB962C8B-B14F-4D97-AF65-F5344CB8AC3E}">
        <p14:creationId xmlns:p14="http://schemas.microsoft.com/office/powerpoint/2010/main" val="3514627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从一般到特殊的策略更容易构建泛化性能比较好的分类器，</a:t>
            </a:r>
            <a:r>
              <a:rPr kumimoji="1" lang="zh-CN" altLang="en-US" sz="1200" b="1" i="0" kern="1200" dirty="0">
                <a:solidFill>
                  <a:schemeClr val="tx1"/>
                </a:solidFill>
                <a:effectLst/>
                <a:latin typeface="Times New Roman" panose="02020603050405020304" pitchFamily="18" charset="0"/>
                <a:ea typeface="宋体" panose="02010600030101010101" pitchFamily="2" charset="-122"/>
                <a:cs typeface="+mn-cs"/>
              </a:rPr>
              <a:t>且对噪声的鲁棒性更强</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，因此在一般的规则学习中通常采用该策略。</a:t>
            </a:r>
            <a:endPar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endParaRPr>
          </a:p>
          <a:p>
            <a:endPar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endParaRPr>
          </a:p>
          <a:p>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从特殊到一般的策略适用于样本比较少的情况，在一阶规则学习这类假设空间比较复杂的任务上使用较多。</a:t>
            </a:r>
            <a:endParaRPr lang="zh-CN" altLang="en-US" dirty="0"/>
          </a:p>
        </p:txBody>
      </p:sp>
      <p:sp>
        <p:nvSpPr>
          <p:cNvPr id="4" name="灯片编号占位符 3"/>
          <p:cNvSpPr>
            <a:spLocks noGrp="1"/>
          </p:cNvSpPr>
          <p:nvPr>
            <p:ph type="sldNum" sz="quarter" idx="5"/>
          </p:nvPr>
        </p:nvSpPr>
        <p:spPr/>
        <p:txBody>
          <a:bodyPr/>
          <a:lstStyle/>
          <a:p>
            <a:pPr>
              <a:defRPr/>
            </a:pPr>
            <a:fld id="{24BF2075-E75F-4DB5-8AD1-0AA9A12F7EBB}" type="slidenum">
              <a:rPr lang="en-US" altLang="zh-CN" smtClean="0"/>
              <a:pPr>
                <a:defRPr/>
              </a:pPr>
              <a:t>38</a:t>
            </a:fld>
            <a:endParaRPr lang="en-US" altLang="zh-CN"/>
          </a:p>
        </p:txBody>
      </p:sp>
    </p:spTree>
    <p:extLst>
      <p:ext uri="{BB962C8B-B14F-4D97-AF65-F5344CB8AC3E}">
        <p14:creationId xmlns:p14="http://schemas.microsoft.com/office/powerpoint/2010/main" val="1290929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从一般到特殊的策略更容易构建泛化性能比较好的分类器，</a:t>
            </a:r>
            <a:r>
              <a:rPr kumimoji="1" lang="zh-CN" altLang="en-US" sz="1200" b="1" i="0" kern="1200" dirty="0">
                <a:solidFill>
                  <a:schemeClr val="tx1"/>
                </a:solidFill>
                <a:effectLst/>
                <a:latin typeface="Times New Roman" panose="02020603050405020304" pitchFamily="18" charset="0"/>
                <a:ea typeface="宋体" panose="02010600030101010101" pitchFamily="2" charset="-122"/>
                <a:cs typeface="+mn-cs"/>
              </a:rPr>
              <a:t>且对噪声的鲁棒性更强</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，因此在一般的规则学习中通常采用该策略。</a:t>
            </a:r>
            <a:endPar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endParaRPr>
          </a:p>
          <a:p>
            <a:endPar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endParaRPr>
          </a:p>
          <a:p>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从特殊到一般的策略适用于样本比较少的情况，在一阶规则学习这类假设空间比较复杂的任务上使用较多。</a:t>
            </a:r>
            <a:endParaRPr lang="zh-CN" altLang="en-US" dirty="0"/>
          </a:p>
        </p:txBody>
      </p:sp>
      <p:sp>
        <p:nvSpPr>
          <p:cNvPr id="4" name="灯片编号占位符 3"/>
          <p:cNvSpPr>
            <a:spLocks noGrp="1"/>
          </p:cNvSpPr>
          <p:nvPr>
            <p:ph type="sldNum" sz="quarter" idx="5"/>
          </p:nvPr>
        </p:nvSpPr>
        <p:spPr/>
        <p:txBody>
          <a:bodyPr/>
          <a:lstStyle/>
          <a:p>
            <a:pPr>
              <a:defRPr/>
            </a:pPr>
            <a:fld id="{24BF2075-E75F-4DB5-8AD1-0AA9A12F7EBB}" type="slidenum">
              <a:rPr lang="en-US" altLang="zh-CN" smtClean="0"/>
              <a:pPr>
                <a:defRPr/>
              </a:pPr>
              <a:t>39</a:t>
            </a:fld>
            <a:endParaRPr lang="en-US" altLang="zh-CN"/>
          </a:p>
        </p:txBody>
      </p:sp>
    </p:spTree>
    <p:extLst>
      <p:ext uri="{BB962C8B-B14F-4D97-AF65-F5344CB8AC3E}">
        <p14:creationId xmlns:p14="http://schemas.microsoft.com/office/powerpoint/2010/main" val="1742947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可以任选一个</a:t>
            </a:r>
            <a:r>
              <a:rPr lang="en-US" altLang="zh-CN" dirty="0"/>
              <a:t>(</a:t>
            </a:r>
            <a:r>
              <a:rPr lang="zh-CN" altLang="en-US" dirty="0"/>
              <a:t>属性，值</a:t>
            </a:r>
            <a:r>
              <a:rPr lang="en-US" altLang="zh-CN" dirty="0"/>
              <a:t>)</a:t>
            </a:r>
            <a:r>
              <a:rPr lang="zh-CN" altLang="en-US" dirty="0"/>
              <a:t>，这里可以选择</a:t>
            </a:r>
            <a:r>
              <a:rPr lang="en-US" altLang="zh-CN" dirty="0"/>
              <a:t>(</a:t>
            </a:r>
            <a:r>
              <a:rPr lang="zh-CN" altLang="en-US" dirty="0"/>
              <a:t>根蒂</a:t>
            </a:r>
            <a:r>
              <a:rPr lang="en-US" altLang="zh-CN" dirty="0"/>
              <a:t>=</a:t>
            </a:r>
            <a:r>
              <a:rPr lang="zh-CN" altLang="en-US" dirty="0"/>
              <a:t>蜷缩</a:t>
            </a:r>
            <a:r>
              <a:rPr lang="en-US" altLang="zh-CN" dirty="0"/>
              <a:t>)</a:t>
            </a:r>
            <a:r>
              <a:rPr lang="zh-CN" altLang="en-US" dirty="0"/>
              <a:t>（当出现这种情况时，可依据具体的任务和情况来考虑选择哪个，比如先考虑准确率，若准确率相同可以考虑覆盖率，若覆盖率相同则可以考虑属性出现的先后等），此时也达到了</a:t>
            </a:r>
            <a:r>
              <a:rPr lang="en-US" altLang="zh-CN" dirty="0"/>
              <a:t>(</a:t>
            </a:r>
            <a:r>
              <a:rPr lang="zh-CN" altLang="en-US" dirty="0"/>
              <a:t>属性，值</a:t>
            </a:r>
            <a:r>
              <a:rPr lang="en-US" altLang="zh-CN" dirty="0"/>
              <a:t>)</a:t>
            </a:r>
            <a:r>
              <a:rPr lang="zh-CN" altLang="en-US" dirty="0"/>
              <a:t>添加的终止条件，故在类</a:t>
            </a:r>
            <a:r>
              <a:rPr lang="en-US" altLang="zh-CN" dirty="0"/>
              <a:t>(</a:t>
            </a:r>
            <a:r>
              <a:rPr lang="zh-CN" altLang="en-US" dirty="0"/>
              <a:t>好瓜</a:t>
            </a:r>
            <a:r>
              <a:rPr lang="en-US" altLang="zh-CN" dirty="0"/>
              <a:t>=</a:t>
            </a:r>
            <a:r>
              <a:rPr lang="zh-CN" altLang="en-US" dirty="0"/>
              <a:t>是</a:t>
            </a:r>
            <a:r>
              <a:rPr lang="en-US" altLang="zh-CN" dirty="0"/>
              <a:t>)</a:t>
            </a:r>
            <a:r>
              <a:rPr lang="zh-CN" altLang="en-US" dirty="0"/>
              <a:t>中，函数生成了第一条规则</a:t>
            </a:r>
          </a:p>
        </p:txBody>
      </p:sp>
      <p:sp>
        <p:nvSpPr>
          <p:cNvPr id="4" name="灯片编号占位符 3"/>
          <p:cNvSpPr>
            <a:spLocks noGrp="1"/>
          </p:cNvSpPr>
          <p:nvPr>
            <p:ph type="sldNum" sz="quarter" idx="5"/>
          </p:nvPr>
        </p:nvSpPr>
        <p:spPr/>
        <p:txBody>
          <a:bodyPr/>
          <a:lstStyle/>
          <a:p>
            <a:pPr>
              <a:defRPr/>
            </a:pPr>
            <a:fld id="{24BF2075-E75F-4DB5-8AD1-0AA9A12F7EBB}" type="slidenum">
              <a:rPr lang="en-US" altLang="zh-CN" smtClean="0"/>
              <a:pPr>
                <a:defRPr/>
              </a:pPr>
              <a:t>42</a:t>
            </a:fld>
            <a:endParaRPr lang="en-US" altLang="zh-CN"/>
          </a:p>
        </p:txBody>
      </p:sp>
    </p:spTree>
    <p:extLst>
      <p:ext uri="{BB962C8B-B14F-4D97-AF65-F5344CB8AC3E}">
        <p14:creationId xmlns:p14="http://schemas.microsoft.com/office/powerpoint/2010/main" val="4241677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4BF2075-E75F-4DB5-8AD1-0AA9A12F7EBB}" type="slidenum">
              <a:rPr lang="en-US" altLang="zh-CN" smtClean="0"/>
              <a:pPr>
                <a:defRPr/>
              </a:pPr>
              <a:t>43</a:t>
            </a:fld>
            <a:endParaRPr lang="en-US" altLang="zh-CN"/>
          </a:p>
        </p:txBody>
      </p:sp>
    </p:spTree>
    <p:extLst>
      <p:ext uri="{BB962C8B-B14F-4D97-AF65-F5344CB8AC3E}">
        <p14:creationId xmlns:p14="http://schemas.microsoft.com/office/powerpoint/2010/main" val="10076248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9144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9144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7"/>
            <a:ext cx="9144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矩形 7">
            <a:extLst>
              <a:ext uri="{FF2B5EF4-FFF2-40B4-BE49-F238E27FC236}">
                <a16:creationId xmlns:a16="http://schemas.microsoft.com/office/drawing/2014/main" id="{BC161389-8B88-46BF-AA2F-246E019403A6}"/>
              </a:ext>
            </a:extLst>
          </p:cNvPr>
          <p:cNvSpPr>
            <a:spLocks noChangeArrowheads="1"/>
          </p:cNvSpPr>
          <p:nvPr userDrawn="1"/>
        </p:nvSpPr>
        <p:spPr bwMode="auto">
          <a:xfrm>
            <a:off x="2711028" y="5568412"/>
            <a:ext cx="37219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75"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主讲人：丁兆云</a:t>
            </a:r>
          </a:p>
        </p:txBody>
      </p:sp>
      <p:cxnSp>
        <p:nvCxnSpPr>
          <p:cNvPr id="7" name="直接连接符 6">
            <a:extLst>
              <a:ext uri="{FF2B5EF4-FFF2-40B4-BE49-F238E27FC236}">
                <a16:creationId xmlns:a16="http://schemas.microsoft.com/office/drawing/2014/main" id="{51FDC179-14B0-4BD2-990A-C7C6C80AC28D}"/>
              </a:ext>
            </a:extLst>
          </p:cNvPr>
          <p:cNvCxnSpPr>
            <a:cxnSpLocks/>
          </p:cNvCxnSpPr>
          <p:nvPr userDrawn="1"/>
        </p:nvCxnSpPr>
        <p:spPr>
          <a:xfrm>
            <a:off x="839107" y="5463114"/>
            <a:ext cx="7465787" cy="0"/>
          </a:xfrm>
          <a:prstGeom prst="line">
            <a:avLst/>
          </a:prstGeom>
          <a:ln>
            <a:solidFill>
              <a:srgbClr val="FFFFFF"/>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53E6369A-7D52-43ED-9952-4CF062B81771}"/>
              </a:ext>
            </a:extLst>
          </p:cNvPr>
          <p:cNvSpPr/>
          <p:nvPr userDrawn="1"/>
        </p:nvSpPr>
        <p:spPr>
          <a:xfrm>
            <a:off x="980309" y="4651214"/>
            <a:ext cx="7183377" cy="707886"/>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300" normalizeH="0" baseline="0" noProof="0">
                <a:ln>
                  <a:noFill/>
                </a:ln>
                <a:solidFill>
                  <a:prstClr val="white"/>
                </a:solidFill>
                <a:effectLst/>
                <a:uLnTx/>
                <a:uFillTx/>
                <a:latin typeface="微软雅黑"/>
                <a:ea typeface="微软雅黑"/>
                <a:cs typeface="+mn-cs"/>
                <a:sym typeface="+mn-ea"/>
              </a:rPr>
              <a:t>第七课  规则和最近邻分类器</a:t>
            </a:r>
          </a:p>
        </p:txBody>
      </p:sp>
      <p:grpSp>
        <p:nvGrpSpPr>
          <p:cNvPr id="2" name="组合 1">
            <a:extLst>
              <a:ext uri="{FF2B5EF4-FFF2-40B4-BE49-F238E27FC236}">
                <a16:creationId xmlns:a16="http://schemas.microsoft.com/office/drawing/2014/main" id="{CA2347EF-6C6F-4291-8AD4-146DC49F034C}"/>
              </a:ext>
            </a:extLst>
          </p:cNvPr>
          <p:cNvGrpSpPr/>
          <p:nvPr userDrawn="1"/>
        </p:nvGrpSpPr>
        <p:grpSpPr>
          <a:xfrm>
            <a:off x="377337" y="6382297"/>
            <a:ext cx="8515143" cy="323165"/>
            <a:chOff x="305329" y="6382297"/>
            <a:chExt cx="8515143" cy="323165"/>
          </a:xfrm>
        </p:grpSpPr>
        <p:sp>
          <p:nvSpPr>
            <p:cNvPr id="11" name="矩形 7">
              <a:extLst>
                <a:ext uri="{FF2B5EF4-FFF2-40B4-BE49-F238E27FC236}">
                  <a16:creationId xmlns:a16="http://schemas.microsoft.com/office/drawing/2014/main" id="{F71F9F14-8D10-4307-8455-ABE4CC991DF2}"/>
                </a:ext>
              </a:extLst>
            </p:cNvPr>
            <p:cNvSpPr>
              <a:spLocks noChangeArrowheads="1"/>
            </p:cNvSpPr>
            <p:nvPr userDrawn="1"/>
          </p:nvSpPr>
          <p:spPr bwMode="auto">
            <a:xfrm>
              <a:off x="504472" y="6382297"/>
              <a:ext cx="83160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783" rtl="0" eaLnBrk="0" fontAlgn="base" latinLnBrk="0" hangingPunct="0">
                <a:lnSpc>
                  <a:spcPct val="100000"/>
                </a:lnSpc>
                <a:spcBef>
                  <a:spcPct val="0"/>
                </a:spcBef>
                <a:spcAft>
                  <a:spcPct val="0"/>
                </a:spcAft>
                <a:buClrTx/>
                <a:buSzTx/>
                <a:buFontTx/>
                <a:buNone/>
                <a:tabLst/>
                <a:defRPr/>
              </a:pPr>
              <a:r>
                <a:rPr kumimoji="1" lang="en-US" altLang="zh-CN" sz="15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rPr>
                <a:t>dingzhaoyun1983@163.com        17607310865        https://github.com/zyding1983/datamining</a:t>
              </a:r>
            </a:p>
          </p:txBody>
        </p:sp>
        <p:pic>
          <p:nvPicPr>
            <p:cNvPr id="19" name="图片 18">
              <a:extLst>
                <a:ext uri="{FF2B5EF4-FFF2-40B4-BE49-F238E27FC236}">
                  <a16:creationId xmlns:a16="http://schemas.microsoft.com/office/drawing/2014/main" id="{1C1EE3AE-6A9C-4868-9527-19EF7EB5B70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5329" y="6422528"/>
              <a:ext cx="242702" cy="242702"/>
            </a:xfrm>
            <a:prstGeom prst="rect">
              <a:avLst/>
            </a:prstGeom>
          </p:spPr>
        </p:pic>
        <p:pic>
          <p:nvPicPr>
            <p:cNvPr id="17" name="图片 16">
              <a:extLst>
                <a:ext uri="{FF2B5EF4-FFF2-40B4-BE49-F238E27FC236}">
                  <a16:creationId xmlns:a16="http://schemas.microsoft.com/office/drawing/2014/main" id="{12B553A3-3229-4CF4-A7F1-BB831DB5EEB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708512" y="6403941"/>
              <a:ext cx="279876" cy="279876"/>
            </a:xfrm>
            <a:prstGeom prst="rect">
              <a:avLst/>
            </a:prstGeom>
          </p:spPr>
        </p:pic>
        <p:pic>
          <p:nvPicPr>
            <p:cNvPr id="13" name="图片 12">
              <a:extLst>
                <a:ext uri="{FF2B5EF4-FFF2-40B4-BE49-F238E27FC236}">
                  <a16:creationId xmlns:a16="http://schemas.microsoft.com/office/drawing/2014/main" id="{CAEC7AD8-3298-4414-85DC-586BBE803B2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19974" y="6435217"/>
              <a:ext cx="217324" cy="217324"/>
            </a:xfrm>
            <a:prstGeom prst="rect">
              <a:avLst/>
            </a:prstGeom>
          </p:spPr>
        </p:pic>
      </p:grpSp>
    </p:spTree>
    <p:extLst>
      <p:ext uri="{BB962C8B-B14F-4D97-AF65-F5344CB8AC3E}">
        <p14:creationId xmlns:p14="http://schemas.microsoft.com/office/powerpoint/2010/main" val="3726074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9144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9144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7"/>
            <a:ext cx="9144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7" name="直接连接符 6">
            <a:extLst>
              <a:ext uri="{FF2B5EF4-FFF2-40B4-BE49-F238E27FC236}">
                <a16:creationId xmlns:a16="http://schemas.microsoft.com/office/drawing/2014/main" id="{51FDC179-14B0-4BD2-990A-C7C6C80AC28D}"/>
              </a:ext>
            </a:extLst>
          </p:cNvPr>
          <p:cNvCxnSpPr/>
          <p:nvPr userDrawn="1"/>
        </p:nvCxnSpPr>
        <p:spPr>
          <a:xfrm>
            <a:off x="2097809" y="5463114"/>
            <a:ext cx="4948383" cy="0"/>
          </a:xfrm>
          <a:prstGeom prst="line">
            <a:avLst/>
          </a:prstGeom>
          <a:ln>
            <a:solidFill>
              <a:srgbClr val="FFFFFF"/>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53E6369A-7D52-43ED-9952-4CF062B81771}"/>
              </a:ext>
            </a:extLst>
          </p:cNvPr>
          <p:cNvSpPr/>
          <p:nvPr userDrawn="1"/>
        </p:nvSpPr>
        <p:spPr>
          <a:xfrm>
            <a:off x="2408910" y="4444720"/>
            <a:ext cx="4445448" cy="1829860"/>
          </a:xfrm>
          <a:prstGeom prst="rect">
            <a:avLst/>
          </a:prstGeom>
        </p:spPr>
        <p:txBody>
          <a:bodyPr wrap="non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1" lang="en-US" altLang="zh-CN" sz="4000" b="1" i="0" u="none" strike="noStrike" kern="1200" cap="none" spc="300" normalizeH="0" baseline="0" noProof="0">
                <a:ln>
                  <a:noFill/>
                </a:ln>
                <a:solidFill>
                  <a:prstClr val="white"/>
                </a:solidFill>
                <a:effectLst/>
                <a:uLnTx/>
                <a:uFillTx/>
                <a:latin typeface="Times New Roman"/>
                <a:ea typeface="微软雅黑"/>
                <a:cs typeface="+mn-cs"/>
                <a:sym typeface="+mn-ea"/>
              </a:rPr>
              <a:t>Any Questions</a:t>
            </a:r>
            <a:r>
              <a:rPr kumimoji="1" lang="zh-CN" altLang="en-US" sz="4000" b="1" i="0" u="none" strike="noStrike" kern="1200" cap="none" spc="300" normalizeH="0" baseline="0" noProof="0">
                <a:ln>
                  <a:noFill/>
                </a:ln>
                <a:solidFill>
                  <a:prstClr val="white"/>
                </a:solidFill>
                <a:effectLst/>
                <a:uLnTx/>
                <a:uFillTx/>
                <a:latin typeface="Times New Roman"/>
                <a:ea typeface="微软雅黑"/>
                <a:cs typeface="+mn-cs"/>
                <a:sym typeface="+mn-ea"/>
              </a:rPr>
              <a:t>？</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1" lang="zh-CN" altLang="en-US" sz="4000" b="1" i="0" u="none" strike="noStrike" kern="1200" cap="none" spc="300" normalizeH="0" baseline="0" noProof="0">
                <a:ln>
                  <a:noFill/>
                </a:ln>
                <a:solidFill>
                  <a:prstClr val="white"/>
                </a:solidFill>
                <a:effectLst/>
                <a:uLnTx/>
                <a:uFillTx/>
                <a:latin typeface="Times New Roman"/>
                <a:ea typeface="微软雅黑"/>
                <a:cs typeface="+mn-cs"/>
                <a:sym typeface="+mn-ea"/>
              </a:rPr>
              <a:t>谢   谢！</a:t>
            </a:r>
          </a:p>
        </p:txBody>
      </p:sp>
    </p:spTree>
    <p:extLst>
      <p:ext uri="{BB962C8B-B14F-4D97-AF65-F5344CB8AC3E}">
        <p14:creationId xmlns:p14="http://schemas.microsoft.com/office/powerpoint/2010/main" val="3746778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9144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9144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7"/>
            <a:ext cx="9144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 name="组合 1">
            <a:extLst>
              <a:ext uri="{FF2B5EF4-FFF2-40B4-BE49-F238E27FC236}">
                <a16:creationId xmlns:a16="http://schemas.microsoft.com/office/drawing/2014/main" id="{6D1BB0A9-3F86-4B62-AA40-ECAAE8F33AB9}"/>
              </a:ext>
            </a:extLst>
          </p:cNvPr>
          <p:cNvGrpSpPr/>
          <p:nvPr userDrawn="1"/>
        </p:nvGrpSpPr>
        <p:grpSpPr>
          <a:xfrm>
            <a:off x="574379" y="4701124"/>
            <a:ext cx="7989554" cy="1792742"/>
            <a:chOff x="1118962" y="4467938"/>
            <a:chExt cx="4145537" cy="2643679"/>
          </a:xfrm>
        </p:grpSpPr>
        <p:sp>
          <p:nvSpPr>
            <p:cNvPr id="12" name="矩形 11">
              <a:extLst>
                <a:ext uri="{FF2B5EF4-FFF2-40B4-BE49-F238E27FC236}">
                  <a16:creationId xmlns:a16="http://schemas.microsoft.com/office/drawing/2014/main" id="{335EADA8-EA3D-4E7C-8208-07D2FAD11A74}"/>
                </a:ext>
              </a:extLst>
            </p:cNvPr>
            <p:cNvSpPr/>
            <p:nvPr userDrawn="1"/>
          </p:nvSpPr>
          <p:spPr>
            <a:xfrm>
              <a:off x="1118962" y="4881936"/>
              <a:ext cx="1384994" cy="2229681"/>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3" name="矩形 12">
              <a:extLst>
                <a:ext uri="{FF2B5EF4-FFF2-40B4-BE49-F238E27FC236}">
                  <a16:creationId xmlns:a16="http://schemas.microsoft.com/office/drawing/2014/main" id="{93253D45-8E2D-4D7F-A511-11AC876F35C6}"/>
                </a:ext>
              </a:extLst>
            </p:cNvPr>
            <p:cNvSpPr/>
            <p:nvPr userDrawn="1"/>
          </p:nvSpPr>
          <p:spPr>
            <a:xfrm>
              <a:off x="2499232" y="4881936"/>
              <a:ext cx="1384994" cy="2229681"/>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4" name="矩形 13">
              <a:extLst>
                <a:ext uri="{FF2B5EF4-FFF2-40B4-BE49-F238E27FC236}">
                  <a16:creationId xmlns:a16="http://schemas.microsoft.com/office/drawing/2014/main" id="{63258F64-DDEC-48D8-91B4-DED7EA87C312}"/>
                </a:ext>
              </a:extLst>
            </p:cNvPr>
            <p:cNvSpPr/>
            <p:nvPr userDrawn="1"/>
          </p:nvSpPr>
          <p:spPr>
            <a:xfrm>
              <a:off x="3879505" y="4881936"/>
              <a:ext cx="1384994" cy="2229681"/>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8" name="矩形 17">
              <a:extLst>
                <a:ext uri="{FF2B5EF4-FFF2-40B4-BE49-F238E27FC236}">
                  <a16:creationId xmlns:a16="http://schemas.microsoft.com/office/drawing/2014/main" id="{5708F2DC-68A3-4F89-8E69-141DB44D2698}"/>
                </a:ext>
              </a:extLst>
            </p:cNvPr>
            <p:cNvSpPr/>
            <p:nvPr userDrawn="1"/>
          </p:nvSpPr>
          <p:spPr>
            <a:xfrm>
              <a:off x="1123683" y="5810786"/>
              <a:ext cx="1383225" cy="726182"/>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600" b="1" i="0" u="none" strike="noStrike" kern="1200" cap="none" spc="0" normalizeH="0" baseline="0" noProof="0">
                  <a:ln>
                    <a:noFill/>
                  </a:ln>
                  <a:solidFill>
                    <a:srgbClr val="13548C"/>
                  </a:solidFill>
                  <a:effectLst/>
                  <a:uLnTx/>
                  <a:uFillTx/>
                  <a:latin typeface="微软雅黑" panose="020B0503020204020204" pitchFamily="34" charset="-122"/>
                  <a:ea typeface="微软雅黑" panose="020B0503020204020204" pitchFamily="34" charset="-122"/>
                  <a:cs typeface="+mn-cs"/>
                </a:rPr>
                <a:t>基于规则的分类</a:t>
              </a:r>
            </a:p>
          </p:txBody>
        </p:sp>
        <p:sp>
          <p:nvSpPr>
            <p:cNvPr id="20" name="矩形 19">
              <a:extLst>
                <a:ext uri="{FF2B5EF4-FFF2-40B4-BE49-F238E27FC236}">
                  <a16:creationId xmlns:a16="http://schemas.microsoft.com/office/drawing/2014/main" id="{920F0DC9-8D1C-4F7D-9F3B-5D346DC5A875}"/>
                </a:ext>
              </a:extLst>
            </p:cNvPr>
            <p:cNvSpPr/>
            <p:nvPr userDrawn="1"/>
          </p:nvSpPr>
          <p:spPr>
            <a:xfrm>
              <a:off x="2503953" y="5459041"/>
              <a:ext cx="1383225" cy="1429673"/>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600" b="1" i="0" u="none" strike="noStrike" kern="1200" cap="none" spc="0" normalizeH="0" baseline="0" noProof="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急切学习与</a:t>
              </a:r>
              <a:endParaRPr kumimoji="1" lang="en-US" altLang="zh-CN" sz="2600" b="1" i="0" u="none" strike="noStrike" kern="1200" cap="none" spc="0" normalizeH="0" baseline="0" noProof="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600" b="1" i="0" u="none" strike="noStrike" kern="1200" cap="none" spc="0" normalizeH="0" baseline="0" noProof="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惰性学习</a:t>
              </a:r>
            </a:p>
          </p:txBody>
        </p:sp>
        <p:sp>
          <p:nvSpPr>
            <p:cNvPr id="21" name="矩形 20">
              <a:extLst>
                <a:ext uri="{FF2B5EF4-FFF2-40B4-BE49-F238E27FC236}">
                  <a16:creationId xmlns:a16="http://schemas.microsoft.com/office/drawing/2014/main" id="{896B452C-1792-4CDF-8E3E-A02293C97908}"/>
                </a:ext>
              </a:extLst>
            </p:cNvPr>
            <p:cNvSpPr/>
            <p:nvPr userDrawn="1"/>
          </p:nvSpPr>
          <p:spPr>
            <a:xfrm>
              <a:off x="3879502" y="5810788"/>
              <a:ext cx="1383225" cy="726183"/>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600" b="1" i="0" u="none" strike="noStrike" kern="1200" cap="none" spc="0" normalizeH="0" baseline="0" noProof="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最近邻分类器</a:t>
              </a:r>
            </a:p>
          </p:txBody>
        </p:sp>
        <p:sp>
          <p:nvSpPr>
            <p:cNvPr id="27" name="文本框 26">
              <a:extLst>
                <a:ext uri="{FF2B5EF4-FFF2-40B4-BE49-F238E27FC236}">
                  <a16:creationId xmlns:a16="http://schemas.microsoft.com/office/drawing/2014/main" id="{BC274980-C854-4099-B0A5-8191EC77E850}"/>
                </a:ext>
              </a:extLst>
            </p:cNvPr>
            <p:cNvSpPr txBox="1"/>
            <p:nvPr userDrawn="1"/>
          </p:nvSpPr>
          <p:spPr>
            <a:xfrm>
              <a:off x="4426303" y="4491022"/>
              <a:ext cx="291397"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03</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8" name="文本框 27">
              <a:extLst>
                <a:ext uri="{FF2B5EF4-FFF2-40B4-BE49-F238E27FC236}">
                  <a16:creationId xmlns:a16="http://schemas.microsoft.com/office/drawing/2014/main" id="{1BDD26CC-6000-4BBA-B26B-38C3826FC6AC}"/>
                </a:ext>
              </a:extLst>
            </p:cNvPr>
            <p:cNvSpPr txBox="1"/>
            <p:nvPr userDrawn="1"/>
          </p:nvSpPr>
          <p:spPr>
            <a:xfrm>
              <a:off x="3046030" y="4491022"/>
              <a:ext cx="291397"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02</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9" name="文本框 28">
              <a:extLst>
                <a:ext uri="{FF2B5EF4-FFF2-40B4-BE49-F238E27FC236}">
                  <a16:creationId xmlns:a16="http://schemas.microsoft.com/office/drawing/2014/main" id="{21F42B5A-5687-473A-BF4A-F1DC06576F65}"/>
                </a:ext>
              </a:extLst>
            </p:cNvPr>
            <p:cNvSpPr txBox="1"/>
            <p:nvPr userDrawn="1"/>
          </p:nvSpPr>
          <p:spPr>
            <a:xfrm>
              <a:off x="1665760" y="4467938"/>
              <a:ext cx="291397" cy="828000"/>
            </a:xfrm>
            <a:prstGeom prst="ellipse">
              <a:avLst/>
            </a:prstGeom>
            <a:solidFill>
              <a:srgbClr val="13548C"/>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01</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grpSp>
    </p:spTree>
    <p:extLst>
      <p:ext uri="{BB962C8B-B14F-4D97-AF65-F5344CB8AC3E}">
        <p14:creationId xmlns:p14="http://schemas.microsoft.com/office/powerpoint/2010/main" val="992079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9144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9144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7"/>
            <a:ext cx="9144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 name="组合 1">
            <a:extLst>
              <a:ext uri="{FF2B5EF4-FFF2-40B4-BE49-F238E27FC236}">
                <a16:creationId xmlns:a16="http://schemas.microsoft.com/office/drawing/2014/main" id="{6D1BB0A9-3F86-4B62-AA40-ECAAE8F33AB9}"/>
              </a:ext>
            </a:extLst>
          </p:cNvPr>
          <p:cNvGrpSpPr/>
          <p:nvPr userDrawn="1"/>
        </p:nvGrpSpPr>
        <p:grpSpPr>
          <a:xfrm>
            <a:off x="574379" y="4701125"/>
            <a:ext cx="7989554" cy="1792742"/>
            <a:chOff x="1118962" y="4467938"/>
            <a:chExt cx="4145537" cy="2643678"/>
          </a:xfrm>
        </p:grpSpPr>
        <p:sp>
          <p:nvSpPr>
            <p:cNvPr id="12" name="矩形 11">
              <a:extLst>
                <a:ext uri="{FF2B5EF4-FFF2-40B4-BE49-F238E27FC236}">
                  <a16:creationId xmlns:a16="http://schemas.microsoft.com/office/drawing/2014/main" id="{335EADA8-EA3D-4E7C-8208-07D2FAD11A74}"/>
                </a:ext>
              </a:extLst>
            </p:cNvPr>
            <p:cNvSpPr/>
            <p:nvPr userDrawn="1"/>
          </p:nvSpPr>
          <p:spPr>
            <a:xfrm>
              <a:off x="1118962" y="4881936"/>
              <a:ext cx="1384994" cy="2229680"/>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3" name="矩形 12">
              <a:extLst>
                <a:ext uri="{FF2B5EF4-FFF2-40B4-BE49-F238E27FC236}">
                  <a16:creationId xmlns:a16="http://schemas.microsoft.com/office/drawing/2014/main" id="{93253D45-8E2D-4D7F-A511-11AC876F35C6}"/>
                </a:ext>
              </a:extLst>
            </p:cNvPr>
            <p:cNvSpPr/>
            <p:nvPr userDrawn="1"/>
          </p:nvSpPr>
          <p:spPr>
            <a:xfrm>
              <a:off x="2499232" y="4881936"/>
              <a:ext cx="1384994" cy="2229680"/>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4" name="矩形 13">
              <a:extLst>
                <a:ext uri="{FF2B5EF4-FFF2-40B4-BE49-F238E27FC236}">
                  <a16:creationId xmlns:a16="http://schemas.microsoft.com/office/drawing/2014/main" id="{63258F64-DDEC-48D8-91B4-DED7EA87C312}"/>
                </a:ext>
              </a:extLst>
            </p:cNvPr>
            <p:cNvSpPr/>
            <p:nvPr userDrawn="1"/>
          </p:nvSpPr>
          <p:spPr>
            <a:xfrm>
              <a:off x="3879505" y="4881936"/>
              <a:ext cx="1384994" cy="2229680"/>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8" name="矩形 17">
              <a:extLst>
                <a:ext uri="{FF2B5EF4-FFF2-40B4-BE49-F238E27FC236}">
                  <a16:creationId xmlns:a16="http://schemas.microsoft.com/office/drawing/2014/main" id="{5708F2DC-68A3-4F89-8E69-141DB44D2698}"/>
                </a:ext>
              </a:extLst>
            </p:cNvPr>
            <p:cNvSpPr/>
            <p:nvPr userDrawn="1"/>
          </p:nvSpPr>
          <p:spPr>
            <a:xfrm>
              <a:off x="1123683" y="5810786"/>
              <a:ext cx="1383225" cy="726183"/>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600" b="1" i="0" u="none" strike="noStrike" kern="1200" cap="none" spc="0" normalizeH="0" baseline="0" noProof="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基于规则的分类</a:t>
              </a:r>
            </a:p>
          </p:txBody>
        </p:sp>
        <p:sp>
          <p:nvSpPr>
            <p:cNvPr id="20" name="矩形 19">
              <a:extLst>
                <a:ext uri="{FF2B5EF4-FFF2-40B4-BE49-F238E27FC236}">
                  <a16:creationId xmlns:a16="http://schemas.microsoft.com/office/drawing/2014/main" id="{920F0DC9-8D1C-4F7D-9F3B-5D346DC5A875}"/>
                </a:ext>
              </a:extLst>
            </p:cNvPr>
            <p:cNvSpPr/>
            <p:nvPr userDrawn="1"/>
          </p:nvSpPr>
          <p:spPr>
            <a:xfrm>
              <a:off x="2503953" y="5459041"/>
              <a:ext cx="1383225" cy="1429673"/>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600" b="1" i="0" u="none" strike="noStrike" kern="1200" cap="none" spc="0" normalizeH="0" baseline="0" noProof="0">
                  <a:ln>
                    <a:noFill/>
                  </a:ln>
                  <a:solidFill>
                    <a:srgbClr val="13548C"/>
                  </a:solidFill>
                  <a:effectLst/>
                  <a:uLnTx/>
                  <a:uFillTx/>
                  <a:latin typeface="微软雅黑" panose="020B0503020204020204" pitchFamily="34" charset="-122"/>
                  <a:ea typeface="微软雅黑" panose="020B0503020204020204" pitchFamily="34" charset="-122"/>
                  <a:cs typeface="+mn-cs"/>
                </a:rPr>
                <a:t>急切学习与</a:t>
              </a:r>
              <a:endParaRPr kumimoji="1" lang="en-US" altLang="zh-CN" sz="2600" b="1" i="0" u="none" strike="noStrike" kern="1200" cap="none" spc="0" normalizeH="0" baseline="0" noProof="0">
                <a:ln>
                  <a:noFill/>
                </a:ln>
                <a:solidFill>
                  <a:srgbClr val="13548C"/>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600" b="1" i="0" u="none" strike="noStrike" kern="1200" cap="none" spc="0" normalizeH="0" baseline="0" noProof="0">
                  <a:ln>
                    <a:noFill/>
                  </a:ln>
                  <a:solidFill>
                    <a:srgbClr val="13548C"/>
                  </a:solidFill>
                  <a:effectLst/>
                  <a:uLnTx/>
                  <a:uFillTx/>
                  <a:latin typeface="微软雅黑" panose="020B0503020204020204" pitchFamily="34" charset="-122"/>
                  <a:ea typeface="微软雅黑" panose="020B0503020204020204" pitchFamily="34" charset="-122"/>
                  <a:cs typeface="+mn-cs"/>
                </a:rPr>
                <a:t>惰性学习</a:t>
              </a:r>
            </a:p>
          </p:txBody>
        </p:sp>
        <p:sp>
          <p:nvSpPr>
            <p:cNvPr id="21" name="矩形 20">
              <a:extLst>
                <a:ext uri="{FF2B5EF4-FFF2-40B4-BE49-F238E27FC236}">
                  <a16:creationId xmlns:a16="http://schemas.microsoft.com/office/drawing/2014/main" id="{896B452C-1792-4CDF-8E3E-A02293C97908}"/>
                </a:ext>
              </a:extLst>
            </p:cNvPr>
            <p:cNvSpPr/>
            <p:nvPr userDrawn="1"/>
          </p:nvSpPr>
          <p:spPr>
            <a:xfrm>
              <a:off x="3879502" y="5810786"/>
              <a:ext cx="1383225" cy="726183"/>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600" b="1" i="0" u="none" strike="noStrike" kern="1200" cap="none" spc="0" normalizeH="0" baseline="0" noProof="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最近邻分类器</a:t>
              </a:r>
            </a:p>
          </p:txBody>
        </p:sp>
        <p:sp>
          <p:nvSpPr>
            <p:cNvPr id="27" name="文本框 26">
              <a:extLst>
                <a:ext uri="{FF2B5EF4-FFF2-40B4-BE49-F238E27FC236}">
                  <a16:creationId xmlns:a16="http://schemas.microsoft.com/office/drawing/2014/main" id="{BC274980-C854-4099-B0A5-8191EC77E850}"/>
                </a:ext>
              </a:extLst>
            </p:cNvPr>
            <p:cNvSpPr txBox="1"/>
            <p:nvPr userDrawn="1"/>
          </p:nvSpPr>
          <p:spPr>
            <a:xfrm>
              <a:off x="4426303" y="4491022"/>
              <a:ext cx="291397"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03</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8" name="文本框 27">
              <a:extLst>
                <a:ext uri="{FF2B5EF4-FFF2-40B4-BE49-F238E27FC236}">
                  <a16:creationId xmlns:a16="http://schemas.microsoft.com/office/drawing/2014/main" id="{1BDD26CC-6000-4BBA-B26B-38C3826FC6AC}"/>
                </a:ext>
              </a:extLst>
            </p:cNvPr>
            <p:cNvSpPr txBox="1"/>
            <p:nvPr userDrawn="1"/>
          </p:nvSpPr>
          <p:spPr>
            <a:xfrm>
              <a:off x="3046030" y="4491022"/>
              <a:ext cx="291397" cy="828000"/>
            </a:xfrm>
            <a:prstGeom prst="ellipse">
              <a:avLst/>
            </a:prstGeom>
            <a:solidFill>
              <a:srgbClr val="13548C"/>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02</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9" name="文本框 28">
              <a:extLst>
                <a:ext uri="{FF2B5EF4-FFF2-40B4-BE49-F238E27FC236}">
                  <a16:creationId xmlns:a16="http://schemas.microsoft.com/office/drawing/2014/main" id="{21F42B5A-5687-473A-BF4A-F1DC06576F65}"/>
                </a:ext>
              </a:extLst>
            </p:cNvPr>
            <p:cNvSpPr txBox="1"/>
            <p:nvPr userDrawn="1"/>
          </p:nvSpPr>
          <p:spPr>
            <a:xfrm>
              <a:off x="1665760" y="4467938"/>
              <a:ext cx="291397"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01</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grpSp>
    </p:spTree>
    <p:extLst>
      <p:ext uri="{BB962C8B-B14F-4D97-AF65-F5344CB8AC3E}">
        <p14:creationId xmlns:p14="http://schemas.microsoft.com/office/powerpoint/2010/main" val="253294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9144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9144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7"/>
            <a:ext cx="9144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 name="组合 1">
            <a:extLst>
              <a:ext uri="{FF2B5EF4-FFF2-40B4-BE49-F238E27FC236}">
                <a16:creationId xmlns:a16="http://schemas.microsoft.com/office/drawing/2014/main" id="{6D1BB0A9-3F86-4B62-AA40-ECAAE8F33AB9}"/>
              </a:ext>
            </a:extLst>
          </p:cNvPr>
          <p:cNvGrpSpPr/>
          <p:nvPr userDrawn="1"/>
        </p:nvGrpSpPr>
        <p:grpSpPr>
          <a:xfrm>
            <a:off x="574379" y="4701125"/>
            <a:ext cx="7989554" cy="1792742"/>
            <a:chOff x="1118962" y="4467938"/>
            <a:chExt cx="4145537" cy="2643678"/>
          </a:xfrm>
        </p:grpSpPr>
        <p:sp>
          <p:nvSpPr>
            <p:cNvPr id="12" name="矩形 11">
              <a:extLst>
                <a:ext uri="{FF2B5EF4-FFF2-40B4-BE49-F238E27FC236}">
                  <a16:creationId xmlns:a16="http://schemas.microsoft.com/office/drawing/2014/main" id="{335EADA8-EA3D-4E7C-8208-07D2FAD11A74}"/>
                </a:ext>
              </a:extLst>
            </p:cNvPr>
            <p:cNvSpPr/>
            <p:nvPr userDrawn="1"/>
          </p:nvSpPr>
          <p:spPr>
            <a:xfrm>
              <a:off x="1118962" y="4881936"/>
              <a:ext cx="1384994" cy="2229680"/>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3" name="矩形 12">
              <a:extLst>
                <a:ext uri="{FF2B5EF4-FFF2-40B4-BE49-F238E27FC236}">
                  <a16:creationId xmlns:a16="http://schemas.microsoft.com/office/drawing/2014/main" id="{93253D45-8E2D-4D7F-A511-11AC876F35C6}"/>
                </a:ext>
              </a:extLst>
            </p:cNvPr>
            <p:cNvSpPr/>
            <p:nvPr userDrawn="1"/>
          </p:nvSpPr>
          <p:spPr>
            <a:xfrm>
              <a:off x="2499232" y="4881936"/>
              <a:ext cx="1384994" cy="2229680"/>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4" name="矩形 13">
              <a:extLst>
                <a:ext uri="{FF2B5EF4-FFF2-40B4-BE49-F238E27FC236}">
                  <a16:creationId xmlns:a16="http://schemas.microsoft.com/office/drawing/2014/main" id="{63258F64-DDEC-48D8-91B4-DED7EA87C312}"/>
                </a:ext>
              </a:extLst>
            </p:cNvPr>
            <p:cNvSpPr/>
            <p:nvPr userDrawn="1"/>
          </p:nvSpPr>
          <p:spPr>
            <a:xfrm>
              <a:off x="3879505" y="4881936"/>
              <a:ext cx="1384994" cy="2229680"/>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8" name="矩形 17">
              <a:extLst>
                <a:ext uri="{FF2B5EF4-FFF2-40B4-BE49-F238E27FC236}">
                  <a16:creationId xmlns:a16="http://schemas.microsoft.com/office/drawing/2014/main" id="{5708F2DC-68A3-4F89-8E69-141DB44D2698}"/>
                </a:ext>
              </a:extLst>
            </p:cNvPr>
            <p:cNvSpPr/>
            <p:nvPr userDrawn="1"/>
          </p:nvSpPr>
          <p:spPr>
            <a:xfrm>
              <a:off x="1123683" y="5810786"/>
              <a:ext cx="1383225" cy="726183"/>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600" b="1" i="0" u="none" strike="noStrike" kern="1200" cap="none" spc="0" normalizeH="0" baseline="0" noProof="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基于规则的分类</a:t>
              </a:r>
            </a:p>
          </p:txBody>
        </p:sp>
        <p:sp>
          <p:nvSpPr>
            <p:cNvPr id="20" name="矩形 19">
              <a:extLst>
                <a:ext uri="{FF2B5EF4-FFF2-40B4-BE49-F238E27FC236}">
                  <a16:creationId xmlns:a16="http://schemas.microsoft.com/office/drawing/2014/main" id="{920F0DC9-8D1C-4F7D-9F3B-5D346DC5A875}"/>
                </a:ext>
              </a:extLst>
            </p:cNvPr>
            <p:cNvSpPr/>
            <p:nvPr userDrawn="1"/>
          </p:nvSpPr>
          <p:spPr>
            <a:xfrm>
              <a:off x="2503953" y="5459041"/>
              <a:ext cx="1383225" cy="1429673"/>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600" b="1" i="0" u="none" strike="noStrike" kern="1200" cap="none" spc="0" normalizeH="0" baseline="0" noProof="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急切学习与</a:t>
              </a:r>
              <a:endParaRPr kumimoji="1" lang="en-US" altLang="zh-CN" sz="2600" b="1" i="0" u="none" strike="noStrike" kern="1200" cap="none" spc="0" normalizeH="0" baseline="0" noProof="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600" b="1" i="0" u="none" strike="noStrike" kern="1200" cap="none" spc="0" normalizeH="0" baseline="0" noProof="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惰性学习</a:t>
              </a:r>
            </a:p>
          </p:txBody>
        </p:sp>
        <p:sp>
          <p:nvSpPr>
            <p:cNvPr id="21" name="矩形 20">
              <a:extLst>
                <a:ext uri="{FF2B5EF4-FFF2-40B4-BE49-F238E27FC236}">
                  <a16:creationId xmlns:a16="http://schemas.microsoft.com/office/drawing/2014/main" id="{896B452C-1792-4CDF-8E3E-A02293C97908}"/>
                </a:ext>
              </a:extLst>
            </p:cNvPr>
            <p:cNvSpPr/>
            <p:nvPr userDrawn="1"/>
          </p:nvSpPr>
          <p:spPr>
            <a:xfrm>
              <a:off x="3879502" y="5810786"/>
              <a:ext cx="1383225" cy="726183"/>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600" b="1" i="0" u="none" strike="noStrike" kern="1200" cap="none" spc="0" normalizeH="0" baseline="0" noProof="0">
                  <a:ln>
                    <a:noFill/>
                  </a:ln>
                  <a:solidFill>
                    <a:srgbClr val="13548C"/>
                  </a:solidFill>
                  <a:effectLst/>
                  <a:uLnTx/>
                  <a:uFillTx/>
                  <a:latin typeface="微软雅黑" panose="020B0503020204020204" pitchFamily="34" charset="-122"/>
                  <a:ea typeface="微软雅黑" panose="020B0503020204020204" pitchFamily="34" charset="-122"/>
                  <a:cs typeface="+mn-cs"/>
                </a:rPr>
                <a:t>最近邻分类器</a:t>
              </a:r>
            </a:p>
          </p:txBody>
        </p:sp>
        <p:sp>
          <p:nvSpPr>
            <p:cNvPr id="27" name="文本框 26">
              <a:extLst>
                <a:ext uri="{FF2B5EF4-FFF2-40B4-BE49-F238E27FC236}">
                  <a16:creationId xmlns:a16="http://schemas.microsoft.com/office/drawing/2014/main" id="{BC274980-C854-4099-B0A5-8191EC77E850}"/>
                </a:ext>
              </a:extLst>
            </p:cNvPr>
            <p:cNvSpPr txBox="1"/>
            <p:nvPr userDrawn="1"/>
          </p:nvSpPr>
          <p:spPr>
            <a:xfrm>
              <a:off x="4426303" y="4491022"/>
              <a:ext cx="291397" cy="828000"/>
            </a:xfrm>
            <a:prstGeom prst="ellipse">
              <a:avLst/>
            </a:prstGeom>
            <a:solidFill>
              <a:srgbClr val="13548C"/>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03</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8" name="文本框 27">
              <a:extLst>
                <a:ext uri="{FF2B5EF4-FFF2-40B4-BE49-F238E27FC236}">
                  <a16:creationId xmlns:a16="http://schemas.microsoft.com/office/drawing/2014/main" id="{1BDD26CC-6000-4BBA-B26B-38C3826FC6AC}"/>
                </a:ext>
              </a:extLst>
            </p:cNvPr>
            <p:cNvSpPr txBox="1"/>
            <p:nvPr userDrawn="1"/>
          </p:nvSpPr>
          <p:spPr>
            <a:xfrm>
              <a:off x="3046030" y="4491022"/>
              <a:ext cx="291397"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02</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9" name="文本框 28">
              <a:extLst>
                <a:ext uri="{FF2B5EF4-FFF2-40B4-BE49-F238E27FC236}">
                  <a16:creationId xmlns:a16="http://schemas.microsoft.com/office/drawing/2014/main" id="{21F42B5A-5687-473A-BF4A-F1DC06576F65}"/>
                </a:ext>
              </a:extLst>
            </p:cNvPr>
            <p:cNvSpPr txBox="1"/>
            <p:nvPr userDrawn="1"/>
          </p:nvSpPr>
          <p:spPr>
            <a:xfrm>
              <a:off x="1665760" y="4467938"/>
              <a:ext cx="291397"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01</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grpSp>
    </p:spTree>
    <p:extLst>
      <p:ext uri="{BB962C8B-B14F-4D97-AF65-F5344CB8AC3E}">
        <p14:creationId xmlns:p14="http://schemas.microsoft.com/office/powerpoint/2010/main" val="2654783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472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_自定义版式">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671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7130843A-30A4-4154-B1B7-825880A447C3}"/>
              </a:ext>
            </a:extLst>
          </p:cNvPr>
          <p:cNvGrpSpPr/>
          <p:nvPr userDrawn="1"/>
        </p:nvGrpSpPr>
        <p:grpSpPr>
          <a:xfrm>
            <a:off x="100208" y="56873"/>
            <a:ext cx="8943584" cy="576000"/>
            <a:chOff x="145280" y="123917"/>
            <a:chExt cx="11880000" cy="790381"/>
          </a:xfrm>
        </p:grpSpPr>
        <p:sp>
          <p:nvSpPr>
            <p:cNvPr id="8" name="任意多边形: 形状 41">
              <a:extLst>
                <a:ext uri="{FF2B5EF4-FFF2-40B4-BE49-F238E27FC236}">
                  <a16:creationId xmlns:a16="http://schemas.microsoft.com/office/drawing/2014/main" id="{89FB4556-E482-4FDF-9A95-CAA2AE729385}"/>
                </a:ext>
              </a:extLst>
            </p:cNvPr>
            <p:cNvSpPr/>
            <p:nvPr/>
          </p:nvSpPr>
          <p:spPr>
            <a:xfrm>
              <a:off x="145280" y="154441"/>
              <a:ext cx="11880000" cy="740983"/>
            </a:xfrm>
            <a:prstGeom prst="roundRect">
              <a:avLst>
                <a:gd name="adj" fmla="val 50000"/>
              </a:avLst>
            </a:prstGeom>
            <a:solidFill>
              <a:srgbClr val="13548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612000" tIns="0" bIns="0"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zh-CN" altLang="en-US" sz="26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9" name="图片 8">
              <a:extLst>
                <a:ext uri="{FF2B5EF4-FFF2-40B4-BE49-F238E27FC236}">
                  <a16:creationId xmlns:a16="http://schemas.microsoft.com/office/drawing/2014/main" id="{4DC8B13E-9FF1-46C6-ABFB-24D3C576B99D}"/>
                </a:ext>
              </a:extLst>
            </p:cNvPr>
            <p:cNvPicPr>
              <a:picLocks noChangeAspect="1"/>
            </p:cNvPicPr>
            <p:nvPr/>
          </p:nvPicPr>
          <p:blipFill>
            <a:blip r:embed="rId9">
              <a:extLst>
                <a:ext uri="{BEBA8EAE-BF5A-486C-A8C5-ECC9F3942E4B}">
                  <a14:imgProps xmlns:a14="http://schemas.microsoft.com/office/drawing/2010/main">
                    <a14:imgLayer r:embed="rId10">
                      <a14:imgEffect>
                        <a14:colorTemperature colorTemp="5900"/>
                      </a14:imgEffect>
                      <a14:imgEffect>
                        <a14:brightnessContrast bright="100000"/>
                      </a14:imgEffect>
                    </a14:imgLayer>
                  </a14:imgProps>
                </a:ext>
              </a:extLst>
            </a:blip>
            <a:stretch>
              <a:fillRect/>
            </a:stretch>
          </p:blipFill>
          <p:spPr>
            <a:xfrm>
              <a:off x="145280" y="123917"/>
              <a:ext cx="759645" cy="790381"/>
            </a:xfrm>
            <a:prstGeom prst="rect">
              <a:avLst/>
            </a:prstGeom>
          </p:spPr>
        </p:pic>
      </p:grpSp>
      <p:sp>
        <p:nvSpPr>
          <p:cNvPr id="10" name="椭圆 9">
            <a:extLst>
              <a:ext uri="{FF2B5EF4-FFF2-40B4-BE49-F238E27FC236}">
                <a16:creationId xmlns:a16="http://schemas.microsoft.com/office/drawing/2014/main" id="{537FDDBA-1A73-4052-84EF-CF46F18D0C72}"/>
              </a:ext>
            </a:extLst>
          </p:cNvPr>
          <p:cNvSpPr/>
          <p:nvPr userDrawn="1"/>
        </p:nvSpPr>
        <p:spPr>
          <a:xfrm>
            <a:off x="8576282" y="164873"/>
            <a:ext cx="360000" cy="360000"/>
          </a:xfrm>
          <a:prstGeom prst="ellipse">
            <a:avLst/>
          </a:prstGeom>
          <a:solidFill>
            <a:schemeClr val="bg1">
              <a:alpha val="21000"/>
            </a:schemeClr>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fld id="{74E4AC35-ED04-46E9-A680-EB0A7B1D3D0C}" type="slidenum">
              <a:rPr kumimoji="0" lang="zh-CN" altLang="en-US" sz="1400" b="0" i="0" u="none" strike="noStrike" kern="1200" cap="none" spc="0" normalizeH="0" baseline="0" noProof="0" smtClean="0">
                <a:ln>
                  <a:noFill/>
                </a:ln>
                <a:solidFill>
                  <a:prstClr val="white"/>
                </a:solidFill>
                <a:effectLst/>
                <a:uLnTx/>
                <a:uFillTx/>
                <a:latin typeface="微软雅黑"/>
                <a:ea typeface="微软雅黑"/>
                <a:cs typeface="+mn-cs"/>
              </a:rPr>
              <a:t>‹#›</a:t>
            </a:fld>
            <a:endParaRPr kumimoji="0" lang="zh-CN" altLang="en-US" sz="1400" b="0" i="0" u="none" strike="noStrike" kern="1200" cap="none" spc="0" normalizeH="0" baseline="0" noProof="0">
              <a:ln>
                <a:noFill/>
              </a:ln>
              <a:solidFill>
                <a:prstClr val="white"/>
              </a:solidFill>
              <a:effectLst/>
              <a:uLnTx/>
              <a:uFillTx/>
              <a:latin typeface="微软雅黑"/>
              <a:ea typeface="微软雅黑"/>
              <a:cs typeface="+mn-cs"/>
            </a:endParaRPr>
          </a:p>
        </p:txBody>
      </p:sp>
    </p:spTree>
    <p:extLst>
      <p:ext uri="{BB962C8B-B14F-4D97-AF65-F5344CB8AC3E}">
        <p14:creationId xmlns:p14="http://schemas.microsoft.com/office/powerpoint/2010/main" val="106410451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image" Target="../media/image51.jpg"/><Relationship Id="rId4" Type="http://schemas.openxmlformats.org/officeDocument/2006/relationships/image" Target="../media/image50.jpg"/></Relationships>
</file>

<file path=ppt/slides/_rels/slide10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microsoft.com/office/2007/relationships/hdphoto" Target="../media/hdphoto2.wdp"/></Relationships>
</file>

<file path=ppt/slides/_rels/slide10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microsoft.com/office/2007/relationships/hdphoto" Target="../media/hdphoto3.wdp"/></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6.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6.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oleObject" Target="../embeddings/oleObject1.bin"/><Relationship Id="rId3" Type="http://schemas.openxmlformats.org/officeDocument/2006/relationships/tags" Target="../tags/tag36.xml"/><Relationship Id="rId7" Type="http://schemas.openxmlformats.org/officeDocument/2006/relationships/tags" Target="../tags/tag40.xml"/><Relationship Id="rId12" Type="http://schemas.openxmlformats.org/officeDocument/2006/relationships/slideLayout" Target="../slideLayouts/slideLayout6.xml"/><Relationship Id="rId2" Type="http://schemas.openxmlformats.org/officeDocument/2006/relationships/tags" Target="../tags/tag35.xml"/><Relationship Id="rId1" Type="http://schemas.openxmlformats.org/officeDocument/2006/relationships/vmlDrawing" Target="../drawings/vmlDrawing4.vml"/><Relationship Id="rId6" Type="http://schemas.openxmlformats.org/officeDocument/2006/relationships/tags" Target="../tags/tag39.xml"/><Relationship Id="rId11" Type="http://schemas.openxmlformats.org/officeDocument/2006/relationships/tags" Target="../tags/tag44.xml"/><Relationship Id="rId5" Type="http://schemas.openxmlformats.org/officeDocument/2006/relationships/tags" Target="../tags/tag38.xml"/><Relationship Id="rId15" Type="http://schemas.openxmlformats.org/officeDocument/2006/relationships/image" Target="../media/image6.tmp"/><Relationship Id="rId10" Type="http://schemas.openxmlformats.org/officeDocument/2006/relationships/tags" Target="../tags/tag43.xml"/><Relationship Id="rId4" Type="http://schemas.openxmlformats.org/officeDocument/2006/relationships/tags" Target="../tags/tag37.xml"/><Relationship Id="rId9" Type="http://schemas.openxmlformats.org/officeDocument/2006/relationships/tags" Target="../tags/tag42.xml"/><Relationship Id="rId14" Type="http://schemas.openxmlformats.org/officeDocument/2006/relationships/image" Target="../media/image11.e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17.wmf"/></Relationships>
</file>

<file path=ppt/slides/_rels/slide47.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tags" Target="../tags/tag56.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tags" Target="../tags/tag55.xml"/><Relationship Id="rId17" Type="http://schemas.openxmlformats.org/officeDocument/2006/relationships/image" Target="../media/image6.tmp"/><Relationship Id="rId2" Type="http://schemas.openxmlformats.org/officeDocument/2006/relationships/tags" Target="../tags/tag45.xml"/><Relationship Id="rId16" Type="http://schemas.openxmlformats.org/officeDocument/2006/relationships/image" Target="../media/image17.wmf"/><Relationship Id="rId1" Type="http://schemas.openxmlformats.org/officeDocument/2006/relationships/vmlDrawing" Target="../drawings/vmlDrawing7.vml"/><Relationship Id="rId6" Type="http://schemas.openxmlformats.org/officeDocument/2006/relationships/tags" Target="../tags/tag49.xml"/><Relationship Id="rId11" Type="http://schemas.openxmlformats.org/officeDocument/2006/relationships/tags" Target="../tags/tag54.xml"/><Relationship Id="rId5" Type="http://schemas.openxmlformats.org/officeDocument/2006/relationships/tags" Target="../tags/tag48.xml"/><Relationship Id="rId15" Type="http://schemas.openxmlformats.org/officeDocument/2006/relationships/oleObject" Target="../embeddings/oleObject2.bin"/><Relationship Id="rId10" Type="http://schemas.openxmlformats.org/officeDocument/2006/relationships/tags" Target="../tags/tag53.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17.wmf"/><Relationship Id="rId4" Type="http://schemas.openxmlformats.org/officeDocument/2006/relationships/oleObject" Target="../embeddings/oleObject2.bin"/></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9.png"/><Relationship Id="rId2" Type="http://schemas.openxmlformats.org/officeDocument/2006/relationships/tags" Target="../tags/tag57.xml"/><Relationship Id="rId1" Type="http://schemas.openxmlformats.org/officeDocument/2006/relationships/vmlDrawing" Target="../drawings/vmlDrawing9.vml"/><Relationship Id="rId6" Type="http://schemas.openxmlformats.org/officeDocument/2006/relationships/image" Target="../media/image18.wmf"/><Relationship Id="rId5" Type="http://schemas.openxmlformats.org/officeDocument/2006/relationships/oleObject" Target="../embeddings/oleObject3.bin"/><Relationship Id="rId4"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oleObject" Target="../embeddings/oleObject3.bin"/><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slideLayout" Target="../slideLayouts/slideLayout6.xml"/><Relationship Id="rId2" Type="http://schemas.openxmlformats.org/officeDocument/2006/relationships/tags" Target="../tags/tag58.xml"/><Relationship Id="rId16" Type="http://schemas.openxmlformats.org/officeDocument/2006/relationships/image" Target="../media/image6.tmp"/><Relationship Id="rId1" Type="http://schemas.openxmlformats.org/officeDocument/2006/relationships/vmlDrawing" Target="../drawings/vmlDrawing10.vml"/><Relationship Id="rId6" Type="http://schemas.openxmlformats.org/officeDocument/2006/relationships/tags" Target="../tags/tag62.xml"/><Relationship Id="rId11" Type="http://schemas.openxmlformats.org/officeDocument/2006/relationships/tags" Target="../tags/tag67.xml"/><Relationship Id="rId5" Type="http://schemas.openxmlformats.org/officeDocument/2006/relationships/tags" Target="../tags/tag61.xml"/><Relationship Id="rId15" Type="http://schemas.openxmlformats.org/officeDocument/2006/relationships/image" Target="../media/image19.png"/><Relationship Id="rId10" Type="http://schemas.openxmlformats.org/officeDocument/2006/relationships/tags" Target="../tags/tag66.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image" Target="../media/image18.wmf"/></Relationships>
</file>

<file path=ppt/slides/_rels/slide51.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tags" Target="../tags/tag69.xml"/><Relationship Id="rId7" Type="http://schemas.openxmlformats.org/officeDocument/2006/relationships/oleObject" Target="../embeddings/oleObject3.bin"/><Relationship Id="rId2" Type="http://schemas.openxmlformats.org/officeDocument/2006/relationships/tags" Target="../tags/tag68.xml"/><Relationship Id="rId1" Type="http://schemas.openxmlformats.org/officeDocument/2006/relationships/vmlDrawing" Target="../drawings/vmlDrawing11.vml"/><Relationship Id="rId6" Type="http://schemas.openxmlformats.org/officeDocument/2006/relationships/image" Target="../media/image20.png"/><Relationship Id="rId5" Type="http://schemas.openxmlformats.org/officeDocument/2006/relationships/notesSlide" Target="../notesSlides/notesSlide12.xml"/><Relationship Id="rId4" Type="http://schemas.openxmlformats.org/officeDocument/2006/relationships/slideLayout" Target="../slideLayouts/slideLayout6.xml"/><Relationship Id="rId9" Type="http://schemas.openxmlformats.org/officeDocument/2006/relationships/image" Target="../media/image19.png"/></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71.xml"/><Relationship Id="rId7" Type="http://schemas.openxmlformats.org/officeDocument/2006/relationships/image" Target="../media/image22.png"/><Relationship Id="rId2" Type="http://schemas.openxmlformats.org/officeDocument/2006/relationships/tags" Target="../tags/tag70.xml"/><Relationship Id="rId1" Type="http://schemas.openxmlformats.org/officeDocument/2006/relationships/vmlDrawing" Target="../drawings/vmlDrawing12.vml"/><Relationship Id="rId6" Type="http://schemas.openxmlformats.org/officeDocument/2006/relationships/image" Target="../media/image21.png"/><Relationship Id="rId5" Type="http://schemas.openxmlformats.org/officeDocument/2006/relationships/notesSlide" Target="../notesSlides/notesSlide13.xml"/><Relationship Id="rId4" Type="http://schemas.openxmlformats.org/officeDocument/2006/relationships/slideLayout" Target="../slideLayouts/slideLayout6.xml"/><Relationship Id="rId9" Type="http://schemas.openxmlformats.org/officeDocument/2006/relationships/image" Target="../media/image17.wmf"/></Relationships>
</file>

<file path=ppt/slides/_rels/slide53.xml.rels><?xml version="1.0" encoding="UTF-8" standalone="yes"?>
<Relationships xmlns="http://schemas.openxmlformats.org/package/2006/relationships"><Relationship Id="rId8" Type="http://schemas.openxmlformats.org/officeDocument/2006/relationships/tags" Target="../tags/tag78.xml"/><Relationship Id="rId13" Type="http://schemas.openxmlformats.org/officeDocument/2006/relationships/tags" Target="../tags/tag83.xml"/><Relationship Id="rId18" Type="http://schemas.openxmlformats.org/officeDocument/2006/relationships/image" Target="../media/image17.wmf"/><Relationship Id="rId3" Type="http://schemas.openxmlformats.org/officeDocument/2006/relationships/tags" Target="../tags/tag73.xml"/><Relationship Id="rId7" Type="http://schemas.openxmlformats.org/officeDocument/2006/relationships/tags" Target="../tags/tag77.xml"/><Relationship Id="rId12" Type="http://schemas.openxmlformats.org/officeDocument/2006/relationships/tags" Target="../tags/tag82.xml"/><Relationship Id="rId17" Type="http://schemas.openxmlformats.org/officeDocument/2006/relationships/oleObject" Target="../embeddings/oleObject2.bin"/><Relationship Id="rId2" Type="http://schemas.openxmlformats.org/officeDocument/2006/relationships/tags" Target="../tags/tag72.xml"/><Relationship Id="rId16" Type="http://schemas.openxmlformats.org/officeDocument/2006/relationships/image" Target="../media/image22.png"/><Relationship Id="rId1" Type="http://schemas.openxmlformats.org/officeDocument/2006/relationships/vmlDrawing" Target="../drawings/vmlDrawing13.vml"/><Relationship Id="rId6" Type="http://schemas.openxmlformats.org/officeDocument/2006/relationships/tags" Target="../tags/tag76.xml"/><Relationship Id="rId11" Type="http://schemas.openxmlformats.org/officeDocument/2006/relationships/tags" Target="../tags/tag81.xml"/><Relationship Id="rId5" Type="http://schemas.openxmlformats.org/officeDocument/2006/relationships/tags" Target="../tags/tag75.xml"/><Relationship Id="rId15" Type="http://schemas.openxmlformats.org/officeDocument/2006/relationships/image" Target="../media/image21.png"/><Relationship Id="rId10" Type="http://schemas.openxmlformats.org/officeDocument/2006/relationships/tags" Target="../tags/tag80.xml"/><Relationship Id="rId19" Type="http://schemas.openxmlformats.org/officeDocument/2006/relationships/image" Target="../media/image6.tmp"/><Relationship Id="rId4" Type="http://schemas.openxmlformats.org/officeDocument/2006/relationships/tags" Target="../tags/tag74.xml"/><Relationship Id="rId9" Type="http://schemas.openxmlformats.org/officeDocument/2006/relationships/tags" Target="../tags/tag79.xml"/><Relationship Id="rId14"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85.xml"/><Relationship Id="rId7" Type="http://schemas.openxmlformats.org/officeDocument/2006/relationships/image" Target="../media/image23.png"/><Relationship Id="rId2" Type="http://schemas.openxmlformats.org/officeDocument/2006/relationships/tags" Target="../tags/tag84.xml"/><Relationship Id="rId1" Type="http://schemas.openxmlformats.org/officeDocument/2006/relationships/vmlDrawing" Target="../drawings/vmlDrawing14.vml"/><Relationship Id="rId6" Type="http://schemas.openxmlformats.org/officeDocument/2006/relationships/notesSlide" Target="../notesSlides/notesSlide14.xml"/><Relationship Id="rId11" Type="http://schemas.openxmlformats.org/officeDocument/2006/relationships/image" Target="../media/image17.wmf"/><Relationship Id="rId5" Type="http://schemas.openxmlformats.org/officeDocument/2006/relationships/slideLayout" Target="../slideLayouts/slideLayout6.xml"/><Relationship Id="rId10" Type="http://schemas.openxmlformats.org/officeDocument/2006/relationships/oleObject" Target="../embeddings/oleObject2.bin"/><Relationship Id="rId4" Type="http://schemas.openxmlformats.org/officeDocument/2006/relationships/tags" Target="../tags/tag86.xml"/><Relationship Id="rId9" Type="http://schemas.openxmlformats.org/officeDocument/2006/relationships/image" Target="../media/image22.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6.pn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24.png"/><Relationship Id="rId5" Type="http://schemas.openxmlformats.org/officeDocument/2006/relationships/image" Target="../media/image25.png"/><Relationship Id="rId4" Type="http://schemas.openxmlformats.org/officeDocument/2006/relationships/notesSlide" Target="../notesSlides/notesSlide15.xml"/></Relationships>
</file>

<file path=ppt/slides/_rels/slide56.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image" Target="../media/image24.png"/><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slideLayout" Target="../slideLayouts/slideLayout6.xml"/><Relationship Id="rId17" Type="http://schemas.openxmlformats.org/officeDocument/2006/relationships/image" Target="../media/image6.tmp"/><Relationship Id="rId2" Type="http://schemas.openxmlformats.org/officeDocument/2006/relationships/tags" Target="../tags/tag90.xml"/><Relationship Id="rId16" Type="http://schemas.openxmlformats.org/officeDocument/2006/relationships/image" Target="../media/image25.png"/><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tags" Target="../tags/tag99.xml"/><Relationship Id="rId5" Type="http://schemas.openxmlformats.org/officeDocument/2006/relationships/tags" Target="../tags/tag93.xml"/><Relationship Id="rId10" Type="http://schemas.openxmlformats.org/officeDocument/2006/relationships/tags" Target="../tags/tag98.xml"/><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image" Target="../media/image26.png"/></Relationships>
</file>

<file path=ppt/slides/_rels/slide5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102.xml"/><Relationship Id="rId7" Type="http://schemas.openxmlformats.org/officeDocument/2006/relationships/image" Target="../media/image24.png"/><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image" Target="../media/image27.png"/><Relationship Id="rId5" Type="http://schemas.openxmlformats.org/officeDocument/2006/relationships/notesSlide" Target="../notesSlides/notesSlide16.xml"/><Relationship Id="rId4" Type="http://schemas.openxmlformats.org/officeDocument/2006/relationships/slideLayout" Target="../slideLayouts/slideLayout6.xml"/><Relationship Id="rId9" Type="http://schemas.openxmlformats.org/officeDocument/2006/relationships/image" Target="../media/image25.png"/></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6.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6.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vmlDrawing" Target="../drawings/vmlDrawing15.vml"/><Relationship Id="rId5" Type="http://schemas.openxmlformats.org/officeDocument/2006/relationships/image" Target="../media/image28.emf"/><Relationship Id="rId4" Type="http://schemas.openxmlformats.org/officeDocument/2006/relationships/oleObject" Target="../embeddings/oleObject4.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slideLayout" Target="../slideLayouts/slideLayout6.xml"/><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16.vml"/><Relationship Id="rId4" Type="http://schemas.openxmlformats.org/officeDocument/2006/relationships/image" Target="../media/image35.e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17.vml"/><Relationship Id="rId4" Type="http://schemas.openxmlformats.org/officeDocument/2006/relationships/image" Target="../media/image36.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38.wmf"/><Relationship Id="rId5" Type="http://schemas.openxmlformats.org/officeDocument/2006/relationships/oleObject" Target="../embeddings/oleObject8.bin"/><Relationship Id="rId4" Type="http://schemas.openxmlformats.org/officeDocument/2006/relationships/image" Target="../media/image37.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image" Target="../media/image38.wmf"/><Relationship Id="rId5" Type="http://schemas.openxmlformats.org/officeDocument/2006/relationships/oleObject" Target="../embeddings/oleObject8.bin"/><Relationship Id="rId4" Type="http://schemas.openxmlformats.org/officeDocument/2006/relationships/image" Target="../media/image37.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38.wmf"/><Relationship Id="rId5" Type="http://schemas.openxmlformats.org/officeDocument/2006/relationships/oleObject" Target="../embeddings/oleObject8.bin"/><Relationship Id="rId4" Type="http://schemas.openxmlformats.org/officeDocument/2006/relationships/image" Target="../media/image37.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21.vml"/><Relationship Id="rId4" Type="http://schemas.openxmlformats.org/officeDocument/2006/relationships/image" Target="../media/image39.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tags" Target="../tags/tag115.xml"/><Relationship Id="rId3" Type="http://schemas.openxmlformats.org/officeDocument/2006/relationships/tags" Target="../tags/tag105.xml"/><Relationship Id="rId7" Type="http://schemas.openxmlformats.org/officeDocument/2006/relationships/tags" Target="../tags/tag109.xml"/><Relationship Id="rId12" Type="http://schemas.openxmlformats.org/officeDocument/2006/relationships/tags" Target="../tags/tag114.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tags" Target="../tags/tag113.xml"/><Relationship Id="rId5" Type="http://schemas.openxmlformats.org/officeDocument/2006/relationships/tags" Target="../tags/tag107.xml"/><Relationship Id="rId15" Type="http://schemas.openxmlformats.org/officeDocument/2006/relationships/image" Target="../media/image6.tmp"/><Relationship Id="rId10" Type="http://schemas.openxmlformats.org/officeDocument/2006/relationships/tags" Target="../tags/tag112.xml"/><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advTm="7040">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a:extLst>
              <a:ext uri="{FF2B5EF4-FFF2-40B4-BE49-F238E27FC236}">
                <a16:creationId xmlns:a16="http://schemas.microsoft.com/office/drawing/2014/main" id="{CB2E448B-42C8-4D54-8C3E-3737308003A2}"/>
              </a:ext>
            </a:extLst>
          </p:cNvPr>
          <p:cNvSpPr txBox="1">
            <a:spLocks noChangeArrowheads="1"/>
          </p:cNvSpPr>
          <p:nvPr/>
        </p:nvSpPr>
        <p:spPr>
          <a:xfrm>
            <a:off x="252000" y="756000"/>
            <a:ext cx="8640000" cy="5819029"/>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3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互斥规则集</a:t>
            </a:r>
          </a:p>
          <a:p>
            <a:pPr lvl="1" fontAlgn="auto">
              <a:lnSpc>
                <a:spcPct val="13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每个记录最多被一个规则覆盖</a:t>
            </a:r>
          </a:p>
          <a:p>
            <a:pPr lvl="1" fontAlgn="auto">
              <a:lnSpc>
                <a:spcPct val="13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如果规则都是相互独立的，分类器包含互斥规则</a:t>
            </a:r>
            <a:endParaRPr kumimoji="0" lang="zh-CN" altLang="en-US">
              <a:solidFill>
                <a:schemeClr val="tx1">
                  <a:lumMod val="85000"/>
                  <a:lumOff val="15000"/>
                </a:schemeClr>
              </a:solidFill>
              <a:cs typeface="+mn-ea"/>
              <a:sym typeface="Times New Roman" panose="02020603050405020304" pitchFamily="18" charset="0"/>
            </a:endParaRPr>
          </a:p>
          <a:p>
            <a:pPr marL="360000" indent="-360000" algn="just" fontAlgn="auto">
              <a:lnSpc>
                <a:spcPct val="13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如果规则集不是互斥的</a:t>
            </a:r>
          </a:p>
          <a:p>
            <a:pPr lvl="1" fontAlgn="auto">
              <a:lnSpc>
                <a:spcPct val="13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一个记录可能被多个规则触发</a:t>
            </a:r>
          </a:p>
          <a:p>
            <a:pPr lvl="1" fontAlgn="auto">
              <a:lnSpc>
                <a:spcPct val="13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如何处理</a:t>
            </a:r>
            <a:r>
              <a:rPr kumimoji="0" lang="en-US" altLang="zh-CN" sz="2200">
                <a:sym typeface="Times New Roman" panose="02020603050405020304" pitchFamily="18" charset="0"/>
              </a:rPr>
              <a:t>?</a:t>
            </a:r>
          </a:p>
          <a:p>
            <a:pPr lvl="2" fontAlgn="auto">
              <a:lnSpc>
                <a:spcPct val="130000"/>
              </a:lnSpc>
              <a:spcBef>
                <a:spcPts val="600"/>
              </a:spcBef>
              <a:spcAft>
                <a:spcPts val="0"/>
              </a:spcAft>
              <a:buClr>
                <a:srgbClr val="FF6600"/>
              </a:buClr>
            </a:pPr>
            <a:r>
              <a:rPr kumimoji="0" lang="en-US" altLang="zh-CN">
                <a:sym typeface="Times New Roman" panose="02020603050405020304" pitchFamily="18" charset="0"/>
              </a:rPr>
              <a:t> </a:t>
            </a:r>
            <a:r>
              <a:rPr kumimoji="0" lang="zh-CN" altLang="en-US">
                <a:sym typeface="Times New Roman" panose="02020603050405020304" pitchFamily="18" charset="0"/>
              </a:rPr>
              <a:t>有序规则集</a:t>
            </a:r>
          </a:p>
          <a:p>
            <a:pPr marL="1371600" lvl="3" indent="0" fontAlgn="auto">
              <a:lnSpc>
                <a:spcPct val="130000"/>
              </a:lnSpc>
              <a:spcBef>
                <a:spcPts val="600"/>
              </a:spcBef>
              <a:spcAft>
                <a:spcPts val="0"/>
              </a:spcAft>
              <a:buFont typeface="Arial" panose="020B0604020202020204" pitchFamily="34" charset="0"/>
              <a:buNone/>
            </a:pPr>
            <a:r>
              <a:rPr kumimoji="0" lang="en-US" altLang="zh-CN">
                <a:sym typeface="Times New Roman" panose="02020603050405020304" pitchFamily="18" charset="0"/>
              </a:rPr>
              <a:t>—— </a:t>
            </a:r>
            <a:r>
              <a:rPr kumimoji="0" lang="zh-CN" altLang="en-US">
                <a:sym typeface="Times New Roman" panose="02020603050405020304" pitchFamily="18" charset="0"/>
              </a:rPr>
              <a:t>基于规则的序 </a:t>
            </a:r>
            <a:r>
              <a:rPr kumimoji="0" lang="en-US" altLang="zh-CN">
                <a:sym typeface="Times New Roman" panose="02020603050405020304" pitchFamily="18" charset="0"/>
              </a:rPr>
              <a:t>vs </a:t>
            </a:r>
            <a:r>
              <a:rPr kumimoji="0" lang="zh-CN" altLang="en-US">
                <a:sym typeface="Times New Roman" panose="02020603050405020304" pitchFamily="18" charset="0"/>
              </a:rPr>
              <a:t>基于类的序</a:t>
            </a:r>
          </a:p>
          <a:p>
            <a:pPr lvl="2" fontAlgn="auto">
              <a:lnSpc>
                <a:spcPct val="130000"/>
              </a:lnSpc>
              <a:spcBef>
                <a:spcPts val="600"/>
              </a:spcBef>
              <a:spcAft>
                <a:spcPts val="0"/>
              </a:spcAft>
              <a:buClr>
                <a:srgbClr val="FF6600"/>
              </a:buClr>
            </a:pPr>
            <a:r>
              <a:rPr kumimoji="0" lang="zh-CN" altLang="en-US">
                <a:sym typeface="Times New Roman" panose="02020603050405020304" pitchFamily="18" charset="0"/>
              </a:rPr>
              <a:t> 无序规则集</a:t>
            </a:r>
            <a:endParaRPr kumimoji="0" lang="en-US" altLang="zh-CN">
              <a:sym typeface="Times New Roman" panose="02020603050405020304" pitchFamily="18" charset="0"/>
            </a:endParaRPr>
          </a:p>
          <a:p>
            <a:pPr marL="1371600" lvl="3" indent="0" algn="just" fontAlgn="auto">
              <a:lnSpc>
                <a:spcPct val="130000"/>
              </a:lnSpc>
              <a:spcBef>
                <a:spcPts val="600"/>
              </a:spcBef>
              <a:spcAft>
                <a:spcPts val="0"/>
              </a:spcAft>
              <a:buFont typeface="Arial" panose="020B0604020202020204" pitchFamily="34" charset="0"/>
              <a:buNone/>
            </a:pPr>
            <a:r>
              <a:rPr kumimoji="0" lang="en-US" altLang="zh-CN">
                <a:sym typeface="Times New Roman" panose="02020603050405020304" pitchFamily="18" charset="0"/>
              </a:rPr>
              <a:t>—— </a:t>
            </a:r>
            <a:r>
              <a:rPr kumimoji="0" lang="zh-CN" altLang="en-US">
                <a:sym typeface="Times New Roman" panose="02020603050405020304" pitchFamily="18" charset="0"/>
              </a:rPr>
              <a:t>在无序规则方案中，允许一条记录触发多条规则，规则被触发时视为</a:t>
            </a:r>
            <a:r>
              <a:rPr kumimoji="0" lang="zh-CN" altLang="en-US" b="1">
                <a:solidFill>
                  <a:srgbClr val="FF6600"/>
                </a:solidFill>
                <a:sym typeface="Times New Roman" panose="02020603050405020304" pitchFamily="18" charset="0"/>
              </a:rPr>
              <a:t>对其相应类的一次投票</a:t>
            </a:r>
            <a:r>
              <a:rPr kumimoji="0" lang="zh-CN" altLang="en-US">
                <a:sym typeface="Times New Roman" panose="02020603050405020304" pitchFamily="18" charset="0"/>
              </a:rPr>
              <a:t>，然后计算不同类的票数（可以使用加权方式）来决定记录的类所属。</a:t>
            </a:r>
            <a:endParaRPr kumimoji="0" lang="zh-CN" altLang="en-US" dirty="0">
              <a:sym typeface="Times New Roman" panose="02020603050405020304" pitchFamily="18" charset="0"/>
            </a:endParaRPr>
          </a:p>
        </p:txBody>
      </p:sp>
      <p:sp>
        <p:nvSpPr>
          <p:cNvPr id="16389" name="Rectangle 2">
            <a:extLst>
              <a:ext uri="{FF2B5EF4-FFF2-40B4-BE49-F238E27FC236}">
                <a16:creationId xmlns:a16="http://schemas.microsoft.com/office/drawing/2014/main" id="{0502A2DD-7A97-4947-A979-03131116BDB3}"/>
              </a:ext>
            </a:extLst>
          </p:cNvPr>
          <p:cNvSpPr>
            <a:spLocks noGrp="1" noChangeArrowheads="1"/>
          </p:cNvSpPr>
          <p:nvPr>
            <p:ph type="title" idx="4294967295"/>
          </p:nvPr>
        </p:nvSpPr>
        <p:spPr>
          <a:xfrm>
            <a:off x="756000" y="108000"/>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1.4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规则</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分类的特征</a:t>
            </a:r>
          </a:p>
        </p:txBody>
      </p:sp>
      <p:sp>
        <p:nvSpPr>
          <p:cNvPr id="14" name="矩形 13">
            <a:extLst>
              <a:ext uri="{FF2B5EF4-FFF2-40B4-BE49-F238E27FC236}">
                <a16:creationId xmlns:a16="http://schemas.microsoft.com/office/drawing/2014/main" id="{FD34BA74-0719-435C-884F-26BBA6A3F08B}"/>
              </a:ext>
            </a:extLst>
          </p:cNvPr>
          <p:cNvSpPr/>
          <p:nvPr/>
        </p:nvSpPr>
        <p:spPr>
          <a:xfrm>
            <a:off x="5004048" y="2369253"/>
            <a:ext cx="4032448" cy="2073773"/>
          </a:xfrm>
          <a:prstGeom prst="rect">
            <a:avLst/>
          </a:prstGeom>
          <a:solidFill>
            <a:schemeClr val="accent6">
              <a:lumMod val="20000"/>
              <a:lumOff val="80000"/>
            </a:schemeClr>
          </a:solidFill>
        </p:spPr>
        <p:txBody>
          <a:bodyPr wrap="square">
            <a:spAutoFit/>
          </a:bodyPr>
          <a:lstStyle/>
          <a:p>
            <a:pPr>
              <a:lnSpc>
                <a:spcPct val="120000"/>
              </a:lnSpc>
              <a:spcBef>
                <a:spcPts val="600"/>
              </a:spcBef>
            </a:pPr>
            <a:r>
              <a:rPr lang="en-US" altLang="zh-CN" sz="14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14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1</a:t>
            </a:r>
            <a:r>
              <a:rPr lang="zh-CN" altLang="en-US" sz="1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1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1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1400">
                <a:sym typeface="Symbol" panose="05050102010706020507" pitchFamily="18" charset="2"/>
              </a:rPr>
              <a:t>  </a:t>
            </a:r>
            <a:r>
              <a:rPr lang="zh-CN" altLang="en-US" sz="1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lang="en-US" altLang="zh-CN" sz="1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1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鸟类</a:t>
            </a:r>
            <a:endParaRPr lang="zh-CN" altLang="en-US" sz="14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lnSpc>
                <a:spcPct val="120000"/>
              </a:lnSpc>
              <a:spcBef>
                <a:spcPts val="600"/>
              </a:spcBef>
            </a:pPr>
            <a:r>
              <a:rPr lang="en-US" altLang="zh-CN" sz="14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14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2</a:t>
            </a:r>
            <a:r>
              <a:rPr lang="zh-CN" altLang="en-US" sz="1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1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1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1400">
                <a:sym typeface="Symbol" panose="05050102010706020507" pitchFamily="18" charset="2"/>
              </a:rPr>
              <a:t>  </a:t>
            </a:r>
            <a:r>
              <a:rPr lang="zh-CN" altLang="en-US" sz="1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lang="en-US" altLang="zh-CN" sz="1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1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鱼类</a:t>
            </a:r>
            <a:endParaRPr lang="zh-CN" altLang="en-US" sz="14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lnSpc>
                <a:spcPct val="120000"/>
              </a:lnSpc>
              <a:spcBef>
                <a:spcPts val="600"/>
              </a:spcBef>
            </a:pPr>
            <a:r>
              <a:rPr lang="en-US" altLang="zh-CN" sz="14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14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3</a:t>
            </a:r>
            <a:r>
              <a:rPr lang="zh-CN" altLang="en-US" sz="1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1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1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a:t>
            </a:r>
            <a:r>
              <a:rPr lang="zh-CN" altLang="en-US" sz="1400">
                <a:sym typeface="Symbol" panose="05050102010706020507" pitchFamily="18" charset="2"/>
              </a:rPr>
              <a:t>  </a:t>
            </a:r>
            <a:r>
              <a:rPr lang="zh-CN" altLang="en-US" sz="1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（体温 </a:t>
            </a:r>
            <a:r>
              <a:rPr lang="en-US" altLang="zh-CN" sz="1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1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恒温）→ 哺乳类</a:t>
            </a:r>
            <a:endParaRPr lang="zh-CN" altLang="en-US" sz="14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lnSpc>
                <a:spcPct val="120000"/>
              </a:lnSpc>
              <a:spcBef>
                <a:spcPts val="600"/>
              </a:spcBef>
            </a:pPr>
            <a:r>
              <a:rPr lang="en-US" altLang="zh-CN" sz="14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14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4</a:t>
            </a:r>
            <a:r>
              <a:rPr lang="zh-CN" altLang="en-US" sz="1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1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1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1400">
                <a:sym typeface="Symbol" panose="05050102010706020507" pitchFamily="18" charset="2"/>
              </a:rPr>
              <a:t>  </a:t>
            </a:r>
            <a:r>
              <a:rPr lang="zh-CN" altLang="en-US" sz="1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lang="en-US" altLang="zh-CN" sz="1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1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 爬行类</a:t>
            </a:r>
            <a:endParaRPr lang="zh-CN" altLang="en-US" sz="14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eaLnBrk="1" hangingPunct="1">
              <a:lnSpc>
                <a:spcPct val="120000"/>
              </a:lnSpc>
              <a:spcBef>
                <a:spcPts val="600"/>
              </a:spcBef>
            </a:pPr>
            <a:r>
              <a:rPr lang="en-US" altLang="zh-CN" sz="14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14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5</a:t>
            </a:r>
            <a:r>
              <a:rPr lang="zh-CN" altLang="en-US" sz="1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lang="en-US" altLang="zh-CN" sz="1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1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半）→ 两栖类</a:t>
            </a:r>
            <a:endParaRPr lang="en-US" altLang="zh-CN" sz="1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285750" indent="-285750" algn="ctr" eaLnBrk="1" hangingPunct="1">
              <a:lnSpc>
                <a:spcPct val="120000"/>
              </a:lnSpc>
              <a:spcBef>
                <a:spcPts val="600"/>
              </a:spcBef>
              <a:buClr>
                <a:srgbClr val="FF6600"/>
              </a:buClr>
              <a:buFont typeface="Arial" panose="020B0604020202020204" pitchFamily="34" charset="0"/>
              <a:buChar char="•"/>
            </a:pPr>
            <a:r>
              <a:rPr lang="zh-CN" altLang="en-US" sz="18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海龟触发规则</a:t>
            </a:r>
            <a:r>
              <a:rPr lang="en-US" altLang="zh-CN" sz="18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r4</a:t>
            </a:r>
            <a:r>
              <a:rPr lang="zh-CN" altLang="en-US" sz="18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和</a:t>
            </a:r>
            <a:r>
              <a:rPr lang="en-US" altLang="zh-CN" sz="18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r6——</a:t>
            </a:r>
            <a:r>
              <a:rPr lang="zh-CN" altLang="en-US" sz="18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冲突</a:t>
            </a:r>
            <a:endParaRPr lang="en-US" altLang="zh-CN" sz="18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cSld>
  <p:clrMapOvr>
    <a:masterClrMapping/>
  </p:clrMapOvr>
  <p:transition spd="med">
    <p:split orient="vert"/>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981FA84-6EE3-4262-8B0B-3CC201E0A33E}"/>
              </a:ext>
            </a:extLst>
          </p:cNvPr>
          <p:cNvPicPr>
            <a:picLocks noChangeAspect="1"/>
          </p:cNvPicPr>
          <p:nvPr/>
        </p:nvPicPr>
        <p:blipFill>
          <a:blip r:embed="rId3"/>
          <a:stretch>
            <a:fillRect/>
          </a:stretch>
        </p:blipFill>
        <p:spPr>
          <a:xfrm>
            <a:off x="735234" y="1958366"/>
            <a:ext cx="7673531" cy="4814602"/>
          </a:xfrm>
          <a:prstGeom prst="rect">
            <a:avLst/>
          </a:prstGeom>
        </p:spPr>
      </p:pic>
      <p:sp>
        <p:nvSpPr>
          <p:cNvPr id="2" name="文本框 1">
            <a:extLst>
              <a:ext uri="{FF2B5EF4-FFF2-40B4-BE49-F238E27FC236}">
                <a16:creationId xmlns:a16="http://schemas.microsoft.com/office/drawing/2014/main" id="{356D1DB2-92E9-4A27-A62C-88497F011C73}"/>
              </a:ext>
            </a:extLst>
          </p:cNvPr>
          <p:cNvSpPr txBox="1"/>
          <p:nvPr/>
        </p:nvSpPr>
        <p:spPr>
          <a:xfrm>
            <a:off x="432000" y="1260000"/>
            <a:ext cx="3278327" cy="579967"/>
          </a:xfrm>
          <a:prstGeom prst="rect">
            <a:avLst/>
          </a:prstGeom>
          <a:noFill/>
        </p:spPr>
        <p:txBody>
          <a:bodyPr wrap="square" rtlCol="0">
            <a:spAutoFit/>
          </a:bodyPr>
          <a:lstStyle/>
          <a:p>
            <a:pPr defTabSz="342900" eaLnBrk="1" fontAlgn="auto" hangingPunct="1">
              <a:lnSpc>
                <a:spcPct val="150000"/>
              </a:lnSpc>
              <a:spcBef>
                <a:spcPts val="0"/>
              </a:spcBef>
              <a:spcAft>
                <a:spcPts val="0"/>
              </a:spcAft>
            </a:pPr>
            <a:r>
              <a:rPr lang="en-US" altLang="zh-CN" b="1" i="1" dirty="0">
                <a:latin typeface="Times New Roman" panose="02020603050405020304" pitchFamily="18" charset="0"/>
                <a:ea typeface="微软雅黑" panose="020B0503020204020204" pitchFamily="34" charset="-122"/>
                <a:sym typeface="Times New Roman" panose="02020603050405020304" pitchFamily="18" charset="0"/>
              </a:rPr>
              <a:t>Logistic Regression</a:t>
            </a:r>
            <a:endParaRPr lang="zh-CN" altLang="en-US" b="1" i="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TextBox 29">
            <a:extLst>
              <a:ext uri="{FF2B5EF4-FFF2-40B4-BE49-F238E27FC236}">
                <a16:creationId xmlns:a16="http://schemas.microsoft.com/office/drawing/2014/main" id="{2D7D3011-2E2C-45AA-9B53-84DC5F470924}"/>
              </a:ext>
            </a:extLst>
          </p:cNvPr>
          <p:cNvSpPr txBox="1"/>
          <p:nvPr/>
        </p:nvSpPr>
        <p:spPr>
          <a:xfrm>
            <a:off x="5868144" y="1958366"/>
            <a:ext cx="2738449" cy="452494"/>
          </a:xfrm>
          <a:prstGeom prst="rect">
            <a:avLst/>
          </a:prstGeom>
          <a:noFill/>
        </p:spPr>
        <p:txBody>
          <a:bodyPr wrap="square" lIns="91438" tIns="45719" rIns="91438" bIns="45719" rtlCol="0">
            <a:spAutoFit/>
          </a:bodyPr>
          <a:lstStyle/>
          <a:p>
            <a:pPr defTabSz="342900" eaLnBrk="1" fontAlgn="auto" hangingPunct="1">
              <a:lnSpc>
                <a:spcPct val="130000"/>
              </a:lnSpc>
              <a:spcBef>
                <a:spcPts val="0"/>
              </a:spcBef>
              <a:spcAft>
                <a:spcPts val="0"/>
              </a:spcAft>
            </a:pPr>
            <a:r>
              <a:rPr lang="en-US" altLang="zh-CN" sz="2000" b="1">
                <a:solidFill>
                  <a:srgbClr val="071F65"/>
                </a:solidFill>
                <a:latin typeface="Times New Roman" panose="02020603050405020304" pitchFamily="18" charset="0"/>
                <a:ea typeface="微软雅黑" panose="020B0503020204020204" pitchFamily="34" charset="-122"/>
                <a:sym typeface="Times New Roman" panose="02020603050405020304" pitchFamily="18" charset="0"/>
              </a:rPr>
              <a:t>0.43263    82th</a:t>
            </a:r>
            <a:endParaRPr lang="en-US" altLang="zh-CN" sz="2000" b="1" i="1" dirty="0">
              <a:solidFill>
                <a:srgbClr val="071F65"/>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矩形 46">
            <a:extLst>
              <a:ext uri="{FF2B5EF4-FFF2-40B4-BE49-F238E27FC236}">
                <a16:creationId xmlns:a16="http://schemas.microsoft.com/office/drawing/2014/main" id="{B4D1A2D5-47F1-499C-80B5-F0DD413CFF7F}"/>
              </a:ext>
            </a:extLst>
          </p:cNvPr>
          <p:cNvSpPr>
            <a:spLocks noChangeArrowheads="1"/>
          </p:cNvSpPr>
          <p:nvPr/>
        </p:nvSpPr>
        <p:spPr bwMode="auto">
          <a:xfrm>
            <a:off x="501586" y="258807"/>
            <a:ext cx="1826137" cy="58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342900" eaLnBrk="1" fontAlgn="auto" hangingPunct="1">
              <a:spcAft>
                <a:spcPts val="0"/>
              </a:spcAft>
              <a:buNone/>
            </a:pPr>
            <a:r>
              <a:rPr kumimoji="0" lang="zh-CN" altLang="en-US" b="1">
                <a:solidFill>
                  <a:srgbClr val="13548C"/>
                </a:solidFill>
                <a:latin typeface="Times New Roman" panose="02020603050405020304" pitchFamily="18" charset="0"/>
                <a:sym typeface="Times New Roman" panose="02020603050405020304" pitchFamily="18" charset="0"/>
              </a:rPr>
              <a:t>分析建模</a:t>
            </a:r>
          </a:p>
        </p:txBody>
      </p:sp>
      <p:sp>
        <p:nvSpPr>
          <p:cNvPr id="11" name="等腰三角形 47">
            <a:extLst>
              <a:ext uri="{FF2B5EF4-FFF2-40B4-BE49-F238E27FC236}">
                <a16:creationId xmlns:a16="http://schemas.microsoft.com/office/drawing/2014/main" id="{4BD576D7-FF12-4018-B639-384B5BD03350}"/>
              </a:ext>
            </a:extLst>
          </p:cNvPr>
          <p:cNvSpPr>
            <a:spLocks noChangeArrowheads="1"/>
          </p:cNvSpPr>
          <p:nvPr/>
        </p:nvSpPr>
        <p:spPr bwMode="auto">
          <a:xfrm rot="5400000">
            <a:off x="-90000" y="281194"/>
            <a:ext cx="720000" cy="540000"/>
          </a:xfrm>
          <a:prstGeom prst="triangle">
            <a:avLst>
              <a:gd name="adj" fmla="val 50000"/>
            </a:avLst>
          </a:prstGeom>
          <a:solidFill>
            <a:srgbClr val="13548C"/>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342900" eaLnBrk="1" fontAlgn="auto" hangingPunct="1">
              <a:spcBef>
                <a:spcPct val="0"/>
              </a:spcBef>
              <a:spcAft>
                <a:spcPts val="0"/>
              </a:spcAft>
              <a:buFont typeface="Arial" charset="0"/>
              <a:buNone/>
            </a:pPr>
            <a:endParaRPr kumimoji="0" lang="zh-CN" altLang="zh-CN" sz="1800">
              <a:solidFill>
                <a:srgbClr val="FFFFFF"/>
              </a:solidFill>
              <a:latin typeface="Times New Roman" panose="02020603050405020304" pitchFamily="18" charset="0"/>
              <a:sym typeface="Times New Roman" panose="02020603050405020304" pitchFamily="18" charset="0"/>
            </a:endParaRPr>
          </a:p>
        </p:txBody>
      </p:sp>
      <p:cxnSp>
        <p:nvCxnSpPr>
          <p:cNvPr id="12" name="直接连接符 11">
            <a:extLst>
              <a:ext uri="{FF2B5EF4-FFF2-40B4-BE49-F238E27FC236}">
                <a16:creationId xmlns:a16="http://schemas.microsoft.com/office/drawing/2014/main" id="{B4E70935-FF5F-4DAE-9BD9-14B841D404E0}"/>
              </a:ext>
            </a:extLst>
          </p:cNvPr>
          <p:cNvCxnSpPr/>
          <p:nvPr/>
        </p:nvCxnSpPr>
        <p:spPr>
          <a:xfrm flipH="1">
            <a:off x="-14420" y="1052736"/>
            <a:ext cx="5031810" cy="0"/>
          </a:xfrm>
          <a:prstGeom prst="line">
            <a:avLst/>
          </a:prstGeom>
          <a:ln>
            <a:solidFill>
              <a:srgbClr val="13548C"/>
            </a:solidFill>
          </a:ln>
        </p:spPr>
        <p:style>
          <a:lnRef idx="1">
            <a:schemeClr val="accent1"/>
          </a:lnRef>
          <a:fillRef idx="0">
            <a:schemeClr val="accent1"/>
          </a:fillRef>
          <a:effectRef idx="0">
            <a:schemeClr val="accent1"/>
          </a:effectRef>
          <a:fontRef idx="minor">
            <a:schemeClr val="tx1"/>
          </a:fontRef>
        </p:style>
      </p:cxnSp>
      <p:sp>
        <p:nvSpPr>
          <p:cNvPr id="13" name="TextBox 30">
            <a:extLst>
              <a:ext uri="{FF2B5EF4-FFF2-40B4-BE49-F238E27FC236}">
                <a16:creationId xmlns:a16="http://schemas.microsoft.com/office/drawing/2014/main" id="{57042CEE-455D-4438-9514-C2F863A16239}"/>
              </a:ext>
            </a:extLst>
          </p:cNvPr>
          <p:cNvSpPr txBox="1"/>
          <p:nvPr/>
        </p:nvSpPr>
        <p:spPr>
          <a:xfrm>
            <a:off x="2364539" y="375031"/>
            <a:ext cx="2440088" cy="461663"/>
          </a:xfrm>
          <a:prstGeom prst="rect">
            <a:avLst/>
          </a:prstGeom>
          <a:noFill/>
        </p:spPr>
        <p:txBody>
          <a:bodyPr wrap="none" lIns="91438" tIns="45719" rIns="91438" bIns="45719" rtlCol="0">
            <a:spAutoFit/>
          </a:bodyPr>
          <a:lstStyle/>
          <a:p>
            <a:pPr defTabSz="342900" eaLnBrk="1" fontAlgn="auto" hangingPunct="1">
              <a:spcAft>
                <a:spcPts val="0"/>
              </a:spcAft>
            </a:pPr>
            <a:r>
              <a:rPr lang="en-US" altLang="zh-CN" i="1">
                <a:solidFill>
                  <a:srgbClr val="13548C"/>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 Linear Classifier</a:t>
            </a:r>
          </a:p>
        </p:txBody>
      </p:sp>
    </p:spTree>
    <p:extLst>
      <p:ext uri="{BB962C8B-B14F-4D97-AF65-F5344CB8AC3E}">
        <p14:creationId xmlns:p14="http://schemas.microsoft.com/office/powerpoint/2010/main" val="2422172158"/>
      </p:ext>
    </p:extLst>
  </p:cSld>
  <p:clrMapOvr>
    <a:masterClrMapping/>
  </p:clrMapOvr>
  <p:transition spd="med">
    <p:split orient="vert"/>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29"/>
          <p:cNvSpPr txBox="1"/>
          <p:nvPr/>
        </p:nvSpPr>
        <p:spPr>
          <a:xfrm>
            <a:off x="432000" y="1260000"/>
            <a:ext cx="8591267" cy="4365617"/>
          </a:xfrm>
          <a:prstGeom prst="rect">
            <a:avLst/>
          </a:prstGeom>
          <a:noFill/>
        </p:spPr>
        <p:txBody>
          <a:bodyPr wrap="square" lIns="91438" tIns="45719" rIns="91438" bIns="45719" rtlCol="0">
            <a:spAutoFit/>
          </a:bodyPr>
          <a:lstStyle/>
          <a:p>
            <a:pPr defTabSz="342900" eaLnBrk="1" fontAlgn="auto" hangingPunct="1">
              <a:lnSpc>
                <a:spcPct val="150000"/>
              </a:lnSpc>
              <a:spcBef>
                <a:spcPts val="600"/>
              </a:spcBef>
              <a:spcAft>
                <a:spcPts val="0"/>
              </a:spcAft>
            </a:pPr>
            <a:r>
              <a:rPr lang="en-US" altLang="zh-CN" b="1" i="1">
                <a:latin typeface="Times New Roman" panose="02020603050405020304" pitchFamily="18" charset="0"/>
                <a:ea typeface="微软雅黑" panose="020B0503020204020204" pitchFamily="34" charset="-122"/>
                <a:sym typeface="Times New Roman" panose="02020603050405020304" pitchFamily="18" charset="0"/>
              </a:rPr>
              <a:t>Random Forest</a:t>
            </a:r>
          </a:p>
          <a:p>
            <a:pPr defTabSz="342900" eaLnBrk="1" fontAlgn="auto" hangingPunct="1">
              <a:lnSpc>
                <a:spcPct val="150000"/>
              </a:lnSpc>
              <a:spcBef>
                <a:spcPts val="600"/>
              </a:spcBef>
              <a:spcAft>
                <a:spcPts val="0"/>
              </a:spcAft>
            </a:pPr>
            <a:endParaRPr lang="en-US" altLang="zh-CN" b="1" i="1">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600"/>
              </a:spcBef>
              <a:spcAft>
                <a:spcPts val="0"/>
              </a:spcAft>
            </a:pPr>
            <a:endParaRPr lang="en-US" altLang="zh-CN" b="1" i="1"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600"/>
              </a:spcBef>
              <a:spcAft>
                <a:spcPts val="0"/>
              </a:spcAft>
            </a:pPr>
            <a:r>
              <a:rPr lang="en-US" altLang="zh-CN" b="1" i="1">
                <a:latin typeface="Times New Roman" panose="02020603050405020304" pitchFamily="18" charset="0"/>
                <a:ea typeface="微软雅黑" panose="020B0503020204020204" pitchFamily="34" charset="-122"/>
                <a:sym typeface="Times New Roman" panose="02020603050405020304" pitchFamily="18" charset="0"/>
              </a:rPr>
              <a:t>GBDT</a:t>
            </a:r>
            <a:r>
              <a:rPr lang="zh-CN" altLang="en-US" b="1" i="1" dirty="0">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b="1" i="1" dirty="0">
                <a:latin typeface="Times New Roman" panose="02020603050405020304" pitchFamily="18" charset="0"/>
                <a:ea typeface="微软雅黑" panose="020B0503020204020204" pitchFamily="34" charset="-122"/>
                <a:sym typeface="Times New Roman" panose="02020603050405020304" pitchFamily="18" charset="0"/>
              </a:rPr>
              <a:t>Gradient Boosting Decision Tree</a:t>
            </a:r>
            <a:r>
              <a:rPr lang="zh-CN" altLang="en-US" b="1" i="1" dirty="0">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b="1" i="1"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600"/>
              </a:spcBef>
              <a:spcAft>
                <a:spcPts val="0"/>
              </a:spcAft>
            </a:pPr>
            <a:r>
              <a:rPr lang="en-US" altLang="zh-CN" i="1">
                <a:latin typeface="Times New Roman" panose="02020603050405020304" pitchFamily="18" charset="0"/>
                <a:ea typeface="微软雅黑" panose="020B0503020204020204" pitchFamily="34" charset="-122"/>
                <a:sym typeface="Times New Roman" panose="02020603050405020304" pitchFamily="18" charset="0"/>
              </a:rPr>
              <a:t>Xgboost</a:t>
            </a:r>
          </a:p>
          <a:p>
            <a:pPr defTabSz="342900" eaLnBrk="1" fontAlgn="auto" hangingPunct="1">
              <a:lnSpc>
                <a:spcPct val="150000"/>
              </a:lnSpc>
              <a:spcBef>
                <a:spcPts val="600"/>
              </a:spcBef>
              <a:spcAft>
                <a:spcPts val="0"/>
              </a:spcAft>
            </a:pPr>
            <a:endParaRPr lang="en-US" altLang="zh-CN" i="1"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600"/>
              </a:spcBef>
              <a:spcAft>
                <a:spcPts val="0"/>
              </a:spcAft>
            </a:pPr>
            <a:r>
              <a:rPr lang="en-US" altLang="zh-CN" i="1">
                <a:latin typeface="Times New Roman" panose="02020603050405020304" pitchFamily="18" charset="0"/>
                <a:ea typeface="微软雅黑" panose="020B0503020204020204" pitchFamily="34" charset="-122"/>
                <a:sym typeface="Times New Roman" panose="02020603050405020304" pitchFamily="18" charset="0"/>
              </a:rPr>
              <a:t>LightGBM</a:t>
            </a:r>
            <a:endParaRPr lang="zh-CN" altLang="zh-CN" i="1" dirty="0">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5" name="图片 4">
            <a:extLst>
              <a:ext uri="{FF2B5EF4-FFF2-40B4-BE49-F238E27FC236}">
                <a16:creationId xmlns:a16="http://schemas.microsoft.com/office/drawing/2014/main" id="{FEA0966B-BD1D-4604-A64F-663717DC05DB}"/>
              </a:ext>
            </a:extLst>
          </p:cNvPr>
          <p:cNvPicPr>
            <a:picLocks noChangeAspect="1"/>
          </p:cNvPicPr>
          <p:nvPr/>
        </p:nvPicPr>
        <p:blipFill>
          <a:blip r:embed="rId3"/>
          <a:stretch>
            <a:fillRect/>
          </a:stretch>
        </p:blipFill>
        <p:spPr>
          <a:xfrm>
            <a:off x="3080725" y="1194279"/>
            <a:ext cx="2590800" cy="1943100"/>
          </a:xfrm>
          <a:prstGeom prst="rect">
            <a:avLst/>
          </a:prstGeom>
        </p:spPr>
      </p:pic>
      <p:pic>
        <p:nvPicPr>
          <p:cNvPr id="3" name="图片 2">
            <a:extLst>
              <a:ext uri="{FF2B5EF4-FFF2-40B4-BE49-F238E27FC236}">
                <a16:creationId xmlns:a16="http://schemas.microsoft.com/office/drawing/2014/main" id="{3C35BD61-2811-4F69-88C1-84788AD640AA}"/>
              </a:ext>
            </a:extLst>
          </p:cNvPr>
          <p:cNvPicPr>
            <a:picLocks noChangeAspect="1"/>
          </p:cNvPicPr>
          <p:nvPr/>
        </p:nvPicPr>
        <p:blipFill rotWithShape="1">
          <a:blip r:embed="rId4"/>
          <a:srcRect l="20782" t="8865" r="16839" b="39371"/>
          <a:stretch/>
        </p:blipFill>
        <p:spPr>
          <a:xfrm>
            <a:off x="2327723" y="3872573"/>
            <a:ext cx="1226574" cy="1017849"/>
          </a:xfrm>
          <a:prstGeom prst="rect">
            <a:avLst/>
          </a:prstGeom>
        </p:spPr>
      </p:pic>
      <p:pic>
        <p:nvPicPr>
          <p:cNvPr id="6" name="图片 5">
            <a:extLst>
              <a:ext uri="{FF2B5EF4-FFF2-40B4-BE49-F238E27FC236}">
                <a16:creationId xmlns:a16="http://schemas.microsoft.com/office/drawing/2014/main" id="{F2C58D68-8611-4247-AD46-0E9A7A28E245}"/>
              </a:ext>
            </a:extLst>
          </p:cNvPr>
          <p:cNvPicPr>
            <a:picLocks noChangeAspect="1"/>
          </p:cNvPicPr>
          <p:nvPr/>
        </p:nvPicPr>
        <p:blipFill rotWithShape="1">
          <a:blip r:embed="rId5"/>
          <a:srcRect t="4650" b="4650"/>
          <a:stretch/>
        </p:blipFill>
        <p:spPr>
          <a:xfrm>
            <a:off x="2216895" y="5176108"/>
            <a:ext cx="1448229" cy="1313543"/>
          </a:xfrm>
          <a:prstGeom prst="rect">
            <a:avLst/>
          </a:prstGeom>
        </p:spPr>
      </p:pic>
      <p:sp>
        <p:nvSpPr>
          <p:cNvPr id="10" name="矩形 46">
            <a:extLst>
              <a:ext uri="{FF2B5EF4-FFF2-40B4-BE49-F238E27FC236}">
                <a16:creationId xmlns:a16="http://schemas.microsoft.com/office/drawing/2014/main" id="{16EA87F2-23C7-49F4-8ACC-49C8480D391D}"/>
              </a:ext>
            </a:extLst>
          </p:cNvPr>
          <p:cNvSpPr>
            <a:spLocks noChangeArrowheads="1"/>
          </p:cNvSpPr>
          <p:nvPr/>
        </p:nvSpPr>
        <p:spPr bwMode="auto">
          <a:xfrm>
            <a:off x="501586" y="258807"/>
            <a:ext cx="1826137" cy="58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342900" eaLnBrk="1" fontAlgn="auto" hangingPunct="1">
              <a:spcAft>
                <a:spcPts val="0"/>
              </a:spcAft>
              <a:buNone/>
            </a:pPr>
            <a:r>
              <a:rPr kumimoji="0" lang="zh-CN" altLang="en-US" b="1">
                <a:solidFill>
                  <a:srgbClr val="13548C"/>
                </a:solidFill>
                <a:latin typeface="Times New Roman" panose="02020603050405020304" pitchFamily="18" charset="0"/>
                <a:sym typeface="Times New Roman" panose="02020603050405020304" pitchFamily="18" charset="0"/>
              </a:rPr>
              <a:t>分析建模</a:t>
            </a:r>
          </a:p>
        </p:txBody>
      </p:sp>
      <p:sp>
        <p:nvSpPr>
          <p:cNvPr id="11" name="等腰三角形 47">
            <a:extLst>
              <a:ext uri="{FF2B5EF4-FFF2-40B4-BE49-F238E27FC236}">
                <a16:creationId xmlns:a16="http://schemas.microsoft.com/office/drawing/2014/main" id="{4FD8A146-7236-459D-B4A2-EA6B4E971B44}"/>
              </a:ext>
            </a:extLst>
          </p:cNvPr>
          <p:cNvSpPr>
            <a:spLocks noChangeArrowheads="1"/>
          </p:cNvSpPr>
          <p:nvPr/>
        </p:nvSpPr>
        <p:spPr bwMode="auto">
          <a:xfrm rot="5400000">
            <a:off x="-90000" y="281194"/>
            <a:ext cx="720000" cy="540000"/>
          </a:xfrm>
          <a:prstGeom prst="triangle">
            <a:avLst>
              <a:gd name="adj" fmla="val 50000"/>
            </a:avLst>
          </a:prstGeom>
          <a:solidFill>
            <a:srgbClr val="13548C"/>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342900" eaLnBrk="1" fontAlgn="auto" hangingPunct="1">
              <a:spcBef>
                <a:spcPct val="0"/>
              </a:spcBef>
              <a:spcAft>
                <a:spcPts val="0"/>
              </a:spcAft>
              <a:buFont typeface="Arial" charset="0"/>
              <a:buNone/>
            </a:pPr>
            <a:endParaRPr kumimoji="0" lang="zh-CN" altLang="zh-CN" sz="1800">
              <a:solidFill>
                <a:srgbClr val="FFFFFF"/>
              </a:solidFill>
              <a:latin typeface="Times New Roman" panose="02020603050405020304" pitchFamily="18" charset="0"/>
              <a:sym typeface="Times New Roman" panose="02020603050405020304" pitchFamily="18" charset="0"/>
            </a:endParaRPr>
          </a:p>
        </p:txBody>
      </p:sp>
      <p:cxnSp>
        <p:nvCxnSpPr>
          <p:cNvPr id="12" name="直接连接符 11">
            <a:extLst>
              <a:ext uri="{FF2B5EF4-FFF2-40B4-BE49-F238E27FC236}">
                <a16:creationId xmlns:a16="http://schemas.microsoft.com/office/drawing/2014/main" id="{55813F2B-55D2-409E-8F05-1E2D5EFF4D53}"/>
              </a:ext>
            </a:extLst>
          </p:cNvPr>
          <p:cNvCxnSpPr/>
          <p:nvPr/>
        </p:nvCxnSpPr>
        <p:spPr>
          <a:xfrm flipH="1">
            <a:off x="-14420" y="1052736"/>
            <a:ext cx="5031810" cy="0"/>
          </a:xfrm>
          <a:prstGeom prst="line">
            <a:avLst/>
          </a:prstGeom>
          <a:ln>
            <a:solidFill>
              <a:srgbClr val="13548C"/>
            </a:solidFill>
          </a:ln>
        </p:spPr>
        <p:style>
          <a:lnRef idx="1">
            <a:schemeClr val="accent1"/>
          </a:lnRef>
          <a:fillRef idx="0">
            <a:schemeClr val="accent1"/>
          </a:fillRef>
          <a:effectRef idx="0">
            <a:schemeClr val="accent1"/>
          </a:effectRef>
          <a:fontRef idx="minor">
            <a:schemeClr val="tx1"/>
          </a:fontRef>
        </p:style>
      </p:cxnSp>
      <p:sp>
        <p:nvSpPr>
          <p:cNvPr id="13" name="TextBox 30">
            <a:extLst>
              <a:ext uri="{FF2B5EF4-FFF2-40B4-BE49-F238E27FC236}">
                <a16:creationId xmlns:a16="http://schemas.microsoft.com/office/drawing/2014/main" id="{2B1F4EA5-287F-40BE-B079-3E2607536D3F}"/>
              </a:ext>
            </a:extLst>
          </p:cNvPr>
          <p:cNvSpPr txBox="1"/>
          <p:nvPr/>
        </p:nvSpPr>
        <p:spPr>
          <a:xfrm>
            <a:off x="2364539" y="375031"/>
            <a:ext cx="3325393" cy="461663"/>
          </a:xfrm>
          <a:prstGeom prst="rect">
            <a:avLst/>
          </a:prstGeom>
          <a:noFill/>
        </p:spPr>
        <p:txBody>
          <a:bodyPr wrap="none" lIns="91438" tIns="45719" rIns="91438" bIns="45719" rtlCol="0">
            <a:spAutoFit/>
          </a:bodyPr>
          <a:lstStyle/>
          <a:p>
            <a:pPr defTabSz="342900" eaLnBrk="1" fontAlgn="auto" hangingPunct="1">
              <a:spcAft>
                <a:spcPts val="0"/>
              </a:spcAft>
            </a:pPr>
            <a:r>
              <a:rPr lang="en-US" altLang="zh-CN" i="1">
                <a:solidFill>
                  <a:srgbClr val="13548C"/>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 Decision Tree Classifier</a:t>
            </a:r>
          </a:p>
        </p:txBody>
      </p:sp>
    </p:spTree>
    <p:extLst>
      <p:ext uri="{BB962C8B-B14F-4D97-AF65-F5344CB8AC3E}">
        <p14:creationId xmlns:p14="http://schemas.microsoft.com/office/powerpoint/2010/main" val="1966411535"/>
      </p:ext>
    </p:extLst>
  </p:cSld>
  <p:clrMapOvr>
    <a:masterClrMapping/>
  </p:clrMapOvr>
  <p:transition spd="med">
    <p:split orient="vert"/>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29">
            <a:extLst>
              <a:ext uri="{FF2B5EF4-FFF2-40B4-BE49-F238E27FC236}">
                <a16:creationId xmlns:a16="http://schemas.microsoft.com/office/drawing/2014/main" id="{E2FBE1BA-1479-4D4D-BC05-AD3EF16F9B4E}"/>
              </a:ext>
            </a:extLst>
          </p:cNvPr>
          <p:cNvSpPr txBox="1"/>
          <p:nvPr/>
        </p:nvSpPr>
        <p:spPr>
          <a:xfrm>
            <a:off x="432000" y="1260000"/>
            <a:ext cx="8355292" cy="499430"/>
          </a:xfrm>
          <a:prstGeom prst="rect">
            <a:avLst/>
          </a:prstGeom>
          <a:noFill/>
        </p:spPr>
        <p:txBody>
          <a:bodyPr wrap="square" lIns="91438" tIns="45719" rIns="91438" bIns="45719" rtlCol="0">
            <a:spAutoFit/>
          </a:bodyPr>
          <a:lstStyle>
            <a:defPPr>
              <a:defRPr lang="zh-CN"/>
            </a:defPPr>
            <a:lvl1pPr defTabSz="342900" eaLnBrk="1" fontAlgn="auto" hangingPunct="1">
              <a:spcBef>
                <a:spcPts val="0"/>
              </a:spcBef>
              <a:spcAft>
                <a:spcPts val="0"/>
              </a:spcAft>
              <a:defRPr sz="2000" b="1" i="1">
                <a:latin typeface="Times New Roman" panose="02020603050405020304" pitchFamily="18" charset="0"/>
                <a:ea typeface="微软雅黑" panose="020B0503020204020204" pitchFamily="34" charset="-122"/>
              </a:defRPr>
            </a:lvl1pPr>
          </a:lstStyle>
          <a:p>
            <a:pPr>
              <a:lnSpc>
                <a:spcPct val="150000"/>
              </a:lnSpc>
            </a:pPr>
            <a:r>
              <a:rPr lang="en-US" altLang="zh-CN">
                <a:sym typeface="Times New Roman" panose="02020603050405020304" pitchFamily="18" charset="0"/>
              </a:rPr>
              <a:t>Xgboost</a:t>
            </a:r>
            <a:r>
              <a:rPr lang="zh-CN" altLang="en-US">
                <a:sym typeface="Times New Roman" panose="02020603050405020304" pitchFamily="18" charset="0"/>
              </a:rPr>
              <a:t>：</a:t>
            </a:r>
            <a:endParaRPr lang="en-US" altLang="zh-CN" dirty="0">
              <a:sym typeface="Times New Roman" panose="02020603050405020304" pitchFamily="18" charset="0"/>
            </a:endParaRPr>
          </a:p>
        </p:txBody>
      </p:sp>
      <p:pic>
        <p:nvPicPr>
          <p:cNvPr id="4" name="图片 3">
            <a:extLst>
              <a:ext uri="{FF2B5EF4-FFF2-40B4-BE49-F238E27FC236}">
                <a16:creationId xmlns:a16="http://schemas.microsoft.com/office/drawing/2014/main" id="{938A4438-5FA9-491F-9022-B35128BE06D7}"/>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1804133" y="1844824"/>
            <a:ext cx="7006019" cy="4621149"/>
          </a:xfrm>
          <a:prstGeom prst="rect">
            <a:avLst/>
          </a:prstGeom>
        </p:spPr>
      </p:pic>
      <p:sp>
        <p:nvSpPr>
          <p:cNvPr id="8" name="矩形 46">
            <a:extLst>
              <a:ext uri="{FF2B5EF4-FFF2-40B4-BE49-F238E27FC236}">
                <a16:creationId xmlns:a16="http://schemas.microsoft.com/office/drawing/2014/main" id="{E78AF0D9-FE0E-4F04-A573-2F262F8EC9E1}"/>
              </a:ext>
            </a:extLst>
          </p:cNvPr>
          <p:cNvSpPr>
            <a:spLocks noChangeArrowheads="1"/>
          </p:cNvSpPr>
          <p:nvPr/>
        </p:nvSpPr>
        <p:spPr bwMode="auto">
          <a:xfrm>
            <a:off x="501586" y="258807"/>
            <a:ext cx="1826137" cy="58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342900" eaLnBrk="1" fontAlgn="auto" hangingPunct="1">
              <a:spcAft>
                <a:spcPts val="0"/>
              </a:spcAft>
              <a:buNone/>
            </a:pPr>
            <a:r>
              <a:rPr kumimoji="0" lang="zh-CN" altLang="en-US" b="1">
                <a:solidFill>
                  <a:srgbClr val="13548C"/>
                </a:solidFill>
                <a:latin typeface="Times New Roman" panose="02020603050405020304" pitchFamily="18" charset="0"/>
                <a:sym typeface="Times New Roman" panose="02020603050405020304" pitchFamily="18" charset="0"/>
              </a:rPr>
              <a:t>分析建模</a:t>
            </a:r>
          </a:p>
        </p:txBody>
      </p:sp>
      <p:sp>
        <p:nvSpPr>
          <p:cNvPr id="10" name="等腰三角形 47">
            <a:extLst>
              <a:ext uri="{FF2B5EF4-FFF2-40B4-BE49-F238E27FC236}">
                <a16:creationId xmlns:a16="http://schemas.microsoft.com/office/drawing/2014/main" id="{19029BBB-DE41-425E-8744-6A341D5621DF}"/>
              </a:ext>
            </a:extLst>
          </p:cNvPr>
          <p:cNvSpPr>
            <a:spLocks noChangeArrowheads="1"/>
          </p:cNvSpPr>
          <p:nvPr/>
        </p:nvSpPr>
        <p:spPr bwMode="auto">
          <a:xfrm rot="5400000">
            <a:off x="-90000" y="281194"/>
            <a:ext cx="720000" cy="540000"/>
          </a:xfrm>
          <a:prstGeom prst="triangle">
            <a:avLst>
              <a:gd name="adj" fmla="val 50000"/>
            </a:avLst>
          </a:prstGeom>
          <a:solidFill>
            <a:srgbClr val="13548C"/>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342900" eaLnBrk="1" fontAlgn="auto" hangingPunct="1">
              <a:spcBef>
                <a:spcPct val="0"/>
              </a:spcBef>
              <a:spcAft>
                <a:spcPts val="0"/>
              </a:spcAft>
              <a:buFont typeface="Arial" charset="0"/>
              <a:buNone/>
            </a:pPr>
            <a:endParaRPr kumimoji="0" lang="zh-CN" altLang="zh-CN" sz="1800">
              <a:solidFill>
                <a:srgbClr val="FFFFFF"/>
              </a:solidFill>
              <a:latin typeface="Times New Roman" panose="02020603050405020304" pitchFamily="18" charset="0"/>
              <a:sym typeface="Times New Roman" panose="02020603050405020304" pitchFamily="18" charset="0"/>
            </a:endParaRPr>
          </a:p>
        </p:txBody>
      </p:sp>
      <p:cxnSp>
        <p:nvCxnSpPr>
          <p:cNvPr id="11" name="直接连接符 10">
            <a:extLst>
              <a:ext uri="{FF2B5EF4-FFF2-40B4-BE49-F238E27FC236}">
                <a16:creationId xmlns:a16="http://schemas.microsoft.com/office/drawing/2014/main" id="{6043581C-AB57-4430-9B5C-6F2D802BC2BE}"/>
              </a:ext>
            </a:extLst>
          </p:cNvPr>
          <p:cNvCxnSpPr/>
          <p:nvPr/>
        </p:nvCxnSpPr>
        <p:spPr>
          <a:xfrm flipH="1">
            <a:off x="-14420" y="1052736"/>
            <a:ext cx="5031810" cy="0"/>
          </a:xfrm>
          <a:prstGeom prst="line">
            <a:avLst/>
          </a:prstGeom>
          <a:ln>
            <a:solidFill>
              <a:srgbClr val="13548C"/>
            </a:solidFill>
          </a:ln>
        </p:spPr>
        <p:style>
          <a:lnRef idx="1">
            <a:schemeClr val="accent1"/>
          </a:lnRef>
          <a:fillRef idx="0">
            <a:schemeClr val="accent1"/>
          </a:fillRef>
          <a:effectRef idx="0">
            <a:schemeClr val="accent1"/>
          </a:effectRef>
          <a:fontRef idx="minor">
            <a:schemeClr val="tx1"/>
          </a:fontRef>
        </p:style>
      </p:cxnSp>
      <p:sp>
        <p:nvSpPr>
          <p:cNvPr id="12" name="TextBox 30">
            <a:extLst>
              <a:ext uri="{FF2B5EF4-FFF2-40B4-BE49-F238E27FC236}">
                <a16:creationId xmlns:a16="http://schemas.microsoft.com/office/drawing/2014/main" id="{7D4EDC82-9360-40F5-A39A-F4200FDCE528}"/>
              </a:ext>
            </a:extLst>
          </p:cNvPr>
          <p:cNvSpPr txBox="1"/>
          <p:nvPr/>
        </p:nvSpPr>
        <p:spPr>
          <a:xfrm>
            <a:off x="2364539" y="375031"/>
            <a:ext cx="3325393" cy="461663"/>
          </a:xfrm>
          <a:prstGeom prst="rect">
            <a:avLst/>
          </a:prstGeom>
          <a:noFill/>
        </p:spPr>
        <p:txBody>
          <a:bodyPr wrap="none" lIns="91438" tIns="45719" rIns="91438" bIns="45719" rtlCol="0">
            <a:spAutoFit/>
          </a:bodyPr>
          <a:lstStyle/>
          <a:p>
            <a:pPr defTabSz="342900" eaLnBrk="1" fontAlgn="auto" hangingPunct="1">
              <a:spcAft>
                <a:spcPts val="0"/>
              </a:spcAft>
            </a:pPr>
            <a:r>
              <a:rPr lang="en-US" altLang="zh-CN" i="1">
                <a:solidFill>
                  <a:srgbClr val="13548C"/>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 Decision Tree Classifier</a:t>
            </a:r>
          </a:p>
        </p:txBody>
      </p:sp>
    </p:spTree>
    <p:extLst>
      <p:ext uri="{BB962C8B-B14F-4D97-AF65-F5344CB8AC3E}">
        <p14:creationId xmlns:p14="http://schemas.microsoft.com/office/powerpoint/2010/main" val="3954748742"/>
      </p:ext>
    </p:extLst>
  </p:cSld>
  <p:clrMapOvr>
    <a:masterClrMapping/>
  </p:clrMapOvr>
  <p:transition spd="med">
    <p:split orient="vert"/>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29">
            <a:extLst>
              <a:ext uri="{FF2B5EF4-FFF2-40B4-BE49-F238E27FC236}">
                <a16:creationId xmlns:a16="http://schemas.microsoft.com/office/drawing/2014/main" id="{E2FBE1BA-1479-4D4D-BC05-AD3EF16F9B4E}"/>
              </a:ext>
            </a:extLst>
          </p:cNvPr>
          <p:cNvSpPr txBox="1"/>
          <p:nvPr/>
        </p:nvSpPr>
        <p:spPr>
          <a:xfrm>
            <a:off x="432000" y="1260000"/>
            <a:ext cx="8355292" cy="499430"/>
          </a:xfrm>
          <a:prstGeom prst="rect">
            <a:avLst/>
          </a:prstGeom>
          <a:noFill/>
        </p:spPr>
        <p:txBody>
          <a:bodyPr wrap="square" lIns="91438" tIns="45719" rIns="91438" bIns="45719" rtlCol="0">
            <a:spAutoFit/>
          </a:bodyPr>
          <a:lstStyle/>
          <a:p>
            <a:pPr defTabSz="342900" eaLnBrk="1" fontAlgn="auto" hangingPunct="1">
              <a:lnSpc>
                <a:spcPct val="150000"/>
              </a:lnSpc>
              <a:spcBef>
                <a:spcPts val="0"/>
              </a:spcBef>
              <a:spcAft>
                <a:spcPts val="0"/>
              </a:spcAft>
            </a:pPr>
            <a:r>
              <a:rPr lang="en-US" altLang="zh-CN" sz="2000" b="1" i="1" dirty="0" err="1">
                <a:latin typeface="Times New Roman" panose="02020603050405020304" pitchFamily="18" charset="0"/>
                <a:ea typeface="微软雅黑" panose="020B0503020204020204" pitchFamily="34" charset="-122"/>
                <a:sym typeface="Times New Roman" panose="02020603050405020304" pitchFamily="18" charset="0"/>
              </a:rPr>
              <a:t>LightGBM</a:t>
            </a:r>
            <a:r>
              <a:rPr lang="zh-CN" altLang="en-US" sz="2000" b="1" dirty="0">
                <a:latin typeface="Times New Roman" panose="02020603050405020304" pitchFamily="18" charset="0"/>
                <a:ea typeface="微软雅黑" panose="020B0503020204020204" pitchFamily="34" charset="-122"/>
                <a:sym typeface="Times New Roman" panose="02020603050405020304" pitchFamily="18" charset="0"/>
              </a:rPr>
              <a:t>：</a:t>
            </a:r>
            <a:endParaRPr lang="zh-CN" altLang="zh-CN" sz="1800" dirty="0">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2" name="图片 1">
            <a:extLst>
              <a:ext uri="{FF2B5EF4-FFF2-40B4-BE49-F238E27FC236}">
                <a16:creationId xmlns:a16="http://schemas.microsoft.com/office/drawing/2014/main" id="{BCED705F-B0F1-48F1-BC22-66805996C995}"/>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2123081" y="1234470"/>
            <a:ext cx="6508909" cy="5515642"/>
          </a:xfrm>
          <a:prstGeom prst="rect">
            <a:avLst/>
          </a:prstGeom>
        </p:spPr>
      </p:pic>
      <p:sp>
        <p:nvSpPr>
          <p:cNvPr id="8" name="矩形 46">
            <a:extLst>
              <a:ext uri="{FF2B5EF4-FFF2-40B4-BE49-F238E27FC236}">
                <a16:creationId xmlns:a16="http://schemas.microsoft.com/office/drawing/2014/main" id="{02606149-16A1-496F-8F33-A7CFACF71EFB}"/>
              </a:ext>
            </a:extLst>
          </p:cNvPr>
          <p:cNvSpPr>
            <a:spLocks noChangeArrowheads="1"/>
          </p:cNvSpPr>
          <p:nvPr/>
        </p:nvSpPr>
        <p:spPr bwMode="auto">
          <a:xfrm>
            <a:off x="501586" y="258807"/>
            <a:ext cx="1826137" cy="58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342900" eaLnBrk="1" fontAlgn="auto" hangingPunct="1">
              <a:spcAft>
                <a:spcPts val="0"/>
              </a:spcAft>
              <a:buNone/>
            </a:pPr>
            <a:r>
              <a:rPr kumimoji="0" lang="zh-CN" altLang="en-US" b="1">
                <a:solidFill>
                  <a:srgbClr val="13548C"/>
                </a:solidFill>
                <a:latin typeface="Times New Roman" panose="02020603050405020304" pitchFamily="18" charset="0"/>
                <a:sym typeface="Times New Roman" panose="02020603050405020304" pitchFamily="18" charset="0"/>
              </a:rPr>
              <a:t>分析建模</a:t>
            </a:r>
          </a:p>
        </p:txBody>
      </p:sp>
      <p:sp>
        <p:nvSpPr>
          <p:cNvPr id="10" name="等腰三角形 47">
            <a:extLst>
              <a:ext uri="{FF2B5EF4-FFF2-40B4-BE49-F238E27FC236}">
                <a16:creationId xmlns:a16="http://schemas.microsoft.com/office/drawing/2014/main" id="{5663B107-DBFE-4211-AE72-2E6C767C6C52}"/>
              </a:ext>
            </a:extLst>
          </p:cNvPr>
          <p:cNvSpPr>
            <a:spLocks noChangeArrowheads="1"/>
          </p:cNvSpPr>
          <p:nvPr/>
        </p:nvSpPr>
        <p:spPr bwMode="auto">
          <a:xfrm rot="5400000">
            <a:off x="-90000" y="281194"/>
            <a:ext cx="720000" cy="540000"/>
          </a:xfrm>
          <a:prstGeom prst="triangle">
            <a:avLst>
              <a:gd name="adj" fmla="val 50000"/>
            </a:avLst>
          </a:prstGeom>
          <a:solidFill>
            <a:srgbClr val="13548C"/>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342900" eaLnBrk="1" fontAlgn="auto" hangingPunct="1">
              <a:spcBef>
                <a:spcPct val="0"/>
              </a:spcBef>
              <a:spcAft>
                <a:spcPts val="0"/>
              </a:spcAft>
              <a:buFont typeface="Arial" charset="0"/>
              <a:buNone/>
            </a:pPr>
            <a:endParaRPr kumimoji="0" lang="zh-CN" altLang="zh-CN" sz="1800">
              <a:solidFill>
                <a:srgbClr val="FFFFFF"/>
              </a:solidFill>
              <a:latin typeface="Times New Roman" panose="02020603050405020304" pitchFamily="18" charset="0"/>
              <a:sym typeface="Times New Roman" panose="02020603050405020304" pitchFamily="18" charset="0"/>
            </a:endParaRPr>
          </a:p>
        </p:txBody>
      </p:sp>
      <p:cxnSp>
        <p:nvCxnSpPr>
          <p:cNvPr id="11" name="直接连接符 10">
            <a:extLst>
              <a:ext uri="{FF2B5EF4-FFF2-40B4-BE49-F238E27FC236}">
                <a16:creationId xmlns:a16="http://schemas.microsoft.com/office/drawing/2014/main" id="{BA90501F-5E4C-4B19-A6F5-CF1AE1EC0328}"/>
              </a:ext>
            </a:extLst>
          </p:cNvPr>
          <p:cNvCxnSpPr/>
          <p:nvPr/>
        </p:nvCxnSpPr>
        <p:spPr>
          <a:xfrm flipH="1">
            <a:off x="-14420" y="1052736"/>
            <a:ext cx="5031810" cy="0"/>
          </a:xfrm>
          <a:prstGeom prst="line">
            <a:avLst/>
          </a:prstGeom>
          <a:ln>
            <a:solidFill>
              <a:srgbClr val="13548C"/>
            </a:solidFill>
          </a:ln>
        </p:spPr>
        <p:style>
          <a:lnRef idx="1">
            <a:schemeClr val="accent1"/>
          </a:lnRef>
          <a:fillRef idx="0">
            <a:schemeClr val="accent1"/>
          </a:fillRef>
          <a:effectRef idx="0">
            <a:schemeClr val="accent1"/>
          </a:effectRef>
          <a:fontRef idx="minor">
            <a:schemeClr val="tx1"/>
          </a:fontRef>
        </p:style>
      </p:cxnSp>
      <p:sp>
        <p:nvSpPr>
          <p:cNvPr id="12" name="TextBox 30">
            <a:extLst>
              <a:ext uri="{FF2B5EF4-FFF2-40B4-BE49-F238E27FC236}">
                <a16:creationId xmlns:a16="http://schemas.microsoft.com/office/drawing/2014/main" id="{AB80BD8F-340D-4BAC-8F9D-85965317B423}"/>
              </a:ext>
            </a:extLst>
          </p:cNvPr>
          <p:cNvSpPr txBox="1"/>
          <p:nvPr/>
        </p:nvSpPr>
        <p:spPr>
          <a:xfrm>
            <a:off x="2364539" y="375031"/>
            <a:ext cx="3325393" cy="461663"/>
          </a:xfrm>
          <a:prstGeom prst="rect">
            <a:avLst/>
          </a:prstGeom>
          <a:noFill/>
        </p:spPr>
        <p:txBody>
          <a:bodyPr wrap="none" lIns="91438" tIns="45719" rIns="91438" bIns="45719" rtlCol="0">
            <a:spAutoFit/>
          </a:bodyPr>
          <a:lstStyle/>
          <a:p>
            <a:pPr defTabSz="342900" eaLnBrk="1" fontAlgn="auto" hangingPunct="1">
              <a:spcAft>
                <a:spcPts val="0"/>
              </a:spcAft>
            </a:pPr>
            <a:r>
              <a:rPr lang="en-US" altLang="zh-CN" i="1">
                <a:solidFill>
                  <a:srgbClr val="13548C"/>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 Decision Tree Classifier</a:t>
            </a:r>
          </a:p>
        </p:txBody>
      </p:sp>
    </p:spTree>
    <p:extLst>
      <p:ext uri="{BB962C8B-B14F-4D97-AF65-F5344CB8AC3E}">
        <p14:creationId xmlns:p14="http://schemas.microsoft.com/office/powerpoint/2010/main" val="4156296409"/>
      </p:ext>
    </p:extLst>
  </p:cSld>
  <p:clrMapOvr>
    <a:masterClrMapping/>
  </p:clrMapOvr>
  <p:transition spd="med">
    <p:split orient="vert"/>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29">
            <a:extLst>
              <a:ext uri="{FF2B5EF4-FFF2-40B4-BE49-F238E27FC236}">
                <a16:creationId xmlns:a16="http://schemas.microsoft.com/office/drawing/2014/main" id="{E2FBE1BA-1479-4D4D-BC05-AD3EF16F9B4E}"/>
              </a:ext>
            </a:extLst>
          </p:cNvPr>
          <p:cNvSpPr txBox="1"/>
          <p:nvPr/>
        </p:nvSpPr>
        <p:spPr>
          <a:xfrm>
            <a:off x="432000" y="1260000"/>
            <a:ext cx="8355292" cy="3103733"/>
          </a:xfrm>
          <a:prstGeom prst="rect">
            <a:avLst/>
          </a:prstGeom>
          <a:noFill/>
        </p:spPr>
        <p:txBody>
          <a:bodyPr wrap="square" lIns="91438" tIns="45719" rIns="91438" bIns="45719" rtlCol="0">
            <a:spAutoFit/>
          </a:bodyPr>
          <a:lstStyle/>
          <a:p>
            <a:pPr defTabSz="342900" eaLnBrk="1" fontAlgn="auto" hangingPunct="1">
              <a:lnSpc>
                <a:spcPct val="150000"/>
              </a:lnSpc>
              <a:spcBef>
                <a:spcPts val="600"/>
              </a:spcBef>
              <a:spcAft>
                <a:spcPts val="0"/>
              </a:spcAft>
            </a:pPr>
            <a:r>
              <a:rPr lang="en-US" altLang="zh-CN" i="1">
                <a:latin typeface="Times New Roman" panose="02020603050405020304" pitchFamily="18" charset="0"/>
                <a:ea typeface="微软雅黑" panose="020B0503020204020204" pitchFamily="34" charset="-122"/>
                <a:sym typeface="Times New Roman" panose="02020603050405020304" pitchFamily="18" charset="0"/>
              </a:rPr>
              <a:t>Xgboost</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0.45732 	</a:t>
            </a:r>
            <a:r>
              <a:rPr lang="en-US" altLang="zh-CN">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i="1">
                <a:latin typeface="Times New Roman" panose="02020603050405020304" pitchFamily="18" charset="0"/>
                <a:ea typeface="微软雅黑" panose="020B0503020204020204" pitchFamily="34" charset="-122"/>
                <a:sym typeface="Times New Roman" panose="02020603050405020304" pitchFamily="18" charset="0"/>
              </a:rPr>
              <a:t>19</a:t>
            </a:r>
            <a:r>
              <a:rPr lang="en-US" altLang="zh-CN" i="1" baseline="30000">
                <a:latin typeface="Times New Roman" panose="02020603050405020304" pitchFamily="18" charset="0"/>
                <a:ea typeface="微软雅黑" panose="020B0503020204020204" pitchFamily="34" charset="-122"/>
                <a:sym typeface="Times New Roman" panose="02020603050405020304" pitchFamily="18" charset="0"/>
              </a:rPr>
              <a:t>th</a:t>
            </a:r>
            <a:endParaRPr lang="en-US" altLang="zh-CN"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600"/>
              </a:spcBef>
              <a:spcAft>
                <a:spcPts val="0"/>
              </a:spcAft>
            </a:pPr>
            <a:r>
              <a:rPr lang="en-US" altLang="zh-CN" i="1" dirty="0" err="1">
                <a:latin typeface="Times New Roman" panose="02020603050405020304" pitchFamily="18" charset="0"/>
                <a:ea typeface="微软雅黑" panose="020B0503020204020204" pitchFamily="34" charset="-122"/>
                <a:sym typeface="Times New Roman" panose="02020603050405020304" pitchFamily="18" charset="0"/>
              </a:rPr>
              <a:t>LightGBM</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0.45844 </a:t>
            </a:r>
            <a:r>
              <a:rPr lang="en-US" altLang="zh-CN">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i="1">
                <a:latin typeface="Times New Roman" panose="02020603050405020304" pitchFamily="18" charset="0"/>
                <a:ea typeface="微软雅黑" panose="020B0503020204020204" pitchFamily="34" charset="-122"/>
                <a:sym typeface="Times New Roman" panose="02020603050405020304" pitchFamily="18" charset="0"/>
              </a:rPr>
              <a:t>17</a:t>
            </a:r>
            <a:r>
              <a:rPr lang="en-US" altLang="zh-CN" i="1" baseline="30000">
                <a:latin typeface="Times New Roman" panose="02020603050405020304" pitchFamily="18" charset="0"/>
                <a:ea typeface="微软雅黑" panose="020B0503020204020204" pitchFamily="34" charset="-122"/>
                <a:sym typeface="Times New Roman" panose="02020603050405020304" pitchFamily="18" charset="0"/>
              </a:rPr>
              <a:t>th</a:t>
            </a:r>
            <a:endParaRPr lang="en-US" altLang="zh-CN" i="1"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600"/>
              </a:spcBef>
              <a:spcAft>
                <a:spcPts val="0"/>
              </a:spcAft>
            </a:pPr>
            <a:r>
              <a:rPr lang="zh-CN" altLang="en-US" i="1" dirty="0">
                <a:latin typeface="Times New Roman" panose="02020603050405020304" pitchFamily="18" charset="0"/>
                <a:ea typeface="微软雅黑" panose="020B0503020204020204" pitchFamily="34" charset="-122"/>
                <a:sym typeface="Times New Roman" panose="02020603050405020304" pitchFamily="18" charset="0"/>
              </a:rPr>
              <a:t>模型加权融合： </a:t>
            </a:r>
            <a:endParaRPr lang="en-US" altLang="zh-CN" i="1"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600"/>
              </a:spcBef>
              <a:spcAft>
                <a:spcPts val="0"/>
              </a:spcAft>
            </a:pPr>
            <a:r>
              <a:rPr lang="en-US" altLang="zh-CN" i="1" dirty="0">
                <a:latin typeface="Times New Roman" panose="02020603050405020304" pitchFamily="18" charset="0"/>
                <a:ea typeface="微软雅黑" panose="020B0503020204020204" pitchFamily="34" charset="-122"/>
                <a:sym typeface="Times New Roman" panose="02020603050405020304" pitchFamily="18" charset="0"/>
              </a:rPr>
              <a:t>				0.5</a:t>
            </a:r>
            <a:r>
              <a:rPr lang="zh-CN" altLang="en-US" i="1" dirty="0">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sym typeface="Times New Roman" panose="02020603050405020304" pitchFamily="18" charset="0"/>
              </a:rPr>
              <a:t> Xgboost+0.5</a:t>
            </a:r>
            <a:r>
              <a:rPr lang="zh-CN" altLang="en-US" i="1" dirty="0">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i="1" dirty="0" err="1">
                <a:latin typeface="Times New Roman" panose="02020603050405020304" pitchFamily="18" charset="0"/>
                <a:ea typeface="微软雅黑" panose="020B0503020204020204" pitchFamily="34" charset="-122"/>
                <a:sym typeface="Times New Roman" panose="02020603050405020304" pitchFamily="18" charset="0"/>
              </a:rPr>
              <a:t>LightGBM</a:t>
            </a:r>
            <a:r>
              <a:rPr lang="en-US" altLang="zh-CN" i="1" dirty="0">
                <a:latin typeface="Times New Roman" panose="02020603050405020304" pitchFamily="18" charset="0"/>
                <a:ea typeface="微软雅黑" panose="020B0503020204020204" pitchFamily="34" charset="-122"/>
                <a:sym typeface="Times New Roman" panose="02020603050405020304" pitchFamily="18" charset="0"/>
              </a:rPr>
              <a:t>=0.46437	</a:t>
            </a:r>
            <a:r>
              <a:rPr lang="en-US" altLang="zh-CN" i="1">
                <a:latin typeface="Times New Roman" panose="02020603050405020304" pitchFamily="18" charset="0"/>
                <a:ea typeface="微软雅黑" panose="020B0503020204020204" pitchFamily="34" charset="-122"/>
                <a:sym typeface="Times New Roman" panose="02020603050405020304" pitchFamily="18" charset="0"/>
              </a:rPr>
              <a:t>	11</a:t>
            </a:r>
            <a:r>
              <a:rPr lang="en-US" altLang="zh-CN" i="1" baseline="30000">
                <a:latin typeface="Times New Roman" panose="02020603050405020304" pitchFamily="18" charset="0"/>
                <a:ea typeface="微软雅黑" panose="020B0503020204020204" pitchFamily="34" charset="-122"/>
                <a:sym typeface="Times New Roman" panose="02020603050405020304" pitchFamily="18" charset="0"/>
              </a:rPr>
              <a:t>th</a:t>
            </a:r>
            <a:endParaRPr lang="en-US" altLang="zh-CN" i="1"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600"/>
              </a:spcBef>
              <a:spcAft>
                <a:spcPts val="0"/>
              </a:spcAft>
            </a:pPr>
            <a:r>
              <a:rPr lang="en-US" altLang="zh-CN" i="1" dirty="0">
                <a:latin typeface="Times New Roman" panose="02020603050405020304" pitchFamily="18" charset="0"/>
                <a:ea typeface="微软雅黑" panose="020B0503020204020204" pitchFamily="34" charset="-122"/>
                <a:sym typeface="Times New Roman" panose="02020603050405020304" pitchFamily="18" charset="0"/>
              </a:rPr>
              <a:t>				0.4</a:t>
            </a:r>
            <a:r>
              <a:rPr lang="zh-CN" altLang="en-US" i="1" dirty="0">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sym typeface="Times New Roman" panose="02020603050405020304" pitchFamily="18" charset="0"/>
              </a:rPr>
              <a:t> Xgboost+0.6</a:t>
            </a:r>
            <a:r>
              <a:rPr lang="zh-CN" altLang="en-US" i="1" dirty="0">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i="1" dirty="0" err="1">
                <a:latin typeface="Times New Roman" panose="02020603050405020304" pitchFamily="18" charset="0"/>
                <a:ea typeface="微软雅黑" panose="020B0503020204020204" pitchFamily="34" charset="-122"/>
                <a:sym typeface="Times New Roman" panose="02020603050405020304" pitchFamily="18" charset="0"/>
              </a:rPr>
              <a:t>LightGBM</a:t>
            </a:r>
            <a:r>
              <a:rPr lang="en-US" altLang="zh-CN" i="1" dirty="0">
                <a:latin typeface="Times New Roman" panose="02020603050405020304" pitchFamily="18" charset="0"/>
                <a:ea typeface="微软雅黑" panose="020B0503020204020204" pitchFamily="34" charset="-122"/>
                <a:sym typeface="Times New Roman" panose="02020603050405020304" pitchFamily="18" charset="0"/>
              </a:rPr>
              <a:t>=0.46711 	</a:t>
            </a:r>
            <a:r>
              <a:rPr lang="en-US" altLang="zh-CN" i="1">
                <a:latin typeface="Times New Roman" panose="02020603050405020304" pitchFamily="18" charset="0"/>
                <a:ea typeface="微软雅黑" panose="020B0503020204020204" pitchFamily="34" charset="-122"/>
                <a:sym typeface="Times New Roman" panose="02020603050405020304" pitchFamily="18" charset="0"/>
              </a:rPr>
              <a:t>	7</a:t>
            </a:r>
            <a:r>
              <a:rPr lang="en-US" altLang="zh-CN" i="1" baseline="30000">
                <a:latin typeface="Times New Roman" panose="02020603050405020304" pitchFamily="18" charset="0"/>
                <a:ea typeface="微软雅黑" panose="020B0503020204020204" pitchFamily="34" charset="-122"/>
                <a:sym typeface="Times New Roman" panose="02020603050405020304" pitchFamily="18" charset="0"/>
              </a:rPr>
              <a:t>th</a:t>
            </a:r>
            <a:endParaRPr lang="en-US" altLang="zh-CN" i="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矩形 46">
            <a:extLst>
              <a:ext uri="{FF2B5EF4-FFF2-40B4-BE49-F238E27FC236}">
                <a16:creationId xmlns:a16="http://schemas.microsoft.com/office/drawing/2014/main" id="{41ED95AE-D7FF-43AC-9A40-CA160DD36DBD}"/>
              </a:ext>
            </a:extLst>
          </p:cNvPr>
          <p:cNvSpPr>
            <a:spLocks noChangeArrowheads="1"/>
          </p:cNvSpPr>
          <p:nvPr/>
        </p:nvSpPr>
        <p:spPr bwMode="auto">
          <a:xfrm>
            <a:off x="501586" y="258807"/>
            <a:ext cx="1826137" cy="58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342900" eaLnBrk="1" fontAlgn="auto" hangingPunct="1">
              <a:spcAft>
                <a:spcPts val="0"/>
              </a:spcAft>
              <a:buNone/>
            </a:pPr>
            <a:r>
              <a:rPr kumimoji="0" lang="zh-CN" altLang="en-US" b="1">
                <a:solidFill>
                  <a:srgbClr val="13548C"/>
                </a:solidFill>
                <a:latin typeface="Times New Roman" panose="02020603050405020304" pitchFamily="18" charset="0"/>
                <a:sym typeface="Times New Roman" panose="02020603050405020304" pitchFamily="18" charset="0"/>
              </a:rPr>
              <a:t>分析建模</a:t>
            </a:r>
          </a:p>
        </p:txBody>
      </p:sp>
      <p:sp>
        <p:nvSpPr>
          <p:cNvPr id="10" name="等腰三角形 47">
            <a:extLst>
              <a:ext uri="{FF2B5EF4-FFF2-40B4-BE49-F238E27FC236}">
                <a16:creationId xmlns:a16="http://schemas.microsoft.com/office/drawing/2014/main" id="{945DA7E7-F1F4-4E30-96F6-0FF95C159CE8}"/>
              </a:ext>
            </a:extLst>
          </p:cNvPr>
          <p:cNvSpPr>
            <a:spLocks noChangeArrowheads="1"/>
          </p:cNvSpPr>
          <p:nvPr/>
        </p:nvSpPr>
        <p:spPr bwMode="auto">
          <a:xfrm rot="5400000">
            <a:off x="-90000" y="281194"/>
            <a:ext cx="720000" cy="540000"/>
          </a:xfrm>
          <a:prstGeom prst="triangle">
            <a:avLst>
              <a:gd name="adj" fmla="val 50000"/>
            </a:avLst>
          </a:prstGeom>
          <a:solidFill>
            <a:srgbClr val="13548C"/>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342900" eaLnBrk="1" fontAlgn="auto" hangingPunct="1">
              <a:spcBef>
                <a:spcPct val="0"/>
              </a:spcBef>
              <a:spcAft>
                <a:spcPts val="0"/>
              </a:spcAft>
              <a:buFont typeface="Arial" charset="0"/>
              <a:buNone/>
            </a:pPr>
            <a:endParaRPr kumimoji="0" lang="zh-CN" altLang="zh-CN" sz="1800">
              <a:solidFill>
                <a:srgbClr val="FFFFFF"/>
              </a:solidFill>
              <a:latin typeface="Times New Roman" panose="02020603050405020304" pitchFamily="18" charset="0"/>
              <a:sym typeface="Times New Roman" panose="02020603050405020304" pitchFamily="18" charset="0"/>
            </a:endParaRPr>
          </a:p>
        </p:txBody>
      </p:sp>
      <p:cxnSp>
        <p:nvCxnSpPr>
          <p:cNvPr id="11" name="直接连接符 10">
            <a:extLst>
              <a:ext uri="{FF2B5EF4-FFF2-40B4-BE49-F238E27FC236}">
                <a16:creationId xmlns:a16="http://schemas.microsoft.com/office/drawing/2014/main" id="{398853F5-C14B-4F31-A7F5-240E1F0D264D}"/>
              </a:ext>
            </a:extLst>
          </p:cNvPr>
          <p:cNvCxnSpPr/>
          <p:nvPr/>
        </p:nvCxnSpPr>
        <p:spPr>
          <a:xfrm flipH="1">
            <a:off x="-14420" y="1052736"/>
            <a:ext cx="5031810" cy="0"/>
          </a:xfrm>
          <a:prstGeom prst="line">
            <a:avLst/>
          </a:prstGeom>
          <a:ln>
            <a:solidFill>
              <a:srgbClr val="13548C"/>
            </a:solidFill>
          </a:ln>
        </p:spPr>
        <p:style>
          <a:lnRef idx="1">
            <a:schemeClr val="accent1"/>
          </a:lnRef>
          <a:fillRef idx="0">
            <a:schemeClr val="accent1"/>
          </a:fillRef>
          <a:effectRef idx="0">
            <a:schemeClr val="accent1"/>
          </a:effectRef>
          <a:fontRef idx="minor">
            <a:schemeClr val="tx1"/>
          </a:fontRef>
        </p:style>
      </p:cxnSp>
      <p:sp>
        <p:nvSpPr>
          <p:cNvPr id="12" name="TextBox 30">
            <a:extLst>
              <a:ext uri="{FF2B5EF4-FFF2-40B4-BE49-F238E27FC236}">
                <a16:creationId xmlns:a16="http://schemas.microsoft.com/office/drawing/2014/main" id="{6A2315D1-9E33-4231-B86D-1918E28543B8}"/>
              </a:ext>
            </a:extLst>
          </p:cNvPr>
          <p:cNvSpPr txBox="1"/>
          <p:nvPr/>
        </p:nvSpPr>
        <p:spPr>
          <a:xfrm>
            <a:off x="2364539" y="375031"/>
            <a:ext cx="3325393" cy="461663"/>
          </a:xfrm>
          <a:prstGeom prst="rect">
            <a:avLst/>
          </a:prstGeom>
          <a:noFill/>
        </p:spPr>
        <p:txBody>
          <a:bodyPr wrap="none" lIns="91438" tIns="45719" rIns="91438" bIns="45719" rtlCol="0">
            <a:spAutoFit/>
          </a:bodyPr>
          <a:lstStyle/>
          <a:p>
            <a:pPr defTabSz="342900" eaLnBrk="1" fontAlgn="auto" hangingPunct="1">
              <a:spcAft>
                <a:spcPts val="0"/>
              </a:spcAft>
            </a:pPr>
            <a:r>
              <a:rPr lang="en-US" altLang="zh-CN" i="1">
                <a:solidFill>
                  <a:srgbClr val="13548C"/>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 Decision Tree Classifier</a:t>
            </a:r>
          </a:p>
        </p:txBody>
      </p:sp>
    </p:spTree>
    <p:extLst>
      <p:ext uri="{BB962C8B-B14F-4D97-AF65-F5344CB8AC3E}">
        <p14:creationId xmlns:p14="http://schemas.microsoft.com/office/powerpoint/2010/main" val="347368213"/>
      </p:ext>
    </p:extLst>
  </p:cSld>
  <p:clrMapOvr>
    <a:masterClrMapping/>
  </p:clrMapOvr>
  <p:transition spd="med">
    <p:split orient="vert"/>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616894" y="4953806"/>
            <a:ext cx="184731" cy="307777"/>
          </a:xfrm>
          <a:prstGeom prst="rect">
            <a:avLst/>
          </a:prstGeom>
        </p:spPr>
        <p:txBody>
          <a:bodyPr wrap="none">
            <a:spAutoFit/>
          </a:bodyPr>
          <a:lstStyle/>
          <a:p>
            <a:pPr defTabSz="342900" eaLnBrk="1" fontAlgn="auto" hangingPunct="1">
              <a:spcBef>
                <a:spcPts val="0"/>
              </a:spcBef>
              <a:spcAft>
                <a:spcPts val="0"/>
              </a:spcAft>
            </a:pPr>
            <a:endParaRPr lang="zh-CN" altLang="en-US" sz="1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梯形 6">
            <a:extLst>
              <a:ext uri="{FF2B5EF4-FFF2-40B4-BE49-F238E27FC236}">
                <a16:creationId xmlns:a16="http://schemas.microsoft.com/office/drawing/2014/main" id="{2BC940EC-71FE-4D59-A9F0-A736544398CA}"/>
              </a:ext>
            </a:extLst>
          </p:cNvPr>
          <p:cNvSpPr/>
          <p:nvPr/>
        </p:nvSpPr>
        <p:spPr>
          <a:xfrm rot="16200000">
            <a:off x="5292052" y="440590"/>
            <a:ext cx="2304000" cy="5399903"/>
          </a:xfrm>
          <a:prstGeom prst="trapezoid">
            <a:avLst>
              <a:gd name="adj" fmla="val 16935"/>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342900" eaLnBrk="1" fontAlgn="auto" hangingPunct="1">
              <a:spcBef>
                <a:spcPts val="0"/>
              </a:spcBef>
              <a:spcAft>
                <a:spcPts val="0"/>
              </a:spcAft>
            </a:pPr>
            <a:endParaRPr kumimoji="0" lang="zh-CN" altLang="en-US" sz="180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梯形 7">
            <a:extLst>
              <a:ext uri="{FF2B5EF4-FFF2-40B4-BE49-F238E27FC236}">
                <a16:creationId xmlns:a16="http://schemas.microsoft.com/office/drawing/2014/main" id="{BE5369E0-24F6-470A-96A3-BB0D23566759}"/>
              </a:ext>
            </a:extLst>
          </p:cNvPr>
          <p:cNvSpPr/>
          <p:nvPr/>
        </p:nvSpPr>
        <p:spPr>
          <a:xfrm rot="5400000">
            <a:off x="725756" y="1262787"/>
            <a:ext cx="2304000" cy="3755509"/>
          </a:xfrm>
          <a:prstGeom prst="trapezoid">
            <a:avLst>
              <a:gd name="adj" fmla="val 17087"/>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342900" eaLnBrk="1" fontAlgn="auto" hangingPunct="1">
              <a:spcBef>
                <a:spcPts val="0"/>
              </a:spcBef>
              <a:spcAft>
                <a:spcPts val="0"/>
              </a:spcAft>
            </a:pPr>
            <a:endParaRPr kumimoji="0"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文本框 2">
            <a:extLst>
              <a:ext uri="{FF2B5EF4-FFF2-40B4-BE49-F238E27FC236}">
                <a16:creationId xmlns:a16="http://schemas.microsoft.com/office/drawing/2014/main" id="{DD2E8919-A4EF-4923-8821-62BECB500041}"/>
              </a:ext>
            </a:extLst>
          </p:cNvPr>
          <p:cNvSpPr txBox="1"/>
          <p:nvPr/>
        </p:nvSpPr>
        <p:spPr>
          <a:xfrm>
            <a:off x="1877756" y="2690418"/>
            <a:ext cx="1464183" cy="900246"/>
          </a:xfrm>
          <a:prstGeom prst="rect">
            <a:avLst/>
          </a:prstGeom>
          <a:noFill/>
        </p:spPr>
        <p:txBody>
          <a:bodyPr wrap="none" lIns="68580" tIns="34290" rIns="68580" bIns="34290" rtlCol="0">
            <a:spAutoFit/>
          </a:bodyPr>
          <a:lstStyle/>
          <a:p>
            <a:pPr defTabSz="342900" eaLnBrk="1" fontAlgn="auto" hangingPunct="1">
              <a:spcBef>
                <a:spcPts val="0"/>
              </a:spcBef>
              <a:spcAft>
                <a:spcPts val="0"/>
              </a:spcAft>
            </a:pPr>
            <a:r>
              <a:rPr kumimoji="0" lang="en-US" altLang="zh-CN" sz="3200" b="1">
                <a:solidFill>
                  <a:prstClr val="white"/>
                </a:solidFill>
                <a:latin typeface="Times New Roman" panose="02020603050405020304" pitchFamily="18" charset="0"/>
                <a:ea typeface="微软雅黑" panose="020B0503020204020204" pitchFamily="34" charset="-122"/>
                <a:sym typeface="Times New Roman" panose="02020603050405020304" pitchFamily="18" charset="0"/>
              </a:rPr>
              <a:t>Part  </a:t>
            </a:r>
            <a:r>
              <a:rPr kumimoji="0" lang="en-US" altLang="zh-CN" sz="5400" b="1">
                <a:solidFill>
                  <a:prstClr val="white"/>
                </a:solidFill>
                <a:latin typeface="Times New Roman" panose="02020603050405020304" pitchFamily="18" charset="0"/>
                <a:ea typeface="微软雅黑" panose="020B0503020204020204" pitchFamily="34" charset="-122"/>
                <a:sym typeface="Times New Roman" panose="02020603050405020304" pitchFamily="18" charset="0"/>
              </a:rPr>
              <a:t>5</a:t>
            </a:r>
            <a:endParaRPr kumimoji="0" lang="zh-CN" altLang="en-US" sz="5400" b="1" dirty="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a:extLst>
              <a:ext uri="{FF2B5EF4-FFF2-40B4-BE49-F238E27FC236}">
                <a16:creationId xmlns:a16="http://schemas.microsoft.com/office/drawing/2014/main" id="{221223BA-E501-4C69-AA27-CA5A8768434E}"/>
              </a:ext>
            </a:extLst>
          </p:cNvPr>
          <p:cNvSpPr/>
          <p:nvPr/>
        </p:nvSpPr>
        <p:spPr>
          <a:xfrm>
            <a:off x="4267025" y="2828917"/>
            <a:ext cx="1985159" cy="623248"/>
          </a:xfrm>
          <a:prstGeom prst="rect">
            <a:avLst/>
          </a:prstGeom>
        </p:spPr>
        <p:txBody>
          <a:bodyPr wrap="none" lIns="68580" tIns="34290" rIns="68580" bIns="34290">
            <a:spAutoFit/>
          </a:bodyPr>
          <a:lstStyle/>
          <a:p>
            <a:pPr defTabSz="342900" eaLnBrk="1" fontAlgn="auto" hangingPunct="1">
              <a:spcBef>
                <a:spcPts val="0"/>
              </a:spcBef>
              <a:spcAft>
                <a:spcPts val="0"/>
              </a:spcAft>
            </a:pPr>
            <a:r>
              <a:rPr kumimoji="0" lang="zh-CN" altLang="en-US" sz="3600" b="1">
                <a:solidFill>
                  <a:prstClr val="white"/>
                </a:solidFill>
                <a:latin typeface="Times New Roman" panose="02020603050405020304" pitchFamily="18" charset="0"/>
                <a:ea typeface="微软雅黑" panose="020B0503020204020204" pitchFamily="34" charset="-122"/>
                <a:sym typeface="Times New Roman" panose="02020603050405020304" pitchFamily="18" charset="0"/>
              </a:rPr>
              <a:t>总结展望</a:t>
            </a:r>
            <a:endParaRPr kumimoji="0" lang="zh-CN" altLang="en-US" sz="3600" b="1" dirty="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157366557"/>
      </p:ext>
    </p:extLst>
  </p:cSld>
  <p:clrMapOvr>
    <a:masterClrMapping/>
  </p:clrMapOvr>
  <p:transition spd="med">
    <p:split orient="vert"/>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29640" y="2359961"/>
            <a:ext cx="7116573" cy="538609"/>
          </a:xfrm>
          <a:prstGeom prst="rect">
            <a:avLst/>
          </a:prstGeom>
          <a:noFill/>
        </p:spPr>
        <p:txBody>
          <a:bodyPr wrap="square" rtlCol="0">
            <a:spAutoFit/>
          </a:bodyPr>
          <a:lstStyle/>
          <a:p>
            <a:pPr defTabSz="342900" eaLnBrk="1" fontAlgn="auto" hangingPunct="1">
              <a:spcBef>
                <a:spcPts val="0"/>
              </a:spcBef>
              <a:spcAft>
                <a:spcPts val="0"/>
              </a:spcAft>
            </a:pPr>
            <a:r>
              <a:rPr lang="en-US" altLang="zh-CN" sz="1450" dirty="0">
                <a:solidFill>
                  <a:srgbClr val="071F65"/>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	</a:t>
            </a:r>
          </a:p>
          <a:p>
            <a:pPr defTabSz="342900" eaLnBrk="1" fontAlgn="auto" hangingPunct="1">
              <a:spcBef>
                <a:spcPts val="0"/>
              </a:spcBef>
              <a:spcAft>
                <a:spcPts val="0"/>
              </a:spcAft>
            </a:pPr>
            <a:r>
              <a:rPr lang="en-US" altLang="zh-CN" sz="1450" dirty="0">
                <a:solidFill>
                  <a:srgbClr val="071F65"/>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	</a:t>
            </a:r>
          </a:p>
        </p:txBody>
      </p:sp>
      <p:pic>
        <p:nvPicPr>
          <p:cNvPr id="2" name="图片 1">
            <a:extLst>
              <a:ext uri="{FF2B5EF4-FFF2-40B4-BE49-F238E27FC236}">
                <a16:creationId xmlns:a16="http://schemas.microsoft.com/office/drawing/2014/main" id="{6D025A73-2D17-4569-9EB8-A39F6C9B959D}"/>
              </a:ext>
            </a:extLst>
          </p:cNvPr>
          <p:cNvPicPr>
            <a:picLocks noChangeAspect="1"/>
          </p:cNvPicPr>
          <p:nvPr/>
        </p:nvPicPr>
        <p:blipFill rotWithShape="1">
          <a:blip r:embed="rId3"/>
          <a:srcRect t="1229"/>
          <a:stretch/>
        </p:blipFill>
        <p:spPr>
          <a:xfrm>
            <a:off x="234000" y="1462839"/>
            <a:ext cx="8676000" cy="4846481"/>
          </a:xfrm>
          <a:prstGeom prst="rect">
            <a:avLst/>
          </a:prstGeom>
          <a:ln>
            <a:solidFill>
              <a:schemeClr val="bg1">
                <a:lumMod val="75000"/>
              </a:schemeClr>
            </a:solidFill>
          </a:ln>
        </p:spPr>
      </p:pic>
      <p:sp>
        <p:nvSpPr>
          <p:cNvPr id="7" name="矩形 46">
            <a:extLst>
              <a:ext uri="{FF2B5EF4-FFF2-40B4-BE49-F238E27FC236}">
                <a16:creationId xmlns:a16="http://schemas.microsoft.com/office/drawing/2014/main" id="{15913615-43F0-41A4-9094-91A3D8F31635}"/>
              </a:ext>
            </a:extLst>
          </p:cNvPr>
          <p:cNvSpPr>
            <a:spLocks noChangeArrowheads="1"/>
          </p:cNvSpPr>
          <p:nvPr/>
        </p:nvSpPr>
        <p:spPr bwMode="auto">
          <a:xfrm>
            <a:off x="501586" y="258807"/>
            <a:ext cx="1826137" cy="58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342900" eaLnBrk="1" fontAlgn="auto" hangingPunct="1">
              <a:spcAft>
                <a:spcPts val="0"/>
              </a:spcAft>
              <a:buNone/>
            </a:pPr>
            <a:r>
              <a:rPr kumimoji="0" lang="zh-CN" altLang="en-US" b="1">
                <a:solidFill>
                  <a:srgbClr val="13548C"/>
                </a:solidFill>
                <a:latin typeface="Times New Roman" panose="02020603050405020304" pitchFamily="18" charset="0"/>
                <a:sym typeface="Times New Roman" panose="02020603050405020304" pitchFamily="18" charset="0"/>
              </a:rPr>
              <a:t>总结展望</a:t>
            </a:r>
          </a:p>
        </p:txBody>
      </p:sp>
      <p:sp>
        <p:nvSpPr>
          <p:cNvPr id="8" name="等腰三角形 47">
            <a:extLst>
              <a:ext uri="{FF2B5EF4-FFF2-40B4-BE49-F238E27FC236}">
                <a16:creationId xmlns:a16="http://schemas.microsoft.com/office/drawing/2014/main" id="{DDE1B2B4-574A-4998-8580-6522E14EBCE3}"/>
              </a:ext>
            </a:extLst>
          </p:cNvPr>
          <p:cNvSpPr>
            <a:spLocks noChangeArrowheads="1"/>
          </p:cNvSpPr>
          <p:nvPr/>
        </p:nvSpPr>
        <p:spPr bwMode="auto">
          <a:xfrm rot="5400000">
            <a:off x="-90000" y="281194"/>
            <a:ext cx="720000" cy="540000"/>
          </a:xfrm>
          <a:prstGeom prst="triangle">
            <a:avLst>
              <a:gd name="adj" fmla="val 50000"/>
            </a:avLst>
          </a:prstGeom>
          <a:solidFill>
            <a:srgbClr val="13548C"/>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342900" eaLnBrk="1" fontAlgn="auto" hangingPunct="1">
              <a:spcBef>
                <a:spcPct val="0"/>
              </a:spcBef>
              <a:spcAft>
                <a:spcPts val="0"/>
              </a:spcAft>
              <a:buFont typeface="Arial" charset="0"/>
              <a:buNone/>
            </a:pPr>
            <a:endParaRPr kumimoji="0" lang="zh-CN" altLang="zh-CN" sz="1800">
              <a:solidFill>
                <a:srgbClr val="FFFFFF"/>
              </a:solidFill>
              <a:latin typeface="Times New Roman" panose="02020603050405020304" pitchFamily="18" charset="0"/>
              <a:sym typeface="Times New Roman" panose="02020603050405020304" pitchFamily="18" charset="0"/>
            </a:endParaRPr>
          </a:p>
        </p:txBody>
      </p:sp>
      <p:cxnSp>
        <p:nvCxnSpPr>
          <p:cNvPr id="9" name="直接连接符 8">
            <a:extLst>
              <a:ext uri="{FF2B5EF4-FFF2-40B4-BE49-F238E27FC236}">
                <a16:creationId xmlns:a16="http://schemas.microsoft.com/office/drawing/2014/main" id="{7EAB1FEA-104D-40D8-9A9C-7D1F0CA9F4EF}"/>
              </a:ext>
            </a:extLst>
          </p:cNvPr>
          <p:cNvCxnSpPr/>
          <p:nvPr/>
        </p:nvCxnSpPr>
        <p:spPr>
          <a:xfrm flipH="1">
            <a:off x="-14420" y="1052736"/>
            <a:ext cx="5031810" cy="0"/>
          </a:xfrm>
          <a:prstGeom prst="line">
            <a:avLst/>
          </a:prstGeom>
          <a:ln>
            <a:solidFill>
              <a:srgbClr val="13548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0867949"/>
      </p:ext>
    </p:extLst>
  </p:cSld>
  <p:clrMapOvr>
    <a:masterClrMapping/>
  </p:clrMapOvr>
  <p:transition spd="med">
    <p:split orient="vert"/>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a:extLst>
              <a:ext uri="{FF2B5EF4-FFF2-40B4-BE49-F238E27FC236}">
                <a16:creationId xmlns:a16="http://schemas.microsoft.com/office/drawing/2014/main" id="{2F80F483-DB92-4968-AD3E-0572C4553280}"/>
              </a:ext>
            </a:extLst>
          </p:cNvPr>
          <p:cNvSpPr>
            <a:spLocks noGrp="1" noChangeArrowheads="1"/>
          </p:cNvSpPr>
          <p:nvPr>
            <p:ph type="title" idx="4294967295"/>
          </p:nvPr>
        </p:nvSpPr>
        <p:spPr>
          <a:xfrm>
            <a:off x="756000" y="108000"/>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1.4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规则</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分类</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的特征</a:t>
            </a:r>
            <a:endParaRPr lang="en-US" altLang="zh-CN"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7414" name="Rectangle 3">
            <a:extLst>
              <a:ext uri="{FF2B5EF4-FFF2-40B4-BE49-F238E27FC236}">
                <a16:creationId xmlns:a16="http://schemas.microsoft.com/office/drawing/2014/main" id="{61E9BC79-5547-418E-859F-B06A3AD224A3}"/>
              </a:ext>
            </a:extLst>
          </p:cNvPr>
          <p:cNvSpPr>
            <a:spLocks noGrp="1" noChangeArrowheads="1"/>
          </p:cNvSpPr>
          <p:nvPr>
            <p:ph type="body" idx="4294967295"/>
          </p:nvPr>
        </p:nvSpPr>
        <p:spPr>
          <a:xfrm>
            <a:off x="252000" y="756000"/>
            <a:ext cx="8640000" cy="4608249"/>
          </a:xfrm>
          <a:prstGeom prst="rect">
            <a:avLst/>
          </a:prstGeom>
        </p:spPr>
        <p:txBody>
          <a:bodyPr>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a:solidFill>
                  <a:schemeClr val="tx1">
                    <a:lumMod val="85000"/>
                    <a:lumOff val="15000"/>
                  </a:schemeClr>
                </a:solidFill>
                <a:cs typeface="+mn-ea"/>
                <a:sym typeface="Times New Roman" panose="02020603050405020304" pitchFamily="18" charset="0"/>
              </a:rPr>
              <a:t>穷举规则集</a:t>
            </a:r>
          </a:p>
          <a:p>
            <a:pPr lvl="1">
              <a:lnSpc>
                <a:spcPct val="150000"/>
              </a:lnSpc>
              <a:spcBef>
                <a:spcPts val="600"/>
              </a:spcBef>
              <a:buClr>
                <a:srgbClr val="FF6600"/>
              </a:buClr>
              <a:buSzPct val="60000"/>
              <a:buFont typeface="Wingdings" panose="05000000000000000000" pitchFamily="2" charset="2"/>
              <a:buChar char="l"/>
            </a:pPr>
            <a:r>
              <a:rPr lang="zh-CN" altLang="en-US" sz="2200">
                <a:sym typeface="Times New Roman" panose="02020603050405020304" pitchFamily="18" charset="0"/>
              </a:rPr>
              <a:t>每个记录至少被一个规则覆盖</a:t>
            </a:r>
          </a:p>
          <a:p>
            <a:pPr lvl="1">
              <a:lnSpc>
                <a:spcPct val="150000"/>
              </a:lnSpc>
              <a:spcBef>
                <a:spcPts val="600"/>
              </a:spcBef>
              <a:buClr>
                <a:srgbClr val="FF6600"/>
              </a:buClr>
              <a:buSzPct val="60000"/>
              <a:buFont typeface="Wingdings" panose="05000000000000000000" pitchFamily="2" charset="2"/>
              <a:buChar char="l"/>
            </a:pPr>
            <a:r>
              <a:rPr lang="zh-CN" altLang="en-US" sz="2200">
                <a:sym typeface="Times New Roman" panose="02020603050405020304" pitchFamily="18" charset="0"/>
              </a:rPr>
              <a:t>如果规则集涵盖了属性值的所有可能组合，则规则集具有穷举覆盖</a:t>
            </a:r>
            <a:endParaRPr lang="zh-CN" altLang="en-US" sz="2400">
              <a:solidFill>
                <a:schemeClr val="tx1">
                  <a:lumMod val="85000"/>
                  <a:lumOff val="15000"/>
                </a:schemeClr>
              </a:solidFill>
              <a:cs typeface="+mn-ea"/>
              <a:sym typeface="Times New Roman" panose="02020603050405020304" pitchFamily="18" charset="0"/>
            </a:endParaRPr>
          </a:p>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a:solidFill>
                  <a:schemeClr val="tx1">
                    <a:lumMod val="85000"/>
                    <a:lumOff val="15000"/>
                  </a:schemeClr>
                </a:solidFill>
                <a:cs typeface="+mn-ea"/>
                <a:sym typeface="Times New Roman" panose="02020603050405020304" pitchFamily="18" charset="0"/>
              </a:rPr>
              <a:t>如果规则集不是穷举的</a:t>
            </a:r>
          </a:p>
          <a:p>
            <a:pPr lvl="1">
              <a:lnSpc>
                <a:spcPct val="150000"/>
              </a:lnSpc>
              <a:spcBef>
                <a:spcPts val="600"/>
              </a:spcBef>
              <a:buClr>
                <a:srgbClr val="FF6600"/>
              </a:buClr>
              <a:buSzPct val="60000"/>
              <a:buFont typeface="Wingdings" panose="05000000000000000000" pitchFamily="2" charset="2"/>
              <a:buChar char="l"/>
            </a:pPr>
            <a:r>
              <a:rPr lang="zh-CN" altLang="en-US" sz="2200">
                <a:sym typeface="Times New Roman" panose="02020603050405020304" pitchFamily="18" charset="0"/>
              </a:rPr>
              <a:t>一个记录可能不被任何规则触发</a:t>
            </a:r>
          </a:p>
          <a:p>
            <a:pPr lvl="1">
              <a:lnSpc>
                <a:spcPct val="150000"/>
              </a:lnSpc>
              <a:spcBef>
                <a:spcPts val="600"/>
              </a:spcBef>
              <a:buClr>
                <a:srgbClr val="FF6600"/>
              </a:buClr>
              <a:buSzPct val="60000"/>
              <a:buFont typeface="Wingdings" panose="05000000000000000000" pitchFamily="2" charset="2"/>
              <a:buChar char="l"/>
            </a:pPr>
            <a:r>
              <a:rPr lang="zh-CN" altLang="en-US" sz="2200">
                <a:sym typeface="Times New Roman" panose="02020603050405020304" pitchFamily="18" charset="0"/>
              </a:rPr>
              <a:t>如何处理</a:t>
            </a:r>
            <a:r>
              <a:rPr lang="en-US" altLang="zh-CN" sz="2200">
                <a:sym typeface="Times New Roman" panose="02020603050405020304" pitchFamily="18" charset="0"/>
              </a:rPr>
              <a:t>?</a:t>
            </a:r>
          </a:p>
          <a:p>
            <a:pPr lvl="2">
              <a:lnSpc>
                <a:spcPct val="150000"/>
              </a:lnSpc>
              <a:spcBef>
                <a:spcPts val="600"/>
              </a:spcBef>
              <a:buClr>
                <a:srgbClr val="FF6600"/>
              </a:buClr>
            </a:pPr>
            <a:r>
              <a:rPr lang="en-US" altLang="zh-CN">
                <a:sym typeface="Times New Roman" panose="02020603050405020304" pitchFamily="18" charset="0"/>
              </a:rPr>
              <a:t> </a:t>
            </a:r>
            <a:r>
              <a:rPr lang="zh-CN" altLang="en-US">
                <a:sym typeface="Times New Roman" panose="02020603050405020304" pitchFamily="18" charset="0"/>
              </a:rPr>
              <a:t>使用缺省类</a:t>
            </a:r>
          </a:p>
        </p:txBody>
      </p:sp>
    </p:spTree>
  </p:cSld>
  <p:clrMapOvr>
    <a:masterClrMapping/>
  </p:clrMapOvr>
  <p:transition spd="med">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custDataLst>
              <p:tags r:id="rId2"/>
            </p:custDataLst>
          </p:nvPr>
        </p:nvSpPr>
        <p:spPr>
          <a:xfrm>
            <a:off x="914400" y="635000"/>
            <a:ext cx="7315200" cy="1656407"/>
          </a:xfrm>
          <a:prstGeom prst="rect">
            <a:avLst/>
          </a:prstGeom>
          <a:noFill/>
        </p:spPr>
        <p:txBody>
          <a:bodyPr vert="horz" wrap="square" rtlCol="0" anchor="ctr" anchorCtr="0">
            <a:noAutofit/>
          </a:bodyPr>
          <a:lstStyle/>
          <a:p>
            <a:r>
              <a:rPr lang="zh-CN" altLang="en-US" sz="26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规则分类具有下列哪些特征</a:t>
            </a:r>
          </a:p>
        </p:txBody>
      </p:sp>
      <p:sp>
        <p:nvSpPr>
          <p:cNvPr id="9" name="TextBox 8"/>
          <p:cNvSpPr txBox="1"/>
          <p:nvPr>
            <p:custDataLst>
              <p:tags r:id="rId3"/>
            </p:custDataLst>
          </p:nvPr>
        </p:nvSpPr>
        <p:spPr>
          <a:xfrm>
            <a:off x="1828800" y="2441426"/>
            <a:ext cx="6400800" cy="642938"/>
          </a:xfrm>
          <a:prstGeom prst="rect">
            <a:avLst/>
          </a:prstGeom>
          <a:noFill/>
        </p:spPr>
        <p:txBody>
          <a:bodyPr vert="horz" rtlCol="0" anchor="ctr" anchorCtr="0">
            <a:noAutofit/>
          </a:bodyPr>
          <a:lstStyle/>
          <a:p>
            <a:r>
              <a:rPr lang="zh-CN" altLang="en-US" sz="26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互斥规则集</a:t>
            </a:r>
          </a:p>
        </p:txBody>
      </p:sp>
      <p:sp>
        <p:nvSpPr>
          <p:cNvPr id="10" name="TextBox 9"/>
          <p:cNvSpPr txBox="1"/>
          <p:nvPr>
            <p:custDataLst>
              <p:tags r:id="rId4"/>
            </p:custDataLst>
          </p:nvPr>
        </p:nvSpPr>
        <p:spPr>
          <a:xfrm>
            <a:off x="1828800" y="3298676"/>
            <a:ext cx="6400800" cy="642938"/>
          </a:xfrm>
          <a:prstGeom prst="rect">
            <a:avLst/>
          </a:prstGeom>
          <a:noFill/>
        </p:spPr>
        <p:txBody>
          <a:bodyPr vert="horz" rtlCol="0" anchor="ctr" anchorCtr="0">
            <a:noAutofit/>
          </a:bodyPr>
          <a:lstStyle/>
          <a:p>
            <a:r>
              <a:rPr lang="zh-CN" altLang="en-US" sz="26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非互斥规则集</a:t>
            </a:r>
          </a:p>
        </p:txBody>
      </p:sp>
      <p:sp>
        <p:nvSpPr>
          <p:cNvPr id="11" name="TextBox 10"/>
          <p:cNvSpPr txBox="1"/>
          <p:nvPr>
            <p:custDataLst>
              <p:tags r:id="rId5"/>
            </p:custDataLst>
          </p:nvPr>
        </p:nvSpPr>
        <p:spPr>
          <a:xfrm>
            <a:off x="1828800" y="4155926"/>
            <a:ext cx="6400800" cy="642938"/>
          </a:xfrm>
          <a:prstGeom prst="rect">
            <a:avLst/>
          </a:prstGeom>
          <a:noFill/>
        </p:spPr>
        <p:txBody>
          <a:bodyPr vert="horz" rtlCol="0" anchor="ctr" anchorCtr="0">
            <a:noAutofit/>
          </a:bodyPr>
          <a:lstStyle/>
          <a:p>
            <a:r>
              <a:rPr lang="zh-CN" altLang="en-US" sz="26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穷举规则集</a:t>
            </a:r>
          </a:p>
        </p:txBody>
      </p:sp>
      <p:sp>
        <p:nvSpPr>
          <p:cNvPr id="12" name="TextBox 11"/>
          <p:cNvSpPr txBox="1"/>
          <p:nvPr>
            <p:custDataLst>
              <p:tags r:id="rId6"/>
            </p:custDataLst>
          </p:nvPr>
        </p:nvSpPr>
        <p:spPr>
          <a:xfrm>
            <a:off x="1828800" y="5013176"/>
            <a:ext cx="6400800" cy="642938"/>
          </a:xfrm>
          <a:prstGeom prst="rect">
            <a:avLst/>
          </a:prstGeom>
          <a:noFill/>
        </p:spPr>
        <p:txBody>
          <a:bodyPr vert="horz" rtlCol="0" anchor="ctr" anchorCtr="0">
            <a:noAutofit/>
          </a:bodyPr>
          <a:lstStyle/>
          <a:p>
            <a:r>
              <a:rPr lang="zh-CN" altLang="en-US" sz="26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非穷举规则集</a:t>
            </a:r>
          </a:p>
        </p:txBody>
      </p:sp>
      <p:sp>
        <p:nvSpPr>
          <p:cNvPr id="13" name="矩形 12"/>
          <p:cNvSpPr>
            <a:spLocks noChangeAspect="1"/>
          </p:cNvSpPr>
          <p:nvPr>
            <p:custDataLst>
              <p:tags r:id="rId7"/>
            </p:custDataLst>
          </p:nvPr>
        </p:nvSpPr>
        <p:spPr bwMode="auto">
          <a:xfrm>
            <a:off x="1114425" y="2505719"/>
            <a:ext cx="514350" cy="514350"/>
          </a:xfrm>
          <a:prstGeom prst="rect">
            <a:avLst/>
          </a:prstGeom>
          <a:solidFill>
            <a:srgbClr val="FF9900"/>
          </a:solidFill>
          <a:ln w="254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A</a:t>
            </a:r>
            <a:endParaRPr kumimoji="1"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a:spLocks noChangeAspect="1"/>
          </p:cNvSpPr>
          <p:nvPr>
            <p:custDataLst>
              <p:tags r:id="rId8"/>
            </p:custDataLst>
          </p:nvPr>
        </p:nvSpPr>
        <p:spPr bwMode="auto">
          <a:xfrm>
            <a:off x="1114425" y="3362969"/>
            <a:ext cx="514350" cy="514350"/>
          </a:xfrm>
          <a:prstGeom prst="rect">
            <a:avLst/>
          </a:prstGeom>
          <a:solidFill>
            <a:srgbClr val="FF9900"/>
          </a:solidFill>
          <a:ln w="254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B</a:t>
            </a:r>
            <a:endParaRPr kumimoji="1"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p:cNvSpPr>
            <a:spLocks noChangeAspect="1"/>
          </p:cNvSpPr>
          <p:nvPr>
            <p:custDataLst>
              <p:tags r:id="rId9"/>
            </p:custDataLst>
          </p:nvPr>
        </p:nvSpPr>
        <p:spPr bwMode="auto">
          <a:xfrm>
            <a:off x="1114425" y="4220219"/>
            <a:ext cx="514350" cy="514350"/>
          </a:xfrm>
          <a:prstGeom prst="rect">
            <a:avLst/>
          </a:prstGeom>
          <a:solidFill>
            <a:srgbClr val="FF9900"/>
          </a:solidFill>
          <a:ln w="254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C</a:t>
            </a:r>
            <a:endParaRPr kumimoji="1"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矩形 15"/>
          <p:cNvSpPr>
            <a:spLocks noChangeAspect="1"/>
          </p:cNvSpPr>
          <p:nvPr>
            <p:custDataLst>
              <p:tags r:id="rId10"/>
            </p:custDataLst>
          </p:nvPr>
        </p:nvSpPr>
        <p:spPr bwMode="auto">
          <a:xfrm>
            <a:off x="1114425" y="5077469"/>
            <a:ext cx="514350" cy="514350"/>
          </a:xfrm>
          <a:prstGeom prst="rect">
            <a:avLst/>
          </a:prstGeom>
          <a:solidFill>
            <a:srgbClr val="FF9900"/>
          </a:solidFill>
          <a:ln w="254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D</a:t>
            </a:r>
            <a:endParaRPr kumimoji="1"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3" name="圆角矩形 17">
            <a:extLst>
              <a:ext uri="{FF2B5EF4-FFF2-40B4-BE49-F238E27FC236}">
                <a16:creationId xmlns:a16="http://schemas.microsoft.com/office/drawing/2014/main" id="{70562BA4-EE55-4DB1-BB7A-42DC816A3120}"/>
              </a:ext>
            </a:extLst>
          </p:cNvPr>
          <p:cNvSpPr/>
          <p:nvPr>
            <p:custDataLst>
              <p:tags r:id="rId11"/>
            </p:custDataLst>
          </p:nvPr>
        </p:nvSpPr>
        <p:spPr bwMode="auto">
          <a:xfrm>
            <a:off x="6172200" y="6215063"/>
            <a:ext cx="1543050" cy="411480"/>
          </a:xfrm>
          <a:prstGeom prst="roundRect">
            <a:avLst/>
          </a:prstGeom>
          <a:gradFill flip="none" rotWithShape="1">
            <a:gsLst>
              <a:gs pos="0">
                <a:srgbClr val="13548C">
                  <a:shade val="30000"/>
                  <a:satMod val="115000"/>
                </a:srgbClr>
              </a:gs>
              <a:gs pos="50000">
                <a:srgbClr val="13548C">
                  <a:shade val="67500"/>
                  <a:satMod val="115000"/>
                </a:srgbClr>
              </a:gs>
              <a:gs pos="100000">
                <a:srgbClr val="13548C">
                  <a:shade val="100000"/>
                  <a:satMod val="115000"/>
                </a:srgbClr>
              </a:gs>
            </a:gsLst>
            <a:lin ang="16200000" scaled="1"/>
            <a:tileRect/>
          </a:gradFill>
          <a:ln w="38100" cap="flat" cmpd="sng" algn="ctr">
            <a:no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提交</a:t>
            </a:r>
          </a:p>
        </p:txBody>
      </p:sp>
      <p:grpSp>
        <p:nvGrpSpPr>
          <p:cNvPr id="22" name="组合 21"/>
          <p:cNvGrpSpPr/>
          <p:nvPr>
            <p:custDataLst>
              <p:tags r:id="rId12"/>
            </p:custDataLst>
          </p:nvPr>
        </p:nvGrpSpPr>
        <p:grpSpPr>
          <a:xfrm>
            <a:off x="0" y="0"/>
            <a:ext cx="9144000" cy="635000"/>
            <a:chOff x="0" y="0"/>
            <a:chExt cx="9144000" cy="635000"/>
          </a:xfrm>
        </p:grpSpPr>
        <p:sp>
          <p:nvSpPr>
            <p:cNvPr id="18" name="TitleBackground"/>
            <p:cNvSpPr/>
            <p:nvPr>
              <p:custDataLst>
                <p:tags r:id="rId14"/>
              </p:custDataLst>
            </p:nvPr>
          </p:nvSpPr>
          <p:spPr bwMode="auto">
            <a:xfrm>
              <a:off x="0" y="0"/>
              <a:ext cx="9144000" cy="635000"/>
            </a:xfrm>
            <a:prstGeom prst="rect">
              <a:avLst/>
            </a:prstGeom>
            <a:solidFill>
              <a:srgbClr val="F6F7F8"/>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9"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0"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多选题</a:t>
              </a:r>
            </a:p>
          </p:txBody>
        </p:sp>
        <p:sp>
          <p:nvSpPr>
            <p:cNvPr id="21" name="TipText"/>
            <p:cNvSpPr txBox="1"/>
            <p:nvPr>
              <p:custDataLst>
                <p:tags r:id="rId17"/>
              </p:custDataLst>
            </p:nvPr>
          </p:nvSpPr>
          <p:spPr>
            <a:xfrm>
              <a:off x="1510030" y="109220"/>
              <a:ext cx="2286000" cy="508000"/>
            </a:xfrm>
            <a:prstGeom prst="rect">
              <a:avLst/>
            </a:prstGeom>
            <a:noFill/>
          </p:spPr>
          <p:txBody>
            <a:bodyPr vert="horz" wrap="none" rtlCol="0" anchor="ctr" anchorCtr="0">
              <a:noAutofit/>
            </a:bodyPr>
            <a:lstStyle/>
            <a:p>
              <a:r>
                <a:rPr lang="en-US" altLang="zh-CN" sz="2000">
                  <a:solidFill>
                    <a:srgbClr val="808080"/>
                  </a:solidFill>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sz="2000">
                  <a:solidFill>
                    <a:srgbClr val="808080"/>
                  </a:solidFill>
                  <a:latin typeface="Times New Roman" panose="02020603050405020304" pitchFamily="18" charset="0"/>
                  <a:ea typeface="微软雅黑" panose="020B0503020204020204" pitchFamily="34" charset="-122"/>
                  <a:sym typeface="Times New Roman" panose="02020603050405020304" pitchFamily="18" charset="0"/>
                </a:rPr>
                <a:t>分</a:t>
              </a:r>
            </a:p>
          </p:txBody>
        </p:sp>
      </p:grpSp>
      <p:pic>
        <p:nvPicPr>
          <p:cNvPr id="7" name="图片 6"/>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91505474"/>
      </p:ext>
    </p:extLst>
  </p:cSld>
  <p:clrMapOvr>
    <a:masterClrMapping/>
  </p:clrMapOvr>
  <p:transition spd="med">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a:extLst>
              <a:ext uri="{FF2B5EF4-FFF2-40B4-BE49-F238E27FC236}">
                <a16:creationId xmlns:a16="http://schemas.microsoft.com/office/drawing/2014/main" id="{8819C403-2D51-4751-B5BD-3ED7D8D9B455}"/>
              </a:ext>
            </a:extLst>
          </p:cNvPr>
          <p:cNvSpPr>
            <a:spLocks noGrp="1" noChangeArrowheads="1"/>
          </p:cNvSpPr>
          <p:nvPr>
            <p:ph type="title" idx="4294967295"/>
          </p:nvPr>
        </p:nvSpPr>
        <p:spPr>
          <a:xfrm>
            <a:off x="756000" y="108000"/>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1.4.1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有序</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规则集</a:t>
            </a:r>
          </a:p>
        </p:txBody>
      </p:sp>
      <p:sp>
        <p:nvSpPr>
          <p:cNvPr id="42" name="Rectangle 3">
            <a:extLst>
              <a:ext uri="{FF2B5EF4-FFF2-40B4-BE49-F238E27FC236}">
                <a16:creationId xmlns:a16="http://schemas.microsoft.com/office/drawing/2014/main" id="{CD4BAB2E-A3D2-48BD-B49B-3997709A0F5D}"/>
              </a:ext>
            </a:extLst>
          </p:cNvPr>
          <p:cNvSpPr txBox="1">
            <a:spLocks noChangeArrowheads="1"/>
          </p:cNvSpPr>
          <p:nvPr/>
        </p:nvSpPr>
        <p:spPr>
          <a:xfrm>
            <a:off x="216000" y="756000"/>
            <a:ext cx="8458200" cy="2971583"/>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根据规则优先权将规则排序定秩（</a:t>
            </a:r>
            <a:r>
              <a:rPr kumimoji="0" lang="en-US" altLang="zh-CN" sz="2400">
                <a:solidFill>
                  <a:schemeClr val="tx1">
                    <a:lumMod val="85000"/>
                    <a:lumOff val="15000"/>
                  </a:schemeClr>
                </a:solidFill>
                <a:cs typeface="+mn-ea"/>
                <a:sym typeface="Times New Roman" panose="02020603050405020304" pitchFamily="18" charset="0"/>
              </a:rPr>
              <a:t>rank</a:t>
            </a:r>
            <a:r>
              <a:rPr kumimoji="0" lang="zh-CN" altLang="en-US" sz="2400">
                <a:solidFill>
                  <a:schemeClr val="tx1">
                    <a:lumMod val="85000"/>
                    <a:lumOff val="15000"/>
                  </a:schemeClr>
                </a:solidFill>
                <a:cs typeface="+mn-ea"/>
                <a:sym typeface="Times New Roman" panose="02020603050405020304" pitchFamily="18" charset="0"/>
              </a:rPr>
              <a:t>）</a:t>
            </a:r>
          </a:p>
          <a:p>
            <a:pPr lvl="1" algn="just"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有序规则集又成决策表（</a:t>
            </a:r>
            <a:r>
              <a:rPr kumimoji="0" lang="en-US" altLang="zh-CN" sz="2200">
                <a:sym typeface="Times New Roman" panose="02020603050405020304" pitchFamily="18" charset="0"/>
              </a:rPr>
              <a:t>decision list</a:t>
            </a:r>
            <a:r>
              <a:rPr kumimoji="0" lang="zh-CN" altLang="en-US" sz="2200">
                <a:sym typeface="Times New Roman" panose="02020603050405020304" pitchFamily="18" charset="0"/>
              </a:rPr>
              <a:t>）</a:t>
            </a:r>
          </a:p>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对记录进行分类时</a:t>
            </a:r>
          </a:p>
          <a:p>
            <a:pPr lvl="1" algn="just"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由被触发的，具有最高秩的规则确定记录的类标号</a:t>
            </a:r>
          </a:p>
          <a:p>
            <a:pPr lvl="1" algn="just"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如果没有规则被触发，则指派到缺省类</a:t>
            </a:r>
          </a:p>
        </p:txBody>
      </p:sp>
      <p:sp>
        <p:nvSpPr>
          <p:cNvPr id="43" name="Rectangle 4">
            <a:extLst>
              <a:ext uri="{FF2B5EF4-FFF2-40B4-BE49-F238E27FC236}">
                <a16:creationId xmlns:a16="http://schemas.microsoft.com/office/drawing/2014/main" id="{C9E85632-DB97-4F59-AFDD-A1D0E0B27C82}"/>
              </a:ext>
            </a:extLst>
          </p:cNvPr>
          <p:cNvSpPr>
            <a:spLocks noChangeArrowheads="1"/>
          </p:cNvSpPr>
          <p:nvPr/>
        </p:nvSpPr>
        <p:spPr bwMode="auto">
          <a:xfrm>
            <a:off x="1569902" y="3883140"/>
            <a:ext cx="5750396" cy="1854200"/>
          </a:xfrm>
          <a:prstGeom prst="rect">
            <a:avLst/>
          </a:prstGeom>
          <a:solidFill>
            <a:schemeClr val="bg1">
              <a:lumMod val="95000"/>
            </a:schemeClr>
          </a:solidFill>
          <a:ln w="19050">
            <a:solidFill>
              <a:srgbClr val="13548C"/>
            </a:solidFill>
            <a:miter lim="800000"/>
          </a:ln>
          <a:effectLst/>
        </p:spPr>
        <p:txBody>
          <a:bodyPr lIns="90488" tIns="44450" rIns="90488" bIns="44450" anchor="ctr"/>
          <a:lstStyle>
            <a:lvl1pPr marL="342900" indent="-342900">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lvl="1" eaLnBrk="1" hangingPunct="1">
              <a:spcBef>
                <a:spcPts val="600"/>
              </a:spcBef>
              <a:buNone/>
            </a:pPr>
            <a:r>
              <a:rPr lang="en-US" altLang="zh-CN" sz="1800" b="0" i="1" dirty="0">
                <a:solidFill>
                  <a:schemeClr val="tx1">
                    <a:lumMod val="85000"/>
                    <a:lumOff val="15000"/>
                  </a:schemeClr>
                </a:solidFill>
                <a:ea typeface="微软雅黑" panose="020B0503020204020204" pitchFamily="34" charset="-122"/>
                <a:cs typeface="+mn-ea"/>
                <a:sym typeface="Times New Roman" panose="02020603050405020304" pitchFamily="18" charset="0"/>
              </a:rPr>
              <a:t>r</a:t>
            </a:r>
            <a:r>
              <a:rPr lang="en-US" altLang="zh-CN" sz="1800" b="0" baseline="-25000" dirty="0">
                <a:solidFill>
                  <a:schemeClr val="tx1">
                    <a:lumMod val="85000"/>
                    <a:lumOff val="15000"/>
                  </a:schemeClr>
                </a:solidFill>
                <a:ea typeface="微软雅黑" panose="020B0503020204020204" pitchFamily="34" charset="-122"/>
                <a:cs typeface="+mn-ea"/>
                <a:sym typeface="Times New Roman" panose="02020603050405020304" pitchFamily="18" charset="0"/>
              </a:rPr>
              <a:t>1</a:t>
            </a:r>
            <a:r>
              <a:rPr lang="zh-CN" altLang="en-US" sz="1800" b="0" dirty="0">
                <a:solidFill>
                  <a:schemeClr val="tx1">
                    <a:lumMod val="85000"/>
                    <a:lumOff val="15000"/>
                  </a:schemeClr>
                </a:solidFill>
                <a:ea typeface="微软雅黑" panose="020B0503020204020204" pitchFamily="34" charset="-122"/>
                <a:cs typeface="+mn-ea"/>
                <a:sym typeface="Times New Roman" panose="02020603050405020304" pitchFamily="18" charset="0"/>
              </a:rPr>
              <a:t>：（胎生 </a:t>
            </a:r>
            <a:r>
              <a:rPr lang="en-US" altLang="zh-CN" sz="1800" b="0" dirty="0">
                <a:solidFill>
                  <a:schemeClr val="tx1">
                    <a:lumMod val="85000"/>
                    <a:lumOff val="15000"/>
                  </a:schemeClr>
                </a:solidFill>
                <a:ea typeface="微软雅黑" panose="020B0503020204020204" pitchFamily="34" charset="-122"/>
                <a:cs typeface="+mn-ea"/>
                <a:sym typeface="Times New Roman" panose="02020603050405020304" pitchFamily="18" charset="0"/>
              </a:rPr>
              <a:t>= </a:t>
            </a:r>
            <a:r>
              <a:rPr lang="zh-CN" altLang="en-US" sz="1800" b="0">
                <a:solidFill>
                  <a:schemeClr val="tx1">
                    <a:lumMod val="85000"/>
                    <a:lumOff val="15000"/>
                  </a:schemeClr>
                </a:solidFill>
                <a:ea typeface="微软雅黑" panose="020B0503020204020204" pitchFamily="34" charset="-122"/>
                <a:cs typeface="+mn-ea"/>
                <a:sym typeface="Times New Roman" panose="02020603050405020304" pitchFamily="18" charset="0"/>
              </a:rPr>
              <a:t>否）</a:t>
            </a:r>
            <a:r>
              <a:rPr lang="zh-CN" altLang="en-US" sz="1800">
                <a:sym typeface="Symbol" panose="05050102010706020507" pitchFamily="18" charset="2"/>
              </a:rPr>
              <a:t>  </a:t>
            </a:r>
            <a:r>
              <a:rPr lang="zh-CN" altLang="en-US" sz="1800" b="0">
                <a:solidFill>
                  <a:schemeClr val="tx1">
                    <a:lumMod val="85000"/>
                    <a:lumOff val="15000"/>
                  </a:schemeClr>
                </a:solidFill>
                <a:ea typeface="微软雅黑" panose="020B0503020204020204" pitchFamily="34" charset="-122"/>
                <a:cs typeface="+mn-ea"/>
                <a:sym typeface="Times New Roman" panose="02020603050405020304" pitchFamily="18" charset="0"/>
              </a:rPr>
              <a:t>（</a:t>
            </a:r>
            <a:r>
              <a:rPr lang="zh-CN" altLang="en-US" sz="1800" b="0" dirty="0">
                <a:solidFill>
                  <a:schemeClr val="tx1">
                    <a:lumMod val="85000"/>
                    <a:lumOff val="15000"/>
                  </a:schemeClr>
                </a:solidFill>
                <a:ea typeface="微软雅黑" panose="020B0503020204020204" pitchFamily="34" charset="-122"/>
                <a:cs typeface="+mn-ea"/>
                <a:sym typeface="Times New Roman" panose="02020603050405020304" pitchFamily="18" charset="0"/>
              </a:rPr>
              <a:t>飞行动物 </a:t>
            </a:r>
            <a:r>
              <a:rPr lang="en-US" altLang="zh-CN" sz="1800" b="0" dirty="0">
                <a:solidFill>
                  <a:schemeClr val="tx1">
                    <a:lumMod val="85000"/>
                    <a:lumOff val="15000"/>
                  </a:schemeClr>
                </a:solidFill>
                <a:ea typeface="微软雅黑" panose="020B0503020204020204" pitchFamily="34" charset="-122"/>
                <a:cs typeface="+mn-ea"/>
                <a:sym typeface="Times New Roman" panose="02020603050405020304" pitchFamily="18" charset="0"/>
              </a:rPr>
              <a:t>= </a:t>
            </a:r>
            <a:r>
              <a:rPr lang="zh-CN" altLang="en-US" sz="1800" b="0" dirty="0">
                <a:solidFill>
                  <a:schemeClr val="tx1">
                    <a:lumMod val="85000"/>
                    <a:lumOff val="15000"/>
                  </a:schemeClr>
                </a:solidFill>
                <a:ea typeface="微软雅黑" panose="020B0503020204020204" pitchFamily="34" charset="-122"/>
                <a:cs typeface="+mn-ea"/>
                <a:sym typeface="Times New Roman" panose="02020603050405020304" pitchFamily="18" charset="0"/>
              </a:rPr>
              <a:t>是）→ 鸟类</a:t>
            </a:r>
            <a:endParaRPr lang="zh-CN" altLang="en-US" sz="1800" b="0" i="1" dirty="0">
              <a:solidFill>
                <a:schemeClr val="tx1">
                  <a:lumMod val="85000"/>
                  <a:lumOff val="15000"/>
                </a:schemeClr>
              </a:solidFill>
              <a:ea typeface="微软雅黑" panose="020B0503020204020204" pitchFamily="34" charset="-122"/>
              <a:cs typeface="+mn-ea"/>
              <a:sym typeface="Times New Roman" panose="02020603050405020304" pitchFamily="18" charset="0"/>
            </a:endParaRPr>
          </a:p>
          <a:p>
            <a:pPr lvl="1" eaLnBrk="1" hangingPunct="1">
              <a:spcBef>
                <a:spcPts val="600"/>
              </a:spcBef>
              <a:buNone/>
            </a:pPr>
            <a:r>
              <a:rPr lang="en-US" altLang="zh-CN" sz="1800" b="0" i="1" dirty="0">
                <a:solidFill>
                  <a:schemeClr val="tx1">
                    <a:lumMod val="85000"/>
                    <a:lumOff val="15000"/>
                  </a:schemeClr>
                </a:solidFill>
                <a:ea typeface="微软雅黑" panose="020B0503020204020204" pitchFamily="34" charset="-122"/>
                <a:cs typeface="+mn-ea"/>
                <a:sym typeface="Times New Roman" panose="02020603050405020304" pitchFamily="18" charset="0"/>
              </a:rPr>
              <a:t>r</a:t>
            </a:r>
            <a:r>
              <a:rPr lang="en-US" altLang="zh-CN" sz="1800" b="0" baseline="-25000" dirty="0">
                <a:solidFill>
                  <a:schemeClr val="tx1">
                    <a:lumMod val="85000"/>
                    <a:lumOff val="15000"/>
                  </a:schemeClr>
                </a:solidFill>
                <a:ea typeface="微软雅黑" panose="020B0503020204020204" pitchFamily="34" charset="-122"/>
                <a:cs typeface="+mn-ea"/>
                <a:sym typeface="Times New Roman" panose="02020603050405020304" pitchFamily="18" charset="0"/>
              </a:rPr>
              <a:t>2</a:t>
            </a:r>
            <a:r>
              <a:rPr lang="zh-CN" altLang="en-US" sz="1800" b="0" dirty="0">
                <a:solidFill>
                  <a:schemeClr val="tx1">
                    <a:lumMod val="85000"/>
                    <a:lumOff val="15000"/>
                  </a:schemeClr>
                </a:solidFill>
                <a:ea typeface="微软雅黑" panose="020B0503020204020204" pitchFamily="34" charset="-122"/>
                <a:cs typeface="+mn-ea"/>
                <a:sym typeface="Times New Roman" panose="02020603050405020304" pitchFamily="18" charset="0"/>
              </a:rPr>
              <a:t>：（胎生 </a:t>
            </a:r>
            <a:r>
              <a:rPr lang="en-US" altLang="zh-CN" sz="1800" b="0" dirty="0">
                <a:solidFill>
                  <a:schemeClr val="tx1">
                    <a:lumMod val="85000"/>
                    <a:lumOff val="15000"/>
                  </a:schemeClr>
                </a:solidFill>
                <a:ea typeface="微软雅黑" panose="020B0503020204020204" pitchFamily="34" charset="-122"/>
                <a:cs typeface="+mn-ea"/>
                <a:sym typeface="Times New Roman" panose="02020603050405020304" pitchFamily="18" charset="0"/>
              </a:rPr>
              <a:t>= </a:t>
            </a:r>
            <a:r>
              <a:rPr lang="zh-CN" altLang="en-US" sz="1800" b="0">
                <a:solidFill>
                  <a:schemeClr val="tx1">
                    <a:lumMod val="85000"/>
                    <a:lumOff val="15000"/>
                  </a:schemeClr>
                </a:solidFill>
                <a:ea typeface="微软雅黑" panose="020B0503020204020204" pitchFamily="34" charset="-122"/>
                <a:cs typeface="+mn-ea"/>
                <a:sym typeface="Times New Roman" panose="02020603050405020304" pitchFamily="18" charset="0"/>
              </a:rPr>
              <a:t>否）</a:t>
            </a:r>
            <a:r>
              <a:rPr lang="zh-CN" altLang="en-US" sz="1800">
                <a:sym typeface="Symbol" panose="05050102010706020507" pitchFamily="18" charset="2"/>
              </a:rPr>
              <a:t>  </a:t>
            </a:r>
            <a:r>
              <a:rPr lang="zh-CN" altLang="en-US" sz="1800" b="0">
                <a:solidFill>
                  <a:schemeClr val="tx1">
                    <a:lumMod val="85000"/>
                    <a:lumOff val="15000"/>
                  </a:schemeClr>
                </a:solidFill>
                <a:ea typeface="微软雅黑" panose="020B0503020204020204" pitchFamily="34" charset="-122"/>
                <a:cs typeface="+mn-ea"/>
                <a:sym typeface="Times New Roman" panose="02020603050405020304" pitchFamily="18" charset="0"/>
              </a:rPr>
              <a:t>（</a:t>
            </a:r>
            <a:r>
              <a:rPr lang="zh-CN" altLang="en-US" sz="1800" b="0" dirty="0">
                <a:solidFill>
                  <a:schemeClr val="tx1">
                    <a:lumMod val="85000"/>
                    <a:lumOff val="15000"/>
                  </a:schemeClr>
                </a:solidFill>
                <a:ea typeface="微软雅黑" panose="020B0503020204020204" pitchFamily="34" charset="-122"/>
                <a:cs typeface="+mn-ea"/>
                <a:sym typeface="Times New Roman" panose="02020603050405020304" pitchFamily="18" charset="0"/>
              </a:rPr>
              <a:t>水生动物 </a:t>
            </a:r>
            <a:r>
              <a:rPr lang="en-US" altLang="zh-CN" sz="1800" b="0" dirty="0">
                <a:solidFill>
                  <a:schemeClr val="tx1">
                    <a:lumMod val="85000"/>
                    <a:lumOff val="15000"/>
                  </a:schemeClr>
                </a:solidFill>
                <a:ea typeface="微软雅黑" panose="020B0503020204020204" pitchFamily="34" charset="-122"/>
                <a:cs typeface="+mn-ea"/>
                <a:sym typeface="Times New Roman" panose="02020603050405020304" pitchFamily="18" charset="0"/>
              </a:rPr>
              <a:t>= </a:t>
            </a:r>
            <a:r>
              <a:rPr lang="zh-CN" altLang="en-US" sz="1800" b="0" dirty="0">
                <a:solidFill>
                  <a:schemeClr val="tx1">
                    <a:lumMod val="85000"/>
                    <a:lumOff val="15000"/>
                  </a:schemeClr>
                </a:solidFill>
                <a:ea typeface="微软雅黑" panose="020B0503020204020204" pitchFamily="34" charset="-122"/>
                <a:cs typeface="+mn-ea"/>
                <a:sym typeface="Times New Roman" panose="02020603050405020304" pitchFamily="18" charset="0"/>
              </a:rPr>
              <a:t>是）→ 鱼类</a:t>
            </a:r>
            <a:endParaRPr lang="zh-CN" altLang="en-US" sz="1800" b="0" i="1" dirty="0">
              <a:solidFill>
                <a:schemeClr val="tx1">
                  <a:lumMod val="85000"/>
                  <a:lumOff val="15000"/>
                </a:schemeClr>
              </a:solidFill>
              <a:ea typeface="微软雅黑" panose="020B0503020204020204" pitchFamily="34" charset="-122"/>
              <a:cs typeface="+mn-ea"/>
              <a:sym typeface="Times New Roman" panose="02020603050405020304" pitchFamily="18" charset="0"/>
            </a:endParaRPr>
          </a:p>
          <a:p>
            <a:pPr lvl="1" eaLnBrk="1" hangingPunct="1">
              <a:spcBef>
                <a:spcPts val="600"/>
              </a:spcBef>
              <a:buNone/>
            </a:pPr>
            <a:r>
              <a:rPr lang="en-US" altLang="zh-CN" sz="1800" b="0" i="1" dirty="0">
                <a:solidFill>
                  <a:schemeClr val="tx1">
                    <a:lumMod val="85000"/>
                    <a:lumOff val="15000"/>
                  </a:schemeClr>
                </a:solidFill>
                <a:ea typeface="微软雅黑" panose="020B0503020204020204" pitchFamily="34" charset="-122"/>
                <a:cs typeface="+mn-ea"/>
                <a:sym typeface="Times New Roman" panose="02020603050405020304" pitchFamily="18" charset="0"/>
              </a:rPr>
              <a:t>r</a:t>
            </a:r>
            <a:r>
              <a:rPr lang="en-US" altLang="zh-CN" sz="1800" b="0" baseline="-25000" dirty="0">
                <a:solidFill>
                  <a:schemeClr val="tx1">
                    <a:lumMod val="85000"/>
                    <a:lumOff val="15000"/>
                  </a:schemeClr>
                </a:solidFill>
                <a:ea typeface="微软雅黑" panose="020B0503020204020204" pitchFamily="34" charset="-122"/>
                <a:cs typeface="+mn-ea"/>
                <a:sym typeface="Times New Roman" panose="02020603050405020304" pitchFamily="18" charset="0"/>
              </a:rPr>
              <a:t>3</a:t>
            </a:r>
            <a:r>
              <a:rPr lang="zh-CN" altLang="en-US" sz="1800" b="0" dirty="0">
                <a:solidFill>
                  <a:schemeClr val="tx1">
                    <a:lumMod val="85000"/>
                    <a:lumOff val="15000"/>
                  </a:schemeClr>
                </a:solidFill>
                <a:ea typeface="微软雅黑" panose="020B0503020204020204" pitchFamily="34" charset="-122"/>
                <a:cs typeface="+mn-ea"/>
                <a:sym typeface="Times New Roman" panose="02020603050405020304" pitchFamily="18" charset="0"/>
              </a:rPr>
              <a:t>：（胎生 </a:t>
            </a:r>
            <a:r>
              <a:rPr lang="en-US" altLang="zh-CN" sz="1800" b="0" dirty="0">
                <a:solidFill>
                  <a:schemeClr val="tx1">
                    <a:lumMod val="85000"/>
                    <a:lumOff val="15000"/>
                  </a:schemeClr>
                </a:solidFill>
                <a:ea typeface="微软雅黑" panose="020B0503020204020204" pitchFamily="34" charset="-122"/>
                <a:cs typeface="+mn-ea"/>
                <a:sym typeface="Times New Roman" panose="02020603050405020304" pitchFamily="18" charset="0"/>
              </a:rPr>
              <a:t>= </a:t>
            </a:r>
            <a:r>
              <a:rPr lang="zh-CN" altLang="en-US" sz="1800" b="0">
                <a:solidFill>
                  <a:schemeClr val="tx1">
                    <a:lumMod val="85000"/>
                    <a:lumOff val="15000"/>
                  </a:schemeClr>
                </a:solidFill>
                <a:ea typeface="微软雅黑" panose="020B0503020204020204" pitchFamily="34" charset="-122"/>
                <a:cs typeface="+mn-ea"/>
                <a:sym typeface="Times New Roman" panose="02020603050405020304" pitchFamily="18" charset="0"/>
              </a:rPr>
              <a:t>是）</a:t>
            </a:r>
            <a:r>
              <a:rPr lang="zh-CN" altLang="en-US" sz="1800">
                <a:sym typeface="Symbol" panose="05050102010706020507" pitchFamily="18" charset="2"/>
              </a:rPr>
              <a:t>  </a:t>
            </a:r>
            <a:r>
              <a:rPr lang="zh-CN" altLang="en-US" sz="1800" b="0">
                <a:solidFill>
                  <a:schemeClr val="tx1">
                    <a:lumMod val="85000"/>
                    <a:lumOff val="15000"/>
                  </a:schemeClr>
                </a:solidFill>
                <a:ea typeface="微软雅黑" panose="020B0503020204020204" pitchFamily="34" charset="-122"/>
                <a:cs typeface="+mn-ea"/>
                <a:sym typeface="Times New Roman" panose="02020603050405020304" pitchFamily="18" charset="0"/>
              </a:rPr>
              <a:t>（</a:t>
            </a:r>
            <a:r>
              <a:rPr lang="zh-CN" altLang="en-US" sz="1800" b="0" dirty="0">
                <a:solidFill>
                  <a:schemeClr val="tx1">
                    <a:lumMod val="85000"/>
                    <a:lumOff val="15000"/>
                  </a:schemeClr>
                </a:solidFill>
                <a:ea typeface="微软雅黑" panose="020B0503020204020204" pitchFamily="34" charset="-122"/>
                <a:cs typeface="+mn-ea"/>
                <a:sym typeface="Times New Roman" panose="02020603050405020304" pitchFamily="18" charset="0"/>
              </a:rPr>
              <a:t>体温 </a:t>
            </a:r>
            <a:r>
              <a:rPr lang="en-US" altLang="zh-CN" sz="1800" b="0" dirty="0">
                <a:solidFill>
                  <a:schemeClr val="tx1">
                    <a:lumMod val="85000"/>
                    <a:lumOff val="15000"/>
                  </a:schemeClr>
                </a:solidFill>
                <a:ea typeface="微软雅黑" panose="020B0503020204020204" pitchFamily="34" charset="-122"/>
                <a:cs typeface="+mn-ea"/>
                <a:sym typeface="Times New Roman" panose="02020603050405020304" pitchFamily="18" charset="0"/>
              </a:rPr>
              <a:t>= </a:t>
            </a:r>
            <a:r>
              <a:rPr lang="zh-CN" altLang="en-US" sz="1800" b="0" dirty="0">
                <a:solidFill>
                  <a:schemeClr val="tx1">
                    <a:lumMod val="85000"/>
                    <a:lumOff val="15000"/>
                  </a:schemeClr>
                </a:solidFill>
                <a:ea typeface="微软雅黑" panose="020B0503020204020204" pitchFamily="34" charset="-122"/>
                <a:cs typeface="+mn-ea"/>
                <a:sym typeface="Times New Roman" panose="02020603050405020304" pitchFamily="18" charset="0"/>
              </a:rPr>
              <a:t>恒温）→ 哺乳类</a:t>
            </a:r>
            <a:endParaRPr lang="zh-CN" altLang="en-US" sz="1800" b="0" i="1" dirty="0">
              <a:solidFill>
                <a:schemeClr val="tx1">
                  <a:lumMod val="85000"/>
                  <a:lumOff val="15000"/>
                </a:schemeClr>
              </a:solidFill>
              <a:ea typeface="微软雅黑" panose="020B0503020204020204" pitchFamily="34" charset="-122"/>
              <a:cs typeface="+mn-ea"/>
              <a:sym typeface="Times New Roman" panose="02020603050405020304" pitchFamily="18" charset="0"/>
            </a:endParaRPr>
          </a:p>
          <a:p>
            <a:pPr lvl="1" eaLnBrk="1" hangingPunct="1">
              <a:spcBef>
                <a:spcPts val="600"/>
              </a:spcBef>
              <a:buNone/>
            </a:pPr>
            <a:r>
              <a:rPr lang="en-US" altLang="zh-CN" sz="1800" b="0" i="1" dirty="0">
                <a:solidFill>
                  <a:schemeClr val="tx1">
                    <a:lumMod val="85000"/>
                    <a:lumOff val="15000"/>
                  </a:schemeClr>
                </a:solidFill>
                <a:ea typeface="微软雅黑" panose="020B0503020204020204" pitchFamily="34" charset="-122"/>
                <a:cs typeface="+mn-ea"/>
                <a:sym typeface="Times New Roman" panose="02020603050405020304" pitchFamily="18" charset="0"/>
              </a:rPr>
              <a:t>r</a:t>
            </a:r>
            <a:r>
              <a:rPr lang="en-US" altLang="zh-CN" sz="1800" b="0" baseline="-25000" dirty="0">
                <a:solidFill>
                  <a:schemeClr val="tx1">
                    <a:lumMod val="85000"/>
                    <a:lumOff val="15000"/>
                  </a:schemeClr>
                </a:solidFill>
                <a:ea typeface="微软雅黑" panose="020B0503020204020204" pitchFamily="34" charset="-122"/>
                <a:cs typeface="+mn-ea"/>
                <a:sym typeface="Times New Roman" panose="02020603050405020304" pitchFamily="18" charset="0"/>
              </a:rPr>
              <a:t>4</a:t>
            </a:r>
            <a:r>
              <a:rPr lang="zh-CN" altLang="en-US" sz="1800" b="0" dirty="0">
                <a:solidFill>
                  <a:schemeClr val="tx1">
                    <a:lumMod val="85000"/>
                    <a:lumOff val="15000"/>
                  </a:schemeClr>
                </a:solidFill>
                <a:ea typeface="微软雅黑" panose="020B0503020204020204" pitchFamily="34" charset="-122"/>
                <a:cs typeface="+mn-ea"/>
                <a:sym typeface="Times New Roman" panose="02020603050405020304" pitchFamily="18" charset="0"/>
              </a:rPr>
              <a:t>：（胎生 </a:t>
            </a:r>
            <a:r>
              <a:rPr lang="en-US" altLang="zh-CN" sz="1800" b="0" dirty="0">
                <a:solidFill>
                  <a:schemeClr val="tx1">
                    <a:lumMod val="85000"/>
                    <a:lumOff val="15000"/>
                  </a:schemeClr>
                </a:solidFill>
                <a:ea typeface="微软雅黑" panose="020B0503020204020204" pitchFamily="34" charset="-122"/>
                <a:cs typeface="+mn-ea"/>
                <a:sym typeface="Times New Roman" panose="02020603050405020304" pitchFamily="18" charset="0"/>
              </a:rPr>
              <a:t>= </a:t>
            </a:r>
            <a:r>
              <a:rPr lang="zh-CN" altLang="en-US" sz="1800" b="0">
                <a:solidFill>
                  <a:schemeClr val="tx1">
                    <a:lumMod val="85000"/>
                    <a:lumOff val="15000"/>
                  </a:schemeClr>
                </a:solidFill>
                <a:ea typeface="微软雅黑" panose="020B0503020204020204" pitchFamily="34" charset="-122"/>
                <a:cs typeface="+mn-ea"/>
                <a:sym typeface="Times New Roman" panose="02020603050405020304" pitchFamily="18" charset="0"/>
              </a:rPr>
              <a:t>否）</a:t>
            </a:r>
            <a:r>
              <a:rPr lang="zh-CN" altLang="en-US" sz="1800">
                <a:sym typeface="Symbol" panose="05050102010706020507" pitchFamily="18" charset="2"/>
              </a:rPr>
              <a:t>  </a:t>
            </a:r>
            <a:r>
              <a:rPr lang="zh-CN" altLang="en-US" sz="1800" b="0">
                <a:solidFill>
                  <a:schemeClr val="tx1">
                    <a:lumMod val="85000"/>
                    <a:lumOff val="15000"/>
                  </a:schemeClr>
                </a:solidFill>
                <a:ea typeface="微软雅黑" panose="020B0503020204020204" pitchFamily="34" charset="-122"/>
                <a:cs typeface="+mn-ea"/>
                <a:sym typeface="Times New Roman" panose="02020603050405020304" pitchFamily="18" charset="0"/>
              </a:rPr>
              <a:t>（</a:t>
            </a:r>
            <a:r>
              <a:rPr lang="zh-CN" altLang="en-US" sz="1800" b="0" dirty="0">
                <a:solidFill>
                  <a:schemeClr val="tx1">
                    <a:lumMod val="85000"/>
                    <a:lumOff val="15000"/>
                  </a:schemeClr>
                </a:solidFill>
                <a:ea typeface="微软雅黑" panose="020B0503020204020204" pitchFamily="34" charset="-122"/>
                <a:cs typeface="+mn-ea"/>
                <a:sym typeface="Times New Roman" panose="02020603050405020304" pitchFamily="18" charset="0"/>
              </a:rPr>
              <a:t>飞行动物 </a:t>
            </a:r>
            <a:r>
              <a:rPr lang="en-US" altLang="zh-CN" sz="1800" b="0" dirty="0">
                <a:solidFill>
                  <a:schemeClr val="tx1">
                    <a:lumMod val="85000"/>
                    <a:lumOff val="15000"/>
                  </a:schemeClr>
                </a:solidFill>
                <a:ea typeface="微软雅黑" panose="020B0503020204020204" pitchFamily="34" charset="-122"/>
                <a:cs typeface="+mn-ea"/>
                <a:sym typeface="Times New Roman" panose="02020603050405020304" pitchFamily="18" charset="0"/>
              </a:rPr>
              <a:t>= </a:t>
            </a:r>
            <a:r>
              <a:rPr lang="zh-CN" altLang="en-US" sz="1800" b="0" dirty="0">
                <a:solidFill>
                  <a:schemeClr val="tx1">
                    <a:lumMod val="85000"/>
                    <a:lumOff val="15000"/>
                  </a:schemeClr>
                </a:solidFill>
                <a:ea typeface="微软雅黑" panose="020B0503020204020204" pitchFamily="34" charset="-122"/>
                <a:cs typeface="+mn-ea"/>
                <a:sym typeface="Times New Roman" panose="02020603050405020304" pitchFamily="18" charset="0"/>
              </a:rPr>
              <a:t>否）→ 爬行类</a:t>
            </a:r>
            <a:endParaRPr lang="zh-CN" altLang="en-US" sz="1800" b="0" i="1" dirty="0">
              <a:solidFill>
                <a:schemeClr val="tx1">
                  <a:lumMod val="85000"/>
                  <a:lumOff val="15000"/>
                </a:schemeClr>
              </a:solidFill>
              <a:ea typeface="微软雅黑" panose="020B0503020204020204" pitchFamily="34" charset="-122"/>
              <a:cs typeface="+mn-ea"/>
              <a:sym typeface="Times New Roman" panose="02020603050405020304" pitchFamily="18" charset="0"/>
            </a:endParaRPr>
          </a:p>
          <a:p>
            <a:pPr lvl="1" eaLnBrk="1" hangingPunct="1">
              <a:spcBef>
                <a:spcPts val="600"/>
              </a:spcBef>
              <a:buFont typeface="Wingdings" panose="05000000000000000000" pitchFamily="2" charset="2"/>
              <a:buNone/>
            </a:pPr>
            <a:r>
              <a:rPr lang="en-US" altLang="zh-CN" sz="1800" b="0" i="1" dirty="0">
                <a:solidFill>
                  <a:schemeClr val="tx1">
                    <a:lumMod val="85000"/>
                    <a:lumOff val="15000"/>
                  </a:schemeClr>
                </a:solidFill>
                <a:ea typeface="微软雅黑" panose="020B0503020204020204" pitchFamily="34" charset="-122"/>
                <a:cs typeface="+mn-ea"/>
                <a:sym typeface="Times New Roman" panose="02020603050405020304" pitchFamily="18" charset="0"/>
              </a:rPr>
              <a:t>r</a:t>
            </a:r>
            <a:r>
              <a:rPr lang="en-US" altLang="zh-CN" sz="1800" b="0" baseline="-25000" dirty="0">
                <a:solidFill>
                  <a:schemeClr val="tx1">
                    <a:lumMod val="85000"/>
                    <a:lumOff val="15000"/>
                  </a:schemeClr>
                </a:solidFill>
                <a:ea typeface="微软雅黑" panose="020B0503020204020204" pitchFamily="34" charset="-122"/>
                <a:cs typeface="+mn-ea"/>
                <a:sym typeface="Times New Roman" panose="02020603050405020304" pitchFamily="18" charset="0"/>
              </a:rPr>
              <a:t>5</a:t>
            </a:r>
            <a:r>
              <a:rPr lang="zh-CN" altLang="en-US" sz="1800" b="0" dirty="0">
                <a:solidFill>
                  <a:schemeClr val="tx1">
                    <a:lumMod val="85000"/>
                    <a:lumOff val="15000"/>
                  </a:schemeClr>
                </a:solidFill>
                <a:ea typeface="微软雅黑" panose="020B0503020204020204" pitchFamily="34" charset="-122"/>
                <a:cs typeface="+mn-ea"/>
                <a:sym typeface="Times New Roman" panose="02020603050405020304" pitchFamily="18" charset="0"/>
              </a:rPr>
              <a:t>：（水生动物 </a:t>
            </a:r>
            <a:r>
              <a:rPr lang="en-US" altLang="zh-CN" sz="1800" b="0" dirty="0">
                <a:solidFill>
                  <a:schemeClr val="tx1">
                    <a:lumMod val="85000"/>
                    <a:lumOff val="15000"/>
                  </a:schemeClr>
                </a:solidFill>
                <a:ea typeface="微软雅黑" panose="020B0503020204020204" pitchFamily="34" charset="-122"/>
                <a:cs typeface="+mn-ea"/>
                <a:sym typeface="Times New Roman" panose="02020603050405020304" pitchFamily="18" charset="0"/>
              </a:rPr>
              <a:t>= </a:t>
            </a:r>
            <a:r>
              <a:rPr lang="zh-CN" altLang="en-US" sz="1800" b="0" dirty="0">
                <a:solidFill>
                  <a:schemeClr val="tx1">
                    <a:lumMod val="85000"/>
                    <a:lumOff val="15000"/>
                  </a:schemeClr>
                </a:solidFill>
                <a:ea typeface="微软雅黑" panose="020B0503020204020204" pitchFamily="34" charset="-122"/>
                <a:cs typeface="+mn-ea"/>
                <a:sym typeface="Times New Roman" panose="02020603050405020304" pitchFamily="18" charset="0"/>
              </a:rPr>
              <a:t>半）→ 两栖类</a:t>
            </a:r>
          </a:p>
        </p:txBody>
      </p:sp>
      <p:graphicFrame>
        <p:nvGraphicFramePr>
          <p:cNvPr id="44" name="Group 81">
            <a:extLst>
              <a:ext uri="{FF2B5EF4-FFF2-40B4-BE49-F238E27FC236}">
                <a16:creationId xmlns:a16="http://schemas.microsoft.com/office/drawing/2014/main" id="{BC62F0D5-E9C1-4227-AAF2-AA9FDBD70D9C}"/>
              </a:ext>
            </a:extLst>
          </p:cNvPr>
          <p:cNvGraphicFramePr>
            <a:graphicFrameLocks/>
          </p:cNvGraphicFramePr>
          <p:nvPr>
            <p:extLst>
              <p:ext uri="{D42A27DB-BD31-4B8C-83A1-F6EECF244321}">
                <p14:modId xmlns:p14="http://schemas.microsoft.com/office/powerpoint/2010/main" val="4204271296"/>
              </p:ext>
            </p:extLst>
          </p:nvPr>
        </p:nvGraphicFramePr>
        <p:xfrm>
          <a:off x="613570" y="5897806"/>
          <a:ext cx="7916860" cy="690391"/>
        </p:xfrm>
        <a:graphic>
          <a:graphicData uri="http://schemas.openxmlformats.org/drawingml/2006/table">
            <a:tbl>
              <a:tblPr/>
              <a:tblGrid>
                <a:gridCol w="1321046">
                  <a:extLst>
                    <a:ext uri="{9D8B030D-6E8A-4147-A177-3AD203B41FA5}">
                      <a16:colId xmlns:a16="http://schemas.microsoft.com/office/drawing/2014/main" val="20000"/>
                    </a:ext>
                  </a:extLst>
                </a:gridCol>
                <a:gridCol w="1137372">
                  <a:extLst>
                    <a:ext uri="{9D8B030D-6E8A-4147-A177-3AD203B41FA5}">
                      <a16:colId xmlns:a16="http://schemas.microsoft.com/office/drawing/2014/main" val="20001"/>
                    </a:ext>
                  </a:extLst>
                </a:gridCol>
                <a:gridCol w="953696">
                  <a:extLst>
                    <a:ext uri="{9D8B030D-6E8A-4147-A177-3AD203B41FA5}">
                      <a16:colId xmlns:a16="http://schemas.microsoft.com/office/drawing/2014/main" val="20003"/>
                    </a:ext>
                  </a:extLst>
                </a:gridCol>
                <a:gridCol w="1495303">
                  <a:extLst>
                    <a:ext uri="{9D8B030D-6E8A-4147-A177-3AD203B41FA5}">
                      <a16:colId xmlns:a16="http://schemas.microsoft.com/office/drawing/2014/main" val="20004"/>
                    </a:ext>
                  </a:extLst>
                </a:gridCol>
                <a:gridCol w="1514140">
                  <a:extLst>
                    <a:ext uri="{9D8B030D-6E8A-4147-A177-3AD203B41FA5}">
                      <a16:colId xmlns:a16="http://schemas.microsoft.com/office/drawing/2014/main" val="20005"/>
                    </a:ext>
                  </a:extLst>
                </a:gridCol>
                <a:gridCol w="1495303">
                  <a:extLst>
                    <a:ext uri="{9D8B030D-6E8A-4147-A177-3AD203B41FA5}">
                      <a16:colId xmlns:a16="http://schemas.microsoft.com/office/drawing/2014/main" val="20008"/>
                    </a:ext>
                  </a:extLst>
                </a:gridCol>
              </a:tblGrid>
              <a:tr h="328897">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名称</a:t>
                      </a: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体温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胎生</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飞行动物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水生动物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类</a:t>
                      </a: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extLst>
                  <a:ext uri="{0D108BD9-81ED-4DB2-BD59-A6C34878D82A}">
                    <a16:rowId xmlns:a16="http://schemas.microsoft.com/office/drawing/2014/main" val="10000"/>
                  </a:ext>
                </a:extLst>
              </a:tr>
              <a:tr h="355103">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海龟</a:t>
                      </a:r>
                      <a:endPar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endParaRPr>
                    </a:p>
                  </a:txBody>
                  <a:tcPr marT="45655" marB="45655"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txBody>
                  <a:tcPr marT="45655" marB="45655"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txBody>
                  <a:tcPr marT="45655" marB="45655"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txBody>
                  <a:tcPr marT="45655" marB="45655"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半水生</a:t>
                      </a:r>
                      <a:endPar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endParaRPr>
                    </a:p>
                  </a:txBody>
                  <a:tcPr marT="45655" marB="45655"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a:t>
                      </a:r>
                    </a:p>
                  </a:txBody>
                  <a:tcPr marT="45655" marB="45655"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1"/>
                  </a:ext>
                </a:extLst>
              </a:tr>
            </a:tbl>
          </a:graphicData>
        </a:graphic>
      </p:graphicFrame>
      <p:cxnSp>
        <p:nvCxnSpPr>
          <p:cNvPr id="45" name="连接符: 肘形 44">
            <a:extLst>
              <a:ext uri="{FF2B5EF4-FFF2-40B4-BE49-F238E27FC236}">
                <a16:creationId xmlns:a16="http://schemas.microsoft.com/office/drawing/2014/main" id="{3F1A605E-04BF-4464-B183-912B362F77A7}"/>
              </a:ext>
            </a:extLst>
          </p:cNvPr>
          <p:cNvCxnSpPr>
            <a:endCxn id="44" idx="1"/>
          </p:cNvCxnSpPr>
          <p:nvPr/>
        </p:nvCxnSpPr>
        <p:spPr>
          <a:xfrm rot="10800000" flipV="1">
            <a:off x="613570" y="5157191"/>
            <a:ext cx="1438150" cy="1085809"/>
          </a:xfrm>
          <a:prstGeom prst="bentConnector3">
            <a:avLst>
              <a:gd name="adj1" fmla="val 115895"/>
            </a:avLst>
          </a:prstGeom>
          <a:ln w="19050">
            <a:solidFill>
              <a:srgbClr val="FF66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连接符: 肘形 45">
            <a:extLst>
              <a:ext uri="{FF2B5EF4-FFF2-40B4-BE49-F238E27FC236}">
                <a16:creationId xmlns:a16="http://schemas.microsoft.com/office/drawing/2014/main" id="{10736BD3-A1D1-4149-9C3E-A40146D7B449}"/>
              </a:ext>
            </a:extLst>
          </p:cNvPr>
          <p:cNvCxnSpPr>
            <a:cxnSpLocks/>
            <a:endCxn id="44" idx="1"/>
          </p:cNvCxnSpPr>
          <p:nvPr/>
        </p:nvCxnSpPr>
        <p:spPr>
          <a:xfrm rot="10800000" flipV="1">
            <a:off x="613570" y="5539963"/>
            <a:ext cx="1438150" cy="703038"/>
          </a:xfrm>
          <a:prstGeom prst="bentConnector3">
            <a:avLst>
              <a:gd name="adj1" fmla="val 115895"/>
            </a:avLst>
          </a:prstGeom>
          <a:ln w="19050">
            <a:solidFill>
              <a:srgbClr val="FF66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a:extLst>
              <a:ext uri="{FF2B5EF4-FFF2-40B4-BE49-F238E27FC236}">
                <a16:creationId xmlns:a16="http://schemas.microsoft.com/office/drawing/2014/main" id="{06BB2406-1C99-4EDA-BD84-638BF815671B}"/>
              </a:ext>
            </a:extLst>
          </p:cNvPr>
          <p:cNvSpPr>
            <a:spLocks noGrp="1" noChangeArrowheads="1"/>
          </p:cNvSpPr>
          <p:nvPr>
            <p:ph type="title" idx="4294967295"/>
          </p:nvPr>
        </p:nvSpPr>
        <p:spPr>
          <a:xfrm>
            <a:off x="756000" y="108000"/>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1.4.2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规则</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定序方案</a:t>
            </a:r>
          </a:p>
        </p:txBody>
      </p:sp>
      <p:sp>
        <p:nvSpPr>
          <p:cNvPr id="8" name="Rectangle 3">
            <a:extLst>
              <a:ext uri="{FF2B5EF4-FFF2-40B4-BE49-F238E27FC236}">
                <a16:creationId xmlns:a16="http://schemas.microsoft.com/office/drawing/2014/main" id="{AA4BEF26-8A94-4A60-A637-2D4ECD6E8F65}"/>
              </a:ext>
            </a:extLst>
          </p:cNvPr>
          <p:cNvSpPr txBox="1">
            <a:spLocks noChangeArrowheads="1"/>
          </p:cNvSpPr>
          <p:nvPr/>
        </p:nvSpPr>
        <p:spPr>
          <a:xfrm>
            <a:off x="252000" y="756000"/>
            <a:ext cx="8439150" cy="2971583"/>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基于规则的序</a:t>
            </a:r>
          </a:p>
          <a:p>
            <a:pPr lvl="1" algn="just"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根据规则的质量排序（覆盖率</a:t>
            </a:r>
            <a:r>
              <a:rPr kumimoji="0" lang="en-US" altLang="zh-CN" sz="2200">
                <a:sym typeface="Times New Roman" panose="02020603050405020304" pitchFamily="18" charset="0"/>
              </a:rPr>
              <a:t>(</a:t>
            </a:r>
            <a:r>
              <a:rPr kumimoji="0" lang="en-AU" altLang="zh-CN" sz="2200">
                <a:sym typeface="Times New Roman" panose="02020603050405020304" pitchFamily="18" charset="0"/>
              </a:rPr>
              <a:t>coverage)</a:t>
            </a:r>
            <a:r>
              <a:rPr kumimoji="0" lang="zh-CN" altLang="en-US" sz="2200">
                <a:sym typeface="Times New Roman" panose="02020603050405020304" pitchFamily="18" charset="0"/>
              </a:rPr>
              <a:t>和准确率</a:t>
            </a:r>
            <a:r>
              <a:rPr kumimoji="0" lang="en-US" altLang="zh-CN" sz="2200">
                <a:sym typeface="Times New Roman" panose="02020603050405020304" pitchFamily="18" charset="0"/>
              </a:rPr>
              <a:t>(</a:t>
            </a:r>
            <a:r>
              <a:rPr kumimoji="0" lang="en-AU" altLang="zh-CN" sz="2200">
                <a:sym typeface="Times New Roman" panose="02020603050405020304" pitchFamily="18" charset="0"/>
              </a:rPr>
              <a:t>accuracy)</a:t>
            </a:r>
            <a:r>
              <a:rPr kumimoji="0" lang="zh-CN" altLang="en-US" sz="2200">
                <a:sym typeface="Times New Roman" panose="02020603050405020304" pitchFamily="18" charset="0"/>
              </a:rPr>
              <a:t>）</a:t>
            </a:r>
          </a:p>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基于类的序</a:t>
            </a:r>
          </a:p>
          <a:p>
            <a:pPr lvl="1" algn="just"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属于同一类的规则放在一起</a:t>
            </a:r>
          </a:p>
          <a:p>
            <a:pPr lvl="1" algn="just"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基于类信息（如类的分布、重要性）对每类规则排序</a:t>
            </a:r>
            <a:endParaRPr kumimoji="0" lang="zh-CN" altLang="en-US" sz="2200" dirty="0">
              <a:sym typeface="Times New Roman" panose="02020603050405020304" pitchFamily="18" charset="0"/>
            </a:endParaRPr>
          </a:p>
        </p:txBody>
      </p:sp>
      <p:graphicFrame>
        <p:nvGraphicFramePr>
          <p:cNvPr id="9" name="Group 28">
            <a:extLst>
              <a:ext uri="{FF2B5EF4-FFF2-40B4-BE49-F238E27FC236}">
                <a16:creationId xmlns:a16="http://schemas.microsoft.com/office/drawing/2014/main" id="{33672A10-82B7-4458-BB2D-01FE1B20A79B}"/>
              </a:ext>
            </a:extLst>
          </p:cNvPr>
          <p:cNvGraphicFramePr>
            <a:graphicFrameLocks/>
          </p:cNvGraphicFramePr>
          <p:nvPr>
            <p:extLst>
              <p:ext uri="{D42A27DB-BD31-4B8C-83A1-F6EECF244321}">
                <p14:modId xmlns:p14="http://schemas.microsoft.com/office/powerpoint/2010/main" val="1785202061"/>
              </p:ext>
            </p:extLst>
          </p:nvPr>
        </p:nvGraphicFramePr>
        <p:xfrm>
          <a:off x="396082" y="3885396"/>
          <a:ext cx="8351837" cy="2783964"/>
        </p:xfrm>
        <a:graphic>
          <a:graphicData uri="http://schemas.openxmlformats.org/drawingml/2006/table">
            <a:tbl>
              <a:tblPr/>
              <a:tblGrid>
                <a:gridCol w="4178300">
                  <a:extLst>
                    <a:ext uri="{9D8B030D-6E8A-4147-A177-3AD203B41FA5}">
                      <a16:colId xmlns:a16="http://schemas.microsoft.com/office/drawing/2014/main" val="20000"/>
                    </a:ext>
                  </a:extLst>
                </a:gridCol>
                <a:gridCol w="4173537">
                  <a:extLst>
                    <a:ext uri="{9D8B030D-6E8A-4147-A177-3AD203B41FA5}">
                      <a16:colId xmlns:a16="http://schemas.microsoft.com/office/drawing/2014/main" val="20001"/>
                    </a:ext>
                  </a:extLst>
                </a:gridCol>
              </a:tblGrid>
              <a:tr h="2783964">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基于规则的排序</a:t>
                      </a:r>
                    </a:p>
                    <a:p>
                      <a:pPr marL="0" marR="0" lvl="0" indent="0" algn="l"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（表皮覆盖</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羽毛</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飞行动物</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鸟类</a:t>
                      </a:r>
                    </a:p>
                    <a:p>
                      <a:pPr marL="0" marR="0" lvl="0" indent="0" algn="l"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（体温</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胎生</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哺乳类</a:t>
                      </a:r>
                    </a:p>
                    <a:p>
                      <a:pPr marL="0" marR="0" lvl="0" indent="0" algn="l"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（体温</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胎生</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鸟类</a:t>
                      </a:r>
                    </a:p>
                    <a:p>
                      <a:pPr marL="0" marR="0" lvl="0" indent="0" algn="l"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（水生动物</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两栖类</a:t>
                      </a:r>
                    </a:p>
                    <a:p>
                      <a:pPr marL="0" marR="0" lvl="0" indent="0" algn="l"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（表皮覆盖</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水生动物</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 </a:t>
                      </a: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爬行类</a:t>
                      </a:r>
                    </a:p>
                    <a:p>
                      <a:pPr marL="0" marR="0" lvl="0" indent="0" algn="l"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（表皮覆盖</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水生动物</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 </a:t>
                      </a: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鱼类</a:t>
                      </a:r>
                    </a:p>
                    <a:p>
                      <a:pPr marL="0" marR="0" lvl="0" indent="0" algn="l"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（表皮覆盖</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无） </a:t>
                      </a: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两栖类 </a:t>
                      </a:r>
                    </a:p>
                  </a:txBody>
                  <a:tcPr anchor="ctr" horzOverflow="overflow">
                    <a:lnL w="19050" cap="flat" cmpd="sng" algn="ctr">
                      <a:solidFill>
                        <a:srgbClr val="13548C"/>
                      </a:solidFill>
                      <a:prstDash val="solid"/>
                      <a:round/>
                      <a:headEnd type="none" w="med" len="med"/>
                      <a:tailEnd type="none" w="med" len="med"/>
                    </a:lnL>
                    <a:lnR w="12700" cap="flat" cmpd="sng" algn="ctr">
                      <a:solidFill>
                        <a:srgbClr val="13548C"/>
                      </a:solidFill>
                      <a:prstDash val="solid"/>
                      <a:round/>
                      <a:headEnd type="none" w="med" len="med"/>
                      <a:tailEnd type="none" w="med" len="med"/>
                    </a:lnR>
                    <a:lnT w="19050" cap="flat" cmpd="sng" algn="ctr">
                      <a:solidFill>
                        <a:srgbClr val="13548C"/>
                      </a:solidFill>
                      <a:prstDash val="solid"/>
                      <a:round/>
                      <a:headEnd type="none" w="med" len="med"/>
                      <a:tailEnd type="none" w="med" len="med"/>
                    </a:lnT>
                    <a:lnB w="19050" cap="flat" cmpd="sng" algn="ctr">
                      <a:solidFill>
                        <a:srgbClr val="13548C"/>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800" b="1" i="0" u="none" strike="noStrike" kern="1200" cap="none" normalizeH="0" baseline="0">
                          <a:ln>
                            <a:noFill/>
                          </a:ln>
                          <a:solidFill>
                            <a:srgbClr val="13548C"/>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基于类的排序</a:t>
                      </a:r>
                    </a:p>
                    <a:p>
                      <a:pPr marL="0" marR="0" lvl="0" indent="0" algn="l"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（表皮覆盖</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羽毛</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飞行动物</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 </a:t>
                      </a: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鸟类</a:t>
                      </a:r>
                    </a:p>
                    <a:p>
                      <a:pPr marL="0" marR="0" lvl="0" indent="0" algn="l"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（体温</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胎生</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 </a:t>
                      </a: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鸟类</a:t>
                      </a:r>
                    </a:p>
                    <a:p>
                      <a:pPr marL="0" marR="0" lvl="0" indent="0" algn="l"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（体温</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胎生</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 </a:t>
                      </a: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哺乳类</a:t>
                      </a:r>
                    </a:p>
                    <a:p>
                      <a:pPr marL="0" marR="0" lvl="0" indent="0" algn="l"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（水生动物</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两栖类</a:t>
                      </a:r>
                    </a:p>
                    <a:p>
                      <a:pPr marL="0" marR="0" lvl="0" indent="0" algn="l"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（表皮覆盖</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无）</a:t>
                      </a: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两栖类</a:t>
                      </a:r>
                    </a:p>
                    <a:p>
                      <a:pPr marL="0" marR="0" lvl="0" indent="0" algn="l"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（表皮覆盖</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水生动物</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 </a:t>
                      </a: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爬行类</a:t>
                      </a:r>
                    </a:p>
                    <a:p>
                      <a:pPr marL="0" marR="0" lvl="0" indent="0" algn="l"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（表皮覆盖</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水生动物</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 </a:t>
                      </a: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 </a:t>
                      </a:r>
                    </a:p>
                  </a:txBody>
                  <a:tcPr anchor="ctr" horzOverflow="overflow">
                    <a:lnL w="12700" cap="flat" cmpd="sng" algn="ctr">
                      <a:solidFill>
                        <a:srgbClr val="13548C"/>
                      </a:solidFill>
                      <a:prstDash val="solid"/>
                      <a:round/>
                      <a:headEnd type="none" w="med" len="med"/>
                      <a:tailEnd type="none" w="med" len="med"/>
                    </a:lnL>
                    <a:lnR w="19050" cap="flat" cmpd="sng" algn="ctr">
                      <a:solidFill>
                        <a:srgbClr val="13548C"/>
                      </a:solidFill>
                      <a:prstDash val="solid"/>
                      <a:round/>
                      <a:headEnd type="none" w="med" len="med"/>
                      <a:tailEnd type="none" w="med" len="med"/>
                    </a:lnR>
                    <a:lnT w="19050" cap="flat" cmpd="sng" algn="ctr">
                      <a:solidFill>
                        <a:srgbClr val="13548C"/>
                      </a:solidFill>
                      <a:prstDash val="solid"/>
                      <a:round/>
                      <a:headEnd type="none" w="med" len="med"/>
                      <a:tailEnd type="none" w="med" len="med"/>
                    </a:lnT>
                    <a:lnB w="19050" cap="flat" cmpd="sng" algn="ctr">
                      <a:solidFill>
                        <a:srgbClr val="13548C"/>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bl>
          </a:graphicData>
        </a:graphic>
      </p:graphicFrame>
    </p:spTree>
  </p:cSld>
  <p:clrMapOvr>
    <a:masterClrMapping/>
  </p:clrMapOvr>
  <p:transition spd="med">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a:extLst>
              <a:ext uri="{FF2B5EF4-FFF2-40B4-BE49-F238E27FC236}">
                <a16:creationId xmlns:a16="http://schemas.microsoft.com/office/drawing/2014/main" id="{E923209D-30A2-4A5F-8E83-FA59C4E6262B}"/>
              </a:ext>
            </a:extLst>
          </p:cNvPr>
          <p:cNvSpPr>
            <a:spLocks noGrp="1" noChangeArrowheads="1"/>
          </p:cNvSpPr>
          <p:nvPr>
            <p:ph type="title" idx="4294967295"/>
          </p:nvPr>
        </p:nvSpPr>
        <p:spPr>
          <a:xfrm>
            <a:off x="756000" y="108000"/>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如何</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建立基于规则的分类器</a:t>
            </a:r>
          </a:p>
        </p:txBody>
      </p:sp>
      <p:sp>
        <p:nvSpPr>
          <p:cNvPr id="7" name="Rectangle 3">
            <a:extLst>
              <a:ext uri="{FF2B5EF4-FFF2-40B4-BE49-F238E27FC236}">
                <a16:creationId xmlns:a16="http://schemas.microsoft.com/office/drawing/2014/main" id="{817F89AB-A176-4857-876C-9D53817DB106}"/>
              </a:ext>
            </a:extLst>
          </p:cNvPr>
          <p:cNvSpPr txBox="1">
            <a:spLocks noChangeArrowheads="1"/>
          </p:cNvSpPr>
          <p:nvPr/>
        </p:nvSpPr>
        <p:spPr>
          <a:xfrm>
            <a:off x="252000" y="756000"/>
            <a:ext cx="8458200" cy="5895460"/>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直接方法</a:t>
            </a:r>
            <a:r>
              <a:rPr kumimoji="0" lang="en-US" altLang="zh-CN" sz="2400">
                <a:solidFill>
                  <a:schemeClr val="tx1">
                    <a:lumMod val="85000"/>
                    <a:lumOff val="15000"/>
                  </a:schemeClr>
                </a:solidFill>
                <a:cs typeface="+mn-ea"/>
                <a:sym typeface="Times New Roman" panose="02020603050405020304" pitchFamily="18" charset="0"/>
              </a:rPr>
              <a:t>: </a:t>
            </a:r>
          </a:p>
          <a:p>
            <a:pPr lvl="1" algn="just"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直接由数据提取规则</a:t>
            </a:r>
          </a:p>
          <a:p>
            <a:pPr lvl="1" algn="just"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例如</a:t>
            </a:r>
            <a:r>
              <a:rPr kumimoji="0" lang="en-US" altLang="zh-CN" sz="2200">
                <a:sym typeface="Times New Roman" panose="02020603050405020304" pitchFamily="18" charset="0"/>
              </a:rPr>
              <a:t>: RIPPER,  Holte’s 1R</a:t>
            </a:r>
          </a:p>
          <a:p>
            <a:pPr lvl="1" algn="just" fontAlgn="auto">
              <a:lnSpc>
                <a:spcPct val="150000"/>
              </a:lnSpc>
              <a:spcBef>
                <a:spcPts val="600"/>
              </a:spcBef>
              <a:spcAft>
                <a:spcPts val="0"/>
              </a:spcAft>
              <a:buClr>
                <a:srgbClr val="FF6600"/>
              </a:buClr>
              <a:buSzPct val="60000"/>
              <a:buFont typeface="Wingdings" panose="05000000000000000000" pitchFamily="2" charset="2"/>
              <a:buChar char="l"/>
            </a:pPr>
            <a:endParaRPr kumimoji="0" lang="en-US" altLang="zh-CN" sz="2200">
              <a:sym typeface="Times New Roman" panose="02020603050405020304" pitchFamily="18" charset="0"/>
            </a:endParaRPr>
          </a:p>
          <a:p>
            <a:pPr lvl="1" algn="just" fontAlgn="auto">
              <a:lnSpc>
                <a:spcPct val="150000"/>
              </a:lnSpc>
              <a:spcBef>
                <a:spcPts val="600"/>
              </a:spcBef>
              <a:spcAft>
                <a:spcPts val="0"/>
              </a:spcAft>
              <a:buClr>
                <a:srgbClr val="FF6600"/>
              </a:buClr>
              <a:buSzPct val="60000"/>
              <a:buFont typeface="Wingdings" panose="05000000000000000000" pitchFamily="2" charset="2"/>
              <a:buChar char="l"/>
            </a:pPr>
            <a:endParaRPr kumimoji="0" lang="en-US" altLang="zh-CN" sz="2200">
              <a:sym typeface="Times New Roman" panose="02020603050405020304" pitchFamily="18" charset="0"/>
            </a:endParaRPr>
          </a:p>
          <a:p>
            <a:pPr lvl="1" algn="just" fontAlgn="auto">
              <a:lnSpc>
                <a:spcPct val="150000"/>
              </a:lnSpc>
              <a:spcBef>
                <a:spcPts val="600"/>
              </a:spcBef>
              <a:spcAft>
                <a:spcPts val="0"/>
              </a:spcAft>
              <a:buClr>
                <a:srgbClr val="FF6600"/>
              </a:buClr>
              <a:buSzPct val="60000"/>
              <a:buFont typeface="Wingdings" panose="05000000000000000000" pitchFamily="2" charset="2"/>
              <a:buChar char="l"/>
            </a:pPr>
            <a:endParaRPr kumimoji="0" lang="en-US" altLang="zh-CN" sz="2200">
              <a:sym typeface="Times New Roman" panose="02020603050405020304" pitchFamily="18" charset="0"/>
            </a:endParaRPr>
          </a:p>
          <a:p>
            <a:pPr marL="457200" lvl="1" indent="0" algn="just" fontAlgn="auto">
              <a:lnSpc>
                <a:spcPct val="150000"/>
              </a:lnSpc>
              <a:spcBef>
                <a:spcPts val="600"/>
              </a:spcBef>
              <a:spcAft>
                <a:spcPts val="0"/>
              </a:spcAft>
              <a:buClr>
                <a:srgbClr val="FF6600"/>
              </a:buClr>
              <a:buSzPct val="60000"/>
              <a:buFont typeface="Arial" panose="020B0604020202020204" pitchFamily="34" charset="0"/>
              <a:buNone/>
            </a:pPr>
            <a:endParaRPr kumimoji="0" lang="en-US" altLang="zh-CN" sz="2200">
              <a:sym typeface="Times New Roman" panose="02020603050405020304" pitchFamily="18" charset="0"/>
            </a:endParaRPr>
          </a:p>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间接方法</a:t>
            </a:r>
            <a:r>
              <a:rPr kumimoji="0" lang="en-US" altLang="zh-CN" sz="2400">
                <a:solidFill>
                  <a:schemeClr val="tx1">
                    <a:lumMod val="85000"/>
                    <a:lumOff val="15000"/>
                  </a:schemeClr>
                </a:solidFill>
                <a:cs typeface="+mn-ea"/>
                <a:sym typeface="Times New Roman" panose="02020603050405020304" pitchFamily="18" charset="0"/>
              </a:rPr>
              <a:t>:</a:t>
            </a:r>
          </a:p>
          <a:p>
            <a:pPr lvl="1" algn="just"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由其他分类模型提取规则 </a:t>
            </a:r>
            <a:r>
              <a:rPr kumimoji="0" lang="en-US" altLang="zh-CN" sz="2200">
                <a:sym typeface="Times New Roman" panose="02020603050405020304" pitchFamily="18" charset="0"/>
              </a:rPr>
              <a:t>(</a:t>
            </a:r>
            <a:r>
              <a:rPr kumimoji="0" lang="zh-CN" altLang="en-US" sz="2200">
                <a:sym typeface="Times New Roman" panose="02020603050405020304" pitchFamily="18" charset="0"/>
              </a:rPr>
              <a:t>例如，从决策树等</a:t>
            </a:r>
            <a:r>
              <a:rPr kumimoji="0" lang="en-US" altLang="zh-CN" sz="2200">
                <a:sym typeface="Times New Roman" panose="02020603050405020304" pitchFamily="18" charset="0"/>
              </a:rPr>
              <a:t>).</a:t>
            </a:r>
          </a:p>
          <a:p>
            <a:pPr lvl="1" algn="just"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例如</a:t>
            </a:r>
            <a:r>
              <a:rPr kumimoji="0" lang="en-US" altLang="zh-CN" sz="2200">
                <a:sym typeface="Times New Roman" panose="02020603050405020304" pitchFamily="18" charset="0"/>
              </a:rPr>
              <a:t>: C4.5rules</a:t>
            </a:r>
            <a:endParaRPr kumimoji="0" lang="en-US" altLang="zh-CN" sz="2200" dirty="0">
              <a:sym typeface="Times New Roman" panose="02020603050405020304" pitchFamily="18" charset="0"/>
            </a:endParaRPr>
          </a:p>
        </p:txBody>
      </p:sp>
      <p:pic>
        <p:nvPicPr>
          <p:cNvPr id="8" name="图片 7">
            <a:extLst>
              <a:ext uri="{FF2B5EF4-FFF2-40B4-BE49-F238E27FC236}">
                <a16:creationId xmlns:a16="http://schemas.microsoft.com/office/drawing/2014/main" id="{64C06729-2726-4218-AFB7-696BE8E2F86D}"/>
              </a:ext>
            </a:extLst>
          </p:cNvPr>
          <p:cNvPicPr>
            <a:picLocks noChangeAspect="1"/>
          </p:cNvPicPr>
          <p:nvPr/>
        </p:nvPicPr>
        <p:blipFill rotWithShape="1">
          <a:blip r:embed="rId2"/>
          <a:srcRect l="26713" r="29672"/>
          <a:stretch/>
        </p:blipFill>
        <p:spPr>
          <a:xfrm>
            <a:off x="4788024" y="2564904"/>
            <a:ext cx="2160240" cy="1977008"/>
          </a:xfrm>
          <a:prstGeom prst="rect">
            <a:avLst/>
          </a:prstGeom>
        </p:spPr>
      </p:pic>
      <p:pic>
        <p:nvPicPr>
          <p:cNvPr id="9" name="图片 8">
            <a:extLst>
              <a:ext uri="{FF2B5EF4-FFF2-40B4-BE49-F238E27FC236}">
                <a16:creationId xmlns:a16="http://schemas.microsoft.com/office/drawing/2014/main" id="{702C8C0B-72C3-49A0-98F5-9D1C9462D1FA}"/>
              </a:ext>
            </a:extLst>
          </p:cNvPr>
          <p:cNvPicPr>
            <a:picLocks noChangeAspect="1"/>
          </p:cNvPicPr>
          <p:nvPr/>
        </p:nvPicPr>
        <p:blipFill>
          <a:blip r:embed="rId3"/>
          <a:stretch>
            <a:fillRect/>
          </a:stretch>
        </p:blipFill>
        <p:spPr>
          <a:xfrm>
            <a:off x="2365400" y="2564904"/>
            <a:ext cx="2160240" cy="1977008"/>
          </a:xfrm>
          <a:prstGeom prst="rect">
            <a:avLst/>
          </a:prstGeom>
        </p:spPr>
      </p:pic>
      <p:sp>
        <p:nvSpPr>
          <p:cNvPr id="10" name="文本框 9">
            <a:extLst>
              <a:ext uri="{FF2B5EF4-FFF2-40B4-BE49-F238E27FC236}">
                <a16:creationId xmlns:a16="http://schemas.microsoft.com/office/drawing/2014/main" id="{16451856-4532-4BB3-BDCF-BCAC1AEFDA69}"/>
              </a:ext>
            </a:extLst>
          </p:cNvPr>
          <p:cNvSpPr txBox="1"/>
          <p:nvPr/>
        </p:nvSpPr>
        <p:spPr>
          <a:xfrm>
            <a:off x="2365400" y="4546200"/>
            <a:ext cx="2160240" cy="369332"/>
          </a:xfrm>
          <a:prstGeom prst="rect">
            <a:avLst/>
          </a:prstGeom>
          <a:solidFill>
            <a:srgbClr val="13548C"/>
          </a:solidFill>
        </p:spPr>
        <p:txBody>
          <a:bodyPr wrap="square" rtlCol="0" anchor="t">
            <a:spAutoFit/>
          </a:bodyPr>
          <a:lstStyle/>
          <a:p>
            <a:pPr algn="ctr"/>
            <a:r>
              <a:rPr lang="zh-CN" altLang="en-US" sz="180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William W. Cohen</a:t>
            </a:r>
          </a:p>
        </p:txBody>
      </p:sp>
      <p:sp>
        <p:nvSpPr>
          <p:cNvPr id="11" name="文本框 10">
            <a:extLst>
              <a:ext uri="{FF2B5EF4-FFF2-40B4-BE49-F238E27FC236}">
                <a16:creationId xmlns:a16="http://schemas.microsoft.com/office/drawing/2014/main" id="{4D07C7AD-93A2-4AB5-B4EE-879393F0C522}"/>
              </a:ext>
            </a:extLst>
          </p:cNvPr>
          <p:cNvSpPr txBox="1"/>
          <p:nvPr/>
        </p:nvSpPr>
        <p:spPr>
          <a:xfrm>
            <a:off x="4788024" y="4546200"/>
            <a:ext cx="2160240" cy="369332"/>
          </a:xfrm>
          <a:prstGeom prst="rect">
            <a:avLst/>
          </a:prstGeom>
          <a:solidFill>
            <a:srgbClr val="13548C"/>
          </a:solidFill>
        </p:spPr>
        <p:txBody>
          <a:bodyPr wrap="square" rtlCol="0" anchor="t">
            <a:spAutoFit/>
          </a:bodyPr>
          <a:lstStyle/>
          <a:p>
            <a:pPr algn="ctr"/>
            <a:r>
              <a:rPr lang="zh-CN" altLang="en-US" sz="180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Robert Holte</a:t>
            </a:r>
          </a:p>
        </p:txBody>
      </p:sp>
    </p:spTree>
  </p:cSld>
  <p:clrMapOvr>
    <a:masterClrMapping/>
  </p:clrMapOvr>
  <p:transition spd="med">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_E0BAbEkz_GpvWSCfDBCZtw">
            <a:extLst>
              <a:ext uri="{FF2B5EF4-FFF2-40B4-BE49-F238E27FC236}">
                <a16:creationId xmlns:a16="http://schemas.microsoft.com/office/drawing/2014/main" id="{619E6652-0C4F-4356-AE5B-B9A4F438D5CC}"/>
              </a:ext>
            </a:extLst>
          </p:cNvPr>
          <p:cNvPicPr>
            <a:picLocks noChangeAspect="1"/>
          </p:cNvPicPr>
          <p:nvPr/>
        </p:nvPicPr>
        <p:blipFill>
          <a:blip r:embed="rId3"/>
          <a:stretch>
            <a:fillRect/>
          </a:stretch>
        </p:blipFill>
        <p:spPr>
          <a:xfrm>
            <a:off x="2428019" y="4445801"/>
            <a:ext cx="4287961" cy="2412159"/>
          </a:xfrm>
          <a:prstGeom prst="rect">
            <a:avLst/>
          </a:prstGeom>
        </p:spPr>
      </p:pic>
      <p:sp>
        <p:nvSpPr>
          <p:cNvPr id="21509" name="Rectangle 2">
            <a:extLst>
              <a:ext uri="{FF2B5EF4-FFF2-40B4-BE49-F238E27FC236}">
                <a16:creationId xmlns:a16="http://schemas.microsoft.com/office/drawing/2014/main" id="{01AF06D5-7DE9-4049-A883-C51077A67E25}"/>
              </a:ext>
            </a:extLst>
          </p:cNvPr>
          <p:cNvSpPr>
            <a:spLocks noGrp="1" noChangeArrowheads="1"/>
          </p:cNvSpPr>
          <p:nvPr>
            <p:ph type="title" idx="4294967295"/>
          </p:nvPr>
        </p:nvSpPr>
        <p:spPr>
          <a:xfrm>
            <a:off x="756000" y="108000"/>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直接方法：顺序</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覆盖</a:t>
            </a:r>
          </a:p>
        </p:txBody>
      </p:sp>
      <p:sp>
        <p:nvSpPr>
          <p:cNvPr id="21510" name="Rectangle 3">
            <a:extLst>
              <a:ext uri="{FF2B5EF4-FFF2-40B4-BE49-F238E27FC236}">
                <a16:creationId xmlns:a16="http://schemas.microsoft.com/office/drawing/2014/main" id="{541B2D26-3F3E-465C-9E82-150C1BAFFD42}"/>
              </a:ext>
            </a:extLst>
          </p:cNvPr>
          <p:cNvSpPr>
            <a:spLocks noGrp="1" noChangeArrowheads="1"/>
          </p:cNvSpPr>
          <p:nvPr>
            <p:ph type="body" idx="4294967295"/>
          </p:nvPr>
        </p:nvSpPr>
        <p:spPr>
          <a:xfrm>
            <a:off x="252000" y="756000"/>
            <a:ext cx="8640000" cy="4311180"/>
          </a:xfrm>
          <a:prstGeom prst="rect">
            <a:avLst/>
          </a:prstGeom>
        </p:spPr>
        <p:txBody>
          <a:bodyPr>
            <a:spAutoFit/>
          </a:bodyPr>
          <a:lstStyle/>
          <a:p>
            <a:pPr marL="360000" indent="-360000" algn="just">
              <a:lnSpc>
                <a:spcPct val="130000"/>
              </a:lnSpc>
              <a:spcBef>
                <a:spcPts val="600"/>
              </a:spcBef>
              <a:buClr>
                <a:srgbClr val="FF6600"/>
              </a:buClr>
              <a:buSzPct val="80000"/>
              <a:buFont typeface="Wingdings" panose="05000000000000000000" pitchFamily="2" charset="2"/>
              <a:buChar char="l"/>
            </a:pPr>
            <a:r>
              <a:rPr lang="zh-CN" altLang="en-US" sz="2400" dirty="0">
                <a:solidFill>
                  <a:schemeClr val="tx1">
                    <a:lumMod val="85000"/>
                    <a:lumOff val="15000"/>
                  </a:schemeClr>
                </a:solidFill>
                <a:cs typeface="+mn-ea"/>
                <a:sym typeface="Times New Roman" panose="02020603050405020304" pitchFamily="18" charset="0"/>
              </a:rPr>
              <a:t>基本思想</a:t>
            </a:r>
          </a:p>
          <a:p>
            <a:pPr lvl="1">
              <a:lnSpc>
                <a:spcPct val="13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依次对每个类建立一个或多个规则</a:t>
            </a:r>
          </a:p>
          <a:p>
            <a:pPr lvl="1">
              <a:lnSpc>
                <a:spcPct val="130000"/>
              </a:lnSpc>
              <a:spcBef>
                <a:spcPts val="600"/>
              </a:spcBef>
              <a:buClr>
                <a:srgbClr val="FF6600"/>
              </a:buClr>
              <a:buSzPct val="60000"/>
              <a:buFont typeface="Wingdings" panose="05000000000000000000" pitchFamily="2" charset="2"/>
              <a:buChar char="l"/>
            </a:pPr>
            <a:r>
              <a:rPr lang="zh-CN" altLang="en-US" sz="2200">
                <a:sym typeface="Times New Roman" panose="02020603050405020304" pitchFamily="18" charset="0"/>
              </a:rPr>
              <a:t>对第</a:t>
            </a:r>
            <a:r>
              <a:rPr lang="en-US" altLang="zh-CN" sz="2200" dirty="0" err="1">
                <a:sym typeface="Times New Roman" panose="02020603050405020304" pitchFamily="18" charset="0"/>
              </a:rPr>
              <a:t>i</a:t>
            </a:r>
            <a:r>
              <a:rPr lang="zh-CN" altLang="en-US" sz="2200" dirty="0">
                <a:sym typeface="Times New Roman" panose="02020603050405020304" pitchFamily="18" charset="0"/>
              </a:rPr>
              <a:t>类建立规则</a:t>
            </a:r>
          </a:p>
          <a:p>
            <a:pPr lvl="2">
              <a:lnSpc>
                <a:spcPct val="130000"/>
              </a:lnSpc>
              <a:spcBef>
                <a:spcPts val="600"/>
              </a:spcBef>
              <a:buClr>
                <a:srgbClr val="FF6600"/>
              </a:buClr>
            </a:pPr>
            <a:r>
              <a:rPr lang="zh-CN" altLang="en-US">
                <a:sym typeface="Times New Roman" panose="02020603050405020304" pitchFamily="18" charset="0"/>
              </a:rPr>
              <a:t>第</a:t>
            </a:r>
            <a:r>
              <a:rPr lang="en-US" altLang="zh-CN" dirty="0" err="1">
                <a:sym typeface="Times New Roman" panose="02020603050405020304" pitchFamily="18" charset="0"/>
              </a:rPr>
              <a:t>i</a:t>
            </a:r>
            <a:r>
              <a:rPr lang="zh-CN" altLang="en-US" dirty="0">
                <a:sym typeface="Times New Roman" panose="02020603050405020304" pitchFamily="18" charset="0"/>
              </a:rPr>
              <a:t>类记录为正例，其余为负例</a:t>
            </a:r>
          </a:p>
          <a:p>
            <a:pPr lvl="2">
              <a:lnSpc>
                <a:spcPct val="130000"/>
              </a:lnSpc>
              <a:spcBef>
                <a:spcPts val="600"/>
              </a:spcBef>
              <a:buClr>
                <a:srgbClr val="FF6600"/>
              </a:buClr>
            </a:pPr>
            <a:r>
              <a:rPr lang="zh-CN" altLang="en-US" dirty="0">
                <a:sym typeface="Times New Roman" panose="02020603050405020304" pitchFamily="18" charset="0"/>
              </a:rPr>
              <a:t>建立一</a:t>
            </a:r>
            <a:r>
              <a:rPr lang="zh-CN" altLang="en-US">
                <a:sym typeface="Times New Roman" panose="02020603050405020304" pitchFamily="18" charset="0"/>
              </a:rPr>
              <a:t>个第</a:t>
            </a:r>
            <a:r>
              <a:rPr lang="en-US" altLang="zh-CN" dirty="0" err="1">
                <a:sym typeface="Times New Roman" panose="02020603050405020304" pitchFamily="18" charset="0"/>
              </a:rPr>
              <a:t>i</a:t>
            </a:r>
            <a:r>
              <a:rPr lang="zh-CN" altLang="en-US" dirty="0">
                <a:sym typeface="Times New Roman" panose="02020603050405020304" pitchFamily="18" charset="0"/>
              </a:rPr>
              <a:t>类</a:t>
            </a:r>
            <a:r>
              <a:rPr lang="zh-CN" altLang="en-US">
                <a:sym typeface="Times New Roman" panose="02020603050405020304" pitchFamily="18" charset="0"/>
              </a:rPr>
              <a:t>的规则</a:t>
            </a:r>
            <a:r>
              <a:rPr lang="en-US" altLang="zh-CN" dirty="0">
                <a:sym typeface="Times New Roman" panose="02020603050405020304" pitchFamily="18" charset="0"/>
              </a:rPr>
              <a:t>r</a:t>
            </a:r>
            <a:r>
              <a:rPr lang="zh-CN" altLang="en-US" dirty="0">
                <a:sym typeface="Times New Roman" panose="02020603050405020304" pitchFamily="18" charset="0"/>
              </a:rPr>
              <a:t>，尽可能地覆盖正例，而不覆盖负例（</a:t>
            </a:r>
            <a:r>
              <a:rPr lang="zh-CN" altLang="en-US" b="1" dirty="0">
                <a:solidFill>
                  <a:srgbClr val="FF6600"/>
                </a:solidFill>
                <a:sym typeface="Times New Roman" panose="02020603050405020304" pitchFamily="18" charset="0"/>
              </a:rPr>
              <a:t>即构建一个正例的规则</a:t>
            </a:r>
            <a:r>
              <a:rPr lang="zh-CN" altLang="en-US" dirty="0">
                <a:sym typeface="Times New Roman" panose="02020603050405020304" pitchFamily="18" charset="0"/>
              </a:rPr>
              <a:t>）</a:t>
            </a:r>
          </a:p>
          <a:p>
            <a:pPr lvl="2">
              <a:lnSpc>
                <a:spcPct val="130000"/>
              </a:lnSpc>
              <a:spcBef>
                <a:spcPts val="600"/>
              </a:spcBef>
              <a:buClr>
                <a:srgbClr val="FF6600"/>
              </a:buClr>
            </a:pPr>
            <a:r>
              <a:rPr lang="zh-CN" altLang="en-US">
                <a:sym typeface="Times New Roman" panose="02020603050405020304" pitchFamily="18" charset="0"/>
              </a:rPr>
              <a:t>删除</a:t>
            </a:r>
            <a:r>
              <a:rPr lang="en-US" altLang="zh-CN" dirty="0">
                <a:sym typeface="Times New Roman" panose="02020603050405020304" pitchFamily="18" charset="0"/>
              </a:rPr>
              <a:t>r</a:t>
            </a:r>
            <a:r>
              <a:rPr lang="zh-CN" altLang="en-US" dirty="0">
                <a:sym typeface="Times New Roman" panose="02020603050405020304" pitchFamily="18" charset="0"/>
              </a:rPr>
              <a:t>覆盖的所有记录，在剩余数据集上学习下一个规则，直到</a:t>
            </a:r>
            <a:r>
              <a:rPr lang="zh-CN" altLang="en-US">
                <a:sym typeface="Times New Roman" panose="02020603050405020304" pitchFamily="18" charset="0"/>
              </a:rPr>
              <a:t>所有第</a:t>
            </a:r>
            <a:r>
              <a:rPr lang="en-US" altLang="zh-CN" dirty="0" err="1">
                <a:sym typeface="Times New Roman" panose="02020603050405020304" pitchFamily="18" charset="0"/>
              </a:rPr>
              <a:t>i</a:t>
            </a:r>
            <a:r>
              <a:rPr lang="zh-CN" altLang="en-US" dirty="0">
                <a:sym typeface="Times New Roman" panose="02020603050405020304" pitchFamily="18" charset="0"/>
              </a:rPr>
              <a:t>类记录都被删除</a:t>
            </a:r>
          </a:p>
          <a:p>
            <a:pPr lvl="1">
              <a:lnSpc>
                <a:spcPct val="130000"/>
              </a:lnSpc>
              <a:spcBef>
                <a:spcPts val="600"/>
              </a:spcBef>
              <a:buClr>
                <a:srgbClr val="FF6600"/>
              </a:buClr>
              <a:buSzPct val="60000"/>
              <a:buFont typeface="Wingdings" panose="05000000000000000000" pitchFamily="2" charset="2"/>
              <a:buChar char="l"/>
            </a:pPr>
            <a:endParaRPr lang="en-US" altLang="zh-CN" sz="2200" dirty="0">
              <a:sym typeface="Times New Roman" panose="02020603050405020304" pitchFamily="18" charset="0"/>
            </a:endParaRPr>
          </a:p>
        </p:txBody>
      </p:sp>
    </p:spTree>
  </p:cSld>
  <p:clrMapOvr>
    <a:masterClrMapping/>
  </p:clrMapOvr>
  <p:transition spd="med">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779BAAD3-ACA3-4226-A42F-5E20DF029C64}"/>
              </a:ext>
            </a:extLst>
          </p:cNvPr>
          <p:cNvSpPr txBox="1">
            <a:spLocks noChangeArrowheads="1"/>
          </p:cNvSpPr>
          <p:nvPr/>
        </p:nvSpPr>
        <p:spPr>
          <a:xfrm>
            <a:off x="252000" y="756000"/>
            <a:ext cx="8458200" cy="5853141"/>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20000"/>
              </a:lnSpc>
              <a:spcBef>
                <a:spcPts val="600"/>
              </a:spcBef>
              <a:spcAft>
                <a:spcPts val="0"/>
              </a:spcAft>
              <a:buClr>
                <a:srgbClr val="FF6600"/>
              </a:buClr>
              <a:buSzPct val="80000"/>
              <a:buFont typeface="Wingdings" panose="05000000000000000000" pitchFamily="2" charset="2"/>
              <a:buChar char="l"/>
            </a:pPr>
            <a:r>
              <a:rPr kumimoji="0" lang="zh-CN" altLang="en-US" sz="2400" b="1">
                <a:solidFill>
                  <a:srgbClr val="FF6600"/>
                </a:solidFill>
                <a:cs typeface="+mn-ea"/>
                <a:sym typeface="Times New Roman" panose="02020603050405020304" pitchFamily="18" charset="0"/>
              </a:rPr>
              <a:t>顺序覆盖（</a:t>
            </a:r>
            <a:r>
              <a:rPr kumimoji="0" lang="en-US" altLang="zh-CN" sz="2400" b="1">
                <a:solidFill>
                  <a:srgbClr val="FF6600"/>
                </a:solidFill>
                <a:cs typeface="+mn-ea"/>
                <a:sym typeface="Times New Roman" panose="02020603050405020304" pitchFamily="18" charset="0"/>
              </a:rPr>
              <a:t>sequential covering</a:t>
            </a:r>
            <a:r>
              <a:rPr kumimoji="0" lang="zh-CN" altLang="en-US" sz="2400" b="1">
                <a:solidFill>
                  <a:srgbClr val="FF6600"/>
                </a:solidFill>
                <a:cs typeface="+mn-ea"/>
                <a:sym typeface="Times New Roman" panose="02020603050405020304" pitchFamily="18" charset="0"/>
              </a:rPr>
              <a:t>）算法</a:t>
            </a:r>
          </a:p>
          <a:p>
            <a:pPr marL="838200" lvl="1" indent="-381000" fontAlgn="auto">
              <a:lnSpc>
                <a:spcPct val="120000"/>
              </a:lnSpc>
              <a:spcBef>
                <a:spcPts val="600"/>
              </a:spcBef>
              <a:spcAft>
                <a:spcPts val="0"/>
              </a:spcAft>
              <a:buFont typeface="Wingdings" panose="05000000000000000000" pitchFamily="2" charset="2"/>
              <a:buNone/>
            </a:pPr>
            <a:r>
              <a:rPr kumimoji="0" lang="zh-CN" altLang="en-US">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1</a:t>
            </a:r>
            <a:r>
              <a:rPr kumimoji="0"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：令</a:t>
            </a:r>
            <a:r>
              <a:rPr kumimoji="0" lang="en-US" altLang="zh-CN" sz="2200" i="1">
                <a:latin typeface="Times New Roman" panose="02020603050405020304" pitchFamily="18" charset="0"/>
                <a:ea typeface="微软雅黑" panose="020B0503020204020204" pitchFamily="34" charset="-122"/>
                <a:cs typeface="+mn-ea"/>
                <a:sym typeface="Times New Roman" panose="02020603050405020304" pitchFamily="18" charset="0"/>
              </a:rPr>
              <a:t>E</a:t>
            </a:r>
            <a:r>
              <a:rPr kumimoji="0"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是训练记录，</a:t>
            </a:r>
            <a:r>
              <a:rPr kumimoji="0" lang="en-US" altLang="zh-CN" sz="2200" i="1">
                <a:latin typeface="Times New Roman" panose="02020603050405020304" pitchFamily="18" charset="0"/>
                <a:ea typeface="微软雅黑" panose="020B0503020204020204" pitchFamily="34" charset="-122"/>
                <a:cs typeface="+mn-ea"/>
                <a:sym typeface="Times New Roman" panose="02020603050405020304" pitchFamily="18" charset="0"/>
              </a:rPr>
              <a:t>A</a:t>
            </a:r>
            <a:r>
              <a:rPr kumimoji="0"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是属性</a:t>
            </a: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a:t>
            </a:r>
            <a:r>
              <a:rPr kumimoji="0"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值对的集合</a:t>
            </a: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a:t>
            </a:r>
            <a:r>
              <a:rPr kumimoji="0" lang="en-US" altLang="zh-CN" sz="2200" i="1">
                <a:latin typeface="Times New Roman" panose="02020603050405020304" pitchFamily="18" charset="0"/>
                <a:ea typeface="微软雅黑" panose="020B0503020204020204" pitchFamily="34" charset="-122"/>
                <a:cs typeface="+mn-ea"/>
                <a:sym typeface="Times New Roman" panose="02020603050405020304" pitchFamily="18" charset="0"/>
              </a:rPr>
              <a:t>A</a:t>
            </a:r>
            <a:r>
              <a:rPr kumimoji="0" lang="en-US" altLang="zh-CN" sz="2200" i="1" baseline="-25000">
                <a:latin typeface="Times New Roman" panose="02020603050405020304" pitchFamily="18" charset="0"/>
                <a:ea typeface="微软雅黑" panose="020B0503020204020204" pitchFamily="34" charset="-122"/>
                <a:cs typeface="+mn-ea"/>
                <a:sym typeface="Times New Roman" panose="02020603050405020304" pitchFamily="18" charset="0"/>
              </a:rPr>
              <a:t>j</a:t>
            </a: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en-US" altLang="zh-CN" sz="2200" i="1">
                <a:latin typeface="Times New Roman" panose="02020603050405020304" pitchFamily="18" charset="0"/>
                <a:ea typeface="微软雅黑" panose="020B0503020204020204" pitchFamily="34" charset="-122"/>
                <a:cs typeface="+mn-ea"/>
                <a:sym typeface="Times New Roman" panose="02020603050405020304" pitchFamily="18" charset="0"/>
              </a:rPr>
              <a:t>v</a:t>
            </a:r>
            <a:r>
              <a:rPr kumimoji="0" lang="en-US" altLang="zh-CN" sz="2200" i="1" baseline="-25000">
                <a:latin typeface="Times New Roman" panose="02020603050405020304" pitchFamily="18" charset="0"/>
                <a:ea typeface="微软雅黑" panose="020B0503020204020204" pitchFamily="34" charset="-122"/>
                <a:cs typeface="+mn-ea"/>
                <a:sym typeface="Times New Roman" panose="02020603050405020304" pitchFamily="18" charset="0"/>
              </a:rPr>
              <a:t>j</a:t>
            </a: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a:t>
            </a:r>
          </a:p>
          <a:p>
            <a:pPr marL="838200" lvl="1" indent="-381000" fontAlgn="auto">
              <a:lnSpc>
                <a:spcPct val="120000"/>
              </a:lnSpc>
              <a:spcBef>
                <a:spcPts val="600"/>
              </a:spcBef>
              <a:spcAft>
                <a:spcPts val="0"/>
              </a:spcAft>
              <a:buFont typeface="Wingdings" panose="05000000000000000000" pitchFamily="2" charset="2"/>
              <a:buNone/>
            </a:pP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 2</a:t>
            </a:r>
            <a:r>
              <a:rPr kumimoji="0"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：令</a:t>
            </a:r>
            <a:r>
              <a:rPr kumimoji="0" lang="en-US" altLang="zh-CN" sz="2200" i="1">
                <a:latin typeface="Times New Roman" panose="02020603050405020304" pitchFamily="18" charset="0"/>
                <a:ea typeface="微软雅黑" panose="020B0503020204020204" pitchFamily="34" charset="-122"/>
                <a:cs typeface="+mn-ea"/>
                <a:sym typeface="Times New Roman" panose="02020603050405020304" pitchFamily="18" charset="0"/>
              </a:rPr>
              <a:t>Y</a:t>
            </a:r>
            <a:r>
              <a:rPr kumimoji="0" lang="en-US" altLang="zh-CN" sz="2200" baseline="-25000">
                <a:latin typeface="Times New Roman" panose="02020603050405020304" pitchFamily="18" charset="0"/>
                <a:ea typeface="微软雅黑" panose="020B0503020204020204" pitchFamily="34" charset="-122"/>
                <a:cs typeface="+mn-ea"/>
                <a:sym typeface="Times New Roman" panose="02020603050405020304" pitchFamily="18" charset="0"/>
              </a:rPr>
              <a:t>o</a:t>
            </a:r>
            <a:r>
              <a:rPr kumimoji="0"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是类的有序集</a:t>
            </a: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a:t>
            </a:r>
            <a:r>
              <a:rPr kumimoji="0" lang="en-US" altLang="zh-CN" sz="2200" i="1">
                <a:latin typeface="Times New Roman" panose="02020603050405020304" pitchFamily="18" charset="0"/>
                <a:ea typeface="微软雅黑" panose="020B0503020204020204" pitchFamily="34" charset="-122"/>
                <a:cs typeface="+mn-ea"/>
                <a:sym typeface="Times New Roman" panose="02020603050405020304" pitchFamily="18" charset="0"/>
              </a:rPr>
              <a:t>y</a:t>
            </a:r>
            <a:r>
              <a:rPr kumimoji="0" lang="en-US" altLang="zh-CN" sz="2200" baseline="-25000">
                <a:latin typeface="Times New Roman" panose="02020603050405020304" pitchFamily="18" charset="0"/>
                <a:ea typeface="微软雅黑" panose="020B0503020204020204" pitchFamily="34" charset="-122"/>
                <a:cs typeface="+mn-ea"/>
                <a:sym typeface="Times New Roman" panose="02020603050405020304" pitchFamily="18" charset="0"/>
              </a:rPr>
              <a:t>1</a:t>
            </a: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en-US" altLang="zh-CN" sz="2200" i="1">
                <a:latin typeface="Times New Roman" panose="02020603050405020304" pitchFamily="18" charset="0"/>
                <a:ea typeface="微软雅黑" panose="020B0503020204020204" pitchFamily="34" charset="-122"/>
                <a:cs typeface="+mn-ea"/>
                <a:sym typeface="Times New Roman" panose="02020603050405020304" pitchFamily="18" charset="0"/>
              </a:rPr>
              <a:t>y</a:t>
            </a:r>
            <a:r>
              <a:rPr kumimoji="0" lang="en-US" altLang="zh-CN" sz="2200" baseline="-25000">
                <a:latin typeface="Times New Roman" panose="02020603050405020304" pitchFamily="18" charset="0"/>
                <a:ea typeface="微软雅黑" panose="020B0503020204020204" pitchFamily="34" charset="-122"/>
                <a:cs typeface="+mn-ea"/>
                <a:sym typeface="Times New Roman" panose="02020603050405020304" pitchFamily="18" charset="0"/>
              </a:rPr>
              <a:t>2</a:t>
            </a: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en-US" altLang="zh-CN" sz="2200" i="1">
                <a:latin typeface="Times New Roman" panose="02020603050405020304" pitchFamily="18" charset="0"/>
                <a:ea typeface="微软雅黑" panose="020B0503020204020204" pitchFamily="34" charset="-122"/>
                <a:cs typeface="+mn-ea"/>
                <a:sym typeface="Times New Roman" panose="02020603050405020304" pitchFamily="18" charset="0"/>
              </a:rPr>
              <a:t>y</a:t>
            </a:r>
            <a:r>
              <a:rPr kumimoji="0" lang="en-US" altLang="zh-CN" sz="2200" i="1" baseline="-25000">
                <a:latin typeface="Times New Roman" panose="02020603050405020304" pitchFamily="18" charset="0"/>
                <a:ea typeface="微软雅黑" panose="020B0503020204020204" pitchFamily="34" charset="-122"/>
                <a:cs typeface="+mn-ea"/>
                <a:sym typeface="Times New Roman" panose="02020603050405020304" pitchFamily="18" charset="0"/>
              </a:rPr>
              <a:t>k</a:t>
            </a: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a:t>
            </a:r>
          </a:p>
          <a:p>
            <a:pPr marL="838200" lvl="1" indent="-381000" fontAlgn="auto">
              <a:lnSpc>
                <a:spcPct val="120000"/>
              </a:lnSpc>
              <a:spcBef>
                <a:spcPts val="600"/>
              </a:spcBef>
              <a:spcAft>
                <a:spcPts val="0"/>
              </a:spcAft>
              <a:buFont typeface="Wingdings" panose="05000000000000000000" pitchFamily="2" charset="2"/>
              <a:buNone/>
            </a:pP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 3</a:t>
            </a:r>
            <a:r>
              <a:rPr kumimoji="0"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：令</a:t>
            </a:r>
            <a:r>
              <a:rPr kumimoji="0" lang="en-US" altLang="zh-CN" sz="2200" i="1">
                <a:latin typeface="Times New Roman" panose="02020603050405020304" pitchFamily="18" charset="0"/>
                <a:ea typeface="微软雅黑" panose="020B0503020204020204" pitchFamily="34" charset="-122"/>
                <a:cs typeface="+mn-ea"/>
                <a:sym typeface="Times New Roman" panose="02020603050405020304" pitchFamily="18" charset="0"/>
              </a:rPr>
              <a:t>R </a:t>
            </a: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是初始规则列表</a:t>
            </a:r>
          </a:p>
          <a:p>
            <a:pPr marL="838200" lvl="1" indent="-381000" fontAlgn="auto">
              <a:lnSpc>
                <a:spcPct val="120000"/>
              </a:lnSpc>
              <a:spcBef>
                <a:spcPts val="600"/>
              </a:spcBef>
              <a:spcAft>
                <a:spcPts val="0"/>
              </a:spcAft>
              <a:buFont typeface="Arial" panose="020B0604020202020204" pitchFamily="34" charset="0"/>
              <a:buNone/>
            </a:pPr>
            <a:r>
              <a:rPr kumimoji="0"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4</a:t>
            </a:r>
            <a:r>
              <a:rPr kumimoji="0"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a:t>
            </a: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for </a:t>
            </a:r>
            <a:r>
              <a:rPr kumimoji="0"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每个类 </a:t>
            </a:r>
            <a:r>
              <a:rPr kumimoji="0" lang="en-US" altLang="zh-CN" sz="2200" i="1">
                <a:latin typeface="Times New Roman" panose="02020603050405020304" pitchFamily="18" charset="0"/>
                <a:ea typeface="微软雅黑" panose="020B0503020204020204" pitchFamily="34" charset="-122"/>
                <a:cs typeface="+mn-ea"/>
                <a:sym typeface="Times New Roman" panose="02020603050405020304" pitchFamily="18" charset="0"/>
              </a:rPr>
              <a:t>y</a:t>
            </a: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a:t>
            </a:r>
            <a:r>
              <a:rPr kumimoji="0" lang="en-US" altLang="zh-CN" sz="2200" i="1">
                <a:latin typeface="Times New Roman" panose="02020603050405020304" pitchFamily="18" charset="0"/>
                <a:ea typeface="微软雅黑" panose="020B0503020204020204" pitchFamily="34" charset="-122"/>
                <a:cs typeface="+mn-ea"/>
                <a:sym typeface="Times New Roman" panose="02020603050405020304" pitchFamily="18" charset="0"/>
              </a:rPr>
              <a:t>Y</a:t>
            </a:r>
            <a:r>
              <a:rPr kumimoji="0" lang="en-US" altLang="zh-CN" sz="2200" baseline="-25000">
                <a:latin typeface="Times New Roman" panose="02020603050405020304" pitchFamily="18" charset="0"/>
                <a:ea typeface="微软雅黑" panose="020B0503020204020204" pitchFamily="34" charset="-122"/>
                <a:cs typeface="+mn-ea"/>
                <a:sym typeface="Times New Roman" panose="02020603050405020304" pitchFamily="18" charset="0"/>
              </a:rPr>
              <a:t>o</a:t>
            </a: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en-US" altLang="zh-CN" sz="2000">
                <a:sym typeface="Symbol" panose="05050102010706020507" pitchFamily="18" charset="2"/>
              </a:rPr>
              <a:t></a:t>
            </a: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en-US" altLang="zh-CN" sz="2200" i="1">
                <a:latin typeface="Times New Roman" panose="02020603050405020304" pitchFamily="18" charset="0"/>
                <a:ea typeface="微软雅黑" panose="020B0503020204020204" pitchFamily="34" charset="-122"/>
                <a:cs typeface="+mn-ea"/>
                <a:sym typeface="Times New Roman" panose="02020603050405020304" pitchFamily="18" charset="0"/>
              </a:rPr>
              <a:t>y</a:t>
            </a:r>
            <a:r>
              <a:rPr kumimoji="0" lang="en-US" altLang="zh-CN" sz="2200" i="1" baseline="-25000">
                <a:latin typeface="Times New Roman" panose="02020603050405020304" pitchFamily="18" charset="0"/>
                <a:ea typeface="微软雅黑" panose="020B0503020204020204" pitchFamily="34" charset="-122"/>
                <a:cs typeface="+mn-ea"/>
                <a:sym typeface="Times New Roman" panose="02020603050405020304" pitchFamily="18" charset="0"/>
              </a:rPr>
              <a:t>k</a:t>
            </a: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 do</a:t>
            </a:r>
          </a:p>
          <a:p>
            <a:pPr marL="838200" lvl="1" indent="-381000" fontAlgn="auto">
              <a:lnSpc>
                <a:spcPct val="120000"/>
              </a:lnSpc>
              <a:spcBef>
                <a:spcPts val="600"/>
              </a:spcBef>
              <a:spcAft>
                <a:spcPts val="0"/>
              </a:spcAft>
              <a:buFont typeface="Wingdings" panose="05000000000000000000" pitchFamily="2" charset="2"/>
              <a:buNone/>
            </a:pP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 5</a:t>
            </a:r>
            <a:r>
              <a:rPr kumimoji="0"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while </a:t>
            </a:r>
            <a:r>
              <a:rPr kumimoji="0"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终止条件不满足 </a:t>
            </a: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do</a:t>
            </a:r>
          </a:p>
          <a:p>
            <a:pPr marL="838200" lvl="1" indent="-381000" fontAlgn="auto">
              <a:lnSpc>
                <a:spcPct val="120000"/>
              </a:lnSpc>
              <a:spcBef>
                <a:spcPts val="600"/>
              </a:spcBef>
              <a:spcAft>
                <a:spcPts val="0"/>
              </a:spcAft>
              <a:buFont typeface="Wingdings" panose="05000000000000000000" pitchFamily="2" charset="2"/>
              <a:buNone/>
            </a:pP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 6</a:t>
            </a:r>
            <a:r>
              <a:rPr kumimoji="0"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en-US" altLang="zh-CN" sz="2200" i="1">
                <a:latin typeface="Times New Roman" panose="02020603050405020304" pitchFamily="18" charset="0"/>
                <a:ea typeface="微软雅黑" panose="020B0503020204020204" pitchFamily="34" charset="-122"/>
                <a:cs typeface="+mn-ea"/>
                <a:sym typeface="Times New Roman" panose="02020603050405020304" pitchFamily="18" charset="0"/>
              </a:rPr>
              <a:t>r </a:t>
            </a: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 Learn-One-Rule (</a:t>
            </a:r>
            <a:r>
              <a:rPr kumimoji="0" lang="en-US" altLang="zh-CN" sz="2200" i="1">
                <a:latin typeface="Times New Roman" panose="02020603050405020304" pitchFamily="18" charset="0"/>
                <a:ea typeface="微软雅黑" panose="020B0503020204020204" pitchFamily="34" charset="-122"/>
                <a:cs typeface="+mn-ea"/>
                <a:sym typeface="Times New Roman" panose="02020603050405020304" pitchFamily="18" charset="0"/>
              </a:rPr>
              <a:t>E</a:t>
            </a: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en-US" altLang="zh-CN" sz="2200" i="1">
                <a:latin typeface="Times New Roman" panose="02020603050405020304" pitchFamily="18" charset="0"/>
                <a:ea typeface="微软雅黑" panose="020B0503020204020204" pitchFamily="34" charset="-122"/>
                <a:cs typeface="+mn-ea"/>
                <a:sym typeface="Times New Roman" panose="02020603050405020304" pitchFamily="18" charset="0"/>
              </a:rPr>
              <a:t>A</a:t>
            </a: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en-US" altLang="zh-CN" sz="2200" i="1">
                <a:latin typeface="Times New Roman" panose="02020603050405020304" pitchFamily="18" charset="0"/>
                <a:ea typeface="微软雅黑" panose="020B0503020204020204" pitchFamily="34" charset="-122"/>
                <a:cs typeface="+mn-ea"/>
                <a:sym typeface="Times New Roman" panose="02020603050405020304" pitchFamily="18" charset="0"/>
              </a:rPr>
              <a:t>y</a:t>
            </a: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a:t>
            </a:r>
          </a:p>
          <a:p>
            <a:pPr marL="838200" lvl="1" indent="-381000" fontAlgn="auto">
              <a:lnSpc>
                <a:spcPct val="120000"/>
              </a:lnSpc>
              <a:spcBef>
                <a:spcPts val="600"/>
              </a:spcBef>
              <a:spcAft>
                <a:spcPts val="0"/>
              </a:spcAft>
              <a:buFont typeface="Wingdings" panose="05000000000000000000" pitchFamily="2" charset="2"/>
              <a:buNone/>
            </a:pP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 7</a:t>
            </a:r>
            <a:r>
              <a:rPr kumimoji="0"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     从</a:t>
            </a:r>
            <a:r>
              <a:rPr kumimoji="0" lang="en-US" altLang="zh-CN" sz="2200" i="1">
                <a:latin typeface="Times New Roman" panose="02020603050405020304" pitchFamily="18" charset="0"/>
                <a:ea typeface="微软雅黑" panose="020B0503020204020204" pitchFamily="34" charset="-122"/>
                <a:cs typeface="+mn-ea"/>
                <a:sym typeface="Times New Roman" panose="02020603050405020304" pitchFamily="18" charset="0"/>
              </a:rPr>
              <a:t>E</a:t>
            </a:r>
            <a:r>
              <a:rPr kumimoji="0"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中</a:t>
            </a:r>
            <a:r>
              <a:rPr kumimoji="0" lang="zh-CN" altLang="en-US" sz="2200" b="1">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rPr>
              <a:t>删除被</a:t>
            </a:r>
            <a:r>
              <a:rPr kumimoji="0" lang="en-US" altLang="zh-CN" sz="2200" b="1" i="1">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kumimoji="0" lang="zh-CN" altLang="en-US" sz="2200" b="1">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rPr>
              <a:t>覆盖的训练记录</a:t>
            </a:r>
          </a:p>
          <a:p>
            <a:pPr marL="838200" lvl="1" indent="-381000" fontAlgn="auto">
              <a:lnSpc>
                <a:spcPct val="120000"/>
              </a:lnSpc>
              <a:spcBef>
                <a:spcPts val="600"/>
              </a:spcBef>
              <a:spcAft>
                <a:spcPts val="0"/>
              </a:spcAft>
              <a:buFont typeface="Arial" panose="020B0604020202020204" pitchFamily="34" charset="0"/>
              <a:buNone/>
            </a:pPr>
            <a:r>
              <a:rPr kumimoji="0"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8</a:t>
            </a:r>
            <a:r>
              <a:rPr kumimoji="0"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     追加</a:t>
            </a:r>
            <a:r>
              <a:rPr kumimoji="0" lang="en-US" altLang="zh-CN" sz="2200" i="1">
                <a:latin typeface="Times New Roman" panose="02020603050405020304" pitchFamily="18" charset="0"/>
                <a:ea typeface="微软雅黑" panose="020B0503020204020204" pitchFamily="34" charset="-122"/>
                <a:cs typeface="+mn-ea"/>
                <a:sym typeface="Times New Roman" panose="02020603050405020304" pitchFamily="18" charset="0"/>
              </a:rPr>
              <a:t>r</a:t>
            </a:r>
            <a:r>
              <a:rPr kumimoji="0"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到规则列表尾部：</a:t>
            </a:r>
            <a:r>
              <a:rPr kumimoji="0" lang="en-US" altLang="zh-CN" sz="2200" i="1">
                <a:latin typeface="Times New Roman" panose="02020603050405020304" pitchFamily="18" charset="0"/>
                <a:ea typeface="微软雅黑" panose="020B0503020204020204" pitchFamily="34" charset="-122"/>
                <a:cs typeface="+mn-ea"/>
                <a:sym typeface="Times New Roman" panose="02020603050405020304" pitchFamily="18" charset="0"/>
              </a:rPr>
              <a:t>R</a:t>
            </a:r>
            <a:r>
              <a:rPr kumimoji="0" lang="en-US" altLang="zh-CN" sz="2000">
                <a:sym typeface="Symbol" panose="05050102010706020507" pitchFamily="18" charset="2"/>
              </a:rPr>
              <a:t></a:t>
            </a:r>
            <a:r>
              <a:rPr kumimoji="0" lang="en-US" altLang="zh-CN" sz="2200" i="1">
                <a:latin typeface="Times New Roman" panose="02020603050405020304" pitchFamily="18" charset="0"/>
                <a:ea typeface="微软雅黑" panose="020B0503020204020204" pitchFamily="34" charset="-122"/>
                <a:cs typeface="+mn-ea"/>
                <a:sym typeface="Times New Roman" panose="02020603050405020304" pitchFamily="18" charset="0"/>
              </a:rPr>
              <a:t>R </a:t>
            </a:r>
            <a:r>
              <a:rPr kumimoji="0" lang="en-US" altLang="zh-CN" sz="2000">
                <a:sym typeface="Symbol" panose="05050102010706020507" pitchFamily="18" charset="2"/>
              </a:rPr>
              <a:t></a:t>
            </a: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en-US" altLang="zh-CN" sz="2200" i="1">
                <a:latin typeface="Times New Roman" panose="02020603050405020304" pitchFamily="18" charset="0"/>
                <a:ea typeface="微软雅黑" panose="020B0503020204020204" pitchFamily="34" charset="-122"/>
                <a:cs typeface="+mn-ea"/>
                <a:sym typeface="Times New Roman" panose="02020603050405020304" pitchFamily="18" charset="0"/>
              </a:rPr>
              <a:t>r</a:t>
            </a:r>
            <a:endPar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838200" lvl="1" indent="-381000" fontAlgn="auto">
              <a:lnSpc>
                <a:spcPct val="120000"/>
              </a:lnSpc>
              <a:spcBef>
                <a:spcPts val="600"/>
              </a:spcBef>
              <a:spcAft>
                <a:spcPts val="0"/>
              </a:spcAft>
              <a:buFont typeface="Wingdings" panose="05000000000000000000" pitchFamily="2" charset="2"/>
              <a:buNone/>
            </a:pP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 9</a:t>
            </a:r>
            <a:r>
              <a:rPr kumimoji="0"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end while</a:t>
            </a:r>
          </a:p>
          <a:p>
            <a:pPr marL="838200" lvl="1" indent="-381000" fontAlgn="auto">
              <a:lnSpc>
                <a:spcPct val="120000"/>
              </a:lnSpc>
              <a:spcBef>
                <a:spcPts val="600"/>
              </a:spcBef>
              <a:spcAft>
                <a:spcPts val="0"/>
              </a:spcAft>
              <a:buFont typeface="Wingdings" panose="05000000000000000000" pitchFamily="2" charset="2"/>
              <a:buNone/>
            </a:pP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10</a:t>
            </a:r>
            <a:r>
              <a:rPr kumimoji="0"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a:t>
            </a: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end for</a:t>
            </a:r>
          </a:p>
          <a:p>
            <a:pPr marL="838200" lvl="1" indent="-381000" fontAlgn="auto">
              <a:lnSpc>
                <a:spcPct val="120000"/>
              </a:lnSpc>
              <a:spcBef>
                <a:spcPts val="600"/>
              </a:spcBef>
              <a:spcAft>
                <a:spcPts val="0"/>
              </a:spcAft>
              <a:buFont typeface="Wingdings" panose="05000000000000000000" pitchFamily="2" charset="2"/>
              <a:buNone/>
            </a:pP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11</a:t>
            </a:r>
            <a:r>
              <a:rPr kumimoji="0"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：把默认规则</a:t>
            </a:r>
            <a:r>
              <a:rPr kumimoji="0"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a:t>
            </a:r>
            <a:r>
              <a:rPr kumimoji="0" lang="en-US" altLang="zh-CN" sz="2200" i="1">
                <a:latin typeface="Times New Roman" panose="02020603050405020304" pitchFamily="18" charset="0"/>
                <a:ea typeface="微软雅黑" panose="020B0503020204020204" pitchFamily="34" charset="-122"/>
                <a:cs typeface="+mn-ea"/>
                <a:sym typeface="Times New Roman" panose="02020603050405020304" pitchFamily="18" charset="0"/>
              </a:rPr>
              <a:t>y</a:t>
            </a:r>
            <a:r>
              <a:rPr kumimoji="0" lang="en-US" altLang="zh-CN" sz="2200" i="1" baseline="-25000">
                <a:latin typeface="Times New Roman" panose="02020603050405020304" pitchFamily="18" charset="0"/>
                <a:ea typeface="微软雅黑" panose="020B0503020204020204" pitchFamily="34" charset="-122"/>
                <a:cs typeface="+mn-ea"/>
                <a:sym typeface="Times New Roman" panose="02020603050405020304" pitchFamily="18" charset="0"/>
              </a:rPr>
              <a:t>k</a:t>
            </a:r>
            <a:r>
              <a:rPr kumimoji="0"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插入到规则列表</a:t>
            </a:r>
            <a:r>
              <a:rPr kumimoji="0" lang="en-US" altLang="zh-CN" sz="2200" i="1">
                <a:latin typeface="Times New Roman" panose="02020603050405020304" pitchFamily="18" charset="0"/>
                <a:ea typeface="微软雅黑" panose="020B0503020204020204" pitchFamily="34" charset="-122"/>
                <a:cs typeface="+mn-ea"/>
                <a:sym typeface="Times New Roman" panose="02020603050405020304" pitchFamily="18" charset="0"/>
              </a:rPr>
              <a:t>R</a:t>
            </a:r>
            <a:r>
              <a:rPr kumimoji="0"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尾部  </a:t>
            </a:r>
          </a:p>
        </p:txBody>
      </p:sp>
      <p:sp>
        <p:nvSpPr>
          <p:cNvPr id="3" name="Rectangle 2">
            <a:extLst>
              <a:ext uri="{FF2B5EF4-FFF2-40B4-BE49-F238E27FC236}">
                <a16:creationId xmlns:a16="http://schemas.microsoft.com/office/drawing/2014/main" id="{71B20AEC-661F-4021-80F4-D0618E0DE7FB}"/>
              </a:ext>
            </a:extLst>
          </p:cNvPr>
          <p:cNvSpPr txBox="1">
            <a:spLocks noChangeArrowheads="1"/>
          </p:cNvSpPr>
          <p:nvPr/>
        </p:nvSpPr>
        <p:spPr>
          <a:xfrm>
            <a:off x="756000" y="108000"/>
            <a:ext cx="73914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lnSpc>
                <a:spcPct val="100000"/>
              </a:lnSpc>
              <a:spcAft>
                <a:spcPts val="0"/>
              </a:spcAft>
            </a:pPr>
            <a:r>
              <a:rPr kumimoji="0"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2.1 </a:t>
            </a:r>
            <a:r>
              <a:rPr kumimoji="0"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直接方法</a:t>
            </a:r>
            <a:r>
              <a:rPr kumimoji="0"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顺序覆盖</a:t>
            </a:r>
          </a:p>
        </p:txBody>
      </p:sp>
    </p:spTree>
    <p:extLst>
      <p:ext uri="{BB962C8B-B14F-4D97-AF65-F5344CB8AC3E}">
        <p14:creationId xmlns:p14="http://schemas.microsoft.com/office/powerpoint/2010/main" val="1662788077"/>
      </p:ext>
    </p:extLst>
  </p:cSld>
  <p:clrMapOvr>
    <a:masterClrMapping/>
  </p:clrMapOvr>
  <p:transition spd="med">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C80E3BE4-BEEF-4133-89A3-7D888C3C69ED}"/>
              </a:ext>
            </a:extLst>
          </p:cNvPr>
          <p:cNvSpPr txBox="1">
            <a:spLocks noChangeArrowheads="1"/>
          </p:cNvSpPr>
          <p:nvPr/>
        </p:nvSpPr>
        <p:spPr>
          <a:xfrm>
            <a:off x="756000" y="108000"/>
            <a:ext cx="73914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lnSpc>
                <a:spcPct val="100000"/>
              </a:lnSpc>
              <a:spcAft>
                <a:spcPts val="0"/>
              </a:spcAft>
            </a:pPr>
            <a:r>
              <a:rPr kumimoji="0"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1.5.1 </a:t>
            </a:r>
            <a:r>
              <a:rPr kumimoji="0"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直接方法：顺序覆盖</a:t>
            </a:r>
            <a:endParaRPr kumimoji="0"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9" name="Picture 4" descr="5-2">
            <a:extLst>
              <a:ext uri="{FF2B5EF4-FFF2-40B4-BE49-F238E27FC236}">
                <a16:creationId xmlns:a16="http://schemas.microsoft.com/office/drawing/2014/main" id="{D6F073BF-2353-4D20-B248-B183AEAC80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8595" y="980728"/>
            <a:ext cx="6546810" cy="5442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5">
            <a:extLst>
              <a:ext uri="{FF2B5EF4-FFF2-40B4-BE49-F238E27FC236}">
                <a16:creationId xmlns:a16="http://schemas.microsoft.com/office/drawing/2014/main" id="{2B94F4EA-0BC2-40EF-9EC2-06C8444E7006}"/>
              </a:ext>
            </a:extLst>
          </p:cNvPr>
          <p:cNvSpPr txBox="1">
            <a:spLocks noChangeArrowheads="1"/>
          </p:cNvSpPr>
          <p:nvPr/>
        </p:nvSpPr>
        <p:spPr bwMode="auto">
          <a:xfrm>
            <a:off x="1655763" y="3284984"/>
            <a:ext cx="1800225" cy="304800"/>
          </a:xfrm>
          <a:prstGeom prst="rect">
            <a:avLst/>
          </a:prstGeom>
          <a:solidFill>
            <a:srgbClr val="13548C"/>
          </a:solidFill>
          <a:ln>
            <a:noFill/>
          </a:ln>
          <a:effectLst/>
        </p:spPr>
        <p:txBody>
          <a:bodyPr>
            <a:spAutoFit/>
          </a:bodyPr>
          <a:lstStyle>
            <a:lvl1pPr>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400">
                <a:solidFill>
                  <a:schemeClr val="bg1"/>
                </a:solidFill>
                <a:ea typeface="微软雅黑" panose="020B0503020204020204" pitchFamily="34" charset="-122"/>
                <a:cs typeface="+mn-ea"/>
                <a:sym typeface="Times New Roman" panose="02020603050405020304" pitchFamily="18" charset="0"/>
              </a:rPr>
              <a:t>(a) Original data</a:t>
            </a:r>
          </a:p>
        </p:txBody>
      </p:sp>
      <p:sp>
        <p:nvSpPr>
          <p:cNvPr id="11" name="Text Box 6">
            <a:extLst>
              <a:ext uri="{FF2B5EF4-FFF2-40B4-BE49-F238E27FC236}">
                <a16:creationId xmlns:a16="http://schemas.microsoft.com/office/drawing/2014/main" id="{8FCB6C8E-B7D4-40CF-BA5D-58AB6E8EF9AB}"/>
              </a:ext>
            </a:extLst>
          </p:cNvPr>
          <p:cNvSpPr txBox="1">
            <a:spLocks noChangeArrowheads="1"/>
          </p:cNvSpPr>
          <p:nvPr/>
        </p:nvSpPr>
        <p:spPr bwMode="auto">
          <a:xfrm>
            <a:off x="5796111" y="3284984"/>
            <a:ext cx="1800225" cy="304800"/>
          </a:xfrm>
          <a:prstGeom prst="rect">
            <a:avLst/>
          </a:prstGeom>
          <a:solidFill>
            <a:srgbClr val="13548C"/>
          </a:solidFill>
          <a:ln>
            <a:noFill/>
          </a:ln>
          <a:effectLst/>
        </p:spPr>
        <p:txBody>
          <a:bodyPr>
            <a:spAutoFit/>
          </a:bodyPr>
          <a:lstStyle>
            <a:lvl1pPr>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400">
                <a:solidFill>
                  <a:schemeClr val="bg1"/>
                </a:solidFill>
                <a:ea typeface="微软雅黑" panose="020B0503020204020204" pitchFamily="34" charset="-122"/>
                <a:cs typeface="+mn-ea"/>
                <a:sym typeface="Times New Roman" panose="02020603050405020304" pitchFamily="18" charset="0"/>
              </a:rPr>
              <a:t>(b) Step 1</a:t>
            </a:r>
          </a:p>
        </p:txBody>
      </p:sp>
      <p:sp>
        <p:nvSpPr>
          <p:cNvPr id="12" name="Text Box 7">
            <a:extLst>
              <a:ext uri="{FF2B5EF4-FFF2-40B4-BE49-F238E27FC236}">
                <a16:creationId xmlns:a16="http://schemas.microsoft.com/office/drawing/2014/main" id="{46EFFFD4-2073-4DE3-BFDD-58F6296CBE62}"/>
              </a:ext>
            </a:extLst>
          </p:cNvPr>
          <p:cNvSpPr txBox="1">
            <a:spLocks noChangeArrowheads="1"/>
          </p:cNvSpPr>
          <p:nvPr/>
        </p:nvSpPr>
        <p:spPr bwMode="auto">
          <a:xfrm>
            <a:off x="1655763" y="6201701"/>
            <a:ext cx="1800225" cy="304800"/>
          </a:xfrm>
          <a:prstGeom prst="rect">
            <a:avLst/>
          </a:prstGeom>
          <a:solidFill>
            <a:srgbClr val="13548C"/>
          </a:solidFill>
          <a:ln>
            <a:noFill/>
          </a:ln>
          <a:effectLst/>
        </p:spPr>
        <p:txBody>
          <a:bodyPr>
            <a:spAutoFit/>
          </a:bodyPr>
          <a:lstStyle>
            <a:lvl1pPr>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400">
                <a:solidFill>
                  <a:schemeClr val="bg1"/>
                </a:solidFill>
                <a:ea typeface="微软雅黑" panose="020B0503020204020204" pitchFamily="34" charset="-122"/>
                <a:cs typeface="+mn-ea"/>
                <a:sym typeface="Times New Roman" panose="02020603050405020304" pitchFamily="18" charset="0"/>
              </a:rPr>
              <a:t>(c) Step 2</a:t>
            </a:r>
          </a:p>
        </p:txBody>
      </p:sp>
      <p:sp>
        <p:nvSpPr>
          <p:cNvPr id="13" name="Text Box 8">
            <a:extLst>
              <a:ext uri="{FF2B5EF4-FFF2-40B4-BE49-F238E27FC236}">
                <a16:creationId xmlns:a16="http://schemas.microsoft.com/office/drawing/2014/main" id="{FCEF669F-94DD-4468-BE39-CB2927CA87AC}"/>
              </a:ext>
            </a:extLst>
          </p:cNvPr>
          <p:cNvSpPr txBox="1">
            <a:spLocks noChangeArrowheads="1"/>
          </p:cNvSpPr>
          <p:nvPr/>
        </p:nvSpPr>
        <p:spPr bwMode="auto">
          <a:xfrm>
            <a:off x="5796111" y="6201701"/>
            <a:ext cx="1800225" cy="304800"/>
          </a:xfrm>
          <a:prstGeom prst="rect">
            <a:avLst/>
          </a:prstGeom>
          <a:solidFill>
            <a:srgbClr val="13548C"/>
          </a:solidFill>
          <a:ln>
            <a:noFill/>
          </a:ln>
          <a:effectLst/>
        </p:spPr>
        <p:txBody>
          <a:bodyPr>
            <a:spAutoFit/>
          </a:bodyPr>
          <a:lstStyle>
            <a:lvl1pPr>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1400">
                <a:solidFill>
                  <a:schemeClr val="bg1"/>
                </a:solidFill>
                <a:ea typeface="微软雅黑" panose="020B0503020204020204" pitchFamily="34" charset="-122"/>
                <a:cs typeface="+mn-ea"/>
                <a:sym typeface="Times New Roman" panose="02020603050405020304" pitchFamily="18" charset="0"/>
              </a:rPr>
              <a:t>(c) Step 3</a:t>
            </a:r>
          </a:p>
        </p:txBody>
      </p:sp>
    </p:spTree>
  </p:cSld>
  <p:clrMapOvr>
    <a:masterClrMapping/>
  </p:clrMapOvr>
  <p:transition spd="med">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a:extLst>
              <a:ext uri="{FF2B5EF4-FFF2-40B4-BE49-F238E27FC236}">
                <a16:creationId xmlns:a16="http://schemas.microsoft.com/office/drawing/2014/main" id="{A3612091-AE3E-46DD-85B0-461B0B0BC6B7}"/>
              </a:ext>
            </a:extLst>
          </p:cNvPr>
          <p:cNvSpPr>
            <a:spLocks noGrp="1" noChangeArrowheads="1"/>
          </p:cNvSpPr>
          <p:nvPr>
            <p:ph type="title" idx="4294967295"/>
          </p:nvPr>
        </p:nvSpPr>
        <p:spPr>
          <a:xfrm>
            <a:off x="756000" y="106703"/>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1.5.2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删除</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实例</a:t>
            </a:r>
          </a:p>
        </p:txBody>
      </p:sp>
      <p:graphicFrame>
        <p:nvGraphicFramePr>
          <p:cNvPr id="10" name="Group 81">
            <a:extLst>
              <a:ext uri="{FF2B5EF4-FFF2-40B4-BE49-F238E27FC236}">
                <a16:creationId xmlns:a16="http://schemas.microsoft.com/office/drawing/2014/main" id="{4F27BB24-3C7D-4489-82D5-FBA9CD286171}"/>
              </a:ext>
            </a:extLst>
          </p:cNvPr>
          <p:cNvGraphicFramePr>
            <a:graphicFrameLocks/>
          </p:cNvGraphicFramePr>
          <p:nvPr>
            <p:extLst>
              <p:ext uri="{D42A27DB-BD31-4B8C-83A1-F6EECF244321}">
                <p14:modId xmlns:p14="http://schemas.microsoft.com/office/powerpoint/2010/main" val="4106296405"/>
              </p:ext>
            </p:extLst>
          </p:nvPr>
        </p:nvGraphicFramePr>
        <p:xfrm>
          <a:off x="503548" y="2776781"/>
          <a:ext cx="8136905" cy="3952256"/>
        </p:xfrm>
        <a:graphic>
          <a:graphicData uri="http://schemas.openxmlformats.org/drawingml/2006/table">
            <a:tbl>
              <a:tblPr/>
              <a:tblGrid>
                <a:gridCol w="938101">
                  <a:extLst>
                    <a:ext uri="{9D8B030D-6E8A-4147-A177-3AD203B41FA5}">
                      <a16:colId xmlns:a16="http://schemas.microsoft.com/office/drawing/2014/main" val="20000"/>
                    </a:ext>
                  </a:extLst>
                </a:gridCol>
                <a:gridCol w="807671">
                  <a:extLst>
                    <a:ext uri="{9D8B030D-6E8A-4147-A177-3AD203B41FA5}">
                      <a16:colId xmlns:a16="http://schemas.microsoft.com/office/drawing/2014/main" val="20001"/>
                    </a:ext>
                  </a:extLst>
                </a:gridCol>
                <a:gridCol w="1066861">
                  <a:extLst>
                    <a:ext uri="{9D8B030D-6E8A-4147-A177-3AD203B41FA5}">
                      <a16:colId xmlns:a16="http://schemas.microsoft.com/office/drawing/2014/main" val="20002"/>
                    </a:ext>
                  </a:extLst>
                </a:gridCol>
                <a:gridCol w="677239">
                  <a:extLst>
                    <a:ext uri="{9D8B030D-6E8A-4147-A177-3AD203B41FA5}">
                      <a16:colId xmlns:a16="http://schemas.microsoft.com/office/drawing/2014/main" val="20003"/>
                    </a:ext>
                  </a:extLst>
                </a:gridCol>
                <a:gridCol w="1061845">
                  <a:extLst>
                    <a:ext uri="{9D8B030D-6E8A-4147-A177-3AD203B41FA5}">
                      <a16:colId xmlns:a16="http://schemas.microsoft.com/office/drawing/2014/main" val="20004"/>
                    </a:ext>
                  </a:extLst>
                </a:gridCol>
                <a:gridCol w="1075221">
                  <a:extLst>
                    <a:ext uri="{9D8B030D-6E8A-4147-A177-3AD203B41FA5}">
                      <a16:colId xmlns:a16="http://schemas.microsoft.com/office/drawing/2014/main" val="20005"/>
                    </a:ext>
                  </a:extLst>
                </a:gridCol>
                <a:gridCol w="688945">
                  <a:extLst>
                    <a:ext uri="{9D8B030D-6E8A-4147-A177-3AD203B41FA5}">
                      <a16:colId xmlns:a16="http://schemas.microsoft.com/office/drawing/2014/main" val="20006"/>
                    </a:ext>
                  </a:extLst>
                </a:gridCol>
                <a:gridCol w="759177">
                  <a:extLst>
                    <a:ext uri="{9D8B030D-6E8A-4147-A177-3AD203B41FA5}">
                      <a16:colId xmlns:a16="http://schemas.microsoft.com/office/drawing/2014/main" val="20007"/>
                    </a:ext>
                  </a:extLst>
                </a:gridCol>
                <a:gridCol w="1061845">
                  <a:extLst>
                    <a:ext uri="{9D8B030D-6E8A-4147-A177-3AD203B41FA5}">
                      <a16:colId xmlns:a16="http://schemas.microsoft.com/office/drawing/2014/main" val="20008"/>
                    </a:ext>
                  </a:extLst>
                </a:gridCol>
              </a:tblGrid>
              <a:tr h="230901">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名称</a:t>
                      </a: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体温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表皮覆盖</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胎生</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水生动物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飞行动物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有腿</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冬眠</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类标号</a:t>
                      </a: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324895">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人类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蟒蛇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鲑鱼</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鲸</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青蛙</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巨蜥</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蝙蝠</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鸽子</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猫</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虹鳉</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美洲鳄</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企鹅</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豪猪</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鳗鲡</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蝾螈</a:t>
                      </a: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a:t>
                      </a: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无</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羽毛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软毛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羽毛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刚毛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无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两栖类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鸟类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鸟类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两栖类 </a:t>
                      </a: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1" name="矩形 10">
            <a:extLst>
              <a:ext uri="{FF2B5EF4-FFF2-40B4-BE49-F238E27FC236}">
                <a16:creationId xmlns:a16="http://schemas.microsoft.com/office/drawing/2014/main" id="{04F53419-6030-4C7A-8FCB-74C083DECAAC}"/>
              </a:ext>
            </a:extLst>
          </p:cNvPr>
          <p:cNvSpPr/>
          <p:nvPr/>
        </p:nvSpPr>
        <p:spPr>
          <a:xfrm>
            <a:off x="1710979" y="744097"/>
            <a:ext cx="5722043" cy="1938992"/>
          </a:xfrm>
          <a:prstGeom prst="rect">
            <a:avLst/>
          </a:prstGeom>
        </p:spPr>
        <p:txBody>
          <a:bodyPr wrap="square">
            <a:spAutoFit/>
          </a:bodyPr>
          <a:lstStyle/>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1</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鸟类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2</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鱼类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3</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（体温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恒温）→ 哺乳类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4</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 爬行类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eaLnBrk="1" hangingPunct="1">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5</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半）→ 两栖类</a:t>
            </a:r>
            <a:endPar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3" name="矩形 12"/>
          <p:cNvSpPr/>
          <p:nvPr/>
        </p:nvSpPr>
        <p:spPr bwMode="auto">
          <a:xfrm>
            <a:off x="414000" y="4776754"/>
            <a:ext cx="8316000" cy="252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矩形 11">
            <a:extLst>
              <a:ext uri="{FF2B5EF4-FFF2-40B4-BE49-F238E27FC236}">
                <a16:creationId xmlns:a16="http://schemas.microsoft.com/office/drawing/2014/main" id="{B3F5E6F7-06AD-4DA7-A7FB-16BD0F3B8380}"/>
              </a:ext>
            </a:extLst>
          </p:cNvPr>
          <p:cNvSpPr/>
          <p:nvPr/>
        </p:nvSpPr>
        <p:spPr bwMode="auto">
          <a:xfrm>
            <a:off x="1539529" y="787684"/>
            <a:ext cx="5722043" cy="360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4279698828"/>
      </p:ext>
    </p:extLst>
  </p:cSld>
  <p:clrMapOvr>
    <a:masterClrMapping/>
  </p:clrMapOvr>
  <p:transition spd="med">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a:extLst>
              <a:ext uri="{FF2B5EF4-FFF2-40B4-BE49-F238E27FC236}">
                <a16:creationId xmlns:a16="http://schemas.microsoft.com/office/drawing/2014/main" id="{A3612091-AE3E-46DD-85B0-461B0B0BC6B7}"/>
              </a:ext>
            </a:extLst>
          </p:cNvPr>
          <p:cNvSpPr>
            <a:spLocks noGrp="1" noChangeArrowheads="1"/>
          </p:cNvSpPr>
          <p:nvPr>
            <p:ph type="title" idx="4294967295"/>
          </p:nvPr>
        </p:nvSpPr>
        <p:spPr>
          <a:xfrm>
            <a:off x="756000" y="106703"/>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1.5.2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删除</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实例</a:t>
            </a:r>
          </a:p>
        </p:txBody>
      </p:sp>
      <p:graphicFrame>
        <p:nvGraphicFramePr>
          <p:cNvPr id="10" name="Group 81">
            <a:extLst>
              <a:ext uri="{FF2B5EF4-FFF2-40B4-BE49-F238E27FC236}">
                <a16:creationId xmlns:a16="http://schemas.microsoft.com/office/drawing/2014/main" id="{4F27BB24-3C7D-4489-82D5-FBA9CD286171}"/>
              </a:ext>
            </a:extLst>
          </p:cNvPr>
          <p:cNvGraphicFramePr>
            <a:graphicFrameLocks/>
          </p:cNvGraphicFramePr>
          <p:nvPr/>
        </p:nvGraphicFramePr>
        <p:xfrm>
          <a:off x="503548" y="2776781"/>
          <a:ext cx="8136905" cy="3952256"/>
        </p:xfrm>
        <a:graphic>
          <a:graphicData uri="http://schemas.openxmlformats.org/drawingml/2006/table">
            <a:tbl>
              <a:tblPr/>
              <a:tblGrid>
                <a:gridCol w="938101">
                  <a:extLst>
                    <a:ext uri="{9D8B030D-6E8A-4147-A177-3AD203B41FA5}">
                      <a16:colId xmlns:a16="http://schemas.microsoft.com/office/drawing/2014/main" val="20000"/>
                    </a:ext>
                  </a:extLst>
                </a:gridCol>
                <a:gridCol w="807671">
                  <a:extLst>
                    <a:ext uri="{9D8B030D-6E8A-4147-A177-3AD203B41FA5}">
                      <a16:colId xmlns:a16="http://schemas.microsoft.com/office/drawing/2014/main" val="20001"/>
                    </a:ext>
                  </a:extLst>
                </a:gridCol>
                <a:gridCol w="1066861">
                  <a:extLst>
                    <a:ext uri="{9D8B030D-6E8A-4147-A177-3AD203B41FA5}">
                      <a16:colId xmlns:a16="http://schemas.microsoft.com/office/drawing/2014/main" val="20002"/>
                    </a:ext>
                  </a:extLst>
                </a:gridCol>
                <a:gridCol w="677239">
                  <a:extLst>
                    <a:ext uri="{9D8B030D-6E8A-4147-A177-3AD203B41FA5}">
                      <a16:colId xmlns:a16="http://schemas.microsoft.com/office/drawing/2014/main" val="20003"/>
                    </a:ext>
                  </a:extLst>
                </a:gridCol>
                <a:gridCol w="1061845">
                  <a:extLst>
                    <a:ext uri="{9D8B030D-6E8A-4147-A177-3AD203B41FA5}">
                      <a16:colId xmlns:a16="http://schemas.microsoft.com/office/drawing/2014/main" val="20004"/>
                    </a:ext>
                  </a:extLst>
                </a:gridCol>
                <a:gridCol w="1075221">
                  <a:extLst>
                    <a:ext uri="{9D8B030D-6E8A-4147-A177-3AD203B41FA5}">
                      <a16:colId xmlns:a16="http://schemas.microsoft.com/office/drawing/2014/main" val="20005"/>
                    </a:ext>
                  </a:extLst>
                </a:gridCol>
                <a:gridCol w="688945">
                  <a:extLst>
                    <a:ext uri="{9D8B030D-6E8A-4147-A177-3AD203B41FA5}">
                      <a16:colId xmlns:a16="http://schemas.microsoft.com/office/drawing/2014/main" val="20006"/>
                    </a:ext>
                  </a:extLst>
                </a:gridCol>
                <a:gridCol w="759177">
                  <a:extLst>
                    <a:ext uri="{9D8B030D-6E8A-4147-A177-3AD203B41FA5}">
                      <a16:colId xmlns:a16="http://schemas.microsoft.com/office/drawing/2014/main" val="20007"/>
                    </a:ext>
                  </a:extLst>
                </a:gridCol>
                <a:gridCol w="1061845">
                  <a:extLst>
                    <a:ext uri="{9D8B030D-6E8A-4147-A177-3AD203B41FA5}">
                      <a16:colId xmlns:a16="http://schemas.microsoft.com/office/drawing/2014/main" val="20008"/>
                    </a:ext>
                  </a:extLst>
                </a:gridCol>
              </a:tblGrid>
              <a:tr h="230901">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名称</a:t>
                      </a: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体温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表皮覆盖</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胎生</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水生动物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飞行动物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有腿</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冬眠</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类标号</a:t>
                      </a: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324895">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人类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蟒蛇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鲑鱼</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鲸</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青蛙</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巨蜥</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蝙蝠</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鸽子</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猫</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虹鳉</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美洲鳄</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企鹅</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豪猪</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鳗鲡</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蝾螈</a:t>
                      </a: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a:t>
                      </a: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无</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羽毛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软毛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羽毛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刚毛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无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两栖类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鸟类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鸟类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两栖类 </a:t>
                      </a: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1" name="矩形 10">
            <a:extLst>
              <a:ext uri="{FF2B5EF4-FFF2-40B4-BE49-F238E27FC236}">
                <a16:creationId xmlns:a16="http://schemas.microsoft.com/office/drawing/2014/main" id="{04F53419-6030-4C7A-8FCB-74C083DECAAC}"/>
              </a:ext>
            </a:extLst>
          </p:cNvPr>
          <p:cNvSpPr/>
          <p:nvPr/>
        </p:nvSpPr>
        <p:spPr>
          <a:xfrm>
            <a:off x="1710979" y="744097"/>
            <a:ext cx="5722043" cy="1938992"/>
          </a:xfrm>
          <a:prstGeom prst="rect">
            <a:avLst/>
          </a:prstGeom>
        </p:spPr>
        <p:txBody>
          <a:bodyPr wrap="square">
            <a:spAutoFit/>
          </a:bodyPr>
          <a:lstStyle/>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1</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鸟类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2</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鱼类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3</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（体温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恒温）→ 哺乳类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4</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 爬行类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eaLnBrk="1" hangingPunct="1">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5</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半）→ 两栖类</a:t>
            </a:r>
            <a:endPar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3" name="矩形 12"/>
          <p:cNvSpPr/>
          <p:nvPr/>
        </p:nvSpPr>
        <p:spPr bwMode="auto">
          <a:xfrm>
            <a:off x="414000" y="477675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矩形 11">
            <a:extLst>
              <a:ext uri="{FF2B5EF4-FFF2-40B4-BE49-F238E27FC236}">
                <a16:creationId xmlns:a16="http://schemas.microsoft.com/office/drawing/2014/main" id="{B3F5E6F7-06AD-4DA7-A7FB-16BD0F3B8380}"/>
              </a:ext>
            </a:extLst>
          </p:cNvPr>
          <p:cNvSpPr/>
          <p:nvPr/>
        </p:nvSpPr>
        <p:spPr bwMode="auto">
          <a:xfrm>
            <a:off x="1539529" y="787684"/>
            <a:ext cx="5722043" cy="360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850650081"/>
      </p:ext>
    </p:extLst>
  </p:cSld>
  <p:clrMapOvr>
    <a:masterClrMapping/>
  </p:clrMapOvr>
  <p:transition spd="med">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a:extLst>
              <a:ext uri="{FF2B5EF4-FFF2-40B4-BE49-F238E27FC236}">
                <a16:creationId xmlns:a16="http://schemas.microsoft.com/office/drawing/2014/main" id="{A3612091-AE3E-46DD-85B0-461B0B0BC6B7}"/>
              </a:ext>
            </a:extLst>
          </p:cNvPr>
          <p:cNvSpPr>
            <a:spLocks noGrp="1" noChangeArrowheads="1"/>
          </p:cNvSpPr>
          <p:nvPr>
            <p:ph type="title" idx="4294967295"/>
          </p:nvPr>
        </p:nvSpPr>
        <p:spPr>
          <a:xfrm>
            <a:off x="756000" y="106703"/>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1.5.2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删除</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实例</a:t>
            </a:r>
          </a:p>
        </p:txBody>
      </p:sp>
      <p:graphicFrame>
        <p:nvGraphicFramePr>
          <p:cNvPr id="10" name="Group 81">
            <a:extLst>
              <a:ext uri="{FF2B5EF4-FFF2-40B4-BE49-F238E27FC236}">
                <a16:creationId xmlns:a16="http://schemas.microsoft.com/office/drawing/2014/main" id="{4F27BB24-3C7D-4489-82D5-FBA9CD286171}"/>
              </a:ext>
            </a:extLst>
          </p:cNvPr>
          <p:cNvGraphicFramePr>
            <a:graphicFrameLocks/>
          </p:cNvGraphicFramePr>
          <p:nvPr/>
        </p:nvGraphicFramePr>
        <p:xfrm>
          <a:off x="503548" y="2776781"/>
          <a:ext cx="8136905" cy="3952256"/>
        </p:xfrm>
        <a:graphic>
          <a:graphicData uri="http://schemas.openxmlformats.org/drawingml/2006/table">
            <a:tbl>
              <a:tblPr/>
              <a:tblGrid>
                <a:gridCol w="938101">
                  <a:extLst>
                    <a:ext uri="{9D8B030D-6E8A-4147-A177-3AD203B41FA5}">
                      <a16:colId xmlns:a16="http://schemas.microsoft.com/office/drawing/2014/main" val="20000"/>
                    </a:ext>
                  </a:extLst>
                </a:gridCol>
                <a:gridCol w="807671">
                  <a:extLst>
                    <a:ext uri="{9D8B030D-6E8A-4147-A177-3AD203B41FA5}">
                      <a16:colId xmlns:a16="http://schemas.microsoft.com/office/drawing/2014/main" val="20001"/>
                    </a:ext>
                  </a:extLst>
                </a:gridCol>
                <a:gridCol w="1066861">
                  <a:extLst>
                    <a:ext uri="{9D8B030D-6E8A-4147-A177-3AD203B41FA5}">
                      <a16:colId xmlns:a16="http://schemas.microsoft.com/office/drawing/2014/main" val="20002"/>
                    </a:ext>
                  </a:extLst>
                </a:gridCol>
                <a:gridCol w="677239">
                  <a:extLst>
                    <a:ext uri="{9D8B030D-6E8A-4147-A177-3AD203B41FA5}">
                      <a16:colId xmlns:a16="http://schemas.microsoft.com/office/drawing/2014/main" val="20003"/>
                    </a:ext>
                  </a:extLst>
                </a:gridCol>
                <a:gridCol w="1061845">
                  <a:extLst>
                    <a:ext uri="{9D8B030D-6E8A-4147-A177-3AD203B41FA5}">
                      <a16:colId xmlns:a16="http://schemas.microsoft.com/office/drawing/2014/main" val="20004"/>
                    </a:ext>
                  </a:extLst>
                </a:gridCol>
                <a:gridCol w="1075221">
                  <a:extLst>
                    <a:ext uri="{9D8B030D-6E8A-4147-A177-3AD203B41FA5}">
                      <a16:colId xmlns:a16="http://schemas.microsoft.com/office/drawing/2014/main" val="20005"/>
                    </a:ext>
                  </a:extLst>
                </a:gridCol>
                <a:gridCol w="688945">
                  <a:extLst>
                    <a:ext uri="{9D8B030D-6E8A-4147-A177-3AD203B41FA5}">
                      <a16:colId xmlns:a16="http://schemas.microsoft.com/office/drawing/2014/main" val="20006"/>
                    </a:ext>
                  </a:extLst>
                </a:gridCol>
                <a:gridCol w="759177">
                  <a:extLst>
                    <a:ext uri="{9D8B030D-6E8A-4147-A177-3AD203B41FA5}">
                      <a16:colId xmlns:a16="http://schemas.microsoft.com/office/drawing/2014/main" val="20007"/>
                    </a:ext>
                  </a:extLst>
                </a:gridCol>
                <a:gridCol w="1061845">
                  <a:extLst>
                    <a:ext uri="{9D8B030D-6E8A-4147-A177-3AD203B41FA5}">
                      <a16:colId xmlns:a16="http://schemas.microsoft.com/office/drawing/2014/main" val="20008"/>
                    </a:ext>
                  </a:extLst>
                </a:gridCol>
              </a:tblGrid>
              <a:tr h="230901">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名称</a:t>
                      </a: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体温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表皮覆盖</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胎生</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水生动物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飞行动物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有腿</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冬眠</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类标号</a:t>
                      </a: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324895">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人类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蟒蛇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鲑鱼</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鲸</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青蛙</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巨蜥</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蝙蝠</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鸽子</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猫</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虹鳉</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美洲鳄</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企鹅</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豪猪</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鳗鲡</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蝾螈</a:t>
                      </a: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a:t>
                      </a: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无</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羽毛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软毛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羽毛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刚毛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无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两栖类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鸟类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鸟类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两栖类 </a:t>
                      </a: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1" name="矩形 10">
            <a:extLst>
              <a:ext uri="{FF2B5EF4-FFF2-40B4-BE49-F238E27FC236}">
                <a16:creationId xmlns:a16="http://schemas.microsoft.com/office/drawing/2014/main" id="{04F53419-6030-4C7A-8FCB-74C083DECAAC}"/>
              </a:ext>
            </a:extLst>
          </p:cNvPr>
          <p:cNvSpPr/>
          <p:nvPr/>
        </p:nvSpPr>
        <p:spPr>
          <a:xfrm>
            <a:off x="1710979" y="744097"/>
            <a:ext cx="5722043" cy="1938992"/>
          </a:xfrm>
          <a:prstGeom prst="rect">
            <a:avLst/>
          </a:prstGeom>
        </p:spPr>
        <p:txBody>
          <a:bodyPr wrap="square">
            <a:spAutoFit/>
          </a:bodyPr>
          <a:lstStyle/>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1</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鸟类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2</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鱼类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3</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（体温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恒温）→ 哺乳类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4</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 爬行类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eaLnBrk="1" hangingPunct="1">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5</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半）→ 两栖类</a:t>
            </a:r>
            <a:endPar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3" name="矩形 12"/>
          <p:cNvSpPr/>
          <p:nvPr/>
        </p:nvSpPr>
        <p:spPr bwMode="auto">
          <a:xfrm>
            <a:off x="414000" y="477675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矩形 11">
            <a:extLst>
              <a:ext uri="{FF2B5EF4-FFF2-40B4-BE49-F238E27FC236}">
                <a16:creationId xmlns:a16="http://schemas.microsoft.com/office/drawing/2014/main" id="{B3F5E6F7-06AD-4DA7-A7FB-16BD0F3B8380}"/>
              </a:ext>
            </a:extLst>
          </p:cNvPr>
          <p:cNvSpPr/>
          <p:nvPr/>
        </p:nvSpPr>
        <p:spPr bwMode="auto">
          <a:xfrm>
            <a:off x="1539529" y="1164874"/>
            <a:ext cx="5722043" cy="360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矩形 6">
            <a:extLst>
              <a:ext uri="{FF2B5EF4-FFF2-40B4-BE49-F238E27FC236}">
                <a16:creationId xmlns:a16="http://schemas.microsoft.com/office/drawing/2014/main" id="{E66C48C2-F364-42E3-9D95-40AAD789DD8C}"/>
              </a:ext>
            </a:extLst>
          </p:cNvPr>
          <p:cNvSpPr/>
          <p:nvPr/>
        </p:nvSpPr>
        <p:spPr bwMode="auto">
          <a:xfrm>
            <a:off x="414000" y="3588034"/>
            <a:ext cx="8316000" cy="252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矩形 7">
            <a:extLst>
              <a:ext uri="{FF2B5EF4-FFF2-40B4-BE49-F238E27FC236}">
                <a16:creationId xmlns:a16="http://schemas.microsoft.com/office/drawing/2014/main" id="{EFC49156-258B-43ED-BCDC-68772BCB48AC}"/>
              </a:ext>
            </a:extLst>
          </p:cNvPr>
          <p:cNvSpPr/>
          <p:nvPr/>
        </p:nvSpPr>
        <p:spPr bwMode="auto">
          <a:xfrm>
            <a:off x="414000" y="6228364"/>
            <a:ext cx="8316000" cy="252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2707559955"/>
      </p:ext>
    </p:extLst>
  </p:cSld>
  <p:clrMapOvr>
    <a:masterClrMapping/>
  </p:clrMapOvr>
  <p:transition spd="med">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a:extLst>
              <a:ext uri="{FF2B5EF4-FFF2-40B4-BE49-F238E27FC236}">
                <a16:creationId xmlns:a16="http://schemas.microsoft.com/office/drawing/2014/main" id="{A3612091-AE3E-46DD-85B0-461B0B0BC6B7}"/>
              </a:ext>
            </a:extLst>
          </p:cNvPr>
          <p:cNvSpPr>
            <a:spLocks noGrp="1" noChangeArrowheads="1"/>
          </p:cNvSpPr>
          <p:nvPr>
            <p:ph type="title" idx="4294967295"/>
          </p:nvPr>
        </p:nvSpPr>
        <p:spPr>
          <a:xfrm>
            <a:off x="756000" y="106703"/>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1.5.2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删除</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实例</a:t>
            </a:r>
          </a:p>
        </p:txBody>
      </p:sp>
      <p:graphicFrame>
        <p:nvGraphicFramePr>
          <p:cNvPr id="10" name="Group 81">
            <a:extLst>
              <a:ext uri="{FF2B5EF4-FFF2-40B4-BE49-F238E27FC236}">
                <a16:creationId xmlns:a16="http://schemas.microsoft.com/office/drawing/2014/main" id="{4F27BB24-3C7D-4489-82D5-FBA9CD286171}"/>
              </a:ext>
            </a:extLst>
          </p:cNvPr>
          <p:cNvGraphicFramePr>
            <a:graphicFrameLocks/>
          </p:cNvGraphicFramePr>
          <p:nvPr/>
        </p:nvGraphicFramePr>
        <p:xfrm>
          <a:off x="503548" y="2776781"/>
          <a:ext cx="8136905" cy="3952256"/>
        </p:xfrm>
        <a:graphic>
          <a:graphicData uri="http://schemas.openxmlformats.org/drawingml/2006/table">
            <a:tbl>
              <a:tblPr/>
              <a:tblGrid>
                <a:gridCol w="938101">
                  <a:extLst>
                    <a:ext uri="{9D8B030D-6E8A-4147-A177-3AD203B41FA5}">
                      <a16:colId xmlns:a16="http://schemas.microsoft.com/office/drawing/2014/main" val="20000"/>
                    </a:ext>
                  </a:extLst>
                </a:gridCol>
                <a:gridCol w="807671">
                  <a:extLst>
                    <a:ext uri="{9D8B030D-6E8A-4147-A177-3AD203B41FA5}">
                      <a16:colId xmlns:a16="http://schemas.microsoft.com/office/drawing/2014/main" val="20001"/>
                    </a:ext>
                  </a:extLst>
                </a:gridCol>
                <a:gridCol w="1066861">
                  <a:extLst>
                    <a:ext uri="{9D8B030D-6E8A-4147-A177-3AD203B41FA5}">
                      <a16:colId xmlns:a16="http://schemas.microsoft.com/office/drawing/2014/main" val="20002"/>
                    </a:ext>
                  </a:extLst>
                </a:gridCol>
                <a:gridCol w="677239">
                  <a:extLst>
                    <a:ext uri="{9D8B030D-6E8A-4147-A177-3AD203B41FA5}">
                      <a16:colId xmlns:a16="http://schemas.microsoft.com/office/drawing/2014/main" val="20003"/>
                    </a:ext>
                  </a:extLst>
                </a:gridCol>
                <a:gridCol w="1061845">
                  <a:extLst>
                    <a:ext uri="{9D8B030D-6E8A-4147-A177-3AD203B41FA5}">
                      <a16:colId xmlns:a16="http://schemas.microsoft.com/office/drawing/2014/main" val="20004"/>
                    </a:ext>
                  </a:extLst>
                </a:gridCol>
                <a:gridCol w="1075221">
                  <a:extLst>
                    <a:ext uri="{9D8B030D-6E8A-4147-A177-3AD203B41FA5}">
                      <a16:colId xmlns:a16="http://schemas.microsoft.com/office/drawing/2014/main" val="20005"/>
                    </a:ext>
                  </a:extLst>
                </a:gridCol>
                <a:gridCol w="688945">
                  <a:extLst>
                    <a:ext uri="{9D8B030D-6E8A-4147-A177-3AD203B41FA5}">
                      <a16:colId xmlns:a16="http://schemas.microsoft.com/office/drawing/2014/main" val="20006"/>
                    </a:ext>
                  </a:extLst>
                </a:gridCol>
                <a:gridCol w="759177">
                  <a:extLst>
                    <a:ext uri="{9D8B030D-6E8A-4147-A177-3AD203B41FA5}">
                      <a16:colId xmlns:a16="http://schemas.microsoft.com/office/drawing/2014/main" val="20007"/>
                    </a:ext>
                  </a:extLst>
                </a:gridCol>
                <a:gridCol w="1061845">
                  <a:extLst>
                    <a:ext uri="{9D8B030D-6E8A-4147-A177-3AD203B41FA5}">
                      <a16:colId xmlns:a16="http://schemas.microsoft.com/office/drawing/2014/main" val="20008"/>
                    </a:ext>
                  </a:extLst>
                </a:gridCol>
              </a:tblGrid>
              <a:tr h="230901">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名称</a:t>
                      </a: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体温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表皮覆盖</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胎生</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水生动物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飞行动物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有腿</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冬眠</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类标号</a:t>
                      </a: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324895">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人类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蟒蛇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鲑鱼</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鲸</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青蛙</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巨蜥</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蝙蝠</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鸽子</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猫</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虹鳉</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美洲鳄</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企鹅</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豪猪</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鳗鲡</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蝾螈</a:t>
                      </a: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a:t>
                      </a: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无</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羽毛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软毛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羽毛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刚毛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无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两栖类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鸟类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鸟类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两栖类 </a:t>
                      </a: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1" name="矩形 10">
            <a:extLst>
              <a:ext uri="{FF2B5EF4-FFF2-40B4-BE49-F238E27FC236}">
                <a16:creationId xmlns:a16="http://schemas.microsoft.com/office/drawing/2014/main" id="{04F53419-6030-4C7A-8FCB-74C083DECAAC}"/>
              </a:ext>
            </a:extLst>
          </p:cNvPr>
          <p:cNvSpPr/>
          <p:nvPr/>
        </p:nvSpPr>
        <p:spPr>
          <a:xfrm>
            <a:off x="1710979" y="744097"/>
            <a:ext cx="5722043" cy="1938992"/>
          </a:xfrm>
          <a:prstGeom prst="rect">
            <a:avLst/>
          </a:prstGeom>
        </p:spPr>
        <p:txBody>
          <a:bodyPr wrap="square">
            <a:spAutoFit/>
          </a:bodyPr>
          <a:lstStyle/>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1</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鸟类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2</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鱼类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3</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（体温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恒温）→ 哺乳类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4</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 爬行类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eaLnBrk="1" hangingPunct="1">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5</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半）→ 两栖类</a:t>
            </a:r>
            <a:endPar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3" name="矩形 12"/>
          <p:cNvSpPr/>
          <p:nvPr/>
        </p:nvSpPr>
        <p:spPr bwMode="auto">
          <a:xfrm>
            <a:off x="414000" y="477675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矩形 11">
            <a:extLst>
              <a:ext uri="{FF2B5EF4-FFF2-40B4-BE49-F238E27FC236}">
                <a16:creationId xmlns:a16="http://schemas.microsoft.com/office/drawing/2014/main" id="{B3F5E6F7-06AD-4DA7-A7FB-16BD0F3B8380}"/>
              </a:ext>
            </a:extLst>
          </p:cNvPr>
          <p:cNvSpPr/>
          <p:nvPr/>
        </p:nvSpPr>
        <p:spPr bwMode="auto">
          <a:xfrm>
            <a:off x="1539529" y="1164874"/>
            <a:ext cx="5722043" cy="360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矩形 6">
            <a:extLst>
              <a:ext uri="{FF2B5EF4-FFF2-40B4-BE49-F238E27FC236}">
                <a16:creationId xmlns:a16="http://schemas.microsoft.com/office/drawing/2014/main" id="{E66C48C2-F364-42E3-9D95-40AAD789DD8C}"/>
              </a:ext>
            </a:extLst>
          </p:cNvPr>
          <p:cNvSpPr/>
          <p:nvPr/>
        </p:nvSpPr>
        <p:spPr bwMode="auto">
          <a:xfrm>
            <a:off x="414000" y="358803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矩形 7">
            <a:extLst>
              <a:ext uri="{FF2B5EF4-FFF2-40B4-BE49-F238E27FC236}">
                <a16:creationId xmlns:a16="http://schemas.microsoft.com/office/drawing/2014/main" id="{EFC49156-258B-43ED-BCDC-68772BCB48AC}"/>
              </a:ext>
            </a:extLst>
          </p:cNvPr>
          <p:cNvSpPr/>
          <p:nvPr/>
        </p:nvSpPr>
        <p:spPr bwMode="auto">
          <a:xfrm>
            <a:off x="414000" y="622836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642079640"/>
      </p:ext>
    </p:extLst>
  </p:cSld>
  <p:clrMapOvr>
    <a:masterClrMapping/>
  </p:clrMapOvr>
  <p:transition spd="med">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a:extLst>
              <a:ext uri="{FF2B5EF4-FFF2-40B4-BE49-F238E27FC236}">
                <a16:creationId xmlns:a16="http://schemas.microsoft.com/office/drawing/2014/main" id="{A3612091-AE3E-46DD-85B0-461B0B0BC6B7}"/>
              </a:ext>
            </a:extLst>
          </p:cNvPr>
          <p:cNvSpPr>
            <a:spLocks noGrp="1" noChangeArrowheads="1"/>
          </p:cNvSpPr>
          <p:nvPr>
            <p:ph type="title" idx="4294967295"/>
          </p:nvPr>
        </p:nvSpPr>
        <p:spPr>
          <a:xfrm>
            <a:off x="756000" y="106703"/>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1.5.2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删除</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实例</a:t>
            </a:r>
          </a:p>
        </p:txBody>
      </p:sp>
      <p:graphicFrame>
        <p:nvGraphicFramePr>
          <p:cNvPr id="10" name="Group 81">
            <a:extLst>
              <a:ext uri="{FF2B5EF4-FFF2-40B4-BE49-F238E27FC236}">
                <a16:creationId xmlns:a16="http://schemas.microsoft.com/office/drawing/2014/main" id="{4F27BB24-3C7D-4489-82D5-FBA9CD286171}"/>
              </a:ext>
            </a:extLst>
          </p:cNvPr>
          <p:cNvGraphicFramePr>
            <a:graphicFrameLocks/>
          </p:cNvGraphicFramePr>
          <p:nvPr/>
        </p:nvGraphicFramePr>
        <p:xfrm>
          <a:off x="503548" y="2776781"/>
          <a:ext cx="8136905" cy="3952256"/>
        </p:xfrm>
        <a:graphic>
          <a:graphicData uri="http://schemas.openxmlformats.org/drawingml/2006/table">
            <a:tbl>
              <a:tblPr/>
              <a:tblGrid>
                <a:gridCol w="938101">
                  <a:extLst>
                    <a:ext uri="{9D8B030D-6E8A-4147-A177-3AD203B41FA5}">
                      <a16:colId xmlns:a16="http://schemas.microsoft.com/office/drawing/2014/main" val="20000"/>
                    </a:ext>
                  </a:extLst>
                </a:gridCol>
                <a:gridCol w="807671">
                  <a:extLst>
                    <a:ext uri="{9D8B030D-6E8A-4147-A177-3AD203B41FA5}">
                      <a16:colId xmlns:a16="http://schemas.microsoft.com/office/drawing/2014/main" val="20001"/>
                    </a:ext>
                  </a:extLst>
                </a:gridCol>
                <a:gridCol w="1066861">
                  <a:extLst>
                    <a:ext uri="{9D8B030D-6E8A-4147-A177-3AD203B41FA5}">
                      <a16:colId xmlns:a16="http://schemas.microsoft.com/office/drawing/2014/main" val="20002"/>
                    </a:ext>
                  </a:extLst>
                </a:gridCol>
                <a:gridCol w="677239">
                  <a:extLst>
                    <a:ext uri="{9D8B030D-6E8A-4147-A177-3AD203B41FA5}">
                      <a16:colId xmlns:a16="http://schemas.microsoft.com/office/drawing/2014/main" val="20003"/>
                    </a:ext>
                  </a:extLst>
                </a:gridCol>
                <a:gridCol w="1061845">
                  <a:extLst>
                    <a:ext uri="{9D8B030D-6E8A-4147-A177-3AD203B41FA5}">
                      <a16:colId xmlns:a16="http://schemas.microsoft.com/office/drawing/2014/main" val="20004"/>
                    </a:ext>
                  </a:extLst>
                </a:gridCol>
                <a:gridCol w="1075221">
                  <a:extLst>
                    <a:ext uri="{9D8B030D-6E8A-4147-A177-3AD203B41FA5}">
                      <a16:colId xmlns:a16="http://schemas.microsoft.com/office/drawing/2014/main" val="20005"/>
                    </a:ext>
                  </a:extLst>
                </a:gridCol>
                <a:gridCol w="688945">
                  <a:extLst>
                    <a:ext uri="{9D8B030D-6E8A-4147-A177-3AD203B41FA5}">
                      <a16:colId xmlns:a16="http://schemas.microsoft.com/office/drawing/2014/main" val="20006"/>
                    </a:ext>
                  </a:extLst>
                </a:gridCol>
                <a:gridCol w="759177">
                  <a:extLst>
                    <a:ext uri="{9D8B030D-6E8A-4147-A177-3AD203B41FA5}">
                      <a16:colId xmlns:a16="http://schemas.microsoft.com/office/drawing/2014/main" val="20007"/>
                    </a:ext>
                  </a:extLst>
                </a:gridCol>
                <a:gridCol w="1061845">
                  <a:extLst>
                    <a:ext uri="{9D8B030D-6E8A-4147-A177-3AD203B41FA5}">
                      <a16:colId xmlns:a16="http://schemas.microsoft.com/office/drawing/2014/main" val="20008"/>
                    </a:ext>
                  </a:extLst>
                </a:gridCol>
              </a:tblGrid>
              <a:tr h="230901">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名称</a:t>
                      </a: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体温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表皮覆盖</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胎生</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水生动物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飞行动物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有腿</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冬眠</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类标号</a:t>
                      </a: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324895">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人类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蟒蛇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鲑鱼</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鲸</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青蛙</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巨蜥</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蝙蝠</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鸽子</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猫</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虹鳉</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美洲鳄</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企鹅</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豪猪</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鳗鲡</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蝾螈</a:t>
                      </a: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a:t>
                      </a: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无</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羽毛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软毛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羽毛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刚毛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无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两栖类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鸟类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鸟类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两栖类 </a:t>
                      </a: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1" name="矩形 10">
            <a:extLst>
              <a:ext uri="{FF2B5EF4-FFF2-40B4-BE49-F238E27FC236}">
                <a16:creationId xmlns:a16="http://schemas.microsoft.com/office/drawing/2014/main" id="{04F53419-6030-4C7A-8FCB-74C083DECAAC}"/>
              </a:ext>
            </a:extLst>
          </p:cNvPr>
          <p:cNvSpPr/>
          <p:nvPr/>
        </p:nvSpPr>
        <p:spPr>
          <a:xfrm>
            <a:off x="1710979" y="744097"/>
            <a:ext cx="5722043" cy="1938992"/>
          </a:xfrm>
          <a:prstGeom prst="rect">
            <a:avLst/>
          </a:prstGeom>
        </p:spPr>
        <p:txBody>
          <a:bodyPr wrap="square">
            <a:spAutoFit/>
          </a:bodyPr>
          <a:lstStyle/>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1</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鸟类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2</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鱼类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3</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（体温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恒温）→ 哺乳类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4</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 爬行类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eaLnBrk="1" hangingPunct="1">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5</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半）→ 两栖类</a:t>
            </a:r>
            <a:endPar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3" name="矩形 12"/>
          <p:cNvSpPr/>
          <p:nvPr/>
        </p:nvSpPr>
        <p:spPr bwMode="auto">
          <a:xfrm>
            <a:off x="414000" y="477675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矩形 11">
            <a:extLst>
              <a:ext uri="{FF2B5EF4-FFF2-40B4-BE49-F238E27FC236}">
                <a16:creationId xmlns:a16="http://schemas.microsoft.com/office/drawing/2014/main" id="{B3F5E6F7-06AD-4DA7-A7FB-16BD0F3B8380}"/>
              </a:ext>
            </a:extLst>
          </p:cNvPr>
          <p:cNvSpPr/>
          <p:nvPr/>
        </p:nvSpPr>
        <p:spPr bwMode="auto">
          <a:xfrm>
            <a:off x="1539529" y="1533932"/>
            <a:ext cx="5722043" cy="360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矩形 6">
            <a:extLst>
              <a:ext uri="{FF2B5EF4-FFF2-40B4-BE49-F238E27FC236}">
                <a16:creationId xmlns:a16="http://schemas.microsoft.com/office/drawing/2014/main" id="{E66C48C2-F364-42E3-9D95-40AAD789DD8C}"/>
              </a:ext>
            </a:extLst>
          </p:cNvPr>
          <p:cNvSpPr/>
          <p:nvPr/>
        </p:nvSpPr>
        <p:spPr bwMode="auto">
          <a:xfrm>
            <a:off x="414000" y="358803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矩形 7">
            <a:extLst>
              <a:ext uri="{FF2B5EF4-FFF2-40B4-BE49-F238E27FC236}">
                <a16:creationId xmlns:a16="http://schemas.microsoft.com/office/drawing/2014/main" id="{EFC49156-258B-43ED-BCDC-68772BCB48AC}"/>
              </a:ext>
            </a:extLst>
          </p:cNvPr>
          <p:cNvSpPr/>
          <p:nvPr/>
        </p:nvSpPr>
        <p:spPr bwMode="auto">
          <a:xfrm>
            <a:off x="414000" y="622836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矩形 8">
            <a:extLst>
              <a:ext uri="{FF2B5EF4-FFF2-40B4-BE49-F238E27FC236}">
                <a16:creationId xmlns:a16="http://schemas.microsoft.com/office/drawing/2014/main" id="{B11C5381-E474-49F6-835E-FFB16DEFF991}"/>
              </a:ext>
            </a:extLst>
          </p:cNvPr>
          <p:cNvSpPr/>
          <p:nvPr/>
        </p:nvSpPr>
        <p:spPr bwMode="auto">
          <a:xfrm>
            <a:off x="414000" y="3107974"/>
            <a:ext cx="8316000" cy="252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a:extLst>
              <a:ext uri="{FF2B5EF4-FFF2-40B4-BE49-F238E27FC236}">
                <a16:creationId xmlns:a16="http://schemas.microsoft.com/office/drawing/2014/main" id="{BCB4ECC9-DDEB-486B-9386-A0906BF65E68}"/>
              </a:ext>
            </a:extLst>
          </p:cNvPr>
          <p:cNvSpPr/>
          <p:nvPr/>
        </p:nvSpPr>
        <p:spPr bwMode="auto">
          <a:xfrm>
            <a:off x="414000" y="3839494"/>
            <a:ext cx="8316000" cy="252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a:extLst>
              <a:ext uri="{FF2B5EF4-FFF2-40B4-BE49-F238E27FC236}">
                <a16:creationId xmlns:a16="http://schemas.microsoft.com/office/drawing/2014/main" id="{56C69EB9-FA5E-457F-943D-9721AD8A6752}"/>
              </a:ext>
            </a:extLst>
          </p:cNvPr>
          <p:cNvSpPr/>
          <p:nvPr/>
        </p:nvSpPr>
        <p:spPr bwMode="auto">
          <a:xfrm>
            <a:off x="414000" y="4525294"/>
            <a:ext cx="8316000" cy="252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矩形 15">
            <a:extLst>
              <a:ext uri="{FF2B5EF4-FFF2-40B4-BE49-F238E27FC236}">
                <a16:creationId xmlns:a16="http://schemas.microsoft.com/office/drawing/2014/main" id="{31696AB0-1F83-450B-9218-9765D7C79D40}"/>
              </a:ext>
            </a:extLst>
          </p:cNvPr>
          <p:cNvSpPr/>
          <p:nvPr/>
        </p:nvSpPr>
        <p:spPr bwMode="auto">
          <a:xfrm>
            <a:off x="414000" y="5028214"/>
            <a:ext cx="8316000" cy="252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矩形 16">
            <a:extLst>
              <a:ext uri="{FF2B5EF4-FFF2-40B4-BE49-F238E27FC236}">
                <a16:creationId xmlns:a16="http://schemas.microsoft.com/office/drawing/2014/main" id="{B210B479-6F26-42C7-A3CD-6255102371E9}"/>
              </a:ext>
            </a:extLst>
          </p:cNvPr>
          <p:cNvSpPr/>
          <p:nvPr/>
        </p:nvSpPr>
        <p:spPr bwMode="auto">
          <a:xfrm>
            <a:off x="414000" y="5976904"/>
            <a:ext cx="8316000" cy="252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4141420655"/>
      </p:ext>
    </p:extLst>
  </p:cSld>
  <p:clrMapOvr>
    <a:masterClrMapping/>
  </p:clrMapOvr>
  <p:transition spd="med">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a:extLst>
              <a:ext uri="{FF2B5EF4-FFF2-40B4-BE49-F238E27FC236}">
                <a16:creationId xmlns:a16="http://schemas.microsoft.com/office/drawing/2014/main" id="{A3612091-AE3E-46DD-85B0-461B0B0BC6B7}"/>
              </a:ext>
            </a:extLst>
          </p:cNvPr>
          <p:cNvSpPr>
            <a:spLocks noGrp="1" noChangeArrowheads="1"/>
          </p:cNvSpPr>
          <p:nvPr>
            <p:ph type="title" idx="4294967295"/>
          </p:nvPr>
        </p:nvSpPr>
        <p:spPr>
          <a:xfrm>
            <a:off x="756000" y="106703"/>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1.5.2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删除</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实例</a:t>
            </a:r>
          </a:p>
        </p:txBody>
      </p:sp>
      <p:graphicFrame>
        <p:nvGraphicFramePr>
          <p:cNvPr id="10" name="Group 81">
            <a:extLst>
              <a:ext uri="{FF2B5EF4-FFF2-40B4-BE49-F238E27FC236}">
                <a16:creationId xmlns:a16="http://schemas.microsoft.com/office/drawing/2014/main" id="{4F27BB24-3C7D-4489-82D5-FBA9CD286171}"/>
              </a:ext>
            </a:extLst>
          </p:cNvPr>
          <p:cNvGraphicFramePr>
            <a:graphicFrameLocks/>
          </p:cNvGraphicFramePr>
          <p:nvPr/>
        </p:nvGraphicFramePr>
        <p:xfrm>
          <a:off x="503548" y="2776781"/>
          <a:ext cx="8136905" cy="3952256"/>
        </p:xfrm>
        <a:graphic>
          <a:graphicData uri="http://schemas.openxmlformats.org/drawingml/2006/table">
            <a:tbl>
              <a:tblPr/>
              <a:tblGrid>
                <a:gridCol w="938101">
                  <a:extLst>
                    <a:ext uri="{9D8B030D-6E8A-4147-A177-3AD203B41FA5}">
                      <a16:colId xmlns:a16="http://schemas.microsoft.com/office/drawing/2014/main" val="20000"/>
                    </a:ext>
                  </a:extLst>
                </a:gridCol>
                <a:gridCol w="807671">
                  <a:extLst>
                    <a:ext uri="{9D8B030D-6E8A-4147-A177-3AD203B41FA5}">
                      <a16:colId xmlns:a16="http://schemas.microsoft.com/office/drawing/2014/main" val="20001"/>
                    </a:ext>
                  </a:extLst>
                </a:gridCol>
                <a:gridCol w="1066861">
                  <a:extLst>
                    <a:ext uri="{9D8B030D-6E8A-4147-A177-3AD203B41FA5}">
                      <a16:colId xmlns:a16="http://schemas.microsoft.com/office/drawing/2014/main" val="20002"/>
                    </a:ext>
                  </a:extLst>
                </a:gridCol>
                <a:gridCol w="677239">
                  <a:extLst>
                    <a:ext uri="{9D8B030D-6E8A-4147-A177-3AD203B41FA5}">
                      <a16:colId xmlns:a16="http://schemas.microsoft.com/office/drawing/2014/main" val="20003"/>
                    </a:ext>
                  </a:extLst>
                </a:gridCol>
                <a:gridCol w="1061845">
                  <a:extLst>
                    <a:ext uri="{9D8B030D-6E8A-4147-A177-3AD203B41FA5}">
                      <a16:colId xmlns:a16="http://schemas.microsoft.com/office/drawing/2014/main" val="20004"/>
                    </a:ext>
                  </a:extLst>
                </a:gridCol>
                <a:gridCol w="1075221">
                  <a:extLst>
                    <a:ext uri="{9D8B030D-6E8A-4147-A177-3AD203B41FA5}">
                      <a16:colId xmlns:a16="http://schemas.microsoft.com/office/drawing/2014/main" val="20005"/>
                    </a:ext>
                  </a:extLst>
                </a:gridCol>
                <a:gridCol w="688945">
                  <a:extLst>
                    <a:ext uri="{9D8B030D-6E8A-4147-A177-3AD203B41FA5}">
                      <a16:colId xmlns:a16="http://schemas.microsoft.com/office/drawing/2014/main" val="20006"/>
                    </a:ext>
                  </a:extLst>
                </a:gridCol>
                <a:gridCol w="759177">
                  <a:extLst>
                    <a:ext uri="{9D8B030D-6E8A-4147-A177-3AD203B41FA5}">
                      <a16:colId xmlns:a16="http://schemas.microsoft.com/office/drawing/2014/main" val="20007"/>
                    </a:ext>
                  </a:extLst>
                </a:gridCol>
                <a:gridCol w="1061845">
                  <a:extLst>
                    <a:ext uri="{9D8B030D-6E8A-4147-A177-3AD203B41FA5}">
                      <a16:colId xmlns:a16="http://schemas.microsoft.com/office/drawing/2014/main" val="20008"/>
                    </a:ext>
                  </a:extLst>
                </a:gridCol>
              </a:tblGrid>
              <a:tr h="230901">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名称</a:t>
                      </a: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体温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表皮覆盖</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胎生</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水生动物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飞行动物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有腿</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冬眠</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类标号</a:t>
                      </a: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324895">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人类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蟒蛇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鲑鱼</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鲸</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青蛙</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巨蜥</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蝙蝠</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鸽子</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猫</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虹鳉</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美洲鳄</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企鹅</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豪猪</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鳗鲡</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蝾螈</a:t>
                      </a: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a:t>
                      </a: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无</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羽毛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软毛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羽毛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刚毛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无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两栖类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鸟类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鸟类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两栖类 </a:t>
                      </a: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1" name="矩形 10">
            <a:extLst>
              <a:ext uri="{FF2B5EF4-FFF2-40B4-BE49-F238E27FC236}">
                <a16:creationId xmlns:a16="http://schemas.microsoft.com/office/drawing/2014/main" id="{04F53419-6030-4C7A-8FCB-74C083DECAAC}"/>
              </a:ext>
            </a:extLst>
          </p:cNvPr>
          <p:cNvSpPr/>
          <p:nvPr/>
        </p:nvSpPr>
        <p:spPr>
          <a:xfrm>
            <a:off x="1710979" y="744097"/>
            <a:ext cx="5722043" cy="1938992"/>
          </a:xfrm>
          <a:prstGeom prst="rect">
            <a:avLst/>
          </a:prstGeom>
        </p:spPr>
        <p:txBody>
          <a:bodyPr wrap="square">
            <a:spAutoFit/>
          </a:bodyPr>
          <a:lstStyle/>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1</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鸟类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2</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鱼类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3</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（体温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恒温）→ 哺乳类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4</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 爬行类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eaLnBrk="1" hangingPunct="1">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5</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半）→ 两栖类</a:t>
            </a:r>
            <a:endPar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3" name="矩形 12"/>
          <p:cNvSpPr/>
          <p:nvPr/>
        </p:nvSpPr>
        <p:spPr bwMode="auto">
          <a:xfrm>
            <a:off x="414000" y="477675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矩形 11">
            <a:extLst>
              <a:ext uri="{FF2B5EF4-FFF2-40B4-BE49-F238E27FC236}">
                <a16:creationId xmlns:a16="http://schemas.microsoft.com/office/drawing/2014/main" id="{B3F5E6F7-06AD-4DA7-A7FB-16BD0F3B8380}"/>
              </a:ext>
            </a:extLst>
          </p:cNvPr>
          <p:cNvSpPr/>
          <p:nvPr/>
        </p:nvSpPr>
        <p:spPr bwMode="auto">
          <a:xfrm>
            <a:off x="1539529" y="1533932"/>
            <a:ext cx="5722043" cy="360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矩形 6">
            <a:extLst>
              <a:ext uri="{FF2B5EF4-FFF2-40B4-BE49-F238E27FC236}">
                <a16:creationId xmlns:a16="http://schemas.microsoft.com/office/drawing/2014/main" id="{E66C48C2-F364-42E3-9D95-40AAD789DD8C}"/>
              </a:ext>
            </a:extLst>
          </p:cNvPr>
          <p:cNvSpPr/>
          <p:nvPr/>
        </p:nvSpPr>
        <p:spPr bwMode="auto">
          <a:xfrm>
            <a:off x="414000" y="358803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矩形 7">
            <a:extLst>
              <a:ext uri="{FF2B5EF4-FFF2-40B4-BE49-F238E27FC236}">
                <a16:creationId xmlns:a16="http://schemas.microsoft.com/office/drawing/2014/main" id="{EFC49156-258B-43ED-BCDC-68772BCB48AC}"/>
              </a:ext>
            </a:extLst>
          </p:cNvPr>
          <p:cNvSpPr/>
          <p:nvPr/>
        </p:nvSpPr>
        <p:spPr bwMode="auto">
          <a:xfrm>
            <a:off x="414000" y="622836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矩形 8">
            <a:extLst>
              <a:ext uri="{FF2B5EF4-FFF2-40B4-BE49-F238E27FC236}">
                <a16:creationId xmlns:a16="http://schemas.microsoft.com/office/drawing/2014/main" id="{B11C5381-E474-49F6-835E-FFB16DEFF991}"/>
              </a:ext>
            </a:extLst>
          </p:cNvPr>
          <p:cNvSpPr/>
          <p:nvPr/>
        </p:nvSpPr>
        <p:spPr bwMode="auto">
          <a:xfrm>
            <a:off x="414000" y="310797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a:extLst>
              <a:ext uri="{FF2B5EF4-FFF2-40B4-BE49-F238E27FC236}">
                <a16:creationId xmlns:a16="http://schemas.microsoft.com/office/drawing/2014/main" id="{BCB4ECC9-DDEB-486B-9386-A0906BF65E68}"/>
              </a:ext>
            </a:extLst>
          </p:cNvPr>
          <p:cNvSpPr/>
          <p:nvPr/>
        </p:nvSpPr>
        <p:spPr bwMode="auto">
          <a:xfrm>
            <a:off x="414000" y="383949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a:extLst>
              <a:ext uri="{FF2B5EF4-FFF2-40B4-BE49-F238E27FC236}">
                <a16:creationId xmlns:a16="http://schemas.microsoft.com/office/drawing/2014/main" id="{56C69EB9-FA5E-457F-943D-9721AD8A6752}"/>
              </a:ext>
            </a:extLst>
          </p:cNvPr>
          <p:cNvSpPr/>
          <p:nvPr/>
        </p:nvSpPr>
        <p:spPr bwMode="auto">
          <a:xfrm>
            <a:off x="414000" y="452529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矩形 15">
            <a:extLst>
              <a:ext uri="{FF2B5EF4-FFF2-40B4-BE49-F238E27FC236}">
                <a16:creationId xmlns:a16="http://schemas.microsoft.com/office/drawing/2014/main" id="{31696AB0-1F83-450B-9218-9765D7C79D40}"/>
              </a:ext>
            </a:extLst>
          </p:cNvPr>
          <p:cNvSpPr/>
          <p:nvPr/>
        </p:nvSpPr>
        <p:spPr bwMode="auto">
          <a:xfrm>
            <a:off x="414000" y="502821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矩形 16">
            <a:extLst>
              <a:ext uri="{FF2B5EF4-FFF2-40B4-BE49-F238E27FC236}">
                <a16:creationId xmlns:a16="http://schemas.microsoft.com/office/drawing/2014/main" id="{B210B479-6F26-42C7-A3CD-6255102371E9}"/>
              </a:ext>
            </a:extLst>
          </p:cNvPr>
          <p:cNvSpPr/>
          <p:nvPr/>
        </p:nvSpPr>
        <p:spPr bwMode="auto">
          <a:xfrm>
            <a:off x="414000" y="597690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2077128095"/>
      </p:ext>
    </p:extLst>
  </p:cSld>
  <p:clrMapOvr>
    <a:masterClrMapping/>
  </p:clrMapOvr>
  <p:transition spd="med">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a:extLst>
              <a:ext uri="{FF2B5EF4-FFF2-40B4-BE49-F238E27FC236}">
                <a16:creationId xmlns:a16="http://schemas.microsoft.com/office/drawing/2014/main" id="{A3612091-AE3E-46DD-85B0-461B0B0BC6B7}"/>
              </a:ext>
            </a:extLst>
          </p:cNvPr>
          <p:cNvSpPr>
            <a:spLocks noGrp="1" noChangeArrowheads="1"/>
          </p:cNvSpPr>
          <p:nvPr>
            <p:ph type="title" idx="4294967295"/>
          </p:nvPr>
        </p:nvSpPr>
        <p:spPr>
          <a:xfrm>
            <a:off x="756000" y="106703"/>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1.5.2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删除</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实例</a:t>
            </a:r>
          </a:p>
        </p:txBody>
      </p:sp>
      <p:graphicFrame>
        <p:nvGraphicFramePr>
          <p:cNvPr id="10" name="Group 81">
            <a:extLst>
              <a:ext uri="{FF2B5EF4-FFF2-40B4-BE49-F238E27FC236}">
                <a16:creationId xmlns:a16="http://schemas.microsoft.com/office/drawing/2014/main" id="{4F27BB24-3C7D-4489-82D5-FBA9CD286171}"/>
              </a:ext>
            </a:extLst>
          </p:cNvPr>
          <p:cNvGraphicFramePr>
            <a:graphicFrameLocks/>
          </p:cNvGraphicFramePr>
          <p:nvPr/>
        </p:nvGraphicFramePr>
        <p:xfrm>
          <a:off x="503548" y="2776781"/>
          <a:ext cx="8136905" cy="3952256"/>
        </p:xfrm>
        <a:graphic>
          <a:graphicData uri="http://schemas.openxmlformats.org/drawingml/2006/table">
            <a:tbl>
              <a:tblPr/>
              <a:tblGrid>
                <a:gridCol w="938101">
                  <a:extLst>
                    <a:ext uri="{9D8B030D-6E8A-4147-A177-3AD203B41FA5}">
                      <a16:colId xmlns:a16="http://schemas.microsoft.com/office/drawing/2014/main" val="20000"/>
                    </a:ext>
                  </a:extLst>
                </a:gridCol>
                <a:gridCol w="807671">
                  <a:extLst>
                    <a:ext uri="{9D8B030D-6E8A-4147-A177-3AD203B41FA5}">
                      <a16:colId xmlns:a16="http://schemas.microsoft.com/office/drawing/2014/main" val="20001"/>
                    </a:ext>
                  </a:extLst>
                </a:gridCol>
                <a:gridCol w="1066861">
                  <a:extLst>
                    <a:ext uri="{9D8B030D-6E8A-4147-A177-3AD203B41FA5}">
                      <a16:colId xmlns:a16="http://schemas.microsoft.com/office/drawing/2014/main" val="20002"/>
                    </a:ext>
                  </a:extLst>
                </a:gridCol>
                <a:gridCol w="677239">
                  <a:extLst>
                    <a:ext uri="{9D8B030D-6E8A-4147-A177-3AD203B41FA5}">
                      <a16:colId xmlns:a16="http://schemas.microsoft.com/office/drawing/2014/main" val="20003"/>
                    </a:ext>
                  </a:extLst>
                </a:gridCol>
                <a:gridCol w="1061845">
                  <a:extLst>
                    <a:ext uri="{9D8B030D-6E8A-4147-A177-3AD203B41FA5}">
                      <a16:colId xmlns:a16="http://schemas.microsoft.com/office/drawing/2014/main" val="20004"/>
                    </a:ext>
                  </a:extLst>
                </a:gridCol>
                <a:gridCol w="1075221">
                  <a:extLst>
                    <a:ext uri="{9D8B030D-6E8A-4147-A177-3AD203B41FA5}">
                      <a16:colId xmlns:a16="http://schemas.microsoft.com/office/drawing/2014/main" val="20005"/>
                    </a:ext>
                  </a:extLst>
                </a:gridCol>
                <a:gridCol w="688945">
                  <a:extLst>
                    <a:ext uri="{9D8B030D-6E8A-4147-A177-3AD203B41FA5}">
                      <a16:colId xmlns:a16="http://schemas.microsoft.com/office/drawing/2014/main" val="20006"/>
                    </a:ext>
                  </a:extLst>
                </a:gridCol>
                <a:gridCol w="759177">
                  <a:extLst>
                    <a:ext uri="{9D8B030D-6E8A-4147-A177-3AD203B41FA5}">
                      <a16:colId xmlns:a16="http://schemas.microsoft.com/office/drawing/2014/main" val="20007"/>
                    </a:ext>
                  </a:extLst>
                </a:gridCol>
                <a:gridCol w="1061845">
                  <a:extLst>
                    <a:ext uri="{9D8B030D-6E8A-4147-A177-3AD203B41FA5}">
                      <a16:colId xmlns:a16="http://schemas.microsoft.com/office/drawing/2014/main" val="20008"/>
                    </a:ext>
                  </a:extLst>
                </a:gridCol>
              </a:tblGrid>
              <a:tr h="230901">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名称</a:t>
                      </a: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体温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表皮覆盖</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胎生</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水生动物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飞行动物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有腿</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冬眠</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类标号</a:t>
                      </a: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324895">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人类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蟒蛇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鲑鱼</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鲸</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青蛙</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巨蜥</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蝙蝠</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鸽子</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猫</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虹鳉</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美洲鳄</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企鹅</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豪猪</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鳗鲡</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蝾螈</a:t>
                      </a: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a:t>
                      </a: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无</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羽毛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软毛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羽毛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刚毛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无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两栖类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鸟类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鸟类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两栖类 </a:t>
                      </a: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1" name="矩形 10">
            <a:extLst>
              <a:ext uri="{FF2B5EF4-FFF2-40B4-BE49-F238E27FC236}">
                <a16:creationId xmlns:a16="http://schemas.microsoft.com/office/drawing/2014/main" id="{04F53419-6030-4C7A-8FCB-74C083DECAAC}"/>
              </a:ext>
            </a:extLst>
          </p:cNvPr>
          <p:cNvSpPr/>
          <p:nvPr/>
        </p:nvSpPr>
        <p:spPr>
          <a:xfrm>
            <a:off x="1710979" y="744097"/>
            <a:ext cx="5722043" cy="1938992"/>
          </a:xfrm>
          <a:prstGeom prst="rect">
            <a:avLst/>
          </a:prstGeom>
        </p:spPr>
        <p:txBody>
          <a:bodyPr wrap="square">
            <a:spAutoFit/>
          </a:bodyPr>
          <a:lstStyle/>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1</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鸟类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2</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鱼类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3</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（体温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恒温）→ 哺乳类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4</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 爬行类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eaLnBrk="1" hangingPunct="1">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5</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半）→ 两栖类</a:t>
            </a:r>
            <a:endPar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3" name="矩形 12"/>
          <p:cNvSpPr/>
          <p:nvPr/>
        </p:nvSpPr>
        <p:spPr bwMode="auto">
          <a:xfrm>
            <a:off x="414000" y="477675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矩形 11">
            <a:extLst>
              <a:ext uri="{FF2B5EF4-FFF2-40B4-BE49-F238E27FC236}">
                <a16:creationId xmlns:a16="http://schemas.microsoft.com/office/drawing/2014/main" id="{B3F5E6F7-06AD-4DA7-A7FB-16BD0F3B8380}"/>
              </a:ext>
            </a:extLst>
          </p:cNvPr>
          <p:cNvSpPr/>
          <p:nvPr/>
        </p:nvSpPr>
        <p:spPr bwMode="auto">
          <a:xfrm>
            <a:off x="1669699" y="1928302"/>
            <a:ext cx="5722043" cy="360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矩形 6">
            <a:extLst>
              <a:ext uri="{FF2B5EF4-FFF2-40B4-BE49-F238E27FC236}">
                <a16:creationId xmlns:a16="http://schemas.microsoft.com/office/drawing/2014/main" id="{E66C48C2-F364-42E3-9D95-40AAD789DD8C}"/>
              </a:ext>
            </a:extLst>
          </p:cNvPr>
          <p:cNvSpPr/>
          <p:nvPr/>
        </p:nvSpPr>
        <p:spPr bwMode="auto">
          <a:xfrm>
            <a:off x="414000" y="358803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矩形 7">
            <a:extLst>
              <a:ext uri="{FF2B5EF4-FFF2-40B4-BE49-F238E27FC236}">
                <a16:creationId xmlns:a16="http://schemas.microsoft.com/office/drawing/2014/main" id="{EFC49156-258B-43ED-BCDC-68772BCB48AC}"/>
              </a:ext>
            </a:extLst>
          </p:cNvPr>
          <p:cNvSpPr/>
          <p:nvPr/>
        </p:nvSpPr>
        <p:spPr bwMode="auto">
          <a:xfrm>
            <a:off x="414000" y="622836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矩形 8">
            <a:extLst>
              <a:ext uri="{FF2B5EF4-FFF2-40B4-BE49-F238E27FC236}">
                <a16:creationId xmlns:a16="http://schemas.microsoft.com/office/drawing/2014/main" id="{B11C5381-E474-49F6-835E-FFB16DEFF991}"/>
              </a:ext>
            </a:extLst>
          </p:cNvPr>
          <p:cNvSpPr/>
          <p:nvPr/>
        </p:nvSpPr>
        <p:spPr bwMode="auto">
          <a:xfrm>
            <a:off x="414000" y="310797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a:extLst>
              <a:ext uri="{FF2B5EF4-FFF2-40B4-BE49-F238E27FC236}">
                <a16:creationId xmlns:a16="http://schemas.microsoft.com/office/drawing/2014/main" id="{BCB4ECC9-DDEB-486B-9386-A0906BF65E68}"/>
              </a:ext>
            </a:extLst>
          </p:cNvPr>
          <p:cNvSpPr/>
          <p:nvPr/>
        </p:nvSpPr>
        <p:spPr bwMode="auto">
          <a:xfrm>
            <a:off x="414000" y="383949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a:extLst>
              <a:ext uri="{FF2B5EF4-FFF2-40B4-BE49-F238E27FC236}">
                <a16:creationId xmlns:a16="http://schemas.microsoft.com/office/drawing/2014/main" id="{56C69EB9-FA5E-457F-943D-9721AD8A6752}"/>
              </a:ext>
            </a:extLst>
          </p:cNvPr>
          <p:cNvSpPr/>
          <p:nvPr/>
        </p:nvSpPr>
        <p:spPr bwMode="auto">
          <a:xfrm>
            <a:off x="414000" y="452529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矩形 15">
            <a:extLst>
              <a:ext uri="{FF2B5EF4-FFF2-40B4-BE49-F238E27FC236}">
                <a16:creationId xmlns:a16="http://schemas.microsoft.com/office/drawing/2014/main" id="{31696AB0-1F83-450B-9218-9765D7C79D40}"/>
              </a:ext>
            </a:extLst>
          </p:cNvPr>
          <p:cNvSpPr/>
          <p:nvPr/>
        </p:nvSpPr>
        <p:spPr bwMode="auto">
          <a:xfrm>
            <a:off x="414000" y="502821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矩形 16">
            <a:extLst>
              <a:ext uri="{FF2B5EF4-FFF2-40B4-BE49-F238E27FC236}">
                <a16:creationId xmlns:a16="http://schemas.microsoft.com/office/drawing/2014/main" id="{B210B479-6F26-42C7-A3CD-6255102371E9}"/>
              </a:ext>
            </a:extLst>
          </p:cNvPr>
          <p:cNvSpPr/>
          <p:nvPr/>
        </p:nvSpPr>
        <p:spPr bwMode="auto">
          <a:xfrm>
            <a:off x="414000" y="597690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8" name="矩形 17">
            <a:extLst>
              <a:ext uri="{FF2B5EF4-FFF2-40B4-BE49-F238E27FC236}">
                <a16:creationId xmlns:a16="http://schemas.microsoft.com/office/drawing/2014/main" id="{BDD95775-6EBC-40AA-9860-756F40501469}"/>
              </a:ext>
            </a:extLst>
          </p:cNvPr>
          <p:cNvSpPr/>
          <p:nvPr/>
        </p:nvSpPr>
        <p:spPr bwMode="auto">
          <a:xfrm>
            <a:off x="414000" y="3348004"/>
            <a:ext cx="8316000" cy="252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9" name="矩形 18">
            <a:extLst>
              <a:ext uri="{FF2B5EF4-FFF2-40B4-BE49-F238E27FC236}">
                <a16:creationId xmlns:a16="http://schemas.microsoft.com/office/drawing/2014/main" id="{45059D3C-2976-429F-81FC-4958C13EC881}"/>
              </a:ext>
            </a:extLst>
          </p:cNvPr>
          <p:cNvSpPr/>
          <p:nvPr/>
        </p:nvSpPr>
        <p:spPr bwMode="auto">
          <a:xfrm>
            <a:off x="414000" y="4285264"/>
            <a:ext cx="8316000" cy="252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0" name="矩形 19">
            <a:extLst>
              <a:ext uri="{FF2B5EF4-FFF2-40B4-BE49-F238E27FC236}">
                <a16:creationId xmlns:a16="http://schemas.microsoft.com/office/drawing/2014/main" id="{8EB4102A-9B2B-45E7-8805-14A64E29B06A}"/>
              </a:ext>
            </a:extLst>
          </p:cNvPr>
          <p:cNvSpPr/>
          <p:nvPr/>
        </p:nvSpPr>
        <p:spPr bwMode="auto">
          <a:xfrm>
            <a:off x="414000" y="5508274"/>
            <a:ext cx="8316000" cy="252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309890887"/>
      </p:ext>
    </p:extLst>
  </p:cSld>
  <p:clrMapOvr>
    <a:masterClrMapping/>
  </p:clrMapOvr>
  <p:transition spd="med">
    <p:split orient="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a:extLst>
              <a:ext uri="{FF2B5EF4-FFF2-40B4-BE49-F238E27FC236}">
                <a16:creationId xmlns:a16="http://schemas.microsoft.com/office/drawing/2014/main" id="{A3612091-AE3E-46DD-85B0-461B0B0BC6B7}"/>
              </a:ext>
            </a:extLst>
          </p:cNvPr>
          <p:cNvSpPr>
            <a:spLocks noGrp="1" noChangeArrowheads="1"/>
          </p:cNvSpPr>
          <p:nvPr>
            <p:ph type="title" idx="4294967295"/>
          </p:nvPr>
        </p:nvSpPr>
        <p:spPr>
          <a:xfrm>
            <a:off x="756000" y="106703"/>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1.5.2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删除</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实例</a:t>
            </a:r>
          </a:p>
        </p:txBody>
      </p:sp>
      <p:graphicFrame>
        <p:nvGraphicFramePr>
          <p:cNvPr id="10" name="Group 81">
            <a:extLst>
              <a:ext uri="{FF2B5EF4-FFF2-40B4-BE49-F238E27FC236}">
                <a16:creationId xmlns:a16="http://schemas.microsoft.com/office/drawing/2014/main" id="{4F27BB24-3C7D-4489-82D5-FBA9CD286171}"/>
              </a:ext>
            </a:extLst>
          </p:cNvPr>
          <p:cNvGraphicFramePr>
            <a:graphicFrameLocks/>
          </p:cNvGraphicFramePr>
          <p:nvPr/>
        </p:nvGraphicFramePr>
        <p:xfrm>
          <a:off x="503548" y="2776781"/>
          <a:ext cx="8136905" cy="3952256"/>
        </p:xfrm>
        <a:graphic>
          <a:graphicData uri="http://schemas.openxmlformats.org/drawingml/2006/table">
            <a:tbl>
              <a:tblPr/>
              <a:tblGrid>
                <a:gridCol w="938101">
                  <a:extLst>
                    <a:ext uri="{9D8B030D-6E8A-4147-A177-3AD203B41FA5}">
                      <a16:colId xmlns:a16="http://schemas.microsoft.com/office/drawing/2014/main" val="20000"/>
                    </a:ext>
                  </a:extLst>
                </a:gridCol>
                <a:gridCol w="807671">
                  <a:extLst>
                    <a:ext uri="{9D8B030D-6E8A-4147-A177-3AD203B41FA5}">
                      <a16:colId xmlns:a16="http://schemas.microsoft.com/office/drawing/2014/main" val="20001"/>
                    </a:ext>
                  </a:extLst>
                </a:gridCol>
                <a:gridCol w="1066861">
                  <a:extLst>
                    <a:ext uri="{9D8B030D-6E8A-4147-A177-3AD203B41FA5}">
                      <a16:colId xmlns:a16="http://schemas.microsoft.com/office/drawing/2014/main" val="20002"/>
                    </a:ext>
                  </a:extLst>
                </a:gridCol>
                <a:gridCol w="677239">
                  <a:extLst>
                    <a:ext uri="{9D8B030D-6E8A-4147-A177-3AD203B41FA5}">
                      <a16:colId xmlns:a16="http://schemas.microsoft.com/office/drawing/2014/main" val="20003"/>
                    </a:ext>
                  </a:extLst>
                </a:gridCol>
                <a:gridCol w="1061845">
                  <a:extLst>
                    <a:ext uri="{9D8B030D-6E8A-4147-A177-3AD203B41FA5}">
                      <a16:colId xmlns:a16="http://schemas.microsoft.com/office/drawing/2014/main" val="20004"/>
                    </a:ext>
                  </a:extLst>
                </a:gridCol>
                <a:gridCol w="1075221">
                  <a:extLst>
                    <a:ext uri="{9D8B030D-6E8A-4147-A177-3AD203B41FA5}">
                      <a16:colId xmlns:a16="http://schemas.microsoft.com/office/drawing/2014/main" val="20005"/>
                    </a:ext>
                  </a:extLst>
                </a:gridCol>
                <a:gridCol w="688945">
                  <a:extLst>
                    <a:ext uri="{9D8B030D-6E8A-4147-A177-3AD203B41FA5}">
                      <a16:colId xmlns:a16="http://schemas.microsoft.com/office/drawing/2014/main" val="20006"/>
                    </a:ext>
                  </a:extLst>
                </a:gridCol>
                <a:gridCol w="759177">
                  <a:extLst>
                    <a:ext uri="{9D8B030D-6E8A-4147-A177-3AD203B41FA5}">
                      <a16:colId xmlns:a16="http://schemas.microsoft.com/office/drawing/2014/main" val="20007"/>
                    </a:ext>
                  </a:extLst>
                </a:gridCol>
                <a:gridCol w="1061845">
                  <a:extLst>
                    <a:ext uri="{9D8B030D-6E8A-4147-A177-3AD203B41FA5}">
                      <a16:colId xmlns:a16="http://schemas.microsoft.com/office/drawing/2014/main" val="20008"/>
                    </a:ext>
                  </a:extLst>
                </a:gridCol>
              </a:tblGrid>
              <a:tr h="230901">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名称</a:t>
                      </a: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体温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表皮覆盖</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胎生</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水生动物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飞行动物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有腿</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冬眠</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类标号</a:t>
                      </a: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324895">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人类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蟒蛇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鲑鱼</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鲸</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青蛙</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巨蜥</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蝙蝠</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鸽子</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猫</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虹鳉</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美洲鳄</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企鹅</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豪猪</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鳗鲡</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蝾螈</a:t>
                      </a: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a:t>
                      </a: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无</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羽毛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软毛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羽毛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刚毛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无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两栖类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鸟类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鸟类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两栖类 </a:t>
                      </a: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1" name="矩形 10">
            <a:extLst>
              <a:ext uri="{FF2B5EF4-FFF2-40B4-BE49-F238E27FC236}">
                <a16:creationId xmlns:a16="http://schemas.microsoft.com/office/drawing/2014/main" id="{04F53419-6030-4C7A-8FCB-74C083DECAAC}"/>
              </a:ext>
            </a:extLst>
          </p:cNvPr>
          <p:cNvSpPr/>
          <p:nvPr/>
        </p:nvSpPr>
        <p:spPr>
          <a:xfrm>
            <a:off x="1710979" y="744097"/>
            <a:ext cx="5722043" cy="1938992"/>
          </a:xfrm>
          <a:prstGeom prst="rect">
            <a:avLst/>
          </a:prstGeom>
        </p:spPr>
        <p:txBody>
          <a:bodyPr wrap="square">
            <a:spAutoFit/>
          </a:bodyPr>
          <a:lstStyle/>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1</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鸟类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2</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鱼类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3</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（体温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恒温）→ 哺乳类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4</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 爬行类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eaLnBrk="1" hangingPunct="1">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5</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半）→ 两栖类</a:t>
            </a:r>
            <a:endPar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3" name="矩形 12"/>
          <p:cNvSpPr/>
          <p:nvPr/>
        </p:nvSpPr>
        <p:spPr bwMode="auto">
          <a:xfrm>
            <a:off x="414000" y="477675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矩形 11">
            <a:extLst>
              <a:ext uri="{FF2B5EF4-FFF2-40B4-BE49-F238E27FC236}">
                <a16:creationId xmlns:a16="http://schemas.microsoft.com/office/drawing/2014/main" id="{B3F5E6F7-06AD-4DA7-A7FB-16BD0F3B8380}"/>
              </a:ext>
            </a:extLst>
          </p:cNvPr>
          <p:cNvSpPr/>
          <p:nvPr/>
        </p:nvSpPr>
        <p:spPr bwMode="auto">
          <a:xfrm>
            <a:off x="1669699" y="1928302"/>
            <a:ext cx="5722043" cy="360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矩形 6">
            <a:extLst>
              <a:ext uri="{FF2B5EF4-FFF2-40B4-BE49-F238E27FC236}">
                <a16:creationId xmlns:a16="http://schemas.microsoft.com/office/drawing/2014/main" id="{E66C48C2-F364-42E3-9D95-40AAD789DD8C}"/>
              </a:ext>
            </a:extLst>
          </p:cNvPr>
          <p:cNvSpPr/>
          <p:nvPr/>
        </p:nvSpPr>
        <p:spPr bwMode="auto">
          <a:xfrm>
            <a:off x="414000" y="358803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矩形 7">
            <a:extLst>
              <a:ext uri="{FF2B5EF4-FFF2-40B4-BE49-F238E27FC236}">
                <a16:creationId xmlns:a16="http://schemas.microsoft.com/office/drawing/2014/main" id="{EFC49156-258B-43ED-BCDC-68772BCB48AC}"/>
              </a:ext>
            </a:extLst>
          </p:cNvPr>
          <p:cNvSpPr/>
          <p:nvPr/>
        </p:nvSpPr>
        <p:spPr bwMode="auto">
          <a:xfrm>
            <a:off x="414000" y="622836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矩形 8">
            <a:extLst>
              <a:ext uri="{FF2B5EF4-FFF2-40B4-BE49-F238E27FC236}">
                <a16:creationId xmlns:a16="http://schemas.microsoft.com/office/drawing/2014/main" id="{B11C5381-E474-49F6-835E-FFB16DEFF991}"/>
              </a:ext>
            </a:extLst>
          </p:cNvPr>
          <p:cNvSpPr/>
          <p:nvPr/>
        </p:nvSpPr>
        <p:spPr bwMode="auto">
          <a:xfrm>
            <a:off x="414000" y="310797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a:extLst>
              <a:ext uri="{FF2B5EF4-FFF2-40B4-BE49-F238E27FC236}">
                <a16:creationId xmlns:a16="http://schemas.microsoft.com/office/drawing/2014/main" id="{BCB4ECC9-DDEB-486B-9386-A0906BF65E68}"/>
              </a:ext>
            </a:extLst>
          </p:cNvPr>
          <p:cNvSpPr/>
          <p:nvPr/>
        </p:nvSpPr>
        <p:spPr bwMode="auto">
          <a:xfrm>
            <a:off x="414000" y="383949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a:extLst>
              <a:ext uri="{FF2B5EF4-FFF2-40B4-BE49-F238E27FC236}">
                <a16:creationId xmlns:a16="http://schemas.microsoft.com/office/drawing/2014/main" id="{56C69EB9-FA5E-457F-943D-9721AD8A6752}"/>
              </a:ext>
            </a:extLst>
          </p:cNvPr>
          <p:cNvSpPr/>
          <p:nvPr/>
        </p:nvSpPr>
        <p:spPr bwMode="auto">
          <a:xfrm>
            <a:off x="414000" y="452529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矩形 15">
            <a:extLst>
              <a:ext uri="{FF2B5EF4-FFF2-40B4-BE49-F238E27FC236}">
                <a16:creationId xmlns:a16="http://schemas.microsoft.com/office/drawing/2014/main" id="{31696AB0-1F83-450B-9218-9765D7C79D40}"/>
              </a:ext>
            </a:extLst>
          </p:cNvPr>
          <p:cNvSpPr/>
          <p:nvPr/>
        </p:nvSpPr>
        <p:spPr bwMode="auto">
          <a:xfrm>
            <a:off x="414000" y="502821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矩形 16">
            <a:extLst>
              <a:ext uri="{FF2B5EF4-FFF2-40B4-BE49-F238E27FC236}">
                <a16:creationId xmlns:a16="http://schemas.microsoft.com/office/drawing/2014/main" id="{B210B479-6F26-42C7-A3CD-6255102371E9}"/>
              </a:ext>
            </a:extLst>
          </p:cNvPr>
          <p:cNvSpPr/>
          <p:nvPr/>
        </p:nvSpPr>
        <p:spPr bwMode="auto">
          <a:xfrm>
            <a:off x="414000" y="597690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8" name="矩形 17">
            <a:extLst>
              <a:ext uri="{FF2B5EF4-FFF2-40B4-BE49-F238E27FC236}">
                <a16:creationId xmlns:a16="http://schemas.microsoft.com/office/drawing/2014/main" id="{BDD95775-6EBC-40AA-9860-756F40501469}"/>
              </a:ext>
            </a:extLst>
          </p:cNvPr>
          <p:cNvSpPr/>
          <p:nvPr/>
        </p:nvSpPr>
        <p:spPr bwMode="auto">
          <a:xfrm>
            <a:off x="414000" y="334800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9" name="矩形 18">
            <a:extLst>
              <a:ext uri="{FF2B5EF4-FFF2-40B4-BE49-F238E27FC236}">
                <a16:creationId xmlns:a16="http://schemas.microsoft.com/office/drawing/2014/main" id="{45059D3C-2976-429F-81FC-4958C13EC881}"/>
              </a:ext>
            </a:extLst>
          </p:cNvPr>
          <p:cNvSpPr/>
          <p:nvPr/>
        </p:nvSpPr>
        <p:spPr bwMode="auto">
          <a:xfrm>
            <a:off x="414000" y="428526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0" name="矩形 19">
            <a:extLst>
              <a:ext uri="{FF2B5EF4-FFF2-40B4-BE49-F238E27FC236}">
                <a16:creationId xmlns:a16="http://schemas.microsoft.com/office/drawing/2014/main" id="{8EB4102A-9B2B-45E7-8805-14A64E29B06A}"/>
              </a:ext>
            </a:extLst>
          </p:cNvPr>
          <p:cNvSpPr/>
          <p:nvPr/>
        </p:nvSpPr>
        <p:spPr bwMode="auto">
          <a:xfrm>
            <a:off x="414000" y="550827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2970114347"/>
      </p:ext>
    </p:extLst>
  </p:cSld>
  <p:clrMapOvr>
    <a:masterClrMapping/>
  </p:clrMapOvr>
  <p:transition spd="med">
    <p:split orient="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a:extLst>
              <a:ext uri="{FF2B5EF4-FFF2-40B4-BE49-F238E27FC236}">
                <a16:creationId xmlns:a16="http://schemas.microsoft.com/office/drawing/2014/main" id="{A3612091-AE3E-46DD-85B0-461B0B0BC6B7}"/>
              </a:ext>
            </a:extLst>
          </p:cNvPr>
          <p:cNvSpPr>
            <a:spLocks noGrp="1" noChangeArrowheads="1"/>
          </p:cNvSpPr>
          <p:nvPr>
            <p:ph type="title" idx="4294967295"/>
          </p:nvPr>
        </p:nvSpPr>
        <p:spPr>
          <a:xfrm>
            <a:off x="756000" y="106703"/>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1.5.2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删除</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实例</a:t>
            </a:r>
          </a:p>
        </p:txBody>
      </p:sp>
      <p:graphicFrame>
        <p:nvGraphicFramePr>
          <p:cNvPr id="10" name="Group 81">
            <a:extLst>
              <a:ext uri="{FF2B5EF4-FFF2-40B4-BE49-F238E27FC236}">
                <a16:creationId xmlns:a16="http://schemas.microsoft.com/office/drawing/2014/main" id="{4F27BB24-3C7D-4489-82D5-FBA9CD286171}"/>
              </a:ext>
            </a:extLst>
          </p:cNvPr>
          <p:cNvGraphicFramePr>
            <a:graphicFrameLocks/>
          </p:cNvGraphicFramePr>
          <p:nvPr/>
        </p:nvGraphicFramePr>
        <p:xfrm>
          <a:off x="503548" y="2776781"/>
          <a:ext cx="8136905" cy="3952256"/>
        </p:xfrm>
        <a:graphic>
          <a:graphicData uri="http://schemas.openxmlformats.org/drawingml/2006/table">
            <a:tbl>
              <a:tblPr/>
              <a:tblGrid>
                <a:gridCol w="938101">
                  <a:extLst>
                    <a:ext uri="{9D8B030D-6E8A-4147-A177-3AD203B41FA5}">
                      <a16:colId xmlns:a16="http://schemas.microsoft.com/office/drawing/2014/main" val="20000"/>
                    </a:ext>
                  </a:extLst>
                </a:gridCol>
                <a:gridCol w="807671">
                  <a:extLst>
                    <a:ext uri="{9D8B030D-6E8A-4147-A177-3AD203B41FA5}">
                      <a16:colId xmlns:a16="http://schemas.microsoft.com/office/drawing/2014/main" val="20001"/>
                    </a:ext>
                  </a:extLst>
                </a:gridCol>
                <a:gridCol w="1066861">
                  <a:extLst>
                    <a:ext uri="{9D8B030D-6E8A-4147-A177-3AD203B41FA5}">
                      <a16:colId xmlns:a16="http://schemas.microsoft.com/office/drawing/2014/main" val="20002"/>
                    </a:ext>
                  </a:extLst>
                </a:gridCol>
                <a:gridCol w="677239">
                  <a:extLst>
                    <a:ext uri="{9D8B030D-6E8A-4147-A177-3AD203B41FA5}">
                      <a16:colId xmlns:a16="http://schemas.microsoft.com/office/drawing/2014/main" val="20003"/>
                    </a:ext>
                  </a:extLst>
                </a:gridCol>
                <a:gridCol w="1061845">
                  <a:extLst>
                    <a:ext uri="{9D8B030D-6E8A-4147-A177-3AD203B41FA5}">
                      <a16:colId xmlns:a16="http://schemas.microsoft.com/office/drawing/2014/main" val="20004"/>
                    </a:ext>
                  </a:extLst>
                </a:gridCol>
                <a:gridCol w="1075221">
                  <a:extLst>
                    <a:ext uri="{9D8B030D-6E8A-4147-A177-3AD203B41FA5}">
                      <a16:colId xmlns:a16="http://schemas.microsoft.com/office/drawing/2014/main" val="20005"/>
                    </a:ext>
                  </a:extLst>
                </a:gridCol>
                <a:gridCol w="688945">
                  <a:extLst>
                    <a:ext uri="{9D8B030D-6E8A-4147-A177-3AD203B41FA5}">
                      <a16:colId xmlns:a16="http://schemas.microsoft.com/office/drawing/2014/main" val="20006"/>
                    </a:ext>
                  </a:extLst>
                </a:gridCol>
                <a:gridCol w="759177">
                  <a:extLst>
                    <a:ext uri="{9D8B030D-6E8A-4147-A177-3AD203B41FA5}">
                      <a16:colId xmlns:a16="http://schemas.microsoft.com/office/drawing/2014/main" val="20007"/>
                    </a:ext>
                  </a:extLst>
                </a:gridCol>
                <a:gridCol w="1061845">
                  <a:extLst>
                    <a:ext uri="{9D8B030D-6E8A-4147-A177-3AD203B41FA5}">
                      <a16:colId xmlns:a16="http://schemas.microsoft.com/office/drawing/2014/main" val="20008"/>
                    </a:ext>
                  </a:extLst>
                </a:gridCol>
              </a:tblGrid>
              <a:tr h="230901">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名称</a:t>
                      </a: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体温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表皮覆盖</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胎生</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水生动物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飞行动物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有腿</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冬眠</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类标号</a:t>
                      </a: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324895">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人类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蟒蛇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鲑鱼</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鲸</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青蛙</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巨蜥</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蝙蝠</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鸽子</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猫</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虹鳉</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美洲鳄</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企鹅</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豪猪</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鳗鲡</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蝾螈</a:t>
                      </a: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a:t>
                      </a: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无</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羽毛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软毛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羽毛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刚毛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无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两栖类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鸟类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鸟类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两栖类 </a:t>
                      </a: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1" name="矩形 10">
            <a:extLst>
              <a:ext uri="{FF2B5EF4-FFF2-40B4-BE49-F238E27FC236}">
                <a16:creationId xmlns:a16="http://schemas.microsoft.com/office/drawing/2014/main" id="{04F53419-6030-4C7A-8FCB-74C083DECAAC}"/>
              </a:ext>
            </a:extLst>
          </p:cNvPr>
          <p:cNvSpPr/>
          <p:nvPr/>
        </p:nvSpPr>
        <p:spPr>
          <a:xfrm>
            <a:off x="1710979" y="744097"/>
            <a:ext cx="5722043" cy="1938992"/>
          </a:xfrm>
          <a:prstGeom prst="rect">
            <a:avLst/>
          </a:prstGeom>
        </p:spPr>
        <p:txBody>
          <a:bodyPr wrap="square">
            <a:spAutoFit/>
          </a:bodyPr>
          <a:lstStyle/>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1</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鸟类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2</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鱼类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3</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（体温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恒温）→ 哺乳类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4</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 爬行类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eaLnBrk="1" hangingPunct="1">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5</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半）→ 两栖类</a:t>
            </a:r>
            <a:endPar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3" name="矩形 12"/>
          <p:cNvSpPr/>
          <p:nvPr/>
        </p:nvSpPr>
        <p:spPr bwMode="auto">
          <a:xfrm>
            <a:off x="414000" y="477675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矩形 11">
            <a:extLst>
              <a:ext uri="{FF2B5EF4-FFF2-40B4-BE49-F238E27FC236}">
                <a16:creationId xmlns:a16="http://schemas.microsoft.com/office/drawing/2014/main" id="{B3F5E6F7-06AD-4DA7-A7FB-16BD0F3B8380}"/>
              </a:ext>
            </a:extLst>
          </p:cNvPr>
          <p:cNvSpPr/>
          <p:nvPr/>
        </p:nvSpPr>
        <p:spPr bwMode="auto">
          <a:xfrm>
            <a:off x="1669699" y="1928302"/>
            <a:ext cx="5722043" cy="360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矩形 6">
            <a:extLst>
              <a:ext uri="{FF2B5EF4-FFF2-40B4-BE49-F238E27FC236}">
                <a16:creationId xmlns:a16="http://schemas.microsoft.com/office/drawing/2014/main" id="{E66C48C2-F364-42E3-9D95-40AAD789DD8C}"/>
              </a:ext>
            </a:extLst>
          </p:cNvPr>
          <p:cNvSpPr/>
          <p:nvPr/>
        </p:nvSpPr>
        <p:spPr bwMode="auto">
          <a:xfrm>
            <a:off x="414000" y="358803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矩形 7">
            <a:extLst>
              <a:ext uri="{FF2B5EF4-FFF2-40B4-BE49-F238E27FC236}">
                <a16:creationId xmlns:a16="http://schemas.microsoft.com/office/drawing/2014/main" id="{EFC49156-258B-43ED-BCDC-68772BCB48AC}"/>
              </a:ext>
            </a:extLst>
          </p:cNvPr>
          <p:cNvSpPr/>
          <p:nvPr/>
        </p:nvSpPr>
        <p:spPr bwMode="auto">
          <a:xfrm>
            <a:off x="414000" y="622836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矩形 8">
            <a:extLst>
              <a:ext uri="{FF2B5EF4-FFF2-40B4-BE49-F238E27FC236}">
                <a16:creationId xmlns:a16="http://schemas.microsoft.com/office/drawing/2014/main" id="{B11C5381-E474-49F6-835E-FFB16DEFF991}"/>
              </a:ext>
            </a:extLst>
          </p:cNvPr>
          <p:cNvSpPr/>
          <p:nvPr/>
        </p:nvSpPr>
        <p:spPr bwMode="auto">
          <a:xfrm>
            <a:off x="414000" y="310797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a:extLst>
              <a:ext uri="{FF2B5EF4-FFF2-40B4-BE49-F238E27FC236}">
                <a16:creationId xmlns:a16="http://schemas.microsoft.com/office/drawing/2014/main" id="{BCB4ECC9-DDEB-486B-9386-A0906BF65E68}"/>
              </a:ext>
            </a:extLst>
          </p:cNvPr>
          <p:cNvSpPr/>
          <p:nvPr/>
        </p:nvSpPr>
        <p:spPr bwMode="auto">
          <a:xfrm>
            <a:off x="414000" y="383949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a:extLst>
              <a:ext uri="{FF2B5EF4-FFF2-40B4-BE49-F238E27FC236}">
                <a16:creationId xmlns:a16="http://schemas.microsoft.com/office/drawing/2014/main" id="{56C69EB9-FA5E-457F-943D-9721AD8A6752}"/>
              </a:ext>
            </a:extLst>
          </p:cNvPr>
          <p:cNvSpPr/>
          <p:nvPr/>
        </p:nvSpPr>
        <p:spPr bwMode="auto">
          <a:xfrm>
            <a:off x="414000" y="452529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矩形 15">
            <a:extLst>
              <a:ext uri="{FF2B5EF4-FFF2-40B4-BE49-F238E27FC236}">
                <a16:creationId xmlns:a16="http://schemas.microsoft.com/office/drawing/2014/main" id="{31696AB0-1F83-450B-9218-9765D7C79D40}"/>
              </a:ext>
            </a:extLst>
          </p:cNvPr>
          <p:cNvSpPr/>
          <p:nvPr/>
        </p:nvSpPr>
        <p:spPr bwMode="auto">
          <a:xfrm>
            <a:off x="414000" y="502821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矩形 16">
            <a:extLst>
              <a:ext uri="{FF2B5EF4-FFF2-40B4-BE49-F238E27FC236}">
                <a16:creationId xmlns:a16="http://schemas.microsoft.com/office/drawing/2014/main" id="{B210B479-6F26-42C7-A3CD-6255102371E9}"/>
              </a:ext>
            </a:extLst>
          </p:cNvPr>
          <p:cNvSpPr/>
          <p:nvPr/>
        </p:nvSpPr>
        <p:spPr bwMode="auto">
          <a:xfrm>
            <a:off x="414000" y="597690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8" name="矩形 17">
            <a:extLst>
              <a:ext uri="{FF2B5EF4-FFF2-40B4-BE49-F238E27FC236}">
                <a16:creationId xmlns:a16="http://schemas.microsoft.com/office/drawing/2014/main" id="{BDD95775-6EBC-40AA-9860-756F40501469}"/>
              </a:ext>
            </a:extLst>
          </p:cNvPr>
          <p:cNvSpPr/>
          <p:nvPr/>
        </p:nvSpPr>
        <p:spPr bwMode="auto">
          <a:xfrm>
            <a:off x="414000" y="334800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9" name="矩形 18">
            <a:extLst>
              <a:ext uri="{FF2B5EF4-FFF2-40B4-BE49-F238E27FC236}">
                <a16:creationId xmlns:a16="http://schemas.microsoft.com/office/drawing/2014/main" id="{45059D3C-2976-429F-81FC-4958C13EC881}"/>
              </a:ext>
            </a:extLst>
          </p:cNvPr>
          <p:cNvSpPr/>
          <p:nvPr/>
        </p:nvSpPr>
        <p:spPr bwMode="auto">
          <a:xfrm>
            <a:off x="414000" y="428526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0" name="矩形 19">
            <a:extLst>
              <a:ext uri="{FF2B5EF4-FFF2-40B4-BE49-F238E27FC236}">
                <a16:creationId xmlns:a16="http://schemas.microsoft.com/office/drawing/2014/main" id="{8EB4102A-9B2B-45E7-8805-14A64E29B06A}"/>
              </a:ext>
            </a:extLst>
          </p:cNvPr>
          <p:cNvSpPr/>
          <p:nvPr/>
        </p:nvSpPr>
        <p:spPr bwMode="auto">
          <a:xfrm>
            <a:off x="414000" y="550827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1" name="矩形 20">
            <a:extLst>
              <a:ext uri="{FF2B5EF4-FFF2-40B4-BE49-F238E27FC236}">
                <a16:creationId xmlns:a16="http://schemas.microsoft.com/office/drawing/2014/main" id="{9558D6EC-9965-4858-9314-939AC8D9E281}"/>
              </a:ext>
            </a:extLst>
          </p:cNvPr>
          <p:cNvSpPr/>
          <p:nvPr/>
        </p:nvSpPr>
        <p:spPr bwMode="auto">
          <a:xfrm>
            <a:off x="414000" y="5735751"/>
            <a:ext cx="8316000" cy="252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2" name="TextBox 1">
            <a:extLst>
              <a:ext uri="{FF2B5EF4-FFF2-40B4-BE49-F238E27FC236}">
                <a16:creationId xmlns:a16="http://schemas.microsoft.com/office/drawing/2014/main" id="{3864D0F3-E7F4-481D-BF8C-71768E3A8E6D}"/>
              </a:ext>
            </a:extLst>
          </p:cNvPr>
          <p:cNvSpPr txBox="1"/>
          <p:nvPr/>
        </p:nvSpPr>
        <p:spPr>
          <a:xfrm>
            <a:off x="11430" y="5028214"/>
            <a:ext cx="468052"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FF6600"/>
                </a:solidFill>
              </a:rPr>
              <a:t>删除负实例</a:t>
            </a:r>
          </a:p>
        </p:txBody>
      </p:sp>
    </p:spTree>
    <p:extLst>
      <p:ext uri="{BB962C8B-B14F-4D97-AF65-F5344CB8AC3E}">
        <p14:creationId xmlns:p14="http://schemas.microsoft.com/office/powerpoint/2010/main" val="1061844738"/>
      </p:ext>
    </p:extLst>
  </p:cSld>
  <p:clrMapOvr>
    <a:masterClrMapping/>
  </p:clrMapOvr>
  <p:transition spd="med">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a:extLst>
              <a:ext uri="{FF2B5EF4-FFF2-40B4-BE49-F238E27FC236}">
                <a16:creationId xmlns:a16="http://schemas.microsoft.com/office/drawing/2014/main" id="{A3612091-AE3E-46DD-85B0-461B0B0BC6B7}"/>
              </a:ext>
            </a:extLst>
          </p:cNvPr>
          <p:cNvSpPr>
            <a:spLocks noGrp="1" noChangeArrowheads="1"/>
          </p:cNvSpPr>
          <p:nvPr>
            <p:ph type="title" idx="4294967295"/>
          </p:nvPr>
        </p:nvSpPr>
        <p:spPr>
          <a:xfrm>
            <a:off x="756000" y="106703"/>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1.5.2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删除</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实例</a:t>
            </a:r>
          </a:p>
        </p:txBody>
      </p:sp>
      <p:graphicFrame>
        <p:nvGraphicFramePr>
          <p:cNvPr id="10" name="Group 81">
            <a:extLst>
              <a:ext uri="{FF2B5EF4-FFF2-40B4-BE49-F238E27FC236}">
                <a16:creationId xmlns:a16="http://schemas.microsoft.com/office/drawing/2014/main" id="{4F27BB24-3C7D-4489-82D5-FBA9CD286171}"/>
              </a:ext>
            </a:extLst>
          </p:cNvPr>
          <p:cNvGraphicFramePr>
            <a:graphicFrameLocks/>
          </p:cNvGraphicFramePr>
          <p:nvPr/>
        </p:nvGraphicFramePr>
        <p:xfrm>
          <a:off x="503548" y="2776781"/>
          <a:ext cx="8136905" cy="3952256"/>
        </p:xfrm>
        <a:graphic>
          <a:graphicData uri="http://schemas.openxmlformats.org/drawingml/2006/table">
            <a:tbl>
              <a:tblPr/>
              <a:tblGrid>
                <a:gridCol w="938101">
                  <a:extLst>
                    <a:ext uri="{9D8B030D-6E8A-4147-A177-3AD203B41FA5}">
                      <a16:colId xmlns:a16="http://schemas.microsoft.com/office/drawing/2014/main" val="20000"/>
                    </a:ext>
                  </a:extLst>
                </a:gridCol>
                <a:gridCol w="807671">
                  <a:extLst>
                    <a:ext uri="{9D8B030D-6E8A-4147-A177-3AD203B41FA5}">
                      <a16:colId xmlns:a16="http://schemas.microsoft.com/office/drawing/2014/main" val="20001"/>
                    </a:ext>
                  </a:extLst>
                </a:gridCol>
                <a:gridCol w="1066861">
                  <a:extLst>
                    <a:ext uri="{9D8B030D-6E8A-4147-A177-3AD203B41FA5}">
                      <a16:colId xmlns:a16="http://schemas.microsoft.com/office/drawing/2014/main" val="20002"/>
                    </a:ext>
                  </a:extLst>
                </a:gridCol>
                <a:gridCol w="677239">
                  <a:extLst>
                    <a:ext uri="{9D8B030D-6E8A-4147-A177-3AD203B41FA5}">
                      <a16:colId xmlns:a16="http://schemas.microsoft.com/office/drawing/2014/main" val="20003"/>
                    </a:ext>
                  </a:extLst>
                </a:gridCol>
                <a:gridCol w="1061845">
                  <a:extLst>
                    <a:ext uri="{9D8B030D-6E8A-4147-A177-3AD203B41FA5}">
                      <a16:colId xmlns:a16="http://schemas.microsoft.com/office/drawing/2014/main" val="20004"/>
                    </a:ext>
                  </a:extLst>
                </a:gridCol>
                <a:gridCol w="1075221">
                  <a:extLst>
                    <a:ext uri="{9D8B030D-6E8A-4147-A177-3AD203B41FA5}">
                      <a16:colId xmlns:a16="http://schemas.microsoft.com/office/drawing/2014/main" val="20005"/>
                    </a:ext>
                  </a:extLst>
                </a:gridCol>
                <a:gridCol w="688945">
                  <a:extLst>
                    <a:ext uri="{9D8B030D-6E8A-4147-A177-3AD203B41FA5}">
                      <a16:colId xmlns:a16="http://schemas.microsoft.com/office/drawing/2014/main" val="20006"/>
                    </a:ext>
                  </a:extLst>
                </a:gridCol>
                <a:gridCol w="759177">
                  <a:extLst>
                    <a:ext uri="{9D8B030D-6E8A-4147-A177-3AD203B41FA5}">
                      <a16:colId xmlns:a16="http://schemas.microsoft.com/office/drawing/2014/main" val="20007"/>
                    </a:ext>
                  </a:extLst>
                </a:gridCol>
                <a:gridCol w="1061845">
                  <a:extLst>
                    <a:ext uri="{9D8B030D-6E8A-4147-A177-3AD203B41FA5}">
                      <a16:colId xmlns:a16="http://schemas.microsoft.com/office/drawing/2014/main" val="20008"/>
                    </a:ext>
                  </a:extLst>
                </a:gridCol>
              </a:tblGrid>
              <a:tr h="230901">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名称</a:t>
                      </a: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体温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表皮覆盖</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胎生</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水生动物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飞行动物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有腿</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冬眠</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类标号</a:t>
                      </a: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324895">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人类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蟒蛇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鲑鱼</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鲸</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青蛙</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巨蜥</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蝙蝠</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鸽子</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猫</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虹鳉</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美洲鳄</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企鹅</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豪猪</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鳗鲡</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蝾螈</a:t>
                      </a: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a:t>
                      </a: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无</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羽毛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软毛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羽毛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刚毛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无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两栖类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鸟类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鸟类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两栖类 </a:t>
                      </a: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1" name="矩形 10">
            <a:extLst>
              <a:ext uri="{FF2B5EF4-FFF2-40B4-BE49-F238E27FC236}">
                <a16:creationId xmlns:a16="http://schemas.microsoft.com/office/drawing/2014/main" id="{04F53419-6030-4C7A-8FCB-74C083DECAAC}"/>
              </a:ext>
            </a:extLst>
          </p:cNvPr>
          <p:cNvSpPr/>
          <p:nvPr/>
        </p:nvSpPr>
        <p:spPr>
          <a:xfrm>
            <a:off x="1710979" y="744097"/>
            <a:ext cx="5722043" cy="1938992"/>
          </a:xfrm>
          <a:prstGeom prst="rect">
            <a:avLst/>
          </a:prstGeom>
        </p:spPr>
        <p:txBody>
          <a:bodyPr wrap="square">
            <a:spAutoFit/>
          </a:bodyPr>
          <a:lstStyle/>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1</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鸟类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2</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鱼类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3</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（体温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恒温）→ 哺乳类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4</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 爬行类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eaLnBrk="1" hangingPunct="1">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5</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半）→ 两栖类</a:t>
            </a:r>
            <a:endPar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3" name="矩形 12"/>
          <p:cNvSpPr/>
          <p:nvPr/>
        </p:nvSpPr>
        <p:spPr bwMode="auto">
          <a:xfrm>
            <a:off x="414000" y="477675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矩形 11">
            <a:extLst>
              <a:ext uri="{FF2B5EF4-FFF2-40B4-BE49-F238E27FC236}">
                <a16:creationId xmlns:a16="http://schemas.microsoft.com/office/drawing/2014/main" id="{B3F5E6F7-06AD-4DA7-A7FB-16BD0F3B8380}"/>
              </a:ext>
            </a:extLst>
          </p:cNvPr>
          <p:cNvSpPr/>
          <p:nvPr/>
        </p:nvSpPr>
        <p:spPr bwMode="auto">
          <a:xfrm>
            <a:off x="1669699" y="1928302"/>
            <a:ext cx="5722043" cy="360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矩形 6">
            <a:extLst>
              <a:ext uri="{FF2B5EF4-FFF2-40B4-BE49-F238E27FC236}">
                <a16:creationId xmlns:a16="http://schemas.microsoft.com/office/drawing/2014/main" id="{E66C48C2-F364-42E3-9D95-40AAD789DD8C}"/>
              </a:ext>
            </a:extLst>
          </p:cNvPr>
          <p:cNvSpPr/>
          <p:nvPr/>
        </p:nvSpPr>
        <p:spPr bwMode="auto">
          <a:xfrm>
            <a:off x="414000" y="358803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矩形 7">
            <a:extLst>
              <a:ext uri="{FF2B5EF4-FFF2-40B4-BE49-F238E27FC236}">
                <a16:creationId xmlns:a16="http://schemas.microsoft.com/office/drawing/2014/main" id="{EFC49156-258B-43ED-BCDC-68772BCB48AC}"/>
              </a:ext>
            </a:extLst>
          </p:cNvPr>
          <p:cNvSpPr/>
          <p:nvPr/>
        </p:nvSpPr>
        <p:spPr bwMode="auto">
          <a:xfrm>
            <a:off x="414000" y="622836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矩形 8">
            <a:extLst>
              <a:ext uri="{FF2B5EF4-FFF2-40B4-BE49-F238E27FC236}">
                <a16:creationId xmlns:a16="http://schemas.microsoft.com/office/drawing/2014/main" id="{B11C5381-E474-49F6-835E-FFB16DEFF991}"/>
              </a:ext>
            </a:extLst>
          </p:cNvPr>
          <p:cNvSpPr/>
          <p:nvPr/>
        </p:nvSpPr>
        <p:spPr bwMode="auto">
          <a:xfrm>
            <a:off x="414000" y="310797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a:extLst>
              <a:ext uri="{FF2B5EF4-FFF2-40B4-BE49-F238E27FC236}">
                <a16:creationId xmlns:a16="http://schemas.microsoft.com/office/drawing/2014/main" id="{BCB4ECC9-DDEB-486B-9386-A0906BF65E68}"/>
              </a:ext>
            </a:extLst>
          </p:cNvPr>
          <p:cNvSpPr/>
          <p:nvPr/>
        </p:nvSpPr>
        <p:spPr bwMode="auto">
          <a:xfrm>
            <a:off x="414000" y="383949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a:extLst>
              <a:ext uri="{FF2B5EF4-FFF2-40B4-BE49-F238E27FC236}">
                <a16:creationId xmlns:a16="http://schemas.microsoft.com/office/drawing/2014/main" id="{56C69EB9-FA5E-457F-943D-9721AD8A6752}"/>
              </a:ext>
            </a:extLst>
          </p:cNvPr>
          <p:cNvSpPr/>
          <p:nvPr/>
        </p:nvSpPr>
        <p:spPr bwMode="auto">
          <a:xfrm>
            <a:off x="414000" y="452529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矩形 15">
            <a:extLst>
              <a:ext uri="{FF2B5EF4-FFF2-40B4-BE49-F238E27FC236}">
                <a16:creationId xmlns:a16="http://schemas.microsoft.com/office/drawing/2014/main" id="{31696AB0-1F83-450B-9218-9765D7C79D40}"/>
              </a:ext>
            </a:extLst>
          </p:cNvPr>
          <p:cNvSpPr/>
          <p:nvPr/>
        </p:nvSpPr>
        <p:spPr bwMode="auto">
          <a:xfrm>
            <a:off x="414000" y="502821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矩形 16">
            <a:extLst>
              <a:ext uri="{FF2B5EF4-FFF2-40B4-BE49-F238E27FC236}">
                <a16:creationId xmlns:a16="http://schemas.microsoft.com/office/drawing/2014/main" id="{B210B479-6F26-42C7-A3CD-6255102371E9}"/>
              </a:ext>
            </a:extLst>
          </p:cNvPr>
          <p:cNvSpPr/>
          <p:nvPr/>
        </p:nvSpPr>
        <p:spPr bwMode="auto">
          <a:xfrm>
            <a:off x="414000" y="597690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8" name="矩形 17">
            <a:extLst>
              <a:ext uri="{FF2B5EF4-FFF2-40B4-BE49-F238E27FC236}">
                <a16:creationId xmlns:a16="http://schemas.microsoft.com/office/drawing/2014/main" id="{BDD95775-6EBC-40AA-9860-756F40501469}"/>
              </a:ext>
            </a:extLst>
          </p:cNvPr>
          <p:cNvSpPr/>
          <p:nvPr/>
        </p:nvSpPr>
        <p:spPr bwMode="auto">
          <a:xfrm>
            <a:off x="414000" y="334800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9" name="矩形 18">
            <a:extLst>
              <a:ext uri="{FF2B5EF4-FFF2-40B4-BE49-F238E27FC236}">
                <a16:creationId xmlns:a16="http://schemas.microsoft.com/office/drawing/2014/main" id="{45059D3C-2976-429F-81FC-4958C13EC881}"/>
              </a:ext>
            </a:extLst>
          </p:cNvPr>
          <p:cNvSpPr/>
          <p:nvPr/>
        </p:nvSpPr>
        <p:spPr bwMode="auto">
          <a:xfrm>
            <a:off x="414000" y="428526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0" name="矩形 19">
            <a:extLst>
              <a:ext uri="{FF2B5EF4-FFF2-40B4-BE49-F238E27FC236}">
                <a16:creationId xmlns:a16="http://schemas.microsoft.com/office/drawing/2014/main" id="{8EB4102A-9B2B-45E7-8805-14A64E29B06A}"/>
              </a:ext>
            </a:extLst>
          </p:cNvPr>
          <p:cNvSpPr/>
          <p:nvPr/>
        </p:nvSpPr>
        <p:spPr bwMode="auto">
          <a:xfrm>
            <a:off x="414000" y="550827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1" name="矩形 20">
            <a:extLst>
              <a:ext uri="{FF2B5EF4-FFF2-40B4-BE49-F238E27FC236}">
                <a16:creationId xmlns:a16="http://schemas.microsoft.com/office/drawing/2014/main" id="{9558D6EC-9965-4858-9314-939AC8D9E281}"/>
              </a:ext>
            </a:extLst>
          </p:cNvPr>
          <p:cNvSpPr/>
          <p:nvPr/>
        </p:nvSpPr>
        <p:spPr bwMode="auto">
          <a:xfrm>
            <a:off x="414000" y="5735751"/>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2" name="TextBox 1">
            <a:extLst>
              <a:ext uri="{FF2B5EF4-FFF2-40B4-BE49-F238E27FC236}">
                <a16:creationId xmlns:a16="http://schemas.microsoft.com/office/drawing/2014/main" id="{3864D0F3-E7F4-481D-BF8C-71768E3A8E6D}"/>
              </a:ext>
            </a:extLst>
          </p:cNvPr>
          <p:cNvSpPr txBox="1"/>
          <p:nvPr/>
        </p:nvSpPr>
        <p:spPr>
          <a:xfrm>
            <a:off x="11430" y="5028214"/>
            <a:ext cx="468052"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FF6600"/>
                </a:solidFill>
              </a:rPr>
              <a:t>删除负实例</a:t>
            </a:r>
          </a:p>
        </p:txBody>
      </p:sp>
    </p:spTree>
    <p:extLst>
      <p:ext uri="{BB962C8B-B14F-4D97-AF65-F5344CB8AC3E}">
        <p14:creationId xmlns:p14="http://schemas.microsoft.com/office/powerpoint/2010/main" val="3274154238"/>
      </p:ext>
    </p:extLst>
  </p:cSld>
  <p:clrMapOvr>
    <a:masterClrMapping/>
  </p:clrMapOvr>
  <p:transition spd="med">
    <p:split orient="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a:extLst>
              <a:ext uri="{FF2B5EF4-FFF2-40B4-BE49-F238E27FC236}">
                <a16:creationId xmlns:a16="http://schemas.microsoft.com/office/drawing/2014/main" id="{A3612091-AE3E-46DD-85B0-461B0B0BC6B7}"/>
              </a:ext>
            </a:extLst>
          </p:cNvPr>
          <p:cNvSpPr>
            <a:spLocks noGrp="1" noChangeArrowheads="1"/>
          </p:cNvSpPr>
          <p:nvPr>
            <p:ph type="title" idx="4294967295"/>
          </p:nvPr>
        </p:nvSpPr>
        <p:spPr>
          <a:xfrm>
            <a:off x="756000" y="106703"/>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1.5.2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删除</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实例</a:t>
            </a:r>
          </a:p>
        </p:txBody>
      </p:sp>
      <p:graphicFrame>
        <p:nvGraphicFramePr>
          <p:cNvPr id="10" name="Group 81">
            <a:extLst>
              <a:ext uri="{FF2B5EF4-FFF2-40B4-BE49-F238E27FC236}">
                <a16:creationId xmlns:a16="http://schemas.microsoft.com/office/drawing/2014/main" id="{4F27BB24-3C7D-4489-82D5-FBA9CD286171}"/>
              </a:ext>
            </a:extLst>
          </p:cNvPr>
          <p:cNvGraphicFramePr>
            <a:graphicFrameLocks/>
          </p:cNvGraphicFramePr>
          <p:nvPr/>
        </p:nvGraphicFramePr>
        <p:xfrm>
          <a:off x="503548" y="2776781"/>
          <a:ext cx="8136905" cy="3952256"/>
        </p:xfrm>
        <a:graphic>
          <a:graphicData uri="http://schemas.openxmlformats.org/drawingml/2006/table">
            <a:tbl>
              <a:tblPr/>
              <a:tblGrid>
                <a:gridCol w="938101">
                  <a:extLst>
                    <a:ext uri="{9D8B030D-6E8A-4147-A177-3AD203B41FA5}">
                      <a16:colId xmlns:a16="http://schemas.microsoft.com/office/drawing/2014/main" val="20000"/>
                    </a:ext>
                  </a:extLst>
                </a:gridCol>
                <a:gridCol w="807671">
                  <a:extLst>
                    <a:ext uri="{9D8B030D-6E8A-4147-A177-3AD203B41FA5}">
                      <a16:colId xmlns:a16="http://schemas.microsoft.com/office/drawing/2014/main" val="20001"/>
                    </a:ext>
                  </a:extLst>
                </a:gridCol>
                <a:gridCol w="1066861">
                  <a:extLst>
                    <a:ext uri="{9D8B030D-6E8A-4147-A177-3AD203B41FA5}">
                      <a16:colId xmlns:a16="http://schemas.microsoft.com/office/drawing/2014/main" val="20002"/>
                    </a:ext>
                  </a:extLst>
                </a:gridCol>
                <a:gridCol w="677239">
                  <a:extLst>
                    <a:ext uri="{9D8B030D-6E8A-4147-A177-3AD203B41FA5}">
                      <a16:colId xmlns:a16="http://schemas.microsoft.com/office/drawing/2014/main" val="20003"/>
                    </a:ext>
                  </a:extLst>
                </a:gridCol>
                <a:gridCol w="1061845">
                  <a:extLst>
                    <a:ext uri="{9D8B030D-6E8A-4147-A177-3AD203B41FA5}">
                      <a16:colId xmlns:a16="http://schemas.microsoft.com/office/drawing/2014/main" val="20004"/>
                    </a:ext>
                  </a:extLst>
                </a:gridCol>
                <a:gridCol w="1075221">
                  <a:extLst>
                    <a:ext uri="{9D8B030D-6E8A-4147-A177-3AD203B41FA5}">
                      <a16:colId xmlns:a16="http://schemas.microsoft.com/office/drawing/2014/main" val="20005"/>
                    </a:ext>
                  </a:extLst>
                </a:gridCol>
                <a:gridCol w="688945">
                  <a:extLst>
                    <a:ext uri="{9D8B030D-6E8A-4147-A177-3AD203B41FA5}">
                      <a16:colId xmlns:a16="http://schemas.microsoft.com/office/drawing/2014/main" val="20006"/>
                    </a:ext>
                  </a:extLst>
                </a:gridCol>
                <a:gridCol w="759177">
                  <a:extLst>
                    <a:ext uri="{9D8B030D-6E8A-4147-A177-3AD203B41FA5}">
                      <a16:colId xmlns:a16="http://schemas.microsoft.com/office/drawing/2014/main" val="20007"/>
                    </a:ext>
                  </a:extLst>
                </a:gridCol>
                <a:gridCol w="1061845">
                  <a:extLst>
                    <a:ext uri="{9D8B030D-6E8A-4147-A177-3AD203B41FA5}">
                      <a16:colId xmlns:a16="http://schemas.microsoft.com/office/drawing/2014/main" val="20008"/>
                    </a:ext>
                  </a:extLst>
                </a:gridCol>
              </a:tblGrid>
              <a:tr h="230901">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名称</a:t>
                      </a: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体温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表皮覆盖</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胎生</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水生动物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飞行动物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有腿</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冬眠</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类标号</a:t>
                      </a: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324895">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人类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蟒蛇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鲑鱼</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鲸</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青蛙</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巨蜥</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蝙蝠</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鸽子</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猫</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虹鳉</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美洲鳄</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企鹅</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豪猪</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鳗鲡</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蝾螈</a:t>
                      </a: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a:t>
                      </a: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无</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羽毛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软毛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羽毛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刚毛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无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两栖类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鸟类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鸟类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两栖类 </a:t>
                      </a: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1" name="矩形 10">
            <a:extLst>
              <a:ext uri="{FF2B5EF4-FFF2-40B4-BE49-F238E27FC236}">
                <a16:creationId xmlns:a16="http://schemas.microsoft.com/office/drawing/2014/main" id="{04F53419-6030-4C7A-8FCB-74C083DECAAC}"/>
              </a:ext>
            </a:extLst>
          </p:cNvPr>
          <p:cNvSpPr/>
          <p:nvPr/>
        </p:nvSpPr>
        <p:spPr>
          <a:xfrm>
            <a:off x="1710979" y="744097"/>
            <a:ext cx="5722043" cy="1938992"/>
          </a:xfrm>
          <a:prstGeom prst="rect">
            <a:avLst/>
          </a:prstGeom>
        </p:spPr>
        <p:txBody>
          <a:bodyPr wrap="square">
            <a:spAutoFit/>
          </a:bodyPr>
          <a:lstStyle/>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1</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鸟类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2</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鱼类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3</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（体温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恒温）→ 哺乳类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4</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 爬行类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eaLnBrk="1" hangingPunct="1">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5</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半）→ 两栖类</a:t>
            </a:r>
            <a:endPar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3" name="矩形 12"/>
          <p:cNvSpPr/>
          <p:nvPr/>
        </p:nvSpPr>
        <p:spPr bwMode="auto">
          <a:xfrm>
            <a:off x="414000" y="477675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矩形 11">
            <a:extLst>
              <a:ext uri="{FF2B5EF4-FFF2-40B4-BE49-F238E27FC236}">
                <a16:creationId xmlns:a16="http://schemas.microsoft.com/office/drawing/2014/main" id="{B3F5E6F7-06AD-4DA7-A7FB-16BD0F3B8380}"/>
              </a:ext>
            </a:extLst>
          </p:cNvPr>
          <p:cNvSpPr/>
          <p:nvPr/>
        </p:nvSpPr>
        <p:spPr bwMode="auto">
          <a:xfrm>
            <a:off x="1669699" y="2311162"/>
            <a:ext cx="3838405" cy="360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矩形 6">
            <a:extLst>
              <a:ext uri="{FF2B5EF4-FFF2-40B4-BE49-F238E27FC236}">
                <a16:creationId xmlns:a16="http://schemas.microsoft.com/office/drawing/2014/main" id="{E66C48C2-F364-42E3-9D95-40AAD789DD8C}"/>
              </a:ext>
            </a:extLst>
          </p:cNvPr>
          <p:cNvSpPr/>
          <p:nvPr/>
        </p:nvSpPr>
        <p:spPr bwMode="auto">
          <a:xfrm>
            <a:off x="414000" y="358803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矩形 7">
            <a:extLst>
              <a:ext uri="{FF2B5EF4-FFF2-40B4-BE49-F238E27FC236}">
                <a16:creationId xmlns:a16="http://schemas.microsoft.com/office/drawing/2014/main" id="{EFC49156-258B-43ED-BCDC-68772BCB48AC}"/>
              </a:ext>
            </a:extLst>
          </p:cNvPr>
          <p:cNvSpPr/>
          <p:nvPr/>
        </p:nvSpPr>
        <p:spPr bwMode="auto">
          <a:xfrm>
            <a:off x="414000" y="622836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矩形 8">
            <a:extLst>
              <a:ext uri="{FF2B5EF4-FFF2-40B4-BE49-F238E27FC236}">
                <a16:creationId xmlns:a16="http://schemas.microsoft.com/office/drawing/2014/main" id="{B11C5381-E474-49F6-835E-FFB16DEFF991}"/>
              </a:ext>
            </a:extLst>
          </p:cNvPr>
          <p:cNvSpPr/>
          <p:nvPr/>
        </p:nvSpPr>
        <p:spPr bwMode="auto">
          <a:xfrm>
            <a:off x="414000" y="310797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a:extLst>
              <a:ext uri="{FF2B5EF4-FFF2-40B4-BE49-F238E27FC236}">
                <a16:creationId xmlns:a16="http://schemas.microsoft.com/office/drawing/2014/main" id="{BCB4ECC9-DDEB-486B-9386-A0906BF65E68}"/>
              </a:ext>
            </a:extLst>
          </p:cNvPr>
          <p:cNvSpPr/>
          <p:nvPr/>
        </p:nvSpPr>
        <p:spPr bwMode="auto">
          <a:xfrm>
            <a:off x="414000" y="383949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a:extLst>
              <a:ext uri="{FF2B5EF4-FFF2-40B4-BE49-F238E27FC236}">
                <a16:creationId xmlns:a16="http://schemas.microsoft.com/office/drawing/2014/main" id="{56C69EB9-FA5E-457F-943D-9721AD8A6752}"/>
              </a:ext>
            </a:extLst>
          </p:cNvPr>
          <p:cNvSpPr/>
          <p:nvPr/>
        </p:nvSpPr>
        <p:spPr bwMode="auto">
          <a:xfrm>
            <a:off x="414000" y="452529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矩形 15">
            <a:extLst>
              <a:ext uri="{FF2B5EF4-FFF2-40B4-BE49-F238E27FC236}">
                <a16:creationId xmlns:a16="http://schemas.microsoft.com/office/drawing/2014/main" id="{31696AB0-1F83-450B-9218-9765D7C79D40}"/>
              </a:ext>
            </a:extLst>
          </p:cNvPr>
          <p:cNvSpPr/>
          <p:nvPr/>
        </p:nvSpPr>
        <p:spPr bwMode="auto">
          <a:xfrm>
            <a:off x="414000" y="502821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矩形 16">
            <a:extLst>
              <a:ext uri="{FF2B5EF4-FFF2-40B4-BE49-F238E27FC236}">
                <a16:creationId xmlns:a16="http://schemas.microsoft.com/office/drawing/2014/main" id="{B210B479-6F26-42C7-A3CD-6255102371E9}"/>
              </a:ext>
            </a:extLst>
          </p:cNvPr>
          <p:cNvSpPr/>
          <p:nvPr/>
        </p:nvSpPr>
        <p:spPr bwMode="auto">
          <a:xfrm>
            <a:off x="414000" y="597690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8" name="矩形 17">
            <a:extLst>
              <a:ext uri="{FF2B5EF4-FFF2-40B4-BE49-F238E27FC236}">
                <a16:creationId xmlns:a16="http://schemas.microsoft.com/office/drawing/2014/main" id="{BDD95775-6EBC-40AA-9860-756F40501469}"/>
              </a:ext>
            </a:extLst>
          </p:cNvPr>
          <p:cNvSpPr/>
          <p:nvPr/>
        </p:nvSpPr>
        <p:spPr bwMode="auto">
          <a:xfrm>
            <a:off x="414000" y="334800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9" name="矩形 18">
            <a:extLst>
              <a:ext uri="{FF2B5EF4-FFF2-40B4-BE49-F238E27FC236}">
                <a16:creationId xmlns:a16="http://schemas.microsoft.com/office/drawing/2014/main" id="{45059D3C-2976-429F-81FC-4958C13EC881}"/>
              </a:ext>
            </a:extLst>
          </p:cNvPr>
          <p:cNvSpPr/>
          <p:nvPr/>
        </p:nvSpPr>
        <p:spPr bwMode="auto">
          <a:xfrm>
            <a:off x="414000" y="428526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0" name="矩形 19">
            <a:extLst>
              <a:ext uri="{FF2B5EF4-FFF2-40B4-BE49-F238E27FC236}">
                <a16:creationId xmlns:a16="http://schemas.microsoft.com/office/drawing/2014/main" id="{8EB4102A-9B2B-45E7-8805-14A64E29B06A}"/>
              </a:ext>
            </a:extLst>
          </p:cNvPr>
          <p:cNvSpPr/>
          <p:nvPr/>
        </p:nvSpPr>
        <p:spPr bwMode="auto">
          <a:xfrm>
            <a:off x="414000" y="550827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1" name="矩形 20">
            <a:extLst>
              <a:ext uri="{FF2B5EF4-FFF2-40B4-BE49-F238E27FC236}">
                <a16:creationId xmlns:a16="http://schemas.microsoft.com/office/drawing/2014/main" id="{9558D6EC-9965-4858-9314-939AC8D9E281}"/>
              </a:ext>
            </a:extLst>
          </p:cNvPr>
          <p:cNvSpPr/>
          <p:nvPr/>
        </p:nvSpPr>
        <p:spPr bwMode="auto">
          <a:xfrm>
            <a:off x="414000" y="5735751"/>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矩形 23">
            <a:extLst>
              <a:ext uri="{FF2B5EF4-FFF2-40B4-BE49-F238E27FC236}">
                <a16:creationId xmlns:a16="http://schemas.microsoft.com/office/drawing/2014/main" id="{F06718EB-3669-45A5-A295-12E3E3DE6E85}"/>
              </a:ext>
            </a:extLst>
          </p:cNvPr>
          <p:cNvSpPr/>
          <p:nvPr/>
        </p:nvSpPr>
        <p:spPr bwMode="auto">
          <a:xfrm>
            <a:off x="414000" y="4079524"/>
            <a:ext cx="8316000" cy="216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5" name="矩形 24">
            <a:extLst>
              <a:ext uri="{FF2B5EF4-FFF2-40B4-BE49-F238E27FC236}">
                <a16:creationId xmlns:a16="http://schemas.microsoft.com/office/drawing/2014/main" id="{0525C509-0B37-4918-9FA0-22D50B9E4397}"/>
              </a:ext>
            </a:extLst>
          </p:cNvPr>
          <p:cNvSpPr/>
          <p:nvPr/>
        </p:nvSpPr>
        <p:spPr bwMode="auto">
          <a:xfrm>
            <a:off x="414000" y="6479824"/>
            <a:ext cx="8316000" cy="252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1995503982"/>
      </p:ext>
    </p:extLst>
  </p:cSld>
  <p:clrMapOvr>
    <a:masterClrMapping/>
  </p:clrMapOvr>
  <p:transition spd="med">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文本框 1">
            <a:extLst>
              <a:ext uri="{FF2B5EF4-FFF2-40B4-BE49-F238E27FC236}">
                <a16:creationId xmlns:a16="http://schemas.microsoft.com/office/drawing/2014/main" id="{1A5D253F-1D74-4083-906B-D918B343E820}"/>
              </a:ext>
            </a:extLst>
          </p:cNvPr>
          <p:cNvSpPr txBox="1">
            <a:spLocks noChangeArrowheads="1"/>
          </p:cNvSpPr>
          <p:nvPr/>
        </p:nvSpPr>
        <p:spPr bwMode="auto">
          <a:xfrm>
            <a:off x="7019925" y="6021388"/>
            <a:ext cx="21240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b="0">
              <a:ea typeface="微软雅黑" panose="020B0503020204020204" pitchFamily="34" charset="-122"/>
              <a:sym typeface="Times New Roman" panose="02020603050405020304" pitchFamily="18" charset="0"/>
            </a:endParaRPr>
          </a:p>
        </p:txBody>
      </p:sp>
      <p:sp>
        <p:nvSpPr>
          <p:cNvPr id="8" name="Rectangle 2">
            <a:extLst>
              <a:ext uri="{FF2B5EF4-FFF2-40B4-BE49-F238E27FC236}">
                <a16:creationId xmlns:a16="http://schemas.microsoft.com/office/drawing/2014/main" id="{68E7224E-6CC7-47E7-B749-D97F85490BA5}"/>
              </a:ext>
            </a:extLst>
          </p:cNvPr>
          <p:cNvSpPr txBox="1">
            <a:spLocks noChangeArrowheads="1"/>
          </p:cNvSpPr>
          <p:nvPr/>
        </p:nvSpPr>
        <p:spPr>
          <a:xfrm>
            <a:off x="756000" y="108000"/>
            <a:ext cx="3167928"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lnSpc>
                <a:spcPct val="100000"/>
              </a:lnSpc>
              <a:spcAft>
                <a:spcPts val="0"/>
              </a:spcAft>
            </a:pPr>
            <a:r>
              <a:rPr kumimoji="0"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 </a:t>
            </a:r>
            <a:r>
              <a:rPr kumimoji="0"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基于规则的分类</a:t>
            </a:r>
            <a:endParaRPr kumimoji="0"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9" name="Rectangle 3">
            <a:extLst>
              <a:ext uri="{FF2B5EF4-FFF2-40B4-BE49-F238E27FC236}">
                <a16:creationId xmlns:a16="http://schemas.microsoft.com/office/drawing/2014/main" id="{46B9C1C8-D565-4095-A32E-FCAA8A2E0C6C}"/>
              </a:ext>
            </a:extLst>
          </p:cNvPr>
          <p:cNvSpPr txBox="1">
            <a:spLocks noChangeArrowheads="1"/>
          </p:cNvSpPr>
          <p:nvPr/>
        </p:nvSpPr>
        <p:spPr>
          <a:xfrm>
            <a:off x="252000" y="756000"/>
            <a:ext cx="8640000" cy="5807808"/>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使用一组 “</a:t>
            </a:r>
            <a:r>
              <a:rPr kumimoji="0" lang="en-US" altLang="zh-CN" sz="2400">
                <a:solidFill>
                  <a:schemeClr val="tx1">
                    <a:lumMod val="85000"/>
                    <a:lumOff val="15000"/>
                  </a:schemeClr>
                </a:solidFill>
                <a:cs typeface="+mn-ea"/>
                <a:sym typeface="Times New Roman" panose="02020603050405020304" pitchFamily="18" charset="0"/>
              </a:rPr>
              <a:t>if…then…” </a:t>
            </a:r>
            <a:r>
              <a:rPr kumimoji="0" lang="zh-CN" altLang="en-US" sz="2400">
                <a:solidFill>
                  <a:schemeClr val="tx1">
                    <a:lumMod val="85000"/>
                    <a:lumOff val="15000"/>
                  </a:schemeClr>
                </a:solidFill>
                <a:cs typeface="+mn-ea"/>
                <a:sym typeface="Times New Roman" panose="02020603050405020304" pitchFamily="18" charset="0"/>
              </a:rPr>
              <a:t>规则进行分类</a:t>
            </a:r>
            <a:endParaRPr kumimoji="1" lang="zh-CN" altLang="en-US">
              <a:sym typeface="Times New Roman" panose="02020603050405020304" pitchFamily="18" charset="0"/>
            </a:endParaRPr>
          </a:p>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规则</a:t>
            </a:r>
            <a:r>
              <a:rPr kumimoji="0" lang="en-US" altLang="zh-CN" sz="2400">
                <a:solidFill>
                  <a:schemeClr val="tx1">
                    <a:lumMod val="85000"/>
                    <a:lumOff val="15000"/>
                  </a:schemeClr>
                </a:solidFill>
                <a:cs typeface="+mn-ea"/>
                <a:sym typeface="Times New Roman" panose="02020603050405020304" pitchFamily="18" charset="0"/>
              </a:rPr>
              <a:t>:    (Condition) </a:t>
            </a:r>
            <a:r>
              <a:rPr kumimoji="0" lang="en-US" altLang="zh-CN" sz="2400">
                <a:sym typeface="Symbol" panose="05050102010706020507" pitchFamily="18" charset="2"/>
              </a:rPr>
              <a:t></a:t>
            </a:r>
            <a:r>
              <a:rPr kumimoji="0" lang="en-US" altLang="zh-CN" sz="2400">
                <a:solidFill>
                  <a:schemeClr val="tx1">
                    <a:lumMod val="85000"/>
                    <a:lumOff val="15000"/>
                  </a:schemeClr>
                </a:solidFill>
                <a:cs typeface="+mn-ea"/>
                <a:sym typeface="Times New Roman" panose="02020603050405020304" pitchFamily="18" charset="0"/>
              </a:rPr>
              <a:t> y</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其中 </a:t>
            </a:r>
          </a:p>
          <a:p>
            <a:pPr lvl="2" fontAlgn="auto">
              <a:lnSpc>
                <a:spcPct val="150000"/>
              </a:lnSpc>
              <a:spcBef>
                <a:spcPts val="600"/>
              </a:spcBef>
              <a:spcAft>
                <a:spcPts val="0"/>
              </a:spcAft>
              <a:buClr>
                <a:srgbClr val="FF6600"/>
              </a:buClr>
            </a:pPr>
            <a:r>
              <a:rPr kumimoji="0" lang="zh-CN" altLang="en-US">
                <a:sym typeface="Times New Roman" panose="02020603050405020304" pitchFamily="18" charset="0"/>
              </a:rPr>
              <a:t> </a:t>
            </a:r>
            <a:r>
              <a:rPr kumimoji="0" lang="en-US" altLang="zh-CN">
                <a:sym typeface="Times New Roman" panose="02020603050405020304" pitchFamily="18" charset="0"/>
              </a:rPr>
              <a:t>Condition </a:t>
            </a:r>
            <a:r>
              <a:rPr kumimoji="0" lang="zh-CN" altLang="en-US">
                <a:sym typeface="Times New Roman" panose="02020603050405020304" pitchFamily="18" charset="0"/>
              </a:rPr>
              <a:t>是属性测试的合取</a:t>
            </a:r>
          </a:p>
          <a:p>
            <a:pPr lvl="2" fontAlgn="auto">
              <a:lnSpc>
                <a:spcPct val="150000"/>
              </a:lnSpc>
              <a:spcBef>
                <a:spcPts val="600"/>
              </a:spcBef>
              <a:spcAft>
                <a:spcPts val="0"/>
              </a:spcAft>
              <a:buClr>
                <a:srgbClr val="FF6600"/>
              </a:buClr>
            </a:pPr>
            <a:r>
              <a:rPr kumimoji="0" lang="zh-CN" altLang="en-US">
                <a:sym typeface="Times New Roman" panose="02020603050405020304" pitchFamily="18" charset="0"/>
              </a:rPr>
              <a:t> </a:t>
            </a:r>
            <a:r>
              <a:rPr kumimoji="0" lang="en-US" altLang="zh-CN">
                <a:sym typeface="Times New Roman" panose="02020603050405020304" pitchFamily="18" charset="0"/>
              </a:rPr>
              <a:t>y </a:t>
            </a:r>
            <a:r>
              <a:rPr kumimoji="0" lang="zh-CN" altLang="en-US">
                <a:sym typeface="Times New Roman" panose="02020603050405020304" pitchFamily="18" charset="0"/>
              </a:rPr>
              <a:t>是类标号</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左部</a:t>
            </a:r>
            <a:r>
              <a:rPr kumimoji="0" lang="en-US" altLang="zh-CN" sz="2200">
                <a:sym typeface="Times New Roman" panose="02020603050405020304" pitchFamily="18" charset="0"/>
              </a:rPr>
              <a:t>: </a:t>
            </a:r>
            <a:r>
              <a:rPr kumimoji="0" lang="zh-CN" altLang="en-US" sz="2200">
                <a:sym typeface="Times New Roman" panose="02020603050405020304" pitchFamily="18" charset="0"/>
              </a:rPr>
              <a:t>规则的前件或前提（</a:t>
            </a:r>
            <a:r>
              <a:rPr kumimoji="0" lang="en-US" altLang="zh-CN" sz="2200">
                <a:sym typeface="Times New Roman" panose="02020603050405020304" pitchFamily="18" charset="0"/>
              </a:rPr>
              <a:t>Rule antecedent</a:t>
            </a:r>
            <a:r>
              <a:rPr kumimoji="0" lang="zh-CN" altLang="en-US" sz="2200">
                <a:sym typeface="Times New Roman" panose="02020603050405020304" pitchFamily="18" charset="0"/>
              </a:rPr>
              <a:t>）</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右部</a:t>
            </a:r>
            <a:r>
              <a:rPr kumimoji="0" lang="en-US" altLang="zh-CN" sz="2200">
                <a:sym typeface="Times New Roman" panose="02020603050405020304" pitchFamily="18" charset="0"/>
              </a:rPr>
              <a:t>: </a:t>
            </a:r>
            <a:r>
              <a:rPr kumimoji="0" lang="zh-CN" altLang="en-US" sz="2200">
                <a:sym typeface="Times New Roman" panose="02020603050405020304" pitchFamily="18" charset="0"/>
              </a:rPr>
              <a:t>规则的结论（</a:t>
            </a:r>
            <a:r>
              <a:rPr kumimoji="0" lang="en-US" altLang="zh-CN" sz="2200">
                <a:sym typeface="Times New Roman" panose="02020603050405020304" pitchFamily="18" charset="0"/>
              </a:rPr>
              <a:t>Rule consequent</a:t>
            </a:r>
            <a:r>
              <a:rPr kumimoji="0" lang="zh-CN" altLang="en-US" sz="2200">
                <a:sym typeface="Times New Roman" panose="02020603050405020304" pitchFamily="18" charset="0"/>
              </a:rPr>
              <a:t>）</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分类规则的例子</a:t>
            </a:r>
            <a:r>
              <a:rPr kumimoji="0" lang="en-US" altLang="zh-CN" sz="2200">
                <a:sym typeface="Times New Roman" panose="02020603050405020304" pitchFamily="18" charset="0"/>
              </a:rPr>
              <a:t>:</a:t>
            </a:r>
          </a:p>
          <a:p>
            <a:pPr lvl="2" fontAlgn="auto">
              <a:lnSpc>
                <a:spcPct val="150000"/>
              </a:lnSpc>
              <a:spcBef>
                <a:spcPts val="600"/>
              </a:spcBef>
              <a:spcAft>
                <a:spcPts val="0"/>
              </a:spcAft>
              <a:buClr>
                <a:srgbClr val="FF6600"/>
              </a:buClr>
            </a:pPr>
            <a:r>
              <a:rPr kumimoji="0" lang="en-US" altLang="zh-CN">
                <a:sym typeface="Times New Roman" panose="02020603050405020304" pitchFamily="18" charset="0"/>
              </a:rPr>
              <a:t> (Blood Type=Warm) </a:t>
            </a:r>
            <a:r>
              <a:rPr kumimoji="0" lang="en-US" altLang="zh-CN">
                <a:sym typeface="Symbol" panose="05050102010706020507" pitchFamily="18" charset="2"/>
              </a:rPr>
              <a:t></a:t>
            </a:r>
            <a:r>
              <a:rPr kumimoji="0" lang="en-US" altLang="zh-CN">
                <a:sym typeface="Times New Roman" panose="02020603050405020304" pitchFamily="18" charset="0"/>
              </a:rPr>
              <a:t> (Lay Eggs=Yes) </a:t>
            </a:r>
            <a:r>
              <a:rPr kumimoji="0" lang="en-US" altLang="zh-CN">
                <a:sym typeface="Symbol" panose="05050102010706020507" pitchFamily="18" charset="2"/>
              </a:rPr>
              <a:t></a:t>
            </a:r>
            <a:r>
              <a:rPr kumimoji="0" lang="en-US" altLang="zh-CN">
                <a:sym typeface="Times New Roman" panose="02020603050405020304" pitchFamily="18" charset="0"/>
              </a:rPr>
              <a:t> Birds</a:t>
            </a:r>
          </a:p>
          <a:p>
            <a:pPr lvl="2" fontAlgn="auto">
              <a:lnSpc>
                <a:spcPct val="150000"/>
              </a:lnSpc>
              <a:spcBef>
                <a:spcPts val="600"/>
              </a:spcBef>
              <a:spcAft>
                <a:spcPts val="0"/>
              </a:spcAft>
              <a:buClr>
                <a:srgbClr val="FF6600"/>
              </a:buClr>
            </a:pPr>
            <a:r>
              <a:rPr kumimoji="0" lang="en-US" altLang="zh-CN">
                <a:sym typeface="Times New Roman" panose="02020603050405020304" pitchFamily="18" charset="0"/>
              </a:rPr>
              <a:t> (Taxable Income &lt; 50K) </a:t>
            </a:r>
            <a:r>
              <a:rPr kumimoji="0" lang="en-US" altLang="zh-CN">
                <a:sym typeface="Symbol" panose="05050102010706020507" pitchFamily="18" charset="2"/>
              </a:rPr>
              <a:t></a:t>
            </a:r>
            <a:r>
              <a:rPr kumimoji="0" lang="en-US" altLang="zh-CN">
                <a:sym typeface="Times New Roman" panose="02020603050405020304" pitchFamily="18" charset="0"/>
              </a:rPr>
              <a:t> (Refund=Yes) </a:t>
            </a:r>
            <a:r>
              <a:rPr kumimoji="0" lang="en-US" altLang="zh-CN">
                <a:sym typeface="Symbol" panose="05050102010706020507" pitchFamily="18" charset="2"/>
              </a:rPr>
              <a:t></a:t>
            </a:r>
            <a:r>
              <a:rPr kumimoji="0" lang="en-US" altLang="zh-CN">
                <a:sym typeface="Times New Roman" panose="02020603050405020304" pitchFamily="18" charset="0"/>
              </a:rPr>
              <a:t> Evade =No</a:t>
            </a:r>
            <a:endParaRPr kumimoji="0" lang="en-US" altLang="zh-CN" dirty="0">
              <a:sym typeface="Times New Roman" panose="02020603050405020304" pitchFamily="18" charset="0"/>
            </a:endParaRPr>
          </a:p>
        </p:txBody>
      </p:sp>
    </p:spTree>
  </p:cSld>
  <p:clrMapOvr>
    <a:masterClrMapping/>
  </p:clrMapOvr>
  <p:transition spd="med">
    <p:split orient="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a:extLst>
              <a:ext uri="{FF2B5EF4-FFF2-40B4-BE49-F238E27FC236}">
                <a16:creationId xmlns:a16="http://schemas.microsoft.com/office/drawing/2014/main" id="{A3612091-AE3E-46DD-85B0-461B0B0BC6B7}"/>
              </a:ext>
            </a:extLst>
          </p:cNvPr>
          <p:cNvSpPr>
            <a:spLocks noGrp="1" noChangeArrowheads="1"/>
          </p:cNvSpPr>
          <p:nvPr>
            <p:ph type="title" idx="4294967295"/>
          </p:nvPr>
        </p:nvSpPr>
        <p:spPr>
          <a:xfrm>
            <a:off x="756000" y="106703"/>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1.5.2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删除</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实例</a:t>
            </a:r>
          </a:p>
        </p:txBody>
      </p:sp>
      <p:graphicFrame>
        <p:nvGraphicFramePr>
          <p:cNvPr id="10" name="Group 81">
            <a:extLst>
              <a:ext uri="{FF2B5EF4-FFF2-40B4-BE49-F238E27FC236}">
                <a16:creationId xmlns:a16="http://schemas.microsoft.com/office/drawing/2014/main" id="{4F27BB24-3C7D-4489-82D5-FBA9CD286171}"/>
              </a:ext>
            </a:extLst>
          </p:cNvPr>
          <p:cNvGraphicFramePr>
            <a:graphicFrameLocks/>
          </p:cNvGraphicFramePr>
          <p:nvPr/>
        </p:nvGraphicFramePr>
        <p:xfrm>
          <a:off x="503548" y="2776781"/>
          <a:ext cx="8136905" cy="3952256"/>
        </p:xfrm>
        <a:graphic>
          <a:graphicData uri="http://schemas.openxmlformats.org/drawingml/2006/table">
            <a:tbl>
              <a:tblPr/>
              <a:tblGrid>
                <a:gridCol w="938101">
                  <a:extLst>
                    <a:ext uri="{9D8B030D-6E8A-4147-A177-3AD203B41FA5}">
                      <a16:colId xmlns:a16="http://schemas.microsoft.com/office/drawing/2014/main" val="20000"/>
                    </a:ext>
                  </a:extLst>
                </a:gridCol>
                <a:gridCol w="807671">
                  <a:extLst>
                    <a:ext uri="{9D8B030D-6E8A-4147-A177-3AD203B41FA5}">
                      <a16:colId xmlns:a16="http://schemas.microsoft.com/office/drawing/2014/main" val="20001"/>
                    </a:ext>
                  </a:extLst>
                </a:gridCol>
                <a:gridCol w="1066861">
                  <a:extLst>
                    <a:ext uri="{9D8B030D-6E8A-4147-A177-3AD203B41FA5}">
                      <a16:colId xmlns:a16="http://schemas.microsoft.com/office/drawing/2014/main" val="20002"/>
                    </a:ext>
                  </a:extLst>
                </a:gridCol>
                <a:gridCol w="677239">
                  <a:extLst>
                    <a:ext uri="{9D8B030D-6E8A-4147-A177-3AD203B41FA5}">
                      <a16:colId xmlns:a16="http://schemas.microsoft.com/office/drawing/2014/main" val="20003"/>
                    </a:ext>
                  </a:extLst>
                </a:gridCol>
                <a:gridCol w="1061845">
                  <a:extLst>
                    <a:ext uri="{9D8B030D-6E8A-4147-A177-3AD203B41FA5}">
                      <a16:colId xmlns:a16="http://schemas.microsoft.com/office/drawing/2014/main" val="20004"/>
                    </a:ext>
                  </a:extLst>
                </a:gridCol>
                <a:gridCol w="1075221">
                  <a:extLst>
                    <a:ext uri="{9D8B030D-6E8A-4147-A177-3AD203B41FA5}">
                      <a16:colId xmlns:a16="http://schemas.microsoft.com/office/drawing/2014/main" val="20005"/>
                    </a:ext>
                  </a:extLst>
                </a:gridCol>
                <a:gridCol w="688945">
                  <a:extLst>
                    <a:ext uri="{9D8B030D-6E8A-4147-A177-3AD203B41FA5}">
                      <a16:colId xmlns:a16="http://schemas.microsoft.com/office/drawing/2014/main" val="20006"/>
                    </a:ext>
                  </a:extLst>
                </a:gridCol>
                <a:gridCol w="759177">
                  <a:extLst>
                    <a:ext uri="{9D8B030D-6E8A-4147-A177-3AD203B41FA5}">
                      <a16:colId xmlns:a16="http://schemas.microsoft.com/office/drawing/2014/main" val="20007"/>
                    </a:ext>
                  </a:extLst>
                </a:gridCol>
                <a:gridCol w="1061845">
                  <a:extLst>
                    <a:ext uri="{9D8B030D-6E8A-4147-A177-3AD203B41FA5}">
                      <a16:colId xmlns:a16="http://schemas.microsoft.com/office/drawing/2014/main" val="20008"/>
                    </a:ext>
                  </a:extLst>
                </a:gridCol>
              </a:tblGrid>
              <a:tr h="230901">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名称</a:t>
                      </a: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体温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表皮覆盖</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胎生</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水生动物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飞行动物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有腿</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冬眠</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类标号</a:t>
                      </a: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324895">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人类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蟒蛇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鲑鱼</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鲸</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青蛙</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巨蜥</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蝙蝠</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鸽子</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猫</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虹鳉</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美洲鳄</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企鹅</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豪猪</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鳗鲡</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蝾螈</a:t>
                      </a: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a:t>
                      </a: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无</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羽毛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软毛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羽毛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刚毛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无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两栖类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鸟类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鸟类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两栖类 </a:t>
                      </a: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1" name="矩形 10">
            <a:extLst>
              <a:ext uri="{FF2B5EF4-FFF2-40B4-BE49-F238E27FC236}">
                <a16:creationId xmlns:a16="http://schemas.microsoft.com/office/drawing/2014/main" id="{04F53419-6030-4C7A-8FCB-74C083DECAAC}"/>
              </a:ext>
            </a:extLst>
          </p:cNvPr>
          <p:cNvSpPr/>
          <p:nvPr/>
        </p:nvSpPr>
        <p:spPr>
          <a:xfrm>
            <a:off x="1710979" y="744097"/>
            <a:ext cx="5722043" cy="1938992"/>
          </a:xfrm>
          <a:prstGeom prst="rect">
            <a:avLst/>
          </a:prstGeom>
        </p:spPr>
        <p:txBody>
          <a:bodyPr wrap="square">
            <a:spAutoFit/>
          </a:bodyPr>
          <a:lstStyle/>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1</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鸟类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2</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鱼类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3</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（体温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恒温）→ 哺乳类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4</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 爬行类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eaLnBrk="1" hangingPunct="1">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5</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半）→ 两栖类</a:t>
            </a:r>
            <a:endPar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3" name="矩形 12"/>
          <p:cNvSpPr/>
          <p:nvPr/>
        </p:nvSpPr>
        <p:spPr bwMode="auto">
          <a:xfrm>
            <a:off x="414000" y="477675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矩形 11">
            <a:extLst>
              <a:ext uri="{FF2B5EF4-FFF2-40B4-BE49-F238E27FC236}">
                <a16:creationId xmlns:a16="http://schemas.microsoft.com/office/drawing/2014/main" id="{B3F5E6F7-06AD-4DA7-A7FB-16BD0F3B8380}"/>
              </a:ext>
            </a:extLst>
          </p:cNvPr>
          <p:cNvSpPr/>
          <p:nvPr/>
        </p:nvSpPr>
        <p:spPr bwMode="auto">
          <a:xfrm>
            <a:off x="1669699" y="2311162"/>
            <a:ext cx="3838405" cy="360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矩形 6">
            <a:extLst>
              <a:ext uri="{FF2B5EF4-FFF2-40B4-BE49-F238E27FC236}">
                <a16:creationId xmlns:a16="http://schemas.microsoft.com/office/drawing/2014/main" id="{E66C48C2-F364-42E3-9D95-40AAD789DD8C}"/>
              </a:ext>
            </a:extLst>
          </p:cNvPr>
          <p:cNvSpPr/>
          <p:nvPr/>
        </p:nvSpPr>
        <p:spPr bwMode="auto">
          <a:xfrm>
            <a:off x="414000" y="358803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矩形 7">
            <a:extLst>
              <a:ext uri="{FF2B5EF4-FFF2-40B4-BE49-F238E27FC236}">
                <a16:creationId xmlns:a16="http://schemas.microsoft.com/office/drawing/2014/main" id="{EFC49156-258B-43ED-BCDC-68772BCB48AC}"/>
              </a:ext>
            </a:extLst>
          </p:cNvPr>
          <p:cNvSpPr/>
          <p:nvPr/>
        </p:nvSpPr>
        <p:spPr bwMode="auto">
          <a:xfrm>
            <a:off x="414000" y="622836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矩形 8">
            <a:extLst>
              <a:ext uri="{FF2B5EF4-FFF2-40B4-BE49-F238E27FC236}">
                <a16:creationId xmlns:a16="http://schemas.microsoft.com/office/drawing/2014/main" id="{B11C5381-E474-49F6-835E-FFB16DEFF991}"/>
              </a:ext>
            </a:extLst>
          </p:cNvPr>
          <p:cNvSpPr/>
          <p:nvPr/>
        </p:nvSpPr>
        <p:spPr bwMode="auto">
          <a:xfrm>
            <a:off x="414000" y="310797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a:extLst>
              <a:ext uri="{FF2B5EF4-FFF2-40B4-BE49-F238E27FC236}">
                <a16:creationId xmlns:a16="http://schemas.microsoft.com/office/drawing/2014/main" id="{BCB4ECC9-DDEB-486B-9386-A0906BF65E68}"/>
              </a:ext>
            </a:extLst>
          </p:cNvPr>
          <p:cNvSpPr/>
          <p:nvPr/>
        </p:nvSpPr>
        <p:spPr bwMode="auto">
          <a:xfrm>
            <a:off x="414000" y="383949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a:extLst>
              <a:ext uri="{FF2B5EF4-FFF2-40B4-BE49-F238E27FC236}">
                <a16:creationId xmlns:a16="http://schemas.microsoft.com/office/drawing/2014/main" id="{56C69EB9-FA5E-457F-943D-9721AD8A6752}"/>
              </a:ext>
            </a:extLst>
          </p:cNvPr>
          <p:cNvSpPr/>
          <p:nvPr/>
        </p:nvSpPr>
        <p:spPr bwMode="auto">
          <a:xfrm>
            <a:off x="414000" y="452529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矩形 15">
            <a:extLst>
              <a:ext uri="{FF2B5EF4-FFF2-40B4-BE49-F238E27FC236}">
                <a16:creationId xmlns:a16="http://schemas.microsoft.com/office/drawing/2014/main" id="{31696AB0-1F83-450B-9218-9765D7C79D40}"/>
              </a:ext>
            </a:extLst>
          </p:cNvPr>
          <p:cNvSpPr/>
          <p:nvPr/>
        </p:nvSpPr>
        <p:spPr bwMode="auto">
          <a:xfrm>
            <a:off x="414000" y="502821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矩形 16">
            <a:extLst>
              <a:ext uri="{FF2B5EF4-FFF2-40B4-BE49-F238E27FC236}">
                <a16:creationId xmlns:a16="http://schemas.microsoft.com/office/drawing/2014/main" id="{B210B479-6F26-42C7-A3CD-6255102371E9}"/>
              </a:ext>
            </a:extLst>
          </p:cNvPr>
          <p:cNvSpPr/>
          <p:nvPr/>
        </p:nvSpPr>
        <p:spPr bwMode="auto">
          <a:xfrm>
            <a:off x="414000" y="597690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8" name="矩形 17">
            <a:extLst>
              <a:ext uri="{FF2B5EF4-FFF2-40B4-BE49-F238E27FC236}">
                <a16:creationId xmlns:a16="http://schemas.microsoft.com/office/drawing/2014/main" id="{BDD95775-6EBC-40AA-9860-756F40501469}"/>
              </a:ext>
            </a:extLst>
          </p:cNvPr>
          <p:cNvSpPr/>
          <p:nvPr/>
        </p:nvSpPr>
        <p:spPr bwMode="auto">
          <a:xfrm>
            <a:off x="414000" y="334800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9" name="矩形 18">
            <a:extLst>
              <a:ext uri="{FF2B5EF4-FFF2-40B4-BE49-F238E27FC236}">
                <a16:creationId xmlns:a16="http://schemas.microsoft.com/office/drawing/2014/main" id="{45059D3C-2976-429F-81FC-4958C13EC881}"/>
              </a:ext>
            </a:extLst>
          </p:cNvPr>
          <p:cNvSpPr/>
          <p:nvPr/>
        </p:nvSpPr>
        <p:spPr bwMode="auto">
          <a:xfrm>
            <a:off x="414000" y="428526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0" name="矩形 19">
            <a:extLst>
              <a:ext uri="{FF2B5EF4-FFF2-40B4-BE49-F238E27FC236}">
                <a16:creationId xmlns:a16="http://schemas.microsoft.com/office/drawing/2014/main" id="{8EB4102A-9B2B-45E7-8805-14A64E29B06A}"/>
              </a:ext>
            </a:extLst>
          </p:cNvPr>
          <p:cNvSpPr/>
          <p:nvPr/>
        </p:nvSpPr>
        <p:spPr bwMode="auto">
          <a:xfrm>
            <a:off x="414000" y="550827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1" name="矩形 20">
            <a:extLst>
              <a:ext uri="{FF2B5EF4-FFF2-40B4-BE49-F238E27FC236}">
                <a16:creationId xmlns:a16="http://schemas.microsoft.com/office/drawing/2014/main" id="{9558D6EC-9965-4858-9314-939AC8D9E281}"/>
              </a:ext>
            </a:extLst>
          </p:cNvPr>
          <p:cNvSpPr/>
          <p:nvPr/>
        </p:nvSpPr>
        <p:spPr bwMode="auto">
          <a:xfrm>
            <a:off x="414000" y="5735751"/>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矩形 23">
            <a:extLst>
              <a:ext uri="{FF2B5EF4-FFF2-40B4-BE49-F238E27FC236}">
                <a16:creationId xmlns:a16="http://schemas.microsoft.com/office/drawing/2014/main" id="{F06718EB-3669-45A5-A295-12E3E3DE6E85}"/>
              </a:ext>
            </a:extLst>
          </p:cNvPr>
          <p:cNvSpPr/>
          <p:nvPr/>
        </p:nvSpPr>
        <p:spPr bwMode="auto">
          <a:xfrm>
            <a:off x="414000" y="4079524"/>
            <a:ext cx="8316000" cy="216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5" name="矩形 24">
            <a:extLst>
              <a:ext uri="{FF2B5EF4-FFF2-40B4-BE49-F238E27FC236}">
                <a16:creationId xmlns:a16="http://schemas.microsoft.com/office/drawing/2014/main" id="{0525C509-0B37-4918-9FA0-22D50B9E4397}"/>
              </a:ext>
            </a:extLst>
          </p:cNvPr>
          <p:cNvSpPr/>
          <p:nvPr/>
        </p:nvSpPr>
        <p:spPr bwMode="auto">
          <a:xfrm>
            <a:off x="414000" y="647982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901695316"/>
      </p:ext>
    </p:extLst>
  </p:cSld>
  <p:clrMapOvr>
    <a:masterClrMapping/>
  </p:clrMapOvr>
  <p:transition spd="med">
    <p:split orient="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a:extLst>
              <a:ext uri="{FF2B5EF4-FFF2-40B4-BE49-F238E27FC236}">
                <a16:creationId xmlns:a16="http://schemas.microsoft.com/office/drawing/2014/main" id="{A3612091-AE3E-46DD-85B0-461B0B0BC6B7}"/>
              </a:ext>
            </a:extLst>
          </p:cNvPr>
          <p:cNvSpPr>
            <a:spLocks noGrp="1" noChangeArrowheads="1"/>
          </p:cNvSpPr>
          <p:nvPr>
            <p:ph type="title" idx="4294967295"/>
          </p:nvPr>
        </p:nvSpPr>
        <p:spPr>
          <a:xfrm>
            <a:off x="756000" y="106703"/>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1.5.2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删除</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实例</a:t>
            </a:r>
          </a:p>
        </p:txBody>
      </p:sp>
      <p:graphicFrame>
        <p:nvGraphicFramePr>
          <p:cNvPr id="10" name="Group 81">
            <a:extLst>
              <a:ext uri="{FF2B5EF4-FFF2-40B4-BE49-F238E27FC236}">
                <a16:creationId xmlns:a16="http://schemas.microsoft.com/office/drawing/2014/main" id="{4F27BB24-3C7D-4489-82D5-FBA9CD286171}"/>
              </a:ext>
            </a:extLst>
          </p:cNvPr>
          <p:cNvGraphicFramePr>
            <a:graphicFrameLocks/>
          </p:cNvGraphicFramePr>
          <p:nvPr/>
        </p:nvGraphicFramePr>
        <p:xfrm>
          <a:off x="503548" y="2776781"/>
          <a:ext cx="8136905" cy="3952256"/>
        </p:xfrm>
        <a:graphic>
          <a:graphicData uri="http://schemas.openxmlformats.org/drawingml/2006/table">
            <a:tbl>
              <a:tblPr/>
              <a:tblGrid>
                <a:gridCol w="938101">
                  <a:extLst>
                    <a:ext uri="{9D8B030D-6E8A-4147-A177-3AD203B41FA5}">
                      <a16:colId xmlns:a16="http://schemas.microsoft.com/office/drawing/2014/main" val="20000"/>
                    </a:ext>
                  </a:extLst>
                </a:gridCol>
                <a:gridCol w="807671">
                  <a:extLst>
                    <a:ext uri="{9D8B030D-6E8A-4147-A177-3AD203B41FA5}">
                      <a16:colId xmlns:a16="http://schemas.microsoft.com/office/drawing/2014/main" val="20001"/>
                    </a:ext>
                  </a:extLst>
                </a:gridCol>
                <a:gridCol w="1066861">
                  <a:extLst>
                    <a:ext uri="{9D8B030D-6E8A-4147-A177-3AD203B41FA5}">
                      <a16:colId xmlns:a16="http://schemas.microsoft.com/office/drawing/2014/main" val="20002"/>
                    </a:ext>
                  </a:extLst>
                </a:gridCol>
                <a:gridCol w="677239">
                  <a:extLst>
                    <a:ext uri="{9D8B030D-6E8A-4147-A177-3AD203B41FA5}">
                      <a16:colId xmlns:a16="http://schemas.microsoft.com/office/drawing/2014/main" val="20003"/>
                    </a:ext>
                  </a:extLst>
                </a:gridCol>
                <a:gridCol w="1061845">
                  <a:extLst>
                    <a:ext uri="{9D8B030D-6E8A-4147-A177-3AD203B41FA5}">
                      <a16:colId xmlns:a16="http://schemas.microsoft.com/office/drawing/2014/main" val="20004"/>
                    </a:ext>
                  </a:extLst>
                </a:gridCol>
                <a:gridCol w="1075221">
                  <a:extLst>
                    <a:ext uri="{9D8B030D-6E8A-4147-A177-3AD203B41FA5}">
                      <a16:colId xmlns:a16="http://schemas.microsoft.com/office/drawing/2014/main" val="20005"/>
                    </a:ext>
                  </a:extLst>
                </a:gridCol>
                <a:gridCol w="688945">
                  <a:extLst>
                    <a:ext uri="{9D8B030D-6E8A-4147-A177-3AD203B41FA5}">
                      <a16:colId xmlns:a16="http://schemas.microsoft.com/office/drawing/2014/main" val="20006"/>
                    </a:ext>
                  </a:extLst>
                </a:gridCol>
                <a:gridCol w="759177">
                  <a:extLst>
                    <a:ext uri="{9D8B030D-6E8A-4147-A177-3AD203B41FA5}">
                      <a16:colId xmlns:a16="http://schemas.microsoft.com/office/drawing/2014/main" val="20007"/>
                    </a:ext>
                  </a:extLst>
                </a:gridCol>
                <a:gridCol w="1061845">
                  <a:extLst>
                    <a:ext uri="{9D8B030D-6E8A-4147-A177-3AD203B41FA5}">
                      <a16:colId xmlns:a16="http://schemas.microsoft.com/office/drawing/2014/main" val="20008"/>
                    </a:ext>
                  </a:extLst>
                </a:gridCol>
              </a:tblGrid>
              <a:tr h="230901">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名称</a:t>
                      </a: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体温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表皮覆盖</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胎生</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水生动物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飞行动物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有腿</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冬眠</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类标号</a:t>
                      </a: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324895">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人类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蟒蛇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鲑鱼</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鲸</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青蛙</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巨蜥</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蝙蝠</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鸽子</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猫</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虹鳉</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美洲鳄</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企鹅</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豪猪</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鳗鲡</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蝾螈</a:t>
                      </a:r>
                      <a:r>
                        <a:rPr kumimoji="1" lang="zh-CN" altLang="en-US" sz="1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a:t>
                      </a: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无</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羽毛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软毛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羽毛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刚毛</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无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两栖类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鸟类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鸟类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200"/>
                        </a:spcBef>
                        <a:spcAft>
                          <a:spcPct val="0"/>
                        </a:spcAft>
                        <a:buClr>
                          <a:schemeClr val="folHlink"/>
                        </a:buClr>
                        <a:buSzPct val="6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两栖类 </a:t>
                      </a: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1" name="矩形 10">
            <a:extLst>
              <a:ext uri="{FF2B5EF4-FFF2-40B4-BE49-F238E27FC236}">
                <a16:creationId xmlns:a16="http://schemas.microsoft.com/office/drawing/2014/main" id="{04F53419-6030-4C7A-8FCB-74C083DECAAC}"/>
              </a:ext>
            </a:extLst>
          </p:cNvPr>
          <p:cNvSpPr/>
          <p:nvPr/>
        </p:nvSpPr>
        <p:spPr>
          <a:xfrm>
            <a:off x="1710979" y="744097"/>
            <a:ext cx="5722043" cy="1938992"/>
          </a:xfrm>
          <a:prstGeom prst="rect">
            <a:avLst/>
          </a:prstGeom>
        </p:spPr>
        <p:txBody>
          <a:bodyPr wrap="square">
            <a:spAutoFit/>
          </a:bodyPr>
          <a:lstStyle/>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1</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鸟类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2</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鱼类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3</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（体温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恒温）→ 哺乳类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4</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 爬行类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eaLnBrk="1" hangingPunct="1">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5</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半）→ 两栖类</a:t>
            </a:r>
            <a:endPar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3" name="矩形 12"/>
          <p:cNvSpPr/>
          <p:nvPr/>
        </p:nvSpPr>
        <p:spPr bwMode="auto">
          <a:xfrm>
            <a:off x="414000" y="477675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矩形 11">
            <a:extLst>
              <a:ext uri="{FF2B5EF4-FFF2-40B4-BE49-F238E27FC236}">
                <a16:creationId xmlns:a16="http://schemas.microsoft.com/office/drawing/2014/main" id="{B3F5E6F7-06AD-4DA7-A7FB-16BD0F3B8380}"/>
              </a:ext>
            </a:extLst>
          </p:cNvPr>
          <p:cNvSpPr/>
          <p:nvPr/>
        </p:nvSpPr>
        <p:spPr bwMode="auto">
          <a:xfrm>
            <a:off x="1669699" y="2311162"/>
            <a:ext cx="3838405" cy="360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矩形 6">
            <a:extLst>
              <a:ext uri="{FF2B5EF4-FFF2-40B4-BE49-F238E27FC236}">
                <a16:creationId xmlns:a16="http://schemas.microsoft.com/office/drawing/2014/main" id="{E66C48C2-F364-42E3-9D95-40AAD789DD8C}"/>
              </a:ext>
            </a:extLst>
          </p:cNvPr>
          <p:cNvSpPr/>
          <p:nvPr/>
        </p:nvSpPr>
        <p:spPr bwMode="auto">
          <a:xfrm>
            <a:off x="414000" y="358803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矩形 7">
            <a:extLst>
              <a:ext uri="{FF2B5EF4-FFF2-40B4-BE49-F238E27FC236}">
                <a16:creationId xmlns:a16="http://schemas.microsoft.com/office/drawing/2014/main" id="{EFC49156-258B-43ED-BCDC-68772BCB48AC}"/>
              </a:ext>
            </a:extLst>
          </p:cNvPr>
          <p:cNvSpPr/>
          <p:nvPr/>
        </p:nvSpPr>
        <p:spPr bwMode="auto">
          <a:xfrm>
            <a:off x="414000" y="622836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矩形 8">
            <a:extLst>
              <a:ext uri="{FF2B5EF4-FFF2-40B4-BE49-F238E27FC236}">
                <a16:creationId xmlns:a16="http://schemas.microsoft.com/office/drawing/2014/main" id="{B11C5381-E474-49F6-835E-FFB16DEFF991}"/>
              </a:ext>
            </a:extLst>
          </p:cNvPr>
          <p:cNvSpPr/>
          <p:nvPr/>
        </p:nvSpPr>
        <p:spPr bwMode="auto">
          <a:xfrm>
            <a:off x="414000" y="310797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a:extLst>
              <a:ext uri="{FF2B5EF4-FFF2-40B4-BE49-F238E27FC236}">
                <a16:creationId xmlns:a16="http://schemas.microsoft.com/office/drawing/2014/main" id="{BCB4ECC9-DDEB-486B-9386-A0906BF65E68}"/>
              </a:ext>
            </a:extLst>
          </p:cNvPr>
          <p:cNvSpPr/>
          <p:nvPr/>
        </p:nvSpPr>
        <p:spPr bwMode="auto">
          <a:xfrm>
            <a:off x="414000" y="383949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a:extLst>
              <a:ext uri="{FF2B5EF4-FFF2-40B4-BE49-F238E27FC236}">
                <a16:creationId xmlns:a16="http://schemas.microsoft.com/office/drawing/2014/main" id="{56C69EB9-FA5E-457F-943D-9721AD8A6752}"/>
              </a:ext>
            </a:extLst>
          </p:cNvPr>
          <p:cNvSpPr/>
          <p:nvPr/>
        </p:nvSpPr>
        <p:spPr bwMode="auto">
          <a:xfrm>
            <a:off x="414000" y="452529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矩形 15">
            <a:extLst>
              <a:ext uri="{FF2B5EF4-FFF2-40B4-BE49-F238E27FC236}">
                <a16:creationId xmlns:a16="http://schemas.microsoft.com/office/drawing/2014/main" id="{31696AB0-1F83-450B-9218-9765D7C79D40}"/>
              </a:ext>
            </a:extLst>
          </p:cNvPr>
          <p:cNvSpPr/>
          <p:nvPr/>
        </p:nvSpPr>
        <p:spPr bwMode="auto">
          <a:xfrm>
            <a:off x="414000" y="502821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矩形 16">
            <a:extLst>
              <a:ext uri="{FF2B5EF4-FFF2-40B4-BE49-F238E27FC236}">
                <a16:creationId xmlns:a16="http://schemas.microsoft.com/office/drawing/2014/main" id="{B210B479-6F26-42C7-A3CD-6255102371E9}"/>
              </a:ext>
            </a:extLst>
          </p:cNvPr>
          <p:cNvSpPr/>
          <p:nvPr/>
        </p:nvSpPr>
        <p:spPr bwMode="auto">
          <a:xfrm>
            <a:off x="414000" y="597690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8" name="矩形 17">
            <a:extLst>
              <a:ext uri="{FF2B5EF4-FFF2-40B4-BE49-F238E27FC236}">
                <a16:creationId xmlns:a16="http://schemas.microsoft.com/office/drawing/2014/main" id="{BDD95775-6EBC-40AA-9860-756F40501469}"/>
              </a:ext>
            </a:extLst>
          </p:cNvPr>
          <p:cNvSpPr/>
          <p:nvPr/>
        </p:nvSpPr>
        <p:spPr bwMode="auto">
          <a:xfrm>
            <a:off x="414000" y="334800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9" name="矩形 18">
            <a:extLst>
              <a:ext uri="{FF2B5EF4-FFF2-40B4-BE49-F238E27FC236}">
                <a16:creationId xmlns:a16="http://schemas.microsoft.com/office/drawing/2014/main" id="{45059D3C-2976-429F-81FC-4958C13EC881}"/>
              </a:ext>
            </a:extLst>
          </p:cNvPr>
          <p:cNvSpPr/>
          <p:nvPr/>
        </p:nvSpPr>
        <p:spPr bwMode="auto">
          <a:xfrm>
            <a:off x="414000" y="428526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0" name="矩形 19">
            <a:extLst>
              <a:ext uri="{FF2B5EF4-FFF2-40B4-BE49-F238E27FC236}">
                <a16:creationId xmlns:a16="http://schemas.microsoft.com/office/drawing/2014/main" id="{8EB4102A-9B2B-45E7-8805-14A64E29B06A}"/>
              </a:ext>
            </a:extLst>
          </p:cNvPr>
          <p:cNvSpPr/>
          <p:nvPr/>
        </p:nvSpPr>
        <p:spPr bwMode="auto">
          <a:xfrm>
            <a:off x="414000" y="550827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1" name="矩形 20">
            <a:extLst>
              <a:ext uri="{FF2B5EF4-FFF2-40B4-BE49-F238E27FC236}">
                <a16:creationId xmlns:a16="http://schemas.microsoft.com/office/drawing/2014/main" id="{9558D6EC-9965-4858-9314-939AC8D9E281}"/>
              </a:ext>
            </a:extLst>
          </p:cNvPr>
          <p:cNvSpPr/>
          <p:nvPr/>
        </p:nvSpPr>
        <p:spPr bwMode="auto">
          <a:xfrm>
            <a:off x="414000" y="5735751"/>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矩形 23">
            <a:extLst>
              <a:ext uri="{FF2B5EF4-FFF2-40B4-BE49-F238E27FC236}">
                <a16:creationId xmlns:a16="http://schemas.microsoft.com/office/drawing/2014/main" id="{F06718EB-3669-45A5-A295-12E3E3DE6E85}"/>
              </a:ext>
            </a:extLst>
          </p:cNvPr>
          <p:cNvSpPr/>
          <p:nvPr/>
        </p:nvSpPr>
        <p:spPr bwMode="auto">
          <a:xfrm>
            <a:off x="414000" y="4079524"/>
            <a:ext cx="8316000" cy="216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5" name="矩形 24">
            <a:extLst>
              <a:ext uri="{FF2B5EF4-FFF2-40B4-BE49-F238E27FC236}">
                <a16:creationId xmlns:a16="http://schemas.microsoft.com/office/drawing/2014/main" id="{0525C509-0B37-4918-9FA0-22D50B9E4397}"/>
              </a:ext>
            </a:extLst>
          </p:cNvPr>
          <p:cNvSpPr/>
          <p:nvPr/>
        </p:nvSpPr>
        <p:spPr bwMode="auto">
          <a:xfrm>
            <a:off x="414000" y="6479824"/>
            <a:ext cx="8316000" cy="252000"/>
          </a:xfrm>
          <a:prstGeom prst="rect">
            <a:avLst/>
          </a:prstGeom>
          <a:solidFill>
            <a:schemeClr val="bg1"/>
          </a:solidFill>
          <a:ln w="19050"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2" name="TextBox 4">
            <a:extLst>
              <a:ext uri="{FF2B5EF4-FFF2-40B4-BE49-F238E27FC236}">
                <a16:creationId xmlns:a16="http://schemas.microsoft.com/office/drawing/2014/main" id="{C7EAC3D9-AD58-4E96-96E9-872B6B867A94}"/>
              </a:ext>
            </a:extLst>
          </p:cNvPr>
          <p:cNvSpPr txBox="1"/>
          <p:nvPr/>
        </p:nvSpPr>
        <p:spPr>
          <a:xfrm>
            <a:off x="1367644" y="3948456"/>
            <a:ext cx="6408712"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rgbClr val="FF6600"/>
                </a:solidFill>
              </a:rPr>
              <a:t>提问：该规则集是穷举规则还是非穷举规则？</a:t>
            </a:r>
          </a:p>
        </p:txBody>
      </p:sp>
    </p:spTree>
    <p:extLst>
      <p:ext uri="{BB962C8B-B14F-4D97-AF65-F5344CB8AC3E}">
        <p14:creationId xmlns:p14="http://schemas.microsoft.com/office/powerpoint/2010/main" val="2487578310"/>
      </p:ext>
    </p:extLst>
  </p:cSld>
  <p:clrMapOvr>
    <a:masterClrMapping/>
  </p:clrMapOvr>
  <p:transition spd="med">
    <p:split orient="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3">
            <a:extLst>
              <a:ext uri="{FF2B5EF4-FFF2-40B4-BE49-F238E27FC236}">
                <a16:creationId xmlns:a16="http://schemas.microsoft.com/office/drawing/2014/main" id="{D206ED0F-D94D-4ABA-AFE9-889169642421}"/>
              </a:ext>
            </a:extLst>
          </p:cNvPr>
          <p:cNvSpPr>
            <a:spLocks noGrp="1" noChangeArrowheads="1"/>
          </p:cNvSpPr>
          <p:nvPr>
            <p:ph type="body" sz="half" idx="4294967295"/>
          </p:nvPr>
        </p:nvSpPr>
        <p:spPr>
          <a:xfrm>
            <a:off x="252000" y="756000"/>
            <a:ext cx="4680520" cy="5864682"/>
          </a:xfrm>
          <a:prstGeom prst="rect">
            <a:avLst/>
          </a:prstGeom>
        </p:spPr>
        <p:txBody>
          <a:bodyPr wrap="square">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dirty="0">
                <a:solidFill>
                  <a:schemeClr val="tx1">
                    <a:lumMod val="85000"/>
                    <a:lumOff val="15000"/>
                  </a:schemeClr>
                </a:solidFill>
                <a:cs typeface="+mn-ea"/>
                <a:sym typeface="Times New Roman" panose="02020603050405020304" pitchFamily="18" charset="0"/>
              </a:rPr>
              <a:t>为什么要</a:t>
            </a:r>
            <a:r>
              <a:rPr lang="zh-CN" altLang="en-US" sz="2400">
                <a:solidFill>
                  <a:schemeClr val="tx1">
                    <a:lumMod val="85000"/>
                    <a:lumOff val="15000"/>
                  </a:schemeClr>
                </a:solidFill>
                <a:cs typeface="+mn-ea"/>
                <a:sym typeface="Times New Roman" panose="02020603050405020304" pitchFamily="18" charset="0"/>
              </a:rPr>
              <a:t>删除实例</a:t>
            </a:r>
            <a:r>
              <a:rPr lang="en-US" altLang="zh-CN" sz="2400" dirty="0">
                <a:solidFill>
                  <a:schemeClr val="tx1">
                    <a:lumMod val="85000"/>
                    <a:lumOff val="15000"/>
                  </a:schemeClr>
                </a:solidFill>
                <a:cs typeface="+mn-ea"/>
                <a:sym typeface="Times New Roman" panose="02020603050405020304" pitchFamily="18" charset="0"/>
              </a:rPr>
              <a:t>?</a:t>
            </a:r>
          </a:p>
          <a:p>
            <a:pPr lvl="1">
              <a:lnSpc>
                <a:spcPct val="150000"/>
              </a:lnSpc>
              <a:spcBef>
                <a:spcPts val="600"/>
              </a:spcBef>
              <a:buClr>
                <a:srgbClr val="FF6600"/>
              </a:buClr>
              <a:buSzPct val="60000"/>
              <a:buFont typeface="Wingdings" panose="05000000000000000000" pitchFamily="2" charset="2"/>
              <a:buChar char="l"/>
            </a:pPr>
            <a:r>
              <a:rPr lang="zh-CN" altLang="en-US" sz="2200">
                <a:sym typeface="Times New Roman" panose="02020603050405020304" pitchFamily="18" charset="0"/>
              </a:rPr>
              <a:t>否则</a:t>
            </a:r>
            <a:r>
              <a:rPr lang="en-US" altLang="zh-CN" sz="2200" dirty="0">
                <a:sym typeface="Times New Roman" panose="02020603050405020304" pitchFamily="18" charset="0"/>
              </a:rPr>
              <a:t>, </a:t>
            </a:r>
            <a:r>
              <a:rPr lang="zh-CN" altLang="en-US" sz="2200" dirty="0">
                <a:sym typeface="Times New Roman" panose="02020603050405020304" pitchFamily="18" charset="0"/>
              </a:rPr>
              <a:t>下一个规则将与前面的规则相同（</a:t>
            </a:r>
            <a:r>
              <a:rPr lang="zh-CN" altLang="en-US" sz="2200" b="1" dirty="0">
                <a:solidFill>
                  <a:srgbClr val="FF6600"/>
                </a:solidFill>
                <a:sym typeface="Times New Roman" panose="02020603050405020304" pitchFamily="18" charset="0"/>
              </a:rPr>
              <a:t>规则可能</a:t>
            </a:r>
            <a:r>
              <a:rPr lang="zh-CN" altLang="en-US" sz="2200" b="1">
                <a:solidFill>
                  <a:srgbClr val="FF6600"/>
                </a:solidFill>
                <a:sym typeface="Times New Roman" panose="02020603050405020304" pitchFamily="18" charset="0"/>
              </a:rPr>
              <a:t>重复</a:t>
            </a:r>
            <a:r>
              <a:rPr lang="zh-CN" altLang="en-US" sz="2200">
                <a:sym typeface="Times New Roman" panose="02020603050405020304" pitchFamily="18" charset="0"/>
              </a:rPr>
              <a:t>）</a:t>
            </a:r>
            <a:endParaRPr lang="zh-CN" altLang="en-US" sz="2400" dirty="0">
              <a:solidFill>
                <a:schemeClr val="tx1">
                  <a:lumMod val="85000"/>
                  <a:lumOff val="15000"/>
                </a:schemeClr>
              </a:solidFill>
              <a:cs typeface="+mn-ea"/>
              <a:sym typeface="Times New Roman" panose="02020603050405020304" pitchFamily="18" charset="0"/>
            </a:endParaRPr>
          </a:p>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dirty="0">
                <a:solidFill>
                  <a:schemeClr val="tx1">
                    <a:lumMod val="85000"/>
                    <a:lumOff val="15000"/>
                  </a:schemeClr>
                </a:solidFill>
                <a:cs typeface="+mn-ea"/>
                <a:sym typeface="Times New Roman" panose="02020603050405020304" pitchFamily="18" charset="0"/>
              </a:rPr>
              <a:t>为什么删除</a:t>
            </a:r>
            <a:r>
              <a:rPr lang="zh-CN" altLang="en-US" sz="2400">
                <a:solidFill>
                  <a:schemeClr val="tx1">
                    <a:lumMod val="85000"/>
                    <a:lumOff val="15000"/>
                  </a:schemeClr>
                </a:solidFill>
                <a:cs typeface="+mn-ea"/>
                <a:sym typeface="Times New Roman" panose="02020603050405020304" pitchFamily="18" charset="0"/>
              </a:rPr>
              <a:t>正实例</a:t>
            </a:r>
            <a:r>
              <a:rPr lang="en-US" altLang="zh-CN" sz="2400" dirty="0">
                <a:solidFill>
                  <a:schemeClr val="tx1">
                    <a:lumMod val="85000"/>
                    <a:lumOff val="15000"/>
                  </a:schemeClr>
                </a:solidFill>
                <a:cs typeface="+mn-ea"/>
                <a:sym typeface="Times New Roman" panose="02020603050405020304" pitchFamily="18" charset="0"/>
              </a:rPr>
              <a:t>?</a:t>
            </a: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防止高估后面规则</a:t>
            </a:r>
            <a:r>
              <a:rPr lang="zh-CN" altLang="en-US" sz="2200">
                <a:sym typeface="Times New Roman" panose="02020603050405020304" pitchFamily="18" charset="0"/>
              </a:rPr>
              <a:t>的准确率</a:t>
            </a:r>
            <a:endParaRPr lang="en-US" altLang="zh-CN" sz="2200" dirty="0">
              <a:sym typeface="Times New Roman" panose="02020603050405020304" pitchFamily="18" charset="0"/>
            </a:endParaRP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确保下一个</a:t>
            </a:r>
            <a:r>
              <a:rPr lang="zh-CN" altLang="en-US" sz="2200">
                <a:sym typeface="Times New Roman" panose="02020603050405020304" pitchFamily="18" charset="0"/>
              </a:rPr>
              <a:t>规则不同</a:t>
            </a:r>
            <a:endParaRPr lang="zh-CN" altLang="en-US" sz="2400" dirty="0">
              <a:solidFill>
                <a:schemeClr val="tx1">
                  <a:lumMod val="85000"/>
                  <a:lumOff val="15000"/>
                </a:schemeClr>
              </a:solidFill>
              <a:cs typeface="+mn-ea"/>
              <a:sym typeface="Times New Roman" panose="02020603050405020304" pitchFamily="18" charset="0"/>
            </a:endParaRPr>
          </a:p>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dirty="0">
                <a:solidFill>
                  <a:schemeClr val="tx1">
                    <a:lumMod val="85000"/>
                    <a:lumOff val="15000"/>
                  </a:schemeClr>
                </a:solidFill>
                <a:cs typeface="+mn-ea"/>
                <a:sym typeface="Times New Roman" panose="02020603050405020304" pitchFamily="18" charset="0"/>
              </a:rPr>
              <a:t>为什么删除</a:t>
            </a:r>
            <a:r>
              <a:rPr lang="zh-CN" altLang="en-US" sz="2400">
                <a:solidFill>
                  <a:schemeClr val="tx1">
                    <a:lumMod val="85000"/>
                    <a:lumOff val="15000"/>
                  </a:schemeClr>
                </a:solidFill>
                <a:cs typeface="+mn-ea"/>
                <a:sym typeface="Times New Roman" panose="02020603050405020304" pitchFamily="18" charset="0"/>
              </a:rPr>
              <a:t>负实例</a:t>
            </a:r>
            <a:r>
              <a:rPr lang="en-US" altLang="zh-CN" sz="2400" dirty="0">
                <a:solidFill>
                  <a:schemeClr val="tx1">
                    <a:lumMod val="85000"/>
                    <a:lumOff val="15000"/>
                  </a:schemeClr>
                </a:solidFill>
                <a:cs typeface="+mn-ea"/>
                <a:sym typeface="Times New Roman" panose="02020603050405020304" pitchFamily="18" charset="0"/>
              </a:rPr>
              <a:t>?</a:t>
            </a: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防止过拟合</a:t>
            </a:r>
            <a:r>
              <a:rPr lang="zh-CN" altLang="en-US" sz="2200">
                <a:sym typeface="Times New Roman" panose="02020603050405020304" pitchFamily="18" charset="0"/>
              </a:rPr>
              <a:t>错误训练集</a:t>
            </a:r>
            <a:endParaRPr lang="en-US" altLang="zh-CN" sz="2200" dirty="0">
              <a:sym typeface="Times New Roman" panose="02020603050405020304" pitchFamily="18" charset="0"/>
            </a:endParaRP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防止低估后面规则的准确率</a:t>
            </a: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比较图中的</a:t>
            </a:r>
            <a:r>
              <a:rPr lang="zh-CN" altLang="en-US" sz="2200">
                <a:sym typeface="Times New Roman" panose="02020603050405020304" pitchFamily="18" charset="0"/>
              </a:rPr>
              <a:t>规则 </a:t>
            </a:r>
            <a:r>
              <a:rPr lang="en-US" altLang="zh-CN" sz="2200" dirty="0">
                <a:sym typeface="Times New Roman" panose="02020603050405020304" pitchFamily="18" charset="0"/>
              </a:rPr>
              <a:t>R2 </a:t>
            </a:r>
            <a:r>
              <a:rPr lang="zh-CN" altLang="en-US" sz="2200">
                <a:sym typeface="Times New Roman" panose="02020603050405020304" pitchFamily="18" charset="0"/>
              </a:rPr>
              <a:t>和 </a:t>
            </a:r>
            <a:r>
              <a:rPr lang="en-US" altLang="zh-CN" sz="2200" dirty="0">
                <a:sym typeface="Times New Roman" panose="02020603050405020304" pitchFamily="18" charset="0"/>
              </a:rPr>
              <a:t>R3</a:t>
            </a:r>
          </a:p>
        </p:txBody>
      </p:sp>
      <p:graphicFrame>
        <p:nvGraphicFramePr>
          <p:cNvPr id="24583" name="Object 4">
            <a:extLst>
              <a:ext uri="{FF2B5EF4-FFF2-40B4-BE49-F238E27FC236}">
                <a16:creationId xmlns:a16="http://schemas.microsoft.com/office/drawing/2014/main" id="{79857BE9-EB4E-4E45-A235-D8341DB59286}"/>
              </a:ext>
            </a:extLst>
          </p:cNvPr>
          <p:cNvGraphicFramePr>
            <a:graphicFrameLocks noGrp="1" noChangeAspect="1"/>
          </p:cNvGraphicFramePr>
          <p:nvPr>
            <p:ph sz="half" idx="4294967295"/>
            <p:extLst>
              <p:ext uri="{D42A27DB-BD31-4B8C-83A1-F6EECF244321}">
                <p14:modId xmlns:p14="http://schemas.microsoft.com/office/powerpoint/2010/main" val="2980514237"/>
              </p:ext>
            </p:extLst>
          </p:nvPr>
        </p:nvGraphicFramePr>
        <p:xfrm>
          <a:off x="4665979" y="2006357"/>
          <a:ext cx="4226021" cy="3363968"/>
        </p:xfrm>
        <a:graphic>
          <a:graphicData uri="http://schemas.openxmlformats.org/presentationml/2006/ole">
            <mc:AlternateContent xmlns:mc="http://schemas.openxmlformats.org/markup-compatibility/2006">
              <mc:Choice xmlns:v="urn:schemas-microsoft-com:vml" Requires="v">
                <p:oleObj spid="_x0000_s24682" name="Visio" r:id="rId3" imgW="7043369" imgH="5606614" progId="Visio.Drawing.6">
                  <p:embed/>
                </p:oleObj>
              </mc:Choice>
              <mc:Fallback>
                <p:oleObj name="Visio" r:id="rId3" imgW="7043369" imgH="5606614"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5979" y="2006357"/>
                        <a:ext cx="4226021" cy="3363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2">
            <a:extLst>
              <a:ext uri="{FF2B5EF4-FFF2-40B4-BE49-F238E27FC236}">
                <a16:creationId xmlns:a16="http://schemas.microsoft.com/office/drawing/2014/main" id="{81DA6BE3-F997-4745-A8F1-79D473E5E95B}"/>
              </a:ext>
            </a:extLst>
          </p:cNvPr>
          <p:cNvSpPr txBox="1">
            <a:spLocks noChangeArrowheads="1"/>
          </p:cNvSpPr>
          <p:nvPr/>
        </p:nvSpPr>
        <p:spPr>
          <a:xfrm>
            <a:off x="756000" y="106703"/>
            <a:ext cx="73914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lnSpc>
                <a:spcPct val="100000"/>
              </a:lnSpc>
              <a:spcAft>
                <a:spcPts val="0"/>
              </a:spcAft>
            </a:pPr>
            <a:r>
              <a:rPr kumimoji="0"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1.5.2 </a:t>
            </a:r>
            <a:r>
              <a:rPr kumimoji="0"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删除实例</a:t>
            </a:r>
            <a:endParaRPr kumimoji="0"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cSld>
  <p:clrMapOvr>
    <a:masterClrMapping/>
  </p:clrMapOvr>
  <p:transition spd="med">
    <p:split orient="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3">
            <a:extLst>
              <a:ext uri="{FF2B5EF4-FFF2-40B4-BE49-F238E27FC236}">
                <a16:creationId xmlns:a16="http://schemas.microsoft.com/office/drawing/2014/main" id="{D206ED0F-D94D-4ABA-AFE9-889169642421}"/>
              </a:ext>
            </a:extLst>
          </p:cNvPr>
          <p:cNvSpPr>
            <a:spLocks noGrp="1" noChangeArrowheads="1"/>
          </p:cNvSpPr>
          <p:nvPr>
            <p:ph type="body" sz="half" idx="4294967295"/>
          </p:nvPr>
        </p:nvSpPr>
        <p:spPr>
          <a:xfrm>
            <a:off x="252000" y="756000"/>
            <a:ext cx="4680520" cy="5864682"/>
          </a:xfrm>
          <a:prstGeom prst="rect">
            <a:avLst/>
          </a:prstGeom>
        </p:spPr>
        <p:txBody>
          <a:bodyPr wrap="square">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dirty="0">
                <a:solidFill>
                  <a:schemeClr val="tx1">
                    <a:lumMod val="85000"/>
                    <a:lumOff val="15000"/>
                  </a:schemeClr>
                </a:solidFill>
                <a:cs typeface="+mn-ea"/>
                <a:sym typeface="Times New Roman" panose="02020603050405020304" pitchFamily="18" charset="0"/>
              </a:rPr>
              <a:t>为什么要</a:t>
            </a:r>
            <a:r>
              <a:rPr lang="zh-CN" altLang="en-US" sz="2400">
                <a:solidFill>
                  <a:schemeClr val="tx1">
                    <a:lumMod val="85000"/>
                    <a:lumOff val="15000"/>
                  </a:schemeClr>
                </a:solidFill>
                <a:cs typeface="+mn-ea"/>
                <a:sym typeface="Times New Roman" panose="02020603050405020304" pitchFamily="18" charset="0"/>
              </a:rPr>
              <a:t>删除实例</a:t>
            </a:r>
            <a:r>
              <a:rPr lang="en-US" altLang="zh-CN" sz="2400" dirty="0">
                <a:solidFill>
                  <a:schemeClr val="tx1">
                    <a:lumMod val="85000"/>
                    <a:lumOff val="15000"/>
                  </a:schemeClr>
                </a:solidFill>
                <a:cs typeface="+mn-ea"/>
                <a:sym typeface="Times New Roman" panose="02020603050405020304" pitchFamily="18" charset="0"/>
              </a:rPr>
              <a:t>?</a:t>
            </a:r>
          </a:p>
          <a:p>
            <a:pPr lvl="1">
              <a:lnSpc>
                <a:spcPct val="150000"/>
              </a:lnSpc>
              <a:spcBef>
                <a:spcPts val="600"/>
              </a:spcBef>
              <a:buClr>
                <a:srgbClr val="FF6600"/>
              </a:buClr>
              <a:buSzPct val="60000"/>
              <a:buFont typeface="Wingdings" panose="05000000000000000000" pitchFamily="2" charset="2"/>
              <a:buChar char="l"/>
            </a:pPr>
            <a:r>
              <a:rPr lang="zh-CN" altLang="en-US" sz="2200">
                <a:sym typeface="Times New Roman" panose="02020603050405020304" pitchFamily="18" charset="0"/>
              </a:rPr>
              <a:t>否则</a:t>
            </a:r>
            <a:r>
              <a:rPr lang="en-US" altLang="zh-CN" sz="2200" dirty="0">
                <a:sym typeface="Times New Roman" panose="02020603050405020304" pitchFamily="18" charset="0"/>
              </a:rPr>
              <a:t>, </a:t>
            </a:r>
            <a:r>
              <a:rPr lang="zh-CN" altLang="en-US" sz="2200" dirty="0">
                <a:sym typeface="Times New Roman" panose="02020603050405020304" pitchFamily="18" charset="0"/>
              </a:rPr>
              <a:t>下一个规则将与前面的规则相同（</a:t>
            </a:r>
            <a:r>
              <a:rPr lang="zh-CN" altLang="en-US" sz="2200" b="1" dirty="0">
                <a:solidFill>
                  <a:srgbClr val="FF6600"/>
                </a:solidFill>
                <a:sym typeface="Times New Roman" panose="02020603050405020304" pitchFamily="18" charset="0"/>
              </a:rPr>
              <a:t>规则可能</a:t>
            </a:r>
            <a:r>
              <a:rPr lang="zh-CN" altLang="en-US" sz="2200" b="1">
                <a:solidFill>
                  <a:srgbClr val="FF6600"/>
                </a:solidFill>
                <a:sym typeface="Times New Roman" panose="02020603050405020304" pitchFamily="18" charset="0"/>
              </a:rPr>
              <a:t>重复</a:t>
            </a:r>
            <a:r>
              <a:rPr lang="zh-CN" altLang="en-US" sz="2200">
                <a:sym typeface="Times New Roman" panose="02020603050405020304" pitchFamily="18" charset="0"/>
              </a:rPr>
              <a:t>）</a:t>
            </a:r>
            <a:endParaRPr lang="zh-CN" altLang="en-US" sz="2400" dirty="0">
              <a:solidFill>
                <a:schemeClr val="tx1">
                  <a:lumMod val="85000"/>
                  <a:lumOff val="15000"/>
                </a:schemeClr>
              </a:solidFill>
              <a:cs typeface="+mn-ea"/>
              <a:sym typeface="Times New Roman" panose="02020603050405020304" pitchFamily="18" charset="0"/>
            </a:endParaRPr>
          </a:p>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dirty="0">
                <a:solidFill>
                  <a:schemeClr val="tx1">
                    <a:lumMod val="85000"/>
                    <a:lumOff val="15000"/>
                  </a:schemeClr>
                </a:solidFill>
                <a:cs typeface="+mn-ea"/>
                <a:sym typeface="Times New Roman" panose="02020603050405020304" pitchFamily="18" charset="0"/>
              </a:rPr>
              <a:t>为什么删除</a:t>
            </a:r>
            <a:r>
              <a:rPr lang="zh-CN" altLang="en-US" sz="2400">
                <a:solidFill>
                  <a:schemeClr val="tx1">
                    <a:lumMod val="85000"/>
                    <a:lumOff val="15000"/>
                  </a:schemeClr>
                </a:solidFill>
                <a:cs typeface="+mn-ea"/>
                <a:sym typeface="Times New Roman" panose="02020603050405020304" pitchFamily="18" charset="0"/>
              </a:rPr>
              <a:t>正实例</a:t>
            </a:r>
            <a:r>
              <a:rPr lang="en-US" altLang="zh-CN" sz="2400" dirty="0">
                <a:solidFill>
                  <a:schemeClr val="tx1">
                    <a:lumMod val="85000"/>
                    <a:lumOff val="15000"/>
                  </a:schemeClr>
                </a:solidFill>
                <a:cs typeface="+mn-ea"/>
                <a:sym typeface="Times New Roman" panose="02020603050405020304" pitchFamily="18" charset="0"/>
              </a:rPr>
              <a:t>?</a:t>
            </a: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防止高估后面规则</a:t>
            </a:r>
            <a:r>
              <a:rPr lang="zh-CN" altLang="en-US" sz="2200">
                <a:sym typeface="Times New Roman" panose="02020603050405020304" pitchFamily="18" charset="0"/>
              </a:rPr>
              <a:t>的准确率</a:t>
            </a:r>
            <a:endParaRPr lang="en-US" altLang="zh-CN" sz="2200" dirty="0">
              <a:sym typeface="Times New Roman" panose="02020603050405020304" pitchFamily="18" charset="0"/>
            </a:endParaRP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确保下一个</a:t>
            </a:r>
            <a:r>
              <a:rPr lang="zh-CN" altLang="en-US" sz="2200">
                <a:sym typeface="Times New Roman" panose="02020603050405020304" pitchFamily="18" charset="0"/>
              </a:rPr>
              <a:t>规则不同</a:t>
            </a:r>
            <a:endParaRPr lang="zh-CN" altLang="en-US" sz="2400" dirty="0">
              <a:solidFill>
                <a:schemeClr val="tx1">
                  <a:lumMod val="85000"/>
                  <a:lumOff val="15000"/>
                </a:schemeClr>
              </a:solidFill>
              <a:cs typeface="+mn-ea"/>
              <a:sym typeface="Times New Roman" panose="02020603050405020304" pitchFamily="18" charset="0"/>
            </a:endParaRPr>
          </a:p>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dirty="0">
                <a:solidFill>
                  <a:schemeClr val="tx1">
                    <a:lumMod val="85000"/>
                    <a:lumOff val="15000"/>
                  </a:schemeClr>
                </a:solidFill>
                <a:cs typeface="+mn-ea"/>
                <a:sym typeface="Times New Roman" panose="02020603050405020304" pitchFamily="18" charset="0"/>
              </a:rPr>
              <a:t>为什么删除</a:t>
            </a:r>
            <a:r>
              <a:rPr lang="zh-CN" altLang="en-US" sz="2400">
                <a:solidFill>
                  <a:schemeClr val="tx1">
                    <a:lumMod val="85000"/>
                    <a:lumOff val="15000"/>
                  </a:schemeClr>
                </a:solidFill>
                <a:cs typeface="+mn-ea"/>
                <a:sym typeface="Times New Roman" panose="02020603050405020304" pitchFamily="18" charset="0"/>
              </a:rPr>
              <a:t>负实例</a:t>
            </a:r>
            <a:r>
              <a:rPr lang="en-US" altLang="zh-CN" sz="2400" dirty="0">
                <a:solidFill>
                  <a:schemeClr val="tx1">
                    <a:lumMod val="85000"/>
                    <a:lumOff val="15000"/>
                  </a:schemeClr>
                </a:solidFill>
                <a:cs typeface="+mn-ea"/>
                <a:sym typeface="Times New Roman" panose="02020603050405020304" pitchFamily="18" charset="0"/>
              </a:rPr>
              <a:t>?</a:t>
            </a: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防止过拟合</a:t>
            </a:r>
            <a:r>
              <a:rPr lang="zh-CN" altLang="en-US" sz="2200">
                <a:sym typeface="Times New Roman" panose="02020603050405020304" pitchFamily="18" charset="0"/>
              </a:rPr>
              <a:t>错误训练集</a:t>
            </a:r>
            <a:endParaRPr lang="en-US" altLang="zh-CN" sz="2200" dirty="0">
              <a:sym typeface="Times New Roman" panose="02020603050405020304" pitchFamily="18" charset="0"/>
            </a:endParaRP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防止低估后面规则的准确率</a:t>
            </a: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比较图中的</a:t>
            </a:r>
            <a:r>
              <a:rPr lang="zh-CN" altLang="en-US" sz="2200">
                <a:sym typeface="Times New Roman" panose="02020603050405020304" pitchFamily="18" charset="0"/>
              </a:rPr>
              <a:t>规则 </a:t>
            </a:r>
            <a:r>
              <a:rPr lang="en-US" altLang="zh-CN" sz="2200" dirty="0">
                <a:sym typeface="Times New Roman" panose="02020603050405020304" pitchFamily="18" charset="0"/>
              </a:rPr>
              <a:t>R2 </a:t>
            </a:r>
            <a:r>
              <a:rPr lang="zh-CN" altLang="en-US" sz="2200">
                <a:sym typeface="Times New Roman" panose="02020603050405020304" pitchFamily="18" charset="0"/>
              </a:rPr>
              <a:t>和 </a:t>
            </a:r>
            <a:r>
              <a:rPr lang="en-US" altLang="zh-CN" sz="2200" dirty="0">
                <a:sym typeface="Times New Roman" panose="02020603050405020304" pitchFamily="18" charset="0"/>
              </a:rPr>
              <a:t>R3</a:t>
            </a:r>
          </a:p>
        </p:txBody>
      </p:sp>
      <p:graphicFrame>
        <p:nvGraphicFramePr>
          <p:cNvPr id="24583" name="Object 4">
            <a:extLst>
              <a:ext uri="{FF2B5EF4-FFF2-40B4-BE49-F238E27FC236}">
                <a16:creationId xmlns:a16="http://schemas.microsoft.com/office/drawing/2014/main" id="{79857BE9-EB4E-4E45-A235-D8341DB59286}"/>
              </a:ext>
            </a:extLst>
          </p:cNvPr>
          <p:cNvGraphicFramePr>
            <a:graphicFrameLocks noGrp="1" noChangeAspect="1"/>
          </p:cNvGraphicFramePr>
          <p:nvPr>
            <p:ph sz="half" idx="4294967295"/>
          </p:nvPr>
        </p:nvGraphicFramePr>
        <p:xfrm>
          <a:off x="4665979" y="2006357"/>
          <a:ext cx="4226021" cy="3363968"/>
        </p:xfrm>
        <a:graphic>
          <a:graphicData uri="http://schemas.openxmlformats.org/presentationml/2006/ole">
            <mc:AlternateContent xmlns:mc="http://schemas.openxmlformats.org/markup-compatibility/2006">
              <mc:Choice xmlns:v="urn:schemas-microsoft-com:vml" Requires="v">
                <p:oleObj spid="_x0000_s69643" name="Visio" r:id="rId3" imgW="7043369" imgH="5606614" progId="Visio.Drawing.6">
                  <p:embed/>
                </p:oleObj>
              </mc:Choice>
              <mc:Fallback>
                <p:oleObj name="Visio" r:id="rId3" imgW="7043369" imgH="5606614" progId="Visio.Drawing.6">
                  <p:embed/>
                  <p:pic>
                    <p:nvPicPr>
                      <p:cNvPr id="24583" name="Object 4">
                        <a:extLst>
                          <a:ext uri="{FF2B5EF4-FFF2-40B4-BE49-F238E27FC236}">
                            <a16:creationId xmlns:a16="http://schemas.microsoft.com/office/drawing/2014/main" id="{79857BE9-EB4E-4E45-A235-D8341DB592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5979" y="2006357"/>
                        <a:ext cx="4226021" cy="3363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2">
            <a:extLst>
              <a:ext uri="{FF2B5EF4-FFF2-40B4-BE49-F238E27FC236}">
                <a16:creationId xmlns:a16="http://schemas.microsoft.com/office/drawing/2014/main" id="{81DA6BE3-F997-4745-A8F1-79D473E5E95B}"/>
              </a:ext>
            </a:extLst>
          </p:cNvPr>
          <p:cNvSpPr txBox="1">
            <a:spLocks noChangeArrowheads="1"/>
          </p:cNvSpPr>
          <p:nvPr/>
        </p:nvSpPr>
        <p:spPr>
          <a:xfrm>
            <a:off x="756000" y="106703"/>
            <a:ext cx="73914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lnSpc>
                <a:spcPct val="100000"/>
              </a:lnSpc>
              <a:spcAft>
                <a:spcPts val="0"/>
              </a:spcAft>
            </a:pPr>
            <a:r>
              <a:rPr kumimoji="0"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1.5.2 </a:t>
            </a:r>
            <a:r>
              <a:rPr kumimoji="0"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删除实例</a:t>
            </a:r>
            <a:endParaRPr kumimoji="0"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3007546401"/>
      </p:ext>
    </p:extLst>
  </p:cSld>
  <p:clrMapOvr>
    <a:masterClrMapping/>
  </p:clrMapOvr>
  <p:transition spd="med">
    <p:split orient="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E31C8C0A-BF4D-439F-81C1-04F73D35A74C}"/>
              </a:ext>
            </a:extLst>
          </p:cNvPr>
          <p:cNvSpPr txBox="1">
            <a:spLocks noChangeArrowheads="1"/>
          </p:cNvSpPr>
          <p:nvPr/>
        </p:nvSpPr>
        <p:spPr>
          <a:xfrm>
            <a:off x="756000" y="106703"/>
            <a:ext cx="73914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lnSpc>
                <a:spcPct val="100000"/>
              </a:lnSpc>
              <a:spcAft>
                <a:spcPts val="0"/>
              </a:spcAft>
            </a:pPr>
            <a:r>
              <a:rPr kumimoji="0"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1.5.2 </a:t>
            </a:r>
            <a:r>
              <a:rPr kumimoji="0"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删除实例</a:t>
            </a:r>
            <a:endParaRPr kumimoji="0"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9" name="文本占位符 1">
            <a:extLst>
              <a:ext uri="{FF2B5EF4-FFF2-40B4-BE49-F238E27FC236}">
                <a16:creationId xmlns:a16="http://schemas.microsoft.com/office/drawing/2014/main" id="{53795ADF-CCF4-4B52-A7BE-F4DDC848DB97}"/>
              </a:ext>
            </a:extLst>
          </p:cNvPr>
          <p:cNvSpPr txBox="1">
            <a:spLocks/>
          </p:cNvSpPr>
          <p:nvPr/>
        </p:nvSpPr>
        <p:spPr>
          <a:xfrm>
            <a:off x="252000" y="756000"/>
            <a:ext cx="5040560" cy="553606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en-US" altLang="zh-CN" sz="2400">
                <a:solidFill>
                  <a:schemeClr val="tx1">
                    <a:lumMod val="85000"/>
                    <a:lumOff val="15000"/>
                  </a:schemeClr>
                </a:solidFill>
                <a:cs typeface="+mn-ea"/>
                <a:sym typeface="Times New Roman" panose="02020603050405020304" pitchFamily="18" charset="0"/>
              </a:rPr>
              <a:t>R1</a:t>
            </a:r>
            <a:r>
              <a:rPr kumimoji="0" lang="zh-CN" altLang="en-US" sz="2400">
                <a:solidFill>
                  <a:schemeClr val="tx1">
                    <a:lumMod val="85000"/>
                    <a:lumOff val="15000"/>
                  </a:schemeClr>
                </a:solidFill>
                <a:cs typeface="+mn-ea"/>
                <a:sym typeface="Times New Roman" panose="02020603050405020304" pitchFamily="18" charset="0"/>
              </a:rPr>
              <a:t>：</a:t>
            </a:r>
            <a:r>
              <a:rPr kumimoji="0" lang="en-US" altLang="zh-CN" sz="2400">
                <a:solidFill>
                  <a:schemeClr val="tx1">
                    <a:lumMod val="85000"/>
                    <a:lumOff val="15000"/>
                  </a:schemeClr>
                </a:solidFill>
                <a:cs typeface="+mn-ea"/>
                <a:sym typeface="Times New Roman" panose="02020603050405020304" pitchFamily="18" charset="0"/>
              </a:rPr>
              <a:t>12/15=80%</a:t>
            </a:r>
          </a:p>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en-US" altLang="zh-CN" sz="2400">
                <a:solidFill>
                  <a:schemeClr val="tx1">
                    <a:lumMod val="85000"/>
                    <a:lumOff val="15000"/>
                  </a:schemeClr>
                </a:solidFill>
                <a:cs typeface="+mn-ea"/>
                <a:sym typeface="Times New Roman" panose="02020603050405020304" pitchFamily="18" charset="0"/>
              </a:rPr>
              <a:t>R2</a:t>
            </a:r>
            <a:r>
              <a:rPr kumimoji="0" lang="zh-CN" altLang="en-US" sz="2400">
                <a:solidFill>
                  <a:schemeClr val="tx1">
                    <a:lumMod val="85000"/>
                    <a:lumOff val="15000"/>
                  </a:schemeClr>
                </a:solidFill>
                <a:cs typeface="+mn-ea"/>
                <a:sym typeface="Times New Roman" panose="02020603050405020304" pitchFamily="18" charset="0"/>
              </a:rPr>
              <a:t>：</a:t>
            </a:r>
            <a:r>
              <a:rPr kumimoji="0" lang="en-US" altLang="zh-CN" sz="2400">
                <a:solidFill>
                  <a:schemeClr val="tx1">
                    <a:lumMod val="85000"/>
                    <a:lumOff val="15000"/>
                  </a:schemeClr>
                </a:solidFill>
                <a:cs typeface="+mn-ea"/>
                <a:sym typeface="Times New Roman" panose="02020603050405020304" pitchFamily="18" charset="0"/>
              </a:rPr>
              <a:t>7/10=70%</a:t>
            </a:r>
          </a:p>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en-US" altLang="zh-CN" sz="2400">
                <a:solidFill>
                  <a:schemeClr val="tx1">
                    <a:lumMod val="85000"/>
                    <a:lumOff val="15000"/>
                  </a:schemeClr>
                </a:solidFill>
                <a:cs typeface="+mn-ea"/>
                <a:sym typeface="Times New Roman" panose="02020603050405020304" pitchFamily="18" charset="0"/>
              </a:rPr>
              <a:t>R3</a:t>
            </a:r>
            <a:r>
              <a:rPr kumimoji="0" lang="zh-CN" altLang="en-US" sz="2400">
                <a:solidFill>
                  <a:schemeClr val="tx1">
                    <a:lumMod val="85000"/>
                    <a:lumOff val="15000"/>
                  </a:schemeClr>
                </a:solidFill>
                <a:cs typeface="+mn-ea"/>
                <a:sym typeface="Times New Roman" panose="02020603050405020304" pitchFamily="18" charset="0"/>
              </a:rPr>
              <a:t>：</a:t>
            </a:r>
            <a:r>
              <a:rPr kumimoji="0" lang="en-US" altLang="zh-CN" sz="2400">
                <a:solidFill>
                  <a:schemeClr val="tx1">
                    <a:lumMod val="85000"/>
                    <a:lumOff val="15000"/>
                  </a:schemeClr>
                </a:solidFill>
                <a:cs typeface="+mn-ea"/>
                <a:sym typeface="Times New Roman" panose="02020603050405020304" pitchFamily="18" charset="0"/>
              </a:rPr>
              <a:t>8/12=66.7%</a:t>
            </a:r>
          </a:p>
          <a:p>
            <a:pPr marL="0" indent="0" algn="just" fontAlgn="auto">
              <a:lnSpc>
                <a:spcPct val="100000"/>
              </a:lnSpc>
              <a:spcBef>
                <a:spcPts val="600"/>
              </a:spcBef>
              <a:spcAft>
                <a:spcPts val="0"/>
              </a:spcAft>
              <a:buClr>
                <a:srgbClr val="FF6600"/>
              </a:buClr>
              <a:buSzPct val="80000"/>
              <a:buNone/>
            </a:pPr>
            <a:endParaRPr kumimoji="0" lang="en-US" altLang="zh-CN" sz="2400">
              <a:solidFill>
                <a:schemeClr val="tx1">
                  <a:lumMod val="85000"/>
                  <a:lumOff val="15000"/>
                </a:schemeClr>
              </a:solidFill>
              <a:cs typeface="+mn-ea"/>
              <a:sym typeface="Times New Roman" panose="02020603050405020304" pitchFamily="18" charset="0"/>
            </a:endParaRPr>
          </a:p>
          <a:p>
            <a:pPr marL="0" indent="0" algn="just" fontAlgn="auto">
              <a:lnSpc>
                <a:spcPct val="150000"/>
              </a:lnSpc>
              <a:spcBef>
                <a:spcPts val="600"/>
              </a:spcBef>
              <a:spcAft>
                <a:spcPts val="0"/>
              </a:spcAft>
              <a:buClr>
                <a:srgbClr val="FF6600"/>
              </a:buClr>
              <a:buSzPct val="80000"/>
              <a:buFont typeface="Arial" panose="020B0604020202020204" pitchFamily="34" charset="0"/>
              <a:buNone/>
            </a:pPr>
            <a:r>
              <a:rPr kumimoji="0" lang="en-US" altLang="zh-CN" sz="2400">
                <a:solidFill>
                  <a:schemeClr val="tx1">
                    <a:lumMod val="85000"/>
                    <a:lumOff val="15000"/>
                  </a:schemeClr>
                </a:solidFill>
                <a:cs typeface="+mn-ea"/>
                <a:sym typeface="Times New Roman" panose="02020603050405020304" pitchFamily="18" charset="0"/>
              </a:rPr>
              <a:t>1</a:t>
            </a:r>
            <a:r>
              <a:rPr kumimoji="0" lang="zh-CN" altLang="en-US" sz="2400">
                <a:solidFill>
                  <a:schemeClr val="tx1">
                    <a:lumMod val="85000"/>
                    <a:lumOff val="15000"/>
                  </a:schemeClr>
                </a:solidFill>
                <a:cs typeface="+mn-ea"/>
                <a:sym typeface="Times New Roman" panose="02020603050405020304" pitchFamily="18" charset="0"/>
              </a:rPr>
              <a:t>）产生</a:t>
            </a:r>
            <a:r>
              <a:rPr kumimoji="0" lang="en-US" altLang="zh-CN" sz="2400">
                <a:solidFill>
                  <a:schemeClr val="tx1">
                    <a:lumMod val="85000"/>
                    <a:lumOff val="15000"/>
                  </a:schemeClr>
                </a:solidFill>
                <a:cs typeface="+mn-ea"/>
                <a:sym typeface="Times New Roman" panose="02020603050405020304" pitchFamily="18" charset="0"/>
              </a:rPr>
              <a:t>R1</a:t>
            </a:r>
            <a:r>
              <a:rPr kumimoji="0" lang="zh-CN" altLang="en-US" sz="2400">
                <a:solidFill>
                  <a:schemeClr val="tx1">
                    <a:lumMod val="85000"/>
                    <a:lumOff val="15000"/>
                  </a:schemeClr>
                </a:solidFill>
                <a:cs typeface="+mn-ea"/>
                <a:sym typeface="Times New Roman" panose="02020603050405020304" pitchFamily="18" charset="0"/>
              </a:rPr>
              <a:t>（第一步）</a:t>
            </a:r>
            <a:endParaRPr kumimoji="0" lang="en-US" altLang="zh-CN" sz="2400">
              <a:solidFill>
                <a:schemeClr val="tx1">
                  <a:lumMod val="85000"/>
                  <a:lumOff val="15000"/>
                </a:schemeClr>
              </a:solidFill>
              <a:cs typeface="+mn-ea"/>
              <a:sym typeface="Times New Roman" panose="02020603050405020304" pitchFamily="18" charset="0"/>
            </a:endParaRPr>
          </a:p>
          <a:p>
            <a:pPr marL="0" indent="0" algn="just" fontAlgn="auto">
              <a:lnSpc>
                <a:spcPct val="150000"/>
              </a:lnSpc>
              <a:spcBef>
                <a:spcPts val="600"/>
              </a:spcBef>
              <a:spcAft>
                <a:spcPts val="0"/>
              </a:spcAft>
              <a:buClr>
                <a:srgbClr val="FF6600"/>
              </a:buClr>
              <a:buSzPct val="80000"/>
              <a:buFont typeface="Arial" panose="020B0604020202020204" pitchFamily="34" charset="0"/>
              <a:buNone/>
            </a:pPr>
            <a:r>
              <a:rPr kumimoji="0" lang="en-US" altLang="zh-CN" sz="2400">
                <a:solidFill>
                  <a:schemeClr val="tx1">
                    <a:lumMod val="85000"/>
                    <a:lumOff val="15000"/>
                  </a:schemeClr>
                </a:solidFill>
                <a:cs typeface="+mn-ea"/>
                <a:sym typeface="Times New Roman" panose="02020603050405020304" pitchFamily="18" charset="0"/>
              </a:rPr>
              <a:t>2</a:t>
            </a:r>
            <a:r>
              <a:rPr kumimoji="0" lang="zh-CN" altLang="en-US" sz="2400">
                <a:solidFill>
                  <a:schemeClr val="tx1">
                    <a:lumMod val="85000"/>
                    <a:lumOff val="15000"/>
                  </a:schemeClr>
                </a:solidFill>
                <a:cs typeface="+mn-ea"/>
                <a:sym typeface="Times New Roman" panose="02020603050405020304" pitchFamily="18" charset="0"/>
              </a:rPr>
              <a:t>）产生</a:t>
            </a:r>
            <a:r>
              <a:rPr kumimoji="0" lang="en-US" altLang="zh-CN" sz="2400">
                <a:solidFill>
                  <a:schemeClr val="tx1">
                    <a:lumMod val="85000"/>
                    <a:lumOff val="15000"/>
                  </a:schemeClr>
                </a:solidFill>
                <a:cs typeface="+mn-ea"/>
                <a:sym typeface="Times New Roman" panose="02020603050405020304" pitchFamily="18" charset="0"/>
              </a:rPr>
              <a:t>R2</a:t>
            </a:r>
            <a:r>
              <a:rPr kumimoji="0" lang="zh-CN" altLang="en-US" sz="2400">
                <a:solidFill>
                  <a:schemeClr val="tx1">
                    <a:lumMod val="85000"/>
                    <a:lumOff val="15000"/>
                  </a:schemeClr>
                </a:solidFill>
                <a:cs typeface="+mn-ea"/>
                <a:sym typeface="Times New Roman" panose="02020603050405020304" pitchFamily="18" charset="0"/>
              </a:rPr>
              <a:t>？</a:t>
            </a:r>
            <a:r>
              <a:rPr kumimoji="0" lang="en-US" altLang="zh-CN" sz="2400">
                <a:solidFill>
                  <a:schemeClr val="tx1">
                    <a:lumMod val="85000"/>
                    <a:lumOff val="15000"/>
                  </a:schemeClr>
                </a:solidFill>
                <a:cs typeface="+mn-ea"/>
                <a:sym typeface="Times New Roman" panose="02020603050405020304" pitchFamily="18" charset="0"/>
              </a:rPr>
              <a:t>R3</a:t>
            </a:r>
            <a:r>
              <a:rPr kumimoji="0" lang="zh-CN" altLang="en-US" sz="2400">
                <a:solidFill>
                  <a:schemeClr val="tx1">
                    <a:lumMod val="85000"/>
                    <a:lumOff val="15000"/>
                  </a:schemeClr>
                </a:solidFill>
                <a:cs typeface="+mn-ea"/>
                <a:sym typeface="Times New Roman" panose="02020603050405020304" pitchFamily="18" charset="0"/>
              </a:rPr>
              <a:t>？</a:t>
            </a:r>
            <a:endParaRPr kumimoji="0" lang="en-US" altLang="zh-CN" sz="2400">
              <a:solidFill>
                <a:schemeClr val="tx1">
                  <a:lumMod val="85000"/>
                  <a:lumOff val="15000"/>
                </a:schemeClr>
              </a:solidFill>
              <a:cs typeface="+mn-ea"/>
              <a:sym typeface="Times New Roman" panose="02020603050405020304" pitchFamily="18" charset="0"/>
            </a:endParaRP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en-US" altLang="zh-CN" sz="2200">
                <a:sym typeface="Times New Roman" panose="02020603050405020304" pitchFamily="18" charset="0"/>
              </a:rPr>
              <a:t>R1</a:t>
            </a:r>
            <a:r>
              <a:rPr kumimoji="0" lang="zh-CN" altLang="en-US" sz="2200">
                <a:sym typeface="Times New Roman" panose="02020603050405020304" pitchFamily="18" charset="0"/>
              </a:rPr>
              <a:t> </a:t>
            </a:r>
            <a:r>
              <a:rPr kumimoji="0" lang="en-US" altLang="zh-CN" sz="2200">
                <a:sym typeface="Times New Roman" panose="02020603050405020304" pitchFamily="18" charset="0"/>
              </a:rPr>
              <a:t>U  R2</a:t>
            </a:r>
            <a:r>
              <a:rPr kumimoji="0" lang="zh-CN" altLang="en-US" sz="2200">
                <a:sym typeface="Times New Roman" panose="02020603050405020304" pitchFamily="18" charset="0"/>
              </a:rPr>
              <a:t>：</a:t>
            </a:r>
            <a:r>
              <a:rPr kumimoji="0" lang="en-US" altLang="zh-CN" sz="2200">
                <a:sym typeface="Times New Roman" panose="02020603050405020304" pitchFamily="18" charset="0"/>
              </a:rPr>
              <a:t>19/25=76%</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en-US" altLang="zh-CN" sz="2200">
                <a:sym typeface="Times New Roman" panose="02020603050405020304" pitchFamily="18" charset="0"/>
              </a:rPr>
              <a:t>R1</a:t>
            </a:r>
            <a:r>
              <a:rPr kumimoji="0" lang="zh-CN" altLang="en-US" sz="2200">
                <a:sym typeface="Times New Roman" panose="02020603050405020304" pitchFamily="18" charset="0"/>
              </a:rPr>
              <a:t> </a:t>
            </a:r>
            <a:r>
              <a:rPr kumimoji="0" lang="en-US" altLang="zh-CN" sz="2200">
                <a:sym typeface="Times New Roman" panose="02020603050405020304" pitchFamily="18" charset="0"/>
              </a:rPr>
              <a:t>U  R3</a:t>
            </a:r>
            <a:r>
              <a:rPr kumimoji="0" lang="zh-CN" altLang="en-US" sz="2200">
                <a:sym typeface="Times New Roman" panose="02020603050405020304" pitchFamily="18" charset="0"/>
              </a:rPr>
              <a:t>：</a:t>
            </a:r>
            <a:endParaRPr kumimoji="0" lang="en-US" altLang="zh-CN" sz="2200">
              <a:sym typeface="Times New Roman" panose="02020603050405020304" pitchFamily="18" charset="0"/>
            </a:endParaRPr>
          </a:p>
          <a:p>
            <a:pPr marL="0" indent="0" algn="just" fontAlgn="auto">
              <a:lnSpc>
                <a:spcPct val="150000"/>
              </a:lnSpc>
              <a:spcBef>
                <a:spcPts val="600"/>
              </a:spcBef>
              <a:spcAft>
                <a:spcPts val="0"/>
              </a:spcAft>
              <a:buClr>
                <a:srgbClr val="FF6600"/>
              </a:buClr>
              <a:buSzPct val="80000"/>
              <a:buFont typeface="Arial" panose="020B0604020202020204" pitchFamily="34" charset="0"/>
              <a:buNone/>
            </a:pPr>
            <a:r>
              <a:rPr kumimoji="0" lang="en-US" altLang="zh-CN" sz="2400">
                <a:solidFill>
                  <a:schemeClr val="tx1">
                    <a:lumMod val="85000"/>
                    <a:lumOff val="15000"/>
                  </a:schemeClr>
                </a:solidFill>
                <a:cs typeface="+mn-ea"/>
                <a:sym typeface="Times New Roman" panose="02020603050405020304" pitchFamily="18" charset="0"/>
              </a:rPr>
              <a:t>3</a:t>
            </a:r>
            <a:r>
              <a:rPr kumimoji="0" lang="zh-CN" altLang="en-US" sz="2400">
                <a:solidFill>
                  <a:schemeClr val="tx1">
                    <a:lumMod val="85000"/>
                    <a:lumOff val="15000"/>
                  </a:schemeClr>
                </a:solidFill>
                <a:cs typeface="+mn-ea"/>
                <a:sym typeface="Times New Roman" panose="02020603050405020304" pitchFamily="18" charset="0"/>
              </a:rPr>
              <a:t>）产生</a:t>
            </a:r>
            <a:r>
              <a:rPr kumimoji="0" lang="en-US" altLang="zh-CN" sz="2400">
                <a:solidFill>
                  <a:schemeClr val="tx1">
                    <a:lumMod val="85000"/>
                    <a:lumOff val="15000"/>
                  </a:schemeClr>
                </a:solidFill>
                <a:cs typeface="+mn-ea"/>
                <a:sym typeface="Times New Roman" panose="02020603050405020304" pitchFamily="18" charset="0"/>
              </a:rPr>
              <a:t>R</a:t>
            </a:r>
            <a:r>
              <a:rPr kumimoji="0" lang="zh-CN" altLang="en-US" sz="2400">
                <a:solidFill>
                  <a:schemeClr val="tx1">
                    <a:lumMod val="85000"/>
                    <a:lumOff val="15000"/>
                  </a:schemeClr>
                </a:solidFill>
                <a:cs typeface="+mn-ea"/>
                <a:sym typeface="Times New Roman" panose="02020603050405020304" pitchFamily="18" charset="0"/>
              </a:rPr>
              <a:t>？（第二步）</a:t>
            </a:r>
            <a:endParaRPr kumimoji="0" lang="en-US" altLang="zh-CN" sz="2400" dirty="0">
              <a:solidFill>
                <a:schemeClr val="tx1">
                  <a:lumMod val="85000"/>
                  <a:lumOff val="15000"/>
                </a:schemeClr>
              </a:solidFill>
              <a:cs typeface="+mn-ea"/>
              <a:sym typeface="Times New Roman" panose="02020603050405020304" pitchFamily="18" charset="0"/>
            </a:endParaRPr>
          </a:p>
        </p:txBody>
      </p:sp>
      <p:graphicFrame>
        <p:nvGraphicFramePr>
          <p:cNvPr id="10" name="Object 4">
            <a:extLst>
              <a:ext uri="{FF2B5EF4-FFF2-40B4-BE49-F238E27FC236}">
                <a16:creationId xmlns:a16="http://schemas.microsoft.com/office/drawing/2014/main" id="{293F0FF7-D7C8-4B3D-980D-D7227A54563E}"/>
              </a:ext>
            </a:extLst>
          </p:cNvPr>
          <p:cNvGraphicFramePr>
            <a:graphicFrameLocks noChangeAspect="1"/>
          </p:cNvGraphicFramePr>
          <p:nvPr/>
        </p:nvGraphicFramePr>
        <p:xfrm>
          <a:off x="4665979" y="2006357"/>
          <a:ext cx="4226021" cy="3363968"/>
        </p:xfrm>
        <a:graphic>
          <a:graphicData uri="http://schemas.openxmlformats.org/presentationml/2006/ole">
            <mc:AlternateContent xmlns:mc="http://schemas.openxmlformats.org/markup-compatibility/2006">
              <mc:Choice xmlns:v="urn:schemas-microsoft-com:vml" Requires="v">
                <p:oleObj spid="_x0000_s52314" name="Visio" r:id="rId4" imgW="7043369" imgH="5606614" progId="Visio.Drawing.6">
                  <p:embed/>
                </p:oleObj>
              </mc:Choice>
              <mc:Fallback>
                <p:oleObj name="Visio" r:id="rId4" imgW="7043369" imgH="5606614" progId="Visio.Drawing.6">
                  <p:embed/>
                  <p:pic>
                    <p:nvPicPr>
                      <p:cNvPr id="24583" name="Object 4">
                        <a:extLst>
                          <a:ext uri="{FF2B5EF4-FFF2-40B4-BE49-F238E27FC236}">
                            <a16:creationId xmlns:a16="http://schemas.microsoft.com/office/drawing/2014/main" id="{79857BE9-EB4E-4E45-A235-D8341DB592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5979" y="2006357"/>
                        <a:ext cx="4226021" cy="3363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90993217"/>
      </p:ext>
    </p:extLst>
  </p:cSld>
  <p:clrMapOvr>
    <a:masterClrMapping/>
  </p:clrMapOvr>
  <p:transition spd="med">
    <p:split orient="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custDataLst>
              <p:tags r:id="rId3"/>
            </p:custDataLst>
          </p:nvPr>
        </p:nvSpPr>
        <p:spPr>
          <a:xfrm>
            <a:off x="2267744" y="4872695"/>
            <a:ext cx="1544161" cy="635000"/>
          </a:xfrm>
          <a:prstGeom prst="rect">
            <a:avLst/>
          </a:prstGeom>
          <a:noFill/>
        </p:spPr>
        <p:txBody>
          <a:bodyPr vert="horz" wrap="square" rtlCol="0" anchor="ctr" anchorCtr="0">
            <a:noAutofit/>
          </a:bodyPr>
          <a:lstStyle/>
          <a:p>
            <a:r>
              <a:rPr lang="zh-CN" altLang="en-US">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填空</a:t>
            </a:r>
            <a:r>
              <a:rPr lang="en-US" altLang="zh-CN">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1] </a:t>
            </a:r>
            <a:endParaRPr lang="zh-CN" altLang="en-US"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圆角矩形 9"/>
          <p:cNvSpPr/>
          <p:nvPr>
            <p:custDataLst>
              <p:tags r:id="rId4"/>
            </p:custDataLst>
          </p:nvPr>
        </p:nvSpPr>
        <p:spPr bwMode="auto">
          <a:xfrm>
            <a:off x="6296025" y="5791830"/>
            <a:ext cx="1543050" cy="411480"/>
          </a:xfrm>
          <a:prstGeom prst="roundRect">
            <a:avLst/>
          </a:prstGeom>
          <a:gradFill flip="none" rotWithShape="1">
            <a:gsLst>
              <a:gs pos="0">
                <a:srgbClr val="13548C">
                  <a:shade val="30000"/>
                  <a:satMod val="115000"/>
                </a:srgbClr>
              </a:gs>
              <a:gs pos="50000">
                <a:srgbClr val="13548C">
                  <a:shade val="67500"/>
                  <a:satMod val="115000"/>
                </a:srgbClr>
              </a:gs>
              <a:gs pos="100000">
                <a:srgbClr val="13548C">
                  <a:shade val="100000"/>
                  <a:satMod val="115000"/>
                </a:srgbClr>
              </a:gs>
            </a:gsLst>
            <a:lin ang="16200000" scaled="1"/>
            <a:tileRect/>
          </a:gradFill>
          <a:ln w="38100" cap="flat" cmpd="sng" algn="ctr">
            <a:no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作答</a:t>
            </a:r>
          </a:p>
        </p:txBody>
      </p:sp>
      <p:sp>
        <p:nvSpPr>
          <p:cNvPr id="16" name="矩形 15"/>
          <p:cNvSpPr/>
          <p:nvPr>
            <p:custDataLst>
              <p:tags r:id="rId5"/>
            </p:custDataLst>
          </p:nvPr>
        </p:nvSpPr>
        <p:spPr bwMode="auto">
          <a:xfrm>
            <a:off x="0" y="6487445"/>
            <a:ext cx="9144000" cy="365760"/>
          </a:xfrm>
          <a:prstGeom prst="rect">
            <a:avLst/>
          </a:prstGeom>
          <a:solidFill>
            <a:srgbClr val="FBFAEF"/>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eaLnBrk="1" hangingPunct="1"/>
            <a:r>
              <a:rPr kumimoji="1" lang="zh-CN" altLang="en-US" sz="1200" b="0" i="0" u="none" strike="noStrike" cap="none" normalizeH="0" baseline="0">
                <a:ln>
                  <a:noFill/>
                </a:ln>
                <a:solidFill>
                  <a:srgbClr val="F84F41"/>
                </a:solidFill>
                <a:effectLst/>
                <a:latin typeface="Times New Roman" panose="02020603050405020304" pitchFamily="18" charset="0"/>
                <a:ea typeface="微软雅黑" panose="020B0503020204020204" pitchFamily="34" charset="-122"/>
                <a:sym typeface="Times New Roman" panose="02020603050405020304" pitchFamily="18" charset="0"/>
              </a:rPr>
              <a:t>正常使用填空题需</a:t>
            </a:r>
            <a:r>
              <a:rPr kumimoji="1" lang="en-US" altLang="zh-CN" sz="1200" b="0" i="0" u="none" strike="noStrike" cap="none" normalizeH="0" baseline="0">
                <a:ln>
                  <a:noFill/>
                </a:ln>
                <a:solidFill>
                  <a:srgbClr val="F84F41"/>
                </a:solidFill>
                <a:effectLst/>
                <a:latin typeface="Times New Roman" panose="02020603050405020304" pitchFamily="18" charset="0"/>
                <a:ea typeface="微软雅黑" panose="020B0503020204020204" pitchFamily="34" charset="-122"/>
                <a:sym typeface="Times New Roman" panose="02020603050405020304" pitchFamily="18" charset="0"/>
              </a:rPr>
              <a:t>3.0</a:t>
            </a:r>
            <a:r>
              <a:rPr kumimoji="1" lang="zh-CN" altLang="en-US" sz="1200" b="0" i="0" u="none" strike="noStrike" cap="none" normalizeH="0" baseline="0">
                <a:ln>
                  <a:noFill/>
                </a:ln>
                <a:solidFill>
                  <a:srgbClr val="F84F41"/>
                </a:solidFill>
                <a:effectLst/>
                <a:latin typeface="Times New Roman" panose="02020603050405020304" pitchFamily="18" charset="0"/>
                <a:ea typeface="微软雅黑" panose="020B0503020204020204" pitchFamily="34" charset="-122"/>
                <a:sym typeface="Times New Roman" panose="02020603050405020304" pitchFamily="18" charset="0"/>
              </a:rPr>
              <a:t>以上版本雨课堂</a:t>
            </a:r>
          </a:p>
        </p:txBody>
      </p:sp>
      <p:sp>
        <p:nvSpPr>
          <p:cNvPr id="20" name="文本占位符 1">
            <a:extLst>
              <a:ext uri="{FF2B5EF4-FFF2-40B4-BE49-F238E27FC236}">
                <a16:creationId xmlns:a16="http://schemas.microsoft.com/office/drawing/2014/main" id="{7C845F8B-14BF-4791-9BC3-4E7E2DAAAEA1}"/>
              </a:ext>
            </a:extLst>
          </p:cNvPr>
          <p:cNvSpPr txBox="1">
            <a:spLocks/>
          </p:cNvSpPr>
          <p:nvPr/>
        </p:nvSpPr>
        <p:spPr>
          <a:xfrm>
            <a:off x="252000" y="756000"/>
            <a:ext cx="5040560" cy="4725909"/>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en-US" altLang="zh-CN" sz="2400">
                <a:solidFill>
                  <a:schemeClr val="tx1">
                    <a:lumMod val="85000"/>
                    <a:lumOff val="15000"/>
                  </a:schemeClr>
                </a:solidFill>
                <a:cs typeface="+mn-ea"/>
                <a:sym typeface="Times New Roman" panose="02020603050405020304" pitchFamily="18" charset="0"/>
              </a:rPr>
              <a:t>R1</a:t>
            </a:r>
            <a:r>
              <a:rPr kumimoji="0" lang="zh-CN" altLang="en-US" sz="2400">
                <a:solidFill>
                  <a:schemeClr val="tx1">
                    <a:lumMod val="85000"/>
                    <a:lumOff val="15000"/>
                  </a:schemeClr>
                </a:solidFill>
                <a:cs typeface="+mn-ea"/>
                <a:sym typeface="Times New Roman" panose="02020603050405020304" pitchFamily="18" charset="0"/>
              </a:rPr>
              <a:t>：</a:t>
            </a:r>
            <a:r>
              <a:rPr kumimoji="0" lang="en-US" altLang="zh-CN" sz="2400">
                <a:solidFill>
                  <a:schemeClr val="tx1">
                    <a:lumMod val="85000"/>
                    <a:lumOff val="15000"/>
                  </a:schemeClr>
                </a:solidFill>
                <a:cs typeface="+mn-ea"/>
                <a:sym typeface="Times New Roman" panose="02020603050405020304" pitchFamily="18" charset="0"/>
              </a:rPr>
              <a:t>12/15=80%</a:t>
            </a:r>
          </a:p>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en-US" altLang="zh-CN" sz="2400">
                <a:solidFill>
                  <a:schemeClr val="tx1">
                    <a:lumMod val="85000"/>
                    <a:lumOff val="15000"/>
                  </a:schemeClr>
                </a:solidFill>
                <a:cs typeface="+mn-ea"/>
                <a:sym typeface="Times New Roman" panose="02020603050405020304" pitchFamily="18" charset="0"/>
              </a:rPr>
              <a:t>R2</a:t>
            </a:r>
            <a:r>
              <a:rPr kumimoji="0" lang="zh-CN" altLang="en-US" sz="2400">
                <a:solidFill>
                  <a:schemeClr val="tx1">
                    <a:lumMod val="85000"/>
                    <a:lumOff val="15000"/>
                  </a:schemeClr>
                </a:solidFill>
                <a:cs typeface="+mn-ea"/>
                <a:sym typeface="Times New Roman" panose="02020603050405020304" pitchFamily="18" charset="0"/>
              </a:rPr>
              <a:t>：</a:t>
            </a:r>
            <a:r>
              <a:rPr kumimoji="0" lang="en-US" altLang="zh-CN" sz="2400">
                <a:solidFill>
                  <a:schemeClr val="tx1">
                    <a:lumMod val="85000"/>
                    <a:lumOff val="15000"/>
                  </a:schemeClr>
                </a:solidFill>
                <a:cs typeface="+mn-ea"/>
                <a:sym typeface="Times New Roman" panose="02020603050405020304" pitchFamily="18" charset="0"/>
              </a:rPr>
              <a:t>7/10=70%</a:t>
            </a:r>
          </a:p>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en-US" altLang="zh-CN" sz="2400">
                <a:solidFill>
                  <a:schemeClr val="tx1">
                    <a:lumMod val="85000"/>
                    <a:lumOff val="15000"/>
                  </a:schemeClr>
                </a:solidFill>
                <a:cs typeface="+mn-ea"/>
                <a:sym typeface="Times New Roman" panose="02020603050405020304" pitchFamily="18" charset="0"/>
              </a:rPr>
              <a:t>R3</a:t>
            </a:r>
            <a:r>
              <a:rPr kumimoji="0" lang="zh-CN" altLang="en-US" sz="2400">
                <a:solidFill>
                  <a:schemeClr val="tx1">
                    <a:lumMod val="85000"/>
                    <a:lumOff val="15000"/>
                  </a:schemeClr>
                </a:solidFill>
                <a:cs typeface="+mn-ea"/>
                <a:sym typeface="Times New Roman" panose="02020603050405020304" pitchFamily="18" charset="0"/>
              </a:rPr>
              <a:t>：</a:t>
            </a:r>
            <a:r>
              <a:rPr kumimoji="0" lang="en-US" altLang="zh-CN" sz="2400">
                <a:solidFill>
                  <a:schemeClr val="tx1">
                    <a:lumMod val="85000"/>
                    <a:lumOff val="15000"/>
                  </a:schemeClr>
                </a:solidFill>
                <a:cs typeface="+mn-ea"/>
                <a:sym typeface="Times New Roman" panose="02020603050405020304" pitchFamily="18" charset="0"/>
              </a:rPr>
              <a:t>8/12=66.7%</a:t>
            </a:r>
          </a:p>
          <a:p>
            <a:pPr marL="0" indent="0" algn="just" fontAlgn="auto">
              <a:lnSpc>
                <a:spcPct val="100000"/>
              </a:lnSpc>
              <a:spcBef>
                <a:spcPts val="600"/>
              </a:spcBef>
              <a:spcAft>
                <a:spcPts val="0"/>
              </a:spcAft>
              <a:buClr>
                <a:srgbClr val="FF6600"/>
              </a:buClr>
              <a:buSzPct val="80000"/>
              <a:buNone/>
            </a:pPr>
            <a:endParaRPr kumimoji="0" lang="en-US" altLang="zh-CN" sz="2400">
              <a:solidFill>
                <a:schemeClr val="tx1">
                  <a:lumMod val="85000"/>
                  <a:lumOff val="15000"/>
                </a:schemeClr>
              </a:solidFill>
              <a:cs typeface="+mn-ea"/>
              <a:sym typeface="Times New Roman" panose="02020603050405020304" pitchFamily="18" charset="0"/>
            </a:endParaRPr>
          </a:p>
          <a:p>
            <a:pPr marL="0" indent="0" algn="just" fontAlgn="auto">
              <a:lnSpc>
                <a:spcPct val="150000"/>
              </a:lnSpc>
              <a:spcBef>
                <a:spcPts val="600"/>
              </a:spcBef>
              <a:spcAft>
                <a:spcPts val="0"/>
              </a:spcAft>
              <a:buClr>
                <a:srgbClr val="FF6600"/>
              </a:buClr>
              <a:buSzPct val="80000"/>
              <a:buFont typeface="Arial" panose="020B0604020202020204" pitchFamily="34" charset="0"/>
              <a:buNone/>
            </a:pPr>
            <a:r>
              <a:rPr kumimoji="0" lang="en-US" altLang="zh-CN" sz="2400">
                <a:solidFill>
                  <a:schemeClr val="tx1">
                    <a:lumMod val="85000"/>
                    <a:lumOff val="15000"/>
                  </a:schemeClr>
                </a:solidFill>
                <a:cs typeface="+mn-ea"/>
                <a:sym typeface="Times New Roman" panose="02020603050405020304" pitchFamily="18" charset="0"/>
              </a:rPr>
              <a:t>1</a:t>
            </a:r>
            <a:r>
              <a:rPr kumimoji="0" lang="zh-CN" altLang="en-US" sz="2400">
                <a:solidFill>
                  <a:schemeClr val="tx1">
                    <a:lumMod val="85000"/>
                    <a:lumOff val="15000"/>
                  </a:schemeClr>
                </a:solidFill>
                <a:cs typeface="+mn-ea"/>
                <a:sym typeface="Times New Roman" panose="02020603050405020304" pitchFamily="18" charset="0"/>
              </a:rPr>
              <a:t>）产生</a:t>
            </a:r>
            <a:r>
              <a:rPr kumimoji="0" lang="en-US" altLang="zh-CN" sz="2400">
                <a:solidFill>
                  <a:schemeClr val="tx1">
                    <a:lumMod val="85000"/>
                    <a:lumOff val="15000"/>
                  </a:schemeClr>
                </a:solidFill>
                <a:cs typeface="+mn-ea"/>
                <a:sym typeface="Times New Roman" panose="02020603050405020304" pitchFamily="18" charset="0"/>
              </a:rPr>
              <a:t>R1</a:t>
            </a:r>
            <a:r>
              <a:rPr kumimoji="0" lang="zh-CN" altLang="en-US" sz="2400">
                <a:solidFill>
                  <a:schemeClr val="tx1">
                    <a:lumMod val="85000"/>
                    <a:lumOff val="15000"/>
                  </a:schemeClr>
                </a:solidFill>
                <a:cs typeface="+mn-ea"/>
                <a:sym typeface="Times New Roman" panose="02020603050405020304" pitchFamily="18" charset="0"/>
              </a:rPr>
              <a:t>（第一步）</a:t>
            </a:r>
            <a:endParaRPr kumimoji="0" lang="en-US" altLang="zh-CN" sz="2400">
              <a:solidFill>
                <a:schemeClr val="tx1">
                  <a:lumMod val="85000"/>
                  <a:lumOff val="15000"/>
                </a:schemeClr>
              </a:solidFill>
              <a:cs typeface="+mn-ea"/>
              <a:sym typeface="Times New Roman" panose="02020603050405020304" pitchFamily="18" charset="0"/>
            </a:endParaRPr>
          </a:p>
          <a:p>
            <a:pPr marL="0" indent="0" algn="just" fontAlgn="auto">
              <a:lnSpc>
                <a:spcPct val="150000"/>
              </a:lnSpc>
              <a:spcBef>
                <a:spcPts val="600"/>
              </a:spcBef>
              <a:spcAft>
                <a:spcPts val="0"/>
              </a:spcAft>
              <a:buClr>
                <a:srgbClr val="FF6600"/>
              </a:buClr>
              <a:buSzPct val="80000"/>
              <a:buFont typeface="Arial" panose="020B0604020202020204" pitchFamily="34" charset="0"/>
              <a:buNone/>
            </a:pPr>
            <a:r>
              <a:rPr kumimoji="0" lang="en-US" altLang="zh-CN" sz="2400">
                <a:solidFill>
                  <a:schemeClr val="tx1">
                    <a:lumMod val="85000"/>
                    <a:lumOff val="15000"/>
                  </a:schemeClr>
                </a:solidFill>
                <a:cs typeface="+mn-ea"/>
                <a:sym typeface="Times New Roman" panose="02020603050405020304" pitchFamily="18" charset="0"/>
              </a:rPr>
              <a:t>2</a:t>
            </a:r>
            <a:r>
              <a:rPr kumimoji="0" lang="zh-CN" altLang="en-US" sz="2400">
                <a:solidFill>
                  <a:schemeClr val="tx1">
                    <a:lumMod val="85000"/>
                    <a:lumOff val="15000"/>
                  </a:schemeClr>
                </a:solidFill>
                <a:cs typeface="+mn-ea"/>
                <a:sym typeface="Times New Roman" panose="02020603050405020304" pitchFamily="18" charset="0"/>
              </a:rPr>
              <a:t>）产生</a:t>
            </a:r>
            <a:r>
              <a:rPr kumimoji="0" lang="en-US" altLang="zh-CN" sz="2400">
                <a:solidFill>
                  <a:schemeClr val="tx1">
                    <a:lumMod val="85000"/>
                    <a:lumOff val="15000"/>
                  </a:schemeClr>
                </a:solidFill>
                <a:cs typeface="+mn-ea"/>
                <a:sym typeface="Times New Roman" panose="02020603050405020304" pitchFamily="18" charset="0"/>
              </a:rPr>
              <a:t>R2</a:t>
            </a:r>
            <a:r>
              <a:rPr kumimoji="0" lang="zh-CN" altLang="en-US" sz="2400">
                <a:solidFill>
                  <a:schemeClr val="tx1">
                    <a:lumMod val="85000"/>
                    <a:lumOff val="15000"/>
                  </a:schemeClr>
                </a:solidFill>
                <a:cs typeface="+mn-ea"/>
                <a:sym typeface="Times New Roman" panose="02020603050405020304" pitchFamily="18" charset="0"/>
              </a:rPr>
              <a:t>？</a:t>
            </a:r>
            <a:r>
              <a:rPr kumimoji="0" lang="en-US" altLang="zh-CN" sz="2400">
                <a:solidFill>
                  <a:schemeClr val="tx1">
                    <a:lumMod val="85000"/>
                    <a:lumOff val="15000"/>
                  </a:schemeClr>
                </a:solidFill>
                <a:cs typeface="+mn-ea"/>
                <a:sym typeface="Times New Roman" panose="02020603050405020304" pitchFamily="18" charset="0"/>
              </a:rPr>
              <a:t>R3</a:t>
            </a:r>
            <a:r>
              <a:rPr kumimoji="0" lang="zh-CN" altLang="en-US" sz="2400">
                <a:solidFill>
                  <a:schemeClr val="tx1">
                    <a:lumMod val="85000"/>
                    <a:lumOff val="15000"/>
                  </a:schemeClr>
                </a:solidFill>
                <a:cs typeface="+mn-ea"/>
                <a:sym typeface="Times New Roman" panose="02020603050405020304" pitchFamily="18" charset="0"/>
              </a:rPr>
              <a:t>？</a:t>
            </a:r>
            <a:endParaRPr kumimoji="0" lang="en-US" altLang="zh-CN" sz="2400">
              <a:solidFill>
                <a:schemeClr val="tx1">
                  <a:lumMod val="85000"/>
                  <a:lumOff val="15000"/>
                </a:schemeClr>
              </a:solidFill>
              <a:cs typeface="+mn-ea"/>
              <a:sym typeface="Times New Roman" panose="02020603050405020304" pitchFamily="18" charset="0"/>
            </a:endParaRP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en-US" altLang="zh-CN" sz="2200">
                <a:sym typeface="Times New Roman" panose="02020603050405020304" pitchFamily="18" charset="0"/>
              </a:rPr>
              <a:t>R1</a:t>
            </a:r>
            <a:r>
              <a:rPr kumimoji="0" lang="zh-CN" altLang="en-US" sz="2200">
                <a:sym typeface="Times New Roman" panose="02020603050405020304" pitchFamily="18" charset="0"/>
              </a:rPr>
              <a:t> </a:t>
            </a:r>
            <a:r>
              <a:rPr kumimoji="0" lang="en-US" altLang="zh-CN" sz="2200">
                <a:sym typeface="Times New Roman" panose="02020603050405020304" pitchFamily="18" charset="0"/>
              </a:rPr>
              <a:t>U  R2</a:t>
            </a:r>
            <a:r>
              <a:rPr kumimoji="0" lang="zh-CN" altLang="en-US" sz="2200">
                <a:sym typeface="Times New Roman" panose="02020603050405020304" pitchFamily="18" charset="0"/>
              </a:rPr>
              <a:t>：</a:t>
            </a:r>
            <a:r>
              <a:rPr kumimoji="0" lang="en-US" altLang="zh-CN" sz="2200">
                <a:sym typeface="Times New Roman" panose="02020603050405020304" pitchFamily="18" charset="0"/>
              </a:rPr>
              <a:t>19/25=76%</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en-US" altLang="zh-CN" sz="2200">
                <a:sym typeface="Times New Roman" panose="02020603050405020304" pitchFamily="18" charset="0"/>
              </a:rPr>
              <a:t>R1</a:t>
            </a:r>
            <a:r>
              <a:rPr kumimoji="0" lang="zh-CN" altLang="en-US" sz="2200">
                <a:sym typeface="Times New Roman" panose="02020603050405020304" pitchFamily="18" charset="0"/>
              </a:rPr>
              <a:t> </a:t>
            </a:r>
            <a:r>
              <a:rPr kumimoji="0" lang="en-US" altLang="zh-CN" sz="2200">
                <a:sym typeface="Times New Roman" panose="02020603050405020304" pitchFamily="18" charset="0"/>
              </a:rPr>
              <a:t>U  R3</a:t>
            </a:r>
            <a:r>
              <a:rPr kumimoji="0" lang="zh-CN" altLang="en-US" sz="2200">
                <a:sym typeface="Times New Roman" panose="02020603050405020304" pitchFamily="18" charset="0"/>
              </a:rPr>
              <a:t>：</a:t>
            </a:r>
            <a:endParaRPr kumimoji="0" lang="en-US" altLang="zh-CN" sz="2400" dirty="0">
              <a:solidFill>
                <a:schemeClr val="tx1">
                  <a:lumMod val="85000"/>
                  <a:lumOff val="15000"/>
                </a:schemeClr>
              </a:solidFill>
              <a:cs typeface="+mn-ea"/>
              <a:sym typeface="Times New Roman" panose="02020603050405020304" pitchFamily="18" charset="0"/>
            </a:endParaRPr>
          </a:p>
        </p:txBody>
      </p:sp>
      <p:graphicFrame>
        <p:nvGraphicFramePr>
          <p:cNvPr id="21" name="Object 4">
            <a:extLst>
              <a:ext uri="{FF2B5EF4-FFF2-40B4-BE49-F238E27FC236}">
                <a16:creationId xmlns:a16="http://schemas.microsoft.com/office/drawing/2014/main" id="{124D8161-4814-4673-8393-383D9FCC29D1}"/>
              </a:ext>
            </a:extLst>
          </p:cNvPr>
          <p:cNvGraphicFramePr>
            <a:graphicFrameLocks noChangeAspect="1"/>
          </p:cNvGraphicFramePr>
          <p:nvPr/>
        </p:nvGraphicFramePr>
        <p:xfrm>
          <a:off x="4665979" y="2006357"/>
          <a:ext cx="4226021" cy="3363968"/>
        </p:xfrm>
        <a:graphic>
          <a:graphicData uri="http://schemas.openxmlformats.org/presentationml/2006/ole">
            <mc:AlternateContent xmlns:mc="http://schemas.openxmlformats.org/markup-compatibility/2006">
              <mc:Choice xmlns:v="urn:schemas-microsoft-com:vml" Requires="v">
                <p:oleObj spid="_x0000_s61476" name="Visio" r:id="rId13" imgW="7043369" imgH="5606614" progId="Visio.Drawing.6">
                  <p:embed/>
                </p:oleObj>
              </mc:Choice>
              <mc:Fallback>
                <p:oleObj name="Visio" r:id="rId13" imgW="7043369" imgH="5606614" progId="Visio.Drawing.6">
                  <p:embed/>
                  <p:pic>
                    <p:nvPicPr>
                      <p:cNvPr id="24583" name="Object 4">
                        <a:extLst>
                          <a:ext uri="{FF2B5EF4-FFF2-40B4-BE49-F238E27FC236}">
                            <a16:creationId xmlns:a16="http://schemas.microsoft.com/office/drawing/2014/main" id="{79857BE9-EB4E-4E45-A235-D8341DB5928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65979" y="2006357"/>
                        <a:ext cx="4226021" cy="3363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 name="组合 14"/>
          <p:cNvGrpSpPr/>
          <p:nvPr>
            <p:custDataLst>
              <p:tags r:id="rId6"/>
            </p:custDataLst>
          </p:nvPr>
        </p:nvGrpSpPr>
        <p:grpSpPr>
          <a:xfrm>
            <a:off x="0" y="0"/>
            <a:ext cx="9144000" cy="635000"/>
            <a:chOff x="0" y="0"/>
            <a:chExt cx="9144000" cy="635000"/>
          </a:xfrm>
        </p:grpSpPr>
        <p:sp>
          <p:nvSpPr>
            <p:cNvPr id="11" name="TitleBackground"/>
            <p:cNvSpPr/>
            <p:nvPr>
              <p:custDataLst>
                <p:tags r:id="rId8"/>
              </p:custDataLst>
            </p:nvPr>
          </p:nvSpPr>
          <p:spPr bwMode="auto">
            <a:xfrm>
              <a:off x="0" y="0"/>
              <a:ext cx="9144000" cy="635000"/>
            </a:xfrm>
            <a:prstGeom prst="rect">
              <a:avLst/>
            </a:prstGeom>
            <a:solidFill>
              <a:srgbClr val="F6F7F8"/>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ColorBlock"/>
            <p:cNvSpPr/>
            <p:nvPr>
              <p:custDataLst>
                <p:tags r:id="rId9"/>
              </p:custDataLst>
            </p:nvPr>
          </p:nvSpPr>
          <p:spPr bwMode="auto">
            <a:xfrm>
              <a:off x="0" y="0"/>
              <a:ext cx="190500" cy="635000"/>
            </a:xfrm>
            <a:prstGeom prst="rect">
              <a:avLst/>
            </a:prstGeom>
            <a:solidFill>
              <a:srgbClr val="639EF4"/>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填空题</a:t>
              </a:r>
            </a:p>
          </p:txBody>
        </p:sp>
        <p:sp>
          <p:nvSpPr>
            <p:cNvPr id="14" name="TipText"/>
            <p:cNvSpPr txBox="1"/>
            <p:nvPr>
              <p:custDataLst>
                <p:tags r:id="rId11"/>
              </p:custDataLst>
            </p:nvPr>
          </p:nvSpPr>
          <p:spPr>
            <a:xfrm>
              <a:off x="1510030" y="109220"/>
              <a:ext cx="2286000" cy="508000"/>
            </a:xfrm>
            <a:prstGeom prst="rect">
              <a:avLst/>
            </a:prstGeom>
            <a:noFill/>
          </p:spPr>
          <p:txBody>
            <a:bodyPr vert="horz" wrap="none" rtlCol="0" anchor="ctr" anchorCtr="0">
              <a:noAutofit/>
            </a:bodyPr>
            <a:lstStyle/>
            <a:p>
              <a:r>
                <a:rPr lang="en-US" altLang="zh-CN" sz="2000">
                  <a:solidFill>
                    <a:srgbClr val="808080"/>
                  </a:solidFill>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sz="2000">
                  <a:solidFill>
                    <a:srgbClr val="808080"/>
                  </a:solidFill>
                  <a:latin typeface="Times New Roman" panose="02020603050405020304" pitchFamily="18" charset="0"/>
                  <a:ea typeface="微软雅黑" panose="020B0503020204020204" pitchFamily="34" charset="-122"/>
                  <a:sym typeface="Times New Roman" panose="02020603050405020304" pitchFamily="18" charset="0"/>
                </a:rPr>
                <a:t>分</a:t>
              </a:r>
            </a:p>
          </p:txBody>
        </p:sp>
      </p:grpSp>
      <p:pic>
        <p:nvPicPr>
          <p:cNvPr id="8" name="图片 7"/>
          <p:cNvPicPr>
            <a:picLocks/>
          </p:cNvPicPr>
          <p:nvPr>
            <p:custDataLst>
              <p:tags r:id="rId7"/>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
    </p:custDataLst>
    <p:extLst>
      <p:ext uri="{BB962C8B-B14F-4D97-AF65-F5344CB8AC3E}">
        <p14:creationId xmlns:p14="http://schemas.microsoft.com/office/powerpoint/2010/main" val="1490813572"/>
      </p:ext>
    </p:extLst>
  </p:cSld>
  <p:clrMapOvr>
    <a:masterClrMapping/>
  </p:clrMapOvr>
  <p:transition spd="med">
    <p:split orient="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BDFB28C2-548B-4917-ADE8-DAA5DF6A0644}"/>
              </a:ext>
            </a:extLst>
          </p:cNvPr>
          <p:cNvSpPr txBox="1">
            <a:spLocks noChangeArrowheads="1"/>
          </p:cNvSpPr>
          <p:nvPr/>
        </p:nvSpPr>
        <p:spPr>
          <a:xfrm>
            <a:off x="756000" y="106703"/>
            <a:ext cx="73914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lnSpc>
                <a:spcPct val="100000"/>
              </a:lnSpc>
              <a:spcAft>
                <a:spcPts val="0"/>
              </a:spcAft>
            </a:pPr>
            <a:r>
              <a:rPr kumimoji="0"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1.5.2 </a:t>
            </a:r>
            <a:r>
              <a:rPr kumimoji="0"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删除实例</a:t>
            </a:r>
            <a:endParaRPr kumimoji="0"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0" name="文本占位符 1">
            <a:extLst>
              <a:ext uri="{FF2B5EF4-FFF2-40B4-BE49-F238E27FC236}">
                <a16:creationId xmlns:a16="http://schemas.microsoft.com/office/drawing/2014/main" id="{6E8B7067-EB6A-4A65-8370-C4AFF579D7A4}"/>
              </a:ext>
            </a:extLst>
          </p:cNvPr>
          <p:cNvSpPr txBox="1">
            <a:spLocks/>
          </p:cNvSpPr>
          <p:nvPr/>
        </p:nvSpPr>
        <p:spPr>
          <a:xfrm>
            <a:off x="252000" y="756000"/>
            <a:ext cx="5040560" cy="553606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en-US" altLang="zh-CN" sz="2400">
                <a:solidFill>
                  <a:schemeClr val="tx1">
                    <a:lumMod val="85000"/>
                    <a:lumOff val="15000"/>
                  </a:schemeClr>
                </a:solidFill>
                <a:cs typeface="+mn-ea"/>
                <a:sym typeface="Times New Roman" panose="02020603050405020304" pitchFamily="18" charset="0"/>
              </a:rPr>
              <a:t>R1</a:t>
            </a:r>
            <a:r>
              <a:rPr kumimoji="0" lang="zh-CN" altLang="en-US" sz="2400">
                <a:solidFill>
                  <a:schemeClr val="tx1">
                    <a:lumMod val="85000"/>
                    <a:lumOff val="15000"/>
                  </a:schemeClr>
                </a:solidFill>
                <a:cs typeface="+mn-ea"/>
                <a:sym typeface="Times New Roman" panose="02020603050405020304" pitchFamily="18" charset="0"/>
              </a:rPr>
              <a:t>：</a:t>
            </a:r>
            <a:r>
              <a:rPr kumimoji="0" lang="en-US" altLang="zh-CN" sz="2400">
                <a:solidFill>
                  <a:schemeClr val="tx1">
                    <a:lumMod val="85000"/>
                    <a:lumOff val="15000"/>
                  </a:schemeClr>
                </a:solidFill>
                <a:cs typeface="+mn-ea"/>
                <a:sym typeface="Times New Roman" panose="02020603050405020304" pitchFamily="18" charset="0"/>
              </a:rPr>
              <a:t>12/15=80%</a:t>
            </a:r>
          </a:p>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en-US" altLang="zh-CN" sz="2400">
                <a:solidFill>
                  <a:schemeClr val="tx1">
                    <a:lumMod val="85000"/>
                    <a:lumOff val="15000"/>
                  </a:schemeClr>
                </a:solidFill>
                <a:cs typeface="+mn-ea"/>
                <a:sym typeface="Times New Roman" panose="02020603050405020304" pitchFamily="18" charset="0"/>
              </a:rPr>
              <a:t>R2</a:t>
            </a:r>
            <a:r>
              <a:rPr kumimoji="0" lang="zh-CN" altLang="en-US" sz="2400">
                <a:solidFill>
                  <a:schemeClr val="tx1">
                    <a:lumMod val="85000"/>
                    <a:lumOff val="15000"/>
                  </a:schemeClr>
                </a:solidFill>
                <a:cs typeface="+mn-ea"/>
                <a:sym typeface="Times New Roman" panose="02020603050405020304" pitchFamily="18" charset="0"/>
              </a:rPr>
              <a:t>：</a:t>
            </a:r>
            <a:r>
              <a:rPr kumimoji="0" lang="en-US" altLang="zh-CN" sz="2400">
                <a:solidFill>
                  <a:schemeClr val="tx1">
                    <a:lumMod val="85000"/>
                    <a:lumOff val="15000"/>
                  </a:schemeClr>
                </a:solidFill>
                <a:cs typeface="+mn-ea"/>
                <a:sym typeface="Times New Roman" panose="02020603050405020304" pitchFamily="18" charset="0"/>
              </a:rPr>
              <a:t>7/10=70%</a:t>
            </a:r>
          </a:p>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en-US" altLang="zh-CN" sz="2400">
                <a:solidFill>
                  <a:schemeClr val="tx1">
                    <a:lumMod val="85000"/>
                    <a:lumOff val="15000"/>
                  </a:schemeClr>
                </a:solidFill>
                <a:cs typeface="+mn-ea"/>
                <a:sym typeface="Times New Roman" panose="02020603050405020304" pitchFamily="18" charset="0"/>
              </a:rPr>
              <a:t>R3</a:t>
            </a:r>
            <a:r>
              <a:rPr kumimoji="0" lang="zh-CN" altLang="en-US" sz="2400">
                <a:solidFill>
                  <a:schemeClr val="tx1">
                    <a:lumMod val="85000"/>
                    <a:lumOff val="15000"/>
                  </a:schemeClr>
                </a:solidFill>
                <a:cs typeface="+mn-ea"/>
                <a:sym typeface="Times New Roman" panose="02020603050405020304" pitchFamily="18" charset="0"/>
              </a:rPr>
              <a:t>：</a:t>
            </a:r>
            <a:r>
              <a:rPr kumimoji="0" lang="en-US" altLang="zh-CN" sz="2400">
                <a:solidFill>
                  <a:schemeClr val="tx1">
                    <a:lumMod val="85000"/>
                    <a:lumOff val="15000"/>
                  </a:schemeClr>
                </a:solidFill>
                <a:cs typeface="+mn-ea"/>
                <a:sym typeface="Times New Roman" panose="02020603050405020304" pitchFamily="18" charset="0"/>
              </a:rPr>
              <a:t>8/12=66.7%</a:t>
            </a:r>
          </a:p>
          <a:p>
            <a:pPr marL="0" indent="0" algn="just" fontAlgn="auto">
              <a:lnSpc>
                <a:spcPct val="100000"/>
              </a:lnSpc>
              <a:spcBef>
                <a:spcPts val="600"/>
              </a:spcBef>
              <a:spcAft>
                <a:spcPts val="0"/>
              </a:spcAft>
              <a:buClr>
                <a:srgbClr val="FF6600"/>
              </a:buClr>
              <a:buSzPct val="80000"/>
              <a:buNone/>
            </a:pPr>
            <a:endParaRPr kumimoji="0" lang="en-US" altLang="zh-CN" sz="2400">
              <a:solidFill>
                <a:schemeClr val="tx1">
                  <a:lumMod val="85000"/>
                  <a:lumOff val="15000"/>
                </a:schemeClr>
              </a:solidFill>
              <a:cs typeface="+mn-ea"/>
              <a:sym typeface="Times New Roman" panose="02020603050405020304" pitchFamily="18" charset="0"/>
            </a:endParaRPr>
          </a:p>
          <a:p>
            <a:pPr marL="0" indent="0" algn="just" fontAlgn="auto">
              <a:lnSpc>
                <a:spcPct val="150000"/>
              </a:lnSpc>
              <a:spcBef>
                <a:spcPts val="600"/>
              </a:spcBef>
              <a:spcAft>
                <a:spcPts val="0"/>
              </a:spcAft>
              <a:buClr>
                <a:srgbClr val="FF6600"/>
              </a:buClr>
              <a:buSzPct val="80000"/>
              <a:buFont typeface="Arial" panose="020B0604020202020204" pitchFamily="34" charset="0"/>
              <a:buNone/>
            </a:pPr>
            <a:r>
              <a:rPr kumimoji="0" lang="en-US" altLang="zh-CN" sz="2400">
                <a:solidFill>
                  <a:schemeClr val="tx1">
                    <a:lumMod val="85000"/>
                    <a:lumOff val="15000"/>
                  </a:schemeClr>
                </a:solidFill>
                <a:cs typeface="+mn-ea"/>
                <a:sym typeface="Times New Roman" panose="02020603050405020304" pitchFamily="18" charset="0"/>
              </a:rPr>
              <a:t>1</a:t>
            </a:r>
            <a:r>
              <a:rPr kumimoji="0" lang="zh-CN" altLang="en-US" sz="2400">
                <a:solidFill>
                  <a:schemeClr val="tx1">
                    <a:lumMod val="85000"/>
                    <a:lumOff val="15000"/>
                  </a:schemeClr>
                </a:solidFill>
                <a:cs typeface="+mn-ea"/>
                <a:sym typeface="Times New Roman" panose="02020603050405020304" pitchFamily="18" charset="0"/>
              </a:rPr>
              <a:t>）产生</a:t>
            </a:r>
            <a:r>
              <a:rPr kumimoji="0" lang="en-US" altLang="zh-CN" sz="2400">
                <a:solidFill>
                  <a:schemeClr val="tx1">
                    <a:lumMod val="85000"/>
                    <a:lumOff val="15000"/>
                  </a:schemeClr>
                </a:solidFill>
                <a:cs typeface="+mn-ea"/>
                <a:sym typeface="Times New Roman" panose="02020603050405020304" pitchFamily="18" charset="0"/>
              </a:rPr>
              <a:t>R1</a:t>
            </a:r>
            <a:r>
              <a:rPr kumimoji="0" lang="zh-CN" altLang="en-US" sz="2400">
                <a:solidFill>
                  <a:schemeClr val="tx1">
                    <a:lumMod val="85000"/>
                    <a:lumOff val="15000"/>
                  </a:schemeClr>
                </a:solidFill>
                <a:cs typeface="+mn-ea"/>
                <a:sym typeface="Times New Roman" panose="02020603050405020304" pitchFamily="18" charset="0"/>
              </a:rPr>
              <a:t>（第一步）</a:t>
            </a:r>
            <a:endParaRPr kumimoji="0" lang="en-US" altLang="zh-CN" sz="2400">
              <a:solidFill>
                <a:schemeClr val="tx1">
                  <a:lumMod val="85000"/>
                  <a:lumOff val="15000"/>
                </a:schemeClr>
              </a:solidFill>
              <a:cs typeface="+mn-ea"/>
              <a:sym typeface="Times New Roman" panose="02020603050405020304" pitchFamily="18" charset="0"/>
            </a:endParaRPr>
          </a:p>
          <a:p>
            <a:pPr marL="0" indent="0" algn="just" fontAlgn="auto">
              <a:lnSpc>
                <a:spcPct val="150000"/>
              </a:lnSpc>
              <a:spcBef>
                <a:spcPts val="600"/>
              </a:spcBef>
              <a:spcAft>
                <a:spcPts val="0"/>
              </a:spcAft>
              <a:buClr>
                <a:srgbClr val="FF6600"/>
              </a:buClr>
              <a:buSzPct val="80000"/>
              <a:buFont typeface="Arial" panose="020B0604020202020204" pitchFamily="34" charset="0"/>
              <a:buNone/>
            </a:pPr>
            <a:r>
              <a:rPr kumimoji="0" lang="en-US" altLang="zh-CN" sz="2400">
                <a:solidFill>
                  <a:schemeClr val="tx1">
                    <a:lumMod val="85000"/>
                    <a:lumOff val="15000"/>
                  </a:schemeClr>
                </a:solidFill>
                <a:cs typeface="+mn-ea"/>
                <a:sym typeface="Times New Roman" panose="02020603050405020304" pitchFamily="18" charset="0"/>
              </a:rPr>
              <a:t>2</a:t>
            </a:r>
            <a:r>
              <a:rPr kumimoji="0" lang="zh-CN" altLang="en-US" sz="2400">
                <a:solidFill>
                  <a:schemeClr val="tx1">
                    <a:lumMod val="85000"/>
                    <a:lumOff val="15000"/>
                  </a:schemeClr>
                </a:solidFill>
                <a:cs typeface="+mn-ea"/>
                <a:sym typeface="Times New Roman" panose="02020603050405020304" pitchFamily="18" charset="0"/>
              </a:rPr>
              <a:t>）产生</a:t>
            </a:r>
            <a:r>
              <a:rPr kumimoji="0" lang="en-US" altLang="zh-CN" sz="2400">
                <a:solidFill>
                  <a:schemeClr val="tx1">
                    <a:lumMod val="85000"/>
                    <a:lumOff val="15000"/>
                  </a:schemeClr>
                </a:solidFill>
                <a:cs typeface="+mn-ea"/>
                <a:sym typeface="Times New Roman" panose="02020603050405020304" pitchFamily="18" charset="0"/>
              </a:rPr>
              <a:t>R2</a:t>
            </a:r>
            <a:r>
              <a:rPr kumimoji="0" lang="zh-CN" altLang="en-US" sz="2400">
                <a:solidFill>
                  <a:schemeClr val="tx1">
                    <a:lumMod val="85000"/>
                    <a:lumOff val="15000"/>
                  </a:schemeClr>
                </a:solidFill>
                <a:cs typeface="+mn-ea"/>
                <a:sym typeface="Times New Roman" panose="02020603050405020304" pitchFamily="18" charset="0"/>
              </a:rPr>
              <a:t>？</a:t>
            </a:r>
            <a:r>
              <a:rPr kumimoji="0" lang="en-US" altLang="zh-CN" sz="2400">
                <a:solidFill>
                  <a:schemeClr val="tx1">
                    <a:lumMod val="85000"/>
                    <a:lumOff val="15000"/>
                  </a:schemeClr>
                </a:solidFill>
                <a:cs typeface="+mn-ea"/>
                <a:sym typeface="Times New Roman" panose="02020603050405020304" pitchFamily="18" charset="0"/>
              </a:rPr>
              <a:t>R3</a:t>
            </a:r>
            <a:r>
              <a:rPr kumimoji="0" lang="zh-CN" altLang="en-US" sz="2400">
                <a:solidFill>
                  <a:schemeClr val="tx1">
                    <a:lumMod val="85000"/>
                    <a:lumOff val="15000"/>
                  </a:schemeClr>
                </a:solidFill>
                <a:cs typeface="+mn-ea"/>
                <a:sym typeface="Times New Roman" panose="02020603050405020304" pitchFamily="18" charset="0"/>
              </a:rPr>
              <a:t>？</a:t>
            </a:r>
            <a:endParaRPr kumimoji="0" lang="en-US" altLang="zh-CN" sz="2400">
              <a:solidFill>
                <a:schemeClr val="tx1">
                  <a:lumMod val="85000"/>
                  <a:lumOff val="15000"/>
                </a:schemeClr>
              </a:solidFill>
              <a:cs typeface="+mn-ea"/>
              <a:sym typeface="Times New Roman" panose="02020603050405020304" pitchFamily="18" charset="0"/>
            </a:endParaRP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en-US" altLang="zh-CN" sz="2200">
                <a:sym typeface="Times New Roman" panose="02020603050405020304" pitchFamily="18" charset="0"/>
              </a:rPr>
              <a:t>R1</a:t>
            </a:r>
            <a:r>
              <a:rPr kumimoji="0" lang="zh-CN" altLang="en-US" sz="2200">
                <a:sym typeface="Times New Roman" panose="02020603050405020304" pitchFamily="18" charset="0"/>
              </a:rPr>
              <a:t> </a:t>
            </a:r>
            <a:r>
              <a:rPr kumimoji="0" lang="en-US" altLang="zh-CN" sz="2200">
                <a:sym typeface="Times New Roman" panose="02020603050405020304" pitchFamily="18" charset="0"/>
              </a:rPr>
              <a:t>U  R2</a:t>
            </a:r>
            <a:r>
              <a:rPr kumimoji="0" lang="zh-CN" altLang="en-US" sz="2200">
                <a:sym typeface="Times New Roman" panose="02020603050405020304" pitchFamily="18" charset="0"/>
              </a:rPr>
              <a:t>：</a:t>
            </a:r>
            <a:r>
              <a:rPr kumimoji="0" lang="en-US" altLang="zh-CN" sz="2200">
                <a:sym typeface="Times New Roman" panose="02020603050405020304" pitchFamily="18" charset="0"/>
              </a:rPr>
              <a:t>19/25=76%</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en-US" altLang="zh-CN" sz="2200">
                <a:sym typeface="Times New Roman" panose="02020603050405020304" pitchFamily="18" charset="0"/>
              </a:rPr>
              <a:t>R1</a:t>
            </a:r>
            <a:r>
              <a:rPr kumimoji="0" lang="zh-CN" altLang="en-US" sz="2200">
                <a:sym typeface="Times New Roman" panose="02020603050405020304" pitchFamily="18" charset="0"/>
              </a:rPr>
              <a:t> </a:t>
            </a:r>
            <a:r>
              <a:rPr kumimoji="0" lang="en-US" altLang="zh-CN" sz="2200">
                <a:sym typeface="Times New Roman" panose="02020603050405020304" pitchFamily="18" charset="0"/>
              </a:rPr>
              <a:t>U  R3</a:t>
            </a:r>
            <a:r>
              <a:rPr kumimoji="0" lang="zh-CN" altLang="en-US" sz="2200">
                <a:sym typeface="Times New Roman" panose="02020603050405020304" pitchFamily="18" charset="0"/>
              </a:rPr>
              <a:t>：</a:t>
            </a:r>
            <a:r>
              <a:rPr kumimoji="0" lang="en-US" altLang="zh-CN" sz="2200">
                <a:sym typeface="Times New Roman" panose="02020603050405020304" pitchFamily="18" charset="0"/>
              </a:rPr>
              <a:t>18/23=78.3%</a:t>
            </a:r>
          </a:p>
          <a:p>
            <a:pPr marL="0" indent="0" algn="just" fontAlgn="auto">
              <a:lnSpc>
                <a:spcPct val="150000"/>
              </a:lnSpc>
              <a:spcBef>
                <a:spcPts val="600"/>
              </a:spcBef>
              <a:spcAft>
                <a:spcPts val="0"/>
              </a:spcAft>
              <a:buClr>
                <a:srgbClr val="FF6600"/>
              </a:buClr>
              <a:buSzPct val="80000"/>
              <a:buFont typeface="Arial" panose="020B0604020202020204" pitchFamily="34" charset="0"/>
              <a:buNone/>
            </a:pPr>
            <a:r>
              <a:rPr kumimoji="0" lang="en-US" altLang="zh-CN" sz="2400">
                <a:solidFill>
                  <a:schemeClr val="tx1">
                    <a:lumMod val="85000"/>
                    <a:lumOff val="15000"/>
                  </a:schemeClr>
                </a:solidFill>
                <a:cs typeface="+mn-ea"/>
                <a:sym typeface="Times New Roman" panose="02020603050405020304" pitchFamily="18" charset="0"/>
              </a:rPr>
              <a:t>3</a:t>
            </a:r>
            <a:r>
              <a:rPr kumimoji="0" lang="zh-CN" altLang="en-US" sz="2400">
                <a:solidFill>
                  <a:schemeClr val="tx1">
                    <a:lumMod val="85000"/>
                    <a:lumOff val="15000"/>
                  </a:schemeClr>
                </a:solidFill>
                <a:cs typeface="+mn-ea"/>
                <a:sym typeface="Times New Roman" panose="02020603050405020304" pitchFamily="18" charset="0"/>
              </a:rPr>
              <a:t>）产生</a:t>
            </a:r>
            <a:r>
              <a:rPr kumimoji="0" lang="en-US" altLang="zh-CN" sz="2400">
                <a:solidFill>
                  <a:schemeClr val="tx1">
                    <a:lumMod val="85000"/>
                    <a:lumOff val="15000"/>
                  </a:schemeClr>
                </a:solidFill>
                <a:cs typeface="+mn-ea"/>
                <a:sym typeface="Times New Roman" panose="02020603050405020304" pitchFamily="18" charset="0"/>
              </a:rPr>
              <a:t>R3</a:t>
            </a:r>
            <a:r>
              <a:rPr kumimoji="0" lang="zh-CN" altLang="en-US" sz="2400">
                <a:solidFill>
                  <a:schemeClr val="tx1">
                    <a:lumMod val="85000"/>
                    <a:lumOff val="15000"/>
                  </a:schemeClr>
                </a:solidFill>
                <a:cs typeface="+mn-ea"/>
                <a:sym typeface="Times New Roman" panose="02020603050405020304" pitchFamily="18" charset="0"/>
              </a:rPr>
              <a:t>（第二步，</a:t>
            </a:r>
            <a:r>
              <a:rPr kumimoji="0" lang="en-US" altLang="zh-CN" sz="2400">
                <a:solidFill>
                  <a:schemeClr val="tx1">
                    <a:lumMod val="85000"/>
                    <a:lumOff val="15000"/>
                  </a:schemeClr>
                </a:solidFill>
                <a:cs typeface="+mn-ea"/>
                <a:sym typeface="Times New Roman" panose="02020603050405020304" pitchFamily="18" charset="0"/>
              </a:rPr>
              <a:t>6/8=75%</a:t>
            </a:r>
            <a:r>
              <a:rPr kumimoji="0" lang="zh-CN" altLang="en-US" sz="2400">
                <a:solidFill>
                  <a:schemeClr val="tx1">
                    <a:lumMod val="85000"/>
                    <a:lumOff val="15000"/>
                  </a:schemeClr>
                </a:solidFill>
                <a:cs typeface="+mn-ea"/>
                <a:sym typeface="Times New Roman" panose="02020603050405020304" pitchFamily="18" charset="0"/>
              </a:rPr>
              <a:t>）</a:t>
            </a:r>
            <a:endParaRPr kumimoji="0" lang="en-US" altLang="zh-CN" sz="2400" dirty="0">
              <a:solidFill>
                <a:schemeClr val="tx1">
                  <a:lumMod val="85000"/>
                  <a:lumOff val="15000"/>
                </a:schemeClr>
              </a:solidFill>
              <a:cs typeface="+mn-ea"/>
              <a:sym typeface="Times New Roman" panose="02020603050405020304" pitchFamily="18" charset="0"/>
            </a:endParaRPr>
          </a:p>
        </p:txBody>
      </p:sp>
      <p:graphicFrame>
        <p:nvGraphicFramePr>
          <p:cNvPr id="11" name="Object 4">
            <a:extLst>
              <a:ext uri="{FF2B5EF4-FFF2-40B4-BE49-F238E27FC236}">
                <a16:creationId xmlns:a16="http://schemas.microsoft.com/office/drawing/2014/main" id="{877E67F9-2722-4725-BD50-D32ACE7B3FA8}"/>
              </a:ext>
            </a:extLst>
          </p:cNvPr>
          <p:cNvGraphicFramePr>
            <a:graphicFrameLocks noChangeAspect="1"/>
          </p:cNvGraphicFramePr>
          <p:nvPr/>
        </p:nvGraphicFramePr>
        <p:xfrm>
          <a:off x="4665979" y="2006357"/>
          <a:ext cx="4226021" cy="3363968"/>
        </p:xfrm>
        <a:graphic>
          <a:graphicData uri="http://schemas.openxmlformats.org/presentationml/2006/ole">
            <mc:AlternateContent xmlns:mc="http://schemas.openxmlformats.org/markup-compatibility/2006">
              <mc:Choice xmlns:v="urn:schemas-microsoft-com:vml" Requires="v">
                <p:oleObj spid="_x0000_s62499" name="Visio" r:id="rId4" imgW="7043369" imgH="5606614" progId="Visio.Drawing.6">
                  <p:embed/>
                </p:oleObj>
              </mc:Choice>
              <mc:Fallback>
                <p:oleObj name="Visio" r:id="rId4" imgW="7043369" imgH="5606614" progId="Visio.Drawing.6">
                  <p:embed/>
                  <p:pic>
                    <p:nvPicPr>
                      <p:cNvPr id="24583" name="Object 4">
                        <a:extLst>
                          <a:ext uri="{FF2B5EF4-FFF2-40B4-BE49-F238E27FC236}">
                            <a16:creationId xmlns:a16="http://schemas.microsoft.com/office/drawing/2014/main" id="{79857BE9-EB4E-4E45-A235-D8341DB592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5979" y="2006357"/>
                        <a:ext cx="4226021" cy="3363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24381391"/>
      </p:ext>
    </p:extLst>
  </p:cSld>
  <p:clrMapOvr>
    <a:masterClrMapping/>
  </p:clrMapOvr>
  <p:transition spd="med">
    <p:split orient="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a:extLst>
              <a:ext uri="{FF2B5EF4-FFF2-40B4-BE49-F238E27FC236}">
                <a16:creationId xmlns:a16="http://schemas.microsoft.com/office/drawing/2014/main" id="{D3BF6304-8440-4136-BBC2-03FCCE7345D5}"/>
              </a:ext>
            </a:extLst>
          </p:cNvPr>
          <p:cNvSpPr>
            <a:spLocks noGrp="1" noChangeArrowheads="1"/>
          </p:cNvSpPr>
          <p:nvPr>
            <p:ph type="title" idx="4294967295"/>
          </p:nvPr>
        </p:nvSpPr>
        <p:spPr>
          <a:xfrm>
            <a:off x="756000" y="108000"/>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1.5.3 Learn-One-Rule</a:t>
            </a:r>
            <a:endParaRPr lang="en-US" altLang="zh-CN"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Rectangle 3">
            <a:extLst>
              <a:ext uri="{FF2B5EF4-FFF2-40B4-BE49-F238E27FC236}">
                <a16:creationId xmlns:a16="http://schemas.microsoft.com/office/drawing/2014/main" id="{04F4C257-85B8-429D-A46A-A07D7902416F}"/>
              </a:ext>
            </a:extLst>
          </p:cNvPr>
          <p:cNvSpPr txBox="1">
            <a:spLocks noChangeArrowheads="1"/>
          </p:cNvSpPr>
          <p:nvPr/>
        </p:nvSpPr>
        <p:spPr>
          <a:xfrm>
            <a:off x="252000" y="756000"/>
            <a:ext cx="2303776" cy="247369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b="1">
                <a:solidFill>
                  <a:srgbClr val="FF6600"/>
                </a:solidFill>
                <a:cs typeface="+mn-ea"/>
                <a:sym typeface="Times New Roman" panose="02020603050405020304" pitchFamily="18" charset="0"/>
              </a:rPr>
              <a:t>规则增长</a:t>
            </a:r>
            <a:endParaRPr kumimoji="0" lang="zh-CN" altLang="en-US" sz="2200" b="1">
              <a:solidFill>
                <a:srgbClr val="FF6600"/>
              </a:solidFill>
              <a:sym typeface="Times New Roman" panose="02020603050405020304" pitchFamily="18" charset="0"/>
            </a:endParaRPr>
          </a:p>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规则评估</a:t>
            </a:r>
          </a:p>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停止准则</a:t>
            </a:r>
          </a:p>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规则剪枝</a:t>
            </a:r>
          </a:p>
        </p:txBody>
      </p:sp>
      <mc:AlternateContent xmlns:mc="http://schemas.openxmlformats.org/markup-compatibility/2006" xmlns:a14="http://schemas.microsoft.com/office/drawing/2010/main">
        <mc:Choice Requires="a14">
          <p:sp>
            <p:nvSpPr>
              <p:cNvPr id="9" name="Rectangle 3">
                <a:extLst>
                  <a:ext uri="{FF2B5EF4-FFF2-40B4-BE49-F238E27FC236}">
                    <a16:creationId xmlns:a16="http://schemas.microsoft.com/office/drawing/2014/main" id="{CD2E4F72-C11E-47C7-9571-095E866E4A5C}"/>
                  </a:ext>
                </a:extLst>
              </p:cNvPr>
              <p:cNvSpPr txBox="1">
                <a:spLocks noChangeArrowheads="1"/>
              </p:cNvSpPr>
              <p:nvPr/>
            </p:nvSpPr>
            <p:spPr>
              <a:xfrm>
                <a:off x="2411760" y="836712"/>
                <a:ext cx="6317898" cy="574086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30000"/>
                  </a:lnSpc>
                  <a:spcBef>
                    <a:spcPts val="600"/>
                  </a:spcBef>
                  <a:spcAft>
                    <a:spcPts val="0"/>
                  </a:spcAft>
                  <a:buClr>
                    <a:srgbClr val="FF6600"/>
                  </a:buClr>
                  <a:buSzPct val="80000"/>
                  <a:buNone/>
                </a:pPr>
                <a:r>
                  <a:rPr lang="zh-CN" altLang="en-US" sz="2200" b="1">
                    <a:solidFill>
                      <a:srgbClr val="FF6600"/>
                    </a:solidFill>
                  </a:rPr>
                  <a:t>顺序覆盖（</a:t>
                </a:r>
                <a:r>
                  <a:rPr lang="en-US" altLang="zh-CN" sz="2200" b="1">
                    <a:solidFill>
                      <a:srgbClr val="FF6600"/>
                    </a:solidFill>
                  </a:rPr>
                  <a:t>sequential covering</a:t>
                </a:r>
                <a:r>
                  <a:rPr lang="zh-CN" altLang="en-US" sz="2200" b="1">
                    <a:solidFill>
                      <a:srgbClr val="FF6600"/>
                    </a:solidFill>
                  </a:rPr>
                  <a:t>）算法 </a:t>
                </a:r>
                <a:endParaRPr lang="en-US" altLang="zh-CN" sz="2200" b="1">
                  <a:solidFill>
                    <a:srgbClr val="FF6600"/>
                  </a:solidFill>
                </a:endParaRPr>
              </a:p>
              <a:p>
                <a:pPr marL="914400" lvl="1" indent="-457200" algn="just" fontAlgn="auto">
                  <a:lnSpc>
                    <a:spcPct val="130000"/>
                  </a:lnSpc>
                  <a:spcBef>
                    <a:spcPts val="600"/>
                  </a:spcBef>
                  <a:spcAft>
                    <a:spcPts val="0"/>
                  </a:spcAft>
                  <a:buSzPct val="100000"/>
                  <a:buFont typeface="+mj-lt"/>
                  <a:buAutoNum type="arabicPeriod"/>
                </a:pPr>
                <a:r>
                  <a:rPr lang="zh-CN" altLang="en-US" sz="2000"/>
                  <a:t>令</a:t>
                </a:r>
                <a:r>
                  <a:rPr lang="en-US" altLang="zh-CN" sz="2000" i="1"/>
                  <a:t>E</a:t>
                </a:r>
                <a:r>
                  <a:rPr lang="zh-CN" altLang="en-US" sz="2000"/>
                  <a:t>是训练记录，</a:t>
                </a:r>
                <a:r>
                  <a:rPr lang="en-US" altLang="zh-CN" sz="2000" i="1"/>
                  <a:t>A</a:t>
                </a:r>
                <a:r>
                  <a:rPr lang="zh-CN" altLang="en-US" sz="2000"/>
                  <a:t>是属性 </a:t>
                </a:r>
                <a:r>
                  <a:rPr lang="en-US" altLang="zh-CN" sz="2000"/>
                  <a:t>—</a:t>
                </a:r>
                <a:r>
                  <a:rPr lang="zh-CN" altLang="en-US" sz="2000"/>
                  <a:t> 值对的集合</a:t>
                </a:r>
                <a:r>
                  <a:rPr lang="en-US" altLang="zh-CN" sz="2000"/>
                  <a:t>{(</a:t>
                </a:r>
                <a:r>
                  <a:rPr lang="en-US" altLang="zh-CN" sz="2000" i="1"/>
                  <a:t>A</a:t>
                </a:r>
                <a:r>
                  <a:rPr lang="en-US" altLang="zh-CN" sz="2000" i="1" baseline="-15000"/>
                  <a:t>j</a:t>
                </a:r>
                <a:r>
                  <a:rPr lang="en-US" altLang="zh-CN" sz="2000" i="1"/>
                  <a:t>,v</a:t>
                </a:r>
                <a:r>
                  <a:rPr lang="en-US" altLang="zh-CN" sz="2000" i="1" baseline="-15000"/>
                  <a:t>j</a:t>
                </a:r>
                <a:r>
                  <a:rPr lang="en-US" altLang="zh-CN" sz="2000"/>
                  <a:t>)}</a:t>
                </a:r>
                <a:r>
                  <a:rPr lang="zh-CN" altLang="en-US" sz="2000"/>
                  <a:t> </a:t>
                </a:r>
                <a:endParaRPr lang="en-US" altLang="zh-CN" sz="2000"/>
              </a:p>
              <a:p>
                <a:pPr marL="914400" lvl="1" indent="-457200" algn="just" fontAlgn="auto">
                  <a:lnSpc>
                    <a:spcPct val="130000"/>
                  </a:lnSpc>
                  <a:spcBef>
                    <a:spcPts val="600"/>
                  </a:spcBef>
                  <a:spcAft>
                    <a:spcPts val="0"/>
                  </a:spcAft>
                  <a:buSzPct val="100000"/>
                  <a:buFont typeface="+mj-lt"/>
                  <a:buAutoNum type="arabicPeriod"/>
                </a:pPr>
                <a:r>
                  <a:rPr lang="zh-CN" altLang="en-US" sz="2000"/>
                  <a:t>令</a:t>
                </a:r>
                <a:r>
                  <a:rPr lang="en-US" altLang="zh-CN" sz="2000" i="1"/>
                  <a:t>Y</a:t>
                </a:r>
                <a:r>
                  <a:rPr lang="en-US" altLang="zh-CN" sz="2000" i="1" baseline="-15000"/>
                  <a:t>o</a:t>
                </a:r>
                <a:r>
                  <a:rPr lang="zh-CN" altLang="en-US" sz="2000"/>
                  <a:t>是类的有序集</a:t>
                </a:r>
                <a:r>
                  <a:rPr lang="en-US" altLang="zh-CN" sz="2000"/>
                  <a:t>{</a:t>
                </a:r>
                <a:r>
                  <a:rPr lang="en-US" altLang="zh-CN" sz="2000" i="1"/>
                  <a:t>y</a:t>
                </a:r>
                <a:r>
                  <a:rPr lang="en-US" altLang="zh-CN" sz="2000" i="1" baseline="-15000"/>
                  <a:t>1 </a:t>
                </a:r>
                <a:r>
                  <a:rPr lang="zh-CN" altLang="en-US" sz="2000" i="1"/>
                  <a:t>，</a:t>
                </a:r>
                <a:r>
                  <a:rPr lang="en-US" altLang="zh-CN" sz="2000" i="1"/>
                  <a:t> y</a:t>
                </a:r>
                <a:r>
                  <a:rPr lang="en-US" altLang="zh-CN" sz="2000" i="1" baseline="-15000"/>
                  <a:t>2</a:t>
                </a:r>
                <a:r>
                  <a:rPr lang="en-US" altLang="zh-CN" sz="2000" i="1"/>
                  <a:t>...</a:t>
                </a:r>
                <a:r>
                  <a:rPr lang="zh-CN" altLang="en-US" sz="2000" i="1"/>
                  <a:t>，</a:t>
                </a:r>
                <a:r>
                  <a:rPr lang="en-US" altLang="zh-CN" sz="2000" i="1"/>
                  <a:t> y</a:t>
                </a:r>
                <a:r>
                  <a:rPr lang="en-US" altLang="zh-CN" sz="2000" i="1" baseline="-15000"/>
                  <a:t>k</a:t>
                </a:r>
                <a:r>
                  <a:rPr lang="en-US" altLang="zh-CN" sz="2000"/>
                  <a:t>} </a:t>
                </a:r>
              </a:p>
              <a:p>
                <a:pPr marL="914400" lvl="1" indent="-457200" algn="just" fontAlgn="auto">
                  <a:lnSpc>
                    <a:spcPct val="130000"/>
                  </a:lnSpc>
                  <a:spcBef>
                    <a:spcPts val="600"/>
                  </a:spcBef>
                  <a:spcAft>
                    <a:spcPts val="0"/>
                  </a:spcAft>
                  <a:buSzPct val="100000"/>
                  <a:buFont typeface="+mj-lt"/>
                  <a:buAutoNum type="arabicPeriod"/>
                </a:pPr>
                <a:r>
                  <a:rPr lang="zh-CN" altLang="en-US" sz="2000"/>
                  <a:t>令</a:t>
                </a:r>
                <a:r>
                  <a:rPr lang="en-US" altLang="zh-CN" sz="2000" i="1"/>
                  <a:t>R</a:t>
                </a:r>
                <a:r>
                  <a:rPr lang="en-US" altLang="zh-CN" sz="2000"/>
                  <a:t>={}</a:t>
                </a:r>
                <a:r>
                  <a:rPr lang="zh-CN" altLang="en-US" sz="2000"/>
                  <a:t>是初始规则列表</a:t>
                </a:r>
                <a:endParaRPr lang="en-US" altLang="zh-CN" sz="2000"/>
              </a:p>
              <a:p>
                <a:pPr marL="914400" lvl="1" indent="-457200" algn="just" fontAlgn="auto">
                  <a:lnSpc>
                    <a:spcPct val="130000"/>
                  </a:lnSpc>
                  <a:spcBef>
                    <a:spcPts val="600"/>
                  </a:spcBef>
                  <a:spcAft>
                    <a:spcPts val="0"/>
                  </a:spcAft>
                  <a:buSzPct val="100000"/>
                  <a:buFont typeface="+mj-lt"/>
                  <a:buAutoNum type="arabicPeriod"/>
                </a:pPr>
                <a:r>
                  <a:rPr lang="en-US" altLang="zh-CN" sz="2000"/>
                  <a:t>for </a:t>
                </a:r>
                <a:r>
                  <a:rPr lang="zh-CN" altLang="en-US" sz="2000"/>
                  <a:t>每个类</a:t>
                </a:r>
                <a:r>
                  <a:rPr lang="en-US" altLang="zh-CN" sz="2000" i="1"/>
                  <a:t>y</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m:t>
                    </m:r>
                  </m:oMath>
                </a14:m>
                <a:r>
                  <a:rPr lang="en-US" altLang="zh-CN" sz="2000" i="1"/>
                  <a:t> Y</a:t>
                </a:r>
                <a:r>
                  <a:rPr lang="en-US" altLang="zh-CN" sz="2000" i="1" baseline="-15000"/>
                  <a:t>o </a:t>
                </a:r>
                <a:r>
                  <a:rPr lang="en-US" altLang="zh-CN" sz="2000"/>
                  <a:t>- {</a:t>
                </a:r>
                <a:r>
                  <a:rPr lang="en-US" altLang="zh-CN" sz="2000" i="1"/>
                  <a:t>y</a:t>
                </a:r>
                <a:r>
                  <a:rPr lang="en-US" altLang="zh-CN" sz="2000" i="1" baseline="-15000"/>
                  <a:t>k</a:t>
                </a:r>
                <a:r>
                  <a:rPr lang="en-US" altLang="zh-CN" sz="2000"/>
                  <a:t>}  do</a:t>
                </a:r>
              </a:p>
              <a:p>
                <a:pPr marL="914400" lvl="1" indent="-457200" algn="just" fontAlgn="auto">
                  <a:lnSpc>
                    <a:spcPct val="130000"/>
                  </a:lnSpc>
                  <a:spcBef>
                    <a:spcPts val="600"/>
                  </a:spcBef>
                  <a:spcAft>
                    <a:spcPts val="0"/>
                  </a:spcAft>
                  <a:buSzPct val="100000"/>
                  <a:buFont typeface="+mj-lt"/>
                  <a:buAutoNum type="arabicPeriod"/>
                </a:pPr>
                <a:r>
                  <a:rPr lang="en-US" altLang="zh-CN" sz="2000"/>
                  <a:t>    while </a:t>
                </a:r>
                <a:r>
                  <a:rPr lang="zh-CN" altLang="en-US" sz="2000"/>
                  <a:t>终止条件不满足</a:t>
                </a:r>
                <a:r>
                  <a:rPr lang="en-US" altLang="zh-CN" sz="2000"/>
                  <a:t> do 6</a:t>
                </a:r>
              </a:p>
              <a:p>
                <a:pPr marL="914400" lvl="1" indent="-457200" algn="just" fontAlgn="auto">
                  <a:lnSpc>
                    <a:spcPct val="130000"/>
                  </a:lnSpc>
                  <a:spcBef>
                    <a:spcPts val="600"/>
                  </a:spcBef>
                  <a:spcAft>
                    <a:spcPts val="0"/>
                  </a:spcAft>
                  <a:buSzPct val="100000"/>
                  <a:buFont typeface="+mj-lt"/>
                  <a:buAutoNum type="arabicPeriod"/>
                </a:pPr>
                <a:r>
                  <a:rPr lang="en-US" altLang="zh-CN" sz="2000"/>
                  <a:t>        </a:t>
                </a:r>
                <a:r>
                  <a:rPr lang="zh-CN" altLang="en-US" sz="2000"/>
                  <a:t> </a:t>
                </a:r>
                <a:r>
                  <a:rPr lang="en-US" altLang="zh-CN" sz="2000" i="1"/>
                  <a:t>r</a:t>
                </a:r>
                <a:r>
                  <a:rPr lang="en-US" altLang="zh-CN" sz="2000"/>
                  <a:t> </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 </m:t>
                    </m:r>
                  </m:oMath>
                </a14:m>
                <a:r>
                  <a:rPr kumimoji="0" lang="en-US" altLang="zh-CN" sz="2000">
                    <a:solidFill>
                      <a:schemeClr val="tx1">
                        <a:lumMod val="85000"/>
                        <a:lumOff val="15000"/>
                      </a:schemeClr>
                    </a:solidFill>
                    <a:cs typeface="+mn-ea"/>
                    <a:sym typeface="Times New Roman" panose="02020603050405020304" pitchFamily="18" charset="0"/>
                  </a:rPr>
                  <a:t>Learn-One-Rule (</a:t>
                </a:r>
                <a:r>
                  <a:rPr kumimoji="0" lang="en-US" altLang="zh-CN" sz="2000" i="1">
                    <a:solidFill>
                      <a:schemeClr val="tx1">
                        <a:lumMod val="85000"/>
                        <a:lumOff val="15000"/>
                      </a:schemeClr>
                    </a:solidFill>
                    <a:cs typeface="+mn-ea"/>
                    <a:sym typeface="Times New Roman" panose="02020603050405020304" pitchFamily="18" charset="0"/>
                  </a:rPr>
                  <a:t>E,A,y</a:t>
                </a:r>
                <a:r>
                  <a:rPr kumimoji="0" lang="en-US" altLang="zh-CN" sz="2000">
                    <a:solidFill>
                      <a:schemeClr val="tx1">
                        <a:lumMod val="85000"/>
                        <a:lumOff val="15000"/>
                      </a:schemeClr>
                    </a:solidFill>
                    <a:cs typeface="+mn-ea"/>
                    <a:sym typeface="Times New Roman" panose="02020603050405020304" pitchFamily="18" charset="0"/>
                  </a:rPr>
                  <a:t>)</a:t>
                </a:r>
              </a:p>
              <a:p>
                <a:pPr marL="914400" lvl="1" indent="-457200" algn="just" fontAlgn="auto">
                  <a:lnSpc>
                    <a:spcPct val="130000"/>
                  </a:lnSpc>
                  <a:spcBef>
                    <a:spcPts val="600"/>
                  </a:spcBef>
                  <a:spcAft>
                    <a:spcPts val="0"/>
                  </a:spcAft>
                  <a:buSzPct val="100000"/>
                  <a:buFont typeface="+mj-lt"/>
                  <a:buAutoNum type="arabicPeriod"/>
                </a:pPr>
                <a:r>
                  <a:rPr kumimoji="0" lang="en-US" altLang="zh-CN" sz="2000">
                    <a:solidFill>
                      <a:schemeClr val="tx1">
                        <a:lumMod val="85000"/>
                        <a:lumOff val="15000"/>
                      </a:schemeClr>
                    </a:solidFill>
                    <a:cs typeface="+mn-ea"/>
                    <a:sym typeface="Times New Roman" panose="02020603050405020304" pitchFamily="18" charset="0"/>
                  </a:rPr>
                  <a:t>         </a:t>
                </a:r>
                <a:r>
                  <a:rPr kumimoji="0" lang="zh-CN" altLang="en-US" sz="2000">
                    <a:solidFill>
                      <a:schemeClr val="tx1">
                        <a:lumMod val="85000"/>
                        <a:lumOff val="15000"/>
                      </a:schemeClr>
                    </a:solidFill>
                    <a:cs typeface="+mn-ea"/>
                    <a:sym typeface="Times New Roman" panose="02020603050405020304" pitchFamily="18" charset="0"/>
                  </a:rPr>
                  <a:t>从</a:t>
                </a:r>
                <a:r>
                  <a:rPr kumimoji="0" lang="en-US" altLang="zh-CN" sz="2000" i="1">
                    <a:solidFill>
                      <a:schemeClr val="tx1">
                        <a:lumMod val="85000"/>
                        <a:lumOff val="15000"/>
                      </a:schemeClr>
                    </a:solidFill>
                    <a:cs typeface="+mn-ea"/>
                    <a:sym typeface="Times New Roman" panose="02020603050405020304" pitchFamily="18" charset="0"/>
                  </a:rPr>
                  <a:t>E</a:t>
                </a:r>
                <a:r>
                  <a:rPr kumimoji="0" lang="zh-CN" altLang="en-US" sz="2000">
                    <a:solidFill>
                      <a:schemeClr val="tx1">
                        <a:lumMod val="85000"/>
                        <a:lumOff val="15000"/>
                      </a:schemeClr>
                    </a:solidFill>
                    <a:cs typeface="+mn-ea"/>
                    <a:sym typeface="Times New Roman" panose="02020603050405020304" pitchFamily="18" charset="0"/>
                  </a:rPr>
                  <a:t>中</a:t>
                </a:r>
                <a:r>
                  <a:rPr kumimoji="0" lang="zh-CN" altLang="en-US" sz="2000" b="1">
                    <a:solidFill>
                      <a:srgbClr val="FF6600"/>
                    </a:solidFill>
                    <a:cs typeface="+mn-ea"/>
                    <a:sym typeface="Times New Roman" panose="02020603050405020304" pitchFamily="18" charset="0"/>
                  </a:rPr>
                  <a:t>删除被</a:t>
                </a:r>
                <a:r>
                  <a:rPr kumimoji="0" lang="en-US" altLang="zh-CN" sz="2000" b="1" i="1">
                    <a:solidFill>
                      <a:srgbClr val="FF6600"/>
                    </a:solidFill>
                    <a:cs typeface="+mn-ea"/>
                    <a:sym typeface="Times New Roman" panose="02020603050405020304" pitchFamily="18" charset="0"/>
                  </a:rPr>
                  <a:t>r</a:t>
                </a:r>
                <a:r>
                  <a:rPr kumimoji="0" lang="zh-CN" altLang="en-US" sz="2000" b="1">
                    <a:solidFill>
                      <a:srgbClr val="FF6600"/>
                    </a:solidFill>
                    <a:cs typeface="+mn-ea"/>
                    <a:sym typeface="Times New Roman" panose="02020603050405020304" pitchFamily="18" charset="0"/>
                  </a:rPr>
                  <a:t>覆盖的训练记录</a:t>
                </a:r>
                <a:endParaRPr kumimoji="0" lang="en-US" altLang="zh-CN" sz="2000" b="1">
                  <a:solidFill>
                    <a:srgbClr val="FF6600"/>
                  </a:solidFill>
                  <a:cs typeface="+mn-ea"/>
                  <a:sym typeface="Times New Roman" panose="02020603050405020304" pitchFamily="18" charset="0"/>
                </a:endParaRPr>
              </a:p>
              <a:p>
                <a:pPr marL="914400" lvl="1" indent="-457200" algn="just" fontAlgn="auto">
                  <a:lnSpc>
                    <a:spcPct val="130000"/>
                  </a:lnSpc>
                  <a:spcBef>
                    <a:spcPts val="600"/>
                  </a:spcBef>
                  <a:spcAft>
                    <a:spcPts val="0"/>
                  </a:spcAft>
                  <a:buSzPct val="100000"/>
                  <a:buFont typeface="+mj-lt"/>
                  <a:buAutoNum type="arabicPeriod"/>
                </a:pPr>
                <a:r>
                  <a:rPr kumimoji="0" lang="en-US" altLang="zh-CN" sz="2000">
                    <a:solidFill>
                      <a:schemeClr val="tx1">
                        <a:lumMod val="85000"/>
                        <a:lumOff val="15000"/>
                      </a:schemeClr>
                    </a:solidFill>
                    <a:cs typeface="+mn-ea"/>
                    <a:sym typeface="Times New Roman" panose="02020603050405020304" pitchFamily="18" charset="0"/>
                  </a:rPr>
                  <a:t>         </a:t>
                </a:r>
                <a:r>
                  <a:rPr kumimoji="0" lang="zh-CN" altLang="en-US" sz="2000">
                    <a:solidFill>
                      <a:schemeClr val="tx1">
                        <a:lumMod val="85000"/>
                        <a:lumOff val="15000"/>
                      </a:schemeClr>
                    </a:solidFill>
                    <a:cs typeface="+mn-ea"/>
                    <a:sym typeface="Times New Roman" panose="02020603050405020304" pitchFamily="18" charset="0"/>
                  </a:rPr>
                  <a:t>追加</a:t>
                </a:r>
                <a:r>
                  <a:rPr kumimoji="0" lang="en-US" altLang="zh-CN" sz="2000" i="1">
                    <a:solidFill>
                      <a:schemeClr val="tx1">
                        <a:lumMod val="85000"/>
                        <a:lumOff val="15000"/>
                      </a:schemeClr>
                    </a:solidFill>
                    <a:cs typeface="+mn-ea"/>
                    <a:sym typeface="Times New Roman" panose="02020603050405020304" pitchFamily="18" charset="0"/>
                  </a:rPr>
                  <a:t>r</a:t>
                </a:r>
                <a:r>
                  <a:rPr kumimoji="0" lang="zh-CN" altLang="en-US" sz="2000">
                    <a:solidFill>
                      <a:schemeClr val="tx1">
                        <a:lumMod val="85000"/>
                        <a:lumOff val="15000"/>
                      </a:schemeClr>
                    </a:solidFill>
                    <a:cs typeface="+mn-ea"/>
                    <a:sym typeface="Times New Roman" panose="02020603050405020304" pitchFamily="18" charset="0"/>
                  </a:rPr>
                  <a:t>到规则列表尾部：</a:t>
                </a:r>
                <a:r>
                  <a:rPr kumimoji="0" lang="en-US" altLang="zh-CN" sz="2000" i="1">
                    <a:solidFill>
                      <a:schemeClr val="tx1">
                        <a:lumMod val="85000"/>
                        <a:lumOff val="15000"/>
                      </a:schemeClr>
                    </a:solidFill>
                    <a:cs typeface="+mn-ea"/>
                    <a:sym typeface="Times New Roman" panose="02020603050405020304" pitchFamily="18" charset="0"/>
                  </a:rPr>
                  <a:t>R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kumimoji="0" lang="en-US" altLang="zh-CN" sz="2000" i="1">
                    <a:solidFill>
                      <a:schemeClr val="tx1">
                        <a:lumMod val="85000"/>
                        <a:lumOff val="15000"/>
                      </a:schemeClr>
                    </a:solidFill>
                    <a:cs typeface="+mn-ea"/>
                    <a:sym typeface="Times New Roman" panose="02020603050405020304" pitchFamily="18" charset="0"/>
                  </a:rPr>
                  <a:t>R</a:t>
                </a:r>
                <a14:m>
                  <m:oMath xmlns:m="http://schemas.openxmlformats.org/officeDocument/2006/math">
                    <m:r>
                      <a:rPr kumimoji="0" lang="en-US" altLang="zh-CN" sz="2000" i="1" smtClean="0">
                        <a:solidFill>
                          <a:schemeClr val="tx1">
                            <a:lumMod val="85000"/>
                            <a:lumOff val="15000"/>
                          </a:schemeClr>
                        </a:solidFill>
                        <a:latin typeface="Cambria Math" panose="02040503050406030204" pitchFamily="18" charset="0"/>
                        <a:cs typeface="+mn-ea"/>
                        <a:sym typeface="Times New Roman" panose="02020603050405020304" pitchFamily="18" charset="0"/>
                      </a:rPr>
                      <m:t>∨</m:t>
                    </m:r>
                  </m:oMath>
                </a14:m>
                <a:r>
                  <a:rPr kumimoji="0" lang="en-US" altLang="zh-CN" sz="2000" i="1">
                    <a:solidFill>
                      <a:schemeClr val="tx1">
                        <a:lumMod val="85000"/>
                        <a:lumOff val="15000"/>
                      </a:schemeClr>
                    </a:solidFill>
                    <a:cs typeface="+mn-ea"/>
                    <a:sym typeface="Times New Roman" panose="02020603050405020304" pitchFamily="18" charset="0"/>
                  </a:rPr>
                  <a:t>r</a:t>
                </a:r>
              </a:p>
              <a:p>
                <a:pPr marL="914400" lvl="1" indent="-457200" algn="just" fontAlgn="auto">
                  <a:lnSpc>
                    <a:spcPct val="130000"/>
                  </a:lnSpc>
                  <a:spcBef>
                    <a:spcPts val="600"/>
                  </a:spcBef>
                  <a:spcAft>
                    <a:spcPts val="0"/>
                  </a:spcAft>
                  <a:buSzPct val="100000"/>
                  <a:buFont typeface="+mj-lt"/>
                  <a:buAutoNum type="arabicPeriod"/>
                </a:pPr>
                <a:r>
                  <a:rPr kumimoji="0" lang="en-US" altLang="zh-CN" sz="2000" i="1">
                    <a:solidFill>
                      <a:schemeClr val="tx1">
                        <a:lumMod val="85000"/>
                        <a:lumOff val="15000"/>
                      </a:schemeClr>
                    </a:solidFill>
                    <a:cs typeface="+mn-ea"/>
                    <a:sym typeface="Times New Roman" panose="02020603050405020304" pitchFamily="18" charset="0"/>
                  </a:rPr>
                  <a:t>    </a:t>
                </a:r>
                <a:r>
                  <a:rPr kumimoji="0" lang="en-US" altLang="zh-CN" sz="2000">
                    <a:solidFill>
                      <a:schemeClr val="tx1">
                        <a:lumMod val="85000"/>
                        <a:lumOff val="15000"/>
                      </a:schemeClr>
                    </a:solidFill>
                    <a:cs typeface="+mn-ea"/>
                    <a:sym typeface="Times New Roman" panose="02020603050405020304" pitchFamily="18" charset="0"/>
                  </a:rPr>
                  <a:t>end while</a:t>
                </a:r>
              </a:p>
              <a:p>
                <a:pPr marL="914400" lvl="1" indent="-457200" algn="just" fontAlgn="auto">
                  <a:lnSpc>
                    <a:spcPct val="130000"/>
                  </a:lnSpc>
                  <a:spcBef>
                    <a:spcPts val="600"/>
                  </a:spcBef>
                  <a:spcAft>
                    <a:spcPts val="0"/>
                  </a:spcAft>
                  <a:buSzPct val="100000"/>
                  <a:buFont typeface="+mj-lt"/>
                  <a:buAutoNum type="arabicPeriod"/>
                </a:pPr>
                <a:r>
                  <a:rPr kumimoji="0" lang="en-US" altLang="zh-CN" sz="2000">
                    <a:solidFill>
                      <a:schemeClr val="tx1">
                        <a:lumMod val="85000"/>
                        <a:lumOff val="15000"/>
                      </a:schemeClr>
                    </a:solidFill>
                    <a:cs typeface="+mn-ea"/>
                    <a:sym typeface="Times New Roman" panose="02020603050405020304" pitchFamily="18" charset="0"/>
                  </a:rPr>
                  <a:t>end for</a:t>
                </a:r>
              </a:p>
              <a:p>
                <a:pPr marL="914400" lvl="1" indent="-457200" algn="just" fontAlgn="auto">
                  <a:lnSpc>
                    <a:spcPct val="130000"/>
                  </a:lnSpc>
                  <a:spcBef>
                    <a:spcPts val="600"/>
                  </a:spcBef>
                  <a:spcAft>
                    <a:spcPts val="0"/>
                  </a:spcAft>
                  <a:buSzPct val="100000"/>
                  <a:buFont typeface="+mj-lt"/>
                  <a:buAutoNum type="arabicPeriod"/>
                </a:pPr>
                <a:r>
                  <a:rPr kumimoji="0" lang="zh-CN" altLang="en-US" sz="2000">
                    <a:solidFill>
                      <a:schemeClr val="tx1">
                        <a:lumMod val="85000"/>
                        <a:lumOff val="15000"/>
                      </a:schemeClr>
                    </a:solidFill>
                    <a:cs typeface="+mn-ea"/>
                    <a:sym typeface="Times New Roman" panose="02020603050405020304" pitchFamily="18" charset="0"/>
                  </a:rPr>
                  <a:t>把默认规则</a:t>
                </a:r>
                <a:r>
                  <a:rPr kumimoji="0" lang="en-US" altLang="zh-CN" sz="2000">
                    <a:solidFill>
                      <a:schemeClr val="tx1">
                        <a:lumMod val="85000"/>
                        <a:lumOff val="15000"/>
                      </a:schemeClr>
                    </a:solidFill>
                    <a:cs typeface="+mn-ea"/>
                    <a:sym typeface="Times New Roman" panose="02020603050405020304" pitchFamily="18" charset="0"/>
                  </a:rPr>
                  <a:t>{}</a:t>
                </a:r>
                <a14:m>
                  <m:oMath xmlns:m="http://schemas.openxmlformats.org/officeDocument/2006/math">
                    <m:r>
                      <a:rPr kumimoji="0" lang="en-US" altLang="zh-CN" sz="2000" i="1" smtClean="0">
                        <a:solidFill>
                          <a:schemeClr val="tx1">
                            <a:lumMod val="85000"/>
                            <a:lumOff val="15000"/>
                          </a:schemeClr>
                        </a:solidFill>
                        <a:latin typeface="Cambria Math" panose="02040503050406030204" pitchFamily="18" charset="0"/>
                        <a:ea typeface="Cambria Math" panose="02040503050406030204" pitchFamily="18" charset="0"/>
                        <a:cs typeface="+mn-ea"/>
                        <a:sym typeface="Times New Roman" panose="02020603050405020304" pitchFamily="18" charset="0"/>
                      </a:rPr>
                      <m:t>→</m:t>
                    </m:r>
                  </m:oMath>
                </a14:m>
                <a:r>
                  <a:rPr lang="en-US" altLang="zh-CN" sz="2000" i="1"/>
                  <a:t> y</a:t>
                </a:r>
                <a:r>
                  <a:rPr lang="en-US" altLang="zh-CN" sz="2000" i="1" baseline="-15000"/>
                  <a:t>k </a:t>
                </a:r>
                <a:r>
                  <a:rPr kumimoji="0" lang="zh-CN" altLang="en-US" sz="2000">
                    <a:solidFill>
                      <a:schemeClr val="tx1">
                        <a:lumMod val="85000"/>
                        <a:lumOff val="15000"/>
                      </a:schemeClr>
                    </a:solidFill>
                    <a:cs typeface="+mn-ea"/>
                    <a:sym typeface="Times New Roman" panose="02020603050405020304" pitchFamily="18" charset="0"/>
                  </a:rPr>
                  <a:t>插入到规则列表</a:t>
                </a:r>
                <a:r>
                  <a:rPr kumimoji="0" lang="en-US" altLang="zh-CN" sz="2000" i="1">
                    <a:solidFill>
                      <a:schemeClr val="tx1">
                        <a:lumMod val="85000"/>
                        <a:lumOff val="15000"/>
                      </a:schemeClr>
                    </a:solidFill>
                    <a:cs typeface="+mn-ea"/>
                    <a:sym typeface="Times New Roman" panose="02020603050405020304" pitchFamily="18" charset="0"/>
                  </a:rPr>
                  <a:t>R</a:t>
                </a:r>
                <a:r>
                  <a:rPr kumimoji="0" lang="zh-CN" altLang="en-US" sz="2000">
                    <a:solidFill>
                      <a:schemeClr val="tx1">
                        <a:lumMod val="85000"/>
                        <a:lumOff val="15000"/>
                      </a:schemeClr>
                    </a:solidFill>
                    <a:cs typeface="+mn-ea"/>
                    <a:sym typeface="Times New Roman" panose="02020603050405020304" pitchFamily="18" charset="0"/>
                  </a:rPr>
                  <a:t>尾部</a:t>
                </a:r>
                <a:endParaRPr kumimoji="0" lang="zh-CN" altLang="en-US" sz="1600">
                  <a:solidFill>
                    <a:schemeClr val="tx1">
                      <a:lumMod val="85000"/>
                      <a:lumOff val="15000"/>
                    </a:schemeClr>
                  </a:solidFill>
                  <a:cs typeface="+mn-ea"/>
                  <a:sym typeface="Times New Roman" panose="02020603050405020304" pitchFamily="18" charset="0"/>
                </a:endParaRPr>
              </a:p>
            </p:txBody>
          </p:sp>
        </mc:Choice>
        <mc:Fallback xmlns="">
          <p:sp>
            <p:nvSpPr>
              <p:cNvPr id="9" name="Rectangle 3">
                <a:extLst>
                  <a:ext uri="{FF2B5EF4-FFF2-40B4-BE49-F238E27FC236}">
                    <a16:creationId xmlns:a16="http://schemas.microsoft.com/office/drawing/2014/main" id="{CD2E4F72-C11E-47C7-9571-095E866E4A5C}"/>
                  </a:ext>
                </a:extLst>
              </p:cNvPr>
              <p:cNvSpPr txBox="1">
                <a:spLocks noRot="1" noChangeAspect="1" noMove="1" noResize="1" noEditPoints="1" noAdjustHandles="1" noChangeArrowheads="1" noChangeShapeType="1" noTextEdit="1"/>
              </p:cNvSpPr>
              <p:nvPr/>
            </p:nvSpPr>
            <p:spPr>
              <a:xfrm>
                <a:off x="2411760" y="836712"/>
                <a:ext cx="6317898" cy="5740867"/>
              </a:xfrm>
              <a:prstGeom prst="rect">
                <a:avLst/>
              </a:prstGeom>
              <a:blipFill>
                <a:blip r:embed="rId2"/>
                <a:stretch>
                  <a:fillRect l="-1255" r="-2896" b="-955"/>
                </a:stretch>
              </a:blipFill>
            </p:spPr>
            <p:txBody>
              <a:bodyPr/>
              <a:lstStyle/>
              <a:p>
                <a:r>
                  <a:rPr lang="zh-CN" altLang="en-US">
                    <a:noFill/>
                  </a:rPr>
                  <a:t> </a:t>
                </a:r>
              </a:p>
            </p:txBody>
          </p:sp>
        </mc:Fallback>
      </mc:AlternateContent>
    </p:spTree>
  </p:cSld>
  <p:clrMapOvr>
    <a:masterClrMapping/>
  </p:clrMapOvr>
  <p:transition spd="med">
    <p:split orient="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DF9899AE-723C-456E-8398-9909F9DC72E2}"/>
              </a:ext>
            </a:extLst>
          </p:cNvPr>
          <p:cNvSpPr txBox="1">
            <a:spLocks noChangeArrowheads="1"/>
          </p:cNvSpPr>
          <p:nvPr/>
        </p:nvSpPr>
        <p:spPr>
          <a:xfrm>
            <a:off x="252000" y="756000"/>
            <a:ext cx="5256103" cy="3994235"/>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2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两种策略</a:t>
            </a:r>
          </a:p>
          <a:p>
            <a:pPr lvl="1" fontAlgn="auto">
              <a:lnSpc>
                <a:spcPct val="120000"/>
              </a:lnSpc>
              <a:spcBef>
                <a:spcPts val="600"/>
              </a:spcBef>
              <a:spcAft>
                <a:spcPts val="0"/>
              </a:spcAft>
              <a:buClr>
                <a:srgbClr val="FF6600"/>
              </a:buClr>
              <a:buSzPct val="60000"/>
              <a:buFont typeface="Wingdings" panose="05000000000000000000" pitchFamily="2" charset="2"/>
              <a:buChar char="l"/>
            </a:pPr>
            <a:r>
              <a:rPr kumimoji="0" lang="zh-CN" altLang="en-US" sz="2200" b="1">
                <a:solidFill>
                  <a:srgbClr val="FF6600"/>
                </a:solidFill>
                <a:sym typeface="Times New Roman" panose="02020603050405020304" pitchFamily="18" charset="0"/>
              </a:rPr>
              <a:t>一般到特殊（通常采用的策略）</a:t>
            </a:r>
          </a:p>
          <a:p>
            <a:pPr lvl="2" fontAlgn="auto">
              <a:lnSpc>
                <a:spcPct val="120000"/>
              </a:lnSpc>
              <a:spcBef>
                <a:spcPts val="600"/>
              </a:spcBef>
              <a:spcAft>
                <a:spcPts val="0"/>
              </a:spcAft>
              <a:buClr>
                <a:srgbClr val="FF6600"/>
              </a:buClr>
            </a:pPr>
            <a:r>
              <a:rPr kumimoji="0" lang="zh-CN" altLang="en-US">
                <a:sym typeface="Times New Roman" panose="02020603050405020304" pitchFamily="18" charset="0"/>
              </a:rPr>
              <a:t>从初始规则</a:t>
            </a:r>
            <a:r>
              <a:rPr kumimoji="0" lang="en-US" altLang="zh-CN">
                <a:sym typeface="Times New Roman" panose="02020603050405020304" pitchFamily="18" charset="0"/>
              </a:rPr>
              <a:t>r: {}→y</a:t>
            </a:r>
            <a:r>
              <a:rPr kumimoji="0" lang="zh-CN" altLang="en-US">
                <a:sym typeface="Times New Roman" panose="02020603050405020304" pitchFamily="18" charset="0"/>
              </a:rPr>
              <a:t>开始</a:t>
            </a:r>
          </a:p>
          <a:p>
            <a:pPr lvl="2" fontAlgn="auto">
              <a:lnSpc>
                <a:spcPct val="120000"/>
              </a:lnSpc>
              <a:spcBef>
                <a:spcPts val="600"/>
              </a:spcBef>
              <a:spcAft>
                <a:spcPts val="0"/>
              </a:spcAft>
              <a:buClr>
                <a:srgbClr val="FF6600"/>
              </a:buClr>
            </a:pPr>
            <a:r>
              <a:rPr kumimoji="0" lang="zh-CN" altLang="en-US">
                <a:sym typeface="Times New Roman" panose="02020603050405020304" pitchFamily="18" charset="0"/>
              </a:rPr>
              <a:t>反复加入合取项，得到更特殊的规则，直到不能再加入</a:t>
            </a:r>
          </a:p>
          <a:p>
            <a:pPr lvl="1" fontAlgn="auto">
              <a:lnSpc>
                <a:spcPct val="12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 特殊到一般（适用于小样本情况）</a:t>
            </a:r>
          </a:p>
          <a:p>
            <a:pPr lvl="2" fontAlgn="auto">
              <a:lnSpc>
                <a:spcPct val="120000"/>
              </a:lnSpc>
              <a:spcBef>
                <a:spcPts val="600"/>
              </a:spcBef>
              <a:spcAft>
                <a:spcPts val="0"/>
              </a:spcAft>
              <a:buClr>
                <a:srgbClr val="FF6600"/>
              </a:buClr>
            </a:pPr>
            <a:r>
              <a:rPr kumimoji="0" lang="zh-CN" altLang="en-US">
                <a:sym typeface="Times New Roman" panose="02020603050405020304" pitchFamily="18" charset="0"/>
              </a:rPr>
              <a:t>随机地选择一个正例作为初始规则</a:t>
            </a:r>
          </a:p>
          <a:p>
            <a:pPr lvl="2" fontAlgn="auto">
              <a:lnSpc>
                <a:spcPct val="120000"/>
              </a:lnSpc>
              <a:spcBef>
                <a:spcPts val="600"/>
              </a:spcBef>
              <a:spcAft>
                <a:spcPts val="0"/>
              </a:spcAft>
              <a:buClr>
                <a:srgbClr val="FF6600"/>
              </a:buClr>
            </a:pPr>
            <a:r>
              <a:rPr kumimoji="0" lang="zh-CN" altLang="en-US">
                <a:sym typeface="Times New Roman" panose="02020603050405020304" pitchFamily="18" charset="0"/>
              </a:rPr>
              <a:t>反复删除合取项，得到更一般的规则，直到不能再删除</a:t>
            </a:r>
            <a:endParaRPr kumimoji="0" lang="zh-CN" altLang="en-US" sz="2400">
              <a:solidFill>
                <a:schemeClr val="tx1">
                  <a:lumMod val="85000"/>
                  <a:lumOff val="15000"/>
                </a:schemeClr>
              </a:solidFill>
              <a:cs typeface="+mn-ea"/>
              <a:sym typeface="Times New Roman" panose="02020603050405020304" pitchFamily="18" charset="0"/>
            </a:endParaRPr>
          </a:p>
        </p:txBody>
      </p:sp>
      <p:sp>
        <p:nvSpPr>
          <p:cNvPr id="26629" name="Rectangle 2">
            <a:extLst>
              <a:ext uri="{FF2B5EF4-FFF2-40B4-BE49-F238E27FC236}">
                <a16:creationId xmlns:a16="http://schemas.microsoft.com/office/drawing/2014/main" id="{A993C9FE-9D5C-4E64-9045-B80D9863F149}"/>
              </a:ext>
            </a:extLst>
          </p:cNvPr>
          <p:cNvSpPr>
            <a:spLocks noGrp="1" noChangeArrowheads="1"/>
          </p:cNvSpPr>
          <p:nvPr>
            <p:ph type="title" idx="4294967295"/>
          </p:nvPr>
        </p:nvSpPr>
        <p:spPr>
          <a:xfrm>
            <a:off x="756000" y="108000"/>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1.5.3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规则</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增长</a:t>
            </a:r>
          </a:p>
        </p:txBody>
      </p:sp>
      <p:sp>
        <p:nvSpPr>
          <p:cNvPr id="2" name="矩形 1"/>
          <p:cNvSpPr/>
          <p:nvPr/>
        </p:nvSpPr>
        <p:spPr>
          <a:xfrm>
            <a:off x="5508103" y="1111269"/>
            <a:ext cx="3384377" cy="369332"/>
          </a:xfrm>
          <a:prstGeom prst="rect">
            <a:avLst/>
          </a:prstGeom>
          <a:solidFill>
            <a:schemeClr val="accent1">
              <a:lumMod val="20000"/>
              <a:lumOff val="80000"/>
            </a:schemeClr>
          </a:solidFill>
          <a:ln>
            <a:solidFill>
              <a:srgbClr val="13548C"/>
            </a:solidFill>
          </a:ln>
        </p:spPr>
        <p:txBody>
          <a:bodyPr wrap="square">
            <a:spAutoFit/>
          </a:bodyPr>
          <a:lstStyle/>
          <a:p>
            <a:pPr marL="0" lvl="1" algn="ctr" eaLnBrk="1" hangingPunct="1">
              <a:buFont typeface="Wingdings" panose="05000000000000000000" pitchFamily="2" charset="2"/>
              <a:buNone/>
            </a:pP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（胎生 </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否）→ 鸟类</a:t>
            </a:r>
            <a:endParaRPr lang="zh-CN" altLang="en-US" sz="1800" i="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 name="矩形 2"/>
          <p:cNvSpPr/>
          <p:nvPr/>
        </p:nvSpPr>
        <p:spPr>
          <a:xfrm>
            <a:off x="5508103" y="1825012"/>
            <a:ext cx="3384377" cy="646331"/>
          </a:xfrm>
          <a:prstGeom prst="rect">
            <a:avLst/>
          </a:prstGeom>
          <a:solidFill>
            <a:schemeClr val="accent1">
              <a:lumMod val="20000"/>
              <a:lumOff val="80000"/>
            </a:schemeClr>
          </a:solidFill>
          <a:ln>
            <a:solidFill>
              <a:srgbClr val="13548C"/>
            </a:solidFill>
          </a:ln>
        </p:spPr>
        <p:txBody>
          <a:bodyPr wrap="square">
            <a:spAutoFit/>
          </a:bodyPr>
          <a:lstStyle/>
          <a:p>
            <a:pPr marL="0" lvl="1" algn="ctr" eaLnBrk="1" hangingPunct="1">
              <a:buFont typeface="Wingdings" panose="05000000000000000000" pitchFamily="2" charset="2"/>
              <a:buNone/>
            </a:pP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（胎生 </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a:latin typeface="Times New Roman" panose="02020603050405020304" pitchFamily="18" charset="0"/>
                <a:ea typeface="微软雅黑" panose="020B0503020204020204" pitchFamily="34" charset="-122"/>
                <a:sym typeface="Times New Roman" panose="02020603050405020304" pitchFamily="18" charset="0"/>
              </a:rPr>
              <a:t>否）</a:t>
            </a:r>
            <a:r>
              <a:rPr lang="zh-CN" altLang="en-US" sz="1800">
                <a:sym typeface="Symbol" panose="05050102010706020507" pitchFamily="18" charset="2"/>
              </a:rPr>
              <a:t></a:t>
            </a:r>
            <a:r>
              <a:rPr lang="zh-CN" altLang="en-US" sz="180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飞行动物 </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是）→ 鸟类</a:t>
            </a:r>
            <a:endParaRPr lang="zh-CN" altLang="en-US" sz="1800" i="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 name="下箭头 3"/>
          <p:cNvSpPr/>
          <p:nvPr/>
        </p:nvSpPr>
        <p:spPr bwMode="auto">
          <a:xfrm>
            <a:off x="7056275" y="1512678"/>
            <a:ext cx="288032" cy="288000"/>
          </a:xfrm>
          <a:prstGeom prst="downArrow">
            <a:avLst/>
          </a:prstGeom>
          <a:solidFill>
            <a:srgbClr val="FF66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p:cNvSpPr/>
          <p:nvPr/>
        </p:nvSpPr>
        <p:spPr>
          <a:xfrm>
            <a:off x="5508103" y="2870305"/>
            <a:ext cx="3384377" cy="646331"/>
          </a:xfrm>
          <a:prstGeom prst="rect">
            <a:avLst/>
          </a:prstGeom>
          <a:solidFill>
            <a:schemeClr val="accent1">
              <a:lumMod val="20000"/>
              <a:lumOff val="80000"/>
            </a:schemeClr>
          </a:solidFill>
          <a:ln>
            <a:solidFill>
              <a:srgbClr val="13548C"/>
            </a:solidFill>
          </a:ln>
        </p:spPr>
        <p:txBody>
          <a:bodyPr wrap="square">
            <a:spAutoFit/>
          </a:bodyPr>
          <a:lstStyle/>
          <a:p>
            <a:pPr marL="0" lvl="1" algn="ctr" eaLnBrk="1" hangingPunct="1">
              <a:buFont typeface="Wingdings" panose="05000000000000000000" pitchFamily="2" charset="2"/>
              <a:buNone/>
            </a:pP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（胎生 </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a:latin typeface="Times New Roman" panose="02020603050405020304" pitchFamily="18" charset="0"/>
                <a:ea typeface="微软雅黑" panose="020B0503020204020204" pitchFamily="34" charset="-122"/>
                <a:sym typeface="Times New Roman" panose="02020603050405020304" pitchFamily="18" charset="0"/>
              </a:rPr>
              <a:t>否）</a:t>
            </a:r>
            <a:r>
              <a:rPr lang="zh-CN" altLang="en-US" sz="1800">
                <a:sym typeface="Symbol" panose="05050102010706020507" pitchFamily="18" charset="2"/>
              </a:rPr>
              <a:t></a:t>
            </a:r>
            <a:r>
              <a:rPr lang="zh-CN" altLang="en-US" sz="180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飞行动物 </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是</a:t>
            </a:r>
            <a:r>
              <a:rPr lang="zh-CN" altLang="en-US" sz="180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a:sym typeface="Symbol" panose="05050102010706020507" pitchFamily="18" charset="2"/>
              </a:rPr>
              <a:t></a:t>
            </a:r>
            <a:r>
              <a:rPr lang="zh-CN" altLang="en-US" sz="180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体温 </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恒温） → 鸟类</a:t>
            </a:r>
            <a:endParaRPr lang="zh-CN" altLang="en-US" sz="1800" i="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矩形 11"/>
          <p:cNvSpPr/>
          <p:nvPr/>
        </p:nvSpPr>
        <p:spPr>
          <a:xfrm>
            <a:off x="5508103" y="3861048"/>
            <a:ext cx="3384377" cy="646331"/>
          </a:xfrm>
          <a:prstGeom prst="rect">
            <a:avLst/>
          </a:prstGeom>
          <a:solidFill>
            <a:schemeClr val="accent1">
              <a:lumMod val="20000"/>
              <a:lumOff val="80000"/>
            </a:schemeClr>
          </a:solidFill>
          <a:ln>
            <a:solidFill>
              <a:srgbClr val="13548C"/>
            </a:solidFill>
          </a:ln>
        </p:spPr>
        <p:txBody>
          <a:bodyPr wrap="square">
            <a:spAutoFit/>
          </a:bodyPr>
          <a:lstStyle/>
          <a:p>
            <a:pPr marL="0" lvl="1" algn="ctr" eaLnBrk="1" hangingPunct="1">
              <a:buFont typeface="Wingdings" panose="05000000000000000000" pitchFamily="2" charset="2"/>
              <a:buNone/>
            </a:pP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（胎生 </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a:latin typeface="Times New Roman" panose="02020603050405020304" pitchFamily="18" charset="0"/>
                <a:ea typeface="微软雅黑" panose="020B0503020204020204" pitchFamily="34" charset="-122"/>
                <a:sym typeface="Times New Roman" panose="02020603050405020304" pitchFamily="18" charset="0"/>
              </a:rPr>
              <a:t>否）</a:t>
            </a:r>
            <a:r>
              <a:rPr lang="zh-CN" altLang="en-US" sz="1800">
                <a:sym typeface="Symbol" panose="05050102010706020507" pitchFamily="18" charset="2"/>
              </a:rPr>
              <a:t></a:t>
            </a:r>
            <a:r>
              <a:rPr lang="zh-CN" altLang="en-US" sz="180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飞行动物 </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是）→ 鸟类</a:t>
            </a:r>
            <a:endParaRPr lang="zh-CN" altLang="en-US" sz="1800" i="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下箭头 3">
            <a:extLst>
              <a:ext uri="{FF2B5EF4-FFF2-40B4-BE49-F238E27FC236}">
                <a16:creationId xmlns:a16="http://schemas.microsoft.com/office/drawing/2014/main" id="{30BD9834-7588-4B6C-AAB7-914BFFA45AD7}"/>
              </a:ext>
            </a:extLst>
          </p:cNvPr>
          <p:cNvSpPr/>
          <p:nvPr/>
        </p:nvSpPr>
        <p:spPr bwMode="auto">
          <a:xfrm>
            <a:off x="7056275" y="3548713"/>
            <a:ext cx="288032" cy="288000"/>
          </a:xfrm>
          <a:prstGeom prst="downArrow">
            <a:avLst/>
          </a:prstGeom>
          <a:solidFill>
            <a:srgbClr val="FF66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229987176"/>
      </p:ext>
    </p:extLst>
  </p:cSld>
  <p:clrMapOvr>
    <a:masterClrMapping/>
  </p:clrMapOvr>
  <p:transition spd="med">
    <p:split orient="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DF9899AE-723C-456E-8398-9909F9DC72E2}"/>
              </a:ext>
            </a:extLst>
          </p:cNvPr>
          <p:cNvSpPr txBox="1">
            <a:spLocks noChangeArrowheads="1"/>
          </p:cNvSpPr>
          <p:nvPr/>
        </p:nvSpPr>
        <p:spPr>
          <a:xfrm>
            <a:off x="252000" y="756000"/>
            <a:ext cx="5256103" cy="3994235"/>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2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两种策略</a:t>
            </a:r>
          </a:p>
          <a:p>
            <a:pPr lvl="1" fontAlgn="auto">
              <a:lnSpc>
                <a:spcPct val="120000"/>
              </a:lnSpc>
              <a:spcBef>
                <a:spcPts val="600"/>
              </a:spcBef>
              <a:spcAft>
                <a:spcPts val="0"/>
              </a:spcAft>
              <a:buClr>
                <a:srgbClr val="FF6600"/>
              </a:buClr>
              <a:buSzPct val="60000"/>
              <a:buFont typeface="Wingdings" panose="05000000000000000000" pitchFamily="2" charset="2"/>
              <a:buChar char="l"/>
            </a:pPr>
            <a:r>
              <a:rPr kumimoji="0" lang="zh-CN" altLang="en-US" sz="2200" b="1">
                <a:solidFill>
                  <a:srgbClr val="FF6600"/>
                </a:solidFill>
                <a:sym typeface="Times New Roman" panose="02020603050405020304" pitchFamily="18" charset="0"/>
              </a:rPr>
              <a:t>一般到特殊（通常采用的策略）</a:t>
            </a:r>
          </a:p>
          <a:p>
            <a:pPr lvl="2" fontAlgn="auto">
              <a:lnSpc>
                <a:spcPct val="120000"/>
              </a:lnSpc>
              <a:spcBef>
                <a:spcPts val="600"/>
              </a:spcBef>
              <a:spcAft>
                <a:spcPts val="0"/>
              </a:spcAft>
              <a:buClr>
                <a:srgbClr val="FF6600"/>
              </a:buClr>
            </a:pPr>
            <a:r>
              <a:rPr kumimoji="0" lang="zh-CN" altLang="en-US">
                <a:sym typeface="Times New Roman" panose="02020603050405020304" pitchFamily="18" charset="0"/>
              </a:rPr>
              <a:t>从初始规则</a:t>
            </a:r>
            <a:r>
              <a:rPr kumimoji="0" lang="en-US" altLang="zh-CN">
                <a:sym typeface="Times New Roman" panose="02020603050405020304" pitchFamily="18" charset="0"/>
              </a:rPr>
              <a:t>r: {}→y</a:t>
            </a:r>
            <a:r>
              <a:rPr kumimoji="0" lang="zh-CN" altLang="en-US">
                <a:sym typeface="Times New Roman" panose="02020603050405020304" pitchFamily="18" charset="0"/>
              </a:rPr>
              <a:t>开始</a:t>
            </a:r>
          </a:p>
          <a:p>
            <a:pPr lvl="2" fontAlgn="auto">
              <a:lnSpc>
                <a:spcPct val="120000"/>
              </a:lnSpc>
              <a:spcBef>
                <a:spcPts val="600"/>
              </a:spcBef>
              <a:spcAft>
                <a:spcPts val="0"/>
              </a:spcAft>
              <a:buClr>
                <a:srgbClr val="FF6600"/>
              </a:buClr>
            </a:pPr>
            <a:r>
              <a:rPr kumimoji="0" lang="zh-CN" altLang="en-US">
                <a:sym typeface="Times New Roman" panose="02020603050405020304" pitchFamily="18" charset="0"/>
              </a:rPr>
              <a:t>反复加入合取项，得到更特殊的规则，直到不能再加入</a:t>
            </a:r>
          </a:p>
          <a:p>
            <a:pPr lvl="1" fontAlgn="auto">
              <a:lnSpc>
                <a:spcPct val="12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 特殊到一般（适用于小样本情况）</a:t>
            </a:r>
          </a:p>
          <a:p>
            <a:pPr lvl="2" fontAlgn="auto">
              <a:lnSpc>
                <a:spcPct val="120000"/>
              </a:lnSpc>
              <a:spcBef>
                <a:spcPts val="600"/>
              </a:spcBef>
              <a:spcAft>
                <a:spcPts val="0"/>
              </a:spcAft>
              <a:buClr>
                <a:srgbClr val="FF6600"/>
              </a:buClr>
            </a:pPr>
            <a:r>
              <a:rPr kumimoji="0" lang="zh-CN" altLang="en-US">
                <a:sym typeface="Times New Roman" panose="02020603050405020304" pitchFamily="18" charset="0"/>
              </a:rPr>
              <a:t>随机地选择一个正例作为初始规则</a:t>
            </a:r>
          </a:p>
          <a:p>
            <a:pPr lvl="2" fontAlgn="auto">
              <a:lnSpc>
                <a:spcPct val="120000"/>
              </a:lnSpc>
              <a:spcBef>
                <a:spcPts val="600"/>
              </a:spcBef>
              <a:spcAft>
                <a:spcPts val="0"/>
              </a:spcAft>
              <a:buClr>
                <a:srgbClr val="FF6600"/>
              </a:buClr>
            </a:pPr>
            <a:r>
              <a:rPr kumimoji="0" lang="zh-CN" altLang="en-US">
                <a:sym typeface="Times New Roman" panose="02020603050405020304" pitchFamily="18" charset="0"/>
              </a:rPr>
              <a:t>反复删除合取项，得到更一般的规则，直到不能再删除</a:t>
            </a:r>
            <a:endParaRPr kumimoji="0" lang="zh-CN" altLang="en-US" sz="2400">
              <a:solidFill>
                <a:schemeClr val="tx1">
                  <a:lumMod val="85000"/>
                  <a:lumOff val="15000"/>
                </a:schemeClr>
              </a:solidFill>
              <a:cs typeface="+mn-ea"/>
              <a:sym typeface="Times New Roman" panose="02020603050405020304" pitchFamily="18" charset="0"/>
            </a:endParaRPr>
          </a:p>
        </p:txBody>
      </p:sp>
      <p:sp>
        <p:nvSpPr>
          <p:cNvPr id="26629" name="Rectangle 2">
            <a:extLst>
              <a:ext uri="{FF2B5EF4-FFF2-40B4-BE49-F238E27FC236}">
                <a16:creationId xmlns:a16="http://schemas.microsoft.com/office/drawing/2014/main" id="{A993C9FE-9D5C-4E64-9045-B80D9863F149}"/>
              </a:ext>
            </a:extLst>
          </p:cNvPr>
          <p:cNvSpPr>
            <a:spLocks noGrp="1" noChangeArrowheads="1"/>
          </p:cNvSpPr>
          <p:nvPr>
            <p:ph type="title" idx="4294967295"/>
          </p:nvPr>
        </p:nvSpPr>
        <p:spPr>
          <a:xfrm>
            <a:off x="756000" y="108000"/>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1.5.3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规则</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增长</a:t>
            </a:r>
          </a:p>
        </p:txBody>
      </p:sp>
      <p:sp>
        <p:nvSpPr>
          <p:cNvPr id="2" name="矩形 1"/>
          <p:cNvSpPr/>
          <p:nvPr/>
        </p:nvSpPr>
        <p:spPr>
          <a:xfrm>
            <a:off x="5508103" y="1111269"/>
            <a:ext cx="3384377" cy="369332"/>
          </a:xfrm>
          <a:prstGeom prst="rect">
            <a:avLst/>
          </a:prstGeom>
          <a:solidFill>
            <a:schemeClr val="accent1">
              <a:lumMod val="20000"/>
              <a:lumOff val="80000"/>
            </a:schemeClr>
          </a:solidFill>
          <a:ln>
            <a:solidFill>
              <a:srgbClr val="13548C"/>
            </a:solidFill>
          </a:ln>
        </p:spPr>
        <p:txBody>
          <a:bodyPr wrap="square">
            <a:spAutoFit/>
          </a:bodyPr>
          <a:lstStyle/>
          <a:p>
            <a:pPr marL="0" lvl="1" algn="ctr" eaLnBrk="1" hangingPunct="1">
              <a:buFont typeface="Wingdings" panose="05000000000000000000" pitchFamily="2" charset="2"/>
              <a:buNone/>
            </a:pP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（胎生 </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否）→ 鸟类</a:t>
            </a:r>
            <a:endParaRPr lang="zh-CN" altLang="en-US" sz="1800" i="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 name="矩形 2"/>
          <p:cNvSpPr/>
          <p:nvPr/>
        </p:nvSpPr>
        <p:spPr>
          <a:xfrm>
            <a:off x="5508103" y="1825012"/>
            <a:ext cx="3384377" cy="646331"/>
          </a:xfrm>
          <a:prstGeom prst="rect">
            <a:avLst/>
          </a:prstGeom>
          <a:solidFill>
            <a:schemeClr val="accent1">
              <a:lumMod val="20000"/>
              <a:lumOff val="80000"/>
            </a:schemeClr>
          </a:solidFill>
          <a:ln>
            <a:solidFill>
              <a:srgbClr val="13548C"/>
            </a:solidFill>
          </a:ln>
        </p:spPr>
        <p:txBody>
          <a:bodyPr wrap="square">
            <a:spAutoFit/>
          </a:bodyPr>
          <a:lstStyle/>
          <a:p>
            <a:pPr marL="0" lvl="1" algn="ctr" eaLnBrk="1" hangingPunct="1">
              <a:buFont typeface="Wingdings" panose="05000000000000000000" pitchFamily="2" charset="2"/>
              <a:buNone/>
            </a:pP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（胎生 </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a:latin typeface="Times New Roman" panose="02020603050405020304" pitchFamily="18" charset="0"/>
                <a:ea typeface="微软雅黑" panose="020B0503020204020204" pitchFamily="34" charset="-122"/>
                <a:sym typeface="Times New Roman" panose="02020603050405020304" pitchFamily="18" charset="0"/>
              </a:rPr>
              <a:t>否）</a:t>
            </a:r>
            <a:r>
              <a:rPr lang="zh-CN" altLang="en-US" sz="1800">
                <a:sym typeface="Symbol" panose="05050102010706020507" pitchFamily="18" charset="2"/>
              </a:rPr>
              <a:t></a:t>
            </a:r>
            <a:r>
              <a:rPr lang="zh-CN" altLang="en-US" sz="180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飞行动物 </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是）→ 鸟类</a:t>
            </a:r>
            <a:endParaRPr lang="zh-CN" altLang="en-US" sz="1800" i="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 name="下箭头 3"/>
          <p:cNvSpPr/>
          <p:nvPr/>
        </p:nvSpPr>
        <p:spPr bwMode="auto">
          <a:xfrm>
            <a:off x="7056275" y="1512678"/>
            <a:ext cx="288032" cy="288000"/>
          </a:xfrm>
          <a:prstGeom prst="downArrow">
            <a:avLst/>
          </a:prstGeom>
          <a:solidFill>
            <a:srgbClr val="FF66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p:cNvSpPr/>
          <p:nvPr/>
        </p:nvSpPr>
        <p:spPr>
          <a:xfrm>
            <a:off x="5508103" y="2870305"/>
            <a:ext cx="3384377" cy="646331"/>
          </a:xfrm>
          <a:prstGeom prst="rect">
            <a:avLst/>
          </a:prstGeom>
          <a:solidFill>
            <a:schemeClr val="accent1">
              <a:lumMod val="20000"/>
              <a:lumOff val="80000"/>
            </a:schemeClr>
          </a:solidFill>
          <a:ln>
            <a:solidFill>
              <a:srgbClr val="13548C"/>
            </a:solidFill>
          </a:ln>
        </p:spPr>
        <p:txBody>
          <a:bodyPr wrap="square">
            <a:spAutoFit/>
          </a:bodyPr>
          <a:lstStyle/>
          <a:p>
            <a:pPr marL="0" lvl="1" algn="ctr" eaLnBrk="1" hangingPunct="1">
              <a:buFont typeface="Wingdings" panose="05000000000000000000" pitchFamily="2" charset="2"/>
              <a:buNone/>
            </a:pP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（胎生 </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a:latin typeface="Times New Roman" panose="02020603050405020304" pitchFamily="18" charset="0"/>
                <a:ea typeface="微软雅黑" panose="020B0503020204020204" pitchFamily="34" charset="-122"/>
                <a:sym typeface="Times New Roman" panose="02020603050405020304" pitchFamily="18" charset="0"/>
              </a:rPr>
              <a:t>否）</a:t>
            </a:r>
            <a:r>
              <a:rPr lang="zh-CN" altLang="en-US" sz="1800">
                <a:sym typeface="Symbol" panose="05050102010706020507" pitchFamily="18" charset="2"/>
              </a:rPr>
              <a:t></a:t>
            </a:r>
            <a:r>
              <a:rPr lang="zh-CN" altLang="en-US" sz="180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飞行动物 </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是</a:t>
            </a:r>
            <a:r>
              <a:rPr lang="zh-CN" altLang="en-US" sz="180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a:sym typeface="Symbol" panose="05050102010706020507" pitchFamily="18" charset="2"/>
              </a:rPr>
              <a:t></a:t>
            </a:r>
            <a:r>
              <a:rPr lang="zh-CN" altLang="en-US" sz="180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体温 </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恒温） → 鸟类</a:t>
            </a:r>
            <a:endParaRPr lang="zh-CN" altLang="en-US" sz="1800" i="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矩形 11"/>
          <p:cNvSpPr/>
          <p:nvPr/>
        </p:nvSpPr>
        <p:spPr>
          <a:xfrm>
            <a:off x="5508103" y="3861048"/>
            <a:ext cx="3384377" cy="646331"/>
          </a:xfrm>
          <a:prstGeom prst="rect">
            <a:avLst/>
          </a:prstGeom>
          <a:solidFill>
            <a:schemeClr val="accent1">
              <a:lumMod val="20000"/>
              <a:lumOff val="80000"/>
            </a:schemeClr>
          </a:solidFill>
          <a:ln>
            <a:solidFill>
              <a:srgbClr val="13548C"/>
            </a:solidFill>
          </a:ln>
        </p:spPr>
        <p:txBody>
          <a:bodyPr wrap="square">
            <a:spAutoFit/>
          </a:bodyPr>
          <a:lstStyle/>
          <a:p>
            <a:pPr marL="0" lvl="1" algn="ctr" eaLnBrk="1" hangingPunct="1">
              <a:buFont typeface="Wingdings" panose="05000000000000000000" pitchFamily="2" charset="2"/>
              <a:buNone/>
            </a:pP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（胎生 </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a:latin typeface="Times New Roman" panose="02020603050405020304" pitchFamily="18" charset="0"/>
                <a:ea typeface="微软雅黑" panose="020B0503020204020204" pitchFamily="34" charset="-122"/>
                <a:sym typeface="Times New Roman" panose="02020603050405020304" pitchFamily="18" charset="0"/>
              </a:rPr>
              <a:t>否）</a:t>
            </a:r>
            <a:r>
              <a:rPr lang="zh-CN" altLang="en-US" sz="1800">
                <a:sym typeface="Symbol" panose="05050102010706020507" pitchFamily="18" charset="2"/>
              </a:rPr>
              <a:t></a:t>
            </a:r>
            <a:r>
              <a:rPr lang="zh-CN" altLang="en-US" sz="180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飞行动物 </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是）→ 鸟类</a:t>
            </a:r>
            <a:endParaRPr lang="zh-CN" altLang="en-US" sz="1800" i="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下箭头 3">
            <a:extLst>
              <a:ext uri="{FF2B5EF4-FFF2-40B4-BE49-F238E27FC236}">
                <a16:creationId xmlns:a16="http://schemas.microsoft.com/office/drawing/2014/main" id="{30BD9834-7588-4B6C-AAB7-914BFFA45AD7}"/>
              </a:ext>
            </a:extLst>
          </p:cNvPr>
          <p:cNvSpPr/>
          <p:nvPr/>
        </p:nvSpPr>
        <p:spPr bwMode="auto">
          <a:xfrm>
            <a:off x="7056275" y="3548713"/>
            <a:ext cx="288032" cy="288000"/>
          </a:xfrm>
          <a:prstGeom prst="downArrow">
            <a:avLst/>
          </a:prstGeom>
          <a:solidFill>
            <a:srgbClr val="FF66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Rectangle 3">
            <a:extLst>
              <a:ext uri="{FF2B5EF4-FFF2-40B4-BE49-F238E27FC236}">
                <a16:creationId xmlns:a16="http://schemas.microsoft.com/office/drawing/2014/main" id="{7B266F03-ED7D-416B-9B8F-92E46C17D3E5}"/>
              </a:ext>
            </a:extLst>
          </p:cNvPr>
          <p:cNvSpPr txBox="1">
            <a:spLocks noChangeArrowheads="1"/>
          </p:cNvSpPr>
          <p:nvPr/>
        </p:nvSpPr>
        <p:spPr>
          <a:xfrm>
            <a:off x="252000" y="4782312"/>
            <a:ext cx="8367713" cy="1950534"/>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2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问题</a:t>
            </a:r>
          </a:p>
          <a:p>
            <a:pPr lvl="1" fontAlgn="auto">
              <a:lnSpc>
                <a:spcPct val="12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加入</a:t>
            </a:r>
            <a:r>
              <a:rPr kumimoji="0" lang="en-US" altLang="zh-CN" sz="2200">
                <a:sym typeface="Times New Roman" panose="02020603050405020304" pitchFamily="18" charset="0"/>
              </a:rPr>
              <a:t>/</a:t>
            </a:r>
            <a:r>
              <a:rPr kumimoji="0" lang="zh-CN" altLang="en-US" sz="2200">
                <a:sym typeface="Times New Roman" panose="02020603050405020304" pitchFamily="18" charset="0"/>
              </a:rPr>
              <a:t>删除合取项有多种选择，如何选择？</a:t>
            </a:r>
          </a:p>
          <a:p>
            <a:pPr lvl="1" fontAlgn="auto">
              <a:lnSpc>
                <a:spcPct val="12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何时停止加入</a:t>
            </a:r>
            <a:r>
              <a:rPr kumimoji="0" lang="en-US" altLang="zh-CN" sz="2200">
                <a:sym typeface="Times New Roman" panose="02020603050405020304" pitchFamily="18" charset="0"/>
              </a:rPr>
              <a:t>/</a:t>
            </a:r>
            <a:r>
              <a:rPr kumimoji="0" lang="zh-CN" altLang="en-US" sz="2200">
                <a:sym typeface="Times New Roman" panose="02020603050405020304" pitchFamily="18" charset="0"/>
              </a:rPr>
              <a:t>删除合取项？（准确率</a:t>
            </a:r>
            <a:r>
              <a:rPr kumimoji="0" lang="en-US" altLang="zh-CN" sz="2200">
                <a:sym typeface="Times New Roman" panose="02020603050405020304" pitchFamily="18" charset="0"/>
              </a:rPr>
              <a:t>100%</a:t>
            </a:r>
            <a:r>
              <a:rPr kumimoji="0" lang="zh-CN" altLang="en-US" sz="2200">
                <a:sym typeface="Times New Roman" panose="02020603050405020304" pitchFamily="18" charset="0"/>
              </a:rPr>
              <a:t>）</a:t>
            </a:r>
          </a:p>
          <a:p>
            <a:pPr marL="457200" lvl="1" indent="0" fontAlgn="auto">
              <a:lnSpc>
                <a:spcPct val="120000"/>
              </a:lnSpc>
              <a:spcBef>
                <a:spcPts val="600"/>
              </a:spcBef>
              <a:spcAft>
                <a:spcPts val="0"/>
              </a:spcAft>
              <a:buClr>
                <a:srgbClr val="FF6600"/>
              </a:buClr>
              <a:buSzPct val="60000"/>
              <a:buFont typeface="Arial" panose="020B0604020202020204" pitchFamily="34" charset="0"/>
              <a:buNone/>
            </a:pPr>
            <a:r>
              <a:rPr kumimoji="0" lang="zh-CN" altLang="en-US" sz="2200">
                <a:sym typeface="Times New Roman" panose="02020603050405020304" pitchFamily="18" charset="0"/>
              </a:rPr>
              <a:t>            需要评估标准</a:t>
            </a:r>
            <a:endParaRPr kumimoji="0" lang="zh-CN" altLang="en-US" sz="2200" dirty="0">
              <a:sym typeface="Times New Roman" panose="02020603050405020304" pitchFamily="18" charset="0"/>
            </a:endParaRPr>
          </a:p>
        </p:txBody>
      </p:sp>
      <p:sp>
        <p:nvSpPr>
          <p:cNvPr id="13" name="AutoShape 10">
            <a:extLst>
              <a:ext uri="{FF2B5EF4-FFF2-40B4-BE49-F238E27FC236}">
                <a16:creationId xmlns:a16="http://schemas.microsoft.com/office/drawing/2014/main" id="{58B92526-6FCB-4F6A-A79E-92C56C6C9C2C}"/>
              </a:ext>
            </a:extLst>
          </p:cNvPr>
          <p:cNvSpPr>
            <a:spLocks noChangeArrowheads="1"/>
          </p:cNvSpPr>
          <p:nvPr/>
        </p:nvSpPr>
        <p:spPr bwMode="auto">
          <a:xfrm>
            <a:off x="1043608" y="6404188"/>
            <a:ext cx="503237" cy="215900"/>
          </a:xfrm>
          <a:prstGeom prst="rightArrow">
            <a:avLst/>
          </a:prstGeom>
          <a:solidFill>
            <a:srgbClr val="FF6600"/>
          </a:solidFill>
          <a:ln w="9525">
            <a:noFill/>
            <a:miter lim="800000"/>
          </a:ln>
          <a:effectLst/>
        </p:spPr>
        <p:txBody>
          <a:bodyPr wrap="none" anchor="ctr"/>
          <a:lstStyle>
            <a:lvl1pPr>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b="0">
              <a:latin typeface="Tahoma" panose="020B0604030504040204" pitchFamily="34" charset="0"/>
            </a:endParaRPr>
          </a:p>
        </p:txBody>
      </p:sp>
    </p:spTree>
    <p:extLst>
      <p:ext uri="{BB962C8B-B14F-4D97-AF65-F5344CB8AC3E}">
        <p14:creationId xmlns:p14="http://schemas.microsoft.com/office/powerpoint/2010/main" val="1170848681"/>
      </p:ext>
    </p:extLst>
  </p:cSld>
  <p:clrMapOvr>
    <a:masterClrMapping/>
  </p:clrMapOvr>
  <p:transition spd="med">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框 38">
            <a:extLst>
              <a:ext uri="{FF2B5EF4-FFF2-40B4-BE49-F238E27FC236}">
                <a16:creationId xmlns:a16="http://schemas.microsoft.com/office/drawing/2014/main" id="{F6CC854F-1B21-4FE5-BE2C-22C9708EC955}"/>
              </a:ext>
            </a:extLst>
          </p:cNvPr>
          <p:cNvSpPr txBox="1">
            <a:spLocks noChangeArrowheads="1"/>
          </p:cNvSpPr>
          <p:nvPr/>
        </p:nvSpPr>
        <p:spPr bwMode="auto">
          <a:xfrm>
            <a:off x="7019925" y="6021388"/>
            <a:ext cx="21240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b="0">
              <a:ea typeface="微软雅黑" panose="020B0503020204020204" pitchFamily="34" charset="-122"/>
              <a:sym typeface="Times New Roman" panose="02020603050405020304" pitchFamily="18" charset="0"/>
            </a:endParaRPr>
          </a:p>
        </p:txBody>
      </p:sp>
      <p:sp>
        <p:nvSpPr>
          <p:cNvPr id="12294" name="Rectangle 6">
            <a:extLst>
              <a:ext uri="{FF2B5EF4-FFF2-40B4-BE49-F238E27FC236}">
                <a16:creationId xmlns:a16="http://schemas.microsoft.com/office/drawing/2014/main" id="{3B70F8CA-07F0-46D0-AD83-C4A26B520DB2}"/>
              </a:ext>
            </a:extLst>
          </p:cNvPr>
          <p:cNvSpPr>
            <a:spLocks noGrp="1" noChangeArrowheads="1"/>
          </p:cNvSpPr>
          <p:nvPr>
            <p:ph type="title" idx="4294967295"/>
          </p:nvPr>
        </p:nvSpPr>
        <p:spPr>
          <a:xfrm>
            <a:off x="756000" y="107632"/>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基于</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规则</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的分类：例</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Rectangle 7">
            <a:extLst>
              <a:ext uri="{FF2B5EF4-FFF2-40B4-BE49-F238E27FC236}">
                <a16:creationId xmlns:a16="http://schemas.microsoft.com/office/drawing/2014/main" id="{FE10EB78-CC8D-42BC-A7BD-F26E023C592F}"/>
              </a:ext>
            </a:extLst>
          </p:cNvPr>
          <p:cNvSpPr txBox="1">
            <a:spLocks noChangeArrowheads="1"/>
          </p:cNvSpPr>
          <p:nvPr/>
        </p:nvSpPr>
        <p:spPr>
          <a:xfrm>
            <a:off x="252000" y="756000"/>
            <a:ext cx="4152900" cy="580865"/>
          </a:xfrm>
          <a:prstGeom prst="rect">
            <a:avLst/>
          </a:prstGeom>
        </p:spPr>
        <p:txBody>
          <a:bodyPr>
            <a:spAutoFit/>
          </a:bodyPr>
          <a:lstStyle>
            <a:defPPr>
              <a:defRPr lang="zh-CN"/>
            </a:defPPr>
            <a:lvl1pPr marL="360000" indent="-360000" algn="just" defTabSz="914400" eaLnBrk="1" fontAlgn="auto" latinLnBrk="0" hangingPunct="1">
              <a:lnSpc>
                <a:spcPct val="150000"/>
              </a:lnSpc>
              <a:spcBef>
                <a:spcPts val="600"/>
              </a:spcBef>
              <a:spcAft>
                <a:spcPts val="0"/>
              </a:spcAft>
              <a:buClr>
                <a:srgbClr val="FF6600"/>
              </a:buClr>
              <a:buSzPct val="80000"/>
              <a:buFont typeface="Wingdings" panose="05000000000000000000" pitchFamily="2" charset="2"/>
              <a:buChar char="l"/>
              <a:defRPr kumimoji="0">
                <a:solidFill>
                  <a:schemeClr val="tx1">
                    <a:lumMod val="85000"/>
                    <a:lumOff val="15000"/>
                  </a:schemeClr>
                </a:solidFill>
                <a:latin typeface="+mn-lt"/>
                <a:ea typeface="+mn-ea"/>
                <a:cs typeface="+mn-ea"/>
              </a:defRPr>
            </a:lvl1pPr>
            <a:lvl2pPr marL="685800" lvl="1" indent="-228600" defTabSz="914400" eaLnBrk="1" fontAlgn="auto" latinLnBrk="0" hangingPunct="1">
              <a:lnSpc>
                <a:spcPct val="150000"/>
              </a:lnSpc>
              <a:spcBef>
                <a:spcPts val="600"/>
              </a:spcBef>
              <a:spcAft>
                <a:spcPts val="0"/>
              </a:spcAft>
              <a:buClr>
                <a:srgbClr val="FF6600"/>
              </a:buClr>
              <a:buSzPct val="60000"/>
              <a:buFont typeface="Wingdings" panose="05000000000000000000" pitchFamily="2" charset="2"/>
              <a:buChar char="l"/>
              <a:defRPr kumimoji="0" sz="2200">
                <a:latin typeface="+mn-lt"/>
                <a:ea typeface="+mn-ea"/>
              </a:defRPr>
            </a:lvl2pPr>
            <a:lvl3pPr marL="1143000" lvl="2" indent="-228600" defTabSz="914400" eaLnBrk="1" fontAlgn="auto" latinLnBrk="0" hangingPunct="1">
              <a:lnSpc>
                <a:spcPct val="150000"/>
              </a:lnSpc>
              <a:spcBef>
                <a:spcPts val="600"/>
              </a:spcBef>
              <a:spcAft>
                <a:spcPts val="0"/>
              </a:spcAft>
              <a:buClr>
                <a:srgbClr val="FF6600"/>
              </a:buClr>
              <a:buFont typeface="Arial" panose="020B0604020202020204" pitchFamily="34" charset="0"/>
              <a:buChar char="•"/>
              <a:defRPr kumimoji="0"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a:sym typeface="Times New Roman" panose="02020603050405020304" pitchFamily="18" charset="0"/>
              </a:rPr>
              <a:t>脊椎动物数据集 </a:t>
            </a:r>
          </a:p>
        </p:txBody>
      </p:sp>
      <p:graphicFrame>
        <p:nvGraphicFramePr>
          <p:cNvPr id="9" name="Group 81">
            <a:extLst>
              <a:ext uri="{FF2B5EF4-FFF2-40B4-BE49-F238E27FC236}">
                <a16:creationId xmlns:a16="http://schemas.microsoft.com/office/drawing/2014/main" id="{37E24A8B-718F-426B-96CD-AB9806FCC5E2}"/>
              </a:ext>
            </a:extLst>
          </p:cNvPr>
          <p:cNvGraphicFramePr>
            <a:graphicFrameLocks/>
          </p:cNvGraphicFramePr>
          <p:nvPr>
            <p:extLst>
              <p:ext uri="{D42A27DB-BD31-4B8C-83A1-F6EECF244321}">
                <p14:modId xmlns:p14="http://schemas.microsoft.com/office/powerpoint/2010/main" val="1708715772"/>
              </p:ext>
            </p:extLst>
          </p:nvPr>
        </p:nvGraphicFramePr>
        <p:xfrm>
          <a:off x="503548" y="1457380"/>
          <a:ext cx="8136905" cy="5218918"/>
        </p:xfrm>
        <a:graphic>
          <a:graphicData uri="http://schemas.openxmlformats.org/drawingml/2006/table">
            <a:tbl>
              <a:tblPr/>
              <a:tblGrid>
                <a:gridCol w="938101">
                  <a:extLst>
                    <a:ext uri="{9D8B030D-6E8A-4147-A177-3AD203B41FA5}">
                      <a16:colId xmlns:a16="http://schemas.microsoft.com/office/drawing/2014/main" val="20000"/>
                    </a:ext>
                  </a:extLst>
                </a:gridCol>
                <a:gridCol w="807671">
                  <a:extLst>
                    <a:ext uri="{9D8B030D-6E8A-4147-A177-3AD203B41FA5}">
                      <a16:colId xmlns:a16="http://schemas.microsoft.com/office/drawing/2014/main" val="20001"/>
                    </a:ext>
                  </a:extLst>
                </a:gridCol>
                <a:gridCol w="1066861">
                  <a:extLst>
                    <a:ext uri="{9D8B030D-6E8A-4147-A177-3AD203B41FA5}">
                      <a16:colId xmlns:a16="http://schemas.microsoft.com/office/drawing/2014/main" val="20002"/>
                    </a:ext>
                  </a:extLst>
                </a:gridCol>
                <a:gridCol w="677239">
                  <a:extLst>
                    <a:ext uri="{9D8B030D-6E8A-4147-A177-3AD203B41FA5}">
                      <a16:colId xmlns:a16="http://schemas.microsoft.com/office/drawing/2014/main" val="20003"/>
                    </a:ext>
                  </a:extLst>
                </a:gridCol>
                <a:gridCol w="1061845">
                  <a:extLst>
                    <a:ext uri="{9D8B030D-6E8A-4147-A177-3AD203B41FA5}">
                      <a16:colId xmlns:a16="http://schemas.microsoft.com/office/drawing/2014/main" val="20004"/>
                    </a:ext>
                  </a:extLst>
                </a:gridCol>
                <a:gridCol w="1075221">
                  <a:extLst>
                    <a:ext uri="{9D8B030D-6E8A-4147-A177-3AD203B41FA5}">
                      <a16:colId xmlns:a16="http://schemas.microsoft.com/office/drawing/2014/main" val="20005"/>
                    </a:ext>
                  </a:extLst>
                </a:gridCol>
                <a:gridCol w="688945">
                  <a:extLst>
                    <a:ext uri="{9D8B030D-6E8A-4147-A177-3AD203B41FA5}">
                      <a16:colId xmlns:a16="http://schemas.microsoft.com/office/drawing/2014/main" val="20006"/>
                    </a:ext>
                  </a:extLst>
                </a:gridCol>
                <a:gridCol w="759177">
                  <a:extLst>
                    <a:ext uri="{9D8B030D-6E8A-4147-A177-3AD203B41FA5}">
                      <a16:colId xmlns:a16="http://schemas.microsoft.com/office/drawing/2014/main" val="20007"/>
                    </a:ext>
                  </a:extLst>
                </a:gridCol>
                <a:gridCol w="1061845">
                  <a:extLst>
                    <a:ext uri="{9D8B030D-6E8A-4147-A177-3AD203B41FA5}">
                      <a16:colId xmlns:a16="http://schemas.microsoft.com/office/drawing/2014/main" val="20008"/>
                    </a:ext>
                  </a:extLst>
                </a:gridCol>
              </a:tblGrid>
              <a:tr h="372590">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名称</a:t>
                      </a: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体温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表皮覆盖</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胎生</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水生动物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飞行动物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有腿</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冬眠</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类标号</a:t>
                      </a: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4263856">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人类</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蟒蛇</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鲑鱼</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鲸</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青蛙</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巨蜥</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蝙蝠</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鸽子</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猫</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虹鳉</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美洲鳄</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企鹅</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豪猪</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鳗鲡</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蝾螈</a:t>
                      </a:r>
                      <a:r>
                        <a:rPr kumimoji="1" lang="zh-CN" altLang="en-US" sz="18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a:t>
                      </a: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无</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毛发</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羽毛</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软毛</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羽毛</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刚毛</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鳞片</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无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两栖类</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鸟类</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爬行类</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鸟类</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哺乳类</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鱼类</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两栖类 </a:t>
                      </a: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Tree>
  </p:cSld>
  <p:clrMapOvr>
    <a:masterClrMapping/>
  </p:clrMapOvr>
  <p:transition spd="med">
    <p:split orient="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a:extLst>
              <a:ext uri="{FF2B5EF4-FFF2-40B4-BE49-F238E27FC236}">
                <a16:creationId xmlns:a16="http://schemas.microsoft.com/office/drawing/2014/main" id="{A993C9FE-9D5C-4E64-9045-B80D9863F149}"/>
              </a:ext>
            </a:extLst>
          </p:cNvPr>
          <p:cNvSpPr>
            <a:spLocks noGrp="1" noChangeArrowheads="1"/>
          </p:cNvSpPr>
          <p:nvPr>
            <p:ph type="title" idx="4294967295"/>
          </p:nvPr>
        </p:nvSpPr>
        <p:spPr>
          <a:xfrm>
            <a:off x="756000" y="108000"/>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1.5.3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规则</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增长（一般到特殊）</a:t>
            </a:r>
          </a:p>
        </p:txBody>
      </p:sp>
      <p:sp>
        <p:nvSpPr>
          <p:cNvPr id="26630" name="Rectangle 3">
            <a:extLst>
              <a:ext uri="{FF2B5EF4-FFF2-40B4-BE49-F238E27FC236}">
                <a16:creationId xmlns:a16="http://schemas.microsoft.com/office/drawing/2014/main" id="{45F978A0-CD2F-486D-8FB8-8B95A99F8D5F}"/>
              </a:ext>
            </a:extLst>
          </p:cNvPr>
          <p:cNvSpPr>
            <a:spLocks noGrp="1" noChangeArrowheads="1"/>
          </p:cNvSpPr>
          <p:nvPr>
            <p:ph type="body" sz="half" idx="4294967295"/>
          </p:nvPr>
        </p:nvSpPr>
        <p:spPr>
          <a:xfrm>
            <a:off x="252000" y="5695531"/>
            <a:ext cx="8640000" cy="940963"/>
          </a:xfrm>
          <a:prstGeom prst="rect">
            <a:avLst/>
          </a:prstGeom>
        </p:spPr>
        <p:txBody>
          <a:bodyPr wrap="square">
            <a:spAutoFit/>
          </a:bodyPr>
          <a:lstStyle/>
          <a:p>
            <a:pPr marL="360000" indent="-360000" algn="just">
              <a:lnSpc>
                <a:spcPct val="120000"/>
              </a:lnSpc>
              <a:spcBef>
                <a:spcPts val="600"/>
              </a:spcBef>
              <a:buClr>
                <a:srgbClr val="FF6600"/>
              </a:buClr>
              <a:buSzPct val="80000"/>
              <a:buFont typeface="Wingdings" panose="05000000000000000000" pitchFamily="2" charset="2"/>
              <a:buChar char="l"/>
            </a:pPr>
            <a:r>
              <a:rPr lang="zh-CN" altLang="en-US" sz="2400">
                <a:solidFill>
                  <a:schemeClr val="tx1">
                    <a:lumMod val="85000"/>
                    <a:lumOff val="15000"/>
                  </a:schemeClr>
                </a:solidFill>
                <a:cs typeface="+mn-ea"/>
                <a:sym typeface="Times New Roman" panose="02020603050405020304" pitchFamily="18" charset="0"/>
              </a:rPr>
              <a:t>规则</a:t>
            </a:r>
            <a:r>
              <a:rPr lang="en-US" altLang="zh-CN" sz="2400" dirty="0">
                <a:solidFill>
                  <a:schemeClr val="tx1">
                    <a:lumMod val="85000"/>
                    <a:lumOff val="15000"/>
                  </a:schemeClr>
                </a:solidFill>
                <a:cs typeface="+mn-ea"/>
                <a:sym typeface="Times New Roman" panose="02020603050405020304" pitchFamily="18" charset="0"/>
              </a:rPr>
              <a:t>r</a:t>
            </a:r>
            <a:r>
              <a:rPr lang="zh-CN" altLang="en-US" sz="2400" dirty="0">
                <a:solidFill>
                  <a:schemeClr val="tx1">
                    <a:lumMod val="85000"/>
                    <a:lumOff val="15000"/>
                  </a:schemeClr>
                </a:solidFill>
                <a:cs typeface="+mn-ea"/>
                <a:sym typeface="Times New Roman" panose="02020603050405020304" pitchFamily="18" charset="0"/>
              </a:rPr>
              <a:t>后</a:t>
            </a:r>
            <a:r>
              <a:rPr lang="zh-CN" altLang="en-US" sz="2400">
                <a:solidFill>
                  <a:schemeClr val="tx1">
                    <a:lumMod val="85000"/>
                    <a:lumOff val="15000"/>
                  </a:schemeClr>
                </a:solidFill>
                <a:cs typeface="+mn-ea"/>
                <a:sym typeface="Times New Roman" panose="02020603050405020304" pitchFamily="18" charset="0"/>
              </a:rPr>
              <a:t>件为（好瓜</a:t>
            </a:r>
            <a:r>
              <a:rPr lang="en-US" altLang="zh-CN" sz="2400" dirty="0">
                <a:solidFill>
                  <a:schemeClr val="tx1">
                    <a:lumMod val="85000"/>
                    <a:lumOff val="15000"/>
                  </a:schemeClr>
                </a:solidFill>
                <a:cs typeface="+mn-ea"/>
                <a:sym typeface="Times New Roman" panose="02020603050405020304" pitchFamily="18" charset="0"/>
              </a:rPr>
              <a:t>=</a:t>
            </a:r>
            <a:r>
              <a:rPr lang="zh-CN" altLang="en-US" sz="2400" dirty="0">
                <a:solidFill>
                  <a:schemeClr val="tx1">
                    <a:lumMod val="85000"/>
                    <a:lumOff val="15000"/>
                  </a:schemeClr>
                </a:solidFill>
                <a:cs typeface="+mn-ea"/>
                <a:sym typeface="Times New Roman" panose="02020603050405020304" pitchFamily="18" charset="0"/>
              </a:rPr>
              <a:t>是），前件从空开始，先依次添加</a:t>
            </a:r>
            <a:r>
              <a:rPr lang="zh-CN" altLang="en-US" sz="2400">
                <a:solidFill>
                  <a:schemeClr val="tx1">
                    <a:lumMod val="85000"/>
                    <a:lumOff val="15000"/>
                  </a:schemeClr>
                </a:solidFill>
                <a:cs typeface="+mn-ea"/>
                <a:sym typeface="Times New Roman" panose="02020603050405020304" pitchFamily="18" charset="0"/>
              </a:rPr>
              <a:t>一个（属性，值），</a:t>
            </a:r>
            <a:r>
              <a:rPr lang="zh-CN" altLang="en-US" sz="2400" dirty="0">
                <a:solidFill>
                  <a:schemeClr val="tx1">
                    <a:lumMod val="85000"/>
                    <a:lumOff val="15000"/>
                  </a:schemeClr>
                </a:solidFill>
                <a:cs typeface="+mn-ea"/>
                <a:sym typeface="Times New Roman" panose="02020603050405020304" pitchFamily="18" charset="0"/>
              </a:rPr>
              <a:t>计算覆盖的部分记录编号及它的分类准确率。</a:t>
            </a:r>
          </a:p>
        </p:txBody>
      </p:sp>
      <p:pic>
        <p:nvPicPr>
          <p:cNvPr id="46082" name="Picture 2">
            <a:extLst>
              <a:ext uri="{FF2B5EF4-FFF2-40B4-BE49-F238E27FC236}">
                <a16:creationId xmlns:a16="http://schemas.microsoft.com/office/drawing/2014/main" id="{6A24D0C5-CCA1-4C56-91CA-D079236A20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200" y="787183"/>
            <a:ext cx="6699600" cy="4760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848406"/>
      </p:ext>
    </p:extLst>
  </p:cSld>
  <p:clrMapOvr>
    <a:masterClrMapping/>
  </p:clrMapOvr>
  <p:transition spd="med">
    <p:split orient="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3">
            <a:extLst>
              <a:ext uri="{FF2B5EF4-FFF2-40B4-BE49-F238E27FC236}">
                <a16:creationId xmlns:a16="http://schemas.microsoft.com/office/drawing/2014/main" id="{45F978A0-CD2F-486D-8FB8-8B95A99F8D5F}"/>
              </a:ext>
            </a:extLst>
          </p:cNvPr>
          <p:cNvSpPr>
            <a:spLocks noGrp="1" noChangeArrowheads="1"/>
          </p:cNvSpPr>
          <p:nvPr>
            <p:ph type="body" sz="half" idx="4294967295"/>
          </p:nvPr>
        </p:nvSpPr>
        <p:spPr>
          <a:xfrm>
            <a:off x="252000" y="756000"/>
            <a:ext cx="8640000" cy="1688860"/>
          </a:xfrm>
          <a:prstGeom prst="rect">
            <a:avLst/>
          </a:prstGeom>
        </p:spPr>
        <p:txBody>
          <a:bodyPr wrap="square">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dirty="0">
                <a:solidFill>
                  <a:schemeClr val="tx1">
                    <a:lumMod val="85000"/>
                    <a:lumOff val="15000"/>
                  </a:schemeClr>
                </a:solidFill>
                <a:cs typeface="+mn-ea"/>
                <a:sym typeface="Times New Roman" panose="02020603050405020304" pitchFamily="18" charset="0"/>
              </a:rPr>
              <a:t>可以</a:t>
            </a:r>
            <a:r>
              <a:rPr lang="zh-CN" altLang="en-US" sz="2400">
                <a:solidFill>
                  <a:schemeClr val="tx1">
                    <a:lumMod val="85000"/>
                    <a:lumOff val="15000"/>
                  </a:schemeClr>
                </a:solidFill>
                <a:cs typeface="+mn-ea"/>
                <a:sym typeface="Times New Roman" panose="02020603050405020304" pitchFamily="18" charset="0"/>
              </a:rPr>
              <a:t>看到，（纹理</a:t>
            </a:r>
            <a:r>
              <a:rPr lang="en-US" altLang="zh-CN" sz="2400">
                <a:solidFill>
                  <a:schemeClr val="tx1">
                    <a:lumMod val="85000"/>
                    <a:lumOff val="15000"/>
                  </a:schemeClr>
                </a:solidFill>
                <a:cs typeface="+mn-ea"/>
                <a:sym typeface="Times New Roman" panose="02020603050405020304" pitchFamily="18" charset="0"/>
              </a:rPr>
              <a:t>=</a:t>
            </a:r>
            <a:r>
              <a:rPr lang="zh-CN" altLang="en-US" sz="2400">
                <a:solidFill>
                  <a:schemeClr val="tx1">
                    <a:lumMod val="85000"/>
                    <a:lumOff val="15000"/>
                  </a:schemeClr>
                </a:solidFill>
                <a:cs typeface="+mn-ea"/>
                <a:sym typeface="Times New Roman" panose="02020603050405020304" pitchFamily="18" charset="0"/>
              </a:rPr>
              <a:t>清晰）的</a:t>
            </a:r>
            <a:r>
              <a:rPr lang="zh-CN" altLang="en-US" sz="2400" dirty="0">
                <a:solidFill>
                  <a:schemeClr val="tx1">
                    <a:lumMod val="85000"/>
                    <a:lumOff val="15000"/>
                  </a:schemeClr>
                </a:solidFill>
                <a:cs typeface="+mn-ea"/>
                <a:sym typeface="Times New Roman" panose="02020603050405020304" pitchFamily="18" charset="0"/>
              </a:rPr>
              <a:t>正确率最高，因此首先</a:t>
            </a:r>
            <a:r>
              <a:rPr lang="zh-CN" altLang="en-US" sz="2400">
                <a:solidFill>
                  <a:schemeClr val="tx1">
                    <a:lumMod val="85000"/>
                    <a:lumOff val="15000"/>
                  </a:schemeClr>
                </a:solidFill>
                <a:cs typeface="+mn-ea"/>
                <a:sym typeface="Times New Roman" panose="02020603050405020304" pitchFamily="18" charset="0"/>
              </a:rPr>
              <a:t>在规则</a:t>
            </a:r>
            <a:r>
              <a:rPr lang="en-US" altLang="zh-CN" sz="2400">
                <a:solidFill>
                  <a:schemeClr val="tx1">
                    <a:lumMod val="85000"/>
                    <a:lumOff val="15000"/>
                  </a:schemeClr>
                </a:solidFill>
                <a:cs typeface="+mn-ea"/>
                <a:sym typeface="Times New Roman" panose="02020603050405020304" pitchFamily="18" charset="0"/>
              </a:rPr>
              <a:t>r</a:t>
            </a:r>
            <a:r>
              <a:rPr lang="zh-CN" altLang="en-US" sz="2400" dirty="0">
                <a:solidFill>
                  <a:schemeClr val="tx1">
                    <a:lumMod val="85000"/>
                    <a:lumOff val="15000"/>
                  </a:schemeClr>
                </a:solidFill>
                <a:cs typeface="+mn-ea"/>
                <a:sym typeface="Times New Roman" panose="02020603050405020304" pitchFamily="18" charset="0"/>
              </a:rPr>
              <a:t>的前件</a:t>
            </a:r>
            <a:r>
              <a:rPr lang="zh-CN" altLang="en-US" sz="2400">
                <a:solidFill>
                  <a:schemeClr val="tx1">
                    <a:lumMod val="85000"/>
                    <a:lumOff val="15000"/>
                  </a:schemeClr>
                </a:solidFill>
                <a:cs typeface="+mn-ea"/>
                <a:sym typeface="Times New Roman" panose="02020603050405020304" pitchFamily="18" charset="0"/>
              </a:rPr>
              <a:t>中添加（纹理</a:t>
            </a:r>
            <a:r>
              <a:rPr lang="en-US" altLang="zh-CN" sz="2400">
                <a:solidFill>
                  <a:schemeClr val="tx1">
                    <a:lumMod val="85000"/>
                    <a:lumOff val="15000"/>
                  </a:schemeClr>
                </a:solidFill>
                <a:cs typeface="+mn-ea"/>
                <a:sym typeface="Times New Roman" panose="02020603050405020304" pitchFamily="18" charset="0"/>
              </a:rPr>
              <a:t>=</a:t>
            </a:r>
            <a:r>
              <a:rPr lang="zh-CN" altLang="en-US" sz="2400">
                <a:solidFill>
                  <a:schemeClr val="tx1">
                    <a:lumMod val="85000"/>
                    <a:lumOff val="15000"/>
                  </a:schemeClr>
                </a:solidFill>
                <a:cs typeface="+mn-ea"/>
                <a:sym typeface="Times New Roman" panose="02020603050405020304" pitchFamily="18" charset="0"/>
              </a:rPr>
              <a:t>清晰） ，</a:t>
            </a:r>
            <a:r>
              <a:rPr lang="zh-CN" altLang="en-US" sz="2400" b="1">
                <a:solidFill>
                  <a:srgbClr val="FF6600"/>
                </a:solidFill>
                <a:cs typeface="+mn-ea"/>
                <a:sym typeface="Times New Roman" panose="02020603050405020304" pitchFamily="18" charset="0"/>
              </a:rPr>
              <a:t>接着在（纹理</a:t>
            </a:r>
            <a:r>
              <a:rPr lang="en-US" altLang="zh-CN" sz="2400" b="1">
                <a:solidFill>
                  <a:srgbClr val="FF6600"/>
                </a:solidFill>
                <a:cs typeface="+mn-ea"/>
                <a:sym typeface="Times New Roman" panose="02020603050405020304" pitchFamily="18" charset="0"/>
              </a:rPr>
              <a:t>=</a:t>
            </a:r>
            <a:r>
              <a:rPr lang="zh-CN" altLang="en-US" sz="2400" b="1">
                <a:solidFill>
                  <a:srgbClr val="FF6600"/>
                </a:solidFill>
                <a:cs typeface="+mn-ea"/>
                <a:sym typeface="Times New Roman" panose="02020603050405020304" pitchFamily="18" charset="0"/>
              </a:rPr>
              <a:t>清晰）覆盖</a:t>
            </a:r>
            <a:r>
              <a:rPr lang="zh-CN" altLang="en-US" sz="2400" b="1" dirty="0">
                <a:solidFill>
                  <a:srgbClr val="FF6600"/>
                </a:solidFill>
                <a:cs typeface="+mn-ea"/>
                <a:sym typeface="Times New Roman" panose="02020603050405020304" pitchFamily="18" charset="0"/>
              </a:rPr>
              <a:t>的记录中</a:t>
            </a:r>
            <a:r>
              <a:rPr lang="zh-CN" altLang="en-US" sz="2400" dirty="0">
                <a:solidFill>
                  <a:schemeClr val="tx1">
                    <a:lumMod val="85000"/>
                    <a:lumOff val="15000"/>
                  </a:schemeClr>
                </a:solidFill>
                <a:cs typeface="+mn-ea"/>
                <a:sym typeface="Times New Roman" panose="02020603050405020304" pitchFamily="18" charset="0"/>
              </a:rPr>
              <a:t>，</a:t>
            </a:r>
            <a:r>
              <a:rPr lang="zh-CN" altLang="en-US" sz="2400">
                <a:solidFill>
                  <a:schemeClr val="tx1">
                    <a:lumMod val="85000"/>
                    <a:lumOff val="15000"/>
                  </a:schemeClr>
                </a:solidFill>
                <a:cs typeface="+mn-ea"/>
                <a:sym typeface="Times New Roman" panose="02020603050405020304" pitchFamily="18" charset="0"/>
              </a:rPr>
              <a:t>继续规则</a:t>
            </a:r>
            <a:r>
              <a:rPr lang="en-US" altLang="zh-CN" sz="2400">
                <a:solidFill>
                  <a:schemeClr val="tx1">
                    <a:lumMod val="85000"/>
                    <a:lumOff val="15000"/>
                  </a:schemeClr>
                </a:solidFill>
                <a:cs typeface="+mn-ea"/>
                <a:sym typeface="Times New Roman" panose="02020603050405020304" pitchFamily="18" charset="0"/>
              </a:rPr>
              <a:t>r</a:t>
            </a:r>
            <a:r>
              <a:rPr lang="zh-CN" altLang="en-US" sz="2400" dirty="0">
                <a:solidFill>
                  <a:schemeClr val="tx1">
                    <a:lumMod val="85000"/>
                    <a:lumOff val="15000"/>
                  </a:schemeClr>
                </a:solidFill>
                <a:cs typeface="+mn-ea"/>
                <a:sym typeface="Times New Roman" panose="02020603050405020304" pitchFamily="18" charset="0"/>
              </a:rPr>
              <a:t>前</a:t>
            </a:r>
            <a:r>
              <a:rPr lang="zh-CN" altLang="en-US" sz="2400">
                <a:solidFill>
                  <a:schemeClr val="tx1">
                    <a:lumMod val="85000"/>
                    <a:lumOff val="15000"/>
                  </a:schemeClr>
                </a:solidFill>
                <a:cs typeface="+mn-ea"/>
                <a:sym typeface="Times New Roman" panose="02020603050405020304" pitchFamily="18" charset="0"/>
              </a:rPr>
              <a:t>件中（属性，值）添加</a:t>
            </a:r>
            <a:r>
              <a:rPr lang="zh-CN" altLang="en-US" sz="2400" dirty="0">
                <a:solidFill>
                  <a:schemeClr val="tx1">
                    <a:lumMod val="85000"/>
                    <a:lumOff val="15000"/>
                  </a:schemeClr>
                </a:solidFill>
                <a:cs typeface="+mn-ea"/>
                <a:sym typeface="Times New Roman" panose="02020603050405020304" pitchFamily="18" charset="0"/>
              </a:rPr>
              <a:t>。</a:t>
            </a:r>
          </a:p>
        </p:txBody>
      </p:sp>
      <p:pic>
        <p:nvPicPr>
          <p:cNvPr id="2" name="图片 1">
            <a:extLst>
              <a:ext uri="{FF2B5EF4-FFF2-40B4-BE49-F238E27FC236}">
                <a16:creationId xmlns:a16="http://schemas.microsoft.com/office/drawing/2014/main" id="{DB4C1480-AEC8-495B-85C5-854E24502CF3}"/>
              </a:ext>
            </a:extLst>
          </p:cNvPr>
          <p:cNvPicPr>
            <a:picLocks noChangeAspect="1"/>
          </p:cNvPicPr>
          <p:nvPr/>
        </p:nvPicPr>
        <p:blipFill rotWithShape="1">
          <a:blip r:embed="rId2"/>
          <a:srcRect b="13015"/>
          <a:stretch/>
        </p:blipFill>
        <p:spPr>
          <a:xfrm>
            <a:off x="1728000" y="2598125"/>
            <a:ext cx="5688000" cy="4142266"/>
          </a:xfrm>
          <a:prstGeom prst="rect">
            <a:avLst/>
          </a:prstGeom>
        </p:spPr>
      </p:pic>
      <p:sp>
        <p:nvSpPr>
          <p:cNvPr id="8" name="Rectangle 2">
            <a:extLst>
              <a:ext uri="{FF2B5EF4-FFF2-40B4-BE49-F238E27FC236}">
                <a16:creationId xmlns:a16="http://schemas.microsoft.com/office/drawing/2014/main" id="{F1B2A9AB-4D57-48F5-A8D5-E0658CCF3EB9}"/>
              </a:ext>
            </a:extLst>
          </p:cNvPr>
          <p:cNvSpPr txBox="1">
            <a:spLocks noChangeArrowheads="1"/>
          </p:cNvSpPr>
          <p:nvPr/>
        </p:nvSpPr>
        <p:spPr>
          <a:xfrm>
            <a:off x="756000" y="108000"/>
            <a:ext cx="73914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lnSpc>
                <a:spcPct val="100000"/>
              </a:lnSpc>
              <a:spcAft>
                <a:spcPts val="0"/>
              </a:spcAft>
            </a:pPr>
            <a:r>
              <a:rPr kumimoji="0"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1.5.3 </a:t>
            </a:r>
            <a:r>
              <a:rPr kumimoji="0"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规则增长（一般到特殊）</a:t>
            </a:r>
            <a:endParaRPr kumimoji="0"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843869642"/>
      </p:ext>
    </p:extLst>
  </p:cSld>
  <p:clrMapOvr>
    <a:masterClrMapping/>
  </p:clrMapOvr>
  <p:transition spd="med">
    <p:split orient="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6630" name="Rectangle 3">
                <a:extLst>
                  <a:ext uri="{FF2B5EF4-FFF2-40B4-BE49-F238E27FC236}">
                    <a16:creationId xmlns:a16="http://schemas.microsoft.com/office/drawing/2014/main" id="{45F978A0-CD2F-486D-8FB8-8B95A99F8D5F}"/>
                  </a:ext>
                </a:extLst>
              </p:cNvPr>
              <p:cNvSpPr>
                <a:spLocks noGrp="1" noChangeArrowheads="1"/>
              </p:cNvSpPr>
              <p:nvPr>
                <p:ph type="body" sz="half" idx="4294967295"/>
              </p:nvPr>
            </p:nvSpPr>
            <p:spPr>
              <a:xfrm>
                <a:off x="252000" y="756000"/>
                <a:ext cx="8640000" cy="5911555"/>
              </a:xfrm>
              <a:prstGeom prst="rect">
                <a:avLst/>
              </a:prstGeom>
            </p:spPr>
            <p:txBody>
              <a:bodyPr wrap="square">
                <a:spAutoFit/>
              </a:bodyPr>
              <a:lstStyle/>
              <a:p>
                <a:pPr marL="360000" indent="-360000" algn="just">
                  <a:lnSpc>
                    <a:spcPct val="120000"/>
                  </a:lnSpc>
                  <a:spcBef>
                    <a:spcPts val="600"/>
                  </a:spcBef>
                  <a:buClr>
                    <a:srgbClr val="FF6600"/>
                  </a:buClr>
                  <a:buSzPct val="80000"/>
                  <a:buFont typeface="Wingdings" panose="05000000000000000000" pitchFamily="2" charset="2"/>
                  <a:buChar char="l"/>
                </a:pPr>
                <a:r>
                  <a:rPr lang="zh-CN" altLang="en-US" sz="2400" dirty="0">
                    <a:solidFill>
                      <a:schemeClr val="tx1">
                        <a:lumMod val="85000"/>
                        <a:lumOff val="15000"/>
                      </a:schemeClr>
                    </a:solidFill>
                    <a:cs typeface="+mn-ea"/>
                    <a:sym typeface="Times New Roman" panose="02020603050405020304" pitchFamily="18" charset="0"/>
                  </a:rPr>
                  <a:t>可以看到</a:t>
                </a:r>
                <a:r>
                  <a:rPr lang="zh-CN" altLang="en-US" sz="2400">
                    <a:solidFill>
                      <a:schemeClr val="tx1">
                        <a:lumMod val="85000"/>
                        <a:lumOff val="15000"/>
                      </a:schemeClr>
                    </a:solidFill>
                    <a:cs typeface="+mn-ea"/>
                    <a:sym typeface="Times New Roman" panose="02020603050405020304" pitchFamily="18" charset="0"/>
                  </a:rPr>
                  <a:t>，在（纹理</a:t>
                </a:r>
                <a:r>
                  <a:rPr lang="en-US" altLang="zh-CN" sz="2400">
                    <a:solidFill>
                      <a:schemeClr val="tx1">
                        <a:lumMod val="85000"/>
                        <a:lumOff val="15000"/>
                      </a:schemeClr>
                    </a:solidFill>
                    <a:cs typeface="+mn-ea"/>
                    <a:sym typeface="Times New Roman" panose="02020603050405020304" pitchFamily="18" charset="0"/>
                  </a:rPr>
                  <a:t>=</a:t>
                </a:r>
                <a:r>
                  <a:rPr lang="zh-CN" altLang="en-US" sz="2400">
                    <a:solidFill>
                      <a:schemeClr val="tx1">
                        <a:lumMod val="85000"/>
                        <a:lumOff val="15000"/>
                      </a:schemeClr>
                    </a:solidFill>
                    <a:cs typeface="+mn-ea"/>
                    <a:sym typeface="Times New Roman" panose="02020603050405020304" pitchFamily="18" charset="0"/>
                  </a:rPr>
                  <a:t>清晰）覆盖</a:t>
                </a:r>
                <a:r>
                  <a:rPr lang="zh-CN" altLang="en-US" sz="2400" dirty="0">
                    <a:solidFill>
                      <a:schemeClr val="tx1">
                        <a:lumMod val="85000"/>
                        <a:lumOff val="15000"/>
                      </a:schemeClr>
                    </a:solidFill>
                    <a:cs typeface="+mn-ea"/>
                    <a:sym typeface="Times New Roman" panose="02020603050405020304" pitchFamily="18" charset="0"/>
                  </a:rPr>
                  <a:t>的记录</a:t>
                </a:r>
                <a:r>
                  <a:rPr lang="zh-CN" altLang="en-US" sz="2400">
                    <a:solidFill>
                      <a:schemeClr val="tx1">
                        <a:lumMod val="85000"/>
                        <a:lumOff val="15000"/>
                      </a:schemeClr>
                    </a:solidFill>
                    <a:cs typeface="+mn-ea"/>
                    <a:sym typeface="Times New Roman" panose="02020603050405020304" pitchFamily="18" charset="0"/>
                  </a:rPr>
                  <a:t>中，</a:t>
                </a:r>
                <a:r>
                  <a:rPr lang="zh-CN" altLang="en-US" sz="2400" b="1">
                    <a:solidFill>
                      <a:srgbClr val="FF6600"/>
                    </a:solidFill>
                    <a:cs typeface="+mn-ea"/>
                    <a:sym typeface="Times New Roman" panose="02020603050405020304" pitchFamily="18" charset="0"/>
                  </a:rPr>
                  <a:t>（根蒂</a:t>
                </a:r>
                <a:r>
                  <a:rPr lang="en-US" altLang="zh-CN" sz="2400" b="1">
                    <a:solidFill>
                      <a:srgbClr val="FF6600"/>
                    </a:solidFill>
                    <a:cs typeface="+mn-ea"/>
                    <a:sym typeface="Times New Roman" panose="02020603050405020304" pitchFamily="18" charset="0"/>
                  </a:rPr>
                  <a:t>=</a:t>
                </a:r>
                <a:r>
                  <a:rPr lang="zh-CN" altLang="en-US" sz="2400" b="1">
                    <a:solidFill>
                      <a:srgbClr val="FF6600"/>
                    </a:solidFill>
                    <a:cs typeface="+mn-ea"/>
                    <a:sym typeface="Times New Roman" panose="02020603050405020304" pitchFamily="18" charset="0"/>
                  </a:rPr>
                  <a:t>蜷缩）与（脐部</a:t>
                </a:r>
                <a:r>
                  <a:rPr lang="en-US" altLang="zh-CN" sz="2400" b="1">
                    <a:solidFill>
                      <a:srgbClr val="FF6600"/>
                    </a:solidFill>
                    <a:cs typeface="+mn-ea"/>
                    <a:sym typeface="Times New Roman" panose="02020603050405020304" pitchFamily="18" charset="0"/>
                  </a:rPr>
                  <a:t>=</a:t>
                </a:r>
                <a:r>
                  <a:rPr lang="zh-CN" altLang="en-US" sz="2400" b="1">
                    <a:solidFill>
                      <a:srgbClr val="FF6600"/>
                    </a:solidFill>
                    <a:cs typeface="+mn-ea"/>
                    <a:sym typeface="Times New Roman" panose="02020603050405020304" pitchFamily="18" charset="0"/>
                  </a:rPr>
                  <a:t>凹陷）覆盖</a:t>
                </a:r>
                <a:r>
                  <a:rPr lang="zh-CN" altLang="en-US" sz="2400" b="1" dirty="0">
                    <a:solidFill>
                      <a:srgbClr val="FF6600"/>
                    </a:solidFill>
                    <a:cs typeface="+mn-ea"/>
                    <a:sym typeface="Times New Roman" panose="02020603050405020304" pitchFamily="18" charset="0"/>
                  </a:rPr>
                  <a:t>记录的准确率都</a:t>
                </a:r>
                <a:r>
                  <a:rPr lang="zh-CN" altLang="en-US" sz="2400" b="1">
                    <a:solidFill>
                      <a:srgbClr val="FF6600"/>
                    </a:solidFill>
                    <a:cs typeface="+mn-ea"/>
                    <a:sym typeface="Times New Roman" panose="02020603050405020304" pitchFamily="18" charset="0"/>
                  </a:rPr>
                  <a:t>达到了</a:t>
                </a:r>
                <a:r>
                  <a:rPr lang="en-US" altLang="zh-CN" sz="2400" b="1" dirty="0">
                    <a:solidFill>
                      <a:srgbClr val="FF6600"/>
                    </a:solidFill>
                    <a:cs typeface="+mn-ea"/>
                    <a:sym typeface="Times New Roman" panose="02020603050405020304" pitchFamily="18" charset="0"/>
                  </a:rPr>
                  <a:t>100%</a:t>
                </a:r>
                <a:r>
                  <a:rPr lang="zh-CN" altLang="en-US" sz="2400" dirty="0">
                    <a:solidFill>
                      <a:schemeClr val="tx1">
                        <a:lumMod val="85000"/>
                        <a:lumOff val="15000"/>
                      </a:schemeClr>
                    </a:solidFill>
                    <a:cs typeface="+mn-ea"/>
                    <a:sym typeface="Times New Roman" panose="02020603050405020304" pitchFamily="18" charset="0"/>
                  </a:rPr>
                  <a:t>，可以任选</a:t>
                </a:r>
                <a:r>
                  <a:rPr lang="zh-CN" altLang="en-US" sz="2400">
                    <a:solidFill>
                      <a:schemeClr val="tx1">
                        <a:lumMod val="85000"/>
                        <a:lumOff val="15000"/>
                      </a:schemeClr>
                    </a:solidFill>
                    <a:cs typeface="+mn-ea"/>
                    <a:sym typeface="Times New Roman" panose="02020603050405020304" pitchFamily="18" charset="0"/>
                  </a:rPr>
                  <a:t>一个（属性，值） ，</a:t>
                </a:r>
                <a:r>
                  <a:rPr lang="zh-CN" altLang="en-US" sz="2400" dirty="0">
                    <a:solidFill>
                      <a:schemeClr val="tx1">
                        <a:lumMod val="85000"/>
                        <a:lumOff val="15000"/>
                      </a:schemeClr>
                    </a:solidFill>
                    <a:cs typeface="+mn-ea"/>
                    <a:sym typeface="Times New Roman" panose="02020603050405020304" pitchFamily="18" charset="0"/>
                  </a:rPr>
                  <a:t>这里</a:t>
                </a:r>
                <a:r>
                  <a:rPr lang="zh-CN" altLang="en-US" sz="2400">
                    <a:solidFill>
                      <a:schemeClr val="tx1">
                        <a:lumMod val="85000"/>
                        <a:lumOff val="15000"/>
                      </a:schemeClr>
                    </a:solidFill>
                    <a:cs typeface="+mn-ea"/>
                    <a:sym typeface="Times New Roman" panose="02020603050405020304" pitchFamily="18" charset="0"/>
                  </a:rPr>
                  <a:t>可以选择（根蒂</a:t>
                </a:r>
                <a:r>
                  <a:rPr lang="en-US" altLang="zh-CN" sz="2400">
                    <a:solidFill>
                      <a:schemeClr val="tx1">
                        <a:lumMod val="85000"/>
                        <a:lumOff val="15000"/>
                      </a:schemeClr>
                    </a:solidFill>
                    <a:cs typeface="+mn-ea"/>
                    <a:sym typeface="Times New Roman" panose="02020603050405020304" pitchFamily="18" charset="0"/>
                  </a:rPr>
                  <a:t>=</a:t>
                </a:r>
                <a:r>
                  <a:rPr lang="zh-CN" altLang="en-US" sz="2400">
                    <a:solidFill>
                      <a:schemeClr val="tx1">
                        <a:lumMod val="85000"/>
                        <a:lumOff val="15000"/>
                      </a:schemeClr>
                    </a:solidFill>
                    <a:cs typeface="+mn-ea"/>
                    <a:sym typeface="Times New Roman" panose="02020603050405020304" pitchFamily="18" charset="0"/>
                  </a:rPr>
                  <a:t>蜷缩） ，</a:t>
                </a:r>
                <a:r>
                  <a:rPr lang="zh-CN" altLang="en-US" sz="2400" dirty="0">
                    <a:solidFill>
                      <a:schemeClr val="tx1">
                        <a:lumMod val="85000"/>
                        <a:lumOff val="15000"/>
                      </a:schemeClr>
                    </a:solidFill>
                    <a:cs typeface="+mn-ea"/>
                    <a:sym typeface="Times New Roman" panose="02020603050405020304" pitchFamily="18" charset="0"/>
                  </a:rPr>
                  <a:t>此时也</a:t>
                </a:r>
                <a:r>
                  <a:rPr lang="zh-CN" altLang="en-US" sz="2400">
                    <a:solidFill>
                      <a:schemeClr val="tx1">
                        <a:lumMod val="85000"/>
                        <a:lumOff val="15000"/>
                      </a:schemeClr>
                    </a:solidFill>
                    <a:cs typeface="+mn-ea"/>
                    <a:sym typeface="Times New Roman" panose="02020603050405020304" pitchFamily="18" charset="0"/>
                  </a:rPr>
                  <a:t>达到了（属性，值）添加</a:t>
                </a:r>
                <a:r>
                  <a:rPr lang="zh-CN" altLang="en-US" sz="2400" dirty="0">
                    <a:solidFill>
                      <a:schemeClr val="tx1">
                        <a:lumMod val="85000"/>
                        <a:lumOff val="15000"/>
                      </a:schemeClr>
                    </a:solidFill>
                    <a:cs typeface="+mn-ea"/>
                    <a:sym typeface="Times New Roman" panose="02020603050405020304" pitchFamily="18" charset="0"/>
                  </a:rPr>
                  <a:t>的终止条件，故</a:t>
                </a:r>
                <a:r>
                  <a:rPr lang="zh-CN" altLang="en-US" sz="2400">
                    <a:solidFill>
                      <a:schemeClr val="tx1">
                        <a:lumMod val="85000"/>
                        <a:lumOff val="15000"/>
                      </a:schemeClr>
                    </a:solidFill>
                    <a:cs typeface="+mn-ea"/>
                    <a:sym typeface="Times New Roman" panose="02020603050405020304" pitchFamily="18" charset="0"/>
                  </a:rPr>
                  <a:t>在类（好瓜</a:t>
                </a:r>
                <a:r>
                  <a:rPr lang="en-US" altLang="zh-CN" sz="2400">
                    <a:solidFill>
                      <a:schemeClr val="tx1">
                        <a:lumMod val="85000"/>
                        <a:lumOff val="15000"/>
                      </a:schemeClr>
                    </a:solidFill>
                    <a:cs typeface="+mn-ea"/>
                    <a:sym typeface="Times New Roman" panose="02020603050405020304" pitchFamily="18" charset="0"/>
                  </a:rPr>
                  <a:t>=</a:t>
                </a:r>
                <a:r>
                  <a:rPr lang="zh-CN" altLang="en-US" sz="2400">
                    <a:solidFill>
                      <a:schemeClr val="tx1">
                        <a:lumMod val="85000"/>
                        <a:lumOff val="15000"/>
                      </a:schemeClr>
                    </a:solidFill>
                    <a:cs typeface="+mn-ea"/>
                    <a:sym typeface="Times New Roman" panose="02020603050405020304" pitchFamily="18" charset="0"/>
                  </a:rPr>
                  <a:t>是）中</a:t>
                </a:r>
                <a:r>
                  <a:rPr lang="zh-CN" altLang="en-US" sz="2400" dirty="0">
                    <a:solidFill>
                      <a:schemeClr val="tx1">
                        <a:lumMod val="85000"/>
                        <a:lumOff val="15000"/>
                      </a:schemeClr>
                    </a:solidFill>
                    <a:cs typeface="+mn-ea"/>
                    <a:sym typeface="Times New Roman" panose="02020603050405020304" pitchFamily="18" charset="0"/>
                  </a:rPr>
                  <a:t>，函数生成了第一条规</a:t>
                </a:r>
                <a:r>
                  <a:rPr lang="zh-CN" altLang="en-US" sz="2400">
                    <a:solidFill>
                      <a:schemeClr val="tx1">
                        <a:lumMod val="85000"/>
                        <a:lumOff val="15000"/>
                      </a:schemeClr>
                    </a:solidFill>
                    <a:cs typeface="+mn-ea"/>
                    <a:sym typeface="Times New Roman" panose="02020603050405020304" pitchFamily="18" charset="0"/>
                  </a:rPr>
                  <a:t>则。</a:t>
                </a:r>
                <a:endParaRPr lang="en-US" altLang="zh-CN" sz="2400" dirty="0">
                  <a:solidFill>
                    <a:schemeClr val="tx1">
                      <a:lumMod val="85000"/>
                      <a:lumOff val="15000"/>
                    </a:schemeClr>
                  </a:solidFill>
                  <a:cs typeface="+mn-ea"/>
                  <a:sym typeface="Times New Roman" panose="02020603050405020304" pitchFamily="18" charset="0"/>
                </a:endParaRPr>
              </a:p>
              <a:p>
                <a:pPr marL="360000" indent="-360000" algn="just">
                  <a:lnSpc>
                    <a:spcPct val="120000"/>
                  </a:lnSpc>
                  <a:spcBef>
                    <a:spcPts val="600"/>
                  </a:spcBef>
                  <a:buClr>
                    <a:srgbClr val="FF6600"/>
                  </a:buClr>
                  <a:buSzPct val="80000"/>
                  <a:buFont typeface="Wingdings" panose="05000000000000000000" pitchFamily="2" charset="2"/>
                  <a:buChar char="l"/>
                </a:pPr>
                <a:endParaRPr lang="en-US" altLang="zh-CN" sz="2400" dirty="0">
                  <a:solidFill>
                    <a:schemeClr val="tx1">
                      <a:lumMod val="85000"/>
                      <a:lumOff val="15000"/>
                    </a:schemeClr>
                  </a:solidFill>
                  <a:cs typeface="+mn-ea"/>
                  <a:sym typeface="Times New Roman" panose="02020603050405020304" pitchFamily="18" charset="0"/>
                </a:endParaRPr>
              </a:p>
              <a:p>
                <a:pPr marL="360000" indent="-360000" algn="just">
                  <a:lnSpc>
                    <a:spcPct val="120000"/>
                  </a:lnSpc>
                  <a:spcBef>
                    <a:spcPts val="600"/>
                  </a:spcBef>
                  <a:buClr>
                    <a:srgbClr val="FF6600"/>
                  </a:buClr>
                  <a:buSzPct val="80000"/>
                  <a:buFont typeface="Wingdings" panose="05000000000000000000" pitchFamily="2" charset="2"/>
                  <a:buChar char="l"/>
                </a:pPr>
                <a:endParaRPr lang="en-US" altLang="zh-CN" sz="2400" dirty="0">
                  <a:solidFill>
                    <a:schemeClr val="tx1">
                      <a:lumMod val="85000"/>
                      <a:lumOff val="15000"/>
                    </a:schemeClr>
                  </a:solidFill>
                  <a:cs typeface="+mn-ea"/>
                  <a:sym typeface="Times New Roman" panose="02020603050405020304" pitchFamily="18" charset="0"/>
                </a:endParaRPr>
              </a:p>
              <a:p>
                <a:pPr marL="0" indent="0" algn="just">
                  <a:lnSpc>
                    <a:spcPct val="120000"/>
                  </a:lnSpc>
                  <a:spcBef>
                    <a:spcPts val="600"/>
                  </a:spcBef>
                  <a:buClr>
                    <a:srgbClr val="FF6600"/>
                  </a:buClr>
                  <a:buSzPct val="80000"/>
                  <a:buNone/>
                </a:pPr>
                <a:endParaRPr lang="en-US" altLang="zh-CN" sz="2400" dirty="0">
                  <a:solidFill>
                    <a:schemeClr val="tx1">
                      <a:lumMod val="85000"/>
                      <a:lumOff val="15000"/>
                    </a:schemeClr>
                  </a:solidFill>
                  <a:cs typeface="+mn-ea"/>
                  <a:sym typeface="Times New Roman" panose="02020603050405020304" pitchFamily="18" charset="0"/>
                </a:endParaRPr>
              </a:p>
              <a:p>
                <a:pPr marL="360000" indent="-360000" algn="just">
                  <a:lnSpc>
                    <a:spcPct val="120000"/>
                  </a:lnSpc>
                  <a:spcBef>
                    <a:spcPts val="600"/>
                  </a:spcBef>
                  <a:buClr>
                    <a:srgbClr val="FF6600"/>
                  </a:buClr>
                  <a:buSzPct val="80000"/>
                  <a:buFont typeface="Wingdings" panose="05000000000000000000" pitchFamily="2" charset="2"/>
                  <a:buChar char="l"/>
                </a:pPr>
                <a:endParaRPr lang="en-US" altLang="zh-CN" sz="2400">
                  <a:solidFill>
                    <a:schemeClr val="tx1">
                      <a:lumMod val="85000"/>
                      <a:lumOff val="15000"/>
                    </a:schemeClr>
                  </a:solidFill>
                  <a:cs typeface="+mn-ea"/>
                  <a:sym typeface="Times New Roman" panose="02020603050405020304" pitchFamily="18" charset="0"/>
                </a:endParaRPr>
              </a:p>
              <a:p>
                <a:pPr marL="360000" indent="-360000" algn="just">
                  <a:lnSpc>
                    <a:spcPct val="120000"/>
                  </a:lnSpc>
                  <a:spcBef>
                    <a:spcPts val="600"/>
                  </a:spcBef>
                  <a:buClr>
                    <a:srgbClr val="FF6600"/>
                  </a:buClr>
                  <a:buSzPct val="80000"/>
                  <a:buFont typeface="Wingdings" panose="05000000000000000000" pitchFamily="2" charset="2"/>
                  <a:buChar char="l"/>
                </a:pPr>
                <a:endParaRPr lang="en-US" altLang="zh-CN" sz="2400" dirty="0">
                  <a:solidFill>
                    <a:schemeClr val="tx1">
                      <a:lumMod val="85000"/>
                      <a:lumOff val="15000"/>
                    </a:schemeClr>
                  </a:solidFill>
                  <a:cs typeface="+mn-ea"/>
                  <a:sym typeface="Times New Roman" panose="02020603050405020304" pitchFamily="18" charset="0"/>
                </a:endParaRPr>
              </a:p>
              <a:p>
                <a:pPr marL="360000" indent="-360000" algn="just">
                  <a:lnSpc>
                    <a:spcPct val="120000"/>
                  </a:lnSpc>
                  <a:spcBef>
                    <a:spcPts val="600"/>
                  </a:spcBef>
                  <a:buClr>
                    <a:srgbClr val="FF6600"/>
                  </a:buClr>
                  <a:buSzPct val="80000"/>
                  <a:buFont typeface="Wingdings" panose="05000000000000000000" pitchFamily="2" charset="2"/>
                  <a:buChar char="l"/>
                </a:pPr>
                <a:endParaRPr lang="en-US" altLang="zh-CN" sz="2400" dirty="0">
                  <a:solidFill>
                    <a:schemeClr val="tx1">
                      <a:lumMod val="85000"/>
                      <a:lumOff val="15000"/>
                    </a:schemeClr>
                  </a:solidFill>
                  <a:cs typeface="+mn-ea"/>
                  <a:sym typeface="Times New Roman" panose="02020603050405020304" pitchFamily="18" charset="0"/>
                </a:endParaRPr>
              </a:p>
              <a:p>
                <a:pPr marL="360000" indent="-360000" algn="just">
                  <a:lnSpc>
                    <a:spcPct val="120000"/>
                  </a:lnSpc>
                  <a:spcBef>
                    <a:spcPts val="600"/>
                  </a:spcBef>
                  <a:buClr>
                    <a:srgbClr val="FF6600"/>
                  </a:buClr>
                  <a:buSzPct val="80000"/>
                  <a:buFont typeface="Wingdings" panose="05000000000000000000" pitchFamily="2" charset="2"/>
                  <a:buChar char="l"/>
                </a:pPr>
                <a:r>
                  <a:rPr lang="zh-CN" altLang="en-US" sz="2400">
                    <a:solidFill>
                      <a:schemeClr val="tx1">
                        <a:lumMod val="85000"/>
                        <a:lumOff val="15000"/>
                      </a:schemeClr>
                    </a:solidFill>
                    <a:cs typeface="+mn-ea"/>
                    <a:sym typeface="Times New Roman" panose="02020603050405020304" pitchFamily="18" charset="0"/>
                  </a:rPr>
                  <a:t> </a:t>
                </a:r>
                <a:r>
                  <a:rPr lang="en-US" altLang="zh-CN" sz="2400">
                    <a:solidFill>
                      <a:schemeClr val="tx1">
                        <a:lumMod val="85000"/>
                        <a:lumOff val="15000"/>
                      </a:schemeClr>
                    </a:solidFill>
                    <a:cs typeface="+mn-ea"/>
                    <a:sym typeface="Times New Roman" panose="02020603050405020304" pitchFamily="18" charset="0"/>
                  </a:rPr>
                  <a:t>{</a:t>
                </a:r>
                <a:r>
                  <a:rPr lang="zh-CN" altLang="en-US" sz="2400">
                    <a:solidFill>
                      <a:schemeClr val="tx1">
                        <a:lumMod val="85000"/>
                        <a:lumOff val="15000"/>
                      </a:schemeClr>
                    </a:solidFill>
                    <a:cs typeface="+mn-ea"/>
                    <a:sym typeface="Times New Roman" panose="02020603050405020304" pitchFamily="18" charset="0"/>
                  </a:rPr>
                  <a:t>（纹理</a:t>
                </a:r>
                <a:r>
                  <a:rPr lang="en-US" altLang="zh-CN" sz="2400">
                    <a:solidFill>
                      <a:schemeClr val="tx1">
                        <a:lumMod val="85000"/>
                        <a:lumOff val="15000"/>
                      </a:schemeClr>
                    </a:solidFill>
                    <a:cs typeface="+mn-ea"/>
                    <a:sym typeface="Times New Roman" panose="02020603050405020304" pitchFamily="18" charset="0"/>
                  </a:rPr>
                  <a:t>=</a:t>
                </a:r>
                <a:r>
                  <a:rPr lang="zh-CN" altLang="en-US" sz="2400">
                    <a:solidFill>
                      <a:schemeClr val="tx1">
                        <a:lumMod val="85000"/>
                        <a:lumOff val="15000"/>
                      </a:schemeClr>
                    </a:solidFill>
                    <a:cs typeface="+mn-ea"/>
                    <a:sym typeface="Times New Roman" panose="02020603050405020304" pitchFamily="18" charset="0"/>
                  </a:rPr>
                  <a:t>清晰）</a:t>
                </a:r>
                <a:r>
                  <a:rPr lang="en-US" altLang="zh-CN" sz="2400">
                    <a:solidFill>
                      <a:schemeClr val="tx1">
                        <a:lumMod val="85000"/>
                        <a:lumOff val="15000"/>
                      </a:schemeClr>
                    </a:solidFill>
                    <a:cs typeface="+mn-ea"/>
                    <a:sym typeface="Times New Roman" panose="02020603050405020304" pitchFamily="18" charset="0"/>
                  </a:rPr>
                  <a:t>^</a:t>
                </a:r>
                <a:r>
                  <a:rPr lang="zh-CN" altLang="en-US" sz="2400">
                    <a:solidFill>
                      <a:schemeClr val="tx1">
                        <a:lumMod val="85000"/>
                        <a:lumOff val="15000"/>
                      </a:schemeClr>
                    </a:solidFill>
                    <a:cs typeface="+mn-ea"/>
                    <a:sym typeface="Times New Roman" panose="02020603050405020304" pitchFamily="18" charset="0"/>
                  </a:rPr>
                  <a:t>（根蒂</a:t>
                </a:r>
                <a:r>
                  <a:rPr lang="en-US" altLang="zh-CN" sz="2400">
                    <a:solidFill>
                      <a:schemeClr val="tx1">
                        <a:lumMod val="85000"/>
                        <a:lumOff val="15000"/>
                      </a:schemeClr>
                    </a:solidFill>
                    <a:cs typeface="+mn-ea"/>
                    <a:sym typeface="Times New Roman" panose="02020603050405020304" pitchFamily="18" charset="0"/>
                  </a:rPr>
                  <a:t>=</a:t>
                </a:r>
                <a:r>
                  <a:rPr lang="zh-CN" altLang="en-US" sz="2400">
                    <a:solidFill>
                      <a:schemeClr val="tx1">
                        <a:lumMod val="85000"/>
                        <a:lumOff val="15000"/>
                      </a:schemeClr>
                    </a:solidFill>
                    <a:cs typeface="+mn-ea"/>
                    <a:sym typeface="Times New Roman" panose="02020603050405020304" pitchFamily="18" charset="0"/>
                  </a:rPr>
                  <a:t>蜷缩）</a:t>
                </a:r>
                <a:r>
                  <a:rPr lang="en-US" altLang="zh-CN" sz="2400">
                    <a:solidFill>
                      <a:schemeClr val="tx1">
                        <a:lumMod val="85000"/>
                        <a:lumOff val="15000"/>
                      </a:schemeClr>
                    </a:solidFill>
                    <a:cs typeface="+mn-ea"/>
                    <a:sym typeface="Times New Roman" panose="02020603050405020304" pitchFamily="18" charset="0"/>
                  </a:rPr>
                  <a:t>} </a:t>
                </a:r>
                <a14:m>
                  <m:oMath xmlns:m="http://schemas.openxmlformats.org/officeDocument/2006/math">
                    <m:r>
                      <a:rPr lang="en-US" altLang="zh-CN" sz="2400" dirty="0">
                        <a:solidFill>
                          <a:schemeClr val="tx1">
                            <a:lumMod val="85000"/>
                            <a:lumOff val="15000"/>
                          </a:schemeClr>
                        </a:solidFill>
                        <a:latin typeface="Cambria Math" panose="02040503050406030204" pitchFamily="18" charset="0"/>
                        <a:cs typeface="+mn-ea"/>
                        <a:sym typeface="Times New Roman" panose="02020603050405020304" pitchFamily="18" charset="0"/>
                      </a:rPr>
                      <m:t>→</m:t>
                    </m:r>
                  </m:oMath>
                </a14:m>
                <a:r>
                  <a:rPr lang="zh-CN" altLang="en-US" sz="2400">
                    <a:solidFill>
                      <a:schemeClr val="tx1">
                        <a:lumMod val="85000"/>
                        <a:lumOff val="15000"/>
                      </a:schemeClr>
                    </a:solidFill>
                    <a:cs typeface="+mn-ea"/>
                    <a:sym typeface="Times New Roman" panose="02020603050405020304" pitchFamily="18" charset="0"/>
                  </a:rPr>
                  <a:t>（好瓜</a:t>
                </a:r>
                <a:r>
                  <a:rPr lang="en-US" altLang="zh-CN" sz="2400">
                    <a:solidFill>
                      <a:schemeClr val="tx1">
                        <a:lumMod val="85000"/>
                        <a:lumOff val="15000"/>
                      </a:schemeClr>
                    </a:solidFill>
                    <a:cs typeface="+mn-ea"/>
                    <a:sym typeface="Times New Roman" panose="02020603050405020304" pitchFamily="18" charset="0"/>
                  </a:rPr>
                  <a:t>=</a:t>
                </a:r>
                <a:r>
                  <a:rPr lang="zh-CN" altLang="en-US" sz="2400">
                    <a:solidFill>
                      <a:schemeClr val="tx1">
                        <a:lumMod val="85000"/>
                        <a:lumOff val="15000"/>
                      </a:schemeClr>
                    </a:solidFill>
                    <a:cs typeface="+mn-ea"/>
                    <a:sym typeface="Times New Roman" panose="02020603050405020304" pitchFamily="18" charset="0"/>
                  </a:rPr>
                  <a:t>是）</a:t>
                </a:r>
                <a:endParaRPr lang="zh-CN" altLang="en-US" sz="2400" dirty="0">
                  <a:solidFill>
                    <a:schemeClr val="tx1">
                      <a:lumMod val="85000"/>
                      <a:lumOff val="15000"/>
                    </a:schemeClr>
                  </a:solidFill>
                  <a:cs typeface="+mn-ea"/>
                  <a:sym typeface="Times New Roman" panose="02020603050405020304" pitchFamily="18" charset="0"/>
                </a:endParaRPr>
              </a:p>
            </p:txBody>
          </p:sp>
        </mc:Choice>
        <mc:Fallback xmlns="">
          <p:sp>
            <p:nvSpPr>
              <p:cNvPr id="26630" name="Rectangle 3">
                <a:extLst>
                  <a:ext uri="{FF2B5EF4-FFF2-40B4-BE49-F238E27FC236}">
                    <a16:creationId xmlns:a16="http://schemas.microsoft.com/office/drawing/2014/main" id="{45F978A0-CD2F-486D-8FB8-8B95A99F8D5F}"/>
                  </a:ext>
                </a:extLst>
              </p:cNvPr>
              <p:cNvSpPr>
                <a:spLocks noGrp="1" noRot="1" noChangeAspect="1" noMove="1" noResize="1" noEditPoints="1" noAdjustHandles="1" noChangeArrowheads="1" noChangeShapeType="1" noTextEdit="1"/>
              </p:cNvSpPr>
              <p:nvPr>
                <p:ph type="body" sz="half" idx="4294967295"/>
              </p:nvPr>
            </p:nvSpPr>
            <p:spPr>
              <a:xfrm>
                <a:off x="252000" y="756000"/>
                <a:ext cx="8640000" cy="5911555"/>
              </a:xfrm>
              <a:prstGeom prst="rect">
                <a:avLst/>
              </a:prstGeom>
              <a:blipFill>
                <a:blip r:embed="rId3"/>
                <a:stretch>
                  <a:fillRect l="-494" t="-206" r="-1058" b="-1443"/>
                </a:stretch>
              </a:blipFill>
            </p:spPr>
            <p:txBody>
              <a:bodyPr/>
              <a:lstStyle/>
              <a:p>
                <a:r>
                  <a:rPr lang="zh-CN" altLang="en-US">
                    <a:noFill/>
                  </a:rPr>
                  <a:t> </a:t>
                </a:r>
              </a:p>
            </p:txBody>
          </p:sp>
        </mc:Fallback>
      </mc:AlternateContent>
      <p:pic>
        <p:nvPicPr>
          <p:cNvPr id="47106" name="Picture 2">
            <a:extLst>
              <a:ext uri="{FF2B5EF4-FFF2-40B4-BE49-F238E27FC236}">
                <a16:creationId xmlns:a16="http://schemas.microsoft.com/office/drawing/2014/main" id="{5A6CB81A-001B-4A39-B974-52817F711B2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5256"/>
          <a:stretch/>
        </p:blipFill>
        <p:spPr bwMode="auto">
          <a:xfrm>
            <a:off x="2185797" y="3095248"/>
            <a:ext cx="4772407" cy="296103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ADDE5028-DC56-4FED-958E-3FC431464E9E}"/>
              </a:ext>
            </a:extLst>
          </p:cNvPr>
          <p:cNvSpPr txBox="1">
            <a:spLocks noChangeArrowheads="1"/>
          </p:cNvSpPr>
          <p:nvPr/>
        </p:nvSpPr>
        <p:spPr>
          <a:xfrm>
            <a:off x="756000" y="108000"/>
            <a:ext cx="73914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lnSpc>
                <a:spcPct val="100000"/>
              </a:lnSpc>
              <a:spcAft>
                <a:spcPts val="0"/>
              </a:spcAft>
            </a:pPr>
            <a:r>
              <a:rPr kumimoji="0"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1.5.3 </a:t>
            </a:r>
            <a:r>
              <a:rPr kumimoji="0"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规则增长（一般到特殊）</a:t>
            </a:r>
            <a:endParaRPr kumimoji="0"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139975152"/>
      </p:ext>
    </p:extLst>
  </p:cSld>
  <p:clrMapOvr>
    <a:masterClrMapping/>
  </p:clrMapOvr>
  <p:transition spd="med">
    <p:split orient="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6630" name="Rectangle 3">
                <a:extLst>
                  <a:ext uri="{FF2B5EF4-FFF2-40B4-BE49-F238E27FC236}">
                    <a16:creationId xmlns:a16="http://schemas.microsoft.com/office/drawing/2014/main" id="{45F978A0-CD2F-486D-8FB8-8B95A99F8D5F}"/>
                  </a:ext>
                </a:extLst>
              </p:cNvPr>
              <p:cNvSpPr>
                <a:spLocks noGrp="1" noChangeArrowheads="1"/>
              </p:cNvSpPr>
              <p:nvPr>
                <p:ph type="body" sz="half" idx="4294967295"/>
              </p:nvPr>
            </p:nvSpPr>
            <p:spPr>
              <a:xfrm>
                <a:off x="252000" y="756000"/>
                <a:ext cx="8640000" cy="5182124"/>
              </a:xfrm>
              <a:prstGeom prst="rect">
                <a:avLst/>
              </a:prstGeom>
            </p:spPr>
            <p:txBody>
              <a:bodyPr wrap="square">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dirty="0">
                    <a:solidFill>
                      <a:schemeClr val="tx1">
                        <a:lumMod val="85000"/>
                        <a:lumOff val="15000"/>
                      </a:schemeClr>
                    </a:solidFill>
                    <a:cs typeface="+mn-ea"/>
                    <a:sym typeface="Times New Roman" panose="02020603050405020304" pitchFamily="18" charset="0"/>
                  </a:rPr>
                  <a:t>从一般到特殊的规则生成策略中，每次只考虑一个最</a:t>
                </a:r>
                <a:r>
                  <a:rPr lang="zh-CN" altLang="en-US" sz="2400">
                    <a:solidFill>
                      <a:schemeClr val="tx1">
                        <a:lumMod val="85000"/>
                        <a:lumOff val="15000"/>
                      </a:schemeClr>
                    </a:solidFill>
                    <a:cs typeface="+mn-ea"/>
                    <a:sym typeface="Times New Roman" panose="02020603050405020304" pitchFamily="18" charset="0"/>
                  </a:rPr>
                  <a:t>优的（属性，值）</a:t>
                </a:r>
                <a:endParaRPr lang="en-US" altLang="zh-CN" sz="2400" dirty="0">
                  <a:solidFill>
                    <a:schemeClr val="tx1">
                      <a:lumMod val="85000"/>
                      <a:lumOff val="15000"/>
                    </a:schemeClr>
                  </a:solidFill>
                  <a:cs typeface="+mn-ea"/>
                  <a:sym typeface="Times New Roman" panose="02020603050405020304" pitchFamily="18" charset="0"/>
                </a:endParaRPr>
              </a:p>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dirty="0">
                    <a:solidFill>
                      <a:schemeClr val="tx1">
                        <a:lumMod val="85000"/>
                        <a:lumOff val="15000"/>
                      </a:schemeClr>
                    </a:solidFill>
                    <a:cs typeface="+mn-ea"/>
                    <a:sym typeface="Times New Roman" panose="02020603050405020304" pitchFamily="18" charset="0"/>
                  </a:rPr>
                  <a:t>这显得过于贪心，容易陷入</a:t>
                </a:r>
                <a:r>
                  <a:rPr lang="zh-CN" altLang="en-US" sz="2400">
                    <a:solidFill>
                      <a:schemeClr val="tx1">
                        <a:lumMod val="85000"/>
                        <a:lumOff val="15000"/>
                      </a:schemeClr>
                    </a:solidFill>
                    <a:cs typeface="+mn-ea"/>
                    <a:sym typeface="Times New Roman" panose="02020603050405020304" pitchFamily="18" charset="0"/>
                  </a:rPr>
                  <a:t>局部最优麻烦</a:t>
                </a:r>
                <a:endParaRPr lang="en-US" altLang="zh-CN" sz="2400" dirty="0">
                  <a:solidFill>
                    <a:schemeClr val="tx1">
                      <a:lumMod val="85000"/>
                      <a:lumOff val="15000"/>
                    </a:schemeClr>
                  </a:solidFill>
                  <a:cs typeface="+mn-ea"/>
                  <a:sym typeface="Times New Roman" panose="02020603050405020304" pitchFamily="18" charset="0"/>
                </a:endParaRPr>
              </a:p>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dirty="0">
                    <a:solidFill>
                      <a:schemeClr val="tx1">
                        <a:lumMod val="85000"/>
                        <a:lumOff val="15000"/>
                      </a:schemeClr>
                    </a:solidFill>
                    <a:cs typeface="+mn-ea"/>
                    <a:sym typeface="Times New Roman" panose="02020603050405020304" pitchFamily="18" charset="0"/>
                  </a:rPr>
                  <a:t>为了缓解该问题，可以采用一种“</a:t>
                </a:r>
                <a:r>
                  <a:rPr lang="zh-CN" altLang="en-US" sz="2400" b="1">
                    <a:solidFill>
                      <a:srgbClr val="FF6600"/>
                    </a:solidFill>
                    <a:cs typeface="+mn-ea"/>
                    <a:sym typeface="Times New Roman" panose="02020603050405020304" pitchFamily="18" charset="0"/>
                  </a:rPr>
                  <a:t>集束搜索</a:t>
                </a:r>
                <a:r>
                  <a:rPr lang="en-US" altLang="zh-CN" sz="2400" b="1" dirty="0">
                    <a:solidFill>
                      <a:srgbClr val="FF6600"/>
                    </a:solidFill>
                    <a:cs typeface="+mn-ea"/>
                    <a:sym typeface="Times New Roman" panose="02020603050405020304" pitchFamily="18" charset="0"/>
                  </a:rPr>
                  <a:t>(</a:t>
                </a:r>
                <a:r>
                  <a:rPr lang="en-US" altLang="zh-CN" sz="2400" b="1">
                    <a:solidFill>
                      <a:srgbClr val="FF6600"/>
                    </a:solidFill>
                    <a:cs typeface="+mn-ea"/>
                    <a:sym typeface="Times New Roman" panose="02020603050405020304" pitchFamily="18" charset="0"/>
                  </a:rPr>
                  <a:t>Beam search)</a:t>
                </a:r>
                <a:r>
                  <a:rPr lang="en-US" altLang="zh-CN" sz="2400" dirty="0">
                    <a:solidFill>
                      <a:schemeClr val="tx1">
                        <a:lumMod val="85000"/>
                        <a:lumOff val="15000"/>
                      </a:schemeClr>
                    </a:solidFill>
                    <a:cs typeface="+mn-ea"/>
                    <a:sym typeface="Times New Roman" panose="02020603050405020304" pitchFamily="18" charset="0"/>
                  </a:rPr>
                  <a:t>”</a:t>
                </a:r>
                <a:r>
                  <a:rPr lang="zh-CN" altLang="en-US" sz="2400">
                    <a:solidFill>
                      <a:schemeClr val="tx1">
                        <a:lumMod val="85000"/>
                        <a:lumOff val="15000"/>
                      </a:schemeClr>
                    </a:solidFill>
                    <a:cs typeface="+mn-ea"/>
                    <a:sym typeface="Times New Roman" panose="02020603050405020304" pitchFamily="18" charset="0"/>
                  </a:rPr>
                  <a:t>的方式</a:t>
                </a:r>
                <a:endParaRPr lang="en-US" altLang="zh-CN" sz="2400" dirty="0">
                  <a:solidFill>
                    <a:schemeClr val="tx1">
                      <a:lumMod val="85000"/>
                      <a:lumOff val="15000"/>
                    </a:schemeClr>
                  </a:solidFill>
                  <a:cs typeface="+mn-ea"/>
                  <a:sym typeface="Times New Roman" panose="02020603050405020304" pitchFamily="18" charset="0"/>
                </a:endParaRP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具体做法为：每次选择</a:t>
                </a:r>
                <a:r>
                  <a:rPr lang="zh-CN" altLang="en-US" sz="2200">
                    <a:sym typeface="Times New Roman" panose="02020603050405020304" pitchFamily="18" charset="0"/>
                  </a:rPr>
                  <a:t>添加的</a:t>
                </a:r>
                <a:r>
                  <a:rPr lang="zh-CN" altLang="en-US" sz="2000">
                    <a:solidFill>
                      <a:schemeClr val="tx1">
                        <a:lumMod val="85000"/>
                        <a:lumOff val="15000"/>
                      </a:schemeClr>
                    </a:solidFill>
                    <a:cs typeface="+mn-ea"/>
                    <a:sym typeface="Times New Roman" panose="02020603050405020304" pitchFamily="18" charset="0"/>
                  </a:rPr>
                  <a:t>（</a:t>
                </a:r>
                <a:r>
                  <a:rPr lang="zh-CN" altLang="en-US" sz="2200">
                    <a:sym typeface="Times New Roman" panose="02020603050405020304" pitchFamily="18" charset="0"/>
                  </a:rPr>
                  <a:t>属性，值</a:t>
                </a:r>
                <a:r>
                  <a:rPr lang="en-US" altLang="zh-CN" sz="2200" dirty="0">
                    <a:sym typeface="Times New Roman" panose="02020603050405020304" pitchFamily="18" charset="0"/>
                  </a:rPr>
                  <a:t>)</a:t>
                </a:r>
                <a:r>
                  <a:rPr lang="zh-CN" altLang="en-US" sz="2200" dirty="0">
                    <a:sym typeface="Times New Roman" panose="02020603050405020304" pitchFamily="18" charset="0"/>
                  </a:rPr>
                  <a:t>时，可以</a:t>
                </a:r>
                <a:r>
                  <a:rPr lang="zh-CN" altLang="en-US" sz="2200">
                    <a:sym typeface="Times New Roman" panose="02020603050405020304" pitchFamily="18" charset="0"/>
                  </a:rPr>
                  <a:t>保留前</a:t>
                </a:r>
                <a:r>
                  <a:rPr lang="en-US" altLang="zh-CN" sz="2200" dirty="0">
                    <a:sym typeface="Times New Roman" panose="02020603050405020304" pitchFamily="18" charset="0"/>
                  </a:rPr>
                  <a:t>k</a:t>
                </a:r>
                <a:r>
                  <a:rPr lang="zh-CN" altLang="en-US" sz="2200" dirty="0">
                    <a:sym typeface="Times New Roman" panose="02020603050405020304" pitchFamily="18" charset="0"/>
                  </a:rPr>
                  <a:t>个最</a:t>
                </a:r>
                <a:r>
                  <a:rPr lang="zh-CN" altLang="en-US" sz="2200">
                    <a:sym typeface="Times New Roman" panose="02020603050405020304" pitchFamily="18" charset="0"/>
                  </a:rPr>
                  <a:t>优的</a:t>
                </a:r>
                <a:r>
                  <a:rPr lang="zh-CN" altLang="en-US" sz="2000">
                    <a:solidFill>
                      <a:schemeClr val="tx1">
                        <a:lumMod val="85000"/>
                        <a:lumOff val="15000"/>
                      </a:schemeClr>
                    </a:solidFill>
                    <a:cs typeface="+mn-ea"/>
                    <a:sym typeface="Times New Roman" panose="02020603050405020304" pitchFamily="18" charset="0"/>
                  </a:rPr>
                  <a:t>（</a:t>
                </a:r>
                <a:r>
                  <a:rPr lang="zh-CN" altLang="en-US" sz="2200">
                    <a:sym typeface="Times New Roman" panose="02020603050405020304" pitchFamily="18" charset="0"/>
                  </a:rPr>
                  <a:t>属性，值</a:t>
                </a:r>
                <a:r>
                  <a:rPr lang="zh-CN" altLang="en-US" sz="2000">
                    <a:solidFill>
                      <a:schemeClr val="tx1">
                        <a:lumMod val="85000"/>
                        <a:lumOff val="15000"/>
                      </a:schemeClr>
                    </a:solidFill>
                    <a:cs typeface="+mn-ea"/>
                    <a:sym typeface="Times New Roman" panose="02020603050405020304" pitchFamily="18" charset="0"/>
                  </a:rPr>
                  <a:t>） </a:t>
                </a:r>
                <a:r>
                  <a:rPr lang="zh-CN" altLang="en-US" sz="2200">
                    <a:sym typeface="Times New Roman" panose="02020603050405020304" pitchFamily="18" charset="0"/>
                  </a:rPr>
                  <a:t>，</a:t>
                </a:r>
                <a:r>
                  <a:rPr lang="zh-CN" altLang="en-US" sz="2200" dirty="0">
                    <a:sym typeface="Times New Roman" panose="02020603050405020304" pitchFamily="18" charset="0"/>
                  </a:rPr>
                  <a:t>而不是只选择最优的那个，然后</a:t>
                </a:r>
                <a:r>
                  <a:rPr lang="zh-CN" altLang="en-US" sz="2200">
                    <a:sym typeface="Times New Roman" panose="02020603050405020304" pitchFamily="18" charset="0"/>
                  </a:rPr>
                  <a:t>对这</a:t>
                </a:r>
                <a:r>
                  <a:rPr lang="en-US" altLang="zh-CN" sz="2200" dirty="0">
                    <a:sym typeface="Times New Roman" panose="02020603050405020304" pitchFamily="18" charset="0"/>
                  </a:rPr>
                  <a:t>k</a:t>
                </a:r>
                <a:r>
                  <a:rPr lang="zh-CN" altLang="en-US" sz="2200" dirty="0">
                    <a:sym typeface="Times New Roman" panose="02020603050405020304" pitchFamily="18" charset="0"/>
                  </a:rPr>
                  <a:t>个最</a:t>
                </a:r>
                <a:r>
                  <a:rPr lang="zh-CN" altLang="en-US" sz="2200">
                    <a:sym typeface="Times New Roman" panose="02020603050405020304" pitchFamily="18" charset="0"/>
                  </a:rPr>
                  <a:t>优的</a:t>
                </a:r>
                <a:r>
                  <a:rPr lang="zh-CN" altLang="en-US" sz="2000">
                    <a:solidFill>
                      <a:schemeClr val="tx1">
                        <a:lumMod val="85000"/>
                        <a:lumOff val="15000"/>
                      </a:schemeClr>
                    </a:solidFill>
                    <a:cs typeface="+mn-ea"/>
                    <a:sym typeface="Times New Roman" panose="02020603050405020304" pitchFamily="18" charset="0"/>
                  </a:rPr>
                  <a:t>（</a:t>
                </a:r>
                <a:r>
                  <a:rPr lang="zh-CN" altLang="en-US" sz="2200">
                    <a:sym typeface="Times New Roman" panose="02020603050405020304" pitchFamily="18" charset="0"/>
                  </a:rPr>
                  <a:t>属性，值</a:t>
                </a:r>
                <a:r>
                  <a:rPr lang="zh-CN" altLang="en-US" sz="2000">
                    <a:solidFill>
                      <a:schemeClr val="tx1">
                        <a:lumMod val="85000"/>
                        <a:lumOff val="15000"/>
                      </a:schemeClr>
                    </a:solidFill>
                    <a:cs typeface="+mn-ea"/>
                    <a:sym typeface="Times New Roman" panose="02020603050405020304" pitchFamily="18" charset="0"/>
                  </a:rPr>
                  <a:t>）</a:t>
                </a:r>
                <a:r>
                  <a:rPr lang="zh-CN" altLang="en-US" sz="2200">
                    <a:sym typeface="Times New Roman" panose="02020603050405020304" pitchFamily="18" charset="0"/>
                  </a:rPr>
                  <a:t>继续</a:t>
                </a:r>
                <a:r>
                  <a:rPr lang="zh-CN" altLang="en-US" sz="2200" dirty="0">
                    <a:sym typeface="Times New Roman" panose="02020603050405020304" pitchFamily="18" charset="0"/>
                  </a:rPr>
                  <a:t>进行下一</a:t>
                </a:r>
                <a:r>
                  <a:rPr lang="zh-CN" altLang="en-US" sz="2200">
                    <a:sym typeface="Times New Roman" panose="02020603050405020304" pitchFamily="18" charset="0"/>
                  </a:rPr>
                  <a:t>轮的（属性，值</a:t>
                </a:r>
                <a:r>
                  <a:rPr lang="zh-CN" altLang="en-US" sz="2000">
                    <a:solidFill>
                      <a:schemeClr val="tx1">
                        <a:lumMod val="85000"/>
                        <a:lumOff val="15000"/>
                      </a:schemeClr>
                    </a:solidFill>
                    <a:cs typeface="+mn-ea"/>
                    <a:sym typeface="Times New Roman" panose="02020603050405020304" pitchFamily="18" charset="0"/>
                  </a:rPr>
                  <a:t>）</a:t>
                </a:r>
                <a:r>
                  <a:rPr lang="zh-CN" altLang="en-US" sz="2200">
                    <a:sym typeface="Times New Roman" panose="02020603050405020304" pitchFamily="18" charset="0"/>
                  </a:rPr>
                  <a:t>添加。</a:t>
                </a:r>
                <a:endParaRPr lang="en-US" altLang="zh-CN" sz="2400" dirty="0">
                  <a:solidFill>
                    <a:schemeClr val="tx1">
                      <a:lumMod val="85000"/>
                      <a:lumOff val="15000"/>
                    </a:schemeClr>
                  </a:solidFill>
                  <a:cs typeface="+mn-ea"/>
                  <a:sym typeface="Times New Roman" panose="02020603050405020304" pitchFamily="18" charset="0"/>
                </a:endParaRPr>
              </a:p>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a:solidFill>
                      <a:schemeClr val="tx1">
                        <a:lumMod val="85000"/>
                        <a:lumOff val="15000"/>
                      </a:schemeClr>
                    </a:solidFill>
                    <a:cs typeface="+mn-ea"/>
                    <a:sym typeface="Times New Roman" panose="02020603050405020304" pitchFamily="18" charset="0"/>
                  </a:rPr>
                  <a:t> </a:t>
                </a:r>
                <a:r>
                  <a:rPr lang="en-US" altLang="zh-CN" sz="2400">
                    <a:solidFill>
                      <a:schemeClr val="tx1">
                        <a:lumMod val="85000"/>
                        <a:lumOff val="15000"/>
                      </a:schemeClr>
                    </a:solidFill>
                    <a:cs typeface="+mn-ea"/>
                    <a:sym typeface="Times New Roman" panose="02020603050405020304" pitchFamily="18" charset="0"/>
                  </a:rPr>
                  <a:t>{</a:t>
                </a:r>
                <a:r>
                  <a:rPr lang="zh-CN" altLang="en-US" sz="2400">
                    <a:solidFill>
                      <a:schemeClr val="tx1">
                        <a:lumMod val="85000"/>
                        <a:lumOff val="15000"/>
                      </a:schemeClr>
                    </a:solidFill>
                    <a:cs typeface="+mn-ea"/>
                    <a:sym typeface="Times New Roman" panose="02020603050405020304" pitchFamily="18" charset="0"/>
                  </a:rPr>
                  <a:t>（纹理</a:t>
                </a:r>
                <a:r>
                  <a:rPr lang="en-US" altLang="zh-CN" sz="2400">
                    <a:solidFill>
                      <a:schemeClr val="tx1">
                        <a:lumMod val="85000"/>
                        <a:lumOff val="15000"/>
                      </a:schemeClr>
                    </a:solidFill>
                    <a:cs typeface="+mn-ea"/>
                    <a:sym typeface="Times New Roman" panose="02020603050405020304" pitchFamily="18" charset="0"/>
                  </a:rPr>
                  <a:t>=</a:t>
                </a:r>
                <a:r>
                  <a:rPr lang="zh-CN" altLang="en-US" sz="2400">
                    <a:solidFill>
                      <a:schemeClr val="tx1">
                        <a:lumMod val="85000"/>
                        <a:lumOff val="15000"/>
                      </a:schemeClr>
                    </a:solidFill>
                    <a:cs typeface="+mn-ea"/>
                    <a:sym typeface="Times New Roman" panose="02020603050405020304" pitchFamily="18" charset="0"/>
                  </a:rPr>
                  <a:t>清晰） </a:t>
                </a:r>
                <a:r>
                  <a:rPr lang="en-US" altLang="zh-CN" sz="2400">
                    <a:solidFill>
                      <a:schemeClr val="tx1">
                        <a:lumMod val="85000"/>
                        <a:lumOff val="15000"/>
                      </a:schemeClr>
                    </a:solidFill>
                    <a:cs typeface="+mn-ea"/>
                    <a:sym typeface="Times New Roman" panose="02020603050405020304" pitchFamily="18" charset="0"/>
                  </a:rPr>
                  <a:t>^</a:t>
                </a:r>
                <a:r>
                  <a:rPr lang="zh-CN" altLang="en-US" sz="2400">
                    <a:solidFill>
                      <a:schemeClr val="tx1">
                        <a:lumMod val="85000"/>
                        <a:lumOff val="15000"/>
                      </a:schemeClr>
                    </a:solidFill>
                    <a:cs typeface="+mn-ea"/>
                    <a:sym typeface="Times New Roman" panose="02020603050405020304" pitchFamily="18" charset="0"/>
                  </a:rPr>
                  <a:t> （根蒂</a:t>
                </a:r>
                <a:r>
                  <a:rPr lang="en-US" altLang="zh-CN" sz="2400">
                    <a:solidFill>
                      <a:schemeClr val="tx1">
                        <a:lumMod val="85000"/>
                        <a:lumOff val="15000"/>
                      </a:schemeClr>
                    </a:solidFill>
                    <a:cs typeface="+mn-ea"/>
                    <a:sym typeface="Times New Roman" panose="02020603050405020304" pitchFamily="18" charset="0"/>
                  </a:rPr>
                  <a:t>=</a:t>
                </a:r>
                <a:r>
                  <a:rPr lang="zh-CN" altLang="en-US" sz="2400">
                    <a:solidFill>
                      <a:schemeClr val="tx1">
                        <a:lumMod val="85000"/>
                        <a:lumOff val="15000"/>
                      </a:schemeClr>
                    </a:solidFill>
                    <a:cs typeface="+mn-ea"/>
                    <a:sym typeface="Times New Roman" panose="02020603050405020304" pitchFamily="18" charset="0"/>
                  </a:rPr>
                  <a:t>蜷缩）</a:t>
                </a:r>
                <a:r>
                  <a:rPr lang="en-US" altLang="zh-CN" sz="2400">
                    <a:solidFill>
                      <a:schemeClr val="tx1">
                        <a:lumMod val="85000"/>
                        <a:lumOff val="15000"/>
                      </a:schemeClr>
                    </a:solidFill>
                    <a:cs typeface="+mn-ea"/>
                    <a:sym typeface="Times New Roman" panose="02020603050405020304" pitchFamily="18" charset="0"/>
                  </a:rPr>
                  <a:t>} </a:t>
                </a:r>
                <a14:m>
                  <m:oMath xmlns:m="http://schemas.openxmlformats.org/officeDocument/2006/math">
                    <m:r>
                      <a:rPr lang="en-US" altLang="zh-CN" sz="2400" dirty="0" smtClean="0">
                        <a:solidFill>
                          <a:schemeClr val="tx1">
                            <a:lumMod val="85000"/>
                            <a:lumOff val="15000"/>
                          </a:schemeClr>
                        </a:solidFill>
                        <a:latin typeface="Cambria Math" panose="02040503050406030204" pitchFamily="18" charset="0"/>
                        <a:cs typeface="+mn-ea"/>
                        <a:sym typeface="Times New Roman" panose="02020603050405020304" pitchFamily="18" charset="0"/>
                      </a:rPr>
                      <m:t>→</m:t>
                    </m:r>
                  </m:oMath>
                </a14:m>
                <a:r>
                  <a:rPr lang="zh-CN" altLang="en-US" sz="2400">
                    <a:solidFill>
                      <a:schemeClr val="tx1">
                        <a:lumMod val="85000"/>
                        <a:lumOff val="15000"/>
                      </a:schemeClr>
                    </a:solidFill>
                    <a:cs typeface="+mn-ea"/>
                    <a:sym typeface="Times New Roman" panose="02020603050405020304" pitchFamily="18" charset="0"/>
                  </a:rPr>
                  <a:t> （好瓜</a:t>
                </a:r>
                <a:r>
                  <a:rPr lang="en-US" altLang="zh-CN" sz="2400">
                    <a:solidFill>
                      <a:schemeClr val="tx1">
                        <a:lumMod val="85000"/>
                        <a:lumOff val="15000"/>
                      </a:schemeClr>
                    </a:solidFill>
                    <a:cs typeface="+mn-ea"/>
                    <a:sym typeface="Times New Roman" panose="02020603050405020304" pitchFamily="18" charset="0"/>
                  </a:rPr>
                  <a:t>=</a:t>
                </a:r>
                <a:r>
                  <a:rPr lang="zh-CN" altLang="en-US" sz="2400">
                    <a:solidFill>
                      <a:schemeClr val="tx1">
                        <a:lumMod val="85000"/>
                        <a:lumOff val="15000"/>
                      </a:schemeClr>
                    </a:solidFill>
                    <a:cs typeface="+mn-ea"/>
                    <a:sym typeface="Times New Roman" panose="02020603050405020304" pitchFamily="18" charset="0"/>
                  </a:rPr>
                  <a:t>是）</a:t>
                </a:r>
                <a:endParaRPr lang="zh-CN" altLang="en-US" sz="2400" dirty="0">
                  <a:solidFill>
                    <a:schemeClr val="tx1">
                      <a:lumMod val="85000"/>
                      <a:lumOff val="15000"/>
                    </a:schemeClr>
                  </a:solidFill>
                  <a:cs typeface="+mn-ea"/>
                  <a:sym typeface="Times New Roman" panose="02020603050405020304" pitchFamily="18" charset="0"/>
                </a:endParaRPr>
              </a:p>
            </p:txBody>
          </p:sp>
        </mc:Choice>
        <mc:Fallback xmlns="">
          <p:sp>
            <p:nvSpPr>
              <p:cNvPr id="26630" name="Rectangle 3">
                <a:extLst>
                  <a:ext uri="{FF2B5EF4-FFF2-40B4-BE49-F238E27FC236}">
                    <a16:creationId xmlns:a16="http://schemas.microsoft.com/office/drawing/2014/main" id="{45F978A0-CD2F-486D-8FB8-8B95A99F8D5F}"/>
                  </a:ext>
                </a:extLst>
              </p:cNvPr>
              <p:cNvSpPr>
                <a:spLocks noGrp="1" noRot="1" noChangeAspect="1" noMove="1" noResize="1" noEditPoints="1" noAdjustHandles="1" noChangeArrowheads="1" noChangeShapeType="1" noTextEdit="1"/>
              </p:cNvSpPr>
              <p:nvPr>
                <p:ph type="body" sz="half" idx="4294967295"/>
              </p:nvPr>
            </p:nvSpPr>
            <p:spPr>
              <a:xfrm>
                <a:off x="252000" y="756000"/>
                <a:ext cx="8640000" cy="5182124"/>
              </a:xfrm>
              <a:prstGeom prst="rect">
                <a:avLst/>
              </a:prstGeom>
              <a:blipFill>
                <a:blip r:embed="rId3"/>
                <a:stretch>
                  <a:fillRect l="-494" r="-1058" b="-1765"/>
                </a:stretch>
              </a:blipFill>
            </p:spPr>
            <p:txBody>
              <a:bodyPr/>
              <a:lstStyle/>
              <a:p>
                <a:r>
                  <a:rPr lang="zh-CN" altLang="en-US">
                    <a:noFill/>
                  </a:rPr>
                  <a:t> </a:t>
                </a:r>
              </a:p>
            </p:txBody>
          </p:sp>
        </mc:Fallback>
      </mc:AlternateContent>
      <p:sp>
        <p:nvSpPr>
          <p:cNvPr id="8" name="Rectangle 2">
            <a:extLst>
              <a:ext uri="{FF2B5EF4-FFF2-40B4-BE49-F238E27FC236}">
                <a16:creationId xmlns:a16="http://schemas.microsoft.com/office/drawing/2014/main" id="{CA80967C-CB7F-4969-A006-4E0ED4330727}"/>
              </a:ext>
            </a:extLst>
          </p:cNvPr>
          <p:cNvSpPr txBox="1">
            <a:spLocks noChangeArrowheads="1"/>
          </p:cNvSpPr>
          <p:nvPr/>
        </p:nvSpPr>
        <p:spPr>
          <a:xfrm>
            <a:off x="756000" y="108000"/>
            <a:ext cx="73914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lnSpc>
                <a:spcPct val="100000"/>
              </a:lnSpc>
              <a:spcAft>
                <a:spcPts val="0"/>
              </a:spcAft>
            </a:pPr>
            <a:r>
              <a:rPr kumimoji="0"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1.5.3 </a:t>
            </a:r>
            <a:r>
              <a:rPr kumimoji="0"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规则增长（一般到特殊）</a:t>
            </a:r>
            <a:endParaRPr kumimoji="0"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2137389657"/>
      </p:ext>
    </p:extLst>
  </p:cSld>
  <p:clrMapOvr>
    <a:masterClrMapping/>
  </p:clrMapOvr>
  <p:transition spd="med">
    <p:split orient="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a:extLst>
              <a:ext uri="{FF2B5EF4-FFF2-40B4-BE49-F238E27FC236}">
                <a16:creationId xmlns:a16="http://schemas.microsoft.com/office/drawing/2014/main" id="{D3BF6304-8440-4136-BBC2-03FCCE7345D5}"/>
              </a:ext>
            </a:extLst>
          </p:cNvPr>
          <p:cNvSpPr>
            <a:spLocks noGrp="1" noChangeArrowheads="1"/>
          </p:cNvSpPr>
          <p:nvPr>
            <p:ph type="title" idx="4294967295"/>
          </p:nvPr>
        </p:nvSpPr>
        <p:spPr>
          <a:xfrm>
            <a:off x="756000" y="108000"/>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1.5.4 Learn-One-Rule</a:t>
            </a:r>
            <a:endParaRPr lang="en-US" altLang="zh-CN"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Rectangle 3">
            <a:extLst>
              <a:ext uri="{FF2B5EF4-FFF2-40B4-BE49-F238E27FC236}">
                <a16:creationId xmlns:a16="http://schemas.microsoft.com/office/drawing/2014/main" id="{F921F993-4A0D-4AD6-9C22-24B7ADDDACAE}"/>
              </a:ext>
            </a:extLst>
          </p:cNvPr>
          <p:cNvSpPr txBox="1">
            <a:spLocks noChangeArrowheads="1"/>
          </p:cNvSpPr>
          <p:nvPr/>
        </p:nvSpPr>
        <p:spPr>
          <a:xfrm>
            <a:off x="252000" y="756000"/>
            <a:ext cx="2303776" cy="247369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cs typeface="+mn-ea"/>
                <a:sym typeface="Times New Roman" panose="02020603050405020304" pitchFamily="18" charset="0"/>
              </a:rPr>
              <a:t>规则增长</a:t>
            </a:r>
            <a:endParaRPr kumimoji="0" lang="zh-CN" altLang="en-US" sz="2200">
              <a:sym typeface="Times New Roman" panose="02020603050405020304" pitchFamily="18" charset="0"/>
            </a:endParaRPr>
          </a:p>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b="1">
                <a:solidFill>
                  <a:srgbClr val="FF6600"/>
                </a:solidFill>
                <a:cs typeface="+mn-ea"/>
                <a:sym typeface="Times New Roman" panose="02020603050405020304" pitchFamily="18" charset="0"/>
              </a:rPr>
              <a:t>规则评估</a:t>
            </a:r>
          </a:p>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停止准则</a:t>
            </a:r>
          </a:p>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规则剪枝</a:t>
            </a:r>
          </a:p>
        </p:txBody>
      </p:sp>
      <mc:AlternateContent xmlns:mc="http://schemas.openxmlformats.org/markup-compatibility/2006" xmlns:a14="http://schemas.microsoft.com/office/drawing/2010/main">
        <mc:Choice Requires="a14">
          <p:sp>
            <p:nvSpPr>
              <p:cNvPr id="9" name="Rectangle 3">
                <a:extLst>
                  <a:ext uri="{FF2B5EF4-FFF2-40B4-BE49-F238E27FC236}">
                    <a16:creationId xmlns:a16="http://schemas.microsoft.com/office/drawing/2014/main" id="{492010C8-F824-484E-9F3A-7DF1089D80D8}"/>
                  </a:ext>
                </a:extLst>
              </p:cNvPr>
              <p:cNvSpPr txBox="1">
                <a:spLocks noChangeArrowheads="1"/>
              </p:cNvSpPr>
              <p:nvPr/>
            </p:nvSpPr>
            <p:spPr>
              <a:xfrm>
                <a:off x="2411760" y="836712"/>
                <a:ext cx="6317898" cy="574086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30000"/>
                  </a:lnSpc>
                  <a:spcBef>
                    <a:spcPts val="600"/>
                  </a:spcBef>
                  <a:spcAft>
                    <a:spcPts val="0"/>
                  </a:spcAft>
                  <a:buClr>
                    <a:srgbClr val="FF6600"/>
                  </a:buClr>
                  <a:buSzPct val="80000"/>
                  <a:buNone/>
                </a:pPr>
                <a:r>
                  <a:rPr lang="zh-CN" altLang="en-US" sz="2200" b="1">
                    <a:solidFill>
                      <a:srgbClr val="FF6600"/>
                    </a:solidFill>
                  </a:rPr>
                  <a:t>顺序覆盖（</a:t>
                </a:r>
                <a:r>
                  <a:rPr lang="en-US" altLang="zh-CN" sz="2200" b="1">
                    <a:solidFill>
                      <a:srgbClr val="FF6600"/>
                    </a:solidFill>
                  </a:rPr>
                  <a:t>sequential covering</a:t>
                </a:r>
                <a:r>
                  <a:rPr lang="zh-CN" altLang="en-US" sz="2200" b="1">
                    <a:solidFill>
                      <a:srgbClr val="FF6600"/>
                    </a:solidFill>
                  </a:rPr>
                  <a:t>）算法 </a:t>
                </a:r>
                <a:endParaRPr lang="en-US" altLang="zh-CN" sz="2200" b="1">
                  <a:solidFill>
                    <a:srgbClr val="FF6600"/>
                  </a:solidFill>
                </a:endParaRPr>
              </a:p>
              <a:p>
                <a:pPr marL="914400" lvl="1" indent="-457200" algn="just" fontAlgn="auto">
                  <a:lnSpc>
                    <a:spcPct val="130000"/>
                  </a:lnSpc>
                  <a:spcBef>
                    <a:spcPts val="600"/>
                  </a:spcBef>
                  <a:spcAft>
                    <a:spcPts val="0"/>
                  </a:spcAft>
                  <a:buSzPct val="100000"/>
                  <a:buFont typeface="+mj-lt"/>
                  <a:buAutoNum type="arabicPeriod"/>
                </a:pPr>
                <a:r>
                  <a:rPr lang="zh-CN" altLang="en-US" sz="2000"/>
                  <a:t>令</a:t>
                </a:r>
                <a:r>
                  <a:rPr lang="en-US" altLang="zh-CN" sz="2000" i="1"/>
                  <a:t>E</a:t>
                </a:r>
                <a:r>
                  <a:rPr lang="zh-CN" altLang="en-US" sz="2000"/>
                  <a:t>是训练记录，</a:t>
                </a:r>
                <a:r>
                  <a:rPr lang="en-US" altLang="zh-CN" sz="2000" i="1"/>
                  <a:t>A</a:t>
                </a:r>
                <a:r>
                  <a:rPr lang="zh-CN" altLang="en-US" sz="2000"/>
                  <a:t>是属性 </a:t>
                </a:r>
                <a:r>
                  <a:rPr lang="en-US" altLang="zh-CN" sz="2000"/>
                  <a:t>—</a:t>
                </a:r>
                <a:r>
                  <a:rPr lang="zh-CN" altLang="en-US" sz="2000"/>
                  <a:t> 值对的集合</a:t>
                </a:r>
                <a:r>
                  <a:rPr lang="en-US" altLang="zh-CN" sz="2000"/>
                  <a:t>{(</a:t>
                </a:r>
                <a:r>
                  <a:rPr lang="en-US" altLang="zh-CN" sz="2000" i="1"/>
                  <a:t>A</a:t>
                </a:r>
                <a:r>
                  <a:rPr lang="en-US" altLang="zh-CN" sz="2000" i="1" baseline="-15000"/>
                  <a:t>j</a:t>
                </a:r>
                <a:r>
                  <a:rPr lang="en-US" altLang="zh-CN" sz="2000" i="1"/>
                  <a:t>,v</a:t>
                </a:r>
                <a:r>
                  <a:rPr lang="en-US" altLang="zh-CN" sz="2000" i="1" baseline="-15000"/>
                  <a:t>j</a:t>
                </a:r>
                <a:r>
                  <a:rPr lang="en-US" altLang="zh-CN" sz="2000"/>
                  <a:t>)}</a:t>
                </a:r>
                <a:r>
                  <a:rPr lang="zh-CN" altLang="en-US" sz="2000"/>
                  <a:t> </a:t>
                </a:r>
                <a:endParaRPr lang="en-US" altLang="zh-CN" sz="2000"/>
              </a:p>
              <a:p>
                <a:pPr marL="914400" lvl="1" indent="-457200" algn="just" fontAlgn="auto">
                  <a:lnSpc>
                    <a:spcPct val="130000"/>
                  </a:lnSpc>
                  <a:spcBef>
                    <a:spcPts val="600"/>
                  </a:spcBef>
                  <a:spcAft>
                    <a:spcPts val="0"/>
                  </a:spcAft>
                  <a:buSzPct val="100000"/>
                  <a:buFont typeface="+mj-lt"/>
                  <a:buAutoNum type="arabicPeriod"/>
                </a:pPr>
                <a:r>
                  <a:rPr lang="zh-CN" altLang="en-US" sz="2000"/>
                  <a:t>令</a:t>
                </a:r>
                <a:r>
                  <a:rPr lang="en-US" altLang="zh-CN" sz="2000" i="1"/>
                  <a:t>Y</a:t>
                </a:r>
                <a:r>
                  <a:rPr lang="en-US" altLang="zh-CN" sz="2000" i="1" baseline="-15000"/>
                  <a:t>o</a:t>
                </a:r>
                <a:r>
                  <a:rPr lang="zh-CN" altLang="en-US" sz="2000"/>
                  <a:t>是类的有序集</a:t>
                </a:r>
                <a:r>
                  <a:rPr lang="en-US" altLang="zh-CN" sz="2000"/>
                  <a:t>{</a:t>
                </a:r>
                <a:r>
                  <a:rPr lang="en-US" altLang="zh-CN" sz="2000" i="1"/>
                  <a:t>y</a:t>
                </a:r>
                <a:r>
                  <a:rPr lang="en-US" altLang="zh-CN" sz="2000" i="1" baseline="-15000"/>
                  <a:t>1 </a:t>
                </a:r>
                <a:r>
                  <a:rPr lang="zh-CN" altLang="en-US" sz="2000" i="1"/>
                  <a:t>，</a:t>
                </a:r>
                <a:r>
                  <a:rPr lang="en-US" altLang="zh-CN" sz="2000" i="1"/>
                  <a:t> y</a:t>
                </a:r>
                <a:r>
                  <a:rPr lang="en-US" altLang="zh-CN" sz="2000" i="1" baseline="-15000"/>
                  <a:t>2</a:t>
                </a:r>
                <a:r>
                  <a:rPr lang="en-US" altLang="zh-CN" sz="2000" i="1"/>
                  <a:t>...</a:t>
                </a:r>
                <a:r>
                  <a:rPr lang="zh-CN" altLang="en-US" sz="2000" i="1"/>
                  <a:t>，</a:t>
                </a:r>
                <a:r>
                  <a:rPr lang="en-US" altLang="zh-CN" sz="2000" i="1"/>
                  <a:t> y</a:t>
                </a:r>
                <a:r>
                  <a:rPr lang="en-US" altLang="zh-CN" sz="2000" i="1" baseline="-15000"/>
                  <a:t>k</a:t>
                </a:r>
                <a:r>
                  <a:rPr lang="en-US" altLang="zh-CN" sz="2000"/>
                  <a:t>} </a:t>
                </a:r>
              </a:p>
              <a:p>
                <a:pPr marL="914400" lvl="1" indent="-457200" algn="just" fontAlgn="auto">
                  <a:lnSpc>
                    <a:spcPct val="130000"/>
                  </a:lnSpc>
                  <a:spcBef>
                    <a:spcPts val="600"/>
                  </a:spcBef>
                  <a:spcAft>
                    <a:spcPts val="0"/>
                  </a:spcAft>
                  <a:buSzPct val="100000"/>
                  <a:buFont typeface="+mj-lt"/>
                  <a:buAutoNum type="arabicPeriod"/>
                </a:pPr>
                <a:r>
                  <a:rPr lang="zh-CN" altLang="en-US" sz="2000"/>
                  <a:t>令</a:t>
                </a:r>
                <a:r>
                  <a:rPr lang="en-US" altLang="zh-CN" sz="2000" i="1"/>
                  <a:t>R</a:t>
                </a:r>
                <a:r>
                  <a:rPr lang="en-US" altLang="zh-CN" sz="2000"/>
                  <a:t>={}</a:t>
                </a:r>
                <a:r>
                  <a:rPr lang="zh-CN" altLang="en-US" sz="2000"/>
                  <a:t>是初始规则列表</a:t>
                </a:r>
                <a:endParaRPr lang="en-US" altLang="zh-CN" sz="2000"/>
              </a:p>
              <a:p>
                <a:pPr marL="914400" lvl="1" indent="-457200" algn="just" fontAlgn="auto">
                  <a:lnSpc>
                    <a:spcPct val="130000"/>
                  </a:lnSpc>
                  <a:spcBef>
                    <a:spcPts val="600"/>
                  </a:spcBef>
                  <a:spcAft>
                    <a:spcPts val="0"/>
                  </a:spcAft>
                  <a:buSzPct val="100000"/>
                  <a:buFont typeface="+mj-lt"/>
                  <a:buAutoNum type="arabicPeriod"/>
                </a:pPr>
                <a:r>
                  <a:rPr lang="en-US" altLang="zh-CN" sz="2000"/>
                  <a:t>for </a:t>
                </a:r>
                <a:r>
                  <a:rPr lang="zh-CN" altLang="en-US" sz="2000"/>
                  <a:t>每个类</a:t>
                </a:r>
                <a:r>
                  <a:rPr lang="en-US" altLang="zh-CN" sz="2000" i="1"/>
                  <a:t>y</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m:t>
                    </m:r>
                  </m:oMath>
                </a14:m>
                <a:r>
                  <a:rPr lang="en-US" altLang="zh-CN" sz="2000" i="1"/>
                  <a:t> Y</a:t>
                </a:r>
                <a:r>
                  <a:rPr lang="en-US" altLang="zh-CN" sz="2000" i="1" baseline="-15000"/>
                  <a:t>o </a:t>
                </a:r>
                <a:r>
                  <a:rPr lang="en-US" altLang="zh-CN" sz="2000"/>
                  <a:t>- {</a:t>
                </a:r>
                <a:r>
                  <a:rPr lang="en-US" altLang="zh-CN" sz="2000" i="1"/>
                  <a:t>y</a:t>
                </a:r>
                <a:r>
                  <a:rPr lang="en-US" altLang="zh-CN" sz="2000" i="1" baseline="-15000"/>
                  <a:t>k</a:t>
                </a:r>
                <a:r>
                  <a:rPr lang="en-US" altLang="zh-CN" sz="2000"/>
                  <a:t>}  do</a:t>
                </a:r>
              </a:p>
              <a:p>
                <a:pPr marL="914400" lvl="1" indent="-457200" algn="just" fontAlgn="auto">
                  <a:lnSpc>
                    <a:spcPct val="130000"/>
                  </a:lnSpc>
                  <a:spcBef>
                    <a:spcPts val="600"/>
                  </a:spcBef>
                  <a:spcAft>
                    <a:spcPts val="0"/>
                  </a:spcAft>
                  <a:buSzPct val="100000"/>
                  <a:buFont typeface="+mj-lt"/>
                  <a:buAutoNum type="arabicPeriod"/>
                </a:pPr>
                <a:r>
                  <a:rPr lang="en-US" altLang="zh-CN" sz="2000"/>
                  <a:t>    while </a:t>
                </a:r>
                <a:r>
                  <a:rPr lang="zh-CN" altLang="en-US" sz="2000"/>
                  <a:t>终止条件不满足</a:t>
                </a:r>
                <a:r>
                  <a:rPr lang="en-US" altLang="zh-CN" sz="2000"/>
                  <a:t> do 6</a:t>
                </a:r>
              </a:p>
              <a:p>
                <a:pPr marL="914400" lvl="1" indent="-457200" algn="just" fontAlgn="auto">
                  <a:lnSpc>
                    <a:spcPct val="130000"/>
                  </a:lnSpc>
                  <a:spcBef>
                    <a:spcPts val="600"/>
                  </a:spcBef>
                  <a:spcAft>
                    <a:spcPts val="0"/>
                  </a:spcAft>
                  <a:buSzPct val="100000"/>
                  <a:buFont typeface="+mj-lt"/>
                  <a:buAutoNum type="arabicPeriod"/>
                </a:pPr>
                <a:r>
                  <a:rPr lang="en-US" altLang="zh-CN" sz="2000"/>
                  <a:t>        </a:t>
                </a:r>
                <a:r>
                  <a:rPr lang="zh-CN" altLang="en-US" sz="2000"/>
                  <a:t> </a:t>
                </a:r>
                <a:r>
                  <a:rPr lang="en-US" altLang="zh-CN" sz="2000" i="1"/>
                  <a:t>r</a:t>
                </a:r>
                <a:r>
                  <a:rPr lang="en-US" altLang="zh-CN" sz="2000"/>
                  <a:t> </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 </m:t>
                    </m:r>
                  </m:oMath>
                </a14:m>
                <a:r>
                  <a:rPr kumimoji="0" lang="en-US" altLang="zh-CN" sz="2000">
                    <a:solidFill>
                      <a:schemeClr val="tx1">
                        <a:lumMod val="85000"/>
                        <a:lumOff val="15000"/>
                      </a:schemeClr>
                    </a:solidFill>
                    <a:cs typeface="+mn-ea"/>
                    <a:sym typeface="Times New Roman" panose="02020603050405020304" pitchFamily="18" charset="0"/>
                  </a:rPr>
                  <a:t>Learn-One-Rule (</a:t>
                </a:r>
                <a:r>
                  <a:rPr kumimoji="0" lang="en-US" altLang="zh-CN" sz="2000" i="1">
                    <a:solidFill>
                      <a:schemeClr val="tx1">
                        <a:lumMod val="85000"/>
                        <a:lumOff val="15000"/>
                      </a:schemeClr>
                    </a:solidFill>
                    <a:cs typeface="+mn-ea"/>
                    <a:sym typeface="Times New Roman" panose="02020603050405020304" pitchFamily="18" charset="0"/>
                  </a:rPr>
                  <a:t>E,A,y</a:t>
                </a:r>
                <a:r>
                  <a:rPr kumimoji="0" lang="en-US" altLang="zh-CN" sz="2000">
                    <a:solidFill>
                      <a:schemeClr val="tx1">
                        <a:lumMod val="85000"/>
                        <a:lumOff val="15000"/>
                      </a:schemeClr>
                    </a:solidFill>
                    <a:cs typeface="+mn-ea"/>
                    <a:sym typeface="Times New Roman" panose="02020603050405020304" pitchFamily="18" charset="0"/>
                  </a:rPr>
                  <a:t>)</a:t>
                </a:r>
              </a:p>
              <a:p>
                <a:pPr marL="914400" lvl="1" indent="-457200" algn="just" fontAlgn="auto">
                  <a:lnSpc>
                    <a:spcPct val="130000"/>
                  </a:lnSpc>
                  <a:spcBef>
                    <a:spcPts val="600"/>
                  </a:spcBef>
                  <a:spcAft>
                    <a:spcPts val="0"/>
                  </a:spcAft>
                  <a:buSzPct val="100000"/>
                  <a:buFont typeface="+mj-lt"/>
                  <a:buAutoNum type="arabicPeriod"/>
                </a:pPr>
                <a:r>
                  <a:rPr kumimoji="0" lang="en-US" altLang="zh-CN" sz="2000">
                    <a:solidFill>
                      <a:schemeClr val="tx1">
                        <a:lumMod val="85000"/>
                        <a:lumOff val="15000"/>
                      </a:schemeClr>
                    </a:solidFill>
                    <a:cs typeface="+mn-ea"/>
                    <a:sym typeface="Times New Roman" panose="02020603050405020304" pitchFamily="18" charset="0"/>
                  </a:rPr>
                  <a:t>         </a:t>
                </a:r>
                <a:r>
                  <a:rPr kumimoji="0" lang="zh-CN" altLang="en-US" sz="2000">
                    <a:solidFill>
                      <a:schemeClr val="tx1">
                        <a:lumMod val="85000"/>
                        <a:lumOff val="15000"/>
                      </a:schemeClr>
                    </a:solidFill>
                    <a:cs typeface="+mn-ea"/>
                    <a:sym typeface="Times New Roman" panose="02020603050405020304" pitchFamily="18" charset="0"/>
                  </a:rPr>
                  <a:t>从</a:t>
                </a:r>
                <a:r>
                  <a:rPr kumimoji="0" lang="en-US" altLang="zh-CN" sz="2000" i="1">
                    <a:solidFill>
                      <a:schemeClr val="tx1">
                        <a:lumMod val="85000"/>
                        <a:lumOff val="15000"/>
                      </a:schemeClr>
                    </a:solidFill>
                    <a:cs typeface="+mn-ea"/>
                    <a:sym typeface="Times New Roman" panose="02020603050405020304" pitchFamily="18" charset="0"/>
                  </a:rPr>
                  <a:t>E</a:t>
                </a:r>
                <a:r>
                  <a:rPr kumimoji="0" lang="zh-CN" altLang="en-US" sz="2000">
                    <a:solidFill>
                      <a:schemeClr val="tx1">
                        <a:lumMod val="85000"/>
                        <a:lumOff val="15000"/>
                      </a:schemeClr>
                    </a:solidFill>
                    <a:cs typeface="+mn-ea"/>
                    <a:sym typeface="Times New Roman" panose="02020603050405020304" pitchFamily="18" charset="0"/>
                  </a:rPr>
                  <a:t>中</a:t>
                </a:r>
                <a:r>
                  <a:rPr kumimoji="0" lang="zh-CN" altLang="en-US" sz="2000" b="1">
                    <a:solidFill>
                      <a:srgbClr val="FF6600"/>
                    </a:solidFill>
                    <a:cs typeface="+mn-ea"/>
                    <a:sym typeface="Times New Roman" panose="02020603050405020304" pitchFamily="18" charset="0"/>
                  </a:rPr>
                  <a:t>删除被</a:t>
                </a:r>
                <a:r>
                  <a:rPr kumimoji="0" lang="en-US" altLang="zh-CN" sz="2000" b="1" i="1">
                    <a:solidFill>
                      <a:srgbClr val="FF6600"/>
                    </a:solidFill>
                    <a:cs typeface="+mn-ea"/>
                    <a:sym typeface="Times New Roman" panose="02020603050405020304" pitchFamily="18" charset="0"/>
                  </a:rPr>
                  <a:t>r</a:t>
                </a:r>
                <a:r>
                  <a:rPr kumimoji="0" lang="zh-CN" altLang="en-US" sz="2000" b="1">
                    <a:solidFill>
                      <a:srgbClr val="FF6600"/>
                    </a:solidFill>
                    <a:cs typeface="+mn-ea"/>
                    <a:sym typeface="Times New Roman" panose="02020603050405020304" pitchFamily="18" charset="0"/>
                  </a:rPr>
                  <a:t>覆盖的训练记录</a:t>
                </a:r>
                <a:endParaRPr kumimoji="0" lang="en-US" altLang="zh-CN" sz="2000" b="1">
                  <a:solidFill>
                    <a:srgbClr val="FF6600"/>
                  </a:solidFill>
                  <a:cs typeface="+mn-ea"/>
                  <a:sym typeface="Times New Roman" panose="02020603050405020304" pitchFamily="18" charset="0"/>
                </a:endParaRPr>
              </a:p>
              <a:p>
                <a:pPr marL="914400" lvl="1" indent="-457200" algn="just" fontAlgn="auto">
                  <a:lnSpc>
                    <a:spcPct val="130000"/>
                  </a:lnSpc>
                  <a:spcBef>
                    <a:spcPts val="600"/>
                  </a:spcBef>
                  <a:spcAft>
                    <a:spcPts val="0"/>
                  </a:spcAft>
                  <a:buSzPct val="100000"/>
                  <a:buFont typeface="+mj-lt"/>
                  <a:buAutoNum type="arabicPeriod"/>
                </a:pPr>
                <a:r>
                  <a:rPr kumimoji="0" lang="en-US" altLang="zh-CN" sz="2000">
                    <a:solidFill>
                      <a:schemeClr val="tx1">
                        <a:lumMod val="85000"/>
                        <a:lumOff val="15000"/>
                      </a:schemeClr>
                    </a:solidFill>
                    <a:cs typeface="+mn-ea"/>
                    <a:sym typeface="Times New Roman" panose="02020603050405020304" pitchFamily="18" charset="0"/>
                  </a:rPr>
                  <a:t>         </a:t>
                </a:r>
                <a:r>
                  <a:rPr kumimoji="0" lang="zh-CN" altLang="en-US" sz="2000">
                    <a:solidFill>
                      <a:schemeClr val="tx1">
                        <a:lumMod val="85000"/>
                        <a:lumOff val="15000"/>
                      </a:schemeClr>
                    </a:solidFill>
                    <a:cs typeface="+mn-ea"/>
                    <a:sym typeface="Times New Roman" panose="02020603050405020304" pitchFamily="18" charset="0"/>
                  </a:rPr>
                  <a:t>追加</a:t>
                </a:r>
                <a:r>
                  <a:rPr kumimoji="0" lang="en-US" altLang="zh-CN" sz="2000" i="1">
                    <a:solidFill>
                      <a:schemeClr val="tx1">
                        <a:lumMod val="85000"/>
                        <a:lumOff val="15000"/>
                      </a:schemeClr>
                    </a:solidFill>
                    <a:cs typeface="+mn-ea"/>
                    <a:sym typeface="Times New Roman" panose="02020603050405020304" pitchFamily="18" charset="0"/>
                  </a:rPr>
                  <a:t>r</a:t>
                </a:r>
                <a:r>
                  <a:rPr kumimoji="0" lang="zh-CN" altLang="en-US" sz="2000">
                    <a:solidFill>
                      <a:schemeClr val="tx1">
                        <a:lumMod val="85000"/>
                        <a:lumOff val="15000"/>
                      </a:schemeClr>
                    </a:solidFill>
                    <a:cs typeface="+mn-ea"/>
                    <a:sym typeface="Times New Roman" panose="02020603050405020304" pitchFamily="18" charset="0"/>
                  </a:rPr>
                  <a:t>到规则列表尾部：</a:t>
                </a:r>
                <a:r>
                  <a:rPr kumimoji="0" lang="en-US" altLang="zh-CN" sz="2000" i="1">
                    <a:solidFill>
                      <a:schemeClr val="tx1">
                        <a:lumMod val="85000"/>
                        <a:lumOff val="15000"/>
                      </a:schemeClr>
                    </a:solidFill>
                    <a:cs typeface="+mn-ea"/>
                    <a:sym typeface="Times New Roman" panose="02020603050405020304" pitchFamily="18" charset="0"/>
                  </a:rPr>
                  <a:t>R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kumimoji="0" lang="en-US" altLang="zh-CN" sz="2000" i="1">
                    <a:solidFill>
                      <a:schemeClr val="tx1">
                        <a:lumMod val="85000"/>
                        <a:lumOff val="15000"/>
                      </a:schemeClr>
                    </a:solidFill>
                    <a:cs typeface="+mn-ea"/>
                    <a:sym typeface="Times New Roman" panose="02020603050405020304" pitchFamily="18" charset="0"/>
                  </a:rPr>
                  <a:t>R</a:t>
                </a:r>
                <a14:m>
                  <m:oMath xmlns:m="http://schemas.openxmlformats.org/officeDocument/2006/math">
                    <m:r>
                      <a:rPr kumimoji="0" lang="en-US" altLang="zh-CN" sz="2000" i="1" smtClean="0">
                        <a:solidFill>
                          <a:schemeClr val="tx1">
                            <a:lumMod val="85000"/>
                            <a:lumOff val="15000"/>
                          </a:schemeClr>
                        </a:solidFill>
                        <a:latin typeface="Cambria Math" panose="02040503050406030204" pitchFamily="18" charset="0"/>
                        <a:cs typeface="+mn-ea"/>
                        <a:sym typeface="Times New Roman" panose="02020603050405020304" pitchFamily="18" charset="0"/>
                      </a:rPr>
                      <m:t>∨</m:t>
                    </m:r>
                  </m:oMath>
                </a14:m>
                <a:r>
                  <a:rPr kumimoji="0" lang="en-US" altLang="zh-CN" sz="2000" i="1">
                    <a:solidFill>
                      <a:schemeClr val="tx1">
                        <a:lumMod val="85000"/>
                        <a:lumOff val="15000"/>
                      </a:schemeClr>
                    </a:solidFill>
                    <a:cs typeface="+mn-ea"/>
                    <a:sym typeface="Times New Roman" panose="02020603050405020304" pitchFamily="18" charset="0"/>
                  </a:rPr>
                  <a:t>r</a:t>
                </a:r>
              </a:p>
              <a:p>
                <a:pPr marL="914400" lvl="1" indent="-457200" algn="just" fontAlgn="auto">
                  <a:lnSpc>
                    <a:spcPct val="130000"/>
                  </a:lnSpc>
                  <a:spcBef>
                    <a:spcPts val="600"/>
                  </a:spcBef>
                  <a:spcAft>
                    <a:spcPts val="0"/>
                  </a:spcAft>
                  <a:buSzPct val="100000"/>
                  <a:buFont typeface="+mj-lt"/>
                  <a:buAutoNum type="arabicPeriod"/>
                </a:pPr>
                <a:r>
                  <a:rPr kumimoji="0" lang="en-US" altLang="zh-CN" sz="2000" i="1">
                    <a:solidFill>
                      <a:schemeClr val="tx1">
                        <a:lumMod val="85000"/>
                        <a:lumOff val="15000"/>
                      </a:schemeClr>
                    </a:solidFill>
                    <a:cs typeface="+mn-ea"/>
                    <a:sym typeface="Times New Roman" panose="02020603050405020304" pitchFamily="18" charset="0"/>
                  </a:rPr>
                  <a:t>    </a:t>
                </a:r>
                <a:r>
                  <a:rPr kumimoji="0" lang="en-US" altLang="zh-CN" sz="2000">
                    <a:solidFill>
                      <a:schemeClr val="tx1">
                        <a:lumMod val="85000"/>
                        <a:lumOff val="15000"/>
                      </a:schemeClr>
                    </a:solidFill>
                    <a:cs typeface="+mn-ea"/>
                    <a:sym typeface="Times New Roman" panose="02020603050405020304" pitchFamily="18" charset="0"/>
                  </a:rPr>
                  <a:t>end while</a:t>
                </a:r>
              </a:p>
              <a:p>
                <a:pPr marL="914400" lvl="1" indent="-457200" algn="just" fontAlgn="auto">
                  <a:lnSpc>
                    <a:spcPct val="130000"/>
                  </a:lnSpc>
                  <a:spcBef>
                    <a:spcPts val="600"/>
                  </a:spcBef>
                  <a:spcAft>
                    <a:spcPts val="0"/>
                  </a:spcAft>
                  <a:buSzPct val="100000"/>
                  <a:buFont typeface="+mj-lt"/>
                  <a:buAutoNum type="arabicPeriod"/>
                </a:pPr>
                <a:r>
                  <a:rPr kumimoji="0" lang="en-US" altLang="zh-CN" sz="2000">
                    <a:solidFill>
                      <a:schemeClr val="tx1">
                        <a:lumMod val="85000"/>
                        <a:lumOff val="15000"/>
                      </a:schemeClr>
                    </a:solidFill>
                    <a:cs typeface="+mn-ea"/>
                    <a:sym typeface="Times New Roman" panose="02020603050405020304" pitchFamily="18" charset="0"/>
                  </a:rPr>
                  <a:t>end for</a:t>
                </a:r>
              </a:p>
              <a:p>
                <a:pPr marL="914400" lvl="1" indent="-457200" algn="just" fontAlgn="auto">
                  <a:lnSpc>
                    <a:spcPct val="130000"/>
                  </a:lnSpc>
                  <a:spcBef>
                    <a:spcPts val="600"/>
                  </a:spcBef>
                  <a:spcAft>
                    <a:spcPts val="0"/>
                  </a:spcAft>
                  <a:buSzPct val="100000"/>
                  <a:buFont typeface="+mj-lt"/>
                  <a:buAutoNum type="arabicPeriod"/>
                </a:pPr>
                <a:r>
                  <a:rPr kumimoji="0" lang="zh-CN" altLang="en-US" sz="2000">
                    <a:solidFill>
                      <a:schemeClr val="tx1">
                        <a:lumMod val="85000"/>
                        <a:lumOff val="15000"/>
                      </a:schemeClr>
                    </a:solidFill>
                    <a:cs typeface="+mn-ea"/>
                    <a:sym typeface="Times New Roman" panose="02020603050405020304" pitchFamily="18" charset="0"/>
                  </a:rPr>
                  <a:t>把默认规则</a:t>
                </a:r>
                <a:r>
                  <a:rPr kumimoji="0" lang="en-US" altLang="zh-CN" sz="2000">
                    <a:solidFill>
                      <a:schemeClr val="tx1">
                        <a:lumMod val="85000"/>
                        <a:lumOff val="15000"/>
                      </a:schemeClr>
                    </a:solidFill>
                    <a:cs typeface="+mn-ea"/>
                    <a:sym typeface="Times New Roman" panose="02020603050405020304" pitchFamily="18" charset="0"/>
                  </a:rPr>
                  <a:t>{}</a:t>
                </a:r>
                <a14:m>
                  <m:oMath xmlns:m="http://schemas.openxmlformats.org/officeDocument/2006/math">
                    <m:r>
                      <a:rPr kumimoji="0" lang="en-US" altLang="zh-CN" sz="2000" i="1" smtClean="0">
                        <a:solidFill>
                          <a:schemeClr val="tx1">
                            <a:lumMod val="85000"/>
                            <a:lumOff val="15000"/>
                          </a:schemeClr>
                        </a:solidFill>
                        <a:latin typeface="Cambria Math" panose="02040503050406030204" pitchFamily="18" charset="0"/>
                        <a:ea typeface="Cambria Math" panose="02040503050406030204" pitchFamily="18" charset="0"/>
                        <a:cs typeface="+mn-ea"/>
                        <a:sym typeface="Times New Roman" panose="02020603050405020304" pitchFamily="18" charset="0"/>
                      </a:rPr>
                      <m:t>→</m:t>
                    </m:r>
                  </m:oMath>
                </a14:m>
                <a:r>
                  <a:rPr lang="en-US" altLang="zh-CN" sz="2000" i="1"/>
                  <a:t> y</a:t>
                </a:r>
                <a:r>
                  <a:rPr lang="en-US" altLang="zh-CN" sz="2000" i="1" baseline="-15000"/>
                  <a:t>k </a:t>
                </a:r>
                <a:r>
                  <a:rPr kumimoji="0" lang="zh-CN" altLang="en-US" sz="2000">
                    <a:solidFill>
                      <a:schemeClr val="tx1">
                        <a:lumMod val="85000"/>
                        <a:lumOff val="15000"/>
                      </a:schemeClr>
                    </a:solidFill>
                    <a:cs typeface="+mn-ea"/>
                    <a:sym typeface="Times New Roman" panose="02020603050405020304" pitchFamily="18" charset="0"/>
                  </a:rPr>
                  <a:t>插入到规则列表</a:t>
                </a:r>
                <a:r>
                  <a:rPr kumimoji="0" lang="en-US" altLang="zh-CN" sz="2000" i="1">
                    <a:solidFill>
                      <a:schemeClr val="tx1">
                        <a:lumMod val="85000"/>
                        <a:lumOff val="15000"/>
                      </a:schemeClr>
                    </a:solidFill>
                    <a:cs typeface="+mn-ea"/>
                    <a:sym typeface="Times New Roman" panose="02020603050405020304" pitchFamily="18" charset="0"/>
                  </a:rPr>
                  <a:t>R</a:t>
                </a:r>
                <a:r>
                  <a:rPr kumimoji="0" lang="zh-CN" altLang="en-US" sz="2000">
                    <a:solidFill>
                      <a:schemeClr val="tx1">
                        <a:lumMod val="85000"/>
                        <a:lumOff val="15000"/>
                      </a:schemeClr>
                    </a:solidFill>
                    <a:cs typeface="+mn-ea"/>
                    <a:sym typeface="Times New Roman" panose="02020603050405020304" pitchFamily="18" charset="0"/>
                  </a:rPr>
                  <a:t>尾部</a:t>
                </a:r>
                <a:endParaRPr kumimoji="0" lang="zh-CN" altLang="en-US" sz="1600">
                  <a:solidFill>
                    <a:schemeClr val="tx1">
                      <a:lumMod val="85000"/>
                      <a:lumOff val="15000"/>
                    </a:schemeClr>
                  </a:solidFill>
                  <a:cs typeface="+mn-ea"/>
                  <a:sym typeface="Times New Roman" panose="02020603050405020304" pitchFamily="18" charset="0"/>
                </a:endParaRPr>
              </a:p>
            </p:txBody>
          </p:sp>
        </mc:Choice>
        <mc:Fallback xmlns="">
          <p:sp>
            <p:nvSpPr>
              <p:cNvPr id="9" name="Rectangle 3">
                <a:extLst>
                  <a:ext uri="{FF2B5EF4-FFF2-40B4-BE49-F238E27FC236}">
                    <a16:creationId xmlns:a16="http://schemas.microsoft.com/office/drawing/2014/main" id="{492010C8-F824-484E-9F3A-7DF1089D80D8}"/>
                  </a:ext>
                </a:extLst>
              </p:cNvPr>
              <p:cNvSpPr txBox="1">
                <a:spLocks noRot="1" noChangeAspect="1" noMove="1" noResize="1" noEditPoints="1" noAdjustHandles="1" noChangeArrowheads="1" noChangeShapeType="1" noTextEdit="1"/>
              </p:cNvSpPr>
              <p:nvPr/>
            </p:nvSpPr>
            <p:spPr>
              <a:xfrm>
                <a:off x="2411760" y="836712"/>
                <a:ext cx="6317898" cy="5740867"/>
              </a:xfrm>
              <a:prstGeom prst="rect">
                <a:avLst/>
              </a:prstGeom>
              <a:blipFill>
                <a:blip r:embed="rId2"/>
                <a:stretch>
                  <a:fillRect l="-1255" r="-2896" b="-9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61277178"/>
      </p:ext>
    </p:extLst>
  </p:cSld>
  <p:clrMapOvr>
    <a:masterClrMapping/>
  </p:clrMapOvr>
  <p:transition spd="med">
    <p:split orient="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a:extLst>
              <a:ext uri="{FF2B5EF4-FFF2-40B4-BE49-F238E27FC236}">
                <a16:creationId xmlns:a16="http://schemas.microsoft.com/office/drawing/2014/main" id="{D1FCF387-2323-46AD-82B5-F278745CFDA8}"/>
              </a:ext>
            </a:extLst>
          </p:cNvPr>
          <p:cNvSpPr>
            <a:spLocks noGrp="1" noChangeArrowheads="1"/>
          </p:cNvSpPr>
          <p:nvPr>
            <p:ph type="title" idx="4294967295"/>
          </p:nvPr>
        </p:nvSpPr>
        <p:spPr>
          <a:xfrm>
            <a:off x="756000" y="107762"/>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1.5.4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规则</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评估</a:t>
            </a:r>
          </a:p>
        </p:txBody>
      </p:sp>
      <p:sp>
        <p:nvSpPr>
          <p:cNvPr id="8" name="Rectangle 3">
            <a:extLst>
              <a:ext uri="{FF2B5EF4-FFF2-40B4-BE49-F238E27FC236}">
                <a16:creationId xmlns:a16="http://schemas.microsoft.com/office/drawing/2014/main" id="{0D7614E5-4C74-48DA-B11D-00F9A2813784}"/>
              </a:ext>
            </a:extLst>
          </p:cNvPr>
          <p:cNvSpPr txBox="1">
            <a:spLocks noChangeArrowheads="1"/>
          </p:cNvSpPr>
          <p:nvPr/>
        </p:nvSpPr>
        <p:spPr>
          <a:xfrm>
            <a:off x="252000" y="756000"/>
            <a:ext cx="8458200" cy="351019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常用的度量</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准确率</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似然比</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en-US" altLang="zh-CN" sz="2200">
                <a:sym typeface="Times New Roman" panose="02020603050405020304" pitchFamily="18" charset="0"/>
              </a:rPr>
              <a:t>Laplace</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en-US" altLang="zh-CN" sz="2200">
                <a:sym typeface="Times New Roman" panose="02020603050405020304" pitchFamily="18" charset="0"/>
              </a:rPr>
              <a:t>M-estimate</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en-US" altLang="zh-CN" sz="2200">
                <a:sym typeface="Times New Roman" panose="02020603050405020304" pitchFamily="18" charset="0"/>
              </a:rPr>
              <a:t>FOIL</a:t>
            </a:r>
            <a:r>
              <a:rPr kumimoji="0" lang="zh-CN" altLang="en-US" sz="2200">
                <a:sym typeface="Times New Roman" panose="02020603050405020304" pitchFamily="18" charset="0"/>
              </a:rPr>
              <a:t>信息增益</a:t>
            </a:r>
            <a:endParaRPr kumimoji="0" lang="en-US" altLang="zh-CN" sz="2200" dirty="0">
              <a:sym typeface="Times New Roman" panose="02020603050405020304" pitchFamily="18" charset="0"/>
            </a:endParaRPr>
          </a:p>
        </p:txBody>
      </p:sp>
      <p:sp>
        <p:nvSpPr>
          <p:cNvPr id="9" name="矩形 8">
            <a:extLst>
              <a:ext uri="{FF2B5EF4-FFF2-40B4-BE49-F238E27FC236}">
                <a16:creationId xmlns:a16="http://schemas.microsoft.com/office/drawing/2014/main" id="{B50CA774-7921-44F8-8963-440B18903DFD}"/>
              </a:ext>
            </a:extLst>
          </p:cNvPr>
          <p:cNvSpPr/>
          <p:nvPr/>
        </p:nvSpPr>
        <p:spPr>
          <a:xfrm>
            <a:off x="252000" y="4509120"/>
            <a:ext cx="8640000" cy="1692771"/>
          </a:xfrm>
          <a:prstGeom prst="rect">
            <a:avLst/>
          </a:prstGeom>
          <a:solidFill>
            <a:schemeClr val="accent1">
              <a:lumMod val="20000"/>
              <a:lumOff val="80000"/>
            </a:schemeClr>
          </a:solidFill>
        </p:spPr>
        <p:txBody>
          <a:bodyPr wrap="square">
            <a:spAutoFit/>
          </a:bodyPr>
          <a:lstStyle/>
          <a:p>
            <a:pPr marL="0" lvl="1" eaLnBrk="1" hangingPunct="1">
              <a:lnSpc>
                <a:spcPct val="120000"/>
              </a:lnSpc>
              <a:spcBef>
                <a:spcPts val="600"/>
              </a:spcBef>
            </a:pP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例如 考虑</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一个训练集，它包含</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60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100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个反例，现有两个候选规则：</a:t>
            </a:r>
            <a:endPar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eaLnBrk="1" hangingPunct="1"/>
            <a:endPar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eaLnBrk="1" hangingPunct="1"/>
            <a:r>
              <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  r1</a:t>
            </a:r>
            <a:r>
              <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覆盖</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50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5</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个反例</a:t>
            </a:r>
            <a:endPar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eaLnBrk="1" hangingPunct="1"/>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  </a:t>
            </a:r>
            <a:endPar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eaLnBrk="1" hangingPunct="1"/>
            <a:r>
              <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  r2</a:t>
            </a:r>
            <a:r>
              <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覆盖</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个反例</a:t>
            </a:r>
          </a:p>
        </p:txBody>
      </p:sp>
    </p:spTree>
  </p:cSld>
  <p:clrMapOvr>
    <a:masterClrMapping/>
  </p:clrMapOvr>
  <p:transition spd="med">
    <p:split orient="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a:extLst>
              <a:ext uri="{FF2B5EF4-FFF2-40B4-BE49-F238E27FC236}">
                <a16:creationId xmlns:a16="http://schemas.microsoft.com/office/drawing/2014/main" id="{D1FCF387-2323-46AD-82B5-F278745CFDA8}"/>
              </a:ext>
            </a:extLst>
          </p:cNvPr>
          <p:cNvSpPr>
            <a:spLocks noGrp="1" noChangeArrowheads="1"/>
          </p:cNvSpPr>
          <p:nvPr>
            <p:ph type="title" idx="4294967295"/>
          </p:nvPr>
        </p:nvSpPr>
        <p:spPr>
          <a:xfrm>
            <a:off x="756000" y="107762"/>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1.5.4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规则</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评估</a:t>
            </a:r>
          </a:p>
        </p:txBody>
      </p:sp>
      <p:sp>
        <p:nvSpPr>
          <p:cNvPr id="9" name="矩形 8">
            <a:extLst>
              <a:ext uri="{FF2B5EF4-FFF2-40B4-BE49-F238E27FC236}">
                <a16:creationId xmlns:a16="http://schemas.microsoft.com/office/drawing/2014/main" id="{B50CA774-7921-44F8-8963-440B18903DFD}"/>
              </a:ext>
            </a:extLst>
          </p:cNvPr>
          <p:cNvSpPr/>
          <p:nvPr/>
        </p:nvSpPr>
        <p:spPr>
          <a:xfrm>
            <a:off x="252000" y="4509120"/>
            <a:ext cx="8640000" cy="1692771"/>
          </a:xfrm>
          <a:prstGeom prst="rect">
            <a:avLst/>
          </a:prstGeom>
          <a:solidFill>
            <a:schemeClr val="accent1">
              <a:lumMod val="20000"/>
              <a:lumOff val="80000"/>
            </a:schemeClr>
          </a:solidFill>
        </p:spPr>
        <p:txBody>
          <a:bodyPr wrap="square">
            <a:spAutoFit/>
          </a:bodyPr>
          <a:lstStyle/>
          <a:p>
            <a:pPr marL="0" lvl="1" eaLnBrk="1" hangingPunct="1">
              <a:lnSpc>
                <a:spcPct val="120000"/>
              </a:lnSpc>
              <a:spcBef>
                <a:spcPts val="600"/>
              </a:spcBef>
            </a:pP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例如 考虑</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一个训练集，它包含</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60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100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个反例，现有两个候选规则：</a:t>
            </a:r>
            <a:endPar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eaLnBrk="1" hangingPunct="1"/>
            <a:endPar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eaLnBrk="1" hangingPunct="1"/>
            <a:r>
              <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  r1</a:t>
            </a:r>
            <a:r>
              <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覆盖</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50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5</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个反例</a:t>
            </a:r>
            <a:endPar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eaLnBrk="1" hangingPunct="1"/>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  </a:t>
            </a:r>
            <a:endPar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eaLnBrk="1" hangingPunct="1"/>
            <a:r>
              <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  r2</a:t>
            </a:r>
            <a:r>
              <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覆盖</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个反例</a:t>
            </a:r>
          </a:p>
        </p:txBody>
      </p:sp>
      <p:sp>
        <p:nvSpPr>
          <p:cNvPr id="5" name="Rectangle 3">
            <a:extLst>
              <a:ext uri="{FF2B5EF4-FFF2-40B4-BE49-F238E27FC236}">
                <a16:creationId xmlns:a16="http://schemas.microsoft.com/office/drawing/2014/main" id="{F90B12E0-051A-4383-B130-F0E877D0860C}"/>
              </a:ext>
            </a:extLst>
          </p:cNvPr>
          <p:cNvSpPr txBox="1">
            <a:spLocks noChangeArrowheads="1"/>
          </p:cNvSpPr>
          <p:nvPr/>
        </p:nvSpPr>
        <p:spPr>
          <a:xfrm>
            <a:off x="252000" y="756000"/>
            <a:ext cx="8458200" cy="2833083"/>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准确率</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en-US" altLang="zh-CN" sz="2200">
                <a:solidFill>
                  <a:schemeClr val="tx1">
                    <a:lumMod val="85000"/>
                    <a:lumOff val="15000"/>
                  </a:schemeClr>
                </a:solidFill>
                <a:sym typeface="Times New Roman" panose="02020603050405020304" pitchFamily="18" charset="0"/>
              </a:rPr>
              <a:t>Accuracy</a:t>
            </a:r>
          </a:p>
          <a:p>
            <a:pPr lvl="2" fontAlgn="auto">
              <a:lnSpc>
                <a:spcPct val="150000"/>
              </a:lnSpc>
              <a:spcBef>
                <a:spcPts val="600"/>
              </a:spcBef>
              <a:spcAft>
                <a:spcPts val="0"/>
              </a:spcAft>
              <a:buClr>
                <a:srgbClr val="FF6600"/>
              </a:buClr>
            </a:pPr>
            <a:r>
              <a:rPr kumimoji="0" lang="en-US" altLang="zh-CN">
                <a:solidFill>
                  <a:schemeClr val="tx1">
                    <a:lumMod val="85000"/>
                    <a:lumOff val="15000"/>
                  </a:schemeClr>
                </a:solidFill>
                <a:sym typeface="Times New Roman" panose="02020603050405020304" pitchFamily="18" charset="0"/>
              </a:rPr>
              <a:t>n : </a:t>
            </a:r>
            <a:r>
              <a:rPr kumimoji="0" lang="zh-CN" altLang="en-US">
                <a:solidFill>
                  <a:schemeClr val="tx1">
                    <a:lumMod val="85000"/>
                    <a:lumOff val="15000"/>
                  </a:schemeClr>
                </a:solidFill>
                <a:sym typeface="Times New Roman" panose="02020603050405020304" pitchFamily="18" charset="0"/>
              </a:rPr>
              <a:t>被规则覆盖的实例数</a:t>
            </a:r>
          </a:p>
          <a:p>
            <a:pPr lvl="2" fontAlgn="auto">
              <a:lnSpc>
                <a:spcPct val="150000"/>
              </a:lnSpc>
              <a:spcBef>
                <a:spcPts val="600"/>
              </a:spcBef>
              <a:spcAft>
                <a:spcPts val="0"/>
              </a:spcAft>
              <a:buClr>
                <a:srgbClr val="FF6600"/>
              </a:buClr>
            </a:pPr>
            <a:r>
              <a:rPr kumimoji="0" lang="en-US" altLang="zh-CN">
                <a:solidFill>
                  <a:schemeClr val="tx1">
                    <a:lumMod val="85000"/>
                    <a:lumOff val="15000"/>
                  </a:schemeClr>
                </a:solidFill>
                <a:sym typeface="Times New Roman" panose="02020603050405020304" pitchFamily="18" charset="0"/>
              </a:rPr>
              <a:t>n</a:t>
            </a:r>
            <a:r>
              <a:rPr kumimoji="0" lang="en-US" altLang="zh-CN" baseline="-25000">
                <a:solidFill>
                  <a:schemeClr val="tx1">
                    <a:lumMod val="85000"/>
                    <a:lumOff val="15000"/>
                  </a:schemeClr>
                </a:solidFill>
                <a:sym typeface="Times New Roman" panose="02020603050405020304" pitchFamily="18" charset="0"/>
              </a:rPr>
              <a:t>c</a:t>
            </a:r>
            <a:r>
              <a:rPr kumimoji="0" lang="en-US" altLang="zh-CN">
                <a:solidFill>
                  <a:schemeClr val="tx1">
                    <a:lumMod val="85000"/>
                    <a:lumOff val="15000"/>
                  </a:schemeClr>
                </a:solidFill>
                <a:sym typeface="Times New Roman" panose="02020603050405020304" pitchFamily="18" charset="0"/>
              </a:rPr>
              <a:t> : </a:t>
            </a:r>
            <a:r>
              <a:rPr kumimoji="0" lang="zh-CN" altLang="en-US">
                <a:solidFill>
                  <a:schemeClr val="tx1">
                    <a:lumMod val="85000"/>
                    <a:lumOff val="15000"/>
                  </a:schemeClr>
                </a:solidFill>
                <a:sym typeface="Times New Roman" panose="02020603050405020304" pitchFamily="18" charset="0"/>
              </a:rPr>
              <a:t>被规则正确分类的实例数</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a:solidFill>
                  <a:schemeClr val="tx1">
                    <a:lumMod val="85000"/>
                    <a:lumOff val="15000"/>
                  </a:schemeClr>
                </a:solidFill>
                <a:sym typeface="Times New Roman" panose="02020603050405020304" pitchFamily="18" charset="0"/>
              </a:rPr>
              <a:t>问题：准确率高的规则可能覆盖率太低</a:t>
            </a:r>
            <a:endParaRPr kumimoji="0" lang="zh-CN" altLang="en-US">
              <a:solidFill>
                <a:schemeClr val="tx1">
                  <a:lumMod val="85000"/>
                  <a:lumOff val="15000"/>
                </a:schemeClr>
              </a:solidFill>
              <a:cs typeface="+mn-ea"/>
              <a:sym typeface="Times New Roman" panose="02020603050405020304" pitchFamily="18" charset="0"/>
            </a:endParaRPr>
          </a:p>
        </p:txBody>
      </p:sp>
      <p:graphicFrame>
        <p:nvGraphicFramePr>
          <p:cNvPr id="6" name="Object 7">
            <a:extLst>
              <a:ext uri="{FF2B5EF4-FFF2-40B4-BE49-F238E27FC236}">
                <a16:creationId xmlns:a16="http://schemas.microsoft.com/office/drawing/2014/main" id="{55DFCF4D-6098-4D0A-BBCA-707F01CEB42C}"/>
              </a:ext>
            </a:extLst>
          </p:cNvPr>
          <p:cNvGraphicFramePr>
            <a:graphicFrameLocks noChangeAspect="1"/>
          </p:cNvGraphicFramePr>
          <p:nvPr>
            <p:extLst>
              <p:ext uri="{D42A27DB-BD31-4B8C-83A1-F6EECF244321}">
                <p14:modId xmlns:p14="http://schemas.microsoft.com/office/powerpoint/2010/main" val="914098446"/>
              </p:ext>
            </p:extLst>
          </p:nvPr>
        </p:nvGraphicFramePr>
        <p:xfrm>
          <a:off x="2134195" y="1333709"/>
          <a:ext cx="709613" cy="776287"/>
        </p:xfrm>
        <a:graphic>
          <a:graphicData uri="http://schemas.openxmlformats.org/presentationml/2006/ole">
            <mc:AlternateContent xmlns:mc="http://schemas.openxmlformats.org/markup-compatibility/2006">
              <mc:Choice xmlns:v="urn:schemas-microsoft-com:vml" Requires="v">
                <p:oleObj spid="_x0000_s70662" name="Equation" r:id="rId3" imgW="330200" imgH="393700" progId="Equation.3">
                  <p:embed/>
                </p:oleObj>
              </mc:Choice>
              <mc:Fallback>
                <p:oleObj name="Equation" r:id="rId3" imgW="330200" imgH="393700" progId="Equation.3">
                  <p:embed/>
                  <p:pic>
                    <p:nvPicPr>
                      <p:cNvPr id="28679"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4195" y="1333709"/>
                        <a:ext cx="709613" cy="776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矩形 6">
            <a:extLst>
              <a:ext uri="{FF2B5EF4-FFF2-40B4-BE49-F238E27FC236}">
                <a16:creationId xmlns:a16="http://schemas.microsoft.com/office/drawing/2014/main" id="{30342680-F92B-477B-8AEB-0BF28343B97F}"/>
              </a:ext>
            </a:extLst>
          </p:cNvPr>
          <p:cNvSpPr/>
          <p:nvPr/>
        </p:nvSpPr>
        <p:spPr>
          <a:xfrm>
            <a:off x="5651111" y="1627920"/>
            <a:ext cx="2496289" cy="1015663"/>
          </a:xfrm>
          <a:prstGeom prst="rect">
            <a:avLst/>
          </a:prstGeom>
        </p:spPr>
        <p:txBody>
          <a:bodyPr wrap="square">
            <a:spAutoFit/>
          </a:bodyPr>
          <a:lstStyle/>
          <a:p>
            <a:pPr lvl="1" eaLnBrk="1" hangingPunct="1"/>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Acc(</a:t>
            </a:r>
            <a:r>
              <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AU" altLang="zh-CN" sz="2000" baseline="-25000" dirty="0">
                <a:latin typeface="Times New Roman" panose="02020603050405020304" pitchFamily="18" charset="0"/>
                <a:ea typeface="微软雅黑" panose="020B0503020204020204" pitchFamily="34" charset="-122"/>
                <a:cs typeface="+mn-ea"/>
                <a:sym typeface="Times New Roman" panose="02020603050405020304" pitchFamily="18" charset="0"/>
              </a:rPr>
              <a:t>1</a:t>
            </a:r>
            <a:r>
              <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90.9%</a:t>
            </a:r>
          </a:p>
          <a:p>
            <a:pPr lvl="1" eaLnBrk="1" hangingPunct="1"/>
            <a:endPar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eaLnBrk="1" hangingPunct="1"/>
            <a:r>
              <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Acc(r</a:t>
            </a:r>
            <a:r>
              <a:rPr lang="en-AU" altLang="zh-CN" sz="2000" baseline="-25000" dirty="0">
                <a:latin typeface="Times New Roman" panose="02020603050405020304" pitchFamily="18" charset="0"/>
                <a:ea typeface="微软雅黑" panose="020B0503020204020204" pitchFamily="34" charset="-122"/>
                <a:cs typeface="+mn-ea"/>
                <a:sym typeface="Times New Roman" panose="02020603050405020304" pitchFamily="18" charset="0"/>
              </a:rPr>
              <a:t>2</a:t>
            </a:r>
            <a:r>
              <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100%</a:t>
            </a:r>
            <a:endPar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1633076714"/>
      </p:ext>
    </p:extLst>
  </p:cSld>
  <p:clrMapOvr>
    <a:masterClrMapping/>
  </p:clrMapOvr>
  <p:transition spd="med">
    <p:split orient="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custDataLst>
              <p:tags r:id="rId3"/>
            </p:custDataLst>
          </p:nvPr>
        </p:nvSpPr>
        <p:spPr>
          <a:xfrm>
            <a:off x="7460232" y="2786063"/>
            <a:ext cx="6400800" cy="642938"/>
          </a:xfrm>
          <a:prstGeom prst="rect">
            <a:avLst/>
          </a:prstGeom>
          <a:noFill/>
        </p:spPr>
        <p:txBody>
          <a:bodyPr vert="horz" rtlCol="0" anchor="ctr" anchorCtr="0">
            <a:noAutofit/>
          </a:bodyPr>
          <a:lstStyle/>
          <a:p>
            <a:r>
              <a:rPr lang="en-US" altLang="zh-CN" sz="26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90%</a:t>
            </a:r>
            <a:endParaRPr lang="zh-CN" altLang="en-US" sz="26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TextBox 9"/>
          <p:cNvSpPr txBox="1"/>
          <p:nvPr>
            <p:custDataLst>
              <p:tags r:id="rId4"/>
            </p:custDataLst>
          </p:nvPr>
        </p:nvSpPr>
        <p:spPr>
          <a:xfrm>
            <a:off x="7460232" y="3643313"/>
            <a:ext cx="6400800" cy="642938"/>
          </a:xfrm>
          <a:prstGeom prst="rect">
            <a:avLst/>
          </a:prstGeom>
          <a:noFill/>
        </p:spPr>
        <p:txBody>
          <a:bodyPr vert="horz" rtlCol="0" anchor="ctr" anchorCtr="0">
            <a:noAutofit/>
          </a:bodyPr>
          <a:lstStyle/>
          <a:p>
            <a:r>
              <a:rPr lang="en-US" altLang="zh-CN" sz="26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100%</a:t>
            </a:r>
            <a:endParaRPr lang="zh-CN" altLang="en-US" sz="26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椭圆 12"/>
          <p:cNvSpPr>
            <a:spLocks noChangeAspect="1"/>
          </p:cNvSpPr>
          <p:nvPr>
            <p:custDataLst>
              <p:tags r:id="rId5"/>
            </p:custDataLst>
          </p:nvPr>
        </p:nvSpPr>
        <p:spPr bwMode="auto">
          <a:xfrm>
            <a:off x="6745857" y="2850356"/>
            <a:ext cx="514350" cy="514350"/>
          </a:xfrm>
          <a:prstGeom prst="ellipse">
            <a:avLst/>
          </a:prstGeom>
          <a:solidFill>
            <a:srgbClr val="808080"/>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A</a:t>
            </a:r>
            <a:endParaRPr kumimoji="1"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椭圆 13"/>
          <p:cNvSpPr>
            <a:spLocks noChangeAspect="1"/>
          </p:cNvSpPr>
          <p:nvPr>
            <p:custDataLst>
              <p:tags r:id="rId6"/>
            </p:custDataLst>
          </p:nvPr>
        </p:nvSpPr>
        <p:spPr bwMode="auto">
          <a:xfrm>
            <a:off x="6745857" y="3707606"/>
            <a:ext cx="514350" cy="514350"/>
          </a:xfrm>
          <a:prstGeom prst="ellipse">
            <a:avLst/>
          </a:prstGeom>
          <a:solidFill>
            <a:srgbClr val="FF9900"/>
          </a:solidFill>
          <a:ln w="254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B</a:t>
            </a:r>
            <a:endParaRPr kumimoji="1"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圆角矩形 16"/>
          <p:cNvSpPr/>
          <p:nvPr>
            <p:custDataLst>
              <p:tags r:id="rId7"/>
            </p:custDataLst>
          </p:nvPr>
        </p:nvSpPr>
        <p:spPr bwMode="auto">
          <a:xfrm>
            <a:off x="6172200" y="6283315"/>
            <a:ext cx="1543050" cy="411480"/>
          </a:xfrm>
          <a:prstGeom prst="roundRect">
            <a:avLst/>
          </a:prstGeom>
          <a:gradFill flip="none" rotWithShape="1">
            <a:gsLst>
              <a:gs pos="0">
                <a:srgbClr val="13548C">
                  <a:shade val="30000"/>
                  <a:satMod val="115000"/>
                </a:srgbClr>
              </a:gs>
              <a:gs pos="50000">
                <a:srgbClr val="13548C">
                  <a:shade val="67500"/>
                  <a:satMod val="115000"/>
                </a:srgbClr>
              </a:gs>
              <a:gs pos="100000">
                <a:srgbClr val="13548C">
                  <a:shade val="100000"/>
                  <a:satMod val="115000"/>
                </a:srgbClr>
              </a:gs>
            </a:gsLst>
            <a:lin ang="16200000" scaled="1"/>
            <a:tileRect/>
          </a:gradFill>
          <a:ln w="38100" cap="flat" cmpd="sng" algn="ctr">
            <a:no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提交</a:t>
            </a:r>
          </a:p>
        </p:txBody>
      </p:sp>
      <p:sp>
        <p:nvSpPr>
          <p:cNvPr id="26" name="矩形 25">
            <a:extLst>
              <a:ext uri="{FF2B5EF4-FFF2-40B4-BE49-F238E27FC236}">
                <a16:creationId xmlns:a16="http://schemas.microsoft.com/office/drawing/2014/main" id="{25C18D10-4633-41AE-82A8-2BFB8C31FF21}"/>
              </a:ext>
            </a:extLst>
          </p:cNvPr>
          <p:cNvSpPr/>
          <p:nvPr/>
        </p:nvSpPr>
        <p:spPr>
          <a:xfrm>
            <a:off x="5651111" y="1627920"/>
            <a:ext cx="4861701" cy="1015663"/>
          </a:xfrm>
          <a:prstGeom prst="rect">
            <a:avLst/>
          </a:prstGeom>
        </p:spPr>
        <p:txBody>
          <a:bodyPr wrap="square">
            <a:spAutoFit/>
          </a:bodyPr>
          <a:lstStyle/>
          <a:p>
            <a:pPr lvl="1" eaLnBrk="1" hangingPunct="1"/>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Acc(</a:t>
            </a:r>
            <a:r>
              <a:rPr lang="en-AU" altLang="zh-CN" sz="2000" dirty="0">
                <a:latin typeface="Times New Roman" panose="02020603050405020304" pitchFamily="18" charset="0"/>
                <a:ea typeface="微软雅黑" panose="020B0503020204020204" pitchFamily="34" charset="-122"/>
                <a:sym typeface="Times New Roman" panose="02020603050405020304" pitchFamily="18" charset="0"/>
              </a:rPr>
              <a:t>r</a:t>
            </a:r>
            <a:r>
              <a:rPr lang="en-AU" altLang="zh-CN" sz="2000"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en-AU" altLang="zh-CN" sz="2000" dirty="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90.9%</a:t>
            </a:r>
          </a:p>
          <a:p>
            <a:pPr lvl="1" eaLnBrk="1" hangingPunct="1"/>
            <a:endParaRPr lang="zh-CN" altLang="en-US" sz="2000" dirty="0">
              <a:latin typeface="Times New Roman" panose="02020603050405020304" pitchFamily="18" charset="0"/>
              <a:ea typeface="微软雅黑" panose="020B0503020204020204" pitchFamily="34" charset="-122"/>
              <a:sym typeface="Times New Roman" panose="02020603050405020304" pitchFamily="18" charset="0"/>
            </a:endParaRPr>
          </a:p>
          <a:p>
            <a:pPr lvl="1" eaLnBrk="1" hangingPunct="1"/>
            <a:r>
              <a:rPr lang="en-AU" altLang="zh-CN" sz="2000" dirty="0" err="1">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Acc</a:t>
            </a:r>
            <a:r>
              <a:rPr lang="en-AU" altLang="zh-CN" sz="20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(r</a:t>
            </a:r>
            <a:r>
              <a:rPr lang="en-AU" altLang="zh-CN" sz="2000" baseline="-250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2</a:t>
            </a:r>
            <a:r>
              <a:rPr lang="en-AU" altLang="zh-CN" sz="20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0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等于多少？</a:t>
            </a:r>
          </a:p>
        </p:txBody>
      </p:sp>
      <p:sp>
        <p:nvSpPr>
          <p:cNvPr id="23" name="矩形 22">
            <a:extLst>
              <a:ext uri="{FF2B5EF4-FFF2-40B4-BE49-F238E27FC236}">
                <a16:creationId xmlns:a16="http://schemas.microsoft.com/office/drawing/2014/main" id="{1063BDE0-AE4D-4C78-9BFD-2D279945776A}"/>
              </a:ext>
            </a:extLst>
          </p:cNvPr>
          <p:cNvSpPr/>
          <p:nvPr/>
        </p:nvSpPr>
        <p:spPr>
          <a:xfrm>
            <a:off x="252000" y="4509120"/>
            <a:ext cx="8640000" cy="1692771"/>
          </a:xfrm>
          <a:prstGeom prst="rect">
            <a:avLst/>
          </a:prstGeom>
          <a:solidFill>
            <a:schemeClr val="accent1">
              <a:lumMod val="20000"/>
              <a:lumOff val="80000"/>
            </a:schemeClr>
          </a:solidFill>
        </p:spPr>
        <p:txBody>
          <a:bodyPr wrap="square">
            <a:spAutoFit/>
          </a:bodyPr>
          <a:lstStyle/>
          <a:p>
            <a:pPr marL="0" lvl="1" eaLnBrk="1" hangingPunct="1">
              <a:lnSpc>
                <a:spcPct val="120000"/>
              </a:lnSpc>
              <a:spcBef>
                <a:spcPts val="600"/>
              </a:spcBef>
            </a:pP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例如 考虑</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一个训练集，它包含</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60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100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个反例，现有两个候选规则：</a:t>
            </a:r>
            <a:endPar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eaLnBrk="1" hangingPunct="1"/>
            <a:endPar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eaLnBrk="1" hangingPunct="1"/>
            <a:r>
              <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  r1</a:t>
            </a:r>
            <a:r>
              <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覆盖</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50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5</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个反例</a:t>
            </a:r>
            <a:endPar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eaLnBrk="1" hangingPunct="1"/>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  </a:t>
            </a:r>
            <a:endPar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eaLnBrk="1" hangingPunct="1"/>
            <a:r>
              <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  r2</a:t>
            </a:r>
            <a:r>
              <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覆盖</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个反例</a:t>
            </a:r>
          </a:p>
        </p:txBody>
      </p:sp>
      <p:sp>
        <p:nvSpPr>
          <p:cNvPr id="28" name="Rectangle 3">
            <a:extLst>
              <a:ext uri="{FF2B5EF4-FFF2-40B4-BE49-F238E27FC236}">
                <a16:creationId xmlns:a16="http://schemas.microsoft.com/office/drawing/2014/main" id="{47A3AEDB-11A5-4744-A3F6-88B63853EA61}"/>
              </a:ext>
            </a:extLst>
          </p:cNvPr>
          <p:cNvSpPr txBox="1">
            <a:spLocks noChangeArrowheads="1"/>
          </p:cNvSpPr>
          <p:nvPr/>
        </p:nvSpPr>
        <p:spPr>
          <a:xfrm>
            <a:off x="252000" y="756000"/>
            <a:ext cx="8458200" cy="2833083"/>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准确率</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en-US" altLang="zh-CN" sz="2200">
                <a:solidFill>
                  <a:schemeClr val="tx1">
                    <a:lumMod val="85000"/>
                    <a:lumOff val="15000"/>
                  </a:schemeClr>
                </a:solidFill>
                <a:sym typeface="Times New Roman" panose="02020603050405020304" pitchFamily="18" charset="0"/>
              </a:rPr>
              <a:t>Accuracy</a:t>
            </a:r>
          </a:p>
          <a:p>
            <a:pPr lvl="2" fontAlgn="auto">
              <a:lnSpc>
                <a:spcPct val="150000"/>
              </a:lnSpc>
              <a:spcBef>
                <a:spcPts val="600"/>
              </a:spcBef>
              <a:spcAft>
                <a:spcPts val="0"/>
              </a:spcAft>
              <a:buClr>
                <a:srgbClr val="FF6600"/>
              </a:buClr>
            </a:pPr>
            <a:r>
              <a:rPr kumimoji="0" lang="en-US" altLang="zh-CN">
                <a:solidFill>
                  <a:schemeClr val="tx1">
                    <a:lumMod val="85000"/>
                    <a:lumOff val="15000"/>
                  </a:schemeClr>
                </a:solidFill>
                <a:sym typeface="Times New Roman" panose="02020603050405020304" pitchFamily="18" charset="0"/>
              </a:rPr>
              <a:t>n : </a:t>
            </a:r>
            <a:r>
              <a:rPr kumimoji="0" lang="zh-CN" altLang="en-US">
                <a:solidFill>
                  <a:schemeClr val="tx1">
                    <a:lumMod val="85000"/>
                    <a:lumOff val="15000"/>
                  </a:schemeClr>
                </a:solidFill>
                <a:sym typeface="Times New Roman" panose="02020603050405020304" pitchFamily="18" charset="0"/>
              </a:rPr>
              <a:t>被规则覆盖的实例数</a:t>
            </a:r>
          </a:p>
          <a:p>
            <a:pPr lvl="2" fontAlgn="auto">
              <a:lnSpc>
                <a:spcPct val="150000"/>
              </a:lnSpc>
              <a:spcBef>
                <a:spcPts val="600"/>
              </a:spcBef>
              <a:spcAft>
                <a:spcPts val="0"/>
              </a:spcAft>
              <a:buClr>
                <a:srgbClr val="FF6600"/>
              </a:buClr>
            </a:pPr>
            <a:r>
              <a:rPr kumimoji="0" lang="en-US" altLang="zh-CN">
                <a:solidFill>
                  <a:schemeClr val="tx1">
                    <a:lumMod val="85000"/>
                    <a:lumOff val="15000"/>
                  </a:schemeClr>
                </a:solidFill>
                <a:sym typeface="Times New Roman" panose="02020603050405020304" pitchFamily="18" charset="0"/>
              </a:rPr>
              <a:t>n</a:t>
            </a:r>
            <a:r>
              <a:rPr kumimoji="0" lang="en-US" altLang="zh-CN" baseline="-25000">
                <a:solidFill>
                  <a:schemeClr val="tx1">
                    <a:lumMod val="85000"/>
                    <a:lumOff val="15000"/>
                  </a:schemeClr>
                </a:solidFill>
                <a:sym typeface="Times New Roman" panose="02020603050405020304" pitchFamily="18" charset="0"/>
              </a:rPr>
              <a:t>c</a:t>
            </a:r>
            <a:r>
              <a:rPr kumimoji="0" lang="en-US" altLang="zh-CN">
                <a:solidFill>
                  <a:schemeClr val="tx1">
                    <a:lumMod val="85000"/>
                    <a:lumOff val="15000"/>
                  </a:schemeClr>
                </a:solidFill>
                <a:sym typeface="Times New Roman" panose="02020603050405020304" pitchFamily="18" charset="0"/>
              </a:rPr>
              <a:t> : </a:t>
            </a:r>
            <a:r>
              <a:rPr kumimoji="0" lang="zh-CN" altLang="en-US">
                <a:solidFill>
                  <a:schemeClr val="tx1">
                    <a:lumMod val="85000"/>
                    <a:lumOff val="15000"/>
                  </a:schemeClr>
                </a:solidFill>
                <a:sym typeface="Times New Roman" panose="02020603050405020304" pitchFamily="18" charset="0"/>
              </a:rPr>
              <a:t>被规则正确分类的实例数</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a:solidFill>
                  <a:schemeClr val="tx1">
                    <a:lumMod val="85000"/>
                    <a:lumOff val="15000"/>
                  </a:schemeClr>
                </a:solidFill>
                <a:sym typeface="Times New Roman" panose="02020603050405020304" pitchFamily="18" charset="0"/>
              </a:rPr>
              <a:t>问题：准确率高的规则可能覆盖率太低</a:t>
            </a:r>
            <a:endParaRPr kumimoji="0" lang="zh-CN" altLang="en-US">
              <a:solidFill>
                <a:schemeClr val="tx1">
                  <a:lumMod val="85000"/>
                  <a:lumOff val="15000"/>
                </a:schemeClr>
              </a:solidFill>
              <a:cs typeface="+mn-ea"/>
              <a:sym typeface="Times New Roman" panose="02020603050405020304" pitchFamily="18" charset="0"/>
            </a:endParaRPr>
          </a:p>
        </p:txBody>
      </p:sp>
      <p:graphicFrame>
        <p:nvGraphicFramePr>
          <p:cNvPr id="29" name="Object 7">
            <a:extLst>
              <a:ext uri="{FF2B5EF4-FFF2-40B4-BE49-F238E27FC236}">
                <a16:creationId xmlns:a16="http://schemas.microsoft.com/office/drawing/2014/main" id="{AF14D44B-9BD1-43EF-9BAC-E6881F6F4BA4}"/>
              </a:ext>
            </a:extLst>
          </p:cNvPr>
          <p:cNvGraphicFramePr>
            <a:graphicFrameLocks noChangeAspect="1"/>
          </p:cNvGraphicFramePr>
          <p:nvPr>
            <p:extLst>
              <p:ext uri="{D42A27DB-BD31-4B8C-83A1-F6EECF244321}">
                <p14:modId xmlns:p14="http://schemas.microsoft.com/office/powerpoint/2010/main" val="1674906043"/>
              </p:ext>
            </p:extLst>
          </p:nvPr>
        </p:nvGraphicFramePr>
        <p:xfrm>
          <a:off x="2134195" y="1333709"/>
          <a:ext cx="709613" cy="776287"/>
        </p:xfrm>
        <a:graphic>
          <a:graphicData uri="http://schemas.openxmlformats.org/presentationml/2006/ole">
            <mc:AlternateContent xmlns:mc="http://schemas.openxmlformats.org/markup-compatibility/2006">
              <mc:Choice xmlns:v="urn:schemas-microsoft-com:vml" Requires="v">
                <p:oleObj spid="_x0000_s63520" name="Equation" r:id="rId15" imgW="330200" imgH="393700" progId="Equation.3">
                  <p:embed/>
                </p:oleObj>
              </mc:Choice>
              <mc:Fallback>
                <p:oleObj name="Equation" r:id="rId15" imgW="330200" imgH="393700" progId="Equation.3">
                  <p:embed/>
                  <p:pic>
                    <p:nvPicPr>
                      <p:cNvPr id="6" name="Object 7">
                        <a:extLst>
                          <a:ext uri="{FF2B5EF4-FFF2-40B4-BE49-F238E27FC236}">
                            <a16:creationId xmlns:a16="http://schemas.microsoft.com/office/drawing/2014/main" id="{55DFCF4D-6098-4D0A-BBCA-707F01CEB42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34195" y="1333709"/>
                        <a:ext cx="709613" cy="776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 name="组合 21"/>
          <p:cNvGrpSpPr/>
          <p:nvPr>
            <p:custDataLst>
              <p:tags r:id="rId8"/>
            </p:custDataLst>
          </p:nvPr>
        </p:nvGrpSpPr>
        <p:grpSpPr>
          <a:xfrm>
            <a:off x="0" y="0"/>
            <a:ext cx="9144000" cy="635000"/>
            <a:chOff x="0" y="0"/>
            <a:chExt cx="9144000" cy="635000"/>
          </a:xfrm>
        </p:grpSpPr>
        <p:sp>
          <p:nvSpPr>
            <p:cNvPr id="18" name="TitleBackground"/>
            <p:cNvSpPr/>
            <p:nvPr>
              <p:custDataLst>
                <p:tags r:id="rId10"/>
              </p:custDataLst>
            </p:nvPr>
          </p:nvSpPr>
          <p:spPr bwMode="auto">
            <a:xfrm>
              <a:off x="0" y="0"/>
              <a:ext cx="9144000" cy="635000"/>
            </a:xfrm>
            <a:prstGeom prst="rect">
              <a:avLst/>
            </a:prstGeom>
            <a:solidFill>
              <a:srgbClr val="F6F7F8"/>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9" name="ColorBlock"/>
            <p:cNvSpPr/>
            <p:nvPr>
              <p:custDataLst>
                <p:tags r:id="rId11"/>
              </p:custDataLst>
            </p:nvPr>
          </p:nvSpPr>
          <p:spPr bwMode="auto">
            <a:xfrm>
              <a:off x="0" y="0"/>
              <a:ext cx="190500" cy="635000"/>
            </a:xfrm>
            <a:prstGeom prst="rect">
              <a:avLst/>
            </a:prstGeom>
            <a:solidFill>
              <a:srgbClr val="639EF4"/>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0"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单选题</a:t>
              </a:r>
            </a:p>
          </p:txBody>
        </p:sp>
        <p:sp>
          <p:nvSpPr>
            <p:cNvPr id="21" name="TipText"/>
            <p:cNvSpPr txBox="1"/>
            <p:nvPr>
              <p:custDataLst>
                <p:tags r:id="rId13"/>
              </p:custDataLst>
            </p:nvPr>
          </p:nvSpPr>
          <p:spPr>
            <a:xfrm>
              <a:off x="1510030" y="109220"/>
              <a:ext cx="2286000" cy="508000"/>
            </a:xfrm>
            <a:prstGeom prst="rect">
              <a:avLst/>
            </a:prstGeom>
            <a:noFill/>
          </p:spPr>
          <p:txBody>
            <a:bodyPr vert="horz" wrap="none" rtlCol="0" anchor="ctr" anchorCtr="0">
              <a:noAutofit/>
            </a:bodyPr>
            <a:lstStyle/>
            <a:p>
              <a:r>
                <a:rPr lang="en-US" altLang="zh-CN" sz="2000">
                  <a:solidFill>
                    <a:srgbClr val="808080"/>
                  </a:solidFill>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sz="2000">
                  <a:solidFill>
                    <a:srgbClr val="808080"/>
                  </a:solidFill>
                  <a:latin typeface="Times New Roman" panose="02020603050405020304" pitchFamily="18" charset="0"/>
                  <a:ea typeface="微软雅黑" panose="020B0503020204020204" pitchFamily="34" charset="-122"/>
                  <a:sym typeface="Times New Roman" panose="02020603050405020304" pitchFamily="18" charset="0"/>
                </a:rPr>
                <a:t>分</a:t>
              </a:r>
            </a:p>
          </p:txBody>
        </p:sp>
      </p:grpSp>
      <p:pic>
        <p:nvPicPr>
          <p:cNvPr id="7" name="图片 6"/>
          <p:cNvPicPr>
            <a:picLocks/>
          </p:cNvPicPr>
          <p:nvPr>
            <p:custDataLst>
              <p:tags r:id="rId9"/>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
    </p:custDataLst>
    <p:extLst>
      <p:ext uri="{BB962C8B-B14F-4D97-AF65-F5344CB8AC3E}">
        <p14:creationId xmlns:p14="http://schemas.microsoft.com/office/powerpoint/2010/main" val="2060868635"/>
      </p:ext>
    </p:extLst>
  </p:cSld>
  <p:clrMapOvr>
    <a:masterClrMapping/>
  </p:clrMapOvr>
  <p:transition spd="med">
    <p:split orient="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0" name="Rectangle 9">
            <a:extLst>
              <a:ext uri="{FF2B5EF4-FFF2-40B4-BE49-F238E27FC236}">
                <a16:creationId xmlns:a16="http://schemas.microsoft.com/office/drawing/2014/main" id="{AF38E910-0C47-4DFD-9CD0-F75ABB86D93C}"/>
              </a:ext>
            </a:extLst>
          </p:cNvPr>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b="0">
              <a:ea typeface="微软雅黑" panose="020B0503020204020204" pitchFamily="34" charset="-122"/>
              <a:sym typeface="Times New Roman" panose="02020603050405020304" pitchFamily="18" charset="0"/>
            </a:endParaRPr>
          </a:p>
        </p:txBody>
      </p:sp>
      <p:sp>
        <p:nvSpPr>
          <p:cNvPr id="11" name="矩形 10">
            <a:extLst>
              <a:ext uri="{FF2B5EF4-FFF2-40B4-BE49-F238E27FC236}">
                <a16:creationId xmlns:a16="http://schemas.microsoft.com/office/drawing/2014/main" id="{25C18D10-4633-41AE-82A8-2BFB8C31FF21}"/>
              </a:ext>
            </a:extLst>
          </p:cNvPr>
          <p:cNvSpPr/>
          <p:nvPr/>
        </p:nvSpPr>
        <p:spPr>
          <a:xfrm>
            <a:off x="5651111" y="1627920"/>
            <a:ext cx="4861701" cy="1015663"/>
          </a:xfrm>
          <a:prstGeom prst="rect">
            <a:avLst/>
          </a:prstGeom>
        </p:spPr>
        <p:txBody>
          <a:bodyPr wrap="square">
            <a:spAutoFit/>
          </a:bodyPr>
          <a:lstStyle/>
          <a:p>
            <a:pPr lvl="1" eaLnBrk="1" hangingPunct="1"/>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Acc(</a:t>
            </a:r>
            <a:r>
              <a:rPr lang="en-AU" altLang="zh-CN" sz="2000" dirty="0">
                <a:latin typeface="Times New Roman" panose="02020603050405020304" pitchFamily="18" charset="0"/>
                <a:ea typeface="微软雅黑" panose="020B0503020204020204" pitchFamily="34" charset="-122"/>
                <a:sym typeface="Times New Roman" panose="02020603050405020304" pitchFamily="18" charset="0"/>
              </a:rPr>
              <a:t>r</a:t>
            </a:r>
            <a:r>
              <a:rPr lang="en-AU" altLang="zh-CN" sz="2000"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en-AU" altLang="zh-CN" sz="2000" dirty="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90.9%</a:t>
            </a:r>
          </a:p>
          <a:p>
            <a:pPr lvl="1" eaLnBrk="1" hangingPunct="1"/>
            <a:endParaRPr lang="zh-CN" altLang="en-US" sz="2000" dirty="0">
              <a:latin typeface="Times New Roman" panose="02020603050405020304" pitchFamily="18" charset="0"/>
              <a:ea typeface="微软雅黑" panose="020B0503020204020204" pitchFamily="34" charset="-122"/>
              <a:sym typeface="Times New Roman" panose="02020603050405020304" pitchFamily="18" charset="0"/>
            </a:endParaRPr>
          </a:p>
          <a:p>
            <a:pPr lvl="1" eaLnBrk="1" hangingPunct="1"/>
            <a:r>
              <a:rPr lang="en-AU" altLang="zh-CN" sz="20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Acc(r</a:t>
            </a:r>
            <a:r>
              <a:rPr lang="en-AU" altLang="zh-CN" sz="2000" baseline="-250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2</a:t>
            </a:r>
            <a:r>
              <a:rPr lang="en-AU" altLang="zh-CN" sz="20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0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100%</a:t>
            </a:r>
            <a:endParaRPr lang="zh-CN" altLang="en-US" sz="20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Rectangle 2">
            <a:extLst>
              <a:ext uri="{FF2B5EF4-FFF2-40B4-BE49-F238E27FC236}">
                <a16:creationId xmlns:a16="http://schemas.microsoft.com/office/drawing/2014/main" id="{D42229A8-6364-488D-AE9F-E33A1BF7CF4A}"/>
              </a:ext>
            </a:extLst>
          </p:cNvPr>
          <p:cNvSpPr txBox="1">
            <a:spLocks noChangeArrowheads="1"/>
          </p:cNvSpPr>
          <p:nvPr/>
        </p:nvSpPr>
        <p:spPr>
          <a:xfrm>
            <a:off x="756000" y="107762"/>
            <a:ext cx="73914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lnSpc>
                <a:spcPct val="100000"/>
              </a:lnSpc>
              <a:spcAft>
                <a:spcPts val="0"/>
              </a:spcAft>
            </a:pPr>
            <a:r>
              <a:rPr kumimoji="0"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1.5.4 </a:t>
            </a:r>
            <a:r>
              <a:rPr kumimoji="0"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规则评估</a:t>
            </a:r>
            <a:endParaRPr kumimoji="0"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4" name="矩形 13">
            <a:extLst>
              <a:ext uri="{FF2B5EF4-FFF2-40B4-BE49-F238E27FC236}">
                <a16:creationId xmlns:a16="http://schemas.microsoft.com/office/drawing/2014/main" id="{21031777-4CD8-4EED-A296-9F3C646784F8}"/>
              </a:ext>
            </a:extLst>
          </p:cNvPr>
          <p:cNvSpPr/>
          <p:nvPr/>
        </p:nvSpPr>
        <p:spPr>
          <a:xfrm>
            <a:off x="252000" y="4509120"/>
            <a:ext cx="8640000" cy="1692771"/>
          </a:xfrm>
          <a:prstGeom prst="rect">
            <a:avLst/>
          </a:prstGeom>
          <a:solidFill>
            <a:schemeClr val="accent1">
              <a:lumMod val="20000"/>
              <a:lumOff val="80000"/>
            </a:schemeClr>
          </a:solidFill>
        </p:spPr>
        <p:txBody>
          <a:bodyPr wrap="square">
            <a:spAutoFit/>
          </a:bodyPr>
          <a:lstStyle/>
          <a:p>
            <a:pPr marL="0" lvl="1" eaLnBrk="1" hangingPunct="1">
              <a:lnSpc>
                <a:spcPct val="120000"/>
              </a:lnSpc>
              <a:spcBef>
                <a:spcPts val="600"/>
              </a:spcBef>
            </a:pP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例如 考虑</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一个训练集，它包含</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60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100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个反例，现有两个候选规则：</a:t>
            </a:r>
            <a:endPar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eaLnBrk="1" hangingPunct="1"/>
            <a:endPar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eaLnBrk="1" hangingPunct="1"/>
            <a:r>
              <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  r1</a:t>
            </a:r>
            <a:r>
              <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覆盖</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50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5</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个反例</a:t>
            </a:r>
            <a:endPar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eaLnBrk="1" hangingPunct="1"/>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  </a:t>
            </a:r>
            <a:endPar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eaLnBrk="1" hangingPunct="1"/>
            <a:r>
              <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  r2</a:t>
            </a:r>
            <a:r>
              <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覆盖</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个反例</a:t>
            </a:r>
          </a:p>
        </p:txBody>
      </p:sp>
      <p:sp>
        <p:nvSpPr>
          <p:cNvPr id="15" name="Rectangle 3">
            <a:extLst>
              <a:ext uri="{FF2B5EF4-FFF2-40B4-BE49-F238E27FC236}">
                <a16:creationId xmlns:a16="http://schemas.microsoft.com/office/drawing/2014/main" id="{D68BF529-1DAB-47D3-B117-D532649EC100}"/>
              </a:ext>
            </a:extLst>
          </p:cNvPr>
          <p:cNvSpPr txBox="1">
            <a:spLocks noChangeArrowheads="1"/>
          </p:cNvSpPr>
          <p:nvPr/>
        </p:nvSpPr>
        <p:spPr>
          <a:xfrm>
            <a:off x="252000" y="756000"/>
            <a:ext cx="8458200" cy="2833083"/>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准确率</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en-US" altLang="zh-CN" sz="2200">
                <a:solidFill>
                  <a:schemeClr val="tx1">
                    <a:lumMod val="85000"/>
                    <a:lumOff val="15000"/>
                  </a:schemeClr>
                </a:solidFill>
                <a:sym typeface="Times New Roman" panose="02020603050405020304" pitchFamily="18" charset="0"/>
              </a:rPr>
              <a:t>Accuracy</a:t>
            </a:r>
          </a:p>
          <a:p>
            <a:pPr lvl="2" fontAlgn="auto">
              <a:lnSpc>
                <a:spcPct val="150000"/>
              </a:lnSpc>
              <a:spcBef>
                <a:spcPts val="600"/>
              </a:spcBef>
              <a:spcAft>
                <a:spcPts val="0"/>
              </a:spcAft>
              <a:buClr>
                <a:srgbClr val="FF6600"/>
              </a:buClr>
            </a:pPr>
            <a:r>
              <a:rPr kumimoji="0" lang="en-US" altLang="zh-CN">
                <a:solidFill>
                  <a:schemeClr val="tx1">
                    <a:lumMod val="85000"/>
                    <a:lumOff val="15000"/>
                  </a:schemeClr>
                </a:solidFill>
                <a:sym typeface="Times New Roman" panose="02020603050405020304" pitchFamily="18" charset="0"/>
              </a:rPr>
              <a:t>n : </a:t>
            </a:r>
            <a:r>
              <a:rPr kumimoji="0" lang="zh-CN" altLang="en-US">
                <a:solidFill>
                  <a:schemeClr val="tx1">
                    <a:lumMod val="85000"/>
                    <a:lumOff val="15000"/>
                  </a:schemeClr>
                </a:solidFill>
                <a:sym typeface="Times New Roman" panose="02020603050405020304" pitchFamily="18" charset="0"/>
              </a:rPr>
              <a:t>被规则覆盖的实例数</a:t>
            </a:r>
          </a:p>
          <a:p>
            <a:pPr lvl="2" fontAlgn="auto">
              <a:lnSpc>
                <a:spcPct val="150000"/>
              </a:lnSpc>
              <a:spcBef>
                <a:spcPts val="600"/>
              </a:spcBef>
              <a:spcAft>
                <a:spcPts val="0"/>
              </a:spcAft>
              <a:buClr>
                <a:srgbClr val="FF6600"/>
              </a:buClr>
            </a:pPr>
            <a:r>
              <a:rPr kumimoji="0" lang="en-US" altLang="zh-CN">
                <a:solidFill>
                  <a:schemeClr val="tx1">
                    <a:lumMod val="85000"/>
                    <a:lumOff val="15000"/>
                  </a:schemeClr>
                </a:solidFill>
                <a:sym typeface="Times New Roman" panose="02020603050405020304" pitchFamily="18" charset="0"/>
              </a:rPr>
              <a:t>n</a:t>
            </a:r>
            <a:r>
              <a:rPr kumimoji="0" lang="en-US" altLang="zh-CN" baseline="-25000">
                <a:solidFill>
                  <a:schemeClr val="tx1">
                    <a:lumMod val="85000"/>
                    <a:lumOff val="15000"/>
                  </a:schemeClr>
                </a:solidFill>
                <a:sym typeface="Times New Roman" panose="02020603050405020304" pitchFamily="18" charset="0"/>
              </a:rPr>
              <a:t>c</a:t>
            </a:r>
            <a:r>
              <a:rPr kumimoji="0" lang="en-US" altLang="zh-CN">
                <a:solidFill>
                  <a:schemeClr val="tx1">
                    <a:lumMod val="85000"/>
                    <a:lumOff val="15000"/>
                  </a:schemeClr>
                </a:solidFill>
                <a:sym typeface="Times New Roman" panose="02020603050405020304" pitchFamily="18" charset="0"/>
              </a:rPr>
              <a:t> : </a:t>
            </a:r>
            <a:r>
              <a:rPr kumimoji="0" lang="zh-CN" altLang="en-US">
                <a:solidFill>
                  <a:schemeClr val="tx1">
                    <a:lumMod val="85000"/>
                    <a:lumOff val="15000"/>
                  </a:schemeClr>
                </a:solidFill>
                <a:sym typeface="Times New Roman" panose="02020603050405020304" pitchFamily="18" charset="0"/>
              </a:rPr>
              <a:t>被规则正确分类的实例数</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b="1">
                <a:solidFill>
                  <a:srgbClr val="FF6600"/>
                </a:solidFill>
                <a:sym typeface="Times New Roman" panose="02020603050405020304" pitchFamily="18" charset="0"/>
              </a:rPr>
              <a:t>问题：准确率高的规则可能覆盖率太低</a:t>
            </a:r>
            <a:endParaRPr kumimoji="0" lang="zh-CN" altLang="en-US" b="1">
              <a:solidFill>
                <a:srgbClr val="FF6600"/>
              </a:solidFill>
              <a:cs typeface="+mn-ea"/>
              <a:sym typeface="Times New Roman" panose="02020603050405020304" pitchFamily="18" charset="0"/>
            </a:endParaRPr>
          </a:p>
        </p:txBody>
      </p:sp>
      <p:graphicFrame>
        <p:nvGraphicFramePr>
          <p:cNvPr id="16" name="Object 7">
            <a:extLst>
              <a:ext uri="{FF2B5EF4-FFF2-40B4-BE49-F238E27FC236}">
                <a16:creationId xmlns:a16="http://schemas.microsoft.com/office/drawing/2014/main" id="{4BC7B99F-4383-46DB-804E-E37E559351E4}"/>
              </a:ext>
            </a:extLst>
          </p:cNvPr>
          <p:cNvGraphicFramePr>
            <a:graphicFrameLocks noChangeAspect="1"/>
          </p:cNvGraphicFramePr>
          <p:nvPr>
            <p:extLst>
              <p:ext uri="{D42A27DB-BD31-4B8C-83A1-F6EECF244321}">
                <p14:modId xmlns:p14="http://schemas.microsoft.com/office/powerpoint/2010/main" val="2076405622"/>
              </p:ext>
            </p:extLst>
          </p:nvPr>
        </p:nvGraphicFramePr>
        <p:xfrm>
          <a:off x="2134195" y="1333709"/>
          <a:ext cx="709613" cy="776287"/>
        </p:xfrm>
        <a:graphic>
          <a:graphicData uri="http://schemas.openxmlformats.org/presentationml/2006/ole">
            <mc:AlternateContent xmlns:mc="http://schemas.openxmlformats.org/markup-compatibility/2006">
              <mc:Choice xmlns:v="urn:schemas-microsoft-com:vml" Requires="v">
                <p:oleObj spid="_x0000_s64546" name="Equation" r:id="rId4" imgW="330200" imgH="393700" progId="Equation.3">
                  <p:embed/>
                </p:oleObj>
              </mc:Choice>
              <mc:Fallback>
                <p:oleObj name="Equation" r:id="rId4" imgW="330200" imgH="393700" progId="Equation.3">
                  <p:embed/>
                  <p:pic>
                    <p:nvPicPr>
                      <p:cNvPr id="29" name="Object 7">
                        <a:extLst>
                          <a:ext uri="{FF2B5EF4-FFF2-40B4-BE49-F238E27FC236}">
                            <a16:creationId xmlns:a16="http://schemas.microsoft.com/office/drawing/2014/main" id="{AF14D44B-9BD1-43EF-9BAC-E6881F6F4B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4195" y="1333709"/>
                        <a:ext cx="709613" cy="776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10841527"/>
      </p:ext>
    </p:extLst>
  </p:cSld>
  <p:clrMapOvr>
    <a:masterClrMapping/>
  </p:clrMapOvr>
  <p:transition spd="med">
    <p:split orient="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a:extLst>
              <a:ext uri="{FF2B5EF4-FFF2-40B4-BE49-F238E27FC236}">
                <a16:creationId xmlns:a16="http://schemas.microsoft.com/office/drawing/2014/main" id="{3537E402-647B-48C7-A4C3-FEF72125EF0D}"/>
              </a:ext>
            </a:extLst>
          </p:cNvPr>
          <p:cNvSpPr txBox="1">
            <a:spLocks noChangeArrowheads="1"/>
          </p:cNvSpPr>
          <p:nvPr/>
        </p:nvSpPr>
        <p:spPr>
          <a:xfrm>
            <a:off x="252000" y="756000"/>
            <a:ext cx="8458200" cy="2080570"/>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3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似然比 （越高越好）</a:t>
            </a:r>
          </a:p>
          <a:p>
            <a:pPr lvl="1" fontAlgn="auto">
              <a:lnSpc>
                <a:spcPct val="130000"/>
              </a:lnSpc>
              <a:spcBef>
                <a:spcPts val="600"/>
              </a:spcBef>
              <a:spcAft>
                <a:spcPts val="0"/>
              </a:spcAft>
              <a:buClr>
                <a:srgbClr val="FF6600"/>
              </a:buClr>
              <a:buSzPct val="60000"/>
              <a:buFont typeface="Wingdings" panose="05000000000000000000" pitchFamily="2" charset="2"/>
              <a:buChar char="l"/>
            </a:pPr>
            <a:r>
              <a:rPr kumimoji="0" lang="en-US" altLang="zh-CN" sz="2200">
                <a:solidFill>
                  <a:schemeClr val="tx1">
                    <a:lumMod val="85000"/>
                    <a:lumOff val="15000"/>
                  </a:schemeClr>
                </a:solidFill>
                <a:sym typeface="Times New Roman" panose="02020603050405020304" pitchFamily="18" charset="0"/>
              </a:rPr>
              <a:t>k</a:t>
            </a:r>
            <a:r>
              <a:rPr kumimoji="0" lang="zh-CN" altLang="en-US" sz="2200">
                <a:solidFill>
                  <a:schemeClr val="tx1">
                    <a:lumMod val="85000"/>
                    <a:lumOff val="15000"/>
                  </a:schemeClr>
                </a:solidFill>
                <a:sym typeface="Times New Roman" panose="02020603050405020304" pitchFamily="18" charset="0"/>
              </a:rPr>
              <a:t>是类的个数</a:t>
            </a:r>
          </a:p>
          <a:p>
            <a:pPr lvl="1" fontAlgn="auto">
              <a:lnSpc>
                <a:spcPct val="130000"/>
              </a:lnSpc>
              <a:spcBef>
                <a:spcPts val="600"/>
              </a:spcBef>
              <a:spcAft>
                <a:spcPts val="0"/>
              </a:spcAft>
              <a:buClr>
                <a:srgbClr val="FF6600"/>
              </a:buClr>
              <a:buSzPct val="60000"/>
              <a:buFont typeface="Wingdings" panose="05000000000000000000" pitchFamily="2" charset="2"/>
              <a:buChar char="l"/>
            </a:pPr>
            <a:r>
              <a:rPr kumimoji="0" lang="en-US" altLang="zh-CN" sz="2200">
                <a:solidFill>
                  <a:schemeClr val="tx1">
                    <a:lumMod val="85000"/>
                    <a:lumOff val="15000"/>
                  </a:schemeClr>
                </a:solidFill>
                <a:sym typeface="Times New Roman" panose="02020603050405020304" pitchFamily="18" charset="0"/>
              </a:rPr>
              <a:t>f</a:t>
            </a:r>
            <a:r>
              <a:rPr kumimoji="0" lang="en-US" altLang="zh-CN" sz="2000" baseline="-25000">
                <a:solidFill>
                  <a:schemeClr val="tx1">
                    <a:lumMod val="85000"/>
                    <a:lumOff val="15000"/>
                  </a:schemeClr>
                </a:solidFill>
                <a:sym typeface="Times New Roman" panose="02020603050405020304" pitchFamily="18" charset="0"/>
              </a:rPr>
              <a:t>i</a:t>
            </a:r>
            <a:r>
              <a:rPr kumimoji="0" lang="zh-CN" altLang="en-US" sz="2200">
                <a:solidFill>
                  <a:schemeClr val="tx1">
                    <a:lumMod val="85000"/>
                    <a:lumOff val="15000"/>
                  </a:schemeClr>
                </a:solidFill>
                <a:sym typeface="Times New Roman" panose="02020603050405020304" pitchFamily="18" charset="0"/>
              </a:rPr>
              <a:t>是被规则覆盖的类</a:t>
            </a:r>
            <a:r>
              <a:rPr kumimoji="0" lang="en-US" altLang="zh-CN" sz="2200">
                <a:solidFill>
                  <a:schemeClr val="tx1">
                    <a:lumMod val="85000"/>
                    <a:lumOff val="15000"/>
                  </a:schemeClr>
                </a:solidFill>
                <a:sym typeface="Times New Roman" panose="02020603050405020304" pitchFamily="18" charset="0"/>
              </a:rPr>
              <a:t>i</a:t>
            </a:r>
            <a:r>
              <a:rPr kumimoji="0" lang="zh-CN" altLang="en-US" sz="2200">
                <a:solidFill>
                  <a:schemeClr val="tx1">
                    <a:lumMod val="85000"/>
                    <a:lumOff val="15000"/>
                  </a:schemeClr>
                </a:solidFill>
                <a:sym typeface="Times New Roman" panose="02020603050405020304" pitchFamily="18" charset="0"/>
              </a:rPr>
              <a:t>的样本的观测频度</a:t>
            </a:r>
          </a:p>
          <a:p>
            <a:pPr lvl="1" fontAlgn="auto">
              <a:lnSpc>
                <a:spcPct val="130000"/>
              </a:lnSpc>
              <a:spcBef>
                <a:spcPts val="600"/>
              </a:spcBef>
              <a:spcAft>
                <a:spcPts val="0"/>
              </a:spcAft>
              <a:buClr>
                <a:srgbClr val="FF6600"/>
              </a:buClr>
              <a:buSzPct val="60000"/>
              <a:buFont typeface="Wingdings" panose="05000000000000000000" pitchFamily="2" charset="2"/>
              <a:buChar char="l"/>
            </a:pPr>
            <a:r>
              <a:rPr kumimoji="0" lang="en-US" altLang="zh-CN" sz="2200">
                <a:solidFill>
                  <a:schemeClr val="tx1">
                    <a:lumMod val="85000"/>
                    <a:lumOff val="15000"/>
                  </a:schemeClr>
                </a:solidFill>
                <a:sym typeface="Times New Roman" panose="02020603050405020304" pitchFamily="18" charset="0"/>
              </a:rPr>
              <a:t>e</a:t>
            </a:r>
            <a:r>
              <a:rPr kumimoji="0" lang="en-US" altLang="zh-CN" sz="2000" baseline="-25000">
                <a:solidFill>
                  <a:schemeClr val="tx1">
                    <a:lumMod val="85000"/>
                    <a:lumOff val="15000"/>
                  </a:schemeClr>
                </a:solidFill>
                <a:sym typeface="Times New Roman" panose="02020603050405020304" pitchFamily="18" charset="0"/>
              </a:rPr>
              <a:t>i</a:t>
            </a:r>
            <a:r>
              <a:rPr kumimoji="0" lang="zh-CN" altLang="en-US" sz="2200">
                <a:solidFill>
                  <a:schemeClr val="tx1">
                    <a:lumMod val="85000"/>
                    <a:lumOff val="15000"/>
                  </a:schemeClr>
                </a:solidFill>
                <a:sym typeface="Times New Roman" panose="02020603050405020304" pitchFamily="18" charset="0"/>
              </a:rPr>
              <a:t>是规则作随机猜测的期望频度</a:t>
            </a:r>
            <a:endParaRPr kumimoji="0" lang="zh-CN" altLang="en-US" sz="2200" dirty="0">
              <a:solidFill>
                <a:schemeClr val="tx1">
                  <a:lumMod val="85000"/>
                  <a:lumOff val="15000"/>
                </a:schemeClr>
              </a:solidFill>
              <a:sym typeface="Times New Roman" panose="02020603050405020304" pitchFamily="18" charset="0"/>
            </a:endParaRPr>
          </a:p>
        </p:txBody>
      </p:sp>
      <p:sp>
        <p:nvSpPr>
          <p:cNvPr id="28680" name="Rectangle 9">
            <a:extLst>
              <a:ext uri="{FF2B5EF4-FFF2-40B4-BE49-F238E27FC236}">
                <a16:creationId xmlns:a16="http://schemas.microsoft.com/office/drawing/2014/main" id="{AF38E910-0C47-4DFD-9CD0-F75ABB86D93C}"/>
              </a:ext>
            </a:extLst>
          </p:cNvPr>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b="0">
              <a:ea typeface="微软雅黑" panose="020B0503020204020204" pitchFamily="34" charset="-122"/>
              <a:sym typeface="Times New Roman" panose="02020603050405020304" pitchFamily="18" charset="0"/>
            </a:endParaRPr>
          </a:p>
        </p:txBody>
      </p:sp>
      <p:graphicFrame>
        <p:nvGraphicFramePr>
          <p:cNvPr id="28681" name="Object 8">
            <a:extLst>
              <a:ext uri="{FF2B5EF4-FFF2-40B4-BE49-F238E27FC236}">
                <a16:creationId xmlns:a16="http://schemas.microsoft.com/office/drawing/2014/main" id="{816FF6E4-E5F2-46F2-94BA-C17BCF4187D8}"/>
              </a:ext>
            </a:extLst>
          </p:cNvPr>
          <p:cNvGraphicFramePr>
            <a:graphicFrameLocks noChangeAspect="1"/>
          </p:cNvGraphicFramePr>
          <p:nvPr>
            <p:extLst>
              <p:ext uri="{D42A27DB-BD31-4B8C-83A1-F6EECF244321}">
                <p14:modId xmlns:p14="http://schemas.microsoft.com/office/powerpoint/2010/main" val="1454731599"/>
              </p:ext>
            </p:extLst>
          </p:nvPr>
        </p:nvGraphicFramePr>
        <p:xfrm>
          <a:off x="2987824" y="2768001"/>
          <a:ext cx="2766060" cy="949960"/>
        </p:xfrm>
        <a:graphic>
          <a:graphicData uri="http://schemas.openxmlformats.org/presentationml/2006/ole">
            <mc:AlternateContent xmlns:mc="http://schemas.openxmlformats.org/markup-compatibility/2006">
              <mc:Choice xmlns:v="urn:schemas-microsoft-com:vml" Requires="v">
                <p:oleObj spid="_x0000_s57400" name="公式" r:id="rId5" imgW="1257300" imgH="431800" progId="Equation.3">
                  <p:embed/>
                </p:oleObj>
              </mc:Choice>
              <mc:Fallback>
                <p:oleObj name="公式" r:id="rId5" imgW="12573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2768001"/>
                        <a:ext cx="2766060" cy="949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 name="图片 11">
            <a:extLst>
              <a:ext uri="{FF2B5EF4-FFF2-40B4-BE49-F238E27FC236}">
                <a16:creationId xmlns:a16="http://schemas.microsoft.com/office/drawing/2014/main" id="{5A1232CB-B92E-4877-82E6-2A15C57B6C38}"/>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40905" y="4222340"/>
            <a:ext cx="8662190" cy="541048"/>
          </a:xfrm>
          <a:prstGeom prst="rect">
            <a:avLst/>
          </a:prstGeom>
        </p:spPr>
      </p:pic>
      <p:sp>
        <p:nvSpPr>
          <p:cNvPr id="2" name="TextBox 1"/>
          <p:cNvSpPr txBox="1"/>
          <p:nvPr/>
        </p:nvSpPr>
        <p:spPr>
          <a:xfrm>
            <a:off x="179512" y="3705375"/>
            <a:ext cx="8784976" cy="461665"/>
          </a:xfrm>
          <a:prstGeom prst="rect">
            <a:avLst/>
          </a:prstGeom>
          <a:noFill/>
        </p:spPr>
        <p:txBody>
          <a:bodyPr wrap="square" rtlCol="0">
            <a:spAutoFit/>
          </a:bodyPr>
          <a:lstStyle/>
          <a:p>
            <a:pPr algn="ct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简单理解就是当前规则分类效果比随机效果越高，说明规则越好</a:t>
            </a:r>
          </a:p>
        </p:txBody>
      </p:sp>
      <p:sp>
        <p:nvSpPr>
          <p:cNvPr id="13" name="Rectangle 2">
            <a:extLst>
              <a:ext uri="{FF2B5EF4-FFF2-40B4-BE49-F238E27FC236}">
                <a16:creationId xmlns:a16="http://schemas.microsoft.com/office/drawing/2014/main" id="{04E21E1C-898B-4EDD-BBEC-D70BA2732296}"/>
              </a:ext>
            </a:extLst>
          </p:cNvPr>
          <p:cNvSpPr txBox="1">
            <a:spLocks noChangeArrowheads="1"/>
          </p:cNvSpPr>
          <p:nvPr/>
        </p:nvSpPr>
        <p:spPr>
          <a:xfrm>
            <a:off x="756000" y="107762"/>
            <a:ext cx="73914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lnSpc>
                <a:spcPct val="100000"/>
              </a:lnSpc>
              <a:spcAft>
                <a:spcPts val="0"/>
              </a:spcAft>
            </a:pPr>
            <a:r>
              <a:rPr kumimoji="0"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1.5.4 </a:t>
            </a:r>
            <a:r>
              <a:rPr kumimoji="0"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规则评估</a:t>
            </a:r>
            <a:endParaRPr kumimoji="0"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5" name="矩形 14">
            <a:extLst>
              <a:ext uri="{FF2B5EF4-FFF2-40B4-BE49-F238E27FC236}">
                <a16:creationId xmlns:a16="http://schemas.microsoft.com/office/drawing/2014/main" id="{8BA025F1-54E0-47C1-974B-514700723CD7}"/>
              </a:ext>
            </a:extLst>
          </p:cNvPr>
          <p:cNvSpPr/>
          <p:nvPr/>
        </p:nvSpPr>
        <p:spPr>
          <a:xfrm>
            <a:off x="252000" y="5614402"/>
            <a:ext cx="8640000" cy="1169551"/>
          </a:xfrm>
          <a:prstGeom prst="rect">
            <a:avLst/>
          </a:prstGeom>
          <a:solidFill>
            <a:schemeClr val="accent1">
              <a:lumMod val="20000"/>
              <a:lumOff val="80000"/>
            </a:schemeClr>
          </a:solidFill>
        </p:spPr>
        <p:txBody>
          <a:bodyPr wrap="square">
            <a:spAutoFit/>
          </a:bodyPr>
          <a:lstStyle/>
          <a:p>
            <a:pPr marL="0" lvl="1" eaLnBrk="1" hangingPunct="1">
              <a:spcBef>
                <a:spcPts val="600"/>
              </a:spcBef>
            </a:pP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例如 考虑</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一个训练集，它包含</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60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100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个反例，现有两个候选</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规则：</a:t>
            </a:r>
            <a:endPar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eaLnBrk="1" hangingPunct="1">
              <a:spcBef>
                <a:spcPts val="600"/>
              </a:spcBef>
            </a:pPr>
            <a:r>
              <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  r1</a:t>
            </a:r>
            <a:r>
              <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覆盖</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50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5</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个反例</a:t>
            </a:r>
            <a:endPar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eaLnBrk="1" hangingPunct="1">
              <a:spcBef>
                <a:spcPts val="600"/>
              </a:spcBef>
            </a:pPr>
            <a:r>
              <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  r2</a:t>
            </a:r>
            <a:r>
              <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覆盖</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个反例</a:t>
            </a:r>
          </a:p>
        </p:txBody>
      </p:sp>
    </p:spTree>
    <p:extLst>
      <p:ext uri="{BB962C8B-B14F-4D97-AF65-F5344CB8AC3E}">
        <p14:creationId xmlns:p14="http://schemas.microsoft.com/office/powerpoint/2010/main" val="3007089825"/>
      </p:ext>
    </p:extLst>
  </p:cSld>
  <p:clrMapOvr>
    <a:masterClrMapping/>
  </p:clrMapOvr>
  <p:transition spd="med">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0388B1DD-630B-458C-900E-688F8E76B364}"/>
              </a:ext>
            </a:extLst>
          </p:cNvPr>
          <p:cNvSpPr txBox="1">
            <a:spLocks noChangeArrowheads="1"/>
          </p:cNvSpPr>
          <p:nvPr/>
        </p:nvSpPr>
        <p:spPr>
          <a:xfrm>
            <a:off x="756000" y="107632"/>
            <a:ext cx="73914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lnSpc>
                <a:spcPct val="100000"/>
              </a:lnSpc>
              <a:spcAft>
                <a:spcPts val="0"/>
              </a:spcAft>
            </a:pPr>
            <a:r>
              <a:rPr kumimoji="0"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1.1 </a:t>
            </a:r>
            <a:r>
              <a:rPr kumimoji="0"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基于规则的分类：例</a:t>
            </a:r>
            <a:endParaRPr kumimoji="0"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0" name="Rectangle 3">
            <a:extLst>
              <a:ext uri="{FF2B5EF4-FFF2-40B4-BE49-F238E27FC236}">
                <a16:creationId xmlns:a16="http://schemas.microsoft.com/office/drawing/2014/main" id="{DF1D29A8-091E-49A2-BE2F-CACA83C66441}"/>
              </a:ext>
            </a:extLst>
          </p:cNvPr>
          <p:cNvSpPr txBox="1">
            <a:spLocks noChangeArrowheads="1"/>
          </p:cNvSpPr>
          <p:nvPr/>
        </p:nvSpPr>
        <p:spPr>
          <a:xfrm>
            <a:off x="252000" y="756000"/>
            <a:ext cx="8640000" cy="521290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fontAlgn="auto">
              <a:lnSpc>
                <a:spcPct val="12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规则 </a:t>
            </a:r>
            <a:r>
              <a:rPr kumimoji="0" lang="en-US" altLang="zh-CN" sz="24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kumimoji="0" lang="en-US" altLang="zh-CN"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400" b="1">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rPr>
              <a:t>覆盖</a:t>
            </a:r>
            <a:r>
              <a:rPr kumimoji="0"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实例 </a:t>
            </a:r>
            <a:r>
              <a:rPr kumimoji="0" lang="en-US" altLang="zh-CN"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x</a:t>
            </a:r>
            <a:r>
              <a:rPr kumimoji="0"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（记录），如果该实例的属性满足规则</a:t>
            </a:r>
            <a:r>
              <a:rPr kumimoji="0" lang="en-US" altLang="zh-CN" sz="24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kumimoji="0"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的条件</a:t>
            </a:r>
          </a:p>
          <a:p>
            <a:pPr lvl="1" fontAlgn="auto">
              <a:lnSpc>
                <a:spcPct val="120000"/>
              </a:lnSpc>
              <a:spcBef>
                <a:spcPts val="600"/>
              </a:spcBef>
              <a:spcAft>
                <a:spcPts val="0"/>
              </a:spcAft>
              <a:buFont typeface="Arial" panose="020B0604020202020204" pitchFamily="34" charset="0"/>
              <a:buNone/>
            </a:pPr>
            <a:r>
              <a:rPr kumimoji="0" lang="en-US" altLang="zh-CN" sz="22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kumimoji="0" lang="en-US" altLang="zh-CN" sz="22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1</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kumimoji="0" lang="en-US" altLang="zh-CN"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kumimoji="0" lang="zh-CN" altLang="en-US" sz="2200">
                <a:sym typeface="Symbol" panose="05050102010706020507" pitchFamily="18" charset="2"/>
              </a:rPr>
              <a:t> 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kumimoji="0" lang="en-US" altLang="zh-CN"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鸟类</a:t>
            </a:r>
            <a:endParaRPr kumimoji="0" lang="zh-CN" altLang="en-US" sz="22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fontAlgn="auto">
              <a:lnSpc>
                <a:spcPct val="120000"/>
              </a:lnSpc>
              <a:spcBef>
                <a:spcPts val="600"/>
              </a:spcBef>
              <a:spcAft>
                <a:spcPts val="0"/>
              </a:spcAft>
              <a:buFont typeface="Arial" panose="020B0604020202020204" pitchFamily="34" charset="0"/>
              <a:buNone/>
            </a:pPr>
            <a:r>
              <a:rPr kumimoji="0" lang="en-US" altLang="zh-CN" sz="22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kumimoji="0" lang="en-US" altLang="zh-CN" sz="22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2</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kumimoji="0" lang="en-US" altLang="zh-CN"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kumimoji="0" lang="zh-CN" altLang="en-US" sz="2200">
                <a:sym typeface="Symbol" panose="05050102010706020507" pitchFamily="18" charset="2"/>
              </a:rPr>
              <a:t> 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kumimoji="0" lang="en-US" altLang="zh-CN"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鱼类</a:t>
            </a:r>
            <a:endParaRPr kumimoji="0" lang="zh-CN" altLang="en-US" sz="22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fontAlgn="auto">
              <a:lnSpc>
                <a:spcPct val="120000"/>
              </a:lnSpc>
              <a:spcBef>
                <a:spcPts val="600"/>
              </a:spcBef>
              <a:spcAft>
                <a:spcPts val="0"/>
              </a:spcAft>
              <a:buFont typeface="Arial" panose="020B0604020202020204" pitchFamily="34" charset="0"/>
              <a:buNone/>
            </a:pPr>
            <a:r>
              <a:rPr kumimoji="0" lang="en-US" altLang="zh-CN" sz="22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kumimoji="0" lang="en-US" altLang="zh-CN" sz="22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3</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kumimoji="0" lang="en-US" altLang="zh-CN"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a:t>
            </a:r>
            <a:r>
              <a:rPr kumimoji="0" lang="zh-CN" altLang="en-US" sz="2200">
                <a:sym typeface="Symbol" panose="05050102010706020507" pitchFamily="18" charset="2"/>
              </a:rPr>
              <a:t> 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（体温 </a:t>
            </a:r>
            <a:r>
              <a:rPr kumimoji="0" lang="en-US" altLang="zh-CN"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恒温）→ 哺乳类</a:t>
            </a:r>
            <a:endParaRPr kumimoji="0" lang="zh-CN" altLang="en-US" sz="22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fontAlgn="auto">
              <a:lnSpc>
                <a:spcPct val="120000"/>
              </a:lnSpc>
              <a:spcBef>
                <a:spcPts val="600"/>
              </a:spcBef>
              <a:spcAft>
                <a:spcPts val="0"/>
              </a:spcAft>
              <a:buFont typeface="Arial" panose="020B0604020202020204" pitchFamily="34" charset="0"/>
              <a:buNone/>
            </a:pPr>
            <a:r>
              <a:rPr kumimoji="0" lang="en-US" altLang="zh-CN" sz="22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kumimoji="0" lang="en-US" altLang="zh-CN" sz="22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4</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kumimoji="0" lang="en-US" altLang="zh-CN"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kumimoji="0" lang="zh-CN" altLang="en-US" sz="2200">
                <a:sym typeface="Symbol" panose="05050102010706020507" pitchFamily="18" charset="2"/>
              </a:rPr>
              <a:t> 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kumimoji="0" lang="en-US" altLang="zh-CN"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 爬行类</a:t>
            </a:r>
            <a:endParaRPr kumimoji="0" lang="zh-CN" altLang="en-US" sz="22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fontAlgn="auto">
              <a:lnSpc>
                <a:spcPct val="120000"/>
              </a:lnSpc>
              <a:spcBef>
                <a:spcPts val="600"/>
              </a:spcBef>
              <a:spcAft>
                <a:spcPts val="0"/>
              </a:spcAft>
              <a:buFont typeface="Wingdings" panose="05000000000000000000" pitchFamily="2" charset="2"/>
              <a:buNone/>
            </a:pPr>
            <a:r>
              <a:rPr kumimoji="0" lang="en-US" altLang="zh-CN" sz="22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kumimoji="0" lang="en-US" altLang="zh-CN" sz="22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5</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kumimoji="0" lang="en-US" altLang="zh-CN"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半）→ 两栖类</a:t>
            </a:r>
            <a:endParaRPr kumimoji="0" lang="en-US" altLang="zh-CN"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fontAlgn="auto">
              <a:lnSpc>
                <a:spcPct val="120000"/>
              </a:lnSpc>
              <a:spcBef>
                <a:spcPts val="600"/>
              </a:spcBef>
              <a:spcAft>
                <a:spcPts val="0"/>
              </a:spcAft>
              <a:buFont typeface="Wingdings" panose="05000000000000000000" pitchFamily="2" charset="2"/>
              <a:buNone/>
            </a:pPr>
            <a:endParaRPr kumimoji="0" lang="en-US" altLang="zh-CN">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fontAlgn="auto">
              <a:lnSpc>
                <a:spcPct val="200000"/>
              </a:lnSpc>
              <a:spcBef>
                <a:spcPts val="600"/>
              </a:spcBef>
              <a:spcAft>
                <a:spcPts val="0"/>
              </a:spcAft>
              <a:buFont typeface="Wingdings" panose="05000000000000000000" pitchFamily="2" charset="2"/>
              <a:buNone/>
            </a:pPr>
            <a:endParaRPr kumimoji="0" lang="zh-CN" altLang="en-US">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fontAlgn="auto">
              <a:lnSpc>
                <a:spcPct val="12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规则</a:t>
            </a:r>
            <a:r>
              <a:rPr kumimoji="0" lang="en-US" altLang="zh-CN" sz="24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kumimoji="0" lang="en-US" altLang="zh-CN" sz="24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1</a:t>
            </a:r>
            <a:r>
              <a:rPr kumimoji="0"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覆盖“鹰” </a:t>
            </a:r>
            <a:r>
              <a:rPr kumimoji="0" lang="en-US" altLang="zh-CN"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=&gt; </a:t>
            </a:r>
            <a:r>
              <a:rPr kumimoji="0"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鸟类</a:t>
            </a:r>
          </a:p>
        </p:txBody>
      </p:sp>
      <p:sp>
        <p:nvSpPr>
          <p:cNvPr id="11" name="Rectangle 5">
            <a:extLst>
              <a:ext uri="{FF2B5EF4-FFF2-40B4-BE49-F238E27FC236}">
                <a16:creationId xmlns:a16="http://schemas.microsoft.com/office/drawing/2014/main" id="{08027612-042F-4EC0-B252-4104D112494C}"/>
              </a:ext>
            </a:extLst>
          </p:cNvPr>
          <p:cNvSpPr>
            <a:spLocks noChangeArrowheads="1"/>
          </p:cNvSpPr>
          <p:nvPr/>
        </p:nvSpPr>
        <p:spPr bwMode="auto">
          <a:xfrm>
            <a:off x="1042988" y="5445125"/>
            <a:ext cx="7391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endParaRPr lang="zh-CN" altLang="zh-CN" sz="1400">
              <a:ea typeface="微软雅黑" panose="020B0503020204020204" pitchFamily="34" charset="-122"/>
              <a:cs typeface="+mn-ea"/>
              <a:sym typeface="Times New Roman" panose="02020603050405020304" pitchFamily="18" charset="0"/>
            </a:endParaRPr>
          </a:p>
        </p:txBody>
      </p:sp>
      <p:graphicFrame>
        <p:nvGraphicFramePr>
          <p:cNvPr id="12" name="Group 81">
            <a:extLst>
              <a:ext uri="{FF2B5EF4-FFF2-40B4-BE49-F238E27FC236}">
                <a16:creationId xmlns:a16="http://schemas.microsoft.com/office/drawing/2014/main" id="{60CA6D8B-EEE4-4161-94B6-10CE9C237D7B}"/>
              </a:ext>
            </a:extLst>
          </p:cNvPr>
          <p:cNvGraphicFramePr>
            <a:graphicFrameLocks/>
          </p:cNvGraphicFramePr>
          <p:nvPr>
            <p:extLst>
              <p:ext uri="{D42A27DB-BD31-4B8C-83A1-F6EECF244321}">
                <p14:modId xmlns:p14="http://schemas.microsoft.com/office/powerpoint/2010/main" val="1345136286"/>
              </p:ext>
            </p:extLst>
          </p:nvPr>
        </p:nvGraphicFramePr>
        <p:xfrm>
          <a:off x="503547" y="4266106"/>
          <a:ext cx="8136905" cy="1042266"/>
        </p:xfrm>
        <a:graphic>
          <a:graphicData uri="http://schemas.openxmlformats.org/drawingml/2006/table">
            <a:tbl>
              <a:tblPr/>
              <a:tblGrid>
                <a:gridCol w="938101">
                  <a:extLst>
                    <a:ext uri="{9D8B030D-6E8A-4147-A177-3AD203B41FA5}">
                      <a16:colId xmlns:a16="http://schemas.microsoft.com/office/drawing/2014/main" val="20000"/>
                    </a:ext>
                  </a:extLst>
                </a:gridCol>
                <a:gridCol w="807671">
                  <a:extLst>
                    <a:ext uri="{9D8B030D-6E8A-4147-A177-3AD203B41FA5}">
                      <a16:colId xmlns:a16="http://schemas.microsoft.com/office/drawing/2014/main" val="20001"/>
                    </a:ext>
                  </a:extLst>
                </a:gridCol>
                <a:gridCol w="1066861">
                  <a:extLst>
                    <a:ext uri="{9D8B030D-6E8A-4147-A177-3AD203B41FA5}">
                      <a16:colId xmlns:a16="http://schemas.microsoft.com/office/drawing/2014/main" val="20002"/>
                    </a:ext>
                  </a:extLst>
                </a:gridCol>
                <a:gridCol w="677239">
                  <a:extLst>
                    <a:ext uri="{9D8B030D-6E8A-4147-A177-3AD203B41FA5}">
                      <a16:colId xmlns:a16="http://schemas.microsoft.com/office/drawing/2014/main" val="20003"/>
                    </a:ext>
                  </a:extLst>
                </a:gridCol>
                <a:gridCol w="1061845">
                  <a:extLst>
                    <a:ext uri="{9D8B030D-6E8A-4147-A177-3AD203B41FA5}">
                      <a16:colId xmlns:a16="http://schemas.microsoft.com/office/drawing/2014/main" val="20004"/>
                    </a:ext>
                  </a:extLst>
                </a:gridCol>
                <a:gridCol w="1075221">
                  <a:extLst>
                    <a:ext uri="{9D8B030D-6E8A-4147-A177-3AD203B41FA5}">
                      <a16:colId xmlns:a16="http://schemas.microsoft.com/office/drawing/2014/main" val="20005"/>
                    </a:ext>
                  </a:extLst>
                </a:gridCol>
                <a:gridCol w="688945">
                  <a:extLst>
                    <a:ext uri="{9D8B030D-6E8A-4147-A177-3AD203B41FA5}">
                      <a16:colId xmlns:a16="http://schemas.microsoft.com/office/drawing/2014/main" val="20006"/>
                    </a:ext>
                  </a:extLst>
                </a:gridCol>
                <a:gridCol w="759177">
                  <a:extLst>
                    <a:ext uri="{9D8B030D-6E8A-4147-A177-3AD203B41FA5}">
                      <a16:colId xmlns:a16="http://schemas.microsoft.com/office/drawing/2014/main" val="20007"/>
                    </a:ext>
                  </a:extLst>
                </a:gridCol>
                <a:gridCol w="1061845">
                  <a:extLst>
                    <a:ext uri="{9D8B030D-6E8A-4147-A177-3AD203B41FA5}">
                      <a16:colId xmlns:a16="http://schemas.microsoft.com/office/drawing/2014/main" val="20008"/>
                    </a:ext>
                  </a:extLst>
                </a:gridCol>
              </a:tblGrid>
              <a:tr h="316484">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名称</a:t>
                      </a: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体温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表皮覆盖</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胎生</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水生动物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飞行动物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有腿</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冬眠</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类标号</a:t>
                      </a: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706978">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鹰</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灰熊</a:t>
                      </a:r>
                      <a:r>
                        <a:rPr kumimoji="1" lang="zh-CN" altLang="en-US" sz="18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a:t>
                      </a:r>
                    </a:p>
                  </a:txBody>
                  <a:tcPr marT="45655" marB="45655"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txBody>
                  <a:tcPr marT="45655" marB="45655"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羽毛</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软毛</a:t>
                      </a:r>
                    </a:p>
                  </a:txBody>
                  <a:tcPr marT="45655" marB="45655"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txBody>
                  <a:tcPr marT="45655" marB="45655"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txBody>
                  <a:tcPr marT="45655" marB="45655"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txBody>
                  <a:tcPr marT="45655" marB="45655"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txBody>
                  <a:tcPr marT="45655" marB="45655"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txBody>
                  <a:tcPr marT="45655" marB="45655"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a:t>
                      </a:r>
                    </a:p>
                  </a:txBody>
                  <a:tcPr marT="45655" marB="45655"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Tree>
  </p:cSld>
  <p:clrMapOvr>
    <a:masterClrMapping/>
  </p:clrMapOvr>
  <p:transition spd="med">
    <p:split orient="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custDataLst>
              <p:tags r:id="rId3"/>
            </p:custDataLst>
          </p:nvPr>
        </p:nvSpPr>
        <p:spPr>
          <a:xfrm>
            <a:off x="424056" y="4776584"/>
            <a:ext cx="7315200" cy="680408"/>
          </a:xfrm>
          <a:prstGeom prst="rect">
            <a:avLst/>
          </a:prstGeom>
          <a:noFill/>
        </p:spPr>
        <p:txBody>
          <a:bodyPr vert="horz" wrap="square" rtlCol="0" anchor="ctr" anchorCtr="0">
            <a:noAutofit/>
          </a:bodyPr>
          <a:lstStyle/>
          <a:p>
            <a:r>
              <a:rPr lang="zh-CN" altLang="en-US"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规则</a:t>
            </a:r>
            <a:r>
              <a:rPr lang="en-US" altLang="zh-CN"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r2</a:t>
            </a:r>
            <a:r>
              <a:rPr lang="zh-CN" altLang="en-US"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的似然比</a:t>
            </a:r>
            <a:r>
              <a:rPr lang="en-US" altLang="zh-CN"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LRS=</a:t>
            </a:r>
            <a:r>
              <a:rPr lang="zh-CN" altLang="en-US" dirty="0">
                <a:solidFill>
                  <a:srgbClr val="639EF4"/>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填空</a:t>
            </a:r>
            <a:r>
              <a:rPr lang="en-US" altLang="zh-CN"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1] </a:t>
            </a:r>
            <a:endParaRPr lang="zh-CN" altLang="en-US"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圆角矩形 8"/>
          <p:cNvSpPr/>
          <p:nvPr>
            <p:custDataLst>
              <p:tags r:id="rId4"/>
            </p:custDataLst>
          </p:nvPr>
        </p:nvSpPr>
        <p:spPr bwMode="auto">
          <a:xfrm>
            <a:off x="6172200" y="5058708"/>
            <a:ext cx="1543050" cy="411480"/>
          </a:xfrm>
          <a:prstGeom prst="roundRect">
            <a:avLst/>
          </a:prstGeom>
          <a:gradFill flip="none" rotWithShape="1">
            <a:gsLst>
              <a:gs pos="0">
                <a:srgbClr val="13548C">
                  <a:shade val="30000"/>
                  <a:satMod val="115000"/>
                </a:srgbClr>
              </a:gs>
              <a:gs pos="50000">
                <a:srgbClr val="13548C">
                  <a:shade val="67500"/>
                  <a:satMod val="115000"/>
                </a:srgbClr>
              </a:gs>
              <a:gs pos="100000">
                <a:srgbClr val="13548C">
                  <a:shade val="100000"/>
                  <a:satMod val="115000"/>
                </a:srgbClr>
              </a:gs>
            </a:gsLst>
            <a:lin ang="16200000" scaled="1"/>
            <a:tileRect/>
          </a:gradFill>
          <a:ln w="38100" cap="flat" cmpd="sng" algn="ctr">
            <a:no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作答</a:t>
            </a:r>
          </a:p>
        </p:txBody>
      </p:sp>
      <p:sp>
        <p:nvSpPr>
          <p:cNvPr id="22" name="Rectangle 3">
            <a:extLst>
              <a:ext uri="{FF2B5EF4-FFF2-40B4-BE49-F238E27FC236}">
                <a16:creationId xmlns:a16="http://schemas.microsoft.com/office/drawing/2014/main" id="{963913F8-EFAC-4A5B-9D1A-E6071B0E1795}"/>
              </a:ext>
            </a:extLst>
          </p:cNvPr>
          <p:cNvSpPr txBox="1">
            <a:spLocks noChangeArrowheads="1"/>
          </p:cNvSpPr>
          <p:nvPr/>
        </p:nvSpPr>
        <p:spPr>
          <a:xfrm>
            <a:off x="252000" y="756000"/>
            <a:ext cx="8458200" cy="2080570"/>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3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似然比 （越高越好）</a:t>
            </a:r>
          </a:p>
          <a:p>
            <a:pPr lvl="1" fontAlgn="auto">
              <a:lnSpc>
                <a:spcPct val="130000"/>
              </a:lnSpc>
              <a:spcBef>
                <a:spcPts val="600"/>
              </a:spcBef>
              <a:spcAft>
                <a:spcPts val="0"/>
              </a:spcAft>
              <a:buClr>
                <a:srgbClr val="FF6600"/>
              </a:buClr>
              <a:buSzPct val="60000"/>
              <a:buFont typeface="Wingdings" panose="05000000000000000000" pitchFamily="2" charset="2"/>
              <a:buChar char="l"/>
            </a:pPr>
            <a:r>
              <a:rPr kumimoji="0" lang="en-US" altLang="zh-CN" sz="2200">
                <a:solidFill>
                  <a:schemeClr val="tx1">
                    <a:lumMod val="85000"/>
                    <a:lumOff val="15000"/>
                  </a:schemeClr>
                </a:solidFill>
                <a:sym typeface="Times New Roman" panose="02020603050405020304" pitchFamily="18" charset="0"/>
              </a:rPr>
              <a:t>k</a:t>
            </a:r>
            <a:r>
              <a:rPr kumimoji="0" lang="zh-CN" altLang="en-US" sz="2200">
                <a:solidFill>
                  <a:schemeClr val="tx1">
                    <a:lumMod val="85000"/>
                    <a:lumOff val="15000"/>
                  </a:schemeClr>
                </a:solidFill>
                <a:sym typeface="Times New Roman" panose="02020603050405020304" pitchFamily="18" charset="0"/>
              </a:rPr>
              <a:t>是类的个数</a:t>
            </a:r>
          </a:p>
          <a:p>
            <a:pPr lvl="1" fontAlgn="auto">
              <a:lnSpc>
                <a:spcPct val="130000"/>
              </a:lnSpc>
              <a:spcBef>
                <a:spcPts val="600"/>
              </a:spcBef>
              <a:spcAft>
                <a:spcPts val="0"/>
              </a:spcAft>
              <a:buClr>
                <a:srgbClr val="FF6600"/>
              </a:buClr>
              <a:buSzPct val="60000"/>
              <a:buFont typeface="Wingdings" panose="05000000000000000000" pitchFamily="2" charset="2"/>
              <a:buChar char="l"/>
            </a:pPr>
            <a:r>
              <a:rPr kumimoji="0" lang="en-US" altLang="zh-CN" sz="2200">
                <a:solidFill>
                  <a:schemeClr val="tx1">
                    <a:lumMod val="85000"/>
                    <a:lumOff val="15000"/>
                  </a:schemeClr>
                </a:solidFill>
                <a:sym typeface="Times New Roman" panose="02020603050405020304" pitchFamily="18" charset="0"/>
              </a:rPr>
              <a:t>f</a:t>
            </a:r>
            <a:r>
              <a:rPr kumimoji="0" lang="en-US" altLang="zh-CN" sz="2000" baseline="-25000">
                <a:solidFill>
                  <a:schemeClr val="tx1">
                    <a:lumMod val="85000"/>
                    <a:lumOff val="15000"/>
                  </a:schemeClr>
                </a:solidFill>
                <a:sym typeface="Times New Roman" panose="02020603050405020304" pitchFamily="18" charset="0"/>
              </a:rPr>
              <a:t>i</a:t>
            </a:r>
            <a:r>
              <a:rPr kumimoji="0" lang="zh-CN" altLang="en-US" sz="2200">
                <a:solidFill>
                  <a:schemeClr val="tx1">
                    <a:lumMod val="85000"/>
                    <a:lumOff val="15000"/>
                  </a:schemeClr>
                </a:solidFill>
                <a:sym typeface="Times New Roman" panose="02020603050405020304" pitchFamily="18" charset="0"/>
              </a:rPr>
              <a:t>是被规则覆盖的类</a:t>
            </a:r>
            <a:r>
              <a:rPr kumimoji="0" lang="en-US" altLang="zh-CN" sz="2200">
                <a:solidFill>
                  <a:schemeClr val="tx1">
                    <a:lumMod val="85000"/>
                    <a:lumOff val="15000"/>
                  </a:schemeClr>
                </a:solidFill>
                <a:sym typeface="Times New Roman" panose="02020603050405020304" pitchFamily="18" charset="0"/>
              </a:rPr>
              <a:t>i</a:t>
            </a:r>
            <a:r>
              <a:rPr kumimoji="0" lang="zh-CN" altLang="en-US" sz="2200">
                <a:solidFill>
                  <a:schemeClr val="tx1">
                    <a:lumMod val="85000"/>
                    <a:lumOff val="15000"/>
                  </a:schemeClr>
                </a:solidFill>
                <a:sym typeface="Times New Roman" panose="02020603050405020304" pitchFamily="18" charset="0"/>
              </a:rPr>
              <a:t>的样本的观测频度</a:t>
            </a:r>
          </a:p>
          <a:p>
            <a:pPr lvl="1" fontAlgn="auto">
              <a:lnSpc>
                <a:spcPct val="130000"/>
              </a:lnSpc>
              <a:spcBef>
                <a:spcPts val="600"/>
              </a:spcBef>
              <a:spcAft>
                <a:spcPts val="0"/>
              </a:spcAft>
              <a:buClr>
                <a:srgbClr val="FF6600"/>
              </a:buClr>
              <a:buSzPct val="60000"/>
              <a:buFont typeface="Wingdings" panose="05000000000000000000" pitchFamily="2" charset="2"/>
              <a:buChar char="l"/>
            </a:pPr>
            <a:r>
              <a:rPr kumimoji="0" lang="en-US" altLang="zh-CN" sz="2200">
                <a:solidFill>
                  <a:schemeClr val="tx1">
                    <a:lumMod val="85000"/>
                    <a:lumOff val="15000"/>
                  </a:schemeClr>
                </a:solidFill>
                <a:sym typeface="Times New Roman" panose="02020603050405020304" pitchFamily="18" charset="0"/>
              </a:rPr>
              <a:t>e</a:t>
            </a:r>
            <a:r>
              <a:rPr kumimoji="0" lang="en-US" altLang="zh-CN" sz="2000" baseline="-25000">
                <a:solidFill>
                  <a:schemeClr val="tx1">
                    <a:lumMod val="85000"/>
                    <a:lumOff val="15000"/>
                  </a:schemeClr>
                </a:solidFill>
                <a:sym typeface="Times New Roman" panose="02020603050405020304" pitchFamily="18" charset="0"/>
              </a:rPr>
              <a:t>i</a:t>
            </a:r>
            <a:r>
              <a:rPr kumimoji="0" lang="zh-CN" altLang="en-US" sz="2200">
                <a:solidFill>
                  <a:schemeClr val="tx1">
                    <a:lumMod val="85000"/>
                    <a:lumOff val="15000"/>
                  </a:schemeClr>
                </a:solidFill>
                <a:sym typeface="Times New Roman" panose="02020603050405020304" pitchFamily="18" charset="0"/>
              </a:rPr>
              <a:t>是规则作随机猜测的期望频度</a:t>
            </a:r>
            <a:endParaRPr kumimoji="0" lang="zh-CN" altLang="en-US" sz="2200" dirty="0">
              <a:solidFill>
                <a:schemeClr val="tx1">
                  <a:lumMod val="85000"/>
                  <a:lumOff val="15000"/>
                </a:schemeClr>
              </a:solidFill>
              <a:sym typeface="Times New Roman" panose="02020603050405020304" pitchFamily="18" charset="0"/>
            </a:endParaRPr>
          </a:p>
        </p:txBody>
      </p:sp>
      <p:graphicFrame>
        <p:nvGraphicFramePr>
          <p:cNvPr id="23" name="Object 8">
            <a:extLst>
              <a:ext uri="{FF2B5EF4-FFF2-40B4-BE49-F238E27FC236}">
                <a16:creationId xmlns:a16="http://schemas.microsoft.com/office/drawing/2014/main" id="{FD615045-9F8A-424A-AC1F-45D6A6A8D5D6}"/>
              </a:ext>
            </a:extLst>
          </p:cNvPr>
          <p:cNvGraphicFramePr>
            <a:graphicFrameLocks noChangeAspect="1"/>
          </p:cNvGraphicFramePr>
          <p:nvPr>
            <p:extLst>
              <p:ext uri="{D42A27DB-BD31-4B8C-83A1-F6EECF244321}">
                <p14:modId xmlns:p14="http://schemas.microsoft.com/office/powerpoint/2010/main" val="245059759"/>
              </p:ext>
            </p:extLst>
          </p:nvPr>
        </p:nvGraphicFramePr>
        <p:xfrm>
          <a:off x="2987824" y="2768001"/>
          <a:ext cx="2766060" cy="949960"/>
        </p:xfrm>
        <a:graphic>
          <a:graphicData uri="http://schemas.openxmlformats.org/presentationml/2006/ole">
            <mc:AlternateContent xmlns:mc="http://schemas.openxmlformats.org/markup-compatibility/2006">
              <mc:Choice xmlns:v="urn:schemas-microsoft-com:vml" Requires="v">
                <p:oleObj spid="_x0000_s65567" name="公式" r:id="rId13" imgW="1257300" imgH="431800" progId="Equation.3">
                  <p:embed/>
                </p:oleObj>
              </mc:Choice>
              <mc:Fallback>
                <p:oleObj name="公式" r:id="rId13" imgW="1257300" imgH="431800" progId="Equation.3">
                  <p:embed/>
                  <p:pic>
                    <p:nvPicPr>
                      <p:cNvPr id="28681" name="Object 8">
                        <a:extLst>
                          <a:ext uri="{FF2B5EF4-FFF2-40B4-BE49-F238E27FC236}">
                            <a16:creationId xmlns:a16="http://schemas.microsoft.com/office/drawing/2014/main" id="{816FF6E4-E5F2-46F2-94BA-C17BCF4187D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87824" y="2768001"/>
                        <a:ext cx="2766060" cy="949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4" name="图片 23">
            <a:extLst>
              <a:ext uri="{FF2B5EF4-FFF2-40B4-BE49-F238E27FC236}">
                <a16:creationId xmlns:a16="http://schemas.microsoft.com/office/drawing/2014/main" id="{22FBD938-7BB2-4389-87E9-7911B89890B3}"/>
              </a:ext>
            </a:extLst>
          </p:cNvPr>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240905" y="4222340"/>
            <a:ext cx="8662190" cy="541048"/>
          </a:xfrm>
          <a:prstGeom prst="rect">
            <a:avLst/>
          </a:prstGeom>
        </p:spPr>
      </p:pic>
      <p:sp>
        <p:nvSpPr>
          <p:cNvPr id="25" name="TextBox 1">
            <a:extLst>
              <a:ext uri="{FF2B5EF4-FFF2-40B4-BE49-F238E27FC236}">
                <a16:creationId xmlns:a16="http://schemas.microsoft.com/office/drawing/2014/main" id="{1B1F3FB2-39B4-4545-A7D8-5E4CF4EC82B6}"/>
              </a:ext>
            </a:extLst>
          </p:cNvPr>
          <p:cNvSpPr txBox="1"/>
          <p:nvPr/>
        </p:nvSpPr>
        <p:spPr>
          <a:xfrm>
            <a:off x="179512" y="3705375"/>
            <a:ext cx="8784976" cy="461665"/>
          </a:xfrm>
          <a:prstGeom prst="rect">
            <a:avLst/>
          </a:prstGeom>
          <a:noFill/>
        </p:spPr>
        <p:txBody>
          <a:bodyPr wrap="square" rtlCol="0">
            <a:spAutoFit/>
          </a:bodyPr>
          <a:lstStyle/>
          <a:p>
            <a:pPr algn="ct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简单理解就是当前规则分类效果比随机效果越高，说明规则越好</a:t>
            </a:r>
          </a:p>
        </p:txBody>
      </p:sp>
      <p:sp>
        <p:nvSpPr>
          <p:cNvPr id="26" name="矩形 25">
            <a:extLst>
              <a:ext uri="{FF2B5EF4-FFF2-40B4-BE49-F238E27FC236}">
                <a16:creationId xmlns:a16="http://schemas.microsoft.com/office/drawing/2014/main" id="{D3E4297B-7231-4FDE-A827-8924D7D562A7}"/>
              </a:ext>
            </a:extLst>
          </p:cNvPr>
          <p:cNvSpPr/>
          <p:nvPr/>
        </p:nvSpPr>
        <p:spPr>
          <a:xfrm>
            <a:off x="252000" y="5614402"/>
            <a:ext cx="8640000" cy="1169551"/>
          </a:xfrm>
          <a:prstGeom prst="rect">
            <a:avLst/>
          </a:prstGeom>
          <a:solidFill>
            <a:schemeClr val="accent1">
              <a:lumMod val="20000"/>
              <a:lumOff val="80000"/>
            </a:schemeClr>
          </a:solidFill>
        </p:spPr>
        <p:txBody>
          <a:bodyPr wrap="square">
            <a:spAutoFit/>
          </a:bodyPr>
          <a:lstStyle/>
          <a:p>
            <a:pPr marL="0" lvl="1" eaLnBrk="1" hangingPunct="1">
              <a:spcBef>
                <a:spcPts val="600"/>
              </a:spcBef>
            </a:pP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例如 考虑</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一个训练集，它包含</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60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100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个反例，现有两个候选</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规则：</a:t>
            </a:r>
            <a:endPar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eaLnBrk="1" hangingPunct="1">
              <a:spcBef>
                <a:spcPts val="600"/>
              </a:spcBef>
            </a:pPr>
            <a:r>
              <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  r1</a:t>
            </a:r>
            <a:r>
              <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覆盖</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50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5</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个反例</a:t>
            </a:r>
            <a:endPar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eaLnBrk="1" hangingPunct="1">
              <a:spcBef>
                <a:spcPts val="600"/>
              </a:spcBef>
            </a:pPr>
            <a:r>
              <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  r2</a:t>
            </a:r>
            <a:r>
              <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覆盖</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个反例</a:t>
            </a:r>
          </a:p>
        </p:txBody>
      </p:sp>
      <p:grpSp>
        <p:nvGrpSpPr>
          <p:cNvPr id="14" name="组合 13"/>
          <p:cNvGrpSpPr/>
          <p:nvPr>
            <p:custDataLst>
              <p:tags r:id="rId6"/>
            </p:custDataLst>
          </p:nvPr>
        </p:nvGrpSpPr>
        <p:grpSpPr>
          <a:xfrm>
            <a:off x="0" y="0"/>
            <a:ext cx="9144000" cy="635000"/>
            <a:chOff x="0" y="0"/>
            <a:chExt cx="9144000" cy="635000"/>
          </a:xfrm>
        </p:grpSpPr>
        <p:sp>
          <p:nvSpPr>
            <p:cNvPr id="10" name="TitleBackground"/>
            <p:cNvSpPr/>
            <p:nvPr>
              <p:custDataLst>
                <p:tags r:id="rId8"/>
              </p:custDataLst>
            </p:nvPr>
          </p:nvSpPr>
          <p:spPr bwMode="auto">
            <a:xfrm>
              <a:off x="0" y="0"/>
              <a:ext cx="9144000" cy="635000"/>
            </a:xfrm>
            <a:prstGeom prst="rect">
              <a:avLst/>
            </a:prstGeom>
            <a:solidFill>
              <a:srgbClr val="F6F7F8"/>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ColorBlock"/>
            <p:cNvSpPr/>
            <p:nvPr>
              <p:custDataLst>
                <p:tags r:id="rId9"/>
              </p:custDataLst>
            </p:nvPr>
          </p:nvSpPr>
          <p:spPr bwMode="auto">
            <a:xfrm>
              <a:off x="0" y="0"/>
              <a:ext cx="190500" cy="635000"/>
            </a:xfrm>
            <a:prstGeom prst="rect">
              <a:avLst/>
            </a:prstGeom>
            <a:solidFill>
              <a:srgbClr val="639EF4"/>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填空题</a:t>
              </a:r>
            </a:p>
          </p:txBody>
        </p:sp>
        <p:sp>
          <p:nvSpPr>
            <p:cNvPr id="13" name="TipText"/>
            <p:cNvSpPr txBox="1"/>
            <p:nvPr>
              <p:custDataLst>
                <p:tags r:id="rId11"/>
              </p:custDataLst>
            </p:nvPr>
          </p:nvSpPr>
          <p:spPr>
            <a:xfrm>
              <a:off x="1510030" y="109220"/>
              <a:ext cx="2286000" cy="508000"/>
            </a:xfrm>
            <a:prstGeom prst="rect">
              <a:avLst/>
            </a:prstGeom>
            <a:noFill/>
          </p:spPr>
          <p:txBody>
            <a:bodyPr vert="horz" wrap="none" rtlCol="0" anchor="ctr" anchorCtr="0">
              <a:noAutofit/>
            </a:bodyPr>
            <a:lstStyle/>
            <a:p>
              <a:r>
                <a:rPr lang="en-US" altLang="zh-CN" sz="2000">
                  <a:solidFill>
                    <a:srgbClr val="808080"/>
                  </a:solidFill>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sz="2000">
                  <a:solidFill>
                    <a:srgbClr val="808080"/>
                  </a:solidFill>
                  <a:latin typeface="Times New Roman" panose="02020603050405020304" pitchFamily="18" charset="0"/>
                  <a:ea typeface="微软雅黑" panose="020B0503020204020204" pitchFamily="34" charset="-122"/>
                  <a:sym typeface="Times New Roman" panose="02020603050405020304" pitchFamily="18" charset="0"/>
                </a:rPr>
                <a:t>分</a:t>
              </a:r>
            </a:p>
          </p:txBody>
        </p:sp>
      </p:grpSp>
      <p:pic>
        <p:nvPicPr>
          <p:cNvPr id="7" name="图片 6"/>
          <p:cNvPicPr>
            <a:picLocks/>
          </p:cNvPicPr>
          <p:nvPr>
            <p:custDataLst>
              <p:tags r:id="rId7"/>
            </p:custDataLst>
          </p:nvPr>
        </p:nvPicPr>
        <p:blipFill>
          <a:blip r:embed="rId16">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
    </p:custDataLst>
    <p:extLst>
      <p:ext uri="{BB962C8B-B14F-4D97-AF65-F5344CB8AC3E}">
        <p14:creationId xmlns:p14="http://schemas.microsoft.com/office/powerpoint/2010/main" val="2708629194"/>
      </p:ext>
    </p:extLst>
  </p:cSld>
  <p:clrMapOvr>
    <a:masterClrMapping/>
  </p:clrMapOvr>
  <p:transition spd="med">
    <p:split orient="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0" name="Rectangle 9">
            <a:extLst>
              <a:ext uri="{FF2B5EF4-FFF2-40B4-BE49-F238E27FC236}">
                <a16:creationId xmlns:a16="http://schemas.microsoft.com/office/drawing/2014/main" id="{AF38E910-0C47-4DFD-9CD0-F75ABB86D93C}"/>
              </a:ext>
            </a:extLst>
          </p:cNvPr>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b="0">
              <a:ea typeface="微软雅黑" panose="020B0503020204020204" pitchFamily="34" charset="-122"/>
              <a:sym typeface="Times New Roman" panose="02020603050405020304" pitchFamily="18" charset="0"/>
            </a:endParaRPr>
          </a:p>
        </p:txBody>
      </p:sp>
      <p:pic>
        <p:nvPicPr>
          <p:cNvPr id="10" name="图片 9">
            <a:extLst>
              <a:ext uri="{FF2B5EF4-FFF2-40B4-BE49-F238E27FC236}">
                <a16:creationId xmlns:a16="http://schemas.microsoft.com/office/drawing/2014/main" id="{A2F4B4C8-8FFB-4ADF-83BA-85E07FD35403}"/>
              </a:ext>
            </a:extLst>
          </p:cNvPr>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448783" y="4922313"/>
            <a:ext cx="8005834" cy="533163"/>
          </a:xfrm>
          <a:prstGeom prst="rect">
            <a:avLst/>
          </a:prstGeom>
        </p:spPr>
      </p:pic>
      <p:sp>
        <p:nvSpPr>
          <p:cNvPr id="13" name="Rectangle 2">
            <a:extLst>
              <a:ext uri="{FF2B5EF4-FFF2-40B4-BE49-F238E27FC236}">
                <a16:creationId xmlns:a16="http://schemas.microsoft.com/office/drawing/2014/main" id="{FD266349-3A54-410F-A787-1DB8936510DE}"/>
              </a:ext>
            </a:extLst>
          </p:cNvPr>
          <p:cNvSpPr txBox="1">
            <a:spLocks noChangeArrowheads="1"/>
          </p:cNvSpPr>
          <p:nvPr/>
        </p:nvSpPr>
        <p:spPr>
          <a:xfrm>
            <a:off x="756000" y="107762"/>
            <a:ext cx="73914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lnSpc>
                <a:spcPct val="100000"/>
              </a:lnSpc>
              <a:spcAft>
                <a:spcPts val="0"/>
              </a:spcAft>
            </a:pPr>
            <a:r>
              <a:rPr kumimoji="0"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1.5.4 </a:t>
            </a:r>
            <a:r>
              <a:rPr kumimoji="0"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规则评估</a:t>
            </a:r>
            <a:endParaRPr kumimoji="0"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7" name="Rectangle 3">
            <a:extLst>
              <a:ext uri="{FF2B5EF4-FFF2-40B4-BE49-F238E27FC236}">
                <a16:creationId xmlns:a16="http://schemas.microsoft.com/office/drawing/2014/main" id="{C139C2BB-2D0F-43DA-B62D-00B87BE2782C}"/>
              </a:ext>
            </a:extLst>
          </p:cNvPr>
          <p:cNvSpPr txBox="1">
            <a:spLocks noChangeArrowheads="1"/>
          </p:cNvSpPr>
          <p:nvPr/>
        </p:nvSpPr>
        <p:spPr>
          <a:xfrm>
            <a:off x="252000" y="756000"/>
            <a:ext cx="8458200" cy="2080570"/>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3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似然比 （越高越好）</a:t>
            </a:r>
          </a:p>
          <a:p>
            <a:pPr lvl="1" fontAlgn="auto">
              <a:lnSpc>
                <a:spcPct val="130000"/>
              </a:lnSpc>
              <a:spcBef>
                <a:spcPts val="600"/>
              </a:spcBef>
              <a:spcAft>
                <a:spcPts val="0"/>
              </a:spcAft>
              <a:buClr>
                <a:srgbClr val="FF6600"/>
              </a:buClr>
              <a:buSzPct val="60000"/>
              <a:buFont typeface="Wingdings" panose="05000000000000000000" pitchFamily="2" charset="2"/>
              <a:buChar char="l"/>
            </a:pPr>
            <a:r>
              <a:rPr kumimoji="0" lang="en-US" altLang="zh-CN" sz="2200">
                <a:solidFill>
                  <a:schemeClr val="tx1">
                    <a:lumMod val="85000"/>
                    <a:lumOff val="15000"/>
                  </a:schemeClr>
                </a:solidFill>
                <a:sym typeface="Times New Roman" panose="02020603050405020304" pitchFamily="18" charset="0"/>
              </a:rPr>
              <a:t>k</a:t>
            </a:r>
            <a:r>
              <a:rPr kumimoji="0" lang="zh-CN" altLang="en-US" sz="2200">
                <a:solidFill>
                  <a:schemeClr val="tx1">
                    <a:lumMod val="85000"/>
                    <a:lumOff val="15000"/>
                  </a:schemeClr>
                </a:solidFill>
                <a:sym typeface="Times New Roman" panose="02020603050405020304" pitchFamily="18" charset="0"/>
              </a:rPr>
              <a:t>是类的个数</a:t>
            </a:r>
          </a:p>
          <a:p>
            <a:pPr lvl="1" fontAlgn="auto">
              <a:lnSpc>
                <a:spcPct val="130000"/>
              </a:lnSpc>
              <a:spcBef>
                <a:spcPts val="600"/>
              </a:spcBef>
              <a:spcAft>
                <a:spcPts val="0"/>
              </a:spcAft>
              <a:buClr>
                <a:srgbClr val="FF6600"/>
              </a:buClr>
              <a:buSzPct val="60000"/>
              <a:buFont typeface="Wingdings" panose="05000000000000000000" pitchFamily="2" charset="2"/>
              <a:buChar char="l"/>
            </a:pPr>
            <a:r>
              <a:rPr kumimoji="0" lang="en-US" altLang="zh-CN" sz="2200">
                <a:solidFill>
                  <a:schemeClr val="tx1">
                    <a:lumMod val="85000"/>
                    <a:lumOff val="15000"/>
                  </a:schemeClr>
                </a:solidFill>
                <a:sym typeface="Times New Roman" panose="02020603050405020304" pitchFamily="18" charset="0"/>
              </a:rPr>
              <a:t>f</a:t>
            </a:r>
            <a:r>
              <a:rPr kumimoji="0" lang="en-US" altLang="zh-CN" sz="2000" baseline="-25000">
                <a:solidFill>
                  <a:schemeClr val="tx1">
                    <a:lumMod val="85000"/>
                    <a:lumOff val="15000"/>
                  </a:schemeClr>
                </a:solidFill>
                <a:sym typeface="Times New Roman" panose="02020603050405020304" pitchFamily="18" charset="0"/>
              </a:rPr>
              <a:t>i</a:t>
            </a:r>
            <a:r>
              <a:rPr kumimoji="0" lang="zh-CN" altLang="en-US" sz="2200">
                <a:solidFill>
                  <a:schemeClr val="tx1">
                    <a:lumMod val="85000"/>
                    <a:lumOff val="15000"/>
                  </a:schemeClr>
                </a:solidFill>
                <a:sym typeface="Times New Roman" panose="02020603050405020304" pitchFamily="18" charset="0"/>
              </a:rPr>
              <a:t>是被规则覆盖的类</a:t>
            </a:r>
            <a:r>
              <a:rPr kumimoji="0" lang="en-US" altLang="zh-CN" sz="2200">
                <a:solidFill>
                  <a:schemeClr val="tx1">
                    <a:lumMod val="85000"/>
                    <a:lumOff val="15000"/>
                  </a:schemeClr>
                </a:solidFill>
                <a:sym typeface="Times New Roman" panose="02020603050405020304" pitchFamily="18" charset="0"/>
              </a:rPr>
              <a:t>i</a:t>
            </a:r>
            <a:r>
              <a:rPr kumimoji="0" lang="zh-CN" altLang="en-US" sz="2200">
                <a:solidFill>
                  <a:schemeClr val="tx1">
                    <a:lumMod val="85000"/>
                    <a:lumOff val="15000"/>
                  </a:schemeClr>
                </a:solidFill>
                <a:sym typeface="Times New Roman" panose="02020603050405020304" pitchFamily="18" charset="0"/>
              </a:rPr>
              <a:t>的样本的观测频度</a:t>
            </a:r>
          </a:p>
          <a:p>
            <a:pPr lvl="1" fontAlgn="auto">
              <a:lnSpc>
                <a:spcPct val="130000"/>
              </a:lnSpc>
              <a:spcBef>
                <a:spcPts val="600"/>
              </a:spcBef>
              <a:spcAft>
                <a:spcPts val="0"/>
              </a:spcAft>
              <a:buClr>
                <a:srgbClr val="FF6600"/>
              </a:buClr>
              <a:buSzPct val="60000"/>
              <a:buFont typeface="Wingdings" panose="05000000000000000000" pitchFamily="2" charset="2"/>
              <a:buChar char="l"/>
            </a:pPr>
            <a:r>
              <a:rPr kumimoji="0" lang="en-US" altLang="zh-CN" sz="2200">
                <a:solidFill>
                  <a:schemeClr val="tx1">
                    <a:lumMod val="85000"/>
                    <a:lumOff val="15000"/>
                  </a:schemeClr>
                </a:solidFill>
                <a:sym typeface="Times New Roman" panose="02020603050405020304" pitchFamily="18" charset="0"/>
              </a:rPr>
              <a:t>e</a:t>
            </a:r>
            <a:r>
              <a:rPr kumimoji="0" lang="en-US" altLang="zh-CN" sz="2000" baseline="-25000">
                <a:solidFill>
                  <a:schemeClr val="tx1">
                    <a:lumMod val="85000"/>
                    <a:lumOff val="15000"/>
                  </a:schemeClr>
                </a:solidFill>
                <a:sym typeface="Times New Roman" panose="02020603050405020304" pitchFamily="18" charset="0"/>
              </a:rPr>
              <a:t>i</a:t>
            </a:r>
            <a:r>
              <a:rPr kumimoji="0" lang="zh-CN" altLang="en-US" sz="2200">
                <a:solidFill>
                  <a:schemeClr val="tx1">
                    <a:lumMod val="85000"/>
                    <a:lumOff val="15000"/>
                  </a:schemeClr>
                </a:solidFill>
                <a:sym typeface="Times New Roman" panose="02020603050405020304" pitchFamily="18" charset="0"/>
              </a:rPr>
              <a:t>是规则作随机猜测的期望频度</a:t>
            </a:r>
            <a:endParaRPr kumimoji="0" lang="zh-CN" altLang="en-US" sz="2200" dirty="0">
              <a:solidFill>
                <a:schemeClr val="tx1">
                  <a:lumMod val="85000"/>
                  <a:lumOff val="15000"/>
                </a:schemeClr>
              </a:solidFill>
              <a:sym typeface="Times New Roman" panose="02020603050405020304" pitchFamily="18" charset="0"/>
            </a:endParaRPr>
          </a:p>
        </p:txBody>
      </p:sp>
      <p:graphicFrame>
        <p:nvGraphicFramePr>
          <p:cNvPr id="18" name="Object 8">
            <a:extLst>
              <a:ext uri="{FF2B5EF4-FFF2-40B4-BE49-F238E27FC236}">
                <a16:creationId xmlns:a16="http://schemas.microsoft.com/office/drawing/2014/main" id="{C0AF9CCB-6360-4B04-986D-71440DBFE290}"/>
              </a:ext>
            </a:extLst>
          </p:cNvPr>
          <p:cNvGraphicFramePr>
            <a:graphicFrameLocks noChangeAspect="1"/>
          </p:cNvGraphicFramePr>
          <p:nvPr>
            <p:extLst>
              <p:ext uri="{D42A27DB-BD31-4B8C-83A1-F6EECF244321}">
                <p14:modId xmlns:p14="http://schemas.microsoft.com/office/powerpoint/2010/main" val="1083768672"/>
              </p:ext>
            </p:extLst>
          </p:nvPr>
        </p:nvGraphicFramePr>
        <p:xfrm>
          <a:off x="2987824" y="2768001"/>
          <a:ext cx="2766060" cy="949960"/>
        </p:xfrm>
        <a:graphic>
          <a:graphicData uri="http://schemas.openxmlformats.org/presentationml/2006/ole">
            <mc:AlternateContent xmlns:mc="http://schemas.openxmlformats.org/markup-compatibility/2006">
              <mc:Choice xmlns:v="urn:schemas-microsoft-com:vml" Requires="v">
                <p:oleObj spid="_x0000_s66592" name="公式" r:id="rId7" imgW="1257300" imgH="431800" progId="Equation.3">
                  <p:embed/>
                </p:oleObj>
              </mc:Choice>
              <mc:Fallback>
                <p:oleObj name="公式" r:id="rId7" imgW="1257300" imgH="431800" progId="Equation.3">
                  <p:embed/>
                  <p:pic>
                    <p:nvPicPr>
                      <p:cNvPr id="23" name="Object 8">
                        <a:extLst>
                          <a:ext uri="{FF2B5EF4-FFF2-40B4-BE49-F238E27FC236}">
                            <a16:creationId xmlns:a16="http://schemas.microsoft.com/office/drawing/2014/main" id="{FD615045-9F8A-424A-AC1F-45D6A6A8D5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824" y="2768001"/>
                        <a:ext cx="2766060" cy="949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9" name="图片 18">
            <a:extLst>
              <a:ext uri="{FF2B5EF4-FFF2-40B4-BE49-F238E27FC236}">
                <a16:creationId xmlns:a16="http://schemas.microsoft.com/office/drawing/2014/main" id="{A854A4C8-DC39-43D8-9299-6FC01F194E5F}"/>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40905" y="4222340"/>
            <a:ext cx="8662190" cy="541048"/>
          </a:xfrm>
          <a:prstGeom prst="rect">
            <a:avLst/>
          </a:prstGeom>
        </p:spPr>
      </p:pic>
      <p:sp>
        <p:nvSpPr>
          <p:cNvPr id="20" name="TextBox 1">
            <a:extLst>
              <a:ext uri="{FF2B5EF4-FFF2-40B4-BE49-F238E27FC236}">
                <a16:creationId xmlns:a16="http://schemas.microsoft.com/office/drawing/2014/main" id="{F444B997-EFAD-4526-AD09-911DDAE3299C}"/>
              </a:ext>
            </a:extLst>
          </p:cNvPr>
          <p:cNvSpPr txBox="1"/>
          <p:nvPr/>
        </p:nvSpPr>
        <p:spPr>
          <a:xfrm>
            <a:off x="179512" y="3705375"/>
            <a:ext cx="8784976" cy="461665"/>
          </a:xfrm>
          <a:prstGeom prst="rect">
            <a:avLst/>
          </a:prstGeom>
          <a:noFill/>
        </p:spPr>
        <p:txBody>
          <a:bodyPr wrap="square" rtlCol="0">
            <a:spAutoFit/>
          </a:bodyPr>
          <a:lstStyle/>
          <a:p>
            <a:pPr algn="ct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简单理解就是当前规则分类效果比随机效果越高，说明规则越好</a:t>
            </a:r>
          </a:p>
        </p:txBody>
      </p:sp>
      <p:sp>
        <p:nvSpPr>
          <p:cNvPr id="21" name="矩形 20">
            <a:extLst>
              <a:ext uri="{FF2B5EF4-FFF2-40B4-BE49-F238E27FC236}">
                <a16:creationId xmlns:a16="http://schemas.microsoft.com/office/drawing/2014/main" id="{6DCC015B-EFE1-486C-B0E8-1F285AD79690}"/>
              </a:ext>
            </a:extLst>
          </p:cNvPr>
          <p:cNvSpPr/>
          <p:nvPr/>
        </p:nvSpPr>
        <p:spPr>
          <a:xfrm>
            <a:off x="252000" y="5614402"/>
            <a:ext cx="8640000" cy="1169551"/>
          </a:xfrm>
          <a:prstGeom prst="rect">
            <a:avLst/>
          </a:prstGeom>
          <a:solidFill>
            <a:schemeClr val="accent1">
              <a:lumMod val="20000"/>
              <a:lumOff val="80000"/>
            </a:schemeClr>
          </a:solidFill>
        </p:spPr>
        <p:txBody>
          <a:bodyPr wrap="square">
            <a:spAutoFit/>
          </a:bodyPr>
          <a:lstStyle/>
          <a:p>
            <a:pPr marL="0" lvl="1" eaLnBrk="1" hangingPunct="1">
              <a:spcBef>
                <a:spcPts val="600"/>
              </a:spcBef>
            </a:pP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例如 考虑</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一个训练集，它包含</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60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100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个反例，现有两个候选</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规则：</a:t>
            </a:r>
            <a:endPar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eaLnBrk="1" hangingPunct="1">
              <a:spcBef>
                <a:spcPts val="600"/>
              </a:spcBef>
            </a:pPr>
            <a:r>
              <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  r1</a:t>
            </a:r>
            <a:r>
              <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覆盖</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50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5</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个反例</a:t>
            </a:r>
            <a:endPar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eaLnBrk="1" hangingPunct="1">
              <a:spcBef>
                <a:spcPts val="600"/>
              </a:spcBef>
            </a:pPr>
            <a:r>
              <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  r2</a:t>
            </a:r>
            <a:r>
              <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覆盖</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个反例</a:t>
            </a:r>
          </a:p>
        </p:txBody>
      </p:sp>
    </p:spTree>
    <p:extLst>
      <p:ext uri="{BB962C8B-B14F-4D97-AF65-F5344CB8AC3E}">
        <p14:creationId xmlns:p14="http://schemas.microsoft.com/office/powerpoint/2010/main" val="2072063363"/>
      </p:ext>
    </p:extLst>
  </p:cSld>
  <p:clrMapOvr>
    <a:masterClrMapping/>
  </p:clrMapOvr>
  <p:transition spd="med">
    <p:split orient="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0" name="Rectangle 9">
            <a:extLst>
              <a:ext uri="{FF2B5EF4-FFF2-40B4-BE49-F238E27FC236}">
                <a16:creationId xmlns:a16="http://schemas.microsoft.com/office/drawing/2014/main" id="{AF38E910-0C47-4DFD-9CD0-F75ABB86D93C}"/>
              </a:ext>
            </a:extLst>
          </p:cNvPr>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b="0">
              <a:ea typeface="微软雅黑" panose="020B0503020204020204" pitchFamily="34" charset="-122"/>
              <a:sym typeface="Times New Roman" panose="02020603050405020304" pitchFamily="18" charset="0"/>
            </a:endParaRPr>
          </a:p>
        </p:txBody>
      </p:sp>
      <p:sp>
        <p:nvSpPr>
          <p:cNvPr id="15" name="Rectangle 2">
            <a:extLst>
              <a:ext uri="{FF2B5EF4-FFF2-40B4-BE49-F238E27FC236}">
                <a16:creationId xmlns:a16="http://schemas.microsoft.com/office/drawing/2014/main" id="{71533E49-DBCD-40A1-BEB3-4A6E0BB48D1A}"/>
              </a:ext>
            </a:extLst>
          </p:cNvPr>
          <p:cNvSpPr txBox="1">
            <a:spLocks noChangeArrowheads="1"/>
          </p:cNvSpPr>
          <p:nvPr/>
        </p:nvSpPr>
        <p:spPr>
          <a:xfrm>
            <a:off x="756000" y="107762"/>
            <a:ext cx="73914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lnSpc>
                <a:spcPct val="100000"/>
              </a:lnSpc>
              <a:spcAft>
                <a:spcPts val="0"/>
              </a:spcAft>
            </a:pPr>
            <a:r>
              <a:rPr kumimoji="0"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1.5.4 </a:t>
            </a:r>
            <a:r>
              <a:rPr kumimoji="0"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规则评估</a:t>
            </a:r>
            <a:endParaRPr kumimoji="0"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6" name="Rectangle 3">
            <a:extLst>
              <a:ext uri="{FF2B5EF4-FFF2-40B4-BE49-F238E27FC236}">
                <a16:creationId xmlns:a16="http://schemas.microsoft.com/office/drawing/2014/main" id="{9B4B20CD-CEDE-4286-BACC-C012B51A9931}"/>
              </a:ext>
            </a:extLst>
          </p:cNvPr>
          <p:cNvSpPr txBox="1">
            <a:spLocks noChangeArrowheads="1"/>
          </p:cNvSpPr>
          <p:nvPr/>
        </p:nvSpPr>
        <p:spPr>
          <a:xfrm>
            <a:off x="252000" y="756000"/>
            <a:ext cx="4608032" cy="2925416"/>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en-US" altLang="zh-CN" sz="2400">
                <a:solidFill>
                  <a:schemeClr val="tx1">
                    <a:lumMod val="85000"/>
                    <a:lumOff val="15000"/>
                  </a:schemeClr>
                </a:solidFill>
                <a:cs typeface="+mn-ea"/>
                <a:sym typeface="Times New Roman" panose="02020603050405020304" pitchFamily="18" charset="0"/>
              </a:rPr>
              <a:t>Laplace</a:t>
            </a:r>
            <a:r>
              <a:rPr kumimoji="0" lang="zh-CN" altLang="en-US" sz="2400">
                <a:solidFill>
                  <a:schemeClr val="tx1">
                    <a:lumMod val="85000"/>
                    <a:lumOff val="15000"/>
                  </a:schemeClr>
                </a:solidFill>
                <a:cs typeface="+mn-ea"/>
                <a:sym typeface="Times New Roman" panose="02020603050405020304" pitchFamily="18" charset="0"/>
              </a:rPr>
              <a:t>，</a:t>
            </a:r>
            <a:r>
              <a:rPr kumimoji="0" lang="en-US" altLang="zh-CN" sz="2400">
                <a:solidFill>
                  <a:schemeClr val="tx1">
                    <a:lumMod val="85000"/>
                    <a:lumOff val="15000"/>
                  </a:schemeClr>
                </a:solidFill>
                <a:cs typeface="+mn-ea"/>
                <a:sym typeface="Times New Roman" panose="02020603050405020304" pitchFamily="18" charset="0"/>
              </a:rPr>
              <a:t>m</a:t>
            </a:r>
            <a:r>
              <a:rPr kumimoji="0" lang="zh-CN" altLang="en-US" sz="2400">
                <a:solidFill>
                  <a:schemeClr val="tx1">
                    <a:lumMod val="85000"/>
                    <a:lumOff val="15000"/>
                  </a:schemeClr>
                </a:solidFill>
                <a:cs typeface="+mn-ea"/>
                <a:sym typeface="Times New Roman" panose="02020603050405020304" pitchFamily="18" charset="0"/>
              </a:rPr>
              <a:t>估计</a:t>
            </a:r>
            <a:endParaRPr kumimoji="0" lang="en-US" altLang="zh-CN" sz="2400">
              <a:solidFill>
                <a:schemeClr val="tx1">
                  <a:lumMod val="85000"/>
                  <a:lumOff val="15000"/>
                </a:schemeClr>
              </a:solidFill>
              <a:cs typeface="+mn-ea"/>
              <a:sym typeface="Times New Roman" panose="02020603050405020304" pitchFamily="18" charset="0"/>
            </a:endParaRP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en-US" altLang="zh-CN" sz="2200">
                <a:sym typeface="Times New Roman" panose="02020603050405020304" pitchFamily="18" charset="0"/>
              </a:rPr>
              <a:t>k</a:t>
            </a:r>
            <a:r>
              <a:rPr kumimoji="0" lang="zh-CN" altLang="en-US" sz="2200">
                <a:sym typeface="Times New Roman" panose="02020603050405020304" pitchFamily="18" charset="0"/>
              </a:rPr>
              <a:t>是类的个数</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en-US" altLang="zh-CN" sz="2200">
                <a:sym typeface="Times New Roman" panose="02020603050405020304" pitchFamily="18" charset="0"/>
              </a:rPr>
              <a:t>n</a:t>
            </a:r>
            <a:r>
              <a:rPr kumimoji="0" lang="en-US" altLang="zh-CN" sz="2200" baseline="-25000">
                <a:sym typeface="Times New Roman" panose="02020603050405020304" pitchFamily="18" charset="0"/>
              </a:rPr>
              <a:t>+</a:t>
            </a:r>
            <a:r>
              <a:rPr kumimoji="0" lang="zh-CN" altLang="en-US" sz="2200">
                <a:sym typeface="Times New Roman" panose="02020603050405020304" pitchFamily="18" charset="0"/>
              </a:rPr>
              <a:t>是被规则覆盖的的正例数</a:t>
            </a:r>
            <a:endParaRPr kumimoji="0" lang="en-US" altLang="zh-CN" sz="2200">
              <a:sym typeface="Times New Roman" panose="02020603050405020304" pitchFamily="18" charset="0"/>
            </a:endParaRP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en-US" altLang="zh-CN" sz="2200">
                <a:sym typeface="Times New Roman" panose="02020603050405020304" pitchFamily="18" charset="0"/>
              </a:rPr>
              <a:t>n</a:t>
            </a:r>
            <a:r>
              <a:rPr kumimoji="0" lang="zh-CN" altLang="en-US" sz="2200">
                <a:sym typeface="Times New Roman" panose="02020603050405020304" pitchFamily="18" charset="0"/>
              </a:rPr>
              <a:t>是被规则覆盖的样例数</a:t>
            </a:r>
            <a:endParaRPr kumimoji="0" lang="en-US" altLang="zh-CN" sz="2200">
              <a:sym typeface="Times New Roman" panose="02020603050405020304" pitchFamily="18" charset="0"/>
            </a:endParaRP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en-US" altLang="zh-CN" sz="2200">
                <a:sym typeface="Times New Roman" panose="02020603050405020304" pitchFamily="18" charset="0"/>
              </a:rPr>
              <a:t>p</a:t>
            </a:r>
            <a:r>
              <a:rPr kumimoji="0" lang="en-US" altLang="zh-CN" sz="2200" baseline="-25000">
                <a:sym typeface="Times New Roman" panose="02020603050405020304" pitchFamily="18" charset="0"/>
              </a:rPr>
              <a:t>+</a:t>
            </a:r>
            <a:r>
              <a:rPr kumimoji="0" lang="zh-CN" altLang="en-US" sz="2200">
                <a:sym typeface="Times New Roman" panose="02020603050405020304" pitchFamily="18" charset="0"/>
              </a:rPr>
              <a:t>是正例的先验概率</a:t>
            </a:r>
            <a:endParaRPr kumimoji="0" lang="en-US" altLang="zh-CN" sz="2200" dirty="0">
              <a:sym typeface="Times New Roman" panose="02020603050405020304" pitchFamily="18" charset="0"/>
            </a:endParaRPr>
          </a:p>
        </p:txBody>
      </p:sp>
      <p:sp>
        <p:nvSpPr>
          <p:cNvPr id="17" name="矩形 16">
            <a:extLst>
              <a:ext uri="{FF2B5EF4-FFF2-40B4-BE49-F238E27FC236}">
                <a16:creationId xmlns:a16="http://schemas.microsoft.com/office/drawing/2014/main" id="{6763258C-D202-435E-8BF8-256914B03C59}"/>
              </a:ext>
            </a:extLst>
          </p:cNvPr>
          <p:cNvSpPr/>
          <p:nvPr/>
        </p:nvSpPr>
        <p:spPr>
          <a:xfrm>
            <a:off x="4812878" y="1347830"/>
            <a:ext cx="4079122" cy="2061398"/>
          </a:xfrm>
          <a:prstGeom prst="rect">
            <a:avLst/>
          </a:prstGeom>
          <a:solidFill>
            <a:schemeClr val="accent1">
              <a:lumMod val="20000"/>
              <a:lumOff val="80000"/>
            </a:schemeClr>
          </a:solidFill>
        </p:spPr>
        <p:txBody>
          <a:bodyPr wrap="square">
            <a:spAutoFit/>
          </a:bodyPr>
          <a:lstStyle/>
          <a:p>
            <a:pPr marL="0" lvl="1" eaLnBrk="1" hangingPunct="1">
              <a:lnSpc>
                <a:spcPct val="120000"/>
              </a:lnSpc>
              <a:spcBef>
                <a:spcPts val="600"/>
              </a:spcBef>
            </a:pP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例如考虑一个训练集，</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它包含</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60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100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个反例，现有两个候选</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规则：</a:t>
            </a:r>
            <a:endPar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457200" lvl="2" eaLnBrk="1" hangingPunct="1">
              <a:lnSpc>
                <a:spcPct val="120000"/>
              </a:lnSpc>
              <a:spcBef>
                <a:spcPts val="600"/>
              </a:spcBef>
            </a:pPr>
            <a:r>
              <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r1</a:t>
            </a:r>
            <a:r>
              <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覆盖</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50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5</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个反例</a:t>
            </a:r>
            <a:endPar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457200" lvl="2" eaLnBrk="1" hangingPunct="1">
              <a:lnSpc>
                <a:spcPct val="120000"/>
              </a:lnSpc>
              <a:spcBef>
                <a:spcPts val="600"/>
              </a:spcBef>
            </a:pPr>
            <a:r>
              <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r2</a:t>
            </a:r>
            <a:r>
              <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覆盖</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个反例</a:t>
            </a:r>
          </a:p>
        </p:txBody>
      </p:sp>
      <p:pic>
        <p:nvPicPr>
          <p:cNvPr id="19" name="图片 18">
            <a:extLst>
              <a:ext uri="{FF2B5EF4-FFF2-40B4-BE49-F238E27FC236}">
                <a16:creationId xmlns:a16="http://schemas.microsoft.com/office/drawing/2014/main" id="{9D270C1C-B7E1-411A-8021-5B2C65B80647}"/>
              </a:ext>
            </a:extLst>
          </p:cNvPr>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292588" y="3807872"/>
            <a:ext cx="2526855" cy="504056"/>
          </a:xfrm>
          <a:prstGeom prst="rect">
            <a:avLst/>
          </a:prstGeom>
        </p:spPr>
      </p:pic>
      <p:pic>
        <p:nvPicPr>
          <p:cNvPr id="21" name="图片 20">
            <a:extLst>
              <a:ext uri="{FF2B5EF4-FFF2-40B4-BE49-F238E27FC236}">
                <a16:creationId xmlns:a16="http://schemas.microsoft.com/office/drawing/2014/main" id="{E9A74B93-BB4B-4279-B6AD-59434A0E0E11}"/>
              </a:ext>
            </a:extLst>
          </p:cNvPr>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4522993" y="3807872"/>
            <a:ext cx="4362161" cy="449169"/>
          </a:xfrm>
          <a:prstGeom prst="rect">
            <a:avLst/>
          </a:prstGeom>
        </p:spPr>
      </p:pic>
      <p:sp>
        <p:nvSpPr>
          <p:cNvPr id="23" name="Rectangle 3">
            <a:extLst>
              <a:ext uri="{FF2B5EF4-FFF2-40B4-BE49-F238E27FC236}">
                <a16:creationId xmlns:a16="http://schemas.microsoft.com/office/drawing/2014/main" id="{44FF8905-0991-494C-8918-99A4313B47FB}"/>
              </a:ext>
            </a:extLst>
          </p:cNvPr>
          <p:cNvSpPr txBox="1">
            <a:spLocks noChangeArrowheads="1"/>
          </p:cNvSpPr>
          <p:nvPr/>
        </p:nvSpPr>
        <p:spPr>
          <a:xfrm>
            <a:off x="252000" y="4383497"/>
            <a:ext cx="8458200" cy="1170320"/>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准确率</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en-US" altLang="zh-CN" sz="2200">
                <a:solidFill>
                  <a:schemeClr val="tx1">
                    <a:lumMod val="85000"/>
                    <a:lumOff val="15000"/>
                  </a:schemeClr>
                </a:solidFill>
                <a:sym typeface="Times New Roman" panose="02020603050405020304" pitchFamily="18" charset="0"/>
              </a:rPr>
              <a:t>Accuracy</a:t>
            </a:r>
          </a:p>
        </p:txBody>
      </p:sp>
      <p:graphicFrame>
        <p:nvGraphicFramePr>
          <p:cNvPr id="24" name="Object 7">
            <a:extLst>
              <a:ext uri="{FF2B5EF4-FFF2-40B4-BE49-F238E27FC236}">
                <a16:creationId xmlns:a16="http://schemas.microsoft.com/office/drawing/2014/main" id="{BDD53D59-2565-45AB-9DCE-8AB12D1DA8B9}"/>
              </a:ext>
            </a:extLst>
          </p:cNvPr>
          <p:cNvGraphicFramePr>
            <a:graphicFrameLocks noChangeAspect="1"/>
          </p:cNvGraphicFramePr>
          <p:nvPr>
            <p:extLst>
              <p:ext uri="{D42A27DB-BD31-4B8C-83A1-F6EECF244321}">
                <p14:modId xmlns:p14="http://schemas.microsoft.com/office/powerpoint/2010/main" val="2300864137"/>
              </p:ext>
            </p:extLst>
          </p:nvPr>
        </p:nvGraphicFramePr>
        <p:xfrm>
          <a:off x="2134195" y="4961206"/>
          <a:ext cx="709613" cy="776287"/>
        </p:xfrm>
        <a:graphic>
          <a:graphicData uri="http://schemas.openxmlformats.org/presentationml/2006/ole">
            <mc:AlternateContent xmlns:mc="http://schemas.openxmlformats.org/markup-compatibility/2006">
              <mc:Choice xmlns:v="urn:schemas-microsoft-com:vml" Requires="v">
                <p:oleObj spid="_x0000_s71685" name="Equation" r:id="rId8" imgW="330200" imgH="393700" progId="Equation.3">
                  <p:embed/>
                </p:oleObj>
              </mc:Choice>
              <mc:Fallback>
                <p:oleObj name="Equation" r:id="rId8" imgW="330200" imgH="393700" progId="Equation.3">
                  <p:embed/>
                  <p:pic>
                    <p:nvPicPr>
                      <p:cNvPr id="16" name="Object 7">
                        <a:extLst>
                          <a:ext uri="{FF2B5EF4-FFF2-40B4-BE49-F238E27FC236}">
                            <a16:creationId xmlns:a16="http://schemas.microsoft.com/office/drawing/2014/main" id="{4BC7B99F-4383-46DB-804E-E37E559351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4195" y="4961206"/>
                        <a:ext cx="709613" cy="776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TextBox 1">
            <a:extLst>
              <a:ext uri="{FF2B5EF4-FFF2-40B4-BE49-F238E27FC236}">
                <a16:creationId xmlns:a16="http://schemas.microsoft.com/office/drawing/2014/main" id="{B2A424A4-9B73-48AD-B6AC-E7C05943B2C8}"/>
              </a:ext>
            </a:extLst>
          </p:cNvPr>
          <p:cNvSpPr txBox="1"/>
          <p:nvPr/>
        </p:nvSpPr>
        <p:spPr>
          <a:xfrm>
            <a:off x="3525624" y="4945360"/>
            <a:ext cx="3609065" cy="830997"/>
          </a:xfrm>
          <a:prstGeom prst="rect">
            <a:avLst/>
          </a:prstGeom>
          <a:noFill/>
        </p:spPr>
        <p:txBody>
          <a:bodyPr wrap="square" rtlCol="0">
            <a:spAutoFit/>
          </a:bodyPr>
          <a:lstStyle/>
          <a:p>
            <a:pPr algn="ct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简单理解：</a:t>
            </a:r>
            <a:r>
              <a:rPr lang="en-US" altLang="zh-CN"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Laplace</a:t>
            </a: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估计</a:t>
            </a:r>
          </a:p>
          <a:p>
            <a:pPr algn="ct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即为准确率的平滑</a:t>
            </a:r>
          </a:p>
        </p:txBody>
      </p:sp>
      <p:sp>
        <p:nvSpPr>
          <p:cNvPr id="26" name="右箭头 3">
            <a:extLst>
              <a:ext uri="{FF2B5EF4-FFF2-40B4-BE49-F238E27FC236}">
                <a16:creationId xmlns:a16="http://schemas.microsoft.com/office/drawing/2014/main" id="{0E3AE8E5-F4E4-48F0-9BD6-6E3A6C0126B1}"/>
              </a:ext>
            </a:extLst>
          </p:cNvPr>
          <p:cNvSpPr/>
          <p:nvPr/>
        </p:nvSpPr>
        <p:spPr bwMode="auto">
          <a:xfrm>
            <a:off x="2968692" y="5212789"/>
            <a:ext cx="432048" cy="350887"/>
          </a:xfrm>
          <a:prstGeom prst="rightArrow">
            <a:avLst/>
          </a:prstGeom>
          <a:solidFill>
            <a:srgbClr val="FF66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2032381243"/>
      </p:ext>
    </p:extLst>
  </p:cSld>
  <p:clrMapOvr>
    <a:masterClrMapping/>
  </p:clrMapOvr>
  <p:transition spd="med">
    <p:split orient="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custDataLst>
              <p:tags r:id="rId3"/>
            </p:custDataLst>
          </p:nvPr>
        </p:nvSpPr>
        <p:spPr>
          <a:xfrm>
            <a:off x="4476476" y="4337961"/>
            <a:ext cx="7315200" cy="512717"/>
          </a:xfrm>
          <a:prstGeom prst="rect">
            <a:avLst/>
          </a:prstGeom>
          <a:noFill/>
        </p:spPr>
        <p:txBody>
          <a:bodyPr vert="horz" wrap="square" rtlCol="0" anchor="ctr" anchorCtr="0">
            <a:noAutofit/>
          </a:bodyPr>
          <a:lstStyle/>
          <a:p>
            <a:r>
              <a:rPr lang="zh-CN" altLang="en-US"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规则</a:t>
            </a:r>
            <a:r>
              <a:rPr lang="en-US" altLang="zh-CN"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r2</a:t>
            </a:r>
            <a:r>
              <a:rPr lang="zh-CN" altLang="en-US"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的</a:t>
            </a:r>
            <a:r>
              <a:rPr lang="en-US" altLang="zh-CN"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Laplace</a:t>
            </a:r>
            <a:r>
              <a:rPr lang="zh-CN" altLang="en-US"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估计</a:t>
            </a:r>
            <a:r>
              <a:rPr lang="en-US" altLang="zh-CN"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dirty="0">
                <a:solidFill>
                  <a:srgbClr val="639EF4"/>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填空</a:t>
            </a:r>
            <a:r>
              <a:rPr lang="en-US" altLang="zh-CN"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1] </a:t>
            </a:r>
            <a:endParaRPr lang="zh-CN" altLang="en-US"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1" name="Rectangle 3">
            <a:extLst>
              <a:ext uri="{FF2B5EF4-FFF2-40B4-BE49-F238E27FC236}">
                <a16:creationId xmlns:a16="http://schemas.microsoft.com/office/drawing/2014/main" id="{4550618E-D746-485B-B85D-FA2AC3977F3C}"/>
              </a:ext>
            </a:extLst>
          </p:cNvPr>
          <p:cNvSpPr txBox="1">
            <a:spLocks noChangeArrowheads="1"/>
          </p:cNvSpPr>
          <p:nvPr/>
        </p:nvSpPr>
        <p:spPr>
          <a:xfrm>
            <a:off x="252000" y="756000"/>
            <a:ext cx="4608032" cy="2925416"/>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en-US" altLang="zh-CN" sz="2400">
                <a:solidFill>
                  <a:schemeClr val="tx1">
                    <a:lumMod val="85000"/>
                    <a:lumOff val="15000"/>
                  </a:schemeClr>
                </a:solidFill>
                <a:cs typeface="+mn-ea"/>
                <a:sym typeface="Times New Roman" panose="02020603050405020304" pitchFamily="18" charset="0"/>
              </a:rPr>
              <a:t>Laplace</a:t>
            </a:r>
            <a:r>
              <a:rPr kumimoji="0" lang="zh-CN" altLang="en-US" sz="2400">
                <a:solidFill>
                  <a:schemeClr val="tx1">
                    <a:lumMod val="85000"/>
                    <a:lumOff val="15000"/>
                  </a:schemeClr>
                </a:solidFill>
                <a:cs typeface="+mn-ea"/>
                <a:sym typeface="Times New Roman" panose="02020603050405020304" pitchFamily="18" charset="0"/>
              </a:rPr>
              <a:t>，</a:t>
            </a:r>
            <a:r>
              <a:rPr kumimoji="0" lang="en-US" altLang="zh-CN" sz="2400">
                <a:solidFill>
                  <a:schemeClr val="tx1">
                    <a:lumMod val="85000"/>
                    <a:lumOff val="15000"/>
                  </a:schemeClr>
                </a:solidFill>
                <a:cs typeface="+mn-ea"/>
                <a:sym typeface="Times New Roman" panose="02020603050405020304" pitchFamily="18" charset="0"/>
              </a:rPr>
              <a:t>m</a:t>
            </a:r>
            <a:r>
              <a:rPr kumimoji="0" lang="zh-CN" altLang="en-US" sz="2400">
                <a:solidFill>
                  <a:schemeClr val="tx1">
                    <a:lumMod val="85000"/>
                    <a:lumOff val="15000"/>
                  </a:schemeClr>
                </a:solidFill>
                <a:cs typeface="+mn-ea"/>
                <a:sym typeface="Times New Roman" panose="02020603050405020304" pitchFamily="18" charset="0"/>
              </a:rPr>
              <a:t>估计</a:t>
            </a:r>
            <a:endParaRPr kumimoji="0" lang="en-US" altLang="zh-CN" sz="2400">
              <a:solidFill>
                <a:schemeClr val="tx1">
                  <a:lumMod val="85000"/>
                  <a:lumOff val="15000"/>
                </a:schemeClr>
              </a:solidFill>
              <a:cs typeface="+mn-ea"/>
              <a:sym typeface="Times New Roman" panose="02020603050405020304" pitchFamily="18" charset="0"/>
            </a:endParaRP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en-US" altLang="zh-CN" sz="2200">
                <a:sym typeface="Times New Roman" panose="02020603050405020304" pitchFamily="18" charset="0"/>
              </a:rPr>
              <a:t>k</a:t>
            </a:r>
            <a:r>
              <a:rPr kumimoji="0" lang="zh-CN" altLang="en-US" sz="2200">
                <a:sym typeface="Times New Roman" panose="02020603050405020304" pitchFamily="18" charset="0"/>
              </a:rPr>
              <a:t>是类的个数</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en-US" altLang="zh-CN" sz="2200">
                <a:sym typeface="Times New Roman" panose="02020603050405020304" pitchFamily="18" charset="0"/>
              </a:rPr>
              <a:t>n</a:t>
            </a:r>
            <a:r>
              <a:rPr kumimoji="0" lang="en-US" altLang="zh-CN" sz="2200" baseline="-25000">
                <a:sym typeface="Times New Roman" panose="02020603050405020304" pitchFamily="18" charset="0"/>
              </a:rPr>
              <a:t>+</a:t>
            </a:r>
            <a:r>
              <a:rPr kumimoji="0" lang="zh-CN" altLang="en-US" sz="2200">
                <a:sym typeface="Times New Roman" panose="02020603050405020304" pitchFamily="18" charset="0"/>
              </a:rPr>
              <a:t>是被规则覆盖的的正例数</a:t>
            </a:r>
            <a:endParaRPr kumimoji="0" lang="en-US" altLang="zh-CN" sz="2200">
              <a:sym typeface="Times New Roman" panose="02020603050405020304" pitchFamily="18" charset="0"/>
            </a:endParaRP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en-US" altLang="zh-CN" sz="2200">
                <a:sym typeface="Times New Roman" panose="02020603050405020304" pitchFamily="18" charset="0"/>
              </a:rPr>
              <a:t>n</a:t>
            </a:r>
            <a:r>
              <a:rPr kumimoji="0" lang="zh-CN" altLang="en-US" sz="2200">
                <a:sym typeface="Times New Roman" panose="02020603050405020304" pitchFamily="18" charset="0"/>
              </a:rPr>
              <a:t>是被规则覆盖的样例数</a:t>
            </a:r>
            <a:endParaRPr kumimoji="0" lang="en-US" altLang="zh-CN" sz="2200">
              <a:sym typeface="Times New Roman" panose="02020603050405020304" pitchFamily="18" charset="0"/>
            </a:endParaRP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en-US" altLang="zh-CN" sz="2200">
                <a:sym typeface="Times New Roman" panose="02020603050405020304" pitchFamily="18" charset="0"/>
              </a:rPr>
              <a:t>p</a:t>
            </a:r>
            <a:r>
              <a:rPr kumimoji="0" lang="en-US" altLang="zh-CN" sz="2200" baseline="-25000">
                <a:sym typeface="Times New Roman" panose="02020603050405020304" pitchFamily="18" charset="0"/>
              </a:rPr>
              <a:t>+</a:t>
            </a:r>
            <a:r>
              <a:rPr kumimoji="0" lang="zh-CN" altLang="en-US" sz="2200">
                <a:sym typeface="Times New Roman" panose="02020603050405020304" pitchFamily="18" charset="0"/>
              </a:rPr>
              <a:t>是正例的先验概率</a:t>
            </a:r>
            <a:endParaRPr kumimoji="0" lang="en-US" altLang="zh-CN" sz="2200" dirty="0">
              <a:sym typeface="Times New Roman" panose="02020603050405020304" pitchFamily="18" charset="0"/>
            </a:endParaRPr>
          </a:p>
        </p:txBody>
      </p:sp>
      <p:sp>
        <p:nvSpPr>
          <p:cNvPr id="25" name="矩形 24">
            <a:extLst>
              <a:ext uri="{FF2B5EF4-FFF2-40B4-BE49-F238E27FC236}">
                <a16:creationId xmlns:a16="http://schemas.microsoft.com/office/drawing/2014/main" id="{DF16B0C9-B840-48E5-B914-4D69160E943F}"/>
              </a:ext>
            </a:extLst>
          </p:cNvPr>
          <p:cNvSpPr/>
          <p:nvPr/>
        </p:nvSpPr>
        <p:spPr>
          <a:xfrm>
            <a:off x="4812878" y="1347830"/>
            <a:ext cx="4079122" cy="2061398"/>
          </a:xfrm>
          <a:prstGeom prst="rect">
            <a:avLst/>
          </a:prstGeom>
          <a:solidFill>
            <a:schemeClr val="accent1">
              <a:lumMod val="20000"/>
              <a:lumOff val="80000"/>
            </a:schemeClr>
          </a:solidFill>
        </p:spPr>
        <p:txBody>
          <a:bodyPr wrap="square">
            <a:spAutoFit/>
          </a:bodyPr>
          <a:lstStyle/>
          <a:p>
            <a:pPr marL="0" lvl="1" eaLnBrk="1" hangingPunct="1">
              <a:lnSpc>
                <a:spcPct val="120000"/>
              </a:lnSpc>
              <a:spcBef>
                <a:spcPts val="600"/>
              </a:spcBef>
            </a:pP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例如考虑一个训练集，</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它包含</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60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100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个反例，现有两个候选</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规则：</a:t>
            </a:r>
            <a:endPar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457200" lvl="2" eaLnBrk="1" hangingPunct="1">
              <a:lnSpc>
                <a:spcPct val="120000"/>
              </a:lnSpc>
              <a:spcBef>
                <a:spcPts val="600"/>
              </a:spcBef>
            </a:pPr>
            <a:r>
              <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r1</a:t>
            </a:r>
            <a:r>
              <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覆盖</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50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5</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个反例</a:t>
            </a:r>
            <a:endPar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457200" lvl="2" eaLnBrk="1" hangingPunct="1">
              <a:lnSpc>
                <a:spcPct val="120000"/>
              </a:lnSpc>
              <a:spcBef>
                <a:spcPts val="600"/>
              </a:spcBef>
            </a:pPr>
            <a:r>
              <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r2</a:t>
            </a:r>
            <a:r>
              <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覆盖</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个反例</a:t>
            </a:r>
          </a:p>
        </p:txBody>
      </p:sp>
      <p:pic>
        <p:nvPicPr>
          <p:cNvPr id="26" name="图片 25">
            <a:extLst>
              <a:ext uri="{FF2B5EF4-FFF2-40B4-BE49-F238E27FC236}">
                <a16:creationId xmlns:a16="http://schemas.microsoft.com/office/drawing/2014/main" id="{EB009941-C8E1-4C86-BBBE-95D30D987192}"/>
              </a:ext>
            </a:extLst>
          </p:cNvPr>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1292588" y="3807872"/>
            <a:ext cx="2526855" cy="504056"/>
          </a:xfrm>
          <a:prstGeom prst="rect">
            <a:avLst/>
          </a:prstGeom>
        </p:spPr>
      </p:pic>
      <p:pic>
        <p:nvPicPr>
          <p:cNvPr id="27" name="图片 26">
            <a:extLst>
              <a:ext uri="{FF2B5EF4-FFF2-40B4-BE49-F238E27FC236}">
                <a16:creationId xmlns:a16="http://schemas.microsoft.com/office/drawing/2014/main" id="{8E0098DB-F324-4E10-8ED0-C7C89C546447}"/>
              </a:ext>
            </a:extLst>
          </p:cNvPr>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4522993" y="3807872"/>
            <a:ext cx="4362161" cy="449169"/>
          </a:xfrm>
          <a:prstGeom prst="rect">
            <a:avLst/>
          </a:prstGeom>
        </p:spPr>
      </p:pic>
      <p:sp>
        <p:nvSpPr>
          <p:cNvPr id="28" name="Rectangle 3">
            <a:extLst>
              <a:ext uri="{FF2B5EF4-FFF2-40B4-BE49-F238E27FC236}">
                <a16:creationId xmlns:a16="http://schemas.microsoft.com/office/drawing/2014/main" id="{A99BEAE8-0128-467D-AD09-F77B5F47D61F}"/>
              </a:ext>
            </a:extLst>
          </p:cNvPr>
          <p:cNvSpPr txBox="1">
            <a:spLocks noChangeArrowheads="1"/>
          </p:cNvSpPr>
          <p:nvPr/>
        </p:nvSpPr>
        <p:spPr>
          <a:xfrm>
            <a:off x="252000" y="4383497"/>
            <a:ext cx="8458200" cy="1170320"/>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准确率</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en-US" altLang="zh-CN" sz="2200">
                <a:solidFill>
                  <a:schemeClr val="tx1">
                    <a:lumMod val="85000"/>
                    <a:lumOff val="15000"/>
                  </a:schemeClr>
                </a:solidFill>
                <a:sym typeface="Times New Roman" panose="02020603050405020304" pitchFamily="18" charset="0"/>
              </a:rPr>
              <a:t>Accuracy</a:t>
            </a:r>
          </a:p>
        </p:txBody>
      </p:sp>
      <p:graphicFrame>
        <p:nvGraphicFramePr>
          <p:cNvPr id="29" name="Object 7">
            <a:extLst>
              <a:ext uri="{FF2B5EF4-FFF2-40B4-BE49-F238E27FC236}">
                <a16:creationId xmlns:a16="http://schemas.microsoft.com/office/drawing/2014/main" id="{9F7AC0E2-C907-4F9F-AF98-EDF14100965D}"/>
              </a:ext>
            </a:extLst>
          </p:cNvPr>
          <p:cNvGraphicFramePr>
            <a:graphicFrameLocks noChangeAspect="1"/>
          </p:cNvGraphicFramePr>
          <p:nvPr>
            <p:extLst>
              <p:ext uri="{D42A27DB-BD31-4B8C-83A1-F6EECF244321}">
                <p14:modId xmlns:p14="http://schemas.microsoft.com/office/powerpoint/2010/main" val="2466448294"/>
              </p:ext>
            </p:extLst>
          </p:nvPr>
        </p:nvGraphicFramePr>
        <p:xfrm>
          <a:off x="2134195" y="4961206"/>
          <a:ext cx="709613" cy="776287"/>
        </p:xfrm>
        <a:graphic>
          <a:graphicData uri="http://schemas.openxmlformats.org/presentationml/2006/ole">
            <mc:AlternateContent xmlns:mc="http://schemas.openxmlformats.org/markup-compatibility/2006">
              <mc:Choice xmlns:v="urn:schemas-microsoft-com:vml" Requires="v">
                <p:oleObj spid="_x0000_s72709" name="Equation" r:id="rId17" imgW="330200" imgH="393700" progId="Equation.3">
                  <p:embed/>
                </p:oleObj>
              </mc:Choice>
              <mc:Fallback>
                <p:oleObj name="Equation" r:id="rId17" imgW="330200" imgH="393700" progId="Equation.3">
                  <p:embed/>
                  <p:pic>
                    <p:nvPicPr>
                      <p:cNvPr id="24" name="Object 7">
                        <a:extLst>
                          <a:ext uri="{FF2B5EF4-FFF2-40B4-BE49-F238E27FC236}">
                            <a16:creationId xmlns:a16="http://schemas.microsoft.com/office/drawing/2014/main" id="{BDD53D59-2565-45AB-9DCE-8AB12D1DA8B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34195" y="4961206"/>
                        <a:ext cx="709613" cy="776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TextBox 1">
            <a:extLst>
              <a:ext uri="{FF2B5EF4-FFF2-40B4-BE49-F238E27FC236}">
                <a16:creationId xmlns:a16="http://schemas.microsoft.com/office/drawing/2014/main" id="{D7E054FB-CCDD-4AD0-AC07-1D25EEFD5DFC}"/>
              </a:ext>
            </a:extLst>
          </p:cNvPr>
          <p:cNvSpPr txBox="1"/>
          <p:nvPr/>
        </p:nvSpPr>
        <p:spPr>
          <a:xfrm>
            <a:off x="3525624" y="4945360"/>
            <a:ext cx="3609065" cy="830997"/>
          </a:xfrm>
          <a:prstGeom prst="rect">
            <a:avLst/>
          </a:prstGeom>
          <a:noFill/>
        </p:spPr>
        <p:txBody>
          <a:bodyPr wrap="square" rtlCol="0">
            <a:spAutoFit/>
          </a:bodyPr>
          <a:lstStyle/>
          <a:p>
            <a:pPr algn="ct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简单理解：</a:t>
            </a:r>
            <a:r>
              <a:rPr lang="en-US" altLang="zh-CN"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Laplace</a:t>
            </a: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估计</a:t>
            </a:r>
          </a:p>
          <a:p>
            <a:pPr algn="ct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即为准确率的平滑</a:t>
            </a:r>
          </a:p>
        </p:txBody>
      </p:sp>
      <p:sp>
        <p:nvSpPr>
          <p:cNvPr id="31" name="右箭头 3">
            <a:extLst>
              <a:ext uri="{FF2B5EF4-FFF2-40B4-BE49-F238E27FC236}">
                <a16:creationId xmlns:a16="http://schemas.microsoft.com/office/drawing/2014/main" id="{5B85D36F-DA26-446A-AE0F-E4B2EB0D7D32}"/>
              </a:ext>
            </a:extLst>
          </p:cNvPr>
          <p:cNvSpPr/>
          <p:nvPr/>
        </p:nvSpPr>
        <p:spPr bwMode="auto">
          <a:xfrm>
            <a:off x="2968692" y="5212789"/>
            <a:ext cx="432048" cy="350887"/>
          </a:xfrm>
          <a:prstGeom prst="rightArrow">
            <a:avLst/>
          </a:prstGeom>
          <a:solidFill>
            <a:srgbClr val="FF66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2" name="矩形 31">
            <a:extLst>
              <a:ext uri="{FF2B5EF4-FFF2-40B4-BE49-F238E27FC236}">
                <a16:creationId xmlns:a16="http://schemas.microsoft.com/office/drawing/2014/main" id="{0E48451C-DCE2-4C14-B3B3-D4BDE82D12D0}"/>
              </a:ext>
            </a:extLst>
          </p:cNvPr>
          <p:cNvSpPr/>
          <p:nvPr>
            <p:custDataLst>
              <p:tags r:id="rId6"/>
            </p:custDataLst>
          </p:nvPr>
        </p:nvSpPr>
        <p:spPr bwMode="auto">
          <a:xfrm>
            <a:off x="0" y="6492240"/>
            <a:ext cx="9144000" cy="365760"/>
          </a:xfrm>
          <a:prstGeom prst="rect">
            <a:avLst/>
          </a:prstGeom>
          <a:solidFill>
            <a:srgbClr val="FBFAEF"/>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eaLnBrk="1" hangingPunct="1"/>
            <a:r>
              <a:rPr kumimoji="1" lang="zh-CN" altLang="en-US" sz="1200" b="0" i="0" u="none" strike="noStrike" cap="none" normalizeH="0" baseline="0">
                <a:ln>
                  <a:noFill/>
                </a:ln>
                <a:solidFill>
                  <a:srgbClr val="F84F41"/>
                </a:solidFill>
                <a:effectLst/>
                <a:latin typeface="Times New Roman" panose="02020603050405020304" pitchFamily="18" charset="0"/>
                <a:ea typeface="微软雅黑" panose="020B0503020204020204" pitchFamily="34" charset="-122"/>
                <a:sym typeface="Times New Roman" panose="02020603050405020304" pitchFamily="18" charset="0"/>
              </a:rPr>
              <a:t>正常使用填空题需</a:t>
            </a:r>
            <a:r>
              <a:rPr kumimoji="1" lang="en-US" altLang="zh-CN" sz="1200" b="0" i="0" u="none" strike="noStrike" cap="none" normalizeH="0" baseline="0">
                <a:ln>
                  <a:noFill/>
                </a:ln>
                <a:solidFill>
                  <a:srgbClr val="F84F41"/>
                </a:solidFill>
                <a:effectLst/>
                <a:latin typeface="Times New Roman" panose="02020603050405020304" pitchFamily="18" charset="0"/>
                <a:ea typeface="微软雅黑" panose="020B0503020204020204" pitchFamily="34" charset="-122"/>
                <a:sym typeface="Times New Roman" panose="02020603050405020304" pitchFamily="18" charset="0"/>
              </a:rPr>
              <a:t>3.0</a:t>
            </a:r>
            <a:r>
              <a:rPr kumimoji="1" lang="zh-CN" altLang="en-US" sz="1200" b="0" i="0" u="none" strike="noStrike" cap="none" normalizeH="0" baseline="0">
                <a:ln>
                  <a:noFill/>
                </a:ln>
                <a:solidFill>
                  <a:srgbClr val="F84F41"/>
                </a:solidFill>
                <a:effectLst/>
                <a:latin typeface="Times New Roman" panose="02020603050405020304" pitchFamily="18" charset="0"/>
                <a:ea typeface="微软雅黑" panose="020B0503020204020204" pitchFamily="34" charset="-122"/>
                <a:sym typeface="Times New Roman" panose="02020603050405020304" pitchFamily="18" charset="0"/>
              </a:rPr>
              <a:t>以上版本雨课堂</a:t>
            </a:r>
          </a:p>
        </p:txBody>
      </p:sp>
      <p:sp>
        <p:nvSpPr>
          <p:cNvPr id="33" name="圆角矩形 8">
            <a:extLst>
              <a:ext uri="{FF2B5EF4-FFF2-40B4-BE49-F238E27FC236}">
                <a16:creationId xmlns:a16="http://schemas.microsoft.com/office/drawing/2014/main" id="{BFD41C6D-9E58-47B1-BDA8-FBACE754DB82}"/>
              </a:ext>
            </a:extLst>
          </p:cNvPr>
          <p:cNvSpPr/>
          <p:nvPr>
            <p:custDataLst>
              <p:tags r:id="rId7"/>
            </p:custDataLst>
          </p:nvPr>
        </p:nvSpPr>
        <p:spPr bwMode="auto">
          <a:xfrm>
            <a:off x="6172200" y="5939286"/>
            <a:ext cx="1543050" cy="411480"/>
          </a:xfrm>
          <a:prstGeom prst="roundRect">
            <a:avLst/>
          </a:prstGeom>
          <a:gradFill flip="none" rotWithShape="1">
            <a:gsLst>
              <a:gs pos="0">
                <a:srgbClr val="13548C">
                  <a:shade val="30000"/>
                  <a:satMod val="115000"/>
                </a:srgbClr>
              </a:gs>
              <a:gs pos="50000">
                <a:srgbClr val="13548C">
                  <a:shade val="67500"/>
                  <a:satMod val="115000"/>
                </a:srgbClr>
              </a:gs>
              <a:gs pos="100000">
                <a:srgbClr val="13548C">
                  <a:shade val="100000"/>
                  <a:satMod val="115000"/>
                </a:srgbClr>
              </a:gs>
            </a:gsLst>
            <a:lin ang="16200000" scaled="1"/>
            <a:tileRect/>
          </a:gradFill>
          <a:ln w="38100" cap="flat" cmpd="sng" algn="ctr">
            <a:no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作答</a:t>
            </a:r>
          </a:p>
        </p:txBody>
      </p:sp>
      <p:grpSp>
        <p:nvGrpSpPr>
          <p:cNvPr id="14" name="组合 13"/>
          <p:cNvGrpSpPr/>
          <p:nvPr>
            <p:custDataLst>
              <p:tags r:id="rId8"/>
            </p:custDataLst>
          </p:nvPr>
        </p:nvGrpSpPr>
        <p:grpSpPr>
          <a:xfrm>
            <a:off x="0" y="0"/>
            <a:ext cx="9144000" cy="635000"/>
            <a:chOff x="0" y="0"/>
            <a:chExt cx="9144000" cy="635000"/>
          </a:xfrm>
        </p:grpSpPr>
        <p:sp>
          <p:nvSpPr>
            <p:cNvPr id="10" name="TitleBackground"/>
            <p:cNvSpPr/>
            <p:nvPr>
              <p:custDataLst>
                <p:tags r:id="rId10"/>
              </p:custDataLst>
            </p:nvPr>
          </p:nvSpPr>
          <p:spPr bwMode="auto">
            <a:xfrm>
              <a:off x="0" y="0"/>
              <a:ext cx="9144000" cy="635000"/>
            </a:xfrm>
            <a:prstGeom prst="rect">
              <a:avLst/>
            </a:prstGeom>
            <a:solidFill>
              <a:srgbClr val="F6F7F8"/>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ColorBlock"/>
            <p:cNvSpPr/>
            <p:nvPr>
              <p:custDataLst>
                <p:tags r:id="rId11"/>
              </p:custDataLst>
            </p:nvPr>
          </p:nvSpPr>
          <p:spPr bwMode="auto">
            <a:xfrm>
              <a:off x="0" y="0"/>
              <a:ext cx="190500" cy="635000"/>
            </a:xfrm>
            <a:prstGeom prst="rect">
              <a:avLst/>
            </a:prstGeom>
            <a:solidFill>
              <a:srgbClr val="639EF4"/>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填空题</a:t>
              </a:r>
            </a:p>
          </p:txBody>
        </p:sp>
        <p:sp>
          <p:nvSpPr>
            <p:cNvPr id="13" name="TipText"/>
            <p:cNvSpPr txBox="1"/>
            <p:nvPr>
              <p:custDataLst>
                <p:tags r:id="rId13"/>
              </p:custDataLst>
            </p:nvPr>
          </p:nvSpPr>
          <p:spPr>
            <a:xfrm>
              <a:off x="1510030" y="109220"/>
              <a:ext cx="2286000" cy="508000"/>
            </a:xfrm>
            <a:prstGeom prst="rect">
              <a:avLst/>
            </a:prstGeom>
            <a:noFill/>
          </p:spPr>
          <p:txBody>
            <a:bodyPr vert="horz" wrap="none" rtlCol="0" anchor="ctr" anchorCtr="0">
              <a:noAutofit/>
            </a:bodyPr>
            <a:lstStyle/>
            <a:p>
              <a:r>
                <a:rPr lang="en-US" altLang="zh-CN" sz="2000">
                  <a:solidFill>
                    <a:srgbClr val="808080"/>
                  </a:solidFill>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sz="2000">
                  <a:solidFill>
                    <a:srgbClr val="808080"/>
                  </a:solidFill>
                  <a:latin typeface="Times New Roman" panose="02020603050405020304" pitchFamily="18" charset="0"/>
                  <a:ea typeface="微软雅黑" panose="020B0503020204020204" pitchFamily="34" charset="-122"/>
                  <a:sym typeface="Times New Roman" panose="02020603050405020304" pitchFamily="18" charset="0"/>
                </a:rPr>
                <a:t>分</a:t>
              </a:r>
            </a:p>
          </p:txBody>
        </p:sp>
      </p:grpSp>
      <p:pic>
        <p:nvPicPr>
          <p:cNvPr id="7" name="图片 6"/>
          <p:cNvPicPr>
            <a:picLocks/>
          </p:cNvPicPr>
          <p:nvPr>
            <p:custDataLst>
              <p:tags r:id="rId9"/>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
    </p:custDataLst>
    <p:extLst>
      <p:ext uri="{BB962C8B-B14F-4D97-AF65-F5344CB8AC3E}">
        <p14:creationId xmlns:p14="http://schemas.microsoft.com/office/powerpoint/2010/main" val="671683409"/>
      </p:ext>
    </p:extLst>
  </p:cSld>
  <p:clrMapOvr>
    <a:masterClrMapping/>
  </p:clrMapOvr>
  <p:transition spd="med">
    <p:split orient="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0" name="Rectangle 9">
            <a:extLst>
              <a:ext uri="{FF2B5EF4-FFF2-40B4-BE49-F238E27FC236}">
                <a16:creationId xmlns:a16="http://schemas.microsoft.com/office/drawing/2014/main" id="{AF38E910-0C47-4DFD-9CD0-F75ABB86D93C}"/>
              </a:ext>
            </a:extLst>
          </p:cNvPr>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b="0">
              <a:ea typeface="微软雅黑" panose="020B0503020204020204" pitchFamily="34" charset="-122"/>
              <a:sym typeface="Times New Roman" panose="02020603050405020304" pitchFamily="18" charset="0"/>
            </a:endParaRPr>
          </a:p>
        </p:txBody>
      </p:sp>
      <p:pic>
        <p:nvPicPr>
          <p:cNvPr id="20" name="图片 19">
            <a:extLst>
              <a:ext uri="{FF2B5EF4-FFF2-40B4-BE49-F238E27FC236}">
                <a16:creationId xmlns:a16="http://schemas.microsoft.com/office/drawing/2014/main" id="{8B6EAB0D-D488-499A-8806-A31AC3192292}"/>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522993" y="4429041"/>
            <a:ext cx="3864942" cy="447080"/>
          </a:xfrm>
          <a:prstGeom prst="rect">
            <a:avLst/>
          </a:prstGeom>
        </p:spPr>
      </p:pic>
      <p:sp>
        <p:nvSpPr>
          <p:cNvPr id="15" name="Rectangle 2">
            <a:extLst>
              <a:ext uri="{FF2B5EF4-FFF2-40B4-BE49-F238E27FC236}">
                <a16:creationId xmlns:a16="http://schemas.microsoft.com/office/drawing/2014/main" id="{AF3DC173-9E40-4830-8BFA-D06E57C8DA06}"/>
              </a:ext>
            </a:extLst>
          </p:cNvPr>
          <p:cNvSpPr txBox="1">
            <a:spLocks noChangeArrowheads="1"/>
          </p:cNvSpPr>
          <p:nvPr/>
        </p:nvSpPr>
        <p:spPr>
          <a:xfrm>
            <a:off x="756000" y="107762"/>
            <a:ext cx="73914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lnSpc>
                <a:spcPct val="100000"/>
              </a:lnSpc>
              <a:spcAft>
                <a:spcPts val="0"/>
              </a:spcAft>
            </a:pPr>
            <a:r>
              <a:rPr kumimoji="0"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1.5.4 </a:t>
            </a:r>
            <a:r>
              <a:rPr kumimoji="0"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规则评估</a:t>
            </a:r>
            <a:endParaRPr kumimoji="0"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6" name="Rectangle 3">
            <a:extLst>
              <a:ext uri="{FF2B5EF4-FFF2-40B4-BE49-F238E27FC236}">
                <a16:creationId xmlns:a16="http://schemas.microsoft.com/office/drawing/2014/main" id="{2C9DBEB1-40DC-4B17-9E2A-A102649B8869}"/>
              </a:ext>
            </a:extLst>
          </p:cNvPr>
          <p:cNvSpPr txBox="1">
            <a:spLocks noChangeArrowheads="1"/>
          </p:cNvSpPr>
          <p:nvPr/>
        </p:nvSpPr>
        <p:spPr>
          <a:xfrm>
            <a:off x="252000" y="756000"/>
            <a:ext cx="4608032" cy="2925416"/>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en-US" altLang="zh-CN" sz="2400">
                <a:solidFill>
                  <a:schemeClr val="tx1">
                    <a:lumMod val="85000"/>
                    <a:lumOff val="15000"/>
                  </a:schemeClr>
                </a:solidFill>
                <a:cs typeface="+mn-ea"/>
                <a:sym typeface="Times New Roman" panose="02020603050405020304" pitchFamily="18" charset="0"/>
              </a:rPr>
              <a:t>Laplace</a:t>
            </a:r>
            <a:r>
              <a:rPr kumimoji="0" lang="zh-CN" altLang="en-US" sz="2400">
                <a:solidFill>
                  <a:schemeClr val="tx1">
                    <a:lumMod val="85000"/>
                    <a:lumOff val="15000"/>
                  </a:schemeClr>
                </a:solidFill>
                <a:cs typeface="+mn-ea"/>
                <a:sym typeface="Times New Roman" panose="02020603050405020304" pitchFamily="18" charset="0"/>
              </a:rPr>
              <a:t>，</a:t>
            </a:r>
            <a:r>
              <a:rPr kumimoji="0" lang="en-US" altLang="zh-CN" sz="2400">
                <a:solidFill>
                  <a:schemeClr val="tx1">
                    <a:lumMod val="85000"/>
                    <a:lumOff val="15000"/>
                  </a:schemeClr>
                </a:solidFill>
                <a:cs typeface="+mn-ea"/>
                <a:sym typeface="Times New Roman" panose="02020603050405020304" pitchFamily="18" charset="0"/>
              </a:rPr>
              <a:t>m</a:t>
            </a:r>
            <a:r>
              <a:rPr kumimoji="0" lang="zh-CN" altLang="en-US" sz="2400">
                <a:solidFill>
                  <a:schemeClr val="tx1">
                    <a:lumMod val="85000"/>
                    <a:lumOff val="15000"/>
                  </a:schemeClr>
                </a:solidFill>
                <a:cs typeface="+mn-ea"/>
                <a:sym typeface="Times New Roman" panose="02020603050405020304" pitchFamily="18" charset="0"/>
              </a:rPr>
              <a:t>估计</a:t>
            </a:r>
            <a:endParaRPr kumimoji="0" lang="en-US" altLang="zh-CN" sz="2400">
              <a:solidFill>
                <a:schemeClr val="tx1">
                  <a:lumMod val="85000"/>
                  <a:lumOff val="15000"/>
                </a:schemeClr>
              </a:solidFill>
              <a:cs typeface="+mn-ea"/>
              <a:sym typeface="Times New Roman" panose="02020603050405020304" pitchFamily="18" charset="0"/>
            </a:endParaRP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en-US" altLang="zh-CN" sz="2200">
                <a:sym typeface="Times New Roman" panose="02020603050405020304" pitchFamily="18" charset="0"/>
              </a:rPr>
              <a:t>k</a:t>
            </a:r>
            <a:r>
              <a:rPr kumimoji="0" lang="zh-CN" altLang="en-US" sz="2200">
                <a:sym typeface="Times New Roman" panose="02020603050405020304" pitchFamily="18" charset="0"/>
              </a:rPr>
              <a:t>是类的个数</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en-US" altLang="zh-CN" sz="2200">
                <a:sym typeface="Times New Roman" panose="02020603050405020304" pitchFamily="18" charset="0"/>
              </a:rPr>
              <a:t>n</a:t>
            </a:r>
            <a:r>
              <a:rPr kumimoji="0" lang="en-US" altLang="zh-CN" sz="2200" baseline="-25000">
                <a:sym typeface="Times New Roman" panose="02020603050405020304" pitchFamily="18" charset="0"/>
              </a:rPr>
              <a:t>+</a:t>
            </a:r>
            <a:r>
              <a:rPr kumimoji="0" lang="zh-CN" altLang="en-US" sz="2200">
                <a:sym typeface="Times New Roman" panose="02020603050405020304" pitchFamily="18" charset="0"/>
              </a:rPr>
              <a:t>是被规则覆盖的的正例数</a:t>
            </a:r>
            <a:endParaRPr kumimoji="0" lang="en-US" altLang="zh-CN" sz="2200">
              <a:sym typeface="Times New Roman" panose="02020603050405020304" pitchFamily="18" charset="0"/>
            </a:endParaRP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en-US" altLang="zh-CN" sz="2200">
                <a:sym typeface="Times New Roman" panose="02020603050405020304" pitchFamily="18" charset="0"/>
              </a:rPr>
              <a:t>n</a:t>
            </a:r>
            <a:r>
              <a:rPr kumimoji="0" lang="zh-CN" altLang="en-US" sz="2200">
                <a:sym typeface="Times New Roman" panose="02020603050405020304" pitchFamily="18" charset="0"/>
              </a:rPr>
              <a:t>是被规则覆盖的样例数</a:t>
            </a:r>
            <a:endParaRPr kumimoji="0" lang="en-US" altLang="zh-CN" sz="2200">
              <a:sym typeface="Times New Roman" panose="02020603050405020304" pitchFamily="18" charset="0"/>
            </a:endParaRP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en-US" altLang="zh-CN" sz="2200">
                <a:sym typeface="Times New Roman" panose="02020603050405020304" pitchFamily="18" charset="0"/>
              </a:rPr>
              <a:t>p</a:t>
            </a:r>
            <a:r>
              <a:rPr kumimoji="0" lang="en-US" altLang="zh-CN" sz="2200" baseline="-25000">
                <a:sym typeface="Times New Roman" panose="02020603050405020304" pitchFamily="18" charset="0"/>
              </a:rPr>
              <a:t>+</a:t>
            </a:r>
            <a:r>
              <a:rPr kumimoji="0" lang="zh-CN" altLang="en-US" sz="2200">
                <a:sym typeface="Times New Roman" panose="02020603050405020304" pitchFamily="18" charset="0"/>
              </a:rPr>
              <a:t>是正例的先验概率</a:t>
            </a:r>
            <a:endParaRPr kumimoji="0" lang="en-US" altLang="zh-CN" sz="2200" dirty="0">
              <a:sym typeface="Times New Roman" panose="02020603050405020304" pitchFamily="18" charset="0"/>
            </a:endParaRPr>
          </a:p>
        </p:txBody>
      </p:sp>
      <p:sp>
        <p:nvSpPr>
          <p:cNvPr id="17" name="矩形 16">
            <a:extLst>
              <a:ext uri="{FF2B5EF4-FFF2-40B4-BE49-F238E27FC236}">
                <a16:creationId xmlns:a16="http://schemas.microsoft.com/office/drawing/2014/main" id="{DA3D64B2-E6AD-4938-ADD3-751DF5104665}"/>
              </a:ext>
            </a:extLst>
          </p:cNvPr>
          <p:cNvSpPr/>
          <p:nvPr/>
        </p:nvSpPr>
        <p:spPr>
          <a:xfrm>
            <a:off x="4812878" y="1347830"/>
            <a:ext cx="4079122" cy="2061398"/>
          </a:xfrm>
          <a:prstGeom prst="rect">
            <a:avLst/>
          </a:prstGeom>
          <a:solidFill>
            <a:schemeClr val="accent1">
              <a:lumMod val="20000"/>
              <a:lumOff val="80000"/>
            </a:schemeClr>
          </a:solidFill>
        </p:spPr>
        <p:txBody>
          <a:bodyPr wrap="square">
            <a:spAutoFit/>
          </a:bodyPr>
          <a:lstStyle/>
          <a:p>
            <a:pPr marL="0" lvl="1" eaLnBrk="1" hangingPunct="1">
              <a:lnSpc>
                <a:spcPct val="120000"/>
              </a:lnSpc>
              <a:spcBef>
                <a:spcPts val="600"/>
              </a:spcBef>
            </a:pP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例如考虑一个训练集，</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它包含</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60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100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个反例，现有两个候选</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规则：</a:t>
            </a:r>
            <a:endPar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457200" lvl="2" eaLnBrk="1" hangingPunct="1">
              <a:lnSpc>
                <a:spcPct val="120000"/>
              </a:lnSpc>
              <a:spcBef>
                <a:spcPts val="600"/>
              </a:spcBef>
            </a:pPr>
            <a:r>
              <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r1</a:t>
            </a:r>
            <a:r>
              <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覆盖</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50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5</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个反例</a:t>
            </a:r>
            <a:endPar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457200" lvl="2" eaLnBrk="1" hangingPunct="1">
              <a:lnSpc>
                <a:spcPct val="120000"/>
              </a:lnSpc>
              <a:spcBef>
                <a:spcPts val="600"/>
              </a:spcBef>
            </a:pPr>
            <a:r>
              <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r2</a:t>
            </a:r>
            <a:r>
              <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覆盖</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个反例</a:t>
            </a:r>
          </a:p>
        </p:txBody>
      </p:sp>
      <p:pic>
        <p:nvPicPr>
          <p:cNvPr id="19" name="图片 18">
            <a:extLst>
              <a:ext uri="{FF2B5EF4-FFF2-40B4-BE49-F238E27FC236}">
                <a16:creationId xmlns:a16="http://schemas.microsoft.com/office/drawing/2014/main" id="{58081393-EE1A-4E8F-85C5-860558CDD7BF}"/>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292588" y="3807872"/>
            <a:ext cx="2526855" cy="504056"/>
          </a:xfrm>
          <a:prstGeom prst="rect">
            <a:avLst/>
          </a:prstGeom>
        </p:spPr>
      </p:pic>
      <p:pic>
        <p:nvPicPr>
          <p:cNvPr id="21" name="图片 20">
            <a:extLst>
              <a:ext uri="{FF2B5EF4-FFF2-40B4-BE49-F238E27FC236}">
                <a16:creationId xmlns:a16="http://schemas.microsoft.com/office/drawing/2014/main" id="{0851F555-0A72-4BC0-A415-85B46F7DD5AD}"/>
              </a:ext>
            </a:extLst>
          </p:cNvPr>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4522993" y="3807872"/>
            <a:ext cx="4362161" cy="449169"/>
          </a:xfrm>
          <a:prstGeom prst="rect">
            <a:avLst/>
          </a:prstGeom>
        </p:spPr>
      </p:pic>
      <p:sp>
        <p:nvSpPr>
          <p:cNvPr id="22" name="Rectangle 3">
            <a:extLst>
              <a:ext uri="{FF2B5EF4-FFF2-40B4-BE49-F238E27FC236}">
                <a16:creationId xmlns:a16="http://schemas.microsoft.com/office/drawing/2014/main" id="{3DFFAAD1-09FE-4D63-A446-058C549196EB}"/>
              </a:ext>
            </a:extLst>
          </p:cNvPr>
          <p:cNvSpPr txBox="1">
            <a:spLocks noChangeArrowheads="1"/>
          </p:cNvSpPr>
          <p:nvPr/>
        </p:nvSpPr>
        <p:spPr>
          <a:xfrm>
            <a:off x="252000" y="4383497"/>
            <a:ext cx="8458200" cy="1170320"/>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准确率</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en-US" altLang="zh-CN" sz="2200">
                <a:solidFill>
                  <a:schemeClr val="tx1">
                    <a:lumMod val="85000"/>
                    <a:lumOff val="15000"/>
                  </a:schemeClr>
                </a:solidFill>
                <a:sym typeface="Times New Roman" panose="02020603050405020304" pitchFamily="18" charset="0"/>
              </a:rPr>
              <a:t>Accuracy</a:t>
            </a:r>
          </a:p>
        </p:txBody>
      </p:sp>
      <p:graphicFrame>
        <p:nvGraphicFramePr>
          <p:cNvPr id="23" name="Object 7">
            <a:extLst>
              <a:ext uri="{FF2B5EF4-FFF2-40B4-BE49-F238E27FC236}">
                <a16:creationId xmlns:a16="http://schemas.microsoft.com/office/drawing/2014/main" id="{D15A05C1-C02F-4D3C-9BDD-BEE02AF9325B}"/>
              </a:ext>
            </a:extLst>
          </p:cNvPr>
          <p:cNvGraphicFramePr>
            <a:graphicFrameLocks noChangeAspect="1"/>
          </p:cNvGraphicFramePr>
          <p:nvPr>
            <p:extLst>
              <p:ext uri="{D42A27DB-BD31-4B8C-83A1-F6EECF244321}">
                <p14:modId xmlns:p14="http://schemas.microsoft.com/office/powerpoint/2010/main" val="530888468"/>
              </p:ext>
            </p:extLst>
          </p:nvPr>
        </p:nvGraphicFramePr>
        <p:xfrm>
          <a:off x="2134195" y="4961206"/>
          <a:ext cx="709613" cy="776287"/>
        </p:xfrm>
        <a:graphic>
          <a:graphicData uri="http://schemas.openxmlformats.org/presentationml/2006/ole">
            <mc:AlternateContent xmlns:mc="http://schemas.openxmlformats.org/markup-compatibility/2006">
              <mc:Choice xmlns:v="urn:schemas-microsoft-com:vml" Requires="v">
                <p:oleObj spid="_x0000_s73733" name="Equation" r:id="rId10" imgW="330200" imgH="393700" progId="Equation.3">
                  <p:embed/>
                </p:oleObj>
              </mc:Choice>
              <mc:Fallback>
                <p:oleObj name="Equation" r:id="rId10" imgW="330200" imgH="393700" progId="Equation.3">
                  <p:embed/>
                  <p:pic>
                    <p:nvPicPr>
                      <p:cNvPr id="29" name="Object 7">
                        <a:extLst>
                          <a:ext uri="{FF2B5EF4-FFF2-40B4-BE49-F238E27FC236}">
                            <a16:creationId xmlns:a16="http://schemas.microsoft.com/office/drawing/2014/main" id="{9F7AC0E2-C907-4F9F-AF98-EDF14100965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34195" y="4961206"/>
                        <a:ext cx="709613" cy="776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TextBox 1">
            <a:extLst>
              <a:ext uri="{FF2B5EF4-FFF2-40B4-BE49-F238E27FC236}">
                <a16:creationId xmlns:a16="http://schemas.microsoft.com/office/drawing/2014/main" id="{741B6650-97EF-42A6-AC07-579F2062B932}"/>
              </a:ext>
            </a:extLst>
          </p:cNvPr>
          <p:cNvSpPr txBox="1"/>
          <p:nvPr/>
        </p:nvSpPr>
        <p:spPr>
          <a:xfrm>
            <a:off x="3525624" y="4945360"/>
            <a:ext cx="3609065" cy="830997"/>
          </a:xfrm>
          <a:prstGeom prst="rect">
            <a:avLst/>
          </a:prstGeom>
          <a:noFill/>
        </p:spPr>
        <p:txBody>
          <a:bodyPr wrap="square" rtlCol="0">
            <a:spAutoFit/>
          </a:bodyPr>
          <a:lstStyle/>
          <a:p>
            <a:pPr algn="ct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简单理解：</a:t>
            </a:r>
            <a:r>
              <a:rPr lang="en-US" altLang="zh-CN"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Laplace</a:t>
            </a: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估计</a:t>
            </a:r>
          </a:p>
          <a:p>
            <a:pPr algn="ct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即为准确率的平滑</a:t>
            </a:r>
          </a:p>
        </p:txBody>
      </p:sp>
      <p:sp>
        <p:nvSpPr>
          <p:cNvPr id="25" name="右箭头 3">
            <a:extLst>
              <a:ext uri="{FF2B5EF4-FFF2-40B4-BE49-F238E27FC236}">
                <a16:creationId xmlns:a16="http://schemas.microsoft.com/office/drawing/2014/main" id="{049D7F29-5A03-46DA-8D15-18DA2412C08F}"/>
              </a:ext>
            </a:extLst>
          </p:cNvPr>
          <p:cNvSpPr/>
          <p:nvPr/>
        </p:nvSpPr>
        <p:spPr bwMode="auto">
          <a:xfrm>
            <a:off x="2968692" y="5212789"/>
            <a:ext cx="432048" cy="350887"/>
          </a:xfrm>
          <a:prstGeom prst="rightArrow">
            <a:avLst/>
          </a:prstGeom>
          <a:solidFill>
            <a:srgbClr val="FF66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2487547457"/>
      </p:ext>
    </p:extLst>
  </p:cSld>
  <p:clrMapOvr>
    <a:masterClrMapping/>
  </p:clrMapOvr>
  <p:transition spd="med">
    <p:split orient="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F2141BF9-8270-4F5E-8A23-21E0F48589FB}"/>
              </a:ext>
            </a:extLst>
          </p:cNvPr>
          <p:cNvSpPr/>
          <p:nvPr/>
        </p:nvSpPr>
        <p:spPr>
          <a:xfrm>
            <a:off x="252000" y="4137650"/>
            <a:ext cx="8640000" cy="1169551"/>
          </a:xfrm>
          <a:prstGeom prst="rect">
            <a:avLst/>
          </a:prstGeom>
          <a:solidFill>
            <a:schemeClr val="accent1">
              <a:lumMod val="20000"/>
              <a:lumOff val="80000"/>
            </a:schemeClr>
          </a:solidFill>
        </p:spPr>
        <p:txBody>
          <a:bodyPr wrap="square">
            <a:spAutoFit/>
          </a:bodyPr>
          <a:lstStyle/>
          <a:p>
            <a:pPr marL="0" lvl="1" eaLnBrk="1" hangingPunct="1">
              <a:spcBef>
                <a:spcPts val="600"/>
              </a:spcBef>
            </a:pP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例如 考虑</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一个训练集，它包含</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60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100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个反例，现有两个候选</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规则：</a:t>
            </a:r>
            <a:endPar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eaLnBrk="1" hangingPunct="1">
              <a:spcBef>
                <a:spcPts val="600"/>
              </a:spcBef>
            </a:pPr>
            <a:r>
              <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  r1</a:t>
            </a:r>
            <a:r>
              <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覆盖</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50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5</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个反例</a:t>
            </a:r>
            <a:endPar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eaLnBrk="1" hangingPunct="1">
              <a:spcBef>
                <a:spcPts val="600"/>
              </a:spcBef>
            </a:pPr>
            <a:r>
              <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  r2</a:t>
            </a:r>
            <a:r>
              <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覆盖</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个反例</a:t>
            </a:r>
          </a:p>
        </p:txBody>
      </p:sp>
      <p:sp>
        <p:nvSpPr>
          <p:cNvPr id="28680" name="Rectangle 9">
            <a:extLst>
              <a:ext uri="{FF2B5EF4-FFF2-40B4-BE49-F238E27FC236}">
                <a16:creationId xmlns:a16="http://schemas.microsoft.com/office/drawing/2014/main" id="{AF38E910-0C47-4DFD-9CD0-F75ABB86D93C}"/>
              </a:ext>
            </a:extLst>
          </p:cNvPr>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b="0">
              <a:ea typeface="微软雅黑" panose="020B0503020204020204" pitchFamily="34" charset="-122"/>
              <a:sym typeface="Times New Roman" panose="02020603050405020304" pitchFamily="18" charset="0"/>
            </a:endParaRPr>
          </a:p>
        </p:txBody>
      </p:sp>
      <p:sp>
        <p:nvSpPr>
          <p:cNvPr id="17" name="Rectangle 2">
            <a:extLst>
              <a:ext uri="{FF2B5EF4-FFF2-40B4-BE49-F238E27FC236}">
                <a16:creationId xmlns:a16="http://schemas.microsoft.com/office/drawing/2014/main" id="{019C2D6B-484A-4A6F-BBD6-2295AA998080}"/>
              </a:ext>
            </a:extLst>
          </p:cNvPr>
          <p:cNvSpPr txBox="1">
            <a:spLocks noChangeArrowheads="1"/>
          </p:cNvSpPr>
          <p:nvPr/>
        </p:nvSpPr>
        <p:spPr>
          <a:xfrm>
            <a:off x="756000" y="107762"/>
            <a:ext cx="73914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lnSpc>
                <a:spcPct val="100000"/>
              </a:lnSpc>
              <a:spcAft>
                <a:spcPts val="0"/>
              </a:spcAft>
            </a:pPr>
            <a:r>
              <a:rPr kumimoji="0"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1.5.4 </a:t>
            </a:r>
            <a:r>
              <a:rPr kumimoji="0"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规则评估</a:t>
            </a:r>
            <a:endParaRPr kumimoji="0"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Rectangle 3">
                <a:extLst>
                  <a:ext uri="{FF2B5EF4-FFF2-40B4-BE49-F238E27FC236}">
                    <a16:creationId xmlns:a16="http://schemas.microsoft.com/office/drawing/2014/main" id="{795E03A8-70EB-4D05-BB66-EE752DFA5931}"/>
                  </a:ext>
                </a:extLst>
              </p:cNvPr>
              <p:cNvSpPr txBox="1">
                <a:spLocks noChangeArrowheads="1"/>
              </p:cNvSpPr>
              <p:nvPr/>
            </p:nvSpPr>
            <p:spPr>
              <a:xfrm>
                <a:off x="252000" y="756000"/>
                <a:ext cx="8458200" cy="3356303"/>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en-AU" altLang="zh-CN" sz="2400">
                    <a:solidFill>
                      <a:schemeClr val="tx1">
                        <a:lumMod val="85000"/>
                        <a:lumOff val="15000"/>
                      </a:schemeClr>
                    </a:solidFill>
                    <a:cs typeface="+mn-ea"/>
                    <a:sym typeface="Times New Roman" panose="02020603050405020304" pitchFamily="18" charset="0"/>
                  </a:rPr>
                  <a:t>FOIL</a:t>
                </a:r>
                <a:r>
                  <a:rPr kumimoji="0" lang="zh-CN" altLang="en-US" sz="2400">
                    <a:solidFill>
                      <a:schemeClr val="tx1">
                        <a:lumMod val="85000"/>
                        <a:lumOff val="15000"/>
                      </a:schemeClr>
                    </a:solidFill>
                    <a:cs typeface="+mn-ea"/>
                    <a:sym typeface="Times New Roman" panose="02020603050405020304" pitchFamily="18" charset="0"/>
                  </a:rPr>
                  <a:t>信息增益</a:t>
                </a:r>
                <a:endParaRPr kumimoji="0" lang="en-US" altLang="zh-CN" sz="2400" dirty="0">
                  <a:solidFill>
                    <a:schemeClr val="tx1">
                      <a:lumMod val="85000"/>
                      <a:lumOff val="15000"/>
                    </a:schemeClr>
                  </a:solidFill>
                  <a:cs typeface="+mn-ea"/>
                  <a:sym typeface="Times New Roman" panose="02020603050405020304" pitchFamily="18" charset="0"/>
                </a:endParaRP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dirty="0">
                    <a:sym typeface="Times New Roman" panose="02020603050405020304" pitchFamily="18" charset="0"/>
                  </a:rPr>
                  <a:t>假设规则</a:t>
                </a:r>
                <a:r>
                  <a:rPr kumimoji="0" lang="en-US" altLang="zh-CN" sz="2200" dirty="0">
                    <a:sym typeface="Times New Roman" panose="02020603050405020304" pitchFamily="18" charset="0"/>
                  </a:rPr>
                  <a:t>r:A</a:t>
                </a:r>
                <a14:m>
                  <m:oMath xmlns:m="http://schemas.openxmlformats.org/officeDocument/2006/math">
                    <m:r>
                      <a:rPr kumimoji="0" lang="en-US" altLang="zh-CN" sz="2200" dirty="0">
                        <a:latin typeface="Cambria Math" panose="02040503050406030204" pitchFamily="18" charset="0"/>
                        <a:sym typeface="Times New Roman" panose="02020603050405020304" pitchFamily="18" charset="0"/>
                      </a:rPr>
                      <m:t>→</m:t>
                    </m:r>
                  </m:oMath>
                </a14:m>
                <a:r>
                  <a:rPr kumimoji="0" lang="zh-CN" altLang="en-US" sz="2200" dirty="0">
                    <a:sym typeface="Times New Roman" panose="02020603050405020304" pitchFamily="18" charset="0"/>
                  </a:rPr>
                  <a:t>覆盖</a:t>
                </a:r>
                <a14:m>
                  <m:oMath xmlns:m="http://schemas.openxmlformats.org/officeDocument/2006/math">
                    <m:sSub>
                      <m:sSubPr>
                        <m:ctrlPr>
                          <a:rPr kumimoji="0" lang="en-US" altLang="zh-CN" sz="2200" i="1" dirty="0">
                            <a:latin typeface="Cambria Math" panose="02040503050406030204" pitchFamily="18" charset="0"/>
                            <a:sym typeface="Times New Roman" panose="02020603050405020304" pitchFamily="18" charset="0"/>
                          </a:rPr>
                        </m:ctrlPr>
                      </m:sSubPr>
                      <m:e>
                        <m:r>
                          <a:rPr kumimoji="0" lang="en-US" altLang="zh-CN" sz="2200" dirty="0">
                            <a:latin typeface="Cambria Math" panose="02040503050406030204" pitchFamily="18" charset="0"/>
                            <a:sym typeface="Times New Roman" panose="02020603050405020304" pitchFamily="18" charset="0"/>
                          </a:rPr>
                          <m:t>𝒏</m:t>
                        </m:r>
                      </m:e>
                      <m:sub>
                        <m:r>
                          <a:rPr kumimoji="0" lang="en-US" altLang="zh-CN" sz="2200" dirty="0">
                            <a:latin typeface="Cambria Math" panose="02040503050406030204" pitchFamily="18" charset="0"/>
                            <a:sym typeface="Times New Roman" panose="02020603050405020304" pitchFamily="18" charset="0"/>
                          </a:rPr>
                          <m:t>𝟎</m:t>
                        </m:r>
                        <m:r>
                          <a:rPr kumimoji="0" lang="en-US" altLang="zh-CN" sz="2200" dirty="0">
                            <a:latin typeface="Cambria Math" panose="02040503050406030204" pitchFamily="18" charset="0"/>
                            <a:sym typeface="Times New Roman" panose="02020603050405020304" pitchFamily="18" charset="0"/>
                          </a:rPr>
                          <m:t>+</m:t>
                        </m:r>
                      </m:sub>
                    </m:sSub>
                  </m:oMath>
                </a14:m>
                <a:r>
                  <a:rPr kumimoji="0" lang="zh-CN" altLang="en-US" sz="2200" dirty="0">
                    <a:sym typeface="Times New Roman" panose="02020603050405020304" pitchFamily="18" charset="0"/>
                  </a:rPr>
                  <a:t>个正例和</a:t>
                </a:r>
                <a14:m>
                  <m:oMath xmlns:m="http://schemas.openxmlformats.org/officeDocument/2006/math">
                    <m:sSub>
                      <m:sSubPr>
                        <m:ctrlPr>
                          <a:rPr kumimoji="0" lang="en-US" altLang="zh-CN" sz="2200" i="1" dirty="0">
                            <a:latin typeface="Cambria Math" panose="02040503050406030204" pitchFamily="18" charset="0"/>
                            <a:sym typeface="Times New Roman" panose="02020603050405020304" pitchFamily="18" charset="0"/>
                          </a:rPr>
                        </m:ctrlPr>
                      </m:sSubPr>
                      <m:e>
                        <m:r>
                          <a:rPr kumimoji="0" lang="en-US" altLang="zh-CN" sz="2200" dirty="0">
                            <a:latin typeface="Cambria Math" panose="02040503050406030204" pitchFamily="18" charset="0"/>
                            <a:sym typeface="Times New Roman" panose="02020603050405020304" pitchFamily="18" charset="0"/>
                          </a:rPr>
                          <m:t>𝒏</m:t>
                        </m:r>
                      </m:e>
                      <m:sub>
                        <m:r>
                          <a:rPr kumimoji="0" lang="en-US" altLang="zh-CN" sz="2200" dirty="0">
                            <a:latin typeface="Cambria Math" panose="02040503050406030204" pitchFamily="18" charset="0"/>
                            <a:sym typeface="Times New Roman" panose="02020603050405020304" pitchFamily="18" charset="0"/>
                          </a:rPr>
                          <m:t>𝟎</m:t>
                        </m:r>
                        <m:r>
                          <a:rPr kumimoji="0" lang="en-US" altLang="zh-CN" sz="2200" dirty="0">
                            <a:latin typeface="Cambria Math" panose="02040503050406030204" pitchFamily="18" charset="0"/>
                            <a:sym typeface="Times New Roman" panose="02020603050405020304" pitchFamily="18" charset="0"/>
                          </a:rPr>
                          <m:t>−</m:t>
                        </m:r>
                      </m:sub>
                    </m:sSub>
                  </m:oMath>
                </a14:m>
                <a:r>
                  <a:rPr kumimoji="0" lang="zh-CN" altLang="en-US" sz="2200" dirty="0">
                    <a:sym typeface="Times New Roman" panose="02020603050405020304" pitchFamily="18" charset="0"/>
                  </a:rPr>
                  <a:t>个反例，增加新</a:t>
                </a:r>
                <a:r>
                  <a:rPr kumimoji="0" lang="zh-CN" altLang="en-US" sz="2200">
                    <a:sym typeface="Times New Roman" panose="02020603050405020304" pitchFamily="18" charset="0"/>
                  </a:rPr>
                  <a:t>的合取项</a:t>
                </a:r>
                <a:r>
                  <a:rPr kumimoji="0" lang="en-US" altLang="zh-CN" sz="2200" dirty="0">
                    <a:sym typeface="Times New Roman" panose="02020603050405020304" pitchFamily="18" charset="0"/>
                  </a:rPr>
                  <a:t>B</a:t>
                </a:r>
                <a:r>
                  <a:rPr kumimoji="0" lang="zh-CN" altLang="en-US" sz="2200" dirty="0">
                    <a:sym typeface="Times New Roman" panose="02020603050405020304" pitchFamily="18" charset="0"/>
                  </a:rPr>
                  <a:t>后，扩展的规则</a:t>
                </a:r>
                <a:r>
                  <a:rPr kumimoji="0" lang="en-US" altLang="zh-CN" sz="2200" dirty="0">
                    <a:sym typeface="Times New Roman" panose="02020603050405020304" pitchFamily="18" charset="0"/>
                  </a:rPr>
                  <a:t>r:B </a:t>
                </a:r>
                <a14:m>
                  <m:oMath xmlns:m="http://schemas.openxmlformats.org/officeDocument/2006/math">
                    <m:r>
                      <a:rPr kumimoji="0" lang="en-US" altLang="zh-CN" sz="2200" dirty="0">
                        <a:latin typeface="Cambria Math" panose="02040503050406030204" pitchFamily="18" charset="0"/>
                        <a:sym typeface="Times New Roman" panose="02020603050405020304" pitchFamily="18" charset="0"/>
                      </a:rPr>
                      <m:t>→</m:t>
                    </m:r>
                  </m:oMath>
                </a14:m>
                <a:r>
                  <a:rPr kumimoji="0" lang="zh-CN" altLang="en-US" sz="2200" dirty="0">
                    <a:sym typeface="Times New Roman" panose="02020603050405020304" pitchFamily="18" charset="0"/>
                  </a:rPr>
                  <a:t>覆盖</a:t>
                </a:r>
                <a14:m>
                  <m:oMath xmlns:m="http://schemas.openxmlformats.org/officeDocument/2006/math">
                    <m:sSub>
                      <m:sSubPr>
                        <m:ctrlPr>
                          <a:rPr kumimoji="0" lang="en-US" altLang="zh-CN" sz="2200" i="1" dirty="0">
                            <a:latin typeface="Cambria Math" panose="02040503050406030204" pitchFamily="18" charset="0"/>
                            <a:sym typeface="Times New Roman" panose="02020603050405020304" pitchFamily="18" charset="0"/>
                          </a:rPr>
                        </m:ctrlPr>
                      </m:sSubPr>
                      <m:e>
                        <m:r>
                          <a:rPr kumimoji="0" lang="en-US" altLang="zh-CN" sz="2200" dirty="0">
                            <a:latin typeface="Cambria Math" panose="02040503050406030204" pitchFamily="18" charset="0"/>
                            <a:sym typeface="Times New Roman" panose="02020603050405020304" pitchFamily="18" charset="0"/>
                          </a:rPr>
                          <m:t>𝒏</m:t>
                        </m:r>
                      </m:e>
                      <m:sub>
                        <m:r>
                          <a:rPr kumimoji="0" lang="en-US" altLang="zh-CN" sz="2200" dirty="0">
                            <a:latin typeface="Cambria Math" panose="02040503050406030204" pitchFamily="18" charset="0"/>
                            <a:sym typeface="Times New Roman" panose="02020603050405020304" pitchFamily="18" charset="0"/>
                          </a:rPr>
                          <m:t>𝟏</m:t>
                        </m:r>
                        <m:r>
                          <a:rPr kumimoji="0" lang="en-US" altLang="zh-CN" sz="2200" dirty="0">
                            <a:latin typeface="Cambria Math" panose="02040503050406030204" pitchFamily="18" charset="0"/>
                            <a:sym typeface="Times New Roman" panose="02020603050405020304" pitchFamily="18" charset="0"/>
                          </a:rPr>
                          <m:t>+</m:t>
                        </m:r>
                      </m:sub>
                    </m:sSub>
                  </m:oMath>
                </a14:m>
                <a:r>
                  <a:rPr kumimoji="0" lang="zh-CN" altLang="en-US" sz="2200" dirty="0">
                    <a:sym typeface="Times New Roman" panose="02020603050405020304" pitchFamily="18" charset="0"/>
                  </a:rPr>
                  <a:t>个正例和</a:t>
                </a:r>
                <a14:m>
                  <m:oMath xmlns:m="http://schemas.openxmlformats.org/officeDocument/2006/math">
                    <m:sSub>
                      <m:sSubPr>
                        <m:ctrlPr>
                          <a:rPr kumimoji="0" lang="en-US" altLang="zh-CN" sz="2200" i="1" dirty="0">
                            <a:latin typeface="Cambria Math" panose="02040503050406030204" pitchFamily="18" charset="0"/>
                            <a:sym typeface="Times New Roman" panose="02020603050405020304" pitchFamily="18" charset="0"/>
                          </a:rPr>
                        </m:ctrlPr>
                      </m:sSubPr>
                      <m:e>
                        <m:r>
                          <a:rPr kumimoji="0" lang="en-US" altLang="zh-CN" sz="2200" dirty="0">
                            <a:latin typeface="Cambria Math" panose="02040503050406030204" pitchFamily="18" charset="0"/>
                            <a:sym typeface="Times New Roman" panose="02020603050405020304" pitchFamily="18" charset="0"/>
                          </a:rPr>
                          <m:t>𝒏</m:t>
                        </m:r>
                      </m:e>
                      <m:sub>
                        <m:r>
                          <a:rPr kumimoji="0" lang="en-US" altLang="zh-CN" sz="2200" dirty="0">
                            <a:latin typeface="Cambria Math" panose="02040503050406030204" pitchFamily="18" charset="0"/>
                            <a:sym typeface="Times New Roman" panose="02020603050405020304" pitchFamily="18" charset="0"/>
                          </a:rPr>
                          <m:t>𝟏</m:t>
                        </m:r>
                        <m:r>
                          <a:rPr kumimoji="0" lang="en-US" altLang="zh-CN" sz="2200" dirty="0">
                            <a:latin typeface="Cambria Math" panose="02040503050406030204" pitchFamily="18" charset="0"/>
                            <a:sym typeface="Times New Roman" panose="02020603050405020304" pitchFamily="18" charset="0"/>
                          </a:rPr>
                          <m:t>−</m:t>
                        </m:r>
                      </m:sub>
                    </m:sSub>
                  </m:oMath>
                </a14:m>
                <a:r>
                  <a:rPr kumimoji="0" lang="zh-CN" altLang="en-US" sz="2200" dirty="0">
                    <a:sym typeface="Times New Roman" panose="02020603050405020304" pitchFamily="18" charset="0"/>
                  </a:rPr>
                  <a:t>个反例，此时扩展</a:t>
                </a:r>
                <a:r>
                  <a:rPr kumimoji="0" lang="zh-CN" altLang="en-US" sz="2200">
                    <a:sym typeface="Times New Roman" panose="02020603050405020304" pitchFamily="18" charset="0"/>
                  </a:rPr>
                  <a:t>规则后</a:t>
                </a:r>
                <a:r>
                  <a:rPr kumimoji="0" lang="en-US" altLang="zh-CN" sz="2200" dirty="0">
                    <a:sym typeface="Times New Roman" panose="02020603050405020304" pitchFamily="18" charset="0"/>
                  </a:rPr>
                  <a:t>FOIL</a:t>
                </a:r>
                <a:r>
                  <a:rPr kumimoji="0" lang="zh-CN" altLang="en-US" sz="2200" dirty="0">
                    <a:sym typeface="Times New Roman" panose="02020603050405020304" pitchFamily="18" charset="0"/>
                  </a:rPr>
                  <a:t>信息增益定义</a:t>
                </a:r>
                <a:r>
                  <a:rPr kumimoji="0" lang="zh-CN" altLang="en-US" sz="2200">
                    <a:sym typeface="Times New Roman" panose="02020603050405020304" pitchFamily="18" charset="0"/>
                  </a:rPr>
                  <a:t>为：</a:t>
                </a:r>
                <a:endParaRPr kumimoji="0" lang="en-US" altLang="zh-CN" sz="2200" dirty="0">
                  <a:sym typeface="Times New Roman" panose="02020603050405020304" pitchFamily="18" charset="0"/>
                </a:endParaRPr>
              </a:p>
              <a:p>
                <a:pPr marL="457200" lvl="1" indent="0" fontAlgn="auto">
                  <a:lnSpc>
                    <a:spcPct val="150000"/>
                  </a:lnSpc>
                  <a:spcBef>
                    <a:spcPts val="600"/>
                  </a:spcBef>
                  <a:spcAft>
                    <a:spcPts val="0"/>
                  </a:spcAft>
                  <a:buClr>
                    <a:srgbClr val="FF6600"/>
                  </a:buClr>
                  <a:buSzPct val="60000"/>
                  <a:buFont typeface="Arial" panose="020B0604020202020204" pitchFamily="34" charset="0"/>
                  <a:buNone/>
                </a:pPr>
                <a:endParaRPr kumimoji="0" lang="en-US" altLang="zh-CN" sz="2200" dirty="0">
                  <a:sym typeface="Times New Roman" panose="02020603050405020304" pitchFamily="18" charset="0"/>
                </a:endParaRP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dirty="0">
                    <a:sym typeface="Times New Roman" panose="02020603050405020304" pitchFamily="18" charset="0"/>
                  </a:rPr>
                  <a:t>该度量倾向于选择那些</a:t>
                </a:r>
                <a:r>
                  <a:rPr kumimoji="0" lang="zh-CN" altLang="en-US" sz="2200" b="1" dirty="0">
                    <a:solidFill>
                      <a:srgbClr val="FF6600"/>
                    </a:solidFill>
                    <a:sym typeface="Times New Roman" panose="02020603050405020304" pitchFamily="18" charset="0"/>
                  </a:rPr>
                  <a:t>高支持度计数和高准确率</a:t>
                </a:r>
                <a:r>
                  <a:rPr kumimoji="0" lang="zh-CN" altLang="en-US" sz="2200">
                    <a:sym typeface="Times New Roman" panose="02020603050405020304" pitchFamily="18" charset="0"/>
                  </a:rPr>
                  <a:t>的规则</a:t>
                </a:r>
                <a:endParaRPr kumimoji="0" lang="en-US" altLang="zh-CN" sz="2200" dirty="0">
                  <a:sym typeface="Times New Roman" panose="02020603050405020304" pitchFamily="18" charset="0"/>
                </a:endParaRPr>
              </a:p>
            </p:txBody>
          </p:sp>
        </mc:Choice>
        <mc:Fallback xmlns="">
          <p:sp>
            <p:nvSpPr>
              <p:cNvPr id="18" name="Rectangle 3">
                <a:extLst>
                  <a:ext uri="{FF2B5EF4-FFF2-40B4-BE49-F238E27FC236}">
                    <a16:creationId xmlns:a16="http://schemas.microsoft.com/office/drawing/2014/main" id="{795E03A8-70EB-4D05-BB66-EE752DFA5931}"/>
                  </a:ext>
                </a:extLst>
              </p:cNvPr>
              <p:cNvSpPr txBox="1">
                <a:spLocks noRot="1" noChangeAspect="1" noMove="1" noResize="1" noEditPoints="1" noAdjustHandles="1" noChangeArrowheads="1" noChangeShapeType="1" noTextEdit="1"/>
              </p:cNvSpPr>
              <p:nvPr/>
            </p:nvSpPr>
            <p:spPr>
              <a:xfrm>
                <a:off x="252000" y="756000"/>
                <a:ext cx="8458200" cy="3356303"/>
              </a:xfrm>
              <a:prstGeom prst="rect">
                <a:avLst/>
              </a:prstGeom>
              <a:blipFill>
                <a:blip r:embed="rId5"/>
                <a:stretch>
                  <a:fillRect l="-504" r="-865" b="-2722"/>
                </a:stretch>
              </a:blipFill>
            </p:spPr>
            <p:txBody>
              <a:bodyPr/>
              <a:lstStyle/>
              <a:p>
                <a:r>
                  <a:rPr lang="zh-CN" altLang="en-US">
                    <a:noFill/>
                  </a:rPr>
                  <a:t> </a:t>
                </a:r>
              </a:p>
            </p:txBody>
          </p:sp>
        </mc:Fallback>
      </mc:AlternateContent>
      <p:pic>
        <p:nvPicPr>
          <p:cNvPr id="19" name="图片 18">
            <a:extLst>
              <a:ext uri="{FF2B5EF4-FFF2-40B4-BE49-F238E27FC236}">
                <a16:creationId xmlns:a16="http://schemas.microsoft.com/office/drawing/2014/main" id="{5AD29E6F-02E2-4B05-A947-DC0D0E5F0038}"/>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588455" y="3064262"/>
            <a:ext cx="5967090" cy="504000"/>
          </a:xfrm>
          <a:prstGeom prst="rect">
            <a:avLst/>
          </a:prstGeom>
        </p:spPr>
      </p:pic>
      <p:pic>
        <p:nvPicPr>
          <p:cNvPr id="20" name="图片 19">
            <a:extLst>
              <a:ext uri="{FF2B5EF4-FFF2-40B4-BE49-F238E27FC236}">
                <a16:creationId xmlns:a16="http://schemas.microsoft.com/office/drawing/2014/main" id="{933F5F93-9F53-488F-9E47-F4745AD164EC}"/>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431692" y="5396727"/>
            <a:ext cx="6280616" cy="504000"/>
          </a:xfrm>
          <a:prstGeom prst="rect">
            <a:avLst/>
          </a:prstGeom>
        </p:spPr>
      </p:pic>
      <p:sp>
        <p:nvSpPr>
          <p:cNvPr id="23" name="TextBox 11">
            <a:extLst>
              <a:ext uri="{FF2B5EF4-FFF2-40B4-BE49-F238E27FC236}">
                <a16:creationId xmlns:a16="http://schemas.microsoft.com/office/drawing/2014/main" id="{CB0AF165-E768-458F-AC87-F56AF2BD40A2}"/>
              </a:ext>
            </a:extLst>
          </p:cNvPr>
          <p:cNvSpPr txBox="1"/>
          <p:nvPr/>
        </p:nvSpPr>
        <p:spPr>
          <a:xfrm>
            <a:off x="3235065" y="855040"/>
            <a:ext cx="3289535" cy="461665"/>
          </a:xfrm>
          <a:prstGeom prst="rect">
            <a:avLst/>
          </a:prstGeom>
          <a:noFill/>
        </p:spPr>
        <p:txBody>
          <a:bodyPr wrap="square" rtlCol="0">
            <a:spAutoFit/>
          </a:bodyPr>
          <a:lstStyle/>
          <a:p>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类似决策树的信息增益</a:t>
            </a:r>
          </a:p>
        </p:txBody>
      </p:sp>
      <p:sp>
        <p:nvSpPr>
          <p:cNvPr id="24" name="右箭头 12">
            <a:extLst>
              <a:ext uri="{FF2B5EF4-FFF2-40B4-BE49-F238E27FC236}">
                <a16:creationId xmlns:a16="http://schemas.microsoft.com/office/drawing/2014/main" id="{7C480FDF-F134-4D3B-A11B-4B4D0F527385}"/>
              </a:ext>
            </a:extLst>
          </p:cNvPr>
          <p:cNvSpPr/>
          <p:nvPr/>
        </p:nvSpPr>
        <p:spPr bwMode="auto">
          <a:xfrm>
            <a:off x="2699792" y="915501"/>
            <a:ext cx="432048" cy="350887"/>
          </a:xfrm>
          <a:prstGeom prst="rightArrow">
            <a:avLst/>
          </a:prstGeom>
          <a:solidFill>
            <a:srgbClr val="FF66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5" name="矩形 24">
            <a:extLst>
              <a:ext uri="{FF2B5EF4-FFF2-40B4-BE49-F238E27FC236}">
                <a16:creationId xmlns:a16="http://schemas.microsoft.com/office/drawing/2014/main" id="{04830366-5CEC-480F-A222-C8E411F9A2B1}"/>
              </a:ext>
            </a:extLst>
          </p:cNvPr>
          <p:cNvSpPr/>
          <p:nvPr/>
        </p:nvSpPr>
        <p:spPr bwMode="auto">
          <a:xfrm>
            <a:off x="4010794" y="3052832"/>
            <a:ext cx="1583794" cy="576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6" name="TextBox 13">
            <a:extLst>
              <a:ext uri="{FF2B5EF4-FFF2-40B4-BE49-F238E27FC236}">
                <a16:creationId xmlns:a16="http://schemas.microsoft.com/office/drawing/2014/main" id="{FF852797-2CB7-4FB5-A480-F55DF78453BC}"/>
              </a:ext>
            </a:extLst>
          </p:cNvPr>
          <p:cNvSpPr txBox="1"/>
          <p:nvPr/>
        </p:nvSpPr>
        <p:spPr>
          <a:xfrm>
            <a:off x="4588122" y="2339455"/>
            <a:ext cx="1583794" cy="707886"/>
          </a:xfrm>
          <a:prstGeom prst="rect">
            <a:avLst/>
          </a:prstGeom>
          <a:noFill/>
        </p:spPr>
        <p:txBody>
          <a:bodyPr wrap="square" rtlCol="0">
            <a:spAutoFit/>
          </a:bodyPr>
          <a:lstStyle/>
          <a:p>
            <a:pPr algn="ctr"/>
            <a:r>
              <a:rPr lang="zh-CN" altLang="en-US" sz="20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使用规则</a:t>
            </a:r>
            <a:r>
              <a:rPr lang="en-US" altLang="zh-CN" sz="20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sz="20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后数据熵值</a:t>
            </a:r>
          </a:p>
        </p:txBody>
      </p:sp>
      <p:sp>
        <p:nvSpPr>
          <p:cNvPr id="27" name="TextBox 14">
            <a:extLst>
              <a:ext uri="{FF2B5EF4-FFF2-40B4-BE49-F238E27FC236}">
                <a16:creationId xmlns:a16="http://schemas.microsoft.com/office/drawing/2014/main" id="{33A0120C-E474-4D5B-972E-52098649ACEA}"/>
              </a:ext>
            </a:extLst>
          </p:cNvPr>
          <p:cNvSpPr txBox="1"/>
          <p:nvPr/>
        </p:nvSpPr>
        <p:spPr>
          <a:xfrm>
            <a:off x="6514266" y="2339455"/>
            <a:ext cx="1791816" cy="707886"/>
          </a:xfrm>
          <a:prstGeom prst="rect">
            <a:avLst/>
          </a:prstGeom>
          <a:noFill/>
        </p:spPr>
        <p:txBody>
          <a:bodyPr wrap="square" rtlCol="0">
            <a:spAutoFit/>
          </a:bodyPr>
          <a:lstStyle>
            <a:defPPr>
              <a:defRPr lang="zh-CN"/>
            </a:defPPr>
            <a:lvl1pPr>
              <a:defRPr sz="2000">
                <a:solidFill>
                  <a:srgbClr val="FF6600"/>
                </a:solidFill>
                <a:latin typeface="Times New Roman" panose="02020603050405020304" pitchFamily="18" charset="0"/>
                <a:ea typeface="微软雅黑" panose="020B0503020204020204" pitchFamily="34" charset="-122"/>
              </a:defRPr>
            </a:lvl1pPr>
          </a:lstStyle>
          <a:p>
            <a:pPr algn="ctr"/>
            <a:r>
              <a:rPr lang="zh-CN" altLang="en-US">
                <a:sym typeface="Times New Roman" panose="02020603050405020304" pitchFamily="18" charset="0"/>
              </a:rPr>
              <a:t>使用规则</a:t>
            </a:r>
            <a:r>
              <a:rPr lang="en-US" altLang="zh-CN" dirty="0">
                <a:sym typeface="Times New Roman" panose="02020603050405020304" pitchFamily="18" charset="0"/>
              </a:rPr>
              <a:t>2</a:t>
            </a:r>
            <a:r>
              <a:rPr lang="zh-CN" altLang="en-US" dirty="0">
                <a:sym typeface="Times New Roman" panose="02020603050405020304" pitchFamily="18" charset="0"/>
              </a:rPr>
              <a:t>后数据熵值</a:t>
            </a:r>
          </a:p>
        </p:txBody>
      </p:sp>
      <p:sp>
        <p:nvSpPr>
          <p:cNvPr id="28" name="矩形 27">
            <a:extLst>
              <a:ext uri="{FF2B5EF4-FFF2-40B4-BE49-F238E27FC236}">
                <a16:creationId xmlns:a16="http://schemas.microsoft.com/office/drawing/2014/main" id="{BE6F1FE6-F17B-4B82-96BE-FE302B188218}"/>
              </a:ext>
            </a:extLst>
          </p:cNvPr>
          <p:cNvSpPr/>
          <p:nvPr/>
        </p:nvSpPr>
        <p:spPr bwMode="auto">
          <a:xfrm>
            <a:off x="5896744" y="3052832"/>
            <a:ext cx="1583794" cy="576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223900470"/>
      </p:ext>
    </p:extLst>
  </p:cSld>
  <p:clrMapOvr>
    <a:masterClrMapping/>
  </p:clrMapOvr>
  <p:transition spd="med">
    <p:split orient="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custDataLst>
              <p:tags r:id="rId2"/>
            </p:custDataLst>
          </p:nvPr>
        </p:nvSpPr>
        <p:spPr>
          <a:xfrm>
            <a:off x="654373" y="6043807"/>
            <a:ext cx="4634855" cy="411480"/>
          </a:xfrm>
          <a:prstGeom prst="rect">
            <a:avLst/>
          </a:prstGeom>
          <a:noFill/>
        </p:spPr>
        <p:txBody>
          <a:bodyPr vert="horz" wrap="square" rtlCol="0" anchor="ctr" anchorCtr="0">
            <a:noAutofit/>
          </a:bodyPr>
          <a:lstStyle/>
          <a:p>
            <a:r>
              <a:rPr lang="zh-CN" altLang="en-US"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规则</a:t>
            </a:r>
            <a:r>
              <a:rPr lang="en-US" altLang="zh-CN"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r2</a:t>
            </a:r>
            <a:r>
              <a:rPr lang="zh-CN" altLang="en-US"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的</a:t>
            </a:r>
            <a:r>
              <a:rPr lang="en-US" altLang="zh-CN"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FOIL</a:t>
            </a:r>
            <a:r>
              <a:rPr lang="zh-CN" altLang="en-US"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信息</a:t>
            </a:r>
            <a:r>
              <a:rPr lang="zh-CN" altLang="en-US">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增益</a:t>
            </a:r>
            <a:r>
              <a:rPr lang="en-US" altLang="zh-CN">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a:solidFill>
                  <a:srgbClr val="639EF4"/>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填空</a:t>
            </a:r>
            <a:r>
              <a:rPr lang="en-US" altLang="zh-CN">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1] </a:t>
            </a:r>
            <a:endParaRPr lang="zh-CN" altLang="en-US"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圆角矩形 8"/>
          <p:cNvSpPr/>
          <p:nvPr>
            <p:custDataLst>
              <p:tags r:id="rId3"/>
            </p:custDataLst>
          </p:nvPr>
        </p:nvSpPr>
        <p:spPr bwMode="auto">
          <a:xfrm>
            <a:off x="6172200" y="6215063"/>
            <a:ext cx="1543050" cy="411480"/>
          </a:xfrm>
          <a:prstGeom prst="roundRect">
            <a:avLst/>
          </a:prstGeom>
          <a:gradFill flip="none" rotWithShape="1">
            <a:gsLst>
              <a:gs pos="0">
                <a:srgbClr val="13548C">
                  <a:shade val="30000"/>
                  <a:satMod val="115000"/>
                </a:srgbClr>
              </a:gs>
              <a:gs pos="50000">
                <a:srgbClr val="13548C">
                  <a:shade val="67500"/>
                  <a:satMod val="115000"/>
                </a:srgbClr>
              </a:gs>
              <a:gs pos="100000">
                <a:srgbClr val="13548C">
                  <a:shade val="100000"/>
                  <a:satMod val="115000"/>
                </a:srgbClr>
              </a:gs>
            </a:gsLst>
            <a:lin ang="16200000" scaled="1"/>
            <a:tileRect/>
          </a:gradFill>
          <a:ln w="38100" cap="flat" cmpd="sng" algn="ctr">
            <a:no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作答</a:t>
            </a:r>
          </a:p>
        </p:txBody>
      </p:sp>
      <p:sp>
        <p:nvSpPr>
          <p:cNvPr id="21" name="矩形 20">
            <a:extLst>
              <a:ext uri="{FF2B5EF4-FFF2-40B4-BE49-F238E27FC236}">
                <a16:creationId xmlns:a16="http://schemas.microsoft.com/office/drawing/2014/main" id="{AD4CC647-9A08-4806-AB36-E73FCF7326D4}"/>
              </a:ext>
            </a:extLst>
          </p:cNvPr>
          <p:cNvSpPr/>
          <p:nvPr/>
        </p:nvSpPr>
        <p:spPr>
          <a:xfrm>
            <a:off x="252000" y="4137650"/>
            <a:ext cx="8640000" cy="1169551"/>
          </a:xfrm>
          <a:prstGeom prst="rect">
            <a:avLst/>
          </a:prstGeom>
          <a:solidFill>
            <a:schemeClr val="accent1">
              <a:lumMod val="20000"/>
              <a:lumOff val="80000"/>
            </a:schemeClr>
          </a:solidFill>
        </p:spPr>
        <p:txBody>
          <a:bodyPr wrap="square">
            <a:spAutoFit/>
          </a:bodyPr>
          <a:lstStyle/>
          <a:p>
            <a:pPr marL="0" lvl="1" eaLnBrk="1" hangingPunct="1">
              <a:spcBef>
                <a:spcPts val="600"/>
              </a:spcBef>
            </a:pP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例如 考虑</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一个训练集，它包含</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60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100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个反例，现有两个候选</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规则：</a:t>
            </a:r>
            <a:endPar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eaLnBrk="1" hangingPunct="1">
              <a:spcBef>
                <a:spcPts val="600"/>
              </a:spcBef>
            </a:pPr>
            <a:r>
              <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  r1</a:t>
            </a:r>
            <a:r>
              <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覆盖</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50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5</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个反例</a:t>
            </a:r>
            <a:endPar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eaLnBrk="1" hangingPunct="1">
              <a:spcBef>
                <a:spcPts val="600"/>
              </a:spcBef>
            </a:pPr>
            <a:r>
              <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  r2</a:t>
            </a:r>
            <a:r>
              <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覆盖</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个反例</a:t>
            </a:r>
          </a:p>
        </p:txBody>
      </p:sp>
      <p:pic>
        <p:nvPicPr>
          <p:cNvPr id="22" name="图片 21">
            <a:extLst>
              <a:ext uri="{FF2B5EF4-FFF2-40B4-BE49-F238E27FC236}">
                <a16:creationId xmlns:a16="http://schemas.microsoft.com/office/drawing/2014/main" id="{355AF879-8226-461E-B49D-AFFE530A7CDF}"/>
              </a:ext>
            </a:extLst>
          </p:cNvPr>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1588455" y="3064262"/>
            <a:ext cx="5967090" cy="504000"/>
          </a:xfrm>
          <a:prstGeom prst="rect">
            <a:avLst/>
          </a:prstGeom>
        </p:spPr>
      </p:pic>
      <p:pic>
        <p:nvPicPr>
          <p:cNvPr id="23" name="图片 22">
            <a:extLst>
              <a:ext uri="{FF2B5EF4-FFF2-40B4-BE49-F238E27FC236}">
                <a16:creationId xmlns:a16="http://schemas.microsoft.com/office/drawing/2014/main" id="{B155F8D0-9459-45D4-9CB6-5CA4C0FF974C}"/>
              </a:ext>
            </a:extLst>
          </p:cNvPr>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1431692" y="5396727"/>
            <a:ext cx="6280616" cy="504000"/>
          </a:xfrm>
          <a:prstGeom prst="rect">
            <a:avLst/>
          </a:prstGeom>
        </p:spPr>
      </p:pic>
      <p:sp>
        <p:nvSpPr>
          <p:cNvPr id="24" name="TextBox 11">
            <a:extLst>
              <a:ext uri="{FF2B5EF4-FFF2-40B4-BE49-F238E27FC236}">
                <a16:creationId xmlns:a16="http://schemas.microsoft.com/office/drawing/2014/main" id="{66C890DD-767A-4909-B8CF-EA61199FF2EA}"/>
              </a:ext>
            </a:extLst>
          </p:cNvPr>
          <p:cNvSpPr txBox="1"/>
          <p:nvPr/>
        </p:nvSpPr>
        <p:spPr>
          <a:xfrm>
            <a:off x="3235065" y="855040"/>
            <a:ext cx="3289535" cy="461665"/>
          </a:xfrm>
          <a:prstGeom prst="rect">
            <a:avLst/>
          </a:prstGeom>
          <a:noFill/>
        </p:spPr>
        <p:txBody>
          <a:bodyPr wrap="square" rtlCol="0">
            <a:spAutoFit/>
          </a:bodyPr>
          <a:lstStyle/>
          <a:p>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类似决策树的信息增益</a:t>
            </a:r>
          </a:p>
        </p:txBody>
      </p:sp>
      <p:sp>
        <p:nvSpPr>
          <p:cNvPr id="34" name="右箭头 12">
            <a:extLst>
              <a:ext uri="{FF2B5EF4-FFF2-40B4-BE49-F238E27FC236}">
                <a16:creationId xmlns:a16="http://schemas.microsoft.com/office/drawing/2014/main" id="{6766D0EA-124C-4107-98B2-33E5503D392B}"/>
              </a:ext>
            </a:extLst>
          </p:cNvPr>
          <p:cNvSpPr/>
          <p:nvPr/>
        </p:nvSpPr>
        <p:spPr bwMode="auto">
          <a:xfrm>
            <a:off x="2699792" y="915501"/>
            <a:ext cx="432048" cy="350887"/>
          </a:xfrm>
          <a:prstGeom prst="rightArrow">
            <a:avLst/>
          </a:prstGeom>
          <a:solidFill>
            <a:srgbClr val="FF66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5" name="矩形 34">
            <a:extLst>
              <a:ext uri="{FF2B5EF4-FFF2-40B4-BE49-F238E27FC236}">
                <a16:creationId xmlns:a16="http://schemas.microsoft.com/office/drawing/2014/main" id="{E3CCEB5F-682E-4330-9AC4-928C6B265298}"/>
              </a:ext>
            </a:extLst>
          </p:cNvPr>
          <p:cNvSpPr/>
          <p:nvPr/>
        </p:nvSpPr>
        <p:spPr bwMode="auto">
          <a:xfrm>
            <a:off x="4010794" y="3052832"/>
            <a:ext cx="1583794" cy="576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6" name="TextBox 13">
            <a:extLst>
              <a:ext uri="{FF2B5EF4-FFF2-40B4-BE49-F238E27FC236}">
                <a16:creationId xmlns:a16="http://schemas.microsoft.com/office/drawing/2014/main" id="{7F77368D-97D4-4F76-A765-910EBD51FED0}"/>
              </a:ext>
            </a:extLst>
          </p:cNvPr>
          <p:cNvSpPr txBox="1"/>
          <p:nvPr/>
        </p:nvSpPr>
        <p:spPr>
          <a:xfrm>
            <a:off x="4588122" y="2339455"/>
            <a:ext cx="1583794" cy="707886"/>
          </a:xfrm>
          <a:prstGeom prst="rect">
            <a:avLst/>
          </a:prstGeom>
          <a:noFill/>
        </p:spPr>
        <p:txBody>
          <a:bodyPr wrap="square" rtlCol="0">
            <a:spAutoFit/>
          </a:bodyPr>
          <a:lstStyle/>
          <a:p>
            <a:pPr algn="ctr"/>
            <a:r>
              <a:rPr lang="zh-CN" altLang="en-US" sz="20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使用规则</a:t>
            </a:r>
            <a:r>
              <a:rPr lang="en-US" altLang="zh-CN" sz="20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sz="20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后数据熵值</a:t>
            </a:r>
          </a:p>
        </p:txBody>
      </p:sp>
      <p:sp>
        <p:nvSpPr>
          <p:cNvPr id="37" name="TextBox 14">
            <a:extLst>
              <a:ext uri="{FF2B5EF4-FFF2-40B4-BE49-F238E27FC236}">
                <a16:creationId xmlns:a16="http://schemas.microsoft.com/office/drawing/2014/main" id="{7A25E7D3-172F-43B0-8C38-364F900D8CEA}"/>
              </a:ext>
            </a:extLst>
          </p:cNvPr>
          <p:cNvSpPr txBox="1"/>
          <p:nvPr/>
        </p:nvSpPr>
        <p:spPr>
          <a:xfrm>
            <a:off x="6514266" y="2339455"/>
            <a:ext cx="1791816" cy="707886"/>
          </a:xfrm>
          <a:prstGeom prst="rect">
            <a:avLst/>
          </a:prstGeom>
          <a:noFill/>
        </p:spPr>
        <p:txBody>
          <a:bodyPr wrap="square" rtlCol="0">
            <a:spAutoFit/>
          </a:bodyPr>
          <a:lstStyle>
            <a:defPPr>
              <a:defRPr lang="zh-CN"/>
            </a:defPPr>
            <a:lvl1pPr>
              <a:defRPr sz="2000">
                <a:solidFill>
                  <a:srgbClr val="FF6600"/>
                </a:solidFill>
                <a:latin typeface="Times New Roman" panose="02020603050405020304" pitchFamily="18" charset="0"/>
                <a:ea typeface="微软雅黑" panose="020B0503020204020204" pitchFamily="34" charset="-122"/>
              </a:defRPr>
            </a:lvl1pPr>
          </a:lstStyle>
          <a:p>
            <a:pPr algn="ctr"/>
            <a:r>
              <a:rPr lang="zh-CN" altLang="en-US">
                <a:sym typeface="Times New Roman" panose="02020603050405020304" pitchFamily="18" charset="0"/>
              </a:rPr>
              <a:t>使用规则</a:t>
            </a:r>
            <a:r>
              <a:rPr lang="en-US" altLang="zh-CN" dirty="0">
                <a:sym typeface="Times New Roman" panose="02020603050405020304" pitchFamily="18" charset="0"/>
              </a:rPr>
              <a:t>2</a:t>
            </a:r>
            <a:r>
              <a:rPr lang="zh-CN" altLang="en-US" dirty="0">
                <a:sym typeface="Times New Roman" panose="02020603050405020304" pitchFamily="18" charset="0"/>
              </a:rPr>
              <a:t>后数据熵值</a:t>
            </a:r>
          </a:p>
        </p:txBody>
      </p:sp>
      <p:sp>
        <p:nvSpPr>
          <p:cNvPr id="38" name="矩形 37">
            <a:extLst>
              <a:ext uri="{FF2B5EF4-FFF2-40B4-BE49-F238E27FC236}">
                <a16:creationId xmlns:a16="http://schemas.microsoft.com/office/drawing/2014/main" id="{407C0827-A5D6-4D94-91AD-764C40079368}"/>
              </a:ext>
            </a:extLst>
          </p:cNvPr>
          <p:cNvSpPr/>
          <p:nvPr/>
        </p:nvSpPr>
        <p:spPr bwMode="auto">
          <a:xfrm>
            <a:off x="5896744" y="3052832"/>
            <a:ext cx="1583794" cy="576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39" name="Rectangle 3">
                <a:extLst>
                  <a:ext uri="{FF2B5EF4-FFF2-40B4-BE49-F238E27FC236}">
                    <a16:creationId xmlns:a16="http://schemas.microsoft.com/office/drawing/2014/main" id="{902005AB-3F9D-48A8-AA7C-D8922F5F8C30}"/>
                  </a:ext>
                </a:extLst>
              </p:cNvPr>
              <p:cNvSpPr txBox="1">
                <a:spLocks noChangeArrowheads="1"/>
              </p:cNvSpPr>
              <p:nvPr/>
            </p:nvSpPr>
            <p:spPr>
              <a:xfrm>
                <a:off x="252000" y="756000"/>
                <a:ext cx="8458200" cy="3356303"/>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en-AU" altLang="zh-CN" sz="2400">
                    <a:solidFill>
                      <a:schemeClr val="tx1">
                        <a:lumMod val="85000"/>
                        <a:lumOff val="15000"/>
                      </a:schemeClr>
                    </a:solidFill>
                    <a:cs typeface="+mn-ea"/>
                    <a:sym typeface="Times New Roman" panose="02020603050405020304" pitchFamily="18" charset="0"/>
                  </a:rPr>
                  <a:t>FOIL</a:t>
                </a:r>
                <a:r>
                  <a:rPr kumimoji="0" lang="zh-CN" altLang="en-US" sz="2400">
                    <a:solidFill>
                      <a:schemeClr val="tx1">
                        <a:lumMod val="85000"/>
                        <a:lumOff val="15000"/>
                      </a:schemeClr>
                    </a:solidFill>
                    <a:cs typeface="+mn-ea"/>
                    <a:sym typeface="Times New Roman" panose="02020603050405020304" pitchFamily="18" charset="0"/>
                  </a:rPr>
                  <a:t>信息增益</a:t>
                </a:r>
                <a:endParaRPr kumimoji="0" lang="en-US" altLang="zh-CN" sz="2400" dirty="0">
                  <a:solidFill>
                    <a:schemeClr val="tx1">
                      <a:lumMod val="85000"/>
                      <a:lumOff val="15000"/>
                    </a:schemeClr>
                  </a:solidFill>
                  <a:cs typeface="+mn-ea"/>
                  <a:sym typeface="Times New Roman" panose="02020603050405020304" pitchFamily="18" charset="0"/>
                </a:endParaRP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dirty="0">
                    <a:sym typeface="Times New Roman" panose="02020603050405020304" pitchFamily="18" charset="0"/>
                  </a:rPr>
                  <a:t>假设规则</a:t>
                </a:r>
                <a:r>
                  <a:rPr kumimoji="0" lang="en-US" altLang="zh-CN" sz="2200" dirty="0">
                    <a:sym typeface="Times New Roman" panose="02020603050405020304" pitchFamily="18" charset="0"/>
                  </a:rPr>
                  <a:t>r:A</a:t>
                </a:r>
                <a14:m>
                  <m:oMath xmlns:m="http://schemas.openxmlformats.org/officeDocument/2006/math">
                    <m:r>
                      <a:rPr kumimoji="0" lang="en-US" altLang="zh-CN" sz="2200" dirty="0">
                        <a:latin typeface="Cambria Math" panose="02040503050406030204" pitchFamily="18" charset="0"/>
                        <a:sym typeface="Times New Roman" panose="02020603050405020304" pitchFamily="18" charset="0"/>
                      </a:rPr>
                      <m:t>→</m:t>
                    </m:r>
                  </m:oMath>
                </a14:m>
                <a:r>
                  <a:rPr kumimoji="0" lang="zh-CN" altLang="en-US" sz="2200" dirty="0">
                    <a:sym typeface="Times New Roman" panose="02020603050405020304" pitchFamily="18" charset="0"/>
                  </a:rPr>
                  <a:t>覆盖</a:t>
                </a:r>
                <a14:m>
                  <m:oMath xmlns:m="http://schemas.openxmlformats.org/officeDocument/2006/math">
                    <m:sSub>
                      <m:sSubPr>
                        <m:ctrlPr>
                          <a:rPr kumimoji="0" lang="en-US" altLang="zh-CN" sz="2200" i="1" dirty="0">
                            <a:latin typeface="Cambria Math" panose="02040503050406030204" pitchFamily="18" charset="0"/>
                            <a:sym typeface="Times New Roman" panose="02020603050405020304" pitchFamily="18" charset="0"/>
                          </a:rPr>
                        </m:ctrlPr>
                      </m:sSubPr>
                      <m:e>
                        <m:r>
                          <a:rPr kumimoji="0" lang="en-US" altLang="zh-CN" sz="2200" dirty="0">
                            <a:latin typeface="Cambria Math" panose="02040503050406030204" pitchFamily="18" charset="0"/>
                            <a:sym typeface="Times New Roman" panose="02020603050405020304" pitchFamily="18" charset="0"/>
                          </a:rPr>
                          <m:t>𝒏</m:t>
                        </m:r>
                      </m:e>
                      <m:sub>
                        <m:r>
                          <a:rPr kumimoji="0" lang="en-US" altLang="zh-CN" sz="2200" dirty="0">
                            <a:latin typeface="Cambria Math" panose="02040503050406030204" pitchFamily="18" charset="0"/>
                            <a:sym typeface="Times New Roman" panose="02020603050405020304" pitchFamily="18" charset="0"/>
                          </a:rPr>
                          <m:t>𝟎</m:t>
                        </m:r>
                        <m:r>
                          <a:rPr kumimoji="0" lang="en-US" altLang="zh-CN" sz="2200" dirty="0">
                            <a:latin typeface="Cambria Math" panose="02040503050406030204" pitchFamily="18" charset="0"/>
                            <a:sym typeface="Times New Roman" panose="02020603050405020304" pitchFamily="18" charset="0"/>
                          </a:rPr>
                          <m:t>+</m:t>
                        </m:r>
                      </m:sub>
                    </m:sSub>
                  </m:oMath>
                </a14:m>
                <a:r>
                  <a:rPr kumimoji="0" lang="zh-CN" altLang="en-US" sz="2200" dirty="0">
                    <a:sym typeface="Times New Roman" panose="02020603050405020304" pitchFamily="18" charset="0"/>
                  </a:rPr>
                  <a:t>个正例和</a:t>
                </a:r>
                <a14:m>
                  <m:oMath xmlns:m="http://schemas.openxmlformats.org/officeDocument/2006/math">
                    <m:sSub>
                      <m:sSubPr>
                        <m:ctrlPr>
                          <a:rPr kumimoji="0" lang="en-US" altLang="zh-CN" sz="2200" i="1" dirty="0">
                            <a:latin typeface="Cambria Math" panose="02040503050406030204" pitchFamily="18" charset="0"/>
                            <a:sym typeface="Times New Roman" panose="02020603050405020304" pitchFamily="18" charset="0"/>
                          </a:rPr>
                        </m:ctrlPr>
                      </m:sSubPr>
                      <m:e>
                        <m:r>
                          <a:rPr kumimoji="0" lang="en-US" altLang="zh-CN" sz="2200" dirty="0">
                            <a:latin typeface="Cambria Math" panose="02040503050406030204" pitchFamily="18" charset="0"/>
                            <a:sym typeface="Times New Roman" panose="02020603050405020304" pitchFamily="18" charset="0"/>
                          </a:rPr>
                          <m:t>𝒏</m:t>
                        </m:r>
                      </m:e>
                      <m:sub>
                        <m:r>
                          <a:rPr kumimoji="0" lang="en-US" altLang="zh-CN" sz="2200" dirty="0">
                            <a:latin typeface="Cambria Math" panose="02040503050406030204" pitchFamily="18" charset="0"/>
                            <a:sym typeface="Times New Roman" panose="02020603050405020304" pitchFamily="18" charset="0"/>
                          </a:rPr>
                          <m:t>𝟎</m:t>
                        </m:r>
                        <m:r>
                          <a:rPr kumimoji="0" lang="en-US" altLang="zh-CN" sz="2200" dirty="0">
                            <a:latin typeface="Cambria Math" panose="02040503050406030204" pitchFamily="18" charset="0"/>
                            <a:sym typeface="Times New Roman" panose="02020603050405020304" pitchFamily="18" charset="0"/>
                          </a:rPr>
                          <m:t>−</m:t>
                        </m:r>
                      </m:sub>
                    </m:sSub>
                  </m:oMath>
                </a14:m>
                <a:r>
                  <a:rPr kumimoji="0" lang="zh-CN" altLang="en-US" sz="2200" dirty="0">
                    <a:sym typeface="Times New Roman" panose="02020603050405020304" pitchFamily="18" charset="0"/>
                  </a:rPr>
                  <a:t>个反例，增加新</a:t>
                </a:r>
                <a:r>
                  <a:rPr kumimoji="0" lang="zh-CN" altLang="en-US" sz="2200">
                    <a:sym typeface="Times New Roman" panose="02020603050405020304" pitchFamily="18" charset="0"/>
                  </a:rPr>
                  <a:t>的合取项</a:t>
                </a:r>
                <a:r>
                  <a:rPr kumimoji="0" lang="en-US" altLang="zh-CN" sz="2200" dirty="0">
                    <a:sym typeface="Times New Roman" panose="02020603050405020304" pitchFamily="18" charset="0"/>
                  </a:rPr>
                  <a:t>B</a:t>
                </a:r>
                <a:r>
                  <a:rPr kumimoji="0" lang="zh-CN" altLang="en-US" sz="2200" dirty="0">
                    <a:sym typeface="Times New Roman" panose="02020603050405020304" pitchFamily="18" charset="0"/>
                  </a:rPr>
                  <a:t>后，扩展的规则</a:t>
                </a:r>
                <a:r>
                  <a:rPr kumimoji="0" lang="en-US" altLang="zh-CN" sz="2200" dirty="0">
                    <a:sym typeface="Times New Roman" panose="02020603050405020304" pitchFamily="18" charset="0"/>
                  </a:rPr>
                  <a:t>r:B </a:t>
                </a:r>
                <a14:m>
                  <m:oMath xmlns:m="http://schemas.openxmlformats.org/officeDocument/2006/math">
                    <m:r>
                      <a:rPr kumimoji="0" lang="en-US" altLang="zh-CN" sz="2200" dirty="0">
                        <a:latin typeface="Cambria Math" panose="02040503050406030204" pitchFamily="18" charset="0"/>
                        <a:sym typeface="Times New Roman" panose="02020603050405020304" pitchFamily="18" charset="0"/>
                      </a:rPr>
                      <m:t>→</m:t>
                    </m:r>
                  </m:oMath>
                </a14:m>
                <a:r>
                  <a:rPr kumimoji="0" lang="zh-CN" altLang="en-US" sz="2200" dirty="0">
                    <a:sym typeface="Times New Roman" panose="02020603050405020304" pitchFamily="18" charset="0"/>
                  </a:rPr>
                  <a:t>覆盖</a:t>
                </a:r>
                <a14:m>
                  <m:oMath xmlns:m="http://schemas.openxmlformats.org/officeDocument/2006/math">
                    <m:sSub>
                      <m:sSubPr>
                        <m:ctrlPr>
                          <a:rPr kumimoji="0" lang="en-US" altLang="zh-CN" sz="2200" i="1" dirty="0">
                            <a:latin typeface="Cambria Math" panose="02040503050406030204" pitchFamily="18" charset="0"/>
                            <a:sym typeface="Times New Roman" panose="02020603050405020304" pitchFamily="18" charset="0"/>
                          </a:rPr>
                        </m:ctrlPr>
                      </m:sSubPr>
                      <m:e>
                        <m:r>
                          <a:rPr kumimoji="0" lang="en-US" altLang="zh-CN" sz="2200" dirty="0">
                            <a:latin typeface="Cambria Math" panose="02040503050406030204" pitchFamily="18" charset="0"/>
                            <a:sym typeface="Times New Roman" panose="02020603050405020304" pitchFamily="18" charset="0"/>
                          </a:rPr>
                          <m:t>𝒏</m:t>
                        </m:r>
                      </m:e>
                      <m:sub>
                        <m:r>
                          <a:rPr kumimoji="0" lang="en-US" altLang="zh-CN" sz="2200" dirty="0">
                            <a:latin typeface="Cambria Math" panose="02040503050406030204" pitchFamily="18" charset="0"/>
                            <a:sym typeface="Times New Roman" panose="02020603050405020304" pitchFamily="18" charset="0"/>
                          </a:rPr>
                          <m:t>𝟏</m:t>
                        </m:r>
                        <m:r>
                          <a:rPr kumimoji="0" lang="en-US" altLang="zh-CN" sz="2200" dirty="0">
                            <a:latin typeface="Cambria Math" panose="02040503050406030204" pitchFamily="18" charset="0"/>
                            <a:sym typeface="Times New Roman" panose="02020603050405020304" pitchFamily="18" charset="0"/>
                          </a:rPr>
                          <m:t>+</m:t>
                        </m:r>
                      </m:sub>
                    </m:sSub>
                  </m:oMath>
                </a14:m>
                <a:r>
                  <a:rPr kumimoji="0" lang="zh-CN" altLang="en-US" sz="2200" dirty="0">
                    <a:sym typeface="Times New Roman" panose="02020603050405020304" pitchFamily="18" charset="0"/>
                  </a:rPr>
                  <a:t>个正例和</a:t>
                </a:r>
                <a14:m>
                  <m:oMath xmlns:m="http://schemas.openxmlformats.org/officeDocument/2006/math">
                    <m:sSub>
                      <m:sSubPr>
                        <m:ctrlPr>
                          <a:rPr kumimoji="0" lang="en-US" altLang="zh-CN" sz="2200" i="1" dirty="0">
                            <a:latin typeface="Cambria Math" panose="02040503050406030204" pitchFamily="18" charset="0"/>
                            <a:sym typeface="Times New Roman" panose="02020603050405020304" pitchFamily="18" charset="0"/>
                          </a:rPr>
                        </m:ctrlPr>
                      </m:sSubPr>
                      <m:e>
                        <m:r>
                          <a:rPr kumimoji="0" lang="en-US" altLang="zh-CN" sz="2200" dirty="0">
                            <a:latin typeface="Cambria Math" panose="02040503050406030204" pitchFamily="18" charset="0"/>
                            <a:sym typeface="Times New Roman" panose="02020603050405020304" pitchFamily="18" charset="0"/>
                          </a:rPr>
                          <m:t>𝒏</m:t>
                        </m:r>
                      </m:e>
                      <m:sub>
                        <m:r>
                          <a:rPr kumimoji="0" lang="en-US" altLang="zh-CN" sz="2200" dirty="0">
                            <a:latin typeface="Cambria Math" panose="02040503050406030204" pitchFamily="18" charset="0"/>
                            <a:sym typeface="Times New Roman" panose="02020603050405020304" pitchFamily="18" charset="0"/>
                          </a:rPr>
                          <m:t>𝟏</m:t>
                        </m:r>
                        <m:r>
                          <a:rPr kumimoji="0" lang="en-US" altLang="zh-CN" sz="2200" dirty="0">
                            <a:latin typeface="Cambria Math" panose="02040503050406030204" pitchFamily="18" charset="0"/>
                            <a:sym typeface="Times New Roman" panose="02020603050405020304" pitchFamily="18" charset="0"/>
                          </a:rPr>
                          <m:t>−</m:t>
                        </m:r>
                      </m:sub>
                    </m:sSub>
                  </m:oMath>
                </a14:m>
                <a:r>
                  <a:rPr kumimoji="0" lang="zh-CN" altLang="en-US" sz="2200" dirty="0">
                    <a:sym typeface="Times New Roman" panose="02020603050405020304" pitchFamily="18" charset="0"/>
                  </a:rPr>
                  <a:t>个反例，此时扩展</a:t>
                </a:r>
                <a:r>
                  <a:rPr kumimoji="0" lang="zh-CN" altLang="en-US" sz="2200">
                    <a:sym typeface="Times New Roman" panose="02020603050405020304" pitchFamily="18" charset="0"/>
                  </a:rPr>
                  <a:t>规则后</a:t>
                </a:r>
                <a:r>
                  <a:rPr kumimoji="0" lang="en-US" altLang="zh-CN" sz="2200" dirty="0">
                    <a:sym typeface="Times New Roman" panose="02020603050405020304" pitchFamily="18" charset="0"/>
                  </a:rPr>
                  <a:t>FOIL</a:t>
                </a:r>
                <a:r>
                  <a:rPr kumimoji="0" lang="zh-CN" altLang="en-US" sz="2200" dirty="0">
                    <a:sym typeface="Times New Roman" panose="02020603050405020304" pitchFamily="18" charset="0"/>
                  </a:rPr>
                  <a:t>信息增益定义</a:t>
                </a:r>
                <a:r>
                  <a:rPr kumimoji="0" lang="zh-CN" altLang="en-US" sz="2200">
                    <a:sym typeface="Times New Roman" panose="02020603050405020304" pitchFamily="18" charset="0"/>
                  </a:rPr>
                  <a:t>为：</a:t>
                </a:r>
                <a:endParaRPr kumimoji="0" lang="en-US" altLang="zh-CN" sz="2200" dirty="0">
                  <a:sym typeface="Times New Roman" panose="02020603050405020304" pitchFamily="18" charset="0"/>
                </a:endParaRPr>
              </a:p>
              <a:p>
                <a:pPr marL="457200" lvl="1" indent="0" fontAlgn="auto">
                  <a:lnSpc>
                    <a:spcPct val="150000"/>
                  </a:lnSpc>
                  <a:spcBef>
                    <a:spcPts val="600"/>
                  </a:spcBef>
                  <a:spcAft>
                    <a:spcPts val="0"/>
                  </a:spcAft>
                  <a:buClr>
                    <a:srgbClr val="FF6600"/>
                  </a:buClr>
                  <a:buSzPct val="60000"/>
                  <a:buFont typeface="Arial" panose="020B0604020202020204" pitchFamily="34" charset="0"/>
                  <a:buNone/>
                </a:pPr>
                <a:endParaRPr kumimoji="0" lang="en-US" altLang="zh-CN" sz="2200" dirty="0">
                  <a:sym typeface="Times New Roman" panose="02020603050405020304" pitchFamily="18" charset="0"/>
                </a:endParaRP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dirty="0">
                    <a:sym typeface="Times New Roman" panose="02020603050405020304" pitchFamily="18" charset="0"/>
                  </a:rPr>
                  <a:t>该度量倾向于选择那些</a:t>
                </a:r>
                <a:r>
                  <a:rPr kumimoji="0" lang="zh-CN" altLang="en-US" sz="2200" b="1" dirty="0">
                    <a:solidFill>
                      <a:srgbClr val="FF6600"/>
                    </a:solidFill>
                    <a:sym typeface="Times New Roman" panose="02020603050405020304" pitchFamily="18" charset="0"/>
                  </a:rPr>
                  <a:t>高支持度计数和高准确率</a:t>
                </a:r>
                <a:r>
                  <a:rPr kumimoji="0" lang="zh-CN" altLang="en-US" sz="2200">
                    <a:sym typeface="Times New Roman" panose="02020603050405020304" pitchFamily="18" charset="0"/>
                  </a:rPr>
                  <a:t>的规则</a:t>
                </a:r>
                <a:endParaRPr kumimoji="0" lang="en-US" altLang="zh-CN" sz="2200" dirty="0">
                  <a:sym typeface="Times New Roman" panose="02020603050405020304" pitchFamily="18" charset="0"/>
                </a:endParaRPr>
              </a:p>
            </p:txBody>
          </p:sp>
        </mc:Choice>
        <mc:Fallback xmlns="">
          <p:sp>
            <p:nvSpPr>
              <p:cNvPr id="39" name="Rectangle 3">
                <a:extLst>
                  <a:ext uri="{FF2B5EF4-FFF2-40B4-BE49-F238E27FC236}">
                    <a16:creationId xmlns:a16="http://schemas.microsoft.com/office/drawing/2014/main" id="{902005AB-3F9D-48A8-AA7C-D8922F5F8C30}"/>
                  </a:ext>
                </a:extLst>
              </p:cNvPr>
              <p:cNvSpPr txBox="1">
                <a:spLocks noRot="1" noChangeAspect="1" noMove="1" noResize="1" noEditPoints="1" noAdjustHandles="1" noChangeArrowheads="1" noChangeShapeType="1" noTextEdit="1"/>
              </p:cNvSpPr>
              <p:nvPr/>
            </p:nvSpPr>
            <p:spPr>
              <a:xfrm>
                <a:off x="252000" y="756000"/>
                <a:ext cx="8458200" cy="3356303"/>
              </a:xfrm>
              <a:prstGeom prst="rect">
                <a:avLst/>
              </a:prstGeom>
              <a:blipFill>
                <a:blip r:embed="rId16"/>
                <a:stretch>
                  <a:fillRect l="-504" r="-865" b="-2722"/>
                </a:stretch>
              </a:blipFill>
            </p:spPr>
            <p:txBody>
              <a:bodyPr/>
              <a:lstStyle/>
              <a:p>
                <a:r>
                  <a:rPr lang="zh-CN" altLang="en-US">
                    <a:noFill/>
                  </a:rPr>
                  <a:t> </a:t>
                </a:r>
              </a:p>
            </p:txBody>
          </p:sp>
        </mc:Fallback>
      </mc:AlternateContent>
      <p:grpSp>
        <p:nvGrpSpPr>
          <p:cNvPr id="14" name="组合 13"/>
          <p:cNvGrpSpPr/>
          <p:nvPr>
            <p:custDataLst>
              <p:tags r:id="rId6"/>
            </p:custDataLst>
          </p:nvPr>
        </p:nvGrpSpPr>
        <p:grpSpPr>
          <a:xfrm>
            <a:off x="0" y="0"/>
            <a:ext cx="9144000" cy="635000"/>
            <a:chOff x="0" y="0"/>
            <a:chExt cx="9144000" cy="635000"/>
          </a:xfrm>
        </p:grpSpPr>
        <p:sp>
          <p:nvSpPr>
            <p:cNvPr id="10" name="TitleBackground"/>
            <p:cNvSpPr/>
            <p:nvPr>
              <p:custDataLst>
                <p:tags r:id="rId8"/>
              </p:custDataLst>
            </p:nvPr>
          </p:nvSpPr>
          <p:spPr bwMode="auto">
            <a:xfrm>
              <a:off x="0" y="0"/>
              <a:ext cx="9144000" cy="635000"/>
            </a:xfrm>
            <a:prstGeom prst="rect">
              <a:avLst/>
            </a:prstGeom>
            <a:solidFill>
              <a:srgbClr val="F6F7F8"/>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ColorBlock"/>
            <p:cNvSpPr/>
            <p:nvPr>
              <p:custDataLst>
                <p:tags r:id="rId9"/>
              </p:custDataLst>
            </p:nvPr>
          </p:nvSpPr>
          <p:spPr bwMode="auto">
            <a:xfrm>
              <a:off x="0" y="0"/>
              <a:ext cx="190500" cy="635000"/>
            </a:xfrm>
            <a:prstGeom prst="rect">
              <a:avLst/>
            </a:prstGeom>
            <a:solidFill>
              <a:srgbClr val="639EF4"/>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填空题</a:t>
              </a:r>
            </a:p>
          </p:txBody>
        </p:sp>
        <p:sp>
          <p:nvSpPr>
            <p:cNvPr id="13" name="TipText"/>
            <p:cNvSpPr txBox="1"/>
            <p:nvPr>
              <p:custDataLst>
                <p:tags r:id="rId11"/>
              </p:custDataLst>
            </p:nvPr>
          </p:nvSpPr>
          <p:spPr>
            <a:xfrm>
              <a:off x="1510030" y="109220"/>
              <a:ext cx="2286000" cy="508000"/>
            </a:xfrm>
            <a:prstGeom prst="rect">
              <a:avLst/>
            </a:prstGeom>
            <a:noFill/>
          </p:spPr>
          <p:txBody>
            <a:bodyPr vert="horz" wrap="none" rtlCol="0" anchor="ctr" anchorCtr="0">
              <a:noAutofit/>
            </a:bodyPr>
            <a:lstStyle/>
            <a:p>
              <a:r>
                <a:rPr lang="en-US" altLang="zh-CN" sz="2000">
                  <a:solidFill>
                    <a:srgbClr val="808080"/>
                  </a:solidFill>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sz="2000">
                  <a:solidFill>
                    <a:srgbClr val="808080"/>
                  </a:solidFill>
                  <a:latin typeface="Times New Roman" panose="02020603050405020304" pitchFamily="18" charset="0"/>
                  <a:ea typeface="微软雅黑" panose="020B0503020204020204" pitchFamily="34" charset="-122"/>
                  <a:sym typeface="Times New Roman" panose="02020603050405020304" pitchFamily="18" charset="0"/>
                </a:rPr>
                <a:t>分</a:t>
              </a:r>
            </a:p>
          </p:txBody>
        </p:sp>
      </p:grpSp>
      <p:pic>
        <p:nvPicPr>
          <p:cNvPr id="7" name="图片 6"/>
          <p:cNvPicPr>
            <a:picLocks/>
          </p:cNvPicPr>
          <p:nvPr>
            <p:custDataLst>
              <p:tags r:id="rId7"/>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243043626"/>
      </p:ext>
    </p:extLst>
  </p:cSld>
  <p:clrMapOvr>
    <a:masterClrMapping/>
  </p:clrMapOvr>
  <p:transition spd="med">
    <p:split orient="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0" name="Rectangle 9">
            <a:extLst>
              <a:ext uri="{FF2B5EF4-FFF2-40B4-BE49-F238E27FC236}">
                <a16:creationId xmlns:a16="http://schemas.microsoft.com/office/drawing/2014/main" id="{AF38E910-0C47-4DFD-9CD0-F75ABB86D93C}"/>
              </a:ext>
            </a:extLst>
          </p:cNvPr>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b="0">
              <a:ea typeface="微软雅黑" panose="020B0503020204020204" pitchFamily="34" charset="-122"/>
              <a:sym typeface="Times New Roman" panose="02020603050405020304" pitchFamily="18" charset="0"/>
            </a:endParaRPr>
          </a:p>
        </p:txBody>
      </p:sp>
      <p:pic>
        <p:nvPicPr>
          <p:cNvPr id="11" name="图片 10">
            <a:extLst>
              <a:ext uri="{FF2B5EF4-FFF2-40B4-BE49-F238E27FC236}">
                <a16:creationId xmlns:a16="http://schemas.microsoft.com/office/drawing/2014/main" id="{4B572645-E950-4C73-81A9-BA30109B44B6}"/>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773029" y="6021288"/>
            <a:ext cx="5597942" cy="504000"/>
          </a:xfrm>
          <a:prstGeom prst="rect">
            <a:avLst/>
          </a:prstGeom>
        </p:spPr>
      </p:pic>
      <p:sp>
        <p:nvSpPr>
          <p:cNvPr id="17" name="Rectangle 2">
            <a:extLst>
              <a:ext uri="{FF2B5EF4-FFF2-40B4-BE49-F238E27FC236}">
                <a16:creationId xmlns:a16="http://schemas.microsoft.com/office/drawing/2014/main" id="{C5CCADFE-CE8D-418D-8B9E-A6EB44D3063D}"/>
              </a:ext>
            </a:extLst>
          </p:cNvPr>
          <p:cNvSpPr txBox="1">
            <a:spLocks noChangeArrowheads="1"/>
          </p:cNvSpPr>
          <p:nvPr/>
        </p:nvSpPr>
        <p:spPr>
          <a:xfrm>
            <a:off x="756000" y="107762"/>
            <a:ext cx="73914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lnSpc>
                <a:spcPct val="100000"/>
              </a:lnSpc>
              <a:spcAft>
                <a:spcPts val="0"/>
              </a:spcAft>
            </a:pPr>
            <a:r>
              <a:rPr kumimoji="0"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1.5.4 </a:t>
            </a:r>
            <a:r>
              <a:rPr kumimoji="0"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规则评估</a:t>
            </a:r>
            <a:endParaRPr kumimoji="0"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8" name="矩形 17">
            <a:extLst>
              <a:ext uri="{FF2B5EF4-FFF2-40B4-BE49-F238E27FC236}">
                <a16:creationId xmlns:a16="http://schemas.microsoft.com/office/drawing/2014/main" id="{D8B41AE0-6FA6-428F-B38C-DB97F57BB223}"/>
              </a:ext>
            </a:extLst>
          </p:cNvPr>
          <p:cNvSpPr/>
          <p:nvPr/>
        </p:nvSpPr>
        <p:spPr>
          <a:xfrm>
            <a:off x="252000" y="4137650"/>
            <a:ext cx="8640000" cy="1169551"/>
          </a:xfrm>
          <a:prstGeom prst="rect">
            <a:avLst/>
          </a:prstGeom>
          <a:solidFill>
            <a:schemeClr val="accent1">
              <a:lumMod val="20000"/>
              <a:lumOff val="80000"/>
            </a:schemeClr>
          </a:solidFill>
        </p:spPr>
        <p:txBody>
          <a:bodyPr wrap="square">
            <a:spAutoFit/>
          </a:bodyPr>
          <a:lstStyle/>
          <a:p>
            <a:pPr marL="0" lvl="1" eaLnBrk="1" hangingPunct="1">
              <a:spcBef>
                <a:spcPts val="600"/>
              </a:spcBef>
            </a:pP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例如 考虑</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一个训练集，它包含</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60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100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个反例，现有两个候选</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规则：</a:t>
            </a:r>
            <a:endPar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eaLnBrk="1" hangingPunct="1">
              <a:spcBef>
                <a:spcPts val="600"/>
              </a:spcBef>
            </a:pPr>
            <a:r>
              <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  r1</a:t>
            </a:r>
            <a:r>
              <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覆盖</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50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5</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个反例</a:t>
            </a:r>
            <a:endPar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eaLnBrk="1" hangingPunct="1">
              <a:spcBef>
                <a:spcPts val="600"/>
              </a:spcBef>
            </a:pPr>
            <a:r>
              <a:rPr lang="en-AU"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  r2</a:t>
            </a:r>
            <a:r>
              <a:rPr lang="en-AU"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覆盖</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个正例和</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0</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个反例</a:t>
            </a:r>
          </a:p>
        </p:txBody>
      </p:sp>
      <p:pic>
        <p:nvPicPr>
          <p:cNvPr id="19" name="图片 18">
            <a:extLst>
              <a:ext uri="{FF2B5EF4-FFF2-40B4-BE49-F238E27FC236}">
                <a16:creationId xmlns:a16="http://schemas.microsoft.com/office/drawing/2014/main" id="{9E643637-66A0-4258-82E9-26E1A8A46601}"/>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588455" y="3064262"/>
            <a:ext cx="5967090" cy="504000"/>
          </a:xfrm>
          <a:prstGeom prst="rect">
            <a:avLst/>
          </a:prstGeom>
        </p:spPr>
      </p:pic>
      <p:pic>
        <p:nvPicPr>
          <p:cNvPr id="20" name="图片 19">
            <a:extLst>
              <a:ext uri="{FF2B5EF4-FFF2-40B4-BE49-F238E27FC236}">
                <a16:creationId xmlns:a16="http://schemas.microsoft.com/office/drawing/2014/main" id="{C71FFC31-2B37-4B43-A66C-D407F9ED89B5}"/>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431692" y="5396727"/>
            <a:ext cx="6280616" cy="504000"/>
          </a:xfrm>
          <a:prstGeom prst="rect">
            <a:avLst/>
          </a:prstGeom>
        </p:spPr>
      </p:pic>
      <p:sp>
        <p:nvSpPr>
          <p:cNvPr id="21" name="TextBox 11">
            <a:extLst>
              <a:ext uri="{FF2B5EF4-FFF2-40B4-BE49-F238E27FC236}">
                <a16:creationId xmlns:a16="http://schemas.microsoft.com/office/drawing/2014/main" id="{B817CB78-F5F2-467A-94A5-2B05D69DA575}"/>
              </a:ext>
            </a:extLst>
          </p:cNvPr>
          <p:cNvSpPr txBox="1"/>
          <p:nvPr/>
        </p:nvSpPr>
        <p:spPr>
          <a:xfrm>
            <a:off x="3235065" y="855040"/>
            <a:ext cx="3289535" cy="461665"/>
          </a:xfrm>
          <a:prstGeom prst="rect">
            <a:avLst/>
          </a:prstGeom>
          <a:noFill/>
        </p:spPr>
        <p:txBody>
          <a:bodyPr wrap="square" rtlCol="0">
            <a:spAutoFit/>
          </a:bodyPr>
          <a:lstStyle/>
          <a:p>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类似决策树的信息增益</a:t>
            </a:r>
          </a:p>
        </p:txBody>
      </p:sp>
      <p:sp>
        <p:nvSpPr>
          <p:cNvPr id="22" name="右箭头 12">
            <a:extLst>
              <a:ext uri="{FF2B5EF4-FFF2-40B4-BE49-F238E27FC236}">
                <a16:creationId xmlns:a16="http://schemas.microsoft.com/office/drawing/2014/main" id="{7DC79E81-3689-45A5-B7BE-D904332D8649}"/>
              </a:ext>
            </a:extLst>
          </p:cNvPr>
          <p:cNvSpPr/>
          <p:nvPr/>
        </p:nvSpPr>
        <p:spPr bwMode="auto">
          <a:xfrm>
            <a:off x="2699792" y="915501"/>
            <a:ext cx="432048" cy="350887"/>
          </a:xfrm>
          <a:prstGeom prst="rightArrow">
            <a:avLst/>
          </a:prstGeom>
          <a:solidFill>
            <a:srgbClr val="FF66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3" name="矩形 22">
            <a:extLst>
              <a:ext uri="{FF2B5EF4-FFF2-40B4-BE49-F238E27FC236}">
                <a16:creationId xmlns:a16="http://schemas.microsoft.com/office/drawing/2014/main" id="{DB7D9CA6-8561-464B-90D5-0C1D1A4D5B31}"/>
              </a:ext>
            </a:extLst>
          </p:cNvPr>
          <p:cNvSpPr/>
          <p:nvPr/>
        </p:nvSpPr>
        <p:spPr bwMode="auto">
          <a:xfrm>
            <a:off x="4010794" y="3052832"/>
            <a:ext cx="1583794" cy="576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TextBox 13">
            <a:extLst>
              <a:ext uri="{FF2B5EF4-FFF2-40B4-BE49-F238E27FC236}">
                <a16:creationId xmlns:a16="http://schemas.microsoft.com/office/drawing/2014/main" id="{E44738C1-174C-4D46-828B-6F52C27EB4F7}"/>
              </a:ext>
            </a:extLst>
          </p:cNvPr>
          <p:cNvSpPr txBox="1"/>
          <p:nvPr/>
        </p:nvSpPr>
        <p:spPr>
          <a:xfrm>
            <a:off x="4588122" y="2339455"/>
            <a:ext cx="1583794" cy="707886"/>
          </a:xfrm>
          <a:prstGeom prst="rect">
            <a:avLst/>
          </a:prstGeom>
          <a:noFill/>
        </p:spPr>
        <p:txBody>
          <a:bodyPr wrap="square" rtlCol="0">
            <a:spAutoFit/>
          </a:bodyPr>
          <a:lstStyle/>
          <a:p>
            <a:pPr algn="ctr"/>
            <a:r>
              <a:rPr lang="zh-CN" altLang="en-US" sz="20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使用规则</a:t>
            </a:r>
            <a:r>
              <a:rPr lang="en-US" altLang="zh-CN" sz="20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sz="20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后数据熵值</a:t>
            </a:r>
          </a:p>
        </p:txBody>
      </p:sp>
      <p:sp>
        <p:nvSpPr>
          <p:cNvPr id="25" name="TextBox 14">
            <a:extLst>
              <a:ext uri="{FF2B5EF4-FFF2-40B4-BE49-F238E27FC236}">
                <a16:creationId xmlns:a16="http://schemas.microsoft.com/office/drawing/2014/main" id="{AC9E0F3C-CAE5-48F2-9B99-04DE6A289329}"/>
              </a:ext>
            </a:extLst>
          </p:cNvPr>
          <p:cNvSpPr txBox="1"/>
          <p:nvPr/>
        </p:nvSpPr>
        <p:spPr>
          <a:xfrm>
            <a:off x="6514266" y="2339455"/>
            <a:ext cx="1791816" cy="707886"/>
          </a:xfrm>
          <a:prstGeom prst="rect">
            <a:avLst/>
          </a:prstGeom>
          <a:noFill/>
        </p:spPr>
        <p:txBody>
          <a:bodyPr wrap="square" rtlCol="0">
            <a:spAutoFit/>
          </a:bodyPr>
          <a:lstStyle>
            <a:defPPr>
              <a:defRPr lang="zh-CN"/>
            </a:defPPr>
            <a:lvl1pPr>
              <a:defRPr sz="2000">
                <a:solidFill>
                  <a:srgbClr val="FF6600"/>
                </a:solidFill>
                <a:latin typeface="Times New Roman" panose="02020603050405020304" pitchFamily="18" charset="0"/>
                <a:ea typeface="微软雅黑" panose="020B0503020204020204" pitchFamily="34" charset="-122"/>
              </a:defRPr>
            </a:lvl1pPr>
          </a:lstStyle>
          <a:p>
            <a:pPr algn="ctr"/>
            <a:r>
              <a:rPr lang="zh-CN" altLang="en-US">
                <a:sym typeface="Times New Roman" panose="02020603050405020304" pitchFamily="18" charset="0"/>
              </a:rPr>
              <a:t>使用规则</a:t>
            </a:r>
            <a:r>
              <a:rPr lang="en-US" altLang="zh-CN" dirty="0">
                <a:sym typeface="Times New Roman" panose="02020603050405020304" pitchFamily="18" charset="0"/>
              </a:rPr>
              <a:t>2</a:t>
            </a:r>
            <a:r>
              <a:rPr lang="zh-CN" altLang="en-US" dirty="0">
                <a:sym typeface="Times New Roman" panose="02020603050405020304" pitchFamily="18" charset="0"/>
              </a:rPr>
              <a:t>后数据熵值</a:t>
            </a:r>
          </a:p>
        </p:txBody>
      </p:sp>
      <p:sp>
        <p:nvSpPr>
          <p:cNvPr id="26" name="矩形 25">
            <a:extLst>
              <a:ext uri="{FF2B5EF4-FFF2-40B4-BE49-F238E27FC236}">
                <a16:creationId xmlns:a16="http://schemas.microsoft.com/office/drawing/2014/main" id="{88ED2998-8125-4BD8-8A6D-5FC02C45F81C}"/>
              </a:ext>
            </a:extLst>
          </p:cNvPr>
          <p:cNvSpPr/>
          <p:nvPr/>
        </p:nvSpPr>
        <p:spPr bwMode="auto">
          <a:xfrm>
            <a:off x="5896744" y="3052832"/>
            <a:ext cx="1583794" cy="576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27" name="Rectangle 3">
                <a:extLst>
                  <a:ext uri="{FF2B5EF4-FFF2-40B4-BE49-F238E27FC236}">
                    <a16:creationId xmlns:a16="http://schemas.microsoft.com/office/drawing/2014/main" id="{EE14F3BA-65B3-4B6E-BE93-19DB945C7827}"/>
                  </a:ext>
                </a:extLst>
              </p:cNvPr>
              <p:cNvSpPr txBox="1">
                <a:spLocks noChangeArrowheads="1"/>
              </p:cNvSpPr>
              <p:nvPr/>
            </p:nvSpPr>
            <p:spPr>
              <a:xfrm>
                <a:off x="252000" y="756000"/>
                <a:ext cx="8458200" cy="3356303"/>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en-AU" altLang="zh-CN" sz="2400">
                    <a:solidFill>
                      <a:schemeClr val="tx1">
                        <a:lumMod val="85000"/>
                        <a:lumOff val="15000"/>
                      </a:schemeClr>
                    </a:solidFill>
                    <a:cs typeface="+mn-ea"/>
                    <a:sym typeface="Times New Roman" panose="02020603050405020304" pitchFamily="18" charset="0"/>
                  </a:rPr>
                  <a:t>FOIL</a:t>
                </a:r>
                <a:r>
                  <a:rPr kumimoji="0" lang="zh-CN" altLang="en-US" sz="2400">
                    <a:solidFill>
                      <a:schemeClr val="tx1">
                        <a:lumMod val="85000"/>
                        <a:lumOff val="15000"/>
                      </a:schemeClr>
                    </a:solidFill>
                    <a:cs typeface="+mn-ea"/>
                    <a:sym typeface="Times New Roman" panose="02020603050405020304" pitchFamily="18" charset="0"/>
                  </a:rPr>
                  <a:t>信息增益</a:t>
                </a:r>
                <a:endParaRPr kumimoji="0" lang="en-US" altLang="zh-CN" sz="2400" dirty="0">
                  <a:solidFill>
                    <a:schemeClr val="tx1">
                      <a:lumMod val="85000"/>
                      <a:lumOff val="15000"/>
                    </a:schemeClr>
                  </a:solidFill>
                  <a:cs typeface="+mn-ea"/>
                  <a:sym typeface="Times New Roman" panose="02020603050405020304" pitchFamily="18" charset="0"/>
                </a:endParaRP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dirty="0">
                    <a:sym typeface="Times New Roman" panose="02020603050405020304" pitchFamily="18" charset="0"/>
                  </a:rPr>
                  <a:t>假设规则</a:t>
                </a:r>
                <a:r>
                  <a:rPr kumimoji="0" lang="en-US" altLang="zh-CN" sz="2200" dirty="0">
                    <a:sym typeface="Times New Roman" panose="02020603050405020304" pitchFamily="18" charset="0"/>
                  </a:rPr>
                  <a:t>r:A</a:t>
                </a:r>
                <a14:m>
                  <m:oMath xmlns:m="http://schemas.openxmlformats.org/officeDocument/2006/math">
                    <m:r>
                      <a:rPr kumimoji="0" lang="en-US" altLang="zh-CN" sz="2200" dirty="0">
                        <a:latin typeface="Cambria Math" panose="02040503050406030204" pitchFamily="18" charset="0"/>
                        <a:sym typeface="Times New Roman" panose="02020603050405020304" pitchFamily="18" charset="0"/>
                      </a:rPr>
                      <m:t>→</m:t>
                    </m:r>
                  </m:oMath>
                </a14:m>
                <a:r>
                  <a:rPr kumimoji="0" lang="zh-CN" altLang="en-US" sz="2200" dirty="0">
                    <a:sym typeface="Times New Roman" panose="02020603050405020304" pitchFamily="18" charset="0"/>
                  </a:rPr>
                  <a:t>覆盖</a:t>
                </a:r>
                <a14:m>
                  <m:oMath xmlns:m="http://schemas.openxmlformats.org/officeDocument/2006/math">
                    <m:sSub>
                      <m:sSubPr>
                        <m:ctrlPr>
                          <a:rPr kumimoji="0" lang="en-US" altLang="zh-CN" sz="2200" i="1" dirty="0">
                            <a:latin typeface="Cambria Math" panose="02040503050406030204" pitchFamily="18" charset="0"/>
                            <a:sym typeface="Times New Roman" panose="02020603050405020304" pitchFamily="18" charset="0"/>
                          </a:rPr>
                        </m:ctrlPr>
                      </m:sSubPr>
                      <m:e>
                        <m:r>
                          <a:rPr kumimoji="0" lang="en-US" altLang="zh-CN" sz="2200" dirty="0">
                            <a:latin typeface="Cambria Math" panose="02040503050406030204" pitchFamily="18" charset="0"/>
                            <a:sym typeface="Times New Roman" panose="02020603050405020304" pitchFamily="18" charset="0"/>
                          </a:rPr>
                          <m:t>𝒏</m:t>
                        </m:r>
                      </m:e>
                      <m:sub>
                        <m:r>
                          <a:rPr kumimoji="0" lang="en-US" altLang="zh-CN" sz="2200" dirty="0">
                            <a:latin typeface="Cambria Math" panose="02040503050406030204" pitchFamily="18" charset="0"/>
                            <a:sym typeface="Times New Roman" panose="02020603050405020304" pitchFamily="18" charset="0"/>
                          </a:rPr>
                          <m:t>𝟎</m:t>
                        </m:r>
                        <m:r>
                          <a:rPr kumimoji="0" lang="en-US" altLang="zh-CN" sz="2200" dirty="0">
                            <a:latin typeface="Cambria Math" panose="02040503050406030204" pitchFamily="18" charset="0"/>
                            <a:sym typeface="Times New Roman" panose="02020603050405020304" pitchFamily="18" charset="0"/>
                          </a:rPr>
                          <m:t>+</m:t>
                        </m:r>
                      </m:sub>
                    </m:sSub>
                  </m:oMath>
                </a14:m>
                <a:r>
                  <a:rPr kumimoji="0" lang="zh-CN" altLang="en-US" sz="2200" dirty="0">
                    <a:sym typeface="Times New Roman" panose="02020603050405020304" pitchFamily="18" charset="0"/>
                  </a:rPr>
                  <a:t>个正例和</a:t>
                </a:r>
                <a14:m>
                  <m:oMath xmlns:m="http://schemas.openxmlformats.org/officeDocument/2006/math">
                    <m:sSub>
                      <m:sSubPr>
                        <m:ctrlPr>
                          <a:rPr kumimoji="0" lang="en-US" altLang="zh-CN" sz="2200" i="1" dirty="0">
                            <a:latin typeface="Cambria Math" panose="02040503050406030204" pitchFamily="18" charset="0"/>
                            <a:sym typeface="Times New Roman" panose="02020603050405020304" pitchFamily="18" charset="0"/>
                          </a:rPr>
                        </m:ctrlPr>
                      </m:sSubPr>
                      <m:e>
                        <m:r>
                          <a:rPr kumimoji="0" lang="en-US" altLang="zh-CN" sz="2200" dirty="0">
                            <a:latin typeface="Cambria Math" panose="02040503050406030204" pitchFamily="18" charset="0"/>
                            <a:sym typeface="Times New Roman" panose="02020603050405020304" pitchFamily="18" charset="0"/>
                          </a:rPr>
                          <m:t>𝒏</m:t>
                        </m:r>
                      </m:e>
                      <m:sub>
                        <m:r>
                          <a:rPr kumimoji="0" lang="en-US" altLang="zh-CN" sz="2200" dirty="0">
                            <a:latin typeface="Cambria Math" panose="02040503050406030204" pitchFamily="18" charset="0"/>
                            <a:sym typeface="Times New Roman" panose="02020603050405020304" pitchFamily="18" charset="0"/>
                          </a:rPr>
                          <m:t>𝟎</m:t>
                        </m:r>
                        <m:r>
                          <a:rPr kumimoji="0" lang="en-US" altLang="zh-CN" sz="2200" dirty="0">
                            <a:latin typeface="Cambria Math" panose="02040503050406030204" pitchFamily="18" charset="0"/>
                            <a:sym typeface="Times New Roman" panose="02020603050405020304" pitchFamily="18" charset="0"/>
                          </a:rPr>
                          <m:t>−</m:t>
                        </m:r>
                      </m:sub>
                    </m:sSub>
                  </m:oMath>
                </a14:m>
                <a:r>
                  <a:rPr kumimoji="0" lang="zh-CN" altLang="en-US" sz="2200" dirty="0">
                    <a:sym typeface="Times New Roman" panose="02020603050405020304" pitchFamily="18" charset="0"/>
                  </a:rPr>
                  <a:t>个反例，增加新</a:t>
                </a:r>
                <a:r>
                  <a:rPr kumimoji="0" lang="zh-CN" altLang="en-US" sz="2200">
                    <a:sym typeface="Times New Roman" panose="02020603050405020304" pitchFamily="18" charset="0"/>
                  </a:rPr>
                  <a:t>的合取项</a:t>
                </a:r>
                <a:r>
                  <a:rPr kumimoji="0" lang="en-US" altLang="zh-CN" sz="2200" dirty="0">
                    <a:sym typeface="Times New Roman" panose="02020603050405020304" pitchFamily="18" charset="0"/>
                  </a:rPr>
                  <a:t>B</a:t>
                </a:r>
                <a:r>
                  <a:rPr kumimoji="0" lang="zh-CN" altLang="en-US" sz="2200" dirty="0">
                    <a:sym typeface="Times New Roman" panose="02020603050405020304" pitchFamily="18" charset="0"/>
                  </a:rPr>
                  <a:t>后，扩展的规则</a:t>
                </a:r>
                <a:r>
                  <a:rPr kumimoji="0" lang="en-US" altLang="zh-CN" sz="2200" dirty="0">
                    <a:sym typeface="Times New Roman" panose="02020603050405020304" pitchFamily="18" charset="0"/>
                  </a:rPr>
                  <a:t>r:B </a:t>
                </a:r>
                <a14:m>
                  <m:oMath xmlns:m="http://schemas.openxmlformats.org/officeDocument/2006/math">
                    <m:r>
                      <a:rPr kumimoji="0" lang="en-US" altLang="zh-CN" sz="2200" dirty="0">
                        <a:latin typeface="Cambria Math" panose="02040503050406030204" pitchFamily="18" charset="0"/>
                        <a:sym typeface="Times New Roman" panose="02020603050405020304" pitchFamily="18" charset="0"/>
                      </a:rPr>
                      <m:t>→</m:t>
                    </m:r>
                  </m:oMath>
                </a14:m>
                <a:r>
                  <a:rPr kumimoji="0" lang="zh-CN" altLang="en-US" sz="2200" dirty="0">
                    <a:sym typeface="Times New Roman" panose="02020603050405020304" pitchFamily="18" charset="0"/>
                  </a:rPr>
                  <a:t>覆盖</a:t>
                </a:r>
                <a14:m>
                  <m:oMath xmlns:m="http://schemas.openxmlformats.org/officeDocument/2006/math">
                    <m:sSub>
                      <m:sSubPr>
                        <m:ctrlPr>
                          <a:rPr kumimoji="0" lang="en-US" altLang="zh-CN" sz="2200" i="1" dirty="0">
                            <a:latin typeface="Cambria Math" panose="02040503050406030204" pitchFamily="18" charset="0"/>
                            <a:sym typeface="Times New Roman" panose="02020603050405020304" pitchFamily="18" charset="0"/>
                          </a:rPr>
                        </m:ctrlPr>
                      </m:sSubPr>
                      <m:e>
                        <m:r>
                          <a:rPr kumimoji="0" lang="en-US" altLang="zh-CN" sz="2200" dirty="0">
                            <a:latin typeface="Cambria Math" panose="02040503050406030204" pitchFamily="18" charset="0"/>
                            <a:sym typeface="Times New Roman" panose="02020603050405020304" pitchFamily="18" charset="0"/>
                          </a:rPr>
                          <m:t>𝒏</m:t>
                        </m:r>
                      </m:e>
                      <m:sub>
                        <m:r>
                          <a:rPr kumimoji="0" lang="en-US" altLang="zh-CN" sz="2200" dirty="0">
                            <a:latin typeface="Cambria Math" panose="02040503050406030204" pitchFamily="18" charset="0"/>
                            <a:sym typeface="Times New Roman" panose="02020603050405020304" pitchFamily="18" charset="0"/>
                          </a:rPr>
                          <m:t>𝟏</m:t>
                        </m:r>
                        <m:r>
                          <a:rPr kumimoji="0" lang="en-US" altLang="zh-CN" sz="2200" dirty="0">
                            <a:latin typeface="Cambria Math" panose="02040503050406030204" pitchFamily="18" charset="0"/>
                            <a:sym typeface="Times New Roman" panose="02020603050405020304" pitchFamily="18" charset="0"/>
                          </a:rPr>
                          <m:t>+</m:t>
                        </m:r>
                      </m:sub>
                    </m:sSub>
                  </m:oMath>
                </a14:m>
                <a:r>
                  <a:rPr kumimoji="0" lang="zh-CN" altLang="en-US" sz="2200" dirty="0">
                    <a:sym typeface="Times New Roman" panose="02020603050405020304" pitchFamily="18" charset="0"/>
                  </a:rPr>
                  <a:t>个正例和</a:t>
                </a:r>
                <a14:m>
                  <m:oMath xmlns:m="http://schemas.openxmlformats.org/officeDocument/2006/math">
                    <m:sSub>
                      <m:sSubPr>
                        <m:ctrlPr>
                          <a:rPr kumimoji="0" lang="en-US" altLang="zh-CN" sz="2200" i="1" dirty="0">
                            <a:latin typeface="Cambria Math" panose="02040503050406030204" pitchFamily="18" charset="0"/>
                            <a:sym typeface="Times New Roman" panose="02020603050405020304" pitchFamily="18" charset="0"/>
                          </a:rPr>
                        </m:ctrlPr>
                      </m:sSubPr>
                      <m:e>
                        <m:r>
                          <a:rPr kumimoji="0" lang="en-US" altLang="zh-CN" sz="2200" dirty="0">
                            <a:latin typeface="Cambria Math" panose="02040503050406030204" pitchFamily="18" charset="0"/>
                            <a:sym typeface="Times New Roman" panose="02020603050405020304" pitchFamily="18" charset="0"/>
                          </a:rPr>
                          <m:t>𝒏</m:t>
                        </m:r>
                      </m:e>
                      <m:sub>
                        <m:r>
                          <a:rPr kumimoji="0" lang="en-US" altLang="zh-CN" sz="2200" dirty="0">
                            <a:latin typeface="Cambria Math" panose="02040503050406030204" pitchFamily="18" charset="0"/>
                            <a:sym typeface="Times New Roman" panose="02020603050405020304" pitchFamily="18" charset="0"/>
                          </a:rPr>
                          <m:t>𝟏</m:t>
                        </m:r>
                        <m:r>
                          <a:rPr kumimoji="0" lang="en-US" altLang="zh-CN" sz="2200" dirty="0">
                            <a:latin typeface="Cambria Math" panose="02040503050406030204" pitchFamily="18" charset="0"/>
                            <a:sym typeface="Times New Roman" panose="02020603050405020304" pitchFamily="18" charset="0"/>
                          </a:rPr>
                          <m:t>−</m:t>
                        </m:r>
                      </m:sub>
                    </m:sSub>
                  </m:oMath>
                </a14:m>
                <a:r>
                  <a:rPr kumimoji="0" lang="zh-CN" altLang="en-US" sz="2200" dirty="0">
                    <a:sym typeface="Times New Roman" panose="02020603050405020304" pitchFamily="18" charset="0"/>
                  </a:rPr>
                  <a:t>个反例，此时扩展</a:t>
                </a:r>
                <a:r>
                  <a:rPr kumimoji="0" lang="zh-CN" altLang="en-US" sz="2200">
                    <a:sym typeface="Times New Roman" panose="02020603050405020304" pitchFamily="18" charset="0"/>
                  </a:rPr>
                  <a:t>规则后</a:t>
                </a:r>
                <a:r>
                  <a:rPr kumimoji="0" lang="en-US" altLang="zh-CN" sz="2200" dirty="0">
                    <a:sym typeface="Times New Roman" panose="02020603050405020304" pitchFamily="18" charset="0"/>
                  </a:rPr>
                  <a:t>FOIL</a:t>
                </a:r>
                <a:r>
                  <a:rPr kumimoji="0" lang="zh-CN" altLang="en-US" sz="2200" dirty="0">
                    <a:sym typeface="Times New Roman" panose="02020603050405020304" pitchFamily="18" charset="0"/>
                  </a:rPr>
                  <a:t>信息增益定义</a:t>
                </a:r>
                <a:r>
                  <a:rPr kumimoji="0" lang="zh-CN" altLang="en-US" sz="2200">
                    <a:sym typeface="Times New Roman" panose="02020603050405020304" pitchFamily="18" charset="0"/>
                  </a:rPr>
                  <a:t>为：</a:t>
                </a:r>
                <a:endParaRPr kumimoji="0" lang="en-US" altLang="zh-CN" sz="2200" dirty="0">
                  <a:sym typeface="Times New Roman" panose="02020603050405020304" pitchFamily="18" charset="0"/>
                </a:endParaRPr>
              </a:p>
              <a:p>
                <a:pPr marL="457200" lvl="1" indent="0" fontAlgn="auto">
                  <a:lnSpc>
                    <a:spcPct val="150000"/>
                  </a:lnSpc>
                  <a:spcBef>
                    <a:spcPts val="600"/>
                  </a:spcBef>
                  <a:spcAft>
                    <a:spcPts val="0"/>
                  </a:spcAft>
                  <a:buClr>
                    <a:srgbClr val="FF6600"/>
                  </a:buClr>
                  <a:buSzPct val="60000"/>
                  <a:buFont typeface="Arial" panose="020B0604020202020204" pitchFamily="34" charset="0"/>
                  <a:buNone/>
                </a:pPr>
                <a:endParaRPr kumimoji="0" lang="en-US" altLang="zh-CN" sz="2200" dirty="0">
                  <a:sym typeface="Times New Roman" panose="02020603050405020304" pitchFamily="18" charset="0"/>
                </a:endParaRP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dirty="0">
                    <a:sym typeface="Times New Roman" panose="02020603050405020304" pitchFamily="18" charset="0"/>
                  </a:rPr>
                  <a:t>该度量倾向于选择那些</a:t>
                </a:r>
                <a:r>
                  <a:rPr kumimoji="0" lang="zh-CN" altLang="en-US" sz="2200" b="1" dirty="0">
                    <a:solidFill>
                      <a:srgbClr val="FF6600"/>
                    </a:solidFill>
                    <a:sym typeface="Times New Roman" panose="02020603050405020304" pitchFamily="18" charset="0"/>
                  </a:rPr>
                  <a:t>高支持度计数和高准确率</a:t>
                </a:r>
                <a:r>
                  <a:rPr kumimoji="0" lang="zh-CN" altLang="en-US" sz="2200">
                    <a:sym typeface="Times New Roman" panose="02020603050405020304" pitchFamily="18" charset="0"/>
                  </a:rPr>
                  <a:t>的规则</a:t>
                </a:r>
                <a:endParaRPr kumimoji="0" lang="en-US" altLang="zh-CN" sz="2200" dirty="0">
                  <a:sym typeface="Times New Roman" panose="02020603050405020304" pitchFamily="18" charset="0"/>
                </a:endParaRPr>
              </a:p>
            </p:txBody>
          </p:sp>
        </mc:Choice>
        <mc:Fallback xmlns="">
          <p:sp>
            <p:nvSpPr>
              <p:cNvPr id="27" name="Rectangle 3">
                <a:extLst>
                  <a:ext uri="{FF2B5EF4-FFF2-40B4-BE49-F238E27FC236}">
                    <a16:creationId xmlns:a16="http://schemas.microsoft.com/office/drawing/2014/main" id="{EE14F3BA-65B3-4B6E-BE93-19DB945C7827}"/>
                  </a:ext>
                </a:extLst>
              </p:cNvPr>
              <p:cNvSpPr txBox="1">
                <a:spLocks noRot="1" noChangeAspect="1" noMove="1" noResize="1" noEditPoints="1" noAdjustHandles="1" noChangeArrowheads="1" noChangeShapeType="1" noTextEdit="1"/>
              </p:cNvSpPr>
              <p:nvPr/>
            </p:nvSpPr>
            <p:spPr>
              <a:xfrm>
                <a:off x="252000" y="756000"/>
                <a:ext cx="8458200" cy="3356303"/>
              </a:xfrm>
              <a:prstGeom prst="rect">
                <a:avLst/>
              </a:prstGeom>
              <a:blipFill>
                <a:blip r:embed="rId9"/>
                <a:stretch>
                  <a:fillRect l="-504" r="-865" b="-27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7891259"/>
      </p:ext>
    </p:extLst>
  </p:cSld>
  <p:clrMapOvr>
    <a:masterClrMapping/>
  </p:clrMapOvr>
  <p:transition spd="med">
    <p:split orient="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3760B304-C81B-44FD-B96D-E20BD43B91C9}"/>
              </a:ext>
            </a:extLst>
          </p:cNvPr>
          <p:cNvSpPr>
            <a:spLocks noGrp="1"/>
          </p:cNvSpPr>
          <p:nvPr>
            <p:ph type="sldNum" sz="quarter" idx="4294967295"/>
          </p:nvPr>
        </p:nvSpPr>
        <p:spPr>
          <a:xfrm>
            <a:off x="8229600" y="6324600"/>
            <a:ext cx="914400" cy="457200"/>
          </a:xfrm>
          <a:prstGeom prst="rect">
            <a:avLst/>
          </a:prstGeom>
        </p:spPr>
        <p:txBody>
          <a:bodyPr/>
          <a:lstStyle/>
          <a:p>
            <a:pPr>
              <a:defRPr/>
            </a:pPr>
            <a:fld id="{1280E749-C93D-4C4A-AC8D-3798210E4591}" type="slidenum">
              <a:rPr lang="en-US" altLang="zh-CN">
                <a:latin typeface="Times New Roman" panose="02020603050405020304" pitchFamily="18" charset="0"/>
                <a:ea typeface="微软雅黑" panose="020B0503020204020204" pitchFamily="34" charset="-122"/>
                <a:sym typeface="Times New Roman" panose="02020603050405020304" pitchFamily="18" charset="0"/>
              </a:rPr>
              <a:pPr>
                <a:defRPr/>
              </a:pPr>
              <a:t>58</a:t>
            </a:fld>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5607" name="文本框 6">
            <a:extLst>
              <a:ext uri="{FF2B5EF4-FFF2-40B4-BE49-F238E27FC236}">
                <a16:creationId xmlns:a16="http://schemas.microsoft.com/office/drawing/2014/main" id="{B2876776-39CF-45A3-B657-F4E34C6E7526}"/>
              </a:ext>
            </a:extLst>
          </p:cNvPr>
          <p:cNvSpPr txBox="1">
            <a:spLocks noChangeArrowheads="1"/>
          </p:cNvSpPr>
          <p:nvPr/>
        </p:nvSpPr>
        <p:spPr bwMode="auto">
          <a:xfrm>
            <a:off x="7019925" y="6021388"/>
            <a:ext cx="21240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b="0">
              <a:ea typeface="微软雅黑" panose="020B0503020204020204" pitchFamily="34" charset="-122"/>
              <a:sym typeface="Times New Roman" panose="02020603050405020304" pitchFamily="18" charset="0"/>
            </a:endParaRPr>
          </a:p>
        </p:txBody>
      </p:sp>
      <p:sp>
        <p:nvSpPr>
          <p:cNvPr id="8" name="Rectangle 2">
            <a:extLst>
              <a:ext uri="{FF2B5EF4-FFF2-40B4-BE49-F238E27FC236}">
                <a16:creationId xmlns:a16="http://schemas.microsoft.com/office/drawing/2014/main" id="{62C148A3-F252-4A24-9258-954E5E2502A2}"/>
              </a:ext>
            </a:extLst>
          </p:cNvPr>
          <p:cNvSpPr txBox="1">
            <a:spLocks noChangeArrowheads="1"/>
          </p:cNvSpPr>
          <p:nvPr/>
        </p:nvSpPr>
        <p:spPr>
          <a:xfrm>
            <a:off x="756000" y="107762"/>
            <a:ext cx="73914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lnSpc>
                <a:spcPct val="100000"/>
              </a:lnSpc>
              <a:spcAft>
                <a:spcPts val="0"/>
              </a:spcAft>
            </a:pPr>
            <a:r>
              <a:rPr kumimoji="0"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1.5.5 Learn-One-Rule</a:t>
            </a:r>
            <a:endParaRPr kumimoji="0"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9" name="Rectangle 3">
            <a:extLst>
              <a:ext uri="{FF2B5EF4-FFF2-40B4-BE49-F238E27FC236}">
                <a16:creationId xmlns:a16="http://schemas.microsoft.com/office/drawing/2014/main" id="{689A2A58-4A70-4AEF-819B-401B39249E10}"/>
              </a:ext>
            </a:extLst>
          </p:cNvPr>
          <p:cNvSpPr txBox="1">
            <a:spLocks noChangeArrowheads="1"/>
          </p:cNvSpPr>
          <p:nvPr/>
        </p:nvSpPr>
        <p:spPr>
          <a:xfrm>
            <a:off x="252000" y="756000"/>
            <a:ext cx="2303776" cy="247369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cs typeface="+mn-ea"/>
                <a:sym typeface="Times New Roman" panose="02020603050405020304" pitchFamily="18" charset="0"/>
              </a:rPr>
              <a:t>规则增长</a:t>
            </a:r>
            <a:endParaRPr kumimoji="0" lang="zh-CN" altLang="en-US" sz="2200">
              <a:sym typeface="Times New Roman" panose="02020603050405020304" pitchFamily="18" charset="0"/>
            </a:endParaRPr>
          </a:p>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cs typeface="+mn-ea"/>
                <a:sym typeface="Times New Roman" panose="02020603050405020304" pitchFamily="18" charset="0"/>
              </a:rPr>
              <a:t>规则评估</a:t>
            </a:r>
          </a:p>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b="1">
                <a:solidFill>
                  <a:srgbClr val="FF6600"/>
                </a:solidFill>
                <a:cs typeface="+mn-ea"/>
                <a:sym typeface="Times New Roman" panose="02020603050405020304" pitchFamily="18" charset="0"/>
              </a:rPr>
              <a:t>停止准则</a:t>
            </a:r>
          </a:p>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b="1">
                <a:solidFill>
                  <a:srgbClr val="FF6600"/>
                </a:solidFill>
                <a:cs typeface="+mn-ea"/>
                <a:sym typeface="Times New Roman" panose="02020603050405020304" pitchFamily="18" charset="0"/>
              </a:rPr>
              <a:t>规则剪枝</a:t>
            </a:r>
          </a:p>
        </p:txBody>
      </p:sp>
      <mc:AlternateContent xmlns:mc="http://schemas.openxmlformats.org/markup-compatibility/2006" xmlns:a14="http://schemas.microsoft.com/office/drawing/2010/main">
        <mc:Choice Requires="a14">
          <p:sp>
            <p:nvSpPr>
              <p:cNvPr id="10" name="Rectangle 3">
                <a:extLst>
                  <a:ext uri="{FF2B5EF4-FFF2-40B4-BE49-F238E27FC236}">
                    <a16:creationId xmlns:a16="http://schemas.microsoft.com/office/drawing/2014/main" id="{E5DF467F-176B-42CC-A66E-5E2EC4738584}"/>
                  </a:ext>
                </a:extLst>
              </p:cNvPr>
              <p:cNvSpPr txBox="1">
                <a:spLocks noChangeArrowheads="1"/>
              </p:cNvSpPr>
              <p:nvPr/>
            </p:nvSpPr>
            <p:spPr>
              <a:xfrm>
                <a:off x="2411760" y="836712"/>
                <a:ext cx="6317898" cy="574086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30000"/>
                  </a:lnSpc>
                  <a:spcBef>
                    <a:spcPts val="600"/>
                  </a:spcBef>
                  <a:spcAft>
                    <a:spcPts val="0"/>
                  </a:spcAft>
                  <a:buClr>
                    <a:srgbClr val="FF6600"/>
                  </a:buClr>
                  <a:buSzPct val="80000"/>
                  <a:buNone/>
                </a:pPr>
                <a:r>
                  <a:rPr lang="zh-CN" altLang="en-US" sz="2200" b="1">
                    <a:solidFill>
                      <a:srgbClr val="FF6600"/>
                    </a:solidFill>
                  </a:rPr>
                  <a:t>顺序覆盖（</a:t>
                </a:r>
                <a:r>
                  <a:rPr lang="en-US" altLang="zh-CN" sz="2200" b="1">
                    <a:solidFill>
                      <a:srgbClr val="FF6600"/>
                    </a:solidFill>
                  </a:rPr>
                  <a:t>sequential covering</a:t>
                </a:r>
                <a:r>
                  <a:rPr lang="zh-CN" altLang="en-US" sz="2200" b="1">
                    <a:solidFill>
                      <a:srgbClr val="FF6600"/>
                    </a:solidFill>
                  </a:rPr>
                  <a:t>）算法 </a:t>
                </a:r>
                <a:endParaRPr lang="en-US" altLang="zh-CN" sz="2200" b="1">
                  <a:solidFill>
                    <a:srgbClr val="FF6600"/>
                  </a:solidFill>
                </a:endParaRPr>
              </a:p>
              <a:p>
                <a:pPr marL="914400" lvl="1" indent="-457200" algn="just" fontAlgn="auto">
                  <a:lnSpc>
                    <a:spcPct val="130000"/>
                  </a:lnSpc>
                  <a:spcBef>
                    <a:spcPts val="600"/>
                  </a:spcBef>
                  <a:spcAft>
                    <a:spcPts val="0"/>
                  </a:spcAft>
                  <a:buSzPct val="100000"/>
                  <a:buFont typeface="+mj-lt"/>
                  <a:buAutoNum type="arabicPeriod"/>
                </a:pPr>
                <a:r>
                  <a:rPr lang="zh-CN" altLang="en-US" sz="2000"/>
                  <a:t>令</a:t>
                </a:r>
                <a:r>
                  <a:rPr lang="en-US" altLang="zh-CN" sz="2000" i="1"/>
                  <a:t>E</a:t>
                </a:r>
                <a:r>
                  <a:rPr lang="zh-CN" altLang="en-US" sz="2000"/>
                  <a:t>是训练记录，</a:t>
                </a:r>
                <a:r>
                  <a:rPr lang="en-US" altLang="zh-CN" sz="2000" i="1"/>
                  <a:t>A</a:t>
                </a:r>
                <a:r>
                  <a:rPr lang="zh-CN" altLang="en-US" sz="2000"/>
                  <a:t>是属性 </a:t>
                </a:r>
                <a:r>
                  <a:rPr lang="en-US" altLang="zh-CN" sz="2000"/>
                  <a:t>—</a:t>
                </a:r>
                <a:r>
                  <a:rPr lang="zh-CN" altLang="en-US" sz="2000"/>
                  <a:t> 值对的集合</a:t>
                </a:r>
                <a:r>
                  <a:rPr lang="en-US" altLang="zh-CN" sz="2000"/>
                  <a:t>{(</a:t>
                </a:r>
                <a:r>
                  <a:rPr lang="en-US" altLang="zh-CN" sz="2000" i="1"/>
                  <a:t>A</a:t>
                </a:r>
                <a:r>
                  <a:rPr lang="en-US" altLang="zh-CN" sz="2000" i="1" baseline="-15000"/>
                  <a:t>j</a:t>
                </a:r>
                <a:r>
                  <a:rPr lang="en-US" altLang="zh-CN" sz="2000" i="1"/>
                  <a:t>,v</a:t>
                </a:r>
                <a:r>
                  <a:rPr lang="en-US" altLang="zh-CN" sz="2000" i="1" baseline="-15000"/>
                  <a:t>j</a:t>
                </a:r>
                <a:r>
                  <a:rPr lang="en-US" altLang="zh-CN" sz="2000"/>
                  <a:t>)}</a:t>
                </a:r>
                <a:r>
                  <a:rPr lang="zh-CN" altLang="en-US" sz="2000"/>
                  <a:t> </a:t>
                </a:r>
                <a:endParaRPr lang="en-US" altLang="zh-CN" sz="2000"/>
              </a:p>
              <a:p>
                <a:pPr marL="914400" lvl="1" indent="-457200" algn="just" fontAlgn="auto">
                  <a:lnSpc>
                    <a:spcPct val="130000"/>
                  </a:lnSpc>
                  <a:spcBef>
                    <a:spcPts val="600"/>
                  </a:spcBef>
                  <a:spcAft>
                    <a:spcPts val="0"/>
                  </a:spcAft>
                  <a:buSzPct val="100000"/>
                  <a:buFont typeface="+mj-lt"/>
                  <a:buAutoNum type="arabicPeriod"/>
                </a:pPr>
                <a:r>
                  <a:rPr lang="zh-CN" altLang="en-US" sz="2000"/>
                  <a:t>令</a:t>
                </a:r>
                <a:r>
                  <a:rPr lang="en-US" altLang="zh-CN" sz="2000" i="1"/>
                  <a:t>Y</a:t>
                </a:r>
                <a:r>
                  <a:rPr lang="en-US" altLang="zh-CN" sz="2000" i="1" baseline="-15000"/>
                  <a:t>o</a:t>
                </a:r>
                <a:r>
                  <a:rPr lang="zh-CN" altLang="en-US" sz="2000"/>
                  <a:t>是类的有序集</a:t>
                </a:r>
                <a:r>
                  <a:rPr lang="en-US" altLang="zh-CN" sz="2000"/>
                  <a:t>{</a:t>
                </a:r>
                <a:r>
                  <a:rPr lang="en-US" altLang="zh-CN" sz="2000" i="1"/>
                  <a:t>y</a:t>
                </a:r>
                <a:r>
                  <a:rPr lang="en-US" altLang="zh-CN" sz="2000" i="1" baseline="-15000"/>
                  <a:t>1 </a:t>
                </a:r>
                <a:r>
                  <a:rPr lang="zh-CN" altLang="en-US" sz="2000" i="1"/>
                  <a:t>，</a:t>
                </a:r>
                <a:r>
                  <a:rPr lang="en-US" altLang="zh-CN" sz="2000" i="1"/>
                  <a:t> y</a:t>
                </a:r>
                <a:r>
                  <a:rPr lang="en-US" altLang="zh-CN" sz="2000" i="1" baseline="-15000"/>
                  <a:t>2</a:t>
                </a:r>
                <a:r>
                  <a:rPr lang="en-US" altLang="zh-CN" sz="2000" i="1"/>
                  <a:t>...</a:t>
                </a:r>
                <a:r>
                  <a:rPr lang="zh-CN" altLang="en-US" sz="2000" i="1"/>
                  <a:t>，</a:t>
                </a:r>
                <a:r>
                  <a:rPr lang="en-US" altLang="zh-CN" sz="2000" i="1"/>
                  <a:t> y</a:t>
                </a:r>
                <a:r>
                  <a:rPr lang="en-US" altLang="zh-CN" sz="2000" i="1" baseline="-15000"/>
                  <a:t>k</a:t>
                </a:r>
                <a:r>
                  <a:rPr lang="en-US" altLang="zh-CN" sz="2000"/>
                  <a:t>} </a:t>
                </a:r>
              </a:p>
              <a:p>
                <a:pPr marL="914400" lvl="1" indent="-457200" algn="just" fontAlgn="auto">
                  <a:lnSpc>
                    <a:spcPct val="130000"/>
                  </a:lnSpc>
                  <a:spcBef>
                    <a:spcPts val="600"/>
                  </a:spcBef>
                  <a:spcAft>
                    <a:spcPts val="0"/>
                  </a:spcAft>
                  <a:buSzPct val="100000"/>
                  <a:buFont typeface="+mj-lt"/>
                  <a:buAutoNum type="arabicPeriod"/>
                </a:pPr>
                <a:r>
                  <a:rPr lang="zh-CN" altLang="en-US" sz="2000"/>
                  <a:t>令</a:t>
                </a:r>
                <a:r>
                  <a:rPr lang="en-US" altLang="zh-CN" sz="2000" i="1"/>
                  <a:t>R</a:t>
                </a:r>
                <a:r>
                  <a:rPr lang="en-US" altLang="zh-CN" sz="2000"/>
                  <a:t>={}</a:t>
                </a:r>
                <a:r>
                  <a:rPr lang="zh-CN" altLang="en-US" sz="2000"/>
                  <a:t>是初始规则列表</a:t>
                </a:r>
                <a:endParaRPr lang="en-US" altLang="zh-CN" sz="2000"/>
              </a:p>
              <a:p>
                <a:pPr marL="914400" lvl="1" indent="-457200" algn="just" fontAlgn="auto">
                  <a:lnSpc>
                    <a:spcPct val="130000"/>
                  </a:lnSpc>
                  <a:spcBef>
                    <a:spcPts val="600"/>
                  </a:spcBef>
                  <a:spcAft>
                    <a:spcPts val="0"/>
                  </a:spcAft>
                  <a:buSzPct val="100000"/>
                  <a:buFont typeface="+mj-lt"/>
                  <a:buAutoNum type="arabicPeriod"/>
                </a:pPr>
                <a:r>
                  <a:rPr lang="en-US" altLang="zh-CN" sz="2000"/>
                  <a:t>for </a:t>
                </a:r>
                <a:r>
                  <a:rPr lang="zh-CN" altLang="en-US" sz="2000"/>
                  <a:t>每个类</a:t>
                </a:r>
                <a:r>
                  <a:rPr lang="en-US" altLang="zh-CN" sz="2000" i="1"/>
                  <a:t>y</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m:t>
                    </m:r>
                  </m:oMath>
                </a14:m>
                <a:r>
                  <a:rPr lang="en-US" altLang="zh-CN" sz="2000" i="1"/>
                  <a:t> Y</a:t>
                </a:r>
                <a:r>
                  <a:rPr lang="en-US" altLang="zh-CN" sz="2000" i="1" baseline="-15000"/>
                  <a:t>o </a:t>
                </a:r>
                <a:r>
                  <a:rPr lang="en-US" altLang="zh-CN" sz="2000"/>
                  <a:t>- {</a:t>
                </a:r>
                <a:r>
                  <a:rPr lang="en-US" altLang="zh-CN" sz="2000" i="1"/>
                  <a:t>y</a:t>
                </a:r>
                <a:r>
                  <a:rPr lang="en-US" altLang="zh-CN" sz="2000" i="1" baseline="-15000"/>
                  <a:t>k</a:t>
                </a:r>
                <a:r>
                  <a:rPr lang="en-US" altLang="zh-CN" sz="2000"/>
                  <a:t>}  do</a:t>
                </a:r>
              </a:p>
              <a:p>
                <a:pPr marL="914400" lvl="1" indent="-457200" algn="just" fontAlgn="auto">
                  <a:lnSpc>
                    <a:spcPct val="130000"/>
                  </a:lnSpc>
                  <a:spcBef>
                    <a:spcPts val="600"/>
                  </a:spcBef>
                  <a:spcAft>
                    <a:spcPts val="0"/>
                  </a:spcAft>
                  <a:buSzPct val="100000"/>
                  <a:buFont typeface="+mj-lt"/>
                  <a:buAutoNum type="arabicPeriod"/>
                </a:pPr>
                <a:r>
                  <a:rPr lang="en-US" altLang="zh-CN" sz="2000"/>
                  <a:t>    while </a:t>
                </a:r>
                <a:r>
                  <a:rPr lang="zh-CN" altLang="en-US" sz="2000"/>
                  <a:t>终止条件不满足</a:t>
                </a:r>
                <a:r>
                  <a:rPr lang="en-US" altLang="zh-CN" sz="2000"/>
                  <a:t> do 6</a:t>
                </a:r>
              </a:p>
              <a:p>
                <a:pPr marL="914400" lvl="1" indent="-457200" algn="just" fontAlgn="auto">
                  <a:lnSpc>
                    <a:spcPct val="130000"/>
                  </a:lnSpc>
                  <a:spcBef>
                    <a:spcPts val="600"/>
                  </a:spcBef>
                  <a:spcAft>
                    <a:spcPts val="0"/>
                  </a:spcAft>
                  <a:buSzPct val="100000"/>
                  <a:buFont typeface="+mj-lt"/>
                  <a:buAutoNum type="arabicPeriod"/>
                </a:pPr>
                <a:r>
                  <a:rPr lang="en-US" altLang="zh-CN" sz="2000"/>
                  <a:t>        </a:t>
                </a:r>
                <a:r>
                  <a:rPr lang="zh-CN" altLang="en-US" sz="2000"/>
                  <a:t> </a:t>
                </a:r>
                <a:r>
                  <a:rPr lang="en-US" altLang="zh-CN" sz="2000" i="1"/>
                  <a:t>r</a:t>
                </a:r>
                <a:r>
                  <a:rPr lang="en-US" altLang="zh-CN" sz="2000"/>
                  <a:t> </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 </m:t>
                    </m:r>
                  </m:oMath>
                </a14:m>
                <a:r>
                  <a:rPr kumimoji="0" lang="en-US" altLang="zh-CN" sz="2000">
                    <a:solidFill>
                      <a:schemeClr val="tx1">
                        <a:lumMod val="85000"/>
                        <a:lumOff val="15000"/>
                      </a:schemeClr>
                    </a:solidFill>
                    <a:cs typeface="+mn-ea"/>
                    <a:sym typeface="Times New Roman" panose="02020603050405020304" pitchFamily="18" charset="0"/>
                  </a:rPr>
                  <a:t>Learn-One-Rule (</a:t>
                </a:r>
                <a:r>
                  <a:rPr kumimoji="0" lang="en-US" altLang="zh-CN" sz="2000" i="1">
                    <a:solidFill>
                      <a:schemeClr val="tx1">
                        <a:lumMod val="85000"/>
                        <a:lumOff val="15000"/>
                      </a:schemeClr>
                    </a:solidFill>
                    <a:cs typeface="+mn-ea"/>
                    <a:sym typeface="Times New Roman" panose="02020603050405020304" pitchFamily="18" charset="0"/>
                  </a:rPr>
                  <a:t>E,A,y</a:t>
                </a:r>
                <a:r>
                  <a:rPr kumimoji="0" lang="en-US" altLang="zh-CN" sz="2000">
                    <a:solidFill>
                      <a:schemeClr val="tx1">
                        <a:lumMod val="85000"/>
                        <a:lumOff val="15000"/>
                      </a:schemeClr>
                    </a:solidFill>
                    <a:cs typeface="+mn-ea"/>
                    <a:sym typeface="Times New Roman" panose="02020603050405020304" pitchFamily="18" charset="0"/>
                  </a:rPr>
                  <a:t>)</a:t>
                </a:r>
              </a:p>
              <a:p>
                <a:pPr marL="914400" lvl="1" indent="-457200" algn="just" fontAlgn="auto">
                  <a:lnSpc>
                    <a:spcPct val="130000"/>
                  </a:lnSpc>
                  <a:spcBef>
                    <a:spcPts val="600"/>
                  </a:spcBef>
                  <a:spcAft>
                    <a:spcPts val="0"/>
                  </a:spcAft>
                  <a:buSzPct val="100000"/>
                  <a:buFont typeface="+mj-lt"/>
                  <a:buAutoNum type="arabicPeriod"/>
                </a:pPr>
                <a:r>
                  <a:rPr kumimoji="0" lang="en-US" altLang="zh-CN" sz="2000">
                    <a:solidFill>
                      <a:schemeClr val="tx1">
                        <a:lumMod val="85000"/>
                        <a:lumOff val="15000"/>
                      </a:schemeClr>
                    </a:solidFill>
                    <a:cs typeface="+mn-ea"/>
                    <a:sym typeface="Times New Roman" panose="02020603050405020304" pitchFamily="18" charset="0"/>
                  </a:rPr>
                  <a:t>         </a:t>
                </a:r>
                <a:r>
                  <a:rPr kumimoji="0" lang="zh-CN" altLang="en-US" sz="2000">
                    <a:solidFill>
                      <a:schemeClr val="tx1">
                        <a:lumMod val="85000"/>
                        <a:lumOff val="15000"/>
                      </a:schemeClr>
                    </a:solidFill>
                    <a:cs typeface="+mn-ea"/>
                    <a:sym typeface="Times New Roman" panose="02020603050405020304" pitchFamily="18" charset="0"/>
                  </a:rPr>
                  <a:t>从</a:t>
                </a:r>
                <a:r>
                  <a:rPr kumimoji="0" lang="en-US" altLang="zh-CN" sz="2000" i="1">
                    <a:solidFill>
                      <a:schemeClr val="tx1">
                        <a:lumMod val="85000"/>
                        <a:lumOff val="15000"/>
                      </a:schemeClr>
                    </a:solidFill>
                    <a:cs typeface="+mn-ea"/>
                    <a:sym typeface="Times New Roman" panose="02020603050405020304" pitchFamily="18" charset="0"/>
                  </a:rPr>
                  <a:t>E</a:t>
                </a:r>
                <a:r>
                  <a:rPr kumimoji="0" lang="zh-CN" altLang="en-US" sz="2000">
                    <a:solidFill>
                      <a:schemeClr val="tx1">
                        <a:lumMod val="85000"/>
                        <a:lumOff val="15000"/>
                      </a:schemeClr>
                    </a:solidFill>
                    <a:cs typeface="+mn-ea"/>
                    <a:sym typeface="Times New Roman" panose="02020603050405020304" pitchFamily="18" charset="0"/>
                  </a:rPr>
                  <a:t>中</a:t>
                </a:r>
                <a:r>
                  <a:rPr kumimoji="0" lang="zh-CN" altLang="en-US" sz="2000" b="1">
                    <a:solidFill>
                      <a:srgbClr val="FF6600"/>
                    </a:solidFill>
                    <a:cs typeface="+mn-ea"/>
                    <a:sym typeface="Times New Roman" panose="02020603050405020304" pitchFamily="18" charset="0"/>
                  </a:rPr>
                  <a:t>删除被</a:t>
                </a:r>
                <a:r>
                  <a:rPr kumimoji="0" lang="en-US" altLang="zh-CN" sz="2000" b="1" i="1">
                    <a:solidFill>
                      <a:srgbClr val="FF6600"/>
                    </a:solidFill>
                    <a:cs typeface="+mn-ea"/>
                    <a:sym typeface="Times New Roman" panose="02020603050405020304" pitchFamily="18" charset="0"/>
                  </a:rPr>
                  <a:t>r</a:t>
                </a:r>
                <a:r>
                  <a:rPr kumimoji="0" lang="zh-CN" altLang="en-US" sz="2000" b="1">
                    <a:solidFill>
                      <a:srgbClr val="FF6600"/>
                    </a:solidFill>
                    <a:cs typeface="+mn-ea"/>
                    <a:sym typeface="Times New Roman" panose="02020603050405020304" pitchFamily="18" charset="0"/>
                  </a:rPr>
                  <a:t>覆盖的训练记录</a:t>
                </a:r>
                <a:endParaRPr kumimoji="0" lang="en-US" altLang="zh-CN" sz="2000" b="1">
                  <a:solidFill>
                    <a:srgbClr val="FF6600"/>
                  </a:solidFill>
                  <a:cs typeface="+mn-ea"/>
                  <a:sym typeface="Times New Roman" panose="02020603050405020304" pitchFamily="18" charset="0"/>
                </a:endParaRPr>
              </a:p>
              <a:p>
                <a:pPr marL="914400" lvl="1" indent="-457200" algn="just" fontAlgn="auto">
                  <a:lnSpc>
                    <a:spcPct val="130000"/>
                  </a:lnSpc>
                  <a:spcBef>
                    <a:spcPts val="600"/>
                  </a:spcBef>
                  <a:spcAft>
                    <a:spcPts val="0"/>
                  </a:spcAft>
                  <a:buSzPct val="100000"/>
                  <a:buFont typeface="+mj-lt"/>
                  <a:buAutoNum type="arabicPeriod"/>
                </a:pPr>
                <a:r>
                  <a:rPr kumimoji="0" lang="en-US" altLang="zh-CN" sz="2000">
                    <a:solidFill>
                      <a:schemeClr val="tx1">
                        <a:lumMod val="85000"/>
                        <a:lumOff val="15000"/>
                      </a:schemeClr>
                    </a:solidFill>
                    <a:cs typeface="+mn-ea"/>
                    <a:sym typeface="Times New Roman" panose="02020603050405020304" pitchFamily="18" charset="0"/>
                  </a:rPr>
                  <a:t>         </a:t>
                </a:r>
                <a:r>
                  <a:rPr kumimoji="0" lang="zh-CN" altLang="en-US" sz="2000">
                    <a:solidFill>
                      <a:schemeClr val="tx1">
                        <a:lumMod val="85000"/>
                        <a:lumOff val="15000"/>
                      </a:schemeClr>
                    </a:solidFill>
                    <a:cs typeface="+mn-ea"/>
                    <a:sym typeface="Times New Roman" panose="02020603050405020304" pitchFamily="18" charset="0"/>
                  </a:rPr>
                  <a:t>追加</a:t>
                </a:r>
                <a:r>
                  <a:rPr kumimoji="0" lang="en-US" altLang="zh-CN" sz="2000" i="1">
                    <a:solidFill>
                      <a:schemeClr val="tx1">
                        <a:lumMod val="85000"/>
                        <a:lumOff val="15000"/>
                      </a:schemeClr>
                    </a:solidFill>
                    <a:cs typeface="+mn-ea"/>
                    <a:sym typeface="Times New Roman" panose="02020603050405020304" pitchFamily="18" charset="0"/>
                  </a:rPr>
                  <a:t>r</a:t>
                </a:r>
                <a:r>
                  <a:rPr kumimoji="0" lang="zh-CN" altLang="en-US" sz="2000">
                    <a:solidFill>
                      <a:schemeClr val="tx1">
                        <a:lumMod val="85000"/>
                        <a:lumOff val="15000"/>
                      </a:schemeClr>
                    </a:solidFill>
                    <a:cs typeface="+mn-ea"/>
                    <a:sym typeface="Times New Roman" panose="02020603050405020304" pitchFamily="18" charset="0"/>
                  </a:rPr>
                  <a:t>到规则列表尾部：</a:t>
                </a:r>
                <a:r>
                  <a:rPr kumimoji="0" lang="en-US" altLang="zh-CN" sz="2000" i="1">
                    <a:solidFill>
                      <a:schemeClr val="tx1">
                        <a:lumMod val="85000"/>
                        <a:lumOff val="15000"/>
                      </a:schemeClr>
                    </a:solidFill>
                    <a:cs typeface="+mn-ea"/>
                    <a:sym typeface="Times New Roman" panose="02020603050405020304" pitchFamily="18" charset="0"/>
                  </a:rPr>
                  <a:t>R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kumimoji="0" lang="en-US" altLang="zh-CN" sz="2000" i="1">
                    <a:solidFill>
                      <a:schemeClr val="tx1">
                        <a:lumMod val="85000"/>
                        <a:lumOff val="15000"/>
                      </a:schemeClr>
                    </a:solidFill>
                    <a:cs typeface="+mn-ea"/>
                    <a:sym typeface="Times New Roman" panose="02020603050405020304" pitchFamily="18" charset="0"/>
                  </a:rPr>
                  <a:t>R</a:t>
                </a:r>
                <a14:m>
                  <m:oMath xmlns:m="http://schemas.openxmlformats.org/officeDocument/2006/math">
                    <m:r>
                      <a:rPr kumimoji="0" lang="en-US" altLang="zh-CN" sz="2000" i="1" smtClean="0">
                        <a:solidFill>
                          <a:schemeClr val="tx1">
                            <a:lumMod val="85000"/>
                            <a:lumOff val="15000"/>
                          </a:schemeClr>
                        </a:solidFill>
                        <a:latin typeface="Cambria Math" panose="02040503050406030204" pitchFamily="18" charset="0"/>
                        <a:cs typeface="+mn-ea"/>
                        <a:sym typeface="Times New Roman" panose="02020603050405020304" pitchFamily="18" charset="0"/>
                      </a:rPr>
                      <m:t>∨</m:t>
                    </m:r>
                  </m:oMath>
                </a14:m>
                <a:r>
                  <a:rPr kumimoji="0" lang="en-US" altLang="zh-CN" sz="2000" i="1">
                    <a:solidFill>
                      <a:schemeClr val="tx1">
                        <a:lumMod val="85000"/>
                        <a:lumOff val="15000"/>
                      </a:schemeClr>
                    </a:solidFill>
                    <a:cs typeface="+mn-ea"/>
                    <a:sym typeface="Times New Roman" panose="02020603050405020304" pitchFamily="18" charset="0"/>
                  </a:rPr>
                  <a:t>r</a:t>
                </a:r>
              </a:p>
              <a:p>
                <a:pPr marL="914400" lvl="1" indent="-457200" algn="just" fontAlgn="auto">
                  <a:lnSpc>
                    <a:spcPct val="130000"/>
                  </a:lnSpc>
                  <a:spcBef>
                    <a:spcPts val="600"/>
                  </a:spcBef>
                  <a:spcAft>
                    <a:spcPts val="0"/>
                  </a:spcAft>
                  <a:buSzPct val="100000"/>
                  <a:buFont typeface="+mj-lt"/>
                  <a:buAutoNum type="arabicPeriod"/>
                </a:pPr>
                <a:r>
                  <a:rPr kumimoji="0" lang="en-US" altLang="zh-CN" sz="2000" i="1">
                    <a:solidFill>
                      <a:schemeClr val="tx1">
                        <a:lumMod val="85000"/>
                        <a:lumOff val="15000"/>
                      </a:schemeClr>
                    </a:solidFill>
                    <a:cs typeface="+mn-ea"/>
                    <a:sym typeface="Times New Roman" panose="02020603050405020304" pitchFamily="18" charset="0"/>
                  </a:rPr>
                  <a:t>    </a:t>
                </a:r>
                <a:r>
                  <a:rPr kumimoji="0" lang="en-US" altLang="zh-CN" sz="2000">
                    <a:solidFill>
                      <a:schemeClr val="tx1">
                        <a:lumMod val="85000"/>
                        <a:lumOff val="15000"/>
                      </a:schemeClr>
                    </a:solidFill>
                    <a:cs typeface="+mn-ea"/>
                    <a:sym typeface="Times New Roman" panose="02020603050405020304" pitchFamily="18" charset="0"/>
                  </a:rPr>
                  <a:t>end while</a:t>
                </a:r>
              </a:p>
              <a:p>
                <a:pPr marL="914400" lvl="1" indent="-457200" algn="just" fontAlgn="auto">
                  <a:lnSpc>
                    <a:spcPct val="130000"/>
                  </a:lnSpc>
                  <a:spcBef>
                    <a:spcPts val="600"/>
                  </a:spcBef>
                  <a:spcAft>
                    <a:spcPts val="0"/>
                  </a:spcAft>
                  <a:buSzPct val="100000"/>
                  <a:buFont typeface="+mj-lt"/>
                  <a:buAutoNum type="arabicPeriod"/>
                </a:pPr>
                <a:r>
                  <a:rPr kumimoji="0" lang="en-US" altLang="zh-CN" sz="2000">
                    <a:solidFill>
                      <a:schemeClr val="tx1">
                        <a:lumMod val="85000"/>
                        <a:lumOff val="15000"/>
                      </a:schemeClr>
                    </a:solidFill>
                    <a:cs typeface="+mn-ea"/>
                    <a:sym typeface="Times New Roman" panose="02020603050405020304" pitchFamily="18" charset="0"/>
                  </a:rPr>
                  <a:t>end for</a:t>
                </a:r>
              </a:p>
              <a:p>
                <a:pPr marL="914400" lvl="1" indent="-457200" algn="just" fontAlgn="auto">
                  <a:lnSpc>
                    <a:spcPct val="130000"/>
                  </a:lnSpc>
                  <a:spcBef>
                    <a:spcPts val="600"/>
                  </a:spcBef>
                  <a:spcAft>
                    <a:spcPts val="0"/>
                  </a:spcAft>
                  <a:buSzPct val="100000"/>
                  <a:buFont typeface="+mj-lt"/>
                  <a:buAutoNum type="arabicPeriod"/>
                </a:pPr>
                <a:r>
                  <a:rPr kumimoji="0" lang="zh-CN" altLang="en-US" sz="2000">
                    <a:solidFill>
                      <a:schemeClr val="tx1">
                        <a:lumMod val="85000"/>
                        <a:lumOff val="15000"/>
                      </a:schemeClr>
                    </a:solidFill>
                    <a:cs typeface="+mn-ea"/>
                    <a:sym typeface="Times New Roman" panose="02020603050405020304" pitchFamily="18" charset="0"/>
                  </a:rPr>
                  <a:t>把默认规则</a:t>
                </a:r>
                <a:r>
                  <a:rPr kumimoji="0" lang="en-US" altLang="zh-CN" sz="2000">
                    <a:solidFill>
                      <a:schemeClr val="tx1">
                        <a:lumMod val="85000"/>
                        <a:lumOff val="15000"/>
                      </a:schemeClr>
                    </a:solidFill>
                    <a:cs typeface="+mn-ea"/>
                    <a:sym typeface="Times New Roman" panose="02020603050405020304" pitchFamily="18" charset="0"/>
                  </a:rPr>
                  <a:t>{}</a:t>
                </a:r>
                <a14:m>
                  <m:oMath xmlns:m="http://schemas.openxmlformats.org/officeDocument/2006/math">
                    <m:r>
                      <a:rPr kumimoji="0" lang="en-US" altLang="zh-CN" sz="2000" i="1" smtClean="0">
                        <a:solidFill>
                          <a:schemeClr val="tx1">
                            <a:lumMod val="85000"/>
                            <a:lumOff val="15000"/>
                          </a:schemeClr>
                        </a:solidFill>
                        <a:latin typeface="Cambria Math" panose="02040503050406030204" pitchFamily="18" charset="0"/>
                        <a:ea typeface="Cambria Math" panose="02040503050406030204" pitchFamily="18" charset="0"/>
                        <a:cs typeface="+mn-ea"/>
                        <a:sym typeface="Times New Roman" panose="02020603050405020304" pitchFamily="18" charset="0"/>
                      </a:rPr>
                      <m:t>→</m:t>
                    </m:r>
                  </m:oMath>
                </a14:m>
                <a:r>
                  <a:rPr lang="en-US" altLang="zh-CN" sz="2000" i="1"/>
                  <a:t> y</a:t>
                </a:r>
                <a:r>
                  <a:rPr lang="en-US" altLang="zh-CN" sz="2000" i="1" baseline="-15000"/>
                  <a:t>k </a:t>
                </a:r>
                <a:r>
                  <a:rPr kumimoji="0" lang="zh-CN" altLang="en-US" sz="2000">
                    <a:solidFill>
                      <a:schemeClr val="tx1">
                        <a:lumMod val="85000"/>
                        <a:lumOff val="15000"/>
                      </a:schemeClr>
                    </a:solidFill>
                    <a:cs typeface="+mn-ea"/>
                    <a:sym typeface="Times New Roman" panose="02020603050405020304" pitchFamily="18" charset="0"/>
                  </a:rPr>
                  <a:t>插入到规则列表</a:t>
                </a:r>
                <a:r>
                  <a:rPr kumimoji="0" lang="en-US" altLang="zh-CN" sz="2000" i="1">
                    <a:solidFill>
                      <a:schemeClr val="tx1">
                        <a:lumMod val="85000"/>
                        <a:lumOff val="15000"/>
                      </a:schemeClr>
                    </a:solidFill>
                    <a:cs typeface="+mn-ea"/>
                    <a:sym typeface="Times New Roman" panose="02020603050405020304" pitchFamily="18" charset="0"/>
                  </a:rPr>
                  <a:t>R</a:t>
                </a:r>
                <a:r>
                  <a:rPr kumimoji="0" lang="zh-CN" altLang="en-US" sz="2000">
                    <a:solidFill>
                      <a:schemeClr val="tx1">
                        <a:lumMod val="85000"/>
                        <a:lumOff val="15000"/>
                      </a:schemeClr>
                    </a:solidFill>
                    <a:cs typeface="+mn-ea"/>
                    <a:sym typeface="Times New Roman" panose="02020603050405020304" pitchFamily="18" charset="0"/>
                  </a:rPr>
                  <a:t>尾部</a:t>
                </a:r>
                <a:endParaRPr kumimoji="0" lang="zh-CN" altLang="en-US" sz="1600">
                  <a:solidFill>
                    <a:schemeClr val="tx1">
                      <a:lumMod val="85000"/>
                      <a:lumOff val="15000"/>
                    </a:schemeClr>
                  </a:solidFill>
                  <a:cs typeface="+mn-ea"/>
                  <a:sym typeface="Times New Roman" panose="02020603050405020304" pitchFamily="18" charset="0"/>
                </a:endParaRPr>
              </a:p>
            </p:txBody>
          </p:sp>
        </mc:Choice>
        <mc:Fallback xmlns="">
          <p:sp>
            <p:nvSpPr>
              <p:cNvPr id="10" name="Rectangle 3">
                <a:extLst>
                  <a:ext uri="{FF2B5EF4-FFF2-40B4-BE49-F238E27FC236}">
                    <a16:creationId xmlns:a16="http://schemas.microsoft.com/office/drawing/2014/main" id="{E5DF467F-176B-42CC-A66E-5E2EC4738584}"/>
                  </a:ext>
                </a:extLst>
              </p:cNvPr>
              <p:cNvSpPr txBox="1">
                <a:spLocks noRot="1" noChangeAspect="1" noMove="1" noResize="1" noEditPoints="1" noAdjustHandles="1" noChangeArrowheads="1" noChangeShapeType="1" noTextEdit="1"/>
              </p:cNvSpPr>
              <p:nvPr/>
            </p:nvSpPr>
            <p:spPr>
              <a:xfrm>
                <a:off x="2411760" y="836712"/>
                <a:ext cx="6317898" cy="5740867"/>
              </a:xfrm>
              <a:prstGeom prst="rect">
                <a:avLst/>
              </a:prstGeom>
              <a:blipFill>
                <a:blip r:embed="rId2"/>
                <a:stretch>
                  <a:fillRect l="-1255" r="-2896" b="-9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0863015"/>
      </p:ext>
    </p:extLst>
  </p:cSld>
  <p:clrMapOvr>
    <a:masterClrMapping/>
  </p:clrMapOvr>
  <p:transition spd="med">
    <p:split orient="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a:extLst>
              <a:ext uri="{FF2B5EF4-FFF2-40B4-BE49-F238E27FC236}">
                <a16:creationId xmlns:a16="http://schemas.microsoft.com/office/drawing/2014/main" id="{E524DBB0-5A83-4E8F-81B0-08252A48F0C9}"/>
              </a:ext>
            </a:extLst>
          </p:cNvPr>
          <p:cNvSpPr>
            <a:spLocks noGrp="1" noChangeArrowheads="1"/>
          </p:cNvSpPr>
          <p:nvPr>
            <p:ph type="title" idx="4294967295"/>
          </p:nvPr>
        </p:nvSpPr>
        <p:spPr>
          <a:xfrm>
            <a:off x="756000" y="108000"/>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1.5.5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停止</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条件与规则剪枝</a:t>
            </a:r>
          </a:p>
        </p:txBody>
      </p:sp>
      <p:sp>
        <p:nvSpPr>
          <p:cNvPr id="7" name="Rectangle 3">
            <a:extLst>
              <a:ext uri="{FF2B5EF4-FFF2-40B4-BE49-F238E27FC236}">
                <a16:creationId xmlns:a16="http://schemas.microsoft.com/office/drawing/2014/main" id="{BC343AE6-BA5C-43AF-BFED-DD0E3884DD39}"/>
              </a:ext>
            </a:extLst>
          </p:cNvPr>
          <p:cNvSpPr txBox="1">
            <a:spLocks noChangeArrowheads="1"/>
          </p:cNvSpPr>
          <p:nvPr/>
        </p:nvSpPr>
        <p:spPr>
          <a:xfrm>
            <a:off x="342900" y="797078"/>
            <a:ext cx="8458200" cy="5177636"/>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停止条件</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计算增益</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如果增益不显著</a:t>
            </a:r>
            <a:r>
              <a:rPr kumimoji="0" lang="en-US" altLang="zh-CN" sz="2200">
                <a:sym typeface="Times New Roman" panose="02020603050405020304" pitchFamily="18" charset="0"/>
              </a:rPr>
              <a:t>, </a:t>
            </a:r>
            <a:r>
              <a:rPr kumimoji="0" lang="zh-CN" altLang="en-US" sz="2200">
                <a:sym typeface="Times New Roman" panose="02020603050405020304" pitchFamily="18" charset="0"/>
              </a:rPr>
              <a:t>则丢弃新规则</a:t>
            </a:r>
          </a:p>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规则剪枝</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类似于决策树后剪枝</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降低错误剪枝 </a:t>
            </a:r>
            <a:r>
              <a:rPr kumimoji="0" lang="en-US" altLang="zh-CN" sz="2200">
                <a:sym typeface="Times New Roman" panose="02020603050405020304" pitchFamily="18" charset="0"/>
              </a:rPr>
              <a:t>: </a:t>
            </a:r>
          </a:p>
          <a:p>
            <a:pPr lvl="2" fontAlgn="auto">
              <a:lnSpc>
                <a:spcPct val="150000"/>
              </a:lnSpc>
              <a:spcBef>
                <a:spcPts val="600"/>
              </a:spcBef>
              <a:spcAft>
                <a:spcPts val="0"/>
              </a:spcAft>
              <a:buClr>
                <a:srgbClr val="FF6600"/>
              </a:buClr>
            </a:pPr>
            <a:r>
              <a:rPr kumimoji="0" lang="en-US" altLang="zh-CN">
                <a:sym typeface="Times New Roman" panose="02020603050405020304" pitchFamily="18" charset="0"/>
              </a:rPr>
              <a:t> </a:t>
            </a:r>
            <a:r>
              <a:rPr kumimoji="0" lang="zh-CN" altLang="en-US">
                <a:sym typeface="Times New Roman" panose="02020603050405020304" pitchFamily="18" charset="0"/>
              </a:rPr>
              <a:t>删除规则中的合取项</a:t>
            </a:r>
          </a:p>
          <a:p>
            <a:pPr lvl="2" fontAlgn="auto">
              <a:lnSpc>
                <a:spcPct val="150000"/>
              </a:lnSpc>
              <a:spcBef>
                <a:spcPts val="600"/>
              </a:spcBef>
              <a:spcAft>
                <a:spcPts val="0"/>
              </a:spcAft>
              <a:buClr>
                <a:srgbClr val="FF6600"/>
              </a:buClr>
            </a:pPr>
            <a:r>
              <a:rPr kumimoji="0" lang="zh-CN" altLang="en-US">
                <a:sym typeface="Times New Roman" panose="02020603050405020304" pitchFamily="18" charset="0"/>
              </a:rPr>
              <a:t> 比较剪枝前后的错误率 </a:t>
            </a:r>
          </a:p>
          <a:p>
            <a:pPr lvl="2" fontAlgn="auto">
              <a:lnSpc>
                <a:spcPct val="150000"/>
              </a:lnSpc>
              <a:spcBef>
                <a:spcPts val="600"/>
              </a:spcBef>
              <a:spcAft>
                <a:spcPts val="0"/>
              </a:spcAft>
              <a:buClr>
                <a:srgbClr val="FF6600"/>
              </a:buClr>
            </a:pPr>
            <a:r>
              <a:rPr kumimoji="0" lang="zh-CN" altLang="en-US">
                <a:sym typeface="Times New Roman" panose="02020603050405020304" pitchFamily="18" charset="0"/>
              </a:rPr>
              <a:t> 如果降低了错误率，则剪掉该合取项</a:t>
            </a:r>
            <a:endParaRPr kumimoji="0" lang="zh-CN" altLang="en-US" dirty="0">
              <a:sym typeface="Times New Roman" panose="02020603050405020304" pitchFamily="18" charset="0"/>
            </a:endParaRPr>
          </a:p>
        </p:txBody>
      </p:sp>
    </p:spTree>
  </p:cSld>
  <p:clrMapOvr>
    <a:masterClrMapping/>
  </p:clrMapOvr>
  <p:transition spd="med">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custDataLst>
              <p:tags r:id="rId2"/>
            </p:custDataLst>
          </p:nvPr>
        </p:nvSpPr>
        <p:spPr>
          <a:xfrm>
            <a:off x="914400" y="635001"/>
            <a:ext cx="7315200" cy="1806426"/>
          </a:xfrm>
          <a:prstGeom prst="rect">
            <a:avLst/>
          </a:prstGeom>
          <a:noFill/>
        </p:spPr>
        <p:txBody>
          <a:bodyPr vert="horz" wrap="square" rtlCol="0" anchor="ctr" anchorCtr="0">
            <a:noAutofit/>
          </a:bodyPr>
          <a:lstStyle/>
          <a:p>
            <a:r>
              <a:rPr lang="zh-CN" altLang="en-US" sz="26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根据规则集，灰熊属于什么类别</a:t>
            </a:r>
          </a:p>
        </p:txBody>
      </p:sp>
      <p:sp>
        <p:nvSpPr>
          <p:cNvPr id="10" name="TextBox 9"/>
          <p:cNvSpPr txBox="1"/>
          <p:nvPr>
            <p:custDataLst>
              <p:tags r:id="rId3"/>
            </p:custDataLst>
          </p:nvPr>
        </p:nvSpPr>
        <p:spPr>
          <a:xfrm>
            <a:off x="1828800" y="2441426"/>
            <a:ext cx="6400800" cy="642938"/>
          </a:xfrm>
          <a:prstGeom prst="rect">
            <a:avLst/>
          </a:prstGeom>
          <a:noFill/>
        </p:spPr>
        <p:txBody>
          <a:bodyPr vert="horz" rtlCol="0" anchor="ctr" anchorCtr="0">
            <a:noAutofit/>
          </a:bodyPr>
          <a:lstStyle/>
          <a:p>
            <a:r>
              <a:rPr lang="zh-CN" altLang="en-US" sz="26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鸟</a:t>
            </a:r>
          </a:p>
        </p:txBody>
      </p:sp>
      <p:sp>
        <p:nvSpPr>
          <p:cNvPr id="11" name="TextBox 10"/>
          <p:cNvSpPr txBox="1"/>
          <p:nvPr>
            <p:custDataLst>
              <p:tags r:id="rId4"/>
            </p:custDataLst>
          </p:nvPr>
        </p:nvSpPr>
        <p:spPr>
          <a:xfrm>
            <a:off x="1828800" y="3298676"/>
            <a:ext cx="6400800" cy="642938"/>
          </a:xfrm>
          <a:prstGeom prst="rect">
            <a:avLst/>
          </a:prstGeom>
          <a:noFill/>
        </p:spPr>
        <p:txBody>
          <a:bodyPr vert="horz" rtlCol="0" anchor="ctr" anchorCtr="0">
            <a:noAutofit/>
          </a:bodyPr>
          <a:lstStyle/>
          <a:p>
            <a:r>
              <a:rPr lang="zh-CN" altLang="en-US" sz="26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鱼</a:t>
            </a:r>
          </a:p>
        </p:txBody>
      </p:sp>
      <p:sp>
        <p:nvSpPr>
          <p:cNvPr id="12" name="TextBox 11"/>
          <p:cNvSpPr txBox="1"/>
          <p:nvPr>
            <p:custDataLst>
              <p:tags r:id="rId5"/>
            </p:custDataLst>
          </p:nvPr>
        </p:nvSpPr>
        <p:spPr>
          <a:xfrm>
            <a:off x="1828800" y="4155926"/>
            <a:ext cx="6400800" cy="642938"/>
          </a:xfrm>
          <a:prstGeom prst="rect">
            <a:avLst/>
          </a:prstGeom>
          <a:noFill/>
        </p:spPr>
        <p:txBody>
          <a:bodyPr vert="horz" rtlCol="0" anchor="ctr" anchorCtr="0">
            <a:noAutofit/>
          </a:bodyPr>
          <a:lstStyle/>
          <a:p>
            <a:r>
              <a:rPr lang="zh-CN" altLang="en-US" sz="26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哺乳</a:t>
            </a:r>
          </a:p>
        </p:txBody>
      </p:sp>
      <p:sp>
        <p:nvSpPr>
          <p:cNvPr id="13" name="TextBox 12"/>
          <p:cNvSpPr txBox="1"/>
          <p:nvPr>
            <p:custDataLst>
              <p:tags r:id="rId6"/>
            </p:custDataLst>
          </p:nvPr>
        </p:nvSpPr>
        <p:spPr>
          <a:xfrm>
            <a:off x="1828800" y="5013176"/>
            <a:ext cx="6400800" cy="642938"/>
          </a:xfrm>
          <a:prstGeom prst="rect">
            <a:avLst/>
          </a:prstGeom>
          <a:noFill/>
        </p:spPr>
        <p:txBody>
          <a:bodyPr vert="horz" rtlCol="0" anchor="ctr" anchorCtr="0">
            <a:noAutofit/>
          </a:bodyPr>
          <a:lstStyle/>
          <a:p>
            <a:r>
              <a:rPr lang="zh-CN" altLang="en-US" sz="26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爬行</a:t>
            </a:r>
          </a:p>
        </p:txBody>
      </p:sp>
      <p:sp>
        <p:nvSpPr>
          <p:cNvPr id="14" name="椭圆 13"/>
          <p:cNvSpPr>
            <a:spLocks noChangeAspect="1"/>
          </p:cNvSpPr>
          <p:nvPr>
            <p:custDataLst>
              <p:tags r:id="rId7"/>
            </p:custDataLst>
          </p:nvPr>
        </p:nvSpPr>
        <p:spPr bwMode="auto">
          <a:xfrm>
            <a:off x="1114425" y="2505719"/>
            <a:ext cx="514350" cy="514350"/>
          </a:xfrm>
          <a:prstGeom prst="ellipse">
            <a:avLst/>
          </a:prstGeom>
          <a:solidFill>
            <a:srgbClr val="808080"/>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A</a:t>
            </a:r>
            <a:endParaRPr kumimoji="1"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椭圆 14"/>
          <p:cNvSpPr>
            <a:spLocks noChangeAspect="1"/>
          </p:cNvSpPr>
          <p:nvPr>
            <p:custDataLst>
              <p:tags r:id="rId8"/>
            </p:custDataLst>
          </p:nvPr>
        </p:nvSpPr>
        <p:spPr bwMode="auto">
          <a:xfrm>
            <a:off x="1114425" y="3362969"/>
            <a:ext cx="514350" cy="514350"/>
          </a:xfrm>
          <a:prstGeom prst="ellipse">
            <a:avLst/>
          </a:prstGeom>
          <a:solidFill>
            <a:srgbClr val="808080"/>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B</a:t>
            </a:r>
            <a:endParaRPr kumimoji="1"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椭圆 15"/>
          <p:cNvSpPr>
            <a:spLocks noChangeAspect="1"/>
          </p:cNvSpPr>
          <p:nvPr>
            <p:custDataLst>
              <p:tags r:id="rId9"/>
            </p:custDataLst>
          </p:nvPr>
        </p:nvSpPr>
        <p:spPr bwMode="auto">
          <a:xfrm>
            <a:off x="1114425" y="4220219"/>
            <a:ext cx="514350" cy="514350"/>
          </a:xfrm>
          <a:prstGeom prst="ellipse">
            <a:avLst/>
          </a:prstGeom>
          <a:solidFill>
            <a:srgbClr val="FF9900"/>
          </a:solidFill>
          <a:ln w="254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C</a:t>
            </a:r>
            <a:endParaRPr kumimoji="1"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椭圆 16"/>
          <p:cNvSpPr>
            <a:spLocks noChangeAspect="1"/>
          </p:cNvSpPr>
          <p:nvPr>
            <p:custDataLst>
              <p:tags r:id="rId10"/>
            </p:custDataLst>
          </p:nvPr>
        </p:nvSpPr>
        <p:spPr bwMode="auto">
          <a:xfrm>
            <a:off x="1114425" y="5077469"/>
            <a:ext cx="514350" cy="514350"/>
          </a:xfrm>
          <a:prstGeom prst="ellipse">
            <a:avLst/>
          </a:prstGeom>
          <a:solidFill>
            <a:srgbClr val="808080"/>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D</a:t>
            </a:r>
            <a:endParaRPr kumimoji="1"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8" name="圆角矩形 17"/>
          <p:cNvSpPr/>
          <p:nvPr>
            <p:custDataLst>
              <p:tags r:id="rId11"/>
            </p:custDataLst>
          </p:nvPr>
        </p:nvSpPr>
        <p:spPr bwMode="auto">
          <a:xfrm>
            <a:off x="6172200" y="6215063"/>
            <a:ext cx="1543050" cy="411480"/>
          </a:xfrm>
          <a:prstGeom prst="roundRect">
            <a:avLst/>
          </a:prstGeom>
          <a:gradFill flip="none" rotWithShape="1">
            <a:gsLst>
              <a:gs pos="0">
                <a:srgbClr val="13548C">
                  <a:shade val="30000"/>
                  <a:satMod val="115000"/>
                </a:srgbClr>
              </a:gs>
              <a:gs pos="50000">
                <a:srgbClr val="13548C">
                  <a:shade val="67500"/>
                  <a:satMod val="115000"/>
                </a:srgbClr>
              </a:gs>
              <a:gs pos="100000">
                <a:srgbClr val="13548C">
                  <a:shade val="100000"/>
                  <a:satMod val="115000"/>
                </a:srgbClr>
              </a:gs>
            </a:gsLst>
            <a:lin ang="16200000" scaled="1"/>
            <a:tileRect/>
          </a:gradFill>
          <a:ln w="38100" cap="flat" cmpd="sng" algn="ctr">
            <a:no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提交</a:t>
            </a:r>
          </a:p>
        </p:txBody>
      </p:sp>
      <p:sp>
        <p:nvSpPr>
          <p:cNvPr id="3" name="矩形 2">
            <a:extLst>
              <a:ext uri="{FF2B5EF4-FFF2-40B4-BE49-F238E27FC236}">
                <a16:creationId xmlns:a16="http://schemas.microsoft.com/office/drawing/2014/main" id="{F7437D96-214D-4943-BA9A-EA1F50196C96}"/>
              </a:ext>
            </a:extLst>
          </p:cNvPr>
          <p:cNvSpPr/>
          <p:nvPr/>
        </p:nvSpPr>
        <p:spPr>
          <a:xfrm>
            <a:off x="3084138" y="2862183"/>
            <a:ext cx="5938067" cy="2215286"/>
          </a:xfrm>
          <a:prstGeom prst="rect">
            <a:avLst/>
          </a:prstGeom>
        </p:spPr>
        <p:txBody>
          <a:bodyPr wrap="square">
            <a:spAutoFit/>
          </a:bodyPr>
          <a:lstStyle/>
          <a:p>
            <a:pPr>
              <a:lnSpc>
                <a:spcPct val="120000"/>
              </a:lnSpc>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1</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鸟类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lnSpc>
                <a:spcPct val="120000"/>
              </a:lnSpc>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2</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鱼类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lnSpc>
                <a:spcPct val="120000"/>
              </a:lnSpc>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3</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（体温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恒温）→ 哺乳类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lnSpc>
                <a:spcPct val="120000"/>
              </a:lnSpc>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4</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lang="zh-CN" altLang="en-US" sz="2000">
                <a:sym typeface="Symbol" panose="05050102010706020507" pitchFamily="18" charset="2"/>
              </a:rPr>
              <a:t> 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 爬行类</a:t>
            </a:r>
            <a:endParaRPr lang="zh-CN" altLang="en-US"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eaLnBrk="1" hangingPunct="1">
              <a:lnSpc>
                <a:spcPct val="120000"/>
              </a:lnSpc>
              <a:spcBef>
                <a:spcPts val="600"/>
              </a:spcBef>
            </a:pPr>
            <a:r>
              <a:rPr lang="en-US" altLang="zh-CN" sz="20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lang="en-US" altLang="zh-CN" sz="20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5</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半）→ 两栖类</a:t>
            </a:r>
            <a:endParaRPr lang="en-US" altLang="zh-CN" sz="2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nvGrpSpPr>
          <p:cNvPr id="23" name="组合 22"/>
          <p:cNvGrpSpPr/>
          <p:nvPr>
            <p:custDataLst>
              <p:tags r:id="rId12"/>
            </p:custDataLst>
          </p:nvPr>
        </p:nvGrpSpPr>
        <p:grpSpPr>
          <a:xfrm>
            <a:off x="0" y="0"/>
            <a:ext cx="9144000" cy="635000"/>
            <a:chOff x="0" y="0"/>
            <a:chExt cx="9144000" cy="635000"/>
          </a:xfrm>
        </p:grpSpPr>
        <p:sp>
          <p:nvSpPr>
            <p:cNvPr id="19" name="TitleBackground"/>
            <p:cNvSpPr/>
            <p:nvPr>
              <p:custDataLst>
                <p:tags r:id="rId14"/>
              </p:custDataLst>
            </p:nvPr>
          </p:nvSpPr>
          <p:spPr bwMode="auto">
            <a:xfrm>
              <a:off x="0" y="0"/>
              <a:ext cx="9144000" cy="635000"/>
            </a:xfrm>
            <a:prstGeom prst="rect">
              <a:avLst/>
            </a:prstGeom>
            <a:solidFill>
              <a:srgbClr val="F6F7F8"/>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0"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1"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单选题</a:t>
              </a:r>
            </a:p>
          </p:txBody>
        </p:sp>
        <p:sp>
          <p:nvSpPr>
            <p:cNvPr id="22" name="TipText"/>
            <p:cNvSpPr txBox="1"/>
            <p:nvPr>
              <p:custDataLst>
                <p:tags r:id="rId17"/>
              </p:custDataLst>
            </p:nvPr>
          </p:nvSpPr>
          <p:spPr>
            <a:xfrm>
              <a:off x="1510030" y="109220"/>
              <a:ext cx="2286000" cy="508000"/>
            </a:xfrm>
            <a:prstGeom prst="rect">
              <a:avLst/>
            </a:prstGeom>
            <a:noFill/>
          </p:spPr>
          <p:txBody>
            <a:bodyPr vert="horz" wrap="none" rtlCol="0" anchor="ctr" anchorCtr="0">
              <a:noAutofit/>
            </a:bodyPr>
            <a:lstStyle/>
            <a:p>
              <a:r>
                <a:rPr lang="en-US" altLang="zh-CN" sz="2000">
                  <a:solidFill>
                    <a:srgbClr val="808080"/>
                  </a:solidFill>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sz="2000">
                  <a:solidFill>
                    <a:srgbClr val="808080"/>
                  </a:solidFill>
                  <a:latin typeface="Times New Roman" panose="02020603050405020304" pitchFamily="18" charset="0"/>
                  <a:ea typeface="微软雅黑" panose="020B0503020204020204" pitchFamily="34" charset="-122"/>
                  <a:sym typeface="Times New Roman" panose="02020603050405020304" pitchFamily="18" charset="0"/>
                </a:rPr>
                <a:t>分</a:t>
              </a:r>
            </a:p>
          </p:txBody>
        </p:sp>
      </p:grpSp>
      <p:pic>
        <p:nvPicPr>
          <p:cNvPr id="8" name="图片 7"/>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962090187"/>
      </p:ext>
    </p:extLst>
  </p:cSld>
  <p:clrMapOvr>
    <a:masterClrMapping/>
  </p:clrMapOvr>
  <p:transition spd="med">
    <p:split orient="ver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a:extLst>
              <a:ext uri="{FF2B5EF4-FFF2-40B4-BE49-F238E27FC236}">
                <a16:creationId xmlns:a16="http://schemas.microsoft.com/office/drawing/2014/main" id="{E923209D-30A2-4A5F-8E83-FA59C4E6262B}"/>
              </a:ext>
            </a:extLst>
          </p:cNvPr>
          <p:cNvSpPr>
            <a:spLocks noGrp="1" noChangeArrowheads="1"/>
          </p:cNvSpPr>
          <p:nvPr>
            <p:ph type="title" idx="4294967295"/>
          </p:nvPr>
        </p:nvSpPr>
        <p:spPr>
          <a:xfrm>
            <a:off x="756000" y="108000"/>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1.6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如何</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建立基于规则的分类器</a:t>
            </a:r>
          </a:p>
        </p:txBody>
      </p:sp>
      <p:sp>
        <p:nvSpPr>
          <p:cNvPr id="20486" name="Rectangle 3">
            <a:extLst>
              <a:ext uri="{FF2B5EF4-FFF2-40B4-BE49-F238E27FC236}">
                <a16:creationId xmlns:a16="http://schemas.microsoft.com/office/drawing/2014/main" id="{39FEE70B-C5C4-43AD-8FC0-FAB66D2274D2}"/>
              </a:ext>
            </a:extLst>
          </p:cNvPr>
          <p:cNvSpPr>
            <a:spLocks noGrp="1" noChangeArrowheads="1"/>
          </p:cNvSpPr>
          <p:nvPr>
            <p:ph type="body" idx="4294967295"/>
          </p:nvPr>
        </p:nvSpPr>
        <p:spPr>
          <a:xfrm>
            <a:off x="252000" y="756000"/>
            <a:ext cx="8458200" cy="3556358"/>
          </a:xfrm>
          <a:prstGeom prst="rect">
            <a:avLst/>
          </a:prstGeom>
        </p:spPr>
        <p:txBody>
          <a:bodyPr wrap="square">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a:solidFill>
                  <a:schemeClr val="tx1">
                    <a:lumMod val="85000"/>
                    <a:lumOff val="15000"/>
                  </a:schemeClr>
                </a:solidFill>
                <a:cs typeface="+mn-ea"/>
                <a:sym typeface="Times New Roman" panose="02020603050405020304" pitchFamily="18" charset="0"/>
              </a:rPr>
              <a:t>直接方法</a:t>
            </a:r>
            <a:r>
              <a:rPr lang="en-US" altLang="zh-CN" sz="2400" dirty="0">
                <a:solidFill>
                  <a:schemeClr val="tx1">
                    <a:lumMod val="85000"/>
                    <a:lumOff val="15000"/>
                  </a:schemeClr>
                </a:solidFill>
                <a:cs typeface="+mn-ea"/>
                <a:sym typeface="Times New Roman" panose="02020603050405020304" pitchFamily="18" charset="0"/>
              </a:rPr>
              <a:t>: </a:t>
            </a: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直接由数据提取规则</a:t>
            </a:r>
          </a:p>
          <a:p>
            <a:pPr lvl="1">
              <a:lnSpc>
                <a:spcPct val="150000"/>
              </a:lnSpc>
              <a:spcBef>
                <a:spcPts val="600"/>
              </a:spcBef>
              <a:buClr>
                <a:srgbClr val="FF6600"/>
              </a:buClr>
              <a:buSzPct val="60000"/>
              <a:buFont typeface="Wingdings" panose="05000000000000000000" pitchFamily="2" charset="2"/>
              <a:buChar char="l"/>
            </a:pPr>
            <a:r>
              <a:rPr lang="zh-CN" altLang="en-US" sz="2200">
                <a:sym typeface="Times New Roman" panose="02020603050405020304" pitchFamily="18" charset="0"/>
              </a:rPr>
              <a:t>例如</a:t>
            </a:r>
            <a:r>
              <a:rPr lang="en-US" altLang="zh-CN" sz="2200">
                <a:sym typeface="Times New Roman" panose="02020603050405020304" pitchFamily="18" charset="0"/>
              </a:rPr>
              <a:t>: </a:t>
            </a:r>
            <a:r>
              <a:rPr lang="en-US" altLang="zh-CN" sz="2200" b="1">
                <a:solidFill>
                  <a:srgbClr val="FF6600"/>
                </a:solidFill>
                <a:sym typeface="Times New Roman" panose="02020603050405020304" pitchFamily="18" charset="0"/>
              </a:rPr>
              <a:t>RIPPER</a:t>
            </a:r>
            <a:r>
              <a:rPr lang="en-US" altLang="zh-CN" sz="2200" dirty="0">
                <a:sym typeface="Times New Roman" panose="02020603050405020304" pitchFamily="18" charset="0"/>
              </a:rPr>
              <a:t>, CN2</a:t>
            </a:r>
            <a:r>
              <a:rPr lang="en-US" altLang="zh-CN" sz="2200">
                <a:sym typeface="Times New Roman" panose="02020603050405020304" pitchFamily="18" charset="0"/>
              </a:rPr>
              <a:t>, Holte’s 1R</a:t>
            </a:r>
            <a:endParaRPr lang="en-US" altLang="zh-CN" sz="2200" dirty="0">
              <a:sym typeface="Times New Roman" panose="02020603050405020304" pitchFamily="18" charset="0"/>
            </a:endParaRPr>
          </a:p>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a:solidFill>
                  <a:schemeClr val="tx1">
                    <a:lumMod val="85000"/>
                    <a:lumOff val="15000"/>
                  </a:schemeClr>
                </a:solidFill>
                <a:cs typeface="+mn-ea"/>
                <a:sym typeface="Times New Roman" panose="02020603050405020304" pitchFamily="18" charset="0"/>
              </a:rPr>
              <a:t>间接方法</a:t>
            </a:r>
            <a:r>
              <a:rPr lang="en-US" altLang="zh-CN" sz="2400" dirty="0">
                <a:solidFill>
                  <a:schemeClr val="tx1">
                    <a:lumMod val="85000"/>
                    <a:lumOff val="15000"/>
                  </a:schemeClr>
                </a:solidFill>
                <a:cs typeface="+mn-ea"/>
                <a:sym typeface="Times New Roman" panose="02020603050405020304" pitchFamily="18" charset="0"/>
              </a:rPr>
              <a:t>:</a:t>
            </a: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由其他分类模型提取</a:t>
            </a:r>
            <a:r>
              <a:rPr lang="zh-CN" altLang="en-US" sz="2200">
                <a:sym typeface="Times New Roman" panose="02020603050405020304" pitchFamily="18" charset="0"/>
              </a:rPr>
              <a:t>规则 </a:t>
            </a:r>
            <a:r>
              <a:rPr lang="en-US" altLang="zh-CN" sz="2200" dirty="0">
                <a:sym typeface="Times New Roman" panose="02020603050405020304" pitchFamily="18" charset="0"/>
              </a:rPr>
              <a:t>(</a:t>
            </a:r>
            <a:r>
              <a:rPr lang="zh-CN" altLang="en-US" sz="2200" dirty="0">
                <a:sym typeface="Times New Roman" panose="02020603050405020304" pitchFamily="18" charset="0"/>
              </a:rPr>
              <a:t>例如，从</a:t>
            </a:r>
            <a:r>
              <a:rPr lang="zh-CN" altLang="en-US" sz="2200">
                <a:sym typeface="Times New Roman" panose="02020603050405020304" pitchFamily="18" charset="0"/>
              </a:rPr>
              <a:t>决策树等</a:t>
            </a:r>
            <a:r>
              <a:rPr lang="en-US" altLang="zh-CN" sz="2200" dirty="0">
                <a:sym typeface="Times New Roman" panose="02020603050405020304" pitchFamily="18" charset="0"/>
              </a:rPr>
              <a:t>).</a:t>
            </a:r>
          </a:p>
          <a:p>
            <a:pPr lvl="1">
              <a:lnSpc>
                <a:spcPct val="150000"/>
              </a:lnSpc>
              <a:spcBef>
                <a:spcPts val="600"/>
              </a:spcBef>
              <a:buClr>
                <a:srgbClr val="FF6600"/>
              </a:buClr>
              <a:buSzPct val="60000"/>
              <a:buFont typeface="Wingdings" panose="05000000000000000000" pitchFamily="2" charset="2"/>
              <a:buChar char="l"/>
            </a:pPr>
            <a:r>
              <a:rPr lang="zh-CN" altLang="en-US" sz="2200">
                <a:sym typeface="Times New Roman" panose="02020603050405020304" pitchFamily="18" charset="0"/>
              </a:rPr>
              <a:t>例如</a:t>
            </a:r>
            <a:r>
              <a:rPr lang="en-US" altLang="zh-CN" sz="2200">
                <a:sym typeface="Times New Roman" panose="02020603050405020304" pitchFamily="18" charset="0"/>
              </a:rPr>
              <a:t>: C4.5rules</a:t>
            </a:r>
            <a:endParaRPr lang="en-US" altLang="zh-CN" sz="2200" dirty="0">
              <a:sym typeface="Times New Roman" panose="02020603050405020304" pitchFamily="18" charset="0"/>
            </a:endParaRPr>
          </a:p>
        </p:txBody>
      </p:sp>
    </p:spTree>
    <p:extLst>
      <p:ext uri="{BB962C8B-B14F-4D97-AF65-F5344CB8AC3E}">
        <p14:creationId xmlns:p14="http://schemas.microsoft.com/office/powerpoint/2010/main" val="965606443"/>
      </p:ext>
    </p:extLst>
  </p:cSld>
  <p:clrMapOvr>
    <a:masterClrMapping/>
  </p:clrMapOvr>
  <p:transition spd="med">
    <p:split orient="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a:extLst>
              <a:ext uri="{FF2B5EF4-FFF2-40B4-BE49-F238E27FC236}">
                <a16:creationId xmlns:a16="http://schemas.microsoft.com/office/drawing/2014/main" id="{3C1867DA-D418-4392-A03B-5CDF5C98D7FD}"/>
              </a:ext>
            </a:extLst>
          </p:cNvPr>
          <p:cNvSpPr>
            <a:spLocks noGrp="1" noChangeArrowheads="1"/>
          </p:cNvSpPr>
          <p:nvPr>
            <p:ph type="title" idx="4294967295"/>
          </p:nvPr>
        </p:nvSpPr>
        <p:spPr>
          <a:xfrm>
            <a:off x="756000" y="108000"/>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1.6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直接方法：</a:t>
            </a: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RIPPER</a:t>
            </a:r>
            <a:endParaRPr lang="en-US" altLang="zh-CN"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0726" name="Rectangle 3">
            <a:extLst>
              <a:ext uri="{FF2B5EF4-FFF2-40B4-BE49-F238E27FC236}">
                <a16:creationId xmlns:a16="http://schemas.microsoft.com/office/drawing/2014/main" id="{C9A610DB-1311-49AE-BC66-B61B1113B1D9}"/>
              </a:ext>
            </a:extLst>
          </p:cNvPr>
          <p:cNvSpPr>
            <a:spLocks noGrp="1" noChangeArrowheads="1"/>
          </p:cNvSpPr>
          <p:nvPr>
            <p:ph type="body" idx="4294967295"/>
          </p:nvPr>
        </p:nvSpPr>
        <p:spPr>
          <a:xfrm>
            <a:off x="252000" y="756000"/>
            <a:ext cx="8640000" cy="4141134"/>
          </a:xfrm>
          <a:prstGeom prst="rect">
            <a:avLst/>
          </a:prstGeom>
        </p:spPr>
        <p:txBody>
          <a:bodyPr wrap="square">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a:solidFill>
                  <a:schemeClr val="tx1">
                    <a:lumMod val="85000"/>
                    <a:lumOff val="15000"/>
                  </a:schemeClr>
                </a:solidFill>
                <a:cs typeface="+mn-ea"/>
                <a:sym typeface="Times New Roman" panose="02020603050405020304" pitchFamily="18" charset="0"/>
              </a:rPr>
              <a:t>对于</a:t>
            </a:r>
            <a:r>
              <a:rPr lang="en-US" altLang="zh-CN" sz="2400" dirty="0">
                <a:solidFill>
                  <a:schemeClr val="tx1">
                    <a:lumMod val="85000"/>
                    <a:lumOff val="15000"/>
                  </a:schemeClr>
                </a:solidFill>
                <a:cs typeface="+mn-ea"/>
                <a:sym typeface="Times New Roman" panose="02020603050405020304" pitchFamily="18" charset="0"/>
              </a:rPr>
              <a:t>2</a:t>
            </a:r>
            <a:r>
              <a:rPr lang="zh-CN" altLang="en-US" sz="2400">
                <a:solidFill>
                  <a:schemeClr val="tx1">
                    <a:lumMod val="85000"/>
                    <a:lumOff val="15000"/>
                  </a:schemeClr>
                </a:solidFill>
                <a:cs typeface="+mn-ea"/>
                <a:sym typeface="Times New Roman" panose="02020603050405020304" pitchFamily="18" charset="0"/>
              </a:rPr>
              <a:t>类问题</a:t>
            </a:r>
            <a:r>
              <a:rPr lang="en-US" altLang="zh-CN" sz="2400" dirty="0">
                <a:solidFill>
                  <a:schemeClr val="tx1">
                    <a:lumMod val="85000"/>
                    <a:lumOff val="15000"/>
                  </a:schemeClr>
                </a:solidFill>
                <a:cs typeface="+mn-ea"/>
                <a:sym typeface="Times New Roman" panose="02020603050405020304" pitchFamily="18" charset="0"/>
              </a:rPr>
              <a:t>, </a:t>
            </a:r>
            <a:r>
              <a:rPr lang="zh-CN" altLang="en-US" sz="2400" dirty="0">
                <a:solidFill>
                  <a:schemeClr val="tx1">
                    <a:lumMod val="85000"/>
                    <a:lumOff val="15000"/>
                  </a:schemeClr>
                </a:solidFill>
                <a:cs typeface="+mn-ea"/>
                <a:sym typeface="Times New Roman" panose="02020603050405020304" pitchFamily="18" charset="0"/>
              </a:rPr>
              <a:t>选定一个类为正类，另一个为负类</a:t>
            </a: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从正类学习规则</a:t>
            </a: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负类时</a:t>
            </a:r>
            <a:r>
              <a:rPr lang="zh-CN" altLang="en-US" sz="2200">
                <a:sym typeface="Times New Roman" panose="02020603050405020304" pitchFamily="18" charset="0"/>
              </a:rPr>
              <a:t>缺省类</a:t>
            </a:r>
            <a:endParaRPr lang="zh-CN" altLang="en-US" sz="2400" dirty="0">
              <a:solidFill>
                <a:schemeClr val="tx1">
                  <a:lumMod val="85000"/>
                  <a:lumOff val="15000"/>
                </a:schemeClr>
              </a:solidFill>
              <a:cs typeface="+mn-ea"/>
              <a:sym typeface="Times New Roman" panose="02020603050405020304" pitchFamily="18" charset="0"/>
            </a:endParaRPr>
          </a:p>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dirty="0">
                <a:solidFill>
                  <a:schemeClr val="tx1">
                    <a:lumMod val="85000"/>
                    <a:lumOff val="15000"/>
                  </a:schemeClr>
                </a:solidFill>
                <a:cs typeface="+mn-ea"/>
                <a:sym typeface="Times New Roman" panose="02020603050405020304" pitchFamily="18" charset="0"/>
              </a:rPr>
              <a:t>多类问题</a:t>
            </a: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按类的大小（属于特定类的实例所占的比例）对诸类排序</a:t>
            </a: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从最小的类开始学习规则，其余类都看做负类</a:t>
            </a: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对次小类学习规则，如此下去</a:t>
            </a:r>
          </a:p>
        </p:txBody>
      </p:sp>
    </p:spTree>
  </p:cSld>
  <p:clrMapOvr>
    <a:masterClrMapping/>
  </p:clrMapOvr>
  <p:transition spd="med">
    <p:split orient="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A0B05EA0-85E9-431A-98F6-D84238BEA03A}"/>
              </a:ext>
            </a:extLst>
          </p:cNvPr>
          <p:cNvSpPr txBox="1">
            <a:spLocks noChangeArrowheads="1"/>
          </p:cNvSpPr>
          <p:nvPr/>
        </p:nvSpPr>
        <p:spPr>
          <a:xfrm>
            <a:off x="756000" y="108000"/>
            <a:ext cx="73914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lnSpc>
                <a:spcPct val="100000"/>
              </a:lnSpc>
              <a:spcAft>
                <a:spcPts val="0"/>
              </a:spcAft>
            </a:pPr>
            <a:r>
              <a:rPr kumimoji="0"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1.6 </a:t>
            </a:r>
            <a:r>
              <a:rPr kumimoji="0"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直接方法：</a:t>
            </a:r>
            <a:r>
              <a:rPr kumimoji="0"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RIPPER</a:t>
            </a:r>
            <a:endParaRPr kumimoji="0" lang="en-US" altLang="zh-CN"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Rectangle 3">
            <a:extLst>
              <a:ext uri="{FF2B5EF4-FFF2-40B4-BE49-F238E27FC236}">
                <a16:creationId xmlns:a16="http://schemas.microsoft.com/office/drawing/2014/main" id="{158B4B97-C387-4026-8250-4F35224AF188}"/>
              </a:ext>
            </a:extLst>
          </p:cNvPr>
          <p:cNvSpPr txBox="1">
            <a:spLocks noChangeArrowheads="1"/>
          </p:cNvSpPr>
          <p:nvPr/>
        </p:nvSpPr>
        <p:spPr>
          <a:xfrm>
            <a:off x="252000" y="756000"/>
            <a:ext cx="8458200" cy="5606278"/>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规则增长</a:t>
            </a:r>
            <a:r>
              <a:rPr kumimoji="0" lang="en-US" altLang="zh-CN" sz="2400">
                <a:solidFill>
                  <a:schemeClr val="tx1">
                    <a:lumMod val="85000"/>
                    <a:lumOff val="15000"/>
                  </a:schemeClr>
                </a:solidFill>
                <a:cs typeface="+mn-ea"/>
                <a:sym typeface="Times New Roman" panose="02020603050405020304" pitchFamily="18" charset="0"/>
              </a:rPr>
              <a:t>:</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由空规则开始</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只要能够提高</a:t>
            </a:r>
            <a:r>
              <a:rPr kumimoji="0" lang="en-US" altLang="zh-CN" sz="2200">
                <a:sym typeface="Times New Roman" panose="02020603050405020304" pitchFamily="18" charset="0"/>
              </a:rPr>
              <a:t>FOIL</a:t>
            </a:r>
            <a:r>
              <a:rPr kumimoji="0" lang="zh-CN" altLang="en-US" sz="2200">
                <a:sym typeface="Times New Roman" panose="02020603050405020304" pitchFamily="18" charset="0"/>
              </a:rPr>
              <a:t>信息增益就增加一个合取项</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当规则不再覆盖负实例时就停止</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剪枝</a:t>
            </a:r>
          </a:p>
          <a:p>
            <a:pPr lvl="2" fontAlgn="auto">
              <a:lnSpc>
                <a:spcPct val="150000"/>
              </a:lnSpc>
              <a:spcBef>
                <a:spcPts val="600"/>
              </a:spcBef>
              <a:spcAft>
                <a:spcPts val="0"/>
              </a:spcAft>
              <a:buClr>
                <a:srgbClr val="FF6600"/>
              </a:buClr>
            </a:pPr>
            <a:r>
              <a:rPr kumimoji="0" lang="zh-CN" altLang="en-US">
                <a:sym typeface="Times New Roman" panose="02020603050405020304" pitchFamily="18" charset="0"/>
              </a:rPr>
              <a:t>剪枝度量：</a:t>
            </a:r>
            <a:r>
              <a:rPr kumimoji="0" lang="en-US" altLang="zh-CN">
                <a:sym typeface="Times New Roman" panose="02020603050405020304" pitchFamily="18" charset="0"/>
              </a:rPr>
              <a:t>	v = (p</a:t>
            </a:r>
            <a:r>
              <a:rPr kumimoji="0" lang="en-US" altLang="zh-CN">
                <a:sym typeface="Symbol" panose="05050102010706020507" pitchFamily="18" charset="2"/>
              </a:rPr>
              <a:t></a:t>
            </a:r>
            <a:r>
              <a:rPr kumimoji="0" lang="en-US" altLang="zh-CN">
                <a:sym typeface="Times New Roman" panose="02020603050405020304" pitchFamily="18" charset="0"/>
              </a:rPr>
              <a:t>n)/(p+n)</a:t>
            </a:r>
          </a:p>
          <a:p>
            <a:pPr marL="1371600" lvl="3" indent="0" fontAlgn="auto">
              <a:lnSpc>
                <a:spcPct val="150000"/>
              </a:lnSpc>
              <a:spcBef>
                <a:spcPts val="600"/>
              </a:spcBef>
              <a:spcAft>
                <a:spcPts val="0"/>
              </a:spcAft>
              <a:buFont typeface="Arial" panose="020B0604020202020204" pitchFamily="34" charset="0"/>
              <a:buNone/>
            </a:pPr>
            <a:r>
              <a:rPr kumimoji="0" lang="en-US" altLang="zh-CN">
                <a:sym typeface="Times New Roman" panose="02020603050405020304" pitchFamily="18" charset="0"/>
              </a:rPr>
              <a:t> p: </a:t>
            </a:r>
            <a:r>
              <a:rPr kumimoji="0" lang="zh-CN" altLang="en-US">
                <a:sym typeface="Times New Roman" panose="02020603050405020304" pitchFamily="18" charset="0"/>
              </a:rPr>
              <a:t>验证集中被规则覆盖的正实例数</a:t>
            </a:r>
          </a:p>
          <a:p>
            <a:pPr marL="1371600" lvl="3" indent="0" fontAlgn="auto">
              <a:lnSpc>
                <a:spcPct val="150000"/>
              </a:lnSpc>
              <a:spcBef>
                <a:spcPts val="600"/>
              </a:spcBef>
              <a:spcAft>
                <a:spcPts val="0"/>
              </a:spcAft>
              <a:buFont typeface="Arial" panose="020B0604020202020204" pitchFamily="34" charset="0"/>
              <a:buNone/>
            </a:pPr>
            <a:r>
              <a:rPr kumimoji="0" lang="zh-CN" altLang="en-US">
                <a:sym typeface="Times New Roman" panose="02020603050405020304" pitchFamily="18" charset="0"/>
              </a:rPr>
              <a:t> </a:t>
            </a:r>
            <a:r>
              <a:rPr kumimoji="0" lang="en-US" altLang="zh-CN">
                <a:sym typeface="Times New Roman" panose="02020603050405020304" pitchFamily="18" charset="0"/>
              </a:rPr>
              <a:t>n: </a:t>
            </a:r>
            <a:r>
              <a:rPr kumimoji="0" lang="zh-CN" altLang="en-US">
                <a:sym typeface="Times New Roman" panose="02020603050405020304" pitchFamily="18" charset="0"/>
              </a:rPr>
              <a:t>验证集中被规则覆盖的负实例数</a:t>
            </a:r>
          </a:p>
          <a:p>
            <a:pPr lvl="2" fontAlgn="auto">
              <a:lnSpc>
                <a:spcPct val="150000"/>
              </a:lnSpc>
              <a:spcBef>
                <a:spcPts val="600"/>
              </a:spcBef>
              <a:spcAft>
                <a:spcPts val="0"/>
              </a:spcAft>
              <a:buClr>
                <a:srgbClr val="FF6600"/>
              </a:buClr>
            </a:pPr>
            <a:r>
              <a:rPr kumimoji="0" lang="zh-CN" altLang="en-US">
                <a:sym typeface="Times New Roman" panose="02020603050405020304" pitchFamily="18" charset="0"/>
              </a:rPr>
              <a:t>剪枝方法</a:t>
            </a:r>
            <a:r>
              <a:rPr kumimoji="0" lang="en-US" altLang="zh-CN">
                <a:sym typeface="Times New Roman" panose="02020603050405020304" pitchFamily="18" charset="0"/>
              </a:rPr>
              <a:t>: </a:t>
            </a:r>
          </a:p>
          <a:p>
            <a:pPr marL="1371600" lvl="3" indent="0" fontAlgn="auto">
              <a:lnSpc>
                <a:spcPct val="150000"/>
              </a:lnSpc>
              <a:spcBef>
                <a:spcPts val="600"/>
              </a:spcBef>
              <a:spcAft>
                <a:spcPts val="0"/>
              </a:spcAft>
              <a:buFont typeface="Arial" panose="020B0604020202020204" pitchFamily="34" charset="0"/>
              <a:buNone/>
            </a:pPr>
            <a:r>
              <a:rPr kumimoji="0" lang="zh-CN" altLang="en-US">
                <a:sym typeface="Times New Roman" panose="02020603050405020304" pitchFamily="18" charset="0"/>
              </a:rPr>
              <a:t>如果剪掉合取项可以提高</a:t>
            </a:r>
            <a:r>
              <a:rPr kumimoji="0" lang="en-US" altLang="zh-CN">
                <a:sym typeface="Times New Roman" panose="02020603050405020304" pitchFamily="18" charset="0"/>
              </a:rPr>
              <a:t>v</a:t>
            </a:r>
            <a:r>
              <a:rPr kumimoji="0" lang="zh-CN" altLang="en-US">
                <a:sym typeface="Times New Roman" panose="02020603050405020304" pitchFamily="18" charset="0"/>
              </a:rPr>
              <a:t>就剪</a:t>
            </a:r>
            <a:endParaRPr kumimoji="0" lang="zh-CN" altLang="en-US" dirty="0">
              <a:sym typeface="Times New Roman" panose="02020603050405020304" pitchFamily="18" charset="0"/>
            </a:endParaRPr>
          </a:p>
        </p:txBody>
      </p:sp>
    </p:spTree>
  </p:cSld>
  <p:clrMapOvr>
    <a:masterClrMapping/>
  </p:clrMapOvr>
  <p:transition spd="med">
    <p:split orient="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CFA0EA52-B759-47E9-9F04-43D0872565A8}"/>
              </a:ext>
            </a:extLst>
          </p:cNvPr>
          <p:cNvSpPr txBox="1">
            <a:spLocks noChangeArrowheads="1"/>
          </p:cNvSpPr>
          <p:nvPr/>
        </p:nvSpPr>
        <p:spPr>
          <a:xfrm>
            <a:off x="756000" y="108000"/>
            <a:ext cx="73914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lnSpc>
                <a:spcPct val="100000"/>
              </a:lnSpc>
              <a:spcAft>
                <a:spcPts val="0"/>
              </a:spcAft>
            </a:pPr>
            <a:r>
              <a:rPr kumimoji="0"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1.6 </a:t>
            </a:r>
            <a:r>
              <a:rPr kumimoji="0"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直接方法：</a:t>
            </a:r>
            <a:r>
              <a:rPr kumimoji="0"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RIPPER</a:t>
            </a:r>
            <a:endParaRPr kumimoji="0" lang="en-US" altLang="zh-CN"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Rectangle 3">
            <a:extLst>
              <a:ext uri="{FF2B5EF4-FFF2-40B4-BE49-F238E27FC236}">
                <a16:creationId xmlns:a16="http://schemas.microsoft.com/office/drawing/2014/main" id="{774A4DDD-C403-475A-882C-C5D02894E061}"/>
              </a:ext>
            </a:extLst>
          </p:cNvPr>
          <p:cNvSpPr txBox="1">
            <a:spLocks noChangeArrowheads="1"/>
          </p:cNvSpPr>
          <p:nvPr/>
        </p:nvSpPr>
        <p:spPr>
          <a:xfrm>
            <a:off x="252000" y="756000"/>
            <a:ext cx="8640000" cy="437741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建立规则集</a:t>
            </a:r>
            <a:r>
              <a:rPr kumimoji="0" lang="en-US" altLang="zh-CN" sz="2400">
                <a:solidFill>
                  <a:schemeClr val="tx1">
                    <a:lumMod val="85000"/>
                    <a:lumOff val="15000"/>
                  </a:schemeClr>
                </a:solidFill>
                <a:cs typeface="+mn-ea"/>
                <a:sym typeface="Times New Roman" panose="02020603050405020304" pitchFamily="18" charset="0"/>
              </a:rPr>
              <a:t>:</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使用顺序覆盖算法</a:t>
            </a:r>
          </a:p>
          <a:p>
            <a:pPr lvl="2" fontAlgn="auto">
              <a:lnSpc>
                <a:spcPct val="150000"/>
              </a:lnSpc>
              <a:spcBef>
                <a:spcPts val="600"/>
              </a:spcBef>
              <a:spcAft>
                <a:spcPts val="0"/>
              </a:spcAft>
              <a:buClr>
                <a:srgbClr val="FF6600"/>
              </a:buClr>
            </a:pPr>
            <a:r>
              <a:rPr kumimoji="0" lang="zh-CN" altLang="en-US">
                <a:sym typeface="Times New Roman" panose="02020603050405020304" pitchFamily="18" charset="0"/>
              </a:rPr>
              <a:t>找出覆盖当前正实例的最佳规则</a:t>
            </a:r>
          </a:p>
          <a:p>
            <a:pPr lvl="2" fontAlgn="auto">
              <a:lnSpc>
                <a:spcPct val="150000"/>
              </a:lnSpc>
              <a:spcBef>
                <a:spcPts val="600"/>
              </a:spcBef>
              <a:spcAft>
                <a:spcPts val="0"/>
              </a:spcAft>
              <a:buClr>
                <a:srgbClr val="FF6600"/>
              </a:buClr>
            </a:pPr>
            <a:r>
              <a:rPr kumimoji="0" lang="zh-CN" altLang="en-US">
                <a:sym typeface="Times New Roman" panose="02020603050405020304" pitchFamily="18" charset="0"/>
              </a:rPr>
              <a:t>删除被规则覆盖的所有正实例和负实例</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当一个规则加入规则集时，计算新的描述长度</a:t>
            </a:r>
            <a:r>
              <a:rPr kumimoji="0" lang="en-US" altLang="zh-CN" sz="2200">
                <a:sym typeface="Times New Roman" panose="02020603050405020304" pitchFamily="18" charset="0"/>
              </a:rPr>
              <a:t>MDL</a:t>
            </a:r>
            <a:endParaRPr kumimoji="0" lang="zh-CN" altLang="en-US" sz="2200">
              <a:sym typeface="Times New Roman" panose="02020603050405020304" pitchFamily="18" charset="0"/>
            </a:endParaRPr>
          </a:p>
          <a:p>
            <a:pPr lvl="2" fontAlgn="auto">
              <a:lnSpc>
                <a:spcPct val="150000"/>
              </a:lnSpc>
              <a:spcBef>
                <a:spcPts val="600"/>
              </a:spcBef>
              <a:spcAft>
                <a:spcPts val="0"/>
              </a:spcAft>
              <a:buClr>
                <a:srgbClr val="FF6600"/>
              </a:buClr>
            </a:pPr>
            <a:r>
              <a:rPr kumimoji="0" lang="zh-CN" altLang="en-US">
                <a:sym typeface="Times New Roman" panose="02020603050405020304" pitchFamily="18" charset="0"/>
              </a:rPr>
              <a:t>当新的描述长度</a:t>
            </a:r>
            <a:r>
              <a:rPr kumimoji="0" lang="en-US" altLang="zh-CN">
                <a:sym typeface="Times New Roman" panose="02020603050405020304" pitchFamily="18" charset="0"/>
              </a:rPr>
              <a:t>MDL</a:t>
            </a:r>
            <a:r>
              <a:rPr kumimoji="0" lang="zh-CN" altLang="en-US">
                <a:sym typeface="Times New Roman" panose="02020603050405020304" pitchFamily="18" charset="0"/>
              </a:rPr>
              <a:t>比已经得到的描述长度</a:t>
            </a:r>
            <a:r>
              <a:rPr kumimoji="0" lang="en-US" altLang="zh-CN">
                <a:sym typeface="Times New Roman" panose="02020603050405020304" pitchFamily="18" charset="0"/>
              </a:rPr>
              <a:t>MDL</a:t>
            </a:r>
            <a:r>
              <a:rPr kumimoji="0" lang="zh-CN" altLang="en-US">
                <a:sym typeface="Times New Roman" panose="02020603050405020304" pitchFamily="18" charset="0"/>
              </a:rPr>
              <a:t>多</a:t>
            </a:r>
            <a:r>
              <a:rPr kumimoji="0" lang="en-US" altLang="zh-CN">
                <a:sym typeface="Times New Roman" panose="02020603050405020304" pitchFamily="18" charset="0"/>
              </a:rPr>
              <a:t>d</a:t>
            </a:r>
            <a:r>
              <a:rPr kumimoji="0" lang="zh-CN" altLang="en-US">
                <a:sym typeface="Times New Roman" panose="02020603050405020304" pitchFamily="18" charset="0"/>
              </a:rPr>
              <a:t>位时，就停止增加新规则</a:t>
            </a:r>
            <a:endParaRPr kumimoji="0" lang="en-US" altLang="zh-CN">
              <a:sym typeface="Times New Roman" panose="02020603050405020304" pitchFamily="18" charset="0"/>
            </a:endParaRPr>
          </a:p>
          <a:p>
            <a:pPr lvl="2" fontAlgn="auto">
              <a:lnSpc>
                <a:spcPct val="150000"/>
              </a:lnSpc>
              <a:spcBef>
                <a:spcPts val="600"/>
              </a:spcBef>
              <a:spcAft>
                <a:spcPts val="0"/>
              </a:spcAft>
              <a:buClr>
                <a:srgbClr val="FF6600"/>
              </a:buClr>
            </a:pPr>
            <a:r>
              <a:rPr kumimoji="0" lang="zh-CN" altLang="en-US">
                <a:sym typeface="Times New Roman" panose="02020603050405020304" pitchFamily="18" charset="0"/>
              </a:rPr>
              <a:t>当在确认集上的错误率超过</a:t>
            </a:r>
            <a:r>
              <a:rPr kumimoji="0" lang="en-US" altLang="zh-CN">
                <a:sym typeface="Times New Roman" panose="02020603050405020304" pitchFamily="18" charset="0"/>
              </a:rPr>
              <a:t>50%</a:t>
            </a:r>
            <a:r>
              <a:rPr kumimoji="0" lang="zh-CN" altLang="en-US">
                <a:sym typeface="Times New Roman" panose="02020603050405020304" pitchFamily="18" charset="0"/>
              </a:rPr>
              <a:t>时，停止增加新规则</a:t>
            </a:r>
            <a:endParaRPr kumimoji="0" lang="zh-CN" altLang="en-US" dirty="0">
              <a:sym typeface="Times New Roman" panose="02020603050405020304" pitchFamily="18" charset="0"/>
            </a:endParaRPr>
          </a:p>
        </p:txBody>
      </p:sp>
    </p:spTree>
  </p:cSld>
  <p:clrMapOvr>
    <a:masterClrMapping/>
  </p:clrMapOvr>
  <p:transition spd="med">
    <p:split orient="ver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F6B1B015-3DD5-4285-A6B9-D5BFC7BCB049}"/>
              </a:ext>
            </a:extLst>
          </p:cNvPr>
          <p:cNvSpPr txBox="1">
            <a:spLocks noChangeArrowheads="1"/>
          </p:cNvSpPr>
          <p:nvPr/>
        </p:nvSpPr>
        <p:spPr>
          <a:xfrm>
            <a:off x="756000" y="108000"/>
            <a:ext cx="73914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lnSpc>
                <a:spcPct val="100000"/>
              </a:lnSpc>
              <a:spcAft>
                <a:spcPts val="0"/>
              </a:spcAft>
            </a:pPr>
            <a:r>
              <a:rPr kumimoji="0"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1.6 </a:t>
            </a:r>
            <a:r>
              <a:rPr kumimoji="0"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直接方法：</a:t>
            </a:r>
            <a:r>
              <a:rPr kumimoji="0"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RIPPER</a:t>
            </a:r>
            <a:endParaRPr kumimoji="0" lang="en-US" altLang="zh-CN"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Rectangle 3">
            <a:extLst>
              <a:ext uri="{FF2B5EF4-FFF2-40B4-BE49-F238E27FC236}">
                <a16:creationId xmlns:a16="http://schemas.microsoft.com/office/drawing/2014/main" id="{48B480B2-F734-45C3-9196-F5C208FB1632}"/>
              </a:ext>
            </a:extLst>
          </p:cNvPr>
          <p:cNvSpPr txBox="1">
            <a:spLocks noChangeArrowheads="1"/>
          </p:cNvSpPr>
          <p:nvPr/>
        </p:nvSpPr>
        <p:spPr>
          <a:xfrm>
            <a:off x="252000" y="756000"/>
            <a:ext cx="8458200" cy="43565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优化规则集 </a:t>
            </a:r>
            <a:r>
              <a:rPr kumimoji="0" lang="en-US" altLang="zh-CN" sz="2400">
                <a:solidFill>
                  <a:schemeClr val="tx1">
                    <a:lumMod val="85000"/>
                    <a:lumOff val="15000"/>
                  </a:schemeClr>
                </a:solidFill>
                <a:cs typeface="+mn-ea"/>
                <a:sym typeface="Times New Roman" panose="02020603050405020304" pitchFamily="18" charset="0"/>
              </a:rPr>
              <a:t>:</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对规则集</a:t>
            </a:r>
            <a:r>
              <a:rPr kumimoji="0" lang="en-US" altLang="zh-CN" sz="2200">
                <a:sym typeface="Times New Roman" panose="02020603050405020304" pitchFamily="18" charset="0"/>
              </a:rPr>
              <a:t>R</a:t>
            </a:r>
            <a:r>
              <a:rPr kumimoji="0" lang="zh-CN" altLang="en-US" sz="2200">
                <a:sym typeface="Times New Roman" panose="02020603050405020304" pitchFamily="18" charset="0"/>
              </a:rPr>
              <a:t>中的每个规则 </a:t>
            </a:r>
            <a:r>
              <a:rPr kumimoji="0" lang="en-US" altLang="zh-CN" sz="2200">
                <a:sym typeface="Times New Roman" panose="02020603050405020304" pitchFamily="18" charset="0"/>
              </a:rPr>
              <a:t>r</a:t>
            </a:r>
          </a:p>
          <a:p>
            <a:pPr lvl="2" fontAlgn="auto">
              <a:lnSpc>
                <a:spcPct val="150000"/>
              </a:lnSpc>
              <a:spcBef>
                <a:spcPts val="600"/>
              </a:spcBef>
              <a:spcAft>
                <a:spcPts val="0"/>
              </a:spcAft>
              <a:buClr>
                <a:srgbClr val="FF6600"/>
              </a:buClr>
            </a:pPr>
            <a:r>
              <a:rPr kumimoji="0" lang="zh-CN" altLang="en-US">
                <a:sym typeface="Times New Roman" panose="02020603050405020304" pitchFamily="18" charset="0"/>
              </a:rPr>
              <a:t>考虑</a:t>
            </a:r>
            <a:r>
              <a:rPr kumimoji="0" lang="en-US" altLang="zh-CN">
                <a:sym typeface="Times New Roman" panose="02020603050405020304" pitchFamily="18" charset="0"/>
              </a:rPr>
              <a:t>2</a:t>
            </a:r>
            <a:r>
              <a:rPr kumimoji="0" lang="zh-CN" altLang="en-US">
                <a:sym typeface="Times New Roman" panose="02020603050405020304" pitchFamily="18" charset="0"/>
              </a:rPr>
              <a:t>个替换的规则 </a:t>
            </a:r>
            <a:r>
              <a:rPr kumimoji="0" lang="en-US" altLang="zh-CN">
                <a:sym typeface="Times New Roman" panose="02020603050405020304" pitchFamily="18" charset="0"/>
              </a:rPr>
              <a:t>:</a:t>
            </a:r>
          </a:p>
          <a:p>
            <a:pPr lvl="3" fontAlgn="auto">
              <a:lnSpc>
                <a:spcPct val="150000"/>
              </a:lnSpc>
              <a:spcBef>
                <a:spcPts val="600"/>
              </a:spcBef>
              <a:spcAft>
                <a:spcPts val="0"/>
              </a:spcAft>
            </a:pPr>
            <a:r>
              <a:rPr kumimoji="0" lang="zh-CN" altLang="en-US">
                <a:sym typeface="Times New Roman" panose="02020603050405020304" pitchFamily="18" charset="0"/>
              </a:rPr>
              <a:t>替换规则 </a:t>
            </a:r>
            <a:r>
              <a:rPr kumimoji="0" lang="en-US" altLang="zh-CN">
                <a:sym typeface="Times New Roman" panose="02020603050405020304" pitchFamily="18" charset="0"/>
              </a:rPr>
              <a:t>(r*): </a:t>
            </a:r>
            <a:r>
              <a:rPr kumimoji="0" lang="zh-CN" altLang="en-US">
                <a:sym typeface="Times New Roman" panose="02020603050405020304" pitchFamily="18" charset="0"/>
              </a:rPr>
              <a:t>重新增长新规则</a:t>
            </a:r>
          </a:p>
          <a:p>
            <a:pPr lvl="3" fontAlgn="auto">
              <a:lnSpc>
                <a:spcPct val="150000"/>
              </a:lnSpc>
              <a:spcBef>
                <a:spcPts val="600"/>
              </a:spcBef>
              <a:spcAft>
                <a:spcPts val="0"/>
              </a:spcAft>
            </a:pPr>
            <a:r>
              <a:rPr kumimoji="0" lang="zh-CN" altLang="en-US">
                <a:sym typeface="Times New Roman" panose="02020603050405020304" pitchFamily="18" charset="0"/>
              </a:rPr>
              <a:t>编辑的规则</a:t>
            </a:r>
            <a:r>
              <a:rPr kumimoji="0" lang="en-US" altLang="zh-CN">
                <a:sym typeface="Times New Roman" panose="02020603050405020304" pitchFamily="18" charset="0"/>
              </a:rPr>
              <a:t>(r’): </a:t>
            </a:r>
            <a:r>
              <a:rPr kumimoji="0" lang="zh-CN" altLang="en-US">
                <a:sym typeface="Times New Roman" panose="02020603050405020304" pitchFamily="18" charset="0"/>
              </a:rPr>
              <a:t>把一个新的合取项增加到规则 </a:t>
            </a:r>
            <a:r>
              <a:rPr kumimoji="0" lang="en-US" altLang="zh-CN">
                <a:sym typeface="Times New Roman" panose="02020603050405020304" pitchFamily="18" charset="0"/>
              </a:rPr>
              <a:t>r </a:t>
            </a:r>
          </a:p>
          <a:p>
            <a:pPr lvl="2" fontAlgn="auto">
              <a:lnSpc>
                <a:spcPct val="150000"/>
              </a:lnSpc>
              <a:spcBef>
                <a:spcPts val="600"/>
              </a:spcBef>
              <a:spcAft>
                <a:spcPts val="0"/>
              </a:spcAft>
              <a:buClr>
                <a:srgbClr val="FF6600"/>
              </a:buClr>
            </a:pPr>
            <a:r>
              <a:rPr kumimoji="0" lang="zh-CN" altLang="en-US">
                <a:sym typeface="Times New Roman" panose="02020603050405020304" pitchFamily="18" charset="0"/>
              </a:rPr>
              <a:t>比较替换前后的规则集 </a:t>
            </a:r>
          </a:p>
          <a:p>
            <a:pPr lvl="2" fontAlgn="auto">
              <a:lnSpc>
                <a:spcPct val="150000"/>
              </a:lnSpc>
              <a:spcBef>
                <a:spcPts val="600"/>
              </a:spcBef>
              <a:spcAft>
                <a:spcPts val="0"/>
              </a:spcAft>
              <a:buClr>
                <a:srgbClr val="FF6600"/>
              </a:buClr>
            </a:pPr>
            <a:r>
              <a:rPr kumimoji="0" lang="zh-CN" altLang="en-US">
                <a:sym typeface="Times New Roman" panose="02020603050405020304" pitchFamily="18" charset="0"/>
              </a:rPr>
              <a:t>选择</a:t>
            </a:r>
            <a:r>
              <a:rPr kumimoji="0" lang="zh-CN" altLang="en-US" b="1">
                <a:solidFill>
                  <a:srgbClr val="FF6600"/>
                </a:solidFill>
                <a:sym typeface="Times New Roman" panose="02020603050405020304" pitchFamily="18" charset="0"/>
              </a:rPr>
              <a:t>最小化（</a:t>
            </a:r>
            <a:r>
              <a:rPr kumimoji="0" lang="en-US" altLang="zh-CN" b="1">
                <a:solidFill>
                  <a:srgbClr val="FF6600"/>
                </a:solidFill>
                <a:sym typeface="Times New Roman" panose="02020603050405020304" pitchFamily="18" charset="0"/>
              </a:rPr>
              <a:t>MDL</a:t>
            </a:r>
            <a:r>
              <a:rPr kumimoji="0" lang="zh-CN" altLang="en-US" b="1">
                <a:solidFill>
                  <a:srgbClr val="FF6600"/>
                </a:solidFill>
                <a:sym typeface="Times New Roman" panose="02020603050405020304" pitchFamily="18" charset="0"/>
              </a:rPr>
              <a:t>）</a:t>
            </a:r>
            <a:r>
              <a:rPr kumimoji="0" lang="zh-CN" altLang="en-US">
                <a:sym typeface="Times New Roman" panose="02020603050405020304" pitchFamily="18" charset="0"/>
              </a:rPr>
              <a:t>的规则集</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对剩下的正实例，重复规则产生和优化</a:t>
            </a:r>
          </a:p>
        </p:txBody>
      </p:sp>
    </p:spTree>
  </p:cSld>
  <p:clrMapOvr>
    <a:masterClrMapping/>
  </p:clrMapOvr>
  <p:transition spd="med">
    <p:split orient="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a:extLst>
              <a:ext uri="{FF2B5EF4-FFF2-40B4-BE49-F238E27FC236}">
                <a16:creationId xmlns:a16="http://schemas.microsoft.com/office/drawing/2014/main" id="{BD7505D2-EB34-4C01-B83B-4616DEAC1189}"/>
              </a:ext>
            </a:extLst>
          </p:cNvPr>
          <p:cNvSpPr>
            <a:spLocks noGrp="1" noChangeArrowheads="1"/>
          </p:cNvSpPr>
          <p:nvPr>
            <p:ph type="title" idx="4294967295"/>
          </p:nvPr>
        </p:nvSpPr>
        <p:spPr>
          <a:xfrm>
            <a:off x="756000" y="108000"/>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1.7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规则</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提取的间接方法</a:t>
            </a:r>
          </a:p>
        </p:txBody>
      </p:sp>
      <p:sp>
        <p:nvSpPr>
          <p:cNvPr id="8" name="Rectangle 3">
            <a:extLst>
              <a:ext uri="{FF2B5EF4-FFF2-40B4-BE49-F238E27FC236}">
                <a16:creationId xmlns:a16="http://schemas.microsoft.com/office/drawing/2014/main" id="{C5CA46B0-CACE-46D3-A87E-BDF961964437}"/>
              </a:ext>
            </a:extLst>
          </p:cNvPr>
          <p:cNvSpPr txBox="1">
            <a:spLocks noChangeArrowheads="1"/>
          </p:cNvSpPr>
          <p:nvPr/>
        </p:nvSpPr>
        <p:spPr>
          <a:xfrm>
            <a:off x="252000" y="756000"/>
            <a:ext cx="8640000" cy="2232919"/>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决策树从根结点到叶结点的每一条路径都可以表示为一个分类规则 </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路径中的测试条件构成规则前件的合取项，叶结点的类标号赋给规则后件 </a:t>
            </a:r>
          </a:p>
        </p:txBody>
      </p:sp>
      <p:graphicFrame>
        <p:nvGraphicFramePr>
          <p:cNvPr id="9" name="Object 4">
            <a:extLst>
              <a:ext uri="{FF2B5EF4-FFF2-40B4-BE49-F238E27FC236}">
                <a16:creationId xmlns:a16="http://schemas.microsoft.com/office/drawing/2014/main" id="{6D02F830-60BA-478E-B338-BD90CF91A463}"/>
              </a:ext>
            </a:extLst>
          </p:cNvPr>
          <p:cNvGraphicFramePr>
            <a:graphicFrameLocks noChangeAspect="1"/>
          </p:cNvGraphicFramePr>
          <p:nvPr>
            <p:extLst>
              <p:ext uri="{D42A27DB-BD31-4B8C-83A1-F6EECF244321}">
                <p14:modId xmlns:p14="http://schemas.microsoft.com/office/powerpoint/2010/main" val="1207968411"/>
              </p:ext>
            </p:extLst>
          </p:nvPr>
        </p:nvGraphicFramePr>
        <p:xfrm>
          <a:off x="971600" y="3144476"/>
          <a:ext cx="7345362" cy="3279775"/>
        </p:xfrm>
        <a:graphic>
          <a:graphicData uri="http://schemas.openxmlformats.org/presentationml/2006/ole">
            <mc:AlternateContent xmlns:mc="http://schemas.openxmlformats.org/markup-compatibility/2006">
              <mc:Choice xmlns:v="urn:schemas-microsoft-com:vml" Requires="v">
                <p:oleObj spid="_x0000_s34921" name="Visio" r:id="rId4" imgW="9551035" imgH="4272280" progId="Visio.Drawing.11">
                  <p:embed/>
                </p:oleObj>
              </mc:Choice>
              <mc:Fallback>
                <p:oleObj name="Visio" r:id="rId4" imgW="9551035" imgH="4272280" progId="Visio.Drawing.11">
                  <p:embed/>
                  <p:pic>
                    <p:nvPicPr>
                      <p:cNvPr id="3482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3144476"/>
                        <a:ext cx="7345362" cy="327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split orient="ver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a:extLst>
              <a:ext uri="{FF2B5EF4-FFF2-40B4-BE49-F238E27FC236}">
                <a16:creationId xmlns:a16="http://schemas.microsoft.com/office/drawing/2014/main" id="{241C3939-E593-4890-877C-6C95A00F3EAF}"/>
              </a:ext>
            </a:extLst>
          </p:cNvPr>
          <p:cNvSpPr>
            <a:spLocks noGrp="1" noChangeArrowheads="1"/>
          </p:cNvSpPr>
          <p:nvPr>
            <p:ph type="title" idx="4294967295"/>
          </p:nvPr>
        </p:nvSpPr>
        <p:spPr>
          <a:xfrm>
            <a:off x="756000" y="108000"/>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1.8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规则</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分类的特点 </a:t>
            </a:r>
          </a:p>
        </p:txBody>
      </p:sp>
      <p:sp>
        <p:nvSpPr>
          <p:cNvPr id="7" name="Rectangle 3">
            <a:extLst>
              <a:ext uri="{FF2B5EF4-FFF2-40B4-BE49-F238E27FC236}">
                <a16:creationId xmlns:a16="http://schemas.microsoft.com/office/drawing/2014/main" id="{8E4528AB-74E9-4015-86E7-ABECDE43119E}"/>
              </a:ext>
            </a:extLst>
          </p:cNvPr>
          <p:cNvSpPr txBox="1">
            <a:spLocks noChangeArrowheads="1"/>
          </p:cNvSpPr>
          <p:nvPr/>
        </p:nvSpPr>
        <p:spPr>
          <a:xfrm>
            <a:off x="309068" y="1700808"/>
            <a:ext cx="4205384" cy="31046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400">
                <a:sym typeface="Times New Roman" panose="02020603050405020304" pitchFamily="18" charset="0"/>
              </a:rPr>
              <a:t>表达能力与决策树一样高</a:t>
            </a:r>
          </a:p>
          <a:p>
            <a:pPr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400">
                <a:sym typeface="Times New Roman" panose="02020603050405020304" pitchFamily="18" charset="0"/>
              </a:rPr>
              <a:t>容易解释</a:t>
            </a:r>
          </a:p>
          <a:p>
            <a:pPr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400">
                <a:sym typeface="Times New Roman" panose="02020603050405020304" pitchFamily="18" charset="0"/>
              </a:rPr>
              <a:t>容易产生</a:t>
            </a:r>
          </a:p>
          <a:p>
            <a:pPr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400">
                <a:sym typeface="Times New Roman" panose="02020603050405020304" pitchFamily="18" charset="0"/>
              </a:rPr>
              <a:t>能够快速对新实例分类</a:t>
            </a:r>
          </a:p>
          <a:p>
            <a:pPr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400">
                <a:sym typeface="Times New Roman" panose="02020603050405020304" pitchFamily="18" charset="0"/>
              </a:rPr>
              <a:t>性能可与决策树相媲美</a:t>
            </a:r>
            <a:endParaRPr kumimoji="0" lang="en-US" altLang="zh-CN" sz="2400">
              <a:sym typeface="Times New Roman" panose="02020603050405020304" pitchFamily="18" charset="0"/>
            </a:endParaRPr>
          </a:p>
        </p:txBody>
      </p:sp>
      <p:sp>
        <p:nvSpPr>
          <p:cNvPr id="8" name="箭头: 五边形 7">
            <a:extLst>
              <a:ext uri="{FF2B5EF4-FFF2-40B4-BE49-F238E27FC236}">
                <a16:creationId xmlns:a16="http://schemas.microsoft.com/office/drawing/2014/main" id="{FD0A62C0-F00C-4ED5-A3E6-F4CEF71CAAB3}"/>
              </a:ext>
            </a:extLst>
          </p:cNvPr>
          <p:cNvSpPr/>
          <p:nvPr/>
        </p:nvSpPr>
        <p:spPr>
          <a:xfrm>
            <a:off x="251520" y="1066964"/>
            <a:ext cx="4320480" cy="492443"/>
          </a:xfrm>
          <a:prstGeom prst="homePlat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cs typeface="+mn-ea"/>
                <a:sym typeface="Times New Roman" panose="02020603050405020304" pitchFamily="18" charset="0"/>
              </a:rPr>
              <a:t>优 点</a:t>
            </a:r>
            <a:endParaRPr lang="zh-CN" altLang="en-US">
              <a:solidFill>
                <a:schemeClr val="bg1"/>
              </a:solidFill>
            </a:endParaRPr>
          </a:p>
        </p:txBody>
      </p:sp>
      <p:sp>
        <p:nvSpPr>
          <p:cNvPr id="9" name="箭头: 五边形 8">
            <a:extLst>
              <a:ext uri="{FF2B5EF4-FFF2-40B4-BE49-F238E27FC236}">
                <a16:creationId xmlns:a16="http://schemas.microsoft.com/office/drawing/2014/main" id="{7A5D5A37-3AA3-4860-A3CC-E327B243C9D2}"/>
              </a:ext>
            </a:extLst>
          </p:cNvPr>
          <p:cNvSpPr/>
          <p:nvPr/>
        </p:nvSpPr>
        <p:spPr>
          <a:xfrm flipH="1">
            <a:off x="4572000" y="1066964"/>
            <a:ext cx="4320480" cy="492443"/>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cs typeface="+mn-ea"/>
                <a:sym typeface="Times New Roman" panose="02020603050405020304" pitchFamily="18" charset="0"/>
              </a:rPr>
              <a:t>缺 点</a:t>
            </a:r>
            <a:endParaRPr lang="zh-CN" altLang="en-US">
              <a:solidFill>
                <a:schemeClr val="bg1"/>
              </a:solidFill>
            </a:endParaRPr>
          </a:p>
        </p:txBody>
      </p:sp>
      <p:sp>
        <p:nvSpPr>
          <p:cNvPr id="10" name="Rectangle 3">
            <a:extLst>
              <a:ext uri="{FF2B5EF4-FFF2-40B4-BE49-F238E27FC236}">
                <a16:creationId xmlns:a16="http://schemas.microsoft.com/office/drawing/2014/main" id="{A117D4B4-FE7F-4CFE-806D-3EBEF3C02EBF}"/>
              </a:ext>
            </a:extLst>
          </p:cNvPr>
          <p:cNvSpPr txBox="1">
            <a:spLocks noChangeArrowheads="1"/>
          </p:cNvSpPr>
          <p:nvPr/>
        </p:nvSpPr>
        <p:spPr>
          <a:xfrm>
            <a:off x="4932040" y="1700808"/>
            <a:ext cx="3312607" cy="2350580"/>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200000"/>
              </a:lnSpc>
              <a:spcBef>
                <a:spcPts val="600"/>
              </a:spcBef>
              <a:spcAft>
                <a:spcPts val="0"/>
              </a:spcAft>
              <a:buClr>
                <a:srgbClr val="13548C"/>
              </a:buClr>
              <a:buSzPct val="60000"/>
              <a:buFont typeface="Wingdings" panose="05000000000000000000" pitchFamily="2" charset="2"/>
              <a:buChar char="l"/>
            </a:pPr>
            <a:r>
              <a:rPr kumimoji="0" lang="zh-CN" altLang="en-US" sz="2400">
                <a:sym typeface="Times New Roman" panose="02020603050405020304" pitchFamily="18" charset="0"/>
              </a:rPr>
              <a:t>规则库难以维护</a:t>
            </a:r>
            <a:endParaRPr kumimoji="0" lang="en-US" altLang="zh-CN" sz="2400">
              <a:sym typeface="Times New Roman" panose="02020603050405020304" pitchFamily="18" charset="0"/>
            </a:endParaRPr>
          </a:p>
          <a:p>
            <a:pPr fontAlgn="auto">
              <a:lnSpc>
                <a:spcPct val="200000"/>
              </a:lnSpc>
              <a:spcBef>
                <a:spcPts val="600"/>
              </a:spcBef>
              <a:spcAft>
                <a:spcPts val="0"/>
              </a:spcAft>
              <a:buClr>
                <a:srgbClr val="13548C"/>
              </a:buClr>
              <a:buSzPct val="60000"/>
              <a:buFont typeface="Wingdings" panose="05000000000000000000" pitchFamily="2" charset="2"/>
              <a:buChar char="l"/>
            </a:pPr>
            <a:r>
              <a:rPr kumimoji="0" lang="zh-CN" altLang="en-US" sz="2400">
                <a:sym typeface="Times New Roman" panose="02020603050405020304" pitchFamily="18" charset="0"/>
              </a:rPr>
              <a:t>规则匹配计算量大</a:t>
            </a:r>
            <a:endParaRPr kumimoji="0" lang="en-US" altLang="zh-CN" sz="2400">
              <a:sym typeface="Times New Roman" panose="02020603050405020304" pitchFamily="18" charset="0"/>
            </a:endParaRPr>
          </a:p>
          <a:p>
            <a:pPr fontAlgn="auto">
              <a:lnSpc>
                <a:spcPct val="200000"/>
              </a:lnSpc>
              <a:spcBef>
                <a:spcPts val="600"/>
              </a:spcBef>
              <a:spcAft>
                <a:spcPts val="0"/>
              </a:spcAft>
              <a:buClr>
                <a:srgbClr val="13548C"/>
              </a:buClr>
              <a:buSzPct val="60000"/>
              <a:buFont typeface="Wingdings" panose="05000000000000000000" pitchFamily="2" charset="2"/>
              <a:buChar char="l"/>
            </a:pPr>
            <a:r>
              <a:rPr kumimoji="0" lang="zh-CN" altLang="en-US" sz="2400">
                <a:sym typeface="Times New Roman" panose="02020603050405020304" pitchFamily="18" charset="0"/>
              </a:rPr>
              <a:t>模型缺乏泛化能力</a:t>
            </a:r>
          </a:p>
        </p:txBody>
      </p:sp>
    </p:spTree>
  </p:cSld>
  <p:clrMapOvr>
    <a:masterClrMapping/>
  </p:clrMapOvr>
  <p:transition spd="med">
    <p:split orient="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文本框 3">
            <a:extLst>
              <a:ext uri="{FF2B5EF4-FFF2-40B4-BE49-F238E27FC236}">
                <a16:creationId xmlns:a16="http://schemas.microsoft.com/office/drawing/2014/main" id="{860173A5-DB68-4001-AC7E-FD825764A41B}"/>
              </a:ext>
            </a:extLst>
          </p:cNvPr>
          <p:cNvSpPr txBox="1">
            <a:spLocks noChangeArrowheads="1"/>
          </p:cNvSpPr>
          <p:nvPr/>
        </p:nvSpPr>
        <p:spPr bwMode="auto">
          <a:xfrm>
            <a:off x="7019925" y="6021388"/>
            <a:ext cx="21240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b="0">
              <a:ea typeface="微软雅黑" panose="020B0503020204020204" pitchFamily="34" charset="-122"/>
              <a:sym typeface="Times New Roman" panose="02020603050405020304" pitchFamily="18" charset="0"/>
            </a:endParaRPr>
          </a:p>
        </p:txBody>
      </p:sp>
    </p:spTree>
  </p:cSld>
  <p:clrMapOvr>
    <a:masterClrMapping/>
  </p:clrMapOvr>
  <p:transition spd="med">
    <p:split orient="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a:extLst>
              <a:ext uri="{FF2B5EF4-FFF2-40B4-BE49-F238E27FC236}">
                <a16:creationId xmlns:a16="http://schemas.microsoft.com/office/drawing/2014/main" id="{A09ABA8E-086F-4454-A2AE-DE3D737EFA23}"/>
              </a:ext>
            </a:extLst>
          </p:cNvPr>
          <p:cNvSpPr>
            <a:spLocks noGrp="1" noChangeArrowheads="1"/>
          </p:cNvSpPr>
          <p:nvPr>
            <p:ph type="title" idx="4294967295"/>
          </p:nvPr>
        </p:nvSpPr>
        <p:spPr>
          <a:xfrm>
            <a:off x="756000" y="108000"/>
            <a:ext cx="7391400" cy="492443"/>
          </a:xfrm>
          <a:prstGeom prst="rect">
            <a:avLst/>
          </a:prstGeom>
        </p:spPr>
        <p:txBody>
          <a:bodyPr wrap="square">
            <a:spAutoFit/>
          </a:bodyPr>
          <a:lstStyle/>
          <a:p>
            <a:pPr>
              <a:lnSpc>
                <a:spcPct val="100000"/>
              </a:lnSpc>
            </a:pP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急切学习 </a:t>
            </a: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vs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惰性学习</a:t>
            </a:r>
          </a:p>
        </p:txBody>
      </p:sp>
      <p:sp>
        <p:nvSpPr>
          <p:cNvPr id="37894" name="Rectangle 3">
            <a:extLst>
              <a:ext uri="{FF2B5EF4-FFF2-40B4-BE49-F238E27FC236}">
                <a16:creationId xmlns:a16="http://schemas.microsoft.com/office/drawing/2014/main" id="{475F5981-97AC-48C5-8C2B-44E4FE9A56FD}"/>
              </a:ext>
            </a:extLst>
          </p:cNvPr>
          <p:cNvSpPr>
            <a:spLocks noGrp="1" noChangeArrowheads="1"/>
          </p:cNvSpPr>
          <p:nvPr>
            <p:ph type="body" idx="4294967295"/>
          </p:nvPr>
        </p:nvSpPr>
        <p:spPr>
          <a:xfrm>
            <a:off x="252000" y="756000"/>
            <a:ext cx="8640000" cy="5839355"/>
          </a:xfrm>
          <a:prstGeom prst="rect">
            <a:avLst/>
          </a:prstGeom>
        </p:spPr>
        <p:txBody>
          <a:bodyPr wrap="square">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dirty="0">
                <a:solidFill>
                  <a:schemeClr val="tx1">
                    <a:lumMod val="85000"/>
                    <a:lumOff val="15000"/>
                  </a:schemeClr>
                </a:solidFill>
                <a:cs typeface="+mn-ea"/>
                <a:sym typeface="Times New Roman" panose="02020603050405020304" pitchFamily="18" charset="0"/>
              </a:rPr>
              <a:t>急切</a:t>
            </a:r>
            <a:r>
              <a:rPr lang="zh-CN" altLang="en-US" sz="2400">
                <a:solidFill>
                  <a:schemeClr val="tx1">
                    <a:lumMod val="85000"/>
                    <a:lumOff val="15000"/>
                  </a:schemeClr>
                </a:solidFill>
                <a:cs typeface="+mn-ea"/>
                <a:sym typeface="Times New Roman" panose="02020603050405020304" pitchFamily="18" charset="0"/>
              </a:rPr>
              <a:t>学习（</a:t>
            </a:r>
            <a:r>
              <a:rPr lang="en-US" altLang="zh-CN" sz="2400" dirty="0">
                <a:solidFill>
                  <a:schemeClr val="tx1">
                    <a:lumMod val="85000"/>
                    <a:lumOff val="15000"/>
                  </a:schemeClr>
                </a:solidFill>
                <a:cs typeface="+mn-ea"/>
                <a:sym typeface="Times New Roman" panose="02020603050405020304" pitchFamily="18" charset="0"/>
              </a:rPr>
              <a:t>Eager Learner</a:t>
            </a:r>
            <a:r>
              <a:rPr lang="zh-CN" altLang="en-US" sz="2400" dirty="0">
                <a:solidFill>
                  <a:schemeClr val="tx1">
                    <a:lumMod val="85000"/>
                    <a:lumOff val="15000"/>
                  </a:schemeClr>
                </a:solidFill>
                <a:cs typeface="+mn-ea"/>
                <a:sym typeface="Times New Roman" panose="02020603050405020304" pitchFamily="18" charset="0"/>
              </a:rPr>
              <a:t>）</a:t>
            </a: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两</a:t>
            </a:r>
            <a:r>
              <a:rPr lang="zh-CN" altLang="en-US" sz="2200">
                <a:sym typeface="Times New Roman" panose="02020603050405020304" pitchFamily="18" charset="0"/>
              </a:rPr>
              <a:t>步过程</a:t>
            </a:r>
            <a:r>
              <a:rPr lang="en-US" altLang="zh-CN" sz="2200" dirty="0">
                <a:sym typeface="Times New Roman" panose="02020603050405020304" pitchFamily="18" charset="0"/>
              </a:rPr>
              <a:t>: (1) </a:t>
            </a:r>
            <a:r>
              <a:rPr lang="zh-CN" altLang="en-US" sz="2200">
                <a:sym typeface="Times New Roman" panose="02020603050405020304" pitchFamily="18" charset="0"/>
              </a:rPr>
              <a:t>归纳 </a:t>
            </a:r>
            <a:r>
              <a:rPr lang="en-US" altLang="zh-CN" sz="2200" dirty="0">
                <a:sym typeface="Times New Roman" panose="02020603050405020304" pitchFamily="18" charset="0"/>
              </a:rPr>
              <a:t>(2) </a:t>
            </a:r>
            <a:r>
              <a:rPr lang="zh-CN" altLang="en-US" sz="2200" dirty="0">
                <a:sym typeface="Times New Roman" panose="02020603050405020304" pitchFamily="18" charset="0"/>
              </a:rPr>
              <a:t>演绎</a:t>
            </a:r>
          </a:p>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dirty="0">
                <a:solidFill>
                  <a:schemeClr val="tx1">
                    <a:lumMod val="85000"/>
                    <a:lumOff val="15000"/>
                  </a:schemeClr>
                </a:solidFill>
                <a:cs typeface="+mn-ea"/>
                <a:sym typeface="Times New Roman" panose="02020603050405020304" pitchFamily="18" charset="0"/>
              </a:rPr>
              <a:t>惰性</a:t>
            </a:r>
            <a:r>
              <a:rPr lang="zh-CN" altLang="en-US" sz="2400">
                <a:solidFill>
                  <a:schemeClr val="tx1">
                    <a:lumMod val="85000"/>
                    <a:lumOff val="15000"/>
                  </a:schemeClr>
                </a:solidFill>
                <a:cs typeface="+mn-ea"/>
                <a:sym typeface="Times New Roman" panose="02020603050405020304" pitchFamily="18" charset="0"/>
              </a:rPr>
              <a:t>学习（</a:t>
            </a:r>
            <a:r>
              <a:rPr lang="en-US" altLang="zh-CN" sz="2400" dirty="0">
                <a:solidFill>
                  <a:schemeClr val="tx1">
                    <a:lumMod val="85000"/>
                    <a:lumOff val="15000"/>
                  </a:schemeClr>
                </a:solidFill>
                <a:cs typeface="+mn-ea"/>
                <a:sym typeface="Times New Roman" panose="02020603050405020304" pitchFamily="18" charset="0"/>
              </a:rPr>
              <a:t>Lazy Learner</a:t>
            </a:r>
            <a:r>
              <a:rPr lang="zh-CN" altLang="en-US" sz="2400" dirty="0">
                <a:solidFill>
                  <a:schemeClr val="tx1">
                    <a:lumMod val="85000"/>
                    <a:lumOff val="15000"/>
                  </a:schemeClr>
                </a:solidFill>
                <a:cs typeface="+mn-ea"/>
                <a:sym typeface="Times New Roman" panose="02020603050405020304" pitchFamily="18" charset="0"/>
              </a:rPr>
              <a:t>）</a:t>
            </a: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把训练数据建模过程推迟到需要对样本</a:t>
            </a:r>
            <a:r>
              <a:rPr lang="zh-CN" altLang="en-US" sz="2200">
                <a:sym typeface="Times New Roman" panose="02020603050405020304" pitchFamily="18" charset="0"/>
              </a:rPr>
              <a:t>分类时</a:t>
            </a:r>
            <a:endParaRPr lang="zh-CN" altLang="en-US" sz="2400" dirty="0">
              <a:solidFill>
                <a:schemeClr val="tx1">
                  <a:lumMod val="85000"/>
                  <a:lumOff val="15000"/>
                </a:schemeClr>
              </a:solidFill>
              <a:cs typeface="+mn-ea"/>
              <a:sym typeface="Times New Roman" panose="02020603050405020304" pitchFamily="18" charset="0"/>
            </a:endParaRP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例子</a:t>
            </a:r>
          </a:p>
          <a:p>
            <a:pPr lvl="1">
              <a:lnSpc>
                <a:spcPct val="150000"/>
              </a:lnSpc>
              <a:spcBef>
                <a:spcPts val="600"/>
              </a:spcBef>
              <a:buClr>
                <a:srgbClr val="FF6600"/>
              </a:buClr>
              <a:buSzPct val="60000"/>
              <a:buFont typeface="Wingdings" panose="05000000000000000000" pitchFamily="2" charset="2"/>
              <a:buChar char="l"/>
            </a:pPr>
            <a:r>
              <a:rPr lang="en-US" altLang="zh-CN" sz="2200" dirty="0">
                <a:sym typeface="Times New Roman" panose="02020603050405020304" pitchFamily="18" charset="0"/>
              </a:rPr>
              <a:t>Rote-learner</a:t>
            </a:r>
            <a:r>
              <a:rPr lang="zh-CN" altLang="en-US" sz="2200" dirty="0">
                <a:sym typeface="Times New Roman" panose="02020603050405020304" pitchFamily="18" charset="0"/>
              </a:rPr>
              <a:t>（死记硬背）</a:t>
            </a:r>
          </a:p>
          <a:p>
            <a:pPr lvl="2">
              <a:lnSpc>
                <a:spcPct val="150000"/>
              </a:lnSpc>
              <a:spcBef>
                <a:spcPts val="600"/>
              </a:spcBef>
              <a:buClr>
                <a:srgbClr val="FF6600"/>
              </a:buClr>
            </a:pPr>
            <a:r>
              <a:rPr lang="zh-CN" altLang="en-US" dirty="0">
                <a:sym typeface="Times New Roman" panose="02020603050405020304" pitchFamily="18" charset="0"/>
              </a:rPr>
              <a:t>记住所有的训练数据，仅当记录的属性值与一个训练记录完全匹配才对它分类</a:t>
            </a:r>
          </a:p>
          <a:p>
            <a:pPr lvl="1">
              <a:lnSpc>
                <a:spcPct val="150000"/>
              </a:lnSpc>
              <a:spcBef>
                <a:spcPts val="600"/>
              </a:spcBef>
              <a:buClr>
                <a:srgbClr val="FF6600"/>
              </a:buClr>
              <a:buSzPct val="60000"/>
              <a:buFont typeface="Wingdings" panose="05000000000000000000" pitchFamily="2" charset="2"/>
              <a:buChar char="l"/>
            </a:pPr>
            <a:r>
              <a:rPr lang="zh-CN" altLang="en-US" sz="2200">
                <a:sym typeface="Times New Roman" panose="02020603050405020304" pitchFamily="18" charset="0"/>
              </a:rPr>
              <a:t>最近邻（</a:t>
            </a:r>
            <a:r>
              <a:rPr lang="en-US" altLang="zh-CN" sz="2200" dirty="0">
                <a:sym typeface="Times New Roman" panose="02020603050405020304" pitchFamily="18" charset="0"/>
              </a:rPr>
              <a:t>Nearest neighbor</a:t>
            </a:r>
            <a:r>
              <a:rPr lang="zh-CN" altLang="en-US" sz="2200" dirty="0">
                <a:sym typeface="Times New Roman" panose="02020603050405020304" pitchFamily="18" charset="0"/>
              </a:rPr>
              <a:t>）</a:t>
            </a:r>
          </a:p>
          <a:p>
            <a:pPr lvl="2">
              <a:lnSpc>
                <a:spcPct val="150000"/>
              </a:lnSpc>
              <a:spcBef>
                <a:spcPts val="600"/>
              </a:spcBef>
              <a:buClr>
                <a:srgbClr val="FF6600"/>
              </a:buClr>
            </a:pPr>
            <a:r>
              <a:rPr lang="zh-CN" altLang="en-US" dirty="0">
                <a:sym typeface="Times New Roman" panose="02020603050405020304" pitchFamily="18" charset="0"/>
              </a:rPr>
              <a:t>使用“最近”</a:t>
            </a:r>
            <a:r>
              <a:rPr lang="zh-CN" altLang="en-US">
                <a:sym typeface="Times New Roman" panose="02020603050405020304" pitchFamily="18" charset="0"/>
              </a:rPr>
              <a:t>的 </a:t>
            </a:r>
            <a:r>
              <a:rPr lang="en-US" altLang="zh-CN">
                <a:sym typeface="Times New Roman" panose="02020603050405020304" pitchFamily="18" charset="0"/>
              </a:rPr>
              <a:t>k</a:t>
            </a:r>
            <a:r>
              <a:rPr lang="en-US" altLang="zh-CN" dirty="0">
                <a:sym typeface="Times New Roman" panose="02020603050405020304" pitchFamily="18" charset="0"/>
              </a:rPr>
              <a:t> </a:t>
            </a:r>
            <a:r>
              <a:rPr lang="zh-CN" altLang="en-US" dirty="0">
                <a:sym typeface="Times New Roman" panose="02020603050405020304" pitchFamily="18" charset="0"/>
              </a:rPr>
              <a:t>个</a:t>
            </a:r>
            <a:r>
              <a:rPr lang="zh-CN" altLang="en-US">
                <a:sym typeface="Times New Roman" panose="02020603050405020304" pitchFamily="18" charset="0"/>
              </a:rPr>
              <a:t>点 </a:t>
            </a:r>
            <a:r>
              <a:rPr lang="en-US" altLang="zh-CN">
                <a:sym typeface="Times New Roman" panose="02020603050405020304" pitchFamily="18" charset="0"/>
              </a:rPr>
              <a:t>(</a:t>
            </a:r>
            <a:r>
              <a:rPr lang="zh-CN" altLang="en-US">
                <a:sym typeface="Times New Roman" panose="02020603050405020304" pitchFamily="18" charset="0"/>
              </a:rPr>
              <a:t>最近邻</a:t>
            </a:r>
            <a:r>
              <a:rPr lang="en-US" altLang="zh-CN" dirty="0">
                <a:sym typeface="Times New Roman" panose="02020603050405020304" pitchFamily="18" charset="0"/>
              </a:rPr>
              <a:t>) </a:t>
            </a:r>
            <a:r>
              <a:rPr lang="zh-CN" altLang="en-US" dirty="0">
                <a:sym typeface="Times New Roman" panose="02020603050405020304" pitchFamily="18" charset="0"/>
              </a:rPr>
              <a:t>进行分类</a:t>
            </a:r>
          </a:p>
        </p:txBody>
      </p:sp>
    </p:spTree>
  </p:cSld>
  <p:clrMapOvr>
    <a:masterClrMapping/>
  </p:clrMapOvr>
  <p:transition spd="med">
    <p:split orient="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98649E1F-81CE-47D6-8BFE-752C0947C885}"/>
              </a:ext>
            </a:extLst>
          </p:cNvPr>
          <p:cNvSpPr txBox="1">
            <a:spLocks noChangeArrowheads="1"/>
          </p:cNvSpPr>
          <p:nvPr/>
        </p:nvSpPr>
        <p:spPr>
          <a:xfrm>
            <a:off x="756000" y="107632"/>
            <a:ext cx="73914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lnSpc>
                <a:spcPct val="100000"/>
              </a:lnSpc>
              <a:spcAft>
                <a:spcPts val="0"/>
              </a:spcAft>
            </a:pPr>
            <a:r>
              <a:rPr kumimoji="0"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1.1 </a:t>
            </a:r>
            <a:r>
              <a:rPr kumimoji="0"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基于规则的分类：例</a:t>
            </a:r>
            <a:endParaRPr kumimoji="0"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0" name="Rectangle 3">
            <a:extLst>
              <a:ext uri="{FF2B5EF4-FFF2-40B4-BE49-F238E27FC236}">
                <a16:creationId xmlns:a16="http://schemas.microsoft.com/office/drawing/2014/main" id="{02CC55BB-93C3-40AA-8D10-D5CDC7636022}"/>
              </a:ext>
            </a:extLst>
          </p:cNvPr>
          <p:cNvSpPr txBox="1">
            <a:spLocks noChangeArrowheads="1"/>
          </p:cNvSpPr>
          <p:nvPr/>
        </p:nvSpPr>
        <p:spPr>
          <a:xfrm>
            <a:off x="252000" y="756000"/>
            <a:ext cx="8640000" cy="5917710"/>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fontAlgn="auto">
              <a:lnSpc>
                <a:spcPct val="12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规则 </a:t>
            </a:r>
            <a:r>
              <a:rPr kumimoji="0" lang="en-US" altLang="zh-CN" sz="24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kumimoji="0" lang="en-US" altLang="zh-CN"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400" b="1">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rPr>
              <a:t>覆盖</a:t>
            </a:r>
            <a:r>
              <a:rPr kumimoji="0"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实例 </a:t>
            </a:r>
            <a:r>
              <a:rPr kumimoji="0" lang="en-US" altLang="zh-CN"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x</a:t>
            </a:r>
            <a:r>
              <a:rPr kumimoji="0"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（记录），如果该实例的属性满足规则</a:t>
            </a:r>
            <a:r>
              <a:rPr kumimoji="0" lang="en-US" altLang="zh-CN" sz="24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kumimoji="0"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的条件</a:t>
            </a:r>
          </a:p>
          <a:p>
            <a:pPr lvl="1" fontAlgn="auto">
              <a:lnSpc>
                <a:spcPct val="120000"/>
              </a:lnSpc>
              <a:spcBef>
                <a:spcPts val="600"/>
              </a:spcBef>
              <a:spcAft>
                <a:spcPts val="0"/>
              </a:spcAft>
              <a:buFont typeface="Arial" panose="020B0604020202020204" pitchFamily="34" charset="0"/>
              <a:buNone/>
            </a:pPr>
            <a:r>
              <a:rPr kumimoji="0" lang="en-US" altLang="zh-CN" sz="22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kumimoji="0" lang="en-US" altLang="zh-CN" sz="22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1</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kumimoji="0" lang="en-US" altLang="zh-CN"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kumimoji="0" lang="zh-CN" altLang="en-US" sz="2200">
                <a:sym typeface="Symbol" panose="05050102010706020507" pitchFamily="18" charset="2"/>
              </a:rPr>
              <a:t> 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kumimoji="0" lang="en-US" altLang="zh-CN"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鸟类</a:t>
            </a:r>
            <a:endParaRPr kumimoji="0" lang="zh-CN" altLang="en-US" sz="22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fontAlgn="auto">
              <a:lnSpc>
                <a:spcPct val="120000"/>
              </a:lnSpc>
              <a:spcBef>
                <a:spcPts val="600"/>
              </a:spcBef>
              <a:spcAft>
                <a:spcPts val="0"/>
              </a:spcAft>
              <a:buFont typeface="Arial" panose="020B0604020202020204" pitchFamily="34" charset="0"/>
              <a:buNone/>
            </a:pPr>
            <a:r>
              <a:rPr kumimoji="0" lang="en-US" altLang="zh-CN" sz="22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kumimoji="0" lang="en-US" altLang="zh-CN" sz="22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2</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kumimoji="0" lang="en-US" altLang="zh-CN"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kumimoji="0" lang="zh-CN" altLang="en-US" sz="2200">
                <a:sym typeface="Symbol" panose="05050102010706020507" pitchFamily="18" charset="2"/>
              </a:rPr>
              <a:t> 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kumimoji="0" lang="en-US" altLang="zh-CN"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鱼类</a:t>
            </a:r>
            <a:endParaRPr kumimoji="0" lang="zh-CN" altLang="en-US" sz="22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fontAlgn="auto">
              <a:lnSpc>
                <a:spcPct val="120000"/>
              </a:lnSpc>
              <a:spcBef>
                <a:spcPts val="600"/>
              </a:spcBef>
              <a:spcAft>
                <a:spcPts val="0"/>
              </a:spcAft>
              <a:buFont typeface="Arial" panose="020B0604020202020204" pitchFamily="34" charset="0"/>
              <a:buNone/>
            </a:pPr>
            <a:r>
              <a:rPr kumimoji="0" lang="en-US" altLang="zh-CN" sz="22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kumimoji="0" lang="en-US" altLang="zh-CN" sz="22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3</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kumimoji="0" lang="en-US" altLang="zh-CN"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a:t>
            </a:r>
            <a:r>
              <a:rPr kumimoji="0" lang="zh-CN" altLang="en-US" sz="2200">
                <a:sym typeface="Symbol" panose="05050102010706020507" pitchFamily="18" charset="2"/>
              </a:rPr>
              <a:t> 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（体温 </a:t>
            </a:r>
            <a:r>
              <a:rPr kumimoji="0" lang="en-US" altLang="zh-CN"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恒温）→ 哺乳类</a:t>
            </a:r>
            <a:endParaRPr kumimoji="0" lang="zh-CN" altLang="en-US" sz="22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fontAlgn="auto">
              <a:lnSpc>
                <a:spcPct val="120000"/>
              </a:lnSpc>
              <a:spcBef>
                <a:spcPts val="600"/>
              </a:spcBef>
              <a:spcAft>
                <a:spcPts val="0"/>
              </a:spcAft>
              <a:buFont typeface="Arial" panose="020B0604020202020204" pitchFamily="34" charset="0"/>
              <a:buNone/>
            </a:pPr>
            <a:r>
              <a:rPr kumimoji="0" lang="en-US" altLang="zh-CN" sz="22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kumimoji="0" lang="en-US" altLang="zh-CN" sz="22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4</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kumimoji="0" lang="en-US" altLang="zh-CN"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kumimoji="0" lang="zh-CN" altLang="en-US" sz="2200">
                <a:sym typeface="Symbol" panose="05050102010706020507" pitchFamily="18" charset="2"/>
              </a:rPr>
              <a:t> 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kumimoji="0" lang="en-US" altLang="zh-CN"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 爬行类</a:t>
            </a:r>
            <a:endParaRPr kumimoji="0" lang="zh-CN" altLang="en-US" sz="22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fontAlgn="auto">
              <a:lnSpc>
                <a:spcPct val="120000"/>
              </a:lnSpc>
              <a:spcBef>
                <a:spcPts val="600"/>
              </a:spcBef>
              <a:spcAft>
                <a:spcPts val="0"/>
              </a:spcAft>
              <a:buFont typeface="Wingdings" panose="05000000000000000000" pitchFamily="2" charset="2"/>
              <a:buNone/>
            </a:pPr>
            <a:r>
              <a:rPr kumimoji="0" lang="en-US" altLang="zh-CN" sz="22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kumimoji="0" lang="en-US" altLang="zh-CN" sz="22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5</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kumimoji="0" lang="en-US" altLang="zh-CN"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半）→ 两栖类</a:t>
            </a:r>
            <a:endParaRPr kumimoji="0" lang="en-US" altLang="zh-CN"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fontAlgn="auto">
              <a:lnSpc>
                <a:spcPct val="120000"/>
              </a:lnSpc>
              <a:spcBef>
                <a:spcPts val="600"/>
              </a:spcBef>
              <a:spcAft>
                <a:spcPts val="0"/>
              </a:spcAft>
              <a:buFont typeface="Wingdings" panose="05000000000000000000" pitchFamily="2" charset="2"/>
              <a:buNone/>
            </a:pPr>
            <a:endParaRPr kumimoji="0" lang="en-US" altLang="zh-CN">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fontAlgn="auto">
              <a:lnSpc>
                <a:spcPct val="200000"/>
              </a:lnSpc>
              <a:spcBef>
                <a:spcPts val="600"/>
              </a:spcBef>
              <a:spcAft>
                <a:spcPts val="0"/>
              </a:spcAft>
              <a:buFont typeface="Wingdings" panose="05000000000000000000" pitchFamily="2" charset="2"/>
              <a:buNone/>
            </a:pPr>
            <a:endParaRPr kumimoji="0" lang="zh-CN" altLang="en-US">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fontAlgn="auto">
              <a:lnSpc>
                <a:spcPct val="12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规则</a:t>
            </a:r>
            <a:r>
              <a:rPr kumimoji="0" lang="en-US" altLang="zh-CN" sz="24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kumimoji="0" lang="en-US" altLang="zh-CN" sz="24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1</a:t>
            </a:r>
            <a:r>
              <a:rPr kumimoji="0"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覆盖“鹰” </a:t>
            </a:r>
            <a:r>
              <a:rPr kumimoji="0" lang="en-US" altLang="zh-CN"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=&gt; </a:t>
            </a:r>
            <a:r>
              <a:rPr kumimoji="0"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鸟类</a:t>
            </a:r>
          </a:p>
          <a:p>
            <a:pPr marL="360000" indent="-360000" fontAlgn="auto">
              <a:lnSpc>
                <a:spcPct val="12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规则</a:t>
            </a:r>
            <a:r>
              <a:rPr kumimoji="0" lang="en-US" altLang="zh-CN" sz="24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kumimoji="0" lang="en-US" altLang="zh-CN" sz="24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3</a:t>
            </a:r>
            <a:r>
              <a:rPr kumimoji="0" lang="en-US" altLang="zh-CN"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覆盖“灰熊” </a:t>
            </a:r>
            <a:r>
              <a:rPr kumimoji="0" lang="en-US" altLang="zh-CN"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=&gt; </a:t>
            </a:r>
            <a:r>
              <a:rPr kumimoji="0"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哺乳类</a:t>
            </a:r>
            <a:endParaRPr kumimoji="0"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1" name="Rectangle 5">
            <a:extLst>
              <a:ext uri="{FF2B5EF4-FFF2-40B4-BE49-F238E27FC236}">
                <a16:creationId xmlns:a16="http://schemas.microsoft.com/office/drawing/2014/main" id="{115832B3-D40C-4E45-93A7-423EDC15A2F6}"/>
              </a:ext>
            </a:extLst>
          </p:cNvPr>
          <p:cNvSpPr>
            <a:spLocks noChangeArrowheads="1"/>
          </p:cNvSpPr>
          <p:nvPr/>
        </p:nvSpPr>
        <p:spPr bwMode="auto">
          <a:xfrm>
            <a:off x="1042988" y="5445125"/>
            <a:ext cx="7391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endParaRPr lang="zh-CN" altLang="zh-CN" sz="1400">
              <a:ea typeface="微软雅黑" panose="020B0503020204020204" pitchFamily="34" charset="-122"/>
              <a:cs typeface="+mn-ea"/>
              <a:sym typeface="Times New Roman" panose="02020603050405020304" pitchFamily="18" charset="0"/>
            </a:endParaRPr>
          </a:p>
        </p:txBody>
      </p:sp>
      <p:graphicFrame>
        <p:nvGraphicFramePr>
          <p:cNvPr id="12" name="Group 81">
            <a:extLst>
              <a:ext uri="{FF2B5EF4-FFF2-40B4-BE49-F238E27FC236}">
                <a16:creationId xmlns:a16="http://schemas.microsoft.com/office/drawing/2014/main" id="{0C38F22F-8740-4CE7-8E08-7DFF638A675B}"/>
              </a:ext>
            </a:extLst>
          </p:cNvPr>
          <p:cNvGraphicFramePr>
            <a:graphicFrameLocks/>
          </p:cNvGraphicFramePr>
          <p:nvPr>
            <p:extLst>
              <p:ext uri="{D42A27DB-BD31-4B8C-83A1-F6EECF244321}">
                <p14:modId xmlns:p14="http://schemas.microsoft.com/office/powerpoint/2010/main" val="246311944"/>
              </p:ext>
            </p:extLst>
          </p:nvPr>
        </p:nvGraphicFramePr>
        <p:xfrm>
          <a:off x="503547" y="4266106"/>
          <a:ext cx="8136905" cy="1042266"/>
        </p:xfrm>
        <a:graphic>
          <a:graphicData uri="http://schemas.openxmlformats.org/drawingml/2006/table">
            <a:tbl>
              <a:tblPr/>
              <a:tblGrid>
                <a:gridCol w="938101">
                  <a:extLst>
                    <a:ext uri="{9D8B030D-6E8A-4147-A177-3AD203B41FA5}">
                      <a16:colId xmlns:a16="http://schemas.microsoft.com/office/drawing/2014/main" val="20000"/>
                    </a:ext>
                  </a:extLst>
                </a:gridCol>
                <a:gridCol w="807671">
                  <a:extLst>
                    <a:ext uri="{9D8B030D-6E8A-4147-A177-3AD203B41FA5}">
                      <a16:colId xmlns:a16="http://schemas.microsoft.com/office/drawing/2014/main" val="20001"/>
                    </a:ext>
                  </a:extLst>
                </a:gridCol>
                <a:gridCol w="1066861">
                  <a:extLst>
                    <a:ext uri="{9D8B030D-6E8A-4147-A177-3AD203B41FA5}">
                      <a16:colId xmlns:a16="http://schemas.microsoft.com/office/drawing/2014/main" val="20002"/>
                    </a:ext>
                  </a:extLst>
                </a:gridCol>
                <a:gridCol w="677239">
                  <a:extLst>
                    <a:ext uri="{9D8B030D-6E8A-4147-A177-3AD203B41FA5}">
                      <a16:colId xmlns:a16="http://schemas.microsoft.com/office/drawing/2014/main" val="20003"/>
                    </a:ext>
                  </a:extLst>
                </a:gridCol>
                <a:gridCol w="1061845">
                  <a:extLst>
                    <a:ext uri="{9D8B030D-6E8A-4147-A177-3AD203B41FA5}">
                      <a16:colId xmlns:a16="http://schemas.microsoft.com/office/drawing/2014/main" val="20004"/>
                    </a:ext>
                  </a:extLst>
                </a:gridCol>
                <a:gridCol w="1075221">
                  <a:extLst>
                    <a:ext uri="{9D8B030D-6E8A-4147-A177-3AD203B41FA5}">
                      <a16:colId xmlns:a16="http://schemas.microsoft.com/office/drawing/2014/main" val="20005"/>
                    </a:ext>
                  </a:extLst>
                </a:gridCol>
                <a:gridCol w="688945">
                  <a:extLst>
                    <a:ext uri="{9D8B030D-6E8A-4147-A177-3AD203B41FA5}">
                      <a16:colId xmlns:a16="http://schemas.microsoft.com/office/drawing/2014/main" val="20006"/>
                    </a:ext>
                  </a:extLst>
                </a:gridCol>
                <a:gridCol w="759177">
                  <a:extLst>
                    <a:ext uri="{9D8B030D-6E8A-4147-A177-3AD203B41FA5}">
                      <a16:colId xmlns:a16="http://schemas.microsoft.com/office/drawing/2014/main" val="20007"/>
                    </a:ext>
                  </a:extLst>
                </a:gridCol>
                <a:gridCol w="1061845">
                  <a:extLst>
                    <a:ext uri="{9D8B030D-6E8A-4147-A177-3AD203B41FA5}">
                      <a16:colId xmlns:a16="http://schemas.microsoft.com/office/drawing/2014/main" val="20008"/>
                    </a:ext>
                  </a:extLst>
                </a:gridCol>
              </a:tblGrid>
              <a:tr h="316484">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名称</a:t>
                      </a: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体温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表皮覆盖</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胎生</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水生动物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飞行动物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有腿</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冬眠</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类标号</a:t>
                      </a: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706978">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鹰</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灰熊</a:t>
                      </a:r>
                      <a:r>
                        <a:rPr kumimoji="1" lang="zh-CN" altLang="en-US" sz="18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a:t>
                      </a:r>
                    </a:p>
                  </a:txBody>
                  <a:tcPr marT="45655" marB="45655"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txBody>
                  <a:tcPr marT="45655" marB="45655"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羽毛</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软毛</a:t>
                      </a:r>
                    </a:p>
                  </a:txBody>
                  <a:tcPr marT="45655" marB="45655"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txBody>
                  <a:tcPr marT="45655" marB="45655"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txBody>
                  <a:tcPr marT="45655" marB="45655"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txBody>
                  <a:tcPr marT="45655" marB="45655"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txBody>
                  <a:tcPr marT="45655" marB="45655"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txBody>
                  <a:tcPr marT="45655" marB="45655"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a:t>
                      </a:r>
                    </a:p>
                  </a:txBody>
                  <a:tcPr marT="45655" marB="45655"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23549459"/>
      </p:ext>
    </p:extLst>
  </p:cSld>
  <p:clrMapOvr>
    <a:masterClrMapping/>
  </p:clrMapOvr>
  <p:transition spd="med">
    <p:split orient="ver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a:extLst>
              <a:ext uri="{FF2B5EF4-FFF2-40B4-BE49-F238E27FC236}">
                <a16:creationId xmlns:a16="http://schemas.microsoft.com/office/drawing/2014/main" id="{4FFBE363-A7D6-4E64-8592-83AD8FD8876F}"/>
              </a:ext>
            </a:extLst>
          </p:cNvPr>
          <p:cNvSpPr>
            <a:spLocks noGrp="1" noChangeArrowheads="1"/>
          </p:cNvSpPr>
          <p:nvPr>
            <p:ph type="title" idx="4294967295"/>
          </p:nvPr>
        </p:nvSpPr>
        <p:spPr>
          <a:xfrm>
            <a:off x="756000" y="106203"/>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3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最近邻</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分类器</a:t>
            </a:r>
          </a:p>
        </p:txBody>
      </p:sp>
      <p:sp>
        <p:nvSpPr>
          <p:cNvPr id="39942" name="Rectangle 3">
            <a:extLst>
              <a:ext uri="{FF2B5EF4-FFF2-40B4-BE49-F238E27FC236}">
                <a16:creationId xmlns:a16="http://schemas.microsoft.com/office/drawing/2014/main" id="{CE77D627-FD79-40AC-AA31-4E6B44D984AA}"/>
              </a:ext>
            </a:extLst>
          </p:cNvPr>
          <p:cNvSpPr>
            <a:spLocks noGrp="1" noChangeArrowheads="1"/>
          </p:cNvSpPr>
          <p:nvPr>
            <p:ph type="body" idx="4294967295"/>
          </p:nvPr>
        </p:nvSpPr>
        <p:spPr>
          <a:xfrm>
            <a:off x="252000" y="756000"/>
            <a:ext cx="8640000" cy="1170320"/>
          </a:xfrm>
          <a:prstGeom prst="rect">
            <a:avLst/>
          </a:prstGeom>
        </p:spPr>
        <p:txBody>
          <a:bodyPr wrap="square">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a:solidFill>
                  <a:schemeClr val="tx1">
                    <a:lumMod val="85000"/>
                    <a:lumOff val="15000"/>
                  </a:schemeClr>
                </a:solidFill>
                <a:cs typeface="+mn-ea"/>
                <a:sym typeface="Times New Roman" panose="02020603050405020304" pitchFamily="18" charset="0"/>
              </a:rPr>
              <a:t>基本思想</a:t>
            </a:r>
            <a:r>
              <a:rPr lang="en-US" altLang="zh-CN" sz="2400">
                <a:solidFill>
                  <a:schemeClr val="tx1">
                    <a:lumMod val="85000"/>
                    <a:lumOff val="15000"/>
                  </a:schemeClr>
                </a:solidFill>
                <a:cs typeface="+mn-ea"/>
                <a:sym typeface="Times New Roman" panose="02020603050405020304" pitchFamily="18" charset="0"/>
              </a:rPr>
              <a:t>:</a:t>
            </a:r>
          </a:p>
          <a:p>
            <a:pPr lvl="1">
              <a:lnSpc>
                <a:spcPct val="150000"/>
              </a:lnSpc>
              <a:spcBef>
                <a:spcPts val="600"/>
              </a:spcBef>
              <a:buClr>
                <a:srgbClr val="FF6600"/>
              </a:buClr>
              <a:buSzPct val="60000"/>
              <a:buFont typeface="Wingdings" panose="05000000000000000000" pitchFamily="2" charset="2"/>
              <a:buChar char="l"/>
            </a:pPr>
            <a:r>
              <a:rPr lang="en-US" altLang="zh-CN" sz="2200">
                <a:sym typeface="Times New Roman" panose="02020603050405020304" pitchFamily="18" charset="0"/>
              </a:rPr>
              <a:t>If it walks like a duck, quacks  like a duck, then it’s probably a duck</a:t>
            </a:r>
          </a:p>
        </p:txBody>
      </p:sp>
      <p:grpSp>
        <p:nvGrpSpPr>
          <p:cNvPr id="39943" name="Group 27">
            <a:extLst>
              <a:ext uri="{FF2B5EF4-FFF2-40B4-BE49-F238E27FC236}">
                <a16:creationId xmlns:a16="http://schemas.microsoft.com/office/drawing/2014/main" id="{BECFA6DC-2855-4C2A-A11C-6535E62371C8}"/>
              </a:ext>
            </a:extLst>
          </p:cNvPr>
          <p:cNvGrpSpPr>
            <a:grpSpLocks/>
          </p:cNvGrpSpPr>
          <p:nvPr/>
        </p:nvGrpSpPr>
        <p:grpSpPr bwMode="auto">
          <a:xfrm>
            <a:off x="611188" y="2486025"/>
            <a:ext cx="7970837" cy="3708403"/>
            <a:chOff x="385" y="1566"/>
            <a:chExt cx="5021" cy="2336"/>
          </a:xfrm>
        </p:grpSpPr>
        <p:pic>
          <p:nvPicPr>
            <p:cNvPr id="39958" name="Picture 5" descr="j0345807">
              <a:extLst>
                <a:ext uri="{FF2B5EF4-FFF2-40B4-BE49-F238E27FC236}">
                  <a16:creationId xmlns:a16="http://schemas.microsoft.com/office/drawing/2014/main" id="{CBE8C446-2CB6-43F3-9B4F-BB5386150B9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3" y="2000"/>
              <a:ext cx="507" cy="3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9959" name="Picture 6" descr="j0239589">
              <a:extLst>
                <a:ext uri="{FF2B5EF4-FFF2-40B4-BE49-F238E27FC236}">
                  <a16:creationId xmlns:a16="http://schemas.microsoft.com/office/drawing/2014/main" id="{0D36FCB9-DE96-4DB7-80E1-C9F0342253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0" y="2448"/>
              <a:ext cx="692" cy="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9960" name="Picture 7" descr="j0350383">
              <a:extLst>
                <a:ext uri="{FF2B5EF4-FFF2-40B4-BE49-F238E27FC236}">
                  <a16:creationId xmlns:a16="http://schemas.microsoft.com/office/drawing/2014/main" id="{F00ADD47-DCB0-46C9-876B-984B481F3DD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42" y="1821"/>
              <a:ext cx="427" cy="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9961" name="Picture 8" descr="j0330631">
              <a:extLst>
                <a:ext uri="{FF2B5EF4-FFF2-40B4-BE49-F238E27FC236}">
                  <a16:creationId xmlns:a16="http://schemas.microsoft.com/office/drawing/2014/main" id="{FD1EEB4F-5498-478D-9BB2-DC66E6D43A1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85" y="2762"/>
              <a:ext cx="359" cy="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9962" name="Picture 9" descr="j0350389">
              <a:extLst>
                <a:ext uri="{FF2B5EF4-FFF2-40B4-BE49-F238E27FC236}">
                  <a16:creationId xmlns:a16="http://schemas.microsoft.com/office/drawing/2014/main" id="{BD6B6BFA-37D3-4A98-B0B5-CEB40AC793C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83" y="3008"/>
              <a:ext cx="591"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63" name="Picture 10" descr="j0350356">
              <a:extLst>
                <a:ext uri="{FF2B5EF4-FFF2-40B4-BE49-F238E27FC236}">
                  <a16:creationId xmlns:a16="http://schemas.microsoft.com/office/drawing/2014/main" id="{838919D7-FEA8-4333-9E91-C7C1AEEA844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82" y="2269"/>
              <a:ext cx="693" cy="6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9964" name="Oval 11">
              <a:extLst>
                <a:ext uri="{FF2B5EF4-FFF2-40B4-BE49-F238E27FC236}">
                  <a16:creationId xmlns:a16="http://schemas.microsoft.com/office/drawing/2014/main" id="{3646B69B-20F3-446A-BD19-FD6CF6BB501D}"/>
                </a:ext>
              </a:extLst>
            </p:cNvPr>
            <p:cNvSpPr>
              <a:spLocks noChangeArrowheads="1"/>
            </p:cNvSpPr>
            <p:nvPr/>
          </p:nvSpPr>
          <p:spPr bwMode="auto">
            <a:xfrm>
              <a:off x="1000" y="1566"/>
              <a:ext cx="2336" cy="2336"/>
            </a:xfrm>
            <a:prstGeom prst="ellipse">
              <a:avLst/>
            </a:prstGeom>
            <a:noFill/>
            <a:ln w="12700">
              <a:solidFill>
                <a:srgbClr val="FF66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b="0">
                <a:ea typeface="微软雅黑" panose="020B0503020204020204" pitchFamily="34" charset="-122"/>
                <a:sym typeface="Times New Roman" panose="02020603050405020304" pitchFamily="18" charset="0"/>
              </a:endParaRPr>
            </a:p>
          </p:txBody>
        </p:sp>
        <p:sp>
          <p:nvSpPr>
            <p:cNvPr id="39965" name="Text Box 12">
              <a:extLst>
                <a:ext uri="{FF2B5EF4-FFF2-40B4-BE49-F238E27FC236}">
                  <a16:creationId xmlns:a16="http://schemas.microsoft.com/office/drawing/2014/main" id="{4438ED3E-10A6-4B4B-877F-BD3E23513687}"/>
                </a:ext>
              </a:extLst>
            </p:cNvPr>
            <p:cNvSpPr txBox="1">
              <a:spLocks noChangeArrowheads="1"/>
            </p:cNvSpPr>
            <p:nvPr/>
          </p:nvSpPr>
          <p:spPr bwMode="auto">
            <a:xfrm>
              <a:off x="385" y="3152"/>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a:spcBef>
                  <a:spcPct val="50000"/>
                </a:spcBef>
                <a:buClrTx/>
                <a:buSzTx/>
                <a:buFontTx/>
                <a:buNone/>
              </a:pPr>
              <a:r>
                <a:rPr kumimoji="0" lang="zh-CN" altLang="en-US" sz="1800" b="0">
                  <a:ea typeface="微软雅黑" panose="020B0503020204020204" pitchFamily="34" charset="-122"/>
                  <a:sym typeface="Times New Roman" panose="02020603050405020304" pitchFamily="18" charset="0"/>
                </a:rPr>
                <a:t>训练记录</a:t>
              </a:r>
            </a:p>
          </p:txBody>
        </p:sp>
        <p:sp>
          <p:nvSpPr>
            <p:cNvPr id="39966" name="Text Box 13">
              <a:extLst>
                <a:ext uri="{FF2B5EF4-FFF2-40B4-BE49-F238E27FC236}">
                  <a16:creationId xmlns:a16="http://schemas.microsoft.com/office/drawing/2014/main" id="{2D9BD541-6E2C-4088-826C-A6A8C6035AA9}"/>
                </a:ext>
              </a:extLst>
            </p:cNvPr>
            <p:cNvSpPr txBox="1">
              <a:spLocks noChangeArrowheads="1"/>
            </p:cNvSpPr>
            <p:nvPr/>
          </p:nvSpPr>
          <p:spPr bwMode="auto">
            <a:xfrm>
              <a:off x="4529" y="2091"/>
              <a:ext cx="8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SzTx/>
                <a:buFontTx/>
                <a:buNone/>
              </a:pPr>
              <a:r>
                <a:rPr kumimoji="0" lang="zh-CN" altLang="en-US" sz="1800" b="0">
                  <a:ea typeface="微软雅黑" panose="020B0503020204020204" pitchFamily="34" charset="-122"/>
                  <a:sym typeface="Times New Roman" panose="02020603050405020304" pitchFamily="18" charset="0"/>
                </a:rPr>
                <a:t>待分类记录</a:t>
              </a:r>
            </a:p>
          </p:txBody>
        </p:sp>
      </p:grpSp>
      <p:grpSp>
        <p:nvGrpSpPr>
          <p:cNvPr id="347150" name="Group 14">
            <a:extLst>
              <a:ext uri="{FF2B5EF4-FFF2-40B4-BE49-F238E27FC236}">
                <a16:creationId xmlns:a16="http://schemas.microsoft.com/office/drawing/2014/main" id="{966EF544-C4B3-4D05-A6EC-D50CD647B749}"/>
              </a:ext>
            </a:extLst>
          </p:cNvPr>
          <p:cNvGrpSpPr>
            <a:grpSpLocks/>
          </p:cNvGrpSpPr>
          <p:nvPr/>
        </p:nvGrpSpPr>
        <p:grpSpPr bwMode="auto">
          <a:xfrm>
            <a:off x="2667000" y="3276600"/>
            <a:ext cx="4572000" cy="2057400"/>
            <a:chOff x="1680" y="2064"/>
            <a:chExt cx="2880" cy="1296"/>
          </a:xfrm>
        </p:grpSpPr>
        <p:sp>
          <p:nvSpPr>
            <p:cNvPr id="39951" name="Text Box 15">
              <a:extLst>
                <a:ext uri="{FF2B5EF4-FFF2-40B4-BE49-F238E27FC236}">
                  <a16:creationId xmlns:a16="http://schemas.microsoft.com/office/drawing/2014/main" id="{3F148D82-B96F-4DD7-BA75-25AB8A7D6A55}"/>
                </a:ext>
              </a:extLst>
            </p:cNvPr>
            <p:cNvSpPr txBox="1">
              <a:spLocks noChangeArrowheads="1"/>
            </p:cNvSpPr>
            <p:nvPr/>
          </p:nvSpPr>
          <p:spPr bwMode="auto">
            <a:xfrm>
              <a:off x="3424" y="2064"/>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a:spcBef>
                  <a:spcPct val="50000"/>
                </a:spcBef>
                <a:buClrTx/>
                <a:buSzTx/>
                <a:buFontTx/>
                <a:buNone/>
              </a:pPr>
              <a:r>
                <a:rPr kumimoji="0" lang="zh-CN" altLang="en-US" sz="1800" b="0">
                  <a:ea typeface="微软雅黑" panose="020B0503020204020204" pitchFamily="34" charset="-122"/>
                  <a:sym typeface="Times New Roman" panose="02020603050405020304" pitchFamily="18" charset="0"/>
                </a:rPr>
                <a:t>计算距离</a:t>
              </a:r>
            </a:p>
          </p:txBody>
        </p:sp>
        <p:grpSp>
          <p:nvGrpSpPr>
            <p:cNvPr id="39952" name="Group 16">
              <a:extLst>
                <a:ext uri="{FF2B5EF4-FFF2-40B4-BE49-F238E27FC236}">
                  <a16:creationId xmlns:a16="http://schemas.microsoft.com/office/drawing/2014/main" id="{C1712C96-A95C-41A5-BFB5-4CD01DCE58C3}"/>
                </a:ext>
              </a:extLst>
            </p:cNvPr>
            <p:cNvGrpSpPr>
              <a:grpSpLocks/>
            </p:cNvGrpSpPr>
            <p:nvPr/>
          </p:nvGrpSpPr>
          <p:grpSpPr bwMode="auto">
            <a:xfrm>
              <a:off x="1680" y="2256"/>
              <a:ext cx="2880" cy="1104"/>
              <a:chOff x="1680" y="2256"/>
              <a:chExt cx="2880" cy="1104"/>
            </a:xfrm>
          </p:grpSpPr>
          <p:sp>
            <p:nvSpPr>
              <p:cNvPr id="39953" name="Line 17">
                <a:extLst>
                  <a:ext uri="{FF2B5EF4-FFF2-40B4-BE49-F238E27FC236}">
                    <a16:creationId xmlns:a16="http://schemas.microsoft.com/office/drawing/2014/main" id="{BDFC7C8A-3D61-4442-8EF9-7C434A4CCBF8}"/>
                  </a:ext>
                </a:extLst>
              </p:cNvPr>
              <p:cNvSpPr>
                <a:spLocks noChangeShapeType="1"/>
              </p:cNvSpPr>
              <p:nvPr/>
            </p:nvSpPr>
            <p:spPr bwMode="auto">
              <a:xfrm>
                <a:off x="2832" y="2256"/>
                <a:ext cx="1680" cy="576"/>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9954" name="Line 18">
                <a:extLst>
                  <a:ext uri="{FF2B5EF4-FFF2-40B4-BE49-F238E27FC236}">
                    <a16:creationId xmlns:a16="http://schemas.microsoft.com/office/drawing/2014/main" id="{A0CB3385-E4A1-47E7-A65D-8374002C763F}"/>
                  </a:ext>
                </a:extLst>
              </p:cNvPr>
              <p:cNvSpPr>
                <a:spLocks noChangeShapeType="1"/>
              </p:cNvSpPr>
              <p:nvPr/>
            </p:nvSpPr>
            <p:spPr bwMode="auto">
              <a:xfrm>
                <a:off x="2544" y="2880"/>
                <a:ext cx="2016" cy="48"/>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9955" name="Line 19">
                <a:extLst>
                  <a:ext uri="{FF2B5EF4-FFF2-40B4-BE49-F238E27FC236}">
                    <a16:creationId xmlns:a16="http://schemas.microsoft.com/office/drawing/2014/main" id="{1FB09EA2-5F45-4D8D-BF97-0AD927B31C49}"/>
                  </a:ext>
                </a:extLst>
              </p:cNvPr>
              <p:cNvSpPr>
                <a:spLocks noChangeShapeType="1"/>
              </p:cNvSpPr>
              <p:nvPr/>
            </p:nvSpPr>
            <p:spPr bwMode="auto">
              <a:xfrm flipV="1">
                <a:off x="2928" y="3072"/>
                <a:ext cx="1584" cy="288"/>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9956" name="Line 20">
                <a:extLst>
                  <a:ext uri="{FF2B5EF4-FFF2-40B4-BE49-F238E27FC236}">
                    <a16:creationId xmlns:a16="http://schemas.microsoft.com/office/drawing/2014/main" id="{52F79784-D8A1-45D8-9CE5-E0BC61B29FDC}"/>
                  </a:ext>
                </a:extLst>
              </p:cNvPr>
              <p:cNvSpPr>
                <a:spLocks noChangeShapeType="1"/>
              </p:cNvSpPr>
              <p:nvPr/>
            </p:nvSpPr>
            <p:spPr bwMode="auto">
              <a:xfrm flipV="1">
                <a:off x="1680" y="3024"/>
                <a:ext cx="2832" cy="192"/>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9957" name="Line 21">
                <a:extLst>
                  <a:ext uri="{FF2B5EF4-FFF2-40B4-BE49-F238E27FC236}">
                    <a16:creationId xmlns:a16="http://schemas.microsoft.com/office/drawing/2014/main" id="{C6075590-73D9-4C0D-B982-51EB91FED6A4}"/>
                  </a:ext>
                </a:extLst>
              </p:cNvPr>
              <p:cNvSpPr>
                <a:spLocks noChangeShapeType="1"/>
              </p:cNvSpPr>
              <p:nvPr/>
            </p:nvSpPr>
            <p:spPr bwMode="auto">
              <a:xfrm>
                <a:off x="1920" y="2352"/>
                <a:ext cx="2544" cy="528"/>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微软雅黑" panose="020B0503020204020204" pitchFamily="34" charset="-122"/>
                  <a:sym typeface="Times New Roman" panose="02020603050405020304" pitchFamily="18" charset="0"/>
                </a:endParaRPr>
              </a:p>
            </p:txBody>
          </p:sp>
        </p:grpSp>
      </p:grpSp>
      <p:grpSp>
        <p:nvGrpSpPr>
          <p:cNvPr id="347158" name="Group 22">
            <a:extLst>
              <a:ext uri="{FF2B5EF4-FFF2-40B4-BE49-F238E27FC236}">
                <a16:creationId xmlns:a16="http://schemas.microsoft.com/office/drawing/2014/main" id="{70A2D064-7E83-4893-A24F-FD08CEB600B4}"/>
              </a:ext>
            </a:extLst>
          </p:cNvPr>
          <p:cNvGrpSpPr>
            <a:grpSpLocks/>
          </p:cNvGrpSpPr>
          <p:nvPr/>
        </p:nvGrpSpPr>
        <p:grpSpPr bwMode="auto">
          <a:xfrm>
            <a:off x="4056856" y="4572004"/>
            <a:ext cx="3983038" cy="1212851"/>
            <a:chOff x="2544" y="2880"/>
            <a:chExt cx="2509" cy="764"/>
          </a:xfrm>
        </p:grpSpPr>
        <p:sp>
          <p:nvSpPr>
            <p:cNvPr id="39947" name="Text Box 23">
              <a:extLst>
                <a:ext uri="{FF2B5EF4-FFF2-40B4-BE49-F238E27FC236}">
                  <a16:creationId xmlns:a16="http://schemas.microsoft.com/office/drawing/2014/main" id="{EDF2CA76-E29A-4A9F-86CA-42A080141800}"/>
                </a:ext>
              </a:extLst>
            </p:cNvPr>
            <p:cNvSpPr txBox="1">
              <a:spLocks noChangeArrowheads="1"/>
            </p:cNvSpPr>
            <p:nvPr/>
          </p:nvSpPr>
          <p:spPr bwMode="auto">
            <a:xfrm>
              <a:off x="3260" y="3411"/>
              <a:ext cx="1793" cy="233"/>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a:spcBef>
                  <a:spcPct val="50000"/>
                </a:spcBef>
                <a:buClrTx/>
                <a:buSzTx/>
                <a:buFontTx/>
                <a:buNone/>
              </a:pPr>
              <a:r>
                <a:rPr kumimoji="0" lang="zh-CN" altLang="en-US" sz="1800" b="0">
                  <a:ea typeface="微软雅黑" panose="020B0503020204020204" pitchFamily="34" charset="-122"/>
                  <a:sym typeface="Times New Roman" panose="02020603050405020304" pitchFamily="18" charset="0"/>
                </a:rPr>
                <a:t>选择</a:t>
              </a:r>
              <a:r>
                <a:rPr kumimoji="0" lang="en-US" altLang="zh-CN" sz="1800" b="0" i="1">
                  <a:ea typeface="微软雅黑" panose="020B0503020204020204" pitchFamily="34" charset="-122"/>
                  <a:sym typeface="Times New Roman" panose="02020603050405020304" pitchFamily="18" charset="0"/>
                </a:rPr>
                <a:t>k</a:t>
              </a:r>
              <a:r>
                <a:rPr kumimoji="0" lang="en-US" altLang="zh-CN" sz="1800" b="0">
                  <a:ea typeface="微软雅黑" panose="020B0503020204020204" pitchFamily="34" charset="-122"/>
                  <a:sym typeface="Times New Roman" panose="02020603050405020304" pitchFamily="18" charset="0"/>
                </a:rPr>
                <a:t> </a:t>
              </a:r>
              <a:r>
                <a:rPr kumimoji="0" lang="zh-CN" altLang="en-US" sz="1800" b="0">
                  <a:ea typeface="微软雅黑" panose="020B0503020204020204" pitchFamily="34" charset="-122"/>
                  <a:sym typeface="Times New Roman" panose="02020603050405020304" pitchFamily="18" charset="0"/>
                </a:rPr>
                <a:t>个 “最近”的记录</a:t>
              </a:r>
            </a:p>
          </p:txBody>
        </p:sp>
        <p:grpSp>
          <p:nvGrpSpPr>
            <p:cNvPr id="39948" name="Group 24">
              <a:extLst>
                <a:ext uri="{FF2B5EF4-FFF2-40B4-BE49-F238E27FC236}">
                  <a16:creationId xmlns:a16="http://schemas.microsoft.com/office/drawing/2014/main" id="{A497B167-E7A9-47B0-B889-D2AF6F832C35}"/>
                </a:ext>
              </a:extLst>
            </p:cNvPr>
            <p:cNvGrpSpPr>
              <a:grpSpLocks/>
            </p:cNvGrpSpPr>
            <p:nvPr/>
          </p:nvGrpSpPr>
          <p:grpSpPr bwMode="auto">
            <a:xfrm>
              <a:off x="2544" y="2880"/>
              <a:ext cx="2016" cy="480"/>
              <a:chOff x="2544" y="2880"/>
              <a:chExt cx="2016" cy="480"/>
            </a:xfrm>
          </p:grpSpPr>
          <p:sp>
            <p:nvSpPr>
              <p:cNvPr id="39949" name="Line 25">
                <a:extLst>
                  <a:ext uri="{FF2B5EF4-FFF2-40B4-BE49-F238E27FC236}">
                    <a16:creationId xmlns:a16="http://schemas.microsoft.com/office/drawing/2014/main" id="{5F95E5F9-22A9-4540-A4C9-5F14E751176E}"/>
                  </a:ext>
                </a:extLst>
              </p:cNvPr>
              <p:cNvSpPr>
                <a:spLocks noChangeShapeType="1"/>
              </p:cNvSpPr>
              <p:nvPr/>
            </p:nvSpPr>
            <p:spPr bwMode="auto">
              <a:xfrm>
                <a:off x="2544" y="2880"/>
                <a:ext cx="2016" cy="48"/>
              </a:xfrm>
              <a:prstGeom prst="line">
                <a:avLst/>
              </a:prstGeom>
              <a:noFill/>
              <a:ln w="44450">
                <a:solidFill>
                  <a:srgbClr val="13548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9950" name="Line 26">
                <a:extLst>
                  <a:ext uri="{FF2B5EF4-FFF2-40B4-BE49-F238E27FC236}">
                    <a16:creationId xmlns:a16="http://schemas.microsoft.com/office/drawing/2014/main" id="{B6EA5175-A573-46EE-B295-660980A4469D}"/>
                  </a:ext>
                </a:extLst>
              </p:cNvPr>
              <p:cNvSpPr>
                <a:spLocks noChangeShapeType="1"/>
              </p:cNvSpPr>
              <p:nvPr/>
            </p:nvSpPr>
            <p:spPr bwMode="auto">
              <a:xfrm flipV="1">
                <a:off x="2928" y="3072"/>
                <a:ext cx="1584" cy="288"/>
              </a:xfrm>
              <a:prstGeom prst="line">
                <a:avLst/>
              </a:prstGeom>
              <a:noFill/>
              <a:ln w="44450">
                <a:solidFill>
                  <a:srgbClr val="13548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grpSp>
      </p:gr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47150"/>
                                        </p:tgtEl>
                                        <p:attrNameLst>
                                          <p:attrName>style.visibility</p:attrName>
                                        </p:attrNameLst>
                                      </p:cBhvr>
                                      <p:to>
                                        <p:strVal val="visible"/>
                                      </p:to>
                                    </p:set>
                                  </p:childTnLst>
                                  <p:subTnLst>
                                    <p:set>
                                      <p:cBhvr override="childStyle">
                                        <p:cTn dur="1" fill="hold" display="0" masterRel="nextClick" afterEffect="1"/>
                                        <p:tgtEl>
                                          <p:spTgt spid="347150"/>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47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6" name="Rectangle 3">
            <a:extLst>
              <a:ext uri="{FF2B5EF4-FFF2-40B4-BE49-F238E27FC236}">
                <a16:creationId xmlns:a16="http://schemas.microsoft.com/office/drawing/2014/main" id="{E99FEBC0-6411-4096-AE8A-A49FB622E0AD}"/>
              </a:ext>
            </a:extLst>
          </p:cNvPr>
          <p:cNvSpPr>
            <a:spLocks noGrp="1" noChangeArrowheads="1"/>
          </p:cNvSpPr>
          <p:nvPr>
            <p:ph type="body" sz="half" idx="4294967295"/>
          </p:nvPr>
        </p:nvSpPr>
        <p:spPr>
          <a:xfrm>
            <a:off x="251520" y="756000"/>
            <a:ext cx="4551363" cy="5233740"/>
          </a:xfrm>
          <a:prstGeom prst="rect">
            <a:avLst/>
          </a:prstGeom>
        </p:spPr>
        <p:txBody>
          <a:bodyPr wrap="square">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a:solidFill>
                  <a:schemeClr val="tx1">
                    <a:lumMod val="85000"/>
                    <a:lumOff val="15000"/>
                  </a:schemeClr>
                </a:solidFill>
                <a:cs typeface="+mn-ea"/>
                <a:sym typeface="Times New Roman" panose="02020603050405020304" pitchFamily="18" charset="0"/>
              </a:rPr>
              <a:t>要求</a:t>
            </a:r>
          </a:p>
          <a:p>
            <a:pPr lvl="1">
              <a:lnSpc>
                <a:spcPct val="150000"/>
              </a:lnSpc>
              <a:spcBef>
                <a:spcPts val="600"/>
              </a:spcBef>
              <a:buClr>
                <a:srgbClr val="FF6600"/>
              </a:buClr>
              <a:buSzPct val="60000"/>
              <a:buFont typeface="Wingdings" panose="05000000000000000000" pitchFamily="2" charset="2"/>
              <a:buChar char="l"/>
            </a:pPr>
            <a:r>
              <a:rPr lang="zh-CN" altLang="en-US" sz="2200">
                <a:sym typeface="Times New Roman" panose="02020603050405020304" pitchFamily="18" charset="0"/>
              </a:rPr>
              <a:t>存放训练记录</a:t>
            </a:r>
          </a:p>
          <a:p>
            <a:pPr lvl="1">
              <a:lnSpc>
                <a:spcPct val="150000"/>
              </a:lnSpc>
              <a:spcBef>
                <a:spcPts val="600"/>
              </a:spcBef>
              <a:buClr>
                <a:srgbClr val="FF6600"/>
              </a:buClr>
              <a:buSzPct val="60000"/>
              <a:buFont typeface="Wingdings" panose="05000000000000000000" pitchFamily="2" charset="2"/>
              <a:buChar char="l"/>
            </a:pPr>
            <a:r>
              <a:rPr lang="zh-CN" altLang="en-US" sz="2200">
                <a:sym typeface="Times New Roman" panose="02020603050405020304" pitchFamily="18" charset="0"/>
              </a:rPr>
              <a:t>计算记录间距离的度量</a:t>
            </a:r>
          </a:p>
          <a:p>
            <a:pPr lvl="1">
              <a:lnSpc>
                <a:spcPct val="150000"/>
              </a:lnSpc>
              <a:spcBef>
                <a:spcPts val="600"/>
              </a:spcBef>
              <a:buClr>
                <a:srgbClr val="FF6600"/>
              </a:buClr>
              <a:buSzPct val="60000"/>
              <a:buFont typeface="Wingdings" panose="05000000000000000000" pitchFamily="2" charset="2"/>
              <a:buChar char="l"/>
            </a:pPr>
            <a:r>
              <a:rPr lang="en-US" altLang="zh-CN" sz="2200">
                <a:sym typeface="Times New Roman" panose="02020603050405020304" pitchFamily="18" charset="0"/>
              </a:rPr>
              <a:t>k</a:t>
            </a:r>
            <a:r>
              <a:rPr lang="zh-CN" altLang="en-US" sz="2200">
                <a:sym typeface="Times New Roman" panose="02020603050405020304" pitchFamily="18" charset="0"/>
              </a:rPr>
              <a:t>值</a:t>
            </a:r>
            <a:r>
              <a:rPr lang="en-US" altLang="zh-CN" sz="2200">
                <a:sym typeface="Times New Roman" panose="02020603050405020304" pitchFamily="18" charset="0"/>
              </a:rPr>
              <a:t>, </a:t>
            </a:r>
            <a:r>
              <a:rPr lang="zh-CN" altLang="en-US" sz="2200">
                <a:sym typeface="Times New Roman" panose="02020603050405020304" pitchFamily="18" charset="0"/>
              </a:rPr>
              <a:t>最近邻数</a:t>
            </a:r>
            <a:endParaRPr lang="zh-CN" altLang="en-US" sz="2400">
              <a:solidFill>
                <a:schemeClr val="tx1">
                  <a:lumMod val="85000"/>
                  <a:lumOff val="15000"/>
                </a:schemeClr>
              </a:solidFill>
              <a:cs typeface="+mn-ea"/>
              <a:sym typeface="Times New Roman" panose="02020603050405020304" pitchFamily="18" charset="0"/>
            </a:endParaRPr>
          </a:p>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a:solidFill>
                  <a:schemeClr val="tx1">
                    <a:lumMod val="85000"/>
                    <a:lumOff val="15000"/>
                  </a:schemeClr>
                </a:solidFill>
                <a:cs typeface="+mn-ea"/>
                <a:sym typeface="Times New Roman" panose="02020603050405020304" pitchFamily="18" charset="0"/>
              </a:rPr>
              <a:t>对未知记录分类</a:t>
            </a:r>
            <a:r>
              <a:rPr lang="en-US" altLang="zh-CN" sz="2400">
                <a:solidFill>
                  <a:schemeClr val="tx1">
                    <a:lumMod val="85000"/>
                    <a:lumOff val="15000"/>
                  </a:schemeClr>
                </a:solidFill>
                <a:cs typeface="+mn-ea"/>
                <a:sym typeface="Times New Roman" panose="02020603050405020304" pitchFamily="18" charset="0"/>
              </a:rPr>
              <a:t>:</a:t>
            </a:r>
          </a:p>
          <a:p>
            <a:pPr lvl="1">
              <a:lnSpc>
                <a:spcPct val="150000"/>
              </a:lnSpc>
              <a:spcBef>
                <a:spcPts val="600"/>
              </a:spcBef>
              <a:buClr>
                <a:srgbClr val="FF6600"/>
              </a:buClr>
              <a:buSzPct val="60000"/>
              <a:buFont typeface="Wingdings" panose="05000000000000000000" pitchFamily="2" charset="2"/>
              <a:buChar char="l"/>
            </a:pPr>
            <a:r>
              <a:rPr lang="zh-CN" altLang="en-US" sz="2200">
                <a:sym typeface="Times New Roman" panose="02020603050405020304" pitchFamily="18" charset="0"/>
              </a:rPr>
              <a:t>计算域各训练记录的距离</a:t>
            </a:r>
          </a:p>
          <a:p>
            <a:pPr lvl="1">
              <a:lnSpc>
                <a:spcPct val="150000"/>
              </a:lnSpc>
              <a:spcBef>
                <a:spcPts val="600"/>
              </a:spcBef>
              <a:buClr>
                <a:srgbClr val="FF6600"/>
              </a:buClr>
              <a:buSzPct val="60000"/>
              <a:buFont typeface="Wingdings" panose="05000000000000000000" pitchFamily="2" charset="2"/>
              <a:buChar char="l"/>
            </a:pPr>
            <a:r>
              <a:rPr lang="zh-CN" altLang="en-US" sz="2200">
                <a:sym typeface="Times New Roman" panose="02020603050405020304" pitchFamily="18" charset="0"/>
              </a:rPr>
              <a:t>找出 </a:t>
            </a:r>
            <a:r>
              <a:rPr lang="en-US" altLang="zh-CN" sz="2200">
                <a:sym typeface="Times New Roman" panose="02020603050405020304" pitchFamily="18" charset="0"/>
              </a:rPr>
              <a:t>k </a:t>
            </a:r>
            <a:r>
              <a:rPr lang="zh-CN" altLang="en-US" sz="2200">
                <a:sym typeface="Times New Roman" panose="02020603050405020304" pitchFamily="18" charset="0"/>
              </a:rPr>
              <a:t>个最近邻 </a:t>
            </a:r>
          </a:p>
          <a:p>
            <a:pPr lvl="1">
              <a:lnSpc>
                <a:spcPct val="150000"/>
              </a:lnSpc>
              <a:spcBef>
                <a:spcPts val="600"/>
              </a:spcBef>
              <a:buClr>
                <a:srgbClr val="FF6600"/>
              </a:buClr>
              <a:buSzPct val="60000"/>
              <a:buFont typeface="Wingdings" panose="05000000000000000000" pitchFamily="2" charset="2"/>
              <a:buChar char="l"/>
            </a:pPr>
            <a:r>
              <a:rPr lang="zh-CN" altLang="en-US" sz="2200">
                <a:sym typeface="Times New Roman" panose="02020603050405020304" pitchFamily="18" charset="0"/>
              </a:rPr>
              <a:t>使用最近邻的类标号决定未知记录的类标号 </a:t>
            </a:r>
            <a:r>
              <a:rPr lang="en-US" altLang="zh-CN" sz="2200">
                <a:sym typeface="Times New Roman" panose="02020603050405020304" pitchFamily="18" charset="0"/>
              </a:rPr>
              <a:t>(</a:t>
            </a:r>
            <a:r>
              <a:rPr lang="zh-CN" altLang="en-US" sz="2200">
                <a:sym typeface="Times New Roman" panose="02020603050405020304" pitchFamily="18" charset="0"/>
              </a:rPr>
              <a:t>例如</a:t>
            </a:r>
            <a:r>
              <a:rPr lang="en-US" altLang="zh-CN" sz="2200">
                <a:sym typeface="Times New Roman" panose="02020603050405020304" pitchFamily="18" charset="0"/>
              </a:rPr>
              <a:t>, </a:t>
            </a:r>
            <a:r>
              <a:rPr lang="zh-CN" altLang="en-US" sz="2200">
                <a:sym typeface="Times New Roman" panose="02020603050405020304" pitchFamily="18" charset="0"/>
              </a:rPr>
              <a:t>多数表决</a:t>
            </a:r>
            <a:r>
              <a:rPr lang="en-US" altLang="zh-CN" sz="2200">
                <a:sym typeface="Times New Roman" panose="02020603050405020304" pitchFamily="18" charset="0"/>
              </a:rPr>
              <a:t>)</a:t>
            </a:r>
          </a:p>
        </p:txBody>
      </p:sp>
      <p:graphicFrame>
        <p:nvGraphicFramePr>
          <p:cNvPr id="40967" name="Object 4">
            <a:extLst>
              <a:ext uri="{FF2B5EF4-FFF2-40B4-BE49-F238E27FC236}">
                <a16:creationId xmlns:a16="http://schemas.microsoft.com/office/drawing/2014/main" id="{6DCCA123-DFE1-45AA-A695-49A5340155C5}"/>
              </a:ext>
            </a:extLst>
          </p:cNvPr>
          <p:cNvGraphicFramePr>
            <a:graphicFrameLocks noGrp="1" noChangeAspect="1"/>
          </p:cNvGraphicFramePr>
          <p:nvPr>
            <p:ph sz="half" idx="4294967295"/>
            <p:extLst>
              <p:ext uri="{D42A27DB-BD31-4B8C-83A1-F6EECF244321}">
                <p14:modId xmlns:p14="http://schemas.microsoft.com/office/powerpoint/2010/main" val="1855849509"/>
              </p:ext>
            </p:extLst>
          </p:nvPr>
        </p:nvGraphicFramePr>
        <p:xfrm>
          <a:off x="5076056" y="1287701"/>
          <a:ext cx="3503727" cy="4054072"/>
        </p:xfrm>
        <a:graphic>
          <a:graphicData uri="http://schemas.openxmlformats.org/presentationml/2006/ole">
            <mc:AlternateContent xmlns:mc="http://schemas.openxmlformats.org/markup-compatibility/2006">
              <mc:Choice xmlns:v="urn:schemas-microsoft-com:vml" Requires="v">
                <p:oleObj spid="_x0000_s41064" name="Visio" r:id="rId3" imgW="7007454" imgH="8108144" progId="Visio.Drawing.6">
                  <p:embed/>
                </p:oleObj>
              </mc:Choice>
              <mc:Fallback>
                <p:oleObj name="Visio" r:id="rId3" imgW="7007454" imgH="8108144"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1287701"/>
                        <a:ext cx="3503727" cy="4054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2">
            <a:extLst>
              <a:ext uri="{FF2B5EF4-FFF2-40B4-BE49-F238E27FC236}">
                <a16:creationId xmlns:a16="http://schemas.microsoft.com/office/drawing/2014/main" id="{0FAE5A72-89C6-4BCC-8968-64FF7D564FDC}"/>
              </a:ext>
            </a:extLst>
          </p:cNvPr>
          <p:cNvSpPr txBox="1">
            <a:spLocks noChangeArrowheads="1"/>
          </p:cNvSpPr>
          <p:nvPr/>
        </p:nvSpPr>
        <p:spPr>
          <a:xfrm>
            <a:off x="756000" y="106203"/>
            <a:ext cx="73914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lnSpc>
                <a:spcPct val="100000"/>
              </a:lnSpc>
              <a:spcAft>
                <a:spcPts val="0"/>
              </a:spcAft>
            </a:pPr>
            <a:r>
              <a:rPr kumimoji="0"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3 </a:t>
            </a:r>
            <a:r>
              <a:rPr kumimoji="0"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最近邻分类器</a:t>
            </a:r>
            <a:endParaRPr kumimoji="0"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cSld>
  <p:clrMapOvr>
    <a:masterClrMapping/>
  </p:clrMapOvr>
  <p:transition spd="med">
    <p:split orient="ver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a:extLst>
              <a:ext uri="{FF2B5EF4-FFF2-40B4-BE49-F238E27FC236}">
                <a16:creationId xmlns:a16="http://schemas.microsoft.com/office/drawing/2014/main" id="{D5043E3B-E888-4B77-A6E0-5B7EB3A78BDB}"/>
              </a:ext>
            </a:extLst>
          </p:cNvPr>
          <p:cNvSpPr>
            <a:spLocks noGrp="1" noChangeArrowheads="1"/>
          </p:cNvSpPr>
          <p:nvPr>
            <p:ph type="title" idx="4294967295"/>
          </p:nvPr>
        </p:nvSpPr>
        <p:spPr>
          <a:xfrm>
            <a:off x="756000" y="108000"/>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3.1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最近邻</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定义</a:t>
            </a:r>
          </a:p>
        </p:txBody>
      </p:sp>
      <p:graphicFrame>
        <p:nvGraphicFramePr>
          <p:cNvPr id="41990" name="Object 3">
            <a:extLst>
              <a:ext uri="{FF2B5EF4-FFF2-40B4-BE49-F238E27FC236}">
                <a16:creationId xmlns:a16="http://schemas.microsoft.com/office/drawing/2014/main" id="{B31F8055-9378-448C-A72E-0398A7C809E6}"/>
              </a:ext>
            </a:extLst>
          </p:cNvPr>
          <p:cNvGraphicFramePr>
            <a:graphicFrameLocks noChangeAspect="1"/>
          </p:cNvGraphicFramePr>
          <p:nvPr>
            <p:extLst>
              <p:ext uri="{D42A27DB-BD31-4B8C-83A1-F6EECF244321}">
                <p14:modId xmlns:p14="http://schemas.microsoft.com/office/powerpoint/2010/main" val="4070633408"/>
              </p:ext>
            </p:extLst>
          </p:nvPr>
        </p:nvGraphicFramePr>
        <p:xfrm>
          <a:off x="423482" y="1396520"/>
          <a:ext cx="8297037" cy="3839566"/>
        </p:xfrm>
        <a:graphic>
          <a:graphicData uri="http://schemas.openxmlformats.org/presentationml/2006/ole">
            <mc:AlternateContent xmlns:mc="http://schemas.openxmlformats.org/markup-compatibility/2006">
              <mc:Choice xmlns:v="urn:schemas-microsoft-com:vml" Requires="v">
                <p:oleObj spid="_x0000_s42088" name="VISIO" r:id="rId3" imgW="9761220" imgH="4517136" progId="Visio.Drawing.6">
                  <p:embed/>
                </p:oleObj>
              </mc:Choice>
              <mc:Fallback>
                <p:oleObj name="VISIO" r:id="rId3" imgW="9761220" imgH="4517136"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82" y="1396520"/>
                        <a:ext cx="8297037" cy="3839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1" name="Rectangle 4">
            <a:extLst>
              <a:ext uri="{FF2B5EF4-FFF2-40B4-BE49-F238E27FC236}">
                <a16:creationId xmlns:a16="http://schemas.microsoft.com/office/drawing/2014/main" id="{9E4E675C-19C8-4232-8F0F-C8A29F9674AA}"/>
              </a:ext>
            </a:extLst>
          </p:cNvPr>
          <p:cNvSpPr>
            <a:spLocks noChangeArrowheads="1"/>
          </p:cNvSpPr>
          <p:nvPr/>
        </p:nvSpPr>
        <p:spPr bwMode="auto">
          <a:xfrm>
            <a:off x="1262844" y="5257800"/>
            <a:ext cx="6618312" cy="400110"/>
          </a:xfrm>
          <a:prstGeom prst="rect">
            <a:avLst/>
          </a:prstGeom>
          <a:solidFill>
            <a:srgbClr val="13548C"/>
          </a:solidFill>
          <a:ln>
            <a:noFill/>
          </a:ln>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10000"/>
              </a:spcBef>
              <a:spcAft>
                <a:spcPts val="400"/>
              </a:spcAft>
              <a:buClr>
                <a:srgbClr val="0C7B9C"/>
              </a:buClr>
              <a:buSzPct val="75000"/>
              <a:buFont typeface="Monotype Sorts" pitchFamily="2" charset="2"/>
              <a:buNone/>
            </a:pPr>
            <a:r>
              <a:rPr kumimoji="0" lang="zh-CN" altLang="en-US" b="0">
                <a:solidFill>
                  <a:schemeClr val="bg1"/>
                </a:solidFill>
                <a:ea typeface="微软雅黑" panose="020B0503020204020204" pitchFamily="34" charset="-122"/>
                <a:sym typeface="Times New Roman" panose="02020603050405020304" pitchFamily="18" charset="0"/>
              </a:rPr>
              <a:t>记录</a:t>
            </a:r>
            <a:r>
              <a:rPr kumimoji="0" lang="en-US" altLang="zh-CN" b="0">
                <a:solidFill>
                  <a:schemeClr val="bg1"/>
                </a:solidFill>
                <a:ea typeface="微软雅黑" panose="020B0503020204020204" pitchFamily="34" charset="-122"/>
                <a:sym typeface="Times New Roman" panose="02020603050405020304" pitchFamily="18" charset="0"/>
              </a:rPr>
              <a:t>x</a:t>
            </a:r>
            <a:r>
              <a:rPr kumimoji="0" lang="zh-CN" altLang="en-US" b="0">
                <a:solidFill>
                  <a:schemeClr val="bg1"/>
                </a:solidFill>
                <a:ea typeface="微软雅黑" panose="020B0503020204020204" pitchFamily="34" charset="-122"/>
                <a:sym typeface="Times New Roman" panose="02020603050405020304" pitchFamily="18" charset="0"/>
              </a:rPr>
              <a:t>的</a:t>
            </a:r>
            <a:r>
              <a:rPr kumimoji="0" lang="en-US" altLang="zh-CN" b="0">
                <a:solidFill>
                  <a:schemeClr val="bg1"/>
                </a:solidFill>
                <a:ea typeface="微软雅黑" panose="020B0503020204020204" pitchFamily="34" charset="-122"/>
                <a:sym typeface="Times New Roman" panose="02020603050405020304" pitchFamily="18" charset="0"/>
              </a:rPr>
              <a:t>k-</a:t>
            </a:r>
            <a:r>
              <a:rPr kumimoji="0" lang="zh-CN" altLang="en-US" b="0">
                <a:solidFill>
                  <a:schemeClr val="bg1"/>
                </a:solidFill>
                <a:ea typeface="微软雅黑" panose="020B0503020204020204" pitchFamily="34" charset="-122"/>
                <a:sym typeface="Times New Roman" panose="02020603050405020304" pitchFamily="18" charset="0"/>
              </a:rPr>
              <a:t>最近邻是与</a:t>
            </a:r>
            <a:r>
              <a:rPr kumimoji="0" lang="en-US" altLang="zh-CN" b="0">
                <a:solidFill>
                  <a:schemeClr val="bg1"/>
                </a:solidFill>
                <a:ea typeface="微软雅黑" panose="020B0503020204020204" pitchFamily="34" charset="-122"/>
                <a:sym typeface="Times New Roman" panose="02020603050405020304" pitchFamily="18" charset="0"/>
              </a:rPr>
              <a:t>x</a:t>
            </a:r>
            <a:r>
              <a:rPr kumimoji="0" lang="zh-CN" altLang="en-US" b="0">
                <a:solidFill>
                  <a:schemeClr val="bg1"/>
                </a:solidFill>
                <a:ea typeface="微软雅黑" panose="020B0503020204020204" pitchFamily="34" charset="-122"/>
                <a:sym typeface="Times New Roman" panose="02020603050405020304" pitchFamily="18" charset="0"/>
              </a:rPr>
              <a:t>之间距离最小的</a:t>
            </a:r>
            <a:r>
              <a:rPr kumimoji="0" lang="en-US" altLang="zh-CN" b="0">
                <a:solidFill>
                  <a:schemeClr val="bg1"/>
                </a:solidFill>
                <a:ea typeface="微软雅黑" panose="020B0503020204020204" pitchFamily="34" charset="-122"/>
                <a:sym typeface="Times New Roman" panose="02020603050405020304" pitchFamily="18" charset="0"/>
              </a:rPr>
              <a:t>k</a:t>
            </a:r>
            <a:r>
              <a:rPr kumimoji="0" lang="zh-CN" altLang="en-US" b="0">
                <a:solidFill>
                  <a:schemeClr val="bg1"/>
                </a:solidFill>
                <a:ea typeface="微软雅黑" panose="020B0503020204020204" pitchFamily="34" charset="-122"/>
                <a:sym typeface="Times New Roman" panose="02020603050405020304" pitchFamily="18" charset="0"/>
              </a:rPr>
              <a:t>个训练数据点</a:t>
            </a:r>
          </a:p>
        </p:txBody>
      </p:sp>
    </p:spTree>
  </p:cSld>
  <p:clrMapOvr>
    <a:masterClrMapping/>
  </p:clrMapOvr>
  <p:transition spd="med">
    <p:split orient="ver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a:extLst>
              <a:ext uri="{FF2B5EF4-FFF2-40B4-BE49-F238E27FC236}">
                <a16:creationId xmlns:a16="http://schemas.microsoft.com/office/drawing/2014/main" id="{D85BD3DA-510B-40FD-9003-964813436C22}"/>
              </a:ext>
            </a:extLst>
          </p:cNvPr>
          <p:cNvSpPr>
            <a:spLocks noGrp="1" noChangeArrowheads="1"/>
          </p:cNvSpPr>
          <p:nvPr>
            <p:ph type="title" idx="4294967295"/>
          </p:nvPr>
        </p:nvSpPr>
        <p:spPr>
          <a:xfrm>
            <a:off x="756000" y="108000"/>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 3.2 k-</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最近邻分类算法 </a:t>
            </a:r>
          </a:p>
        </p:txBody>
      </p:sp>
      <p:sp>
        <p:nvSpPr>
          <p:cNvPr id="44038" name="Rectangle 3">
            <a:extLst>
              <a:ext uri="{FF2B5EF4-FFF2-40B4-BE49-F238E27FC236}">
                <a16:creationId xmlns:a16="http://schemas.microsoft.com/office/drawing/2014/main" id="{DFE9B24D-B050-46E1-B257-84B0F8482864}"/>
              </a:ext>
            </a:extLst>
          </p:cNvPr>
          <p:cNvSpPr>
            <a:spLocks noGrp="1" noChangeArrowheads="1"/>
          </p:cNvSpPr>
          <p:nvPr>
            <p:ph type="body" idx="4294967295"/>
          </p:nvPr>
        </p:nvSpPr>
        <p:spPr>
          <a:xfrm>
            <a:off x="180187" y="658298"/>
            <a:ext cx="8458200" cy="5059014"/>
          </a:xfrm>
          <a:prstGeom prst="rect">
            <a:avLst/>
          </a:prstGeom>
        </p:spPr>
        <p:txBody>
          <a:bodyPr wrap="square">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en-US" altLang="zh-CN" sz="2400">
                <a:solidFill>
                  <a:schemeClr val="tx1">
                    <a:lumMod val="85000"/>
                    <a:lumOff val="15000"/>
                  </a:schemeClr>
                </a:solidFill>
                <a:cs typeface="+mn-ea"/>
                <a:sym typeface="Times New Roman" panose="02020603050405020304" pitchFamily="18" charset="0"/>
              </a:rPr>
              <a:t>k</a:t>
            </a:r>
            <a:r>
              <a:rPr lang="en-US" altLang="zh-CN" sz="2400" dirty="0">
                <a:solidFill>
                  <a:schemeClr val="tx1">
                    <a:lumMod val="85000"/>
                    <a:lumOff val="15000"/>
                  </a:schemeClr>
                </a:solidFill>
                <a:cs typeface="+mn-ea"/>
                <a:sym typeface="Times New Roman" panose="02020603050405020304" pitchFamily="18" charset="0"/>
              </a:rPr>
              <a:t>-</a:t>
            </a:r>
            <a:r>
              <a:rPr lang="zh-CN" altLang="en-US" sz="2400" dirty="0">
                <a:solidFill>
                  <a:schemeClr val="tx1">
                    <a:lumMod val="85000"/>
                    <a:lumOff val="15000"/>
                  </a:schemeClr>
                </a:solidFill>
                <a:cs typeface="+mn-ea"/>
                <a:sym typeface="Times New Roman" panose="02020603050405020304" pitchFamily="18" charset="0"/>
              </a:rPr>
              <a:t>最近邻分类算法</a:t>
            </a:r>
          </a:p>
          <a:p>
            <a:pPr marL="457200" lvl="1" indent="0">
              <a:lnSpc>
                <a:spcPct val="150000"/>
              </a:lnSpc>
              <a:spcBef>
                <a:spcPts val="600"/>
              </a:spcBef>
              <a:buClr>
                <a:srgbClr val="FF6600"/>
              </a:buClr>
              <a:buSzPct val="60000"/>
              <a:buNone/>
            </a:pPr>
            <a:r>
              <a:rPr lang="en-US" altLang="zh-CN" sz="2200" dirty="0">
                <a:sym typeface="Times New Roman" panose="02020603050405020304" pitchFamily="18" charset="0"/>
              </a:rPr>
              <a:t>1</a:t>
            </a:r>
            <a:r>
              <a:rPr lang="zh-CN" altLang="en-US" sz="2200">
                <a:sym typeface="Times New Roman" panose="02020603050405020304" pitchFamily="18" charset="0"/>
              </a:rPr>
              <a:t>：令</a:t>
            </a:r>
            <a:r>
              <a:rPr lang="en-US" altLang="zh-CN" sz="2200" dirty="0">
                <a:sym typeface="Times New Roman" panose="02020603050405020304" pitchFamily="18" charset="0"/>
              </a:rPr>
              <a:t>k</a:t>
            </a:r>
            <a:r>
              <a:rPr lang="zh-CN" altLang="en-US" sz="2200" dirty="0">
                <a:sym typeface="Times New Roman" panose="02020603050405020304" pitchFamily="18" charset="0"/>
              </a:rPr>
              <a:t>是最近邻</a:t>
            </a:r>
            <a:r>
              <a:rPr lang="zh-CN" altLang="en-US" sz="2200">
                <a:sym typeface="Times New Roman" panose="02020603050405020304" pitchFamily="18" charset="0"/>
              </a:rPr>
              <a:t>数目，</a:t>
            </a:r>
            <a:r>
              <a:rPr lang="en-US" altLang="zh-CN" sz="2200" dirty="0">
                <a:sym typeface="Times New Roman" panose="02020603050405020304" pitchFamily="18" charset="0"/>
              </a:rPr>
              <a:t>D</a:t>
            </a:r>
            <a:r>
              <a:rPr lang="zh-CN" altLang="en-US" sz="2200" dirty="0">
                <a:sym typeface="Times New Roman" panose="02020603050405020304" pitchFamily="18" charset="0"/>
              </a:rPr>
              <a:t>是训练样例的集合</a:t>
            </a:r>
          </a:p>
          <a:p>
            <a:pPr marL="457200" lvl="1" indent="0">
              <a:lnSpc>
                <a:spcPct val="150000"/>
              </a:lnSpc>
              <a:spcBef>
                <a:spcPts val="600"/>
              </a:spcBef>
              <a:buClr>
                <a:srgbClr val="FF6600"/>
              </a:buClr>
              <a:buSzPct val="60000"/>
              <a:buNone/>
            </a:pPr>
            <a:r>
              <a:rPr lang="en-US" altLang="zh-CN" sz="2200">
                <a:sym typeface="Times New Roman" panose="02020603050405020304" pitchFamily="18" charset="0"/>
              </a:rPr>
              <a:t>2</a:t>
            </a:r>
            <a:r>
              <a:rPr lang="zh-CN" altLang="en-US" sz="2200">
                <a:sym typeface="Times New Roman" panose="02020603050405020304" pitchFamily="18" charset="0"/>
              </a:rPr>
              <a:t>：</a:t>
            </a:r>
            <a:r>
              <a:rPr lang="en-US" altLang="zh-CN" sz="2200" dirty="0">
                <a:sym typeface="Times New Roman" panose="02020603050405020304" pitchFamily="18" charset="0"/>
              </a:rPr>
              <a:t>for </a:t>
            </a:r>
            <a:r>
              <a:rPr lang="zh-CN" altLang="en-US" sz="2200" dirty="0">
                <a:sym typeface="Times New Roman" panose="02020603050405020304" pitchFamily="18" charset="0"/>
              </a:rPr>
              <a:t>每个测试样</a:t>
            </a:r>
            <a:r>
              <a:rPr lang="zh-CN" altLang="en-US" sz="2200">
                <a:sym typeface="Times New Roman" panose="02020603050405020304" pitchFamily="18" charset="0"/>
              </a:rPr>
              <a:t>例 </a:t>
            </a:r>
            <a:r>
              <a:rPr lang="en-US" altLang="zh-CN" sz="2200">
                <a:sym typeface="Times New Roman" panose="02020603050405020304" pitchFamily="18" charset="0"/>
              </a:rPr>
              <a:t>z </a:t>
            </a:r>
            <a:r>
              <a:rPr lang="en-US" altLang="zh-CN" sz="2200" dirty="0">
                <a:sym typeface="Times New Roman" panose="02020603050405020304" pitchFamily="18" charset="0"/>
              </a:rPr>
              <a:t>= </a:t>
            </a:r>
            <a:r>
              <a:rPr lang="en-US" altLang="zh-CN" sz="2200">
                <a:sym typeface="Times New Roman" panose="02020603050405020304" pitchFamily="18" charset="0"/>
              </a:rPr>
              <a:t>(x', y'</a:t>
            </a:r>
            <a:r>
              <a:rPr lang="en-US" altLang="zh-CN" sz="2200" dirty="0">
                <a:sym typeface="Times New Roman" panose="02020603050405020304" pitchFamily="18" charset="0"/>
              </a:rPr>
              <a:t>) do</a:t>
            </a:r>
          </a:p>
          <a:p>
            <a:pPr marL="457200" lvl="1" indent="0">
              <a:lnSpc>
                <a:spcPct val="150000"/>
              </a:lnSpc>
              <a:spcBef>
                <a:spcPts val="600"/>
              </a:spcBef>
              <a:buClr>
                <a:srgbClr val="FF6600"/>
              </a:buClr>
              <a:buSzPct val="60000"/>
              <a:buNone/>
            </a:pPr>
            <a:r>
              <a:rPr lang="en-US" altLang="zh-CN" sz="2200" dirty="0">
                <a:sym typeface="Times New Roman" panose="02020603050405020304" pitchFamily="18" charset="0"/>
              </a:rPr>
              <a:t>3</a:t>
            </a:r>
            <a:r>
              <a:rPr lang="zh-CN" altLang="en-US" sz="2200">
                <a:sym typeface="Times New Roman" panose="02020603050405020304" pitchFamily="18" charset="0"/>
              </a:rPr>
              <a:t>：  计算</a:t>
            </a:r>
            <a:r>
              <a:rPr lang="en-US" altLang="zh-CN" sz="2200" dirty="0">
                <a:sym typeface="Times New Roman" panose="02020603050405020304" pitchFamily="18" charset="0"/>
              </a:rPr>
              <a:t>z</a:t>
            </a:r>
            <a:r>
              <a:rPr lang="zh-CN" altLang="en-US" sz="2200" dirty="0">
                <a:sym typeface="Times New Roman" panose="02020603050405020304" pitchFamily="18" charset="0"/>
              </a:rPr>
              <a:t>和每个</a:t>
            </a:r>
            <a:r>
              <a:rPr lang="zh-CN" altLang="en-US" sz="2200">
                <a:sym typeface="Times New Roman" panose="02020603050405020304" pitchFamily="18" charset="0"/>
              </a:rPr>
              <a:t>样例</a:t>
            </a:r>
            <a:r>
              <a:rPr lang="en-US" altLang="zh-CN" sz="2200" dirty="0">
                <a:sym typeface="Times New Roman" panose="02020603050405020304" pitchFamily="18" charset="0"/>
              </a:rPr>
              <a:t>(x</a:t>
            </a:r>
            <a:r>
              <a:rPr lang="en-US" altLang="zh-CN" sz="2200">
                <a:sym typeface="Times New Roman" panose="02020603050405020304" pitchFamily="18" charset="0"/>
              </a:rPr>
              <a:t>, y) </a:t>
            </a:r>
            <a:r>
              <a:rPr lang="en-US" altLang="zh-CN" sz="2200">
                <a:sym typeface="Symbol" panose="05050102010706020507" pitchFamily="18" charset="2"/>
              </a:rPr>
              <a:t></a:t>
            </a:r>
            <a:r>
              <a:rPr lang="en-US" altLang="zh-CN" sz="2200">
                <a:sym typeface="Times New Roman" panose="02020603050405020304" pitchFamily="18" charset="0"/>
              </a:rPr>
              <a:t> </a:t>
            </a:r>
            <a:r>
              <a:rPr lang="en-US" altLang="zh-CN" sz="2200" dirty="0">
                <a:sym typeface="Times New Roman" panose="02020603050405020304" pitchFamily="18" charset="0"/>
              </a:rPr>
              <a:t>D</a:t>
            </a:r>
            <a:r>
              <a:rPr lang="zh-CN" altLang="en-US" sz="2200" dirty="0">
                <a:sym typeface="Times New Roman" panose="02020603050405020304" pitchFamily="18" charset="0"/>
              </a:rPr>
              <a:t>之间</a:t>
            </a:r>
            <a:r>
              <a:rPr lang="zh-CN" altLang="en-US" sz="2200">
                <a:sym typeface="Times New Roman" panose="02020603050405020304" pitchFamily="18" charset="0"/>
              </a:rPr>
              <a:t>的距离</a:t>
            </a:r>
            <a:r>
              <a:rPr lang="en-US" altLang="zh-CN" sz="2200">
                <a:sym typeface="Times New Roman" panose="02020603050405020304" pitchFamily="18" charset="0"/>
              </a:rPr>
              <a:t>d(x'</a:t>
            </a:r>
            <a:r>
              <a:rPr lang="en-US" altLang="zh-CN" sz="2200" dirty="0">
                <a:sym typeface="Times New Roman" panose="02020603050405020304" pitchFamily="18" charset="0"/>
              </a:rPr>
              <a:t>, x) </a:t>
            </a:r>
          </a:p>
          <a:p>
            <a:pPr marL="457200" lvl="1" indent="0">
              <a:lnSpc>
                <a:spcPct val="150000"/>
              </a:lnSpc>
              <a:spcBef>
                <a:spcPts val="600"/>
              </a:spcBef>
              <a:buClr>
                <a:srgbClr val="FF6600"/>
              </a:buClr>
              <a:buSzPct val="60000"/>
              <a:buNone/>
            </a:pPr>
            <a:r>
              <a:rPr lang="en-US" altLang="zh-CN" sz="2200" dirty="0">
                <a:sym typeface="Times New Roman" panose="02020603050405020304" pitchFamily="18" charset="0"/>
              </a:rPr>
              <a:t>4</a:t>
            </a:r>
            <a:r>
              <a:rPr lang="zh-CN" altLang="en-US" sz="2200" dirty="0">
                <a:sym typeface="Times New Roman" panose="02020603050405020304" pitchFamily="18" charset="0"/>
              </a:rPr>
              <a:t>：  </a:t>
            </a:r>
            <a:r>
              <a:rPr lang="zh-CN" altLang="en-US" sz="2200">
                <a:sym typeface="Times New Roman" panose="02020603050405020304" pitchFamily="18" charset="0"/>
              </a:rPr>
              <a:t>选择离</a:t>
            </a:r>
            <a:r>
              <a:rPr lang="en-US" altLang="zh-CN" sz="2200" dirty="0">
                <a:sym typeface="Times New Roman" panose="02020603050405020304" pitchFamily="18" charset="0"/>
              </a:rPr>
              <a:t>z</a:t>
            </a:r>
            <a:r>
              <a:rPr lang="zh-CN" altLang="en-US" sz="2200">
                <a:sym typeface="Times New Roman" panose="02020603050405020304" pitchFamily="18" charset="0"/>
              </a:rPr>
              <a:t>最近的</a:t>
            </a:r>
            <a:r>
              <a:rPr lang="en-US" altLang="zh-CN" sz="2200" dirty="0">
                <a:sym typeface="Times New Roman" panose="02020603050405020304" pitchFamily="18" charset="0"/>
              </a:rPr>
              <a:t>k</a:t>
            </a:r>
            <a:r>
              <a:rPr lang="zh-CN" altLang="en-US" sz="2200" dirty="0">
                <a:sym typeface="Times New Roman" panose="02020603050405020304" pitchFamily="18" charset="0"/>
              </a:rPr>
              <a:t>个训练样例</a:t>
            </a:r>
            <a:r>
              <a:rPr lang="zh-CN" altLang="en-US" sz="2200">
                <a:sym typeface="Times New Roman" panose="02020603050405020304" pitchFamily="18" charset="0"/>
              </a:rPr>
              <a:t>的集合</a:t>
            </a:r>
            <a:r>
              <a:rPr lang="en-US" altLang="zh-CN" sz="2200">
                <a:sym typeface="Times New Roman" panose="02020603050405020304" pitchFamily="18" charset="0"/>
              </a:rPr>
              <a:t>Dz  D</a:t>
            </a:r>
            <a:endParaRPr lang="en-US" altLang="zh-CN" sz="2200" dirty="0">
              <a:sym typeface="Times New Roman" panose="02020603050405020304" pitchFamily="18" charset="0"/>
            </a:endParaRPr>
          </a:p>
          <a:p>
            <a:pPr marL="457200" lvl="1" indent="0">
              <a:lnSpc>
                <a:spcPct val="150000"/>
              </a:lnSpc>
              <a:spcBef>
                <a:spcPts val="600"/>
              </a:spcBef>
              <a:buClr>
                <a:srgbClr val="FF6600"/>
              </a:buClr>
              <a:buSzPct val="60000"/>
              <a:buNone/>
            </a:pPr>
            <a:r>
              <a:rPr lang="en-US" altLang="zh-CN" sz="2200" dirty="0">
                <a:sym typeface="Times New Roman" panose="02020603050405020304" pitchFamily="18" charset="0"/>
              </a:rPr>
              <a:t>5</a:t>
            </a:r>
            <a:r>
              <a:rPr lang="zh-CN" altLang="en-US" sz="2200" dirty="0">
                <a:sym typeface="Times New Roman" panose="02020603050405020304" pitchFamily="18" charset="0"/>
              </a:rPr>
              <a:t>：</a:t>
            </a:r>
          </a:p>
          <a:p>
            <a:pPr marL="457200" lvl="1" indent="0">
              <a:lnSpc>
                <a:spcPct val="100000"/>
              </a:lnSpc>
              <a:spcBef>
                <a:spcPts val="0"/>
              </a:spcBef>
              <a:buClr>
                <a:srgbClr val="FF6600"/>
              </a:buClr>
              <a:buSzPct val="60000"/>
              <a:buNone/>
            </a:pPr>
            <a:endParaRPr lang="zh-CN" altLang="en-US" sz="2200" dirty="0">
              <a:sym typeface="Times New Roman" panose="02020603050405020304" pitchFamily="18" charset="0"/>
            </a:endParaRPr>
          </a:p>
          <a:p>
            <a:pPr marL="457200" lvl="1" indent="0">
              <a:lnSpc>
                <a:spcPct val="150000"/>
              </a:lnSpc>
              <a:spcBef>
                <a:spcPts val="600"/>
              </a:spcBef>
              <a:buClr>
                <a:srgbClr val="FF6600"/>
              </a:buClr>
              <a:buSzPct val="60000"/>
              <a:buNone/>
            </a:pPr>
            <a:r>
              <a:rPr lang="en-US" altLang="zh-CN" sz="2200">
                <a:sym typeface="Times New Roman" panose="02020603050405020304" pitchFamily="18" charset="0"/>
              </a:rPr>
              <a:t>6</a:t>
            </a:r>
            <a:r>
              <a:rPr lang="zh-CN" altLang="en-US" sz="2200">
                <a:sym typeface="Times New Roman" panose="02020603050405020304" pitchFamily="18" charset="0"/>
              </a:rPr>
              <a:t>：</a:t>
            </a:r>
            <a:r>
              <a:rPr lang="en-US" altLang="zh-CN" sz="2200" dirty="0">
                <a:sym typeface="Times New Roman" panose="02020603050405020304" pitchFamily="18" charset="0"/>
              </a:rPr>
              <a:t>end for </a:t>
            </a:r>
          </a:p>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dirty="0">
                <a:solidFill>
                  <a:schemeClr val="tx1">
                    <a:lumMod val="85000"/>
                    <a:lumOff val="15000"/>
                  </a:schemeClr>
                </a:solidFill>
                <a:cs typeface="+mn-ea"/>
                <a:sym typeface="Times New Roman" panose="02020603050405020304" pitchFamily="18" charset="0"/>
              </a:rPr>
              <a:t>距离加权表决 </a:t>
            </a:r>
          </a:p>
        </p:txBody>
      </p:sp>
      <p:sp>
        <p:nvSpPr>
          <p:cNvPr id="44039" name="Rectangle 5">
            <a:extLst>
              <a:ext uri="{FF2B5EF4-FFF2-40B4-BE49-F238E27FC236}">
                <a16:creationId xmlns:a16="http://schemas.microsoft.com/office/drawing/2014/main" id="{BAA18C6F-0D1B-4286-A0C0-53AA7118C826}"/>
              </a:ext>
            </a:extLst>
          </p:cNvPr>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b="0">
              <a:ea typeface="微软雅黑" panose="020B0503020204020204" pitchFamily="34" charset="-122"/>
              <a:sym typeface="Times New Roman" panose="02020603050405020304" pitchFamily="18" charset="0"/>
            </a:endParaRPr>
          </a:p>
        </p:txBody>
      </p:sp>
      <p:sp>
        <p:nvSpPr>
          <p:cNvPr id="44040" name="Rectangle 7">
            <a:extLst>
              <a:ext uri="{FF2B5EF4-FFF2-40B4-BE49-F238E27FC236}">
                <a16:creationId xmlns:a16="http://schemas.microsoft.com/office/drawing/2014/main" id="{0455FB38-7036-4369-A61B-4657880C2E3C}"/>
              </a:ext>
            </a:extLst>
          </p:cNvPr>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b="0">
              <a:ea typeface="微软雅黑" panose="020B0503020204020204" pitchFamily="34" charset="-122"/>
              <a:sym typeface="Times New Roman" panose="02020603050405020304" pitchFamily="18" charset="0"/>
            </a:endParaRPr>
          </a:p>
        </p:txBody>
      </p:sp>
      <p:graphicFrame>
        <p:nvGraphicFramePr>
          <p:cNvPr id="44041" name="Object 6">
            <a:extLst>
              <a:ext uri="{FF2B5EF4-FFF2-40B4-BE49-F238E27FC236}">
                <a16:creationId xmlns:a16="http://schemas.microsoft.com/office/drawing/2014/main" id="{81E0C200-5C3C-42CD-A19A-45823F6E2ACC}"/>
              </a:ext>
            </a:extLst>
          </p:cNvPr>
          <p:cNvGraphicFramePr>
            <a:graphicFrameLocks noChangeAspect="1"/>
          </p:cNvGraphicFramePr>
          <p:nvPr>
            <p:extLst>
              <p:ext uri="{D42A27DB-BD31-4B8C-83A1-F6EECF244321}">
                <p14:modId xmlns:p14="http://schemas.microsoft.com/office/powerpoint/2010/main" val="1258625566"/>
              </p:ext>
            </p:extLst>
          </p:nvPr>
        </p:nvGraphicFramePr>
        <p:xfrm>
          <a:off x="1385081" y="3717018"/>
          <a:ext cx="4149322" cy="879093"/>
        </p:xfrm>
        <a:graphic>
          <a:graphicData uri="http://schemas.openxmlformats.org/presentationml/2006/ole">
            <mc:AlternateContent xmlns:mc="http://schemas.openxmlformats.org/markup-compatibility/2006">
              <mc:Choice xmlns:v="urn:schemas-microsoft-com:vml" Requires="v">
                <p:oleObj spid="_x0000_s44235" name="Equation" r:id="rId3" imgW="1497950" imgH="317362" progId="Equation.DSMT4">
                  <p:embed/>
                </p:oleObj>
              </mc:Choice>
              <mc:Fallback>
                <p:oleObj name="Equation" r:id="rId3" imgW="1497950" imgH="317362"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081" y="3717018"/>
                        <a:ext cx="4149322" cy="879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2" name="Rectangle 9">
            <a:extLst>
              <a:ext uri="{FF2B5EF4-FFF2-40B4-BE49-F238E27FC236}">
                <a16:creationId xmlns:a16="http://schemas.microsoft.com/office/drawing/2014/main" id="{C9299538-1FFA-4FAC-8FF5-2637C53DEC18}"/>
              </a:ext>
            </a:extLst>
          </p:cNvPr>
          <p:cNvSpPr>
            <a:spLocks noChangeArrowheads="1"/>
          </p:cNvSpPr>
          <p:nvPr/>
        </p:nvSpPr>
        <p:spPr bwMode="auto">
          <a:xfrm>
            <a:off x="0" y="3041006"/>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b="0">
              <a:ea typeface="微软雅黑" panose="020B0503020204020204" pitchFamily="34" charset="-122"/>
              <a:sym typeface="Times New Roman" panose="02020603050405020304" pitchFamily="18" charset="0"/>
            </a:endParaRPr>
          </a:p>
        </p:txBody>
      </p:sp>
      <p:graphicFrame>
        <p:nvGraphicFramePr>
          <p:cNvPr id="44043" name="Object 8">
            <a:extLst>
              <a:ext uri="{FF2B5EF4-FFF2-40B4-BE49-F238E27FC236}">
                <a16:creationId xmlns:a16="http://schemas.microsoft.com/office/drawing/2014/main" id="{AB2C8840-BDBB-4E3A-99B2-91AA5D3F6E63}"/>
              </a:ext>
            </a:extLst>
          </p:cNvPr>
          <p:cNvGraphicFramePr>
            <a:graphicFrameLocks noChangeAspect="1"/>
          </p:cNvGraphicFramePr>
          <p:nvPr>
            <p:extLst>
              <p:ext uri="{D42A27DB-BD31-4B8C-83A1-F6EECF244321}">
                <p14:modId xmlns:p14="http://schemas.microsoft.com/office/powerpoint/2010/main" val="3645732330"/>
              </p:ext>
            </p:extLst>
          </p:nvPr>
        </p:nvGraphicFramePr>
        <p:xfrm>
          <a:off x="1385081" y="5813020"/>
          <a:ext cx="4789643" cy="878400"/>
        </p:xfrm>
        <a:graphic>
          <a:graphicData uri="http://schemas.openxmlformats.org/presentationml/2006/ole">
            <mc:AlternateContent xmlns:mc="http://schemas.openxmlformats.org/markup-compatibility/2006">
              <mc:Choice xmlns:v="urn:schemas-microsoft-com:vml" Requires="v">
                <p:oleObj spid="_x0000_s44236" name="Equation" r:id="rId5" imgW="1713756" imgH="317362" progId="Equation.DSMT4">
                  <p:embed/>
                </p:oleObj>
              </mc:Choice>
              <mc:Fallback>
                <p:oleObj name="Equation" r:id="rId5" imgW="1713756" imgH="317362"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5081" y="5813020"/>
                        <a:ext cx="4789643" cy="8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split orient="ver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a:extLst>
              <a:ext uri="{FF2B5EF4-FFF2-40B4-BE49-F238E27FC236}">
                <a16:creationId xmlns:a16="http://schemas.microsoft.com/office/drawing/2014/main" id="{D85BD3DA-510B-40FD-9003-964813436C22}"/>
              </a:ext>
            </a:extLst>
          </p:cNvPr>
          <p:cNvSpPr>
            <a:spLocks noGrp="1" noChangeArrowheads="1"/>
          </p:cNvSpPr>
          <p:nvPr>
            <p:ph type="title" idx="4294967295"/>
          </p:nvPr>
        </p:nvSpPr>
        <p:spPr>
          <a:xfrm>
            <a:off x="756000" y="108000"/>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 3.2 k-</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最近邻分类算法 </a:t>
            </a:r>
          </a:p>
        </p:txBody>
      </p:sp>
      <p:sp>
        <p:nvSpPr>
          <p:cNvPr id="44038" name="Rectangle 3">
            <a:extLst>
              <a:ext uri="{FF2B5EF4-FFF2-40B4-BE49-F238E27FC236}">
                <a16:creationId xmlns:a16="http://schemas.microsoft.com/office/drawing/2014/main" id="{DFE9B24D-B050-46E1-B257-84B0F8482864}"/>
              </a:ext>
            </a:extLst>
          </p:cNvPr>
          <p:cNvSpPr>
            <a:spLocks noGrp="1" noChangeArrowheads="1"/>
          </p:cNvSpPr>
          <p:nvPr>
            <p:ph type="body" idx="4294967295"/>
          </p:nvPr>
        </p:nvSpPr>
        <p:spPr>
          <a:xfrm>
            <a:off x="180187" y="658298"/>
            <a:ext cx="8458200" cy="5059014"/>
          </a:xfrm>
          <a:prstGeom prst="rect">
            <a:avLst/>
          </a:prstGeom>
        </p:spPr>
        <p:txBody>
          <a:bodyPr wrap="square">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en-US" altLang="zh-CN" sz="2400">
                <a:solidFill>
                  <a:schemeClr val="tx1">
                    <a:lumMod val="85000"/>
                    <a:lumOff val="15000"/>
                  </a:schemeClr>
                </a:solidFill>
                <a:cs typeface="+mn-ea"/>
                <a:sym typeface="Times New Roman" panose="02020603050405020304" pitchFamily="18" charset="0"/>
              </a:rPr>
              <a:t>k</a:t>
            </a:r>
            <a:r>
              <a:rPr lang="en-US" altLang="zh-CN" sz="2400" dirty="0">
                <a:solidFill>
                  <a:schemeClr val="tx1">
                    <a:lumMod val="85000"/>
                    <a:lumOff val="15000"/>
                  </a:schemeClr>
                </a:solidFill>
                <a:cs typeface="+mn-ea"/>
                <a:sym typeface="Times New Roman" panose="02020603050405020304" pitchFamily="18" charset="0"/>
              </a:rPr>
              <a:t>-</a:t>
            </a:r>
            <a:r>
              <a:rPr lang="zh-CN" altLang="en-US" sz="2400" dirty="0">
                <a:solidFill>
                  <a:schemeClr val="tx1">
                    <a:lumMod val="85000"/>
                    <a:lumOff val="15000"/>
                  </a:schemeClr>
                </a:solidFill>
                <a:cs typeface="+mn-ea"/>
                <a:sym typeface="Times New Roman" panose="02020603050405020304" pitchFamily="18" charset="0"/>
              </a:rPr>
              <a:t>最近邻分类算法</a:t>
            </a:r>
          </a:p>
          <a:p>
            <a:pPr marL="457200" lvl="1" indent="0">
              <a:lnSpc>
                <a:spcPct val="150000"/>
              </a:lnSpc>
              <a:spcBef>
                <a:spcPts val="600"/>
              </a:spcBef>
              <a:buClr>
                <a:srgbClr val="FF6600"/>
              </a:buClr>
              <a:buSzPct val="60000"/>
              <a:buNone/>
            </a:pPr>
            <a:r>
              <a:rPr lang="en-US" altLang="zh-CN" sz="2200" dirty="0">
                <a:sym typeface="Times New Roman" panose="02020603050405020304" pitchFamily="18" charset="0"/>
              </a:rPr>
              <a:t>1</a:t>
            </a:r>
            <a:r>
              <a:rPr lang="zh-CN" altLang="en-US" sz="2200">
                <a:sym typeface="Times New Roman" panose="02020603050405020304" pitchFamily="18" charset="0"/>
              </a:rPr>
              <a:t>：令</a:t>
            </a:r>
            <a:r>
              <a:rPr lang="en-US" altLang="zh-CN" sz="2200" dirty="0">
                <a:sym typeface="Times New Roman" panose="02020603050405020304" pitchFamily="18" charset="0"/>
              </a:rPr>
              <a:t>k</a:t>
            </a:r>
            <a:r>
              <a:rPr lang="zh-CN" altLang="en-US" sz="2200" dirty="0">
                <a:sym typeface="Times New Roman" panose="02020603050405020304" pitchFamily="18" charset="0"/>
              </a:rPr>
              <a:t>是最近邻</a:t>
            </a:r>
            <a:r>
              <a:rPr lang="zh-CN" altLang="en-US" sz="2200">
                <a:sym typeface="Times New Roman" panose="02020603050405020304" pitchFamily="18" charset="0"/>
              </a:rPr>
              <a:t>数目，</a:t>
            </a:r>
            <a:r>
              <a:rPr lang="en-US" altLang="zh-CN" sz="2200" dirty="0">
                <a:sym typeface="Times New Roman" panose="02020603050405020304" pitchFamily="18" charset="0"/>
              </a:rPr>
              <a:t>D</a:t>
            </a:r>
            <a:r>
              <a:rPr lang="zh-CN" altLang="en-US" sz="2200" dirty="0">
                <a:sym typeface="Times New Roman" panose="02020603050405020304" pitchFamily="18" charset="0"/>
              </a:rPr>
              <a:t>是训练样例的集合</a:t>
            </a:r>
          </a:p>
          <a:p>
            <a:pPr marL="457200" lvl="1" indent="0">
              <a:lnSpc>
                <a:spcPct val="150000"/>
              </a:lnSpc>
              <a:spcBef>
                <a:spcPts val="600"/>
              </a:spcBef>
              <a:buClr>
                <a:srgbClr val="FF6600"/>
              </a:buClr>
              <a:buSzPct val="60000"/>
              <a:buNone/>
            </a:pPr>
            <a:r>
              <a:rPr lang="en-US" altLang="zh-CN" sz="2200">
                <a:sym typeface="Times New Roman" panose="02020603050405020304" pitchFamily="18" charset="0"/>
              </a:rPr>
              <a:t>2</a:t>
            </a:r>
            <a:r>
              <a:rPr lang="zh-CN" altLang="en-US" sz="2200">
                <a:sym typeface="Times New Roman" panose="02020603050405020304" pitchFamily="18" charset="0"/>
              </a:rPr>
              <a:t>：</a:t>
            </a:r>
            <a:r>
              <a:rPr lang="en-US" altLang="zh-CN" sz="2200" dirty="0">
                <a:sym typeface="Times New Roman" panose="02020603050405020304" pitchFamily="18" charset="0"/>
              </a:rPr>
              <a:t>for </a:t>
            </a:r>
            <a:r>
              <a:rPr lang="zh-CN" altLang="en-US" sz="2200" dirty="0">
                <a:sym typeface="Times New Roman" panose="02020603050405020304" pitchFamily="18" charset="0"/>
              </a:rPr>
              <a:t>每个测试样</a:t>
            </a:r>
            <a:r>
              <a:rPr lang="zh-CN" altLang="en-US" sz="2200">
                <a:sym typeface="Times New Roman" panose="02020603050405020304" pitchFamily="18" charset="0"/>
              </a:rPr>
              <a:t>例 </a:t>
            </a:r>
            <a:r>
              <a:rPr lang="en-US" altLang="zh-CN" sz="2200">
                <a:sym typeface="Times New Roman" panose="02020603050405020304" pitchFamily="18" charset="0"/>
              </a:rPr>
              <a:t>z </a:t>
            </a:r>
            <a:r>
              <a:rPr lang="en-US" altLang="zh-CN" sz="2200" dirty="0">
                <a:sym typeface="Times New Roman" panose="02020603050405020304" pitchFamily="18" charset="0"/>
              </a:rPr>
              <a:t>= </a:t>
            </a:r>
            <a:r>
              <a:rPr lang="en-US" altLang="zh-CN" sz="2200">
                <a:sym typeface="Times New Roman" panose="02020603050405020304" pitchFamily="18" charset="0"/>
              </a:rPr>
              <a:t>(x', y'</a:t>
            </a:r>
            <a:r>
              <a:rPr lang="en-US" altLang="zh-CN" sz="2200" dirty="0">
                <a:sym typeface="Times New Roman" panose="02020603050405020304" pitchFamily="18" charset="0"/>
              </a:rPr>
              <a:t>) do</a:t>
            </a:r>
          </a:p>
          <a:p>
            <a:pPr marL="457200" lvl="1" indent="0">
              <a:lnSpc>
                <a:spcPct val="150000"/>
              </a:lnSpc>
              <a:spcBef>
                <a:spcPts val="600"/>
              </a:spcBef>
              <a:buClr>
                <a:srgbClr val="FF6600"/>
              </a:buClr>
              <a:buSzPct val="60000"/>
              <a:buNone/>
            </a:pPr>
            <a:r>
              <a:rPr lang="en-US" altLang="zh-CN" sz="2200" dirty="0">
                <a:sym typeface="Times New Roman" panose="02020603050405020304" pitchFamily="18" charset="0"/>
              </a:rPr>
              <a:t>3</a:t>
            </a:r>
            <a:r>
              <a:rPr lang="zh-CN" altLang="en-US" sz="2200">
                <a:sym typeface="Times New Roman" panose="02020603050405020304" pitchFamily="18" charset="0"/>
              </a:rPr>
              <a:t>：  计算</a:t>
            </a:r>
            <a:r>
              <a:rPr lang="en-US" altLang="zh-CN" sz="2200" dirty="0">
                <a:sym typeface="Times New Roman" panose="02020603050405020304" pitchFamily="18" charset="0"/>
              </a:rPr>
              <a:t>z</a:t>
            </a:r>
            <a:r>
              <a:rPr lang="zh-CN" altLang="en-US" sz="2200" dirty="0">
                <a:sym typeface="Times New Roman" panose="02020603050405020304" pitchFamily="18" charset="0"/>
              </a:rPr>
              <a:t>和每个</a:t>
            </a:r>
            <a:r>
              <a:rPr lang="zh-CN" altLang="en-US" sz="2200">
                <a:sym typeface="Times New Roman" panose="02020603050405020304" pitchFamily="18" charset="0"/>
              </a:rPr>
              <a:t>样例</a:t>
            </a:r>
            <a:r>
              <a:rPr lang="en-US" altLang="zh-CN" sz="2200" dirty="0">
                <a:sym typeface="Times New Roman" panose="02020603050405020304" pitchFamily="18" charset="0"/>
              </a:rPr>
              <a:t>(x</a:t>
            </a:r>
            <a:r>
              <a:rPr lang="en-US" altLang="zh-CN" sz="2200">
                <a:sym typeface="Times New Roman" panose="02020603050405020304" pitchFamily="18" charset="0"/>
              </a:rPr>
              <a:t>, y) </a:t>
            </a:r>
            <a:r>
              <a:rPr lang="en-US" altLang="zh-CN" sz="2200">
                <a:sym typeface="Symbol" panose="05050102010706020507" pitchFamily="18" charset="2"/>
              </a:rPr>
              <a:t></a:t>
            </a:r>
            <a:r>
              <a:rPr lang="en-US" altLang="zh-CN" sz="2200">
                <a:sym typeface="Times New Roman" panose="02020603050405020304" pitchFamily="18" charset="0"/>
              </a:rPr>
              <a:t> </a:t>
            </a:r>
            <a:r>
              <a:rPr lang="en-US" altLang="zh-CN" sz="2200" dirty="0">
                <a:sym typeface="Times New Roman" panose="02020603050405020304" pitchFamily="18" charset="0"/>
              </a:rPr>
              <a:t>D</a:t>
            </a:r>
            <a:r>
              <a:rPr lang="zh-CN" altLang="en-US" sz="2200" dirty="0">
                <a:sym typeface="Times New Roman" panose="02020603050405020304" pitchFamily="18" charset="0"/>
              </a:rPr>
              <a:t>之间</a:t>
            </a:r>
            <a:r>
              <a:rPr lang="zh-CN" altLang="en-US" sz="2200">
                <a:sym typeface="Times New Roman" panose="02020603050405020304" pitchFamily="18" charset="0"/>
              </a:rPr>
              <a:t>的距离</a:t>
            </a:r>
            <a:r>
              <a:rPr lang="en-US" altLang="zh-CN" sz="2200">
                <a:sym typeface="Times New Roman" panose="02020603050405020304" pitchFamily="18" charset="0"/>
              </a:rPr>
              <a:t>d(x'</a:t>
            </a:r>
            <a:r>
              <a:rPr lang="en-US" altLang="zh-CN" sz="2200" dirty="0">
                <a:sym typeface="Times New Roman" panose="02020603050405020304" pitchFamily="18" charset="0"/>
              </a:rPr>
              <a:t>, x) </a:t>
            </a:r>
          </a:p>
          <a:p>
            <a:pPr marL="457200" lvl="1" indent="0">
              <a:lnSpc>
                <a:spcPct val="150000"/>
              </a:lnSpc>
              <a:spcBef>
                <a:spcPts val="600"/>
              </a:spcBef>
              <a:buClr>
                <a:srgbClr val="FF6600"/>
              </a:buClr>
              <a:buSzPct val="60000"/>
              <a:buNone/>
            </a:pPr>
            <a:r>
              <a:rPr lang="en-US" altLang="zh-CN" sz="2200" dirty="0">
                <a:sym typeface="Times New Roman" panose="02020603050405020304" pitchFamily="18" charset="0"/>
              </a:rPr>
              <a:t>4</a:t>
            </a:r>
            <a:r>
              <a:rPr lang="zh-CN" altLang="en-US" sz="2200" dirty="0">
                <a:sym typeface="Times New Roman" panose="02020603050405020304" pitchFamily="18" charset="0"/>
              </a:rPr>
              <a:t>：  </a:t>
            </a:r>
            <a:r>
              <a:rPr lang="zh-CN" altLang="en-US" sz="2200">
                <a:sym typeface="Times New Roman" panose="02020603050405020304" pitchFamily="18" charset="0"/>
              </a:rPr>
              <a:t>选择离</a:t>
            </a:r>
            <a:r>
              <a:rPr lang="en-US" altLang="zh-CN" sz="2200" dirty="0">
                <a:sym typeface="Times New Roman" panose="02020603050405020304" pitchFamily="18" charset="0"/>
              </a:rPr>
              <a:t>z</a:t>
            </a:r>
            <a:r>
              <a:rPr lang="zh-CN" altLang="en-US" sz="2200">
                <a:sym typeface="Times New Roman" panose="02020603050405020304" pitchFamily="18" charset="0"/>
              </a:rPr>
              <a:t>最近的</a:t>
            </a:r>
            <a:r>
              <a:rPr lang="en-US" altLang="zh-CN" sz="2200" dirty="0">
                <a:sym typeface="Times New Roman" panose="02020603050405020304" pitchFamily="18" charset="0"/>
              </a:rPr>
              <a:t>k</a:t>
            </a:r>
            <a:r>
              <a:rPr lang="zh-CN" altLang="en-US" sz="2200" dirty="0">
                <a:sym typeface="Times New Roman" panose="02020603050405020304" pitchFamily="18" charset="0"/>
              </a:rPr>
              <a:t>个训练样例</a:t>
            </a:r>
            <a:r>
              <a:rPr lang="zh-CN" altLang="en-US" sz="2200">
                <a:sym typeface="Times New Roman" panose="02020603050405020304" pitchFamily="18" charset="0"/>
              </a:rPr>
              <a:t>的集合</a:t>
            </a:r>
            <a:r>
              <a:rPr lang="en-US" altLang="zh-CN" sz="2200">
                <a:sym typeface="Times New Roman" panose="02020603050405020304" pitchFamily="18" charset="0"/>
              </a:rPr>
              <a:t>Dz  D</a:t>
            </a:r>
            <a:endParaRPr lang="en-US" altLang="zh-CN" sz="2200" dirty="0">
              <a:sym typeface="Times New Roman" panose="02020603050405020304" pitchFamily="18" charset="0"/>
            </a:endParaRPr>
          </a:p>
          <a:p>
            <a:pPr marL="457200" lvl="1" indent="0">
              <a:lnSpc>
                <a:spcPct val="150000"/>
              </a:lnSpc>
              <a:spcBef>
                <a:spcPts val="600"/>
              </a:spcBef>
              <a:buClr>
                <a:srgbClr val="FF6600"/>
              </a:buClr>
              <a:buSzPct val="60000"/>
              <a:buNone/>
            </a:pPr>
            <a:r>
              <a:rPr lang="en-US" altLang="zh-CN" sz="2200" dirty="0">
                <a:sym typeface="Times New Roman" panose="02020603050405020304" pitchFamily="18" charset="0"/>
              </a:rPr>
              <a:t>5</a:t>
            </a:r>
            <a:r>
              <a:rPr lang="zh-CN" altLang="en-US" sz="2200" dirty="0">
                <a:sym typeface="Times New Roman" panose="02020603050405020304" pitchFamily="18" charset="0"/>
              </a:rPr>
              <a:t>：</a:t>
            </a:r>
          </a:p>
          <a:p>
            <a:pPr marL="457200" lvl="1" indent="0">
              <a:lnSpc>
                <a:spcPct val="100000"/>
              </a:lnSpc>
              <a:spcBef>
                <a:spcPts val="0"/>
              </a:spcBef>
              <a:buClr>
                <a:srgbClr val="FF6600"/>
              </a:buClr>
              <a:buSzPct val="60000"/>
              <a:buNone/>
            </a:pPr>
            <a:endParaRPr lang="zh-CN" altLang="en-US" sz="2200" dirty="0">
              <a:sym typeface="Times New Roman" panose="02020603050405020304" pitchFamily="18" charset="0"/>
            </a:endParaRPr>
          </a:p>
          <a:p>
            <a:pPr marL="457200" lvl="1" indent="0">
              <a:lnSpc>
                <a:spcPct val="150000"/>
              </a:lnSpc>
              <a:spcBef>
                <a:spcPts val="600"/>
              </a:spcBef>
              <a:buClr>
                <a:srgbClr val="FF6600"/>
              </a:buClr>
              <a:buSzPct val="60000"/>
              <a:buNone/>
            </a:pPr>
            <a:r>
              <a:rPr lang="en-US" altLang="zh-CN" sz="2200">
                <a:sym typeface="Times New Roman" panose="02020603050405020304" pitchFamily="18" charset="0"/>
              </a:rPr>
              <a:t>6</a:t>
            </a:r>
            <a:r>
              <a:rPr lang="zh-CN" altLang="en-US" sz="2200">
                <a:sym typeface="Times New Roman" panose="02020603050405020304" pitchFamily="18" charset="0"/>
              </a:rPr>
              <a:t>：</a:t>
            </a:r>
            <a:r>
              <a:rPr lang="en-US" altLang="zh-CN" sz="2200" dirty="0">
                <a:sym typeface="Times New Roman" panose="02020603050405020304" pitchFamily="18" charset="0"/>
              </a:rPr>
              <a:t>end for </a:t>
            </a:r>
          </a:p>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dirty="0">
                <a:solidFill>
                  <a:schemeClr val="tx1">
                    <a:lumMod val="85000"/>
                    <a:lumOff val="15000"/>
                  </a:schemeClr>
                </a:solidFill>
                <a:cs typeface="+mn-ea"/>
                <a:sym typeface="Times New Roman" panose="02020603050405020304" pitchFamily="18" charset="0"/>
              </a:rPr>
              <a:t>距离加权表决 </a:t>
            </a:r>
          </a:p>
        </p:txBody>
      </p:sp>
      <p:sp>
        <p:nvSpPr>
          <p:cNvPr id="44039" name="Rectangle 5">
            <a:extLst>
              <a:ext uri="{FF2B5EF4-FFF2-40B4-BE49-F238E27FC236}">
                <a16:creationId xmlns:a16="http://schemas.microsoft.com/office/drawing/2014/main" id="{BAA18C6F-0D1B-4286-A0C0-53AA7118C826}"/>
              </a:ext>
            </a:extLst>
          </p:cNvPr>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b="0">
              <a:ea typeface="微软雅黑" panose="020B0503020204020204" pitchFamily="34" charset="-122"/>
              <a:sym typeface="Times New Roman" panose="02020603050405020304" pitchFamily="18" charset="0"/>
            </a:endParaRPr>
          </a:p>
        </p:txBody>
      </p:sp>
      <p:sp>
        <p:nvSpPr>
          <p:cNvPr id="44040" name="Rectangle 7">
            <a:extLst>
              <a:ext uri="{FF2B5EF4-FFF2-40B4-BE49-F238E27FC236}">
                <a16:creationId xmlns:a16="http://schemas.microsoft.com/office/drawing/2014/main" id="{0455FB38-7036-4369-A61B-4657880C2E3C}"/>
              </a:ext>
            </a:extLst>
          </p:cNvPr>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b="0">
              <a:ea typeface="微软雅黑" panose="020B0503020204020204" pitchFamily="34" charset="-122"/>
              <a:sym typeface="Times New Roman" panose="02020603050405020304" pitchFamily="18" charset="0"/>
            </a:endParaRPr>
          </a:p>
        </p:txBody>
      </p:sp>
      <p:graphicFrame>
        <p:nvGraphicFramePr>
          <p:cNvPr id="44041" name="Object 6">
            <a:extLst>
              <a:ext uri="{FF2B5EF4-FFF2-40B4-BE49-F238E27FC236}">
                <a16:creationId xmlns:a16="http://schemas.microsoft.com/office/drawing/2014/main" id="{81E0C200-5C3C-42CD-A19A-45823F6E2ACC}"/>
              </a:ext>
            </a:extLst>
          </p:cNvPr>
          <p:cNvGraphicFramePr>
            <a:graphicFrameLocks noChangeAspect="1"/>
          </p:cNvGraphicFramePr>
          <p:nvPr/>
        </p:nvGraphicFramePr>
        <p:xfrm>
          <a:off x="1385081" y="3717018"/>
          <a:ext cx="4149322" cy="879093"/>
        </p:xfrm>
        <a:graphic>
          <a:graphicData uri="http://schemas.openxmlformats.org/presentationml/2006/ole">
            <mc:AlternateContent xmlns:mc="http://schemas.openxmlformats.org/markup-compatibility/2006">
              <mc:Choice xmlns:v="urn:schemas-microsoft-com:vml" Requires="v">
                <p:oleObj spid="_x0000_s74760" name="Equation" r:id="rId3" imgW="1497950" imgH="317362" progId="Equation.DSMT4">
                  <p:embed/>
                </p:oleObj>
              </mc:Choice>
              <mc:Fallback>
                <p:oleObj name="Equation" r:id="rId3" imgW="1497950" imgH="317362" progId="Equation.DSMT4">
                  <p:embed/>
                  <p:pic>
                    <p:nvPicPr>
                      <p:cNvPr id="44041" name="Object 6">
                        <a:extLst>
                          <a:ext uri="{FF2B5EF4-FFF2-40B4-BE49-F238E27FC236}">
                            <a16:creationId xmlns:a16="http://schemas.microsoft.com/office/drawing/2014/main" id="{81E0C200-5C3C-42CD-A19A-45823F6E2A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081" y="3717018"/>
                        <a:ext cx="4149322" cy="879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2" name="Rectangle 9">
            <a:extLst>
              <a:ext uri="{FF2B5EF4-FFF2-40B4-BE49-F238E27FC236}">
                <a16:creationId xmlns:a16="http://schemas.microsoft.com/office/drawing/2014/main" id="{C9299538-1FFA-4FAC-8FF5-2637C53DEC18}"/>
              </a:ext>
            </a:extLst>
          </p:cNvPr>
          <p:cNvSpPr>
            <a:spLocks noChangeArrowheads="1"/>
          </p:cNvSpPr>
          <p:nvPr/>
        </p:nvSpPr>
        <p:spPr bwMode="auto">
          <a:xfrm>
            <a:off x="0" y="3041006"/>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b="0">
              <a:ea typeface="微软雅黑" panose="020B0503020204020204" pitchFamily="34" charset="-122"/>
              <a:sym typeface="Times New Roman" panose="02020603050405020304" pitchFamily="18" charset="0"/>
            </a:endParaRPr>
          </a:p>
        </p:txBody>
      </p:sp>
      <p:graphicFrame>
        <p:nvGraphicFramePr>
          <p:cNvPr id="44043" name="Object 8">
            <a:extLst>
              <a:ext uri="{FF2B5EF4-FFF2-40B4-BE49-F238E27FC236}">
                <a16:creationId xmlns:a16="http://schemas.microsoft.com/office/drawing/2014/main" id="{AB2C8840-BDBB-4E3A-99B2-91AA5D3F6E63}"/>
              </a:ext>
            </a:extLst>
          </p:cNvPr>
          <p:cNvGraphicFramePr>
            <a:graphicFrameLocks noChangeAspect="1"/>
          </p:cNvGraphicFramePr>
          <p:nvPr/>
        </p:nvGraphicFramePr>
        <p:xfrm>
          <a:off x="1385081" y="5813020"/>
          <a:ext cx="4789643" cy="878400"/>
        </p:xfrm>
        <a:graphic>
          <a:graphicData uri="http://schemas.openxmlformats.org/presentationml/2006/ole">
            <mc:AlternateContent xmlns:mc="http://schemas.openxmlformats.org/markup-compatibility/2006">
              <mc:Choice xmlns:v="urn:schemas-microsoft-com:vml" Requires="v">
                <p:oleObj spid="_x0000_s74761" name="Equation" r:id="rId5" imgW="1713756" imgH="317362" progId="Equation.DSMT4">
                  <p:embed/>
                </p:oleObj>
              </mc:Choice>
              <mc:Fallback>
                <p:oleObj name="Equation" r:id="rId5" imgW="1713756" imgH="317362" progId="Equation.DSMT4">
                  <p:embed/>
                  <p:pic>
                    <p:nvPicPr>
                      <p:cNvPr id="44043" name="Object 8">
                        <a:extLst>
                          <a:ext uri="{FF2B5EF4-FFF2-40B4-BE49-F238E27FC236}">
                            <a16:creationId xmlns:a16="http://schemas.microsoft.com/office/drawing/2014/main" id="{AB2C8840-BDBB-4E3A-99B2-91AA5D3F6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5081" y="5813020"/>
                        <a:ext cx="4789643" cy="8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8">
            <a:extLst>
              <a:ext uri="{FF2B5EF4-FFF2-40B4-BE49-F238E27FC236}">
                <a16:creationId xmlns:a16="http://schemas.microsoft.com/office/drawing/2014/main" id="{5D4EAC90-78B5-492E-A83E-567D6C810736}"/>
              </a:ext>
            </a:extLst>
          </p:cNvPr>
          <p:cNvSpPr/>
          <p:nvPr/>
        </p:nvSpPr>
        <p:spPr bwMode="auto">
          <a:xfrm>
            <a:off x="625404" y="2523758"/>
            <a:ext cx="6300000" cy="504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TextBox 2">
            <a:extLst>
              <a:ext uri="{FF2B5EF4-FFF2-40B4-BE49-F238E27FC236}">
                <a16:creationId xmlns:a16="http://schemas.microsoft.com/office/drawing/2014/main" id="{C53589DA-8B66-41C8-870E-C040B5C66EEA}"/>
              </a:ext>
            </a:extLst>
          </p:cNvPr>
          <p:cNvSpPr txBox="1"/>
          <p:nvPr/>
        </p:nvSpPr>
        <p:spPr>
          <a:xfrm>
            <a:off x="7038330" y="2544925"/>
            <a:ext cx="1755052" cy="461665"/>
          </a:xfrm>
          <a:prstGeom prst="rect">
            <a:avLst/>
          </a:prstGeom>
          <a:noFill/>
        </p:spPr>
        <p:txBody>
          <a:bodyPr wrap="square" rtlCol="0">
            <a:spAutoFit/>
          </a:bodyPr>
          <a:lstStyle/>
          <a:p>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计算开销大</a:t>
            </a:r>
          </a:p>
        </p:txBody>
      </p:sp>
    </p:spTree>
    <p:extLst>
      <p:ext uri="{BB962C8B-B14F-4D97-AF65-F5344CB8AC3E}">
        <p14:creationId xmlns:p14="http://schemas.microsoft.com/office/powerpoint/2010/main" val="3706335252"/>
      </p:ext>
    </p:extLst>
  </p:cSld>
  <p:clrMapOvr>
    <a:masterClrMapping/>
  </p:clrMapOvr>
  <p:transition spd="med">
    <p:split orient="ver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a:extLst>
              <a:ext uri="{FF2B5EF4-FFF2-40B4-BE49-F238E27FC236}">
                <a16:creationId xmlns:a16="http://schemas.microsoft.com/office/drawing/2014/main" id="{D85BD3DA-510B-40FD-9003-964813436C22}"/>
              </a:ext>
            </a:extLst>
          </p:cNvPr>
          <p:cNvSpPr>
            <a:spLocks noGrp="1" noChangeArrowheads="1"/>
          </p:cNvSpPr>
          <p:nvPr>
            <p:ph type="title" idx="4294967295"/>
          </p:nvPr>
        </p:nvSpPr>
        <p:spPr>
          <a:xfrm>
            <a:off x="756000" y="108000"/>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 3.2 k-</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最近邻分类算法 </a:t>
            </a:r>
          </a:p>
        </p:txBody>
      </p:sp>
      <p:sp>
        <p:nvSpPr>
          <p:cNvPr id="44038" name="Rectangle 3">
            <a:extLst>
              <a:ext uri="{FF2B5EF4-FFF2-40B4-BE49-F238E27FC236}">
                <a16:creationId xmlns:a16="http://schemas.microsoft.com/office/drawing/2014/main" id="{DFE9B24D-B050-46E1-B257-84B0F8482864}"/>
              </a:ext>
            </a:extLst>
          </p:cNvPr>
          <p:cNvSpPr>
            <a:spLocks noGrp="1" noChangeArrowheads="1"/>
          </p:cNvSpPr>
          <p:nvPr>
            <p:ph type="body" idx="4294967295"/>
          </p:nvPr>
        </p:nvSpPr>
        <p:spPr>
          <a:xfrm>
            <a:off x="180187" y="658298"/>
            <a:ext cx="8458200" cy="5059014"/>
          </a:xfrm>
          <a:prstGeom prst="rect">
            <a:avLst/>
          </a:prstGeom>
        </p:spPr>
        <p:txBody>
          <a:bodyPr wrap="square">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en-US" altLang="zh-CN" sz="2400">
                <a:solidFill>
                  <a:schemeClr val="tx1">
                    <a:lumMod val="85000"/>
                    <a:lumOff val="15000"/>
                  </a:schemeClr>
                </a:solidFill>
                <a:cs typeface="+mn-ea"/>
                <a:sym typeface="Times New Roman" panose="02020603050405020304" pitchFamily="18" charset="0"/>
              </a:rPr>
              <a:t>k</a:t>
            </a:r>
            <a:r>
              <a:rPr lang="en-US" altLang="zh-CN" sz="2400" dirty="0">
                <a:solidFill>
                  <a:schemeClr val="tx1">
                    <a:lumMod val="85000"/>
                    <a:lumOff val="15000"/>
                  </a:schemeClr>
                </a:solidFill>
                <a:cs typeface="+mn-ea"/>
                <a:sym typeface="Times New Roman" panose="02020603050405020304" pitchFamily="18" charset="0"/>
              </a:rPr>
              <a:t>-</a:t>
            </a:r>
            <a:r>
              <a:rPr lang="zh-CN" altLang="en-US" sz="2400" dirty="0">
                <a:solidFill>
                  <a:schemeClr val="tx1">
                    <a:lumMod val="85000"/>
                    <a:lumOff val="15000"/>
                  </a:schemeClr>
                </a:solidFill>
                <a:cs typeface="+mn-ea"/>
                <a:sym typeface="Times New Roman" panose="02020603050405020304" pitchFamily="18" charset="0"/>
              </a:rPr>
              <a:t>最近邻分类算法</a:t>
            </a:r>
          </a:p>
          <a:p>
            <a:pPr marL="457200" lvl="1" indent="0">
              <a:lnSpc>
                <a:spcPct val="150000"/>
              </a:lnSpc>
              <a:spcBef>
                <a:spcPts val="600"/>
              </a:spcBef>
              <a:buClr>
                <a:srgbClr val="FF6600"/>
              </a:buClr>
              <a:buSzPct val="60000"/>
              <a:buNone/>
            </a:pPr>
            <a:r>
              <a:rPr lang="en-US" altLang="zh-CN" sz="2200" dirty="0">
                <a:sym typeface="Times New Roman" panose="02020603050405020304" pitchFamily="18" charset="0"/>
              </a:rPr>
              <a:t>1</a:t>
            </a:r>
            <a:r>
              <a:rPr lang="zh-CN" altLang="en-US" sz="2200">
                <a:sym typeface="Times New Roman" panose="02020603050405020304" pitchFamily="18" charset="0"/>
              </a:rPr>
              <a:t>：令</a:t>
            </a:r>
            <a:r>
              <a:rPr lang="en-US" altLang="zh-CN" sz="2200" dirty="0">
                <a:sym typeface="Times New Roman" panose="02020603050405020304" pitchFamily="18" charset="0"/>
              </a:rPr>
              <a:t>k</a:t>
            </a:r>
            <a:r>
              <a:rPr lang="zh-CN" altLang="en-US" sz="2200" dirty="0">
                <a:sym typeface="Times New Roman" panose="02020603050405020304" pitchFamily="18" charset="0"/>
              </a:rPr>
              <a:t>是最近邻</a:t>
            </a:r>
            <a:r>
              <a:rPr lang="zh-CN" altLang="en-US" sz="2200">
                <a:sym typeface="Times New Roman" panose="02020603050405020304" pitchFamily="18" charset="0"/>
              </a:rPr>
              <a:t>数目，</a:t>
            </a:r>
            <a:r>
              <a:rPr lang="en-US" altLang="zh-CN" sz="2200" dirty="0">
                <a:sym typeface="Times New Roman" panose="02020603050405020304" pitchFamily="18" charset="0"/>
              </a:rPr>
              <a:t>D</a:t>
            </a:r>
            <a:r>
              <a:rPr lang="zh-CN" altLang="en-US" sz="2200" dirty="0">
                <a:sym typeface="Times New Roman" panose="02020603050405020304" pitchFamily="18" charset="0"/>
              </a:rPr>
              <a:t>是训练样例的集合</a:t>
            </a:r>
          </a:p>
          <a:p>
            <a:pPr marL="457200" lvl="1" indent="0">
              <a:lnSpc>
                <a:spcPct val="150000"/>
              </a:lnSpc>
              <a:spcBef>
                <a:spcPts val="600"/>
              </a:spcBef>
              <a:buClr>
                <a:srgbClr val="FF6600"/>
              </a:buClr>
              <a:buSzPct val="60000"/>
              <a:buNone/>
            </a:pPr>
            <a:r>
              <a:rPr lang="en-US" altLang="zh-CN" sz="2200">
                <a:sym typeface="Times New Roman" panose="02020603050405020304" pitchFamily="18" charset="0"/>
              </a:rPr>
              <a:t>2</a:t>
            </a:r>
            <a:r>
              <a:rPr lang="zh-CN" altLang="en-US" sz="2200">
                <a:sym typeface="Times New Roman" panose="02020603050405020304" pitchFamily="18" charset="0"/>
              </a:rPr>
              <a:t>：</a:t>
            </a:r>
            <a:r>
              <a:rPr lang="en-US" altLang="zh-CN" sz="2200" dirty="0">
                <a:sym typeface="Times New Roman" panose="02020603050405020304" pitchFamily="18" charset="0"/>
              </a:rPr>
              <a:t>for </a:t>
            </a:r>
            <a:r>
              <a:rPr lang="zh-CN" altLang="en-US" sz="2200" dirty="0">
                <a:sym typeface="Times New Roman" panose="02020603050405020304" pitchFamily="18" charset="0"/>
              </a:rPr>
              <a:t>每个测试样</a:t>
            </a:r>
            <a:r>
              <a:rPr lang="zh-CN" altLang="en-US" sz="2200">
                <a:sym typeface="Times New Roman" panose="02020603050405020304" pitchFamily="18" charset="0"/>
              </a:rPr>
              <a:t>例 </a:t>
            </a:r>
            <a:r>
              <a:rPr lang="en-US" altLang="zh-CN" sz="2200">
                <a:sym typeface="Times New Roman" panose="02020603050405020304" pitchFamily="18" charset="0"/>
              </a:rPr>
              <a:t>z </a:t>
            </a:r>
            <a:r>
              <a:rPr lang="en-US" altLang="zh-CN" sz="2200" dirty="0">
                <a:sym typeface="Times New Roman" panose="02020603050405020304" pitchFamily="18" charset="0"/>
              </a:rPr>
              <a:t>= </a:t>
            </a:r>
            <a:r>
              <a:rPr lang="en-US" altLang="zh-CN" sz="2200">
                <a:sym typeface="Times New Roman" panose="02020603050405020304" pitchFamily="18" charset="0"/>
              </a:rPr>
              <a:t>(x', y'</a:t>
            </a:r>
            <a:r>
              <a:rPr lang="en-US" altLang="zh-CN" sz="2200" dirty="0">
                <a:sym typeface="Times New Roman" panose="02020603050405020304" pitchFamily="18" charset="0"/>
              </a:rPr>
              <a:t>) do</a:t>
            </a:r>
          </a:p>
          <a:p>
            <a:pPr marL="457200" lvl="1" indent="0">
              <a:lnSpc>
                <a:spcPct val="150000"/>
              </a:lnSpc>
              <a:spcBef>
                <a:spcPts val="600"/>
              </a:spcBef>
              <a:buClr>
                <a:srgbClr val="FF6600"/>
              </a:buClr>
              <a:buSzPct val="60000"/>
              <a:buNone/>
            </a:pPr>
            <a:r>
              <a:rPr lang="en-US" altLang="zh-CN" sz="2200" dirty="0">
                <a:sym typeface="Times New Roman" panose="02020603050405020304" pitchFamily="18" charset="0"/>
              </a:rPr>
              <a:t>3</a:t>
            </a:r>
            <a:r>
              <a:rPr lang="zh-CN" altLang="en-US" sz="2200">
                <a:sym typeface="Times New Roman" panose="02020603050405020304" pitchFamily="18" charset="0"/>
              </a:rPr>
              <a:t>：  计算</a:t>
            </a:r>
            <a:r>
              <a:rPr lang="en-US" altLang="zh-CN" sz="2200" dirty="0">
                <a:sym typeface="Times New Roman" panose="02020603050405020304" pitchFamily="18" charset="0"/>
              </a:rPr>
              <a:t>z</a:t>
            </a:r>
            <a:r>
              <a:rPr lang="zh-CN" altLang="en-US" sz="2200" dirty="0">
                <a:sym typeface="Times New Roman" panose="02020603050405020304" pitchFamily="18" charset="0"/>
              </a:rPr>
              <a:t>和每个</a:t>
            </a:r>
            <a:r>
              <a:rPr lang="zh-CN" altLang="en-US" sz="2200">
                <a:sym typeface="Times New Roman" panose="02020603050405020304" pitchFamily="18" charset="0"/>
              </a:rPr>
              <a:t>样例</a:t>
            </a:r>
            <a:r>
              <a:rPr lang="en-US" altLang="zh-CN" sz="2200" dirty="0">
                <a:sym typeface="Times New Roman" panose="02020603050405020304" pitchFamily="18" charset="0"/>
              </a:rPr>
              <a:t>(x</a:t>
            </a:r>
            <a:r>
              <a:rPr lang="en-US" altLang="zh-CN" sz="2200">
                <a:sym typeface="Times New Roman" panose="02020603050405020304" pitchFamily="18" charset="0"/>
              </a:rPr>
              <a:t>, y) </a:t>
            </a:r>
            <a:r>
              <a:rPr lang="en-US" altLang="zh-CN" sz="2200">
                <a:sym typeface="Symbol" panose="05050102010706020507" pitchFamily="18" charset="2"/>
              </a:rPr>
              <a:t></a:t>
            </a:r>
            <a:r>
              <a:rPr lang="en-US" altLang="zh-CN" sz="2200">
                <a:sym typeface="Times New Roman" panose="02020603050405020304" pitchFamily="18" charset="0"/>
              </a:rPr>
              <a:t> </a:t>
            </a:r>
            <a:r>
              <a:rPr lang="en-US" altLang="zh-CN" sz="2200" dirty="0">
                <a:sym typeface="Times New Roman" panose="02020603050405020304" pitchFamily="18" charset="0"/>
              </a:rPr>
              <a:t>D</a:t>
            </a:r>
            <a:r>
              <a:rPr lang="zh-CN" altLang="en-US" sz="2200" dirty="0">
                <a:sym typeface="Times New Roman" panose="02020603050405020304" pitchFamily="18" charset="0"/>
              </a:rPr>
              <a:t>之间</a:t>
            </a:r>
            <a:r>
              <a:rPr lang="zh-CN" altLang="en-US" sz="2200">
                <a:sym typeface="Times New Roman" panose="02020603050405020304" pitchFamily="18" charset="0"/>
              </a:rPr>
              <a:t>的距离</a:t>
            </a:r>
            <a:r>
              <a:rPr lang="en-US" altLang="zh-CN" sz="2200">
                <a:sym typeface="Times New Roman" panose="02020603050405020304" pitchFamily="18" charset="0"/>
              </a:rPr>
              <a:t>d(x'</a:t>
            </a:r>
            <a:r>
              <a:rPr lang="en-US" altLang="zh-CN" sz="2200" dirty="0">
                <a:sym typeface="Times New Roman" panose="02020603050405020304" pitchFamily="18" charset="0"/>
              </a:rPr>
              <a:t>, x) </a:t>
            </a:r>
          </a:p>
          <a:p>
            <a:pPr marL="457200" lvl="1" indent="0">
              <a:lnSpc>
                <a:spcPct val="150000"/>
              </a:lnSpc>
              <a:spcBef>
                <a:spcPts val="600"/>
              </a:spcBef>
              <a:buClr>
                <a:srgbClr val="FF6600"/>
              </a:buClr>
              <a:buSzPct val="60000"/>
              <a:buNone/>
            </a:pPr>
            <a:r>
              <a:rPr lang="en-US" altLang="zh-CN" sz="2200" dirty="0">
                <a:sym typeface="Times New Roman" panose="02020603050405020304" pitchFamily="18" charset="0"/>
              </a:rPr>
              <a:t>4</a:t>
            </a:r>
            <a:r>
              <a:rPr lang="zh-CN" altLang="en-US" sz="2200" dirty="0">
                <a:sym typeface="Times New Roman" panose="02020603050405020304" pitchFamily="18" charset="0"/>
              </a:rPr>
              <a:t>：  </a:t>
            </a:r>
            <a:r>
              <a:rPr lang="zh-CN" altLang="en-US" sz="2200">
                <a:sym typeface="Times New Roman" panose="02020603050405020304" pitchFamily="18" charset="0"/>
              </a:rPr>
              <a:t>选择离</a:t>
            </a:r>
            <a:r>
              <a:rPr lang="en-US" altLang="zh-CN" sz="2200" dirty="0">
                <a:sym typeface="Times New Roman" panose="02020603050405020304" pitchFamily="18" charset="0"/>
              </a:rPr>
              <a:t>z</a:t>
            </a:r>
            <a:r>
              <a:rPr lang="zh-CN" altLang="en-US" sz="2200">
                <a:sym typeface="Times New Roman" panose="02020603050405020304" pitchFamily="18" charset="0"/>
              </a:rPr>
              <a:t>最近的</a:t>
            </a:r>
            <a:r>
              <a:rPr lang="en-US" altLang="zh-CN" sz="2200" dirty="0">
                <a:sym typeface="Times New Roman" panose="02020603050405020304" pitchFamily="18" charset="0"/>
              </a:rPr>
              <a:t>k</a:t>
            </a:r>
            <a:r>
              <a:rPr lang="zh-CN" altLang="en-US" sz="2200" dirty="0">
                <a:sym typeface="Times New Roman" panose="02020603050405020304" pitchFamily="18" charset="0"/>
              </a:rPr>
              <a:t>个训练样例</a:t>
            </a:r>
            <a:r>
              <a:rPr lang="zh-CN" altLang="en-US" sz="2200">
                <a:sym typeface="Times New Roman" panose="02020603050405020304" pitchFamily="18" charset="0"/>
              </a:rPr>
              <a:t>的集合</a:t>
            </a:r>
            <a:r>
              <a:rPr lang="en-US" altLang="zh-CN" sz="2200">
                <a:sym typeface="Times New Roman" panose="02020603050405020304" pitchFamily="18" charset="0"/>
              </a:rPr>
              <a:t>Dz  D</a:t>
            </a:r>
            <a:endParaRPr lang="en-US" altLang="zh-CN" sz="2200" dirty="0">
              <a:sym typeface="Times New Roman" panose="02020603050405020304" pitchFamily="18" charset="0"/>
            </a:endParaRPr>
          </a:p>
          <a:p>
            <a:pPr marL="457200" lvl="1" indent="0">
              <a:lnSpc>
                <a:spcPct val="150000"/>
              </a:lnSpc>
              <a:spcBef>
                <a:spcPts val="600"/>
              </a:spcBef>
              <a:buClr>
                <a:srgbClr val="FF6600"/>
              </a:buClr>
              <a:buSzPct val="60000"/>
              <a:buNone/>
            </a:pPr>
            <a:r>
              <a:rPr lang="en-US" altLang="zh-CN" sz="2200" dirty="0">
                <a:sym typeface="Times New Roman" panose="02020603050405020304" pitchFamily="18" charset="0"/>
              </a:rPr>
              <a:t>5</a:t>
            </a:r>
            <a:r>
              <a:rPr lang="zh-CN" altLang="en-US" sz="2200" dirty="0">
                <a:sym typeface="Times New Roman" panose="02020603050405020304" pitchFamily="18" charset="0"/>
              </a:rPr>
              <a:t>：</a:t>
            </a:r>
          </a:p>
          <a:p>
            <a:pPr marL="457200" lvl="1" indent="0">
              <a:lnSpc>
                <a:spcPct val="100000"/>
              </a:lnSpc>
              <a:spcBef>
                <a:spcPts val="0"/>
              </a:spcBef>
              <a:buClr>
                <a:srgbClr val="FF6600"/>
              </a:buClr>
              <a:buSzPct val="60000"/>
              <a:buNone/>
            </a:pPr>
            <a:endParaRPr lang="zh-CN" altLang="en-US" sz="2200" dirty="0">
              <a:sym typeface="Times New Roman" panose="02020603050405020304" pitchFamily="18" charset="0"/>
            </a:endParaRPr>
          </a:p>
          <a:p>
            <a:pPr marL="457200" lvl="1" indent="0">
              <a:lnSpc>
                <a:spcPct val="150000"/>
              </a:lnSpc>
              <a:spcBef>
                <a:spcPts val="600"/>
              </a:spcBef>
              <a:buClr>
                <a:srgbClr val="FF6600"/>
              </a:buClr>
              <a:buSzPct val="60000"/>
              <a:buNone/>
            </a:pPr>
            <a:r>
              <a:rPr lang="en-US" altLang="zh-CN" sz="2200">
                <a:sym typeface="Times New Roman" panose="02020603050405020304" pitchFamily="18" charset="0"/>
              </a:rPr>
              <a:t>6</a:t>
            </a:r>
            <a:r>
              <a:rPr lang="zh-CN" altLang="en-US" sz="2200">
                <a:sym typeface="Times New Roman" panose="02020603050405020304" pitchFamily="18" charset="0"/>
              </a:rPr>
              <a:t>：</a:t>
            </a:r>
            <a:r>
              <a:rPr lang="en-US" altLang="zh-CN" sz="2200" dirty="0">
                <a:sym typeface="Times New Roman" panose="02020603050405020304" pitchFamily="18" charset="0"/>
              </a:rPr>
              <a:t>end for </a:t>
            </a:r>
          </a:p>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dirty="0">
                <a:solidFill>
                  <a:schemeClr val="tx1">
                    <a:lumMod val="85000"/>
                    <a:lumOff val="15000"/>
                  </a:schemeClr>
                </a:solidFill>
                <a:cs typeface="+mn-ea"/>
                <a:sym typeface="Times New Roman" panose="02020603050405020304" pitchFamily="18" charset="0"/>
              </a:rPr>
              <a:t>距离加权表决 </a:t>
            </a:r>
          </a:p>
        </p:txBody>
      </p:sp>
      <p:sp>
        <p:nvSpPr>
          <p:cNvPr id="44039" name="Rectangle 5">
            <a:extLst>
              <a:ext uri="{FF2B5EF4-FFF2-40B4-BE49-F238E27FC236}">
                <a16:creationId xmlns:a16="http://schemas.microsoft.com/office/drawing/2014/main" id="{BAA18C6F-0D1B-4286-A0C0-53AA7118C826}"/>
              </a:ext>
            </a:extLst>
          </p:cNvPr>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b="0">
              <a:ea typeface="微软雅黑" panose="020B0503020204020204" pitchFamily="34" charset="-122"/>
              <a:sym typeface="Times New Roman" panose="02020603050405020304" pitchFamily="18" charset="0"/>
            </a:endParaRPr>
          </a:p>
        </p:txBody>
      </p:sp>
      <p:sp>
        <p:nvSpPr>
          <p:cNvPr id="44040" name="Rectangle 7">
            <a:extLst>
              <a:ext uri="{FF2B5EF4-FFF2-40B4-BE49-F238E27FC236}">
                <a16:creationId xmlns:a16="http://schemas.microsoft.com/office/drawing/2014/main" id="{0455FB38-7036-4369-A61B-4657880C2E3C}"/>
              </a:ext>
            </a:extLst>
          </p:cNvPr>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b="0">
              <a:ea typeface="微软雅黑" panose="020B0503020204020204" pitchFamily="34" charset="-122"/>
              <a:sym typeface="Times New Roman" panose="02020603050405020304" pitchFamily="18" charset="0"/>
            </a:endParaRPr>
          </a:p>
        </p:txBody>
      </p:sp>
      <p:graphicFrame>
        <p:nvGraphicFramePr>
          <p:cNvPr id="44041" name="Object 6">
            <a:extLst>
              <a:ext uri="{FF2B5EF4-FFF2-40B4-BE49-F238E27FC236}">
                <a16:creationId xmlns:a16="http://schemas.microsoft.com/office/drawing/2014/main" id="{81E0C200-5C3C-42CD-A19A-45823F6E2ACC}"/>
              </a:ext>
            </a:extLst>
          </p:cNvPr>
          <p:cNvGraphicFramePr>
            <a:graphicFrameLocks noChangeAspect="1"/>
          </p:cNvGraphicFramePr>
          <p:nvPr/>
        </p:nvGraphicFramePr>
        <p:xfrm>
          <a:off x="1385081" y="3717018"/>
          <a:ext cx="4149322" cy="879093"/>
        </p:xfrm>
        <a:graphic>
          <a:graphicData uri="http://schemas.openxmlformats.org/presentationml/2006/ole">
            <mc:AlternateContent xmlns:mc="http://schemas.openxmlformats.org/markup-compatibility/2006">
              <mc:Choice xmlns:v="urn:schemas-microsoft-com:vml" Requires="v">
                <p:oleObj spid="_x0000_s75786" name="Equation" r:id="rId3" imgW="1497950" imgH="317362" progId="Equation.DSMT4">
                  <p:embed/>
                </p:oleObj>
              </mc:Choice>
              <mc:Fallback>
                <p:oleObj name="Equation" r:id="rId3" imgW="1497950" imgH="317362" progId="Equation.DSMT4">
                  <p:embed/>
                  <p:pic>
                    <p:nvPicPr>
                      <p:cNvPr id="44041" name="Object 6">
                        <a:extLst>
                          <a:ext uri="{FF2B5EF4-FFF2-40B4-BE49-F238E27FC236}">
                            <a16:creationId xmlns:a16="http://schemas.microsoft.com/office/drawing/2014/main" id="{81E0C200-5C3C-42CD-A19A-45823F6E2A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081" y="3717018"/>
                        <a:ext cx="4149322" cy="879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2" name="Rectangle 9">
            <a:extLst>
              <a:ext uri="{FF2B5EF4-FFF2-40B4-BE49-F238E27FC236}">
                <a16:creationId xmlns:a16="http://schemas.microsoft.com/office/drawing/2014/main" id="{C9299538-1FFA-4FAC-8FF5-2637C53DEC18}"/>
              </a:ext>
            </a:extLst>
          </p:cNvPr>
          <p:cNvSpPr>
            <a:spLocks noChangeArrowheads="1"/>
          </p:cNvSpPr>
          <p:nvPr/>
        </p:nvSpPr>
        <p:spPr bwMode="auto">
          <a:xfrm>
            <a:off x="0" y="3041006"/>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b="0">
              <a:ea typeface="微软雅黑" panose="020B0503020204020204" pitchFamily="34" charset="-122"/>
              <a:sym typeface="Times New Roman" panose="02020603050405020304" pitchFamily="18" charset="0"/>
            </a:endParaRPr>
          </a:p>
        </p:txBody>
      </p:sp>
      <p:graphicFrame>
        <p:nvGraphicFramePr>
          <p:cNvPr id="44043" name="Object 8">
            <a:extLst>
              <a:ext uri="{FF2B5EF4-FFF2-40B4-BE49-F238E27FC236}">
                <a16:creationId xmlns:a16="http://schemas.microsoft.com/office/drawing/2014/main" id="{AB2C8840-BDBB-4E3A-99B2-91AA5D3F6E63}"/>
              </a:ext>
            </a:extLst>
          </p:cNvPr>
          <p:cNvGraphicFramePr>
            <a:graphicFrameLocks noChangeAspect="1"/>
          </p:cNvGraphicFramePr>
          <p:nvPr/>
        </p:nvGraphicFramePr>
        <p:xfrm>
          <a:off x="1385081" y="5813020"/>
          <a:ext cx="4789643" cy="878400"/>
        </p:xfrm>
        <a:graphic>
          <a:graphicData uri="http://schemas.openxmlformats.org/presentationml/2006/ole">
            <mc:AlternateContent xmlns:mc="http://schemas.openxmlformats.org/markup-compatibility/2006">
              <mc:Choice xmlns:v="urn:schemas-microsoft-com:vml" Requires="v">
                <p:oleObj spid="_x0000_s75787" name="Equation" r:id="rId5" imgW="1713756" imgH="317362" progId="Equation.DSMT4">
                  <p:embed/>
                </p:oleObj>
              </mc:Choice>
              <mc:Fallback>
                <p:oleObj name="Equation" r:id="rId5" imgW="1713756" imgH="317362" progId="Equation.DSMT4">
                  <p:embed/>
                  <p:pic>
                    <p:nvPicPr>
                      <p:cNvPr id="44043" name="Object 8">
                        <a:extLst>
                          <a:ext uri="{FF2B5EF4-FFF2-40B4-BE49-F238E27FC236}">
                            <a16:creationId xmlns:a16="http://schemas.microsoft.com/office/drawing/2014/main" id="{AB2C8840-BDBB-4E3A-99B2-91AA5D3F6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5081" y="5813020"/>
                        <a:ext cx="4789643" cy="8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8">
            <a:extLst>
              <a:ext uri="{FF2B5EF4-FFF2-40B4-BE49-F238E27FC236}">
                <a16:creationId xmlns:a16="http://schemas.microsoft.com/office/drawing/2014/main" id="{5D4EAC90-78B5-492E-A83E-567D6C810736}"/>
              </a:ext>
            </a:extLst>
          </p:cNvPr>
          <p:cNvSpPr/>
          <p:nvPr/>
        </p:nvSpPr>
        <p:spPr bwMode="auto">
          <a:xfrm>
            <a:off x="625404" y="2523758"/>
            <a:ext cx="6300000" cy="504000"/>
          </a:xfrm>
          <a:prstGeom prst="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TextBox 2">
            <a:extLst>
              <a:ext uri="{FF2B5EF4-FFF2-40B4-BE49-F238E27FC236}">
                <a16:creationId xmlns:a16="http://schemas.microsoft.com/office/drawing/2014/main" id="{C53589DA-8B66-41C8-870E-C040B5C66EEA}"/>
              </a:ext>
            </a:extLst>
          </p:cNvPr>
          <p:cNvSpPr txBox="1"/>
          <p:nvPr/>
        </p:nvSpPr>
        <p:spPr>
          <a:xfrm>
            <a:off x="7038330" y="2544925"/>
            <a:ext cx="1755052" cy="461665"/>
          </a:xfrm>
          <a:prstGeom prst="rect">
            <a:avLst/>
          </a:prstGeom>
          <a:noFill/>
        </p:spPr>
        <p:txBody>
          <a:bodyPr wrap="square" rtlCol="0">
            <a:spAutoFit/>
          </a:bodyPr>
          <a:lstStyle/>
          <a:p>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计算开销大</a:t>
            </a:r>
          </a:p>
        </p:txBody>
      </p:sp>
      <p:sp>
        <p:nvSpPr>
          <p:cNvPr id="11" name="TextBox 3">
            <a:extLst>
              <a:ext uri="{FF2B5EF4-FFF2-40B4-BE49-F238E27FC236}">
                <a16:creationId xmlns:a16="http://schemas.microsoft.com/office/drawing/2014/main" id="{6DC51976-1258-485D-A9D9-6D39664F78F7}"/>
              </a:ext>
            </a:extLst>
          </p:cNvPr>
          <p:cNvSpPr txBox="1"/>
          <p:nvPr/>
        </p:nvSpPr>
        <p:spPr>
          <a:xfrm>
            <a:off x="5636811" y="3717018"/>
            <a:ext cx="3348676" cy="1975990"/>
          </a:xfrm>
          <a:prstGeom prst="rect">
            <a:avLst/>
          </a:prstGeom>
          <a:solidFill>
            <a:schemeClr val="accent6">
              <a:lumMod val="20000"/>
              <a:lumOff val="80000"/>
            </a:schemeClr>
          </a:solidFill>
        </p:spPr>
        <p:txBody>
          <a:bodyPr wrap="square" rtlCol="0">
            <a:spAutoFit/>
          </a:bodyPr>
          <a:lstStyle/>
          <a:p>
            <a:pPr>
              <a:lnSpc>
                <a:spcPct val="150000"/>
              </a:lnSpc>
            </a:pP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两种特殊的</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数据结构</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提前对训练集进行优化存储</a:t>
            </a:r>
            <a:endParaRPr lang="en-US" altLang="zh-CN" sz="2200" dirty="0">
              <a:latin typeface="Times New Roman" panose="02020603050405020304" pitchFamily="18" charset="0"/>
              <a:ea typeface="微软雅黑" panose="020B0503020204020204" pitchFamily="34" charset="-122"/>
              <a:sym typeface="Times New Roman" panose="02020603050405020304" pitchFamily="18" charset="0"/>
            </a:endParaRPr>
          </a:p>
          <a:p>
            <a:pPr marL="800100" lvl="1" indent="-342900">
              <a:lnSpc>
                <a:spcPct val="150000"/>
              </a:lnSpc>
              <a:buFont typeface="Arial" panose="020B0604020202020204" pitchFamily="34" charset="0"/>
              <a:buChar char="•"/>
            </a:pPr>
            <a:r>
              <a:rPr lang="en-US" altLang="zh-CN" sz="2000" dirty="0" err="1">
                <a:latin typeface="Times New Roman" panose="02020603050405020304" pitchFamily="18" charset="0"/>
                <a:ea typeface="微软雅黑" panose="020B0503020204020204" pitchFamily="34" charset="-122"/>
                <a:sym typeface="Times New Roman" panose="02020603050405020304" pitchFamily="18" charset="0"/>
              </a:rPr>
              <a:t>Kd</a:t>
            </a:r>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-Tree</a:t>
            </a:r>
          </a:p>
          <a:p>
            <a:pPr marL="800100" lvl="1" indent="-342900">
              <a:lnSpc>
                <a:spcPct val="150000"/>
              </a:lnSpc>
              <a:buFont typeface="Arial" panose="020B0604020202020204" pitchFamily="34" charset="0"/>
              <a:buChar char="•"/>
            </a:pPr>
            <a:r>
              <a:rPr lang="en-US" altLang="zh-CN" sz="2000" dirty="0" err="1">
                <a:latin typeface="Times New Roman" panose="02020603050405020304" pitchFamily="18" charset="0"/>
                <a:ea typeface="微软雅黑" panose="020B0503020204020204" pitchFamily="34" charset="-122"/>
                <a:sym typeface="Times New Roman" panose="02020603050405020304" pitchFamily="18" charset="0"/>
              </a:rPr>
              <a:t>Kd</a:t>
            </a:r>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-Ball</a:t>
            </a:r>
            <a:endParaRPr lang="zh-CN" altLang="en-US" sz="2000"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267327424"/>
      </p:ext>
    </p:extLst>
  </p:cSld>
  <p:clrMapOvr>
    <a:masterClrMapping/>
  </p:clrMapOvr>
  <p:transition spd="med">
    <p:split orient="ver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a:extLst>
              <a:ext uri="{FF2B5EF4-FFF2-40B4-BE49-F238E27FC236}">
                <a16:creationId xmlns:a16="http://schemas.microsoft.com/office/drawing/2014/main" id="{31DA83AE-E5F8-4B15-BDF8-6C3142B8ACCC}"/>
              </a:ext>
            </a:extLst>
          </p:cNvPr>
          <p:cNvSpPr>
            <a:spLocks noGrp="1" noChangeArrowheads="1"/>
          </p:cNvSpPr>
          <p:nvPr>
            <p:ph type="title" idx="4294967295"/>
          </p:nvPr>
        </p:nvSpPr>
        <p:spPr>
          <a:xfrm>
            <a:off x="756000" y="108000"/>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3.3 k-</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最近邻注意的问题</a:t>
            </a:r>
          </a:p>
        </p:txBody>
      </p:sp>
      <p:sp>
        <p:nvSpPr>
          <p:cNvPr id="45062" name="Rectangle 3">
            <a:extLst>
              <a:ext uri="{FF2B5EF4-FFF2-40B4-BE49-F238E27FC236}">
                <a16:creationId xmlns:a16="http://schemas.microsoft.com/office/drawing/2014/main" id="{8A6BDBA0-01B5-42B9-91A3-88450E902ADE}"/>
              </a:ext>
            </a:extLst>
          </p:cNvPr>
          <p:cNvSpPr>
            <a:spLocks noGrp="1" noChangeArrowheads="1"/>
          </p:cNvSpPr>
          <p:nvPr>
            <p:ph type="body" idx="4294967295"/>
          </p:nvPr>
        </p:nvSpPr>
        <p:spPr>
          <a:xfrm>
            <a:off x="252000" y="756000"/>
            <a:ext cx="8640000" cy="3479414"/>
          </a:xfrm>
          <a:prstGeom prst="rect">
            <a:avLst/>
          </a:prstGeom>
        </p:spPr>
        <p:txBody>
          <a:bodyPr wrap="square">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en-US" altLang="zh-CN" sz="2400" dirty="0">
                <a:solidFill>
                  <a:schemeClr val="tx1">
                    <a:lumMod val="85000"/>
                    <a:lumOff val="15000"/>
                  </a:schemeClr>
                </a:solidFill>
                <a:cs typeface="+mn-ea"/>
                <a:sym typeface="Times New Roman" panose="02020603050405020304" pitchFamily="18" charset="0"/>
              </a:rPr>
              <a:t>k</a:t>
            </a:r>
            <a:r>
              <a:rPr lang="zh-CN" altLang="en-US" sz="2400" dirty="0">
                <a:solidFill>
                  <a:schemeClr val="tx1">
                    <a:lumMod val="85000"/>
                    <a:lumOff val="15000"/>
                  </a:schemeClr>
                </a:solidFill>
                <a:cs typeface="+mn-ea"/>
                <a:sym typeface="Times New Roman" panose="02020603050405020304" pitchFamily="18" charset="0"/>
              </a:rPr>
              <a:t>值的</a:t>
            </a:r>
            <a:r>
              <a:rPr lang="zh-CN" altLang="en-US" sz="2400">
                <a:solidFill>
                  <a:schemeClr val="tx1">
                    <a:lumMod val="85000"/>
                    <a:lumOff val="15000"/>
                  </a:schemeClr>
                </a:solidFill>
                <a:cs typeface="+mn-ea"/>
                <a:sym typeface="Times New Roman" panose="02020603050405020304" pitchFamily="18" charset="0"/>
              </a:rPr>
              <a:t>选择 </a:t>
            </a:r>
            <a:r>
              <a:rPr lang="en-US" altLang="zh-CN" sz="2400" dirty="0">
                <a:solidFill>
                  <a:schemeClr val="tx1">
                    <a:lumMod val="85000"/>
                    <a:lumOff val="15000"/>
                  </a:schemeClr>
                </a:solidFill>
                <a:cs typeface="+mn-ea"/>
                <a:sym typeface="Times New Roman" panose="02020603050405020304" pitchFamily="18" charset="0"/>
              </a:rPr>
              <a:t>:</a:t>
            </a:r>
          </a:p>
          <a:p>
            <a:pPr lvl="1">
              <a:lnSpc>
                <a:spcPct val="150000"/>
              </a:lnSpc>
              <a:spcBef>
                <a:spcPts val="600"/>
              </a:spcBef>
              <a:buClr>
                <a:srgbClr val="FF6600"/>
              </a:buClr>
              <a:buSzPct val="60000"/>
              <a:buFont typeface="Wingdings" panose="05000000000000000000" pitchFamily="2" charset="2"/>
              <a:buChar char="l"/>
            </a:pPr>
            <a:r>
              <a:rPr lang="zh-CN" altLang="en-US" sz="2200">
                <a:sym typeface="Times New Roman" panose="02020603050405020304" pitchFamily="18" charset="0"/>
              </a:rPr>
              <a:t>如果 </a:t>
            </a:r>
            <a:r>
              <a:rPr lang="en-US" altLang="zh-CN" sz="2200">
                <a:sym typeface="Times New Roman" panose="02020603050405020304" pitchFamily="18" charset="0"/>
              </a:rPr>
              <a:t>k</a:t>
            </a:r>
            <a:r>
              <a:rPr lang="en-US" altLang="zh-CN" sz="2200" dirty="0">
                <a:sym typeface="Times New Roman" panose="02020603050405020304" pitchFamily="18" charset="0"/>
              </a:rPr>
              <a:t> </a:t>
            </a:r>
            <a:r>
              <a:rPr lang="zh-CN" altLang="en-US" sz="2200">
                <a:sym typeface="Times New Roman" panose="02020603050405020304" pitchFamily="18" charset="0"/>
              </a:rPr>
              <a:t>太小</a:t>
            </a:r>
            <a:r>
              <a:rPr lang="en-US" altLang="zh-CN" sz="2200" dirty="0">
                <a:sym typeface="Times New Roman" panose="02020603050405020304" pitchFamily="18" charset="0"/>
              </a:rPr>
              <a:t>, </a:t>
            </a:r>
            <a:r>
              <a:rPr lang="zh-CN" altLang="en-US" sz="2200" dirty="0">
                <a:sym typeface="Times New Roman" panose="02020603050405020304" pitchFamily="18" charset="0"/>
              </a:rPr>
              <a:t>则对噪声点敏感</a:t>
            </a:r>
          </a:p>
          <a:p>
            <a:pPr lvl="1">
              <a:lnSpc>
                <a:spcPct val="150000"/>
              </a:lnSpc>
              <a:spcBef>
                <a:spcPts val="600"/>
              </a:spcBef>
              <a:buClr>
                <a:srgbClr val="FF6600"/>
              </a:buClr>
              <a:buSzPct val="60000"/>
              <a:buFont typeface="Wingdings" panose="05000000000000000000" pitchFamily="2" charset="2"/>
              <a:buChar char="l"/>
            </a:pPr>
            <a:r>
              <a:rPr lang="zh-CN" altLang="en-US" sz="2200">
                <a:sym typeface="Times New Roman" panose="02020603050405020304" pitchFamily="18" charset="0"/>
              </a:rPr>
              <a:t>如果 </a:t>
            </a:r>
            <a:r>
              <a:rPr lang="en-US" altLang="zh-CN" sz="2200">
                <a:sym typeface="Times New Roman" panose="02020603050405020304" pitchFamily="18" charset="0"/>
              </a:rPr>
              <a:t>k</a:t>
            </a:r>
            <a:r>
              <a:rPr lang="en-US" altLang="zh-CN" sz="2200" dirty="0">
                <a:sym typeface="Times New Roman" panose="02020603050405020304" pitchFamily="18" charset="0"/>
              </a:rPr>
              <a:t> </a:t>
            </a:r>
            <a:r>
              <a:rPr lang="zh-CN" altLang="en-US" sz="2200">
                <a:sym typeface="Times New Roman" panose="02020603050405020304" pitchFamily="18" charset="0"/>
              </a:rPr>
              <a:t>太大</a:t>
            </a:r>
            <a:r>
              <a:rPr lang="en-US" altLang="zh-CN" sz="2200" dirty="0">
                <a:sym typeface="Times New Roman" panose="02020603050405020304" pitchFamily="18" charset="0"/>
              </a:rPr>
              <a:t>, </a:t>
            </a:r>
            <a:r>
              <a:rPr lang="zh-CN" altLang="en-US" sz="2200" dirty="0">
                <a:sym typeface="Times New Roman" panose="02020603050405020304" pitchFamily="18" charset="0"/>
              </a:rPr>
              <a:t>邻域可能</a:t>
            </a:r>
            <a:r>
              <a:rPr lang="zh-CN" altLang="en-US" sz="2200">
                <a:sym typeface="Times New Roman" panose="02020603050405020304" pitchFamily="18" charset="0"/>
              </a:rPr>
              <a:t>包含很多</a:t>
            </a:r>
            <a:r>
              <a:rPr lang="zh-CN" altLang="en-US" sz="2200" dirty="0">
                <a:sym typeface="Times New Roman" panose="02020603050405020304" pitchFamily="18" charset="0"/>
              </a:rPr>
              <a:t>其他类的点</a:t>
            </a:r>
          </a:p>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a:solidFill>
                  <a:schemeClr val="tx1">
                    <a:lumMod val="85000"/>
                    <a:lumOff val="15000"/>
                  </a:schemeClr>
                </a:solidFill>
                <a:cs typeface="+mn-ea"/>
                <a:sym typeface="Times New Roman" panose="02020603050405020304" pitchFamily="18" charset="0"/>
              </a:rPr>
              <a:t>定标</a:t>
            </a:r>
            <a:r>
              <a:rPr lang="zh-CN" altLang="en-US" sz="2400" dirty="0">
                <a:solidFill>
                  <a:schemeClr val="tx1">
                    <a:lumMod val="85000"/>
                    <a:lumOff val="15000"/>
                  </a:schemeClr>
                </a:solidFill>
                <a:cs typeface="+mn-ea"/>
                <a:sym typeface="Times New Roman" panose="02020603050405020304" pitchFamily="18" charset="0"/>
              </a:rPr>
              <a:t>问题（规范化）</a:t>
            </a: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属性可能需要规范化，</a:t>
            </a:r>
            <a:r>
              <a:rPr lang="zh-CN" altLang="en-US" sz="2200">
                <a:sym typeface="Times New Roman" panose="02020603050405020304" pitchFamily="18" charset="0"/>
              </a:rPr>
              <a:t>防止距离</a:t>
            </a:r>
            <a:r>
              <a:rPr lang="zh-CN" altLang="en-US" sz="2200" dirty="0">
                <a:sym typeface="Times New Roman" panose="02020603050405020304" pitchFamily="18" charset="0"/>
              </a:rPr>
              <a:t>度量被具有很大值域</a:t>
            </a:r>
            <a:r>
              <a:rPr lang="zh-CN" altLang="en-US" sz="2200">
                <a:sym typeface="Times New Roman" panose="02020603050405020304" pitchFamily="18" charset="0"/>
              </a:rPr>
              <a:t>的属性所左右</a:t>
            </a:r>
            <a:endParaRPr lang="zh-CN" altLang="en-US" sz="2200" dirty="0">
              <a:sym typeface="Times New Roman" panose="02020603050405020304" pitchFamily="18" charset="0"/>
            </a:endParaRPr>
          </a:p>
        </p:txBody>
      </p:sp>
      <p:graphicFrame>
        <p:nvGraphicFramePr>
          <p:cNvPr id="45063" name="Object 4">
            <a:extLst>
              <a:ext uri="{FF2B5EF4-FFF2-40B4-BE49-F238E27FC236}">
                <a16:creationId xmlns:a16="http://schemas.microsoft.com/office/drawing/2014/main" id="{DED7D283-2141-4666-90DD-BB808EF2178C}"/>
              </a:ext>
            </a:extLst>
          </p:cNvPr>
          <p:cNvGraphicFramePr>
            <a:graphicFrameLocks noChangeAspect="1"/>
          </p:cNvGraphicFramePr>
          <p:nvPr>
            <p:extLst>
              <p:ext uri="{D42A27DB-BD31-4B8C-83A1-F6EECF244321}">
                <p14:modId xmlns:p14="http://schemas.microsoft.com/office/powerpoint/2010/main" val="388057506"/>
              </p:ext>
            </p:extLst>
          </p:nvPr>
        </p:nvGraphicFramePr>
        <p:xfrm>
          <a:off x="2810668" y="3866907"/>
          <a:ext cx="3522663" cy="2987675"/>
        </p:xfrm>
        <a:graphic>
          <a:graphicData uri="http://schemas.openxmlformats.org/presentationml/2006/ole">
            <mc:AlternateContent xmlns:mc="http://schemas.openxmlformats.org/markup-compatibility/2006">
              <mc:Choice xmlns:v="urn:schemas-microsoft-com:vml" Requires="v">
                <p:oleObj spid="_x0000_s45160" name="Visio" r:id="rId3" imgW="6582512" imgH="5298053" progId="Visio.Drawing.6">
                  <p:embed/>
                </p:oleObj>
              </mc:Choice>
              <mc:Fallback>
                <p:oleObj name="Visio" r:id="rId3" imgW="6582512" imgH="5298053"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0668" y="3866907"/>
                        <a:ext cx="3522663" cy="298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split orient="ver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2">
            <a:extLst>
              <a:ext uri="{FF2B5EF4-FFF2-40B4-BE49-F238E27FC236}">
                <a16:creationId xmlns:a16="http://schemas.microsoft.com/office/drawing/2014/main" id="{2DDE24BD-66DB-4ADA-8B1D-FE8D01489E9A}"/>
              </a:ext>
            </a:extLst>
          </p:cNvPr>
          <p:cNvSpPr>
            <a:spLocks noGrp="1" noChangeArrowheads="1"/>
          </p:cNvSpPr>
          <p:nvPr>
            <p:ph type="title" idx="4294967295"/>
          </p:nvPr>
        </p:nvSpPr>
        <p:spPr>
          <a:xfrm>
            <a:off x="756000" y="108000"/>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3.4 k-NN</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的特点</a:t>
            </a:r>
          </a:p>
        </p:txBody>
      </p:sp>
      <p:sp>
        <p:nvSpPr>
          <p:cNvPr id="46086" name="Rectangle 3">
            <a:extLst>
              <a:ext uri="{FF2B5EF4-FFF2-40B4-BE49-F238E27FC236}">
                <a16:creationId xmlns:a16="http://schemas.microsoft.com/office/drawing/2014/main" id="{7638002C-AFF0-4094-84E2-62D7539812E0}"/>
              </a:ext>
            </a:extLst>
          </p:cNvPr>
          <p:cNvSpPr>
            <a:spLocks noGrp="1" noChangeArrowheads="1"/>
          </p:cNvSpPr>
          <p:nvPr>
            <p:ph type="body" idx="4294967295"/>
          </p:nvPr>
        </p:nvSpPr>
        <p:spPr>
          <a:xfrm>
            <a:off x="252000" y="756000"/>
            <a:ext cx="8458200" cy="5670078"/>
          </a:xfrm>
          <a:prstGeom prst="rect">
            <a:avLst/>
          </a:prstGeom>
        </p:spPr>
        <p:txBody>
          <a:bodyPr wrap="square">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en-US" altLang="zh-CN" sz="2400">
                <a:solidFill>
                  <a:schemeClr val="tx1">
                    <a:lumMod val="85000"/>
                    <a:lumOff val="15000"/>
                  </a:schemeClr>
                </a:solidFill>
                <a:cs typeface="+mn-ea"/>
                <a:sym typeface="Times New Roman" panose="02020603050405020304" pitchFamily="18" charset="0"/>
              </a:rPr>
              <a:t>k</a:t>
            </a:r>
            <a:r>
              <a:rPr lang="en-US" altLang="zh-CN" sz="2400" dirty="0">
                <a:solidFill>
                  <a:schemeClr val="tx1">
                    <a:lumMod val="85000"/>
                    <a:lumOff val="15000"/>
                  </a:schemeClr>
                </a:solidFill>
                <a:cs typeface="+mn-ea"/>
                <a:sym typeface="Times New Roman" panose="02020603050405020304" pitchFamily="18" charset="0"/>
              </a:rPr>
              <a:t>-NN</a:t>
            </a:r>
            <a:r>
              <a:rPr lang="zh-CN" altLang="en-US" sz="2400" dirty="0">
                <a:solidFill>
                  <a:schemeClr val="tx1">
                    <a:lumMod val="85000"/>
                    <a:lumOff val="15000"/>
                  </a:schemeClr>
                </a:solidFill>
                <a:cs typeface="+mn-ea"/>
                <a:sym typeface="Times New Roman" panose="02020603050405020304" pitchFamily="18" charset="0"/>
              </a:rPr>
              <a:t>的特点</a:t>
            </a: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是一种基于实例的学习 </a:t>
            </a:r>
          </a:p>
          <a:p>
            <a:pPr lvl="2">
              <a:lnSpc>
                <a:spcPct val="150000"/>
              </a:lnSpc>
              <a:spcBef>
                <a:spcPts val="600"/>
              </a:spcBef>
              <a:buClr>
                <a:srgbClr val="FF6600"/>
              </a:buClr>
            </a:pPr>
            <a:r>
              <a:rPr lang="zh-CN" altLang="en-US" dirty="0">
                <a:sym typeface="Times New Roman" panose="02020603050405020304" pitchFamily="18" charset="0"/>
              </a:rPr>
              <a:t>需要一个邻近性度量来确定实例间的相似性或距离 </a:t>
            </a: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不需要建立模型，但分类一个测试样例开销很大</a:t>
            </a:r>
          </a:p>
          <a:p>
            <a:pPr lvl="2">
              <a:lnSpc>
                <a:spcPct val="150000"/>
              </a:lnSpc>
              <a:spcBef>
                <a:spcPts val="600"/>
              </a:spcBef>
              <a:buClr>
                <a:srgbClr val="FF6600"/>
              </a:buClr>
            </a:pPr>
            <a:r>
              <a:rPr lang="zh-CN" altLang="en-US" dirty="0">
                <a:sym typeface="Times New Roman" panose="02020603050405020304" pitchFamily="18" charset="0"/>
              </a:rPr>
              <a:t>需要计算域所有训练实例之间的距离 </a:t>
            </a: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基于局部信息进行预测，对噪声非常敏感 </a:t>
            </a: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最近邻分类器可以生成任意形状的决策边界 </a:t>
            </a:r>
          </a:p>
          <a:p>
            <a:pPr lvl="2">
              <a:lnSpc>
                <a:spcPct val="150000"/>
              </a:lnSpc>
              <a:spcBef>
                <a:spcPts val="600"/>
              </a:spcBef>
              <a:buClr>
                <a:srgbClr val="FF6600"/>
              </a:buClr>
            </a:pPr>
            <a:r>
              <a:rPr lang="zh-CN" altLang="en-US" dirty="0">
                <a:sym typeface="Times New Roman" panose="02020603050405020304" pitchFamily="18" charset="0"/>
              </a:rPr>
              <a:t>决策树和基于规则的分类器通常是直线决策边界 </a:t>
            </a: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需要适当的邻近性度量和数据预处理 </a:t>
            </a:r>
          </a:p>
          <a:p>
            <a:pPr lvl="2">
              <a:lnSpc>
                <a:spcPct val="150000"/>
              </a:lnSpc>
              <a:spcBef>
                <a:spcPts val="600"/>
              </a:spcBef>
              <a:buClr>
                <a:srgbClr val="FF6600"/>
              </a:buClr>
            </a:pPr>
            <a:r>
              <a:rPr lang="zh-CN" altLang="en-US" dirty="0">
                <a:sym typeface="Times New Roman" panose="02020603050405020304" pitchFamily="18" charset="0"/>
              </a:rPr>
              <a:t>防止邻近性度量被某个属性左右</a:t>
            </a:r>
          </a:p>
        </p:txBody>
      </p:sp>
    </p:spTree>
  </p:cSld>
  <p:clrMapOvr>
    <a:masterClrMapping/>
  </p:clrMapOvr>
  <p:transition spd="med">
    <p:split orient="ver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en-US" altLang="zh-CN" sz="26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Knn</a:t>
            </a:r>
            <a:r>
              <a:rPr lang="zh-CN" altLang="en-US" sz="26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分类属于下面哪一类</a:t>
            </a:r>
          </a:p>
        </p:txBody>
      </p:sp>
      <p:sp>
        <p:nvSpPr>
          <p:cNvPr id="9" name="TextBox 8"/>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急切学习</a:t>
            </a:r>
          </a:p>
        </p:txBody>
      </p:sp>
      <p:sp>
        <p:nvSpPr>
          <p:cNvPr id="10" name="TextBox 9"/>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惰性学习</a:t>
            </a:r>
          </a:p>
        </p:txBody>
      </p:sp>
      <p:sp>
        <p:nvSpPr>
          <p:cNvPr id="13" name="椭圆 12"/>
          <p:cNvSpPr>
            <a:spLocks noChangeAspect="1"/>
          </p:cNvSpPr>
          <p:nvPr>
            <p:custDataLst>
              <p:tags r:id="rId5"/>
            </p:custDataLst>
          </p:nvPr>
        </p:nvSpPr>
        <p:spPr bwMode="auto">
          <a:xfrm>
            <a:off x="1114425" y="2850356"/>
            <a:ext cx="514350" cy="514350"/>
          </a:xfrm>
          <a:prstGeom prst="ellipse">
            <a:avLst/>
          </a:prstGeom>
          <a:solidFill>
            <a:srgbClr val="808080"/>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A</a:t>
            </a:r>
            <a:endParaRPr kumimoji="1"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椭圆 13"/>
          <p:cNvSpPr>
            <a:spLocks noChangeAspect="1"/>
          </p:cNvSpPr>
          <p:nvPr>
            <p:custDataLst>
              <p:tags r:id="rId6"/>
            </p:custDataLst>
          </p:nvPr>
        </p:nvSpPr>
        <p:spPr bwMode="auto">
          <a:xfrm>
            <a:off x="1114425" y="3707606"/>
            <a:ext cx="514350" cy="514350"/>
          </a:xfrm>
          <a:prstGeom prst="ellipse">
            <a:avLst/>
          </a:prstGeom>
          <a:solidFill>
            <a:srgbClr val="FF9900"/>
          </a:solidFill>
          <a:ln w="254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B</a:t>
            </a:r>
            <a:endParaRPr kumimoji="1"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圆角矩形 16"/>
          <p:cNvSpPr/>
          <p:nvPr>
            <p:custDataLst>
              <p:tags r:id="rId7"/>
            </p:custDataLst>
          </p:nvPr>
        </p:nvSpPr>
        <p:spPr bwMode="auto">
          <a:xfrm>
            <a:off x="6516216" y="5829766"/>
            <a:ext cx="1543050" cy="411480"/>
          </a:xfrm>
          <a:prstGeom prst="roundRect">
            <a:avLst/>
          </a:prstGeom>
          <a:gradFill flip="none" rotWithShape="1">
            <a:gsLst>
              <a:gs pos="0">
                <a:srgbClr val="13548C">
                  <a:shade val="30000"/>
                  <a:satMod val="115000"/>
                </a:srgbClr>
              </a:gs>
              <a:gs pos="50000">
                <a:srgbClr val="13548C">
                  <a:shade val="67500"/>
                  <a:satMod val="115000"/>
                </a:srgbClr>
              </a:gs>
              <a:gs pos="100000">
                <a:srgbClr val="13548C">
                  <a:shade val="100000"/>
                  <a:satMod val="115000"/>
                </a:srgbClr>
              </a:gs>
            </a:gsLst>
            <a:lin ang="16200000" scaled="1"/>
            <a:tileRect/>
          </a:gradFill>
          <a:ln w="38100" cap="flat" cmpd="sng" algn="ctr">
            <a:no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提交</a:t>
            </a:r>
          </a:p>
        </p:txBody>
      </p:sp>
      <p:grpSp>
        <p:nvGrpSpPr>
          <p:cNvPr id="22" name="组合 21"/>
          <p:cNvGrpSpPr/>
          <p:nvPr>
            <p:custDataLst>
              <p:tags r:id="rId8"/>
            </p:custDataLst>
          </p:nvPr>
        </p:nvGrpSpPr>
        <p:grpSpPr>
          <a:xfrm>
            <a:off x="0" y="0"/>
            <a:ext cx="9144000" cy="635000"/>
            <a:chOff x="0" y="0"/>
            <a:chExt cx="9144000" cy="635000"/>
          </a:xfrm>
        </p:grpSpPr>
        <p:sp>
          <p:nvSpPr>
            <p:cNvPr id="18" name="TitleBackground"/>
            <p:cNvSpPr/>
            <p:nvPr>
              <p:custDataLst>
                <p:tags r:id="rId10"/>
              </p:custDataLst>
            </p:nvPr>
          </p:nvSpPr>
          <p:spPr bwMode="auto">
            <a:xfrm>
              <a:off x="0" y="0"/>
              <a:ext cx="9144000" cy="635000"/>
            </a:xfrm>
            <a:prstGeom prst="rect">
              <a:avLst/>
            </a:prstGeom>
            <a:solidFill>
              <a:srgbClr val="F6F7F8"/>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9" name="ColorBlock"/>
            <p:cNvSpPr/>
            <p:nvPr>
              <p:custDataLst>
                <p:tags r:id="rId11"/>
              </p:custDataLst>
            </p:nvPr>
          </p:nvSpPr>
          <p:spPr bwMode="auto">
            <a:xfrm>
              <a:off x="0" y="0"/>
              <a:ext cx="190500" cy="635000"/>
            </a:xfrm>
            <a:prstGeom prst="rect">
              <a:avLst/>
            </a:prstGeom>
            <a:solidFill>
              <a:srgbClr val="639EF4"/>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0"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单选题</a:t>
              </a:r>
            </a:p>
          </p:txBody>
        </p:sp>
        <p:sp>
          <p:nvSpPr>
            <p:cNvPr id="21" name="TipText"/>
            <p:cNvSpPr txBox="1"/>
            <p:nvPr>
              <p:custDataLst>
                <p:tags r:id="rId13"/>
              </p:custDataLst>
            </p:nvPr>
          </p:nvSpPr>
          <p:spPr>
            <a:xfrm>
              <a:off x="1510030" y="109220"/>
              <a:ext cx="2286000" cy="508000"/>
            </a:xfrm>
            <a:prstGeom prst="rect">
              <a:avLst/>
            </a:prstGeom>
            <a:noFill/>
          </p:spPr>
          <p:txBody>
            <a:bodyPr vert="horz" wrap="none" rtlCol="0" anchor="ctr" anchorCtr="0">
              <a:noAutofit/>
            </a:bodyPr>
            <a:lstStyle/>
            <a:p>
              <a:r>
                <a:rPr lang="en-US" altLang="zh-CN" sz="2000">
                  <a:solidFill>
                    <a:srgbClr val="808080"/>
                  </a:solidFill>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sz="2000">
                  <a:solidFill>
                    <a:srgbClr val="808080"/>
                  </a:solidFill>
                  <a:latin typeface="Times New Roman" panose="02020603050405020304" pitchFamily="18" charset="0"/>
                  <a:ea typeface="微软雅黑" panose="020B0503020204020204" pitchFamily="34" charset="-122"/>
                  <a:sym typeface="Times New Roman" panose="02020603050405020304" pitchFamily="18" charset="0"/>
                </a:rPr>
                <a:t>分</a:t>
              </a:r>
            </a:p>
          </p:txBody>
        </p:sp>
      </p:grpSp>
      <p:pic>
        <p:nvPicPr>
          <p:cNvPr id="7" name="图片 6"/>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889668964"/>
      </p:ext>
    </p:extLst>
  </p:cSld>
  <p:clrMapOvr>
    <a:masterClrMapping/>
  </p:clrMapOvr>
  <p:transition spd="med">
    <p:split orient="ver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梯形 20">
            <a:extLst>
              <a:ext uri="{FF2B5EF4-FFF2-40B4-BE49-F238E27FC236}">
                <a16:creationId xmlns:a16="http://schemas.microsoft.com/office/drawing/2014/main" id="{5CCB348E-E86A-40B3-82C2-FF375AFD2BC2}"/>
              </a:ext>
            </a:extLst>
          </p:cNvPr>
          <p:cNvSpPr/>
          <p:nvPr/>
        </p:nvSpPr>
        <p:spPr>
          <a:xfrm rot="16200000">
            <a:off x="5292052" y="440590"/>
            <a:ext cx="2304000" cy="5399903"/>
          </a:xfrm>
          <a:prstGeom prst="trapezoid">
            <a:avLst>
              <a:gd name="adj" fmla="val 16935"/>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342900" eaLnBrk="1" fontAlgn="auto" hangingPunct="1">
              <a:spcBef>
                <a:spcPts val="0"/>
              </a:spcBef>
              <a:spcAft>
                <a:spcPts val="0"/>
              </a:spcAft>
            </a:pPr>
            <a:endParaRPr kumimoji="0" lang="zh-CN" altLang="en-US" sz="180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2" name="梯形 21">
            <a:extLst>
              <a:ext uri="{FF2B5EF4-FFF2-40B4-BE49-F238E27FC236}">
                <a16:creationId xmlns:a16="http://schemas.microsoft.com/office/drawing/2014/main" id="{55AD74B0-BFA9-4D8D-BD42-F66FD2DB6CC2}"/>
              </a:ext>
            </a:extLst>
          </p:cNvPr>
          <p:cNvSpPr/>
          <p:nvPr/>
        </p:nvSpPr>
        <p:spPr>
          <a:xfrm rot="5400000">
            <a:off x="725756" y="1262787"/>
            <a:ext cx="2304000" cy="3755509"/>
          </a:xfrm>
          <a:prstGeom prst="trapezoid">
            <a:avLst>
              <a:gd name="adj" fmla="val 17087"/>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342900" eaLnBrk="1" fontAlgn="auto" hangingPunct="1">
              <a:spcBef>
                <a:spcPts val="0"/>
              </a:spcBef>
              <a:spcAft>
                <a:spcPts val="0"/>
              </a:spcAft>
            </a:pPr>
            <a:endParaRPr kumimoji="0"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3" name="文本框 2">
            <a:extLst>
              <a:ext uri="{FF2B5EF4-FFF2-40B4-BE49-F238E27FC236}">
                <a16:creationId xmlns:a16="http://schemas.microsoft.com/office/drawing/2014/main" id="{AE35B470-6FCB-4E8A-906D-65AAF6279864}"/>
              </a:ext>
            </a:extLst>
          </p:cNvPr>
          <p:cNvSpPr txBox="1"/>
          <p:nvPr/>
        </p:nvSpPr>
        <p:spPr>
          <a:xfrm>
            <a:off x="1877756" y="2690418"/>
            <a:ext cx="1464183" cy="900246"/>
          </a:xfrm>
          <a:prstGeom prst="rect">
            <a:avLst/>
          </a:prstGeom>
          <a:noFill/>
        </p:spPr>
        <p:txBody>
          <a:bodyPr wrap="none" lIns="68580" tIns="34290" rIns="68580" bIns="34290" rtlCol="0">
            <a:spAutoFit/>
          </a:bodyPr>
          <a:lstStyle/>
          <a:p>
            <a:pPr defTabSz="342900" eaLnBrk="1" fontAlgn="auto" hangingPunct="1">
              <a:spcBef>
                <a:spcPts val="0"/>
              </a:spcBef>
              <a:spcAft>
                <a:spcPts val="0"/>
              </a:spcAft>
            </a:pPr>
            <a:r>
              <a:rPr kumimoji="0" lang="en-US" altLang="zh-CN" sz="3200" b="1">
                <a:solidFill>
                  <a:prstClr val="white"/>
                </a:solidFill>
                <a:latin typeface="Times New Roman" panose="02020603050405020304" pitchFamily="18" charset="0"/>
                <a:ea typeface="微软雅黑" panose="020B0503020204020204" pitchFamily="34" charset="-122"/>
                <a:sym typeface="Times New Roman" panose="02020603050405020304" pitchFamily="18" charset="0"/>
              </a:rPr>
              <a:t>Part  </a:t>
            </a:r>
            <a:r>
              <a:rPr kumimoji="0" lang="en-US" altLang="zh-CN" sz="5400" b="1">
                <a:solidFill>
                  <a:prstClr val="white"/>
                </a:solidFill>
                <a:latin typeface="Times New Roman" panose="02020603050405020304" pitchFamily="18" charset="0"/>
                <a:ea typeface="微软雅黑" panose="020B0503020204020204" pitchFamily="34" charset="-122"/>
                <a:sym typeface="Times New Roman" panose="02020603050405020304" pitchFamily="18" charset="0"/>
              </a:rPr>
              <a:t>1</a:t>
            </a:r>
            <a:endParaRPr kumimoji="0" lang="zh-CN" altLang="en-US" sz="5400" b="1" dirty="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矩形 23">
            <a:extLst>
              <a:ext uri="{FF2B5EF4-FFF2-40B4-BE49-F238E27FC236}">
                <a16:creationId xmlns:a16="http://schemas.microsoft.com/office/drawing/2014/main" id="{03DF9016-BFCA-4215-B8F2-0AA0D2645CC3}"/>
              </a:ext>
            </a:extLst>
          </p:cNvPr>
          <p:cNvSpPr/>
          <p:nvPr/>
        </p:nvSpPr>
        <p:spPr>
          <a:xfrm>
            <a:off x="4267025" y="2828917"/>
            <a:ext cx="1985159" cy="623248"/>
          </a:xfrm>
          <a:prstGeom prst="rect">
            <a:avLst/>
          </a:prstGeom>
        </p:spPr>
        <p:txBody>
          <a:bodyPr wrap="none" lIns="68580" tIns="34290" rIns="68580" bIns="34290">
            <a:spAutoFit/>
          </a:bodyPr>
          <a:lstStyle/>
          <a:p>
            <a:pPr defTabSz="342900" eaLnBrk="1" fontAlgn="auto" hangingPunct="1">
              <a:spcBef>
                <a:spcPts val="0"/>
              </a:spcBef>
              <a:spcAft>
                <a:spcPts val="0"/>
              </a:spcAft>
            </a:pPr>
            <a:r>
              <a:rPr kumimoji="0" lang="zh-CN" altLang="en-US" sz="3600" b="1">
                <a:solidFill>
                  <a:prstClr val="white"/>
                </a:solidFill>
                <a:latin typeface="Times New Roman" panose="02020603050405020304" pitchFamily="18" charset="0"/>
                <a:ea typeface="微软雅黑" panose="020B0503020204020204" pitchFamily="34" charset="-122"/>
                <a:sym typeface="Times New Roman" panose="02020603050405020304" pitchFamily="18" charset="0"/>
              </a:rPr>
              <a:t>赛题简介</a:t>
            </a:r>
          </a:p>
        </p:txBody>
      </p:sp>
      <p:sp>
        <p:nvSpPr>
          <p:cNvPr id="25" name="矩形 24">
            <a:extLst>
              <a:ext uri="{FF2B5EF4-FFF2-40B4-BE49-F238E27FC236}">
                <a16:creationId xmlns:a16="http://schemas.microsoft.com/office/drawing/2014/main" id="{5ADE2B68-B013-485B-BDE3-FE006409BEC0}"/>
              </a:ext>
            </a:extLst>
          </p:cNvPr>
          <p:cNvSpPr/>
          <p:nvPr/>
        </p:nvSpPr>
        <p:spPr>
          <a:xfrm>
            <a:off x="5616894" y="4953806"/>
            <a:ext cx="184731" cy="307777"/>
          </a:xfrm>
          <a:prstGeom prst="rect">
            <a:avLst/>
          </a:prstGeom>
        </p:spPr>
        <p:txBody>
          <a:bodyPr wrap="none">
            <a:spAutoFit/>
          </a:bodyPr>
          <a:lstStyle/>
          <a:p>
            <a:pPr defTabSz="342900" eaLnBrk="1" fontAlgn="auto" hangingPunct="1">
              <a:spcBef>
                <a:spcPts val="0"/>
              </a:spcBef>
              <a:spcAft>
                <a:spcPts val="0"/>
              </a:spcAft>
            </a:pPr>
            <a:endParaRPr lang="zh-CN" altLang="en-US" sz="1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1018777581"/>
      </p:ext>
    </p:extLst>
  </p:cSld>
  <p:clrMapOvr>
    <a:masterClrMapping/>
  </p:clrMapOvr>
  <p:transition spd="med">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a:extLst>
              <a:ext uri="{FF2B5EF4-FFF2-40B4-BE49-F238E27FC236}">
                <a16:creationId xmlns:a16="http://schemas.microsoft.com/office/drawing/2014/main" id="{A9EECAA2-AACD-4953-9A8F-FABF2BBD3C05}"/>
              </a:ext>
            </a:extLst>
          </p:cNvPr>
          <p:cNvSpPr>
            <a:spLocks noGrp="1" noChangeArrowheads="1"/>
          </p:cNvSpPr>
          <p:nvPr>
            <p:ph type="title" idx="4294967295"/>
          </p:nvPr>
        </p:nvSpPr>
        <p:spPr>
          <a:xfrm>
            <a:off x="756000" y="108000"/>
            <a:ext cx="402555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1.2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规则</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的质量 </a:t>
            </a:r>
          </a:p>
        </p:txBody>
      </p:sp>
      <p:sp>
        <p:nvSpPr>
          <p:cNvPr id="589" name="Rectangle 3">
            <a:extLst>
              <a:ext uri="{FF2B5EF4-FFF2-40B4-BE49-F238E27FC236}">
                <a16:creationId xmlns:a16="http://schemas.microsoft.com/office/drawing/2014/main" id="{3EA4EC0E-A9A9-4548-8CC5-E82A7214F2F0}"/>
              </a:ext>
            </a:extLst>
          </p:cNvPr>
          <p:cNvSpPr txBox="1">
            <a:spLocks noChangeArrowheads="1"/>
          </p:cNvSpPr>
          <p:nvPr/>
        </p:nvSpPr>
        <p:spPr>
          <a:xfrm>
            <a:off x="251999" y="756000"/>
            <a:ext cx="4909363" cy="4873450"/>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用覆盖率和准确率度量</a:t>
            </a:r>
          </a:p>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规则的覆盖率（</a:t>
            </a:r>
            <a:r>
              <a:rPr kumimoji="0" lang="en-US" altLang="zh-CN" sz="2400">
                <a:solidFill>
                  <a:schemeClr val="tx1">
                    <a:lumMod val="85000"/>
                    <a:lumOff val="15000"/>
                  </a:schemeClr>
                </a:solidFill>
                <a:cs typeface="+mn-ea"/>
                <a:sym typeface="Times New Roman" panose="02020603050405020304" pitchFamily="18" charset="0"/>
              </a:rPr>
              <a:t>Coverage</a:t>
            </a:r>
            <a:r>
              <a:rPr kumimoji="0" lang="zh-CN" altLang="en-US" sz="2400">
                <a:solidFill>
                  <a:schemeClr val="tx1">
                    <a:lumMod val="85000"/>
                    <a:lumOff val="15000"/>
                  </a:schemeClr>
                </a:solidFill>
                <a:cs typeface="+mn-ea"/>
                <a:sym typeface="Times New Roman" panose="02020603050405020304" pitchFamily="18" charset="0"/>
              </a:rPr>
              <a:t>） </a:t>
            </a:r>
            <a:r>
              <a:rPr kumimoji="0" lang="en-US" altLang="zh-CN" sz="2400">
                <a:solidFill>
                  <a:schemeClr val="tx1">
                    <a:lumMod val="85000"/>
                    <a:lumOff val="15000"/>
                  </a:schemeClr>
                </a:solidFill>
                <a:cs typeface="+mn-ea"/>
                <a:sym typeface="Times New Roman" panose="02020603050405020304" pitchFamily="18" charset="0"/>
              </a:rPr>
              <a:t>:</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满足规则前件的记录所占的比例</a:t>
            </a:r>
            <a:endParaRPr kumimoji="0" lang="zh-CN" altLang="en-US">
              <a:solidFill>
                <a:schemeClr val="tx1">
                  <a:lumMod val="85000"/>
                  <a:lumOff val="15000"/>
                </a:schemeClr>
              </a:solidFill>
              <a:cs typeface="+mn-ea"/>
              <a:sym typeface="Times New Roman" panose="02020603050405020304" pitchFamily="18" charset="0"/>
            </a:endParaRPr>
          </a:p>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规则的准确率（</a:t>
            </a:r>
            <a:r>
              <a:rPr kumimoji="0" lang="en-US" altLang="zh-CN" sz="2400">
                <a:solidFill>
                  <a:schemeClr val="tx1">
                    <a:lumMod val="85000"/>
                    <a:lumOff val="15000"/>
                  </a:schemeClr>
                </a:solidFill>
                <a:cs typeface="+mn-ea"/>
                <a:sym typeface="Times New Roman" panose="02020603050405020304" pitchFamily="18" charset="0"/>
              </a:rPr>
              <a:t>Accuracy</a:t>
            </a:r>
            <a:r>
              <a:rPr kumimoji="0" lang="zh-CN" altLang="en-US" sz="2400">
                <a:solidFill>
                  <a:schemeClr val="tx1">
                    <a:lumMod val="85000"/>
                    <a:lumOff val="15000"/>
                  </a:schemeClr>
                </a:solidFill>
                <a:cs typeface="+mn-ea"/>
                <a:sym typeface="Times New Roman" panose="02020603050405020304" pitchFamily="18" charset="0"/>
              </a:rPr>
              <a:t>） </a:t>
            </a:r>
            <a:r>
              <a:rPr kumimoji="0" lang="en-US" altLang="zh-CN" sz="2400">
                <a:solidFill>
                  <a:schemeClr val="tx1">
                    <a:lumMod val="85000"/>
                    <a:lumOff val="15000"/>
                  </a:schemeClr>
                </a:solidFill>
                <a:cs typeface="+mn-ea"/>
                <a:sym typeface="Times New Roman" panose="02020603050405020304" pitchFamily="18" charset="0"/>
              </a:rPr>
              <a:t>:</a:t>
            </a:r>
          </a:p>
          <a:p>
            <a:pPr lvl="1" fontAlgn="auto">
              <a:lnSpc>
                <a:spcPct val="150000"/>
              </a:lnSpc>
              <a:spcBef>
                <a:spcPts val="600"/>
              </a:spcBef>
              <a:spcAft>
                <a:spcPts val="0"/>
              </a:spcAft>
              <a:buClr>
                <a:srgbClr val="FF6600"/>
              </a:buClr>
              <a:buSzPct val="60000"/>
              <a:buFont typeface="Wingdings" panose="05000000000000000000" pitchFamily="2" charset="2"/>
              <a:buChar char="l"/>
            </a:pPr>
            <a:r>
              <a:rPr kumimoji="0" lang="zh-CN" altLang="en-US" sz="2200">
                <a:sym typeface="Times New Roman" panose="02020603050405020304" pitchFamily="18" charset="0"/>
              </a:rPr>
              <a:t>在满足规则前件的记录中，满足规则后件的记录所占的比例</a:t>
            </a:r>
            <a:endParaRPr kumimoji="0" lang="zh-CN" altLang="en-US">
              <a:solidFill>
                <a:schemeClr val="tx1">
                  <a:lumMod val="85000"/>
                  <a:lumOff val="15000"/>
                </a:schemeClr>
              </a:solidFill>
              <a:cs typeface="+mn-ea"/>
              <a:sym typeface="Times New Roman" panose="02020603050405020304" pitchFamily="18" charset="0"/>
            </a:endParaRPr>
          </a:p>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cs typeface="+mn-ea"/>
                <a:sym typeface="Times New Roman" panose="02020603050405020304" pitchFamily="18" charset="0"/>
              </a:rPr>
              <a:t>规则</a:t>
            </a:r>
            <a:r>
              <a:rPr kumimoji="0" lang="en-US" altLang="zh-CN" sz="2400">
                <a:solidFill>
                  <a:schemeClr val="tx1">
                    <a:lumMod val="85000"/>
                    <a:lumOff val="15000"/>
                  </a:schemeClr>
                </a:solidFill>
                <a:cs typeface="+mn-ea"/>
                <a:sym typeface="Times New Roman" panose="02020603050405020304" pitchFamily="18" charset="0"/>
              </a:rPr>
              <a:t>: (Status=Single) </a:t>
            </a:r>
            <a:r>
              <a:rPr kumimoji="0" lang="en-US" altLang="zh-CN" sz="2400">
                <a:sym typeface="Symbol" panose="05050102010706020507" pitchFamily="18" charset="2"/>
              </a:rPr>
              <a:t></a:t>
            </a:r>
            <a:r>
              <a:rPr kumimoji="0" lang="en-US" altLang="zh-CN" sz="2400">
                <a:solidFill>
                  <a:schemeClr val="tx1">
                    <a:lumMod val="85000"/>
                    <a:lumOff val="15000"/>
                  </a:schemeClr>
                </a:solidFill>
                <a:cs typeface="+mn-ea"/>
                <a:sym typeface="Times New Roman" panose="02020603050405020304" pitchFamily="18" charset="0"/>
              </a:rPr>
              <a:t> No</a:t>
            </a:r>
          </a:p>
          <a:p>
            <a:pPr marL="360000" indent="-360000" algn="just" fontAlgn="auto">
              <a:lnSpc>
                <a:spcPct val="150000"/>
              </a:lnSpc>
              <a:spcBef>
                <a:spcPts val="600"/>
              </a:spcBef>
              <a:spcAft>
                <a:spcPts val="0"/>
              </a:spcAft>
              <a:buClr>
                <a:srgbClr val="FF6600"/>
              </a:buClr>
              <a:buSzPct val="80000"/>
              <a:buFont typeface="Wingdings" panose="05000000000000000000" pitchFamily="2" charset="2"/>
              <a:buChar char="l"/>
            </a:pPr>
            <a:r>
              <a:rPr kumimoji="0" lang="en-US" altLang="zh-CN" sz="2400">
                <a:solidFill>
                  <a:schemeClr val="tx1">
                    <a:lumMod val="85000"/>
                    <a:lumOff val="15000"/>
                  </a:schemeClr>
                </a:solidFill>
                <a:cs typeface="+mn-ea"/>
                <a:sym typeface="Times New Roman" panose="02020603050405020304" pitchFamily="18" charset="0"/>
              </a:rPr>
              <a:t>Coverage = 40%,  Accuracy = 50%</a:t>
            </a:r>
            <a:endParaRPr kumimoji="0" lang="en-US" altLang="zh-CN" sz="2400" dirty="0">
              <a:solidFill>
                <a:schemeClr val="tx1">
                  <a:lumMod val="85000"/>
                  <a:lumOff val="15000"/>
                </a:schemeClr>
              </a:solidFill>
              <a:cs typeface="+mn-ea"/>
              <a:sym typeface="Times New Roman" panose="02020603050405020304" pitchFamily="18" charset="0"/>
            </a:endParaRPr>
          </a:p>
        </p:txBody>
      </p:sp>
      <p:graphicFrame>
        <p:nvGraphicFramePr>
          <p:cNvPr id="590" name="Group 81">
            <a:extLst>
              <a:ext uri="{FF2B5EF4-FFF2-40B4-BE49-F238E27FC236}">
                <a16:creationId xmlns:a16="http://schemas.microsoft.com/office/drawing/2014/main" id="{03CA6C61-168C-4E76-B9BB-B7E183D57BB3}"/>
              </a:ext>
            </a:extLst>
          </p:cNvPr>
          <p:cNvGraphicFramePr>
            <a:graphicFrameLocks/>
          </p:cNvGraphicFramePr>
          <p:nvPr>
            <p:extLst>
              <p:ext uri="{D42A27DB-BD31-4B8C-83A1-F6EECF244321}">
                <p14:modId xmlns:p14="http://schemas.microsoft.com/office/powerpoint/2010/main" val="4060124798"/>
              </p:ext>
            </p:extLst>
          </p:nvPr>
        </p:nvGraphicFramePr>
        <p:xfrm>
          <a:off x="5209856" y="867295"/>
          <a:ext cx="3744000" cy="4273286"/>
        </p:xfrm>
        <a:graphic>
          <a:graphicData uri="http://schemas.openxmlformats.org/drawingml/2006/table">
            <a:tbl>
              <a:tblPr/>
              <a:tblGrid>
                <a:gridCol w="468000">
                  <a:extLst>
                    <a:ext uri="{9D8B030D-6E8A-4147-A177-3AD203B41FA5}">
                      <a16:colId xmlns:a16="http://schemas.microsoft.com/office/drawing/2014/main" val="20000"/>
                    </a:ext>
                  </a:extLst>
                </a:gridCol>
                <a:gridCol w="792000">
                  <a:extLst>
                    <a:ext uri="{9D8B030D-6E8A-4147-A177-3AD203B41FA5}">
                      <a16:colId xmlns:a16="http://schemas.microsoft.com/office/drawing/2014/main" val="20001"/>
                    </a:ext>
                  </a:extLst>
                </a:gridCol>
                <a:gridCol w="972000">
                  <a:extLst>
                    <a:ext uri="{9D8B030D-6E8A-4147-A177-3AD203B41FA5}">
                      <a16:colId xmlns:a16="http://schemas.microsoft.com/office/drawing/2014/main" val="20002"/>
                    </a:ext>
                  </a:extLst>
                </a:gridCol>
                <a:gridCol w="864000">
                  <a:extLst>
                    <a:ext uri="{9D8B030D-6E8A-4147-A177-3AD203B41FA5}">
                      <a16:colId xmlns:a16="http://schemas.microsoft.com/office/drawing/2014/main" val="20003"/>
                    </a:ext>
                  </a:extLst>
                </a:gridCol>
                <a:gridCol w="648000">
                  <a:extLst>
                    <a:ext uri="{9D8B030D-6E8A-4147-A177-3AD203B41FA5}">
                      <a16:colId xmlns:a16="http://schemas.microsoft.com/office/drawing/2014/main" val="20004"/>
                    </a:ext>
                  </a:extLst>
                </a:gridCol>
              </a:tblGrid>
              <a:tr h="855198">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Tid</a:t>
                      </a:r>
                      <a:endPar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endParaRP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Refund</a:t>
                      </a:r>
                      <a:endPar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endParaRP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Marital Stayus</a:t>
                      </a:r>
                      <a:endPar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endParaRP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Taxable Income</a:t>
                      </a:r>
                      <a:endPar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endParaRP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Class</a:t>
                      </a:r>
                      <a:endPar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endParaRP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418088">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1</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2</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3</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4</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5</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6</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7</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8</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9</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10</a:t>
                      </a: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Yes</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No</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No</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a:t>
                      </a:r>
                      <a:endPar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Yes</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No</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No</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Yes</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No</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No</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No</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1"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Single</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Married</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1"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Single</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Married</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Divorced</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Married</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Divorced</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1"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Single</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Married</a:t>
                      </a:r>
                      <a:endPar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1"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Single</a:t>
                      </a:r>
                      <a:endPar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endParaRP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125K</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100K</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70K</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120K</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95K</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60K</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220K</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85K</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75K</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90K</a:t>
                      </a: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en-US" altLang="zh-CN" sz="1600" b="1"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No</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tabLst/>
                        <a:defRPr/>
                      </a:pPr>
                      <a:r>
                        <a:rPr kumimoji="1" lang="en-US" altLang="zh-CN" sz="1600" b="1"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No</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tabLst/>
                        <a:defRPr/>
                      </a:pPr>
                      <a:r>
                        <a:rPr kumimoji="1" lang="en-US" altLang="zh-CN" sz="1600" b="1"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No</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tabLst/>
                        <a:defRPr/>
                      </a:pPr>
                      <a:r>
                        <a:rPr kumimoji="1" lang="en-US" altLang="zh-CN" sz="1600" b="1"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No</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tabLst/>
                        <a:defRPr/>
                      </a:pPr>
                      <a:r>
                        <a:rPr kumimoji="1" lang="en-US" altLang="zh-CN" sz="1600" b="1"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Yes</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tabLst/>
                        <a:defRPr/>
                      </a:pPr>
                      <a:r>
                        <a:rPr kumimoji="1" lang="en-US" altLang="zh-CN" sz="1600" b="1"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No</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tabLst/>
                        <a:defRPr/>
                      </a:pPr>
                      <a:r>
                        <a:rPr kumimoji="1" lang="en-US" altLang="zh-CN" sz="1600" b="1"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No</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tabLst/>
                        <a:defRPr/>
                      </a:pPr>
                      <a:r>
                        <a:rPr kumimoji="1" lang="en-US" altLang="zh-CN" sz="1600" b="1"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Yes</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tabLst/>
                        <a:defRPr/>
                      </a:pPr>
                      <a:r>
                        <a:rPr kumimoji="1" lang="en-US" altLang="zh-CN" sz="1600" b="1"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No</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tabLst/>
                        <a:defRPr/>
                      </a:pPr>
                      <a:r>
                        <a:rPr kumimoji="1" lang="en-US" altLang="zh-CN" sz="1600" b="1"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Ye</a:t>
                      </a:r>
                      <a:r>
                        <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s</a:t>
                      </a: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Tree>
  </p:cSld>
  <p:clrMapOvr>
    <a:masterClrMapping/>
  </p:clrMapOvr>
  <p:transition spd="med">
    <p:split orient="ver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501586" y="258807"/>
            <a:ext cx="1826137" cy="58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342900" eaLnBrk="1" fontAlgn="auto" hangingPunct="1">
              <a:spcAft>
                <a:spcPts val="0"/>
              </a:spcAft>
              <a:buFont typeface="Arial" charset="0"/>
              <a:buNone/>
            </a:pPr>
            <a:r>
              <a:rPr kumimoji="0" lang="zh-CN" altLang="en-US" b="1" dirty="0">
                <a:solidFill>
                  <a:srgbClr val="13548C"/>
                </a:solidFill>
                <a:latin typeface="Times New Roman" panose="02020603050405020304" pitchFamily="18" charset="0"/>
                <a:sym typeface="Times New Roman" panose="02020603050405020304" pitchFamily="18" charset="0"/>
              </a:rPr>
              <a:t>赛题简介</a:t>
            </a:r>
          </a:p>
        </p:txBody>
      </p:sp>
      <p:sp>
        <p:nvSpPr>
          <p:cNvPr id="34" name="等腰三角形 47"/>
          <p:cNvSpPr>
            <a:spLocks noChangeArrowheads="1"/>
          </p:cNvSpPr>
          <p:nvPr/>
        </p:nvSpPr>
        <p:spPr bwMode="auto">
          <a:xfrm rot="5400000">
            <a:off x="-90000" y="281194"/>
            <a:ext cx="720000" cy="540000"/>
          </a:xfrm>
          <a:prstGeom prst="triangle">
            <a:avLst>
              <a:gd name="adj" fmla="val 50000"/>
            </a:avLst>
          </a:prstGeom>
          <a:solidFill>
            <a:srgbClr val="13548C"/>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342900" eaLnBrk="1" fontAlgn="auto" hangingPunct="1">
              <a:spcBef>
                <a:spcPct val="0"/>
              </a:spcBef>
              <a:spcAft>
                <a:spcPts val="0"/>
              </a:spcAft>
              <a:buFont typeface="Arial" charset="0"/>
              <a:buNone/>
            </a:pPr>
            <a:endParaRPr kumimoji="0" lang="zh-CN" altLang="zh-CN" sz="1800">
              <a:solidFill>
                <a:srgbClr val="FFFFFF"/>
              </a:solidFill>
              <a:latin typeface="Times New Roman" panose="02020603050405020304" pitchFamily="18" charset="0"/>
              <a:sym typeface="Times New Roman" panose="02020603050405020304" pitchFamily="18" charset="0"/>
            </a:endParaRPr>
          </a:p>
        </p:txBody>
      </p:sp>
      <p:cxnSp>
        <p:nvCxnSpPr>
          <p:cNvPr id="36" name="直接连接符 35"/>
          <p:cNvCxnSpPr/>
          <p:nvPr/>
        </p:nvCxnSpPr>
        <p:spPr>
          <a:xfrm flipH="1">
            <a:off x="-14420" y="1052736"/>
            <a:ext cx="5031810" cy="0"/>
          </a:xfrm>
          <a:prstGeom prst="line">
            <a:avLst/>
          </a:prstGeom>
          <a:ln>
            <a:solidFill>
              <a:srgbClr val="13548C"/>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929640" y="2359961"/>
            <a:ext cx="7116573" cy="538609"/>
          </a:xfrm>
          <a:prstGeom prst="rect">
            <a:avLst/>
          </a:prstGeom>
          <a:noFill/>
        </p:spPr>
        <p:txBody>
          <a:bodyPr wrap="square" rtlCol="0">
            <a:spAutoFit/>
          </a:bodyPr>
          <a:lstStyle/>
          <a:p>
            <a:pPr defTabSz="342900" eaLnBrk="1" fontAlgn="auto" hangingPunct="1">
              <a:spcBef>
                <a:spcPts val="0"/>
              </a:spcBef>
              <a:spcAft>
                <a:spcPts val="0"/>
              </a:spcAft>
            </a:pPr>
            <a:r>
              <a:rPr lang="en-US" altLang="zh-CN" sz="1450" dirty="0">
                <a:solidFill>
                  <a:srgbClr val="071F65"/>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	</a:t>
            </a:r>
          </a:p>
          <a:p>
            <a:pPr defTabSz="342900" eaLnBrk="1" fontAlgn="auto" hangingPunct="1">
              <a:spcBef>
                <a:spcPts val="0"/>
              </a:spcBef>
              <a:spcAft>
                <a:spcPts val="0"/>
              </a:spcAft>
            </a:pPr>
            <a:r>
              <a:rPr lang="en-US" altLang="zh-CN" sz="1450" dirty="0">
                <a:solidFill>
                  <a:srgbClr val="071F65"/>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	</a:t>
            </a:r>
          </a:p>
        </p:txBody>
      </p:sp>
      <p:sp>
        <p:nvSpPr>
          <p:cNvPr id="8" name="文本框 7">
            <a:extLst>
              <a:ext uri="{FF2B5EF4-FFF2-40B4-BE49-F238E27FC236}">
                <a16:creationId xmlns:a16="http://schemas.microsoft.com/office/drawing/2014/main" id="{7A683905-0EF1-4AE2-9B63-7946AC60A50B}"/>
              </a:ext>
            </a:extLst>
          </p:cNvPr>
          <p:cNvSpPr txBox="1"/>
          <p:nvPr/>
        </p:nvSpPr>
        <p:spPr>
          <a:xfrm>
            <a:off x="252000" y="1395219"/>
            <a:ext cx="3858667" cy="3079305"/>
          </a:xfrm>
          <a:prstGeom prst="rect">
            <a:avLst/>
          </a:prstGeom>
          <a:noFill/>
        </p:spPr>
        <p:txBody>
          <a:bodyPr wrap="square" rtlCol="0">
            <a:spAutoFit/>
          </a:bodyPr>
          <a:lstStyle/>
          <a:p>
            <a:pPr defTabSz="342900" eaLnBrk="1" fontAlgn="auto" hangingPunct="1">
              <a:lnSpc>
                <a:spcPct val="150000"/>
              </a:lnSpc>
              <a:spcBef>
                <a:spcPts val="0"/>
              </a:spcBef>
              <a:spcAft>
                <a:spcPts val="0"/>
              </a:spcAft>
            </a:pPr>
            <a:r>
              <a:rPr lang="en-US" altLang="zh-CN" sz="2200" dirty="0">
                <a:solidFill>
                  <a:srgbClr val="071F65"/>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200">
                <a:solidFill>
                  <a:srgbClr val="071F65"/>
                </a:solidFill>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2200">
                <a:solidFill>
                  <a:srgbClr val="071F65"/>
                </a:solidFill>
                <a:latin typeface="Times New Roman" panose="02020603050405020304" pitchFamily="18" charset="0"/>
                <a:ea typeface="微软雅黑" panose="020B0503020204020204" pitchFamily="34" charset="-122"/>
                <a:sym typeface="Times New Roman" panose="02020603050405020304" pitchFamily="18" charset="0"/>
              </a:rPr>
              <a:t>美国</a:t>
            </a:r>
            <a:r>
              <a:rPr lang="zh-CN" altLang="en-US" sz="2200" dirty="0">
                <a:solidFill>
                  <a:srgbClr val="071F65"/>
                </a:solidFill>
                <a:latin typeface="Times New Roman" panose="02020603050405020304" pitchFamily="18" charset="0"/>
                <a:ea typeface="微软雅黑" panose="020B0503020204020204" pitchFamily="34" charset="-122"/>
                <a:sym typeface="Times New Roman" panose="02020603050405020304" pitchFamily="18" charset="0"/>
              </a:rPr>
              <a:t>次贷危机（</a:t>
            </a:r>
            <a:r>
              <a:rPr lang="en-US" altLang="zh-CN" sz="2200" dirty="0">
                <a:solidFill>
                  <a:srgbClr val="071F65"/>
                </a:solidFill>
                <a:latin typeface="Times New Roman" panose="02020603050405020304" pitchFamily="18" charset="0"/>
                <a:ea typeface="微软雅黑" panose="020B0503020204020204" pitchFamily="34" charset="-122"/>
                <a:sym typeface="Times New Roman" panose="02020603050405020304" pitchFamily="18" charset="0"/>
              </a:rPr>
              <a:t>subprime crisis</a:t>
            </a:r>
            <a:r>
              <a:rPr lang="zh-CN" altLang="en-US" sz="2200" dirty="0">
                <a:solidFill>
                  <a:srgbClr val="071F65"/>
                </a:solidFill>
                <a:latin typeface="Times New Roman" panose="02020603050405020304" pitchFamily="18" charset="0"/>
                <a:ea typeface="微软雅黑" panose="020B0503020204020204" pitchFamily="34" charset="-122"/>
                <a:sym typeface="Times New Roman" panose="02020603050405020304" pitchFamily="18" charset="0"/>
              </a:rPr>
              <a:t>）是因次级抵押贷款机构破产、投资基金被迫关闭、股市剧烈震荡引起的全球性金融风暴。致使世界主要金融市场出现流动性不足</a:t>
            </a:r>
            <a:r>
              <a:rPr lang="zh-CN" altLang="en-US" sz="2200">
                <a:solidFill>
                  <a:srgbClr val="071F65"/>
                </a:solidFill>
                <a:latin typeface="Times New Roman" panose="02020603050405020304" pitchFamily="18" charset="0"/>
                <a:ea typeface="微软雅黑" panose="020B0503020204020204" pitchFamily="34" charset="-122"/>
                <a:sym typeface="Times New Roman" panose="02020603050405020304" pitchFamily="18" charset="0"/>
              </a:rPr>
              <a:t>危机。</a:t>
            </a:r>
            <a:endParaRPr lang="en-US" altLang="zh-CN" sz="2200" dirty="0">
              <a:solidFill>
                <a:srgbClr val="071F65"/>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TextBox 30">
            <a:extLst>
              <a:ext uri="{FF2B5EF4-FFF2-40B4-BE49-F238E27FC236}">
                <a16:creationId xmlns:a16="http://schemas.microsoft.com/office/drawing/2014/main" id="{55BB3007-E193-4049-9DCC-479A0E126771}"/>
              </a:ext>
            </a:extLst>
          </p:cNvPr>
          <p:cNvSpPr txBox="1"/>
          <p:nvPr/>
        </p:nvSpPr>
        <p:spPr>
          <a:xfrm>
            <a:off x="2364539" y="375031"/>
            <a:ext cx="1577672" cy="461663"/>
          </a:xfrm>
          <a:prstGeom prst="rect">
            <a:avLst/>
          </a:prstGeom>
          <a:noFill/>
        </p:spPr>
        <p:txBody>
          <a:bodyPr wrap="none" lIns="91438" tIns="45719" rIns="91438" bIns="45719" rtlCol="0">
            <a:spAutoFit/>
          </a:bodyPr>
          <a:lstStyle/>
          <a:p>
            <a:pPr defTabSz="342900" eaLnBrk="1" fontAlgn="auto" hangingPunct="1">
              <a:spcAft>
                <a:spcPts val="0"/>
              </a:spcAft>
            </a:pPr>
            <a:r>
              <a:rPr lang="en-US" altLang="zh-CN">
                <a:solidFill>
                  <a:srgbClr val="13548C"/>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a:t>
            </a:r>
            <a:r>
              <a:rPr lang="zh-CN" altLang="en-US">
                <a:solidFill>
                  <a:srgbClr val="13548C"/>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 赛</a:t>
            </a:r>
            <a:r>
              <a:rPr lang="zh-CN" altLang="en-US" dirty="0">
                <a:solidFill>
                  <a:srgbClr val="13548C"/>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题背景</a:t>
            </a:r>
            <a:endParaRPr lang="en-US" altLang="zh-CN" dirty="0">
              <a:solidFill>
                <a:srgbClr val="13548C"/>
              </a:solidFill>
              <a:latin typeface="Times New Roman" panose="02020603050405020304" pitchFamily="18" charset="0"/>
              <a:ea typeface="微软雅黑" panose="020B0503020204020204" pitchFamily="34" charset="-122"/>
              <a:cs typeface="微软雅黑"/>
              <a:sym typeface="Times New Roman" panose="02020603050405020304" pitchFamily="18" charset="0"/>
            </a:endParaRPr>
          </a:p>
        </p:txBody>
      </p:sp>
      <p:grpSp>
        <p:nvGrpSpPr>
          <p:cNvPr id="4" name="组合 3">
            <a:extLst>
              <a:ext uri="{FF2B5EF4-FFF2-40B4-BE49-F238E27FC236}">
                <a16:creationId xmlns:a16="http://schemas.microsoft.com/office/drawing/2014/main" id="{F03D39FB-3793-4B41-8723-D31FDCB021E9}"/>
              </a:ext>
            </a:extLst>
          </p:cNvPr>
          <p:cNvGrpSpPr/>
          <p:nvPr/>
        </p:nvGrpSpPr>
        <p:grpSpPr>
          <a:xfrm>
            <a:off x="468350" y="5081802"/>
            <a:ext cx="8207301" cy="903133"/>
            <a:chOff x="558782" y="5081802"/>
            <a:chExt cx="7723718" cy="903133"/>
          </a:xfrm>
        </p:grpSpPr>
        <p:sp>
          <p:nvSpPr>
            <p:cNvPr id="2" name="矩形: 圆角 1">
              <a:extLst>
                <a:ext uri="{FF2B5EF4-FFF2-40B4-BE49-F238E27FC236}">
                  <a16:creationId xmlns:a16="http://schemas.microsoft.com/office/drawing/2014/main" id="{47CA1231-46AE-4104-AC49-879C5040698E}"/>
                </a:ext>
              </a:extLst>
            </p:cNvPr>
            <p:cNvSpPr/>
            <p:nvPr/>
          </p:nvSpPr>
          <p:spPr>
            <a:xfrm>
              <a:off x="558782" y="5096099"/>
              <a:ext cx="1032387" cy="888836"/>
            </a:xfrm>
            <a:prstGeom prst="roundRect">
              <a:avLst/>
            </a:prstGeom>
            <a:solidFill>
              <a:schemeClr val="bg1">
                <a:lumMod val="95000"/>
              </a:schemeClr>
            </a:solidFill>
            <a:ln>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r>
                <a:rPr lang="zh-CN" altLang="en-US" sz="16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住房市场持续繁荣</a:t>
              </a:r>
              <a:endParaRPr kumimoji="0" lang="zh-CN" altLang="en-US" sz="16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矩形: 圆角 11">
              <a:extLst>
                <a:ext uri="{FF2B5EF4-FFF2-40B4-BE49-F238E27FC236}">
                  <a16:creationId xmlns:a16="http://schemas.microsoft.com/office/drawing/2014/main" id="{4F62777C-0C9A-4F6B-BF4D-7FD9E0EFCB3B}"/>
                </a:ext>
              </a:extLst>
            </p:cNvPr>
            <p:cNvSpPr/>
            <p:nvPr/>
          </p:nvSpPr>
          <p:spPr>
            <a:xfrm>
              <a:off x="1896953" y="5096099"/>
              <a:ext cx="1032387" cy="888836"/>
            </a:xfrm>
            <a:prstGeom prst="roundRect">
              <a:avLst/>
            </a:prstGeom>
            <a:solidFill>
              <a:schemeClr val="bg1">
                <a:lumMod val="95000"/>
              </a:schemeClr>
            </a:solidFill>
            <a:ln>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r>
                <a:rPr lang="zh-CN" altLang="en-US" sz="16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次贷市场迅速发展</a:t>
              </a:r>
            </a:p>
          </p:txBody>
        </p:sp>
        <p:sp>
          <p:nvSpPr>
            <p:cNvPr id="13" name="矩形: 圆角 12">
              <a:extLst>
                <a:ext uri="{FF2B5EF4-FFF2-40B4-BE49-F238E27FC236}">
                  <a16:creationId xmlns:a16="http://schemas.microsoft.com/office/drawing/2014/main" id="{3BDDAEA6-E38D-4BA3-AB0A-29EDCFBEAFEC}"/>
                </a:ext>
              </a:extLst>
            </p:cNvPr>
            <p:cNvSpPr/>
            <p:nvPr/>
          </p:nvSpPr>
          <p:spPr>
            <a:xfrm>
              <a:off x="3235124" y="5096098"/>
              <a:ext cx="1032387" cy="888836"/>
            </a:xfrm>
            <a:prstGeom prst="roundRect">
              <a:avLst/>
            </a:prstGeom>
            <a:solidFill>
              <a:schemeClr val="bg1">
                <a:lumMod val="95000"/>
              </a:schemeClr>
            </a:solidFill>
            <a:ln>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r>
                <a:rPr lang="zh-CN" altLang="en-US" sz="16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泡沫破灭市场降温</a:t>
              </a:r>
              <a:endParaRPr kumimoji="0" lang="zh-CN" altLang="en-US" sz="16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圆角 13">
              <a:extLst>
                <a:ext uri="{FF2B5EF4-FFF2-40B4-BE49-F238E27FC236}">
                  <a16:creationId xmlns:a16="http://schemas.microsoft.com/office/drawing/2014/main" id="{0BD78523-757C-4B9A-A72F-8D5B7F24F474}"/>
                </a:ext>
              </a:extLst>
            </p:cNvPr>
            <p:cNvSpPr/>
            <p:nvPr/>
          </p:nvSpPr>
          <p:spPr>
            <a:xfrm>
              <a:off x="4573295" y="5096095"/>
              <a:ext cx="1032387" cy="888836"/>
            </a:xfrm>
            <a:prstGeom prst="roundRect">
              <a:avLst/>
            </a:prstGeom>
            <a:solidFill>
              <a:schemeClr val="bg1">
                <a:lumMod val="95000"/>
              </a:schemeClr>
            </a:solidFill>
            <a:ln>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r>
                <a:rPr lang="zh-CN" altLang="en-US" sz="16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借款人</a:t>
              </a:r>
              <a:endParaRPr lang="en-US" altLang="zh-CN" sz="16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a:p>
              <a:pPr algn="ctr" defTabSz="342900" eaLnBrk="1" fontAlgn="auto" hangingPunct="1">
                <a:spcBef>
                  <a:spcPts val="0"/>
                </a:spcBef>
                <a:spcAft>
                  <a:spcPts val="0"/>
                </a:spcAft>
              </a:pPr>
              <a:r>
                <a:rPr lang="zh-CN" altLang="en-US" sz="16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无能偿款</a:t>
              </a:r>
              <a:endParaRPr kumimoji="0" lang="zh-CN" altLang="en-US" sz="16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圆角 14">
              <a:extLst>
                <a:ext uri="{FF2B5EF4-FFF2-40B4-BE49-F238E27FC236}">
                  <a16:creationId xmlns:a16="http://schemas.microsoft.com/office/drawing/2014/main" id="{25F273E8-3BB3-4343-992C-CFAC1E7A490A}"/>
                </a:ext>
              </a:extLst>
            </p:cNvPr>
            <p:cNvSpPr/>
            <p:nvPr/>
          </p:nvSpPr>
          <p:spPr>
            <a:xfrm>
              <a:off x="5911466" y="5096095"/>
              <a:ext cx="1032387" cy="888836"/>
            </a:xfrm>
            <a:prstGeom prst="roundRect">
              <a:avLst/>
            </a:prstGeom>
            <a:solidFill>
              <a:schemeClr val="bg1">
                <a:lumMod val="95000"/>
              </a:schemeClr>
            </a:solidFill>
            <a:ln>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r>
                <a:rPr lang="zh-CN" altLang="en-US" sz="16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银行</a:t>
              </a:r>
              <a:endParaRPr lang="en-US" altLang="zh-CN" sz="16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a:p>
              <a:pPr algn="ctr" defTabSz="342900" eaLnBrk="1" fontAlgn="auto" hangingPunct="1">
                <a:spcBef>
                  <a:spcPts val="0"/>
                </a:spcBef>
                <a:spcAft>
                  <a:spcPts val="0"/>
                </a:spcAft>
              </a:pPr>
              <a:r>
                <a:rPr lang="zh-CN" altLang="en-US" sz="16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收回房屋</a:t>
              </a:r>
              <a:endParaRPr kumimoji="0" lang="zh-CN" altLang="en-US" sz="16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矩形: 圆角 15">
              <a:extLst>
                <a:ext uri="{FF2B5EF4-FFF2-40B4-BE49-F238E27FC236}">
                  <a16:creationId xmlns:a16="http://schemas.microsoft.com/office/drawing/2014/main" id="{572CCB27-C5B0-441B-84B4-0E38D67FD025}"/>
                </a:ext>
              </a:extLst>
            </p:cNvPr>
            <p:cNvSpPr/>
            <p:nvPr/>
          </p:nvSpPr>
          <p:spPr>
            <a:xfrm>
              <a:off x="7250113" y="5081802"/>
              <a:ext cx="1032387" cy="888836"/>
            </a:xfrm>
            <a:prstGeom prst="roundRect">
              <a:avLst/>
            </a:prstGeom>
            <a:solidFill>
              <a:schemeClr val="bg1">
                <a:lumMod val="95000"/>
              </a:schemeClr>
            </a:solidFill>
            <a:ln>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r>
                <a:rPr lang="zh-CN" altLang="en-US" sz="16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资金链</a:t>
              </a:r>
              <a:endParaRPr lang="en-US" altLang="zh-CN" sz="16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a:p>
              <a:pPr algn="ctr" defTabSz="342900" eaLnBrk="1" fontAlgn="auto" hangingPunct="1">
                <a:spcBef>
                  <a:spcPts val="0"/>
                </a:spcBef>
                <a:spcAft>
                  <a:spcPts val="0"/>
                </a:spcAft>
              </a:pPr>
              <a:r>
                <a:rPr lang="zh-CN" altLang="en-US" sz="16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断裂</a:t>
              </a:r>
              <a:endParaRPr kumimoji="0" lang="zh-CN" altLang="en-US" sz="16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 name="箭头: 右 2">
              <a:extLst>
                <a:ext uri="{FF2B5EF4-FFF2-40B4-BE49-F238E27FC236}">
                  <a16:creationId xmlns:a16="http://schemas.microsoft.com/office/drawing/2014/main" id="{38D0BE4B-A794-4BBC-977A-5F56815C016C}"/>
                </a:ext>
              </a:extLst>
            </p:cNvPr>
            <p:cNvSpPr/>
            <p:nvPr/>
          </p:nvSpPr>
          <p:spPr>
            <a:xfrm>
              <a:off x="1600995" y="5444915"/>
              <a:ext cx="290056" cy="227733"/>
            </a:xfrm>
            <a:prstGeom prst="rightArrow">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endParaRPr kumimoji="0" lang="zh-CN" altLang="en-US" sz="140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箭头: 右 16">
              <a:extLst>
                <a:ext uri="{FF2B5EF4-FFF2-40B4-BE49-F238E27FC236}">
                  <a16:creationId xmlns:a16="http://schemas.microsoft.com/office/drawing/2014/main" id="{9A76FC4B-F9BB-4330-9EF3-748F836D6CF9}"/>
                </a:ext>
              </a:extLst>
            </p:cNvPr>
            <p:cNvSpPr/>
            <p:nvPr/>
          </p:nvSpPr>
          <p:spPr>
            <a:xfrm>
              <a:off x="2946053" y="5412352"/>
              <a:ext cx="290056" cy="227733"/>
            </a:xfrm>
            <a:prstGeom prst="rightArrow">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endParaRPr kumimoji="0" lang="zh-CN" altLang="en-US" sz="140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8" name="箭头: 右 17">
              <a:extLst>
                <a:ext uri="{FF2B5EF4-FFF2-40B4-BE49-F238E27FC236}">
                  <a16:creationId xmlns:a16="http://schemas.microsoft.com/office/drawing/2014/main" id="{16723B2B-A7FC-4B77-8469-EB484B51B39B}"/>
                </a:ext>
              </a:extLst>
            </p:cNvPr>
            <p:cNvSpPr/>
            <p:nvPr/>
          </p:nvSpPr>
          <p:spPr>
            <a:xfrm>
              <a:off x="4282284" y="5412352"/>
              <a:ext cx="290056" cy="227733"/>
            </a:xfrm>
            <a:prstGeom prst="rightArrow">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endParaRPr kumimoji="0" lang="zh-CN" altLang="en-US" sz="140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9" name="箭头: 右 18">
              <a:extLst>
                <a:ext uri="{FF2B5EF4-FFF2-40B4-BE49-F238E27FC236}">
                  <a16:creationId xmlns:a16="http://schemas.microsoft.com/office/drawing/2014/main" id="{6E5FA49E-CDE6-4CA7-9882-138B68BC205D}"/>
                </a:ext>
              </a:extLst>
            </p:cNvPr>
            <p:cNvSpPr/>
            <p:nvPr/>
          </p:nvSpPr>
          <p:spPr>
            <a:xfrm>
              <a:off x="5621407" y="5387972"/>
              <a:ext cx="290056" cy="227733"/>
            </a:xfrm>
            <a:prstGeom prst="rightArrow">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endParaRPr kumimoji="0" lang="zh-CN" altLang="en-US" sz="140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0" name="箭头: 右 19">
              <a:extLst>
                <a:ext uri="{FF2B5EF4-FFF2-40B4-BE49-F238E27FC236}">
                  <a16:creationId xmlns:a16="http://schemas.microsoft.com/office/drawing/2014/main" id="{A420EB63-8432-4C77-B9B9-0450689FEDDC}"/>
                </a:ext>
              </a:extLst>
            </p:cNvPr>
            <p:cNvSpPr/>
            <p:nvPr/>
          </p:nvSpPr>
          <p:spPr>
            <a:xfrm>
              <a:off x="6957851" y="5391888"/>
              <a:ext cx="290056" cy="227733"/>
            </a:xfrm>
            <a:prstGeom prst="rightArrow">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endParaRPr kumimoji="0" lang="zh-CN" altLang="en-US" sz="140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pic>
        <p:nvPicPr>
          <p:cNvPr id="5" name="图片 4">
            <a:extLst>
              <a:ext uri="{FF2B5EF4-FFF2-40B4-BE49-F238E27FC236}">
                <a16:creationId xmlns:a16="http://schemas.microsoft.com/office/drawing/2014/main" id="{7D2AE1A3-56F2-49E1-9286-2D0085DB9E62}"/>
              </a:ext>
            </a:extLst>
          </p:cNvPr>
          <p:cNvPicPr>
            <a:picLocks noChangeAspect="1"/>
          </p:cNvPicPr>
          <p:nvPr/>
        </p:nvPicPr>
        <p:blipFill>
          <a:blip r:embed="rId3"/>
          <a:stretch>
            <a:fillRect/>
          </a:stretch>
        </p:blipFill>
        <p:spPr>
          <a:xfrm>
            <a:off x="4187674" y="1344613"/>
            <a:ext cx="4578409" cy="3082949"/>
          </a:xfrm>
          <a:prstGeom prst="rect">
            <a:avLst/>
          </a:prstGeom>
        </p:spPr>
      </p:pic>
    </p:spTree>
    <p:extLst>
      <p:ext uri="{BB962C8B-B14F-4D97-AF65-F5344CB8AC3E}">
        <p14:creationId xmlns:p14="http://schemas.microsoft.com/office/powerpoint/2010/main" val="2993460270"/>
      </p:ext>
    </p:extLst>
  </p:cSld>
  <p:clrMapOvr>
    <a:masterClrMapping/>
  </p:clrMapOvr>
  <p:transition spd="med">
    <p:split orient="vert"/>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29640" y="2359961"/>
            <a:ext cx="7116573" cy="538609"/>
          </a:xfrm>
          <a:prstGeom prst="rect">
            <a:avLst/>
          </a:prstGeom>
          <a:noFill/>
        </p:spPr>
        <p:txBody>
          <a:bodyPr wrap="square" rtlCol="0">
            <a:spAutoFit/>
          </a:bodyPr>
          <a:lstStyle/>
          <a:p>
            <a:pPr defTabSz="342900" eaLnBrk="1" fontAlgn="auto" hangingPunct="1">
              <a:spcBef>
                <a:spcPts val="0"/>
              </a:spcBef>
              <a:spcAft>
                <a:spcPts val="0"/>
              </a:spcAft>
            </a:pPr>
            <a:r>
              <a:rPr lang="en-US" altLang="zh-CN" sz="1450" dirty="0">
                <a:solidFill>
                  <a:srgbClr val="071F65"/>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	</a:t>
            </a:r>
          </a:p>
          <a:p>
            <a:pPr defTabSz="342900" eaLnBrk="1" fontAlgn="auto" hangingPunct="1">
              <a:spcBef>
                <a:spcPts val="0"/>
              </a:spcBef>
              <a:spcAft>
                <a:spcPts val="0"/>
              </a:spcAft>
            </a:pPr>
            <a:r>
              <a:rPr lang="en-US" altLang="zh-CN" sz="1450" dirty="0">
                <a:solidFill>
                  <a:srgbClr val="071F65"/>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	</a:t>
            </a:r>
          </a:p>
        </p:txBody>
      </p:sp>
      <p:pic>
        <p:nvPicPr>
          <p:cNvPr id="11" name="图片 10">
            <a:extLst>
              <a:ext uri="{FF2B5EF4-FFF2-40B4-BE49-F238E27FC236}">
                <a16:creationId xmlns:a16="http://schemas.microsoft.com/office/drawing/2014/main" id="{3C7290CE-00EC-40C6-9000-8B048EE67CD7}"/>
              </a:ext>
            </a:extLst>
          </p:cNvPr>
          <p:cNvPicPr>
            <a:picLocks noChangeAspect="1"/>
          </p:cNvPicPr>
          <p:nvPr/>
        </p:nvPicPr>
        <p:blipFill>
          <a:blip r:embed="rId3"/>
          <a:stretch>
            <a:fillRect/>
          </a:stretch>
        </p:blipFill>
        <p:spPr>
          <a:xfrm>
            <a:off x="243078" y="1412776"/>
            <a:ext cx="8657844" cy="2699385"/>
          </a:xfrm>
          <a:prstGeom prst="rect">
            <a:avLst/>
          </a:prstGeom>
          <a:ln>
            <a:solidFill>
              <a:schemeClr val="bg1">
                <a:lumMod val="75000"/>
              </a:schemeClr>
            </a:solidFill>
          </a:ln>
        </p:spPr>
      </p:pic>
      <p:sp>
        <p:nvSpPr>
          <p:cNvPr id="7" name="矩形 46">
            <a:extLst>
              <a:ext uri="{FF2B5EF4-FFF2-40B4-BE49-F238E27FC236}">
                <a16:creationId xmlns:a16="http://schemas.microsoft.com/office/drawing/2014/main" id="{EC07329F-E3DC-427F-B01A-BCC92353F6F1}"/>
              </a:ext>
            </a:extLst>
          </p:cNvPr>
          <p:cNvSpPr>
            <a:spLocks noChangeArrowheads="1"/>
          </p:cNvSpPr>
          <p:nvPr/>
        </p:nvSpPr>
        <p:spPr bwMode="auto">
          <a:xfrm>
            <a:off x="501586" y="258807"/>
            <a:ext cx="1826137" cy="58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342900" eaLnBrk="1" fontAlgn="auto" hangingPunct="1">
              <a:spcAft>
                <a:spcPts val="0"/>
              </a:spcAft>
              <a:buFont typeface="Arial" charset="0"/>
              <a:buNone/>
            </a:pPr>
            <a:r>
              <a:rPr kumimoji="0" lang="zh-CN" altLang="en-US" b="1" dirty="0">
                <a:solidFill>
                  <a:srgbClr val="13548C"/>
                </a:solidFill>
                <a:latin typeface="Times New Roman" panose="02020603050405020304" pitchFamily="18" charset="0"/>
                <a:sym typeface="Times New Roman" panose="02020603050405020304" pitchFamily="18" charset="0"/>
              </a:rPr>
              <a:t>赛题简介</a:t>
            </a:r>
          </a:p>
        </p:txBody>
      </p:sp>
      <p:sp>
        <p:nvSpPr>
          <p:cNvPr id="8" name="等腰三角形 47">
            <a:extLst>
              <a:ext uri="{FF2B5EF4-FFF2-40B4-BE49-F238E27FC236}">
                <a16:creationId xmlns:a16="http://schemas.microsoft.com/office/drawing/2014/main" id="{0950DE08-02E6-47DA-A00F-E45862FE04E9}"/>
              </a:ext>
            </a:extLst>
          </p:cNvPr>
          <p:cNvSpPr>
            <a:spLocks noChangeArrowheads="1"/>
          </p:cNvSpPr>
          <p:nvPr/>
        </p:nvSpPr>
        <p:spPr bwMode="auto">
          <a:xfrm rot="5400000">
            <a:off x="-90000" y="281194"/>
            <a:ext cx="720000" cy="540000"/>
          </a:xfrm>
          <a:prstGeom prst="triangle">
            <a:avLst>
              <a:gd name="adj" fmla="val 50000"/>
            </a:avLst>
          </a:prstGeom>
          <a:solidFill>
            <a:srgbClr val="13548C"/>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342900" eaLnBrk="1" fontAlgn="auto" hangingPunct="1">
              <a:spcBef>
                <a:spcPct val="0"/>
              </a:spcBef>
              <a:spcAft>
                <a:spcPts val="0"/>
              </a:spcAft>
              <a:buFont typeface="Arial" charset="0"/>
              <a:buNone/>
            </a:pPr>
            <a:endParaRPr kumimoji="0" lang="zh-CN" altLang="zh-CN" sz="1800">
              <a:solidFill>
                <a:srgbClr val="FFFFFF"/>
              </a:solidFill>
              <a:latin typeface="Times New Roman" panose="02020603050405020304" pitchFamily="18" charset="0"/>
              <a:sym typeface="Times New Roman" panose="02020603050405020304" pitchFamily="18" charset="0"/>
            </a:endParaRPr>
          </a:p>
        </p:txBody>
      </p:sp>
      <p:cxnSp>
        <p:nvCxnSpPr>
          <p:cNvPr id="9" name="直接连接符 8">
            <a:extLst>
              <a:ext uri="{FF2B5EF4-FFF2-40B4-BE49-F238E27FC236}">
                <a16:creationId xmlns:a16="http://schemas.microsoft.com/office/drawing/2014/main" id="{2B6D8791-7EF7-42F5-B0A0-9D8AC422D3EF}"/>
              </a:ext>
            </a:extLst>
          </p:cNvPr>
          <p:cNvCxnSpPr/>
          <p:nvPr/>
        </p:nvCxnSpPr>
        <p:spPr>
          <a:xfrm flipH="1">
            <a:off x="-14420" y="1052736"/>
            <a:ext cx="5031810" cy="0"/>
          </a:xfrm>
          <a:prstGeom prst="line">
            <a:avLst/>
          </a:prstGeom>
          <a:ln>
            <a:solidFill>
              <a:srgbClr val="13548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969711"/>
      </p:ext>
    </p:extLst>
  </p:cSld>
  <p:clrMapOvr>
    <a:masterClrMapping/>
  </p:clrMapOvr>
  <p:transition spd="med">
    <p:split orient="ver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29640" y="1757954"/>
            <a:ext cx="7116573" cy="538609"/>
          </a:xfrm>
          <a:prstGeom prst="rect">
            <a:avLst/>
          </a:prstGeom>
          <a:noFill/>
        </p:spPr>
        <p:txBody>
          <a:bodyPr wrap="square" rtlCol="0">
            <a:spAutoFit/>
          </a:bodyPr>
          <a:lstStyle/>
          <a:p>
            <a:pPr defTabSz="342900" eaLnBrk="1" fontAlgn="auto" hangingPunct="1">
              <a:spcBef>
                <a:spcPts val="0"/>
              </a:spcBef>
              <a:spcAft>
                <a:spcPts val="0"/>
              </a:spcAft>
            </a:pPr>
            <a:r>
              <a:rPr lang="en-US" altLang="zh-CN" sz="1450" dirty="0">
                <a:solidFill>
                  <a:srgbClr val="071F65"/>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	</a:t>
            </a:r>
          </a:p>
          <a:p>
            <a:pPr defTabSz="342900" eaLnBrk="1" fontAlgn="auto" hangingPunct="1">
              <a:spcBef>
                <a:spcPts val="0"/>
              </a:spcBef>
              <a:spcAft>
                <a:spcPts val="0"/>
              </a:spcAft>
            </a:pPr>
            <a:r>
              <a:rPr lang="en-US" altLang="zh-CN" sz="1450" dirty="0">
                <a:solidFill>
                  <a:srgbClr val="071F65"/>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	</a:t>
            </a:r>
          </a:p>
        </p:txBody>
      </p:sp>
      <p:sp>
        <p:nvSpPr>
          <p:cNvPr id="9" name="文本框 8">
            <a:extLst>
              <a:ext uri="{FF2B5EF4-FFF2-40B4-BE49-F238E27FC236}">
                <a16:creationId xmlns:a16="http://schemas.microsoft.com/office/drawing/2014/main" id="{49EE74A9-E3E6-4F36-AAD3-B2A9A78D0996}"/>
              </a:ext>
            </a:extLst>
          </p:cNvPr>
          <p:cNvSpPr txBox="1"/>
          <p:nvPr/>
        </p:nvSpPr>
        <p:spPr>
          <a:xfrm>
            <a:off x="252000" y="1188000"/>
            <a:ext cx="8640000" cy="5064463"/>
          </a:xfrm>
          <a:prstGeom prst="rect">
            <a:avLst/>
          </a:prstGeom>
          <a:noFill/>
        </p:spPr>
        <p:txBody>
          <a:bodyPr wrap="square" rtlCol="0">
            <a:spAutoFit/>
          </a:bodyPr>
          <a:lstStyle/>
          <a:p>
            <a:pPr defTabSz="342900" eaLnBrk="1" fontAlgn="auto" hangingPunct="1">
              <a:lnSpc>
                <a:spcPct val="150000"/>
              </a:lnSpc>
              <a:spcBef>
                <a:spcPts val="600"/>
              </a:spcBef>
              <a:spcAft>
                <a:spcPts val="0"/>
              </a:spcAft>
            </a:pPr>
            <a:r>
              <a:rPr lang="zh-CN" altLang="en-US" sz="2200" b="1" dirty="0">
                <a:solidFill>
                  <a:srgbClr val="13548C"/>
                </a:solidFill>
                <a:latin typeface="Times New Roman" panose="02020603050405020304" pitchFamily="18" charset="0"/>
                <a:ea typeface="微软雅黑" panose="020B0503020204020204" pitchFamily="34" charset="-122"/>
                <a:sym typeface="Times New Roman" panose="02020603050405020304" pitchFamily="18" charset="0"/>
              </a:rPr>
              <a:t>数据来源</a:t>
            </a:r>
            <a:r>
              <a:rPr lang="zh-CN" altLang="en-US" sz="2200" dirty="0">
                <a:solidFill>
                  <a:srgbClr val="13548C"/>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zh-CN" sz="2200" dirty="0">
                <a:latin typeface="Times New Roman" panose="02020603050405020304" pitchFamily="18" charset="0"/>
                <a:ea typeface="微软雅黑" panose="020B0503020204020204" pitchFamily="34" charset="-122"/>
                <a:sym typeface="Times New Roman" panose="02020603050405020304" pitchFamily="18" charset="0"/>
              </a:rPr>
              <a:t>融</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360</a:t>
            </a:r>
            <a:r>
              <a:rPr lang="zh-CN" altLang="zh-CN" sz="2200" dirty="0">
                <a:latin typeface="Times New Roman" panose="02020603050405020304" pitchFamily="18" charset="0"/>
                <a:ea typeface="微软雅黑" panose="020B0503020204020204" pitchFamily="34" charset="-122"/>
                <a:sym typeface="Times New Roman" panose="02020603050405020304" pitchFamily="18" charset="0"/>
              </a:rPr>
              <a:t>与平台上的金融机构合作，提供了近</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7</a:t>
            </a:r>
            <a:r>
              <a:rPr lang="zh-CN" altLang="zh-CN" sz="2200" dirty="0">
                <a:latin typeface="Times New Roman" panose="02020603050405020304" pitchFamily="18" charset="0"/>
                <a:ea typeface="微软雅黑" panose="020B0503020204020204" pitchFamily="34" charset="-122"/>
                <a:sym typeface="Times New Roman" panose="02020603050405020304" pitchFamily="18" charset="0"/>
              </a:rPr>
              <a:t>万贷款用户的</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数据信息</a:t>
            </a:r>
            <a:endParaRPr lang="en-US" altLang="zh-CN" sz="2200"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600"/>
              </a:spcBef>
              <a:spcAft>
                <a:spcPts val="0"/>
              </a:spcAft>
            </a:pPr>
            <a:r>
              <a:rPr lang="zh-CN" altLang="en-US" sz="2200" b="1" dirty="0">
                <a:solidFill>
                  <a:srgbClr val="13548C"/>
                </a:solidFill>
                <a:latin typeface="Times New Roman" panose="02020603050405020304" pitchFamily="18" charset="0"/>
                <a:ea typeface="微软雅黑" panose="020B0503020204020204" pitchFamily="34" charset="-122"/>
                <a:sym typeface="Times New Roman" panose="02020603050405020304" pitchFamily="18" charset="0"/>
              </a:rPr>
              <a:t>数据内容</a:t>
            </a:r>
            <a:r>
              <a:rPr lang="zh-CN" altLang="en-US" sz="2200" dirty="0">
                <a:solidFill>
                  <a:srgbClr val="13548C"/>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用户</a:t>
            </a:r>
            <a:r>
              <a:rPr lang="zh-CN" altLang="zh-CN" sz="2200" dirty="0">
                <a:latin typeface="Times New Roman" panose="02020603050405020304" pitchFamily="18" charset="0"/>
                <a:ea typeface="微软雅黑" panose="020B0503020204020204" pitchFamily="34" charset="-122"/>
                <a:sym typeface="Times New Roman" panose="02020603050405020304" pitchFamily="18" charset="0"/>
              </a:rPr>
              <a:t>基本身份信息、消费行为、银行还款等</a:t>
            </a:r>
            <a:r>
              <a:rPr lang="zh-CN" altLang="zh-CN" sz="2200">
                <a:latin typeface="Times New Roman" panose="02020603050405020304" pitchFamily="18" charset="0"/>
                <a:ea typeface="微软雅黑" panose="020B0503020204020204" pitchFamily="34" charset="-122"/>
                <a:sym typeface="Times New Roman" panose="02020603050405020304" pitchFamily="18" charset="0"/>
              </a:rPr>
              <a:t>数据信息</a:t>
            </a:r>
            <a:endParaRPr lang="en-US" altLang="zh-CN" sz="2200"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600"/>
              </a:spcBef>
              <a:spcAft>
                <a:spcPts val="0"/>
              </a:spcAft>
            </a:pPr>
            <a:endParaRPr lang="en-US" altLang="zh-CN" sz="2200"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600"/>
              </a:spcBef>
              <a:spcAft>
                <a:spcPts val="0"/>
              </a:spcAft>
            </a:pPr>
            <a:endParaRPr lang="en-US" altLang="zh-CN" sz="2200"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600"/>
              </a:spcBef>
              <a:spcAft>
                <a:spcPts val="0"/>
              </a:spcAft>
            </a:pPr>
            <a:endParaRPr lang="en-US" altLang="zh-CN" sz="2200"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600"/>
              </a:spcBef>
              <a:spcAft>
                <a:spcPts val="0"/>
              </a:spcAft>
            </a:pPr>
            <a:r>
              <a:rPr lang="en-US" altLang="zh-CN" sz="2200">
                <a:latin typeface="Times New Roman" panose="02020603050405020304" pitchFamily="18" charset="0"/>
                <a:ea typeface="微软雅黑" panose="020B0503020204020204" pitchFamily="34" charset="-122"/>
                <a:sym typeface="Times New Roman" panose="02020603050405020304" pitchFamily="18" charset="0"/>
              </a:rPr>
              <a:t>        </a:t>
            </a:r>
            <a:r>
              <a:rPr lang="zh-CN" altLang="zh-CN" sz="2200">
                <a:latin typeface="Times New Roman" panose="02020603050405020304" pitchFamily="18" charset="0"/>
                <a:ea typeface="微软雅黑" panose="020B0503020204020204" pitchFamily="34" charset="-122"/>
                <a:sym typeface="Times New Roman" panose="02020603050405020304" pitchFamily="18" charset="0"/>
              </a:rPr>
              <a:t>需要</a:t>
            </a:r>
            <a:r>
              <a:rPr lang="zh-CN" altLang="zh-CN" sz="2200" dirty="0">
                <a:latin typeface="Times New Roman" panose="02020603050405020304" pitchFamily="18" charset="0"/>
                <a:ea typeface="微软雅黑" panose="020B0503020204020204" pitchFamily="34" charset="-122"/>
                <a:sym typeface="Times New Roman" panose="02020603050405020304" pitchFamily="18" charset="0"/>
              </a:rPr>
              <a:t>参赛者以此建立准确的风险控制模型，来预测用户是否会逾期还</a:t>
            </a:r>
            <a:r>
              <a:rPr lang="zh-CN" altLang="zh-CN" sz="2200">
                <a:latin typeface="Times New Roman" panose="02020603050405020304" pitchFamily="18" charset="0"/>
                <a:ea typeface="微软雅黑" panose="020B0503020204020204" pitchFamily="34" charset="-122"/>
                <a:sym typeface="Times New Roman" panose="02020603050405020304" pitchFamily="18" charset="0"/>
              </a:rPr>
              <a:t>款。</a:t>
            </a:r>
            <a:endParaRPr lang="en-US" altLang="zh-CN" sz="2200"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600"/>
              </a:spcBef>
              <a:spcAft>
                <a:spcPts val="0"/>
              </a:spcAft>
            </a:pPr>
            <a:r>
              <a:rPr lang="zh-CN" altLang="en-US" sz="220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2200" b="1">
                <a:solidFill>
                  <a:srgbClr val="13548C"/>
                </a:solidFill>
                <a:latin typeface="Times New Roman" panose="02020603050405020304" pitchFamily="18" charset="0"/>
                <a:ea typeface="微软雅黑" panose="020B0503020204020204" pitchFamily="34" charset="-122"/>
                <a:sym typeface="Times New Roman" panose="02020603050405020304" pitchFamily="18" charset="0"/>
              </a:rPr>
              <a:t>本质</a:t>
            </a:r>
            <a:r>
              <a:rPr lang="zh-CN" altLang="en-US" sz="2200" b="1" dirty="0">
                <a:solidFill>
                  <a:srgbClr val="13548C"/>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二分类问题</a:t>
            </a:r>
            <a:endParaRPr lang="zh-CN" altLang="zh-CN" sz="2200" dirty="0">
              <a:latin typeface="Times New Roman" panose="02020603050405020304" pitchFamily="18" charset="0"/>
              <a:ea typeface="微软雅黑" panose="020B0503020204020204" pitchFamily="34" charset="-122"/>
              <a:sym typeface="Times New Roman" panose="02020603050405020304" pitchFamily="18" charset="0"/>
            </a:endParaRPr>
          </a:p>
        </p:txBody>
      </p:sp>
      <p:grpSp>
        <p:nvGrpSpPr>
          <p:cNvPr id="4" name="组合 3">
            <a:extLst>
              <a:ext uri="{FF2B5EF4-FFF2-40B4-BE49-F238E27FC236}">
                <a16:creationId xmlns:a16="http://schemas.microsoft.com/office/drawing/2014/main" id="{E3B00CA6-28CA-4D59-81A0-BC9892F32E6B}"/>
              </a:ext>
            </a:extLst>
          </p:cNvPr>
          <p:cNvGrpSpPr/>
          <p:nvPr/>
        </p:nvGrpSpPr>
        <p:grpSpPr>
          <a:xfrm>
            <a:off x="2353085" y="3023400"/>
            <a:ext cx="4437831" cy="1440000"/>
            <a:chOff x="2083560" y="2940789"/>
            <a:chExt cx="4437831" cy="1440000"/>
          </a:xfrm>
        </p:grpSpPr>
        <p:sp>
          <p:nvSpPr>
            <p:cNvPr id="2" name="椭圆 1">
              <a:extLst>
                <a:ext uri="{FF2B5EF4-FFF2-40B4-BE49-F238E27FC236}">
                  <a16:creationId xmlns:a16="http://schemas.microsoft.com/office/drawing/2014/main" id="{BF79BDA4-50B5-4E54-B28D-B719E933AF51}"/>
                </a:ext>
              </a:extLst>
            </p:cNvPr>
            <p:cNvSpPr/>
            <p:nvPr/>
          </p:nvSpPr>
          <p:spPr>
            <a:xfrm>
              <a:off x="2083560" y="2940789"/>
              <a:ext cx="1440000" cy="1440000"/>
            </a:xfrm>
            <a:prstGeom prst="ellipse">
              <a:avLst/>
            </a:prstGeom>
            <a:solidFill>
              <a:schemeClr val="bg1">
                <a:lumMod val="95000"/>
              </a:schemeClr>
            </a:solidFill>
            <a:ln>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r>
                <a:rPr kumimoji="0"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训练集</a:t>
              </a:r>
              <a:endParaRPr kumimoji="0" lang="en-US" altLang="zh-CN"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a:p>
              <a:pPr algn="ctr" defTabSz="342900" eaLnBrk="1" fontAlgn="auto" hangingPunct="1">
                <a:spcBef>
                  <a:spcPts val="0"/>
                </a:spcBef>
                <a:spcAft>
                  <a:spcPts val="0"/>
                </a:spcAft>
              </a:pPr>
              <a:r>
                <a:rPr kumimoji="0" lang="en-US" altLang="zh-CN"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55595</a:t>
              </a:r>
              <a:endParaRPr kumimoji="0"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椭圆 11">
              <a:extLst>
                <a:ext uri="{FF2B5EF4-FFF2-40B4-BE49-F238E27FC236}">
                  <a16:creationId xmlns:a16="http://schemas.microsoft.com/office/drawing/2014/main" id="{7AE098E0-BA50-486E-BAAF-FE77B96CFDED}"/>
                </a:ext>
              </a:extLst>
            </p:cNvPr>
            <p:cNvSpPr/>
            <p:nvPr/>
          </p:nvSpPr>
          <p:spPr>
            <a:xfrm>
              <a:off x="5081391" y="2940789"/>
              <a:ext cx="1440000" cy="1440000"/>
            </a:xfrm>
            <a:prstGeom prst="ellipse">
              <a:avLst/>
            </a:prstGeom>
            <a:solidFill>
              <a:schemeClr val="bg1">
                <a:lumMod val="95000"/>
              </a:schemeClr>
            </a:solidFill>
            <a:ln>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r>
                <a:rPr kumimoji="0"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测试集</a:t>
              </a:r>
              <a:endParaRPr kumimoji="0" lang="en-US" altLang="zh-CN"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a:p>
              <a:pPr algn="ctr" defTabSz="342900" eaLnBrk="1" fontAlgn="auto" hangingPunct="1">
                <a:spcBef>
                  <a:spcPts val="0"/>
                </a:spcBef>
                <a:spcAft>
                  <a:spcPts val="0"/>
                </a:spcAft>
              </a:pPr>
              <a:r>
                <a:rPr kumimoji="0" lang="en-US" altLang="zh-CN"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13899</a:t>
              </a:r>
              <a:endParaRPr kumimoji="0"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 name="箭头: 右 2">
              <a:extLst>
                <a:ext uri="{FF2B5EF4-FFF2-40B4-BE49-F238E27FC236}">
                  <a16:creationId xmlns:a16="http://schemas.microsoft.com/office/drawing/2014/main" id="{674D8F6A-2B3F-4075-947C-F3D965D12A93}"/>
                </a:ext>
              </a:extLst>
            </p:cNvPr>
            <p:cNvSpPr/>
            <p:nvPr/>
          </p:nvSpPr>
          <p:spPr>
            <a:xfrm>
              <a:off x="3813272" y="3337701"/>
              <a:ext cx="978408" cy="646176"/>
            </a:xfrm>
            <a:prstGeom prst="rightArrow">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endParaRPr kumimoji="0" lang="zh-CN" altLang="en-US" sz="140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11" name="矩形 46">
            <a:extLst>
              <a:ext uri="{FF2B5EF4-FFF2-40B4-BE49-F238E27FC236}">
                <a16:creationId xmlns:a16="http://schemas.microsoft.com/office/drawing/2014/main" id="{A2735E4B-6379-4919-8B82-195DEB6906FF}"/>
              </a:ext>
            </a:extLst>
          </p:cNvPr>
          <p:cNvSpPr>
            <a:spLocks noChangeArrowheads="1"/>
          </p:cNvSpPr>
          <p:nvPr/>
        </p:nvSpPr>
        <p:spPr bwMode="auto">
          <a:xfrm>
            <a:off x="501586" y="258807"/>
            <a:ext cx="1826137" cy="58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342900" eaLnBrk="1" fontAlgn="auto" hangingPunct="1">
              <a:spcAft>
                <a:spcPts val="0"/>
              </a:spcAft>
              <a:buFont typeface="Arial" charset="0"/>
              <a:buNone/>
            </a:pPr>
            <a:r>
              <a:rPr kumimoji="0" lang="zh-CN" altLang="en-US" b="1" dirty="0">
                <a:solidFill>
                  <a:srgbClr val="13548C"/>
                </a:solidFill>
                <a:latin typeface="Times New Roman" panose="02020603050405020304" pitchFamily="18" charset="0"/>
                <a:sym typeface="Times New Roman" panose="02020603050405020304" pitchFamily="18" charset="0"/>
              </a:rPr>
              <a:t>赛题简介</a:t>
            </a:r>
          </a:p>
        </p:txBody>
      </p:sp>
      <p:sp>
        <p:nvSpPr>
          <p:cNvPr id="13" name="等腰三角形 47">
            <a:extLst>
              <a:ext uri="{FF2B5EF4-FFF2-40B4-BE49-F238E27FC236}">
                <a16:creationId xmlns:a16="http://schemas.microsoft.com/office/drawing/2014/main" id="{7953071E-BFA1-4530-8335-B718643A38D6}"/>
              </a:ext>
            </a:extLst>
          </p:cNvPr>
          <p:cNvSpPr>
            <a:spLocks noChangeArrowheads="1"/>
          </p:cNvSpPr>
          <p:nvPr/>
        </p:nvSpPr>
        <p:spPr bwMode="auto">
          <a:xfrm rot="5400000">
            <a:off x="-90000" y="281194"/>
            <a:ext cx="720000" cy="540000"/>
          </a:xfrm>
          <a:prstGeom prst="triangle">
            <a:avLst>
              <a:gd name="adj" fmla="val 50000"/>
            </a:avLst>
          </a:prstGeom>
          <a:solidFill>
            <a:srgbClr val="13548C"/>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342900" eaLnBrk="1" fontAlgn="auto" hangingPunct="1">
              <a:spcBef>
                <a:spcPct val="0"/>
              </a:spcBef>
              <a:spcAft>
                <a:spcPts val="0"/>
              </a:spcAft>
              <a:buFont typeface="Arial" charset="0"/>
              <a:buNone/>
            </a:pPr>
            <a:endParaRPr kumimoji="0" lang="zh-CN" altLang="zh-CN" sz="1800">
              <a:solidFill>
                <a:srgbClr val="FFFFFF"/>
              </a:solidFill>
              <a:latin typeface="Times New Roman" panose="02020603050405020304" pitchFamily="18" charset="0"/>
              <a:sym typeface="Times New Roman" panose="02020603050405020304" pitchFamily="18" charset="0"/>
            </a:endParaRPr>
          </a:p>
        </p:txBody>
      </p:sp>
      <p:cxnSp>
        <p:nvCxnSpPr>
          <p:cNvPr id="14" name="直接连接符 13">
            <a:extLst>
              <a:ext uri="{FF2B5EF4-FFF2-40B4-BE49-F238E27FC236}">
                <a16:creationId xmlns:a16="http://schemas.microsoft.com/office/drawing/2014/main" id="{D1A98BEA-7DF5-4AF3-8774-04A1A061B522}"/>
              </a:ext>
            </a:extLst>
          </p:cNvPr>
          <p:cNvCxnSpPr/>
          <p:nvPr/>
        </p:nvCxnSpPr>
        <p:spPr>
          <a:xfrm flipH="1">
            <a:off x="-14420" y="1052736"/>
            <a:ext cx="5031810" cy="0"/>
          </a:xfrm>
          <a:prstGeom prst="line">
            <a:avLst/>
          </a:prstGeom>
          <a:ln>
            <a:solidFill>
              <a:srgbClr val="13548C"/>
            </a:solidFill>
          </a:ln>
        </p:spPr>
        <p:style>
          <a:lnRef idx="1">
            <a:schemeClr val="accent1"/>
          </a:lnRef>
          <a:fillRef idx="0">
            <a:schemeClr val="accent1"/>
          </a:fillRef>
          <a:effectRef idx="0">
            <a:schemeClr val="accent1"/>
          </a:effectRef>
          <a:fontRef idx="minor">
            <a:schemeClr val="tx1"/>
          </a:fontRef>
        </p:style>
      </p:cxnSp>
      <p:sp>
        <p:nvSpPr>
          <p:cNvPr id="15" name="TextBox 30">
            <a:extLst>
              <a:ext uri="{FF2B5EF4-FFF2-40B4-BE49-F238E27FC236}">
                <a16:creationId xmlns:a16="http://schemas.microsoft.com/office/drawing/2014/main" id="{5FFB0A8F-7CFD-4937-B5D2-E86106699DAF}"/>
              </a:ext>
            </a:extLst>
          </p:cNvPr>
          <p:cNvSpPr txBox="1"/>
          <p:nvPr/>
        </p:nvSpPr>
        <p:spPr>
          <a:xfrm>
            <a:off x="2364539" y="375031"/>
            <a:ext cx="1577672" cy="461663"/>
          </a:xfrm>
          <a:prstGeom prst="rect">
            <a:avLst/>
          </a:prstGeom>
          <a:noFill/>
        </p:spPr>
        <p:txBody>
          <a:bodyPr wrap="none" lIns="91438" tIns="45719" rIns="91438" bIns="45719" rtlCol="0">
            <a:spAutoFit/>
          </a:bodyPr>
          <a:lstStyle/>
          <a:p>
            <a:pPr defTabSz="342900" eaLnBrk="1" fontAlgn="auto" hangingPunct="1">
              <a:spcAft>
                <a:spcPts val="0"/>
              </a:spcAft>
            </a:pPr>
            <a:r>
              <a:rPr lang="en-US" altLang="zh-CN">
                <a:solidFill>
                  <a:srgbClr val="13548C"/>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a:t>
            </a:r>
            <a:r>
              <a:rPr lang="zh-CN" altLang="en-US">
                <a:solidFill>
                  <a:srgbClr val="13548C"/>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 赛题任务</a:t>
            </a:r>
            <a:endParaRPr lang="en-US" altLang="zh-CN" dirty="0">
              <a:solidFill>
                <a:srgbClr val="13548C"/>
              </a:solidFill>
              <a:latin typeface="Times New Roman" panose="02020603050405020304" pitchFamily="18" charset="0"/>
              <a:ea typeface="微软雅黑" panose="020B0503020204020204" pitchFamily="34" charset="-122"/>
              <a:cs typeface="微软雅黑"/>
              <a:sym typeface="Times New Roman" panose="02020603050405020304" pitchFamily="18" charset="0"/>
            </a:endParaRPr>
          </a:p>
        </p:txBody>
      </p:sp>
    </p:spTree>
    <p:extLst>
      <p:ext uri="{BB962C8B-B14F-4D97-AF65-F5344CB8AC3E}">
        <p14:creationId xmlns:p14="http://schemas.microsoft.com/office/powerpoint/2010/main" val="702853133"/>
      </p:ext>
    </p:extLst>
  </p:cSld>
  <p:clrMapOvr>
    <a:masterClrMapping/>
  </p:clrMapOvr>
  <p:transition spd="med">
    <p:split orient="vert"/>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29640" y="1757954"/>
            <a:ext cx="7116573" cy="538609"/>
          </a:xfrm>
          <a:prstGeom prst="rect">
            <a:avLst/>
          </a:prstGeom>
          <a:noFill/>
        </p:spPr>
        <p:txBody>
          <a:bodyPr wrap="square" rtlCol="0">
            <a:spAutoFit/>
          </a:bodyPr>
          <a:lstStyle/>
          <a:p>
            <a:pPr defTabSz="342900" eaLnBrk="1" fontAlgn="auto" hangingPunct="1">
              <a:spcBef>
                <a:spcPts val="0"/>
              </a:spcBef>
              <a:spcAft>
                <a:spcPts val="0"/>
              </a:spcAft>
            </a:pPr>
            <a:r>
              <a:rPr lang="en-US" altLang="zh-CN" sz="1450" dirty="0">
                <a:solidFill>
                  <a:srgbClr val="071F65"/>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	</a:t>
            </a:r>
          </a:p>
          <a:p>
            <a:pPr defTabSz="342900" eaLnBrk="1" fontAlgn="auto" hangingPunct="1">
              <a:spcBef>
                <a:spcPts val="0"/>
              </a:spcBef>
              <a:spcAft>
                <a:spcPts val="0"/>
              </a:spcAft>
            </a:pPr>
            <a:r>
              <a:rPr lang="en-US" altLang="zh-CN" sz="1450" dirty="0">
                <a:solidFill>
                  <a:srgbClr val="071F65"/>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	</a:t>
            </a:r>
          </a:p>
        </p:txBody>
      </p:sp>
      <p:sp>
        <p:nvSpPr>
          <p:cNvPr id="9" name="文本框 8">
            <a:extLst>
              <a:ext uri="{FF2B5EF4-FFF2-40B4-BE49-F238E27FC236}">
                <a16:creationId xmlns:a16="http://schemas.microsoft.com/office/drawing/2014/main" id="{49EE74A9-E3E6-4F36-AAD3-B2A9A78D0996}"/>
              </a:ext>
            </a:extLst>
          </p:cNvPr>
          <p:cNvSpPr txBox="1"/>
          <p:nvPr/>
        </p:nvSpPr>
        <p:spPr>
          <a:xfrm>
            <a:off x="252000" y="3569418"/>
            <a:ext cx="8640000" cy="1268055"/>
          </a:xfrm>
          <a:prstGeom prst="rect">
            <a:avLst/>
          </a:prstGeom>
          <a:noFill/>
        </p:spPr>
        <p:txBody>
          <a:bodyPr wrap="square" rtlCol="0">
            <a:spAutoFit/>
          </a:bodyPr>
          <a:lstStyle>
            <a:defPPr>
              <a:defRPr lang="zh-CN"/>
            </a:defPPr>
            <a:lvl1pPr defTabSz="342900" eaLnBrk="1" fontAlgn="auto" hangingPunct="1">
              <a:lnSpc>
                <a:spcPct val="150000"/>
              </a:lnSpc>
              <a:spcBef>
                <a:spcPts val="600"/>
              </a:spcBef>
              <a:spcAft>
                <a:spcPts val="0"/>
              </a:spcAft>
              <a:defRPr sz="2200" b="1">
                <a:solidFill>
                  <a:srgbClr val="13548C"/>
                </a:solidFill>
                <a:latin typeface="Times New Roman" panose="02020603050405020304" pitchFamily="18" charset="0"/>
                <a:ea typeface="微软雅黑" panose="020B0503020204020204" pitchFamily="34" charset="-122"/>
              </a:defRPr>
            </a:lvl1pPr>
          </a:lstStyle>
          <a:p>
            <a:r>
              <a:rPr lang="en-US" altLang="zh-CN" b="0">
                <a:solidFill>
                  <a:schemeClr val="tx1"/>
                </a:solidFill>
                <a:sym typeface="Times New Roman" panose="02020603050405020304" pitchFamily="18" charset="0"/>
              </a:rPr>
              <a:t>        KS</a:t>
            </a:r>
            <a:r>
              <a:rPr lang="zh-CN" altLang="en-US" b="0">
                <a:solidFill>
                  <a:schemeClr val="tx1"/>
                </a:solidFill>
                <a:sym typeface="Times New Roman" panose="02020603050405020304" pitchFamily="18" charset="0"/>
              </a:rPr>
              <a:t>统计量</a:t>
            </a:r>
            <a:r>
              <a:rPr lang="zh-CN" altLang="zh-CN" b="0">
                <a:solidFill>
                  <a:schemeClr val="tx1"/>
                </a:solidFill>
                <a:sym typeface="Times New Roman" panose="02020603050405020304" pitchFamily="18" charset="0"/>
              </a:rPr>
              <a:t>基于累计分布函数，用以检验两个经验分布是否不同或一个经验分布与另一个理想分布是否不同。</a:t>
            </a:r>
          </a:p>
        </p:txBody>
      </p:sp>
      <p:pic>
        <p:nvPicPr>
          <p:cNvPr id="15" name="图片 14" descr="http://img.datacastle.cn/pkbigdata/master.team.img/1c678dd9-073b-4e17-b1a6-49f99445a3a5.png">
            <a:extLst>
              <a:ext uri="{FF2B5EF4-FFF2-40B4-BE49-F238E27FC236}">
                <a16:creationId xmlns:a16="http://schemas.microsoft.com/office/drawing/2014/main" id="{B50242DF-89B4-43C1-8B9B-1C48179FFD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2000" y="1484784"/>
            <a:ext cx="8640000" cy="1791215"/>
          </a:xfrm>
          <a:prstGeom prst="rect">
            <a:avLst/>
          </a:prstGeom>
          <a:noFill/>
          <a:ln>
            <a:noFill/>
          </a:ln>
        </p:spPr>
      </p:pic>
      <p:sp>
        <p:nvSpPr>
          <p:cNvPr id="10" name="矩形 46">
            <a:extLst>
              <a:ext uri="{FF2B5EF4-FFF2-40B4-BE49-F238E27FC236}">
                <a16:creationId xmlns:a16="http://schemas.microsoft.com/office/drawing/2014/main" id="{C31E990B-A127-4DF1-8BAB-0B22877EF0D6}"/>
              </a:ext>
            </a:extLst>
          </p:cNvPr>
          <p:cNvSpPr>
            <a:spLocks noChangeArrowheads="1"/>
          </p:cNvSpPr>
          <p:nvPr/>
        </p:nvSpPr>
        <p:spPr bwMode="auto">
          <a:xfrm>
            <a:off x="501586" y="258807"/>
            <a:ext cx="1826137" cy="58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342900" eaLnBrk="1" fontAlgn="auto" hangingPunct="1">
              <a:spcAft>
                <a:spcPts val="0"/>
              </a:spcAft>
              <a:buFont typeface="Arial" charset="0"/>
              <a:buNone/>
            </a:pPr>
            <a:r>
              <a:rPr kumimoji="0" lang="zh-CN" altLang="en-US" b="1" dirty="0">
                <a:solidFill>
                  <a:srgbClr val="13548C"/>
                </a:solidFill>
                <a:latin typeface="Times New Roman" panose="02020603050405020304" pitchFamily="18" charset="0"/>
                <a:sym typeface="Times New Roman" panose="02020603050405020304" pitchFamily="18" charset="0"/>
              </a:rPr>
              <a:t>赛题简介</a:t>
            </a:r>
          </a:p>
        </p:txBody>
      </p:sp>
      <p:sp>
        <p:nvSpPr>
          <p:cNvPr id="11" name="等腰三角形 47">
            <a:extLst>
              <a:ext uri="{FF2B5EF4-FFF2-40B4-BE49-F238E27FC236}">
                <a16:creationId xmlns:a16="http://schemas.microsoft.com/office/drawing/2014/main" id="{32DB4AB8-D589-4797-8C8C-271F9668480E}"/>
              </a:ext>
            </a:extLst>
          </p:cNvPr>
          <p:cNvSpPr>
            <a:spLocks noChangeArrowheads="1"/>
          </p:cNvSpPr>
          <p:nvPr/>
        </p:nvSpPr>
        <p:spPr bwMode="auto">
          <a:xfrm rot="5400000">
            <a:off x="-90000" y="281194"/>
            <a:ext cx="720000" cy="540000"/>
          </a:xfrm>
          <a:prstGeom prst="triangle">
            <a:avLst>
              <a:gd name="adj" fmla="val 50000"/>
            </a:avLst>
          </a:prstGeom>
          <a:solidFill>
            <a:srgbClr val="13548C"/>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342900" eaLnBrk="1" fontAlgn="auto" hangingPunct="1">
              <a:spcBef>
                <a:spcPct val="0"/>
              </a:spcBef>
              <a:spcAft>
                <a:spcPts val="0"/>
              </a:spcAft>
              <a:buFont typeface="Arial" charset="0"/>
              <a:buNone/>
            </a:pPr>
            <a:endParaRPr kumimoji="0" lang="zh-CN" altLang="zh-CN" sz="1800">
              <a:solidFill>
                <a:srgbClr val="FFFFFF"/>
              </a:solidFill>
              <a:latin typeface="Times New Roman" panose="02020603050405020304" pitchFamily="18" charset="0"/>
              <a:sym typeface="Times New Roman" panose="02020603050405020304" pitchFamily="18" charset="0"/>
            </a:endParaRPr>
          </a:p>
        </p:txBody>
      </p:sp>
      <p:cxnSp>
        <p:nvCxnSpPr>
          <p:cNvPr id="12" name="直接连接符 11">
            <a:extLst>
              <a:ext uri="{FF2B5EF4-FFF2-40B4-BE49-F238E27FC236}">
                <a16:creationId xmlns:a16="http://schemas.microsoft.com/office/drawing/2014/main" id="{44651BDA-376D-4713-BA5A-ABD93855C5DA}"/>
              </a:ext>
            </a:extLst>
          </p:cNvPr>
          <p:cNvCxnSpPr/>
          <p:nvPr/>
        </p:nvCxnSpPr>
        <p:spPr>
          <a:xfrm flipH="1">
            <a:off x="-14420" y="1052736"/>
            <a:ext cx="5031810" cy="0"/>
          </a:xfrm>
          <a:prstGeom prst="line">
            <a:avLst/>
          </a:prstGeom>
          <a:ln>
            <a:solidFill>
              <a:srgbClr val="13548C"/>
            </a:solidFill>
          </a:ln>
        </p:spPr>
        <p:style>
          <a:lnRef idx="1">
            <a:schemeClr val="accent1"/>
          </a:lnRef>
          <a:fillRef idx="0">
            <a:schemeClr val="accent1"/>
          </a:fillRef>
          <a:effectRef idx="0">
            <a:schemeClr val="accent1"/>
          </a:effectRef>
          <a:fontRef idx="minor">
            <a:schemeClr val="tx1"/>
          </a:fontRef>
        </p:style>
      </p:cxnSp>
      <p:sp>
        <p:nvSpPr>
          <p:cNvPr id="13" name="TextBox 30">
            <a:extLst>
              <a:ext uri="{FF2B5EF4-FFF2-40B4-BE49-F238E27FC236}">
                <a16:creationId xmlns:a16="http://schemas.microsoft.com/office/drawing/2014/main" id="{90BA0CE0-D718-44CE-89BD-5BD6CB6630B1}"/>
              </a:ext>
            </a:extLst>
          </p:cNvPr>
          <p:cNvSpPr txBox="1"/>
          <p:nvPr/>
        </p:nvSpPr>
        <p:spPr>
          <a:xfrm>
            <a:off x="2364539" y="375031"/>
            <a:ext cx="1577672" cy="461663"/>
          </a:xfrm>
          <a:prstGeom prst="rect">
            <a:avLst/>
          </a:prstGeom>
          <a:noFill/>
        </p:spPr>
        <p:txBody>
          <a:bodyPr wrap="none" lIns="91438" tIns="45719" rIns="91438" bIns="45719" rtlCol="0">
            <a:spAutoFit/>
          </a:bodyPr>
          <a:lstStyle/>
          <a:p>
            <a:pPr defTabSz="342900" eaLnBrk="1" fontAlgn="auto" hangingPunct="1">
              <a:spcAft>
                <a:spcPts val="0"/>
              </a:spcAft>
            </a:pPr>
            <a:r>
              <a:rPr lang="en-US" altLang="zh-CN">
                <a:solidFill>
                  <a:srgbClr val="13548C"/>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 </a:t>
            </a:r>
            <a:r>
              <a:rPr lang="zh-CN" altLang="en-US">
                <a:solidFill>
                  <a:srgbClr val="13548C"/>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评分标准</a:t>
            </a:r>
          </a:p>
        </p:txBody>
      </p:sp>
    </p:spTree>
    <p:extLst>
      <p:ext uri="{BB962C8B-B14F-4D97-AF65-F5344CB8AC3E}">
        <p14:creationId xmlns:p14="http://schemas.microsoft.com/office/powerpoint/2010/main" val="2909766292"/>
      </p:ext>
    </p:extLst>
  </p:cSld>
  <p:clrMapOvr>
    <a:masterClrMapping/>
  </p:clrMapOvr>
  <p:transition spd="med">
    <p:split orient="ver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75907" y="1803394"/>
            <a:ext cx="7116573" cy="538609"/>
          </a:xfrm>
          <a:prstGeom prst="rect">
            <a:avLst/>
          </a:prstGeom>
          <a:noFill/>
        </p:spPr>
        <p:txBody>
          <a:bodyPr wrap="square" rtlCol="0">
            <a:spAutoFit/>
          </a:bodyPr>
          <a:lstStyle/>
          <a:p>
            <a:pPr defTabSz="342900" eaLnBrk="1" fontAlgn="auto" hangingPunct="1">
              <a:spcBef>
                <a:spcPts val="0"/>
              </a:spcBef>
              <a:spcAft>
                <a:spcPts val="0"/>
              </a:spcAft>
            </a:pPr>
            <a:r>
              <a:rPr lang="en-US" altLang="zh-CN" sz="1450" dirty="0">
                <a:solidFill>
                  <a:srgbClr val="071F65"/>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	</a:t>
            </a:r>
          </a:p>
          <a:p>
            <a:pPr defTabSz="342900" eaLnBrk="1" fontAlgn="auto" hangingPunct="1">
              <a:spcBef>
                <a:spcPts val="0"/>
              </a:spcBef>
              <a:spcAft>
                <a:spcPts val="0"/>
              </a:spcAft>
            </a:pPr>
            <a:r>
              <a:rPr lang="en-US" altLang="zh-CN" sz="1450" dirty="0">
                <a:solidFill>
                  <a:srgbClr val="071F65"/>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	</a:t>
            </a:r>
          </a:p>
        </p:txBody>
      </p:sp>
      <p:grpSp>
        <p:nvGrpSpPr>
          <p:cNvPr id="47" name="组合 46">
            <a:extLst>
              <a:ext uri="{FF2B5EF4-FFF2-40B4-BE49-F238E27FC236}">
                <a16:creationId xmlns:a16="http://schemas.microsoft.com/office/drawing/2014/main" id="{92D14C9E-3F77-4182-A71C-F7578AE69063}"/>
              </a:ext>
            </a:extLst>
          </p:cNvPr>
          <p:cNvGrpSpPr/>
          <p:nvPr/>
        </p:nvGrpSpPr>
        <p:grpSpPr>
          <a:xfrm>
            <a:off x="826033" y="3528522"/>
            <a:ext cx="6272359" cy="1080000"/>
            <a:chOff x="62122" y="3275318"/>
            <a:chExt cx="8363165" cy="1079999"/>
          </a:xfrm>
          <a:solidFill>
            <a:schemeClr val="bg1">
              <a:lumMod val="95000"/>
            </a:schemeClr>
          </a:solidFill>
        </p:grpSpPr>
        <p:sp>
          <p:nvSpPr>
            <p:cNvPr id="48" name="椭圆 47">
              <a:extLst>
                <a:ext uri="{FF2B5EF4-FFF2-40B4-BE49-F238E27FC236}">
                  <a16:creationId xmlns:a16="http://schemas.microsoft.com/office/drawing/2014/main" id="{A1A5D4B1-C0CB-4235-BFDF-D71D107276BB}"/>
                </a:ext>
              </a:extLst>
            </p:cNvPr>
            <p:cNvSpPr/>
            <p:nvPr/>
          </p:nvSpPr>
          <p:spPr>
            <a:xfrm>
              <a:off x="62122" y="3275318"/>
              <a:ext cx="1440003" cy="1079999"/>
            </a:xfrm>
            <a:prstGeom prst="ellipse">
              <a:avLst/>
            </a:prstGeom>
            <a:grpFill/>
            <a:ln>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r>
                <a:rPr kumimoji="0"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数据探索</a:t>
              </a:r>
            </a:p>
          </p:txBody>
        </p:sp>
        <p:sp>
          <p:nvSpPr>
            <p:cNvPr id="49" name="虚尾箭头 10">
              <a:extLst>
                <a:ext uri="{FF2B5EF4-FFF2-40B4-BE49-F238E27FC236}">
                  <a16:creationId xmlns:a16="http://schemas.microsoft.com/office/drawing/2014/main" id="{DB8C929D-3907-4B92-B9A8-897F019E5045}"/>
                </a:ext>
              </a:extLst>
            </p:cNvPr>
            <p:cNvSpPr/>
            <p:nvPr/>
          </p:nvSpPr>
          <p:spPr>
            <a:xfrm>
              <a:off x="1559359" y="3670570"/>
              <a:ext cx="546101" cy="355600"/>
            </a:xfrm>
            <a:prstGeom prst="stripedRightArrow">
              <a:avLst/>
            </a:prstGeom>
            <a:solidFill>
              <a:srgbClr val="13548C"/>
            </a:solidFill>
            <a:ln>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342900" eaLnBrk="1" fontAlgn="auto" hangingPunct="1">
                <a:spcBef>
                  <a:spcPts val="0"/>
                </a:spcBef>
                <a:spcAft>
                  <a:spcPts val="0"/>
                </a:spcAft>
              </a:pPr>
              <a:endParaRPr kumimoji="0" lang="zh-CN" altLang="en-US" sz="14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0" name="虚尾箭头 11">
              <a:extLst>
                <a:ext uri="{FF2B5EF4-FFF2-40B4-BE49-F238E27FC236}">
                  <a16:creationId xmlns:a16="http://schemas.microsoft.com/office/drawing/2014/main" id="{E7928B72-1C01-4EDF-9A14-6A8020E5B4AE}"/>
                </a:ext>
              </a:extLst>
            </p:cNvPr>
            <p:cNvSpPr/>
            <p:nvPr/>
          </p:nvSpPr>
          <p:spPr>
            <a:xfrm>
              <a:off x="3645848" y="3670570"/>
              <a:ext cx="546101" cy="355600"/>
            </a:xfrm>
            <a:prstGeom prst="stripedRightArrow">
              <a:avLst/>
            </a:prstGeom>
            <a:solidFill>
              <a:srgbClr val="13548C"/>
            </a:solidFill>
            <a:ln>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342900" eaLnBrk="1" fontAlgn="auto" hangingPunct="1">
                <a:spcBef>
                  <a:spcPts val="0"/>
                </a:spcBef>
                <a:spcAft>
                  <a:spcPts val="0"/>
                </a:spcAft>
              </a:pPr>
              <a:endParaRPr kumimoji="0" lang="zh-CN" altLang="en-US" sz="14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1" name="虚尾箭头 12">
              <a:extLst>
                <a:ext uri="{FF2B5EF4-FFF2-40B4-BE49-F238E27FC236}">
                  <a16:creationId xmlns:a16="http://schemas.microsoft.com/office/drawing/2014/main" id="{37E4EA8E-480B-43C1-B7C3-117F32E8E93B}"/>
                </a:ext>
              </a:extLst>
            </p:cNvPr>
            <p:cNvSpPr/>
            <p:nvPr/>
          </p:nvSpPr>
          <p:spPr>
            <a:xfrm>
              <a:off x="5771362" y="3670570"/>
              <a:ext cx="546101" cy="355600"/>
            </a:xfrm>
            <a:prstGeom prst="stripedRightArrow">
              <a:avLst/>
            </a:prstGeom>
            <a:solidFill>
              <a:srgbClr val="13548C"/>
            </a:solidFill>
            <a:ln>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342900" eaLnBrk="1" fontAlgn="auto" hangingPunct="1">
                <a:spcBef>
                  <a:spcPts val="0"/>
                </a:spcBef>
                <a:spcAft>
                  <a:spcPts val="0"/>
                </a:spcAft>
              </a:pPr>
              <a:endParaRPr kumimoji="0" lang="zh-CN" altLang="en-US" sz="14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3" name="虚尾箭头 15">
              <a:extLst>
                <a:ext uri="{FF2B5EF4-FFF2-40B4-BE49-F238E27FC236}">
                  <a16:creationId xmlns:a16="http://schemas.microsoft.com/office/drawing/2014/main" id="{E6E1A2D5-E977-448E-A6D5-40B7D611DAB6}"/>
                </a:ext>
              </a:extLst>
            </p:cNvPr>
            <p:cNvSpPr/>
            <p:nvPr/>
          </p:nvSpPr>
          <p:spPr>
            <a:xfrm>
              <a:off x="7879187" y="3670570"/>
              <a:ext cx="546100" cy="355600"/>
            </a:xfrm>
            <a:prstGeom prst="stripedRightArrow">
              <a:avLst/>
            </a:prstGeom>
            <a:solidFill>
              <a:srgbClr val="13548C"/>
            </a:solidFill>
            <a:ln>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342900" eaLnBrk="1" fontAlgn="auto" hangingPunct="1">
                <a:spcBef>
                  <a:spcPts val="0"/>
                </a:spcBef>
                <a:spcAft>
                  <a:spcPts val="0"/>
                </a:spcAft>
              </a:pPr>
              <a:endParaRPr kumimoji="0" lang="zh-CN" altLang="en-US" sz="14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grpSp>
        <p:nvGrpSpPr>
          <p:cNvPr id="59" name="组合 58">
            <a:extLst>
              <a:ext uri="{FF2B5EF4-FFF2-40B4-BE49-F238E27FC236}">
                <a16:creationId xmlns:a16="http://schemas.microsoft.com/office/drawing/2014/main" id="{FD6F0084-6482-4B46-BC0B-89ABB82214A6}"/>
              </a:ext>
            </a:extLst>
          </p:cNvPr>
          <p:cNvGrpSpPr/>
          <p:nvPr/>
        </p:nvGrpSpPr>
        <p:grpSpPr>
          <a:xfrm>
            <a:off x="4464572" y="1535520"/>
            <a:ext cx="2618530" cy="1852387"/>
            <a:chOff x="895845" y="1030514"/>
            <a:chExt cx="2414378" cy="1852386"/>
          </a:xfrm>
        </p:grpSpPr>
        <p:sp>
          <p:nvSpPr>
            <p:cNvPr id="60" name="椭圆 59">
              <a:extLst>
                <a:ext uri="{FF2B5EF4-FFF2-40B4-BE49-F238E27FC236}">
                  <a16:creationId xmlns:a16="http://schemas.microsoft.com/office/drawing/2014/main" id="{CA147309-BC01-4D75-BC5C-4B9CECE770C1}"/>
                </a:ext>
              </a:extLst>
            </p:cNvPr>
            <p:cNvSpPr/>
            <p:nvPr/>
          </p:nvSpPr>
          <p:spPr>
            <a:xfrm>
              <a:off x="895845" y="2755900"/>
              <a:ext cx="127000" cy="127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342900" eaLnBrk="1" fontAlgn="auto" hangingPunct="1">
                <a:spcBef>
                  <a:spcPts val="0"/>
                </a:spcBef>
                <a:spcAft>
                  <a:spcPts val="0"/>
                </a:spcAft>
              </a:pPr>
              <a:endParaRPr kumimoji="0" lang="zh-CN" altLang="en-US" sz="1400" dirty="0">
                <a:solidFill>
                  <a:prstClr val="black">
                    <a:lumMod val="75000"/>
                    <a:lumOff val="25000"/>
                  </a:prst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cxnSp>
          <p:nvCxnSpPr>
            <p:cNvPr id="61" name="直接连接符 60">
              <a:extLst>
                <a:ext uri="{FF2B5EF4-FFF2-40B4-BE49-F238E27FC236}">
                  <a16:creationId xmlns:a16="http://schemas.microsoft.com/office/drawing/2014/main" id="{C693FDB9-EAF7-46C3-9A19-6BA88071103B}"/>
                </a:ext>
              </a:extLst>
            </p:cNvPr>
            <p:cNvCxnSpPr>
              <a:stCxn id="60" idx="0"/>
            </p:cNvCxnSpPr>
            <p:nvPr/>
          </p:nvCxnSpPr>
          <p:spPr>
            <a:xfrm flipV="1">
              <a:off x="959345" y="1030514"/>
              <a:ext cx="0" cy="172538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文本框 3">
              <a:extLst>
                <a:ext uri="{FF2B5EF4-FFF2-40B4-BE49-F238E27FC236}">
                  <a16:creationId xmlns:a16="http://schemas.microsoft.com/office/drawing/2014/main" id="{20962121-8162-4282-A9A3-0F7CAA1190C3}"/>
                </a:ext>
              </a:extLst>
            </p:cNvPr>
            <p:cNvSpPr txBox="1"/>
            <p:nvPr/>
          </p:nvSpPr>
          <p:spPr>
            <a:xfrm>
              <a:off x="1022845" y="1054578"/>
              <a:ext cx="2287378" cy="1246494"/>
            </a:xfrm>
            <a:prstGeom prst="rect">
              <a:avLst/>
            </a:prstGeom>
            <a:noFill/>
          </p:spPr>
          <p:txBody>
            <a:bodyPr wrap="none" rtlCol="0">
              <a:spAutoFit/>
            </a:bodyPr>
            <a:lstStyle/>
            <a:p>
              <a:pPr defTabSz="342900" eaLnBrk="1" fontAlgn="auto" hangingPunct="1">
                <a:spcBef>
                  <a:spcPts val="0"/>
                </a:spcBef>
                <a:spcAft>
                  <a:spcPts val="0"/>
                </a:spcAft>
              </a:pPr>
              <a:r>
                <a:rPr kumimoji="0" lang="en-US" altLang="zh-CN" sz="1500" b="1" dirty="0">
                  <a:solidFill>
                    <a:prstClr val="black">
                      <a:lumMod val="75000"/>
                      <a:lumOff val="25000"/>
                    </a:prstClr>
                  </a:solidFill>
                  <a:latin typeface="Times New Roman" panose="02020603050405020304" pitchFamily="18" charset="0"/>
                  <a:ea typeface="微软雅黑" panose="020B0503020204020204" pitchFamily="34" charset="-122"/>
                  <a:sym typeface="Times New Roman" panose="02020603050405020304" pitchFamily="18" charset="0"/>
                </a:rPr>
                <a:t>Linear</a:t>
              </a:r>
              <a:r>
                <a:rPr kumimoji="0" lang="zh-CN" altLang="en-US" sz="1500" b="1" dirty="0">
                  <a:solidFill>
                    <a:prstClr val="black">
                      <a:lumMod val="75000"/>
                      <a:lumOff val="25000"/>
                    </a:prstClr>
                  </a:solidFill>
                  <a:latin typeface="Times New Roman" panose="02020603050405020304" pitchFamily="18" charset="0"/>
                  <a:ea typeface="微软雅黑" panose="020B0503020204020204" pitchFamily="34" charset="-122"/>
                  <a:sym typeface="Times New Roman" panose="02020603050405020304" pitchFamily="18" charset="0"/>
                </a:rPr>
                <a:t>：</a:t>
              </a:r>
              <a:endParaRPr kumimoji="0" lang="en-US" altLang="zh-CN" sz="1500" b="1" dirty="0">
                <a:solidFill>
                  <a:prstClr val="black">
                    <a:lumMod val="75000"/>
                    <a:lumOff val="25000"/>
                  </a:prstClr>
                </a:solidFill>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spcBef>
                  <a:spcPts val="0"/>
                </a:spcBef>
                <a:spcAft>
                  <a:spcPts val="0"/>
                </a:spcAft>
              </a:pPr>
              <a:r>
                <a:rPr kumimoji="0" lang="en-US" altLang="zh-CN" sz="1500" dirty="0">
                  <a:solidFill>
                    <a:prstClr val="black">
                      <a:lumMod val="75000"/>
                      <a:lumOff val="25000"/>
                    </a:prstClr>
                  </a:solidFill>
                  <a:latin typeface="Times New Roman" panose="02020603050405020304" pitchFamily="18" charset="0"/>
                  <a:ea typeface="微软雅黑" panose="020B0503020204020204" pitchFamily="34" charset="-122"/>
                  <a:sym typeface="Times New Roman" panose="02020603050405020304" pitchFamily="18" charset="0"/>
                </a:rPr>
                <a:t>Logistic Regression</a:t>
              </a:r>
            </a:p>
            <a:p>
              <a:pPr defTabSz="342900" eaLnBrk="1" fontAlgn="auto" hangingPunct="1">
                <a:spcBef>
                  <a:spcPts val="0"/>
                </a:spcBef>
                <a:spcAft>
                  <a:spcPts val="0"/>
                </a:spcAft>
              </a:pPr>
              <a:r>
                <a:rPr kumimoji="0" lang="en-US" altLang="zh-CN" sz="1500" b="1" dirty="0">
                  <a:solidFill>
                    <a:prstClr val="black">
                      <a:lumMod val="75000"/>
                      <a:lumOff val="25000"/>
                    </a:prstClr>
                  </a:solidFill>
                  <a:latin typeface="Times New Roman" panose="02020603050405020304" pitchFamily="18" charset="0"/>
                  <a:ea typeface="微软雅黑" panose="020B0503020204020204" pitchFamily="34" charset="-122"/>
                  <a:sym typeface="Times New Roman" panose="02020603050405020304" pitchFamily="18" charset="0"/>
                </a:rPr>
                <a:t>GBDT:</a:t>
              </a:r>
            </a:p>
            <a:p>
              <a:pPr defTabSz="342900" eaLnBrk="1" fontAlgn="auto" hangingPunct="1">
                <a:spcBef>
                  <a:spcPts val="0"/>
                </a:spcBef>
                <a:spcAft>
                  <a:spcPts val="0"/>
                </a:spcAft>
              </a:pPr>
              <a:r>
                <a:rPr kumimoji="0" lang="en-US" altLang="zh-CN" sz="1500" dirty="0" err="1">
                  <a:solidFill>
                    <a:prstClr val="black">
                      <a:lumMod val="75000"/>
                      <a:lumOff val="25000"/>
                    </a:prstClr>
                  </a:solidFill>
                  <a:latin typeface="Times New Roman" panose="02020603050405020304" pitchFamily="18" charset="0"/>
                  <a:ea typeface="微软雅黑" panose="020B0503020204020204" pitchFamily="34" charset="-122"/>
                  <a:sym typeface="Times New Roman" panose="02020603050405020304" pitchFamily="18" charset="0"/>
                </a:rPr>
                <a:t>Xgboost</a:t>
              </a:r>
              <a:endParaRPr kumimoji="0" lang="en-US" altLang="zh-CN" sz="1500" dirty="0">
                <a:solidFill>
                  <a:prstClr val="black">
                    <a:lumMod val="75000"/>
                    <a:lumOff val="25000"/>
                  </a:prstClr>
                </a:solidFill>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spcBef>
                  <a:spcPts val="0"/>
                </a:spcBef>
                <a:spcAft>
                  <a:spcPts val="0"/>
                </a:spcAft>
              </a:pPr>
              <a:r>
                <a:rPr kumimoji="0" lang="en-US" altLang="zh-CN" sz="1500" dirty="0" err="1">
                  <a:solidFill>
                    <a:prstClr val="black">
                      <a:lumMod val="75000"/>
                      <a:lumOff val="25000"/>
                    </a:prstClr>
                  </a:solidFill>
                  <a:latin typeface="Times New Roman" panose="02020603050405020304" pitchFamily="18" charset="0"/>
                  <a:ea typeface="微软雅黑" panose="020B0503020204020204" pitchFamily="34" charset="-122"/>
                  <a:sym typeface="Times New Roman" panose="02020603050405020304" pitchFamily="18" charset="0"/>
                </a:rPr>
                <a:t>LightGBM</a:t>
              </a:r>
              <a:endParaRPr kumimoji="0" lang="en-US" altLang="zh-CN" sz="1500" dirty="0">
                <a:solidFill>
                  <a:prstClr val="black">
                    <a:lumMod val="75000"/>
                    <a:lumOff val="25000"/>
                  </a:prst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grpSp>
        <p:nvGrpSpPr>
          <p:cNvPr id="67" name="组合 66">
            <a:extLst>
              <a:ext uri="{FF2B5EF4-FFF2-40B4-BE49-F238E27FC236}">
                <a16:creationId xmlns:a16="http://schemas.microsoft.com/office/drawing/2014/main" id="{7A4916D5-53BB-4664-896C-3C85347A73AE}"/>
              </a:ext>
            </a:extLst>
          </p:cNvPr>
          <p:cNvGrpSpPr/>
          <p:nvPr/>
        </p:nvGrpSpPr>
        <p:grpSpPr>
          <a:xfrm>
            <a:off x="6043975" y="4673616"/>
            <a:ext cx="1699259" cy="1446905"/>
            <a:chOff x="2796344" y="4214343"/>
            <a:chExt cx="1857115" cy="1446905"/>
          </a:xfrm>
        </p:grpSpPr>
        <p:sp>
          <p:nvSpPr>
            <p:cNvPr id="68" name="椭圆 67">
              <a:extLst>
                <a:ext uri="{FF2B5EF4-FFF2-40B4-BE49-F238E27FC236}">
                  <a16:creationId xmlns:a16="http://schemas.microsoft.com/office/drawing/2014/main" id="{4CFA9E63-EE92-421A-98C0-DA7FA2BA67D1}"/>
                </a:ext>
              </a:extLst>
            </p:cNvPr>
            <p:cNvSpPr/>
            <p:nvPr/>
          </p:nvSpPr>
          <p:spPr>
            <a:xfrm>
              <a:off x="4526459" y="4214343"/>
              <a:ext cx="127000" cy="127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342900" eaLnBrk="1" fontAlgn="auto" hangingPunct="1">
                <a:spcBef>
                  <a:spcPts val="0"/>
                </a:spcBef>
                <a:spcAft>
                  <a:spcPts val="0"/>
                </a:spcAft>
              </a:pPr>
              <a:endParaRPr kumimoji="0" lang="zh-CN" altLang="en-US" sz="1400" dirty="0">
                <a:solidFill>
                  <a:prstClr val="black">
                    <a:lumMod val="75000"/>
                    <a:lumOff val="25000"/>
                  </a:prst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cxnSp>
          <p:nvCxnSpPr>
            <p:cNvPr id="69" name="直接连接符 68">
              <a:extLst>
                <a:ext uri="{FF2B5EF4-FFF2-40B4-BE49-F238E27FC236}">
                  <a16:creationId xmlns:a16="http://schemas.microsoft.com/office/drawing/2014/main" id="{95AB661F-B7A2-41D1-8930-E5E5BE2DDB12}"/>
                </a:ext>
              </a:extLst>
            </p:cNvPr>
            <p:cNvCxnSpPr/>
            <p:nvPr/>
          </p:nvCxnSpPr>
          <p:spPr>
            <a:xfrm>
              <a:off x="4586152" y="4338634"/>
              <a:ext cx="0" cy="132261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0" name="文本框 3">
              <a:extLst>
                <a:ext uri="{FF2B5EF4-FFF2-40B4-BE49-F238E27FC236}">
                  <a16:creationId xmlns:a16="http://schemas.microsoft.com/office/drawing/2014/main" id="{4B1F1625-3345-4402-8491-723CAEA76415}"/>
                </a:ext>
              </a:extLst>
            </p:cNvPr>
            <p:cNvSpPr txBox="1"/>
            <p:nvPr/>
          </p:nvSpPr>
          <p:spPr>
            <a:xfrm>
              <a:off x="2796344" y="4437112"/>
              <a:ext cx="1785106" cy="323165"/>
            </a:xfrm>
            <a:prstGeom prst="rect">
              <a:avLst/>
            </a:prstGeom>
            <a:noFill/>
          </p:spPr>
          <p:txBody>
            <a:bodyPr wrap="none" rtlCol="0">
              <a:spAutoFit/>
            </a:bodyPr>
            <a:lstStyle/>
            <a:p>
              <a:pPr algn="r" defTabSz="342900" eaLnBrk="1" fontAlgn="auto" hangingPunct="1">
                <a:spcBef>
                  <a:spcPts val="0"/>
                </a:spcBef>
                <a:spcAft>
                  <a:spcPts val="0"/>
                </a:spcAft>
              </a:pPr>
              <a:r>
                <a:rPr kumimoji="0" lang="zh-CN" altLang="en-US" sz="1500" dirty="0">
                  <a:solidFill>
                    <a:prstClr val="black">
                      <a:lumMod val="75000"/>
                      <a:lumOff val="25000"/>
                    </a:prstClr>
                  </a:solidFill>
                  <a:latin typeface="Times New Roman" panose="02020603050405020304" pitchFamily="18" charset="0"/>
                  <a:ea typeface="微软雅黑" panose="020B0503020204020204" pitchFamily="34" charset="-122"/>
                  <a:sym typeface="Times New Roman" panose="02020603050405020304" pitchFamily="18" charset="0"/>
                </a:rPr>
                <a:t>直接加权融合</a:t>
              </a:r>
              <a:endParaRPr kumimoji="0" lang="en-US" altLang="zh-CN" sz="1500" dirty="0">
                <a:solidFill>
                  <a:prstClr val="black">
                    <a:lumMod val="75000"/>
                    <a:lumOff val="25000"/>
                  </a:prst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71" name="椭圆 70">
            <a:extLst>
              <a:ext uri="{FF2B5EF4-FFF2-40B4-BE49-F238E27FC236}">
                <a16:creationId xmlns:a16="http://schemas.microsoft.com/office/drawing/2014/main" id="{170F1520-D19B-4332-95C0-C7ED39E47C97}"/>
              </a:ext>
            </a:extLst>
          </p:cNvPr>
          <p:cNvSpPr/>
          <p:nvPr/>
        </p:nvSpPr>
        <p:spPr>
          <a:xfrm>
            <a:off x="2396177" y="3502818"/>
            <a:ext cx="1080000" cy="1080000"/>
          </a:xfrm>
          <a:prstGeom prst="ellipse">
            <a:avLst/>
          </a:prstGeom>
          <a:solidFill>
            <a:schemeClr val="bg1">
              <a:lumMod val="95000"/>
            </a:schemeClr>
          </a:solidFill>
          <a:ln>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r>
              <a:rPr kumimoji="0"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特征工程</a:t>
            </a:r>
          </a:p>
        </p:txBody>
      </p:sp>
      <p:sp>
        <p:nvSpPr>
          <p:cNvPr id="72" name="椭圆 71">
            <a:extLst>
              <a:ext uri="{FF2B5EF4-FFF2-40B4-BE49-F238E27FC236}">
                <a16:creationId xmlns:a16="http://schemas.microsoft.com/office/drawing/2014/main" id="{4DB00852-EB04-497A-9316-89615A0D476E}"/>
              </a:ext>
            </a:extLst>
          </p:cNvPr>
          <p:cNvSpPr/>
          <p:nvPr/>
        </p:nvSpPr>
        <p:spPr>
          <a:xfrm>
            <a:off x="3972194" y="3528523"/>
            <a:ext cx="1080000" cy="1080000"/>
          </a:xfrm>
          <a:prstGeom prst="ellipse">
            <a:avLst/>
          </a:prstGeom>
          <a:solidFill>
            <a:schemeClr val="bg1">
              <a:lumMod val="95000"/>
            </a:schemeClr>
          </a:solidFill>
          <a:ln>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r>
              <a:rPr kumimoji="0"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分析建模</a:t>
            </a:r>
          </a:p>
        </p:txBody>
      </p:sp>
      <p:sp>
        <p:nvSpPr>
          <p:cNvPr id="75" name="椭圆 74">
            <a:extLst>
              <a:ext uri="{FF2B5EF4-FFF2-40B4-BE49-F238E27FC236}">
                <a16:creationId xmlns:a16="http://schemas.microsoft.com/office/drawing/2014/main" id="{F5F461BD-027C-4DB8-937B-DE2B53EBA780}"/>
              </a:ext>
            </a:extLst>
          </p:cNvPr>
          <p:cNvSpPr/>
          <p:nvPr/>
        </p:nvSpPr>
        <p:spPr>
          <a:xfrm>
            <a:off x="5563173" y="3514444"/>
            <a:ext cx="1080000" cy="1080000"/>
          </a:xfrm>
          <a:prstGeom prst="ellipse">
            <a:avLst/>
          </a:prstGeom>
          <a:solidFill>
            <a:schemeClr val="bg1">
              <a:lumMod val="95000"/>
            </a:schemeClr>
          </a:solidFill>
          <a:ln>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r>
              <a:rPr kumimoji="0"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单模预测</a:t>
            </a:r>
          </a:p>
        </p:txBody>
      </p:sp>
      <p:sp>
        <p:nvSpPr>
          <p:cNvPr id="86" name="椭圆 85">
            <a:extLst>
              <a:ext uri="{FF2B5EF4-FFF2-40B4-BE49-F238E27FC236}">
                <a16:creationId xmlns:a16="http://schemas.microsoft.com/office/drawing/2014/main" id="{A48FE873-C544-46F3-93B1-7D3E886C1EF9}"/>
              </a:ext>
            </a:extLst>
          </p:cNvPr>
          <p:cNvSpPr/>
          <p:nvPr/>
        </p:nvSpPr>
        <p:spPr>
          <a:xfrm>
            <a:off x="7154152" y="3502817"/>
            <a:ext cx="1080000" cy="1080000"/>
          </a:xfrm>
          <a:prstGeom prst="ellipse">
            <a:avLst/>
          </a:prstGeom>
          <a:solidFill>
            <a:schemeClr val="bg1">
              <a:lumMod val="95000"/>
            </a:schemeClr>
          </a:solidFill>
          <a:ln>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r>
              <a:rPr kumimoji="0"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结果融合</a:t>
            </a:r>
          </a:p>
        </p:txBody>
      </p:sp>
      <p:sp>
        <p:nvSpPr>
          <p:cNvPr id="26" name="矩形 46">
            <a:extLst>
              <a:ext uri="{FF2B5EF4-FFF2-40B4-BE49-F238E27FC236}">
                <a16:creationId xmlns:a16="http://schemas.microsoft.com/office/drawing/2014/main" id="{665B70C9-3DA7-4BA1-8B3B-D0F3F0BA37F4}"/>
              </a:ext>
            </a:extLst>
          </p:cNvPr>
          <p:cNvSpPr>
            <a:spLocks noChangeArrowheads="1"/>
          </p:cNvSpPr>
          <p:nvPr/>
        </p:nvSpPr>
        <p:spPr bwMode="auto">
          <a:xfrm>
            <a:off x="501586" y="258807"/>
            <a:ext cx="1826137" cy="58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342900" eaLnBrk="1" fontAlgn="auto" hangingPunct="1">
              <a:spcAft>
                <a:spcPts val="0"/>
              </a:spcAft>
              <a:buFont typeface="Arial" charset="0"/>
              <a:buNone/>
            </a:pPr>
            <a:r>
              <a:rPr kumimoji="0" lang="zh-CN" altLang="en-US" b="1" dirty="0">
                <a:solidFill>
                  <a:srgbClr val="13548C"/>
                </a:solidFill>
                <a:latin typeface="Times New Roman" panose="02020603050405020304" pitchFamily="18" charset="0"/>
                <a:sym typeface="Times New Roman" panose="02020603050405020304" pitchFamily="18" charset="0"/>
              </a:rPr>
              <a:t>赛题简介</a:t>
            </a:r>
          </a:p>
        </p:txBody>
      </p:sp>
      <p:sp>
        <p:nvSpPr>
          <p:cNvPr id="27" name="等腰三角形 47">
            <a:extLst>
              <a:ext uri="{FF2B5EF4-FFF2-40B4-BE49-F238E27FC236}">
                <a16:creationId xmlns:a16="http://schemas.microsoft.com/office/drawing/2014/main" id="{D79AA3DC-9391-4806-8442-516E6FB7784C}"/>
              </a:ext>
            </a:extLst>
          </p:cNvPr>
          <p:cNvSpPr>
            <a:spLocks noChangeArrowheads="1"/>
          </p:cNvSpPr>
          <p:nvPr/>
        </p:nvSpPr>
        <p:spPr bwMode="auto">
          <a:xfrm rot="5400000">
            <a:off x="-90000" y="281194"/>
            <a:ext cx="720000" cy="540000"/>
          </a:xfrm>
          <a:prstGeom prst="triangle">
            <a:avLst>
              <a:gd name="adj" fmla="val 50000"/>
            </a:avLst>
          </a:prstGeom>
          <a:solidFill>
            <a:srgbClr val="13548C"/>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342900" eaLnBrk="1" fontAlgn="auto" hangingPunct="1">
              <a:spcBef>
                <a:spcPct val="0"/>
              </a:spcBef>
              <a:spcAft>
                <a:spcPts val="0"/>
              </a:spcAft>
              <a:buFont typeface="Arial" charset="0"/>
              <a:buNone/>
            </a:pPr>
            <a:endParaRPr kumimoji="0" lang="zh-CN" altLang="zh-CN" sz="1800">
              <a:solidFill>
                <a:srgbClr val="FFFFFF"/>
              </a:solidFill>
              <a:latin typeface="Times New Roman" panose="02020603050405020304" pitchFamily="18" charset="0"/>
              <a:sym typeface="Times New Roman" panose="02020603050405020304" pitchFamily="18" charset="0"/>
            </a:endParaRPr>
          </a:p>
        </p:txBody>
      </p:sp>
      <p:cxnSp>
        <p:nvCxnSpPr>
          <p:cNvPr id="28" name="直接连接符 27">
            <a:extLst>
              <a:ext uri="{FF2B5EF4-FFF2-40B4-BE49-F238E27FC236}">
                <a16:creationId xmlns:a16="http://schemas.microsoft.com/office/drawing/2014/main" id="{78659BD2-BFAD-415B-8089-CAB4888A010B}"/>
              </a:ext>
            </a:extLst>
          </p:cNvPr>
          <p:cNvCxnSpPr/>
          <p:nvPr/>
        </p:nvCxnSpPr>
        <p:spPr>
          <a:xfrm flipH="1">
            <a:off x="-14420" y="1052736"/>
            <a:ext cx="5031810" cy="0"/>
          </a:xfrm>
          <a:prstGeom prst="line">
            <a:avLst/>
          </a:prstGeom>
          <a:ln>
            <a:solidFill>
              <a:srgbClr val="13548C"/>
            </a:solidFill>
          </a:ln>
        </p:spPr>
        <p:style>
          <a:lnRef idx="1">
            <a:schemeClr val="accent1"/>
          </a:lnRef>
          <a:fillRef idx="0">
            <a:schemeClr val="accent1"/>
          </a:fillRef>
          <a:effectRef idx="0">
            <a:schemeClr val="accent1"/>
          </a:effectRef>
          <a:fontRef idx="minor">
            <a:schemeClr val="tx1"/>
          </a:fontRef>
        </p:style>
      </p:cxnSp>
      <p:sp>
        <p:nvSpPr>
          <p:cNvPr id="29" name="TextBox 30">
            <a:extLst>
              <a:ext uri="{FF2B5EF4-FFF2-40B4-BE49-F238E27FC236}">
                <a16:creationId xmlns:a16="http://schemas.microsoft.com/office/drawing/2014/main" id="{5A295A8E-99E8-451E-80D8-0910398F6FBC}"/>
              </a:ext>
            </a:extLst>
          </p:cNvPr>
          <p:cNvSpPr txBox="1"/>
          <p:nvPr/>
        </p:nvSpPr>
        <p:spPr>
          <a:xfrm>
            <a:off x="2364539" y="375031"/>
            <a:ext cx="1577672" cy="461663"/>
          </a:xfrm>
          <a:prstGeom prst="rect">
            <a:avLst/>
          </a:prstGeom>
          <a:noFill/>
        </p:spPr>
        <p:txBody>
          <a:bodyPr wrap="none" lIns="91438" tIns="45719" rIns="91438" bIns="45719" rtlCol="0">
            <a:spAutoFit/>
          </a:bodyPr>
          <a:lstStyle/>
          <a:p>
            <a:pPr defTabSz="342900" eaLnBrk="1" fontAlgn="auto" hangingPunct="1">
              <a:spcAft>
                <a:spcPts val="0"/>
              </a:spcAft>
            </a:pPr>
            <a:r>
              <a:rPr lang="en-US" altLang="zh-CN">
                <a:solidFill>
                  <a:srgbClr val="13548C"/>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 </a:t>
            </a:r>
            <a:r>
              <a:rPr lang="zh-CN" altLang="en-US">
                <a:solidFill>
                  <a:srgbClr val="13548C"/>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求解思路</a:t>
            </a:r>
          </a:p>
        </p:txBody>
      </p:sp>
    </p:spTree>
    <p:extLst>
      <p:ext uri="{BB962C8B-B14F-4D97-AF65-F5344CB8AC3E}">
        <p14:creationId xmlns:p14="http://schemas.microsoft.com/office/powerpoint/2010/main" val="927488628"/>
      </p:ext>
    </p:extLst>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par>
                                <p:cTn id="8" presetID="22" presetClass="entr" presetSubtype="8"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left)">
                                      <p:cBhvr>
                                        <p:cTn id="10" dur="500"/>
                                        <p:tgtEl>
                                          <p:spTgt spid="47"/>
                                        </p:tgtEl>
                                      </p:cBhvr>
                                    </p:animEffect>
                                  </p:childTnLst>
                                </p:cTn>
                              </p:par>
                              <p:par>
                                <p:cTn id="11" presetID="22" presetClass="entr" presetSubtype="4"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wipe(down)">
                                      <p:cBhvr>
                                        <p:cTn id="13" dur="500"/>
                                        <p:tgtEl>
                                          <p:spTgt spid="59"/>
                                        </p:tgtEl>
                                      </p:cBhvr>
                                    </p:animEffect>
                                  </p:childTnLst>
                                </p:cTn>
                              </p:par>
                              <p:par>
                                <p:cTn id="14" presetID="22" presetClass="entr" presetSubtype="1" fill="hold" nodeType="with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wipe(up)">
                                      <p:cBhvr>
                                        <p:cTn id="16" dur="500"/>
                                        <p:tgtEl>
                                          <p:spTgt spid="6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2"/>
                                        </p:tgtEl>
                                        <p:attrNameLst>
                                          <p:attrName>style.visibility</p:attrName>
                                        </p:attrNameLst>
                                      </p:cBhvr>
                                      <p:to>
                                        <p:strVal val="visible"/>
                                      </p:to>
                                    </p:set>
                                    <p:animEffect transition="in" filter="wipe(left)">
                                      <p:cBhvr>
                                        <p:cTn id="19" dur="500"/>
                                        <p:tgtEl>
                                          <p:spTgt spid="7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wipe(left)">
                                      <p:cBhvr>
                                        <p:cTn id="22" dur="500"/>
                                        <p:tgtEl>
                                          <p:spTgt spid="7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left)">
                                      <p:cBhvr>
                                        <p:cTn id="25"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animBg="1"/>
      <p:bldP spid="75" grpId="0" animBg="1"/>
      <p:bldP spid="86"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292052" y="440590"/>
            <a:ext cx="2304000" cy="5399903"/>
          </a:xfrm>
          <a:prstGeom prst="trapezoid">
            <a:avLst>
              <a:gd name="adj" fmla="val 16935"/>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342900" eaLnBrk="1" fontAlgn="auto" hangingPunct="1">
              <a:spcBef>
                <a:spcPts val="0"/>
              </a:spcBef>
              <a:spcAft>
                <a:spcPts val="0"/>
              </a:spcAft>
            </a:pPr>
            <a:endParaRPr kumimoji="0" lang="zh-CN" altLang="en-US" sz="180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7" name="梯形 36"/>
          <p:cNvSpPr/>
          <p:nvPr/>
        </p:nvSpPr>
        <p:spPr>
          <a:xfrm rot="5400000">
            <a:off x="725756" y="1262787"/>
            <a:ext cx="2304000" cy="3755509"/>
          </a:xfrm>
          <a:prstGeom prst="trapezoid">
            <a:avLst>
              <a:gd name="adj" fmla="val 17087"/>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342900" eaLnBrk="1" fontAlgn="auto" hangingPunct="1">
              <a:spcBef>
                <a:spcPts val="0"/>
              </a:spcBef>
              <a:spcAft>
                <a:spcPts val="0"/>
              </a:spcAft>
            </a:pPr>
            <a:endParaRPr kumimoji="0"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7" name="文本框 2"/>
          <p:cNvSpPr txBox="1"/>
          <p:nvPr/>
        </p:nvSpPr>
        <p:spPr>
          <a:xfrm>
            <a:off x="1877756" y="2690418"/>
            <a:ext cx="1464183" cy="900246"/>
          </a:xfrm>
          <a:prstGeom prst="rect">
            <a:avLst/>
          </a:prstGeom>
          <a:noFill/>
        </p:spPr>
        <p:txBody>
          <a:bodyPr wrap="none" lIns="68580" tIns="34290" rIns="68580" bIns="34290" rtlCol="0">
            <a:spAutoFit/>
          </a:bodyPr>
          <a:lstStyle/>
          <a:p>
            <a:pPr defTabSz="342900" eaLnBrk="1" fontAlgn="auto" hangingPunct="1">
              <a:spcBef>
                <a:spcPts val="0"/>
              </a:spcBef>
              <a:spcAft>
                <a:spcPts val="0"/>
              </a:spcAft>
            </a:pPr>
            <a:r>
              <a:rPr kumimoji="0" lang="en-US" altLang="zh-CN" sz="3200" b="1">
                <a:solidFill>
                  <a:prstClr val="white"/>
                </a:solidFill>
                <a:latin typeface="Times New Roman" panose="02020603050405020304" pitchFamily="18" charset="0"/>
                <a:ea typeface="微软雅黑" panose="020B0503020204020204" pitchFamily="34" charset="-122"/>
                <a:sym typeface="Times New Roman" panose="02020603050405020304" pitchFamily="18" charset="0"/>
              </a:rPr>
              <a:t>Part  </a:t>
            </a:r>
            <a:r>
              <a:rPr kumimoji="0" lang="en-US" altLang="zh-CN" sz="5400" b="1">
                <a:solidFill>
                  <a:prstClr val="white"/>
                </a:solidFill>
                <a:latin typeface="Times New Roman" panose="02020603050405020304" pitchFamily="18" charset="0"/>
                <a:ea typeface="微软雅黑" panose="020B0503020204020204" pitchFamily="34" charset="-122"/>
                <a:sym typeface="Times New Roman" panose="02020603050405020304" pitchFamily="18" charset="0"/>
              </a:rPr>
              <a:t>2</a:t>
            </a:r>
            <a:endParaRPr kumimoji="0" lang="zh-CN" altLang="en-US" sz="5400" b="1" dirty="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9" name="矩形 28"/>
          <p:cNvSpPr/>
          <p:nvPr/>
        </p:nvSpPr>
        <p:spPr>
          <a:xfrm>
            <a:off x="4267025" y="2828917"/>
            <a:ext cx="1985159" cy="623248"/>
          </a:xfrm>
          <a:prstGeom prst="rect">
            <a:avLst/>
          </a:prstGeom>
        </p:spPr>
        <p:txBody>
          <a:bodyPr wrap="none" lIns="68580" tIns="34290" rIns="68580" bIns="34290">
            <a:spAutoFit/>
          </a:bodyPr>
          <a:lstStyle/>
          <a:p>
            <a:pPr defTabSz="342900" eaLnBrk="1" fontAlgn="auto" hangingPunct="1">
              <a:spcBef>
                <a:spcPts val="0"/>
              </a:spcBef>
              <a:spcAft>
                <a:spcPts val="0"/>
              </a:spcAft>
            </a:pPr>
            <a:r>
              <a:rPr kumimoji="0" lang="zh-CN" altLang="en-US" sz="3600" b="1" dirty="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rPr>
              <a:t>数据探索</a:t>
            </a:r>
          </a:p>
        </p:txBody>
      </p:sp>
      <p:sp>
        <p:nvSpPr>
          <p:cNvPr id="9" name="矩形 8"/>
          <p:cNvSpPr/>
          <p:nvPr/>
        </p:nvSpPr>
        <p:spPr>
          <a:xfrm>
            <a:off x="5616894" y="4953806"/>
            <a:ext cx="184731" cy="307777"/>
          </a:xfrm>
          <a:prstGeom prst="rect">
            <a:avLst/>
          </a:prstGeom>
        </p:spPr>
        <p:txBody>
          <a:bodyPr wrap="none">
            <a:spAutoFit/>
          </a:bodyPr>
          <a:lstStyle/>
          <a:p>
            <a:pPr defTabSz="342900" eaLnBrk="1" fontAlgn="auto" hangingPunct="1">
              <a:spcBef>
                <a:spcPts val="0"/>
              </a:spcBef>
              <a:spcAft>
                <a:spcPts val="0"/>
              </a:spcAft>
            </a:pPr>
            <a:endParaRPr lang="zh-CN" altLang="en-US" sz="1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2506079324"/>
      </p:ext>
    </p:extLst>
  </p:cSld>
  <p:clrMapOvr>
    <a:masterClrMapping/>
  </p:clrMapOvr>
  <p:transition spd="med">
    <p:split orient="vert"/>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29"/>
          <p:cNvSpPr txBox="1"/>
          <p:nvPr/>
        </p:nvSpPr>
        <p:spPr>
          <a:xfrm>
            <a:off x="252000" y="1152000"/>
            <a:ext cx="8640000" cy="5670076"/>
          </a:xfrm>
          <a:prstGeom prst="rect">
            <a:avLst/>
          </a:prstGeom>
          <a:noFill/>
        </p:spPr>
        <p:txBody>
          <a:bodyPr wrap="square" lIns="91438" tIns="45719" rIns="91438" bIns="45719" rtlCol="0">
            <a:spAutoFit/>
          </a:bodyPr>
          <a:lstStyle/>
          <a:p>
            <a:pPr defTabSz="342900" eaLnBrk="1" fontAlgn="auto" hangingPunct="1">
              <a:lnSpc>
                <a:spcPct val="150000"/>
              </a:lnSpc>
              <a:spcBef>
                <a:spcPts val="0"/>
              </a:spcBef>
              <a:spcAft>
                <a:spcPts val="0"/>
              </a:spcAft>
            </a:pPr>
            <a:r>
              <a:rPr lang="zh-CN" altLang="en-US" b="1" dirty="0">
                <a:solidFill>
                  <a:srgbClr val="13548C"/>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赛题数据集：</a:t>
            </a:r>
            <a:endParaRPr lang="en-US" altLang="zh-CN" b="1" dirty="0">
              <a:solidFill>
                <a:srgbClr val="13548C"/>
              </a:solidFill>
              <a:latin typeface="Times New Roman" panose="02020603050405020304" pitchFamily="18" charset="0"/>
              <a:ea typeface="微软雅黑" panose="020B0503020204020204" pitchFamily="34" charset="-122"/>
              <a:cs typeface="微软雅黑"/>
              <a:sym typeface="Times New Roman" panose="02020603050405020304" pitchFamily="18" charset="0"/>
            </a:endParaRPr>
          </a:p>
          <a:p>
            <a:pPr defTabSz="342900" eaLnBrk="1" fontAlgn="auto" hangingPunct="1">
              <a:lnSpc>
                <a:spcPct val="150000"/>
              </a:lnSpc>
              <a:spcBef>
                <a:spcPts val="0"/>
              </a:spcBef>
              <a:spcAft>
                <a:spcPts val="0"/>
              </a:spcAft>
            </a:pPr>
            <a:endParaRPr lang="en-US" altLang="zh-CN" sz="2000" dirty="0">
              <a:latin typeface="Times New Roman" panose="02020603050405020304" pitchFamily="18" charset="0"/>
              <a:ea typeface="微软雅黑" panose="020B0503020204020204" pitchFamily="34" charset="-122"/>
              <a:cs typeface="微软雅黑"/>
              <a:sym typeface="Times New Roman" panose="02020603050405020304" pitchFamily="18" charset="0"/>
            </a:endParaRPr>
          </a:p>
          <a:p>
            <a:pPr defTabSz="342900" eaLnBrk="1" fontAlgn="auto" hangingPunct="1">
              <a:lnSpc>
                <a:spcPct val="150000"/>
              </a:lnSpc>
              <a:spcBef>
                <a:spcPts val="0"/>
              </a:spcBef>
              <a:spcAft>
                <a:spcPts val="0"/>
              </a:spcAft>
            </a:pPr>
            <a:endParaRPr lang="en-US" altLang="zh-CN" sz="2000" dirty="0">
              <a:latin typeface="Times New Roman" panose="02020603050405020304" pitchFamily="18" charset="0"/>
              <a:ea typeface="微软雅黑" panose="020B0503020204020204" pitchFamily="34" charset="-122"/>
              <a:cs typeface="微软雅黑"/>
              <a:sym typeface="Times New Roman" panose="02020603050405020304" pitchFamily="18" charset="0"/>
            </a:endParaRPr>
          </a:p>
          <a:p>
            <a:pPr defTabSz="342900" eaLnBrk="1" fontAlgn="auto" hangingPunct="1">
              <a:lnSpc>
                <a:spcPct val="150000"/>
              </a:lnSpc>
              <a:spcBef>
                <a:spcPts val="0"/>
              </a:spcBef>
              <a:spcAft>
                <a:spcPts val="0"/>
              </a:spcAft>
            </a:pPr>
            <a:endParaRPr lang="en-US" altLang="zh-CN" sz="2000" dirty="0">
              <a:latin typeface="Times New Roman" panose="02020603050405020304" pitchFamily="18" charset="0"/>
              <a:ea typeface="微软雅黑" panose="020B0503020204020204" pitchFamily="34" charset="-122"/>
              <a:cs typeface="微软雅黑"/>
              <a:sym typeface="Times New Roman" panose="02020603050405020304" pitchFamily="18" charset="0"/>
            </a:endParaRPr>
          </a:p>
          <a:p>
            <a:pPr defTabSz="342900" eaLnBrk="1" fontAlgn="auto" hangingPunct="1">
              <a:lnSpc>
                <a:spcPct val="150000"/>
              </a:lnSpc>
              <a:spcBef>
                <a:spcPts val="0"/>
              </a:spcBef>
              <a:spcAft>
                <a:spcPts val="0"/>
              </a:spcAft>
            </a:pPr>
            <a:endParaRPr lang="en-US" altLang="zh-CN" sz="2000" dirty="0">
              <a:latin typeface="Times New Roman" panose="02020603050405020304" pitchFamily="18" charset="0"/>
              <a:ea typeface="微软雅黑" panose="020B0503020204020204" pitchFamily="34" charset="-122"/>
              <a:cs typeface="微软雅黑"/>
              <a:sym typeface="Times New Roman" panose="02020603050405020304" pitchFamily="18" charset="0"/>
            </a:endParaRPr>
          </a:p>
          <a:p>
            <a:pPr defTabSz="342900" eaLnBrk="1" fontAlgn="auto" hangingPunct="1">
              <a:lnSpc>
                <a:spcPct val="150000"/>
              </a:lnSpc>
              <a:spcBef>
                <a:spcPts val="0"/>
              </a:spcBef>
              <a:spcAft>
                <a:spcPts val="0"/>
              </a:spcAft>
            </a:pPr>
            <a:endParaRPr lang="en-US" altLang="zh-CN" sz="2000" dirty="0">
              <a:latin typeface="Times New Roman" panose="02020603050405020304" pitchFamily="18" charset="0"/>
              <a:ea typeface="微软雅黑" panose="020B0503020204020204" pitchFamily="34" charset="-122"/>
              <a:cs typeface="微软雅黑"/>
              <a:sym typeface="Times New Roman" panose="02020603050405020304" pitchFamily="18" charset="0"/>
            </a:endParaRPr>
          </a:p>
          <a:p>
            <a:pPr defTabSz="342900" eaLnBrk="1" fontAlgn="auto" hangingPunct="1">
              <a:lnSpc>
                <a:spcPct val="150000"/>
              </a:lnSpc>
              <a:spcBef>
                <a:spcPts val="0"/>
              </a:spcBef>
              <a:spcAft>
                <a:spcPts val="0"/>
              </a:spcAft>
            </a:pPr>
            <a:endParaRPr lang="en-US" altLang="zh-CN" sz="2000" dirty="0">
              <a:latin typeface="Times New Roman" panose="02020603050405020304" pitchFamily="18" charset="0"/>
              <a:ea typeface="微软雅黑" panose="020B0503020204020204" pitchFamily="34" charset="-122"/>
              <a:cs typeface="微软雅黑"/>
              <a:sym typeface="Times New Roman" panose="02020603050405020304" pitchFamily="18" charset="0"/>
            </a:endParaRPr>
          </a:p>
          <a:p>
            <a:pPr defTabSz="342900" eaLnBrk="1" fontAlgn="auto" hangingPunct="1">
              <a:lnSpc>
                <a:spcPct val="150000"/>
              </a:lnSpc>
              <a:spcBef>
                <a:spcPts val="0"/>
              </a:spcBef>
              <a:spcAft>
                <a:spcPts val="0"/>
              </a:spcAft>
            </a:pPr>
            <a:endParaRPr lang="en-US" altLang="zh-CN" sz="2000" dirty="0">
              <a:latin typeface="Times New Roman" panose="02020603050405020304" pitchFamily="18" charset="0"/>
              <a:ea typeface="微软雅黑" panose="020B0503020204020204" pitchFamily="34" charset="-122"/>
              <a:cs typeface="微软雅黑"/>
              <a:sym typeface="Times New Roman" panose="02020603050405020304" pitchFamily="18" charset="0"/>
            </a:endParaRPr>
          </a:p>
          <a:p>
            <a:pPr defTabSz="342900" eaLnBrk="1" fontAlgn="auto" hangingPunct="1">
              <a:lnSpc>
                <a:spcPct val="150000"/>
              </a:lnSpc>
              <a:spcBef>
                <a:spcPts val="0"/>
              </a:spcBef>
              <a:spcAft>
                <a:spcPts val="0"/>
              </a:spcAft>
            </a:pPr>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      </a:t>
            </a:r>
          </a:p>
          <a:p>
            <a:pPr defTabSz="342900" eaLnBrk="1" fontAlgn="auto" hangingPunct="1">
              <a:lnSpc>
                <a:spcPct val="150000"/>
              </a:lnSpc>
              <a:spcBef>
                <a:spcPts val="0"/>
              </a:spcBef>
              <a:spcAft>
                <a:spcPts val="0"/>
              </a:spcAft>
            </a:pPr>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zh-CN" sz="2000" dirty="0">
                <a:latin typeface="Times New Roman" panose="02020603050405020304" pitchFamily="18" charset="0"/>
                <a:ea typeface="微软雅黑" panose="020B0503020204020204" pitchFamily="34" charset="-122"/>
                <a:sym typeface="Times New Roman" panose="02020603050405020304" pitchFamily="18" charset="0"/>
              </a:rPr>
              <a:t>并非每一位用户都有非常完整的记录，如有些用户并没有信用卡账单记录，有些用户没有银行流水记录</a:t>
            </a: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a:t>
            </a:r>
            <a:r>
              <a:rPr lang="zh-CN" altLang="zh-CN" sz="2000" dirty="0">
                <a:latin typeface="Times New Roman" panose="02020603050405020304" pitchFamily="18" charset="0"/>
                <a:ea typeface="微软雅黑" panose="020B0503020204020204" pitchFamily="34" charset="-122"/>
                <a:sym typeface="Times New Roman" panose="02020603050405020304" pitchFamily="18" charset="0"/>
              </a:rPr>
              <a:t>脱敏处理：</a:t>
            </a:r>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(a) </a:t>
            </a:r>
            <a:r>
              <a:rPr lang="zh-CN" altLang="zh-CN" sz="2000" dirty="0">
                <a:latin typeface="Times New Roman" panose="02020603050405020304" pitchFamily="18" charset="0"/>
                <a:ea typeface="微软雅黑" panose="020B0503020204020204" pitchFamily="34" charset="-122"/>
                <a:sym typeface="Times New Roman" panose="02020603050405020304" pitchFamily="18" charset="0"/>
              </a:rPr>
              <a:t>隐藏了用户</a:t>
            </a:r>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id</a:t>
            </a:r>
            <a:r>
              <a:rPr lang="zh-CN" altLang="zh-CN" sz="2000" dirty="0">
                <a:latin typeface="Times New Roman" panose="02020603050405020304" pitchFamily="18" charset="0"/>
                <a:ea typeface="微软雅黑" panose="020B0503020204020204" pitchFamily="34" charset="-122"/>
                <a:sym typeface="Times New Roman" panose="02020603050405020304" pitchFamily="18" charset="0"/>
              </a:rPr>
              <a:t>信息</a:t>
            </a:r>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(b) </a:t>
            </a:r>
            <a:r>
              <a:rPr lang="zh-CN" altLang="zh-CN" sz="2000" dirty="0">
                <a:latin typeface="Times New Roman" panose="02020603050405020304" pitchFamily="18" charset="0"/>
                <a:ea typeface="微软雅黑" panose="020B0503020204020204" pitchFamily="34" charset="-122"/>
                <a:sym typeface="Times New Roman" panose="02020603050405020304" pitchFamily="18" charset="0"/>
              </a:rPr>
              <a:t>用户属性信息数字化</a:t>
            </a:r>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(c) </a:t>
            </a:r>
            <a:r>
              <a:rPr lang="zh-CN" altLang="zh-CN" sz="2000" dirty="0">
                <a:latin typeface="Times New Roman" panose="02020603050405020304" pitchFamily="18" charset="0"/>
                <a:ea typeface="微软雅黑" panose="020B0503020204020204" pitchFamily="34" charset="-122"/>
                <a:sym typeface="Times New Roman" panose="02020603050405020304" pitchFamily="18" charset="0"/>
              </a:rPr>
              <a:t>时间戳和金额值函数</a:t>
            </a:r>
            <a:r>
              <a:rPr lang="zh-CN" altLang="zh-CN" sz="2000">
                <a:latin typeface="Times New Roman" panose="02020603050405020304" pitchFamily="18" charset="0"/>
                <a:ea typeface="微软雅黑" panose="020B0503020204020204" pitchFamily="34" charset="-122"/>
                <a:sym typeface="Times New Roman" panose="02020603050405020304" pitchFamily="18" charset="0"/>
              </a:rPr>
              <a:t>变换。</a:t>
            </a:r>
            <a:endParaRPr lang="zh-CN" altLang="zh-CN" sz="2000" dirty="0">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2" name="图片 1">
            <a:extLst>
              <a:ext uri="{FF2B5EF4-FFF2-40B4-BE49-F238E27FC236}">
                <a16:creationId xmlns:a16="http://schemas.microsoft.com/office/drawing/2014/main" id="{36A0AD2C-F437-4350-9129-5B361ABAC5CC}"/>
              </a:ext>
            </a:extLst>
          </p:cNvPr>
          <p:cNvPicPr>
            <a:picLocks noChangeAspect="1"/>
          </p:cNvPicPr>
          <p:nvPr/>
        </p:nvPicPr>
        <p:blipFill>
          <a:blip r:embed="rId3"/>
          <a:stretch>
            <a:fillRect/>
          </a:stretch>
        </p:blipFill>
        <p:spPr>
          <a:xfrm>
            <a:off x="410528" y="1746135"/>
            <a:ext cx="8322945" cy="3610928"/>
          </a:xfrm>
          <a:prstGeom prst="rect">
            <a:avLst/>
          </a:prstGeom>
          <a:ln>
            <a:solidFill>
              <a:schemeClr val="bg1">
                <a:lumMod val="75000"/>
              </a:schemeClr>
            </a:solidFill>
          </a:ln>
        </p:spPr>
      </p:pic>
      <p:sp>
        <p:nvSpPr>
          <p:cNvPr id="8" name="矩形 46">
            <a:extLst>
              <a:ext uri="{FF2B5EF4-FFF2-40B4-BE49-F238E27FC236}">
                <a16:creationId xmlns:a16="http://schemas.microsoft.com/office/drawing/2014/main" id="{B116722D-0ABA-42A0-A850-1404613E722E}"/>
              </a:ext>
            </a:extLst>
          </p:cNvPr>
          <p:cNvSpPr>
            <a:spLocks noChangeArrowheads="1"/>
          </p:cNvSpPr>
          <p:nvPr/>
        </p:nvSpPr>
        <p:spPr bwMode="auto">
          <a:xfrm>
            <a:off x="501586" y="258807"/>
            <a:ext cx="1826137" cy="58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342900" eaLnBrk="1" fontAlgn="auto" hangingPunct="1">
              <a:spcAft>
                <a:spcPts val="0"/>
              </a:spcAft>
              <a:buNone/>
            </a:pPr>
            <a:r>
              <a:rPr kumimoji="0" lang="zh-CN" altLang="en-US" b="1">
                <a:solidFill>
                  <a:srgbClr val="13548C"/>
                </a:solidFill>
                <a:latin typeface="Times New Roman" panose="02020603050405020304" pitchFamily="18" charset="0"/>
                <a:sym typeface="Times New Roman" panose="02020603050405020304" pitchFamily="18" charset="0"/>
              </a:rPr>
              <a:t>数据探索</a:t>
            </a:r>
          </a:p>
        </p:txBody>
      </p:sp>
      <p:sp>
        <p:nvSpPr>
          <p:cNvPr id="10" name="等腰三角形 47">
            <a:extLst>
              <a:ext uri="{FF2B5EF4-FFF2-40B4-BE49-F238E27FC236}">
                <a16:creationId xmlns:a16="http://schemas.microsoft.com/office/drawing/2014/main" id="{B7668F91-C42A-41D4-A55A-885AE11125AD}"/>
              </a:ext>
            </a:extLst>
          </p:cNvPr>
          <p:cNvSpPr>
            <a:spLocks noChangeArrowheads="1"/>
          </p:cNvSpPr>
          <p:nvPr/>
        </p:nvSpPr>
        <p:spPr bwMode="auto">
          <a:xfrm rot="5400000">
            <a:off x="-90000" y="281194"/>
            <a:ext cx="720000" cy="540000"/>
          </a:xfrm>
          <a:prstGeom prst="triangle">
            <a:avLst>
              <a:gd name="adj" fmla="val 50000"/>
            </a:avLst>
          </a:prstGeom>
          <a:solidFill>
            <a:srgbClr val="13548C"/>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342900" eaLnBrk="1" fontAlgn="auto" hangingPunct="1">
              <a:spcBef>
                <a:spcPct val="0"/>
              </a:spcBef>
              <a:spcAft>
                <a:spcPts val="0"/>
              </a:spcAft>
              <a:buFont typeface="Arial" charset="0"/>
              <a:buNone/>
            </a:pPr>
            <a:endParaRPr kumimoji="0" lang="zh-CN" altLang="zh-CN" sz="1800">
              <a:solidFill>
                <a:srgbClr val="FFFFFF"/>
              </a:solidFill>
              <a:latin typeface="Times New Roman" panose="02020603050405020304" pitchFamily="18" charset="0"/>
              <a:sym typeface="Times New Roman" panose="02020603050405020304" pitchFamily="18" charset="0"/>
            </a:endParaRPr>
          </a:p>
        </p:txBody>
      </p:sp>
      <p:cxnSp>
        <p:nvCxnSpPr>
          <p:cNvPr id="11" name="直接连接符 10">
            <a:extLst>
              <a:ext uri="{FF2B5EF4-FFF2-40B4-BE49-F238E27FC236}">
                <a16:creationId xmlns:a16="http://schemas.microsoft.com/office/drawing/2014/main" id="{85E77673-8694-4FC7-BA57-2CB1AB9A9136}"/>
              </a:ext>
            </a:extLst>
          </p:cNvPr>
          <p:cNvCxnSpPr/>
          <p:nvPr/>
        </p:nvCxnSpPr>
        <p:spPr>
          <a:xfrm flipH="1">
            <a:off x="-14420" y="1052736"/>
            <a:ext cx="5031810" cy="0"/>
          </a:xfrm>
          <a:prstGeom prst="line">
            <a:avLst/>
          </a:prstGeom>
          <a:ln>
            <a:solidFill>
              <a:srgbClr val="13548C"/>
            </a:solidFill>
          </a:ln>
        </p:spPr>
        <p:style>
          <a:lnRef idx="1">
            <a:schemeClr val="accent1"/>
          </a:lnRef>
          <a:fillRef idx="0">
            <a:schemeClr val="accent1"/>
          </a:fillRef>
          <a:effectRef idx="0">
            <a:schemeClr val="accent1"/>
          </a:effectRef>
          <a:fontRef idx="minor">
            <a:schemeClr val="tx1"/>
          </a:fontRef>
        </p:style>
      </p:cxnSp>
      <p:sp>
        <p:nvSpPr>
          <p:cNvPr id="12" name="TextBox 30">
            <a:extLst>
              <a:ext uri="{FF2B5EF4-FFF2-40B4-BE49-F238E27FC236}">
                <a16:creationId xmlns:a16="http://schemas.microsoft.com/office/drawing/2014/main" id="{095740B8-E047-4B23-A656-A12A32FEACC7}"/>
              </a:ext>
            </a:extLst>
          </p:cNvPr>
          <p:cNvSpPr txBox="1"/>
          <p:nvPr/>
        </p:nvSpPr>
        <p:spPr>
          <a:xfrm>
            <a:off x="2364539" y="375031"/>
            <a:ext cx="1577672" cy="461663"/>
          </a:xfrm>
          <a:prstGeom prst="rect">
            <a:avLst/>
          </a:prstGeom>
          <a:noFill/>
        </p:spPr>
        <p:txBody>
          <a:bodyPr wrap="none" lIns="91438" tIns="45719" rIns="91438" bIns="45719" rtlCol="0">
            <a:spAutoFit/>
          </a:bodyPr>
          <a:lstStyle/>
          <a:p>
            <a:pPr defTabSz="342900" eaLnBrk="1" fontAlgn="auto" hangingPunct="1">
              <a:spcAft>
                <a:spcPts val="0"/>
              </a:spcAft>
            </a:pPr>
            <a:r>
              <a:rPr lang="en-US" altLang="zh-CN">
                <a:solidFill>
                  <a:srgbClr val="13548C"/>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 </a:t>
            </a:r>
            <a:r>
              <a:rPr lang="zh-CN" altLang="en-US">
                <a:solidFill>
                  <a:srgbClr val="13548C"/>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数据总览</a:t>
            </a:r>
          </a:p>
        </p:txBody>
      </p:sp>
    </p:spTree>
    <p:extLst>
      <p:ext uri="{BB962C8B-B14F-4D97-AF65-F5344CB8AC3E}">
        <p14:creationId xmlns:p14="http://schemas.microsoft.com/office/powerpoint/2010/main" val="2943430861"/>
      </p:ext>
    </p:extLst>
  </p:cSld>
  <p:clrMapOvr>
    <a:masterClrMapping/>
  </p:clrMapOvr>
  <p:transition spd="med">
    <p:split orient="vert"/>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29"/>
          <p:cNvSpPr txBox="1"/>
          <p:nvPr/>
        </p:nvSpPr>
        <p:spPr>
          <a:xfrm>
            <a:off x="252000" y="1152000"/>
            <a:ext cx="6611554" cy="580863"/>
          </a:xfrm>
          <a:prstGeom prst="rect">
            <a:avLst/>
          </a:prstGeom>
          <a:noFill/>
        </p:spPr>
        <p:txBody>
          <a:bodyPr wrap="square" lIns="91438" tIns="45719" rIns="91438" bIns="45719" rtlCol="0">
            <a:spAutoFit/>
          </a:bodyPr>
          <a:lstStyle/>
          <a:p>
            <a:pPr defTabSz="342900" eaLnBrk="1" fontAlgn="auto" hangingPunct="1">
              <a:lnSpc>
                <a:spcPct val="150000"/>
              </a:lnSpc>
              <a:spcBef>
                <a:spcPts val="0"/>
              </a:spcBef>
              <a:spcAft>
                <a:spcPts val="0"/>
              </a:spcAft>
            </a:pPr>
            <a:r>
              <a:rPr lang="zh-CN" altLang="zh-CN" dirty="0">
                <a:latin typeface="Times New Roman" panose="02020603050405020304" pitchFamily="18" charset="0"/>
                <a:ea typeface="微软雅黑" panose="020B0503020204020204" pitchFamily="34" charset="-122"/>
                <a:sym typeface="Times New Roman" panose="02020603050405020304" pitchFamily="18" charset="0"/>
              </a:rPr>
              <a:t>信用卡账单</a:t>
            </a:r>
            <a:r>
              <a:rPr lang="zh-CN" altLang="en-US">
                <a:latin typeface="Times New Roman" panose="02020603050405020304" pitchFamily="18" charset="0"/>
                <a:ea typeface="微软雅黑" panose="020B0503020204020204" pitchFamily="34" charset="-122"/>
                <a:sym typeface="Times New Roman" panose="02020603050405020304" pitchFamily="18" charset="0"/>
              </a:rPr>
              <a:t>记录 </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bill_detail</a:t>
            </a:r>
            <a:r>
              <a:rPr lang="en-US" altLang="zh-CN">
                <a:latin typeface="Times New Roman" panose="02020603050405020304" pitchFamily="18" charset="0"/>
                <a:ea typeface="微软雅黑" panose="020B0503020204020204" pitchFamily="34" charset="-122"/>
                <a:sym typeface="Times New Roman" panose="02020603050405020304" pitchFamily="18" charset="0"/>
              </a:rPr>
              <a:t>.txt</a:t>
            </a:r>
            <a:r>
              <a:rPr lang="zh-CN" altLang="zh-CN">
                <a:latin typeface="Times New Roman" panose="02020603050405020304" pitchFamily="18" charset="0"/>
                <a:ea typeface="微软雅黑" panose="020B0503020204020204" pitchFamily="34" charset="-122"/>
                <a:sym typeface="Times New Roman" panose="02020603050405020304" pitchFamily="18" charset="0"/>
              </a:rPr>
              <a:t>共</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15</a:t>
            </a:r>
            <a:r>
              <a:rPr lang="zh-CN" altLang="zh-CN">
                <a:latin typeface="Times New Roman" panose="02020603050405020304" pitchFamily="18" charset="0"/>
                <a:ea typeface="微软雅黑" panose="020B0503020204020204" pitchFamily="34" charset="-122"/>
                <a:sym typeface="Times New Roman" panose="02020603050405020304" pitchFamily="18" charset="0"/>
              </a:rPr>
              <a:t>个字段</a:t>
            </a:r>
            <a:endParaRPr lang="en-US" altLang="zh-CN" dirty="0">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10" name="图片 9" descr="http://img.datacastle.cn/pkbigdata/master.team.img/edaecfae-6fa6-45b5-acc5-90d27dd468fa.png">
            <a:extLst>
              <a:ext uri="{FF2B5EF4-FFF2-40B4-BE49-F238E27FC236}">
                <a16:creationId xmlns:a16="http://schemas.microsoft.com/office/drawing/2014/main" id="{638FB794-79F1-4E2F-AB15-028F3757CCD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3268" y="1867255"/>
            <a:ext cx="5617464" cy="4842891"/>
          </a:xfrm>
          <a:prstGeom prst="rect">
            <a:avLst/>
          </a:prstGeom>
          <a:noFill/>
          <a:ln>
            <a:noFill/>
          </a:ln>
        </p:spPr>
      </p:pic>
      <p:sp>
        <p:nvSpPr>
          <p:cNvPr id="8" name="矩形 46">
            <a:extLst>
              <a:ext uri="{FF2B5EF4-FFF2-40B4-BE49-F238E27FC236}">
                <a16:creationId xmlns:a16="http://schemas.microsoft.com/office/drawing/2014/main" id="{D865DF1D-372D-4080-BD4A-78B0241234B4}"/>
              </a:ext>
            </a:extLst>
          </p:cNvPr>
          <p:cNvSpPr>
            <a:spLocks noChangeArrowheads="1"/>
          </p:cNvSpPr>
          <p:nvPr/>
        </p:nvSpPr>
        <p:spPr bwMode="auto">
          <a:xfrm>
            <a:off x="501586" y="258807"/>
            <a:ext cx="1826137" cy="58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342900" eaLnBrk="1" fontAlgn="auto" hangingPunct="1">
              <a:spcAft>
                <a:spcPts val="0"/>
              </a:spcAft>
              <a:buNone/>
            </a:pPr>
            <a:r>
              <a:rPr kumimoji="0" lang="zh-CN" altLang="en-US" b="1">
                <a:solidFill>
                  <a:srgbClr val="13548C"/>
                </a:solidFill>
                <a:latin typeface="Times New Roman" panose="02020603050405020304" pitchFamily="18" charset="0"/>
                <a:sym typeface="Times New Roman" panose="02020603050405020304" pitchFamily="18" charset="0"/>
              </a:rPr>
              <a:t>数据探索</a:t>
            </a:r>
          </a:p>
        </p:txBody>
      </p:sp>
      <p:sp>
        <p:nvSpPr>
          <p:cNvPr id="11" name="等腰三角形 47">
            <a:extLst>
              <a:ext uri="{FF2B5EF4-FFF2-40B4-BE49-F238E27FC236}">
                <a16:creationId xmlns:a16="http://schemas.microsoft.com/office/drawing/2014/main" id="{BB18CC00-8355-450F-A740-59A6A1591B36}"/>
              </a:ext>
            </a:extLst>
          </p:cNvPr>
          <p:cNvSpPr>
            <a:spLocks noChangeArrowheads="1"/>
          </p:cNvSpPr>
          <p:nvPr/>
        </p:nvSpPr>
        <p:spPr bwMode="auto">
          <a:xfrm rot="5400000">
            <a:off x="-90000" y="281194"/>
            <a:ext cx="720000" cy="540000"/>
          </a:xfrm>
          <a:prstGeom prst="triangle">
            <a:avLst>
              <a:gd name="adj" fmla="val 50000"/>
            </a:avLst>
          </a:prstGeom>
          <a:solidFill>
            <a:srgbClr val="13548C"/>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342900" eaLnBrk="1" fontAlgn="auto" hangingPunct="1">
              <a:spcBef>
                <a:spcPct val="0"/>
              </a:spcBef>
              <a:spcAft>
                <a:spcPts val="0"/>
              </a:spcAft>
              <a:buFont typeface="Arial" charset="0"/>
              <a:buNone/>
            </a:pPr>
            <a:endParaRPr kumimoji="0" lang="zh-CN" altLang="zh-CN" sz="1800">
              <a:solidFill>
                <a:srgbClr val="FFFFFF"/>
              </a:solidFill>
              <a:latin typeface="Times New Roman" panose="02020603050405020304" pitchFamily="18" charset="0"/>
              <a:sym typeface="Times New Roman" panose="02020603050405020304" pitchFamily="18" charset="0"/>
            </a:endParaRPr>
          </a:p>
        </p:txBody>
      </p:sp>
      <p:cxnSp>
        <p:nvCxnSpPr>
          <p:cNvPr id="12" name="直接连接符 11">
            <a:extLst>
              <a:ext uri="{FF2B5EF4-FFF2-40B4-BE49-F238E27FC236}">
                <a16:creationId xmlns:a16="http://schemas.microsoft.com/office/drawing/2014/main" id="{4AF0274A-6F9A-4075-9B7E-28AE1BA58AB9}"/>
              </a:ext>
            </a:extLst>
          </p:cNvPr>
          <p:cNvCxnSpPr/>
          <p:nvPr/>
        </p:nvCxnSpPr>
        <p:spPr>
          <a:xfrm flipH="1">
            <a:off x="-14420" y="1052736"/>
            <a:ext cx="5031810" cy="0"/>
          </a:xfrm>
          <a:prstGeom prst="line">
            <a:avLst/>
          </a:prstGeom>
          <a:ln>
            <a:solidFill>
              <a:srgbClr val="13548C"/>
            </a:solidFill>
          </a:ln>
        </p:spPr>
        <p:style>
          <a:lnRef idx="1">
            <a:schemeClr val="accent1"/>
          </a:lnRef>
          <a:fillRef idx="0">
            <a:schemeClr val="accent1"/>
          </a:fillRef>
          <a:effectRef idx="0">
            <a:schemeClr val="accent1"/>
          </a:effectRef>
          <a:fontRef idx="minor">
            <a:schemeClr val="tx1"/>
          </a:fontRef>
        </p:style>
      </p:cxnSp>
      <p:sp>
        <p:nvSpPr>
          <p:cNvPr id="13" name="TextBox 30">
            <a:extLst>
              <a:ext uri="{FF2B5EF4-FFF2-40B4-BE49-F238E27FC236}">
                <a16:creationId xmlns:a16="http://schemas.microsoft.com/office/drawing/2014/main" id="{0DD353BF-27DA-4241-AA5B-EDCB8A303DB1}"/>
              </a:ext>
            </a:extLst>
          </p:cNvPr>
          <p:cNvSpPr txBox="1"/>
          <p:nvPr/>
        </p:nvSpPr>
        <p:spPr>
          <a:xfrm>
            <a:off x="2364539" y="375031"/>
            <a:ext cx="1577672" cy="461663"/>
          </a:xfrm>
          <a:prstGeom prst="rect">
            <a:avLst/>
          </a:prstGeom>
          <a:noFill/>
        </p:spPr>
        <p:txBody>
          <a:bodyPr wrap="none" lIns="91438" tIns="45719" rIns="91438" bIns="45719" rtlCol="0">
            <a:spAutoFit/>
          </a:bodyPr>
          <a:lstStyle/>
          <a:p>
            <a:pPr defTabSz="342900" eaLnBrk="1" fontAlgn="auto" hangingPunct="1">
              <a:spcAft>
                <a:spcPts val="0"/>
              </a:spcAft>
            </a:pPr>
            <a:r>
              <a:rPr lang="en-US" altLang="zh-CN">
                <a:solidFill>
                  <a:srgbClr val="13548C"/>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 </a:t>
            </a:r>
            <a:r>
              <a:rPr lang="zh-CN" altLang="en-US">
                <a:solidFill>
                  <a:srgbClr val="13548C"/>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数据总览</a:t>
            </a:r>
          </a:p>
        </p:txBody>
      </p:sp>
    </p:spTree>
    <p:extLst>
      <p:ext uri="{BB962C8B-B14F-4D97-AF65-F5344CB8AC3E}">
        <p14:creationId xmlns:p14="http://schemas.microsoft.com/office/powerpoint/2010/main" val="376110633"/>
      </p:ext>
    </p:extLst>
  </p:cSld>
  <p:clrMapOvr>
    <a:masterClrMapping/>
  </p:clrMapOvr>
  <p:transition spd="med">
    <p:split orient="vert"/>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29"/>
          <p:cNvSpPr txBox="1"/>
          <p:nvPr/>
        </p:nvSpPr>
        <p:spPr>
          <a:xfrm>
            <a:off x="252000" y="1188000"/>
            <a:ext cx="2661865" cy="580863"/>
          </a:xfrm>
          <a:prstGeom prst="rect">
            <a:avLst/>
          </a:prstGeom>
          <a:noFill/>
        </p:spPr>
        <p:txBody>
          <a:bodyPr wrap="square" lIns="91438" tIns="45719" rIns="91438" bIns="45719" rtlCol="0">
            <a:spAutoFit/>
          </a:bodyPr>
          <a:lstStyle>
            <a:defPPr>
              <a:defRPr lang="zh-CN"/>
            </a:defPPr>
            <a:lvl1pPr defTabSz="342900" eaLnBrk="1" fontAlgn="auto" hangingPunct="1">
              <a:lnSpc>
                <a:spcPct val="150000"/>
              </a:lnSpc>
              <a:spcBef>
                <a:spcPts val="0"/>
              </a:spcBef>
              <a:spcAft>
                <a:spcPts val="0"/>
              </a:spcAft>
              <a:defRPr>
                <a:latin typeface="Times New Roman" panose="02020603050405020304" pitchFamily="18" charset="0"/>
                <a:ea typeface="微软雅黑" panose="020B0503020204020204" pitchFamily="34" charset="-122"/>
              </a:defRPr>
            </a:lvl1pPr>
          </a:lstStyle>
          <a:p>
            <a:r>
              <a:rPr lang="zh-CN" altLang="en-US" dirty="0">
                <a:sym typeface="Times New Roman" panose="02020603050405020304" pitchFamily="18" charset="0"/>
              </a:rPr>
              <a:t>用户</a:t>
            </a:r>
            <a:r>
              <a:rPr lang="zh-CN" altLang="en-US">
                <a:sym typeface="Times New Roman" panose="02020603050405020304" pitchFamily="18" charset="0"/>
              </a:rPr>
              <a:t>浏览历史记录</a:t>
            </a:r>
            <a:endParaRPr lang="en-US" altLang="zh-CN" dirty="0">
              <a:sym typeface="Times New Roman" panose="02020603050405020304" pitchFamily="18" charset="0"/>
            </a:endParaRPr>
          </a:p>
        </p:txBody>
      </p:sp>
      <p:pic>
        <p:nvPicPr>
          <p:cNvPr id="3" name="图片 2">
            <a:extLst>
              <a:ext uri="{FF2B5EF4-FFF2-40B4-BE49-F238E27FC236}">
                <a16:creationId xmlns:a16="http://schemas.microsoft.com/office/drawing/2014/main" id="{4127A175-B01E-419B-B9D3-3EBF2AAABBA4}"/>
              </a:ext>
            </a:extLst>
          </p:cNvPr>
          <p:cNvPicPr>
            <a:picLocks noChangeAspect="1"/>
          </p:cNvPicPr>
          <p:nvPr/>
        </p:nvPicPr>
        <p:blipFill>
          <a:blip r:embed="rId3"/>
          <a:stretch>
            <a:fillRect/>
          </a:stretch>
        </p:blipFill>
        <p:spPr>
          <a:xfrm>
            <a:off x="576000" y="1908000"/>
            <a:ext cx="7992000" cy="4818345"/>
          </a:xfrm>
          <a:prstGeom prst="rect">
            <a:avLst/>
          </a:prstGeom>
        </p:spPr>
      </p:pic>
      <p:sp>
        <p:nvSpPr>
          <p:cNvPr id="8" name="矩形 46">
            <a:extLst>
              <a:ext uri="{FF2B5EF4-FFF2-40B4-BE49-F238E27FC236}">
                <a16:creationId xmlns:a16="http://schemas.microsoft.com/office/drawing/2014/main" id="{7E4B55B6-B2A2-4AD2-B6D2-C11F07B1AF7F}"/>
              </a:ext>
            </a:extLst>
          </p:cNvPr>
          <p:cNvSpPr>
            <a:spLocks noChangeArrowheads="1"/>
          </p:cNvSpPr>
          <p:nvPr/>
        </p:nvSpPr>
        <p:spPr bwMode="auto">
          <a:xfrm>
            <a:off x="501586" y="258807"/>
            <a:ext cx="1826137" cy="58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342900" eaLnBrk="1" fontAlgn="auto" hangingPunct="1">
              <a:spcAft>
                <a:spcPts val="0"/>
              </a:spcAft>
              <a:buNone/>
            </a:pPr>
            <a:r>
              <a:rPr kumimoji="0" lang="zh-CN" altLang="en-US" b="1">
                <a:solidFill>
                  <a:srgbClr val="13548C"/>
                </a:solidFill>
                <a:latin typeface="Times New Roman" panose="02020603050405020304" pitchFamily="18" charset="0"/>
                <a:sym typeface="Times New Roman" panose="02020603050405020304" pitchFamily="18" charset="0"/>
              </a:rPr>
              <a:t>数据探索</a:t>
            </a:r>
          </a:p>
        </p:txBody>
      </p:sp>
      <p:sp>
        <p:nvSpPr>
          <p:cNvPr id="10" name="等腰三角形 47">
            <a:extLst>
              <a:ext uri="{FF2B5EF4-FFF2-40B4-BE49-F238E27FC236}">
                <a16:creationId xmlns:a16="http://schemas.microsoft.com/office/drawing/2014/main" id="{0B6A2363-01AF-4D31-B8A3-033C06B1C36A}"/>
              </a:ext>
            </a:extLst>
          </p:cNvPr>
          <p:cNvSpPr>
            <a:spLocks noChangeArrowheads="1"/>
          </p:cNvSpPr>
          <p:nvPr/>
        </p:nvSpPr>
        <p:spPr bwMode="auto">
          <a:xfrm rot="5400000">
            <a:off x="-90000" y="281194"/>
            <a:ext cx="720000" cy="540000"/>
          </a:xfrm>
          <a:prstGeom prst="triangle">
            <a:avLst>
              <a:gd name="adj" fmla="val 50000"/>
            </a:avLst>
          </a:prstGeom>
          <a:solidFill>
            <a:srgbClr val="13548C"/>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342900" eaLnBrk="1" fontAlgn="auto" hangingPunct="1">
              <a:spcBef>
                <a:spcPct val="0"/>
              </a:spcBef>
              <a:spcAft>
                <a:spcPts val="0"/>
              </a:spcAft>
              <a:buFont typeface="Arial" charset="0"/>
              <a:buNone/>
            </a:pPr>
            <a:endParaRPr kumimoji="0" lang="zh-CN" altLang="zh-CN" sz="1800">
              <a:solidFill>
                <a:srgbClr val="FFFFFF"/>
              </a:solidFill>
              <a:latin typeface="Times New Roman" panose="02020603050405020304" pitchFamily="18" charset="0"/>
              <a:sym typeface="Times New Roman" panose="02020603050405020304" pitchFamily="18" charset="0"/>
            </a:endParaRPr>
          </a:p>
        </p:txBody>
      </p:sp>
      <p:cxnSp>
        <p:nvCxnSpPr>
          <p:cNvPr id="11" name="直接连接符 10">
            <a:extLst>
              <a:ext uri="{FF2B5EF4-FFF2-40B4-BE49-F238E27FC236}">
                <a16:creationId xmlns:a16="http://schemas.microsoft.com/office/drawing/2014/main" id="{B26B5F2E-B8A8-4F37-A8B1-9605D695F3D6}"/>
              </a:ext>
            </a:extLst>
          </p:cNvPr>
          <p:cNvCxnSpPr/>
          <p:nvPr/>
        </p:nvCxnSpPr>
        <p:spPr>
          <a:xfrm flipH="1">
            <a:off x="-14420" y="1052736"/>
            <a:ext cx="5031810" cy="0"/>
          </a:xfrm>
          <a:prstGeom prst="line">
            <a:avLst/>
          </a:prstGeom>
          <a:ln>
            <a:solidFill>
              <a:srgbClr val="13548C"/>
            </a:solidFill>
          </a:ln>
        </p:spPr>
        <p:style>
          <a:lnRef idx="1">
            <a:schemeClr val="accent1"/>
          </a:lnRef>
          <a:fillRef idx="0">
            <a:schemeClr val="accent1"/>
          </a:fillRef>
          <a:effectRef idx="0">
            <a:schemeClr val="accent1"/>
          </a:effectRef>
          <a:fontRef idx="minor">
            <a:schemeClr val="tx1"/>
          </a:fontRef>
        </p:style>
      </p:cxnSp>
      <p:sp>
        <p:nvSpPr>
          <p:cNvPr id="12" name="TextBox 30">
            <a:extLst>
              <a:ext uri="{FF2B5EF4-FFF2-40B4-BE49-F238E27FC236}">
                <a16:creationId xmlns:a16="http://schemas.microsoft.com/office/drawing/2014/main" id="{385F00E8-71CA-4E89-AB69-565EEBF1AE73}"/>
              </a:ext>
            </a:extLst>
          </p:cNvPr>
          <p:cNvSpPr txBox="1"/>
          <p:nvPr/>
        </p:nvSpPr>
        <p:spPr>
          <a:xfrm>
            <a:off x="2364539" y="375031"/>
            <a:ext cx="1577672" cy="461663"/>
          </a:xfrm>
          <a:prstGeom prst="rect">
            <a:avLst/>
          </a:prstGeom>
          <a:noFill/>
        </p:spPr>
        <p:txBody>
          <a:bodyPr wrap="none" lIns="91438" tIns="45719" rIns="91438" bIns="45719" rtlCol="0">
            <a:spAutoFit/>
          </a:bodyPr>
          <a:lstStyle/>
          <a:p>
            <a:pPr defTabSz="342900" eaLnBrk="1" fontAlgn="auto" hangingPunct="1">
              <a:spcAft>
                <a:spcPts val="0"/>
              </a:spcAft>
            </a:pPr>
            <a:r>
              <a:rPr lang="en-US" altLang="zh-CN">
                <a:solidFill>
                  <a:srgbClr val="13548C"/>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 </a:t>
            </a:r>
            <a:r>
              <a:rPr lang="zh-CN" altLang="en-US">
                <a:solidFill>
                  <a:srgbClr val="13548C"/>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数据总览</a:t>
            </a:r>
          </a:p>
        </p:txBody>
      </p:sp>
    </p:spTree>
    <p:extLst>
      <p:ext uri="{BB962C8B-B14F-4D97-AF65-F5344CB8AC3E}">
        <p14:creationId xmlns:p14="http://schemas.microsoft.com/office/powerpoint/2010/main" val="1057397856"/>
      </p:ext>
    </p:extLst>
  </p:cSld>
  <p:clrMapOvr>
    <a:masterClrMapping/>
  </p:clrMapOvr>
  <p:transition spd="med">
    <p:split orient="ver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29"/>
          <p:cNvSpPr txBox="1"/>
          <p:nvPr/>
        </p:nvSpPr>
        <p:spPr>
          <a:xfrm>
            <a:off x="252000" y="1188000"/>
            <a:ext cx="3947258" cy="580863"/>
          </a:xfrm>
          <a:prstGeom prst="rect">
            <a:avLst/>
          </a:prstGeom>
          <a:noFill/>
        </p:spPr>
        <p:txBody>
          <a:bodyPr wrap="square" lIns="91438" tIns="45719" rIns="91438" bIns="45719" rtlCol="0">
            <a:spAutoFit/>
          </a:bodyPr>
          <a:lstStyle>
            <a:defPPr>
              <a:defRPr lang="zh-CN"/>
            </a:defPPr>
            <a:lvl1pPr defTabSz="342900" eaLnBrk="1" fontAlgn="auto" hangingPunct="1">
              <a:lnSpc>
                <a:spcPct val="150000"/>
              </a:lnSpc>
              <a:spcBef>
                <a:spcPts val="0"/>
              </a:spcBef>
              <a:spcAft>
                <a:spcPts val="0"/>
              </a:spcAft>
              <a:defRPr>
                <a:latin typeface="Times New Roman" panose="02020603050405020304" pitchFamily="18" charset="0"/>
                <a:ea typeface="微软雅黑" panose="020B0503020204020204" pitchFamily="34" charset="-122"/>
              </a:defRPr>
            </a:lvl1pPr>
          </a:lstStyle>
          <a:p>
            <a:r>
              <a:rPr lang="zh-CN" altLang="en-US" dirty="0">
                <a:sym typeface="Times New Roman" panose="02020603050405020304" pitchFamily="18" charset="0"/>
              </a:rPr>
              <a:t>放款后信用卡</a:t>
            </a:r>
            <a:r>
              <a:rPr lang="zh-CN" altLang="en-US">
                <a:sym typeface="Times New Roman" panose="02020603050405020304" pitchFamily="18" charset="0"/>
              </a:rPr>
              <a:t>账单记录</a:t>
            </a:r>
            <a:endParaRPr lang="en-US" altLang="zh-CN" dirty="0">
              <a:sym typeface="Times New Roman" panose="02020603050405020304" pitchFamily="18" charset="0"/>
            </a:endParaRPr>
          </a:p>
        </p:txBody>
      </p:sp>
      <p:pic>
        <p:nvPicPr>
          <p:cNvPr id="3" name="图片 2">
            <a:extLst>
              <a:ext uri="{FF2B5EF4-FFF2-40B4-BE49-F238E27FC236}">
                <a16:creationId xmlns:a16="http://schemas.microsoft.com/office/drawing/2014/main" id="{6F4325C2-4828-4E67-97D5-EDE8D0EEECDD}"/>
              </a:ext>
            </a:extLst>
          </p:cNvPr>
          <p:cNvPicPr>
            <a:picLocks noChangeAspect="1"/>
          </p:cNvPicPr>
          <p:nvPr/>
        </p:nvPicPr>
        <p:blipFill>
          <a:blip r:embed="rId3"/>
          <a:stretch>
            <a:fillRect/>
          </a:stretch>
        </p:blipFill>
        <p:spPr>
          <a:xfrm>
            <a:off x="576000" y="1908000"/>
            <a:ext cx="7992000" cy="4698376"/>
          </a:xfrm>
          <a:prstGeom prst="rect">
            <a:avLst/>
          </a:prstGeom>
        </p:spPr>
      </p:pic>
      <p:sp>
        <p:nvSpPr>
          <p:cNvPr id="8" name="矩形 46">
            <a:extLst>
              <a:ext uri="{FF2B5EF4-FFF2-40B4-BE49-F238E27FC236}">
                <a16:creationId xmlns:a16="http://schemas.microsoft.com/office/drawing/2014/main" id="{88B1A96A-1BAE-4CC2-ACF0-FD63C1C2B55B}"/>
              </a:ext>
            </a:extLst>
          </p:cNvPr>
          <p:cNvSpPr>
            <a:spLocks noChangeArrowheads="1"/>
          </p:cNvSpPr>
          <p:nvPr/>
        </p:nvSpPr>
        <p:spPr bwMode="auto">
          <a:xfrm>
            <a:off x="501586" y="258807"/>
            <a:ext cx="1826137" cy="58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342900" eaLnBrk="1" fontAlgn="auto" hangingPunct="1">
              <a:spcAft>
                <a:spcPts val="0"/>
              </a:spcAft>
              <a:buNone/>
            </a:pPr>
            <a:r>
              <a:rPr kumimoji="0" lang="zh-CN" altLang="en-US" b="1">
                <a:solidFill>
                  <a:srgbClr val="13548C"/>
                </a:solidFill>
                <a:latin typeface="Times New Roman" panose="02020603050405020304" pitchFamily="18" charset="0"/>
                <a:sym typeface="Times New Roman" panose="02020603050405020304" pitchFamily="18" charset="0"/>
              </a:rPr>
              <a:t>数据探索</a:t>
            </a:r>
          </a:p>
        </p:txBody>
      </p:sp>
      <p:sp>
        <p:nvSpPr>
          <p:cNvPr id="10" name="等腰三角形 47">
            <a:extLst>
              <a:ext uri="{FF2B5EF4-FFF2-40B4-BE49-F238E27FC236}">
                <a16:creationId xmlns:a16="http://schemas.microsoft.com/office/drawing/2014/main" id="{5F756432-20AA-4314-92B8-A4F47593F523}"/>
              </a:ext>
            </a:extLst>
          </p:cNvPr>
          <p:cNvSpPr>
            <a:spLocks noChangeArrowheads="1"/>
          </p:cNvSpPr>
          <p:nvPr/>
        </p:nvSpPr>
        <p:spPr bwMode="auto">
          <a:xfrm rot="5400000">
            <a:off x="-90000" y="281194"/>
            <a:ext cx="720000" cy="540000"/>
          </a:xfrm>
          <a:prstGeom prst="triangle">
            <a:avLst>
              <a:gd name="adj" fmla="val 50000"/>
            </a:avLst>
          </a:prstGeom>
          <a:solidFill>
            <a:srgbClr val="13548C"/>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342900" eaLnBrk="1" fontAlgn="auto" hangingPunct="1">
              <a:spcBef>
                <a:spcPct val="0"/>
              </a:spcBef>
              <a:spcAft>
                <a:spcPts val="0"/>
              </a:spcAft>
              <a:buFont typeface="Arial" charset="0"/>
              <a:buNone/>
            </a:pPr>
            <a:endParaRPr kumimoji="0" lang="zh-CN" altLang="zh-CN" sz="1800">
              <a:solidFill>
                <a:srgbClr val="FFFFFF"/>
              </a:solidFill>
              <a:latin typeface="Times New Roman" panose="02020603050405020304" pitchFamily="18" charset="0"/>
              <a:sym typeface="Times New Roman" panose="02020603050405020304" pitchFamily="18" charset="0"/>
            </a:endParaRPr>
          </a:p>
        </p:txBody>
      </p:sp>
      <p:cxnSp>
        <p:nvCxnSpPr>
          <p:cNvPr id="11" name="直接连接符 10">
            <a:extLst>
              <a:ext uri="{FF2B5EF4-FFF2-40B4-BE49-F238E27FC236}">
                <a16:creationId xmlns:a16="http://schemas.microsoft.com/office/drawing/2014/main" id="{F33430C3-4A71-44D0-81FE-20B758BBA6BE}"/>
              </a:ext>
            </a:extLst>
          </p:cNvPr>
          <p:cNvCxnSpPr/>
          <p:nvPr/>
        </p:nvCxnSpPr>
        <p:spPr>
          <a:xfrm flipH="1">
            <a:off x="-14420" y="1052736"/>
            <a:ext cx="5031810" cy="0"/>
          </a:xfrm>
          <a:prstGeom prst="line">
            <a:avLst/>
          </a:prstGeom>
          <a:ln>
            <a:solidFill>
              <a:srgbClr val="13548C"/>
            </a:solidFill>
          </a:ln>
        </p:spPr>
        <p:style>
          <a:lnRef idx="1">
            <a:schemeClr val="accent1"/>
          </a:lnRef>
          <a:fillRef idx="0">
            <a:schemeClr val="accent1"/>
          </a:fillRef>
          <a:effectRef idx="0">
            <a:schemeClr val="accent1"/>
          </a:effectRef>
          <a:fontRef idx="minor">
            <a:schemeClr val="tx1"/>
          </a:fontRef>
        </p:style>
      </p:cxnSp>
      <p:sp>
        <p:nvSpPr>
          <p:cNvPr id="12" name="TextBox 30">
            <a:extLst>
              <a:ext uri="{FF2B5EF4-FFF2-40B4-BE49-F238E27FC236}">
                <a16:creationId xmlns:a16="http://schemas.microsoft.com/office/drawing/2014/main" id="{7B6107B9-34FF-4AC8-AD25-03110C88E162}"/>
              </a:ext>
            </a:extLst>
          </p:cNvPr>
          <p:cNvSpPr txBox="1"/>
          <p:nvPr/>
        </p:nvSpPr>
        <p:spPr>
          <a:xfrm>
            <a:off x="2364539" y="375031"/>
            <a:ext cx="1577672" cy="461663"/>
          </a:xfrm>
          <a:prstGeom prst="rect">
            <a:avLst/>
          </a:prstGeom>
          <a:noFill/>
        </p:spPr>
        <p:txBody>
          <a:bodyPr wrap="none" lIns="91438" tIns="45719" rIns="91438" bIns="45719" rtlCol="0">
            <a:spAutoFit/>
          </a:bodyPr>
          <a:lstStyle/>
          <a:p>
            <a:pPr defTabSz="342900" eaLnBrk="1" fontAlgn="auto" hangingPunct="1">
              <a:spcAft>
                <a:spcPts val="0"/>
              </a:spcAft>
            </a:pPr>
            <a:r>
              <a:rPr lang="en-US" altLang="zh-CN">
                <a:solidFill>
                  <a:srgbClr val="13548C"/>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 </a:t>
            </a:r>
            <a:r>
              <a:rPr lang="zh-CN" altLang="en-US">
                <a:solidFill>
                  <a:srgbClr val="13548C"/>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数据总览</a:t>
            </a:r>
          </a:p>
        </p:txBody>
      </p:sp>
    </p:spTree>
    <p:extLst>
      <p:ext uri="{BB962C8B-B14F-4D97-AF65-F5344CB8AC3E}">
        <p14:creationId xmlns:p14="http://schemas.microsoft.com/office/powerpoint/2010/main" val="496635129"/>
      </p:ext>
    </p:extLst>
  </p:cSld>
  <p:clrMapOvr>
    <a:masterClrMapping/>
  </p:clrMapOvr>
  <p:transition spd="med">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a:extLst>
              <a:ext uri="{FF2B5EF4-FFF2-40B4-BE49-F238E27FC236}">
                <a16:creationId xmlns:a16="http://schemas.microsoft.com/office/drawing/2014/main" id="{7395E0FF-A464-46A2-818C-A9AF97DA94B0}"/>
              </a:ext>
            </a:extLst>
          </p:cNvPr>
          <p:cNvSpPr>
            <a:spLocks noGrp="1" noChangeArrowheads="1"/>
          </p:cNvSpPr>
          <p:nvPr>
            <p:ph type="title" idx="4294967295"/>
          </p:nvPr>
        </p:nvSpPr>
        <p:spPr>
          <a:xfrm>
            <a:off x="756000" y="108000"/>
            <a:ext cx="73914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1.3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如何</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用规则分类</a:t>
            </a:r>
          </a:p>
        </p:txBody>
      </p:sp>
      <p:sp>
        <p:nvSpPr>
          <p:cNvPr id="57" name="Rectangle 3">
            <a:extLst>
              <a:ext uri="{FF2B5EF4-FFF2-40B4-BE49-F238E27FC236}">
                <a16:creationId xmlns:a16="http://schemas.microsoft.com/office/drawing/2014/main" id="{A82BE95C-8CC9-431C-938E-197668A653FF}"/>
              </a:ext>
            </a:extLst>
          </p:cNvPr>
          <p:cNvSpPr txBox="1">
            <a:spLocks noChangeArrowheads="1"/>
          </p:cNvSpPr>
          <p:nvPr/>
        </p:nvSpPr>
        <p:spPr>
          <a:xfrm>
            <a:off x="288000" y="756000"/>
            <a:ext cx="8458200" cy="6031588"/>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60000" fontAlgn="auto">
              <a:lnSpc>
                <a:spcPct val="12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一组规则</a:t>
            </a:r>
          </a:p>
          <a:p>
            <a:pPr lvl="1" indent="-360000" fontAlgn="auto">
              <a:lnSpc>
                <a:spcPct val="100000"/>
              </a:lnSpc>
              <a:spcBef>
                <a:spcPts val="600"/>
              </a:spcBef>
              <a:spcAft>
                <a:spcPts val="0"/>
              </a:spcAft>
              <a:buFont typeface="Arial" panose="020B0604020202020204" pitchFamily="34" charset="0"/>
              <a:buNone/>
            </a:pPr>
            <a:r>
              <a:rPr kumimoji="0" lang="en-US" altLang="zh-CN" sz="22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kumimoji="0" lang="en-US" altLang="zh-CN" sz="22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1</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kumimoji="0" lang="en-US" altLang="zh-CN"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kumimoji="0" lang="zh-CN" altLang="en-US" sz="2200">
                <a:sym typeface="Symbol" panose="05050102010706020507" pitchFamily="18" charset="2"/>
              </a:rPr>
              <a:t> 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kumimoji="0" lang="en-US" altLang="zh-CN"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鸟类</a:t>
            </a:r>
            <a:endParaRPr kumimoji="0" lang="zh-CN" altLang="en-US" sz="22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indent="-360000" fontAlgn="auto">
              <a:lnSpc>
                <a:spcPct val="100000"/>
              </a:lnSpc>
              <a:spcBef>
                <a:spcPts val="600"/>
              </a:spcBef>
              <a:spcAft>
                <a:spcPts val="0"/>
              </a:spcAft>
              <a:buFont typeface="Arial" panose="020B0604020202020204" pitchFamily="34" charset="0"/>
              <a:buNone/>
            </a:pPr>
            <a:r>
              <a:rPr kumimoji="0" lang="en-US" altLang="zh-CN" sz="22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kumimoji="0" lang="en-US" altLang="zh-CN" sz="22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2</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kumimoji="0" lang="en-US" altLang="zh-CN"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kumimoji="0" lang="zh-CN" altLang="en-US" sz="2200">
                <a:sym typeface="Symbol" panose="05050102010706020507" pitchFamily="18" charset="2"/>
              </a:rPr>
              <a:t> 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kumimoji="0" lang="en-US" altLang="zh-CN"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 鱼类</a:t>
            </a:r>
            <a:endParaRPr kumimoji="0" lang="zh-CN" altLang="en-US" sz="22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indent="-360000" fontAlgn="auto">
              <a:lnSpc>
                <a:spcPct val="100000"/>
              </a:lnSpc>
              <a:spcBef>
                <a:spcPts val="600"/>
              </a:spcBef>
              <a:spcAft>
                <a:spcPts val="0"/>
              </a:spcAft>
              <a:buFont typeface="Arial" panose="020B0604020202020204" pitchFamily="34" charset="0"/>
              <a:buNone/>
            </a:pPr>
            <a:r>
              <a:rPr kumimoji="0" lang="en-US" altLang="zh-CN" sz="22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kumimoji="0" lang="en-US" altLang="zh-CN" sz="22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3</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kumimoji="0" lang="en-US" altLang="zh-CN"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是）</a:t>
            </a:r>
            <a:r>
              <a:rPr kumimoji="0" lang="zh-CN" altLang="en-US" sz="2200">
                <a:sym typeface="Symbol" panose="05050102010706020507" pitchFamily="18" charset="2"/>
              </a:rPr>
              <a:t> 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（体温 </a:t>
            </a:r>
            <a:r>
              <a:rPr kumimoji="0" lang="en-US" altLang="zh-CN"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恒温）→ 哺乳类</a:t>
            </a:r>
            <a:endParaRPr kumimoji="0" lang="zh-CN" altLang="en-US" sz="22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indent="-360000" fontAlgn="auto">
              <a:lnSpc>
                <a:spcPct val="100000"/>
              </a:lnSpc>
              <a:spcBef>
                <a:spcPts val="600"/>
              </a:spcBef>
              <a:spcAft>
                <a:spcPts val="0"/>
              </a:spcAft>
              <a:buFont typeface="Arial" panose="020B0604020202020204" pitchFamily="34" charset="0"/>
              <a:buNone/>
            </a:pPr>
            <a:r>
              <a:rPr kumimoji="0" lang="en-US" altLang="zh-CN" sz="22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kumimoji="0" lang="en-US" altLang="zh-CN" sz="22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4</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：（胎生 </a:t>
            </a:r>
            <a:r>
              <a:rPr kumimoji="0" lang="en-US" altLang="zh-CN"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a:t>
            </a:r>
            <a:r>
              <a:rPr kumimoji="0" lang="zh-CN" altLang="en-US" sz="2200">
                <a:sym typeface="Symbol" panose="05050102010706020507" pitchFamily="18" charset="2"/>
              </a:rPr>
              <a:t> 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（飞行动物 </a:t>
            </a:r>
            <a:r>
              <a:rPr kumimoji="0" lang="en-US" altLang="zh-CN"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否）→ 爬行类</a:t>
            </a:r>
            <a:endParaRPr kumimoji="0" lang="zh-CN" altLang="en-US" sz="22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indent="-360000" fontAlgn="auto">
              <a:lnSpc>
                <a:spcPct val="100000"/>
              </a:lnSpc>
              <a:spcBef>
                <a:spcPts val="600"/>
              </a:spcBef>
              <a:spcAft>
                <a:spcPts val="0"/>
              </a:spcAft>
              <a:buFont typeface="Wingdings" panose="05000000000000000000" pitchFamily="2" charset="2"/>
              <a:buNone/>
            </a:pPr>
            <a:r>
              <a:rPr kumimoji="0" lang="en-US" altLang="zh-CN" sz="22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kumimoji="0" lang="en-US" altLang="zh-CN" sz="22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5</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：（水生动物 </a:t>
            </a:r>
            <a:r>
              <a:rPr kumimoji="0" lang="en-US" altLang="zh-CN"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2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半）→ 两栖类</a:t>
            </a:r>
          </a:p>
          <a:p>
            <a:pPr indent="-360000" fontAlgn="auto">
              <a:lnSpc>
                <a:spcPct val="10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待分类记录</a:t>
            </a:r>
            <a:endParaRPr kumimoji="0" lang="en-US" altLang="zh-CN"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indent="-360000" fontAlgn="auto">
              <a:lnSpc>
                <a:spcPct val="100000"/>
              </a:lnSpc>
              <a:spcBef>
                <a:spcPts val="600"/>
              </a:spcBef>
              <a:spcAft>
                <a:spcPts val="0"/>
              </a:spcAft>
              <a:buClr>
                <a:srgbClr val="FF6600"/>
              </a:buClr>
              <a:buSzPct val="80000"/>
              <a:buFont typeface="Wingdings" panose="05000000000000000000" pitchFamily="2" charset="2"/>
              <a:buChar char="l"/>
            </a:pPr>
            <a:endParaRPr kumimoji="0"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indent="-360000" fontAlgn="auto">
              <a:lnSpc>
                <a:spcPct val="100000"/>
              </a:lnSpc>
              <a:spcBef>
                <a:spcPts val="600"/>
              </a:spcBef>
              <a:spcAft>
                <a:spcPts val="0"/>
              </a:spcAft>
              <a:buFont typeface="Wingdings" panose="05000000000000000000" pitchFamily="2" charset="2"/>
              <a:buNone/>
            </a:pPr>
            <a:endParaRPr kumimoji="0"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indent="-360000" fontAlgn="auto">
              <a:lnSpc>
                <a:spcPct val="100000"/>
              </a:lnSpc>
              <a:spcBef>
                <a:spcPts val="600"/>
              </a:spcBef>
              <a:spcAft>
                <a:spcPts val="0"/>
              </a:spcAft>
              <a:buFont typeface="Wingdings" panose="05000000000000000000" pitchFamily="2" charset="2"/>
              <a:buNone/>
            </a:pPr>
            <a:endParaRPr kumimoji="0"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indent="-360000" fontAlgn="auto">
              <a:lnSpc>
                <a:spcPct val="15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狐猴触发规则 </a:t>
            </a:r>
            <a:r>
              <a:rPr kumimoji="0" lang="en-US" altLang="zh-CN" sz="24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kumimoji="0" lang="en-US" altLang="zh-CN" sz="24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3</a:t>
            </a:r>
            <a:r>
              <a:rPr kumimoji="0" lang="en-US" altLang="zh-CN"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它分到哺乳类</a:t>
            </a:r>
          </a:p>
          <a:p>
            <a:pPr indent="-360000" fontAlgn="auto">
              <a:lnSpc>
                <a:spcPct val="12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海龟触发规则</a:t>
            </a:r>
            <a:r>
              <a:rPr kumimoji="0" lang="en-US" altLang="zh-CN" sz="24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kumimoji="0" lang="en-US" altLang="zh-CN" sz="24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4</a:t>
            </a:r>
            <a:r>
              <a:rPr kumimoji="0"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和 </a:t>
            </a:r>
            <a:r>
              <a:rPr kumimoji="0" lang="en-US" altLang="zh-CN" sz="2400" i="1">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a:t>
            </a:r>
            <a:r>
              <a:rPr kumimoji="0" lang="en-US" altLang="zh-CN" sz="2400" baseline="-250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5 </a:t>
            </a:r>
            <a:r>
              <a:rPr kumimoji="0" lang="en-US" altLang="zh-CN"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kumimoji="0"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冲突</a:t>
            </a:r>
          </a:p>
          <a:p>
            <a:pPr indent="-360000" fontAlgn="auto">
              <a:lnSpc>
                <a:spcPct val="120000"/>
              </a:lnSpc>
              <a:spcBef>
                <a:spcPts val="600"/>
              </a:spcBef>
              <a:spcAft>
                <a:spcPts val="0"/>
              </a:spcAft>
              <a:buClr>
                <a:srgbClr val="FF6600"/>
              </a:buClr>
              <a:buSzPct val="80000"/>
              <a:buFont typeface="Wingdings" panose="05000000000000000000" pitchFamily="2" charset="2"/>
              <a:buChar char="l"/>
            </a:pPr>
            <a:r>
              <a:rPr kumimoji="0"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狗鲨未触发任何规则</a:t>
            </a:r>
          </a:p>
        </p:txBody>
      </p:sp>
      <p:graphicFrame>
        <p:nvGraphicFramePr>
          <p:cNvPr id="58" name="Group 81">
            <a:extLst>
              <a:ext uri="{FF2B5EF4-FFF2-40B4-BE49-F238E27FC236}">
                <a16:creationId xmlns:a16="http://schemas.microsoft.com/office/drawing/2014/main" id="{4929DCC6-D2A3-4674-AA05-F3C3F872E85B}"/>
              </a:ext>
            </a:extLst>
          </p:cNvPr>
          <p:cNvGraphicFramePr>
            <a:graphicFrameLocks/>
          </p:cNvGraphicFramePr>
          <p:nvPr>
            <p:extLst>
              <p:ext uri="{D42A27DB-BD31-4B8C-83A1-F6EECF244321}">
                <p14:modId xmlns:p14="http://schemas.microsoft.com/office/powerpoint/2010/main" val="404303885"/>
              </p:ext>
            </p:extLst>
          </p:nvPr>
        </p:nvGraphicFramePr>
        <p:xfrm>
          <a:off x="613570" y="3838746"/>
          <a:ext cx="7916860" cy="1340998"/>
        </p:xfrm>
        <a:graphic>
          <a:graphicData uri="http://schemas.openxmlformats.org/drawingml/2006/table">
            <a:tbl>
              <a:tblPr/>
              <a:tblGrid>
                <a:gridCol w="1321046">
                  <a:extLst>
                    <a:ext uri="{9D8B030D-6E8A-4147-A177-3AD203B41FA5}">
                      <a16:colId xmlns:a16="http://schemas.microsoft.com/office/drawing/2014/main" val="20000"/>
                    </a:ext>
                  </a:extLst>
                </a:gridCol>
                <a:gridCol w="1137372">
                  <a:extLst>
                    <a:ext uri="{9D8B030D-6E8A-4147-A177-3AD203B41FA5}">
                      <a16:colId xmlns:a16="http://schemas.microsoft.com/office/drawing/2014/main" val="20001"/>
                    </a:ext>
                  </a:extLst>
                </a:gridCol>
                <a:gridCol w="953696">
                  <a:extLst>
                    <a:ext uri="{9D8B030D-6E8A-4147-A177-3AD203B41FA5}">
                      <a16:colId xmlns:a16="http://schemas.microsoft.com/office/drawing/2014/main" val="20003"/>
                    </a:ext>
                  </a:extLst>
                </a:gridCol>
                <a:gridCol w="1495303">
                  <a:extLst>
                    <a:ext uri="{9D8B030D-6E8A-4147-A177-3AD203B41FA5}">
                      <a16:colId xmlns:a16="http://schemas.microsoft.com/office/drawing/2014/main" val="20004"/>
                    </a:ext>
                  </a:extLst>
                </a:gridCol>
                <a:gridCol w="1514140">
                  <a:extLst>
                    <a:ext uri="{9D8B030D-6E8A-4147-A177-3AD203B41FA5}">
                      <a16:colId xmlns:a16="http://schemas.microsoft.com/office/drawing/2014/main" val="20005"/>
                    </a:ext>
                  </a:extLst>
                </a:gridCol>
                <a:gridCol w="1495303">
                  <a:extLst>
                    <a:ext uri="{9D8B030D-6E8A-4147-A177-3AD203B41FA5}">
                      <a16:colId xmlns:a16="http://schemas.microsoft.com/office/drawing/2014/main" val="20008"/>
                    </a:ext>
                  </a:extLst>
                </a:gridCol>
              </a:tblGrid>
              <a:tr h="316484">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名称</a:t>
                      </a:r>
                    </a:p>
                  </a:txBody>
                  <a:tcPr marT="45724" marB="45724" anchor="ctr"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体温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胎生</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飞行动物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水生动物</a:t>
                      </a:r>
                    </a:p>
                  </a:txBody>
                  <a:tcPr marT="45724" marB="45724"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类</a:t>
                      </a:r>
                    </a:p>
                  </a:txBody>
                  <a:tcPr marT="45724" marB="45724" anchor="ctr"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noFill/>
                      <a:prstDash val="solid"/>
                      <a:miter lim="800000"/>
                      <a:headEnd type="none" w="med" len="med"/>
                      <a:tailEnd type="none" w="med" len="med"/>
                    </a:lnB>
                    <a:lnTlToBr>
                      <a:noFill/>
                    </a:lnTlToBr>
                    <a:lnBlToTr>
                      <a:noFill/>
                    </a:lnBlToTr>
                    <a:solidFill>
                      <a:srgbClr val="13548C"/>
                    </a:solidFill>
                  </a:tcPr>
                </a:tc>
                <a:extLst>
                  <a:ext uri="{0D108BD9-81ED-4DB2-BD59-A6C34878D82A}">
                    <a16:rowId xmlns:a16="http://schemas.microsoft.com/office/drawing/2014/main" val="10000"/>
                  </a:ext>
                </a:extLst>
              </a:tr>
              <a:tr h="706978">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狐猴</a:t>
                      </a:r>
                      <a:endPar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海龟</a:t>
                      </a:r>
                      <a:endPar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狗鲨</a:t>
                      </a:r>
                      <a:r>
                        <a:rPr kumimoji="1" lang="zh-CN" altLang="en-US" sz="18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 </a:t>
                      </a:r>
                    </a:p>
                  </a:txBody>
                  <a:tcPr marT="45655" marB="45655" horzOverflow="overflow">
                    <a:lnL w="12700" cap="flat" cmpd="sng" algn="ctr">
                      <a:solidFill>
                        <a:srgbClr val="13548C"/>
                      </a:solidFill>
                      <a:prstDash val="solid"/>
                      <a:round/>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恒温</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endPar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冷血</a:t>
                      </a:r>
                    </a:p>
                  </a:txBody>
                  <a:tcPr marT="45655" marB="45655"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tabLst/>
                        <a:defRPr/>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endPar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txBody>
                  <a:tcPr marT="45655" marB="45655"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endPar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tabLst/>
                        <a:defRPr/>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txBody>
                  <a:tcPr marT="45655" marB="45655"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否</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半水生</a:t>
                      </a:r>
                      <a:endPar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是</a:t>
                      </a:r>
                    </a:p>
                  </a:txBody>
                  <a:tcPr marT="45655" marB="45655"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a:t>
                      </a: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a:t>
                      </a:r>
                      <a:endParaRPr kumimoji="1"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0" marR="0" lvl="0" indent="0" algn="ctr"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None/>
                        <a:tabLst/>
                        <a:defRPr/>
                      </a:pPr>
                      <a:r>
                        <a:rPr kumimoji="1"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mn-ea"/>
                          <a:sym typeface="Times New Roman" panose="02020603050405020304" pitchFamily="18" charset="0"/>
                        </a:rPr>
                        <a:t>？</a:t>
                      </a:r>
                    </a:p>
                  </a:txBody>
                  <a:tcPr marT="45655" marB="45655" horzOverflow="overflow">
                    <a:lnL w="12700" cap="flat" cmpd="sng" algn="ctr">
                      <a:noFill/>
                      <a:prstDash val="solid"/>
                      <a:miter lim="800000"/>
                      <a:headEnd type="none" w="med" len="med"/>
                      <a:tailEnd type="none" w="med" len="med"/>
                    </a:lnL>
                    <a:lnR w="12700" cap="flat" cmpd="sng" algn="ctr">
                      <a:solidFill>
                        <a:srgbClr val="13548C"/>
                      </a:solidFill>
                      <a:prstDash val="solid"/>
                      <a:round/>
                      <a:headEnd type="none" w="med" len="med"/>
                      <a:tailEnd type="none" w="med" len="med"/>
                    </a:lnR>
                    <a:lnT w="12700" cap="flat" cmpd="sng" algn="ctr">
                      <a:noFill/>
                      <a:prstDash val="solid"/>
                      <a:miter lim="800000"/>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1"/>
                  </a:ext>
                </a:extLst>
              </a:tr>
            </a:tbl>
          </a:graphicData>
        </a:graphic>
      </p:graphicFrame>
    </p:spTree>
  </p:cSld>
  <p:clrMapOvr>
    <a:masterClrMapping/>
  </p:clrMapOvr>
  <p:transition spd="med">
    <p:split orient="vert"/>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616894" y="4953806"/>
            <a:ext cx="184731" cy="307777"/>
          </a:xfrm>
          <a:prstGeom prst="rect">
            <a:avLst/>
          </a:prstGeom>
        </p:spPr>
        <p:txBody>
          <a:bodyPr wrap="none">
            <a:spAutoFit/>
          </a:bodyPr>
          <a:lstStyle/>
          <a:p>
            <a:pPr defTabSz="342900" eaLnBrk="1" fontAlgn="auto" hangingPunct="1">
              <a:spcBef>
                <a:spcPts val="0"/>
              </a:spcBef>
              <a:spcAft>
                <a:spcPts val="0"/>
              </a:spcAft>
            </a:pPr>
            <a:endParaRPr lang="zh-CN" altLang="en-US" sz="1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梯形 6">
            <a:extLst>
              <a:ext uri="{FF2B5EF4-FFF2-40B4-BE49-F238E27FC236}">
                <a16:creationId xmlns:a16="http://schemas.microsoft.com/office/drawing/2014/main" id="{8248FC8F-39FA-4E31-9C0C-5B62847EF213}"/>
              </a:ext>
            </a:extLst>
          </p:cNvPr>
          <p:cNvSpPr/>
          <p:nvPr/>
        </p:nvSpPr>
        <p:spPr>
          <a:xfrm rot="16200000">
            <a:off x="5292052" y="440590"/>
            <a:ext cx="2304000" cy="5399903"/>
          </a:xfrm>
          <a:prstGeom prst="trapezoid">
            <a:avLst>
              <a:gd name="adj" fmla="val 16935"/>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342900" eaLnBrk="1" fontAlgn="auto" hangingPunct="1">
              <a:spcBef>
                <a:spcPts val="0"/>
              </a:spcBef>
              <a:spcAft>
                <a:spcPts val="0"/>
              </a:spcAft>
            </a:pPr>
            <a:endParaRPr kumimoji="0" lang="zh-CN" altLang="en-US" sz="180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梯形 7">
            <a:extLst>
              <a:ext uri="{FF2B5EF4-FFF2-40B4-BE49-F238E27FC236}">
                <a16:creationId xmlns:a16="http://schemas.microsoft.com/office/drawing/2014/main" id="{CBA0CD33-BC97-4421-BF41-6D60DDAC3755}"/>
              </a:ext>
            </a:extLst>
          </p:cNvPr>
          <p:cNvSpPr/>
          <p:nvPr/>
        </p:nvSpPr>
        <p:spPr>
          <a:xfrm rot="5400000">
            <a:off x="725756" y="1262787"/>
            <a:ext cx="2304000" cy="3755509"/>
          </a:xfrm>
          <a:prstGeom prst="trapezoid">
            <a:avLst>
              <a:gd name="adj" fmla="val 17087"/>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342900" eaLnBrk="1" fontAlgn="auto" hangingPunct="1">
              <a:spcBef>
                <a:spcPts val="0"/>
              </a:spcBef>
              <a:spcAft>
                <a:spcPts val="0"/>
              </a:spcAft>
            </a:pPr>
            <a:endParaRPr kumimoji="0"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文本框 2">
            <a:extLst>
              <a:ext uri="{FF2B5EF4-FFF2-40B4-BE49-F238E27FC236}">
                <a16:creationId xmlns:a16="http://schemas.microsoft.com/office/drawing/2014/main" id="{53C777C7-A8CE-483B-93D6-764540DC54A4}"/>
              </a:ext>
            </a:extLst>
          </p:cNvPr>
          <p:cNvSpPr txBox="1"/>
          <p:nvPr/>
        </p:nvSpPr>
        <p:spPr>
          <a:xfrm>
            <a:off x="1877756" y="2690418"/>
            <a:ext cx="1464183" cy="900246"/>
          </a:xfrm>
          <a:prstGeom prst="rect">
            <a:avLst/>
          </a:prstGeom>
          <a:noFill/>
        </p:spPr>
        <p:txBody>
          <a:bodyPr wrap="none" lIns="68580" tIns="34290" rIns="68580" bIns="34290" rtlCol="0">
            <a:spAutoFit/>
          </a:bodyPr>
          <a:lstStyle/>
          <a:p>
            <a:pPr defTabSz="342900" eaLnBrk="1" fontAlgn="auto" hangingPunct="1">
              <a:spcBef>
                <a:spcPts val="0"/>
              </a:spcBef>
              <a:spcAft>
                <a:spcPts val="0"/>
              </a:spcAft>
            </a:pPr>
            <a:r>
              <a:rPr kumimoji="0" lang="en-US" altLang="zh-CN" sz="3200" b="1">
                <a:solidFill>
                  <a:prstClr val="white"/>
                </a:solidFill>
                <a:latin typeface="Times New Roman" panose="02020603050405020304" pitchFamily="18" charset="0"/>
                <a:ea typeface="微软雅黑" panose="020B0503020204020204" pitchFamily="34" charset="-122"/>
                <a:sym typeface="Times New Roman" panose="02020603050405020304" pitchFamily="18" charset="0"/>
              </a:rPr>
              <a:t>Part  </a:t>
            </a:r>
            <a:r>
              <a:rPr kumimoji="0" lang="en-US" altLang="zh-CN" sz="5400" b="1">
                <a:solidFill>
                  <a:prstClr val="white"/>
                </a:solidFill>
                <a:latin typeface="Times New Roman" panose="02020603050405020304" pitchFamily="18" charset="0"/>
                <a:ea typeface="微软雅黑" panose="020B0503020204020204" pitchFamily="34" charset="-122"/>
                <a:sym typeface="Times New Roman" panose="02020603050405020304" pitchFamily="18" charset="0"/>
              </a:rPr>
              <a:t>3</a:t>
            </a:r>
            <a:endParaRPr kumimoji="0" lang="zh-CN" altLang="en-US" sz="5400" b="1" dirty="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a:extLst>
              <a:ext uri="{FF2B5EF4-FFF2-40B4-BE49-F238E27FC236}">
                <a16:creationId xmlns:a16="http://schemas.microsoft.com/office/drawing/2014/main" id="{4B769DD3-4063-40CF-9EA1-4915C7777D85}"/>
              </a:ext>
            </a:extLst>
          </p:cNvPr>
          <p:cNvSpPr/>
          <p:nvPr/>
        </p:nvSpPr>
        <p:spPr>
          <a:xfrm>
            <a:off x="4267025" y="2828917"/>
            <a:ext cx="1985159" cy="623248"/>
          </a:xfrm>
          <a:prstGeom prst="rect">
            <a:avLst/>
          </a:prstGeom>
        </p:spPr>
        <p:txBody>
          <a:bodyPr wrap="none" lIns="68580" tIns="34290" rIns="68580" bIns="34290">
            <a:spAutoFit/>
          </a:bodyPr>
          <a:lstStyle/>
          <a:p>
            <a:pPr defTabSz="342900" eaLnBrk="1" fontAlgn="auto" hangingPunct="1">
              <a:spcBef>
                <a:spcPts val="0"/>
              </a:spcBef>
              <a:spcAft>
                <a:spcPts val="0"/>
              </a:spcAft>
            </a:pPr>
            <a:r>
              <a:rPr kumimoji="0" lang="zh-CN" altLang="en-US" sz="3600" b="1">
                <a:solidFill>
                  <a:prstClr val="white"/>
                </a:solidFill>
                <a:latin typeface="Times New Roman" panose="02020603050405020304" pitchFamily="18" charset="0"/>
                <a:ea typeface="微软雅黑" panose="020B0503020204020204" pitchFamily="34" charset="-122"/>
                <a:sym typeface="Times New Roman" panose="02020603050405020304" pitchFamily="18" charset="0"/>
              </a:rPr>
              <a:t>特征工程</a:t>
            </a:r>
            <a:endParaRPr kumimoji="0" lang="zh-CN" altLang="en-US" sz="3600" b="1" dirty="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054110992"/>
      </p:ext>
    </p:extLst>
  </p:cSld>
  <p:clrMapOvr>
    <a:masterClrMapping/>
  </p:clrMapOvr>
  <p:transition spd="med">
    <p:split orient="vert"/>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平行四边形 11">
            <a:extLst>
              <a:ext uri="{FF2B5EF4-FFF2-40B4-BE49-F238E27FC236}">
                <a16:creationId xmlns:a16="http://schemas.microsoft.com/office/drawing/2014/main" id="{9BA19386-4419-45C0-8B1E-E443DCA30D81}"/>
              </a:ext>
            </a:extLst>
          </p:cNvPr>
          <p:cNvSpPr/>
          <p:nvPr/>
        </p:nvSpPr>
        <p:spPr>
          <a:xfrm>
            <a:off x="2459228" y="4501615"/>
            <a:ext cx="3714395" cy="1171648"/>
          </a:xfrm>
          <a:prstGeom prst="parallelogram">
            <a:avLst>
              <a:gd name="adj" fmla="val 11096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endParaRPr kumimoji="0" lang="zh-CN" altLang="en-US" sz="140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平行四边形 10">
            <a:extLst>
              <a:ext uri="{FF2B5EF4-FFF2-40B4-BE49-F238E27FC236}">
                <a16:creationId xmlns:a16="http://schemas.microsoft.com/office/drawing/2014/main" id="{C61C8239-20E5-49BB-9280-6BF0D39B4C36}"/>
              </a:ext>
            </a:extLst>
          </p:cNvPr>
          <p:cNvSpPr/>
          <p:nvPr/>
        </p:nvSpPr>
        <p:spPr>
          <a:xfrm>
            <a:off x="2459228" y="4052419"/>
            <a:ext cx="3714395" cy="1171648"/>
          </a:xfrm>
          <a:prstGeom prst="parallelogram">
            <a:avLst>
              <a:gd name="adj" fmla="val 110961"/>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endParaRPr kumimoji="0" lang="zh-CN" altLang="en-US" sz="140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平行四边形 9">
            <a:extLst>
              <a:ext uri="{FF2B5EF4-FFF2-40B4-BE49-F238E27FC236}">
                <a16:creationId xmlns:a16="http://schemas.microsoft.com/office/drawing/2014/main" id="{0A8B5BDE-2C00-4729-AABE-0D833AA18558}"/>
              </a:ext>
            </a:extLst>
          </p:cNvPr>
          <p:cNvSpPr/>
          <p:nvPr/>
        </p:nvSpPr>
        <p:spPr>
          <a:xfrm>
            <a:off x="2459228" y="3567561"/>
            <a:ext cx="3714395" cy="1171648"/>
          </a:xfrm>
          <a:prstGeom prst="parallelogram">
            <a:avLst>
              <a:gd name="adj" fmla="val 11096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endParaRPr kumimoji="0" lang="zh-CN" altLang="en-US" sz="140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 name="平行四边形 1">
            <a:extLst>
              <a:ext uri="{FF2B5EF4-FFF2-40B4-BE49-F238E27FC236}">
                <a16:creationId xmlns:a16="http://schemas.microsoft.com/office/drawing/2014/main" id="{D5271E3C-7FF3-413D-B3A6-0D037B172177}"/>
              </a:ext>
            </a:extLst>
          </p:cNvPr>
          <p:cNvSpPr/>
          <p:nvPr/>
        </p:nvSpPr>
        <p:spPr>
          <a:xfrm>
            <a:off x="2456839" y="3114463"/>
            <a:ext cx="3714395" cy="1171648"/>
          </a:xfrm>
          <a:prstGeom prst="parallelogram">
            <a:avLst>
              <a:gd name="adj" fmla="val 110961"/>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endParaRPr kumimoji="0" lang="zh-CN" altLang="en-US" sz="140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nvGrpSpPr>
          <p:cNvPr id="13" name="组合 12">
            <a:extLst>
              <a:ext uri="{FF2B5EF4-FFF2-40B4-BE49-F238E27FC236}">
                <a16:creationId xmlns:a16="http://schemas.microsoft.com/office/drawing/2014/main" id="{85BC6DC2-9FA8-46F8-9325-FEA6235E60AF}"/>
              </a:ext>
            </a:extLst>
          </p:cNvPr>
          <p:cNvGrpSpPr/>
          <p:nvPr/>
        </p:nvGrpSpPr>
        <p:grpSpPr>
          <a:xfrm rot="16200000">
            <a:off x="6837300" y="2537463"/>
            <a:ext cx="287528" cy="1336856"/>
            <a:chOff x="4365930" y="4214343"/>
            <a:chExt cx="287529" cy="1446905"/>
          </a:xfrm>
        </p:grpSpPr>
        <p:sp>
          <p:nvSpPr>
            <p:cNvPr id="14" name="椭圆 13">
              <a:extLst>
                <a:ext uri="{FF2B5EF4-FFF2-40B4-BE49-F238E27FC236}">
                  <a16:creationId xmlns:a16="http://schemas.microsoft.com/office/drawing/2014/main" id="{DF51C3B2-5FFD-4559-9A37-CD5E336C2EC1}"/>
                </a:ext>
              </a:extLst>
            </p:cNvPr>
            <p:cNvSpPr/>
            <p:nvPr/>
          </p:nvSpPr>
          <p:spPr>
            <a:xfrm>
              <a:off x="4526459" y="4214343"/>
              <a:ext cx="127000" cy="127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342900" eaLnBrk="1" fontAlgn="auto" hangingPunct="1">
                <a:spcBef>
                  <a:spcPts val="0"/>
                </a:spcBef>
                <a:spcAft>
                  <a:spcPts val="0"/>
                </a:spcAft>
              </a:pPr>
              <a:endParaRPr kumimoji="0" lang="zh-CN" altLang="en-US" sz="1400" dirty="0">
                <a:solidFill>
                  <a:prstClr val="black">
                    <a:lumMod val="75000"/>
                    <a:lumOff val="25000"/>
                  </a:prst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cxnSp>
          <p:nvCxnSpPr>
            <p:cNvPr id="15" name="直接连接符 14">
              <a:extLst>
                <a:ext uri="{FF2B5EF4-FFF2-40B4-BE49-F238E27FC236}">
                  <a16:creationId xmlns:a16="http://schemas.microsoft.com/office/drawing/2014/main" id="{73DB63DE-A8CE-4A7B-A840-D7962E8C717C}"/>
                </a:ext>
              </a:extLst>
            </p:cNvPr>
            <p:cNvCxnSpPr/>
            <p:nvPr/>
          </p:nvCxnSpPr>
          <p:spPr>
            <a:xfrm>
              <a:off x="4586152" y="4338634"/>
              <a:ext cx="0" cy="132261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文本框 3">
              <a:extLst>
                <a:ext uri="{FF2B5EF4-FFF2-40B4-BE49-F238E27FC236}">
                  <a16:creationId xmlns:a16="http://schemas.microsoft.com/office/drawing/2014/main" id="{30785F07-B580-48C6-BED1-DD1F5546C97B}"/>
                </a:ext>
              </a:extLst>
            </p:cNvPr>
            <p:cNvSpPr txBox="1"/>
            <p:nvPr/>
          </p:nvSpPr>
          <p:spPr>
            <a:xfrm>
              <a:off x="4365930" y="4437111"/>
              <a:ext cx="184732" cy="430887"/>
            </a:xfrm>
            <a:prstGeom prst="rect">
              <a:avLst/>
            </a:prstGeom>
            <a:noFill/>
          </p:spPr>
          <p:txBody>
            <a:bodyPr wrap="none" rtlCol="0">
              <a:spAutoFit/>
            </a:bodyPr>
            <a:lstStyle/>
            <a:p>
              <a:pPr algn="r" defTabSz="342900" eaLnBrk="1" fontAlgn="auto" hangingPunct="1">
                <a:spcBef>
                  <a:spcPts val="0"/>
                </a:spcBef>
                <a:spcAft>
                  <a:spcPts val="0"/>
                </a:spcAft>
              </a:pPr>
              <a:endParaRPr kumimoji="0" lang="en-US" altLang="zh-CN" sz="1500" dirty="0">
                <a:solidFill>
                  <a:prstClr val="black">
                    <a:lumMod val="75000"/>
                    <a:lumOff val="25000"/>
                  </a:prst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grpSp>
        <p:nvGrpSpPr>
          <p:cNvPr id="17" name="组合 16">
            <a:extLst>
              <a:ext uri="{FF2B5EF4-FFF2-40B4-BE49-F238E27FC236}">
                <a16:creationId xmlns:a16="http://schemas.microsoft.com/office/drawing/2014/main" id="{D0DC9044-E689-4C75-948F-C5DFC78B59CB}"/>
              </a:ext>
            </a:extLst>
          </p:cNvPr>
          <p:cNvGrpSpPr/>
          <p:nvPr/>
        </p:nvGrpSpPr>
        <p:grpSpPr>
          <a:xfrm rot="16200000">
            <a:off x="6837299" y="3469567"/>
            <a:ext cx="287528" cy="1336856"/>
            <a:chOff x="4365930" y="4214343"/>
            <a:chExt cx="287529" cy="1446905"/>
          </a:xfrm>
        </p:grpSpPr>
        <p:sp>
          <p:nvSpPr>
            <p:cNvPr id="21" name="椭圆 20">
              <a:extLst>
                <a:ext uri="{FF2B5EF4-FFF2-40B4-BE49-F238E27FC236}">
                  <a16:creationId xmlns:a16="http://schemas.microsoft.com/office/drawing/2014/main" id="{75574C2E-C033-4758-A7ED-ABF0FD10F11A}"/>
                </a:ext>
              </a:extLst>
            </p:cNvPr>
            <p:cNvSpPr/>
            <p:nvPr/>
          </p:nvSpPr>
          <p:spPr>
            <a:xfrm>
              <a:off x="4526459" y="4214343"/>
              <a:ext cx="127000" cy="127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342900" eaLnBrk="1" fontAlgn="auto" hangingPunct="1">
                <a:spcBef>
                  <a:spcPts val="0"/>
                </a:spcBef>
                <a:spcAft>
                  <a:spcPts val="0"/>
                </a:spcAft>
              </a:pPr>
              <a:endParaRPr kumimoji="0" lang="zh-CN" altLang="en-US" sz="1400" dirty="0">
                <a:solidFill>
                  <a:prstClr val="black">
                    <a:lumMod val="75000"/>
                    <a:lumOff val="25000"/>
                  </a:prst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cxnSp>
          <p:nvCxnSpPr>
            <p:cNvPr id="22" name="直接连接符 21">
              <a:extLst>
                <a:ext uri="{FF2B5EF4-FFF2-40B4-BE49-F238E27FC236}">
                  <a16:creationId xmlns:a16="http://schemas.microsoft.com/office/drawing/2014/main" id="{1C801463-8FC2-4EE1-BE67-9A3B5A326BDC}"/>
                </a:ext>
              </a:extLst>
            </p:cNvPr>
            <p:cNvCxnSpPr/>
            <p:nvPr/>
          </p:nvCxnSpPr>
          <p:spPr>
            <a:xfrm>
              <a:off x="4586152" y="4338634"/>
              <a:ext cx="0" cy="132261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文本框 3">
              <a:extLst>
                <a:ext uri="{FF2B5EF4-FFF2-40B4-BE49-F238E27FC236}">
                  <a16:creationId xmlns:a16="http://schemas.microsoft.com/office/drawing/2014/main" id="{9F45FB0D-AFCB-48AA-B3A5-651BCF05ED71}"/>
                </a:ext>
              </a:extLst>
            </p:cNvPr>
            <p:cNvSpPr txBox="1"/>
            <p:nvPr/>
          </p:nvSpPr>
          <p:spPr>
            <a:xfrm>
              <a:off x="4365930" y="4437111"/>
              <a:ext cx="184732" cy="430887"/>
            </a:xfrm>
            <a:prstGeom prst="rect">
              <a:avLst/>
            </a:prstGeom>
            <a:noFill/>
          </p:spPr>
          <p:txBody>
            <a:bodyPr wrap="none" rtlCol="0">
              <a:spAutoFit/>
            </a:bodyPr>
            <a:lstStyle/>
            <a:p>
              <a:pPr algn="r" defTabSz="342900" eaLnBrk="1" fontAlgn="auto" hangingPunct="1">
                <a:spcBef>
                  <a:spcPts val="0"/>
                </a:spcBef>
                <a:spcAft>
                  <a:spcPts val="0"/>
                </a:spcAft>
              </a:pPr>
              <a:endParaRPr kumimoji="0" lang="en-US" altLang="zh-CN" sz="1500" dirty="0">
                <a:solidFill>
                  <a:prstClr val="black">
                    <a:lumMod val="75000"/>
                    <a:lumOff val="25000"/>
                  </a:prst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3" name="文本框 2">
            <a:extLst>
              <a:ext uri="{FF2B5EF4-FFF2-40B4-BE49-F238E27FC236}">
                <a16:creationId xmlns:a16="http://schemas.microsoft.com/office/drawing/2014/main" id="{72B84D3C-74E6-4116-BB5B-1CD8D1BB3857}"/>
              </a:ext>
            </a:extLst>
          </p:cNvPr>
          <p:cNvSpPr txBox="1"/>
          <p:nvPr/>
        </p:nvSpPr>
        <p:spPr>
          <a:xfrm>
            <a:off x="6407886" y="2613507"/>
            <a:ext cx="1569660" cy="417165"/>
          </a:xfrm>
          <a:prstGeom prst="rect">
            <a:avLst/>
          </a:prstGeom>
        </p:spPr>
        <p:txBody>
          <a:bodyPr wrap="none" rtlCol="0">
            <a:spAutoFit/>
          </a:bodyPr>
          <a:lstStyle/>
          <a:p>
            <a:pPr defTabSz="342900" eaLnBrk="1" fontAlgn="auto" hangingPunct="1">
              <a:lnSpc>
                <a:spcPct val="130000"/>
              </a:lnSpc>
              <a:spcBef>
                <a:spcPts val="0"/>
              </a:spcBef>
              <a:spcAft>
                <a:spcPts val="0"/>
              </a:spcAft>
            </a:pPr>
            <a:r>
              <a:rPr lang="zh-CN" altLang="en-US" sz="1800" dirty="0">
                <a:solidFill>
                  <a:srgbClr val="13548C"/>
                </a:solidFill>
                <a:latin typeface="Times New Roman" panose="02020603050405020304" pitchFamily="18" charset="0"/>
                <a:ea typeface="微软雅黑" panose="020B0503020204020204" pitchFamily="34" charset="-122"/>
                <a:sym typeface="Times New Roman" panose="02020603050405020304" pitchFamily="18" charset="0"/>
              </a:rPr>
              <a:t>用户基本特征</a:t>
            </a:r>
          </a:p>
        </p:txBody>
      </p:sp>
      <p:sp>
        <p:nvSpPr>
          <p:cNvPr id="24" name="文本框 23">
            <a:extLst>
              <a:ext uri="{FF2B5EF4-FFF2-40B4-BE49-F238E27FC236}">
                <a16:creationId xmlns:a16="http://schemas.microsoft.com/office/drawing/2014/main" id="{99085DA6-31C6-4D3E-BA83-58C3EA61CBA2}"/>
              </a:ext>
            </a:extLst>
          </p:cNvPr>
          <p:cNvSpPr txBox="1"/>
          <p:nvPr/>
        </p:nvSpPr>
        <p:spPr>
          <a:xfrm>
            <a:off x="6407886" y="3544391"/>
            <a:ext cx="1569660" cy="417165"/>
          </a:xfrm>
          <a:prstGeom prst="rect">
            <a:avLst/>
          </a:prstGeom>
        </p:spPr>
        <p:txBody>
          <a:bodyPr wrap="none" rtlCol="0">
            <a:spAutoFit/>
          </a:bodyPr>
          <a:lstStyle/>
          <a:p>
            <a:pPr defTabSz="342900" eaLnBrk="1" fontAlgn="auto" hangingPunct="1">
              <a:lnSpc>
                <a:spcPct val="130000"/>
              </a:lnSpc>
              <a:spcBef>
                <a:spcPts val="0"/>
              </a:spcBef>
              <a:spcAft>
                <a:spcPts val="0"/>
              </a:spcAft>
            </a:pPr>
            <a:r>
              <a:rPr lang="zh-CN" altLang="en-US" sz="1800" dirty="0">
                <a:solidFill>
                  <a:srgbClr val="13548C"/>
                </a:solidFill>
                <a:latin typeface="Times New Roman" panose="02020603050405020304" pitchFamily="18" charset="0"/>
                <a:ea typeface="微软雅黑" panose="020B0503020204020204" pitchFamily="34" charset="-122"/>
                <a:sym typeface="Times New Roman" panose="02020603050405020304" pitchFamily="18" charset="0"/>
              </a:rPr>
              <a:t>银行流水特征</a:t>
            </a:r>
          </a:p>
        </p:txBody>
      </p:sp>
      <p:grpSp>
        <p:nvGrpSpPr>
          <p:cNvPr id="25" name="组合 24">
            <a:extLst>
              <a:ext uri="{FF2B5EF4-FFF2-40B4-BE49-F238E27FC236}">
                <a16:creationId xmlns:a16="http://schemas.microsoft.com/office/drawing/2014/main" id="{8BA8BFB0-A779-4A48-B4D9-B72C60D5A22F}"/>
              </a:ext>
            </a:extLst>
          </p:cNvPr>
          <p:cNvGrpSpPr/>
          <p:nvPr/>
        </p:nvGrpSpPr>
        <p:grpSpPr>
          <a:xfrm rot="5400000">
            <a:off x="1508022" y="4007738"/>
            <a:ext cx="287529" cy="1336856"/>
            <a:chOff x="4365929" y="4214343"/>
            <a:chExt cx="287530" cy="1446905"/>
          </a:xfrm>
        </p:grpSpPr>
        <p:sp>
          <p:nvSpPr>
            <p:cNvPr id="26" name="椭圆 25">
              <a:extLst>
                <a:ext uri="{FF2B5EF4-FFF2-40B4-BE49-F238E27FC236}">
                  <a16:creationId xmlns:a16="http://schemas.microsoft.com/office/drawing/2014/main" id="{1DED5157-56CD-4D95-98D1-A109B83BF0D8}"/>
                </a:ext>
              </a:extLst>
            </p:cNvPr>
            <p:cNvSpPr/>
            <p:nvPr/>
          </p:nvSpPr>
          <p:spPr>
            <a:xfrm>
              <a:off x="4526459" y="4214343"/>
              <a:ext cx="127000" cy="127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342900" eaLnBrk="1" fontAlgn="auto" hangingPunct="1">
                <a:spcBef>
                  <a:spcPts val="0"/>
                </a:spcBef>
                <a:spcAft>
                  <a:spcPts val="0"/>
                </a:spcAft>
              </a:pPr>
              <a:endParaRPr kumimoji="0" lang="zh-CN" altLang="en-US" sz="1400" dirty="0">
                <a:solidFill>
                  <a:prstClr val="black">
                    <a:lumMod val="75000"/>
                    <a:lumOff val="25000"/>
                  </a:prst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cxnSp>
          <p:nvCxnSpPr>
            <p:cNvPr id="27" name="直接连接符 26">
              <a:extLst>
                <a:ext uri="{FF2B5EF4-FFF2-40B4-BE49-F238E27FC236}">
                  <a16:creationId xmlns:a16="http://schemas.microsoft.com/office/drawing/2014/main" id="{A5B69208-F43F-4895-9F64-958A052C45CA}"/>
                </a:ext>
              </a:extLst>
            </p:cNvPr>
            <p:cNvCxnSpPr/>
            <p:nvPr/>
          </p:nvCxnSpPr>
          <p:spPr>
            <a:xfrm>
              <a:off x="4586152" y="4338634"/>
              <a:ext cx="0" cy="132261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 name="文本框 3">
              <a:extLst>
                <a:ext uri="{FF2B5EF4-FFF2-40B4-BE49-F238E27FC236}">
                  <a16:creationId xmlns:a16="http://schemas.microsoft.com/office/drawing/2014/main" id="{1480A709-4E33-47FD-B01A-B2B521227707}"/>
                </a:ext>
              </a:extLst>
            </p:cNvPr>
            <p:cNvSpPr txBox="1"/>
            <p:nvPr/>
          </p:nvSpPr>
          <p:spPr>
            <a:xfrm>
              <a:off x="4365929" y="4437114"/>
              <a:ext cx="184732" cy="430887"/>
            </a:xfrm>
            <a:prstGeom prst="rect">
              <a:avLst/>
            </a:prstGeom>
            <a:noFill/>
          </p:spPr>
          <p:txBody>
            <a:bodyPr wrap="none" rtlCol="0">
              <a:spAutoFit/>
            </a:bodyPr>
            <a:lstStyle/>
            <a:p>
              <a:pPr algn="r" defTabSz="342900" eaLnBrk="1" fontAlgn="auto" hangingPunct="1">
                <a:spcBef>
                  <a:spcPts val="0"/>
                </a:spcBef>
                <a:spcAft>
                  <a:spcPts val="0"/>
                </a:spcAft>
              </a:pPr>
              <a:endParaRPr kumimoji="0" lang="en-US" altLang="zh-CN" sz="1500" dirty="0">
                <a:solidFill>
                  <a:prstClr val="black">
                    <a:lumMod val="75000"/>
                    <a:lumOff val="25000"/>
                  </a:prst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grpSp>
        <p:nvGrpSpPr>
          <p:cNvPr id="29" name="组合 28">
            <a:extLst>
              <a:ext uri="{FF2B5EF4-FFF2-40B4-BE49-F238E27FC236}">
                <a16:creationId xmlns:a16="http://schemas.microsoft.com/office/drawing/2014/main" id="{C0EF99CF-3222-499D-AE19-4B386684374E}"/>
              </a:ext>
            </a:extLst>
          </p:cNvPr>
          <p:cNvGrpSpPr/>
          <p:nvPr/>
        </p:nvGrpSpPr>
        <p:grpSpPr>
          <a:xfrm rot="5400000">
            <a:off x="1508021" y="4937230"/>
            <a:ext cx="287529" cy="1336856"/>
            <a:chOff x="4365929" y="4214343"/>
            <a:chExt cx="287530" cy="1446905"/>
          </a:xfrm>
        </p:grpSpPr>
        <p:sp>
          <p:nvSpPr>
            <p:cNvPr id="30" name="椭圆 29">
              <a:extLst>
                <a:ext uri="{FF2B5EF4-FFF2-40B4-BE49-F238E27FC236}">
                  <a16:creationId xmlns:a16="http://schemas.microsoft.com/office/drawing/2014/main" id="{D214E882-3C64-463A-97E8-0CA643A81942}"/>
                </a:ext>
              </a:extLst>
            </p:cNvPr>
            <p:cNvSpPr/>
            <p:nvPr/>
          </p:nvSpPr>
          <p:spPr>
            <a:xfrm>
              <a:off x="4526459" y="4214343"/>
              <a:ext cx="127000" cy="127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342900" eaLnBrk="1" fontAlgn="auto" hangingPunct="1">
                <a:spcBef>
                  <a:spcPts val="0"/>
                </a:spcBef>
                <a:spcAft>
                  <a:spcPts val="0"/>
                </a:spcAft>
              </a:pPr>
              <a:endParaRPr kumimoji="0" lang="zh-CN" altLang="en-US" sz="1400" dirty="0">
                <a:solidFill>
                  <a:prstClr val="black">
                    <a:lumMod val="75000"/>
                    <a:lumOff val="25000"/>
                  </a:prst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cxnSp>
          <p:nvCxnSpPr>
            <p:cNvPr id="31" name="直接连接符 30">
              <a:extLst>
                <a:ext uri="{FF2B5EF4-FFF2-40B4-BE49-F238E27FC236}">
                  <a16:creationId xmlns:a16="http://schemas.microsoft.com/office/drawing/2014/main" id="{E4C996CD-FF9A-407A-8DCA-8C7AA56A512E}"/>
                </a:ext>
              </a:extLst>
            </p:cNvPr>
            <p:cNvCxnSpPr/>
            <p:nvPr/>
          </p:nvCxnSpPr>
          <p:spPr>
            <a:xfrm>
              <a:off x="4586152" y="4338634"/>
              <a:ext cx="0" cy="132261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文本框 3">
              <a:extLst>
                <a:ext uri="{FF2B5EF4-FFF2-40B4-BE49-F238E27FC236}">
                  <a16:creationId xmlns:a16="http://schemas.microsoft.com/office/drawing/2014/main" id="{754201D4-B65B-4706-AFA0-D22499B20DCA}"/>
                </a:ext>
              </a:extLst>
            </p:cNvPr>
            <p:cNvSpPr txBox="1"/>
            <p:nvPr/>
          </p:nvSpPr>
          <p:spPr>
            <a:xfrm>
              <a:off x="4365929" y="4437114"/>
              <a:ext cx="184732" cy="430887"/>
            </a:xfrm>
            <a:prstGeom prst="rect">
              <a:avLst/>
            </a:prstGeom>
            <a:noFill/>
          </p:spPr>
          <p:txBody>
            <a:bodyPr wrap="none" rtlCol="0">
              <a:spAutoFit/>
            </a:bodyPr>
            <a:lstStyle/>
            <a:p>
              <a:pPr algn="r" defTabSz="342900" eaLnBrk="1" fontAlgn="auto" hangingPunct="1">
                <a:spcBef>
                  <a:spcPts val="0"/>
                </a:spcBef>
                <a:spcAft>
                  <a:spcPts val="0"/>
                </a:spcAft>
              </a:pPr>
              <a:endParaRPr kumimoji="0" lang="en-US" altLang="zh-CN" sz="1500" dirty="0">
                <a:solidFill>
                  <a:prstClr val="black">
                    <a:lumMod val="75000"/>
                    <a:lumOff val="25000"/>
                  </a:prst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34" name="文本框 33">
            <a:extLst>
              <a:ext uri="{FF2B5EF4-FFF2-40B4-BE49-F238E27FC236}">
                <a16:creationId xmlns:a16="http://schemas.microsoft.com/office/drawing/2014/main" id="{575C6A68-7078-4F74-B848-B74DA68E46A0}"/>
              </a:ext>
            </a:extLst>
          </p:cNvPr>
          <p:cNvSpPr txBox="1"/>
          <p:nvPr/>
        </p:nvSpPr>
        <p:spPr>
          <a:xfrm>
            <a:off x="908802" y="4201537"/>
            <a:ext cx="1569660" cy="417165"/>
          </a:xfrm>
          <a:prstGeom prst="rect">
            <a:avLst/>
          </a:prstGeom>
        </p:spPr>
        <p:txBody>
          <a:bodyPr wrap="none" rtlCol="0">
            <a:spAutoFit/>
          </a:bodyPr>
          <a:lstStyle/>
          <a:p>
            <a:pPr defTabSz="342900" eaLnBrk="1" fontAlgn="auto" hangingPunct="1">
              <a:lnSpc>
                <a:spcPct val="130000"/>
              </a:lnSpc>
              <a:spcBef>
                <a:spcPts val="0"/>
              </a:spcBef>
              <a:spcAft>
                <a:spcPts val="0"/>
              </a:spcAft>
            </a:pPr>
            <a:r>
              <a:rPr lang="zh-CN" altLang="en-US" sz="1800" dirty="0">
                <a:solidFill>
                  <a:schemeClr val="bg1">
                    <a:lumMod val="50000"/>
                  </a:schemeClr>
                </a:solidFill>
                <a:latin typeface="Times New Roman" panose="02020603050405020304" pitchFamily="18" charset="0"/>
                <a:ea typeface="微软雅黑" panose="020B0503020204020204" pitchFamily="34" charset="-122"/>
                <a:sym typeface="Times New Roman" panose="02020603050405020304" pitchFamily="18" charset="0"/>
              </a:rPr>
              <a:t>用户浏览特征</a:t>
            </a:r>
          </a:p>
        </p:txBody>
      </p:sp>
      <p:sp>
        <p:nvSpPr>
          <p:cNvPr id="35" name="文本框 34">
            <a:extLst>
              <a:ext uri="{FF2B5EF4-FFF2-40B4-BE49-F238E27FC236}">
                <a16:creationId xmlns:a16="http://schemas.microsoft.com/office/drawing/2014/main" id="{849B2D5D-B718-435F-9CD6-FD89956D86F3}"/>
              </a:ext>
            </a:extLst>
          </p:cNvPr>
          <p:cNvSpPr txBox="1"/>
          <p:nvPr/>
        </p:nvSpPr>
        <p:spPr>
          <a:xfrm>
            <a:off x="722854" y="5126634"/>
            <a:ext cx="1800493" cy="417165"/>
          </a:xfrm>
          <a:prstGeom prst="rect">
            <a:avLst/>
          </a:prstGeom>
        </p:spPr>
        <p:txBody>
          <a:bodyPr wrap="none" rtlCol="0">
            <a:spAutoFit/>
          </a:bodyPr>
          <a:lstStyle/>
          <a:p>
            <a:pPr defTabSz="342900" eaLnBrk="1" fontAlgn="auto" hangingPunct="1">
              <a:lnSpc>
                <a:spcPct val="130000"/>
              </a:lnSpc>
              <a:spcBef>
                <a:spcPts val="0"/>
              </a:spcBef>
              <a:spcAft>
                <a:spcPts val="0"/>
              </a:spcAft>
            </a:pPr>
            <a:r>
              <a:rPr lang="zh-CN" altLang="en-US" sz="1800" dirty="0">
                <a:solidFill>
                  <a:schemeClr val="bg1">
                    <a:lumMod val="50000"/>
                  </a:schemeClr>
                </a:solidFill>
                <a:latin typeface="Times New Roman" panose="02020603050405020304" pitchFamily="18" charset="0"/>
                <a:ea typeface="微软雅黑" panose="020B0503020204020204" pitchFamily="34" charset="-122"/>
                <a:sym typeface="Times New Roman" panose="02020603050405020304" pitchFamily="18" charset="0"/>
              </a:rPr>
              <a:t>信用卡账单特征</a:t>
            </a:r>
          </a:p>
        </p:txBody>
      </p:sp>
      <p:sp>
        <p:nvSpPr>
          <p:cNvPr id="4" name="文本框 3">
            <a:extLst>
              <a:ext uri="{FF2B5EF4-FFF2-40B4-BE49-F238E27FC236}">
                <a16:creationId xmlns:a16="http://schemas.microsoft.com/office/drawing/2014/main" id="{E26FBCF1-39AA-4376-9924-B2B3DFB2C775}"/>
              </a:ext>
            </a:extLst>
          </p:cNvPr>
          <p:cNvSpPr txBox="1"/>
          <p:nvPr/>
        </p:nvSpPr>
        <p:spPr>
          <a:xfrm>
            <a:off x="1276653" y="1156056"/>
            <a:ext cx="6590694" cy="1200329"/>
          </a:xfrm>
          <a:prstGeom prst="rect">
            <a:avLst/>
          </a:prstGeom>
          <a:noFill/>
        </p:spPr>
        <p:txBody>
          <a:bodyPr wrap="square" rtlCol="0">
            <a:spAutoFit/>
          </a:bodyPr>
          <a:lstStyle/>
          <a:p>
            <a:pPr defTabSz="342900" eaLnBrk="1" fontAlgn="auto" hangingPunct="1">
              <a:spcBef>
                <a:spcPts val="0"/>
              </a:spcBef>
              <a:spcAft>
                <a:spcPts val="0"/>
              </a:spcAft>
            </a:pPr>
            <a:r>
              <a:rPr lang="zh-CN" altLang="en-US" sz="3600" dirty="0">
                <a:solidFill>
                  <a:srgbClr val="071F65"/>
                </a:solidFill>
                <a:latin typeface="Times New Roman" panose="02020603050405020304" pitchFamily="18" charset="0"/>
                <a:ea typeface="微软雅黑" panose="020B0503020204020204" pitchFamily="34" charset="-122"/>
                <a:sym typeface="Times New Roman" panose="02020603050405020304" pitchFamily="18" charset="0"/>
              </a:rPr>
              <a:t>“ </a:t>
            </a:r>
            <a:r>
              <a:rPr lang="zh-CN" altLang="zh-CN" sz="2000" dirty="0">
                <a:solidFill>
                  <a:srgbClr val="071F65"/>
                </a:solidFill>
                <a:latin typeface="Times New Roman" panose="02020603050405020304" pitchFamily="18" charset="0"/>
                <a:ea typeface="微软雅黑" panose="020B0503020204020204" pitchFamily="34" charset="-122"/>
                <a:sym typeface="Times New Roman" panose="02020603050405020304" pitchFamily="18" charset="0"/>
              </a:rPr>
              <a:t>数据和特征决定了机器学习的上限，</a:t>
            </a:r>
            <a:endParaRPr lang="en-US" altLang="zh-CN" sz="2000" dirty="0">
              <a:solidFill>
                <a:srgbClr val="071F65"/>
              </a:solidFill>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spcBef>
                <a:spcPts val="0"/>
              </a:spcBef>
              <a:spcAft>
                <a:spcPts val="0"/>
              </a:spcAft>
            </a:pPr>
            <a:r>
              <a:rPr lang="en-US" altLang="zh-CN" sz="2000" dirty="0">
                <a:solidFill>
                  <a:srgbClr val="071F65"/>
                </a:solidFill>
                <a:latin typeface="Times New Roman" panose="02020603050405020304" pitchFamily="18" charset="0"/>
                <a:ea typeface="微软雅黑" panose="020B0503020204020204" pitchFamily="34" charset="-122"/>
                <a:sym typeface="Times New Roman" panose="02020603050405020304" pitchFamily="18" charset="0"/>
              </a:rPr>
              <a:t>					</a:t>
            </a:r>
            <a:r>
              <a:rPr lang="zh-CN" altLang="zh-CN" sz="2000" dirty="0">
                <a:solidFill>
                  <a:srgbClr val="071F65"/>
                </a:solidFill>
                <a:latin typeface="Times New Roman" panose="02020603050405020304" pitchFamily="18" charset="0"/>
                <a:ea typeface="微软雅黑" panose="020B0503020204020204" pitchFamily="34" charset="-122"/>
                <a:sym typeface="Times New Roman" panose="02020603050405020304" pitchFamily="18" charset="0"/>
              </a:rPr>
              <a:t>而模型和算法只是逼近这个上限。</a:t>
            </a:r>
            <a:r>
              <a:rPr lang="zh-CN" altLang="en-US" sz="3600" dirty="0">
                <a:solidFill>
                  <a:srgbClr val="071F65"/>
                </a:solidFill>
                <a:latin typeface="Times New Roman" panose="02020603050405020304" pitchFamily="18" charset="0"/>
                <a:ea typeface="微软雅黑" panose="020B0503020204020204" pitchFamily="34" charset="-122"/>
                <a:sym typeface="Times New Roman" panose="02020603050405020304" pitchFamily="18" charset="0"/>
              </a:rPr>
              <a:t>”</a:t>
            </a:r>
          </a:p>
        </p:txBody>
      </p:sp>
      <p:sp>
        <p:nvSpPr>
          <p:cNvPr id="36" name="矩形 46">
            <a:extLst>
              <a:ext uri="{FF2B5EF4-FFF2-40B4-BE49-F238E27FC236}">
                <a16:creationId xmlns:a16="http://schemas.microsoft.com/office/drawing/2014/main" id="{34A16120-98BF-4901-B783-5CC265FE4996}"/>
              </a:ext>
            </a:extLst>
          </p:cNvPr>
          <p:cNvSpPr>
            <a:spLocks noChangeArrowheads="1"/>
          </p:cNvSpPr>
          <p:nvPr/>
        </p:nvSpPr>
        <p:spPr bwMode="auto">
          <a:xfrm>
            <a:off x="501586" y="258807"/>
            <a:ext cx="1826137" cy="58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342900" eaLnBrk="1" fontAlgn="auto" hangingPunct="1">
              <a:spcAft>
                <a:spcPts val="0"/>
              </a:spcAft>
              <a:buNone/>
            </a:pPr>
            <a:r>
              <a:rPr kumimoji="0" lang="zh-CN" altLang="en-US" b="1">
                <a:solidFill>
                  <a:srgbClr val="13548C"/>
                </a:solidFill>
                <a:latin typeface="Times New Roman" panose="02020603050405020304" pitchFamily="18" charset="0"/>
                <a:sym typeface="Times New Roman" panose="02020603050405020304" pitchFamily="18" charset="0"/>
              </a:rPr>
              <a:t>特征工程</a:t>
            </a:r>
          </a:p>
        </p:txBody>
      </p:sp>
      <p:sp>
        <p:nvSpPr>
          <p:cNvPr id="37" name="等腰三角形 47">
            <a:extLst>
              <a:ext uri="{FF2B5EF4-FFF2-40B4-BE49-F238E27FC236}">
                <a16:creationId xmlns:a16="http://schemas.microsoft.com/office/drawing/2014/main" id="{C981A2A3-835C-4F12-B22A-8CDF6BEAE297}"/>
              </a:ext>
            </a:extLst>
          </p:cNvPr>
          <p:cNvSpPr>
            <a:spLocks noChangeArrowheads="1"/>
          </p:cNvSpPr>
          <p:nvPr/>
        </p:nvSpPr>
        <p:spPr bwMode="auto">
          <a:xfrm rot="5400000">
            <a:off x="-90000" y="281194"/>
            <a:ext cx="720000" cy="540000"/>
          </a:xfrm>
          <a:prstGeom prst="triangle">
            <a:avLst>
              <a:gd name="adj" fmla="val 50000"/>
            </a:avLst>
          </a:prstGeom>
          <a:solidFill>
            <a:srgbClr val="13548C"/>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342900" eaLnBrk="1" fontAlgn="auto" hangingPunct="1">
              <a:spcBef>
                <a:spcPct val="0"/>
              </a:spcBef>
              <a:spcAft>
                <a:spcPts val="0"/>
              </a:spcAft>
              <a:buFont typeface="Arial" charset="0"/>
              <a:buNone/>
            </a:pPr>
            <a:endParaRPr kumimoji="0" lang="zh-CN" altLang="zh-CN" sz="1800">
              <a:solidFill>
                <a:srgbClr val="FFFFFF"/>
              </a:solidFill>
              <a:latin typeface="Times New Roman" panose="02020603050405020304" pitchFamily="18" charset="0"/>
              <a:sym typeface="Times New Roman" panose="02020603050405020304" pitchFamily="18" charset="0"/>
            </a:endParaRPr>
          </a:p>
        </p:txBody>
      </p:sp>
      <p:cxnSp>
        <p:nvCxnSpPr>
          <p:cNvPr id="38" name="直接连接符 37">
            <a:extLst>
              <a:ext uri="{FF2B5EF4-FFF2-40B4-BE49-F238E27FC236}">
                <a16:creationId xmlns:a16="http://schemas.microsoft.com/office/drawing/2014/main" id="{479C5DE5-A9CF-4DB1-92D2-45678983B949}"/>
              </a:ext>
            </a:extLst>
          </p:cNvPr>
          <p:cNvCxnSpPr/>
          <p:nvPr/>
        </p:nvCxnSpPr>
        <p:spPr>
          <a:xfrm flipH="1">
            <a:off x="-14420" y="1052736"/>
            <a:ext cx="5031810" cy="0"/>
          </a:xfrm>
          <a:prstGeom prst="line">
            <a:avLst/>
          </a:prstGeom>
          <a:ln>
            <a:solidFill>
              <a:srgbClr val="13548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994152"/>
      </p:ext>
    </p:extLst>
  </p:cSld>
  <p:clrMapOvr>
    <a:masterClrMapping/>
  </p:clrMapOvr>
  <p:transition spd="med">
    <p:split orient="vert"/>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29"/>
          <p:cNvSpPr txBox="1"/>
          <p:nvPr/>
        </p:nvSpPr>
        <p:spPr>
          <a:xfrm>
            <a:off x="252000" y="1152000"/>
            <a:ext cx="8640000" cy="5197511"/>
          </a:xfrm>
          <a:prstGeom prst="rect">
            <a:avLst/>
          </a:prstGeom>
          <a:noFill/>
        </p:spPr>
        <p:txBody>
          <a:bodyPr wrap="square" lIns="91438" tIns="45719" rIns="91438" bIns="45719" rtlCol="0">
            <a:spAutoFit/>
          </a:bodyPr>
          <a:lstStyle>
            <a:defPPr>
              <a:defRPr lang="zh-CN"/>
            </a:defPPr>
            <a:lvl1pPr defTabSz="342900" eaLnBrk="1" fontAlgn="auto" hangingPunct="1">
              <a:lnSpc>
                <a:spcPct val="150000"/>
              </a:lnSpc>
              <a:spcBef>
                <a:spcPts val="0"/>
              </a:spcBef>
              <a:spcAft>
                <a:spcPts val="0"/>
              </a:spcAft>
              <a:defRPr>
                <a:latin typeface="Times New Roman" panose="02020603050405020304" pitchFamily="18" charset="0"/>
                <a:ea typeface="微软雅黑" panose="020B0503020204020204" pitchFamily="34" charset="-122"/>
              </a:defRPr>
            </a:lvl1pPr>
          </a:lstStyle>
          <a:p>
            <a:r>
              <a:rPr lang="zh-CN" altLang="en-US" b="1" dirty="0">
                <a:solidFill>
                  <a:srgbClr val="13548C"/>
                </a:solidFill>
                <a:sym typeface="Times New Roman" panose="02020603050405020304" pitchFamily="18" charset="0"/>
              </a:rPr>
              <a:t>用户基本</a:t>
            </a:r>
            <a:r>
              <a:rPr lang="zh-CN" altLang="en-US" b="1">
                <a:solidFill>
                  <a:srgbClr val="13548C"/>
                </a:solidFill>
                <a:sym typeface="Times New Roman" panose="02020603050405020304" pitchFamily="18" charset="0"/>
              </a:rPr>
              <a:t>特征： </a:t>
            </a:r>
            <a:r>
              <a:rPr lang="zh-CN" altLang="en-US" dirty="0">
                <a:sym typeface="Times New Roman" panose="02020603050405020304" pitchFamily="18" charset="0"/>
              </a:rPr>
              <a:t>描述用户的基本</a:t>
            </a:r>
            <a:r>
              <a:rPr lang="zh-CN" altLang="en-US">
                <a:sym typeface="Times New Roman" panose="02020603050405020304" pitchFamily="18" charset="0"/>
              </a:rPr>
              <a:t>属性信息</a:t>
            </a:r>
            <a:endParaRPr lang="en-US" altLang="zh-CN" dirty="0">
              <a:sym typeface="Times New Roman" panose="02020603050405020304" pitchFamily="18" charset="0"/>
            </a:endParaRPr>
          </a:p>
          <a:p>
            <a:r>
              <a:rPr lang="en-US" altLang="zh-CN">
                <a:sym typeface="Times New Roman" panose="02020603050405020304" pitchFamily="18" charset="0"/>
              </a:rPr>
              <a:t>—— </a:t>
            </a:r>
            <a:r>
              <a:rPr lang="zh-CN" altLang="en-US">
                <a:sym typeface="Times New Roman" panose="02020603050405020304" pitchFamily="18" charset="0"/>
              </a:rPr>
              <a:t>性别</a:t>
            </a:r>
            <a:r>
              <a:rPr lang="zh-CN" altLang="en-US" dirty="0">
                <a:sym typeface="Times New Roman" panose="02020603050405020304" pitchFamily="18" charset="0"/>
              </a:rPr>
              <a:t>，职业，教育程度，婚姻状态，</a:t>
            </a:r>
            <a:r>
              <a:rPr lang="zh-CN" altLang="en-US">
                <a:sym typeface="Times New Roman" panose="02020603050405020304" pitchFamily="18" charset="0"/>
              </a:rPr>
              <a:t>户口类型</a:t>
            </a:r>
            <a:endParaRPr lang="en-US" altLang="zh-CN">
              <a:sym typeface="Times New Roman" panose="02020603050405020304" pitchFamily="18" charset="0"/>
            </a:endParaRPr>
          </a:p>
          <a:p>
            <a:pPr>
              <a:lnSpc>
                <a:spcPct val="100000"/>
              </a:lnSpc>
            </a:pPr>
            <a:endParaRPr lang="en-US" altLang="zh-CN">
              <a:sym typeface="Times New Roman" panose="02020603050405020304" pitchFamily="18" charset="0"/>
            </a:endParaRPr>
          </a:p>
          <a:p>
            <a:r>
              <a:rPr lang="zh-CN" altLang="en-US" b="1">
                <a:solidFill>
                  <a:srgbClr val="13548C"/>
                </a:solidFill>
                <a:sym typeface="Times New Roman" panose="02020603050405020304" pitchFamily="18" charset="0"/>
              </a:rPr>
              <a:t>银行</a:t>
            </a:r>
            <a:r>
              <a:rPr lang="zh-CN" altLang="en-US" b="1" dirty="0">
                <a:solidFill>
                  <a:srgbClr val="13548C"/>
                </a:solidFill>
                <a:sym typeface="Times New Roman" panose="02020603050405020304" pitchFamily="18" charset="0"/>
              </a:rPr>
              <a:t>流水特征：</a:t>
            </a:r>
            <a:r>
              <a:rPr lang="zh-CN" altLang="en-US" dirty="0">
                <a:sym typeface="Times New Roman" panose="02020603050405020304" pitchFamily="18" charset="0"/>
              </a:rPr>
              <a:t>描述用户的所有银行</a:t>
            </a:r>
            <a:r>
              <a:rPr lang="zh-CN" altLang="en-US">
                <a:sym typeface="Times New Roman" panose="02020603050405020304" pitchFamily="18" charset="0"/>
              </a:rPr>
              <a:t>消费信息</a:t>
            </a:r>
            <a:endParaRPr lang="en-US" altLang="zh-CN" dirty="0">
              <a:sym typeface="Times New Roman" panose="02020603050405020304" pitchFamily="18" charset="0"/>
            </a:endParaRPr>
          </a:p>
          <a:p>
            <a:r>
              <a:rPr lang="en-US" altLang="zh-CN">
                <a:sym typeface="Times New Roman" panose="02020603050405020304" pitchFamily="18" charset="0"/>
              </a:rPr>
              <a:t>—— </a:t>
            </a:r>
            <a:r>
              <a:rPr lang="zh-CN" altLang="en-US">
                <a:sym typeface="Times New Roman" panose="02020603050405020304" pitchFamily="18" charset="0"/>
              </a:rPr>
              <a:t>账户</a:t>
            </a:r>
            <a:r>
              <a:rPr lang="zh-CN" altLang="en-US" dirty="0">
                <a:sym typeface="Times New Roman" panose="02020603050405020304" pitchFamily="18" charset="0"/>
              </a:rPr>
              <a:t>流通金额，交易频繁程度，收入支出比，平均每天收入金额，工资与非</a:t>
            </a:r>
            <a:r>
              <a:rPr lang="zh-CN" altLang="en-US">
                <a:sym typeface="Times New Roman" panose="02020603050405020304" pitchFamily="18" charset="0"/>
              </a:rPr>
              <a:t>工资收入</a:t>
            </a:r>
            <a:endParaRPr lang="en-US" altLang="zh-CN" dirty="0">
              <a:sym typeface="Times New Roman" panose="02020603050405020304" pitchFamily="18" charset="0"/>
            </a:endParaRPr>
          </a:p>
          <a:p>
            <a:pPr>
              <a:lnSpc>
                <a:spcPct val="100000"/>
              </a:lnSpc>
            </a:pPr>
            <a:r>
              <a:rPr lang="en-US" altLang="zh-CN" dirty="0">
                <a:sym typeface="Times New Roman" panose="02020603050405020304" pitchFamily="18" charset="0"/>
              </a:rPr>
              <a:t>				</a:t>
            </a:r>
          </a:p>
          <a:p>
            <a:r>
              <a:rPr lang="zh-CN" altLang="en-US" b="1" dirty="0">
                <a:solidFill>
                  <a:srgbClr val="13548C"/>
                </a:solidFill>
                <a:sym typeface="Times New Roman" panose="02020603050405020304" pitchFamily="18" charset="0"/>
              </a:rPr>
              <a:t>用户浏览特征：</a:t>
            </a:r>
            <a:r>
              <a:rPr lang="zh-CN" altLang="en-US" dirty="0">
                <a:sym typeface="Times New Roman" panose="02020603050405020304" pitchFamily="18" charset="0"/>
              </a:rPr>
              <a:t>描述用户对本身消费行为的</a:t>
            </a:r>
            <a:r>
              <a:rPr lang="zh-CN" altLang="en-US">
                <a:sym typeface="Times New Roman" panose="02020603050405020304" pitchFamily="18" charset="0"/>
              </a:rPr>
              <a:t>关注情况</a:t>
            </a:r>
            <a:endParaRPr lang="en-US" altLang="zh-CN" dirty="0">
              <a:sym typeface="Times New Roman" panose="02020603050405020304" pitchFamily="18" charset="0"/>
            </a:endParaRPr>
          </a:p>
          <a:p>
            <a:r>
              <a:rPr lang="en-US" altLang="zh-CN">
                <a:sym typeface="Times New Roman" panose="02020603050405020304" pitchFamily="18" charset="0"/>
              </a:rPr>
              <a:t>—— </a:t>
            </a:r>
            <a:r>
              <a:rPr lang="zh-CN" altLang="en-US">
                <a:sym typeface="Times New Roman" panose="02020603050405020304" pitchFamily="18" charset="0"/>
              </a:rPr>
              <a:t>识别</a:t>
            </a:r>
            <a:r>
              <a:rPr lang="zh-CN" altLang="en-US" dirty="0">
                <a:sym typeface="Times New Roman" panose="02020603050405020304" pitchFamily="18" charset="0"/>
              </a:rPr>
              <a:t>用户的</a:t>
            </a:r>
            <a:r>
              <a:rPr lang="zh-CN" altLang="en-US">
                <a:sym typeface="Times New Roman" panose="02020603050405020304" pitchFamily="18" charset="0"/>
              </a:rPr>
              <a:t>责任意识</a:t>
            </a:r>
            <a:endParaRPr lang="en-US" altLang="zh-CN" dirty="0">
              <a:sym typeface="Times New Roman" panose="02020603050405020304" pitchFamily="18" charset="0"/>
            </a:endParaRPr>
          </a:p>
          <a:p>
            <a:r>
              <a:rPr lang="en-US" altLang="zh-CN">
                <a:sym typeface="Times New Roman" panose="02020603050405020304" pitchFamily="18" charset="0"/>
              </a:rPr>
              <a:t>—— 274</a:t>
            </a:r>
            <a:r>
              <a:rPr lang="zh-CN" altLang="en-US" dirty="0">
                <a:sym typeface="Times New Roman" panose="02020603050405020304" pitchFamily="18" charset="0"/>
              </a:rPr>
              <a:t>组</a:t>
            </a:r>
            <a:r>
              <a:rPr lang="zh-CN" altLang="en-US">
                <a:sym typeface="Times New Roman" panose="02020603050405020304" pitchFamily="18" charset="0"/>
              </a:rPr>
              <a:t>浏览数据（浏览行为）</a:t>
            </a:r>
            <a:endParaRPr lang="en-US" altLang="zh-CN" dirty="0">
              <a:sym typeface="Times New Roman" panose="02020603050405020304" pitchFamily="18" charset="0"/>
            </a:endParaRPr>
          </a:p>
        </p:txBody>
      </p:sp>
      <p:sp>
        <p:nvSpPr>
          <p:cNvPr id="6" name="矩形 46">
            <a:extLst>
              <a:ext uri="{FF2B5EF4-FFF2-40B4-BE49-F238E27FC236}">
                <a16:creationId xmlns:a16="http://schemas.microsoft.com/office/drawing/2014/main" id="{E66E5E6A-FCF0-4934-9DC9-9C9DFF60C2BF}"/>
              </a:ext>
            </a:extLst>
          </p:cNvPr>
          <p:cNvSpPr>
            <a:spLocks noChangeArrowheads="1"/>
          </p:cNvSpPr>
          <p:nvPr/>
        </p:nvSpPr>
        <p:spPr bwMode="auto">
          <a:xfrm>
            <a:off x="501586" y="258807"/>
            <a:ext cx="1826137" cy="58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342900" eaLnBrk="1" fontAlgn="auto" hangingPunct="1">
              <a:spcAft>
                <a:spcPts val="0"/>
              </a:spcAft>
              <a:buNone/>
            </a:pPr>
            <a:r>
              <a:rPr kumimoji="0" lang="zh-CN" altLang="en-US" b="1">
                <a:solidFill>
                  <a:srgbClr val="13548C"/>
                </a:solidFill>
                <a:latin typeface="Times New Roman" panose="02020603050405020304" pitchFamily="18" charset="0"/>
                <a:sym typeface="Times New Roman" panose="02020603050405020304" pitchFamily="18" charset="0"/>
              </a:rPr>
              <a:t>特征工程</a:t>
            </a:r>
          </a:p>
        </p:txBody>
      </p:sp>
      <p:sp>
        <p:nvSpPr>
          <p:cNvPr id="7" name="等腰三角形 47">
            <a:extLst>
              <a:ext uri="{FF2B5EF4-FFF2-40B4-BE49-F238E27FC236}">
                <a16:creationId xmlns:a16="http://schemas.microsoft.com/office/drawing/2014/main" id="{A8107D0C-B58D-40A5-BA9F-D07B8A453349}"/>
              </a:ext>
            </a:extLst>
          </p:cNvPr>
          <p:cNvSpPr>
            <a:spLocks noChangeArrowheads="1"/>
          </p:cNvSpPr>
          <p:nvPr/>
        </p:nvSpPr>
        <p:spPr bwMode="auto">
          <a:xfrm rot="5400000">
            <a:off x="-90000" y="281194"/>
            <a:ext cx="720000" cy="540000"/>
          </a:xfrm>
          <a:prstGeom prst="triangle">
            <a:avLst>
              <a:gd name="adj" fmla="val 50000"/>
            </a:avLst>
          </a:prstGeom>
          <a:solidFill>
            <a:srgbClr val="13548C"/>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342900" eaLnBrk="1" fontAlgn="auto" hangingPunct="1">
              <a:spcBef>
                <a:spcPct val="0"/>
              </a:spcBef>
              <a:spcAft>
                <a:spcPts val="0"/>
              </a:spcAft>
              <a:buFont typeface="Arial" charset="0"/>
              <a:buNone/>
            </a:pPr>
            <a:endParaRPr kumimoji="0" lang="zh-CN" altLang="zh-CN" sz="1800">
              <a:solidFill>
                <a:srgbClr val="FFFFFF"/>
              </a:solidFill>
              <a:latin typeface="Times New Roman" panose="02020603050405020304" pitchFamily="18" charset="0"/>
              <a:sym typeface="Times New Roman" panose="02020603050405020304" pitchFamily="18" charset="0"/>
            </a:endParaRPr>
          </a:p>
        </p:txBody>
      </p:sp>
      <p:cxnSp>
        <p:nvCxnSpPr>
          <p:cNvPr id="8" name="直接连接符 7">
            <a:extLst>
              <a:ext uri="{FF2B5EF4-FFF2-40B4-BE49-F238E27FC236}">
                <a16:creationId xmlns:a16="http://schemas.microsoft.com/office/drawing/2014/main" id="{9E37C564-3243-4927-AE84-891FE18B15AA}"/>
              </a:ext>
            </a:extLst>
          </p:cNvPr>
          <p:cNvCxnSpPr/>
          <p:nvPr/>
        </p:nvCxnSpPr>
        <p:spPr>
          <a:xfrm flipH="1">
            <a:off x="-14420" y="1052736"/>
            <a:ext cx="5031810" cy="0"/>
          </a:xfrm>
          <a:prstGeom prst="line">
            <a:avLst/>
          </a:prstGeom>
          <a:ln>
            <a:solidFill>
              <a:srgbClr val="13548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993939"/>
      </p:ext>
    </p:extLst>
  </p:cSld>
  <p:clrMapOvr>
    <a:masterClrMapping/>
  </p:clrMapOvr>
  <p:transition spd="med">
    <p:split orient="vert"/>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29"/>
          <p:cNvSpPr txBox="1"/>
          <p:nvPr/>
        </p:nvSpPr>
        <p:spPr>
          <a:xfrm>
            <a:off x="252000" y="1188000"/>
            <a:ext cx="6677088" cy="4745977"/>
          </a:xfrm>
          <a:prstGeom prst="rect">
            <a:avLst/>
          </a:prstGeom>
          <a:noFill/>
        </p:spPr>
        <p:txBody>
          <a:bodyPr wrap="square" lIns="91438" tIns="45719" rIns="91438" bIns="45719" rtlCol="0">
            <a:spAutoFit/>
          </a:bodyPr>
          <a:lstStyle/>
          <a:p>
            <a:pPr defTabSz="342900" eaLnBrk="1" fontAlgn="auto" hangingPunct="1">
              <a:lnSpc>
                <a:spcPct val="150000"/>
              </a:lnSpc>
              <a:spcBef>
                <a:spcPts val="0"/>
              </a:spcBef>
              <a:spcAft>
                <a:spcPts val="0"/>
              </a:spcAft>
            </a:pPr>
            <a:r>
              <a:rPr lang="zh-CN" altLang="en-US" b="1" dirty="0">
                <a:solidFill>
                  <a:srgbClr val="13548C"/>
                </a:solidFill>
                <a:latin typeface="Times New Roman" panose="02020603050405020304" pitchFamily="18" charset="0"/>
                <a:ea typeface="微软雅黑" panose="020B0503020204020204" pitchFamily="34" charset="-122"/>
                <a:sym typeface="Times New Roman" panose="02020603050405020304" pitchFamily="18" charset="0"/>
              </a:rPr>
              <a:t>信用卡消费特征</a:t>
            </a:r>
            <a:r>
              <a:rPr lang="zh-CN" altLang="en-US" dirty="0">
                <a:solidFill>
                  <a:srgbClr val="13548C"/>
                </a:solidFill>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描述用户的信用消费情况</a:t>
            </a:r>
            <a:endParaRPr lang="en-US" altLang="zh-CN"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spcBef>
                <a:spcPts val="0"/>
              </a:spcBef>
              <a:spcAft>
                <a:spcPts val="0"/>
              </a:spcAft>
            </a:pPr>
            <a:endParaRPr lang="en-US" altLang="zh-CN" sz="2000"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0"/>
              </a:spcBef>
              <a:spcAft>
                <a:spcPts val="0"/>
              </a:spcAft>
            </a:pPr>
            <a:r>
              <a:rPr lang="zh-CN" altLang="en-US" sz="2000" b="1">
                <a:latin typeface="Times New Roman" panose="02020603050405020304" pitchFamily="18" charset="0"/>
                <a:ea typeface="微软雅黑" panose="020B0503020204020204" pitchFamily="34" charset="-122"/>
                <a:sym typeface="Times New Roman" panose="02020603050405020304" pitchFamily="18" charset="0"/>
              </a:rPr>
              <a:t>     统计</a:t>
            </a:r>
            <a:r>
              <a:rPr lang="zh-CN" altLang="en-US" sz="2000" b="1" dirty="0">
                <a:latin typeface="Times New Roman" panose="02020603050405020304" pitchFamily="18" charset="0"/>
                <a:ea typeface="微软雅黑" panose="020B0503020204020204" pitchFamily="34" charset="-122"/>
                <a:sym typeface="Times New Roman" panose="02020603050405020304" pitchFamily="18" charset="0"/>
              </a:rPr>
              <a:t>特征</a:t>
            </a:r>
            <a:endPar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0"/>
              </a:spcBef>
              <a:spcAft>
                <a:spcPts val="0"/>
              </a:spcAft>
            </a:pPr>
            <a:endParaRPr lang="en-US" altLang="zh-CN" sz="2000"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0"/>
              </a:spcBef>
              <a:spcAft>
                <a:spcPts val="0"/>
              </a:spcAft>
            </a:pP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信用卡记录频率；</a:t>
            </a:r>
            <a:endParaRPr lang="en-US" altLang="zh-CN" sz="2000"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0"/>
              </a:spcBef>
              <a:spcAft>
                <a:spcPts val="0"/>
              </a:spcAft>
            </a:pPr>
            <a:r>
              <a:rPr lang="zh-CN" altLang="en-US" sz="2000">
                <a:latin typeface="Times New Roman" panose="02020603050405020304" pitchFamily="18" charset="0"/>
                <a:ea typeface="微软雅黑" panose="020B0503020204020204" pitchFamily="34" charset="-122"/>
                <a:sym typeface="Times New Roman" panose="02020603050405020304" pitchFamily="18" charset="0"/>
              </a:rPr>
              <a:t>     银行</a:t>
            </a: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个数；</a:t>
            </a:r>
            <a:endParaRPr lang="en-US" altLang="zh-CN" sz="2000"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0"/>
              </a:spcBef>
              <a:spcAft>
                <a:spcPts val="0"/>
              </a:spcAft>
            </a:pPr>
            <a:r>
              <a:rPr lang="zh-CN" altLang="en-US" sz="2000">
                <a:latin typeface="Times New Roman" panose="02020603050405020304" pitchFamily="18" charset="0"/>
                <a:ea typeface="微软雅黑" panose="020B0503020204020204" pitchFamily="34" charset="-122"/>
                <a:sym typeface="Times New Roman" panose="02020603050405020304" pitchFamily="18" charset="0"/>
              </a:rPr>
              <a:t>   信用卡</a:t>
            </a: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额度</a:t>
            </a:r>
            <a:endParaRPr lang="en-US" altLang="zh-CN" sz="2000"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0"/>
              </a:spcBef>
              <a:spcAft>
                <a:spcPts val="0"/>
              </a:spcAft>
            </a:pPr>
            <a:r>
              <a:rPr lang="zh-CN" altLang="en-US" sz="2000">
                <a:latin typeface="Times New Roman" panose="02020603050405020304" pitchFamily="18" charset="0"/>
                <a:ea typeface="微软雅黑" panose="020B0503020204020204" pitchFamily="34" charset="-122"/>
                <a:sym typeface="Times New Roman" panose="02020603050405020304" pitchFamily="18" charset="0"/>
              </a:rPr>
              <a:t> 上</a:t>
            </a: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期账单金额；</a:t>
            </a:r>
            <a:endParaRPr lang="en-US" altLang="zh-CN" sz="2000"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0"/>
              </a:spcBef>
              <a:spcAft>
                <a:spcPts val="0"/>
              </a:spcAft>
            </a:pPr>
            <a:r>
              <a:rPr lang="zh-CN" altLang="en-US" sz="2000">
                <a:latin typeface="Times New Roman" panose="02020603050405020304" pitchFamily="18" charset="0"/>
                <a:ea typeface="微软雅黑" panose="020B0503020204020204" pitchFamily="34" charset="-122"/>
                <a:sym typeface="Times New Roman" panose="02020603050405020304" pitchFamily="18" charset="0"/>
              </a:rPr>
              <a:t> 上</a:t>
            </a: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期还款金额；</a:t>
            </a:r>
            <a:endParaRPr lang="en-US" altLang="zh-CN" sz="2000"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0"/>
              </a:spcBef>
              <a:spcAft>
                <a:spcPts val="0"/>
              </a:spcAft>
            </a:pPr>
            <a:r>
              <a:rPr lang="en-US" altLang="zh-CN" sz="2000">
                <a:latin typeface="Times New Roman" panose="02020603050405020304" pitchFamily="18" charset="0"/>
                <a:ea typeface="微软雅黑" panose="020B0503020204020204" pitchFamily="34" charset="-122"/>
                <a:sym typeface="Times New Roman" panose="02020603050405020304" pitchFamily="18" charset="0"/>
              </a:rPr>
              <a:t>          ……</a:t>
            </a:r>
            <a:endParaRPr lang="en-US" altLang="zh-CN" sz="2000"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TextBox 29">
            <a:extLst>
              <a:ext uri="{FF2B5EF4-FFF2-40B4-BE49-F238E27FC236}">
                <a16:creationId xmlns:a16="http://schemas.microsoft.com/office/drawing/2014/main" id="{A59BCB51-D5A4-4903-96BE-7B9CD80EF561}"/>
              </a:ext>
            </a:extLst>
          </p:cNvPr>
          <p:cNvSpPr txBox="1"/>
          <p:nvPr/>
        </p:nvSpPr>
        <p:spPr>
          <a:xfrm>
            <a:off x="4355976" y="1988840"/>
            <a:ext cx="4181827" cy="4653644"/>
          </a:xfrm>
          <a:prstGeom prst="rect">
            <a:avLst/>
          </a:prstGeom>
          <a:noFill/>
        </p:spPr>
        <p:txBody>
          <a:bodyPr wrap="square" lIns="91438" tIns="45719" rIns="91438" bIns="45719" rtlCol="0">
            <a:spAutoFit/>
          </a:bodyPr>
          <a:lstStyle/>
          <a:p>
            <a:pPr algn="ctr" defTabSz="342900" eaLnBrk="1" fontAlgn="auto" hangingPunct="1">
              <a:lnSpc>
                <a:spcPct val="150000"/>
              </a:lnSpc>
              <a:spcBef>
                <a:spcPts val="0"/>
              </a:spcBef>
              <a:spcAft>
                <a:spcPts val="0"/>
              </a:spcAft>
            </a:pPr>
            <a:r>
              <a:rPr lang="zh-CN" altLang="en-US" sz="2000">
                <a:latin typeface="Times New Roman" panose="02020603050405020304" pitchFamily="18" charset="0"/>
                <a:ea typeface="微软雅黑" panose="020B0503020204020204" pitchFamily="34" charset="-122"/>
                <a:sym typeface="Times New Roman" panose="02020603050405020304" pitchFamily="18" charset="0"/>
              </a:rPr>
              <a:t>业务</a:t>
            </a: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特征</a:t>
            </a:r>
            <a:endParaRPr lang="en-US" altLang="zh-CN" sz="2000" dirty="0">
              <a:latin typeface="Times New Roman" panose="02020603050405020304" pitchFamily="18" charset="0"/>
              <a:ea typeface="微软雅黑" panose="020B0503020204020204" pitchFamily="34" charset="-122"/>
              <a:sym typeface="Times New Roman" panose="02020603050405020304" pitchFamily="18" charset="0"/>
            </a:endParaRPr>
          </a:p>
          <a:p>
            <a:pPr algn="ctr" defTabSz="342900" eaLnBrk="1" fontAlgn="auto" hangingPunct="1">
              <a:lnSpc>
                <a:spcPct val="150000"/>
              </a:lnSpc>
              <a:spcBef>
                <a:spcPts val="0"/>
              </a:spcBef>
              <a:spcAft>
                <a:spcPts val="0"/>
              </a:spcAft>
            </a:pPr>
            <a:endParaRPr lang="en-US" altLang="zh-CN" sz="2000" dirty="0">
              <a:latin typeface="Times New Roman" panose="02020603050405020304" pitchFamily="18" charset="0"/>
              <a:ea typeface="微软雅黑" panose="020B0503020204020204" pitchFamily="34" charset="-122"/>
              <a:sym typeface="Times New Roman" panose="02020603050405020304" pitchFamily="18" charset="0"/>
            </a:endParaRPr>
          </a:p>
          <a:p>
            <a:pPr algn="ctr" defTabSz="342900" eaLnBrk="1" fontAlgn="auto" hangingPunct="1">
              <a:lnSpc>
                <a:spcPct val="150000"/>
              </a:lnSpc>
              <a:spcBef>
                <a:spcPts val="0"/>
              </a:spcBef>
              <a:spcAft>
                <a:spcPts val="0"/>
              </a:spcAft>
            </a:pP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上期账单金额大于上期还款金额；</a:t>
            </a:r>
            <a:endParaRPr lang="en-US" altLang="zh-CN" sz="2000" dirty="0">
              <a:latin typeface="Times New Roman" panose="02020603050405020304" pitchFamily="18" charset="0"/>
              <a:ea typeface="微软雅黑" panose="020B0503020204020204" pitchFamily="34" charset="-122"/>
              <a:sym typeface="Times New Roman" panose="02020603050405020304" pitchFamily="18" charset="0"/>
            </a:endParaRPr>
          </a:p>
          <a:p>
            <a:pPr algn="ctr" defTabSz="342900" eaLnBrk="1" fontAlgn="auto" hangingPunct="1">
              <a:lnSpc>
                <a:spcPct val="150000"/>
              </a:lnSpc>
              <a:spcBef>
                <a:spcPts val="0"/>
              </a:spcBef>
              <a:spcAft>
                <a:spcPts val="0"/>
              </a:spcAft>
            </a:pP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总体额度趋势情况；</a:t>
            </a:r>
            <a:endParaRPr lang="en-US" altLang="zh-CN" sz="2000" dirty="0">
              <a:latin typeface="Times New Roman" panose="02020603050405020304" pitchFamily="18" charset="0"/>
              <a:ea typeface="微软雅黑" panose="020B0503020204020204" pitchFamily="34" charset="-122"/>
              <a:sym typeface="Times New Roman" panose="02020603050405020304" pitchFamily="18" charset="0"/>
            </a:endParaRPr>
          </a:p>
          <a:p>
            <a:pPr algn="ctr" defTabSz="342900" eaLnBrk="1" fontAlgn="auto" hangingPunct="1">
              <a:lnSpc>
                <a:spcPct val="150000"/>
              </a:lnSpc>
              <a:spcBef>
                <a:spcPts val="0"/>
              </a:spcBef>
              <a:spcAft>
                <a:spcPts val="0"/>
              </a:spcAft>
            </a:pP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轻度拖欠期数；</a:t>
            </a:r>
            <a:endParaRPr lang="en-US" altLang="zh-CN" sz="2000" dirty="0">
              <a:latin typeface="Times New Roman" panose="02020603050405020304" pitchFamily="18" charset="0"/>
              <a:ea typeface="微软雅黑" panose="020B0503020204020204" pitchFamily="34" charset="-122"/>
              <a:sym typeface="Times New Roman" panose="02020603050405020304" pitchFamily="18" charset="0"/>
            </a:endParaRPr>
          </a:p>
          <a:p>
            <a:pPr algn="ctr" defTabSz="342900" eaLnBrk="1" fontAlgn="auto" hangingPunct="1">
              <a:lnSpc>
                <a:spcPct val="150000"/>
              </a:lnSpc>
              <a:spcBef>
                <a:spcPts val="0"/>
              </a:spcBef>
              <a:spcAft>
                <a:spcPts val="0"/>
              </a:spcAft>
            </a:pP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轻度拖欠金额；</a:t>
            </a:r>
            <a:endParaRPr lang="en-US" altLang="zh-CN" sz="2000" dirty="0">
              <a:latin typeface="Times New Roman" panose="02020603050405020304" pitchFamily="18" charset="0"/>
              <a:ea typeface="微软雅黑" panose="020B0503020204020204" pitchFamily="34" charset="-122"/>
              <a:sym typeface="Times New Roman" panose="02020603050405020304" pitchFamily="18" charset="0"/>
            </a:endParaRPr>
          </a:p>
          <a:p>
            <a:pPr algn="ctr" defTabSz="342900" eaLnBrk="1" fontAlgn="auto" hangingPunct="1">
              <a:lnSpc>
                <a:spcPct val="150000"/>
              </a:lnSpc>
              <a:spcBef>
                <a:spcPts val="0"/>
              </a:spcBef>
              <a:spcAft>
                <a:spcPts val="0"/>
              </a:spcAft>
            </a:pP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重度拖欠期数；</a:t>
            </a:r>
            <a:endParaRPr lang="en-US" altLang="zh-CN" sz="2000" dirty="0">
              <a:latin typeface="Times New Roman" panose="02020603050405020304" pitchFamily="18" charset="0"/>
              <a:ea typeface="微软雅黑" panose="020B0503020204020204" pitchFamily="34" charset="-122"/>
              <a:sym typeface="Times New Roman" panose="02020603050405020304" pitchFamily="18" charset="0"/>
            </a:endParaRPr>
          </a:p>
          <a:p>
            <a:pPr algn="ctr" defTabSz="342900" eaLnBrk="1" fontAlgn="auto" hangingPunct="1">
              <a:lnSpc>
                <a:spcPct val="150000"/>
              </a:lnSpc>
              <a:spcBef>
                <a:spcPts val="0"/>
              </a:spcBef>
              <a:spcAft>
                <a:spcPts val="0"/>
              </a:spcAft>
            </a:pP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重度拖欠金额；</a:t>
            </a:r>
            <a:endParaRPr lang="en-US" altLang="zh-CN" sz="2000" dirty="0">
              <a:latin typeface="Times New Roman" panose="02020603050405020304" pitchFamily="18" charset="0"/>
              <a:ea typeface="微软雅黑" panose="020B0503020204020204" pitchFamily="34" charset="-122"/>
              <a:sym typeface="Times New Roman" panose="02020603050405020304" pitchFamily="18" charset="0"/>
            </a:endParaRPr>
          </a:p>
          <a:p>
            <a:pPr algn="ctr" defTabSz="342900" eaLnBrk="1" fontAlgn="auto" hangingPunct="1">
              <a:lnSpc>
                <a:spcPct val="150000"/>
              </a:lnSpc>
              <a:spcBef>
                <a:spcPts val="0"/>
              </a:spcBef>
              <a:spcAft>
                <a:spcPts val="0"/>
              </a:spcAft>
            </a:pP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重度拖欠期数占比</a:t>
            </a:r>
            <a:endParaRPr lang="en-US" altLang="zh-CN" sz="2000" dirty="0">
              <a:latin typeface="Times New Roman" panose="02020603050405020304" pitchFamily="18" charset="0"/>
              <a:ea typeface="微软雅黑" panose="020B0503020204020204" pitchFamily="34" charset="-122"/>
              <a:sym typeface="Times New Roman" panose="02020603050405020304" pitchFamily="18" charset="0"/>
            </a:endParaRPr>
          </a:p>
          <a:p>
            <a:pPr algn="ctr" defTabSz="342900" eaLnBrk="1" fontAlgn="auto" hangingPunct="1">
              <a:lnSpc>
                <a:spcPct val="150000"/>
              </a:lnSpc>
              <a:spcBef>
                <a:spcPts val="0"/>
              </a:spcBef>
              <a:spcAft>
                <a:spcPts val="0"/>
              </a:spcAft>
            </a:pPr>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a:t>
            </a:r>
          </a:p>
        </p:txBody>
      </p:sp>
      <p:sp>
        <p:nvSpPr>
          <p:cNvPr id="8" name="矩形 46">
            <a:extLst>
              <a:ext uri="{FF2B5EF4-FFF2-40B4-BE49-F238E27FC236}">
                <a16:creationId xmlns:a16="http://schemas.microsoft.com/office/drawing/2014/main" id="{3BEE0496-4266-4C76-AC6A-D236AD2E5A98}"/>
              </a:ext>
            </a:extLst>
          </p:cNvPr>
          <p:cNvSpPr>
            <a:spLocks noChangeArrowheads="1"/>
          </p:cNvSpPr>
          <p:nvPr/>
        </p:nvSpPr>
        <p:spPr bwMode="auto">
          <a:xfrm>
            <a:off x="501586" y="258807"/>
            <a:ext cx="1826137" cy="58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342900" eaLnBrk="1" fontAlgn="auto" hangingPunct="1">
              <a:spcAft>
                <a:spcPts val="0"/>
              </a:spcAft>
              <a:buNone/>
            </a:pPr>
            <a:r>
              <a:rPr kumimoji="0" lang="zh-CN" altLang="en-US" b="1">
                <a:solidFill>
                  <a:srgbClr val="13548C"/>
                </a:solidFill>
                <a:latin typeface="Times New Roman" panose="02020603050405020304" pitchFamily="18" charset="0"/>
                <a:sym typeface="Times New Roman" panose="02020603050405020304" pitchFamily="18" charset="0"/>
              </a:rPr>
              <a:t>特征工程</a:t>
            </a:r>
          </a:p>
        </p:txBody>
      </p:sp>
      <p:sp>
        <p:nvSpPr>
          <p:cNvPr id="9" name="等腰三角形 47">
            <a:extLst>
              <a:ext uri="{FF2B5EF4-FFF2-40B4-BE49-F238E27FC236}">
                <a16:creationId xmlns:a16="http://schemas.microsoft.com/office/drawing/2014/main" id="{69ACBC12-BC06-4F0C-9339-0E2DF82E24C9}"/>
              </a:ext>
            </a:extLst>
          </p:cNvPr>
          <p:cNvSpPr>
            <a:spLocks noChangeArrowheads="1"/>
          </p:cNvSpPr>
          <p:nvPr/>
        </p:nvSpPr>
        <p:spPr bwMode="auto">
          <a:xfrm rot="5400000">
            <a:off x="-90000" y="281194"/>
            <a:ext cx="720000" cy="540000"/>
          </a:xfrm>
          <a:prstGeom prst="triangle">
            <a:avLst>
              <a:gd name="adj" fmla="val 50000"/>
            </a:avLst>
          </a:prstGeom>
          <a:solidFill>
            <a:srgbClr val="13548C"/>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342900" eaLnBrk="1" fontAlgn="auto" hangingPunct="1">
              <a:spcBef>
                <a:spcPct val="0"/>
              </a:spcBef>
              <a:spcAft>
                <a:spcPts val="0"/>
              </a:spcAft>
              <a:buFont typeface="Arial" charset="0"/>
              <a:buNone/>
            </a:pPr>
            <a:endParaRPr kumimoji="0" lang="zh-CN" altLang="zh-CN" sz="1800">
              <a:solidFill>
                <a:srgbClr val="FFFFFF"/>
              </a:solidFill>
              <a:latin typeface="Times New Roman" panose="02020603050405020304" pitchFamily="18" charset="0"/>
              <a:sym typeface="Times New Roman" panose="02020603050405020304" pitchFamily="18" charset="0"/>
            </a:endParaRPr>
          </a:p>
        </p:txBody>
      </p:sp>
      <p:cxnSp>
        <p:nvCxnSpPr>
          <p:cNvPr id="10" name="直接连接符 9">
            <a:extLst>
              <a:ext uri="{FF2B5EF4-FFF2-40B4-BE49-F238E27FC236}">
                <a16:creationId xmlns:a16="http://schemas.microsoft.com/office/drawing/2014/main" id="{3064AE44-3C84-44E1-85EA-3103AF920C92}"/>
              </a:ext>
            </a:extLst>
          </p:cNvPr>
          <p:cNvCxnSpPr/>
          <p:nvPr/>
        </p:nvCxnSpPr>
        <p:spPr>
          <a:xfrm flipH="1">
            <a:off x="-14420" y="1052736"/>
            <a:ext cx="5031810" cy="0"/>
          </a:xfrm>
          <a:prstGeom prst="line">
            <a:avLst/>
          </a:prstGeom>
          <a:ln>
            <a:solidFill>
              <a:srgbClr val="13548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396213"/>
      </p:ext>
    </p:extLst>
  </p:cSld>
  <p:clrMapOvr>
    <a:masterClrMapping/>
  </p:clrMapOvr>
  <p:transition spd="med">
    <p:split orient="vert"/>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29"/>
          <p:cNvSpPr txBox="1"/>
          <p:nvPr/>
        </p:nvSpPr>
        <p:spPr>
          <a:xfrm>
            <a:off x="252000" y="1188000"/>
            <a:ext cx="8640000" cy="4752196"/>
          </a:xfrm>
          <a:prstGeom prst="rect">
            <a:avLst/>
          </a:prstGeom>
          <a:noFill/>
        </p:spPr>
        <p:txBody>
          <a:bodyPr wrap="square" lIns="91438" tIns="45719" rIns="91438" bIns="45719" rtlCol="0">
            <a:spAutoFit/>
          </a:bodyPr>
          <a:lstStyle/>
          <a:p>
            <a:pPr defTabSz="342900" eaLnBrk="1" fontAlgn="auto" hangingPunct="1">
              <a:lnSpc>
                <a:spcPct val="150000"/>
              </a:lnSpc>
              <a:spcBef>
                <a:spcPts val="0"/>
              </a:spcBef>
              <a:spcAft>
                <a:spcPts val="0"/>
              </a:spcAft>
            </a:pPr>
            <a:r>
              <a:rPr lang="zh-CN" altLang="en-US" b="1" dirty="0">
                <a:solidFill>
                  <a:srgbClr val="13548C"/>
                </a:solidFill>
                <a:latin typeface="Times New Roman" panose="02020603050405020304" pitchFamily="18" charset="0"/>
                <a:ea typeface="微软雅黑" panose="020B0503020204020204" pitchFamily="34" charset="-122"/>
                <a:sym typeface="Times New Roman" panose="02020603050405020304" pitchFamily="18" charset="0"/>
              </a:rPr>
              <a:t>交叉特征：</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描述基本特征之间的交叉关系</a:t>
            </a:r>
            <a:endParaRPr lang="en-US" altLang="zh-CN"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0"/>
              </a:spcBef>
              <a:spcAft>
                <a:spcPts val="0"/>
              </a:spcAft>
            </a:pPr>
            <a:endParaRPr lang="en-US" altLang="zh-CN" sz="1800"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0"/>
              </a:spcBef>
              <a:spcAft>
                <a:spcPts val="0"/>
              </a:spcAft>
            </a:pPr>
            <a:r>
              <a:rPr lang="zh-CN" altLang="en-US" sz="1800" b="1" dirty="0">
                <a:latin typeface="Times New Roman" panose="02020603050405020304" pitchFamily="18" charset="0"/>
                <a:ea typeface="微软雅黑" panose="020B0503020204020204" pitchFamily="34" charset="-122"/>
                <a:sym typeface="Times New Roman" panose="02020603050405020304" pitchFamily="18" charset="0"/>
              </a:rPr>
              <a:t>上期账单金额</a:t>
            </a:r>
            <a:r>
              <a:rPr lang="en-US" altLang="zh-CN" sz="1800" b="1" dirty="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1800" b="1">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b="1">
                <a:latin typeface="Times New Roman" panose="02020603050405020304" pitchFamily="18" charset="0"/>
                <a:ea typeface="微软雅黑" panose="020B0503020204020204" pitchFamily="34" charset="-122"/>
                <a:sym typeface="Times New Roman" panose="02020603050405020304" pitchFamily="18" charset="0"/>
              </a:rPr>
              <a:t>上</a:t>
            </a:r>
            <a:r>
              <a:rPr lang="zh-CN" altLang="en-US" sz="1800" b="1" dirty="0">
                <a:latin typeface="Times New Roman" panose="02020603050405020304" pitchFamily="18" charset="0"/>
                <a:ea typeface="微软雅黑" panose="020B0503020204020204" pitchFamily="34" charset="-122"/>
                <a:sym typeface="Times New Roman" panose="02020603050405020304" pitchFamily="18" charset="0"/>
              </a:rPr>
              <a:t>期还款金额</a:t>
            </a:r>
            <a:r>
              <a:rPr lang="en-US" altLang="zh-CN" sz="1800" b="1" dirty="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1800" b="1">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b="1">
                <a:latin typeface="Times New Roman" panose="02020603050405020304" pitchFamily="18" charset="0"/>
                <a:ea typeface="微软雅黑" panose="020B0503020204020204" pitchFamily="34" charset="-122"/>
                <a:sym typeface="Times New Roman" panose="02020603050405020304" pitchFamily="18" charset="0"/>
              </a:rPr>
              <a:t>信用卡</a:t>
            </a:r>
            <a:r>
              <a:rPr lang="zh-CN" altLang="en-US" sz="1800" b="1" dirty="0">
                <a:latin typeface="Times New Roman" panose="02020603050405020304" pitchFamily="18" charset="0"/>
                <a:ea typeface="微软雅黑" panose="020B0503020204020204" pitchFamily="34" charset="-122"/>
                <a:sym typeface="Times New Roman" panose="02020603050405020304" pitchFamily="18" charset="0"/>
              </a:rPr>
              <a:t>额度</a:t>
            </a:r>
            <a:r>
              <a:rPr lang="en-US" altLang="zh-CN" sz="1800" b="1" dirty="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1800" b="1">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b="1">
                <a:latin typeface="Times New Roman" panose="02020603050405020304" pitchFamily="18" charset="0"/>
                <a:ea typeface="微软雅黑" panose="020B0503020204020204" pitchFamily="34" charset="-122"/>
                <a:sym typeface="Times New Roman" panose="02020603050405020304" pitchFamily="18" charset="0"/>
              </a:rPr>
              <a:t>本期</a:t>
            </a:r>
            <a:r>
              <a:rPr lang="zh-CN" altLang="en-US" sz="1800" b="1" dirty="0">
                <a:latin typeface="Times New Roman" panose="02020603050405020304" pitchFamily="18" charset="0"/>
                <a:ea typeface="微软雅黑" panose="020B0503020204020204" pitchFamily="34" charset="-122"/>
                <a:sym typeface="Times New Roman" panose="02020603050405020304" pitchFamily="18" charset="0"/>
              </a:rPr>
              <a:t>账单金额</a:t>
            </a:r>
            <a:r>
              <a:rPr lang="en-US" altLang="zh-CN" sz="1800" b="1" dirty="0">
                <a:latin typeface="Times New Roman" panose="02020603050405020304" pitchFamily="18" charset="0"/>
                <a:ea typeface="微软雅黑" panose="020B0503020204020204" pitchFamily="34" charset="-122"/>
                <a:sym typeface="Times New Roman" panose="02020603050405020304" pitchFamily="18" charset="0"/>
              </a:rPr>
              <a:t>		……</a:t>
            </a:r>
          </a:p>
          <a:p>
            <a:pPr defTabSz="342900" eaLnBrk="1" fontAlgn="auto" hangingPunct="1">
              <a:lnSpc>
                <a:spcPct val="150000"/>
              </a:lnSpc>
              <a:spcBef>
                <a:spcPts val="0"/>
              </a:spcBef>
              <a:spcAft>
                <a:spcPts val="0"/>
              </a:spcAft>
            </a:pPr>
            <a:endParaRPr lang="en-US" altLang="zh-CN" sz="1800" b="1"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0"/>
              </a:spcBef>
              <a:spcAft>
                <a:spcPts val="0"/>
              </a:spcAft>
            </a:pPr>
            <a:endParaRPr lang="en-US" altLang="zh-CN" sz="1800"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0"/>
              </a:spcBef>
              <a:spcAft>
                <a:spcPts val="0"/>
              </a:spcAft>
            </a:pP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上期账单金额减上期还款金额，＞</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0</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0</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=0</a:t>
            </a:r>
          </a:p>
          <a:p>
            <a:pPr defTabSz="342900" eaLnBrk="1" fontAlgn="auto" hangingPunct="1">
              <a:lnSpc>
                <a:spcPct val="150000"/>
              </a:lnSpc>
              <a:spcBef>
                <a:spcPts val="0"/>
              </a:spcBef>
              <a:spcAft>
                <a:spcPts val="0"/>
              </a:spcAft>
            </a:pP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上期账单金额减信用卡额度，＞</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0</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0</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=0</a:t>
            </a:r>
          </a:p>
          <a:p>
            <a:pPr defTabSz="342900" eaLnBrk="1" fontAlgn="auto" hangingPunct="1">
              <a:lnSpc>
                <a:spcPct val="150000"/>
              </a:lnSpc>
              <a:spcBef>
                <a:spcPts val="0"/>
              </a:spcBef>
              <a:spcAft>
                <a:spcPts val="0"/>
              </a:spcAft>
            </a:pP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上期账单金额减本期账单金额，＞</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0</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0</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=0</a:t>
            </a:r>
          </a:p>
          <a:p>
            <a:pPr defTabSz="342900" eaLnBrk="1" fontAlgn="auto" hangingPunct="1">
              <a:lnSpc>
                <a:spcPct val="150000"/>
              </a:lnSpc>
              <a:spcBef>
                <a:spcPts val="0"/>
              </a:spcBef>
              <a:spcAft>
                <a:spcPts val="0"/>
              </a:spcAft>
            </a:pP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a:t>
            </a:r>
          </a:p>
          <a:p>
            <a:pPr defTabSz="342900" eaLnBrk="1" fontAlgn="auto" hangingPunct="1">
              <a:lnSpc>
                <a:spcPct val="150000"/>
              </a:lnSpc>
              <a:spcBef>
                <a:spcPts val="0"/>
              </a:spcBef>
              <a:spcAft>
                <a:spcPts val="0"/>
              </a:spcAft>
            </a:pP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共</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12</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个</a:t>
            </a:r>
            <a:r>
              <a:rPr lang="zh-CN" altLang="en-US" sz="1800">
                <a:latin typeface="Times New Roman" panose="02020603050405020304" pitchFamily="18" charset="0"/>
                <a:ea typeface="微软雅黑" panose="020B0503020204020204" pitchFamily="34" charset="-122"/>
                <a:sym typeface="Times New Roman" panose="02020603050405020304" pitchFamily="18" charset="0"/>
              </a:rPr>
              <a:t>交叉特征</a:t>
            </a:r>
            <a:endParaRPr lang="en-US" altLang="zh-CN" sz="1800"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0"/>
              </a:spcBef>
              <a:spcAft>
                <a:spcPts val="0"/>
              </a:spcAft>
            </a:pP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构造交叉特征群，进行特征</a:t>
            </a:r>
            <a:r>
              <a:rPr lang="zh-CN" altLang="en-US" sz="1800">
                <a:latin typeface="Times New Roman" panose="02020603050405020304" pitchFamily="18" charset="0"/>
                <a:ea typeface="微软雅黑" panose="020B0503020204020204" pitchFamily="34" charset="-122"/>
                <a:sym typeface="Times New Roman" panose="02020603050405020304" pitchFamily="18" charset="0"/>
              </a:rPr>
              <a:t>重要性排序</a:t>
            </a:r>
            <a:endParaRPr lang="en-US" altLang="zh-CN" sz="1800" dirty="0">
              <a:latin typeface="Times New Roman" panose="02020603050405020304" pitchFamily="18" charset="0"/>
              <a:ea typeface="微软雅黑" panose="020B0503020204020204" pitchFamily="34" charset="-122"/>
              <a:sym typeface="Times New Roman" panose="02020603050405020304" pitchFamily="18" charset="0"/>
            </a:endParaRPr>
          </a:p>
        </p:txBody>
      </p:sp>
      <p:cxnSp>
        <p:nvCxnSpPr>
          <p:cNvPr id="3" name="直接箭头连接符 2">
            <a:extLst>
              <a:ext uri="{FF2B5EF4-FFF2-40B4-BE49-F238E27FC236}">
                <a16:creationId xmlns:a16="http://schemas.microsoft.com/office/drawing/2014/main" id="{09025A99-47B9-4A43-B996-89F46F24398D}"/>
              </a:ext>
            </a:extLst>
          </p:cNvPr>
          <p:cNvCxnSpPr>
            <a:cxnSpLocks/>
          </p:cNvCxnSpPr>
          <p:nvPr/>
        </p:nvCxnSpPr>
        <p:spPr>
          <a:xfrm>
            <a:off x="1232966" y="2603581"/>
            <a:ext cx="76199" cy="960517"/>
          </a:xfrm>
          <a:prstGeom prst="straightConnector1">
            <a:avLst/>
          </a:prstGeom>
          <a:ln>
            <a:solidFill>
              <a:srgbClr val="13548C"/>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FB252403-EDB9-4198-86FD-E89DE0780AC0}"/>
              </a:ext>
            </a:extLst>
          </p:cNvPr>
          <p:cNvCxnSpPr>
            <a:cxnSpLocks/>
          </p:cNvCxnSpPr>
          <p:nvPr/>
        </p:nvCxnSpPr>
        <p:spPr>
          <a:xfrm flipH="1">
            <a:off x="2258470" y="2603581"/>
            <a:ext cx="885886" cy="1006824"/>
          </a:xfrm>
          <a:prstGeom prst="straightConnector1">
            <a:avLst/>
          </a:prstGeom>
          <a:ln>
            <a:solidFill>
              <a:srgbClr val="13548C"/>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3FF78AC1-3AED-41E4-872A-FDCF2B587EEB}"/>
              </a:ext>
            </a:extLst>
          </p:cNvPr>
          <p:cNvCxnSpPr>
            <a:cxnSpLocks/>
          </p:cNvCxnSpPr>
          <p:nvPr/>
        </p:nvCxnSpPr>
        <p:spPr>
          <a:xfrm>
            <a:off x="1232965" y="2610958"/>
            <a:ext cx="466638" cy="1440365"/>
          </a:xfrm>
          <a:prstGeom prst="straightConnector1">
            <a:avLst/>
          </a:prstGeom>
          <a:ln>
            <a:solidFill>
              <a:srgbClr val="13548C"/>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9F44B3C2-FB4D-42EE-8713-0969AAB848C7}"/>
              </a:ext>
            </a:extLst>
          </p:cNvPr>
          <p:cNvCxnSpPr>
            <a:cxnSpLocks/>
          </p:cNvCxnSpPr>
          <p:nvPr/>
        </p:nvCxnSpPr>
        <p:spPr>
          <a:xfrm flipH="1">
            <a:off x="2668472" y="2548521"/>
            <a:ext cx="2534269" cy="1384535"/>
          </a:xfrm>
          <a:prstGeom prst="straightConnector1">
            <a:avLst/>
          </a:prstGeom>
          <a:ln>
            <a:solidFill>
              <a:srgbClr val="13548C"/>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D1AB6661-088F-48DB-8129-2B790C3DFF16}"/>
              </a:ext>
            </a:extLst>
          </p:cNvPr>
          <p:cNvCxnSpPr>
            <a:cxnSpLocks/>
          </p:cNvCxnSpPr>
          <p:nvPr/>
        </p:nvCxnSpPr>
        <p:spPr>
          <a:xfrm flipH="1">
            <a:off x="1043608" y="2610958"/>
            <a:ext cx="203616" cy="1763016"/>
          </a:xfrm>
          <a:prstGeom prst="straightConnector1">
            <a:avLst/>
          </a:prstGeom>
          <a:ln>
            <a:solidFill>
              <a:srgbClr val="13548C"/>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D3E99354-1532-45F8-9230-FDFD674F84AE}"/>
              </a:ext>
            </a:extLst>
          </p:cNvPr>
          <p:cNvCxnSpPr>
            <a:cxnSpLocks/>
          </p:cNvCxnSpPr>
          <p:nvPr/>
        </p:nvCxnSpPr>
        <p:spPr>
          <a:xfrm flipH="1">
            <a:off x="2501485" y="2603584"/>
            <a:ext cx="4813716" cy="1770390"/>
          </a:xfrm>
          <a:prstGeom prst="straightConnector1">
            <a:avLst/>
          </a:prstGeom>
          <a:ln>
            <a:solidFill>
              <a:srgbClr val="13548C"/>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46">
            <a:extLst>
              <a:ext uri="{FF2B5EF4-FFF2-40B4-BE49-F238E27FC236}">
                <a16:creationId xmlns:a16="http://schemas.microsoft.com/office/drawing/2014/main" id="{2FE8B072-0E1D-4019-A235-CC974E1720CA}"/>
              </a:ext>
            </a:extLst>
          </p:cNvPr>
          <p:cNvSpPr>
            <a:spLocks noChangeArrowheads="1"/>
          </p:cNvSpPr>
          <p:nvPr/>
        </p:nvSpPr>
        <p:spPr bwMode="auto">
          <a:xfrm>
            <a:off x="501586" y="258807"/>
            <a:ext cx="1826137" cy="58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342900" eaLnBrk="1" fontAlgn="auto" hangingPunct="1">
              <a:spcAft>
                <a:spcPts val="0"/>
              </a:spcAft>
              <a:buNone/>
            </a:pPr>
            <a:r>
              <a:rPr kumimoji="0" lang="zh-CN" altLang="en-US" b="1">
                <a:solidFill>
                  <a:srgbClr val="13548C"/>
                </a:solidFill>
                <a:latin typeface="Times New Roman" panose="02020603050405020304" pitchFamily="18" charset="0"/>
                <a:sym typeface="Times New Roman" panose="02020603050405020304" pitchFamily="18" charset="0"/>
              </a:rPr>
              <a:t>特征工程</a:t>
            </a:r>
          </a:p>
        </p:txBody>
      </p:sp>
      <p:sp>
        <p:nvSpPr>
          <p:cNvPr id="13" name="等腰三角形 47">
            <a:extLst>
              <a:ext uri="{FF2B5EF4-FFF2-40B4-BE49-F238E27FC236}">
                <a16:creationId xmlns:a16="http://schemas.microsoft.com/office/drawing/2014/main" id="{E581837D-A260-4EE0-BA66-CBBB6C8DFF04}"/>
              </a:ext>
            </a:extLst>
          </p:cNvPr>
          <p:cNvSpPr>
            <a:spLocks noChangeArrowheads="1"/>
          </p:cNvSpPr>
          <p:nvPr/>
        </p:nvSpPr>
        <p:spPr bwMode="auto">
          <a:xfrm rot="5400000">
            <a:off x="-90000" y="281194"/>
            <a:ext cx="720000" cy="540000"/>
          </a:xfrm>
          <a:prstGeom prst="triangle">
            <a:avLst>
              <a:gd name="adj" fmla="val 50000"/>
            </a:avLst>
          </a:prstGeom>
          <a:solidFill>
            <a:srgbClr val="13548C"/>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342900" eaLnBrk="1" fontAlgn="auto" hangingPunct="1">
              <a:spcBef>
                <a:spcPct val="0"/>
              </a:spcBef>
              <a:spcAft>
                <a:spcPts val="0"/>
              </a:spcAft>
              <a:buFont typeface="Arial" charset="0"/>
              <a:buNone/>
            </a:pPr>
            <a:endParaRPr kumimoji="0" lang="zh-CN" altLang="zh-CN" sz="1800">
              <a:solidFill>
                <a:srgbClr val="FFFFFF"/>
              </a:solidFill>
              <a:latin typeface="Times New Roman" panose="02020603050405020304" pitchFamily="18" charset="0"/>
              <a:sym typeface="Times New Roman" panose="02020603050405020304" pitchFamily="18" charset="0"/>
            </a:endParaRPr>
          </a:p>
        </p:txBody>
      </p:sp>
      <p:cxnSp>
        <p:nvCxnSpPr>
          <p:cNvPr id="15" name="直接连接符 14">
            <a:extLst>
              <a:ext uri="{FF2B5EF4-FFF2-40B4-BE49-F238E27FC236}">
                <a16:creationId xmlns:a16="http://schemas.microsoft.com/office/drawing/2014/main" id="{A2CE0340-E9B3-4D9B-90C6-004CC96D2F30}"/>
              </a:ext>
            </a:extLst>
          </p:cNvPr>
          <p:cNvCxnSpPr/>
          <p:nvPr/>
        </p:nvCxnSpPr>
        <p:spPr>
          <a:xfrm flipH="1">
            <a:off x="-14420" y="1052736"/>
            <a:ext cx="5031810" cy="0"/>
          </a:xfrm>
          <a:prstGeom prst="line">
            <a:avLst/>
          </a:prstGeom>
          <a:ln>
            <a:solidFill>
              <a:srgbClr val="13548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301986"/>
      </p:ext>
    </p:extLst>
  </p:cSld>
  <p:clrMapOvr>
    <a:masterClrMapping/>
  </p:clrMapOvr>
  <p:transition spd="med">
    <p:split orient="vert"/>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29"/>
          <p:cNvSpPr txBox="1"/>
          <p:nvPr/>
        </p:nvSpPr>
        <p:spPr>
          <a:xfrm>
            <a:off x="270000" y="1332000"/>
            <a:ext cx="8604000" cy="4336057"/>
          </a:xfrm>
          <a:prstGeom prst="rect">
            <a:avLst/>
          </a:prstGeom>
          <a:noFill/>
        </p:spPr>
        <p:txBody>
          <a:bodyPr wrap="square" lIns="91438" tIns="45719" rIns="91438" bIns="45719" rtlCol="0">
            <a:spAutoFit/>
          </a:bodyPr>
          <a:lstStyle/>
          <a:p>
            <a:pPr defTabSz="342900" eaLnBrk="1" fontAlgn="auto" hangingPunct="1">
              <a:lnSpc>
                <a:spcPct val="150000"/>
              </a:lnSpc>
              <a:spcBef>
                <a:spcPts val="0"/>
              </a:spcBef>
              <a:spcAft>
                <a:spcPts val="0"/>
              </a:spcAft>
            </a:pPr>
            <a:r>
              <a:rPr lang="zh-CN" altLang="en-US" b="1" dirty="0">
                <a:solidFill>
                  <a:srgbClr val="13548C"/>
                </a:solidFill>
                <a:latin typeface="Times New Roman" panose="02020603050405020304" pitchFamily="18" charset="0"/>
                <a:ea typeface="微软雅黑" panose="020B0503020204020204" pitchFamily="34" charset="-122"/>
                <a:sym typeface="Times New Roman" panose="02020603050405020304" pitchFamily="18" charset="0"/>
              </a:rPr>
              <a:t>时间特征：  </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描述用户相关信息间的</a:t>
            </a:r>
            <a:r>
              <a:rPr lang="zh-CN" altLang="en-US">
                <a:latin typeface="Times New Roman" panose="02020603050405020304" pitchFamily="18" charset="0"/>
                <a:ea typeface="微软雅黑" panose="020B0503020204020204" pitchFamily="34" charset="-122"/>
                <a:sym typeface="Times New Roman" panose="02020603050405020304" pitchFamily="18" charset="0"/>
              </a:rPr>
              <a:t>时间特性</a:t>
            </a:r>
            <a:endParaRPr lang="en-US" altLang="zh-CN" sz="1800"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0"/>
              </a:spcBef>
              <a:spcAft>
                <a:spcPts val="0"/>
              </a:spcAft>
            </a:pP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1800" b="1" dirty="0">
                <a:latin typeface="Times New Roman" panose="02020603050405020304" pitchFamily="18" charset="0"/>
                <a:ea typeface="微软雅黑" panose="020B0503020204020204" pitchFamily="34" charset="-122"/>
                <a:sym typeface="Times New Roman" panose="02020603050405020304" pitchFamily="18" charset="0"/>
              </a:rPr>
              <a:t>	</a:t>
            </a:r>
          </a:p>
          <a:p>
            <a:pPr defTabSz="342900" eaLnBrk="1" fontAlgn="auto" hangingPunct="1">
              <a:lnSpc>
                <a:spcPct val="150000"/>
              </a:lnSpc>
              <a:spcBef>
                <a:spcPts val="0"/>
              </a:spcBef>
              <a:spcAft>
                <a:spcPts val="0"/>
              </a:spcAft>
            </a:pPr>
            <a:r>
              <a:rPr lang="en-US" altLang="zh-CN" sz="1800" b="1" dirty="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1800" b="1">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b="1">
                <a:latin typeface="Times New Roman" panose="02020603050405020304" pitchFamily="18" charset="0"/>
                <a:ea typeface="微软雅黑" panose="020B0503020204020204" pitchFamily="34" charset="-122"/>
                <a:sym typeface="Times New Roman" panose="02020603050405020304" pitchFamily="18" charset="0"/>
              </a:rPr>
              <a:t>统计特性</a:t>
            </a:r>
            <a:r>
              <a:rPr lang="en-US" altLang="zh-CN" sz="1800" b="1" dirty="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1800" b="1">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b="1">
                <a:latin typeface="Times New Roman" panose="02020603050405020304" pitchFamily="18" charset="0"/>
                <a:ea typeface="微软雅黑" panose="020B0503020204020204" pitchFamily="34" charset="-122"/>
                <a:sym typeface="Times New Roman" panose="02020603050405020304" pitchFamily="18" charset="0"/>
              </a:rPr>
              <a:t>相对</a:t>
            </a:r>
            <a:r>
              <a:rPr lang="zh-CN" altLang="en-US" sz="1800" b="1" dirty="0">
                <a:latin typeface="Times New Roman" panose="02020603050405020304" pitchFamily="18" charset="0"/>
                <a:ea typeface="微软雅黑" panose="020B0503020204020204" pitchFamily="34" charset="-122"/>
                <a:sym typeface="Times New Roman" panose="02020603050405020304" pitchFamily="18" charset="0"/>
              </a:rPr>
              <a:t>贷款放款时间交叉特性</a:t>
            </a:r>
            <a:endParaRPr lang="en-US" altLang="zh-CN" sz="1800" b="1"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0"/>
              </a:spcBef>
              <a:spcAft>
                <a:spcPts val="0"/>
              </a:spcAft>
            </a:pPr>
            <a:endParaRPr lang="en-US" altLang="zh-CN" sz="1800"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0"/>
              </a:spcBef>
              <a:spcAft>
                <a:spcPts val="0"/>
              </a:spcAft>
            </a:pP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180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a:latin typeface="Times New Roman" panose="02020603050405020304" pitchFamily="18" charset="0"/>
                <a:ea typeface="微软雅黑" panose="020B0503020204020204" pitchFamily="34" charset="-122"/>
                <a:sym typeface="Times New Roman" panose="02020603050405020304" pitchFamily="18" charset="0"/>
              </a:rPr>
              <a:t>信用卡</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记录频率</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180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a:latin typeface="Times New Roman" panose="02020603050405020304" pitchFamily="18" charset="0"/>
                <a:ea typeface="微软雅黑" panose="020B0503020204020204" pitchFamily="34" charset="-122"/>
                <a:sym typeface="Times New Roman" panose="02020603050405020304" pitchFamily="18" charset="0"/>
              </a:rPr>
              <a:t>放款</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前最近记录时间戳</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p>
          <a:p>
            <a:pPr defTabSz="342900" eaLnBrk="1" fontAlgn="auto" hangingPunct="1">
              <a:lnSpc>
                <a:spcPct val="150000"/>
              </a:lnSpc>
              <a:spcBef>
                <a:spcPts val="0"/>
              </a:spcBef>
              <a:spcAft>
                <a:spcPts val="0"/>
              </a:spcAft>
            </a:pP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180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a:latin typeface="Times New Roman" panose="02020603050405020304" pitchFamily="18" charset="0"/>
                <a:ea typeface="微软雅黑" panose="020B0503020204020204" pitchFamily="34" charset="-122"/>
                <a:sym typeface="Times New Roman" panose="02020603050405020304" pitchFamily="18" charset="0"/>
              </a:rPr>
              <a:t>时间</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跨度</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180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a:latin typeface="Times New Roman" panose="02020603050405020304" pitchFamily="18" charset="0"/>
                <a:ea typeface="微软雅黑" panose="020B0503020204020204" pitchFamily="34" charset="-122"/>
                <a:sym typeface="Times New Roman" panose="02020603050405020304" pitchFamily="18" charset="0"/>
              </a:rPr>
              <a:t>放款</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后最近记录时间戳</a:t>
            </a:r>
            <a:endParaRPr lang="en-US" altLang="zh-CN" sz="1800"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0"/>
              </a:spcBef>
              <a:spcAft>
                <a:spcPts val="0"/>
              </a:spcAft>
            </a:pP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独立时间记录个数</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放款前记录数</a:t>
            </a:r>
            <a:endParaRPr lang="en-US" altLang="zh-CN" sz="1800"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0"/>
              </a:spcBef>
              <a:spcAft>
                <a:spcPts val="0"/>
              </a:spcAft>
            </a:pP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180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180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a:latin typeface="Times New Roman" panose="02020603050405020304" pitchFamily="18" charset="0"/>
                <a:ea typeface="微软雅黑" panose="020B0503020204020204" pitchFamily="34" charset="-122"/>
                <a:sym typeface="Times New Roman" panose="02020603050405020304" pitchFamily="18" charset="0"/>
              </a:rPr>
              <a:t>放款</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后记录数</a:t>
            </a:r>
            <a:endParaRPr lang="en-US" altLang="zh-CN" sz="1800"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0"/>
              </a:spcBef>
              <a:spcAft>
                <a:spcPts val="0"/>
              </a:spcAft>
            </a:pP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1800">
                <a:latin typeface="Times New Roman" panose="02020603050405020304" pitchFamily="18" charset="0"/>
                <a:ea typeface="微软雅黑" panose="020B0503020204020204" pitchFamily="34" charset="-122"/>
                <a:sym typeface="Times New Roman" panose="02020603050405020304" pitchFamily="18" charset="0"/>
              </a:rPr>
              <a:t>	              ……</a:t>
            </a:r>
            <a:endParaRPr lang="en-US" altLang="zh-CN" sz="1800"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0"/>
              </a:spcBef>
              <a:spcAft>
                <a:spcPts val="0"/>
              </a:spcAft>
            </a:pP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1800">
                <a:latin typeface="Times New Roman" panose="02020603050405020304" pitchFamily="18" charset="0"/>
                <a:ea typeface="微软雅黑" panose="020B0503020204020204" pitchFamily="34" charset="-122"/>
                <a:sym typeface="Times New Roman" panose="02020603050405020304" pitchFamily="18" charset="0"/>
              </a:rPr>
              <a:t>	</a:t>
            </a:r>
            <a:endParaRPr lang="en-US" altLang="zh-CN" sz="1800"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 name="矩形 46">
            <a:extLst>
              <a:ext uri="{FF2B5EF4-FFF2-40B4-BE49-F238E27FC236}">
                <a16:creationId xmlns:a16="http://schemas.microsoft.com/office/drawing/2014/main" id="{F33FCB69-8E4C-49E6-AE4F-147F586EB4E4}"/>
              </a:ext>
            </a:extLst>
          </p:cNvPr>
          <p:cNvSpPr>
            <a:spLocks noChangeArrowheads="1"/>
          </p:cNvSpPr>
          <p:nvPr/>
        </p:nvSpPr>
        <p:spPr bwMode="auto">
          <a:xfrm>
            <a:off x="501586" y="258807"/>
            <a:ext cx="1826137" cy="58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342900" eaLnBrk="1" fontAlgn="auto" hangingPunct="1">
              <a:spcAft>
                <a:spcPts val="0"/>
              </a:spcAft>
              <a:buNone/>
            </a:pPr>
            <a:r>
              <a:rPr kumimoji="0" lang="zh-CN" altLang="en-US" b="1">
                <a:solidFill>
                  <a:srgbClr val="13548C"/>
                </a:solidFill>
                <a:latin typeface="Times New Roman" panose="02020603050405020304" pitchFamily="18" charset="0"/>
                <a:sym typeface="Times New Roman" panose="02020603050405020304" pitchFamily="18" charset="0"/>
              </a:rPr>
              <a:t>特征工程</a:t>
            </a:r>
          </a:p>
        </p:txBody>
      </p:sp>
      <p:sp>
        <p:nvSpPr>
          <p:cNvPr id="7" name="等腰三角形 47">
            <a:extLst>
              <a:ext uri="{FF2B5EF4-FFF2-40B4-BE49-F238E27FC236}">
                <a16:creationId xmlns:a16="http://schemas.microsoft.com/office/drawing/2014/main" id="{21F51B60-062D-45D1-B4D1-120A2D529FCA}"/>
              </a:ext>
            </a:extLst>
          </p:cNvPr>
          <p:cNvSpPr>
            <a:spLocks noChangeArrowheads="1"/>
          </p:cNvSpPr>
          <p:nvPr/>
        </p:nvSpPr>
        <p:spPr bwMode="auto">
          <a:xfrm rot="5400000">
            <a:off x="-90000" y="281194"/>
            <a:ext cx="720000" cy="540000"/>
          </a:xfrm>
          <a:prstGeom prst="triangle">
            <a:avLst>
              <a:gd name="adj" fmla="val 50000"/>
            </a:avLst>
          </a:prstGeom>
          <a:solidFill>
            <a:srgbClr val="13548C"/>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342900" eaLnBrk="1" fontAlgn="auto" hangingPunct="1">
              <a:spcBef>
                <a:spcPct val="0"/>
              </a:spcBef>
              <a:spcAft>
                <a:spcPts val="0"/>
              </a:spcAft>
              <a:buFont typeface="Arial" charset="0"/>
              <a:buNone/>
            </a:pPr>
            <a:endParaRPr kumimoji="0" lang="zh-CN" altLang="zh-CN" sz="1800">
              <a:solidFill>
                <a:srgbClr val="FFFFFF"/>
              </a:solidFill>
              <a:latin typeface="Times New Roman" panose="02020603050405020304" pitchFamily="18" charset="0"/>
              <a:sym typeface="Times New Roman" panose="02020603050405020304" pitchFamily="18" charset="0"/>
            </a:endParaRPr>
          </a:p>
        </p:txBody>
      </p:sp>
      <p:cxnSp>
        <p:nvCxnSpPr>
          <p:cNvPr id="8" name="直接连接符 7">
            <a:extLst>
              <a:ext uri="{FF2B5EF4-FFF2-40B4-BE49-F238E27FC236}">
                <a16:creationId xmlns:a16="http://schemas.microsoft.com/office/drawing/2014/main" id="{E14106EE-D4F4-4386-9FFB-32A60CFEF327}"/>
              </a:ext>
            </a:extLst>
          </p:cNvPr>
          <p:cNvCxnSpPr/>
          <p:nvPr/>
        </p:nvCxnSpPr>
        <p:spPr>
          <a:xfrm flipH="1">
            <a:off x="-14420" y="1052736"/>
            <a:ext cx="5031810" cy="0"/>
          </a:xfrm>
          <a:prstGeom prst="line">
            <a:avLst/>
          </a:prstGeom>
          <a:ln>
            <a:solidFill>
              <a:srgbClr val="13548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4306506"/>
      </p:ext>
    </p:extLst>
  </p:cSld>
  <p:clrMapOvr>
    <a:masterClrMapping/>
  </p:clrMapOvr>
  <p:transition spd="med">
    <p:split orient="vert"/>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29"/>
          <p:cNvSpPr txBox="1"/>
          <p:nvPr/>
        </p:nvSpPr>
        <p:spPr>
          <a:xfrm>
            <a:off x="270000" y="1332000"/>
            <a:ext cx="8604000" cy="3505060"/>
          </a:xfrm>
          <a:prstGeom prst="rect">
            <a:avLst/>
          </a:prstGeom>
          <a:noFill/>
        </p:spPr>
        <p:txBody>
          <a:bodyPr wrap="square" lIns="91438" tIns="45719" rIns="91438" bIns="45719" rtlCol="0">
            <a:spAutoFit/>
          </a:bodyPr>
          <a:lstStyle/>
          <a:p>
            <a:pPr defTabSz="342900" eaLnBrk="1" fontAlgn="auto" hangingPunct="1">
              <a:lnSpc>
                <a:spcPct val="150000"/>
              </a:lnSpc>
              <a:spcBef>
                <a:spcPts val="0"/>
              </a:spcBef>
              <a:spcAft>
                <a:spcPts val="0"/>
              </a:spcAft>
            </a:pPr>
            <a:r>
              <a:rPr lang="zh-CN" altLang="en-US" b="1" dirty="0">
                <a:solidFill>
                  <a:srgbClr val="13548C"/>
                </a:solidFill>
                <a:latin typeface="Times New Roman" panose="02020603050405020304" pitchFamily="18" charset="0"/>
                <a:ea typeface="微软雅黑" panose="020B0503020204020204" pitchFamily="34" charset="-122"/>
                <a:sym typeface="Times New Roman" panose="02020603050405020304" pitchFamily="18" charset="0"/>
              </a:rPr>
              <a:t>放款特征</a:t>
            </a:r>
            <a:r>
              <a:rPr lang="zh-CN" altLang="en-US" dirty="0">
                <a:solidFill>
                  <a:srgbClr val="13548C"/>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描述用户放款前后</a:t>
            </a:r>
            <a:r>
              <a:rPr lang="zh-CN" altLang="en-US">
                <a:latin typeface="Times New Roman" panose="02020603050405020304" pitchFamily="18" charset="0"/>
                <a:ea typeface="微软雅黑" panose="020B0503020204020204" pitchFamily="34" charset="-122"/>
                <a:sym typeface="Times New Roman" panose="02020603050405020304" pitchFamily="18" charset="0"/>
              </a:rPr>
              <a:t>特征对比</a:t>
            </a:r>
            <a:endParaRPr lang="en-US" altLang="zh-CN" sz="1800"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0"/>
              </a:spcBef>
              <a:spcAft>
                <a:spcPts val="0"/>
              </a:spcAft>
            </a:pPr>
            <a:endParaRPr lang="en-US" altLang="zh-CN" sz="1800"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0"/>
              </a:spcBef>
              <a:spcAft>
                <a:spcPts val="0"/>
              </a:spcAft>
            </a:pP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b="1" dirty="0">
                <a:latin typeface="Times New Roman" panose="02020603050405020304" pitchFamily="18" charset="0"/>
                <a:ea typeface="微软雅黑" panose="020B0503020204020204" pitchFamily="34" charset="-122"/>
                <a:sym typeface="Times New Roman" panose="02020603050405020304" pitchFamily="18" charset="0"/>
              </a:rPr>
              <a:t>银行流水</a:t>
            </a:r>
            <a:r>
              <a:rPr lang="en-US" altLang="zh-CN" sz="1800" b="1" dirty="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1800" b="1">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b="1">
                <a:latin typeface="Times New Roman" panose="02020603050405020304" pitchFamily="18" charset="0"/>
                <a:ea typeface="微软雅黑" panose="020B0503020204020204" pitchFamily="34" charset="-122"/>
                <a:sym typeface="Times New Roman" panose="02020603050405020304" pitchFamily="18" charset="0"/>
              </a:rPr>
              <a:t>浏览</a:t>
            </a:r>
            <a:r>
              <a:rPr lang="zh-CN" altLang="en-US" sz="1800" b="1" dirty="0">
                <a:latin typeface="Times New Roman" panose="02020603050405020304" pitchFamily="18" charset="0"/>
                <a:ea typeface="微软雅黑" panose="020B0503020204020204" pitchFamily="34" charset="-122"/>
                <a:sym typeface="Times New Roman" panose="02020603050405020304" pitchFamily="18" charset="0"/>
              </a:rPr>
              <a:t>记录</a:t>
            </a:r>
            <a:r>
              <a:rPr lang="en-US" altLang="zh-CN" sz="1800" b="1" dirty="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1800" b="1">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b="1">
                <a:latin typeface="Times New Roman" panose="02020603050405020304" pitchFamily="18" charset="0"/>
                <a:ea typeface="微软雅黑" panose="020B0503020204020204" pitchFamily="34" charset="-122"/>
                <a:sym typeface="Times New Roman" panose="02020603050405020304" pitchFamily="18" charset="0"/>
              </a:rPr>
              <a:t>信用卡</a:t>
            </a:r>
            <a:r>
              <a:rPr lang="zh-CN" altLang="en-US" sz="1800" b="1" dirty="0">
                <a:latin typeface="Times New Roman" panose="02020603050405020304" pitchFamily="18" charset="0"/>
                <a:ea typeface="微软雅黑" panose="020B0503020204020204" pitchFamily="34" charset="-122"/>
                <a:sym typeface="Times New Roman" panose="02020603050405020304" pitchFamily="18" charset="0"/>
              </a:rPr>
              <a:t>账单</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p>
          <a:p>
            <a:pPr defTabSz="342900" eaLnBrk="1" fontAlgn="auto" hangingPunct="1">
              <a:lnSpc>
                <a:spcPct val="150000"/>
              </a:lnSpc>
              <a:spcBef>
                <a:spcPts val="0"/>
              </a:spcBef>
              <a:spcAft>
                <a:spcPts val="0"/>
              </a:spcAft>
            </a:pP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  放款前后记录个数</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180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a:latin typeface="Times New Roman" panose="02020603050405020304" pitchFamily="18" charset="0"/>
                <a:ea typeface="微软雅黑" panose="020B0503020204020204" pitchFamily="34" charset="-122"/>
                <a:sym typeface="Times New Roman" panose="02020603050405020304" pitchFamily="18" charset="0"/>
              </a:rPr>
              <a:t>放款</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前后记录个数</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放款前后记录个数</a:t>
            </a:r>
            <a:endParaRPr lang="en-US" altLang="zh-CN" sz="1800"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0"/>
              </a:spcBef>
              <a:spcAft>
                <a:spcPts val="0"/>
              </a:spcAft>
            </a:pP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放款前后流水额度比</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180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a:latin typeface="Times New Roman" panose="02020603050405020304" pitchFamily="18" charset="0"/>
                <a:ea typeface="微软雅黑" panose="020B0503020204020204" pitchFamily="34" charset="-122"/>
                <a:sym typeface="Times New Roman" panose="02020603050405020304" pitchFamily="18" charset="0"/>
              </a:rPr>
              <a:t>放款</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前一个月记录个数</a:t>
            </a: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180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放款前后还款比例</a:t>
            </a:r>
            <a:endParaRPr lang="en-US" altLang="zh-CN" sz="1800"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0"/>
              </a:spcBef>
              <a:spcAft>
                <a:spcPts val="0"/>
              </a:spcAft>
            </a:pP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								     ……	     		</a:t>
            </a:r>
            <a:r>
              <a:rPr lang="en-US" altLang="zh-CN" sz="180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1800" dirty="0">
                <a:latin typeface="Times New Roman" panose="02020603050405020304" pitchFamily="18" charset="0"/>
                <a:ea typeface="微软雅黑" panose="020B0503020204020204" pitchFamily="34" charset="-122"/>
                <a:sym typeface="Times New Roman" panose="02020603050405020304" pitchFamily="18" charset="0"/>
              </a:rPr>
              <a:t>放款前后信用卡支出均额</a:t>
            </a:r>
            <a:endParaRPr lang="en-US" altLang="zh-CN" sz="1800" dirty="0">
              <a:latin typeface="Times New Roman" panose="02020603050405020304" pitchFamily="18" charset="0"/>
              <a:ea typeface="微软雅黑" panose="020B0503020204020204" pitchFamily="34" charset="-122"/>
              <a:sym typeface="Times New Roman" panose="02020603050405020304" pitchFamily="18" charset="0"/>
            </a:endParaRPr>
          </a:p>
          <a:p>
            <a:pPr defTabSz="342900" eaLnBrk="1" fontAlgn="auto" hangingPunct="1">
              <a:lnSpc>
                <a:spcPct val="150000"/>
              </a:lnSpc>
              <a:spcBef>
                <a:spcPts val="0"/>
              </a:spcBef>
              <a:spcAft>
                <a:spcPts val="0"/>
              </a:spcAft>
            </a:pP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rPr>
              <a:t>																			   ……</a:t>
            </a:r>
          </a:p>
        </p:txBody>
      </p:sp>
      <p:sp>
        <p:nvSpPr>
          <p:cNvPr id="6" name="矩形 46">
            <a:extLst>
              <a:ext uri="{FF2B5EF4-FFF2-40B4-BE49-F238E27FC236}">
                <a16:creationId xmlns:a16="http://schemas.microsoft.com/office/drawing/2014/main" id="{90281903-F83B-47D4-AF7E-9B30C92FF99C}"/>
              </a:ext>
            </a:extLst>
          </p:cNvPr>
          <p:cNvSpPr>
            <a:spLocks noChangeArrowheads="1"/>
          </p:cNvSpPr>
          <p:nvPr/>
        </p:nvSpPr>
        <p:spPr bwMode="auto">
          <a:xfrm>
            <a:off x="501586" y="258807"/>
            <a:ext cx="1826137" cy="58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342900" eaLnBrk="1" fontAlgn="auto" hangingPunct="1">
              <a:spcAft>
                <a:spcPts val="0"/>
              </a:spcAft>
              <a:buNone/>
            </a:pPr>
            <a:r>
              <a:rPr kumimoji="0" lang="zh-CN" altLang="en-US" b="1">
                <a:solidFill>
                  <a:srgbClr val="13548C"/>
                </a:solidFill>
                <a:latin typeface="Times New Roman" panose="02020603050405020304" pitchFamily="18" charset="0"/>
                <a:sym typeface="Times New Roman" panose="02020603050405020304" pitchFamily="18" charset="0"/>
              </a:rPr>
              <a:t>特征工程</a:t>
            </a:r>
          </a:p>
        </p:txBody>
      </p:sp>
      <p:sp>
        <p:nvSpPr>
          <p:cNvPr id="7" name="等腰三角形 47">
            <a:extLst>
              <a:ext uri="{FF2B5EF4-FFF2-40B4-BE49-F238E27FC236}">
                <a16:creationId xmlns:a16="http://schemas.microsoft.com/office/drawing/2014/main" id="{8F7704B5-AEF3-4B1F-98ED-A2449DDE08AB}"/>
              </a:ext>
            </a:extLst>
          </p:cNvPr>
          <p:cNvSpPr>
            <a:spLocks noChangeArrowheads="1"/>
          </p:cNvSpPr>
          <p:nvPr/>
        </p:nvSpPr>
        <p:spPr bwMode="auto">
          <a:xfrm rot="5400000">
            <a:off x="-90000" y="281194"/>
            <a:ext cx="720000" cy="540000"/>
          </a:xfrm>
          <a:prstGeom prst="triangle">
            <a:avLst>
              <a:gd name="adj" fmla="val 50000"/>
            </a:avLst>
          </a:prstGeom>
          <a:solidFill>
            <a:srgbClr val="13548C"/>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342900" eaLnBrk="1" fontAlgn="auto" hangingPunct="1">
              <a:spcBef>
                <a:spcPct val="0"/>
              </a:spcBef>
              <a:spcAft>
                <a:spcPts val="0"/>
              </a:spcAft>
              <a:buFont typeface="Arial" charset="0"/>
              <a:buNone/>
            </a:pPr>
            <a:endParaRPr kumimoji="0" lang="zh-CN" altLang="zh-CN" sz="1800">
              <a:solidFill>
                <a:srgbClr val="FFFFFF"/>
              </a:solidFill>
              <a:latin typeface="Times New Roman" panose="02020603050405020304" pitchFamily="18" charset="0"/>
              <a:sym typeface="Times New Roman" panose="02020603050405020304" pitchFamily="18" charset="0"/>
            </a:endParaRPr>
          </a:p>
        </p:txBody>
      </p:sp>
      <p:cxnSp>
        <p:nvCxnSpPr>
          <p:cNvPr id="8" name="直接连接符 7">
            <a:extLst>
              <a:ext uri="{FF2B5EF4-FFF2-40B4-BE49-F238E27FC236}">
                <a16:creationId xmlns:a16="http://schemas.microsoft.com/office/drawing/2014/main" id="{2232AA52-3B4C-44B8-A1E7-2A12708A98DF}"/>
              </a:ext>
            </a:extLst>
          </p:cNvPr>
          <p:cNvCxnSpPr/>
          <p:nvPr/>
        </p:nvCxnSpPr>
        <p:spPr>
          <a:xfrm flipH="1">
            <a:off x="-14420" y="1052736"/>
            <a:ext cx="5031810" cy="0"/>
          </a:xfrm>
          <a:prstGeom prst="line">
            <a:avLst/>
          </a:prstGeom>
          <a:ln>
            <a:solidFill>
              <a:srgbClr val="13548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4693394"/>
      </p:ext>
    </p:extLst>
  </p:cSld>
  <p:clrMapOvr>
    <a:masterClrMapping/>
  </p:clrMapOvr>
  <p:transition spd="med">
    <p:split orient="vert"/>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29"/>
          <p:cNvSpPr txBox="1"/>
          <p:nvPr/>
        </p:nvSpPr>
        <p:spPr>
          <a:xfrm>
            <a:off x="432000" y="1260000"/>
            <a:ext cx="5171395" cy="4365617"/>
          </a:xfrm>
          <a:prstGeom prst="rect">
            <a:avLst/>
          </a:prstGeom>
          <a:noFill/>
        </p:spPr>
        <p:txBody>
          <a:bodyPr wrap="square" lIns="91438" tIns="45719" rIns="91438" bIns="45719" rtlCol="0">
            <a:spAutoFit/>
          </a:bodyPr>
          <a:lstStyle/>
          <a:p>
            <a:pPr marL="285750" indent="-285750" defTabSz="342900" eaLnBrk="1" fontAlgn="auto" hangingPunct="1">
              <a:lnSpc>
                <a:spcPct val="150000"/>
              </a:lnSpc>
              <a:spcBef>
                <a:spcPts val="600"/>
              </a:spcBef>
              <a:spcAft>
                <a:spcPts val="0"/>
              </a:spcAft>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清洗异常样本（僵尸用户）</a:t>
            </a:r>
            <a:endParaRPr lang="en-US" altLang="zh-CN" dirty="0">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defTabSz="342900" eaLnBrk="1" fontAlgn="auto" hangingPunct="1">
              <a:lnSpc>
                <a:spcPct val="150000"/>
              </a:lnSpc>
              <a:spcBef>
                <a:spcPts val="600"/>
              </a:spcBef>
              <a:spcAft>
                <a:spcPts val="0"/>
              </a:spcAft>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归一化</a:t>
            </a:r>
            <a:endParaRPr lang="en-US" altLang="zh-CN" dirty="0">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defTabSz="342900" eaLnBrk="1" fontAlgn="auto" hangingPunct="1">
              <a:lnSpc>
                <a:spcPct val="150000"/>
              </a:lnSpc>
              <a:spcBef>
                <a:spcPts val="600"/>
              </a:spcBef>
              <a:spcAft>
                <a:spcPts val="0"/>
              </a:spcAft>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离散化</a:t>
            </a:r>
            <a:endParaRPr lang="en-US" altLang="zh-CN" dirty="0">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defTabSz="342900" eaLnBrk="1" fontAlgn="auto" hangingPunct="1">
              <a:lnSpc>
                <a:spcPct val="150000"/>
              </a:lnSpc>
              <a:spcBef>
                <a:spcPts val="600"/>
              </a:spcBef>
              <a:spcAft>
                <a:spcPts val="0"/>
              </a:spcAft>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构造哑变量</a:t>
            </a:r>
            <a:endParaRPr lang="en-US" altLang="zh-CN" dirty="0">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defTabSz="342900" eaLnBrk="1" fontAlgn="auto" hangingPunct="1">
              <a:lnSpc>
                <a:spcPct val="150000"/>
              </a:lnSpc>
              <a:spcBef>
                <a:spcPts val="600"/>
              </a:spcBef>
              <a:spcAft>
                <a:spcPts val="0"/>
              </a:spcAft>
              <a:buFont typeface="Arial" panose="020B0604020202020204" pitchFamily="34" charset="0"/>
              <a:buChar char="•"/>
            </a:pP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One-Hot</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编码</a:t>
            </a:r>
            <a:endParaRPr lang="en-US" altLang="zh-CN" dirty="0">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defTabSz="342900" eaLnBrk="1" fontAlgn="auto" hangingPunct="1">
              <a:lnSpc>
                <a:spcPct val="150000"/>
              </a:lnSpc>
              <a:spcBef>
                <a:spcPts val="600"/>
              </a:spcBef>
              <a:spcAft>
                <a:spcPts val="0"/>
              </a:spcAft>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缺失值填补</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	</a:t>
            </a:r>
          </a:p>
          <a:p>
            <a:pPr marL="285750" indent="-285750" defTabSz="342900" eaLnBrk="1" fontAlgn="auto" hangingPunct="1">
              <a:lnSpc>
                <a:spcPct val="150000"/>
              </a:lnSpc>
              <a:spcBef>
                <a:spcPts val="600"/>
              </a:spcBef>
              <a:spcAft>
                <a:spcPts val="0"/>
              </a:spcAft>
              <a:buFont typeface="Arial" panose="020B0604020202020204" pitchFamily="34" charset="0"/>
              <a:buChar char="•"/>
            </a:pP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a:t>
            </a:r>
          </a:p>
        </p:txBody>
      </p:sp>
      <p:pic>
        <p:nvPicPr>
          <p:cNvPr id="2" name="图片 1">
            <a:extLst>
              <a:ext uri="{FF2B5EF4-FFF2-40B4-BE49-F238E27FC236}">
                <a16:creationId xmlns:a16="http://schemas.microsoft.com/office/drawing/2014/main" id="{5D34156C-560F-443E-BD0C-B71E4EF49C74}"/>
              </a:ext>
            </a:extLst>
          </p:cNvPr>
          <p:cNvPicPr>
            <a:picLocks noChangeAspect="1"/>
          </p:cNvPicPr>
          <p:nvPr/>
        </p:nvPicPr>
        <p:blipFill>
          <a:blip r:embed="rId3"/>
          <a:stretch>
            <a:fillRect/>
          </a:stretch>
        </p:blipFill>
        <p:spPr>
          <a:xfrm>
            <a:off x="2843808" y="2191894"/>
            <a:ext cx="5868192" cy="3829394"/>
          </a:xfrm>
          <a:prstGeom prst="rect">
            <a:avLst/>
          </a:prstGeom>
        </p:spPr>
      </p:pic>
      <p:sp>
        <p:nvSpPr>
          <p:cNvPr id="7" name="矩形 46">
            <a:extLst>
              <a:ext uri="{FF2B5EF4-FFF2-40B4-BE49-F238E27FC236}">
                <a16:creationId xmlns:a16="http://schemas.microsoft.com/office/drawing/2014/main" id="{158DC13F-9F03-472E-A4EA-45D44CCEF515}"/>
              </a:ext>
            </a:extLst>
          </p:cNvPr>
          <p:cNvSpPr>
            <a:spLocks noChangeArrowheads="1"/>
          </p:cNvSpPr>
          <p:nvPr/>
        </p:nvSpPr>
        <p:spPr bwMode="auto">
          <a:xfrm>
            <a:off x="501586" y="258807"/>
            <a:ext cx="1826137" cy="58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342900" eaLnBrk="1" fontAlgn="auto" hangingPunct="1">
              <a:spcAft>
                <a:spcPts val="0"/>
              </a:spcAft>
              <a:buNone/>
            </a:pPr>
            <a:r>
              <a:rPr kumimoji="0" lang="zh-CN" altLang="en-US" b="1">
                <a:solidFill>
                  <a:srgbClr val="13548C"/>
                </a:solidFill>
                <a:latin typeface="Times New Roman" panose="02020603050405020304" pitchFamily="18" charset="0"/>
                <a:sym typeface="Times New Roman" panose="02020603050405020304" pitchFamily="18" charset="0"/>
              </a:rPr>
              <a:t>特征工程</a:t>
            </a:r>
          </a:p>
        </p:txBody>
      </p:sp>
      <p:sp>
        <p:nvSpPr>
          <p:cNvPr id="8" name="等腰三角形 47">
            <a:extLst>
              <a:ext uri="{FF2B5EF4-FFF2-40B4-BE49-F238E27FC236}">
                <a16:creationId xmlns:a16="http://schemas.microsoft.com/office/drawing/2014/main" id="{40106F14-4EF5-4E9D-988E-928D744013A7}"/>
              </a:ext>
            </a:extLst>
          </p:cNvPr>
          <p:cNvSpPr>
            <a:spLocks noChangeArrowheads="1"/>
          </p:cNvSpPr>
          <p:nvPr/>
        </p:nvSpPr>
        <p:spPr bwMode="auto">
          <a:xfrm rot="5400000">
            <a:off x="-90000" y="281194"/>
            <a:ext cx="720000" cy="540000"/>
          </a:xfrm>
          <a:prstGeom prst="triangle">
            <a:avLst>
              <a:gd name="adj" fmla="val 50000"/>
            </a:avLst>
          </a:prstGeom>
          <a:solidFill>
            <a:srgbClr val="13548C"/>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342900" eaLnBrk="1" fontAlgn="auto" hangingPunct="1">
              <a:spcBef>
                <a:spcPct val="0"/>
              </a:spcBef>
              <a:spcAft>
                <a:spcPts val="0"/>
              </a:spcAft>
              <a:buFont typeface="Arial" charset="0"/>
              <a:buNone/>
            </a:pPr>
            <a:endParaRPr kumimoji="0" lang="zh-CN" altLang="zh-CN" sz="1800">
              <a:solidFill>
                <a:srgbClr val="FFFFFF"/>
              </a:solidFill>
              <a:latin typeface="Times New Roman" panose="02020603050405020304" pitchFamily="18" charset="0"/>
              <a:sym typeface="Times New Roman" panose="02020603050405020304" pitchFamily="18" charset="0"/>
            </a:endParaRPr>
          </a:p>
        </p:txBody>
      </p:sp>
      <p:cxnSp>
        <p:nvCxnSpPr>
          <p:cNvPr id="9" name="直接连接符 8">
            <a:extLst>
              <a:ext uri="{FF2B5EF4-FFF2-40B4-BE49-F238E27FC236}">
                <a16:creationId xmlns:a16="http://schemas.microsoft.com/office/drawing/2014/main" id="{5E5A87F1-063E-437F-A134-9F4167B7E00C}"/>
              </a:ext>
            </a:extLst>
          </p:cNvPr>
          <p:cNvCxnSpPr/>
          <p:nvPr/>
        </p:nvCxnSpPr>
        <p:spPr>
          <a:xfrm flipH="1">
            <a:off x="-14420" y="1052736"/>
            <a:ext cx="5031810" cy="0"/>
          </a:xfrm>
          <a:prstGeom prst="line">
            <a:avLst/>
          </a:prstGeom>
          <a:ln>
            <a:solidFill>
              <a:srgbClr val="13548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466788"/>
      </p:ext>
    </p:extLst>
  </p:cSld>
  <p:clrMapOvr>
    <a:masterClrMapping/>
  </p:clrMapOvr>
  <p:transition spd="med">
    <p:split orient="vert"/>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616894" y="4953806"/>
            <a:ext cx="184731" cy="307777"/>
          </a:xfrm>
          <a:prstGeom prst="rect">
            <a:avLst/>
          </a:prstGeom>
        </p:spPr>
        <p:txBody>
          <a:bodyPr wrap="none">
            <a:spAutoFit/>
          </a:bodyPr>
          <a:lstStyle/>
          <a:p>
            <a:pPr defTabSz="342900" eaLnBrk="1" fontAlgn="auto" hangingPunct="1">
              <a:spcBef>
                <a:spcPts val="0"/>
              </a:spcBef>
              <a:spcAft>
                <a:spcPts val="0"/>
              </a:spcAft>
            </a:pPr>
            <a:endParaRPr lang="zh-CN" altLang="en-US" sz="1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梯形 6">
            <a:extLst>
              <a:ext uri="{FF2B5EF4-FFF2-40B4-BE49-F238E27FC236}">
                <a16:creationId xmlns:a16="http://schemas.microsoft.com/office/drawing/2014/main" id="{D325440F-61AE-46D8-9399-69880DC33BEA}"/>
              </a:ext>
            </a:extLst>
          </p:cNvPr>
          <p:cNvSpPr/>
          <p:nvPr/>
        </p:nvSpPr>
        <p:spPr>
          <a:xfrm rot="16200000">
            <a:off x="5292052" y="440590"/>
            <a:ext cx="2304000" cy="5399903"/>
          </a:xfrm>
          <a:prstGeom prst="trapezoid">
            <a:avLst>
              <a:gd name="adj" fmla="val 16935"/>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342900" eaLnBrk="1" fontAlgn="auto" hangingPunct="1">
              <a:spcBef>
                <a:spcPts val="0"/>
              </a:spcBef>
              <a:spcAft>
                <a:spcPts val="0"/>
              </a:spcAft>
            </a:pPr>
            <a:endParaRPr kumimoji="0" lang="zh-CN" altLang="en-US" sz="180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梯形 7">
            <a:extLst>
              <a:ext uri="{FF2B5EF4-FFF2-40B4-BE49-F238E27FC236}">
                <a16:creationId xmlns:a16="http://schemas.microsoft.com/office/drawing/2014/main" id="{39F9BD12-CB30-4193-88F4-6CF00D7B8C28}"/>
              </a:ext>
            </a:extLst>
          </p:cNvPr>
          <p:cNvSpPr/>
          <p:nvPr/>
        </p:nvSpPr>
        <p:spPr>
          <a:xfrm rot="5400000">
            <a:off x="725756" y="1262787"/>
            <a:ext cx="2304000" cy="3755509"/>
          </a:xfrm>
          <a:prstGeom prst="trapezoid">
            <a:avLst>
              <a:gd name="adj" fmla="val 17087"/>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342900" eaLnBrk="1" fontAlgn="auto" hangingPunct="1">
              <a:spcBef>
                <a:spcPts val="0"/>
              </a:spcBef>
              <a:spcAft>
                <a:spcPts val="0"/>
              </a:spcAft>
            </a:pPr>
            <a:endParaRPr kumimoji="0"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文本框 2">
            <a:extLst>
              <a:ext uri="{FF2B5EF4-FFF2-40B4-BE49-F238E27FC236}">
                <a16:creationId xmlns:a16="http://schemas.microsoft.com/office/drawing/2014/main" id="{EBE8E77A-FE2C-4979-8F30-ED163C5BB4F9}"/>
              </a:ext>
            </a:extLst>
          </p:cNvPr>
          <p:cNvSpPr txBox="1"/>
          <p:nvPr/>
        </p:nvSpPr>
        <p:spPr>
          <a:xfrm>
            <a:off x="1877756" y="2690418"/>
            <a:ext cx="1464183" cy="900246"/>
          </a:xfrm>
          <a:prstGeom prst="rect">
            <a:avLst/>
          </a:prstGeom>
          <a:noFill/>
        </p:spPr>
        <p:txBody>
          <a:bodyPr wrap="none" lIns="68580" tIns="34290" rIns="68580" bIns="34290" rtlCol="0">
            <a:spAutoFit/>
          </a:bodyPr>
          <a:lstStyle/>
          <a:p>
            <a:pPr defTabSz="342900" eaLnBrk="1" fontAlgn="auto" hangingPunct="1">
              <a:spcBef>
                <a:spcPts val="0"/>
              </a:spcBef>
              <a:spcAft>
                <a:spcPts val="0"/>
              </a:spcAft>
            </a:pPr>
            <a:r>
              <a:rPr kumimoji="0" lang="en-US" altLang="zh-CN" sz="3200" b="1">
                <a:solidFill>
                  <a:prstClr val="white"/>
                </a:solidFill>
                <a:latin typeface="Times New Roman" panose="02020603050405020304" pitchFamily="18" charset="0"/>
                <a:ea typeface="微软雅黑" panose="020B0503020204020204" pitchFamily="34" charset="-122"/>
                <a:sym typeface="Times New Roman" panose="02020603050405020304" pitchFamily="18" charset="0"/>
              </a:rPr>
              <a:t>Part  </a:t>
            </a:r>
            <a:r>
              <a:rPr kumimoji="0" lang="en-US" altLang="zh-CN" sz="5400" b="1">
                <a:solidFill>
                  <a:prstClr val="white"/>
                </a:solidFill>
                <a:latin typeface="Times New Roman" panose="02020603050405020304" pitchFamily="18" charset="0"/>
                <a:ea typeface="微软雅黑" panose="020B0503020204020204" pitchFamily="34" charset="-122"/>
                <a:sym typeface="Times New Roman" panose="02020603050405020304" pitchFamily="18" charset="0"/>
              </a:rPr>
              <a:t>4</a:t>
            </a:r>
            <a:endParaRPr kumimoji="0" lang="zh-CN" altLang="en-US" sz="5400" b="1" dirty="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a:extLst>
              <a:ext uri="{FF2B5EF4-FFF2-40B4-BE49-F238E27FC236}">
                <a16:creationId xmlns:a16="http://schemas.microsoft.com/office/drawing/2014/main" id="{9FB6FBF5-6690-440A-8296-6C139A47D7B1}"/>
              </a:ext>
            </a:extLst>
          </p:cNvPr>
          <p:cNvSpPr/>
          <p:nvPr/>
        </p:nvSpPr>
        <p:spPr>
          <a:xfrm>
            <a:off x="4267025" y="2828917"/>
            <a:ext cx="1985159" cy="623248"/>
          </a:xfrm>
          <a:prstGeom prst="rect">
            <a:avLst/>
          </a:prstGeom>
        </p:spPr>
        <p:txBody>
          <a:bodyPr wrap="none" lIns="68580" tIns="34290" rIns="68580" bIns="34290">
            <a:spAutoFit/>
          </a:bodyPr>
          <a:lstStyle/>
          <a:p>
            <a:pPr defTabSz="342900" eaLnBrk="1" fontAlgn="auto" hangingPunct="1">
              <a:spcBef>
                <a:spcPts val="0"/>
              </a:spcBef>
              <a:spcAft>
                <a:spcPts val="0"/>
              </a:spcAft>
            </a:pPr>
            <a:r>
              <a:rPr kumimoji="0" lang="zh-CN" altLang="en-US" sz="3600" b="1">
                <a:solidFill>
                  <a:prstClr val="white"/>
                </a:solidFill>
                <a:latin typeface="Times New Roman" panose="02020603050405020304" pitchFamily="18" charset="0"/>
                <a:ea typeface="微软雅黑" panose="020B0503020204020204" pitchFamily="34" charset="-122"/>
                <a:sym typeface="Times New Roman" panose="02020603050405020304" pitchFamily="18" charset="0"/>
              </a:rPr>
              <a:t>分析建模</a:t>
            </a:r>
            <a:endParaRPr kumimoji="0" lang="zh-CN" altLang="en-US" sz="3600" b="1" dirty="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213360927"/>
      </p:ext>
    </p:extLst>
  </p:cSld>
  <p:clrMapOvr>
    <a:masterClrMapping/>
  </p:clrMapOvr>
  <p:transition spd="med">
    <p:split orient="vert"/>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18F0E1AE-DE57-4EDE-BE84-9211C166DEE6}"/>
              </a:ext>
            </a:extLst>
          </p:cNvPr>
          <p:cNvSpPr/>
          <p:nvPr/>
        </p:nvSpPr>
        <p:spPr>
          <a:xfrm>
            <a:off x="1123300" y="3797982"/>
            <a:ext cx="2666161" cy="762983"/>
          </a:xfrm>
          <a:prstGeom prst="roundRect">
            <a:avLst/>
          </a:prstGeom>
          <a:solidFill>
            <a:schemeClr val="bg1">
              <a:lumMod val="95000"/>
            </a:schemeClr>
          </a:solidFill>
          <a:ln>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r>
              <a:rPr kumimoji="0" lang="zh-CN" altLang="en-US"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广义线性模型</a:t>
            </a:r>
          </a:p>
        </p:txBody>
      </p:sp>
      <p:sp>
        <p:nvSpPr>
          <p:cNvPr id="9" name="矩形: 圆角 8">
            <a:extLst>
              <a:ext uri="{FF2B5EF4-FFF2-40B4-BE49-F238E27FC236}">
                <a16:creationId xmlns:a16="http://schemas.microsoft.com/office/drawing/2014/main" id="{43CA9A1B-3D74-49FC-B8F0-BAEDDDCF54A4}"/>
              </a:ext>
            </a:extLst>
          </p:cNvPr>
          <p:cNvSpPr/>
          <p:nvPr/>
        </p:nvSpPr>
        <p:spPr>
          <a:xfrm>
            <a:off x="4966556" y="2204864"/>
            <a:ext cx="2341748" cy="762983"/>
          </a:xfrm>
          <a:prstGeom prst="roundRect">
            <a:avLst/>
          </a:prstGeom>
          <a:solidFill>
            <a:schemeClr val="bg1">
              <a:lumMod val="95000"/>
            </a:schemeClr>
          </a:solidFill>
          <a:ln>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r>
              <a:rPr kumimoji="0"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多重线性回归</a:t>
            </a:r>
          </a:p>
        </p:txBody>
      </p:sp>
      <p:sp>
        <p:nvSpPr>
          <p:cNvPr id="10" name="矩形: 圆角 9">
            <a:extLst>
              <a:ext uri="{FF2B5EF4-FFF2-40B4-BE49-F238E27FC236}">
                <a16:creationId xmlns:a16="http://schemas.microsoft.com/office/drawing/2014/main" id="{148A1316-1E6A-41FC-88A0-E7BD768AB1F1}"/>
              </a:ext>
            </a:extLst>
          </p:cNvPr>
          <p:cNvSpPr/>
          <p:nvPr/>
        </p:nvSpPr>
        <p:spPr>
          <a:xfrm>
            <a:off x="4966556" y="3266943"/>
            <a:ext cx="2341748" cy="762983"/>
          </a:xfrm>
          <a:prstGeom prst="roundRect">
            <a:avLst/>
          </a:prstGeom>
          <a:solidFill>
            <a:schemeClr val="bg1">
              <a:lumMod val="95000"/>
            </a:schemeClr>
          </a:solidFill>
          <a:ln>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r>
              <a:rPr kumimoji="0" lang="en-US" altLang="zh-CN"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Logistic Regression</a:t>
            </a:r>
            <a:endParaRPr kumimoji="0"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圆角 10">
            <a:extLst>
              <a:ext uri="{FF2B5EF4-FFF2-40B4-BE49-F238E27FC236}">
                <a16:creationId xmlns:a16="http://schemas.microsoft.com/office/drawing/2014/main" id="{2B81E060-AD71-4B2D-BC4A-6E797D10B91F}"/>
              </a:ext>
            </a:extLst>
          </p:cNvPr>
          <p:cNvSpPr/>
          <p:nvPr/>
        </p:nvSpPr>
        <p:spPr>
          <a:xfrm>
            <a:off x="4966556" y="4329022"/>
            <a:ext cx="2341748" cy="762983"/>
          </a:xfrm>
          <a:prstGeom prst="roundRect">
            <a:avLst/>
          </a:prstGeom>
          <a:solidFill>
            <a:schemeClr val="bg1">
              <a:lumMod val="95000"/>
            </a:schemeClr>
          </a:solidFill>
          <a:ln>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r>
              <a:rPr kumimoji="0" lang="en-US" altLang="zh-CN"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Poisson Regression</a:t>
            </a:r>
            <a:endParaRPr kumimoji="0"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矩形: 圆角 11">
            <a:extLst>
              <a:ext uri="{FF2B5EF4-FFF2-40B4-BE49-F238E27FC236}">
                <a16:creationId xmlns:a16="http://schemas.microsoft.com/office/drawing/2014/main" id="{FFF30821-1C6C-450A-863C-DB5103046602}"/>
              </a:ext>
            </a:extLst>
          </p:cNvPr>
          <p:cNvSpPr/>
          <p:nvPr/>
        </p:nvSpPr>
        <p:spPr>
          <a:xfrm>
            <a:off x="4966556" y="5391100"/>
            <a:ext cx="2341748" cy="762983"/>
          </a:xfrm>
          <a:prstGeom prst="roundRect">
            <a:avLst/>
          </a:prstGeom>
          <a:solidFill>
            <a:schemeClr val="bg1">
              <a:lumMod val="95000"/>
            </a:schemeClr>
          </a:solidFill>
          <a:ln>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r>
              <a:rPr kumimoji="0"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负二项回归</a:t>
            </a:r>
          </a:p>
        </p:txBody>
      </p:sp>
      <p:sp>
        <p:nvSpPr>
          <p:cNvPr id="14" name="TextBox 29">
            <a:extLst>
              <a:ext uri="{FF2B5EF4-FFF2-40B4-BE49-F238E27FC236}">
                <a16:creationId xmlns:a16="http://schemas.microsoft.com/office/drawing/2014/main" id="{7BB6C65B-E800-4039-A082-52D3C08CFB19}"/>
              </a:ext>
            </a:extLst>
          </p:cNvPr>
          <p:cNvSpPr txBox="1"/>
          <p:nvPr/>
        </p:nvSpPr>
        <p:spPr>
          <a:xfrm>
            <a:off x="504000" y="1260000"/>
            <a:ext cx="8591267" cy="579965"/>
          </a:xfrm>
          <a:prstGeom prst="rect">
            <a:avLst/>
          </a:prstGeom>
          <a:noFill/>
        </p:spPr>
        <p:txBody>
          <a:bodyPr wrap="square" lIns="91438" tIns="45719" rIns="91438" bIns="45719" rtlCol="0">
            <a:spAutoFit/>
          </a:bodyPr>
          <a:lstStyle/>
          <a:p>
            <a:pPr defTabSz="342900" eaLnBrk="1" fontAlgn="auto" hangingPunct="1">
              <a:lnSpc>
                <a:spcPct val="150000"/>
              </a:lnSpc>
              <a:spcBef>
                <a:spcPts val="0"/>
              </a:spcBef>
              <a:spcAft>
                <a:spcPts val="0"/>
              </a:spcAft>
            </a:pPr>
            <a:r>
              <a:rPr lang="en-US" altLang="zh-CN" b="1" i="1">
                <a:latin typeface="Times New Roman" panose="02020603050405020304" pitchFamily="18" charset="0"/>
                <a:ea typeface="微软雅黑" panose="020B0503020204020204" pitchFamily="34" charset="-122"/>
                <a:sym typeface="Times New Roman" panose="02020603050405020304" pitchFamily="18" charset="0"/>
              </a:rPr>
              <a:t>Y</a:t>
            </a:r>
            <a:r>
              <a:rPr lang="en-US" altLang="zh-CN" b="1" i="1" dirty="0">
                <a:latin typeface="Times New Roman" panose="02020603050405020304" pitchFamily="18" charset="0"/>
                <a:ea typeface="微软雅黑" panose="020B0503020204020204" pitchFamily="34" charset="-122"/>
                <a:sym typeface="Times New Roman" panose="02020603050405020304" pitchFamily="18" charset="0"/>
              </a:rPr>
              <a:t>= a + bX1+cX2</a:t>
            </a:r>
            <a:r>
              <a:rPr lang="en-US" altLang="zh-CN" b="1" i="1">
                <a:latin typeface="Times New Roman" panose="02020603050405020304" pitchFamily="18" charset="0"/>
                <a:ea typeface="微软雅黑" panose="020B0503020204020204" pitchFamily="34" charset="-122"/>
                <a:sym typeface="Times New Roman" panose="02020603050405020304" pitchFamily="18" charset="0"/>
              </a:rPr>
              <a:t>+…+nXn</a:t>
            </a:r>
            <a:r>
              <a:rPr lang="en-US" altLang="zh-CN" b="1" i="1" dirty="0">
                <a:latin typeface="Times New Roman" panose="02020603050405020304" pitchFamily="18" charset="0"/>
                <a:ea typeface="微软雅黑" panose="020B0503020204020204" pitchFamily="34" charset="-122"/>
                <a:sym typeface="Times New Roman" panose="02020603050405020304" pitchFamily="18" charset="0"/>
              </a:rPr>
              <a:t>	</a:t>
            </a:r>
          </a:p>
        </p:txBody>
      </p:sp>
      <p:sp>
        <p:nvSpPr>
          <p:cNvPr id="13" name="矩形 46">
            <a:extLst>
              <a:ext uri="{FF2B5EF4-FFF2-40B4-BE49-F238E27FC236}">
                <a16:creationId xmlns:a16="http://schemas.microsoft.com/office/drawing/2014/main" id="{A9E29205-FCE7-4217-B804-1A80712C5DB9}"/>
              </a:ext>
            </a:extLst>
          </p:cNvPr>
          <p:cNvSpPr>
            <a:spLocks noChangeArrowheads="1"/>
          </p:cNvSpPr>
          <p:nvPr/>
        </p:nvSpPr>
        <p:spPr bwMode="auto">
          <a:xfrm>
            <a:off x="501586" y="258807"/>
            <a:ext cx="1826137" cy="58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342900" eaLnBrk="1" fontAlgn="auto" hangingPunct="1">
              <a:spcAft>
                <a:spcPts val="0"/>
              </a:spcAft>
              <a:buNone/>
            </a:pPr>
            <a:r>
              <a:rPr kumimoji="0" lang="zh-CN" altLang="en-US" b="1">
                <a:solidFill>
                  <a:srgbClr val="13548C"/>
                </a:solidFill>
                <a:latin typeface="Times New Roman" panose="02020603050405020304" pitchFamily="18" charset="0"/>
                <a:sym typeface="Times New Roman" panose="02020603050405020304" pitchFamily="18" charset="0"/>
              </a:rPr>
              <a:t>分析建模</a:t>
            </a:r>
          </a:p>
        </p:txBody>
      </p:sp>
      <p:sp>
        <p:nvSpPr>
          <p:cNvPr id="15" name="等腰三角形 47">
            <a:extLst>
              <a:ext uri="{FF2B5EF4-FFF2-40B4-BE49-F238E27FC236}">
                <a16:creationId xmlns:a16="http://schemas.microsoft.com/office/drawing/2014/main" id="{7F673DC2-68A0-4C1D-A640-F8DA81AE2584}"/>
              </a:ext>
            </a:extLst>
          </p:cNvPr>
          <p:cNvSpPr>
            <a:spLocks noChangeArrowheads="1"/>
          </p:cNvSpPr>
          <p:nvPr/>
        </p:nvSpPr>
        <p:spPr bwMode="auto">
          <a:xfrm rot="5400000">
            <a:off x="-90000" y="281194"/>
            <a:ext cx="720000" cy="540000"/>
          </a:xfrm>
          <a:prstGeom prst="triangle">
            <a:avLst>
              <a:gd name="adj" fmla="val 50000"/>
            </a:avLst>
          </a:prstGeom>
          <a:solidFill>
            <a:srgbClr val="13548C"/>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342900" eaLnBrk="1" fontAlgn="auto" hangingPunct="1">
              <a:spcBef>
                <a:spcPct val="0"/>
              </a:spcBef>
              <a:spcAft>
                <a:spcPts val="0"/>
              </a:spcAft>
              <a:buFont typeface="Arial" charset="0"/>
              <a:buNone/>
            </a:pPr>
            <a:endParaRPr kumimoji="0" lang="zh-CN" altLang="zh-CN" sz="1800">
              <a:solidFill>
                <a:srgbClr val="FFFFFF"/>
              </a:solidFill>
              <a:latin typeface="Times New Roman" panose="02020603050405020304" pitchFamily="18" charset="0"/>
              <a:sym typeface="Times New Roman" panose="02020603050405020304" pitchFamily="18" charset="0"/>
            </a:endParaRPr>
          </a:p>
        </p:txBody>
      </p:sp>
      <p:cxnSp>
        <p:nvCxnSpPr>
          <p:cNvPr id="16" name="直接连接符 15">
            <a:extLst>
              <a:ext uri="{FF2B5EF4-FFF2-40B4-BE49-F238E27FC236}">
                <a16:creationId xmlns:a16="http://schemas.microsoft.com/office/drawing/2014/main" id="{875E572D-BB64-47F9-85D9-231BFC1AC859}"/>
              </a:ext>
            </a:extLst>
          </p:cNvPr>
          <p:cNvCxnSpPr/>
          <p:nvPr/>
        </p:nvCxnSpPr>
        <p:spPr>
          <a:xfrm flipH="1">
            <a:off x="-14420" y="1052736"/>
            <a:ext cx="5031810" cy="0"/>
          </a:xfrm>
          <a:prstGeom prst="line">
            <a:avLst/>
          </a:prstGeom>
          <a:ln>
            <a:solidFill>
              <a:srgbClr val="13548C"/>
            </a:solidFill>
          </a:ln>
        </p:spPr>
        <p:style>
          <a:lnRef idx="1">
            <a:schemeClr val="accent1"/>
          </a:lnRef>
          <a:fillRef idx="0">
            <a:schemeClr val="accent1"/>
          </a:fillRef>
          <a:effectRef idx="0">
            <a:schemeClr val="accent1"/>
          </a:effectRef>
          <a:fontRef idx="minor">
            <a:schemeClr val="tx1"/>
          </a:fontRef>
        </p:style>
      </p:cxnSp>
      <p:sp>
        <p:nvSpPr>
          <p:cNvPr id="17" name="TextBox 30">
            <a:extLst>
              <a:ext uri="{FF2B5EF4-FFF2-40B4-BE49-F238E27FC236}">
                <a16:creationId xmlns:a16="http://schemas.microsoft.com/office/drawing/2014/main" id="{556E0638-6529-4B21-9A2D-255E780ECE3C}"/>
              </a:ext>
            </a:extLst>
          </p:cNvPr>
          <p:cNvSpPr txBox="1"/>
          <p:nvPr/>
        </p:nvSpPr>
        <p:spPr>
          <a:xfrm>
            <a:off x="2364539" y="375031"/>
            <a:ext cx="2440088" cy="461663"/>
          </a:xfrm>
          <a:prstGeom prst="rect">
            <a:avLst/>
          </a:prstGeom>
          <a:noFill/>
        </p:spPr>
        <p:txBody>
          <a:bodyPr wrap="none" lIns="91438" tIns="45719" rIns="91438" bIns="45719" rtlCol="0">
            <a:spAutoFit/>
          </a:bodyPr>
          <a:lstStyle/>
          <a:p>
            <a:pPr defTabSz="342900" eaLnBrk="1" fontAlgn="auto" hangingPunct="1">
              <a:spcAft>
                <a:spcPts val="0"/>
              </a:spcAft>
            </a:pPr>
            <a:r>
              <a:rPr lang="en-US" altLang="zh-CN" i="1">
                <a:solidFill>
                  <a:srgbClr val="13548C"/>
                </a:solidFill>
                <a:latin typeface="Times New Roman" panose="02020603050405020304" pitchFamily="18" charset="0"/>
                <a:ea typeface="微软雅黑" panose="020B0503020204020204" pitchFamily="34" charset="-122"/>
                <a:cs typeface="微软雅黑"/>
                <a:sym typeface="Times New Roman" panose="02020603050405020304" pitchFamily="18" charset="0"/>
              </a:rPr>
              <a:t>/ Linear Classifier</a:t>
            </a:r>
          </a:p>
        </p:txBody>
      </p:sp>
      <p:cxnSp>
        <p:nvCxnSpPr>
          <p:cNvPr id="5" name="连接符: 肘形 4">
            <a:extLst>
              <a:ext uri="{FF2B5EF4-FFF2-40B4-BE49-F238E27FC236}">
                <a16:creationId xmlns:a16="http://schemas.microsoft.com/office/drawing/2014/main" id="{A54FC1B7-13B9-49F4-B6A3-15395E5AD3DA}"/>
              </a:ext>
            </a:extLst>
          </p:cNvPr>
          <p:cNvCxnSpPr>
            <a:stCxn id="2" idx="3"/>
            <a:endCxn id="9" idx="1"/>
          </p:cNvCxnSpPr>
          <p:nvPr/>
        </p:nvCxnSpPr>
        <p:spPr>
          <a:xfrm flipV="1">
            <a:off x="3789461" y="2586356"/>
            <a:ext cx="1177095" cy="1593118"/>
          </a:xfrm>
          <a:prstGeom prst="bentConnector3">
            <a:avLst/>
          </a:prstGeom>
          <a:ln w="19050">
            <a:solidFill>
              <a:srgbClr val="13548C"/>
            </a:solidFill>
          </a:ln>
        </p:spPr>
        <p:style>
          <a:lnRef idx="1">
            <a:schemeClr val="accent1"/>
          </a:lnRef>
          <a:fillRef idx="0">
            <a:schemeClr val="accent1"/>
          </a:fillRef>
          <a:effectRef idx="0">
            <a:schemeClr val="accent1"/>
          </a:effectRef>
          <a:fontRef idx="minor">
            <a:schemeClr val="tx1"/>
          </a:fontRef>
        </p:style>
      </p:cxnSp>
      <p:cxnSp>
        <p:nvCxnSpPr>
          <p:cNvPr id="21" name="连接符: 肘形 20">
            <a:extLst>
              <a:ext uri="{FF2B5EF4-FFF2-40B4-BE49-F238E27FC236}">
                <a16:creationId xmlns:a16="http://schemas.microsoft.com/office/drawing/2014/main" id="{851E49E8-9C88-4AF4-8093-4D1141964D13}"/>
              </a:ext>
            </a:extLst>
          </p:cNvPr>
          <p:cNvCxnSpPr>
            <a:cxnSpLocks/>
            <a:stCxn id="2" idx="3"/>
            <a:endCxn id="10" idx="1"/>
          </p:cNvCxnSpPr>
          <p:nvPr/>
        </p:nvCxnSpPr>
        <p:spPr>
          <a:xfrm flipV="1">
            <a:off x="3789461" y="3648435"/>
            <a:ext cx="1177095" cy="531039"/>
          </a:xfrm>
          <a:prstGeom prst="bentConnector3">
            <a:avLst>
              <a:gd name="adj1" fmla="val 50000"/>
            </a:avLst>
          </a:prstGeom>
          <a:ln w="19050">
            <a:solidFill>
              <a:srgbClr val="13548C"/>
            </a:solidFill>
          </a:ln>
        </p:spPr>
        <p:style>
          <a:lnRef idx="1">
            <a:schemeClr val="accent1"/>
          </a:lnRef>
          <a:fillRef idx="0">
            <a:schemeClr val="accent1"/>
          </a:fillRef>
          <a:effectRef idx="0">
            <a:schemeClr val="accent1"/>
          </a:effectRef>
          <a:fontRef idx="minor">
            <a:schemeClr val="tx1"/>
          </a:fontRef>
        </p:style>
      </p:cxnSp>
      <p:cxnSp>
        <p:nvCxnSpPr>
          <p:cNvPr id="22" name="连接符: 肘形 21">
            <a:extLst>
              <a:ext uri="{FF2B5EF4-FFF2-40B4-BE49-F238E27FC236}">
                <a16:creationId xmlns:a16="http://schemas.microsoft.com/office/drawing/2014/main" id="{35DCFD18-1D27-47F6-8311-F17EEE87279B}"/>
              </a:ext>
            </a:extLst>
          </p:cNvPr>
          <p:cNvCxnSpPr>
            <a:cxnSpLocks/>
            <a:stCxn id="2" idx="3"/>
            <a:endCxn id="12" idx="1"/>
          </p:cNvCxnSpPr>
          <p:nvPr/>
        </p:nvCxnSpPr>
        <p:spPr>
          <a:xfrm>
            <a:off x="3789461" y="4179474"/>
            <a:ext cx="1177095" cy="1593118"/>
          </a:xfrm>
          <a:prstGeom prst="bentConnector3">
            <a:avLst>
              <a:gd name="adj1" fmla="val 50000"/>
            </a:avLst>
          </a:prstGeom>
          <a:ln w="19050">
            <a:solidFill>
              <a:srgbClr val="13548C"/>
            </a:solidFill>
          </a:ln>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id="{2C9DF18C-ACC9-4449-9BA3-A9395CB9D267}"/>
              </a:ext>
            </a:extLst>
          </p:cNvPr>
          <p:cNvCxnSpPr>
            <a:cxnSpLocks/>
            <a:stCxn id="2" idx="3"/>
            <a:endCxn id="11" idx="1"/>
          </p:cNvCxnSpPr>
          <p:nvPr/>
        </p:nvCxnSpPr>
        <p:spPr>
          <a:xfrm>
            <a:off x="3789461" y="4179474"/>
            <a:ext cx="1177095" cy="531040"/>
          </a:xfrm>
          <a:prstGeom prst="bentConnector3">
            <a:avLst>
              <a:gd name="adj1" fmla="val 50000"/>
            </a:avLst>
          </a:prstGeom>
          <a:ln w="19050">
            <a:solidFill>
              <a:srgbClr val="13548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187227"/>
      </p:ext>
    </p:extLst>
  </p:cSld>
  <p:clrMapOvr>
    <a:masterClrMapping/>
  </p:clrMapOvr>
  <p:transition spd="med">
    <p:split orient="vert"/>
  </p:transition>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2490.439"/>
  <p:tag name="LATEXADDIN" val="\documentclass{article}&#10;\usepackage{amsmath}&#10;\pagestyle{empty}&#10;\begin{document}&#10;&#10;$FOIL(r_2) = 2 \times \left [ \log_2 \frac{2}{2} - \log_2 \frac{60}{60+100} \right ]  = 2.83$&#10;&#10;&#10;\end{document}"/>
  <p:tag name="IGUANATEXSIZE" val="20"/>
  <p:tag name="IGUANATEXCURSOR" val="173"/>
  <p:tag name="TRANSPARENCY" val="True"/>
  <p:tag name="FILENAME" val=""/>
  <p:tag name="LATEXENGINEID" val="0"/>
  <p:tag name="TEMPFOLDER" val="E:\code\"/>
  <p:tag name="LATEXFORMHEIGHT" val="312"/>
  <p:tag name="LATEXFORMWIDTH" val="384"/>
  <p:tag name="LATEXFORMWRAP" val="True"/>
  <p:tag name="BITMAPVECTOR" val="0"/>
</p:tagLst>
</file>

<file path=ppt/tags/tag101.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2654.668"/>
  <p:tag name="LATEXADDIN" val="\documentclass{article}&#10;\usepackage{amsmath}&#10;\pagestyle{empty}&#10;\begin{document}&#10;&#10;$FOIL(r) = n_{1+} \times \left [ \log_2 \frac{n_{1+}}{n_{1+}+n_{1-}} - \log_2 \frac{n_{0+}}{n_{0+}+n_{0-}} \right ] $&#10;&#10;&#10;\end{document}"/>
  <p:tag name="IGUANATEXSIZE" val="20"/>
  <p:tag name="IGUANATEXCURSOR" val="106"/>
  <p:tag name="TRANSPARENCY" val="True"/>
  <p:tag name="FILENAME" val=""/>
  <p:tag name="LATEXENGINEID" val="0"/>
  <p:tag name="TEMPFOLDER" val="E:\code\"/>
  <p:tag name="LATEXFORMHEIGHT" val="312"/>
  <p:tag name="LATEXFORMWIDTH" val="384"/>
  <p:tag name="LATEXFORMWRAP" val="True"/>
  <p:tag name="BITMAPVECTOR" val="0"/>
</p:tagLst>
</file>

<file path=ppt/tags/tag102.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2794.151"/>
  <p:tag name="LATEXADDIN" val="\documentclass{article}&#10;\usepackage{amsmath}&#10;\pagestyle{empty}&#10;\begin{document}&#10;&#10;$FOIL(r_1) = 50 \times \left [ \log_2 \frac{50}{50+5} - \log_2 \frac{60}{60+100} \right ]  = 63.87$&#10;&#10;&#10;\end{document}"/>
  <p:tag name="IGUANATEXSIZE" val="20"/>
  <p:tag name="IGUANATEXCURSOR" val="153"/>
  <p:tag name="TRANSPARENCY" val="True"/>
  <p:tag name="FILENAME" val=""/>
  <p:tag name="LATEXENGINEID" val="0"/>
  <p:tag name="TEMPFOLDER" val="E:\code\"/>
  <p:tag name="LATEXFORMHEIGHT" val="312"/>
  <p:tag name="LATEXFORMWIDTH" val="384"/>
  <p:tag name="LATEXFORMWRAP" val="True"/>
  <p:tag name="BITMAPVECTOR" val="0"/>
</p:tagLst>
</file>

<file path=ppt/tags/tag10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78%&quot;],&quot;CaseSensitive&quot;:false,&quot;FuzzyMatch&quot;:true}]"/>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8.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3589.801"/>
  <p:tag name="LATEXADDIN" val="\documentclass{article}&#10;\usepackage{amsmath}&#10;\pagestyle{empty}&#10;\begin{document}&#10;&#10;$LRS(r_1) = 2 \times \left [ 50\times \log_2 \frac{50}{55\times 60/160}  +  5\times \log_2 \frac{5}{55\times 100/160} \right ] = 99.99$&#10;&#10;&#10;\end{document}"/>
  <p:tag name="IGUANATEXSIZE" val="20"/>
  <p:tag name="IGUANATEXCURSOR" val="179"/>
  <p:tag name="TRANSPARENCY" val="True"/>
  <p:tag name="FILENAME" val=""/>
  <p:tag name="LATEXENGINEID" val="0"/>
  <p:tag name="TEMPFOLDER" val="E:\code\"/>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5.66&quot;],&quot;CaseSensitive&quot;:false,&quot;FuzzyMatch&quot;:true}]"/>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3589.801"/>
  <p:tag name="LATEXADDIN" val="\documentclass{article}&#10;\usepackage{amsmath}&#10;\pagestyle{empty}&#10;\begin{document}&#10;&#10;$LRS(r_1) = 2 \times \left [ 50\times \log_2 \frac{50}{55\times 60/160}  +  5\times \log_2 \frac{5}{55\times 100/160} \right ] = 99.99$&#10;&#10;&#10;\end{document}"/>
  <p:tag name="IGUANATEXSIZE" val="20"/>
  <p:tag name="IGUANATEXCURSOR" val="179"/>
  <p:tag name="TRANSPARENCY" val="True"/>
  <p:tag name="FILENAME" val=""/>
  <p:tag name="LATEXENGINEID" val="0"/>
  <p:tag name="TEMPFOLDER" val="E:\code\"/>
  <p:tag name="LATEXFORMHEIGHT" val="312"/>
  <p:tag name="LATEXFORMWIDTH" val="384"/>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3366.329"/>
  <p:tag name="LATEXADDIN" val="\documentclass{article}&#10;\usepackage{amsmath}&#10;\pagestyle{empty}&#10;\begin{document}&#10;&#10;$LRS(r_2) = 2 \times \left [ 2\times \log_2 \frac{2}{2\times 60/160}  +  0\times \log_2 \frac{0}{2\times 100/160} \right ] = 5.66$&#10;&#10;&#10;\end{document}"/>
  <p:tag name="IGUANATEXSIZE" val="20"/>
  <p:tag name="IGUANATEXCURSOR" val="210"/>
  <p:tag name="TRANSPARENCY" val="True"/>
  <p:tag name="FILENAME" val=""/>
  <p:tag name="LATEXENGINEID" val="0"/>
  <p:tag name="TEMPFOLDER" val="E:\code\"/>
  <p:tag name="LATEXFORMHEIGHT" val="312"/>
  <p:tag name="LATEXFORMWIDTH" val="384"/>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3589.801"/>
  <p:tag name="LATEXADDIN" val="\documentclass{article}&#10;\usepackage{amsmath}&#10;\pagestyle{empty}&#10;\begin{document}&#10;&#10;$LRS(r_1) = 2 \times \left [ 50\times \log_2 \frac{50}{55\times 60/160}  +  5\times \log_2 \frac{5}{55\times 100/160} \right ] = 99.99$&#10;&#10;&#10;\end{document}"/>
  <p:tag name="IGUANATEXSIZE" val="20"/>
  <p:tag name="IGUANATEXCURSOR" val="179"/>
  <p:tag name="TRANSPARENCY" val="True"/>
  <p:tag name="FILENAME" val=""/>
  <p:tag name="LATEXENGINEID" val="0"/>
  <p:tag name="TEMPFOLDER" val="E:\code\"/>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OUTPUTDPI" val="1200"/>
  <p:tag name="ORIGINALHEIGHT" val="172.4784"/>
  <p:tag name="ORIGINALWIDTH" val="864.6419"/>
  <p:tag name="LATEXADDIN" val="\documentclass{article}&#10;\usepackage{amsmath}&#10;\pagestyle{empty}&#10;\begin{document}&#10;&#10;$Laplace = \frac{n_+ +1}{n+k}$&#10;&#10;&#10;\end{document}"/>
  <p:tag name="IGUANATEXSIZE" val="20"/>
  <p:tag name="IGUANATEXCURSOR" val="110"/>
  <p:tag name="TRANSPARENCY" val="True"/>
  <p:tag name="FILENAME" val=""/>
  <p:tag name="LATEXENGINEID" val="0"/>
  <p:tag name="TEMPFOLDER" val="E:\code\"/>
  <p:tag name="LATEXFORMHEIGHT" val="312"/>
  <p:tag name="LATEXFORMWIDTH" val="384"/>
  <p:tag name="LATEXFORMWRAP" val="True"/>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1200"/>
  <p:tag name="ORIGINALHEIGHT" val="161.2298"/>
  <p:tag name="ORIGINALWIDTH" val="1565.804"/>
  <p:tag name="LATEXADDIN" val="\documentclass{article}&#10;\usepackage{amsmath}&#10;\pagestyle{empty}&#10;\begin{document}&#10;&#10;$Laplace(r_1) = \frac{50 +1}{55+2} = 0.8947$&#10;&#10;&#10;\end{document}"/>
  <p:tag name="IGUANATEXSIZE" val="20"/>
  <p:tag name="IGUANATEXCURSOR" val="124"/>
  <p:tag name="TRANSPARENCY" val="True"/>
  <p:tag name="FILENAME" val=""/>
  <p:tag name="LATEXENGINEID" val="0"/>
  <p:tag name="TEMPFOLDER" val="E:\code\"/>
  <p:tag name="LATEXFORMHEIGHT" val="312"/>
  <p:tag name="LATEXFORMWIDTH" val="384"/>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0.75&quot;],&quot;CaseSensitive&quot;:false,&quot;FuzzyMatch&quot;:true}]"/>
</p:tagLst>
</file>

<file path=ppt/tags/tag7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4.xml><?xml version="1.0" encoding="utf-8"?>
<p:tagLst xmlns:a="http://schemas.openxmlformats.org/drawingml/2006/main" xmlns:r="http://schemas.openxmlformats.org/officeDocument/2006/relationships" xmlns:p="http://schemas.openxmlformats.org/presentationml/2006/main">
  <p:tag name="OUTPUTDPI" val="1200"/>
  <p:tag name="ORIGINALHEIGHT" val="172.4784"/>
  <p:tag name="ORIGINALWIDTH" val="864.6419"/>
  <p:tag name="LATEXADDIN" val="\documentclass{article}&#10;\usepackage{amsmath}&#10;\pagestyle{empty}&#10;\begin{document}&#10;&#10;$Laplace = \frac{n_+ +1}{n+k}$&#10;&#10;&#10;\end{document}"/>
  <p:tag name="IGUANATEXSIZE" val="20"/>
  <p:tag name="IGUANATEXCURSOR" val="110"/>
  <p:tag name="TRANSPARENCY" val="True"/>
  <p:tag name="FILENAME" val=""/>
  <p:tag name="LATEXENGINEID" val="0"/>
  <p:tag name="TEMPFOLDER" val="E:\code\"/>
  <p:tag name="LATEXFORMHEIGHT" val="312"/>
  <p:tag name="LATEXFORMWIDTH" val="384"/>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1200"/>
  <p:tag name="ORIGINALHEIGHT" val="161.2298"/>
  <p:tag name="ORIGINALWIDTH" val="1565.804"/>
  <p:tag name="LATEXADDIN" val="\documentclass{article}&#10;\usepackage{amsmath}&#10;\pagestyle{empty}&#10;\begin{document}&#10;&#10;$Laplace(r_1) = \frac{50 +1}{55+2} = 0.8947$&#10;&#10;&#10;\end{document}"/>
  <p:tag name="IGUANATEXSIZE" val="20"/>
  <p:tag name="IGUANATEXCURSOR" val="124"/>
  <p:tag name="TRANSPARENCY" val="True"/>
  <p:tag name="FILENAME" val=""/>
  <p:tag name="LATEXENGINEID" val="0"/>
  <p:tag name="TEMPFOLDER" val="E:\code\"/>
  <p:tag name="LATEXFORMHEIGHT" val="312"/>
  <p:tag name="LATEXFORMWIDTH" val="384"/>
  <p:tag name="LATEXFORMWRAP" val="True"/>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7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OUTPUTDPI" val="1200"/>
  <p:tag name="ORIGINALHEIGHT" val="160.4799"/>
  <p:tag name="ORIGINALWIDTH" val="1387.327"/>
  <p:tag name="LATEXADDIN" val="\documentclass{article}&#10;\usepackage{amsmath}&#10;\pagestyle{empty}&#10;\begin{document}&#10;&#10;$Laplace(r_2) = \frac{2 +1}{2+2} = 0.75$&#10;&#10;&#10;\end{document}"/>
  <p:tag name="IGUANATEXSIZE" val="20"/>
  <p:tag name="IGUANATEXCURSOR" val="120"/>
  <p:tag name="TRANSPARENCY" val="True"/>
  <p:tag name="FILENAME" val=""/>
  <p:tag name="LATEXENGINEID" val="0"/>
  <p:tag name="TEMPFOLDER" val="E:\code\"/>
  <p:tag name="LATEXFORMHEIGHT" val="312"/>
  <p:tag name="LATEXFORMWIDTH" val="384"/>
  <p:tag name="LATEXFORMWRAP" val="True"/>
  <p:tag name="BITMAPVECTOR" val="0"/>
</p:tagLst>
</file>

<file path=ppt/tags/tag85.xml><?xml version="1.0" encoding="utf-8"?>
<p:tagLst xmlns:a="http://schemas.openxmlformats.org/drawingml/2006/main" xmlns:r="http://schemas.openxmlformats.org/officeDocument/2006/relationships" xmlns:p="http://schemas.openxmlformats.org/presentationml/2006/main">
  <p:tag name="OUTPUTDPI" val="1200"/>
  <p:tag name="ORIGINALHEIGHT" val="172.4784"/>
  <p:tag name="ORIGINALWIDTH" val="864.6419"/>
  <p:tag name="LATEXADDIN" val="\documentclass{article}&#10;\usepackage{amsmath}&#10;\pagestyle{empty}&#10;\begin{document}&#10;&#10;$Laplace = \frac{n_+ +1}{n+k}$&#10;&#10;&#10;\end{document}"/>
  <p:tag name="IGUANATEXSIZE" val="20"/>
  <p:tag name="IGUANATEXCURSOR" val="110"/>
  <p:tag name="TRANSPARENCY" val="True"/>
  <p:tag name="FILENAME" val=""/>
  <p:tag name="LATEXENGINEID" val="0"/>
  <p:tag name="TEMPFOLDER" val="E:\code\"/>
  <p:tag name="LATEXFORMHEIGHT" val="312"/>
  <p:tag name="LATEXFORMWIDTH" val="384"/>
  <p:tag name="LATEXFORMWRAP" val="True"/>
  <p:tag name="BITMAPVECTOR" val="0"/>
</p:tagLst>
</file>

<file path=ppt/tags/tag86.xml><?xml version="1.0" encoding="utf-8"?>
<p:tagLst xmlns:a="http://schemas.openxmlformats.org/drawingml/2006/main" xmlns:r="http://schemas.openxmlformats.org/officeDocument/2006/relationships" xmlns:p="http://schemas.openxmlformats.org/presentationml/2006/main">
  <p:tag name="OUTPUTDPI" val="1200"/>
  <p:tag name="ORIGINALHEIGHT" val="161.2298"/>
  <p:tag name="ORIGINALWIDTH" val="1565.804"/>
  <p:tag name="LATEXADDIN" val="\documentclass{article}&#10;\usepackage{amsmath}&#10;\pagestyle{empty}&#10;\begin{document}&#10;&#10;$Laplace(r_1) = \frac{50 +1}{55+2} = 0.8947$&#10;&#10;&#10;\end{document}"/>
  <p:tag name="IGUANATEXSIZE" val="20"/>
  <p:tag name="IGUANATEXCURSOR" val="124"/>
  <p:tag name="TRANSPARENCY" val="True"/>
  <p:tag name="FILENAME" val=""/>
  <p:tag name="LATEXENGINEID" val="0"/>
  <p:tag name="TEMPFOLDER" val="E:\code\"/>
  <p:tag name="LATEXFORMHEIGHT" val="312"/>
  <p:tag name="LATEXFORMWIDTH" val="384"/>
  <p:tag name="LATEXFORMWRAP" val="True"/>
  <p:tag name="BITMAPVECTOR" val="0"/>
</p:tagLst>
</file>

<file path=ppt/tags/tag87.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2654.668"/>
  <p:tag name="LATEXADDIN" val="\documentclass{article}&#10;\usepackage{amsmath}&#10;\pagestyle{empty}&#10;\begin{document}&#10;&#10;$FOIL(r) = n_{1+} \times \left [ \log_2 \frac{n_{1+}}{n_{1+}+n_{1-}} - \log_2 \frac{n_{0+}}{n_{0+}+n_{0-}} \right ] $&#10;&#10;&#10;\end{document}"/>
  <p:tag name="IGUANATEXSIZE" val="20"/>
  <p:tag name="IGUANATEXCURSOR" val="106"/>
  <p:tag name="TRANSPARENCY" val="True"/>
  <p:tag name="FILENAME" val=""/>
  <p:tag name="LATEXENGINEID" val="0"/>
  <p:tag name="TEMPFOLDER" val="E:\code\"/>
  <p:tag name="LATEXFORMHEIGHT" val="312"/>
  <p:tag name="LATEXFORMWIDTH" val="384"/>
  <p:tag name="LATEXFORMWRAP" val="True"/>
  <p:tag name="BITMAPVECTOR" val="0"/>
</p:tagLst>
</file>

<file path=ppt/tags/tag88.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2794.151"/>
  <p:tag name="LATEXADDIN" val="\documentclass{article}&#10;\usepackage{amsmath}&#10;\pagestyle{empty}&#10;\begin{document}&#10;&#10;$FOIL(r_1) = 50 \times \left [ \log_2 \frac{50}{50+5} - \log_2 \frac{60}{60+100} \right ]  = 63.87$&#10;&#10;&#10;\end{document}"/>
  <p:tag name="IGUANATEXSIZE" val="20"/>
  <p:tag name="IGUANATEXCURSOR" val="153"/>
  <p:tag name="TRANSPARENCY" val="True"/>
  <p:tag name="FILENAME" val=""/>
  <p:tag name="LATEXENGINEID" val="0"/>
  <p:tag name="TEMPFOLDER" val="E:\code\"/>
  <p:tag name="LATEXFORMHEIGHT" val="312"/>
  <p:tag name="LATEXFORMWIDTH" val="384"/>
  <p:tag name="LATEXFORMWRAP" val="True"/>
  <p:tag name="BITMAPVECTOR" val="0"/>
</p:tagLst>
</file>

<file path=ppt/tags/tag89.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2.83&quot;],&quot;CaseSensitive&quot;:false,&quot;FuzzyMatch&quot;:true}]"/>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92.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2654.668"/>
  <p:tag name="LATEXADDIN" val="\documentclass{article}&#10;\usepackage{amsmath}&#10;\pagestyle{empty}&#10;\begin{document}&#10;&#10;$FOIL(r) = n_{1+} \times \left [ \log_2 \frac{n_{1+}}{n_{1+}+n_{1-}} - \log_2 \frac{n_{0+}}{n_{0+}+n_{0-}} \right ] $&#10;&#10;&#10;\end{document}"/>
  <p:tag name="IGUANATEXSIZE" val="20"/>
  <p:tag name="IGUANATEXCURSOR" val="106"/>
  <p:tag name="TRANSPARENCY" val="True"/>
  <p:tag name="FILENAME" val=""/>
  <p:tag name="LATEXENGINEID" val="0"/>
  <p:tag name="TEMPFOLDER" val="E:\code\"/>
  <p:tag name="LATEXFORMHEIGHT" val="312"/>
  <p:tag name="LATEXFORMWIDTH" val="384"/>
  <p:tag name="LATEXFORMWRAP" val="True"/>
  <p:tag name="BITMAPVECTOR" val="0"/>
</p:tagLst>
</file>

<file path=ppt/tags/tag93.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2794.151"/>
  <p:tag name="LATEXADDIN" val="\documentclass{article}&#10;\usepackage{amsmath}&#10;\pagestyle{empty}&#10;\begin{document}&#10;&#10;$FOIL(r_1) = 50 \times \left [ \log_2 \frac{50}{50+5} - \log_2 \frac{60}{60+100} \right ]  = 63.87$&#10;&#10;&#10;\end{document}"/>
  <p:tag name="IGUANATEXSIZE" val="20"/>
  <p:tag name="IGUANATEXCURSOR" val="153"/>
  <p:tag name="TRANSPARENCY" val="True"/>
  <p:tag name="FILENAME" val=""/>
  <p:tag name="LATEXENGINEID" val="0"/>
  <p:tag name="TEMPFOLDER" val="E:\code\"/>
  <p:tag name="LATEXFORMHEIGHT" val="312"/>
  <p:tag name="LATEXFORMWIDTH" val="384"/>
  <p:tag name="LATEXFORMWRAP" val="True"/>
  <p:tag name="BITMAPVECTOR" val="0"/>
</p:tagLst>
</file>

<file path=ppt/tags/tag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2_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qfomv45i">
      <a:majorFont>
        <a:latin typeface="Times New Roman"/>
        <a:ea typeface="微软雅黑"/>
        <a:cs typeface=""/>
      </a:majorFont>
      <a:minorFont>
        <a:latin typeface="Times New Roman"/>
        <a:ea typeface="微软雅黑"/>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11308</TotalTime>
  <Words>11290</Words>
  <Application>Microsoft Office PowerPoint</Application>
  <PresentationFormat>全屏显示(4:3)</PresentationFormat>
  <Paragraphs>3184</Paragraphs>
  <Slides>107</Slides>
  <Notes>47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107</vt:i4>
      </vt:variant>
    </vt:vector>
  </HeadingPairs>
  <TitlesOfParts>
    <vt:vector size="122" baseType="lpstr">
      <vt:lpstr>Monotype Sorts</vt:lpstr>
      <vt:lpstr>等线</vt:lpstr>
      <vt:lpstr>微软雅黑</vt:lpstr>
      <vt:lpstr>微软雅黑 Light</vt:lpstr>
      <vt:lpstr>Arial</vt:lpstr>
      <vt:lpstr>Calibri</vt:lpstr>
      <vt:lpstr>Cambria Math</vt:lpstr>
      <vt:lpstr>Tahoma</vt:lpstr>
      <vt:lpstr>Times New Roman</vt:lpstr>
      <vt:lpstr>Wingdings</vt:lpstr>
      <vt:lpstr>2_Office 主题​​</vt:lpstr>
      <vt:lpstr>Visio</vt:lpstr>
      <vt:lpstr>Equation</vt:lpstr>
      <vt:lpstr>公式</vt:lpstr>
      <vt:lpstr>VISIO</vt:lpstr>
      <vt:lpstr>PowerPoint 演示文稿</vt:lpstr>
      <vt:lpstr>PowerPoint 演示文稿</vt:lpstr>
      <vt:lpstr>PowerPoint 演示文稿</vt:lpstr>
      <vt:lpstr>1.1 基于规则的分类：例</vt:lpstr>
      <vt:lpstr>PowerPoint 演示文稿</vt:lpstr>
      <vt:lpstr>PowerPoint 演示文稿</vt:lpstr>
      <vt:lpstr>PowerPoint 演示文稿</vt:lpstr>
      <vt:lpstr>1.2 规则的质量 </vt:lpstr>
      <vt:lpstr>1.3 如何用规则分类</vt:lpstr>
      <vt:lpstr>1.4 规则分类的特征</vt:lpstr>
      <vt:lpstr>1.4 规则分类的特征</vt:lpstr>
      <vt:lpstr>PowerPoint 演示文稿</vt:lpstr>
      <vt:lpstr>1.4.1 有序规则集</vt:lpstr>
      <vt:lpstr>1.4.2 规则定序方案</vt:lpstr>
      <vt:lpstr>1.5 如何建立基于规则的分类器</vt:lpstr>
      <vt:lpstr>1.5.1 直接方法：顺序覆盖</vt:lpstr>
      <vt:lpstr>PowerPoint 演示文稿</vt:lpstr>
      <vt:lpstr>PowerPoint 演示文稿</vt:lpstr>
      <vt:lpstr>1.5.2 删除实例</vt:lpstr>
      <vt:lpstr>1.5.2 删除实例</vt:lpstr>
      <vt:lpstr>1.5.2 删除实例</vt:lpstr>
      <vt:lpstr>1.5.2 删除实例</vt:lpstr>
      <vt:lpstr>1.5.2 删除实例</vt:lpstr>
      <vt:lpstr>1.5.2 删除实例</vt:lpstr>
      <vt:lpstr>1.5.2 删除实例</vt:lpstr>
      <vt:lpstr>1.5.2 删除实例</vt:lpstr>
      <vt:lpstr>1.5.2 删除实例</vt:lpstr>
      <vt:lpstr>1.5.2 删除实例</vt:lpstr>
      <vt:lpstr>1.5.2 删除实例</vt:lpstr>
      <vt:lpstr>1.5.2 删除实例</vt:lpstr>
      <vt:lpstr>1.5.2 删除实例</vt:lpstr>
      <vt:lpstr>PowerPoint 演示文稿</vt:lpstr>
      <vt:lpstr>PowerPoint 演示文稿</vt:lpstr>
      <vt:lpstr>PowerPoint 演示文稿</vt:lpstr>
      <vt:lpstr>PowerPoint 演示文稿</vt:lpstr>
      <vt:lpstr>PowerPoint 演示文稿</vt:lpstr>
      <vt:lpstr>1.5.3 Learn-One-Rule</vt:lpstr>
      <vt:lpstr>1.5.3 规则增长</vt:lpstr>
      <vt:lpstr>1.5.3 规则增长</vt:lpstr>
      <vt:lpstr>1.5.3 规则增长（一般到特殊）</vt:lpstr>
      <vt:lpstr>PowerPoint 演示文稿</vt:lpstr>
      <vt:lpstr>PowerPoint 演示文稿</vt:lpstr>
      <vt:lpstr>PowerPoint 演示文稿</vt:lpstr>
      <vt:lpstr>1.5.4 Learn-One-Rule</vt:lpstr>
      <vt:lpstr>1.5.4 规则评估</vt:lpstr>
      <vt:lpstr>1.5.4 规则评估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1.5.5 停止条件与规则剪枝</vt:lpstr>
      <vt:lpstr>1.6 如何建立基于规则的分类器</vt:lpstr>
      <vt:lpstr>1.6 直接方法：RIPPER</vt:lpstr>
      <vt:lpstr>PowerPoint 演示文稿</vt:lpstr>
      <vt:lpstr>PowerPoint 演示文稿</vt:lpstr>
      <vt:lpstr>PowerPoint 演示文稿</vt:lpstr>
      <vt:lpstr>1.7 规则提取的间接方法</vt:lpstr>
      <vt:lpstr>1.8 规则分类的特点 </vt:lpstr>
      <vt:lpstr>PowerPoint 演示文稿</vt:lpstr>
      <vt:lpstr>急切学习 vs 惰性学习</vt:lpstr>
      <vt:lpstr>PowerPoint 演示文稿</vt:lpstr>
      <vt:lpstr>3 最近邻分类器</vt:lpstr>
      <vt:lpstr>PowerPoint 演示文稿</vt:lpstr>
      <vt:lpstr>3.1 最近邻定义</vt:lpstr>
      <vt:lpstr> 3.2 k-最近邻分类算法 </vt:lpstr>
      <vt:lpstr> 3.2 k-最近邻分类算法 </vt:lpstr>
      <vt:lpstr> 3.2 k-最近邻分类算法 </vt:lpstr>
      <vt:lpstr>3.3 k-最近邻注意的问题</vt:lpstr>
      <vt:lpstr>3.4 k-NN的特点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CS Dept., ZZU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Ming Fan</dc:creator>
  <cp:lastModifiedBy>zyding</cp:lastModifiedBy>
  <cp:revision>220</cp:revision>
  <dcterms:created xsi:type="dcterms:W3CDTF">2002-07-21T08:37:06Z</dcterms:created>
  <dcterms:modified xsi:type="dcterms:W3CDTF">2022-02-22T04:00:33Z</dcterms:modified>
</cp:coreProperties>
</file>