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tmp" ContentType="image/png"/>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theme/themeOverride3.xml" ContentType="application/vnd.openxmlformats-officedocument.themeOverride+xml"/>
  <Override PartName="/ppt/notesSlides/notesSlide5.xml" ContentType="application/vnd.openxmlformats-officedocument.presentationml.notesSlide+xml"/>
  <Override PartName="/ppt/theme/themeOverride4.xml" ContentType="application/vnd.openxmlformats-officedocument.themeOverride+xml"/>
  <Override PartName="/ppt/notesSlides/notesSlide6.xml" ContentType="application/vnd.openxmlformats-officedocument.presentationml.notesSlide+xml"/>
  <Override PartName="/ppt/theme/themeOverride5.xml" ContentType="application/vnd.openxmlformats-officedocument.themeOverride+xml"/>
  <Override PartName="/ppt/notesSlides/notesSlide7.xml" ContentType="application/vnd.openxmlformats-officedocument.presentationml.notesSlide+xml"/>
  <Override PartName="/ppt/theme/themeOverride6.xml" ContentType="application/vnd.openxmlformats-officedocument.themeOverride+xml"/>
  <Override PartName="/ppt/notesSlides/notesSlide8.xml" ContentType="application/vnd.openxmlformats-officedocument.presentationml.notesSlide+xml"/>
  <Override PartName="/ppt/theme/themeOverride7.xml" ContentType="application/vnd.openxmlformats-officedocument.themeOverride+xml"/>
  <Override PartName="/ppt/notesSlides/notesSlide9.xml" ContentType="application/vnd.openxmlformats-officedocument.presentationml.notesSlide+xml"/>
  <Override PartName="/ppt/theme/themeOverride8.xml" ContentType="application/vnd.openxmlformats-officedocument.themeOverride+xml"/>
  <Override PartName="/ppt/notesSlides/notesSlide10.xml" ContentType="application/vnd.openxmlformats-officedocument.presentationml.notesSlide+xml"/>
  <Override PartName="/ppt/theme/themeOverride9.xml" ContentType="application/vnd.openxmlformats-officedocument.themeOverride+xml"/>
  <Override PartName="/ppt/notesSlides/notesSlide11.xml" ContentType="application/vnd.openxmlformats-officedocument.presentationml.notesSlide+xml"/>
  <Override PartName="/ppt/theme/themeOverride10.xml" ContentType="application/vnd.openxmlformats-officedocument.themeOverride+xml"/>
  <Override PartName="/ppt/notesSlides/notesSlide12.xml" ContentType="application/vnd.openxmlformats-officedocument.presentationml.notesSlide+xml"/>
  <Override PartName="/ppt/theme/themeOverride11.xml" ContentType="application/vnd.openxmlformats-officedocument.themeOverride+xml"/>
  <Override PartName="/ppt/notesSlides/notesSlide13.xml" ContentType="application/vnd.openxmlformats-officedocument.presentationml.notesSlide+xml"/>
  <Override PartName="/ppt/theme/themeOverride12.xml" ContentType="application/vnd.openxmlformats-officedocument.themeOverride+xml"/>
  <Override PartName="/ppt/notesSlides/notesSlide14.xml" ContentType="application/vnd.openxmlformats-officedocument.presentationml.notesSlide+xml"/>
  <Override PartName="/ppt/theme/themeOverride13.xml" ContentType="application/vnd.openxmlformats-officedocument.themeOverride+xml"/>
  <Override PartName="/ppt/notesSlides/notesSlide15.xml" ContentType="application/vnd.openxmlformats-officedocument.presentationml.notesSlide+xml"/>
  <Override PartName="/ppt/theme/themeOverride14.xml" ContentType="application/vnd.openxmlformats-officedocument.themeOverride+xml"/>
  <Override PartName="/ppt/notesSlides/notesSlide16.xml" ContentType="application/vnd.openxmlformats-officedocument.presentationml.notesSlide+xml"/>
  <Override PartName="/ppt/theme/themeOverride15.xml" ContentType="application/vnd.openxmlformats-officedocument.themeOverr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17.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2" r:id="rId1"/>
  </p:sldMasterIdLst>
  <p:notesMasterIdLst>
    <p:notesMasterId r:id="rId74"/>
  </p:notesMasterIdLst>
  <p:sldIdLst>
    <p:sldId id="323" r:id="rId2"/>
    <p:sldId id="346" r:id="rId3"/>
    <p:sldId id="363" r:id="rId4"/>
    <p:sldId id="398" r:id="rId5"/>
    <p:sldId id="399" r:id="rId6"/>
    <p:sldId id="400" r:id="rId7"/>
    <p:sldId id="401" r:id="rId8"/>
    <p:sldId id="364" r:id="rId9"/>
    <p:sldId id="365" r:id="rId10"/>
    <p:sldId id="366" r:id="rId11"/>
    <p:sldId id="368" r:id="rId12"/>
    <p:sldId id="370" r:id="rId13"/>
    <p:sldId id="427" r:id="rId14"/>
    <p:sldId id="402" r:id="rId15"/>
    <p:sldId id="421" r:id="rId16"/>
    <p:sldId id="473" r:id="rId17"/>
    <p:sldId id="410" r:id="rId18"/>
    <p:sldId id="404" r:id="rId19"/>
    <p:sldId id="405" r:id="rId20"/>
    <p:sldId id="406" r:id="rId21"/>
    <p:sldId id="407" r:id="rId22"/>
    <p:sldId id="408" r:id="rId23"/>
    <p:sldId id="426" r:id="rId24"/>
    <p:sldId id="480" r:id="rId25"/>
    <p:sldId id="479" r:id="rId26"/>
    <p:sldId id="478" r:id="rId27"/>
    <p:sldId id="477" r:id="rId28"/>
    <p:sldId id="429" r:id="rId29"/>
    <p:sldId id="481" r:id="rId30"/>
    <p:sldId id="430" r:id="rId31"/>
    <p:sldId id="474" r:id="rId32"/>
    <p:sldId id="475" r:id="rId33"/>
    <p:sldId id="476" r:id="rId34"/>
    <p:sldId id="472" r:id="rId35"/>
    <p:sldId id="471" r:id="rId36"/>
    <p:sldId id="468" r:id="rId37"/>
    <p:sldId id="467" r:id="rId38"/>
    <p:sldId id="466" r:id="rId39"/>
    <p:sldId id="465" r:id="rId40"/>
    <p:sldId id="448" r:id="rId41"/>
    <p:sldId id="385" r:id="rId42"/>
    <p:sldId id="431" r:id="rId43"/>
    <p:sldId id="432" r:id="rId44"/>
    <p:sldId id="433" r:id="rId45"/>
    <p:sldId id="434" r:id="rId46"/>
    <p:sldId id="435" r:id="rId47"/>
    <p:sldId id="436" r:id="rId48"/>
    <p:sldId id="437" r:id="rId49"/>
    <p:sldId id="439" r:id="rId50"/>
    <p:sldId id="440" r:id="rId51"/>
    <p:sldId id="452" r:id="rId52"/>
    <p:sldId id="441" r:id="rId53"/>
    <p:sldId id="442" r:id="rId54"/>
    <p:sldId id="443" r:id="rId55"/>
    <p:sldId id="444" r:id="rId56"/>
    <p:sldId id="445" r:id="rId57"/>
    <p:sldId id="446" r:id="rId58"/>
    <p:sldId id="447" r:id="rId59"/>
    <p:sldId id="334" r:id="rId60"/>
    <p:sldId id="449" r:id="rId61"/>
    <p:sldId id="464" r:id="rId62"/>
    <p:sldId id="453" r:id="rId63"/>
    <p:sldId id="454" r:id="rId64"/>
    <p:sldId id="455" r:id="rId65"/>
    <p:sldId id="456" r:id="rId66"/>
    <p:sldId id="457" r:id="rId67"/>
    <p:sldId id="458" r:id="rId68"/>
    <p:sldId id="459" r:id="rId69"/>
    <p:sldId id="460" r:id="rId70"/>
    <p:sldId id="461" r:id="rId71"/>
    <p:sldId id="462" r:id="rId72"/>
    <p:sldId id="463" r:id="rId7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13548C"/>
    <a:srgbClr val="3B3838"/>
    <a:srgbClr val="FF9900"/>
    <a:srgbClr val="5B9BD5"/>
    <a:srgbClr val="70AD47"/>
    <a:srgbClr val="4674CA"/>
    <a:srgbClr val="D9D9D9"/>
    <a:srgbClr val="FFCC66"/>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54" autoAdjust="0"/>
    <p:restoredTop sz="77714" autoAdjust="0"/>
  </p:normalViewPr>
  <p:slideViewPr>
    <p:cSldViewPr>
      <p:cViewPr varScale="1">
        <p:scale>
          <a:sx n="71" d="100"/>
          <a:sy n="71" d="100"/>
        </p:scale>
        <p:origin x="1504" y="40"/>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notesViewPr>
    <p:cSldViewPr>
      <p:cViewPr>
        <p:scale>
          <a:sx n="150" d="100"/>
          <a:sy n="150" d="100"/>
        </p:scale>
        <p:origin x="2472" y="12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7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7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8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83.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wmf"/><Relationship Id="rId5" Type="http://schemas.openxmlformats.org/officeDocument/2006/relationships/image" Target="../media/image88.wmf"/><Relationship Id="rId4" Type="http://schemas.openxmlformats.org/officeDocument/2006/relationships/image" Target="../media/image87.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89.wmf"/><Relationship Id="rId4" Type="http://schemas.openxmlformats.org/officeDocument/2006/relationships/image" Target="../media/image92.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image" Target="../media/image94.wmf"/><Relationship Id="rId1" Type="http://schemas.openxmlformats.org/officeDocument/2006/relationships/image" Target="../media/image93.wmf"/><Relationship Id="rId4" Type="http://schemas.openxmlformats.org/officeDocument/2006/relationships/image" Target="../media/image9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6.wmf"/><Relationship Id="rId1" Type="http://schemas.openxmlformats.org/officeDocument/2006/relationships/image" Target="../media/image4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6.wmf"/><Relationship Id="rId1" Type="http://schemas.openxmlformats.org/officeDocument/2006/relationships/image" Target="../media/image43.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6.wmf"/><Relationship Id="rId1" Type="http://schemas.openxmlformats.org/officeDocument/2006/relationships/image" Target="../media/image4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 Id="rId5" Type="http://schemas.openxmlformats.org/officeDocument/2006/relationships/image" Target="../media/image64.wmf"/><Relationship Id="rId4" Type="http://schemas.openxmlformats.org/officeDocument/2006/relationships/image" Target="../media/image6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78.wmf"/><Relationship Id="rId1" Type="http://schemas.openxmlformats.org/officeDocument/2006/relationships/image" Target="../media/image7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3721A0-1885-4C27-A77D-D0F848549FC0}" type="datetimeFigureOut">
              <a:rPr lang="zh-CN" altLang="en-US" smtClean="0"/>
              <a:t>2022/2/22</a:t>
            </a:fld>
            <a:endParaRPr lang="zh-CN" altLang="en-US"/>
          </a:p>
        </p:txBody>
      </p:sp>
      <p:sp>
        <p:nvSpPr>
          <p:cNvPr id="4" name="幻灯片图像占位符 3"/>
          <p:cNvSpPr>
            <a:spLocks noGrp="1" noRot="1" noChangeAspect="1"/>
          </p:cNvSpPr>
          <p:nvPr>
            <p:ph type="sldImg" idx="2"/>
          </p:nvPr>
        </p:nvSpPr>
        <p:spPr>
          <a:xfrm>
            <a:off x="1052736" y="684213"/>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D62BF8-D29B-4EDA-8B2A-F5CB3CB8F5E0}" type="slidenum">
              <a:rPr lang="zh-CN" altLang="en-US" smtClean="0"/>
              <a:t>‹#›</a:t>
            </a:fld>
            <a:endParaRPr lang="zh-CN" altLang="en-US"/>
          </a:p>
        </p:txBody>
      </p:sp>
    </p:spTree>
    <p:extLst>
      <p:ext uri="{BB962C8B-B14F-4D97-AF65-F5344CB8AC3E}">
        <p14:creationId xmlns:p14="http://schemas.microsoft.com/office/powerpoint/2010/main" val="1721898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33.xml"/><Relationship Id="rId2" Type="http://schemas.openxmlformats.org/officeDocument/2006/relationships/notesMaster" Target="../notesMasters/notesMaster1.xml"/><Relationship Id="rId1" Type="http://schemas.openxmlformats.org/officeDocument/2006/relationships/themeOverride" Target="../theme/themeOverride9.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34.xml"/><Relationship Id="rId2" Type="http://schemas.openxmlformats.org/officeDocument/2006/relationships/notesMaster" Target="../notesMasters/notesMaster1.xml"/><Relationship Id="rId1" Type="http://schemas.openxmlformats.org/officeDocument/2006/relationships/themeOverride" Target="../theme/themeOverride10.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35.xml"/><Relationship Id="rId2" Type="http://schemas.openxmlformats.org/officeDocument/2006/relationships/notesMaster" Target="../notesMasters/notesMaster1.xml"/><Relationship Id="rId1" Type="http://schemas.openxmlformats.org/officeDocument/2006/relationships/themeOverride" Target="../theme/themeOverride11.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36.xml"/><Relationship Id="rId2" Type="http://schemas.openxmlformats.org/officeDocument/2006/relationships/notesMaster" Target="../notesMasters/notesMaster1.xml"/><Relationship Id="rId1" Type="http://schemas.openxmlformats.org/officeDocument/2006/relationships/themeOverride" Target="../theme/themeOverride12.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37.xml"/><Relationship Id="rId2" Type="http://schemas.openxmlformats.org/officeDocument/2006/relationships/notesMaster" Target="../notesMasters/notesMaster1.xml"/><Relationship Id="rId1" Type="http://schemas.openxmlformats.org/officeDocument/2006/relationships/themeOverride" Target="../theme/themeOverride13.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38.xml"/><Relationship Id="rId2" Type="http://schemas.openxmlformats.org/officeDocument/2006/relationships/notesMaster" Target="../notesMasters/notesMaster1.xml"/><Relationship Id="rId1" Type="http://schemas.openxmlformats.org/officeDocument/2006/relationships/themeOverride" Target="../theme/themeOverride14.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39.xml"/><Relationship Id="rId2" Type="http://schemas.openxmlformats.org/officeDocument/2006/relationships/notesMaster" Target="../notesMasters/notesMaster1.xml"/><Relationship Id="rId1" Type="http://schemas.openxmlformats.org/officeDocument/2006/relationships/themeOverride" Target="../theme/themeOverride15.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31.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32.xml"/><Relationship Id="rId2" Type="http://schemas.openxmlformats.org/officeDocument/2006/relationships/notesMaster" Target="../notesMasters/notesMaster1.xml"/><Relationship Id="rId1" Type="http://schemas.openxmlformats.org/officeDocument/2006/relationships/themeOverride" Target="../theme/themeOverr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52513" y="684213"/>
            <a:ext cx="4572000" cy="3429000"/>
          </a:xfrm>
        </p:spPr>
      </p:sp>
      <p:sp>
        <p:nvSpPr>
          <p:cNvPr id="3" name="备注占位符 2"/>
          <p:cNvSpPr>
            <a:spLocks noGrp="1"/>
          </p:cNvSpPr>
          <p:nvPr>
            <p:ph type="body" idx="1"/>
          </p:nvPr>
        </p:nvSpPr>
        <p:spPr/>
        <p:txBody>
          <a:bodyPr/>
          <a:lstStyle/>
          <a:p>
            <a:r>
              <a:rPr lang="zh-CN" altLang="en-US" dirty="0"/>
              <a:t>小时候和同桌在桌子上画一条线，不准对方超过。画在哪里合适？</a:t>
            </a:r>
          </a:p>
        </p:txBody>
      </p:sp>
      <p:sp>
        <p:nvSpPr>
          <p:cNvPr id="4" name="灯片编号占位符 3"/>
          <p:cNvSpPr>
            <a:spLocks noGrp="1"/>
          </p:cNvSpPr>
          <p:nvPr>
            <p:ph type="sldNum" sz="quarter" idx="10"/>
          </p:nvPr>
        </p:nvSpPr>
        <p:spPr/>
        <p:txBody>
          <a:bodyPr/>
          <a:lstStyle/>
          <a:p>
            <a:fld id="{0D6FF9E8-9ADA-424C-9D0F-A9B399972D04}" type="slidenum">
              <a:rPr lang="zh-CN" altLang="en-US" smtClean="0"/>
              <a:t>12</a:t>
            </a:fld>
            <a:endParaRPr lang="zh-CN" altLang="en-US"/>
          </a:p>
        </p:txBody>
      </p:sp>
    </p:spTree>
    <p:extLst>
      <p:ext uri="{BB962C8B-B14F-4D97-AF65-F5344CB8AC3E}">
        <p14:creationId xmlns:p14="http://schemas.microsoft.com/office/powerpoint/2010/main" val="17539947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xfrm>
            <a:off x="1141413" y="754063"/>
            <a:ext cx="4391025" cy="3294062"/>
          </a:xfrm>
          <a:ln/>
          <a:extLst>
            <a:ext uri="{91240B29-F687-4F45-9708-019B960494DF}">
              <a14:hiddenLine xmlns:a14="http://schemas.microsoft.com/office/drawing/2010/main" w="1" cmpd="sng">
                <a:solidFill>
                  <a:schemeClr val="tx1"/>
                </a:solidFill>
                <a:miter lim="800000"/>
                <a:headEnd/>
                <a:tailEnd/>
              </a14:hiddenLine>
            </a:ext>
          </a:extLst>
        </p:spPr>
      </p:sp>
      <p:sp>
        <p:nvSpPr>
          <p:cNvPr id="24579" name="Rectangle 3"/>
          <p:cNvSpPr>
            <a:spLocks noGrp="1" noChangeArrowheads="1"/>
          </p:cNvSpPr>
          <p:nvPr>
            <p:ph type="body" idx="1"/>
          </p:nvPr>
        </p:nvSpPr>
        <p:spPr>
          <a:noFill/>
          <a:extLst>
            <a:ext uri="{91240B29-F687-4F45-9708-019B960494DF}">
              <a14:hiddenLine xmlns:a14="http://schemas.microsoft.com/office/drawing/2010/main" w="1" cmpd="sng">
                <a:solidFill>
                  <a:schemeClr val="tx1"/>
                </a:solidFill>
                <a:miter lim="800000"/>
                <a:headEnd/>
                <a:tailEnd/>
              </a14:hiddenLine>
            </a:ext>
          </a:extLst>
        </p:spPr>
        <p:txBody>
          <a:bodyPr/>
          <a:lstStyle/>
          <a:p>
            <a:pPr eaLnBrk="1" hangingPunct="1"/>
            <a:r>
              <a:rPr lang="zh-CN" altLang="en-US" dirty="0">
                <a:latin typeface="Arial" charset="0"/>
                <a:ea typeface="宋体" charset="-122"/>
              </a:rPr>
              <a:t>也就是SVM要解决的是一个最大边界的问题，下面把它转换成数学符号，用wx+b来表示决策的超平面，那么能找到两根与它平行的线，wx+b=1和wx+b=-1.其中wx+b=-1通过了最靠近边缘的那个负样本，wx+b=1通过了最靠近边缘的正样本。这两根线之间的距离就是之前提到的边缘margin。</a:t>
            </a:r>
          </a:p>
          <a:p>
            <a:pPr eaLnBrk="1" hangingPunct="1"/>
            <a:r>
              <a:rPr lang="zh-CN" altLang="en-US" dirty="0">
                <a:latin typeface="Arial" charset="0"/>
                <a:ea typeface="宋体" charset="-122"/>
              </a:rPr>
              <a:t>应用几何知识，两根平行线的距离为常数项相减后除以法向量的模长。其中w就是模的长度，所以根据定义能够得到margin为2除以w。</a:t>
            </a:r>
          </a:p>
          <a:p>
            <a:pPr eaLnBrk="1" hangingPunct="1"/>
            <a:r>
              <a:rPr lang="zh-CN" altLang="en-US" dirty="0">
                <a:latin typeface="Arial" charset="0"/>
                <a:ea typeface="宋体" charset="-122"/>
              </a:rPr>
              <a:t>最大化边界D就是最小化w，那么现在问题转换成了w的最小化的优化问题。最小化w跟最小化w平方是等价的，之所以这些做，是因为这样能够把问题变成二次规划问题，而二次规划问题是有通用的解法的。</a:t>
            </a:r>
          </a:p>
        </p:txBody>
      </p:sp>
    </p:spTree>
    <p:extLst>
      <p:ext uri="{BB962C8B-B14F-4D97-AF65-F5344CB8AC3E}">
        <p14:creationId xmlns:p14="http://schemas.microsoft.com/office/powerpoint/2010/main" val="3609745382"/>
      </p:ext>
    </p:extLst>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xfrm>
            <a:off x="1141413" y="754063"/>
            <a:ext cx="4391025" cy="3294062"/>
          </a:xfrm>
          <a:ln/>
          <a:extLst>
            <a:ext uri="{91240B29-F687-4F45-9708-019B960494DF}">
              <a14:hiddenLine xmlns:a14="http://schemas.microsoft.com/office/drawing/2010/main" w="1" cmpd="sng">
                <a:solidFill>
                  <a:schemeClr val="tx1"/>
                </a:solidFill>
                <a:miter lim="800000"/>
                <a:headEnd/>
                <a:tailEnd/>
              </a14:hiddenLine>
            </a:ext>
          </a:extLst>
        </p:spPr>
      </p:sp>
      <p:sp>
        <p:nvSpPr>
          <p:cNvPr id="24579" name="Rectangle 3"/>
          <p:cNvSpPr>
            <a:spLocks noGrp="1" noChangeArrowheads="1"/>
          </p:cNvSpPr>
          <p:nvPr>
            <p:ph type="body" idx="1"/>
          </p:nvPr>
        </p:nvSpPr>
        <p:spPr>
          <a:noFill/>
          <a:extLst>
            <a:ext uri="{91240B29-F687-4F45-9708-019B960494DF}">
              <a14:hiddenLine xmlns:a14="http://schemas.microsoft.com/office/drawing/2010/main" w="1" cmpd="sng">
                <a:solidFill>
                  <a:schemeClr val="tx1"/>
                </a:solidFill>
                <a:miter lim="800000"/>
                <a:headEnd/>
                <a:tailEnd/>
              </a14:hiddenLine>
            </a:ext>
          </a:extLst>
        </p:spPr>
        <p:txBody>
          <a:bodyPr/>
          <a:lstStyle/>
          <a:p>
            <a:pPr eaLnBrk="1" hangingPunct="1"/>
            <a:r>
              <a:rPr lang="zh-CN" altLang="en-US" dirty="0">
                <a:latin typeface="Arial" charset="0"/>
                <a:ea typeface="宋体" charset="-122"/>
              </a:rPr>
              <a:t>也就是SVM要解决的是一个最大边界的问题，下面把它转换成数学符号，用wx+b来表示决策的超平面，那么能找到两根与它平行的线，wx+b=1和wx+b=-1.其中wx+b=-1通过了最靠近边缘的那个负样本，wx+b=1通过了最靠近边缘的正样本。这两根线之间的距离就是之前提到的边缘margin。</a:t>
            </a:r>
          </a:p>
          <a:p>
            <a:pPr eaLnBrk="1" hangingPunct="1"/>
            <a:r>
              <a:rPr lang="zh-CN" altLang="en-US" dirty="0">
                <a:latin typeface="Arial" charset="0"/>
                <a:ea typeface="宋体" charset="-122"/>
              </a:rPr>
              <a:t>应用几何知识，两根平行线的距离为常数项相减后除以法向量的模长。其中w就是模的长度，所以根据定义能够得到margin为2除以w。</a:t>
            </a:r>
          </a:p>
          <a:p>
            <a:pPr eaLnBrk="1" hangingPunct="1"/>
            <a:r>
              <a:rPr lang="zh-CN" altLang="en-US" dirty="0">
                <a:latin typeface="Arial" charset="0"/>
                <a:ea typeface="宋体" charset="-122"/>
              </a:rPr>
              <a:t>最大化边界D就是最小化w，那么现在问题转换成了w的最小化的优化问题。最小化w跟最小化w平方是等价的，之所以这些做，是因为这样能够把问题变成二次规划问题，而二次规划问题是有通用的解法的。</a:t>
            </a:r>
          </a:p>
        </p:txBody>
      </p:sp>
    </p:spTree>
    <p:extLst>
      <p:ext uri="{BB962C8B-B14F-4D97-AF65-F5344CB8AC3E}">
        <p14:creationId xmlns:p14="http://schemas.microsoft.com/office/powerpoint/2010/main" val="1253804294"/>
      </p:ext>
    </p:extLst>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xfrm>
            <a:off x="1141413" y="754063"/>
            <a:ext cx="4391025" cy="3294062"/>
          </a:xfrm>
          <a:ln/>
          <a:extLst>
            <a:ext uri="{91240B29-F687-4F45-9708-019B960494DF}">
              <a14:hiddenLine xmlns:a14="http://schemas.microsoft.com/office/drawing/2010/main" w="1" cmpd="sng">
                <a:solidFill>
                  <a:schemeClr val="tx1"/>
                </a:solidFill>
                <a:miter lim="800000"/>
                <a:headEnd/>
                <a:tailEnd/>
              </a14:hiddenLine>
            </a:ext>
          </a:extLst>
        </p:spPr>
      </p:sp>
      <p:sp>
        <p:nvSpPr>
          <p:cNvPr id="24579" name="Rectangle 3"/>
          <p:cNvSpPr>
            <a:spLocks noGrp="1" noChangeArrowheads="1"/>
          </p:cNvSpPr>
          <p:nvPr>
            <p:ph type="body" idx="1"/>
          </p:nvPr>
        </p:nvSpPr>
        <p:spPr>
          <a:noFill/>
          <a:extLst>
            <a:ext uri="{91240B29-F687-4F45-9708-019B960494DF}">
              <a14:hiddenLine xmlns:a14="http://schemas.microsoft.com/office/drawing/2010/main" w="1" cmpd="sng">
                <a:solidFill>
                  <a:schemeClr val="tx1"/>
                </a:solidFill>
                <a:miter lim="800000"/>
                <a:headEnd/>
                <a:tailEnd/>
              </a14:hiddenLine>
            </a:ext>
          </a:extLst>
        </p:spPr>
        <p:txBody>
          <a:bodyPr/>
          <a:lstStyle/>
          <a:p>
            <a:pPr eaLnBrk="1" hangingPunct="1"/>
            <a:r>
              <a:rPr lang="zh-CN" altLang="en-US" dirty="0">
                <a:latin typeface="Arial" charset="0"/>
                <a:ea typeface="宋体" charset="-122"/>
              </a:rPr>
              <a:t>也就是SVM要解决的是一个最大边界的问题，下面把它转换成数学符号，用wx+b来表示决策的超平面，那么能找到两根与它平行的线，wx+b=1和wx+b=-1.其中wx+b=-1通过了最靠近边缘的那个负样本，wx+b=1通过了最靠近边缘的正样本。这两根线之间的距离就是之前提到的边缘margin。</a:t>
            </a:r>
          </a:p>
          <a:p>
            <a:pPr eaLnBrk="1" hangingPunct="1"/>
            <a:r>
              <a:rPr lang="zh-CN" altLang="en-US" dirty="0">
                <a:latin typeface="Arial" charset="0"/>
                <a:ea typeface="宋体" charset="-122"/>
              </a:rPr>
              <a:t>应用几何知识，两根平行线的距离为常数项相减后除以法向量的模长。其中w就是模的长度，所以根据定义能够得到margin为2除以w。</a:t>
            </a:r>
          </a:p>
          <a:p>
            <a:pPr eaLnBrk="1" hangingPunct="1"/>
            <a:r>
              <a:rPr lang="zh-CN" altLang="en-US" dirty="0">
                <a:latin typeface="Arial" charset="0"/>
                <a:ea typeface="宋体" charset="-122"/>
              </a:rPr>
              <a:t>最大化边界D就是最小化w，那么现在问题转换成了w的最小化的优化问题。最小化w跟最小化w平方是等价的，之所以这些做，是因为这样能够把问题变成二次规划问题，而二次规划问题是有通用的解法的。</a:t>
            </a:r>
          </a:p>
        </p:txBody>
      </p:sp>
    </p:spTree>
    <p:extLst>
      <p:ext uri="{BB962C8B-B14F-4D97-AF65-F5344CB8AC3E}">
        <p14:creationId xmlns:p14="http://schemas.microsoft.com/office/powerpoint/2010/main" val="2158330924"/>
      </p:ext>
    </p:extLst>
  </p:cSld>
  <p:clrMapOvr>
    <a:overrideClrMapping bg1="lt1" tx1="dk1" bg2="lt2" tx2="dk2" accent1="accent1" accent2="accent2" accent3="accent3" accent4="accent4" accent5="accent5" accent6="accent6" hlink="hlink" folHlink="folHlink"/>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xfrm>
            <a:off x="1141413" y="754063"/>
            <a:ext cx="4391025" cy="3294062"/>
          </a:xfrm>
          <a:ln/>
          <a:extLst>
            <a:ext uri="{91240B29-F687-4F45-9708-019B960494DF}">
              <a14:hiddenLine xmlns:a14="http://schemas.microsoft.com/office/drawing/2010/main" w="1" cmpd="sng">
                <a:solidFill>
                  <a:schemeClr val="tx1"/>
                </a:solidFill>
                <a:miter lim="800000"/>
                <a:headEnd/>
                <a:tailEnd/>
              </a14:hiddenLine>
            </a:ext>
          </a:extLst>
        </p:spPr>
      </p:sp>
      <p:sp>
        <p:nvSpPr>
          <p:cNvPr id="24579" name="Rectangle 3"/>
          <p:cNvSpPr>
            <a:spLocks noGrp="1" noChangeArrowheads="1"/>
          </p:cNvSpPr>
          <p:nvPr>
            <p:ph type="body" idx="1"/>
          </p:nvPr>
        </p:nvSpPr>
        <p:spPr>
          <a:noFill/>
          <a:extLst>
            <a:ext uri="{91240B29-F687-4F45-9708-019B960494DF}">
              <a14:hiddenLine xmlns:a14="http://schemas.microsoft.com/office/drawing/2010/main" w="1" cmpd="sng">
                <a:solidFill>
                  <a:schemeClr val="tx1"/>
                </a:solidFill>
                <a:miter lim="800000"/>
                <a:headEnd/>
                <a:tailEnd/>
              </a14:hiddenLine>
            </a:ext>
          </a:extLst>
        </p:spPr>
        <p:txBody>
          <a:bodyPr/>
          <a:lstStyle/>
          <a:p>
            <a:pPr eaLnBrk="1" hangingPunct="1"/>
            <a:r>
              <a:rPr lang="zh-CN" altLang="en-US" dirty="0">
                <a:latin typeface="Arial" charset="0"/>
                <a:ea typeface="宋体" charset="-122"/>
              </a:rPr>
              <a:t>也就是SVM要解决的是一个最大边界的问题，下面把它转换成数学符号，用wx+b来表示决策的超平面，那么能找到两根与它平行的线，wx+b=1和wx+b=-1.其中wx+b=-1通过了最靠近边缘的那个负样本，wx+b=1通过了最靠近边缘的正样本。这两根线之间的距离就是之前提到的边缘margin。</a:t>
            </a:r>
          </a:p>
          <a:p>
            <a:pPr eaLnBrk="1" hangingPunct="1"/>
            <a:r>
              <a:rPr lang="zh-CN" altLang="en-US" dirty="0">
                <a:latin typeface="Arial" charset="0"/>
                <a:ea typeface="宋体" charset="-122"/>
              </a:rPr>
              <a:t>应用几何知识，两根平行线的距离为常数项相减后除以法向量的模长。其中w就是模的长度，所以根据定义能够得到margin为2除以w。</a:t>
            </a:r>
          </a:p>
          <a:p>
            <a:pPr eaLnBrk="1" hangingPunct="1"/>
            <a:r>
              <a:rPr lang="zh-CN" altLang="en-US" dirty="0">
                <a:latin typeface="Arial" charset="0"/>
                <a:ea typeface="宋体" charset="-122"/>
              </a:rPr>
              <a:t>最大化边界D就是最小化w，那么现在问题转换成了w的最小化的优化问题。最小化w跟最小化w平方是等价的，之所以这些做，是因为这样能够把问题变成二次规划问题，而二次规划问题是有通用的解法的。</a:t>
            </a:r>
          </a:p>
        </p:txBody>
      </p:sp>
    </p:spTree>
    <p:extLst>
      <p:ext uri="{BB962C8B-B14F-4D97-AF65-F5344CB8AC3E}">
        <p14:creationId xmlns:p14="http://schemas.microsoft.com/office/powerpoint/2010/main" val="3565296335"/>
      </p:ext>
    </p:extLst>
  </p:cSld>
  <p:clrMapOvr>
    <a:overrideClrMapping bg1="lt1" tx1="dk1" bg2="lt2" tx2="dk2" accent1="accent1" accent2="accent2" accent3="accent3" accent4="accent4" accent5="accent5" accent6="accent6" hlink="hlink" folHlink="folHlink"/>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xfrm>
            <a:off x="1141413" y="754063"/>
            <a:ext cx="4391025" cy="3294062"/>
          </a:xfrm>
          <a:ln/>
          <a:extLst>
            <a:ext uri="{91240B29-F687-4F45-9708-019B960494DF}">
              <a14:hiddenLine xmlns:a14="http://schemas.microsoft.com/office/drawing/2010/main" w="1" cmpd="sng">
                <a:solidFill>
                  <a:schemeClr val="tx1"/>
                </a:solidFill>
                <a:miter lim="800000"/>
                <a:headEnd/>
                <a:tailEnd/>
              </a14:hiddenLine>
            </a:ext>
          </a:extLst>
        </p:spPr>
      </p:sp>
      <p:sp>
        <p:nvSpPr>
          <p:cNvPr id="24579" name="Rectangle 3"/>
          <p:cNvSpPr>
            <a:spLocks noGrp="1" noChangeArrowheads="1"/>
          </p:cNvSpPr>
          <p:nvPr>
            <p:ph type="body" idx="1"/>
          </p:nvPr>
        </p:nvSpPr>
        <p:spPr>
          <a:noFill/>
          <a:extLst>
            <a:ext uri="{91240B29-F687-4F45-9708-019B960494DF}">
              <a14:hiddenLine xmlns:a14="http://schemas.microsoft.com/office/drawing/2010/main" w="1" cmpd="sng">
                <a:solidFill>
                  <a:schemeClr val="tx1"/>
                </a:solidFill>
                <a:miter lim="800000"/>
                <a:headEnd/>
                <a:tailEnd/>
              </a14:hiddenLine>
            </a:ext>
          </a:extLst>
        </p:spPr>
        <p:txBody>
          <a:bodyPr/>
          <a:lstStyle/>
          <a:p>
            <a:pPr eaLnBrk="1" hangingPunct="1"/>
            <a:r>
              <a:rPr lang="zh-CN" altLang="en-US" dirty="0">
                <a:latin typeface="Arial" charset="0"/>
                <a:ea typeface="宋体" charset="-122"/>
              </a:rPr>
              <a:t>也就是SVM要解决的是一个最大边界的问题，下面把它转换成数学符号，用wx+b来表示决策的超平面，那么能找到两根与它平行的线，wx+b=1和wx+b=-1.其中wx+b=-1通过了最靠近边缘的那个负样本，wx+b=1通过了最靠近边缘的正样本。这两根线之间的距离就是之前提到的边缘margin。</a:t>
            </a:r>
          </a:p>
          <a:p>
            <a:pPr eaLnBrk="1" hangingPunct="1"/>
            <a:r>
              <a:rPr lang="zh-CN" altLang="en-US" dirty="0">
                <a:latin typeface="Arial" charset="0"/>
                <a:ea typeface="宋体" charset="-122"/>
              </a:rPr>
              <a:t>应用几何知识，两根平行线的距离为常数项相减后除以法向量的模长。其中w就是模的长度，所以根据定义能够得到margin为2除以w。</a:t>
            </a:r>
          </a:p>
          <a:p>
            <a:pPr eaLnBrk="1" hangingPunct="1"/>
            <a:r>
              <a:rPr lang="zh-CN" altLang="en-US" dirty="0">
                <a:latin typeface="Arial" charset="0"/>
                <a:ea typeface="宋体" charset="-122"/>
              </a:rPr>
              <a:t>最大化边界D就是最小化w，那么现在问题转换成了w的最小化的优化问题。最小化w跟最小化w平方是等价的，之所以这些做，是因为这样能够把问题变成二次规划问题，而二次规划问题是有通用的解法的。</a:t>
            </a:r>
          </a:p>
        </p:txBody>
      </p:sp>
    </p:spTree>
    <p:extLst>
      <p:ext uri="{BB962C8B-B14F-4D97-AF65-F5344CB8AC3E}">
        <p14:creationId xmlns:p14="http://schemas.microsoft.com/office/powerpoint/2010/main" val="399476286"/>
      </p:ext>
    </p:extLst>
  </p:cSld>
  <p:clrMapOvr>
    <a:overrideClrMapping bg1="lt1" tx1="dk1" bg2="lt2" tx2="dk2" accent1="accent1" accent2="accent2" accent3="accent3" accent4="accent4" accent5="accent5" accent6="accent6" hlink="hlink" folHlink="folHlink"/>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xfrm>
            <a:off x="1141413" y="754063"/>
            <a:ext cx="4391025" cy="3294062"/>
          </a:xfrm>
          <a:ln/>
          <a:extLst>
            <a:ext uri="{91240B29-F687-4F45-9708-019B960494DF}">
              <a14:hiddenLine xmlns:a14="http://schemas.microsoft.com/office/drawing/2010/main" w="1" cmpd="sng">
                <a:solidFill>
                  <a:schemeClr val="tx1"/>
                </a:solidFill>
                <a:miter lim="800000"/>
                <a:headEnd/>
                <a:tailEnd/>
              </a14:hiddenLine>
            </a:ext>
          </a:extLst>
        </p:spPr>
      </p:sp>
      <p:sp>
        <p:nvSpPr>
          <p:cNvPr id="24579" name="Rectangle 3"/>
          <p:cNvSpPr>
            <a:spLocks noGrp="1" noChangeArrowheads="1"/>
          </p:cNvSpPr>
          <p:nvPr>
            <p:ph type="body" idx="1"/>
          </p:nvPr>
        </p:nvSpPr>
        <p:spPr>
          <a:noFill/>
          <a:extLst>
            <a:ext uri="{91240B29-F687-4F45-9708-019B960494DF}">
              <a14:hiddenLine xmlns:a14="http://schemas.microsoft.com/office/drawing/2010/main" w="1" cmpd="sng">
                <a:solidFill>
                  <a:schemeClr val="tx1"/>
                </a:solidFill>
                <a:miter lim="800000"/>
                <a:headEnd/>
                <a:tailEnd/>
              </a14:hiddenLine>
            </a:ext>
          </a:extLst>
        </p:spPr>
        <p:txBody>
          <a:bodyPr/>
          <a:lstStyle/>
          <a:p>
            <a:pPr eaLnBrk="1" hangingPunct="1"/>
            <a:r>
              <a:rPr lang="zh-CN" altLang="en-US" dirty="0">
                <a:latin typeface="Arial" charset="0"/>
                <a:ea typeface="宋体" charset="-122"/>
              </a:rPr>
              <a:t>也就是SVM要解决的是一个最大边界的问题，下面把它转换成数学符号，用wx+b来表示决策的超平面，那么能找到两根与它平行的线，wx+b=1和wx+b=-1.其中wx+b=-1通过了最靠近边缘的那个负样本，wx+b=1通过了最靠近边缘的正样本。这两根线之间的距离就是之前提到的边缘margin。</a:t>
            </a:r>
          </a:p>
          <a:p>
            <a:pPr eaLnBrk="1" hangingPunct="1"/>
            <a:r>
              <a:rPr lang="zh-CN" altLang="en-US" dirty="0">
                <a:latin typeface="Arial" charset="0"/>
                <a:ea typeface="宋体" charset="-122"/>
              </a:rPr>
              <a:t>应用几何知识，两根平行线的距离为常数项相减后除以法向量的模长。其中w就是模的长度，所以根据定义能够得到margin为2除以w。</a:t>
            </a:r>
          </a:p>
          <a:p>
            <a:pPr eaLnBrk="1" hangingPunct="1"/>
            <a:r>
              <a:rPr lang="zh-CN" altLang="en-US" dirty="0">
                <a:latin typeface="Arial" charset="0"/>
                <a:ea typeface="宋体" charset="-122"/>
              </a:rPr>
              <a:t>最大化边界D就是最小化w，那么现在问题转换成了w的最小化的优化问题。最小化w跟最小化w平方是等价的，之所以这些做，是因为这样能够把问题变成二次规划问题，而二次规划问题是有通用的解法的。</a:t>
            </a:r>
          </a:p>
        </p:txBody>
      </p:sp>
    </p:spTree>
    <p:extLst>
      <p:ext uri="{BB962C8B-B14F-4D97-AF65-F5344CB8AC3E}">
        <p14:creationId xmlns:p14="http://schemas.microsoft.com/office/powerpoint/2010/main" val="3653942521"/>
      </p:ext>
    </p:extLst>
  </p:cSld>
  <p:clrMapOvr>
    <a:overrideClrMapping bg1="lt1" tx1="dk1" bg2="lt2" tx2="dk2" accent1="accent1" accent2="accent2" accent3="accent3" accent4="accent4" accent5="accent5" accent6="accent6" hlink="hlink" folHlink="folHlink"/>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xfrm>
            <a:off x="1141413" y="754063"/>
            <a:ext cx="4391025" cy="3294062"/>
          </a:xfrm>
          <a:ln/>
          <a:extLst>
            <a:ext uri="{91240B29-F687-4F45-9708-019B960494DF}">
              <a14:hiddenLine xmlns:a14="http://schemas.microsoft.com/office/drawing/2010/main" w="1" cmpd="sng">
                <a:solidFill>
                  <a:schemeClr val="tx1"/>
                </a:solidFill>
                <a:miter lim="800000"/>
                <a:headEnd/>
                <a:tailEnd/>
              </a14:hiddenLine>
            </a:ext>
          </a:extLst>
        </p:spPr>
      </p:sp>
      <p:sp>
        <p:nvSpPr>
          <p:cNvPr id="24579" name="Rectangle 3"/>
          <p:cNvSpPr>
            <a:spLocks noGrp="1" noChangeArrowheads="1"/>
          </p:cNvSpPr>
          <p:nvPr>
            <p:ph type="body" idx="1"/>
          </p:nvPr>
        </p:nvSpPr>
        <p:spPr>
          <a:noFill/>
          <a:extLst>
            <a:ext uri="{91240B29-F687-4F45-9708-019B960494DF}">
              <a14:hiddenLine xmlns:a14="http://schemas.microsoft.com/office/drawing/2010/main" w="1" cmpd="sng">
                <a:solidFill>
                  <a:schemeClr val="tx1"/>
                </a:solidFill>
                <a:miter lim="800000"/>
                <a:headEnd/>
                <a:tailEnd/>
              </a14:hiddenLine>
            </a:ext>
          </a:extLst>
        </p:spPr>
        <p:txBody>
          <a:bodyPr/>
          <a:lstStyle/>
          <a:p>
            <a:pPr eaLnBrk="1" hangingPunct="1"/>
            <a:r>
              <a:rPr lang="zh-CN" altLang="en-US" dirty="0">
                <a:latin typeface="Arial" charset="0"/>
                <a:ea typeface="宋体" charset="-122"/>
              </a:rPr>
              <a:t>也就是SVM要解决的是一个最大边界的问题，下面把它转换成数学符号，用wx+b来表示决策的超平面，那么能找到两根与它平行的线，wx+b=1和wx+b=-1.其中wx+b=-1通过了最靠近边缘的那个负样本，wx+b=1通过了最靠近边缘的正样本。这两根线之间的距离就是之前提到的边缘margin。</a:t>
            </a:r>
          </a:p>
          <a:p>
            <a:pPr eaLnBrk="1" hangingPunct="1"/>
            <a:r>
              <a:rPr lang="zh-CN" altLang="en-US" dirty="0">
                <a:latin typeface="Arial" charset="0"/>
                <a:ea typeface="宋体" charset="-122"/>
              </a:rPr>
              <a:t>应用几何知识，两根平行线的距离为常数项相减后除以法向量的模长。其中w就是模的长度，所以根据定义能够得到margin为2除以w。</a:t>
            </a:r>
          </a:p>
          <a:p>
            <a:pPr eaLnBrk="1" hangingPunct="1"/>
            <a:r>
              <a:rPr lang="zh-CN" altLang="en-US" dirty="0">
                <a:latin typeface="Arial" charset="0"/>
                <a:ea typeface="宋体" charset="-122"/>
              </a:rPr>
              <a:t>最大化边界D就是最小化w，那么现在问题转换成了w的最小化的优化问题。最小化w跟最小化w平方是等价的，之所以这些做，是因为这样能够把问题变成二次规划问题，而二次规划问题是有通用的解法的。</a:t>
            </a:r>
          </a:p>
        </p:txBody>
      </p:sp>
    </p:spTree>
    <p:extLst>
      <p:ext uri="{BB962C8B-B14F-4D97-AF65-F5344CB8AC3E}">
        <p14:creationId xmlns:p14="http://schemas.microsoft.com/office/powerpoint/2010/main" val="1404309098"/>
      </p:ext>
    </p:extLst>
  </p:cSld>
  <p:clrMapOvr>
    <a:overrideClrMapping bg1="lt1" tx1="dk1" bg2="lt2" tx2="dk2" accent1="accent1" accent2="accent2" accent3="accent3" accent4="accent4" accent5="accent5" accent6="accent6" hlink="hlink" folHlink="folHlink"/>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F9A6B4-ADB3-4CD1-9181-CAE9E9A5CF3A}" type="slidenum">
              <a:rPr lang="en-US" altLang="zh-CN"/>
              <a:pPr/>
              <a:t>53</a:t>
            </a:fld>
            <a:endParaRPr lang="en-US" altLang="zh-CN"/>
          </a:p>
        </p:txBody>
      </p:sp>
      <p:sp>
        <p:nvSpPr>
          <p:cNvPr id="139266" name="Rectangle 2"/>
          <p:cNvSpPr>
            <a:spLocks noGrp="1" noRot="1" noChangeAspect="1" noChangeArrowheads="1" noTextEdit="1"/>
          </p:cNvSpPr>
          <p:nvPr>
            <p:ph type="sldImg"/>
          </p:nvPr>
        </p:nvSpPr>
        <p:spPr>
          <a:xfrm>
            <a:off x="1052513" y="684213"/>
            <a:ext cx="4572000" cy="3429000"/>
          </a:xfrm>
          <a:ln/>
        </p:spPr>
      </p:sp>
      <p:sp>
        <p:nvSpPr>
          <p:cNvPr id="1392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39753B3-EE9A-4B5A-8519-8FCC4434387E}" type="slidenum">
              <a:rPr lang="zh-CN" altLang="en-US" smtClean="0">
                <a:solidFill>
                  <a:prstClr val="black"/>
                </a:solidFill>
              </a:rPr>
              <a:pPr/>
              <a:t>62</a:t>
            </a:fld>
            <a:endParaRPr lang="zh-CN" altLang="en-US">
              <a:solidFill>
                <a:prstClr val="black"/>
              </a:solidFill>
            </a:endParaRPr>
          </a:p>
        </p:txBody>
      </p:sp>
    </p:spTree>
    <p:extLst>
      <p:ext uri="{BB962C8B-B14F-4D97-AF65-F5344CB8AC3E}">
        <p14:creationId xmlns:p14="http://schemas.microsoft.com/office/powerpoint/2010/main" val="37582794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39753B3-EE9A-4B5A-8519-8FCC4434387E}" type="slidenum">
              <a:rPr lang="zh-CN" altLang="en-US" smtClean="0">
                <a:solidFill>
                  <a:prstClr val="black"/>
                </a:solidFill>
              </a:rPr>
              <a:pPr/>
              <a:t>63</a:t>
            </a:fld>
            <a:endParaRPr lang="zh-CN" altLang="en-US">
              <a:solidFill>
                <a:prstClr val="black"/>
              </a:solidFill>
            </a:endParaRPr>
          </a:p>
        </p:txBody>
      </p:sp>
    </p:spTree>
    <p:extLst>
      <p:ext uri="{BB962C8B-B14F-4D97-AF65-F5344CB8AC3E}">
        <p14:creationId xmlns:p14="http://schemas.microsoft.com/office/powerpoint/2010/main" val="253873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xfrm>
            <a:off x="1141413" y="754063"/>
            <a:ext cx="4391025" cy="3294062"/>
          </a:xfrm>
          <a:ln/>
          <a:extLst>
            <a:ext uri="{91240B29-F687-4F45-9708-019B960494DF}">
              <a14:hiddenLine xmlns:a14="http://schemas.microsoft.com/office/drawing/2010/main" w="1" cmpd="sng">
                <a:solidFill>
                  <a:schemeClr val="tx1"/>
                </a:solidFill>
                <a:miter lim="800000"/>
                <a:headEnd/>
                <a:tailEnd/>
              </a14:hiddenLine>
            </a:ext>
          </a:extLst>
        </p:spPr>
      </p:sp>
      <p:sp>
        <p:nvSpPr>
          <p:cNvPr id="23555" name="Rectangle 3"/>
          <p:cNvSpPr>
            <a:spLocks noGrp="1" noChangeArrowheads="1"/>
          </p:cNvSpPr>
          <p:nvPr>
            <p:ph type="body" idx="1"/>
          </p:nvPr>
        </p:nvSpPr>
        <p:spPr>
          <a:noFill/>
          <a:extLst>
            <a:ext uri="{91240B29-F687-4F45-9708-019B960494DF}">
              <a14:hiddenLine xmlns:a14="http://schemas.microsoft.com/office/drawing/2010/main" w="1" cmpd="sng">
                <a:solidFill>
                  <a:schemeClr val="tx1"/>
                </a:solidFill>
                <a:miter lim="800000"/>
                <a:headEnd/>
                <a:tailEnd/>
              </a14:hiddenLine>
            </a:ext>
          </a:extLst>
        </p:spPr>
        <p:txBody>
          <a:bodyPr/>
          <a:lstStyle/>
          <a:p>
            <a:pPr eaLnBrk="1" hangingPunct="1"/>
            <a:r>
              <a:rPr lang="zh-CN" altLang="en-US" dirty="0">
                <a:latin typeface="Arial" charset="0"/>
                <a:ea typeface="宋体" charset="-122"/>
              </a:rPr>
              <a:t>为了方便叙述，下面的例子都是针对二维的向量空间的。解释下用来的记号，对于给定的训练数据，用x1到xn来表示它们的特征向量，其中大N表示样本的个数，小n表示样本的特征维度，比如这个图里面特征维度，也就是小n就是2，然后对于每一个样本，用y来表示它的类别。用+1表示正样本，用-1表示负样本。</a:t>
            </a:r>
          </a:p>
          <a:p>
            <a:pPr eaLnBrk="1" hangingPunct="1"/>
            <a:endParaRPr lang="zh-CN" altLang="en-US" dirty="0">
              <a:latin typeface="Arial" charset="0"/>
              <a:ea typeface="宋体" charset="-122"/>
            </a:endParaRPr>
          </a:p>
          <a:p>
            <a:pPr eaLnBrk="1" hangingPunct="1"/>
            <a:r>
              <a:rPr lang="zh-CN" altLang="en-US" dirty="0">
                <a:latin typeface="Arial" charset="0"/>
                <a:ea typeface="宋体" charset="-122"/>
              </a:rPr>
              <a:t>以左边的图为说明的例子，假设左边的星星是负样本，右边的圆圈是正样本，那么我们需要找到一个决策面，在二维问题中就是一根直线，把这两个类别分开。可以看出这样的直线有很多条，SVM就是要找出其中最好的一条。怎么才叫最好，对于SVM来说，最好意味着边界最大化，也就是这跟直线到两边的样本的距离要尽量远。这样分类时候最健壮，最不可能分错。</a:t>
            </a:r>
          </a:p>
        </p:txBody>
      </p:sp>
    </p:spTree>
  </p:cSld>
  <p:clrMapOvr>
    <a:overrideClrMapping bg1="lt1" tx1="dk1" bg2="lt2" tx2="dk2" accent1="accent1" accent2="accent2" accent3="accent3" accent4="accent4" accent5="accent5" accent6="accent6" hlink="hlink" folHlink="folHlink"/>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dirty="0"/>
              <a:t>首先进行数据清理（这个竞赛数据情况较好无缺失值）</a:t>
            </a:r>
            <a:endParaRPr lang="en-US" altLang="zh-CN" dirty="0"/>
          </a:p>
          <a:p>
            <a:endParaRPr lang="en-US" altLang="zh-CN" dirty="0"/>
          </a:p>
          <a:p>
            <a:r>
              <a:rPr lang="zh-CN" altLang="en-US" sz="1200" b="0" i="0" u="none" strike="noStrike" kern="1200" dirty="0">
                <a:solidFill>
                  <a:schemeClr val="tx1"/>
                </a:solidFill>
                <a:effectLst/>
                <a:latin typeface="+mn-lt"/>
                <a:ea typeface="+mn-ea"/>
                <a:cs typeface="+mn-cs"/>
              </a:rPr>
              <a:t>离散特征的编码：其取值有大小的意义，比如</a:t>
            </a:r>
            <a:r>
              <a:rPr lang="en-US" altLang="zh-CN" sz="1200" b="0" i="0" u="none" strike="noStrike" kern="1200" dirty="0">
                <a:solidFill>
                  <a:schemeClr val="tx1"/>
                </a:solidFill>
                <a:effectLst/>
                <a:latin typeface="+mn-lt"/>
                <a:ea typeface="+mn-ea"/>
                <a:cs typeface="+mn-cs"/>
              </a:rPr>
              <a:t>size:[X,XL,XXL],</a:t>
            </a:r>
            <a:r>
              <a:rPr lang="zh-CN" altLang="en-US" sz="1200" b="0" i="0" u="none" strike="noStrike" kern="1200" dirty="0">
                <a:solidFill>
                  <a:schemeClr val="tx1"/>
                </a:solidFill>
                <a:effectLst/>
                <a:latin typeface="+mn-lt"/>
                <a:ea typeface="+mn-ea"/>
                <a:cs typeface="+mn-cs"/>
              </a:rPr>
              <a:t>那么就使用数值的映射</a:t>
            </a:r>
            <a:r>
              <a:rPr lang="en-US" altLang="zh-CN" sz="1200" b="0" i="0" u="none" strike="noStrike" kern="1200" dirty="0">
                <a:solidFill>
                  <a:schemeClr val="tx1"/>
                </a:solidFill>
                <a:effectLst/>
                <a:latin typeface="+mn-lt"/>
                <a:ea typeface="+mn-ea"/>
                <a:cs typeface="+mn-cs"/>
              </a:rPr>
              <a:t>{X:1,XL:2,XXL:3}</a:t>
            </a:r>
            <a:endParaRPr lang="zh-CN" altLang="en-US" dirty="0"/>
          </a:p>
        </p:txBody>
      </p:sp>
      <p:sp>
        <p:nvSpPr>
          <p:cNvPr id="4" name="灯片编号占位符 3"/>
          <p:cNvSpPr>
            <a:spLocks noGrp="1"/>
          </p:cNvSpPr>
          <p:nvPr>
            <p:ph type="sldNum" sz="quarter" idx="10"/>
          </p:nvPr>
        </p:nvSpPr>
        <p:spPr/>
        <p:txBody>
          <a:bodyPr/>
          <a:lstStyle/>
          <a:p>
            <a:fld id="{539753B3-EE9A-4B5A-8519-8FCC4434387E}" type="slidenum">
              <a:rPr lang="zh-CN" altLang="en-US" smtClean="0">
                <a:solidFill>
                  <a:prstClr val="black"/>
                </a:solidFill>
              </a:rPr>
              <a:pPr/>
              <a:t>64</a:t>
            </a:fld>
            <a:endParaRPr lang="zh-CN" altLang="en-US">
              <a:solidFill>
                <a:prstClr val="black"/>
              </a:solidFill>
            </a:endParaRPr>
          </a:p>
        </p:txBody>
      </p:sp>
    </p:spTree>
    <p:extLst>
      <p:ext uri="{BB962C8B-B14F-4D97-AF65-F5344CB8AC3E}">
        <p14:creationId xmlns:p14="http://schemas.microsoft.com/office/powerpoint/2010/main" val="24283447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39753B3-EE9A-4B5A-8519-8FCC4434387E}" type="slidenum">
              <a:rPr lang="zh-CN" altLang="en-US" smtClean="0">
                <a:solidFill>
                  <a:prstClr val="black"/>
                </a:solidFill>
              </a:rPr>
              <a:pPr/>
              <a:t>65</a:t>
            </a:fld>
            <a:endParaRPr lang="zh-CN" altLang="en-US">
              <a:solidFill>
                <a:prstClr val="black"/>
              </a:solidFill>
            </a:endParaRPr>
          </a:p>
        </p:txBody>
      </p:sp>
    </p:spTree>
    <p:extLst>
      <p:ext uri="{BB962C8B-B14F-4D97-AF65-F5344CB8AC3E}">
        <p14:creationId xmlns:p14="http://schemas.microsoft.com/office/powerpoint/2010/main" val="30724581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39753B3-EE9A-4B5A-8519-8FCC4434387E}" type="slidenum">
              <a:rPr lang="zh-CN" altLang="en-US" smtClean="0">
                <a:solidFill>
                  <a:prstClr val="black"/>
                </a:solidFill>
              </a:rPr>
              <a:pPr/>
              <a:t>66</a:t>
            </a:fld>
            <a:endParaRPr lang="zh-CN" altLang="en-US">
              <a:solidFill>
                <a:prstClr val="black"/>
              </a:solidFill>
            </a:endParaRPr>
          </a:p>
        </p:txBody>
      </p:sp>
    </p:spTree>
    <p:extLst>
      <p:ext uri="{BB962C8B-B14F-4D97-AF65-F5344CB8AC3E}">
        <p14:creationId xmlns:p14="http://schemas.microsoft.com/office/powerpoint/2010/main" val="31938841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39753B3-EE9A-4B5A-8519-8FCC4434387E}" type="slidenum">
              <a:rPr lang="zh-CN" altLang="en-US" smtClean="0">
                <a:solidFill>
                  <a:prstClr val="black"/>
                </a:solidFill>
              </a:rPr>
              <a:pPr/>
              <a:t>67</a:t>
            </a:fld>
            <a:endParaRPr lang="zh-CN" altLang="en-US">
              <a:solidFill>
                <a:prstClr val="black"/>
              </a:solidFill>
            </a:endParaRPr>
          </a:p>
        </p:txBody>
      </p:sp>
    </p:spTree>
    <p:extLst>
      <p:ext uri="{BB962C8B-B14F-4D97-AF65-F5344CB8AC3E}">
        <p14:creationId xmlns:p14="http://schemas.microsoft.com/office/powerpoint/2010/main" val="32087179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39753B3-EE9A-4B5A-8519-8FCC4434387E}" type="slidenum">
              <a:rPr lang="zh-CN" altLang="en-US" smtClean="0">
                <a:solidFill>
                  <a:prstClr val="black"/>
                </a:solidFill>
              </a:rPr>
              <a:pPr/>
              <a:t>68</a:t>
            </a:fld>
            <a:endParaRPr lang="zh-CN" altLang="en-US">
              <a:solidFill>
                <a:prstClr val="black"/>
              </a:solidFill>
            </a:endParaRPr>
          </a:p>
        </p:txBody>
      </p:sp>
    </p:spTree>
    <p:extLst>
      <p:ext uri="{BB962C8B-B14F-4D97-AF65-F5344CB8AC3E}">
        <p14:creationId xmlns:p14="http://schemas.microsoft.com/office/powerpoint/2010/main" val="23143107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dirty="0"/>
              <a:t>选择前</a:t>
            </a:r>
            <a:r>
              <a:rPr lang="en-US" altLang="zh-CN" dirty="0"/>
              <a:t>100</a:t>
            </a:r>
            <a:r>
              <a:rPr lang="zh-CN" altLang="en-US" dirty="0"/>
              <a:t>组做训练，后</a:t>
            </a:r>
            <a:r>
              <a:rPr lang="en-US" altLang="zh-CN" dirty="0"/>
              <a:t>80</a:t>
            </a:r>
            <a:r>
              <a:rPr lang="zh-CN" altLang="en-US" dirty="0"/>
              <a:t>组做为验证，选了</a:t>
            </a:r>
            <a:r>
              <a:rPr lang="en-US" altLang="zh-CN" dirty="0"/>
              <a:t>5</a:t>
            </a:r>
            <a:r>
              <a:rPr lang="zh-CN" altLang="en-US" dirty="0"/>
              <a:t>个模型去训练，</a:t>
            </a:r>
            <a:r>
              <a:rPr lang="zh-CN" altLang="en-US" sz="1200" b="0" i="0" u="none" strike="noStrike" kern="1200" dirty="0">
                <a:solidFill>
                  <a:schemeClr val="tx1"/>
                </a:solidFill>
                <a:effectLst/>
                <a:latin typeface="+mn-lt"/>
                <a:ea typeface="+mn-ea"/>
                <a:cs typeface="+mn-cs"/>
              </a:rPr>
              <a:t>真阳率：检测出来的真阳性样本数除以所有真实阳性样本数   假阳率 </a:t>
            </a:r>
            <a:endParaRPr lang="zh-CN" altLang="en-US" dirty="0"/>
          </a:p>
        </p:txBody>
      </p:sp>
      <p:sp>
        <p:nvSpPr>
          <p:cNvPr id="4" name="灯片编号占位符 3"/>
          <p:cNvSpPr>
            <a:spLocks noGrp="1"/>
          </p:cNvSpPr>
          <p:nvPr>
            <p:ph type="sldNum" sz="quarter" idx="10"/>
          </p:nvPr>
        </p:nvSpPr>
        <p:spPr/>
        <p:txBody>
          <a:bodyPr/>
          <a:lstStyle/>
          <a:p>
            <a:fld id="{539753B3-EE9A-4B5A-8519-8FCC4434387E}" type="slidenum">
              <a:rPr lang="zh-CN" altLang="en-US" smtClean="0">
                <a:solidFill>
                  <a:prstClr val="black"/>
                </a:solidFill>
              </a:rPr>
              <a:pPr/>
              <a:t>69</a:t>
            </a:fld>
            <a:endParaRPr lang="zh-CN" altLang="en-US">
              <a:solidFill>
                <a:prstClr val="black"/>
              </a:solidFill>
            </a:endParaRPr>
          </a:p>
        </p:txBody>
      </p:sp>
    </p:spTree>
    <p:extLst>
      <p:ext uri="{BB962C8B-B14F-4D97-AF65-F5344CB8AC3E}">
        <p14:creationId xmlns:p14="http://schemas.microsoft.com/office/powerpoint/2010/main" val="1043363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sz="1200" b="1" i="0" u="none" strike="noStrike" kern="1200" dirty="0">
                <a:solidFill>
                  <a:schemeClr val="tx1"/>
                </a:solidFill>
                <a:effectLst/>
                <a:latin typeface="+mn-lt"/>
                <a:ea typeface="+mn-ea"/>
                <a:cs typeface="+mn-cs"/>
              </a:rPr>
              <a:t>网格搜索</a:t>
            </a:r>
            <a:r>
              <a:rPr lang="en-US" altLang="zh-CN" sz="1200" b="1" i="0" u="none" strike="noStrike" kern="1200" dirty="0" err="1">
                <a:solidFill>
                  <a:schemeClr val="tx1"/>
                </a:solidFill>
                <a:effectLst/>
                <a:latin typeface="+mn-lt"/>
                <a:ea typeface="+mn-ea"/>
                <a:cs typeface="+mn-cs"/>
              </a:rPr>
              <a:t>GridSearchCV</a:t>
            </a:r>
            <a:r>
              <a:rPr lang="zh-CN" altLang="en-US" sz="1200" b="1" i="0" u="none" strike="noStrike"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系统地遍历多种参数组合，通过交叉验证确定最佳效果参数</a:t>
            </a:r>
            <a:endParaRPr lang="en-US" altLang="zh-CN" sz="1200" kern="1200" dirty="0">
              <a:solidFill>
                <a:schemeClr val="tx1"/>
              </a:solidFill>
              <a:effectLst/>
              <a:latin typeface="+mn-lt"/>
              <a:ea typeface="+mn-ea"/>
              <a:cs typeface="+mn-cs"/>
            </a:endParaRPr>
          </a:p>
          <a:p>
            <a:r>
              <a:rPr lang="en-US" altLang="zh-CN" sz="1200" b="1" i="0" u="none" strike="noStrike"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分类器，</a:t>
            </a:r>
            <a:r>
              <a:rPr lang="zh-CN" altLang="zh-CN" sz="1200" kern="1200" dirty="0">
                <a:solidFill>
                  <a:schemeClr val="tx1"/>
                </a:solidFill>
                <a:effectLst/>
                <a:latin typeface="+mn-lt"/>
                <a:ea typeface="+mn-ea"/>
                <a:cs typeface="+mn-cs"/>
              </a:rPr>
              <a:t>需要最优化的参数的取值</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交叉验证参数</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日志冗长度</a:t>
            </a:r>
            <a:r>
              <a:rPr lang="en-US" altLang="zh-CN" sz="1200" b="1" i="0" u="none" strike="noStrike"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539753B3-EE9A-4B5A-8519-8FCC4434387E}" type="slidenum">
              <a:rPr lang="zh-CN" altLang="en-US" smtClean="0">
                <a:solidFill>
                  <a:prstClr val="black"/>
                </a:solidFill>
              </a:rPr>
              <a:pPr/>
              <a:t>70</a:t>
            </a:fld>
            <a:endParaRPr lang="zh-CN" altLang="en-US">
              <a:solidFill>
                <a:prstClr val="black"/>
              </a:solidFill>
            </a:endParaRPr>
          </a:p>
        </p:txBody>
      </p:sp>
    </p:spTree>
    <p:extLst>
      <p:ext uri="{BB962C8B-B14F-4D97-AF65-F5344CB8AC3E}">
        <p14:creationId xmlns:p14="http://schemas.microsoft.com/office/powerpoint/2010/main" val="14454887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zh-CN" altLang="en-US" sz="1200" b="1" i="0" u="none" strike="noStrike" kern="1200" dirty="0">
                <a:solidFill>
                  <a:schemeClr val="tx1"/>
                </a:solidFill>
                <a:effectLst/>
                <a:latin typeface="+mn-lt"/>
                <a:ea typeface="+mn-ea"/>
                <a:cs typeface="+mn-cs"/>
              </a:rPr>
              <a:t>                            </a:t>
            </a:r>
            <a:endParaRPr lang="zh-CN" altLang="en-US" dirty="0"/>
          </a:p>
        </p:txBody>
      </p:sp>
      <p:sp>
        <p:nvSpPr>
          <p:cNvPr id="4" name="灯片编号占位符 3"/>
          <p:cNvSpPr>
            <a:spLocks noGrp="1"/>
          </p:cNvSpPr>
          <p:nvPr>
            <p:ph type="sldNum" sz="quarter" idx="10"/>
          </p:nvPr>
        </p:nvSpPr>
        <p:spPr/>
        <p:txBody>
          <a:bodyPr/>
          <a:lstStyle/>
          <a:p>
            <a:fld id="{539753B3-EE9A-4B5A-8519-8FCC4434387E}" type="slidenum">
              <a:rPr lang="zh-CN" altLang="en-US" smtClean="0">
                <a:solidFill>
                  <a:prstClr val="black"/>
                </a:solidFill>
              </a:rPr>
              <a:pPr/>
              <a:t>71</a:t>
            </a:fld>
            <a:endParaRPr lang="zh-CN" altLang="en-US">
              <a:solidFill>
                <a:prstClr val="black"/>
              </a:solidFill>
            </a:endParaRPr>
          </a:p>
        </p:txBody>
      </p:sp>
    </p:spTree>
    <p:extLst>
      <p:ext uri="{BB962C8B-B14F-4D97-AF65-F5344CB8AC3E}">
        <p14:creationId xmlns:p14="http://schemas.microsoft.com/office/powerpoint/2010/main" val="13028569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39753B3-EE9A-4B5A-8519-8FCC4434387E}" type="slidenum">
              <a:rPr lang="zh-CN" altLang="en-US" smtClean="0">
                <a:solidFill>
                  <a:prstClr val="black"/>
                </a:solidFill>
              </a:rPr>
              <a:pPr/>
              <a:t>72</a:t>
            </a:fld>
            <a:endParaRPr lang="zh-CN" altLang="en-US">
              <a:solidFill>
                <a:prstClr val="black"/>
              </a:solidFill>
            </a:endParaRPr>
          </a:p>
        </p:txBody>
      </p:sp>
    </p:spTree>
    <p:extLst>
      <p:ext uri="{BB962C8B-B14F-4D97-AF65-F5344CB8AC3E}">
        <p14:creationId xmlns:p14="http://schemas.microsoft.com/office/powerpoint/2010/main" val="4011640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xfrm>
            <a:off x="1141413" y="754063"/>
            <a:ext cx="4391025" cy="3294062"/>
          </a:xfrm>
          <a:ln/>
          <a:extLst>
            <a:ext uri="{91240B29-F687-4F45-9708-019B960494DF}">
              <a14:hiddenLine xmlns:a14="http://schemas.microsoft.com/office/drawing/2010/main" w="1" cmpd="sng">
                <a:solidFill>
                  <a:schemeClr val="tx1"/>
                </a:solidFill>
                <a:miter lim="800000"/>
                <a:headEnd/>
                <a:tailEnd/>
              </a14:hiddenLine>
            </a:ext>
          </a:extLst>
        </p:spPr>
      </p:sp>
      <p:sp>
        <p:nvSpPr>
          <p:cNvPr id="24579" name="Rectangle 3"/>
          <p:cNvSpPr>
            <a:spLocks noGrp="1" noChangeArrowheads="1"/>
          </p:cNvSpPr>
          <p:nvPr>
            <p:ph type="body" idx="1"/>
          </p:nvPr>
        </p:nvSpPr>
        <p:spPr>
          <a:noFill/>
          <a:extLst>
            <a:ext uri="{91240B29-F687-4F45-9708-019B960494DF}">
              <a14:hiddenLine xmlns:a14="http://schemas.microsoft.com/office/drawing/2010/main" w="1" cmpd="sng">
                <a:solidFill>
                  <a:schemeClr val="tx1"/>
                </a:solidFill>
                <a:miter lim="800000"/>
                <a:headEnd/>
                <a:tailEnd/>
              </a14:hiddenLine>
            </a:ext>
          </a:extLst>
        </p:spPr>
        <p:txBody>
          <a:bodyPr/>
          <a:lstStyle/>
          <a:p>
            <a:pPr eaLnBrk="1" hangingPunct="1"/>
            <a:r>
              <a:rPr lang="zh-CN" altLang="en-US" dirty="0">
                <a:latin typeface="Arial" charset="0"/>
                <a:ea typeface="宋体" charset="-122"/>
              </a:rPr>
              <a:t>也就是SVM要解决的是一个最大边界的问题，下面把它转换成数学符号，用wx+b来表示决策的超平面，那么能找到两根与它平行的线，wx+b=1和wx+b=-1.其中wx+b=-1通过了最靠近边缘的那个负样本，wx+b=1通过了最靠近边缘的正样本。这两根线之间的距离就是之前提到的边缘margin。</a:t>
            </a:r>
          </a:p>
          <a:p>
            <a:pPr eaLnBrk="1" hangingPunct="1"/>
            <a:r>
              <a:rPr lang="zh-CN" altLang="en-US" dirty="0">
                <a:latin typeface="Arial" charset="0"/>
                <a:ea typeface="宋体" charset="-122"/>
              </a:rPr>
              <a:t>应用几何知识，两根平行线的距离为常数项相减后除以法向量的模长。其中w就是模的长度，所以根据定义能够得到margin为2除以w。</a:t>
            </a:r>
          </a:p>
          <a:p>
            <a:pPr eaLnBrk="1" hangingPunct="1"/>
            <a:r>
              <a:rPr lang="zh-CN" altLang="en-US" dirty="0">
                <a:latin typeface="Arial" charset="0"/>
                <a:ea typeface="宋体" charset="-122"/>
              </a:rPr>
              <a:t>最大化边界D就是最小化w，那么现在问题转换成了w的最小化的优化问题。最小化w跟最小化w平方是等价的，之所以这些做，是因为这样能够把问题变成二次规划问题，而二次规划问题是有通用的解法的。</a:t>
            </a:r>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xfrm>
            <a:off x="1141413" y="754063"/>
            <a:ext cx="4391025" cy="3294062"/>
          </a:xfrm>
          <a:ln/>
          <a:extLst>
            <a:ext uri="{91240B29-F687-4F45-9708-019B960494DF}">
              <a14:hiddenLine xmlns:a14="http://schemas.microsoft.com/office/drawing/2010/main" w="1" cmpd="sng">
                <a:solidFill>
                  <a:schemeClr val="tx1"/>
                </a:solidFill>
                <a:miter lim="800000"/>
                <a:headEnd/>
                <a:tailEnd/>
              </a14:hiddenLine>
            </a:ext>
          </a:extLst>
        </p:spPr>
      </p:sp>
      <p:sp>
        <p:nvSpPr>
          <p:cNvPr id="24579" name="Rectangle 3"/>
          <p:cNvSpPr>
            <a:spLocks noGrp="1" noChangeArrowheads="1"/>
          </p:cNvSpPr>
          <p:nvPr>
            <p:ph type="body" idx="1"/>
          </p:nvPr>
        </p:nvSpPr>
        <p:spPr>
          <a:noFill/>
          <a:extLst>
            <a:ext uri="{91240B29-F687-4F45-9708-019B960494DF}">
              <a14:hiddenLine xmlns:a14="http://schemas.microsoft.com/office/drawing/2010/main" w="1" cmpd="sng">
                <a:solidFill>
                  <a:schemeClr val="tx1"/>
                </a:solidFill>
                <a:miter lim="800000"/>
                <a:headEnd/>
                <a:tailEnd/>
              </a14:hiddenLine>
            </a:ext>
          </a:extLst>
        </p:spPr>
        <p:txBody>
          <a:bodyPr/>
          <a:lstStyle/>
          <a:p>
            <a:pPr eaLnBrk="1" hangingPunct="1"/>
            <a:r>
              <a:rPr lang="zh-CN" altLang="en-US" dirty="0">
                <a:latin typeface="Arial" charset="0"/>
                <a:ea typeface="宋体" charset="-122"/>
              </a:rPr>
              <a:t>也就是SVM要解决的是一个最大边界的问题，下面把它转换成数学符号，用wx+b来表示决策的超平面，那么能找到两根与它平行的线，wx+b=1和wx+b=-1.其中wx+b=-1通过了最靠近边缘的那个负样本，wx+b=1通过了最靠近边缘的正样本。这两根线之间的距离就是之前提到的边缘margin。</a:t>
            </a:r>
          </a:p>
          <a:p>
            <a:pPr eaLnBrk="1" hangingPunct="1"/>
            <a:r>
              <a:rPr lang="zh-CN" altLang="en-US" dirty="0">
                <a:latin typeface="Arial" charset="0"/>
                <a:ea typeface="宋体" charset="-122"/>
              </a:rPr>
              <a:t>应用几何知识，两根平行线的距离为常数项相减后除以法向量的模长。其中w就是模的长度，所以根据定义能够得到margin为2除以w。</a:t>
            </a:r>
          </a:p>
          <a:p>
            <a:pPr eaLnBrk="1" hangingPunct="1"/>
            <a:r>
              <a:rPr lang="zh-CN" altLang="en-US" dirty="0">
                <a:latin typeface="Arial" charset="0"/>
                <a:ea typeface="宋体" charset="-122"/>
              </a:rPr>
              <a:t>最大化边界D就是最小化w，那么现在问题转换成了w的最小化的优化问题。最小化w跟最小化w平方是等价的，之所以这些做，是因为这样能够把问题变成二次规划问题，而二次规划问题是有通用的解法的。</a:t>
            </a:r>
          </a:p>
        </p:txBody>
      </p:sp>
    </p:spTree>
    <p:extLst>
      <p:ext uri="{BB962C8B-B14F-4D97-AF65-F5344CB8AC3E}">
        <p14:creationId xmlns:p14="http://schemas.microsoft.com/office/powerpoint/2010/main" val="3709845494"/>
      </p:ext>
    </p:extLst>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xfrm>
            <a:off x="1141413" y="754063"/>
            <a:ext cx="4391025" cy="3294062"/>
          </a:xfrm>
          <a:ln/>
          <a:extLst>
            <a:ext uri="{91240B29-F687-4F45-9708-019B960494DF}">
              <a14:hiddenLine xmlns:a14="http://schemas.microsoft.com/office/drawing/2010/main" w="1" cmpd="sng">
                <a:solidFill>
                  <a:schemeClr val="tx1"/>
                </a:solidFill>
                <a:miter lim="800000"/>
                <a:headEnd/>
                <a:tailEnd/>
              </a14:hiddenLine>
            </a:ext>
          </a:extLst>
        </p:spPr>
      </p:sp>
      <p:sp>
        <p:nvSpPr>
          <p:cNvPr id="24579" name="Rectangle 3"/>
          <p:cNvSpPr>
            <a:spLocks noGrp="1" noChangeArrowheads="1"/>
          </p:cNvSpPr>
          <p:nvPr>
            <p:ph type="body" idx="1"/>
          </p:nvPr>
        </p:nvSpPr>
        <p:spPr>
          <a:noFill/>
          <a:extLst>
            <a:ext uri="{91240B29-F687-4F45-9708-019B960494DF}">
              <a14:hiddenLine xmlns:a14="http://schemas.microsoft.com/office/drawing/2010/main" w="1" cmpd="sng">
                <a:solidFill>
                  <a:schemeClr val="tx1"/>
                </a:solidFill>
                <a:miter lim="800000"/>
                <a:headEnd/>
                <a:tailEnd/>
              </a14:hiddenLine>
            </a:ext>
          </a:extLst>
        </p:spPr>
        <p:txBody>
          <a:bodyPr/>
          <a:lstStyle/>
          <a:p>
            <a:pPr eaLnBrk="1" hangingPunct="1"/>
            <a:r>
              <a:rPr lang="zh-CN" altLang="en-US" dirty="0">
                <a:latin typeface="Arial" charset="0"/>
                <a:ea typeface="宋体" charset="-122"/>
              </a:rPr>
              <a:t>也就是SVM要解决的是一个最大边界的问题，下面把它转换成数学符号，用wx+b来表示决策的超平面，那么能找到两根与它平行的线，wx+b=1和wx+b=-1.其中wx+b=-1通过了最靠近边缘的那个负样本，wx+b=1通过了最靠近边缘的正样本。这两根线之间的距离就是之前提到的边缘margin。</a:t>
            </a:r>
          </a:p>
          <a:p>
            <a:pPr eaLnBrk="1" hangingPunct="1"/>
            <a:r>
              <a:rPr lang="zh-CN" altLang="en-US" dirty="0">
                <a:latin typeface="Arial" charset="0"/>
                <a:ea typeface="宋体" charset="-122"/>
              </a:rPr>
              <a:t>应用几何知识，两根平行线的距离为常数项相减后除以法向量的模长。其中w就是模的长度，所以根据定义能够得到margin为2除以w。</a:t>
            </a:r>
          </a:p>
          <a:p>
            <a:pPr eaLnBrk="1" hangingPunct="1"/>
            <a:r>
              <a:rPr lang="zh-CN" altLang="en-US" dirty="0">
                <a:latin typeface="Arial" charset="0"/>
                <a:ea typeface="宋体" charset="-122"/>
              </a:rPr>
              <a:t>最大化边界D就是最小化w，那么现在问题转换成了w的最小化的优化问题。最小化w跟最小化w平方是等价的，之所以这些做，是因为这样能够把问题变成二次规划问题，而二次规划问题是有通用的解法的。</a:t>
            </a:r>
          </a:p>
        </p:txBody>
      </p:sp>
    </p:spTree>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xfrm>
            <a:off x="1141413" y="754063"/>
            <a:ext cx="4391025" cy="3294062"/>
          </a:xfrm>
          <a:ln/>
          <a:extLst>
            <a:ext uri="{91240B29-F687-4F45-9708-019B960494DF}">
              <a14:hiddenLine xmlns:a14="http://schemas.microsoft.com/office/drawing/2010/main" w="1" cmpd="sng">
                <a:solidFill>
                  <a:schemeClr val="tx1"/>
                </a:solidFill>
                <a:miter lim="800000"/>
                <a:headEnd/>
                <a:tailEnd/>
              </a14:hiddenLine>
            </a:ext>
          </a:extLst>
        </p:spPr>
      </p:sp>
      <p:sp>
        <p:nvSpPr>
          <p:cNvPr id="25603" name="Rectangle 3"/>
          <p:cNvSpPr>
            <a:spLocks noGrp="1" noChangeArrowheads="1"/>
          </p:cNvSpPr>
          <p:nvPr>
            <p:ph type="body" idx="1"/>
          </p:nvPr>
        </p:nvSpPr>
        <p:spPr>
          <a:noFill/>
          <a:extLst>
            <a:ext uri="{91240B29-F687-4F45-9708-019B960494DF}">
              <a14:hiddenLine xmlns:a14="http://schemas.microsoft.com/office/drawing/2010/main" w="1" cmpd="sng">
                <a:solidFill>
                  <a:schemeClr val="tx1"/>
                </a:solidFill>
                <a:miter lim="800000"/>
                <a:headEnd/>
                <a:tailEnd/>
              </a14:hiddenLine>
            </a:ext>
          </a:extLst>
        </p:spPr>
        <p:txBody>
          <a:bodyPr/>
          <a:lstStyle/>
          <a:p>
            <a:pPr eaLnBrk="1" hangingPunct="1"/>
            <a:r>
              <a:rPr lang="zh-CN" altLang="en-US" dirty="0">
                <a:latin typeface="Arial" charset="0"/>
                <a:ea typeface="宋体" charset="-122"/>
              </a:rPr>
              <a:t>然后这个这个问题是要满足一定的约束，这里的约束就是要所有的正样本都是在wx+b=1的一侧，所有的负样本都要在wx+b=-1的另外一侧</a:t>
            </a:r>
          </a:p>
          <a:p>
            <a:pPr eaLnBrk="1" hangingPunct="1"/>
            <a:r>
              <a:rPr lang="zh-CN" altLang="en-US" dirty="0">
                <a:latin typeface="Arial" charset="0"/>
                <a:ea typeface="宋体" charset="-122"/>
              </a:rPr>
              <a:t>也就是要满足这两个公式blabla。。。</a:t>
            </a:r>
          </a:p>
          <a:p>
            <a:pPr eaLnBrk="1" hangingPunct="1"/>
            <a:r>
              <a:rPr lang="zh-CN" altLang="en-US" dirty="0">
                <a:latin typeface="Arial" charset="0"/>
                <a:ea typeface="宋体" charset="-122"/>
              </a:rPr>
              <a:t>总结一下，我们要求解的问题用数学的形式来表示就是这样子，对应的含义就是：给定了大N个样本，每个样本的特征用x表示，svm模型有两个参数，一个是w，一个b，这个yi指的是样本分类的标签，+-1，我们现在要求解的问题是在一系列约束下能够最小化1/2w方。</a:t>
            </a:r>
          </a:p>
          <a:p>
            <a:pPr eaLnBrk="1" hangingPunct="1"/>
            <a:r>
              <a:rPr lang="zh-CN" altLang="en-US" dirty="0">
                <a:latin typeface="Arial" charset="0"/>
                <a:ea typeface="宋体" charset="-122"/>
              </a:rPr>
              <a:t>假设我们已经训练得到这样的svm，推理的过程很简单，直接诶把样本特征代入wx+b，根据结果的正负号来区分正负样本。</a:t>
            </a:r>
          </a:p>
        </p:txBody>
      </p:sp>
    </p:spTree>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1141413" y="754063"/>
            <a:ext cx="4391025" cy="3294062"/>
          </a:xfrm>
          <a:ln/>
          <a:extLst>
            <a:ext uri="{91240B29-F687-4F45-9708-019B960494DF}">
              <a14:hiddenLine xmlns:a14="http://schemas.microsoft.com/office/drawing/2010/main" w="1" cmpd="sng">
                <a:solidFill>
                  <a:schemeClr val="tx1"/>
                </a:solidFill>
                <a:miter lim="800000"/>
                <a:headEnd/>
                <a:tailEnd/>
              </a14:hiddenLine>
            </a:ext>
          </a:extLst>
        </p:spPr>
      </p:sp>
      <p:sp>
        <p:nvSpPr>
          <p:cNvPr id="26627" name="Rectangle 3"/>
          <p:cNvSpPr>
            <a:spLocks noGrp="1" noChangeArrowheads="1"/>
          </p:cNvSpPr>
          <p:nvPr>
            <p:ph type="body" idx="1"/>
          </p:nvPr>
        </p:nvSpPr>
        <p:spPr>
          <a:noFill/>
          <a:extLst>
            <a:ext uri="{91240B29-F687-4F45-9708-019B960494DF}">
              <a14:hiddenLine xmlns:a14="http://schemas.microsoft.com/office/drawing/2010/main" w="1" cmpd="sng">
                <a:solidFill>
                  <a:schemeClr val="tx1"/>
                </a:solidFill>
                <a:miter lim="800000"/>
                <a:headEnd/>
                <a:tailEnd/>
              </a14:hiddenLine>
            </a:ext>
          </a:extLst>
        </p:spPr>
        <p:txBody>
          <a:bodyPr/>
          <a:lstStyle/>
          <a:p>
            <a:pPr eaLnBrk="1" hangingPunct="1"/>
            <a:r>
              <a:rPr lang="zh-CN" altLang="en-US">
                <a:latin typeface="Arial" charset="0"/>
                <a:ea typeface="宋体" charset="-122"/>
              </a:rPr>
              <a:t>那么到这里最原始最简单的SVM就讲完了，回顾一下我们问题的转化过程，一开始是最大化边界，然后转换成了最小化w的问题，为了使得问题求解的形式符合二次规划问题，又转换成最小化w方的问题，为了后续求对偶问题方便，又加上了1/2变成了最小化1/2w方的问题。</a:t>
            </a:r>
          </a:p>
        </p:txBody>
      </p:sp>
    </p:spTree>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xfrm>
            <a:off x="1141413" y="754063"/>
            <a:ext cx="4391025" cy="3294062"/>
          </a:xfrm>
          <a:ln/>
          <a:extLst>
            <a:ext uri="{91240B29-F687-4F45-9708-019B960494DF}">
              <a14:hiddenLine xmlns:a14="http://schemas.microsoft.com/office/drawing/2010/main" w="1" cmpd="sng">
                <a:solidFill>
                  <a:schemeClr val="tx1"/>
                </a:solidFill>
                <a:miter lim="800000"/>
                <a:headEnd/>
                <a:tailEnd/>
              </a14:hiddenLine>
            </a:ext>
          </a:extLst>
        </p:spPr>
      </p:sp>
      <p:sp>
        <p:nvSpPr>
          <p:cNvPr id="24579" name="Rectangle 3"/>
          <p:cNvSpPr>
            <a:spLocks noGrp="1" noChangeArrowheads="1"/>
          </p:cNvSpPr>
          <p:nvPr>
            <p:ph type="body" idx="1"/>
          </p:nvPr>
        </p:nvSpPr>
        <p:spPr>
          <a:noFill/>
          <a:extLst>
            <a:ext uri="{91240B29-F687-4F45-9708-019B960494DF}">
              <a14:hiddenLine xmlns:a14="http://schemas.microsoft.com/office/drawing/2010/main" w="1" cmpd="sng">
                <a:solidFill>
                  <a:schemeClr val="tx1"/>
                </a:solidFill>
                <a:miter lim="800000"/>
                <a:headEnd/>
                <a:tailEnd/>
              </a14:hiddenLine>
            </a:ext>
          </a:extLst>
        </p:spPr>
        <p:txBody>
          <a:bodyPr/>
          <a:lstStyle/>
          <a:p>
            <a:pPr eaLnBrk="1" hangingPunct="1"/>
            <a:r>
              <a:rPr lang="zh-CN" altLang="en-US" dirty="0">
                <a:latin typeface="Arial" charset="0"/>
                <a:ea typeface="宋体" charset="-122"/>
              </a:rPr>
              <a:t>也就是SVM要解决的是一个最大边界的问题，下面把它转换成数学符号，用wx+b来表示决策的超平面，那么能找到两根与它平行的线，wx+b=1和wx+b=-1.其中wx+b=-1通过了最靠近边缘的那个负样本，wx+b=1通过了最靠近边缘的正样本。这两根线之间的距离就是之前提到的边缘margin。</a:t>
            </a:r>
          </a:p>
          <a:p>
            <a:pPr eaLnBrk="1" hangingPunct="1"/>
            <a:r>
              <a:rPr lang="zh-CN" altLang="en-US" dirty="0">
                <a:latin typeface="Arial" charset="0"/>
                <a:ea typeface="宋体" charset="-122"/>
              </a:rPr>
              <a:t>应用几何知识，两根平行线的距离为常数项相减后除以法向量的模长。其中w就是模的长度，所以根据定义能够得到margin为2除以w。</a:t>
            </a:r>
          </a:p>
          <a:p>
            <a:pPr eaLnBrk="1" hangingPunct="1"/>
            <a:r>
              <a:rPr lang="zh-CN" altLang="en-US" dirty="0">
                <a:latin typeface="Arial" charset="0"/>
                <a:ea typeface="宋体" charset="-122"/>
              </a:rPr>
              <a:t>最大化边界D就是最小化w，那么现在问题转换成了w的最小化的优化问题。最小化w跟最小化w平方是等价的，之所以这些做，是因为这样能够把问题变成二次规划问题，而二次规划问题是有通用的解法的。</a:t>
            </a:r>
          </a:p>
        </p:txBody>
      </p:sp>
    </p:spTree>
    <p:extLst>
      <p:ext uri="{BB962C8B-B14F-4D97-AF65-F5344CB8AC3E}">
        <p14:creationId xmlns:p14="http://schemas.microsoft.com/office/powerpoint/2010/main" val="3297297391"/>
      </p:ext>
    </p:extLst>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xfrm>
            <a:off x="1141413" y="754063"/>
            <a:ext cx="4391025" cy="3294062"/>
          </a:xfrm>
          <a:ln/>
          <a:extLst>
            <a:ext uri="{91240B29-F687-4F45-9708-019B960494DF}">
              <a14:hiddenLine xmlns:a14="http://schemas.microsoft.com/office/drawing/2010/main" w="1" cmpd="sng">
                <a:solidFill>
                  <a:schemeClr val="tx1"/>
                </a:solidFill>
                <a:miter lim="800000"/>
                <a:headEnd/>
                <a:tailEnd/>
              </a14:hiddenLine>
            </a:ext>
          </a:extLst>
        </p:spPr>
      </p:sp>
      <p:sp>
        <p:nvSpPr>
          <p:cNvPr id="24579" name="Rectangle 3"/>
          <p:cNvSpPr>
            <a:spLocks noGrp="1" noChangeArrowheads="1"/>
          </p:cNvSpPr>
          <p:nvPr>
            <p:ph type="body" idx="1"/>
          </p:nvPr>
        </p:nvSpPr>
        <p:spPr>
          <a:noFill/>
          <a:extLst>
            <a:ext uri="{91240B29-F687-4F45-9708-019B960494DF}">
              <a14:hiddenLine xmlns:a14="http://schemas.microsoft.com/office/drawing/2010/main" w="1" cmpd="sng">
                <a:solidFill>
                  <a:schemeClr val="tx1"/>
                </a:solidFill>
                <a:miter lim="800000"/>
                <a:headEnd/>
                <a:tailEnd/>
              </a14:hiddenLine>
            </a:ext>
          </a:extLst>
        </p:spPr>
        <p:txBody>
          <a:bodyPr/>
          <a:lstStyle/>
          <a:p>
            <a:pPr eaLnBrk="1" hangingPunct="1"/>
            <a:r>
              <a:rPr lang="zh-CN" altLang="en-US" dirty="0">
                <a:latin typeface="Arial" charset="0"/>
                <a:ea typeface="宋体" charset="-122"/>
              </a:rPr>
              <a:t>也就是SVM要解决的是一个最大边界的问题，下面把它转换成数学符号，用wx+b来表示决策的超平面，那么能找到两根与它平行的线，wx+b=1和wx+b=-1.其中wx+b=-1通过了最靠近边缘的那个负样本，wx+b=1通过了最靠近边缘的正样本。这两根线之间的距离就是之前提到的边缘margin。</a:t>
            </a:r>
          </a:p>
          <a:p>
            <a:pPr eaLnBrk="1" hangingPunct="1"/>
            <a:r>
              <a:rPr lang="zh-CN" altLang="en-US" dirty="0">
                <a:latin typeface="Arial" charset="0"/>
                <a:ea typeface="宋体" charset="-122"/>
              </a:rPr>
              <a:t>应用几何知识，两根平行线的距离为常数项相减后除以法向量的模长。其中w就是模的长度，所以根据定义能够得到margin为2除以w。</a:t>
            </a:r>
          </a:p>
          <a:p>
            <a:pPr eaLnBrk="1" hangingPunct="1"/>
            <a:r>
              <a:rPr lang="zh-CN" altLang="en-US" dirty="0">
                <a:latin typeface="Arial" charset="0"/>
                <a:ea typeface="宋体" charset="-122"/>
              </a:rPr>
              <a:t>最大化边界D就是最小化w，那么现在问题转换成了w的最小化的优化问题。最小化w跟最小化w平方是等价的，之所以这些做，是因为这样能够把问题变成二次规划问题，而二次规划问题是有通用的解法的。</a:t>
            </a:r>
          </a:p>
        </p:txBody>
      </p:sp>
    </p:spTree>
    <p:extLst>
      <p:ext uri="{BB962C8B-B14F-4D97-AF65-F5344CB8AC3E}">
        <p14:creationId xmlns:p14="http://schemas.microsoft.com/office/powerpoint/2010/main" val="337788975"/>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4575498-5B68-4A76-96EE-4323497992F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9144000" cy="4038600"/>
          </a:xfrm>
          <a:prstGeom prst="rect">
            <a:avLst/>
          </a:prstGeom>
        </p:spPr>
      </p:pic>
      <p:sp>
        <p:nvSpPr>
          <p:cNvPr id="4" name="矩形 4">
            <a:extLst>
              <a:ext uri="{FF2B5EF4-FFF2-40B4-BE49-F238E27FC236}">
                <a16:creationId xmlns:a16="http://schemas.microsoft.com/office/drawing/2014/main" id="{924BD621-5C8E-46C9-B00B-820B3C5F4330}"/>
              </a:ext>
            </a:extLst>
          </p:cNvPr>
          <p:cNvSpPr/>
          <p:nvPr userDrawn="1"/>
        </p:nvSpPr>
        <p:spPr>
          <a:xfrm flipH="1">
            <a:off x="0" y="3329513"/>
            <a:ext cx="9144000" cy="2025594"/>
          </a:xfrm>
          <a:custGeom>
            <a:avLst/>
            <a:gdLst>
              <a:gd name="connsiteX0" fmla="*/ 0 w 9144010"/>
              <a:gd name="connsiteY0" fmla="*/ 0 h 2964150"/>
              <a:gd name="connsiteX1" fmla="*/ 9144010 w 9144010"/>
              <a:gd name="connsiteY1" fmla="*/ 0 h 2964150"/>
              <a:gd name="connsiteX2" fmla="*/ 9144010 w 9144010"/>
              <a:gd name="connsiteY2" fmla="*/ 2964150 h 2964150"/>
              <a:gd name="connsiteX3" fmla="*/ 0 w 9144010"/>
              <a:gd name="connsiteY3" fmla="*/ 2964150 h 2964150"/>
              <a:gd name="connsiteX4" fmla="*/ 0 w 9144010"/>
              <a:gd name="connsiteY4" fmla="*/ 0 h 2964150"/>
              <a:gd name="connsiteX0-1" fmla="*/ 0 w 9144010"/>
              <a:gd name="connsiteY0-2" fmla="*/ 0 h 2964150"/>
              <a:gd name="connsiteX1-3" fmla="*/ 9144010 w 9144010"/>
              <a:gd name="connsiteY1-4" fmla="*/ 0 h 2964150"/>
              <a:gd name="connsiteX2-5" fmla="*/ 9144010 w 9144010"/>
              <a:gd name="connsiteY2-6" fmla="*/ 2964150 h 2964150"/>
              <a:gd name="connsiteX3-7" fmla="*/ 0 w 9144010"/>
              <a:gd name="connsiteY3-8" fmla="*/ 2964150 h 2964150"/>
              <a:gd name="connsiteX4-9" fmla="*/ 0 w 9144010"/>
              <a:gd name="connsiteY4-10" fmla="*/ 0 h 2964150"/>
              <a:gd name="connsiteX0-11" fmla="*/ 0 w 9144010"/>
              <a:gd name="connsiteY0-12" fmla="*/ 0 h 2964150"/>
              <a:gd name="connsiteX1-13" fmla="*/ 9144010 w 9144010"/>
              <a:gd name="connsiteY1-14" fmla="*/ 0 h 2964150"/>
              <a:gd name="connsiteX2-15" fmla="*/ 9144010 w 9144010"/>
              <a:gd name="connsiteY2-16" fmla="*/ 2964150 h 2964150"/>
              <a:gd name="connsiteX3-17" fmla="*/ 0 w 9144010"/>
              <a:gd name="connsiteY3-18" fmla="*/ 2964150 h 2964150"/>
              <a:gd name="connsiteX4-19" fmla="*/ 0 w 9144010"/>
              <a:gd name="connsiteY4-20" fmla="*/ 0 h 2964150"/>
              <a:gd name="connsiteX0-21" fmla="*/ 0 w 9144010"/>
              <a:gd name="connsiteY0-22" fmla="*/ 0 h 2964150"/>
              <a:gd name="connsiteX1-23" fmla="*/ 9144010 w 9144010"/>
              <a:gd name="connsiteY1-24" fmla="*/ 0 h 2964150"/>
              <a:gd name="connsiteX2-25" fmla="*/ 9144010 w 9144010"/>
              <a:gd name="connsiteY2-26" fmla="*/ 2964150 h 2964150"/>
              <a:gd name="connsiteX3-27" fmla="*/ 0 w 9144010"/>
              <a:gd name="connsiteY3-28" fmla="*/ 2964150 h 2964150"/>
              <a:gd name="connsiteX4-29" fmla="*/ 0 w 9144010"/>
              <a:gd name="connsiteY4-30" fmla="*/ 0 h 2964150"/>
              <a:gd name="connsiteX0-31" fmla="*/ 0 w 9144010"/>
              <a:gd name="connsiteY0-32" fmla="*/ 0 h 2964150"/>
              <a:gd name="connsiteX1-33" fmla="*/ 9144010 w 9144010"/>
              <a:gd name="connsiteY1-34" fmla="*/ 0 h 2964150"/>
              <a:gd name="connsiteX2-35" fmla="*/ 9144010 w 9144010"/>
              <a:gd name="connsiteY2-36" fmla="*/ 2964150 h 2964150"/>
              <a:gd name="connsiteX3-37" fmla="*/ 0 w 9144010"/>
              <a:gd name="connsiteY3-38" fmla="*/ 2964150 h 2964150"/>
              <a:gd name="connsiteX4-39" fmla="*/ 0 w 9144010"/>
              <a:gd name="connsiteY4-40" fmla="*/ 0 h 29641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10" h="2964150">
                <a:moveTo>
                  <a:pt x="0" y="0"/>
                </a:moveTo>
                <a:cubicBezTo>
                  <a:pt x="2346039" y="216256"/>
                  <a:pt x="5809680" y="2235659"/>
                  <a:pt x="9144010" y="0"/>
                </a:cubicBezTo>
                <a:lnTo>
                  <a:pt x="9144010" y="2964150"/>
                </a:lnTo>
                <a:lnTo>
                  <a:pt x="0" y="2964150"/>
                </a:lnTo>
                <a:lnTo>
                  <a:pt x="0" y="0"/>
                </a:lnTo>
                <a:close/>
              </a:path>
            </a:pathLst>
          </a:custGeom>
          <a:gradFill>
            <a:gsLst>
              <a:gs pos="0">
                <a:srgbClr val="FF6600"/>
              </a:gs>
              <a:gs pos="100000">
                <a:srgbClr val="FF99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endParaRPr>
          </a:p>
        </p:txBody>
      </p:sp>
      <p:sp>
        <p:nvSpPr>
          <p:cNvPr id="5" name="任意多边形: 形状 4">
            <a:extLst>
              <a:ext uri="{FF2B5EF4-FFF2-40B4-BE49-F238E27FC236}">
                <a16:creationId xmlns:a16="http://schemas.microsoft.com/office/drawing/2014/main" id="{4F4A0A4B-8327-4A2B-A10E-6DB97B6D05B1}"/>
              </a:ext>
            </a:extLst>
          </p:cNvPr>
          <p:cNvSpPr/>
          <p:nvPr userDrawn="1"/>
        </p:nvSpPr>
        <p:spPr>
          <a:xfrm flipH="1">
            <a:off x="0" y="3560897"/>
            <a:ext cx="9144000" cy="3297103"/>
          </a:xfrm>
          <a:custGeom>
            <a:avLst/>
            <a:gdLst>
              <a:gd name="connsiteX0" fmla="*/ 9144000 w 9144000"/>
              <a:gd name="connsiteY0" fmla="*/ 0 h 3297103"/>
              <a:gd name="connsiteX1" fmla="*/ 0 w 9144000"/>
              <a:gd name="connsiteY1" fmla="*/ 0 h 3297103"/>
              <a:gd name="connsiteX2" fmla="*/ 0 w 9144000"/>
              <a:gd name="connsiteY2" fmla="*/ 1855879 h 3297103"/>
              <a:gd name="connsiteX3" fmla="*/ 0 w 9144000"/>
              <a:gd name="connsiteY3" fmla="*/ 3297103 h 3297103"/>
              <a:gd name="connsiteX4" fmla="*/ 9144000 w 9144000"/>
              <a:gd name="connsiteY4" fmla="*/ 3297103 h 3297103"/>
              <a:gd name="connsiteX5" fmla="*/ 9144000 w 9144000"/>
              <a:gd name="connsiteY5" fmla="*/ 1855879 h 3297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3297103">
                <a:moveTo>
                  <a:pt x="9144000" y="0"/>
                </a:moveTo>
                <a:cubicBezTo>
                  <a:pt x="5994400" y="1526702"/>
                  <a:pt x="3048000" y="0"/>
                  <a:pt x="0" y="0"/>
                </a:cubicBezTo>
                <a:lnTo>
                  <a:pt x="0" y="1855879"/>
                </a:lnTo>
                <a:lnTo>
                  <a:pt x="0" y="3297103"/>
                </a:lnTo>
                <a:lnTo>
                  <a:pt x="9144000" y="3297103"/>
                </a:lnTo>
                <a:lnTo>
                  <a:pt x="9144000" y="1855879"/>
                </a:lnTo>
                <a:close/>
              </a:path>
            </a:pathLst>
          </a:custGeom>
          <a:solidFill>
            <a:srgbClr val="13548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6" name="矩形 7">
            <a:extLst>
              <a:ext uri="{FF2B5EF4-FFF2-40B4-BE49-F238E27FC236}">
                <a16:creationId xmlns:a16="http://schemas.microsoft.com/office/drawing/2014/main" id="{BC161389-8B88-46BF-AA2F-246E019403A6}"/>
              </a:ext>
            </a:extLst>
          </p:cNvPr>
          <p:cNvSpPr>
            <a:spLocks noChangeArrowheads="1"/>
          </p:cNvSpPr>
          <p:nvPr userDrawn="1"/>
        </p:nvSpPr>
        <p:spPr bwMode="auto">
          <a:xfrm>
            <a:off x="2711028" y="5568412"/>
            <a:ext cx="37219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685783" rtl="0" eaLnBrk="0" fontAlgn="base" latinLnBrk="0" hangingPunct="0">
              <a:lnSpc>
                <a:spcPct val="100000"/>
              </a:lnSpc>
              <a:spcBef>
                <a:spcPct val="0"/>
              </a:spcBef>
              <a:spcAft>
                <a:spcPct val="0"/>
              </a:spcAft>
              <a:buClrTx/>
              <a:buSzTx/>
              <a:buFontTx/>
              <a:buNone/>
              <a:tabLst/>
              <a:defRPr/>
            </a:pPr>
            <a:r>
              <a:rPr kumimoji="1" lang="zh-CN" altLang="en-US" sz="2400" b="0" i="0" u="none" strike="noStrike" kern="1200" cap="none" spc="75"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主讲人：丁兆云</a:t>
            </a:r>
          </a:p>
        </p:txBody>
      </p:sp>
      <p:cxnSp>
        <p:nvCxnSpPr>
          <p:cNvPr id="7" name="直接连接符 6">
            <a:extLst>
              <a:ext uri="{FF2B5EF4-FFF2-40B4-BE49-F238E27FC236}">
                <a16:creationId xmlns:a16="http://schemas.microsoft.com/office/drawing/2014/main" id="{51FDC179-14B0-4BD2-990A-C7C6C80AC28D}"/>
              </a:ext>
            </a:extLst>
          </p:cNvPr>
          <p:cNvCxnSpPr>
            <a:cxnSpLocks/>
          </p:cNvCxnSpPr>
          <p:nvPr userDrawn="1"/>
        </p:nvCxnSpPr>
        <p:spPr>
          <a:xfrm>
            <a:off x="1385804" y="5463114"/>
            <a:ext cx="6372392" cy="0"/>
          </a:xfrm>
          <a:prstGeom prst="line">
            <a:avLst/>
          </a:prstGeom>
          <a:ln>
            <a:solidFill>
              <a:srgbClr val="FFFFFF"/>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53E6369A-7D52-43ED-9952-4CF062B81771}"/>
              </a:ext>
            </a:extLst>
          </p:cNvPr>
          <p:cNvSpPr/>
          <p:nvPr userDrawn="1"/>
        </p:nvSpPr>
        <p:spPr>
          <a:xfrm>
            <a:off x="1288086" y="4651214"/>
            <a:ext cx="6567824" cy="707886"/>
          </a:xfrm>
          <a:prstGeom prst="rect">
            <a:avLst/>
          </a:prstGeom>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4000" b="1" i="0" u="none" strike="noStrike" kern="1200" cap="none" spc="300" normalizeH="0" baseline="0" noProof="0">
                <a:ln>
                  <a:noFill/>
                </a:ln>
                <a:solidFill>
                  <a:prstClr val="white"/>
                </a:solidFill>
                <a:effectLst/>
                <a:uLnTx/>
                <a:uFillTx/>
                <a:latin typeface="微软雅黑"/>
                <a:ea typeface="+mn-ea"/>
                <a:cs typeface="+mn-cs"/>
                <a:sym typeface="+mn-ea"/>
              </a:rPr>
              <a:t>第十课  分类方法</a:t>
            </a:r>
            <a:r>
              <a:rPr kumimoji="1" lang="zh-CN" altLang="en-US" sz="3200" b="1" i="0" u="none" strike="noStrike" kern="1200" cap="none" spc="300" normalizeH="0" baseline="0" noProof="0">
                <a:ln>
                  <a:noFill/>
                </a:ln>
                <a:solidFill>
                  <a:prstClr val="white"/>
                </a:solidFill>
                <a:effectLst/>
                <a:uLnTx/>
                <a:uFillTx/>
                <a:latin typeface="微软雅黑"/>
                <a:ea typeface="+mn-ea"/>
                <a:cs typeface="+mn-cs"/>
                <a:sym typeface="+mn-ea"/>
              </a:rPr>
              <a:t>（</a:t>
            </a:r>
            <a:r>
              <a:rPr kumimoji="1" lang="en-US" altLang="zh-CN" sz="3200" b="1" i="0" u="none" strike="noStrike" kern="1200" cap="none" spc="300" normalizeH="0" baseline="0" noProof="0">
                <a:ln>
                  <a:noFill/>
                </a:ln>
                <a:solidFill>
                  <a:prstClr val="white"/>
                </a:solidFill>
                <a:effectLst/>
                <a:uLnTx/>
                <a:uFillTx/>
                <a:latin typeface="+mn-lt"/>
                <a:ea typeface="+mn-ea"/>
                <a:cs typeface="+mn-cs"/>
                <a:sym typeface="+mn-ea"/>
              </a:rPr>
              <a:t>SVM</a:t>
            </a:r>
            <a:r>
              <a:rPr kumimoji="1" lang="zh-CN" altLang="en-US" sz="3200" b="1" i="0" u="none" strike="noStrike" kern="1200" cap="none" spc="300" normalizeH="0" baseline="0" noProof="0">
                <a:ln>
                  <a:noFill/>
                </a:ln>
                <a:solidFill>
                  <a:prstClr val="white"/>
                </a:solidFill>
                <a:effectLst/>
                <a:uLnTx/>
                <a:uFillTx/>
                <a:latin typeface="微软雅黑"/>
                <a:ea typeface="+mn-ea"/>
                <a:cs typeface="+mn-cs"/>
                <a:sym typeface="+mn-ea"/>
              </a:rPr>
              <a:t>）</a:t>
            </a:r>
            <a:endParaRPr kumimoji="1" lang="zh-CN" altLang="en-US" sz="4000" b="1" i="0" u="none" strike="noStrike" kern="1200" cap="none" spc="300" normalizeH="0" baseline="0" noProof="0">
              <a:ln>
                <a:noFill/>
              </a:ln>
              <a:solidFill>
                <a:prstClr val="white"/>
              </a:solidFill>
              <a:effectLst/>
              <a:uLnTx/>
              <a:uFillTx/>
              <a:latin typeface="微软雅黑"/>
              <a:ea typeface="微软雅黑"/>
              <a:cs typeface="+mn-cs"/>
              <a:sym typeface="+mn-ea"/>
            </a:endParaRPr>
          </a:p>
        </p:txBody>
      </p:sp>
      <p:grpSp>
        <p:nvGrpSpPr>
          <p:cNvPr id="2" name="组合 1">
            <a:extLst>
              <a:ext uri="{FF2B5EF4-FFF2-40B4-BE49-F238E27FC236}">
                <a16:creationId xmlns:a16="http://schemas.microsoft.com/office/drawing/2014/main" id="{CA2347EF-6C6F-4291-8AD4-146DC49F034C}"/>
              </a:ext>
            </a:extLst>
          </p:cNvPr>
          <p:cNvGrpSpPr/>
          <p:nvPr userDrawn="1"/>
        </p:nvGrpSpPr>
        <p:grpSpPr>
          <a:xfrm>
            <a:off x="377337" y="6382297"/>
            <a:ext cx="8515143" cy="323165"/>
            <a:chOff x="305329" y="6382297"/>
            <a:chExt cx="8515143" cy="323165"/>
          </a:xfrm>
        </p:grpSpPr>
        <p:sp>
          <p:nvSpPr>
            <p:cNvPr id="11" name="矩形 7">
              <a:extLst>
                <a:ext uri="{FF2B5EF4-FFF2-40B4-BE49-F238E27FC236}">
                  <a16:creationId xmlns:a16="http://schemas.microsoft.com/office/drawing/2014/main" id="{F71F9F14-8D10-4307-8455-ABE4CC991DF2}"/>
                </a:ext>
              </a:extLst>
            </p:cNvPr>
            <p:cNvSpPr>
              <a:spLocks noChangeArrowheads="1"/>
            </p:cNvSpPr>
            <p:nvPr userDrawn="1"/>
          </p:nvSpPr>
          <p:spPr bwMode="auto">
            <a:xfrm>
              <a:off x="504472" y="6382297"/>
              <a:ext cx="831600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685783" rtl="0" eaLnBrk="0" fontAlgn="base" latinLnBrk="0" hangingPunct="0">
                <a:lnSpc>
                  <a:spcPct val="100000"/>
                </a:lnSpc>
                <a:spcBef>
                  <a:spcPct val="0"/>
                </a:spcBef>
                <a:spcAft>
                  <a:spcPct val="0"/>
                </a:spcAft>
                <a:buClrTx/>
                <a:buSzTx/>
                <a:buFontTx/>
                <a:buNone/>
                <a:tabLst/>
                <a:defRPr/>
              </a:pPr>
              <a:r>
                <a:rPr kumimoji="1" lang="en-US" altLang="zh-CN" sz="1500" b="0" i="0" u="none" strike="noStrike" kern="1200" cap="none" spc="0" normalizeH="0" baseline="0" noProof="0">
                  <a:ln>
                    <a:noFill/>
                  </a:ln>
                  <a:solidFill>
                    <a:prstClr val="white"/>
                  </a:solidFill>
                  <a:effectLst/>
                  <a:uLnTx/>
                  <a:uFillTx/>
                  <a:latin typeface="微软雅黑 Light" panose="020B0502040204020203" pitchFamily="34" charset="-122"/>
                  <a:ea typeface="微软雅黑 Light" panose="020B0502040204020203" pitchFamily="34" charset="-122"/>
                  <a:cs typeface="+mn-cs"/>
                </a:rPr>
                <a:t>dingzhaoyun1983@163.com        17607310865        https://github.com/zyding1983/datamining</a:t>
              </a:r>
            </a:p>
          </p:txBody>
        </p:sp>
        <p:pic>
          <p:nvPicPr>
            <p:cNvPr id="19" name="图片 18">
              <a:extLst>
                <a:ext uri="{FF2B5EF4-FFF2-40B4-BE49-F238E27FC236}">
                  <a16:creationId xmlns:a16="http://schemas.microsoft.com/office/drawing/2014/main" id="{1C1EE3AE-6A9C-4868-9527-19EF7EB5B70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5329" y="6422528"/>
              <a:ext cx="242702" cy="242702"/>
            </a:xfrm>
            <a:prstGeom prst="rect">
              <a:avLst/>
            </a:prstGeom>
          </p:spPr>
        </p:pic>
        <p:pic>
          <p:nvPicPr>
            <p:cNvPr id="17" name="图片 16">
              <a:extLst>
                <a:ext uri="{FF2B5EF4-FFF2-40B4-BE49-F238E27FC236}">
                  <a16:creationId xmlns:a16="http://schemas.microsoft.com/office/drawing/2014/main" id="{12B553A3-3229-4CF4-A7F1-BB831DB5EEB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708512" y="6403941"/>
              <a:ext cx="279876" cy="279876"/>
            </a:xfrm>
            <a:prstGeom prst="rect">
              <a:avLst/>
            </a:prstGeom>
          </p:spPr>
        </p:pic>
        <p:pic>
          <p:nvPicPr>
            <p:cNvPr id="13" name="图片 12">
              <a:extLst>
                <a:ext uri="{FF2B5EF4-FFF2-40B4-BE49-F238E27FC236}">
                  <a16:creationId xmlns:a16="http://schemas.microsoft.com/office/drawing/2014/main" id="{CAEC7AD8-3298-4414-85DC-586BBE803B25}"/>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219974" y="6435217"/>
              <a:ext cx="217324" cy="217324"/>
            </a:xfrm>
            <a:prstGeom prst="rect">
              <a:avLst/>
            </a:prstGeom>
          </p:spPr>
        </p:pic>
      </p:grpSp>
    </p:spTree>
    <p:extLst>
      <p:ext uri="{BB962C8B-B14F-4D97-AF65-F5344CB8AC3E}">
        <p14:creationId xmlns:p14="http://schemas.microsoft.com/office/powerpoint/2010/main" val="2092308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4575498-5B68-4A76-96EE-4323497992F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9144000" cy="4038600"/>
          </a:xfrm>
          <a:prstGeom prst="rect">
            <a:avLst/>
          </a:prstGeom>
        </p:spPr>
      </p:pic>
      <p:sp>
        <p:nvSpPr>
          <p:cNvPr id="4" name="矩形 4">
            <a:extLst>
              <a:ext uri="{FF2B5EF4-FFF2-40B4-BE49-F238E27FC236}">
                <a16:creationId xmlns:a16="http://schemas.microsoft.com/office/drawing/2014/main" id="{924BD621-5C8E-46C9-B00B-820B3C5F4330}"/>
              </a:ext>
            </a:extLst>
          </p:cNvPr>
          <p:cNvSpPr/>
          <p:nvPr userDrawn="1"/>
        </p:nvSpPr>
        <p:spPr>
          <a:xfrm flipH="1">
            <a:off x="0" y="3329513"/>
            <a:ext cx="9144000" cy="2025594"/>
          </a:xfrm>
          <a:custGeom>
            <a:avLst/>
            <a:gdLst>
              <a:gd name="connsiteX0" fmla="*/ 0 w 9144010"/>
              <a:gd name="connsiteY0" fmla="*/ 0 h 2964150"/>
              <a:gd name="connsiteX1" fmla="*/ 9144010 w 9144010"/>
              <a:gd name="connsiteY1" fmla="*/ 0 h 2964150"/>
              <a:gd name="connsiteX2" fmla="*/ 9144010 w 9144010"/>
              <a:gd name="connsiteY2" fmla="*/ 2964150 h 2964150"/>
              <a:gd name="connsiteX3" fmla="*/ 0 w 9144010"/>
              <a:gd name="connsiteY3" fmla="*/ 2964150 h 2964150"/>
              <a:gd name="connsiteX4" fmla="*/ 0 w 9144010"/>
              <a:gd name="connsiteY4" fmla="*/ 0 h 2964150"/>
              <a:gd name="connsiteX0-1" fmla="*/ 0 w 9144010"/>
              <a:gd name="connsiteY0-2" fmla="*/ 0 h 2964150"/>
              <a:gd name="connsiteX1-3" fmla="*/ 9144010 w 9144010"/>
              <a:gd name="connsiteY1-4" fmla="*/ 0 h 2964150"/>
              <a:gd name="connsiteX2-5" fmla="*/ 9144010 w 9144010"/>
              <a:gd name="connsiteY2-6" fmla="*/ 2964150 h 2964150"/>
              <a:gd name="connsiteX3-7" fmla="*/ 0 w 9144010"/>
              <a:gd name="connsiteY3-8" fmla="*/ 2964150 h 2964150"/>
              <a:gd name="connsiteX4-9" fmla="*/ 0 w 9144010"/>
              <a:gd name="connsiteY4-10" fmla="*/ 0 h 2964150"/>
              <a:gd name="connsiteX0-11" fmla="*/ 0 w 9144010"/>
              <a:gd name="connsiteY0-12" fmla="*/ 0 h 2964150"/>
              <a:gd name="connsiteX1-13" fmla="*/ 9144010 w 9144010"/>
              <a:gd name="connsiteY1-14" fmla="*/ 0 h 2964150"/>
              <a:gd name="connsiteX2-15" fmla="*/ 9144010 w 9144010"/>
              <a:gd name="connsiteY2-16" fmla="*/ 2964150 h 2964150"/>
              <a:gd name="connsiteX3-17" fmla="*/ 0 w 9144010"/>
              <a:gd name="connsiteY3-18" fmla="*/ 2964150 h 2964150"/>
              <a:gd name="connsiteX4-19" fmla="*/ 0 w 9144010"/>
              <a:gd name="connsiteY4-20" fmla="*/ 0 h 2964150"/>
              <a:gd name="connsiteX0-21" fmla="*/ 0 w 9144010"/>
              <a:gd name="connsiteY0-22" fmla="*/ 0 h 2964150"/>
              <a:gd name="connsiteX1-23" fmla="*/ 9144010 w 9144010"/>
              <a:gd name="connsiteY1-24" fmla="*/ 0 h 2964150"/>
              <a:gd name="connsiteX2-25" fmla="*/ 9144010 w 9144010"/>
              <a:gd name="connsiteY2-26" fmla="*/ 2964150 h 2964150"/>
              <a:gd name="connsiteX3-27" fmla="*/ 0 w 9144010"/>
              <a:gd name="connsiteY3-28" fmla="*/ 2964150 h 2964150"/>
              <a:gd name="connsiteX4-29" fmla="*/ 0 w 9144010"/>
              <a:gd name="connsiteY4-30" fmla="*/ 0 h 2964150"/>
              <a:gd name="connsiteX0-31" fmla="*/ 0 w 9144010"/>
              <a:gd name="connsiteY0-32" fmla="*/ 0 h 2964150"/>
              <a:gd name="connsiteX1-33" fmla="*/ 9144010 w 9144010"/>
              <a:gd name="connsiteY1-34" fmla="*/ 0 h 2964150"/>
              <a:gd name="connsiteX2-35" fmla="*/ 9144010 w 9144010"/>
              <a:gd name="connsiteY2-36" fmla="*/ 2964150 h 2964150"/>
              <a:gd name="connsiteX3-37" fmla="*/ 0 w 9144010"/>
              <a:gd name="connsiteY3-38" fmla="*/ 2964150 h 2964150"/>
              <a:gd name="connsiteX4-39" fmla="*/ 0 w 9144010"/>
              <a:gd name="connsiteY4-40" fmla="*/ 0 h 29641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10" h="2964150">
                <a:moveTo>
                  <a:pt x="0" y="0"/>
                </a:moveTo>
                <a:cubicBezTo>
                  <a:pt x="2346039" y="216256"/>
                  <a:pt x="5809680" y="2235659"/>
                  <a:pt x="9144010" y="0"/>
                </a:cubicBezTo>
                <a:lnTo>
                  <a:pt x="9144010" y="2964150"/>
                </a:lnTo>
                <a:lnTo>
                  <a:pt x="0" y="2964150"/>
                </a:lnTo>
                <a:lnTo>
                  <a:pt x="0" y="0"/>
                </a:lnTo>
                <a:close/>
              </a:path>
            </a:pathLst>
          </a:custGeom>
          <a:gradFill>
            <a:gsLst>
              <a:gs pos="0">
                <a:srgbClr val="FF6600"/>
              </a:gs>
              <a:gs pos="100000">
                <a:srgbClr val="FF99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endParaRPr>
          </a:p>
        </p:txBody>
      </p:sp>
      <p:sp>
        <p:nvSpPr>
          <p:cNvPr id="5" name="任意多边形: 形状 4">
            <a:extLst>
              <a:ext uri="{FF2B5EF4-FFF2-40B4-BE49-F238E27FC236}">
                <a16:creationId xmlns:a16="http://schemas.microsoft.com/office/drawing/2014/main" id="{4F4A0A4B-8327-4A2B-A10E-6DB97B6D05B1}"/>
              </a:ext>
            </a:extLst>
          </p:cNvPr>
          <p:cNvSpPr/>
          <p:nvPr userDrawn="1"/>
        </p:nvSpPr>
        <p:spPr>
          <a:xfrm flipH="1">
            <a:off x="0" y="3560897"/>
            <a:ext cx="9144000" cy="3297103"/>
          </a:xfrm>
          <a:custGeom>
            <a:avLst/>
            <a:gdLst>
              <a:gd name="connsiteX0" fmla="*/ 9144000 w 9144000"/>
              <a:gd name="connsiteY0" fmla="*/ 0 h 3297103"/>
              <a:gd name="connsiteX1" fmla="*/ 0 w 9144000"/>
              <a:gd name="connsiteY1" fmla="*/ 0 h 3297103"/>
              <a:gd name="connsiteX2" fmla="*/ 0 w 9144000"/>
              <a:gd name="connsiteY2" fmla="*/ 1855879 h 3297103"/>
              <a:gd name="connsiteX3" fmla="*/ 0 w 9144000"/>
              <a:gd name="connsiteY3" fmla="*/ 3297103 h 3297103"/>
              <a:gd name="connsiteX4" fmla="*/ 9144000 w 9144000"/>
              <a:gd name="connsiteY4" fmla="*/ 3297103 h 3297103"/>
              <a:gd name="connsiteX5" fmla="*/ 9144000 w 9144000"/>
              <a:gd name="connsiteY5" fmla="*/ 1855879 h 3297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3297103">
                <a:moveTo>
                  <a:pt x="9144000" y="0"/>
                </a:moveTo>
                <a:cubicBezTo>
                  <a:pt x="5994400" y="1526702"/>
                  <a:pt x="3048000" y="0"/>
                  <a:pt x="0" y="0"/>
                </a:cubicBezTo>
                <a:lnTo>
                  <a:pt x="0" y="1855879"/>
                </a:lnTo>
                <a:lnTo>
                  <a:pt x="0" y="3297103"/>
                </a:lnTo>
                <a:lnTo>
                  <a:pt x="9144000" y="3297103"/>
                </a:lnTo>
                <a:lnTo>
                  <a:pt x="9144000" y="1855879"/>
                </a:lnTo>
                <a:close/>
              </a:path>
            </a:pathLst>
          </a:custGeom>
          <a:solidFill>
            <a:srgbClr val="13548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7" name="直接连接符 6">
            <a:extLst>
              <a:ext uri="{FF2B5EF4-FFF2-40B4-BE49-F238E27FC236}">
                <a16:creationId xmlns:a16="http://schemas.microsoft.com/office/drawing/2014/main" id="{51FDC179-14B0-4BD2-990A-C7C6C80AC28D}"/>
              </a:ext>
            </a:extLst>
          </p:cNvPr>
          <p:cNvCxnSpPr/>
          <p:nvPr userDrawn="1"/>
        </p:nvCxnSpPr>
        <p:spPr>
          <a:xfrm>
            <a:off x="2097809" y="5463114"/>
            <a:ext cx="4948383" cy="0"/>
          </a:xfrm>
          <a:prstGeom prst="line">
            <a:avLst/>
          </a:prstGeom>
          <a:ln>
            <a:solidFill>
              <a:srgbClr val="FFFFFF"/>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53E6369A-7D52-43ED-9952-4CF062B81771}"/>
              </a:ext>
            </a:extLst>
          </p:cNvPr>
          <p:cNvSpPr/>
          <p:nvPr userDrawn="1"/>
        </p:nvSpPr>
        <p:spPr>
          <a:xfrm>
            <a:off x="2408910" y="4444720"/>
            <a:ext cx="4445448" cy="1829860"/>
          </a:xfrm>
          <a:prstGeom prst="rect">
            <a:avLst/>
          </a:prstGeom>
        </p:spPr>
        <p:txBody>
          <a:bodyPr wrap="none">
            <a:spAutoFit/>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1" lang="en-US" altLang="zh-CN" sz="4000" b="1" i="0" u="none" strike="noStrike" kern="1200" cap="none" spc="300" normalizeH="0" baseline="0" noProof="0">
                <a:ln>
                  <a:noFill/>
                </a:ln>
                <a:solidFill>
                  <a:prstClr val="white"/>
                </a:solidFill>
                <a:effectLst/>
                <a:uLnTx/>
                <a:uFillTx/>
                <a:latin typeface="Times New Roman"/>
                <a:ea typeface="微软雅黑"/>
                <a:cs typeface="+mn-cs"/>
                <a:sym typeface="+mn-ea"/>
              </a:rPr>
              <a:t>Any Questions</a:t>
            </a:r>
            <a:r>
              <a:rPr kumimoji="1" lang="zh-CN" altLang="en-US" sz="4000" b="1" i="0" u="none" strike="noStrike" kern="1200" cap="none" spc="300" normalizeH="0" baseline="0" noProof="0">
                <a:ln>
                  <a:noFill/>
                </a:ln>
                <a:solidFill>
                  <a:prstClr val="white"/>
                </a:solidFill>
                <a:effectLst/>
                <a:uLnTx/>
                <a:uFillTx/>
                <a:latin typeface="Times New Roman"/>
                <a:ea typeface="微软雅黑"/>
                <a:cs typeface="+mn-cs"/>
                <a:sym typeface="+mn-ea"/>
              </a:rPr>
              <a:t>？</a:t>
            </a:r>
          </a:p>
          <a:p>
            <a:pPr marL="0" marR="0" lvl="0" indent="0" algn="ctr" defTabSz="914400" rtl="0" eaLnBrk="1" fontAlgn="base" latinLnBrk="0" hangingPunct="1">
              <a:lnSpc>
                <a:spcPct val="150000"/>
              </a:lnSpc>
              <a:spcBef>
                <a:spcPct val="0"/>
              </a:spcBef>
              <a:spcAft>
                <a:spcPct val="0"/>
              </a:spcAft>
              <a:buClrTx/>
              <a:buSzTx/>
              <a:buFontTx/>
              <a:buNone/>
              <a:tabLst/>
              <a:defRPr/>
            </a:pPr>
            <a:r>
              <a:rPr kumimoji="1" lang="zh-CN" altLang="en-US" sz="4000" b="1" i="0" u="none" strike="noStrike" kern="1200" cap="none" spc="300" normalizeH="0" baseline="0" noProof="0">
                <a:ln>
                  <a:noFill/>
                </a:ln>
                <a:solidFill>
                  <a:prstClr val="white"/>
                </a:solidFill>
                <a:effectLst/>
                <a:uLnTx/>
                <a:uFillTx/>
                <a:latin typeface="Times New Roman"/>
                <a:ea typeface="微软雅黑"/>
                <a:cs typeface="+mn-cs"/>
                <a:sym typeface="+mn-ea"/>
              </a:rPr>
              <a:t>谢   谢！</a:t>
            </a:r>
          </a:p>
        </p:txBody>
      </p:sp>
    </p:spTree>
    <p:extLst>
      <p:ext uri="{BB962C8B-B14F-4D97-AF65-F5344CB8AC3E}">
        <p14:creationId xmlns:p14="http://schemas.microsoft.com/office/powerpoint/2010/main" val="873098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4575498-5B68-4A76-96EE-4323497992F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9144000" cy="4038600"/>
          </a:xfrm>
          <a:prstGeom prst="rect">
            <a:avLst/>
          </a:prstGeom>
        </p:spPr>
      </p:pic>
      <p:sp>
        <p:nvSpPr>
          <p:cNvPr id="4" name="矩形 4">
            <a:extLst>
              <a:ext uri="{FF2B5EF4-FFF2-40B4-BE49-F238E27FC236}">
                <a16:creationId xmlns:a16="http://schemas.microsoft.com/office/drawing/2014/main" id="{924BD621-5C8E-46C9-B00B-820B3C5F4330}"/>
              </a:ext>
            </a:extLst>
          </p:cNvPr>
          <p:cNvSpPr/>
          <p:nvPr userDrawn="1"/>
        </p:nvSpPr>
        <p:spPr>
          <a:xfrm flipH="1">
            <a:off x="0" y="3329513"/>
            <a:ext cx="9144000" cy="2025594"/>
          </a:xfrm>
          <a:custGeom>
            <a:avLst/>
            <a:gdLst>
              <a:gd name="connsiteX0" fmla="*/ 0 w 9144010"/>
              <a:gd name="connsiteY0" fmla="*/ 0 h 2964150"/>
              <a:gd name="connsiteX1" fmla="*/ 9144010 w 9144010"/>
              <a:gd name="connsiteY1" fmla="*/ 0 h 2964150"/>
              <a:gd name="connsiteX2" fmla="*/ 9144010 w 9144010"/>
              <a:gd name="connsiteY2" fmla="*/ 2964150 h 2964150"/>
              <a:gd name="connsiteX3" fmla="*/ 0 w 9144010"/>
              <a:gd name="connsiteY3" fmla="*/ 2964150 h 2964150"/>
              <a:gd name="connsiteX4" fmla="*/ 0 w 9144010"/>
              <a:gd name="connsiteY4" fmla="*/ 0 h 2964150"/>
              <a:gd name="connsiteX0-1" fmla="*/ 0 w 9144010"/>
              <a:gd name="connsiteY0-2" fmla="*/ 0 h 2964150"/>
              <a:gd name="connsiteX1-3" fmla="*/ 9144010 w 9144010"/>
              <a:gd name="connsiteY1-4" fmla="*/ 0 h 2964150"/>
              <a:gd name="connsiteX2-5" fmla="*/ 9144010 w 9144010"/>
              <a:gd name="connsiteY2-6" fmla="*/ 2964150 h 2964150"/>
              <a:gd name="connsiteX3-7" fmla="*/ 0 w 9144010"/>
              <a:gd name="connsiteY3-8" fmla="*/ 2964150 h 2964150"/>
              <a:gd name="connsiteX4-9" fmla="*/ 0 w 9144010"/>
              <a:gd name="connsiteY4-10" fmla="*/ 0 h 2964150"/>
              <a:gd name="connsiteX0-11" fmla="*/ 0 w 9144010"/>
              <a:gd name="connsiteY0-12" fmla="*/ 0 h 2964150"/>
              <a:gd name="connsiteX1-13" fmla="*/ 9144010 w 9144010"/>
              <a:gd name="connsiteY1-14" fmla="*/ 0 h 2964150"/>
              <a:gd name="connsiteX2-15" fmla="*/ 9144010 w 9144010"/>
              <a:gd name="connsiteY2-16" fmla="*/ 2964150 h 2964150"/>
              <a:gd name="connsiteX3-17" fmla="*/ 0 w 9144010"/>
              <a:gd name="connsiteY3-18" fmla="*/ 2964150 h 2964150"/>
              <a:gd name="connsiteX4-19" fmla="*/ 0 w 9144010"/>
              <a:gd name="connsiteY4-20" fmla="*/ 0 h 2964150"/>
              <a:gd name="connsiteX0-21" fmla="*/ 0 w 9144010"/>
              <a:gd name="connsiteY0-22" fmla="*/ 0 h 2964150"/>
              <a:gd name="connsiteX1-23" fmla="*/ 9144010 w 9144010"/>
              <a:gd name="connsiteY1-24" fmla="*/ 0 h 2964150"/>
              <a:gd name="connsiteX2-25" fmla="*/ 9144010 w 9144010"/>
              <a:gd name="connsiteY2-26" fmla="*/ 2964150 h 2964150"/>
              <a:gd name="connsiteX3-27" fmla="*/ 0 w 9144010"/>
              <a:gd name="connsiteY3-28" fmla="*/ 2964150 h 2964150"/>
              <a:gd name="connsiteX4-29" fmla="*/ 0 w 9144010"/>
              <a:gd name="connsiteY4-30" fmla="*/ 0 h 2964150"/>
              <a:gd name="connsiteX0-31" fmla="*/ 0 w 9144010"/>
              <a:gd name="connsiteY0-32" fmla="*/ 0 h 2964150"/>
              <a:gd name="connsiteX1-33" fmla="*/ 9144010 w 9144010"/>
              <a:gd name="connsiteY1-34" fmla="*/ 0 h 2964150"/>
              <a:gd name="connsiteX2-35" fmla="*/ 9144010 w 9144010"/>
              <a:gd name="connsiteY2-36" fmla="*/ 2964150 h 2964150"/>
              <a:gd name="connsiteX3-37" fmla="*/ 0 w 9144010"/>
              <a:gd name="connsiteY3-38" fmla="*/ 2964150 h 2964150"/>
              <a:gd name="connsiteX4-39" fmla="*/ 0 w 9144010"/>
              <a:gd name="connsiteY4-40" fmla="*/ 0 h 29641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10" h="2964150">
                <a:moveTo>
                  <a:pt x="0" y="0"/>
                </a:moveTo>
                <a:cubicBezTo>
                  <a:pt x="2346039" y="216256"/>
                  <a:pt x="5809680" y="2235659"/>
                  <a:pt x="9144010" y="0"/>
                </a:cubicBezTo>
                <a:lnTo>
                  <a:pt x="9144010" y="2964150"/>
                </a:lnTo>
                <a:lnTo>
                  <a:pt x="0" y="2964150"/>
                </a:lnTo>
                <a:lnTo>
                  <a:pt x="0" y="0"/>
                </a:lnTo>
                <a:close/>
              </a:path>
            </a:pathLst>
          </a:custGeom>
          <a:gradFill>
            <a:gsLst>
              <a:gs pos="0">
                <a:srgbClr val="FF6600"/>
              </a:gs>
              <a:gs pos="100000">
                <a:srgbClr val="FF99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endParaRPr>
          </a:p>
        </p:txBody>
      </p:sp>
      <p:sp>
        <p:nvSpPr>
          <p:cNvPr id="5" name="任意多边形: 形状 4">
            <a:extLst>
              <a:ext uri="{FF2B5EF4-FFF2-40B4-BE49-F238E27FC236}">
                <a16:creationId xmlns:a16="http://schemas.microsoft.com/office/drawing/2014/main" id="{4F4A0A4B-8327-4A2B-A10E-6DB97B6D05B1}"/>
              </a:ext>
            </a:extLst>
          </p:cNvPr>
          <p:cNvSpPr/>
          <p:nvPr userDrawn="1"/>
        </p:nvSpPr>
        <p:spPr>
          <a:xfrm flipH="1">
            <a:off x="0" y="3560897"/>
            <a:ext cx="9144000" cy="3297103"/>
          </a:xfrm>
          <a:custGeom>
            <a:avLst/>
            <a:gdLst>
              <a:gd name="connsiteX0" fmla="*/ 9144000 w 9144000"/>
              <a:gd name="connsiteY0" fmla="*/ 0 h 3297103"/>
              <a:gd name="connsiteX1" fmla="*/ 0 w 9144000"/>
              <a:gd name="connsiteY1" fmla="*/ 0 h 3297103"/>
              <a:gd name="connsiteX2" fmla="*/ 0 w 9144000"/>
              <a:gd name="connsiteY2" fmla="*/ 1855879 h 3297103"/>
              <a:gd name="connsiteX3" fmla="*/ 0 w 9144000"/>
              <a:gd name="connsiteY3" fmla="*/ 3297103 h 3297103"/>
              <a:gd name="connsiteX4" fmla="*/ 9144000 w 9144000"/>
              <a:gd name="connsiteY4" fmla="*/ 3297103 h 3297103"/>
              <a:gd name="connsiteX5" fmla="*/ 9144000 w 9144000"/>
              <a:gd name="connsiteY5" fmla="*/ 1855879 h 3297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3297103">
                <a:moveTo>
                  <a:pt x="9144000" y="0"/>
                </a:moveTo>
                <a:cubicBezTo>
                  <a:pt x="5994400" y="1526702"/>
                  <a:pt x="3048000" y="0"/>
                  <a:pt x="0" y="0"/>
                </a:cubicBezTo>
                <a:lnTo>
                  <a:pt x="0" y="1855879"/>
                </a:lnTo>
                <a:lnTo>
                  <a:pt x="0" y="3297103"/>
                </a:lnTo>
                <a:lnTo>
                  <a:pt x="9144000" y="3297103"/>
                </a:lnTo>
                <a:lnTo>
                  <a:pt x="9144000" y="1855879"/>
                </a:lnTo>
                <a:close/>
              </a:path>
            </a:pathLst>
          </a:custGeom>
          <a:solidFill>
            <a:srgbClr val="13548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2" name="组合 1">
            <a:extLst>
              <a:ext uri="{FF2B5EF4-FFF2-40B4-BE49-F238E27FC236}">
                <a16:creationId xmlns:a16="http://schemas.microsoft.com/office/drawing/2014/main" id="{6D1BB0A9-3F86-4B62-AA40-ECAAE8F33AB9}"/>
              </a:ext>
            </a:extLst>
          </p:cNvPr>
          <p:cNvGrpSpPr/>
          <p:nvPr userDrawn="1"/>
        </p:nvGrpSpPr>
        <p:grpSpPr>
          <a:xfrm>
            <a:off x="574379" y="4701123"/>
            <a:ext cx="7989554" cy="1432742"/>
            <a:chOff x="1118962" y="4467938"/>
            <a:chExt cx="4145537" cy="2112803"/>
          </a:xfrm>
        </p:grpSpPr>
        <p:sp>
          <p:nvSpPr>
            <p:cNvPr id="12" name="矩形 11">
              <a:extLst>
                <a:ext uri="{FF2B5EF4-FFF2-40B4-BE49-F238E27FC236}">
                  <a16:creationId xmlns:a16="http://schemas.microsoft.com/office/drawing/2014/main" id="{335EADA8-EA3D-4E7C-8208-07D2FAD11A74}"/>
                </a:ext>
              </a:extLst>
            </p:cNvPr>
            <p:cNvSpPr/>
            <p:nvPr userDrawn="1"/>
          </p:nvSpPr>
          <p:spPr>
            <a:xfrm>
              <a:off x="1118962" y="4881936"/>
              <a:ext cx="1384994" cy="1698805"/>
            </a:xfrm>
            <a:prstGeom prst="rect">
              <a:avLst/>
            </a:prstGeom>
            <a:solidFill>
              <a:schemeClr val="bg1"/>
            </a:solidFill>
            <a:ln w="9525">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srgbClr val="13548C"/>
                </a:solidFill>
                <a:effectLst/>
                <a:uLnTx/>
                <a:uFillTx/>
                <a:latin typeface="等线" panose="02010600030101010101" charset="-122"/>
                <a:ea typeface="等线" panose="02010600030101010101" charset="-122"/>
                <a:cs typeface="+mn-cs"/>
              </a:endParaRPr>
            </a:p>
          </p:txBody>
        </p:sp>
        <p:sp>
          <p:nvSpPr>
            <p:cNvPr id="13" name="矩形 12">
              <a:extLst>
                <a:ext uri="{FF2B5EF4-FFF2-40B4-BE49-F238E27FC236}">
                  <a16:creationId xmlns:a16="http://schemas.microsoft.com/office/drawing/2014/main" id="{93253D45-8E2D-4D7F-A511-11AC876F35C6}"/>
                </a:ext>
              </a:extLst>
            </p:cNvPr>
            <p:cNvSpPr/>
            <p:nvPr userDrawn="1"/>
          </p:nvSpPr>
          <p:spPr>
            <a:xfrm>
              <a:off x="2499232" y="4881936"/>
              <a:ext cx="1384994" cy="1698805"/>
            </a:xfrm>
            <a:prstGeom prst="rect">
              <a:avLst/>
            </a:prstGeom>
            <a:solidFill>
              <a:schemeClr val="bg1"/>
            </a:solidFill>
            <a:ln w="9525">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srgbClr val="13548C"/>
                </a:solidFill>
                <a:effectLst/>
                <a:uLnTx/>
                <a:uFillTx/>
                <a:latin typeface="等线" panose="02010600030101010101" charset="-122"/>
                <a:ea typeface="等线" panose="02010600030101010101" charset="-122"/>
                <a:cs typeface="+mn-cs"/>
              </a:endParaRPr>
            </a:p>
          </p:txBody>
        </p:sp>
        <p:sp>
          <p:nvSpPr>
            <p:cNvPr id="14" name="矩形 13">
              <a:extLst>
                <a:ext uri="{FF2B5EF4-FFF2-40B4-BE49-F238E27FC236}">
                  <a16:creationId xmlns:a16="http://schemas.microsoft.com/office/drawing/2014/main" id="{63258F64-DDEC-48D8-91B4-DED7EA87C312}"/>
                </a:ext>
              </a:extLst>
            </p:cNvPr>
            <p:cNvSpPr/>
            <p:nvPr userDrawn="1"/>
          </p:nvSpPr>
          <p:spPr>
            <a:xfrm>
              <a:off x="3879505" y="4881936"/>
              <a:ext cx="1384994" cy="1698805"/>
            </a:xfrm>
            <a:prstGeom prst="rect">
              <a:avLst/>
            </a:prstGeom>
            <a:solidFill>
              <a:schemeClr val="bg1"/>
            </a:solidFill>
            <a:ln w="9525">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srgbClr val="13548C"/>
                </a:solidFill>
                <a:effectLst/>
                <a:uLnTx/>
                <a:uFillTx/>
                <a:latin typeface="等线" panose="02010600030101010101" charset="-122"/>
                <a:ea typeface="等线" panose="02010600030101010101" charset="-122"/>
                <a:cs typeface="+mn-cs"/>
              </a:endParaRPr>
            </a:p>
          </p:txBody>
        </p:sp>
        <p:sp>
          <p:nvSpPr>
            <p:cNvPr id="18" name="矩形 17">
              <a:extLst>
                <a:ext uri="{FF2B5EF4-FFF2-40B4-BE49-F238E27FC236}">
                  <a16:creationId xmlns:a16="http://schemas.microsoft.com/office/drawing/2014/main" id="{5708F2DC-68A3-4F89-8E69-141DB44D2698}"/>
                </a:ext>
              </a:extLst>
            </p:cNvPr>
            <p:cNvSpPr/>
            <p:nvPr userDrawn="1"/>
          </p:nvSpPr>
          <p:spPr>
            <a:xfrm>
              <a:off x="1123683" y="5551628"/>
              <a:ext cx="1383225" cy="726182"/>
            </a:xfrm>
            <a:prstGeom prst="rect">
              <a:avLst/>
            </a:prstGeom>
          </p:spPr>
          <p:txBody>
            <a:bodyPr wrap="square" lIns="0" rIns="0">
              <a:spAutoFit/>
            </a:bodyPr>
            <a:lstStyle/>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600" b="1" i="0" u="none" strike="noStrike" kern="1200" cap="none" spc="0" normalizeH="0" baseline="0" noProof="0">
                  <a:ln>
                    <a:noFill/>
                  </a:ln>
                  <a:solidFill>
                    <a:srgbClr val="13548C"/>
                  </a:solidFill>
                  <a:effectLst/>
                  <a:uLnTx/>
                  <a:uFillTx/>
                  <a:latin typeface="微软雅黑" panose="020B0503020204020204" pitchFamily="34" charset="-122"/>
                  <a:ea typeface="微软雅黑" panose="020B0503020204020204" pitchFamily="34" charset="-122"/>
                  <a:cs typeface="+mn-cs"/>
                </a:rPr>
                <a:t>了解</a:t>
              </a:r>
              <a:r>
                <a:rPr kumimoji="1" lang="en-US" altLang="zh-CN" sz="2600" b="1" i="0" u="none" strike="noStrike" kern="1200" cap="none" spc="0" normalizeH="0" baseline="0" noProof="0">
                  <a:ln>
                    <a:noFill/>
                  </a:ln>
                  <a:solidFill>
                    <a:srgbClr val="13548C"/>
                  </a:solidFill>
                  <a:effectLst/>
                  <a:uLnTx/>
                  <a:uFillTx/>
                  <a:latin typeface="+mn-lt"/>
                  <a:ea typeface="微软雅黑" panose="020B0503020204020204" pitchFamily="34" charset="-122"/>
                  <a:cs typeface="+mn-cs"/>
                </a:rPr>
                <a:t>SVM</a:t>
              </a:r>
            </a:p>
          </p:txBody>
        </p:sp>
        <p:sp>
          <p:nvSpPr>
            <p:cNvPr id="20" name="矩形 19">
              <a:extLst>
                <a:ext uri="{FF2B5EF4-FFF2-40B4-BE49-F238E27FC236}">
                  <a16:creationId xmlns:a16="http://schemas.microsoft.com/office/drawing/2014/main" id="{920F0DC9-8D1C-4F7D-9F3B-5D346DC5A875}"/>
                </a:ext>
              </a:extLst>
            </p:cNvPr>
            <p:cNvSpPr/>
            <p:nvPr userDrawn="1"/>
          </p:nvSpPr>
          <p:spPr>
            <a:xfrm>
              <a:off x="2503953" y="5551628"/>
              <a:ext cx="1383225" cy="726184"/>
            </a:xfrm>
            <a:prstGeom prst="rect">
              <a:avLst/>
            </a:prstGeom>
          </p:spPr>
          <p:txBody>
            <a:bodyPr wrap="square" lIns="0" rIns="0">
              <a:spAutoFit/>
            </a:bodyPr>
            <a:lstStyle/>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600" b="1" i="0" u="none" strike="noStrike" kern="1200" cap="none" spc="0" normalizeH="0" baseline="0" noProof="0">
                  <a:ln>
                    <a:noFill/>
                  </a:ln>
                  <a:solidFill>
                    <a:schemeClr val="bg1">
                      <a:lumMod val="65000"/>
                    </a:schemeClr>
                  </a:solidFill>
                  <a:effectLst/>
                  <a:uLnTx/>
                  <a:uFillTx/>
                  <a:latin typeface="+mn-lt"/>
                  <a:ea typeface="微软雅黑" panose="020B0503020204020204" pitchFamily="34" charset="-122"/>
                  <a:cs typeface="+mn-cs"/>
                </a:rPr>
                <a:t>深入</a:t>
              </a:r>
              <a:r>
                <a:rPr kumimoji="1" lang="en-US" altLang="zh-CN" sz="2600" b="1" i="0" u="none" strike="noStrike" kern="1200" cap="none" spc="0" normalizeH="0" baseline="0" noProof="0">
                  <a:ln>
                    <a:noFill/>
                  </a:ln>
                  <a:solidFill>
                    <a:schemeClr val="bg1">
                      <a:lumMod val="65000"/>
                    </a:schemeClr>
                  </a:solidFill>
                  <a:effectLst/>
                  <a:uLnTx/>
                  <a:uFillTx/>
                  <a:latin typeface="+mn-lt"/>
                  <a:ea typeface="微软雅黑" panose="020B0503020204020204" pitchFamily="34" charset="-122"/>
                  <a:cs typeface="+mn-cs"/>
                </a:rPr>
                <a:t>SVM</a:t>
              </a:r>
            </a:p>
          </p:txBody>
        </p:sp>
        <p:sp>
          <p:nvSpPr>
            <p:cNvPr id="21" name="矩形 20">
              <a:extLst>
                <a:ext uri="{FF2B5EF4-FFF2-40B4-BE49-F238E27FC236}">
                  <a16:creationId xmlns:a16="http://schemas.microsoft.com/office/drawing/2014/main" id="{896B452C-1792-4CDF-8E3E-A02293C97908}"/>
                </a:ext>
              </a:extLst>
            </p:cNvPr>
            <p:cNvSpPr/>
            <p:nvPr userDrawn="1"/>
          </p:nvSpPr>
          <p:spPr>
            <a:xfrm>
              <a:off x="3879502" y="5551628"/>
              <a:ext cx="1383225" cy="726183"/>
            </a:xfrm>
            <a:prstGeom prst="rect">
              <a:avLst/>
            </a:prstGeom>
          </p:spPr>
          <p:txBody>
            <a:bodyPr wrap="square" lIns="0" rIns="0">
              <a:spAutoFit/>
            </a:bodyPr>
            <a:lstStyle/>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600" b="1" i="0" u="none" strike="noStrike" kern="1200" cap="none" spc="0" normalizeH="0" baseline="0" noProof="0">
                  <a:ln>
                    <a:noFill/>
                  </a:ln>
                  <a:solidFill>
                    <a:schemeClr val="bg1">
                      <a:lumMod val="65000"/>
                    </a:schemeClr>
                  </a:solidFill>
                  <a:effectLst/>
                  <a:uLnTx/>
                  <a:uFillTx/>
                  <a:latin typeface="+mn-lt"/>
                  <a:ea typeface="微软雅黑" panose="020B0503020204020204" pitchFamily="34" charset="-122"/>
                  <a:cs typeface="+mn-cs"/>
                </a:rPr>
                <a:t>非线性</a:t>
              </a:r>
              <a:r>
                <a:rPr kumimoji="1" lang="en-US" altLang="zh-CN" sz="2600" b="1" i="0" u="none" strike="noStrike" kern="1200" cap="none" spc="0" normalizeH="0" baseline="0" noProof="0">
                  <a:ln>
                    <a:noFill/>
                  </a:ln>
                  <a:solidFill>
                    <a:schemeClr val="bg1">
                      <a:lumMod val="65000"/>
                    </a:schemeClr>
                  </a:solidFill>
                  <a:effectLst/>
                  <a:uLnTx/>
                  <a:uFillTx/>
                  <a:latin typeface="+mn-lt"/>
                  <a:ea typeface="微软雅黑" panose="020B0503020204020204" pitchFamily="34" charset="-122"/>
                  <a:cs typeface="+mn-cs"/>
                </a:rPr>
                <a:t>SVM</a:t>
              </a:r>
            </a:p>
          </p:txBody>
        </p:sp>
        <p:sp>
          <p:nvSpPr>
            <p:cNvPr id="27" name="文本框 26">
              <a:extLst>
                <a:ext uri="{FF2B5EF4-FFF2-40B4-BE49-F238E27FC236}">
                  <a16:creationId xmlns:a16="http://schemas.microsoft.com/office/drawing/2014/main" id="{BC274980-C854-4099-B0A5-8191EC77E850}"/>
                </a:ext>
              </a:extLst>
            </p:cNvPr>
            <p:cNvSpPr txBox="1"/>
            <p:nvPr userDrawn="1"/>
          </p:nvSpPr>
          <p:spPr>
            <a:xfrm>
              <a:off x="4426303" y="4491022"/>
              <a:ext cx="291397" cy="828000"/>
            </a:xfrm>
            <a:prstGeom prst="ellipse">
              <a:avLst/>
            </a:prstGeom>
            <a:solidFill>
              <a:schemeClr val="bg1">
                <a:lumMod val="65000"/>
              </a:schemeClr>
            </a:solidFill>
            <a:ln w="38100">
              <a:solidFill>
                <a:srgbClr val="FFFFFF"/>
              </a:solidFill>
            </a:ln>
          </p:spPr>
          <p:txBody>
            <a:bodyPr wrap="square" lIns="0" tIns="0" rIns="0" bIns="0" rtlCol="0" anchor="ctr" anchorCtr="1">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rPr>
                <a:t>03</a:t>
              </a:r>
              <a:endParaRPr kumimoji="1" lang="zh-CN" altLang="en-US"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endParaRPr>
            </a:p>
          </p:txBody>
        </p:sp>
        <p:sp>
          <p:nvSpPr>
            <p:cNvPr id="28" name="文本框 27">
              <a:extLst>
                <a:ext uri="{FF2B5EF4-FFF2-40B4-BE49-F238E27FC236}">
                  <a16:creationId xmlns:a16="http://schemas.microsoft.com/office/drawing/2014/main" id="{1BDD26CC-6000-4BBA-B26B-38C3826FC6AC}"/>
                </a:ext>
              </a:extLst>
            </p:cNvPr>
            <p:cNvSpPr txBox="1"/>
            <p:nvPr userDrawn="1"/>
          </p:nvSpPr>
          <p:spPr>
            <a:xfrm>
              <a:off x="3046030" y="4491022"/>
              <a:ext cx="291397" cy="828000"/>
            </a:xfrm>
            <a:prstGeom prst="ellipse">
              <a:avLst/>
            </a:prstGeom>
            <a:solidFill>
              <a:schemeClr val="bg1">
                <a:lumMod val="65000"/>
              </a:schemeClr>
            </a:solidFill>
            <a:ln w="38100">
              <a:solidFill>
                <a:srgbClr val="FFFFFF"/>
              </a:solidFill>
            </a:ln>
          </p:spPr>
          <p:txBody>
            <a:bodyPr wrap="square" lIns="0" tIns="0" rIns="0" bIns="0" rtlCol="0" anchor="ctr" anchorCtr="1">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rPr>
                <a:t>02</a:t>
              </a:r>
              <a:endParaRPr kumimoji="1" lang="zh-CN" altLang="en-US"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endParaRPr>
            </a:p>
          </p:txBody>
        </p:sp>
        <p:sp>
          <p:nvSpPr>
            <p:cNvPr id="29" name="文本框 28">
              <a:extLst>
                <a:ext uri="{FF2B5EF4-FFF2-40B4-BE49-F238E27FC236}">
                  <a16:creationId xmlns:a16="http://schemas.microsoft.com/office/drawing/2014/main" id="{21F42B5A-5687-473A-BF4A-F1DC06576F65}"/>
                </a:ext>
              </a:extLst>
            </p:cNvPr>
            <p:cNvSpPr txBox="1"/>
            <p:nvPr userDrawn="1"/>
          </p:nvSpPr>
          <p:spPr>
            <a:xfrm>
              <a:off x="1665760" y="4467938"/>
              <a:ext cx="291397" cy="828000"/>
            </a:xfrm>
            <a:prstGeom prst="ellipse">
              <a:avLst/>
            </a:prstGeom>
            <a:solidFill>
              <a:srgbClr val="13548C"/>
            </a:solidFill>
            <a:ln w="38100">
              <a:solidFill>
                <a:srgbClr val="FFFFFF"/>
              </a:solidFill>
            </a:ln>
          </p:spPr>
          <p:txBody>
            <a:bodyPr wrap="square" lIns="0" tIns="0" rIns="0" bIns="0" rtlCol="0" anchor="ctr" anchorCtr="1">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75" normalizeH="0" baseline="0" noProof="0">
                  <a:ln>
                    <a:noFill/>
                  </a:ln>
                  <a:solidFill>
                    <a:prstClr val="white"/>
                  </a:solidFill>
                  <a:effectLst/>
                  <a:uLnTx/>
                  <a:uFillTx/>
                  <a:latin typeface="Times New Roman"/>
                  <a:ea typeface="等线" panose="02010600030101010101" charset="-122"/>
                  <a:cs typeface="+mn-cs"/>
                </a:rPr>
                <a:t>01</a:t>
              </a:r>
              <a:endParaRPr kumimoji="1" lang="zh-CN" altLang="en-US"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endParaRPr>
            </a:p>
          </p:txBody>
        </p:sp>
      </p:grpSp>
    </p:spTree>
    <p:extLst>
      <p:ext uri="{BB962C8B-B14F-4D97-AF65-F5344CB8AC3E}">
        <p14:creationId xmlns:p14="http://schemas.microsoft.com/office/powerpoint/2010/main" val="662681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4575498-5B68-4A76-96EE-4323497992F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9144000" cy="4038600"/>
          </a:xfrm>
          <a:prstGeom prst="rect">
            <a:avLst/>
          </a:prstGeom>
        </p:spPr>
      </p:pic>
      <p:sp>
        <p:nvSpPr>
          <p:cNvPr id="4" name="矩形 4">
            <a:extLst>
              <a:ext uri="{FF2B5EF4-FFF2-40B4-BE49-F238E27FC236}">
                <a16:creationId xmlns:a16="http://schemas.microsoft.com/office/drawing/2014/main" id="{924BD621-5C8E-46C9-B00B-820B3C5F4330}"/>
              </a:ext>
            </a:extLst>
          </p:cNvPr>
          <p:cNvSpPr/>
          <p:nvPr userDrawn="1"/>
        </p:nvSpPr>
        <p:spPr>
          <a:xfrm flipH="1">
            <a:off x="0" y="3329513"/>
            <a:ext cx="9144000" cy="2025594"/>
          </a:xfrm>
          <a:custGeom>
            <a:avLst/>
            <a:gdLst>
              <a:gd name="connsiteX0" fmla="*/ 0 w 9144010"/>
              <a:gd name="connsiteY0" fmla="*/ 0 h 2964150"/>
              <a:gd name="connsiteX1" fmla="*/ 9144010 w 9144010"/>
              <a:gd name="connsiteY1" fmla="*/ 0 h 2964150"/>
              <a:gd name="connsiteX2" fmla="*/ 9144010 w 9144010"/>
              <a:gd name="connsiteY2" fmla="*/ 2964150 h 2964150"/>
              <a:gd name="connsiteX3" fmla="*/ 0 w 9144010"/>
              <a:gd name="connsiteY3" fmla="*/ 2964150 h 2964150"/>
              <a:gd name="connsiteX4" fmla="*/ 0 w 9144010"/>
              <a:gd name="connsiteY4" fmla="*/ 0 h 2964150"/>
              <a:gd name="connsiteX0-1" fmla="*/ 0 w 9144010"/>
              <a:gd name="connsiteY0-2" fmla="*/ 0 h 2964150"/>
              <a:gd name="connsiteX1-3" fmla="*/ 9144010 w 9144010"/>
              <a:gd name="connsiteY1-4" fmla="*/ 0 h 2964150"/>
              <a:gd name="connsiteX2-5" fmla="*/ 9144010 w 9144010"/>
              <a:gd name="connsiteY2-6" fmla="*/ 2964150 h 2964150"/>
              <a:gd name="connsiteX3-7" fmla="*/ 0 w 9144010"/>
              <a:gd name="connsiteY3-8" fmla="*/ 2964150 h 2964150"/>
              <a:gd name="connsiteX4-9" fmla="*/ 0 w 9144010"/>
              <a:gd name="connsiteY4-10" fmla="*/ 0 h 2964150"/>
              <a:gd name="connsiteX0-11" fmla="*/ 0 w 9144010"/>
              <a:gd name="connsiteY0-12" fmla="*/ 0 h 2964150"/>
              <a:gd name="connsiteX1-13" fmla="*/ 9144010 w 9144010"/>
              <a:gd name="connsiteY1-14" fmla="*/ 0 h 2964150"/>
              <a:gd name="connsiteX2-15" fmla="*/ 9144010 w 9144010"/>
              <a:gd name="connsiteY2-16" fmla="*/ 2964150 h 2964150"/>
              <a:gd name="connsiteX3-17" fmla="*/ 0 w 9144010"/>
              <a:gd name="connsiteY3-18" fmla="*/ 2964150 h 2964150"/>
              <a:gd name="connsiteX4-19" fmla="*/ 0 w 9144010"/>
              <a:gd name="connsiteY4-20" fmla="*/ 0 h 2964150"/>
              <a:gd name="connsiteX0-21" fmla="*/ 0 w 9144010"/>
              <a:gd name="connsiteY0-22" fmla="*/ 0 h 2964150"/>
              <a:gd name="connsiteX1-23" fmla="*/ 9144010 w 9144010"/>
              <a:gd name="connsiteY1-24" fmla="*/ 0 h 2964150"/>
              <a:gd name="connsiteX2-25" fmla="*/ 9144010 w 9144010"/>
              <a:gd name="connsiteY2-26" fmla="*/ 2964150 h 2964150"/>
              <a:gd name="connsiteX3-27" fmla="*/ 0 w 9144010"/>
              <a:gd name="connsiteY3-28" fmla="*/ 2964150 h 2964150"/>
              <a:gd name="connsiteX4-29" fmla="*/ 0 w 9144010"/>
              <a:gd name="connsiteY4-30" fmla="*/ 0 h 2964150"/>
              <a:gd name="connsiteX0-31" fmla="*/ 0 w 9144010"/>
              <a:gd name="connsiteY0-32" fmla="*/ 0 h 2964150"/>
              <a:gd name="connsiteX1-33" fmla="*/ 9144010 w 9144010"/>
              <a:gd name="connsiteY1-34" fmla="*/ 0 h 2964150"/>
              <a:gd name="connsiteX2-35" fmla="*/ 9144010 w 9144010"/>
              <a:gd name="connsiteY2-36" fmla="*/ 2964150 h 2964150"/>
              <a:gd name="connsiteX3-37" fmla="*/ 0 w 9144010"/>
              <a:gd name="connsiteY3-38" fmla="*/ 2964150 h 2964150"/>
              <a:gd name="connsiteX4-39" fmla="*/ 0 w 9144010"/>
              <a:gd name="connsiteY4-40" fmla="*/ 0 h 29641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10" h="2964150">
                <a:moveTo>
                  <a:pt x="0" y="0"/>
                </a:moveTo>
                <a:cubicBezTo>
                  <a:pt x="2346039" y="216256"/>
                  <a:pt x="5809680" y="2235659"/>
                  <a:pt x="9144010" y="0"/>
                </a:cubicBezTo>
                <a:lnTo>
                  <a:pt x="9144010" y="2964150"/>
                </a:lnTo>
                <a:lnTo>
                  <a:pt x="0" y="2964150"/>
                </a:lnTo>
                <a:lnTo>
                  <a:pt x="0" y="0"/>
                </a:lnTo>
                <a:close/>
              </a:path>
            </a:pathLst>
          </a:custGeom>
          <a:gradFill>
            <a:gsLst>
              <a:gs pos="0">
                <a:srgbClr val="FF6600"/>
              </a:gs>
              <a:gs pos="100000">
                <a:srgbClr val="FF99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endParaRPr>
          </a:p>
        </p:txBody>
      </p:sp>
      <p:sp>
        <p:nvSpPr>
          <p:cNvPr id="5" name="任意多边形: 形状 4">
            <a:extLst>
              <a:ext uri="{FF2B5EF4-FFF2-40B4-BE49-F238E27FC236}">
                <a16:creationId xmlns:a16="http://schemas.microsoft.com/office/drawing/2014/main" id="{4F4A0A4B-8327-4A2B-A10E-6DB97B6D05B1}"/>
              </a:ext>
            </a:extLst>
          </p:cNvPr>
          <p:cNvSpPr/>
          <p:nvPr userDrawn="1"/>
        </p:nvSpPr>
        <p:spPr>
          <a:xfrm flipH="1">
            <a:off x="0" y="3560897"/>
            <a:ext cx="9144000" cy="3297103"/>
          </a:xfrm>
          <a:custGeom>
            <a:avLst/>
            <a:gdLst>
              <a:gd name="connsiteX0" fmla="*/ 9144000 w 9144000"/>
              <a:gd name="connsiteY0" fmla="*/ 0 h 3297103"/>
              <a:gd name="connsiteX1" fmla="*/ 0 w 9144000"/>
              <a:gd name="connsiteY1" fmla="*/ 0 h 3297103"/>
              <a:gd name="connsiteX2" fmla="*/ 0 w 9144000"/>
              <a:gd name="connsiteY2" fmla="*/ 1855879 h 3297103"/>
              <a:gd name="connsiteX3" fmla="*/ 0 w 9144000"/>
              <a:gd name="connsiteY3" fmla="*/ 3297103 h 3297103"/>
              <a:gd name="connsiteX4" fmla="*/ 9144000 w 9144000"/>
              <a:gd name="connsiteY4" fmla="*/ 3297103 h 3297103"/>
              <a:gd name="connsiteX5" fmla="*/ 9144000 w 9144000"/>
              <a:gd name="connsiteY5" fmla="*/ 1855879 h 3297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3297103">
                <a:moveTo>
                  <a:pt x="9144000" y="0"/>
                </a:moveTo>
                <a:cubicBezTo>
                  <a:pt x="5994400" y="1526702"/>
                  <a:pt x="3048000" y="0"/>
                  <a:pt x="0" y="0"/>
                </a:cubicBezTo>
                <a:lnTo>
                  <a:pt x="0" y="1855879"/>
                </a:lnTo>
                <a:lnTo>
                  <a:pt x="0" y="3297103"/>
                </a:lnTo>
                <a:lnTo>
                  <a:pt x="9144000" y="3297103"/>
                </a:lnTo>
                <a:lnTo>
                  <a:pt x="9144000" y="1855879"/>
                </a:lnTo>
                <a:close/>
              </a:path>
            </a:pathLst>
          </a:custGeom>
          <a:solidFill>
            <a:srgbClr val="13548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2" name="组合 1">
            <a:extLst>
              <a:ext uri="{FF2B5EF4-FFF2-40B4-BE49-F238E27FC236}">
                <a16:creationId xmlns:a16="http://schemas.microsoft.com/office/drawing/2014/main" id="{6D1BB0A9-3F86-4B62-AA40-ECAAE8F33AB9}"/>
              </a:ext>
            </a:extLst>
          </p:cNvPr>
          <p:cNvGrpSpPr/>
          <p:nvPr userDrawn="1"/>
        </p:nvGrpSpPr>
        <p:grpSpPr>
          <a:xfrm>
            <a:off x="574379" y="4701123"/>
            <a:ext cx="7989554" cy="1432742"/>
            <a:chOff x="1118962" y="4467938"/>
            <a:chExt cx="4145537" cy="2112802"/>
          </a:xfrm>
        </p:grpSpPr>
        <p:sp>
          <p:nvSpPr>
            <p:cNvPr id="12" name="矩形 11">
              <a:extLst>
                <a:ext uri="{FF2B5EF4-FFF2-40B4-BE49-F238E27FC236}">
                  <a16:creationId xmlns:a16="http://schemas.microsoft.com/office/drawing/2014/main" id="{335EADA8-EA3D-4E7C-8208-07D2FAD11A74}"/>
                </a:ext>
              </a:extLst>
            </p:cNvPr>
            <p:cNvSpPr/>
            <p:nvPr userDrawn="1"/>
          </p:nvSpPr>
          <p:spPr>
            <a:xfrm>
              <a:off x="1118962" y="4881936"/>
              <a:ext cx="1384994" cy="1698804"/>
            </a:xfrm>
            <a:prstGeom prst="rect">
              <a:avLst/>
            </a:prstGeom>
            <a:solidFill>
              <a:schemeClr val="bg1"/>
            </a:solidFill>
            <a:ln w="9525">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srgbClr val="13548C"/>
                </a:solidFill>
                <a:effectLst/>
                <a:uLnTx/>
                <a:uFillTx/>
                <a:latin typeface="等线" panose="02010600030101010101" charset="-122"/>
                <a:ea typeface="等线" panose="02010600030101010101" charset="-122"/>
                <a:cs typeface="+mn-cs"/>
              </a:endParaRPr>
            </a:p>
          </p:txBody>
        </p:sp>
        <p:sp>
          <p:nvSpPr>
            <p:cNvPr id="13" name="矩形 12">
              <a:extLst>
                <a:ext uri="{FF2B5EF4-FFF2-40B4-BE49-F238E27FC236}">
                  <a16:creationId xmlns:a16="http://schemas.microsoft.com/office/drawing/2014/main" id="{93253D45-8E2D-4D7F-A511-11AC876F35C6}"/>
                </a:ext>
              </a:extLst>
            </p:cNvPr>
            <p:cNvSpPr/>
            <p:nvPr userDrawn="1"/>
          </p:nvSpPr>
          <p:spPr>
            <a:xfrm>
              <a:off x="2499232" y="4881936"/>
              <a:ext cx="1384994" cy="1698804"/>
            </a:xfrm>
            <a:prstGeom prst="rect">
              <a:avLst/>
            </a:prstGeom>
            <a:solidFill>
              <a:schemeClr val="bg1"/>
            </a:solidFill>
            <a:ln w="9525">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srgbClr val="13548C"/>
                </a:solidFill>
                <a:effectLst/>
                <a:uLnTx/>
                <a:uFillTx/>
                <a:latin typeface="等线" panose="02010600030101010101" charset="-122"/>
                <a:ea typeface="等线" panose="02010600030101010101" charset="-122"/>
                <a:cs typeface="+mn-cs"/>
              </a:endParaRPr>
            </a:p>
          </p:txBody>
        </p:sp>
        <p:sp>
          <p:nvSpPr>
            <p:cNvPr id="14" name="矩形 13">
              <a:extLst>
                <a:ext uri="{FF2B5EF4-FFF2-40B4-BE49-F238E27FC236}">
                  <a16:creationId xmlns:a16="http://schemas.microsoft.com/office/drawing/2014/main" id="{63258F64-DDEC-48D8-91B4-DED7EA87C312}"/>
                </a:ext>
              </a:extLst>
            </p:cNvPr>
            <p:cNvSpPr/>
            <p:nvPr userDrawn="1"/>
          </p:nvSpPr>
          <p:spPr>
            <a:xfrm>
              <a:off x="3879505" y="4881936"/>
              <a:ext cx="1384994" cy="1698804"/>
            </a:xfrm>
            <a:prstGeom prst="rect">
              <a:avLst/>
            </a:prstGeom>
            <a:solidFill>
              <a:schemeClr val="bg1"/>
            </a:solidFill>
            <a:ln w="9525">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srgbClr val="13548C"/>
                </a:solidFill>
                <a:effectLst/>
                <a:uLnTx/>
                <a:uFillTx/>
                <a:latin typeface="等线" panose="02010600030101010101" charset="-122"/>
                <a:ea typeface="等线" panose="02010600030101010101" charset="-122"/>
                <a:cs typeface="+mn-cs"/>
              </a:endParaRPr>
            </a:p>
          </p:txBody>
        </p:sp>
        <p:sp>
          <p:nvSpPr>
            <p:cNvPr id="18" name="矩形 17">
              <a:extLst>
                <a:ext uri="{FF2B5EF4-FFF2-40B4-BE49-F238E27FC236}">
                  <a16:creationId xmlns:a16="http://schemas.microsoft.com/office/drawing/2014/main" id="{5708F2DC-68A3-4F89-8E69-141DB44D2698}"/>
                </a:ext>
              </a:extLst>
            </p:cNvPr>
            <p:cNvSpPr/>
            <p:nvPr userDrawn="1"/>
          </p:nvSpPr>
          <p:spPr>
            <a:xfrm>
              <a:off x="1123683" y="5551629"/>
              <a:ext cx="1383225" cy="726183"/>
            </a:xfrm>
            <a:prstGeom prst="rect">
              <a:avLst/>
            </a:prstGeom>
          </p:spPr>
          <p:txBody>
            <a:bodyPr wrap="square" lIns="0" rIns="0">
              <a:spAutoFit/>
            </a:bodyPr>
            <a:lstStyle/>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600" b="1" i="0" u="none" strike="noStrike" kern="1200" cap="none" spc="0" normalizeH="0" baseline="0" noProof="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了解</a:t>
              </a:r>
              <a:r>
                <a:rPr kumimoji="1" lang="en-US" altLang="zh-CN" sz="2600" b="1" i="0" u="none" strike="noStrike" kern="1200" cap="none" spc="0" normalizeH="0" baseline="0" noProof="0">
                  <a:ln>
                    <a:noFill/>
                  </a:ln>
                  <a:solidFill>
                    <a:schemeClr val="bg1">
                      <a:lumMod val="65000"/>
                    </a:schemeClr>
                  </a:solidFill>
                  <a:effectLst/>
                  <a:uLnTx/>
                  <a:uFillTx/>
                  <a:latin typeface="+mn-lt"/>
                  <a:ea typeface="微软雅黑" panose="020B0503020204020204" pitchFamily="34" charset="-122"/>
                  <a:cs typeface="+mn-cs"/>
                </a:rPr>
                <a:t>SVM</a:t>
              </a:r>
            </a:p>
          </p:txBody>
        </p:sp>
        <p:sp>
          <p:nvSpPr>
            <p:cNvPr id="20" name="矩形 19">
              <a:extLst>
                <a:ext uri="{FF2B5EF4-FFF2-40B4-BE49-F238E27FC236}">
                  <a16:creationId xmlns:a16="http://schemas.microsoft.com/office/drawing/2014/main" id="{920F0DC9-8D1C-4F7D-9F3B-5D346DC5A875}"/>
                </a:ext>
              </a:extLst>
            </p:cNvPr>
            <p:cNvSpPr/>
            <p:nvPr userDrawn="1"/>
          </p:nvSpPr>
          <p:spPr>
            <a:xfrm>
              <a:off x="2503953" y="5551629"/>
              <a:ext cx="1383225" cy="726184"/>
            </a:xfrm>
            <a:prstGeom prst="rect">
              <a:avLst/>
            </a:prstGeom>
          </p:spPr>
          <p:txBody>
            <a:bodyPr wrap="square" lIns="0" rIns="0">
              <a:spAutoFit/>
            </a:bodyPr>
            <a:lstStyle/>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600" b="1" i="0" u="none" strike="noStrike" kern="1200" cap="none" spc="0" normalizeH="0" baseline="0" noProof="0">
                  <a:ln>
                    <a:noFill/>
                  </a:ln>
                  <a:solidFill>
                    <a:srgbClr val="13548C"/>
                  </a:solidFill>
                  <a:effectLst/>
                  <a:uLnTx/>
                  <a:uFillTx/>
                  <a:latin typeface="+mn-lt"/>
                  <a:ea typeface="微软雅黑" panose="020B0503020204020204" pitchFamily="34" charset="-122"/>
                  <a:cs typeface="+mn-cs"/>
                </a:rPr>
                <a:t>深入</a:t>
              </a:r>
              <a:r>
                <a:rPr kumimoji="1" lang="en-US" altLang="zh-CN" sz="2600" b="1" i="0" u="none" strike="noStrike" kern="1200" cap="none" spc="0" normalizeH="0" baseline="0" noProof="0">
                  <a:ln>
                    <a:noFill/>
                  </a:ln>
                  <a:solidFill>
                    <a:srgbClr val="13548C"/>
                  </a:solidFill>
                  <a:effectLst/>
                  <a:uLnTx/>
                  <a:uFillTx/>
                  <a:latin typeface="+mn-lt"/>
                  <a:ea typeface="微软雅黑" panose="020B0503020204020204" pitchFamily="34" charset="-122"/>
                  <a:cs typeface="+mn-cs"/>
                </a:rPr>
                <a:t>SVM</a:t>
              </a:r>
            </a:p>
          </p:txBody>
        </p:sp>
        <p:sp>
          <p:nvSpPr>
            <p:cNvPr id="21" name="矩形 20">
              <a:extLst>
                <a:ext uri="{FF2B5EF4-FFF2-40B4-BE49-F238E27FC236}">
                  <a16:creationId xmlns:a16="http://schemas.microsoft.com/office/drawing/2014/main" id="{896B452C-1792-4CDF-8E3E-A02293C97908}"/>
                </a:ext>
              </a:extLst>
            </p:cNvPr>
            <p:cNvSpPr/>
            <p:nvPr userDrawn="1"/>
          </p:nvSpPr>
          <p:spPr>
            <a:xfrm>
              <a:off x="3879502" y="5551629"/>
              <a:ext cx="1383225" cy="726183"/>
            </a:xfrm>
            <a:prstGeom prst="rect">
              <a:avLst/>
            </a:prstGeom>
          </p:spPr>
          <p:txBody>
            <a:bodyPr wrap="square" lIns="0" rIns="0">
              <a:spAutoFit/>
            </a:bodyPr>
            <a:lstStyle/>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600" b="1" i="0" u="none" strike="noStrike" kern="1200" cap="none" spc="0" normalizeH="0" baseline="0" noProof="0">
                  <a:ln>
                    <a:noFill/>
                  </a:ln>
                  <a:solidFill>
                    <a:schemeClr val="bg1">
                      <a:lumMod val="65000"/>
                    </a:schemeClr>
                  </a:solidFill>
                  <a:effectLst/>
                  <a:uLnTx/>
                  <a:uFillTx/>
                  <a:latin typeface="+mn-lt"/>
                  <a:ea typeface="微软雅黑" panose="020B0503020204020204" pitchFamily="34" charset="-122"/>
                  <a:cs typeface="+mn-cs"/>
                </a:rPr>
                <a:t>非线性</a:t>
              </a:r>
              <a:r>
                <a:rPr kumimoji="1" lang="en-US" altLang="zh-CN" sz="2600" b="1" i="0" u="none" strike="noStrike" kern="1200" cap="none" spc="0" normalizeH="0" baseline="0" noProof="0">
                  <a:ln>
                    <a:noFill/>
                  </a:ln>
                  <a:solidFill>
                    <a:schemeClr val="bg1">
                      <a:lumMod val="65000"/>
                    </a:schemeClr>
                  </a:solidFill>
                  <a:effectLst/>
                  <a:uLnTx/>
                  <a:uFillTx/>
                  <a:latin typeface="+mn-lt"/>
                  <a:ea typeface="微软雅黑" panose="020B0503020204020204" pitchFamily="34" charset="-122"/>
                  <a:cs typeface="+mn-cs"/>
                </a:rPr>
                <a:t>SVM</a:t>
              </a:r>
            </a:p>
          </p:txBody>
        </p:sp>
        <p:sp>
          <p:nvSpPr>
            <p:cNvPr id="27" name="文本框 26">
              <a:extLst>
                <a:ext uri="{FF2B5EF4-FFF2-40B4-BE49-F238E27FC236}">
                  <a16:creationId xmlns:a16="http://schemas.microsoft.com/office/drawing/2014/main" id="{BC274980-C854-4099-B0A5-8191EC77E850}"/>
                </a:ext>
              </a:extLst>
            </p:cNvPr>
            <p:cNvSpPr txBox="1"/>
            <p:nvPr userDrawn="1"/>
          </p:nvSpPr>
          <p:spPr>
            <a:xfrm>
              <a:off x="4426303" y="4491022"/>
              <a:ext cx="291397" cy="828000"/>
            </a:xfrm>
            <a:prstGeom prst="ellipse">
              <a:avLst/>
            </a:prstGeom>
            <a:solidFill>
              <a:schemeClr val="bg1">
                <a:lumMod val="65000"/>
              </a:schemeClr>
            </a:solidFill>
            <a:ln w="38100">
              <a:solidFill>
                <a:srgbClr val="FFFFFF"/>
              </a:solidFill>
            </a:ln>
          </p:spPr>
          <p:txBody>
            <a:bodyPr wrap="square" lIns="0" tIns="0" rIns="0" bIns="0" rtlCol="0" anchor="ctr" anchorCtr="1">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rPr>
                <a:t>03</a:t>
              </a:r>
              <a:endParaRPr kumimoji="1" lang="zh-CN" altLang="en-US"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endParaRPr>
            </a:p>
          </p:txBody>
        </p:sp>
        <p:sp>
          <p:nvSpPr>
            <p:cNvPr id="28" name="文本框 27">
              <a:extLst>
                <a:ext uri="{FF2B5EF4-FFF2-40B4-BE49-F238E27FC236}">
                  <a16:creationId xmlns:a16="http://schemas.microsoft.com/office/drawing/2014/main" id="{1BDD26CC-6000-4BBA-B26B-38C3826FC6AC}"/>
                </a:ext>
              </a:extLst>
            </p:cNvPr>
            <p:cNvSpPr txBox="1"/>
            <p:nvPr userDrawn="1"/>
          </p:nvSpPr>
          <p:spPr>
            <a:xfrm>
              <a:off x="3046030" y="4491022"/>
              <a:ext cx="291397" cy="828000"/>
            </a:xfrm>
            <a:prstGeom prst="ellipse">
              <a:avLst/>
            </a:prstGeom>
            <a:solidFill>
              <a:srgbClr val="13548C"/>
            </a:solidFill>
            <a:ln w="38100">
              <a:solidFill>
                <a:srgbClr val="FFFFFF"/>
              </a:solidFill>
            </a:ln>
          </p:spPr>
          <p:txBody>
            <a:bodyPr wrap="square" lIns="0" tIns="0" rIns="0" bIns="0" rtlCol="0" anchor="ctr" anchorCtr="1">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rPr>
                <a:t>02</a:t>
              </a:r>
              <a:endParaRPr kumimoji="1" lang="zh-CN" altLang="en-US"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endParaRPr>
            </a:p>
          </p:txBody>
        </p:sp>
        <p:sp>
          <p:nvSpPr>
            <p:cNvPr id="29" name="文本框 28">
              <a:extLst>
                <a:ext uri="{FF2B5EF4-FFF2-40B4-BE49-F238E27FC236}">
                  <a16:creationId xmlns:a16="http://schemas.microsoft.com/office/drawing/2014/main" id="{21F42B5A-5687-473A-BF4A-F1DC06576F65}"/>
                </a:ext>
              </a:extLst>
            </p:cNvPr>
            <p:cNvSpPr txBox="1"/>
            <p:nvPr userDrawn="1"/>
          </p:nvSpPr>
          <p:spPr>
            <a:xfrm>
              <a:off x="1665760" y="4467938"/>
              <a:ext cx="291397" cy="828000"/>
            </a:xfrm>
            <a:prstGeom prst="ellipse">
              <a:avLst/>
            </a:prstGeom>
            <a:solidFill>
              <a:schemeClr val="bg1">
                <a:lumMod val="65000"/>
              </a:schemeClr>
            </a:solidFill>
            <a:ln w="38100">
              <a:solidFill>
                <a:srgbClr val="FFFFFF"/>
              </a:solidFill>
            </a:ln>
          </p:spPr>
          <p:txBody>
            <a:bodyPr wrap="square" lIns="0" tIns="0" rIns="0" bIns="0" rtlCol="0" anchor="ctr" anchorCtr="1">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75" normalizeH="0" baseline="0" noProof="0">
                  <a:ln>
                    <a:noFill/>
                  </a:ln>
                  <a:solidFill>
                    <a:prstClr val="white"/>
                  </a:solidFill>
                  <a:effectLst/>
                  <a:uLnTx/>
                  <a:uFillTx/>
                  <a:latin typeface="Times New Roman"/>
                  <a:ea typeface="等线" panose="02010600030101010101" charset="-122"/>
                  <a:cs typeface="+mn-cs"/>
                </a:rPr>
                <a:t>01</a:t>
              </a:r>
              <a:endParaRPr kumimoji="1" lang="zh-CN" altLang="en-US"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endParaRPr>
            </a:p>
          </p:txBody>
        </p:sp>
      </p:grpSp>
    </p:spTree>
    <p:extLst>
      <p:ext uri="{BB962C8B-B14F-4D97-AF65-F5344CB8AC3E}">
        <p14:creationId xmlns:p14="http://schemas.microsoft.com/office/powerpoint/2010/main" val="1987454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4575498-5B68-4A76-96EE-4323497992F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9144000" cy="4038600"/>
          </a:xfrm>
          <a:prstGeom prst="rect">
            <a:avLst/>
          </a:prstGeom>
        </p:spPr>
      </p:pic>
      <p:sp>
        <p:nvSpPr>
          <p:cNvPr id="4" name="矩形 4">
            <a:extLst>
              <a:ext uri="{FF2B5EF4-FFF2-40B4-BE49-F238E27FC236}">
                <a16:creationId xmlns:a16="http://schemas.microsoft.com/office/drawing/2014/main" id="{924BD621-5C8E-46C9-B00B-820B3C5F4330}"/>
              </a:ext>
            </a:extLst>
          </p:cNvPr>
          <p:cNvSpPr/>
          <p:nvPr userDrawn="1"/>
        </p:nvSpPr>
        <p:spPr>
          <a:xfrm flipH="1">
            <a:off x="0" y="3329513"/>
            <a:ext cx="9144000" cy="2025594"/>
          </a:xfrm>
          <a:custGeom>
            <a:avLst/>
            <a:gdLst>
              <a:gd name="connsiteX0" fmla="*/ 0 w 9144010"/>
              <a:gd name="connsiteY0" fmla="*/ 0 h 2964150"/>
              <a:gd name="connsiteX1" fmla="*/ 9144010 w 9144010"/>
              <a:gd name="connsiteY1" fmla="*/ 0 h 2964150"/>
              <a:gd name="connsiteX2" fmla="*/ 9144010 w 9144010"/>
              <a:gd name="connsiteY2" fmla="*/ 2964150 h 2964150"/>
              <a:gd name="connsiteX3" fmla="*/ 0 w 9144010"/>
              <a:gd name="connsiteY3" fmla="*/ 2964150 h 2964150"/>
              <a:gd name="connsiteX4" fmla="*/ 0 w 9144010"/>
              <a:gd name="connsiteY4" fmla="*/ 0 h 2964150"/>
              <a:gd name="connsiteX0-1" fmla="*/ 0 w 9144010"/>
              <a:gd name="connsiteY0-2" fmla="*/ 0 h 2964150"/>
              <a:gd name="connsiteX1-3" fmla="*/ 9144010 w 9144010"/>
              <a:gd name="connsiteY1-4" fmla="*/ 0 h 2964150"/>
              <a:gd name="connsiteX2-5" fmla="*/ 9144010 w 9144010"/>
              <a:gd name="connsiteY2-6" fmla="*/ 2964150 h 2964150"/>
              <a:gd name="connsiteX3-7" fmla="*/ 0 w 9144010"/>
              <a:gd name="connsiteY3-8" fmla="*/ 2964150 h 2964150"/>
              <a:gd name="connsiteX4-9" fmla="*/ 0 w 9144010"/>
              <a:gd name="connsiteY4-10" fmla="*/ 0 h 2964150"/>
              <a:gd name="connsiteX0-11" fmla="*/ 0 w 9144010"/>
              <a:gd name="connsiteY0-12" fmla="*/ 0 h 2964150"/>
              <a:gd name="connsiteX1-13" fmla="*/ 9144010 w 9144010"/>
              <a:gd name="connsiteY1-14" fmla="*/ 0 h 2964150"/>
              <a:gd name="connsiteX2-15" fmla="*/ 9144010 w 9144010"/>
              <a:gd name="connsiteY2-16" fmla="*/ 2964150 h 2964150"/>
              <a:gd name="connsiteX3-17" fmla="*/ 0 w 9144010"/>
              <a:gd name="connsiteY3-18" fmla="*/ 2964150 h 2964150"/>
              <a:gd name="connsiteX4-19" fmla="*/ 0 w 9144010"/>
              <a:gd name="connsiteY4-20" fmla="*/ 0 h 2964150"/>
              <a:gd name="connsiteX0-21" fmla="*/ 0 w 9144010"/>
              <a:gd name="connsiteY0-22" fmla="*/ 0 h 2964150"/>
              <a:gd name="connsiteX1-23" fmla="*/ 9144010 w 9144010"/>
              <a:gd name="connsiteY1-24" fmla="*/ 0 h 2964150"/>
              <a:gd name="connsiteX2-25" fmla="*/ 9144010 w 9144010"/>
              <a:gd name="connsiteY2-26" fmla="*/ 2964150 h 2964150"/>
              <a:gd name="connsiteX3-27" fmla="*/ 0 w 9144010"/>
              <a:gd name="connsiteY3-28" fmla="*/ 2964150 h 2964150"/>
              <a:gd name="connsiteX4-29" fmla="*/ 0 w 9144010"/>
              <a:gd name="connsiteY4-30" fmla="*/ 0 h 2964150"/>
              <a:gd name="connsiteX0-31" fmla="*/ 0 w 9144010"/>
              <a:gd name="connsiteY0-32" fmla="*/ 0 h 2964150"/>
              <a:gd name="connsiteX1-33" fmla="*/ 9144010 w 9144010"/>
              <a:gd name="connsiteY1-34" fmla="*/ 0 h 2964150"/>
              <a:gd name="connsiteX2-35" fmla="*/ 9144010 w 9144010"/>
              <a:gd name="connsiteY2-36" fmla="*/ 2964150 h 2964150"/>
              <a:gd name="connsiteX3-37" fmla="*/ 0 w 9144010"/>
              <a:gd name="connsiteY3-38" fmla="*/ 2964150 h 2964150"/>
              <a:gd name="connsiteX4-39" fmla="*/ 0 w 9144010"/>
              <a:gd name="connsiteY4-40" fmla="*/ 0 h 29641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44010" h="2964150">
                <a:moveTo>
                  <a:pt x="0" y="0"/>
                </a:moveTo>
                <a:cubicBezTo>
                  <a:pt x="2346039" y="216256"/>
                  <a:pt x="5809680" y="2235659"/>
                  <a:pt x="9144010" y="0"/>
                </a:cubicBezTo>
                <a:lnTo>
                  <a:pt x="9144010" y="2964150"/>
                </a:lnTo>
                <a:lnTo>
                  <a:pt x="0" y="2964150"/>
                </a:lnTo>
                <a:lnTo>
                  <a:pt x="0" y="0"/>
                </a:lnTo>
                <a:close/>
              </a:path>
            </a:pathLst>
          </a:custGeom>
          <a:gradFill>
            <a:gsLst>
              <a:gs pos="0">
                <a:srgbClr val="FF6600"/>
              </a:gs>
              <a:gs pos="100000">
                <a:srgbClr val="FF99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endParaRPr>
          </a:p>
        </p:txBody>
      </p:sp>
      <p:sp>
        <p:nvSpPr>
          <p:cNvPr id="5" name="任意多边形: 形状 4">
            <a:extLst>
              <a:ext uri="{FF2B5EF4-FFF2-40B4-BE49-F238E27FC236}">
                <a16:creationId xmlns:a16="http://schemas.microsoft.com/office/drawing/2014/main" id="{4F4A0A4B-8327-4A2B-A10E-6DB97B6D05B1}"/>
              </a:ext>
            </a:extLst>
          </p:cNvPr>
          <p:cNvSpPr/>
          <p:nvPr userDrawn="1"/>
        </p:nvSpPr>
        <p:spPr>
          <a:xfrm flipH="1">
            <a:off x="0" y="3560897"/>
            <a:ext cx="9144000" cy="3297103"/>
          </a:xfrm>
          <a:custGeom>
            <a:avLst/>
            <a:gdLst>
              <a:gd name="connsiteX0" fmla="*/ 9144000 w 9144000"/>
              <a:gd name="connsiteY0" fmla="*/ 0 h 3297103"/>
              <a:gd name="connsiteX1" fmla="*/ 0 w 9144000"/>
              <a:gd name="connsiteY1" fmla="*/ 0 h 3297103"/>
              <a:gd name="connsiteX2" fmla="*/ 0 w 9144000"/>
              <a:gd name="connsiteY2" fmla="*/ 1855879 h 3297103"/>
              <a:gd name="connsiteX3" fmla="*/ 0 w 9144000"/>
              <a:gd name="connsiteY3" fmla="*/ 3297103 h 3297103"/>
              <a:gd name="connsiteX4" fmla="*/ 9144000 w 9144000"/>
              <a:gd name="connsiteY4" fmla="*/ 3297103 h 3297103"/>
              <a:gd name="connsiteX5" fmla="*/ 9144000 w 9144000"/>
              <a:gd name="connsiteY5" fmla="*/ 1855879 h 3297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3297103">
                <a:moveTo>
                  <a:pt x="9144000" y="0"/>
                </a:moveTo>
                <a:cubicBezTo>
                  <a:pt x="5994400" y="1526702"/>
                  <a:pt x="3048000" y="0"/>
                  <a:pt x="0" y="0"/>
                </a:cubicBezTo>
                <a:lnTo>
                  <a:pt x="0" y="1855879"/>
                </a:lnTo>
                <a:lnTo>
                  <a:pt x="0" y="3297103"/>
                </a:lnTo>
                <a:lnTo>
                  <a:pt x="9144000" y="3297103"/>
                </a:lnTo>
                <a:lnTo>
                  <a:pt x="9144000" y="1855879"/>
                </a:lnTo>
                <a:close/>
              </a:path>
            </a:pathLst>
          </a:custGeom>
          <a:solidFill>
            <a:srgbClr val="13548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2" name="组合 1">
            <a:extLst>
              <a:ext uri="{FF2B5EF4-FFF2-40B4-BE49-F238E27FC236}">
                <a16:creationId xmlns:a16="http://schemas.microsoft.com/office/drawing/2014/main" id="{6D1BB0A9-3F86-4B62-AA40-ECAAE8F33AB9}"/>
              </a:ext>
            </a:extLst>
          </p:cNvPr>
          <p:cNvGrpSpPr/>
          <p:nvPr userDrawn="1"/>
        </p:nvGrpSpPr>
        <p:grpSpPr>
          <a:xfrm>
            <a:off x="574379" y="4701123"/>
            <a:ext cx="7989554" cy="1432742"/>
            <a:chOff x="1118962" y="4467938"/>
            <a:chExt cx="4145537" cy="2112802"/>
          </a:xfrm>
        </p:grpSpPr>
        <p:sp>
          <p:nvSpPr>
            <p:cNvPr id="12" name="矩形 11">
              <a:extLst>
                <a:ext uri="{FF2B5EF4-FFF2-40B4-BE49-F238E27FC236}">
                  <a16:creationId xmlns:a16="http://schemas.microsoft.com/office/drawing/2014/main" id="{335EADA8-EA3D-4E7C-8208-07D2FAD11A74}"/>
                </a:ext>
              </a:extLst>
            </p:cNvPr>
            <p:cNvSpPr/>
            <p:nvPr userDrawn="1"/>
          </p:nvSpPr>
          <p:spPr>
            <a:xfrm>
              <a:off x="1118962" y="4881936"/>
              <a:ext cx="1384994" cy="1698804"/>
            </a:xfrm>
            <a:prstGeom prst="rect">
              <a:avLst/>
            </a:prstGeom>
            <a:solidFill>
              <a:schemeClr val="bg1"/>
            </a:solidFill>
            <a:ln w="9525">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srgbClr val="13548C"/>
                </a:solidFill>
                <a:effectLst/>
                <a:uLnTx/>
                <a:uFillTx/>
                <a:latin typeface="等线" panose="02010600030101010101" charset="-122"/>
                <a:ea typeface="等线" panose="02010600030101010101" charset="-122"/>
                <a:cs typeface="+mn-cs"/>
              </a:endParaRPr>
            </a:p>
          </p:txBody>
        </p:sp>
        <p:sp>
          <p:nvSpPr>
            <p:cNvPr id="13" name="矩形 12">
              <a:extLst>
                <a:ext uri="{FF2B5EF4-FFF2-40B4-BE49-F238E27FC236}">
                  <a16:creationId xmlns:a16="http://schemas.microsoft.com/office/drawing/2014/main" id="{93253D45-8E2D-4D7F-A511-11AC876F35C6}"/>
                </a:ext>
              </a:extLst>
            </p:cNvPr>
            <p:cNvSpPr/>
            <p:nvPr userDrawn="1"/>
          </p:nvSpPr>
          <p:spPr>
            <a:xfrm>
              <a:off x="2499232" y="4881936"/>
              <a:ext cx="1384994" cy="1698804"/>
            </a:xfrm>
            <a:prstGeom prst="rect">
              <a:avLst/>
            </a:prstGeom>
            <a:solidFill>
              <a:schemeClr val="bg1"/>
            </a:solidFill>
            <a:ln w="9525">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srgbClr val="13548C"/>
                </a:solidFill>
                <a:effectLst/>
                <a:uLnTx/>
                <a:uFillTx/>
                <a:latin typeface="等线" panose="02010600030101010101" charset="-122"/>
                <a:ea typeface="等线" panose="02010600030101010101" charset="-122"/>
                <a:cs typeface="+mn-cs"/>
              </a:endParaRPr>
            </a:p>
          </p:txBody>
        </p:sp>
        <p:sp>
          <p:nvSpPr>
            <p:cNvPr id="14" name="矩形 13">
              <a:extLst>
                <a:ext uri="{FF2B5EF4-FFF2-40B4-BE49-F238E27FC236}">
                  <a16:creationId xmlns:a16="http://schemas.microsoft.com/office/drawing/2014/main" id="{63258F64-DDEC-48D8-91B4-DED7EA87C312}"/>
                </a:ext>
              </a:extLst>
            </p:cNvPr>
            <p:cNvSpPr/>
            <p:nvPr userDrawn="1"/>
          </p:nvSpPr>
          <p:spPr>
            <a:xfrm>
              <a:off x="3879505" y="4881936"/>
              <a:ext cx="1384994" cy="1698804"/>
            </a:xfrm>
            <a:prstGeom prst="rect">
              <a:avLst/>
            </a:prstGeom>
            <a:solidFill>
              <a:schemeClr val="bg1"/>
            </a:solidFill>
            <a:ln w="9525">
              <a:solidFill>
                <a:srgbClr val="1354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0" fontAlgn="base" latinLnBrk="0" hangingPunct="0">
                <a:lnSpc>
                  <a:spcPct val="100000"/>
                </a:lnSpc>
                <a:spcBef>
                  <a:spcPct val="0"/>
                </a:spcBef>
                <a:spcAft>
                  <a:spcPct val="0"/>
                </a:spcAft>
                <a:buClrTx/>
                <a:buSzTx/>
                <a:buFontTx/>
                <a:buNone/>
                <a:tabLst/>
                <a:defRPr/>
              </a:pPr>
              <a:endParaRPr kumimoji="1" lang="zh-CN" altLang="en-US" sz="1350" b="0" i="0" u="none" strike="noStrike" kern="1200" cap="none" spc="0" normalizeH="0" baseline="0" noProof="0">
                <a:ln>
                  <a:noFill/>
                </a:ln>
                <a:solidFill>
                  <a:srgbClr val="13548C"/>
                </a:solidFill>
                <a:effectLst/>
                <a:uLnTx/>
                <a:uFillTx/>
                <a:latin typeface="等线" panose="02010600030101010101" charset="-122"/>
                <a:ea typeface="等线" panose="02010600030101010101" charset="-122"/>
                <a:cs typeface="+mn-cs"/>
              </a:endParaRPr>
            </a:p>
          </p:txBody>
        </p:sp>
        <p:sp>
          <p:nvSpPr>
            <p:cNvPr id="18" name="矩形 17">
              <a:extLst>
                <a:ext uri="{FF2B5EF4-FFF2-40B4-BE49-F238E27FC236}">
                  <a16:creationId xmlns:a16="http://schemas.microsoft.com/office/drawing/2014/main" id="{5708F2DC-68A3-4F89-8E69-141DB44D2698}"/>
                </a:ext>
              </a:extLst>
            </p:cNvPr>
            <p:cNvSpPr/>
            <p:nvPr userDrawn="1"/>
          </p:nvSpPr>
          <p:spPr>
            <a:xfrm>
              <a:off x="1123683" y="5551629"/>
              <a:ext cx="1383225" cy="726183"/>
            </a:xfrm>
            <a:prstGeom prst="rect">
              <a:avLst/>
            </a:prstGeom>
          </p:spPr>
          <p:txBody>
            <a:bodyPr wrap="square" lIns="0" rIns="0">
              <a:spAutoFit/>
            </a:bodyPr>
            <a:lstStyle/>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600" b="1" i="0" u="none" strike="noStrike" kern="1200" cap="none" spc="0" normalizeH="0" baseline="0" noProof="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mn-cs"/>
                </a:rPr>
                <a:t>了解</a:t>
              </a:r>
              <a:r>
                <a:rPr kumimoji="1" lang="en-US" altLang="zh-CN" sz="2600" b="1" i="0" u="none" strike="noStrike" kern="1200" cap="none" spc="0" normalizeH="0" baseline="0" noProof="0">
                  <a:ln>
                    <a:noFill/>
                  </a:ln>
                  <a:solidFill>
                    <a:schemeClr val="bg1">
                      <a:lumMod val="65000"/>
                    </a:schemeClr>
                  </a:solidFill>
                  <a:effectLst/>
                  <a:uLnTx/>
                  <a:uFillTx/>
                  <a:latin typeface="+mn-lt"/>
                  <a:ea typeface="微软雅黑" panose="020B0503020204020204" pitchFamily="34" charset="-122"/>
                  <a:cs typeface="+mn-cs"/>
                </a:rPr>
                <a:t>SVM</a:t>
              </a:r>
            </a:p>
          </p:txBody>
        </p:sp>
        <p:sp>
          <p:nvSpPr>
            <p:cNvPr id="20" name="矩形 19">
              <a:extLst>
                <a:ext uri="{FF2B5EF4-FFF2-40B4-BE49-F238E27FC236}">
                  <a16:creationId xmlns:a16="http://schemas.microsoft.com/office/drawing/2014/main" id="{920F0DC9-8D1C-4F7D-9F3B-5D346DC5A875}"/>
                </a:ext>
              </a:extLst>
            </p:cNvPr>
            <p:cNvSpPr/>
            <p:nvPr userDrawn="1"/>
          </p:nvSpPr>
          <p:spPr>
            <a:xfrm>
              <a:off x="2503953" y="5551629"/>
              <a:ext cx="1383225" cy="726184"/>
            </a:xfrm>
            <a:prstGeom prst="rect">
              <a:avLst/>
            </a:prstGeom>
          </p:spPr>
          <p:txBody>
            <a:bodyPr wrap="square" lIns="0" rIns="0">
              <a:spAutoFit/>
            </a:bodyPr>
            <a:lstStyle/>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600" b="1" i="0" u="none" strike="noStrike" kern="1200" cap="none" spc="0" normalizeH="0" baseline="0" noProof="0">
                  <a:ln>
                    <a:noFill/>
                  </a:ln>
                  <a:solidFill>
                    <a:schemeClr val="bg1">
                      <a:lumMod val="65000"/>
                    </a:schemeClr>
                  </a:solidFill>
                  <a:effectLst/>
                  <a:uLnTx/>
                  <a:uFillTx/>
                  <a:latin typeface="+mn-lt"/>
                  <a:ea typeface="微软雅黑" panose="020B0503020204020204" pitchFamily="34" charset="-122"/>
                  <a:cs typeface="+mn-cs"/>
                </a:rPr>
                <a:t>深入</a:t>
              </a:r>
              <a:r>
                <a:rPr kumimoji="1" lang="en-US" altLang="zh-CN" sz="2600" b="1" i="0" u="none" strike="noStrike" kern="1200" cap="none" spc="0" normalizeH="0" baseline="0" noProof="0">
                  <a:ln>
                    <a:noFill/>
                  </a:ln>
                  <a:solidFill>
                    <a:schemeClr val="bg1">
                      <a:lumMod val="65000"/>
                    </a:schemeClr>
                  </a:solidFill>
                  <a:effectLst/>
                  <a:uLnTx/>
                  <a:uFillTx/>
                  <a:latin typeface="+mn-lt"/>
                  <a:ea typeface="微软雅黑" panose="020B0503020204020204" pitchFamily="34" charset="-122"/>
                  <a:cs typeface="+mn-cs"/>
                </a:rPr>
                <a:t>SVM</a:t>
              </a:r>
            </a:p>
          </p:txBody>
        </p:sp>
        <p:sp>
          <p:nvSpPr>
            <p:cNvPr id="21" name="矩形 20">
              <a:extLst>
                <a:ext uri="{FF2B5EF4-FFF2-40B4-BE49-F238E27FC236}">
                  <a16:creationId xmlns:a16="http://schemas.microsoft.com/office/drawing/2014/main" id="{896B452C-1792-4CDF-8E3E-A02293C97908}"/>
                </a:ext>
              </a:extLst>
            </p:cNvPr>
            <p:cNvSpPr/>
            <p:nvPr userDrawn="1"/>
          </p:nvSpPr>
          <p:spPr>
            <a:xfrm>
              <a:off x="3879502" y="5551629"/>
              <a:ext cx="1383225" cy="726183"/>
            </a:xfrm>
            <a:prstGeom prst="rect">
              <a:avLst/>
            </a:prstGeom>
          </p:spPr>
          <p:txBody>
            <a:bodyPr wrap="square" lIns="0" rIns="0">
              <a:spAutoFit/>
            </a:bodyPr>
            <a:lstStyle/>
            <a:p>
              <a:pPr marL="0" marR="0" lvl="0" indent="0" algn="ctr" defTabSz="685783" rtl="0" eaLnBrk="0" fontAlgn="base" latinLnBrk="0" hangingPunct="0">
                <a:lnSpc>
                  <a:spcPct val="100000"/>
                </a:lnSpc>
                <a:spcBef>
                  <a:spcPts val="600"/>
                </a:spcBef>
                <a:spcAft>
                  <a:spcPct val="0"/>
                </a:spcAft>
                <a:buClrTx/>
                <a:buSzTx/>
                <a:buFontTx/>
                <a:buNone/>
                <a:tabLst/>
                <a:defRPr/>
              </a:pPr>
              <a:r>
                <a:rPr kumimoji="1" lang="zh-CN" altLang="en-US" sz="2600" b="1" i="0" u="none" strike="noStrike" kern="1200" cap="none" spc="0" normalizeH="0" baseline="0" noProof="0">
                  <a:ln>
                    <a:noFill/>
                  </a:ln>
                  <a:solidFill>
                    <a:srgbClr val="13548C"/>
                  </a:solidFill>
                  <a:effectLst/>
                  <a:uLnTx/>
                  <a:uFillTx/>
                  <a:latin typeface="+mn-lt"/>
                  <a:ea typeface="微软雅黑" panose="020B0503020204020204" pitchFamily="34" charset="-122"/>
                  <a:cs typeface="+mn-cs"/>
                </a:rPr>
                <a:t>非线性</a:t>
              </a:r>
              <a:r>
                <a:rPr kumimoji="1" lang="en-US" altLang="zh-CN" sz="2600" b="1" i="0" u="none" strike="noStrike" kern="1200" cap="none" spc="0" normalizeH="0" baseline="0" noProof="0">
                  <a:ln>
                    <a:noFill/>
                  </a:ln>
                  <a:solidFill>
                    <a:srgbClr val="13548C"/>
                  </a:solidFill>
                  <a:effectLst/>
                  <a:uLnTx/>
                  <a:uFillTx/>
                  <a:latin typeface="+mn-lt"/>
                  <a:ea typeface="微软雅黑" panose="020B0503020204020204" pitchFamily="34" charset="-122"/>
                  <a:cs typeface="+mn-cs"/>
                </a:rPr>
                <a:t>SVM</a:t>
              </a:r>
            </a:p>
          </p:txBody>
        </p:sp>
        <p:sp>
          <p:nvSpPr>
            <p:cNvPr id="27" name="文本框 26">
              <a:extLst>
                <a:ext uri="{FF2B5EF4-FFF2-40B4-BE49-F238E27FC236}">
                  <a16:creationId xmlns:a16="http://schemas.microsoft.com/office/drawing/2014/main" id="{BC274980-C854-4099-B0A5-8191EC77E850}"/>
                </a:ext>
              </a:extLst>
            </p:cNvPr>
            <p:cNvSpPr txBox="1"/>
            <p:nvPr userDrawn="1"/>
          </p:nvSpPr>
          <p:spPr>
            <a:xfrm>
              <a:off x="4426303" y="4491022"/>
              <a:ext cx="291397" cy="828000"/>
            </a:xfrm>
            <a:prstGeom prst="ellipse">
              <a:avLst/>
            </a:prstGeom>
            <a:solidFill>
              <a:srgbClr val="13548C"/>
            </a:solidFill>
            <a:ln w="38100">
              <a:solidFill>
                <a:srgbClr val="FFFFFF"/>
              </a:solidFill>
            </a:ln>
          </p:spPr>
          <p:txBody>
            <a:bodyPr wrap="square" lIns="0" tIns="0" rIns="0" bIns="0" rtlCol="0" anchor="ctr" anchorCtr="1">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rPr>
                <a:t>03</a:t>
              </a:r>
              <a:endParaRPr kumimoji="1" lang="zh-CN" altLang="en-US"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endParaRPr>
            </a:p>
          </p:txBody>
        </p:sp>
        <p:sp>
          <p:nvSpPr>
            <p:cNvPr id="28" name="文本框 27">
              <a:extLst>
                <a:ext uri="{FF2B5EF4-FFF2-40B4-BE49-F238E27FC236}">
                  <a16:creationId xmlns:a16="http://schemas.microsoft.com/office/drawing/2014/main" id="{1BDD26CC-6000-4BBA-B26B-38C3826FC6AC}"/>
                </a:ext>
              </a:extLst>
            </p:cNvPr>
            <p:cNvSpPr txBox="1"/>
            <p:nvPr userDrawn="1"/>
          </p:nvSpPr>
          <p:spPr>
            <a:xfrm>
              <a:off x="3046030" y="4491022"/>
              <a:ext cx="291397" cy="828000"/>
            </a:xfrm>
            <a:prstGeom prst="ellipse">
              <a:avLst/>
            </a:prstGeom>
            <a:solidFill>
              <a:schemeClr val="bg1">
                <a:lumMod val="65000"/>
              </a:schemeClr>
            </a:solidFill>
            <a:ln w="38100">
              <a:solidFill>
                <a:srgbClr val="FFFFFF"/>
              </a:solidFill>
            </a:ln>
          </p:spPr>
          <p:txBody>
            <a:bodyPr wrap="square" lIns="0" tIns="0" rIns="0" bIns="0" rtlCol="0" anchor="ctr" anchorCtr="1">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rPr>
                <a:t>02</a:t>
              </a:r>
              <a:endParaRPr kumimoji="1" lang="zh-CN" altLang="en-US"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endParaRPr>
            </a:p>
          </p:txBody>
        </p:sp>
        <p:sp>
          <p:nvSpPr>
            <p:cNvPr id="29" name="文本框 28">
              <a:extLst>
                <a:ext uri="{FF2B5EF4-FFF2-40B4-BE49-F238E27FC236}">
                  <a16:creationId xmlns:a16="http://schemas.microsoft.com/office/drawing/2014/main" id="{21F42B5A-5687-473A-BF4A-F1DC06576F65}"/>
                </a:ext>
              </a:extLst>
            </p:cNvPr>
            <p:cNvSpPr txBox="1"/>
            <p:nvPr userDrawn="1"/>
          </p:nvSpPr>
          <p:spPr>
            <a:xfrm>
              <a:off x="1665760" y="4467938"/>
              <a:ext cx="291397" cy="828000"/>
            </a:xfrm>
            <a:prstGeom prst="ellipse">
              <a:avLst/>
            </a:prstGeom>
            <a:solidFill>
              <a:schemeClr val="bg1">
                <a:lumMod val="65000"/>
              </a:schemeClr>
            </a:solidFill>
            <a:ln w="38100">
              <a:solidFill>
                <a:srgbClr val="FFFFFF"/>
              </a:solidFill>
            </a:ln>
          </p:spPr>
          <p:txBody>
            <a:bodyPr wrap="square" lIns="0" tIns="0" rIns="0" bIns="0" rtlCol="0" anchor="ctr" anchorCtr="1">
              <a:noAutofit/>
            </a:bodyPr>
            <a:lstStyle/>
            <a:p>
              <a:pPr marL="0" marR="0" lvl="0" indent="0" algn="ctr" defTabSz="685783"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75" normalizeH="0" baseline="0" noProof="0">
                  <a:ln>
                    <a:noFill/>
                  </a:ln>
                  <a:solidFill>
                    <a:prstClr val="white"/>
                  </a:solidFill>
                  <a:effectLst/>
                  <a:uLnTx/>
                  <a:uFillTx/>
                  <a:latin typeface="Times New Roman"/>
                  <a:ea typeface="等线" panose="02010600030101010101" charset="-122"/>
                  <a:cs typeface="+mn-cs"/>
                </a:rPr>
                <a:t>01</a:t>
              </a:r>
              <a:endParaRPr kumimoji="1" lang="zh-CN" altLang="en-US" sz="2400" b="1" i="0" u="none" strike="noStrike" kern="1200" cap="none" spc="75" normalizeH="0" baseline="0" noProof="0" dirty="0">
                <a:ln>
                  <a:noFill/>
                </a:ln>
                <a:solidFill>
                  <a:prstClr val="white"/>
                </a:solidFill>
                <a:effectLst/>
                <a:uLnTx/>
                <a:uFillTx/>
                <a:latin typeface="Times New Roman"/>
                <a:ea typeface="等线" panose="02010600030101010101" charset="-122"/>
                <a:cs typeface="+mn-cs"/>
              </a:endParaRPr>
            </a:p>
          </p:txBody>
        </p:sp>
      </p:grpSp>
    </p:spTree>
    <p:extLst>
      <p:ext uri="{BB962C8B-B14F-4D97-AF65-F5344CB8AC3E}">
        <p14:creationId xmlns:p14="http://schemas.microsoft.com/office/powerpoint/2010/main" val="1326625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2614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4_自定义版式">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2292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microsoft.com/office/2007/relationships/hdphoto" Target="../media/hdphoto1.wdp"/><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7130843A-30A4-4154-B1B7-825880A447C3}"/>
              </a:ext>
            </a:extLst>
          </p:cNvPr>
          <p:cNvGrpSpPr/>
          <p:nvPr userDrawn="1"/>
        </p:nvGrpSpPr>
        <p:grpSpPr>
          <a:xfrm>
            <a:off x="100208" y="56873"/>
            <a:ext cx="8943584" cy="576000"/>
            <a:chOff x="145280" y="123917"/>
            <a:chExt cx="11880000" cy="790381"/>
          </a:xfrm>
        </p:grpSpPr>
        <p:sp>
          <p:nvSpPr>
            <p:cNvPr id="8" name="任意多边形: 形状 41">
              <a:extLst>
                <a:ext uri="{FF2B5EF4-FFF2-40B4-BE49-F238E27FC236}">
                  <a16:creationId xmlns:a16="http://schemas.microsoft.com/office/drawing/2014/main" id="{89FB4556-E482-4FDF-9A95-CAA2AE729385}"/>
                </a:ext>
              </a:extLst>
            </p:cNvPr>
            <p:cNvSpPr/>
            <p:nvPr/>
          </p:nvSpPr>
          <p:spPr>
            <a:xfrm>
              <a:off x="145280" y="154441"/>
              <a:ext cx="11880000" cy="740983"/>
            </a:xfrm>
            <a:prstGeom prst="roundRect">
              <a:avLst>
                <a:gd name="adj" fmla="val 50000"/>
              </a:avLst>
            </a:prstGeom>
            <a:solidFill>
              <a:srgbClr val="13548C"/>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612000" tIns="0" bIns="0"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zh-CN" altLang="en-US" sz="2600" b="1"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9" name="图片 8">
              <a:extLst>
                <a:ext uri="{FF2B5EF4-FFF2-40B4-BE49-F238E27FC236}">
                  <a16:creationId xmlns:a16="http://schemas.microsoft.com/office/drawing/2014/main" id="{4DC8B13E-9FF1-46C6-ABFB-24D3C576B99D}"/>
                </a:ext>
              </a:extLst>
            </p:cNvPr>
            <p:cNvPicPr>
              <a:picLocks noChangeAspect="1"/>
            </p:cNvPicPr>
            <p:nvPr/>
          </p:nvPicPr>
          <p:blipFill>
            <a:blip r:embed="rId9">
              <a:extLst>
                <a:ext uri="{BEBA8EAE-BF5A-486C-A8C5-ECC9F3942E4B}">
                  <a14:imgProps xmlns:a14="http://schemas.microsoft.com/office/drawing/2010/main">
                    <a14:imgLayer r:embed="rId10">
                      <a14:imgEffect>
                        <a14:colorTemperature colorTemp="5900"/>
                      </a14:imgEffect>
                      <a14:imgEffect>
                        <a14:brightnessContrast bright="100000"/>
                      </a14:imgEffect>
                    </a14:imgLayer>
                  </a14:imgProps>
                </a:ext>
              </a:extLst>
            </a:blip>
            <a:stretch>
              <a:fillRect/>
            </a:stretch>
          </p:blipFill>
          <p:spPr>
            <a:xfrm>
              <a:off x="145280" y="123917"/>
              <a:ext cx="759645" cy="790381"/>
            </a:xfrm>
            <a:prstGeom prst="rect">
              <a:avLst/>
            </a:prstGeom>
          </p:spPr>
        </p:pic>
      </p:grpSp>
      <p:sp>
        <p:nvSpPr>
          <p:cNvPr id="10" name="椭圆 9">
            <a:extLst>
              <a:ext uri="{FF2B5EF4-FFF2-40B4-BE49-F238E27FC236}">
                <a16:creationId xmlns:a16="http://schemas.microsoft.com/office/drawing/2014/main" id="{537FDDBA-1A73-4052-84EF-CF46F18D0C72}"/>
              </a:ext>
            </a:extLst>
          </p:cNvPr>
          <p:cNvSpPr/>
          <p:nvPr userDrawn="1"/>
        </p:nvSpPr>
        <p:spPr>
          <a:xfrm>
            <a:off x="8576282" y="164873"/>
            <a:ext cx="360000" cy="360000"/>
          </a:xfrm>
          <a:prstGeom prst="ellipse">
            <a:avLst/>
          </a:prstGeom>
          <a:solidFill>
            <a:schemeClr val="bg1">
              <a:alpha val="21000"/>
            </a:schemeClr>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1"/>
          <a:lstStyle/>
          <a:p>
            <a:pPr marL="0" marR="0" lvl="0" indent="0" algn="ctr" defTabSz="457200" rtl="0" eaLnBrk="1" fontAlgn="auto" latinLnBrk="0" hangingPunct="1">
              <a:lnSpc>
                <a:spcPct val="100000"/>
              </a:lnSpc>
              <a:spcBef>
                <a:spcPts val="0"/>
              </a:spcBef>
              <a:spcAft>
                <a:spcPts val="0"/>
              </a:spcAft>
              <a:buClrTx/>
              <a:buSzTx/>
              <a:buFontTx/>
              <a:buNone/>
              <a:tabLst/>
              <a:defRPr/>
            </a:pPr>
            <a:fld id="{B8A4ABB7-97A8-4175-B038-D10145177702}" type="slidenum">
              <a:rPr kumimoji="0" lang="zh-CN" altLang="en-US" sz="1400" b="0" i="0" u="none" strike="noStrike" kern="1200" cap="none" spc="0" normalizeH="0" baseline="0" noProof="0" smtClean="0">
                <a:ln>
                  <a:noFill/>
                </a:ln>
                <a:solidFill>
                  <a:prstClr val="white"/>
                </a:solidFill>
                <a:effectLst/>
                <a:uLnTx/>
                <a:uFillTx/>
                <a:latin typeface="微软雅黑"/>
                <a:ea typeface="微软雅黑"/>
                <a:cs typeface="+mn-cs"/>
              </a:rPr>
              <a:t>‹#›</a:t>
            </a:fld>
            <a:endParaRPr kumimoji="0" lang="zh-CN" altLang="en-US" sz="1400" b="0" i="0" u="none" strike="noStrike" kern="1200" cap="none" spc="0" normalizeH="0" baseline="0" noProof="0">
              <a:ln>
                <a:noFill/>
              </a:ln>
              <a:solidFill>
                <a:prstClr val="white"/>
              </a:solidFill>
              <a:effectLst/>
              <a:uLnTx/>
              <a:uFillTx/>
              <a:latin typeface="微软雅黑"/>
              <a:ea typeface="微软雅黑"/>
              <a:cs typeface="+mn-cs"/>
            </a:endParaRPr>
          </a:p>
        </p:txBody>
      </p:sp>
    </p:spTree>
    <p:extLst>
      <p:ext uri="{BB962C8B-B14F-4D97-AF65-F5344CB8AC3E}">
        <p14:creationId xmlns:p14="http://schemas.microsoft.com/office/powerpoint/2010/main" val="1724332519"/>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3.png"/><Relationship Id="rId1" Type="http://schemas.openxmlformats.org/officeDocument/2006/relationships/slideLayout" Target="../slideLayouts/slideLayout6.xml"/><Relationship Id="rId5" Type="http://schemas.openxmlformats.org/officeDocument/2006/relationships/image" Target="../media/image14.emf"/><Relationship Id="rId4" Type="http://schemas.openxmlformats.org/officeDocument/2006/relationships/image" Target="../media/image13.emf"/></Relationships>
</file>

<file path=ppt/slides/_rels/slide1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9.png"/><Relationship Id="rId7"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26.png"/><Relationship Id="rId4" Type="http://schemas.openxmlformats.org/officeDocument/2006/relationships/image" Target="../media/image24.png"/><Relationship Id="rId9"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26.png"/><Relationship Id="rId5" Type="http://schemas.openxmlformats.org/officeDocument/2006/relationships/image" Target="../media/image33.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oleObject" Target="../embeddings/oleObject1.bin"/><Relationship Id="rId7" Type="http://schemas.openxmlformats.org/officeDocument/2006/relationships/image" Target="../media/image36.wmf"/><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8.png"/><Relationship Id="rId4" Type="http://schemas.openxmlformats.org/officeDocument/2006/relationships/image" Target="../media/image35.wmf"/><Relationship Id="rId9" Type="http://schemas.openxmlformats.org/officeDocument/2006/relationships/image" Target="../media/image26.png"/></Relationships>
</file>

<file path=ppt/slides/_rels/slide22.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38.wmf"/><Relationship Id="rId11" Type="http://schemas.openxmlformats.org/officeDocument/2006/relationships/image" Target="../media/image26.png"/><Relationship Id="rId5" Type="http://schemas.openxmlformats.org/officeDocument/2006/relationships/oleObject" Target="../embeddings/oleObject4.bin"/><Relationship Id="rId10" Type="http://schemas.microsoft.com/office/2007/relationships/hdphoto" Target="../media/hdphoto2.wdp"/><Relationship Id="rId4" Type="http://schemas.openxmlformats.org/officeDocument/2006/relationships/image" Target="../media/image37.wmf"/><Relationship Id="rId9" Type="http://schemas.openxmlformats.org/officeDocument/2006/relationships/image" Target="../media/image40.png"/></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jpeg"/><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41.jpeg"/><Relationship Id="rId7" Type="http://schemas.openxmlformats.org/officeDocument/2006/relationships/image" Target="../media/image44.wmf"/><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oleObject" Target="../embeddings/oleObject7.bin"/><Relationship Id="rId5" Type="http://schemas.openxmlformats.org/officeDocument/2006/relationships/image" Target="../media/image43.wmf"/><Relationship Id="rId10" Type="http://schemas.openxmlformats.org/officeDocument/2006/relationships/image" Target="../media/image26.png"/><Relationship Id="rId4" Type="http://schemas.openxmlformats.org/officeDocument/2006/relationships/oleObject" Target="../embeddings/oleObject6.bin"/><Relationship Id="rId9" Type="http://schemas.openxmlformats.org/officeDocument/2006/relationships/image" Target="../media/image45.png"/></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image" Target="../media/image41.jpeg"/><Relationship Id="rId7" Type="http://schemas.openxmlformats.org/officeDocument/2006/relationships/image" Target="../media/image46.wmf"/><Relationship Id="rId12" Type="http://schemas.openxmlformats.org/officeDocument/2006/relationships/image" Target="../media/image26.png"/><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oleObject" Target="../embeddings/oleObject8.bin"/><Relationship Id="rId11" Type="http://schemas.openxmlformats.org/officeDocument/2006/relationships/image" Target="../media/image45.png"/><Relationship Id="rId5" Type="http://schemas.openxmlformats.org/officeDocument/2006/relationships/image" Target="../media/image43.wmf"/><Relationship Id="rId10" Type="http://schemas.openxmlformats.org/officeDocument/2006/relationships/image" Target="../media/image42.png"/><Relationship Id="rId4" Type="http://schemas.openxmlformats.org/officeDocument/2006/relationships/oleObject" Target="../embeddings/oleObject6.bin"/><Relationship Id="rId9" Type="http://schemas.openxmlformats.org/officeDocument/2006/relationships/image" Target="../media/image44.wmf"/></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image" Target="../media/image41.jpeg"/><Relationship Id="rId7" Type="http://schemas.openxmlformats.org/officeDocument/2006/relationships/image" Target="../media/image46.wmf"/><Relationship Id="rId12" Type="http://schemas.openxmlformats.org/officeDocument/2006/relationships/image" Target="../media/image26.png"/><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oleObject" Target="../embeddings/oleObject8.bin"/><Relationship Id="rId11" Type="http://schemas.openxmlformats.org/officeDocument/2006/relationships/image" Target="../media/image45.png"/><Relationship Id="rId5" Type="http://schemas.openxmlformats.org/officeDocument/2006/relationships/image" Target="../media/image43.wmf"/><Relationship Id="rId10" Type="http://schemas.openxmlformats.org/officeDocument/2006/relationships/image" Target="../media/image42.png"/><Relationship Id="rId4" Type="http://schemas.openxmlformats.org/officeDocument/2006/relationships/oleObject" Target="../embeddings/oleObject6.bin"/><Relationship Id="rId9" Type="http://schemas.openxmlformats.org/officeDocument/2006/relationships/image" Target="../media/image44.wmf"/></Relationships>
</file>

<file path=ppt/slides/_rels/slide27.xml.rels><?xml version="1.0" encoding="UTF-8" standalone="yes"?>
<Relationships xmlns="http://schemas.openxmlformats.org/package/2006/relationships"><Relationship Id="rId8" Type="http://schemas.openxmlformats.org/officeDocument/2006/relationships/image" Target="../media/image46.wmf"/><Relationship Id="rId13" Type="http://schemas.openxmlformats.org/officeDocument/2006/relationships/image" Target="../media/image26.png"/><Relationship Id="rId3" Type="http://schemas.openxmlformats.org/officeDocument/2006/relationships/image" Target="../media/image47.jpeg"/><Relationship Id="rId7" Type="http://schemas.openxmlformats.org/officeDocument/2006/relationships/oleObject" Target="../embeddings/oleObject8.bin"/><Relationship Id="rId12" Type="http://schemas.openxmlformats.org/officeDocument/2006/relationships/image" Target="../media/image45.png"/><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image" Target="../media/image43.wmf"/><Relationship Id="rId11" Type="http://schemas.openxmlformats.org/officeDocument/2006/relationships/image" Target="../media/image42.png"/><Relationship Id="rId5" Type="http://schemas.openxmlformats.org/officeDocument/2006/relationships/oleObject" Target="../embeddings/oleObject6.bin"/><Relationship Id="rId10" Type="http://schemas.openxmlformats.org/officeDocument/2006/relationships/image" Target="../media/image44.wmf"/><Relationship Id="rId4" Type="http://schemas.openxmlformats.org/officeDocument/2006/relationships/image" Target="../media/image41.jpeg"/><Relationship Id="rId9" Type="http://schemas.openxmlformats.org/officeDocument/2006/relationships/oleObject" Target="../embeddings/oleObject7.bin"/></Relationships>
</file>

<file path=ppt/slides/_rels/slide2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52.png"/><Relationship Id="rId1" Type="http://schemas.openxmlformats.org/officeDocument/2006/relationships/slideLayout" Target="../slideLayouts/slideLayout6.xml"/><Relationship Id="rId4" Type="http://schemas.microsoft.com/office/2007/relationships/hdphoto" Target="../media/hdphoto3.wdp"/></Relationships>
</file>

<file path=ppt/slides/_rels/slide2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52.png"/><Relationship Id="rId1" Type="http://schemas.openxmlformats.org/officeDocument/2006/relationships/slideLayout" Target="../slideLayouts/slideLayout6.xml"/><Relationship Id="rId4" Type="http://schemas.microsoft.com/office/2007/relationships/hdphoto" Target="../media/hdphoto3.wdp"/></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6.xml"/><Relationship Id="rId5" Type="http://schemas.openxmlformats.org/officeDocument/2006/relationships/image" Target="../media/image53.png"/><Relationship Id="rId4" Type="http://schemas.openxmlformats.org/officeDocument/2006/relationships/image" Target="../media/image51.png"/></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36.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38.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6.png"/></Relationships>
</file>

<file path=ppt/slides/_rels/slide39.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6.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image" Target="../media/image56.tmp"/><Relationship Id="rId2" Type="http://schemas.openxmlformats.org/officeDocument/2006/relationships/tags" Target="../tags/tag2.xml"/><Relationship Id="rId16" Type="http://schemas.openxmlformats.org/officeDocument/2006/relationships/image" Target="../media/image49.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image" Target="../media/image55.png"/><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image" Target="../media/image57.emf"/><Relationship Id="rId1" Type="http://schemas.openxmlformats.org/officeDocument/2006/relationships/slideLayout" Target="../slideLayouts/slideLayout6.xml"/><Relationship Id="rId4" Type="http://schemas.openxmlformats.org/officeDocument/2006/relationships/image" Target="../media/image59.emf"/></Relationships>
</file>

<file path=ppt/slides/_rels/slide42.xml.rels><?xml version="1.0" encoding="UTF-8" standalone="yes"?>
<Relationships xmlns="http://schemas.openxmlformats.org/package/2006/relationships"><Relationship Id="rId8" Type="http://schemas.openxmlformats.org/officeDocument/2006/relationships/image" Target="../media/image62.wmf"/><Relationship Id="rId13" Type="http://schemas.openxmlformats.org/officeDocument/2006/relationships/image" Target="../media/image65.png"/><Relationship Id="rId3" Type="http://schemas.openxmlformats.org/officeDocument/2006/relationships/oleObject" Target="../embeddings/oleObject9.bin"/><Relationship Id="rId7" Type="http://schemas.openxmlformats.org/officeDocument/2006/relationships/oleObject" Target="../embeddings/oleObject11.bin"/><Relationship Id="rId12" Type="http://schemas.openxmlformats.org/officeDocument/2006/relationships/image" Target="../media/image64.wmf"/><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image" Target="../media/image61.wmf"/><Relationship Id="rId11" Type="http://schemas.openxmlformats.org/officeDocument/2006/relationships/oleObject" Target="../embeddings/oleObject13.bin"/><Relationship Id="rId5" Type="http://schemas.openxmlformats.org/officeDocument/2006/relationships/oleObject" Target="../embeddings/oleObject10.bin"/><Relationship Id="rId10" Type="http://schemas.openxmlformats.org/officeDocument/2006/relationships/image" Target="../media/image63.wmf"/><Relationship Id="rId4" Type="http://schemas.openxmlformats.org/officeDocument/2006/relationships/image" Target="../media/image60.wmf"/><Relationship Id="rId9" Type="http://schemas.openxmlformats.org/officeDocument/2006/relationships/oleObject" Target="../embeddings/oleObject12.bin"/></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6.xml"/><Relationship Id="rId1" Type="http://schemas.openxmlformats.org/officeDocument/2006/relationships/vmlDrawing" Target="../drawings/vmlDrawing8.vml"/><Relationship Id="rId5" Type="http://schemas.openxmlformats.org/officeDocument/2006/relationships/image" Target="../media/image67.png"/><Relationship Id="rId4" Type="http://schemas.openxmlformats.org/officeDocument/2006/relationships/image" Target="../media/image66.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8" Type="http://schemas.openxmlformats.org/officeDocument/2006/relationships/tags" Target="../tags/tag21.xml"/><Relationship Id="rId13" Type="http://schemas.openxmlformats.org/officeDocument/2006/relationships/image" Target="../media/image72.png"/><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image" Target="../media/image71.png"/><Relationship Id="rId17" Type="http://schemas.openxmlformats.org/officeDocument/2006/relationships/image" Target="../media/image76.png"/><Relationship Id="rId2" Type="http://schemas.openxmlformats.org/officeDocument/2006/relationships/tags" Target="../tags/tag15.xml"/><Relationship Id="rId16" Type="http://schemas.openxmlformats.org/officeDocument/2006/relationships/image" Target="../media/image75.png"/><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image" Target="../media/image70.png"/><Relationship Id="rId5" Type="http://schemas.openxmlformats.org/officeDocument/2006/relationships/tags" Target="../tags/tag18.xml"/><Relationship Id="rId15" Type="http://schemas.openxmlformats.org/officeDocument/2006/relationships/image" Target="../media/image74.png"/><Relationship Id="rId10" Type="http://schemas.openxmlformats.org/officeDocument/2006/relationships/image" Target="../media/image69.png"/><Relationship Id="rId4" Type="http://schemas.openxmlformats.org/officeDocument/2006/relationships/tags" Target="../tags/tag17.xml"/><Relationship Id="rId9" Type="http://schemas.openxmlformats.org/officeDocument/2006/relationships/slideLayout" Target="../slideLayouts/slideLayout6.xml"/><Relationship Id="rId14" Type="http://schemas.openxmlformats.org/officeDocument/2006/relationships/image" Target="../media/image73.png"/></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5.bin"/><Relationship Id="rId7" Type="http://schemas.openxmlformats.org/officeDocument/2006/relationships/image" Target="../media/image79.png"/><Relationship Id="rId2"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image" Target="../media/image78.wmf"/><Relationship Id="rId5" Type="http://schemas.openxmlformats.org/officeDocument/2006/relationships/oleObject" Target="../embeddings/oleObject16.bin"/><Relationship Id="rId4" Type="http://schemas.openxmlformats.org/officeDocument/2006/relationships/image" Target="../media/image77.wmf"/></Relationships>
</file>

<file path=ppt/slides/_rels/slide49.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6.xml"/><Relationship Id="rId1" Type="http://schemas.openxmlformats.org/officeDocument/2006/relationships/vmlDrawing" Target="../drawings/vmlDrawing10.vml"/><Relationship Id="rId5" Type="http://schemas.openxmlformats.org/officeDocument/2006/relationships/image" Target="../media/image80.png"/><Relationship Id="rId4" Type="http://schemas.openxmlformats.org/officeDocument/2006/relationships/image" Target="../media/image77.wmf"/></Relationships>
</file>

<file path=ppt/slides/_rels/slide51.xml.rels><?xml version="1.0" encoding="UTF-8" standalone="yes"?>
<Relationships xmlns="http://schemas.openxmlformats.org/package/2006/relationships"><Relationship Id="rId8" Type="http://schemas.openxmlformats.org/officeDocument/2006/relationships/tags" Target="../tags/tag28.xml"/><Relationship Id="rId13" Type="http://schemas.openxmlformats.org/officeDocument/2006/relationships/tags" Target="../tags/tag33.xml"/><Relationship Id="rId18" Type="http://schemas.openxmlformats.org/officeDocument/2006/relationships/image" Target="../media/image56.tmp"/><Relationship Id="rId3" Type="http://schemas.openxmlformats.org/officeDocument/2006/relationships/tags" Target="../tags/tag23.xml"/><Relationship Id="rId7" Type="http://schemas.openxmlformats.org/officeDocument/2006/relationships/tags" Target="../tags/tag27.xml"/><Relationship Id="rId12" Type="http://schemas.openxmlformats.org/officeDocument/2006/relationships/tags" Target="../tags/tag32.xml"/><Relationship Id="rId17" Type="http://schemas.openxmlformats.org/officeDocument/2006/relationships/image" Target="../media/image77.wmf"/><Relationship Id="rId2" Type="http://schemas.openxmlformats.org/officeDocument/2006/relationships/tags" Target="../tags/tag22.xml"/><Relationship Id="rId16" Type="http://schemas.openxmlformats.org/officeDocument/2006/relationships/oleObject" Target="../embeddings/oleObject18.bin"/><Relationship Id="rId1" Type="http://schemas.openxmlformats.org/officeDocument/2006/relationships/vmlDrawing" Target="../drawings/vmlDrawing11.vml"/><Relationship Id="rId6" Type="http://schemas.openxmlformats.org/officeDocument/2006/relationships/tags" Target="../tags/tag26.xml"/><Relationship Id="rId11" Type="http://schemas.openxmlformats.org/officeDocument/2006/relationships/tags" Target="../tags/tag31.xml"/><Relationship Id="rId5" Type="http://schemas.openxmlformats.org/officeDocument/2006/relationships/tags" Target="../tags/tag25.xml"/><Relationship Id="rId15" Type="http://schemas.openxmlformats.org/officeDocument/2006/relationships/slideLayout" Target="../slideLayouts/slideLayout6.xml"/><Relationship Id="rId10" Type="http://schemas.openxmlformats.org/officeDocument/2006/relationships/tags" Target="../tags/tag30.xml"/><Relationship Id="rId4" Type="http://schemas.openxmlformats.org/officeDocument/2006/relationships/tags" Target="../tags/tag24.xml"/><Relationship Id="rId9" Type="http://schemas.openxmlformats.org/officeDocument/2006/relationships/tags" Target="../tags/tag29.xml"/><Relationship Id="rId14" Type="http://schemas.openxmlformats.org/officeDocument/2006/relationships/tags" Target="../tags/tag3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6.xml"/><Relationship Id="rId1" Type="http://schemas.openxmlformats.org/officeDocument/2006/relationships/vmlDrawing" Target="../drawings/vmlDrawing12.vml"/><Relationship Id="rId4" Type="http://schemas.openxmlformats.org/officeDocument/2006/relationships/image" Target="../media/image82.e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6.xml"/><Relationship Id="rId1" Type="http://schemas.openxmlformats.org/officeDocument/2006/relationships/vmlDrawing" Target="../drawings/vmlDrawing13.vml"/><Relationship Id="rId4" Type="http://schemas.openxmlformats.org/officeDocument/2006/relationships/image" Target="../media/image83.emf"/></Relationships>
</file>

<file path=ppt/slides/_rels/slide56.xml.rels><?xml version="1.0" encoding="UTF-8" standalone="yes"?>
<Relationships xmlns="http://schemas.openxmlformats.org/package/2006/relationships"><Relationship Id="rId8" Type="http://schemas.openxmlformats.org/officeDocument/2006/relationships/image" Target="../media/image86.wmf"/><Relationship Id="rId13" Type="http://schemas.openxmlformats.org/officeDocument/2006/relationships/image" Target="../media/image81.png"/><Relationship Id="rId3" Type="http://schemas.openxmlformats.org/officeDocument/2006/relationships/oleObject" Target="../embeddings/oleObject21.bin"/><Relationship Id="rId7" Type="http://schemas.openxmlformats.org/officeDocument/2006/relationships/oleObject" Target="../embeddings/oleObject23.bin"/><Relationship Id="rId12" Type="http://schemas.openxmlformats.org/officeDocument/2006/relationships/image" Target="../media/image88.wmf"/><Relationship Id="rId2" Type="http://schemas.openxmlformats.org/officeDocument/2006/relationships/slideLayout" Target="../slideLayouts/slideLayout6.xml"/><Relationship Id="rId1" Type="http://schemas.openxmlformats.org/officeDocument/2006/relationships/vmlDrawing" Target="../drawings/vmlDrawing14.vml"/><Relationship Id="rId6" Type="http://schemas.openxmlformats.org/officeDocument/2006/relationships/image" Target="../media/image85.wmf"/><Relationship Id="rId11" Type="http://schemas.openxmlformats.org/officeDocument/2006/relationships/oleObject" Target="../embeddings/oleObject25.bin"/><Relationship Id="rId5" Type="http://schemas.openxmlformats.org/officeDocument/2006/relationships/oleObject" Target="../embeddings/oleObject22.bin"/><Relationship Id="rId10" Type="http://schemas.openxmlformats.org/officeDocument/2006/relationships/image" Target="../media/image87.wmf"/><Relationship Id="rId4" Type="http://schemas.openxmlformats.org/officeDocument/2006/relationships/image" Target="../media/image84.wmf"/><Relationship Id="rId9" Type="http://schemas.openxmlformats.org/officeDocument/2006/relationships/oleObject" Target="../embeddings/oleObject24.bin"/></Relationships>
</file>

<file path=ppt/slides/_rels/slide57.xml.rels><?xml version="1.0" encoding="UTF-8" standalone="yes"?>
<Relationships xmlns="http://schemas.openxmlformats.org/package/2006/relationships"><Relationship Id="rId8" Type="http://schemas.openxmlformats.org/officeDocument/2006/relationships/image" Target="../media/image91.w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6.xml"/><Relationship Id="rId1" Type="http://schemas.openxmlformats.org/officeDocument/2006/relationships/vmlDrawing" Target="../drawings/vmlDrawing15.vml"/><Relationship Id="rId6" Type="http://schemas.openxmlformats.org/officeDocument/2006/relationships/image" Target="../media/image90.wmf"/><Relationship Id="rId5" Type="http://schemas.openxmlformats.org/officeDocument/2006/relationships/oleObject" Target="../embeddings/oleObject27.bin"/><Relationship Id="rId10" Type="http://schemas.openxmlformats.org/officeDocument/2006/relationships/image" Target="../media/image92.wmf"/><Relationship Id="rId4" Type="http://schemas.openxmlformats.org/officeDocument/2006/relationships/image" Target="../media/image89.wmf"/><Relationship Id="rId9" Type="http://schemas.openxmlformats.org/officeDocument/2006/relationships/oleObject" Target="../embeddings/oleObject29.bin"/></Relationships>
</file>

<file path=ppt/slides/_rels/slide58.xml.rels><?xml version="1.0" encoding="UTF-8" standalone="yes"?>
<Relationships xmlns="http://schemas.openxmlformats.org/package/2006/relationships"><Relationship Id="rId8" Type="http://schemas.openxmlformats.org/officeDocument/2006/relationships/image" Target="../media/image95.w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6.xml"/><Relationship Id="rId1" Type="http://schemas.openxmlformats.org/officeDocument/2006/relationships/vmlDrawing" Target="../drawings/vmlDrawing16.vml"/><Relationship Id="rId6" Type="http://schemas.openxmlformats.org/officeDocument/2006/relationships/image" Target="../media/image94.wmf"/><Relationship Id="rId5" Type="http://schemas.openxmlformats.org/officeDocument/2006/relationships/oleObject" Target="../embeddings/oleObject31.bin"/><Relationship Id="rId10" Type="http://schemas.openxmlformats.org/officeDocument/2006/relationships/image" Target="../media/image96.wmf"/><Relationship Id="rId4" Type="http://schemas.openxmlformats.org/officeDocument/2006/relationships/image" Target="../media/image93.wmf"/><Relationship Id="rId9" Type="http://schemas.openxmlformats.org/officeDocument/2006/relationships/oleObject" Target="../embeddings/oleObject33.bin"/></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tags" Target="../tags/tag47.xml"/><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tags" Target="../tags/tag46.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5" Type="http://schemas.openxmlformats.org/officeDocument/2006/relationships/tags" Target="../tags/tag39.xml"/><Relationship Id="rId15" Type="http://schemas.openxmlformats.org/officeDocument/2006/relationships/image" Target="../media/image56.tmp"/><Relationship Id="rId10" Type="http://schemas.openxmlformats.org/officeDocument/2006/relationships/tags" Target="../tags/tag44.xml"/><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97.jp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101.png"/><Relationship Id="rId5" Type="http://schemas.openxmlformats.org/officeDocument/2006/relationships/image" Target="../media/image100.png"/><Relationship Id="rId4" Type="http://schemas.openxmlformats.org/officeDocument/2006/relationships/image" Target="../media/image99.png"/></Relationships>
</file>

<file path=ppt/slides/_rels/slide66.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105.png"/><Relationship Id="rId5" Type="http://schemas.openxmlformats.org/officeDocument/2006/relationships/image" Target="../media/image104.png"/><Relationship Id="rId4" Type="http://schemas.openxmlformats.org/officeDocument/2006/relationships/image" Target="../media/image103.png"/></Relationships>
</file>

<file path=ppt/slides/_rels/slide67.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109.png"/><Relationship Id="rId5" Type="http://schemas.openxmlformats.org/officeDocument/2006/relationships/image" Target="../media/image108.png"/><Relationship Id="rId4" Type="http://schemas.openxmlformats.org/officeDocument/2006/relationships/image" Target="../media/image107.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image" Target="../media/image114.png"/><Relationship Id="rId5" Type="http://schemas.openxmlformats.org/officeDocument/2006/relationships/image" Target="../media/image113.png"/><Relationship Id="rId4" Type="http://schemas.openxmlformats.org/officeDocument/2006/relationships/image" Target="../media/image112.PNG"/></Relationships>
</file>

<file path=ppt/slides/_rels/slide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4527212"/>
      </p:ext>
    </p:extLst>
  </p:cSld>
  <p:clrMapOvr>
    <a:masterClrMapping/>
  </p:clrMapOvr>
  <p:transition spd="med">
    <p:split orient="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4294967295"/>
              </p:nvPr>
            </p:nvSpPr>
            <p:spPr>
              <a:xfrm>
                <a:off x="252000" y="756000"/>
                <a:ext cx="8640000" cy="4621137"/>
              </a:xfrm>
              <a:prstGeom prst="rect">
                <a:avLst/>
              </a:prstGeom>
            </p:spPr>
            <p:txBody>
              <a:bodyPr>
                <a:spAutoFit/>
              </a:bodyPr>
              <a:lstStyle/>
              <a:p>
                <a:pPr marL="360000" indent="-360000" algn="just">
                  <a:lnSpc>
                    <a:spcPct val="150000"/>
                  </a:lnSpc>
                  <a:spcBef>
                    <a:spcPts val="600"/>
                  </a:spcBef>
                  <a:buClr>
                    <a:srgbClr val="FF6600"/>
                  </a:buClr>
                  <a:buSzPct val="80000"/>
                  <a:buFont typeface="Wingdings" panose="05000000000000000000" pitchFamily="2" charset="2"/>
                  <a:buChar char="l"/>
                </a:pPr>
                <a:r>
                  <a:rPr lang="en-US" altLang="zh-CN" sz="2400">
                    <a:solidFill>
                      <a:schemeClr val="tx1">
                        <a:lumMod val="85000"/>
                        <a:lumOff val="15000"/>
                      </a:schemeClr>
                    </a:solidFill>
                    <a:cs typeface="+mn-ea"/>
                    <a:sym typeface="Times New Roman" panose="02020603050405020304" pitchFamily="18" charset="0"/>
                  </a:rPr>
                  <a:t>Logistic</a:t>
                </a:r>
                <a:r>
                  <a:rPr lang="zh-CN" altLang="en-US" sz="2400">
                    <a:solidFill>
                      <a:schemeClr val="tx1">
                        <a:lumMod val="85000"/>
                        <a:lumOff val="15000"/>
                      </a:schemeClr>
                    </a:solidFill>
                    <a:cs typeface="+mn-ea"/>
                    <a:sym typeface="Times New Roman" panose="02020603050405020304" pitchFamily="18" charset="0"/>
                  </a:rPr>
                  <a:t>变形</a:t>
                </a:r>
                <a:endParaRPr lang="en-US" altLang="zh-CN" sz="2400" dirty="0">
                  <a:solidFill>
                    <a:schemeClr val="tx1">
                      <a:lumMod val="85000"/>
                      <a:lumOff val="15000"/>
                    </a:schemeClr>
                  </a:solidFill>
                  <a:cs typeface="+mn-ea"/>
                  <a:sym typeface="Times New Roman" panose="02020603050405020304" pitchFamily="18" charset="0"/>
                </a:endParaRPr>
              </a:p>
              <a:p>
                <a:pPr lvl="1">
                  <a:lnSpc>
                    <a:spcPct val="150000"/>
                  </a:lnSpc>
                  <a:spcBef>
                    <a:spcPts val="600"/>
                  </a:spcBef>
                  <a:buClr>
                    <a:srgbClr val="FF6600"/>
                  </a:buClr>
                  <a:buSzPct val="60000"/>
                  <a:buFont typeface="Wingdings" panose="05000000000000000000" pitchFamily="2" charset="2"/>
                  <a:buChar char="l"/>
                </a:pPr>
                <a:r>
                  <a:rPr lang="zh-CN" altLang="en-US" sz="2200" dirty="0">
                    <a:sym typeface="Times New Roman" panose="02020603050405020304" pitchFamily="18" charset="0"/>
                  </a:rPr>
                  <a:t>将</a:t>
                </a:r>
                <a:r>
                  <a:rPr lang="zh-CN" altLang="en-US" sz="2200">
                    <a:sym typeface="Times New Roman" panose="02020603050405020304" pitchFamily="18" charset="0"/>
                  </a:rPr>
                  <a:t>结果标签</a:t>
                </a:r>
                <a:r>
                  <a:rPr lang="en-US" altLang="zh-CN" sz="2200" dirty="0">
                    <a:sym typeface="Times New Roman" panose="02020603050405020304" pitchFamily="18" charset="0"/>
                  </a:rPr>
                  <a:t>y=</a:t>
                </a:r>
                <a:r>
                  <a:rPr lang="en-US" altLang="zh-CN" sz="2200">
                    <a:sym typeface="Times New Roman" panose="02020603050405020304" pitchFamily="18" charset="0"/>
                  </a:rPr>
                  <a:t>0</a:t>
                </a:r>
                <a:r>
                  <a:rPr lang="zh-CN" altLang="en-US" sz="2200">
                    <a:sym typeface="Times New Roman" panose="02020603050405020304" pitchFamily="18" charset="0"/>
                  </a:rPr>
                  <a:t>和</a:t>
                </a:r>
                <a:r>
                  <a:rPr lang="en-US" altLang="zh-CN" sz="2200" dirty="0">
                    <a:sym typeface="Times New Roman" panose="02020603050405020304" pitchFamily="18" charset="0"/>
                  </a:rPr>
                  <a:t>y=1</a:t>
                </a:r>
                <a:r>
                  <a:rPr lang="zh-CN" altLang="en-US" sz="2200">
                    <a:sym typeface="Times New Roman" panose="02020603050405020304" pitchFamily="18" charset="0"/>
                  </a:rPr>
                  <a:t>替换为</a:t>
                </a:r>
                <a:r>
                  <a:rPr lang="en-US" altLang="zh-CN" sz="2200" dirty="0">
                    <a:sym typeface="Times New Roman" panose="02020603050405020304" pitchFamily="18" charset="0"/>
                  </a:rPr>
                  <a:t>y=-</a:t>
                </a:r>
                <a:r>
                  <a:rPr lang="en-US" altLang="zh-CN" sz="2200">
                    <a:sym typeface="Times New Roman" panose="02020603050405020304" pitchFamily="18" charset="0"/>
                  </a:rPr>
                  <a:t>1</a:t>
                </a:r>
                <a:r>
                  <a:rPr lang="zh-CN" altLang="en-US" sz="2200">
                    <a:sym typeface="Times New Roman" panose="02020603050405020304" pitchFamily="18" charset="0"/>
                  </a:rPr>
                  <a:t>和</a:t>
                </a:r>
                <a:r>
                  <a:rPr lang="en-US" altLang="zh-CN" sz="2200" dirty="0">
                    <a:sym typeface="Times New Roman" panose="02020603050405020304" pitchFamily="18" charset="0"/>
                  </a:rPr>
                  <a:t>y=1</a:t>
                </a:r>
              </a:p>
              <a:p>
                <a:pPr lvl="1">
                  <a:lnSpc>
                    <a:spcPct val="150000"/>
                  </a:lnSpc>
                  <a:spcBef>
                    <a:spcPts val="600"/>
                  </a:spcBef>
                  <a:buClr>
                    <a:srgbClr val="FF6600"/>
                  </a:buClr>
                  <a:buSzPct val="60000"/>
                  <a:buFont typeface="Wingdings" panose="05000000000000000000" pitchFamily="2" charset="2"/>
                  <a:buChar char="l"/>
                </a:pPr>
                <a:r>
                  <a:rPr lang="zh-CN" altLang="en-US" sz="2200" dirty="0">
                    <a:sym typeface="Times New Roman" panose="02020603050405020304" pitchFamily="18" charset="0"/>
                  </a:rPr>
                  <a:t>将</a:t>
                </a:r>
                <a14:m>
                  <m:oMath xmlns:m="http://schemas.openxmlformats.org/officeDocument/2006/math">
                    <m:sSup>
                      <m:sSupPr>
                        <m:ctrlPr>
                          <a:rPr lang="en-US" altLang="zh-CN" sz="2200" i="1">
                            <a:latin typeface="Cambria Math" panose="02040503050406030204" pitchFamily="18" charset="0"/>
                            <a:sym typeface="Times New Roman" panose="02020603050405020304" pitchFamily="18" charset="0"/>
                          </a:rPr>
                        </m:ctrlPr>
                      </m:sSupPr>
                      <m:e>
                        <m:r>
                          <a:rPr lang="zh-CN" altLang="en-US" sz="2200">
                            <a:latin typeface="Cambria Math" panose="02040503050406030204" pitchFamily="18" charset="0"/>
                            <a:sym typeface="Times New Roman" panose="02020603050405020304" pitchFamily="18" charset="0"/>
                          </a:rPr>
                          <m:t>𝜃</m:t>
                        </m:r>
                      </m:e>
                      <m:sup>
                        <m:r>
                          <a:rPr lang="en-US" altLang="zh-CN" sz="2200">
                            <a:latin typeface="Cambria Math" panose="02040503050406030204" pitchFamily="18" charset="0"/>
                            <a:sym typeface="Times New Roman" panose="02020603050405020304" pitchFamily="18" charset="0"/>
                          </a:rPr>
                          <m:t>𝑇</m:t>
                        </m:r>
                      </m:sup>
                    </m:sSup>
                    <m:r>
                      <a:rPr lang="en-US" altLang="zh-CN" sz="2200">
                        <a:latin typeface="Cambria Math" panose="02040503050406030204" pitchFamily="18" charset="0"/>
                        <a:sym typeface="Times New Roman" panose="02020603050405020304" pitchFamily="18" charset="0"/>
                      </a:rPr>
                      <m:t>𝑥</m:t>
                    </m:r>
                    <m:r>
                      <a:rPr lang="en-US" altLang="zh-CN" sz="2200">
                        <a:latin typeface="Cambria Math" panose="02040503050406030204" pitchFamily="18" charset="0"/>
                        <a:sym typeface="Times New Roman" panose="02020603050405020304" pitchFamily="18" charset="0"/>
                      </a:rPr>
                      <m:t>=</m:t>
                    </m:r>
                    <m:sSub>
                      <m:sSubPr>
                        <m:ctrlPr>
                          <a:rPr lang="en-US" altLang="zh-CN" sz="2200" i="1">
                            <a:latin typeface="Cambria Math" panose="02040503050406030204" pitchFamily="18" charset="0"/>
                            <a:sym typeface="Times New Roman" panose="02020603050405020304" pitchFamily="18" charset="0"/>
                          </a:rPr>
                        </m:ctrlPr>
                      </m:sSubPr>
                      <m:e>
                        <m:r>
                          <a:rPr lang="zh-CN" altLang="en-US" sz="2200">
                            <a:latin typeface="Cambria Math" panose="02040503050406030204" pitchFamily="18" charset="0"/>
                            <a:sym typeface="Times New Roman" panose="02020603050405020304" pitchFamily="18" charset="0"/>
                          </a:rPr>
                          <m:t>𝜃</m:t>
                        </m:r>
                      </m:e>
                      <m:sub>
                        <m:r>
                          <a:rPr lang="en-US" altLang="zh-CN" sz="2200">
                            <a:latin typeface="Cambria Math" panose="02040503050406030204" pitchFamily="18" charset="0"/>
                            <a:sym typeface="Times New Roman" panose="02020603050405020304" pitchFamily="18" charset="0"/>
                          </a:rPr>
                          <m:t>0</m:t>
                        </m:r>
                      </m:sub>
                    </m:sSub>
                    <m:r>
                      <a:rPr lang="en-US" altLang="zh-CN" sz="2200">
                        <a:latin typeface="Cambria Math" panose="02040503050406030204" pitchFamily="18" charset="0"/>
                        <a:sym typeface="Times New Roman" panose="02020603050405020304" pitchFamily="18" charset="0"/>
                      </a:rPr>
                      <m:t>+</m:t>
                    </m:r>
                    <m:sSub>
                      <m:sSubPr>
                        <m:ctrlPr>
                          <a:rPr lang="en-US" altLang="zh-CN" sz="2200" i="1">
                            <a:latin typeface="Cambria Math" panose="02040503050406030204" pitchFamily="18" charset="0"/>
                            <a:sym typeface="Times New Roman" panose="02020603050405020304" pitchFamily="18" charset="0"/>
                          </a:rPr>
                        </m:ctrlPr>
                      </m:sSubPr>
                      <m:e>
                        <m:r>
                          <a:rPr lang="zh-CN" altLang="en-US" sz="2200">
                            <a:latin typeface="Cambria Math" panose="02040503050406030204" pitchFamily="18" charset="0"/>
                            <a:sym typeface="Times New Roman" panose="02020603050405020304" pitchFamily="18" charset="0"/>
                          </a:rPr>
                          <m:t>𝜃</m:t>
                        </m:r>
                      </m:e>
                      <m:sub>
                        <m:r>
                          <a:rPr lang="en-US" altLang="zh-CN" sz="2200">
                            <a:latin typeface="Cambria Math" panose="02040503050406030204" pitchFamily="18" charset="0"/>
                            <a:sym typeface="Times New Roman" panose="02020603050405020304" pitchFamily="18" charset="0"/>
                          </a:rPr>
                          <m:t>1</m:t>
                        </m:r>
                      </m:sub>
                    </m:sSub>
                    <m:sSub>
                      <m:sSubPr>
                        <m:ctrlPr>
                          <a:rPr lang="en-US" altLang="zh-CN" sz="2200" i="1">
                            <a:latin typeface="Cambria Math" panose="02040503050406030204" pitchFamily="18" charset="0"/>
                            <a:sym typeface="Times New Roman" panose="02020603050405020304" pitchFamily="18" charset="0"/>
                          </a:rPr>
                        </m:ctrlPr>
                      </m:sSubPr>
                      <m:e>
                        <m:r>
                          <a:rPr lang="en-US" altLang="zh-CN" sz="2200">
                            <a:latin typeface="Cambria Math" panose="02040503050406030204" pitchFamily="18" charset="0"/>
                            <a:sym typeface="Times New Roman" panose="02020603050405020304" pitchFamily="18" charset="0"/>
                          </a:rPr>
                          <m:t>𝑥</m:t>
                        </m:r>
                      </m:e>
                      <m:sub>
                        <m:r>
                          <a:rPr lang="en-US" altLang="zh-CN" sz="2200">
                            <a:latin typeface="Cambria Math" panose="02040503050406030204" pitchFamily="18" charset="0"/>
                            <a:sym typeface="Times New Roman" panose="02020603050405020304" pitchFamily="18" charset="0"/>
                          </a:rPr>
                          <m:t>1</m:t>
                        </m:r>
                      </m:sub>
                    </m:sSub>
                    <m:r>
                      <a:rPr lang="en-US" altLang="zh-CN" sz="2200">
                        <a:latin typeface="Cambria Math" panose="02040503050406030204" pitchFamily="18" charset="0"/>
                        <a:sym typeface="Times New Roman" panose="02020603050405020304" pitchFamily="18" charset="0"/>
                      </a:rPr>
                      <m:t>+…+</m:t>
                    </m:r>
                    <m:sSub>
                      <m:sSubPr>
                        <m:ctrlPr>
                          <a:rPr lang="en-US" altLang="zh-CN" sz="2200" i="1">
                            <a:latin typeface="Cambria Math" panose="02040503050406030204" pitchFamily="18" charset="0"/>
                            <a:sym typeface="Times New Roman" panose="02020603050405020304" pitchFamily="18" charset="0"/>
                          </a:rPr>
                        </m:ctrlPr>
                      </m:sSubPr>
                      <m:e>
                        <m:r>
                          <a:rPr lang="zh-CN" altLang="en-US" sz="2200">
                            <a:latin typeface="Cambria Math" panose="02040503050406030204" pitchFamily="18" charset="0"/>
                            <a:sym typeface="Times New Roman" panose="02020603050405020304" pitchFamily="18" charset="0"/>
                          </a:rPr>
                          <m:t>𝜃</m:t>
                        </m:r>
                      </m:e>
                      <m:sub>
                        <m:r>
                          <a:rPr lang="en-US" altLang="zh-CN" sz="2200">
                            <a:latin typeface="Cambria Math" panose="02040503050406030204" pitchFamily="18" charset="0"/>
                            <a:sym typeface="Times New Roman" panose="02020603050405020304" pitchFamily="18" charset="0"/>
                          </a:rPr>
                          <m:t>𝑛</m:t>
                        </m:r>
                      </m:sub>
                    </m:sSub>
                    <m:sSub>
                      <m:sSubPr>
                        <m:ctrlPr>
                          <a:rPr lang="en-US" altLang="zh-CN" sz="2200" i="1">
                            <a:latin typeface="Cambria Math" panose="02040503050406030204" pitchFamily="18" charset="0"/>
                            <a:sym typeface="Times New Roman" panose="02020603050405020304" pitchFamily="18" charset="0"/>
                          </a:rPr>
                        </m:ctrlPr>
                      </m:sSubPr>
                      <m:e>
                        <m:r>
                          <a:rPr lang="en-US" altLang="zh-CN" sz="2200">
                            <a:latin typeface="Cambria Math" panose="02040503050406030204" pitchFamily="18" charset="0"/>
                            <a:sym typeface="Times New Roman" panose="02020603050405020304" pitchFamily="18" charset="0"/>
                          </a:rPr>
                          <m:t>𝑥</m:t>
                        </m:r>
                      </m:e>
                      <m:sub>
                        <m:r>
                          <a:rPr lang="en-US" altLang="zh-CN" sz="2200">
                            <a:latin typeface="Cambria Math" panose="02040503050406030204" pitchFamily="18" charset="0"/>
                            <a:sym typeface="Times New Roman" panose="02020603050405020304" pitchFamily="18" charset="0"/>
                          </a:rPr>
                          <m:t>𝑛</m:t>
                        </m:r>
                      </m:sub>
                    </m:sSub>
                    <m:r>
                      <a:rPr lang="en-US" altLang="zh-CN" sz="2200">
                        <a:latin typeface="Cambria Math" panose="02040503050406030204" pitchFamily="18" charset="0"/>
                        <a:sym typeface="Times New Roman" panose="02020603050405020304" pitchFamily="18" charset="0"/>
                      </a:rPr>
                      <m:t>(</m:t>
                    </m:r>
                    <m:sSub>
                      <m:sSubPr>
                        <m:ctrlPr>
                          <a:rPr lang="en-US" altLang="zh-CN" sz="2200" i="1">
                            <a:latin typeface="Cambria Math" panose="02040503050406030204" pitchFamily="18" charset="0"/>
                            <a:sym typeface="Times New Roman" panose="02020603050405020304" pitchFamily="18" charset="0"/>
                          </a:rPr>
                        </m:ctrlPr>
                      </m:sSubPr>
                      <m:e>
                        <m:r>
                          <a:rPr lang="en-US" altLang="zh-CN" sz="2200">
                            <a:latin typeface="Cambria Math" panose="02040503050406030204" pitchFamily="18" charset="0"/>
                            <a:sym typeface="Times New Roman" panose="02020603050405020304" pitchFamily="18" charset="0"/>
                          </a:rPr>
                          <m:t>𝑥</m:t>
                        </m:r>
                      </m:e>
                      <m:sub>
                        <m:r>
                          <a:rPr lang="en-US" altLang="zh-CN" sz="2200">
                            <a:latin typeface="Cambria Math" panose="02040503050406030204" pitchFamily="18" charset="0"/>
                            <a:sym typeface="Times New Roman" panose="02020603050405020304" pitchFamily="18" charset="0"/>
                          </a:rPr>
                          <m:t>0</m:t>
                        </m:r>
                      </m:sub>
                    </m:sSub>
                    <m:r>
                      <a:rPr lang="en-US" altLang="zh-CN" sz="2200">
                        <a:latin typeface="Cambria Math" panose="02040503050406030204" pitchFamily="18" charset="0"/>
                        <a:sym typeface="Times New Roman" panose="02020603050405020304" pitchFamily="18" charset="0"/>
                      </a:rPr>
                      <m:t>=1)</m:t>
                    </m:r>
                  </m:oMath>
                </a14:m>
                <a:r>
                  <a:rPr lang="zh-CN" altLang="en-US" sz="2200" dirty="0">
                    <a:sym typeface="Times New Roman" panose="02020603050405020304" pitchFamily="18" charset="0"/>
                  </a:rPr>
                  <a:t>中的</a:t>
                </a:r>
                <a14:m>
                  <m:oMath xmlns:m="http://schemas.openxmlformats.org/officeDocument/2006/math">
                    <m:sSub>
                      <m:sSubPr>
                        <m:ctrlPr>
                          <a:rPr lang="en-US" altLang="zh-CN" sz="2200" i="1">
                            <a:latin typeface="Cambria Math" panose="02040503050406030204" pitchFamily="18" charset="0"/>
                            <a:sym typeface="Times New Roman" panose="02020603050405020304" pitchFamily="18" charset="0"/>
                          </a:rPr>
                        </m:ctrlPr>
                      </m:sSubPr>
                      <m:e>
                        <m:r>
                          <a:rPr lang="zh-CN" altLang="en-US" sz="2200">
                            <a:latin typeface="Cambria Math" panose="02040503050406030204" pitchFamily="18" charset="0"/>
                            <a:sym typeface="Times New Roman" panose="02020603050405020304" pitchFamily="18" charset="0"/>
                          </a:rPr>
                          <m:t>𝜃</m:t>
                        </m:r>
                      </m:e>
                      <m:sub>
                        <m:r>
                          <a:rPr lang="en-US" altLang="zh-CN" sz="2200">
                            <a:latin typeface="Cambria Math" panose="02040503050406030204" pitchFamily="18" charset="0"/>
                            <a:sym typeface="Times New Roman" panose="02020603050405020304" pitchFamily="18" charset="0"/>
                          </a:rPr>
                          <m:t>0</m:t>
                        </m:r>
                      </m:sub>
                    </m:sSub>
                  </m:oMath>
                </a14:m>
                <a:r>
                  <a:rPr lang="zh-CN" altLang="en-US" sz="2200">
                    <a:sym typeface="Times New Roman" panose="02020603050405020304" pitchFamily="18" charset="0"/>
                  </a:rPr>
                  <a:t>替换为</a:t>
                </a:r>
                <a:r>
                  <a:rPr lang="en-US" altLang="zh-CN" sz="2200" dirty="0">
                    <a:sym typeface="Times New Roman" panose="02020603050405020304" pitchFamily="18" charset="0"/>
                  </a:rPr>
                  <a:t>b</a:t>
                </a:r>
                <a:r>
                  <a:rPr lang="zh-CN" altLang="en-US" sz="2200" dirty="0">
                    <a:sym typeface="Times New Roman" panose="02020603050405020304" pitchFamily="18" charset="0"/>
                  </a:rPr>
                  <a:t>，将</a:t>
                </a:r>
                <a14:m>
                  <m:oMath xmlns:m="http://schemas.openxmlformats.org/officeDocument/2006/math">
                    <m:sSub>
                      <m:sSubPr>
                        <m:ctrlPr>
                          <a:rPr lang="en-US" altLang="zh-CN" sz="2200" i="1">
                            <a:latin typeface="Cambria Math" panose="02040503050406030204" pitchFamily="18" charset="0"/>
                            <a:sym typeface="Times New Roman" panose="02020603050405020304" pitchFamily="18" charset="0"/>
                          </a:rPr>
                        </m:ctrlPr>
                      </m:sSubPr>
                      <m:e>
                        <m:r>
                          <a:rPr lang="zh-CN" altLang="en-US" sz="2200">
                            <a:latin typeface="Cambria Math" panose="02040503050406030204" pitchFamily="18" charset="0"/>
                            <a:sym typeface="Times New Roman" panose="02020603050405020304" pitchFamily="18" charset="0"/>
                          </a:rPr>
                          <m:t>𝜃</m:t>
                        </m:r>
                      </m:e>
                      <m:sub>
                        <m:r>
                          <a:rPr lang="en-US" altLang="zh-CN" sz="2200">
                            <a:latin typeface="Cambria Math" panose="02040503050406030204" pitchFamily="18" charset="0"/>
                            <a:sym typeface="Times New Roman" panose="02020603050405020304" pitchFamily="18" charset="0"/>
                          </a:rPr>
                          <m:t>1</m:t>
                        </m:r>
                      </m:sub>
                    </m:sSub>
                    <m:sSub>
                      <m:sSubPr>
                        <m:ctrlPr>
                          <a:rPr lang="en-US" altLang="zh-CN" sz="2200" i="1">
                            <a:latin typeface="Cambria Math" panose="02040503050406030204" pitchFamily="18" charset="0"/>
                            <a:sym typeface="Times New Roman" panose="02020603050405020304" pitchFamily="18" charset="0"/>
                          </a:rPr>
                        </m:ctrlPr>
                      </m:sSubPr>
                      <m:e>
                        <m:r>
                          <a:rPr lang="en-US" altLang="zh-CN" sz="2200">
                            <a:latin typeface="Cambria Math" panose="02040503050406030204" pitchFamily="18" charset="0"/>
                            <a:sym typeface="Times New Roman" panose="02020603050405020304" pitchFamily="18" charset="0"/>
                          </a:rPr>
                          <m:t>𝑥</m:t>
                        </m:r>
                      </m:e>
                      <m:sub>
                        <m:r>
                          <a:rPr lang="en-US" altLang="zh-CN" sz="2200">
                            <a:latin typeface="Cambria Math" panose="02040503050406030204" pitchFamily="18" charset="0"/>
                            <a:sym typeface="Times New Roman" panose="02020603050405020304" pitchFamily="18" charset="0"/>
                          </a:rPr>
                          <m:t>1</m:t>
                        </m:r>
                      </m:sub>
                    </m:sSub>
                    <m:r>
                      <a:rPr lang="en-US" altLang="zh-CN" sz="2200">
                        <a:latin typeface="Cambria Math" panose="02040503050406030204" pitchFamily="18" charset="0"/>
                        <a:sym typeface="Times New Roman" panose="02020603050405020304" pitchFamily="18" charset="0"/>
                      </a:rPr>
                      <m:t>+…+</m:t>
                    </m:r>
                    <m:sSub>
                      <m:sSubPr>
                        <m:ctrlPr>
                          <a:rPr lang="en-US" altLang="zh-CN" sz="2200" i="1">
                            <a:latin typeface="Cambria Math" panose="02040503050406030204" pitchFamily="18" charset="0"/>
                            <a:sym typeface="Times New Roman" panose="02020603050405020304" pitchFamily="18" charset="0"/>
                          </a:rPr>
                        </m:ctrlPr>
                      </m:sSubPr>
                      <m:e>
                        <m:r>
                          <a:rPr lang="zh-CN" altLang="en-US" sz="2200">
                            <a:latin typeface="Cambria Math" panose="02040503050406030204" pitchFamily="18" charset="0"/>
                            <a:sym typeface="Times New Roman" panose="02020603050405020304" pitchFamily="18" charset="0"/>
                          </a:rPr>
                          <m:t>𝜃</m:t>
                        </m:r>
                      </m:e>
                      <m:sub>
                        <m:r>
                          <a:rPr lang="en-US" altLang="zh-CN" sz="2200">
                            <a:latin typeface="Cambria Math" panose="02040503050406030204" pitchFamily="18" charset="0"/>
                            <a:sym typeface="Times New Roman" panose="02020603050405020304" pitchFamily="18" charset="0"/>
                          </a:rPr>
                          <m:t>𝑛</m:t>
                        </m:r>
                      </m:sub>
                    </m:sSub>
                    <m:sSub>
                      <m:sSubPr>
                        <m:ctrlPr>
                          <a:rPr lang="en-US" altLang="zh-CN" sz="2200" i="1">
                            <a:latin typeface="Cambria Math" panose="02040503050406030204" pitchFamily="18" charset="0"/>
                            <a:sym typeface="Times New Roman" panose="02020603050405020304" pitchFamily="18" charset="0"/>
                          </a:rPr>
                        </m:ctrlPr>
                      </m:sSubPr>
                      <m:e>
                        <m:r>
                          <a:rPr lang="en-US" altLang="zh-CN" sz="2200">
                            <a:latin typeface="Cambria Math" panose="02040503050406030204" pitchFamily="18" charset="0"/>
                            <a:sym typeface="Times New Roman" panose="02020603050405020304" pitchFamily="18" charset="0"/>
                          </a:rPr>
                          <m:t>𝑥</m:t>
                        </m:r>
                      </m:e>
                      <m:sub>
                        <m:r>
                          <a:rPr lang="en-US" altLang="zh-CN" sz="2200">
                            <a:latin typeface="Cambria Math" panose="02040503050406030204" pitchFamily="18" charset="0"/>
                            <a:sym typeface="Times New Roman" panose="02020603050405020304" pitchFamily="18" charset="0"/>
                          </a:rPr>
                          <m:t>𝑛</m:t>
                        </m:r>
                      </m:sub>
                    </m:sSub>
                  </m:oMath>
                </a14:m>
                <a:r>
                  <a:rPr lang="zh-CN" altLang="en-US" sz="2200" dirty="0">
                    <a:sym typeface="Times New Roman" panose="02020603050405020304" pitchFamily="18" charset="0"/>
                  </a:rPr>
                  <a:t>替换为</a:t>
                </a:r>
                <a14:m>
                  <m:oMath xmlns:m="http://schemas.openxmlformats.org/officeDocument/2006/math">
                    <m:sSup>
                      <m:sSupPr>
                        <m:ctrlPr>
                          <a:rPr lang="en-US" altLang="zh-CN" sz="2200" i="1">
                            <a:latin typeface="Cambria Math" panose="02040503050406030204" pitchFamily="18" charset="0"/>
                            <a:sym typeface="Times New Roman" panose="02020603050405020304" pitchFamily="18" charset="0"/>
                          </a:rPr>
                        </m:ctrlPr>
                      </m:sSupPr>
                      <m:e>
                        <m:r>
                          <a:rPr lang="en-US" altLang="zh-CN" sz="2200">
                            <a:latin typeface="Cambria Math" panose="02040503050406030204" pitchFamily="18" charset="0"/>
                            <a:sym typeface="Times New Roman" panose="02020603050405020304" pitchFamily="18" charset="0"/>
                          </a:rPr>
                          <m:t>𝑤</m:t>
                        </m:r>
                      </m:e>
                      <m:sup>
                        <m:r>
                          <a:rPr lang="en-US" altLang="zh-CN" sz="2200">
                            <a:latin typeface="Cambria Math" panose="02040503050406030204" pitchFamily="18" charset="0"/>
                            <a:sym typeface="Times New Roman" panose="02020603050405020304" pitchFamily="18" charset="0"/>
                          </a:rPr>
                          <m:t>𝑇</m:t>
                        </m:r>
                      </m:sup>
                    </m:sSup>
                    <m:r>
                      <a:rPr lang="en-US" altLang="zh-CN" sz="2200">
                        <a:latin typeface="Cambria Math" panose="02040503050406030204" pitchFamily="18" charset="0"/>
                        <a:sym typeface="Times New Roman" panose="02020603050405020304" pitchFamily="18" charset="0"/>
                      </a:rPr>
                      <m:t>𝑥</m:t>
                    </m:r>
                  </m:oMath>
                </a14:m>
                <a:r>
                  <a:rPr lang="zh-CN" altLang="en-US" sz="2200" dirty="0">
                    <a:sym typeface="Times New Roman" panose="02020603050405020304" pitchFamily="18" charset="0"/>
                  </a:rPr>
                  <a:t>，</a:t>
                </a:r>
                <a:r>
                  <a:rPr lang="zh-CN" altLang="en-US" sz="2200">
                    <a:sym typeface="Times New Roman" panose="02020603050405020304" pitchFamily="18" charset="0"/>
                  </a:rPr>
                  <a:t>有：</a:t>
                </a:r>
                <a:endParaRPr lang="en-US" altLang="zh-CN" sz="2200" dirty="0">
                  <a:sym typeface="Times New Roman" panose="02020603050405020304" pitchFamily="18" charset="0"/>
                </a:endParaRPr>
              </a:p>
              <a:p>
                <a:pPr lvl="1">
                  <a:lnSpc>
                    <a:spcPct val="150000"/>
                  </a:lnSpc>
                  <a:spcBef>
                    <a:spcPts val="600"/>
                  </a:spcBef>
                  <a:buClr>
                    <a:srgbClr val="FF6600"/>
                  </a:buClr>
                  <a:buSzPct val="60000"/>
                  <a:buFont typeface="Wingdings" panose="05000000000000000000" pitchFamily="2" charset="2"/>
                  <a:buChar char="l"/>
                </a:pPr>
                <a:endParaRPr lang="en-US" altLang="zh-CN" sz="2200" dirty="0">
                  <a:sym typeface="Times New Roman" panose="02020603050405020304" pitchFamily="18" charset="0"/>
                </a:endParaRPr>
              </a:p>
              <a:p>
                <a:pPr lvl="1">
                  <a:lnSpc>
                    <a:spcPct val="150000"/>
                  </a:lnSpc>
                  <a:spcBef>
                    <a:spcPts val="600"/>
                  </a:spcBef>
                  <a:buClr>
                    <a:srgbClr val="FF6600"/>
                  </a:buClr>
                  <a:buSzPct val="60000"/>
                  <a:buFont typeface="Wingdings" panose="05000000000000000000" pitchFamily="2" charset="2"/>
                  <a:buChar char="l"/>
                </a:pPr>
                <a:r>
                  <a:rPr lang="zh-CN" altLang="en-US" sz="2200" dirty="0">
                    <a:sym typeface="Times New Roman" panose="02020603050405020304" pitchFamily="18" charset="0"/>
                  </a:rPr>
                  <a:t>也就是说线性分</a:t>
                </a:r>
                <a:r>
                  <a:rPr lang="zh-CN" altLang="en-US" sz="2200">
                    <a:sym typeface="Times New Roman" panose="02020603050405020304" pitchFamily="18" charset="0"/>
                  </a:rPr>
                  <a:t>类函数跟</a:t>
                </a:r>
                <a:r>
                  <a:rPr lang="en-US" altLang="zh-CN" sz="2200" dirty="0">
                    <a:sym typeface="Times New Roman" panose="02020603050405020304" pitchFamily="18" charset="0"/>
                  </a:rPr>
                  <a:t>Logistic</a:t>
                </a:r>
                <a:r>
                  <a:rPr lang="zh-CN" altLang="en-US" sz="2200" dirty="0">
                    <a:sym typeface="Times New Roman" panose="02020603050405020304" pitchFamily="18" charset="0"/>
                  </a:rPr>
                  <a:t>回归的形式化</a:t>
                </a:r>
                <a:r>
                  <a:rPr lang="zh-CN" altLang="en-US" sz="2200">
                    <a:sym typeface="Times New Roman" panose="02020603050405020304" pitchFamily="18" charset="0"/>
                  </a:rPr>
                  <a:t>表示                                               </a:t>
                </a:r>
                <a:endParaRPr lang="en-US" altLang="zh-CN" sz="2200">
                  <a:sym typeface="Times New Roman" panose="02020603050405020304" pitchFamily="18" charset="0"/>
                </a:endParaRPr>
              </a:p>
              <a:p>
                <a:pPr marL="457200" lvl="1" indent="0">
                  <a:lnSpc>
                    <a:spcPct val="150000"/>
                  </a:lnSpc>
                  <a:spcBef>
                    <a:spcPts val="600"/>
                  </a:spcBef>
                  <a:buClr>
                    <a:srgbClr val="FF6600"/>
                  </a:buClr>
                  <a:buSzPct val="60000"/>
                  <a:buNone/>
                </a:pPr>
                <a:r>
                  <a:rPr lang="en-US" altLang="zh-CN" sz="2200">
                    <a:sym typeface="Times New Roman" panose="02020603050405020304" pitchFamily="18" charset="0"/>
                  </a:rPr>
                  <a:t>                                                                                    </a:t>
                </a:r>
                <a:r>
                  <a:rPr lang="zh-CN" altLang="en-US" sz="2200">
                    <a:sym typeface="Times New Roman" panose="02020603050405020304" pitchFamily="18" charset="0"/>
                  </a:rPr>
                  <a:t>没区别</a:t>
                </a:r>
                <a:endParaRPr lang="en-US" altLang="zh-CN" sz="2200" dirty="0">
                  <a:sym typeface="Times New Roman" panose="02020603050405020304" pitchFamily="18" charset="0"/>
                </a:endParaRPr>
              </a:p>
              <a:p>
                <a:pPr lvl="1">
                  <a:lnSpc>
                    <a:spcPct val="150000"/>
                  </a:lnSpc>
                  <a:spcBef>
                    <a:spcPts val="600"/>
                  </a:spcBef>
                  <a:buClr>
                    <a:srgbClr val="FF6600"/>
                  </a:buClr>
                  <a:buSzPct val="60000"/>
                  <a:buFont typeface="Wingdings" panose="05000000000000000000" pitchFamily="2" charset="2"/>
                  <a:buChar char="l"/>
                </a:pPr>
                <a:r>
                  <a:rPr lang="zh-CN" altLang="en-US" sz="2200" dirty="0">
                    <a:sym typeface="Times New Roman" panose="02020603050405020304" pitchFamily="18" charset="0"/>
                  </a:rPr>
                  <a:t>将</a:t>
                </a:r>
                <a:r>
                  <a:rPr lang="zh-CN" altLang="en-US" sz="2200">
                    <a:sym typeface="Times New Roman" panose="02020603050405020304" pitchFamily="18" charset="0"/>
                  </a:rPr>
                  <a:t>上述函数</a:t>
                </a:r>
                <a:r>
                  <a:rPr lang="en-US" altLang="zh-CN" sz="2200" dirty="0">
                    <a:sym typeface="Times New Roman" panose="02020603050405020304" pitchFamily="18" charset="0"/>
                  </a:rPr>
                  <a:t>g(z)</a:t>
                </a:r>
                <a:r>
                  <a:rPr lang="zh-CN" altLang="en-US" sz="2200">
                    <a:sym typeface="Times New Roman" panose="02020603050405020304" pitchFamily="18" charset="0"/>
                  </a:rPr>
                  <a:t>映射到</a:t>
                </a:r>
                <a:r>
                  <a:rPr lang="en-US" altLang="zh-CN" sz="2200" dirty="0">
                    <a:sym typeface="Times New Roman" panose="02020603050405020304" pitchFamily="18" charset="0"/>
                  </a:rPr>
                  <a:t>y=</a:t>
                </a:r>
                <a:r>
                  <a:rPr lang="en-US" altLang="zh-CN" sz="2200">
                    <a:sym typeface="Times New Roman" panose="02020603050405020304" pitchFamily="18" charset="0"/>
                  </a:rPr>
                  <a:t>1</a:t>
                </a:r>
                <a:r>
                  <a:rPr lang="zh-CN" altLang="en-US" sz="2200">
                    <a:sym typeface="Times New Roman" panose="02020603050405020304" pitchFamily="18" charset="0"/>
                  </a:rPr>
                  <a:t>和</a:t>
                </a:r>
                <a:r>
                  <a:rPr lang="en-US" altLang="zh-CN" sz="2200" dirty="0">
                    <a:sym typeface="Times New Roman" panose="02020603050405020304" pitchFamily="18" charset="0"/>
                  </a:rPr>
                  <a:t>y=-1</a:t>
                </a:r>
                <a:r>
                  <a:rPr lang="zh-CN" altLang="en-US" sz="2200" dirty="0">
                    <a:sym typeface="Times New Roman" panose="02020603050405020304" pitchFamily="18" charset="0"/>
                  </a:rPr>
                  <a:t>上，映射关系为：</a:t>
                </a:r>
              </a:p>
            </p:txBody>
          </p:sp>
        </mc:Choice>
        <mc:Fallback xmlns="">
          <p:sp>
            <p:nvSpPr>
              <p:cNvPr id="2" name="内容占位符 1"/>
              <p:cNvSpPr>
                <a:spLocks noGrp="1" noRot="1" noChangeAspect="1" noMove="1" noResize="1" noEditPoints="1" noAdjustHandles="1" noChangeArrowheads="1" noChangeShapeType="1" noTextEdit="1"/>
              </p:cNvSpPr>
              <p:nvPr>
                <p:ph idx="4294967295"/>
              </p:nvPr>
            </p:nvSpPr>
            <p:spPr>
              <a:xfrm>
                <a:off x="252000" y="756000"/>
                <a:ext cx="8640000" cy="4621137"/>
              </a:xfrm>
              <a:prstGeom prst="rect">
                <a:avLst/>
              </a:prstGeom>
              <a:blipFill>
                <a:blip r:embed="rId2"/>
                <a:stretch>
                  <a:fillRect l="-494" b="-1847"/>
                </a:stretch>
              </a:blipFill>
            </p:spPr>
            <p:txBody>
              <a:bodyPr/>
              <a:lstStyle/>
              <a:p>
                <a:r>
                  <a:rPr lang="zh-CN" altLang="en-US">
                    <a:noFill/>
                  </a:rPr>
                  <a:t> </a:t>
                </a:r>
              </a:p>
            </p:txBody>
          </p:sp>
        </mc:Fallback>
      </mc:AlternateContent>
      <p:pic>
        <p:nvPicPr>
          <p:cNvPr id="6" name="图片 5"/>
          <p:cNvPicPr>
            <a:picLocks noChangeAspect="1"/>
          </p:cNvPicPr>
          <p:nvPr/>
        </p:nvPicPr>
        <p:blipFill>
          <a:blip r:embed="rId3"/>
          <a:stretch>
            <a:fillRect/>
          </a:stretch>
        </p:blipFill>
        <p:spPr>
          <a:xfrm>
            <a:off x="3270006" y="3028096"/>
            <a:ext cx="2603988" cy="601020"/>
          </a:xfrm>
          <a:prstGeom prst="rect">
            <a:avLst/>
          </a:prstGeom>
        </p:spPr>
      </p:pic>
      <p:pic>
        <p:nvPicPr>
          <p:cNvPr id="7" name="图片 6"/>
          <p:cNvPicPr>
            <a:picLocks noChangeAspect="1"/>
          </p:cNvPicPr>
          <p:nvPr/>
        </p:nvPicPr>
        <p:blipFill>
          <a:blip r:embed="rId4"/>
          <a:stretch>
            <a:fillRect/>
          </a:stretch>
        </p:blipFill>
        <p:spPr>
          <a:xfrm>
            <a:off x="1968280" y="4217150"/>
            <a:ext cx="4357240" cy="590208"/>
          </a:xfrm>
          <a:prstGeom prst="rect">
            <a:avLst/>
          </a:prstGeom>
        </p:spPr>
      </p:pic>
      <p:pic>
        <p:nvPicPr>
          <p:cNvPr id="8" name="图片 7"/>
          <p:cNvPicPr>
            <a:picLocks noChangeAspect="1"/>
          </p:cNvPicPr>
          <p:nvPr/>
        </p:nvPicPr>
        <p:blipFill>
          <a:blip r:embed="rId5"/>
          <a:stretch>
            <a:fillRect/>
          </a:stretch>
        </p:blipFill>
        <p:spPr>
          <a:xfrm>
            <a:off x="3081939" y="5374029"/>
            <a:ext cx="2980121" cy="1244652"/>
          </a:xfrm>
          <a:prstGeom prst="rect">
            <a:avLst/>
          </a:prstGeom>
        </p:spPr>
      </p:pic>
      <p:sp>
        <p:nvSpPr>
          <p:cNvPr id="9" name="标题 3">
            <a:extLst>
              <a:ext uri="{FF2B5EF4-FFF2-40B4-BE49-F238E27FC236}">
                <a16:creationId xmlns:a16="http://schemas.microsoft.com/office/drawing/2014/main" id="{2BA1F503-09D2-4762-A6B3-B4036CB83041}"/>
              </a:ext>
            </a:extLst>
          </p:cNvPr>
          <p:cNvSpPr txBox="1">
            <a:spLocks/>
          </p:cNvSpPr>
          <p:nvPr/>
        </p:nvSpPr>
        <p:spPr>
          <a:xfrm>
            <a:off x="756000" y="108000"/>
            <a:ext cx="6781800" cy="492443"/>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1.1 </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分类标准起源：</a:t>
            </a: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Logistic </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回归</a:t>
            </a:r>
            <a:endPar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Tree>
    <p:extLst>
      <p:ext uri="{BB962C8B-B14F-4D97-AF65-F5344CB8AC3E}">
        <p14:creationId xmlns:p14="http://schemas.microsoft.com/office/powerpoint/2010/main" val="1444406851"/>
      </p:ext>
    </p:extLst>
  </p:cSld>
  <p:clrMapOvr>
    <a:masterClrMapping/>
  </p:clrMapOvr>
  <p:transition spd="med">
    <p:split orient="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756000" y="108000"/>
            <a:ext cx="6781800" cy="492443"/>
          </a:xfrm>
          <a:prstGeom prst="rect">
            <a:avLst/>
          </a:prstGeom>
        </p:spPr>
        <p:txBody>
          <a:bodyPr wrap="square">
            <a:spAutoFit/>
          </a:bodyPr>
          <a:lstStyle/>
          <a:p>
            <a:pPr>
              <a:lnSpc>
                <a:spcPct val="100000"/>
              </a:lnSpc>
            </a:pPr>
            <a:r>
              <a:rPr lang="en-US" altLang="zh-CN"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1.2 </a:t>
            </a:r>
            <a:r>
              <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线性分类的一个例子</a:t>
            </a:r>
          </a:p>
        </p:txBody>
      </p:sp>
      <p:grpSp>
        <p:nvGrpSpPr>
          <p:cNvPr id="35" name="组合 34"/>
          <p:cNvGrpSpPr/>
          <p:nvPr/>
        </p:nvGrpSpPr>
        <p:grpSpPr>
          <a:xfrm>
            <a:off x="1138749" y="1309836"/>
            <a:ext cx="6866502" cy="4238323"/>
            <a:chOff x="494073" y="1309836"/>
            <a:chExt cx="6866502" cy="4238323"/>
          </a:xfrm>
        </p:grpSpPr>
        <p:sp>
          <p:nvSpPr>
            <p:cNvPr id="5" name="Line 4"/>
            <p:cNvSpPr>
              <a:spLocks noChangeShapeType="1"/>
            </p:cNvSpPr>
            <p:nvPr/>
          </p:nvSpPr>
          <p:spPr bwMode="auto">
            <a:xfrm flipV="1">
              <a:off x="2551584" y="2137048"/>
              <a:ext cx="0" cy="3200400"/>
            </a:xfrm>
            <a:prstGeom prst="line">
              <a:avLst/>
            </a:prstGeom>
            <a:noFill/>
            <a:ln w="1270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6" name="Line 5"/>
            <p:cNvSpPr>
              <a:spLocks noChangeShapeType="1"/>
            </p:cNvSpPr>
            <p:nvPr/>
          </p:nvSpPr>
          <p:spPr bwMode="auto">
            <a:xfrm flipV="1">
              <a:off x="2551584" y="5337448"/>
              <a:ext cx="3048000" cy="0"/>
            </a:xfrm>
            <a:prstGeom prst="line">
              <a:avLst/>
            </a:prstGeom>
            <a:noFill/>
            <a:ln w="12700">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7" name="Oval 6"/>
            <p:cNvSpPr>
              <a:spLocks noChangeArrowheads="1"/>
            </p:cNvSpPr>
            <p:nvPr/>
          </p:nvSpPr>
          <p:spPr bwMode="auto">
            <a:xfrm>
              <a:off x="4608984" y="2746648"/>
              <a:ext cx="152400" cy="152400"/>
            </a:xfrm>
            <a:prstGeom prst="ellipse">
              <a:avLst/>
            </a:prstGeom>
            <a:solidFill>
              <a:srgbClr val="00B0F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8" name="Oval 7"/>
            <p:cNvSpPr>
              <a:spLocks noChangeArrowheads="1"/>
            </p:cNvSpPr>
            <p:nvPr/>
          </p:nvSpPr>
          <p:spPr bwMode="auto">
            <a:xfrm>
              <a:off x="4837584" y="3356248"/>
              <a:ext cx="152400" cy="152400"/>
            </a:xfrm>
            <a:prstGeom prst="ellipse">
              <a:avLst/>
            </a:prstGeom>
            <a:solidFill>
              <a:srgbClr val="00B0F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9" name="Oval 8"/>
            <p:cNvSpPr>
              <a:spLocks noChangeArrowheads="1"/>
            </p:cNvSpPr>
            <p:nvPr/>
          </p:nvSpPr>
          <p:spPr bwMode="auto">
            <a:xfrm>
              <a:off x="5675784" y="3584848"/>
              <a:ext cx="152400" cy="152400"/>
            </a:xfrm>
            <a:prstGeom prst="ellipse">
              <a:avLst/>
            </a:prstGeom>
            <a:solidFill>
              <a:srgbClr val="00B0F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0" name="Oval 9"/>
            <p:cNvSpPr>
              <a:spLocks noChangeArrowheads="1"/>
            </p:cNvSpPr>
            <p:nvPr/>
          </p:nvSpPr>
          <p:spPr bwMode="auto">
            <a:xfrm>
              <a:off x="4151784" y="2899048"/>
              <a:ext cx="152400" cy="152400"/>
            </a:xfrm>
            <a:prstGeom prst="ellipse">
              <a:avLst/>
            </a:prstGeom>
            <a:solidFill>
              <a:srgbClr val="00B0F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1" name="Oval 10"/>
            <p:cNvSpPr>
              <a:spLocks noChangeArrowheads="1"/>
            </p:cNvSpPr>
            <p:nvPr/>
          </p:nvSpPr>
          <p:spPr bwMode="auto">
            <a:xfrm>
              <a:off x="5142384" y="3889648"/>
              <a:ext cx="152400" cy="152400"/>
            </a:xfrm>
            <a:prstGeom prst="ellipse">
              <a:avLst/>
            </a:prstGeom>
            <a:solidFill>
              <a:srgbClr val="00B0F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2" name="Rectangle 11"/>
            <p:cNvSpPr>
              <a:spLocks noChangeArrowheads="1"/>
            </p:cNvSpPr>
            <p:nvPr/>
          </p:nvSpPr>
          <p:spPr bwMode="auto">
            <a:xfrm>
              <a:off x="2856384" y="3813448"/>
              <a:ext cx="152400" cy="152400"/>
            </a:xfrm>
            <a:prstGeom prst="rect">
              <a:avLst/>
            </a:prstGeom>
            <a:solidFill>
              <a:srgbClr val="FF66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3" name="Rectangle 12"/>
            <p:cNvSpPr>
              <a:spLocks noChangeArrowheads="1"/>
            </p:cNvSpPr>
            <p:nvPr/>
          </p:nvSpPr>
          <p:spPr bwMode="auto">
            <a:xfrm>
              <a:off x="4075584" y="4270648"/>
              <a:ext cx="152400" cy="152400"/>
            </a:xfrm>
            <a:prstGeom prst="rect">
              <a:avLst/>
            </a:prstGeom>
            <a:solidFill>
              <a:srgbClr val="FF66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Rectangle 13"/>
            <p:cNvSpPr>
              <a:spLocks noChangeArrowheads="1"/>
            </p:cNvSpPr>
            <p:nvPr/>
          </p:nvSpPr>
          <p:spPr bwMode="auto">
            <a:xfrm>
              <a:off x="3923184" y="4727848"/>
              <a:ext cx="152400" cy="152400"/>
            </a:xfrm>
            <a:prstGeom prst="rect">
              <a:avLst/>
            </a:prstGeom>
            <a:solidFill>
              <a:srgbClr val="FF66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5" name="Rectangle 14"/>
            <p:cNvSpPr>
              <a:spLocks noChangeArrowheads="1"/>
            </p:cNvSpPr>
            <p:nvPr/>
          </p:nvSpPr>
          <p:spPr bwMode="auto">
            <a:xfrm>
              <a:off x="3313584" y="4270648"/>
              <a:ext cx="152400" cy="152400"/>
            </a:xfrm>
            <a:prstGeom prst="rect">
              <a:avLst/>
            </a:prstGeom>
            <a:solidFill>
              <a:srgbClr val="FF66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6" name="Rectangle 15"/>
            <p:cNvSpPr>
              <a:spLocks noChangeArrowheads="1"/>
            </p:cNvSpPr>
            <p:nvPr/>
          </p:nvSpPr>
          <p:spPr bwMode="auto">
            <a:xfrm>
              <a:off x="3008784" y="4651648"/>
              <a:ext cx="152400" cy="152400"/>
            </a:xfrm>
            <a:prstGeom prst="rect">
              <a:avLst/>
            </a:prstGeom>
            <a:solidFill>
              <a:srgbClr val="FF66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7" name="Rectangle 16"/>
            <p:cNvSpPr>
              <a:spLocks noChangeArrowheads="1"/>
            </p:cNvSpPr>
            <p:nvPr/>
          </p:nvSpPr>
          <p:spPr bwMode="auto">
            <a:xfrm>
              <a:off x="3161184" y="3508648"/>
              <a:ext cx="152400" cy="152400"/>
            </a:xfrm>
            <a:prstGeom prst="rect">
              <a:avLst/>
            </a:prstGeom>
            <a:solidFill>
              <a:srgbClr val="FF66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8" name="Text Box 17"/>
            <p:cNvSpPr txBox="1">
              <a:spLocks noChangeArrowheads="1"/>
            </p:cNvSpPr>
            <p:nvPr/>
          </p:nvSpPr>
          <p:spPr bwMode="auto">
            <a:xfrm>
              <a:off x="2788463" y="4852526"/>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200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第 </a:t>
              </a:r>
              <a:r>
                <a:rPr lang="en-US" altLang="zh-CN" sz="200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2 </a:t>
              </a:r>
              <a:r>
                <a:rPr lang="zh-CN" altLang="en-US" sz="200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类</a:t>
              </a:r>
              <a:endParaRPr lang="zh-CN" altLang="en-US" sz="20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9" name="Text Box 18"/>
            <p:cNvSpPr txBox="1">
              <a:spLocks noChangeArrowheads="1"/>
            </p:cNvSpPr>
            <p:nvPr/>
          </p:nvSpPr>
          <p:spPr bwMode="auto">
            <a:xfrm>
              <a:off x="5351130" y="3983978"/>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20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第 </a:t>
              </a:r>
              <a:r>
                <a:rPr lang="en-US" altLang="zh-CN" sz="20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1 </a:t>
              </a:r>
              <a:r>
                <a:rPr lang="zh-CN" altLang="en-US" sz="20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类</a:t>
              </a:r>
            </a:p>
          </p:txBody>
        </p:sp>
        <p:sp>
          <p:nvSpPr>
            <p:cNvPr id="22" name="Line 21"/>
            <p:cNvSpPr>
              <a:spLocks noChangeShapeType="1"/>
            </p:cNvSpPr>
            <p:nvPr/>
          </p:nvSpPr>
          <p:spPr bwMode="auto">
            <a:xfrm>
              <a:off x="2627784" y="2060848"/>
              <a:ext cx="3487311" cy="3487311"/>
            </a:xfrm>
            <a:prstGeom prst="line">
              <a:avLst/>
            </a:prstGeom>
            <a:noFill/>
            <a:ln w="38100">
              <a:solidFill>
                <a:srgbClr val="13548C"/>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3" name="Line 1102"/>
            <p:cNvSpPr>
              <a:spLocks noChangeShapeType="1"/>
            </p:cNvSpPr>
            <p:nvPr/>
          </p:nvSpPr>
          <p:spPr bwMode="auto">
            <a:xfrm flipH="1">
              <a:off x="2703984" y="1685562"/>
              <a:ext cx="609600" cy="45694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pic>
          <p:nvPicPr>
            <p:cNvPr id="29" name="图片 28"/>
            <p:cNvPicPr>
              <a:picLocks noChangeAspect="1"/>
            </p:cNvPicPr>
            <p:nvPr/>
          </p:nvPicPr>
          <p:blipFill>
            <a:blip r:embed="rId2"/>
            <a:stretch>
              <a:fillRect/>
            </a:stretch>
          </p:blipFill>
          <p:spPr>
            <a:xfrm>
              <a:off x="3403321" y="1309836"/>
              <a:ext cx="2233440" cy="559680"/>
            </a:xfrm>
            <a:prstGeom prst="rect">
              <a:avLst/>
            </a:prstGeom>
          </p:spPr>
        </p:pic>
        <p:sp>
          <p:nvSpPr>
            <p:cNvPr id="30" name="Line 1102"/>
            <p:cNvSpPr>
              <a:spLocks noChangeShapeType="1"/>
            </p:cNvSpPr>
            <p:nvPr/>
          </p:nvSpPr>
          <p:spPr bwMode="auto">
            <a:xfrm flipH="1">
              <a:off x="5150060" y="2902748"/>
              <a:ext cx="852095" cy="5297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1" name="文本框 30"/>
            <p:cNvSpPr txBox="1"/>
            <p:nvPr/>
          </p:nvSpPr>
          <p:spPr>
            <a:xfrm>
              <a:off x="5142384" y="2350616"/>
              <a:ext cx="2218191" cy="461665"/>
            </a:xfrm>
            <a:prstGeom prst="rect">
              <a:avLst/>
            </a:prstGeom>
            <a:noFill/>
          </p:spPr>
          <p:txBody>
            <a:bodyPr wrap="square" rtlCol="0">
              <a:spAutoFit/>
            </a:bodyPr>
            <a:lstStyle/>
            <a:p>
              <a:pPr algn="ctr"/>
              <a:r>
                <a:rPr lang="en-US" altLang="zh-CN" sz="2400" dirty="0">
                  <a:latin typeface="Times New Roman" panose="02020603050405020304" pitchFamily="18" charset="0"/>
                  <a:ea typeface="微软雅黑" panose="020B0503020204020204" pitchFamily="34" charset="-122"/>
                  <a:sym typeface="Times New Roman" panose="02020603050405020304" pitchFamily="18" charset="0"/>
                </a:rPr>
                <a:t>f(x)&gt;0,y=1</a:t>
              </a:r>
              <a:endParaRPr lang="zh-CN" altLang="en-US" sz="2400"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3" name="文本框 32"/>
            <p:cNvSpPr txBox="1"/>
            <p:nvPr/>
          </p:nvSpPr>
          <p:spPr>
            <a:xfrm>
              <a:off x="494073" y="4627250"/>
              <a:ext cx="2218191" cy="461665"/>
            </a:xfrm>
            <a:prstGeom prst="rect">
              <a:avLst/>
            </a:prstGeom>
            <a:noFill/>
          </p:spPr>
          <p:txBody>
            <a:bodyPr wrap="square" rtlCol="0">
              <a:spAutoFit/>
            </a:bodyPr>
            <a:lstStyle/>
            <a:p>
              <a:pPr algn="ctr"/>
              <a:r>
                <a:rPr lang="en-US" altLang="zh-CN" sz="2400" dirty="0">
                  <a:latin typeface="Times New Roman" panose="02020603050405020304" pitchFamily="18" charset="0"/>
                  <a:ea typeface="微软雅黑" panose="020B0503020204020204" pitchFamily="34" charset="-122"/>
                  <a:sym typeface="Times New Roman" panose="02020603050405020304" pitchFamily="18" charset="0"/>
                </a:rPr>
                <a:t>f(x)&lt;0,y=-1</a:t>
              </a:r>
              <a:endParaRPr lang="zh-CN" altLang="en-US" sz="2400"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4" name="Line 1102"/>
            <p:cNvSpPr>
              <a:spLocks noChangeShapeType="1"/>
            </p:cNvSpPr>
            <p:nvPr/>
          </p:nvSpPr>
          <p:spPr bwMode="auto">
            <a:xfrm flipV="1">
              <a:off x="2047614" y="4131302"/>
              <a:ext cx="703139" cy="505533"/>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grpSp>
    </p:spTree>
    <p:extLst>
      <p:ext uri="{BB962C8B-B14F-4D97-AF65-F5344CB8AC3E}">
        <p14:creationId xmlns:p14="http://schemas.microsoft.com/office/powerpoint/2010/main" val="3170062164"/>
      </p:ext>
    </p:extLst>
  </p:cSld>
  <p:clrMapOvr>
    <a:masterClrMapping/>
  </p:clrMapOvr>
  <p:transition spd="med">
    <p:split orient="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252000" y="756000"/>
            <a:ext cx="8640000" cy="580865"/>
          </a:xfrm>
          <a:prstGeom prst="rect">
            <a:avLst/>
          </a:prstGeom>
        </p:spPr>
        <p:txBody>
          <a:bodyPr wrap="square">
            <a:spAutoFit/>
          </a:bodyPr>
          <a:lstStyle/>
          <a:p>
            <a:pPr marL="0" indent="0" algn="just">
              <a:lnSpc>
                <a:spcPct val="150000"/>
              </a:lnSpc>
              <a:spcBef>
                <a:spcPts val="600"/>
              </a:spcBef>
              <a:buClr>
                <a:srgbClr val="FF6600"/>
              </a:buClr>
              <a:buSzPct val="80000"/>
              <a:buNone/>
            </a:pPr>
            <a:r>
              <a:rPr lang="zh-CN" altLang="en-US" sz="2400" dirty="0">
                <a:solidFill>
                  <a:schemeClr val="tx1">
                    <a:lumMod val="85000"/>
                    <a:lumOff val="15000"/>
                  </a:schemeClr>
                </a:solidFill>
                <a:cs typeface="+mn-ea"/>
                <a:sym typeface="Times New Roman" panose="02020603050405020304" pitchFamily="18" charset="0"/>
              </a:rPr>
              <a:t>许多决策边界可以分割这些数据点出为两类，我们选取哪</a:t>
            </a:r>
            <a:r>
              <a:rPr lang="zh-CN" altLang="en-US" sz="2400">
                <a:solidFill>
                  <a:schemeClr val="tx1">
                    <a:lumMod val="85000"/>
                    <a:lumOff val="15000"/>
                  </a:schemeClr>
                </a:solidFill>
                <a:cs typeface="+mn-ea"/>
                <a:sym typeface="Times New Roman" panose="02020603050405020304" pitchFamily="18" charset="0"/>
              </a:rPr>
              <a:t>一个</a:t>
            </a:r>
            <a:r>
              <a:rPr lang="en-US" altLang="zh-CN" sz="2400">
                <a:solidFill>
                  <a:schemeClr val="tx1">
                    <a:lumMod val="85000"/>
                    <a:lumOff val="15000"/>
                  </a:schemeClr>
                </a:solidFill>
                <a:cs typeface="+mn-ea"/>
                <a:sym typeface="Times New Roman" panose="02020603050405020304" pitchFamily="18" charset="0"/>
              </a:rPr>
              <a:t>?</a:t>
            </a:r>
            <a:endParaRPr lang="en-US" altLang="zh-CN" sz="2400" dirty="0">
              <a:solidFill>
                <a:schemeClr val="tx1">
                  <a:lumMod val="85000"/>
                  <a:lumOff val="15000"/>
                </a:schemeClr>
              </a:solidFill>
              <a:cs typeface="+mn-ea"/>
              <a:sym typeface="Times New Roman" panose="02020603050405020304" pitchFamily="18" charset="0"/>
            </a:endParaRPr>
          </a:p>
        </p:txBody>
      </p:sp>
      <p:pic>
        <p:nvPicPr>
          <p:cNvPr id="22" name="图片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000" y="1680235"/>
            <a:ext cx="8316000" cy="2872087"/>
          </a:xfrm>
          <a:prstGeom prst="rect">
            <a:avLst/>
          </a:prstGeom>
        </p:spPr>
      </p:pic>
      <p:sp>
        <p:nvSpPr>
          <p:cNvPr id="6" name="标题 3">
            <a:extLst>
              <a:ext uri="{FF2B5EF4-FFF2-40B4-BE49-F238E27FC236}">
                <a16:creationId xmlns:a16="http://schemas.microsoft.com/office/drawing/2014/main" id="{1219C252-D501-49A6-ABB3-45944965233D}"/>
              </a:ext>
            </a:extLst>
          </p:cNvPr>
          <p:cNvSpPr txBox="1">
            <a:spLocks/>
          </p:cNvSpPr>
          <p:nvPr/>
        </p:nvSpPr>
        <p:spPr>
          <a:xfrm>
            <a:off x="756000" y="108000"/>
            <a:ext cx="6781800" cy="492443"/>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1.2 </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线性分类的一个例子</a:t>
            </a:r>
            <a:endPar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Tree>
    <p:extLst>
      <p:ext uri="{BB962C8B-B14F-4D97-AF65-F5344CB8AC3E}">
        <p14:creationId xmlns:p14="http://schemas.microsoft.com/office/powerpoint/2010/main" val="2954229879"/>
      </p:ext>
    </p:extLst>
  </p:cSld>
  <p:clrMapOvr>
    <a:masterClrMapping/>
  </p:clrMapOvr>
  <p:transition spd="med">
    <p:split orient="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1166710"/>
      </p:ext>
    </p:extLst>
  </p:cSld>
  <p:clrMapOvr>
    <a:masterClrMapping/>
  </p:clrMapOvr>
  <p:transition spd="med">
    <p:split orient="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31968"/>
          <a:stretch/>
        </p:blipFill>
        <p:spPr bwMode="auto">
          <a:xfrm>
            <a:off x="488036" y="973818"/>
            <a:ext cx="6336704" cy="54380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5911" y="2060848"/>
            <a:ext cx="2496529" cy="41044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3" name="Text Box 5"/>
          <p:cNvSpPr txBox="1">
            <a:spLocks noChangeArrowheads="1"/>
          </p:cNvSpPr>
          <p:nvPr/>
        </p:nvSpPr>
        <p:spPr bwMode="auto">
          <a:xfrm>
            <a:off x="5405686" y="2905780"/>
            <a:ext cx="31267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zh-CN" altLang="en-US" sz="2800" b="1">
                <a:solidFill>
                  <a:srgbClr val="13548C"/>
                </a:solidFill>
                <a:latin typeface="Times New Roman" panose="02020603050405020304" pitchFamily="18" charset="0"/>
                <a:ea typeface="微软雅黑" panose="020B0503020204020204" pitchFamily="34" charset="-122"/>
                <a:sym typeface="Times New Roman" panose="02020603050405020304" pitchFamily="18" charset="0"/>
              </a:rPr>
              <a:t>Maximize the Gap!</a:t>
            </a:r>
          </a:p>
        </p:txBody>
      </p:sp>
      <p:sp>
        <p:nvSpPr>
          <p:cNvPr id="7" name="标题 1"/>
          <p:cNvSpPr>
            <a:spLocks noGrp="1"/>
          </p:cNvSpPr>
          <p:nvPr>
            <p:ph type="title" idx="4294967295"/>
          </p:nvPr>
        </p:nvSpPr>
        <p:spPr>
          <a:xfrm>
            <a:off x="756000" y="109049"/>
            <a:ext cx="6781800" cy="492443"/>
          </a:xfrm>
          <a:prstGeom prst="rect">
            <a:avLst/>
          </a:prstGeom>
        </p:spPr>
        <p:txBody>
          <a:bodyPr wrap="square">
            <a:spAutoFit/>
          </a:bodyPr>
          <a:lstStyle/>
          <a:p>
            <a:pPr>
              <a:lnSpc>
                <a:spcPct val="100000"/>
              </a:lnSpc>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2.1 </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最小</a:t>
            </a:r>
            <a:r>
              <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间隔面推导</a:t>
            </a:r>
          </a:p>
        </p:txBody>
      </p:sp>
    </p:spTree>
    <p:extLst>
      <p:ext uri="{BB962C8B-B14F-4D97-AF65-F5344CB8AC3E}">
        <p14:creationId xmlns:p14="http://schemas.microsoft.com/office/powerpoint/2010/main" val="2362222403"/>
      </p:ext>
    </p:extLst>
  </p:cSld>
  <p:clrMapOvr>
    <a:masterClrMapping/>
  </p:clrMapOvr>
  <p:transition spd="med">
    <p:split orient="vert"/>
  </p:transition>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 y="1095516"/>
            <a:ext cx="6105525" cy="4467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1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1311416"/>
            <a:ext cx="1619250"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15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275" y="1311416"/>
            <a:ext cx="1619250"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15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032141"/>
            <a:ext cx="1619250"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224"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1275" y="1311416"/>
            <a:ext cx="1400175"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225"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41814" y="1290389"/>
            <a:ext cx="1552575"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226"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0" y="1959116"/>
            <a:ext cx="1524000"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矩形 3"/>
          <p:cNvSpPr/>
          <p:nvPr/>
        </p:nvSpPr>
        <p:spPr bwMode="auto">
          <a:xfrm rot="1844054">
            <a:off x="3425391" y="1838596"/>
            <a:ext cx="550663" cy="2664569"/>
          </a:xfrm>
          <a:prstGeom prst="rect">
            <a:avLst/>
          </a:prstGeom>
          <a:noFill/>
          <a:ln w="9525" cap="flat" cmpd="sng" algn="ctr">
            <a:solidFill>
              <a:srgbClr val="13548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3" name="标题 1">
            <a:extLst>
              <a:ext uri="{FF2B5EF4-FFF2-40B4-BE49-F238E27FC236}">
                <a16:creationId xmlns:a16="http://schemas.microsoft.com/office/drawing/2014/main" id="{29ECBD53-42DB-4C72-A100-E28A96CDAAA6}"/>
              </a:ext>
            </a:extLst>
          </p:cNvPr>
          <p:cNvSpPr txBox="1">
            <a:spLocks/>
          </p:cNvSpPr>
          <p:nvPr/>
        </p:nvSpPr>
        <p:spPr>
          <a:xfrm>
            <a:off x="756000" y="109049"/>
            <a:ext cx="6781800" cy="492443"/>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2.1 </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最小间隔面推导</a:t>
            </a:r>
            <a:endPar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Tree>
    <p:extLst>
      <p:ext uri="{BB962C8B-B14F-4D97-AF65-F5344CB8AC3E}">
        <p14:creationId xmlns:p14="http://schemas.microsoft.com/office/powerpoint/2010/main" val="1247270066"/>
      </p:ext>
    </p:extLst>
  </p:cSld>
  <p:clrMapOvr>
    <a:masterClrMapping/>
  </p:clrMapOvr>
  <p:transition spd="med">
    <p:split orient="vert"/>
  </p:transition>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 y="1095516"/>
            <a:ext cx="6105525" cy="4467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1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1311416"/>
            <a:ext cx="1619250"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15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275" y="1311416"/>
            <a:ext cx="1619250"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15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032141"/>
            <a:ext cx="1619250"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224"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1275" y="1311416"/>
            <a:ext cx="1400175"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225"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41814" y="1290389"/>
            <a:ext cx="1552575"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226"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0" y="1959116"/>
            <a:ext cx="1524000"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矩形 3"/>
          <p:cNvSpPr/>
          <p:nvPr/>
        </p:nvSpPr>
        <p:spPr bwMode="auto">
          <a:xfrm rot="1844054">
            <a:off x="3425391" y="1838596"/>
            <a:ext cx="550663" cy="2664569"/>
          </a:xfrm>
          <a:prstGeom prst="rect">
            <a:avLst/>
          </a:prstGeom>
          <a:noFill/>
          <a:ln w="9525" cap="flat" cmpd="sng" algn="ctr">
            <a:solidFill>
              <a:srgbClr val="13548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5" name="矩形 4"/>
          <p:cNvSpPr/>
          <p:nvPr/>
        </p:nvSpPr>
        <p:spPr bwMode="auto">
          <a:xfrm>
            <a:off x="3902791" y="1345007"/>
            <a:ext cx="252000" cy="390525"/>
          </a:xfrm>
          <a:prstGeom prst="rect">
            <a:avLst/>
          </a:prstGeom>
          <a:noFill/>
          <a:ln w="9525" cap="flat" cmpd="sng" algn="ctr">
            <a:solidFill>
              <a:srgbClr val="FF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bwMode="auto">
          <a:xfrm>
            <a:off x="4597113" y="1345007"/>
            <a:ext cx="252000" cy="390525"/>
          </a:xfrm>
          <a:prstGeom prst="rect">
            <a:avLst/>
          </a:prstGeom>
          <a:noFill/>
          <a:ln w="9525" cap="flat" cmpd="sng" algn="ctr">
            <a:solidFill>
              <a:srgbClr val="FF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5" name="TextBox 14"/>
          <p:cNvSpPr txBox="1"/>
          <p:nvPr/>
        </p:nvSpPr>
        <p:spPr>
          <a:xfrm>
            <a:off x="5292080" y="1095293"/>
            <a:ext cx="3600400" cy="769441"/>
          </a:xfrm>
          <a:prstGeom prst="rect">
            <a:avLst/>
          </a:prstGeom>
          <a:noFill/>
        </p:spPr>
        <p:txBody>
          <a:bodyPr wrap="square" rtlCol="0">
            <a:spAutoFit/>
          </a:bodyPr>
          <a:lstStyle/>
          <a:p>
            <a:r>
              <a:rPr lang="zh-CN" altLang="en-US" sz="2200" dirty="0">
                <a:latin typeface="Times New Roman" panose="02020603050405020304" pitchFamily="18" charset="0"/>
                <a:ea typeface="微软雅黑" panose="020B0503020204020204" pitchFamily="34" charset="-122"/>
                <a:sym typeface="Times New Roman" panose="02020603050405020304" pitchFamily="18" charset="0"/>
              </a:rPr>
              <a:t>要找最优分割面，</a:t>
            </a:r>
            <a:r>
              <a:rPr lang="zh-CN" altLang="en-US" sz="2200"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只要确定权值向量</a:t>
            </a:r>
            <a:r>
              <a:rPr lang="en-US" altLang="zh-CN" sz="2200"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w</a:t>
            </a:r>
            <a:r>
              <a:rPr lang="zh-CN" altLang="en-US" sz="2200"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和常数</a:t>
            </a:r>
            <a:r>
              <a:rPr lang="en-US" altLang="zh-CN" sz="2200"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b</a:t>
            </a:r>
            <a:r>
              <a:rPr lang="zh-CN" altLang="en-US" sz="2200"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即可</a:t>
            </a:r>
          </a:p>
        </p:txBody>
      </p:sp>
      <p:sp>
        <p:nvSpPr>
          <p:cNvPr id="33" name="标题 1">
            <a:extLst>
              <a:ext uri="{FF2B5EF4-FFF2-40B4-BE49-F238E27FC236}">
                <a16:creationId xmlns:a16="http://schemas.microsoft.com/office/drawing/2014/main" id="{29ECBD53-42DB-4C72-A100-E28A96CDAAA6}"/>
              </a:ext>
            </a:extLst>
          </p:cNvPr>
          <p:cNvSpPr txBox="1">
            <a:spLocks/>
          </p:cNvSpPr>
          <p:nvPr/>
        </p:nvSpPr>
        <p:spPr>
          <a:xfrm>
            <a:off x="756000" y="109049"/>
            <a:ext cx="6781800" cy="492443"/>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2.1 </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最小间隔面推导</a:t>
            </a:r>
            <a:endPar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16" name="TextBox 5">
            <a:extLst>
              <a:ext uri="{FF2B5EF4-FFF2-40B4-BE49-F238E27FC236}">
                <a16:creationId xmlns:a16="http://schemas.microsoft.com/office/drawing/2014/main" id="{50D782F7-39C7-4E7D-9409-FFD7D9199726}"/>
              </a:ext>
            </a:extLst>
          </p:cNvPr>
          <p:cNvSpPr txBox="1"/>
          <p:nvPr/>
        </p:nvSpPr>
        <p:spPr>
          <a:xfrm>
            <a:off x="5531923" y="3065439"/>
            <a:ext cx="3356791"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a:solidFill>
                  <a:srgbClr val="FF6600"/>
                </a:solidFill>
              </a:rPr>
              <a:t>如何确定权值向量</a:t>
            </a:r>
            <a:r>
              <a:rPr lang="en-US" altLang="zh-CN" b="1" dirty="0">
                <a:solidFill>
                  <a:srgbClr val="FF6600"/>
                </a:solidFill>
              </a:rPr>
              <a:t>w</a:t>
            </a:r>
            <a:r>
              <a:rPr lang="zh-CN" altLang="en-US" b="1" dirty="0">
                <a:solidFill>
                  <a:srgbClr val="FF6600"/>
                </a:solidFill>
              </a:rPr>
              <a:t>和常数</a:t>
            </a:r>
            <a:r>
              <a:rPr lang="en-US" altLang="zh-CN" b="1" dirty="0">
                <a:solidFill>
                  <a:srgbClr val="FF6600"/>
                </a:solidFill>
              </a:rPr>
              <a:t>b</a:t>
            </a:r>
            <a:r>
              <a:rPr lang="zh-CN" altLang="en-US" b="1" dirty="0">
                <a:solidFill>
                  <a:srgbClr val="FF6600"/>
                </a:solidFill>
              </a:rPr>
              <a:t>呢？</a:t>
            </a:r>
            <a:endParaRPr lang="zh-CN" altLang="en-US" dirty="0">
              <a:solidFill>
                <a:srgbClr val="FF6600"/>
              </a:solidFill>
            </a:endParaRPr>
          </a:p>
        </p:txBody>
      </p:sp>
    </p:spTree>
    <p:extLst>
      <p:ext uri="{BB962C8B-B14F-4D97-AF65-F5344CB8AC3E}">
        <p14:creationId xmlns:p14="http://schemas.microsoft.com/office/powerpoint/2010/main" val="690498606"/>
      </p:ext>
    </p:extLst>
  </p:cSld>
  <p:clrMapOvr>
    <a:masterClrMapping/>
  </p:clrMapOvr>
  <p:transition spd="med">
    <p:split orient="vert"/>
  </p:transition>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8" name="Picture 2">
            <a:extLst>
              <a:ext uri="{FF2B5EF4-FFF2-40B4-BE49-F238E27FC236}">
                <a16:creationId xmlns:a16="http://schemas.microsoft.com/office/drawing/2014/main" id="{8B41DFD3-9AE4-4D54-AC1C-0861A5E1CC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 y="1095516"/>
            <a:ext cx="6105525" cy="4467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219" name="Picture 3" descr="图片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9768" y="5585036"/>
            <a:ext cx="7942263"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250" y="1412875"/>
            <a:ext cx="1619250"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15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1275" y="1412875"/>
            <a:ext cx="1619250"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15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2133600"/>
            <a:ext cx="1619250"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224"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1275" y="1412875"/>
            <a:ext cx="1400175"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225"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63713" y="1341438"/>
            <a:ext cx="1552575"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226"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0" y="2060575"/>
            <a:ext cx="1524000"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227" name="Picture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98775" y="2084447"/>
            <a:ext cx="2419350" cy="1885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extBox 1"/>
          <p:cNvSpPr txBox="1"/>
          <p:nvPr/>
        </p:nvSpPr>
        <p:spPr>
          <a:xfrm>
            <a:off x="6140450" y="890101"/>
            <a:ext cx="2736000" cy="1015663"/>
          </a:xfrm>
          <a:prstGeom prst="rect">
            <a:avLst/>
          </a:prstGeom>
          <a:noFill/>
        </p:spPr>
        <p:txBody>
          <a:bodyPr wrap="square" rtlCol="0">
            <a:spAutoFit/>
          </a:bodyPr>
          <a:lstStyle/>
          <a:p>
            <a:r>
              <a:rPr lang="zh-CN" altLang="en-US" sz="2000" dirty="0">
                <a:latin typeface="Times New Roman" panose="02020603050405020304" pitchFamily="18" charset="0"/>
                <a:ea typeface="微软雅黑" panose="020B0503020204020204" pitchFamily="34" charset="-122"/>
                <a:sym typeface="Times New Roman" panose="02020603050405020304" pitchFamily="18" charset="0"/>
              </a:rPr>
              <a:t>应用几何知识，两根平行线的距离为常数项相减后除以法向量的模长</a:t>
            </a:r>
          </a:p>
        </p:txBody>
      </p:sp>
      <p:sp>
        <p:nvSpPr>
          <p:cNvPr id="13" name="TextBox 12"/>
          <p:cNvSpPr txBox="1"/>
          <p:nvPr/>
        </p:nvSpPr>
        <p:spPr>
          <a:xfrm>
            <a:off x="6140450" y="4149080"/>
            <a:ext cx="2736000" cy="1938992"/>
          </a:xfrm>
          <a:prstGeom prst="rect">
            <a:avLst/>
          </a:prstGeom>
          <a:noFill/>
        </p:spPr>
        <p:txBody>
          <a:bodyPr wrap="square" rtlCol="0">
            <a:spAutoFit/>
          </a:bodyPr>
          <a:lstStyle/>
          <a:p>
            <a:pPr algn="just"/>
            <a:r>
              <a:rPr lang="zh-CN" altLang="en-US" sz="2000" dirty="0">
                <a:latin typeface="Times New Roman" panose="02020603050405020304" pitchFamily="18" charset="0"/>
                <a:ea typeface="微软雅黑" panose="020B0503020204020204" pitchFamily="34" charset="-122"/>
                <a:sym typeface="Times New Roman" panose="02020603050405020304" pitchFamily="18" charset="0"/>
              </a:rPr>
              <a:t>最小化w跟最小化w平方是等价的，之所以这些做，是因为这样能够把问题变成二次规划问题，而二次规划问题是有通用的解法的</a:t>
            </a:r>
          </a:p>
        </p:txBody>
      </p:sp>
      <p:pic>
        <p:nvPicPr>
          <p:cNvPr id="14" name="Picture 6" descr="9"/>
          <p:cNvPicPr>
            <a:picLocks noChangeAspect="1" noChangeArrowheads="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23528" y="699776"/>
            <a:ext cx="2179130" cy="868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标题 1">
            <a:extLst>
              <a:ext uri="{FF2B5EF4-FFF2-40B4-BE49-F238E27FC236}">
                <a16:creationId xmlns:a16="http://schemas.microsoft.com/office/drawing/2014/main" id="{2CFAD517-4C96-4A9A-B91F-F103CC41ACB6}"/>
              </a:ext>
            </a:extLst>
          </p:cNvPr>
          <p:cNvSpPr txBox="1">
            <a:spLocks/>
          </p:cNvSpPr>
          <p:nvPr/>
        </p:nvSpPr>
        <p:spPr>
          <a:xfrm>
            <a:off x="756000" y="109049"/>
            <a:ext cx="6781800" cy="492443"/>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2.1 </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最小间隔面推导</a:t>
            </a:r>
            <a:endPar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Tree>
    <p:extLst>
      <p:ext uri="{BB962C8B-B14F-4D97-AF65-F5344CB8AC3E}">
        <p14:creationId xmlns:p14="http://schemas.microsoft.com/office/powerpoint/2010/main" val="2073115694"/>
      </p:ext>
    </p:extLst>
  </p:cSld>
  <p:clrMapOvr>
    <a:masterClrMapping/>
  </p:clrMapOvr>
  <p:transition spd="med">
    <p:split orient="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3787" y="5517232"/>
            <a:ext cx="7132638" cy="1228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27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84937" y="2785066"/>
            <a:ext cx="2200275"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灯片编号占位符 1">
            <a:extLst>
              <a:ext uri="{FF2B5EF4-FFF2-40B4-BE49-F238E27FC236}">
                <a16:creationId xmlns:a16="http://schemas.microsoft.com/office/drawing/2014/main" id="{88BC2F52-6814-40CE-9647-951E02F08D55}"/>
              </a:ext>
            </a:extLst>
          </p:cNvPr>
          <p:cNvSpPr>
            <a:spLocks noGrp="1"/>
          </p:cNvSpPr>
          <p:nvPr>
            <p:ph type="sldNum" sz="quarter" idx="4294967295"/>
          </p:nvPr>
        </p:nvSpPr>
        <p:spPr>
          <a:xfrm>
            <a:off x="8578850" y="6411913"/>
            <a:ext cx="565150" cy="365125"/>
          </a:xfrm>
          <a:prstGeom prst="rect">
            <a:avLst/>
          </a:prstGeom>
        </p:spPr>
        <p:txBody>
          <a:bodyPr/>
          <a:lstStyle/>
          <a:p>
            <a:fld id="{D9A2D461-AF4D-47C7-9839-6831AAAE9194}" type="slidenum">
              <a:rPr lang="zh-CN" altLang="en-US" smtClean="0">
                <a:latin typeface="Times New Roman" panose="02020603050405020304" pitchFamily="18" charset="0"/>
                <a:ea typeface="微软雅黑" panose="020B0503020204020204" pitchFamily="34" charset="-122"/>
                <a:sym typeface="Times New Roman" panose="02020603050405020304" pitchFamily="18" charset="0"/>
              </a:rPr>
              <a:t>18</a:t>
            </a:fld>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pic>
        <p:nvPicPr>
          <p:cNvPr id="102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73626" y="1567885"/>
            <a:ext cx="3779912" cy="7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标题 1">
            <a:extLst>
              <a:ext uri="{FF2B5EF4-FFF2-40B4-BE49-F238E27FC236}">
                <a16:creationId xmlns:a16="http://schemas.microsoft.com/office/drawing/2014/main" id="{08CFF2B8-46A0-4919-ACE1-DCAF9CC5C812}"/>
              </a:ext>
            </a:extLst>
          </p:cNvPr>
          <p:cNvSpPr txBox="1">
            <a:spLocks/>
          </p:cNvSpPr>
          <p:nvPr/>
        </p:nvSpPr>
        <p:spPr>
          <a:xfrm>
            <a:off x="756000" y="109049"/>
            <a:ext cx="6781800" cy="492443"/>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2.1 </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最小间隔面推导</a:t>
            </a:r>
            <a:endPar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pic>
        <p:nvPicPr>
          <p:cNvPr id="12" name="Picture 3">
            <a:extLst>
              <a:ext uri="{FF2B5EF4-FFF2-40B4-BE49-F238E27FC236}">
                <a16:creationId xmlns:a16="http://schemas.microsoft.com/office/drawing/2014/main" id="{46FCB8E0-3EB9-4A82-878C-DB2897840D09}"/>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0800" y="1095027"/>
            <a:ext cx="6115050" cy="4494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3" name="Picture 6" descr="9">
            <a:extLst>
              <a:ext uri="{FF2B5EF4-FFF2-40B4-BE49-F238E27FC236}">
                <a16:creationId xmlns:a16="http://schemas.microsoft.com/office/drawing/2014/main" id="{8E27C953-6C55-4C35-A0C0-36A5AB2F2513}"/>
              </a:ext>
            </a:extLst>
          </p:cNvPr>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23528" y="699776"/>
            <a:ext cx="2179130" cy="868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3961624"/>
      </p:ext>
    </p:extLst>
  </p:cSld>
  <p:clrMapOvr>
    <a:masterClrMapping/>
  </p:clrMapOvr>
  <p:transition spd="med">
    <p:split orient="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3"/>
          <p:cNvSpPr txBox="1">
            <a:spLocks noChangeArrowheads="1"/>
          </p:cNvSpPr>
          <p:nvPr/>
        </p:nvSpPr>
        <p:spPr bwMode="auto">
          <a:xfrm>
            <a:off x="767210" y="5478323"/>
            <a:ext cx="655195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zh-CN" altLang="en-US" sz="240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Problem Transformation:</a:t>
            </a:r>
          </a:p>
          <a:p>
            <a:pPr eaLnBrk="1" hangingPunct="1"/>
            <a:r>
              <a:rPr lang="zh-CN" altLang="en-US" sz="240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max D -&gt; min w -&gt;  min w^2 - &gt; min 1/2(w^2)</a:t>
            </a:r>
          </a:p>
        </p:txBody>
      </p:sp>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212" y="2852911"/>
            <a:ext cx="8685213" cy="180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19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4831" y="2432620"/>
            <a:ext cx="5494338" cy="409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331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29145" y="4666177"/>
            <a:ext cx="1295400" cy="515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3319" name="Text Box 7"/>
          <p:cNvSpPr txBox="1">
            <a:spLocks noChangeArrowheads="1"/>
          </p:cNvSpPr>
          <p:nvPr/>
        </p:nvSpPr>
        <p:spPr bwMode="auto">
          <a:xfrm>
            <a:off x="631824" y="4666177"/>
            <a:ext cx="19959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eaLnBrk="1" hangingPunct="1"/>
            <a:r>
              <a:rPr lang="zh-CN" altLang="en-US" sz="2400">
                <a:latin typeface="Times New Roman" panose="02020603050405020304" pitchFamily="18" charset="0"/>
                <a:ea typeface="微软雅黑" panose="020B0503020204020204" pitchFamily="34" charset="-122"/>
                <a:sym typeface="Times New Roman" panose="02020603050405020304" pitchFamily="18" charset="0"/>
              </a:rPr>
              <a:t>Gap(Margin):</a:t>
            </a:r>
          </a:p>
        </p:txBody>
      </p:sp>
      <p:sp>
        <p:nvSpPr>
          <p:cNvPr id="11" name="标题 1">
            <a:extLst>
              <a:ext uri="{FF2B5EF4-FFF2-40B4-BE49-F238E27FC236}">
                <a16:creationId xmlns:a16="http://schemas.microsoft.com/office/drawing/2014/main" id="{32EECEE5-0FF8-4CD8-98FE-98A8A0F39ED5}"/>
              </a:ext>
            </a:extLst>
          </p:cNvPr>
          <p:cNvSpPr txBox="1">
            <a:spLocks/>
          </p:cNvSpPr>
          <p:nvPr/>
        </p:nvSpPr>
        <p:spPr>
          <a:xfrm>
            <a:off x="756000" y="109049"/>
            <a:ext cx="6781800" cy="492443"/>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2.1 </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最小间隔面推导</a:t>
            </a:r>
            <a:endPar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pic>
        <p:nvPicPr>
          <p:cNvPr id="12" name="Picture 6" descr="9">
            <a:extLst>
              <a:ext uri="{FF2B5EF4-FFF2-40B4-BE49-F238E27FC236}">
                <a16:creationId xmlns:a16="http://schemas.microsoft.com/office/drawing/2014/main" id="{4DC38077-A898-4EFB-9642-E709ECD08C63}"/>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42294" y="836322"/>
            <a:ext cx="3659412" cy="1457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1221193"/>
      </p:ext>
    </p:extLst>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319"/>
                                        </p:tgtEl>
                                        <p:attrNameLst>
                                          <p:attrName>style.visibility</p:attrName>
                                        </p:attrNameLst>
                                      </p:cBhvr>
                                      <p:to>
                                        <p:strVal val="visible"/>
                                      </p:to>
                                    </p:set>
                                    <p:animEffect transition="in" filter="wipe(left)">
                                      <p:cBhvr>
                                        <p:cTn id="7" dur="500"/>
                                        <p:tgtEl>
                                          <p:spTgt spid="133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318"/>
                                        </p:tgtEl>
                                        <p:attrNameLst>
                                          <p:attrName>style.visibility</p:attrName>
                                        </p:attrNameLst>
                                      </p:cBhvr>
                                      <p:to>
                                        <p:strVal val="visible"/>
                                      </p:to>
                                    </p:set>
                                    <p:animEffect transition="in" filter="wipe(left)">
                                      <p:cBhvr>
                                        <p:cTn id="12" dur="500"/>
                                        <p:tgtEl>
                                          <p:spTgt spid="133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315"/>
                                        </p:tgtEl>
                                        <p:attrNameLst>
                                          <p:attrName>style.visibility</p:attrName>
                                        </p:attrNameLst>
                                      </p:cBhvr>
                                      <p:to>
                                        <p:strVal val="visible"/>
                                      </p:to>
                                    </p:set>
                                    <p:animEffect transition="in" filter="wipe(left)">
                                      <p:cBhvr>
                                        <p:cTn id="17" dur="500"/>
                                        <p:tgtEl>
                                          <p:spTgt spid="13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p:bldP spid="1331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6771015"/>
      </p:ext>
    </p:extLst>
  </p:cSld>
  <p:clrMapOvr>
    <a:masterClrMapping/>
  </p:clrMapOvr>
  <p:transition spd="med">
    <p:split orient="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ChangeArrowheads="1"/>
          </p:cNvSpPr>
          <p:nvPr/>
        </p:nvSpPr>
        <p:spPr bwMode="auto">
          <a:xfrm>
            <a:off x="250825" y="2318077"/>
            <a:ext cx="8280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400" dirty="0">
                <a:latin typeface="Times New Roman" panose="02020603050405020304" pitchFamily="18" charset="0"/>
                <a:ea typeface="微软雅黑" panose="020B0503020204020204" pitchFamily="34" charset="-122"/>
                <a:sym typeface="Times New Roman" panose="02020603050405020304" pitchFamily="18" charset="0"/>
              </a:rPr>
              <a:t>我们分类问题也被转化成一个带约束的最小值的问题：</a:t>
            </a: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 </a:t>
            </a:r>
          </a:p>
        </p:txBody>
      </p:sp>
      <p:pic>
        <p:nvPicPr>
          <p:cNvPr id="12291" name="Picture 4" descr="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6725" y="2803683"/>
            <a:ext cx="6270550" cy="1129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Text Box 5"/>
          <p:cNvSpPr txBox="1">
            <a:spLocks noChangeArrowheads="1"/>
          </p:cNvSpPr>
          <p:nvPr/>
        </p:nvSpPr>
        <p:spPr bwMode="auto">
          <a:xfrm>
            <a:off x="252000" y="3977615"/>
            <a:ext cx="8640000" cy="2796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lnSpc>
                <a:spcPct val="150000"/>
              </a:lnSpc>
            </a:pPr>
            <a:r>
              <a:rPr lang="zh-CN" altLang="en-US" sz="2400">
                <a:latin typeface="Times New Roman" panose="02020603050405020304" pitchFamily="18" charset="0"/>
                <a:ea typeface="微软雅黑" panose="020B0503020204020204" pitchFamily="34" charset="-122"/>
                <a:sym typeface="Times New Roman" panose="02020603050405020304" pitchFamily="18" charset="0"/>
              </a:rPr>
              <a:t>        在</a:t>
            </a:r>
            <a:r>
              <a:rPr lang="zh-CN" altLang="en-US" sz="2400" dirty="0">
                <a:latin typeface="Times New Roman" panose="02020603050405020304" pitchFamily="18" charset="0"/>
                <a:ea typeface="微软雅黑" panose="020B0503020204020204" pitchFamily="34" charset="-122"/>
                <a:sym typeface="Times New Roman" panose="02020603050405020304" pitchFamily="18" charset="0"/>
              </a:rPr>
              <a:t>这个问题中，自变量就是</a:t>
            </a:r>
            <a:r>
              <a:rPr lang="en-US" altLang="zh-CN" sz="2400" dirty="0">
                <a:latin typeface="Times New Roman" panose="02020603050405020304" pitchFamily="18" charset="0"/>
                <a:ea typeface="微软雅黑" panose="020B0503020204020204" pitchFamily="34" charset="-122"/>
                <a:sym typeface="Times New Roman" panose="02020603050405020304" pitchFamily="18" charset="0"/>
              </a:rPr>
              <a:t>w</a:t>
            </a:r>
            <a:r>
              <a:rPr lang="zh-CN" altLang="en-US" sz="2400" dirty="0">
                <a:latin typeface="Times New Roman" panose="02020603050405020304" pitchFamily="18" charset="0"/>
                <a:ea typeface="微软雅黑" panose="020B0503020204020204" pitchFamily="34" charset="-122"/>
                <a:sym typeface="Times New Roman" panose="02020603050405020304" pitchFamily="18" charset="0"/>
              </a:rPr>
              <a:t>，而目标函数是</a:t>
            </a:r>
            <a:r>
              <a:rPr lang="en-US" altLang="zh-CN" sz="2400" dirty="0">
                <a:latin typeface="Times New Roman" panose="02020603050405020304" pitchFamily="18" charset="0"/>
                <a:ea typeface="微软雅黑" panose="020B0503020204020204" pitchFamily="34" charset="-122"/>
                <a:sym typeface="Times New Roman" panose="02020603050405020304" pitchFamily="18" charset="0"/>
              </a:rPr>
              <a:t>w</a:t>
            </a:r>
            <a:r>
              <a:rPr lang="zh-CN" altLang="en-US" sz="2400" dirty="0">
                <a:latin typeface="Times New Roman" panose="02020603050405020304" pitchFamily="18" charset="0"/>
                <a:ea typeface="微软雅黑" panose="020B0503020204020204" pitchFamily="34" charset="-122"/>
                <a:sym typeface="Times New Roman" panose="02020603050405020304" pitchFamily="18" charset="0"/>
              </a:rPr>
              <a:t>的二次函数，所有的约束条件都是</a:t>
            </a:r>
            <a:r>
              <a:rPr lang="en-US" altLang="zh-CN" sz="2400" dirty="0">
                <a:latin typeface="Times New Roman" panose="02020603050405020304" pitchFamily="18" charset="0"/>
                <a:ea typeface="微软雅黑" panose="020B0503020204020204" pitchFamily="34" charset="-122"/>
                <a:sym typeface="Times New Roman" panose="02020603050405020304" pitchFamily="18" charset="0"/>
              </a:rPr>
              <a:t>w</a:t>
            </a:r>
            <a:r>
              <a:rPr lang="zh-CN" altLang="en-US" sz="2400" dirty="0">
                <a:latin typeface="Times New Roman" panose="02020603050405020304" pitchFamily="18" charset="0"/>
                <a:ea typeface="微软雅黑" panose="020B0503020204020204" pitchFamily="34" charset="-122"/>
                <a:sym typeface="Times New Roman" panose="02020603050405020304" pitchFamily="18" charset="0"/>
              </a:rPr>
              <a:t>的线性函数这种规划问题有个很有名气的称呼</a:t>
            </a:r>
            <a:r>
              <a:rPr lang="en-US" altLang="zh-CN" sz="2400" dirty="0">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sz="2400" dirty="0">
                <a:latin typeface="Times New Roman" panose="02020603050405020304" pitchFamily="18" charset="0"/>
                <a:ea typeface="微软雅黑" panose="020B0503020204020204" pitchFamily="34" charset="-122"/>
                <a:sym typeface="Times New Roman" panose="02020603050405020304" pitchFamily="18" charset="0"/>
              </a:rPr>
              <a:t>二次规划，而且可以更进一步的说，由于它的可行域是一个凸集，因此它是一个</a:t>
            </a:r>
            <a:r>
              <a:rPr lang="zh-CN" altLang="en-US" sz="2400"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凸二次规划</a:t>
            </a:r>
            <a:r>
              <a:rPr lang="zh-CN" altLang="en-US" sz="2400" dirty="0">
                <a:latin typeface="Times New Roman" panose="02020603050405020304" pitchFamily="18" charset="0"/>
                <a:ea typeface="微软雅黑" panose="020B0503020204020204" pitchFamily="34" charset="-122"/>
                <a:sym typeface="Times New Roman" panose="02020603050405020304" pitchFamily="18" charset="0"/>
              </a:rPr>
              <a:t>。凸二次规划让人喜欢的地方就在于，它有解，而且可以找到。</a:t>
            </a:r>
          </a:p>
        </p:txBody>
      </p:sp>
      <p:sp>
        <p:nvSpPr>
          <p:cNvPr id="6" name="标题 1"/>
          <p:cNvSpPr txBox="1">
            <a:spLocks/>
          </p:cNvSpPr>
          <p:nvPr/>
        </p:nvSpPr>
        <p:spPr>
          <a:xfrm>
            <a:off x="871017" y="38100"/>
            <a:ext cx="6781800" cy="685800"/>
          </a:xfrm>
          <a:prstGeom prst="rect">
            <a:avLst/>
          </a:prstGeom>
        </p:spPr>
        <p:txBody>
          <a:bodyPr/>
          <a:lstStyle>
            <a:lvl1pPr algn="l" rtl="0" eaLnBrk="1" fontAlgn="base" hangingPunct="1">
              <a:spcBef>
                <a:spcPct val="0"/>
              </a:spcBef>
              <a:spcAft>
                <a:spcPct val="0"/>
              </a:spcAft>
              <a:defRPr sz="2800" b="1" cap="none" spc="0">
                <a:ln>
                  <a:noFill/>
                </a:ln>
                <a:solidFill>
                  <a:schemeClr val="bg1"/>
                </a:solidFill>
                <a:effectLst/>
                <a:latin typeface="华文中宋" panose="02010600040101010101" pitchFamily="2" charset="-122"/>
                <a:ea typeface="华文中宋" panose="02010600040101010101" pitchFamily="2" charset="-122"/>
                <a:cs typeface="+mj-cs"/>
              </a:defRPr>
            </a:lvl1pPr>
            <a:lvl2pPr algn="l" rtl="0" eaLnBrk="1" fontAlgn="base" hangingPunct="1">
              <a:spcBef>
                <a:spcPct val="0"/>
              </a:spcBef>
              <a:spcAft>
                <a:spcPct val="0"/>
              </a:spcAft>
              <a:defRPr sz="3200">
                <a:solidFill>
                  <a:schemeClr val="bg1"/>
                </a:solidFill>
                <a:latin typeface="Verdana" pitchFamily="34" charset="0"/>
              </a:defRPr>
            </a:lvl2pPr>
            <a:lvl3pPr algn="l" rtl="0" eaLnBrk="1" fontAlgn="base" hangingPunct="1">
              <a:spcBef>
                <a:spcPct val="0"/>
              </a:spcBef>
              <a:spcAft>
                <a:spcPct val="0"/>
              </a:spcAft>
              <a:defRPr sz="3200">
                <a:solidFill>
                  <a:schemeClr val="bg1"/>
                </a:solidFill>
                <a:latin typeface="Verdana" pitchFamily="34" charset="0"/>
              </a:defRPr>
            </a:lvl3pPr>
            <a:lvl4pPr algn="l" rtl="0" eaLnBrk="1" fontAlgn="base" hangingPunct="1">
              <a:spcBef>
                <a:spcPct val="0"/>
              </a:spcBef>
              <a:spcAft>
                <a:spcPct val="0"/>
              </a:spcAft>
              <a:defRPr sz="3200">
                <a:solidFill>
                  <a:schemeClr val="bg1"/>
                </a:solidFill>
                <a:latin typeface="Verdana" pitchFamily="34" charset="0"/>
              </a:defRPr>
            </a:lvl4pPr>
            <a:lvl5pPr algn="l" rtl="0" eaLnBrk="1" fontAlgn="base" hangingPunct="1">
              <a:spcBef>
                <a:spcPct val="0"/>
              </a:spcBef>
              <a:spcAft>
                <a:spcPct val="0"/>
              </a:spcAft>
              <a:defRPr sz="3200">
                <a:solidFill>
                  <a:schemeClr val="bg1"/>
                </a:solidFill>
                <a:latin typeface="Verdana" pitchFamily="34" charset="0"/>
              </a:defRPr>
            </a:lvl5pPr>
            <a:lvl6pPr marL="457200" algn="l" rtl="0" eaLnBrk="1" fontAlgn="base" hangingPunct="1">
              <a:spcBef>
                <a:spcPct val="0"/>
              </a:spcBef>
              <a:spcAft>
                <a:spcPct val="0"/>
              </a:spcAft>
              <a:defRPr sz="3200">
                <a:solidFill>
                  <a:schemeClr val="bg1"/>
                </a:solidFill>
                <a:latin typeface="Verdana" pitchFamily="34" charset="0"/>
              </a:defRPr>
            </a:lvl6pPr>
            <a:lvl7pPr marL="914400" algn="l" rtl="0" eaLnBrk="1" fontAlgn="base" hangingPunct="1">
              <a:spcBef>
                <a:spcPct val="0"/>
              </a:spcBef>
              <a:spcAft>
                <a:spcPct val="0"/>
              </a:spcAft>
              <a:defRPr sz="3200">
                <a:solidFill>
                  <a:schemeClr val="bg1"/>
                </a:solidFill>
                <a:latin typeface="Verdana" pitchFamily="34" charset="0"/>
              </a:defRPr>
            </a:lvl7pPr>
            <a:lvl8pPr marL="1371600" algn="l" rtl="0" eaLnBrk="1" fontAlgn="base" hangingPunct="1">
              <a:spcBef>
                <a:spcPct val="0"/>
              </a:spcBef>
              <a:spcAft>
                <a:spcPct val="0"/>
              </a:spcAft>
              <a:defRPr sz="3200">
                <a:solidFill>
                  <a:schemeClr val="bg1"/>
                </a:solidFill>
                <a:latin typeface="Verdana" pitchFamily="34" charset="0"/>
              </a:defRPr>
            </a:lvl8pPr>
            <a:lvl9pPr marL="1828800" algn="l" rtl="0" eaLnBrk="1" fontAlgn="base" hangingPunct="1">
              <a:spcBef>
                <a:spcPct val="0"/>
              </a:spcBef>
              <a:spcAft>
                <a:spcPct val="0"/>
              </a:spcAft>
              <a:defRPr sz="3200">
                <a:solidFill>
                  <a:schemeClr val="bg1"/>
                </a:solidFill>
                <a:latin typeface="Verdana" pitchFamily="34" charset="0"/>
              </a:defRPr>
            </a:lvl9pPr>
          </a:lstStyle>
          <a:p>
            <a:r>
              <a:rPr lang="en-US" altLang="zh-CN" dirty="0">
                <a:latin typeface="Times New Roman" panose="02020603050405020304" pitchFamily="18" charset="0"/>
                <a:ea typeface="微软雅黑" panose="020B0503020204020204" pitchFamily="34" charset="-122"/>
                <a:sym typeface="Times New Roman" panose="02020603050405020304" pitchFamily="18" charset="0"/>
              </a:rPr>
              <a:t>2.1</a:t>
            </a: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最小间隔面推导</a:t>
            </a:r>
          </a:p>
        </p:txBody>
      </p:sp>
      <p:pic>
        <p:nvPicPr>
          <p:cNvPr id="8" name="Picture 6" descr="9">
            <a:extLst>
              <a:ext uri="{FF2B5EF4-FFF2-40B4-BE49-F238E27FC236}">
                <a16:creationId xmlns:a16="http://schemas.microsoft.com/office/drawing/2014/main" id="{46B31A4C-52F9-4549-8BF3-BCD2AAF8888A}"/>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42294" y="836322"/>
            <a:ext cx="3659412" cy="1457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7322350"/>
      </p:ext>
    </p:extLst>
  </p:cSld>
  <p:clrMapOvr>
    <a:masterClrMapping/>
  </p:clrMapOvr>
  <p:transition spd="med">
    <p:split orient="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252000" y="1917700"/>
            <a:ext cx="8640000" cy="3473964"/>
          </a:xfrm>
          <a:prstGeom prst="rect">
            <a:avLst/>
          </a:prstGeom>
        </p:spPr>
        <p:txBody>
          <a:bodyPr wrap="square">
            <a:spAutoFit/>
          </a:bodyPr>
          <a:lstStyle/>
          <a:p>
            <a:pPr marL="360000" indent="-360000" algn="just">
              <a:lnSpc>
                <a:spcPct val="150000"/>
              </a:lnSpc>
              <a:spcBef>
                <a:spcPts val="600"/>
              </a:spcBef>
              <a:buClr>
                <a:srgbClr val="FF6600"/>
              </a:buClr>
              <a:buSzPct val="80000"/>
              <a:buFont typeface="Wingdings" panose="05000000000000000000" pitchFamily="2" charset="2"/>
              <a:buChar char="l"/>
            </a:pPr>
            <a:r>
              <a:rPr lang="zh-CN" altLang="en-US" sz="2400" dirty="0">
                <a:solidFill>
                  <a:schemeClr val="tx1">
                    <a:lumMod val="85000"/>
                    <a:lumOff val="15000"/>
                  </a:schemeClr>
                </a:solidFill>
                <a:cs typeface="+mn-ea"/>
                <a:sym typeface="Times New Roman" panose="02020603050405020304" pitchFamily="18" charset="0"/>
              </a:rPr>
              <a:t>用惩罚项来表达限制条件，从而能够转化带限制的优化问题为无限制的</a:t>
            </a:r>
            <a:r>
              <a:rPr lang="zh-CN" altLang="en-US" sz="2400">
                <a:solidFill>
                  <a:schemeClr val="tx1">
                    <a:lumMod val="85000"/>
                    <a:lumOff val="15000"/>
                  </a:schemeClr>
                </a:solidFill>
                <a:cs typeface="+mn-ea"/>
                <a:sym typeface="Times New Roman" panose="02020603050405020304" pitchFamily="18" charset="0"/>
              </a:rPr>
              <a:t>优化问题</a:t>
            </a:r>
            <a:endParaRPr lang="en-US" altLang="zh-CN" sz="2400" dirty="0">
              <a:solidFill>
                <a:schemeClr val="tx1">
                  <a:lumMod val="85000"/>
                  <a:lumOff val="15000"/>
                </a:schemeClr>
              </a:solidFill>
              <a:cs typeface="+mn-ea"/>
              <a:sym typeface="Times New Roman" panose="02020603050405020304" pitchFamily="18" charset="0"/>
            </a:endParaRPr>
          </a:p>
          <a:p>
            <a:pPr marL="360000" indent="-360000" algn="just">
              <a:lnSpc>
                <a:spcPct val="100000"/>
              </a:lnSpc>
              <a:spcBef>
                <a:spcPts val="600"/>
              </a:spcBef>
              <a:buClr>
                <a:srgbClr val="FF6600"/>
              </a:buClr>
              <a:buSzPct val="80000"/>
              <a:buFont typeface="Wingdings" panose="05000000000000000000" pitchFamily="2" charset="2"/>
              <a:buChar char="l"/>
            </a:pPr>
            <a:endParaRPr lang="en-US" altLang="zh-CN" sz="2400" dirty="0">
              <a:solidFill>
                <a:schemeClr val="tx1">
                  <a:lumMod val="85000"/>
                  <a:lumOff val="15000"/>
                </a:schemeClr>
              </a:solidFill>
              <a:cs typeface="+mn-ea"/>
              <a:sym typeface="Times New Roman" panose="02020603050405020304" pitchFamily="18" charset="0"/>
            </a:endParaRPr>
          </a:p>
          <a:p>
            <a:pPr marL="360000" indent="-360000" algn="just">
              <a:lnSpc>
                <a:spcPct val="150000"/>
              </a:lnSpc>
              <a:spcBef>
                <a:spcPts val="600"/>
              </a:spcBef>
              <a:buClr>
                <a:srgbClr val="FF6600"/>
              </a:buClr>
              <a:buSzPct val="80000"/>
              <a:buFont typeface="Wingdings" panose="05000000000000000000" pitchFamily="2" charset="2"/>
              <a:buChar char="l"/>
            </a:pPr>
            <a:r>
              <a:rPr lang="zh-CN" altLang="en-US" sz="2400" dirty="0">
                <a:solidFill>
                  <a:schemeClr val="tx1">
                    <a:lumMod val="85000"/>
                    <a:lumOff val="15000"/>
                  </a:schemeClr>
                </a:solidFill>
                <a:cs typeface="+mn-ea"/>
                <a:sym typeface="Times New Roman" panose="02020603050405020304" pitchFamily="18" charset="0"/>
              </a:rPr>
              <a:t>为训练数据中的每个数据样本</a:t>
            </a:r>
            <a:r>
              <a:rPr lang="zh-CN" altLang="en-US" sz="2400">
                <a:solidFill>
                  <a:schemeClr val="tx1">
                    <a:lumMod val="85000"/>
                    <a:lumOff val="15000"/>
                  </a:schemeClr>
                </a:solidFill>
                <a:cs typeface="+mn-ea"/>
                <a:sym typeface="Times New Roman" panose="02020603050405020304" pitchFamily="18" charset="0"/>
              </a:rPr>
              <a:t>，定义</a:t>
            </a:r>
            <a:r>
              <a:rPr lang="en-US" altLang="zh-CN" sz="2400">
                <a:solidFill>
                  <a:schemeClr val="tx1">
                    <a:lumMod val="85000"/>
                    <a:lumOff val="15000"/>
                  </a:schemeClr>
                </a:solidFill>
                <a:cs typeface="+mn-ea"/>
                <a:sym typeface="Times New Roman" panose="02020603050405020304" pitchFamily="18" charset="0"/>
              </a:rPr>
              <a:t>penality</a:t>
            </a:r>
            <a:r>
              <a:rPr lang="en-US" altLang="zh-CN" sz="2400" dirty="0">
                <a:solidFill>
                  <a:schemeClr val="tx1">
                    <a:lumMod val="85000"/>
                    <a:lumOff val="15000"/>
                  </a:schemeClr>
                </a:solidFill>
                <a:cs typeface="+mn-ea"/>
                <a:sym typeface="Times New Roman" panose="02020603050405020304" pitchFamily="18" charset="0"/>
              </a:rPr>
              <a:t> term</a:t>
            </a:r>
            <a:r>
              <a:rPr lang="zh-CN" altLang="en-US" sz="2400">
                <a:solidFill>
                  <a:schemeClr val="tx1">
                    <a:lumMod val="85000"/>
                    <a:lumOff val="15000"/>
                  </a:schemeClr>
                </a:solidFill>
                <a:cs typeface="+mn-ea"/>
                <a:sym typeface="Times New Roman" panose="02020603050405020304" pitchFamily="18" charset="0"/>
              </a:rPr>
              <a:t>如下：</a:t>
            </a:r>
            <a:endParaRPr lang="en-US" altLang="zh-CN" sz="2400" dirty="0">
              <a:solidFill>
                <a:schemeClr val="tx1">
                  <a:lumMod val="85000"/>
                  <a:lumOff val="15000"/>
                </a:schemeClr>
              </a:solidFill>
              <a:cs typeface="+mn-ea"/>
              <a:sym typeface="Times New Roman" panose="02020603050405020304" pitchFamily="18" charset="0"/>
            </a:endParaRPr>
          </a:p>
          <a:p>
            <a:pPr marL="0" indent="0" algn="just">
              <a:lnSpc>
                <a:spcPct val="150000"/>
              </a:lnSpc>
              <a:spcBef>
                <a:spcPts val="600"/>
              </a:spcBef>
              <a:buClr>
                <a:srgbClr val="FF6600"/>
              </a:buClr>
              <a:buSzPct val="80000"/>
              <a:buNone/>
            </a:pPr>
            <a:endParaRPr lang="en-US" altLang="zh-CN" sz="2400" dirty="0">
              <a:solidFill>
                <a:schemeClr val="tx1">
                  <a:lumMod val="85000"/>
                  <a:lumOff val="15000"/>
                </a:schemeClr>
              </a:solidFill>
              <a:cs typeface="+mn-ea"/>
              <a:sym typeface="Times New Roman" panose="02020603050405020304" pitchFamily="18" charset="0"/>
            </a:endParaRPr>
          </a:p>
          <a:p>
            <a:pPr marL="360000" indent="-360000" algn="just">
              <a:lnSpc>
                <a:spcPct val="150000"/>
              </a:lnSpc>
              <a:spcBef>
                <a:spcPts val="600"/>
              </a:spcBef>
              <a:buClr>
                <a:srgbClr val="FF6600"/>
              </a:buClr>
              <a:buSzPct val="80000"/>
              <a:buFont typeface="Wingdings" panose="05000000000000000000" pitchFamily="2" charset="2"/>
              <a:buChar char="l"/>
            </a:pPr>
            <a:r>
              <a:rPr lang="zh-CN" altLang="en-US" sz="2400" dirty="0">
                <a:solidFill>
                  <a:schemeClr val="tx1">
                    <a:lumMod val="85000"/>
                    <a:lumOff val="15000"/>
                  </a:schemeClr>
                </a:solidFill>
                <a:cs typeface="+mn-ea"/>
                <a:sym typeface="Times New Roman" panose="02020603050405020304" pitchFamily="18" charset="0"/>
              </a:rPr>
              <a:t>从而</a:t>
            </a:r>
            <a:r>
              <a:rPr lang="zh-CN" altLang="en-US" sz="2400">
                <a:solidFill>
                  <a:schemeClr val="tx1">
                    <a:lumMod val="85000"/>
                    <a:lumOff val="15000"/>
                  </a:schemeClr>
                </a:solidFill>
                <a:cs typeface="+mn-ea"/>
                <a:sym typeface="Times New Roman" panose="02020603050405020304" pitchFamily="18" charset="0"/>
              </a:rPr>
              <a:t>可以重写</a:t>
            </a:r>
            <a:r>
              <a:rPr lang="en-US" altLang="zh-CN" sz="2400" dirty="0">
                <a:solidFill>
                  <a:schemeClr val="tx1">
                    <a:lumMod val="85000"/>
                    <a:lumOff val="15000"/>
                  </a:schemeClr>
                </a:solidFill>
                <a:cs typeface="+mn-ea"/>
                <a:sym typeface="Times New Roman" panose="02020603050405020304" pitchFamily="18" charset="0"/>
              </a:rPr>
              <a:t>SVM</a:t>
            </a:r>
            <a:r>
              <a:rPr lang="zh-CN" altLang="en-US" sz="2400" dirty="0">
                <a:solidFill>
                  <a:schemeClr val="tx1">
                    <a:lumMod val="85000"/>
                    <a:lumOff val="15000"/>
                  </a:schemeClr>
                </a:solidFill>
                <a:cs typeface="+mn-ea"/>
                <a:sym typeface="Times New Roman" panose="02020603050405020304" pitchFamily="18" charset="0"/>
              </a:rPr>
              <a:t>的优化</a:t>
            </a:r>
            <a:r>
              <a:rPr lang="zh-CN" altLang="en-US" sz="2400">
                <a:solidFill>
                  <a:schemeClr val="tx1">
                    <a:lumMod val="85000"/>
                    <a:lumOff val="15000"/>
                  </a:schemeClr>
                </a:solidFill>
                <a:cs typeface="+mn-ea"/>
                <a:sym typeface="Times New Roman" panose="02020603050405020304" pitchFamily="18" charset="0"/>
              </a:rPr>
              <a:t>问题：</a:t>
            </a:r>
            <a:endParaRPr lang="en-US" altLang="zh-CN" sz="2400" dirty="0">
              <a:solidFill>
                <a:schemeClr val="tx1">
                  <a:lumMod val="85000"/>
                  <a:lumOff val="15000"/>
                </a:schemeClr>
              </a:solidFill>
              <a:cs typeface="+mn-ea"/>
              <a:sym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2879954037"/>
              </p:ext>
            </p:extLst>
          </p:nvPr>
        </p:nvGraphicFramePr>
        <p:xfrm>
          <a:off x="2783414" y="2864911"/>
          <a:ext cx="3577172" cy="792088"/>
        </p:xfrm>
        <a:graphic>
          <a:graphicData uri="http://schemas.openxmlformats.org/presentationml/2006/ole">
            <mc:AlternateContent xmlns:mc="http://schemas.openxmlformats.org/markup-compatibility/2006">
              <mc:Choice xmlns:v="urn:schemas-microsoft-com:vml" Requires="v">
                <p:oleObj spid="_x0000_s2268" name="Equation" r:id="rId3" imgW="1777680" imgH="393480" progId="Equation.KSEE3">
                  <p:embed/>
                </p:oleObj>
              </mc:Choice>
              <mc:Fallback>
                <p:oleObj name="Equation" r:id="rId3" imgW="1777680" imgH="393480" progId="Equation.KSEE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3414" y="2864911"/>
                        <a:ext cx="3577172" cy="792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5" name="对象 4"/>
              <p:cNvSpPr txBox="1"/>
              <p:nvPr/>
            </p:nvSpPr>
            <p:spPr bwMode="auto">
              <a:xfrm>
                <a:off x="2409799" y="4169605"/>
                <a:ext cx="4899025" cy="792162"/>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limLow>
                        <m:limLowPr>
                          <m:ctrlPr>
                            <a:rPr lang="zh-CN" altLang="en-US" i="1">
                              <a:solidFill>
                                <a:srgbClr val="000000"/>
                              </a:solidFill>
                              <a:latin typeface="Cambria Math" panose="02040503050406030204" pitchFamily="18" charset="0"/>
                            </a:rPr>
                          </m:ctrlPr>
                        </m:limLowPr>
                        <m:e>
                          <m:r>
                            <m:rPr>
                              <m:sty m:val="p"/>
                            </m:rPr>
                            <a:rPr lang="zh-CN" altLang="en-US" i="0">
                              <a:solidFill>
                                <a:srgbClr val="000000"/>
                              </a:solidFill>
                              <a:latin typeface="Cambria Math" panose="02040503050406030204" pitchFamily="18" charset="0"/>
                            </a:rPr>
                            <m:t>max</m:t>
                          </m:r>
                        </m:e>
                        <m:lim>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𝛼</m:t>
                              </m:r>
                            </m:e>
                            <m:sub>
                              <m:r>
                                <a:rPr lang="zh-CN" altLang="en-US" i="1">
                                  <a:solidFill>
                                    <a:srgbClr val="000000"/>
                                  </a:solidFill>
                                  <a:latin typeface="Cambria Math" panose="02040503050406030204" pitchFamily="18" charset="0"/>
                                </a:rPr>
                                <m:t>𝑖</m:t>
                              </m:r>
                            </m:sub>
                          </m:sSub>
                          <m:r>
                            <a:rPr lang="zh-CN" altLang="en-US" i="1">
                              <a:solidFill>
                                <a:srgbClr val="000000"/>
                              </a:solidFill>
                              <a:latin typeface="Cambria Math" panose="02040503050406030204" pitchFamily="18" charset="0"/>
                            </a:rPr>
                            <m:t>≥0</m:t>
                          </m:r>
                        </m:lim>
                      </m:limLow>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𝛼</m:t>
                          </m:r>
                        </m:e>
                        <m:sub>
                          <m:r>
                            <a:rPr lang="zh-CN" altLang="en-US" i="1">
                              <a:solidFill>
                                <a:srgbClr val="000000"/>
                              </a:solidFill>
                              <a:latin typeface="Cambria Math" panose="02040503050406030204" pitchFamily="18" charset="0"/>
                            </a:rPr>
                            <m:t>𝑖</m:t>
                          </m:r>
                        </m:sub>
                      </m:sSub>
                      <m:r>
                        <a:rPr lang="zh-CN" altLang="en-US" i="1">
                          <a:solidFill>
                            <a:srgbClr val="000000"/>
                          </a:solidFill>
                          <a:latin typeface="Cambria Math" panose="02040503050406030204" pitchFamily="18" charset="0"/>
                        </a:rPr>
                        <m:t>(1−</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𝑦</m:t>
                          </m:r>
                        </m:e>
                        <m:sub>
                          <m:r>
                            <a:rPr lang="zh-CN" altLang="en-US" i="1">
                              <a:solidFill>
                                <a:srgbClr val="000000"/>
                              </a:solidFill>
                              <a:latin typeface="Cambria Math" panose="02040503050406030204" pitchFamily="18" charset="0"/>
                            </a:rPr>
                            <m:t>𝑖</m:t>
                          </m:r>
                        </m:sub>
                      </m:sSub>
                      <m:r>
                        <a:rPr lang="zh-CN" altLang="en-US" i="1">
                          <a:solidFill>
                            <a:srgbClr val="000000"/>
                          </a:solidFill>
                          <a:latin typeface="Cambria Math" panose="02040503050406030204" pitchFamily="18" charset="0"/>
                        </a:rPr>
                        <m:t>(</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𝑤</m:t>
                          </m:r>
                        </m:e>
                        <m:sup>
                          <m:r>
                            <a:rPr lang="zh-CN" altLang="en-US" i="1">
                              <a:solidFill>
                                <a:srgbClr val="000000"/>
                              </a:solidFill>
                              <a:latin typeface="Cambria Math" panose="02040503050406030204" pitchFamily="18" charset="0"/>
                            </a:rPr>
                            <m:t>𝑇</m:t>
                          </m:r>
                        </m:sup>
                      </m:sSup>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𝑥</m:t>
                          </m:r>
                        </m:e>
                        <m:sub>
                          <m:r>
                            <a:rPr lang="zh-CN" altLang="en-US" i="1">
                              <a:solidFill>
                                <a:srgbClr val="000000"/>
                              </a:solidFill>
                              <a:latin typeface="Cambria Math" panose="02040503050406030204" pitchFamily="18" charset="0"/>
                            </a:rPr>
                            <m:t>𝑖</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𝑏</m:t>
                      </m:r>
                      <m:r>
                        <a:rPr lang="zh-CN" altLang="en-US" i="1">
                          <a:solidFill>
                            <a:srgbClr val="000000"/>
                          </a:solidFill>
                          <a:latin typeface="Cambria Math" panose="02040503050406030204" pitchFamily="18" charset="0"/>
                        </a:rPr>
                        <m:t>))</m:t>
                      </m:r>
                    </m:oMath>
                  </m:oMathPara>
                </a14:m>
                <a:endParaRPr lang="zh-CN" altLang="en-US" dirty="0"/>
              </a:p>
            </p:txBody>
          </p:sp>
        </mc:Choice>
        <mc:Fallback xmlns="">
          <p:sp>
            <p:nvSpPr>
              <p:cNvPr id="5" name="对象 4"/>
              <p:cNvSpPr txBox="1">
                <a:spLocks noRot="1" noChangeAspect="1" noMove="1" noResize="1" noEditPoints="1" noAdjustHandles="1" noChangeArrowheads="1" noChangeShapeType="1" noTextEdit="1"/>
              </p:cNvSpPr>
              <p:nvPr/>
            </p:nvSpPr>
            <p:spPr bwMode="auto">
              <a:xfrm>
                <a:off x="2409799" y="4169605"/>
                <a:ext cx="4899025" cy="792162"/>
              </a:xfrm>
              <a:prstGeom prst="rect">
                <a:avLst/>
              </a:prstGeom>
              <a:blipFill>
                <a:blip r:embed="rId5"/>
                <a:stretch>
                  <a:fillRect/>
                </a:stretch>
              </a:blipFill>
            </p:spPr>
            <p:txBody>
              <a:bodyPr/>
              <a:lstStyle/>
              <a:p>
                <a:r>
                  <a:rPr lang="zh-CN" altLang="en-US">
                    <a:noFill/>
                  </a:rPr>
                  <a:t> </a:t>
                </a:r>
              </a:p>
            </p:txBody>
          </p:sp>
        </mc:Fallback>
      </mc:AlternateContent>
      <p:graphicFrame>
        <p:nvGraphicFramePr>
          <p:cNvPr id="6" name="对象 5"/>
          <p:cNvGraphicFramePr>
            <a:graphicFrameLocks noChangeAspect="1"/>
          </p:cNvGraphicFramePr>
          <p:nvPr>
            <p:extLst>
              <p:ext uri="{D42A27DB-BD31-4B8C-83A1-F6EECF244321}">
                <p14:modId xmlns:p14="http://schemas.microsoft.com/office/powerpoint/2010/main" val="4244854256"/>
              </p:ext>
            </p:extLst>
          </p:nvPr>
        </p:nvGraphicFramePr>
        <p:xfrm>
          <a:off x="2271345" y="5302240"/>
          <a:ext cx="4601311" cy="1512168"/>
        </p:xfrm>
        <a:graphic>
          <a:graphicData uri="http://schemas.openxmlformats.org/presentationml/2006/ole">
            <mc:AlternateContent xmlns:mc="http://schemas.openxmlformats.org/markup-compatibility/2006">
              <mc:Choice xmlns:v="urn:schemas-microsoft-com:vml" Requires="v">
                <p:oleObj spid="_x0000_s2269" name="Equation" r:id="rId6" imgW="2705040" imgH="888840" progId="Equation.KSEE3">
                  <p:embed/>
                </p:oleObj>
              </mc:Choice>
              <mc:Fallback>
                <p:oleObj name="Equation" r:id="rId6" imgW="2705040" imgH="888840" progId="Equation.KSEE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71345" y="5302240"/>
                        <a:ext cx="4601311" cy="15121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椭圆 6"/>
          <p:cNvSpPr/>
          <p:nvPr/>
        </p:nvSpPr>
        <p:spPr>
          <a:xfrm>
            <a:off x="4715296" y="6216410"/>
            <a:ext cx="288032" cy="504056"/>
          </a:xfrm>
          <a:prstGeom prst="ellipse">
            <a:avLst/>
          </a:prstGeom>
          <a:noFill/>
          <a:ln w="190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cxnSp>
        <p:nvCxnSpPr>
          <p:cNvPr id="9" name="直接箭头连接符 8"/>
          <p:cNvCxnSpPr>
            <a:cxnSpLocks/>
            <a:stCxn id="7" idx="7"/>
          </p:cNvCxnSpPr>
          <p:nvPr/>
        </p:nvCxnSpPr>
        <p:spPr>
          <a:xfrm flipV="1">
            <a:off x="4961147" y="5784363"/>
            <a:ext cx="2634469" cy="505864"/>
          </a:xfrm>
          <a:prstGeom prst="straightConnector1">
            <a:avLst/>
          </a:prstGeom>
          <a:ln>
            <a:solidFill>
              <a:srgbClr val="FF66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595616" y="5336627"/>
            <a:ext cx="1223656" cy="707886"/>
          </a:xfrm>
          <a:prstGeom prst="rect">
            <a:avLst/>
          </a:prstGeom>
          <a:noFill/>
        </p:spPr>
        <p:txBody>
          <a:bodyPr wrap="square" rtlCol="0">
            <a:spAutoFit/>
          </a:bodyPr>
          <a:lstStyle/>
          <a:p>
            <a:pPr algn="ctr"/>
            <a:r>
              <a:rPr lang="zh-CN" altLang="en-US" sz="2000" dirty="0">
                <a:latin typeface="Times New Roman" panose="02020603050405020304" pitchFamily="18" charset="0"/>
                <a:ea typeface="微软雅黑" panose="020B0503020204020204" pitchFamily="34" charset="-122"/>
                <a:sym typeface="Times New Roman" panose="02020603050405020304" pitchFamily="18" charset="0"/>
              </a:rPr>
              <a:t>拉格朗日乘子</a:t>
            </a:r>
          </a:p>
        </p:txBody>
      </p:sp>
      <p:pic>
        <p:nvPicPr>
          <p:cNvPr id="11" name="Picture 4"/>
          <p:cNvPicPr>
            <a:picLocks noChangeAspect="1" noChangeArrowheads="1"/>
          </p:cNvPicPr>
          <p:nvPr/>
        </p:nvPicPr>
        <p:blipFill rotWithShape="1">
          <a:blip r:embed="rId8">
            <a:extLst>
              <a:ext uri="{28A0092B-C50C-407E-A947-70E740481C1C}">
                <a14:useLocalDpi xmlns:a14="http://schemas.microsoft.com/office/drawing/2010/main" val="0"/>
              </a:ext>
            </a:extLst>
          </a:blip>
          <a:srcRect t="19076" b="10405"/>
          <a:stretch/>
        </p:blipFill>
        <p:spPr bwMode="auto">
          <a:xfrm>
            <a:off x="312765" y="833572"/>
            <a:ext cx="6253714" cy="9139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3" name="Picture 6" descr="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88224" y="841895"/>
            <a:ext cx="234315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标题 1">
            <a:extLst>
              <a:ext uri="{FF2B5EF4-FFF2-40B4-BE49-F238E27FC236}">
                <a16:creationId xmlns:a16="http://schemas.microsoft.com/office/drawing/2014/main" id="{9CFFEFCD-64E3-4806-9E28-AF943123BDF6}"/>
              </a:ext>
            </a:extLst>
          </p:cNvPr>
          <p:cNvSpPr txBox="1">
            <a:spLocks/>
          </p:cNvSpPr>
          <p:nvPr/>
        </p:nvSpPr>
        <p:spPr>
          <a:xfrm>
            <a:off x="756000" y="109049"/>
            <a:ext cx="6781800" cy="492443"/>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2.1 </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最小间隔面推导</a:t>
            </a:r>
            <a:endPar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Tree>
    <p:extLst>
      <p:ext uri="{BB962C8B-B14F-4D97-AF65-F5344CB8AC3E}">
        <p14:creationId xmlns:p14="http://schemas.microsoft.com/office/powerpoint/2010/main" val="3987698260"/>
      </p:ext>
    </p:extLst>
  </p:cSld>
  <p:clrMapOvr>
    <a:masterClrMapping/>
  </p:clrMapOvr>
  <p:transition spd="med">
    <p:split orient="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251520" y="756000"/>
            <a:ext cx="8640000" cy="3658630"/>
          </a:xfrm>
          <a:prstGeom prst="rect">
            <a:avLst/>
          </a:prstGeom>
        </p:spPr>
        <p:txBody>
          <a:bodyPr wrap="square">
            <a:spAutoFit/>
          </a:bodyPr>
          <a:lstStyle/>
          <a:p>
            <a:pPr marL="360000" indent="-360000" algn="just">
              <a:lnSpc>
                <a:spcPct val="150000"/>
              </a:lnSpc>
              <a:spcBef>
                <a:spcPts val="600"/>
              </a:spcBef>
              <a:buClr>
                <a:srgbClr val="FF6600"/>
              </a:buClr>
              <a:buSzPct val="80000"/>
              <a:buFont typeface="Wingdings" panose="05000000000000000000" pitchFamily="2" charset="2"/>
              <a:buChar char="l"/>
            </a:pPr>
            <a:r>
              <a:rPr lang="zh-CN" altLang="en-US" sz="2400" dirty="0">
                <a:solidFill>
                  <a:schemeClr val="tx1">
                    <a:lumMod val="85000"/>
                    <a:lumOff val="15000"/>
                  </a:schemeClr>
                </a:solidFill>
                <a:cs typeface="+mn-ea"/>
                <a:sym typeface="Times New Roman" panose="02020603050405020304" pitchFamily="18" charset="0"/>
              </a:rPr>
              <a:t>通过</a:t>
            </a:r>
            <a:r>
              <a:rPr lang="zh-CN" altLang="en-US" sz="2400">
                <a:solidFill>
                  <a:schemeClr val="tx1">
                    <a:lumMod val="85000"/>
                    <a:lumOff val="15000"/>
                  </a:schemeClr>
                </a:solidFill>
                <a:cs typeface="+mn-ea"/>
                <a:sym typeface="Times New Roman" panose="02020603050405020304" pitchFamily="18" charset="0"/>
              </a:rPr>
              <a:t>交换“</a:t>
            </a:r>
            <a:r>
              <a:rPr lang="en-US" altLang="zh-CN" sz="2400" dirty="0">
                <a:solidFill>
                  <a:schemeClr val="tx1">
                    <a:lumMod val="85000"/>
                    <a:lumOff val="15000"/>
                  </a:schemeClr>
                </a:solidFill>
                <a:cs typeface="+mn-ea"/>
                <a:sym typeface="Times New Roman" panose="02020603050405020304" pitchFamily="18" charset="0"/>
              </a:rPr>
              <a:t>max</a:t>
            </a:r>
            <a:r>
              <a:rPr lang="zh-CN" altLang="en-US" sz="2400" dirty="0">
                <a:solidFill>
                  <a:schemeClr val="tx1">
                    <a:lumMod val="85000"/>
                    <a:lumOff val="15000"/>
                  </a:schemeClr>
                </a:solidFill>
                <a:cs typeface="+mn-ea"/>
                <a:sym typeface="Times New Roman" panose="02020603050405020304" pitchFamily="18" charset="0"/>
              </a:rPr>
              <a:t>”</a:t>
            </a:r>
            <a:r>
              <a:rPr lang="zh-CN" altLang="en-US" sz="2400">
                <a:solidFill>
                  <a:schemeClr val="tx1">
                    <a:lumMod val="85000"/>
                    <a:lumOff val="15000"/>
                  </a:schemeClr>
                </a:solidFill>
                <a:cs typeface="+mn-ea"/>
                <a:sym typeface="Times New Roman" panose="02020603050405020304" pitchFamily="18" charset="0"/>
              </a:rPr>
              <a:t>和“</a:t>
            </a:r>
            <a:r>
              <a:rPr lang="en-US" altLang="zh-CN" sz="2400" dirty="0">
                <a:solidFill>
                  <a:schemeClr val="tx1">
                    <a:lumMod val="85000"/>
                    <a:lumOff val="15000"/>
                  </a:schemeClr>
                </a:solidFill>
                <a:cs typeface="+mn-ea"/>
                <a:sym typeface="Times New Roman" panose="02020603050405020304" pitchFamily="18" charset="0"/>
              </a:rPr>
              <a:t>min</a:t>
            </a:r>
            <a:r>
              <a:rPr lang="zh-CN" altLang="en-US" sz="2400" dirty="0">
                <a:solidFill>
                  <a:schemeClr val="tx1">
                    <a:lumMod val="85000"/>
                    <a:lumOff val="15000"/>
                  </a:schemeClr>
                </a:solidFill>
                <a:cs typeface="+mn-ea"/>
                <a:sym typeface="Times New Roman" panose="02020603050405020304" pitchFamily="18" charset="0"/>
              </a:rPr>
              <a:t>”，形式化为</a:t>
            </a:r>
            <a:r>
              <a:rPr lang="zh-CN" altLang="en-US" sz="2400">
                <a:solidFill>
                  <a:schemeClr val="tx1">
                    <a:lumMod val="85000"/>
                    <a:lumOff val="15000"/>
                  </a:schemeClr>
                </a:solidFill>
                <a:cs typeface="+mn-ea"/>
                <a:sym typeface="Times New Roman" panose="02020603050405020304" pitchFamily="18" charset="0"/>
              </a:rPr>
              <a:t>对偶问题</a:t>
            </a:r>
            <a:r>
              <a:rPr lang="en-US" altLang="zh-CN" sz="2400" dirty="0">
                <a:solidFill>
                  <a:schemeClr val="tx1">
                    <a:lumMod val="85000"/>
                    <a:lumOff val="15000"/>
                  </a:schemeClr>
                </a:solidFill>
                <a:cs typeface="+mn-ea"/>
                <a:sym typeface="Times New Roman" panose="02020603050405020304" pitchFamily="18" charset="0"/>
              </a:rPr>
              <a:t>(1</a:t>
            </a:r>
            <a:r>
              <a:rPr lang="en-US" altLang="zh-CN" sz="2400">
                <a:solidFill>
                  <a:schemeClr val="tx1">
                    <a:lumMod val="85000"/>
                    <a:lumOff val="15000"/>
                  </a:schemeClr>
                </a:solidFill>
                <a:cs typeface="+mn-ea"/>
                <a:sym typeface="Times New Roman" panose="02020603050405020304" pitchFamily="18" charset="0"/>
              </a:rPr>
              <a:t>)</a:t>
            </a:r>
            <a:r>
              <a:rPr lang="zh-CN" altLang="en-US" sz="2400">
                <a:solidFill>
                  <a:schemeClr val="tx1">
                    <a:lumMod val="85000"/>
                    <a:lumOff val="15000"/>
                  </a:schemeClr>
                </a:solidFill>
                <a:cs typeface="+mn-ea"/>
                <a:sym typeface="Times New Roman" panose="02020603050405020304" pitchFamily="18" charset="0"/>
              </a:rPr>
              <a:t>：</a:t>
            </a:r>
            <a:endParaRPr lang="en-US" altLang="zh-CN" sz="2400" dirty="0">
              <a:solidFill>
                <a:schemeClr val="tx1">
                  <a:lumMod val="85000"/>
                  <a:lumOff val="15000"/>
                </a:schemeClr>
              </a:solidFill>
              <a:cs typeface="+mn-ea"/>
              <a:sym typeface="Times New Roman" panose="02020603050405020304" pitchFamily="18" charset="0"/>
            </a:endParaRPr>
          </a:p>
          <a:p>
            <a:pPr marL="360000" indent="-360000" algn="just">
              <a:lnSpc>
                <a:spcPct val="150000"/>
              </a:lnSpc>
              <a:spcBef>
                <a:spcPts val="600"/>
              </a:spcBef>
              <a:buClr>
                <a:srgbClr val="FF6600"/>
              </a:buClr>
              <a:buSzPct val="80000"/>
              <a:buFont typeface="Wingdings" panose="05000000000000000000" pitchFamily="2" charset="2"/>
              <a:buChar char="l"/>
            </a:pPr>
            <a:endParaRPr lang="en-US" altLang="zh-CN" sz="2400" dirty="0">
              <a:solidFill>
                <a:schemeClr val="tx1">
                  <a:lumMod val="85000"/>
                  <a:lumOff val="15000"/>
                </a:schemeClr>
              </a:solidFill>
              <a:cs typeface="+mn-ea"/>
              <a:sym typeface="Times New Roman" panose="02020603050405020304" pitchFamily="18" charset="0"/>
            </a:endParaRPr>
          </a:p>
          <a:p>
            <a:pPr marL="360000" indent="-360000" algn="just">
              <a:lnSpc>
                <a:spcPct val="150000"/>
              </a:lnSpc>
              <a:spcBef>
                <a:spcPts val="600"/>
              </a:spcBef>
              <a:buClr>
                <a:srgbClr val="FF6600"/>
              </a:buClr>
              <a:buSzPct val="80000"/>
              <a:buFont typeface="Wingdings" panose="05000000000000000000" pitchFamily="2" charset="2"/>
              <a:buChar char="l"/>
            </a:pPr>
            <a:endParaRPr lang="en-US" altLang="zh-CN" sz="2400" dirty="0">
              <a:solidFill>
                <a:schemeClr val="tx1">
                  <a:lumMod val="85000"/>
                  <a:lumOff val="15000"/>
                </a:schemeClr>
              </a:solidFill>
              <a:cs typeface="+mn-ea"/>
              <a:sym typeface="Times New Roman" panose="02020603050405020304" pitchFamily="18" charset="0"/>
            </a:endParaRPr>
          </a:p>
          <a:p>
            <a:pPr marL="0" indent="0" algn="just">
              <a:lnSpc>
                <a:spcPct val="150000"/>
              </a:lnSpc>
              <a:spcBef>
                <a:spcPts val="600"/>
              </a:spcBef>
              <a:buClr>
                <a:srgbClr val="FF6600"/>
              </a:buClr>
              <a:buSzPct val="80000"/>
              <a:buNone/>
            </a:pPr>
            <a:endParaRPr lang="en-US" altLang="zh-CN" sz="2400" dirty="0">
              <a:solidFill>
                <a:schemeClr val="tx1">
                  <a:lumMod val="85000"/>
                  <a:lumOff val="15000"/>
                </a:schemeClr>
              </a:solidFill>
              <a:cs typeface="+mn-ea"/>
              <a:sym typeface="Times New Roman" panose="02020603050405020304" pitchFamily="18" charset="0"/>
            </a:endParaRPr>
          </a:p>
          <a:p>
            <a:pPr marL="360000" indent="-360000" algn="just">
              <a:lnSpc>
                <a:spcPct val="150000"/>
              </a:lnSpc>
              <a:spcBef>
                <a:spcPts val="600"/>
              </a:spcBef>
              <a:buClr>
                <a:srgbClr val="FF6600"/>
              </a:buClr>
              <a:buSzPct val="80000"/>
              <a:buFont typeface="Wingdings" panose="05000000000000000000" pitchFamily="2" charset="2"/>
              <a:buChar char="l"/>
            </a:pPr>
            <a:r>
              <a:rPr lang="zh-CN" altLang="en-US" sz="2400" dirty="0">
                <a:solidFill>
                  <a:schemeClr val="tx1">
                    <a:lumMod val="85000"/>
                    <a:lumOff val="15000"/>
                  </a:schemeClr>
                </a:solidFill>
                <a:cs typeface="+mn-ea"/>
                <a:sym typeface="Times New Roman" panose="02020603050405020304" pitchFamily="18" charset="0"/>
              </a:rPr>
              <a:t>求解该对偶问题，在每一个固定</a:t>
            </a:r>
            <a:r>
              <a:rPr lang="zh-CN" altLang="en-US" sz="2400">
                <a:solidFill>
                  <a:schemeClr val="tx1">
                    <a:lumMod val="85000"/>
                    <a:lumOff val="15000"/>
                  </a:schemeClr>
                </a:solidFill>
                <a:cs typeface="+mn-ea"/>
                <a:sym typeface="Times New Roman" panose="02020603050405020304" pitchFamily="18" charset="0"/>
              </a:rPr>
              <a:t>的拉格朗日乘子   下</a:t>
            </a:r>
            <a:r>
              <a:rPr lang="zh-CN" altLang="en-US" sz="2400" dirty="0">
                <a:solidFill>
                  <a:schemeClr val="tx1">
                    <a:lumMod val="85000"/>
                    <a:lumOff val="15000"/>
                  </a:schemeClr>
                </a:solidFill>
                <a:cs typeface="+mn-ea"/>
                <a:sym typeface="Times New Roman" panose="02020603050405020304" pitchFamily="18" charset="0"/>
              </a:rPr>
              <a:t>，求解满足最小</a:t>
            </a:r>
            <a:r>
              <a:rPr lang="zh-CN" altLang="en-US" sz="2400">
                <a:solidFill>
                  <a:schemeClr val="tx1">
                    <a:lumMod val="85000"/>
                    <a:lumOff val="15000"/>
                  </a:schemeClr>
                </a:solidFill>
                <a:cs typeface="+mn-ea"/>
                <a:sym typeface="Times New Roman" panose="02020603050405020304" pitchFamily="18" charset="0"/>
              </a:rPr>
              <a:t>化              的</a:t>
            </a:r>
            <a:r>
              <a:rPr lang="en-US" altLang="zh-CN" sz="2400">
                <a:solidFill>
                  <a:schemeClr val="tx1">
                    <a:lumMod val="85000"/>
                    <a:lumOff val="15000"/>
                  </a:schemeClr>
                </a:solidFill>
                <a:cs typeface="+mn-ea"/>
                <a:sym typeface="Times New Roman" panose="02020603050405020304" pitchFamily="18" charset="0"/>
              </a:rPr>
              <a:t>w</a:t>
            </a:r>
            <a:r>
              <a:rPr lang="zh-CN" altLang="en-US" sz="2400">
                <a:solidFill>
                  <a:schemeClr val="tx1">
                    <a:lumMod val="85000"/>
                    <a:lumOff val="15000"/>
                  </a:schemeClr>
                </a:solidFill>
                <a:cs typeface="+mn-ea"/>
                <a:sym typeface="Times New Roman" panose="02020603050405020304" pitchFamily="18" charset="0"/>
              </a:rPr>
              <a:t>和</a:t>
            </a:r>
            <a:r>
              <a:rPr lang="en-US" altLang="zh-CN" sz="2400">
                <a:solidFill>
                  <a:schemeClr val="tx1">
                    <a:lumMod val="85000"/>
                    <a:lumOff val="15000"/>
                  </a:schemeClr>
                </a:solidFill>
                <a:cs typeface="+mn-ea"/>
                <a:sym typeface="Times New Roman" panose="02020603050405020304" pitchFamily="18" charset="0"/>
              </a:rPr>
              <a:t>b</a:t>
            </a:r>
            <a:endParaRPr lang="en-US" altLang="zh-CN" sz="2400" dirty="0">
              <a:solidFill>
                <a:schemeClr val="tx1">
                  <a:lumMod val="85000"/>
                  <a:lumOff val="15000"/>
                </a:schemeClr>
              </a:solidFill>
              <a:cs typeface="+mn-ea"/>
              <a:sym typeface="Times New Roman" panose="02020603050405020304" pitchFamily="18" charset="0"/>
            </a:endParaRPr>
          </a:p>
        </p:txBody>
      </p:sp>
      <p:graphicFrame>
        <p:nvGraphicFramePr>
          <p:cNvPr id="6147" name="Object 3"/>
          <p:cNvGraphicFramePr>
            <a:graphicFrameLocks noChangeAspect="1"/>
          </p:cNvGraphicFramePr>
          <p:nvPr>
            <p:extLst>
              <p:ext uri="{D42A27DB-BD31-4B8C-83A1-F6EECF244321}">
                <p14:modId xmlns:p14="http://schemas.microsoft.com/office/powerpoint/2010/main" val="2584998948"/>
              </p:ext>
            </p:extLst>
          </p:nvPr>
        </p:nvGraphicFramePr>
        <p:xfrm>
          <a:off x="1208124" y="1413083"/>
          <a:ext cx="5182909" cy="1909357"/>
        </p:xfrm>
        <a:graphic>
          <a:graphicData uri="http://schemas.openxmlformats.org/presentationml/2006/ole">
            <mc:AlternateContent xmlns:mc="http://schemas.openxmlformats.org/markup-compatibility/2006">
              <mc:Choice xmlns:v="urn:schemas-microsoft-com:vml" Requires="v">
                <p:oleObj spid="_x0000_s3298" name="Equation" r:id="rId3" imgW="2895480" imgH="1066680" progId="Equation.KSEE3">
                  <p:embed/>
                </p:oleObj>
              </mc:Choice>
              <mc:Fallback>
                <p:oleObj name="Equation" r:id="rId3" imgW="2895480" imgH="1066680" progId="Equation.KSEE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8124" y="1413083"/>
                        <a:ext cx="5182909" cy="19093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135677096"/>
              </p:ext>
            </p:extLst>
          </p:nvPr>
        </p:nvGraphicFramePr>
        <p:xfrm>
          <a:off x="7113490" y="3415962"/>
          <a:ext cx="288032" cy="370327"/>
        </p:xfrm>
        <a:graphic>
          <a:graphicData uri="http://schemas.openxmlformats.org/presentationml/2006/ole">
            <mc:AlternateContent xmlns:mc="http://schemas.openxmlformats.org/markup-compatibility/2006">
              <mc:Choice xmlns:v="urn:schemas-microsoft-com:vml" Requires="v">
                <p:oleObj spid="_x0000_s3299" name="Equation" r:id="rId5" imgW="177480" imgH="228600" progId="Equation.KSEE3">
                  <p:embed/>
                </p:oleObj>
              </mc:Choice>
              <mc:Fallback>
                <p:oleObj name="Equation" r:id="rId5" imgW="177480" imgH="228600" progId="Equation.KSEE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13490" y="3415962"/>
                        <a:ext cx="288032" cy="3703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0" name="Object 6"/>
          <p:cNvGraphicFramePr>
            <a:graphicFrameLocks noChangeAspect="1"/>
          </p:cNvGraphicFramePr>
          <p:nvPr>
            <p:extLst>
              <p:ext uri="{D42A27DB-BD31-4B8C-83A1-F6EECF244321}">
                <p14:modId xmlns:p14="http://schemas.microsoft.com/office/powerpoint/2010/main" val="2568962495"/>
              </p:ext>
            </p:extLst>
          </p:nvPr>
        </p:nvGraphicFramePr>
        <p:xfrm>
          <a:off x="2234368" y="3984254"/>
          <a:ext cx="1096416" cy="377136"/>
        </p:xfrm>
        <a:graphic>
          <a:graphicData uri="http://schemas.openxmlformats.org/presentationml/2006/ole">
            <mc:AlternateContent xmlns:mc="http://schemas.openxmlformats.org/markup-compatibility/2006">
              <mc:Choice xmlns:v="urn:schemas-microsoft-com:vml" Requires="v">
                <p:oleObj spid="_x0000_s3300" name="Equation" r:id="rId7" imgW="406080" imgH="139680" progId="Equation.KSEE3">
                  <p:embed/>
                </p:oleObj>
              </mc:Choice>
              <mc:Fallback>
                <p:oleObj name="Equation" r:id="rId7" imgW="406080" imgH="139680" progId="Equation.KSEE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34368" y="3984254"/>
                        <a:ext cx="1096416" cy="377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pic>
        <p:nvPicPr>
          <p:cNvPr id="9" name="图片 8" descr="未命名5.jpg"/>
          <p:cNvPicPr>
            <a:picLocks noChangeAspect="1"/>
          </p:cNvPicPr>
          <p:nvPr/>
        </p:nvPicPr>
        <p:blipFill>
          <a:blip r:embed="rId9" cstate="print">
            <a:extLst>
              <a:ext uri="{BEBA8EAE-BF5A-486C-A8C5-ECC9F3942E4B}">
                <a14:imgProps xmlns:a14="http://schemas.microsoft.com/office/drawing/2010/main">
                  <a14:imgLayer r:embed="rId10">
                    <a14:imgEffect>
                      <a14:sharpenSoften amount="25000"/>
                    </a14:imgEffect>
                    <a14:imgEffect>
                      <a14:brightnessContrast contrast="-20000"/>
                    </a14:imgEffect>
                  </a14:imgLayer>
                </a14:imgProps>
              </a:ext>
            </a:extLst>
          </a:blip>
          <a:stretch>
            <a:fillRect/>
          </a:stretch>
        </p:blipFill>
        <p:spPr>
          <a:xfrm>
            <a:off x="2319021" y="4540305"/>
            <a:ext cx="4736402" cy="1745933"/>
          </a:xfrm>
          <a:prstGeom prst="rect">
            <a:avLst/>
          </a:prstGeom>
        </p:spPr>
      </p:pic>
      <p:sp>
        <p:nvSpPr>
          <p:cNvPr id="10" name="TextBox 9"/>
          <p:cNvSpPr txBox="1"/>
          <p:nvPr/>
        </p:nvSpPr>
        <p:spPr>
          <a:xfrm>
            <a:off x="7020272" y="4725144"/>
            <a:ext cx="1008112" cy="369332"/>
          </a:xfrm>
          <a:prstGeom prst="rect">
            <a:avLst/>
          </a:prstGeom>
          <a:noFill/>
        </p:spPr>
        <p:txBody>
          <a:bodyPr wrap="square" rtlCol="0">
            <a:spAutoFit/>
          </a:bodyPr>
          <a:lstStyle/>
          <a:p>
            <a:r>
              <a:rPr lang="en-US" altLang="zh-CN" dirty="0">
                <a:latin typeface="Times New Roman" panose="02020603050405020304" pitchFamily="18" charset="0"/>
                <a:ea typeface="微软雅黑" panose="020B0503020204020204" pitchFamily="34" charset="-122"/>
                <a:sym typeface="Times New Roman" panose="02020603050405020304" pitchFamily="18" charset="0"/>
              </a:rPr>
              <a:t>  </a:t>
            </a: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a:t>
            </a:r>
            <a:r>
              <a:rPr lang="en-US" altLang="zh-CN" dirty="0">
                <a:latin typeface="Times New Roman" panose="02020603050405020304" pitchFamily="18" charset="0"/>
                <a:ea typeface="微软雅黑" panose="020B0503020204020204" pitchFamily="34" charset="-122"/>
                <a:sym typeface="Times New Roman" panose="02020603050405020304" pitchFamily="18" charset="0"/>
              </a:rPr>
              <a:t>1</a:t>
            </a: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a:t>
            </a:r>
          </a:p>
        </p:txBody>
      </p:sp>
      <p:sp>
        <p:nvSpPr>
          <p:cNvPr id="11" name="TextBox 10"/>
          <p:cNvSpPr txBox="1"/>
          <p:nvPr/>
        </p:nvSpPr>
        <p:spPr>
          <a:xfrm>
            <a:off x="7063137" y="5589240"/>
            <a:ext cx="1008112" cy="369332"/>
          </a:xfrm>
          <a:prstGeom prst="rect">
            <a:avLst/>
          </a:prstGeom>
          <a:noFill/>
        </p:spPr>
        <p:txBody>
          <a:bodyPr wrap="square" rtlCol="0">
            <a:spAutoFit/>
          </a:bodyPr>
          <a:lstStyle/>
          <a:p>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 （</a:t>
            </a:r>
            <a:r>
              <a:rPr lang="en-US" altLang="zh-CN" dirty="0">
                <a:latin typeface="Times New Roman" panose="02020603050405020304" pitchFamily="18" charset="0"/>
                <a:ea typeface="微软雅黑" panose="020B0503020204020204" pitchFamily="34" charset="-122"/>
                <a:sym typeface="Times New Roman" panose="02020603050405020304" pitchFamily="18" charset="0"/>
              </a:rPr>
              <a:t>2</a:t>
            </a: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a:t>
            </a:r>
          </a:p>
        </p:txBody>
      </p:sp>
      <p:pic>
        <p:nvPicPr>
          <p:cNvPr id="12" name="Picture 6" descr="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18275" y="1619256"/>
            <a:ext cx="234315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标题 1">
            <a:extLst>
              <a:ext uri="{FF2B5EF4-FFF2-40B4-BE49-F238E27FC236}">
                <a16:creationId xmlns:a16="http://schemas.microsoft.com/office/drawing/2014/main" id="{C6524F11-7476-4730-8DF5-FA2C26C89517}"/>
              </a:ext>
            </a:extLst>
          </p:cNvPr>
          <p:cNvSpPr txBox="1">
            <a:spLocks/>
          </p:cNvSpPr>
          <p:nvPr/>
        </p:nvSpPr>
        <p:spPr>
          <a:xfrm>
            <a:off x="756000" y="109049"/>
            <a:ext cx="6781800" cy="492443"/>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2.1 </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最小间隔面推导</a:t>
            </a:r>
            <a:endPar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Tree>
    <p:extLst>
      <p:ext uri="{BB962C8B-B14F-4D97-AF65-F5344CB8AC3E}">
        <p14:creationId xmlns:p14="http://schemas.microsoft.com/office/powerpoint/2010/main" val="3507568252"/>
      </p:ext>
    </p:extLst>
  </p:cSld>
  <p:clrMapOvr>
    <a:masterClrMapping/>
  </p:clrMapOvr>
  <p:transition spd="med">
    <p:split orient="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252000" y="1750906"/>
            <a:ext cx="8229600" cy="846386"/>
          </a:xfrm>
          <a:prstGeom prst="rect">
            <a:avLst/>
          </a:prstGeom>
        </p:spPr>
        <p:txBody>
          <a:bodyPr wrap="square">
            <a:spAutoFit/>
          </a:bodyPr>
          <a:lstStyle/>
          <a:p>
            <a:pPr marL="360000" indent="-360000" algn="just">
              <a:lnSpc>
                <a:spcPct val="100000"/>
              </a:lnSpc>
              <a:spcBef>
                <a:spcPts val="600"/>
              </a:spcBef>
              <a:buClr>
                <a:srgbClr val="FF6600"/>
              </a:buClr>
              <a:buSzPct val="80000"/>
              <a:buFont typeface="Wingdings" panose="05000000000000000000" pitchFamily="2" charset="2"/>
              <a:buChar char="l"/>
            </a:pPr>
            <a:r>
              <a:rPr lang="zh-CN" altLang="en-US" sz="2200" dirty="0">
                <a:solidFill>
                  <a:schemeClr val="tx1">
                    <a:lumMod val="85000"/>
                    <a:lumOff val="15000"/>
                  </a:schemeClr>
                </a:solidFill>
                <a:cs typeface="+mn-ea"/>
                <a:sym typeface="Times New Roman" panose="02020603050405020304" pitchFamily="18" charset="0"/>
              </a:rPr>
              <a:t>基于上</a:t>
            </a:r>
            <a:r>
              <a:rPr lang="zh-CN" altLang="en-US" sz="2200">
                <a:solidFill>
                  <a:schemeClr val="tx1">
                    <a:lumMod val="85000"/>
                    <a:lumOff val="15000"/>
                  </a:schemeClr>
                </a:solidFill>
                <a:cs typeface="+mn-ea"/>
                <a:sym typeface="Times New Roman" panose="02020603050405020304" pitchFamily="18" charset="0"/>
              </a:rPr>
              <a:t>式（</a:t>
            </a:r>
            <a:r>
              <a:rPr lang="en-US" altLang="zh-CN" sz="2200" dirty="0">
                <a:solidFill>
                  <a:schemeClr val="tx1">
                    <a:lumMod val="85000"/>
                    <a:lumOff val="15000"/>
                  </a:schemeClr>
                </a:solidFill>
                <a:cs typeface="+mn-ea"/>
                <a:sym typeface="Times New Roman" panose="02020603050405020304" pitchFamily="18" charset="0"/>
              </a:rPr>
              <a:t>1</a:t>
            </a:r>
            <a:r>
              <a:rPr lang="zh-CN" altLang="en-US" sz="2200" dirty="0">
                <a:solidFill>
                  <a:schemeClr val="tx1">
                    <a:lumMod val="85000"/>
                    <a:lumOff val="15000"/>
                  </a:schemeClr>
                </a:solidFill>
                <a:cs typeface="+mn-ea"/>
                <a:sym typeface="Times New Roman" panose="02020603050405020304" pitchFamily="18" charset="0"/>
              </a:rPr>
              <a:t>）可以</a:t>
            </a:r>
            <a:r>
              <a:rPr lang="zh-CN" altLang="en-US" sz="2200">
                <a:solidFill>
                  <a:schemeClr val="tx1">
                    <a:lumMod val="85000"/>
                    <a:lumOff val="15000"/>
                  </a:schemeClr>
                </a:solidFill>
                <a:cs typeface="+mn-ea"/>
                <a:sym typeface="Times New Roman" panose="02020603050405020304" pitchFamily="18" charset="0"/>
              </a:rPr>
              <a:t>得到，</a:t>
            </a:r>
            <a:endParaRPr lang="en-US" altLang="zh-CN" sz="2200" dirty="0">
              <a:solidFill>
                <a:schemeClr val="tx1">
                  <a:lumMod val="85000"/>
                  <a:lumOff val="15000"/>
                </a:schemeClr>
              </a:solidFill>
              <a:cs typeface="+mn-ea"/>
              <a:sym typeface="Times New Roman" panose="02020603050405020304" pitchFamily="18" charset="0"/>
            </a:endParaRPr>
          </a:p>
          <a:p>
            <a:pPr marL="360000" indent="-360000" algn="just">
              <a:lnSpc>
                <a:spcPct val="100000"/>
              </a:lnSpc>
              <a:spcBef>
                <a:spcPts val="600"/>
              </a:spcBef>
              <a:buClr>
                <a:srgbClr val="FF6600"/>
              </a:buClr>
              <a:buSzPct val="80000"/>
              <a:buFont typeface="Wingdings" panose="05000000000000000000" pitchFamily="2" charset="2"/>
              <a:buChar char="l"/>
            </a:pPr>
            <a:endParaRPr lang="en-US" altLang="zh-CN" sz="2200" dirty="0">
              <a:solidFill>
                <a:schemeClr val="tx1">
                  <a:lumMod val="85000"/>
                  <a:lumOff val="15000"/>
                </a:schemeClr>
              </a:solidFill>
              <a:cs typeface="+mn-ea"/>
              <a:sym typeface="Times New Roman" panose="02020603050405020304" pitchFamily="18" charset="0"/>
            </a:endParaRPr>
          </a:p>
        </p:txBody>
      </p:sp>
      <p:pic>
        <p:nvPicPr>
          <p:cNvPr id="4" name="图片 3" descr="未命名8.jpg"/>
          <p:cNvPicPr>
            <a:picLocks noChangeAspect="1"/>
          </p:cNvPicPr>
          <p:nvPr/>
        </p:nvPicPr>
        <p:blipFill rotWithShape="1">
          <a:blip r:embed="rId2" cstate="print"/>
          <a:srcRect l="9821" t="1" r="10589" b="3698"/>
          <a:stretch/>
        </p:blipFill>
        <p:spPr>
          <a:xfrm>
            <a:off x="3962461" y="1603864"/>
            <a:ext cx="2130250" cy="917284"/>
          </a:xfrm>
          <a:prstGeom prst="rect">
            <a:avLst/>
          </a:prstGeom>
        </p:spPr>
      </p:pic>
      <p:pic>
        <p:nvPicPr>
          <p:cNvPr id="4158" name="Picture 6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916" y="693442"/>
            <a:ext cx="3629429" cy="1073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6" descr="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753" y="738611"/>
            <a:ext cx="2764917" cy="1101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右箭头 15"/>
          <p:cNvSpPr/>
          <p:nvPr/>
        </p:nvSpPr>
        <p:spPr bwMode="auto">
          <a:xfrm rot="19335114">
            <a:off x="6639102" y="1743789"/>
            <a:ext cx="432000" cy="432000"/>
          </a:xfrm>
          <a:prstGeom prst="rightArrow">
            <a:avLst/>
          </a:prstGeom>
          <a:solidFill>
            <a:srgbClr val="FF6600"/>
          </a:solidFill>
          <a:ln w="31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7" name="TextBox 16"/>
          <p:cNvSpPr txBox="1"/>
          <p:nvPr/>
        </p:nvSpPr>
        <p:spPr>
          <a:xfrm>
            <a:off x="4087499" y="1289624"/>
            <a:ext cx="1944216" cy="369332"/>
          </a:xfrm>
          <a:prstGeom prst="rect">
            <a:avLst/>
          </a:prstGeom>
          <a:noFill/>
        </p:spPr>
        <p:txBody>
          <a:bodyPr wrap="square" rtlCol="0">
            <a:spAutoFit/>
          </a:bodyPr>
          <a:lstStyle/>
          <a:p>
            <a:r>
              <a:rPr lang="zh-CN" altLang="en-US"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支持点理论解释</a:t>
            </a:r>
          </a:p>
        </p:txBody>
      </p:sp>
      <p:sp>
        <p:nvSpPr>
          <p:cNvPr id="21" name="标题 1">
            <a:extLst>
              <a:ext uri="{FF2B5EF4-FFF2-40B4-BE49-F238E27FC236}">
                <a16:creationId xmlns:a16="http://schemas.microsoft.com/office/drawing/2014/main" id="{D5BFE04C-BF60-4BDE-8DB1-F034C7896B76}"/>
              </a:ext>
            </a:extLst>
          </p:cNvPr>
          <p:cNvSpPr txBox="1">
            <a:spLocks/>
          </p:cNvSpPr>
          <p:nvPr/>
        </p:nvSpPr>
        <p:spPr>
          <a:xfrm>
            <a:off x="756000" y="109049"/>
            <a:ext cx="6781800" cy="492443"/>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2.1 </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最小间隔面推导</a:t>
            </a:r>
            <a:endPar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Tree>
    <p:extLst>
      <p:ext uri="{BB962C8B-B14F-4D97-AF65-F5344CB8AC3E}">
        <p14:creationId xmlns:p14="http://schemas.microsoft.com/office/powerpoint/2010/main" val="1313353861"/>
      </p:ext>
    </p:extLst>
  </p:cSld>
  <p:clrMapOvr>
    <a:masterClrMapping/>
  </p:clrMapOvr>
  <p:transition spd="med">
    <p:split orient="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252000" y="1750906"/>
            <a:ext cx="8229600" cy="1261884"/>
          </a:xfrm>
          <a:prstGeom prst="rect">
            <a:avLst/>
          </a:prstGeom>
        </p:spPr>
        <p:txBody>
          <a:bodyPr wrap="square">
            <a:spAutoFit/>
          </a:bodyPr>
          <a:lstStyle/>
          <a:p>
            <a:pPr marL="360000" indent="-360000" algn="just">
              <a:lnSpc>
                <a:spcPct val="100000"/>
              </a:lnSpc>
              <a:spcBef>
                <a:spcPts val="600"/>
              </a:spcBef>
              <a:buClr>
                <a:srgbClr val="FF6600"/>
              </a:buClr>
              <a:buSzPct val="80000"/>
              <a:buFont typeface="Wingdings" panose="05000000000000000000" pitchFamily="2" charset="2"/>
              <a:buChar char="l"/>
            </a:pPr>
            <a:r>
              <a:rPr lang="zh-CN" altLang="en-US" sz="2200" dirty="0">
                <a:solidFill>
                  <a:schemeClr val="tx1">
                    <a:lumMod val="85000"/>
                    <a:lumOff val="15000"/>
                  </a:schemeClr>
                </a:solidFill>
                <a:cs typeface="+mn-ea"/>
                <a:sym typeface="Times New Roman" panose="02020603050405020304" pitchFamily="18" charset="0"/>
              </a:rPr>
              <a:t>基于上</a:t>
            </a:r>
            <a:r>
              <a:rPr lang="zh-CN" altLang="en-US" sz="2200">
                <a:solidFill>
                  <a:schemeClr val="tx1">
                    <a:lumMod val="85000"/>
                    <a:lumOff val="15000"/>
                  </a:schemeClr>
                </a:solidFill>
                <a:cs typeface="+mn-ea"/>
                <a:sym typeface="Times New Roman" panose="02020603050405020304" pitchFamily="18" charset="0"/>
              </a:rPr>
              <a:t>式（</a:t>
            </a:r>
            <a:r>
              <a:rPr lang="en-US" altLang="zh-CN" sz="2200" dirty="0">
                <a:solidFill>
                  <a:schemeClr val="tx1">
                    <a:lumMod val="85000"/>
                    <a:lumOff val="15000"/>
                  </a:schemeClr>
                </a:solidFill>
                <a:cs typeface="+mn-ea"/>
                <a:sym typeface="Times New Roman" panose="02020603050405020304" pitchFamily="18" charset="0"/>
              </a:rPr>
              <a:t>1</a:t>
            </a:r>
            <a:r>
              <a:rPr lang="zh-CN" altLang="en-US" sz="2200" dirty="0">
                <a:solidFill>
                  <a:schemeClr val="tx1">
                    <a:lumMod val="85000"/>
                    <a:lumOff val="15000"/>
                  </a:schemeClr>
                </a:solidFill>
                <a:cs typeface="+mn-ea"/>
                <a:sym typeface="Times New Roman" panose="02020603050405020304" pitchFamily="18" charset="0"/>
              </a:rPr>
              <a:t>）可以</a:t>
            </a:r>
            <a:r>
              <a:rPr lang="zh-CN" altLang="en-US" sz="2200">
                <a:solidFill>
                  <a:schemeClr val="tx1">
                    <a:lumMod val="85000"/>
                    <a:lumOff val="15000"/>
                  </a:schemeClr>
                </a:solidFill>
                <a:cs typeface="+mn-ea"/>
                <a:sym typeface="Times New Roman" panose="02020603050405020304" pitchFamily="18" charset="0"/>
              </a:rPr>
              <a:t>得到，</a:t>
            </a:r>
            <a:endParaRPr lang="en-US" altLang="zh-CN" sz="2200" dirty="0">
              <a:solidFill>
                <a:schemeClr val="tx1">
                  <a:lumMod val="85000"/>
                  <a:lumOff val="15000"/>
                </a:schemeClr>
              </a:solidFill>
              <a:cs typeface="+mn-ea"/>
              <a:sym typeface="Times New Roman" panose="02020603050405020304" pitchFamily="18" charset="0"/>
            </a:endParaRPr>
          </a:p>
          <a:p>
            <a:pPr marL="360000" indent="-360000" algn="just">
              <a:lnSpc>
                <a:spcPct val="100000"/>
              </a:lnSpc>
              <a:spcBef>
                <a:spcPts val="600"/>
              </a:spcBef>
              <a:buClr>
                <a:srgbClr val="FF6600"/>
              </a:buClr>
              <a:buSzPct val="80000"/>
              <a:buFont typeface="Wingdings" panose="05000000000000000000" pitchFamily="2" charset="2"/>
              <a:buChar char="l"/>
            </a:pPr>
            <a:endParaRPr lang="en-US" altLang="zh-CN" sz="2200" dirty="0">
              <a:solidFill>
                <a:schemeClr val="tx1">
                  <a:lumMod val="85000"/>
                  <a:lumOff val="15000"/>
                </a:schemeClr>
              </a:solidFill>
              <a:cs typeface="+mn-ea"/>
              <a:sym typeface="Times New Roman" panose="02020603050405020304" pitchFamily="18" charset="0"/>
            </a:endParaRPr>
          </a:p>
          <a:p>
            <a:pPr marL="360000" indent="-360000" algn="just">
              <a:lnSpc>
                <a:spcPct val="100000"/>
              </a:lnSpc>
              <a:spcBef>
                <a:spcPts val="600"/>
              </a:spcBef>
              <a:buClr>
                <a:srgbClr val="FF6600"/>
              </a:buClr>
              <a:buSzPct val="80000"/>
              <a:buFont typeface="Wingdings" panose="05000000000000000000" pitchFamily="2" charset="2"/>
              <a:buChar char="l"/>
            </a:pPr>
            <a:r>
              <a:rPr lang="zh-CN" altLang="en-US" sz="2200">
                <a:solidFill>
                  <a:schemeClr val="tx1">
                    <a:lumMod val="85000"/>
                    <a:lumOff val="15000"/>
                  </a:schemeClr>
                </a:solidFill>
                <a:cs typeface="+mn-ea"/>
                <a:sym typeface="Times New Roman" panose="02020603050405020304" pitchFamily="18" charset="0"/>
              </a:rPr>
              <a:t>所以                 </a:t>
            </a:r>
            <a:r>
              <a:rPr lang="en-US" altLang="zh-CN" sz="2200">
                <a:solidFill>
                  <a:schemeClr val="tx1">
                    <a:lumMod val="85000"/>
                    <a:lumOff val="15000"/>
                  </a:schemeClr>
                </a:solidFill>
                <a:cs typeface="+mn-ea"/>
                <a:sym typeface="Times New Roman" panose="02020603050405020304" pitchFamily="18" charset="0"/>
              </a:rPr>
              <a:t>=</a:t>
            </a:r>
            <a:endParaRPr lang="en-US" altLang="zh-CN" sz="2200" dirty="0">
              <a:solidFill>
                <a:schemeClr val="tx1">
                  <a:lumMod val="85000"/>
                  <a:lumOff val="15000"/>
                </a:schemeClr>
              </a:solidFill>
              <a:cs typeface="+mn-ea"/>
              <a:sym typeface="Times New Roman" panose="02020603050405020304" pitchFamily="18" charset="0"/>
            </a:endParaRPr>
          </a:p>
        </p:txBody>
      </p:sp>
      <p:pic>
        <p:nvPicPr>
          <p:cNvPr id="4" name="图片 3" descr="未命名8.jpg"/>
          <p:cNvPicPr>
            <a:picLocks noChangeAspect="1"/>
          </p:cNvPicPr>
          <p:nvPr/>
        </p:nvPicPr>
        <p:blipFill rotWithShape="1">
          <a:blip r:embed="rId3" cstate="print"/>
          <a:srcRect l="9821" t="1" r="10589" b="3698"/>
          <a:stretch/>
        </p:blipFill>
        <p:spPr>
          <a:xfrm>
            <a:off x="3962461" y="1603864"/>
            <a:ext cx="2130250" cy="917284"/>
          </a:xfrm>
          <a:prstGeom prst="rect">
            <a:avLst/>
          </a:prstGeom>
        </p:spPr>
      </p:pic>
      <p:graphicFrame>
        <p:nvGraphicFramePr>
          <p:cNvPr id="7170" name="Object 2"/>
          <p:cNvGraphicFramePr>
            <a:graphicFrameLocks noChangeAspect="1"/>
          </p:cNvGraphicFramePr>
          <p:nvPr/>
        </p:nvGraphicFramePr>
        <p:xfrm>
          <a:off x="1254444" y="2642703"/>
          <a:ext cx="1146175" cy="360362"/>
        </p:xfrm>
        <a:graphic>
          <a:graphicData uri="http://schemas.openxmlformats.org/presentationml/2006/ole">
            <mc:AlternateContent xmlns:mc="http://schemas.openxmlformats.org/markup-compatibility/2006">
              <mc:Choice xmlns:v="urn:schemas-microsoft-com:vml" Requires="v">
                <p:oleObj spid="_x0000_s23570" name="Equation" r:id="rId4" imgW="444240" imgH="139680" progId="Equation.KSEE3">
                  <p:embed/>
                </p:oleObj>
              </mc:Choice>
              <mc:Fallback>
                <p:oleObj name="Equation" r:id="rId4" imgW="444240" imgH="139680" progId="Equation.KSEE3">
                  <p:embed/>
                  <p:pic>
                    <p:nvPicPr>
                      <p:cNvPr id="717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4444" y="2642703"/>
                        <a:ext cx="114617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7172" name="Object 4"/>
          <p:cNvGraphicFramePr>
            <a:graphicFrameLocks noChangeAspect="1"/>
          </p:cNvGraphicFramePr>
          <p:nvPr/>
        </p:nvGraphicFramePr>
        <p:xfrm>
          <a:off x="2753198" y="2437204"/>
          <a:ext cx="2859746" cy="720080"/>
        </p:xfrm>
        <a:graphic>
          <a:graphicData uri="http://schemas.openxmlformats.org/presentationml/2006/ole">
            <mc:AlternateContent xmlns:mc="http://schemas.openxmlformats.org/markup-compatibility/2006">
              <mc:Choice xmlns:v="urn:schemas-microsoft-com:vml" Requires="v">
                <p:oleObj spid="_x0000_s23571" name="Equation" r:id="rId6" imgW="1765080" imgH="444240" progId="Equation.KSEE3">
                  <p:embed/>
                </p:oleObj>
              </mc:Choice>
              <mc:Fallback>
                <p:oleObj name="Equation" r:id="rId6" imgW="1765080" imgH="444240" progId="Equation.KSEE3">
                  <p:embed/>
                  <p:pic>
                    <p:nvPicPr>
                      <p:cNvPr id="7172"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53198" y="2437204"/>
                        <a:ext cx="2859746"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pic>
        <p:nvPicPr>
          <p:cNvPr id="4158" name="Picture 6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55916" y="693442"/>
            <a:ext cx="3629429" cy="1073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59" name="Picture 6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73232" y="2438761"/>
            <a:ext cx="2856188" cy="1049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左箭头 13"/>
          <p:cNvSpPr/>
          <p:nvPr/>
        </p:nvSpPr>
        <p:spPr bwMode="auto">
          <a:xfrm>
            <a:off x="5681362" y="2606884"/>
            <a:ext cx="432000" cy="432000"/>
          </a:xfrm>
          <a:prstGeom prst="leftArrow">
            <a:avLst/>
          </a:prstGeom>
          <a:solidFill>
            <a:srgbClr val="FF6600"/>
          </a:solidFill>
          <a:ln w="31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pic>
        <p:nvPicPr>
          <p:cNvPr id="15" name="Picture 6" descr="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56753" y="738611"/>
            <a:ext cx="2764917" cy="1101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右箭头 15"/>
          <p:cNvSpPr/>
          <p:nvPr/>
        </p:nvSpPr>
        <p:spPr bwMode="auto">
          <a:xfrm rot="19335114">
            <a:off x="6639102" y="1743789"/>
            <a:ext cx="432000" cy="432000"/>
          </a:xfrm>
          <a:prstGeom prst="rightArrow">
            <a:avLst/>
          </a:prstGeom>
          <a:solidFill>
            <a:srgbClr val="FF6600"/>
          </a:solidFill>
          <a:ln w="31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7" name="TextBox 16"/>
          <p:cNvSpPr txBox="1"/>
          <p:nvPr/>
        </p:nvSpPr>
        <p:spPr>
          <a:xfrm>
            <a:off x="4087499" y="1289624"/>
            <a:ext cx="1944216" cy="369332"/>
          </a:xfrm>
          <a:prstGeom prst="rect">
            <a:avLst/>
          </a:prstGeom>
          <a:noFill/>
        </p:spPr>
        <p:txBody>
          <a:bodyPr wrap="square" rtlCol="0">
            <a:spAutoFit/>
          </a:bodyPr>
          <a:lstStyle/>
          <a:p>
            <a:r>
              <a:rPr lang="zh-CN" altLang="en-US"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支持点理论解释</a:t>
            </a:r>
          </a:p>
        </p:txBody>
      </p:sp>
      <p:sp>
        <p:nvSpPr>
          <p:cNvPr id="21" name="标题 1">
            <a:extLst>
              <a:ext uri="{FF2B5EF4-FFF2-40B4-BE49-F238E27FC236}">
                <a16:creationId xmlns:a16="http://schemas.microsoft.com/office/drawing/2014/main" id="{D5BFE04C-BF60-4BDE-8DB1-F034C7896B76}"/>
              </a:ext>
            </a:extLst>
          </p:cNvPr>
          <p:cNvSpPr txBox="1">
            <a:spLocks/>
          </p:cNvSpPr>
          <p:nvPr/>
        </p:nvSpPr>
        <p:spPr>
          <a:xfrm>
            <a:off x="756000" y="109049"/>
            <a:ext cx="6781800" cy="492443"/>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2.1 </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最小间隔面推导</a:t>
            </a:r>
            <a:endPar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Tree>
    <p:extLst>
      <p:ext uri="{BB962C8B-B14F-4D97-AF65-F5344CB8AC3E}">
        <p14:creationId xmlns:p14="http://schemas.microsoft.com/office/powerpoint/2010/main" val="396569624"/>
      </p:ext>
    </p:extLst>
  </p:cSld>
  <p:clrMapOvr>
    <a:masterClrMapping/>
  </p:clrMapOvr>
  <p:transition spd="med">
    <p:split orient="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252000" y="1750906"/>
            <a:ext cx="8229600" cy="3908762"/>
          </a:xfrm>
          <a:prstGeom prst="rect">
            <a:avLst/>
          </a:prstGeom>
        </p:spPr>
        <p:txBody>
          <a:bodyPr wrap="square">
            <a:spAutoFit/>
          </a:bodyPr>
          <a:lstStyle/>
          <a:p>
            <a:pPr marL="360000" indent="-360000" algn="just">
              <a:lnSpc>
                <a:spcPct val="100000"/>
              </a:lnSpc>
              <a:spcBef>
                <a:spcPts val="600"/>
              </a:spcBef>
              <a:buClr>
                <a:srgbClr val="FF6600"/>
              </a:buClr>
              <a:buSzPct val="80000"/>
              <a:buFont typeface="Wingdings" panose="05000000000000000000" pitchFamily="2" charset="2"/>
              <a:buChar char="l"/>
            </a:pPr>
            <a:r>
              <a:rPr lang="zh-CN" altLang="en-US" sz="2200" dirty="0">
                <a:solidFill>
                  <a:schemeClr val="tx1">
                    <a:lumMod val="85000"/>
                    <a:lumOff val="15000"/>
                  </a:schemeClr>
                </a:solidFill>
                <a:cs typeface="+mn-ea"/>
                <a:sym typeface="Times New Roman" panose="02020603050405020304" pitchFamily="18" charset="0"/>
              </a:rPr>
              <a:t>基于上</a:t>
            </a:r>
            <a:r>
              <a:rPr lang="zh-CN" altLang="en-US" sz="2200">
                <a:solidFill>
                  <a:schemeClr val="tx1">
                    <a:lumMod val="85000"/>
                    <a:lumOff val="15000"/>
                  </a:schemeClr>
                </a:solidFill>
                <a:cs typeface="+mn-ea"/>
                <a:sym typeface="Times New Roman" panose="02020603050405020304" pitchFamily="18" charset="0"/>
              </a:rPr>
              <a:t>式（</a:t>
            </a:r>
            <a:r>
              <a:rPr lang="en-US" altLang="zh-CN" sz="2200" dirty="0">
                <a:solidFill>
                  <a:schemeClr val="tx1">
                    <a:lumMod val="85000"/>
                    <a:lumOff val="15000"/>
                  </a:schemeClr>
                </a:solidFill>
                <a:cs typeface="+mn-ea"/>
                <a:sym typeface="Times New Roman" panose="02020603050405020304" pitchFamily="18" charset="0"/>
              </a:rPr>
              <a:t>1</a:t>
            </a:r>
            <a:r>
              <a:rPr lang="zh-CN" altLang="en-US" sz="2200" dirty="0">
                <a:solidFill>
                  <a:schemeClr val="tx1">
                    <a:lumMod val="85000"/>
                    <a:lumOff val="15000"/>
                  </a:schemeClr>
                </a:solidFill>
                <a:cs typeface="+mn-ea"/>
                <a:sym typeface="Times New Roman" panose="02020603050405020304" pitchFamily="18" charset="0"/>
              </a:rPr>
              <a:t>）可以</a:t>
            </a:r>
            <a:r>
              <a:rPr lang="zh-CN" altLang="en-US" sz="2200">
                <a:solidFill>
                  <a:schemeClr val="tx1">
                    <a:lumMod val="85000"/>
                    <a:lumOff val="15000"/>
                  </a:schemeClr>
                </a:solidFill>
                <a:cs typeface="+mn-ea"/>
                <a:sym typeface="Times New Roman" panose="02020603050405020304" pitchFamily="18" charset="0"/>
              </a:rPr>
              <a:t>得到，</a:t>
            </a:r>
            <a:endParaRPr lang="en-US" altLang="zh-CN" sz="2200" dirty="0">
              <a:solidFill>
                <a:schemeClr val="tx1">
                  <a:lumMod val="85000"/>
                  <a:lumOff val="15000"/>
                </a:schemeClr>
              </a:solidFill>
              <a:cs typeface="+mn-ea"/>
              <a:sym typeface="Times New Roman" panose="02020603050405020304" pitchFamily="18" charset="0"/>
            </a:endParaRPr>
          </a:p>
          <a:p>
            <a:pPr marL="360000" indent="-360000" algn="just">
              <a:lnSpc>
                <a:spcPct val="100000"/>
              </a:lnSpc>
              <a:spcBef>
                <a:spcPts val="600"/>
              </a:spcBef>
              <a:buClr>
                <a:srgbClr val="FF6600"/>
              </a:buClr>
              <a:buSzPct val="80000"/>
              <a:buFont typeface="Wingdings" panose="05000000000000000000" pitchFamily="2" charset="2"/>
              <a:buChar char="l"/>
            </a:pPr>
            <a:endParaRPr lang="en-US" altLang="zh-CN" sz="2200" dirty="0">
              <a:solidFill>
                <a:schemeClr val="tx1">
                  <a:lumMod val="85000"/>
                  <a:lumOff val="15000"/>
                </a:schemeClr>
              </a:solidFill>
              <a:cs typeface="+mn-ea"/>
              <a:sym typeface="Times New Roman" panose="02020603050405020304" pitchFamily="18" charset="0"/>
            </a:endParaRPr>
          </a:p>
          <a:p>
            <a:pPr marL="360000" indent="-360000" algn="just">
              <a:lnSpc>
                <a:spcPct val="100000"/>
              </a:lnSpc>
              <a:spcBef>
                <a:spcPts val="600"/>
              </a:spcBef>
              <a:buClr>
                <a:srgbClr val="FF6600"/>
              </a:buClr>
              <a:buSzPct val="80000"/>
              <a:buFont typeface="Wingdings" panose="05000000000000000000" pitchFamily="2" charset="2"/>
              <a:buChar char="l"/>
            </a:pPr>
            <a:r>
              <a:rPr lang="zh-CN" altLang="en-US" sz="2200">
                <a:solidFill>
                  <a:schemeClr val="tx1">
                    <a:lumMod val="85000"/>
                    <a:lumOff val="15000"/>
                  </a:schemeClr>
                </a:solidFill>
                <a:cs typeface="+mn-ea"/>
                <a:sym typeface="Times New Roman" panose="02020603050405020304" pitchFamily="18" charset="0"/>
              </a:rPr>
              <a:t>所以                 </a:t>
            </a:r>
            <a:r>
              <a:rPr lang="en-US" altLang="zh-CN" sz="2200">
                <a:solidFill>
                  <a:schemeClr val="tx1">
                    <a:lumMod val="85000"/>
                    <a:lumOff val="15000"/>
                  </a:schemeClr>
                </a:solidFill>
                <a:cs typeface="+mn-ea"/>
                <a:sym typeface="Times New Roman" panose="02020603050405020304" pitchFamily="18" charset="0"/>
              </a:rPr>
              <a:t>=</a:t>
            </a:r>
            <a:endParaRPr lang="en-US" altLang="zh-CN" sz="2200" dirty="0">
              <a:solidFill>
                <a:schemeClr val="tx1">
                  <a:lumMod val="85000"/>
                  <a:lumOff val="15000"/>
                </a:schemeClr>
              </a:solidFill>
              <a:cs typeface="+mn-ea"/>
              <a:sym typeface="Times New Roman" panose="02020603050405020304" pitchFamily="18" charset="0"/>
            </a:endParaRPr>
          </a:p>
          <a:p>
            <a:pPr marL="360000" indent="-360000" algn="just">
              <a:lnSpc>
                <a:spcPct val="100000"/>
              </a:lnSpc>
              <a:spcBef>
                <a:spcPts val="1800"/>
              </a:spcBef>
              <a:buClr>
                <a:srgbClr val="FF6600"/>
              </a:buClr>
              <a:buSzPct val="80000"/>
              <a:buFont typeface="Wingdings" panose="05000000000000000000" pitchFamily="2" charset="2"/>
              <a:buChar char="l"/>
            </a:pPr>
            <a:r>
              <a:rPr lang="zh-CN" altLang="en-US" sz="2200" dirty="0">
                <a:solidFill>
                  <a:schemeClr val="tx1">
                    <a:lumMod val="85000"/>
                    <a:lumOff val="15000"/>
                  </a:schemeClr>
                </a:solidFill>
                <a:cs typeface="+mn-ea"/>
                <a:sym typeface="Times New Roman" panose="02020603050405020304" pitchFamily="18" charset="0"/>
              </a:rPr>
              <a:t>原始的优化</a:t>
            </a:r>
            <a:r>
              <a:rPr lang="zh-CN" altLang="en-US" sz="2200">
                <a:solidFill>
                  <a:schemeClr val="tx1">
                    <a:lumMod val="85000"/>
                    <a:lumOff val="15000"/>
                  </a:schemeClr>
                </a:solidFill>
                <a:cs typeface="+mn-ea"/>
                <a:sym typeface="Times New Roman" panose="02020603050405020304" pitchFamily="18" charset="0"/>
              </a:rPr>
              <a:t>问题（</a:t>
            </a:r>
            <a:r>
              <a:rPr lang="en-US" altLang="zh-CN" sz="2200" dirty="0">
                <a:solidFill>
                  <a:schemeClr val="tx1">
                    <a:lumMod val="85000"/>
                    <a:lumOff val="15000"/>
                  </a:schemeClr>
                </a:solidFill>
                <a:cs typeface="+mn-ea"/>
                <a:sym typeface="Times New Roman" panose="02020603050405020304" pitchFamily="18" charset="0"/>
              </a:rPr>
              <a:t>1</a:t>
            </a:r>
            <a:r>
              <a:rPr lang="zh-CN" altLang="en-US" sz="2200" dirty="0">
                <a:solidFill>
                  <a:schemeClr val="tx1">
                    <a:lumMod val="85000"/>
                    <a:lumOff val="15000"/>
                  </a:schemeClr>
                </a:solidFill>
                <a:cs typeface="+mn-ea"/>
                <a:sym typeface="Times New Roman" panose="02020603050405020304" pitchFamily="18" charset="0"/>
              </a:rPr>
              <a:t>）变成如下</a:t>
            </a:r>
            <a:r>
              <a:rPr lang="zh-CN" altLang="en-US" sz="2200">
                <a:solidFill>
                  <a:schemeClr val="tx1">
                    <a:lumMod val="85000"/>
                    <a:lumOff val="15000"/>
                  </a:schemeClr>
                </a:solidFill>
                <a:cs typeface="+mn-ea"/>
                <a:sym typeface="Times New Roman" panose="02020603050405020304" pitchFamily="18" charset="0"/>
              </a:rPr>
              <a:t>问题（</a:t>
            </a:r>
            <a:r>
              <a:rPr lang="en-US" altLang="zh-CN" sz="2200" dirty="0">
                <a:solidFill>
                  <a:schemeClr val="tx1">
                    <a:lumMod val="85000"/>
                    <a:lumOff val="15000"/>
                  </a:schemeClr>
                </a:solidFill>
                <a:cs typeface="+mn-ea"/>
                <a:sym typeface="Times New Roman" panose="02020603050405020304" pitchFamily="18" charset="0"/>
              </a:rPr>
              <a:t>2</a:t>
            </a:r>
            <a:r>
              <a:rPr lang="zh-CN" altLang="en-US" sz="2200">
                <a:solidFill>
                  <a:schemeClr val="tx1">
                    <a:lumMod val="85000"/>
                    <a:lumOff val="15000"/>
                  </a:schemeClr>
                </a:solidFill>
                <a:cs typeface="+mn-ea"/>
                <a:sym typeface="Times New Roman" panose="02020603050405020304" pitchFamily="18" charset="0"/>
              </a:rPr>
              <a:t>）：</a:t>
            </a:r>
            <a:endParaRPr lang="en-US" altLang="zh-CN" sz="2200" dirty="0">
              <a:solidFill>
                <a:schemeClr val="tx1">
                  <a:lumMod val="85000"/>
                  <a:lumOff val="15000"/>
                </a:schemeClr>
              </a:solidFill>
              <a:cs typeface="+mn-ea"/>
              <a:sym typeface="Times New Roman" panose="02020603050405020304" pitchFamily="18" charset="0"/>
            </a:endParaRPr>
          </a:p>
          <a:p>
            <a:pPr marL="360000" indent="-360000" algn="just">
              <a:lnSpc>
                <a:spcPct val="100000"/>
              </a:lnSpc>
              <a:spcBef>
                <a:spcPts val="600"/>
              </a:spcBef>
              <a:buClr>
                <a:srgbClr val="FF6600"/>
              </a:buClr>
              <a:buSzPct val="80000"/>
              <a:buFont typeface="Wingdings" panose="05000000000000000000" pitchFamily="2" charset="2"/>
              <a:buChar char="l"/>
            </a:pPr>
            <a:endParaRPr lang="en-US" altLang="zh-CN" sz="2200" dirty="0">
              <a:solidFill>
                <a:schemeClr val="tx1">
                  <a:lumMod val="85000"/>
                  <a:lumOff val="15000"/>
                </a:schemeClr>
              </a:solidFill>
              <a:cs typeface="+mn-ea"/>
              <a:sym typeface="Times New Roman" panose="02020603050405020304" pitchFamily="18" charset="0"/>
            </a:endParaRPr>
          </a:p>
          <a:p>
            <a:pPr marL="360000" indent="-360000" algn="just">
              <a:lnSpc>
                <a:spcPct val="100000"/>
              </a:lnSpc>
              <a:spcBef>
                <a:spcPts val="600"/>
              </a:spcBef>
              <a:buClr>
                <a:srgbClr val="FF6600"/>
              </a:buClr>
              <a:buSzPct val="80000"/>
              <a:buFont typeface="Wingdings" panose="05000000000000000000" pitchFamily="2" charset="2"/>
              <a:buChar char="l"/>
            </a:pPr>
            <a:endParaRPr lang="en-US" altLang="zh-CN" sz="2200" dirty="0">
              <a:solidFill>
                <a:schemeClr val="tx1">
                  <a:lumMod val="85000"/>
                  <a:lumOff val="15000"/>
                </a:schemeClr>
              </a:solidFill>
              <a:cs typeface="+mn-ea"/>
              <a:sym typeface="Times New Roman" panose="02020603050405020304" pitchFamily="18" charset="0"/>
            </a:endParaRPr>
          </a:p>
          <a:p>
            <a:pPr marL="360000" indent="-360000" algn="just">
              <a:lnSpc>
                <a:spcPct val="100000"/>
              </a:lnSpc>
              <a:spcBef>
                <a:spcPts val="600"/>
              </a:spcBef>
              <a:buClr>
                <a:srgbClr val="FF6600"/>
              </a:buClr>
              <a:buSzPct val="80000"/>
              <a:buFont typeface="Wingdings" panose="05000000000000000000" pitchFamily="2" charset="2"/>
              <a:buChar char="l"/>
            </a:pPr>
            <a:endParaRPr lang="en-US" altLang="zh-CN" sz="2200" dirty="0">
              <a:solidFill>
                <a:schemeClr val="tx1">
                  <a:lumMod val="85000"/>
                  <a:lumOff val="15000"/>
                </a:schemeClr>
              </a:solidFill>
              <a:cs typeface="+mn-ea"/>
              <a:sym typeface="Times New Roman" panose="02020603050405020304" pitchFamily="18" charset="0"/>
            </a:endParaRPr>
          </a:p>
          <a:p>
            <a:pPr marL="360000" indent="-360000" algn="just">
              <a:lnSpc>
                <a:spcPct val="100000"/>
              </a:lnSpc>
              <a:spcBef>
                <a:spcPts val="600"/>
              </a:spcBef>
              <a:buClr>
                <a:srgbClr val="FF6600"/>
              </a:buClr>
              <a:buSzPct val="80000"/>
              <a:buFont typeface="Wingdings" panose="05000000000000000000" pitchFamily="2" charset="2"/>
              <a:buChar char="l"/>
            </a:pPr>
            <a:endParaRPr lang="en-US" altLang="zh-CN" sz="2200">
              <a:solidFill>
                <a:schemeClr val="tx1">
                  <a:lumMod val="85000"/>
                  <a:lumOff val="15000"/>
                </a:schemeClr>
              </a:solidFill>
              <a:cs typeface="+mn-ea"/>
              <a:sym typeface="Times New Roman" panose="02020603050405020304" pitchFamily="18" charset="0"/>
            </a:endParaRPr>
          </a:p>
          <a:p>
            <a:pPr marL="0" indent="0" algn="just">
              <a:lnSpc>
                <a:spcPct val="100000"/>
              </a:lnSpc>
              <a:spcBef>
                <a:spcPts val="600"/>
              </a:spcBef>
              <a:buClr>
                <a:srgbClr val="FF6600"/>
              </a:buClr>
              <a:buSzPct val="80000"/>
              <a:buNone/>
            </a:pPr>
            <a:endParaRPr lang="en-US" altLang="zh-CN" sz="2200" dirty="0">
              <a:solidFill>
                <a:schemeClr val="tx1">
                  <a:lumMod val="85000"/>
                  <a:lumOff val="15000"/>
                </a:schemeClr>
              </a:solidFill>
              <a:cs typeface="+mn-ea"/>
              <a:sym typeface="Times New Roman" panose="02020603050405020304" pitchFamily="18" charset="0"/>
            </a:endParaRPr>
          </a:p>
        </p:txBody>
      </p:sp>
      <p:pic>
        <p:nvPicPr>
          <p:cNvPr id="4" name="图片 3" descr="未命名8.jpg"/>
          <p:cNvPicPr>
            <a:picLocks noChangeAspect="1"/>
          </p:cNvPicPr>
          <p:nvPr/>
        </p:nvPicPr>
        <p:blipFill rotWithShape="1">
          <a:blip r:embed="rId3" cstate="print"/>
          <a:srcRect l="9821" t="1" r="10589" b="3698"/>
          <a:stretch/>
        </p:blipFill>
        <p:spPr>
          <a:xfrm>
            <a:off x="3962461" y="1603864"/>
            <a:ext cx="2130250" cy="917284"/>
          </a:xfrm>
          <a:prstGeom prst="rect">
            <a:avLst/>
          </a:prstGeom>
        </p:spPr>
      </p:pic>
      <p:graphicFrame>
        <p:nvGraphicFramePr>
          <p:cNvPr id="7170" name="Object 2"/>
          <p:cNvGraphicFramePr>
            <a:graphicFrameLocks noChangeAspect="1"/>
          </p:cNvGraphicFramePr>
          <p:nvPr/>
        </p:nvGraphicFramePr>
        <p:xfrm>
          <a:off x="1254444" y="2642703"/>
          <a:ext cx="1146175" cy="360362"/>
        </p:xfrm>
        <a:graphic>
          <a:graphicData uri="http://schemas.openxmlformats.org/presentationml/2006/ole">
            <mc:AlternateContent xmlns:mc="http://schemas.openxmlformats.org/markup-compatibility/2006">
              <mc:Choice xmlns:v="urn:schemas-microsoft-com:vml" Requires="v">
                <p:oleObj spid="_x0000_s24602" name="Equation" r:id="rId4" imgW="444240" imgH="139680" progId="Equation.KSEE3">
                  <p:embed/>
                </p:oleObj>
              </mc:Choice>
              <mc:Fallback>
                <p:oleObj name="Equation" r:id="rId4" imgW="444240" imgH="139680" progId="Equation.KSEE3">
                  <p:embed/>
                  <p:pic>
                    <p:nvPicPr>
                      <p:cNvPr id="717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4444" y="2642703"/>
                        <a:ext cx="114617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7171" name="Object 3"/>
          <p:cNvGraphicFramePr>
            <a:graphicFrameLocks noChangeAspect="1"/>
          </p:cNvGraphicFramePr>
          <p:nvPr/>
        </p:nvGraphicFramePr>
        <p:xfrm>
          <a:off x="847085" y="3586595"/>
          <a:ext cx="4020174" cy="1954969"/>
        </p:xfrm>
        <a:graphic>
          <a:graphicData uri="http://schemas.openxmlformats.org/presentationml/2006/ole">
            <mc:AlternateContent xmlns:mc="http://schemas.openxmlformats.org/markup-compatibility/2006">
              <mc:Choice xmlns:v="urn:schemas-microsoft-com:vml" Requires="v">
                <p:oleObj spid="_x0000_s24603" name="Equation" r:id="rId6" imgW="2323800" imgH="1130040" progId="Equation.KSEE3">
                  <p:embed/>
                </p:oleObj>
              </mc:Choice>
              <mc:Fallback>
                <p:oleObj name="Equation" r:id="rId6" imgW="2323800" imgH="1130040" progId="Equation.KSEE3">
                  <p:embed/>
                  <p:pic>
                    <p:nvPicPr>
                      <p:cNvPr id="7171"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7085" y="3586595"/>
                        <a:ext cx="4020174" cy="19549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2" name="Object 4"/>
          <p:cNvGraphicFramePr>
            <a:graphicFrameLocks noChangeAspect="1"/>
          </p:cNvGraphicFramePr>
          <p:nvPr/>
        </p:nvGraphicFramePr>
        <p:xfrm>
          <a:off x="2753198" y="2437204"/>
          <a:ext cx="2859746" cy="720080"/>
        </p:xfrm>
        <a:graphic>
          <a:graphicData uri="http://schemas.openxmlformats.org/presentationml/2006/ole">
            <mc:AlternateContent xmlns:mc="http://schemas.openxmlformats.org/markup-compatibility/2006">
              <mc:Choice xmlns:v="urn:schemas-microsoft-com:vml" Requires="v">
                <p:oleObj spid="_x0000_s24604" name="Equation" r:id="rId8" imgW="1765080" imgH="444240" progId="Equation.KSEE3">
                  <p:embed/>
                </p:oleObj>
              </mc:Choice>
              <mc:Fallback>
                <p:oleObj name="Equation" r:id="rId8" imgW="1765080" imgH="444240" progId="Equation.KSEE3">
                  <p:embed/>
                  <p:pic>
                    <p:nvPicPr>
                      <p:cNvPr id="7172"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3198" y="2437204"/>
                        <a:ext cx="2859746"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pic>
        <p:nvPicPr>
          <p:cNvPr id="4158" name="Picture 6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55916" y="693442"/>
            <a:ext cx="3629429" cy="1073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59" name="Picture 6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73232" y="2438761"/>
            <a:ext cx="2856188" cy="1049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左箭头 13"/>
          <p:cNvSpPr/>
          <p:nvPr/>
        </p:nvSpPr>
        <p:spPr bwMode="auto">
          <a:xfrm>
            <a:off x="5681362" y="2606884"/>
            <a:ext cx="432000" cy="432000"/>
          </a:xfrm>
          <a:prstGeom prst="leftArrow">
            <a:avLst/>
          </a:prstGeom>
          <a:solidFill>
            <a:srgbClr val="FF6600"/>
          </a:solidFill>
          <a:ln w="31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pic>
        <p:nvPicPr>
          <p:cNvPr id="15" name="Picture 6" descr="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56753" y="738611"/>
            <a:ext cx="2764917" cy="1101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右箭头 15"/>
          <p:cNvSpPr/>
          <p:nvPr/>
        </p:nvSpPr>
        <p:spPr bwMode="auto">
          <a:xfrm rot="19335114">
            <a:off x="6639102" y="1743789"/>
            <a:ext cx="432000" cy="432000"/>
          </a:xfrm>
          <a:prstGeom prst="rightArrow">
            <a:avLst/>
          </a:prstGeom>
          <a:solidFill>
            <a:srgbClr val="FF6600"/>
          </a:solidFill>
          <a:ln w="31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7" name="TextBox 16"/>
          <p:cNvSpPr txBox="1"/>
          <p:nvPr/>
        </p:nvSpPr>
        <p:spPr>
          <a:xfrm>
            <a:off x="4087499" y="1289624"/>
            <a:ext cx="1944216" cy="369332"/>
          </a:xfrm>
          <a:prstGeom prst="rect">
            <a:avLst/>
          </a:prstGeom>
          <a:noFill/>
        </p:spPr>
        <p:txBody>
          <a:bodyPr wrap="square" rtlCol="0">
            <a:spAutoFit/>
          </a:bodyPr>
          <a:lstStyle/>
          <a:p>
            <a:r>
              <a:rPr lang="zh-CN" altLang="en-US"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支持点理论解释</a:t>
            </a:r>
          </a:p>
        </p:txBody>
      </p:sp>
      <p:pic>
        <p:nvPicPr>
          <p:cNvPr id="6149"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39983" y="3811762"/>
            <a:ext cx="3865703" cy="1420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左箭头 17"/>
          <p:cNvSpPr/>
          <p:nvPr/>
        </p:nvSpPr>
        <p:spPr bwMode="auto">
          <a:xfrm>
            <a:off x="4500632" y="4419643"/>
            <a:ext cx="432000" cy="432000"/>
          </a:xfrm>
          <a:prstGeom prst="leftArrow">
            <a:avLst/>
          </a:prstGeom>
          <a:solidFill>
            <a:srgbClr val="FF6600"/>
          </a:solidFill>
          <a:ln w="31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1" name="标题 1">
            <a:extLst>
              <a:ext uri="{FF2B5EF4-FFF2-40B4-BE49-F238E27FC236}">
                <a16:creationId xmlns:a16="http://schemas.microsoft.com/office/drawing/2014/main" id="{D5BFE04C-BF60-4BDE-8DB1-F034C7896B76}"/>
              </a:ext>
            </a:extLst>
          </p:cNvPr>
          <p:cNvSpPr txBox="1">
            <a:spLocks/>
          </p:cNvSpPr>
          <p:nvPr/>
        </p:nvSpPr>
        <p:spPr>
          <a:xfrm>
            <a:off x="756000" y="109049"/>
            <a:ext cx="6781800" cy="492443"/>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2.1 </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最小间隔面推导</a:t>
            </a:r>
            <a:endPar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Tree>
    <p:extLst>
      <p:ext uri="{BB962C8B-B14F-4D97-AF65-F5344CB8AC3E}">
        <p14:creationId xmlns:p14="http://schemas.microsoft.com/office/powerpoint/2010/main" val="217566578"/>
      </p:ext>
    </p:extLst>
  </p:cSld>
  <p:clrMapOvr>
    <a:masterClrMapping/>
  </p:clrMapOvr>
  <p:transition spd="med">
    <p:split orient="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252000" y="1750906"/>
            <a:ext cx="8229600" cy="3908762"/>
          </a:xfrm>
          <a:prstGeom prst="rect">
            <a:avLst/>
          </a:prstGeom>
        </p:spPr>
        <p:txBody>
          <a:bodyPr wrap="square">
            <a:spAutoFit/>
          </a:bodyPr>
          <a:lstStyle/>
          <a:p>
            <a:pPr marL="360000" indent="-360000" algn="just">
              <a:lnSpc>
                <a:spcPct val="100000"/>
              </a:lnSpc>
              <a:spcBef>
                <a:spcPts val="600"/>
              </a:spcBef>
              <a:buClr>
                <a:srgbClr val="FF6600"/>
              </a:buClr>
              <a:buSzPct val="80000"/>
              <a:buFont typeface="Wingdings" panose="05000000000000000000" pitchFamily="2" charset="2"/>
              <a:buChar char="l"/>
            </a:pPr>
            <a:r>
              <a:rPr lang="zh-CN" altLang="en-US" sz="2200" dirty="0">
                <a:solidFill>
                  <a:schemeClr val="tx1">
                    <a:lumMod val="85000"/>
                    <a:lumOff val="15000"/>
                  </a:schemeClr>
                </a:solidFill>
                <a:cs typeface="+mn-ea"/>
                <a:sym typeface="Times New Roman" panose="02020603050405020304" pitchFamily="18" charset="0"/>
              </a:rPr>
              <a:t>基于上</a:t>
            </a:r>
            <a:r>
              <a:rPr lang="zh-CN" altLang="en-US" sz="2200">
                <a:solidFill>
                  <a:schemeClr val="tx1">
                    <a:lumMod val="85000"/>
                    <a:lumOff val="15000"/>
                  </a:schemeClr>
                </a:solidFill>
                <a:cs typeface="+mn-ea"/>
                <a:sym typeface="Times New Roman" panose="02020603050405020304" pitchFamily="18" charset="0"/>
              </a:rPr>
              <a:t>式（</a:t>
            </a:r>
            <a:r>
              <a:rPr lang="en-US" altLang="zh-CN" sz="2200" dirty="0">
                <a:solidFill>
                  <a:schemeClr val="tx1">
                    <a:lumMod val="85000"/>
                    <a:lumOff val="15000"/>
                  </a:schemeClr>
                </a:solidFill>
                <a:cs typeface="+mn-ea"/>
                <a:sym typeface="Times New Roman" panose="02020603050405020304" pitchFamily="18" charset="0"/>
              </a:rPr>
              <a:t>1</a:t>
            </a:r>
            <a:r>
              <a:rPr lang="zh-CN" altLang="en-US" sz="2200" dirty="0">
                <a:solidFill>
                  <a:schemeClr val="tx1">
                    <a:lumMod val="85000"/>
                    <a:lumOff val="15000"/>
                  </a:schemeClr>
                </a:solidFill>
                <a:cs typeface="+mn-ea"/>
                <a:sym typeface="Times New Roman" panose="02020603050405020304" pitchFamily="18" charset="0"/>
              </a:rPr>
              <a:t>）可以</a:t>
            </a:r>
            <a:r>
              <a:rPr lang="zh-CN" altLang="en-US" sz="2200">
                <a:solidFill>
                  <a:schemeClr val="tx1">
                    <a:lumMod val="85000"/>
                    <a:lumOff val="15000"/>
                  </a:schemeClr>
                </a:solidFill>
                <a:cs typeface="+mn-ea"/>
                <a:sym typeface="Times New Roman" panose="02020603050405020304" pitchFamily="18" charset="0"/>
              </a:rPr>
              <a:t>得到，</a:t>
            </a:r>
            <a:endParaRPr lang="en-US" altLang="zh-CN" sz="2200" dirty="0">
              <a:solidFill>
                <a:schemeClr val="tx1">
                  <a:lumMod val="85000"/>
                  <a:lumOff val="15000"/>
                </a:schemeClr>
              </a:solidFill>
              <a:cs typeface="+mn-ea"/>
              <a:sym typeface="Times New Roman" panose="02020603050405020304" pitchFamily="18" charset="0"/>
            </a:endParaRPr>
          </a:p>
          <a:p>
            <a:pPr marL="360000" indent="-360000" algn="just">
              <a:lnSpc>
                <a:spcPct val="100000"/>
              </a:lnSpc>
              <a:spcBef>
                <a:spcPts val="600"/>
              </a:spcBef>
              <a:buClr>
                <a:srgbClr val="FF6600"/>
              </a:buClr>
              <a:buSzPct val="80000"/>
              <a:buFont typeface="Wingdings" panose="05000000000000000000" pitchFamily="2" charset="2"/>
              <a:buChar char="l"/>
            </a:pPr>
            <a:endParaRPr lang="en-US" altLang="zh-CN" sz="2200" dirty="0">
              <a:solidFill>
                <a:schemeClr val="tx1">
                  <a:lumMod val="85000"/>
                  <a:lumOff val="15000"/>
                </a:schemeClr>
              </a:solidFill>
              <a:cs typeface="+mn-ea"/>
              <a:sym typeface="Times New Roman" panose="02020603050405020304" pitchFamily="18" charset="0"/>
            </a:endParaRPr>
          </a:p>
          <a:p>
            <a:pPr marL="360000" indent="-360000" algn="just">
              <a:lnSpc>
                <a:spcPct val="100000"/>
              </a:lnSpc>
              <a:spcBef>
                <a:spcPts val="600"/>
              </a:spcBef>
              <a:buClr>
                <a:srgbClr val="FF6600"/>
              </a:buClr>
              <a:buSzPct val="80000"/>
              <a:buFont typeface="Wingdings" panose="05000000000000000000" pitchFamily="2" charset="2"/>
              <a:buChar char="l"/>
            </a:pPr>
            <a:r>
              <a:rPr lang="zh-CN" altLang="en-US" sz="2200">
                <a:solidFill>
                  <a:schemeClr val="tx1">
                    <a:lumMod val="85000"/>
                    <a:lumOff val="15000"/>
                  </a:schemeClr>
                </a:solidFill>
                <a:cs typeface="+mn-ea"/>
                <a:sym typeface="Times New Roman" panose="02020603050405020304" pitchFamily="18" charset="0"/>
              </a:rPr>
              <a:t>所以                 </a:t>
            </a:r>
            <a:r>
              <a:rPr lang="en-US" altLang="zh-CN" sz="2200">
                <a:solidFill>
                  <a:schemeClr val="tx1">
                    <a:lumMod val="85000"/>
                    <a:lumOff val="15000"/>
                  </a:schemeClr>
                </a:solidFill>
                <a:cs typeface="+mn-ea"/>
                <a:sym typeface="Times New Roman" panose="02020603050405020304" pitchFamily="18" charset="0"/>
              </a:rPr>
              <a:t>=</a:t>
            </a:r>
            <a:endParaRPr lang="en-US" altLang="zh-CN" sz="2200" dirty="0">
              <a:solidFill>
                <a:schemeClr val="tx1">
                  <a:lumMod val="85000"/>
                  <a:lumOff val="15000"/>
                </a:schemeClr>
              </a:solidFill>
              <a:cs typeface="+mn-ea"/>
              <a:sym typeface="Times New Roman" panose="02020603050405020304" pitchFamily="18" charset="0"/>
            </a:endParaRPr>
          </a:p>
          <a:p>
            <a:pPr marL="360000" indent="-360000" algn="just">
              <a:lnSpc>
                <a:spcPct val="100000"/>
              </a:lnSpc>
              <a:spcBef>
                <a:spcPts val="1800"/>
              </a:spcBef>
              <a:buClr>
                <a:srgbClr val="FF6600"/>
              </a:buClr>
              <a:buSzPct val="80000"/>
              <a:buFont typeface="Wingdings" panose="05000000000000000000" pitchFamily="2" charset="2"/>
              <a:buChar char="l"/>
            </a:pPr>
            <a:r>
              <a:rPr lang="zh-CN" altLang="en-US" sz="2200" dirty="0">
                <a:solidFill>
                  <a:schemeClr val="tx1">
                    <a:lumMod val="85000"/>
                    <a:lumOff val="15000"/>
                  </a:schemeClr>
                </a:solidFill>
                <a:cs typeface="+mn-ea"/>
                <a:sym typeface="Times New Roman" panose="02020603050405020304" pitchFamily="18" charset="0"/>
              </a:rPr>
              <a:t>原始的优化</a:t>
            </a:r>
            <a:r>
              <a:rPr lang="zh-CN" altLang="en-US" sz="2200">
                <a:solidFill>
                  <a:schemeClr val="tx1">
                    <a:lumMod val="85000"/>
                    <a:lumOff val="15000"/>
                  </a:schemeClr>
                </a:solidFill>
                <a:cs typeface="+mn-ea"/>
                <a:sym typeface="Times New Roman" panose="02020603050405020304" pitchFamily="18" charset="0"/>
              </a:rPr>
              <a:t>问题（</a:t>
            </a:r>
            <a:r>
              <a:rPr lang="en-US" altLang="zh-CN" sz="2200" dirty="0">
                <a:solidFill>
                  <a:schemeClr val="tx1">
                    <a:lumMod val="85000"/>
                    <a:lumOff val="15000"/>
                  </a:schemeClr>
                </a:solidFill>
                <a:cs typeface="+mn-ea"/>
                <a:sym typeface="Times New Roman" panose="02020603050405020304" pitchFamily="18" charset="0"/>
              </a:rPr>
              <a:t>1</a:t>
            </a:r>
            <a:r>
              <a:rPr lang="zh-CN" altLang="en-US" sz="2200" dirty="0">
                <a:solidFill>
                  <a:schemeClr val="tx1">
                    <a:lumMod val="85000"/>
                    <a:lumOff val="15000"/>
                  </a:schemeClr>
                </a:solidFill>
                <a:cs typeface="+mn-ea"/>
                <a:sym typeface="Times New Roman" panose="02020603050405020304" pitchFamily="18" charset="0"/>
              </a:rPr>
              <a:t>）变成如下</a:t>
            </a:r>
            <a:r>
              <a:rPr lang="zh-CN" altLang="en-US" sz="2200">
                <a:solidFill>
                  <a:schemeClr val="tx1">
                    <a:lumMod val="85000"/>
                    <a:lumOff val="15000"/>
                  </a:schemeClr>
                </a:solidFill>
                <a:cs typeface="+mn-ea"/>
                <a:sym typeface="Times New Roman" panose="02020603050405020304" pitchFamily="18" charset="0"/>
              </a:rPr>
              <a:t>问题（</a:t>
            </a:r>
            <a:r>
              <a:rPr lang="en-US" altLang="zh-CN" sz="2200" dirty="0">
                <a:solidFill>
                  <a:schemeClr val="tx1">
                    <a:lumMod val="85000"/>
                    <a:lumOff val="15000"/>
                  </a:schemeClr>
                </a:solidFill>
                <a:cs typeface="+mn-ea"/>
                <a:sym typeface="Times New Roman" panose="02020603050405020304" pitchFamily="18" charset="0"/>
              </a:rPr>
              <a:t>2</a:t>
            </a:r>
            <a:r>
              <a:rPr lang="zh-CN" altLang="en-US" sz="2200">
                <a:solidFill>
                  <a:schemeClr val="tx1">
                    <a:lumMod val="85000"/>
                    <a:lumOff val="15000"/>
                  </a:schemeClr>
                </a:solidFill>
                <a:cs typeface="+mn-ea"/>
                <a:sym typeface="Times New Roman" panose="02020603050405020304" pitchFamily="18" charset="0"/>
              </a:rPr>
              <a:t>）：</a:t>
            </a:r>
            <a:endParaRPr lang="en-US" altLang="zh-CN" sz="2200" dirty="0">
              <a:solidFill>
                <a:schemeClr val="tx1">
                  <a:lumMod val="85000"/>
                  <a:lumOff val="15000"/>
                </a:schemeClr>
              </a:solidFill>
              <a:cs typeface="+mn-ea"/>
              <a:sym typeface="Times New Roman" panose="02020603050405020304" pitchFamily="18" charset="0"/>
            </a:endParaRPr>
          </a:p>
          <a:p>
            <a:pPr marL="360000" indent="-360000" algn="just">
              <a:lnSpc>
                <a:spcPct val="100000"/>
              </a:lnSpc>
              <a:spcBef>
                <a:spcPts val="600"/>
              </a:spcBef>
              <a:buClr>
                <a:srgbClr val="FF6600"/>
              </a:buClr>
              <a:buSzPct val="80000"/>
              <a:buFont typeface="Wingdings" panose="05000000000000000000" pitchFamily="2" charset="2"/>
              <a:buChar char="l"/>
            </a:pPr>
            <a:endParaRPr lang="en-US" altLang="zh-CN" sz="2200" dirty="0">
              <a:solidFill>
                <a:schemeClr val="tx1">
                  <a:lumMod val="85000"/>
                  <a:lumOff val="15000"/>
                </a:schemeClr>
              </a:solidFill>
              <a:cs typeface="+mn-ea"/>
              <a:sym typeface="Times New Roman" panose="02020603050405020304" pitchFamily="18" charset="0"/>
            </a:endParaRPr>
          </a:p>
          <a:p>
            <a:pPr marL="360000" indent="-360000" algn="just">
              <a:lnSpc>
                <a:spcPct val="100000"/>
              </a:lnSpc>
              <a:spcBef>
                <a:spcPts val="600"/>
              </a:spcBef>
              <a:buClr>
                <a:srgbClr val="FF6600"/>
              </a:buClr>
              <a:buSzPct val="80000"/>
              <a:buFont typeface="Wingdings" panose="05000000000000000000" pitchFamily="2" charset="2"/>
              <a:buChar char="l"/>
            </a:pPr>
            <a:endParaRPr lang="en-US" altLang="zh-CN" sz="2200" dirty="0">
              <a:solidFill>
                <a:schemeClr val="tx1">
                  <a:lumMod val="85000"/>
                  <a:lumOff val="15000"/>
                </a:schemeClr>
              </a:solidFill>
              <a:cs typeface="+mn-ea"/>
              <a:sym typeface="Times New Roman" panose="02020603050405020304" pitchFamily="18" charset="0"/>
            </a:endParaRPr>
          </a:p>
          <a:p>
            <a:pPr marL="360000" indent="-360000" algn="just">
              <a:lnSpc>
                <a:spcPct val="100000"/>
              </a:lnSpc>
              <a:spcBef>
                <a:spcPts val="600"/>
              </a:spcBef>
              <a:buClr>
                <a:srgbClr val="FF6600"/>
              </a:buClr>
              <a:buSzPct val="80000"/>
              <a:buFont typeface="Wingdings" panose="05000000000000000000" pitchFamily="2" charset="2"/>
              <a:buChar char="l"/>
            </a:pPr>
            <a:endParaRPr lang="en-US" altLang="zh-CN" sz="2200" dirty="0">
              <a:solidFill>
                <a:schemeClr val="tx1">
                  <a:lumMod val="85000"/>
                  <a:lumOff val="15000"/>
                </a:schemeClr>
              </a:solidFill>
              <a:cs typeface="+mn-ea"/>
              <a:sym typeface="Times New Roman" panose="02020603050405020304" pitchFamily="18" charset="0"/>
            </a:endParaRPr>
          </a:p>
          <a:p>
            <a:pPr marL="360000" indent="-360000" algn="just">
              <a:lnSpc>
                <a:spcPct val="100000"/>
              </a:lnSpc>
              <a:spcBef>
                <a:spcPts val="600"/>
              </a:spcBef>
              <a:buClr>
                <a:srgbClr val="FF6600"/>
              </a:buClr>
              <a:buSzPct val="80000"/>
              <a:buFont typeface="Wingdings" panose="05000000000000000000" pitchFamily="2" charset="2"/>
              <a:buChar char="l"/>
            </a:pPr>
            <a:endParaRPr lang="en-US" altLang="zh-CN" sz="2200">
              <a:solidFill>
                <a:schemeClr val="tx1">
                  <a:lumMod val="85000"/>
                  <a:lumOff val="15000"/>
                </a:schemeClr>
              </a:solidFill>
              <a:cs typeface="+mn-ea"/>
              <a:sym typeface="Times New Roman" panose="02020603050405020304" pitchFamily="18" charset="0"/>
            </a:endParaRPr>
          </a:p>
          <a:p>
            <a:pPr marL="0" indent="0" algn="just">
              <a:lnSpc>
                <a:spcPct val="100000"/>
              </a:lnSpc>
              <a:spcBef>
                <a:spcPts val="600"/>
              </a:spcBef>
              <a:buClr>
                <a:srgbClr val="FF6600"/>
              </a:buClr>
              <a:buSzPct val="80000"/>
              <a:buNone/>
            </a:pPr>
            <a:endParaRPr lang="en-US" altLang="zh-CN" sz="2200" dirty="0">
              <a:solidFill>
                <a:schemeClr val="tx1">
                  <a:lumMod val="85000"/>
                  <a:lumOff val="15000"/>
                </a:schemeClr>
              </a:solidFill>
              <a:cs typeface="+mn-ea"/>
              <a:sym typeface="Times New Roman" panose="02020603050405020304" pitchFamily="18" charset="0"/>
            </a:endParaRPr>
          </a:p>
        </p:txBody>
      </p:sp>
      <p:pic>
        <p:nvPicPr>
          <p:cNvPr id="4" name="图片 3" descr="未命名8.jpg"/>
          <p:cNvPicPr>
            <a:picLocks noChangeAspect="1"/>
          </p:cNvPicPr>
          <p:nvPr/>
        </p:nvPicPr>
        <p:blipFill rotWithShape="1">
          <a:blip r:embed="rId3" cstate="print"/>
          <a:srcRect l="9821" t="1" r="10589" b="3698"/>
          <a:stretch/>
        </p:blipFill>
        <p:spPr>
          <a:xfrm>
            <a:off x="3962461" y="1603864"/>
            <a:ext cx="2130250" cy="917284"/>
          </a:xfrm>
          <a:prstGeom prst="rect">
            <a:avLst/>
          </a:prstGeom>
        </p:spPr>
      </p:pic>
      <p:graphicFrame>
        <p:nvGraphicFramePr>
          <p:cNvPr id="7170" name="Object 2"/>
          <p:cNvGraphicFramePr>
            <a:graphicFrameLocks noChangeAspect="1"/>
          </p:cNvGraphicFramePr>
          <p:nvPr/>
        </p:nvGraphicFramePr>
        <p:xfrm>
          <a:off x="1254444" y="2642703"/>
          <a:ext cx="1146175" cy="360362"/>
        </p:xfrm>
        <a:graphic>
          <a:graphicData uri="http://schemas.openxmlformats.org/presentationml/2006/ole">
            <mc:AlternateContent xmlns:mc="http://schemas.openxmlformats.org/markup-compatibility/2006">
              <mc:Choice xmlns:v="urn:schemas-microsoft-com:vml" Requires="v">
                <p:oleObj spid="_x0000_s25626" name="Equation" r:id="rId4" imgW="444240" imgH="139680" progId="Equation.KSEE3">
                  <p:embed/>
                </p:oleObj>
              </mc:Choice>
              <mc:Fallback>
                <p:oleObj name="Equation" r:id="rId4" imgW="444240" imgH="139680" progId="Equation.KSEE3">
                  <p:embed/>
                  <p:pic>
                    <p:nvPicPr>
                      <p:cNvPr id="717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4444" y="2642703"/>
                        <a:ext cx="114617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7171" name="Object 3"/>
          <p:cNvGraphicFramePr>
            <a:graphicFrameLocks noChangeAspect="1"/>
          </p:cNvGraphicFramePr>
          <p:nvPr/>
        </p:nvGraphicFramePr>
        <p:xfrm>
          <a:off x="847085" y="3586595"/>
          <a:ext cx="4020174" cy="1954969"/>
        </p:xfrm>
        <a:graphic>
          <a:graphicData uri="http://schemas.openxmlformats.org/presentationml/2006/ole">
            <mc:AlternateContent xmlns:mc="http://schemas.openxmlformats.org/markup-compatibility/2006">
              <mc:Choice xmlns:v="urn:schemas-microsoft-com:vml" Requires="v">
                <p:oleObj spid="_x0000_s25627" name="Equation" r:id="rId6" imgW="2323800" imgH="1130040" progId="Equation.KSEE3">
                  <p:embed/>
                </p:oleObj>
              </mc:Choice>
              <mc:Fallback>
                <p:oleObj name="Equation" r:id="rId6" imgW="2323800" imgH="1130040" progId="Equation.KSEE3">
                  <p:embed/>
                  <p:pic>
                    <p:nvPicPr>
                      <p:cNvPr id="7171"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7085" y="3586595"/>
                        <a:ext cx="4020174" cy="19549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2" name="Object 4"/>
          <p:cNvGraphicFramePr>
            <a:graphicFrameLocks noChangeAspect="1"/>
          </p:cNvGraphicFramePr>
          <p:nvPr/>
        </p:nvGraphicFramePr>
        <p:xfrm>
          <a:off x="2753198" y="2437204"/>
          <a:ext cx="2859746" cy="720080"/>
        </p:xfrm>
        <a:graphic>
          <a:graphicData uri="http://schemas.openxmlformats.org/presentationml/2006/ole">
            <mc:AlternateContent xmlns:mc="http://schemas.openxmlformats.org/markup-compatibility/2006">
              <mc:Choice xmlns:v="urn:schemas-microsoft-com:vml" Requires="v">
                <p:oleObj spid="_x0000_s25628" name="Equation" r:id="rId8" imgW="1765080" imgH="444240" progId="Equation.KSEE3">
                  <p:embed/>
                </p:oleObj>
              </mc:Choice>
              <mc:Fallback>
                <p:oleObj name="Equation" r:id="rId8" imgW="1765080" imgH="444240" progId="Equation.KSEE3">
                  <p:embed/>
                  <p:pic>
                    <p:nvPicPr>
                      <p:cNvPr id="7172"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3198" y="2437204"/>
                        <a:ext cx="2859746"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2" name="TextBox 11"/>
          <p:cNvSpPr txBox="1"/>
          <p:nvPr/>
        </p:nvSpPr>
        <p:spPr>
          <a:xfrm>
            <a:off x="5139983" y="5493828"/>
            <a:ext cx="3957705" cy="646331"/>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仍然是一个二次规划问题，可以求解到全局最优解。</a:t>
            </a:r>
            <a:r>
              <a:rPr lang="en-US" altLang="zh-CN" dirty="0">
                <a:latin typeface="Times New Roman" panose="02020603050405020304" pitchFamily="18" charset="0"/>
                <a:ea typeface="微软雅黑" panose="020B0503020204020204" pitchFamily="34" charset="-122"/>
                <a:sym typeface="Times New Roman" panose="02020603050405020304" pitchFamily="18" charset="0"/>
              </a:rPr>
              <a:t> (</a:t>
            </a: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方法：</a:t>
            </a:r>
            <a:r>
              <a:rPr lang="en-US" altLang="zh-CN">
                <a:latin typeface="Times New Roman" panose="02020603050405020304" pitchFamily="18" charset="0"/>
                <a:ea typeface="微软雅黑" panose="020B0503020204020204" pitchFamily="34" charset="-122"/>
                <a:sym typeface="Times New Roman" panose="02020603050405020304" pitchFamily="18" charset="0"/>
              </a:rPr>
              <a:t>SMO)</a:t>
            </a:r>
            <a:endParaRPr lang="en-US" altLang="zh-CN" dirty="0">
              <a:latin typeface="Times New Roman" panose="02020603050405020304" pitchFamily="18" charset="0"/>
              <a:ea typeface="微软雅黑" panose="020B0503020204020204" pitchFamily="34" charset="-122"/>
              <a:sym typeface="Times New Roman" panose="02020603050405020304" pitchFamily="18" charset="0"/>
            </a:endParaRPr>
          </a:p>
        </p:txBody>
      </p:sp>
      <p:pic>
        <p:nvPicPr>
          <p:cNvPr id="4158" name="Picture 6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55916" y="693442"/>
            <a:ext cx="3629429" cy="1073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59" name="Picture 6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73232" y="2438761"/>
            <a:ext cx="2856188" cy="1049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左箭头 13"/>
          <p:cNvSpPr/>
          <p:nvPr/>
        </p:nvSpPr>
        <p:spPr bwMode="auto">
          <a:xfrm>
            <a:off x="5681362" y="2606884"/>
            <a:ext cx="432000" cy="432000"/>
          </a:xfrm>
          <a:prstGeom prst="leftArrow">
            <a:avLst/>
          </a:prstGeom>
          <a:solidFill>
            <a:srgbClr val="FF6600"/>
          </a:solidFill>
          <a:ln w="31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pic>
        <p:nvPicPr>
          <p:cNvPr id="15" name="Picture 6" descr="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56753" y="738611"/>
            <a:ext cx="2764917" cy="1101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右箭头 15"/>
          <p:cNvSpPr/>
          <p:nvPr/>
        </p:nvSpPr>
        <p:spPr bwMode="auto">
          <a:xfrm rot="19335114">
            <a:off x="6639102" y="1743789"/>
            <a:ext cx="432000" cy="432000"/>
          </a:xfrm>
          <a:prstGeom prst="rightArrow">
            <a:avLst/>
          </a:prstGeom>
          <a:solidFill>
            <a:srgbClr val="FF6600"/>
          </a:solidFill>
          <a:ln w="31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7" name="TextBox 16"/>
          <p:cNvSpPr txBox="1"/>
          <p:nvPr/>
        </p:nvSpPr>
        <p:spPr>
          <a:xfrm>
            <a:off x="4087499" y="1289624"/>
            <a:ext cx="1944216" cy="369332"/>
          </a:xfrm>
          <a:prstGeom prst="rect">
            <a:avLst/>
          </a:prstGeom>
          <a:noFill/>
        </p:spPr>
        <p:txBody>
          <a:bodyPr wrap="square" rtlCol="0">
            <a:spAutoFit/>
          </a:bodyPr>
          <a:lstStyle/>
          <a:p>
            <a:r>
              <a:rPr lang="zh-CN" altLang="en-US"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支持点理论解释</a:t>
            </a:r>
          </a:p>
        </p:txBody>
      </p:sp>
      <p:pic>
        <p:nvPicPr>
          <p:cNvPr id="6149"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39983" y="3811762"/>
            <a:ext cx="3865703" cy="1420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左箭头 17"/>
          <p:cNvSpPr/>
          <p:nvPr/>
        </p:nvSpPr>
        <p:spPr bwMode="auto">
          <a:xfrm>
            <a:off x="4500632" y="4419643"/>
            <a:ext cx="432000" cy="432000"/>
          </a:xfrm>
          <a:prstGeom prst="leftArrow">
            <a:avLst/>
          </a:prstGeom>
          <a:solidFill>
            <a:srgbClr val="FF6600"/>
          </a:solidFill>
          <a:ln w="31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1" name="标题 1">
            <a:extLst>
              <a:ext uri="{FF2B5EF4-FFF2-40B4-BE49-F238E27FC236}">
                <a16:creationId xmlns:a16="http://schemas.microsoft.com/office/drawing/2014/main" id="{D5BFE04C-BF60-4BDE-8DB1-F034C7896B76}"/>
              </a:ext>
            </a:extLst>
          </p:cNvPr>
          <p:cNvSpPr txBox="1">
            <a:spLocks/>
          </p:cNvSpPr>
          <p:nvPr/>
        </p:nvSpPr>
        <p:spPr>
          <a:xfrm>
            <a:off x="756000" y="109049"/>
            <a:ext cx="6781800" cy="492443"/>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2.1 </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最小间隔面推导</a:t>
            </a:r>
            <a:endPar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Tree>
    <p:extLst>
      <p:ext uri="{BB962C8B-B14F-4D97-AF65-F5344CB8AC3E}">
        <p14:creationId xmlns:p14="http://schemas.microsoft.com/office/powerpoint/2010/main" val="2012672564"/>
      </p:ext>
    </p:extLst>
  </p:cSld>
  <p:clrMapOvr>
    <a:masterClrMapping/>
  </p:clrMapOvr>
  <p:transition spd="med">
    <p:split orient="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descr="未命名.jpg"/>
          <p:cNvPicPr>
            <a:picLocks noChangeAspect="1"/>
          </p:cNvPicPr>
          <p:nvPr/>
        </p:nvPicPr>
        <p:blipFill>
          <a:blip r:embed="rId3" cstate="print"/>
          <a:stretch>
            <a:fillRect/>
          </a:stretch>
        </p:blipFill>
        <p:spPr>
          <a:xfrm>
            <a:off x="2329897" y="5836472"/>
            <a:ext cx="2286000" cy="933450"/>
          </a:xfrm>
          <a:prstGeom prst="rect">
            <a:avLst/>
          </a:prstGeom>
        </p:spPr>
      </p:pic>
      <p:sp>
        <p:nvSpPr>
          <p:cNvPr id="3" name="内容占位符 2"/>
          <p:cNvSpPr>
            <a:spLocks noGrp="1"/>
          </p:cNvSpPr>
          <p:nvPr>
            <p:ph idx="4294967295"/>
          </p:nvPr>
        </p:nvSpPr>
        <p:spPr>
          <a:xfrm>
            <a:off x="252000" y="1750906"/>
            <a:ext cx="8229600" cy="4324261"/>
          </a:xfrm>
          <a:prstGeom prst="rect">
            <a:avLst/>
          </a:prstGeom>
        </p:spPr>
        <p:txBody>
          <a:bodyPr wrap="square">
            <a:spAutoFit/>
          </a:bodyPr>
          <a:lstStyle/>
          <a:p>
            <a:pPr marL="360000" indent="-360000" algn="just">
              <a:lnSpc>
                <a:spcPct val="100000"/>
              </a:lnSpc>
              <a:spcBef>
                <a:spcPts val="600"/>
              </a:spcBef>
              <a:buClr>
                <a:srgbClr val="FF6600"/>
              </a:buClr>
              <a:buSzPct val="80000"/>
              <a:buFont typeface="Wingdings" panose="05000000000000000000" pitchFamily="2" charset="2"/>
              <a:buChar char="l"/>
            </a:pPr>
            <a:r>
              <a:rPr lang="zh-CN" altLang="en-US" sz="2200" dirty="0">
                <a:solidFill>
                  <a:schemeClr val="tx1">
                    <a:lumMod val="85000"/>
                    <a:lumOff val="15000"/>
                  </a:schemeClr>
                </a:solidFill>
                <a:cs typeface="+mn-ea"/>
                <a:sym typeface="Times New Roman" panose="02020603050405020304" pitchFamily="18" charset="0"/>
              </a:rPr>
              <a:t>基于上</a:t>
            </a:r>
            <a:r>
              <a:rPr lang="zh-CN" altLang="en-US" sz="2200">
                <a:solidFill>
                  <a:schemeClr val="tx1">
                    <a:lumMod val="85000"/>
                    <a:lumOff val="15000"/>
                  </a:schemeClr>
                </a:solidFill>
                <a:cs typeface="+mn-ea"/>
                <a:sym typeface="Times New Roman" panose="02020603050405020304" pitchFamily="18" charset="0"/>
              </a:rPr>
              <a:t>式（</a:t>
            </a:r>
            <a:r>
              <a:rPr lang="en-US" altLang="zh-CN" sz="2200" dirty="0">
                <a:solidFill>
                  <a:schemeClr val="tx1">
                    <a:lumMod val="85000"/>
                    <a:lumOff val="15000"/>
                  </a:schemeClr>
                </a:solidFill>
                <a:cs typeface="+mn-ea"/>
                <a:sym typeface="Times New Roman" panose="02020603050405020304" pitchFamily="18" charset="0"/>
              </a:rPr>
              <a:t>1</a:t>
            </a:r>
            <a:r>
              <a:rPr lang="zh-CN" altLang="en-US" sz="2200" dirty="0">
                <a:solidFill>
                  <a:schemeClr val="tx1">
                    <a:lumMod val="85000"/>
                    <a:lumOff val="15000"/>
                  </a:schemeClr>
                </a:solidFill>
                <a:cs typeface="+mn-ea"/>
                <a:sym typeface="Times New Roman" panose="02020603050405020304" pitchFamily="18" charset="0"/>
              </a:rPr>
              <a:t>）可以</a:t>
            </a:r>
            <a:r>
              <a:rPr lang="zh-CN" altLang="en-US" sz="2200">
                <a:solidFill>
                  <a:schemeClr val="tx1">
                    <a:lumMod val="85000"/>
                    <a:lumOff val="15000"/>
                  </a:schemeClr>
                </a:solidFill>
                <a:cs typeface="+mn-ea"/>
                <a:sym typeface="Times New Roman" panose="02020603050405020304" pitchFamily="18" charset="0"/>
              </a:rPr>
              <a:t>得到，</a:t>
            </a:r>
            <a:endParaRPr lang="en-US" altLang="zh-CN" sz="2200" dirty="0">
              <a:solidFill>
                <a:schemeClr val="tx1">
                  <a:lumMod val="85000"/>
                  <a:lumOff val="15000"/>
                </a:schemeClr>
              </a:solidFill>
              <a:cs typeface="+mn-ea"/>
              <a:sym typeface="Times New Roman" panose="02020603050405020304" pitchFamily="18" charset="0"/>
            </a:endParaRPr>
          </a:p>
          <a:p>
            <a:pPr marL="360000" indent="-360000" algn="just">
              <a:lnSpc>
                <a:spcPct val="100000"/>
              </a:lnSpc>
              <a:spcBef>
                <a:spcPts val="600"/>
              </a:spcBef>
              <a:buClr>
                <a:srgbClr val="FF6600"/>
              </a:buClr>
              <a:buSzPct val="80000"/>
              <a:buFont typeface="Wingdings" panose="05000000000000000000" pitchFamily="2" charset="2"/>
              <a:buChar char="l"/>
            </a:pPr>
            <a:endParaRPr lang="en-US" altLang="zh-CN" sz="2200" dirty="0">
              <a:solidFill>
                <a:schemeClr val="tx1">
                  <a:lumMod val="85000"/>
                  <a:lumOff val="15000"/>
                </a:schemeClr>
              </a:solidFill>
              <a:cs typeface="+mn-ea"/>
              <a:sym typeface="Times New Roman" panose="02020603050405020304" pitchFamily="18" charset="0"/>
            </a:endParaRPr>
          </a:p>
          <a:p>
            <a:pPr marL="360000" indent="-360000" algn="just">
              <a:lnSpc>
                <a:spcPct val="100000"/>
              </a:lnSpc>
              <a:spcBef>
                <a:spcPts val="600"/>
              </a:spcBef>
              <a:buClr>
                <a:srgbClr val="FF6600"/>
              </a:buClr>
              <a:buSzPct val="80000"/>
              <a:buFont typeface="Wingdings" panose="05000000000000000000" pitchFamily="2" charset="2"/>
              <a:buChar char="l"/>
            </a:pPr>
            <a:r>
              <a:rPr lang="zh-CN" altLang="en-US" sz="2200">
                <a:solidFill>
                  <a:schemeClr val="tx1">
                    <a:lumMod val="85000"/>
                    <a:lumOff val="15000"/>
                  </a:schemeClr>
                </a:solidFill>
                <a:cs typeface="+mn-ea"/>
                <a:sym typeface="Times New Roman" panose="02020603050405020304" pitchFamily="18" charset="0"/>
              </a:rPr>
              <a:t>所以                 </a:t>
            </a:r>
            <a:r>
              <a:rPr lang="en-US" altLang="zh-CN" sz="2200">
                <a:solidFill>
                  <a:schemeClr val="tx1">
                    <a:lumMod val="85000"/>
                    <a:lumOff val="15000"/>
                  </a:schemeClr>
                </a:solidFill>
                <a:cs typeface="+mn-ea"/>
                <a:sym typeface="Times New Roman" panose="02020603050405020304" pitchFamily="18" charset="0"/>
              </a:rPr>
              <a:t>=</a:t>
            </a:r>
            <a:endParaRPr lang="en-US" altLang="zh-CN" sz="2200" dirty="0">
              <a:solidFill>
                <a:schemeClr val="tx1">
                  <a:lumMod val="85000"/>
                  <a:lumOff val="15000"/>
                </a:schemeClr>
              </a:solidFill>
              <a:cs typeface="+mn-ea"/>
              <a:sym typeface="Times New Roman" panose="02020603050405020304" pitchFamily="18" charset="0"/>
            </a:endParaRPr>
          </a:p>
          <a:p>
            <a:pPr marL="360000" indent="-360000" algn="just">
              <a:lnSpc>
                <a:spcPct val="100000"/>
              </a:lnSpc>
              <a:spcBef>
                <a:spcPts val="1800"/>
              </a:spcBef>
              <a:buClr>
                <a:srgbClr val="FF6600"/>
              </a:buClr>
              <a:buSzPct val="80000"/>
              <a:buFont typeface="Wingdings" panose="05000000000000000000" pitchFamily="2" charset="2"/>
              <a:buChar char="l"/>
            </a:pPr>
            <a:r>
              <a:rPr lang="zh-CN" altLang="en-US" sz="2200" dirty="0">
                <a:solidFill>
                  <a:schemeClr val="tx1">
                    <a:lumMod val="85000"/>
                    <a:lumOff val="15000"/>
                  </a:schemeClr>
                </a:solidFill>
                <a:cs typeface="+mn-ea"/>
                <a:sym typeface="Times New Roman" panose="02020603050405020304" pitchFamily="18" charset="0"/>
              </a:rPr>
              <a:t>原始的优化</a:t>
            </a:r>
            <a:r>
              <a:rPr lang="zh-CN" altLang="en-US" sz="2200">
                <a:solidFill>
                  <a:schemeClr val="tx1">
                    <a:lumMod val="85000"/>
                    <a:lumOff val="15000"/>
                  </a:schemeClr>
                </a:solidFill>
                <a:cs typeface="+mn-ea"/>
                <a:sym typeface="Times New Roman" panose="02020603050405020304" pitchFamily="18" charset="0"/>
              </a:rPr>
              <a:t>问题（</a:t>
            </a:r>
            <a:r>
              <a:rPr lang="en-US" altLang="zh-CN" sz="2200" dirty="0">
                <a:solidFill>
                  <a:schemeClr val="tx1">
                    <a:lumMod val="85000"/>
                    <a:lumOff val="15000"/>
                  </a:schemeClr>
                </a:solidFill>
                <a:cs typeface="+mn-ea"/>
                <a:sym typeface="Times New Roman" panose="02020603050405020304" pitchFamily="18" charset="0"/>
              </a:rPr>
              <a:t>1</a:t>
            </a:r>
            <a:r>
              <a:rPr lang="zh-CN" altLang="en-US" sz="2200" dirty="0">
                <a:solidFill>
                  <a:schemeClr val="tx1">
                    <a:lumMod val="85000"/>
                    <a:lumOff val="15000"/>
                  </a:schemeClr>
                </a:solidFill>
                <a:cs typeface="+mn-ea"/>
                <a:sym typeface="Times New Roman" panose="02020603050405020304" pitchFamily="18" charset="0"/>
              </a:rPr>
              <a:t>）变成如下</a:t>
            </a:r>
            <a:r>
              <a:rPr lang="zh-CN" altLang="en-US" sz="2200">
                <a:solidFill>
                  <a:schemeClr val="tx1">
                    <a:lumMod val="85000"/>
                    <a:lumOff val="15000"/>
                  </a:schemeClr>
                </a:solidFill>
                <a:cs typeface="+mn-ea"/>
                <a:sym typeface="Times New Roman" panose="02020603050405020304" pitchFamily="18" charset="0"/>
              </a:rPr>
              <a:t>问题（</a:t>
            </a:r>
            <a:r>
              <a:rPr lang="en-US" altLang="zh-CN" sz="2200" dirty="0">
                <a:solidFill>
                  <a:schemeClr val="tx1">
                    <a:lumMod val="85000"/>
                    <a:lumOff val="15000"/>
                  </a:schemeClr>
                </a:solidFill>
                <a:cs typeface="+mn-ea"/>
                <a:sym typeface="Times New Roman" panose="02020603050405020304" pitchFamily="18" charset="0"/>
              </a:rPr>
              <a:t>2</a:t>
            </a:r>
            <a:r>
              <a:rPr lang="zh-CN" altLang="en-US" sz="2200">
                <a:solidFill>
                  <a:schemeClr val="tx1">
                    <a:lumMod val="85000"/>
                    <a:lumOff val="15000"/>
                  </a:schemeClr>
                </a:solidFill>
                <a:cs typeface="+mn-ea"/>
                <a:sym typeface="Times New Roman" panose="02020603050405020304" pitchFamily="18" charset="0"/>
              </a:rPr>
              <a:t>）：</a:t>
            </a:r>
            <a:endParaRPr lang="en-US" altLang="zh-CN" sz="2200" dirty="0">
              <a:solidFill>
                <a:schemeClr val="tx1">
                  <a:lumMod val="85000"/>
                  <a:lumOff val="15000"/>
                </a:schemeClr>
              </a:solidFill>
              <a:cs typeface="+mn-ea"/>
              <a:sym typeface="Times New Roman" panose="02020603050405020304" pitchFamily="18" charset="0"/>
            </a:endParaRPr>
          </a:p>
          <a:p>
            <a:pPr marL="360000" indent="-360000" algn="just">
              <a:lnSpc>
                <a:spcPct val="100000"/>
              </a:lnSpc>
              <a:spcBef>
                <a:spcPts val="600"/>
              </a:spcBef>
              <a:buClr>
                <a:srgbClr val="FF6600"/>
              </a:buClr>
              <a:buSzPct val="80000"/>
              <a:buFont typeface="Wingdings" panose="05000000000000000000" pitchFamily="2" charset="2"/>
              <a:buChar char="l"/>
            </a:pPr>
            <a:endParaRPr lang="en-US" altLang="zh-CN" sz="2200" dirty="0">
              <a:solidFill>
                <a:schemeClr val="tx1">
                  <a:lumMod val="85000"/>
                  <a:lumOff val="15000"/>
                </a:schemeClr>
              </a:solidFill>
              <a:cs typeface="+mn-ea"/>
              <a:sym typeface="Times New Roman" panose="02020603050405020304" pitchFamily="18" charset="0"/>
            </a:endParaRPr>
          </a:p>
          <a:p>
            <a:pPr marL="360000" indent="-360000" algn="just">
              <a:lnSpc>
                <a:spcPct val="100000"/>
              </a:lnSpc>
              <a:spcBef>
                <a:spcPts val="600"/>
              </a:spcBef>
              <a:buClr>
                <a:srgbClr val="FF6600"/>
              </a:buClr>
              <a:buSzPct val="80000"/>
              <a:buFont typeface="Wingdings" panose="05000000000000000000" pitchFamily="2" charset="2"/>
              <a:buChar char="l"/>
            </a:pPr>
            <a:endParaRPr lang="en-US" altLang="zh-CN" sz="2200" dirty="0">
              <a:solidFill>
                <a:schemeClr val="tx1">
                  <a:lumMod val="85000"/>
                  <a:lumOff val="15000"/>
                </a:schemeClr>
              </a:solidFill>
              <a:cs typeface="+mn-ea"/>
              <a:sym typeface="Times New Roman" panose="02020603050405020304" pitchFamily="18" charset="0"/>
            </a:endParaRPr>
          </a:p>
          <a:p>
            <a:pPr marL="360000" indent="-360000" algn="just">
              <a:lnSpc>
                <a:spcPct val="100000"/>
              </a:lnSpc>
              <a:spcBef>
                <a:spcPts val="600"/>
              </a:spcBef>
              <a:buClr>
                <a:srgbClr val="FF6600"/>
              </a:buClr>
              <a:buSzPct val="80000"/>
              <a:buFont typeface="Wingdings" panose="05000000000000000000" pitchFamily="2" charset="2"/>
              <a:buChar char="l"/>
            </a:pPr>
            <a:endParaRPr lang="en-US" altLang="zh-CN" sz="2200" dirty="0">
              <a:solidFill>
                <a:schemeClr val="tx1">
                  <a:lumMod val="85000"/>
                  <a:lumOff val="15000"/>
                </a:schemeClr>
              </a:solidFill>
              <a:cs typeface="+mn-ea"/>
              <a:sym typeface="Times New Roman" panose="02020603050405020304" pitchFamily="18" charset="0"/>
            </a:endParaRPr>
          </a:p>
          <a:p>
            <a:pPr marL="360000" indent="-360000" algn="just">
              <a:lnSpc>
                <a:spcPct val="100000"/>
              </a:lnSpc>
              <a:spcBef>
                <a:spcPts val="600"/>
              </a:spcBef>
              <a:buClr>
                <a:srgbClr val="FF6600"/>
              </a:buClr>
              <a:buSzPct val="80000"/>
              <a:buFont typeface="Wingdings" panose="05000000000000000000" pitchFamily="2" charset="2"/>
              <a:buChar char="l"/>
            </a:pPr>
            <a:endParaRPr lang="en-US" altLang="zh-CN" sz="2200">
              <a:solidFill>
                <a:schemeClr val="tx1">
                  <a:lumMod val="85000"/>
                  <a:lumOff val="15000"/>
                </a:schemeClr>
              </a:solidFill>
              <a:cs typeface="+mn-ea"/>
              <a:sym typeface="Times New Roman" panose="02020603050405020304" pitchFamily="18" charset="0"/>
            </a:endParaRPr>
          </a:p>
          <a:p>
            <a:pPr marL="0" indent="0" algn="just">
              <a:lnSpc>
                <a:spcPct val="100000"/>
              </a:lnSpc>
              <a:spcBef>
                <a:spcPts val="600"/>
              </a:spcBef>
              <a:buClr>
                <a:srgbClr val="FF6600"/>
              </a:buClr>
              <a:buSzPct val="80000"/>
              <a:buNone/>
            </a:pPr>
            <a:endParaRPr lang="en-US" altLang="zh-CN" sz="2200" dirty="0">
              <a:solidFill>
                <a:schemeClr val="tx1">
                  <a:lumMod val="85000"/>
                  <a:lumOff val="15000"/>
                </a:schemeClr>
              </a:solidFill>
              <a:cs typeface="+mn-ea"/>
              <a:sym typeface="Times New Roman" panose="02020603050405020304" pitchFamily="18" charset="0"/>
            </a:endParaRPr>
          </a:p>
          <a:p>
            <a:pPr marL="360000" indent="-360000" algn="just">
              <a:lnSpc>
                <a:spcPct val="100000"/>
              </a:lnSpc>
              <a:spcBef>
                <a:spcPts val="600"/>
              </a:spcBef>
              <a:buClr>
                <a:srgbClr val="FF6600"/>
              </a:buClr>
              <a:buSzPct val="80000"/>
              <a:buFont typeface="Wingdings" panose="05000000000000000000" pitchFamily="2" charset="2"/>
              <a:buChar char="l"/>
            </a:pPr>
            <a:r>
              <a:rPr lang="zh-CN" altLang="en-US" sz="2200" dirty="0">
                <a:solidFill>
                  <a:schemeClr val="tx1">
                    <a:lumMod val="85000"/>
                    <a:lumOff val="15000"/>
                  </a:schemeClr>
                </a:solidFill>
                <a:cs typeface="+mn-ea"/>
                <a:sym typeface="Times New Roman" panose="02020603050405020304" pitchFamily="18" charset="0"/>
              </a:rPr>
              <a:t>得到问题</a:t>
            </a:r>
            <a:r>
              <a:rPr lang="zh-CN" altLang="en-US" sz="2200">
                <a:solidFill>
                  <a:schemeClr val="tx1">
                    <a:lumMod val="85000"/>
                    <a:lumOff val="15000"/>
                  </a:schemeClr>
                </a:solidFill>
                <a:cs typeface="+mn-ea"/>
                <a:sym typeface="Times New Roman" panose="02020603050405020304" pitchFamily="18" charset="0"/>
              </a:rPr>
              <a:t>的解</a:t>
            </a:r>
            <a:endParaRPr lang="en-US" altLang="zh-CN" sz="2200" dirty="0">
              <a:solidFill>
                <a:schemeClr val="tx1">
                  <a:lumMod val="85000"/>
                  <a:lumOff val="15000"/>
                </a:schemeClr>
              </a:solidFill>
              <a:cs typeface="+mn-ea"/>
              <a:sym typeface="Times New Roman" panose="02020603050405020304" pitchFamily="18" charset="0"/>
            </a:endParaRPr>
          </a:p>
        </p:txBody>
      </p:sp>
      <p:pic>
        <p:nvPicPr>
          <p:cNvPr id="4" name="图片 3" descr="未命名8.jpg"/>
          <p:cNvPicPr>
            <a:picLocks noChangeAspect="1"/>
          </p:cNvPicPr>
          <p:nvPr/>
        </p:nvPicPr>
        <p:blipFill rotWithShape="1">
          <a:blip r:embed="rId4" cstate="print"/>
          <a:srcRect l="9821" t="1" r="10589" b="3698"/>
          <a:stretch/>
        </p:blipFill>
        <p:spPr>
          <a:xfrm>
            <a:off x="3962461" y="1603864"/>
            <a:ext cx="2130250" cy="917284"/>
          </a:xfrm>
          <a:prstGeom prst="rect">
            <a:avLst/>
          </a:prstGeom>
        </p:spPr>
      </p:pic>
      <p:graphicFrame>
        <p:nvGraphicFramePr>
          <p:cNvPr id="7170" name="Object 2"/>
          <p:cNvGraphicFramePr>
            <a:graphicFrameLocks noChangeAspect="1"/>
          </p:cNvGraphicFramePr>
          <p:nvPr/>
        </p:nvGraphicFramePr>
        <p:xfrm>
          <a:off x="1254444" y="2642703"/>
          <a:ext cx="1146175" cy="360362"/>
        </p:xfrm>
        <a:graphic>
          <a:graphicData uri="http://schemas.openxmlformats.org/presentationml/2006/ole">
            <mc:AlternateContent xmlns:mc="http://schemas.openxmlformats.org/markup-compatibility/2006">
              <mc:Choice xmlns:v="urn:schemas-microsoft-com:vml" Requires="v">
                <p:oleObj spid="_x0000_s26650" name="Equation" r:id="rId5" imgW="444240" imgH="139680" progId="Equation.KSEE3">
                  <p:embed/>
                </p:oleObj>
              </mc:Choice>
              <mc:Fallback>
                <p:oleObj name="Equation" r:id="rId5" imgW="444240" imgH="139680" progId="Equation.KSEE3">
                  <p:embed/>
                  <p:pic>
                    <p:nvPicPr>
                      <p:cNvPr id="717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4444" y="2642703"/>
                        <a:ext cx="114617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7171" name="Object 3"/>
          <p:cNvGraphicFramePr>
            <a:graphicFrameLocks noChangeAspect="1"/>
          </p:cNvGraphicFramePr>
          <p:nvPr/>
        </p:nvGraphicFramePr>
        <p:xfrm>
          <a:off x="847085" y="3586595"/>
          <a:ext cx="4020174" cy="1954969"/>
        </p:xfrm>
        <a:graphic>
          <a:graphicData uri="http://schemas.openxmlformats.org/presentationml/2006/ole">
            <mc:AlternateContent xmlns:mc="http://schemas.openxmlformats.org/markup-compatibility/2006">
              <mc:Choice xmlns:v="urn:schemas-microsoft-com:vml" Requires="v">
                <p:oleObj spid="_x0000_s26651" name="Equation" r:id="rId7" imgW="2323800" imgH="1130040" progId="Equation.KSEE3">
                  <p:embed/>
                </p:oleObj>
              </mc:Choice>
              <mc:Fallback>
                <p:oleObj name="Equation" r:id="rId7" imgW="2323800" imgH="1130040" progId="Equation.KSEE3">
                  <p:embed/>
                  <p:pic>
                    <p:nvPicPr>
                      <p:cNvPr id="7171"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7085" y="3586595"/>
                        <a:ext cx="4020174" cy="19549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2" name="Object 4"/>
          <p:cNvGraphicFramePr>
            <a:graphicFrameLocks noChangeAspect="1"/>
          </p:cNvGraphicFramePr>
          <p:nvPr/>
        </p:nvGraphicFramePr>
        <p:xfrm>
          <a:off x="2753198" y="2437204"/>
          <a:ext cx="2859746" cy="720080"/>
        </p:xfrm>
        <a:graphic>
          <a:graphicData uri="http://schemas.openxmlformats.org/presentationml/2006/ole">
            <mc:AlternateContent xmlns:mc="http://schemas.openxmlformats.org/markup-compatibility/2006">
              <mc:Choice xmlns:v="urn:schemas-microsoft-com:vml" Requires="v">
                <p:oleObj spid="_x0000_s26652" name="Equation" r:id="rId9" imgW="1765080" imgH="444240" progId="Equation.KSEE3">
                  <p:embed/>
                </p:oleObj>
              </mc:Choice>
              <mc:Fallback>
                <p:oleObj name="Equation" r:id="rId9" imgW="1765080" imgH="444240" progId="Equation.KSEE3">
                  <p:embed/>
                  <p:pic>
                    <p:nvPicPr>
                      <p:cNvPr id="7172"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53198" y="2437204"/>
                        <a:ext cx="2859746"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2" name="TextBox 11"/>
          <p:cNvSpPr txBox="1"/>
          <p:nvPr/>
        </p:nvSpPr>
        <p:spPr>
          <a:xfrm>
            <a:off x="5139983" y="5493828"/>
            <a:ext cx="3957705" cy="1354217"/>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仍然是一个二次规划问题，可以求解到全局最优解。</a:t>
            </a:r>
            <a:r>
              <a:rPr lang="en-US" altLang="zh-CN" dirty="0">
                <a:latin typeface="Times New Roman" panose="02020603050405020304" pitchFamily="18" charset="0"/>
                <a:ea typeface="微软雅黑" panose="020B0503020204020204" pitchFamily="34" charset="-122"/>
                <a:sym typeface="Times New Roman" panose="02020603050405020304" pitchFamily="18" charset="0"/>
              </a:rPr>
              <a:t> (</a:t>
            </a: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方法：</a:t>
            </a:r>
            <a:r>
              <a:rPr lang="en-US" altLang="zh-CN" dirty="0">
                <a:latin typeface="Times New Roman" panose="02020603050405020304" pitchFamily="18" charset="0"/>
                <a:ea typeface="微软雅黑" panose="020B0503020204020204" pitchFamily="34" charset="-122"/>
                <a:sym typeface="Times New Roman" panose="02020603050405020304" pitchFamily="18" charset="0"/>
              </a:rPr>
              <a:t>SMO)</a:t>
            </a:r>
          </a:p>
          <a:p>
            <a:pPr marL="285750" indent="-285750">
              <a:spcBef>
                <a:spcPts val="600"/>
              </a:spcBef>
              <a:buFont typeface="Arial" panose="020B0604020202020204" pitchFamily="34" charset="0"/>
              <a:buChar char="•"/>
            </a:pPr>
            <a:r>
              <a:rPr lang="zh-CN" altLang="en-US"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一般来说，解仅含有部分非零 </a:t>
            </a:r>
          </a:p>
          <a:p>
            <a:pPr marL="285750" indent="-285750">
              <a:spcBef>
                <a:spcPts val="600"/>
              </a:spcBef>
              <a:buFont typeface="Arial" panose="020B0604020202020204" pitchFamily="34" charset="0"/>
              <a:buChar char="•"/>
            </a:pPr>
            <a:r>
              <a:rPr lang="zh-CN" altLang="en-US"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 所谓支持向量，即对应</a:t>
            </a:r>
            <a:r>
              <a:rPr lang="zh-CN" altLang="en-US">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非零向量</a:t>
            </a:r>
            <a:endParaRPr lang="zh-CN" altLang="en-US"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endParaRPr>
          </a:p>
        </p:txBody>
      </p:sp>
      <p:pic>
        <p:nvPicPr>
          <p:cNvPr id="4158" name="Picture 62"/>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55916" y="693442"/>
            <a:ext cx="3629429" cy="1073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59" name="Picture 6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73232" y="2438761"/>
            <a:ext cx="2856188" cy="1049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左箭头 13"/>
          <p:cNvSpPr/>
          <p:nvPr/>
        </p:nvSpPr>
        <p:spPr bwMode="auto">
          <a:xfrm>
            <a:off x="5681362" y="2606884"/>
            <a:ext cx="432000" cy="432000"/>
          </a:xfrm>
          <a:prstGeom prst="leftArrow">
            <a:avLst/>
          </a:prstGeom>
          <a:solidFill>
            <a:srgbClr val="FF6600"/>
          </a:solidFill>
          <a:ln w="31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pic>
        <p:nvPicPr>
          <p:cNvPr id="15" name="Picture 6" descr="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156753" y="738611"/>
            <a:ext cx="2764917" cy="1101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右箭头 15"/>
          <p:cNvSpPr/>
          <p:nvPr/>
        </p:nvSpPr>
        <p:spPr bwMode="auto">
          <a:xfrm rot="19335114">
            <a:off x="6639102" y="1743789"/>
            <a:ext cx="432000" cy="432000"/>
          </a:xfrm>
          <a:prstGeom prst="rightArrow">
            <a:avLst/>
          </a:prstGeom>
          <a:solidFill>
            <a:srgbClr val="FF6600"/>
          </a:solidFill>
          <a:ln w="31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7" name="TextBox 16"/>
          <p:cNvSpPr txBox="1"/>
          <p:nvPr/>
        </p:nvSpPr>
        <p:spPr>
          <a:xfrm>
            <a:off x="4087499" y="1289624"/>
            <a:ext cx="1944216" cy="369332"/>
          </a:xfrm>
          <a:prstGeom prst="rect">
            <a:avLst/>
          </a:prstGeom>
          <a:noFill/>
        </p:spPr>
        <p:txBody>
          <a:bodyPr wrap="square" rtlCol="0">
            <a:spAutoFit/>
          </a:bodyPr>
          <a:lstStyle/>
          <a:p>
            <a:r>
              <a:rPr lang="zh-CN" altLang="en-US"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支持点理论解释</a:t>
            </a:r>
          </a:p>
        </p:txBody>
      </p:sp>
      <p:pic>
        <p:nvPicPr>
          <p:cNvPr id="6149" name="Picture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39983" y="3811762"/>
            <a:ext cx="3865703" cy="1420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左箭头 17"/>
          <p:cNvSpPr/>
          <p:nvPr/>
        </p:nvSpPr>
        <p:spPr bwMode="auto">
          <a:xfrm>
            <a:off x="4500632" y="4419643"/>
            <a:ext cx="432000" cy="432000"/>
          </a:xfrm>
          <a:prstGeom prst="leftArrow">
            <a:avLst/>
          </a:prstGeom>
          <a:solidFill>
            <a:srgbClr val="FF6600"/>
          </a:solidFill>
          <a:ln w="31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9" name="左箭头 18"/>
          <p:cNvSpPr/>
          <p:nvPr/>
        </p:nvSpPr>
        <p:spPr bwMode="auto">
          <a:xfrm>
            <a:off x="4652410" y="6178605"/>
            <a:ext cx="432000" cy="432000"/>
          </a:xfrm>
          <a:prstGeom prst="leftArrow">
            <a:avLst/>
          </a:prstGeom>
          <a:solidFill>
            <a:srgbClr val="FF6600"/>
          </a:solidFill>
          <a:ln w="31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1" name="标题 1">
            <a:extLst>
              <a:ext uri="{FF2B5EF4-FFF2-40B4-BE49-F238E27FC236}">
                <a16:creationId xmlns:a16="http://schemas.microsoft.com/office/drawing/2014/main" id="{D5BFE04C-BF60-4BDE-8DB1-F034C7896B76}"/>
              </a:ext>
            </a:extLst>
          </p:cNvPr>
          <p:cNvSpPr txBox="1">
            <a:spLocks/>
          </p:cNvSpPr>
          <p:nvPr/>
        </p:nvSpPr>
        <p:spPr>
          <a:xfrm>
            <a:off x="756000" y="109049"/>
            <a:ext cx="6781800" cy="492443"/>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2.1 </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最小间隔面推导</a:t>
            </a:r>
            <a:endPar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Tree>
    <p:extLst>
      <p:ext uri="{BB962C8B-B14F-4D97-AF65-F5344CB8AC3E}">
        <p14:creationId xmlns:p14="http://schemas.microsoft.com/office/powerpoint/2010/main" val="1539226019"/>
      </p:ext>
    </p:extLst>
  </p:cSld>
  <p:clrMapOvr>
    <a:masterClrMapping/>
  </p:clrMapOvr>
  <p:transition spd="med">
    <p:split orient="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4294967295"/>
              </p:nvPr>
            </p:nvSpPr>
            <p:spPr>
              <a:xfrm>
                <a:off x="252000" y="757163"/>
                <a:ext cx="8229600" cy="1171090"/>
              </a:xfrm>
              <a:prstGeom prst="rect">
                <a:avLst/>
              </a:prstGeom>
            </p:spPr>
            <p:txBody>
              <a:bodyPr>
                <a:spAutoFit/>
              </a:bodyPr>
              <a:lstStyle/>
              <a:p>
                <a:pPr marL="360000" indent="-360000" algn="just">
                  <a:lnSpc>
                    <a:spcPct val="150000"/>
                  </a:lnSpc>
                  <a:spcBef>
                    <a:spcPts val="600"/>
                  </a:spcBef>
                  <a:buClr>
                    <a:srgbClr val="FF6600"/>
                  </a:buClr>
                  <a:buSzPct val="80000"/>
                  <a:buFont typeface="Wingdings" panose="05000000000000000000" pitchFamily="2" charset="2"/>
                  <a:buChar char="l"/>
                </a:pPr>
                <a:r>
                  <a:rPr lang="zh-CN" altLang="en-US" sz="2400">
                    <a:solidFill>
                      <a:schemeClr val="tx1">
                        <a:lumMod val="85000"/>
                        <a:lumOff val="15000"/>
                      </a:schemeClr>
                    </a:solidFill>
                    <a:cs typeface="+mn-ea"/>
                    <a:sym typeface="Times New Roman" panose="02020603050405020304" pitchFamily="18" charset="0"/>
                  </a:rPr>
                  <a:t>发现</a:t>
                </a:r>
                <a:endParaRPr lang="en-US" altLang="zh-CN" sz="2400" dirty="0">
                  <a:solidFill>
                    <a:schemeClr val="tx1">
                      <a:lumMod val="85000"/>
                      <a:lumOff val="15000"/>
                    </a:schemeClr>
                  </a:solidFill>
                  <a:cs typeface="+mn-ea"/>
                  <a:sym typeface="Times New Roman" panose="02020603050405020304" pitchFamily="18" charset="0"/>
                </a:endParaRPr>
              </a:p>
              <a:p>
                <a:pPr lvl="1">
                  <a:lnSpc>
                    <a:spcPct val="150000"/>
                  </a:lnSpc>
                  <a:spcBef>
                    <a:spcPts val="600"/>
                  </a:spcBef>
                  <a:buClr>
                    <a:srgbClr val="FF6600"/>
                  </a:buClr>
                  <a:buSzPct val="60000"/>
                  <a:buFont typeface="Wingdings" panose="05000000000000000000" pitchFamily="2" charset="2"/>
                  <a:buChar char="l"/>
                </a:pPr>
                <a:r>
                  <a:rPr lang="zh-CN" altLang="en-US" sz="2200" dirty="0">
                    <a:sym typeface="Times New Roman" panose="02020603050405020304" pitchFamily="18" charset="0"/>
                  </a:rPr>
                  <a:t>所有非支持向量对应的系数</a:t>
                </a:r>
                <a14:m>
                  <m:oMath xmlns:m="http://schemas.openxmlformats.org/officeDocument/2006/math">
                    <m:r>
                      <a:rPr lang="zh-CN" altLang="en-US" sz="2200">
                        <a:latin typeface="Cambria Math" panose="02040503050406030204" pitchFamily="18" charset="0"/>
                        <a:sym typeface="Times New Roman" panose="02020603050405020304" pitchFamily="18" charset="0"/>
                      </a:rPr>
                      <m:t>𝛼</m:t>
                    </m:r>
                  </m:oMath>
                </a14:m>
                <a:r>
                  <a:rPr lang="zh-CN" altLang="en-US" sz="2200">
                    <a:sym typeface="Times New Roman" panose="02020603050405020304" pitchFamily="18" charset="0"/>
                  </a:rPr>
                  <a:t>都等于</a:t>
                </a:r>
                <a:r>
                  <a:rPr lang="en-US" altLang="zh-CN" sz="2200">
                    <a:sym typeface="Times New Roman" panose="02020603050405020304" pitchFamily="18" charset="0"/>
                  </a:rPr>
                  <a:t>0</a:t>
                </a:r>
                <a:endParaRPr lang="en-US" altLang="zh-CN" sz="2200" dirty="0">
                  <a:sym typeface="Times New Roman" panose="02020603050405020304" pitchFamily="18" charset="0"/>
                </a:endParaRPr>
              </a:p>
            </p:txBody>
          </p:sp>
        </mc:Choice>
        <mc:Fallback xmlns="">
          <p:sp>
            <p:nvSpPr>
              <p:cNvPr id="2" name="内容占位符 1"/>
              <p:cNvSpPr>
                <a:spLocks noGrp="1" noRot="1" noChangeAspect="1" noMove="1" noResize="1" noEditPoints="1" noAdjustHandles="1" noChangeArrowheads="1" noChangeShapeType="1" noTextEdit="1"/>
              </p:cNvSpPr>
              <p:nvPr>
                <p:ph idx="4294967295"/>
              </p:nvPr>
            </p:nvSpPr>
            <p:spPr>
              <a:xfrm>
                <a:off x="252000" y="757163"/>
                <a:ext cx="8229600" cy="1171090"/>
              </a:xfrm>
              <a:prstGeom prst="rect">
                <a:avLst/>
              </a:prstGeom>
              <a:blipFill>
                <a:blip r:embed="rId2"/>
                <a:stretch>
                  <a:fillRect l="-519" b="-9896"/>
                </a:stretch>
              </a:blipFill>
            </p:spPr>
            <p:txBody>
              <a:bodyPr/>
              <a:lstStyle/>
              <a:p>
                <a:r>
                  <a:rPr lang="zh-CN" altLang="en-US">
                    <a:noFill/>
                  </a:rPr>
                  <a:t> </a:t>
                </a:r>
              </a:p>
            </p:txBody>
          </p:sp>
        </mc:Fallback>
      </mc:AlternateContent>
      <p:pic>
        <p:nvPicPr>
          <p:cNvPr id="7" name="图片 6"/>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1496187" y="1916832"/>
            <a:ext cx="6151626" cy="1025271"/>
          </a:xfrm>
          <a:prstGeom prst="rect">
            <a:avLst/>
          </a:prstGeom>
        </p:spPr>
      </p:pic>
      <p:grpSp>
        <p:nvGrpSpPr>
          <p:cNvPr id="6" name="Group 31"/>
          <p:cNvGrpSpPr>
            <a:grpSpLocks/>
          </p:cNvGrpSpPr>
          <p:nvPr/>
        </p:nvGrpSpPr>
        <p:grpSpPr bwMode="auto">
          <a:xfrm>
            <a:off x="1620565" y="3008089"/>
            <a:ext cx="4679950" cy="2797175"/>
            <a:chOff x="1908274" y="3429000"/>
            <a:chExt cx="4679950" cy="2796620"/>
          </a:xfrm>
        </p:grpSpPr>
        <p:grpSp>
          <p:nvGrpSpPr>
            <p:cNvPr id="8" name="Group 6"/>
            <p:cNvGrpSpPr>
              <a:grpSpLocks/>
            </p:cNvGrpSpPr>
            <p:nvPr/>
          </p:nvGrpSpPr>
          <p:grpSpPr bwMode="auto">
            <a:xfrm>
              <a:off x="2555974" y="3500438"/>
              <a:ext cx="3457575" cy="2592387"/>
              <a:chOff x="2789" y="2432"/>
              <a:chExt cx="2178" cy="1633"/>
            </a:xfrm>
          </p:grpSpPr>
          <p:sp>
            <p:nvSpPr>
              <p:cNvPr id="19" name="Oval 7"/>
              <p:cNvSpPr>
                <a:spLocks noChangeArrowheads="1"/>
              </p:cNvSpPr>
              <p:nvPr/>
            </p:nvSpPr>
            <p:spPr bwMode="auto">
              <a:xfrm>
                <a:off x="2925" y="2976"/>
                <a:ext cx="91" cy="91"/>
              </a:xfrm>
              <a:prstGeom prst="ellipse">
                <a:avLst/>
              </a:prstGeom>
              <a:solidFill>
                <a:srgbClr val="00E4A8"/>
              </a:solidFill>
              <a:ln w="9525">
                <a:solidFill>
                  <a:srgbClr val="00E4A8"/>
                </a:solidFill>
                <a:miter lim="800000"/>
                <a:headEnd/>
                <a:tailEnd/>
              </a:ln>
              <a:effectLst/>
            </p:spPr>
            <p:txBody>
              <a:bodyPr wrap="none" anchor="ctr"/>
              <a:lstStyle/>
              <a:p>
                <a:pPr fontAlgn="auto">
                  <a:spcBef>
                    <a:spcPts val="0"/>
                  </a:spcBef>
                  <a:spcAft>
                    <a:spcPts val="0"/>
                  </a:spcAft>
                  <a:defRPr/>
                </a:pPr>
                <a:endParaRPr lang="zh-CN" altLang="en-US" kern="0">
                  <a:solidFill>
                    <a:sysClr val="windowText" lastClr="000000"/>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0" name="Oval 8"/>
              <p:cNvSpPr>
                <a:spLocks noChangeArrowheads="1"/>
              </p:cNvSpPr>
              <p:nvPr/>
            </p:nvSpPr>
            <p:spPr bwMode="auto">
              <a:xfrm>
                <a:off x="2789" y="3475"/>
                <a:ext cx="91" cy="91"/>
              </a:xfrm>
              <a:prstGeom prst="ellipse">
                <a:avLst/>
              </a:prstGeom>
              <a:solidFill>
                <a:srgbClr val="00E4A8"/>
              </a:solidFill>
              <a:ln w="9525">
                <a:solidFill>
                  <a:srgbClr val="00E4A8"/>
                </a:solidFill>
                <a:miter lim="800000"/>
                <a:headEnd/>
                <a:tailEnd/>
              </a:ln>
              <a:effectLst/>
            </p:spPr>
            <p:txBody>
              <a:bodyPr wrap="none" anchor="ctr"/>
              <a:lstStyle/>
              <a:p>
                <a:pPr fontAlgn="auto">
                  <a:spcBef>
                    <a:spcPts val="0"/>
                  </a:spcBef>
                  <a:spcAft>
                    <a:spcPts val="0"/>
                  </a:spcAft>
                  <a:defRPr/>
                </a:pPr>
                <a:endParaRPr lang="zh-CN" altLang="en-US" kern="0">
                  <a:solidFill>
                    <a:sysClr val="windowText" lastClr="000000"/>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1" name="Oval 9"/>
              <p:cNvSpPr>
                <a:spLocks noChangeArrowheads="1"/>
              </p:cNvSpPr>
              <p:nvPr/>
            </p:nvSpPr>
            <p:spPr bwMode="auto">
              <a:xfrm>
                <a:off x="3243" y="3974"/>
                <a:ext cx="91" cy="91"/>
              </a:xfrm>
              <a:prstGeom prst="ellipse">
                <a:avLst/>
              </a:prstGeom>
              <a:solidFill>
                <a:srgbClr val="00E4A8"/>
              </a:solidFill>
              <a:ln w="9525">
                <a:solidFill>
                  <a:srgbClr val="00E4A8"/>
                </a:solidFill>
                <a:miter lim="800000"/>
                <a:headEnd/>
                <a:tailEnd/>
              </a:ln>
              <a:effectLst/>
            </p:spPr>
            <p:txBody>
              <a:bodyPr wrap="none" anchor="ctr"/>
              <a:lstStyle/>
              <a:p>
                <a:pPr fontAlgn="auto">
                  <a:spcBef>
                    <a:spcPts val="0"/>
                  </a:spcBef>
                  <a:spcAft>
                    <a:spcPts val="0"/>
                  </a:spcAft>
                  <a:defRPr/>
                </a:pPr>
                <a:endParaRPr lang="zh-CN" altLang="en-US" kern="0">
                  <a:solidFill>
                    <a:sysClr val="windowText" lastClr="000000"/>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2" name="Oval 10"/>
              <p:cNvSpPr>
                <a:spLocks noChangeArrowheads="1"/>
              </p:cNvSpPr>
              <p:nvPr/>
            </p:nvSpPr>
            <p:spPr bwMode="auto">
              <a:xfrm>
                <a:off x="2835" y="3838"/>
                <a:ext cx="91" cy="91"/>
              </a:xfrm>
              <a:prstGeom prst="ellipse">
                <a:avLst/>
              </a:prstGeom>
              <a:solidFill>
                <a:srgbClr val="00E4A8"/>
              </a:solidFill>
              <a:ln w="9525">
                <a:solidFill>
                  <a:srgbClr val="00E4A8"/>
                </a:solidFill>
                <a:miter lim="800000"/>
                <a:headEnd/>
                <a:tailEnd/>
              </a:ln>
              <a:effectLst/>
            </p:spPr>
            <p:txBody>
              <a:bodyPr wrap="none" anchor="ctr"/>
              <a:lstStyle/>
              <a:p>
                <a:pPr fontAlgn="auto">
                  <a:spcBef>
                    <a:spcPts val="0"/>
                  </a:spcBef>
                  <a:spcAft>
                    <a:spcPts val="0"/>
                  </a:spcAft>
                  <a:defRPr/>
                </a:pPr>
                <a:endParaRPr lang="zh-CN" altLang="en-US" kern="0">
                  <a:solidFill>
                    <a:sysClr val="windowText" lastClr="000000"/>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3" name="Oval 11"/>
              <p:cNvSpPr>
                <a:spLocks noChangeArrowheads="1"/>
              </p:cNvSpPr>
              <p:nvPr/>
            </p:nvSpPr>
            <p:spPr bwMode="auto">
              <a:xfrm>
                <a:off x="3878" y="2795"/>
                <a:ext cx="91" cy="91"/>
              </a:xfrm>
              <a:prstGeom prst="ellipse">
                <a:avLst/>
              </a:prstGeom>
              <a:solidFill>
                <a:srgbClr val="FF0000"/>
              </a:solidFill>
              <a:ln w="9525">
                <a:solidFill>
                  <a:srgbClr val="FF0000"/>
                </a:solidFill>
                <a:miter lim="800000"/>
                <a:headEnd/>
                <a:tailEnd/>
              </a:ln>
              <a:effectLst/>
            </p:spPr>
            <p:txBody>
              <a:bodyPr wrap="none" anchor="ctr"/>
              <a:lstStyle/>
              <a:p>
                <a:pPr fontAlgn="auto">
                  <a:spcBef>
                    <a:spcPts val="0"/>
                  </a:spcBef>
                  <a:spcAft>
                    <a:spcPts val="0"/>
                  </a:spcAft>
                  <a:defRPr/>
                </a:pPr>
                <a:endParaRPr lang="zh-CN" altLang="en-US" kern="0">
                  <a:solidFill>
                    <a:sysClr val="windowText" lastClr="000000"/>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4" name="Oval 12"/>
              <p:cNvSpPr>
                <a:spLocks noChangeArrowheads="1"/>
              </p:cNvSpPr>
              <p:nvPr/>
            </p:nvSpPr>
            <p:spPr bwMode="auto">
              <a:xfrm>
                <a:off x="4332" y="2840"/>
                <a:ext cx="91" cy="91"/>
              </a:xfrm>
              <a:prstGeom prst="ellipse">
                <a:avLst/>
              </a:prstGeom>
              <a:solidFill>
                <a:srgbClr val="FF0000"/>
              </a:solidFill>
              <a:ln w="9525">
                <a:solidFill>
                  <a:srgbClr val="FF0000"/>
                </a:solidFill>
                <a:miter lim="800000"/>
                <a:headEnd/>
                <a:tailEnd/>
              </a:ln>
              <a:effectLst/>
            </p:spPr>
            <p:txBody>
              <a:bodyPr wrap="none" anchor="ctr"/>
              <a:lstStyle/>
              <a:p>
                <a:pPr fontAlgn="auto">
                  <a:spcBef>
                    <a:spcPts val="0"/>
                  </a:spcBef>
                  <a:spcAft>
                    <a:spcPts val="0"/>
                  </a:spcAft>
                  <a:defRPr/>
                </a:pPr>
                <a:endParaRPr lang="zh-CN" altLang="en-US" kern="0">
                  <a:solidFill>
                    <a:sysClr val="windowText" lastClr="000000"/>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5" name="Oval 13"/>
              <p:cNvSpPr>
                <a:spLocks noChangeArrowheads="1"/>
              </p:cNvSpPr>
              <p:nvPr/>
            </p:nvSpPr>
            <p:spPr bwMode="auto">
              <a:xfrm>
                <a:off x="3923" y="3611"/>
                <a:ext cx="91" cy="91"/>
              </a:xfrm>
              <a:prstGeom prst="ellipse">
                <a:avLst/>
              </a:prstGeom>
              <a:solidFill>
                <a:srgbClr val="00E4A8"/>
              </a:solidFill>
              <a:ln w="9525">
                <a:solidFill>
                  <a:srgbClr val="00E4A8"/>
                </a:solidFill>
                <a:miter lim="800000"/>
                <a:headEnd/>
                <a:tailEnd/>
              </a:ln>
              <a:effectLst/>
            </p:spPr>
            <p:txBody>
              <a:bodyPr wrap="none" anchor="ctr"/>
              <a:lstStyle/>
              <a:p>
                <a:pPr fontAlgn="auto">
                  <a:spcBef>
                    <a:spcPts val="0"/>
                  </a:spcBef>
                  <a:spcAft>
                    <a:spcPts val="0"/>
                  </a:spcAft>
                  <a:defRPr/>
                </a:pPr>
                <a:endParaRPr lang="zh-CN" altLang="en-US" kern="0">
                  <a:solidFill>
                    <a:sysClr val="windowText" lastClr="000000"/>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6" name="Oval 14"/>
              <p:cNvSpPr>
                <a:spLocks noChangeArrowheads="1"/>
              </p:cNvSpPr>
              <p:nvPr/>
            </p:nvSpPr>
            <p:spPr bwMode="auto">
              <a:xfrm>
                <a:off x="3243" y="3521"/>
                <a:ext cx="91" cy="91"/>
              </a:xfrm>
              <a:prstGeom prst="ellipse">
                <a:avLst/>
              </a:prstGeom>
              <a:solidFill>
                <a:srgbClr val="00E4A8"/>
              </a:solidFill>
              <a:ln w="9525">
                <a:solidFill>
                  <a:srgbClr val="00E4A8"/>
                </a:solidFill>
                <a:miter lim="800000"/>
                <a:headEnd/>
                <a:tailEnd/>
              </a:ln>
              <a:effectLst/>
            </p:spPr>
            <p:txBody>
              <a:bodyPr wrap="none" anchor="ctr"/>
              <a:lstStyle/>
              <a:p>
                <a:pPr fontAlgn="auto">
                  <a:spcBef>
                    <a:spcPts val="0"/>
                  </a:spcBef>
                  <a:spcAft>
                    <a:spcPts val="0"/>
                  </a:spcAft>
                  <a:defRPr/>
                </a:pPr>
                <a:endParaRPr lang="zh-CN" altLang="en-US" kern="0">
                  <a:solidFill>
                    <a:sysClr val="windowText" lastClr="000000"/>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7" name="Oval 15"/>
              <p:cNvSpPr>
                <a:spLocks noChangeArrowheads="1"/>
              </p:cNvSpPr>
              <p:nvPr/>
            </p:nvSpPr>
            <p:spPr bwMode="auto">
              <a:xfrm>
                <a:off x="3742" y="3883"/>
                <a:ext cx="91" cy="91"/>
              </a:xfrm>
              <a:prstGeom prst="ellipse">
                <a:avLst/>
              </a:prstGeom>
              <a:solidFill>
                <a:srgbClr val="00E4A8"/>
              </a:solidFill>
              <a:ln w="9525">
                <a:solidFill>
                  <a:srgbClr val="00E4A8"/>
                </a:solidFill>
                <a:miter lim="800000"/>
                <a:headEnd/>
                <a:tailEnd/>
              </a:ln>
              <a:effectLst/>
            </p:spPr>
            <p:txBody>
              <a:bodyPr wrap="none" anchor="ctr"/>
              <a:lstStyle/>
              <a:p>
                <a:pPr fontAlgn="auto">
                  <a:spcBef>
                    <a:spcPts val="0"/>
                  </a:spcBef>
                  <a:spcAft>
                    <a:spcPts val="0"/>
                  </a:spcAft>
                  <a:defRPr/>
                </a:pPr>
                <a:endParaRPr lang="zh-CN" altLang="en-US" kern="0">
                  <a:solidFill>
                    <a:sysClr val="windowText" lastClr="000000"/>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8" name="Oval 16"/>
              <p:cNvSpPr>
                <a:spLocks noChangeArrowheads="1"/>
              </p:cNvSpPr>
              <p:nvPr/>
            </p:nvSpPr>
            <p:spPr bwMode="auto">
              <a:xfrm>
                <a:off x="2925" y="2523"/>
                <a:ext cx="91" cy="91"/>
              </a:xfrm>
              <a:prstGeom prst="ellipse">
                <a:avLst/>
              </a:prstGeom>
              <a:solidFill>
                <a:srgbClr val="FF0000"/>
              </a:solidFill>
              <a:ln w="9525">
                <a:solidFill>
                  <a:srgbClr val="FF0000"/>
                </a:solidFill>
                <a:miter lim="800000"/>
                <a:headEnd/>
                <a:tailEnd/>
              </a:ln>
              <a:effectLst/>
            </p:spPr>
            <p:txBody>
              <a:bodyPr wrap="none" anchor="ctr"/>
              <a:lstStyle/>
              <a:p>
                <a:pPr fontAlgn="auto">
                  <a:spcBef>
                    <a:spcPts val="0"/>
                  </a:spcBef>
                  <a:spcAft>
                    <a:spcPts val="0"/>
                  </a:spcAft>
                  <a:defRPr/>
                </a:pPr>
                <a:endParaRPr lang="zh-CN" altLang="en-US" kern="0">
                  <a:solidFill>
                    <a:sysClr val="windowText" lastClr="000000"/>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9" name="Oval 17"/>
              <p:cNvSpPr>
                <a:spLocks noChangeArrowheads="1"/>
              </p:cNvSpPr>
              <p:nvPr/>
            </p:nvSpPr>
            <p:spPr bwMode="auto">
              <a:xfrm>
                <a:off x="3560" y="2523"/>
                <a:ext cx="91" cy="91"/>
              </a:xfrm>
              <a:prstGeom prst="ellipse">
                <a:avLst/>
              </a:prstGeom>
              <a:solidFill>
                <a:srgbClr val="FF0000"/>
              </a:solidFill>
              <a:ln w="9525">
                <a:solidFill>
                  <a:srgbClr val="FF0000"/>
                </a:solidFill>
                <a:miter lim="800000"/>
                <a:headEnd/>
                <a:tailEnd/>
              </a:ln>
              <a:effectLst/>
            </p:spPr>
            <p:txBody>
              <a:bodyPr wrap="none" anchor="ctr"/>
              <a:lstStyle/>
              <a:p>
                <a:pPr fontAlgn="auto">
                  <a:spcBef>
                    <a:spcPts val="0"/>
                  </a:spcBef>
                  <a:spcAft>
                    <a:spcPts val="0"/>
                  </a:spcAft>
                  <a:defRPr/>
                </a:pPr>
                <a:endParaRPr lang="zh-CN" altLang="en-US" kern="0">
                  <a:solidFill>
                    <a:sysClr val="windowText" lastClr="000000"/>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0" name="Oval 18"/>
              <p:cNvSpPr>
                <a:spLocks noChangeArrowheads="1"/>
              </p:cNvSpPr>
              <p:nvPr/>
            </p:nvSpPr>
            <p:spPr bwMode="auto">
              <a:xfrm>
                <a:off x="4513" y="2432"/>
                <a:ext cx="91" cy="91"/>
              </a:xfrm>
              <a:prstGeom prst="ellipse">
                <a:avLst/>
              </a:prstGeom>
              <a:solidFill>
                <a:srgbClr val="FF0000"/>
              </a:solidFill>
              <a:ln w="9525">
                <a:solidFill>
                  <a:srgbClr val="FF0000"/>
                </a:solidFill>
                <a:miter lim="800000"/>
                <a:headEnd/>
                <a:tailEnd/>
              </a:ln>
              <a:effectLst/>
            </p:spPr>
            <p:txBody>
              <a:bodyPr wrap="none" anchor="ctr"/>
              <a:lstStyle/>
              <a:p>
                <a:pPr fontAlgn="auto">
                  <a:spcBef>
                    <a:spcPts val="0"/>
                  </a:spcBef>
                  <a:spcAft>
                    <a:spcPts val="0"/>
                  </a:spcAft>
                  <a:defRPr/>
                </a:pPr>
                <a:endParaRPr lang="zh-CN" altLang="en-US" kern="0">
                  <a:solidFill>
                    <a:sysClr val="windowText" lastClr="000000"/>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1" name="Oval 19"/>
              <p:cNvSpPr>
                <a:spLocks noChangeArrowheads="1"/>
              </p:cNvSpPr>
              <p:nvPr/>
            </p:nvSpPr>
            <p:spPr bwMode="auto">
              <a:xfrm>
                <a:off x="4241" y="3384"/>
                <a:ext cx="91" cy="91"/>
              </a:xfrm>
              <a:prstGeom prst="ellipse">
                <a:avLst/>
              </a:prstGeom>
              <a:solidFill>
                <a:srgbClr val="FF0000"/>
              </a:solidFill>
              <a:ln w="9525">
                <a:solidFill>
                  <a:srgbClr val="FF0000"/>
                </a:solidFill>
                <a:miter lim="800000"/>
                <a:headEnd/>
                <a:tailEnd/>
              </a:ln>
              <a:effectLst/>
            </p:spPr>
            <p:txBody>
              <a:bodyPr wrap="none" anchor="ctr"/>
              <a:lstStyle/>
              <a:p>
                <a:pPr fontAlgn="auto">
                  <a:spcBef>
                    <a:spcPts val="0"/>
                  </a:spcBef>
                  <a:spcAft>
                    <a:spcPts val="0"/>
                  </a:spcAft>
                  <a:defRPr/>
                </a:pPr>
                <a:endParaRPr lang="zh-CN" altLang="en-US" kern="0">
                  <a:solidFill>
                    <a:sysClr val="windowText" lastClr="000000"/>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2" name="Oval 20"/>
              <p:cNvSpPr>
                <a:spLocks noChangeArrowheads="1"/>
              </p:cNvSpPr>
              <p:nvPr/>
            </p:nvSpPr>
            <p:spPr bwMode="auto">
              <a:xfrm>
                <a:off x="4785" y="2704"/>
                <a:ext cx="91" cy="91"/>
              </a:xfrm>
              <a:prstGeom prst="ellipse">
                <a:avLst/>
              </a:prstGeom>
              <a:solidFill>
                <a:srgbClr val="FF0000"/>
              </a:solidFill>
              <a:ln w="9525">
                <a:solidFill>
                  <a:srgbClr val="FF0000"/>
                </a:solidFill>
                <a:miter lim="800000"/>
                <a:headEnd/>
                <a:tailEnd/>
              </a:ln>
              <a:effectLst/>
            </p:spPr>
            <p:txBody>
              <a:bodyPr wrap="none" anchor="ctr"/>
              <a:lstStyle/>
              <a:p>
                <a:pPr fontAlgn="auto">
                  <a:spcBef>
                    <a:spcPts val="0"/>
                  </a:spcBef>
                  <a:spcAft>
                    <a:spcPts val="0"/>
                  </a:spcAft>
                  <a:defRPr/>
                </a:pPr>
                <a:endParaRPr lang="zh-CN" altLang="en-US" kern="0">
                  <a:solidFill>
                    <a:sysClr val="windowText" lastClr="000000"/>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3" name="Oval 21"/>
              <p:cNvSpPr>
                <a:spLocks noChangeArrowheads="1"/>
              </p:cNvSpPr>
              <p:nvPr/>
            </p:nvSpPr>
            <p:spPr bwMode="auto">
              <a:xfrm>
                <a:off x="4558" y="3113"/>
                <a:ext cx="91" cy="91"/>
              </a:xfrm>
              <a:prstGeom prst="ellipse">
                <a:avLst/>
              </a:prstGeom>
              <a:solidFill>
                <a:srgbClr val="FF0000"/>
              </a:solidFill>
              <a:ln w="9525">
                <a:solidFill>
                  <a:srgbClr val="FF0000"/>
                </a:solidFill>
                <a:miter lim="800000"/>
                <a:headEnd/>
                <a:tailEnd/>
              </a:ln>
              <a:effectLst/>
            </p:spPr>
            <p:txBody>
              <a:bodyPr wrap="none" anchor="ctr"/>
              <a:lstStyle/>
              <a:p>
                <a:pPr fontAlgn="auto">
                  <a:spcBef>
                    <a:spcPts val="0"/>
                  </a:spcBef>
                  <a:spcAft>
                    <a:spcPts val="0"/>
                  </a:spcAft>
                  <a:defRPr/>
                </a:pPr>
                <a:endParaRPr lang="zh-CN" altLang="en-US" kern="0">
                  <a:solidFill>
                    <a:sysClr val="windowText" lastClr="000000"/>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4" name="Oval 22"/>
              <p:cNvSpPr>
                <a:spLocks noChangeArrowheads="1"/>
              </p:cNvSpPr>
              <p:nvPr/>
            </p:nvSpPr>
            <p:spPr bwMode="auto">
              <a:xfrm>
                <a:off x="4876" y="3113"/>
                <a:ext cx="91" cy="91"/>
              </a:xfrm>
              <a:prstGeom prst="ellipse">
                <a:avLst/>
              </a:prstGeom>
              <a:solidFill>
                <a:srgbClr val="FF0000"/>
              </a:solidFill>
              <a:ln w="9525">
                <a:solidFill>
                  <a:srgbClr val="FF0000"/>
                </a:solidFill>
                <a:miter lim="800000"/>
                <a:headEnd/>
                <a:tailEnd/>
              </a:ln>
              <a:effectLst/>
            </p:spPr>
            <p:txBody>
              <a:bodyPr wrap="none" anchor="ctr"/>
              <a:lstStyle/>
              <a:p>
                <a:pPr fontAlgn="auto">
                  <a:spcBef>
                    <a:spcPts val="0"/>
                  </a:spcBef>
                  <a:spcAft>
                    <a:spcPts val="0"/>
                  </a:spcAft>
                  <a:defRPr/>
                </a:pPr>
                <a:endParaRPr lang="zh-CN" altLang="en-US" kern="0">
                  <a:solidFill>
                    <a:sysClr val="windowText" lastClr="000000"/>
                  </a:solidFill>
                  <a:latin typeface="Times New Roman" panose="02020603050405020304" pitchFamily="18" charset="0"/>
                  <a:ea typeface="微软雅黑" panose="020B0503020204020204" pitchFamily="34" charset="-122"/>
                  <a:sym typeface="Times New Roman" panose="02020603050405020304" pitchFamily="18" charset="0"/>
                </a:endParaRPr>
              </a:p>
            </p:txBody>
          </p:sp>
        </p:grpSp>
        <p:sp>
          <p:nvSpPr>
            <p:cNvPr id="9" name="Line 23"/>
            <p:cNvSpPr>
              <a:spLocks noChangeShapeType="1"/>
            </p:cNvSpPr>
            <p:nvPr/>
          </p:nvSpPr>
          <p:spPr bwMode="auto">
            <a:xfrm>
              <a:off x="2124174" y="3644857"/>
              <a:ext cx="3529013" cy="2231582"/>
            </a:xfrm>
            <a:prstGeom prst="line">
              <a:avLst/>
            </a:prstGeom>
            <a:noFill/>
            <a:ln w="38100">
              <a:solidFill>
                <a:srgbClr val="3333CC"/>
              </a:solidFill>
              <a:miter lim="800000"/>
              <a:headEnd/>
              <a:tailEnd/>
            </a:ln>
            <a:effectLst/>
          </p:spPr>
          <p:txBody>
            <a:bodyPr wrap="none"/>
            <a:lstStyle/>
            <a:p>
              <a:pPr fontAlgn="auto">
                <a:spcBef>
                  <a:spcPts val="0"/>
                </a:spcBef>
                <a:spcAft>
                  <a:spcPts val="0"/>
                </a:spcAft>
                <a:defRPr/>
              </a:pPr>
              <a:endParaRPr lang="zh-CN" altLang="en-US" kern="0">
                <a:solidFill>
                  <a:sysClr val="windowText" lastClr="000000"/>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0" name="Line 24"/>
            <p:cNvSpPr>
              <a:spLocks noChangeShapeType="1"/>
            </p:cNvSpPr>
            <p:nvPr/>
          </p:nvSpPr>
          <p:spPr bwMode="auto">
            <a:xfrm>
              <a:off x="2413099" y="3429000"/>
              <a:ext cx="3382963" cy="2231582"/>
            </a:xfrm>
            <a:prstGeom prst="line">
              <a:avLst/>
            </a:prstGeom>
            <a:noFill/>
            <a:ln w="38100">
              <a:solidFill>
                <a:srgbClr val="3333CC"/>
              </a:solidFill>
              <a:prstDash val="sysDot"/>
              <a:miter lim="800000"/>
              <a:headEnd/>
              <a:tailEnd/>
            </a:ln>
            <a:effectLst/>
          </p:spPr>
          <p:txBody>
            <a:bodyPr wrap="none"/>
            <a:lstStyle/>
            <a:p>
              <a:pPr fontAlgn="auto">
                <a:spcBef>
                  <a:spcPts val="0"/>
                </a:spcBef>
                <a:spcAft>
                  <a:spcPts val="0"/>
                </a:spcAft>
                <a:defRPr/>
              </a:pPr>
              <a:endParaRPr lang="zh-CN" altLang="en-US" kern="0">
                <a:solidFill>
                  <a:sysClr val="windowText" lastClr="000000"/>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1" name="Line 25"/>
            <p:cNvSpPr>
              <a:spLocks noChangeShapeType="1"/>
            </p:cNvSpPr>
            <p:nvPr/>
          </p:nvSpPr>
          <p:spPr bwMode="auto">
            <a:xfrm>
              <a:off x="1908274" y="3860714"/>
              <a:ext cx="3600450" cy="2282372"/>
            </a:xfrm>
            <a:prstGeom prst="line">
              <a:avLst/>
            </a:prstGeom>
            <a:noFill/>
            <a:ln w="38100">
              <a:solidFill>
                <a:srgbClr val="3333CC"/>
              </a:solidFill>
              <a:prstDash val="sysDot"/>
              <a:miter lim="800000"/>
              <a:headEnd/>
              <a:tailEnd/>
            </a:ln>
            <a:effectLst/>
          </p:spPr>
          <p:txBody>
            <a:bodyPr wrap="none"/>
            <a:lstStyle/>
            <a:p>
              <a:pPr fontAlgn="auto">
                <a:spcBef>
                  <a:spcPts val="0"/>
                </a:spcBef>
                <a:spcAft>
                  <a:spcPts val="0"/>
                </a:spcAft>
                <a:defRPr/>
              </a:pPr>
              <a:endParaRPr lang="zh-CN" altLang="en-US" kern="0">
                <a:solidFill>
                  <a:sysClr val="windowText" lastClr="000000"/>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2" name="Text Box 26"/>
            <p:cNvSpPr txBox="1">
              <a:spLocks noChangeArrowheads="1"/>
            </p:cNvSpPr>
            <p:nvPr/>
          </p:nvSpPr>
          <p:spPr bwMode="auto">
            <a:xfrm>
              <a:off x="5724624" y="5783263"/>
              <a:ext cx="6492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i="1">
                  <a:latin typeface="Times New Roman" panose="02020603050405020304" pitchFamily="18" charset="0"/>
                  <a:ea typeface="微软雅黑" panose="020B0503020204020204" pitchFamily="34" charset="-122"/>
                  <a:sym typeface="Times New Roman" panose="02020603050405020304" pitchFamily="18" charset="0"/>
                </a:rPr>
                <a:t>H</a:t>
              </a:r>
              <a:endParaRPr lang="en-US" altLang="zh-CN" i="1" baseline="-2500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3" name="Text Box 27"/>
            <p:cNvSpPr txBox="1">
              <a:spLocks noChangeArrowheads="1"/>
            </p:cNvSpPr>
            <p:nvPr/>
          </p:nvSpPr>
          <p:spPr bwMode="auto">
            <a:xfrm>
              <a:off x="4787999" y="5856288"/>
              <a:ext cx="6492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i="1">
                  <a:latin typeface="Times New Roman" panose="02020603050405020304" pitchFamily="18" charset="0"/>
                  <a:ea typeface="微软雅黑" panose="020B0503020204020204" pitchFamily="34" charset="-122"/>
                  <a:sym typeface="Times New Roman" panose="02020603050405020304" pitchFamily="18" charset="0"/>
                </a:rPr>
                <a:t>H</a:t>
              </a:r>
              <a:r>
                <a:rPr lang="en-US" altLang="zh-CN" baseline="-25000">
                  <a:latin typeface="Times New Roman" panose="02020603050405020304" pitchFamily="18" charset="0"/>
                  <a:ea typeface="微软雅黑" panose="020B0503020204020204" pitchFamily="34" charset="-122"/>
                  <a:sym typeface="Times New Roman" panose="02020603050405020304" pitchFamily="18" charset="0"/>
                </a:rPr>
                <a:t>1</a:t>
              </a:r>
            </a:p>
          </p:txBody>
        </p:sp>
        <p:sp>
          <p:nvSpPr>
            <p:cNvPr id="14" name="Text Box 28"/>
            <p:cNvSpPr txBox="1">
              <a:spLocks noChangeArrowheads="1"/>
            </p:cNvSpPr>
            <p:nvPr/>
          </p:nvSpPr>
          <p:spPr bwMode="auto">
            <a:xfrm>
              <a:off x="5867499" y="5280025"/>
              <a:ext cx="7207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i="1">
                  <a:latin typeface="Times New Roman" panose="02020603050405020304" pitchFamily="18" charset="0"/>
                  <a:ea typeface="微软雅黑" panose="020B0503020204020204" pitchFamily="34" charset="-122"/>
                  <a:sym typeface="Times New Roman" panose="02020603050405020304" pitchFamily="18" charset="0"/>
                </a:rPr>
                <a:t>H</a:t>
              </a:r>
              <a:r>
                <a:rPr lang="en-US" altLang="zh-CN" baseline="-25000">
                  <a:latin typeface="Times New Roman" panose="02020603050405020304" pitchFamily="18" charset="0"/>
                  <a:ea typeface="微软雅黑" panose="020B0503020204020204" pitchFamily="34" charset="-122"/>
                  <a:sym typeface="Times New Roman" panose="02020603050405020304" pitchFamily="18" charset="0"/>
                </a:rPr>
                <a:t>2</a:t>
              </a:r>
            </a:p>
          </p:txBody>
        </p:sp>
        <p:sp>
          <p:nvSpPr>
            <p:cNvPr id="15" name="Oval 29"/>
            <p:cNvSpPr>
              <a:spLocks noChangeArrowheads="1"/>
            </p:cNvSpPr>
            <p:nvPr/>
          </p:nvSpPr>
          <p:spPr bwMode="auto">
            <a:xfrm>
              <a:off x="2699792" y="3573016"/>
              <a:ext cx="287338" cy="288925"/>
            </a:xfrm>
            <a:prstGeom prst="ellipse">
              <a:avLst/>
            </a:prstGeom>
            <a:noFill/>
            <a:ln w="38100">
              <a:solidFill>
                <a:srgbClr val="AE06FA"/>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6" name="Oval 30"/>
            <p:cNvSpPr>
              <a:spLocks noChangeArrowheads="1"/>
            </p:cNvSpPr>
            <p:nvPr/>
          </p:nvSpPr>
          <p:spPr bwMode="auto">
            <a:xfrm>
              <a:off x="4787355" y="4941441"/>
              <a:ext cx="287337" cy="288925"/>
            </a:xfrm>
            <a:prstGeom prst="ellipse">
              <a:avLst/>
            </a:prstGeom>
            <a:noFill/>
            <a:ln w="38100">
              <a:solidFill>
                <a:srgbClr val="AE06FA"/>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7" name="Oval 31"/>
            <p:cNvSpPr>
              <a:spLocks noChangeArrowheads="1"/>
            </p:cNvSpPr>
            <p:nvPr/>
          </p:nvSpPr>
          <p:spPr bwMode="auto">
            <a:xfrm>
              <a:off x="2699792" y="4293741"/>
              <a:ext cx="287338" cy="288925"/>
            </a:xfrm>
            <a:prstGeom prst="ellipse">
              <a:avLst/>
            </a:prstGeom>
            <a:noFill/>
            <a:ln w="38100">
              <a:solidFill>
                <a:srgbClr val="AE06FA"/>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8" name="Oval 32"/>
            <p:cNvSpPr>
              <a:spLocks noChangeArrowheads="1"/>
            </p:cNvSpPr>
            <p:nvPr/>
          </p:nvSpPr>
          <p:spPr bwMode="auto">
            <a:xfrm>
              <a:off x="4284117" y="5301804"/>
              <a:ext cx="287338" cy="288925"/>
            </a:xfrm>
            <a:prstGeom prst="ellipse">
              <a:avLst/>
            </a:prstGeom>
            <a:noFill/>
            <a:ln w="38100">
              <a:solidFill>
                <a:srgbClr val="AE06FA"/>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grpSp>
      <p:sp>
        <p:nvSpPr>
          <p:cNvPr id="36" name="标题 3">
            <a:extLst>
              <a:ext uri="{FF2B5EF4-FFF2-40B4-BE49-F238E27FC236}">
                <a16:creationId xmlns:a16="http://schemas.microsoft.com/office/drawing/2014/main" id="{F5FBE039-661E-4D35-9CF6-222E031F4DB4}"/>
              </a:ext>
            </a:extLst>
          </p:cNvPr>
          <p:cNvSpPr txBox="1">
            <a:spLocks/>
          </p:cNvSpPr>
          <p:nvPr/>
        </p:nvSpPr>
        <p:spPr>
          <a:xfrm>
            <a:off x="756000" y="108000"/>
            <a:ext cx="6781800" cy="492443"/>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2.2 SVM</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目标函数求解：对偶问题求解</a:t>
            </a:r>
            <a:endPar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Tree>
    <p:extLst>
      <p:ext uri="{BB962C8B-B14F-4D97-AF65-F5344CB8AC3E}">
        <p14:creationId xmlns:p14="http://schemas.microsoft.com/office/powerpoint/2010/main" val="3145464791"/>
      </p:ext>
    </p:extLst>
  </p:cSld>
  <p:clrMapOvr>
    <a:masterClrMapping/>
  </p:clrMapOvr>
  <p:transition spd="med">
    <p:split orient="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4294967295"/>
              </p:nvPr>
            </p:nvSpPr>
            <p:spPr>
              <a:xfrm>
                <a:off x="252000" y="757163"/>
                <a:ext cx="8229600" cy="1171090"/>
              </a:xfrm>
              <a:prstGeom prst="rect">
                <a:avLst/>
              </a:prstGeom>
            </p:spPr>
            <p:txBody>
              <a:bodyPr>
                <a:spAutoFit/>
              </a:bodyPr>
              <a:lstStyle/>
              <a:p>
                <a:pPr marL="360000" indent="-360000" algn="just">
                  <a:lnSpc>
                    <a:spcPct val="150000"/>
                  </a:lnSpc>
                  <a:spcBef>
                    <a:spcPts val="600"/>
                  </a:spcBef>
                  <a:buClr>
                    <a:srgbClr val="FF6600"/>
                  </a:buClr>
                  <a:buSzPct val="80000"/>
                  <a:buFont typeface="Wingdings" panose="05000000000000000000" pitchFamily="2" charset="2"/>
                  <a:buChar char="l"/>
                </a:pPr>
                <a:r>
                  <a:rPr lang="zh-CN" altLang="en-US" sz="2400">
                    <a:solidFill>
                      <a:schemeClr val="tx1">
                        <a:lumMod val="85000"/>
                        <a:lumOff val="15000"/>
                      </a:schemeClr>
                    </a:solidFill>
                    <a:cs typeface="+mn-ea"/>
                    <a:sym typeface="Times New Roman" panose="02020603050405020304" pitchFamily="18" charset="0"/>
                  </a:rPr>
                  <a:t>发现</a:t>
                </a:r>
                <a:endParaRPr lang="en-US" altLang="zh-CN" sz="2400" dirty="0">
                  <a:solidFill>
                    <a:schemeClr val="tx1">
                      <a:lumMod val="85000"/>
                      <a:lumOff val="15000"/>
                    </a:schemeClr>
                  </a:solidFill>
                  <a:cs typeface="+mn-ea"/>
                  <a:sym typeface="Times New Roman" panose="02020603050405020304" pitchFamily="18" charset="0"/>
                </a:endParaRPr>
              </a:p>
              <a:p>
                <a:pPr lvl="1">
                  <a:lnSpc>
                    <a:spcPct val="150000"/>
                  </a:lnSpc>
                  <a:spcBef>
                    <a:spcPts val="600"/>
                  </a:spcBef>
                  <a:buClr>
                    <a:srgbClr val="FF6600"/>
                  </a:buClr>
                  <a:buSzPct val="60000"/>
                  <a:buFont typeface="Wingdings" panose="05000000000000000000" pitchFamily="2" charset="2"/>
                  <a:buChar char="l"/>
                </a:pPr>
                <a:r>
                  <a:rPr lang="zh-CN" altLang="en-US" sz="2200" dirty="0">
                    <a:sym typeface="Times New Roman" panose="02020603050405020304" pitchFamily="18" charset="0"/>
                  </a:rPr>
                  <a:t>所有非支持向量对应的系数</a:t>
                </a:r>
                <a14:m>
                  <m:oMath xmlns:m="http://schemas.openxmlformats.org/officeDocument/2006/math">
                    <m:r>
                      <a:rPr lang="zh-CN" altLang="en-US" sz="2200">
                        <a:latin typeface="Cambria Math" panose="02040503050406030204" pitchFamily="18" charset="0"/>
                        <a:sym typeface="Times New Roman" panose="02020603050405020304" pitchFamily="18" charset="0"/>
                      </a:rPr>
                      <m:t>𝛼</m:t>
                    </m:r>
                  </m:oMath>
                </a14:m>
                <a:r>
                  <a:rPr lang="zh-CN" altLang="en-US" sz="2200">
                    <a:sym typeface="Times New Roman" panose="02020603050405020304" pitchFamily="18" charset="0"/>
                  </a:rPr>
                  <a:t>都等于</a:t>
                </a:r>
                <a:r>
                  <a:rPr lang="en-US" altLang="zh-CN" sz="2200">
                    <a:sym typeface="Times New Roman" panose="02020603050405020304" pitchFamily="18" charset="0"/>
                  </a:rPr>
                  <a:t>0</a:t>
                </a:r>
                <a:endParaRPr lang="en-US" altLang="zh-CN" sz="2200" dirty="0">
                  <a:sym typeface="Times New Roman" panose="02020603050405020304" pitchFamily="18" charset="0"/>
                </a:endParaRPr>
              </a:p>
            </p:txBody>
          </p:sp>
        </mc:Choice>
        <mc:Fallback xmlns="">
          <p:sp>
            <p:nvSpPr>
              <p:cNvPr id="2" name="内容占位符 1"/>
              <p:cNvSpPr>
                <a:spLocks noGrp="1" noRot="1" noChangeAspect="1" noMove="1" noResize="1" noEditPoints="1" noAdjustHandles="1" noChangeArrowheads="1" noChangeShapeType="1" noTextEdit="1"/>
              </p:cNvSpPr>
              <p:nvPr>
                <p:ph idx="4294967295"/>
              </p:nvPr>
            </p:nvSpPr>
            <p:spPr>
              <a:xfrm>
                <a:off x="252000" y="757163"/>
                <a:ext cx="8229600" cy="1171090"/>
              </a:xfrm>
              <a:prstGeom prst="rect">
                <a:avLst/>
              </a:prstGeom>
              <a:blipFill>
                <a:blip r:embed="rId2"/>
                <a:stretch>
                  <a:fillRect l="-519" b="-9896"/>
                </a:stretch>
              </a:blipFill>
            </p:spPr>
            <p:txBody>
              <a:bodyPr/>
              <a:lstStyle/>
              <a:p>
                <a:r>
                  <a:rPr lang="zh-CN" altLang="en-US">
                    <a:noFill/>
                  </a:rPr>
                  <a:t> </a:t>
                </a:r>
              </a:p>
            </p:txBody>
          </p:sp>
        </mc:Fallback>
      </mc:AlternateContent>
      <p:pic>
        <p:nvPicPr>
          <p:cNvPr id="7" name="图片 6"/>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1496187" y="1916832"/>
            <a:ext cx="6151626" cy="1025271"/>
          </a:xfrm>
          <a:prstGeom prst="rect">
            <a:avLst/>
          </a:prstGeom>
        </p:spPr>
      </p:pic>
      <p:grpSp>
        <p:nvGrpSpPr>
          <p:cNvPr id="6" name="Group 31"/>
          <p:cNvGrpSpPr>
            <a:grpSpLocks/>
          </p:cNvGrpSpPr>
          <p:nvPr/>
        </p:nvGrpSpPr>
        <p:grpSpPr bwMode="auto">
          <a:xfrm>
            <a:off x="1620565" y="3008089"/>
            <a:ext cx="4679950" cy="2797175"/>
            <a:chOff x="1908274" y="3429000"/>
            <a:chExt cx="4679950" cy="2796620"/>
          </a:xfrm>
        </p:grpSpPr>
        <p:grpSp>
          <p:nvGrpSpPr>
            <p:cNvPr id="8" name="Group 6"/>
            <p:cNvGrpSpPr>
              <a:grpSpLocks/>
            </p:cNvGrpSpPr>
            <p:nvPr/>
          </p:nvGrpSpPr>
          <p:grpSpPr bwMode="auto">
            <a:xfrm>
              <a:off x="2555974" y="3500438"/>
              <a:ext cx="3457575" cy="2592387"/>
              <a:chOff x="2789" y="2432"/>
              <a:chExt cx="2178" cy="1633"/>
            </a:xfrm>
          </p:grpSpPr>
          <p:sp>
            <p:nvSpPr>
              <p:cNvPr id="19" name="Oval 7"/>
              <p:cNvSpPr>
                <a:spLocks noChangeArrowheads="1"/>
              </p:cNvSpPr>
              <p:nvPr/>
            </p:nvSpPr>
            <p:spPr bwMode="auto">
              <a:xfrm>
                <a:off x="2925" y="2976"/>
                <a:ext cx="91" cy="91"/>
              </a:xfrm>
              <a:prstGeom prst="ellipse">
                <a:avLst/>
              </a:prstGeom>
              <a:solidFill>
                <a:srgbClr val="00E4A8"/>
              </a:solidFill>
              <a:ln w="9525">
                <a:solidFill>
                  <a:srgbClr val="00E4A8"/>
                </a:solidFill>
                <a:miter lim="800000"/>
                <a:headEnd/>
                <a:tailEnd/>
              </a:ln>
              <a:effectLst/>
            </p:spPr>
            <p:txBody>
              <a:bodyPr wrap="none" anchor="ctr"/>
              <a:lstStyle/>
              <a:p>
                <a:pPr fontAlgn="auto">
                  <a:spcBef>
                    <a:spcPts val="0"/>
                  </a:spcBef>
                  <a:spcAft>
                    <a:spcPts val="0"/>
                  </a:spcAft>
                  <a:defRPr/>
                </a:pPr>
                <a:endParaRPr lang="zh-CN" altLang="en-US" kern="0">
                  <a:solidFill>
                    <a:sysClr val="windowText" lastClr="000000"/>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0" name="Oval 8"/>
              <p:cNvSpPr>
                <a:spLocks noChangeArrowheads="1"/>
              </p:cNvSpPr>
              <p:nvPr/>
            </p:nvSpPr>
            <p:spPr bwMode="auto">
              <a:xfrm>
                <a:off x="2789" y="3475"/>
                <a:ext cx="91" cy="91"/>
              </a:xfrm>
              <a:prstGeom prst="ellipse">
                <a:avLst/>
              </a:prstGeom>
              <a:solidFill>
                <a:srgbClr val="00E4A8"/>
              </a:solidFill>
              <a:ln w="9525">
                <a:solidFill>
                  <a:srgbClr val="00E4A8"/>
                </a:solidFill>
                <a:miter lim="800000"/>
                <a:headEnd/>
                <a:tailEnd/>
              </a:ln>
              <a:effectLst/>
            </p:spPr>
            <p:txBody>
              <a:bodyPr wrap="none" anchor="ctr"/>
              <a:lstStyle/>
              <a:p>
                <a:pPr fontAlgn="auto">
                  <a:spcBef>
                    <a:spcPts val="0"/>
                  </a:spcBef>
                  <a:spcAft>
                    <a:spcPts val="0"/>
                  </a:spcAft>
                  <a:defRPr/>
                </a:pPr>
                <a:endParaRPr lang="zh-CN" altLang="en-US" kern="0">
                  <a:solidFill>
                    <a:sysClr val="windowText" lastClr="000000"/>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1" name="Oval 9"/>
              <p:cNvSpPr>
                <a:spLocks noChangeArrowheads="1"/>
              </p:cNvSpPr>
              <p:nvPr/>
            </p:nvSpPr>
            <p:spPr bwMode="auto">
              <a:xfrm>
                <a:off x="3243" y="3974"/>
                <a:ext cx="91" cy="91"/>
              </a:xfrm>
              <a:prstGeom prst="ellipse">
                <a:avLst/>
              </a:prstGeom>
              <a:solidFill>
                <a:srgbClr val="00E4A8"/>
              </a:solidFill>
              <a:ln w="9525">
                <a:solidFill>
                  <a:srgbClr val="00E4A8"/>
                </a:solidFill>
                <a:miter lim="800000"/>
                <a:headEnd/>
                <a:tailEnd/>
              </a:ln>
              <a:effectLst/>
            </p:spPr>
            <p:txBody>
              <a:bodyPr wrap="none" anchor="ctr"/>
              <a:lstStyle/>
              <a:p>
                <a:pPr fontAlgn="auto">
                  <a:spcBef>
                    <a:spcPts val="0"/>
                  </a:spcBef>
                  <a:spcAft>
                    <a:spcPts val="0"/>
                  </a:spcAft>
                  <a:defRPr/>
                </a:pPr>
                <a:endParaRPr lang="zh-CN" altLang="en-US" kern="0">
                  <a:solidFill>
                    <a:sysClr val="windowText" lastClr="000000"/>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2" name="Oval 10"/>
              <p:cNvSpPr>
                <a:spLocks noChangeArrowheads="1"/>
              </p:cNvSpPr>
              <p:nvPr/>
            </p:nvSpPr>
            <p:spPr bwMode="auto">
              <a:xfrm>
                <a:off x="2835" y="3838"/>
                <a:ext cx="91" cy="91"/>
              </a:xfrm>
              <a:prstGeom prst="ellipse">
                <a:avLst/>
              </a:prstGeom>
              <a:solidFill>
                <a:srgbClr val="00E4A8"/>
              </a:solidFill>
              <a:ln w="9525">
                <a:solidFill>
                  <a:srgbClr val="00E4A8"/>
                </a:solidFill>
                <a:miter lim="800000"/>
                <a:headEnd/>
                <a:tailEnd/>
              </a:ln>
              <a:effectLst/>
            </p:spPr>
            <p:txBody>
              <a:bodyPr wrap="none" anchor="ctr"/>
              <a:lstStyle/>
              <a:p>
                <a:pPr fontAlgn="auto">
                  <a:spcBef>
                    <a:spcPts val="0"/>
                  </a:spcBef>
                  <a:spcAft>
                    <a:spcPts val="0"/>
                  </a:spcAft>
                  <a:defRPr/>
                </a:pPr>
                <a:endParaRPr lang="zh-CN" altLang="en-US" kern="0">
                  <a:solidFill>
                    <a:sysClr val="windowText" lastClr="000000"/>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3" name="Oval 11"/>
              <p:cNvSpPr>
                <a:spLocks noChangeArrowheads="1"/>
              </p:cNvSpPr>
              <p:nvPr/>
            </p:nvSpPr>
            <p:spPr bwMode="auto">
              <a:xfrm>
                <a:off x="3878" y="2795"/>
                <a:ext cx="91" cy="91"/>
              </a:xfrm>
              <a:prstGeom prst="ellipse">
                <a:avLst/>
              </a:prstGeom>
              <a:solidFill>
                <a:srgbClr val="FF0000"/>
              </a:solidFill>
              <a:ln w="9525">
                <a:solidFill>
                  <a:srgbClr val="FF0000"/>
                </a:solidFill>
                <a:miter lim="800000"/>
                <a:headEnd/>
                <a:tailEnd/>
              </a:ln>
              <a:effectLst/>
            </p:spPr>
            <p:txBody>
              <a:bodyPr wrap="none" anchor="ctr"/>
              <a:lstStyle/>
              <a:p>
                <a:pPr fontAlgn="auto">
                  <a:spcBef>
                    <a:spcPts val="0"/>
                  </a:spcBef>
                  <a:spcAft>
                    <a:spcPts val="0"/>
                  </a:spcAft>
                  <a:defRPr/>
                </a:pPr>
                <a:endParaRPr lang="zh-CN" altLang="en-US" kern="0">
                  <a:solidFill>
                    <a:sysClr val="windowText" lastClr="000000"/>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4" name="Oval 12"/>
              <p:cNvSpPr>
                <a:spLocks noChangeArrowheads="1"/>
              </p:cNvSpPr>
              <p:nvPr/>
            </p:nvSpPr>
            <p:spPr bwMode="auto">
              <a:xfrm>
                <a:off x="4332" y="2840"/>
                <a:ext cx="91" cy="91"/>
              </a:xfrm>
              <a:prstGeom prst="ellipse">
                <a:avLst/>
              </a:prstGeom>
              <a:solidFill>
                <a:srgbClr val="FF0000"/>
              </a:solidFill>
              <a:ln w="9525">
                <a:solidFill>
                  <a:srgbClr val="FF0000"/>
                </a:solidFill>
                <a:miter lim="800000"/>
                <a:headEnd/>
                <a:tailEnd/>
              </a:ln>
              <a:effectLst/>
            </p:spPr>
            <p:txBody>
              <a:bodyPr wrap="none" anchor="ctr"/>
              <a:lstStyle/>
              <a:p>
                <a:pPr fontAlgn="auto">
                  <a:spcBef>
                    <a:spcPts val="0"/>
                  </a:spcBef>
                  <a:spcAft>
                    <a:spcPts val="0"/>
                  </a:spcAft>
                  <a:defRPr/>
                </a:pPr>
                <a:endParaRPr lang="zh-CN" altLang="en-US" kern="0">
                  <a:solidFill>
                    <a:sysClr val="windowText" lastClr="000000"/>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5" name="Oval 13"/>
              <p:cNvSpPr>
                <a:spLocks noChangeArrowheads="1"/>
              </p:cNvSpPr>
              <p:nvPr/>
            </p:nvSpPr>
            <p:spPr bwMode="auto">
              <a:xfrm>
                <a:off x="3923" y="3611"/>
                <a:ext cx="91" cy="91"/>
              </a:xfrm>
              <a:prstGeom prst="ellipse">
                <a:avLst/>
              </a:prstGeom>
              <a:solidFill>
                <a:srgbClr val="00E4A8"/>
              </a:solidFill>
              <a:ln w="9525">
                <a:solidFill>
                  <a:srgbClr val="00E4A8"/>
                </a:solidFill>
                <a:miter lim="800000"/>
                <a:headEnd/>
                <a:tailEnd/>
              </a:ln>
              <a:effectLst/>
            </p:spPr>
            <p:txBody>
              <a:bodyPr wrap="none" anchor="ctr"/>
              <a:lstStyle/>
              <a:p>
                <a:pPr fontAlgn="auto">
                  <a:spcBef>
                    <a:spcPts val="0"/>
                  </a:spcBef>
                  <a:spcAft>
                    <a:spcPts val="0"/>
                  </a:spcAft>
                  <a:defRPr/>
                </a:pPr>
                <a:endParaRPr lang="zh-CN" altLang="en-US" kern="0">
                  <a:solidFill>
                    <a:sysClr val="windowText" lastClr="000000"/>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6" name="Oval 14"/>
              <p:cNvSpPr>
                <a:spLocks noChangeArrowheads="1"/>
              </p:cNvSpPr>
              <p:nvPr/>
            </p:nvSpPr>
            <p:spPr bwMode="auto">
              <a:xfrm>
                <a:off x="3243" y="3521"/>
                <a:ext cx="91" cy="91"/>
              </a:xfrm>
              <a:prstGeom prst="ellipse">
                <a:avLst/>
              </a:prstGeom>
              <a:solidFill>
                <a:srgbClr val="00E4A8"/>
              </a:solidFill>
              <a:ln w="9525">
                <a:solidFill>
                  <a:srgbClr val="00E4A8"/>
                </a:solidFill>
                <a:miter lim="800000"/>
                <a:headEnd/>
                <a:tailEnd/>
              </a:ln>
              <a:effectLst/>
            </p:spPr>
            <p:txBody>
              <a:bodyPr wrap="none" anchor="ctr"/>
              <a:lstStyle/>
              <a:p>
                <a:pPr fontAlgn="auto">
                  <a:spcBef>
                    <a:spcPts val="0"/>
                  </a:spcBef>
                  <a:spcAft>
                    <a:spcPts val="0"/>
                  </a:spcAft>
                  <a:defRPr/>
                </a:pPr>
                <a:endParaRPr lang="zh-CN" altLang="en-US" kern="0">
                  <a:solidFill>
                    <a:sysClr val="windowText" lastClr="000000"/>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7" name="Oval 15"/>
              <p:cNvSpPr>
                <a:spLocks noChangeArrowheads="1"/>
              </p:cNvSpPr>
              <p:nvPr/>
            </p:nvSpPr>
            <p:spPr bwMode="auto">
              <a:xfrm>
                <a:off x="3742" y="3883"/>
                <a:ext cx="91" cy="91"/>
              </a:xfrm>
              <a:prstGeom prst="ellipse">
                <a:avLst/>
              </a:prstGeom>
              <a:solidFill>
                <a:srgbClr val="00E4A8"/>
              </a:solidFill>
              <a:ln w="9525">
                <a:solidFill>
                  <a:srgbClr val="00E4A8"/>
                </a:solidFill>
                <a:miter lim="800000"/>
                <a:headEnd/>
                <a:tailEnd/>
              </a:ln>
              <a:effectLst/>
            </p:spPr>
            <p:txBody>
              <a:bodyPr wrap="none" anchor="ctr"/>
              <a:lstStyle/>
              <a:p>
                <a:pPr fontAlgn="auto">
                  <a:spcBef>
                    <a:spcPts val="0"/>
                  </a:spcBef>
                  <a:spcAft>
                    <a:spcPts val="0"/>
                  </a:spcAft>
                  <a:defRPr/>
                </a:pPr>
                <a:endParaRPr lang="zh-CN" altLang="en-US" kern="0">
                  <a:solidFill>
                    <a:sysClr val="windowText" lastClr="000000"/>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8" name="Oval 16"/>
              <p:cNvSpPr>
                <a:spLocks noChangeArrowheads="1"/>
              </p:cNvSpPr>
              <p:nvPr/>
            </p:nvSpPr>
            <p:spPr bwMode="auto">
              <a:xfrm>
                <a:off x="2925" y="2523"/>
                <a:ext cx="91" cy="91"/>
              </a:xfrm>
              <a:prstGeom prst="ellipse">
                <a:avLst/>
              </a:prstGeom>
              <a:solidFill>
                <a:srgbClr val="FF0000"/>
              </a:solidFill>
              <a:ln w="9525">
                <a:solidFill>
                  <a:srgbClr val="FF0000"/>
                </a:solidFill>
                <a:miter lim="800000"/>
                <a:headEnd/>
                <a:tailEnd/>
              </a:ln>
              <a:effectLst/>
            </p:spPr>
            <p:txBody>
              <a:bodyPr wrap="none" anchor="ctr"/>
              <a:lstStyle/>
              <a:p>
                <a:pPr fontAlgn="auto">
                  <a:spcBef>
                    <a:spcPts val="0"/>
                  </a:spcBef>
                  <a:spcAft>
                    <a:spcPts val="0"/>
                  </a:spcAft>
                  <a:defRPr/>
                </a:pPr>
                <a:endParaRPr lang="zh-CN" altLang="en-US" kern="0">
                  <a:solidFill>
                    <a:sysClr val="windowText" lastClr="000000"/>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9" name="Oval 17"/>
              <p:cNvSpPr>
                <a:spLocks noChangeArrowheads="1"/>
              </p:cNvSpPr>
              <p:nvPr/>
            </p:nvSpPr>
            <p:spPr bwMode="auto">
              <a:xfrm>
                <a:off x="3560" y="2523"/>
                <a:ext cx="91" cy="91"/>
              </a:xfrm>
              <a:prstGeom prst="ellipse">
                <a:avLst/>
              </a:prstGeom>
              <a:solidFill>
                <a:srgbClr val="FF0000"/>
              </a:solidFill>
              <a:ln w="9525">
                <a:solidFill>
                  <a:srgbClr val="FF0000"/>
                </a:solidFill>
                <a:miter lim="800000"/>
                <a:headEnd/>
                <a:tailEnd/>
              </a:ln>
              <a:effectLst/>
            </p:spPr>
            <p:txBody>
              <a:bodyPr wrap="none" anchor="ctr"/>
              <a:lstStyle/>
              <a:p>
                <a:pPr fontAlgn="auto">
                  <a:spcBef>
                    <a:spcPts val="0"/>
                  </a:spcBef>
                  <a:spcAft>
                    <a:spcPts val="0"/>
                  </a:spcAft>
                  <a:defRPr/>
                </a:pPr>
                <a:endParaRPr lang="zh-CN" altLang="en-US" kern="0">
                  <a:solidFill>
                    <a:sysClr val="windowText" lastClr="000000"/>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0" name="Oval 18"/>
              <p:cNvSpPr>
                <a:spLocks noChangeArrowheads="1"/>
              </p:cNvSpPr>
              <p:nvPr/>
            </p:nvSpPr>
            <p:spPr bwMode="auto">
              <a:xfrm>
                <a:off x="4513" y="2432"/>
                <a:ext cx="91" cy="91"/>
              </a:xfrm>
              <a:prstGeom prst="ellipse">
                <a:avLst/>
              </a:prstGeom>
              <a:solidFill>
                <a:srgbClr val="FF0000"/>
              </a:solidFill>
              <a:ln w="9525">
                <a:solidFill>
                  <a:srgbClr val="FF0000"/>
                </a:solidFill>
                <a:miter lim="800000"/>
                <a:headEnd/>
                <a:tailEnd/>
              </a:ln>
              <a:effectLst/>
            </p:spPr>
            <p:txBody>
              <a:bodyPr wrap="none" anchor="ctr"/>
              <a:lstStyle/>
              <a:p>
                <a:pPr fontAlgn="auto">
                  <a:spcBef>
                    <a:spcPts val="0"/>
                  </a:spcBef>
                  <a:spcAft>
                    <a:spcPts val="0"/>
                  </a:spcAft>
                  <a:defRPr/>
                </a:pPr>
                <a:endParaRPr lang="zh-CN" altLang="en-US" kern="0">
                  <a:solidFill>
                    <a:sysClr val="windowText" lastClr="000000"/>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1" name="Oval 19"/>
              <p:cNvSpPr>
                <a:spLocks noChangeArrowheads="1"/>
              </p:cNvSpPr>
              <p:nvPr/>
            </p:nvSpPr>
            <p:spPr bwMode="auto">
              <a:xfrm>
                <a:off x="4241" y="3384"/>
                <a:ext cx="91" cy="91"/>
              </a:xfrm>
              <a:prstGeom prst="ellipse">
                <a:avLst/>
              </a:prstGeom>
              <a:solidFill>
                <a:srgbClr val="FF0000"/>
              </a:solidFill>
              <a:ln w="9525">
                <a:solidFill>
                  <a:srgbClr val="FF0000"/>
                </a:solidFill>
                <a:miter lim="800000"/>
                <a:headEnd/>
                <a:tailEnd/>
              </a:ln>
              <a:effectLst/>
            </p:spPr>
            <p:txBody>
              <a:bodyPr wrap="none" anchor="ctr"/>
              <a:lstStyle/>
              <a:p>
                <a:pPr fontAlgn="auto">
                  <a:spcBef>
                    <a:spcPts val="0"/>
                  </a:spcBef>
                  <a:spcAft>
                    <a:spcPts val="0"/>
                  </a:spcAft>
                  <a:defRPr/>
                </a:pPr>
                <a:endParaRPr lang="zh-CN" altLang="en-US" kern="0">
                  <a:solidFill>
                    <a:sysClr val="windowText" lastClr="000000"/>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2" name="Oval 20"/>
              <p:cNvSpPr>
                <a:spLocks noChangeArrowheads="1"/>
              </p:cNvSpPr>
              <p:nvPr/>
            </p:nvSpPr>
            <p:spPr bwMode="auto">
              <a:xfrm>
                <a:off x="4785" y="2704"/>
                <a:ext cx="91" cy="91"/>
              </a:xfrm>
              <a:prstGeom prst="ellipse">
                <a:avLst/>
              </a:prstGeom>
              <a:solidFill>
                <a:srgbClr val="FF0000"/>
              </a:solidFill>
              <a:ln w="9525">
                <a:solidFill>
                  <a:srgbClr val="FF0000"/>
                </a:solidFill>
                <a:miter lim="800000"/>
                <a:headEnd/>
                <a:tailEnd/>
              </a:ln>
              <a:effectLst/>
            </p:spPr>
            <p:txBody>
              <a:bodyPr wrap="none" anchor="ctr"/>
              <a:lstStyle/>
              <a:p>
                <a:pPr fontAlgn="auto">
                  <a:spcBef>
                    <a:spcPts val="0"/>
                  </a:spcBef>
                  <a:spcAft>
                    <a:spcPts val="0"/>
                  </a:spcAft>
                  <a:defRPr/>
                </a:pPr>
                <a:endParaRPr lang="zh-CN" altLang="en-US" kern="0">
                  <a:solidFill>
                    <a:sysClr val="windowText" lastClr="000000"/>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3" name="Oval 21"/>
              <p:cNvSpPr>
                <a:spLocks noChangeArrowheads="1"/>
              </p:cNvSpPr>
              <p:nvPr/>
            </p:nvSpPr>
            <p:spPr bwMode="auto">
              <a:xfrm>
                <a:off x="4558" y="3113"/>
                <a:ext cx="91" cy="91"/>
              </a:xfrm>
              <a:prstGeom prst="ellipse">
                <a:avLst/>
              </a:prstGeom>
              <a:solidFill>
                <a:srgbClr val="FF0000"/>
              </a:solidFill>
              <a:ln w="9525">
                <a:solidFill>
                  <a:srgbClr val="FF0000"/>
                </a:solidFill>
                <a:miter lim="800000"/>
                <a:headEnd/>
                <a:tailEnd/>
              </a:ln>
              <a:effectLst/>
            </p:spPr>
            <p:txBody>
              <a:bodyPr wrap="none" anchor="ctr"/>
              <a:lstStyle/>
              <a:p>
                <a:pPr fontAlgn="auto">
                  <a:spcBef>
                    <a:spcPts val="0"/>
                  </a:spcBef>
                  <a:spcAft>
                    <a:spcPts val="0"/>
                  </a:spcAft>
                  <a:defRPr/>
                </a:pPr>
                <a:endParaRPr lang="zh-CN" altLang="en-US" kern="0">
                  <a:solidFill>
                    <a:sysClr val="windowText" lastClr="000000"/>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4" name="Oval 22"/>
              <p:cNvSpPr>
                <a:spLocks noChangeArrowheads="1"/>
              </p:cNvSpPr>
              <p:nvPr/>
            </p:nvSpPr>
            <p:spPr bwMode="auto">
              <a:xfrm>
                <a:off x="4876" y="3113"/>
                <a:ext cx="91" cy="91"/>
              </a:xfrm>
              <a:prstGeom prst="ellipse">
                <a:avLst/>
              </a:prstGeom>
              <a:solidFill>
                <a:srgbClr val="FF0000"/>
              </a:solidFill>
              <a:ln w="9525">
                <a:solidFill>
                  <a:srgbClr val="FF0000"/>
                </a:solidFill>
                <a:miter lim="800000"/>
                <a:headEnd/>
                <a:tailEnd/>
              </a:ln>
              <a:effectLst/>
            </p:spPr>
            <p:txBody>
              <a:bodyPr wrap="none" anchor="ctr"/>
              <a:lstStyle/>
              <a:p>
                <a:pPr fontAlgn="auto">
                  <a:spcBef>
                    <a:spcPts val="0"/>
                  </a:spcBef>
                  <a:spcAft>
                    <a:spcPts val="0"/>
                  </a:spcAft>
                  <a:defRPr/>
                </a:pPr>
                <a:endParaRPr lang="zh-CN" altLang="en-US" kern="0">
                  <a:solidFill>
                    <a:sysClr val="windowText" lastClr="000000"/>
                  </a:solidFill>
                  <a:latin typeface="Times New Roman" panose="02020603050405020304" pitchFamily="18" charset="0"/>
                  <a:ea typeface="微软雅黑" panose="020B0503020204020204" pitchFamily="34" charset="-122"/>
                  <a:sym typeface="Times New Roman" panose="02020603050405020304" pitchFamily="18" charset="0"/>
                </a:endParaRPr>
              </a:p>
            </p:txBody>
          </p:sp>
        </p:grpSp>
        <p:sp>
          <p:nvSpPr>
            <p:cNvPr id="9" name="Line 23"/>
            <p:cNvSpPr>
              <a:spLocks noChangeShapeType="1"/>
            </p:cNvSpPr>
            <p:nvPr/>
          </p:nvSpPr>
          <p:spPr bwMode="auto">
            <a:xfrm>
              <a:off x="2124174" y="3644857"/>
              <a:ext cx="3529013" cy="2231582"/>
            </a:xfrm>
            <a:prstGeom prst="line">
              <a:avLst/>
            </a:prstGeom>
            <a:noFill/>
            <a:ln w="38100">
              <a:solidFill>
                <a:srgbClr val="3333CC"/>
              </a:solidFill>
              <a:miter lim="800000"/>
              <a:headEnd/>
              <a:tailEnd/>
            </a:ln>
            <a:effectLst/>
          </p:spPr>
          <p:txBody>
            <a:bodyPr wrap="none"/>
            <a:lstStyle/>
            <a:p>
              <a:pPr fontAlgn="auto">
                <a:spcBef>
                  <a:spcPts val="0"/>
                </a:spcBef>
                <a:spcAft>
                  <a:spcPts val="0"/>
                </a:spcAft>
                <a:defRPr/>
              </a:pPr>
              <a:endParaRPr lang="zh-CN" altLang="en-US" kern="0">
                <a:solidFill>
                  <a:sysClr val="windowText" lastClr="000000"/>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0" name="Line 24"/>
            <p:cNvSpPr>
              <a:spLocks noChangeShapeType="1"/>
            </p:cNvSpPr>
            <p:nvPr/>
          </p:nvSpPr>
          <p:spPr bwMode="auto">
            <a:xfrm>
              <a:off x="2413099" y="3429000"/>
              <a:ext cx="3382963" cy="2231582"/>
            </a:xfrm>
            <a:prstGeom prst="line">
              <a:avLst/>
            </a:prstGeom>
            <a:noFill/>
            <a:ln w="38100">
              <a:solidFill>
                <a:srgbClr val="3333CC"/>
              </a:solidFill>
              <a:prstDash val="sysDot"/>
              <a:miter lim="800000"/>
              <a:headEnd/>
              <a:tailEnd/>
            </a:ln>
            <a:effectLst/>
          </p:spPr>
          <p:txBody>
            <a:bodyPr wrap="none"/>
            <a:lstStyle/>
            <a:p>
              <a:pPr fontAlgn="auto">
                <a:spcBef>
                  <a:spcPts val="0"/>
                </a:spcBef>
                <a:spcAft>
                  <a:spcPts val="0"/>
                </a:spcAft>
                <a:defRPr/>
              </a:pPr>
              <a:endParaRPr lang="zh-CN" altLang="en-US" kern="0">
                <a:solidFill>
                  <a:sysClr val="windowText" lastClr="000000"/>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1" name="Line 25"/>
            <p:cNvSpPr>
              <a:spLocks noChangeShapeType="1"/>
            </p:cNvSpPr>
            <p:nvPr/>
          </p:nvSpPr>
          <p:spPr bwMode="auto">
            <a:xfrm>
              <a:off x="1908274" y="3860714"/>
              <a:ext cx="3600450" cy="2282372"/>
            </a:xfrm>
            <a:prstGeom prst="line">
              <a:avLst/>
            </a:prstGeom>
            <a:noFill/>
            <a:ln w="38100">
              <a:solidFill>
                <a:srgbClr val="3333CC"/>
              </a:solidFill>
              <a:prstDash val="sysDot"/>
              <a:miter lim="800000"/>
              <a:headEnd/>
              <a:tailEnd/>
            </a:ln>
            <a:effectLst/>
          </p:spPr>
          <p:txBody>
            <a:bodyPr wrap="none"/>
            <a:lstStyle/>
            <a:p>
              <a:pPr fontAlgn="auto">
                <a:spcBef>
                  <a:spcPts val="0"/>
                </a:spcBef>
                <a:spcAft>
                  <a:spcPts val="0"/>
                </a:spcAft>
                <a:defRPr/>
              </a:pPr>
              <a:endParaRPr lang="zh-CN" altLang="en-US" kern="0">
                <a:solidFill>
                  <a:sysClr val="windowText" lastClr="000000"/>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2" name="Text Box 26"/>
            <p:cNvSpPr txBox="1">
              <a:spLocks noChangeArrowheads="1"/>
            </p:cNvSpPr>
            <p:nvPr/>
          </p:nvSpPr>
          <p:spPr bwMode="auto">
            <a:xfrm>
              <a:off x="5724624" y="5783263"/>
              <a:ext cx="6492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i="1">
                  <a:latin typeface="Times New Roman" panose="02020603050405020304" pitchFamily="18" charset="0"/>
                  <a:ea typeface="微软雅黑" panose="020B0503020204020204" pitchFamily="34" charset="-122"/>
                  <a:sym typeface="Times New Roman" panose="02020603050405020304" pitchFamily="18" charset="0"/>
                </a:rPr>
                <a:t>H</a:t>
              </a:r>
              <a:endParaRPr lang="en-US" altLang="zh-CN" i="1" baseline="-2500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3" name="Text Box 27"/>
            <p:cNvSpPr txBox="1">
              <a:spLocks noChangeArrowheads="1"/>
            </p:cNvSpPr>
            <p:nvPr/>
          </p:nvSpPr>
          <p:spPr bwMode="auto">
            <a:xfrm>
              <a:off x="4787999" y="5856288"/>
              <a:ext cx="6492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i="1">
                  <a:latin typeface="Times New Roman" panose="02020603050405020304" pitchFamily="18" charset="0"/>
                  <a:ea typeface="微软雅黑" panose="020B0503020204020204" pitchFamily="34" charset="-122"/>
                  <a:sym typeface="Times New Roman" panose="02020603050405020304" pitchFamily="18" charset="0"/>
                </a:rPr>
                <a:t>H</a:t>
              </a:r>
              <a:r>
                <a:rPr lang="en-US" altLang="zh-CN" baseline="-25000">
                  <a:latin typeface="Times New Roman" panose="02020603050405020304" pitchFamily="18" charset="0"/>
                  <a:ea typeface="微软雅黑" panose="020B0503020204020204" pitchFamily="34" charset="-122"/>
                  <a:sym typeface="Times New Roman" panose="02020603050405020304" pitchFamily="18" charset="0"/>
                </a:rPr>
                <a:t>1</a:t>
              </a:r>
            </a:p>
          </p:txBody>
        </p:sp>
        <p:sp>
          <p:nvSpPr>
            <p:cNvPr id="14" name="Text Box 28"/>
            <p:cNvSpPr txBox="1">
              <a:spLocks noChangeArrowheads="1"/>
            </p:cNvSpPr>
            <p:nvPr/>
          </p:nvSpPr>
          <p:spPr bwMode="auto">
            <a:xfrm>
              <a:off x="5867499" y="5280025"/>
              <a:ext cx="7207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i="1">
                  <a:latin typeface="Times New Roman" panose="02020603050405020304" pitchFamily="18" charset="0"/>
                  <a:ea typeface="微软雅黑" panose="020B0503020204020204" pitchFamily="34" charset="-122"/>
                  <a:sym typeface="Times New Roman" panose="02020603050405020304" pitchFamily="18" charset="0"/>
                </a:rPr>
                <a:t>H</a:t>
              </a:r>
              <a:r>
                <a:rPr lang="en-US" altLang="zh-CN" baseline="-25000">
                  <a:latin typeface="Times New Roman" panose="02020603050405020304" pitchFamily="18" charset="0"/>
                  <a:ea typeface="微软雅黑" panose="020B0503020204020204" pitchFamily="34" charset="-122"/>
                  <a:sym typeface="Times New Roman" panose="02020603050405020304" pitchFamily="18" charset="0"/>
                </a:rPr>
                <a:t>2</a:t>
              </a:r>
            </a:p>
          </p:txBody>
        </p:sp>
        <p:sp>
          <p:nvSpPr>
            <p:cNvPr id="15" name="Oval 29"/>
            <p:cNvSpPr>
              <a:spLocks noChangeArrowheads="1"/>
            </p:cNvSpPr>
            <p:nvPr/>
          </p:nvSpPr>
          <p:spPr bwMode="auto">
            <a:xfrm>
              <a:off x="2699792" y="3573016"/>
              <a:ext cx="287338" cy="288925"/>
            </a:xfrm>
            <a:prstGeom prst="ellipse">
              <a:avLst/>
            </a:prstGeom>
            <a:noFill/>
            <a:ln w="38100">
              <a:solidFill>
                <a:srgbClr val="AE06FA"/>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6" name="Oval 30"/>
            <p:cNvSpPr>
              <a:spLocks noChangeArrowheads="1"/>
            </p:cNvSpPr>
            <p:nvPr/>
          </p:nvSpPr>
          <p:spPr bwMode="auto">
            <a:xfrm>
              <a:off x="4787355" y="4941441"/>
              <a:ext cx="287337" cy="288925"/>
            </a:xfrm>
            <a:prstGeom prst="ellipse">
              <a:avLst/>
            </a:prstGeom>
            <a:noFill/>
            <a:ln w="38100">
              <a:solidFill>
                <a:srgbClr val="AE06FA"/>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7" name="Oval 31"/>
            <p:cNvSpPr>
              <a:spLocks noChangeArrowheads="1"/>
            </p:cNvSpPr>
            <p:nvPr/>
          </p:nvSpPr>
          <p:spPr bwMode="auto">
            <a:xfrm>
              <a:off x="2699792" y="4293741"/>
              <a:ext cx="287338" cy="288925"/>
            </a:xfrm>
            <a:prstGeom prst="ellipse">
              <a:avLst/>
            </a:prstGeom>
            <a:noFill/>
            <a:ln w="38100">
              <a:solidFill>
                <a:srgbClr val="AE06FA"/>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8" name="Oval 32"/>
            <p:cNvSpPr>
              <a:spLocks noChangeArrowheads="1"/>
            </p:cNvSpPr>
            <p:nvPr/>
          </p:nvSpPr>
          <p:spPr bwMode="auto">
            <a:xfrm>
              <a:off x="4284117" y="5301804"/>
              <a:ext cx="287338" cy="288925"/>
            </a:xfrm>
            <a:prstGeom prst="ellipse">
              <a:avLst/>
            </a:prstGeom>
            <a:noFill/>
            <a:ln w="38100">
              <a:solidFill>
                <a:srgbClr val="AE06FA"/>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grpSp>
      <p:sp>
        <p:nvSpPr>
          <p:cNvPr id="35" name="矩形 34"/>
          <p:cNvSpPr/>
          <p:nvPr/>
        </p:nvSpPr>
        <p:spPr>
          <a:xfrm>
            <a:off x="0" y="5892753"/>
            <a:ext cx="9144000" cy="940963"/>
          </a:xfrm>
          <a:prstGeom prst="rect">
            <a:avLst/>
          </a:prstGeom>
          <a:solidFill>
            <a:schemeClr val="accent6">
              <a:lumMod val="20000"/>
              <a:lumOff val="80000"/>
            </a:schemeClr>
          </a:solidFill>
          <a:ln>
            <a:noFill/>
          </a:ln>
          <a:effectLst/>
        </p:spPr>
        <p:style>
          <a:lnRef idx="1">
            <a:schemeClr val="accent3"/>
          </a:lnRef>
          <a:fillRef idx="2">
            <a:schemeClr val="accent3"/>
          </a:fillRef>
          <a:effectRef idx="1">
            <a:schemeClr val="accent3"/>
          </a:effectRef>
          <a:fontRef idx="minor">
            <a:schemeClr val="dk1"/>
          </a:fontRef>
        </p:style>
        <p:txBody>
          <a:bodyPr wrap="square" lIns="216000" rIns="216000">
            <a:spAutoFit/>
          </a:bodyPr>
          <a:lstStyle/>
          <a:p>
            <a:pPr>
              <a:lnSpc>
                <a:spcPct val="120000"/>
              </a:lnSpc>
            </a:pPr>
            <a:r>
              <a:rPr lang="zh-CN" altLang="en-US" sz="2400" dirty="0">
                <a:latin typeface="Times New Roman" panose="02020603050405020304" pitchFamily="18" charset="0"/>
                <a:ea typeface="微软雅黑" panose="020B0503020204020204" pitchFamily="34" charset="-122"/>
                <a:sym typeface="Times New Roman" panose="02020603050405020304" pitchFamily="18" charset="0"/>
              </a:rPr>
              <a:t>支持向量机解的</a:t>
            </a:r>
            <a:r>
              <a:rPr lang="zh-CN" altLang="en-US" sz="240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稀疏性：</a:t>
            </a:r>
            <a:r>
              <a:rPr lang="zh-CN" altLang="en-US" sz="2400">
                <a:latin typeface="Times New Roman" panose="02020603050405020304" pitchFamily="18" charset="0"/>
                <a:ea typeface="微软雅黑" panose="020B0503020204020204" pitchFamily="34" charset="-122"/>
                <a:sym typeface="Times New Roman" panose="02020603050405020304" pitchFamily="18" charset="0"/>
              </a:rPr>
              <a:t>训练完成后，大部分</a:t>
            </a:r>
            <a:r>
              <a:rPr lang="zh-CN" altLang="en-US" sz="2400" dirty="0">
                <a:latin typeface="Times New Roman" panose="02020603050405020304" pitchFamily="18" charset="0"/>
                <a:ea typeface="微软雅黑" panose="020B0503020204020204" pitchFamily="34" charset="-122"/>
                <a:sym typeface="Times New Roman" panose="02020603050405020304" pitchFamily="18" charset="0"/>
              </a:rPr>
              <a:t>的训练样本都不</a:t>
            </a:r>
            <a:r>
              <a:rPr lang="zh-CN" altLang="en-US" sz="2400">
                <a:latin typeface="Times New Roman" panose="02020603050405020304" pitchFamily="18" charset="0"/>
                <a:ea typeface="微软雅黑" panose="020B0503020204020204" pitchFamily="34" charset="-122"/>
                <a:sym typeface="Times New Roman" panose="02020603050405020304" pitchFamily="18" charset="0"/>
              </a:rPr>
              <a:t>需保留，</a:t>
            </a:r>
            <a:r>
              <a:rPr lang="en-US" altLang="zh-CN" sz="2400">
                <a:latin typeface="Times New Roman" panose="02020603050405020304" pitchFamily="18" charset="0"/>
                <a:ea typeface="微软雅黑" panose="020B0503020204020204" pitchFamily="34" charset="-122"/>
                <a:sym typeface="Times New Roman" panose="02020603050405020304" pitchFamily="18" charset="0"/>
              </a:rPr>
              <a:t> </a:t>
            </a:r>
            <a:r>
              <a:rPr lang="zh-CN" altLang="en-US" sz="2400" dirty="0">
                <a:latin typeface="Times New Roman" panose="02020603050405020304" pitchFamily="18" charset="0"/>
                <a:ea typeface="微软雅黑" panose="020B0503020204020204" pitchFamily="34" charset="-122"/>
                <a:sym typeface="Times New Roman" panose="02020603050405020304" pitchFamily="18" charset="0"/>
              </a:rPr>
              <a:t>最终模型仅与支持</a:t>
            </a:r>
            <a:r>
              <a:rPr lang="zh-CN" altLang="en-US" sz="2400">
                <a:latin typeface="Times New Roman" panose="02020603050405020304" pitchFamily="18" charset="0"/>
                <a:ea typeface="微软雅黑" panose="020B0503020204020204" pitchFamily="34" charset="-122"/>
                <a:sym typeface="Times New Roman" panose="02020603050405020304" pitchFamily="18" charset="0"/>
              </a:rPr>
              <a:t>向量有关。</a:t>
            </a:r>
            <a:endParaRPr lang="zh-CN" altLang="en-US" sz="2200"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6" name="标题 3">
            <a:extLst>
              <a:ext uri="{FF2B5EF4-FFF2-40B4-BE49-F238E27FC236}">
                <a16:creationId xmlns:a16="http://schemas.microsoft.com/office/drawing/2014/main" id="{F5FBE039-661E-4D35-9CF6-222E031F4DB4}"/>
              </a:ext>
            </a:extLst>
          </p:cNvPr>
          <p:cNvSpPr txBox="1">
            <a:spLocks/>
          </p:cNvSpPr>
          <p:nvPr/>
        </p:nvSpPr>
        <p:spPr>
          <a:xfrm>
            <a:off x="756000" y="108000"/>
            <a:ext cx="6781800" cy="492443"/>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2.2 SVM</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目标函数求解：对偶问题求解</a:t>
            </a:r>
            <a:endPar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Tree>
    <p:extLst>
      <p:ext uri="{BB962C8B-B14F-4D97-AF65-F5344CB8AC3E}">
        <p14:creationId xmlns:p14="http://schemas.microsoft.com/office/powerpoint/2010/main" val="3722219150"/>
      </p:ext>
    </p:extLst>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anim calcmode="lin" valueType="num">
                                      <p:cBhvr>
                                        <p:cTn id="8" dur="500" fill="hold"/>
                                        <p:tgtEl>
                                          <p:spTgt spid="35"/>
                                        </p:tgtEl>
                                        <p:attrNameLst>
                                          <p:attrName>ppt_x</p:attrName>
                                        </p:attrNameLst>
                                      </p:cBhvr>
                                      <p:tavLst>
                                        <p:tav tm="0">
                                          <p:val>
                                            <p:strVal val="#ppt_x"/>
                                          </p:val>
                                        </p:tav>
                                        <p:tav tm="100000">
                                          <p:val>
                                            <p:strVal val="#ppt_x"/>
                                          </p:val>
                                        </p:tav>
                                      </p:tavLst>
                                    </p:anim>
                                    <p:anim calcmode="lin" valueType="num">
                                      <p:cBhvr>
                                        <p:cTn id="9" dur="5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4294967295"/>
          </p:nvPr>
        </p:nvSpPr>
        <p:spPr>
          <a:xfrm>
            <a:off x="252001" y="756000"/>
            <a:ext cx="5832168" cy="4226542"/>
          </a:xfrm>
          <a:prstGeom prst="rect">
            <a:avLst/>
          </a:prstGeom>
        </p:spPr>
        <p:txBody>
          <a:bodyPr wrap="square">
            <a:spAutoFit/>
          </a:bodyPr>
          <a:lstStyle/>
          <a:p>
            <a:pPr marL="360000" indent="-360000" algn="just">
              <a:lnSpc>
                <a:spcPct val="140000"/>
              </a:lnSpc>
              <a:spcBef>
                <a:spcPts val="600"/>
              </a:spcBef>
              <a:buClr>
                <a:srgbClr val="FF6600"/>
              </a:buClr>
              <a:buSzPct val="80000"/>
              <a:buFont typeface="Wingdings" panose="05000000000000000000" pitchFamily="2" charset="2"/>
              <a:buChar char="l"/>
            </a:pPr>
            <a:r>
              <a:rPr lang="zh-CN" altLang="en-US" sz="2400">
                <a:solidFill>
                  <a:schemeClr val="tx1">
                    <a:lumMod val="85000"/>
                    <a:lumOff val="15000"/>
                  </a:schemeClr>
                </a:solidFill>
                <a:cs typeface="+mn-ea"/>
                <a:sym typeface="Times New Roman" panose="02020603050405020304" pitchFamily="18" charset="0"/>
              </a:rPr>
              <a:t>名称</a:t>
            </a:r>
            <a:endParaRPr lang="en-US" altLang="zh-CN" sz="2400" dirty="0">
              <a:solidFill>
                <a:schemeClr val="tx1">
                  <a:lumMod val="85000"/>
                  <a:lumOff val="15000"/>
                </a:schemeClr>
              </a:solidFill>
              <a:cs typeface="+mn-ea"/>
              <a:sym typeface="Times New Roman" panose="02020603050405020304" pitchFamily="18" charset="0"/>
            </a:endParaRPr>
          </a:p>
          <a:p>
            <a:pPr lvl="1">
              <a:lnSpc>
                <a:spcPct val="140000"/>
              </a:lnSpc>
              <a:spcBef>
                <a:spcPts val="600"/>
              </a:spcBef>
              <a:buClr>
                <a:srgbClr val="FF6600"/>
              </a:buClr>
              <a:buSzPct val="60000"/>
              <a:buFont typeface="Wingdings" panose="05000000000000000000" pitchFamily="2" charset="2"/>
              <a:buChar char="l"/>
            </a:pPr>
            <a:r>
              <a:rPr lang="zh-CN" altLang="en-US" sz="2200" dirty="0">
                <a:sym typeface="Times New Roman" panose="02020603050405020304" pitchFamily="18" charset="0"/>
              </a:rPr>
              <a:t>支持</a:t>
            </a:r>
            <a:r>
              <a:rPr lang="zh-CN" altLang="en-US" sz="2200">
                <a:sym typeface="Times New Roman" panose="02020603050405020304" pitchFamily="18" charset="0"/>
              </a:rPr>
              <a:t>向量机</a:t>
            </a:r>
            <a:endParaRPr lang="en-US" altLang="zh-CN" sz="2200" dirty="0">
              <a:sym typeface="Times New Roman" panose="02020603050405020304" pitchFamily="18" charset="0"/>
            </a:endParaRPr>
          </a:p>
          <a:p>
            <a:pPr lvl="1">
              <a:lnSpc>
                <a:spcPct val="140000"/>
              </a:lnSpc>
              <a:spcBef>
                <a:spcPts val="600"/>
              </a:spcBef>
              <a:buClr>
                <a:srgbClr val="FF6600"/>
              </a:buClr>
              <a:buSzPct val="60000"/>
              <a:buFont typeface="Wingdings" panose="05000000000000000000" pitchFamily="2" charset="2"/>
              <a:buChar char="l"/>
            </a:pPr>
            <a:r>
              <a:rPr lang="en-US" altLang="zh-CN" sz="2200" dirty="0">
                <a:sym typeface="Times New Roman" panose="02020603050405020304" pitchFamily="18" charset="0"/>
              </a:rPr>
              <a:t>Support Vector Machine</a:t>
            </a:r>
          </a:p>
          <a:p>
            <a:pPr marL="360000" indent="-360000" algn="just">
              <a:lnSpc>
                <a:spcPct val="140000"/>
              </a:lnSpc>
              <a:spcBef>
                <a:spcPts val="600"/>
              </a:spcBef>
              <a:buClr>
                <a:srgbClr val="FF6600"/>
              </a:buClr>
              <a:buSzPct val="80000"/>
              <a:buFont typeface="Wingdings" panose="05000000000000000000" pitchFamily="2" charset="2"/>
              <a:buChar char="l"/>
            </a:pPr>
            <a:r>
              <a:rPr lang="zh-CN" altLang="en-US" sz="2400">
                <a:solidFill>
                  <a:schemeClr val="tx1">
                    <a:lumMod val="85000"/>
                    <a:lumOff val="15000"/>
                  </a:schemeClr>
                </a:solidFill>
                <a:cs typeface="+mn-ea"/>
                <a:sym typeface="Times New Roman" panose="02020603050405020304" pitchFamily="18" charset="0"/>
              </a:rPr>
              <a:t>简介</a:t>
            </a:r>
            <a:endParaRPr lang="en-US" altLang="zh-CN" sz="2400" dirty="0">
              <a:solidFill>
                <a:schemeClr val="tx1">
                  <a:lumMod val="85000"/>
                  <a:lumOff val="15000"/>
                </a:schemeClr>
              </a:solidFill>
              <a:cs typeface="+mn-ea"/>
              <a:sym typeface="Times New Roman" panose="02020603050405020304" pitchFamily="18" charset="0"/>
            </a:endParaRPr>
          </a:p>
          <a:p>
            <a:pPr lvl="1">
              <a:lnSpc>
                <a:spcPct val="140000"/>
              </a:lnSpc>
              <a:spcBef>
                <a:spcPts val="600"/>
              </a:spcBef>
              <a:buClr>
                <a:srgbClr val="FF6600"/>
              </a:buClr>
              <a:buSzPct val="60000"/>
              <a:buFont typeface="Wingdings" panose="05000000000000000000" pitchFamily="2" charset="2"/>
              <a:buChar char="l"/>
            </a:pPr>
            <a:r>
              <a:rPr lang="en-US" altLang="zh-CN" sz="2200" dirty="0">
                <a:sym typeface="Times New Roman" panose="02020603050405020304" pitchFamily="18" charset="0"/>
              </a:rPr>
              <a:t>SVM</a:t>
            </a:r>
            <a:r>
              <a:rPr lang="zh-CN" altLang="en-US" sz="2200" dirty="0">
                <a:sym typeface="Times New Roman" panose="02020603050405020304" pitchFamily="18" charset="0"/>
              </a:rPr>
              <a:t>是一种二分类模型，是特征空间上的间隔最大的线性分类学，其学习策略是间隔最大化，最终可转化为</a:t>
            </a:r>
            <a:r>
              <a:rPr lang="zh-CN" altLang="en-US" sz="2200" b="1" dirty="0">
                <a:solidFill>
                  <a:srgbClr val="FF6600"/>
                </a:solidFill>
                <a:sym typeface="Times New Roman" panose="02020603050405020304" pitchFamily="18" charset="0"/>
              </a:rPr>
              <a:t>一个</a:t>
            </a:r>
            <a:r>
              <a:rPr lang="zh-CN" altLang="en-US" sz="2200" b="1">
                <a:solidFill>
                  <a:srgbClr val="FF6600"/>
                </a:solidFill>
                <a:sym typeface="Times New Roman" panose="02020603050405020304" pitchFamily="18" charset="0"/>
              </a:rPr>
              <a:t>凸二次规划</a:t>
            </a:r>
            <a:r>
              <a:rPr lang="zh-CN" altLang="en-US" sz="2200">
                <a:sym typeface="Times New Roman" panose="02020603050405020304" pitchFamily="18" charset="0"/>
              </a:rPr>
              <a:t>问题求解</a:t>
            </a:r>
            <a:endParaRPr lang="en-US" altLang="zh-CN" sz="2200" dirty="0">
              <a:sym typeface="Times New Roman" panose="02020603050405020304" pitchFamily="18" charset="0"/>
            </a:endParaRPr>
          </a:p>
        </p:txBody>
      </p:sp>
      <p:sp>
        <p:nvSpPr>
          <p:cNvPr id="4" name="标题 3"/>
          <p:cNvSpPr>
            <a:spLocks noGrp="1"/>
          </p:cNvSpPr>
          <p:nvPr>
            <p:ph type="title" idx="4294967295"/>
          </p:nvPr>
        </p:nvSpPr>
        <p:spPr>
          <a:xfrm>
            <a:off x="756000" y="108000"/>
            <a:ext cx="4176040" cy="492443"/>
          </a:xfrm>
          <a:prstGeom prst="rect">
            <a:avLst/>
          </a:prstGeom>
        </p:spPr>
        <p:txBody>
          <a:bodyPr wrap="square">
            <a:spAutoFit/>
          </a:bodyPr>
          <a:lstStyle/>
          <a:p>
            <a:pPr>
              <a:lnSpc>
                <a:spcPct val="100000"/>
              </a:lnSpc>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1 </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了解</a:t>
            </a:r>
            <a:r>
              <a:rPr lang="en-US" altLang="zh-CN"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SVM</a:t>
            </a:r>
            <a:endPar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4169" y="1213087"/>
            <a:ext cx="2689073" cy="3312368"/>
          </a:xfrm>
          <a:prstGeom prst="rect">
            <a:avLst/>
          </a:prstGeom>
        </p:spPr>
      </p:pic>
      <p:sp>
        <p:nvSpPr>
          <p:cNvPr id="6" name="矩形 5">
            <a:extLst>
              <a:ext uri="{FF2B5EF4-FFF2-40B4-BE49-F238E27FC236}">
                <a16:creationId xmlns:a16="http://schemas.microsoft.com/office/drawing/2014/main" id="{84951782-DCD8-415E-BFE3-68906F264043}"/>
              </a:ext>
            </a:extLst>
          </p:cNvPr>
          <p:cNvSpPr/>
          <p:nvPr/>
        </p:nvSpPr>
        <p:spPr>
          <a:xfrm>
            <a:off x="251999" y="5021503"/>
            <a:ext cx="8640000" cy="1582741"/>
          </a:xfrm>
          <a:prstGeom prst="rect">
            <a:avLst/>
          </a:prstGeom>
        </p:spPr>
        <p:txBody>
          <a:bodyPr wrap="square">
            <a:spAutoFit/>
          </a:bodyPr>
          <a:lstStyle/>
          <a:p>
            <a:pPr marL="360000" indent="-360000" algn="just">
              <a:lnSpc>
                <a:spcPct val="140000"/>
              </a:lnSpc>
              <a:spcBef>
                <a:spcPts val="600"/>
              </a:spcBef>
              <a:buClr>
                <a:srgbClr val="FF6600"/>
              </a:buClr>
              <a:buSzPct val="80000"/>
              <a:buFont typeface="Wingdings" panose="05000000000000000000" pitchFamily="2" charset="2"/>
              <a:buChar char="l"/>
            </a:pPr>
            <a:r>
              <a:rPr lang="zh-CN" altLang="en-US" sz="2400">
                <a:solidFill>
                  <a:schemeClr val="tx1">
                    <a:lumMod val="85000"/>
                    <a:lumOff val="15000"/>
                  </a:schemeClr>
                </a:solidFill>
                <a:cs typeface="+mn-ea"/>
                <a:sym typeface="Times New Roman" panose="02020603050405020304" pitchFamily="18" charset="0"/>
              </a:rPr>
              <a:t>来历</a:t>
            </a:r>
            <a:endParaRPr lang="en-US" altLang="zh-CN" sz="2400">
              <a:solidFill>
                <a:schemeClr val="tx1">
                  <a:lumMod val="85000"/>
                  <a:lumOff val="15000"/>
                </a:schemeClr>
              </a:solidFill>
              <a:cs typeface="+mn-ea"/>
              <a:sym typeface="Times New Roman" panose="02020603050405020304" pitchFamily="18" charset="0"/>
            </a:endParaRPr>
          </a:p>
          <a:p>
            <a:pPr marL="685800" lvl="1" indent="-228600">
              <a:lnSpc>
                <a:spcPct val="140000"/>
              </a:lnSpc>
              <a:spcBef>
                <a:spcPts val="600"/>
              </a:spcBef>
              <a:buClr>
                <a:srgbClr val="FF6600"/>
              </a:buClr>
              <a:buSzPct val="60000"/>
              <a:buFont typeface="Wingdings" panose="05000000000000000000" pitchFamily="2" charset="2"/>
              <a:buChar char="l"/>
            </a:pPr>
            <a:r>
              <a:rPr lang="zh-CN" altLang="en-US" sz="2200">
                <a:sym typeface="Times New Roman" panose="02020603050405020304" pitchFamily="18" charset="0"/>
              </a:rPr>
              <a:t>第一篇论文由</a:t>
            </a:r>
            <a:r>
              <a:rPr lang="en-US" altLang="zh-CN" sz="2200">
                <a:sym typeface="Times New Roman" panose="02020603050405020304" pitchFamily="18" charset="0"/>
              </a:rPr>
              <a:t>Vladimir Vapnik </a:t>
            </a:r>
            <a:r>
              <a:rPr lang="zh-CN" altLang="en-US" sz="2200">
                <a:sym typeface="Times New Roman" panose="02020603050405020304" pitchFamily="18" charset="0"/>
              </a:rPr>
              <a:t>（弗拉基米尔</a:t>
            </a:r>
            <a:r>
              <a:rPr lang="en-US" altLang="zh-CN" sz="2200">
                <a:sym typeface="Times New Roman" panose="02020603050405020304" pitchFamily="18" charset="0"/>
              </a:rPr>
              <a:t>·</a:t>
            </a:r>
            <a:r>
              <a:rPr lang="zh-CN" altLang="en-US" sz="2200">
                <a:sym typeface="Times New Roman" panose="02020603050405020304" pitchFamily="18" charset="0"/>
              </a:rPr>
              <a:t>万普尼克）和他的同事于</a:t>
            </a:r>
            <a:r>
              <a:rPr lang="en-US" altLang="zh-CN" sz="2200">
                <a:sym typeface="Times New Roman" panose="02020603050405020304" pitchFamily="18" charset="0"/>
              </a:rPr>
              <a:t>1992</a:t>
            </a:r>
            <a:r>
              <a:rPr lang="zh-CN" altLang="en-US" sz="2200">
                <a:sym typeface="Times New Roman" panose="02020603050405020304" pitchFamily="18" charset="0"/>
              </a:rPr>
              <a:t>年发表</a:t>
            </a:r>
            <a:endParaRPr lang="en-US" altLang="zh-CN" sz="2200" dirty="0">
              <a:sym typeface="Times New Roman" panose="02020603050405020304" pitchFamily="18" charset="0"/>
            </a:endParaRPr>
          </a:p>
        </p:txBody>
      </p:sp>
    </p:spTree>
    <p:extLst>
      <p:ext uri="{BB962C8B-B14F-4D97-AF65-F5344CB8AC3E}">
        <p14:creationId xmlns:p14="http://schemas.microsoft.com/office/powerpoint/2010/main" val="760342729"/>
      </p:ext>
    </p:extLst>
  </p:cSld>
  <p:clrMapOvr>
    <a:masterClrMapping/>
  </p:clrMapOvr>
  <p:transition spd="med">
    <p:split orient="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252000" y="756000"/>
            <a:ext cx="8229600" cy="1842749"/>
          </a:xfrm>
          <a:prstGeom prst="rect">
            <a:avLst/>
          </a:prstGeom>
        </p:spPr>
        <p:txBody>
          <a:bodyPr>
            <a:spAutoFit/>
          </a:bodyPr>
          <a:lstStyle/>
          <a:p>
            <a:pPr marL="360000" indent="-360000" algn="just">
              <a:lnSpc>
                <a:spcPct val="150000"/>
              </a:lnSpc>
              <a:spcBef>
                <a:spcPts val="600"/>
              </a:spcBef>
              <a:buClr>
                <a:srgbClr val="FF6600"/>
              </a:buClr>
              <a:buSzPct val="80000"/>
              <a:buFont typeface="Wingdings" panose="05000000000000000000" pitchFamily="2" charset="2"/>
              <a:buChar char="l"/>
            </a:pPr>
            <a:r>
              <a:rPr lang="zh-CN" altLang="en-US" sz="2400" dirty="0">
                <a:solidFill>
                  <a:schemeClr val="tx1">
                    <a:lumMod val="85000"/>
                    <a:lumOff val="15000"/>
                  </a:schemeClr>
                </a:solidFill>
                <a:cs typeface="+mn-ea"/>
                <a:sym typeface="Times New Roman" panose="02020603050405020304" pitchFamily="18" charset="0"/>
              </a:rPr>
              <a:t>最终</a:t>
            </a:r>
            <a:r>
              <a:rPr lang="zh-CN" altLang="en-US" sz="2400">
                <a:solidFill>
                  <a:schemeClr val="tx1">
                    <a:lumMod val="85000"/>
                    <a:lumOff val="15000"/>
                  </a:schemeClr>
                </a:solidFill>
                <a:cs typeface="+mn-ea"/>
                <a:sym typeface="Times New Roman" panose="02020603050405020304" pitchFamily="18" charset="0"/>
              </a:rPr>
              <a:t>模型：</a:t>
            </a:r>
            <a:endParaRPr lang="en-US" altLang="zh-CN" sz="2400" dirty="0">
              <a:solidFill>
                <a:schemeClr val="tx1">
                  <a:lumMod val="85000"/>
                  <a:lumOff val="15000"/>
                </a:schemeClr>
              </a:solidFill>
              <a:cs typeface="+mn-ea"/>
              <a:sym typeface="Times New Roman" panose="02020603050405020304" pitchFamily="18" charset="0"/>
            </a:endParaRPr>
          </a:p>
          <a:p>
            <a:pPr marL="360000" indent="-360000" algn="just">
              <a:lnSpc>
                <a:spcPct val="150000"/>
              </a:lnSpc>
              <a:spcBef>
                <a:spcPts val="600"/>
              </a:spcBef>
              <a:buClr>
                <a:srgbClr val="FF6600"/>
              </a:buClr>
              <a:buSzPct val="80000"/>
              <a:buFont typeface="Wingdings" panose="05000000000000000000" pitchFamily="2" charset="2"/>
              <a:buChar char="l"/>
            </a:pPr>
            <a:endParaRPr lang="en-US" altLang="zh-CN" sz="2400" dirty="0">
              <a:solidFill>
                <a:schemeClr val="tx1">
                  <a:lumMod val="85000"/>
                  <a:lumOff val="15000"/>
                </a:schemeClr>
              </a:solidFill>
              <a:cs typeface="+mn-ea"/>
              <a:sym typeface="Times New Roman" panose="02020603050405020304" pitchFamily="18" charset="0"/>
            </a:endParaRPr>
          </a:p>
          <a:p>
            <a:pPr marL="360000" indent="-360000" algn="just">
              <a:lnSpc>
                <a:spcPct val="150000"/>
              </a:lnSpc>
              <a:spcBef>
                <a:spcPts val="600"/>
              </a:spcBef>
              <a:buClr>
                <a:srgbClr val="FF6600"/>
              </a:buClr>
              <a:buSzPct val="80000"/>
              <a:buFont typeface="Wingdings" panose="05000000000000000000" pitchFamily="2" charset="2"/>
              <a:buChar char="l"/>
            </a:pPr>
            <a:r>
              <a:rPr lang="en-US" altLang="zh-CN" sz="2400" dirty="0">
                <a:solidFill>
                  <a:schemeClr val="tx1">
                    <a:lumMod val="85000"/>
                    <a:lumOff val="15000"/>
                  </a:schemeClr>
                </a:solidFill>
                <a:cs typeface="+mn-ea"/>
                <a:sym typeface="Times New Roman" panose="02020603050405020304" pitchFamily="18" charset="0"/>
              </a:rPr>
              <a:t>KKT</a:t>
            </a:r>
            <a:r>
              <a:rPr lang="zh-CN" altLang="en-US" sz="2400" dirty="0">
                <a:solidFill>
                  <a:schemeClr val="tx1">
                    <a:lumMod val="85000"/>
                    <a:lumOff val="15000"/>
                  </a:schemeClr>
                </a:solidFill>
                <a:cs typeface="+mn-ea"/>
                <a:sym typeface="Times New Roman" panose="02020603050405020304" pitchFamily="18" charset="0"/>
              </a:rPr>
              <a:t>条件：</a:t>
            </a:r>
          </a:p>
        </p:txBody>
      </p:sp>
      <p:sp>
        <p:nvSpPr>
          <p:cNvPr id="15" name="标题 3"/>
          <p:cNvSpPr>
            <a:spLocks noGrp="1"/>
          </p:cNvSpPr>
          <p:nvPr>
            <p:ph type="title" idx="4294967295"/>
          </p:nvPr>
        </p:nvSpPr>
        <p:spPr>
          <a:xfrm>
            <a:off x="756000" y="108000"/>
            <a:ext cx="6781800" cy="492443"/>
          </a:xfrm>
          <a:prstGeom prst="rect">
            <a:avLst/>
          </a:prstGeom>
        </p:spPr>
        <p:txBody>
          <a:bodyPr wrap="square">
            <a:spAutoFit/>
          </a:bodyPr>
          <a:lstStyle/>
          <a:p>
            <a:pPr>
              <a:lnSpc>
                <a:spcPct val="100000"/>
              </a:lnSpc>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2.2 </a:t>
            </a:r>
            <a:r>
              <a:rPr lang="en-US" altLang="zh-CN"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SVM</a:t>
            </a:r>
            <a:r>
              <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目标函数求解：稀疏性理论解释</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8000" y="1492166"/>
            <a:ext cx="5688000" cy="447368"/>
          </a:xfrm>
          <a:prstGeom prst="rect">
            <a:avLst/>
          </a:prstGeom>
        </p:spPr>
      </p:pic>
      <p:sp>
        <p:nvSpPr>
          <p:cNvPr id="8" name="右箭头 7"/>
          <p:cNvSpPr/>
          <p:nvPr/>
        </p:nvSpPr>
        <p:spPr>
          <a:xfrm>
            <a:off x="4757452" y="4598044"/>
            <a:ext cx="318053" cy="306307"/>
          </a:xfrm>
          <a:prstGeom prst="rightArrow">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4230" y="2651510"/>
            <a:ext cx="3302551" cy="1554980"/>
          </a:xfrm>
          <a:prstGeom prst="rect">
            <a:avLst/>
          </a:prstGeom>
        </p:spPr>
      </p:pic>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6479" y="4583774"/>
            <a:ext cx="1807012" cy="431634"/>
          </a:xfrm>
          <a:prstGeom prst="rect">
            <a:avLst/>
          </a:prstGeom>
        </p:spPr>
      </p:pic>
      <p:pic>
        <p:nvPicPr>
          <p:cNvPr id="14" name="图片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36096" y="4608161"/>
            <a:ext cx="1016900" cy="373108"/>
          </a:xfrm>
          <a:prstGeom prst="rect">
            <a:avLst/>
          </a:prstGeom>
        </p:spPr>
      </p:pic>
      <p:sp>
        <p:nvSpPr>
          <p:cNvPr id="4" name="矩形 3"/>
          <p:cNvSpPr/>
          <p:nvPr/>
        </p:nvSpPr>
        <p:spPr>
          <a:xfrm>
            <a:off x="4642694" y="1428027"/>
            <a:ext cx="2268000" cy="648000"/>
          </a:xfrm>
          <a:prstGeom prst="rect">
            <a:avLst/>
          </a:prstGeom>
          <a:no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6" name="矩形 15">
            <a:extLst>
              <a:ext uri="{FF2B5EF4-FFF2-40B4-BE49-F238E27FC236}">
                <a16:creationId xmlns:a16="http://schemas.microsoft.com/office/drawing/2014/main" id="{4B8D3B18-76AD-43E6-BC88-82C67666F2C6}"/>
              </a:ext>
            </a:extLst>
          </p:cNvPr>
          <p:cNvSpPr/>
          <p:nvPr/>
        </p:nvSpPr>
        <p:spPr>
          <a:xfrm>
            <a:off x="0" y="5892753"/>
            <a:ext cx="9144000" cy="940963"/>
          </a:xfrm>
          <a:prstGeom prst="rect">
            <a:avLst/>
          </a:prstGeom>
          <a:solidFill>
            <a:schemeClr val="accent6">
              <a:lumMod val="20000"/>
              <a:lumOff val="80000"/>
            </a:schemeClr>
          </a:solidFill>
          <a:ln>
            <a:noFill/>
          </a:ln>
          <a:effectLst/>
        </p:spPr>
        <p:style>
          <a:lnRef idx="1">
            <a:schemeClr val="accent3"/>
          </a:lnRef>
          <a:fillRef idx="2">
            <a:schemeClr val="accent3"/>
          </a:fillRef>
          <a:effectRef idx="1">
            <a:schemeClr val="accent3"/>
          </a:effectRef>
          <a:fontRef idx="minor">
            <a:schemeClr val="dk1"/>
          </a:fontRef>
        </p:style>
        <p:txBody>
          <a:bodyPr wrap="square" lIns="216000" rIns="216000">
            <a:spAutoFit/>
          </a:bodyPr>
          <a:lstStyle/>
          <a:p>
            <a:pPr>
              <a:lnSpc>
                <a:spcPct val="120000"/>
              </a:lnSpc>
            </a:pPr>
            <a:r>
              <a:rPr lang="zh-CN" altLang="en-US" sz="2400" dirty="0">
                <a:latin typeface="Times New Roman" panose="02020603050405020304" pitchFamily="18" charset="0"/>
                <a:ea typeface="微软雅黑" panose="020B0503020204020204" pitchFamily="34" charset="-122"/>
                <a:sym typeface="Times New Roman" panose="02020603050405020304" pitchFamily="18" charset="0"/>
              </a:rPr>
              <a:t>支持向量机解的</a:t>
            </a:r>
            <a:r>
              <a:rPr lang="zh-CN" altLang="en-US" sz="240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稀疏性：</a:t>
            </a:r>
            <a:r>
              <a:rPr lang="zh-CN" altLang="en-US" sz="2400">
                <a:latin typeface="Times New Roman" panose="02020603050405020304" pitchFamily="18" charset="0"/>
                <a:ea typeface="微软雅黑" panose="020B0503020204020204" pitchFamily="34" charset="-122"/>
                <a:sym typeface="Times New Roman" panose="02020603050405020304" pitchFamily="18" charset="0"/>
              </a:rPr>
              <a:t>训练完成后，大部分</a:t>
            </a:r>
            <a:r>
              <a:rPr lang="zh-CN" altLang="en-US" sz="2400" dirty="0">
                <a:latin typeface="Times New Roman" panose="02020603050405020304" pitchFamily="18" charset="0"/>
                <a:ea typeface="微软雅黑" panose="020B0503020204020204" pitchFamily="34" charset="-122"/>
                <a:sym typeface="Times New Roman" panose="02020603050405020304" pitchFamily="18" charset="0"/>
              </a:rPr>
              <a:t>的训练样本都不</a:t>
            </a:r>
            <a:r>
              <a:rPr lang="zh-CN" altLang="en-US" sz="2400">
                <a:latin typeface="Times New Roman" panose="02020603050405020304" pitchFamily="18" charset="0"/>
                <a:ea typeface="微软雅黑" panose="020B0503020204020204" pitchFamily="34" charset="-122"/>
                <a:sym typeface="Times New Roman" panose="02020603050405020304" pitchFamily="18" charset="0"/>
              </a:rPr>
              <a:t>需保留，</a:t>
            </a:r>
            <a:r>
              <a:rPr lang="en-US" altLang="zh-CN" sz="2400">
                <a:latin typeface="Times New Roman" panose="02020603050405020304" pitchFamily="18" charset="0"/>
                <a:ea typeface="微软雅黑" panose="020B0503020204020204" pitchFamily="34" charset="-122"/>
                <a:sym typeface="Times New Roman" panose="02020603050405020304" pitchFamily="18" charset="0"/>
              </a:rPr>
              <a:t> </a:t>
            </a:r>
            <a:r>
              <a:rPr lang="zh-CN" altLang="en-US" sz="2400" dirty="0">
                <a:latin typeface="Times New Roman" panose="02020603050405020304" pitchFamily="18" charset="0"/>
                <a:ea typeface="微软雅黑" panose="020B0503020204020204" pitchFamily="34" charset="-122"/>
                <a:sym typeface="Times New Roman" panose="02020603050405020304" pitchFamily="18" charset="0"/>
              </a:rPr>
              <a:t>最终模型仅与支持</a:t>
            </a:r>
            <a:r>
              <a:rPr lang="zh-CN" altLang="en-US" sz="2400">
                <a:latin typeface="Times New Roman" panose="02020603050405020304" pitchFamily="18" charset="0"/>
                <a:ea typeface="微软雅黑" panose="020B0503020204020204" pitchFamily="34" charset="-122"/>
                <a:sym typeface="Times New Roman" panose="02020603050405020304" pitchFamily="18" charset="0"/>
              </a:rPr>
              <a:t>向量有关。</a:t>
            </a:r>
            <a:endParaRPr lang="zh-CN" altLang="en-US" sz="2200" dirty="0">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1195316785"/>
      </p:ext>
    </p:extLst>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anim calcmode="lin" valueType="num">
                                      <p:cBhvr>
                                        <p:cTn id="13" dur="500" fill="hold"/>
                                        <p:tgtEl>
                                          <p:spTgt spid="12"/>
                                        </p:tgtEl>
                                        <p:attrNameLst>
                                          <p:attrName>ppt_x</p:attrName>
                                        </p:attrNameLst>
                                      </p:cBhvr>
                                      <p:tavLst>
                                        <p:tav tm="0">
                                          <p:val>
                                            <p:strVal val="#ppt_x"/>
                                          </p:val>
                                        </p:tav>
                                        <p:tav tm="100000">
                                          <p:val>
                                            <p:strVal val="#ppt_x"/>
                                          </p:val>
                                        </p:tav>
                                      </p:tavLst>
                                    </p:anim>
                                    <p:anim calcmode="lin" valueType="num">
                                      <p:cBhvr>
                                        <p:cTn id="14" dur="5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left)">
                                      <p:cBhvr>
                                        <p:cTn id="19" dur="500"/>
                                        <p:tgtEl>
                                          <p:spTgt spid="13"/>
                                        </p:tgtEl>
                                      </p:cBhvr>
                                    </p:animEffect>
                                  </p:childTnLst>
                                </p:cTn>
                              </p:par>
                            </p:childTnLst>
                          </p:cTn>
                        </p:par>
                        <p:par>
                          <p:cTn id="20" fill="hold">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500"/>
                                        <p:tgtEl>
                                          <p:spTgt spid="8"/>
                                        </p:tgtEl>
                                      </p:cBhvr>
                                    </p:animEffect>
                                  </p:childTnLst>
                                </p:cTn>
                              </p:par>
                            </p:childTnLst>
                          </p:cTn>
                        </p:par>
                        <p:par>
                          <p:cTn id="24" fill="hold">
                            <p:stCondLst>
                              <p:cond delay="1000"/>
                            </p:stCondLst>
                            <p:childTnLst>
                              <p:par>
                                <p:cTn id="25" presetID="22" presetClass="entr" presetSubtype="8"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p:cTn id="32" dur="500" fill="hold"/>
                                        <p:tgtEl>
                                          <p:spTgt spid="4"/>
                                        </p:tgtEl>
                                        <p:attrNameLst>
                                          <p:attrName>ppt_w</p:attrName>
                                        </p:attrNameLst>
                                      </p:cBhvr>
                                      <p:tavLst>
                                        <p:tav tm="0">
                                          <p:val>
                                            <p:fltVal val="0"/>
                                          </p:val>
                                        </p:tav>
                                        <p:tav tm="100000">
                                          <p:val>
                                            <p:strVal val="#ppt_w"/>
                                          </p:val>
                                        </p:tav>
                                      </p:tavLst>
                                    </p:anim>
                                    <p:anim calcmode="lin" valueType="num">
                                      <p:cBhvr>
                                        <p:cTn id="33" dur="500" fill="hold"/>
                                        <p:tgtEl>
                                          <p:spTgt spid="4"/>
                                        </p:tgtEl>
                                        <p:attrNameLst>
                                          <p:attrName>ppt_h</p:attrName>
                                        </p:attrNameLst>
                                      </p:cBhvr>
                                      <p:tavLst>
                                        <p:tav tm="0">
                                          <p:val>
                                            <p:fltVal val="0"/>
                                          </p:val>
                                        </p:tav>
                                        <p:tav tm="100000">
                                          <p:val>
                                            <p:strVal val="#ppt_h"/>
                                          </p:val>
                                        </p:tav>
                                      </p:tavLst>
                                    </p:anim>
                                    <p:animEffect transition="in" filter="fade">
                                      <p:cBhvr>
                                        <p:cTn id="3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 y="1095516"/>
            <a:ext cx="6105525" cy="4467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1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1311416"/>
            <a:ext cx="1619250"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15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275" y="1311416"/>
            <a:ext cx="1619250"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15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032141"/>
            <a:ext cx="1619250"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224"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1275" y="1311416"/>
            <a:ext cx="1400175"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225"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41814" y="1290389"/>
            <a:ext cx="1552575"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226"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0" y="1959116"/>
            <a:ext cx="1524000"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矩形 3"/>
          <p:cNvSpPr/>
          <p:nvPr/>
        </p:nvSpPr>
        <p:spPr bwMode="auto">
          <a:xfrm rot="1844054">
            <a:off x="3425391" y="1838596"/>
            <a:ext cx="550663" cy="2664569"/>
          </a:xfrm>
          <a:prstGeom prst="rect">
            <a:avLst/>
          </a:prstGeom>
          <a:noFill/>
          <a:ln w="9525" cap="flat" cmpd="sng" algn="ctr">
            <a:solidFill>
              <a:srgbClr val="13548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 name="TextBox 1"/>
          <p:cNvSpPr txBox="1"/>
          <p:nvPr/>
        </p:nvSpPr>
        <p:spPr>
          <a:xfrm>
            <a:off x="5357123" y="2287427"/>
            <a:ext cx="3488114" cy="830997"/>
          </a:xfrm>
          <a:prstGeom prst="rect">
            <a:avLst/>
          </a:prstGeom>
          <a:noFill/>
        </p:spPr>
        <p:txBody>
          <a:bodyPr wrap="square" rtlCol="0">
            <a:spAutoFit/>
          </a:bodyPr>
          <a:lstStyle/>
          <a:p>
            <a:r>
              <a:rPr lang="zh-CN" altLang="en-US" sz="2400"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支持面，</a:t>
            </a:r>
            <a:r>
              <a:rPr lang="zh-CN" altLang="en-US" sz="2400" dirty="0">
                <a:latin typeface="Times New Roman" panose="02020603050405020304" pitchFamily="18" charset="0"/>
                <a:ea typeface="微软雅黑" panose="020B0503020204020204" pitchFamily="34" charset="-122"/>
                <a:sym typeface="Times New Roman" panose="02020603050405020304" pitchFamily="18" charset="0"/>
              </a:rPr>
              <a:t>上面的点被称为</a:t>
            </a:r>
            <a:r>
              <a:rPr lang="zh-CN" altLang="en-US" sz="2400"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支持点</a:t>
            </a:r>
          </a:p>
        </p:txBody>
      </p:sp>
      <p:sp>
        <p:nvSpPr>
          <p:cNvPr id="3" name="左箭头 2"/>
          <p:cNvSpPr/>
          <p:nvPr/>
        </p:nvSpPr>
        <p:spPr bwMode="auto">
          <a:xfrm>
            <a:off x="4469119" y="2537223"/>
            <a:ext cx="648000" cy="252000"/>
          </a:xfrm>
          <a:prstGeom prst="leftArrow">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5" name="矩形 4"/>
          <p:cNvSpPr/>
          <p:nvPr/>
        </p:nvSpPr>
        <p:spPr bwMode="auto">
          <a:xfrm>
            <a:off x="3902791" y="1345007"/>
            <a:ext cx="252000" cy="390525"/>
          </a:xfrm>
          <a:prstGeom prst="rect">
            <a:avLst/>
          </a:prstGeom>
          <a:noFill/>
          <a:ln w="9525" cap="flat" cmpd="sng" algn="ctr">
            <a:solidFill>
              <a:srgbClr val="FF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bwMode="auto">
          <a:xfrm>
            <a:off x="4597113" y="1345007"/>
            <a:ext cx="252000" cy="390525"/>
          </a:xfrm>
          <a:prstGeom prst="rect">
            <a:avLst/>
          </a:prstGeom>
          <a:noFill/>
          <a:ln w="9525" cap="flat" cmpd="sng" algn="ctr">
            <a:solidFill>
              <a:srgbClr val="FF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5" name="TextBox 14"/>
          <p:cNvSpPr txBox="1"/>
          <p:nvPr/>
        </p:nvSpPr>
        <p:spPr>
          <a:xfrm>
            <a:off x="5292080" y="1095293"/>
            <a:ext cx="3600400" cy="769441"/>
          </a:xfrm>
          <a:prstGeom prst="rect">
            <a:avLst/>
          </a:prstGeom>
          <a:noFill/>
        </p:spPr>
        <p:txBody>
          <a:bodyPr wrap="square" rtlCol="0">
            <a:spAutoFit/>
          </a:bodyPr>
          <a:lstStyle/>
          <a:p>
            <a:r>
              <a:rPr lang="zh-CN" altLang="en-US" sz="2200" dirty="0">
                <a:latin typeface="Times New Roman" panose="02020603050405020304" pitchFamily="18" charset="0"/>
                <a:ea typeface="微软雅黑" panose="020B0503020204020204" pitchFamily="34" charset="-122"/>
                <a:sym typeface="Times New Roman" panose="02020603050405020304" pitchFamily="18" charset="0"/>
              </a:rPr>
              <a:t>要找最优分割面，</a:t>
            </a:r>
            <a:r>
              <a:rPr lang="zh-CN" altLang="en-US" sz="2200"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只要确定权值向量</a:t>
            </a:r>
            <a:r>
              <a:rPr lang="en-US" altLang="zh-CN" sz="2200"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w</a:t>
            </a:r>
            <a:r>
              <a:rPr lang="zh-CN" altLang="en-US" sz="2200"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和常数</a:t>
            </a:r>
            <a:r>
              <a:rPr lang="en-US" altLang="zh-CN" sz="2200"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b</a:t>
            </a:r>
            <a:r>
              <a:rPr lang="zh-CN" altLang="en-US" sz="2200"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即可</a:t>
            </a:r>
          </a:p>
        </p:txBody>
      </p:sp>
      <p:sp>
        <p:nvSpPr>
          <p:cNvPr id="33" name="标题 1">
            <a:extLst>
              <a:ext uri="{FF2B5EF4-FFF2-40B4-BE49-F238E27FC236}">
                <a16:creationId xmlns:a16="http://schemas.microsoft.com/office/drawing/2014/main" id="{29ECBD53-42DB-4C72-A100-E28A96CDAAA6}"/>
              </a:ext>
            </a:extLst>
          </p:cNvPr>
          <p:cNvSpPr txBox="1">
            <a:spLocks/>
          </p:cNvSpPr>
          <p:nvPr/>
        </p:nvSpPr>
        <p:spPr>
          <a:xfrm>
            <a:off x="756000" y="109049"/>
            <a:ext cx="6781800" cy="492443"/>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2.1 </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最小间隔面推导</a:t>
            </a:r>
            <a:endPar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Tree>
    <p:extLst>
      <p:ext uri="{BB962C8B-B14F-4D97-AF65-F5344CB8AC3E}">
        <p14:creationId xmlns:p14="http://schemas.microsoft.com/office/powerpoint/2010/main" val="874546787"/>
      </p:ext>
    </p:extLst>
  </p:cSld>
  <p:clrMapOvr>
    <a:masterClrMapping/>
  </p:clrMapOvr>
  <p:transition spd="med">
    <p:split orient="vert"/>
  </p:transition>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 y="1095516"/>
            <a:ext cx="6105525" cy="4467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1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1311416"/>
            <a:ext cx="1619250"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15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275" y="1311416"/>
            <a:ext cx="1619250"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15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032141"/>
            <a:ext cx="1619250"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224"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1275" y="1311416"/>
            <a:ext cx="1400175"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225"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41814" y="1290389"/>
            <a:ext cx="1552575"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226"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0" y="1959116"/>
            <a:ext cx="1524000"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矩形 3"/>
          <p:cNvSpPr/>
          <p:nvPr/>
        </p:nvSpPr>
        <p:spPr bwMode="auto">
          <a:xfrm rot="1844054">
            <a:off x="3425391" y="1838596"/>
            <a:ext cx="550663" cy="2664569"/>
          </a:xfrm>
          <a:prstGeom prst="rect">
            <a:avLst/>
          </a:prstGeom>
          <a:noFill/>
          <a:ln w="9525" cap="flat" cmpd="sng" algn="ctr">
            <a:solidFill>
              <a:srgbClr val="13548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 name="TextBox 1"/>
          <p:cNvSpPr txBox="1"/>
          <p:nvPr/>
        </p:nvSpPr>
        <p:spPr>
          <a:xfrm>
            <a:off x="5357123" y="2287427"/>
            <a:ext cx="3488114" cy="830997"/>
          </a:xfrm>
          <a:prstGeom prst="rect">
            <a:avLst/>
          </a:prstGeom>
          <a:noFill/>
        </p:spPr>
        <p:txBody>
          <a:bodyPr wrap="square" rtlCol="0">
            <a:spAutoFit/>
          </a:bodyPr>
          <a:lstStyle/>
          <a:p>
            <a:r>
              <a:rPr lang="zh-CN" altLang="en-US" sz="2400"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支持面，</a:t>
            </a:r>
            <a:r>
              <a:rPr lang="zh-CN" altLang="en-US" sz="2400" dirty="0">
                <a:latin typeface="Times New Roman" panose="02020603050405020304" pitchFamily="18" charset="0"/>
                <a:ea typeface="微软雅黑" panose="020B0503020204020204" pitchFamily="34" charset="-122"/>
                <a:sym typeface="Times New Roman" panose="02020603050405020304" pitchFamily="18" charset="0"/>
              </a:rPr>
              <a:t>上面的点被称为</a:t>
            </a:r>
            <a:r>
              <a:rPr lang="zh-CN" altLang="en-US" sz="2400"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支持点</a:t>
            </a:r>
          </a:p>
        </p:txBody>
      </p:sp>
      <p:sp>
        <p:nvSpPr>
          <p:cNvPr id="3" name="左箭头 2"/>
          <p:cNvSpPr/>
          <p:nvPr/>
        </p:nvSpPr>
        <p:spPr bwMode="auto">
          <a:xfrm>
            <a:off x="4469119" y="2537223"/>
            <a:ext cx="648000" cy="252000"/>
          </a:xfrm>
          <a:prstGeom prst="leftArrow">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5" name="矩形 4"/>
          <p:cNvSpPr/>
          <p:nvPr/>
        </p:nvSpPr>
        <p:spPr bwMode="auto">
          <a:xfrm>
            <a:off x="3902791" y="1345007"/>
            <a:ext cx="252000" cy="390525"/>
          </a:xfrm>
          <a:prstGeom prst="rect">
            <a:avLst/>
          </a:prstGeom>
          <a:noFill/>
          <a:ln w="9525" cap="flat" cmpd="sng" algn="ctr">
            <a:solidFill>
              <a:srgbClr val="FF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bwMode="auto">
          <a:xfrm>
            <a:off x="4597113" y="1345007"/>
            <a:ext cx="252000" cy="390525"/>
          </a:xfrm>
          <a:prstGeom prst="rect">
            <a:avLst/>
          </a:prstGeom>
          <a:noFill/>
          <a:ln w="9525" cap="flat" cmpd="sng" algn="ctr">
            <a:solidFill>
              <a:srgbClr val="FF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5" name="TextBox 14"/>
          <p:cNvSpPr txBox="1"/>
          <p:nvPr/>
        </p:nvSpPr>
        <p:spPr>
          <a:xfrm>
            <a:off x="5292080" y="1095293"/>
            <a:ext cx="3600400" cy="769441"/>
          </a:xfrm>
          <a:prstGeom prst="rect">
            <a:avLst/>
          </a:prstGeom>
          <a:noFill/>
        </p:spPr>
        <p:txBody>
          <a:bodyPr wrap="square" rtlCol="0">
            <a:spAutoFit/>
          </a:bodyPr>
          <a:lstStyle/>
          <a:p>
            <a:r>
              <a:rPr lang="zh-CN" altLang="en-US" sz="2200" dirty="0">
                <a:latin typeface="Times New Roman" panose="02020603050405020304" pitchFamily="18" charset="0"/>
                <a:ea typeface="微软雅黑" panose="020B0503020204020204" pitchFamily="34" charset="-122"/>
                <a:sym typeface="Times New Roman" panose="02020603050405020304" pitchFamily="18" charset="0"/>
              </a:rPr>
              <a:t>要找最优分割面，</a:t>
            </a:r>
            <a:r>
              <a:rPr lang="zh-CN" altLang="en-US" sz="2200"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只要确定权值向量</a:t>
            </a:r>
            <a:r>
              <a:rPr lang="en-US" altLang="zh-CN" sz="2200"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w</a:t>
            </a:r>
            <a:r>
              <a:rPr lang="zh-CN" altLang="en-US" sz="2200"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和常数</a:t>
            </a:r>
            <a:r>
              <a:rPr lang="en-US" altLang="zh-CN" sz="2200"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b</a:t>
            </a:r>
            <a:r>
              <a:rPr lang="zh-CN" altLang="en-US" sz="2200"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即可</a:t>
            </a:r>
          </a:p>
        </p:txBody>
      </p:sp>
      <p:sp>
        <p:nvSpPr>
          <p:cNvPr id="33" name="标题 1">
            <a:extLst>
              <a:ext uri="{FF2B5EF4-FFF2-40B4-BE49-F238E27FC236}">
                <a16:creationId xmlns:a16="http://schemas.microsoft.com/office/drawing/2014/main" id="{29ECBD53-42DB-4C72-A100-E28A96CDAAA6}"/>
              </a:ext>
            </a:extLst>
          </p:cNvPr>
          <p:cNvSpPr txBox="1">
            <a:spLocks/>
          </p:cNvSpPr>
          <p:nvPr/>
        </p:nvSpPr>
        <p:spPr>
          <a:xfrm>
            <a:off x="756000" y="109049"/>
            <a:ext cx="6781800" cy="492443"/>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2.1 </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最小间隔面推导</a:t>
            </a:r>
            <a:endPar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16" name="TextBox 5">
            <a:extLst>
              <a:ext uri="{FF2B5EF4-FFF2-40B4-BE49-F238E27FC236}">
                <a16:creationId xmlns:a16="http://schemas.microsoft.com/office/drawing/2014/main" id="{3CACA862-A327-4806-8E01-18994CFF1C2B}"/>
              </a:ext>
            </a:extLst>
          </p:cNvPr>
          <p:cNvSpPr txBox="1"/>
          <p:nvPr/>
        </p:nvSpPr>
        <p:spPr>
          <a:xfrm>
            <a:off x="5357123" y="3205591"/>
            <a:ext cx="3810000" cy="369332"/>
          </a:xfrm>
          <a:prstGeom prst="rect">
            <a:avLst/>
          </a:prstGeom>
          <a:noFill/>
        </p:spPr>
        <p:txBody>
          <a:bodyPr wrap="square" rtlCol="0">
            <a:spAutoFit/>
          </a:bodyPr>
          <a:lstStyle/>
          <a:p>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权值向量</a:t>
            </a:r>
            <a:r>
              <a:rPr lang="en-US" altLang="zh-CN" dirty="0">
                <a:latin typeface="Times New Roman" panose="02020603050405020304" pitchFamily="18" charset="0"/>
                <a:ea typeface="微软雅黑" panose="020B0503020204020204" pitchFamily="34" charset="-122"/>
                <a:sym typeface="Times New Roman" panose="02020603050405020304" pitchFamily="18" charset="0"/>
              </a:rPr>
              <a:t>w</a:t>
            </a: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和常数</a:t>
            </a:r>
            <a:r>
              <a:rPr lang="en-US" altLang="zh-CN" dirty="0">
                <a:latin typeface="Times New Roman" panose="02020603050405020304" pitchFamily="18" charset="0"/>
                <a:ea typeface="微软雅黑" panose="020B0503020204020204" pitchFamily="34" charset="-122"/>
                <a:sym typeface="Times New Roman" panose="02020603050405020304" pitchFamily="18" charset="0"/>
              </a:rPr>
              <a:t>b</a:t>
            </a: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由</a:t>
            </a:r>
            <a:r>
              <a:rPr lang="zh-CN" altLang="en-US"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支持点</a:t>
            </a: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来决定</a:t>
            </a:r>
          </a:p>
        </p:txBody>
      </p:sp>
    </p:spTree>
    <p:extLst>
      <p:ext uri="{BB962C8B-B14F-4D97-AF65-F5344CB8AC3E}">
        <p14:creationId xmlns:p14="http://schemas.microsoft.com/office/powerpoint/2010/main" val="3463447826"/>
      </p:ext>
    </p:extLst>
  </p:cSld>
  <p:clrMapOvr>
    <a:masterClrMapping/>
  </p:clrMapOvr>
  <p:transition spd="med">
    <p:split orient="vert"/>
  </p:transition>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 y="1095516"/>
            <a:ext cx="6105525" cy="4467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1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1311416"/>
            <a:ext cx="1619250"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15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275" y="1311416"/>
            <a:ext cx="1619250"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15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032141"/>
            <a:ext cx="1619250"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224"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1275" y="1311416"/>
            <a:ext cx="1400175"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225"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41814" y="1290389"/>
            <a:ext cx="1552575"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226"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0" y="1959116"/>
            <a:ext cx="1524000"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矩形 3"/>
          <p:cNvSpPr/>
          <p:nvPr/>
        </p:nvSpPr>
        <p:spPr bwMode="auto">
          <a:xfrm rot="1844054">
            <a:off x="3425391" y="1838596"/>
            <a:ext cx="550663" cy="2664569"/>
          </a:xfrm>
          <a:prstGeom prst="rect">
            <a:avLst/>
          </a:prstGeom>
          <a:noFill/>
          <a:ln w="9525" cap="flat" cmpd="sng" algn="ctr">
            <a:solidFill>
              <a:srgbClr val="13548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 name="TextBox 1"/>
          <p:cNvSpPr txBox="1"/>
          <p:nvPr/>
        </p:nvSpPr>
        <p:spPr>
          <a:xfrm>
            <a:off x="5357123" y="2287427"/>
            <a:ext cx="3488114" cy="830997"/>
          </a:xfrm>
          <a:prstGeom prst="rect">
            <a:avLst/>
          </a:prstGeom>
          <a:noFill/>
        </p:spPr>
        <p:txBody>
          <a:bodyPr wrap="square" rtlCol="0">
            <a:spAutoFit/>
          </a:bodyPr>
          <a:lstStyle/>
          <a:p>
            <a:r>
              <a:rPr lang="zh-CN" altLang="en-US" sz="2400"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支持面，</a:t>
            </a:r>
            <a:r>
              <a:rPr lang="zh-CN" altLang="en-US" sz="2400" dirty="0">
                <a:latin typeface="Times New Roman" panose="02020603050405020304" pitchFamily="18" charset="0"/>
                <a:ea typeface="微软雅黑" panose="020B0503020204020204" pitchFamily="34" charset="-122"/>
                <a:sym typeface="Times New Roman" panose="02020603050405020304" pitchFamily="18" charset="0"/>
              </a:rPr>
              <a:t>上面的点被称为</a:t>
            </a:r>
            <a:r>
              <a:rPr lang="zh-CN" altLang="en-US" sz="2400"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支持点</a:t>
            </a:r>
          </a:p>
        </p:txBody>
      </p:sp>
      <p:sp>
        <p:nvSpPr>
          <p:cNvPr id="3" name="左箭头 2"/>
          <p:cNvSpPr/>
          <p:nvPr/>
        </p:nvSpPr>
        <p:spPr bwMode="auto">
          <a:xfrm>
            <a:off x="4469119" y="2537223"/>
            <a:ext cx="648000" cy="252000"/>
          </a:xfrm>
          <a:prstGeom prst="leftArrow">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5" name="矩形 4"/>
          <p:cNvSpPr/>
          <p:nvPr/>
        </p:nvSpPr>
        <p:spPr bwMode="auto">
          <a:xfrm>
            <a:off x="3902791" y="1345007"/>
            <a:ext cx="252000" cy="390525"/>
          </a:xfrm>
          <a:prstGeom prst="rect">
            <a:avLst/>
          </a:prstGeom>
          <a:noFill/>
          <a:ln w="9525" cap="flat" cmpd="sng" algn="ctr">
            <a:solidFill>
              <a:srgbClr val="FF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bwMode="auto">
          <a:xfrm>
            <a:off x="4597113" y="1345007"/>
            <a:ext cx="252000" cy="390525"/>
          </a:xfrm>
          <a:prstGeom prst="rect">
            <a:avLst/>
          </a:prstGeom>
          <a:noFill/>
          <a:ln w="9525" cap="flat" cmpd="sng" algn="ctr">
            <a:solidFill>
              <a:srgbClr val="FF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5" name="TextBox 14"/>
          <p:cNvSpPr txBox="1"/>
          <p:nvPr/>
        </p:nvSpPr>
        <p:spPr>
          <a:xfrm>
            <a:off x="5292080" y="1095293"/>
            <a:ext cx="3600400" cy="769441"/>
          </a:xfrm>
          <a:prstGeom prst="rect">
            <a:avLst/>
          </a:prstGeom>
          <a:noFill/>
        </p:spPr>
        <p:txBody>
          <a:bodyPr wrap="square" rtlCol="0">
            <a:spAutoFit/>
          </a:bodyPr>
          <a:lstStyle/>
          <a:p>
            <a:r>
              <a:rPr lang="zh-CN" altLang="en-US" sz="2200" dirty="0">
                <a:latin typeface="Times New Roman" panose="02020603050405020304" pitchFamily="18" charset="0"/>
                <a:ea typeface="微软雅黑" panose="020B0503020204020204" pitchFamily="34" charset="-122"/>
                <a:sym typeface="Times New Roman" panose="02020603050405020304" pitchFamily="18" charset="0"/>
              </a:rPr>
              <a:t>要找最优分割面，</a:t>
            </a:r>
            <a:r>
              <a:rPr lang="zh-CN" altLang="en-US" sz="2200"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只要确定权值向量</a:t>
            </a:r>
            <a:r>
              <a:rPr lang="en-US" altLang="zh-CN" sz="2200"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w</a:t>
            </a:r>
            <a:r>
              <a:rPr lang="zh-CN" altLang="en-US" sz="2200"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和常数</a:t>
            </a:r>
            <a:r>
              <a:rPr lang="en-US" altLang="zh-CN" sz="2200"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b</a:t>
            </a:r>
            <a:r>
              <a:rPr lang="zh-CN" altLang="en-US" sz="2200"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即可</a:t>
            </a:r>
          </a:p>
        </p:txBody>
      </p:sp>
      <p:sp>
        <p:nvSpPr>
          <p:cNvPr id="33" name="标题 1">
            <a:extLst>
              <a:ext uri="{FF2B5EF4-FFF2-40B4-BE49-F238E27FC236}">
                <a16:creationId xmlns:a16="http://schemas.microsoft.com/office/drawing/2014/main" id="{29ECBD53-42DB-4C72-A100-E28A96CDAAA6}"/>
              </a:ext>
            </a:extLst>
          </p:cNvPr>
          <p:cNvSpPr txBox="1">
            <a:spLocks/>
          </p:cNvSpPr>
          <p:nvPr/>
        </p:nvSpPr>
        <p:spPr>
          <a:xfrm>
            <a:off x="756000" y="109049"/>
            <a:ext cx="6781800" cy="492443"/>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2.1 </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最小间隔面推导</a:t>
            </a:r>
            <a:endPar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16" name="TextBox 5">
            <a:extLst>
              <a:ext uri="{FF2B5EF4-FFF2-40B4-BE49-F238E27FC236}">
                <a16:creationId xmlns:a16="http://schemas.microsoft.com/office/drawing/2014/main" id="{3CACA862-A327-4806-8E01-18994CFF1C2B}"/>
              </a:ext>
            </a:extLst>
          </p:cNvPr>
          <p:cNvSpPr txBox="1"/>
          <p:nvPr/>
        </p:nvSpPr>
        <p:spPr>
          <a:xfrm>
            <a:off x="5357123" y="3205591"/>
            <a:ext cx="3810000" cy="369332"/>
          </a:xfrm>
          <a:prstGeom prst="rect">
            <a:avLst/>
          </a:prstGeom>
          <a:noFill/>
        </p:spPr>
        <p:txBody>
          <a:bodyPr wrap="square" rtlCol="0">
            <a:spAutoFit/>
          </a:bodyPr>
          <a:lstStyle/>
          <a:p>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权值向量</a:t>
            </a:r>
            <a:r>
              <a:rPr lang="en-US" altLang="zh-CN" dirty="0">
                <a:latin typeface="Times New Roman" panose="02020603050405020304" pitchFamily="18" charset="0"/>
                <a:ea typeface="微软雅黑" panose="020B0503020204020204" pitchFamily="34" charset="-122"/>
                <a:sym typeface="Times New Roman" panose="02020603050405020304" pitchFamily="18" charset="0"/>
              </a:rPr>
              <a:t>w</a:t>
            </a: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和常数</a:t>
            </a:r>
            <a:r>
              <a:rPr lang="en-US" altLang="zh-CN" dirty="0">
                <a:latin typeface="Times New Roman" panose="02020603050405020304" pitchFamily="18" charset="0"/>
                <a:ea typeface="微软雅黑" panose="020B0503020204020204" pitchFamily="34" charset="-122"/>
                <a:sym typeface="Times New Roman" panose="02020603050405020304" pitchFamily="18" charset="0"/>
              </a:rPr>
              <a:t>b</a:t>
            </a: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由</a:t>
            </a:r>
            <a:r>
              <a:rPr lang="zh-CN" altLang="en-US"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支持点</a:t>
            </a: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来决定</a:t>
            </a:r>
          </a:p>
        </p:txBody>
      </p:sp>
      <p:sp>
        <p:nvSpPr>
          <p:cNvPr id="17" name="TextBox 16">
            <a:extLst>
              <a:ext uri="{FF2B5EF4-FFF2-40B4-BE49-F238E27FC236}">
                <a16:creationId xmlns:a16="http://schemas.microsoft.com/office/drawing/2014/main" id="{F64BB565-7006-419F-B8CB-E86D6B722807}"/>
              </a:ext>
            </a:extLst>
          </p:cNvPr>
          <p:cNvSpPr txBox="1"/>
          <p:nvPr/>
        </p:nvSpPr>
        <p:spPr>
          <a:xfrm>
            <a:off x="5357123" y="3600048"/>
            <a:ext cx="3810000" cy="369332"/>
          </a:xfrm>
          <a:prstGeom prst="rect">
            <a:avLst/>
          </a:prstGeom>
          <a:noFill/>
        </p:spPr>
        <p:txBody>
          <a:bodyPr wrap="square" rtlCol="0">
            <a:spAutoFit/>
          </a:bodyPr>
          <a:lstStyle/>
          <a:p>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定义支持点为一个</a:t>
            </a:r>
            <a:r>
              <a:rPr lang="zh-CN" altLang="en-US"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向量</a:t>
            </a:r>
            <a:r>
              <a:rPr lang="en-US" altLang="zh-CN"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x</a:t>
            </a:r>
            <a:r>
              <a:rPr lang="en-US" altLang="zh-CN" b="1" baseline="-25000"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i</a:t>
            </a:r>
            <a:endParaRPr lang="zh-CN" altLang="en-US"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2956094317"/>
      </p:ext>
    </p:extLst>
  </p:cSld>
  <p:clrMapOvr>
    <a:masterClrMapping/>
  </p:clrMapOvr>
  <p:transition spd="med">
    <p:split orient="vert"/>
  </p:transition>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 y="1095516"/>
            <a:ext cx="6105525" cy="4467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1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1311416"/>
            <a:ext cx="1619250"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15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275" y="1311416"/>
            <a:ext cx="1619250"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15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032141"/>
            <a:ext cx="1619250"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224"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1275" y="1311416"/>
            <a:ext cx="1400175"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225"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41814" y="1290389"/>
            <a:ext cx="1552575"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226"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0" y="1959116"/>
            <a:ext cx="1524000"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矩形 3"/>
          <p:cNvSpPr/>
          <p:nvPr/>
        </p:nvSpPr>
        <p:spPr bwMode="auto">
          <a:xfrm rot="1844054">
            <a:off x="3425391" y="1838596"/>
            <a:ext cx="550663" cy="2664569"/>
          </a:xfrm>
          <a:prstGeom prst="rect">
            <a:avLst/>
          </a:prstGeom>
          <a:noFill/>
          <a:ln w="9525" cap="flat" cmpd="sng" algn="ctr">
            <a:solidFill>
              <a:srgbClr val="13548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 name="TextBox 1"/>
          <p:cNvSpPr txBox="1"/>
          <p:nvPr/>
        </p:nvSpPr>
        <p:spPr>
          <a:xfrm>
            <a:off x="5357123" y="2287427"/>
            <a:ext cx="3488114" cy="830997"/>
          </a:xfrm>
          <a:prstGeom prst="rect">
            <a:avLst/>
          </a:prstGeom>
          <a:noFill/>
        </p:spPr>
        <p:txBody>
          <a:bodyPr wrap="square" rtlCol="0">
            <a:spAutoFit/>
          </a:bodyPr>
          <a:lstStyle/>
          <a:p>
            <a:r>
              <a:rPr lang="zh-CN" altLang="en-US" sz="2400"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支持面，</a:t>
            </a:r>
            <a:r>
              <a:rPr lang="zh-CN" altLang="en-US" sz="2400" dirty="0">
                <a:latin typeface="Times New Roman" panose="02020603050405020304" pitchFamily="18" charset="0"/>
                <a:ea typeface="微软雅黑" panose="020B0503020204020204" pitchFamily="34" charset="-122"/>
                <a:sym typeface="Times New Roman" panose="02020603050405020304" pitchFamily="18" charset="0"/>
              </a:rPr>
              <a:t>上面的点被称为</a:t>
            </a:r>
            <a:r>
              <a:rPr lang="zh-CN" altLang="en-US" sz="2400"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支持点</a:t>
            </a:r>
          </a:p>
        </p:txBody>
      </p:sp>
      <p:sp>
        <p:nvSpPr>
          <p:cNvPr id="3" name="左箭头 2"/>
          <p:cNvSpPr/>
          <p:nvPr/>
        </p:nvSpPr>
        <p:spPr bwMode="auto">
          <a:xfrm>
            <a:off x="4469119" y="2537223"/>
            <a:ext cx="648000" cy="252000"/>
          </a:xfrm>
          <a:prstGeom prst="leftArrow">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5" name="矩形 4"/>
          <p:cNvSpPr/>
          <p:nvPr/>
        </p:nvSpPr>
        <p:spPr bwMode="auto">
          <a:xfrm>
            <a:off x="3902791" y="1345007"/>
            <a:ext cx="252000" cy="390525"/>
          </a:xfrm>
          <a:prstGeom prst="rect">
            <a:avLst/>
          </a:prstGeom>
          <a:noFill/>
          <a:ln w="9525" cap="flat" cmpd="sng" algn="ctr">
            <a:solidFill>
              <a:srgbClr val="FF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bwMode="auto">
          <a:xfrm>
            <a:off x="4597113" y="1345007"/>
            <a:ext cx="252000" cy="390525"/>
          </a:xfrm>
          <a:prstGeom prst="rect">
            <a:avLst/>
          </a:prstGeom>
          <a:noFill/>
          <a:ln w="9525" cap="flat" cmpd="sng" algn="ctr">
            <a:solidFill>
              <a:srgbClr val="FF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5" name="TextBox 14"/>
          <p:cNvSpPr txBox="1"/>
          <p:nvPr/>
        </p:nvSpPr>
        <p:spPr>
          <a:xfrm>
            <a:off x="5292080" y="1095293"/>
            <a:ext cx="3600400" cy="769441"/>
          </a:xfrm>
          <a:prstGeom prst="rect">
            <a:avLst/>
          </a:prstGeom>
          <a:noFill/>
        </p:spPr>
        <p:txBody>
          <a:bodyPr wrap="square" rtlCol="0">
            <a:spAutoFit/>
          </a:bodyPr>
          <a:lstStyle/>
          <a:p>
            <a:r>
              <a:rPr lang="zh-CN" altLang="en-US" sz="2200" dirty="0">
                <a:latin typeface="Times New Roman" panose="02020603050405020304" pitchFamily="18" charset="0"/>
                <a:ea typeface="微软雅黑" panose="020B0503020204020204" pitchFamily="34" charset="-122"/>
                <a:sym typeface="Times New Roman" panose="02020603050405020304" pitchFamily="18" charset="0"/>
              </a:rPr>
              <a:t>要找最优分割面，</a:t>
            </a:r>
            <a:r>
              <a:rPr lang="zh-CN" altLang="en-US" sz="2200"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只要确定权值向量</a:t>
            </a:r>
            <a:r>
              <a:rPr lang="en-US" altLang="zh-CN" sz="2200"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w</a:t>
            </a:r>
            <a:r>
              <a:rPr lang="zh-CN" altLang="en-US" sz="2200"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和常数</a:t>
            </a:r>
            <a:r>
              <a:rPr lang="en-US" altLang="zh-CN" sz="2200"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b</a:t>
            </a:r>
            <a:r>
              <a:rPr lang="zh-CN" altLang="en-US" sz="2200"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即可</a:t>
            </a:r>
          </a:p>
        </p:txBody>
      </p:sp>
      <p:sp>
        <p:nvSpPr>
          <p:cNvPr id="6" name="TextBox 5"/>
          <p:cNvSpPr txBox="1"/>
          <p:nvPr/>
        </p:nvSpPr>
        <p:spPr>
          <a:xfrm>
            <a:off x="5357123" y="3205591"/>
            <a:ext cx="3810000" cy="369332"/>
          </a:xfrm>
          <a:prstGeom prst="rect">
            <a:avLst/>
          </a:prstGeom>
          <a:noFill/>
        </p:spPr>
        <p:txBody>
          <a:bodyPr wrap="square" rtlCol="0">
            <a:spAutoFit/>
          </a:bodyPr>
          <a:lstStyle/>
          <a:p>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权值向量</a:t>
            </a:r>
            <a:r>
              <a:rPr lang="en-US" altLang="zh-CN" dirty="0">
                <a:latin typeface="Times New Roman" panose="02020603050405020304" pitchFamily="18" charset="0"/>
                <a:ea typeface="微软雅黑" panose="020B0503020204020204" pitchFamily="34" charset="-122"/>
                <a:sym typeface="Times New Roman" panose="02020603050405020304" pitchFamily="18" charset="0"/>
              </a:rPr>
              <a:t>w</a:t>
            </a: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和常数</a:t>
            </a:r>
            <a:r>
              <a:rPr lang="en-US" altLang="zh-CN" dirty="0">
                <a:latin typeface="Times New Roman" panose="02020603050405020304" pitchFamily="18" charset="0"/>
                <a:ea typeface="微软雅黑" panose="020B0503020204020204" pitchFamily="34" charset="-122"/>
                <a:sym typeface="Times New Roman" panose="02020603050405020304" pitchFamily="18" charset="0"/>
              </a:rPr>
              <a:t>b</a:t>
            </a: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由</a:t>
            </a:r>
            <a:r>
              <a:rPr lang="zh-CN" altLang="en-US"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支持点</a:t>
            </a: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来决定</a:t>
            </a:r>
          </a:p>
        </p:txBody>
      </p:sp>
      <p:sp>
        <p:nvSpPr>
          <p:cNvPr id="17" name="TextBox 16"/>
          <p:cNvSpPr txBox="1"/>
          <p:nvPr/>
        </p:nvSpPr>
        <p:spPr>
          <a:xfrm>
            <a:off x="5357123" y="3600048"/>
            <a:ext cx="3810000" cy="369332"/>
          </a:xfrm>
          <a:prstGeom prst="rect">
            <a:avLst/>
          </a:prstGeom>
          <a:noFill/>
        </p:spPr>
        <p:txBody>
          <a:bodyPr wrap="square" rtlCol="0">
            <a:spAutoFit/>
          </a:bodyPr>
          <a:lstStyle/>
          <a:p>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定义支持点为一个</a:t>
            </a:r>
            <a:r>
              <a:rPr lang="zh-CN" altLang="en-US"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向量</a:t>
            </a:r>
            <a:r>
              <a:rPr lang="en-US" altLang="zh-CN"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x</a:t>
            </a:r>
            <a:r>
              <a:rPr lang="en-US" altLang="zh-CN" b="1" baseline="-25000"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i</a:t>
            </a:r>
            <a:endParaRPr lang="zh-CN" altLang="en-US"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7" name="矩形 6"/>
          <p:cNvSpPr/>
          <p:nvPr/>
        </p:nvSpPr>
        <p:spPr>
          <a:xfrm>
            <a:off x="5980183" y="3975613"/>
            <a:ext cx="2552302" cy="400110"/>
          </a:xfrm>
          <a:prstGeom prst="rect">
            <a:avLst/>
          </a:prstGeom>
        </p:spPr>
        <p:txBody>
          <a:bodyPr wrap="none">
            <a:spAutoFit/>
          </a:bodyPr>
          <a:lstStyle/>
          <a:p>
            <a:r>
              <a:rPr lang="en-US" altLang="zh-CN" sz="2000" b="1" dirty="0">
                <a:latin typeface="Times New Roman" panose="02020603050405020304" pitchFamily="18" charset="0"/>
                <a:ea typeface="微软雅黑" panose="020B0503020204020204" pitchFamily="34" charset="-122"/>
                <a:sym typeface="Times New Roman" panose="02020603050405020304" pitchFamily="18" charset="0"/>
              </a:rPr>
              <a:t>w=α</a:t>
            </a:r>
            <a:r>
              <a:rPr lang="en-US" altLang="zh-CN" sz="2000" b="1" baseline="-25000" dirty="0">
                <a:latin typeface="Times New Roman" panose="02020603050405020304" pitchFamily="18" charset="0"/>
                <a:ea typeface="微软雅黑" panose="020B0503020204020204" pitchFamily="34" charset="-122"/>
                <a:sym typeface="Times New Roman" panose="02020603050405020304" pitchFamily="18" charset="0"/>
              </a:rPr>
              <a:t>1</a:t>
            </a:r>
            <a:r>
              <a:rPr lang="en-US" altLang="zh-CN" sz="2000" b="1" dirty="0">
                <a:latin typeface="Times New Roman" panose="02020603050405020304" pitchFamily="18" charset="0"/>
                <a:ea typeface="微软雅黑" panose="020B0503020204020204" pitchFamily="34" charset="-122"/>
                <a:sym typeface="Times New Roman" panose="02020603050405020304" pitchFamily="18" charset="0"/>
              </a:rPr>
              <a:t>x</a:t>
            </a:r>
            <a:r>
              <a:rPr lang="en-US" altLang="zh-CN" sz="2000" b="1" baseline="-25000" dirty="0">
                <a:latin typeface="Times New Roman" panose="02020603050405020304" pitchFamily="18" charset="0"/>
                <a:ea typeface="微软雅黑" panose="020B0503020204020204" pitchFamily="34" charset="-122"/>
                <a:sym typeface="Times New Roman" panose="02020603050405020304" pitchFamily="18" charset="0"/>
              </a:rPr>
              <a:t>1</a:t>
            </a:r>
            <a:r>
              <a:rPr lang="en-US" altLang="zh-CN" sz="2000" b="1" dirty="0">
                <a:latin typeface="Times New Roman" panose="02020603050405020304" pitchFamily="18" charset="0"/>
                <a:ea typeface="微软雅黑" panose="020B0503020204020204" pitchFamily="34" charset="-122"/>
                <a:sym typeface="Times New Roman" panose="02020603050405020304" pitchFamily="18" charset="0"/>
              </a:rPr>
              <a:t>+α</a:t>
            </a:r>
            <a:r>
              <a:rPr lang="en-US" altLang="zh-CN" sz="2000" b="1" baseline="-25000" dirty="0">
                <a:latin typeface="Times New Roman" panose="02020603050405020304" pitchFamily="18" charset="0"/>
                <a:ea typeface="微软雅黑" panose="020B0503020204020204" pitchFamily="34" charset="-122"/>
                <a:sym typeface="Times New Roman" panose="02020603050405020304" pitchFamily="18" charset="0"/>
              </a:rPr>
              <a:t>2</a:t>
            </a:r>
            <a:r>
              <a:rPr lang="en-US" altLang="zh-CN" sz="2000" b="1" dirty="0">
                <a:latin typeface="Times New Roman" panose="02020603050405020304" pitchFamily="18" charset="0"/>
                <a:ea typeface="微软雅黑" panose="020B0503020204020204" pitchFamily="34" charset="-122"/>
                <a:sym typeface="Times New Roman" panose="02020603050405020304" pitchFamily="18" charset="0"/>
              </a:rPr>
              <a:t>x</a:t>
            </a:r>
            <a:r>
              <a:rPr lang="en-US" altLang="zh-CN" sz="2000" b="1" baseline="-25000" dirty="0">
                <a:latin typeface="Times New Roman" panose="02020603050405020304" pitchFamily="18" charset="0"/>
                <a:ea typeface="微软雅黑" panose="020B0503020204020204" pitchFamily="34" charset="-122"/>
                <a:sym typeface="Times New Roman" panose="02020603050405020304" pitchFamily="18" charset="0"/>
              </a:rPr>
              <a:t>2</a:t>
            </a:r>
            <a:r>
              <a:rPr lang="en-US" altLang="zh-CN" sz="2000" b="1" dirty="0">
                <a:latin typeface="Times New Roman" panose="02020603050405020304" pitchFamily="18" charset="0"/>
                <a:ea typeface="微软雅黑" panose="020B0503020204020204" pitchFamily="34" charset="-122"/>
                <a:sym typeface="Times New Roman" panose="02020603050405020304" pitchFamily="18" charset="0"/>
              </a:rPr>
              <a:t>+…+α</a:t>
            </a:r>
            <a:r>
              <a:rPr lang="en-US" altLang="zh-CN" sz="2000" b="1" baseline="-25000" dirty="0" err="1">
                <a:latin typeface="Times New Roman" panose="02020603050405020304" pitchFamily="18" charset="0"/>
                <a:ea typeface="微软雅黑" panose="020B0503020204020204" pitchFamily="34" charset="-122"/>
                <a:sym typeface="Times New Roman" panose="02020603050405020304" pitchFamily="18" charset="0"/>
              </a:rPr>
              <a:t>n</a:t>
            </a:r>
            <a:r>
              <a:rPr lang="en-US" altLang="zh-CN" sz="2000" b="1" dirty="0" err="1">
                <a:latin typeface="Times New Roman" panose="02020603050405020304" pitchFamily="18" charset="0"/>
                <a:ea typeface="微软雅黑" panose="020B0503020204020204" pitchFamily="34" charset="-122"/>
                <a:sym typeface="Times New Roman" panose="02020603050405020304" pitchFamily="18" charset="0"/>
              </a:rPr>
              <a:t>x</a:t>
            </a:r>
            <a:r>
              <a:rPr lang="en-US" altLang="zh-CN" sz="2000" b="1" baseline="-25000" dirty="0" err="1">
                <a:latin typeface="Times New Roman" panose="02020603050405020304" pitchFamily="18" charset="0"/>
                <a:ea typeface="微软雅黑" panose="020B0503020204020204" pitchFamily="34" charset="-122"/>
                <a:sym typeface="Times New Roman" panose="02020603050405020304" pitchFamily="18" charset="0"/>
              </a:rPr>
              <a:t>n</a:t>
            </a:r>
            <a:endParaRPr lang="en-US" altLang="zh-CN" sz="2000" b="1" baseline="-25000"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8" name="矩形 7"/>
          <p:cNvSpPr/>
          <p:nvPr/>
        </p:nvSpPr>
        <p:spPr>
          <a:xfrm>
            <a:off x="5579736" y="4514195"/>
            <a:ext cx="3587387" cy="369332"/>
          </a:xfrm>
          <a:prstGeom prst="rect">
            <a:avLst/>
          </a:prstGeom>
        </p:spPr>
        <p:txBody>
          <a:bodyPr wrap="square">
            <a:spAutoFit/>
          </a:bodyPr>
          <a:lstStyle/>
          <a:p>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用</a:t>
            </a:r>
            <a:r>
              <a:rPr lang="en-US" altLang="zh-CN" dirty="0">
                <a:latin typeface="Times New Roman" panose="02020603050405020304" pitchFamily="18" charset="0"/>
                <a:ea typeface="微软雅黑" panose="020B0503020204020204" pitchFamily="34" charset="-122"/>
                <a:sym typeface="Times New Roman" panose="02020603050405020304" pitchFamily="18" charset="0"/>
              </a:rPr>
              <a:t>α</a:t>
            </a:r>
            <a:r>
              <a:rPr lang="en-US" altLang="zh-CN" baseline="-25000" dirty="0">
                <a:latin typeface="Times New Roman" panose="02020603050405020304" pitchFamily="18" charset="0"/>
                <a:ea typeface="微软雅黑" panose="020B0503020204020204" pitchFamily="34" charset="-122"/>
                <a:sym typeface="Times New Roman" panose="02020603050405020304" pitchFamily="18" charset="0"/>
              </a:rPr>
              <a:t>1</a:t>
            </a:r>
            <a:r>
              <a:rPr lang="en-US" altLang="zh-CN" dirty="0">
                <a:latin typeface="Times New Roman" panose="02020603050405020304" pitchFamily="18" charset="0"/>
                <a:ea typeface="微软雅黑" panose="020B0503020204020204" pitchFamily="34" charset="-122"/>
                <a:sym typeface="Times New Roman" panose="02020603050405020304" pitchFamily="18" charset="0"/>
              </a:rPr>
              <a:t>x</a:t>
            </a:r>
            <a:r>
              <a:rPr lang="en-US" altLang="zh-CN" baseline="-25000" dirty="0">
                <a:latin typeface="Times New Roman" panose="02020603050405020304" pitchFamily="18" charset="0"/>
                <a:ea typeface="微软雅黑" panose="020B0503020204020204" pitchFamily="34" charset="-122"/>
                <a:sym typeface="Times New Roman" panose="02020603050405020304" pitchFamily="18" charset="0"/>
              </a:rPr>
              <a:t>1</a:t>
            </a: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表示数字系数和向量的乘积</a:t>
            </a:r>
          </a:p>
        </p:txBody>
      </p:sp>
      <p:sp>
        <p:nvSpPr>
          <p:cNvPr id="33" name="标题 1">
            <a:extLst>
              <a:ext uri="{FF2B5EF4-FFF2-40B4-BE49-F238E27FC236}">
                <a16:creationId xmlns:a16="http://schemas.microsoft.com/office/drawing/2014/main" id="{29ECBD53-42DB-4C72-A100-E28A96CDAAA6}"/>
              </a:ext>
            </a:extLst>
          </p:cNvPr>
          <p:cNvSpPr txBox="1">
            <a:spLocks/>
          </p:cNvSpPr>
          <p:nvPr/>
        </p:nvSpPr>
        <p:spPr>
          <a:xfrm>
            <a:off x="756000" y="109049"/>
            <a:ext cx="6781800" cy="492443"/>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2.1 </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最小间隔面推导</a:t>
            </a:r>
            <a:endPar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Tree>
    <p:extLst>
      <p:ext uri="{BB962C8B-B14F-4D97-AF65-F5344CB8AC3E}">
        <p14:creationId xmlns:p14="http://schemas.microsoft.com/office/powerpoint/2010/main" val="4014002709"/>
      </p:ext>
    </p:extLst>
  </p:cSld>
  <p:clrMapOvr>
    <a:masterClrMapping/>
  </p:clrMapOvr>
  <p:transition spd="med">
    <p:split orient="vert"/>
  </p:transition>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 y="1095516"/>
            <a:ext cx="6105525" cy="4467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1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1311416"/>
            <a:ext cx="1619250"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15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275" y="1311416"/>
            <a:ext cx="1619250"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15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032141"/>
            <a:ext cx="1619250"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224"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1275" y="1311416"/>
            <a:ext cx="1400175"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225"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41814" y="1290389"/>
            <a:ext cx="1552575"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226"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0" y="1959116"/>
            <a:ext cx="1524000"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矩形 3"/>
          <p:cNvSpPr/>
          <p:nvPr/>
        </p:nvSpPr>
        <p:spPr bwMode="auto">
          <a:xfrm rot="1844054">
            <a:off x="3425391" y="1838596"/>
            <a:ext cx="550663" cy="2664569"/>
          </a:xfrm>
          <a:prstGeom prst="rect">
            <a:avLst/>
          </a:prstGeom>
          <a:noFill/>
          <a:ln w="9525" cap="flat" cmpd="sng" algn="ctr">
            <a:solidFill>
              <a:srgbClr val="13548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 name="TextBox 1"/>
          <p:cNvSpPr txBox="1"/>
          <p:nvPr/>
        </p:nvSpPr>
        <p:spPr>
          <a:xfrm>
            <a:off x="5357123" y="2287427"/>
            <a:ext cx="3488114" cy="830997"/>
          </a:xfrm>
          <a:prstGeom prst="rect">
            <a:avLst/>
          </a:prstGeom>
          <a:noFill/>
        </p:spPr>
        <p:txBody>
          <a:bodyPr wrap="square" rtlCol="0">
            <a:spAutoFit/>
          </a:bodyPr>
          <a:lstStyle/>
          <a:p>
            <a:r>
              <a:rPr lang="zh-CN" altLang="en-US" sz="2400"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支持面，</a:t>
            </a:r>
            <a:r>
              <a:rPr lang="zh-CN" altLang="en-US" sz="2400" dirty="0">
                <a:latin typeface="Times New Roman" panose="02020603050405020304" pitchFamily="18" charset="0"/>
                <a:ea typeface="微软雅黑" panose="020B0503020204020204" pitchFamily="34" charset="-122"/>
                <a:sym typeface="Times New Roman" panose="02020603050405020304" pitchFamily="18" charset="0"/>
              </a:rPr>
              <a:t>上面的点被称为</a:t>
            </a:r>
            <a:r>
              <a:rPr lang="zh-CN" altLang="en-US" sz="2400"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支持点</a:t>
            </a:r>
          </a:p>
        </p:txBody>
      </p:sp>
      <p:sp>
        <p:nvSpPr>
          <p:cNvPr id="3" name="左箭头 2"/>
          <p:cNvSpPr/>
          <p:nvPr/>
        </p:nvSpPr>
        <p:spPr bwMode="auto">
          <a:xfrm>
            <a:off x="4469119" y="2537223"/>
            <a:ext cx="648000" cy="252000"/>
          </a:xfrm>
          <a:prstGeom prst="leftArrow">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5" name="矩形 4"/>
          <p:cNvSpPr/>
          <p:nvPr/>
        </p:nvSpPr>
        <p:spPr bwMode="auto">
          <a:xfrm>
            <a:off x="3902791" y="1345007"/>
            <a:ext cx="252000" cy="390525"/>
          </a:xfrm>
          <a:prstGeom prst="rect">
            <a:avLst/>
          </a:prstGeom>
          <a:noFill/>
          <a:ln w="9525" cap="flat" cmpd="sng" algn="ctr">
            <a:solidFill>
              <a:srgbClr val="FF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bwMode="auto">
          <a:xfrm>
            <a:off x="4597113" y="1345007"/>
            <a:ext cx="252000" cy="390525"/>
          </a:xfrm>
          <a:prstGeom prst="rect">
            <a:avLst/>
          </a:prstGeom>
          <a:noFill/>
          <a:ln w="9525" cap="flat" cmpd="sng" algn="ctr">
            <a:solidFill>
              <a:srgbClr val="FF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5" name="TextBox 14"/>
          <p:cNvSpPr txBox="1"/>
          <p:nvPr/>
        </p:nvSpPr>
        <p:spPr>
          <a:xfrm>
            <a:off x="5292080" y="1095293"/>
            <a:ext cx="3600400" cy="769441"/>
          </a:xfrm>
          <a:prstGeom prst="rect">
            <a:avLst/>
          </a:prstGeom>
          <a:noFill/>
        </p:spPr>
        <p:txBody>
          <a:bodyPr wrap="square" rtlCol="0">
            <a:spAutoFit/>
          </a:bodyPr>
          <a:lstStyle/>
          <a:p>
            <a:r>
              <a:rPr lang="zh-CN" altLang="en-US" sz="2200" dirty="0">
                <a:latin typeface="Times New Roman" panose="02020603050405020304" pitchFamily="18" charset="0"/>
                <a:ea typeface="微软雅黑" panose="020B0503020204020204" pitchFamily="34" charset="-122"/>
                <a:sym typeface="Times New Roman" panose="02020603050405020304" pitchFamily="18" charset="0"/>
              </a:rPr>
              <a:t>要找最优分割面，</a:t>
            </a:r>
            <a:r>
              <a:rPr lang="zh-CN" altLang="en-US" sz="2200"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只要确定权值向量</a:t>
            </a:r>
            <a:r>
              <a:rPr lang="en-US" altLang="zh-CN" sz="2200"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w</a:t>
            </a:r>
            <a:r>
              <a:rPr lang="zh-CN" altLang="en-US" sz="2200"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和常数</a:t>
            </a:r>
            <a:r>
              <a:rPr lang="en-US" altLang="zh-CN" sz="2200"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b</a:t>
            </a:r>
            <a:r>
              <a:rPr lang="zh-CN" altLang="en-US" sz="2200"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即可</a:t>
            </a:r>
          </a:p>
        </p:txBody>
      </p:sp>
      <p:sp>
        <p:nvSpPr>
          <p:cNvPr id="6" name="TextBox 5"/>
          <p:cNvSpPr txBox="1"/>
          <p:nvPr/>
        </p:nvSpPr>
        <p:spPr>
          <a:xfrm>
            <a:off x="5357123" y="3205591"/>
            <a:ext cx="3810000" cy="369332"/>
          </a:xfrm>
          <a:prstGeom prst="rect">
            <a:avLst/>
          </a:prstGeom>
          <a:noFill/>
        </p:spPr>
        <p:txBody>
          <a:bodyPr wrap="square" rtlCol="0">
            <a:spAutoFit/>
          </a:bodyPr>
          <a:lstStyle/>
          <a:p>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权值向量</a:t>
            </a:r>
            <a:r>
              <a:rPr lang="en-US" altLang="zh-CN" dirty="0">
                <a:latin typeface="Times New Roman" panose="02020603050405020304" pitchFamily="18" charset="0"/>
                <a:ea typeface="微软雅黑" panose="020B0503020204020204" pitchFamily="34" charset="-122"/>
                <a:sym typeface="Times New Roman" panose="02020603050405020304" pitchFamily="18" charset="0"/>
              </a:rPr>
              <a:t>w</a:t>
            </a: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和常数</a:t>
            </a:r>
            <a:r>
              <a:rPr lang="en-US" altLang="zh-CN" dirty="0">
                <a:latin typeface="Times New Roman" panose="02020603050405020304" pitchFamily="18" charset="0"/>
                <a:ea typeface="微软雅黑" panose="020B0503020204020204" pitchFamily="34" charset="-122"/>
                <a:sym typeface="Times New Roman" panose="02020603050405020304" pitchFamily="18" charset="0"/>
              </a:rPr>
              <a:t>b</a:t>
            </a: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由</a:t>
            </a:r>
            <a:r>
              <a:rPr lang="zh-CN" altLang="en-US"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支持点</a:t>
            </a: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来决定</a:t>
            </a:r>
          </a:p>
        </p:txBody>
      </p:sp>
      <p:sp>
        <p:nvSpPr>
          <p:cNvPr id="17" name="TextBox 16"/>
          <p:cNvSpPr txBox="1"/>
          <p:nvPr/>
        </p:nvSpPr>
        <p:spPr>
          <a:xfrm>
            <a:off x="5357123" y="3600048"/>
            <a:ext cx="3810000" cy="369332"/>
          </a:xfrm>
          <a:prstGeom prst="rect">
            <a:avLst/>
          </a:prstGeom>
          <a:noFill/>
        </p:spPr>
        <p:txBody>
          <a:bodyPr wrap="square" rtlCol="0">
            <a:spAutoFit/>
          </a:bodyPr>
          <a:lstStyle/>
          <a:p>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定义支持点为一个</a:t>
            </a:r>
            <a:r>
              <a:rPr lang="zh-CN" altLang="en-US"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向量</a:t>
            </a:r>
            <a:r>
              <a:rPr lang="en-US" altLang="zh-CN"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x</a:t>
            </a:r>
            <a:r>
              <a:rPr lang="en-US" altLang="zh-CN" b="1" baseline="-25000"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i</a:t>
            </a:r>
            <a:endParaRPr lang="zh-CN" altLang="en-US"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7" name="矩形 6"/>
          <p:cNvSpPr/>
          <p:nvPr/>
        </p:nvSpPr>
        <p:spPr>
          <a:xfrm>
            <a:off x="5980183" y="3975613"/>
            <a:ext cx="2552302" cy="400110"/>
          </a:xfrm>
          <a:prstGeom prst="rect">
            <a:avLst/>
          </a:prstGeom>
        </p:spPr>
        <p:txBody>
          <a:bodyPr wrap="none">
            <a:spAutoFit/>
          </a:bodyPr>
          <a:lstStyle/>
          <a:p>
            <a:r>
              <a:rPr lang="en-US" altLang="zh-CN" sz="2000" b="1" dirty="0">
                <a:latin typeface="Times New Roman" panose="02020603050405020304" pitchFamily="18" charset="0"/>
                <a:ea typeface="微软雅黑" panose="020B0503020204020204" pitchFamily="34" charset="-122"/>
                <a:sym typeface="Times New Roman" panose="02020603050405020304" pitchFamily="18" charset="0"/>
              </a:rPr>
              <a:t>w=α</a:t>
            </a:r>
            <a:r>
              <a:rPr lang="en-US" altLang="zh-CN" sz="2000" b="1" baseline="-25000" dirty="0">
                <a:latin typeface="Times New Roman" panose="02020603050405020304" pitchFamily="18" charset="0"/>
                <a:ea typeface="微软雅黑" panose="020B0503020204020204" pitchFamily="34" charset="-122"/>
                <a:sym typeface="Times New Roman" panose="02020603050405020304" pitchFamily="18" charset="0"/>
              </a:rPr>
              <a:t>1</a:t>
            </a:r>
            <a:r>
              <a:rPr lang="en-US" altLang="zh-CN" sz="2000" b="1" dirty="0">
                <a:latin typeface="Times New Roman" panose="02020603050405020304" pitchFamily="18" charset="0"/>
                <a:ea typeface="微软雅黑" panose="020B0503020204020204" pitchFamily="34" charset="-122"/>
                <a:sym typeface="Times New Roman" panose="02020603050405020304" pitchFamily="18" charset="0"/>
              </a:rPr>
              <a:t>x</a:t>
            </a:r>
            <a:r>
              <a:rPr lang="en-US" altLang="zh-CN" sz="2000" b="1" baseline="-25000" dirty="0">
                <a:latin typeface="Times New Roman" panose="02020603050405020304" pitchFamily="18" charset="0"/>
                <a:ea typeface="微软雅黑" panose="020B0503020204020204" pitchFamily="34" charset="-122"/>
                <a:sym typeface="Times New Roman" panose="02020603050405020304" pitchFamily="18" charset="0"/>
              </a:rPr>
              <a:t>1</a:t>
            </a:r>
            <a:r>
              <a:rPr lang="en-US" altLang="zh-CN" sz="2000" b="1" dirty="0">
                <a:latin typeface="Times New Roman" panose="02020603050405020304" pitchFamily="18" charset="0"/>
                <a:ea typeface="微软雅黑" panose="020B0503020204020204" pitchFamily="34" charset="-122"/>
                <a:sym typeface="Times New Roman" panose="02020603050405020304" pitchFamily="18" charset="0"/>
              </a:rPr>
              <a:t>+α</a:t>
            </a:r>
            <a:r>
              <a:rPr lang="en-US" altLang="zh-CN" sz="2000" b="1" baseline="-25000" dirty="0">
                <a:latin typeface="Times New Roman" panose="02020603050405020304" pitchFamily="18" charset="0"/>
                <a:ea typeface="微软雅黑" panose="020B0503020204020204" pitchFamily="34" charset="-122"/>
                <a:sym typeface="Times New Roman" panose="02020603050405020304" pitchFamily="18" charset="0"/>
              </a:rPr>
              <a:t>2</a:t>
            </a:r>
            <a:r>
              <a:rPr lang="en-US" altLang="zh-CN" sz="2000" b="1" dirty="0">
                <a:latin typeface="Times New Roman" panose="02020603050405020304" pitchFamily="18" charset="0"/>
                <a:ea typeface="微软雅黑" panose="020B0503020204020204" pitchFamily="34" charset="-122"/>
                <a:sym typeface="Times New Roman" panose="02020603050405020304" pitchFamily="18" charset="0"/>
              </a:rPr>
              <a:t>x</a:t>
            </a:r>
            <a:r>
              <a:rPr lang="en-US" altLang="zh-CN" sz="2000" b="1" baseline="-25000" dirty="0">
                <a:latin typeface="Times New Roman" panose="02020603050405020304" pitchFamily="18" charset="0"/>
                <a:ea typeface="微软雅黑" panose="020B0503020204020204" pitchFamily="34" charset="-122"/>
                <a:sym typeface="Times New Roman" panose="02020603050405020304" pitchFamily="18" charset="0"/>
              </a:rPr>
              <a:t>2</a:t>
            </a:r>
            <a:r>
              <a:rPr lang="en-US" altLang="zh-CN" sz="2000" b="1" dirty="0">
                <a:latin typeface="Times New Roman" panose="02020603050405020304" pitchFamily="18" charset="0"/>
                <a:ea typeface="微软雅黑" panose="020B0503020204020204" pitchFamily="34" charset="-122"/>
                <a:sym typeface="Times New Roman" panose="02020603050405020304" pitchFamily="18" charset="0"/>
              </a:rPr>
              <a:t>+…+α</a:t>
            </a:r>
            <a:r>
              <a:rPr lang="en-US" altLang="zh-CN" sz="2000" b="1" baseline="-25000" dirty="0" err="1">
                <a:latin typeface="Times New Roman" panose="02020603050405020304" pitchFamily="18" charset="0"/>
                <a:ea typeface="微软雅黑" panose="020B0503020204020204" pitchFamily="34" charset="-122"/>
                <a:sym typeface="Times New Roman" panose="02020603050405020304" pitchFamily="18" charset="0"/>
              </a:rPr>
              <a:t>n</a:t>
            </a:r>
            <a:r>
              <a:rPr lang="en-US" altLang="zh-CN" sz="2000" b="1" dirty="0" err="1">
                <a:latin typeface="Times New Roman" panose="02020603050405020304" pitchFamily="18" charset="0"/>
                <a:ea typeface="微软雅黑" panose="020B0503020204020204" pitchFamily="34" charset="-122"/>
                <a:sym typeface="Times New Roman" panose="02020603050405020304" pitchFamily="18" charset="0"/>
              </a:rPr>
              <a:t>x</a:t>
            </a:r>
            <a:r>
              <a:rPr lang="en-US" altLang="zh-CN" sz="2000" b="1" baseline="-25000" dirty="0" err="1">
                <a:latin typeface="Times New Roman" panose="02020603050405020304" pitchFamily="18" charset="0"/>
                <a:ea typeface="微软雅黑" panose="020B0503020204020204" pitchFamily="34" charset="-122"/>
                <a:sym typeface="Times New Roman" panose="02020603050405020304" pitchFamily="18" charset="0"/>
              </a:rPr>
              <a:t>n</a:t>
            </a:r>
            <a:endParaRPr lang="en-US" altLang="zh-CN" sz="2000" b="1" baseline="-25000"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8" name="矩形 7"/>
          <p:cNvSpPr/>
          <p:nvPr/>
        </p:nvSpPr>
        <p:spPr>
          <a:xfrm>
            <a:off x="5579736" y="4514195"/>
            <a:ext cx="3587387" cy="369332"/>
          </a:xfrm>
          <a:prstGeom prst="rect">
            <a:avLst/>
          </a:prstGeom>
        </p:spPr>
        <p:txBody>
          <a:bodyPr wrap="square">
            <a:spAutoFit/>
          </a:bodyPr>
          <a:lstStyle/>
          <a:p>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用</a:t>
            </a:r>
            <a:r>
              <a:rPr lang="en-US" altLang="zh-CN" dirty="0">
                <a:latin typeface="Times New Roman" panose="02020603050405020304" pitchFamily="18" charset="0"/>
                <a:ea typeface="微软雅黑" panose="020B0503020204020204" pitchFamily="34" charset="-122"/>
                <a:sym typeface="Times New Roman" panose="02020603050405020304" pitchFamily="18" charset="0"/>
              </a:rPr>
              <a:t>α</a:t>
            </a:r>
            <a:r>
              <a:rPr lang="en-US" altLang="zh-CN" baseline="-25000" dirty="0">
                <a:latin typeface="Times New Roman" panose="02020603050405020304" pitchFamily="18" charset="0"/>
                <a:ea typeface="微软雅黑" panose="020B0503020204020204" pitchFamily="34" charset="-122"/>
                <a:sym typeface="Times New Roman" panose="02020603050405020304" pitchFamily="18" charset="0"/>
              </a:rPr>
              <a:t>1</a:t>
            </a:r>
            <a:r>
              <a:rPr lang="en-US" altLang="zh-CN" dirty="0">
                <a:latin typeface="Times New Roman" panose="02020603050405020304" pitchFamily="18" charset="0"/>
                <a:ea typeface="微软雅黑" panose="020B0503020204020204" pitchFamily="34" charset="-122"/>
                <a:sym typeface="Times New Roman" panose="02020603050405020304" pitchFamily="18" charset="0"/>
              </a:rPr>
              <a:t>x</a:t>
            </a:r>
            <a:r>
              <a:rPr lang="en-US" altLang="zh-CN" baseline="-25000" dirty="0">
                <a:latin typeface="Times New Roman" panose="02020603050405020304" pitchFamily="18" charset="0"/>
                <a:ea typeface="微软雅黑" panose="020B0503020204020204" pitchFamily="34" charset="-122"/>
                <a:sym typeface="Times New Roman" panose="02020603050405020304" pitchFamily="18" charset="0"/>
              </a:rPr>
              <a:t>1</a:t>
            </a: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表示数字系数和向量的乘积</a:t>
            </a:r>
          </a:p>
        </p:txBody>
      </p:sp>
      <p:sp>
        <p:nvSpPr>
          <p:cNvPr id="33" name="标题 1">
            <a:extLst>
              <a:ext uri="{FF2B5EF4-FFF2-40B4-BE49-F238E27FC236}">
                <a16:creationId xmlns:a16="http://schemas.microsoft.com/office/drawing/2014/main" id="{29ECBD53-42DB-4C72-A100-E28A96CDAAA6}"/>
              </a:ext>
            </a:extLst>
          </p:cNvPr>
          <p:cNvSpPr txBox="1">
            <a:spLocks/>
          </p:cNvSpPr>
          <p:nvPr/>
        </p:nvSpPr>
        <p:spPr>
          <a:xfrm>
            <a:off x="756000" y="109049"/>
            <a:ext cx="6781800" cy="492443"/>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2.1 </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最小间隔面推导</a:t>
            </a:r>
            <a:endPar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pic>
        <p:nvPicPr>
          <p:cNvPr id="34" name="Picture 2">
            <a:extLst>
              <a:ext uri="{FF2B5EF4-FFF2-40B4-BE49-F238E27FC236}">
                <a16:creationId xmlns:a16="http://schemas.microsoft.com/office/drawing/2014/main" id="{6E61C26B-540D-4B07-B4E7-1FAD9893B681}"/>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7473"/>
          <a:stretch/>
        </p:blipFill>
        <p:spPr bwMode="auto">
          <a:xfrm>
            <a:off x="359153" y="692696"/>
            <a:ext cx="3479543" cy="579579"/>
          </a:xfrm>
          <a:prstGeom prst="rect">
            <a:avLst/>
          </a:prstGeom>
          <a:noFill/>
          <a:ln w="9525">
            <a:solidFill>
              <a:srgbClr val="FF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TextBox 19">
            <a:extLst>
              <a:ext uri="{FF2B5EF4-FFF2-40B4-BE49-F238E27FC236}">
                <a16:creationId xmlns:a16="http://schemas.microsoft.com/office/drawing/2014/main" id="{2F9EBECB-ABAF-4CA8-97B3-21CDBCF0140E}"/>
              </a:ext>
            </a:extLst>
          </p:cNvPr>
          <p:cNvSpPr txBox="1"/>
          <p:nvPr/>
        </p:nvSpPr>
        <p:spPr>
          <a:xfrm>
            <a:off x="5873819" y="4944351"/>
            <a:ext cx="3163817" cy="646331"/>
          </a:xfrm>
          <a:prstGeom prst="rect">
            <a:avLst/>
          </a:prstGeom>
          <a:noFill/>
        </p:spPr>
        <p:txBody>
          <a:bodyPr wrap="square" rtlCol="0">
            <a:spAutoFit/>
          </a:bodyPr>
          <a:lstStyle/>
          <a:p>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支持面不仅跟</a:t>
            </a:r>
            <a:r>
              <a:rPr lang="zh-CN" altLang="en-US"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支持点位置</a:t>
            </a: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有关，还跟支持的</a:t>
            </a:r>
            <a:r>
              <a:rPr lang="zh-CN" altLang="en-US"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类别</a:t>
            </a:r>
            <a:r>
              <a:rPr lang="en-US" altLang="zh-CN"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y</a:t>
            </a: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有关</a:t>
            </a:r>
          </a:p>
        </p:txBody>
      </p:sp>
    </p:spTree>
    <p:extLst>
      <p:ext uri="{BB962C8B-B14F-4D97-AF65-F5344CB8AC3E}">
        <p14:creationId xmlns:p14="http://schemas.microsoft.com/office/powerpoint/2010/main" val="1380443526"/>
      </p:ext>
    </p:extLst>
  </p:cSld>
  <p:clrMapOvr>
    <a:masterClrMapping/>
  </p:clrMapOvr>
  <p:transition spd="med">
    <p:split orient="vert"/>
  </p:transition>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 y="1095516"/>
            <a:ext cx="6105525" cy="4467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1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1311416"/>
            <a:ext cx="1619250"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15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275" y="1311416"/>
            <a:ext cx="1619250"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15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032141"/>
            <a:ext cx="1619250"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224"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1275" y="1311416"/>
            <a:ext cx="1400175"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225"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41814" y="1290389"/>
            <a:ext cx="1552575"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226"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0" y="1959116"/>
            <a:ext cx="1524000"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矩形 3"/>
          <p:cNvSpPr/>
          <p:nvPr/>
        </p:nvSpPr>
        <p:spPr bwMode="auto">
          <a:xfrm rot="1844054">
            <a:off x="3425391" y="1838596"/>
            <a:ext cx="550663" cy="2664569"/>
          </a:xfrm>
          <a:prstGeom prst="rect">
            <a:avLst/>
          </a:prstGeom>
          <a:noFill/>
          <a:ln w="9525" cap="flat" cmpd="sng" algn="ctr">
            <a:solidFill>
              <a:srgbClr val="13548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 name="TextBox 1"/>
          <p:cNvSpPr txBox="1"/>
          <p:nvPr/>
        </p:nvSpPr>
        <p:spPr>
          <a:xfrm>
            <a:off x="5357123" y="2287427"/>
            <a:ext cx="3488114" cy="830997"/>
          </a:xfrm>
          <a:prstGeom prst="rect">
            <a:avLst/>
          </a:prstGeom>
          <a:noFill/>
        </p:spPr>
        <p:txBody>
          <a:bodyPr wrap="square" rtlCol="0">
            <a:spAutoFit/>
          </a:bodyPr>
          <a:lstStyle/>
          <a:p>
            <a:r>
              <a:rPr lang="zh-CN" altLang="en-US" sz="2400"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支持面，</a:t>
            </a:r>
            <a:r>
              <a:rPr lang="zh-CN" altLang="en-US" sz="2400" dirty="0">
                <a:latin typeface="Times New Roman" panose="02020603050405020304" pitchFamily="18" charset="0"/>
                <a:ea typeface="微软雅黑" panose="020B0503020204020204" pitchFamily="34" charset="-122"/>
                <a:sym typeface="Times New Roman" panose="02020603050405020304" pitchFamily="18" charset="0"/>
              </a:rPr>
              <a:t>上面的点被称为</a:t>
            </a:r>
            <a:r>
              <a:rPr lang="zh-CN" altLang="en-US" sz="2400"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支持点</a:t>
            </a:r>
          </a:p>
        </p:txBody>
      </p:sp>
      <p:sp>
        <p:nvSpPr>
          <p:cNvPr id="3" name="左箭头 2"/>
          <p:cNvSpPr/>
          <p:nvPr/>
        </p:nvSpPr>
        <p:spPr bwMode="auto">
          <a:xfrm>
            <a:off x="4469119" y="2537223"/>
            <a:ext cx="648000" cy="252000"/>
          </a:xfrm>
          <a:prstGeom prst="leftArrow">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5" name="矩形 4"/>
          <p:cNvSpPr/>
          <p:nvPr/>
        </p:nvSpPr>
        <p:spPr bwMode="auto">
          <a:xfrm>
            <a:off x="3902791" y="1345007"/>
            <a:ext cx="252000" cy="390525"/>
          </a:xfrm>
          <a:prstGeom prst="rect">
            <a:avLst/>
          </a:prstGeom>
          <a:noFill/>
          <a:ln w="9525" cap="flat" cmpd="sng" algn="ctr">
            <a:solidFill>
              <a:srgbClr val="FF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bwMode="auto">
          <a:xfrm>
            <a:off x="4597113" y="1345007"/>
            <a:ext cx="252000" cy="390525"/>
          </a:xfrm>
          <a:prstGeom prst="rect">
            <a:avLst/>
          </a:prstGeom>
          <a:noFill/>
          <a:ln w="9525" cap="flat" cmpd="sng" algn="ctr">
            <a:solidFill>
              <a:srgbClr val="FF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5" name="TextBox 14"/>
          <p:cNvSpPr txBox="1"/>
          <p:nvPr/>
        </p:nvSpPr>
        <p:spPr>
          <a:xfrm>
            <a:off x="5292080" y="1095293"/>
            <a:ext cx="3600400" cy="769441"/>
          </a:xfrm>
          <a:prstGeom prst="rect">
            <a:avLst/>
          </a:prstGeom>
          <a:noFill/>
        </p:spPr>
        <p:txBody>
          <a:bodyPr wrap="square" rtlCol="0">
            <a:spAutoFit/>
          </a:bodyPr>
          <a:lstStyle/>
          <a:p>
            <a:r>
              <a:rPr lang="zh-CN" altLang="en-US" sz="2200" dirty="0">
                <a:latin typeface="Times New Roman" panose="02020603050405020304" pitchFamily="18" charset="0"/>
                <a:ea typeface="微软雅黑" panose="020B0503020204020204" pitchFamily="34" charset="-122"/>
                <a:sym typeface="Times New Roman" panose="02020603050405020304" pitchFamily="18" charset="0"/>
              </a:rPr>
              <a:t>要找最优分割面，</a:t>
            </a:r>
            <a:r>
              <a:rPr lang="zh-CN" altLang="en-US" sz="2200"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只要确定权值向量</a:t>
            </a:r>
            <a:r>
              <a:rPr lang="en-US" altLang="zh-CN" sz="2200"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w</a:t>
            </a:r>
            <a:r>
              <a:rPr lang="zh-CN" altLang="en-US" sz="2200"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和常数</a:t>
            </a:r>
            <a:r>
              <a:rPr lang="en-US" altLang="zh-CN" sz="2200"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b</a:t>
            </a:r>
            <a:r>
              <a:rPr lang="zh-CN" altLang="en-US" sz="2200"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即可</a:t>
            </a:r>
          </a:p>
        </p:txBody>
      </p:sp>
      <p:sp>
        <p:nvSpPr>
          <p:cNvPr id="6" name="TextBox 5"/>
          <p:cNvSpPr txBox="1"/>
          <p:nvPr/>
        </p:nvSpPr>
        <p:spPr>
          <a:xfrm>
            <a:off x="5357123" y="3205591"/>
            <a:ext cx="3810000" cy="369332"/>
          </a:xfrm>
          <a:prstGeom prst="rect">
            <a:avLst/>
          </a:prstGeom>
          <a:noFill/>
        </p:spPr>
        <p:txBody>
          <a:bodyPr wrap="square" rtlCol="0">
            <a:spAutoFit/>
          </a:bodyPr>
          <a:lstStyle/>
          <a:p>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权值向量</a:t>
            </a:r>
            <a:r>
              <a:rPr lang="en-US" altLang="zh-CN" dirty="0">
                <a:latin typeface="Times New Roman" panose="02020603050405020304" pitchFamily="18" charset="0"/>
                <a:ea typeface="微软雅黑" panose="020B0503020204020204" pitchFamily="34" charset="-122"/>
                <a:sym typeface="Times New Roman" panose="02020603050405020304" pitchFamily="18" charset="0"/>
              </a:rPr>
              <a:t>w</a:t>
            </a: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和常数</a:t>
            </a:r>
            <a:r>
              <a:rPr lang="en-US" altLang="zh-CN" dirty="0">
                <a:latin typeface="Times New Roman" panose="02020603050405020304" pitchFamily="18" charset="0"/>
                <a:ea typeface="微软雅黑" panose="020B0503020204020204" pitchFamily="34" charset="-122"/>
                <a:sym typeface="Times New Roman" panose="02020603050405020304" pitchFamily="18" charset="0"/>
              </a:rPr>
              <a:t>b</a:t>
            </a: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由</a:t>
            </a:r>
            <a:r>
              <a:rPr lang="zh-CN" altLang="en-US"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支持点</a:t>
            </a: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来决定</a:t>
            </a:r>
          </a:p>
        </p:txBody>
      </p:sp>
      <p:sp>
        <p:nvSpPr>
          <p:cNvPr id="17" name="TextBox 16"/>
          <p:cNvSpPr txBox="1"/>
          <p:nvPr/>
        </p:nvSpPr>
        <p:spPr>
          <a:xfrm>
            <a:off x="5357123" y="3600048"/>
            <a:ext cx="3810000" cy="369332"/>
          </a:xfrm>
          <a:prstGeom prst="rect">
            <a:avLst/>
          </a:prstGeom>
          <a:noFill/>
        </p:spPr>
        <p:txBody>
          <a:bodyPr wrap="square" rtlCol="0">
            <a:spAutoFit/>
          </a:bodyPr>
          <a:lstStyle/>
          <a:p>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定义支持点为一个</a:t>
            </a:r>
            <a:r>
              <a:rPr lang="zh-CN" altLang="en-US"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向量</a:t>
            </a:r>
            <a:r>
              <a:rPr lang="en-US" altLang="zh-CN"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x</a:t>
            </a:r>
            <a:r>
              <a:rPr lang="en-US" altLang="zh-CN" b="1" baseline="-25000"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i</a:t>
            </a:r>
            <a:endParaRPr lang="zh-CN" altLang="en-US"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7" name="矩形 6"/>
          <p:cNvSpPr/>
          <p:nvPr/>
        </p:nvSpPr>
        <p:spPr>
          <a:xfrm>
            <a:off x="5980183" y="3975613"/>
            <a:ext cx="2552302" cy="400110"/>
          </a:xfrm>
          <a:prstGeom prst="rect">
            <a:avLst/>
          </a:prstGeom>
        </p:spPr>
        <p:txBody>
          <a:bodyPr wrap="none">
            <a:spAutoFit/>
          </a:bodyPr>
          <a:lstStyle/>
          <a:p>
            <a:r>
              <a:rPr lang="en-US" altLang="zh-CN" sz="2000" b="1" dirty="0">
                <a:latin typeface="Times New Roman" panose="02020603050405020304" pitchFamily="18" charset="0"/>
                <a:ea typeface="微软雅黑" panose="020B0503020204020204" pitchFamily="34" charset="-122"/>
                <a:sym typeface="Times New Roman" panose="02020603050405020304" pitchFamily="18" charset="0"/>
              </a:rPr>
              <a:t>w=α</a:t>
            </a:r>
            <a:r>
              <a:rPr lang="en-US" altLang="zh-CN" sz="2000" b="1" baseline="-25000" dirty="0">
                <a:latin typeface="Times New Roman" panose="02020603050405020304" pitchFamily="18" charset="0"/>
                <a:ea typeface="微软雅黑" panose="020B0503020204020204" pitchFamily="34" charset="-122"/>
                <a:sym typeface="Times New Roman" panose="02020603050405020304" pitchFamily="18" charset="0"/>
              </a:rPr>
              <a:t>1</a:t>
            </a:r>
            <a:r>
              <a:rPr lang="en-US" altLang="zh-CN" sz="2000" b="1" dirty="0">
                <a:latin typeface="Times New Roman" panose="02020603050405020304" pitchFamily="18" charset="0"/>
                <a:ea typeface="微软雅黑" panose="020B0503020204020204" pitchFamily="34" charset="-122"/>
                <a:sym typeface="Times New Roman" panose="02020603050405020304" pitchFamily="18" charset="0"/>
              </a:rPr>
              <a:t>x</a:t>
            </a:r>
            <a:r>
              <a:rPr lang="en-US" altLang="zh-CN" sz="2000" b="1" baseline="-25000" dirty="0">
                <a:latin typeface="Times New Roman" panose="02020603050405020304" pitchFamily="18" charset="0"/>
                <a:ea typeface="微软雅黑" panose="020B0503020204020204" pitchFamily="34" charset="-122"/>
                <a:sym typeface="Times New Roman" panose="02020603050405020304" pitchFamily="18" charset="0"/>
              </a:rPr>
              <a:t>1</a:t>
            </a:r>
            <a:r>
              <a:rPr lang="en-US" altLang="zh-CN" sz="2000" b="1" dirty="0">
                <a:latin typeface="Times New Roman" panose="02020603050405020304" pitchFamily="18" charset="0"/>
                <a:ea typeface="微软雅黑" panose="020B0503020204020204" pitchFamily="34" charset="-122"/>
                <a:sym typeface="Times New Roman" panose="02020603050405020304" pitchFamily="18" charset="0"/>
              </a:rPr>
              <a:t>+α</a:t>
            </a:r>
            <a:r>
              <a:rPr lang="en-US" altLang="zh-CN" sz="2000" b="1" baseline="-25000" dirty="0">
                <a:latin typeface="Times New Roman" panose="02020603050405020304" pitchFamily="18" charset="0"/>
                <a:ea typeface="微软雅黑" panose="020B0503020204020204" pitchFamily="34" charset="-122"/>
                <a:sym typeface="Times New Roman" panose="02020603050405020304" pitchFamily="18" charset="0"/>
              </a:rPr>
              <a:t>2</a:t>
            </a:r>
            <a:r>
              <a:rPr lang="en-US" altLang="zh-CN" sz="2000" b="1" dirty="0">
                <a:latin typeface="Times New Roman" panose="02020603050405020304" pitchFamily="18" charset="0"/>
                <a:ea typeface="微软雅黑" panose="020B0503020204020204" pitchFamily="34" charset="-122"/>
                <a:sym typeface="Times New Roman" panose="02020603050405020304" pitchFamily="18" charset="0"/>
              </a:rPr>
              <a:t>x</a:t>
            </a:r>
            <a:r>
              <a:rPr lang="en-US" altLang="zh-CN" sz="2000" b="1" baseline="-25000" dirty="0">
                <a:latin typeface="Times New Roman" panose="02020603050405020304" pitchFamily="18" charset="0"/>
                <a:ea typeface="微软雅黑" panose="020B0503020204020204" pitchFamily="34" charset="-122"/>
                <a:sym typeface="Times New Roman" panose="02020603050405020304" pitchFamily="18" charset="0"/>
              </a:rPr>
              <a:t>2</a:t>
            </a:r>
            <a:r>
              <a:rPr lang="en-US" altLang="zh-CN" sz="2000" b="1" dirty="0">
                <a:latin typeface="Times New Roman" panose="02020603050405020304" pitchFamily="18" charset="0"/>
                <a:ea typeface="微软雅黑" panose="020B0503020204020204" pitchFamily="34" charset="-122"/>
                <a:sym typeface="Times New Roman" panose="02020603050405020304" pitchFamily="18" charset="0"/>
              </a:rPr>
              <a:t>+…+α</a:t>
            </a:r>
            <a:r>
              <a:rPr lang="en-US" altLang="zh-CN" sz="2000" b="1" baseline="-25000" dirty="0" err="1">
                <a:latin typeface="Times New Roman" panose="02020603050405020304" pitchFamily="18" charset="0"/>
                <a:ea typeface="微软雅黑" panose="020B0503020204020204" pitchFamily="34" charset="-122"/>
                <a:sym typeface="Times New Roman" panose="02020603050405020304" pitchFamily="18" charset="0"/>
              </a:rPr>
              <a:t>n</a:t>
            </a:r>
            <a:r>
              <a:rPr lang="en-US" altLang="zh-CN" sz="2000" b="1" dirty="0" err="1">
                <a:latin typeface="Times New Roman" panose="02020603050405020304" pitchFamily="18" charset="0"/>
                <a:ea typeface="微软雅黑" panose="020B0503020204020204" pitchFamily="34" charset="-122"/>
                <a:sym typeface="Times New Roman" panose="02020603050405020304" pitchFamily="18" charset="0"/>
              </a:rPr>
              <a:t>x</a:t>
            </a:r>
            <a:r>
              <a:rPr lang="en-US" altLang="zh-CN" sz="2000" b="1" baseline="-25000" dirty="0" err="1">
                <a:latin typeface="Times New Roman" panose="02020603050405020304" pitchFamily="18" charset="0"/>
                <a:ea typeface="微软雅黑" panose="020B0503020204020204" pitchFamily="34" charset="-122"/>
                <a:sym typeface="Times New Roman" panose="02020603050405020304" pitchFamily="18" charset="0"/>
              </a:rPr>
              <a:t>n</a:t>
            </a:r>
            <a:endParaRPr lang="en-US" altLang="zh-CN" sz="2000" b="1" baseline="-25000"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8" name="矩形 7"/>
          <p:cNvSpPr/>
          <p:nvPr/>
        </p:nvSpPr>
        <p:spPr>
          <a:xfrm>
            <a:off x="5579736" y="4514195"/>
            <a:ext cx="3587387" cy="369332"/>
          </a:xfrm>
          <a:prstGeom prst="rect">
            <a:avLst/>
          </a:prstGeom>
        </p:spPr>
        <p:txBody>
          <a:bodyPr wrap="square">
            <a:spAutoFit/>
          </a:bodyPr>
          <a:lstStyle/>
          <a:p>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用</a:t>
            </a:r>
            <a:r>
              <a:rPr lang="en-US" altLang="zh-CN" dirty="0">
                <a:latin typeface="Times New Roman" panose="02020603050405020304" pitchFamily="18" charset="0"/>
                <a:ea typeface="微软雅黑" panose="020B0503020204020204" pitchFamily="34" charset="-122"/>
                <a:sym typeface="Times New Roman" panose="02020603050405020304" pitchFamily="18" charset="0"/>
              </a:rPr>
              <a:t>α</a:t>
            </a:r>
            <a:r>
              <a:rPr lang="en-US" altLang="zh-CN" baseline="-25000" dirty="0">
                <a:latin typeface="Times New Roman" panose="02020603050405020304" pitchFamily="18" charset="0"/>
                <a:ea typeface="微软雅黑" panose="020B0503020204020204" pitchFamily="34" charset="-122"/>
                <a:sym typeface="Times New Roman" panose="02020603050405020304" pitchFamily="18" charset="0"/>
              </a:rPr>
              <a:t>1</a:t>
            </a:r>
            <a:r>
              <a:rPr lang="en-US" altLang="zh-CN" dirty="0">
                <a:latin typeface="Times New Roman" panose="02020603050405020304" pitchFamily="18" charset="0"/>
                <a:ea typeface="微软雅黑" panose="020B0503020204020204" pitchFamily="34" charset="-122"/>
                <a:sym typeface="Times New Roman" panose="02020603050405020304" pitchFamily="18" charset="0"/>
              </a:rPr>
              <a:t>x</a:t>
            </a:r>
            <a:r>
              <a:rPr lang="en-US" altLang="zh-CN" baseline="-25000" dirty="0">
                <a:latin typeface="Times New Roman" panose="02020603050405020304" pitchFamily="18" charset="0"/>
                <a:ea typeface="微软雅黑" panose="020B0503020204020204" pitchFamily="34" charset="-122"/>
                <a:sym typeface="Times New Roman" panose="02020603050405020304" pitchFamily="18" charset="0"/>
              </a:rPr>
              <a:t>1</a:t>
            </a: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表示数字系数和向量的乘积</a:t>
            </a:r>
          </a:p>
        </p:txBody>
      </p:sp>
      <p:sp>
        <p:nvSpPr>
          <p:cNvPr id="20" name="TextBox 19"/>
          <p:cNvSpPr txBox="1"/>
          <p:nvPr/>
        </p:nvSpPr>
        <p:spPr>
          <a:xfrm>
            <a:off x="5873819" y="4944351"/>
            <a:ext cx="3163817" cy="646331"/>
          </a:xfrm>
          <a:prstGeom prst="rect">
            <a:avLst/>
          </a:prstGeom>
          <a:noFill/>
        </p:spPr>
        <p:txBody>
          <a:bodyPr wrap="square" rtlCol="0">
            <a:spAutoFit/>
          </a:bodyPr>
          <a:lstStyle/>
          <a:p>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支持面不仅跟</a:t>
            </a:r>
            <a:r>
              <a:rPr lang="zh-CN" altLang="en-US"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支持点位置</a:t>
            </a: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有关，还跟支持的</a:t>
            </a:r>
            <a:r>
              <a:rPr lang="zh-CN" altLang="en-US"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类别</a:t>
            </a:r>
            <a:r>
              <a:rPr lang="en-US" altLang="zh-CN"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y</a:t>
            </a: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有关</a:t>
            </a:r>
          </a:p>
        </p:txBody>
      </p:sp>
      <p:pic>
        <p:nvPicPr>
          <p:cNvPr id="22" name="Picture 2"/>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7473"/>
          <a:stretch/>
        </p:blipFill>
        <p:spPr bwMode="auto">
          <a:xfrm>
            <a:off x="359153" y="692696"/>
            <a:ext cx="3479543" cy="579579"/>
          </a:xfrm>
          <a:prstGeom prst="rect">
            <a:avLst/>
          </a:prstGeom>
          <a:noFill/>
          <a:ln w="9525">
            <a:solidFill>
              <a:srgbClr val="FF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矩形 8"/>
          <p:cNvSpPr/>
          <p:nvPr/>
        </p:nvSpPr>
        <p:spPr>
          <a:xfrm>
            <a:off x="5740610" y="5667033"/>
            <a:ext cx="3265638" cy="400110"/>
          </a:xfrm>
          <a:prstGeom prst="rect">
            <a:avLst/>
          </a:prstGeom>
        </p:spPr>
        <p:txBody>
          <a:bodyPr wrap="none">
            <a:spAutoFit/>
          </a:bodyPr>
          <a:lstStyle/>
          <a:p>
            <a:r>
              <a:rPr lang="en-US" altLang="zh-CN" sz="2000" b="1" dirty="0">
                <a:latin typeface="Times New Roman" panose="02020603050405020304" pitchFamily="18" charset="0"/>
                <a:ea typeface="微软雅黑" panose="020B0503020204020204" pitchFamily="34" charset="-122"/>
                <a:sym typeface="Times New Roman" panose="02020603050405020304" pitchFamily="18" charset="0"/>
              </a:rPr>
              <a:t>w=α</a:t>
            </a:r>
            <a:r>
              <a:rPr lang="en-US" altLang="zh-CN" sz="2000" b="1" baseline="-25000" dirty="0">
                <a:latin typeface="Times New Roman" panose="02020603050405020304" pitchFamily="18" charset="0"/>
                <a:ea typeface="微软雅黑" panose="020B0503020204020204" pitchFamily="34" charset="-122"/>
                <a:sym typeface="Times New Roman" panose="02020603050405020304" pitchFamily="18" charset="0"/>
              </a:rPr>
              <a:t>1</a:t>
            </a:r>
            <a:r>
              <a:rPr lang="en-US" altLang="zh-CN" sz="2000" b="1" dirty="0">
                <a:latin typeface="Times New Roman" panose="02020603050405020304" pitchFamily="18" charset="0"/>
                <a:ea typeface="微软雅黑" panose="020B0503020204020204" pitchFamily="34" charset="-122"/>
                <a:sym typeface="Times New Roman" panose="02020603050405020304" pitchFamily="18" charset="0"/>
              </a:rPr>
              <a:t>y</a:t>
            </a:r>
            <a:r>
              <a:rPr lang="en-US" altLang="zh-CN" sz="2000" b="1" baseline="-25000" dirty="0">
                <a:latin typeface="Times New Roman" panose="02020603050405020304" pitchFamily="18" charset="0"/>
                <a:ea typeface="微软雅黑" panose="020B0503020204020204" pitchFamily="34" charset="-122"/>
                <a:sym typeface="Times New Roman" panose="02020603050405020304" pitchFamily="18" charset="0"/>
              </a:rPr>
              <a:t>1</a:t>
            </a:r>
            <a:r>
              <a:rPr lang="en-US" altLang="zh-CN" sz="2000" b="1" dirty="0">
                <a:latin typeface="Times New Roman" panose="02020603050405020304" pitchFamily="18" charset="0"/>
                <a:ea typeface="微软雅黑" panose="020B0503020204020204" pitchFamily="34" charset="-122"/>
                <a:sym typeface="Times New Roman" panose="02020603050405020304" pitchFamily="18" charset="0"/>
              </a:rPr>
              <a:t>x</a:t>
            </a:r>
            <a:r>
              <a:rPr lang="en-US" altLang="zh-CN" sz="2000" b="1" baseline="-25000" dirty="0">
                <a:latin typeface="Times New Roman" panose="02020603050405020304" pitchFamily="18" charset="0"/>
                <a:ea typeface="微软雅黑" panose="020B0503020204020204" pitchFamily="34" charset="-122"/>
                <a:sym typeface="Times New Roman" panose="02020603050405020304" pitchFamily="18" charset="0"/>
              </a:rPr>
              <a:t>1</a:t>
            </a:r>
            <a:r>
              <a:rPr lang="en-US" altLang="zh-CN" sz="2000" b="1" dirty="0">
                <a:latin typeface="Times New Roman" panose="02020603050405020304" pitchFamily="18" charset="0"/>
                <a:ea typeface="微软雅黑" panose="020B0503020204020204" pitchFamily="34" charset="-122"/>
                <a:sym typeface="Times New Roman" panose="02020603050405020304" pitchFamily="18" charset="0"/>
              </a:rPr>
              <a:t>+α</a:t>
            </a:r>
            <a:r>
              <a:rPr lang="en-US" altLang="zh-CN" sz="2000" b="1" baseline="-25000" dirty="0">
                <a:latin typeface="Times New Roman" panose="02020603050405020304" pitchFamily="18" charset="0"/>
                <a:ea typeface="微软雅黑" panose="020B0503020204020204" pitchFamily="34" charset="-122"/>
                <a:sym typeface="Times New Roman" panose="02020603050405020304" pitchFamily="18" charset="0"/>
              </a:rPr>
              <a:t>2</a:t>
            </a:r>
            <a:r>
              <a:rPr lang="en-US" altLang="zh-CN" sz="2000" b="1" dirty="0">
                <a:latin typeface="Times New Roman" panose="02020603050405020304" pitchFamily="18" charset="0"/>
                <a:ea typeface="微软雅黑" panose="020B0503020204020204" pitchFamily="34" charset="-122"/>
                <a:sym typeface="Times New Roman" panose="02020603050405020304" pitchFamily="18" charset="0"/>
              </a:rPr>
              <a:t>y</a:t>
            </a:r>
            <a:r>
              <a:rPr lang="en-US" altLang="zh-CN" sz="2000" b="1" baseline="-25000" dirty="0">
                <a:latin typeface="Times New Roman" panose="02020603050405020304" pitchFamily="18" charset="0"/>
                <a:ea typeface="微软雅黑" panose="020B0503020204020204" pitchFamily="34" charset="-122"/>
                <a:sym typeface="Times New Roman" panose="02020603050405020304" pitchFamily="18" charset="0"/>
              </a:rPr>
              <a:t>2</a:t>
            </a:r>
            <a:r>
              <a:rPr lang="en-US" altLang="zh-CN" sz="2000" b="1" dirty="0">
                <a:latin typeface="Times New Roman" panose="02020603050405020304" pitchFamily="18" charset="0"/>
                <a:ea typeface="微软雅黑" panose="020B0503020204020204" pitchFamily="34" charset="-122"/>
                <a:sym typeface="Times New Roman" panose="02020603050405020304" pitchFamily="18" charset="0"/>
              </a:rPr>
              <a:t>x</a:t>
            </a:r>
            <a:r>
              <a:rPr lang="en-US" altLang="zh-CN" sz="2000" b="1" baseline="-25000" dirty="0">
                <a:latin typeface="Times New Roman" panose="02020603050405020304" pitchFamily="18" charset="0"/>
                <a:ea typeface="微软雅黑" panose="020B0503020204020204" pitchFamily="34" charset="-122"/>
                <a:sym typeface="Times New Roman" panose="02020603050405020304" pitchFamily="18" charset="0"/>
              </a:rPr>
              <a:t>2</a:t>
            </a:r>
            <a:r>
              <a:rPr lang="en-US" altLang="zh-CN" sz="2000" b="1" dirty="0">
                <a:latin typeface="Times New Roman" panose="02020603050405020304" pitchFamily="18" charset="0"/>
                <a:ea typeface="微软雅黑" panose="020B0503020204020204" pitchFamily="34" charset="-122"/>
                <a:sym typeface="Times New Roman" panose="02020603050405020304" pitchFamily="18" charset="0"/>
              </a:rPr>
              <a:t>+…+α</a:t>
            </a:r>
            <a:r>
              <a:rPr lang="en-US" altLang="zh-CN" sz="2000" b="1" baseline="-25000" dirty="0" err="1">
                <a:latin typeface="Times New Roman" panose="02020603050405020304" pitchFamily="18" charset="0"/>
                <a:ea typeface="微软雅黑" panose="020B0503020204020204" pitchFamily="34" charset="-122"/>
                <a:sym typeface="Times New Roman" panose="02020603050405020304" pitchFamily="18" charset="0"/>
              </a:rPr>
              <a:t>n</a:t>
            </a:r>
            <a:r>
              <a:rPr lang="en-US" altLang="zh-CN" sz="2000" b="1" dirty="0" err="1">
                <a:latin typeface="Times New Roman" panose="02020603050405020304" pitchFamily="18" charset="0"/>
                <a:ea typeface="微软雅黑" panose="020B0503020204020204" pitchFamily="34" charset="-122"/>
                <a:sym typeface="Times New Roman" panose="02020603050405020304" pitchFamily="18" charset="0"/>
              </a:rPr>
              <a:t>y</a:t>
            </a:r>
            <a:r>
              <a:rPr lang="en-US" altLang="zh-CN" sz="2000" b="1" baseline="-25000" dirty="0" err="1">
                <a:latin typeface="Times New Roman" panose="02020603050405020304" pitchFamily="18" charset="0"/>
                <a:ea typeface="微软雅黑" panose="020B0503020204020204" pitchFamily="34" charset="-122"/>
                <a:sym typeface="Times New Roman" panose="02020603050405020304" pitchFamily="18" charset="0"/>
              </a:rPr>
              <a:t>n</a:t>
            </a:r>
            <a:r>
              <a:rPr lang="en-US" altLang="zh-CN" sz="2000" b="1" dirty="0" err="1">
                <a:latin typeface="Times New Roman" panose="02020603050405020304" pitchFamily="18" charset="0"/>
                <a:ea typeface="微软雅黑" panose="020B0503020204020204" pitchFamily="34" charset="-122"/>
                <a:sym typeface="Times New Roman" panose="02020603050405020304" pitchFamily="18" charset="0"/>
              </a:rPr>
              <a:t>x</a:t>
            </a:r>
            <a:r>
              <a:rPr lang="en-US" altLang="zh-CN" sz="2000" b="1" baseline="-25000" dirty="0" err="1">
                <a:latin typeface="Times New Roman" panose="02020603050405020304" pitchFamily="18" charset="0"/>
                <a:ea typeface="微软雅黑" panose="020B0503020204020204" pitchFamily="34" charset="-122"/>
                <a:sym typeface="Times New Roman" panose="02020603050405020304" pitchFamily="18" charset="0"/>
              </a:rPr>
              <a:t>n</a:t>
            </a:r>
            <a:r>
              <a:rPr lang="en-US" altLang="zh-CN" sz="2000" b="1" dirty="0">
                <a:latin typeface="Times New Roman" panose="02020603050405020304" pitchFamily="18" charset="0"/>
                <a:ea typeface="微软雅黑" panose="020B0503020204020204" pitchFamily="34" charset="-122"/>
                <a:sym typeface="Times New Roman" panose="02020603050405020304" pitchFamily="18" charset="0"/>
              </a:rPr>
              <a:t> </a:t>
            </a:r>
            <a:endParaRPr lang="zh-CN" altLang="en-US" sz="2000"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0" name="下箭头 9"/>
          <p:cNvSpPr/>
          <p:nvPr/>
        </p:nvSpPr>
        <p:spPr bwMode="auto">
          <a:xfrm>
            <a:off x="6868708" y="4375723"/>
            <a:ext cx="414299" cy="1358860"/>
          </a:xfrm>
          <a:prstGeom prst="downArrow">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3" name="标题 1">
            <a:extLst>
              <a:ext uri="{FF2B5EF4-FFF2-40B4-BE49-F238E27FC236}">
                <a16:creationId xmlns:a16="http://schemas.microsoft.com/office/drawing/2014/main" id="{29ECBD53-42DB-4C72-A100-E28A96CDAAA6}"/>
              </a:ext>
            </a:extLst>
          </p:cNvPr>
          <p:cNvSpPr txBox="1">
            <a:spLocks/>
          </p:cNvSpPr>
          <p:nvPr/>
        </p:nvSpPr>
        <p:spPr>
          <a:xfrm>
            <a:off x="756000" y="109049"/>
            <a:ext cx="6781800" cy="492443"/>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2.1 </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最小间隔面推导</a:t>
            </a:r>
            <a:endPar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Tree>
    <p:extLst>
      <p:ext uri="{BB962C8B-B14F-4D97-AF65-F5344CB8AC3E}">
        <p14:creationId xmlns:p14="http://schemas.microsoft.com/office/powerpoint/2010/main" val="930112449"/>
      </p:ext>
    </p:extLst>
  </p:cSld>
  <p:clrMapOvr>
    <a:masterClrMapping/>
  </p:clrMapOvr>
  <p:transition spd="med">
    <p:split orient="vert"/>
  </p:transition>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 y="1095516"/>
            <a:ext cx="6105525" cy="4467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1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1311416"/>
            <a:ext cx="1619250"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15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275" y="1311416"/>
            <a:ext cx="1619250"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15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032141"/>
            <a:ext cx="1619250"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224"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1275" y="1311416"/>
            <a:ext cx="1400175"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225"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41814" y="1290389"/>
            <a:ext cx="1552575"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226"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0" y="1959116"/>
            <a:ext cx="1524000"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矩形 3"/>
          <p:cNvSpPr/>
          <p:nvPr/>
        </p:nvSpPr>
        <p:spPr bwMode="auto">
          <a:xfrm rot="1844054">
            <a:off x="3425391" y="1838596"/>
            <a:ext cx="550663" cy="2664569"/>
          </a:xfrm>
          <a:prstGeom prst="rect">
            <a:avLst/>
          </a:prstGeom>
          <a:noFill/>
          <a:ln w="9525" cap="flat" cmpd="sng" algn="ctr">
            <a:solidFill>
              <a:srgbClr val="13548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 name="TextBox 1"/>
          <p:cNvSpPr txBox="1"/>
          <p:nvPr/>
        </p:nvSpPr>
        <p:spPr>
          <a:xfrm>
            <a:off x="5357123" y="2287427"/>
            <a:ext cx="3488114" cy="830997"/>
          </a:xfrm>
          <a:prstGeom prst="rect">
            <a:avLst/>
          </a:prstGeom>
          <a:noFill/>
        </p:spPr>
        <p:txBody>
          <a:bodyPr wrap="square" rtlCol="0">
            <a:spAutoFit/>
          </a:bodyPr>
          <a:lstStyle/>
          <a:p>
            <a:r>
              <a:rPr lang="zh-CN" altLang="en-US" sz="2400"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支持面，</a:t>
            </a:r>
            <a:r>
              <a:rPr lang="zh-CN" altLang="en-US" sz="2400" dirty="0">
                <a:latin typeface="Times New Roman" panose="02020603050405020304" pitchFamily="18" charset="0"/>
                <a:ea typeface="微软雅黑" panose="020B0503020204020204" pitchFamily="34" charset="-122"/>
                <a:sym typeface="Times New Roman" panose="02020603050405020304" pitchFamily="18" charset="0"/>
              </a:rPr>
              <a:t>上面的点被称为</a:t>
            </a:r>
            <a:r>
              <a:rPr lang="zh-CN" altLang="en-US" sz="2400"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支持点</a:t>
            </a:r>
          </a:p>
        </p:txBody>
      </p:sp>
      <p:sp>
        <p:nvSpPr>
          <p:cNvPr id="3" name="左箭头 2"/>
          <p:cNvSpPr/>
          <p:nvPr/>
        </p:nvSpPr>
        <p:spPr bwMode="auto">
          <a:xfrm>
            <a:off x="4469119" y="2537223"/>
            <a:ext cx="648000" cy="252000"/>
          </a:xfrm>
          <a:prstGeom prst="leftArrow">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5" name="矩形 4"/>
          <p:cNvSpPr/>
          <p:nvPr/>
        </p:nvSpPr>
        <p:spPr bwMode="auto">
          <a:xfrm>
            <a:off x="3902791" y="1345007"/>
            <a:ext cx="252000" cy="390525"/>
          </a:xfrm>
          <a:prstGeom prst="rect">
            <a:avLst/>
          </a:prstGeom>
          <a:noFill/>
          <a:ln w="9525" cap="flat" cmpd="sng" algn="ctr">
            <a:solidFill>
              <a:srgbClr val="FF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bwMode="auto">
          <a:xfrm>
            <a:off x="4597113" y="1345007"/>
            <a:ext cx="252000" cy="390525"/>
          </a:xfrm>
          <a:prstGeom prst="rect">
            <a:avLst/>
          </a:prstGeom>
          <a:noFill/>
          <a:ln w="9525" cap="flat" cmpd="sng" algn="ctr">
            <a:solidFill>
              <a:srgbClr val="FF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5" name="TextBox 14"/>
          <p:cNvSpPr txBox="1"/>
          <p:nvPr/>
        </p:nvSpPr>
        <p:spPr>
          <a:xfrm>
            <a:off x="5292080" y="1095293"/>
            <a:ext cx="3600400" cy="769441"/>
          </a:xfrm>
          <a:prstGeom prst="rect">
            <a:avLst/>
          </a:prstGeom>
          <a:noFill/>
        </p:spPr>
        <p:txBody>
          <a:bodyPr wrap="square" rtlCol="0">
            <a:spAutoFit/>
          </a:bodyPr>
          <a:lstStyle/>
          <a:p>
            <a:r>
              <a:rPr lang="zh-CN" altLang="en-US" sz="2200" dirty="0">
                <a:latin typeface="Times New Roman" panose="02020603050405020304" pitchFamily="18" charset="0"/>
                <a:ea typeface="微软雅黑" panose="020B0503020204020204" pitchFamily="34" charset="-122"/>
                <a:sym typeface="Times New Roman" panose="02020603050405020304" pitchFamily="18" charset="0"/>
              </a:rPr>
              <a:t>要找最优分割面，</a:t>
            </a:r>
            <a:r>
              <a:rPr lang="zh-CN" altLang="en-US" sz="2200"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只要确定权值向量</a:t>
            </a:r>
            <a:r>
              <a:rPr lang="en-US" altLang="zh-CN" sz="2200"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w</a:t>
            </a:r>
            <a:r>
              <a:rPr lang="zh-CN" altLang="en-US" sz="2200"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和常数</a:t>
            </a:r>
            <a:r>
              <a:rPr lang="en-US" altLang="zh-CN" sz="2200"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b</a:t>
            </a:r>
            <a:r>
              <a:rPr lang="zh-CN" altLang="en-US" sz="2200"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即可</a:t>
            </a:r>
          </a:p>
        </p:txBody>
      </p:sp>
      <p:sp>
        <p:nvSpPr>
          <p:cNvPr id="6" name="TextBox 5"/>
          <p:cNvSpPr txBox="1"/>
          <p:nvPr/>
        </p:nvSpPr>
        <p:spPr>
          <a:xfrm>
            <a:off x="5357123" y="3205591"/>
            <a:ext cx="3810000" cy="369332"/>
          </a:xfrm>
          <a:prstGeom prst="rect">
            <a:avLst/>
          </a:prstGeom>
          <a:noFill/>
        </p:spPr>
        <p:txBody>
          <a:bodyPr wrap="square" rtlCol="0">
            <a:spAutoFit/>
          </a:bodyPr>
          <a:lstStyle/>
          <a:p>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权值向量</a:t>
            </a:r>
            <a:r>
              <a:rPr lang="en-US" altLang="zh-CN" dirty="0">
                <a:latin typeface="Times New Roman" panose="02020603050405020304" pitchFamily="18" charset="0"/>
                <a:ea typeface="微软雅黑" panose="020B0503020204020204" pitchFamily="34" charset="-122"/>
                <a:sym typeface="Times New Roman" panose="02020603050405020304" pitchFamily="18" charset="0"/>
              </a:rPr>
              <a:t>w</a:t>
            </a: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和常数</a:t>
            </a:r>
            <a:r>
              <a:rPr lang="en-US" altLang="zh-CN" dirty="0">
                <a:latin typeface="Times New Roman" panose="02020603050405020304" pitchFamily="18" charset="0"/>
                <a:ea typeface="微软雅黑" panose="020B0503020204020204" pitchFamily="34" charset="-122"/>
                <a:sym typeface="Times New Roman" panose="02020603050405020304" pitchFamily="18" charset="0"/>
              </a:rPr>
              <a:t>b</a:t>
            </a: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由</a:t>
            </a:r>
            <a:r>
              <a:rPr lang="zh-CN" altLang="en-US"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支持点</a:t>
            </a: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来决定</a:t>
            </a:r>
          </a:p>
        </p:txBody>
      </p:sp>
      <p:sp>
        <p:nvSpPr>
          <p:cNvPr id="17" name="TextBox 16"/>
          <p:cNvSpPr txBox="1"/>
          <p:nvPr/>
        </p:nvSpPr>
        <p:spPr>
          <a:xfrm>
            <a:off x="5357123" y="3600048"/>
            <a:ext cx="3810000" cy="369332"/>
          </a:xfrm>
          <a:prstGeom prst="rect">
            <a:avLst/>
          </a:prstGeom>
          <a:noFill/>
        </p:spPr>
        <p:txBody>
          <a:bodyPr wrap="square" rtlCol="0">
            <a:spAutoFit/>
          </a:bodyPr>
          <a:lstStyle/>
          <a:p>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定义支持点为一个</a:t>
            </a:r>
            <a:r>
              <a:rPr lang="zh-CN" altLang="en-US"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向量</a:t>
            </a:r>
            <a:r>
              <a:rPr lang="en-US" altLang="zh-CN"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x</a:t>
            </a:r>
            <a:r>
              <a:rPr lang="en-US" altLang="zh-CN" b="1" baseline="-25000"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i</a:t>
            </a:r>
            <a:endParaRPr lang="zh-CN" altLang="en-US"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7" name="矩形 6"/>
          <p:cNvSpPr/>
          <p:nvPr/>
        </p:nvSpPr>
        <p:spPr>
          <a:xfrm>
            <a:off x="5980183" y="3975613"/>
            <a:ext cx="2552302" cy="400110"/>
          </a:xfrm>
          <a:prstGeom prst="rect">
            <a:avLst/>
          </a:prstGeom>
        </p:spPr>
        <p:txBody>
          <a:bodyPr wrap="none">
            <a:spAutoFit/>
          </a:bodyPr>
          <a:lstStyle/>
          <a:p>
            <a:r>
              <a:rPr lang="en-US" altLang="zh-CN" sz="2000" b="1" dirty="0">
                <a:latin typeface="Times New Roman" panose="02020603050405020304" pitchFamily="18" charset="0"/>
                <a:ea typeface="微软雅黑" panose="020B0503020204020204" pitchFamily="34" charset="-122"/>
                <a:sym typeface="Times New Roman" panose="02020603050405020304" pitchFamily="18" charset="0"/>
              </a:rPr>
              <a:t>w=α</a:t>
            </a:r>
            <a:r>
              <a:rPr lang="en-US" altLang="zh-CN" sz="2000" b="1" baseline="-25000" dirty="0">
                <a:latin typeface="Times New Roman" panose="02020603050405020304" pitchFamily="18" charset="0"/>
                <a:ea typeface="微软雅黑" panose="020B0503020204020204" pitchFamily="34" charset="-122"/>
                <a:sym typeface="Times New Roman" panose="02020603050405020304" pitchFamily="18" charset="0"/>
              </a:rPr>
              <a:t>1</a:t>
            </a:r>
            <a:r>
              <a:rPr lang="en-US" altLang="zh-CN" sz="2000" b="1" dirty="0">
                <a:latin typeface="Times New Roman" panose="02020603050405020304" pitchFamily="18" charset="0"/>
                <a:ea typeface="微软雅黑" panose="020B0503020204020204" pitchFamily="34" charset="-122"/>
                <a:sym typeface="Times New Roman" panose="02020603050405020304" pitchFamily="18" charset="0"/>
              </a:rPr>
              <a:t>x</a:t>
            </a:r>
            <a:r>
              <a:rPr lang="en-US" altLang="zh-CN" sz="2000" b="1" baseline="-25000" dirty="0">
                <a:latin typeface="Times New Roman" panose="02020603050405020304" pitchFamily="18" charset="0"/>
                <a:ea typeface="微软雅黑" panose="020B0503020204020204" pitchFamily="34" charset="-122"/>
                <a:sym typeface="Times New Roman" panose="02020603050405020304" pitchFamily="18" charset="0"/>
              </a:rPr>
              <a:t>1</a:t>
            </a:r>
            <a:r>
              <a:rPr lang="en-US" altLang="zh-CN" sz="2000" b="1" dirty="0">
                <a:latin typeface="Times New Roman" panose="02020603050405020304" pitchFamily="18" charset="0"/>
                <a:ea typeface="微软雅黑" panose="020B0503020204020204" pitchFamily="34" charset="-122"/>
                <a:sym typeface="Times New Roman" panose="02020603050405020304" pitchFamily="18" charset="0"/>
              </a:rPr>
              <a:t>+α</a:t>
            </a:r>
            <a:r>
              <a:rPr lang="en-US" altLang="zh-CN" sz="2000" b="1" baseline="-25000" dirty="0">
                <a:latin typeface="Times New Roman" panose="02020603050405020304" pitchFamily="18" charset="0"/>
                <a:ea typeface="微软雅黑" panose="020B0503020204020204" pitchFamily="34" charset="-122"/>
                <a:sym typeface="Times New Roman" panose="02020603050405020304" pitchFamily="18" charset="0"/>
              </a:rPr>
              <a:t>2</a:t>
            </a:r>
            <a:r>
              <a:rPr lang="en-US" altLang="zh-CN" sz="2000" b="1" dirty="0">
                <a:latin typeface="Times New Roman" panose="02020603050405020304" pitchFamily="18" charset="0"/>
                <a:ea typeface="微软雅黑" panose="020B0503020204020204" pitchFamily="34" charset="-122"/>
                <a:sym typeface="Times New Roman" panose="02020603050405020304" pitchFamily="18" charset="0"/>
              </a:rPr>
              <a:t>x</a:t>
            </a:r>
            <a:r>
              <a:rPr lang="en-US" altLang="zh-CN" sz="2000" b="1" baseline="-25000" dirty="0">
                <a:latin typeface="Times New Roman" panose="02020603050405020304" pitchFamily="18" charset="0"/>
                <a:ea typeface="微软雅黑" panose="020B0503020204020204" pitchFamily="34" charset="-122"/>
                <a:sym typeface="Times New Roman" panose="02020603050405020304" pitchFamily="18" charset="0"/>
              </a:rPr>
              <a:t>2</a:t>
            </a:r>
            <a:r>
              <a:rPr lang="en-US" altLang="zh-CN" sz="2000" b="1" dirty="0">
                <a:latin typeface="Times New Roman" panose="02020603050405020304" pitchFamily="18" charset="0"/>
                <a:ea typeface="微软雅黑" panose="020B0503020204020204" pitchFamily="34" charset="-122"/>
                <a:sym typeface="Times New Roman" panose="02020603050405020304" pitchFamily="18" charset="0"/>
              </a:rPr>
              <a:t>+…+α</a:t>
            </a:r>
            <a:r>
              <a:rPr lang="en-US" altLang="zh-CN" sz="2000" b="1" baseline="-25000" dirty="0" err="1">
                <a:latin typeface="Times New Roman" panose="02020603050405020304" pitchFamily="18" charset="0"/>
                <a:ea typeface="微软雅黑" panose="020B0503020204020204" pitchFamily="34" charset="-122"/>
                <a:sym typeface="Times New Roman" panose="02020603050405020304" pitchFamily="18" charset="0"/>
              </a:rPr>
              <a:t>n</a:t>
            </a:r>
            <a:r>
              <a:rPr lang="en-US" altLang="zh-CN" sz="2000" b="1" dirty="0" err="1">
                <a:latin typeface="Times New Roman" panose="02020603050405020304" pitchFamily="18" charset="0"/>
                <a:ea typeface="微软雅黑" panose="020B0503020204020204" pitchFamily="34" charset="-122"/>
                <a:sym typeface="Times New Roman" panose="02020603050405020304" pitchFamily="18" charset="0"/>
              </a:rPr>
              <a:t>x</a:t>
            </a:r>
            <a:r>
              <a:rPr lang="en-US" altLang="zh-CN" sz="2000" b="1" baseline="-25000" dirty="0" err="1">
                <a:latin typeface="Times New Roman" panose="02020603050405020304" pitchFamily="18" charset="0"/>
                <a:ea typeface="微软雅黑" panose="020B0503020204020204" pitchFamily="34" charset="-122"/>
                <a:sym typeface="Times New Roman" panose="02020603050405020304" pitchFamily="18" charset="0"/>
              </a:rPr>
              <a:t>n</a:t>
            </a:r>
            <a:endParaRPr lang="en-US" altLang="zh-CN" sz="2000" b="1" baseline="-25000"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8" name="矩形 7"/>
          <p:cNvSpPr/>
          <p:nvPr/>
        </p:nvSpPr>
        <p:spPr>
          <a:xfrm>
            <a:off x="5579736" y="4514195"/>
            <a:ext cx="3587387" cy="369332"/>
          </a:xfrm>
          <a:prstGeom prst="rect">
            <a:avLst/>
          </a:prstGeom>
        </p:spPr>
        <p:txBody>
          <a:bodyPr wrap="square">
            <a:spAutoFit/>
          </a:bodyPr>
          <a:lstStyle/>
          <a:p>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用</a:t>
            </a:r>
            <a:r>
              <a:rPr lang="en-US" altLang="zh-CN" dirty="0">
                <a:latin typeface="Times New Roman" panose="02020603050405020304" pitchFamily="18" charset="0"/>
                <a:ea typeface="微软雅黑" panose="020B0503020204020204" pitchFamily="34" charset="-122"/>
                <a:sym typeface="Times New Roman" panose="02020603050405020304" pitchFamily="18" charset="0"/>
              </a:rPr>
              <a:t>α</a:t>
            </a:r>
            <a:r>
              <a:rPr lang="en-US" altLang="zh-CN" baseline="-25000" dirty="0">
                <a:latin typeface="Times New Roman" panose="02020603050405020304" pitchFamily="18" charset="0"/>
                <a:ea typeface="微软雅黑" panose="020B0503020204020204" pitchFamily="34" charset="-122"/>
                <a:sym typeface="Times New Roman" panose="02020603050405020304" pitchFamily="18" charset="0"/>
              </a:rPr>
              <a:t>1</a:t>
            </a:r>
            <a:r>
              <a:rPr lang="en-US" altLang="zh-CN" dirty="0">
                <a:latin typeface="Times New Roman" panose="02020603050405020304" pitchFamily="18" charset="0"/>
                <a:ea typeface="微软雅黑" panose="020B0503020204020204" pitchFamily="34" charset="-122"/>
                <a:sym typeface="Times New Roman" panose="02020603050405020304" pitchFamily="18" charset="0"/>
              </a:rPr>
              <a:t>x</a:t>
            </a:r>
            <a:r>
              <a:rPr lang="en-US" altLang="zh-CN" baseline="-25000" dirty="0">
                <a:latin typeface="Times New Roman" panose="02020603050405020304" pitchFamily="18" charset="0"/>
                <a:ea typeface="微软雅黑" panose="020B0503020204020204" pitchFamily="34" charset="-122"/>
                <a:sym typeface="Times New Roman" panose="02020603050405020304" pitchFamily="18" charset="0"/>
              </a:rPr>
              <a:t>1</a:t>
            </a: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表示数字系数和向量的乘积</a:t>
            </a:r>
          </a:p>
        </p:txBody>
      </p:sp>
      <p:sp>
        <p:nvSpPr>
          <p:cNvPr id="20" name="TextBox 19"/>
          <p:cNvSpPr txBox="1"/>
          <p:nvPr/>
        </p:nvSpPr>
        <p:spPr>
          <a:xfrm>
            <a:off x="5873819" y="4944351"/>
            <a:ext cx="3163817" cy="646331"/>
          </a:xfrm>
          <a:prstGeom prst="rect">
            <a:avLst/>
          </a:prstGeom>
          <a:noFill/>
        </p:spPr>
        <p:txBody>
          <a:bodyPr wrap="square" rtlCol="0">
            <a:spAutoFit/>
          </a:bodyPr>
          <a:lstStyle/>
          <a:p>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支持面不仅跟</a:t>
            </a:r>
            <a:r>
              <a:rPr lang="zh-CN" altLang="en-US"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支持点位置</a:t>
            </a: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有关，还跟支持的</a:t>
            </a:r>
            <a:r>
              <a:rPr lang="zh-CN" altLang="en-US"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类别</a:t>
            </a:r>
            <a:r>
              <a:rPr lang="en-US" altLang="zh-CN"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y</a:t>
            </a: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有关</a:t>
            </a:r>
          </a:p>
        </p:txBody>
      </p:sp>
      <p:pic>
        <p:nvPicPr>
          <p:cNvPr id="22" name="Picture 2"/>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7473"/>
          <a:stretch/>
        </p:blipFill>
        <p:spPr bwMode="auto">
          <a:xfrm>
            <a:off x="359153" y="692696"/>
            <a:ext cx="3479543" cy="579579"/>
          </a:xfrm>
          <a:prstGeom prst="rect">
            <a:avLst/>
          </a:prstGeom>
          <a:noFill/>
          <a:ln w="9525">
            <a:solidFill>
              <a:srgbClr val="FF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矩形 8"/>
          <p:cNvSpPr/>
          <p:nvPr/>
        </p:nvSpPr>
        <p:spPr>
          <a:xfrm>
            <a:off x="5740610" y="5667033"/>
            <a:ext cx="3265638" cy="400110"/>
          </a:xfrm>
          <a:prstGeom prst="rect">
            <a:avLst/>
          </a:prstGeom>
        </p:spPr>
        <p:txBody>
          <a:bodyPr wrap="none">
            <a:spAutoFit/>
          </a:bodyPr>
          <a:lstStyle/>
          <a:p>
            <a:r>
              <a:rPr lang="en-US" altLang="zh-CN" sz="2000" b="1" dirty="0">
                <a:latin typeface="Times New Roman" panose="02020603050405020304" pitchFamily="18" charset="0"/>
                <a:ea typeface="微软雅黑" panose="020B0503020204020204" pitchFamily="34" charset="-122"/>
                <a:sym typeface="Times New Roman" panose="02020603050405020304" pitchFamily="18" charset="0"/>
              </a:rPr>
              <a:t>w=α</a:t>
            </a:r>
            <a:r>
              <a:rPr lang="en-US" altLang="zh-CN" sz="2000" b="1" baseline="-25000" dirty="0">
                <a:latin typeface="Times New Roman" panose="02020603050405020304" pitchFamily="18" charset="0"/>
                <a:ea typeface="微软雅黑" panose="020B0503020204020204" pitchFamily="34" charset="-122"/>
                <a:sym typeface="Times New Roman" panose="02020603050405020304" pitchFamily="18" charset="0"/>
              </a:rPr>
              <a:t>1</a:t>
            </a:r>
            <a:r>
              <a:rPr lang="en-US" altLang="zh-CN" sz="2000" b="1" dirty="0">
                <a:latin typeface="Times New Roman" panose="02020603050405020304" pitchFamily="18" charset="0"/>
                <a:ea typeface="微软雅黑" panose="020B0503020204020204" pitchFamily="34" charset="-122"/>
                <a:sym typeface="Times New Roman" panose="02020603050405020304" pitchFamily="18" charset="0"/>
              </a:rPr>
              <a:t>y</a:t>
            </a:r>
            <a:r>
              <a:rPr lang="en-US" altLang="zh-CN" sz="2000" b="1" baseline="-25000" dirty="0">
                <a:latin typeface="Times New Roman" panose="02020603050405020304" pitchFamily="18" charset="0"/>
                <a:ea typeface="微软雅黑" panose="020B0503020204020204" pitchFamily="34" charset="-122"/>
                <a:sym typeface="Times New Roman" panose="02020603050405020304" pitchFamily="18" charset="0"/>
              </a:rPr>
              <a:t>1</a:t>
            </a:r>
            <a:r>
              <a:rPr lang="en-US" altLang="zh-CN" sz="2000" b="1" dirty="0">
                <a:latin typeface="Times New Roman" panose="02020603050405020304" pitchFamily="18" charset="0"/>
                <a:ea typeface="微软雅黑" panose="020B0503020204020204" pitchFamily="34" charset="-122"/>
                <a:sym typeface="Times New Roman" panose="02020603050405020304" pitchFamily="18" charset="0"/>
              </a:rPr>
              <a:t>x</a:t>
            </a:r>
            <a:r>
              <a:rPr lang="en-US" altLang="zh-CN" sz="2000" b="1" baseline="-25000" dirty="0">
                <a:latin typeface="Times New Roman" panose="02020603050405020304" pitchFamily="18" charset="0"/>
                <a:ea typeface="微软雅黑" panose="020B0503020204020204" pitchFamily="34" charset="-122"/>
                <a:sym typeface="Times New Roman" panose="02020603050405020304" pitchFamily="18" charset="0"/>
              </a:rPr>
              <a:t>1</a:t>
            </a:r>
            <a:r>
              <a:rPr lang="en-US" altLang="zh-CN" sz="2000" b="1" dirty="0">
                <a:latin typeface="Times New Roman" panose="02020603050405020304" pitchFamily="18" charset="0"/>
                <a:ea typeface="微软雅黑" panose="020B0503020204020204" pitchFamily="34" charset="-122"/>
                <a:sym typeface="Times New Roman" panose="02020603050405020304" pitchFamily="18" charset="0"/>
              </a:rPr>
              <a:t>+α</a:t>
            </a:r>
            <a:r>
              <a:rPr lang="en-US" altLang="zh-CN" sz="2000" b="1" baseline="-25000" dirty="0">
                <a:latin typeface="Times New Roman" panose="02020603050405020304" pitchFamily="18" charset="0"/>
                <a:ea typeface="微软雅黑" panose="020B0503020204020204" pitchFamily="34" charset="-122"/>
                <a:sym typeface="Times New Roman" panose="02020603050405020304" pitchFamily="18" charset="0"/>
              </a:rPr>
              <a:t>2</a:t>
            </a:r>
            <a:r>
              <a:rPr lang="en-US" altLang="zh-CN" sz="2000" b="1" dirty="0">
                <a:latin typeface="Times New Roman" panose="02020603050405020304" pitchFamily="18" charset="0"/>
                <a:ea typeface="微软雅黑" panose="020B0503020204020204" pitchFamily="34" charset="-122"/>
                <a:sym typeface="Times New Roman" panose="02020603050405020304" pitchFamily="18" charset="0"/>
              </a:rPr>
              <a:t>y</a:t>
            </a:r>
            <a:r>
              <a:rPr lang="en-US" altLang="zh-CN" sz="2000" b="1" baseline="-25000" dirty="0">
                <a:latin typeface="Times New Roman" panose="02020603050405020304" pitchFamily="18" charset="0"/>
                <a:ea typeface="微软雅黑" panose="020B0503020204020204" pitchFamily="34" charset="-122"/>
                <a:sym typeface="Times New Roman" panose="02020603050405020304" pitchFamily="18" charset="0"/>
              </a:rPr>
              <a:t>2</a:t>
            </a:r>
            <a:r>
              <a:rPr lang="en-US" altLang="zh-CN" sz="2000" b="1" dirty="0">
                <a:latin typeface="Times New Roman" panose="02020603050405020304" pitchFamily="18" charset="0"/>
                <a:ea typeface="微软雅黑" panose="020B0503020204020204" pitchFamily="34" charset="-122"/>
                <a:sym typeface="Times New Roman" panose="02020603050405020304" pitchFamily="18" charset="0"/>
              </a:rPr>
              <a:t>x</a:t>
            </a:r>
            <a:r>
              <a:rPr lang="en-US" altLang="zh-CN" sz="2000" b="1" baseline="-25000" dirty="0">
                <a:latin typeface="Times New Roman" panose="02020603050405020304" pitchFamily="18" charset="0"/>
                <a:ea typeface="微软雅黑" panose="020B0503020204020204" pitchFamily="34" charset="-122"/>
                <a:sym typeface="Times New Roman" panose="02020603050405020304" pitchFamily="18" charset="0"/>
              </a:rPr>
              <a:t>2</a:t>
            </a:r>
            <a:r>
              <a:rPr lang="en-US" altLang="zh-CN" sz="2000" b="1" dirty="0">
                <a:latin typeface="Times New Roman" panose="02020603050405020304" pitchFamily="18" charset="0"/>
                <a:ea typeface="微软雅黑" panose="020B0503020204020204" pitchFamily="34" charset="-122"/>
                <a:sym typeface="Times New Roman" panose="02020603050405020304" pitchFamily="18" charset="0"/>
              </a:rPr>
              <a:t>+…+α</a:t>
            </a:r>
            <a:r>
              <a:rPr lang="en-US" altLang="zh-CN" sz="2000" b="1" baseline="-25000" dirty="0" err="1">
                <a:latin typeface="Times New Roman" panose="02020603050405020304" pitchFamily="18" charset="0"/>
                <a:ea typeface="微软雅黑" panose="020B0503020204020204" pitchFamily="34" charset="-122"/>
                <a:sym typeface="Times New Roman" panose="02020603050405020304" pitchFamily="18" charset="0"/>
              </a:rPr>
              <a:t>n</a:t>
            </a:r>
            <a:r>
              <a:rPr lang="en-US" altLang="zh-CN" sz="2000" b="1" dirty="0" err="1">
                <a:latin typeface="Times New Roman" panose="02020603050405020304" pitchFamily="18" charset="0"/>
                <a:ea typeface="微软雅黑" panose="020B0503020204020204" pitchFamily="34" charset="-122"/>
                <a:sym typeface="Times New Roman" panose="02020603050405020304" pitchFamily="18" charset="0"/>
              </a:rPr>
              <a:t>y</a:t>
            </a:r>
            <a:r>
              <a:rPr lang="en-US" altLang="zh-CN" sz="2000" b="1" baseline="-25000" dirty="0" err="1">
                <a:latin typeface="Times New Roman" panose="02020603050405020304" pitchFamily="18" charset="0"/>
                <a:ea typeface="微软雅黑" panose="020B0503020204020204" pitchFamily="34" charset="-122"/>
                <a:sym typeface="Times New Roman" panose="02020603050405020304" pitchFamily="18" charset="0"/>
              </a:rPr>
              <a:t>n</a:t>
            </a:r>
            <a:r>
              <a:rPr lang="en-US" altLang="zh-CN" sz="2000" b="1" dirty="0" err="1">
                <a:latin typeface="Times New Roman" panose="02020603050405020304" pitchFamily="18" charset="0"/>
                <a:ea typeface="微软雅黑" panose="020B0503020204020204" pitchFamily="34" charset="-122"/>
                <a:sym typeface="Times New Roman" panose="02020603050405020304" pitchFamily="18" charset="0"/>
              </a:rPr>
              <a:t>x</a:t>
            </a:r>
            <a:r>
              <a:rPr lang="en-US" altLang="zh-CN" sz="2000" b="1" baseline="-25000" dirty="0" err="1">
                <a:latin typeface="Times New Roman" panose="02020603050405020304" pitchFamily="18" charset="0"/>
                <a:ea typeface="微软雅黑" panose="020B0503020204020204" pitchFamily="34" charset="-122"/>
                <a:sym typeface="Times New Roman" panose="02020603050405020304" pitchFamily="18" charset="0"/>
              </a:rPr>
              <a:t>n</a:t>
            </a:r>
            <a:r>
              <a:rPr lang="en-US" altLang="zh-CN" sz="2000" b="1" dirty="0">
                <a:latin typeface="Times New Roman" panose="02020603050405020304" pitchFamily="18" charset="0"/>
                <a:ea typeface="微软雅黑" panose="020B0503020204020204" pitchFamily="34" charset="-122"/>
                <a:sym typeface="Times New Roman" panose="02020603050405020304" pitchFamily="18" charset="0"/>
              </a:rPr>
              <a:t> </a:t>
            </a:r>
            <a:endParaRPr lang="zh-CN" altLang="en-US" sz="2000"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0" name="下箭头 9"/>
          <p:cNvSpPr/>
          <p:nvPr/>
        </p:nvSpPr>
        <p:spPr bwMode="auto">
          <a:xfrm>
            <a:off x="6868708" y="4375723"/>
            <a:ext cx="414299" cy="1358860"/>
          </a:xfrm>
          <a:prstGeom prst="downArrow">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1" name="矩形 10"/>
          <p:cNvSpPr/>
          <p:nvPr/>
        </p:nvSpPr>
        <p:spPr>
          <a:xfrm>
            <a:off x="288032" y="5415773"/>
            <a:ext cx="5331198" cy="923330"/>
          </a:xfrm>
          <a:prstGeom prst="rect">
            <a:avLst/>
          </a:prstGeom>
        </p:spPr>
        <p:txBody>
          <a:bodyPr wrap="square">
            <a:spAutoFit/>
          </a:bodyPr>
          <a:lstStyle/>
          <a:p>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只有很少的一部分不等于 </a:t>
            </a:r>
            <a:r>
              <a:rPr lang="en-US" altLang="zh-CN" dirty="0">
                <a:latin typeface="Times New Roman" panose="02020603050405020304" pitchFamily="18" charset="0"/>
                <a:ea typeface="微软雅黑" panose="020B0503020204020204" pitchFamily="34" charset="-122"/>
                <a:sym typeface="Times New Roman" panose="02020603050405020304" pitchFamily="18" charset="0"/>
              </a:rPr>
              <a:t>0</a:t>
            </a: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，这些点都落在</a:t>
            </a:r>
            <a:r>
              <a:rPr lang="en-US" altLang="zh-CN" dirty="0">
                <a:latin typeface="Times New Roman" panose="02020603050405020304" pitchFamily="18" charset="0"/>
                <a:ea typeface="微软雅黑" panose="020B0503020204020204" pitchFamily="34" charset="-122"/>
                <a:sym typeface="Times New Roman" panose="02020603050405020304" pitchFamily="18" charset="0"/>
              </a:rPr>
              <a:t>H1</a:t>
            </a: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和</a:t>
            </a:r>
            <a:r>
              <a:rPr lang="en-US" altLang="zh-CN" dirty="0">
                <a:latin typeface="Times New Roman" panose="02020603050405020304" pitchFamily="18" charset="0"/>
                <a:ea typeface="微软雅黑" panose="020B0503020204020204" pitchFamily="34" charset="-122"/>
                <a:sym typeface="Times New Roman" panose="02020603050405020304" pitchFamily="18" charset="0"/>
              </a:rPr>
              <a:t>H2</a:t>
            </a: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上，</a:t>
            </a:r>
            <a:r>
              <a:rPr lang="zh-CN" altLang="en-US"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也正是这部分样本唯一的确定了分类函数</a:t>
            </a: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，这些样本点称为支持（撑）向量。</a:t>
            </a:r>
          </a:p>
        </p:txBody>
      </p:sp>
      <p:sp>
        <p:nvSpPr>
          <p:cNvPr id="33" name="标题 1">
            <a:extLst>
              <a:ext uri="{FF2B5EF4-FFF2-40B4-BE49-F238E27FC236}">
                <a16:creationId xmlns:a16="http://schemas.microsoft.com/office/drawing/2014/main" id="{29ECBD53-42DB-4C72-A100-E28A96CDAAA6}"/>
              </a:ext>
            </a:extLst>
          </p:cNvPr>
          <p:cNvSpPr txBox="1">
            <a:spLocks/>
          </p:cNvSpPr>
          <p:nvPr/>
        </p:nvSpPr>
        <p:spPr>
          <a:xfrm>
            <a:off x="756000" y="109049"/>
            <a:ext cx="6781800" cy="492443"/>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2.1 </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最小间隔面推导</a:t>
            </a:r>
            <a:endPar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Tree>
    <p:extLst>
      <p:ext uri="{BB962C8B-B14F-4D97-AF65-F5344CB8AC3E}">
        <p14:creationId xmlns:p14="http://schemas.microsoft.com/office/powerpoint/2010/main" val="783533251"/>
      </p:ext>
    </p:extLst>
  </p:cSld>
  <p:clrMapOvr>
    <a:masterClrMapping/>
  </p:clrMapOvr>
  <p:transition spd="med">
    <p:split orient="vert"/>
  </p:transition>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 y="1095516"/>
            <a:ext cx="6105525" cy="4467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1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1311416"/>
            <a:ext cx="1619250"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15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275" y="1311416"/>
            <a:ext cx="1619250"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15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032141"/>
            <a:ext cx="1619250"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224"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1275" y="1311416"/>
            <a:ext cx="1400175"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225"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41814" y="1290389"/>
            <a:ext cx="1552575"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226"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0" y="1959116"/>
            <a:ext cx="1524000"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矩形 3"/>
          <p:cNvSpPr/>
          <p:nvPr/>
        </p:nvSpPr>
        <p:spPr bwMode="auto">
          <a:xfrm rot="1844054">
            <a:off x="3425391" y="1838596"/>
            <a:ext cx="550663" cy="2664569"/>
          </a:xfrm>
          <a:prstGeom prst="rect">
            <a:avLst/>
          </a:prstGeom>
          <a:noFill/>
          <a:ln w="9525" cap="flat" cmpd="sng" algn="ctr">
            <a:solidFill>
              <a:srgbClr val="13548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 name="TextBox 1"/>
          <p:cNvSpPr txBox="1"/>
          <p:nvPr/>
        </p:nvSpPr>
        <p:spPr>
          <a:xfrm>
            <a:off x="5357123" y="2287427"/>
            <a:ext cx="3488114" cy="830997"/>
          </a:xfrm>
          <a:prstGeom prst="rect">
            <a:avLst/>
          </a:prstGeom>
          <a:noFill/>
        </p:spPr>
        <p:txBody>
          <a:bodyPr wrap="square" rtlCol="0">
            <a:spAutoFit/>
          </a:bodyPr>
          <a:lstStyle/>
          <a:p>
            <a:r>
              <a:rPr lang="zh-CN" altLang="en-US" sz="2400"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支持面，</a:t>
            </a:r>
            <a:r>
              <a:rPr lang="zh-CN" altLang="en-US" sz="2400" dirty="0">
                <a:latin typeface="Times New Roman" panose="02020603050405020304" pitchFamily="18" charset="0"/>
                <a:ea typeface="微软雅黑" panose="020B0503020204020204" pitchFamily="34" charset="-122"/>
                <a:sym typeface="Times New Roman" panose="02020603050405020304" pitchFamily="18" charset="0"/>
              </a:rPr>
              <a:t>上面的点被称为</a:t>
            </a:r>
            <a:r>
              <a:rPr lang="zh-CN" altLang="en-US" sz="2400"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支持点</a:t>
            </a:r>
          </a:p>
        </p:txBody>
      </p:sp>
      <p:sp>
        <p:nvSpPr>
          <p:cNvPr id="3" name="左箭头 2"/>
          <p:cNvSpPr/>
          <p:nvPr/>
        </p:nvSpPr>
        <p:spPr bwMode="auto">
          <a:xfrm>
            <a:off x="4469119" y="2537223"/>
            <a:ext cx="648000" cy="252000"/>
          </a:xfrm>
          <a:prstGeom prst="leftArrow">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5" name="矩形 4"/>
          <p:cNvSpPr/>
          <p:nvPr/>
        </p:nvSpPr>
        <p:spPr bwMode="auto">
          <a:xfrm>
            <a:off x="3902791" y="1345007"/>
            <a:ext cx="252000" cy="390525"/>
          </a:xfrm>
          <a:prstGeom prst="rect">
            <a:avLst/>
          </a:prstGeom>
          <a:noFill/>
          <a:ln w="9525" cap="flat" cmpd="sng" algn="ctr">
            <a:solidFill>
              <a:srgbClr val="FF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bwMode="auto">
          <a:xfrm>
            <a:off x="4597113" y="1345007"/>
            <a:ext cx="252000" cy="390525"/>
          </a:xfrm>
          <a:prstGeom prst="rect">
            <a:avLst/>
          </a:prstGeom>
          <a:noFill/>
          <a:ln w="9525" cap="flat" cmpd="sng" algn="ctr">
            <a:solidFill>
              <a:srgbClr val="FF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5" name="TextBox 14"/>
          <p:cNvSpPr txBox="1"/>
          <p:nvPr/>
        </p:nvSpPr>
        <p:spPr>
          <a:xfrm>
            <a:off x="5292080" y="1095293"/>
            <a:ext cx="3600400" cy="769441"/>
          </a:xfrm>
          <a:prstGeom prst="rect">
            <a:avLst/>
          </a:prstGeom>
          <a:noFill/>
        </p:spPr>
        <p:txBody>
          <a:bodyPr wrap="square" rtlCol="0">
            <a:spAutoFit/>
          </a:bodyPr>
          <a:lstStyle/>
          <a:p>
            <a:r>
              <a:rPr lang="zh-CN" altLang="en-US" sz="2200" dirty="0">
                <a:latin typeface="Times New Roman" panose="02020603050405020304" pitchFamily="18" charset="0"/>
                <a:ea typeface="微软雅黑" panose="020B0503020204020204" pitchFamily="34" charset="-122"/>
                <a:sym typeface="Times New Roman" panose="02020603050405020304" pitchFamily="18" charset="0"/>
              </a:rPr>
              <a:t>要找最优分割面，</a:t>
            </a:r>
            <a:r>
              <a:rPr lang="zh-CN" altLang="en-US" sz="2200"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只要确定权值向量</a:t>
            </a:r>
            <a:r>
              <a:rPr lang="en-US" altLang="zh-CN" sz="2200"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w</a:t>
            </a:r>
            <a:r>
              <a:rPr lang="zh-CN" altLang="en-US" sz="2200"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和常数</a:t>
            </a:r>
            <a:r>
              <a:rPr lang="en-US" altLang="zh-CN" sz="2200"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b</a:t>
            </a:r>
            <a:r>
              <a:rPr lang="zh-CN" altLang="en-US" sz="2200"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即可</a:t>
            </a:r>
          </a:p>
        </p:txBody>
      </p:sp>
      <p:sp>
        <p:nvSpPr>
          <p:cNvPr id="6" name="TextBox 5"/>
          <p:cNvSpPr txBox="1"/>
          <p:nvPr/>
        </p:nvSpPr>
        <p:spPr>
          <a:xfrm>
            <a:off x="5357123" y="3205591"/>
            <a:ext cx="3810000" cy="369332"/>
          </a:xfrm>
          <a:prstGeom prst="rect">
            <a:avLst/>
          </a:prstGeom>
          <a:noFill/>
        </p:spPr>
        <p:txBody>
          <a:bodyPr wrap="square" rtlCol="0">
            <a:spAutoFit/>
          </a:bodyPr>
          <a:lstStyle/>
          <a:p>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权值向量</a:t>
            </a:r>
            <a:r>
              <a:rPr lang="en-US" altLang="zh-CN" dirty="0">
                <a:latin typeface="Times New Roman" panose="02020603050405020304" pitchFamily="18" charset="0"/>
                <a:ea typeface="微软雅黑" panose="020B0503020204020204" pitchFamily="34" charset="-122"/>
                <a:sym typeface="Times New Roman" panose="02020603050405020304" pitchFamily="18" charset="0"/>
              </a:rPr>
              <a:t>w</a:t>
            </a: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和常数</a:t>
            </a:r>
            <a:r>
              <a:rPr lang="en-US" altLang="zh-CN" dirty="0">
                <a:latin typeface="Times New Roman" panose="02020603050405020304" pitchFamily="18" charset="0"/>
                <a:ea typeface="微软雅黑" panose="020B0503020204020204" pitchFamily="34" charset="-122"/>
                <a:sym typeface="Times New Roman" panose="02020603050405020304" pitchFamily="18" charset="0"/>
              </a:rPr>
              <a:t>b</a:t>
            </a: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由</a:t>
            </a:r>
            <a:r>
              <a:rPr lang="zh-CN" altLang="en-US"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支持点</a:t>
            </a: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来决定</a:t>
            </a:r>
          </a:p>
        </p:txBody>
      </p:sp>
      <p:sp>
        <p:nvSpPr>
          <p:cNvPr id="17" name="TextBox 16"/>
          <p:cNvSpPr txBox="1"/>
          <p:nvPr/>
        </p:nvSpPr>
        <p:spPr>
          <a:xfrm>
            <a:off x="5357123" y="3600048"/>
            <a:ext cx="3810000" cy="369332"/>
          </a:xfrm>
          <a:prstGeom prst="rect">
            <a:avLst/>
          </a:prstGeom>
          <a:noFill/>
        </p:spPr>
        <p:txBody>
          <a:bodyPr wrap="square" rtlCol="0">
            <a:spAutoFit/>
          </a:bodyPr>
          <a:lstStyle/>
          <a:p>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定义支持点为一个</a:t>
            </a:r>
            <a:r>
              <a:rPr lang="zh-CN" altLang="en-US"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向量</a:t>
            </a:r>
            <a:r>
              <a:rPr lang="en-US" altLang="zh-CN"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x</a:t>
            </a:r>
            <a:r>
              <a:rPr lang="en-US" altLang="zh-CN" b="1" baseline="-25000"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i</a:t>
            </a:r>
            <a:endParaRPr lang="zh-CN" altLang="en-US"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7" name="矩形 6"/>
          <p:cNvSpPr/>
          <p:nvPr/>
        </p:nvSpPr>
        <p:spPr>
          <a:xfrm>
            <a:off x="5980183" y="3975613"/>
            <a:ext cx="2552302" cy="400110"/>
          </a:xfrm>
          <a:prstGeom prst="rect">
            <a:avLst/>
          </a:prstGeom>
        </p:spPr>
        <p:txBody>
          <a:bodyPr wrap="none">
            <a:spAutoFit/>
          </a:bodyPr>
          <a:lstStyle/>
          <a:p>
            <a:r>
              <a:rPr lang="en-US" altLang="zh-CN" sz="2000" b="1" dirty="0">
                <a:latin typeface="Times New Roman" panose="02020603050405020304" pitchFamily="18" charset="0"/>
                <a:ea typeface="微软雅黑" panose="020B0503020204020204" pitchFamily="34" charset="-122"/>
                <a:sym typeface="Times New Roman" panose="02020603050405020304" pitchFamily="18" charset="0"/>
              </a:rPr>
              <a:t>w=α</a:t>
            </a:r>
            <a:r>
              <a:rPr lang="en-US" altLang="zh-CN" sz="2000" b="1" baseline="-25000" dirty="0">
                <a:latin typeface="Times New Roman" panose="02020603050405020304" pitchFamily="18" charset="0"/>
                <a:ea typeface="微软雅黑" panose="020B0503020204020204" pitchFamily="34" charset="-122"/>
                <a:sym typeface="Times New Roman" panose="02020603050405020304" pitchFamily="18" charset="0"/>
              </a:rPr>
              <a:t>1</a:t>
            </a:r>
            <a:r>
              <a:rPr lang="en-US" altLang="zh-CN" sz="2000" b="1" dirty="0">
                <a:latin typeface="Times New Roman" panose="02020603050405020304" pitchFamily="18" charset="0"/>
                <a:ea typeface="微软雅黑" panose="020B0503020204020204" pitchFamily="34" charset="-122"/>
                <a:sym typeface="Times New Roman" panose="02020603050405020304" pitchFamily="18" charset="0"/>
              </a:rPr>
              <a:t>x</a:t>
            </a:r>
            <a:r>
              <a:rPr lang="en-US" altLang="zh-CN" sz="2000" b="1" baseline="-25000" dirty="0">
                <a:latin typeface="Times New Roman" panose="02020603050405020304" pitchFamily="18" charset="0"/>
                <a:ea typeface="微软雅黑" panose="020B0503020204020204" pitchFamily="34" charset="-122"/>
                <a:sym typeface="Times New Roman" panose="02020603050405020304" pitchFamily="18" charset="0"/>
              </a:rPr>
              <a:t>1</a:t>
            </a:r>
            <a:r>
              <a:rPr lang="en-US" altLang="zh-CN" sz="2000" b="1" dirty="0">
                <a:latin typeface="Times New Roman" panose="02020603050405020304" pitchFamily="18" charset="0"/>
                <a:ea typeface="微软雅黑" panose="020B0503020204020204" pitchFamily="34" charset="-122"/>
                <a:sym typeface="Times New Roman" panose="02020603050405020304" pitchFamily="18" charset="0"/>
              </a:rPr>
              <a:t>+α</a:t>
            </a:r>
            <a:r>
              <a:rPr lang="en-US" altLang="zh-CN" sz="2000" b="1" baseline="-25000" dirty="0">
                <a:latin typeface="Times New Roman" panose="02020603050405020304" pitchFamily="18" charset="0"/>
                <a:ea typeface="微软雅黑" panose="020B0503020204020204" pitchFamily="34" charset="-122"/>
                <a:sym typeface="Times New Roman" panose="02020603050405020304" pitchFamily="18" charset="0"/>
              </a:rPr>
              <a:t>2</a:t>
            </a:r>
            <a:r>
              <a:rPr lang="en-US" altLang="zh-CN" sz="2000" b="1" dirty="0">
                <a:latin typeface="Times New Roman" panose="02020603050405020304" pitchFamily="18" charset="0"/>
                <a:ea typeface="微软雅黑" panose="020B0503020204020204" pitchFamily="34" charset="-122"/>
                <a:sym typeface="Times New Roman" panose="02020603050405020304" pitchFamily="18" charset="0"/>
              </a:rPr>
              <a:t>x</a:t>
            </a:r>
            <a:r>
              <a:rPr lang="en-US" altLang="zh-CN" sz="2000" b="1" baseline="-25000" dirty="0">
                <a:latin typeface="Times New Roman" panose="02020603050405020304" pitchFamily="18" charset="0"/>
                <a:ea typeface="微软雅黑" panose="020B0503020204020204" pitchFamily="34" charset="-122"/>
                <a:sym typeface="Times New Roman" panose="02020603050405020304" pitchFamily="18" charset="0"/>
              </a:rPr>
              <a:t>2</a:t>
            </a:r>
            <a:r>
              <a:rPr lang="en-US" altLang="zh-CN" sz="2000" b="1" dirty="0">
                <a:latin typeface="Times New Roman" panose="02020603050405020304" pitchFamily="18" charset="0"/>
                <a:ea typeface="微软雅黑" panose="020B0503020204020204" pitchFamily="34" charset="-122"/>
                <a:sym typeface="Times New Roman" panose="02020603050405020304" pitchFamily="18" charset="0"/>
              </a:rPr>
              <a:t>+…+α</a:t>
            </a:r>
            <a:r>
              <a:rPr lang="en-US" altLang="zh-CN" sz="2000" b="1" baseline="-25000" dirty="0" err="1">
                <a:latin typeface="Times New Roman" panose="02020603050405020304" pitchFamily="18" charset="0"/>
                <a:ea typeface="微软雅黑" panose="020B0503020204020204" pitchFamily="34" charset="-122"/>
                <a:sym typeface="Times New Roman" panose="02020603050405020304" pitchFamily="18" charset="0"/>
              </a:rPr>
              <a:t>n</a:t>
            </a:r>
            <a:r>
              <a:rPr lang="en-US" altLang="zh-CN" sz="2000" b="1" dirty="0" err="1">
                <a:latin typeface="Times New Roman" panose="02020603050405020304" pitchFamily="18" charset="0"/>
                <a:ea typeface="微软雅黑" panose="020B0503020204020204" pitchFamily="34" charset="-122"/>
                <a:sym typeface="Times New Roman" panose="02020603050405020304" pitchFamily="18" charset="0"/>
              </a:rPr>
              <a:t>x</a:t>
            </a:r>
            <a:r>
              <a:rPr lang="en-US" altLang="zh-CN" sz="2000" b="1" baseline="-25000" dirty="0" err="1">
                <a:latin typeface="Times New Roman" panose="02020603050405020304" pitchFamily="18" charset="0"/>
                <a:ea typeface="微软雅黑" panose="020B0503020204020204" pitchFamily="34" charset="-122"/>
                <a:sym typeface="Times New Roman" panose="02020603050405020304" pitchFamily="18" charset="0"/>
              </a:rPr>
              <a:t>n</a:t>
            </a:r>
            <a:endParaRPr lang="en-US" altLang="zh-CN" sz="2000" b="1" baseline="-25000"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8" name="矩形 7"/>
          <p:cNvSpPr/>
          <p:nvPr/>
        </p:nvSpPr>
        <p:spPr>
          <a:xfrm>
            <a:off x="5579736" y="4514195"/>
            <a:ext cx="3587387" cy="369332"/>
          </a:xfrm>
          <a:prstGeom prst="rect">
            <a:avLst/>
          </a:prstGeom>
        </p:spPr>
        <p:txBody>
          <a:bodyPr wrap="square">
            <a:spAutoFit/>
          </a:bodyPr>
          <a:lstStyle/>
          <a:p>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用</a:t>
            </a:r>
            <a:r>
              <a:rPr lang="en-US" altLang="zh-CN" dirty="0">
                <a:latin typeface="Times New Roman" panose="02020603050405020304" pitchFamily="18" charset="0"/>
                <a:ea typeface="微软雅黑" panose="020B0503020204020204" pitchFamily="34" charset="-122"/>
                <a:sym typeface="Times New Roman" panose="02020603050405020304" pitchFamily="18" charset="0"/>
              </a:rPr>
              <a:t>α</a:t>
            </a:r>
            <a:r>
              <a:rPr lang="en-US" altLang="zh-CN" baseline="-25000" dirty="0">
                <a:latin typeface="Times New Roman" panose="02020603050405020304" pitchFamily="18" charset="0"/>
                <a:ea typeface="微软雅黑" panose="020B0503020204020204" pitchFamily="34" charset="-122"/>
                <a:sym typeface="Times New Roman" panose="02020603050405020304" pitchFamily="18" charset="0"/>
              </a:rPr>
              <a:t>1</a:t>
            </a:r>
            <a:r>
              <a:rPr lang="en-US" altLang="zh-CN" dirty="0">
                <a:latin typeface="Times New Roman" panose="02020603050405020304" pitchFamily="18" charset="0"/>
                <a:ea typeface="微软雅黑" panose="020B0503020204020204" pitchFamily="34" charset="-122"/>
                <a:sym typeface="Times New Roman" panose="02020603050405020304" pitchFamily="18" charset="0"/>
              </a:rPr>
              <a:t>x</a:t>
            </a:r>
            <a:r>
              <a:rPr lang="en-US" altLang="zh-CN" baseline="-25000" dirty="0">
                <a:latin typeface="Times New Roman" panose="02020603050405020304" pitchFamily="18" charset="0"/>
                <a:ea typeface="微软雅黑" panose="020B0503020204020204" pitchFamily="34" charset="-122"/>
                <a:sym typeface="Times New Roman" panose="02020603050405020304" pitchFamily="18" charset="0"/>
              </a:rPr>
              <a:t>1</a:t>
            </a: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表示数字系数和向量的乘积</a:t>
            </a:r>
          </a:p>
        </p:txBody>
      </p:sp>
      <p:sp>
        <p:nvSpPr>
          <p:cNvPr id="20" name="TextBox 19"/>
          <p:cNvSpPr txBox="1"/>
          <p:nvPr/>
        </p:nvSpPr>
        <p:spPr>
          <a:xfrm>
            <a:off x="5873819" y="4944351"/>
            <a:ext cx="3163817" cy="646331"/>
          </a:xfrm>
          <a:prstGeom prst="rect">
            <a:avLst/>
          </a:prstGeom>
          <a:noFill/>
        </p:spPr>
        <p:txBody>
          <a:bodyPr wrap="square" rtlCol="0">
            <a:spAutoFit/>
          </a:bodyPr>
          <a:lstStyle/>
          <a:p>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支持面不仅跟</a:t>
            </a:r>
            <a:r>
              <a:rPr lang="zh-CN" altLang="en-US"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支持点位置</a:t>
            </a: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有关，还跟支持的</a:t>
            </a:r>
            <a:r>
              <a:rPr lang="zh-CN" altLang="en-US"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类别</a:t>
            </a:r>
            <a:r>
              <a:rPr lang="en-US" altLang="zh-CN"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y</a:t>
            </a: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有关</a:t>
            </a:r>
          </a:p>
        </p:txBody>
      </p:sp>
      <p:pic>
        <p:nvPicPr>
          <p:cNvPr id="22" name="Picture 2"/>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7473"/>
          <a:stretch/>
        </p:blipFill>
        <p:spPr bwMode="auto">
          <a:xfrm>
            <a:off x="359153" y="692696"/>
            <a:ext cx="3479543" cy="579579"/>
          </a:xfrm>
          <a:prstGeom prst="rect">
            <a:avLst/>
          </a:prstGeom>
          <a:noFill/>
          <a:ln w="9525">
            <a:solidFill>
              <a:srgbClr val="FF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矩形 8"/>
          <p:cNvSpPr/>
          <p:nvPr/>
        </p:nvSpPr>
        <p:spPr>
          <a:xfrm>
            <a:off x="5740610" y="5667033"/>
            <a:ext cx="3265638" cy="400110"/>
          </a:xfrm>
          <a:prstGeom prst="rect">
            <a:avLst/>
          </a:prstGeom>
        </p:spPr>
        <p:txBody>
          <a:bodyPr wrap="none">
            <a:spAutoFit/>
          </a:bodyPr>
          <a:lstStyle/>
          <a:p>
            <a:r>
              <a:rPr lang="en-US" altLang="zh-CN" sz="2000" b="1" dirty="0">
                <a:latin typeface="Times New Roman" panose="02020603050405020304" pitchFamily="18" charset="0"/>
                <a:ea typeface="微软雅黑" panose="020B0503020204020204" pitchFamily="34" charset="-122"/>
                <a:sym typeface="Times New Roman" panose="02020603050405020304" pitchFamily="18" charset="0"/>
              </a:rPr>
              <a:t>w=α</a:t>
            </a:r>
            <a:r>
              <a:rPr lang="en-US" altLang="zh-CN" sz="2000" b="1" baseline="-25000" dirty="0">
                <a:latin typeface="Times New Roman" panose="02020603050405020304" pitchFamily="18" charset="0"/>
                <a:ea typeface="微软雅黑" panose="020B0503020204020204" pitchFamily="34" charset="-122"/>
                <a:sym typeface="Times New Roman" panose="02020603050405020304" pitchFamily="18" charset="0"/>
              </a:rPr>
              <a:t>1</a:t>
            </a:r>
            <a:r>
              <a:rPr lang="en-US" altLang="zh-CN" sz="2000" b="1" dirty="0">
                <a:latin typeface="Times New Roman" panose="02020603050405020304" pitchFamily="18" charset="0"/>
                <a:ea typeface="微软雅黑" panose="020B0503020204020204" pitchFamily="34" charset="-122"/>
                <a:sym typeface="Times New Roman" panose="02020603050405020304" pitchFamily="18" charset="0"/>
              </a:rPr>
              <a:t>y</a:t>
            </a:r>
            <a:r>
              <a:rPr lang="en-US" altLang="zh-CN" sz="2000" b="1" baseline="-25000" dirty="0">
                <a:latin typeface="Times New Roman" panose="02020603050405020304" pitchFamily="18" charset="0"/>
                <a:ea typeface="微软雅黑" panose="020B0503020204020204" pitchFamily="34" charset="-122"/>
                <a:sym typeface="Times New Roman" panose="02020603050405020304" pitchFamily="18" charset="0"/>
              </a:rPr>
              <a:t>1</a:t>
            </a:r>
            <a:r>
              <a:rPr lang="en-US" altLang="zh-CN" sz="2000" b="1" dirty="0">
                <a:latin typeface="Times New Roman" panose="02020603050405020304" pitchFamily="18" charset="0"/>
                <a:ea typeface="微软雅黑" panose="020B0503020204020204" pitchFamily="34" charset="-122"/>
                <a:sym typeface="Times New Roman" panose="02020603050405020304" pitchFamily="18" charset="0"/>
              </a:rPr>
              <a:t>x</a:t>
            </a:r>
            <a:r>
              <a:rPr lang="en-US" altLang="zh-CN" sz="2000" b="1" baseline="-25000" dirty="0">
                <a:latin typeface="Times New Roman" panose="02020603050405020304" pitchFamily="18" charset="0"/>
                <a:ea typeface="微软雅黑" panose="020B0503020204020204" pitchFamily="34" charset="-122"/>
                <a:sym typeface="Times New Roman" panose="02020603050405020304" pitchFamily="18" charset="0"/>
              </a:rPr>
              <a:t>1</a:t>
            </a:r>
            <a:r>
              <a:rPr lang="en-US" altLang="zh-CN" sz="2000" b="1" dirty="0">
                <a:latin typeface="Times New Roman" panose="02020603050405020304" pitchFamily="18" charset="0"/>
                <a:ea typeface="微软雅黑" panose="020B0503020204020204" pitchFamily="34" charset="-122"/>
                <a:sym typeface="Times New Roman" panose="02020603050405020304" pitchFamily="18" charset="0"/>
              </a:rPr>
              <a:t>+α</a:t>
            </a:r>
            <a:r>
              <a:rPr lang="en-US" altLang="zh-CN" sz="2000" b="1" baseline="-25000" dirty="0">
                <a:latin typeface="Times New Roman" panose="02020603050405020304" pitchFamily="18" charset="0"/>
                <a:ea typeface="微软雅黑" panose="020B0503020204020204" pitchFamily="34" charset="-122"/>
                <a:sym typeface="Times New Roman" panose="02020603050405020304" pitchFamily="18" charset="0"/>
              </a:rPr>
              <a:t>2</a:t>
            </a:r>
            <a:r>
              <a:rPr lang="en-US" altLang="zh-CN" sz="2000" b="1" dirty="0">
                <a:latin typeface="Times New Roman" panose="02020603050405020304" pitchFamily="18" charset="0"/>
                <a:ea typeface="微软雅黑" panose="020B0503020204020204" pitchFamily="34" charset="-122"/>
                <a:sym typeface="Times New Roman" panose="02020603050405020304" pitchFamily="18" charset="0"/>
              </a:rPr>
              <a:t>y</a:t>
            </a:r>
            <a:r>
              <a:rPr lang="en-US" altLang="zh-CN" sz="2000" b="1" baseline="-25000" dirty="0">
                <a:latin typeface="Times New Roman" panose="02020603050405020304" pitchFamily="18" charset="0"/>
                <a:ea typeface="微软雅黑" panose="020B0503020204020204" pitchFamily="34" charset="-122"/>
                <a:sym typeface="Times New Roman" panose="02020603050405020304" pitchFamily="18" charset="0"/>
              </a:rPr>
              <a:t>2</a:t>
            </a:r>
            <a:r>
              <a:rPr lang="en-US" altLang="zh-CN" sz="2000" b="1" dirty="0">
                <a:latin typeface="Times New Roman" panose="02020603050405020304" pitchFamily="18" charset="0"/>
                <a:ea typeface="微软雅黑" panose="020B0503020204020204" pitchFamily="34" charset="-122"/>
                <a:sym typeface="Times New Roman" panose="02020603050405020304" pitchFamily="18" charset="0"/>
              </a:rPr>
              <a:t>x</a:t>
            </a:r>
            <a:r>
              <a:rPr lang="en-US" altLang="zh-CN" sz="2000" b="1" baseline="-25000" dirty="0">
                <a:latin typeface="Times New Roman" panose="02020603050405020304" pitchFamily="18" charset="0"/>
                <a:ea typeface="微软雅黑" panose="020B0503020204020204" pitchFamily="34" charset="-122"/>
                <a:sym typeface="Times New Roman" panose="02020603050405020304" pitchFamily="18" charset="0"/>
              </a:rPr>
              <a:t>2</a:t>
            </a:r>
            <a:r>
              <a:rPr lang="en-US" altLang="zh-CN" sz="2000" b="1" dirty="0">
                <a:latin typeface="Times New Roman" panose="02020603050405020304" pitchFamily="18" charset="0"/>
                <a:ea typeface="微软雅黑" panose="020B0503020204020204" pitchFamily="34" charset="-122"/>
                <a:sym typeface="Times New Roman" panose="02020603050405020304" pitchFamily="18" charset="0"/>
              </a:rPr>
              <a:t>+…+α</a:t>
            </a:r>
            <a:r>
              <a:rPr lang="en-US" altLang="zh-CN" sz="2000" b="1" baseline="-25000" dirty="0" err="1">
                <a:latin typeface="Times New Roman" panose="02020603050405020304" pitchFamily="18" charset="0"/>
                <a:ea typeface="微软雅黑" panose="020B0503020204020204" pitchFamily="34" charset="-122"/>
                <a:sym typeface="Times New Roman" panose="02020603050405020304" pitchFamily="18" charset="0"/>
              </a:rPr>
              <a:t>n</a:t>
            </a:r>
            <a:r>
              <a:rPr lang="en-US" altLang="zh-CN" sz="2000" b="1" dirty="0" err="1">
                <a:latin typeface="Times New Roman" panose="02020603050405020304" pitchFamily="18" charset="0"/>
                <a:ea typeface="微软雅黑" panose="020B0503020204020204" pitchFamily="34" charset="-122"/>
                <a:sym typeface="Times New Roman" panose="02020603050405020304" pitchFamily="18" charset="0"/>
              </a:rPr>
              <a:t>y</a:t>
            </a:r>
            <a:r>
              <a:rPr lang="en-US" altLang="zh-CN" sz="2000" b="1" baseline="-25000" dirty="0" err="1">
                <a:latin typeface="Times New Roman" panose="02020603050405020304" pitchFamily="18" charset="0"/>
                <a:ea typeface="微软雅黑" panose="020B0503020204020204" pitchFamily="34" charset="-122"/>
                <a:sym typeface="Times New Roman" panose="02020603050405020304" pitchFamily="18" charset="0"/>
              </a:rPr>
              <a:t>n</a:t>
            </a:r>
            <a:r>
              <a:rPr lang="en-US" altLang="zh-CN" sz="2000" b="1" dirty="0" err="1">
                <a:latin typeface="Times New Roman" panose="02020603050405020304" pitchFamily="18" charset="0"/>
                <a:ea typeface="微软雅黑" panose="020B0503020204020204" pitchFamily="34" charset="-122"/>
                <a:sym typeface="Times New Roman" panose="02020603050405020304" pitchFamily="18" charset="0"/>
              </a:rPr>
              <a:t>x</a:t>
            </a:r>
            <a:r>
              <a:rPr lang="en-US" altLang="zh-CN" sz="2000" b="1" baseline="-25000" dirty="0" err="1">
                <a:latin typeface="Times New Roman" panose="02020603050405020304" pitchFamily="18" charset="0"/>
                <a:ea typeface="微软雅黑" panose="020B0503020204020204" pitchFamily="34" charset="-122"/>
                <a:sym typeface="Times New Roman" panose="02020603050405020304" pitchFamily="18" charset="0"/>
              </a:rPr>
              <a:t>n</a:t>
            </a:r>
            <a:r>
              <a:rPr lang="en-US" altLang="zh-CN" sz="2000" b="1" dirty="0">
                <a:latin typeface="Times New Roman" panose="02020603050405020304" pitchFamily="18" charset="0"/>
                <a:ea typeface="微软雅黑" panose="020B0503020204020204" pitchFamily="34" charset="-122"/>
                <a:sym typeface="Times New Roman" panose="02020603050405020304" pitchFamily="18" charset="0"/>
              </a:rPr>
              <a:t> </a:t>
            </a:r>
            <a:endParaRPr lang="zh-CN" altLang="en-US" sz="2000"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0" name="下箭头 9"/>
          <p:cNvSpPr/>
          <p:nvPr/>
        </p:nvSpPr>
        <p:spPr bwMode="auto">
          <a:xfrm>
            <a:off x="6868708" y="4375723"/>
            <a:ext cx="414299" cy="1358860"/>
          </a:xfrm>
          <a:prstGeom prst="downArrow">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1" name="矩形 10"/>
          <p:cNvSpPr/>
          <p:nvPr/>
        </p:nvSpPr>
        <p:spPr>
          <a:xfrm>
            <a:off x="288032" y="5415773"/>
            <a:ext cx="5331198" cy="923330"/>
          </a:xfrm>
          <a:prstGeom prst="rect">
            <a:avLst/>
          </a:prstGeom>
        </p:spPr>
        <p:txBody>
          <a:bodyPr wrap="square">
            <a:spAutoFit/>
          </a:bodyPr>
          <a:lstStyle/>
          <a:p>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只有很少的一部分不等于 </a:t>
            </a:r>
            <a:r>
              <a:rPr lang="en-US" altLang="zh-CN" dirty="0">
                <a:latin typeface="Times New Roman" panose="02020603050405020304" pitchFamily="18" charset="0"/>
                <a:ea typeface="微软雅黑" panose="020B0503020204020204" pitchFamily="34" charset="-122"/>
                <a:sym typeface="Times New Roman" panose="02020603050405020304" pitchFamily="18" charset="0"/>
              </a:rPr>
              <a:t>0</a:t>
            </a: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，这些点都落在</a:t>
            </a:r>
            <a:r>
              <a:rPr lang="en-US" altLang="zh-CN" dirty="0">
                <a:latin typeface="Times New Roman" panose="02020603050405020304" pitchFamily="18" charset="0"/>
                <a:ea typeface="微软雅黑" panose="020B0503020204020204" pitchFamily="34" charset="-122"/>
                <a:sym typeface="Times New Roman" panose="02020603050405020304" pitchFamily="18" charset="0"/>
              </a:rPr>
              <a:t>H1</a:t>
            </a: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和</a:t>
            </a:r>
            <a:r>
              <a:rPr lang="en-US" altLang="zh-CN" dirty="0">
                <a:latin typeface="Times New Roman" panose="02020603050405020304" pitchFamily="18" charset="0"/>
                <a:ea typeface="微软雅黑" panose="020B0503020204020204" pitchFamily="34" charset="-122"/>
                <a:sym typeface="Times New Roman" panose="02020603050405020304" pitchFamily="18" charset="0"/>
              </a:rPr>
              <a:t>H2</a:t>
            </a: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上，</a:t>
            </a:r>
            <a:r>
              <a:rPr lang="zh-CN" altLang="en-US"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也正是这部分样本唯一的确定了分类函数</a:t>
            </a: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，这些样本点称为支持（撑）向量。</a:t>
            </a:r>
          </a:p>
        </p:txBody>
      </p:sp>
      <p:pic>
        <p:nvPicPr>
          <p:cNvPr id="26" name="Picture 6" descr="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69119" y="6085469"/>
            <a:ext cx="1780794" cy="709422"/>
          </a:xfrm>
          <a:prstGeom prst="rect">
            <a:avLst/>
          </a:prstGeom>
          <a:noFill/>
          <a:ln w="9525">
            <a:solidFill>
              <a:srgbClr val="FF6600"/>
            </a:solidFill>
            <a:miter lim="800000"/>
            <a:headEnd/>
            <a:tailEnd/>
          </a:ln>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611560" y="6342585"/>
            <a:ext cx="2160240" cy="400110"/>
          </a:xfrm>
          <a:prstGeom prst="rect">
            <a:avLst/>
          </a:prstGeom>
          <a:noFill/>
        </p:spPr>
        <p:txBody>
          <a:bodyPr wrap="square" rtlCol="0">
            <a:spAutoFit/>
          </a:bodyPr>
          <a:lstStyle>
            <a:defPPr>
              <a:defRPr lang="zh-CN"/>
            </a:defPPr>
            <a:lvl1pPr>
              <a:defRPr sz="2000" b="1">
                <a:solidFill>
                  <a:srgbClr val="FF6600"/>
                </a:solidFill>
                <a:latin typeface="Times New Roman" panose="02020603050405020304" pitchFamily="18" charset="0"/>
                <a:ea typeface="微软雅黑" panose="020B0503020204020204" pitchFamily="34" charset="-122"/>
              </a:defRPr>
            </a:lvl1pPr>
          </a:lstStyle>
          <a:p>
            <a:r>
              <a:rPr lang="zh-CN" altLang="en-US" dirty="0">
                <a:sym typeface="Times New Roman" panose="02020603050405020304" pitchFamily="18" charset="0"/>
              </a:rPr>
              <a:t>最小间隔面函数</a:t>
            </a:r>
          </a:p>
        </p:txBody>
      </p:sp>
      <p:sp>
        <p:nvSpPr>
          <p:cNvPr id="18" name="右箭头 17"/>
          <p:cNvSpPr/>
          <p:nvPr/>
        </p:nvSpPr>
        <p:spPr bwMode="auto">
          <a:xfrm>
            <a:off x="4016504" y="6414422"/>
            <a:ext cx="360040" cy="252000"/>
          </a:xfrm>
          <a:prstGeom prst="rightArrow">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pic>
        <p:nvPicPr>
          <p:cNvPr id="3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38412" y="6272427"/>
            <a:ext cx="1400175"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3" name="标题 1">
            <a:extLst>
              <a:ext uri="{FF2B5EF4-FFF2-40B4-BE49-F238E27FC236}">
                <a16:creationId xmlns:a16="http://schemas.microsoft.com/office/drawing/2014/main" id="{29ECBD53-42DB-4C72-A100-E28A96CDAAA6}"/>
              </a:ext>
            </a:extLst>
          </p:cNvPr>
          <p:cNvSpPr txBox="1">
            <a:spLocks/>
          </p:cNvSpPr>
          <p:nvPr/>
        </p:nvSpPr>
        <p:spPr>
          <a:xfrm>
            <a:off x="756000" y="109049"/>
            <a:ext cx="6781800" cy="492443"/>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2.1 </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最小间隔面推导</a:t>
            </a:r>
            <a:endPar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Tree>
    <p:extLst>
      <p:ext uri="{BB962C8B-B14F-4D97-AF65-F5344CB8AC3E}">
        <p14:creationId xmlns:p14="http://schemas.microsoft.com/office/powerpoint/2010/main" val="647132934"/>
      </p:ext>
    </p:extLst>
  </p:cSld>
  <p:clrMapOvr>
    <a:masterClrMapping/>
  </p:clrMapOvr>
  <p:transition spd="med">
    <p:split orient="vert"/>
  </p:transition>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 y="1095516"/>
            <a:ext cx="6105525" cy="4467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1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1311416"/>
            <a:ext cx="1619250"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15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275" y="1311416"/>
            <a:ext cx="1619250"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15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032141"/>
            <a:ext cx="1619250"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224"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1275" y="1311416"/>
            <a:ext cx="1400175"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225"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41814" y="1290389"/>
            <a:ext cx="1552575"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226"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0" y="1959116"/>
            <a:ext cx="1524000"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矩形 3"/>
          <p:cNvSpPr/>
          <p:nvPr/>
        </p:nvSpPr>
        <p:spPr bwMode="auto">
          <a:xfrm rot="1844054">
            <a:off x="3425391" y="1838596"/>
            <a:ext cx="550663" cy="2664569"/>
          </a:xfrm>
          <a:prstGeom prst="rect">
            <a:avLst/>
          </a:prstGeom>
          <a:noFill/>
          <a:ln w="9525" cap="flat" cmpd="sng" algn="ctr">
            <a:solidFill>
              <a:srgbClr val="13548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 name="TextBox 1"/>
          <p:cNvSpPr txBox="1"/>
          <p:nvPr/>
        </p:nvSpPr>
        <p:spPr>
          <a:xfrm>
            <a:off x="5357123" y="2287427"/>
            <a:ext cx="3488114" cy="830997"/>
          </a:xfrm>
          <a:prstGeom prst="rect">
            <a:avLst/>
          </a:prstGeom>
          <a:noFill/>
        </p:spPr>
        <p:txBody>
          <a:bodyPr wrap="square" rtlCol="0">
            <a:spAutoFit/>
          </a:bodyPr>
          <a:lstStyle/>
          <a:p>
            <a:r>
              <a:rPr lang="zh-CN" altLang="en-US" sz="2400"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支持面，</a:t>
            </a:r>
            <a:r>
              <a:rPr lang="zh-CN" altLang="en-US" sz="2400" dirty="0">
                <a:latin typeface="Times New Roman" panose="02020603050405020304" pitchFamily="18" charset="0"/>
                <a:ea typeface="微软雅黑" panose="020B0503020204020204" pitchFamily="34" charset="-122"/>
                <a:sym typeface="Times New Roman" panose="02020603050405020304" pitchFamily="18" charset="0"/>
              </a:rPr>
              <a:t>上面的点被称为</a:t>
            </a:r>
            <a:r>
              <a:rPr lang="zh-CN" altLang="en-US" sz="2400"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支持点</a:t>
            </a:r>
          </a:p>
        </p:txBody>
      </p:sp>
      <p:sp>
        <p:nvSpPr>
          <p:cNvPr id="3" name="左箭头 2"/>
          <p:cNvSpPr/>
          <p:nvPr/>
        </p:nvSpPr>
        <p:spPr bwMode="auto">
          <a:xfrm>
            <a:off x="4469119" y="2537223"/>
            <a:ext cx="648000" cy="252000"/>
          </a:xfrm>
          <a:prstGeom prst="leftArrow">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5" name="矩形 4"/>
          <p:cNvSpPr/>
          <p:nvPr/>
        </p:nvSpPr>
        <p:spPr bwMode="auto">
          <a:xfrm>
            <a:off x="3902791" y="1345007"/>
            <a:ext cx="252000" cy="390525"/>
          </a:xfrm>
          <a:prstGeom prst="rect">
            <a:avLst/>
          </a:prstGeom>
          <a:noFill/>
          <a:ln w="9525" cap="flat" cmpd="sng" algn="ctr">
            <a:solidFill>
              <a:srgbClr val="FF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bwMode="auto">
          <a:xfrm>
            <a:off x="4597113" y="1345007"/>
            <a:ext cx="252000" cy="390525"/>
          </a:xfrm>
          <a:prstGeom prst="rect">
            <a:avLst/>
          </a:prstGeom>
          <a:noFill/>
          <a:ln w="9525" cap="flat" cmpd="sng" algn="ctr">
            <a:solidFill>
              <a:srgbClr val="FF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5" name="TextBox 14"/>
          <p:cNvSpPr txBox="1"/>
          <p:nvPr/>
        </p:nvSpPr>
        <p:spPr>
          <a:xfrm>
            <a:off x="5292080" y="1095293"/>
            <a:ext cx="3600400" cy="769441"/>
          </a:xfrm>
          <a:prstGeom prst="rect">
            <a:avLst/>
          </a:prstGeom>
          <a:noFill/>
        </p:spPr>
        <p:txBody>
          <a:bodyPr wrap="square" rtlCol="0">
            <a:spAutoFit/>
          </a:bodyPr>
          <a:lstStyle/>
          <a:p>
            <a:r>
              <a:rPr lang="zh-CN" altLang="en-US" sz="2200" dirty="0">
                <a:latin typeface="Times New Roman" panose="02020603050405020304" pitchFamily="18" charset="0"/>
                <a:ea typeface="微软雅黑" panose="020B0503020204020204" pitchFamily="34" charset="-122"/>
                <a:sym typeface="Times New Roman" panose="02020603050405020304" pitchFamily="18" charset="0"/>
              </a:rPr>
              <a:t>要找最优分割面，</a:t>
            </a:r>
            <a:r>
              <a:rPr lang="zh-CN" altLang="en-US" sz="2200"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只要确定权值向量</a:t>
            </a:r>
            <a:r>
              <a:rPr lang="en-US" altLang="zh-CN" sz="2200"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w</a:t>
            </a:r>
            <a:r>
              <a:rPr lang="zh-CN" altLang="en-US" sz="2200"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和常数</a:t>
            </a:r>
            <a:r>
              <a:rPr lang="en-US" altLang="zh-CN" sz="2200"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b</a:t>
            </a:r>
            <a:r>
              <a:rPr lang="zh-CN" altLang="en-US" sz="2200"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即可</a:t>
            </a:r>
          </a:p>
        </p:txBody>
      </p:sp>
      <p:sp>
        <p:nvSpPr>
          <p:cNvPr id="6" name="TextBox 5"/>
          <p:cNvSpPr txBox="1"/>
          <p:nvPr/>
        </p:nvSpPr>
        <p:spPr>
          <a:xfrm>
            <a:off x="5357123" y="3205591"/>
            <a:ext cx="3810000" cy="369332"/>
          </a:xfrm>
          <a:prstGeom prst="rect">
            <a:avLst/>
          </a:prstGeom>
          <a:noFill/>
        </p:spPr>
        <p:txBody>
          <a:bodyPr wrap="square" rtlCol="0">
            <a:spAutoFit/>
          </a:bodyPr>
          <a:lstStyle/>
          <a:p>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权值向量</a:t>
            </a:r>
            <a:r>
              <a:rPr lang="en-US" altLang="zh-CN" dirty="0">
                <a:latin typeface="Times New Roman" panose="02020603050405020304" pitchFamily="18" charset="0"/>
                <a:ea typeface="微软雅黑" panose="020B0503020204020204" pitchFamily="34" charset="-122"/>
                <a:sym typeface="Times New Roman" panose="02020603050405020304" pitchFamily="18" charset="0"/>
              </a:rPr>
              <a:t>w</a:t>
            </a: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和常数</a:t>
            </a:r>
            <a:r>
              <a:rPr lang="en-US" altLang="zh-CN" dirty="0">
                <a:latin typeface="Times New Roman" panose="02020603050405020304" pitchFamily="18" charset="0"/>
                <a:ea typeface="微软雅黑" panose="020B0503020204020204" pitchFamily="34" charset="-122"/>
                <a:sym typeface="Times New Roman" panose="02020603050405020304" pitchFamily="18" charset="0"/>
              </a:rPr>
              <a:t>b</a:t>
            </a: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由</a:t>
            </a:r>
            <a:r>
              <a:rPr lang="zh-CN" altLang="en-US"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支持点</a:t>
            </a: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来决定</a:t>
            </a:r>
          </a:p>
        </p:txBody>
      </p:sp>
      <p:sp>
        <p:nvSpPr>
          <p:cNvPr id="17" name="TextBox 16"/>
          <p:cNvSpPr txBox="1"/>
          <p:nvPr/>
        </p:nvSpPr>
        <p:spPr>
          <a:xfrm>
            <a:off x="5357123" y="3600048"/>
            <a:ext cx="3810000" cy="369332"/>
          </a:xfrm>
          <a:prstGeom prst="rect">
            <a:avLst/>
          </a:prstGeom>
          <a:noFill/>
        </p:spPr>
        <p:txBody>
          <a:bodyPr wrap="square" rtlCol="0">
            <a:spAutoFit/>
          </a:bodyPr>
          <a:lstStyle/>
          <a:p>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定义支持点为一个</a:t>
            </a:r>
            <a:r>
              <a:rPr lang="zh-CN" altLang="en-US"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向量</a:t>
            </a:r>
            <a:r>
              <a:rPr lang="en-US" altLang="zh-CN"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x</a:t>
            </a:r>
            <a:r>
              <a:rPr lang="en-US" altLang="zh-CN" b="1" baseline="-25000"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i</a:t>
            </a:r>
            <a:endParaRPr lang="zh-CN" altLang="en-US"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7" name="矩形 6"/>
          <p:cNvSpPr/>
          <p:nvPr/>
        </p:nvSpPr>
        <p:spPr>
          <a:xfrm>
            <a:off x="5980183" y="3975613"/>
            <a:ext cx="2552302" cy="400110"/>
          </a:xfrm>
          <a:prstGeom prst="rect">
            <a:avLst/>
          </a:prstGeom>
        </p:spPr>
        <p:txBody>
          <a:bodyPr wrap="none">
            <a:spAutoFit/>
          </a:bodyPr>
          <a:lstStyle/>
          <a:p>
            <a:r>
              <a:rPr lang="en-US" altLang="zh-CN" sz="2000" b="1" dirty="0">
                <a:latin typeface="Times New Roman" panose="02020603050405020304" pitchFamily="18" charset="0"/>
                <a:ea typeface="微软雅黑" panose="020B0503020204020204" pitchFamily="34" charset="-122"/>
                <a:sym typeface="Times New Roman" panose="02020603050405020304" pitchFamily="18" charset="0"/>
              </a:rPr>
              <a:t>w=α</a:t>
            </a:r>
            <a:r>
              <a:rPr lang="en-US" altLang="zh-CN" sz="2000" b="1" baseline="-25000" dirty="0">
                <a:latin typeface="Times New Roman" panose="02020603050405020304" pitchFamily="18" charset="0"/>
                <a:ea typeface="微软雅黑" panose="020B0503020204020204" pitchFamily="34" charset="-122"/>
                <a:sym typeface="Times New Roman" panose="02020603050405020304" pitchFamily="18" charset="0"/>
              </a:rPr>
              <a:t>1</a:t>
            </a:r>
            <a:r>
              <a:rPr lang="en-US" altLang="zh-CN" sz="2000" b="1" dirty="0">
                <a:latin typeface="Times New Roman" panose="02020603050405020304" pitchFamily="18" charset="0"/>
                <a:ea typeface="微软雅黑" panose="020B0503020204020204" pitchFamily="34" charset="-122"/>
                <a:sym typeface="Times New Roman" panose="02020603050405020304" pitchFamily="18" charset="0"/>
              </a:rPr>
              <a:t>x</a:t>
            </a:r>
            <a:r>
              <a:rPr lang="en-US" altLang="zh-CN" sz="2000" b="1" baseline="-25000" dirty="0">
                <a:latin typeface="Times New Roman" panose="02020603050405020304" pitchFamily="18" charset="0"/>
                <a:ea typeface="微软雅黑" panose="020B0503020204020204" pitchFamily="34" charset="-122"/>
                <a:sym typeface="Times New Roman" panose="02020603050405020304" pitchFamily="18" charset="0"/>
              </a:rPr>
              <a:t>1</a:t>
            </a:r>
            <a:r>
              <a:rPr lang="en-US" altLang="zh-CN" sz="2000" b="1" dirty="0">
                <a:latin typeface="Times New Roman" panose="02020603050405020304" pitchFamily="18" charset="0"/>
                <a:ea typeface="微软雅黑" panose="020B0503020204020204" pitchFamily="34" charset="-122"/>
                <a:sym typeface="Times New Roman" panose="02020603050405020304" pitchFamily="18" charset="0"/>
              </a:rPr>
              <a:t>+α</a:t>
            </a:r>
            <a:r>
              <a:rPr lang="en-US" altLang="zh-CN" sz="2000" b="1" baseline="-25000" dirty="0">
                <a:latin typeface="Times New Roman" panose="02020603050405020304" pitchFamily="18" charset="0"/>
                <a:ea typeface="微软雅黑" panose="020B0503020204020204" pitchFamily="34" charset="-122"/>
                <a:sym typeface="Times New Roman" panose="02020603050405020304" pitchFamily="18" charset="0"/>
              </a:rPr>
              <a:t>2</a:t>
            </a:r>
            <a:r>
              <a:rPr lang="en-US" altLang="zh-CN" sz="2000" b="1" dirty="0">
                <a:latin typeface="Times New Roman" panose="02020603050405020304" pitchFamily="18" charset="0"/>
                <a:ea typeface="微软雅黑" panose="020B0503020204020204" pitchFamily="34" charset="-122"/>
                <a:sym typeface="Times New Roman" panose="02020603050405020304" pitchFamily="18" charset="0"/>
              </a:rPr>
              <a:t>x</a:t>
            </a:r>
            <a:r>
              <a:rPr lang="en-US" altLang="zh-CN" sz="2000" b="1" baseline="-25000" dirty="0">
                <a:latin typeface="Times New Roman" panose="02020603050405020304" pitchFamily="18" charset="0"/>
                <a:ea typeface="微软雅黑" panose="020B0503020204020204" pitchFamily="34" charset="-122"/>
                <a:sym typeface="Times New Roman" panose="02020603050405020304" pitchFamily="18" charset="0"/>
              </a:rPr>
              <a:t>2</a:t>
            </a:r>
            <a:r>
              <a:rPr lang="en-US" altLang="zh-CN" sz="2000" b="1" dirty="0">
                <a:latin typeface="Times New Roman" panose="02020603050405020304" pitchFamily="18" charset="0"/>
                <a:ea typeface="微软雅黑" panose="020B0503020204020204" pitchFamily="34" charset="-122"/>
                <a:sym typeface="Times New Roman" panose="02020603050405020304" pitchFamily="18" charset="0"/>
              </a:rPr>
              <a:t>+…+α</a:t>
            </a:r>
            <a:r>
              <a:rPr lang="en-US" altLang="zh-CN" sz="2000" b="1" baseline="-25000" dirty="0" err="1">
                <a:latin typeface="Times New Roman" panose="02020603050405020304" pitchFamily="18" charset="0"/>
                <a:ea typeface="微软雅黑" panose="020B0503020204020204" pitchFamily="34" charset="-122"/>
                <a:sym typeface="Times New Roman" panose="02020603050405020304" pitchFamily="18" charset="0"/>
              </a:rPr>
              <a:t>n</a:t>
            </a:r>
            <a:r>
              <a:rPr lang="en-US" altLang="zh-CN" sz="2000" b="1" dirty="0" err="1">
                <a:latin typeface="Times New Roman" panose="02020603050405020304" pitchFamily="18" charset="0"/>
                <a:ea typeface="微软雅黑" panose="020B0503020204020204" pitchFamily="34" charset="-122"/>
                <a:sym typeface="Times New Roman" panose="02020603050405020304" pitchFamily="18" charset="0"/>
              </a:rPr>
              <a:t>x</a:t>
            </a:r>
            <a:r>
              <a:rPr lang="en-US" altLang="zh-CN" sz="2000" b="1" baseline="-25000" dirty="0" err="1">
                <a:latin typeface="Times New Roman" panose="02020603050405020304" pitchFamily="18" charset="0"/>
                <a:ea typeface="微软雅黑" panose="020B0503020204020204" pitchFamily="34" charset="-122"/>
                <a:sym typeface="Times New Roman" panose="02020603050405020304" pitchFamily="18" charset="0"/>
              </a:rPr>
              <a:t>n</a:t>
            </a:r>
            <a:endParaRPr lang="en-US" altLang="zh-CN" sz="2000" b="1" baseline="-25000"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8" name="矩形 7"/>
          <p:cNvSpPr/>
          <p:nvPr/>
        </p:nvSpPr>
        <p:spPr>
          <a:xfrm>
            <a:off x="5579736" y="4514195"/>
            <a:ext cx="3587387" cy="369332"/>
          </a:xfrm>
          <a:prstGeom prst="rect">
            <a:avLst/>
          </a:prstGeom>
        </p:spPr>
        <p:txBody>
          <a:bodyPr wrap="square">
            <a:spAutoFit/>
          </a:bodyPr>
          <a:lstStyle/>
          <a:p>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用</a:t>
            </a:r>
            <a:r>
              <a:rPr lang="en-US" altLang="zh-CN" dirty="0">
                <a:latin typeface="Times New Roman" panose="02020603050405020304" pitchFamily="18" charset="0"/>
                <a:ea typeface="微软雅黑" panose="020B0503020204020204" pitchFamily="34" charset="-122"/>
                <a:sym typeface="Times New Roman" panose="02020603050405020304" pitchFamily="18" charset="0"/>
              </a:rPr>
              <a:t>α</a:t>
            </a:r>
            <a:r>
              <a:rPr lang="en-US" altLang="zh-CN" baseline="-25000" dirty="0">
                <a:latin typeface="Times New Roman" panose="02020603050405020304" pitchFamily="18" charset="0"/>
                <a:ea typeface="微软雅黑" panose="020B0503020204020204" pitchFamily="34" charset="-122"/>
                <a:sym typeface="Times New Roman" panose="02020603050405020304" pitchFamily="18" charset="0"/>
              </a:rPr>
              <a:t>1</a:t>
            </a:r>
            <a:r>
              <a:rPr lang="en-US" altLang="zh-CN" dirty="0">
                <a:latin typeface="Times New Roman" panose="02020603050405020304" pitchFamily="18" charset="0"/>
                <a:ea typeface="微软雅黑" panose="020B0503020204020204" pitchFamily="34" charset="-122"/>
                <a:sym typeface="Times New Roman" panose="02020603050405020304" pitchFamily="18" charset="0"/>
              </a:rPr>
              <a:t>x</a:t>
            </a:r>
            <a:r>
              <a:rPr lang="en-US" altLang="zh-CN" baseline="-25000" dirty="0">
                <a:latin typeface="Times New Roman" panose="02020603050405020304" pitchFamily="18" charset="0"/>
                <a:ea typeface="微软雅黑" panose="020B0503020204020204" pitchFamily="34" charset="-122"/>
                <a:sym typeface="Times New Roman" panose="02020603050405020304" pitchFamily="18" charset="0"/>
              </a:rPr>
              <a:t>1</a:t>
            </a: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表示数字系数和向量的乘积</a:t>
            </a:r>
          </a:p>
        </p:txBody>
      </p:sp>
      <p:sp>
        <p:nvSpPr>
          <p:cNvPr id="20" name="TextBox 19"/>
          <p:cNvSpPr txBox="1"/>
          <p:nvPr/>
        </p:nvSpPr>
        <p:spPr>
          <a:xfrm>
            <a:off x="5873819" y="4944351"/>
            <a:ext cx="3163817" cy="646331"/>
          </a:xfrm>
          <a:prstGeom prst="rect">
            <a:avLst/>
          </a:prstGeom>
          <a:noFill/>
        </p:spPr>
        <p:txBody>
          <a:bodyPr wrap="square" rtlCol="0">
            <a:spAutoFit/>
          </a:bodyPr>
          <a:lstStyle/>
          <a:p>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支持面不仅跟</a:t>
            </a:r>
            <a:r>
              <a:rPr lang="zh-CN" altLang="en-US"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支持点位置</a:t>
            </a: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有关，还跟支持的</a:t>
            </a:r>
            <a:r>
              <a:rPr lang="zh-CN" altLang="en-US"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类别</a:t>
            </a:r>
            <a:r>
              <a:rPr lang="en-US" altLang="zh-CN"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y</a:t>
            </a: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有关</a:t>
            </a:r>
          </a:p>
        </p:txBody>
      </p:sp>
      <p:pic>
        <p:nvPicPr>
          <p:cNvPr id="22" name="Picture 2"/>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7473"/>
          <a:stretch/>
        </p:blipFill>
        <p:spPr bwMode="auto">
          <a:xfrm>
            <a:off x="359153" y="692696"/>
            <a:ext cx="3479543" cy="579579"/>
          </a:xfrm>
          <a:prstGeom prst="rect">
            <a:avLst/>
          </a:prstGeom>
          <a:noFill/>
          <a:ln w="9525">
            <a:solidFill>
              <a:srgbClr val="FF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矩形 8"/>
          <p:cNvSpPr/>
          <p:nvPr/>
        </p:nvSpPr>
        <p:spPr>
          <a:xfrm>
            <a:off x="5740610" y="5667033"/>
            <a:ext cx="3265638" cy="400110"/>
          </a:xfrm>
          <a:prstGeom prst="rect">
            <a:avLst/>
          </a:prstGeom>
        </p:spPr>
        <p:txBody>
          <a:bodyPr wrap="none">
            <a:spAutoFit/>
          </a:bodyPr>
          <a:lstStyle/>
          <a:p>
            <a:r>
              <a:rPr lang="en-US" altLang="zh-CN" sz="2000" b="1" dirty="0">
                <a:latin typeface="Times New Roman" panose="02020603050405020304" pitchFamily="18" charset="0"/>
                <a:ea typeface="微软雅黑" panose="020B0503020204020204" pitchFamily="34" charset="-122"/>
                <a:sym typeface="Times New Roman" panose="02020603050405020304" pitchFamily="18" charset="0"/>
              </a:rPr>
              <a:t>w=α</a:t>
            </a:r>
            <a:r>
              <a:rPr lang="en-US" altLang="zh-CN" sz="2000" b="1" baseline="-25000" dirty="0">
                <a:latin typeface="Times New Roman" panose="02020603050405020304" pitchFamily="18" charset="0"/>
                <a:ea typeface="微软雅黑" panose="020B0503020204020204" pitchFamily="34" charset="-122"/>
                <a:sym typeface="Times New Roman" panose="02020603050405020304" pitchFamily="18" charset="0"/>
              </a:rPr>
              <a:t>1</a:t>
            </a:r>
            <a:r>
              <a:rPr lang="en-US" altLang="zh-CN" sz="2000" b="1" dirty="0">
                <a:latin typeface="Times New Roman" panose="02020603050405020304" pitchFamily="18" charset="0"/>
                <a:ea typeface="微软雅黑" panose="020B0503020204020204" pitchFamily="34" charset="-122"/>
                <a:sym typeface="Times New Roman" panose="02020603050405020304" pitchFamily="18" charset="0"/>
              </a:rPr>
              <a:t>y</a:t>
            </a:r>
            <a:r>
              <a:rPr lang="en-US" altLang="zh-CN" sz="2000" b="1" baseline="-25000" dirty="0">
                <a:latin typeface="Times New Roman" panose="02020603050405020304" pitchFamily="18" charset="0"/>
                <a:ea typeface="微软雅黑" panose="020B0503020204020204" pitchFamily="34" charset="-122"/>
                <a:sym typeface="Times New Roman" panose="02020603050405020304" pitchFamily="18" charset="0"/>
              </a:rPr>
              <a:t>1</a:t>
            </a:r>
            <a:r>
              <a:rPr lang="en-US" altLang="zh-CN" sz="2000" b="1" dirty="0">
                <a:latin typeface="Times New Roman" panose="02020603050405020304" pitchFamily="18" charset="0"/>
                <a:ea typeface="微软雅黑" panose="020B0503020204020204" pitchFamily="34" charset="-122"/>
                <a:sym typeface="Times New Roman" panose="02020603050405020304" pitchFamily="18" charset="0"/>
              </a:rPr>
              <a:t>x</a:t>
            </a:r>
            <a:r>
              <a:rPr lang="en-US" altLang="zh-CN" sz="2000" b="1" baseline="-25000" dirty="0">
                <a:latin typeface="Times New Roman" panose="02020603050405020304" pitchFamily="18" charset="0"/>
                <a:ea typeface="微软雅黑" panose="020B0503020204020204" pitchFamily="34" charset="-122"/>
                <a:sym typeface="Times New Roman" panose="02020603050405020304" pitchFamily="18" charset="0"/>
              </a:rPr>
              <a:t>1</a:t>
            </a:r>
            <a:r>
              <a:rPr lang="en-US" altLang="zh-CN" sz="2000" b="1" dirty="0">
                <a:latin typeface="Times New Roman" panose="02020603050405020304" pitchFamily="18" charset="0"/>
                <a:ea typeface="微软雅黑" panose="020B0503020204020204" pitchFamily="34" charset="-122"/>
                <a:sym typeface="Times New Roman" panose="02020603050405020304" pitchFamily="18" charset="0"/>
              </a:rPr>
              <a:t>+α</a:t>
            </a:r>
            <a:r>
              <a:rPr lang="en-US" altLang="zh-CN" sz="2000" b="1" baseline="-25000" dirty="0">
                <a:latin typeface="Times New Roman" panose="02020603050405020304" pitchFamily="18" charset="0"/>
                <a:ea typeface="微软雅黑" panose="020B0503020204020204" pitchFamily="34" charset="-122"/>
                <a:sym typeface="Times New Roman" panose="02020603050405020304" pitchFamily="18" charset="0"/>
              </a:rPr>
              <a:t>2</a:t>
            </a:r>
            <a:r>
              <a:rPr lang="en-US" altLang="zh-CN" sz="2000" b="1" dirty="0">
                <a:latin typeface="Times New Roman" panose="02020603050405020304" pitchFamily="18" charset="0"/>
                <a:ea typeface="微软雅黑" panose="020B0503020204020204" pitchFamily="34" charset="-122"/>
                <a:sym typeface="Times New Roman" panose="02020603050405020304" pitchFamily="18" charset="0"/>
              </a:rPr>
              <a:t>y</a:t>
            </a:r>
            <a:r>
              <a:rPr lang="en-US" altLang="zh-CN" sz="2000" b="1" baseline="-25000" dirty="0">
                <a:latin typeface="Times New Roman" panose="02020603050405020304" pitchFamily="18" charset="0"/>
                <a:ea typeface="微软雅黑" panose="020B0503020204020204" pitchFamily="34" charset="-122"/>
                <a:sym typeface="Times New Roman" panose="02020603050405020304" pitchFamily="18" charset="0"/>
              </a:rPr>
              <a:t>2</a:t>
            </a:r>
            <a:r>
              <a:rPr lang="en-US" altLang="zh-CN" sz="2000" b="1" dirty="0">
                <a:latin typeface="Times New Roman" panose="02020603050405020304" pitchFamily="18" charset="0"/>
                <a:ea typeface="微软雅黑" panose="020B0503020204020204" pitchFamily="34" charset="-122"/>
                <a:sym typeface="Times New Roman" panose="02020603050405020304" pitchFamily="18" charset="0"/>
              </a:rPr>
              <a:t>x</a:t>
            </a:r>
            <a:r>
              <a:rPr lang="en-US" altLang="zh-CN" sz="2000" b="1" baseline="-25000" dirty="0">
                <a:latin typeface="Times New Roman" panose="02020603050405020304" pitchFamily="18" charset="0"/>
                <a:ea typeface="微软雅黑" panose="020B0503020204020204" pitchFamily="34" charset="-122"/>
                <a:sym typeface="Times New Roman" panose="02020603050405020304" pitchFamily="18" charset="0"/>
              </a:rPr>
              <a:t>2</a:t>
            </a:r>
            <a:r>
              <a:rPr lang="en-US" altLang="zh-CN" sz="2000" b="1" dirty="0">
                <a:latin typeface="Times New Roman" panose="02020603050405020304" pitchFamily="18" charset="0"/>
                <a:ea typeface="微软雅黑" panose="020B0503020204020204" pitchFamily="34" charset="-122"/>
                <a:sym typeface="Times New Roman" panose="02020603050405020304" pitchFamily="18" charset="0"/>
              </a:rPr>
              <a:t>+…+α</a:t>
            </a:r>
            <a:r>
              <a:rPr lang="en-US" altLang="zh-CN" sz="2000" b="1" baseline="-25000" dirty="0" err="1">
                <a:latin typeface="Times New Roman" panose="02020603050405020304" pitchFamily="18" charset="0"/>
                <a:ea typeface="微软雅黑" panose="020B0503020204020204" pitchFamily="34" charset="-122"/>
                <a:sym typeface="Times New Roman" panose="02020603050405020304" pitchFamily="18" charset="0"/>
              </a:rPr>
              <a:t>n</a:t>
            </a:r>
            <a:r>
              <a:rPr lang="en-US" altLang="zh-CN" sz="2000" b="1" dirty="0" err="1">
                <a:latin typeface="Times New Roman" panose="02020603050405020304" pitchFamily="18" charset="0"/>
                <a:ea typeface="微软雅黑" panose="020B0503020204020204" pitchFamily="34" charset="-122"/>
                <a:sym typeface="Times New Roman" panose="02020603050405020304" pitchFamily="18" charset="0"/>
              </a:rPr>
              <a:t>y</a:t>
            </a:r>
            <a:r>
              <a:rPr lang="en-US" altLang="zh-CN" sz="2000" b="1" baseline="-25000" dirty="0" err="1">
                <a:latin typeface="Times New Roman" panose="02020603050405020304" pitchFamily="18" charset="0"/>
                <a:ea typeface="微软雅黑" panose="020B0503020204020204" pitchFamily="34" charset="-122"/>
                <a:sym typeface="Times New Roman" panose="02020603050405020304" pitchFamily="18" charset="0"/>
              </a:rPr>
              <a:t>n</a:t>
            </a:r>
            <a:r>
              <a:rPr lang="en-US" altLang="zh-CN" sz="2000" b="1" dirty="0" err="1">
                <a:latin typeface="Times New Roman" panose="02020603050405020304" pitchFamily="18" charset="0"/>
                <a:ea typeface="微软雅黑" panose="020B0503020204020204" pitchFamily="34" charset="-122"/>
                <a:sym typeface="Times New Roman" panose="02020603050405020304" pitchFamily="18" charset="0"/>
              </a:rPr>
              <a:t>x</a:t>
            </a:r>
            <a:r>
              <a:rPr lang="en-US" altLang="zh-CN" sz="2000" b="1" baseline="-25000" dirty="0" err="1">
                <a:latin typeface="Times New Roman" panose="02020603050405020304" pitchFamily="18" charset="0"/>
                <a:ea typeface="微软雅黑" panose="020B0503020204020204" pitchFamily="34" charset="-122"/>
                <a:sym typeface="Times New Roman" panose="02020603050405020304" pitchFamily="18" charset="0"/>
              </a:rPr>
              <a:t>n</a:t>
            </a:r>
            <a:r>
              <a:rPr lang="en-US" altLang="zh-CN" sz="2000" b="1" dirty="0">
                <a:latin typeface="Times New Roman" panose="02020603050405020304" pitchFamily="18" charset="0"/>
                <a:ea typeface="微软雅黑" panose="020B0503020204020204" pitchFamily="34" charset="-122"/>
                <a:sym typeface="Times New Roman" panose="02020603050405020304" pitchFamily="18" charset="0"/>
              </a:rPr>
              <a:t> </a:t>
            </a:r>
            <a:endParaRPr lang="zh-CN" altLang="en-US" sz="2000"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0" name="下箭头 9"/>
          <p:cNvSpPr/>
          <p:nvPr/>
        </p:nvSpPr>
        <p:spPr bwMode="auto">
          <a:xfrm>
            <a:off x="6868708" y="4375723"/>
            <a:ext cx="414299" cy="1358860"/>
          </a:xfrm>
          <a:prstGeom prst="downArrow">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1" name="矩形 10"/>
          <p:cNvSpPr/>
          <p:nvPr/>
        </p:nvSpPr>
        <p:spPr>
          <a:xfrm>
            <a:off x="288032" y="5415773"/>
            <a:ext cx="5331198" cy="923330"/>
          </a:xfrm>
          <a:prstGeom prst="rect">
            <a:avLst/>
          </a:prstGeom>
        </p:spPr>
        <p:txBody>
          <a:bodyPr wrap="square">
            <a:spAutoFit/>
          </a:bodyPr>
          <a:lstStyle/>
          <a:p>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只有很少的一部分不等于 </a:t>
            </a:r>
            <a:r>
              <a:rPr lang="en-US" altLang="zh-CN" dirty="0">
                <a:latin typeface="Times New Roman" panose="02020603050405020304" pitchFamily="18" charset="0"/>
                <a:ea typeface="微软雅黑" panose="020B0503020204020204" pitchFamily="34" charset="-122"/>
                <a:sym typeface="Times New Roman" panose="02020603050405020304" pitchFamily="18" charset="0"/>
              </a:rPr>
              <a:t>0</a:t>
            </a: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，这些点都落在</a:t>
            </a:r>
            <a:r>
              <a:rPr lang="en-US" altLang="zh-CN" dirty="0">
                <a:latin typeface="Times New Roman" panose="02020603050405020304" pitchFamily="18" charset="0"/>
                <a:ea typeface="微软雅黑" panose="020B0503020204020204" pitchFamily="34" charset="-122"/>
                <a:sym typeface="Times New Roman" panose="02020603050405020304" pitchFamily="18" charset="0"/>
              </a:rPr>
              <a:t>H1</a:t>
            </a: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和</a:t>
            </a:r>
            <a:r>
              <a:rPr lang="en-US" altLang="zh-CN" dirty="0">
                <a:latin typeface="Times New Roman" panose="02020603050405020304" pitchFamily="18" charset="0"/>
                <a:ea typeface="微软雅黑" panose="020B0503020204020204" pitchFamily="34" charset="-122"/>
                <a:sym typeface="Times New Roman" panose="02020603050405020304" pitchFamily="18" charset="0"/>
              </a:rPr>
              <a:t>H2</a:t>
            </a: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上，</a:t>
            </a:r>
            <a:r>
              <a:rPr lang="zh-CN" altLang="en-US"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也正是这部分样本唯一的确定了分类函数</a:t>
            </a: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，这些样本点称为支持（撑）向量。</a:t>
            </a:r>
          </a:p>
        </p:txBody>
      </p:sp>
      <p:pic>
        <p:nvPicPr>
          <p:cNvPr id="26" name="Picture 6" descr="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69119" y="6085469"/>
            <a:ext cx="1780794" cy="709422"/>
          </a:xfrm>
          <a:prstGeom prst="rect">
            <a:avLst/>
          </a:prstGeom>
          <a:noFill/>
          <a:ln w="9525">
            <a:solidFill>
              <a:srgbClr val="FF6600"/>
            </a:solidFill>
            <a:miter lim="800000"/>
            <a:headEnd/>
            <a:tailEnd/>
          </a:ln>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611560" y="6342585"/>
            <a:ext cx="2160240" cy="400110"/>
          </a:xfrm>
          <a:prstGeom prst="rect">
            <a:avLst/>
          </a:prstGeom>
          <a:noFill/>
        </p:spPr>
        <p:txBody>
          <a:bodyPr wrap="square" rtlCol="0">
            <a:spAutoFit/>
          </a:bodyPr>
          <a:lstStyle>
            <a:defPPr>
              <a:defRPr lang="zh-CN"/>
            </a:defPPr>
            <a:lvl1pPr>
              <a:defRPr sz="2000" b="1">
                <a:solidFill>
                  <a:srgbClr val="FF6600"/>
                </a:solidFill>
                <a:latin typeface="Times New Roman" panose="02020603050405020304" pitchFamily="18" charset="0"/>
                <a:ea typeface="微软雅黑" panose="020B0503020204020204" pitchFamily="34" charset="-122"/>
              </a:defRPr>
            </a:lvl1pPr>
          </a:lstStyle>
          <a:p>
            <a:r>
              <a:rPr lang="zh-CN" altLang="en-US" dirty="0">
                <a:sym typeface="Times New Roman" panose="02020603050405020304" pitchFamily="18" charset="0"/>
              </a:rPr>
              <a:t>最小间隔面函数</a:t>
            </a:r>
          </a:p>
        </p:txBody>
      </p:sp>
      <p:sp>
        <p:nvSpPr>
          <p:cNvPr id="18" name="右箭头 17"/>
          <p:cNvSpPr/>
          <p:nvPr/>
        </p:nvSpPr>
        <p:spPr bwMode="auto">
          <a:xfrm>
            <a:off x="4016504" y="6414422"/>
            <a:ext cx="360040" cy="252000"/>
          </a:xfrm>
          <a:prstGeom prst="rightArrow">
            <a:avLst/>
          </a:prstGeom>
          <a:solidFill>
            <a:srgbClr val="FF66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pic>
        <p:nvPicPr>
          <p:cNvPr id="3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38412" y="6272427"/>
            <a:ext cx="1400175"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9" name="TextBox 18"/>
          <p:cNvSpPr txBox="1"/>
          <p:nvPr/>
        </p:nvSpPr>
        <p:spPr>
          <a:xfrm>
            <a:off x="6368186" y="6218116"/>
            <a:ext cx="2010485" cy="400110"/>
          </a:xfrm>
          <a:prstGeom prst="rect">
            <a:avLst/>
          </a:prstGeom>
          <a:noFill/>
        </p:spPr>
        <p:txBody>
          <a:bodyPr wrap="square" rtlCol="0">
            <a:spAutoFit/>
          </a:bodyPr>
          <a:lstStyle/>
          <a:p>
            <a:r>
              <a:rPr lang="zh-CN" altLang="en-US" sz="2000"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如何找支持点？</a:t>
            </a:r>
          </a:p>
        </p:txBody>
      </p:sp>
      <p:sp>
        <p:nvSpPr>
          <p:cNvPr id="33" name="标题 1">
            <a:extLst>
              <a:ext uri="{FF2B5EF4-FFF2-40B4-BE49-F238E27FC236}">
                <a16:creationId xmlns:a16="http://schemas.microsoft.com/office/drawing/2014/main" id="{29ECBD53-42DB-4C72-A100-E28A96CDAAA6}"/>
              </a:ext>
            </a:extLst>
          </p:cNvPr>
          <p:cNvSpPr txBox="1">
            <a:spLocks/>
          </p:cNvSpPr>
          <p:nvPr/>
        </p:nvSpPr>
        <p:spPr>
          <a:xfrm>
            <a:off x="756000" y="109049"/>
            <a:ext cx="6781800" cy="492443"/>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2.1 </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最小间隔面推导</a:t>
            </a:r>
            <a:endPar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Tree>
    <p:extLst>
      <p:ext uri="{BB962C8B-B14F-4D97-AF65-F5344CB8AC3E}">
        <p14:creationId xmlns:p14="http://schemas.microsoft.com/office/powerpoint/2010/main" val="185195318"/>
      </p:ext>
    </p:extLst>
  </p:cSld>
  <p:clrMapOvr>
    <a:masterClrMapping/>
  </p:clrMapOvr>
  <p:transition spd="med">
    <p:split orient="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7" name="Rectangle 3">
            <a:extLst>
              <a:ext uri="{FF2B5EF4-FFF2-40B4-BE49-F238E27FC236}">
                <a16:creationId xmlns:a16="http://schemas.microsoft.com/office/drawing/2014/main" id="{9BFC4F7A-4723-4449-8C64-22AE713D8403}"/>
              </a:ext>
            </a:extLst>
          </p:cNvPr>
          <p:cNvSpPr>
            <a:spLocks noGrp="1" noChangeArrowheads="1"/>
          </p:cNvSpPr>
          <p:nvPr>
            <p:ph type="body" idx="4294967295"/>
          </p:nvPr>
        </p:nvSpPr>
        <p:spPr>
          <a:xfrm>
            <a:off x="252000" y="756000"/>
            <a:ext cx="8640000" cy="2873800"/>
          </a:xfrm>
          <a:prstGeom prst="rect">
            <a:avLst/>
          </a:prstGeom>
        </p:spPr>
        <p:txBody>
          <a:bodyPr wrap="square">
            <a:spAutoFit/>
          </a:bodyPr>
          <a:lstStyle/>
          <a:p>
            <a:pPr marL="360000" indent="-360000" algn="just">
              <a:lnSpc>
                <a:spcPct val="150000"/>
              </a:lnSpc>
              <a:spcBef>
                <a:spcPts val="600"/>
              </a:spcBef>
              <a:buClr>
                <a:srgbClr val="FF6600"/>
              </a:buClr>
              <a:buSzPct val="80000"/>
              <a:buFont typeface="Wingdings" panose="05000000000000000000" pitchFamily="2" charset="2"/>
              <a:buChar char="l"/>
            </a:pPr>
            <a:r>
              <a:rPr lang="zh-CN" altLang="en-US" sz="2400" dirty="0">
                <a:solidFill>
                  <a:schemeClr val="tx1">
                    <a:lumMod val="85000"/>
                    <a:lumOff val="15000"/>
                  </a:schemeClr>
                </a:solidFill>
                <a:cs typeface="+mn-ea"/>
                <a:sym typeface="Times New Roman" panose="02020603050405020304" pitchFamily="18" charset="0"/>
              </a:rPr>
              <a:t>传统的统计模式识别方法在进行机器学习时，强调经验风险最小化。而单纯的</a:t>
            </a:r>
            <a:r>
              <a:rPr lang="zh-CN" altLang="en-US" sz="2400" b="1" dirty="0">
                <a:solidFill>
                  <a:srgbClr val="FF6600"/>
                </a:solidFill>
                <a:cs typeface="+mn-ea"/>
                <a:sym typeface="Times New Roman" panose="02020603050405020304" pitchFamily="18" charset="0"/>
              </a:rPr>
              <a:t>经验风险最小</a:t>
            </a:r>
            <a:r>
              <a:rPr lang="zh-CN" altLang="en-US" sz="2400" dirty="0">
                <a:solidFill>
                  <a:schemeClr val="tx1">
                    <a:lumMod val="85000"/>
                    <a:lumOff val="15000"/>
                  </a:schemeClr>
                </a:solidFill>
                <a:cs typeface="+mn-ea"/>
                <a:sym typeface="Times New Roman" panose="02020603050405020304" pitchFamily="18" charset="0"/>
              </a:rPr>
              <a:t>化会产生“过学习问题”，其推广能力较差。</a:t>
            </a:r>
          </a:p>
          <a:p>
            <a:pPr marL="360000" indent="-360000" algn="just">
              <a:lnSpc>
                <a:spcPct val="150000"/>
              </a:lnSpc>
              <a:spcBef>
                <a:spcPts val="600"/>
              </a:spcBef>
              <a:buClr>
                <a:srgbClr val="FF6600"/>
              </a:buClr>
              <a:buSzPct val="80000"/>
              <a:buFont typeface="Wingdings" panose="05000000000000000000" pitchFamily="2" charset="2"/>
              <a:buChar char="l"/>
            </a:pPr>
            <a:r>
              <a:rPr lang="zh-CN" altLang="en-US" sz="2400" b="1" dirty="0">
                <a:solidFill>
                  <a:srgbClr val="FF6600"/>
                </a:solidFill>
                <a:cs typeface="+mn-ea"/>
                <a:sym typeface="Times New Roman" panose="02020603050405020304" pitchFamily="18" charset="0"/>
              </a:rPr>
              <a:t>推广能力</a:t>
            </a:r>
            <a:r>
              <a:rPr lang="zh-CN" altLang="en-US" sz="2400">
                <a:solidFill>
                  <a:schemeClr val="tx1">
                    <a:lumMod val="85000"/>
                    <a:lumOff val="15000"/>
                  </a:schemeClr>
                </a:solidFill>
                <a:cs typeface="+mn-ea"/>
                <a:sym typeface="Times New Roman" panose="02020603050405020304" pitchFamily="18" charset="0"/>
              </a:rPr>
              <a:t>是指：将学习机器</a:t>
            </a:r>
            <a:r>
              <a:rPr lang="en-US" altLang="zh-CN" sz="2400" dirty="0">
                <a:solidFill>
                  <a:schemeClr val="tx1">
                    <a:lumMod val="85000"/>
                    <a:lumOff val="15000"/>
                  </a:schemeClr>
                </a:solidFill>
                <a:cs typeface="+mn-ea"/>
                <a:sym typeface="Times New Roman" panose="02020603050405020304" pitchFamily="18" charset="0"/>
              </a:rPr>
              <a:t>(</a:t>
            </a:r>
            <a:r>
              <a:rPr lang="zh-CN" altLang="en-US" sz="2400" dirty="0">
                <a:solidFill>
                  <a:schemeClr val="tx1">
                    <a:lumMod val="85000"/>
                    <a:lumOff val="15000"/>
                  </a:schemeClr>
                </a:solidFill>
                <a:cs typeface="+mn-ea"/>
                <a:sym typeface="Times New Roman" panose="02020603050405020304" pitchFamily="18" charset="0"/>
              </a:rPr>
              <a:t>即</a:t>
            </a:r>
            <a:r>
              <a:rPr lang="zh-CN" altLang="en-US" sz="2400">
                <a:solidFill>
                  <a:schemeClr val="tx1">
                    <a:lumMod val="85000"/>
                    <a:lumOff val="15000"/>
                  </a:schemeClr>
                </a:solidFill>
                <a:cs typeface="+mn-ea"/>
                <a:sym typeface="Times New Roman" panose="02020603050405020304" pitchFamily="18" charset="0"/>
              </a:rPr>
              <a:t>预测函数</a:t>
            </a:r>
            <a:r>
              <a:rPr lang="en-US" altLang="zh-CN" sz="2400" dirty="0">
                <a:solidFill>
                  <a:schemeClr val="tx1">
                    <a:lumMod val="85000"/>
                    <a:lumOff val="15000"/>
                  </a:schemeClr>
                </a:solidFill>
                <a:cs typeface="+mn-ea"/>
                <a:sym typeface="Times New Roman" panose="02020603050405020304" pitchFamily="18" charset="0"/>
              </a:rPr>
              <a:t>,</a:t>
            </a:r>
            <a:r>
              <a:rPr lang="zh-CN" altLang="en-US" sz="2400" dirty="0">
                <a:solidFill>
                  <a:schemeClr val="tx1">
                    <a:lumMod val="85000"/>
                    <a:lumOff val="15000"/>
                  </a:schemeClr>
                </a:solidFill>
                <a:cs typeface="+mn-ea"/>
                <a:sym typeface="Times New Roman" panose="02020603050405020304" pitchFamily="18" charset="0"/>
              </a:rPr>
              <a:t>或称学习函数、</a:t>
            </a:r>
            <a:r>
              <a:rPr lang="zh-CN" altLang="en-US" sz="2400">
                <a:solidFill>
                  <a:schemeClr val="tx1">
                    <a:lumMod val="85000"/>
                    <a:lumOff val="15000"/>
                  </a:schemeClr>
                </a:solidFill>
                <a:cs typeface="+mn-ea"/>
                <a:sym typeface="Times New Roman" panose="02020603050405020304" pitchFamily="18" charset="0"/>
              </a:rPr>
              <a:t>学习模型</a:t>
            </a:r>
            <a:r>
              <a:rPr lang="en-US" altLang="zh-CN" sz="2400" dirty="0">
                <a:solidFill>
                  <a:schemeClr val="tx1">
                    <a:lumMod val="85000"/>
                    <a:lumOff val="15000"/>
                  </a:schemeClr>
                </a:solidFill>
                <a:cs typeface="+mn-ea"/>
                <a:sym typeface="Times New Roman" panose="02020603050405020304" pitchFamily="18" charset="0"/>
              </a:rPr>
              <a:t>)</a:t>
            </a:r>
            <a:r>
              <a:rPr lang="zh-CN" altLang="en-US" sz="2400" dirty="0">
                <a:solidFill>
                  <a:schemeClr val="tx1">
                    <a:lumMod val="85000"/>
                    <a:lumOff val="15000"/>
                  </a:schemeClr>
                </a:solidFill>
                <a:cs typeface="+mn-ea"/>
                <a:sym typeface="Times New Roman" panose="02020603050405020304" pitchFamily="18" charset="0"/>
              </a:rPr>
              <a:t>对未来输出进行正确预测的</a:t>
            </a:r>
            <a:r>
              <a:rPr lang="zh-CN" altLang="en-US" sz="2400">
                <a:solidFill>
                  <a:schemeClr val="tx1">
                    <a:lumMod val="85000"/>
                    <a:lumOff val="15000"/>
                  </a:schemeClr>
                </a:solidFill>
                <a:cs typeface="+mn-ea"/>
                <a:sym typeface="Times New Roman" panose="02020603050405020304" pitchFamily="18" charset="0"/>
              </a:rPr>
              <a:t>能力。</a:t>
            </a:r>
            <a:endParaRPr lang="zh-CN" altLang="en-US" sz="2400" dirty="0">
              <a:solidFill>
                <a:schemeClr val="tx1">
                  <a:lumMod val="85000"/>
                  <a:lumOff val="15000"/>
                </a:schemeClr>
              </a:solidFill>
              <a:cs typeface="+mn-ea"/>
              <a:sym typeface="Times New Roman" panose="02020603050405020304" pitchFamily="18" charset="0"/>
            </a:endParaRPr>
          </a:p>
        </p:txBody>
      </p:sp>
      <p:sp>
        <p:nvSpPr>
          <p:cNvPr id="149508" name="Rectangle 4">
            <a:extLst>
              <a:ext uri="{FF2B5EF4-FFF2-40B4-BE49-F238E27FC236}">
                <a16:creationId xmlns:a16="http://schemas.microsoft.com/office/drawing/2014/main" id="{39B83005-1C5E-492E-AEE6-357A0CF11B8E}"/>
              </a:ext>
            </a:extLst>
          </p:cNvPr>
          <p:cNvSpPr>
            <a:spLocks noChangeArrowheads="1"/>
          </p:cNvSpPr>
          <p:nvPr/>
        </p:nvSpPr>
        <p:spPr bwMode="auto">
          <a:xfrm>
            <a:off x="1973263" y="6691313"/>
            <a:ext cx="2423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imes New Roman" panose="02020603050405020304" pitchFamily="18" charset="0"/>
                <a:ea typeface="微软雅黑" panose="020B0503020204020204" pitchFamily="34" charset="-122"/>
                <a:sym typeface="Times New Roman" panose="02020603050405020304" pitchFamily="18" charset="0"/>
              </a:rPr>
              <a:t> </a:t>
            </a:r>
          </a:p>
        </p:txBody>
      </p:sp>
      <p:pic>
        <p:nvPicPr>
          <p:cNvPr id="1741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5058"/>
          <a:stretch/>
        </p:blipFill>
        <p:spPr bwMode="auto">
          <a:xfrm>
            <a:off x="612000" y="3933056"/>
            <a:ext cx="7920000" cy="859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标题 3">
            <a:extLst>
              <a:ext uri="{FF2B5EF4-FFF2-40B4-BE49-F238E27FC236}">
                <a16:creationId xmlns:a16="http://schemas.microsoft.com/office/drawing/2014/main" id="{4B17710D-BA4D-4B09-86AF-A3B76EA9E742}"/>
              </a:ext>
            </a:extLst>
          </p:cNvPr>
          <p:cNvSpPr txBox="1">
            <a:spLocks/>
          </p:cNvSpPr>
          <p:nvPr/>
        </p:nvSpPr>
        <p:spPr>
          <a:xfrm>
            <a:off x="756000" y="108000"/>
            <a:ext cx="4176040" cy="492443"/>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1 </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了解</a:t>
            </a: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SVM</a:t>
            </a:r>
            <a:endPar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Tree>
    <p:extLst>
      <p:ext uri="{BB962C8B-B14F-4D97-AF65-F5344CB8AC3E}">
        <p14:creationId xmlns:p14="http://schemas.microsoft.com/office/powerpoint/2010/main" val="2423394864"/>
      </p:ext>
    </p:extLst>
  </p:cSld>
  <p:clrMapOvr>
    <a:masterClrMapping/>
  </p:clrMapOvr>
  <p:transition spd="med">
    <p:split orient="ver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custDataLst>
              <p:tags r:id="rId2"/>
            </p:custDataLst>
          </p:nvPr>
        </p:nvSpPr>
        <p:spPr>
          <a:xfrm>
            <a:off x="905682" y="777248"/>
            <a:ext cx="7474024" cy="1326073"/>
          </a:xfrm>
          <a:prstGeom prst="rect">
            <a:avLst/>
          </a:prstGeom>
          <a:noFill/>
        </p:spPr>
        <p:txBody>
          <a:bodyPr vert="horz" wrap="square" rtlCol="0" anchor="ctr" anchorCtr="0">
            <a:noAutofit/>
          </a:bodyPr>
          <a:lstStyle/>
          <a:p>
            <a:r>
              <a:rPr lang="en-US" altLang="zh-CN" sz="2600" dirty="0" err="1">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Svm</a:t>
            </a:r>
            <a:r>
              <a:rPr lang="zh-CN" altLang="en-US" sz="26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分类器中，若支持向量太多，说明训练的模型</a:t>
            </a:r>
          </a:p>
        </p:txBody>
      </p:sp>
      <p:sp>
        <p:nvSpPr>
          <p:cNvPr id="7" name="TextBox 6"/>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过拟合</a:t>
            </a:r>
          </a:p>
        </p:txBody>
      </p:sp>
      <p:sp>
        <p:nvSpPr>
          <p:cNvPr id="8" name="TextBox 7"/>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欠拟合</a:t>
            </a:r>
          </a:p>
        </p:txBody>
      </p:sp>
      <p:sp>
        <p:nvSpPr>
          <p:cNvPr id="11" name="椭圆 10"/>
          <p:cNvSpPr>
            <a:spLocks noChangeAspect="1"/>
          </p:cNvSpPr>
          <p:nvPr>
            <p:custDataLst>
              <p:tags r:id="rId5"/>
            </p:custDataLst>
          </p:nvPr>
        </p:nvSpPr>
        <p:spPr bwMode="auto">
          <a:xfrm>
            <a:off x="1114425" y="2850356"/>
            <a:ext cx="514350" cy="514350"/>
          </a:xfrm>
          <a:prstGeom prst="ellipse">
            <a:avLst/>
          </a:prstGeom>
          <a:solidFill>
            <a:srgbClr val="FF9900"/>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A</a:t>
            </a:r>
            <a:endParaRPr kumimoji="0" lang="zh-CN" altLang="en-US" sz="1600" b="0"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2" name="椭圆 11"/>
          <p:cNvSpPr>
            <a:spLocks noChangeAspect="1"/>
          </p:cNvSpPr>
          <p:nvPr>
            <p:custDataLst>
              <p:tags r:id="rId6"/>
            </p:custDataLst>
          </p:nvPr>
        </p:nvSpPr>
        <p:spPr bwMode="auto">
          <a:xfrm>
            <a:off x="1114425" y="37076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B</a:t>
            </a:r>
            <a:endParaRPr kumimoji="0" lang="zh-CN" altLang="en-US" sz="1600" b="0"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5" name="圆角矩形 14"/>
          <p:cNvSpPr/>
          <p:nvPr>
            <p:custDataLst>
              <p:tags r:id="rId7"/>
            </p:custDataLst>
          </p:nvPr>
        </p:nvSpPr>
        <p:spPr bwMode="auto">
          <a:xfrm>
            <a:off x="6516216" y="6221377"/>
            <a:ext cx="1543050" cy="411480"/>
          </a:xfrm>
          <a:prstGeom prst="roundRect">
            <a:avLst/>
          </a:prstGeom>
          <a:gradFill flip="none" rotWithShape="1">
            <a:gsLst>
              <a:gs pos="0">
                <a:srgbClr val="13548C">
                  <a:shade val="30000"/>
                  <a:satMod val="115000"/>
                </a:srgbClr>
              </a:gs>
              <a:gs pos="50000">
                <a:srgbClr val="13548C">
                  <a:shade val="67500"/>
                  <a:satMod val="115000"/>
                </a:srgbClr>
              </a:gs>
              <a:gs pos="100000">
                <a:srgbClr val="13548C">
                  <a:shade val="100000"/>
                  <a:satMod val="115000"/>
                </a:srgbClr>
              </a:gs>
            </a:gsLst>
            <a:lin ang="16200000" scaled="1"/>
            <a:tileRect/>
          </a:gradFill>
          <a:ln w="38100"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提交</a:t>
            </a:r>
          </a:p>
        </p:txBody>
      </p:sp>
      <p:pic>
        <p:nvPicPr>
          <p:cNvPr id="21506"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45767" y="2276871"/>
            <a:ext cx="4202697" cy="2609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图片 20">
            <a:extLst>
              <a:ext uri="{FF2B5EF4-FFF2-40B4-BE49-F238E27FC236}">
                <a16:creationId xmlns:a16="http://schemas.microsoft.com/office/drawing/2014/main" id="{7056A799-8E58-489E-95BB-04453CCF0E2F}"/>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728000" y="5175534"/>
            <a:ext cx="5688000" cy="447368"/>
          </a:xfrm>
          <a:prstGeom prst="rect">
            <a:avLst/>
          </a:prstGeom>
        </p:spPr>
      </p:pic>
      <p:sp>
        <p:nvSpPr>
          <p:cNvPr id="24" name="矩形 23">
            <a:extLst>
              <a:ext uri="{FF2B5EF4-FFF2-40B4-BE49-F238E27FC236}">
                <a16:creationId xmlns:a16="http://schemas.microsoft.com/office/drawing/2014/main" id="{12C7DA50-2A4D-4808-B061-AD96F7306961}"/>
              </a:ext>
            </a:extLst>
          </p:cNvPr>
          <p:cNvSpPr/>
          <p:nvPr/>
        </p:nvSpPr>
        <p:spPr>
          <a:xfrm>
            <a:off x="4642694" y="5111395"/>
            <a:ext cx="2268000" cy="648000"/>
          </a:xfrm>
          <a:prstGeom prst="rect">
            <a:avLst/>
          </a:prstGeom>
          <a:no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grpSp>
        <p:nvGrpSpPr>
          <p:cNvPr id="20" name="组合 19"/>
          <p:cNvGrpSpPr/>
          <p:nvPr>
            <p:custDataLst>
              <p:tags r:id="rId8"/>
            </p:custDataLst>
          </p:nvPr>
        </p:nvGrpSpPr>
        <p:grpSpPr>
          <a:xfrm>
            <a:off x="0" y="0"/>
            <a:ext cx="9144000" cy="635000"/>
            <a:chOff x="0" y="0"/>
            <a:chExt cx="9144000" cy="635000"/>
          </a:xfrm>
        </p:grpSpPr>
        <p:sp>
          <p:nvSpPr>
            <p:cNvPr id="16" name="TitleBackground"/>
            <p:cNvSpPr/>
            <p:nvPr>
              <p:custDataLst>
                <p:tags r:id="rId10"/>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7" name="ColorBlock"/>
            <p:cNvSpPr/>
            <p:nvPr>
              <p:custDataLst>
                <p:tags r:id="rId11"/>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8" name="TypeText"/>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单选题</a:t>
              </a:r>
            </a:p>
          </p:txBody>
        </p:sp>
        <p:sp>
          <p:nvSpPr>
            <p:cNvPr id="19" name="TipText"/>
            <p:cNvSpPr txBox="1"/>
            <p:nvPr>
              <p:custDataLst>
                <p:tags r:id="rId13"/>
              </p:custDataLst>
            </p:nvPr>
          </p:nvSpPr>
          <p:spPr>
            <a:xfrm>
              <a:off x="1510030" y="109220"/>
              <a:ext cx="2286000" cy="508000"/>
            </a:xfrm>
            <a:prstGeom prst="rect">
              <a:avLst/>
            </a:prstGeom>
            <a:noFill/>
          </p:spPr>
          <p:txBody>
            <a:bodyPr vert="horz" wrap="none" rtlCol="0" anchor="ctr" anchorCtr="0">
              <a:noAutofit/>
            </a:bodyPr>
            <a:lstStyle/>
            <a:p>
              <a:r>
                <a:rPr lang="en-US" altLang="zh-CN" sz="2000">
                  <a:solidFill>
                    <a:srgbClr val="808080"/>
                  </a:solidFill>
                  <a:latin typeface="Times New Roman" panose="02020603050405020304" pitchFamily="18" charset="0"/>
                  <a:ea typeface="微软雅黑" panose="020B0503020204020204" pitchFamily="34" charset="-122"/>
                  <a:sym typeface="Times New Roman" panose="02020603050405020304" pitchFamily="18" charset="0"/>
                </a:rPr>
                <a:t>1</a:t>
              </a:r>
              <a:r>
                <a:rPr lang="zh-CN" altLang="en-US" sz="2000">
                  <a:solidFill>
                    <a:srgbClr val="808080"/>
                  </a:solidFill>
                  <a:latin typeface="Times New Roman" panose="02020603050405020304" pitchFamily="18" charset="0"/>
                  <a:ea typeface="微软雅黑" panose="020B0503020204020204" pitchFamily="34" charset="-122"/>
                  <a:sym typeface="Times New Roman" panose="02020603050405020304" pitchFamily="18" charset="0"/>
                </a:rPr>
                <a:t>分</a:t>
              </a:r>
            </a:p>
          </p:txBody>
        </p:sp>
      </p:grpSp>
      <p:pic>
        <p:nvPicPr>
          <p:cNvPr id="5" name="图片 4"/>
          <p:cNvPicPr>
            <a:picLocks/>
          </p:cNvPicPr>
          <p:nvPr>
            <p:custDataLst>
              <p:tags r:id="rId9"/>
            </p:custDataLst>
          </p:nvPr>
        </p:nvPicPr>
        <p:blipFill>
          <a:blip r:embed="rId17">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085488135"/>
      </p:ext>
    </p:extLst>
  </p:cSld>
  <p:clrMapOvr>
    <a:masterClrMapping/>
  </p:clrMapOvr>
  <p:transition spd="med">
    <p:split orient="ver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4294967295"/>
          </p:nvPr>
        </p:nvSpPr>
        <p:spPr>
          <a:xfrm>
            <a:off x="252000" y="756000"/>
            <a:ext cx="8640000" cy="5864682"/>
          </a:xfrm>
          <a:prstGeom prst="rect">
            <a:avLst/>
          </a:prstGeom>
        </p:spPr>
        <p:txBody>
          <a:bodyPr wrap="square">
            <a:spAutoFit/>
          </a:bodyPr>
          <a:lstStyle/>
          <a:p>
            <a:pPr marL="360000" indent="-360000" algn="just">
              <a:lnSpc>
                <a:spcPct val="150000"/>
              </a:lnSpc>
              <a:spcBef>
                <a:spcPts val="600"/>
              </a:spcBef>
              <a:buClr>
                <a:srgbClr val="FF6600"/>
              </a:buClr>
              <a:buSzPct val="80000"/>
              <a:buFont typeface="Wingdings" panose="05000000000000000000" pitchFamily="2" charset="2"/>
              <a:buChar char="l"/>
            </a:pPr>
            <a:r>
              <a:rPr lang="en-US" altLang="zh-CN" sz="2400" dirty="0">
                <a:solidFill>
                  <a:schemeClr val="tx1">
                    <a:lumMod val="85000"/>
                    <a:lumOff val="15000"/>
                  </a:schemeClr>
                </a:solidFill>
                <a:cs typeface="+mn-ea"/>
                <a:sym typeface="Times New Roman" panose="02020603050405020304" pitchFamily="18" charset="0"/>
              </a:rPr>
              <a:t>x</a:t>
            </a:r>
            <a:r>
              <a:rPr lang="zh-CN" altLang="en-US" sz="2400">
                <a:solidFill>
                  <a:schemeClr val="tx1">
                    <a:lumMod val="85000"/>
                    <a:lumOff val="15000"/>
                  </a:schemeClr>
                </a:solidFill>
                <a:cs typeface="+mn-ea"/>
                <a:sym typeface="Times New Roman" panose="02020603050405020304" pitchFamily="18" charset="0"/>
              </a:rPr>
              <a:t>的分类</a:t>
            </a:r>
            <a:endParaRPr lang="en-US" altLang="zh-CN" sz="2400" dirty="0">
              <a:solidFill>
                <a:schemeClr val="tx1">
                  <a:lumMod val="85000"/>
                  <a:lumOff val="15000"/>
                </a:schemeClr>
              </a:solidFill>
              <a:cs typeface="+mn-ea"/>
              <a:sym typeface="Times New Roman" panose="02020603050405020304" pitchFamily="18" charset="0"/>
            </a:endParaRPr>
          </a:p>
          <a:p>
            <a:pPr lvl="1">
              <a:lnSpc>
                <a:spcPct val="150000"/>
              </a:lnSpc>
              <a:spcBef>
                <a:spcPts val="600"/>
              </a:spcBef>
              <a:buClr>
                <a:srgbClr val="FF6600"/>
              </a:buClr>
              <a:buSzPct val="60000"/>
              <a:buFont typeface="Wingdings" panose="05000000000000000000" pitchFamily="2" charset="2"/>
              <a:buChar char="l"/>
            </a:pPr>
            <a:r>
              <a:rPr lang="zh-CN" altLang="en-US" sz="2200">
                <a:sym typeface="Times New Roman" panose="02020603050405020304" pitchFamily="18" charset="0"/>
              </a:rPr>
              <a:t>预测</a:t>
            </a:r>
            <a:r>
              <a:rPr lang="en-US" altLang="zh-CN" sz="2200" dirty="0">
                <a:sym typeface="Times New Roman" panose="02020603050405020304" pitchFamily="18" charset="0"/>
              </a:rPr>
              <a:t>x</a:t>
            </a:r>
            <a:r>
              <a:rPr lang="zh-CN" altLang="en-US" sz="2200" dirty="0">
                <a:sym typeface="Times New Roman" panose="02020603050405020304" pitchFamily="18" charset="0"/>
              </a:rPr>
              <a:t>的分类时，</a:t>
            </a:r>
            <a:r>
              <a:rPr lang="zh-CN" altLang="en-US" sz="2200">
                <a:sym typeface="Times New Roman" panose="02020603050405020304" pitchFamily="18" charset="0"/>
              </a:rPr>
              <a:t>就是将</a:t>
            </a:r>
            <a:r>
              <a:rPr lang="en-US" altLang="zh-CN" sz="2200" dirty="0">
                <a:sym typeface="Times New Roman" panose="02020603050405020304" pitchFamily="18" charset="0"/>
              </a:rPr>
              <a:t>x</a:t>
            </a:r>
            <a:r>
              <a:rPr lang="zh-CN" altLang="en-US" sz="2200">
                <a:sym typeface="Times New Roman" panose="02020603050405020304" pitchFamily="18" charset="0"/>
              </a:rPr>
              <a:t>代入到                                    </a:t>
            </a:r>
            <a:r>
              <a:rPr lang="zh-CN" altLang="en-US" sz="2200" dirty="0">
                <a:sym typeface="Times New Roman" panose="02020603050405020304" pitchFamily="18" charset="0"/>
              </a:rPr>
              <a:t>中，算出结果，根据其正负号判断</a:t>
            </a:r>
            <a:r>
              <a:rPr lang="zh-CN" altLang="en-US" sz="2200">
                <a:sym typeface="Times New Roman" panose="02020603050405020304" pitchFamily="18" charset="0"/>
              </a:rPr>
              <a:t>其类别</a:t>
            </a:r>
            <a:endParaRPr lang="en-US" altLang="zh-CN" sz="2200" dirty="0">
              <a:sym typeface="Times New Roman" panose="02020603050405020304" pitchFamily="18" charset="0"/>
            </a:endParaRPr>
          </a:p>
          <a:p>
            <a:pPr lvl="1">
              <a:lnSpc>
                <a:spcPct val="150000"/>
              </a:lnSpc>
              <a:spcBef>
                <a:spcPts val="600"/>
              </a:spcBef>
              <a:buClr>
                <a:srgbClr val="FF6600"/>
              </a:buClr>
              <a:buSzPct val="60000"/>
              <a:buFont typeface="Wingdings" panose="05000000000000000000" pitchFamily="2" charset="2"/>
              <a:buChar char="l"/>
            </a:pPr>
            <a:r>
              <a:rPr lang="zh-CN" altLang="en-US" sz="2200" dirty="0">
                <a:sym typeface="Times New Roman" panose="02020603050405020304" pitchFamily="18" charset="0"/>
              </a:rPr>
              <a:t>根据</a:t>
            </a:r>
            <a:r>
              <a:rPr lang="zh-CN" altLang="en-US" sz="2200">
                <a:sym typeface="Times New Roman" panose="02020603050405020304" pitchFamily="18" charset="0"/>
              </a:rPr>
              <a:t>前面推导</a:t>
            </a:r>
            <a:endParaRPr lang="en-US" altLang="zh-CN" sz="2200" dirty="0">
              <a:sym typeface="Times New Roman" panose="02020603050405020304" pitchFamily="18" charset="0"/>
            </a:endParaRPr>
          </a:p>
          <a:p>
            <a:pPr lvl="1">
              <a:lnSpc>
                <a:spcPct val="150000"/>
              </a:lnSpc>
              <a:spcBef>
                <a:spcPts val="600"/>
              </a:spcBef>
              <a:buClr>
                <a:srgbClr val="FF6600"/>
              </a:buClr>
              <a:buSzPct val="60000"/>
              <a:buFont typeface="Wingdings" panose="05000000000000000000" pitchFamily="2" charset="2"/>
              <a:buChar char="l"/>
            </a:pPr>
            <a:endParaRPr lang="en-US" altLang="zh-CN" sz="2200" dirty="0">
              <a:sym typeface="Times New Roman" panose="02020603050405020304" pitchFamily="18" charset="0"/>
            </a:endParaRPr>
          </a:p>
          <a:p>
            <a:pPr lvl="1">
              <a:lnSpc>
                <a:spcPct val="150000"/>
              </a:lnSpc>
              <a:spcBef>
                <a:spcPts val="600"/>
              </a:spcBef>
              <a:buClr>
                <a:srgbClr val="FF6600"/>
              </a:buClr>
              <a:buSzPct val="60000"/>
              <a:buFont typeface="Wingdings" panose="05000000000000000000" pitchFamily="2" charset="2"/>
              <a:buChar char="l"/>
            </a:pPr>
            <a:r>
              <a:rPr lang="zh-CN" altLang="en-US" sz="2200" dirty="0">
                <a:sym typeface="Times New Roman" panose="02020603050405020304" pitchFamily="18" charset="0"/>
              </a:rPr>
              <a:t>可得分类</a:t>
            </a:r>
            <a:r>
              <a:rPr lang="zh-CN" altLang="en-US" sz="2200">
                <a:sym typeface="Times New Roman" panose="02020603050405020304" pitchFamily="18" charset="0"/>
              </a:rPr>
              <a:t>函数为</a:t>
            </a:r>
            <a:endParaRPr lang="en-US" altLang="zh-CN" sz="2200">
              <a:sym typeface="Times New Roman" panose="02020603050405020304" pitchFamily="18" charset="0"/>
            </a:endParaRPr>
          </a:p>
          <a:p>
            <a:pPr lvl="1">
              <a:lnSpc>
                <a:spcPct val="150000"/>
              </a:lnSpc>
              <a:spcBef>
                <a:spcPts val="600"/>
              </a:spcBef>
              <a:buClr>
                <a:srgbClr val="FF6600"/>
              </a:buClr>
              <a:buSzPct val="60000"/>
              <a:buFont typeface="Wingdings" panose="05000000000000000000" pitchFamily="2" charset="2"/>
              <a:buChar char="l"/>
            </a:pPr>
            <a:endParaRPr lang="en-US" altLang="zh-CN" sz="2200" dirty="0">
              <a:sym typeface="Times New Roman" panose="02020603050405020304" pitchFamily="18" charset="0"/>
            </a:endParaRPr>
          </a:p>
          <a:p>
            <a:pPr lvl="1">
              <a:lnSpc>
                <a:spcPct val="200000"/>
              </a:lnSpc>
              <a:spcBef>
                <a:spcPts val="600"/>
              </a:spcBef>
              <a:buClr>
                <a:srgbClr val="FF6600"/>
              </a:buClr>
              <a:buSzPct val="60000"/>
              <a:buFont typeface="Wingdings" panose="05000000000000000000" pitchFamily="2" charset="2"/>
              <a:buChar char="l"/>
            </a:pPr>
            <a:endParaRPr lang="en-US" altLang="zh-CN" sz="2200" dirty="0">
              <a:sym typeface="Times New Roman" panose="02020603050405020304" pitchFamily="18" charset="0"/>
            </a:endParaRPr>
          </a:p>
          <a:p>
            <a:pPr lvl="1">
              <a:lnSpc>
                <a:spcPct val="150000"/>
              </a:lnSpc>
              <a:spcBef>
                <a:spcPts val="600"/>
              </a:spcBef>
              <a:buClr>
                <a:srgbClr val="FF6600"/>
              </a:buClr>
              <a:buSzPct val="60000"/>
              <a:buFont typeface="Wingdings" panose="05000000000000000000" pitchFamily="2" charset="2"/>
              <a:buChar char="l"/>
            </a:pPr>
            <a:r>
              <a:rPr lang="zh-CN" altLang="en-US" sz="2200" dirty="0">
                <a:solidFill>
                  <a:srgbClr val="FF6600"/>
                </a:solidFill>
                <a:sym typeface="Times New Roman" panose="02020603050405020304" pitchFamily="18" charset="0"/>
              </a:rPr>
              <a:t>可见</a:t>
            </a:r>
            <a:r>
              <a:rPr lang="zh-CN" altLang="en-US" sz="2200">
                <a:solidFill>
                  <a:srgbClr val="FF6600"/>
                </a:solidFill>
                <a:sym typeface="Times New Roman" panose="02020603050405020304" pitchFamily="18" charset="0"/>
              </a:rPr>
              <a:t>新点</a:t>
            </a:r>
            <a:r>
              <a:rPr lang="en-US" altLang="zh-CN" sz="2200" dirty="0">
                <a:solidFill>
                  <a:srgbClr val="FF6600"/>
                </a:solidFill>
                <a:sym typeface="Times New Roman" panose="02020603050405020304" pitchFamily="18" charset="0"/>
              </a:rPr>
              <a:t>x</a:t>
            </a:r>
            <a:r>
              <a:rPr lang="zh-CN" altLang="en-US" sz="2200" dirty="0">
                <a:solidFill>
                  <a:srgbClr val="FF6600"/>
                </a:solidFill>
                <a:sym typeface="Times New Roman" panose="02020603050405020304" pitchFamily="18" charset="0"/>
              </a:rPr>
              <a:t>的类别预测，实际上只需</a:t>
            </a:r>
            <a:r>
              <a:rPr lang="zh-CN" altLang="en-US" sz="2200">
                <a:solidFill>
                  <a:srgbClr val="FF6600"/>
                </a:solidFill>
                <a:sym typeface="Times New Roman" panose="02020603050405020304" pitchFamily="18" charset="0"/>
              </a:rPr>
              <a:t>要计算</a:t>
            </a:r>
            <a:r>
              <a:rPr lang="en-US" altLang="zh-CN" sz="2200" dirty="0">
                <a:solidFill>
                  <a:srgbClr val="FF6600"/>
                </a:solidFill>
                <a:sym typeface="Times New Roman" panose="02020603050405020304" pitchFamily="18" charset="0"/>
              </a:rPr>
              <a:t>x</a:t>
            </a:r>
            <a:r>
              <a:rPr lang="zh-CN" altLang="en-US" sz="2200" dirty="0">
                <a:solidFill>
                  <a:srgbClr val="FF6600"/>
                </a:solidFill>
                <a:sym typeface="Times New Roman" panose="02020603050405020304" pitchFamily="18" charset="0"/>
              </a:rPr>
              <a:t>与训练数据点的内积即可</a:t>
            </a:r>
          </a:p>
        </p:txBody>
      </p:sp>
      <p:sp>
        <p:nvSpPr>
          <p:cNvPr id="4" name="标题 3"/>
          <p:cNvSpPr>
            <a:spLocks noGrp="1"/>
          </p:cNvSpPr>
          <p:nvPr>
            <p:ph type="title" idx="4294967295"/>
          </p:nvPr>
        </p:nvSpPr>
        <p:spPr>
          <a:xfrm>
            <a:off x="756000" y="108000"/>
            <a:ext cx="6781800" cy="492443"/>
          </a:xfrm>
          <a:prstGeom prst="rect">
            <a:avLst/>
          </a:prstGeom>
        </p:spPr>
        <p:txBody>
          <a:bodyPr wrap="square">
            <a:spAutoFit/>
          </a:bodyPr>
          <a:lstStyle/>
          <a:p>
            <a:pPr>
              <a:lnSpc>
                <a:spcPct val="100000"/>
              </a:lnSpc>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2.3 </a:t>
            </a:r>
            <a:r>
              <a:rPr lang="en-US" altLang="zh-CN"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SVM</a:t>
            </a:r>
            <a:r>
              <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目标函数求解：对偶问题求解</a:t>
            </a:r>
          </a:p>
        </p:txBody>
      </p:sp>
      <p:pic>
        <p:nvPicPr>
          <p:cNvPr id="5" name="图片 4"/>
          <p:cNvPicPr>
            <a:picLocks noChangeAspect="1"/>
          </p:cNvPicPr>
          <p:nvPr/>
        </p:nvPicPr>
        <p:blipFill>
          <a:blip r:embed="rId2"/>
          <a:stretch>
            <a:fillRect/>
          </a:stretch>
        </p:blipFill>
        <p:spPr>
          <a:xfrm>
            <a:off x="5004048" y="1456936"/>
            <a:ext cx="2437495" cy="486158"/>
          </a:xfrm>
          <a:prstGeom prst="rect">
            <a:avLst/>
          </a:prstGeom>
        </p:spPr>
      </p:pic>
      <p:pic>
        <p:nvPicPr>
          <p:cNvPr id="6" name="图片 5"/>
          <p:cNvPicPr>
            <a:picLocks noChangeAspect="1"/>
          </p:cNvPicPr>
          <p:nvPr/>
        </p:nvPicPr>
        <p:blipFill>
          <a:blip r:embed="rId3"/>
          <a:stretch>
            <a:fillRect/>
          </a:stretch>
        </p:blipFill>
        <p:spPr>
          <a:xfrm>
            <a:off x="3303000" y="2529912"/>
            <a:ext cx="2538000" cy="1132080"/>
          </a:xfrm>
          <a:prstGeom prst="rect">
            <a:avLst/>
          </a:prstGeom>
        </p:spPr>
      </p:pic>
      <p:pic>
        <p:nvPicPr>
          <p:cNvPr id="7" name="图片 6"/>
          <p:cNvPicPr>
            <a:picLocks noChangeAspect="1"/>
          </p:cNvPicPr>
          <p:nvPr/>
        </p:nvPicPr>
        <p:blipFill>
          <a:blip r:embed="rId4"/>
          <a:stretch>
            <a:fillRect/>
          </a:stretch>
        </p:blipFill>
        <p:spPr>
          <a:xfrm>
            <a:off x="3303000" y="3717006"/>
            <a:ext cx="3404982" cy="1859664"/>
          </a:xfrm>
          <a:prstGeom prst="rect">
            <a:avLst/>
          </a:prstGeom>
        </p:spPr>
      </p:pic>
    </p:spTree>
    <p:extLst>
      <p:ext uri="{BB962C8B-B14F-4D97-AF65-F5344CB8AC3E}">
        <p14:creationId xmlns:p14="http://schemas.microsoft.com/office/powerpoint/2010/main" val="4241138388"/>
      </p:ext>
    </p:extLst>
  </p:cSld>
  <p:clrMapOvr>
    <a:masterClrMapping/>
  </p:clrMapOvr>
  <p:transition spd="med">
    <p:split orient="ver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205" name="Line 13"/>
          <p:cNvSpPr>
            <a:spLocks noChangeShapeType="1"/>
          </p:cNvSpPr>
          <p:nvPr/>
        </p:nvSpPr>
        <p:spPr bwMode="auto">
          <a:xfrm flipV="1">
            <a:off x="1547862" y="2203748"/>
            <a:ext cx="0" cy="2232025"/>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36206" name="Line 14"/>
          <p:cNvSpPr>
            <a:spLocks noChangeShapeType="1"/>
          </p:cNvSpPr>
          <p:nvPr/>
        </p:nvSpPr>
        <p:spPr bwMode="auto">
          <a:xfrm>
            <a:off x="1547862" y="4435773"/>
            <a:ext cx="2305050" cy="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graphicFrame>
        <p:nvGraphicFramePr>
          <p:cNvPr id="136211" name="Object 19"/>
          <p:cNvGraphicFramePr>
            <a:graphicFrameLocks noChangeAspect="1"/>
          </p:cNvGraphicFramePr>
          <p:nvPr>
            <p:extLst>
              <p:ext uri="{D42A27DB-BD31-4B8C-83A1-F6EECF244321}">
                <p14:modId xmlns:p14="http://schemas.microsoft.com/office/powerpoint/2010/main" val="3621176772"/>
              </p:ext>
            </p:extLst>
          </p:nvPr>
        </p:nvGraphicFramePr>
        <p:xfrm>
          <a:off x="1547862" y="2564110"/>
          <a:ext cx="228600" cy="228600"/>
        </p:xfrm>
        <a:graphic>
          <a:graphicData uri="http://schemas.openxmlformats.org/presentationml/2006/ole">
            <mc:AlternateContent xmlns:mc="http://schemas.openxmlformats.org/markup-compatibility/2006">
              <mc:Choice xmlns:v="urn:schemas-microsoft-com:vml" Requires="v">
                <p:oleObj spid="_x0000_s11482" name="Equation" r:id="rId3" imgW="228600" imgH="228600" progId="Equation.DSMT4">
                  <p:embed/>
                </p:oleObj>
              </mc:Choice>
              <mc:Fallback>
                <p:oleObj name="Equation" r:id="rId3" imgW="22860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62" y="2564110"/>
                        <a:ext cx="228600" cy="228600"/>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6212" name="Line 20"/>
          <p:cNvSpPr>
            <a:spLocks noChangeShapeType="1"/>
          </p:cNvSpPr>
          <p:nvPr/>
        </p:nvSpPr>
        <p:spPr bwMode="auto">
          <a:xfrm flipH="1" flipV="1">
            <a:off x="1116062" y="2635548"/>
            <a:ext cx="2160588" cy="2233612"/>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36213" name="Line 21"/>
          <p:cNvSpPr>
            <a:spLocks noChangeShapeType="1"/>
          </p:cNvSpPr>
          <p:nvPr/>
        </p:nvSpPr>
        <p:spPr bwMode="auto">
          <a:xfrm>
            <a:off x="1404987" y="2492673"/>
            <a:ext cx="2159000" cy="2232025"/>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36214" name="Line 22"/>
          <p:cNvSpPr>
            <a:spLocks noChangeShapeType="1"/>
          </p:cNvSpPr>
          <p:nvPr/>
        </p:nvSpPr>
        <p:spPr bwMode="auto">
          <a:xfrm flipH="1" flipV="1">
            <a:off x="971600" y="2924473"/>
            <a:ext cx="1873250" cy="1944687"/>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graphicFrame>
        <p:nvGraphicFramePr>
          <p:cNvPr id="136215" name="Object 23"/>
          <p:cNvGraphicFramePr>
            <a:graphicFrameLocks noChangeAspect="1"/>
          </p:cNvGraphicFramePr>
          <p:nvPr>
            <p:extLst>
              <p:ext uri="{D42A27DB-BD31-4B8C-83A1-F6EECF244321}">
                <p14:modId xmlns:p14="http://schemas.microsoft.com/office/powerpoint/2010/main" val="2167293188"/>
              </p:ext>
            </p:extLst>
          </p:nvPr>
        </p:nvGraphicFramePr>
        <p:xfrm>
          <a:off x="3276650" y="4364335"/>
          <a:ext cx="228600" cy="228600"/>
        </p:xfrm>
        <a:graphic>
          <a:graphicData uri="http://schemas.openxmlformats.org/presentationml/2006/ole">
            <mc:AlternateContent xmlns:mc="http://schemas.openxmlformats.org/markup-compatibility/2006">
              <mc:Choice xmlns:v="urn:schemas-microsoft-com:vml" Requires="v">
                <p:oleObj spid="_x0000_s11483" name="Equation" r:id="rId5" imgW="228600" imgH="228600" progId="Equation.DSMT4">
                  <p:embed/>
                </p:oleObj>
              </mc:Choice>
              <mc:Fallback>
                <p:oleObj name="Equation" r:id="rId5" imgW="228600" imgH="228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50" y="4364335"/>
                        <a:ext cx="228600" cy="228600"/>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6216" name="Object 24"/>
          <p:cNvGraphicFramePr>
            <a:graphicFrameLocks noChangeAspect="1"/>
          </p:cNvGraphicFramePr>
          <p:nvPr>
            <p:extLst>
              <p:ext uri="{D42A27DB-BD31-4B8C-83A1-F6EECF244321}">
                <p14:modId xmlns:p14="http://schemas.microsoft.com/office/powerpoint/2010/main" val="4103473755"/>
              </p:ext>
            </p:extLst>
          </p:nvPr>
        </p:nvGraphicFramePr>
        <p:xfrm>
          <a:off x="2413050" y="4364335"/>
          <a:ext cx="228600" cy="228600"/>
        </p:xfrm>
        <a:graphic>
          <a:graphicData uri="http://schemas.openxmlformats.org/presentationml/2006/ole">
            <mc:AlternateContent xmlns:mc="http://schemas.openxmlformats.org/markup-compatibility/2006">
              <mc:Choice xmlns:v="urn:schemas-microsoft-com:vml" Requires="v">
                <p:oleObj spid="_x0000_s11484" name="Equation" r:id="rId7" imgW="228600" imgH="228600" progId="Equation.DSMT4">
                  <p:embed/>
                </p:oleObj>
              </mc:Choice>
              <mc:Fallback>
                <p:oleObj name="Equation" r:id="rId7" imgW="228600" imgH="228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13050" y="4364335"/>
                        <a:ext cx="228600" cy="228600"/>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6217" name="Object 25"/>
          <p:cNvGraphicFramePr>
            <a:graphicFrameLocks noChangeAspect="1"/>
          </p:cNvGraphicFramePr>
          <p:nvPr>
            <p:extLst>
              <p:ext uri="{D42A27DB-BD31-4B8C-83A1-F6EECF244321}">
                <p14:modId xmlns:p14="http://schemas.microsoft.com/office/powerpoint/2010/main" val="1341235586"/>
              </p:ext>
            </p:extLst>
          </p:nvPr>
        </p:nvGraphicFramePr>
        <p:xfrm>
          <a:off x="1465312" y="4377035"/>
          <a:ext cx="203200" cy="228600"/>
        </p:xfrm>
        <a:graphic>
          <a:graphicData uri="http://schemas.openxmlformats.org/presentationml/2006/ole">
            <mc:AlternateContent xmlns:mc="http://schemas.openxmlformats.org/markup-compatibility/2006">
              <mc:Choice xmlns:v="urn:schemas-microsoft-com:vml" Requires="v">
                <p:oleObj spid="_x0000_s11485" name="Equation" r:id="rId9" imgW="203040" imgH="228600" progId="Equation.DSMT4">
                  <p:embed/>
                </p:oleObj>
              </mc:Choice>
              <mc:Fallback>
                <p:oleObj name="Equation" r:id="rId9" imgW="203040" imgH="2286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65312" y="4377035"/>
                        <a:ext cx="203200" cy="228600"/>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6219" name="Object 27"/>
          <p:cNvGraphicFramePr>
            <a:graphicFrameLocks noChangeAspect="1"/>
          </p:cNvGraphicFramePr>
          <p:nvPr>
            <p:extLst>
              <p:ext uri="{D42A27DB-BD31-4B8C-83A1-F6EECF244321}">
                <p14:modId xmlns:p14="http://schemas.microsoft.com/office/powerpoint/2010/main" val="3338976807"/>
              </p:ext>
            </p:extLst>
          </p:nvPr>
        </p:nvGraphicFramePr>
        <p:xfrm>
          <a:off x="641151" y="4820594"/>
          <a:ext cx="7861946" cy="908939"/>
        </p:xfrm>
        <a:graphic>
          <a:graphicData uri="http://schemas.openxmlformats.org/presentationml/2006/ole">
            <mc:AlternateContent xmlns:mc="http://schemas.openxmlformats.org/markup-compatibility/2006">
              <mc:Choice xmlns:v="urn:schemas-microsoft-com:vml" Requires="v">
                <p:oleObj spid="_x0000_s11486" name="Equation" r:id="rId11" imgW="3403440" imgH="393480" progId="Equation.DSMT4">
                  <p:embed/>
                </p:oleObj>
              </mc:Choice>
              <mc:Fallback>
                <p:oleObj name="Equation" r:id="rId11" imgW="3403440" imgH="39348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1151" y="4820594"/>
                        <a:ext cx="7861946" cy="908939"/>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6221" name="Text Box 29"/>
          <p:cNvSpPr txBox="1">
            <a:spLocks noChangeArrowheads="1"/>
          </p:cNvSpPr>
          <p:nvPr/>
        </p:nvSpPr>
        <p:spPr bwMode="auto">
          <a:xfrm>
            <a:off x="4901952" y="2503466"/>
            <a:ext cx="358140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b="1">
                <a:latin typeface="Times New Roman" panose="02020603050405020304" pitchFamily="18" charset="0"/>
                <a:ea typeface="微软雅黑" panose="020B0503020204020204" pitchFamily="34" charset="-122"/>
                <a:sym typeface="Times New Roman" panose="02020603050405020304" pitchFamily="18" charset="0"/>
              </a:rPr>
              <a:t>x</a:t>
            </a:r>
            <a:r>
              <a:rPr kumimoji="1" lang="en-US" altLang="zh-CN" sz="2400" b="1" baseline="-25000">
                <a:latin typeface="Times New Roman" panose="02020603050405020304" pitchFamily="18" charset="0"/>
                <a:ea typeface="微软雅黑" panose="020B0503020204020204" pitchFamily="34" charset="-122"/>
                <a:sym typeface="Times New Roman" panose="02020603050405020304" pitchFamily="18" charset="0"/>
              </a:rPr>
              <a:t>1</a:t>
            </a:r>
            <a:r>
              <a:rPr kumimoji="1" lang="en-US" altLang="zh-CN" sz="2400" b="1">
                <a:latin typeface="Times New Roman" panose="02020603050405020304" pitchFamily="18" charset="0"/>
                <a:ea typeface="微软雅黑" panose="020B0503020204020204" pitchFamily="34" charset="-122"/>
                <a:sym typeface="Times New Roman" panose="02020603050405020304" pitchFamily="18" charset="0"/>
              </a:rPr>
              <a:t> =(0, 0),  y</a:t>
            </a:r>
            <a:r>
              <a:rPr kumimoji="1" lang="en-US" altLang="zh-CN" sz="2400" b="1" baseline="-25000">
                <a:latin typeface="Times New Roman" panose="02020603050405020304" pitchFamily="18" charset="0"/>
                <a:ea typeface="微软雅黑" panose="020B0503020204020204" pitchFamily="34" charset="-122"/>
                <a:sym typeface="Times New Roman" panose="02020603050405020304" pitchFamily="18" charset="0"/>
              </a:rPr>
              <a:t>1</a:t>
            </a:r>
            <a:r>
              <a:rPr kumimoji="1" lang="en-US" altLang="zh-CN" sz="2400" b="1">
                <a:latin typeface="Times New Roman" pitchFamily="18" charset="0"/>
                <a:ea typeface="微软雅黑" panose="020B0503020204020204" pitchFamily="34" charset="-122"/>
                <a:sym typeface="Times New Roman" panose="02020603050405020304" pitchFamily="18" charset="0"/>
              </a:rPr>
              <a:t> = +1</a:t>
            </a:r>
          </a:p>
          <a:p>
            <a:pPr algn="ctr">
              <a:spcBef>
                <a:spcPct val="50000"/>
              </a:spcBef>
            </a:pPr>
            <a:r>
              <a:rPr kumimoji="1" lang="en-US" altLang="zh-CN" sz="2400" b="1">
                <a:latin typeface="Times New Roman" pitchFamily="18" charset="0"/>
                <a:ea typeface="微软雅黑" panose="020B0503020204020204" pitchFamily="34" charset="-122"/>
                <a:sym typeface="Times New Roman" panose="02020603050405020304" pitchFamily="18" charset="0"/>
              </a:rPr>
              <a:t>x</a:t>
            </a:r>
            <a:r>
              <a:rPr kumimoji="1" lang="en-US" altLang="zh-CN" sz="2400" b="1" baseline="-25000">
                <a:latin typeface="Times New Roman" panose="02020603050405020304" pitchFamily="18" charset="0"/>
                <a:ea typeface="微软雅黑" panose="020B0503020204020204" pitchFamily="34" charset="-122"/>
                <a:sym typeface="Times New Roman" panose="02020603050405020304" pitchFamily="18" charset="0"/>
              </a:rPr>
              <a:t>2</a:t>
            </a:r>
            <a:r>
              <a:rPr kumimoji="1" lang="en-US" altLang="zh-CN" sz="2400" b="1">
                <a:latin typeface="Times New Roman" panose="02020603050405020304" pitchFamily="18" charset="0"/>
                <a:ea typeface="微软雅黑" panose="020B0503020204020204" pitchFamily="34" charset="-122"/>
                <a:sym typeface="Times New Roman" panose="02020603050405020304" pitchFamily="18" charset="0"/>
              </a:rPr>
              <a:t> =(1, 0),  y</a:t>
            </a:r>
            <a:r>
              <a:rPr kumimoji="1" lang="en-US" altLang="zh-CN" sz="2400" b="1" baseline="-25000">
                <a:latin typeface="Times New Roman" panose="02020603050405020304" pitchFamily="18" charset="0"/>
                <a:ea typeface="微软雅黑" panose="020B0503020204020204" pitchFamily="34" charset="-122"/>
                <a:sym typeface="Times New Roman" panose="02020603050405020304" pitchFamily="18" charset="0"/>
              </a:rPr>
              <a:t>2</a:t>
            </a:r>
            <a:r>
              <a:rPr kumimoji="1" lang="en-US" altLang="zh-CN" sz="2400" b="1">
                <a:latin typeface="Times New Roman" pitchFamily="18" charset="0"/>
                <a:ea typeface="微软雅黑" panose="020B0503020204020204" pitchFamily="34" charset="-122"/>
                <a:sym typeface="Times New Roman" panose="02020603050405020304" pitchFamily="18" charset="0"/>
              </a:rPr>
              <a:t> = +1</a:t>
            </a:r>
          </a:p>
          <a:p>
            <a:pPr algn="ctr">
              <a:spcBef>
                <a:spcPct val="50000"/>
              </a:spcBef>
            </a:pPr>
            <a:r>
              <a:rPr kumimoji="1" lang="en-US" altLang="zh-CN" sz="2400" b="1">
                <a:latin typeface="Times New Roman" pitchFamily="18" charset="0"/>
                <a:ea typeface="微软雅黑" panose="020B0503020204020204" pitchFamily="34" charset="-122"/>
                <a:sym typeface="Times New Roman" panose="02020603050405020304" pitchFamily="18" charset="0"/>
              </a:rPr>
              <a:t>x</a:t>
            </a:r>
            <a:r>
              <a:rPr kumimoji="1" lang="en-US" altLang="zh-CN" sz="2400" b="1" baseline="-25000">
                <a:latin typeface="Times New Roman" panose="02020603050405020304" pitchFamily="18" charset="0"/>
                <a:ea typeface="微软雅黑" panose="020B0503020204020204" pitchFamily="34" charset="-122"/>
                <a:sym typeface="Times New Roman" panose="02020603050405020304" pitchFamily="18" charset="0"/>
              </a:rPr>
              <a:t>3</a:t>
            </a:r>
            <a:r>
              <a:rPr kumimoji="1" lang="en-US" altLang="zh-CN" sz="2400" b="1">
                <a:latin typeface="Times New Roman" panose="02020603050405020304" pitchFamily="18" charset="0"/>
                <a:ea typeface="微软雅黑" panose="020B0503020204020204" pitchFamily="34" charset="-122"/>
                <a:sym typeface="Times New Roman" panose="02020603050405020304" pitchFamily="18" charset="0"/>
              </a:rPr>
              <a:t> =(2, 0),  y</a:t>
            </a:r>
            <a:r>
              <a:rPr kumimoji="1" lang="en-US" altLang="zh-CN" sz="2400" b="1" baseline="-25000">
                <a:latin typeface="Times New Roman" panose="02020603050405020304" pitchFamily="18" charset="0"/>
                <a:ea typeface="微软雅黑" panose="020B0503020204020204" pitchFamily="34" charset="-122"/>
                <a:sym typeface="Times New Roman" panose="02020603050405020304" pitchFamily="18" charset="0"/>
              </a:rPr>
              <a:t>3</a:t>
            </a:r>
            <a:r>
              <a:rPr kumimoji="1" lang="en-US" altLang="zh-CN" sz="2400" b="1">
                <a:latin typeface="Times New Roman" pitchFamily="18" charset="0"/>
                <a:ea typeface="微软雅黑" panose="020B0503020204020204" pitchFamily="34" charset="-122"/>
                <a:sym typeface="Times New Roman" panose="02020603050405020304" pitchFamily="18" charset="0"/>
              </a:rPr>
              <a:t> = -1</a:t>
            </a:r>
          </a:p>
          <a:p>
            <a:pPr algn="ctr">
              <a:spcBef>
                <a:spcPct val="50000"/>
              </a:spcBef>
            </a:pPr>
            <a:r>
              <a:rPr kumimoji="1" lang="en-US" altLang="zh-CN" sz="2400" b="1">
                <a:latin typeface="Times New Roman" pitchFamily="18" charset="0"/>
                <a:ea typeface="微软雅黑" panose="020B0503020204020204" pitchFamily="34" charset="-122"/>
                <a:sym typeface="Times New Roman" panose="02020603050405020304" pitchFamily="18" charset="0"/>
              </a:rPr>
              <a:t>x</a:t>
            </a:r>
            <a:r>
              <a:rPr kumimoji="1" lang="en-US" altLang="zh-CN" sz="2400" b="1" baseline="-25000">
                <a:latin typeface="Times New Roman" panose="02020603050405020304" pitchFamily="18" charset="0"/>
                <a:ea typeface="微软雅黑" panose="020B0503020204020204" pitchFamily="34" charset="-122"/>
                <a:sym typeface="Times New Roman" panose="02020603050405020304" pitchFamily="18" charset="0"/>
              </a:rPr>
              <a:t>4</a:t>
            </a:r>
            <a:r>
              <a:rPr kumimoji="1" lang="en-US" altLang="zh-CN" sz="2400" b="1">
                <a:latin typeface="Times New Roman" panose="02020603050405020304" pitchFamily="18" charset="0"/>
                <a:ea typeface="微软雅黑" panose="020B0503020204020204" pitchFamily="34" charset="-122"/>
                <a:sym typeface="Times New Roman" panose="02020603050405020304" pitchFamily="18" charset="0"/>
              </a:rPr>
              <a:t> =(0, 2),  y</a:t>
            </a:r>
            <a:r>
              <a:rPr kumimoji="1" lang="en-US" altLang="zh-CN" sz="2400" b="1" baseline="-25000">
                <a:latin typeface="Times New Roman" panose="02020603050405020304" pitchFamily="18" charset="0"/>
                <a:ea typeface="微软雅黑" panose="020B0503020204020204" pitchFamily="34" charset="-122"/>
                <a:sym typeface="Times New Roman" panose="02020603050405020304" pitchFamily="18" charset="0"/>
              </a:rPr>
              <a:t>4</a:t>
            </a:r>
            <a:r>
              <a:rPr kumimoji="1" lang="en-US" altLang="zh-CN" sz="2400" b="1">
                <a:latin typeface="Times New Roman" panose="02020603050405020304" pitchFamily="18" charset="0"/>
                <a:ea typeface="微软雅黑" panose="020B0503020204020204" pitchFamily="34" charset="-122"/>
                <a:sym typeface="Times New Roman" panose="02020603050405020304" pitchFamily="18" charset="0"/>
              </a:rPr>
              <a:t> = -1</a:t>
            </a:r>
          </a:p>
        </p:txBody>
      </p:sp>
      <p:sp>
        <p:nvSpPr>
          <p:cNvPr id="136222" name="Text Box 30"/>
          <p:cNvSpPr txBox="1">
            <a:spLocks noChangeArrowheads="1"/>
          </p:cNvSpPr>
          <p:nvPr/>
        </p:nvSpPr>
        <p:spPr bwMode="auto">
          <a:xfrm>
            <a:off x="252000" y="5590101"/>
            <a:ext cx="8640000" cy="1134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spcBef>
                <a:spcPct val="50000"/>
              </a:spcBef>
            </a:pPr>
            <a:r>
              <a:rPr kumimoji="1" lang="zh-CN" altLang="en-US" sz="2400">
                <a:latin typeface="Times New Roman" panose="02020603050405020304" pitchFamily="18" charset="0"/>
                <a:ea typeface="微软雅黑" panose="020B0503020204020204" pitchFamily="34" charset="-122"/>
                <a:sym typeface="Times New Roman" panose="02020603050405020304" pitchFamily="18" charset="0"/>
              </a:rPr>
              <a:t>        可调用</a:t>
            </a:r>
            <a:r>
              <a:rPr kumimoji="1" lang="en-US" altLang="zh-CN" sz="2400">
                <a:latin typeface="Times New Roman" panose="02020603050405020304" pitchFamily="18" charset="0"/>
                <a:ea typeface="微软雅黑" panose="020B0503020204020204" pitchFamily="34" charset="-122"/>
                <a:sym typeface="Times New Roman" panose="02020603050405020304" pitchFamily="18" charset="0"/>
              </a:rPr>
              <a:t>Matlab</a:t>
            </a:r>
            <a:r>
              <a:rPr kumimoji="1" lang="zh-CN" altLang="en-US" sz="2400">
                <a:latin typeface="Times New Roman" panose="02020603050405020304" pitchFamily="18" charset="0"/>
                <a:ea typeface="微软雅黑" panose="020B0503020204020204" pitchFamily="34" charset="-122"/>
                <a:sym typeface="Times New Roman" panose="02020603050405020304" pitchFamily="18" charset="0"/>
              </a:rPr>
              <a:t>中的二次规划程序，求得</a:t>
            </a:r>
            <a:r>
              <a:rPr kumimoji="1" lang="zh-CN" altLang="en-US" sz="2400">
                <a:latin typeface="楷体_GB2312" panose="02010609030101010101" pitchFamily="49" charset="-122"/>
                <a:ea typeface="楷体_GB2312" panose="02010609030101010101" pitchFamily="49" charset="-122"/>
                <a:sym typeface="Symbol" panose="05050102010706020507" pitchFamily="18" charset="2"/>
              </a:rPr>
              <a:t></a:t>
            </a:r>
            <a:r>
              <a:rPr kumimoji="1" lang="en-US" altLang="zh-CN" sz="2400" baseline="-25000">
                <a:latin typeface="Times New Roman" panose="02020603050405020304" pitchFamily="18" charset="0"/>
                <a:ea typeface="微软雅黑" panose="020B0503020204020204" pitchFamily="34" charset="-122"/>
                <a:sym typeface="Times New Roman" panose="02020603050405020304" pitchFamily="18" charset="0"/>
              </a:rPr>
              <a:t>1</a:t>
            </a:r>
            <a:r>
              <a:rPr kumimoji="1" lang="en-US" altLang="zh-CN" sz="2400">
                <a:latin typeface="Times New Roman" panose="02020603050405020304" pitchFamily="18" charset="0"/>
                <a:ea typeface="微软雅黑" panose="020B0503020204020204" pitchFamily="34" charset="-122"/>
                <a:sym typeface="Times New Roman" panose="02020603050405020304" pitchFamily="18" charset="0"/>
              </a:rPr>
              <a:t>, </a:t>
            </a:r>
            <a:r>
              <a:rPr kumimoji="1" lang="zh-CN" altLang="en-US" sz="2400">
                <a:latin typeface="楷体_GB2312" panose="02010609030101010101" pitchFamily="49" charset="-122"/>
                <a:ea typeface="楷体_GB2312" panose="02010609030101010101" pitchFamily="49" charset="-122"/>
                <a:sym typeface="Symbol" panose="05050102010706020507" pitchFamily="18" charset="2"/>
              </a:rPr>
              <a:t></a:t>
            </a:r>
            <a:r>
              <a:rPr kumimoji="1" lang="en-US" altLang="zh-CN" sz="2400" baseline="-25000">
                <a:latin typeface="Times New Roman" panose="02020603050405020304" pitchFamily="18" charset="0"/>
                <a:ea typeface="微软雅黑" panose="020B0503020204020204" pitchFamily="34" charset="-122"/>
                <a:sym typeface="Times New Roman" panose="02020603050405020304" pitchFamily="18" charset="0"/>
              </a:rPr>
              <a:t>2</a:t>
            </a:r>
            <a:r>
              <a:rPr kumimoji="1" lang="en-US" altLang="zh-CN" sz="2400">
                <a:latin typeface="Times New Roman" panose="02020603050405020304" pitchFamily="18" charset="0"/>
                <a:ea typeface="微软雅黑" panose="020B0503020204020204" pitchFamily="34" charset="-122"/>
                <a:sym typeface="Times New Roman" panose="02020603050405020304" pitchFamily="18" charset="0"/>
              </a:rPr>
              <a:t>, </a:t>
            </a:r>
            <a:r>
              <a:rPr kumimoji="1" lang="zh-CN" altLang="en-US" sz="2400">
                <a:latin typeface="楷体_GB2312" panose="02010609030101010101" pitchFamily="49" charset="-122"/>
                <a:ea typeface="楷体_GB2312" panose="02010609030101010101" pitchFamily="49" charset="-122"/>
                <a:sym typeface="Symbol" panose="05050102010706020507" pitchFamily="18" charset="2"/>
              </a:rPr>
              <a:t></a:t>
            </a:r>
            <a:r>
              <a:rPr kumimoji="1" lang="en-US" altLang="zh-CN" sz="2400" baseline="-25000">
                <a:latin typeface="Times New Roman" panose="02020603050405020304" pitchFamily="18" charset="0"/>
                <a:ea typeface="微软雅黑" panose="020B0503020204020204" pitchFamily="34" charset="-122"/>
                <a:sym typeface="Times New Roman" panose="02020603050405020304" pitchFamily="18" charset="0"/>
              </a:rPr>
              <a:t>3</a:t>
            </a:r>
            <a:r>
              <a:rPr kumimoji="1" lang="en-US" altLang="zh-CN" sz="2400">
                <a:latin typeface="Times New Roman" panose="02020603050405020304" pitchFamily="18" charset="0"/>
                <a:ea typeface="微软雅黑" panose="020B0503020204020204" pitchFamily="34" charset="-122"/>
                <a:sym typeface="Times New Roman" panose="02020603050405020304" pitchFamily="18" charset="0"/>
              </a:rPr>
              <a:t>, </a:t>
            </a:r>
            <a:r>
              <a:rPr kumimoji="1" lang="zh-CN" altLang="en-US" sz="2400">
                <a:latin typeface="楷体_GB2312" panose="02010609030101010101" pitchFamily="49" charset="-122"/>
                <a:ea typeface="楷体_GB2312" panose="02010609030101010101" pitchFamily="49" charset="-122"/>
                <a:sym typeface="Symbol" panose="05050102010706020507" pitchFamily="18" charset="2"/>
              </a:rPr>
              <a:t></a:t>
            </a:r>
            <a:r>
              <a:rPr kumimoji="1" lang="en-US" altLang="zh-CN" sz="2400" baseline="-25000">
                <a:latin typeface="Times New Roman" panose="02020603050405020304" pitchFamily="18" charset="0"/>
                <a:ea typeface="微软雅黑" panose="020B0503020204020204" pitchFamily="34" charset="-122"/>
                <a:sym typeface="Times New Roman" panose="02020603050405020304" pitchFamily="18" charset="0"/>
              </a:rPr>
              <a:t>4</a:t>
            </a:r>
            <a:r>
              <a:rPr kumimoji="1" lang="zh-CN" altLang="en-US" sz="2400">
                <a:latin typeface="Times New Roman" panose="02020603050405020304" pitchFamily="18" charset="0"/>
                <a:ea typeface="微软雅黑" panose="020B0503020204020204" pitchFamily="34" charset="-122"/>
                <a:sym typeface="Times New Roman" panose="02020603050405020304" pitchFamily="18" charset="0"/>
              </a:rPr>
              <a:t>的值，进而求得</a:t>
            </a:r>
            <a:r>
              <a:rPr kumimoji="1" lang="en-US" altLang="zh-CN" sz="2400">
                <a:latin typeface="Times New Roman" panose="02020603050405020304" pitchFamily="18" charset="0"/>
                <a:ea typeface="微软雅黑" panose="020B0503020204020204" pitchFamily="34" charset="-122"/>
                <a:sym typeface="Times New Roman" panose="02020603050405020304" pitchFamily="18" charset="0"/>
              </a:rPr>
              <a:t>w</a:t>
            </a:r>
            <a:r>
              <a:rPr kumimoji="1" lang="zh-CN" altLang="en-US" sz="2400">
                <a:latin typeface="Times New Roman" panose="02020603050405020304" pitchFamily="18" charset="0"/>
                <a:ea typeface="微软雅黑" panose="020B0503020204020204" pitchFamily="34" charset="-122"/>
                <a:sym typeface="Times New Roman" panose="02020603050405020304" pitchFamily="18" charset="0"/>
              </a:rPr>
              <a:t>和</a:t>
            </a:r>
            <a:r>
              <a:rPr kumimoji="1" lang="en-US" altLang="zh-CN" sz="2400">
                <a:latin typeface="Times New Roman" panose="02020603050405020304" pitchFamily="18" charset="0"/>
                <a:ea typeface="微软雅黑" panose="020B0503020204020204" pitchFamily="34" charset="-122"/>
                <a:sym typeface="Times New Roman" panose="02020603050405020304" pitchFamily="18" charset="0"/>
              </a:rPr>
              <a:t>b</a:t>
            </a:r>
            <a:r>
              <a:rPr kumimoji="1" lang="zh-CN" altLang="en-US" sz="2400">
                <a:latin typeface="Times New Roman" panose="02020603050405020304" pitchFamily="18" charset="0"/>
                <a:ea typeface="微软雅黑" panose="020B0503020204020204" pitchFamily="34" charset="-122"/>
                <a:sym typeface="Times New Roman" panose="02020603050405020304" pitchFamily="18" charset="0"/>
              </a:rPr>
              <a:t>的值。 </a:t>
            </a:r>
          </a:p>
        </p:txBody>
      </p:sp>
      <p:sp>
        <p:nvSpPr>
          <p:cNvPr id="2" name="标题 1"/>
          <p:cNvSpPr>
            <a:spLocks noGrp="1"/>
          </p:cNvSpPr>
          <p:nvPr>
            <p:ph type="title" idx="4294967295"/>
          </p:nvPr>
        </p:nvSpPr>
        <p:spPr>
          <a:xfrm>
            <a:off x="756000" y="108000"/>
            <a:ext cx="6781800" cy="492443"/>
          </a:xfrm>
          <a:prstGeom prst="rect">
            <a:avLst/>
          </a:prstGeom>
        </p:spPr>
        <p:txBody>
          <a:bodyPr wrap="square">
            <a:spAutoFit/>
          </a:bodyPr>
          <a:lstStyle/>
          <a:p>
            <a:pPr>
              <a:lnSpc>
                <a:spcPct val="100000"/>
              </a:lnSpc>
            </a:pPr>
            <a:r>
              <a:rPr lang="en-US" altLang="zh-CN"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2.4 </a:t>
            </a:r>
            <a:r>
              <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一个例子</a:t>
            </a:r>
          </a:p>
        </p:txBody>
      </p:sp>
      <p:pic>
        <p:nvPicPr>
          <p:cNvPr id="11331" name="Picture 6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70517" y="659120"/>
            <a:ext cx="4802967" cy="2337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7855316"/>
      </p:ext>
    </p:extLst>
  </p:cSld>
  <p:clrMapOvr>
    <a:masterClrMapping/>
  </p:clrMapOvr>
  <p:transition spd="med">
    <p:split orient="ver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7220" name="Object 1028"/>
          <p:cNvGraphicFramePr>
            <a:graphicFrameLocks noChangeAspect="1"/>
          </p:cNvGraphicFramePr>
          <p:nvPr>
            <p:extLst>
              <p:ext uri="{D42A27DB-BD31-4B8C-83A1-F6EECF244321}">
                <p14:modId xmlns:p14="http://schemas.microsoft.com/office/powerpoint/2010/main" val="463202979"/>
              </p:ext>
            </p:extLst>
          </p:nvPr>
        </p:nvGraphicFramePr>
        <p:xfrm>
          <a:off x="899591" y="869683"/>
          <a:ext cx="4507574" cy="5774573"/>
        </p:xfrm>
        <a:graphic>
          <a:graphicData uri="http://schemas.openxmlformats.org/presentationml/2006/ole">
            <mc:AlternateContent xmlns:mc="http://schemas.openxmlformats.org/markup-compatibility/2006">
              <mc:Choice xmlns:v="urn:schemas-microsoft-com:vml" Requires="v">
                <p:oleObj spid="_x0000_s10286" name="Equation" r:id="rId3" imgW="1942920" imgH="2489040" progId="Equation.DSMT4">
                  <p:embed/>
                </p:oleObj>
              </mc:Choice>
              <mc:Fallback>
                <p:oleObj name="Equation" r:id="rId3" imgW="1942920" imgH="2489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1" y="869683"/>
                        <a:ext cx="4507574" cy="577457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024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1482" y="1052736"/>
            <a:ext cx="2736000" cy="2542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标题 1">
            <a:extLst>
              <a:ext uri="{FF2B5EF4-FFF2-40B4-BE49-F238E27FC236}">
                <a16:creationId xmlns:a16="http://schemas.microsoft.com/office/drawing/2014/main" id="{54B28B6E-4891-4803-BF04-53E8D5288400}"/>
              </a:ext>
            </a:extLst>
          </p:cNvPr>
          <p:cNvSpPr txBox="1">
            <a:spLocks/>
          </p:cNvSpPr>
          <p:nvPr/>
        </p:nvSpPr>
        <p:spPr>
          <a:xfrm>
            <a:off x="756000" y="108000"/>
            <a:ext cx="6781800" cy="492443"/>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2.4 </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一个例子</a:t>
            </a:r>
            <a:endPar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Tree>
    <p:extLst>
      <p:ext uri="{BB962C8B-B14F-4D97-AF65-F5344CB8AC3E}">
        <p14:creationId xmlns:p14="http://schemas.microsoft.com/office/powerpoint/2010/main" val="387957919"/>
      </p:ext>
    </p:extLst>
  </p:cSld>
  <p:clrMapOvr>
    <a:masterClrMapping/>
  </p:clrMapOvr>
  <p:transition spd="med">
    <p:split orient="ver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5803941"/>
      </p:ext>
    </p:extLst>
  </p:cSld>
  <p:clrMapOvr>
    <a:masterClrMapping/>
  </p:clrMapOvr>
  <p:transition spd="med">
    <p:split orient="ver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a:extLst>
              <a:ext uri="{FF2B5EF4-FFF2-40B4-BE49-F238E27FC236}">
                <a16:creationId xmlns:a16="http://schemas.microsoft.com/office/drawing/2014/main" id="{B6963952-7DB7-4210-805E-27DAC8061B38}"/>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327068" y="1340768"/>
            <a:ext cx="8489864" cy="3490446"/>
          </a:xfrm>
          <a:prstGeom prst="rect">
            <a:avLst/>
          </a:prstGeom>
        </p:spPr>
      </p:pic>
      <p:sp>
        <p:nvSpPr>
          <p:cNvPr id="7" name="标题 1"/>
          <p:cNvSpPr>
            <a:spLocks noGrp="1"/>
          </p:cNvSpPr>
          <p:nvPr>
            <p:ph type="title" idx="4294967295"/>
          </p:nvPr>
        </p:nvSpPr>
        <p:spPr>
          <a:xfrm>
            <a:off x="756000" y="108000"/>
            <a:ext cx="6781800" cy="492443"/>
          </a:xfrm>
          <a:prstGeom prst="rect">
            <a:avLst/>
          </a:prstGeom>
        </p:spPr>
        <p:txBody>
          <a:bodyPr wrap="square">
            <a:spAutoFit/>
          </a:bodyPr>
          <a:lstStyle/>
          <a:p>
            <a:pPr>
              <a:lnSpc>
                <a:spcPct val="100000"/>
              </a:lnSpc>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3.1 </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基于</a:t>
            </a:r>
            <a:r>
              <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软裕</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量的</a:t>
            </a:r>
            <a:r>
              <a:rPr lang="en-US" altLang="zh-CN"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C-SVM</a:t>
            </a:r>
            <a:endPar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Tree>
    <p:extLst>
      <p:ext uri="{BB962C8B-B14F-4D97-AF65-F5344CB8AC3E}">
        <p14:creationId xmlns:p14="http://schemas.microsoft.com/office/powerpoint/2010/main" val="2056377428"/>
      </p:ext>
    </p:extLst>
  </p:cSld>
  <p:clrMapOvr>
    <a:masterClrMapping/>
  </p:clrMapOvr>
  <p:transition spd="med">
    <p:split orient="ver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body" sz="half" idx="4294967295"/>
          </p:nvPr>
        </p:nvSpPr>
        <p:spPr bwMode="auto">
          <a:xfrm>
            <a:off x="252000" y="756000"/>
            <a:ext cx="8640000" cy="5895460"/>
          </a:xfrm>
          <a:prstGeom prst="rect">
            <a:avLst/>
          </a:prstGeom>
        </p:spPr>
        <p:txBody>
          <a:bodyPr wrap="square">
            <a:spAutoFit/>
          </a:bodyPr>
          <a:lstStyle/>
          <a:p>
            <a:pPr marL="360000" indent="-360000" algn="just">
              <a:lnSpc>
                <a:spcPct val="150000"/>
              </a:lnSpc>
              <a:spcBef>
                <a:spcPts val="600"/>
              </a:spcBef>
              <a:buClr>
                <a:srgbClr val="FF6600"/>
              </a:buClr>
              <a:buSzPct val="80000"/>
              <a:buFont typeface="Wingdings" panose="05000000000000000000" pitchFamily="2" charset="2"/>
              <a:buChar char="l"/>
            </a:pPr>
            <a:r>
              <a:rPr lang="zh-CN" altLang="en-US" sz="2400">
                <a:solidFill>
                  <a:schemeClr val="tx1">
                    <a:lumMod val="85000"/>
                    <a:lumOff val="15000"/>
                  </a:schemeClr>
                </a:solidFill>
                <a:cs typeface="+mn-ea"/>
                <a:sym typeface="Times New Roman" panose="02020603050405020304" pitchFamily="18" charset="0"/>
              </a:rPr>
              <a:t>概述：</a:t>
            </a:r>
            <a:endParaRPr lang="en-US" altLang="zh-CN" sz="2400">
              <a:solidFill>
                <a:schemeClr val="tx1">
                  <a:lumMod val="85000"/>
                  <a:lumOff val="15000"/>
                </a:schemeClr>
              </a:solidFill>
              <a:cs typeface="+mn-ea"/>
              <a:sym typeface="Times New Roman" panose="02020603050405020304" pitchFamily="18" charset="0"/>
            </a:endParaRPr>
          </a:p>
          <a:p>
            <a:pPr lvl="1" algn="just">
              <a:lnSpc>
                <a:spcPct val="150000"/>
              </a:lnSpc>
              <a:spcBef>
                <a:spcPts val="600"/>
              </a:spcBef>
              <a:buClr>
                <a:srgbClr val="FF6600"/>
              </a:buClr>
              <a:buSzPct val="60000"/>
              <a:buFont typeface="Wingdings" panose="05000000000000000000" pitchFamily="2" charset="2"/>
              <a:buChar char="l"/>
            </a:pPr>
            <a:r>
              <a:rPr lang="zh-CN" altLang="en-US" sz="2200">
                <a:sym typeface="Times New Roman" panose="02020603050405020304" pitchFamily="18" charset="0"/>
              </a:rPr>
              <a:t>经典</a:t>
            </a:r>
            <a:r>
              <a:rPr lang="en-US" altLang="zh-CN" sz="2200" dirty="0">
                <a:sym typeface="Times New Roman" panose="02020603050405020304" pitchFamily="18" charset="0"/>
              </a:rPr>
              <a:t>SVM</a:t>
            </a:r>
            <a:r>
              <a:rPr lang="zh-CN" altLang="en-US" sz="2200" dirty="0">
                <a:sym typeface="Times New Roman" panose="02020603050405020304" pitchFamily="18" charset="0"/>
              </a:rPr>
              <a:t>的基本假设是样本之间线性可分。但这在实践中常常并不合理</a:t>
            </a:r>
            <a:r>
              <a:rPr lang="en-US" altLang="zh-CN" sz="2200" dirty="0">
                <a:sym typeface="Times New Roman" panose="02020603050405020304" pitchFamily="18" charset="0"/>
              </a:rPr>
              <a:t>——</a:t>
            </a:r>
            <a:r>
              <a:rPr lang="zh-CN" altLang="en-US" sz="2200" dirty="0">
                <a:sym typeface="Times New Roman" panose="02020603050405020304" pitchFamily="18" charset="0"/>
              </a:rPr>
              <a:t>线性不可分是更普遍的现象。</a:t>
            </a:r>
          </a:p>
          <a:p>
            <a:pPr lvl="1" algn="just">
              <a:lnSpc>
                <a:spcPct val="150000"/>
              </a:lnSpc>
              <a:spcBef>
                <a:spcPts val="600"/>
              </a:spcBef>
              <a:buClr>
                <a:srgbClr val="FF6600"/>
              </a:buClr>
              <a:buSzPct val="60000"/>
              <a:buFont typeface="Wingdings" panose="05000000000000000000" pitchFamily="2" charset="2"/>
              <a:buChar char="l"/>
            </a:pPr>
            <a:r>
              <a:rPr lang="zh-CN" altLang="en-US" sz="2200" dirty="0">
                <a:sym typeface="Times New Roman" panose="02020603050405020304" pitchFamily="18" charset="0"/>
              </a:rPr>
              <a:t>为了解决线性不可分的情况，</a:t>
            </a:r>
            <a:r>
              <a:rPr lang="en-US" altLang="zh-CN" sz="2200" dirty="0">
                <a:sym typeface="Times New Roman" panose="02020603050405020304" pitchFamily="18" charset="0"/>
              </a:rPr>
              <a:t>Cortes</a:t>
            </a:r>
            <a:r>
              <a:rPr lang="zh-CN" altLang="en-US" sz="2200" dirty="0">
                <a:sym typeface="Times New Roman" panose="02020603050405020304" pitchFamily="18" charset="0"/>
              </a:rPr>
              <a:t>和</a:t>
            </a:r>
            <a:r>
              <a:rPr lang="en-US" altLang="zh-CN" sz="2200" dirty="0" err="1">
                <a:sym typeface="Times New Roman" panose="02020603050405020304" pitchFamily="18" charset="0"/>
              </a:rPr>
              <a:t>Vapnik</a:t>
            </a:r>
            <a:r>
              <a:rPr lang="zh-CN" altLang="en-US" sz="2200" dirty="0">
                <a:sym typeface="Times New Roman" panose="02020603050405020304" pitchFamily="18" charset="0"/>
              </a:rPr>
              <a:t>于</a:t>
            </a:r>
            <a:r>
              <a:rPr lang="en-US" altLang="zh-CN" sz="2200" dirty="0">
                <a:sym typeface="Times New Roman" panose="02020603050405020304" pitchFamily="18" charset="0"/>
              </a:rPr>
              <a:t>1995</a:t>
            </a:r>
            <a:r>
              <a:rPr lang="zh-CN" altLang="en-US" sz="2200" dirty="0">
                <a:sym typeface="Times New Roman" panose="02020603050405020304" pitchFamily="18" charset="0"/>
              </a:rPr>
              <a:t>年提出通过修改和扩展上述裕量最大化问题来予以解决。</a:t>
            </a:r>
            <a:endParaRPr lang="en-US" altLang="zh-CN" sz="2200" dirty="0">
              <a:sym typeface="Times New Roman" panose="02020603050405020304" pitchFamily="18" charset="0"/>
            </a:endParaRPr>
          </a:p>
          <a:p>
            <a:pPr lvl="1" algn="just">
              <a:lnSpc>
                <a:spcPct val="150000"/>
              </a:lnSpc>
              <a:spcBef>
                <a:spcPts val="600"/>
              </a:spcBef>
              <a:buClr>
                <a:srgbClr val="FF6600"/>
              </a:buClr>
              <a:buSzPct val="60000"/>
              <a:buFont typeface="Wingdings" panose="05000000000000000000" pitchFamily="2" charset="2"/>
              <a:buChar char="l"/>
            </a:pPr>
            <a:r>
              <a:rPr lang="zh-CN" altLang="en-US" sz="2200" dirty="0">
                <a:sym typeface="Times New Roman" panose="02020603050405020304" pitchFamily="18" charset="0"/>
              </a:rPr>
              <a:t>这种方法的核心思想是：不再像经典</a:t>
            </a:r>
            <a:r>
              <a:rPr lang="en-US" altLang="zh-CN" sz="2200" dirty="0">
                <a:sym typeface="Times New Roman" panose="02020603050405020304" pitchFamily="18" charset="0"/>
              </a:rPr>
              <a:t>SVM</a:t>
            </a:r>
            <a:r>
              <a:rPr lang="zh-CN" altLang="en-US" sz="2200" dirty="0">
                <a:sym typeface="Times New Roman" panose="02020603050405020304" pitchFamily="18" charset="0"/>
              </a:rPr>
              <a:t>那样要求所有的训练样本均能被正确划分，</a:t>
            </a:r>
            <a:r>
              <a:rPr lang="zh-CN" altLang="en-US" sz="2200" b="1" dirty="0">
                <a:solidFill>
                  <a:srgbClr val="FF6600"/>
                </a:solidFill>
                <a:sym typeface="Times New Roman" panose="02020603050405020304" pitchFamily="18" charset="0"/>
              </a:rPr>
              <a:t>而是允许一定数量的训练样本被分错，也即训练过程容忍一定程度的分类误差</a:t>
            </a:r>
            <a:r>
              <a:rPr lang="zh-CN" altLang="en-US" sz="2200" dirty="0">
                <a:sym typeface="Times New Roman" panose="02020603050405020304" pitchFamily="18" charset="0"/>
              </a:rPr>
              <a:t>。这样，训练过程挑选的是一个尽可能能够正确划分训练样本的超平面，而训练的目标仍然是最大化该超平面与分类正确的、最近的正</a:t>
            </a:r>
            <a:r>
              <a:rPr lang="en-US" altLang="zh-CN" sz="2200" dirty="0">
                <a:sym typeface="Times New Roman" panose="02020603050405020304" pitchFamily="18" charset="0"/>
              </a:rPr>
              <a:t>/</a:t>
            </a:r>
            <a:r>
              <a:rPr lang="zh-CN" altLang="en-US" sz="2200" dirty="0">
                <a:sym typeface="Times New Roman" panose="02020603050405020304" pitchFamily="18" charset="0"/>
              </a:rPr>
              <a:t>负例训练样本之间的距离（仍然称之为裕量</a:t>
            </a:r>
            <a:r>
              <a:rPr lang="en-US" altLang="zh-CN" sz="2200" dirty="0">
                <a:sym typeface="Times New Roman" panose="02020603050405020304" pitchFamily="18" charset="0"/>
              </a:rPr>
              <a:t>——</a:t>
            </a:r>
            <a:r>
              <a:rPr lang="zh-CN" altLang="en-US" sz="2200" dirty="0">
                <a:sym typeface="Times New Roman" panose="02020603050405020304" pitchFamily="18" charset="0"/>
              </a:rPr>
              <a:t>软裕量）。  </a:t>
            </a:r>
            <a:endParaRPr lang="el-GR" altLang="zh-CN" sz="2200" dirty="0">
              <a:sym typeface="Times New Roman" panose="02020603050405020304" pitchFamily="18" charset="0"/>
            </a:endParaRPr>
          </a:p>
        </p:txBody>
      </p:sp>
      <p:sp>
        <p:nvSpPr>
          <p:cNvPr id="25607" name="Rectangle 7"/>
          <p:cNvSpPr>
            <a:spLocks noChangeArrowheads="1"/>
          </p:cNvSpPr>
          <p:nvPr/>
        </p:nvSpPr>
        <p:spPr bwMode="auto">
          <a:xfrm>
            <a:off x="0" y="2669415"/>
            <a:ext cx="184731" cy="1090547"/>
          </a:xfrm>
          <a:prstGeom prst="rect">
            <a:avLst/>
          </a:prstGeom>
          <a:noFill/>
          <a:ln>
            <a:noFill/>
          </a:ln>
          <a:effectLst/>
          <a:extLst>
            <a:ext uri="{909E8E84-426E-40DD-AFC4-6F175D3DCCD1}">
              <a14:hiddenFill xmlns:a14="http://schemas.microsoft.com/office/drawing/2010/main">
                <a:solidFill>
                  <a:srgbClr val="F9FBB5"/>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82800" bIns="82800" anchor="ctr">
            <a:spAutoFit/>
          </a:bodyPr>
          <a:lstStyle>
            <a:lvl1pPr eaLnBrk="0" hangingPunct="0">
              <a:defRPr kumimoji="1" sz="6000" b="1">
                <a:solidFill>
                  <a:schemeClr val="tx1"/>
                </a:solidFill>
                <a:latin typeface="楷体_GB2312" pitchFamily="49" charset="-122"/>
                <a:ea typeface="宋体" charset="-122"/>
              </a:defRPr>
            </a:lvl1pPr>
            <a:lvl2pPr marL="742950" indent="-285750" eaLnBrk="0" hangingPunct="0">
              <a:defRPr kumimoji="1" sz="6000" b="1">
                <a:solidFill>
                  <a:schemeClr val="tx1"/>
                </a:solidFill>
                <a:latin typeface="楷体_GB2312" pitchFamily="49" charset="-122"/>
                <a:ea typeface="宋体" charset="-122"/>
              </a:defRPr>
            </a:lvl2pPr>
            <a:lvl3pPr marL="1143000" indent="-228600" eaLnBrk="0" hangingPunct="0">
              <a:defRPr kumimoji="1" sz="6000" b="1">
                <a:solidFill>
                  <a:schemeClr val="tx1"/>
                </a:solidFill>
                <a:latin typeface="楷体_GB2312" pitchFamily="49" charset="-122"/>
                <a:ea typeface="宋体" charset="-122"/>
              </a:defRPr>
            </a:lvl3pPr>
            <a:lvl4pPr marL="1600200" indent="-228600" eaLnBrk="0" hangingPunct="0">
              <a:defRPr kumimoji="1" sz="6000" b="1">
                <a:solidFill>
                  <a:schemeClr val="tx1"/>
                </a:solidFill>
                <a:latin typeface="楷体_GB2312" pitchFamily="49" charset="-122"/>
                <a:ea typeface="宋体" charset="-122"/>
              </a:defRPr>
            </a:lvl4pPr>
            <a:lvl5pPr marL="2057400" indent="-228600" eaLnBrk="0" hangingPunct="0">
              <a:defRPr kumimoji="1" sz="6000" b="1">
                <a:solidFill>
                  <a:schemeClr val="tx1"/>
                </a:solidFill>
                <a:latin typeface="楷体_GB2312" pitchFamily="49" charset="-122"/>
                <a:ea typeface="宋体" charset="-122"/>
              </a:defRPr>
            </a:lvl5pPr>
            <a:lvl6pPr marL="25146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6pPr>
            <a:lvl7pPr marL="29718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7pPr>
            <a:lvl8pPr marL="34290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8pPr>
            <a:lvl9pPr marL="38862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9pPr>
          </a:lstStyle>
          <a:p>
            <a:pPr eaLnBrk="1" hangingPunct="1"/>
            <a:endParaRPr lang="en-US" altLang="zh-CN">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5608" name="Rectangle 8"/>
          <p:cNvSpPr>
            <a:spLocks noChangeArrowheads="1"/>
          </p:cNvSpPr>
          <p:nvPr/>
        </p:nvSpPr>
        <p:spPr bwMode="auto">
          <a:xfrm>
            <a:off x="0" y="2526540"/>
            <a:ext cx="184731" cy="1090547"/>
          </a:xfrm>
          <a:prstGeom prst="rect">
            <a:avLst/>
          </a:prstGeom>
          <a:noFill/>
          <a:ln>
            <a:noFill/>
          </a:ln>
          <a:effectLst/>
          <a:extLst>
            <a:ext uri="{909E8E84-426E-40DD-AFC4-6F175D3DCCD1}">
              <a14:hiddenFill xmlns:a14="http://schemas.microsoft.com/office/drawing/2010/main">
                <a:solidFill>
                  <a:srgbClr val="F9FBB5"/>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82800" bIns="82800" anchor="ctr">
            <a:spAutoFit/>
          </a:bodyPr>
          <a:lstStyle>
            <a:lvl1pPr eaLnBrk="0" hangingPunct="0">
              <a:defRPr kumimoji="1" sz="6000" b="1">
                <a:solidFill>
                  <a:schemeClr val="tx1"/>
                </a:solidFill>
                <a:latin typeface="楷体_GB2312" pitchFamily="49" charset="-122"/>
                <a:ea typeface="宋体" charset="-122"/>
              </a:defRPr>
            </a:lvl1pPr>
            <a:lvl2pPr marL="742950" indent="-285750" eaLnBrk="0" hangingPunct="0">
              <a:defRPr kumimoji="1" sz="6000" b="1">
                <a:solidFill>
                  <a:schemeClr val="tx1"/>
                </a:solidFill>
                <a:latin typeface="楷体_GB2312" pitchFamily="49" charset="-122"/>
                <a:ea typeface="宋体" charset="-122"/>
              </a:defRPr>
            </a:lvl2pPr>
            <a:lvl3pPr marL="1143000" indent="-228600" eaLnBrk="0" hangingPunct="0">
              <a:defRPr kumimoji="1" sz="6000" b="1">
                <a:solidFill>
                  <a:schemeClr val="tx1"/>
                </a:solidFill>
                <a:latin typeface="楷体_GB2312" pitchFamily="49" charset="-122"/>
                <a:ea typeface="宋体" charset="-122"/>
              </a:defRPr>
            </a:lvl3pPr>
            <a:lvl4pPr marL="1600200" indent="-228600" eaLnBrk="0" hangingPunct="0">
              <a:defRPr kumimoji="1" sz="6000" b="1">
                <a:solidFill>
                  <a:schemeClr val="tx1"/>
                </a:solidFill>
                <a:latin typeface="楷体_GB2312" pitchFamily="49" charset="-122"/>
                <a:ea typeface="宋体" charset="-122"/>
              </a:defRPr>
            </a:lvl4pPr>
            <a:lvl5pPr marL="2057400" indent="-228600" eaLnBrk="0" hangingPunct="0">
              <a:defRPr kumimoji="1" sz="6000" b="1">
                <a:solidFill>
                  <a:schemeClr val="tx1"/>
                </a:solidFill>
                <a:latin typeface="楷体_GB2312" pitchFamily="49" charset="-122"/>
                <a:ea typeface="宋体" charset="-122"/>
              </a:defRPr>
            </a:lvl5pPr>
            <a:lvl6pPr marL="25146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6pPr>
            <a:lvl7pPr marL="29718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7pPr>
            <a:lvl8pPr marL="34290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8pPr>
            <a:lvl9pPr marL="38862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9pPr>
          </a:lstStyle>
          <a:p>
            <a:pPr eaLnBrk="1" hangingPunct="1"/>
            <a:endParaRPr lang="en-US" altLang="zh-CN">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8" name="标题 1">
            <a:extLst>
              <a:ext uri="{FF2B5EF4-FFF2-40B4-BE49-F238E27FC236}">
                <a16:creationId xmlns:a16="http://schemas.microsoft.com/office/drawing/2014/main" id="{38708F42-A230-4DB8-ACE8-F19E779EF76C}"/>
              </a:ext>
            </a:extLst>
          </p:cNvPr>
          <p:cNvSpPr txBox="1">
            <a:spLocks/>
          </p:cNvSpPr>
          <p:nvPr/>
        </p:nvSpPr>
        <p:spPr>
          <a:xfrm>
            <a:off x="756000" y="108000"/>
            <a:ext cx="6781800" cy="492443"/>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3.1 </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基于软裕量的</a:t>
            </a: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C-SVM</a:t>
            </a:r>
            <a:endPar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Tree>
    <p:extLst>
      <p:ext uri="{BB962C8B-B14F-4D97-AF65-F5344CB8AC3E}">
        <p14:creationId xmlns:p14="http://schemas.microsoft.com/office/powerpoint/2010/main" val="774239950"/>
      </p:ext>
    </p:extLst>
  </p:cSld>
  <p:clrMapOvr>
    <a:masterClrMapping/>
  </p:clrMapOvr>
  <p:transition spd="med">
    <p:split orient="ver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29" name="Group 9"/>
          <p:cNvGrpSpPr>
            <a:grpSpLocks/>
          </p:cNvGrpSpPr>
          <p:nvPr/>
        </p:nvGrpSpPr>
        <p:grpSpPr bwMode="auto">
          <a:xfrm>
            <a:off x="1385233" y="1557337"/>
            <a:ext cx="6373534" cy="4054030"/>
            <a:chOff x="1008" y="1056"/>
            <a:chExt cx="4976" cy="3275"/>
          </a:xfrm>
        </p:grpSpPr>
        <p:sp>
          <p:nvSpPr>
            <p:cNvPr id="26634" name="Line 10"/>
            <p:cNvSpPr>
              <a:spLocks noChangeShapeType="1"/>
            </p:cNvSpPr>
            <p:nvPr/>
          </p:nvSpPr>
          <p:spPr bwMode="auto">
            <a:xfrm flipV="1">
              <a:off x="1344" y="1128"/>
              <a:ext cx="0" cy="2696"/>
            </a:xfrm>
            <a:prstGeom prst="line">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6635" name="Line 11"/>
            <p:cNvSpPr>
              <a:spLocks noChangeShapeType="1"/>
            </p:cNvSpPr>
            <p:nvPr/>
          </p:nvSpPr>
          <p:spPr bwMode="auto">
            <a:xfrm flipV="1">
              <a:off x="1344" y="3824"/>
              <a:ext cx="2568" cy="0"/>
            </a:xfrm>
            <a:prstGeom prst="line">
              <a:avLst/>
            </a:prstGeom>
            <a:noFill/>
            <a:ln w="127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6636" name="Oval 12"/>
            <p:cNvSpPr>
              <a:spLocks noChangeArrowheads="1"/>
            </p:cNvSpPr>
            <p:nvPr/>
          </p:nvSpPr>
          <p:spPr bwMode="auto">
            <a:xfrm>
              <a:off x="3078" y="1642"/>
              <a:ext cx="128" cy="12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6000" b="1">
                  <a:solidFill>
                    <a:schemeClr val="tx1"/>
                  </a:solidFill>
                  <a:latin typeface="楷体_GB2312" pitchFamily="49" charset="-122"/>
                  <a:ea typeface="宋体" charset="-122"/>
                </a:defRPr>
              </a:lvl1pPr>
              <a:lvl2pPr marL="742950" indent="-285750" eaLnBrk="0" hangingPunct="0">
                <a:defRPr kumimoji="1" sz="6000" b="1">
                  <a:solidFill>
                    <a:schemeClr val="tx1"/>
                  </a:solidFill>
                  <a:latin typeface="楷体_GB2312" pitchFamily="49" charset="-122"/>
                  <a:ea typeface="宋体" charset="-122"/>
                </a:defRPr>
              </a:lvl2pPr>
              <a:lvl3pPr marL="1143000" indent="-228600" eaLnBrk="0" hangingPunct="0">
                <a:defRPr kumimoji="1" sz="6000" b="1">
                  <a:solidFill>
                    <a:schemeClr val="tx1"/>
                  </a:solidFill>
                  <a:latin typeface="楷体_GB2312" pitchFamily="49" charset="-122"/>
                  <a:ea typeface="宋体" charset="-122"/>
                </a:defRPr>
              </a:lvl3pPr>
              <a:lvl4pPr marL="1600200" indent="-228600" eaLnBrk="0" hangingPunct="0">
                <a:defRPr kumimoji="1" sz="6000" b="1">
                  <a:solidFill>
                    <a:schemeClr val="tx1"/>
                  </a:solidFill>
                  <a:latin typeface="楷体_GB2312" pitchFamily="49" charset="-122"/>
                  <a:ea typeface="宋体" charset="-122"/>
                </a:defRPr>
              </a:lvl4pPr>
              <a:lvl5pPr marL="2057400" indent="-228600" eaLnBrk="0" hangingPunct="0">
                <a:defRPr kumimoji="1" sz="6000" b="1">
                  <a:solidFill>
                    <a:schemeClr val="tx1"/>
                  </a:solidFill>
                  <a:latin typeface="楷体_GB2312" pitchFamily="49" charset="-122"/>
                  <a:ea typeface="宋体" charset="-122"/>
                </a:defRPr>
              </a:lvl5pPr>
              <a:lvl6pPr marL="25146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6pPr>
              <a:lvl7pPr marL="29718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7pPr>
              <a:lvl8pPr marL="34290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8pPr>
              <a:lvl9pPr marL="38862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9pPr>
            </a:lstStyle>
            <a:p>
              <a:pPr eaLnBrk="1" hangingPunct="1"/>
              <a:endParaRPr lang="en-US" altLang="zh-CN">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6637" name="Oval 13"/>
            <p:cNvSpPr>
              <a:spLocks noChangeArrowheads="1"/>
            </p:cNvSpPr>
            <p:nvPr/>
          </p:nvSpPr>
          <p:spPr bwMode="auto">
            <a:xfrm>
              <a:off x="3600" y="1344"/>
              <a:ext cx="129" cy="129"/>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6000" b="1">
                  <a:solidFill>
                    <a:schemeClr val="tx1"/>
                  </a:solidFill>
                  <a:latin typeface="楷体_GB2312" pitchFamily="49" charset="-122"/>
                  <a:ea typeface="宋体" charset="-122"/>
                </a:defRPr>
              </a:lvl1pPr>
              <a:lvl2pPr marL="742950" indent="-285750" eaLnBrk="0" hangingPunct="0">
                <a:defRPr kumimoji="1" sz="6000" b="1">
                  <a:solidFill>
                    <a:schemeClr val="tx1"/>
                  </a:solidFill>
                  <a:latin typeface="楷体_GB2312" pitchFamily="49" charset="-122"/>
                  <a:ea typeface="宋体" charset="-122"/>
                </a:defRPr>
              </a:lvl2pPr>
              <a:lvl3pPr marL="1143000" indent="-228600" eaLnBrk="0" hangingPunct="0">
                <a:defRPr kumimoji="1" sz="6000" b="1">
                  <a:solidFill>
                    <a:schemeClr val="tx1"/>
                  </a:solidFill>
                  <a:latin typeface="楷体_GB2312" pitchFamily="49" charset="-122"/>
                  <a:ea typeface="宋体" charset="-122"/>
                </a:defRPr>
              </a:lvl3pPr>
              <a:lvl4pPr marL="1600200" indent="-228600" eaLnBrk="0" hangingPunct="0">
                <a:defRPr kumimoji="1" sz="6000" b="1">
                  <a:solidFill>
                    <a:schemeClr val="tx1"/>
                  </a:solidFill>
                  <a:latin typeface="楷体_GB2312" pitchFamily="49" charset="-122"/>
                  <a:ea typeface="宋体" charset="-122"/>
                </a:defRPr>
              </a:lvl4pPr>
              <a:lvl5pPr marL="2057400" indent="-228600" eaLnBrk="0" hangingPunct="0">
                <a:defRPr kumimoji="1" sz="6000" b="1">
                  <a:solidFill>
                    <a:schemeClr val="tx1"/>
                  </a:solidFill>
                  <a:latin typeface="楷体_GB2312" pitchFamily="49" charset="-122"/>
                  <a:ea typeface="宋体" charset="-122"/>
                </a:defRPr>
              </a:lvl5pPr>
              <a:lvl6pPr marL="25146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6pPr>
              <a:lvl7pPr marL="29718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7pPr>
              <a:lvl8pPr marL="34290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8pPr>
              <a:lvl9pPr marL="38862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9pPr>
            </a:lstStyle>
            <a:p>
              <a:pPr eaLnBrk="1" hangingPunct="1"/>
              <a:endParaRPr lang="en-US" altLang="zh-CN">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6638" name="Oval 14"/>
            <p:cNvSpPr>
              <a:spLocks noChangeArrowheads="1"/>
            </p:cNvSpPr>
            <p:nvPr/>
          </p:nvSpPr>
          <p:spPr bwMode="auto">
            <a:xfrm>
              <a:off x="3936" y="2496"/>
              <a:ext cx="128" cy="12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6000" b="1">
                  <a:solidFill>
                    <a:schemeClr val="tx1"/>
                  </a:solidFill>
                  <a:latin typeface="楷体_GB2312" pitchFamily="49" charset="-122"/>
                  <a:ea typeface="宋体" charset="-122"/>
                </a:defRPr>
              </a:lvl1pPr>
              <a:lvl2pPr marL="742950" indent="-285750" eaLnBrk="0" hangingPunct="0">
                <a:defRPr kumimoji="1" sz="6000" b="1">
                  <a:solidFill>
                    <a:schemeClr val="tx1"/>
                  </a:solidFill>
                  <a:latin typeface="楷体_GB2312" pitchFamily="49" charset="-122"/>
                  <a:ea typeface="宋体" charset="-122"/>
                </a:defRPr>
              </a:lvl2pPr>
              <a:lvl3pPr marL="1143000" indent="-228600" eaLnBrk="0" hangingPunct="0">
                <a:defRPr kumimoji="1" sz="6000" b="1">
                  <a:solidFill>
                    <a:schemeClr val="tx1"/>
                  </a:solidFill>
                  <a:latin typeface="楷体_GB2312" pitchFamily="49" charset="-122"/>
                  <a:ea typeface="宋体" charset="-122"/>
                </a:defRPr>
              </a:lvl3pPr>
              <a:lvl4pPr marL="1600200" indent="-228600" eaLnBrk="0" hangingPunct="0">
                <a:defRPr kumimoji="1" sz="6000" b="1">
                  <a:solidFill>
                    <a:schemeClr val="tx1"/>
                  </a:solidFill>
                  <a:latin typeface="楷体_GB2312" pitchFamily="49" charset="-122"/>
                  <a:ea typeface="宋体" charset="-122"/>
                </a:defRPr>
              </a:lvl4pPr>
              <a:lvl5pPr marL="2057400" indent="-228600" eaLnBrk="0" hangingPunct="0">
                <a:defRPr kumimoji="1" sz="6000" b="1">
                  <a:solidFill>
                    <a:schemeClr val="tx1"/>
                  </a:solidFill>
                  <a:latin typeface="楷体_GB2312" pitchFamily="49" charset="-122"/>
                  <a:ea typeface="宋体" charset="-122"/>
                </a:defRPr>
              </a:lvl5pPr>
              <a:lvl6pPr marL="25146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6pPr>
              <a:lvl7pPr marL="29718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7pPr>
              <a:lvl8pPr marL="34290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8pPr>
              <a:lvl9pPr marL="38862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9pPr>
            </a:lstStyle>
            <a:p>
              <a:pPr eaLnBrk="1" hangingPunct="1"/>
              <a:endParaRPr lang="en-US" altLang="zh-CN">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6639" name="Oval 15"/>
            <p:cNvSpPr>
              <a:spLocks noChangeArrowheads="1"/>
            </p:cNvSpPr>
            <p:nvPr/>
          </p:nvSpPr>
          <p:spPr bwMode="auto">
            <a:xfrm>
              <a:off x="2400" y="1728"/>
              <a:ext cx="129" cy="129"/>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6000" b="1">
                  <a:solidFill>
                    <a:schemeClr val="tx1"/>
                  </a:solidFill>
                  <a:latin typeface="楷体_GB2312" pitchFamily="49" charset="-122"/>
                  <a:ea typeface="宋体" charset="-122"/>
                </a:defRPr>
              </a:lvl1pPr>
              <a:lvl2pPr marL="742950" indent="-285750" eaLnBrk="0" hangingPunct="0">
                <a:defRPr kumimoji="1" sz="6000" b="1">
                  <a:solidFill>
                    <a:schemeClr val="tx1"/>
                  </a:solidFill>
                  <a:latin typeface="楷体_GB2312" pitchFamily="49" charset="-122"/>
                  <a:ea typeface="宋体" charset="-122"/>
                </a:defRPr>
              </a:lvl2pPr>
              <a:lvl3pPr marL="1143000" indent="-228600" eaLnBrk="0" hangingPunct="0">
                <a:defRPr kumimoji="1" sz="6000" b="1">
                  <a:solidFill>
                    <a:schemeClr val="tx1"/>
                  </a:solidFill>
                  <a:latin typeface="楷体_GB2312" pitchFamily="49" charset="-122"/>
                  <a:ea typeface="宋体" charset="-122"/>
                </a:defRPr>
              </a:lvl3pPr>
              <a:lvl4pPr marL="1600200" indent="-228600" eaLnBrk="0" hangingPunct="0">
                <a:defRPr kumimoji="1" sz="6000" b="1">
                  <a:solidFill>
                    <a:schemeClr val="tx1"/>
                  </a:solidFill>
                  <a:latin typeface="楷体_GB2312" pitchFamily="49" charset="-122"/>
                  <a:ea typeface="宋体" charset="-122"/>
                </a:defRPr>
              </a:lvl4pPr>
              <a:lvl5pPr marL="2057400" indent="-228600" eaLnBrk="0" hangingPunct="0">
                <a:defRPr kumimoji="1" sz="6000" b="1">
                  <a:solidFill>
                    <a:schemeClr val="tx1"/>
                  </a:solidFill>
                  <a:latin typeface="楷体_GB2312" pitchFamily="49" charset="-122"/>
                  <a:ea typeface="宋体" charset="-122"/>
                </a:defRPr>
              </a:lvl5pPr>
              <a:lvl6pPr marL="25146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6pPr>
              <a:lvl7pPr marL="29718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7pPr>
              <a:lvl8pPr marL="34290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8pPr>
              <a:lvl9pPr marL="38862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9pPr>
            </a:lstStyle>
            <a:p>
              <a:pPr eaLnBrk="1" hangingPunct="1"/>
              <a:endParaRPr lang="en-US" altLang="zh-CN">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6640" name="Oval 16"/>
            <p:cNvSpPr>
              <a:spLocks noChangeArrowheads="1"/>
            </p:cNvSpPr>
            <p:nvPr/>
          </p:nvSpPr>
          <p:spPr bwMode="auto">
            <a:xfrm>
              <a:off x="4080" y="2064"/>
              <a:ext cx="128" cy="12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6000" b="1">
                  <a:solidFill>
                    <a:schemeClr val="tx1"/>
                  </a:solidFill>
                  <a:latin typeface="楷体_GB2312" pitchFamily="49" charset="-122"/>
                  <a:ea typeface="宋体" charset="-122"/>
                </a:defRPr>
              </a:lvl1pPr>
              <a:lvl2pPr marL="742950" indent="-285750" eaLnBrk="0" hangingPunct="0">
                <a:defRPr kumimoji="1" sz="6000" b="1">
                  <a:solidFill>
                    <a:schemeClr val="tx1"/>
                  </a:solidFill>
                  <a:latin typeface="楷体_GB2312" pitchFamily="49" charset="-122"/>
                  <a:ea typeface="宋体" charset="-122"/>
                </a:defRPr>
              </a:lvl2pPr>
              <a:lvl3pPr marL="1143000" indent="-228600" eaLnBrk="0" hangingPunct="0">
                <a:defRPr kumimoji="1" sz="6000" b="1">
                  <a:solidFill>
                    <a:schemeClr val="tx1"/>
                  </a:solidFill>
                  <a:latin typeface="楷体_GB2312" pitchFamily="49" charset="-122"/>
                  <a:ea typeface="宋体" charset="-122"/>
                </a:defRPr>
              </a:lvl3pPr>
              <a:lvl4pPr marL="1600200" indent="-228600" eaLnBrk="0" hangingPunct="0">
                <a:defRPr kumimoji="1" sz="6000" b="1">
                  <a:solidFill>
                    <a:schemeClr val="tx1"/>
                  </a:solidFill>
                  <a:latin typeface="楷体_GB2312" pitchFamily="49" charset="-122"/>
                  <a:ea typeface="宋体" charset="-122"/>
                </a:defRPr>
              </a:lvl4pPr>
              <a:lvl5pPr marL="2057400" indent="-228600" eaLnBrk="0" hangingPunct="0">
                <a:defRPr kumimoji="1" sz="6000" b="1">
                  <a:solidFill>
                    <a:schemeClr val="tx1"/>
                  </a:solidFill>
                  <a:latin typeface="楷体_GB2312" pitchFamily="49" charset="-122"/>
                  <a:ea typeface="宋体" charset="-122"/>
                </a:defRPr>
              </a:lvl5pPr>
              <a:lvl6pPr marL="25146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6pPr>
              <a:lvl7pPr marL="29718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7pPr>
              <a:lvl8pPr marL="34290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8pPr>
              <a:lvl9pPr marL="38862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9pPr>
            </a:lstStyle>
            <a:p>
              <a:pPr eaLnBrk="1" hangingPunct="1"/>
              <a:endParaRPr lang="en-US" altLang="zh-CN">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6641" name="Rectangle 17"/>
            <p:cNvSpPr>
              <a:spLocks noChangeArrowheads="1"/>
            </p:cNvSpPr>
            <p:nvPr/>
          </p:nvSpPr>
          <p:spPr bwMode="auto">
            <a:xfrm>
              <a:off x="1632" y="2657"/>
              <a:ext cx="128" cy="128"/>
            </a:xfrm>
            <a:prstGeom prst="rect">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6000" b="1">
                  <a:solidFill>
                    <a:schemeClr val="tx1"/>
                  </a:solidFill>
                  <a:latin typeface="楷体_GB2312" pitchFamily="49" charset="-122"/>
                  <a:ea typeface="宋体" charset="-122"/>
                </a:defRPr>
              </a:lvl1pPr>
              <a:lvl2pPr marL="742950" indent="-285750" eaLnBrk="0" hangingPunct="0">
                <a:defRPr kumimoji="1" sz="6000" b="1">
                  <a:solidFill>
                    <a:schemeClr val="tx1"/>
                  </a:solidFill>
                  <a:latin typeface="楷体_GB2312" pitchFamily="49" charset="-122"/>
                  <a:ea typeface="宋体" charset="-122"/>
                </a:defRPr>
              </a:lvl2pPr>
              <a:lvl3pPr marL="1143000" indent="-228600" eaLnBrk="0" hangingPunct="0">
                <a:defRPr kumimoji="1" sz="6000" b="1">
                  <a:solidFill>
                    <a:schemeClr val="tx1"/>
                  </a:solidFill>
                  <a:latin typeface="楷体_GB2312" pitchFamily="49" charset="-122"/>
                  <a:ea typeface="宋体" charset="-122"/>
                </a:defRPr>
              </a:lvl3pPr>
              <a:lvl4pPr marL="1600200" indent="-228600" eaLnBrk="0" hangingPunct="0">
                <a:defRPr kumimoji="1" sz="6000" b="1">
                  <a:solidFill>
                    <a:schemeClr val="tx1"/>
                  </a:solidFill>
                  <a:latin typeface="楷体_GB2312" pitchFamily="49" charset="-122"/>
                  <a:ea typeface="宋体" charset="-122"/>
                </a:defRPr>
              </a:lvl4pPr>
              <a:lvl5pPr marL="2057400" indent="-228600" eaLnBrk="0" hangingPunct="0">
                <a:defRPr kumimoji="1" sz="6000" b="1">
                  <a:solidFill>
                    <a:schemeClr val="tx1"/>
                  </a:solidFill>
                  <a:latin typeface="楷体_GB2312" pitchFamily="49" charset="-122"/>
                  <a:ea typeface="宋体" charset="-122"/>
                </a:defRPr>
              </a:lvl5pPr>
              <a:lvl6pPr marL="25146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6pPr>
              <a:lvl7pPr marL="29718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7pPr>
              <a:lvl8pPr marL="34290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8pPr>
              <a:lvl9pPr marL="38862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9pPr>
            </a:lstStyle>
            <a:p>
              <a:pPr eaLnBrk="1" hangingPunct="1"/>
              <a:endParaRPr lang="en-US" altLang="zh-CN">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6642" name="Rectangle 18"/>
            <p:cNvSpPr>
              <a:spLocks noChangeArrowheads="1"/>
            </p:cNvSpPr>
            <p:nvPr/>
          </p:nvSpPr>
          <p:spPr bwMode="auto">
            <a:xfrm>
              <a:off x="3360" y="2448"/>
              <a:ext cx="129" cy="128"/>
            </a:xfrm>
            <a:prstGeom prst="rect">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6000" b="1">
                  <a:solidFill>
                    <a:schemeClr val="tx1"/>
                  </a:solidFill>
                  <a:latin typeface="楷体_GB2312" pitchFamily="49" charset="-122"/>
                  <a:ea typeface="宋体" charset="-122"/>
                </a:defRPr>
              </a:lvl1pPr>
              <a:lvl2pPr marL="742950" indent="-285750" eaLnBrk="0" hangingPunct="0">
                <a:defRPr kumimoji="1" sz="6000" b="1">
                  <a:solidFill>
                    <a:schemeClr val="tx1"/>
                  </a:solidFill>
                  <a:latin typeface="楷体_GB2312" pitchFamily="49" charset="-122"/>
                  <a:ea typeface="宋体" charset="-122"/>
                </a:defRPr>
              </a:lvl2pPr>
              <a:lvl3pPr marL="1143000" indent="-228600" eaLnBrk="0" hangingPunct="0">
                <a:defRPr kumimoji="1" sz="6000" b="1">
                  <a:solidFill>
                    <a:schemeClr val="tx1"/>
                  </a:solidFill>
                  <a:latin typeface="楷体_GB2312" pitchFamily="49" charset="-122"/>
                  <a:ea typeface="宋体" charset="-122"/>
                </a:defRPr>
              </a:lvl3pPr>
              <a:lvl4pPr marL="1600200" indent="-228600" eaLnBrk="0" hangingPunct="0">
                <a:defRPr kumimoji="1" sz="6000" b="1">
                  <a:solidFill>
                    <a:schemeClr val="tx1"/>
                  </a:solidFill>
                  <a:latin typeface="楷体_GB2312" pitchFamily="49" charset="-122"/>
                  <a:ea typeface="宋体" charset="-122"/>
                </a:defRPr>
              </a:lvl4pPr>
              <a:lvl5pPr marL="2057400" indent="-228600" eaLnBrk="0" hangingPunct="0">
                <a:defRPr kumimoji="1" sz="6000" b="1">
                  <a:solidFill>
                    <a:schemeClr val="tx1"/>
                  </a:solidFill>
                  <a:latin typeface="楷体_GB2312" pitchFamily="49" charset="-122"/>
                  <a:ea typeface="宋体" charset="-122"/>
                </a:defRPr>
              </a:lvl5pPr>
              <a:lvl6pPr marL="25146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6pPr>
              <a:lvl7pPr marL="29718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7pPr>
              <a:lvl8pPr marL="34290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8pPr>
              <a:lvl9pPr marL="38862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9pPr>
            </a:lstStyle>
            <a:p>
              <a:pPr eaLnBrk="1" hangingPunct="1"/>
              <a:endParaRPr lang="en-US" altLang="zh-CN">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6643" name="Rectangle 19"/>
            <p:cNvSpPr>
              <a:spLocks noChangeArrowheads="1"/>
            </p:cNvSpPr>
            <p:nvPr/>
          </p:nvSpPr>
          <p:spPr bwMode="auto">
            <a:xfrm>
              <a:off x="2208" y="2928"/>
              <a:ext cx="128" cy="128"/>
            </a:xfrm>
            <a:prstGeom prst="rect">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6000" b="1">
                  <a:solidFill>
                    <a:schemeClr val="tx1"/>
                  </a:solidFill>
                  <a:latin typeface="楷体_GB2312" pitchFamily="49" charset="-122"/>
                  <a:ea typeface="宋体" charset="-122"/>
                </a:defRPr>
              </a:lvl1pPr>
              <a:lvl2pPr marL="742950" indent="-285750" eaLnBrk="0" hangingPunct="0">
                <a:defRPr kumimoji="1" sz="6000" b="1">
                  <a:solidFill>
                    <a:schemeClr val="tx1"/>
                  </a:solidFill>
                  <a:latin typeface="楷体_GB2312" pitchFamily="49" charset="-122"/>
                  <a:ea typeface="宋体" charset="-122"/>
                </a:defRPr>
              </a:lvl2pPr>
              <a:lvl3pPr marL="1143000" indent="-228600" eaLnBrk="0" hangingPunct="0">
                <a:defRPr kumimoji="1" sz="6000" b="1">
                  <a:solidFill>
                    <a:schemeClr val="tx1"/>
                  </a:solidFill>
                  <a:latin typeface="楷体_GB2312" pitchFamily="49" charset="-122"/>
                  <a:ea typeface="宋体" charset="-122"/>
                </a:defRPr>
              </a:lvl3pPr>
              <a:lvl4pPr marL="1600200" indent="-228600" eaLnBrk="0" hangingPunct="0">
                <a:defRPr kumimoji="1" sz="6000" b="1">
                  <a:solidFill>
                    <a:schemeClr val="tx1"/>
                  </a:solidFill>
                  <a:latin typeface="楷体_GB2312" pitchFamily="49" charset="-122"/>
                  <a:ea typeface="宋体" charset="-122"/>
                </a:defRPr>
              </a:lvl4pPr>
              <a:lvl5pPr marL="2057400" indent="-228600" eaLnBrk="0" hangingPunct="0">
                <a:defRPr kumimoji="1" sz="6000" b="1">
                  <a:solidFill>
                    <a:schemeClr val="tx1"/>
                  </a:solidFill>
                  <a:latin typeface="楷体_GB2312" pitchFamily="49" charset="-122"/>
                  <a:ea typeface="宋体" charset="-122"/>
                </a:defRPr>
              </a:lvl5pPr>
              <a:lvl6pPr marL="25146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6pPr>
              <a:lvl7pPr marL="29718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7pPr>
              <a:lvl8pPr marL="34290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8pPr>
              <a:lvl9pPr marL="38862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9pPr>
            </a:lstStyle>
            <a:p>
              <a:pPr eaLnBrk="1" hangingPunct="1"/>
              <a:endParaRPr lang="en-US" altLang="zh-CN">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6644" name="Rectangle 20"/>
            <p:cNvSpPr>
              <a:spLocks noChangeArrowheads="1"/>
            </p:cNvSpPr>
            <p:nvPr/>
          </p:nvSpPr>
          <p:spPr bwMode="auto">
            <a:xfrm>
              <a:off x="1729" y="3247"/>
              <a:ext cx="129" cy="128"/>
            </a:xfrm>
            <a:prstGeom prst="rect">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6000" b="1">
                  <a:solidFill>
                    <a:schemeClr val="tx1"/>
                  </a:solidFill>
                  <a:latin typeface="楷体_GB2312" pitchFamily="49" charset="-122"/>
                  <a:ea typeface="宋体" charset="-122"/>
                </a:defRPr>
              </a:lvl1pPr>
              <a:lvl2pPr marL="742950" indent="-285750" eaLnBrk="0" hangingPunct="0">
                <a:defRPr kumimoji="1" sz="6000" b="1">
                  <a:solidFill>
                    <a:schemeClr val="tx1"/>
                  </a:solidFill>
                  <a:latin typeface="楷体_GB2312" pitchFamily="49" charset="-122"/>
                  <a:ea typeface="宋体" charset="-122"/>
                </a:defRPr>
              </a:lvl2pPr>
              <a:lvl3pPr marL="1143000" indent="-228600" eaLnBrk="0" hangingPunct="0">
                <a:defRPr kumimoji="1" sz="6000" b="1">
                  <a:solidFill>
                    <a:schemeClr val="tx1"/>
                  </a:solidFill>
                  <a:latin typeface="楷体_GB2312" pitchFamily="49" charset="-122"/>
                  <a:ea typeface="宋体" charset="-122"/>
                </a:defRPr>
              </a:lvl3pPr>
              <a:lvl4pPr marL="1600200" indent="-228600" eaLnBrk="0" hangingPunct="0">
                <a:defRPr kumimoji="1" sz="6000" b="1">
                  <a:solidFill>
                    <a:schemeClr val="tx1"/>
                  </a:solidFill>
                  <a:latin typeface="楷体_GB2312" pitchFamily="49" charset="-122"/>
                  <a:ea typeface="宋体" charset="-122"/>
                </a:defRPr>
              </a:lvl4pPr>
              <a:lvl5pPr marL="2057400" indent="-228600" eaLnBrk="0" hangingPunct="0">
                <a:defRPr kumimoji="1" sz="6000" b="1">
                  <a:solidFill>
                    <a:schemeClr val="tx1"/>
                  </a:solidFill>
                  <a:latin typeface="楷体_GB2312" pitchFamily="49" charset="-122"/>
                  <a:ea typeface="宋体" charset="-122"/>
                </a:defRPr>
              </a:lvl5pPr>
              <a:lvl6pPr marL="25146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6pPr>
              <a:lvl7pPr marL="29718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7pPr>
              <a:lvl8pPr marL="34290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8pPr>
              <a:lvl9pPr marL="38862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9pPr>
            </a:lstStyle>
            <a:p>
              <a:pPr eaLnBrk="1" hangingPunct="1"/>
              <a:endParaRPr lang="en-US" altLang="zh-CN">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6645" name="Rectangle 21"/>
            <p:cNvSpPr>
              <a:spLocks noChangeArrowheads="1"/>
            </p:cNvSpPr>
            <p:nvPr/>
          </p:nvSpPr>
          <p:spPr bwMode="auto">
            <a:xfrm>
              <a:off x="1440" y="2832"/>
              <a:ext cx="128" cy="128"/>
            </a:xfrm>
            <a:prstGeom prst="rect">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6000" b="1">
                  <a:solidFill>
                    <a:schemeClr val="tx1"/>
                  </a:solidFill>
                  <a:latin typeface="楷体_GB2312" pitchFamily="49" charset="-122"/>
                  <a:ea typeface="宋体" charset="-122"/>
                </a:defRPr>
              </a:lvl1pPr>
              <a:lvl2pPr marL="742950" indent="-285750" eaLnBrk="0" hangingPunct="0">
                <a:defRPr kumimoji="1" sz="6000" b="1">
                  <a:solidFill>
                    <a:schemeClr val="tx1"/>
                  </a:solidFill>
                  <a:latin typeface="楷体_GB2312" pitchFamily="49" charset="-122"/>
                  <a:ea typeface="宋体" charset="-122"/>
                </a:defRPr>
              </a:lvl2pPr>
              <a:lvl3pPr marL="1143000" indent="-228600" eaLnBrk="0" hangingPunct="0">
                <a:defRPr kumimoji="1" sz="6000" b="1">
                  <a:solidFill>
                    <a:schemeClr val="tx1"/>
                  </a:solidFill>
                  <a:latin typeface="楷体_GB2312" pitchFamily="49" charset="-122"/>
                  <a:ea typeface="宋体" charset="-122"/>
                </a:defRPr>
              </a:lvl3pPr>
              <a:lvl4pPr marL="1600200" indent="-228600" eaLnBrk="0" hangingPunct="0">
                <a:defRPr kumimoji="1" sz="6000" b="1">
                  <a:solidFill>
                    <a:schemeClr val="tx1"/>
                  </a:solidFill>
                  <a:latin typeface="楷体_GB2312" pitchFamily="49" charset="-122"/>
                  <a:ea typeface="宋体" charset="-122"/>
                </a:defRPr>
              </a:lvl4pPr>
              <a:lvl5pPr marL="2057400" indent="-228600" eaLnBrk="0" hangingPunct="0">
                <a:defRPr kumimoji="1" sz="6000" b="1">
                  <a:solidFill>
                    <a:schemeClr val="tx1"/>
                  </a:solidFill>
                  <a:latin typeface="楷体_GB2312" pitchFamily="49" charset="-122"/>
                  <a:ea typeface="宋体" charset="-122"/>
                </a:defRPr>
              </a:lvl5pPr>
              <a:lvl6pPr marL="25146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6pPr>
              <a:lvl7pPr marL="29718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7pPr>
              <a:lvl8pPr marL="34290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8pPr>
              <a:lvl9pPr marL="38862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9pPr>
            </a:lstStyle>
            <a:p>
              <a:pPr eaLnBrk="1" hangingPunct="1"/>
              <a:endParaRPr lang="en-US" altLang="zh-CN">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6646" name="Text Box 22"/>
            <p:cNvSpPr txBox="1">
              <a:spLocks noChangeArrowheads="1"/>
            </p:cNvSpPr>
            <p:nvPr/>
          </p:nvSpPr>
          <p:spPr bwMode="auto">
            <a:xfrm>
              <a:off x="1680" y="3540"/>
              <a:ext cx="727"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6000" b="1">
                  <a:solidFill>
                    <a:schemeClr val="tx1"/>
                  </a:solidFill>
                  <a:latin typeface="楷体_GB2312" pitchFamily="49" charset="-122"/>
                  <a:ea typeface="宋体" charset="-122"/>
                </a:defRPr>
              </a:lvl1pPr>
              <a:lvl2pPr marL="742950" indent="-285750" eaLnBrk="0" hangingPunct="0">
                <a:defRPr kumimoji="1" sz="6000" b="1">
                  <a:solidFill>
                    <a:schemeClr val="tx1"/>
                  </a:solidFill>
                  <a:latin typeface="楷体_GB2312" pitchFamily="49" charset="-122"/>
                  <a:ea typeface="宋体" charset="-122"/>
                </a:defRPr>
              </a:lvl2pPr>
              <a:lvl3pPr marL="1143000" indent="-228600" eaLnBrk="0" hangingPunct="0">
                <a:defRPr kumimoji="1" sz="6000" b="1">
                  <a:solidFill>
                    <a:schemeClr val="tx1"/>
                  </a:solidFill>
                  <a:latin typeface="楷体_GB2312" pitchFamily="49" charset="-122"/>
                  <a:ea typeface="宋体" charset="-122"/>
                </a:defRPr>
              </a:lvl3pPr>
              <a:lvl4pPr marL="1600200" indent="-228600" eaLnBrk="0" hangingPunct="0">
                <a:defRPr kumimoji="1" sz="6000" b="1">
                  <a:solidFill>
                    <a:schemeClr val="tx1"/>
                  </a:solidFill>
                  <a:latin typeface="楷体_GB2312" pitchFamily="49" charset="-122"/>
                  <a:ea typeface="宋体" charset="-122"/>
                </a:defRPr>
              </a:lvl4pPr>
              <a:lvl5pPr marL="2057400" indent="-228600" eaLnBrk="0" hangingPunct="0">
                <a:defRPr kumimoji="1" sz="6000" b="1">
                  <a:solidFill>
                    <a:schemeClr val="tx1"/>
                  </a:solidFill>
                  <a:latin typeface="楷体_GB2312" pitchFamily="49" charset="-122"/>
                  <a:ea typeface="宋体" charset="-122"/>
                </a:defRPr>
              </a:lvl5pPr>
              <a:lvl6pPr marL="25146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6pPr>
              <a:lvl7pPr marL="29718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7pPr>
              <a:lvl8pPr marL="34290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8pPr>
              <a:lvl9pPr marL="38862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9pPr>
            </a:lstStyle>
            <a:p>
              <a:pPr algn="l" eaLnBrk="1" hangingPunct="1">
                <a:spcBef>
                  <a:spcPct val="0"/>
                </a:spcBef>
              </a:pPr>
              <a:r>
                <a:rPr kumimoji="0" lang="en-US" altLang="zh-CN" sz="2000" b="0">
                  <a:latin typeface="Times New Roman" panose="02020603050405020304" pitchFamily="18" charset="0"/>
                  <a:ea typeface="微软雅黑" panose="020B0503020204020204" pitchFamily="34" charset="-122"/>
                  <a:sym typeface="Times New Roman" panose="02020603050405020304" pitchFamily="18" charset="0"/>
                </a:rPr>
                <a:t>Class 1</a:t>
              </a:r>
            </a:p>
          </p:txBody>
        </p:sp>
        <p:sp>
          <p:nvSpPr>
            <p:cNvPr id="26647" name="Text Box 23"/>
            <p:cNvSpPr txBox="1">
              <a:spLocks noChangeArrowheads="1"/>
            </p:cNvSpPr>
            <p:nvPr/>
          </p:nvSpPr>
          <p:spPr bwMode="auto">
            <a:xfrm>
              <a:off x="3772" y="1480"/>
              <a:ext cx="727"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6000" b="1">
                  <a:solidFill>
                    <a:schemeClr val="tx1"/>
                  </a:solidFill>
                  <a:latin typeface="楷体_GB2312" pitchFamily="49" charset="-122"/>
                  <a:ea typeface="宋体" charset="-122"/>
                </a:defRPr>
              </a:lvl1pPr>
              <a:lvl2pPr marL="742950" indent="-285750" eaLnBrk="0" hangingPunct="0">
                <a:defRPr kumimoji="1" sz="6000" b="1">
                  <a:solidFill>
                    <a:schemeClr val="tx1"/>
                  </a:solidFill>
                  <a:latin typeface="楷体_GB2312" pitchFamily="49" charset="-122"/>
                  <a:ea typeface="宋体" charset="-122"/>
                </a:defRPr>
              </a:lvl2pPr>
              <a:lvl3pPr marL="1143000" indent="-228600" eaLnBrk="0" hangingPunct="0">
                <a:defRPr kumimoji="1" sz="6000" b="1">
                  <a:solidFill>
                    <a:schemeClr val="tx1"/>
                  </a:solidFill>
                  <a:latin typeface="楷体_GB2312" pitchFamily="49" charset="-122"/>
                  <a:ea typeface="宋体" charset="-122"/>
                </a:defRPr>
              </a:lvl3pPr>
              <a:lvl4pPr marL="1600200" indent="-228600" eaLnBrk="0" hangingPunct="0">
                <a:defRPr kumimoji="1" sz="6000" b="1">
                  <a:solidFill>
                    <a:schemeClr val="tx1"/>
                  </a:solidFill>
                  <a:latin typeface="楷体_GB2312" pitchFamily="49" charset="-122"/>
                  <a:ea typeface="宋体" charset="-122"/>
                </a:defRPr>
              </a:lvl4pPr>
              <a:lvl5pPr marL="2057400" indent="-228600" eaLnBrk="0" hangingPunct="0">
                <a:defRPr kumimoji="1" sz="6000" b="1">
                  <a:solidFill>
                    <a:schemeClr val="tx1"/>
                  </a:solidFill>
                  <a:latin typeface="楷体_GB2312" pitchFamily="49" charset="-122"/>
                  <a:ea typeface="宋体" charset="-122"/>
                </a:defRPr>
              </a:lvl5pPr>
              <a:lvl6pPr marL="25146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6pPr>
              <a:lvl7pPr marL="29718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7pPr>
              <a:lvl8pPr marL="34290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8pPr>
              <a:lvl9pPr marL="38862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9pPr>
            </a:lstStyle>
            <a:p>
              <a:pPr algn="l" eaLnBrk="1" hangingPunct="1">
                <a:spcBef>
                  <a:spcPct val="0"/>
                </a:spcBef>
              </a:pPr>
              <a:r>
                <a:rPr kumimoji="0" lang="en-US" altLang="zh-CN" sz="2000" b="0">
                  <a:latin typeface="Times New Roman" panose="02020603050405020304" pitchFamily="18" charset="0"/>
                  <a:ea typeface="微软雅黑" panose="020B0503020204020204" pitchFamily="34" charset="-122"/>
                  <a:sym typeface="Times New Roman" panose="02020603050405020304" pitchFamily="18" charset="0"/>
                </a:rPr>
                <a:t>Class 2</a:t>
              </a:r>
            </a:p>
          </p:txBody>
        </p:sp>
        <p:sp>
          <p:nvSpPr>
            <p:cNvPr id="26648" name="Line 24"/>
            <p:cNvSpPr>
              <a:spLocks noChangeShapeType="1"/>
            </p:cNvSpPr>
            <p:nvPr/>
          </p:nvSpPr>
          <p:spPr bwMode="auto">
            <a:xfrm>
              <a:off x="2496" y="1056"/>
              <a:ext cx="2119" cy="2118"/>
            </a:xfrm>
            <a:prstGeom prst="line">
              <a:avLst/>
            </a:prstGeom>
            <a:noFill/>
            <a:ln w="38100">
              <a:solidFill>
                <a:srgbClr val="FF6600"/>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6649" name="Line 25"/>
            <p:cNvSpPr>
              <a:spLocks noChangeShapeType="1"/>
            </p:cNvSpPr>
            <p:nvPr/>
          </p:nvSpPr>
          <p:spPr bwMode="auto">
            <a:xfrm>
              <a:off x="1008" y="1728"/>
              <a:ext cx="2288" cy="2262"/>
            </a:xfrm>
            <a:prstGeom prst="line">
              <a:avLst/>
            </a:prstGeom>
            <a:noFill/>
            <a:ln w="38100">
              <a:solidFill>
                <a:srgbClr val="FF6600"/>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6650" name="Line 26"/>
            <p:cNvSpPr>
              <a:spLocks noChangeShapeType="1"/>
            </p:cNvSpPr>
            <p:nvPr/>
          </p:nvSpPr>
          <p:spPr bwMode="auto">
            <a:xfrm>
              <a:off x="1408" y="1064"/>
              <a:ext cx="2624" cy="2601"/>
            </a:xfrm>
            <a:prstGeom prst="line">
              <a:avLst/>
            </a:prstGeom>
            <a:noFill/>
            <a:ln w="38100">
              <a:solidFill>
                <a:srgbClr val="FF66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pic>
          <p:nvPicPr>
            <p:cNvPr id="26651" name="Picture 27" descr="txp_fig"/>
            <p:cNvPicPr>
              <a:picLocks noChangeAspect="1" noChangeArrowheads="1"/>
            </p:cNvPicPr>
            <p:nvPr>
              <p:custDataLst>
                <p:tags r:id="rId1"/>
              </p:custDataLst>
            </p:nvPr>
          </p:nvPicPr>
          <p:blipFill>
            <a:blip r:embed="rId10" cstate="print">
              <a:extLst>
                <a:ext uri="{28A0092B-C50C-407E-A947-70E740481C1C}">
                  <a14:useLocalDpi xmlns:a14="http://schemas.microsoft.com/office/drawing/2010/main" val="0"/>
                </a:ext>
              </a:extLst>
            </a:blip>
            <a:srcRect/>
            <a:stretch>
              <a:fillRect/>
            </a:stretch>
          </p:blipFill>
          <p:spPr bwMode="auto">
            <a:xfrm>
              <a:off x="4000" y="3511"/>
              <a:ext cx="1441"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52" name="Picture 28" descr="txp_fig"/>
            <p:cNvPicPr>
              <a:picLocks noChangeAspect="1" noChangeArrowheads="1"/>
            </p:cNvPicPr>
            <p:nvPr>
              <p:custDataLst>
                <p:tags r:id="rId2"/>
              </p:custDataLst>
            </p:nvPr>
          </p:nvPicPr>
          <p:blipFill>
            <a:blip r:embed="rId11" cstate="print">
              <a:extLst>
                <a:ext uri="{28A0092B-C50C-407E-A947-70E740481C1C}">
                  <a14:useLocalDpi xmlns:a14="http://schemas.microsoft.com/office/drawing/2010/main" val="0"/>
                </a:ext>
              </a:extLst>
            </a:blip>
            <a:srcRect/>
            <a:stretch>
              <a:fillRect/>
            </a:stretch>
          </p:blipFill>
          <p:spPr bwMode="auto">
            <a:xfrm>
              <a:off x="4602" y="3174"/>
              <a:ext cx="1382"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53" name="Picture 29" descr="txp_fig"/>
            <p:cNvPicPr>
              <a:picLocks noChangeAspect="1" noChangeArrowheads="1"/>
            </p:cNvPicPr>
            <p:nvPr>
              <p:custDataLst>
                <p:tags r:id="rId3"/>
              </p:custDataLst>
            </p:nvPr>
          </p:nvPicPr>
          <p:blipFill>
            <a:blip r:embed="rId12">
              <a:extLst>
                <a:ext uri="{28A0092B-C50C-407E-A947-70E740481C1C}">
                  <a14:useLocalDpi xmlns:a14="http://schemas.microsoft.com/office/drawing/2010/main" val="0"/>
                </a:ext>
              </a:extLst>
            </a:blip>
            <a:srcRect/>
            <a:stretch>
              <a:fillRect/>
            </a:stretch>
          </p:blipFill>
          <p:spPr bwMode="auto">
            <a:xfrm>
              <a:off x="3078" y="4065"/>
              <a:ext cx="1612" cy="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654" name="Line 30"/>
            <p:cNvSpPr>
              <a:spLocks noChangeShapeType="1"/>
            </p:cNvSpPr>
            <p:nvPr/>
          </p:nvSpPr>
          <p:spPr bwMode="auto">
            <a:xfrm flipV="1">
              <a:off x="2371" y="1642"/>
              <a:ext cx="1349" cy="1412"/>
            </a:xfrm>
            <a:prstGeom prst="line">
              <a:avLst/>
            </a:prstGeom>
            <a:noFill/>
            <a:ln w="25400">
              <a:solidFill>
                <a:srgbClr val="13548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pic>
          <p:nvPicPr>
            <p:cNvPr id="26655" name="Picture 31" descr="txp_fig"/>
            <p:cNvPicPr>
              <a:picLocks noChangeAspect="1" noChangeArrowheads="1"/>
            </p:cNvPicPr>
            <p:nvPr>
              <p:custDataLst>
                <p:tags r:id="rId4"/>
              </p:custDataLst>
            </p:nvPr>
          </p:nvPicPr>
          <p:blipFill>
            <a:blip r:embed="rId13">
              <a:extLst>
                <a:ext uri="{28A0092B-C50C-407E-A947-70E740481C1C}">
                  <a14:useLocalDpi xmlns:a14="http://schemas.microsoft.com/office/drawing/2010/main" val="0"/>
                </a:ext>
              </a:extLst>
            </a:blip>
            <a:srcRect/>
            <a:stretch>
              <a:fillRect/>
            </a:stretch>
          </p:blipFill>
          <p:spPr bwMode="auto">
            <a:xfrm>
              <a:off x="3024" y="1968"/>
              <a:ext cx="240"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656" name="Line 32"/>
            <p:cNvSpPr>
              <a:spLocks noChangeShapeType="1"/>
            </p:cNvSpPr>
            <p:nvPr/>
          </p:nvSpPr>
          <p:spPr bwMode="auto">
            <a:xfrm flipH="1">
              <a:off x="2621" y="2554"/>
              <a:ext cx="768" cy="768"/>
            </a:xfrm>
            <a:prstGeom prst="line">
              <a:avLst/>
            </a:prstGeom>
            <a:noFill/>
            <a:ln w="25400">
              <a:solidFill>
                <a:srgbClr val="13548C"/>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pic>
          <p:nvPicPr>
            <p:cNvPr id="26657" name="Picture 33" descr="txp_fig"/>
            <p:cNvPicPr>
              <a:picLocks noChangeAspect="1" noChangeArrowheads="1"/>
            </p:cNvPicPr>
            <p:nvPr>
              <p:custDataLst>
                <p:tags r:id="rId5"/>
              </p:custDataLst>
            </p:nvPr>
          </p:nvPicPr>
          <p:blipFill>
            <a:blip r:embed="rId14">
              <a:extLst>
                <a:ext uri="{28A0092B-C50C-407E-A947-70E740481C1C}">
                  <a14:useLocalDpi xmlns:a14="http://schemas.microsoft.com/office/drawing/2010/main" val="0"/>
                </a:ext>
              </a:extLst>
            </a:blip>
            <a:srcRect/>
            <a:stretch>
              <a:fillRect/>
            </a:stretch>
          </p:blipFill>
          <p:spPr bwMode="auto">
            <a:xfrm>
              <a:off x="2976" y="2976"/>
              <a:ext cx="19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58" name="Picture 34" descr="txp_fig"/>
            <p:cNvPicPr>
              <a:picLocks noChangeAspect="1" noChangeArrowheads="1"/>
            </p:cNvPicPr>
            <p:nvPr>
              <p:custDataLst>
                <p:tags r:id="rId6"/>
              </p:custDataLst>
            </p:nvPr>
          </p:nvPicPr>
          <p:blipFill>
            <a:blip r:embed="rId15">
              <a:extLst>
                <a:ext uri="{28A0092B-C50C-407E-A947-70E740481C1C}">
                  <a14:useLocalDpi xmlns:a14="http://schemas.microsoft.com/office/drawing/2010/main" val="0"/>
                </a:ext>
              </a:extLst>
            </a:blip>
            <a:srcRect/>
            <a:stretch>
              <a:fillRect/>
            </a:stretch>
          </p:blipFill>
          <p:spPr bwMode="auto">
            <a:xfrm>
              <a:off x="3509" y="2624"/>
              <a:ext cx="199"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659" name="Line 35"/>
            <p:cNvSpPr>
              <a:spLocks noChangeShapeType="1"/>
            </p:cNvSpPr>
            <p:nvPr/>
          </p:nvSpPr>
          <p:spPr bwMode="auto">
            <a:xfrm flipH="1">
              <a:off x="2496" y="1429"/>
              <a:ext cx="374" cy="347"/>
            </a:xfrm>
            <a:prstGeom prst="line">
              <a:avLst/>
            </a:prstGeom>
            <a:noFill/>
            <a:ln w="25400">
              <a:solidFill>
                <a:srgbClr val="13548C"/>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pic>
          <p:nvPicPr>
            <p:cNvPr id="26660" name="Picture 36" descr="txp_fig"/>
            <p:cNvPicPr>
              <a:picLocks noChangeAspect="1" noChangeArrowheads="1"/>
            </p:cNvPicPr>
            <p:nvPr>
              <p:custDataLst>
                <p:tags r:id="rId7"/>
              </p:custDataLst>
            </p:nvPr>
          </p:nvPicPr>
          <p:blipFill>
            <a:blip r:embed="rId16">
              <a:extLst>
                <a:ext uri="{28A0092B-C50C-407E-A947-70E740481C1C}">
                  <a14:useLocalDpi xmlns:a14="http://schemas.microsoft.com/office/drawing/2010/main" val="0"/>
                </a:ext>
              </a:extLst>
            </a:blip>
            <a:srcRect/>
            <a:stretch>
              <a:fillRect/>
            </a:stretch>
          </p:blipFill>
          <p:spPr bwMode="auto">
            <a:xfrm>
              <a:off x="2562" y="1863"/>
              <a:ext cx="221" cy="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61" name="Picture 37" descr="txp_fig"/>
            <p:cNvPicPr>
              <a:picLocks noChangeAspect="1" noChangeArrowheads="1"/>
            </p:cNvPicPr>
            <p:nvPr>
              <p:custDataLst>
                <p:tags r:id="rId8"/>
              </p:custDataLst>
            </p:nvPr>
          </p:nvPicPr>
          <p:blipFill>
            <a:blip r:embed="rId17">
              <a:extLst>
                <a:ext uri="{28A0092B-C50C-407E-A947-70E740481C1C}">
                  <a14:useLocalDpi xmlns:a14="http://schemas.microsoft.com/office/drawing/2010/main" val="0"/>
                </a:ext>
              </a:extLst>
            </a:blip>
            <a:srcRect/>
            <a:stretch>
              <a:fillRect/>
            </a:stretch>
          </p:blipFill>
          <p:spPr bwMode="auto">
            <a:xfrm>
              <a:off x="2352" y="1290"/>
              <a:ext cx="215" cy="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3" name="标题 1">
            <a:extLst>
              <a:ext uri="{FF2B5EF4-FFF2-40B4-BE49-F238E27FC236}">
                <a16:creationId xmlns:a16="http://schemas.microsoft.com/office/drawing/2014/main" id="{D2CFE51E-1356-4B51-AE80-51A9839A4BA1}"/>
              </a:ext>
            </a:extLst>
          </p:cNvPr>
          <p:cNvSpPr txBox="1">
            <a:spLocks/>
          </p:cNvSpPr>
          <p:nvPr/>
        </p:nvSpPr>
        <p:spPr>
          <a:xfrm>
            <a:off x="756000" y="108000"/>
            <a:ext cx="6781800" cy="492443"/>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3.1 </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基于软裕量的</a:t>
            </a: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C-SVM</a:t>
            </a:r>
            <a:endPar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Tree>
    <p:extLst>
      <p:ext uri="{BB962C8B-B14F-4D97-AF65-F5344CB8AC3E}">
        <p14:creationId xmlns:p14="http://schemas.microsoft.com/office/powerpoint/2010/main" val="4090623412"/>
      </p:ext>
    </p:extLst>
  </p:cSld>
  <p:clrMapOvr>
    <a:masterClrMapping/>
  </p:clrMapOvr>
  <p:transition spd="med">
    <p:split orient="ver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body" sz="half" idx="4294967295"/>
          </p:nvPr>
        </p:nvSpPr>
        <p:spPr bwMode="auto">
          <a:xfrm>
            <a:off x="252000" y="756000"/>
            <a:ext cx="8640000" cy="2186752"/>
          </a:xfrm>
          <a:prstGeom prst="rect">
            <a:avLst/>
          </a:prstGeom>
        </p:spPr>
        <p:txBody>
          <a:bodyPr wrap="square">
            <a:spAutoFit/>
          </a:bodyPr>
          <a:lstStyle/>
          <a:p>
            <a:pPr marL="360000" indent="-360000" algn="just">
              <a:lnSpc>
                <a:spcPct val="150000"/>
              </a:lnSpc>
              <a:spcBef>
                <a:spcPts val="600"/>
              </a:spcBef>
              <a:buClr>
                <a:srgbClr val="FF6600"/>
              </a:buClr>
              <a:buSzPct val="80000"/>
              <a:buFont typeface="Wingdings" panose="05000000000000000000" pitchFamily="2" charset="2"/>
              <a:buChar char="l"/>
            </a:pPr>
            <a:r>
              <a:rPr lang="zh-CN" altLang="en-US" sz="2400">
                <a:solidFill>
                  <a:schemeClr val="tx1">
                    <a:lumMod val="85000"/>
                    <a:lumOff val="15000"/>
                  </a:schemeClr>
                </a:solidFill>
                <a:cs typeface="+mn-ea"/>
                <a:sym typeface="Times New Roman" panose="02020603050405020304" pitchFamily="18" charset="0"/>
              </a:rPr>
              <a:t>形式化</a:t>
            </a:r>
            <a:r>
              <a:rPr lang="zh-CN" altLang="en-US" sz="2400" dirty="0">
                <a:solidFill>
                  <a:schemeClr val="tx1">
                    <a:lumMod val="85000"/>
                    <a:lumOff val="15000"/>
                  </a:schemeClr>
                </a:solidFill>
                <a:cs typeface="+mn-ea"/>
                <a:sym typeface="Times New Roman" panose="02020603050405020304" pitchFamily="18" charset="0"/>
              </a:rPr>
              <a:t>：</a:t>
            </a:r>
            <a:r>
              <a:rPr lang="en-US" altLang="zh-CN" sz="2400">
                <a:solidFill>
                  <a:schemeClr val="tx1">
                    <a:lumMod val="85000"/>
                    <a:lumOff val="15000"/>
                  </a:schemeClr>
                </a:solidFill>
                <a:cs typeface="+mn-ea"/>
                <a:sym typeface="Times New Roman" panose="02020603050405020304" pitchFamily="18" charset="0"/>
              </a:rPr>
              <a:t> </a:t>
            </a:r>
            <a:endParaRPr lang="en-US" altLang="zh-CN" sz="2400" dirty="0">
              <a:solidFill>
                <a:schemeClr val="tx1">
                  <a:lumMod val="85000"/>
                  <a:lumOff val="15000"/>
                </a:schemeClr>
              </a:solidFill>
              <a:cs typeface="+mn-ea"/>
              <a:sym typeface="Times New Roman" panose="02020603050405020304" pitchFamily="18" charset="0"/>
            </a:endParaRPr>
          </a:p>
          <a:p>
            <a:pPr lvl="1" algn="just">
              <a:lnSpc>
                <a:spcPct val="150000"/>
              </a:lnSpc>
              <a:spcBef>
                <a:spcPts val="600"/>
              </a:spcBef>
              <a:buClr>
                <a:srgbClr val="FF6600"/>
              </a:buClr>
              <a:buSzPct val="60000"/>
              <a:buFont typeface="Wingdings" panose="05000000000000000000" pitchFamily="2" charset="2"/>
              <a:buChar char="l"/>
            </a:pPr>
            <a:r>
              <a:rPr lang="zh-CN" altLang="en-US" sz="2200" dirty="0">
                <a:sym typeface="Times New Roman" panose="02020603050405020304" pitchFamily="18" charset="0"/>
              </a:rPr>
              <a:t>具体的，这种所谓软裕量方法引入了松弛变量</a:t>
            </a:r>
            <a:r>
              <a:rPr lang="el-GR" altLang="zh-CN" sz="2200" dirty="0">
                <a:sym typeface="Times New Roman" panose="02020603050405020304" pitchFamily="18" charset="0"/>
              </a:rPr>
              <a:t>ξ</a:t>
            </a:r>
            <a:r>
              <a:rPr lang="en-US" altLang="zh-CN" sz="2200" dirty="0" err="1">
                <a:sym typeface="Times New Roman" panose="02020603050405020304" pitchFamily="18" charset="0"/>
              </a:rPr>
              <a:t>i</a:t>
            </a:r>
            <a:r>
              <a:rPr lang="en-US" altLang="zh-CN" sz="2200" dirty="0">
                <a:sym typeface="Times New Roman" panose="02020603050405020304" pitchFamily="18" charset="0"/>
              </a:rPr>
              <a:t>(</a:t>
            </a:r>
            <a:r>
              <a:rPr lang="en-US" altLang="en-US" sz="2200" dirty="0">
                <a:sym typeface="Times New Roman" panose="02020603050405020304" pitchFamily="18" charset="0"/>
              </a:rPr>
              <a:t>≥</a:t>
            </a:r>
            <a:r>
              <a:rPr lang="en-US" altLang="zh-CN" sz="2200" dirty="0">
                <a:sym typeface="Times New Roman" panose="02020603050405020304" pitchFamily="18" charset="0"/>
              </a:rPr>
              <a:t>0)</a:t>
            </a:r>
            <a:r>
              <a:rPr lang="zh-CN" altLang="en-US" sz="2200" dirty="0">
                <a:sym typeface="Times New Roman" panose="02020603050405020304" pitchFamily="18" charset="0"/>
              </a:rPr>
              <a:t>，用以表征或者说度量分类器针对训练样本</a:t>
            </a:r>
            <a:r>
              <a:rPr lang="en-US" altLang="zh-CN" sz="2200" dirty="0">
                <a:sym typeface="Times New Roman" panose="02020603050405020304" pitchFamily="18" charset="0"/>
              </a:rPr>
              <a:t>xi</a:t>
            </a:r>
            <a:r>
              <a:rPr lang="zh-CN" altLang="en-US" sz="2200" dirty="0">
                <a:sym typeface="Times New Roman" panose="02020603050405020304" pitchFamily="18" charset="0"/>
              </a:rPr>
              <a:t>的差错程度。则最优划分平面求解的优化问题转化为： </a:t>
            </a:r>
          </a:p>
        </p:txBody>
      </p:sp>
      <p:sp>
        <p:nvSpPr>
          <p:cNvPr id="27655" name="Rectangle 7"/>
          <p:cNvSpPr>
            <a:spLocks noChangeArrowheads="1"/>
          </p:cNvSpPr>
          <p:nvPr/>
        </p:nvSpPr>
        <p:spPr bwMode="auto">
          <a:xfrm>
            <a:off x="-468560" y="2093575"/>
            <a:ext cx="184731" cy="1090547"/>
          </a:xfrm>
          <a:prstGeom prst="rect">
            <a:avLst/>
          </a:prstGeom>
          <a:noFill/>
          <a:ln>
            <a:noFill/>
          </a:ln>
          <a:effectLst/>
          <a:extLst>
            <a:ext uri="{909E8E84-426E-40DD-AFC4-6F175D3DCCD1}">
              <a14:hiddenFill xmlns:a14="http://schemas.microsoft.com/office/drawing/2010/main">
                <a:solidFill>
                  <a:srgbClr val="F9FBB5"/>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82800" bIns="82800" anchor="ctr">
            <a:spAutoFit/>
          </a:bodyPr>
          <a:lstStyle>
            <a:lvl1pPr eaLnBrk="0" hangingPunct="0">
              <a:defRPr kumimoji="1" sz="6000" b="1">
                <a:solidFill>
                  <a:schemeClr val="tx1"/>
                </a:solidFill>
                <a:latin typeface="楷体_GB2312" pitchFamily="49" charset="-122"/>
                <a:ea typeface="宋体" charset="-122"/>
              </a:defRPr>
            </a:lvl1pPr>
            <a:lvl2pPr marL="742950" indent="-285750" eaLnBrk="0" hangingPunct="0">
              <a:defRPr kumimoji="1" sz="6000" b="1">
                <a:solidFill>
                  <a:schemeClr val="tx1"/>
                </a:solidFill>
                <a:latin typeface="楷体_GB2312" pitchFamily="49" charset="-122"/>
                <a:ea typeface="宋体" charset="-122"/>
              </a:defRPr>
            </a:lvl2pPr>
            <a:lvl3pPr marL="1143000" indent="-228600" eaLnBrk="0" hangingPunct="0">
              <a:defRPr kumimoji="1" sz="6000" b="1">
                <a:solidFill>
                  <a:schemeClr val="tx1"/>
                </a:solidFill>
                <a:latin typeface="楷体_GB2312" pitchFamily="49" charset="-122"/>
                <a:ea typeface="宋体" charset="-122"/>
              </a:defRPr>
            </a:lvl3pPr>
            <a:lvl4pPr marL="1600200" indent="-228600" eaLnBrk="0" hangingPunct="0">
              <a:defRPr kumimoji="1" sz="6000" b="1">
                <a:solidFill>
                  <a:schemeClr val="tx1"/>
                </a:solidFill>
                <a:latin typeface="楷体_GB2312" pitchFamily="49" charset="-122"/>
                <a:ea typeface="宋体" charset="-122"/>
              </a:defRPr>
            </a:lvl4pPr>
            <a:lvl5pPr marL="2057400" indent="-228600" eaLnBrk="0" hangingPunct="0">
              <a:defRPr kumimoji="1" sz="6000" b="1">
                <a:solidFill>
                  <a:schemeClr val="tx1"/>
                </a:solidFill>
                <a:latin typeface="楷体_GB2312" pitchFamily="49" charset="-122"/>
                <a:ea typeface="宋体" charset="-122"/>
              </a:defRPr>
            </a:lvl5pPr>
            <a:lvl6pPr marL="25146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6pPr>
            <a:lvl7pPr marL="29718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7pPr>
            <a:lvl8pPr marL="34290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8pPr>
            <a:lvl9pPr marL="38862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9pPr>
          </a:lstStyle>
          <a:p>
            <a:pPr eaLnBrk="1" hangingPunct="1"/>
            <a:endParaRPr lang="en-US" altLang="zh-CN">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7656" name="Rectangle 8"/>
          <p:cNvSpPr>
            <a:spLocks noChangeArrowheads="1"/>
          </p:cNvSpPr>
          <p:nvPr/>
        </p:nvSpPr>
        <p:spPr bwMode="auto">
          <a:xfrm>
            <a:off x="-468560" y="1950700"/>
            <a:ext cx="184731" cy="1090547"/>
          </a:xfrm>
          <a:prstGeom prst="rect">
            <a:avLst/>
          </a:prstGeom>
          <a:noFill/>
          <a:ln>
            <a:noFill/>
          </a:ln>
          <a:effectLst/>
          <a:extLst>
            <a:ext uri="{909E8E84-426E-40DD-AFC4-6F175D3DCCD1}">
              <a14:hiddenFill xmlns:a14="http://schemas.microsoft.com/office/drawing/2010/main">
                <a:solidFill>
                  <a:srgbClr val="F9FBB5"/>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82800" bIns="82800" anchor="ctr">
            <a:spAutoFit/>
          </a:bodyPr>
          <a:lstStyle>
            <a:lvl1pPr eaLnBrk="0" hangingPunct="0">
              <a:defRPr kumimoji="1" sz="6000" b="1">
                <a:solidFill>
                  <a:schemeClr val="tx1"/>
                </a:solidFill>
                <a:latin typeface="楷体_GB2312" pitchFamily="49" charset="-122"/>
                <a:ea typeface="宋体" charset="-122"/>
              </a:defRPr>
            </a:lvl1pPr>
            <a:lvl2pPr marL="742950" indent="-285750" eaLnBrk="0" hangingPunct="0">
              <a:defRPr kumimoji="1" sz="6000" b="1">
                <a:solidFill>
                  <a:schemeClr val="tx1"/>
                </a:solidFill>
                <a:latin typeface="楷体_GB2312" pitchFamily="49" charset="-122"/>
                <a:ea typeface="宋体" charset="-122"/>
              </a:defRPr>
            </a:lvl2pPr>
            <a:lvl3pPr marL="1143000" indent="-228600" eaLnBrk="0" hangingPunct="0">
              <a:defRPr kumimoji="1" sz="6000" b="1">
                <a:solidFill>
                  <a:schemeClr val="tx1"/>
                </a:solidFill>
                <a:latin typeface="楷体_GB2312" pitchFamily="49" charset="-122"/>
                <a:ea typeface="宋体" charset="-122"/>
              </a:defRPr>
            </a:lvl3pPr>
            <a:lvl4pPr marL="1600200" indent="-228600" eaLnBrk="0" hangingPunct="0">
              <a:defRPr kumimoji="1" sz="6000" b="1">
                <a:solidFill>
                  <a:schemeClr val="tx1"/>
                </a:solidFill>
                <a:latin typeface="楷体_GB2312" pitchFamily="49" charset="-122"/>
                <a:ea typeface="宋体" charset="-122"/>
              </a:defRPr>
            </a:lvl4pPr>
            <a:lvl5pPr marL="2057400" indent="-228600" eaLnBrk="0" hangingPunct="0">
              <a:defRPr kumimoji="1" sz="6000" b="1">
                <a:solidFill>
                  <a:schemeClr val="tx1"/>
                </a:solidFill>
                <a:latin typeface="楷体_GB2312" pitchFamily="49" charset="-122"/>
                <a:ea typeface="宋体" charset="-122"/>
              </a:defRPr>
            </a:lvl5pPr>
            <a:lvl6pPr marL="25146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6pPr>
            <a:lvl7pPr marL="29718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7pPr>
            <a:lvl8pPr marL="34290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8pPr>
            <a:lvl9pPr marL="38862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9pPr>
          </a:lstStyle>
          <a:p>
            <a:pPr eaLnBrk="1" hangingPunct="1"/>
            <a:endParaRPr lang="en-US" altLang="zh-CN">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7657" name="Rectangle 10"/>
          <p:cNvSpPr>
            <a:spLocks noChangeArrowheads="1"/>
          </p:cNvSpPr>
          <p:nvPr/>
        </p:nvSpPr>
        <p:spPr bwMode="auto">
          <a:xfrm>
            <a:off x="-468560" y="1950700"/>
            <a:ext cx="184731" cy="1090547"/>
          </a:xfrm>
          <a:prstGeom prst="rect">
            <a:avLst/>
          </a:prstGeom>
          <a:noFill/>
          <a:ln>
            <a:noFill/>
          </a:ln>
          <a:effectLst/>
          <a:extLst>
            <a:ext uri="{909E8E84-426E-40DD-AFC4-6F175D3DCCD1}">
              <a14:hiddenFill xmlns:a14="http://schemas.microsoft.com/office/drawing/2010/main">
                <a:solidFill>
                  <a:srgbClr val="F9FBB5"/>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82800" bIns="82800" anchor="ctr">
            <a:spAutoFit/>
          </a:bodyPr>
          <a:lstStyle>
            <a:lvl1pPr eaLnBrk="0" hangingPunct="0">
              <a:defRPr kumimoji="1" sz="6000" b="1">
                <a:solidFill>
                  <a:schemeClr val="tx1"/>
                </a:solidFill>
                <a:latin typeface="楷体_GB2312" pitchFamily="49" charset="-122"/>
                <a:ea typeface="宋体" charset="-122"/>
              </a:defRPr>
            </a:lvl1pPr>
            <a:lvl2pPr marL="742950" indent="-285750" eaLnBrk="0" hangingPunct="0">
              <a:defRPr kumimoji="1" sz="6000" b="1">
                <a:solidFill>
                  <a:schemeClr val="tx1"/>
                </a:solidFill>
                <a:latin typeface="楷体_GB2312" pitchFamily="49" charset="-122"/>
                <a:ea typeface="宋体" charset="-122"/>
              </a:defRPr>
            </a:lvl2pPr>
            <a:lvl3pPr marL="1143000" indent="-228600" eaLnBrk="0" hangingPunct="0">
              <a:defRPr kumimoji="1" sz="6000" b="1">
                <a:solidFill>
                  <a:schemeClr val="tx1"/>
                </a:solidFill>
                <a:latin typeface="楷体_GB2312" pitchFamily="49" charset="-122"/>
                <a:ea typeface="宋体" charset="-122"/>
              </a:defRPr>
            </a:lvl3pPr>
            <a:lvl4pPr marL="1600200" indent="-228600" eaLnBrk="0" hangingPunct="0">
              <a:defRPr kumimoji="1" sz="6000" b="1">
                <a:solidFill>
                  <a:schemeClr val="tx1"/>
                </a:solidFill>
                <a:latin typeface="楷体_GB2312" pitchFamily="49" charset="-122"/>
                <a:ea typeface="宋体" charset="-122"/>
              </a:defRPr>
            </a:lvl4pPr>
            <a:lvl5pPr marL="2057400" indent="-228600" eaLnBrk="0" hangingPunct="0">
              <a:defRPr kumimoji="1" sz="6000" b="1">
                <a:solidFill>
                  <a:schemeClr val="tx1"/>
                </a:solidFill>
                <a:latin typeface="楷体_GB2312" pitchFamily="49" charset="-122"/>
                <a:ea typeface="宋体" charset="-122"/>
              </a:defRPr>
            </a:lvl5pPr>
            <a:lvl6pPr marL="25146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6pPr>
            <a:lvl7pPr marL="29718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7pPr>
            <a:lvl8pPr marL="34290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8pPr>
            <a:lvl9pPr marL="38862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9pPr>
          </a:lstStyle>
          <a:p>
            <a:pPr eaLnBrk="1" hangingPunct="1"/>
            <a:endParaRPr lang="en-US" altLang="zh-CN">
              <a:latin typeface="Times New Roman" panose="02020603050405020304" pitchFamily="18" charset="0"/>
              <a:ea typeface="微软雅黑" panose="020B0503020204020204" pitchFamily="34" charset="-122"/>
              <a:sym typeface="Times New Roman" panose="02020603050405020304" pitchFamily="18" charset="0"/>
            </a:endParaRPr>
          </a:p>
        </p:txBody>
      </p:sp>
      <p:graphicFrame>
        <p:nvGraphicFramePr>
          <p:cNvPr id="80905" name="Object 9"/>
          <p:cNvGraphicFramePr>
            <a:graphicFrameLocks noChangeAspect="1"/>
          </p:cNvGraphicFramePr>
          <p:nvPr>
            <p:extLst>
              <p:ext uri="{D42A27DB-BD31-4B8C-83A1-F6EECF244321}">
                <p14:modId xmlns:p14="http://schemas.microsoft.com/office/powerpoint/2010/main" val="391602102"/>
              </p:ext>
            </p:extLst>
          </p:nvPr>
        </p:nvGraphicFramePr>
        <p:xfrm>
          <a:off x="1855751" y="2841563"/>
          <a:ext cx="5334000" cy="1194816"/>
        </p:xfrm>
        <a:graphic>
          <a:graphicData uri="http://schemas.openxmlformats.org/presentationml/2006/ole">
            <mc:AlternateContent xmlns:mc="http://schemas.openxmlformats.org/markup-compatibility/2006">
              <mc:Choice xmlns:v="urn:schemas-microsoft-com:vml" Requires="v">
                <p:oleObj spid="_x0000_s12372" name="Equation" r:id="rId3" imgW="3175000" imgH="711200" progId="Equation.DSMT4">
                  <p:embed/>
                </p:oleObj>
              </mc:Choice>
              <mc:Fallback>
                <p:oleObj name="Equation" r:id="rId3" imgW="3175000" imgH="711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5751" y="2841563"/>
                        <a:ext cx="5334000" cy="1194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Rectangle 2"/>
          <p:cNvSpPr>
            <a:spLocks noChangeArrowheads="1"/>
          </p:cNvSpPr>
          <p:nvPr/>
        </p:nvSpPr>
        <p:spPr bwMode="auto">
          <a:xfrm>
            <a:off x="250789" y="4061695"/>
            <a:ext cx="8543925" cy="1000274"/>
          </a:xfrm>
          <a:prstGeom prst="rect">
            <a:avLst/>
          </a:prstGeom>
        </p:spPr>
        <p:txBody>
          <a:bodyPr wrap="square">
            <a:spAutoFit/>
          </a:bodyPr>
          <a:lstStyle/>
          <a:p>
            <a:pPr algn="just">
              <a:spcBef>
                <a:spcPts val="600"/>
              </a:spcBef>
              <a:buClr>
                <a:srgbClr val="FF6600"/>
              </a:buClr>
              <a:buSzPct val="60000"/>
            </a:pPr>
            <a:r>
              <a:rPr lang="zh-CN" altLang="en-US">
                <a:sym typeface="Times New Roman" panose="02020603050405020304" pitchFamily="18" charset="0"/>
              </a:rPr>
              <a:t>        其中</a:t>
            </a:r>
            <a:r>
              <a:rPr lang="en-US" altLang="zh-CN" dirty="0">
                <a:sym typeface="Times New Roman" panose="02020603050405020304" pitchFamily="18" charset="0"/>
              </a:rPr>
              <a:t>C</a:t>
            </a:r>
            <a:r>
              <a:rPr lang="zh-CN" altLang="en-US" dirty="0">
                <a:sym typeface="Times New Roman" panose="02020603050405020304" pitchFamily="18" charset="0"/>
              </a:rPr>
              <a:t>为预先选定的调和参数。</a:t>
            </a:r>
          </a:p>
          <a:p>
            <a:pPr algn="just">
              <a:spcBef>
                <a:spcPts val="600"/>
              </a:spcBef>
              <a:buClr>
                <a:srgbClr val="FF6600"/>
              </a:buClr>
              <a:buSzPct val="60000"/>
            </a:pPr>
            <a:r>
              <a:rPr lang="zh-CN" altLang="en-US">
                <a:sym typeface="Times New Roman" panose="02020603050405020304" pitchFamily="18" charset="0"/>
              </a:rPr>
              <a:t>        同样</a:t>
            </a:r>
            <a:r>
              <a:rPr lang="zh-CN" altLang="en-US" dirty="0">
                <a:sym typeface="Times New Roman" panose="02020603050405020304" pitchFamily="18" charset="0"/>
              </a:rPr>
              <a:t>运用</a:t>
            </a:r>
            <a:r>
              <a:rPr lang="en-US" altLang="zh-CN" dirty="0">
                <a:sym typeface="Times New Roman" panose="02020603050405020304" pitchFamily="18" charset="0"/>
              </a:rPr>
              <a:t>Lagrange</a:t>
            </a:r>
            <a:r>
              <a:rPr lang="zh-CN" altLang="en-US" dirty="0">
                <a:sym typeface="Times New Roman" panose="02020603050405020304" pitchFamily="18" charset="0"/>
              </a:rPr>
              <a:t>数乘法，通过引入非负的</a:t>
            </a:r>
            <a:r>
              <a:rPr lang="en-US" altLang="zh-CN" dirty="0">
                <a:sym typeface="Times New Roman" panose="02020603050405020304" pitchFamily="18" charset="0"/>
              </a:rPr>
              <a:t>Lagrange</a:t>
            </a:r>
            <a:r>
              <a:rPr lang="zh-CN" altLang="en-US" dirty="0">
                <a:sym typeface="Times New Roman" panose="02020603050405020304" pitchFamily="18" charset="0"/>
              </a:rPr>
              <a:t>乘子矢量</a:t>
            </a:r>
            <a:r>
              <a:rPr lang="el-GR" altLang="zh-CN" dirty="0">
                <a:sym typeface="Times New Roman" panose="02020603050405020304" pitchFamily="18" charset="0"/>
              </a:rPr>
              <a:t>α</a:t>
            </a:r>
            <a:r>
              <a:rPr lang="zh-CN" altLang="en-US" dirty="0">
                <a:sym typeface="Times New Roman" panose="02020603050405020304" pitchFamily="18" charset="0"/>
              </a:rPr>
              <a:t>和</a:t>
            </a:r>
            <a:r>
              <a:rPr lang="el-GR" altLang="zh-CN" dirty="0">
                <a:sym typeface="Times New Roman" panose="02020603050405020304" pitchFamily="18" charset="0"/>
              </a:rPr>
              <a:t>β</a:t>
            </a:r>
            <a:r>
              <a:rPr lang="zh-CN" altLang="en-US" dirty="0">
                <a:sym typeface="Times New Roman" panose="02020603050405020304" pitchFamily="18" charset="0"/>
              </a:rPr>
              <a:t>，可得到此时优化问题的原始形式如下：</a:t>
            </a:r>
          </a:p>
        </p:txBody>
      </p:sp>
      <p:sp>
        <p:nvSpPr>
          <p:cNvPr id="27660" name="Rectangle 13"/>
          <p:cNvSpPr>
            <a:spLocks noChangeArrowheads="1"/>
          </p:cNvSpPr>
          <p:nvPr/>
        </p:nvSpPr>
        <p:spPr bwMode="auto">
          <a:xfrm>
            <a:off x="-468560" y="2079287"/>
            <a:ext cx="184731" cy="1090547"/>
          </a:xfrm>
          <a:prstGeom prst="rect">
            <a:avLst/>
          </a:prstGeom>
          <a:noFill/>
          <a:ln>
            <a:noFill/>
          </a:ln>
          <a:effectLst/>
          <a:extLst>
            <a:ext uri="{909E8E84-426E-40DD-AFC4-6F175D3DCCD1}">
              <a14:hiddenFill xmlns:a14="http://schemas.microsoft.com/office/drawing/2010/main">
                <a:solidFill>
                  <a:srgbClr val="F9FBB5"/>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82800" bIns="82800" anchor="ctr">
            <a:spAutoFit/>
          </a:bodyPr>
          <a:lstStyle>
            <a:lvl1pPr eaLnBrk="0" hangingPunct="0">
              <a:defRPr kumimoji="1" sz="6000" b="1">
                <a:solidFill>
                  <a:schemeClr val="tx1"/>
                </a:solidFill>
                <a:latin typeface="楷体_GB2312" pitchFamily="49" charset="-122"/>
                <a:ea typeface="宋体" charset="-122"/>
              </a:defRPr>
            </a:lvl1pPr>
            <a:lvl2pPr marL="742950" indent="-285750" eaLnBrk="0" hangingPunct="0">
              <a:defRPr kumimoji="1" sz="6000" b="1">
                <a:solidFill>
                  <a:schemeClr val="tx1"/>
                </a:solidFill>
                <a:latin typeface="楷体_GB2312" pitchFamily="49" charset="-122"/>
                <a:ea typeface="宋体" charset="-122"/>
              </a:defRPr>
            </a:lvl2pPr>
            <a:lvl3pPr marL="1143000" indent="-228600" eaLnBrk="0" hangingPunct="0">
              <a:defRPr kumimoji="1" sz="6000" b="1">
                <a:solidFill>
                  <a:schemeClr val="tx1"/>
                </a:solidFill>
                <a:latin typeface="楷体_GB2312" pitchFamily="49" charset="-122"/>
                <a:ea typeface="宋体" charset="-122"/>
              </a:defRPr>
            </a:lvl3pPr>
            <a:lvl4pPr marL="1600200" indent="-228600" eaLnBrk="0" hangingPunct="0">
              <a:defRPr kumimoji="1" sz="6000" b="1">
                <a:solidFill>
                  <a:schemeClr val="tx1"/>
                </a:solidFill>
                <a:latin typeface="楷体_GB2312" pitchFamily="49" charset="-122"/>
                <a:ea typeface="宋体" charset="-122"/>
              </a:defRPr>
            </a:lvl4pPr>
            <a:lvl5pPr marL="2057400" indent="-228600" eaLnBrk="0" hangingPunct="0">
              <a:defRPr kumimoji="1" sz="6000" b="1">
                <a:solidFill>
                  <a:schemeClr val="tx1"/>
                </a:solidFill>
                <a:latin typeface="楷体_GB2312" pitchFamily="49" charset="-122"/>
                <a:ea typeface="宋体" charset="-122"/>
              </a:defRPr>
            </a:lvl5pPr>
            <a:lvl6pPr marL="25146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6pPr>
            <a:lvl7pPr marL="29718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7pPr>
            <a:lvl8pPr marL="34290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8pPr>
            <a:lvl9pPr marL="38862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9pPr>
          </a:lstStyle>
          <a:p>
            <a:pPr eaLnBrk="1" hangingPunct="1"/>
            <a:endParaRPr lang="en-US" altLang="zh-CN">
              <a:latin typeface="Times New Roman" panose="02020603050405020304" pitchFamily="18" charset="0"/>
              <a:ea typeface="微软雅黑" panose="020B0503020204020204" pitchFamily="34" charset="-122"/>
              <a:sym typeface="Times New Roman" panose="02020603050405020304" pitchFamily="18" charset="0"/>
            </a:endParaRPr>
          </a:p>
        </p:txBody>
      </p:sp>
      <p:graphicFrame>
        <p:nvGraphicFramePr>
          <p:cNvPr id="80908" name="Object 12"/>
          <p:cNvGraphicFramePr>
            <a:graphicFrameLocks noChangeAspect="1"/>
          </p:cNvGraphicFramePr>
          <p:nvPr>
            <p:extLst>
              <p:ext uri="{D42A27DB-BD31-4B8C-83A1-F6EECF244321}">
                <p14:modId xmlns:p14="http://schemas.microsoft.com/office/powerpoint/2010/main" val="4211876671"/>
              </p:ext>
            </p:extLst>
          </p:nvPr>
        </p:nvGraphicFramePr>
        <p:xfrm>
          <a:off x="250790" y="5352700"/>
          <a:ext cx="5829300" cy="685800"/>
        </p:xfrm>
        <a:graphic>
          <a:graphicData uri="http://schemas.openxmlformats.org/presentationml/2006/ole">
            <mc:AlternateContent xmlns:mc="http://schemas.openxmlformats.org/markup-compatibility/2006">
              <mc:Choice xmlns:v="urn:schemas-microsoft-com:vml" Requires="v">
                <p:oleObj spid="_x0000_s12373" name="Equation" r:id="rId5" imgW="3886200" imgH="457200" progId="Equation.DSMT4">
                  <p:embed/>
                </p:oleObj>
              </mc:Choice>
              <mc:Fallback>
                <p:oleObj name="Equation" r:id="rId5" imgW="3886200" imgH="4572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0790" y="5352700"/>
                        <a:ext cx="5829300" cy="685800"/>
                      </a:xfrm>
                      <a:prstGeom prst="rect">
                        <a:avLst/>
                      </a:prstGeom>
                      <a:noFill/>
                      <a:ln>
                        <a:noFill/>
                      </a:ln>
                    </p:spPr>
                  </p:pic>
                </p:oleObj>
              </mc:Fallback>
            </mc:AlternateContent>
          </a:graphicData>
        </a:graphic>
      </p:graphicFrame>
      <p:sp>
        <p:nvSpPr>
          <p:cNvPr id="13" name="标题 1">
            <a:extLst>
              <a:ext uri="{FF2B5EF4-FFF2-40B4-BE49-F238E27FC236}">
                <a16:creationId xmlns:a16="http://schemas.microsoft.com/office/drawing/2014/main" id="{50C5991D-4871-4E98-8378-10C764560A46}"/>
              </a:ext>
            </a:extLst>
          </p:cNvPr>
          <p:cNvSpPr txBox="1">
            <a:spLocks/>
          </p:cNvSpPr>
          <p:nvPr/>
        </p:nvSpPr>
        <p:spPr>
          <a:xfrm>
            <a:off x="756000" y="108000"/>
            <a:ext cx="6781800" cy="492443"/>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3.1 </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基于软裕量的</a:t>
            </a: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C-SVM</a:t>
            </a:r>
            <a:endPar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pic>
        <p:nvPicPr>
          <p:cNvPr id="4" name="图片 3">
            <a:extLst>
              <a:ext uri="{FF2B5EF4-FFF2-40B4-BE49-F238E27FC236}">
                <a16:creationId xmlns:a16="http://schemas.microsoft.com/office/drawing/2014/main" id="{B794AFCD-D19C-4491-BBCA-172F0BC9882E}"/>
              </a:ext>
            </a:extLst>
          </p:cNvPr>
          <p:cNvPicPr>
            <a:picLocks noChangeAspect="1"/>
          </p:cNvPicPr>
          <p:nvPr/>
        </p:nvPicPr>
        <p:blipFill>
          <a:blip r:embed="rId7"/>
          <a:stretch>
            <a:fillRect/>
          </a:stretch>
        </p:blipFill>
        <p:spPr>
          <a:xfrm>
            <a:off x="6036815" y="4838355"/>
            <a:ext cx="3001969" cy="1911645"/>
          </a:xfrm>
          <a:prstGeom prst="rect">
            <a:avLst/>
          </a:prstGeom>
        </p:spPr>
      </p:pic>
    </p:spTree>
    <p:extLst>
      <p:ext uri="{BB962C8B-B14F-4D97-AF65-F5344CB8AC3E}">
        <p14:creationId xmlns:p14="http://schemas.microsoft.com/office/powerpoint/2010/main" val="2295277366"/>
      </p:ext>
    </p:extLst>
  </p:cSld>
  <p:clrMapOvr>
    <a:masterClrMapping/>
  </p:clrMapOvr>
  <p:transition spd="med">
    <p:split orient="ver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4294967295"/>
          </p:nvPr>
        </p:nvSpPr>
        <p:spPr>
          <a:xfrm>
            <a:off x="756000" y="108000"/>
            <a:ext cx="6781800" cy="492443"/>
          </a:xfrm>
          <a:prstGeom prst="rect">
            <a:avLst/>
          </a:prstGeom>
        </p:spPr>
        <p:txBody>
          <a:bodyPr wrap="square">
            <a:spAutoFit/>
          </a:bodyPr>
          <a:lstStyle/>
          <a:p>
            <a:pPr>
              <a:lnSpc>
                <a:spcPct val="100000"/>
              </a:lnSpc>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3.1 </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不同的</a:t>
            </a:r>
            <a:r>
              <a:rPr lang="en-US" altLang="zh-CN"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C</a:t>
            </a:r>
            <a:r>
              <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的影响</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00" y="692696"/>
            <a:ext cx="9072000" cy="4551120"/>
          </a:xfrm>
          <a:prstGeom prst="rect">
            <a:avLst/>
          </a:prstGeom>
        </p:spPr>
      </p:pic>
    </p:spTree>
    <p:extLst>
      <p:ext uri="{BB962C8B-B14F-4D97-AF65-F5344CB8AC3E}">
        <p14:creationId xmlns:p14="http://schemas.microsoft.com/office/powerpoint/2010/main" val="4261642400"/>
      </p:ext>
    </p:extLst>
  </p:cSld>
  <p:clrMapOvr>
    <a:masterClrMapping/>
  </p:clrMapOvr>
  <p:transition spd="med">
    <p:split orient="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2" name="Rectangle 4">
            <a:extLst>
              <a:ext uri="{FF2B5EF4-FFF2-40B4-BE49-F238E27FC236}">
                <a16:creationId xmlns:a16="http://schemas.microsoft.com/office/drawing/2014/main" id="{DDA3F670-F569-4862-B3E8-860100A57B07}"/>
              </a:ext>
            </a:extLst>
          </p:cNvPr>
          <p:cNvSpPr>
            <a:spLocks noChangeArrowheads="1"/>
          </p:cNvSpPr>
          <p:nvPr/>
        </p:nvSpPr>
        <p:spPr bwMode="auto">
          <a:xfrm>
            <a:off x="1973263" y="6691313"/>
            <a:ext cx="2423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Times New Roman" panose="02020603050405020304" pitchFamily="18" charset="0"/>
                <a:ea typeface="微软雅黑" panose="020B0503020204020204" pitchFamily="34" charset="-122"/>
                <a:sym typeface="Times New Roman" panose="02020603050405020304" pitchFamily="18" charset="0"/>
              </a:rPr>
              <a:t> </a:t>
            </a:r>
          </a:p>
        </p:txBody>
      </p:sp>
      <p:sp>
        <p:nvSpPr>
          <p:cNvPr id="150537" name="Rectangle 9">
            <a:extLst>
              <a:ext uri="{FF2B5EF4-FFF2-40B4-BE49-F238E27FC236}">
                <a16:creationId xmlns:a16="http://schemas.microsoft.com/office/drawing/2014/main" id="{71BAE488-3AA6-45DF-BD0B-F658BE6EA373}"/>
              </a:ext>
            </a:extLst>
          </p:cNvPr>
          <p:cNvSpPr>
            <a:spLocks noChangeArrowheads="1"/>
          </p:cNvSpPr>
          <p:nvPr/>
        </p:nvSpPr>
        <p:spPr bwMode="auto">
          <a:xfrm>
            <a:off x="252000" y="756000"/>
            <a:ext cx="8640000" cy="1134862"/>
          </a:xfrm>
          <a:prstGeom prst="rect">
            <a:avLst/>
          </a:prstGeom>
        </p:spPr>
        <p:txBody>
          <a:bodyPr wrap="square">
            <a:spAutoFit/>
          </a:bodyPr>
          <a:lstStyle/>
          <a:p>
            <a:pPr marL="360000" indent="-360000" algn="just">
              <a:lnSpc>
                <a:spcPct val="150000"/>
              </a:lnSpc>
              <a:spcBef>
                <a:spcPts val="600"/>
              </a:spcBef>
              <a:buClr>
                <a:srgbClr val="FF6600"/>
              </a:buClr>
              <a:buSzPct val="80000"/>
              <a:buFont typeface="Wingdings" panose="05000000000000000000" pitchFamily="2" charset="2"/>
              <a:buChar char="l"/>
            </a:pPr>
            <a:r>
              <a:rPr lang="zh-CN" altLang="en-US" sz="2400" dirty="0">
                <a:solidFill>
                  <a:schemeClr val="tx1">
                    <a:lumMod val="85000"/>
                    <a:lumOff val="15000"/>
                  </a:schemeClr>
                </a:solidFill>
                <a:cs typeface="+mn-ea"/>
                <a:sym typeface="Times New Roman" panose="02020603050405020304" pitchFamily="18" charset="0"/>
              </a:rPr>
              <a:t>“</a:t>
            </a:r>
            <a:r>
              <a:rPr lang="zh-CN" altLang="en-US" sz="2400">
                <a:solidFill>
                  <a:schemeClr val="tx1">
                    <a:lumMod val="85000"/>
                    <a:lumOff val="15000"/>
                  </a:schemeClr>
                </a:solidFill>
                <a:cs typeface="+mn-ea"/>
                <a:sym typeface="Times New Roman" panose="02020603050405020304" pitchFamily="18" charset="0"/>
              </a:rPr>
              <a:t>过学习问题”</a:t>
            </a:r>
            <a:r>
              <a:rPr lang="zh-CN" altLang="en-US" sz="2400" dirty="0">
                <a:solidFill>
                  <a:schemeClr val="tx1">
                    <a:lumMod val="85000"/>
                    <a:lumOff val="15000"/>
                  </a:schemeClr>
                </a:solidFill>
                <a:cs typeface="+mn-ea"/>
                <a:sym typeface="Times New Roman" panose="02020603050405020304" pitchFamily="18" charset="0"/>
              </a:rPr>
              <a:t>：某些情况下，当训练误差过小反而会导致推广能力的下降。</a:t>
            </a:r>
          </a:p>
        </p:txBody>
      </p:sp>
      <p:pic>
        <p:nvPicPr>
          <p:cNvPr id="5" name="Picture 3">
            <a:extLst>
              <a:ext uri="{FF2B5EF4-FFF2-40B4-BE49-F238E27FC236}">
                <a16:creationId xmlns:a16="http://schemas.microsoft.com/office/drawing/2014/main" id="{12784408-CE2C-405E-A17C-5E333615C9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979987" y="1916832"/>
            <a:ext cx="5184027" cy="4772924"/>
          </a:xfrm>
          <a:prstGeom prst="rect">
            <a:avLst/>
          </a:prstGeom>
        </p:spPr>
      </p:pic>
      <p:sp>
        <p:nvSpPr>
          <p:cNvPr id="8" name="标题 3">
            <a:extLst>
              <a:ext uri="{FF2B5EF4-FFF2-40B4-BE49-F238E27FC236}">
                <a16:creationId xmlns:a16="http://schemas.microsoft.com/office/drawing/2014/main" id="{5A5FAB8E-427D-4D67-B1A9-412D75E009BF}"/>
              </a:ext>
            </a:extLst>
          </p:cNvPr>
          <p:cNvSpPr txBox="1">
            <a:spLocks/>
          </p:cNvSpPr>
          <p:nvPr/>
        </p:nvSpPr>
        <p:spPr>
          <a:xfrm>
            <a:off x="756000" y="108000"/>
            <a:ext cx="4176040" cy="492443"/>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1 </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了解</a:t>
            </a: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SVM</a:t>
            </a:r>
            <a:endPar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Tree>
    <p:extLst>
      <p:ext uri="{BB962C8B-B14F-4D97-AF65-F5344CB8AC3E}">
        <p14:creationId xmlns:p14="http://schemas.microsoft.com/office/powerpoint/2010/main" val="2466592181"/>
      </p:ext>
    </p:extLst>
  </p:cSld>
  <p:clrMapOvr>
    <a:masterClrMapping/>
  </p:clrMapOvr>
  <p:transition spd="med">
    <p:split orient="ver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376606995"/>
              </p:ext>
            </p:extLst>
          </p:nvPr>
        </p:nvGraphicFramePr>
        <p:xfrm>
          <a:off x="179512" y="5407318"/>
          <a:ext cx="4603750" cy="1031240"/>
        </p:xfrm>
        <a:graphic>
          <a:graphicData uri="http://schemas.openxmlformats.org/presentationml/2006/ole">
            <mc:AlternateContent xmlns:mc="http://schemas.openxmlformats.org/markup-compatibility/2006">
              <mc:Choice xmlns:v="urn:schemas-microsoft-com:vml" Requires="v">
                <p:oleObj spid="_x0000_s14374" name="Equation" r:id="rId3" imgW="3175000" imgH="711200" progId="Equation.DSMT4">
                  <p:embed/>
                </p:oleObj>
              </mc:Choice>
              <mc:Fallback>
                <p:oleObj name="Equation" r:id="rId3" imgW="3175000" imgH="711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5407318"/>
                        <a:ext cx="4603750" cy="1031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Box 5"/>
          <p:cNvSpPr txBox="1"/>
          <p:nvPr/>
        </p:nvSpPr>
        <p:spPr>
          <a:xfrm>
            <a:off x="4906282" y="5336320"/>
            <a:ext cx="4032448" cy="646331"/>
          </a:xfrm>
          <a:prstGeom prst="rect">
            <a:avLst/>
          </a:prstGeom>
          <a:noFill/>
        </p:spPr>
        <p:txBody>
          <a:bodyPr wrap="square" rtlCol="0">
            <a:spAutoFit/>
          </a:bodyPr>
          <a:lstStyle/>
          <a:p>
            <a:r>
              <a:rPr lang="en-US" altLang="zh-CN" dirty="0">
                <a:latin typeface="Times New Roman" panose="02020603050405020304" pitchFamily="18" charset="0"/>
                <a:ea typeface="微软雅黑" panose="020B0503020204020204" pitchFamily="34" charset="-122"/>
                <a:sym typeface="Times New Roman" panose="02020603050405020304" pitchFamily="18" charset="0"/>
              </a:rPr>
              <a:t>C</a:t>
            </a: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值太小时，使得松弛变量过大，</a:t>
            </a:r>
            <a:r>
              <a:rPr lang="zh-CN" altLang="en-US"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导致样本误分较多，但模型泛化能力强</a:t>
            </a:r>
          </a:p>
        </p:txBody>
      </p:sp>
      <p:sp>
        <p:nvSpPr>
          <p:cNvPr id="7" name="TextBox 6"/>
          <p:cNvSpPr txBox="1"/>
          <p:nvPr/>
        </p:nvSpPr>
        <p:spPr>
          <a:xfrm>
            <a:off x="4906282" y="6050257"/>
            <a:ext cx="4032448" cy="646331"/>
          </a:xfrm>
          <a:prstGeom prst="rect">
            <a:avLst/>
          </a:prstGeom>
          <a:noFill/>
        </p:spPr>
        <p:txBody>
          <a:bodyPr wrap="square" rtlCol="0">
            <a:spAutoFit/>
          </a:bodyPr>
          <a:lstStyle/>
          <a:p>
            <a:r>
              <a:rPr lang="en-US" altLang="zh-CN" dirty="0">
                <a:latin typeface="Times New Roman" panose="02020603050405020304" pitchFamily="18" charset="0"/>
                <a:ea typeface="微软雅黑" panose="020B0503020204020204" pitchFamily="34" charset="-122"/>
                <a:sym typeface="Times New Roman" panose="02020603050405020304" pitchFamily="18" charset="0"/>
              </a:rPr>
              <a:t>C</a:t>
            </a:r>
            <a:r>
              <a:rPr lang="zh-CN" altLang="en-US" dirty="0">
                <a:latin typeface="Times New Roman" panose="02020603050405020304" pitchFamily="18" charset="0"/>
                <a:ea typeface="微软雅黑" panose="020B0503020204020204" pitchFamily="34" charset="-122"/>
                <a:sym typeface="Times New Roman" panose="02020603050405020304" pitchFamily="18" charset="0"/>
              </a:rPr>
              <a:t>值太大时，使得松弛变量过小，</a:t>
            </a:r>
            <a:r>
              <a:rPr lang="zh-CN" altLang="en-US"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导致过分拟合训练数据，导致过拟合</a:t>
            </a:r>
          </a:p>
        </p:txBody>
      </p:sp>
      <p:sp>
        <p:nvSpPr>
          <p:cNvPr id="8" name="标题 3">
            <a:extLst>
              <a:ext uri="{FF2B5EF4-FFF2-40B4-BE49-F238E27FC236}">
                <a16:creationId xmlns:a16="http://schemas.microsoft.com/office/drawing/2014/main" id="{191BDCC2-22CD-4D5E-828B-EE188F67C823}"/>
              </a:ext>
            </a:extLst>
          </p:cNvPr>
          <p:cNvSpPr txBox="1">
            <a:spLocks/>
          </p:cNvSpPr>
          <p:nvPr/>
        </p:nvSpPr>
        <p:spPr>
          <a:xfrm>
            <a:off x="756000" y="108000"/>
            <a:ext cx="6781800" cy="492443"/>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3.1 </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不同的</a:t>
            </a: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C</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的影响</a:t>
            </a:r>
            <a:endPar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pic>
        <p:nvPicPr>
          <p:cNvPr id="9" name="图片 8">
            <a:extLst>
              <a:ext uri="{FF2B5EF4-FFF2-40B4-BE49-F238E27FC236}">
                <a16:creationId xmlns:a16="http://schemas.microsoft.com/office/drawing/2014/main" id="{72055D3F-5994-419B-B5FB-EE16BCA648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000" y="692696"/>
            <a:ext cx="9072000" cy="4551120"/>
          </a:xfrm>
          <a:prstGeom prst="rect">
            <a:avLst/>
          </a:prstGeom>
        </p:spPr>
      </p:pic>
    </p:spTree>
    <p:extLst>
      <p:ext uri="{BB962C8B-B14F-4D97-AF65-F5344CB8AC3E}">
        <p14:creationId xmlns:p14="http://schemas.microsoft.com/office/powerpoint/2010/main" val="3252789254"/>
      </p:ext>
    </p:extLst>
  </p:cSld>
  <p:clrMapOvr>
    <a:masterClrMapping/>
  </p:clrMapOvr>
  <p:transition spd="med">
    <p:split orient="ver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custDataLst>
              <p:tags r:id="rId3"/>
            </p:custDataLst>
          </p:nvPr>
        </p:nvSpPr>
        <p:spPr>
          <a:xfrm>
            <a:off x="914400" y="635001"/>
            <a:ext cx="7315200" cy="1658144"/>
          </a:xfrm>
          <a:prstGeom prst="rect">
            <a:avLst/>
          </a:prstGeom>
          <a:noFill/>
        </p:spPr>
        <p:txBody>
          <a:bodyPr vert="horz" wrap="square" rtlCol="0" anchor="ctr" anchorCtr="0">
            <a:noAutofit/>
          </a:bodyPr>
          <a:lstStyle/>
          <a:p>
            <a:r>
              <a:rPr lang="zh-CN" altLang="en-US" sz="2800" dirty="0">
                <a:latin typeface="Times New Roman" panose="02020603050405020304" pitchFamily="18" charset="0"/>
                <a:ea typeface="微软雅黑" panose="020B0503020204020204" pitchFamily="34" charset="-122"/>
                <a:sym typeface="Times New Roman" panose="02020603050405020304" pitchFamily="18" charset="0"/>
              </a:rPr>
              <a:t>基于软裕量的</a:t>
            </a:r>
            <a:r>
              <a:rPr lang="en-US" altLang="zh-CN" sz="2800" dirty="0">
                <a:latin typeface="Times New Roman" panose="02020603050405020304" pitchFamily="18" charset="0"/>
                <a:ea typeface="微软雅黑" panose="020B0503020204020204" pitchFamily="34" charset="-122"/>
                <a:sym typeface="Times New Roman" panose="02020603050405020304" pitchFamily="18" charset="0"/>
              </a:rPr>
              <a:t>C-SVM</a:t>
            </a:r>
            <a:r>
              <a:rPr lang="zh-CN" altLang="en-US" sz="2800" dirty="0">
                <a:latin typeface="Times New Roman" panose="02020603050405020304" pitchFamily="18" charset="0"/>
                <a:ea typeface="微软雅黑" panose="020B0503020204020204" pitchFamily="34" charset="-122"/>
                <a:sym typeface="Times New Roman" panose="02020603050405020304" pitchFamily="18" charset="0"/>
              </a:rPr>
              <a:t>，如果</a:t>
            </a:r>
            <a:r>
              <a:rPr lang="en-US" altLang="zh-CN" sz="2800" dirty="0">
                <a:latin typeface="Times New Roman" panose="02020603050405020304" pitchFamily="18" charset="0"/>
                <a:ea typeface="微软雅黑" panose="020B0503020204020204" pitchFamily="34" charset="-122"/>
                <a:sym typeface="Times New Roman" panose="02020603050405020304" pitchFamily="18" charset="0"/>
              </a:rPr>
              <a:t>c</a:t>
            </a:r>
            <a:r>
              <a:rPr lang="zh-CN" altLang="en-US" sz="2800" dirty="0">
                <a:latin typeface="Times New Roman" panose="02020603050405020304" pitchFamily="18" charset="0"/>
                <a:ea typeface="微软雅黑" panose="020B0503020204020204" pitchFamily="34" charset="-122"/>
                <a:sym typeface="Times New Roman" panose="02020603050405020304" pitchFamily="18" charset="0"/>
              </a:rPr>
              <a:t>过大，将会</a:t>
            </a:r>
            <a:endParaRPr lang="zh-CN" altLang="en-US" sz="26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5" name="TextBox 4"/>
          <p:cNvSpPr txBox="1"/>
          <p:nvPr>
            <p:custDataLst>
              <p:tags r:id="rId4"/>
            </p:custDataLst>
          </p:nvPr>
        </p:nvSpPr>
        <p:spPr>
          <a:xfrm>
            <a:off x="1828800" y="2564904"/>
            <a:ext cx="6400800" cy="642938"/>
          </a:xfrm>
          <a:prstGeom prst="rect">
            <a:avLst/>
          </a:prstGeom>
          <a:noFill/>
        </p:spPr>
        <p:txBody>
          <a:bodyPr vert="horz" rtlCol="0" anchor="ctr" anchorCtr="0">
            <a:noAutofit/>
          </a:bodyPr>
          <a:lstStyle/>
          <a:p>
            <a:r>
              <a:rPr lang="zh-CN" altLang="en-US" sz="26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松弛变量过大，导致样本误分较多，但模型泛化能力强</a:t>
            </a:r>
          </a:p>
        </p:txBody>
      </p:sp>
      <p:sp>
        <p:nvSpPr>
          <p:cNvPr id="6" name="TextBox 5"/>
          <p:cNvSpPr txBox="1"/>
          <p:nvPr>
            <p:custDataLst>
              <p:tags r:id="rId5"/>
            </p:custDataLst>
          </p:nvPr>
        </p:nvSpPr>
        <p:spPr>
          <a:xfrm>
            <a:off x="1828800" y="3422154"/>
            <a:ext cx="6400800" cy="642938"/>
          </a:xfrm>
          <a:prstGeom prst="rect">
            <a:avLst/>
          </a:prstGeom>
          <a:noFill/>
        </p:spPr>
        <p:txBody>
          <a:bodyPr vert="horz" rtlCol="0" anchor="ctr" anchorCtr="0">
            <a:noAutofit/>
          </a:bodyPr>
          <a:lstStyle/>
          <a:p>
            <a:r>
              <a:rPr lang="zh-CN" altLang="en-US" sz="26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松弛变量过小，导致过分拟合训练数据，导致过拟合</a:t>
            </a:r>
          </a:p>
        </p:txBody>
      </p:sp>
      <p:sp>
        <p:nvSpPr>
          <p:cNvPr id="9" name="椭圆 8"/>
          <p:cNvSpPr>
            <a:spLocks noChangeAspect="1"/>
          </p:cNvSpPr>
          <p:nvPr>
            <p:custDataLst>
              <p:tags r:id="rId6"/>
            </p:custDataLst>
          </p:nvPr>
        </p:nvSpPr>
        <p:spPr bwMode="auto">
          <a:xfrm>
            <a:off x="1114425" y="2629197"/>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A</a:t>
            </a:r>
            <a:endParaRPr kumimoji="0" lang="zh-CN" altLang="en-US" sz="1600" b="0"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0" name="椭圆 9"/>
          <p:cNvSpPr>
            <a:spLocks noChangeAspect="1"/>
          </p:cNvSpPr>
          <p:nvPr>
            <p:custDataLst>
              <p:tags r:id="rId7"/>
            </p:custDataLst>
          </p:nvPr>
        </p:nvSpPr>
        <p:spPr bwMode="auto">
          <a:xfrm>
            <a:off x="1114425" y="3486447"/>
            <a:ext cx="514350" cy="514350"/>
          </a:xfrm>
          <a:prstGeom prst="ellipse">
            <a:avLst/>
          </a:prstGeom>
          <a:solidFill>
            <a:srgbClr val="FF9900"/>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B</a:t>
            </a:r>
            <a:endParaRPr kumimoji="0" lang="zh-CN" altLang="en-US" sz="1600" b="0"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3" name="圆角矩形 12"/>
          <p:cNvSpPr/>
          <p:nvPr>
            <p:custDataLst>
              <p:tags r:id="rId8"/>
            </p:custDataLst>
          </p:nvPr>
        </p:nvSpPr>
        <p:spPr bwMode="auto">
          <a:xfrm>
            <a:off x="6172200" y="6215063"/>
            <a:ext cx="1543050" cy="411480"/>
          </a:xfrm>
          <a:prstGeom prst="roundRect">
            <a:avLst/>
          </a:prstGeom>
          <a:gradFill flip="none" rotWithShape="1">
            <a:gsLst>
              <a:gs pos="0">
                <a:srgbClr val="13548C">
                  <a:shade val="30000"/>
                  <a:satMod val="115000"/>
                </a:srgbClr>
              </a:gs>
              <a:gs pos="50000">
                <a:srgbClr val="13548C">
                  <a:shade val="67500"/>
                  <a:satMod val="115000"/>
                </a:srgbClr>
              </a:gs>
              <a:gs pos="100000">
                <a:srgbClr val="13548C">
                  <a:shade val="100000"/>
                  <a:satMod val="115000"/>
                </a:srgbClr>
              </a:gs>
            </a:gsLst>
            <a:lin ang="16200000" scaled="1"/>
            <a:tileRect/>
          </a:gradFill>
          <a:ln w="38100"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提交</a:t>
            </a:r>
          </a:p>
        </p:txBody>
      </p:sp>
      <p:graphicFrame>
        <p:nvGraphicFramePr>
          <p:cNvPr id="20" name="对象 19"/>
          <p:cNvGraphicFramePr>
            <a:graphicFrameLocks noChangeAspect="1"/>
          </p:cNvGraphicFramePr>
          <p:nvPr>
            <p:extLst>
              <p:ext uri="{D42A27DB-BD31-4B8C-83A1-F6EECF244321}">
                <p14:modId xmlns:p14="http://schemas.microsoft.com/office/powerpoint/2010/main" val="572460503"/>
              </p:ext>
            </p:extLst>
          </p:nvPr>
        </p:nvGraphicFramePr>
        <p:xfrm>
          <a:off x="1496628" y="4564856"/>
          <a:ext cx="6150745" cy="1386359"/>
        </p:xfrm>
        <a:graphic>
          <a:graphicData uri="http://schemas.openxmlformats.org/presentationml/2006/ole">
            <mc:AlternateContent xmlns:mc="http://schemas.openxmlformats.org/markup-compatibility/2006">
              <mc:Choice xmlns:v="urn:schemas-microsoft-com:vml" Requires="v">
                <p:oleObj spid="_x0000_s22551" name="Equation" r:id="rId16" imgW="3175000" imgH="711200" progId="Equation.DSMT4">
                  <p:embed/>
                </p:oleObj>
              </mc:Choice>
              <mc:Fallback>
                <p:oleObj name="Equation" r:id="rId16" imgW="3175000" imgH="711200"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496628" y="4564856"/>
                        <a:ext cx="6150745" cy="1386359"/>
                      </a:xfrm>
                      <a:prstGeom prst="rect">
                        <a:avLst/>
                      </a:prstGeom>
                      <a:noFill/>
                      <a:ln>
                        <a:noFill/>
                      </a:ln>
                    </p:spPr>
                  </p:pic>
                </p:oleObj>
              </mc:Fallback>
            </mc:AlternateContent>
          </a:graphicData>
        </a:graphic>
      </p:graphicFrame>
      <p:grpSp>
        <p:nvGrpSpPr>
          <p:cNvPr id="18" name="组合 17"/>
          <p:cNvGrpSpPr/>
          <p:nvPr>
            <p:custDataLst>
              <p:tags r:id="rId9"/>
            </p:custDataLst>
          </p:nvPr>
        </p:nvGrpSpPr>
        <p:grpSpPr>
          <a:xfrm>
            <a:off x="0" y="0"/>
            <a:ext cx="9144000" cy="635000"/>
            <a:chOff x="0" y="0"/>
            <a:chExt cx="9144000" cy="635000"/>
          </a:xfrm>
        </p:grpSpPr>
        <p:sp>
          <p:nvSpPr>
            <p:cNvPr id="14" name="TitleBackground"/>
            <p:cNvSpPr/>
            <p:nvPr>
              <p:custDataLst>
                <p:tags r:id="rId11"/>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5" name="ColorBlock"/>
            <p:cNvSpPr/>
            <p:nvPr>
              <p:custDataLst>
                <p:tags r:id="rId12"/>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6" name="TypeText"/>
            <p:cNvSpPr txBox="1"/>
            <p:nvPr>
              <p:custDataLst>
                <p:tags r:id="rId13"/>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单选题</a:t>
              </a:r>
            </a:p>
          </p:txBody>
        </p:sp>
        <p:sp>
          <p:nvSpPr>
            <p:cNvPr id="17" name="TipText"/>
            <p:cNvSpPr txBox="1"/>
            <p:nvPr>
              <p:custDataLst>
                <p:tags r:id="rId14"/>
              </p:custDataLst>
            </p:nvPr>
          </p:nvSpPr>
          <p:spPr>
            <a:xfrm>
              <a:off x="1510030" y="109220"/>
              <a:ext cx="2286000" cy="508000"/>
            </a:xfrm>
            <a:prstGeom prst="rect">
              <a:avLst/>
            </a:prstGeom>
            <a:noFill/>
          </p:spPr>
          <p:txBody>
            <a:bodyPr vert="horz" wrap="none" rtlCol="0" anchor="ctr" anchorCtr="0">
              <a:noAutofit/>
            </a:bodyPr>
            <a:lstStyle/>
            <a:p>
              <a:r>
                <a:rPr lang="en-US" altLang="zh-CN" sz="2000">
                  <a:solidFill>
                    <a:srgbClr val="808080"/>
                  </a:solidFill>
                  <a:latin typeface="Times New Roman" panose="02020603050405020304" pitchFamily="18" charset="0"/>
                  <a:ea typeface="微软雅黑" panose="020B0503020204020204" pitchFamily="34" charset="-122"/>
                  <a:sym typeface="Times New Roman" panose="02020603050405020304" pitchFamily="18" charset="0"/>
                </a:rPr>
                <a:t>1</a:t>
              </a:r>
              <a:r>
                <a:rPr lang="zh-CN" altLang="en-US" sz="2000">
                  <a:solidFill>
                    <a:srgbClr val="808080"/>
                  </a:solidFill>
                  <a:latin typeface="Times New Roman" panose="02020603050405020304" pitchFamily="18" charset="0"/>
                  <a:ea typeface="微软雅黑" panose="020B0503020204020204" pitchFamily="34" charset="-122"/>
                  <a:sym typeface="Times New Roman" panose="02020603050405020304" pitchFamily="18" charset="0"/>
                </a:rPr>
                <a:t>分</a:t>
              </a:r>
            </a:p>
          </p:txBody>
        </p:sp>
      </p:grpSp>
      <p:pic>
        <p:nvPicPr>
          <p:cNvPr id="3" name="图片 2"/>
          <p:cNvPicPr>
            <a:picLocks/>
          </p:cNvPicPr>
          <p:nvPr>
            <p:custDataLst>
              <p:tags r:id="rId10"/>
            </p:custDataLst>
          </p:nvPr>
        </p:nvPicPr>
        <p:blipFill>
          <a:blip r:embed="rId18">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2"/>
    </p:custDataLst>
    <p:extLst>
      <p:ext uri="{BB962C8B-B14F-4D97-AF65-F5344CB8AC3E}">
        <p14:creationId xmlns:p14="http://schemas.microsoft.com/office/powerpoint/2010/main" val="2113738984"/>
      </p:ext>
    </p:extLst>
  </p:cSld>
  <p:clrMapOvr>
    <a:masterClrMapping/>
  </p:clrMapOvr>
  <p:transition spd="med">
    <p:split orient="ver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body" sz="half" idx="4294967295"/>
          </p:nvPr>
        </p:nvSpPr>
        <p:spPr bwMode="auto">
          <a:xfrm>
            <a:off x="252000" y="756000"/>
            <a:ext cx="8640000" cy="3787191"/>
          </a:xfrm>
          <a:prstGeom prst="rect">
            <a:avLst/>
          </a:prstGeom>
        </p:spPr>
        <p:txBody>
          <a:bodyPr wrap="square">
            <a:spAutoFit/>
          </a:bodyPr>
          <a:lstStyle/>
          <a:p>
            <a:pPr marL="360000" indent="-360000" algn="just">
              <a:lnSpc>
                <a:spcPct val="150000"/>
              </a:lnSpc>
              <a:spcBef>
                <a:spcPts val="600"/>
              </a:spcBef>
              <a:buClr>
                <a:srgbClr val="FF6600"/>
              </a:buClr>
              <a:buSzPct val="80000"/>
              <a:buFont typeface="Wingdings" panose="05000000000000000000" pitchFamily="2" charset="2"/>
              <a:buChar char="l"/>
            </a:pPr>
            <a:r>
              <a:rPr lang="zh-CN" altLang="en-US" sz="2400" dirty="0">
                <a:solidFill>
                  <a:schemeClr val="tx1">
                    <a:lumMod val="85000"/>
                    <a:lumOff val="15000"/>
                  </a:schemeClr>
                </a:solidFill>
                <a:cs typeface="+mn-ea"/>
                <a:sym typeface="Times New Roman" panose="02020603050405020304" pitchFamily="18" charset="0"/>
              </a:rPr>
              <a:t>概述</a:t>
            </a:r>
            <a:r>
              <a:rPr lang="en-US" altLang="zh-CN" sz="2400" dirty="0">
                <a:solidFill>
                  <a:schemeClr val="tx1">
                    <a:lumMod val="85000"/>
                    <a:lumOff val="15000"/>
                  </a:schemeClr>
                </a:solidFill>
                <a:cs typeface="+mn-ea"/>
                <a:sym typeface="Times New Roman" panose="02020603050405020304" pitchFamily="18" charset="0"/>
              </a:rPr>
              <a:t>: </a:t>
            </a:r>
          </a:p>
          <a:p>
            <a:pPr lvl="1" algn="just">
              <a:lnSpc>
                <a:spcPct val="150000"/>
              </a:lnSpc>
              <a:spcBef>
                <a:spcPts val="600"/>
              </a:spcBef>
              <a:buClr>
                <a:srgbClr val="FF6600"/>
              </a:buClr>
              <a:buSzPct val="60000"/>
              <a:buFont typeface="Wingdings" panose="05000000000000000000" pitchFamily="2" charset="2"/>
              <a:buChar char="l"/>
            </a:pPr>
            <a:r>
              <a:rPr lang="zh-CN" altLang="en-US" sz="2200" dirty="0">
                <a:sym typeface="Times New Roman" panose="02020603050405020304" pitchFamily="18" charset="0"/>
              </a:rPr>
              <a:t>上面讨论的都是训练样本</a:t>
            </a:r>
            <a:r>
              <a:rPr lang="en-US" altLang="zh-CN" sz="2200" dirty="0">
                <a:sym typeface="Times New Roman" panose="02020603050405020304" pitchFamily="18" charset="0"/>
              </a:rPr>
              <a:t>(</a:t>
            </a:r>
            <a:r>
              <a:rPr lang="zh-CN" altLang="en-US" sz="2200" dirty="0">
                <a:sym typeface="Times New Roman" panose="02020603050405020304" pitchFamily="18" charset="0"/>
              </a:rPr>
              <a:t>大致</a:t>
            </a:r>
            <a:r>
              <a:rPr lang="en-US" altLang="zh-CN" sz="2200" dirty="0">
                <a:sym typeface="Times New Roman" panose="02020603050405020304" pitchFamily="18" charset="0"/>
              </a:rPr>
              <a:t>)</a:t>
            </a:r>
            <a:r>
              <a:rPr lang="zh-CN" altLang="en-US" sz="2200" dirty="0">
                <a:sym typeface="Times New Roman" panose="02020603050405020304" pitchFamily="18" charset="0"/>
              </a:rPr>
              <a:t>线性可分的情形，这时分类器为线性函数，即分类超平面。</a:t>
            </a:r>
          </a:p>
          <a:p>
            <a:pPr lvl="1" algn="just">
              <a:lnSpc>
                <a:spcPct val="150000"/>
              </a:lnSpc>
              <a:spcBef>
                <a:spcPts val="600"/>
              </a:spcBef>
              <a:buClr>
                <a:srgbClr val="FF6600"/>
              </a:buClr>
              <a:buSzPct val="60000"/>
              <a:buFont typeface="Wingdings" panose="05000000000000000000" pitchFamily="2" charset="2"/>
              <a:buChar char="l"/>
            </a:pPr>
            <a:r>
              <a:rPr lang="zh-CN" altLang="en-US" sz="2200" dirty="0">
                <a:sym typeface="Times New Roman" panose="02020603050405020304" pitchFamily="18" charset="0"/>
              </a:rPr>
              <a:t>但现实情况中（见下面两图所示的情形），训练样本往往并非线性可分的，也即任何超平面都无法较好的分开两类训练样本，或者说使用任何超平面带来的、对训练样本的分类误差都是不可容忍的。 </a:t>
            </a:r>
          </a:p>
        </p:txBody>
      </p:sp>
      <p:sp>
        <p:nvSpPr>
          <p:cNvPr id="31751" name="Rectangle 7"/>
          <p:cNvSpPr>
            <a:spLocks noChangeArrowheads="1"/>
          </p:cNvSpPr>
          <p:nvPr/>
        </p:nvSpPr>
        <p:spPr bwMode="auto">
          <a:xfrm>
            <a:off x="0" y="2669415"/>
            <a:ext cx="184731" cy="1090547"/>
          </a:xfrm>
          <a:prstGeom prst="rect">
            <a:avLst/>
          </a:prstGeom>
          <a:noFill/>
          <a:ln>
            <a:noFill/>
          </a:ln>
          <a:effectLst/>
          <a:extLst>
            <a:ext uri="{909E8E84-426E-40DD-AFC4-6F175D3DCCD1}">
              <a14:hiddenFill xmlns:a14="http://schemas.microsoft.com/office/drawing/2010/main">
                <a:solidFill>
                  <a:srgbClr val="F9FBB5"/>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82800" bIns="82800" anchor="ctr">
            <a:spAutoFit/>
          </a:bodyPr>
          <a:lstStyle>
            <a:lvl1pPr eaLnBrk="0" hangingPunct="0">
              <a:defRPr kumimoji="1" sz="6000" b="1">
                <a:solidFill>
                  <a:schemeClr val="tx1"/>
                </a:solidFill>
                <a:latin typeface="楷体_GB2312" pitchFamily="49" charset="-122"/>
                <a:ea typeface="宋体" charset="-122"/>
              </a:defRPr>
            </a:lvl1pPr>
            <a:lvl2pPr marL="742950" indent="-285750" eaLnBrk="0" hangingPunct="0">
              <a:defRPr kumimoji="1" sz="6000" b="1">
                <a:solidFill>
                  <a:schemeClr val="tx1"/>
                </a:solidFill>
                <a:latin typeface="楷体_GB2312" pitchFamily="49" charset="-122"/>
                <a:ea typeface="宋体" charset="-122"/>
              </a:defRPr>
            </a:lvl2pPr>
            <a:lvl3pPr marL="1143000" indent="-228600" eaLnBrk="0" hangingPunct="0">
              <a:defRPr kumimoji="1" sz="6000" b="1">
                <a:solidFill>
                  <a:schemeClr val="tx1"/>
                </a:solidFill>
                <a:latin typeface="楷体_GB2312" pitchFamily="49" charset="-122"/>
                <a:ea typeface="宋体" charset="-122"/>
              </a:defRPr>
            </a:lvl3pPr>
            <a:lvl4pPr marL="1600200" indent="-228600" eaLnBrk="0" hangingPunct="0">
              <a:defRPr kumimoji="1" sz="6000" b="1">
                <a:solidFill>
                  <a:schemeClr val="tx1"/>
                </a:solidFill>
                <a:latin typeface="楷体_GB2312" pitchFamily="49" charset="-122"/>
                <a:ea typeface="宋体" charset="-122"/>
              </a:defRPr>
            </a:lvl4pPr>
            <a:lvl5pPr marL="2057400" indent="-228600" eaLnBrk="0" hangingPunct="0">
              <a:defRPr kumimoji="1" sz="6000" b="1">
                <a:solidFill>
                  <a:schemeClr val="tx1"/>
                </a:solidFill>
                <a:latin typeface="楷体_GB2312" pitchFamily="49" charset="-122"/>
                <a:ea typeface="宋体" charset="-122"/>
              </a:defRPr>
            </a:lvl5pPr>
            <a:lvl6pPr marL="25146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6pPr>
            <a:lvl7pPr marL="29718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7pPr>
            <a:lvl8pPr marL="34290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8pPr>
            <a:lvl9pPr marL="38862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9pPr>
          </a:lstStyle>
          <a:p>
            <a:pPr eaLnBrk="1" hangingPunct="1"/>
            <a:endParaRPr lang="en-US" altLang="zh-CN">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1752" name="Rectangle 8"/>
          <p:cNvSpPr>
            <a:spLocks noChangeArrowheads="1"/>
          </p:cNvSpPr>
          <p:nvPr/>
        </p:nvSpPr>
        <p:spPr bwMode="auto">
          <a:xfrm>
            <a:off x="0" y="2526540"/>
            <a:ext cx="184731" cy="1090547"/>
          </a:xfrm>
          <a:prstGeom prst="rect">
            <a:avLst/>
          </a:prstGeom>
          <a:noFill/>
          <a:ln>
            <a:noFill/>
          </a:ln>
          <a:effectLst/>
          <a:extLst>
            <a:ext uri="{909E8E84-426E-40DD-AFC4-6F175D3DCCD1}">
              <a14:hiddenFill xmlns:a14="http://schemas.microsoft.com/office/drawing/2010/main">
                <a:solidFill>
                  <a:srgbClr val="F9FBB5"/>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82800" bIns="82800" anchor="ctr">
            <a:spAutoFit/>
          </a:bodyPr>
          <a:lstStyle>
            <a:lvl1pPr eaLnBrk="0" hangingPunct="0">
              <a:defRPr kumimoji="1" sz="6000" b="1">
                <a:solidFill>
                  <a:schemeClr val="tx1"/>
                </a:solidFill>
                <a:latin typeface="楷体_GB2312" pitchFamily="49" charset="-122"/>
                <a:ea typeface="宋体" charset="-122"/>
              </a:defRPr>
            </a:lvl1pPr>
            <a:lvl2pPr marL="742950" indent="-285750" eaLnBrk="0" hangingPunct="0">
              <a:defRPr kumimoji="1" sz="6000" b="1">
                <a:solidFill>
                  <a:schemeClr val="tx1"/>
                </a:solidFill>
                <a:latin typeface="楷体_GB2312" pitchFamily="49" charset="-122"/>
                <a:ea typeface="宋体" charset="-122"/>
              </a:defRPr>
            </a:lvl2pPr>
            <a:lvl3pPr marL="1143000" indent="-228600" eaLnBrk="0" hangingPunct="0">
              <a:defRPr kumimoji="1" sz="6000" b="1">
                <a:solidFill>
                  <a:schemeClr val="tx1"/>
                </a:solidFill>
                <a:latin typeface="楷体_GB2312" pitchFamily="49" charset="-122"/>
                <a:ea typeface="宋体" charset="-122"/>
              </a:defRPr>
            </a:lvl3pPr>
            <a:lvl4pPr marL="1600200" indent="-228600" eaLnBrk="0" hangingPunct="0">
              <a:defRPr kumimoji="1" sz="6000" b="1">
                <a:solidFill>
                  <a:schemeClr val="tx1"/>
                </a:solidFill>
                <a:latin typeface="楷体_GB2312" pitchFamily="49" charset="-122"/>
                <a:ea typeface="宋体" charset="-122"/>
              </a:defRPr>
            </a:lvl4pPr>
            <a:lvl5pPr marL="2057400" indent="-228600" eaLnBrk="0" hangingPunct="0">
              <a:defRPr kumimoji="1" sz="6000" b="1">
                <a:solidFill>
                  <a:schemeClr val="tx1"/>
                </a:solidFill>
                <a:latin typeface="楷体_GB2312" pitchFamily="49" charset="-122"/>
                <a:ea typeface="宋体" charset="-122"/>
              </a:defRPr>
            </a:lvl5pPr>
            <a:lvl6pPr marL="25146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6pPr>
            <a:lvl7pPr marL="29718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7pPr>
            <a:lvl8pPr marL="34290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8pPr>
            <a:lvl9pPr marL="38862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9pPr>
          </a:lstStyle>
          <a:p>
            <a:pPr eaLnBrk="1" hangingPunct="1"/>
            <a:endParaRPr lang="en-US" altLang="zh-CN">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7" name="Rectangle 2">
            <a:extLst>
              <a:ext uri="{FF2B5EF4-FFF2-40B4-BE49-F238E27FC236}">
                <a16:creationId xmlns:a16="http://schemas.microsoft.com/office/drawing/2014/main" id="{17CC4165-573A-4630-9C40-9CA2C91D62A9}"/>
              </a:ext>
            </a:extLst>
          </p:cNvPr>
          <p:cNvSpPr txBox="1">
            <a:spLocks noRot="1" noChangeArrowheads="1"/>
          </p:cNvSpPr>
          <p:nvPr/>
        </p:nvSpPr>
        <p:spPr>
          <a:xfrm>
            <a:off x="756000" y="108000"/>
            <a:ext cx="6781800" cy="492443"/>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3.2 </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非线性</a:t>
            </a: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SVM</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与核变换 </a:t>
            </a:r>
            <a:endParaRPr lang="en-US" altLang="zh-CN"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Tree>
    <p:extLst>
      <p:ext uri="{BB962C8B-B14F-4D97-AF65-F5344CB8AC3E}">
        <p14:creationId xmlns:p14="http://schemas.microsoft.com/office/powerpoint/2010/main" val="839355234"/>
      </p:ext>
    </p:extLst>
  </p:cSld>
  <p:clrMapOvr>
    <a:masterClrMapping/>
  </p:clrMapOvr>
  <p:transition spd="med">
    <p:split orient="ver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rrowheads="1"/>
          </p:cNvSpPr>
          <p:nvPr>
            <p:ph type="title" idx="4294967295"/>
          </p:nvPr>
        </p:nvSpPr>
        <p:spPr>
          <a:xfrm>
            <a:off x="756000" y="108000"/>
            <a:ext cx="6781800" cy="492443"/>
          </a:xfrm>
          <a:prstGeom prst="rect">
            <a:avLst/>
          </a:prstGeom>
        </p:spPr>
        <p:txBody>
          <a:bodyPr wrap="square">
            <a:spAutoFit/>
          </a:bodyPr>
          <a:lstStyle/>
          <a:p>
            <a:pPr>
              <a:lnSpc>
                <a:spcPct val="100000"/>
              </a:lnSpc>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3.2 </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非线性</a:t>
            </a:r>
            <a:r>
              <a:rPr lang="en-US" altLang="zh-CN"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SVM</a:t>
            </a:r>
            <a:r>
              <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与核</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变换 </a:t>
            </a:r>
            <a:endParaRPr lang="en-US" altLang="zh-CN"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182" y="1804194"/>
            <a:ext cx="7767637" cy="3249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696047"/>
      </p:ext>
    </p:extLst>
  </p:cSld>
  <p:clrMapOvr>
    <a:masterClrMapping/>
  </p:clrMapOvr>
  <p:transition spd="med">
    <p:split orient="ver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7"/>
          <p:cNvSpPr>
            <a:spLocks noChangeArrowheads="1"/>
          </p:cNvSpPr>
          <p:nvPr/>
        </p:nvSpPr>
        <p:spPr bwMode="auto">
          <a:xfrm>
            <a:off x="0" y="2669415"/>
            <a:ext cx="184731" cy="1090547"/>
          </a:xfrm>
          <a:prstGeom prst="rect">
            <a:avLst/>
          </a:prstGeom>
          <a:noFill/>
          <a:ln>
            <a:noFill/>
          </a:ln>
          <a:effectLst/>
          <a:extLst>
            <a:ext uri="{909E8E84-426E-40DD-AFC4-6F175D3DCCD1}">
              <a14:hiddenFill xmlns:a14="http://schemas.microsoft.com/office/drawing/2010/main">
                <a:solidFill>
                  <a:srgbClr val="F9FBB5"/>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82800" bIns="82800" anchor="ctr">
            <a:spAutoFit/>
          </a:bodyPr>
          <a:lstStyle>
            <a:lvl1pPr eaLnBrk="0" hangingPunct="0">
              <a:defRPr kumimoji="1" sz="6000" b="1">
                <a:solidFill>
                  <a:schemeClr val="tx1"/>
                </a:solidFill>
                <a:latin typeface="楷体_GB2312" pitchFamily="49" charset="-122"/>
                <a:ea typeface="宋体" charset="-122"/>
              </a:defRPr>
            </a:lvl1pPr>
            <a:lvl2pPr marL="742950" indent="-285750" eaLnBrk="0" hangingPunct="0">
              <a:defRPr kumimoji="1" sz="6000" b="1">
                <a:solidFill>
                  <a:schemeClr val="tx1"/>
                </a:solidFill>
                <a:latin typeface="楷体_GB2312" pitchFamily="49" charset="-122"/>
                <a:ea typeface="宋体" charset="-122"/>
              </a:defRPr>
            </a:lvl2pPr>
            <a:lvl3pPr marL="1143000" indent="-228600" eaLnBrk="0" hangingPunct="0">
              <a:defRPr kumimoji="1" sz="6000" b="1">
                <a:solidFill>
                  <a:schemeClr val="tx1"/>
                </a:solidFill>
                <a:latin typeface="楷体_GB2312" pitchFamily="49" charset="-122"/>
                <a:ea typeface="宋体" charset="-122"/>
              </a:defRPr>
            </a:lvl3pPr>
            <a:lvl4pPr marL="1600200" indent="-228600" eaLnBrk="0" hangingPunct="0">
              <a:defRPr kumimoji="1" sz="6000" b="1">
                <a:solidFill>
                  <a:schemeClr val="tx1"/>
                </a:solidFill>
                <a:latin typeface="楷体_GB2312" pitchFamily="49" charset="-122"/>
                <a:ea typeface="宋体" charset="-122"/>
              </a:defRPr>
            </a:lvl4pPr>
            <a:lvl5pPr marL="2057400" indent="-228600" eaLnBrk="0" hangingPunct="0">
              <a:defRPr kumimoji="1" sz="6000" b="1">
                <a:solidFill>
                  <a:schemeClr val="tx1"/>
                </a:solidFill>
                <a:latin typeface="楷体_GB2312" pitchFamily="49" charset="-122"/>
                <a:ea typeface="宋体" charset="-122"/>
              </a:defRPr>
            </a:lvl5pPr>
            <a:lvl6pPr marL="25146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6pPr>
            <a:lvl7pPr marL="29718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7pPr>
            <a:lvl8pPr marL="34290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8pPr>
            <a:lvl9pPr marL="38862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9pPr>
          </a:lstStyle>
          <a:p>
            <a:pPr eaLnBrk="1" hangingPunct="1"/>
            <a:endParaRPr lang="en-US" altLang="zh-CN">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2776" name="Rectangle 8"/>
          <p:cNvSpPr>
            <a:spLocks noChangeArrowheads="1"/>
          </p:cNvSpPr>
          <p:nvPr/>
        </p:nvSpPr>
        <p:spPr bwMode="auto">
          <a:xfrm>
            <a:off x="0" y="2526540"/>
            <a:ext cx="184731" cy="1090547"/>
          </a:xfrm>
          <a:prstGeom prst="rect">
            <a:avLst/>
          </a:prstGeom>
          <a:noFill/>
          <a:ln>
            <a:noFill/>
          </a:ln>
          <a:effectLst/>
          <a:extLst>
            <a:ext uri="{909E8E84-426E-40DD-AFC4-6F175D3DCCD1}">
              <a14:hiddenFill xmlns:a14="http://schemas.microsoft.com/office/drawing/2010/main">
                <a:solidFill>
                  <a:srgbClr val="F9FBB5"/>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82800" bIns="82800" anchor="ctr">
            <a:spAutoFit/>
          </a:bodyPr>
          <a:lstStyle>
            <a:lvl1pPr eaLnBrk="0" hangingPunct="0">
              <a:defRPr kumimoji="1" sz="6000" b="1">
                <a:solidFill>
                  <a:schemeClr val="tx1"/>
                </a:solidFill>
                <a:latin typeface="楷体_GB2312" pitchFamily="49" charset="-122"/>
                <a:ea typeface="宋体" charset="-122"/>
              </a:defRPr>
            </a:lvl1pPr>
            <a:lvl2pPr marL="742950" indent="-285750" eaLnBrk="0" hangingPunct="0">
              <a:defRPr kumimoji="1" sz="6000" b="1">
                <a:solidFill>
                  <a:schemeClr val="tx1"/>
                </a:solidFill>
                <a:latin typeface="楷体_GB2312" pitchFamily="49" charset="-122"/>
                <a:ea typeface="宋体" charset="-122"/>
              </a:defRPr>
            </a:lvl2pPr>
            <a:lvl3pPr marL="1143000" indent="-228600" eaLnBrk="0" hangingPunct="0">
              <a:defRPr kumimoji="1" sz="6000" b="1">
                <a:solidFill>
                  <a:schemeClr val="tx1"/>
                </a:solidFill>
                <a:latin typeface="楷体_GB2312" pitchFamily="49" charset="-122"/>
                <a:ea typeface="宋体" charset="-122"/>
              </a:defRPr>
            </a:lvl3pPr>
            <a:lvl4pPr marL="1600200" indent="-228600" eaLnBrk="0" hangingPunct="0">
              <a:defRPr kumimoji="1" sz="6000" b="1">
                <a:solidFill>
                  <a:schemeClr val="tx1"/>
                </a:solidFill>
                <a:latin typeface="楷体_GB2312" pitchFamily="49" charset="-122"/>
                <a:ea typeface="宋体" charset="-122"/>
              </a:defRPr>
            </a:lvl4pPr>
            <a:lvl5pPr marL="2057400" indent="-228600" eaLnBrk="0" hangingPunct="0">
              <a:defRPr kumimoji="1" sz="6000" b="1">
                <a:solidFill>
                  <a:schemeClr val="tx1"/>
                </a:solidFill>
                <a:latin typeface="楷体_GB2312" pitchFamily="49" charset="-122"/>
                <a:ea typeface="宋体" charset="-122"/>
              </a:defRPr>
            </a:lvl5pPr>
            <a:lvl6pPr marL="25146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6pPr>
            <a:lvl7pPr marL="29718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7pPr>
            <a:lvl8pPr marL="34290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8pPr>
            <a:lvl9pPr marL="38862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9pPr>
          </a:lstStyle>
          <a:p>
            <a:pPr eaLnBrk="1" hangingPunct="1"/>
            <a:endParaRPr lang="en-US" altLang="zh-CN">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2777" name="Rectangle 10"/>
          <p:cNvSpPr>
            <a:spLocks noChangeArrowheads="1"/>
          </p:cNvSpPr>
          <p:nvPr/>
        </p:nvSpPr>
        <p:spPr bwMode="auto">
          <a:xfrm>
            <a:off x="0" y="-545273"/>
            <a:ext cx="184731" cy="1090547"/>
          </a:xfrm>
          <a:prstGeom prst="rect">
            <a:avLst/>
          </a:prstGeom>
          <a:noFill/>
          <a:ln>
            <a:noFill/>
          </a:ln>
          <a:effectLst/>
          <a:extLst>
            <a:ext uri="{909E8E84-426E-40DD-AFC4-6F175D3DCCD1}">
              <a14:hiddenFill xmlns:a14="http://schemas.microsoft.com/office/drawing/2010/main">
                <a:solidFill>
                  <a:srgbClr val="F9FBB5"/>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82800" bIns="82800" anchor="ctr">
            <a:spAutoFit/>
          </a:bodyPr>
          <a:lstStyle>
            <a:lvl1pPr eaLnBrk="0" hangingPunct="0">
              <a:defRPr kumimoji="1" sz="6000" b="1">
                <a:solidFill>
                  <a:schemeClr val="tx1"/>
                </a:solidFill>
                <a:latin typeface="楷体_GB2312" pitchFamily="49" charset="-122"/>
                <a:ea typeface="宋体" charset="-122"/>
              </a:defRPr>
            </a:lvl1pPr>
            <a:lvl2pPr marL="742950" indent="-285750" eaLnBrk="0" hangingPunct="0">
              <a:defRPr kumimoji="1" sz="6000" b="1">
                <a:solidFill>
                  <a:schemeClr val="tx1"/>
                </a:solidFill>
                <a:latin typeface="楷体_GB2312" pitchFamily="49" charset="-122"/>
                <a:ea typeface="宋体" charset="-122"/>
              </a:defRPr>
            </a:lvl2pPr>
            <a:lvl3pPr marL="1143000" indent="-228600" eaLnBrk="0" hangingPunct="0">
              <a:defRPr kumimoji="1" sz="6000" b="1">
                <a:solidFill>
                  <a:schemeClr val="tx1"/>
                </a:solidFill>
                <a:latin typeface="楷体_GB2312" pitchFamily="49" charset="-122"/>
                <a:ea typeface="宋体" charset="-122"/>
              </a:defRPr>
            </a:lvl3pPr>
            <a:lvl4pPr marL="1600200" indent="-228600" eaLnBrk="0" hangingPunct="0">
              <a:defRPr kumimoji="1" sz="6000" b="1">
                <a:solidFill>
                  <a:schemeClr val="tx1"/>
                </a:solidFill>
                <a:latin typeface="楷体_GB2312" pitchFamily="49" charset="-122"/>
                <a:ea typeface="宋体" charset="-122"/>
              </a:defRPr>
            </a:lvl4pPr>
            <a:lvl5pPr marL="2057400" indent="-228600" eaLnBrk="0" hangingPunct="0">
              <a:defRPr kumimoji="1" sz="6000" b="1">
                <a:solidFill>
                  <a:schemeClr val="tx1"/>
                </a:solidFill>
                <a:latin typeface="楷体_GB2312" pitchFamily="49" charset="-122"/>
                <a:ea typeface="宋体" charset="-122"/>
              </a:defRPr>
            </a:lvl5pPr>
            <a:lvl6pPr marL="25146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6pPr>
            <a:lvl7pPr marL="29718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7pPr>
            <a:lvl8pPr marL="34290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8pPr>
            <a:lvl9pPr marL="38862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9pPr>
          </a:lstStyle>
          <a:p>
            <a:pPr eaLnBrk="1" hangingPunct="1"/>
            <a:endParaRPr lang="en-US" altLang="zh-CN">
              <a:latin typeface="Times New Roman" panose="02020603050405020304" pitchFamily="18" charset="0"/>
              <a:ea typeface="微软雅黑" panose="020B0503020204020204" pitchFamily="34" charset="-122"/>
              <a:sym typeface="Times New Roman" panose="02020603050405020304" pitchFamily="18" charset="0"/>
            </a:endParaRPr>
          </a:p>
        </p:txBody>
      </p:sp>
      <p:graphicFrame>
        <p:nvGraphicFramePr>
          <p:cNvPr id="88073" name="Object 9"/>
          <p:cNvGraphicFramePr>
            <a:graphicFrameLocks noChangeAspect="1"/>
          </p:cNvGraphicFramePr>
          <p:nvPr>
            <p:extLst>
              <p:ext uri="{D42A27DB-BD31-4B8C-83A1-F6EECF244321}">
                <p14:modId xmlns:p14="http://schemas.microsoft.com/office/powerpoint/2010/main" val="100508390"/>
              </p:ext>
            </p:extLst>
          </p:nvPr>
        </p:nvGraphicFramePr>
        <p:xfrm>
          <a:off x="307848" y="1700808"/>
          <a:ext cx="8528304" cy="3588068"/>
        </p:xfrm>
        <a:graphic>
          <a:graphicData uri="http://schemas.openxmlformats.org/presentationml/2006/ole">
            <mc:AlternateContent xmlns:mc="http://schemas.openxmlformats.org/markup-compatibility/2006">
              <mc:Choice xmlns:v="urn:schemas-microsoft-com:vml" Requires="v">
                <p:oleObj spid="_x0000_s15396" name="Visio" r:id="rId3" imgW="8515485" imgH="3571875" progId="Visio.Drawing.11">
                  <p:embed/>
                </p:oleObj>
              </mc:Choice>
              <mc:Fallback>
                <p:oleObj name="Visio" r:id="rId3" imgW="8515485" imgH="3571875" progId="Visio.Drawing.11">
                  <p:embed/>
                  <p:pic>
                    <p:nvPicPr>
                      <p:cNvPr id="0" name=""/>
                      <p:cNvPicPr>
                        <a:picLocks noChangeAspect="1" noChangeArrowheads="1"/>
                      </p:cNvPicPr>
                      <p:nvPr/>
                    </p:nvPicPr>
                    <p:blipFill>
                      <a:blip r:embed="rId4"/>
                      <a:srcRect/>
                      <a:stretch>
                        <a:fillRect/>
                      </a:stretch>
                    </p:blipFill>
                    <p:spPr bwMode="auto">
                      <a:xfrm>
                        <a:off x="307848" y="1700808"/>
                        <a:ext cx="8528304" cy="3588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2">
            <a:extLst>
              <a:ext uri="{FF2B5EF4-FFF2-40B4-BE49-F238E27FC236}">
                <a16:creationId xmlns:a16="http://schemas.microsoft.com/office/drawing/2014/main" id="{10F1CEA5-B983-47C7-8E6D-3895B43767C6}"/>
              </a:ext>
            </a:extLst>
          </p:cNvPr>
          <p:cNvSpPr txBox="1">
            <a:spLocks noRot="1" noChangeArrowheads="1"/>
          </p:cNvSpPr>
          <p:nvPr/>
        </p:nvSpPr>
        <p:spPr>
          <a:xfrm>
            <a:off x="756000" y="108000"/>
            <a:ext cx="6781800" cy="492443"/>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3.2 </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非线性</a:t>
            </a: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SVM</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与核变换 </a:t>
            </a:r>
            <a:endParaRPr lang="en-US" altLang="zh-CN"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10" name="Rectangle 2">
            <a:extLst>
              <a:ext uri="{FF2B5EF4-FFF2-40B4-BE49-F238E27FC236}">
                <a16:creationId xmlns:a16="http://schemas.microsoft.com/office/drawing/2014/main" id="{5E76DF2A-8A26-4017-98E9-308231E4B356}"/>
              </a:ext>
            </a:extLst>
          </p:cNvPr>
          <p:cNvSpPr txBox="1">
            <a:spLocks noChangeArrowheads="1"/>
          </p:cNvSpPr>
          <p:nvPr/>
        </p:nvSpPr>
        <p:spPr bwMode="auto">
          <a:xfrm>
            <a:off x="252000" y="756000"/>
            <a:ext cx="8640000" cy="580865"/>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0000" indent="-360000" algn="just">
              <a:lnSpc>
                <a:spcPct val="150000"/>
              </a:lnSpc>
              <a:spcBef>
                <a:spcPts val="600"/>
              </a:spcBef>
              <a:buClr>
                <a:srgbClr val="FF6600"/>
              </a:buClr>
              <a:buSzPct val="80000"/>
              <a:buFont typeface="Wingdings" panose="05000000000000000000" pitchFamily="2" charset="2"/>
              <a:buChar char="l"/>
            </a:pPr>
            <a:r>
              <a:rPr lang="zh-CN" altLang="en-US" sz="2400">
                <a:solidFill>
                  <a:schemeClr val="tx1">
                    <a:lumMod val="85000"/>
                    <a:lumOff val="15000"/>
                  </a:schemeClr>
                </a:solidFill>
                <a:cs typeface="+mn-ea"/>
                <a:sym typeface="Times New Roman" panose="02020603050405020304" pitchFamily="18" charset="0"/>
              </a:rPr>
              <a:t>概述：</a:t>
            </a:r>
            <a:r>
              <a:rPr lang="en-US" altLang="zh-CN" sz="2400">
                <a:solidFill>
                  <a:schemeClr val="tx1">
                    <a:lumMod val="85000"/>
                    <a:lumOff val="15000"/>
                  </a:schemeClr>
                </a:solidFill>
                <a:cs typeface="+mn-ea"/>
                <a:sym typeface="Times New Roman" panose="02020603050405020304" pitchFamily="18" charset="0"/>
              </a:rPr>
              <a:t> </a:t>
            </a:r>
          </a:p>
        </p:txBody>
      </p:sp>
    </p:spTree>
    <p:extLst>
      <p:ext uri="{BB962C8B-B14F-4D97-AF65-F5344CB8AC3E}">
        <p14:creationId xmlns:p14="http://schemas.microsoft.com/office/powerpoint/2010/main" val="1918247430"/>
      </p:ext>
    </p:extLst>
  </p:cSld>
  <p:clrMapOvr>
    <a:masterClrMapping/>
  </p:clrMapOvr>
  <p:transition spd="med">
    <p:split orient="ver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9" name="Rectangle 7"/>
          <p:cNvSpPr>
            <a:spLocks noChangeArrowheads="1"/>
          </p:cNvSpPr>
          <p:nvPr/>
        </p:nvSpPr>
        <p:spPr bwMode="auto">
          <a:xfrm>
            <a:off x="0" y="2669415"/>
            <a:ext cx="184731" cy="1090547"/>
          </a:xfrm>
          <a:prstGeom prst="rect">
            <a:avLst/>
          </a:prstGeom>
          <a:noFill/>
          <a:ln>
            <a:noFill/>
          </a:ln>
          <a:effectLst/>
          <a:extLst>
            <a:ext uri="{909E8E84-426E-40DD-AFC4-6F175D3DCCD1}">
              <a14:hiddenFill xmlns:a14="http://schemas.microsoft.com/office/drawing/2010/main">
                <a:solidFill>
                  <a:srgbClr val="F9FBB5"/>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82800" bIns="82800" anchor="ctr">
            <a:spAutoFit/>
          </a:bodyPr>
          <a:lstStyle>
            <a:lvl1pPr eaLnBrk="0" hangingPunct="0">
              <a:defRPr kumimoji="1" sz="6000" b="1">
                <a:solidFill>
                  <a:schemeClr val="tx1"/>
                </a:solidFill>
                <a:latin typeface="楷体_GB2312" pitchFamily="49" charset="-122"/>
                <a:ea typeface="宋体" charset="-122"/>
              </a:defRPr>
            </a:lvl1pPr>
            <a:lvl2pPr marL="742950" indent="-285750" eaLnBrk="0" hangingPunct="0">
              <a:defRPr kumimoji="1" sz="6000" b="1">
                <a:solidFill>
                  <a:schemeClr val="tx1"/>
                </a:solidFill>
                <a:latin typeface="楷体_GB2312" pitchFamily="49" charset="-122"/>
                <a:ea typeface="宋体" charset="-122"/>
              </a:defRPr>
            </a:lvl2pPr>
            <a:lvl3pPr marL="1143000" indent="-228600" eaLnBrk="0" hangingPunct="0">
              <a:defRPr kumimoji="1" sz="6000" b="1">
                <a:solidFill>
                  <a:schemeClr val="tx1"/>
                </a:solidFill>
                <a:latin typeface="楷体_GB2312" pitchFamily="49" charset="-122"/>
                <a:ea typeface="宋体" charset="-122"/>
              </a:defRPr>
            </a:lvl3pPr>
            <a:lvl4pPr marL="1600200" indent="-228600" eaLnBrk="0" hangingPunct="0">
              <a:defRPr kumimoji="1" sz="6000" b="1">
                <a:solidFill>
                  <a:schemeClr val="tx1"/>
                </a:solidFill>
                <a:latin typeface="楷体_GB2312" pitchFamily="49" charset="-122"/>
                <a:ea typeface="宋体" charset="-122"/>
              </a:defRPr>
            </a:lvl4pPr>
            <a:lvl5pPr marL="2057400" indent="-228600" eaLnBrk="0" hangingPunct="0">
              <a:defRPr kumimoji="1" sz="6000" b="1">
                <a:solidFill>
                  <a:schemeClr val="tx1"/>
                </a:solidFill>
                <a:latin typeface="楷体_GB2312" pitchFamily="49" charset="-122"/>
                <a:ea typeface="宋体" charset="-122"/>
              </a:defRPr>
            </a:lvl5pPr>
            <a:lvl6pPr marL="25146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6pPr>
            <a:lvl7pPr marL="29718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7pPr>
            <a:lvl8pPr marL="34290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8pPr>
            <a:lvl9pPr marL="38862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9pPr>
          </a:lstStyle>
          <a:p>
            <a:pPr eaLnBrk="1" hangingPunct="1"/>
            <a:endParaRPr lang="en-US" altLang="zh-CN">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3800" name="Rectangle 8"/>
          <p:cNvSpPr>
            <a:spLocks noChangeArrowheads="1"/>
          </p:cNvSpPr>
          <p:nvPr/>
        </p:nvSpPr>
        <p:spPr bwMode="auto">
          <a:xfrm>
            <a:off x="0" y="2526540"/>
            <a:ext cx="184731" cy="1090547"/>
          </a:xfrm>
          <a:prstGeom prst="rect">
            <a:avLst/>
          </a:prstGeom>
          <a:noFill/>
          <a:ln>
            <a:noFill/>
          </a:ln>
          <a:effectLst/>
          <a:extLst>
            <a:ext uri="{909E8E84-426E-40DD-AFC4-6F175D3DCCD1}">
              <a14:hiddenFill xmlns:a14="http://schemas.microsoft.com/office/drawing/2010/main">
                <a:solidFill>
                  <a:srgbClr val="F9FBB5"/>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82800" bIns="82800" anchor="ctr">
            <a:spAutoFit/>
          </a:bodyPr>
          <a:lstStyle>
            <a:lvl1pPr eaLnBrk="0" hangingPunct="0">
              <a:defRPr kumimoji="1" sz="6000" b="1">
                <a:solidFill>
                  <a:schemeClr val="tx1"/>
                </a:solidFill>
                <a:latin typeface="楷体_GB2312" pitchFamily="49" charset="-122"/>
                <a:ea typeface="宋体" charset="-122"/>
              </a:defRPr>
            </a:lvl1pPr>
            <a:lvl2pPr marL="742950" indent="-285750" eaLnBrk="0" hangingPunct="0">
              <a:defRPr kumimoji="1" sz="6000" b="1">
                <a:solidFill>
                  <a:schemeClr val="tx1"/>
                </a:solidFill>
                <a:latin typeface="楷体_GB2312" pitchFamily="49" charset="-122"/>
                <a:ea typeface="宋体" charset="-122"/>
              </a:defRPr>
            </a:lvl2pPr>
            <a:lvl3pPr marL="1143000" indent="-228600" eaLnBrk="0" hangingPunct="0">
              <a:defRPr kumimoji="1" sz="6000" b="1">
                <a:solidFill>
                  <a:schemeClr val="tx1"/>
                </a:solidFill>
                <a:latin typeface="楷体_GB2312" pitchFamily="49" charset="-122"/>
                <a:ea typeface="宋体" charset="-122"/>
              </a:defRPr>
            </a:lvl3pPr>
            <a:lvl4pPr marL="1600200" indent="-228600" eaLnBrk="0" hangingPunct="0">
              <a:defRPr kumimoji="1" sz="6000" b="1">
                <a:solidFill>
                  <a:schemeClr val="tx1"/>
                </a:solidFill>
                <a:latin typeface="楷体_GB2312" pitchFamily="49" charset="-122"/>
                <a:ea typeface="宋体" charset="-122"/>
              </a:defRPr>
            </a:lvl4pPr>
            <a:lvl5pPr marL="2057400" indent="-228600" eaLnBrk="0" hangingPunct="0">
              <a:defRPr kumimoji="1" sz="6000" b="1">
                <a:solidFill>
                  <a:schemeClr val="tx1"/>
                </a:solidFill>
                <a:latin typeface="楷体_GB2312" pitchFamily="49" charset="-122"/>
                <a:ea typeface="宋体" charset="-122"/>
              </a:defRPr>
            </a:lvl5pPr>
            <a:lvl6pPr marL="25146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6pPr>
            <a:lvl7pPr marL="29718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7pPr>
            <a:lvl8pPr marL="34290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8pPr>
            <a:lvl9pPr marL="38862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9pPr>
          </a:lstStyle>
          <a:p>
            <a:pPr eaLnBrk="1" hangingPunct="1"/>
            <a:endParaRPr lang="en-US" altLang="zh-CN">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3801" name="Rectangle 9"/>
          <p:cNvSpPr>
            <a:spLocks noChangeArrowheads="1"/>
          </p:cNvSpPr>
          <p:nvPr/>
        </p:nvSpPr>
        <p:spPr bwMode="auto">
          <a:xfrm>
            <a:off x="0" y="-545273"/>
            <a:ext cx="184731" cy="1090547"/>
          </a:xfrm>
          <a:prstGeom prst="rect">
            <a:avLst/>
          </a:prstGeom>
          <a:noFill/>
          <a:ln>
            <a:noFill/>
          </a:ln>
          <a:effectLst/>
          <a:extLst>
            <a:ext uri="{909E8E84-426E-40DD-AFC4-6F175D3DCCD1}">
              <a14:hiddenFill xmlns:a14="http://schemas.microsoft.com/office/drawing/2010/main">
                <a:solidFill>
                  <a:srgbClr val="F9FBB5"/>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82800" bIns="82800" anchor="ctr">
            <a:spAutoFit/>
          </a:bodyPr>
          <a:lstStyle>
            <a:lvl1pPr eaLnBrk="0" hangingPunct="0">
              <a:defRPr kumimoji="1" sz="6000" b="1">
                <a:solidFill>
                  <a:schemeClr val="tx1"/>
                </a:solidFill>
                <a:latin typeface="楷体_GB2312" pitchFamily="49" charset="-122"/>
                <a:ea typeface="宋体" charset="-122"/>
              </a:defRPr>
            </a:lvl1pPr>
            <a:lvl2pPr marL="742950" indent="-285750" eaLnBrk="0" hangingPunct="0">
              <a:defRPr kumimoji="1" sz="6000" b="1">
                <a:solidFill>
                  <a:schemeClr val="tx1"/>
                </a:solidFill>
                <a:latin typeface="楷体_GB2312" pitchFamily="49" charset="-122"/>
                <a:ea typeface="宋体" charset="-122"/>
              </a:defRPr>
            </a:lvl2pPr>
            <a:lvl3pPr marL="1143000" indent="-228600" eaLnBrk="0" hangingPunct="0">
              <a:defRPr kumimoji="1" sz="6000" b="1">
                <a:solidFill>
                  <a:schemeClr val="tx1"/>
                </a:solidFill>
                <a:latin typeface="楷体_GB2312" pitchFamily="49" charset="-122"/>
                <a:ea typeface="宋体" charset="-122"/>
              </a:defRPr>
            </a:lvl3pPr>
            <a:lvl4pPr marL="1600200" indent="-228600" eaLnBrk="0" hangingPunct="0">
              <a:defRPr kumimoji="1" sz="6000" b="1">
                <a:solidFill>
                  <a:schemeClr val="tx1"/>
                </a:solidFill>
                <a:latin typeface="楷体_GB2312" pitchFamily="49" charset="-122"/>
                <a:ea typeface="宋体" charset="-122"/>
              </a:defRPr>
            </a:lvl4pPr>
            <a:lvl5pPr marL="2057400" indent="-228600" eaLnBrk="0" hangingPunct="0">
              <a:defRPr kumimoji="1" sz="6000" b="1">
                <a:solidFill>
                  <a:schemeClr val="tx1"/>
                </a:solidFill>
                <a:latin typeface="楷体_GB2312" pitchFamily="49" charset="-122"/>
                <a:ea typeface="宋体" charset="-122"/>
              </a:defRPr>
            </a:lvl5pPr>
            <a:lvl6pPr marL="25146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6pPr>
            <a:lvl7pPr marL="29718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7pPr>
            <a:lvl8pPr marL="34290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8pPr>
            <a:lvl9pPr marL="38862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9pPr>
          </a:lstStyle>
          <a:p>
            <a:pPr eaLnBrk="1" hangingPunct="1"/>
            <a:endParaRPr lang="en-US" altLang="zh-CN">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3802" name="Rectangle 12"/>
          <p:cNvSpPr>
            <a:spLocks noChangeArrowheads="1"/>
          </p:cNvSpPr>
          <p:nvPr/>
        </p:nvSpPr>
        <p:spPr bwMode="auto">
          <a:xfrm>
            <a:off x="0" y="-545273"/>
            <a:ext cx="184731" cy="1090547"/>
          </a:xfrm>
          <a:prstGeom prst="rect">
            <a:avLst/>
          </a:prstGeom>
          <a:noFill/>
          <a:ln>
            <a:noFill/>
          </a:ln>
          <a:effectLst/>
          <a:extLst>
            <a:ext uri="{909E8E84-426E-40DD-AFC4-6F175D3DCCD1}">
              <a14:hiddenFill xmlns:a14="http://schemas.microsoft.com/office/drawing/2010/main">
                <a:solidFill>
                  <a:srgbClr val="F9FBB5"/>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82800" bIns="82800" anchor="ctr">
            <a:spAutoFit/>
          </a:bodyPr>
          <a:lstStyle>
            <a:lvl1pPr eaLnBrk="0" hangingPunct="0">
              <a:defRPr kumimoji="1" sz="6000" b="1">
                <a:solidFill>
                  <a:schemeClr val="tx1"/>
                </a:solidFill>
                <a:latin typeface="楷体_GB2312" pitchFamily="49" charset="-122"/>
                <a:ea typeface="宋体" charset="-122"/>
              </a:defRPr>
            </a:lvl1pPr>
            <a:lvl2pPr marL="742950" indent="-285750" eaLnBrk="0" hangingPunct="0">
              <a:defRPr kumimoji="1" sz="6000" b="1">
                <a:solidFill>
                  <a:schemeClr val="tx1"/>
                </a:solidFill>
                <a:latin typeface="楷体_GB2312" pitchFamily="49" charset="-122"/>
                <a:ea typeface="宋体" charset="-122"/>
              </a:defRPr>
            </a:lvl2pPr>
            <a:lvl3pPr marL="1143000" indent="-228600" eaLnBrk="0" hangingPunct="0">
              <a:defRPr kumimoji="1" sz="6000" b="1">
                <a:solidFill>
                  <a:schemeClr val="tx1"/>
                </a:solidFill>
                <a:latin typeface="楷体_GB2312" pitchFamily="49" charset="-122"/>
                <a:ea typeface="宋体" charset="-122"/>
              </a:defRPr>
            </a:lvl3pPr>
            <a:lvl4pPr marL="1600200" indent="-228600" eaLnBrk="0" hangingPunct="0">
              <a:defRPr kumimoji="1" sz="6000" b="1">
                <a:solidFill>
                  <a:schemeClr val="tx1"/>
                </a:solidFill>
                <a:latin typeface="楷体_GB2312" pitchFamily="49" charset="-122"/>
                <a:ea typeface="宋体" charset="-122"/>
              </a:defRPr>
            </a:lvl4pPr>
            <a:lvl5pPr marL="2057400" indent="-228600" eaLnBrk="0" hangingPunct="0">
              <a:defRPr kumimoji="1" sz="6000" b="1">
                <a:solidFill>
                  <a:schemeClr val="tx1"/>
                </a:solidFill>
                <a:latin typeface="楷体_GB2312" pitchFamily="49" charset="-122"/>
                <a:ea typeface="宋体" charset="-122"/>
              </a:defRPr>
            </a:lvl5pPr>
            <a:lvl6pPr marL="25146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6pPr>
            <a:lvl7pPr marL="29718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7pPr>
            <a:lvl8pPr marL="34290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8pPr>
            <a:lvl9pPr marL="38862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9pPr>
          </a:lstStyle>
          <a:p>
            <a:pPr eaLnBrk="1" hangingPunct="1"/>
            <a:endParaRPr lang="en-US" altLang="zh-CN">
              <a:latin typeface="Times New Roman" panose="02020603050405020304" pitchFamily="18" charset="0"/>
              <a:ea typeface="微软雅黑" panose="020B0503020204020204" pitchFamily="34" charset="-122"/>
              <a:sym typeface="Times New Roman" panose="02020603050405020304" pitchFamily="18" charset="0"/>
            </a:endParaRPr>
          </a:p>
        </p:txBody>
      </p:sp>
      <p:graphicFrame>
        <p:nvGraphicFramePr>
          <p:cNvPr id="90123" name="Object 11"/>
          <p:cNvGraphicFramePr>
            <a:graphicFrameLocks noChangeAspect="1"/>
          </p:cNvGraphicFramePr>
          <p:nvPr>
            <p:extLst>
              <p:ext uri="{D42A27DB-BD31-4B8C-83A1-F6EECF244321}">
                <p14:modId xmlns:p14="http://schemas.microsoft.com/office/powerpoint/2010/main" val="1362405889"/>
              </p:ext>
            </p:extLst>
          </p:nvPr>
        </p:nvGraphicFramePr>
        <p:xfrm>
          <a:off x="557278" y="1717586"/>
          <a:ext cx="8029445" cy="3422828"/>
        </p:xfrm>
        <a:graphic>
          <a:graphicData uri="http://schemas.openxmlformats.org/presentationml/2006/ole">
            <mc:AlternateContent xmlns:mc="http://schemas.openxmlformats.org/markup-compatibility/2006">
              <mc:Choice xmlns:v="urn:schemas-microsoft-com:vml" Requires="v">
                <p:oleObj spid="_x0000_s16420" name="Visio" r:id="rId3" imgW="6475359" imgH="2760345" progId="Visio.Drawing.11">
                  <p:embed/>
                </p:oleObj>
              </mc:Choice>
              <mc:Fallback>
                <p:oleObj name="Visio" r:id="rId3" imgW="6475359" imgH="2760345"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278" y="1717586"/>
                        <a:ext cx="8029445" cy="3422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Rectangle 2">
            <a:extLst>
              <a:ext uri="{FF2B5EF4-FFF2-40B4-BE49-F238E27FC236}">
                <a16:creationId xmlns:a16="http://schemas.microsoft.com/office/drawing/2014/main" id="{CB876F64-BB7F-4368-B9F9-6AA6393D4562}"/>
              </a:ext>
            </a:extLst>
          </p:cNvPr>
          <p:cNvSpPr txBox="1">
            <a:spLocks noRot="1" noChangeArrowheads="1"/>
          </p:cNvSpPr>
          <p:nvPr/>
        </p:nvSpPr>
        <p:spPr>
          <a:xfrm>
            <a:off x="756000" y="108000"/>
            <a:ext cx="6781800" cy="492443"/>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3.2 </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非线性</a:t>
            </a: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SVM</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与核变换 </a:t>
            </a:r>
            <a:endParaRPr lang="en-US" altLang="zh-CN"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11" name="Rectangle 2">
            <a:extLst>
              <a:ext uri="{FF2B5EF4-FFF2-40B4-BE49-F238E27FC236}">
                <a16:creationId xmlns:a16="http://schemas.microsoft.com/office/drawing/2014/main" id="{9BF9998E-805D-4BDC-9149-C52B13853555}"/>
              </a:ext>
            </a:extLst>
          </p:cNvPr>
          <p:cNvSpPr txBox="1">
            <a:spLocks noChangeArrowheads="1"/>
          </p:cNvSpPr>
          <p:nvPr/>
        </p:nvSpPr>
        <p:spPr bwMode="auto">
          <a:xfrm>
            <a:off x="252000" y="756000"/>
            <a:ext cx="8640000" cy="580865"/>
          </a:xfrm>
          <a:prstGeom prst="rect">
            <a:avLst/>
          </a:prstGeom>
        </p:spPr>
        <p:txBody>
          <a:bodyPr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0000" indent="-360000" algn="just">
              <a:lnSpc>
                <a:spcPct val="150000"/>
              </a:lnSpc>
              <a:spcBef>
                <a:spcPts val="600"/>
              </a:spcBef>
              <a:buClr>
                <a:srgbClr val="FF6600"/>
              </a:buClr>
              <a:buSzPct val="80000"/>
              <a:buFont typeface="Wingdings" panose="05000000000000000000" pitchFamily="2" charset="2"/>
              <a:buChar char="l"/>
            </a:pPr>
            <a:r>
              <a:rPr lang="zh-CN" altLang="en-US" sz="2400">
                <a:solidFill>
                  <a:schemeClr val="tx1">
                    <a:lumMod val="85000"/>
                    <a:lumOff val="15000"/>
                  </a:schemeClr>
                </a:solidFill>
                <a:cs typeface="+mn-ea"/>
                <a:sym typeface="Times New Roman" panose="02020603050405020304" pitchFamily="18" charset="0"/>
              </a:rPr>
              <a:t>概述：</a:t>
            </a:r>
            <a:endParaRPr lang="en-US" altLang="zh-CN" sz="2400">
              <a:solidFill>
                <a:schemeClr val="tx1">
                  <a:lumMod val="85000"/>
                  <a:lumOff val="15000"/>
                </a:schemeClr>
              </a:solidFill>
              <a:cs typeface="+mn-ea"/>
              <a:sym typeface="Times New Roman" panose="02020603050405020304" pitchFamily="18" charset="0"/>
            </a:endParaRPr>
          </a:p>
        </p:txBody>
      </p:sp>
    </p:spTree>
    <p:extLst>
      <p:ext uri="{BB962C8B-B14F-4D97-AF65-F5344CB8AC3E}">
        <p14:creationId xmlns:p14="http://schemas.microsoft.com/office/powerpoint/2010/main" val="3656656823"/>
      </p:ext>
    </p:extLst>
  </p:cSld>
  <p:clrMapOvr>
    <a:masterClrMapping/>
  </p:clrMapOvr>
  <p:transition spd="med">
    <p:split orient="ver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body" sz="half" idx="4294967295"/>
          </p:nvPr>
        </p:nvSpPr>
        <p:spPr bwMode="auto">
          <a:xfrm>
            <a:off x="252000" y="756000"/>
            <a:ext cx="8640000" cy="2186752"/>
          </a:xfrm>
          <a:prstGeom prst="rect">
            <a:avLst/>
          </a:prstGeom>
        </p:spPr>
        <p:txBody>
          <a:bodyPr wrap="square">
            <a:spAutoFit/>
          </a:bodyPr>
          <a:lstStyle/>
          <a:p>
            <a:pPr marL="360000" indent="-360000" algn="just">
              <a:lnSpc>
                <a:spcPct val="150000"/>
              </a:lnSpc>
              <a:spcBef>
                <a:spcPts val="600"/>
              </a:spcBef>
              <a:buClr>
                <a:srgbClr val="FF6600"/>
              </a:buClr>
              <a:buSzPct val="80000"/>
              <a:buFont typeface="Wingdings" panose="05000000000000000000" pitchFamily="2" charset="2"/>
              <a:buChar char="l"/>
            </a:pPr>
            <a:r>
              <a:rPr lang="zh-CN" altLang="en-US" sz="2400">
                <a:solidFill>
                  <a:schemeClr val="tx1">
                    <a:lumMod val="85000"/>
                    <a:lumOff val="15000"/>
                  </a:schemeClr>
                </a:solidFill>
                <a:cs typeface="+mn-ea"/>
                <a:sym typeface="Times New Roman" panose="02020603050405020304" pitchFamily="18" charset="0"/>
              </a:rPr>
              <a:t>概述：</a:t>
            </a:r>
            <a:endParaRPr lang="en-US" altLang="zh-CN" sz="2400" dirty="0">
              <a:solidFill>
                <a:schemeClr val="tx1">
                  <a:lumMod val="85000"/>
                  <a:lumOff val="15000"/>
                </a:schemeClr>
              </a:solidFill>
              <a:cs typeface="+mn-ea"/>
              <a:sym typeface="Times New Roman" panose="02020603050405020304" pitchFamily="18" charset="0"/>
            </a:endParaRPr>
          </a:p>
          <a:p>
            <a:pPr lvl="1" algn="just">
              <a:lnSpc>
                <a:spcPct val="150000"/>
              </a:lnSpc>
              <a:spcBef>
                <a:spcPts val="600"/>
              </a:spcBef>
              <a:buClr>
                <a:srgbClr val="FF6600"/>
              </a:buClr>
              <a:buSzPct val="60000"/>
              <a:buFont typeface="Wingdings" panose="05000000000000000000" pitchFamily="2" charset="2"/>
              <a:buChar char="l"/>
            </a:pPr>
            <a:r>
              <a:rPr lang="zh-CN" altLang="en-US" sz="2200" dirty="0">
                <a:sym typeface="Times New Roman" panose="02020603050405020304" pitchFamily="18" charset="0"/>
              </a:rPr>
              <a:t>由于特征维度的提高一般总是能提升样本之间的可区分性，所以可以考虑将原始样本特征描述映射至某个高维空间中，使得映射后的样本之间线性可分。</a:t>
            </a:r>
          </a:p>
        </p:txBody>
      </p:sp>
      <p:grpSp>
        <p:nvGrpSpPr>
          <p:cNvPr id="91157" name="Group 21"/>
          <p:cNvGrpSpPr>
            <a:grpSpLocks/>
          </p:cNvGrpSpPr>
          <p:nvPr/>
        </p:nvGrpSpPr>
        <p:grpSpPr bwMode="auto">
          <a:xfrm>
            <a:off x="358776" y="2996952"/>
            <a:ext cx="8424862" cy="1168400"/>
            <a:chOff x="226" y="2119"/>
            <a:chExt cx="5307" cy="736"/>
          </a:xfrm>
        </p:grpSpPr>
        <p:sp>
          <p:nvSpPr>
            <p:cNvPr id="34831" name="Rectangle 2"/>
            <p:cNvSpPr>
              <a:spLocks noChangeArrowheads="1"/>
            </p:cNvSpPr>
            <p:nvPr/>
          </p:nvSpPr>
          <p:spPr bwMode="auto">
            <a:xfrm>
              <a:off x="226" y="2119"/>
              <a:ext cx="5307" cy="736"/>
            </a:xfrm>
            <a:prstGeom prst="rect">
              <a:avLst/>
            </a:prstGeom>
            <a:solidFill>
              <a:schemeClr val="accent1">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defTabSz="536575" eaLnBrk="0" hangingPunct="0">
                <a:defRPr kumimoji="1" sz="6000" b="1">
                  <a:solidFill>
                    <a:schemeClr val="tx1"/>
                  </a:solidFill>
                  <a:latin typeface="楷体_GB2312" pitchFamily="49" charset="-122"/>
                  <a:ea typeface="宋体" charset="-122"/>
                </a:defRPr>
              </a:lvl1pPr>
              <a:lvl2pPr marL="712788" indent="-261938" defTabSz="536575" eaLnBrk="0" hangingPunct="0">
                <a:defRPr kumimoji="1" sz="6000" b="1">
                  <a:solidFill>
                    <a:schemeClr val="tx1"/>
                  </a:solidFill>
                  <a:latin typeface="楷体_GB2312" pitchFamily="49" charset="-122"/>
                  <a:ea typeface="宋体" charset="-122"/>
                </a:defRPr>
              </a:lvl2pPr>
              <a:lvl3pPr marL="1143000" indent="-228600" defTabSz="536575" eaLnBrk="0" hangingPunct="0">
                <a:defRPr kumimoji="1" sz="6000" b="1">
                  <a:solidFill>
                    <a:schemeClr val="tx1"/>
                  </a:solidFill>
                  <a:latin typeface="楷体_GB2312" pitchFamily="49" charset="-122"/>
                  <a:ea typeface="宋体" charset="-122"/>
                </a:defRPr>
              </a:lvl3pPr>
              <a:lvl4pPr marL="1600200" indent="-228600" defTabSz="536575" eaLnBrk="0" hangingPunct="0">
                <a:defRPr kumimoji="1" sz="6000" b="1">
                  <a:solidFill>
                    <a:schemeClr val="tx1"/>
                  </a:solidFill>
                  <a:latin typeface="楷体_GB2312" pitchFamily="49" charset="-122"/>
                  <a:ea typeface="宋体" charset="-122"/>
                </a:defRPr>
              </a:lvl4pPr>
              <a:lvl5pPr marL="2057400" indent="-228600" defTabSz="536575" eaLnBrk="0" hangingPunct="0">
                <a:defRPr kumimoji="1" sz="6000" b="1">
                  <a:solidFill>
                    <a:schemeClr val="tx1"/>
                  </a:solidFill>
                  <a:latin typeface="楷体_GB2312" pitchFamily="49" charset="-122"/>
                  <a:ea typeface="宋体" charset="-122"/>
                </a:defRPr>
              </a:lvl5pPr>
              <a:lvl6pPr marL="2514600" indent="-228600" algn="ctr" defTabSz="536575" eaLnBrk="0" fontAlgn="base" hangingPunct="0">
                <a:spcBef>
                  <a:spcPct val="50000"/>
                </a:spcBef>
                <a:spcAft>
                  <a:spcPct val="0"/>
                </a:spcAft>
                <a:defRPr kumimoji="1" sz="6000" b="1">
                  <a:solidFill>
                    <a:schemeClr val="tx1"/>
                  </a:solidFill>
                  <a:latin typeface="楷体_GB2312" pitchFamily="49" charset="-122"/>
                  <a:ea typeface="宋体" charset="-122"/>
                </a:defRPr>
              </a:lvl6pPr>
              <a:lvl7pPr marL="2971800" indent="-228600" algn="ctr" defTabSz="536575" eaLnBrk="0" fontAlgn="base" hangingPunct="0">
                <a:spcBef>
                  <a:spcPct val="50000"/>
                </a:spcBef>
                <a:spcAft>
                  <a:spcPct val="0"/>
                </a:spcAft>
                <a:defRPr kumimoji="1" sz="6000" b="1">
                  <a:solidFill>
                    <a:schemeClr val="tx1"/>
                  </a:solidFill>
                  <a:latin typeface="楷体_GB2312" pitchFamily="49" charset="-122"/>
                  <a:ea typeface="宋体" charset="-122"/>
                </a:defRPr>
              </a:lvl7pPr>
              <a:lvl8pPr marL="3429000" indent="-228600" algn="ctr" defTabSz="536575" eaLnBrk="0" fontAlgn="base" hangingPunct="0">
                <a:spcBef>
                  <a:spcPct val="50000"/>
                </a:spcBef>
                <a:spcAft>
                  <a:spcPct val="0"/>
                </a:spcAft>
                <a:defRPr kumimoji="1" sz="6000" b="1">
                  <a:solidFill>
                    <a:schemeClr val="tx1"/>
                  </a:solidFill>
                  <a:latin typeface="楷体_GB2312" pitchFamily="49" charset="-122"/>
                  <a:ea typeface="宋体" charset="-122"/>
                </a:defRPr>
              </a:lvl8pPr>
              <a:lvl9pPr marL="3886200" indent="-228600" algn="ctr" defTabSz="536575" eaLnBrk="0" fontAlgn="base" hangingPunct="0">
                <a:spcBef>
                  <a:spcPct val="50000"/>
                </a:spcBef>
                <a:spcAft>
                  <a:spcPct val="0"/>
                </a:spcAft>
                <a:defRPr kumimoji="1" sz="6000" b="1">
                  <a:solidFill>
                    <a:schemeClr val="tx1"/>
                  </a:solidFill>
                  <a:latin typeface="楷体_GB2312" pitchFamily="49" charset="-122"/>
                  <a:ea typeface="宋体" charset="-122"/>
                </a:defRPr>
              </a:lvl9pPr>
            </a:lstStyle>
            <a:p>
              <a:pPr marL="0" lvl="1" indent="0" algn="just" eaLnBrk="1" hangingPunct="1">
                <a:lnSpc>
                  <a:spcPct val="120000"/>
                </a:lnSpc>
                <a:spcBef>
                  <a:spcPts val="600"/>
                </a:spcBef>
              </a:pPr>
              <a:r>
                <a:rPr lang="zh-CN" altLang="en-US" sz="2000" b="0">
                  <a:latin typeface="Times New Roman" pitchFamily="18" charset="0"/>
                  <a:ea typeface="微软雅黑" panose="020B0503020204020204" pitchFamily="34" charset="-122"/>
                  <a:sym typeface="Times New Roman" panose="02020603050405020304" pitchFamily="18" charset="0"/>
                </a:rPr>
                <a:t>        形式化</a:t>
              </a:r>
              <a:r>
                <a:rPr lang="zh-CN" altLang="en-US" sz="2000" b="0" dirty="0">
                  <a:latin typeface="Times New Roman" pitchFamily="18" charset="0"/>
                  <a:ea typeface="微软雅黑" panose="020B0503020204020204" pitchFamily="34" charset="-122"/>
                  <a:sym typeface="Times New Roman" panose="02020603050405020304" pitchFamily="18" charset="0"/>
                </a:rPr>
                <a:t>的，记此映射为                      ，其中          ，而                   ，且通常有       。这样，原始的训练样本集合</a:t>
              </a:r>
              <a:r>
                <a:rPr lang="en-US" altLang="zh-CN" sz="2000" b="0" dirty="0">
                  <a:latin typeface="Times New Roman" pitchFamily="18" charset="0"/>
                  <a:ea typeface="微软雅黑" panose="020B0503020204020204" pitchFamily="34" charset="-122"/>
                  <a:sym typeface="Times New Roman" panose="02020603050405020304" pitchFamily="18" charset="0"/>
                </a:rPr>
                <a:t>D</a:t>
              </a:r>
              <a:r>
                <a:rPr lang="zh-CN" altLang="en-US" sz="2000" b="0" dirty="0">
                  <a:latin typeface="Times New Roman" pitchFamily="18" charset="0"/>
                  <a:ea typeface="微软雅黑" panose="020B0503020204020204" pitchFamily="34" charset="-122"/>
                  <a:sym typeface="Times New Roman" panose="02020603050405020304" pitchFamily="18" charset="0"/>
                </a:rPr>
                <a:t>被映射为线性可分的高维空间中的集合：  </a:t>
              </a:r>
            </a:p>
          </p:txBody>
        </p:sp>
        <p:graphicFrame>
          <p:nvGraphicFramePr>
            <p:cNvPr id="34832" name="Object 10"/>
            <p:cNvGraphicFramePr>
              <a:graphicFrameLocks noChangeAspect="1"/>
            </p:cNvGraphicFramePr>
            <p:nvPr>
              <p:extLst>
                <p:ext uri="{D42A27DB-BD31-4B8C-83A1-F6EECF244321}">
                  <p14:modId xmlns:p14="http://schemas.microsoft.com/office/powerpoint/2010/main" val="1984921313"/>
                </p:ext>
              </p:extLst>
            </p:nvPr>
          </p:nvGraphicFramePr>
          <p:xfrm>
            <a:off x="2244" y="2150"/>
            <a:ext cx="892" cy="213"/>
          </p:xfrm>
          <a:graphic>
            <a:graphicData uri="http://schemas.openxmlformats.org/presentationml/2006/ole">
              <mc:AlternateContent xmlns:mc="http://schemas.openxmlformats.org/markup-compatibility/2006">
                <mc:Choice xmlns:v="urn:schemas-microsoft-com:vml" Requires="v">
                  <p:oleObj spid="_x0000_s17585" name="Equation" r:id="rId3" imgW="837836" imgH="203112" progId="Equation.DSMT4">
                    <p:embed/>
                  </p:oleObj>
                </mc:Choice>
                <mc:Fallback>
                  <p:oleObj name="Equation" r:id="rId3" imgW="837836" imgH="203112"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4" y="2150"/>
                          <a:ext cx="89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33" name="Object 12"/>
            <p:cNvGraphicFramePr>
              <a:graphicFrameLocks noChangeAspect="1"/>
            </p:cNvGraphicFramePr>
            <p:nvPr>
              <p:extLst>
                <p:ext uri="{D42A27DB-BD31-4B8C-83A1-F6EECF244321}">
                  <p14:modId xmlns:p14="http://schemas.microsoft.com/office/powerpoint/2010/main" val="1878897269"/>
                </p:ext>
              </p:extLst>
            </p:nvPr>
          </p:nvGraphicFramePr>
          <p:xfrm>
            <a:off x="3632" y="2156"/>
            <a:ext cx="476" cy="203"/>
          </p:xfrm>
          <a:graphic>
            <a:graphicData uri="http://schemas.openxmlformats.org/presentationml/2006/ole">
              <mc:AlternateContent xmlns:mc="http://schemas.openxmlformats.org/markup-compatibility/2006">
                <mc:Choice xmlns:v="urn:schemas-microsoft-com:vml" Requires="v">
                  <p:oleObj spid="_x0000_s17586" name="Equation" r:id="rId5" imgW="444307" imgH="190417" progId="Equation.DSMT4">
                    <p:embed/>
                  </p:oleObj>
                </mc:Choice>
                <mc:Fallback>
                  <p:oleObj name="Equation" r:id="rId5" imgW="444307" imgH="190417"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32" y="2156"/>
                          <a:ext cx="476"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34" name="Object 14"/>
            <p:cNvGraphicFramePr>
              <a:graphicFrameLocks noChangeAspect="1"/>
            </p:cNvGraphicFramePr>
            <p:nvPr>
              <p:extLst>
                <p:ext uri="{D42A27DB-BD31-4B8C-83A1-F6EECF244321}">
                  <p14:modId xmlns:p14="http://schemas.microsoft.com/office/powerpoint/2010/main" val="3907962277"/>
                </p:ext>
              </p:extLst>
            </p:nvPr>
          </p:nvGraphicFramePr>
          <p:xfrm>
            <a:off x="4382" y="2132"/>
            <a:ext cx="862" cy="249"/>
          </p:xfrm>
          <a:graphic>
            <a:graphicData uri="http://schemas.openxmlformats.org/presentationml/2006/ole">
              <mc:AlternateContent xmlns:mc="http://schemas.openxmlformats.org/markup-compatibility/2006">
                <mc:Choice xmlns:v="urn:schemas-microsoft-com:vml" Requires="v">
                  <p:oleObj spid="_x0000_s17587" name="Equation" r:id="rId7" imgW="787400" imgH="228600" progId="Equation.DSMT4">
                    <p:embed/>
                  </p:oleObj>
                </mc:Choice>
                <mc:Fallback>
                  <p:oleObj name="Equation" r:id="rId7" imgW="787400" imgH="228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82" y="2132"/>
                          <a:ext cx="862"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35" name="Object 16"/>
            <p:cNvGraphicFramePr>
              <a:graphicFrameLocks noChangeAspect="1"/>
            </p:cNvGraphicFramePr>
            <p:nvPr>
              <p:extLst>
                <p:ext uri="{D42A27DB-BD31-4B8C-83A1-F6EECF244321}">
                  <p14:modId xmlns:p14="http://schemas.microsoft.com/office/powerpoint/2010/main" val="3878155098"/>
                </p:ext>
              </p:extLst>
            </p:nvPr>
          </p:nvGraphicFramePr>
          <p:xfrm>
            <a:off x="748" y="2439"/>
            <a:ext cx="414" cy="175"/>
          </p:xfrm>
          <a:graphic>
            <a:graphicData uri="http://schemas.openxmlformats.org/presentationml/2006/ole">
              <mc:AlternateContent xmlns:mc="http://schemas.openxmlformats.org/markup-compatibility/2006">
                <mc:Choice xmlns:v="urn:schemas-microsoft-com:vml" Requires="v">
                  <p:oleObj spid="_x0000_s17588" name="Equation" r:id="rId9" imgW="431425" imgH="177646" progId="Equation.DSMT4">
                    <p:embed/>
                  </p:oleObj>
                </mc:Choice>
                <mc:Fallback>
                  <p:oleObj name="Equation" r:id="rId9" imgW="431425" imgH="177646"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8" y="2439"/>
                          <a:ext cx="414"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91155" name="Object 19"/>
          <p:cNvGraphicFramePr>
            <a:graphicFrameLocks noChangeAspect="1"/>
          </p:cNvGraphicFramePr>
          <p:nvPr>
            <p:extLst>
              <p:ext uri="{D42A27DB-BD31-4B8C-83A1-F6EECF244321}">
                <p14:modId xmlns:p14="http://schemas.microsoft.com/office/powerpoint/2010/main" val="848711097"/>
              </p:ext>
            </p:extLst>
          </p:nvPr>
        </p:nvGraphicFramePr>
        <p:xfrm>
          <a:off x="2606893" y="4149080"/>
          <a:ext cx="3930214" cy="571252"/>
        </p:xfrm>
        <a:graphic>
          <a:graphicData uri="http://schemas.openxmlformats.org/presentationml/2006/ole">
            <mc:AlternateContent xmlns:mc="http://schemas.openxmlformats.org/markup-compatibility/2006">
              <mc:Choice xmlns:v="urn:schemas-microsoft-com:vml" Requires="v">
                <p:oleObj spid="_x0000_s17589" name="Equation" r:id="rId11" imgW="2183452" imgH="317362" progId="Equation.DSMT4">
                  <p:embed/>
                </p:oleObj>
              </mc:Choice>
              <mc:Fallback>
                <p:oleObj name="Equation" r:id="rId11" imgW="2183452" imgH="317362"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06893" y="4149080"/>
                        <a:ext cx="3930214" cy="571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1"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008898" y="4668739"/>
            <a:ext cx="5126205" cy="214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ectangle 2">
            <a:extLst>
              <a:ext uri="{FF2B5EF4-FFF2-40B4-BE49-F238E27FC236}">
                <a16:creationId xmlns:a16="http://schemas.microsoft.com/office/drawing/2014/main" id="{7F6AE407-90F8-4242-B0B3-7375B01FD775}"/>
              </a:ext>
            </a:extLst>
          </p:cNvPr>
          <p:cNvSpPr txBox="1">
            <a:spLocks noRot="1" noChangeArrowheads="1"/>
          </p:cNvSpPr>
          <p:nvPr/>
        </p:nvSpPr>
        <p:spPr>
          <a:xfrm>
            <a:off x="756000" y="108000"/>
            <a:ext cx="6781800" cy="492443"/>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3.2 </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非线性</a:t>
            </a: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SVM</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与核变换 </a:t>
            </a:r>
            <a:endParaRPr lang="en-US" altLang="zh-CN"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Tree>
    <p:extLst>
      <p:ext uri="{BB962C8B-B14F-4D97-AF65-F5344CB8AC3E}">
        <p14:creationId xmlns:p14="http://schemas.microsoft.com/office/powerpoint/2010/main" val="3737128160"/>
      </p:ext>
    </p:extLst>
  </p:cSld>
  <p:clrMapOvr>
    <a:masterClrMapping/>
  </p:clrMapOvr>
  <p:transition spd="med">
    <p:split orient="ver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body" sz="half" idx="4294967295"/>
          </p:nvPr>
        </p:nvSpPr>
        <p:spPr bwMode="auto">
          <a:xfrm>
            <a:off x="252000" y="756000"/>
            <a:ext cx="8640000" cy="1678921"/>
          </a:xfrm>
          <a:prstGeom prst="rect">
            <a:avLst/>
          </a:prstGeom>
        </p:spPr>
        <p:txBody>
          <a:bodyPr wrap="square">
            <a:spAutoFit/>
          </a:bodyPr>
          <a:lstStyle/>
          <a:p>
            <a:pPr marL="360000" indent="-360000" algn="just">
              <a:lnSpc>
                <a:spcPct val="150000"/>
              </a:lnSpc>
              <a:spcBef>
                <a:spcPts val="600"/>
              </a:spcBef>
              <a:buClr>
                <a:srgbClr val="FF6600"/>
              </a:buClr>
              <a:buSzPct val="80000"/>
              <a:buFont typeface="Wingdings" panose="05000000000000000000" pitchFamily="2" charset="2"/>
              <a:buChar char="l"/>
            </a:pPr>
            <a:r>
              <a:rPr lang="zh-CN" altLang="en-US" sz="2400" dirty="0">
                <a:solidFill>
                  <a:schemeClr val="tx1">
                    <a:lumMod val="85000"/>
                    <a:lumOff val="15000"/>
                  </a:schemeClr>
                </a:solidFill>
                <a:cs typeface="+mn-ea"/>
                <a:sym typeface="Times New Roman" panose="02020603050405020304" pitchFamily="18" charset="0"/>
              </a:rPr>
              <a:t>概述</a:t>
            </a:r>
            <a:r>
              <a:rPr lang="en-US" altLang="zh-CN" sz="2400" dirty="0">
                <a:solidFill>
                  <a:schemeClr val="tx1">
                    <a:lumMod val="85000"/>
                    <a:lumOff val="15000"/>
                  </a:schemeClr>
                </a:solidFill>
                <a:cs typeface="+mn-ea"/>
                <a:sym typeface="Times New Roman" panose="02020603050405020304" pitchFamily="18" charset="0"/>
              </a:rPr>
              <a:t>: </a:t>
            </a:r>
          </a:p>
          <a:p>
            <a:pPr lvl="1" algn="just">
              <a:lnSpc>
                <a:spcPct val="150000"/>
              </a:lnSpc>
              <a:spcBef>
                <a:spcPts val="600"/>
              </a:spcBef>
              <a:buClr>
                <a:srgbClr val="FF6600"/>
              </a:buClr>
              <a:buSzPct val="60000"/>
              <a:buFont typeface="Wingdings" panose="05000000000000000000" pitchFamily="2" charset="2"/>
              <a:buChar char="l"/>
            </a:pPr>
            <a:r>
              <a:rPr lang="zh-CN" altLang="en-US" sz="2200" dirty="0">
                <a:sym typeface="Times New Roman" panose="02020603050405020304" pitchFamily="18" charset="0"/>
              </a:rPr>
              <a:t>在</a:t>
            </a:r>
            <a:r>
              <a:rPr lang="en-US" altLang="zh-CN" sz="2200" dirty="0" err="1">
                <a:sym typeface="Times New Roman" panose="02020603050405020304" pitchFamily="18" charset="0"/>
              </a:rPr>
              <a:t>R</a:t>
            </a:r>
            <a:r>
              <a:rPr lang="en-US" altLang="zh-CN" sz="2200" baseline="-25000" dirty="0" err="1">
                <a:sym typeface="Times New Roman" panose="02020603050405020304" pitchFamily="18" charset="0"/>
              </a:rPr>
              <a:t>q</a:t>
            </a:r>
            <a:r>
              <a:rPr lang="zh-CN" altLang="en-US" sz="2200" dirty="0">
                <a:sym typeface="Times New Roman" panose="02020603050405020304" pitchFamily="18" charset="0"/>
              </a:rPr>
              <a:t>空间中，因为</a:t>
            </a:r>
            <a:r>
              <a:rPr lang="en-US" altLang="zh-CN" sz="2200" dirty="0">
                <a:sym typeface="Times New Roman" panose="02020603050405020304" pitchFamily="18" charset="0"/>
              </a:rPr>
              <a:t>D‘</a:t>
            </a:r>
            <a:r>
              <a:rPr lang="zh-CN" altLang="en-US" sz="2200" dirty="0">
                <a:sym typeface="Times New Roman" panose="02020603050405020304" pitchFamily="18" charset="0"/>
              </a:rPr>
              <a:t>是线性可分的，所以其判别函数和最优分类平面求解的对偶形式分别为：</a:t>
            </a:r>
          </a:p>
        </p:txBody>
      </p:sp>
      <p:sp>
        <p:nvSpPr>
          <p:cNvPr id="35847" name="Rectangle 7"/>
          <p:cNvSpPr>
            <a:spLocks noChangeArrowheads="1"/>
          </p:cNvSpPr>
          <p:nvPr/>
        </p:nvSpPr>
        <p:spPr bwMode="auto">
          <a:xfrm>
            <a:off x="0" y="2669415"/>
            <a:ext cx="184731" cy="1090547"/>
          </a:xfrm>
          <a:prstGeom prst="rect">
            <a:avLst/>
          </a:prstGeom>
          <a:noFill/>
          <a:ln>
            <a:noFill/>
          </a:ln>
          <a:effectLst/>
          <a:extLst>
            <a:ext uri="{909E8E84-426E-40DD-AFC4-6F175D3DCCD1}">
              <a14:hiddenFill xmlns:a14="http://schemas.microsoft.com/office/drawing/2010/main">
                <a:solidFill>
                  <a:srgbClr val="F9FBB5"/>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82800" bIns="82800" anchor="ctr">
            <a:spAutoFit/>
          </a:bodyPr>
          <a:lstStyle>
            <a:lvl1pPr eaLnBrk="0" hangingPunct="0">
              <a:defRPr kumimoji="1" sz="6000" b="1">
                <a:solidFill>
                  <a:schemeClr val="tx1"/>
                </a:solidFill>
                <a:latin typeface="楷体_GB2312" pitchFamily="49" charset="-122"/>
                <a:ea typeface="宋体" charset="-122"/>
              </a:defRPr>
            </a:lvl1pPr>
            <a:lvl2pPr marL="742950" indent="-285750" eaLnBrk="0" hangingPunct="0">
              <a:defRPr kumimoji="1" sz="6000" b="1">
                <a:solidFill>
                  <a:schemeClr val="tx1"/>
                </a:solidFill>
                <a:latin typeface="楷体_GB2312" pitchFamily="49" charset="-122"/>
                <a:ea typeface="宋体" charset="-122"/>
              </a:defRPr>
            </a:lvl2pPr>
            <a:lvl3pPr marL="1143000" indent="-228600" eaLnBrk="0" hangingPunct="0">
              <a:defRPr kumimoji="1" sz="6000" b="1">
                <a:solidFill>
                  <a:schemeClr val="tx1"/>
                </a:solidFill>
                <a:latin typeface="楷体_GB2312" pitchFamily="49" charset="-122"/>
                <a:ea typeface="宋体" charset="-122"/>
              </a:defRPr>
            </a:lvl3pPr>
            <a:lvl4pPr marL="1600200" indent="-228600" eaLnBrk="0" hangingPunct="0">
              <a:defRPr kumimoji="1" sz="6000" b="1">
                <a:solidFill>
                  <a:schemeClr val="tx1"/>
                </a:solidFill>
                <a:latin typeface="楷体_GB2312" pitchFamily="49" charset="-122"/>
                <a:ea typeface="宋体" charset="-122"/>
              </a:defRPr>
            </a:lvl4pPr>
            <a:lvl5pPr marL="2057400" indent="-228600" eaLnBrk="0" hangingPunct="0">
              <a:defRPr kumimoji="1" sz="6000" b="1">
                <a:solidFill>
                  <a:schemeClr val="tx1"/>
                </a:solidFill>
                <a:latin typeface="楷体_GB2312" pitchFamily="49" charset="-122"/>
                <a:ea typeface="宋体" charset="-122"/>
              </a:defRPr>
            </a:lvl5pPr>
            <a:lvl6pPr marL="25146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6pPr>
            <a:lvl7pPr marL="29718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7pPr>
            <a:lvl8pPr marL="34290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8pPr>
            <a:lvl9pPr marL="38862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9pPr>
          </a:lstStyle>
          <a:p>
            <a:pPr eaLnBrk="1" hangingPunct="1"/>
            <a:endParaRPr lang="en-US" altLang="zh-CN">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5848" name="Rectangle 8"/>
          <p:cNvSpPr>
            <a:spLocks noChangeArrowheads="1"/>
          </p:cNvSpPr>
          <p:nvPr/>
        </p:nvSpPr>
        <p:spPr bwMode="auto">
          <a:xfrm>
            <a:off x="0" y="2526540"/>
            <a:ext cx="184731" cy="1090547"/>
          </a:xfrm>
          <a:prstGeom prst="rect">
            <a:avLst/>
          </a:prstGeom>
          <a:noFill/>
          <a:ln>
            <a:noFill/>
          </a:ln>
          <a:effectLst/>
          <a:extLst>
            <a:ext uri="{909E8E84-426E-40DD-AFC4-6F175D3DCCD1}">
              <a14:hiddenFill xmlns:a14="http://schemas.microsoft.com/office/drawing/2010/main">
                <a:solidFill>
                  <a:srgbClr val="F9FBB5"/>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82800" bIns="82800" anchor="ctr">
            <a:spAutoFit/>
          </a:bodyPr>
          <a:lstStyle>
            <a:lvl1pPr eaLnBrk="0" hangingPunct="0">
              <a:defRPr kumimoji="1" sz="6000" b="1">
                <a:solidFill>
                  <a:schemeClr val="tx1"/>
                </a:solidFill>
                <a:latin typeface="楷体_GB2312" pitchFamily="49" charset="-122"/>
                <a:ea typeface="宋体" charset="-122"/>
              </a:defRPr>
            </a:lvl1pPr>
            <a:lvl2pPr marL="742950" indent="-285750" eaLnBrk="0" hangingPunct="0">
              <a:defRPr kumimoji="1" sz="6000" b="1">
                <a:solidFill>
                  <a:schemeClr val="tx1"/>
                </a:solidFill>
                <a:latin typeface="楷体_GB2312" pitchFamily="49" charset="-122"/>
                <a:ea typeface="宋体" charset="-122"/>
              </a:defRPr>
            </a:lvl2pPr>
            <a:lvl3pPr marL="1143000" indent="-228600" eaLnBrk="0" hangingPunct="0">
              <a:defRPr kumimoji="1" sz="6000" b="1">
                <a:solidFill>
                  <a:schemeClr val="tx1"/>
                </a:solidFill>
                <a:latin typeface="楷体_GB2312" pitchFamily="49" charset="-122"/>
                <a:ea typeface="宋体" charset="-122"/>
              </a:defRPr>
            </a:lvl3pPr>
            <a:lvl4pPr marL="1600200" indent="-228600" eaLnBrk="0" hangingPunct="0">
              <a:defRPr kumimoji="1" sz="6000" b="1">
                <a:solidFill>
                  <a:schemeClr val="tx1"/>
                </a:solidFill>
                <a:latin typeface="楷体_GB2312" pitchFamily="49" charset="-122"/>
                <a:ea typeface="宋体" charset="-122"/>
              </a:defRPr>
            </a:lvl4pPr>
            <a:lvl5pPr marL="2057400" indent="-228600" eaLnBrk="0" hangingPunct="0">
              <a:defRPr kumimoji="1" sz="6000" b="1">
                <a:solidFill>
                  <a:schemeClr val="tx1"/>
                </a:solidFill>
                <a:latin typeface="楷体_GB2312" pitchFamily="49" charset="-122"/>
                <a:ea typeface="宋体" charset="-122"/>
              </a:defRPr>
            </a:lvl5pPr>
            <a:lvl6pPr marL="25146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6pPr>
            <a:lvl7pPr marL="29718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7pPr>
            <a:lvl8pPr marL="34290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8pPr>
            <a:lvl9pPr marL="38862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9pPr>
          </a:lstStyle>
          <a:p>
            <a:pPr eaLnBrk="1" hangingPunct="1"/>
            <a:endParaRPr lang="en-US" altLang="zh-CN">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5849" name="Rectangle 9"/>
          <p:cNvSpPr>
            <a:spLocks noChangeArrowheads="1"/>
          </p:cNvSpPr>
          <p:nvPr/>
        </p:nvSpPr>
        <p:spPr bwMode="auto">
          <a:xfrm>
            <a:off x="0" y="2783715"/>
            <a:ext cx="184731" cy="1090547"/>
          </a:xfrm>
          <a:prstGeom prst="rect">
            <a:avLst/>
          </a:prstGeom>
          <a:noFill/>
          <a:ln>
            <a:noFill/>
          </a:ln>
          <a:effectLst/>
          <a:extLst>
            <a:ext uri="{909E8E84-426E-40DD-AFC4-6F175D3DCCD1}">
              <a14:hiddenFill xmlns:a14="http://schemas.microsoft.com/office/drawing/2010/main">
                <a:solidFill>
                  <a:srgbClr val="F9FBB5"/>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82800" bIns="82800" anchor="ctr">
            <a:spAutoFit/>
          </a:bodyPr>
          <a:lstStyle>
            <a:lvl1pPr eaLnBrk="0" hangingPunct="0">
              <a:defRPr kumimoji="1" sz="6000" b="1">
                <a:solidFill>
                  <a:schemeClr val="tx1"/>
                </a:solidFill>
                <a:latin typeface="楷体_GB2312" pitchFamily="49" charset="-122"/>
                <a:ea typeface="宋体" charset="-122"/>
              </a:defRPr>
            </a:lvl1pPr>
            <a:lvl2pPr marL="742950" indent="-285750" eaLnBrk="0" hangingPunct="0">
              <a:defRPr kumimoji="1" sz="6000" b="1">
                <a:solidFill>
                  <a:schemeClr val="tx1"/>
                </a:solidFill>
                <a:latin typeface="楷体_GB2312" pitchFamily="49" charset="-122"/>
                <a:ea typeface="宋体" charset="-122"/>
              </a:defRPr>
            </a:lvl2pPr>
            <a:lvl3pPr marL="1143000" indent="-228600" eaLnBrk="0" hangingPunct="0">
              <a:defRPr kumimoji="1" sz="6000" b="1">
                <a:solidFill>
                  <a:schemeClr val="tx1"/>
                </a:solidFill>
                <a:latin typeface="楷体_GB2312" pitchFamily="49" charset="-122"/>
                <a:ea typeface="宋体" charset="-122"/>
              </a:defRPr>
            </a:lvl3pPr>
            <a:lvl4pPr marL="1600200" indent="-228600" eaLnBrk="0" hangingPunct="0">
              <a:defRPr kumimoji="1" sz="6000" b="1">
                <a:solidFill>
                  <a:schemeClr val="tx1"/>
                </a:solidFill>
                <a:latin typeface="楷体_GB2312" pitchFamily="49" charset="-122"/>
                <a:ea typeface="宋体" charset="-122"/>
              </a:defRPr>
            </a:lvl4pPr>
            <a:lvl5pPr marL="2057400" indent="-228600" eaLnBrk="0" hangingPunct="0">
              <a:defRPr kumimoji="1" sz="6000" b="1">
                <a:solidFill>
                  <a:schemeClr val="tx1"/>
                </a:solidFill>
                <a:latin typeface="楷体_GB2312" pitchFamily="49" charset="-122"/>
                <a:ea typeface="宋体" charset="-122"/>
              </a:defRPr>
            </a:lvl5pPr>
            <a:lvl6pPr marL="25146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6pPr>
            <a:lvl7pPr marL="29718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7pPr>
            <a:lvl8pPr marL="34290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8pPr>
            <a:lvl9pPr marL="38862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9pPr>
          </a:lstStyle>
          <a:p>
            <a:pPr eaLnBrk="1" hangingPunct="1"/>
            <a:endParaRPr lang="en-US" altLang="zh-CN">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5850" name="Rectangle 10"/>
          <p:cNvSpPr>
            <a:spLocks noChangeArrowheads="1"/>
          </p:cNvSpPr>
          <p:nvPr/>
        </p:nvSpPr>
        <p:spPr bwMode="auto">
          <a:xfrm>
            <a:off x="0" y="2788477"/>
            <a:ext cx="184731" cy="1090547"/>
          </a:xfrm>
          <a:prstGeom prst="rect">
            <a:avLst/>
          </a:prstGeom>
          <a:noFill/>
          <a:ln>
            <a:noFill/>
          </a:ln>
          <a:effectLst/>
          <a:extLst>
            <a:ext uri="{909E8E84-426E-40DD-AFC4-6F175D3DCCD1}">
              <a14:hiddenFill xmlns:a14="http://schemas.microsoft.com/office/drawing/2010/main">
                <a:solidFill>
                  <a:srgbClr val="F9FBB5"/>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82800" bIns="82800" anchor="ctr">
            <a:spAutoFit/>
          </a:bodyPr>
          <a:lstStyle>
            <a:lvl1pPr eaLnBrk="0" hangingPunct="0">
              <a:defRPr kumimoji="1" sz="6000" b="1">
                <a:solidFill>
                  <a:schemeClr val="tx1"/>
                </a:solidFill>
                <a:latin typeface="楷体_GB2312" pitchFamily="49" charset="-122"/>
                <a:ea typeface="宋体" charset="-122"/>
              </a:defRPr>
            </a:lvl1pPr>
            <a:lvl2pPr marL="742950" indent="-285750" eaLnBrk="0" hangingPunct="0">
              <a:defRPr kumimoji="1" sz="6000" b="1">
                <a:solidFill>
                  <a:schemeClr val="tx1"/>
                </a:solidFill>
                <a:latin typeface="楷体_GB2312" pitchFamily="49" charset="-122"/>
                <a:ea typeface="宋体" charset="-122"/>
              </a:defRPr>
            </a:lvl2pPr>
            <a:lvl3pPr marL="1143000" indent="-228600" eaLnBrk="0" hangingPunct="0">
              <a:defRPr kumimoji="1" sz="6000" b="1">
                <a:solidFill>
                  <a:schemeClr val="tx1"/>
                </a:solidFill>
                <a:latin typeface="楷体_GB2312" pitchFamily="49" charset="-122"/>
                <a:ea typeface="宋体" charset="-122"/>
              </a:defRPr>
            </a:lvl3pPr>
            <a:lvl4pPr marL="1600200" indent="-228600" eaLnBrk="0" hangingPunct="0">
              <a:defRPr kumimoji="1" sz="6000" b="1">
                <a:solidFill>
                  <a:schemeClr val="tx1"/>
                </a:solidFill>
                <a:latin typeface="楷体_GB2312" pitchFamily="49" charset="-122"/>
                <a:ea typeface="宋体" charset="-122"/>
              </a:defRPr>
            </a:lvl4pPr>
            <a:lvl5pPr marL="2057400" indent="-228600" eaLnBrk="0" hangingPunct="0">
              <a:defRPr kumimoji="1" sz="6000" b="1">
                <a:solidFill>
                  <a:schemeClr val="tx1"/>
                </a:solidFill>
                <a:latin typeface="楷体_GB2312" pitchFamily="49" charset="-122"/>
                <a:ea typeface="宋体" charset="-122"/>
              </a:defRPr>
            </a:lvl5pPr>
            <a:lvl6pPr marL="25146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6pPr>
            <a:lvl7pPr marL="29718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7pPr>
            <a:lvl8pPr marL="34290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8pPr>
            <a:lvl9pPr marL="38862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9pPr>
          </a:lstStyle>
          <a:p>
            <a:pPr eaLnBrk="1" hangingPunct="1"/>
            <a:endParaRPr lang="en-US" altLang="zh-CN">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5851" name="Rectangle 11"/>
          <p:cNvSpPr>
            <a:spLocks noChangeArrowheads="1"/>
          </p:cNvSpPr>
          <p:nvPr/>
        </p:nvSpPr>
        <p:spPr bwMode="auto">
          <a:xfrm>
            <a:off x="0" y="2769427"/>
            <a:ext cx="184731" cy="1090547"/>
          </a:xfrm>
          <a:prstGeom prst="rect">
            <a:avLst/>
          </a:prstGeom>
          <a:noFill/>
          <a:ln>
            <a:noFill/>
          </a:ln>
          <a:effectLst/>
          <a:extLst>
            <a:ext uri="{909E8E84-426E-40DD-AFC4-6F175D3DCCD1}">
              <a14:hiddenFill xmlns:a14="http://schemas.microsoft.com/office/drawing/2010/main">
                <a:solidFill>
                  <a:srgbClr val="F9FBB5"/>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82800" bIns="82800" anchor="ctr">
            <a:spAutoFit/>
          </a:bodyPr>
          <a:lstStyle>
            <a:lvl1pPr eaLnBrk="0" hangingPunct="0">
              <a:defRPr kumimoji="1" sz="6000" b="1">
                <a:solidFill>
                  <a:schemeClr val="tx1"/>
                </a:solidFill>
                <a:latin typeface="楷体_GB2312" pitchFamily="49" charset="-122"/>
                <a:ea typeface="宋体" charset="-122"/>
              </a:defRPr>
            </a:lvl1pPr>
            <a:lvl2pPr marL="742950" indent="-285750" eaLnBrk="0" hangingPunct="0">
              <a:defRPr kumimoji="1" sz="6000" b="1">
                <a:solidFill>
                  <a:schemeClr val="tx1"/>
                </a:solidFill>
                <a:latin typeface="楷体_GB2312" pitchFamily="49" charset="-122"/>
                <a:ea typeface="宋体" charset="-122"/>
              </a:defRPr>
            </a:lvl2pPr>
            <a:lvl3pPr marL="1143000" indent="-228600" eaLnBrk="0" hangingPunct="0">
              <a:defRPr kumimoji="1" sz="6000" b="1">
                <a:solidFill>
                  <a:schemeClr val="tx1"/>
                </a:solidFill>
                <a:latin typeface="楷体_GB2312" pitchFamily="49" charset="-122"/>
                <a:ea typeface="宋体" charset="-122"/>
              </a:defRPr>
            </a:lvl3pPr>
            <a:lvl4pPr marL="1600200" indent="-228600" eaLnBrk="0" hangingPunct="0">
              <a:defRPr kumimoji="1" sz="6000" b="1">
                <a:solidFill>
                  <a:schemeClr val="tx1"/>
                </a:solidFill>
                <a:latin typeface="楷体_GB2312" pitchFamily="49" charset="-122"/>
                <a:ea typeface="宋体" charset="-122"/>
              </a:defRPr>
            </a:lvl4pPr>
            <a:lvl5pPr marL="2057400" indent="-228600" eaLnBrk="0" hangingPunct="0">
              <a:defRPr kumimoji="1" sz="6000" b="1">
                <a:solidFill>
                  <a:schemeClr val="tx1"/>
                </a:solidFill>
                <a:latin typeface="楷体_GB2312" pitchFamily="49" charset="-122"/>
                <a:ea typeface="宋体" charset="-122"/>
              </a:defRPr>
            </a:lvl5pPr>
            <a:lvl6pPr marL="25146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6pPr>
            <a:lvl7pPr marL="29718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7pPr>
            <a:lvl8pPr marL="34290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8pPr>
            <a:lvl9pPr marL="38862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9pPr>
          </a:lstStyle>
          <a:p>
            <a:pPr eaLnBrk="1" hangingPunct="1"/>
            <a:endParaRPr lang="en-US" altLang="zh-CN">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 name="Rectangle 2"/>
          <p:cNvSpPr>
            <a:spLocks noChangeArrowheads="1"/>
          </p:cNvSpPr>
          <p:nvPr/>
        </p:nvSpPr>
        <p:spPr bwMode="auto">
          <a:xfrm>
            <a:off x="252000" y="4259671"/>
            <a:ext cx="8640000" cy="799514"/>
          </a:xfrm>
          <a:prstGeom prst="rect">
            <a:avLst/>
          </a:prstGeom>
          <a:solidFill>
            <a:schemeClr val="accent1">
              <a:lumMod val="20000"/>
              <a:lumOff val="8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lvl="1" algn="just" defTabSz="536575">
              <a:lnSpc>
                <a:spcPct val="120000"/>
              </a:lnSpc>
              <a:spcBef>
                <a:spcPts val="600"/>
              </a:spcBef>
            </a:pPr>
            <a:r>
              <a:rPr kumimoji="1" lang="zh-CN" altLang="en-US" sz="2000">
                <a:latin typeface="Times New Roman" pitchFamily="18" charset="0"/>
                <a:ea typeface="微软雅黑" panose="020B0503020204020204" pitchFamily="34" charset="-122"/>
                <a:sym typeface="Times New Roman" panose="02020603050405020304" pitchFamily="18" charset="0"/>
              </a:rPr>
              <a:t>        观察</a:t>
            </a:r>
            <a:r>
              <a:rPr kumimoji="1" lang="zh-CN" altLang="en-US" sz="2000" dirty="0">
                <a:latin typeface="Times New Roman" pitchFamily="18" charset="0"/>
                <a:ea typeface="微软雅黑" panose="020B0503020204020204" pitchFamily="34" charset="-122"/>
                <a:sym typeface="Times New Roman" panose="02020603050405020304" pitchFamily="18" charset="0"/>
              </a:rPr>
              <a:t>以上两个式子可见：无论判别函数还是对偶形式中的目标函数都只涉及到高维空间中两个矢量之间的内积，而并不需要知道它们的具体坐标。</a:t>
            </a:r>
          </a:p>
        </p:txBody>
      </p:sp>
      <p:sp>
        <p:nvSpPr>
          <p:cNvPr id="35853" name="Rectangle 21"/>
          <p:cNvSpPr>
            <a:spLocks noChangeArrowheads="1"/>
          </p:cNvSpPr>
          <p:nvPr/>
        </p:nvSpPr>
        <p:spPr bwMode="auto">
          <a:xfrm>
            <a:off x="0" y="2669415"/>
            <a:ext cx="184731" cy="1090547"/>
          </a:xfrm>
          <a:prstGeom prst="rect">
            <a:avLst/>
          </a:prstGeom>
          <a:noFill/>
          <a:ln>
            <a:noFill/>
          </a:ln>
          <a:effectLst/>
          <a:extLst>
            <a:ext uri="{909E8E84-426E-40DD-AFC4-6F175D3DCCD1}">
              <a14:hiddenFill xmlns:a14="http://schemas.microsoft.com/office/drawing/2010/main">
                <a:solidFill>
                  <a:srgbClr val="F9FBB5"/>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82800" bIns="82800" anchor="ctr">
            <a:spAutoFit/>
          </a:bodyPr>
          <a:lstStyle>
            <a:lvl1pPr eaLnBrk="0" hangingPunct="0">
              <a:defRPr kumimoji="1" sz="6000" b="1">
                <a:solidFill>
                  <a:schemeClr val="tx1"/>
                </a:solidFill>
                <a:latin typeface="楷体_GB2312" pitchFamily="49" charset="-122"/>
                <a:ea typeface="宋体" charset="-122"/>
              </a:defRPr>
            </a:lvl1pPr>
            <a:lvl2pPr marL="742950" indent="-285750" eaLnBrk="0" hangingPunct="0">
              <a:defRPr kumimoji="1" sz="6000" b="1">
                <a:solidFill>
                  <a:schemeClr val="tx1"/>
                </a:solidFill>
                <a:latin typeface="楷体_GB2312" pitchFamily="49" charset="-122"/>
                <a:ea typeface="宋体" charset="-122"/>
              </a:defRPr>
            </a:lvl2pPr>
            <a:lvl3pPr marL="1143000" indent="-228600" eaLnBrk="0" hangingPunct="0">
              <a:defRPr kumimoji="1" sz="6000" b="1">
                <a:solidFill>
                  <a:schemeClr val="tx1"/>
                </a:solidFill>
                <a:latin typeface="楷体_GB2312" pitchFamily="49" charset="-122"/>
                <a:ea typeface="宋体" charset="-122"/>
              </a:defRPr>
            </a:lvl3pPr>
            <a:lvl4pPr marL="1600200" indent="-228600" eaLnBrk="0" hangingPunct="0">
              <a:defRPr kumimoji="1" sz="6000" b="1">
                <a:solidFill>
                  <a:schemeClr val="tx1"/>
                </a:solidFill>
                <a:latin typeface="楷体_GB2312" pitchFamily="49" charset="-122"/>
                <a:ea typeface="宋体" charset="-122"/>
              </a:defRPr>
            </a:lvl4pPr>
            <a:lvl5pPr marL="2057400" indent="-228600" eaLnBrk="0" hangingPunct="0">
              <a:defRPr kumimoji="1" sz="6000" b="1">
                <a:solidFill>
                  <a:schemeClr val="tx1"/>
                </a:solidFill>
                <a:latin typeface="楷体_GB2312" pitchFamily="49" charset="-122"/>
                <a:ea typeface="宋体" charset="-122"/>
              </a:defRPr>
            </a:lvl5pPr>
            <a:lvl6pPr marL="25146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6pPr>
            <a:lvl7pPr marL="29718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7pPr>
            <a:lvl8pPr marL="34290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8pPr>
            <a:lvl9pPr marL="38862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9pPr>
          </a:lstStyle>
          <a:p>
            <a:pPr eaLnBrk="1" hangingPunct="1"/>
            <a:endParaRPr lang="en-US" altLang="zh-CN">
              <a:latin typeface="Times New Roman" panose="02020603050405020304" pitchFamily="18" charset="0"/>
              <a:ea typeface="微软雅黑" panose="020B0503020204020204" pitchFamily="34" charset="-122"/>
              <a:sym typeface="Times New Roman" panose="02020603050405020304" pitchFamily="18" charset="0"/>
            </a:endParaRPr>
          </a:p>
        </p:txBody>
      </p:sp>
      <p:graphicFrame>
        <p:nvGraphicFramePr>
          <p:cNvPr id="92180" name="Object 20"/>
          <p:cNvGraphicFramePr>
            <a:graphicFrameLocks noChangeAspect="1"/>
          </p:cNvGraphicFramePr>
          <p:nvPr>
            <p:extLst>
              <p:ext uri="{D42A27DB-BD31-4B8C-83A1-F6EECF244321}">
                <p14:modId xmlns:p14="http://schemas.microsoft.com/office/powerpoint/2010/main" val="1686235211"/>
              </p:ext>
            </p:extLst>
          </p:nvPr>
        </p:nvGraphicFramePr>
        <p:xfrm>
          <a:off x="1861312" y="2250987"/>
          <a:ext cx="5421376" cy="794512"/>
        </p:xfrm>
        <a:graphic>
          <a:graphicData uri="http://schemas.openxmlformats.org/presentationml/2006/ole">
            <mc:AlternateContent xmlns:mc="http://schemas.openxmlformats.org/markup-compatibility/2006">
              <mc:Choice xmlns:v="urn:schemas-microsoft-com:vml" Requires="v">
                <p:oleObj spid="_x0000_s18570" name="Equation" r:id="rId3" imgW="2946400" imgH="431800" progId="Equation.DSMT4">
                  <p:embed/>
                </p:oleObj>
              </mc:Choice>
              <mc:Fallback>
                <p:oleObj name="Equation" r:id="rId3" imgW="2946400" imgH="431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1312" y="2250987"/>
                        <a:ext cx="5421376" cy="79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55" name="Rectangle 23"/>
          <p:cNvSpPr>
            <a:spLocks noChangeArrowheads="1"/>
          </p:cNvSpPr>
          <p:nvPr/>
        </p:nvSpPr>
        <p:spPr bwMode="auto">
          <a:xfrm>
            <a:off x="0" y="2526540"/>
            <a:ext cx="184731" cy="1090547"/>
          </a:xfrm>
          <a:prstGeom prst="rect">
            <a:avLst/>
          </a:prstGeom>
          <a:noFill/>
          <a:ln>
            <a:noFill/>
          </a:ln>
          <a:effectLst/>
          <a:extLst>
            <a:ext uri="{909E8E84-426E-40DD-AFC4-6F175D3DCCD1}">
              <a14:hiddenFill xmlns:a14="http://schemas.microsoft.com/office/drawing/2010/main">
                <a:solidFill>
                  <a:srgbClr val="F9FBB5"/>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82800" bIns="82800" anchor="ctr">
            <a:spAutoFit/>
          </a:bodyPr>
          <a:lstStyle>
            <a:lvl1pPr eaLnBrk="0" hangingPunct="0">
              <a:defRPr kumimoji="1" sz="6000" b="1">
                <a:solidFill>
                  <a:schemeClr val="tx1"/>
                </a:solidFill>
                <a:latin typeface="楷体_GB2312" pitchFamily="49" charset="-122"/>
                <a:ea typeface="宋体" charset="-122"/>
              </a:defRPr>
            </a:lvl1pPr>
            <a:lvl2pPr marL="742950" indent="-285750" eaLnBrk="0" hangingPunct="0">
              <a:defRPr kumimoji="1" sz="6000" b="1">
                <a:solidFill>
                  <a:schemeClr val="tx1"/>
                </a:solidFill>
                <a:latin typeface="楷体_GB2312" pitchFamily="49" charset="-122"/>
                <a:ea typeface="宋体" charset="-122"/>
              </a:defRPr>
            </a:lvl2pPr>
            <a:lvl3pPr marL="1143000" indent="-228600" eaLnBrk="0" hangingPunct="0">
              <a:defRPr kumimoji="1" sz="6000" b="1">
                <a:solidFill>
                  <a:schemeClr val="tx1"/>
                </a:solidFill>
                <a:latin typeface="楷体_GB2312" pitchFamily="49" charset="-122"/>
                <a:ea typeface="宋体" charset="-122"/>
              </a:defRPr>
            </a:lvl3pPr>
            <a:lvl4pPr marL="1600200" indent="-228600" eaLnBrk="0" hangingPunct="0">
              <a:defRPr kumimoji="1" sz="6000" b="1">
                <a:solidFill>
                  <a:schemeClr val="tx1"/>
                </a:solidFill>
                <a:latin typeface="楷体_GB2312" pitchFamily="49" charset="-122"/>
                <a:ea typeface="宋体" charset="-122"/>
              </a:defRPr>
            </a:lvl4pPr>
            <a:lvl5pPr marL="2057400" indent="-228600" eaLnBrk="0" hangingPunct="0">
              <a:defRPr kumimoji="1" sz="6000" b="1">
                <a:solidFill>
                  <a:schemeClr val="tx1"/>
                </a:solidFill>
                <a:latin typeface="楷体_GB2312" pitchFamily="49" charset="-122"/>
                <a:ea typeface="宋体" charset="-122"/>
              </a:defRPr>
            </a:lvl5pPr>
            <a:lvl6pPr marL="25146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6pPr>
            <a:lvl7pPr marL="29718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7pPr>
            <a:lvl8pPr marL="34290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8pPr>
            <a:lvl9pPr marL="38862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9pPr>
          </a:lstStyle>
          <a:p>
            <a:pPr eaLnBrk="1" hangingPunct="1"/>
            <a:endParaRPr lang="en-US" altLang="zh-CN">
              <a:latin typeface="Times New Roman" panose="02020603050405020304" pitchFamily="18" charset="0"/>
              <a:ea typeface="微软雅黑" panose="020B0503020204020204" pitchFamily="34" charset="-122"/>
              <a:sym typeface="Times New Roman" panose="02020603050405020304" pitchFamily="18" charset="0"/>
            </a:endParaRPr>
          </a:p>
        </p:txBody>
      </p:sp>
      <p:graphicFrame>
        <p:nvGraphicFramePr>
          <p:cNvPr id="92182" name="Object 22"/>
          <p:cNvGraphicFramePr>
            <a:graphicFrameLocks noChangeAspect="1"/>
          </p:cNvGraphicFramePr>
          <p:nvPr>
            <p:extLst>
              <p:ext uri="{D42A27DB-BD31-4B8C-83A1-F6EECF244321}">
                <p14:modId xmlns:p14="http://schemas.microsoft.com/office/powerpoint/2010/main" val="3697433772"/>
              </p:ext>
            </p:extLst>
          </p:nvPr>
        </p:nvGraphicFramePr>
        <p:xfrm>
          <a:off x="2088000" y="3003206"/>
          <a:ext cx="4968000" cy="1411852"/>
        </p:xfrm>
        <a:graphic>
          <a:graphicData uri="http://schemas.openxmlformats.org/presentationml/2006/ole">
            <mc:AlternateContent xmlns:mc="http://schemas.openxmlformats.org/markup-compatibility/2006">
              <mc:Choice xmlns:v="urn:schemas-microsoft-com:vml" Requires="v">
                <p:oleObj spid="_x0000_s18571" name="Equation" r:id="rId5" imgW="2514600" imgH="711200" progId="Equation.DSMT4">
                  <p:embed/>
                </p:oleObj>
              </mc:Choice>
              <mc:Fallback>
                <p:oleObj name="Equation" r:id="rId5" imgW="2514600" imgH="7112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88000" y="3003206"/>
                        <a:ext cx="4968000" cy="1411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317174411"/>
              </p:ext>
            </p:extLst>
          </p:nvPr>
        </p:nvGraphicFramePr>
        <p:xfrm>
          <a:off x="2533333" y="5643166"/>
          <a:ext cx="4077335" cy="1026194"/>
        </p:xfrm>
        <a:graphic>
          <a:graphicData uri="http://schemas.openxmlformats.org/presentationml/2006/ole">
            <mc:AlternateContent xmlns:mc="http://schemas.openxmlformats.org/markup-compatibility/2006">
              <mc:Choice xmlns:v="urn:schemas-microsoft-com:vml" Requires="v">
                <p:oleObj spid="_x0000_s18572" name="Equation" r:id="rId7" imgW="1765080" imgH="444240" progId="Equation.DSMT4">
                  <p:embed/>
                </p:oleObj>
              </mc:Choice>
              <mc:Fallback>
                <p:oleObj name="Equation" r:id="rId7" imgW="1765080" imgH="444240" progId="Equation.DSMT4">
                  <p:embed/>
                  <p:pic>
                    <p:nvPicPr>
                      <p:cNvPr id="0" name=""/>
                      <p:cNvPicPr>
                        <a:picLocks noChangeAspect="1" noChangeArrowheads="1"/>
                      </p:cNvPicPr>
                      <p:nvPr/>
                    </p:nvPicPr>
                    <p:blipFill>
                      <a:blip r:embed="rId8"/>
                      <a:srcRect/>
                      <a:stretch>
                        <a:fillRect/>
                      </a:stretch>
                    </p:blipFill>
                    <p:spPr bwMode="auto">
                      <a:xfrm>
                        <a:off x="2533333" y="5643166"/>
                        <a:ext cx="4077335" cy="1026194"/>
                      </a:xfrm>
                      <a:prstGeom prst="rect">
                        <a:avLst/>
                      </a:prstGeom>
                      <a:noFill/>
                      <a:ln>
                        <a:noFill/>
                      </a:ln>
                      <a:effec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244665202"/>
              </p:ext>
            </p:extLst>
          </p:nvPr>
        </p:nvGraphicFramePr>
        <p:xfrm>
          <a:off x="3485352" y="5164769"/>
          <a:ext cx="2173296" cy="543325"/>
        </p:xfrm>
        <a:graphic>
          <a:graphicData uri="http://schemas.openxmlformats.org/presentationml/2006/ole">
            <mc:AlternateContent xmlns:mc="http://schemas.openxmlformats.org/markup-compatibility/2006">
              <mc:Choice xmlns:v="urn:schemas-microsoft-com:vml" Requires="v">
                <p:oleObj spid="_x0000_s18573" name="Equation" r:id="rId9" imgW="1015559" imgH="253890" progId="Equation.DSMT4">
                  <p:embed/>
                </p:oleObj>
              </mc:Choice>
              <mc:Fallback>
                <p:oleObj name="Equation" r:id="rId9" imgW="1015559" imgH="25389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85352" y="5164769"/>
                        <a:ext cx="2173296" cy="543325"/>
                      </a:xfrm>
                      <a:prstGeom prst="rect">
                        <a:avLst/>
                      </a:prstGeom>
                      <a:noFill/>
                      <a:ln>
                        <a:noFill/>
                      </a:ln>
                    </p:spPr>
                  </p:pic>
                </p:oleObj>
              </mc:Fallback>
            </mc:AlternateContent>
          </a:graphicData>
        </a:graphic>
      </p:graphicFrame>
      <p:sp>
        <p:nvSpPr>
          <p:cNvPr id="17" name="Rectangle 2">
            <a:extLst>
              <a:ext uri="{FF2B5EF4-FFF2-40B4-BE49-F238E27FC236}">
                <a16:creationId xmlns:a16="http://schemas.microsoft.com/office/drawing/2014/main" id="{939B4107-0DBF-4185-AF3D-1BE59C8D1912}"/>
              </a:ext>
            </a:extLst>
          </p:cNvPr>
          <p:cNvSpPr txBox="1">
            <a:spLocks noRot="1" noChangeArrowheads="1"/>
          </p:cNvSpPr>
          <p:nvPr/>
        </p:nvSpPr>
        <p:spPr>
          <a:xfrm>
            <a:off x="756000" y="108000"/>
            <a:ext cx="6781800" cy="492443"/>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3.2 </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非线性</a:t>
            </a: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SVM</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与核变换 </a:t>
            </a:r>
            <a:endParaRPr lang="en-US" altLang="zh-CN"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Tree>
    <p:extLst>
      <p:ext uri="{BB962C8B-B14F-4D97-AF65-F5344CB8AC3E}">
        <p14:creationId xmlns:p14="http://schemas.microsoft.com/office/powerpoint/2010/main" val="3142553006"/>
      </p:ext>
    </p:extLst>
  </p:cSld>
  <p:clrMapOvr>
    <a:masterClrMapping/>
  </p:clrMapOvr>
  <p:transition spd="med">
    <p:split orient="ver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body" sz="half" idx="4294967295"/>
          </p:nvPr>
        </p:nvSpPr>
        <p:spPr bwMode="auto">
          <a:xfrm>
            <a:off x="252000" y="756000"/>
            <a:ext cx="8424862" cy="6125523"/>
          </a:xfrm>
          <a:prstGeom prst="rect">
            <a:avLst/>
          </a:prstGeom>
        </p:spPr>
        <p:txBody>
          <a:bodyPr wrap="square">
            <a:spAutoFit/>
          </a:bodyPr>
          <a:lstStyle/>
          <a:p>
            <a:pPr marL="360000" indent="-360000" algn="just">
              <a:lnSpc>
                <a:spcPct val="150000"/>
              </a:lnSpc>
              <a:spcBef>
                <a:spcPts val="600"/>
              </a:spcBef>
              <a:buClr>
                <a:srgbClr val="FF6600"/>
              </a:buClr>
              <a:buSzPct val="80000"/>
              <a:buFont typeface="Wingdings" panose="05000000000000000000" pitchFamily="2" charset="2"/>
              <a:buChar char="l"/>
            </a:pPr>
            <a:r>
              <a:rPr lang="zh-CN" altLang="en-US" sz="2400" dirty="0">
                <a:solidFill>
                  <a:schemeClr val="tx1">
                    <a:lumMod val="85000"/>
                    <a:lumOff val="15000"/>
                  </a:schemeClr>
                </a:solidFill>
                <a:cs typeface="+mn-ea"/>
                <a:sym typeface="Times New Roman" panose="02020603050405020304" pitchFamily="18" charset="0"/>
              </a:rPr>
              <a:t>常用核函数</a:t>
            </a:r>
            <a:r>
              <a:rPr lang="en-US" altLang="zh-CN" sz="2400" dirty="0">
                <a:solidFill>
                  <a:schemeClr val="tx1">
                    <a:lumMod val="85000"/>
                    <a:lumOff val="15000"/>
                  </a:schemeClr>
                </a:solidFill>
                <a:cs typeface="+mn-ea"/>
                <a:sym typeface="Times New Roman" panose="02020603050405020304" pitchFamily="18" charset="0"/>
              </a:rPr>
              <a:t>: </a:t>
            </a:r>
          </a:p>
          <a:p>
            <a:pPr lvl="1" algn="just">
              <a:lnSpc>
                <a:spcPct val="150000"/>
              </a:lnSpc>
              <a:spcBef>
                <a:spcPts val="600"/>
              </a:spcBef>
              <a:buClr>
                <a:srgbClr val="FF6600"/>
              </a:buClr>
              <a:buSzPct val="60000"/>
              <a:buFont typeface="Wingdings" panose="05000000000000000000" pitchFamily="2" charset="2"/>
              <a:buChar char="l"/>
            </a:pPr>
            <a:r>
              <a:rPr lang="zh-CN" altLang="en-US" sz="2200" dirty="0">
                <a:sym typeface="Times New Roman" panose="02020603050405020304" pitchFamily="18" charset="0"/>
              </a:rPr>
              <a:t>高斯</a:t>
            </a:r>
            <a:r>
              <a:rPr lang="en-US" altLang="zh-CN" sz="2200" dirty="0">
                <a:sym typeface="Times New Roman" panose="02020603050405020304" pitchFamily="18" charset="0"/>
              </a:rPr>
              <a:t>RBF (Radial Basis Function)</a:t>
            </a:r>
            <a:r>
              <a:rPr lang="zh-CN" altLang="en-US" sz="2200" dirty="0">
                <a:sym typeface="Times New Roman" panose="02020603050405020304" pitchFamily="18" charset="0"/>
              </a:rPr>
              <a:t>核</a:t>
            </a:r>
            <a:r>
              <a:rPr lang="zh-CN" altLang="en-US" sz="2200">
                <a:sym typeface="Times New Roman" panose="02020603050405020304" pitchFamily="18" charset="0"/>
              </a:rPr>
              <a:t>： </a:t>
            </a:r>
            <a:endParaRPr lang="en-US" altLang="zh-CN" sz="2200">
              <a:sym typeface="Times New Roman" panose="02020603050405020304" pitchFamily="18" charset="0"/>
            </a:endParaRPr>
          </a:p>
          <a:p>
            <a:pPr lvl="1" algn="just">
              <a:lnSpc>
                <a:spcPct val="150000"/>
              </a:lnSpc>
              <a:spcBef>
                <a:spcPts val="600"/>
              </a:spcBef>
              <a:buClr>
                <a:srgbClr val="FF6600"/>
              </a:buClr>
              <a:buSzPct val="60000"/>
              <a:buFont typeface="Wingdings" panose="05000000000000000000" pitchFamily="2" charset="2"/>
              <a:buChar char="l"/>
            </a:pPr>
            <a:endParaRPr lang="en-US" altLang="zh-CN" sz="2200">
              <a:sym typeface="Times New Roman" panose="02020603050405020304" pitchFamily="18" charset="0"/>
            </a:endParaRPr>
          </a:p>
          <a:p>
            <a:pPr lvl="1" algn="just">
              <a:lnSpc>
                <a:spcPct val="150000"/>
              </a:lnSpc>
              <a:spcBef>
                <a:spcPts val="600"/>
              </a:spcBef>
              <a:buClr>
                <a:srgbClr val="FF6600"/>
              </a:buClr>
              <a:buSzPct val="60000"/>
              <a:buFont typeface="Wingdings" panose="05000000000000000000" pitchFamily="2" charset="2"/>
              <a:buChar char="l"/>
            </a:pPr>
            <a:r>
              <a:rPr lang="zh-CN" altLang="en-US" sz="2200">
                <a:sym typeface="Times New Roman" panose="02020603050405020304" pitchFamily="18" charset="0"/>
              </a:rPr>
              <a:t>齐次多项式</a:t>
            </a:r>
            <a:r>
              <a:rPr lang="en-US" altLang="zh-CN" sz="2200">
                <a:sym typeface="Times New Roman" panose="02020603050405020304" pitchFamily="18" charset="0"/>
              </a:rPr>
              <a:t>(homogeneous polynomial)</a:t>
            </a:r>
            <a:r>
              <a:rPr lang="zh-CN" altLang="en-US" sz="2200">
                <a:sym typeface="Times New Roman" panose="02020603050405020304" pitchFamily="18" charset="0"/>
              </a:rPr>
              <a:t>核：</a:t>
            </a:r>
            <a:endParaRPr lang="en-US" altLang="zh-CN" sz="2200">
              <a:sym typeface="Times New Roman" panose="02020603050405020304" pitchFamily="18" charset="0"/>
            </a:endParaRPr>
          </a:p>
          <a:p>
            <a:pPr lvl="1" algn="just">
              <a:lnSpc>
                <a:spcPct val="150000"/>
              </a:lnSpc>
              <a:spcBef>
                <a:spcPts val="600"/>
              </a:spcBef>
              <a:buClr>
                <a:srgbClr val="FF6600"/>
              </a:buClr>
              <a:buSzPct val="60000"/>
              <a:buFont typeface="Wingdings" panose="05000000000000000000" pitchFamily="2" charset="2"/>
              <a:buChar char="l"/>
            </a:pPr>
            <a:endParaRPr lang="en-US" altLang="zh-CN" sz="2200">
              <a:sym typeface="Times New Roman" panose="02020603050405020304" pitchFamily="18" charset="0"/>
            </a:endParaRPr>
          </a:p>
          <a:p>
            <a:pPr lvl="1" algn="just">
              <a:lnSpc>
                <a:spcPct val="150000"/>
              </a:lnSpc>
              <a:spcBef>
                <a:spcPts val="600"/>
              </a:spcBef>
              <a:buClr>
                <a:srgbClr val="FF6600"/>
              </a:buClr>
              <a:buSzPct val="60000"/>
              <a:buFont typeface="Wingdings" panose="05000000000000000000" pitchFamily="2" charset="2"/>
              <a:buChar char="l"/>
            </a:pPr>
            <a:r>
              <a:rPr lang="zh-CN" altLang="en-US">
                <a:latin typeface="Times New Roman" pitchFamily="18" charset="0"/>
                <a:ea typeface="微软雅黑" panose="020B0503020204020204" pitchFamily="34" charset="-122"/>
                <a:sym typeface="Times New Roman" panose="02020603050405020304" pitchFamily="18" charset="0"/>
              </a:rPr>
              <a:t>非齐次多项式</a:t>
            </a:r>
            <a:r>
              <a:rPr lang="en-US" altLang="zh-CN">
                <a:latin typeface="Times New Roman" pitchFamily="18" charset="0"/>
                <a:ea typeface="微软雅黑" panose="020B0503020204020204" pitchFamily="34" charset="-122"/>
                <a:sym typeface="Times New Roman" panose="02020603050405020304" pitchFamily="18" charset="0"/>
              </a:rPr>
              <a:t>(inhomogeneous polynomial)</a:t>
            </a:r>
            <a:r>
              <a:rPr lang="zh-CN" altLang="en-US">
                <a:latin typeface="Times New Roman" pitchFamily="18" charset="0"/>
                <a:ea typeface="微软雅黑" panose="020B0503020204020204" pitchFamily="34" charset="-122"/>
                <a:sym typeface="Times New Roman" panose="02020603050405020304" pitchFamily="18" charset="0"/>
              </a:rPr>
              <a:t>核：</a:t>
            </a:r>
            <a:r>
              <a:rPr lang="zh-CN" altLang="en-US" sz="2800">
                <a:latin typeface="Times New Roman" pitchFamily="18" charset="0"/>
                <a:ea typeface="微软雅黑" panose="020B0503020204020204" pitchFamily="34" charset="-122"/>
                <a:sym typeface="Times New Roman" panose="02020603050405020304" pitchFamily="18" charset="0"/>
              </a:rPr>
              <a:t> </a:t>
            </a:r>
            <a:endParaRPr lang="zh-CN" altLang="en-US" sz="2000">
              <a:latin typeface="Times New Roman" pitchFamily="18" charset="0"/>
              <a:ea typeface="微软雅黑" panose="020B0503020204020204" pitchFamily="34" charset="-122"/>
              <a:sym typeface="Times New Roman" panose="02020603050405020304" pitchFamily="18" charset="0"/>
            </a:endParaRPr>
          </a:p>
          <a:p>
            <a:pPr lvl="1" algn="just">
              <a:lnSpc>
                <a:spcPct val="150000"/>
              </a:lnSpc>
              <a:spcBef>
                <a:spcPts val="600"/>
              </a:spcBef>
              <a:buClr>
                <a:srgbClr val="FF6600"/>
              </a:buClr>
              <a:buSzPct val="60000"/>
              <a:buFont typeface="Wingdings" panose="05000000000000000000" pitchFamily="2" charset="2"/>
              <a:buChar char="l"/>
            </a:pPr>
            <a:endParaRPr lang="en-US" altLang="zh-CN" sz="2200">
              <a:sym typeface="Times New Roman" panose="02020603050405020304" pitchFamily="18" charset="0"/>
            </a:endParaRPr>
          </a:p>
          <a:p>
            <a:pPr lvl="1" algn="just">
              <a:lnSpc>
                <a:spcPct val="150000"/>
              </a:lnSpc>
              <a:spcBef>
                <a:spcPts val="600"/>
              </a:spcBef>
              <a:buClr>
                <a:srgbClr val="FF6600"/>
              </a:buClr>
              <a:buSzPct val="60000"/>
              <a:buFont typeface="Wingdings" panose="05000000000000000000" pitchFamily="2" charset="2"/>
              <a:buChar char="l"/>
            </a:pPr>
            <a:r>
              <a:rPr lang="en-US" altLang="zh-CN">
                <a:latin typeface="Times New Roman" pitchFamily="18" charset="0"/>
                <a:ea typeface="微软雅黑" panose="020B0503020204020204" pitchFamily="34" charset="-122"/>
                <a:sym typeface="Times New Roman" panose="02020603050405020304" pitchFamily="18" charset="0"/>
              </a:rPr>
              <a:t>Sigmoid</a:t>
            </a:r>
            <a:r>
              <a:rPr lang="zh-CN" altLang="en-US">
                <a:latin typeface="Times New Roman" pitchFamily="18" charset="0"/>
                <a:ea typeface="微软雅黑" panose="020B0503020204020204" pitchFamily="34" charset="-122"/>
                <a:sym typeface="Times New Roman" panose="02020603050405020304" pitchFamily="18" charset="0"/>
              </a:rPr>
              <a:t>核：</a:t>
            </a:r>
            <a:r>
              <a:rPr lang="zh-CN" altLang="en-US" sz="2800">
                <a:latin typeface="Times New Roman" pitchFamily="18" charset="0"/>
                <a:ea typeface="微软雅黑" panose="020B0503020204020204" pitchFamily="34" charset="-122"/>
                <a:sym typeface="Times New Roman" panose="02020603050405020304" pitchFamily="18" charset="0"/>
              </a:rPr>
              <a:t> </a:t>
            </a:r>
            <a:endParaRPr lang="zh-CN" altLang="en-US" sz="2000">
              <a:latin typeface="Times New Roman" pitchFamily="18" charset="0"/>
              <a:ea typeface="微软雅黑" panose="020B0503020204020204" pitchFamily="34" charset="-122"/>
              <a:sym typeface="Times New Roman" panose="02020603050405020304" pitchFamily="18" charset="0"/>
            </a:endParaRPr>
          </a:p>
          <a:p>
            <a:pPr lvl="1" algn="just">
              <a:lnSpc>
                <a:spcPct val="150000"/>
              </a:lnSpc>
              <a:spcBef>
                <a:spcPts val="600"/>
              </a:spcBef>
              <a:buClr>
                <a:srgbClr val="FF6600"/>
              </a:buClr>
              <a:buSzPct val="60000"/>
              <a:buFont typeface="Wingdings" panose="05000000000000000000" pitchFamily="2" charset="2"/>
              <a:buChar char="l"/>
            </a:pPr>
            <a:endParaRPr lang="zh-CN" altLang="en-US" sz="2200">
              <a:sym typeface="Times New Roman" panose="02020603050405020304" pitchFamily="18" charset="0"/>
            </a:endParaRPr>
          </a:p>
          <a:p>
            <a:pPr lvl="1" algn="just">
              <a:lnSpc>
                <a:spcPct val="150000"/>
              </a:lnSpc>
              <a:spcBef>
                <a:spcPts val="600"/>
              </a:spcBef>
              <a:buClr>
                <a:srgbClr val="FF6600"/>
              </a:buClr>
              <a:buSzPct val="60000"/>
              <a:buFont typeface="Wingdings" panose="05000000000000000000" pitchFamily="2" charset="2"/>
              <a:buChar char="l"/>
            </a:pPr>
            <a:endParaRPr lang="zh-CN" altLang="en-US" sz="2200" dirty="0">
              <a:sym typeface="Times New Roman" panose="02020603050405020304" pitchFamily="18" charset="0"/>
            </a:endParaRPr>
          </a:p>
        </p:txBody>
      </p:sp>
      <p:sp>
        <p:nvSpPr>
          <p:cNvPr id="37895" name="Rectangle 7"/>
          <p:cNvSpPr>
            <a:spLocks noChangeArrowheads="1"/>
          </p:cNvSpPr>
          <p:nvPr/>
        </p:nvSpPr>
        <p:spPr bwMode="auto">
          <a:xfrm>
            <a:off x="0" y="2669415"/>
            <a:ext cx="184731" cy="1090547"/>
          </a:xfrm>
          <a:prstGeom prst="rect">
            <a:avLst/>
          </a:prstGeom>
          <a:noFill/>
          <a:ln>
            <a:noFill/>
          </a:ln>
          <a:effectLst/>
          <a:extLst>
            <a:ext uri="{909E8E84-426E-40DD-AFC4-6F175D3DCCD1}">
              <a14:hiddenFill xmlns:a14="http://schemas.microsoft.com/office/drawing/2010/main">
                <a:solidFill>
                  <a:srgbClr val="F9FBB5"/>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82800" bIns="82800" anchor="ctr">
            <a:spAutoFit/>
          </a:bodyPr>
          <a:lstStyle>
            <a:lvl1pPr eaLnBrk="0" hangingPunct="0">
              <a:defRPr kumimoji="1" sz="6000" b="1">
                <a:solidFill>
                  <a:schemeClr val="tx1"/>
                </a:solidFill>
                <a:latin typeface="楷体_GB2312" pitchFamily="49" charset="-122"/>
                <a:ea typeface="宋体" charset="-122"/>
              </a:defRPr>
            </a:lvl1pPr>
            <a:lvl2pPr marL="742950" indent="-285750" eaLnBrk="0" hangingPunct="0">
              <a:defRPr kumimoji="1" sz="6000" b="1">
                <a:solidFill>
                  <a:schemeClr val="tx1"/>
                </a:solidFill>
                <a:latin typeface="楷体_GB2312" pitchFamily="49" charset="-122"/>
                <a:ea typeface="宋体" charset="-122"/>
              </a:defRPr>
            </a:lvl2pPr>
            <a:lvl3pPr marL="1143000" indent="-228600" eaLnBrk="0" hangingPunct="0">
              <a:defRPr kumimoji="1" sz="6000" b="1">
                <a:solidFill>
                  <a:schemeClr val="tx1"/>
                </a:solidFill>
                <a:latin typeface="楷体_GB2312" pitchFamily="49" charset="-122"/>
                <a:ea typeface="宋体" charset="-122"/>
              </a:defRPr>
            </a:lvl3pPr>
            <a:lvl4pPr marL="1600200" indent="-228600" eaLnBrk="0" hangingPunct="0">
              <a:defRPr kumimoji="1" sz="6000" b="1">
                <a:solidFill>
                  <a:schemeClr val="tx1"/>
                </a:solidFill>
                <a:latin typeface="楷体_GB2312" pitchFamily="49" charset="-122"/>
                <a:ea typeface="宋体" charset="-122"/>
              </a:defRPr>
            </a:lvl4pPr>
            <a:lvl5pPr marL="2057400" indent="-228600" eaLnBrk="0" hangingPunct="0">
              <a:defRPr kumimoji="1" sz="6000" b="1">
                <a:solidFill>
                  <a:schemeClr val="tx1"/>
                </a:solidFill>
                <a:latin typeface="楷体_GB2312" pitchFamily="49" charset="-122"/>
                <a:ea typeface="宋体" charset="-122"/>
              </a:defRPr>
            </a:lvl5pPr>
            <a:lvl6pPr marL="25146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6pPr>
            <a:lvl7pPr marL="29718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7pPr>
            <a:lvl8pPr marL="34290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8pPr>
            <a:lvl9pPr marL="38862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9pPr>
          </a:lstStyle>
          <a:p>
            <a:pPr eaLnBrk="1" hangingPunct="1"/>
            <a:endParaRPr lang="en-US" altLang="zh-CN">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7896" name="Rectangle 8"/>
          <p:cNvSpPr>
            <a:spLocks noChangeArrowheads="1"/>
          </p:cNvSpPr>
          <p:nvPr/>
        </p:nvSpPr>
        <p:spPr bwMode="auto">
          <a:xfrm>
            <a:off x="0" y="2526540"/>
            <a:ext cx="184731" cy="1090547"/>
          </a:xfrm>
          <a:prstGeom prst="rect">
            <a:avLst/>
          </a:prstGeom>
          <a:noFill/>
          <a:ln>
            <a:noFill/>
          </a:ln>
          <a:effectLst/>
          <a:extLst>
            <a:ext uri="{909E8E84-426E-40DD-AFC4-6F175D3DCCD1}">
              <a14:hiddenFill xmlns:a14="http://schemas.microsoft.com/office/drawing/2010/main">
                <a:solidFill>
                  <a:srgbClr val="F9FBB5"/>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82800" bIns="82800" anchor="ctr">
            <a:spAutoFit/>
          </a:bodyPr>
          <a:lstStyle>
            <a:lvl1pPr eaLnBrk="0" hangingPunct="0">
              <a:defRPr kumimoji="1" sz="6000" b="1">
                <a:solidFill>
                  <a:schemeClr val="tx1"/>
                </a:solidFill>
                <a:latin typeface="楷体_GB2312" pitchFamily="49" charset="-122"/>
                <a:ea typeface="宋体" charset="-122"/>
              </a:defRPr>
            </a:lvl1pPr>
            <a:lvl2pPr marL="742950" indent="-285750" eaLnBrk="0" hangingPunct="0">
              <a:defRPr kumimoji="1" sz="6000" b="1">
                <a:solidFill>
                  <a:schemeClr val="tx1"/>
                </a:solidFill>
                <a:latin typeface="楷体_GB2312" pitchFamily="49" charset="-122"/>
                <a:ea typeface="宋体" charset="-122"/>
              </a:defRPr>
            </a:lvl2pPr>
            <a:lvl3pPr marL="1143000" indent="-228600" eaLnBrk="0" hangingPunct="0">
              <a:defRPr kumimoji="1" sz="6000" b="1">
                <a:solidFill>
                  <a:schemeClr val="tx1"/>
                </a:solidFill>
                <a:latin typeface="楷体_GB2312" pitchFamily="49" charset="-122"/>
                <a:ea typeface="宋体" charset="-122"/>
              </a:defRPr>
            </a:lvl3pPr>
            <a:lvl4pPr marL="1600200" indent="-228600" eaLnBrk="0" hangingPunct="0">
              <a:defRPr kumimoji="1" sz="6000" b="1">
                <a:solidFill>
                  <a:schemeClr val="tx1"/>
                </a:solidFill>
                <a:latin typeface="楷体_GB2312" pitchFamily="49" charset="-122"/>
                <a:ea typeface="宋体" charset="-122"/>
              </a:defRPr>
            </a:lvl4pPr>
            <a:lvl5pPr marL="2057400" indent="-228600" eaLnBrk="0" hangingPunct="0">
              <a:defRPr kumimoji="1" sz="6000" b="1">
                <a:solidFill>
                  <a:schemeClr val="tx1"/>
                </a:solidFill>
                <a:latin typeface="楷体_GB2312" pitchFamily="49" charset="-122"/>
                <a:ea typeface="宋体" charset="-122"/>
              </a:defRPr>
            </a:lvl5pPr>
            <a:lvl6pPr marL="25146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6pPr>
            <a:lvl7pPr marL="29718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7pPr>
            <a:lvl8pPr marL="34290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8pPr>
            <a:lvl9pPr marL="38862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9pPr>
          </a:lstStyle>
          <a:p>
            <a:pPr eaLnBrk="1" hangingPunct="1"/>
            <a:endParaRPr lang="en-US" altLang="zh-CN">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7897" name="Rectangle 10"/>
          <p:cNvSpPr>
            <a:spLocks noChangeArrowheads="1"/>
          </p:cNvSpPr>
          <p:nvPr/>
        </p:nvSpPr>
        <p:spPr bwMode="auto">
          <a:xfrm>
            <a:off x="0" y="2707515"/>
            <a:ext cx="184731" cy="1090547"/>
          </a:xfrm>
          <a:prstGeom prst="rect">
            <a:avLst/>
          </a:prstGeom>
          <a:noFill/>
          <a:ln>
            <a:noFill/>
          </a:ln>
          <a:effectLst/>
          <a:extLst>
            <a:ext uri="{909E8E84-426E-40DD-AFC4-6F175D3DCCD1}">
              <a14:hiddenFill xmlns:a14="http://schemas.microsoft.com/office/drawing/2010/main">
                <a:solidFill>
                  <a:srgbClr val="F9FBB5"/>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82800" bIns="82800" anchor="ctr">
            <a:spAutoFit/>
          </a:bodyPr>
          <a:lstStyle>
            <a:lvl1pPr eaLnBrk="0" hangingPunct="0">
              <a:defRPr kumimoji="1" sz="6000" b="1">
                <a:solidFill>
                  <a:schemeClr val="tx1"/>
                </a:solidFill>
                <a:latin typeface="楷体_GB2312" pitchFamily="49" charset="-122"/>
                <a:ea typeface="宋体" charset="-122"/>
              </a:defRPr>
            </a:lvl1pPr>
            <a:lvl2pPr marL="742950" indent="-285750" eaLnBrk="0" hangingPunct="0">
              <a:defRPr kumimoji="1" sz="6000" b="1">
                <a:solidFill>
                  <a:schemeClr val="tx1"/>
                </a:solidFill>
                <a:latin typeface="楷体_GB2312" pitchFamily="49" charset="-122"/>
                <a:ea typeface="宋体" charset="-122"/>
              </a:defRPr>
            </a:lvl2pPr>
            <a:lvl3pPr marL="1143000" indent="-228600" eaLnBrk="0" hangingPunct="0">
              <a:defRPr kumimoji="1" sz="6000" b="1">
                <a:solidFill>
                  <a:schemeClr val="tx1"/>
                </a:solidFill>
                <a:latin typeface="楷体_GB2312" pitchFamily="49" charset="-122"/>
                <a:ea typeface="宋体" charset="-122"/>
              </a:defRPr>
            </a:lvl3pPr>
            <a:lvl4pPr marL="1600200" indent="-228600" eaLnBrk="0" hangingPunct="0">
              <a:defRPr kumimoji="1" sz="6000" b="1">
                <a:solidFill>
                  <a:schemeClr val="tx1"/>
                </a:solidFill>
                <a:latin typeface="楷体_GB2312" pitchFamily="49" charset="-122"/>
                <a:ea typeface="宋体" charset="-122"/>
              </a:defRPr>
            </a:lvl4pPr>
            <a:lvl5pPr marL="2057400" indent="-228600" eaLnBrk="0" hangingPunct="0">
              <a:defRPr kumimoji="1" sz="6000" b="1">
                <a:solidFill>
                  <a:schemeClr val="tx1"/>
                </a:solidFill>
                <a:latin typeface="楷体_GB2312" pitchFamily="49" charset="-122"/>
                <a:ea typeface="宋体" charset="-122"/>
              </a:defRPr>
            </a:lvl5pPr>
            <a:lvl6pPr marL="25146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6pPr>
            <a:lvl7pPr marL="29718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7pPr>
            <a:lvl8pPr marL="34290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8pPr>
            <a:lvl9pPr marL="38862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9pPr>
          </a:lstStyle>
          <a:p>
            <a:pPr eaLnBrk="1" hangingPunct="1"/>
            <a:endParaRPr lang="en-US" altLang="zh-CN">
              <a:latin typeface="Times New Roman" panose="02020603050405020304" pitchFamily="18" charset="0"/>
              <a:ea typeface="微软雅黑" panose="020B0503020204020204" pitchFamily="34" charset="-122"/>
              <a:sym typeface="Times New Roman" panose="02020603050405020304" pitchFamily="18" charset="0"/>
            </a:endParaRPr>
          </a:p>
        </p:txBody>
      </p:sp>
      <p:graphicFrame>
        <p:nvGraphicFramePr>
          <p:cNvPr id="94217" name="Object 9"/>
          <p:cNvGraphicFramePr>
            <a:graphicFrameLocks noChangeAspect="1"/>
          </p:cNvGraphicFramePr>
          <p:nvPr>
            <p:extLst>
              <p:ext uri="{D42A27DB-BD31-4B8C-83A1-F6EECF244321}">
                <p14:modId xmlns:p14="http://schemas.microsoft.com/office/powerpoint/2010/main" val="1105509465"/>
              </p:ext>
            </p:extLst>
          </p:nvPr>
        </p:nvGraphicFramePr>
        <p:xfrm>
          <a:off x="1448921" y="1937396"/>
          <a:ext cx="6246159" cy="648000"/>
        </p:xfrm>
        <a:graphic>
          <a:graphicData uri="http://schemas.openxmlformats.org/presentationml/2006/ole">
            <mc:AlternateContent xmlns:mc="http://schemas.openxmlformats.org/markup-compatibility/2006">
              <mc:Choice xmlns:v="urn:schemas-microsoft-com:vml" Requires="v">
                <p:oleObj spid="_x0000_s19594" name="Equation" r:id="rId3" imgW="3403600" imgH="355600" progId="Equation.DSMT4">
                  <p:embed/>
                </p:oleObj>
              </mc:Choice>
              <mc:Fallback>
                <p:oleObj name="Equation" r:id="rId3" imgW="3403600" imgH="355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8921" y="1937396"/>
                        <a:ext cx="6246159" cy="6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900" name="Rectangle 13"/>
          <p:cNvSpPr>
            <a:spLocks noChangeArrowheads="1"/>
          </p:cNvSpPr>
          <p:nvPr/>
        </p:nvSpPr>
        <p:spPr bwMode="auto">
          <a:xfrm>
            <a:off x="0" y="2731327"/>
            <a:ext cx="184731" cy="1090547"/>
          </a:xfrm>
          <a:prstGeom prst="rect">
            <a:avLst/>
          </a:prstGeom>
          <a:noFill/>
          <a:ln>
            <a:noFill/>
          </a:ln>
          <a:effectLst/>
          <a:extLst>
            <a:ext uri="{909E8E84-426E-40DD-AFC4-6F175D3DCCD1}">
              <a14:hiddenFill xmlns:a14="http://schemas.microsoft.com/office/drawing/2010/main">
                <a:solidFill>
                  <a:srgbClr val="F9FBB5"/>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82800" bIns="82800" anchor="ctr">
            <a:spAutoFit/>
          </a:bodyPr>
          <a:lstStyle>
            <a:lvl1pPr eaLnBrk="0" hangingPunct="0">
              <a:defRPr kumimoji="1" sz="6000" b="1">
                <a:solidFill>
                  <a:schemeClr val="tx1"/>
                </a:solidFill>
                <a:latin typeface="楷体_GB2312" pitchFamily="49" charset="-122"/>
                <a:ea typeface="宋体" charset="-122"/>
              </a:defRPr>
            </a:lvl1pPr>
            <a:lvl2pPr marL="742950" indent="-285750" eaLnBrk="0" hangingPunct="0">
              <a:defRPr kumimoji="1" sz="6000" b="1">
                <a:solidFill>
                  <a:schemeClr val="tx1"/>
                </a:solidFill>
                <a:latin typeface="楷体_GB2312" pitchFamily="49" charset="-122"/>
                <a:ea typeface="宋体" charset="-122"/>
              </a:defRPr>
            </a:lvl2pPr>
            <a:lvl3pPr marL="1143000" indent="-228600" eaLnBrk="0" hangingPunct="0">
              <a:defRPr kumimoji="1" sz="6000" b="1">
                <a:solidFill>
                  <a:schemeClr val="tx1"/>
                </a:solidFill>
                <a:latin typeface="楷体_GB2312" pitchFamily="49" charset="-122"/>
                <a:ea typeface="宋体" charset="-122"/>
              </a:defRPr>
            </a:lvl3pPr>
            <a:lvl4pPr marL="1600200" indent="-228600" eaLnBrk="0" hangingPunct="0">
              <a:defRPr kumimoji="1" sz="6000" b="1">
                <a:solidFill>
                  <a:schemeClr val="tx1"/>
                </a:solidFill>
                <a:latin typeface="楷体_GB2312" pitchFamily="49" charset="-122"/>
                <a:ea typeface="宋体" charset="-122"/>
              </a:defRPr>
            </a:lvl4pPr>
            <a:lvl5pPr marL="2057400" indent="-228600" eaLnBrk="0" hangingPunct="0">
              <a:defRPr kumimoji="1" sz="6000" b="1">
                <a:solidFill>
                  <a:schemeClr val="tx1"/>
                </a:solidFill>
                <a:latin typeface="楷体_GB2312" pitchFamily="49" charset="-122"/>
                <a:ea typeface="宋体" charset="-122"/>
              </a:defRPr>
            </a:lvl5pPr>
            <a:lvl6pPr marL="25146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6pPr>
            <a:lvl7pPr marL="29718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7pPr>
            <a:lvl8pPr marL="34290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8pPr>
            <a:lvl9pPr marL="3886200" indent="-228600" algn="ctr" eaLnBrk="0" fontAlgn="base" hangingPunct="0">
              <a:spcBef>
                <a:spcPct val="50000"/>
              </a:spcBef>
              <a:spcAft>
                <a:spcPct val="0"/>
              </a:spcAft>
              <a:defRPr kumimoji="1" sz="6000" b="1">
                <a:solidFill>
                  <a:schemeClr val="tx1"/>
                </a:solidFill>
                <a:latin typeface="楷体_GB2312" pitchFamily="49" charset="-122"/>
                <a:ea typeface="宋体" charset="-122"/>
              </a:defRPr>
            </a:lvl9pPr>
          </a:lstStyle>
          <a:p>
            <a:pPr eaLnBrk="1" hangingPunct="1"/>
            <a:endParaRPr lang="en-US" altLang="zh-CN">
              <a:latin typeface="Times New Roman" panose="02020603050405020304" pitchFamily="18" charset="0"/>
              <a:ea typeface="微软雅黑" panose="020B0503020204020204" pitchFamily="34" charset="-122"/>
              <a:sym typeface="Times New Roman" panose="02020603050405020304" pitchFamily="18" charset="0"/>
            </a:endParaRPr>
          </a:p>
        </p:txBody>
      </p:sp>
      <p:graphicFrame>
        <p:nvGraphicFramePr>
          <p:cNvPr id="94220" name="Object 12"/>
          <p:cNvGraphicFramePr>
            <a:graphicFrameLocks noChangeAspect="1"/>
          </p:cNvGraphicFramePr>
          <p:nvPr>
            <p:extLst>
              <p:ext uri="{D42A27DB-BD31-4B8C-83A1-F6EECF244321}">
                <p14:modId xmlns:p14="http://schemas.microsoft.com/office/powerpoint/2010/main" val="3616208903"/>
              </p:ext>
            </p:extLst>
          </p:nvPr>
        </p:nvGraphicFramePr>
        <p:xfrm>
          <a:off x="3193336" y="3094259"/>
          <a:ext cx="2757327" cy="648000"/>
        </p:xfrm>
        <a:graphic>
          <a:graphicData uri="http://schemas.openxmlformats.org/presentationml/2006/ole">
            <mc:AlternateContent xmlns:mc="http://schemas.openxmlformats.org/markup-compatibility/2006">
              <mc:Choice xmlns:v="urn:schemas-microsoft-com:vml" Requires="v">
                <p:oleObj spid="_x0000_s19595" name="Equation" r:id="rId5" imgW="1294838" imgH="304668" progId="Equation.DSMT4">
                  <p:embed/>
                </p:oleObj>
              </mc:Choice>
              <mc:Fallback>
                <p:oleObj name="Equation" r:id="rId5" imgW="1294838" imgH="304668"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93336" y="3094259"/>
                        <a:ext cx="2757327" cy="6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4223" name="Object 15"/>
          <p:cNvGraphicFramePr>
            <a:graphicFrameLocks noChangeAspect="1"/>
          </p:cNvGraphicFramePr>
          <p:nvPr>
            <p:extLst>
              <p:ext uri="{D42A27DB-BD31-4B8C-83A1-F6EECF244321}">
                <p14:modId xmlns:p14="http://schemas.microsoft.com/office/powerpoint/2010/main" val="3919351485"/>
              </p:ext>
            </p:extLst>
          </p:nvPr>
        </p:nvGraphicFramePr>
        <p:xfrm>
          <a:off x="3004256" y="4365104"/>
          <a:ext cx="3135486" cy="648000"/>
        </p:xfrm>
        <a:graphic>
          <a:graphicData uri="http://schemas.openxmlformats.org/presentationml/2006/ole">
            <mc:AlternateContent xmlns:mc="http://schemas.openxmlformats.org/markup-compatibility/2006">
              <mc:Choice xmlns:v="urn:schemas-microsoft-com:vml" Requires="v">
                <p:oleObj spid="_x0000_s19596" name="Equation" r:id="rId7" imgW="1473200" imgH="304800" progId="Equation.DSMT4">
                  <p:embed/>
                </p:oleObj>
              </mc:Choice>
              <mc:Fallback>
                <p:oleObj name="Equation" r:id="rId7" imgW="1473200" imgH="3048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04256" y="4365104"/>
                        <a:ext cx="3135486" cy="6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4225" name="Object 17"/>
          <p:cNvGraphicFramePr>
            <a:graphicFrameLocks noChangeAspect="1"/>
          </p:cNvGraphicFramePr>
          <p:nvPr>
            <p:extLst>
              <p:ext uri="{D42A27DB-BD31-4B8C-83A1-F6EECF244321}">
                <p14:modId xmlns:p14="http://schemas.microsoft.com/office/powerpoint/2010/main" val="2051207575"/>
              </p:ext>
            </p:extLst>
          </p:nvPr>
        </p:nvGraphicFramePr>
        <p:xfrm>
          <a:off x="2558637" y="5623313"/>
          <a:ext cx="4026724" cy="648000"/>
        </p:xfrm>
        <a:graphic>
          <a:graphicData uri="http://schemas.openxmlformats.org/presentationml/2006/ole">
            <mc:AlternateContent xmlns:mc="http://schemas.openxmlformats.org/markup-compatibility/2006">
              <mc:Choice xmlns:v="urn:schemas-microsoft-com:vml" Requires="v">
                <p:oleObj spid="_x0000_s19597" name="Equation" r:id="rId9" imgW="1892300" imgH="304800" progId="Equation.DSMT4">
                  <p:embed/>
                </p:oleObj>
              </mc:Choice>
              <mc:Fallback>
                <p:oleObj name="Equation" r:id="rId9" imgW="1892300" imgH="3048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58637" y="5623313"/>
                        <a:ext cx="4026724" cy="6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Rectangle 2">
            <a:extLst>
              <a:ext uri="{FF2B5EF4-FFF2-40B4-BE49-F238E27FC236}">
                <a16:creationId xmlns:a16="http://schemas.microsoft.com/office/drawing/2014/main" id="{BB58BB9F-E626-4CBD-87A6-95D0DC79CCBE}"/>
              </a:ext>
            </a:extLst>
          </p:cNvPr>
          <p:cNvSpPr txBox="1">
            <a:spLocks noRot="1" noChangeArrowheads="1"/>
          </p:cNvSpPr>
          <p:nvPr/>
        </p:nvSpPr>
        <p:spPr>
          <a:xfrm>
            <a:off x="756000" y="108000"/>
            <a:ext cx="6781800" cy="492443"/>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3.2 </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非线性</a:t>
            </a: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SVM</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与核变换 </a:t>
            </a:r>
            <a:endParaRPr lang="en-US" altLang="zh-CN"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Tree>
    <p:extLst>
      <p:ext uri="{BB962C8B-B14F-4D97-AF65-F5344CB8AC3E}">
        <p14:creationId xmlns:p14="http://schemas.microsoft.com/office/powerpoint/2010/main" val="3816423814"/>
      </p:ext>
    </p:extLst>
  </p:cSld>
  <p:clrMapOvr>
    <a:masterClrMapping/>
  </p:clrMapOvr>
  <p:transition spd="med">
    <p:split orient="ver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756000" y="108000"/>
            <a:ext cx="6781800" cy="492443"/>
          </a:xfrm>
          <a:prstGeom prst="rect">
            <a:avLst/>
          </a:prstGeom>
        </p:spPr>
        <p:txBody>
          <a:bodyPr wrap="square">
            <a:spAutoFit/>
          </a:bodyPr>
          <a:lstStyle/>
          <a:p>
            <a:pPr>
              <a:lnSpc>
                <a:spcPct val="100000"/>
              </a:lnSpc>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3.3 </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多</a:t>
            </a:r>
            <a:r>
              <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分类问题</a:t>
            </a:r>
          </a:p>
        </p:txBody>
      </p:sp>
      <p:sp>
        <p:nvSpPr>
          <p:cNvPr id="3" name="内容占位符 2"/>
          <p:cNvSpPr>
            <a:spLocks noGrp="1"/>
          </p:cNvSpPr>
          <p:nvPr>
            <p:ph idx="4294967295"/>
          </p:nvPr>
        </p:nvSpPr>
        <p:spPr>
          <a:xfrm>
            <a:off x="252000" y="756000"/>
            <a:ext cx="8640000" cy="4223529"/>
          </a:xfrm>
          <a:prstGeom prst="rect">
            <a:avLst/>
          </a:prstGeom>
        </p:spPr>
        <p:txBody>
          <a:bodyPr>
            <a:spAutoFit/>
          </a:bodyPr>
          <a:lstStyle/>
          <a:p>
            <a:pPr marL="360000" indent="-360000" algn="just">
              <a:lnSpc>
                <a:spcPct val="150000"/>
              </a:lnSpc>
              <a:spcBef>
                <a:spcPts val="600"/>
              </a:spcBef>
              <a:buClr>
                <a:srgbClr val="FF6600"/>
              </a:buClr>
              <a:buSzPct val="80000"/>
              <a:buFont typeface="Wingdings" panose="05000000000000000000" pitchFamily="2" charset="2"/>
              <a:buChar char="l"/>
            </a:pPr>
            <a:r>
              <a:rPr lang="zh-CN" altLang="en-US" sz="2400">
                <a:solidFill>
                  <a:schemeClr val="tx1">
                    <a:lumMod val="85000"/>
                    <a:lumOff val="15000"/>
                  </a:schemeClr>
                </a:solidFill>
                <a:cs typeface="+mn-ea"/>
                <a:sym typeface="Times New Roman" panose="02020603050405020304" pitchFamily="18" charset="0"/>
              </a:rPr>
              <a:t>如何将</a:t>
            </a:r>
            <a:r>
              <a:rPr lang="en-US" altLang="zh-CN" sz="2400" dirty="0">
                <a:solidFill>
                  <a:schemeClr val="tx1">
                    <a:lumMod val="85000"/>
                    <a:lumOff val="15000"/>
                  </a:schemeClr>
                </a:solidFill>
                <a:cs typeface="+mn-ea"/>
                <a:sym typeface="Times New Roman" panose="02020603050405020304" pitchFamily="18" charset="0"/>
              </a:rPr>
              <a:t>SVM</a:t>
            </a:r>
            <a:r>
              <a:rPr lang="zh-CN" altLang="en-US" sz="2400" dirty="0">
                <a:solidFill>
                  <a:schemeClr val="tx1">
                    <a:lumMod val="85000"/>
                    <a:lumOff val="15000"/>
                  </a:schemeClr>
                </a:solidFill>
                <a:cs typeface="+mn-ea"/>
                <a:sym typeface="Times New Roman" panose="02020603050405020304" pitchFamily="18" charset="0"/>
              </a:rPr>
              <a:t>的二分类转换成多分类</a:t>
            </a:r>
            <a:r>
              <a:rPr lang="zh-CN" altLang="en-US" sz="2400">
                <a:solidFill>
                  <a:schemeClr val="tx1">
                    <a:lumMod val="85000"/>
                    <a:lumOff val="15000"/>
                  </a:schemeClr>
                </a:solidFill>
                <a:cs typeface="+mn-ea"/>
                <a:sym typeface="Times New Roman" panose="02020603050405020304" pitchFamily="18" charset="0"/>
              </a:rPr>
              <a:t>问题？</a:t>
            </a:r>
            <a:endParaRPr lang="en-US" altLang="zh-CN" sz="2400" dirty="0">
              <a:solidFill>
                <a:schemeClr val="tx1">
                  <a:lumMod val="85000"/>
                  <a:lumOff val="15000"/>
                </a:schemeClr>
              </a:solidFill>
              <a:cs typeface="+mn-ea"/>
              <a:sym typeface="Times New Roman" panose="02020603050405020304" pitchFamily="18" charset="0"/>
            </a:endParaRPr>
          </a:p>
          <a:p>
            <a:pPr lvl="1" algn="just">
              <a:lnSpc>
                <a:spcPct val="150000"/>
              </a:lnSpc>
              <a:spcBef>
                <a:spcPts val="600"/>
              </a:spcBef>
              <a:buClr>
                <a:srgbClr val="FF6600"/>
              </a:buClr>
              <a:buSzPct val="60000"/>
              <a:buFont typeface="Wingdings" panose="05000000000000000000" pitchFamily="2" charset="2"/>
              <a:buChar char="l"/>
            </a:pPr>
            <a:r>
              <a:rPr lang="zh-CN" altLang="en-US" sz="2200">
                <a:sym typeface="Times New Roman" panose="02020603050405020304" pitchFamily="18" charset="0"/>
              </a:rPr>
              <a:t>一对一</a:t>
            </a:r>
            <a:endParaRPr lang="en-US" altLang="zh-CN" sz="2200" dirty="0">
              <a:sym typeface="Times New Roman" panose="02020603050405020304" pitchFamily="18" charset="0"/>
            </a:endParaRPr>
          </a:p>
          <a:p>
            <a:pPr lvl="2" algn="just">
              <a:lnSpc>
                <a:spcPct val="150000"/>
              </a:lnSpc>
              <a:spcBef>
                <a:spcPts val="600"/>
              </a:spcBef>
              <a:buClr>
                <a:srgbClr val="FF6600"/>
              </a:buClr>
            </a:pPr>
            <a:r>
              <a:rPr lang="zh-CN" altLang="en-US">
                <a:sym typeface="Times New Roman" panose="02020603050405020304" pitchFamily="18" charset="0"/>
              </a:rPr>
              <a:t>对</a:t>
            </a:r>
            <a:r>
              <a:rPr lang="en-US" altLang="zh-CN" dirty="0">
                <a:sym typeface="Times New Roman" panose="02020603050405020304" pitchFamily="18" charset="0"/>
              </a:rPr>
              <a:t>N </a:t>
            </a:r>
            <a:r>
              <a:rPr lang="zh-CN" altLang="en-US" dirty="0">
                <a:sym typeface="Times New Roman" panose="02020603050405020304" pitchFamily="18" charset="0"/>
              </a:rPr>
              <a:t>类训练数据</a:t>
            </a:r>
            <a:r>
              <a:rPr lang="zh-CN" altLang="en-US">
                <a:sym typeface="Times New Roman" panose="02020603050405020304" pitchFamily="18" charset="0"/>
              </a:rPr>
              <a:t>两两组合</a:t>
            </a:r>
            <a:r>
              <a:rPr lang="en-US" altLang="zh-CN">
                <a:sym typeface="Times New Roman" panose="02020603050405020304" pitchFamily="18" charset="0"/>
              </a:rPr>
              <a:t>,</a:t>
            </a:r>
            <a:r>
              <a:rPr lang="zh-CN" altLang="en-US">
                <a:sym typeface="Times New Roman" panose="02020603050405020304" pitchFamily="18" charset="0"/>
              </a:rPr>
              <a:t>构建</a:t>
            </a:r>
            <a:r>
              <a:rPr lang="en-US" altLang="zh-CN">
                <a:sym typeface="Times New Roman" panose="02020603050405020304" pitchFamily="18" charset="0"/>
              </a:rPr>
              <a:t>C</a:t>
            </a:r>
            <a:r>
              <a:rPr lang="en-US" altLang="zh-CN" baseline="30000">
                <a:sym typeface="Times New Roman" panose="02020603050405020304" pitchFamily="18" charset="0"/>
              </a:rPr>
              <a:t>2</a:t>
            </a:r>
            <a:r>
              <a:rPr lang="en-US" altLang="zh-CN">
                <a:sym typeface="Times New Roman" panose="02020603050405020304" pitchFamily="18" charset="0"/>
              </a:rPr>
              <a:t>N</a:t>
            </a:r>
            <a:r>
              <a:rPr lang="en-US" altLang="zh-CN" dirty="0">
                <a:sym typeface="Times New Roman" panose="02020603050405020304" pitchFamily="18" charset="0"/>
              </a:rPr>
              <a:t> = N (N - 1) /2</a:t>
            </a:r>
            <a:r>
              <a:rPr lang="zh-CN" altLang="en-US" dirty="0">
                <a:sym typeface="Times New Roman" panose="02020603050405020304" pitchFamily="18" charset="0"/>
              </a:rPr>
              <a:t>个支持向量机。最后分类的时候采取“投票”的方式决定分类</a:t>
            </a:r>
            <a:r>
              <a:rPr lang="zh-CN" altLang="en-US">
                <a:sym typeface="Times New Roman" panose="02020603050405020304" pitchFamily="18" charset="0"/>
              </a:rPr>
              <a:t>结果。</a:t>
            </a:r>
            <a:endParaRPr lang="en-US" altLang="zh-CN" dirty="0">
              <a:sym typeface="Times New Roman" panose="02020603050405020304" pitchFamily="18" charset="0"/>
            </a:endParaRPr>
          </a:p>
          <a:p>
            <a:pPr lvl="1" algn="just">
              <a:lnSpc>
                <a:spcPct val="150000"/>
              </a:lnSpc>
              <a:spcBef>
                <a:spcPts val="600"/>
              </a:spcBef>
              <a:buClr>
                <a:srgbClr val="FF6600"/>
              </a:buClr>
              <a:buSzPct val="60000"/>
              <a:buFont typeface="Wingdings" panose="05000000000000000000" pitchFamily="2" charset="2"/>
              <a:buChar char="l"/>
            </a:pPr>
            <a:r>
              <a:rPr lang="zh-CN" altLang="en-US" sz="2200">
                <a:sym typeface="Times New Roman" panose="02020603050405020304" pitchFamily="18" charset="0"/>
              </a:rPr>
              <a:t>一对其余</a:t>
            </a:r>
            <a:endParaRPr lang="en-US" altLang="zh-CN" sz="2200" dirty="0">
              <a:sym typeface="Times New Roman" panose="02020603050405020304" pitchFamily="18" charset="0"/>
            </a:endParaRPr>
          </a:p>
          <a:p>
            <a:pPr lvl="2" algn="just">
              <a:lnSpc>
                <a:spcPct val="150000"/>
              </a:lnSpc>
              <a:spcBef>
                <a:spcPts val="600"/>
              </a:spcBef>
              <a:buClr>
                <a:srgbClr val="FF6600"/>
              </a:buClr>
            </a:pPr>
            <a:r>
              <a:rPr lang="zh-CN" altLang="en-US">
                <a:sym typeface="Times New Roman" panose="02020603050405020304" pitchFamily="18" charset="0"/>
              </a:rPr>
              <a:t>对</a:t>
            </a:r>
            <a:r>
              <a:rPr lang="en-US" altLang="zh-CN" dirty="0">
                <a:sym typeface="Times New Roman" panose="02020603050405020304" pitchFamily="18" charset="0"/>
              </a:rPr>
              <a:t>N</a:t>
            </a:r>
            <a:r>
              <a:rPr lang="zh-CN" altLang="en-US" dirty="0">
                <a:sym typeface="Times New Roman" panose="02020603050405020304" pitchFamily="18" charset="0"/>
              </a:rPr>
              <a:t>分类</a:t>
            </a:r>
            <a:r>
              <a:rPr lang="zh-CN" altLang="en-US">
                <a:sym typeface="Times New Roman" panose="02020603050405020304" pitchFamily="18" charset="0"/>
              </a:rPr>
              <a:t>问题构建</a:t>
            </a:r>
            <a:r>
              <a:rPr lang="en-US" altLang="zh-CN" dirty="0">
                <a:sym typeface="Times New Roman" panose="02020603050405020304" pitchFamily="18" charset="0"/>
              </a:rPr>
              <a:t>N</a:t>
            </a:r>
            <a:r>
              <a:rPr lang="zh-CN" altLang="en-US" dirty="0">
                <a:sym typeface="Times New Roman" panose="02020603050405020304" pitchFamily="18" charset="0"/>
              </a:rPr>
              <a:t>个支持</a:t>
            </a:r>
            <a:r>
              <a:rPr lang="zh-CN" altLang="en-US">
                <a:sym typeface="Times New Roman" panose="02020603050405020304" pitchFamily="18" charset="0"/>
              </a:rPr>
              <a:t>向量机</a:t>
            </a:r>
            <a:r>
              <a:rPr lang="en-US" altLang="zh-CN" dirty="0">
                <a:sym typeface="Times New Roman" panose="02020603050405020304" pitchFamily="18" charset="0"/>
              </a:rPr>
              <a:t>,</a:t>
            </a:r>
            <a:r>
              <a:rPr lang="zh-CN" altLang="en-US" dirty="0">
                <a:sym typeface="Times New Roman" panose="02020603050405020304" pitchFamily="18" charset="0"/>
              </a:rPr>
              <a:t>每个支持向量机负责区分本类数据和非本类数据。最后结果由输出离分</a:t>
            </a:r>
            <a:r>
              <a:rPr lang="zh-CN" altLang="en-US">
                <a:sym typeface="Times New Roman" panose="02020603050405020304" pitchFamily="18" charset="0"/>
              </a:rPr>
              <a:t>界面距离</a:t>
            </a:r>
            <a:r>
              <a:rPr lang="en-US" altLang="zh-CN" dirty="0" err="1">
                <a:sym typeface="Times New Roman" panose="02020603050405020304" pitchFamily="18" charset="0"/>
              </a:rPr>
              <a:t>w</a:t>
            </a:r>
            <a:r>
              <a:rPr lang="en-US" altLang="zh-CN" err="1">
                <a:sym typeface="Times New Roman" panose="02020603050405020304" pitchFamily="18" charset="0"/>
              </a:rPr>
              <a:t>·</a:t>
            </a:r>
            <a:r>
              <a:rPr lang="en-US" altLang="zh-CN">
                <a:sym typeface="Times New Roman" panose="02020603050405020304" pitchFamily="18" charset="0"/>
              </a:rPr>
              <a:t>x</a:t>
            </a:r>
            <a:r>
              <a:rPr lang="en-US" altLang="zh-CN" dirty="0">
                <a:sym typeface="Times New Roman" panose="02020603050405020304" pitchFamily="18" charset="0"/>
              </a:rPr>
              <a:t> + b</a:t>
            </a:r>
            <a:r>
              <a:rPr lang="zh-CN" altLang="en-US" dirty="0">
                <a:sym typeface="Times New Roman" panose="02020603050405020304" pitchFamily="18" charset="0"/>
              </a:rPr>
              <a:t>最大的那个支持向量机决定。</a:t>
            </a:r>
          </a:p>
        </p:txBody>
      </p:sp>
    </p:spTree>
    <p:extLst>
      <p:ext uri="{BB962C8B-B14F-4D97-AF65-F5344CB8AC3E}">
        <p14:creationId xmlns:p14="http://schemas.microsoft.com/office/powerpoint/2010/main" val="2065410526"/>
      </p:ext>
    </p:extLst>
  </p:cSld>
  <p:clrMapOvr>
    <a:masterClrMapping/>
  </p:clrMapOvr>
  <p:transition spd="med">
    <p:split orient="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53" name="Rectangle 9">
            <a:extLst>
              <a:ext uri="{FF2B5EF4-FFF2-40B4-BE49-F238E27FC236}">
                <a16:creationId xmlns:a16="http://schemas.microsoft.com/office/drawing/2014/main" id="{A48B99D5-21E0-4F62-94A6-FFCF38F593C6}"/>
              </a:ext>
            </a:extLst>
          </p:cNvPr>
          <p:cNvSpPr>
            <a:spLocks noGrp="1" noChangeArrowheads="1"/>
          </p:cNvSpPr>
          <p:nvPr>
            <p:ph type="body" idx="4294967295"/>
          </p:nvPr>
        </p:nvSpPr>
        <p:spPr>
          <a:xfrm>
            <a:off x="252000" y="756000"/>
            <a:ext cx="8640000" cy="4645025"/>
          </a:xfrm>
          <a:prstGeom prst="rect">
            <a:avLst/>
          </a:prstGeom>
        </p:spPr>
        <p:txBody>
          <a:bodyPr wrap="square">
            <a:spAutoFit/>
          </a:bodyPr>
          <a:lstStyle/>
          <a:p>
            <a:pPr marL="360000" indent="-360000" algn="just">
              <a:lnSpc>
                <a:spcPct val="150000"/>
              </a:lnSpc>
              <a:spcBef>
                <a:spcPts val="600"/>
              </a:spcBef>
              <a:buClr>
                <a:srgbClr val="FF6600"/>
              </a:buClr>
              <a:buSzPct val="80000"/>
              <a:buFont typeface="Wingdings" panose="05000000000000000000" pitchFamily="2" charset="2"/>
              <a:buChar char="l"/>
            </a:pPr>
            <a:r>
              <a:rPr lang="zh-CN" altLang="en-US" sz="2400" dirty="0">
                <a:solidFill>
                  <a:schemeClr val="tx1">
                    <a:lumMod val="85000"/>
                    <a:lumOff val="15000"/>
                  </a:schemeClr>
                </a:solidFill>
                <a:cs typeface="+mn-ea"/>
                <a:sym typeface="Times New Roman" panose="02020603050405020304" pitchFamily="18" charset="0"/>
              </a:rPr>
              <a:t>根据统计学习理论，学习机器的实际风险由</a:t>
            </a:r>
            <a:r>
              <a:rPr lang="zh-CN" altLang="en-US" sz="2400" b="1" dirty="0">
                <a:solidFill>
                  <a:srgbClr val="FF6600"/>
                </a:solidFill>
                <a:cs typeface="+mn-ea"/>
                <a:sym typeface="Times New Roman" panose="02020603050405020304" pitchFamily="18" charset="0"/>
              </a:rPr>
              <a:t>经验风险值</a:t>
            </a:r>
            <a:r>
              <a:rPr lang="zh-CN" altLang="en-US" sz="2400" dirty="0">
                <a:solidFill>
                  <a:schemeClr val="tx1">
                    <a:lumMod val="85000"/>
                    <a:lumOff val="15000"/>
                  </a:schemeClr>
                </a:solidFill>
                <a:cs typeface="+mn-ea"/>
                <a:sym typeface="Times New Roman" panose="02020603050405020304" pitchFamily="18" charset="0"/>
              </a:rPr>
              <a:t>和</a:t>
            </a:r>
            <a:r>
              <a:rPr lang="zh-CN" altLang="en-US" sz="2400" b="1" dirty="0">
                <a:solidFill>
                  <a:srgbClr val="FF6600"/>
                </a:solidFill>
                <a:cs typeface="+mn-ea"/>
                <a:sym typeface="Times New Roman" panose="02020603050405020304" pitchFamily="18" charset="0"/>
              </a:rPr>
              <a:t>置信范围值</a:t>
            </a:r>
            <a:r>
              <a:rPr lang="zh-CN" altLang="en-US" sz="2400" dirty="0">
                <a:solidFill>
                  <a:schemeClr val="tx1">
                    <a:lumMod val="85000"/>
                    <a:lumOff val="15000"/>
                  </a:schemeClr>
                </a:solidFill>
                <a:cs typeface="+mn-ea"/>
                <a:sym typeface="Times New Roman" panose="02020603050405020304" pitchFamily="18" charset="0"/>
              </a:rPr>
              <a:t>两部分组成。而基于经验风险最小化准则的学习方法只强调了训练样本的经验风险最小误差，没有</a:t>
            </a:r>
            <a:r>
              <a:rPr lang="zh-CN" altLang="en-US" sz="2400" b="1" dirty="0">
                <a:solidFill>
                  <a:srgbClr val="FF6600"/>
                </a:solidFill>
                <a:cs typeface="+mn-ea"/>
                <a:sym typeface="Times New Roman" panose="02020603050405020304" pitchFamily="18" charset="0"/>
              </a:rPr>
              <a:t>最小化</a:t>
            </a:r>
            <a:r>
              <a:rPr lang="zh-CN" altLang="en-US" sz="2400" dirty="0">
                <a:solidFill>
                  <a:schemeClr val="tx1">
                    <a:lumMod val="85000"/>
                    <a:lumOff val="15000"/>
                  </a:schemeClr>
                </a:solidFill>
                <a:cs typeface="+mn-ea"/>
                <a:sym typeface="Times New Roman" panose="02020603050405020304" pitchFamily="18" charset="0"/>
              </a:rPr>
              <a:t>置信范围值，因此其推广能力较差。</a:t>
            </a:r>
          </a:p>
          <a:p>
            <a:pPr marL="360000" indent="-360000" algn="just">
              <a:lnSpc>
                <a:spcPct val="150000"/>
              </a:lnSpc>
              <a:spcBef>
                <a:spcPts val="600"/>
              </a:spcBef>
              <a:buClr>
                <a:srgbClr val="FF6600"/>
              </a:buClr>
              <a:buSzPct val="80000"/>
              <a:buFont typeface="Wingdings" panose="05000000000000000000" pitchFamily="2" charset="2"/>
              <a:buChar char="l"/>
            </a:pPr>
            <a:r>
              <a:rPr lang="en-US" altLang="zh-CN" sz="2400">
                <a:solidFill>
                  <a:schemeClr val="tx1">
                    <a:lumMod val="85000"/>
                    <a:lumOff val="15000"/>
                  </a:schemeClr>
                </a:solidFill>
                <a:cs typeface="+mn-ea"/>
                <a:sym typeface="Times New Roman" panose="02020603050405020304" pitchFamily="18" charset="0"/>
              </a:rPr>
              <a:t>Vapnik </a:t>
            </a:r>
            <a:r>
              <a:rPr lang="zh-CN" altLang="en-US" sz="2400">
                <a:solidFill>
                  <a:schemeClr val="tx1">
                    <a:lumMod val="85000"/>
                    <a:lumOff val="15000"/>
                  </a:schemeClr>
                </a:solidFill>
                <a:cs typeface="+mn-ea"/>
                <a:sym typeface="Times New Roman" panose="02020603050405020304" pitchFamily="18" charset="0"/>
              </a:rPr>
              <a:t>与</a:t>
            </a:r>
            <a:r>
              <a:rPr lang="en-US" altLang="zh-CN" sz="2400" dirty="0">
                <a:solidFill>
                  <a:schemeClr val="tx1">
                    <a:lumMod val="85000"/>
                    <a:lumOff val="15000"/>
                  </a:schemeClr>
                </a:solidFill>
                <a:cs typeface="+mn-ea"/>
                <a:sym typeface="Times New Roman" panose="02020603050405020304" pitchFamily="18" charset="0"/>
              </a:rPr>
              <a:t>1995</a:t>
            </a:r>
            <a:r>
              <a:rPr lang="zh-CN" altLang="en-US" sz="2400" dirty="0">
                <a:solidFill>
                  <a:schemeClr val="tx1">
                    <a:lumMod val="85000"/>
                    <a:lumOff val="15000"/>
                  </a:schemeClr>
                </a:solidFill>
                <a:cs typeface="+mn-ea"/>
                <a:sym typeface="Times New Roman" panose="02020603050405020304" pitchFamily="18" charset="0"/>
              </a:rPr>
              <a:t>年提出的支持向量</a:t>
            </a:r>
            <a:r>
              <a:rPr lang="zh-CN" altLang="en-US" sz="2400">
                <a:solidFill>
                  <a:schemeClr val="tx1">
                    <a:lumMod val="85000"/>
                    <a:lumOff val="15000"/>
                  </a:schemeClr>
                </a:solidFill>
                <a:cs typeface="+mn-ea"/>
                <a:sym typeface="Times New Roman" panose="02020603050405020304" pitchFamily="18" charset="0"/>
              </a:rPr>
              <a:t>机（</a:t>
            </a:r>
            <a:r>
              <a:rPr lang="en-US" altLang="zh-CN" sz="2400" dirty="0">
                <a:solidFill>
                  <a:schemeClr val="tx1">
                    <a:lumMod val="85000"/>
                    <a:lumOff val="15000"/>
                  </a:schemeClr>
                </a:solidFill>
                <a:cs typeface="+mn-ea"/>
                <a:sym typeface="Times New Roman" panose="02020603050405020304" pitchFamily="18" charset="0"/>
              </a:rPr>
              <a:t>Support Vector Machine, SVM</a:t>
            </a:r>
            <a:r>
              <a:rPr lang="zh-CN" altLang="en-US" sz="2400" dirty="0">
                <a:solidFill>
                  <a:schemeClr val="tx1">
                    <a:lumMod val="85000"/>
                    <a:lumOff val="15000"/>
                  </a:schemeClr>
                </a:solidFill>
                <a:cs typeface="+mn-ea"/>
                <a:sym typeface="Times New Roman" panose="02020603050405020304" pitchFamily="18" charset="0"/>
              </a:rPr>
              <a:t>）以训练误差作为优化问题的约束条件，以置信范围值最小化作为优化目标</a:t>
            </a:r>
            <a:r>
              <a:rPr lang="zh-CN" altLang="en-US" sz="2400">
                <a:solidFill>
                  <a:schemeClr val="tx1">
                    <a:lumMod val="85000"/>
                    <a:lumOff val="15000"/>
                  </a:schemeClr>
                </a:solidFill>
                <a:cs typeface="+mn-ea"/>
                <a:sym typeface="Times New Roman" panose="02020603050405020304" pitchFamily="18" charset="0"/>
              </a:rPr>
              <a:t>，即</a:t>
            </a:r>
            <a:r>
              <a:rPr lang="en-US" altLang="zh-CN" sz="2400" dirty="0">
                <a:solidFill>
                  <a:schemeClr val="tx1">
                    <a:lumMod val="85000"/>
                    <a:lumOff val="15000"/>
                  </a:schemeClr>
                </a:solidFill>
                <a:cs typeface="+mn-ea"/>
                <a:sym typeface="Times New Roman" panose="02020603050405020304" pitchFamily="18" charset="0"/>
              </a:rPr>
              <a:t>SVM</a:t>
            </a:r>
            <a:r>
              <a:rPr lang="zh-CN" altLang="en-US" sz="2400" dirty="0">
                <a:solidFill>
                  <a:schemeClr val="tx1">
                    <a:lumMod val="85000"/>
                    <a:lumOff val="15000"/>
                  </a:schemeClr>
                </a:solidFill>
                <a:cs typeface="+mn-ea"/>
                <a:sym typeface="Times New Roman" panose="02020603050405020304" pitchFamily="18" charset="0"/>
              </a:rPr>
              <a:t>是一种基于</a:t>
            </a:r>
            <a:r>
              <a:rPr lang="zh-CN" altLang="en-US" sz="2400" b="1" dirty="0">
                <a:solidFill>
                  <a:srgbClr val="FF6600"/>
                </a:solidFill>
                <a:cs typeface="+mn-ea"/>
                <a:sym typeface="Times New Roman" panose="02020603050405020304" pitchFamily="18" charset="0"/>
              </a:rPr>
              <a:t>结构风险最小化</a:t>
            </a:r>
            <a:r>
              <a:rPr lang="zh-CN" altLang="en-US" sz="2400" dirty="0">
                <a:solidFill>
                  <a:schemeClr val="tx1">
                    <a:lumMod val="85000"/>
                    <a:lumOff val="15000"/>
                  </a:schemeClr>
                </a:solidFill>
                <a:cs typeface="+mn-ea"/>
                <a:sym typeface="Times New Roman" panose="02020603050405020304" pitchFamily="18" charset="0"/>
              </a:rPr>
              <a:t>准则的学习方法，其推广能力明显优于一些传统的学习方法。</a:t>
            </a:r>
          </a:p>
        </p:txBody>
      </p:sp>
      <p:sp>
        <p:nvSpPr>
          <p:cNvPr id="82956" name="Rectangle 12">
            <a:extLst>
              <a:ext uri="{FF2B5EF4-FFF2-40B4-BE49-F238E27FC236}">
                <a16:creationId xmlns:a16="http://schemas.microsoft.com/office/drawing/2014/main" id="{DE442095-1327-4862-88F7-5EA3CEDD21B4}"/>
              </a:ext>
            </a:extLst>
          </p:cNvPr>
          <p:cNvSpPr>
            <a:spLocks noChangeArrowheads="1"/>
          </p:cNvSpPr>
          <p:nvPr/>
        </p:nvSpPr>
        <p:spPr bwMode="auto">
          <a:xfrm>
            <a:off x="304800" y="3625850"/>
            <a:ext cx="8534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FontTx/>
              <a:buNone/>
            </a:pPr>
            <a:endParaRPr lang="zh-CN" altLang="zh-CN">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7" name="标题 3">
            <a:extLst>
              <a:ext uri="{FF2B5EF4-FFF2-40B4-BE49-F238E27FC236}">
                <a16:creationId xmlns:a16="http://schemas.microsoft.com/office/drawing/2014/main" id="{33C28780-87B9-4E60-8113-AC8CB164B38C}"/>
              </a:ext>
            </a:extLst>
          </p:cNvPr>
          <p:cNvSpPr txBox="1">
            <a:spLocks/>
          </p:cNvSpPr>
          <p:nvPr/>
        </p:nvSpPr>
        <p:spPr>
          <a:xfrm>
            <a:off x="756000" y="108000"/>
            <a:ext cx="4176040" cy="492443"/>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1 </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了解</a:t>
            </a: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SVM</a:t>
            </a:r>
            <a:endPar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Tree>
    <p:extLst>
      <p:ext uri="{BB962C8B-B14F-4D97-AF65-F5344CB8AC3E}">
        <p14:creationId xmlns:p14="http://schemas.microsoft.com/office/powerpoint/2010/main" val="4053136655"/>
      </p:ext>
    </p:extLst>
  </p:cSld>
  <p:clrMapOvr>
    <a:masterClrMapping/>
  </p:clrMapOvr>
  <p:transition spd="med">
    <p:split orient="vert"/>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en-US" altLang="zh-CN" sz="2600" dirty="0" err="1">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svm</a:t>
            </a:r>
            <a:r>
              <a:rPr lang="zh-CN" altLang="en-US" sz="26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是否对噪音点敏感</a:t>
            </a:r>
          </a:p>
        </p:txBody>
      </p:sp>
      <p:sp>
        <p:nvSpPr>
          <p:cNvPr id="7" name="TextBox 6"/>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是</a:t>
            </a:r>
          </a:p>
        </p:txBody>
      </p:sp>
      <p:sp>
        <p:nvSpPr>
          <p:cNvPr id="8" name="TextBox 7"/>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否</a:t>
            </a:r>
          </a:p>
        </p:txBody>
      </p:sp>
      <p:sp>
        <p:nvSpPr>
          <p:cNvPr id="11" name="椭圆 10"/>
          <p:cNvSpPr>
            <a:spLocks noChangeAspect="1"/>
          </p:cNvSpPr>
          <p:nvPr>
            <p:custDataLst>
              <p:tags r:id="rId5"/>
            </p:custDataLst>
          </p:nvPr>
        </p:nvSpPr>
        <p:spPr bwMode="auto">
          <a:xfrm>
            <a:off x="1114425" y="28503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A</a:t>
            </a:r>
            <a:endParaRPr kumimoji="0" lang="zh-CN" altLang="en-US" sz="1600" b="0"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2" name="椭圆 11"/>
          <p:cNvSpPr>
            <a:spLocks noChangeAspect="1"/>
          </p:cNvSpPr>
          <p:nvPr>
            <p:custDataLst>
              <p:tags r:id="rId6"/>
            </p:custDataLst>
          </p:nvPr>
        </p:nvSpPr>
        <p:spPr bwMode="auto">
          <a:xfrm>
            <a:off x="1114425" y="3707606"/>
            <a:ext cx="514350" cy="514350"/>
          </a:xfrm>
          <a:prstGeom prst="ellipse">
            <a:avLst/>
          </a:prstGeom>
          <a:solidFill>
            <a:srgbClr val="FF9900"/>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B</a:t>
            </a:r>
            <a:endParaRPr kumimoji="0" lang="zh-CN" altLang="en-US" sz="1600" b="0"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5" name="圆角矩形 14"/>
          <p:cNvSpPr/>
          <p:nvPr>
            <p:custDataLst>
              <p:tags r:id="rId7"/>
            </p:custDataLst>
          </p:nvPr>
        </p:nvSpPr>
        <p:spPr bwMode="auto">
          <a:xfrm>
            <a:off x="6172200" y="5301208"/>
            <a:ext cx="1543050" cy="411480"/>
          </a:xfrm>
          <a:prstGeom prst="roundRect">
            <a:avLst/>
          </a:prstGeom>
          <a:gradFill flip="none" rotWithShape="1">
            <a:gsLst>
              <a:gs pos="0">
                <a:srgbClr val="13548C">
                  <a:shade val="30000"/>
                  <a:satMod val="115000"/>
                </a:srgbClr>
              </a:gs>
              <a:gs pos="50000">
                <a:srgbClr val="13548C">
                  <a:shade val="67500"/>
                  <a:satMod val="115000"/>
                </a:srgbClr>
              </a:gs>
              <a:gs pos="100000">
                <a:srgbClr val="13548C">
                  <a:shade val="100000"/>
                  <a:satMod val="115000"/>
                </a:srgbClr>
              </a:gs>
            </a:gsLst>
            <a:lin ang="16200000" scaled="1"/>
            <a:tileRect/>
          </a:gradFill>
          <a:ln w="38100" cap="flat" cmpd="sng" algn="ctr">
            <a:no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rgbClr val="FFFFFF"/>
                </a:solidFill>
                <a:effectLst/>
                <a:latin typeface="Times New Roman" panose="02020603050405020304" pitchFamily="18" charset="0"/>
                <a:ea typeface="微软雅黑" panose="020B0503020204020204" pitchFamily="34" charset="-122"/>
                <a:sym typeface="Times New Roman" panose="02020603050405020304" pitchFamily="18" charset="0"/>
              </a:rPr>
              <a:t>提交</a:t>
            </a:r>
          </a:p>
        </p:txBody>
      </p:sp>
      <p:grpSp>
        <p:nvGrpSpPr>
          <p:cNvPr id="20" name="组合 19"/>
          <p:cNvGrpSpPr/>
          <p:nvPr>
            <p:custDataLst>
              <p:tags r:id="rId8"/>
            </p:custDataLst>
          </p:nvPr>
        </p:nvGrpSpPr>
        <p:grpSpPr>
          <a:xfrm>
            <a:off x="0" y="0"/>
            <a:ext cx="9144000" cy="635000"/>
            <a:chOff x="0" y="0"/>
            <a:chExt cx="9144000" cy="635000"/>
          </a:xfrm>
        </p:grpSpPr>
        <p:sp>
          <p:nvSpPr>
            <p:cNvPr id="16" name="TitleBackground"/>
            <p:cNvSpPr/>
            <p:nvPr>
              <p:custDataLst>
                <p:tags r:id="rId10"/>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7" name="ColorBlock"/>
            <p:cNvSpPr/>
            <p:nvPr>
              <p:custDataLst>
                <p:tags r:id="rId11"/>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8" name="TypeText"/>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Times New Roman" panose="02020603050405020304" pitchFamily="18" charset="0"/>
                  <a:ea typeface="微软雅黑" panose="020B0503020204020204" pitchFamily="34" charset="-122"/>
                  <a:sym typeface="Times New Roman" panose="02020603050405020304" pitchFamily="18" charset="0"/>
                </a:rPr>
                <a:t>单选题</a:t>
              </a:r>
            </a:p>
          </p:txBody>
        </p:sp>
        <p:sp>
          <p:nvSpPr>
            <p:cNvPr id="19" name="TipText"/>
            <p:cNvSpPr txBox="1"/>
            <p:nvPr>
              <p:custDataLst>
                <p:tags r:id="rId13"/>
              </p:custDataLst>
            </p:nvPr>
          </p:nvSpPr>
          <p:spPr>
            <a:xfrm>
              <a:off x="1510030" y="109220"/>
              <a:ext cx="2286000" cy="508000"/>
            </a:xfrm>
            <a:prstGeom prst="rect">
              <a:avLst/>
            </a:prstGeom>
            <a:noFill/>
          </p:spPr>
          <p:txBody>
            <a:bodyPr vert="horz" wrap="none" rtlCol="0" anchor="ctr" anchorCtr="0">
              <a:noAutofit/>
            </a:bodyPr>
            <a:lstStyle/>
            <a:p>
              <a:r>
                <a:rPr lang="en-US" altLang="zh-CN" sz="2000">
                  <a:solidFill>
                    <a:srgbClr val="808080"/>
                  </a:solidFill>
                  <a:latin typeface="Times New Roman" panose="02020603050405020304" pitchFamily="18" charset="0"/>
                  <a:ea typeface="微软雅黑" panose="020B0503020204020204" pitchFamily="34" charset="-122"/>
                  <a:sym typeface="Times New Roman" panose="02020603050405020304" pitchFamily="18" charset="0"/>
                </a:rPr>
                <a:t>1</a:t>
              </a:r>
              <a:r>
                <a:rPr lang="zh-CN" altLang="en-US" sz="2000">
                  <a:solidFill>
                    <a:srgbClr val="808080"/>
                  </a:solidFill>
                  <a:latin typeface="Times New Roman" panose="02020603050405020304" pitchFamily="18" charset="0"/>
                  <a:ea typeface="微软雅黑" panose="020B0503020204020204" pitchFamily="34" charset="-122"/>
                  <a:sym typeface="Times New Roman" panose="02020603050405020304" pitchFamily="18" charset="0"/>
                </a:rPr>
                <a:t>分</a:t>
              </a:r>
            </a:p>
          </p:txBody>
        </p:sp>
      </p:grpSp>
      <p:pic>
        <p:nvPicPr>
          <p:cNvPr id="5" name="图片 4"/>
          <p:cNvPicPr>
            <a:picLocks/>
          </p:cNvPicPr>
          <p:nvPr>
            <p:custDataLst>
              <p:tags r:id="rId9"/>
            </p:custDataLst>
          </p:nvPr>
        </p:nvPicPr>
        <p:blipFill>
          <a:blip r:embed="rId15">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686148769"/>
      </p:ext>
    </p:extLst>
  </p:cSld>
  <p:clrMapOvr>
    <a:masterClrMapping/>
  </p:clrMapOvr>
  <p:transition spd="med">
    <p:split orient="vert"/>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4457680"/>
      </p:ext>
    </p:extLst>
  </p:cSld>
  <p:clrMapOvr>
    <a:masterClrMapping/>
  </p:clrMapOvr>
  <p:transition spd="med">
    <p:split orient="vert"/>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p:cNvSpPr/>
          <p:nvPr/>
        </p:nvSpPr>
        <p:spPr>
          <a:xfrm>
            <a:off x="4545493" y="1983238"/>
            <a:ext cx="4193381" cy="372139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fontAlgn="base" hangingPunct="0">
              <a:spcBef>
                <a:spcPct val="0"/>
              </a:spcBef>
              <a:spcAft>
                <a:spcPct val="0"/>
              </a:spcAft>
            </a:pPr>
            <a:r>
              <a:rPr lang="zh-CN" altLang="en-US" sz="280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 </a:t>
            </a:r>
            <a:r>
              <a:rPr lang="en-US" altLang="zh-CN" sz="360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Drivendata</a:t>
            </a:r>
            <a:r>
              <a:rPr lang="zh-CN" altLang="en-US" sz="36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竞赛平台</a:t>
            </a:r>
            <a:endParaRPr lang="en-US" altLang="zh-CN" sz="36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eaLnBrk="0" fontAlgn="base" hangingPunct="0">
              <a:spcBef>
                <a:spcPct val="0"/>
              </a:spcBef>
              <a:spcAft>
                <a:spcPct val="0"/>
              </a:spcAft>
            </a:pPr>
            <a:endParaRPr lang="en-US" altLang="zh-CN" sz="28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eaLnBrk="0" fontAlgn="base" hangingPunct="0">
              <a:spcBef>
                <a:spcPct val="0"/>
              </a:spcBef>
              <a:spcAft>
                <a:spcPct val="0"/>
              </a:spcAft>
            </a:pPr>
            <a:r>
              <a:rPr lang="en-US" altLang="zh-CN" sz="240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        </a:t>
            </a:r>
            <a:r>
              <a:rPr lang="zh-CN" altLang="en-US" sz="240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心脏病</a:t>
            </a:r>
            <a:r>
              <a:rPr lang="zh-CN" altLang="en-US" sz="24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是全球死亡的头号原因，因此希望善用数据科学，去学习如何预防心脏病。</a:t>
            </a:r>
            <a:endParaRPr lang="en-US" altLang="zh-CN" sz="24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eaLnBrk="0" fontAlgn="base" hangingPunct="0">
              <a:spcBef>
                <a:spcPct val="0"/>
              </a:spcBef>
              <a:spcAft>
                <a:spcPct val="0"/>
              </a:spcAft>
            </a:pPr>
            <a:r>
              <a:rPr lang="zh-CN" altLang="en-US" sz="240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        需要</a:t>
            </a:r>
            <a:r>
              <a:rPr lang="zh-CN" altLang="en-US" sz="24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我们做的就是根据所给的数据去估计检测者患心脏病的概率。</a:t>
            </a:r>
          </a:p>
        </p:txBody>
      </p:sp>
      <p:sp>
        <p:nvSpPr>
          <p:cNvPr id="2" name="矩形 1"/>
          <p:cNvSpPr/>
          <p:nvPr/>
        </p:nvSpPr>
        <p:spPr>
          <a:xfrm>
            <a:off x="0" y="254003"/>
            <a:ext cx="457200" cy="238125"/>
          </a:xfrm>
          <a:prstGeom prst="rect">
            <a:avLst/>
          </a:prstGeom>
          <a:solidFill>
            <a:srgbClr val="13548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 name="矩形 2"/>
          <p:cNvSpPr/>
          <p:nvPr/>
        </p:nvSpPr>
        <p:spPr>
          <a:xfrm>
            <a:off x="2857500" y="254003"/>
            <a:ext cx="6286500" cy="238125"/>
          </a:xfrm>
          <a:prstGeom prst="rect">
            <a:avLst/>
          </a:prstGeom>
          <a:solidFill>
            <a:srgbClr val="13548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prstClr val="white"/>
              </a:solidFill>
              <a:latin typeface="Times New Roman" panose="02020603050405020304" pitchFamily="18" charset="0"/>
              <a:ea typeface="微软雅黑" panose="020B0503020204020204" pitchFamily="34" charset="-122"/>
              <a:sym typeface="Times New Roman" panose="02020603050405020304" pitchFamily="18" charset="0"/>
            </a:endParaRPr>
          </a:p>
        </p:txBody>
      </p:sp>
      <p:grpSp>
        <p:nvGrpSpPr>
          <p:cNvPr id="4" name="组合 3"/>
          <p:cNvGrpSpPr>
            <a:grpSpLocks/>
          </p:cNvGrpSpPr>
          <p:nvPr/>
        </p:nvGrpSpPr>
        <p:grpSpPr bwMode="auto">
          <a:xfrm>
            <a:off x="413147" y="82551"/>
            <a:ext cx="2379958" cy="584775"/>
            <a:chOff x="551544" y="82976"/>
            <a:chExt cx="3172099" cy="583764"/>
          </a:xfrm>
        </p:grpSpPr>
        <p:sp>
          <p:nvSpPr>
            <p:cNvPr id="5146" name="文本框 4"/>
            <p:cNvSpPr txBox="1">
              <a:spLocks noChangeArrowheads="1"/>
            </p:cNvSpPr>
            <p:nvPr/>
          </p:nvSpPr>
          <p:spPr bwMode="auto">
            <a:xfrm>
              <a:off x="1401992" y="111278"/>
              <a:ext cx="232165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fontAlgn="base">
                <a:spcBef>
                  <a:spcPct val="0"/>
                </a:spcBef>
                <a:spcAft>
                  <a:spcPct val="0"/>
                </a:spcAft>
              </a:pPr>
              <a:r>
                <a:rPr lang="zh-CN" altLang="en-US" sz="2800" b="1" dirty="0">
                  <a:solidFill>
                    <a:srgbClr val="13548C"/>
                  </a:solidFill>
                  <a:latin typeface="Times New Roman" panose="02020603050405020304" pitchFamily="18" charset="0"/>
                  <a:ea typeface="微软雅黑" panose="020B0503020204020204" pitchFamily="34" charset="-122"/>
                  <a:sym typeface="Times New Roman" panose="02020603050405020304" pitchFamily="18" charset="0"/>
                </a:rPr>
                <a:t>问题背景</a:t>
              </a:r>
            </a:p>
          </p:txBody>
        </p:sp>
        <p:sp>
          <p:nvSpPr>
            <p:cNvPr id="6" name="文本框 5"/>
            <p:cNvSpPr txBox="1"/>
            <p:nvPr/>
          </p:nvSpPr>
          <p:spPr>
            <a:xfrm>
              <a:off x="551544" y="82976"/>
              <a:ext cx="936277" cy="583764"/>
            </a:xfrm>
            <a:prstGeom prst="rect">
              <a:avLst/>
            </a:prstGeom>
            <a:noFill/>
          </p:spPr>
          <p:txBody>
            <a:bodyPr wrap="square">
              <a:spAutoFit/>
            </a:bodyPr>
            <a:lstStyle/>
            <a:p>
              <a:pPr algn="ctr">
                <a:defRPr/>
              </a:pPr>
              <a:r>
                <a:rPr lang="en-US" altLang="zh-CN" sz="3200" b="1" dirty="0">
                  <a:solidFill>
                    <a:srgbClr val="E7E6E6">
                      <a:lumMod val="25000"/>
                    </a:srgbClr>
                  </a:solidFill>
                  <a:latin typeface="Times New Roman" panose="02020603050405020304" pitchFamily="18" charset="0"/>
                  <a:ea typeface="微软雅黑" panose="020B0503020204020204" pitchFamily="34" charset="-122"/>
                  <a:sym typeface="Times New Roman" panose="02020603050405020304" pitchFamily="18" charset="0"/>
                </a:rPr>
                <a:t>01</a:t>
              </a:r>
              <a:endParaRPr lang="zh-CN" altLang="en-US" sz="3200" b="1" dirty="0">
                <a:solidFill>
                  <a:srgbClr val="E7E6E6">
                    <a:lumMod val="25000"/>
                  </a:srgbClr>
                </a:solidFill>
                <a:latin typeface="Times New Roman" panose="02020603050405020304" pitchFamily="18" charset="0"/>
                <a:ea typeface="微软雅黑" panose="020B0503020204020204" pitchFamily="34" charset="-122"/>
                <a:sym typeface="Times New Roman" panose="02020603050405020304" pitchFamily="18" charset="0"/>
              </a:endParaRPr>
            </a:p>
          </p:txBody>
        </p:sp>
      </p:grpSp>
      <p:sp>
        <p:nvSpPr>
          <p:cNvPr id="7" name="矩形 6"/>
          <p:cNvSpPr/>
          <p:nvPr/>
        </p:nvSpPr>
        <p:spPr>
          <a:xfrm>
            <a:off x="8674894" y="6621466"/>
            <a:ext cx="469106" cy="236537"/>
          </a:xfrm>
          <a:prstGeom prst="rect">
            <a:avLst/>
          </a:prstGeom>
          <a:solidFill>
            <a:srgbClr val="13548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8" name="矩形 7"/>
          <p:cNvSpPr/>
          <p:nvPr/>
        </p:nvSpPr>
        <p:spPr>
          <a:xfrm>
            <a:off x="0" y="6621466"/>
            <a:ext cx="7829550" cy="236537"/>
          </a:xfrm>
          <a:prstGeom prst="rect">
            <a:avLst/>
          </a:prstGeom>
          <a:solidFill>
            <a:srgbClr val="13548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9" name="文本框 8"/>
          <p:cNvSpPr txBox="1">
            <a:spLocks noChangeArrowheads="1"/>
          </p:cNvSpPr>
          <p:nvPr/>
        </p:nvSpPr>
        <p:spPr bwMode="auto">
          <a:xfrm>
            <a:off x="7698581" y="6538913"/>
            <a:ext cx="1125141"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fontAlgn="base">
              <a:spcBef>
                <a:spcPct val="0"/>
              </a:spcBef>
              <a:spcAft>
                <a:spcPct val="0"/>
              </a:spcAft>
            </a:pPr>
            <a:r>
              <a:rPr lang="en-US" altLang="zh-CN" sz="2000" dirty="0">
                <a:solidFill>
                  <a:srgbClr val="044875"/>
                </a:solidFill>
                <a:latin typeface="Times New Roman" panose="02020603050405020304" pitchFamily="18" charset="0"/>
                <a:ea typeface="微软雅黑" pitchFamily="34" charset="-122"/>
                <a:sym typeface="Times New Roman" panose="02020603050405020304" pitchFamily="18" charset="0"/>
              </a:rPr>
              <a:t>NUDT</a:t>
            </a:r>
            <a:endParaRPr lang="zh-CN" altLang="en-US" sz="2000" dirty="0">
              <a:solidFill>
                <a:srgbClr val="044875"/>
              </a:solidFill>
              <a:latin typeface="Times New Roman" panose="02020603050405020304" pitchFamily="18" charset="0"/>
              <a:ea typeface="微软雅黑" pitchFamily="34" charset="-122"/>
              <a:sym typeface="Times New Roman" panose="02020603050405020304" pitchFamily="18" charset="0"/>
            </a:endParaRPr>
          </a:p>
        </p:txBody>
      </p:sp>
      <p:sp>
        <p:nvSpPr>
          <p:cNvPr id="57" name="文本框 56"/>
          <p:cNvSpPr txBox="1"/>
          <p:nvPr/>
        </p:nvSpPr>
        <p:spPr bwMode="auto">
          <a:xfrm>
            <a:off x="4544501" y="1319620"/>
            <a:ext cx="4193380" cy="663617"/>
          </a:xfrm>
          <a:prstGeom prst="rect">
            <a:avLst/>
          </a:prstGeom>
          <a:solidFill>
            <a:srgbClr val="3B3838"/>
          </a:solidFill>
        </p:spPr>
        <p:txBody>
          <a:bodyPr anchor="ctr">
            <a:noAutofit/>
          </a:bodyPr>
          <a:lstStyle/>
          <a:p>
            <a:pPr>
              <a:defRPr/>
            </a:pPr>
            <a:r>
              <a:rPr lang="zh-CN" altLang="en-US" sz="3200" b="1" dirty="0">
                <a:solidFill>
                  <a:prstClr val="white"/>
                </a:solidFill>
                <a:latin typeface="Times New Roman" panose="02020603050405020304" pitchFamily="18" charset="0"/>
                <a:ea typeface="微软雅黑" panose="020B0503020204020204" pitchFamily="34" charset="-122"/>
                <a:cs typeface="Arial" panose="020B0604020202020204" pitchFamily="34" charset="0"/>
                <a:sym typeface="Times New Roman" panose="02020603050405020304" pitchFamily="18" charset="0"/>
              </a:rPr>
              <a:t>竞赛背景</a:t>
            </a:r>
          </a:p>
        </p:txBody>
      </p:sp>
      <p:sp>
        <p:nvSpPr>
          <p:cNvPr id="68" name="矩形 67"/>
          <p:cNvSpPr/>
          <p:nvPr/>
        </p:nvSpPr>
        <p:spPr bwMode="auto">
          <a:xfrm>
            <a:off x="399221" y="4066333"/>
            <a:ext cx="4145280" cy="16383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bg1"/>
              </a:solidFill>
              <a:latin typeface="Times New Roman" panose="02020603050405020304" pitchFamily="18" charset="0"/>
              <a:ea typeface="微软雅黑" panose="020B0503020204020204" pitchFamily="34" charset="-122"/>
              <a:sym typeface="Times New Roman" panose="02020603050405020304" pitchFamily="18" charset="0"/>
            </a:endParaRPr>
          </a:p>
        </p:txBody>
      </p:sp>
      <p:pic>
        <p:nvPicPr>
          <p:cNvPr id="10" name="图片 9">
            <a:extLst>
              <a:ext uri="{FF2B5EF4-FFF2-40B4-BE49-F238E27FC236}">
                <a16:creationId xmlns:a16="http://schemas.microsoft.com/office/drawing/2014/main" id="{A2E653AB-2FAC-4EAE-9A0D-E1ADF9873F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221" y="1310216"/>
            <a:ext cx="4145280" cy="2765679"/>
          </a:xfrm>
          <a:prstGeom prst="rect">
            <a:avLst/>
          </a:prstGeom>
        </p:spPr>
      </p:pic>
    </p:spTree>
    <p:extLst>
      <p:ext uri="{BB962C8B-B14F-4D97-AF65-F5344CB8AC3E}">
        <p14:creationId xmlns:p14="http://schemas.microsoft.com/office/powerpoint/2010/main" val="2247188797"/>
      </p:ext>
    </p:extLst>
  </p:cSld>
  <p:clrMapOvr>
    <a:masterClrMapping/>
  </p:clrMapOvr>
  <p:transition spd="med">
    <p:split orient="vert"/>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文本框 77"/>
          <p:cNvSpPr txBox="1"/>
          <p:nvPr/>
        </p:nvSpPr>
        <p:spPr bwMode="auto">
          <a:xfrm>
            <a:off x="241880" y="837111"/>
            <a:ext cx="1747472" cy="510778"/>
          </a:xfrm>
          <a:prstGeom prst="roundRect">
            <a:avLst/>
          </a:prstGeom>
          <a:solidFill>
            <a:srgbClr val="13548C"/>
          </a:solidFill>
        </p:spPr>
        <p:txBody>
          <a:bodyPr wrap="square">
            <a:spAutoFit/>
          </a:bodyPr>
          <a:lstStyle/>
          <a:p>
            <a:pPr algn="ctr">
              <a:defRPr/>
            </a:pPr>
            <a:r>
              <a:rPr lang="zh-CN" altLang="en-US" sz="2400" b="1" dirty="0">
                <a:solidFill>
                  <a:prstClr val="white"/>
                </a:solidFill>
                <a:latin typeface="Times New Roman" panose="02020603050405020304" pitchFamily="18" charset="0"/>
                <a:ea typeface="微软雅黑" panose="020B0503020204020204" pitchFamily="34" charset="-122"/>
                <a:cs typeface="Arial" panose="020B0604020202020204" pitchFamily="34" charset="0"/>
                <a:sym typeface="Times New Roman" panose="02020603050405020304" pitchFamily="18" charset="0"/>
              </a:rPr>
              <a:t>数据分析</a:t>
            </a:r>
          </a:p>
        </p:txBody>
      </p:sp>
      <p:grpSp>
        <p:nvGrpSpPr>
          <p:cNvPr id="38" name="组合 37">
            <a:extLst>
              <a:ext uri="{FF2B5EF4-FFF2-40B4-BE49-F238E27FC236}">
                <a16:creationId xmlns:a16="http://schemas.microsoft.com/office/drawing/2014/main" id="{0166FDEC-DA8C-4B91-812E-E23442F761E9}"/>
              </a:ext>
            </a:extLst>
          </p:cNvPr>
          <p:cNvGrpSpPr>
            <a:grpSpLocks/>
          </p:cNvGrpSpPr>
          <p:nvPr/>
        </p:nvGrpSpPr>
        <p:grpSpPr bwMode="auto">
          <a:xfrm>
            <a:off x="8084" y="2517165"/>
            <a:ext cx="3344207" cy="756000"/>
            <a:chOff x="3078619" y="1583102"/>
            <a:chExt cx="3568765" cy="755972"/>
          </a:xfrm>
        </p:grpSpPr>
        <p:sp>
          <p:nvSpPr>
            <p:cNvPr id="39" name="文本框 38">
              <a:extLst>
                <a:ext uri="{FF2B5EF4-FFF2-40B4-BE49-F238E27FC236}">
                  <a16:creationId xmlns:a16="http://schemas.microsoft.com/office/drawing/2014/main" id="{C34AF390-66B3-4F19-98DA-BD5083C2D35F}"/>
                </a:ext>
              </a:extLst>
            </p:cNvPr>
            <p:cNvSpPr txBox="1"/>
            <p:nvPr/>
          </p:nvSpPr>
          <p:spPr bwMode="auto">
            <a:xfrm>
              <a:off x="3984819" y="1776429"/>
              <a:ext cx="2662565" cy="369319"/>
            </a:xfrm>
            <a:prstGeom prst="rect">
              <a:avLst/>
            </a:prstGeom>
            <a:noFill/>
          </p:spPr>
          <p:txBody>
            <a:bodyPr wrap="square">
              <a:spAutoFit/>
            </a:bodyPr>
            <a:lstStyle/>
            <a:p>
              <a:pPr algn="ctr">
                <a:defRPr/>
              </a:pPr>
              <a:r>
                <a:rPr lang="en-US" altLang="zh-CN"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Train_Values.csv</a:t>
              </a:r>
              <a:endParaRPr lang="zh-CN" altLang="en-US" b="1" dirty="0">
                <a:solidFill>
                  <a:srgbClr val="044875"/>
                </a:solidFill>
                <a:latin typeface="Times New Roman" panose="02020603050405020304" pitchFamily="18" charset="0"/>
                <a:ea typeface="微软雅黑" panose="020B0503020204020204" pitchFamily="34" charset="-122"/>
                <a:cs typeface="Arial" panose="020B0604020202020204" pitchFamily="34" charset="0"/>
                <a:sym typeface="Times New Roman" panose="02020603050405020304" pitchFamily="18" charset="0"/>
              </a:endParaRPr>
            </a:p>
          </p:txBody>
        </p:sp>
        <p:grpSp>
          <p:nvGrpSpPr>
            <p:cNvPr id="40" name="组合 110">
              <a:extLst>
                <a:ext uri="{FF2B5EF4-FFF2-40B4-BE49-F238E27FC236}">
                  <a16:creationId xmlns:a16="http://schemas.microsoft.com/office/drawing/2014/main" id="{45A61C89-F171-4F9B-A1BE-726DA5330CA9}"/>
                </a:ext>
              </a:extLst>
            </p:cNvPr>
            <p:cNvGrpSpPr>
              <a:grpSpLocks/>
            </p:cNvGrpSpPr>
            <p:nvPr/>
          </p:nvGrpSpPr>
          <p:grpSpPr bwMode="auto">
            <a:xfrm>
              <a:off x="3078619" y="1583102"/>
              <a:ext cx="1499423" cy="755972"/>
              <a:chOff x="3020563" y="1321845"/>
              <a:chExt cx="1499423" cy="755972"/>
            </a:xfrm>
          </p:grpSpPr>
          <p:sp>
            <p:nvSpPr>
              <p:cNvPr id="41" name="文本框 87">
                <a:extLst>
                  <a:ext uri="{FF2B5EF4-FFF2-40B4-BE49-F238E27FC236}">
                    <a16:creationId xmlns:a16="http://schemas.microsoft.com/office/drawing/2014/main" id="{47F6FBE0-32F8-4991-8CBF-3EEBB8F5B149}"/>
                  </a:ext>
                </a:extLst>
              </p:cNvPr>
              <p:cNvSpPr txBox="1">
                <a:spLocks noChangeArrowheads="1"/>
              </p:cNvSpPr>
              <p:nvPr/>
            </p:nvSpPr>
            <p:spPr bwMode="auto">
              <a:xfrm>
                <a:off x="3020563" y="1438231"/>
                <a:ext cx="1499423" cy="523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fontAlgn="base">
                  <a:spcBef>
                    <a:spcPct val="0"/>
                  </a:spcBef>
                  <a:spcAft>
                    <a:spcPct val="0"/>
                  </a:spcAft>
                </a:pPr>
                <a:r>
                  <a:rPr lang="en-US" altLang="zh-CN" sz="2800" dirty="0">
                    <a:solidFill>
                      <a:srgbClr val="044875"/>
                    </a:solidFill>
                    <a:latin typeface="Times New Roman" panose="02020603050405020304" pitchFamily="18" charset="0"/>
                    <a:ea typeface="微软雅黑" panose="020B0503020204020204" pitchFamily="34" charset="-122"/>
                    <a:sym typeface="Times New Roman" panose="02020603050405020304" pitchFamily="18" charset="0"/>
                  </a:rPr>
                  <a:t>01</a:t>
                </a:r>
                <a:endParaRPr lang="zh-CN" altLang="en-US" sz="2800" dirty="0">
                  <a:solidFill>
                    <a:srgbClr val="044875"/>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42" name="椭圆 41">
                <a:extLst>
                  <a:ext uri="{FF2B5EF4-FFF2-40B4-BE49-F238E27FC236}">
                    <a16:creationId xmlns:a16="http://schemas.microsoft.com/office/drawing/2014/main" id="{77D3B419-BBA1-4384-943C-828D7EAF9535}"/>
                  </a:ext>
                </a:extLst>
              </p:cNvPr>
              <p:cNvSpPr/>
              <p:nvPr/>
            </p:nvSpPr>
            <p:spPr>
              <a:xfrm>
                <a:off x="3372725" y="1321845"/>
                <a:ext cx="806764" cy="755972"/>
              </a:xfrm>
              <a:prstGeom prst="ellipse">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a:solidFill>
                    <a:prstClr val="white"/>
                  </a:solidFill>
                  <a:latin typeface="Times New Roman" panose="02020603050405020304" pitchFamily="18" charset="0"/>
                  <a:ea typeface="微软雅黑" panose="020B0503020204020204" pitchFamily="34" charset="-122"/>
                  <a:sym typeface="Times New Roman" panose="02020603050405020304" pitchFamily="18" charset="0"/>
                </a:endParaRPr>
              </a:p>
            </p:txBody>
          </p:sp>
        </p:grpSp>
      </p:grpSp>
      <p:grpSp>
        <p:nvGrpSpPr>
          <p:cNvPr id="43" name="组合 42">
            <a:extLst>
              <a:ext uri="{FF2B5EF4-FFF2-40B4-BE49-F238E27FC236}">
                <a16:creationId xmlns:a16="http://schemas.microsoft.com/office/drawing/2014/main" id="{7AE32644-F269-440B-8B8B-3E0AFB2558FC}"/>
              </a:ext>
            </a:extLst>
          </p:cNvPr>
          <p:cNvGrpSpPr>
            <a:grpSpLocks/>
          </p:cNvGrpSpPr>
          <p:nvPr/>
        </p:nvGrpSpPr>
        <p:grpSpPr bwMode="auto">
          <a:xfrm>
            <a:off x="8084" y="3834678"/>
            <a:ext cx="3229454" cy="756000"/>
            <a:chOff x="3070607" y="1555331"/>
            <a:chExt cx="3446306" cy="755971"/>
          </a:xfrm>
        </p:grpSpPr>
        <p:sp>
          <p:nvSpPr>
            <p:cNvPr id="44" name="文本框 43">
              <a:extLst>
                <a:ext uri="{FF2B5EF4-FFF2-40B4-BE49-F238E27FC236}">
                  <a16:creationId xmlns:a16="http://schemas.microsoft.com/office/drawing/2014/main" id="{BDDFB792-5DCC-4CB7-889C-F6D574898937}"/>
                </a:ext>
              </a:extLst>
            </p:cNvPr>
            <p:cNvSpPr txBox="1"/>
            <p:nvPr/>
          </p:nvSpPr>
          <p:spPr bwMode="auto">
            <a:xfrm>
              <a:off x="3994409" y="1748658"/>
              <a:ext cx="2522504" cy="369318"/>
            </a:xfrm>
            <a:prstGeom prst="rect">
              <a:avLst/>
            </a:prstGeom>
            <a:noFill/>
          </p:spPr>
          <p:txBody>
            <a:bodyPr wrap="square">
              <a:spAutoFit/>
            </a:bodyPr>
            <a:lstStyle/>
            <a:p>
              <a:pPr algn="ctr">
                <a:defRPr/>
              </a:pPr>
              <a:r>
                <a:rPr lang="en-US" altLang="zh-CN"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Test_Values.csv</a:t>
              </a:r>
              <a:endParaRPr lang="zh-CN" altLang="en-US" b="1" dirty="0">
                <a:solidFill>
                  <a:srgbClr val="044875"/>
                </a:solidFill>
                <a:latin typeface="Times New Roman" panose="02020603050405020304" pitchFamily="18" charset="0"/>
                <a:ea typeface="微软雅黑" panose="020B0503020204020204" pitchFamily="34" charset="-122"/>
                <a:cs typeface="Arial" panose="020B0604020202020204" pitchFamily="34" charset="0"/>
                <a:sym typeface="Times New Roman" panose="02020603050405020304" pitchFamily="18" charset="0"/>
              </a:endParaRPr>
            </a:p>
          </p:txBody>
        </p:sp>
        <p:grpSp>
          <p:nvGrpSpPr>
            <p:cNvPr id="45" name="组合 122">
              <a:extLst>
                <a:ext uri="{FF2B5EF4-FFF2-40B4-BE49-F238E27FC236}">
                  <a16:creationId xmlns:a16="http://schemas.microsoft.com/office/drawing/2014/main" id="{A217EB02-F258-4D99-AA16-ABB4343D234C}"/>
                </a:ext>
              </a:extLst>
            </p:cNvPr>
            <p:cNvGrpSpPr>
              <a:grpSpLocks/>
            </p:cNvGrpSpPr>
            <p:nvPr/>
          </p:nvGrpSpPr>
          <p:grpSpPr bwMode="auto">
            <a:xfrm>
              <a:off x="3070607" y="1555331"/>
              <a:ext cx="1498808" cy="755971"/>
              <a:chOff x="3012551" y="1294074"/>
              <a:chExt cx="1498808" cy="755971"/>
            </a:xfrm>
          </p:grpSpPr>
          <p:sp>
            <p:nvSpPr>
              <p:cNvPr id="46" name="文本框 45">
                <a:extLst>
                  <a:ext uri="{FF2B5EF4-FFF2-40B4-BE49-F238E27FC236}">
                    <a16:creationId xmlns:a16="http://schemas.microsoft.com/office/drawing/2014/main" id="{A99C118B-DC8A-4111-AA5C-5E95307191A7}"/>
                  </a:ext>
                </a:extLst>
              </p:cNvPr>
              <p:cNvSpPr txBox="1"/>
              <p:nvPr/>
            </p:nvSpPr>
            <p:spPr>
              <a:xfrm>
                <a:off x="3012551" y="1410460"/>
                <a:ext cx="1498808" cy="523200"/>
              </a:xfrm>
              <a:prstGeom prst="rect">
                <a:avLst/>
              </a:prstGeom>
              <a:noFill/>
            </p:spPr>
            <p:txBody>
              <a:bodyPr>
                <a:spAutoFit/>
              </a:bodyPr>
              <a:lstStyle/>
              <a:p>
                <a:pPr algn="ctr">
                  <a:defRPr/>
                </a:pPr>
                <a:r>
                  <a:rPr lang="en-US" altLang="zh-CN" sz="2800" dirty="0">
                    <a:solidFill>
                      <a:srgbClr val="E7E6E6">
                        <a:lumMod val="25000"/>
                      </a:srgbClr>
                    </a:solidFill>
                    <a:latin typeface="Times New Roman" panose="02020603050405020304" pitchFamily="18" charset="0"/>
                    <a:ea typeface="微软雅黑" panose="020B0503020204020204" pitchFamily="34" charset="-122"/>
                    <a:sym typeface="Times New Roman" panose="02020603050405020304" pitchFamily="18" charset="0"/>
                  </a:rPr>
                  <a:t>02</a:t>
                </a:r>
                <a:endParaRPr lang="zh-CN" altLang="en-US" sz="2800" dirty="0">
                  <a:solidFill>
                    <a:srgbClr val="E7E6E6">
                      <a:lumMod val="25000"/>
                    </a:srgbClr>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47" name="椭圆 46">
                <a:extLst>
                  <a:ext uri="{FF2B5EF4-FFF2-40B4-BE49-F238E27FC236}">
                    <a16:creationId xmlns:a16="http://schemas.microsoft.com/office/drawing/2014/main" id="{6B530621-AA16-4C49-9B58-B5E70B2DBBE0}"/>
                  </a:ext>
                </a:extLst>
              </p:cNvPr>
              <p:cNvSpPr/>
              <p:nvPr/>
            </p:nvSpPr>
            <p:spPr>
              <a:xfrm>
                <a:off x="3349147" y="1294074"/>
                <a:ext cx="806764" cy="755971"/>
              </a:xfrm>
              <a:prstGeom prst="ellipse">
                <a:avLst/>
              </a:prstGeom>
              <a:noFill/>
              <a:ln w="254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a:solidFill>
                    <a:prstClr val="white"/>
                  </a:solidFill>
                  <a:latin typeface="Times New Roman" panose="02020603050405020304" pitchFamily="18" charset="0"/>
                  <a:ea typeface="微软雅黑" panose="020B0503020204020204" pitchFamily="34" charset="-122"/>
                  <a:sym typeface="Times New Roman" panose="02020603050405020304" pitchFamily="18" charset="0"/>
                </a:endParaRPr>
              </a:p>
            </p:txBody>
          </p:sp>
        </p:grpSp>
      </p:grpSp>
      <p:grpSp>
        <p:nvGrpSpPr>
          <p:cNvPr id="48" name="组合 47">
            <a:extLst>
              <a:ext uri="{FF2B5EF4-FFF2-40B4-BE49-F238E27FC236}">
                <a16:creationId xmlns:a16="http://schemas.microsoft.com/office/drawing/2014/main" id="{297E6787-C5C2-4F78-BB0D-E0CAE8AB82B7}"/>
              </a:ext>
            </a:extLst>
          </p:cNvPr>
          <p:cNvGrpSpPr>
            <a:grpSpLocks/>
          </p:cNvGrpSpPr>
          <p:nvPr/>
        </p:nvGrpSpPr>
        <p:grpSpPr bwMode="auto">
          <a:xfrm>
            <a:off x="4428" y="5576933"/>
            <a:ext cx="3283015" cy="756000"/>
            <a:chOff x="3069992" y="1555330"/>
            <a:chExt cx="3503464" cy="755972"/>
          </a:xfrm>
        </p:grpSpPr>
        <p:sp>
          <p:nvSpPr>
            <p:cNvPr id="49" name="文本框 48">
              <a:extLst>
                <a:ext uri="{FF2B5EF4-FFF2-40B4-BE49-F238E27FC236}">
                  <a16:creationId xmlns:a16="http://schemas.microsoft.com/office/drawing/2014/main" id="{87AACD79-4CFA-4D76-8B29-EF6C6DA986B5}"/>
                </a:ext>
              </a:extLst>
            </p:cNvPr>
            <p:cNvSpPr txBox="1"/>
            <p:nvPr/>
          </p:nvSpPr>
          <p:spPr bwMode="auto">
            <a:xfrm>
              <a:off x="3980093" y="1748657"/>
              <a:ext cx="2593363" cy="369319"/>
            </a:xfrm>
            <a:prstGeom prst="rect">
              <a:avLst/>
            </a:prstGeom>
            <a:noFill/>
          </p:spPr>
          <p:txBody>
            <a:bodyPr wrap="square">
              <a:spAutoFit/>
            </a:bodyPr>
            <a:lstStyle/>
            <a:p>
              <a:pPr algn="ctr">
                <a:defRPr/>
              </a:pPr>
              <a:r>
                <a:rPr lang="en-US" altLang="zh-CN"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Train_Labels.csv</a:t>
              </a:r>
              <a:endParaRPr lang="zh-CN" altLang="en-US" b="1" dirty="0">
                <a:solidFill>
                  <a:srgbClr val="044875"/>
                </a:solidFill>
                <a:latin typeface="Times New Roman" panose="02020603050405020304" pitchFamily="18" charset="0"/>
                <a:ea typeface="微软雅黑" panose="020B0503020204020204" pitchFamily="34" charset="-122"/>
                <a:cs typeface="Arial" panose="020B0604020202020204" pitchFamily="34" charset="0"/>
                <a:sym typeface="Times New Roman" panose="02020603050405020304" pitchFamily="18" charset="0"/>
              </a:endParaRPr>
            </a:p>
          </p:txBody>
        </p:sp>
        <p:grpSp>
          <p:nvGrpSpPr>
            <p:cNvPr id="51" name="组合 110">
              <a:extLst>
                <a:ext uri="{FF2B5EF4-FFF2-40B4-BE49-F238E27FC236}">
                  <a16:creationId xmlns:a16="http://schemas.microsoft.com/office/drawing/2014/main" id="{22AC96CD-7E6A-4339-85B3-06F9484630C5}"/>
                </a:ext>
              </a:extLst>
            </p:cNvPr>
            <p:cNvGrpSpPr>
              <a:grpSpLocks/>
            </p:cNvGrpSpPr>
            <p:nvPr/>
          </p:nvGrpSpPr>
          <p:grpSpPr bwMode="auto">
            <a:xfrm>
              <a:off x="3069992" y="1555330"/>
              <a:ext cx="1499423" cy="755972"/>
              <a:chOff x="3011936" y="1294073"/>
              <a:chExt cx="1499423" cy="755972"/>
            </a:xfrm>
          </p:grpSpPr>
          <p:sp>
            <p:nvSpPr>
              <p:cNvPr id="52" name="文本框 87">
                <a:extLst>
                  <a:ext uri="{FF2B5EF4-FFF2-40B4-BE49-F238E27FC236}">
                    <a16:creationId xmlns:a16="http://schemas.microsoft.com/office/drawing/2014/main" id="{79F5A4DF-CE1F-4777-A5E6-ACBB823709A0}"/>
                  </a:ext>
                </a:extLst>
              </p:cNvPr>
              <p:cNvSpPr txBox="1">
                <a:spLocks noChangeArrowheads="1"/>
              </p:cNvSpPr>
              <p:nvPr/>
            </p:nvSpPr>
            <p:spPr bwMode="auto">
              <a:xfrm>
                <a:off x="3011936" y="1410459"/>
                <a:ext cx="1499423" cy="523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fontAlgn="base">
                  <a:spcBef>
                    <a:spcPct val="0"/>
                  </a:spcBef>
                  <a:spcAft>
                    <a:spcPct val="0"/>
                  </a:spcAft>
                </a:pPr>
                <a:r>
                  <a:rPr lang="en-US" altLang="zh-CN" sz="2800" dirty="0">
                    <a:solidFill>
                      <a:srgbClr val="044875"/>
                    </a:solidFill>
                    <a:latin typeface="Times New Roman" panose="02020603050405020304" pitchFamily="18" charset="0"/>
                    <a:ea typeface="微软雅黑" panose="020B0503020204020204" pitchFamily="34" charset="-122"/>
                    <a:sym typeface="Times New Roman" panose="02020603050405020304" pitchFamily="18" charset="0"/>
                  </a:rPr>
                  <a:t>03</a:t>
                </a:r>
                <a:endParaRPr lang="zh-CN" altLang="en-US" sz="2800" dirty="0">
                  <a:solidFill>
                    <a:srgbClr val="044875"/>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53" name="椭圆 52">
                <a:extLst>
                  <a:ext uri="{FF2B5EF4-FFF2-40B4-BE49-F238E27FC236}">
                    <a16:creationId xmlns:a16="http://schemas.microsoft.com/office/drawing/2014/main" id="{449F7435-ED19-4885-9F79-2FB5778AAE77}"/>
                  </a:ext>
                </a:extLst>
              </p:cNvPr>
              <p:cNvSpPr/>
              <p:nvPr/>
            </p:nvSpPr>
            <p:spPr>
              <a:xfrm>
                <a:off x="3349148" y="1294073"/>
                <a:ext cx="806764" cy="755972"/>
              </a:xfrm>
              <a:prstGeom prst="ellipse">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a:solidFill>
                    <a:prstClr val="white"/>
                  </a:solidFill>
                  <a:latin typeface="Times New Roman" panose="02020603050405020304" pitchFamily="18" charset="0"/>
                  <a:ea typeface="微软雅黑" panose="020B0503020204020204" pitchFamily="34" charset="-122"/>
                  <a:sym typeface="Times New Roman" panose="02020603050405020304" pitchFamily="18" charset="0"/>
                </a:endParaRPr>
              </a:p>
            </p:txBody>
          </p:sp>
        </p:grpSp>
      </p:grpSp>
      <p:sp>
        <p:nvSpPr>
          <p:cNvPr id="57" name="矩形 56">
            <a:extLst>
              <a:ext uri="{FF2B5EF4-FFF2-40B4-BE49-F238E27FC236}">
                <a16:creationId xmlns:a16="http://schemas.microsoft.com/office/drawing/2014/main" id="{53FAA578-F2E3-4A25-AC98-CCAF9EF636FE}"/>
              </a:ext>
            </a:extLst>
          </p:cNvPr>
          <p:cNvSpPr/>
          <p:nvPr/>
        </p:nvSpPr>
        <p:spPr bwMode="auto">
          <a:xfrm flipV="1">
            <a:off x="481474" y="5318152"/>
            <a:ext cx="8193420" cy="4571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文本框 13">
            <a:extLst>
              <a:ext uri="{FF2B5EF4-FFF2-40B4-BE49-F238E27FC236}">
                <a16:creationId xmlns:a16="http://schemas.microsoft.com/office/drawing/2014/main" id="{524C51C7-3E5E-419E-941E-5D85A4B96410}"/>
              </a:ext>
            </a:extLst>
          </p:cNvPr>
          <p:cNvSpPr txBox="1"/>
          <p:nvPr/>
        </p:nvSpPr>
        <p:spPr>
          <a:xfrm>
            <a:off x="3043367" y="951208"/>
            <a:ext cx="5945132" cy="4216539"/>
          </a:xfrm>
          <a:prstGeom prst="rect">
            <a:avLst/>
          </a:prstGeom>
          <a:noFill/>
        </p:spPr>
        <p:txBody>
          <a:bodyPr wrap="square" rtlCol="0">
            <a:spAutoFit/>
          </a:bodyPr>
          <a:lstStyle/>
          <a:p>
            <a:pPr eaLnBrk="0" fontAlgn="base" hangingPunct="0">
              <a:spcBef>
                <a:spcPct val="0"/>
              </a:spcBef>
              <a:spcAft>
                <a:spcPct val="0"/>
              </a:spcAft>
            </a:pPr>
            <a:r>
              <a:rPr lang="en-US" altLang="zh-CN" dirty="0" err="1">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patient_id</a:t>
            </a:r>
            <a:r>
              <a:rPr lang="en-US" altLang="zh-CN"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 </a:t>
            </a:r>
            <a:r>
              <a:rPr lang="zh-CN" altLang="en-US"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endParaRPr lang="en-US" altLang="zh-CN"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eaLnBrk="0" fontAlgn="base" hangingPunct="0">
              <a:spcBef>
                <a:spcPct val="0"/>
              </a:spcBef>
              <a:spcAft>
                <a:spcPct val="0"/>
              </a:spcAft>
            </a:pPr>
            <a:r>
              <a:rPr lang="en-US" altLang="zh-CN" dirty="0" err="1">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slope_of_peak_exercise_st_segment</a:t>
            </a:r>
            <a:r>
              <a:rPr lang="en-US" altLang="zh-CN"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 </a:t>
            </a:r>
            <a:r>
              <a:rPr lang="zh-CN" altLang="en-US"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r>
              <a:rPr lang="zh-CN" altLang="zh-CN"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运动</a:t>
            </a:r>
            <a:r>
              <a:rPr lang="en-US" altLang="zh-CN"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ST</a:t>
            </a:r>
            <a:r>
              <a:rPr lang="zh-CN" altLang="zh-CN"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段的峰值斜率</a:t>
            </a:r>
            <a:endParaRPr lang="en-US" altLang="zh-CN"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eaLnBrk="0" fontAlgn="base" hangingPunct="0">
              <a:spcBef>
                <a:spcPct val="0"/>
              </a:spcBef>
              <a:spcAft>
                <a:spcPct val="0"/>
              </a:spcAft>
            </a:pPr>
            <a:r>
              <a:rPr lang="en-US" altLang="zh-CN" dirty="0" err="1">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Thal</a:t>
            </a:r>
            <a:r>
              <a:rPr lang="en-US" altLang="zh-CN"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r>
              <a:rPr lang="en-US" altLang="zh-CN" sz="16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normal; fixed </a:t>
            </a:r>
            <a:r>
              <a:rPr lang="en-US" altLang="zh-CN" sz="1600" dirty="0" err="1">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defect;reversable</a:t>
            </a:r>
            <a:r>
              <a:rPr lang="en-US" altLang="zh-CN" sz="16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 defect</a:t>
            </a:r>
            <a:r>
              <a:rPr lang="en-US" altLang="zh-CN"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 )</a:t>
            </a:r>
            <a:r>
              <a:rPr lang="zh-CN" altLang="en-US"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r>
              <a:rPr lang="zh-CN" altLang="zh-CN" sz="16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丘脑</a:t>
            </a:r>
            <a:r>
              <a:rPr lang="zh-CN" altLang="en-US" sz="16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状态</a:t>
            </a:r>
            <a:r>
              <a:rPr lang="zh-CN" altLang="zh-CN" sz="160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：正常固定</a:t>
            </a:r>
            <a:r>
              <a:rPr lang="zh-CN" altLang="zh-CN" sz="16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缺陷</a:t>
            </a:r>
            <a:r>
              <a:rPr lang="en-US" altLang="zh-CN" sz="16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  </a:t>
            </a:r>
            <a:r>
              <a:rPr lang="zh-CN" altLang="zh-CN" sz="16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可逆缺陷</a:t>
            </a:r>
            <a:endParaRPr lang="en-US" altLang="zh-CN"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eaLnBrk="0" fontAlgn="base" hangingPunct="0">
              <a:spcBef>
                <a:spcPct val="0"/>
              </a:spcBef>
              <a:spcAft>
                <a:spcPct val="0"/>
              </a:spcAft>
            </a:pPr>
            <a:r>
              <a:rPr lang="en-US" altLang="zh-CN" dirty="0" err="1">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resting_blood_pressure</a:t>
            </a:r>
            <a:r>
              <a:rPr lang="en-US" altLang="zh-CN"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 :</a:t>
            </a:r>
            <a:r>
              <a:rPr lang="zh-CN" altLang="zh-CN" sz="16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静时血压</a:t>
            </a:r>
            <a:endParaRPr lang="en-US" altLang="zh-CN"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eaLnBrk="0" fontAlgn="base" hangingPunct="0">
              <a:spcBef>
                <a:spcPct val="0"/>
              </a:spcBef>
              <a:spcAft>
                <a:spcPct val="0"/>
              </a:spcAft>
            </a:pPr>
            <a:r>
              <a:rPr lang="en-US" altLang="zh-CN" dirty="0" err="1">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chest_pain_type</a:t>
            </a:r>
            <a:r>
              <a:rPr lang="en-US" altLang="zh-CN"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 :</a:t>
            </a:r>
            <a:r>
              <a:rPr lang="zh-CN" altLang="zh-CN" sz="16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胸痛类型</a:t>
            </a:r>
            <a:r>
              <a:rPr lang="en-US" altLang="zh-CN" sz="16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(1,2,3,4)</a:t>
            </a:r>
            <a:endParaRPr lang="en-US" altLang="zh-CN"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eaLnBrk="0" fontAlgn="base" hangingPunct="0">
              <a:spcBef>
                <a:spcPct val="0"/>
              </a:spcBef>
              <a:spcAft>
                <a:spcPct val="0"/>
              </a:spcAft>
            </a:pPr>
            <a:r>
              <a:rPr lang="en-US" altLang="zh-CN" dirty="0" err="1">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num_major_vessels</a:t>
            </a:r>
            <a:r>
              <a:rPr lang="en-US" altLang="zh-CN"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 :</a:t>
            </a:r>
            <a:r>
              <a:rPr lang="zh-CN" altLang="zh-CN" sz="16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主要血管数（</a:t>
            </a:r>
            <a:r>
              <a:rPr lang="en-US" altLang="zh-CN" sz="16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0-3</a:t>
            </a:r>
            <a:r>
              <a:rPr lang="zh-CN" altLang="zh-CN" sz="16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endParaRPr lang="en-US" altLang="zh-CN"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eaLnBrk="0" fontAlgn="base" hangingPunct="0">
              <a:spcBef>
                <a:spcPct val="0"/>
              </a:spcBef>
              <a:spcAft>
                <a:spcPct val="0"/>
              </a:spcAft>
            </a:pPr>
            <a:r>
              <a:rPr lang="sv-SE" altLang="zh-CN"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fasting_blood_sugar_gt_120_mg_per_dl </a:t>
            </a:r>
            <a:r>
              <a:rPr lang="en-US" altLang="zh-CN"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r>
              <a:rPr lang="zh-CN" altLang="zh-CN" sz="16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空腹血糖</a:t>
            </a:r>
            <a:r>
              <a:rPr lang="en-US" altLang="zh-CN" sz="16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&gt;120mg/dl</a:t>
            </a:r>
            <a:endParaRPr lang="en-US" altLang="zh-CN"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eaLnBrk="0" fontAlgn="base" hangingPunct="0">
              <a:spcBef>
                <a:spcPct val="0"/>
              </a:spcBef>
              <a:spcAft>
                <a:spcPct val="0"/>
              </a:spcAft>
            </a:pPr>
            <a:r>
              <a:rPr lang="en-US" altLang="zh-CN" dirty="0" err="1">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resting_ekg_results</a:t>
            </a:r>
            <a:r>
              <a:rPr lang="en-US" altLang="zh-CN"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 :</a:t>
            </a:r>
            <a:r>
              <a:rPr lang="zh-CN" altLang="zh-CN" sz="16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静息心电图结果</a:t>
            </a:r>
            <a:r>
              <a:rPr lang="en-US" altLang="zh-CN" sz="16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(0,1,2) </a:t>
            </a:r>
            <a:r>
              <a:rPr lang="nl-NL" altLang="zh-CN"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serum_cholesterol_mg_per_dl </a:t>
            </a:r>
            <a:r>
              <a:rPr lang="en-US" altLang="zh-CN"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r>
              <a:rPr lang="zh-CN" altLang="zh-CN" sz="16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胆固醇（</a:t>
            </a:r>
            <a:r>
              <a:rPr lang="en-US" altLang="zh-CN" sz="16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mg/dl</a:t>
            </a:r>
            <a:r>
              <a:rPr lang="zh-CN" altLang="zh-CN" sz="16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endParaRPr lang="en-US" altLang="zh-CN"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eaLnBrk="0" fontAlgn="base" hangingPunct="0">
              <a:spcBef>
                <a:spcPct val="0"/>
              </a:spcBef>
              <a:spcAft>
                <a:spcPct val="0"/>
              </a:spcAft>
            </a:pPr>
            <a:r>
              <a:rPr lang="en-US" altLang="zh-CN" dirty="0" err="1">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oldpeak_eq_st_depression</a:t>
            </a:r>
            <a:r>
              <a:rPr lang="en-US" altLang="zh-CN"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 :</a:t>
            </a:r>
          </a:p>
          <a:p>
            <a:pPr eaLnBrk="0" fontAlgn="base" hangingPunct="0">
              <a:spcBef>
                <a:spcPct val="0"/>
              </a:spcBef>
              <a:spcAft>
                <a:spcPct val="0"/>
              </a:spcAft>
            </a:pPr>
            <a:r>
              <a:rPr lang="en-US" altLang="zh-CN"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sex :</a:t>
            </a:r>
            <a:r>
              <a:rPr lang="zh-CN" altLang="zh-CN" sz="16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性别</a:t>
            </a:r>
            <a:endParaRPr lang="en-US" altLang="zh-CN"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eaLnBrk="0" fontAlgn="base" hangingPunct="0">
              <a:spcBef>
                <a:spcPct val="0"/>
              </a:spcBef>
              <a:spcAft>
                <a:spcPct val="0"/>
              </a:spcAft>
            </a:pPr>
            <a:r>
              <a:rPr lang="en-US" altLang="zh-CN"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age :</a:t>
            </a:r>
            <a:r>
              <a:rPr lang="zh-CN" altLang="zh-CN" sz="16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年龄</a:t>
            </a:r>
            <a:endParaRPr lang="en-US" altLang="zh-CN"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eaLnBrk="0" fontAlgn="base" hangingPunct="0">
              <a:spcBef>
                <a:spcPct val="0"/>
              </a:spcBef>
              <a:spcAft>
                <a:spcPct val="0"/>
              </a:spcAft>
            </a:pPr>
            <a:r>
              <a:rPr lang="en-US" altLang="zh-CN" dirty="0" err="1">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max_heart_rate_achieved</a:t>
            </a:r>
            <a:r>
              <a:rPr lang="en-US" altLang="zh-CN"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 :</a:t>
            </a:r>
            <a:r>
              <a:rPr lang="zh-CN" altLang="zh-CN" sz="16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最大心跳速率</a:t>
            </a:r>
            <a:endParaRPr lang="en-US" altLang="zh-CN"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eaLnBrk="0" fontAlgn="base" hangingPunct="0">
              <a:spcBef>
                <a:spcPct val="0"/>
              </a:spcBef>
              <a:spcAft>
                <a:spcPct val="0"/>
              </a:spcAft>
            </a:pPr>
            <a:r>
              <a:rPr lang="en-US" altLang="zh-CN" dirty="0" err="1">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exercise_induced_angina</a:t>
            </a:r>
            <a:r>
              <a:rPr lang="en-US" altLang="zh-CN"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 :</a:t>
            </a:r>
            <a:r>
              <a:rPr lang="zh-CN" altLang="zh-CN" sz="16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运动诱发心绞痛</a:t>
            </a:r>
            <a:endParaRPr lang="zh-CN" altLang="en-US"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5" name="文本框 14">
            <a:extLst>
              <a:ext uri="{FF2B5EF4-FFF2-40B4-BE49-F238E27FC236}">
                <a16:creationId xmlns:a16="http://schemas.microsoft.com/office/drawing/2014/main" id="{88721451-D6AF-4A43-AFB7-3FB05B9BE0BF}"/>
              </a:ext>
            </a:extLst>
          </p:cNvPr>
          <p:cNvSpPr txBox="1"/>
          <p:nvPr/>
        </p:nvSpPr>
        <p:spPr>
          <a:xfrm>
            <a:off x="3071858" y="5658049"/>
            <a:ext cx="5316566" cy="646331"/>
          </a:xfrm>
          <a:prstGeom prst="rect">
            <a:avLst/>
          </a:prstGeom>
          <a:noFill/>
        </p:spPr>
        <p:txBody>
          <a:bodyPr wrap="square" rtlCol="0">
            <a:spAutoFit/>
          </a:bodyPr>
          <a:lstStyle/>
          <a:p>
            <a:pPr eaLnBrk="0" fontAlgn="base" hangingPunct="0">
              <a:spcBef>
                <a:spcPct val="0"/>
              </a:spcBef>
              <a:spcAft>
                <a:spcPct val="0"/>
              </a:spcAft>
            </a:pPr>
            <a:r>
              <a:rPr lang="en-US" altLang="zh-CN" dirty="0" err="1">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patient_id</a:t>
            </a:r>
            <a:r>
              <a:rPr lang="en-US" altLang="zh-CN"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p>
          <a:p>
            <a:pPr eaLnBrk="0" fontAlgn="base" hangingPunct="0">
              <a:spcBef>
                <a:spcPct val="0"/>
              </a:spcBef>
              <a:spcAft>
                <a:spcPct val="0"/>
              </a:spcAft>
            </a:pPr>
            <a:r>
              <a:rPr lang="en-US" altLang="zh-CN" dirty="0" err="1">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heart_disease_present</a:t>
            </a:r>
            <a:r>
              <a:rPr lang="en-US" altLang="zh-CN"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患心脏病情况</a:t>
            </a:r>
            <a:r>
              <a:rPr lang="en-US" altLang="zh-CN"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  </a:t>
            </a:r>
            <a:endParaRPr lang="zh-CN" altLang="en-US"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1" name="矩形 30">
            <a:extLst>
              <a:ext uri="{FF2B5EF4-FFF2-40B4-BE49-F238E27FC236}">
                <a16:creationId xmlns:a16="http://schemas.microsoft.com/office/drawing/2014/main" id="{5C0178A9-2456-4CF5-8213-27D2B70B997B}"/>
              </a:ext>
            </a:extLst>
          </p:cNvPr>
          <p:cNvSpPr/>
          <p:nvPr/>
        </p:nvSpPr>
        <p:spPr>
          <a:xfrm>
            <a:off x="0" y="254003"/>
            <a:ext cx="457200" cy="238125"/>
          </a:xfrm>
          <a:prstGeom prst="rect">
            <a:avLst/>
          </a:prstGeom>
          <a:solidFill>
            <a:srgbClr val="13548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2" name="矩形 31">
            <a:extLst>
              <a:ext uri="{FF2B5EF4-FFF2-40B4-BE49-F238E27FC236}">
                <a16:creationId xmlns:a16="http://schemas.microsoft.com/office/drawing/2014/main" id="{58343AF2-083A-4AE1-8E85-D4CEAD82B974}"/>
              </a:ext>
            </a:extLst>
          </p:cNvPr>
          <p:cNvSpPr/>
          <p:nvPr/>
        </p:nvSpPr>
        <p:spPr>
          <a:xfrm>
            <a:off x="3852000" y="254003"/>
            <a:ext cx="5292000" cy="238125"/>
          </a:xfrm>
          <a:prstGeom prst="rect">
            <a:avLst/>
          </a:prstGeom>
          <a:solidFill>
            <a:srgbClr val="13548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prstClr val="white"/>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6" name="矩形 35">
            <a:extLst>
              <a:ext uri="{FF2B5EF4-FFF2-40B4-BE49-F238E27FC236}">
                <a16:creationId xmlns:a16="http://schemas.microsoft.com/office/drawing/2014/main" id="{7767F29C-2B26-4B00-A769-2226D4EE8CE0}"/>
              </a:ext>
            </a:extLst>
          </p:cNvPr>
          <p:cNvSpPr/>
          <p:nvPr/>
        </p:nvSpPr>
        <p:spPr>
          <a:xfrm>
            <a:off x="8674894" y="6621466"/>
            <a:ext cx="469106" cy="236537"/>
          </a:xfrm>
          <a:prstGeom prst="rect">
            <a:avLst/>
          </a:prstGeom>
          <a:solidFill>
            <a:srgbClr val="13548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7" name="矩形 36">
            <a:extLst>
              <a:ext uri="{FF2B5EF4-FFF2-40B4-BE49-F238E27FC236}">
                <a16:creationId xmlns:a16="http://schemas.microsoft.com/office/drawing/2014/main" id="{625ABDA2-C511-4D82-9300-C3DD9B54C0DB}"/>
              </a:ext>
            </a:extLst>
          </p:cNvPr>
          <p:cNvSpPr/>
          <p:nvPr/>
        </p:nvSpPr>
        <p:spPr>
          <a:xfrm>
            <a:off x="0" y="6621466"/>
            <a:ext cx="7829550" cy="236537"/>
          </a:xfrm>
          <a:prstGeom prst="rect">
            <a:avLst/>
          </a:prstGeom>
          <a:solidFill>
            <a:srgbClr val="13548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50" name="文本框 49">
            <a:extLst>
              <a:ext uri="{FF2B5EF4-FFF2-40B4-BE49-F238E27FC236}">
                <a16:creationId xmlns:a16="http://schemas.microsoft.com/office/drawing/2014/main" id="{747808E8-5EAE-4DBD-BE89-AA81D6842EB1}"/>
              </a:ext>
            </a:extLst>
          </p:cNvPr>
          <p:cNvSpPr txBox="1">
            <a:spLocks noChangeArrowheads="1"/>
          </p:cNvSpPr>
          <p:nvPr/>
        </p:nvSpPr>
        <p:spPr bwMode="auto">
          <a:xfrm>
            <a:off x="7698581" y="6538913"/>
            <a:ext cx="1125141"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fontAlgn="base">
              <a:spcBef>
                <a:spcPct val="0"/>
              </a:spcBef>
              <a:spcAft>
                <a:spcPct val="0"/>
              </a:spcAft>
            </a:pPr>
            <a:r>
              <a:rPr lang="en-US" altLang="zh-CN" sz="2000" dirty="0">
                <a:solidFill>
                  <a:srgbClr val="044875"/>
                </a:solidFill>
                <a:latin typeface="Times New Roman" panose="02020603050405020304" pitchFamily="18" charset="0"/>
                <a:ea typeface="微软雅黑" pitchFamily="34" charset="-122"/>
                <a:sym typeface="Times New Roman" panose="02020603050405020304" pitchFamily="18" charset="0"/>
              </a:rPr>
              <a:t>NUDT</a:t>
            </a:r>
            <a:endParaRPr lang="zh-CN" altLang="en-US" sz="2000" dirty="0">
              <a:solidFill>
                <a:srgbClr val="044875"/>
              </a:solidFill>
              <a:latin typeface="Times New Roman" panose="02020603050405020304" pitchFamily="18" charset="0"/>
              <a:ea typeface="微软雅黑" pitchFamily="34" charset="-122"/>
              <a:sym typeface="Times New Roman" panose="02020603050405020304" pitchFamily="18" charset="0"/>
            </a:endParaRPr>
          </a:p>
        </p:txBody>
      </p:sp>
      <p:grpSp>
        <p:nvGrpSpPr>
          <p:cNvPr id="54" name="组合 53">
            <a:extLst>
              <a:ext uri="{FF2B5EF4-FFF2-40B4-BE49-F238E27FC236}">
                <a16:creationId xmlns:a16="http://schemas.microsoft.com/office/drawing/2014/main" id="{88492292-DB41-490B-B756-0F76689DF63A}"/>
              </a:ext>
            </a:extLst>
          </p:cNvPr>
          <p:cNvGrpSpPr>
            <a:grpSpLocks/>
          </p:cNvGrpSpPr>
          <p:nvPr/>
        </p:nvGrpSpPr>
        <p:grpSpPr bwMode="auto">
          <a:xfrm>
            <a:off x="413147" y="82551"/>
            <a:ext cx="3531248" cy="584775"/>
            <a:chOff x="551544" y="82976"/>
            <a:chExt cx="4706582" cy="583764"/>
          </a:xfrm>
        </p:grpSpPr>
        <p:sp>
          <p:nvSpPr>
            <p:cNvPr id="55" name="文本框 4">
              <a:extLst>
                <a:ext uri="{FF2B5EF4-FFF2-40B4-BE49-F238E27FC236}">
                  <a16:creationId xmlns:a16="http://schemas.microsoft.com/office/drawing/2014/main" id="{BD2A4BBD-B9A5-4CF3-B740-AA8032FB9136}"/>
                </a:ext>
              </a:extLst>
            </p:cNvPr>
            <p:cNvSpPr txBox="1">
              <a:spLocks noChangeArrowheads="1"/>
            </p:cNvSpPr>
            <p:nvPr/>
          </p:nvSpPr>
          <p:spPr bwMode="auto">
            <a:xfrm>
              <a:off x="1401992" y="111278"/>
              <a:ext cx="3856134"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fontAlgn="base">
                <a:spcBef>
                  <a:spcPct val="0"/>
                </a:spcBef>
                <a:spcAft>
                  <a:spcPct val="0"/>
                </a:spcAft>
              </a:pPr>
              <a:r>
                <a:rPr lang="zh-CN" altLang="en-US" sz="2800" b="1">
                  <a:solidFill>
                    <a:srgbClr val="13548C"/>
                  </a:solidFill>
                  <a:latin typeface="Times New Roman" panose="02020603050405020304" pitchFamily="18" charset="0"/>
                  <a:ea typeface="微软雅黑" panose="020B0503020204020204" pitchFamily="34" charset="-122"/>
                  <a:sym typeface="Times New Roman" panose="02020603050405020304" pitchFamily="18" charset="0"/>
                </a:rPr>
                <a:t>数据分析与处理</a:t>
              </a:r>
            </a:p>
          </p:txBody>
        </p:sp>
        <p:sp>
          <p:nvSpPr>
            <p:cNvPr id="56" name="文本框 55">
              <a:extLst>
                <a:ext uri="{FF2B5EF4-FFF2-40B4-BE49-F238E27FC236}">
                  <a16:creationId xmlns:a16="http://schemas.microsoft.com/office/drawing/2014/main" id="{7486A151-6FB0-48A8-A98D-497DDBAD6452}"/>
                </a:ext>
              </a:extLst>
            </p:cNvPr>
            <p:cNvSpPr txBox="1"/>
            <p:nvPr/>
          </p:nvSpPr>
          <p:spPr>
            <a:xfrm>
              <a:off x="551544" y="82976"/>
              <a:ext cx="936277" cy="583764"/>
            </a:xfrm>
            <a:prstGeom prst="rect">
              <a:avLst/>
            </a:prstGeom>
            <a:noFill/>
          </p:spPr>
          <p:txBody>
            <a:bodyPr wrap="square">
              <a:spAutoFit/>
            </a:bodyPr>
            <a:lstStyle/>
            <a:p>
              <a:pPr algn="ctr">
                <a:defRPr/>
              </a:pPr>
              <a:r>
                <a:rPr lang="en-US" altLang="zh-CN" sz="3200" b="1">
                  <a:solidFill>
                    <a:srgbClr val="E7E6E6">
                      <a:lumMod val="25000"/>
                    </a:srgbClr>
                  </a:solidFill>
                  <a:latin typeface="Times New Roman" panose="02020603050405020304" pitchFamily="18" charset="0"/>
                  <a:ea typeface="微软雅黑" panose="020B0503020204020204" pitchFamily="34" charset="-122"/>
                  <a:sym typeface="Times New Roman" panose="02020603050405020304" pitchFamily="18" charset="0"/>
                </a:rPr>
                <a:t>02</a:t>
              </a:r>
              <a:endParaRPr lang="zh-CN" altLang="en-US" sz="3200" b="1" dirty="0">
                <a:solidFill>
                  <a:srgbClr val="E7E6E6">
                    <a:lumMod val="25000"/>
                  </a:srgbClr>
                </a:solidFill>
                <a:latin typeface="Times New Roman" panose="02020603050405020304" pitchFamily="18" charset="0"/>
                <a:ea typeface="微软雅黑" panose="020B0503020204020204" pitchFamily="34" charset="-122"/>
                <a:sym typeface="Times New Roman" panose="02020603050405020304" pitchFamily="18" charset="0"/>
              </a:endParaRPr>
            </a:p>
          </p:txBody>
        </p:sp>
      </p:grpSp>
    </p:spTree>
    <p:extLst>
      <p:ext uri="{BB962C8B-B14F-4D97-AF65-F5344CB8AC3E}">
        <p14:creationId xmlns:p14="http://schemas.microsoft.com/office/powerpoint/2010/main" val="3546673813"/>
      </p:ext>
    </p:extLst>
  </p:cSld>
  <p:clrMapOvr>
    <a:masterClrMapping/>
  </p:clrMapOvr>
  <p:transition spd="med">
    <p:split orient="vert"/>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CF34D5A8-648F-40DF-A3B4-9EEFFFFA6E18}"/>
              </a:ext>
            </a:extLst>
          </p:cNvPr>
          <p:cNvSpPr txBox="1"/>
          <p:nvPr/>
        </p:nvSpPr>
        <p:spPr>
          <a:xfrm>
            <a:off x="241880" y="1511490"/>
            <a:ext cx="8684365" cy="2726131"/>
          </a:xfrm>
          <a:prstGeom prst="rect">
            <a:avLst/>
          </a:prstGeom>
          <a:noFill/>
        </p:spPr>
        <p:txBody>
          <a:bodyPr wrap="square" rtlCol="0">
            <a:spAutoFit/>
          </a:bodyPr>
          <a:lstStyle/>
          <a:p>
            <a:pPr eaLnBrk="0" fontAlgn="base" hangingPunct="0">
              <a:lnSpc>
                <a:spcPct val="120000"/>
              </a:lnSpc>
              <a:spcBef>
                <a:spcPts val="600"/>
              </a:spcBef>
              <a:spcAft>
                <a:spcPct val="0"/>
              </a:spcAft>
            </a:pPr>
            <a:r>
              <a:rPr lang="zh-CN" altLang="zh-CN" sz="22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数值属性</a:t>
            </a:r>
            <a:r>
              <a:rPr lang="en-US" altLang="zh-CN" sz="22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numeric:</a:t>
            </a:r>
            <a:r>
              <a:rPr lang="zh-CN" altLang="zh-CN" sz="22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静时血压</a:t>
            </a:r>
            <a:r>
              <a:rPr lang="zh-CN" altLang="en-US" sz="22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r>
              <a:rPr lang="zh-CN" altLang="zh-CN" sz="22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主要血管数（</a:t>
            </a:r>
            <a:r>
              <a:rPr lang="en-US" altLang="zh-CN" sz="22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0-3</a:t>
            </a:r>
            <a:r>
              <a:rPr lang="zh-CN" altLang="zh-CN" sz="22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r>
              <a:rPr lang="en-US" altLang="zh-CN" sz="22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 </a:t>
            </a:r>
            <a:r>
              <a:rPr lang="zh-CN" altLang="zh-CN" sz="22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胆固醇（</a:t>
            </a:r>
            <a:r>
              <a:rPr lang="en-US" altLang="zh-CN" sz="22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mg/dl</a:t>
            </a:r>
            <a:r>
              <a:rPr lang="zh-CN" altLang="zh-CN" sz="22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r>
              <a:rPr lang="en-US" altLang="zh-CN" sz="22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 </a:t>
            </a:r>
            <a:r>
              <a:rPr lang="en-US" altLang="zh-CN" sz="2200" dirty="0" err="1">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oldpeak_eq_st_depression</a:t>
            </a:r>
            <a:r>
              <a:rPr lang="en-US" altLang="zh-CN" sz="22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 ; </a:t>
            </a:r>
            <a:r>
              <a:rPr lang="zh-CN" altLang="zh-CN" sz="22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年龄</a:t>
            </a:r>
            <a:r>
              <a:rPr lang="en-US" altLang="zh-CN" sz="22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 </a:t>
            </a:r>
            <a:r>
              <a:rPr lang="zh-CN" altLang="zh-CN" sz="22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最大心跳速</a:t>
            </a:r>
            <a:r>
              <a:rPr lang="zh-CN" altLang="en-US" sz="22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率；</a:t>
            </a:r>
            <a:endParaRPr lang="en-US" altLang="zh-CN" sz="22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eaLnBrk="0" fontAlgn="base" hangingPunct="0">
              <a:lnSpc>
                <a:spcPct val="120000"/>
              </a:lnSpc>
              <a:spcBef>
                <a:spcPts val="600"/>
              </a:spcBef>
              <a:spcAft>
                <a:spcPct val="0"/>
              </a:spcAft>
            </a:pPr>
            <a:r>
              <a:rPr lang="zh-CN" altLang="zh-CN" sz="22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序数属性</a:t>
            </a:r>
            <a:r>
              <a:rPr lang="en-US" altLang="zh-CN" sz="22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Ordered:</a:t>
            </a:r>
            <a:r>
              <a:rPr lang="zh-CN" altLang="zh-CN" sz="22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运动</a:t>
            </a:r>
            <a:r>
              <a:rPr lang="en-US" altLang="zh-CN" sz="22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ST</a:t>
            </a:r>
            <a:r>
              <a:rPr lang="zh-CN" altLang="zh-CN" sz="22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段的峰值斜率</a:t>
            </a:r>
          </a:p>
          <a:p>
            <a:pPr eaLnBrk="0" fontAlgn="base" hangingPunct="0">
              <a:lnSpc>
                <a:spcPct val="120000"/>
              </a:lnSpc>
              <a:spcBef>
                <a:spcPts val="600"/>
              </a:spcBef>
              <a:spcAft>
                <a:spcPct val="0"/>
              </a:spcAft>
            </a:pPr>
            <a:r>
              <a:rPr lang="zh-CN" altLang="zh-CN" sz="22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二元属性</a:t>
            </a:r>
            <a:r>
              <a:rPr lang="en-US" altLang="zh-CN" sz="22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Binary:</a:t>
            </a:r>
            <a:r>
              <a:rPr lang="zh-CN" altLang="zh-CN" sz="22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空腹血糖</a:t>
            </a:r>
            <a:r>
              <a:rPr lang="en-US" altLang="zh-CN" sz="22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&gt;120mg/dl</a:t>
            </a:r>
            <a:r>
              <a:rPr lang="zh-CN" altLang="en-US" sz="22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r>
              <a:rPr lang="zh-CN" altLang="zh-CN" sz="22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性别</a:t>
            </a:r>
            <a:r>
              <a:rPr lang="zh-CN" altLang="en-US" sz="22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r>
              <a:rPr lang="zh-CN" altLang="zh-CN" sz="22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运动诱发心绞痛</a:t>
            </a:r>
            <a:endParaRPr lang="en-US" altLang="zh-CN" sz="22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eaLnBrk="0" fontAlgn="base" hangingPunct="0">
              <a:lnSpc>
                <a:spcPct val="120000"/>
              </a:lnSpc>
              <a:spcBef>
                <a:spcPts val="600"/>
              </a:spcBef>
              <a:spcAft>
                <a:spcPct val="0"/>
              </a:spcAft>
            </a:pPr>
            <a:r>
              <a:rPr lang="zh-CN" altLang="zh-CN" sz="22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标称属性</a:t>
            </a:r>
            <a:r>
              <a:rPr lang="en-US" altLang="zh-CN" sz="22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Nominal:</a:t>
            </a:r>
            <a:r>
              <a:rPr lang="zh-CN" altLang="zh-CN" sz="22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丘脑</a:t>
            </a:r>
            <a:r>
              <a:rPr lang="zh-CN" altLang="en-US" sz="22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状态</a:t>
            </a:r>
            <a:r>
              <a:rPr lang="zh-CN" altLang="zh-CN" sz="22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：正常 固定缺陷</a:t>
            </a:r>
            <a:r>
              <a:rPr lang="en-US" altLang="zh-CN" sz="22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  </a:t>
            </a:r>
            <a:r>
              <a:rPr lang="zh-CN" altLang="zh-CN" sz="22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可逆缺陷</a:t>
            </a:r>
            <a:r>
              <a:rPr lang="zh-CN" altLang="en-US" sz="22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r>
              <a:rPr lang="zh-CN" altLang="zh-CN" sz="22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胸痛类型</a:t>
            </a:r>
            <a:r>
              <a:rPr lang="en-US" altLang="zh-CN" sz="22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(1,2,3,4)</a:t>
            </a:r>
            <a:r>
              <a:rPr lang="zh-CN" altLang="en-US" sz="22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r>
              <a:rPr lang="zh-CN" altLang="zh-CN" sz="22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静息心电图结果</a:t>
            </a:r>
            <a:r>
              <a:rPr lang="en-US" altLang="zh-CN" sz="22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(0,1,2)</a:t>
            </a:r>
          </a:p>
        </p:txBody>
      </p:sp>
      <p:sp>
        <p:nvSpPr>
          <p:cNvPr id="28" name="矩形 27">
            <a:extLst>
              <a:ext uri="{FF2B5EF4-FFF2-40B4-BE49-F238E27FC236}">
                <a16:creationId xmlns:a16="http://schemas.microsoft.com/office/drawing/2014/main" id="{FB5B296D-AED9-45B8-90B8-9243820AFB02}"/>
              </a:ext>
            </a:extLst>
          </p:cNvPr>
          <p:cNvSpPr/>
          <p:nvPr/>
        </p:nvSpPr>
        <p:spPr bwMode="auto">
          <a:xfrm flipV="1">
            <a:off x="454433" y="4422201"/>
            <a:ext cx="8193420" cy="4571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1" name="矩形 30">
            <a:extLst>
              <a:ext uri="{FF2B5EF4-FFF2-40B4-BE49-F238E27FC236}">
                <a16:creationId xmlns:a16="http://schemas.microsoft.com/office/drawing/2014/main" id="{4E30D668-0267-4ED4-9DEA-28380AF5CFED}"/>
              </a:ext>
            </a:extLst>
          </p:cNvPr>
          <p:cNvSpPr/>
          <p:nvPr/>
        </p:nvSpPr>
        <p:spPr bwMode="auto">
          <a:xfrm>
            <a:off x="2095488" y="4689404"/>
            <a:ext cx="460288" cy="461665"/>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2" name="燕尾形 52">
            <a:extLst>
              <a:ext uri="{FF2B5EF4-FFF2-40B4-BE49-F238E27FC236}">
                <a16:creationId xmlns:a16="http://schemas.microsoft.com/office/drawing/2014/main" id="{8D711299-AE9B-4B45-92A6-ED9B9DD6A76B}"/>
              </a:ext>
            </a:extLst>
          </p:cNvPr>
          <p:cNvSpPr/>
          <p:nvPr/>
        </p:nvSpPr>
        <p:spPr>
          <a:xfrm>
            <a:off x="2214283" y="4768315"/>
            <a:ext cx="222698" cy="289441"/>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3" name="文本框 32">
            <a:extLst>
              <a:ext uri="{FF2B5EF4-FFF2-40B4-BE49-F238E27FC236}">
                <a16:creationId xmlns:a16="http://schemas.microsoft.com/office/drawing/2014/main" id="{B6235E6A-AC35-4918-846D-B86AFF9AC99C}"/>
              </a:ext>
            </a:extLst>
          </p:cNvPr>
          <p:cNvSpPr txBox="1"/>
          <p:nvPr/>
        </p:nvSpPr>
        <p:spPr>
          <a:xfrm>
            <a:off x="241880" y="4689404"/>
            <a:ext cx="1864795" cy="461665"/>
          </a:xfrm>
          <a:prstGeom prst="rect">
            <a:avLst/>
          </a:prstGeom>
          <a:solidFill>
            <a:srgbClr val="13548C"/>
          </a:solidFill>
        </p:spPr>
        <p:txBody>
          <a:bodyPr wrap="square" rtlCol="0">
            <a:spAutoFit/>
          </a:bodyPr>
          <a:lstStyle/>
          <a:p>
            <a:pPr algn="ctr" eaLnBrk="0" fontAlgn="base" hangingPunct="0">
              <a:spcBef>
                <a:spcPct val="0"/>
              </a:spcBef>
              <a:spcAft>
                <a:spcPct val="0"/>
              </a:spcAft>
            </a:pPr>
            <a:r>
              <a:rPr lang="zh-CN" altLang="en-US" sz="2400" dirty="0">
                <a:solidFill>
                  <a:prstClr val="white"/>
                </a:solidFill>
                <a:latin typeface="Times New Roman" panose="02020603050405020304" pitchFamily="18" charset="0"/>
                <a:ea typeface="微软雅黑" panose="020B0503020204020204" pitchFamily="34" charset="-122"/>
                <a:sym typeface="Times New Roman" panose="02020603050405020304" pitchFamily="18" charset="0"/>
              </a:rPr>
              <a:t>存在的问题</a:t>
            </a:r>
          </a:p>
        </p:txBody>
      </p:sp>
      <p:sp>
        <p:nvSpPr>
          <p:cNvPr id="10" name="矩形 9">
            <a:extLst>
              <a:ext uri="{FF2B5EF4-FFF2-40B4-BE49-F238E27FC236}">
                <a16:creationId xmlns:a16="http://schemas.microsoft.com/office/drawing/2014/main" id="{E1B61E94-1979-4CFC-98EE-551B825CD687}"/>
              </a:ext>
            </a:extLst>
          </p:cNvPr>
          <p:cNvSpPr/>
          <p:nvPr/>
        </p:nvSpPr>
        <p:spPr>
          <a:xfrm>
            <a:off x="1570217" y="5346510"/>
            <a:ext cx="6003567" cy="461665"/>
          </a:xfrm>
          <a:prstGeom prst="rect">
            <a:avLst/>
          </a:prstGeom>
        </p:spPr>
        <p:txBody>
          <a:bodyPr wrap="none">
            <a:spAutoFit/>
          </a:bodyPr>
          <a:lstStyle/>
          <a:p>
            <a:pPr algn="ctr" eaLnBrk="0" fontAlgn="base" hangingPunct="0">
              <a:spcBef>
                <a:spcPct val="0"/>
              </a:spcBef>
              <a:spcAft>
                <a:spcPct val="0"/>
              </a:spcAft>
            </a:pPr>
            <a:r>
              <a:rPr lang="en-US" altLang="zh-CN" sz="2400" dirty="0" err="1">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Thal</a:t>
            </a:r>
            <a:r>
              <a:rPr lang="en-US" altLang="zh-CN" sz="24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(normal; fixed </a:t>
            </a:r>
            <a:r>
              <a:rPr lang="en-US" altLang="zh-CN" sz="2400" dirty="0" err="1">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defect;reversable</a:t>
            </a:r>
            <a:r>
              <a:rPr lang="en-US" altLang="zh-CN" sz="24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 defect )</a:t>
            </a:r>
            <a:r>
              <a:rPr lang="zh-CN" altLang="en-US" sz="24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p>
        </p:txBody>
      </p:sp>
      <p:sp>
        <p:nvSpPr>
          <p:cNvPr id="35" name="矩形 34">
            <a:extLst>
              <a:ext uri="{FF2B5EF4-FFF2-40B4-BE49-F238E27FC236}">
                <a16:creationId xmlns:a16="http://schemas.microsoft.com/office/drawing/2014/main" id="{3CF1646C-D74F-4DEC-BC0D-3FC01B1C4A0F}"/>
              </a:ext>
            </a:extLst>
          </p:cNvPr>
          <p:cNvSpPr/>
          <p:nvPr/>
        </p:nvSpPr>
        <p:spPr>
          <a:xfrm>
            <a:off x="1048439" y="5915458"/>
            <a:ext cx="7047122" cy="461665"/>
          </a:xfrm>
          <a:prstGeom prst="rect">
            <a:avLst/>
          </a:prstGeom>
        </p:spPr>
        <p:txBody>
          <a:bodyPr wrap="none">
            <a:spAutoFit/>
          </a:bodyPr>
          <a:lstStyle/>
          <a:p>
            <a:pPr algn="ctr" eaLnBrk="0" fontAlgn="base" hangingPunct="0">
              <a:spcBef>
                <a:spcPct val="0"/>
              </a:spcBef>
              <a:spcAft>
                <a:spcPct val="0"/>
              </a:spcAft>
            </a:pPr>
            <a:r>
              <a:rPr lang="en-US" altLang="zh-CN" sz="24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normal = </a:t>
            </a:r>
            <a:r>
              <a:rPr lang="en-US" altLang="zh-CN" sz="240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0      fixed </a:t>
            </a:r>
            <a:r>
              <a:rPr lang="en-US" altLang="zh-CN" sz="24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defect =</a:t>
            </a:r>
            <a:r>
              <a:rPr lang="en-US" altLang="zh-CN" sz="240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2       </a:t>
            </a:r>
            <a:r>
              <a:rPr lang="en-US" altLang="zh-CN" sz="24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reversable defect =1  </a:t>
            </a:r>
            <a:endParaRPr lang="zh-CN" altLang="en-US" sz="24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2" name="矩形 21">
            <a:extLst>
              <a:ext uri="{FF2B5EF4-FFF2-40B4-BE49-F238E27FC236}">
                <a16:creationId xmlns:a16="http://schemas.microsoft.com/office/drawing/2014/main" id="{992CA0DE-BE60-4D6C-9A3F-AC54D7D7CABA}"/>
              </a:ext>
            </a:extLst>
          </p:cNvPr>
          <p:cNvSpPr/>
          <p:nvPr/>
        </p:nvSpPr>
        <p:spPr>
          <a:xfrm>
            <a:off x="0" y="254003"/>
            <a:ext cx="457200" cy="238125"/>
          </a:xfrm>
          <a:prstGeom prst="rect">
            <a:avLst/>
          </a:prstGeom>
          <a:solidFill>
            <a:srgbClr val="13548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3" name="矩形 22">
            <a:extLst>
              <a:ext uri="{FF2B5EF4-FFF2-40B4-BE49-F238E27FC236}">
                <a16:creationId xmlns:a16="http://schemas.microsoft.com/office/drawing/2014/main" id="{4410AFA0-3670-4389-A16E-116141A173CF}"/>
              </a:ext>
            </a:extLst>
          </p:cNvPr>
          <p:cNvSpPr/>
          <p:nvPr/>
        </p:nvSpPr>
        <p:spPr>
          <a:xfrm>
            <a:off x="3852000" y="254003"/>
            <a:ext cx="5292000" cy="238125"/>
          </a:xfrm>
          <a:prstGeom prst="rect">
            <a:avLst/>
          </a:prstGeom>
          <a:solidFill>
            <a:srgbClr val="13548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prstClr val="white"/>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5" name="矩形 24">
            <a:extLst>
              <a:ext uri="{FF2B5EF4-FFF2-40B4-BE49-F238E27FC236}">
                <a16:creationId xmlns:a16="http://schemas.microsoft.com/office/drawing/2014/main" id="{32434F2B-3D84-4D2C-A598-F6C9A21FAF91}"/>
              </a:ext>
            </a:extLst>
          </p:cNvPr>
          <p:cNvSpPr/>
          <p:nvPr/>
        </p:nvSpPr>
        <p:spPr>
          <a:xfrm>
            <a:off x="8674894" y="6621466"/>
            <a:ext cx="469106" cy="236537"/>
          </a:xfrm>
          <a:prstGeom prst="rect">
            <a:avLst/>
          </a:prstGeom>
          <a:solidFill>
            <a:srgbClr val="13548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6" name="矩形 25">
            <a:extLst>
              <a:ext uri="{FF2B5EF4-FFF2-40B4-BE49-F238E27FC236}">
                <a16:creationId xmlns:a16="http://schemas.microsoft.com/office/drawing/2014/main" id="{C462C1FD-5BBA-45CF-8668-7609A8EDE7CD}"/>
              </a:ext>
            </a:extLst>
          </p:cNvPr>
          <p:cNvSpPr/>
          <p:nvPr/>
        </p:nvSpPr>
        <p:spPr>
          <a:xfrm>
            <a:off x="0" y="6621466"/>
            <a:ext cx="7829550" cy="236537"/>
          </a:xfrm>
          <a:prstGeom prst="rect">
            <a:avLst/>
          </a:prstGeom>
          <a:solidFill>
            <a:srgbClr val="13548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7" name="文本框 26">
            <a:extLst>
              <a:ext uri="{FF2B5EF4-FFF2-40B4-BE49-F238E27FC236}">
                <a16:creationId xmlns:a16="http://schemas.microsoft.com/office/drawing/2014/main" id="{F396FB52-5209-4551-80A5-270C80DA87EF}"/>
              </a:ext>
            </a:extLst>
          </p:cNvPr>
          <p:cNvSpPr txBox="1">
            <a:spLocks noChangeArrowheads="1"/>
          </p:cNvSpPr>
          <p:nvPr/>
        </p:nvSpPr>
        <p:spPr bwMode="auto">
          <a:xfrm>
            <a:off x="7698581" y="6538913"/>
            <a:ext cx="1125141"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fontAlgn="base">
              <a:spcBef>
                <a:spcPct val="0"/>
              </a:spcBef>
              <a:spcAft>
                <a:spcPct val="0"/>
              </a:spcAft>
            </a:pPr>
            <a:r>
              <a:rPr lang="en-US" altLang="zh-CN" sz="2000" dirty="0">
                <a:solidFill>
                  <a:srgbClr val="044875"/>
                </a:solidFill>
                <a:latin typeface="Times New Roman" panose="02020603050405020304" pitchFamily="18" charset="0"/>
                <a:ea typeface="微软雅黑" pitchFamily="34" charset="-122"/>
                <a:sym typeface="Times New Roman" panose="02020603050405020304" pitchFamily="18" charset="0"/>
              </a:rPr>
              <a:t>NUDT</a:t>
            </a:r>
            <a:endParaRPr lang="zh-CN" altLang="en-US" sz="2000" dirty="0">
              <a:solidFill>
                <a:srgbClr val="044875"/>
              </a:solidFill>
              <a:latin typeface="Times New Roman" panose="02020603050405020304" pitchFamily="18" charset="0"/>
              <a:ea typeface="微软雅黑" pitchFamily="34" charset="-122"/>
              <a:sym typeface="Times New Roman" panose="02020603050405020304" pitchFamily="18" charset="0"/>
            </a:endParaRPr>
          </a:p>
        </p:txBody>
      </p:sp>
      <p:grpSp>
        <p:nvGrpSpPr>
          <p:cNvPr id="34" name="组合 33">
            <a:extLst>
              <a:ext uri="{FF2B5EF4-FFF2-40B4-BE49-F238E27FC236}">
                <a16:creationId xmlns:a16="http://schemas.microsoft.com/office/drawing/2014/main" id="{C2D0DF7E-924D-4DC8-B78B-937763EE017B}"/>
              </a:ext>
            </a:extLst>
          </p:cNvPr>
          <p:cNvGrpSpPr>
            <a:grpSpLocks/>
          </p:cNvGrpSpPr>
          <p:nvPr/>
        </p:nvGrpSpPr>
        <p:grpSpPr bwMode="auto">
          <a:xfrm>
            <a:off x="413147" y="82551"/>
            <a:ext cx="3531248" cy="584775"/>
            <a:chOff x="551544" y="82976"/>
            <a:chExt cx="4706582" cy="583764"/>
          </a:xfrm>
        </p:grpSpPr>
        <p:sp>
          <p:nvSpPr>
            <p:cNvPr id="36" name="文本框 4">
              <a:extLst>
                <a:ext uri="{FF2B5EF4-FFF2-40B4-BE49-F238E27FC236}">
                  <a16:creationId xmlns:a16="http://schemas.microsoft.com/office/drawing/2014/main" id="{5FE72816-E150-4808-BA32-2CE9BC10B4A6}"/>
                </a:ext>
              </a:extLst>
            </p:cNvPr>
            <p:cNvSpPr txBox="1">
              <a:spLocks noChangeArrowheads="1"/>
            </p:cNvSpPr>
            <p:nvPr/>
          </p:nvSpPr>
          <p:spPr bwMode="auto">
            <a:xfrm>
              <a:off x="1401992" y="111278"/>
              <a:ext cx="3856134"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fontAlgn="base">
                <a:spcBef>
                  <a:spcPct val="0"/>
                </a:spcBef>
                <a:spcAft>
                  <a:spcPct val="0"/>
                </a:spcAft>
              </a:pPr>
              <a:r>
                <a:rPr lang="zh-CN" altLang="en-US" sz="2800" b="1">
                  <a:solidFill>
                    <a:srgbClr val="13548C"/>
                  </a:solidFill>
                  <a:latin typeface="Times New Roman" panose="02020603050405020304" pitchFamily="18" charset="0"/>
                  <a:ea typeface="微软雅黑" panose="020B0503020204020204" pitchFamily="34" charset="-122"/>
                  <a:sym typeface="Times New Roman" panose="02020603050405020304" pitchFamily="18" charset="0"/>
                </a:rPr>
                <a:t>数据分析与处理</a:t>
              </a:r>
            </a:p>
          </p:txBody>
        </p:sp>
        <p:sp>
          <p:nvSpPr>
            <p:cNvPr id="37" name="文本框 36">
              <a:extLst>
                <a:ext uri="{FF2B5EF4-FFF2-40B4-BE49-F238E27FC236}">
                  <a16:creationId xmlns:a16="http://schemas.microsoft.com/office/drawing/2014/main" id="{F7441ED4-D919-4B02-8A7E-C8DA74EF97F4}"/>
                </a:ext>
              </a:extLst>
            </p:cNvPr>
            <p:cNvSpPr txBox="1"/>
            <p:nvPr/>
          </p:nvSpPr>
          <p:spPr>
            <a:xfrm>
              <a:off x="551544" y="82976"/>
              <a:ext cx="936277" cy="583764"/>
            </a:xfrm>
            <a:prstGeom prst="rect">
              <a:avLst/>
            </a:prstGeom>
            <a:noFill/>
          </p:spPr>
          <p:txBody>
            <a:bodyPr wrap="square">
              <a:spAutoFit/>
            </a:bodyPr>
            <a:lstStyle/>
            <a:p>
              <a:pPr algn="ctr">
                <a:defRPr/>
              </a:pPr>
              <a:r>
                <a:rPr lang="en-US" altLang="zh-CN" sz="3200" b="1">
                  <a:solidFill>
                    <a:srgbClr val="E7E6E6">
                      <a:lumMod val="25000"/>
                    </a:srgbClr>
                  </a:solidFill>
                  <a:latin typeface="Times New Roman" panose="02020603050405020304" pitchFamily="18" charset="0"/>
                  <a:ea typeface="微软雅黑" panose="020B0503020204020204" pitchFamily="34" charset="-122"/>
                  <a:sym typeface="Times New Roman" panose="02020603050405020304" pitchFamily="18" charset="0"/>
                </a:rPr>
                <a:t>02</a:t>
              </a:r>
              <a:endParaRPr lang="zh-CN" altLang="en-US" sz="3200" b="1" dirty="0">
                <a:solidFill>
                  <a:srgbClr val="E7E6E6">
                    <a:lumMod val="25000"/>
                  </a:srgbClr>
                </a:solidFill>
                <a:latin typeface="Times New Roman" panose="02020603050405020304" pitchFamily="18" charset="0"/>
                <a:ea typeface="微软雅黑" panose="020B0503020204020204" pitchFamily="34" charset="-122"/>
                <a:sym typeface="Times New Roman" panose="02020603050405020304" pitchFamily="18" charset="0"/>
              </a:endParaRPr>
            </a:p>
          </p:txBody>
        </p:sp>
      </p:grpSp>
      <p:sp>
        <p:nvSpPr>
          <p:cNvPr id="38" name="文本框 37">
            <a:extLst>
              <a:ext uri="{FF2B5EF4-FFF2-40B4-BE49-F238E27FC236}">
                <a16:creationId xmlns:a16="http://schemas.microsoft.com/office/drawing/2014/main" id="{89869661-6CEC-4187-8960-7C073A35B058}"/>
              </a:ext>
            </a:extLst>
          </p:cNvPr>
          <p:cNvSpPr txBox="1"/>
          <p:nvPr/>
        </p:nvSpPr>
        <p:spPr bwMode="auto">
          <a:xfrm>
            <a:off x="241880" y="837111"/>
            <a:ext cx="1747472" cy="510778"/>
          </a:xfrm>
          <a:prstGeom prst="roundRect">
            <a:avLst/>
          </a:prstGeom>
          <a:solidFill>
            <a:srgbClr val="13548C"/>
          </a:solidFill>
        </p:spPr>
        <p:txBody>
          <a:bodyPr wrap="square">
            <a:spAutoFit/>
          </a:bodyPr>
          <a:lstStyle/>
          <a:p>
            <a:pPr algn="ctr">
              <a:defRPr/>
            </a:pPr>
            <a:r>
              <a:rPr lang="zh-CN" altLang="en-US" sz="2400" b="1" dirty="0">
                <a:solidFill>
                  <a:prstClr val="white"/>
                </a:solidFill>
                <a:latin typeface="Times New Roman" panose="02020603050405020304" pitchFamily="18" charset="0"/>
                <a:ea typeface="微软雅黑" panose="020B0503020204020204" pitchFamily="34" charset="-122"/>
                <a:cs typeface="Arial" panose="020B0604020202020204" pitchFamily="34" charset="0"/>
                <a:sym typeface="Times New Roman" panose="02020603050405020304" pitchFamily="18" charset="0"/>
              </a:rPr>
              <a:t>数据分析</a:t>
            </a:r>
          </a:p>
        </p:txBody>
      </p:sp>
    </p:spTree>
    <p:extLst>
      <p:ext uri="{BB962C8B-B14F-4D97-AF65-F5344CB8AC3E}">
        <p14:creationId xmlns:p14="http://schemas.microsoft.com/office/powerpoint/2010/main" val="410294849"/>
      </p:ext>
    </p:extLst>
  </p:cSld>
  <p:clrMapOvr>
    <a:masterClrMapping/>
  </p:clrMapOvr>
  <p:transition spd="med">
    <p:split orient="vert"/>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9F762EC7-4B99-45F7-82FB-B2532C1EE599}"/>
              </a:ext>
            </a:extLst>
          </p:cNvPr>
          <p:cNvGrpSpPr/>
          <p:nvPr/>
        </p:nvGrpSpPr>
        <p:grpSpPr>
          <a:xfrm>
            <a:off x="606388" y="789263"/>
            <a:ext cx="7931224" cy="5796196"/>
            <a:chOff x="609600" y="789262"/>
            <a:chExt cx="10972800" cy="6014251"/>
          </a:xfrm>
        </p:grpSpPr>
        <p:pic>
          <p:nvPicPr>
            <p:cNvPr id="29698" name="Picture 2">
              <a:extLst>
                <a:ext uri="{FF2B5EF4-FFF2-40B4-BE49-F238E27FC236}">
                  <a16:creationId xmlns:a16="http://schemas.microsoft.com/office/drawing/2014/main" id="{E23A8DCB-7289-4D2B-A5A0-540451ADC5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789262"/>
              <a:ext cx="5020627" cy="2980750"/>
            </a:xfrm>
            <a:prstGeom prst="rect">
              <a:avLst/>
            </a:prstGeom>
            <a:noFill/>
            <a:extLst>
              <a:ext uri="{909E8E84-426E-40DD-AFC4-6F175D3DCCD1}">
                <a14:hiddenFill xmlns:a14="http://schemas.microsoft.com/office/drawing/2010/main">
                  <a:solidFill>
                    <a:srgbClr val="FFFFFF"/>
                  </a:solidFill>
                </a14:hiddenFill>
              </a:ext>
            </a:extLst>
          </p:spPr>
        </p:pic>
        <p:pic>
          <p:nvPicPr>
            <p:cNvPr id="29700" name="Picture 4">
              <a:extLst>
                <a:ext uri="{FF2B5EF4-FFF2-40B4-BE49-F238E27FC236}">
                  <a16:creationId xmlns:a16="http://schemas.microsoft.com/office/drawing/2014/main" id="{FD207472-715B-41FA-9EE2-7AC25F38D6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2389" y="789262"/>
              <a:ext cx="5020628" cy="3264605"/>
            </a:xfrm>
            <a:prstGeom prst="rect">
              <a:avLst/>
            </a:prstGeom>
            <a:noFill/>
            <a:extLst>
              <a:ext uri="{909E8E84-426E-40DD-AFC4-6F175D3DCCD1}">
                <a14:hiddenFill xmlns:a14="http://schemas.microsoft.com/office/drawing/2010/main">
                  <a:solidFill>
                    <a:srgbClr val="FFFFFF"/>
                  </a:solidFill>
                </a14:hiddenFill>
              </a:ext>
            </a:extLst>
          </p:spPr>
        </p:pic>
        <p:pic>
          <p:nvPicPr>
            <p:cNvPr id="29702" name="Picture 6">
              <a:extLst>
                <a:ext uri="{FF2B5EF4-FFF2-40B4-BE49-F238E27FC236}">
                  <a16:creationId xmlns:a16="http://schemas.microsoft.com/office/drawing/2014/main" id="{234831E2-0361-4D86-9BF8-D1AA8A5AE0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3638488"/>
              <a:ext cx="4981543" cy="3165025"/>
            </a:xfrm>
            <a:prstGeom prst="rect">
              <a:avLst/>
            </a:prstGeom>
            <a:noFill/>
            <a:extLst>
              <a:ext uri="{909E8E84-426E-40DD-AFC4-6F175D3DCCD1}">
                <a14:hiddenFill xmlns:a14="http://schemas.microsoft.com/office/drawing/2010/main">
                  <a:solidFill>
                    <a:srgbClr val="FFFFFF"/>
                  </a:solidFill>
                </a14:hiddenFill>
              </a:ext>
            </a:extLst>
          </p:spPr>
        </p:pic>
        <p:pic>
          <p:nvPicPr>
            <p:cNvPr id="29704" name="Picture 8">
              <a:extLst>
                <a:ext uri="{FF2B5EF4-FFF2-40B4-BE49-F238E27FC236}">
                  <a16:creationId xmlns:a16="http://schemas.microsoft.com/office/drawing/2014/main" id="{3E02F4E2-E6AA-43C8-8925-34B8775C27A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84609" y="3696531"/>
              <a:ext cx="5197791" cy="3048938"/>
            </a:xfrm>
            <a:prstGeom prst="rect">
              <a:avLst/>
            </a:prstGeom>
            <a:noFill/>
            <a:extLst>
              <a:ext uri="{909E8E84-426E-40DD-AFC4-6F175D3DCCD1}">
                <a14:hiddenFill xmlns:a14="http://schemas.microsoft.com/office/drawing/2010/main">
                  <a:solidFill>
                    <a:srgbClr val="FFFFFF"/>
                  </a:solidFill>
                </a14:hiddenFill>
              </a:ext>
            </a:extLst>
          </p:spPr>
        </p:pic>
      </p:grpSp>
      <p:sp>
        <p:nvSpPr>
          <p:cNvPr id="18" name="矩形 17">
            <a:extLst>
              <a:ext uri="{FF2B5EF4-FFF2-40B4-BE49-F238E27FC236}">
                <a16:creationId xmlns:a16="http://schemas.microsoft.com/office/drawing/2014/main" id="{C3B8DC2D-A943-466C-B083-8FCEB2B85A2C}"/>
              </a:ext>
            </a:extLst>
          </p:cNvPr>
          <p:cNvSpPr/>
          <p:nvPr/>
        </p:nvSpPr>
        <p:spPr>
          <a:xfrm>
            <a:off x="0" y="254003"/>
            <a:ext cx="457200" cy="238125"/>
          </a:xfrm>
          <a:prstGeom prst="rect">
            <a:avLst/>
          </a:prstGeom>
          <a:solidFill>
            <a:srgbClr val="13548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9" name="矩形 18">
            <a:extLst>
              <a:ext uri="{FF2B5EF4-FFF2-40B4-BE49-F238E27FC236}">
                <a16:creationId xmlns:a16="http://schemas.microsoft.com/office/drawing/2014/main" id="{52A4F0F9-C3D7-4E02-A9E2-517F3A90F055}"/>
              </a:ext>
            </a:extLst>
          </p:cNvPr>
          <p:cNvSpPr/>
          <p:nvPr/>
        </p:nvSpPr>
        <p:spPr>
          <a:xfrm>
            <a:off x="2857500" y="254003"/>
            <a:ext cx="6286500" cy="238125"/>
          </a:xfrm>
          <a:prstGeom prst="rect">
            <a:avLst/>
          </a:prstGeom>
          <a:solidFill>
            <a:srgbClr val="13548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prstClr val="white"/>
              </a:solidFill>
              <a:latin typeface="Times New Roman" panose="02020603050405020304" pitchFamily="18" charset="0"/>
              <a:ea typeface="微软雅黑" panose="020B0503020204020204" pitchFamily="34" charset="-122"/>
              <a:sym typeface="Times New Roman" panose="02020603050405020304" pitchFamily="18" charset="0"/>
            </a:endParaRPr>
          </a:p>
        </p:txBody>
      </p:sp>
      <p:grpSp>
        <p:nvGrpSpPr>
          <p:cNvPr id="20" name="组合 19">
            <a:extLst>
              <a:ext uri="{FF2B5EF4-FFF2-40B4-BE49-F238E27FC236}">
                <a16:creationId xmlns:a16="http://schemas.microsoft.com/office/drawing/2014/main" id="{DBCE9947-112B-4C59-B98C-DA5B552113F8}"/>
              </a:ext>
            </a:extLst>
          </p:cNvPr>
          <p:cNvGrpSpPr>
            <a:grpSpLocks/>
          </p:cNvGrpSpPr>
          <p:nvPr/>
        </p:nvGrpSpPr>
        <p:grpSpPr bwMode="auto">
          <a:xfrm>
            <a:off x="413147" y="82551"/>
            <a:ext cx="2379958" cy="584775"/>
            <a:chOff x="551544" y="82976"/>
            <a:chExt cx="3172099" cy="583764"/>
          </a:xfrm>
        </p:grpSpPr>
        <p:sp>
          <p:nvSpPr>
            <p:cNvPr id="21" name="文本框 4">
              <a:extLst>
                <a:ext uri="{FF2B5EF4-FFF2-40B4-BE49-F238E27FC236}">
                  <a16:creationId xmlns:a16="http://schemas.microsoft.com/office/drawing/2014/main" id="{00BCBFB4-617B-4607-A31C-00CB6851283A}"/>
                </a:ext>
              </a:extLst>
            </p:cNvPr>
            <p:cNvSpPr txBox="1">
              <a:spLocks noChangeArrowheads="1"/>
            </p:cNvSpPr>
            <p:nvPr/>
          </p:nvSpPr>
          <p:spPr bwMode="auto">
            <a:xfrm>
              <a:off x="1401992" y="111278"/>
              <a:ext cx="232165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fontAlgn="base">
                <a:spcBef>
                  <a:spcPct val="0"/>
                </a:spcBef>
                <a:spcAft>
                  <a:spcPct val="0"/>
                </a:spcAft>
              </a:pPr>
              <a:r>
                <a:rPr lang="zh-CN" altLang="en-US" sz="2800" b="1">
                  <a:solidFill>
                    <a:srgbClr val="13548C"/>
                  </a:solidFill>
                  <a:latin typeface="Times New Roman" panose="02020603050405020304" pitchFamily="18" charset="0"/>
                  <a:ea typeface="微软雅黑" panose="020B0503020204020204" pitchFamily="34" charset="-122"/>
                  <a:sym typeface="Times New Roman" panose="02020603050405020304" pitchFamily="18" charset="0"/>
                </a:rPr>
                <a:t>特征选择</a:t>
              </a:r>
            </a:p>
          </p:txBody>
        </p:sp>
        <p:sp>
          <p:nvSpPr>
            <p:cNvPr id="22" name="文本框 21">
              <a:extLst>
                <a:ext uri="{FF2B5EF4-FFF2-40B4-BE49-F238E27FC236}">
                  <a16:creationId xmlns:a16="http://schemas.microsoft.com/office/drawing/2014/main" id="{5DFB628A-A30A-418E-8B65-3C208A3BC9AF}"/>
                </a:ext>
              </a:extLst>
            </p:cNvPr>
            <p:cNvSpPr txBox="1"/>
            <p:nvPr/>
          </p:nvSpPr>
          <p:spPr>
            <a:xfrm>
              <a:off x="551544" y="82976"/>
              <a:ext cx="936277" cy="583764"/>
            </a:xfrm>
            <a:prstGeom prst="rect">
              <a:avLst/>
            </a:prstGeom>
            <a:noFill/>
          </p:spPr>
          <p:txBody>
            <a:bodyPr wrap="square">
              <a:spAutoFit/>
            </a:bodyPr>
            <a:lstStyle/>
            <a:p>
              <a:pPr algn="ctr">
                <a:defRPr/>
              </a:pPr>
              <a:r>
                <a:rPr lang="en-US" altLang="zh-CN" sz="3200" b="1">
                  <a:solidFill>
                    <a:srgbClr val="E7E6E6">
                      <a:lumMod val="25000"/>
                    </a:srgbClr>
                  </a:solidFill>
                  <a:latin typeface="Times New Roman" panose="02020603050405020304" pitchFamily="18" charset="0"/>
                  <a:ea typeface="微软雅黑" panose="020B0503020204020204" pitchFamily="34" charset="-122"/>
                  <a:sym typeface="Times New Roman" panose="02020603050405020304" pitchFamily="18" charset="0"/>
                </a:rPr>
                <a:t>03</a:t>
              </a:r>
              <a:endParaRPr lang="zh-CN" altLang="en-US" sz="3200" b="1" dirty="0">
                <a:solidFill>
                  <a:srgbClr val="E7E6E6">
                    <a:lumMod val="25000"/>
                  </a:srgbClr>
                </a:solidFill>
                <a:latin typeface="Times New Roman" panose="02020603050405020304" pitchFamily="18" charset="0"/>
                <a:ea typeface="微软雅黑" panose="020B0503020204020204" pitchFamily="34" charset="-122"/>
                <a:sym typeface="Times New Roman" panose="02020603050405020304" pitchFamily="18" charset="0"/>
              </a:endParaRPr>
            </a:p>
          </p:txBody>
        </p:sp>
      </p:grpSp>
      <p:sp>
        <p:nvSpPr>
          <p:cNvPr id="23" name="矩形 22">
            <a:extLst>
              <a:ext uri="{FF2B5EF4-FFF2-40B4-BE49-F238E27FC236}">
                <a16:creationId xmlns:a16="http://schemas.microsoft.com/office/drawing/2014/main" id="{D64BCD7A-3D24-4E8A-9562-1AFA63425AE7}"/>
              </a:ext>
            </a:extLst>
          </p:cNvPr>
          <p:cNvSpPr/>
          <p:nvPr/>
        </p:nvSpPr>
        <p:spPr>
          <a:xfrm>
            <a:off x="8674894" y="6621466"/>
            <a:ext cx="469106" cy="236537"/>
          </a:xfrm>
          <a:prstGeom prst="rect">
            <a:avLst/>
          </a:prstGeom>
          <a:solidFill>
            <a:srgbClr val="13548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4" name="矩形 23">
            <a:extLst>
              <a:ext uri="{FF2B5EF4-FFF2-40B4-BE49-F238E27FC236}">
                <a16:creationId xmlns:a16="http://schemas.microsoft.com/office/drawing/2014/main" id="{3E56F0B5-37EE-4033-936D-C48B39DA95B4}"/>
              </a:ext>
            </a:extLst>
          </p:cNvPr>
          <p:cNvSpPr/>
          <p:nvPr/>
        </p:nvSpPr>
        <p:spPr>
          <a:xfrm>
            <a:off x="0" y="6621466"/>
            <a:ext cx="7829550" cy="236537"/>
          </a:xfrm>
          <a:prstGeom prst="rect">
            <a:avLst/>
          </a:prstGeom>
          <a:solidFill>
            <a:srgbClr val="13548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5" name="文本框 24">
            <a:extLst>
              <a:ext uri="{FF2B5EF4-FFF2-40B4-BE49-F238E27FC236}">
                <a16:creationId xmlns:a16="http://schemas.microsoft.com/office/drawing/2014/main" id="{724FAAF7-2187-49E8-8DE0-1E44672CA8A0}"/>
              </a:ext>
            </a:extLst>
          </p:cNvPr>
          <p:cNvSpPr txBox="1">
            <a:spLocks noChangeArrowheads="1"/>
          </p:cNvSpPr>
          <p:nvPr/>
        </p:nvSpPr>
        <p:spPr bwMode="auto">
          <a:xfrm>
            <a:off x="7698581" y="6538913"/>
            <a:ext cx="1125141"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fontAlgn="base">
              <a:spcBef>
                <a:spcPct val="0"/>
              </a:spcBef>
              <a:spcAft>
                <a:spcPct val="0"/>
              </a:spcAft>
            </a:pPr>
            <a:r>
              <a:rPr lang="en-US" altLang="zh-CN" sz="2000" dirty="0">
                <a:solidFill>
                  <a:srgbClr val="044875"/>
                </a:solidFill>
                <a:latin typeface="Times New Roman" panose="02020603050405020304" pitchFamily="18" charset="0"/>
                <a:ea typeface="微软雅黑" pitchFamily="34" charset="-122"/>
                <a:sym typeface="Times New Roman" panose="02020603050405020304" pitchFamily="18" charset="0"/>
              </a:rPr>
              <a:t>NUDT</a:t>
            </a:r>
            <a:endParaRPr lang="zh-CN" altLang="en-US" sz="2000" dirty="0">
              <a:solidFill>
                <a:srgbClr val="044875"/>
              </a:solidFill>
              <a:latin typeface="Times New Roman" panose="02020603050405020304" pitchFamily="18" charset="0"/>
              <a:ea typeface="微软雅黑" pitchFamily="34" charset="-122"/>
              <a:sym typeface="Times New Roman" panose="02020603050405020304" pitchFamily="18" charset="0"/>
            </a:endParaRPr>
          </a:p>
        </p:txBody>
      </p:sp>
    </p:spTree>
    <p:extLst>
      <p:ext uri="{BB962C8B-B14F-4D97-AF65-F5344CB8AC3E}">
        <p14:creationId xmlns:p14="http://schemas.microsoft.com/office/powerpoint/2010/main" val="3813069035"/>
      </p:ext>
    </p:extLst>
  </p:cSld>
  <p:clrMapOvr>
    <a:masterClrMapping/>
  </p:clrMapOvr>
  <p:transition spd="med">
    <p:split orient="vert"/>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a:extLst>
              <a:ext uri="{FF2B5EF4-FFF2-40B4-BE49-F238E27FC236}">
                <a16:creationId xmlns:a16="http://schemas.microsoft.com/office/drawing/2014/main" id="{F7207F19-92E6-41EE-893A-F430917D891C}"/>
              </a:ext>
            </a:extLst>
          </p:cNvPr>
          <p:cNvGrpSpPr/>
          <p:nvPr/>
        </p:nvGrpSpPr>
        <p:grpSpPr>
          <a:xfrm>
            <a:off x="657225" y="811437"/>
            <a:ext cx="7829551" cy="5703022"/>
            <a:chOff x="639782" y="811437"/>
            <a:chExt cx="10538556" cy="5757190"/>
          </a:xfrm>
        </p:grpSpPr>
        <p:pic>
          <p:nvPicPr>
            <p:cNvPr id="36" name="Picture 2">
              <a:extLst>
                <a:ext uri="{FF2B5EF4-FFF2-40B4-BE49-F238E27FC236}">
                  <a16:creationId xmlns:a16="http://schemas.microsoft.com/office/drawing/2014/main" id="{3BBCA5E7-8F33-410A-89F4-1196BFC5AB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301" y="811437"/>
              <a:ext cx="4640696" cy="2857500"/>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4">
              <a:extLst>
                <a:ext uri="{FF2B5EF4-FFF2-40B4-BE49-F238E27FC236}">
                  <a16:creationId xmlns:a16="http://schemas.microsoft.com/office/drawing/2014/main" id="{EF2812EB-D7F1-443A-87D4-21BA384A61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7642" y="811438"/>
              <a:ext cx="4640696" cy="3022364"/>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8">
              <a:extLst>
                <a:ext uri="{FF2B5EF4-FFF2-40B4-BE49-F238E27FC236}">
                  <a16:creationId xmlns:a16="http://schemas.microsoft.com/office/drawing/2014/main" id="{F539CBEB-AE13-42CD-A87B-31AC10F90E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9782" y="3587553"/>
              <a:ext cx="4788017" cy="2981074"/>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10">
              <a:extLst>
                <a:ext uri="{FF2B5EF4-FFF2-40B4-BE49-F238E27FC236}">
                  <a16:creationId xmlns:a16="http://schemas.microsoft.com/office/drawing/2014/main" id="{ECD1AEB2-3339-426F-87EA-0868DB2D198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37641" y="3600450"/>
              <a:ext cx="4640697" cy="2857500"/>
            </a:xfrm>
            <a:prstGeom prst="rect">
              <a:avLst/>
            </a:prstGeom>
            <a:noFill/>
            <a:extLst>
              <a:ext uri="{909E8E84-426E-40DD-AFC4-6F175D3DCCD1}">
                <a14:hiddenFill xmlns:a14="http://schemas.microsoft.com/office/drawing/2010/main">
                  <a:solidFill>
                    <a:srgbClr val="FFFFFF"/>
                  </a:solidFill>
                </a14:hiddenFill>
              </a:ext>
            </a:extLst>
          </p:spPr>
        </p:pic>
      </p:grpSp>
      <p:sp>
        <p:nvSpPr>
          <p:cNvPr id="18" name="矩形 17">
            <a:extLst>
              <a:ext uri="{FF2B5EF4-FFF2-40B4-BE49-F238E27FC236}">
                <a16:creationId xmlns:a16="http://schemas.microsoft.com/office/drawing/2014/main" id="{8927076D-C071-45BC-BB05-784FF8895CE4}"/>
              </a:ext>
            </a:extLst>
          </p:cNvPr>
          <p:cNvSpPr/>
          <p:nvPr/>
        </p:nvSpPr>
        <p:spPr>
          <a:xfrm>
            <a:off x="0" y="254003"/>
            <a:ext cx="457200" cy="238125"/>
          </a:xfrm>
          <a:prstGeom prst="rect">
            <a:avLst/>
          </a:prstGeom>
          <a:solidFill>
            <a:srgbClr val="13548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9" name="矩形 18">
            <a:extLst>
              <a:ext uri="{FF2B5EF4-FFF2-40B4-BE49-F238E27FC236}">
                <a16:creationId xmlns:a16="http://schemas.microsoft.com/office/drawing/2014/main" id="{C591A417-C837-4DDD-B6EF-7660166EB747}"/>
              </a:ext>
            </a:extLst>
          </p:cNvPr>
          <p:cNvSpPr/>
          <p:nvPr/>
        </p:nvSpPr>
        <p:spPr>
          <a:xfrm>
            <a:off x="2857500" y="254003"/>
            <a:ext cx="6286500" cy="238125"/>
          </a:xfrm>
          <a:prstGeom prst="rect">
            <a:avLst/>
          </a:prstGeom>
          <a:solidFill>
            <a:srgbClr val="13548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prstClr val="white"/>
              </a:solidFill>
              <a:latin typeface="Times New Roman" panose="02020603050405020304" pitchFamily="18" charset="0"/>
              <a:ea typeface="微软雅黑" panose="020B0503020204020204" pitchFamily="34" charset="-122"/>
              <a:sym typeface="Times New Roman" panose="02020603050405020304" pitchFamily="18" charset="0"/>
            </a:endParaRPr>
          </a:p>
        </p:txBody>
      </p:sp>
      <p:grpSp>
        <p:nvGrpSpPr>
          <p:cNvPr id="20" name="组合 19">
            <a:extLst>
              <a:ext uri="{FF2B5EF4-FFF2-40B4-BE49-F238E27FC236}">
                <a16:creationId xmlns:a16="http://schemas.microsoft.com/office/drawing/2014/main" id="{54516F5F-E51F-425F-8B65-CFE799DE8CC6}"/>
              </a:ext>
            </a:extLst>
          </p:cNvPr>
          <p:cNvGrpSpPr>
            <a:grpSpLocks/>
          </p:cNvGrpSpPr>
          <p:nvPr/>
        </p:nvGrpSpPr>
        <p:grpSpPr bwMode="auto">
          <a:xfrm>
            <a:off x="413147" y="82551"/>
            <a:ext cx="2379958" cy="584775"/>
            <a:chOff x="551544" y="82976"/>
            <a:chExt cx="3172099" cy="583764"/>
          </a:xfrm>
        </p:grpSpPr>
        <p:sp>
          <p:nvSpPr>
            <p:cNvPr id="21" name="文本框 4">
              <a:extLst>
                <a:ext uri="{FF2B5EF4-FFF2-40B4-BE49-F238E27FC236}">
                  <a16:creationId xmlns:a16="http://schemas.microsoft.com/office/drawing/2014/main" id="{9E433E9A-4362-44E9-A44C-9C3556E214FD}"/>
                </a:ext>
              </a:extLst>
            </p:cNvPr>
            <p:cNvSpPr txBox="1">
              <a:spLocks noChangeArrowheads="1"/>
            </p:cNvSpPr>
            <p:nvPr/>
          </p:nvSpPr>
          <p:spPr bwMode="auto">
            <a:xfrm>
              <a:off x="1401992" y="111278"/>
              <a:ext cx="232165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fontAlgn="base">
                <a:spcBef>
                  <a:spcPct val="0"/>
                </a:spcBef>
                <a:spcAft>
                  <a:spcPct val="0"/>
                </a:spcAft>
              </a:pPr>
              <a:r>
                <a:rPr lang="zh-CN" altLang="en-US" sz="2800" b="1">
                  <a:solidFill>
                    <a:srgbClr val="13548C"/>
                  </a:solidFill>
                  <a:latin typeface="Times New Roman" panose="02020603050405020304" pitchFamily="18" charset="0"/>
                  <a:ea typeface="微软雅黑" panose="020B0503020204020204" pitchFamily="34" charset="-122"/>
                  <a:sym typeface="Times New Roman" panose="02020603050405020304" pitchFamily="18" charset="0"/>
                </a:rPr>
                <a:t>特征选择</a:t>
              </a:r>
            </a:p>
          </p:txBody>
        </p:sp>
        <p:sp>
          <p:nvSpPr>
            <p:cNvPr id="22" name="文本框 21">
              <a:extLst>
                <a:ext uri="{FF2B5EF4-FFF2-40B4-BE49-F238E27FC236}">
                  <a16:creationId xmlns:a16="http://schemas.microsoft.com/office/drawing/2014/main" id="{72BD0480-3315-4424-B38F-5DAFDAA763CE}"/>
                </a:ext>
              </a:extLst>
            </p:cNvPr>
            <p:cNvSpPr txBox="1"/>
            <p:nvPr/>
          </p:nvSpPr>
          <p:spPr>
            <a:xfrm>
              <a:off x="551544" y="82976"/>
              <a:ext cx="936277" cy="583764"/>
            </a:xfrm>
            <a:prstGeom prst="rect">
              <a:avLst/>
            </a:prstGeom>
            <a:noFill/>
          </p:spPr>
          <p:txBody>
            <a:bodyPr wrap="square">
              <a:spAutoFit/>
            </a:bodyPr>
            <a:lstStyle/>
            <a:p>
              <a:pPr algn="ctr">
                <a:defRPr/>
              </a:pPr>
              <a:r>
                <a:rPr lang="en-US" altLang="zh-CN" sz="3200" b="1">
                  <a:solidFill>
                    <a:srgbClr val="E7E6E6">
                      <a:lumMod val="25000"/>
                    </a:srgbClr>
                  </a:solidFill>
                  <a:latin typeface="Times New Roman" panose="02020603050405020304" pitchFamily="18" charset="0"/>
                  <a:ea typeface="微软雅黑" panose="020B0503020204020204" pitchFamily="34" charset="-122"/>
                  <a:sym typeface="Times New Roman" panose="02020603050405020304" pitchFamily="18" charset="0"/>
                </a:rPr>
                <a:t>03</a:t>
              </a:r>
              <a:endParaRPr lang="zh-CN" altLang="en-US" sz="3200" b="1" dirty="0">
                <a:solidFill>
                  <a:srgbClr val="E7E6E6">
                    <a:lumMod val="25000"/>
                  </a:srgbClr>
                </a:solidFill>
                <a:latin typeface="Times New Roman" panose="02020603050405020304" pitchFamily="18" charset="0"/>
                <a:ea typeface="微软雅黑" panose="020B0503020204020204" pitchFamily="34" charset="-122"/>
                <a:sym typeface="Times New Roman" panose="02020603050405020304" pitchFamily="18" charset="0"/>
              </a:endParaRPr>
            </a:p>
          </p:txBody>
        </p:sp>
      </p:grpSp>
      <p:sp>
        <p:nvSpPr>
          <p:cNvPr id="23" name="矩形 22">
            <a:extLst>
              <a:ext uri="{FF2B5EF4-FFF2-40B4-BE49-F238E27FC236}">
                <a16:creationId xmlns:a16="http://schemas.microsoft.com/office/drawing/2014/main" id="{F71757B8-B47B-4F23-A020-D723F0B6973D}"/>
              </a:ext>
            </a:extLst>
          </p:cNvPr>
          <p:cNvSpPr/>
          <p:nvPr/>
        </p:nvSpPr>
        <p:spPr>
          <a:xfrm>
            <a:off x="8674894" y="6621466"/>
            <a:ext cx="469106" cy="236537"/>
          </a:xfrm>
          <a:prstGeom prst="rect">
            <a:avLst/>
          </a:prstGeom>
          <a:solidFill>
            <a:srgbClr val="13548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4" name="矩形 23">
            <a:extLst>
              <a:ext uri="{FF2B5EF4-FFF2-40B4-BE49-F238E27FC236}">
                <a16:creationId xmlns:a16="http://schemas.microsoft.com/office/drawing/2014/main" id="{6C7AE5D2-F2D4-4578-B0CC-2F5F689170DF}"/>
              </a:ext>
            </a:extLst>
          </p:cNvPr>
          <p:cNvSpPr/>
          <p:nvPr/>
        </p:nvSpPr>
        <p:spPr>
          <a:xfrm>
            <a:off x="0" y="6621466"/>
            <a:ext cx="7829550" cy="236537"/>
          </a:xfrm>
          <a:prstGeom prst="rect">
            <a:avLst/>
          </a:prstGeom>
          <a:solidFill>
            <a:srgbClr val="13548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5" name="文本框 24">
            <a:extLst>
              <a:ext uri="{FF2B5EF4-FFF2-40B4-BE49-F238E27FC236}">
                <a16:creationId xmlns:a16="http://schemas.microsoft.com/office/drawing/2014/main" id="{A3DB6F2D-3291-45B2-8CF1-D56E5DA02DCD}"/>
              </a:ext>
            </a:extLst>
          </p:cNvPr>
          <p:cNvSpPr txBox="1">
            <a:spLocks noChangeArrowheads="1"/>
          </p:cNvSpPr>
          <p:nvPr/>
        </p:nvSpPr>
        <p:spPr bwMode="auto">
          <a:xfrm>
            <a:off x="7698581" y="6538913"/>
            <a:ext cx="1125141"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fontAlgn="base">
              <a:spcBef>
                <a:spcPct val="0"/>
              </a:spcBef>
              <a:spcAft>
                <a:spcPct val="0"/>
              </a:spcAft>
            </a:pPr>
            <a:r>
              <a:rPr lang="en-US" altLang="zh-CN" sz="2000" dirty="0">
                <a:solidFill>
                  <a:srgbClr val="044875"/>
                </a:solidFill>
                <a:latin typeface="Times New Roman" panose="02020603050405020304" pitchFamily="18" charset="0"/>
                <a:ea typeface="微软雅黑" pitchFamily="34" charset="-122"/>
                <a:sym typeface="Times New Roman" panose="02020603050405020304" pitchFamily="18" charset="0"/>
              </a:rPr>
              <a:t>NUDT</a:t>
            </a:r>
            <a:endParaRPr lang="zh-CN" altLang="en-US" sz="2000" dirty="0">
              <a:solidFill>
                <a:srgbClr val="044875"/>
              </a:solidFill>
              <a:latin typeface="Times New Roman" panose="02020603050405020304" pitchFamily="18" charset="0"/>
              <a:ea typeface="微软雅黑" pitchFamily="34" charset="-122"/>
              <a:sym typeface="Times New Roman" panose="02020603050405020304" pitchFamily="18" charset="0"/>
            </a:endParaRPr>
          </a:p>
        </p:txBody>
      </p:sp>
    </p:spTree>
    <p:extLst>
      <p:ext uri="{BB962C8B-B14F-4D97-AF65-F5344CB8AC3E}">
        <p14:creationId xmlns:p14="http://schemas.microsoft.com/office/powerpoint/2010/main" val="2695503427"/>
      </p:ext>
    </p:extLst>
  </p:cSld>
  <p:clrMapOvr>
    <a:masterClrMapping/>
  </p:clrMapOvr>
  <p:transition spd="med">
    <p:split orient="vert"/>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id="{98A8DF61-F01D-4F53-809D-1B7D58EDF604}"/>
              </a:ext>
            </a:extLst>
          </p:cNvPr>
          <p:cNvGrpSpPr/>
          <p:nvPr/>
        </p:nvGrpSpPr>
        <p:grpSpPr>
          <a:xfrm>
            <a:off x="487465" y="620688"/>
            <a:ext cx="7873105" cy="6051522"/>
            <a:chOff x="550863" y="806478"/>
            <a:chExt cx="10497473" cy="6051522"/>
          </a:xfrm>
        </p:grpSpPr>
        <p:pic>
          <p:nvPicPr>
            <p:cNvPr id="27660" name="Picture 12">
              <a:extLst>
                <a:ext uri="{FF2B5EF4-FFF2-40B4-BE49-F238E27FC236}">
                  <a16:creationId xmlns:a16="http://schemas.microsoft.com/office/drawing/2014/main" id="{2DEAA303-E89D-4DD1-8162-605C61930F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63" y="806478"/>
              <a:ext cx="4898041" cy="2854036"/>
            </a:xfrm>
            <a:prstGeom prst="rect">
              <a:avLst/>
            </a:prstGeom>
            <a:noFill/>
            <a:extLst>
              <a:ext uri="{909E8E84-426E-40DD-AFC4-6F175D3DCCD1}">
                <a14:hiddenFill xmlns:a14="http://schemas.microsoft.com/office/drawing/2010/main">
                  <a:solidFill>
                    <a:srgbClr val="FFFFFF"/>
                  </a:solidFill>
                </a14:hiddenFill>
              </a:ext>
            </a:extLst>
          </p:spPr>
        </p:pic>
        <p:pic>
          <p:nvPicPr>
            <p:cNvPr id="27662" name="Picture 14">
              <a:extLst>
                <a:ext uri="{FF2B5EF4-FFF2-40B4-BE49-F238E27FC236}">
                  <a16:creationId xmlns:a16="http://schemas.microsoft.com/office/drawing/2014/main" id="{81AA6E1A-40A6-4EF0-B243-57FB63FC4B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9031" y="806478"/>
              <a:ext cx="4839305" cy="3013007"/>
            </a:xfrm>
            <a:prstGeom prst="rect">
              <a:avLst/>
            </a:prstGeom>
            <a:noFill/>
            <a:extLst>
              <a:ext uri="{909E8E84-426E-40DD-AFC4-6F175D3DCCD1}">
                <a14:hiddenFill xmlns:a14="http://schemas.microsoft.com/office/drawing/2010/main">
                  <a:solidFill>
                    <a:srgbClr val="FFFFFF"/>
                  </a:solidFill>
                </a14:hiddenFill>
              </a:ext>
            </a:extLst>
          </p:spPr>
        </p:pic>
        <p:pic>
          <p:nvPicPr>
            <p:cNvPr id="27664" name="Picture 16">
              <a:extLst>
                <a:ext uri="{FF2B5EF4-FFF2-40B4-BE49-F238E27FC236}">
                  <a16:creationId xmlns:a16="http://schemas.microsoft.com/office/drawing/2014/main" id="{404462ED-6555-4F8E-AB85-86D8A6CD00B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863" y="3741031"/>
              <a:ext cx="4839304" cy="3116969"/>
            </a:xfrm>
            <a:prstGeom prst="rect">
              <a:avLst/>
            </a:prstGeom>
            <a:noFill/>
            <a:extLst>
              <a:ext uri="{909E8E84-426E-40DD-AFC4-6F175D3DCCD1}">
                <a14:hiddenFill xmlns:a14="http://schemas.microsoft.com/office/drawing/2010/main">
                  <a:solidFill>
                    <a:srgbClr val="FFFFFF"/>
                  </a:solidFill>
                </a14:hiddenFill>
              </a:ext>
            </a:extLst>
          </p:spPr>
        </p:pic>
        <p:pic>
          <p:nvPicPr>
            <p:cNvPr id="27666" name="Picture 18">
              <a:extLst>
                <a:ext uri="{FF2B5EF4-FFF2-40B4-BE49-F238E27FC236}">
                  <a16:creationId xmlns:a16="http://schemas.microsoft.com/office/drawing/2014/main" id="{DCE2F145-2052-4F6E-887B-7343374DC9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06491" y="3741031"/>
              <a:ext cx="4747260" cy="2955699"/>
            </a:xfrm>
            <a:prstGeom prst="rect">
              <a:avLst/>
            </a:prstGeom>
            <a:noFill/>
            <a:extLst>
              <a:ext uri="{909E8E84-426E-40DD-AFC4-6F175D3DCCD1}">
                <a14:hiddenFill xmlns:a14="http://schemas.microsoft.com/office/drawing/2010/main">
                  <a:solidFill>
                    <a:srgbClr val="FFFFFF"/>
                  </a:solidFill>
                </a14:hiddenFill>
              </a:ext>
            </a:extLst>
          </p:spPr>
        </p:pic>
      </p:grpSp>
      <p:sp>
        <p:nvSpPr>
          <p:cNvPr id="27" name="矩形 26">
            <a:extLst>
              <a:ext uri="{FF2B5EF4-FFF2-40B4-BE49-F238E27FC236}">
                <a16:creationId xmlns:a16="http://schemas.microsoft.com/office/drawing/2014/main" id="{90ED0D50-1B64-4A09-A71E-A7A6E2296F72}"/>
              </a:ext>
            </a:extLst>
          </p:cNvPr>
          <p:cNvSpPr/>
          <p:nvPr/>
        </p:nvSpPr>
        <p:spPr>
          <a:xfrm>
            <a:off x="0" y="254003"/>
            <a:ext cx="457200" cy="238125"/>
          </a:xfrm>
          <a:prstGeom prst="rect">
            <a:avLst/>
          </a:prstGeom>
          <a:solidFill>
            <a:srgbClr val="13548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8" name="矩形 27">
            <a:extLst>
              <a:ext uri="{FF2B5EF4-FFF2-40B4-BE49-F238E27FC236}">
                <a16:creationId xmlns:a16="http://schemas.microsoft.com/office/drawing/2014/main" id="{A8B723C7-3E99-48C5-B1D8-F9EDC942DA0C}"/>
              </a:ext>
            </a:extLst>
          </p:cNvPr>
          <p:cNvSpPr/>
          <p:nvPr/>
        </p:nvSpPr>
        <p:spPr>
          <a:xfrm>
            <a:off x="2857500" y="254003"/>
            <a:ext cx="6286500" cy="238125"/>
          </a:xfrm>
          <a:prstGeom prst="rect">
            <a:avLst/>
          </a:prstGeom>
          <a:solidFill>
            <a:srgbClr val="13548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prstClr val="white"/>
              </a:solidFill>
              <a:latin typeface="Times New Roman" panose="02020603050405020304" pitchFamily="18" charset="0"/>
              <a:ea typeface="微软雅黑" panose="020B0503020204020204" pitchFamily="34" charset="-122"/>
              <a:sym typeface="Times New Roman" panose="02020603050405020304" pitchFamily="18" charset="0"/>
            </a:endParaRPr>
          </a:p>
        </p:txBody>
      </p:sp>
      <p:grpSp>
        <p:nvGrpSpPr>
          <p:cNvPr id="29" name="组合 28">
            <a:extLst>
              <a:ext uri="{FF2B5EF4-FFF2-40B4-BE49-F238E27FC236}">
                <a16:creationId xmlns:a16="http://schemas.microsoft.com/office/drawing/2014/main" id="{CFB4AF2C-F230-4ECA-BFAF-BC1BE19FDC4C}"/>
              </a:ext>
            </a:extLst>
          </p:cNvPr>
          <p:cNvGrpSpPr>
            <a:grpSpLocks/>
          </p:cNvGrpSpPr>
          <p:nvPr/>
        </p:nvGrpSpPr>
        <p:grpSpPr bwMode="auto">
          <a:xfrm>
            <a:off x="413147" y="82551"/>
            <a:ext cx="2379958" cy="584775"/>
            <a:chOff x="551544" y="82976"/>
            <a:chExt cx="3172099" cy="583764"/>
          </a:xfrm>
        </p:grpSpPr>
        <p:sp>
          <p:nvSpPr>
            <p:cNvPr id="30" name="文本框 4">
              <a:extLst>
                <a:ext uri="{FF2B5EF4-FFF2-40B4-BE49-F238E27FC236}">
                  <a16:creationId xmlns:a16="http://schemas.microsoft.com/office/drawing/2014/main" id="{37C07283-9EEF-47C7-A9DE-B27B7FA744C1}"/>
                </a:ext>
              </a:extLst>
            </p:cNvPr>
            <p:cNvSpPr txBox="1">
              <a:spLocks noChangeArrowheads="1"/>
            </p:cNvSpPr>
            <p:nvPr/>
          </p:nvSpPr>
          <p:spPr bwMode="auto">
            <a:xfrm>
              <a:off x="1401992" y="111278"/>
              <a:ext cx="232165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fontAlgn="base">
                <a:spcBef>
                  <a:spcPct val="0"/>
                </a:spcBef>
                <a:spcAft>
                  <a:spcPct val="0"/>
                </a:spcAft>
              </a:pPr>
              <a:r>
                <a:rPr lang="zh-CN" altLang="en-US" sz="2800" b="1">
                  <a:solidFill>
                    <a:srgbClr val="13548C"/>
                  </a:solidFill>
                  <a:latin typeface="Times New Roman" panose="02020603050405020304" pitchFamily="18" charset="0"/>
                  <a:ea typeface="微软雅黑" panose="020B0503020204020204" pitchFamily="34" charset="-122"/>
                  <a:sym typeface="Times New Roman" panose="02020603050405020304" pitchFamily="18" charset="0"/>
                </a:rPr>
                <a:t>特征选择</a:t>
              </a:r>
            </a:p>
          </p:txBody>
        </p:sp>
        <p:sp>
          <p:nvSpPr>
            <p:cNvPr id="31" name="文本框 30">
              <a:extLst>
                <a:ext uri="{FF2B5EF4-FFF2-40B4-BE49-F238E27FC236}">
                  <a16:creationId xmlns:a16="http://schemas.microsoft.com/office/drawing/2014/main" id="{7C0DD6FB-130C-4B8E-8E76-39A105BE0461}"/>
                </a:ext>
              </a:extLst>
            </p:cNvPr>
            <p:cNvSpPr txBox="1"/>
            <p:nvPr/>
          </p:nvSpPr>
          <p:spPr>
            <a:xfrm>
              <a:off x="551544" y="82976"/>
              <a:ext cx="936277" cy="583764"/>
            </a:xfrm>
            <a:prstGeom prst="rect">
              <a:avLst/>
            </a:prstGeom>
            <a:noFill/>
          </p:spPr>
          <p:txBody>
            <a:bodyPr wrap="square">
              <a:spAutoFit/>
            </a:bodyPr>
            <a:lstStyle/>
            <a:p>
              <a:pPr algn="ctr">
                <a:defRPr/>
              </a:pPr>
              <a:r>
                <a:rPr lang="en-US" altLang="zh-CN" sz="3200" b="1">
                  <a:solidFill>
                    <a:srgbClr val="E7E6E6">
                      <a:lumMod val="25000"/>
                    </a:srgbClr>
                  </a:solidFill>
                  <a:latin typeface="Times New Roman" panose="02020603050405020304" pitchFamily="18" charset="0"/>
                  <a:ea typeface="微软雅黑" panose="020B0503020204020204" pitchFamily="34" charset="-122"/>
                  <a:sym typeface="Times New Roman" panose="02020603050405020304" pitchFamily="18" charset="0"/>
                </a:rPr>
                <a:t>03</a:t>
              </a:r>
              <a:endParaRPr lang="zh-CN" altLang="en-US" sz="3200" b="1" dirty="0">
                <a:solidFill>
                  <a:srgbClr val="E7E6E6">
                    <a:lumMod val="25000"/>
                  </a:srgbClr>
                </a:solidFill>
                <a:latin typeface="Times New Roman" panose="02020603050405020304" pitchFamily="18" charset="0"/>
                <a:ea typeface="微软雅黑" panose="020B0503020204020204" pitchFamily="34" charset="-122"/>
                <a:sym typeface="Times New Roman" panose="02020603050405020304" pitchFamily="18" charset="0"/>
              </a:endParaRPr>
            </a:p>
          </p:txBody>
        </p:sp>
      </p:grpSp>
      <p:sp>
        <p:nvSpPr>
          <p:cNvPr id="32" name="矩形 31">
            <a:extLst>
              <a:ext uri="{FF2B5EF4-FFF2-40B4-BE49-F238E27FC236}">
                <a16:creationId xmlns:a16="http://schemas.microsoft.com/office/drawing/2014/main" id="{B76FF6BD-4F72-4F93-B829-E1CC22F5AB31}"/>
              </a:ext>
            </a:extLst>
          </p:cNvPr>
          <p:cNvSpPr/>
          <p:nvPr/>
        </p:nvSpPr>
        <p:spPr>
          <a:xfrm>
            <a:off x="8674894" y="6621466"/>
            <a:ext cx="469106" cy="236537"/>
          </a:xfrm>
          <a:prstGeom prst="rect">
            <a:avLst/>
          </a:prstGeom>
          <a:solidFill>
            <a:srgbClr val="13548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3" name="矩形 32">
            <a:extLst>
              <a:ext uri="{FF2B5EF4-FFF2-40B4-BE49-F238E27FC236}">
                <a16:creationId xmlns:a16="http://schemas.microsoft.com/office/drawing/2014/main" id="{63D6D411-3DAE-43F9-A941-7D913AA83668}"/>
              </a:ext>
            </a:extLst>
          </p:cNvPr>
          <p:cNvSpPr/>
          <p:nvPr/>
        </p:nvSpPr>
        <p:spPr>
          <a:xfrm>
            <a:off x="0" y="6621466"/>
            <a:ext cx="7829550" cy="236537"/>
          </a:xfrm>
          <a:prstGeom prst="rect">
            <a:avLst/>
          </a:prstGeom>
          <a:solidFill>
            <a:srgbClr val="13548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4" name="文本框 33">
            <a:extLst>
              <a:ext uri="{FF2B5EF4-FFF2-40B4-BE49-F238E27FC236}">
                <a16:creationId xmlns:a16="http://schemas.microsoft.com/office/drawing/2014/main" id="{FD617617-00AD-4388-952C-E8344BC68F88}"/>
              </a:ext>
            </a:extLst>
          </p:cNvPr>
          <p:cNvSpPr txBox="1">
            <a:spLocks noChangeArrowheads="1"/>
          </p:cNvSpPr>
          <p:nvPr/>
        </p:nvSpPr>
        <p:spPr bwMode="auto">
          <a:xfrm>
            <a:off x="7698581" y="6538913"/>
            <a:ext cx="1125141"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fontAlgn="base">
              <a:spcBef>
                <a:spcPct val="0"/>
              </a:spcBef>
              <a:spcAft>
                <a:spcPct val="0"/>
              </a:spcAft>
            </a:pPr>
            <a:r>
              <a:rPr lang="en-US" altLang="zh-CN" sz="2000" dirty="0">
                <a:solidFill>
                  <a:srgbClr val="044875"/>
                </a:solidFill>
                <a:latin typeface="Times New Roman" panose="02020603050405020304" pitchFamily="18" charset="0"/>
                <a:ea typeface="微软雅黑" pitchFamily="34" charset="-122"/>
                <a:sym typeface="Times New Roman" panose="02020603050405020304" pitchFamily="18" charset="0"/>
              </a:rPr>
              <a:t>NUDT</a:t>
            </a:r>
            <a:endParaRPr lang="zh-CN" altLang="en-US" sz="2000" dirty="0">
              <a:solidFill>
                <a:srgbClr val="044875"/>
              </a:solidFill>
              <a:latin typeface="Times New Roman" panose="02020603050405020304" pitchFamily="18" charset="0"/>
              <a:ea typeface="微软雅黑" pitchFamily="34" charset="-122"/>
              <a:sym typeface="Times New Roman" panose="02020603050405020304" pitchFamily="18" charset="0"/>
            </a:endParaRPr>
          </a:p>
        </p:txBody>
      </p:sp>
    </p:spTree>
    <p:extLst>
      <p:ext uri="{BB962C8B-B14F-4D97-AF65-F5344CB8AC3E}">
        <p14:creationId xmlns:p14="http://schemas.microsoft.com/office/powerpoint/2010/main" val="2679348779"/>
      </p:ext>
    </p:extLst>
  </p:cSld>
  <p:clrMapOvr>
    <a:masterClrMapping/>
  </p:clrMapOvr>
  <p:transition spd="med">
    <p:split orient="vert"/>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AD23408-ECA8-411F-B4BE-6FFFC2E5D3A7}"/>
              </a:ext>
            </a:extLst>
          </p:cNvPr>
          <p:cNvSpPr txBox="1"/>
          <p:nvPr/>
        </p:nvSpPr>
        <p:spPr>
          <a:xfrm>
            <a:off x="1743538" y="836712"/>
            <a:ext cx="5060710" cy="5509200"/>
          </a:xfrm>
          <a:prstGeom prst="rect">
            <a:avLst/>
          </a:prstGeom>
          <a:noFill/>
        </p:spPr>
        <p:txBody>
          <a:bodyPr wrap="square" rtlCol="0">
            <a:spAutoFit/>
          </a:bodyPr>
          <a:lstStyle/>
          <a:p>
            <a:pPr eaLnBrk="0" fontAlgn="base" hangingPunct="0">
              <a:spcBef>
                <a:spcPct val="0"/>
              </a:spcBef>
              <a:spcAft>
                <a:spcPct val="0"/>
              </a:spcAft>
            </a:pPr>
            <a:r>
              <a:rPr lang="en-US" altLang="zh-CN" sz="22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r>
              <a:rPr lang="en-US" altLang="zh-CN" sz="2200" dirty="0" err="1">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slope_of_peak_exercise_st_segment</a:t>
            </a:r>
            <a:r>
              <a:rPr lang="en-US" altLang="zh-CN" sz="22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 '</a:t>
            </a:r>
            <a:r>
              <a:rPr lang="en-US" altLang="zh-CN" sz="2200" dirty="0" err="1">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resting_blood_pressure</a:t>
            </a:r>
            <a:r>
              <a:rPr lang="en-US" altLang="zh-CN" sz="22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 </a:t>
            </a:r>
          </a:p>
          <a:p>
            <a:pPr eaLnBrk="0" fontAlgn="base" hangingPunct="0">
              <a:spcBef>
                <a:spcPct val="0"/>
              </a:spcBef>
              <a:spcAft>
                <a:spcPct val="0"/>
              </a:spcAft>
            </a:pPr>
            <a:r>
              <a:rPr lang="en-US" altLang="zh-CN" sz="22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r>
              <a:rPr lang="en-US" altLang="zh-CN" sz="2200" dirty="0" err="1">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num_major_vessels</a:t>
            </a:r>
            <a:r>
              <a:rPr lang="en-US" altLang="zh-CN" sz="22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 'fasting_blood_sugar_gt_120_mg_per_dl', '</a:t>
            </a:r>
            <a:r>
              <a:rPr lang="en-US" altLang="zh-CN" sz="2200" dirty="0" err="1">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resting_ekg_results</a:t>
            </a:r>
            <a:r>
              <a:rPr lang="en-US" altLang="zh-CN" sz="22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 </a:t>
            </a:r>
          </a:p>
          <a:p>
            <a:pPr eaLnBrk="0" fontAlgn="base" hangingPunct="0">
              <a:spcBef>
                <a:spcPct val="0"/>
              </a:spcBef>
              <a:spcAft>
                <a:spcPct val="0"/>
              </a:spcAft>
            </a:pPr>
            <a:r>
              <a:rPr lang="en-US" altLang="zh-CN" sz="22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r>
              <a:rPr lang="en-US" altLang="zh-CN" sz="2200" dirty="0" err="1">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serum_cholesterol_mg_per_dl</a:t>
            </a:r>
            <a:r>
              <a:rPr lang="en-US" altLang="zh-CN" sz="22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 '</a:t>
            </a:r>
            <a:r>
              <a:rPr lang="en-US" altLang="zh-CN" sz="2200" dirty="0" err="1">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oldpeak_eq_st_depression</a:t>
            </a:r>
            <a:r>
              <a:rPr lang="en-US" altLang="zh-CN" sz="22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p>
          <a:p>
            <a:pPr eaLnBrk="0" fontAlgn="base" hangingPunct="0">
              <a:spcBef>
                <a:spcPct val="0"/>
              </a:spcBef>
              <a:spcAft>
                <a:spcPct val="0"/>
              </a:spcAft>
            </a:pPr>
            <a:r>
              <a:rPr lang="en-US" altLang="zh-CN" sz="22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 'sex’,</a:t>
            </a:r>
          </a:p>
          <a:p>
            <a:pPr eaLnBrk="0" fontAlgn="base" hangingPunct="0">
              <a:spcBef>
                <a:spcPct val="0"/>
              </a:spcBef>
              <a:spcAft>
                <a:spcPct val="0"/>
              </a:spcAft>
            </a:pPr>
            <a:r>
              <a:rPr lang="en-US" altLang="zh-CN" sz="22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 'age’, </a:t>
            </a:r>
          </a:p>
          <a:p>
            <a:pPr eaLnBrk="0" fontAlgn="base" hangingPunct="0">
              <a:spcBef>
                <a:spcPct val="0"/>
              </a:spcBef>
              <a:spcAft>
                <a:spcPct val="0"/>
              </a:spcAft>
            </a:pPr>
            <a:r>
              <a:rPr lang="en-US" altLang="zh-CN" sz="22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r>
              <a:rPr lang="en-US" altLang="zh-CN" sz="2200" dirty="0" err="1">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max_heart_rate_achieved</a:t>
            </a:r>
            <a:r>
              <a:rPr lang="en-US" altLang="zh-CN" sz="22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p>
          <a:p>
            <a:pPr eaLnBrk="0" fontAlgn="base" hangingPunct="0">
              <a:spcBef>
                <a:spcPct val="0"/>
              </a:spcBef>
              <a:spcAft>
                <a:spcPct val="0"/>
              </a:spcAft>
            </a:pPr>
            <a:r>
              <a:rPr lang="en-US" altLang="zh-CN" sz="22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 '</a:t>
            </a:r>
            <a:r>
              <a:rPr lang="en-US" altLang="zh-CN" sz="2200" dirty="0" err="1">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exercise_induced_angina</a:t>
            </a:r>
            <a:r>
              <a:rPr lang="en-US" altLang="zh-CN" sz="22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 </a:t>
            </a:r>
          </a:p>
          <a:p>
            <a:pPr eaLnBrk="0" fontAlgn="base" hangingPunct="0">
              <a:spcBef>
                <a:spcPct val="0"/>
              </a:spcBef>
              <a:spcAft>
                <a:spcPct val="0"/>
              </a:spcAft>
            </a:pPr>
            <a:r>
              <a:rPr lang="en-US" altLang="zh-CN" sz="22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r>
              <a:rPr lang="en-US" altLang="zh-CN" sz="2200" dirty="0" err="1">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heart_disease_present</a:t>
            </a:r>
            <a:r>
              <a:rPr lang="en-US" altLang="zh-CN" sz="22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p>
          <a:p>
            <a:pPr eaLnBrk="0" fontAlgn="base" hangingPunct="0">
              <a:spcBef>
                <a:spcPct val="0"/>
              </a:spcBef>
              <a:spcAft>
                <a:spcPct val="0"/>
              </a:spcAft>
            </a:pPr>
            <a:r>
              <a:rPr lang="en-US" altLang="zh-CN" sz="22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 'chest_pain_type_1', 'chest_pain_type_2', 'chest_pain_type_3', 'chest_pain_type_4', '</a:t>
            </a:r>
            <a:r>
              <a:rPr lang="en-US" altLang="zh-CN" sz="2200" dirty="0" err="1">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thal_fixed_defect</a:t>
            </a:r>
            <a:r>
              <a:rPr lang="en-US" altLang="zh-CN" sz="22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 '</a:t>
            </a:r>
            <a:r>
              <a:rPr lang="en-US" altLang="zh-CN" sz="2200" dirty="0" err="1">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thal_normal</a:t>
            </a:r>
            <a:r>
              <a:rPr lang="en-US" altLang="zh-CN" sz="22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 '</a:t>
            </a:r>
            <a:r>
              <a:rPr lang="en-US" altLang="zh-CN" sz="2200" dirty="0" err="1">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thal_reversible_defect</a:t>
            </a:r>
            <a:r>
              <a:rPr lang="en-US" altLang="zh-CN" sz="22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endParaRPr lang="zh-CN" altLang="en-US" sz="22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3" name="矩形 12">
            <a:extLst>
              <a:ext uri="{FF2B5EF4-FFF2-40B4-BE49-F238E27FC236}">
                <a16:creationId xmlns:a16="http://schemas.microsoft.com/office/drawing/2014/main" id="{2DF03A8C-A690-4B39-8505-8B66861BAED7}"/>
              </a:ext>
            </a:extLst>
          </p:cNvPr>
          <p:cNvSpPr/>
          <p:nvPr/>
        </p:nvSpPr>
        <p:spPr>
          <a:xfrm>
            <a:off x="0" y="254003"/>
            <a:ext cx="457200" cy="238125"/>
          </a:xfrm>
          <a:prstGeom prst="rect">
            <a:avLst/>
          </a:prstGeom>
          <a:solidFill>
            <a:srgbClr val="13548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8" name="矩形 17">
            <a:extLst>
              <a:ext uri="{FF2B5EF4-FFF2-40B4-BE49-F238E27FC236}">
                <a16:creationId xmlns:a16="http://schemas.microsoft.com/office/drawing/2014/main" id="{1AAD33BF-FDAC-457B-A08C-611F80613996}"/>
              </a:ext>
            </a:extLst>
          </p:cNvPr>
          <p:cNvSpPr/>
          <p:nvPr/>
        </p:nvSpPr>
        <p:spPr>
          <a:xfrm>
            <a:off x="2857500" y="254003"/>
            <a:ext cx="6286500" cy="238125"/>
          </a:xfrm>
          <a:prstGeom prst="rect">
            <a:avLst/>
          </a:prstGeom>
          <a:solidFill>
            <a:srgbClr val="13548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prstClr val="white"/>
              </a:solidFill>
              <a:latin typeface="Times New Roman" panose="02020603050405020304" pitchFamily="18" charset="0"/>
              <a:ea typeface="微软雅黑" panose="020B0503020204020204" pitchFamily="34" charset="-122"/>
              <a:sym typeface="Times New Roman" panose="02020603050405020304" pitchFamily="18" charset="0"/>
            </a:endParaRPr>
          </a:p>
        </p:txBody>
      </p:sp>
      <p:grpSp>
        <p:nvGrpSpPr>
          <p:cNvPr id="19" name="组合 18">
            <a:extLst>
              <a:ext uri="{FF2B5EF4-FFF2-40B4-BE49-F238E27FC236}">
                <a16:creationId xmlns:a16="http://schemas.microsoft.com/office/drawing/2014/main" id="{62F8BDA7-C5A7-4A4D-BBFC-49FAB1444248}"/>
              </a:ext>
            </a:extLst>
          </p:cNvPr>
          <p:cNvGrpSpPr>
            <a:grpSpLocks/>
          </p:cNvGrpSpPr>
          <p:nvPr/>
        </p:nvGrpSpPr>
        <p:grpSpPr bwMode="auto">
          <a:xfrm>
            <a:off x="413147" y="82551"/>
            <a:ext cx="2379958" cy="584775"/>
            <a:chOff x="551544" y="82976"/>
            <a:chExt cx="3172099" cy="583764"/>
          </a:xfrm>
        </p:grpSpPr>
        <p:sp>
          <p:nvSpPr>
            <p:cNvPr id="20" name="文本框 4">
              <a:extLst>
                <a:ext uri="{FF2B5EF4-FFF2-40B4-BE49-F238E27FC236}">
                  <a16:creationId xmlns:a16="http://schemas.microsoft.com/office/drawing/2014/main" id="{BEC6B6B2-F1EC-42C1-8397-2737EF40AF86}"/>
                </a:ext>
              </a:extLst>
            </p:cNvPr>
            <p:cNvSpPr txBox="1">
              <a:spLocks noChangeArrowheads="1"/>
            </p:cNvSpPr>
            <p:nvPr/>
          </p:nvSpPr>
          <p:spPr bwMode="auto">
            <a:xfrm>
              <a:off x="1401992" y="111278"/>
              <a:ext cx="232165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fontAlgn="base">
                <a:spcBef>
                  <a:spcPct val="0"/>
                </a:spcBef>
                <a:spcAft>
                  <a:spcPct val="0"/>
                </a:spcAft>
              </a:pPr>
              <a:r>
                <a:rPr lang="zh-CN" altLang="en-US" sz="2800" b="1">
                  <a:solidFill>
                    <a:srgbClr val="13548C"/>
                  </a:solidFill>
                  <a:latin typeface="Times New Roman" panose="02020603050405020304" pitchFamily="18" charset="0"/>
                  <a:ea typeface="微软雅黑" panose="020B0503020204020204" pitchFamily="34" charset="-122"/>
                  <a:sym typeface="Times New Roman" panose="02020603050405020304" pitchFamily="18" charset="0"/>
                </a:rPr>
                <a:t>特征选择</a:t>
              </a:r>
            </a:p>
          </p:txBody>
        </p:sp>
        <p:sp>
          <p:nvSpPr>
            <p:cNvPr id="21" name="文本框 20">
              <a:extLst>
                <a:ext uri="{FF2B5EF4-FFF2-40B4-BE49-F238E27FC236}">
                  <a16:creationId xmlns:a16="http://schemas.microsoft.com/office/drawing/2014/main" id="{105DCB56-15BB-408E-AA4D-9A950A739990}"/>
                </a:ext>
              </a:extLst>
            </p:cNvPr>
            <p:cNvSpPr txBox="1"/>
            <p:nvPr/>
          </p:nvSpPr>
          <p:spPr>
            <a:xfrm>
              <a:off x="551544" y="82976"/>
              <a:ext cx="936277" cy="583764"/>
            </a:xfrm>
            <a:prstGeom prst="rect">
              <a:avLst/>
            </a:prstGeom>
            <a:noFill/>
          </p:spPr>
          <p:txBody>
            <a:bodyPr wrap="square">
              <a:spAutoFit/>
            </a:bodyPr>
            <a:lstStyle/>
            <a:p>
              <a:pPr algn="ctr">
                <a:defRPr/>
              </a:pPr>
              <a:r>
                <a:rPr lang="en-US" altLang="zh-CN" sz="3200" b="1">
                  <a:solidFill>
                    <a:srgbClr val="E7E6E6">
                      <a:lumMod val="25000"/>
                    </a:srgbClr>
                  </a:solidFill>
                  <a:latin typeface="Times New Roman" panose="02020603050405020304" pitchFamily="18" charset="0"/>
                  <a:ea typeface="微软雅黑" panose="020B0503020204020204" pitchFamily="34" charset="-122"/>
                  <a:sym typeface="Times New Roman" panose="02020603050405020304" pitchFamily="18" charset="0"/>
                </a:rPr>
                <a:t>03</a:t>
              </a:r>
              <a:endParaRPr lang="zh-CN" altLang="en-US" sz="3200" b="1" dirty="0">
                <a:solidFill>
                  <a:srgbClr val="E7E6E6">
                    <a:lumMod val="25000"/>
                  </a:srgbClr>
                </a:solidFill>
                <a:latin typeface="Times New Roman" panose="02020603050405020304" pitchFamily="18" charset="0"/>
                <a:ea typeface="微软雅黑" panose="020B0503020204020204" pitchFamily="34" charset="-122"/>
                <a:sym typeface="Times New Roman" panose="02020603050405020304" pitchFamily="18" charset="0"/>
              </a:endParaRPr>
            </a:p>
          </p:txBody>
        </p:sp>
      </p:grpSp>
      <p:sp>
        <p:nvSpPr>
          <p:cNvPr id="22" name="矩形 21">
            <a:extLst>
              <a:ext uri="{FF2B5EF4-FFF2-40B4-BE49-F238E27FC236}">
                <a16:creationId xmlns:a16="http://schemas.microsoft.com/office/drawing/2014/main" id="{99F8535B-629C-49EA-8CD5-F15993857223}"/>
              </a:ext>
            </a:extLst>
          </p:cNvPr>
          <p:cNvSpPr/>
          <p:nvPr/>
        </p:nvSpPr>
        <p:spPr>
          <a:xfrm>
            <a:off x="8674894" y="6621466"/>
            <a:ext cx="469106" cy="236537"/>
          </a:xfrm>
          <a:prstGeom prst="rect">
            <a:avLst/>
          </a:prstGeom>
          <a:solidFill>
            <a:srgbClr val="13548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3" name="矩形 22">
            <a:extLst>
              <a:ext uri="{FF2B5EF4-FFF2-40B4-BE49-F238E27FC236}">
                <a16:creationId xmlns:a16="http://schemas.microsoft.com/office/drawing/2014/main" id="{F8BE4AEB-6B41-4FC1-B36B-CC4B5F545BBE}"/>
              </a:ext>
            </a:extLst>
          </p:cNvPr>
          <p:cNvSpPr/>
          <p:nvPr/>
        </p:nvSpPr>
        <p:spPr>
          <a:xfrm>
            <a:off x="0" y="6621466"/>
            <a:ext cx="7829550" cy="236537"/>
          </a:xfrm>
          <a:prstGeom prst="rect">
            <a:avLst/>
          </a:prstGeom>
          <a:solidFill>
            <a:srgbClr val="13548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4" name="文本框 23">
            <a:extLst>
              <a:ext uri="{FF2B5EF4-FFF2-40B4-BE49-F238E27FC236}">
                <a16:creationId xmlns:a16="http://schemas.microsoft.com/office/drawing/2014/main" id="{940F99A2-170D-40E1-BB1A-452DA7935105}"/>
              </a:ext>
            </a:extLst>
          </p:cNvPr>
          <p:cNvSpPr txBox="1">
            <a:spLocks noChangeArrowheads="1"/>
          </p:cNvSpPr>
          <p:nvPr/>
        </p:nvSpPr>
        <p:spPr bwMode="auto">
          <a:xfrm>
            <a:off x="7698581" y="6538913"/>
            <a:ext cx="1125141"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fontAlgn="base">
              <a:spcBef>
                <a:spcPct val="0"/>
              </a:spcBef>
              <a:spcAft>
                <a:spcPct val="0"/>
              </a:spcAft>
            </a:pPr>
            <a:r>
              <a:rPr lang="en-US" altLang="zh-CN" sz="2000" dirty="0">
                <a:solidFill>
                  <a:srgbClr val="044875"/>
                </a:solidFill>
                <a:latin typeface="Times New Roman" panose="02020603050405020304" pitchFamily="18" charset="0"/>
                <a:ea typeface="微软雅黑" pitchFamily="34" charset="-122"/>
                <a:sym typeface="Times New Roman" panose="02020603050405020304" pitchFamily="18" charset="0"/>
              </a:rPr>
              <a:t>NUDT</a:t>
            </a:r>
            <a:endParaRPr lang="zh-CN" altLang="en-US" sz="2000" dirty="0">
              <a:solidFill>
                <a:srgbClr val="044875"/>
              </a:solidFill>
              <a:latin typeface="Times New Roman" panose="02020603050405020304" pitchFamily="18" charset="0"/>
              <a:ea typeface="微软雅黑" pitchFamily="34" charset="-122"/>
              <a:sym typeface="Times New Roman" panose="02020603050405020304" pitchFamily="18" charset="0"/>
            </a:endParaRPr>
          </a:p>
        </p:txBody>
      </p:sp>
    </p:spTree>
    <p:extLst>
      <p:ext uri="{BB962C8B-B14F-4D97-AF65-F5344CB8AC3E}">
        <p14:creationId xmlns:p14="http://schemas.microsoft.com/office/powerpoint/2010/main" val="3341511223"/>
      </p:ext>
    </p:extLst>
  </p:cSld>
  <p:clrMapOvr>
    <a:masterClrMapping/>
  </p:clrMapOvr>
  <p:transition spd="med">
    <p:split orient="vert"/>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77274" y="1932860"/>
            <a:ext cx="4257674" cy="3096343"/>
            <a:chOff x="216854" y="2847250"/>
            <a:chExt cx="6057817" cy="2647405"/>
          </a:xfrm>
        </p:grpSpPr>
        <p:sp>
          <p:nvSpPr>
            <p:cNvPr id="50" name="矩形 49"/>
            <p:cNvSpPr/>
            <p:nvPr/>
          </p:nvSpPr>
          <p:spPr>
            <a:xfrm>
              <a:off x="216854" y="2847250"/>
              <a:ext cx="6057817" cy="264740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prstClr val="white"/>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51" name="矩形 50"/>
            <p:cNvSpPr>
              <a:spLocks noChangeArrowheads="1"/>
            </p:cNvSpPr>
            <p:nvPr/>
          </p:nvSpPr>
          <p:spPr bwMode="auto">
            <a:xfrm>
              <a:off x="479427" y="3047289"/>
              <a:ext cx="5757111" cy="331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fontAlgn="base">
                <a:lnSpc>
                  <a:spcPts val="2300"/>
                </a:lnSpc>
                <a:spcBef>
                  <a:spcPct val="0"/>
                </a:spcBef>
                <a:spcAft>
                  <a:spcPct val="0"/>
                </a:spcAft>
                <a:buFont typeface="Wingdings" pitchFamily="2" charset="2"/>
                <a:buChar char="Ø"/>
              </a:pPr>
              <a:r>
                <a:rPr lang="zh-CN" altLang="en-US" sz="2400" dirty="0">
                  <a:solidFill>
                    <a:prstClr val="white"/>
                  </a:solidFill>
                  <a:latin typeface="Times New Roman" panose="02020603050405020304" pitchFamily="18" charset="0"/>
                  <a:ea typeface="微软雅黑" panose="020B0503020204020204" pitchFamily="34" charset="-122"/>
                  <a:sym typeface="Times New Roman" panose="02020603050405020304" pitchFamily="18" charset="0"/>
                </a:rPr>
                <a:t>逻辑回归（</a:t>
              </a:r>
              <a:r>
                <a:rPr lang="en-US" altLang="zh-CN" sz="2400" dirty="0">
                  <a:solidFill>
                    <a:prstClr val="white"/>
                  </a:solidFill>
                  <a:latin typeface="Times New Roman" panose="02020603050405020304" pitchFamily="18" charset="0"/>
                  <a:ea typeface="微软雅黑" panose="020B0503020204020204" pitchFamily="34" charset="-122"/>
                  <a:cs typeface="Arial" pitchFamily="34" charset="0"/>
                  <a:sym typeface="Times New Roman" panose="02020603050405020304" pitchFamily="18" charset="0"/>
                </a:rPr>
                <a:t>LR</a:t>
              </a:r>
              <a:r>
                <a:rPr lang="zh-CN" altLang="en-US" sz="2400" dirty="0">
                  <a:solidFill>
                    <a:prstClr val="white"/>
                  </a:solidFill>
                  <a:latin typeface="Times New Roman" panose="02020603050405020304" pitchFamily="18" charset="0"/>
                  <a:ea typeface="微软雅黑" panose="020B0503020204020204" pitchFamily="34" charset="-122"/>
                  <a:sym typeface="Times New Roman" panose="02020603050405020304" pitchFamily="18" charset="0"/>
                </a:rPr>
                <a:t>）</a:t>
              </a:r>
              <a:endParaRPr lang="en-US" altLang="zh-CN" sz="2400" dirty="0">
                <a:solidFill>
                  <a:prstClr val="white"/>
                </a:solidFill>
                <a:latin typeface="Times New Roman" panose="02020603050405020304" pitchFamily="18" charset="0"/>
                <a:ea typeface="微软雅黑" panose="020B0503020204020204" pitchFamily="34" charset="-122"/>
                <a:cs typeface="Arial" pitchFamily="34" charset="0"/>
                <a:sym typeface="Times New Roman" panose="02020603050405020304" pitchFamily="18" charset="0"/>
              </a:endParaRPr>
            </a:p>
          </p:txBody>
        </p:sp>
        <p:sp>
          <p:nvSpPr>
            <p:cNvPr id="53" name="矩形 52"/>
            <p:cNvSpPr>
              <a:spLocks noChangeArrowheads="1"/>
            </p:cNvSpPr>
            <p:nvPr/>
          </p:nvSpPr>
          <p:spPr bwMode="auto">
            <a:xfrm>
              <a:off x="479427" y="3517357"/>
              <a:ext cx="5757111" cy="331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fontAlgn="base">
                <a:lnSpc>
                  <a:spcPts val="2300"/>
                </a:lnSpc>
                <a:spcBef>
                  <a:spcPct val="0"/>
                </a:spcBef>
                <a:spcAft>
                  <a:spcPct val="0"/>
                </a:spcAft>
                <a:buFont typeface="Wingdings" pitchFamily="2" charset="2"/>
                <a:buChar char="Ø"/>
              </a:pPr>
              <a:r>
                <a:rPr lang="zh-CN" altLang="en-US" sz="2400" dirty="0">
                  <a:solidFill>
                    <a:prstClr val="white"/>
                  </a:solidFill>
                  <a:latin typeface="Times New Roman" panose="02020603050405020304" pitchFamily="18" charset="0"/>
                  <a:ea typeface="微软雅黑" panose="020B0503020204020204" pitchFamily="34" charset="-122"/>
                  <a:cs typeface="Arial" pitchFamily="34" charset="0"/>
                  <a:sym typeface="Times New Roman" panose="02020603050405020304" pitchFamily="18" charset="0"/>
                </a:rPr>
                <a:t>分类回归树算</a:t>
              </a:r>
              <a:r>
                <a:rPr lang="zh-CN" altLang="en-US" sz="2400" dirty="0">
                  <a:solidFill>
                    <a:prstClr val="white"/>
                  </a:solidFill>
                  <a:latin typeface="Times New Roman" panose="02020603050405020304" pitchFamily="18" charset="0"/>
                  <a:ea typeface="微软雅黑" panose="020B0503020204020204" pitchFamily="34" charset="-122"/>
                  <a:sym typeface="Times New Roman" panose="02020603050405020304" pitchFamily="18" charset="0"/>
                </a:rPr>
                <a:t>法</a:t>
              </a:r>
              <a:r>
                <a:rPr lang="zh-CN" altLang="en-US" sz="2400" dirty="0">
                  <a:solidFill>
                    <a:prstClr val="white"/>
                  </a:solidFill>
                  <a:latin typeface="Times New Roman" panose="02020603050405020304" pitchFamily="18" charset="0"/>
                  <a:ea typeface="微软雅黑" panose="020B0503020204020204" pitchFamily="34" charset="-122"/>
                  <a:cs typeface="Arial" pitchFamily="34" charset="0"/>
                  <a:sym typeface="Times New Roman" panose="02020603050405020304" pitchFamily="18" charset="0"/>
                </a:rPr>
                <a:t>（</a:t>
              </a:r>
              <a:r>
                <a:rPr lang="en-US" altLang="zh-CN" sz="2400" dirty="0">
                  <a:solidFill>
                    <a:prstClr val="white"/>
                  </a:solidFill>
                  <a:latin typeface="Times New Roman" panose="02020603050405020304" pitchFamily="18" charset="0"/>
                  <a:ea typeface="微软雅黑" panose="020B0503020204020204" pitchFamily="34" charset="-122"/>
                  <a:cs typeface="Arial" pitchFamily="34" charset="0"/>
                  <a:sym typeface="Times New Roman" panose="02020603050405020304" pitchFamily="18" charset="0"/>
                </a:rPr>
                <a:t>CART</a:t>
              </a:r>
              <a:r>
                <a:rPr lang="zh-CN" altLang="en-US" sz="2400" dirty="0">
                  <a:solidFill>
                    <a:prstClr val="white"/>
                  </a:solidFill>
                  <a:latin typeface="Times New Roman" panose="02020603050405020304" pitchFamily="18" charset="0"/>
                  <a:ea typeface="微软雅黑" panose="020B0503020204020204" pitchFamily="34" charset="-122"/>
                  <a:cs typeface="Arial" pitchFamily="34" charset="0"/>
                  <a:sym typeface="Times New Roman" panose="02020603050405020304" pitchFamily="18" charset="0"/>
                </a:rPr>
                <a:t>）</a:t>
              </a:r>
              <a:endParaRPr lang="en-US" altLang="zh-CN" sz="2400" dirty="0">
                <a:solidFill>
                  <a:prstClr val="white"/>
                </a:solidFill>
                <a:latin typeface="Times New Roman" panose="02020603050405020304" pitchFamily="18" charset="0"/>
                <a:ea typeface="微软雅黑" panose="020B0503020204020204" pitchFamily="34" charset="-122"/>
                <a:cs typeface="Arial" pitchFamily="34" charset="0"/>
                <a:sym typeface="Times New Roman" panose="02020603050405020304" pitchFamily="18" charset="0"/>
              </a:endParaRPr>
            </a:p>
          </p:txBody>
        </p:sp>
        <p:sp>
          <p:nvSpPr>
            <p:cNvPr id="54" name="矩形 53"/>
            <p:cNvSpPr>
              <a:spLocks noChangeArrowheads="1"/>
            </p:cNvSpPr>
            <p:nvPr/>
          </p:nvSpPr>
          <p:spPr bwMode="auto">
            <a:xfrm>
              <a:off x="479427" y="4006452"/>
              <a:ext cx="5757112" cy="331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fontAlgn="base">
                <a:lnSpc>
                  <a:spcPts val="2300"/>
                </a:lnSpc>
                <a:spcBef>
                  <a:spcPct val="0"/>
                </a:spcBef>
                <a:spcAft>
                  <a:spcPct val="0"/>
                </a:spcAft>
                <a:buFont typeface="Wingdings" pitchFamily="2" charset="2"/>
                <a:buChar char="Ø"/>
              </a:pPr>
              <a:r>
                <a:rPr lang="zh-CN" altLang="en-US" sz="2400" dirty="0">
                  <a:solidFill>
                    <a:prstClr val="white"/>
                  </a:solidFill>
                  <a:latin typeface="Times New Roman" panose="02020603050405020304" pitchFamily="18" charset="0"/>
                  <a:ea typeface="微软雅黑" panose="020B0503020204020204" pitchFamily="34" charset="-122"/>
                  <a:sym typeface="Times New Roman" panose="02020603050405020304" pitchFamily="18" charset="0"/>
                </a:rPr>
                <a:t>随机森林（</a:t>
              </a:r>
              <a:r>
                <a:rPr lang="en-US" altLang="zh-CN" sz="2400" dirty="0">
                  <a:solidFill>
                    <a:prstClr val="white"/>
                  </a:solidFill>
                  <a:latin typeface="Times New Roman" panose="02020603050405020304" pitchFamily="18" charset="0"/>
                  <a:ea typeface="微软雅黑" panose="020B0503020204020204" pitchFamily="34" charset="-122"/>
                  <a:cs typeface="Arial" pitchFamily="34" charset="0"/>
                  <a:sym typeface="Times New Roman" panose="02020603050405020304" pitchFamily="18" charset="0"/>
                </a:rPr>
                <a:t>RF</a:t>
              </a:r>
              <a:r>
                <a:rPr lang="zh-CN" altLang="en-US" sz="2400" dirty="0">
                  <a:solidFill>
                    <a:prstClr val="white"/>
                  </a:solidFill>
                  <a:latin typeface="Times New Roman" panose="02020603050405020304" pitchFamily="18" charset="0"/>
                  <a:ea typeface="微软雅黑" panose="020B0503020204020204" pitchFamily="34" charset="-122"/>
                  <a:sym typeface="Times New Roman" panose="02020603050405020304" pitchFamily="18" charset="0"/>
                </a:rPr>
                <a:t>）</a:t>
              </a:r>
              <a:endParaRPr lang="en-US" altLang="zh-CN" sz="2400" dirty="0">
                <a:solidFill>
                  <a:prstClr val="white"/>
                </a:solidFill>
                <a:latin typeface="Times New Roman" panose="02020603050405020304" pitchFamily="18" charset="0"/>
                <a:ea typeface="微软雅黑" panose="020B0503020204020204" pitchFamily="34" charset="-122"/>
                <a:cs typeface="Arial" pitchFamily="34" charset="0"/>
                <a:sym typeface="Times New Roman" panose="02020603050405020304" pitchFamily="18" charset="0"/>
              </a:endParaRPr>
            </a:p>
          </p:txBody>
        </p:sp>
        <p:sp>
          <p:nvSpPr>
            <p:cNvPr id="55" name="矩形 54"/>
            <p:cNvSpPr>
              <a:spLocks noChangeArrowheads="1"/>
            </p:cNvSpPr>
            <p:nvPr/>
          </p:nvSpPr>
          <p:spPr bwMode="auto">
            <a:xfrm>
              <a:off x="479427" y="4492573"/>
              <a:ext cx="5757113" cy="835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fontAlgn="base">
                <a:lnSpc>
                  <a:spcPts val="2300"/>
                </a:lnSpc>
                <a:spcBef>
                  <a:spcPct val="0"/>
                </a:spcBef>
                <a:spcAft>
                  <a:spcPct val="0"/>
                </a:spcAft>
                <a:buFont typeface="Wingdings" pitchFamily="2" charset="2"/>
                <a:buChar char="Ø"/>
              </a:pPr>
              <a:r>
                <a:rPr lang="zh-CN" altLang="en-US" sz="2400" dirty="0">
                  <a:solidFill>
                    <a:prstClr val="white"/>
                  </a:solidFill>
                  <a:latin typeface="Times New Roman" panose="02020603050405020304" pitchFamily="18" charset="0"/>
                  <a:ea typeface="微软雅黑" panose="020B0503020204020204" pitchFamily="34" charset="-122"/>
                  <a:cs typeface="Arial" pitchFamily="34" charset="0"/>
                  <a:sym typeface="Times New Roman" panose="02020603050405020304" pitchFamily="18" charset="0"/>
                </a:rPr>
                <a:t>梯度下降（</a:t>
              </a:r>
              <a:r>
                <a:rPr lang="en-US" altLang="zh-CN" sz="2400">
                  <a:solidFill>
                    <a:prstClr val="white"/>
                  </a:solidFill>
                  <a:latin typeface="Times New Roman" panose="02020603050405020304" pitchFamily="18" charset="0"/>
                  <a:ea typeface="微软雅黑" panose="020B0503020204020204" pitchFamily="34" charset="-122"/>
                  <a:cs typeface="Arial" pitchFamily="34" charset="0"/>
                  <a:sym typeface="Times New Roman" panose="02020603050405020304" pitchFamily="18" charset="0"/>
                </a:rPr>
                <a:t>GD</a:t>
              </a:r>
              <a:r>
                <a:rPr lang="zh-CN" altLang="en-US" sz="2400">
                  <a:solidFill>
                    <a:prstClr val="white"/>
                  </a:solidFill>
                  <a:latin typeface="Times New Roman" panose="02020603050405020304" pitchFamily="18" charset="0"/>
                  <a:ea typeface="微软雅黑" panose="020B0503020204020204" pitchFamily="34" charset="-122"/>
                  <a:cs typeface="Arial" pitchFamily="34" charset="0"/>
                  <a:sym typeface="Times New Roman" panose="02020603050405020304" pitchFamily="18" charset="0"/>
                </a:rPr>
                <a:t>）</a:t>
              </a:r>
              <a:endParaRPr lang="en-US" altLang="zh-CN" sz="2400" dirty="0">
                <a:solidFill>
                  <a:prstClr val="white"/>
                </a:solidFill>
                <a:latin typeface="Times New Roman" panose="02020603050405020304" pitchFamily="18" charset="0"/>
                <a:ea typeface="微软雅黑" panose="020B0503020204020204" pitchFamily="34" charset="-122"/>
                <a:cs typeface="Arial" pitchFamily="34" charset="0"/>
                <a:sym typeface="Times New Roman" panose="02020603050405020304" pitchFamily="18" charset="0"/>
              </a:endParaRPr>
            </a:p>
            <a:p>
              <a:pPr marL="285750" indent="-285750" fontAlgn="base">
                <a:lnSpc>
                  <a:spcPts val="2300"/>
                </a:lnSpc>
                <a:spcBef>
                  <a:spcPct val="0"/>
                </a:spcBef>
                <a:spcAft>
                  <a:spcPct val="0"/>
                </a:spcAft>
                <a:buFont typeface="Wingdings" pitchFamily="2" charset="2"/>
                <a:buChar char="Ø"/>
              </a:pPr>
              <a:endParaRPr lang="en-US" altLang="zh-CN" sz="2400" dirty="0">
                <a:solidFill>
                  <a:prstClr val="white"/>
                </a:solidFill>
                <a:latin typeface="Times New Roman" panose="02020603050405020304" pitchFamily="18" charset="0"/>
                <a:ea typeface="微软雅黑" panose="020B0503020204020204" pitchFamily="34" charset="-122"/>
                <a:cs typeface="Arial" pitchFamily="34" charset="0"/>
                <a:sym typeface="Times New Roman" panose="02020603050405020304" pitchFamily="18" charset="0"/>
              </a:endParaRPr>
            </a:p>
            <a:p>
              <a:pPr marL="285750" indent="-285750" fontAlgn="base">
                <a:lnSpc>
                  <a:spcPts val="2300"/>
                </a:lnSpc>
                <a:spcBef>
                  <a:spcPct val="0"/>
                </a:spcBef>
                <a:spcAft>
                  <a:spcPct val="0"/>
                </a:spcAft>
                <a:buFont typeface="Wingdings" pitchFamily="2" charset="2"/>
                <a:buChar char="Ø"/>
              </a:pPr>
              <a:r>
                <a:rPr lang="en-US" altLang="zh-CN" sz="2400" dirty="0">
                  <a:solidFill>
                    <a:prstClr val="white"/>
                  </a:solidFill>
                  <a:latin typeface="Times New Roman" panose="02020603050405020304" pitchFamily="18" charset="0"/>
                  <a:ea typeface="微软雅黑" panose="020B0503020204020204" pitchFamily="34" charset="-122"/>
                  <a:cs typeface="Arial" pitchFamily="34" charset="0"/>
                  <a:sym typeface="Times New Roman" panose="02020603050405020304" pitchFamily="18" charset="0"/>
                </a:rPr>
                <a:t>K</a:t>
              </a:r>
              <a:r>
                <a:rPr lang="zh-CN" altLang="en-US" sz="2400" dirty="0">
                  <a:solidFill>
                    <a:prstClr val="white"/>
                  </a:solidFill>
                  <a:latin typeface="Times New Roman" panose="02020603050405020304" pitchFamily="18" charset="0"/>
                  <a:ea typeface="微软雅黑" panose="020B0503020204020204" pitchFamily="34" charset="-122"/>
                  <a:cs typeface="Arial" pitchFamily="34" charset="0"/>
                  <a:sym typeface="Times New Roman" panose="02020603050405020304" pitchFamily="18" charset="0"/>
                </a:rPr>
                <a:t>最邻近（</a:t>
              </a:r>
              <a:r>
                <a:rPr lang="en-US" altLang="zh-CN" sz="2400">
                  <a:solidFill>
                    <a:prstClr val="white"/>
                  </a:solidFill>
                  <a:latin typeface="Times New Roman" panose="02020603050405020304" pitchFamily="18" charset="0"/>
                  <a:ea typeface="微软雅黑" panose="020B0503020204020204" pitchFamily="34" charset="-122"/>
                  <a:cs typeface="Arial" pitchFamily="34" charset="0"/>
                  <a:sym typeface="Times New Roman" panose="02020603050405020304" pitchFamily="18" charset="0"/>
                </a:rPr>
                <a:t>KNN</a:t>
              </a:r>
              <a:r>
                <a:rPr lang="zh-CN" altLang="en-US" sz="2400">
                  <a:solidFill>
                    <a:prstClr val="white"/>
                  </a:solidFill>
                  <a:latin typeface="Times New Roman" panose="02020603050405020304" pitchFamily="18" charset="0"/>
                  <a:ea typeface="微软雅黑" panose="020B0503020204020204" pitchFamily="34" charset="-122"/>
                  <a:cs typeface="Arial" pitchFamily="34" charset="0"/>
                  <a:sym typeface="Times New Roman" panose="02020603050405020304" pitchFamily="18" charset="0"/>
                </a:rPr>
                <a:t>）</a:t>
              </a:r>
              <a:endParaRPr lang="en-US" altLang="zh-CN" sz="2400" dirty="0">
                <a:solidFill>
                  <a:prstClr val="white"/>
                </a:solidFill>
                <a:latin typeface="Times New Roman" panose="02020603050405020304" pitchFamily="18" charset="0"/>
                <a:ea typeface="微软雅黑" panose="020B0503020204020204" pitchFamily="34" charset="-122"/>
                <a:cs typeface="Arial" pitchFamily="34" charset="0"/>
                <a:sym typeface="Times New Roman" panose="02020603050405020304" pitchFamily="18" charset="0"/>
              </a:endParaRPr>
            </a:p>
          </p:txBody>
        </p:sp>
      </p:grpSp>
      <p:pic>
        <p:nvPicPr>
          <p:cNvPr id="17" name="Picture 2">
            <a:extLst>
              <a:ext uri="{FF2B5EF4-FFF2-40B4-BE49-F238E27FC236}">
                <a16:creationId xmlns:a16="http://schemas.microsoft.com/office/drawing/2014/main" id="{50E71893-AFBF-4164-A0CD-934827F0B4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8910" y="1796798"/>
            <a:ext cx="4567817" cy="3264404"/>
          </a:xfrm>
          <a:prstGeom prst="rect">
            <a:avLst/>
          </a:prstGeom>
          <a:noFill/>
          <a:extLst>
            <a:ext uri="{909E8E84-426E-40DD-AFC4-6F175D3DCCD1}">
              <a14:hiddenFill xmlns:a14="http://schemas.microsoft.com/office/drawing/2010/main">
                <a:solidFill>
                  <a:srgbClr val="FFFFFF"/>
                </a:solidFill>
              </a14:hiddenFill>
            </a:ext>
          </a:extLst>
        </p:spPr>
      </p:pic>
      <p:sp>
        <p:nvSpPr>
          <p:cNvPr id="18" name="矩形 17">
            <a:extLst>
              <a:ext uri="{FF2B5EF4-FFF2-40B4-BE49-F238E27FC236}">
                <a16:creationId xmlns:a16="http://schemas.microsoft.com/office/drawing/2014/main" id="{4E75CF83-434E-47C0-840D-E2D2556A6C0F}"/>
              </a:ext>
            </a:extLst>
          </p:cNvPr>
          <p:cNvSpPr/>
          <p:nvPr/>
        </p:nvSpPr>
        <p:spPr>
          <a:xfrm>
            <a:off x="0" y="254003"/>
            <a:ext cx="457200" cy="238125"/>
          </a:xfrm>
          <a:prstGeom prst="rect">
            <a:avLst/>
          </a:prstGeom>
          <a:solidFill>
            <a:srgbClr val="13548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9" name="矩形 18">
            <a:extLst>
              <a:ext uri="{FF2B5EF4-FFF2-40B4-BE49-F238E27FC236}">
                <a16:creationId xmlns:a16="http://schemas.microsoft.com/office/drawing/2014/main" id="{11F8AD76-97E1-4F8E-A847-1F3966D2335F}"/>
              </a:ext>
            </a:extLst>
          </p:cNvPr>
          <p:cNvSpPr/>
          <p:nvPr/>
        </p:nvSpPr>
        <p:spPr>
          <a:xfrm>
            <a:off x="3852000" y="254003"/>
            <a:ext cx="5292000" cy="238125"/>
          </a:xfrm>
          <a:prstGeom prst="rect">
            <a:avLst/>
          </a:prstGeom>
          <a:solidFill>
            <a:srgbClr val="13548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prstClr val="white"/>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0" name="矩形 19">
            <a:extLst>
              <a:ext uri="{FF2B5EF4-FFF2-40B4-BE49-F238E27FC236}">
                <a16:creationId xmlns:a16="http://schemas.microsoft.com/office/drawing/2014/main" id="{10370A99-3FCA-4298-82D1-0BA754AFEB54}"/>
              </a:ext>
            </a:extLst>
          </p:cNvPr>
          <p:cNvSpPr/>
          <p:nvPr/>
        </p:nvSpPr>
        <p:spPr>
          <a:xfrm>
            <a:off x="8674894" y="6621466"/>
            <a:ext cx="469106" cy="236537"/>
          </a:xfrm>
          <a:prstGeom prst="rect">
            <a:avLst/>
          </a:prstGeom>
          <a:solidFill>
            <a:srgbClr val="13548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1" name="矩形 20">
            <a:extLst>
              <a:ext uri="{FF2B5EF4-FFF2-40B4-BE49-F238E27FC236}">
                <a16:creationId xmlns:a16="http://schemas.microsoft.com/office/drawing/2014/main" id="{D43039AF-FA6C-4112-813B-D6BE29F0A0C9}"/>
              </a:ext>
            </a:extLst>
          </p:cNvPr>
          <p:cNvSpPr/>
          <p:nvPr/>
        </p:nvSpPr>
        <p:spPr>
          <a:xfrm>
            <a:off x="0" y="6621466"/>
            <a:ext cx="7829550" cy="236537"/>
          </a:xfrm>
          <a:prstGeom prst="rect">
            <a:avLst/>
          </a:prstGeom>
          <a:solidFill>
            <a:srgbClr val="13548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2" name="文本框 21">
            <a:extLst>
              <a:ext uri="{FF2B5EF4-FFF2-40B4-BE49-F238E27FC236}">
                <a16:creationId xmlns:a16="http://schemas.microsoft.com/office/drawing/2014/main" id="{67BF3878-CF1E-4732-AFF2-187913E068B1}"/>
              </a:ext>
            </a:extLst>
          </p:cNvPr>
          <p:cNvSpPr txBox="1">
            <a:spLocks noChangeArrowheads="1"/>
          </p:cNvSpPr>
          <p:nvPr/>
        </p:nvSpPr>
        <p:spPr bwMode="auto">
          <a:xfrm>
            <a:off x="7698581" y="6538913"/>
            <a:ext cx="1125141"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fontAlgn="base">
              <a:spcBef>
                <a:spcPct val="0"/>
              </a:spcBef>
              <a:spcAft>
                <a:spcPct val="0"/>
              </a:spcAft>
            </a:pPr>
            <a:r>
              <a:rPr lang="en-US" altLang="zh-CN" sz="2000" dirty="0">
                <a:solidFill>
                  <a:srgbClr val="044875"/>
                </a:solidFill>
                <a:latin typeface="Times New Roman" panose="02020603050405020304" pitchFamily="18" charset="0"/>
                <a:ea typeface="微软雅黑" pitchFamily="34" charset="-122"/>
                <a:sym typeface="Times New Roman" panose="02020603050405020304" pitchFamily="18" charset="0"/>
              </a:rPr>
              <a:t>NUDT</a:t>
            </a:r>
            <a:endParaRPr lang="zh-CN" altLang="en-US" sz="2000" dirty="0">
              <a:solidFill>
                <a:srgbClr val="044875"/>
              </a:solidFill>
              <a:latin typeface="Times New Roman" panose="02020603050405020304" pitchFamily="18" charset="0"/>
              <a:ea typeface="微软雅黑" pitchFamily="34" charset="-122"/>
              <a:sym typeface="Times New Roman" panose="02020603050405020304" pitchFamily="18" charset="0"/>
            </a:endParaRPr>
          </a:p>
        </p:txBody>
      </p:sp>
      <p:grpSp>
        <p:nvGrpSpPr>
          <p:cNvPr id="23" name="组合 22">
            <a:extLst>
              <a:ext uri="{FF2B5EF4-FFF2-40B4-BE49-F238E27FC236}">
                <a16:creationId xmlns:a16="http://schemas.microsoft.com/office/drawing/2014/main" id="{24937F9A-940F-4035-9B51-EA3C08411CC9}"/>
              </a:ext>
            </a:extLst>
          </p:cNvPr>
          <p:cNvGrpSpPr>
            <a:grpSpLocks/>
          </p:cNvGrpSpPr>
          <p:nvPr/>
        </p:nvGrpSpPr>
        <p:grpSpPr bwMode="auto">
          <a:xfrm>
            <a:off x="413147" y="82551"/>
            <a:ext cx="3531248" cy="584775"/>
            <a:chOff x="551544" y="82976"/>
            <a:chExt cx="4706582" cy="583764"/>
          </a:xfrm>
        </p:grpSpPr>
        <p:sp>
          <p:nvSpPr>
            <p:cNvPr id="24" name="文本框 4">
              <a:extLst>
                <a:ext uri="{FF2B5EF4-FFF2-40B4-BE49-F238E27FC236}">
                  <a16:creationId xmlns:a16="http://schemas.microsoft.com/office/drawing/2014/main" id="{7AE19260-48DC-40E3-8CFF-0D654A6E684A}"/>
                </a:ext>
              </a:extLst>
            </p:cNvPr>
            <p:cNvSpPr txBox="1">
              <a:spLocks noChangeArrowheads="1"/>
            </p:cNvSpPr>
            <p:nvPr/>
          </p:nvSpPr>
          <p:spPr bwMode="auto">
            <a:xfrm>
              <a:off x="1401992" y="111278"/>
              <a:ext cx="3856134"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fontAlgn="base">
                <a:spcBef>
                  <a:spcPct val="0"/>
                </a:spcBef>
                <a:spcAft>
                  <a:spcPct val="0"/>
                </a:spcAft>
              </a:pPr>
              <a:r>
                <a:rPr lang="zh-CN" altLang="en-US" sz="2800" b="1">
                  <a:solidFill>
                    <a:srgbClr val="13548C"/>
                  </a:solidFill>
                  <a:latin typeface="Times New Roman" panose="02020603050405020304" pitchFamily="18" charset="0"/>
                  <a:ea typeface="微软雅黑" panose="020B0503020204020204" pitchFamily="34" charset="-122"/>
                  <a:sym typeface="Times New Roman" panose="02020603050405020304" pitchFamily="18" charset="0"/>
                </a:rPr>
                <a:t>数据模型与结果</a:t>
              </a:r>
            </a:p>
          </p:txBody>
        </p:sp>
        <p:sp>
          <p:nvSpPr>
            <p:cNvPr id="25" name="文本框 24">
              <a:extLst>
                <a:ext uri="{FF2B5EF4-FFF2-40B4-BE49-F238E27FC236}">
                  <a16:creationId xmlns:a16="http://schemas.microsoft.com/office/drawing/2014/main" id="{F95DDA7D-70A6-4CE6-AE5B-8BD943C86223}"/>
                </a:ext>
              </a:extLst>
            </p:cNvPr>
            <p:cNvSpPr txBox="1"/>
            <p:nvPr/>
          </p:nvSpPr>
          <p:spPr>
            <a:xfrm>
              <a:off x="551544" y="82976"/>
              <a:ext cx="936277" cy="583764"/>
            </a:xfrm>
            <a:prstGeom prst="rect">
              <a:avLst/>
            </a:prstGeom>
            <a:noFill/>
          </p:spPr>
          <p:txBody>
            <a:bodyPr wrap="square">
              <a:spAutoFit/>
            </a:bodyPr>
            <a:lstStyle/>
            <a:p>
              <a:pPr algn="ctr">
                <a:defRPr/>
              </a:pPr>
              <a:r>
                <a:rPr lang="en-US" altLang="zh-CN" sz="3200" b="1">
                  <a:solidFill>
                    <a:srgbClr val="E7E6E6">
                      <a:lumMod val="25000"/>
                    </a:srgbClr>
                  </a:solidFill>
                  <a:latin typeface="Times New Roman" panose="02020603050405020304" pitchFamily="18" charset="0"/>
                  <a:ea typeface="微软雅黑" panose="020B0503020204020204" pitchFamily="34" charset="-122"/>
                  <a:sym typeface="Times New Roman" panose="02020603050405020304" pitchFamily="18" charset="0"/>
                </a:rPr>
                <a:t>04</a:t>
              </a:r>
              <a:endParaRPr lang="zh-CN" altLang="en-US" sz="3200" b="1" dirty="0">
                <a:solidFill>
                  <a:srgbClr val="E7E6E6">
                    <a:lumMod val="25000"/>
                  </a:srgbClr>
                </a:solidFill>
                <a:latin typeface="Times New Roman" panose="02020603050405020304" pitchFamily="18" charset="0"/>
                <a:ea typeface="微软雅黑" panose="020B0503020204020204" pitchFamily="34" charset="-122"/>
                <a:sym typeface="Times New Roman" panose="02020603050405020304" pitchFamily="18" charset="0"/>
              </a:endParaRPr>
            </a:p>
          </p:txBody>
        </p:sp>
      </p:grpSp>
    </p:spTree>
    <p:extLst>
      <p:ext uri="{BB962C8B-B14F-4D97-AF65-F5344CB8AC3E}">
        <p14:creationId xmlns:p14="http://schemas.microsoft.com/office/powerpoint/2010/main" val="3988008450"/>
      </p:ext>
    </p:extLst>
  </p:cSld>
  <p:clrMapOvr>
    <a:masterClrMapping/>
  </p:clrMapOvr>
  <p:transition spd="med">
    <p:split orient="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6" name="Rectangle 8">
            <a:extLst>
              <a:ext uri="{FF2B5EF4-FFF2-40B4-BE49-F238E27FC236}">
                <a16:creationId xmlns:a16="http://schemas.microsoft.com/office/drawing/2014/main" id="{983146BA-FCAD-4222-8121-617234DF948D}"/>
              </a:ext>
            </a:extLst>
          </p:cNvPr>
          <p:cNvSpPr>
            <a:spLocks noGrp="1" noChangeArrowheads="1"/>
          </p:cNvSpPr>
          <p:nvPr>
            <p:ph type="body" idx="4294967295"/>
          </p:nvPr>
        </p:nvSpPr>
        <p:spPr>
          <a:xfrm>
            <a:off x="252000" y="756000"/>
            <a:ext cx="8640000" cy="2873800"/>
          </a:xfrm>
          <a:prstGeom prst="rect">
            <a:avLst/>
          </a:prstGeom>
        </p:spPr>
        <p:txBody>
          <a:bodyPr wrap="square">
            <a:spAutoFit/>
          </a:bodyPr>
          <a:lstStyle/>
          <a:p>
            <a:pPr marL="360000" indent="-360000" algn="just">
              <a:lnSpc>
                <a:spcPct val="150000"/>
              </a:lnSpc>
              <a:spcBef>
                <a:spcPts val="600"/>
              </a:spcBef>
              <a:buClr>
                <a:srgbClr val="FF6600"/>
              </a:buClr>
              <a:buSzPct val="80000"/>
              <a:buFont typeface="Wingdings" panose="05000000000000000000" pitchFamily="2" charset="2"/>
              <a:buChar char="l"/>
            </a:pPr>
            <a:r>
              <a:rPr lang="zh-CN" altLang="en-US" sz="2400">
                <a:solidFill>
                  <a:schemeClr val="tx1">
                    <a:lumMod val="85000"/>
                    <a:lumOff val="15000"/>
                  </a:schemeClr>
                </a:solidFill>
                <a:cs typeface="+mn-ea"/>
                <a:sym typeface="Times New Roman" panose="02020603050405020304" pitchFamily="18" charset="0"/>
              </a:rPr>
              <a:t>由于</a:t>
            </a:r>
            <a:r>
              <a:rPr lang="en-US" altLang="zh-CN" sz="2400" dirty="0">
                <a:solidFill>
                  <a:schemeClr val="tx1">
                    <a:lumMod val="85000"/>
                    <a:lumOff val="15000"/>
                  </a:schemeClr>
                </a:solidFill>
                <a:cs typeface="+mn-ea"/>
                <a:sym typeface="Times New Roman" panose="02020603050405020304" pitchFamily="18" charset="0"/>
              </a:rPr>
              <a:t>SVM </a:t>
            </a:r>
            <a:r>
              <a:rPr lang="zh-CN" altLang="en-US" sz="2400" dirty="0">
                <a:solidFill>
                  <a:schemeClr val="tx1">
                    <a:lumMod val="85000"/>
                    <a:lumOff val="15000"/>
                  </a:schemeClr>
                </a:solidFill>
                <a:cs typeface="+mn-ea"/>
                <a:sym typeface="Times New Roman" panose="02020603050405020304" pitchFamily="18" charset="0"/>
              </a:rPr>
              <a:t>的求解最后转化成</a:t>
            </a:r>
            <a:r>
              <a:rPr lang="zh-CN" altLang="en-US" sz="2400" b="1" dirty="0">
                <a:solidFill>
                  <a:srgbClr val="FF6600"/>
                </a:solidFill>
                <a:cs typeface="+mn-ea"/>
                <a:sym typeface="Times New Roman" panose="02020603050405020304" pitchFamily="18" charset="0"/>
              </a:rPr>
              <a:t>二次规划问题</a:t>
            </a:r>
            <a:r>
              <a:rPr lang="zh-CN" altLang="en-US" sz="2400" dirty="0">
                <a:solidFill>
                  <a:schemeClr val="tx1">
                    <a:lumMod val="85000"/>
                    <a:lumOff val="15000"/>
                  </a:schemeClr>
                </a:solidFill>
                <a:cs typeface="+mn-ea"/>
                <a:sym typeface="Times New Roman" panose="02020603050405020304" pitchFamily="18" charset="0"/>
              </a:rPr>
              <a:t>的求解</a:t>
            </a:r>
            <a:r>
              <a:rPr lang="zh-CN" altLang="en-US" sz="2400">
                <a:solidFill>
                  <a:schemeClr val="tx1">
                    <a:lumMod val="85000"/>
                    <a:lumOff val="15000"/>
                  </a:schemeClr>
                </a:solidFill>
                <a:cs typeface="+mn-ea"/>
                <a:sym typeface="Times New Roman" panose="02020603050405020304" pitchFamily="18" charset="0"/>
              </a:rPr>
              <a:t>，因此</a:t>
            </a:r>
            <a:r>
              <a:rPr lang="en-US" altLang="zh-CN" sz="2400" dirty="0">
                <a:solidFill>
                  <a:schemeClr val="tx1">
                    <a:lumMod val="85000"/>
                    <a:lumOff val="15000"/>
                  </a:schemeClr>
                </a:solidFill>
                <a:cs typeface="+mn-ea"/>
                <a:sym typeface="Times New Roman" panose="02020603050405020304" pitchFamily="18" charset="0"/>
              </a:rPr>
              <a:t>SVM </a:t>
            </a:r>
            <a:r>
              <a:rPr lang="zh-CN" altLang="en-US" sz="2400" dirty="0">
                <a:solidFill>
                  <a:schemeClr val="tx1">
                    <a:lumMod val="85000"/>
                    <a:lumOff val="15000"/>
                  </a:schemeClr>
                </a:solidFill>
                <a:cs typeface="+mn-ea"/>
                <a:sym typeface="Times New Roman" panose="02020603050405020304" pitchFamily="18" charset="0"/>
              </a:rPr>
              <a:t>的解是全局唯一的最优解</a:t>
            </a:r>
          </a:p>
          <a:p>
            <a:pPr marL="360000" indent="-360000" algn="just">
              <a:lnSpc>
                <a:spcPct val="150000"/>
              </a:lnSpc>
              <a:spcBef>
                <a:spcPts val="600"/>
              </a:spcBef>
              <a:buClr>
                <a:srgbClr val="FF6600"/>
              </a:buClr>
              <a:buSzPct val="80000"/>
              <a:buFont typeface="Wingdings" panose="05000000000000000000" pitchFamily="2" charset="2"/>
              <a:buChar char="l"/>
            </a:pPr>
            <a:r>
              <a:rPr lang="en-US" altLang="zh-CN" sz="2400" dirty="0">
                <a:solidFill>
                  <a:schemeClr val="tx1">
                    <a:lumMod val="85000"/>
                    <a:lumOff val="15000"/>
                  </a:schemeClr>
                </a:solidFill>
                <a:cs typeface="+mn-ea"/>
                <a:sym typeface="Times New Roman" panose="02020603050405020304" pitchFamily="18" charset="0"/>
              </a:rPr>
              <a:t>SVM</a:t>
            </a:r>
            <a:r>
              <a:rPr lang="zh-CN" altLang="en-US" sz="2400" dirty="0">
                <a:solidFill>
                  <a:schemeClr val="tx1">
                    <a:lumMod val="85000"/>
                    <a:lumOff val="15000"/>
                  </a:schemeClr>
                </a:solidFill>
                <a:cs typeface="+mn-ea"/>
                <a:sym typeface="Times New Roman" panose="02020603050405020304" pitchFamily="18" charset="0"/>
              </a:rPr>
              <a:t>在解决小样本、非线性及高维模式识别问题中表现出许多特有的优势，并能够推广应用到函数拟合等其他机器学习</a:t>
            </a:r>
            <a:r>
              <a:rPr lang="zh-CN" altLang="en-US" sz="2400">
                <a:solidFill>
                  <a:schemeClr val="tx1">
                    <a:lumMod val="85000"/>
                    <a:lumOff val="15000"/>
                  </a:schemeClr>
                </a:solidFill>
                <a:cs typeface="+mn-ea"/>
                <a:sym typeface="Times New Roman" panose="02020603050405020304" pitchFamily="18" charset="0"/>
              </a:rPr>
              <a:t>问题中。</a:t>
            </a:r>
            <a:endParaRPr lang="en-US" altLang="zh-CN" sz="2400" dirty="0">
              <a:solidFill>
                <a:schemeClr val="tx1">
                  <a:lumMod val="85000"/>
                  <a:lumOff val="15000"/>
                </a:schemeClr>
              </a:solidFill>
              <a:cs typeface="+mn-ea"/>
              <a:sym typeface="Times New Roman" panose="02020603050405020304" pitchFamily="18" charset="0"/>
            </a:endParaRPr>
          </a:p>
        </p:txBody>
      </p:sp>
      <p:sp>
        <p:nvSpPr>
          <p:cNvPr id="6" name="标题 3">
            <a:extLst>
              <a:ext uri="{FF2B5EF4-FFF2-40B4-BE49-F238E27FC236}">
                <a16:creationId xmlns:a16="http://schemas.microsoft.com/office/drawing/2014/main" id="{25C861DF-3AC5-4EFD-A030-99714CA0F0F6}"/>
              </a:ext>
            </a:extLst>
          </p:cNvPr>
          <p:cNvSpPr txBox="1">
            <a:spLocks/>
          </p:cNvSpPr>
          <p:nvPr/>
        </p:nvSpPr>
        <p:spPr>
          <a:xfrm>
            <a:off x="756000" y="108000"/>
            <a:ext cx="4176040" cy="492443"/>
          </a:xfrm>
          <a:prstGeom prst="rect">
            <a:avLst/>
          </a:prstGeom>
        </p:spPr>
        <p:txBody>
          <a:bodyPr wrap="squar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1 </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了解</a:t>
            </a:r>
            <a:r>
              <a:rPr lang="en-US" altLang="zh-CN"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SVM</a:t>
            </a:r>
            <a:endPar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Tree>
    <p:extLst>
      <p:ext uri="{BB962C8B-B14F-4D97-AF65-F5344CB8AC3E}">
        <p14:creationId xmlns:p14="http://schemas.microsoft.com/office/powerpoint/2010/main" val="1492843051"/>
      </p:ext>
    </p:extLst>
  </p:cSld>
  <p:clrMapOvr>
    <a:masterClrMapping/>
  </p:clrMapOvr>
  <p:transition spd="med">
    <p:split orient="vert"/>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EAAFD284-CA7A-4392-853D-E384160B0473}"/>
              </a:ext>
            </a:extLst>
          </p:cNvPr>
          <p:cNvSpPr/>
          <p:nvPr/>
        </p:nvSpPr>
        <p:spPr>
          <a:xfrm>
            <a:off x="2225547" y="2170639"/>
            <a:ext cx="4572000" cy="3785652"/>
          </a:xfrm>
          <a:prstGeom prst="rect">
            <a:avLst/>
          </a:prstGeom>
        </p:spPr>
        <p:txBody>
          <a:bodyPr>
            <a:spAutoFit/>
          </a:bodyPr>
          <a:lstStyle/>
          <a:p>
            <a:pPr eaLnBrk="0" fontAlgn="base" hangingPunct="0">
              <a:spcBef>
                <a:spcPct val="0"/>
              </a:spcBef>
              <a:spcAft>
                <a:spcPct val="0"/>
              </a:spcAft>
            </a:pPr>
            <a:r>
              <a:rPr lang="zh-CN" altLang="en-US" sz="24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parameter_grid = {</a:t>
            </a:r>
          </a:p>
          <a:p>
            <a:pPr eaLnBrk="0" fontAlgn="base" hangingPunct="0">
              <a:spcBef>
                <a:spcPct val="0"/>
              </a:spcBef>
              <a:spcAft>
                <a:spcPct val="0"/>
              </a:spcAft>
            </a:pPr>
            <a:r>
              <a:rPr lang="zh-CN" altLang="en-US" sz="24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    'learning_rate': list(np.arange(0.1,5)/10.0),</a:t>
            </a:r>
          </a:p>
          <a:p>
            <a:pPr eaLnBrk="0" fontAlgn="base" hangingPunct="0">
              <a:spcBef>
                <a:spcPct val="0"/>
              </a:spcBef>
              <a:spcAft>
                <a:spcPct val="0"/>
              </a:spcAft>
            </a:pPr>
            <a:r>
              <a:rPr lang="zh-CN" altLang="en-US" sz="24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    'max_depth': list(np.arange(3,7))</a:t>
            </a:r>
          </a:p>
          <a:p>
            <a:pPr eaLnBrk="0" fontAlgn="base" hangingPunct="0">
              <a:spcBef>
                <a:spcPct val="0"/>
              </a:spcBef>
              <a:spcAft>
                <a:spcPct val="0"/>
              </a:spcAft>
            </a:pPr>
            <a:r>
              <a:rPr lang="zh-CN" altLang="en-US" sz="24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p>
          <a:p>
            <a:pPr eaLnBrk="0" fontAlgn="base" hangingPunct="0">
              <a:spcBef>
                <a:spcPct val="0"/>
              </a:spcBef>
              <a:spcAft>
                <a:spcPct val="0"/>
              </a:spcAft>
            </a:pPr>
            <a:r>
              <a:rPr lang="zh-CN" altLang="en-US" sz="24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grid_search = GridSearchCV(GradientBoostingClassifier(n_estimators = 10), parameter_grid, cv=5, verbose=3)</a:t>
            </a:r>
          </a:p>
          <a:p>
            <a:pPr eaLnBrk="0" fontAlgn="base" hangingPunct="0">
              <a:spcBef>
                <a:spcPct val="0"/>
              </a:spcBef>
              <a:spcAft>
                <a:spcPct val="0"/>
              </a:spcAft>
            </a:pPr>
            <a:r>
              <a:rPr lang="zh-CN" altLang="en-US" sz="24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grid_search.fit(X_train, y_train)</a:t>
            </a:r>
          </a:p>
        </p:txBody>
      </p:sp>
      <p:sp>
        <p:nvSpPr>
          <p:cNvPr id="10" name="矩形 9">
            <a:extLst>
              <a:ext uri="{FF2B5EF4-FFF2-40B4-BE49-F238E27FC236}">
                <a16:creationId xmlns:a16="http://schemas.microsoft.com/office/drawing/2014/main" id="{96E11F00-BCE2-462C-898B-896DB78686D3}"/>
              </a:ext>
            </a:extLst>
          </p:cNvPr>
          <p:cNvSpPr/>
          <p:nvPr/>
        </p:nvSpPr>
        <p:spPr>
          <a:xfrm>
            <a:off x="2195736" y="1532303"/>
            <a:ext cx="3963644" cy="461665"/>
          </a:xfrm>
          <a:prstGeom prst="rect">
            <a:avLst/>
          </a:prstGeom>
        </p:spPr>
        <p:txBody>
          <a:bodyPr wrap="square">
            <a:spAutoFit/>
          </a:bodyPr>
          <a:lstStyle/>
          <a:p>
            <a:pPr eaLnBrk="0" fontAlgn="base" hangingPunct="0">
              <a:spcBef>
                <a:spcPct val="0"/>
              </a:spcBef>
              <a:spcAft>
                <a:spcPct val="0"/>
              </a:spcAft>
            </a:pPr>
            <a:r>
              <a:rPr lang="zh-CN" altLang="en-US" sz="24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网格搜索</a:t>
            </a:r>
            <a:r>
              <a:rPr lang="en-US" altLang="zh-CN" sz="2400" b="1" dirty="0" err="1">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GridSearchCV</a:t>
            </a:r>
            <a:endParaRPr lang="zh-CN" altLang="en-US" sz="24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4" name="TextBox 3"/>
          <p:cNvSpPr txBox="1"/>
          <p:nvPr/>
        </p:nvSpPr>
        <p:spPr>
          <a:xfrm>
            <a:off x="228600" y="805574"/>
            <a:ext cx="2088232" cy="523220"/>
          </a:xfrm>
          <a:prstGeom prst="rect">
            <a:avLst/>
          </a:prstGeom>
          <a:noFill/>
        </p:spPr>
        <p:txBody>
          <a:bodyPr wrap="square" rtlCol="0">
            <a:spAutoFit/>
          </a:bodyPr>
          <a:lstStyle/>
          <a:p>
            <a:r>
              <a:rPr lang="zh-CN" altLang="en-US" sz="2800" b="1" dirty="0">
                <a:solidFill>
                  <a:srgbClr val="FF6600"/>
                </a:solidFill>
                <a:latin typeface="Times New Roman" panose="02020603050405020304" pitchFamily="18" charset="0"/>
                <a:ea typeface="微软雅黑" panose="020B0503020204020204" pitchFamily="34" charset="-122"/>
                <a:sym typeface="Times New Roman" panose="02020603050405020304" pitchFamily="18" charset="0"/>
              </a:rPr>
              <a:t>自动调参</a:t>
            </a:r>
          </a:p>
        </p:txBody>
      </p:sp>
      <p:sp>
        <p:nvSpPr>
          <p:cNvPr id="13" name="矩形 12">
            <a:extLst>
              <a:ext uri="{FF2B5EF4-FFF2-40B4-BE49-F238E27FC236}">
                <a16:creationId xmlns:a16="http://schemas.microsoft.com/office/drawing/2014/main" id="{32714CDA-805D-423B-8458-4853CE192ACB}"/>
              </a:ext>
            </a:extLst>
          </p:cNvPr>
          <p:cNvSpPr/>
          <p:nvPr/>
        </p:nvSpPr>
        <p:spPr>
          <a:xfrm>
            <a:off x="0" y="254003"/>
            <a:ext cx="457200" cy="238125"/>
          </a:xfrm>
          <a:prstGeom prst="rect">
            <a:avLst/>
          </a:prstGeom>
          <a:solidFill>
            <a:srgbClr val="13548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a:extLst>
              <a:ext uri="{FF2B5EF4-FFF2-40B4-BE49-F238E27FC236}">
                <a16:creationId xmlns:a16="http://schemas.microsoft.com/office/drawing/2014/main" id="{CD29F961-C075-40DC-BCFD-671796B44CEF}"/>
              </a:ext>
            </a:extLst>
          </p:cNvPr>
          <p:cNvSpPr/>
          <p:nvPr/>
        </p:nvSpPr>
        <p:spPr>
          <a:xfrm>
            <a:off x="3852000" y="254003"/>
            <a:ext cx="5292000" cy="238125"/>
          </a:xfrm>
          <a:prstGeom prst="rect">
            <a:avLst/>
          </a:prstGeom>
          <a:solidFill>
            <a:srgbClr val="13548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prstClr val="white"/>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5" name="矩形 14">
            <a:extLst>
              <a:ext uri="{FF2B5EF4-FFF2-40B4-BE49-F238E27FC236}">
                <a16:creationId xmlns:a16="http://schemas.microsoft.com/office/drawing/2014/main" id="{3F64E4A2-5230-44C7-AFE1-212CFDA87C8B}"/>
              </a:ext>
            </a:extLst>
          </p:cNvPr>
          <p:cNvSpPr/>
          <p:nvPr/>
        </p:nvSpPr>
        <p:spPr>
          <a:xfrm>
            <a:off x="8674894" y="6621466"/>
            <a:ext cx="469106" cy="236537"/>
          </a:xfrm>
          <a:prstGeom prst="rect">
            <a:avLst/>
          </a:prstGeom>
          <a:solidFill>
            <a:srgbClr val="13548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6" name="矩形 15">
            <a:extLst>
              <a:ext uri="{FF2B5EF4-FFF2-40B4-BE49-F238E27FC236}">
                <a16:creationId xmlns:a16="http://schemas.microsoft.com/office/drawing/2014/main" id="{0B11A3A4-C95F-430F-8355-7F70EC1B9D53}"/>
              </a:ext>
            </a:extLst>
          </p:cNvPr>
          <p:cNvSpPr/>
          <p:nvPr/>
        </p:nvSpPr>
        <p:spPr>
          <a:xfrm>
            <a:off x="0" y="6621466"/>
            <a:ext cx="7829550" cy="236537"/>
          </a:xfrm>
          <a:prstGeom prst="rect">
            <a:avLst/>
          </a:prstGeom>
          <a:solidFill>
            <a:srgbClr val="13548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7" name="文本框 16">
            <a:extLst>
              <a:ext uri="{FF2B5EF4-FFF2-40B4-BE49-F238E27FC236}">
                <a16:creationId xmlns:a16="http://schemas.microsoft.com/office/drawing/2014/main" id="{0C5E578E-4A31-4EC2-A035-522D43BACBB7}"/>
              </a:ext>
            </a:extLst>
          </p:cNvPr>
          <p:cNvSpPr txBox="1">
            <a:spLocks noChangeArrowheads="1"/>
          </p:cNvSpPr>
          <p:nvPr/>
        </p:nvSpPr>
        <p:spPr bwMode="auto">
          <a:xfrm>
            <a:off x="7698581" y="6538913"/>
            <a:ext cx="1125141"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fontAlgn="base">
              <a:spcBef>
                <a:spcPct val="0"/>
              </a:spcBef>
              <a:spcAft>
                <a:spcPct val="0"/>
              </a:spcAft>
            </a:pPr>
            <a:r>
              <a:rPr lang="en-US" altLang="zh-CN" sz="2000" dirty="0">
                <a:solidFill>
                  <a:srgbClr val="044875"/>
                </a:solidFill>
                <a:latin typeface="Times New Roman" panose="02020603050405020304" pitchFamily="18" charset="0"/>
                <a:ea typeface="微软雅黑" pitchFamily="34" charset="-122"/>
                <a:sym typeface="Times New Roman" panose="02020603050405020304" pitchFamily="18" charset="0"/>
              </a:rPr>
              <a:t>NUDT</a:t>
            </a:r>
            <a:endParaRPr lang="zh-CN" altLang="en-US" sz="2000" dirty="0">
              <a:solidFill>
                <a:srgbClr val="044875"/>
              </a:solidFill>
              <a:latin typeface="Times New Roman" panose="02020603050405020304" pitchFamily="18" charset="0"/>
              <a:ea typeface="微软雅黑" pitchFamily="34" charset="-122"/>
              <a:sym typeface="Times New Roman" panose="02020603050405020304" pitchFamily="18" charset="0"/>
            </a:endParaRPr>
          </a:p>
        </p:txBody>
      </p:sp>
      <p:grpSp>
        <p:nvGrpSpPr>
          <p:cNvPr id="18" name="组合 17">
            <a:extLst>
              <a:ext uri="{FF2B5EF4-FFF2-40B4-BE49-F238E27FC236}">
                <a16:creationId xmlns:a16="http://schemas.microsoft.com/office/drawing/2014/main" id="{F07315E7-BCCB-4454-9FF0-ADB75FB67577}"/>
              </a:ext>
            </a:extLst>
          </p:cNvPr>
          <p:cNvGrpSpPr>
            <a:grpSpLocks/>
          </p:cNvGrpSpPr>
          <p:nvPr/>
        </p:nvGrpSpPr>
        <p:grpSpPr bwMode="auto">
          <a:xfrm>
            <a:off x="413147" y="82551"/>
            <a:ext cx="3531248" cy="584775"/>
            <a:chOff x="551544" y="82976"/>
            <a:chExt cx="4706582" cy="583764"/>
          </a:xfrm>
        </p:grpSpPr>
        <p:sp>
          <p:nvSpPr>
            <p:cNvPr id="19" name="文本框 4">
              <a:extLst>
                <a:ext uri="{FF2B5EF4-FFF2-40B4-BE49-F238E27FC236}">
                  <a16:creationId xmlns:a16="http://schemas.microsoft.com/office/drawing/2014/main" id="{A3019A6E-AB92-4B52-9828-C39832EF3758}"/>
                </a:ext>
              </a:extLst>
            </p:cNvPr>
            <p:cNvSpPr txBox="1">
              <a:spLocks noChangeArrowheads="1"/>
            </p:cNvSpPr>
            <p:nvPr/>
          </p:nvSpPr>
          <p:spPr bwMode="auto">
            <a:xfrm>
              <a:off x="1401992" y="111278"/>
              <a:ext cx="3856134"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fontAlgn="base">
                <a:spcBef>
                  <a:spcPct val="0"/>
                </a:spcBef>
                <a:spcAft>
                  <a:spcPct val="0"/>
                </a:spcAft>
              </a:pPr>
              <a:r>
                <a:rPr lang="zh-CN" altLang="en-US" sz="2800" b="1">
                  <a:solidFill>
                    <a:srgbClr val="13548C"/>
                  </a:solidFill>
                  <a:latin typeface="Times New Roman" panose="02020603050405020304" pitchFamily="18" charset="0"/>
                  <a:ea typeface="微软雅黑" panose="020B0503020204020204" pitchFamily="34" charset="-122"/>
                  <a:sym typeface="Times New Roman" panose="02020603050405020304" pitchFamily="18" charset="0"/>
                </a:rPr>
                <a:t>数据模型与结果</a:t>
              </a:r>
            </a:p>
          </p:txBody>
        </p:sp>
        <p:sp>
          <p:nvSpPr>
            <p:cNvPr id="20" name="文本框 19">
              <a:extLst>
                <a:ext uri="{FF2B5EF4-FFF2-40B4-BE49-F238E27FC236}">
                  <a16:creationId xmlns:a16="http://schemas.microsoft.com/office/drawing/2014/main" id="{27938B98-04C7-4364-BB9F-6B8C6A2F2B8F}"/>
                </a:ext>
              </a:extLst>
            </p:cNvPr>
            <p:cNvSpPr txBox="1"/>
            <p:nvPr/>
          </p:nvSpPr>
          <p:spPr>
            <a:xfrm>
              <a:off x="551544" y="82976"/>
              <a:ext cx="936277" cy="583764"/>
            </a:xfrm>
            <a:prstGeom prst="rect">
              <a:avLst/>
            </a:prstGeom>
            <a:noFill/>
          </p:spPr>
          <p:txBody>
            <a:bodyPr wrap="square">
              <a:spAutoFit/>
            </a:bodyPr>
            <a:lstStyle/>
            <a:p>
              <a:pPr algn="ctr">
                <a:defRPr/>
              </a:pPr>
              <a:r>
                <a:rPr lang="en-US" altLang="zh-CN" sz="3200" b="1">
                  <a:solidFill>
                    <a:srgbClr val="E7E6E6">
                      <a:lumMod val="25000"/>
                    </a:srgbClr>
                  </a:solidFill>
                  <a:latin typeface="Times New Roman" panose="02020603050405020304" pitchFamily="18" charset="0"/>
                  <a:ea typeface="微软雅黑" panose="020B0503020204020204" pitchFamily="34" charset="-122"/>
                  <a:sym typeface="Times New Roman" panose="02020603050405020304" pitchFamily="18" charset="0"/>
                </a:rPr>
                <a:t>04</a:t>
              </a:r>
              <a:endParaRPr lang="zh-CN" altLang="en-US" sz="3200" b="1" dirty="0">
                <a:solidFill>
                  <a:srgbClr val="E7E6E6">
                    <a:lumMod val="25000"/>
                  </a:srgbClr>
                </a:solidFill>
                <a:latin typeface="Times New Roman" panose="02020603050405020304" pitchFamily="18" charset="0"/>
                <a:ea typeface="微软雅黑" panose="020B0503020204020204" pitchFamily="34" charset="-122"/>
                <a:sym typeface="Times New Roman" panose="02020603050405020304" pitchFamily="18" charset="0"/>
              </a:endParaRPr>
            </a:p>
          </p:txBody>
        </p:sp>
      </p:grpSp>
    </p:spTree>
    <p:extLst>
      <p:ext uri="{BB962C8B-B14F-4D97-AF65-F5344CB8AC3E}">
        <p14:creationId xmlns:p14="http://schemas.microsoft.com/office/powerpoint/2010/main" val="1704990886"/>
      </p:ext>
    </p:extLst>
  </p:cSld>
  <p:clrMapOvr>
    <a:masterClrMapping/>
  </p:clrMapOvr>
  <p:transition spd="med">
    <p:split orient="vert"/>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5B233BD0-FF4C-4F7F-981B-D63B35B4DC56}"/>
              </a:ext>
            </a:extLst>
          </p:cNvPr>
          <p:cNvGrpSpPr/>
          <p:nvPr/>
        </p:nvGrpSpPr>
        <p:grpSpPr>
          <a:xfrm>
            <a:off x="299450" y="1342808"/>
            <a:ext cx="8375444" cy="4407698"/>
            <a:chOff x="661052" y="1343916"/>
            <a:chExt cx="7971505" cy="4407698"/>
          </a:xfrm>
        </p:grpSpPr>
        <p:sp>
          <p:nvSpPr>
            <p:cNvPr id="4" name="矩形: 圆角 3">
              <a:extLst>
                <a:ext uri="{FF2B5EF4-FFF2-40B4-BE49-F238E27FC236}">
                  <a16:creationId xmlns:a16="http://schemas.microsoft.com/office/drawing/2014/main" id="{46C3EC85-84F1-4549-9B32-4F702DD3559B}"/>
                </a:ext>
              </a:extLst>
            </p:cNvPr>
            <p:cNvSpPr/>
            <p:nvPr/>
          </p:nvSpPr>
          <p:spPr>
            <a:xfrm>
              <a:off x="661052" y="1386588"/>
              <a:ext cx="1429940" cy="740874"/>
            </a:xfrm>
            <a:prstGeom prst="round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zh-CN" altLang="en-US" sz="24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数据处理</a:t>
              </a:r>
            </a:p>
          </p:txBody>
        </p:sp>
        <p:sp>
          <p:nvSpPr>
            <p:cNvPr id="16" name="矩形: 圆角 15">
              <a:extLst>
                <a:ext uri="{FF2B5EF4-FFF2-40B4-BE49-F238E27FC236}">
                  <a16:creationId xmlns:a16="http://schemas.microsoft.com/office/drawing/2014/main" id="{1C1E6A4C-7A2F-4991-839C-9BF5FD021D30}"/>
                </a:ext>
              </a:extLst>
            </p:cNvPr>
            <p:cNvSpPr/>
            <p:nvPr/>
          </p:nvSpPr>
          <p:spPr>
            <a:xfrm>
              <a:off x="2925622" y="1386588"/>
              <a:ext cx="1429940" cy="740874"/>
            </a:xfrm>
            <a:prstGeom prst="round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zh-CN" altLang="en-US" sz="24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特征选择</a:t>
              </a:r>
            </a:p>
          </p:txBody>
        </p:sp>
        <p:cxnSp>
          <p:nvCxnSpPr>
            <p:cNvPr id="11" name="直接箭头连接符 10">
              <a:extLst>
                <a:ext uri="{FF2B5EF4-FFF2-40B4-BE49-F238E27FC236}">
                  <a16:creationId xmlns:a16="http://schemas.microsoft.com/office/drawing/2014/main" id="{A82A4BFB-9879-47C4-81DC-24E992527795}"/>
                </a:ext>
              </a:extLst>
            </p:cNvPr>
            <p:cNvCxnSpPr>
              <a:stCxn id="4" idx="3"/>
              <a:endCxn id="16" idx="1"/>
            </p:cNvCxnSpPr>
            <p:nvPr/>
          </p:nvCxnSpPr>
          <p:spPr>
            <a:xfrm>
              <a:off x="2090993" y="1757025"/>
              <a:ext cx="834629" cy="0"/>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293A0FF9-7094-466F-8508-7447411E7179}"/>
                </a:ext>
              </a:extLst>
            </p:cNvPr>
            <p:cNvSpPr txBox="1"/>
            <p:nvPr/>
          </p:nvSpPr>
          <p:spPr>
            <a:xfrm>
              <a:off x="2100997" y="1343916"/>
              <a:ext cx="877163" cy="369332"/>
            </a:xfrm>
            <a:prstGeom prst="rect">
              <a:avLst/>
            </a:prstGeom>
            <a:noFill/>
          </p:spPr>
          <p:txBody>
            <a:bodyPr wrap="none" rtlCol="0">
              <a:spAutoFit/>
            </a:bodyPr>
            <a:lstStyle/>
            <a:p>
              <a:pPr eaLnBrk="0" fontAlgn="base" hangingPunct="0">
                <a:spcBef>
                  <a:spcPct val="0"/>
                </a:spcBef>
                <a:spcAft>
                  <a:spcPct val="0"/>
                </a:spcAft>
              </a:pPr>
              <a:r>
                <a:rPr lang="zh-CN" altLang="en-US"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离散化</a:t>
              </a:r>
            </a:p>
          </p:txBody>
        </p:sp>
        <p:sp>
          <p:nvSpPr>
            <p:cNvPr id="20" name="文本框 19">
              <a:extLst>
                <a:ext uri="{FF2B5EF4-FFF2-40B4-BE49-F238E27FC236}">
                  <a16:creationId xmlns:a16="http://schemas.microsoft.com/office/drawing/2014/main" id="{CD227E06-5453-4418-8084-EFA7261583E8}"/>
                </a:ext>
              </a:extLst>
            </p:cNvPr>
            <p:cNvSpPr txBox="1"/>
            <p:nvPr/>
          </p:nvSpPr>
          <p:spPr>
            <a:xfrm>
              <a:off x="2079918" y="1794229"/>
              <a:ext cx="877163" cy="369332"/>
            </a:xfrm>
            <a:prstGeom prst="rect">
              <a:avLst/>
            </a:prstGeom>
            <a:noFill/>
          </p:spPr>
          <p:txBody>
            <a:bodyPr wrap="none" rtlCol="0">
              <a:spAutoFit/>
            </a:bodyPr>
            <a:lstStyle/>
            <a:p>
              <a:pPr eaLnBrk="0" fontAlgn="base" hangingPunct="0">
                <a:spcBef>
                  <a:spcPct val="0"/>
                </a:spcBef>
                <a:spcAft>
                  <a:spcPct val="0"/>
                </a:spcAft>
              </a:pPr>
              <a:r>
                <a:rPr lang="zh-CN" altLang="en-US"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归一化</a:t>
              </a:r>
            </a:p>
          </p:txBody>
        </p:sp>
        <p:sp>
          <p:nvSpPr>
            <p:cNvPr id="27" name="矩形: 圆角 26">
              <a:extLst>
                <a:ext uri="{FF2B5EF4-FFF2-40B4-BE49-F238E27FC236}">
                  <a16:creationId xmlns:a16="http://schemas.microsoft.com/office/drawing/2014/main" id="{B1BCE972-4611-48A1-AE10-3416AB27B60F}"/>
                </a:ext>
              </a:extLst>
            </p:cNvPr>
            <p:cNvSpPr/>
            <p:nvPr/>
          </p:nvSpPr>
          <p:spPr>
            <a:xfrm>
              <a:off x="1434896" y="3234556"/>
              <a:ext cx="926258" cy="740874"/>
            </a:xfrm>
            <a:prstGeom prst="round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eaLnBrk="0" fontAlgn="base" hangingPunct="0">
                <a:spcBef>
                  <a:spcPct val="0"/>
                </a:spcBef>
                <a:spcAft>
                  <a:spcPct val="0"/>
                </a:spcAft>
              </a:pPr>
              <a:r>
                <a:rPr lang="en-US" altLang="zh-CN" sz="24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LR</a:t>
              </a:r>
              <a:endParaRPr lang="zh-CN" altLang="en-US" sz="24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8" name="矩形: 圆角 27">
              <a:extLst>
                <a:ext uri="{FF2B5EF4-FFF2-40B4-BE49-F238E27FC236}">
                  <a16:creationId xmlns:a16="http://schemas.microsoft.com/office/drawing/2014/main" id="{2C0F1C78-0BD1-4BDA-A242-3451E5217535}"/>
                </a:ext>
              </a:extLst>
            </p:cNvPr>
            <p:cNvSpPr/>
            <p:nvPr/>
          </p:nvSpPr>
          <p:spPr>
            <a:xfrm>
              <a:off x="2598131" y="3239114"/>
              <a:ext cx="926258" cy="740874"/>
            </a:xfrm>
            <a:prstGeom prst="round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eaLnBrk="0" fontAlgn="base" hangingPunct="0">
                <a:spcBef>
                  <a:spcPct val="0"/>
                </a:spcBef>
                <a:spcAft>
                  <a:spcPct val="0"/>
                </a:spcAft>
              </a:pPr>
              <a:r>
                <a:rPr lang="en-US" altLang="zh-CN" sz="24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CART</a:t>
              </a:r>
              <a:endParaRPr lang="zh-CN" altLang="en-US" sz="24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9" name="矩形: 圆角 28">
              <a:extLst>
                <a:ext uri="{FF2B5EF4-FFF2-40B4-BE49-F238E27FC236}">
                  <a16:creationId xmlns:a16="http://schemas.microsoft.com/office/drawing/2014/main" id="{11F286B5-63A9-4F72-840B-A9479DCEB540}"/>
                </a:ext>
              </a:extLst>
            </p:cNvPr>
            <p:cNvSpPr/>
            <p:nvPr/>
          </p:nvSpPr>
          <p:spPr>
            <a:xfrm>
              <a:off x="3761362" y="3234698"/>
              <a:ext cx="926258" cy="740874"/>
            </a:xfrm>
            <a:prstGeom prst="round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eaLnBrk="0" fontAlgn="base" hangingPunct="0">
                <a:spcBef>
                  <a:spcPct val="0"/>
                </a:spcBef>
                <a:spcAft>
                  <a:spcPct val="0"/>
                </a:spcAft>
              </a:pPr>
              <a:r>
                <a:rPr lang="en-US" altLang="zh-CN" sz="24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RF</a:t>
              </a:r>
              <a:endParaRPr lang="zh-CN" altLang="en-US" sz="24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0" name="矩形: 圆角 29">
              <a:extLst>
                <a:ext uri="{FF2B5EF4-FFF2-40B4-BE49-F238E27FC236}">
                  <a16:creationId xmlns:a16="http://schemas.microsoft.com/office/drawing/2014/main" id="{58303FA4-B0CE-454D-AE2F-B79B59DA3D9A}"/>
                </a:ext>
              </a:extLst>
            </p:cNvPr>
            <p:cNvSpPr/>
            <p:nvPr/>
          </p:nvSpPr>
          <p:spPr>
            <a:xfrm>
              <a:off x="4924594" y="3234698"/>
              <a:ext cx="926258" cy="740874"/>
            </a:xfrm>
            <a:prstGeom prst="round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eaLnBrk="0" fontAlgn="base" hangingPunct="0">
                <a:spcBef>
                  <a:spcPct val="0"/>
                </a:spcBef>
                <a:spcAft>
                  <a:spcPct val="0"/>
                </a:spcAft>
              </a:pPr>
              <a:r>
                <a:rPr lang="en-US" altLang="zh-CN" sz="24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GD</a:t>
              </a:r>
              <a:endParaRPr lang="zh-CN" altLang="en-US" sz="24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2" name="矩形 31">
              <a:extLst>
                <a:ext uri="{FF2B5EF4-FFF2-40B4-BE49-F238E27FC236}">
                  <a16:creationId xmlns:a16="http://schemas.microsoft.com/office/drawing/2014/main" id="{BE087B3A-D703-4F8A-B934-9338ED3458D8}"/>
                </a:ext>
              </a:extLst>
            </p:cNvPr>
            <p:cNvSpPr/>
            <p:nvPr/>
          </p:nvSpPr>
          <p:spPr>
            <a:xfrm>
              <a:off x="1171710" y="2924864"/>
              <a:ext cx="4937760" cy="1349956"/>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a:solidFill>
                  <a:prstClr val="white"/>
                </a:solidFill>
                <a:latin typeface="Times New Roman" panose="02020603050405020304" pitchFamily="18" charset="0"/>
                <a:ea typeface="微软雅黑" panose="020B0503020204020204" pitchFamily="34" charset="-122"/>
                <a:sym typeface="Times New Roman" panose="02020603050405020304" pitchFamily="18" charset="0"/>
              </a:endParaRPr>
            </a:p>
          </p:txBody>
        </p:sp>
        <p:cxnSp>
          <p:nvCxnSpPr>
            <p:cNvPr id="35" name="直接箭头连接符 34">
              <a:extLst>
                <a:ext uri="{FF2B5EF4-FFF2-40B4-BE49-F238E27FC236}">
                  <a16:creationId xmlns:a16="http://schemas.microsoft.com/office/drawing/2014/main" id="{9F1EC134-57F3-4439-B99C-80FA91D7EB2F}"/>
                </a:ext>
              </a:extLst>
            </p:cNvPr>
            <p:cNvCxnSpPr>
              <a:cxnSpLocks/>
              <a:stCxn id="16" idx="2"/>
              <a:endCxn id="32" idx="0"/>
            </p:cNvCxnSpPr>
            <p:nvPr/>
          </p:nvCxnSpPr>
          <p:spPr>
            <a:xfrm flipH="1">
              <a:off x="3640591" y="2127462"/>
              <a:ext cx="1" cy="797402"/>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D1914C96-592E-48FC-8EE8-956F1AFA322D}"/>
                </a:ext>
              </a:extLst>
            </p:cNvPr>
            <p:cNvCxnSpPr>
              <a:cxnSpLocks/>
              <a:stCxn id="32" idx="2"/>
              <a:endCxn id="44" idx="0"/>
            </p:cNvCxnSpPr>
            <p:nvPr/>
          </p:nvCxnSpPr>
          <p:spPr>
            <a:xfrm>
              <a:off x="3640590" y="4274820"/>
              <a:ext cx="0" cy="735920"/>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4" name="矩形: 圆角 43">
              <a:extLst>
                <a:ext uri="{FF2B5EF4-FFF2-40B4-BE49-F238E27FC236}">
                  <a16:creationId xmlns:a16="http://schemas.microsoft.com/office/drawing/2014/main" id="{A79C9B5F-4BBA-4E12-A8AC-E8B90D0A1D40}"/>
                </a:ext>
              </a:extLst>
            </p:cNvPr>
            <p:cNvSpPr/>
            <p:nvPr/>
          </p:nvSpPr>
          <p:spPr>
            <a:xfrm>
              <a:off x="2925620" y="5010740"/>
              <a:ext cx="1429940" cy="740874"/>
            </a:xfrm>
            <a:prstGeom prst="round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zh-CN" altLang="en-US" sz="24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参数调优</a:t>
              </a:r>
            </a:p>
          </p:txBody>
        </p:sp>
        <p:sp>
          <p:nvSpPr>
            <p:cNvPr id="48" name="矩形: 圆角 47">
              <a:extLst>
                <a:ext uri="{FF2B5EF4-FFF2-40B4-BE49-F238E27FC236}">
                  <a16:creationId xmlns:a16="http://schemas.microsoft.com/office/drawing/2014/main" id="{7719B17C-D5CB-42FF-972E-E439143F66F0}"/>
                </a:ext>
              </a:extLst>
            </p:cNvPr>
            <p:cNvSpPr/>
            <p:nvPr/>
          </p:nvSpPr>
          <p:spPr>
            <a:xfrm>
              <a:off x="5064118" y="5010740"/>
              <a:ext cx="1429940" cy="740874"/>
            </a:xfrm>
            <a:prstGeom prst="round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zh-CN" altLang="en-US" sz="24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模型训练</a:t>
              </a:r>
            </a:p>
          </p:txBody>
        </p:sp>
        <p:sp>
          <p:nvSpPr>
            <p:cNvPr id="49" name="矩形: 圆角 48">
              <a:extLst>
                <a:ext uri="{FF2B5EF4-FFF2-40B4-BE49-F238E27FC236}">
                  <a16:creationId xmlns:a16="http://schemas.microsoft.com/office/drawing/2014/main" id="{467404DD-5CD0-4140-AC5A-730B43F26203}"/>
                </a:ext>
              </a:extLst>
            </p:cNvPr>
            <p:cNvSpPr/>
            <p:nvPr/>
          </p:nvSpPr>
          <p:spPr>
            <a:xfrm>
              <a:off x="7202617" y="5010740"/>
              <a:ext cx="1429940" cy="740874"/>
            </a:xfrm>
            <a:prstGeom prst="roundRect">
              <a:avLst/>
            </a:prstGeom>
            <a:solidFill>
              <a:schemeClr val="bg1">
                <a:lumMod val="9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zh-CN" altLang="en-US" sz="24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预测结果</a:t>
              </a:r>
            </a:p>
          </p:txBody>
        </p:sp>
        <p:cxnSp>
          <p:nvCxnSpPr>
            <p:cNvPr id="47" name="直接箭头连接符 46">
              <a:extLst>
                <a:ext uri="{FF2B5EF4-FFF2-40B4-BE49-F238E27FC236}">
                  <a16:creationId xmlns:a16="http://schemas.microsoft.com/office/drawing/2014/main" id="{889E70CC-40DF-438A-800F-144DE63E993E}"/>
                </a:ext>
              </a:extLst>
            </p:cNvPr>
            <p:cNvCxnSpPr>
              <a:stCxn id="44" idx="3"/>
              <a:endCxn id="48" idx="1"/>
            </p:cNvCxnSpPr>
            <p:nvPr/>
          </p:nvCxnSpPr>
          <p:spPr>
            <a:xfrm>
              <a:off x="4355560" y="5381177"/>
              <a:ext cx="708558" cy="0"/>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id="{58DFAAF4-8DB4-4E60-9CC0-0E2D726EFB67}"/>
                </a:ext>
              </a:extLst>
            </p:cNvPr>
            <p:cNvCxnSpPr>
              <a:stCxn id="48" idx="3"/>
              <a:endCxn id="49" idx="1"/>
            </p:cNvCxnSpPr>
            <p:nvPr/>
          </p:nvCxnSpPr>
          <p:spPr>
            <a:xfrm>
              <a:off x="6494058" y="5381177"/>
              <a:ext cx="708558" cy="0"/>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2" name="文本框 51">
              <a:extLst>
                <a:ext uri="{FF2B5EF4-FFF2-40B4-BE49-F238E27FC236}">
                  <a16:creationId xmlns:a16="http://schemas.microsoft.com/office/drawing/2014/main" id="{F4DEE4A8-1445-4409-BBFC-5F73FF0515DB}"/>
                </a:ext>
              </a:extLst>
            </p:cNvPr>
            <p:cNvSpPr txBox="1"/>
            <p:nvPr/>
          </p:nvSpPr>
          <p:spPr>
            <a:xfrm>
              <a:off x="6168754" y="3347942"/>
              <a:ext cx="1444460" cy="461665"/>
            </a:xfrm>
            <a:prstGeom prst="rect">
              <a:avLst/>
            </a:prstGeom>
            <a:noFill/>
          </p:spPr>
          <p:txBody>
            <a:bodyPr wrap="square" rtlCol="0">
              <a:spAutoFit/>
            </a:bodyPr>
            <a:lstStyle/>
            <a:p>
              <a:pPr eaLnBrk="0" fontAlgn="base" hangingPunct="0">
                <a:spcBef>
                  <a:spcPct val="0"/>
                </a:spcBef>
                <a:spcAft>
                  <a:spcPct val="0"/>
                </a:spcAft>
              </a:pPr>
              <a:r>
                <a:rPr lang="zh-CN" altLang="en-US" sz="2400"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数据模型</a:t>
              </a:r>
            </a:p>
          </p:txBody>
        </p:sp>
      </p:grpSp>
      <p:sp>
        <p:nvSpPr>
          <p:cNvPr id="31" name="矩形 30">
            <a:extLst>
              <a:ext uri="{FF2B5EF4-FFF2-40B4-BE49-F238E27FC236}">
                <a16:creationId xmlns:a16="http://schemas.microsoft.com/office/drawing/2014/main" id="{EF25081C-EBE5-42BB-9C22-7AF65C22A50A}"/>
              </a:ext>
            </a:extLst>
          </p:cNvPr>
          <p:cNvSpPr/>
          <p:nvPr/>
        </p:nvSpPr>
        <p:spPr>
          <a:xfrm>
            <a:off x="0" y="254003"/>
            <a:ext cx="457200" cy="238125"/>
          </a:xfrm>
          <a:prstGeom prst="rect">
            <a:avLst/>
          </a:prstGeom>
          <a:solidFill>
            <a:srgbClr val="13548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3" name="矩形 32">
            <a:extLst>
              <a:ext uri="{FF2B5EF4-FFF2-40B4-BE49-F238E27FC236}">
                <a16:creationId xmlns:a16="http://schemas.microsoft.com/office/drawing/2014/main" id="{0D1F4301-CA25-49FD-B5DD-3814202EE00D}"/>
              </a:ext>
            </a:extLst>
          </p:cNvPr>
          <p:cNvSpPr/>
          <p:nvPr/>
        </p:nvSpPr>
        <p:spPr>
          <a:xfrm>
            <a:off x="3852000" y="254003"/>
            <a:ext cx="5292000" cy="238125"/>
          </a:xfrm>
          <a:prstGeom prst="rect">
            <a:avLst/>
          </a:prstGeom>
          <a:solidFill>
            <a:srgbClr val="13548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prstClr val="white"/>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4" name="矩形 33">
            <a:extLst>
              <a:ext uri="{FF2B5EF4-FFF2-40B4-BE49-F238E27FC236}">
                <a16:creationId xmlns:a16="http://schemas.microsoft.com/office/drawing/2014/main" id="{0BBD2363-864D-4766-8496-A6CC7DFC5558}"/>
              </a:ext>
            </a:extLst>
          </p:cNvPr>
          <p:cNvSpPr/>
          <p:nvPr/>
        </p:nvSpPr>
        <p:spPr>
          <a:xfrm>
            <a:off x="8674894" y="6621466"/>
            <a:ext cx="469106" cy="236537"/>
          </a:xfrm>
          <a:prstGeom prst="rect">
            <a:avLst/>
          </a:prstGeom>
          <a:solidFill>
            <a:srgbClr val="13548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6" name="矩形 35">
            <a:extLst>
              <a:ext uri="{FF2B5EF4-FFF2-40B4-BE49-F238E27FC236}">
                <a16:creationId xmlns:a16="http://schemas.microsoft.com/office/drawing/2014/main" id="{3A3CC201-1B88-42C8-A5AE-BFBCB046E808}"/>
              </a:ext>
            </a:extLst>
          </p:cNvPr>
          <p:cNvSpPr/>
          <p:nvPr/>
        </p:nvSpPr>
        <p:spPr>
          <a:xfrm>
            <a:off x="0" y="6621466"/>
            <a:ext cx="7829550" cy="236537"/>
          </a:xfrm>
          <a:prstGeom prst="rect">
            <a:avLst/>
          </a:prstGeom>
          <a:solidFill>
            <a:srgbClr val="13548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7" name="文本框 36">
            <a:extLst>
              <a:ext uri="{FF2B5EF4-FFF2-40B4-BE49-F238E27FC236}">
                <a16:creationId xmlns:a16="http://schemas.microsoft.com/office/drawing/2014/main" id="{90C8FB2D-49EC-4C92-ADF3-7CECDF8B0BA4}"/>
              </a:ext>
            </a:extLst>
          </p:cNvPr>
          <p:cNvSpPr txBox="1">
            <a:spLocks noChangeArrowheads="1"/>
          </p:cNvSpPr>
          <p:nvPr/>
        </p:nvSpPr>
        <p:spPr bwMode="auto">
          <a:xfrm>
            <a:off x="7698581" y="6538913"/>
            <a:ext cx="1125141"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fontAlgn="base">
              <a:spcBef>
                <a:spcPct val="0"/>
              </a:spcBef>
              <a:spcAft>
                <a:spcPct val="0"/>
              </a:spcAft>
            </a:pPr>
            <a:r>
              <a:rPr lang="en-US" altLang="zh-CN" sz="2000" dirty="0">
                <a:solidFill>
                  <a:srgbClr val="044875"/>
                </a:solidFill>
                <a:latin typeface="Times New Roman" panose="02020603050405020304" pitchFamily="18" charset="0"/>
                <a:ea typeface="微软雅黑" pitchFamily="34" charset="-122"/>
                <a:sym typeface="Times New Roman" panose="02020603050405020304" pitchFamily="18" charset="0"/>
              </a:rPr>
              <a:t>NUDT</a:t>
            </a:r>
            <a:endParaRPr lang="zh-CN" altLang="en-US" sz="2000" dirty="0">
              <a:solidFill>
                <a:srgbClr val="044875"/>
              </a:solidFill>
              <a:latin typeface="Times New Roman" panose="02020603050405020304" pitchFamily="18" charset="0"/>
              <a:ea typeface="微软雅黑" pitchFamily="34" charset="-122"/>
              <a:sym typeface="Times New Roman" panose="02020603050405020304" pitchFamily="18" charset="0"/>
            </a:endParaRPr>
          </a:p>
        </p:txBody>
      </p:sp>
      <p:grpSp>
        <p:nvGrpSpPr>
          <p:cNvPr id="38" name="组合 37">
            <a:extLst>
              <a:ext uri="{FF2B5EF4-FFF2-40B4-BE49-F238E27FC236}">
                <a16:creationId xmlns:a16="http://schemas.microsoft.com/office/drawing/2014/main" id="{D73F6372-2451-47A2-8355-7C392FDBA6B3}"/>
              </a:ext>
            </a:extLst>
          </p:cNvPr>
          <p:cNvGrpSpPr>
            <a:grpSpLocks/>
          </p:cNvGrpSpPr>
          <p:nvPr/>
        </p:nvGrpSpPr>
        <p:grpSpPr bwMode="auto">
          <a:xfrm>
            <a:off x="413147" y="82551"/>
            <a:ext cx="3531248" cy="584775"/>
            <a:chOff x="551544" y="82976"/>
            <a:chExt cx="4706582" cy="583764"/>
          </a:xfrm>
        </p:grpSpPr>
        <p:sp>
          <p:nvSpPr>
            <p:cNvPr id="40" name="文本框 4">
              <a:extLst>
                <a:ext uri="{FF2B5EF4-FFF2-40B4-BE49-F238E27FC236}">
                  <a16:creationId xmlns:a16="http://schemas.microsoft.com/office/drawing/2014/main" id="{362C2FAE-919D-4493-84F0-ED5E00508F82}"/>
                </a:ext>
              </a:extLst>
            </p:cNvPr>
            <p:cNvSpPr txBox="1">
              <a:spLocks noChangeArrowheads="1"/>
            </p:cNvSpPr>
            <p:nvPr/>
          </p:nvSpPr>
          <p:spPr bwMode="auto">
            <a:xfrm>
              <a:off x="1401992" y="111278"/>
              <a:ext cx="3856134"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fontAlgn="base">
                <a:spcBef>
                  <a:spcPct val="0"/>
                </a:spcBef>
                <a:spcAft>
                  <a:spcPct val="0"/>
                </a:spcAft>
              </a:pPr>
              <a:r>
                <a:rPr lang="zh-CN" altLang="en-US" sz="2800" b="1">
                  <a:solidFill>
                    <a:srgbClr val="13548C"/>
                  </a:solidFill>
                  <a:latin typeface="Times New Roman" panose="02020603050405020304" pitchFamily="18" charset="0"/>
                  <a:ea typeface="微软雅黑" panose="020B0503020204020204" pitchFamily="34" charset="-122"/>
                  <a:sym typeface="Times New Roman" panose="02020603050405020304" pitchFamily="18" charset="0"/>
                </a:rPr>
                <a:t>数据模型与结果</a:t>
              </a:r>
            </a:p>
          </p:txBody>
        </p:sp>
        <p:sp>
          <p:nvSpPr>
            <p:cNvPr id="41" name="文本框 40">
              <a:extLst>
                <a:ext uri="{FF2B5EF4-FFF2-40B4-BE49-F238E27FC236}">
                  <a16:creationId xmlns:a16="http://schemas.microsoft.com/office/drawing/2014/main" id="{96DF0398-BA22-4F41-A7DB-37F3F27A904D}"/>
                </a:ext>
              </a:extLst>
            </p:cNvPr>
            <p:cNvSpPr txBox="1"/>
            <p:nvPr/>
          </p:nvSpPr>
          <p:spPr>
            <a:xfrm>
              <a:off x="551544" y="82976"/>
              <a:ext cx="936277" cy="583764"/>
            </a:xfrm>
            <a:prstGeom prst="rect">
              <a:avLst/>
            </a:prstGeom>
            <a:noFill/>
          </p:spPr>
          <p:txBody>
            <a:bodyPr wrap="square">
              <a:spAutoFit/>
            </a:bodyPr>
            <a:lstStyle/>
            <a:p>
              <a:pPr algn="ctr">
                <a:defRPr/>
              </a:pPr>
              <a:r>
                <a:rPr lang="en-US" altLang="zh-CN" sz="3200" b="1">
                  <a:solidFill>
                    <a:srgbClr val="E7E6E6">
                      <a:lumMod val="25000"/>
                    </a:srgbClr>
                  </a:solidFill>
                  <a:latin typeface="Times New Roman" panose="02020603050405020304" pitchFamily="18" charset="0"/>
                  <a:ea typeface="微软雅黑" panose="020B0503020204020204" pitchFamily="34" charset="-122"/>
                  <a:sym typeface="Times New Roman" panose="02020603050405020304" pitchFamily="18" charset="0"/>
                </a:rPr>
                <a:t>04</a:t>
              </a:r>
              <a:endParaRPr lang="zh-CN" altLang="en-US" sz="3200" b="1" dirty="0">
                <a:solidFill>
                  <a:srgbClr val="E7E6E6">
                    <a:lumMod val="25000"/>
                  </a:srgbClr>
                </a:solidFill>
                <a:latin typeface="Times New Roman" panose="02020603050405020304" pitchFamily="18" charset="0"/>
                <a:ea typeface="微软雅黑" panose="020B0503020204020204" pitchFamily="34" charset="-122"/>
                <a:sym typeface="Times New Roman" panose="02020603050405020304" pitchFamily="18" charset="0"/>
              </a:endParaRPr>
            </a:p>
          </p:txBody>
        </p:sp>
      </p:grpSp>
    </p:spTree>
    <p:extLst>
      <p:ext uri="{BB962C8B-B14F-4D97-AF65-F5344CB8AC3E}">
        <p14:creationId xmlns:p14="http://schemas.microsoft.com/office/powerpoint/2010/main" val="1928429033"/>
      </p:ext>
    </p:extLst>
  </p:cSld>
  <p:clrMapOvr>
    <a:masterClrMapping/>
  </p:clrMapOvr>
  <p:transition spd="med">
    <p:split orient="vert"/>
  </p:transition>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F03DB934-9F4A-4A9E-8DD5-CA2EB81DD2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9832" y="1336777"/>
            <a:ext cx="5401088" cy="4274934"/>
          </a:xfrm>
          <a:prstGeom prst="rect">
            <a:avLst/>
          </a:prstGeom>
        </p:spPr>
      </p:pic>
      <p:pic>
        <p:nvPicPr>
          <p:cNvPr id="18" name="图片 17">
            <a:extLst>
              <a:ext uri="{FF2B5EF4-FFF2-40B4-BE49-F238E27FC236}">
                <a16:creationId xmlns:a16="http://schemas.microsoft.com/office/drawing/2014/main" id="{521E63A0-DF08-4C23-B112-E02AB8FEBA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2641" y="1336777"/>
            <a:ext cx="2166449" cy="4274934"/>
          </a:xfrm>
          <a:prstGeom prst="rect">
            <a:avLst/>
          </a:prstGeom>
          <a:ln>
            <a:solidFill>
              <a:schemeClr val="bg1">
                <a:lumMod val="85000"/>
              </a:schemeClr>
            </a:solidFill>
          </a:ln>
        </p:spPr>
      </p:pic>
      <p:pic>
        <p:nvPicPr>
          <p:cNvPr id="5" name="图片 4">
            <a:extLst>
              <a:ext uri="{FF2B5EF4-FFF2-40B4-BE49-F238E27FC236}">
                <a16:creationId xmlns:a16="http://schemas.microsoft.com/office/drawing/2014/main" id="{552F69AA-0E76-4091-AD26-A1F87AF159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5468" y="1217974"/>
            <a:ext cx="8033064" cy="4659298"/>
          </a:xfrm>
          <a:prstGeom prst="rect">
            <a:avLst/>
          </a:prstGeom>
        </p:spPr>
      </p:pic>
      <p:pic>
        <p:nvPicPr>
          <p:cNvPr id="3" name="图片 2">
            <a:extLst>
              <a:ext uri="{FF2B5EF4-FFF2-40B4-BE49-F238E27FC236}">
                <a16:creationId xmlns:a16="http://schemas.microsoft.com/office/drawing/2014/main" id="{F1C15C5C-717D-4F6B-811C-652146541EE6}"/>
              </a:ext>
            </a:extLst>
          </p:cNvPr>
          <p:cNvPicPr>
            <a:picLocks noChangeAspect="1"/>
          </p:cNvPicPr>
          <p:nvPr/>
        </p:nvPicPr>
        <p:blipFill rotWithShape="1">
          <a:blip r:embed="rId6">
            <a:extLst>
              <a:ext uri="{28A0092B-C50C-407E-A947-70E740481C1C}">
                <a14:useLocalDpi xmlns:a14="http://schemas.microsoft.com/office/drawing/2010/main" val="0"/>
              </a:ext>
            </a:extLst>
          </a:blip>
          <a:srcRect r="1064"/>
          <a:stretch/>
        </p:blipFill>
        <p:spPr>
          <a:xfrm>
            <a:off x="487418" y="919909"/>
            <a:ext cx="8169164" cy="5273775"/>
          </a:xfrm>
          <a:prstGeom prst="rect">
            <a:avLst/>
          </a:prstGeom>
          <a:ln>
            <a:solidFill>
              <a:schemeClr val="bg1">
                <a:lumMod val="85000"/>
              </a:schemeClr>
            </a:solidFill>
          </a:ln>
        </p:spPr>
      </p:pic>
      <p:sp>
        <p:nvSpPr>
          <p:cNvPr id="15" name="矩形 14">
            <a:extLst>
              <a:ext uri="{FF2B5EF4-FFF2-40B4-BE49-F238E27FC236}">
                <a16:creationId xmlns:a16="http://schemas.microsoft.com/office/drawing/2014/main" id="{ADB400D3-FEC8-42AF-997F-05729AA2778F}"/>
              </a:ext>
            </a:extLst>
          </p:cNvPr>
          <p:cNvSpPr/>
          <p:nvPr/>
        </p:nvSpPr>
        <p:spPr>
          <a:xfrm>
            <a:off x="0" y="254003"/>
            <a:ext cx="457200" cy="238125"/>
          </a:xfrm>
          <a:prstGeom prst="rect">
            <a:avLst/>
          </a:prstGeom>
          <a:solidFill>
            <a:srgbClr val="13548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6" name="矩形 15">
            <a:extLst>
              <a:ext uri="{FF2B5EF4-FFF2-40B4-BE49-F238E27FC236}">
                <a16:creationId xmlns:a16="http://schemas.microsoft.com/office/drawing/2014/main" id="{A65C7239-A2A9-4CE0-9970-0F70E02A57F9}"/>
              </a:ext>
            </a:extLst>
          </p:cNvPr>
          <p:cNvSpPr/>
          <p:nvPr/>
        </p:nvSpPr>
        <p:spPr>
          <a:xfrm>
            <a:off x="3852000" y="254003"/>
            <a:ext cx="5292000" cy="238125"/>
          </a:xfrm>
          <a:prstGeom prst="rect">
            <a:avLst/>
          </a:prstGeom>
          <a:solidFill>
            <a:srgbClr val="13548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prstClr val="white"/>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7" name="矩形 16">
            <a:extLst>
              <a:ext uri="{FF2B5EF4-FFF2-40B4-BE49-F238E27FC236}">
                <a16:creationId xmlns:a16="http://schemas.microsoft.com/office/drawing/2014/main" id="{9E9B2DAA-69D8-4E9A-B520-AB847306503D}"/>
              </a:ext>
            </a:extLst>
          </p:cNvPr>
          <p:cNvSpPr/>
          <p:nvPr/>
        </p:nvSpPr>
        <p:spPr>
          <a:xfrm>
            <a:off x="8674894" y="6621466"/>
            <a:ext cx="469106" cy="236537"/>
          </a:xfrm>
          <a:prstGeom prst="rect">
            <a:avLst/>
          </a:prstGeom>
          <a:solidFill>
            <a:srgbClr val="13548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9" name="矩形 18">
            <a:extLst>
              <a:ext uri="{FF2B5EF4-FFF2-40B4-BE49-F238E27FC236}">
                <a16:creationId xmlns:a16="http://schemas.microsoft.com/office/drawing/2014/main" id="{A9884432-B110-43AC-9632-92BA4A51588B}"/>
              </a:ext>
            </a:extLst>
          </p:cNvPr>
          <p:cNvSpPr/>
          <p:nvPr/>
        </p:nvSpPr>
        <p:spPr>
          <a:xfrm>
            <a:off x="0" y="6621466"/>
            <a:ext cx="7829550" cy="236537"/>
          </a:xfrm>
          <a:prstGeom prst="rect">
            <a:avLst/>
          </a:prstGeom>
          <a:solidFill>
            <a:srgbClr val="13548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0" name="文本框 19">
            <a:extLst>
              <a:ext uri="{FF2B5EF4-FFF2-40B4-BE49-F238E27FC236}">
                <a16:creationId xmlns:a16="http://schemas.microsoft.com/office/drawing/2014/main" id="{EEBDB6D5-19E1-4723-9356-7FA339B0F66B}"/>
              </a:ext>
            </a:extLst>
          </p:cNvPr>
          <p:cNvSpPr txBox="1">
            <a:spLocks noChangeArrowheads="1"/>
          </p:cNvSpPr>
          <p:nvPr/>
        </p:nvSpPr>
        <p:spPr bwMode="auto">
          <a:xfrm>
            <a:off x="7698581" y="6538913"/>
            <a:ext cx="1125141"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fontAlgn="base">
              <a:spcBef>
                <a:spcPct val="0"/>
              </a:spcBef>
              <a:spcAft>
                <a:spcPct val="0"/>
              </a:spcAft>
            </a:pPr>
            <a:r>
              <a:rPr lang="en-US" altLang="zh-CN" sz="2000" dirty="0">
                <a:solidFill>
                  <a:srgbClr val="044875"/>
                </a:solidFill>
                <a:latin typeface="Times New Roman" panose="02020603050405020304" pitchFamily="18" charset="0"/>
                <a:ea typeface="微软雅黑" pitchFamily="34" charset="-122"/>
                <a:sym typeface="Times New Roman" panose="02020603050405020304" pitchFamily="18" charset="0"/>
              </a:rPr>
              <a:t>NUDT</a:t>
            </a:r>
            <a:endParaRPr lang="zh-CN" altLang="en-US" sz="2000" dirty="0">
              <a:solidFill>
                <a:srgbClr val="044875"/>
              </a:solidFill>
              <a:latin typeface="Times New Roman" panose="02020603050405020304" pitchFamily="18" charset="0"/>
              <a:ea typeface="微软雅黑" pitchFamily="34" charset="-122"/>
              <a:sym typeface="Times New Roman" panose="02020603050405020304" pitchFamily="18" charset="0"/>
            </a:endParaRPr>
          </a:p>
        </p:txBody>
      </p:sp>
      <p:grpSp>
        <p:nvGrpSpPr>
          <p:cNvPr id="24" name="组合 23">
            <a:extLst>
              <a:ext uri="{FF2B5EF4-FFF2-40B4-BE49-F238E27FC236}">
                <a16:creationId xmlns:a16="http://schemas.microsoft.com/office/drawing/2014/main" id="{B38BD59C-7BD7-48FB-8288-0043BFD011C5}"/>
              </a:ext>
            </a:extLst>
          </p:cNvPr>
          <p:cNvGrpSpPr>
            <a:grpSpLocks/>
          </p:cNvGrpSpPr>
          <p:nvPr/>
        </p:nvGrpSpPr>
        <p:grpSpPr bwMode="auto">
          <a:xfrm>
            <a:off x="413147" y="82551"/>
            <a:ext cx="3531248" cy="584775"/>
            <a:chOff x="551544" y="82976"/>
            <a:chExt cx="4706582" cy="583764"/>
          </a:xfrm>
        </p:grpSpPr>
        <p:sp>
          <p:nvSpPr>
            <p:cNvPr id="26" name="文本框 4">
              <a:extLst>
                <a:ext uri="{FF2B5EF4-FFF2-40B4-BE49-F238E27FC236}">
                  <a16:creationId xmlns:a16="http://schemas.microsoft.com/office/drawing/2014/main" id="{89AE058C-7353-4F4D-9C71-6E23F1804835}"/>
                </a:ext>
              </a:extLst>
            </p:cNvPr>
            <p:cNvSpPr txBox="1">
              <a:spLocks noChangeArrowheads="1"/>
            </p:cNvSpPr>
            <p:nvPr/>
          </p:nvSpPr>
          <p:spPr bwMode="auto">
            <a:xfrm>
              <a:off x="1401992" y="111278"/>
              <a:ext cx="3856134"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fontAlgn="base">
                <a:spcBef>
                  <a:spcPct val="0"/>
                </a:spcBef>
                <a:spcAft>
                  <a:spcPct val="0"/>
                </a:spcAft>
              </a:pPr>
              <a:r>
                <a:rPr lang="zh-CN" altLang="en-US" sz="2800" b="1">
                  <a:solidFill>
                    <a:srgbClr val="13548C"/>
                  </a:solidFill>
                  <a:latin typeface="Times New Roman" panose="02020603050405020304" pitchFamily="18" charset="0"/>
                  <a:ea typeface="微软雅黑" panose="020B0503020204020204" pitchFamily="34" charset="-122"/>
                  <a:sym typeface="Times New Roman" panose="02020603050405020304" pitchFamily="18" charset="0"/>
                </a:rPr>
                <a:t>数据模型与结果</a:t>
              </a:r>
            </a:p>
          </p:txBody>
        </p:sp>
        <p:sp>
          <p:nvSpPr>
            <p:cNvPr id="27" name="文本框 26">
              <a:extLst>
                <a:ext uri="{FF2B5EF4-FFF2-40B4-BE49-F238E27FC236}">
                  <a16:creationId xmlns:a16="http://schemas.microsoft.com/office/drawing/2014/main" id="{748B77AA-34AD-43A4-8FFB-8F5B0EE33B32}"/>
                </a:ext>
              </a:extLst>
            </p:cNvPr>
            <p:cNvSpPr txBox="1"/>
            <p:nvPr/>
          </p:nvSpPr>
          <p:spPr>
            <a:xfrm>
              <a:off x="551544" y="82976"/>
              <a:ext cx="936277" cy="583764"/>
            </a:xfrm>
            <a:prstGeom prst="rect">
              <a:avLst/>
            </a:prstGeom>
            <a:noFill/>
          </p:spPr>
          <p:txBody>
            <a:bodyPr wrap="square">
              <a:spAutoFit/>
            </a:bodyPr>
            <a:lstStyle/>
            <a:p>
              <a:pPr algn="ctr">
                <a:defRPr/>
              </a:pPr>
              <a:r>
                <a:rPr lang="en-US" altLang="zh-CN" sz="3200" b="1">
                  <a:solidFill>
                    <a:srgbClr val="E7E6E6">
                      <a:lumMod val="25000"/>
                    </a:srgbClr>
                  </a:solidFill>
                  <a:latin typeface="Times New Roman" panose="02020603050405020304" pitchFamily="18" charset="0"/>
                  <a:ea typeface="微软雅黑" panose="020B0503020204020204" pitchFamily="34" charset="-122"/>
                  <a:sym typeface="Times New Roman" panose="02020603050405020304" pitchFamily="18" charset="0"/>
                </a:rPr>
                <a:t>04</a:t>
              </a:r>
              <a:endParaRPr lang="zh-CN" altLang="en-US" sz="3200" b="1" dirty="0">
                <a:solidFill>
                  <a:srgbClr val="E7E6E6">
                    <a:lumMod val="25000"/>
                  </a:srgbClr>
                </a:solidFill>
                <a:latin typeface="Times New Roman" panose="02020603050405020304" pitchFamily="18" charset="0"/>
                <a:ea typeface="微软雅黑" panose="020B0503020204020204" pitchFamily="34" charset="-122"/>
                <a:sym typeface="Times New Roman" panose="02020603050405020304" pitchFamily="18" charset="0"/>
              </a:endParaRPr>
            </a:p>
          </p:txBody>
        </p:sp>
      </p:grpSp>
    </p:spTree>
    <p:extLst>
      <p:ext uri="{BB962C8B-B14F-4D97-AF65-F5344CB8AC3E}">
        <p14:creationId xmlns:p14="http://schemas.microsoft.com/office/powerpoint/2010/main" val="46832669"/>
      </p:ext>
    </p:extLst>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4294967295"/>
          </p:nvPr>
        </p:nvSpPr>
        <p:spPr>
          <a:xfrm>
            <a:off x="252000" y="756000"/>
            <a:ext cx="8640000" cy="2925416"/>
          </a:xfrm>
          <a:prstGeom prst="rect">
            <a:avLst/>
          </a:prstGeom>
        </p:spPr>
        <p:txBody>
          <a:bodyPr>
            <a:spAutoFit/>
          </a:bodyPr>
          <a:lstStyle/>
          <a:p>
            <a:pPr marL="360000" indent="-360000" algn="just">
              <a:lnSpc>
                <a:spcPct val="150000"/>
              </a:lnSpc>
              <a:spcBef>
                <a:spcPts val="600"/>
              </a:spcBef>
              <a:buClr>
                <a:srgbClr val="FF6600"/>
              </a:buClr>
              <a:buSzPct val="80000"/>
              <a:buFont typeface="Wingdings" panose="05000000000000000000" pitchFamily="2" charset="2"/>
              <a:buChar char="l"/>
            </a:pPr>
            <a:r>
              <a:rPr lang="zh-CN" altLang="en-US" sz="2400" dirty="0">
                <a:solidFill>
                  <a:schemeClr val="tx1">
                    <a:lumMod val="85000"/>
                    <a:lumOff val="15000"/>
                  </a:schemeClr>
                </a:solidFill>
                <a:cs typeface="+mn-ea"/>
                <a:sym typeface="Times New Roman" panose="02020603050405020304" pitchFamily="18" charset="0"/>
              </a:rPr>
              <a:t>线性分类器</a:t>
            </a:r>
            <a:r>
              <a:rPr lang="zh-CN" altLang="en-US" sz="2400">
                <a:solidFill>
                  <a:schemeClr val="tx1">
                    <a:lumMod val="85000"/>
                    <a:lumOff val="15000"/>
                  </a:schemeClr>
                </a:solidFill>
                <a:cs typeface="+mn-ea"/>
                <a:sym typeface="Times New Roman" panose="02020603050405020304" pitchFamily="18" charset="0"/>
              </a:rPr>
              <a:t>的目标</a:t>
            </a:r>
            <a:endParaRPr lang="en-US" altLang="zh-CN" sz="2400" dirty="0">
              <a:solidFill>
                <a:schemeClr val="tx1">
                  <a:lumMod val="85000"/>
                  <a:lumOff val="15000"/>
                </a:schemeClr>
              </a:solidFill>
              <a:cs typeface="+mn-ea"/>
              <a:sym typeface="Times New Roman" panose="02020603050405020304" pitchFamily="18" charset="0"/>
            </a:endParaRPr>
          </a:p>
          <a:p>
            <a:pPr lvl="1">
              <a:lnSpc>
                <a:spcPct val="150000"/>
              </a:lnSpc>
              <a:spcBef>
                <a:spcPts val="600"/>
              </a:spcBef>
              <a:buClr>
                <a:srgbClr val="FF6600"/>
              </a:buClr>
              <a:buSzPct val="60000"/>
              <a:buFont typeface="Wingdings" panose="05000000000000000000" pitchFamily="2" charset="2"/>
              <a:buChar char="l"/>
            </a:pPr>
            <a:r>
              <a:rPr lang="zh-CN" altLang="en-US" sz="2200">
                <a:sym typeface="Times New Roman" panose="02020603050405020304" pitchFamily="18" charset="0"/>
              </a:rPr>
              <a:t>假设</a:t>
            </a:r>
            <a:r>
              <a:rPr lang="en-US" altLang="zh-CN" sz="2200" dirty="0">
                <a:sym typeface="Times New Roman" panose="02020603050405020304" pitchFamily="18" charset="0"/>
              </a:rPr>
              <a:t>x</a:t>
            </a:r>
            <a:r>
              <a:rPr lang="zh-CN" altLang="en-US" sz="2200" dirty="0">
                <a:sym typeface="Times New Roman" panose="02020603050405020304" pitchFamily="18" charset="0"/>
              </a:rPr>
              <a:t>表示数据</a:t>
            </a:r>
            <a:r>
              <a:rPr lang="zh-CN" altLang="en-US" sz="2200">
                <a:sym typeface="Times New Roman" panose="02020603050405020304" pitchFamily="18" charset="0"/>
              </a:rPr>
              <a:t>点，</a:t>
            </a:r>
            <a:r>
              <a:rPr lang="en-US" altLang="zh-CN" sz="2200" dirty="0">
                <a:sym typeface="Times New Roman" panose="02020603050405020304" pitchFamily="18" charset="0"/>
              </a:rPr>
              <a:t>y</a:t>
            </a:r>
            <a:r>
              <a:rPr lang="zh-CN" altLang="en-US" sz="2200" dirty="0">
                <a:sym typeface="Times New Roman" panose="02020603050405020304" pitchFamily="18" charset="0"/>
              </a:rPr>
              <a:t>表示</a:t>
            </a:r>
            <a:r>
              <a:rPr lang="zh-CN" altLang="en-US" sz="2200">
                <a:sym typeface="Times New Roman" panose="02020603050405020304" pitchFamily="18" charset="0"/>
              </a:rPr>
              <a:t>类别（</a:t>
            </a:r>
            <a:r>
              <a:rPr lang="en-US" altLang="zh-CN" sz="2200" dirty="0">
                <a:sym typeface="Times New Roman" panose="02020603050405020304" pitchFamily="18" charset="0"/>
              </a:rPr>
              <a:t>-</a:t>
            </a:r>
            <a:r>
              <a:rPr lang="en-US" altLang="zh-CN" sz="2200">
                <a:sym typeface="Times New Roman" panose="02020603050405020304" pitchFamily="18" charset="0"/>
              </a:rPr>
              <a:t>1,1</a:t>
            </a:r>
            <a:r>
              <a:rPr lang="zh-CN" altLang="en-US" sz="2200">
                <a:sym typeface="Times New Roman" panose="02020603050405020304" pitchFamily="18" charset="0"/>
              </a:rPr>
              <a:t>）</a:t>
            </a:r>
            <a:endParaRPr lang="en-US" altLang="zh-CN" sz="2200" dirty="0">
              <a:sym typeface="Times New Roman" panose="02020603050405020304" pitchFamily="18" charset="0"/>
            </a:endParaRPr>
          </a:p>
          <a:p>
            <a:pPr lvl="1">
              <a:lnSpc>
                <a:spcPct val="150000"/>
              </a:lnSpc>
              <a:spcBef>
                <a:spcPts val="600"/>
              </a:spcBef>
              <a:buClr>
                <a:srgbClr val="FF6600"/>
              </a:buClr>
              <a:buSzPct val="60000"/>
              <a:buFont typeface="Wingdings" panose="05000000000000000000" pitchFamily="2" charset="2"/>
              <a:buChar char="l"/>
            </a:pPr>
            <a:r>
              <a:rPr lang="zh-CN" altLang="en-US" sz="2200" dirty="0">
                <a:sym typeface="Times New Roman" panose="02020603050405020304" pitchFamily="18" charset="0"/>
              </a:rPr>
              <a:t>目标：找一个超平面把数据分成两类，超平面方程可表示</a:t>
            </a:r>
            <a:r>
              <a:rPr lang="zh-CN" altLang="en-US" sz="2200">
                <a:sym typeface="Times New Roman" panose="02020603050405020304" pitchFamily="18" charset="0"/>
              </a:rPr>
              <a:t>为：</a:t>
            </a:r>
            <a:endParaRPr lang="en-US" altLang="zh-CN" sz="2200" dirty="0">
              <a:sym typeface="Times New Roman" panose="02020603050405020304" pitchFamily="18" charset="0"/>
            </a:endParaRPr>
          </a:p>
          <a:p>
            <a:pPr lvl="1">
              <a:lnSpc>
                <a:spcPct val="150000"/>
              </a:lnSpc>
              <a:spcBef>
                <a:spcPts val="600"/>
              </a:spcBef>
              <a:buClr>
                <a:srgbClr val="FF6600"/>
              </a:buClr>
              <a:buSzPct val="60000"/>
              <a:buFont typeface="Wingdings" panose="05000000000000000000" pitchFamily="2" charset="2"/>
              <a:buChar char="l"/>
            </a:pPr>
            <a:endParaRPr lang="en-US" altLang="zh-CN" sz="2200" dirty="0">
              <a:sym typeface="Times New Roman" panose="02020603050405020304" pitchFamily="18" charset="0"/>
            </a:endParaRPr>
          </a:p>
          <a:p>
            <a:pPr lvl="1">
              <a:lnSpc>
                <a:spcPct val="150000"/>
              </a:lnSpc>
              <a:spcBef>
                <a:spcPts val="600"/>
              </a:spcBef>
              <a:buClr>
                <a:srgbClr val="FF6600"/>
              </a:buClr>
              <a:buSzPct val="60000"/>
              <a:buFont typeface="Wingdings" panose="05000000000000000000" pitchFamily="2" charset="2"/>
              <a:buChar char="l"/>
            </a:pPr>
            <a:r>
              <a:rPr lang="en-US" altLang="zh-CN" sz="2200" dirty="0">
                <a:sym typeface="Times New Roman" panose="02020603050405020304" pitchFamily="18" charset="0"/>
              </a:rPr>
              <a:t>y</a:t>
            </a:r>
            <a:r>
              <a:rPr lang="zh-CN" altLang="en-US" sz="2200" dirty="0">
                <a:sym typeface="Times New Roman" panose="02020603050405020304" pitchFamily="18" charset="0"/>
              </a:rPr>
              <a:t>的</a:t>
            </a:r>
            <a:r>
              <a:rPr lang="zh-CN" altLang="en-US" sz="2200">
                <a:sym typeface="Times New Roman" panose="02020603050405020304" pitchFamily="18" charset="0"/>
              </a:rPr>
              <a:t>类别取</a:t>
            </a:r>
            <a:r>
              <a:rPr lang="en-US" altLang="zh-CN" sz="2200">
                <a:sym typeface="Times New Roman" panose="02020603050405020304" pitchFamily="18" charset="0"/>
              </a:rPr>
              <a:t>1</a:t>
            </a:r>
            <a:r>
              <a:rPr lang="zh-CN" altLang="en-US" sz="2200">
                <a:sym typeface="Times New Roman" panose="02020603050405020304" pitchFamily="18" charset="0"/>
              </a:rPr>
              <a:t>或者</a:t>
            </a:r>
            <a:r>
              <a:rPr lang="en-US" altLang="zh-CN" sz="2200" dirty="0">
                <a:sym typeface="Times New Roman" panose="02020603050405020304" pitchFamily="18" charset="0"/>
              </a:rPr>
              <a:t>-1</a:t>
            </a:r>
            <a:r>
              <a:rPr lang="zh-CN" altLang="en-US" sz="2200" dirty="0">
                <a:sym typeface="Times New Roman" panose="02020603050405020304" pitchFamily="18" charset="0"/>
              </a:rPr>
              <a:t>，而不是其他的</a:t>
            </a:r>
            <a:r>
              <a:rPr lang="zh-CN" altLang="en-US" sz="2200">
                <a:sym typeface="Times New Roman" panose="02020603050405020304" pitchFamily="18" charset="0"/>
              </a:rPr>
              <a:t>，来源于</a:t>
            </a:r>
            <a:r>
              <a:rPr lang="en-US" altLang="zh-CN" sz="2200">
                <a:sym typeface="Times New Roman" panose="02020603050405020304" pitchFamily="18" charset="0"/>
              </a:rPr>
              <a:t>Logistic</a:t>
            </a:r>
            <a:r>
              <a:rPr lang="zh-CN" altLang="en-US" sz="2200">
                <a:sym typeface="Times New Roman" panose="02020603050405020304" pitchFamily="18" charset="0"/>
              </a:rPr>
              <a:t>回归</a:t>
            </a:r>
            <a:endParaRPr lang="en-US" altLang="zh-CN" sz="2200" dirty="0">
              <a:sym typeface="Times New Roman" panose="02020603050405020304" pitchFamily="18" charset="0"/>
            </a:endParaRPr>
          </a:p>
        </p:txBody>
      </p:sp>
      <p:sp>
        <p:nvSpPr>
          <p:cNvPr id="4" name="标题 3"/>
          <p:cNvSpPr>
            <a:spLocks noGrp="1"/>
          </p:cNvSpPr>
          <p:nvPr>
            <p:ph type="title" idx="4294967295"/>
          </p:nvPr>
        </p:nvSpPr>
        <p:spPr>
          <a:xfrm>
            <a:off x="756000" y="108000"/>
            <a:ext cx="6781800" cy="492443"/>
          </a:xfrm>
          <a:prstGeom prst="rect">
            <a:avLst/>
          </a:prstGeom>
        </p:spPr>
        <p:txBody>
          <a:bodyPr wrap="square">
            <a:spAutoFit/>
          </a:bodyPr>
          <a:lstStyle/>
          <a:p>
            <a:pPr>
              <a:lnSpc>
                <a:spcPct val="100000"/>
              </a:lnSpc>
            </a:pPr>
            <a:r>
              <a:rPr lang="en-US" altLang="zh-CN"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1.1 </a:t>
            </a:r>
            <a:r>
              <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分类标准起源：线性分类器</a:t>
            </a:r>
          </a:p>
        </p:txBody>
      </p:sp>
      <p:pic>
        <p:nvPicPr>
          <p:cNvPr id="5" name="图片 4"/>
          <p:cNvPicPr>
            <a:picLocks noChangeAspect="1"/>
          </p:cNvPicPr>
          <p:nvPr/>
        </p:nvPicPr>
        <p:blipFill>
          <a:blip r:embed="rId2"/>
          <a:stretch>
            <a:fillRect/>
          </a:stretch>
        </p:blipFill>
        <p:spPr>
          <a:xfrm>
            <a:off x="3341831" y="2527453"/>
            <a:ext cx="2460337" cy="633202"/>
          </a:xfrm>
          <a:prstGeom prst="rect">
            <a:avLst/>
          </a:prstGeom>
        </p:spPr>
      </p:pic>
    </p:spTree>
    <p:extLst>
      <p:ext uri="{BB962C8B-B14F-4D97-AF65-F5344CB8AC3E}">
        <p14:creationId xmlns:p14="http://schemas.microsoft.com/office/powerpoint/2010/main" val="1010561548"/>
      </p:ext>
    </p:extLst>
  </p:cSld>
  <p:clrMapOvr>
    <a:masterClrMapping/>
  </p:clrMapOvr>
  <p:transition spd="med">
    <p:split orient="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p:cNvSpPr>
                <a:spLocks noGrp="1"/>
              </p:cNvSpPr>
              <p:nvPr>
                <p:ph idx="4294967295"/>
              </p:nvPr>
            </p:nvSpPr>
            <p:spPr>
              <a:xfrm>
                <a:off x="252000" y="756000"/>
                <a:ext cx="8640000" cy="5203027"/>
              </a:xfrm>
              <a:prstGeom prst="rect">
                <a:avLst/>
              </a:prstGeom>
            </p:spPr>
            <p:txBody>
              <a:bodyPr>
                <a:spAutoFit/>
              </a:bodyPr>
              <a:lstStyle/>
              <a:p>
                <a:pPr marL="360000" indent="-360000" algn="just">
                  <a:lnSpc>
                    <a:spcPct val="150000"/>
                  </a:lnSpc>
                  <a:spcBef>
                    <a:spcPts val="600"/>
                  </a:spcBef>
                  <a:buClr>
                    <a:srgbClr val="FF6600"/>
                  </a:buClr>
                  <a:buSzPct val="80000"/>
                  <a:buFont typeface="Wingdings" panose="05000000000000000000" pitchFamily="2" charset="2"/>
                  <a:buChar char="l"/>
                </a:pPr>
                <a:r>
                  <a:rPr lang="en-US" altLang="zh-CN" sz="2400">
                    <a:solidFill>
                      <a:schemeClr val="tx1">
                        <a:lumMod val="85000"/>
                        <a:lumOff val="15000"/>
                      </a:schemeClr>
                    </a:solidFill>
                    <a:cs typeface="+mn-ea"/>
                    <a:sym typeface="Times New Roman" panose="02020603050405020304" pitchFamily="18" charset="0"/>
                  </a:rPr>
                  <a:t>Logistic</a:t>
                </a:r>
                <a:r>
                  <a:rPr lang="zh-CN" altLang="en-US" sz="2400">
                    <a:solidFill>
                      <a:schemeClr val="tx1">
                        <a:lumMod val="85000"/>
                        <a:lumOff val="15000"/>
                      </a:schemeClr>
                    </a:solidFill>
                    <a:cs typeface="+mn-ea"/>
                    <a:sym typeface="Times New Roman" panose="02020603050405020304" pitchFamily="18" charset="0"/>
                  </a:rPr>
                  <a:t>回归</a:t>
                </a:r>
                <a:endParaRPr lang="en-US" altLang="zh-CN" sz="2400" dirty="0">
                  <a:solidFill>
                    <a:schemeClr val="tx1">
                      <a:lumMod val="85000"/>
                      <a:lumOff val="15000"/>
                    </a:schemeClr>
                  </a:solidFill>
                  <a:cs typeface="+mn-ea"/>
                  <a:sym typeface="Times New Roman" panose="02020603050405020304" pitchFamily="18" charset="0"/>
                </a:endParaRPr>
              </a:p>
              <a:p>
                <a:pPr lvl="1">
                  <a:lnSpc>
                    <a:spcPct val="150000"/>
                  </a:lnSpc>
                  <a:spcBef>
                    <a:spcPts val="600"/>
                  </a:spcBef>
                  <a:buClr>
                    <a:srgbClr val="FF6600"/>
                  </a:buClr>
                  <a:buSzPct val="60000"/>
                  <a:buFont typeface="Wingdings" panose="05000000000000000000" pitchFamily="2" charset="2"/>
                  <a:buChar char="l"/>
                </a:pPr>
                <a:endParaRPr lang="en-US" altLang="zh-CN" sz="2200" dirty="0">
                  <a:sym typeface="Times New Roman" panose="02020603050405020304" pitchFamily="18" charset="0"/>
                </a:endParaRPr>
              </a:p>
              <a:p>
                <a:pPr lvl="1">
                  <a:lnSpc>
                    <a:spcPct val="150000"/>
                  </a:lnSpc>
                  <a:spcBef>
                    <a:spcPts val="600"/>
                  </a:spcBef>
                  <a:buClr>
                    <a:srgbClr val="FF6600"/>
                  </a:buClr>
                  <a:buSzPct val="60000"/>
                  <a:buFont typeface="Wingdings" panose="05000000000000000000" pitchFamily="2" charset="2"/>
                  <a:buChar char="l"/>
                </a:pPr>
                <a:endParaRPr lang="en-US" altLang="zh-CN" sz="2200" dirty="0">
                  <a:sym typeface="Times New Roman" panose="02020603050405020304" pitchFamily="18" charset="0"/>
                </a:endParaRPr>
              </a:p>
              <a:p>
                <a:pPr lvl="1">
                  <a:lnSpc>
                    <a:spcPct val="150000"/>
                  </a:lnSpc>
                  <a:spcBef>
                    <a:spcPts val="600"/>
                  </a:spcBef>
                  <a:buClr>
                    <a:srgbClr val="FF6600"/>
                  </a:buClr>
                  <a:buSzPct val="60000"/>
                  <a:buFont typeface="Wingdings" panose="05000000000000000000" pitchFamily="2" charset="2"/>
                  <a:buChar char="l"/>
                </a:pPr>
                <a:endParaRPr lang="en-US" altLang="zh-CN" sz="2200" dirty="0">
                  <a:sym typeface="Times New Roman" panose="02020603050405020304" pitchFamily="18" charset="0"/>
                </a:endParaRPr>
              </a:p>
              <a:p>
                <a:pPr lvl="1">
                  <a:lnSpc>
                    <a:spcPct val="150000"/>
                  </a:lnSpc>
                  <a:spcBef>
                    <a:spcPts val="600"/>
                  </a:spcBef>
                  <a:buClr>
                    <a:srgbClr val="FF6600"/>
                  </a:buClr>
                  <a:buSzPct val="60000"/>
                  <a:buFont typeface="Wingdings" panose="05000000000000000000" pitchFamily="2" charset="2"/>
                  <a:buChar char="l"/>
                </a:pPr>
                <a:r>
                  <a:rPr lang="zh-CN" altLang="en-US" sz="2200" dirty="0">
                    <a:sym typeface="Times New Roman" panose="02020603050405020304" pitchFamily="18" charset="0"/>
                  </a:rPr>
                  <a:t>将特征的线性组合作为自变量，自变量取值为负无穷到正无穷</a:t>
                </a:r>
                <a:r>
                  <a:rPr lang="zh-CN" altLang="en-US" sz="2200">
                    <a:sym typeface="Times New Roman" panose="02020603050405020304" pitchFamily="18" charset="0"/>
                  </a:rPr>
                  <a:t>，使用</a:t>
                </a:r>
                <a:r>
                  <a:rPr lang="en-US" altLang="zh-CN" sz="2200" dirty="0">
                    <a:sym typeface="Times New Roman" panose="02020603050405020304" pitchFamily="18" charset="0"/>
                  </a:rPr>
                  <a:t>Logistic</a:t>
                </a:r>
                <a:r>
                  <a:rPr lang="zh-CN" altLang="en-US" sz="2200">
                    <a:sym typeface="Times New Roman" panose="02020603050405020304" pitchFamily="18" charset="0"/>
                  </a:rPr>
                  <a:t>函数（</a:t>
                </a:r>
                <a:r>
                  <a:rPr lang="en-US" altLang="zh-CN" sz="2200" dirty="0">
                    <a:sym typeface="Times New Roman" panose="02020603050405020304" pitchFamily="18" charset="0"/>
                  </a:rPr>
                  <a:t>sigmoid</a:t>
                </a:r>
                <a:r>
                  <a:rPr lang="zh-CN" altLang="en-US" sz="2200" dirty="0">
                    <a:sym typeface="Times New Roman" panose="02020603050405020304" pitchFamily="18" charset="0"/>
                  </a:rPr>
                  <a:t>函数）将自变量</a:t>
                </a:r>
                <a:r>
                  <a:rPr lang="zh-CN" altLang="en-US" sz="2200">
                    <a:sym typeface="Times New Roman" panose="02020603050405020304" pitchFamily="18" charset="0"/>
                  </a:rPr>
                  <a:t>映射到</a:t>
                </a:r>
                <a:r>
                  <a:rPr lang="en-US" altLang="zh-CN" sz="2200" dirty="0">
                    <a:sym typeface="Times New Roman" panose="02020603050405020304" pitchFamily="18" charset="0"/>
                  </a:rPr>
                  <a:t>(0,1</a:t>
                </a:r>
                <a:r>
                  <a:rPr lang="en-US" altLang="zh-CN" sz="2200">
                    <a:sym typeface="Times New Roman" panose="02020603050405020304" pitchFamily="18" charset="0"/>
                  </a:rPr>
                  <a:t>)</a:t>
                </a:r>
                <a:r>
                  <a:rPr lang="zh-CN" altLang="en-US" sz="2200">
                    <a:sym typeface="Times New Roman" panose="02020603050405020304" pitchFamily="18" charset="0"/>
                  </a:rPr>
                  <a:t>上</a:t>
                </a:r>
                <a:endParaRPr lang="en-US" altLang="zh-CN" sz="2200" dirty="0">
                  <a:sym typeface="Times New Roman" panose="02020603050405020304" pitchFamily="18" charset="0"/>
                </a:endParaRPr>
              </a:p>
              <a:p>
                <a:pPr lvl="1">
                  <a:lnSpc>
                    <a:spcPct val="150000"/>
                  </a:lnSpc>
                  <a:spcBef>
                    <a:spcPts val="600"/>
                  </a:spcBef>
                  <a:buClr>
                    <a:srgbClr val="FF6600"/>
                  </a:buClr>
                  <a:buSzPct val="60000"/>
                  <a:buFont typeface="Wingdings" panose="05000000000000000000" pitchFamily="2" charset="2"/>
                  <a:buChar char="l"/>
                </a:pPr>
                <a:r>
                  <a:rPr lang="en-US" altLang="zh-CN" sz="2200">
                    <a:sym typeface="Times New Roman" panose="02020603050405020304" pitchFamily="18" charset="0"/>
                  </a:rPr>
                  <a:t>x</a:t>
                </a:r>
                <a:r>
                  <a:rPr lang="zh-CN" altLang="en-US" sz="2200">
                    <a:sym typeface="Times New Roman" panose="02020603050405020304" pitchFamily="18" charset="0"/>
                  </a:rPr>
                  <a:t>是</a:t>
                </a:r>
                <a:r>
                  <a:rPr lang="en-US" altLang="zh-CN" sz="2200" dirty="0">
                    <a:sym typeface="Times New Roman" panose="02020603050405020304" pitchFamily="18" charset="0"/>
                  </a:rPr>
                  <a:t>n</a:t>
                </a:r>
                <a:r>
                  <a:rPr lang="zh-CN" altLang="en-US" sz="2200" dirty="0">
                    <a:sym typeface="Times New Roman" panose="02020603050405020304" pitchFamily="18" charset="0"/>
                  </a:rPr>
                  <a:t>维度</a:t>
                </a:r>
                <a:r>
                  <a:rPr lang="zh-CN" altLang="en-US" sz="2200">
                    <a:sym typeface="Times New Roman" panose="02020603050405020304" pitchFamily="18" charset="0"/>
                  </a:rPr>
                  <a:t>特征向量，</a:t>
                </a:r>
                <a:r>
                  <a:rPr lang="en-US" altLang="zh-CN" sz="2200">
                    <a:sym typeface="Times New Roman" panose="02020603050405020304" pitchFamily="18" charset="0"/>
                  </a:rPr>
                  <a:t>g</a:t>
                </a:r>
                <a:r>
                  <a:rPr lang="zh-CN" altLang="en-US" sz="2200">
                    <a:sym typeface="Times New Roman" panose="02020603050405020304" pitchFamily="18" charset="0"/>
                  </a:rPr>
                  <a:t>是</a:t>
                </a:r>
                <a:r>
                  <a:rPr lang="en-US" altLang="zh-CN" sz="2200" err="1">
                    <a:sym typeface="Times New Roman" panose="02020603050405020304" pitchFamily="18" charset="0"/>
                  </a:rPr>
                  <a:t>Logisitc</a:t>
                </a:r>
                <a:r>
                  <a:rPr lang="zh-CN" altLang="en-US" sz="2200">
                    <a:sym typeface="Times New Roman" panose="02020603050405020304" pitchFamily="18" charset="0"/>
                  </a:rPr>
                  <a:t>函数</a:t>
                </a:r>
                <a:endParaRPr lang="en-US" altLang="zh-CN" sz="2200" dirty="0">
                  <a:sym typeface="Times New Roman" panose="02020603050405020304" pitchFamily="18" charset="0"/>
                </a:endParaRPr>
              </a:p>
              <a:p>
                <a:pPr lvl="1">
                  <a:lnSpc>
                    <a:spcPct val="150000"/>
                  </a:lnSpc>
                  <a:spcBef>
                    <a:spcPts val="600"/>
                  </a:spcBef>
                  <a:buClr>
                    <a:srgbClr val="FF6600"/>
                  </a:buClr>
                  <a:buSzPct val="60000"/>
                  <a:buFont typeface="Wingdings" panose="05000000000000000000" pitchFamily="2" charset="2"/>
                  <a:buChar char="l"/>
                </a:pPr>
                <a:r>
                  <a:rPr lang="zh-CN" altLang="en-US" sz="2200" dirty="0">
                    <a:sym typeface="Times New Roman" panose="02020603050405020304" pitchFamily="18" charset="0"/>
                  </a:rPr>
                  <a:t>若 </a:t>
                </a:r>
                <a14:m>
                  <m:oMath xmlns:m="http://schemas.openxmlformats.org/officeDocument/2006/math">
                    <m:sSup>
                      <m:sSupPr>
                        <m:ctrlPr>
                          <a:rPr lang="en-US" altLang="zh-CN" sz="2200" i="1">
                            <a:latin typeface="Cambria Math" panose="02040503050406030204" pitchFamily="18" charset="0"/>
                            <a:sym typeface="Times New Roman" panose="02020603050405020304" pitchFamily="18" charset="0"/>
                          </a:rPr>
                        </m:ctrlPr>
                      </m:sSupPr>
                      <m:e>
                        <m:r>
                          <a:rPr lang="zh-CN" altLang="en-US" sz="2200">
                            <a:latin typeface="Cambria Math" panose="02040503050406030204" pitchFamily="18" charset="0"/>
                            <a:sym typeface="Times New Roman" panose="02020603050405020304" pitchFamily="18" charset="0"/>
                          </a:rPr>
                          <m:t>𝜃</m:t>
                        </m:r>
                      </m:e>
                      <m:sup>
                        <m:r>
                          <a:rPr lang="en-US" altLang="zh-CN" sz="2200">
                            <a:latin typeface="Cambria Math" panose="02040503050406030204" pitchFamily="18" charset="0"/>
                            <a:sym typeface="Times New Roman" panose="02020603050405020304" pitchFamily="18" charset="0"/>
                          </a:rPr>
                          <m:t>𝑇</m:t>
                        </m:r>
                      </m:sup>
                    </m:sSup>
                    <m:r>
                      <a:rPr lang="en-US" altLang="zh-CN" sz="2200">
                        <a:latin typeface="Cambria Math" panose="02040503050406030204" pitchFamily="18" charset="0"/>
                        <a:sym typeface="Times New Roman" panose="02020603050405020304" pitchFamily="18" charset="0"/>
                      </a:rPr>
                      <m:t>𝑥</m:t>
                    </m:r>
                    <m:r>
                      <a:rPr lang="en-US" altLang="zh-CN" sz="2200">
                        <a:latin typeface="Cambria Math" panose="02040503050406030204" pitchFamily="18" charset="0"/>
                        <a:sym typeface="Times New Roman" panose="02020603050405020304" pitchFamily="18" charset="0"/>
                      </a:rPr>
                      <m:t>&gt;0</m:t>
                    </m:r>
                  </m:oMath>
                </a14:m>
                <a:r>
                  <a:rPr lang="en-US" altLang="zh-CN" sz="2200" dirty="0">
                    <a:sym typeface="Times New Roman" panose="02020603050405020304" pitchFamily="18" charset="0"/>
                  </a:rPr>
                  <a:t>,</a:t>
                </a:r>
                <a:r>
                  <a:rPr lang="zh-CN" altLang="en-US" sz="2200" dirty="0">
                    <a:sym typeface="Times New Roman" panose="02020603050405020304" pitchFamily="18" charset="0"/>
                  </a:rPr>
                  <a:t>则</a:t>
                </a:r>
                <a14:m>
                  <m:oMath xmlns:m="http://schemas.openxmlformats.org/officeDocument/2006/math">
                    <m:sSub>
                      <m:sSubPr>
                        <m:ctrlPr>
                          <a:rPr lang="en-US" altLang="zh-CN" sz="2200" i="1">
                            <a:latin typeface="Cambria Math" panose="02040503050406030204" pitchFamily="18" charset="0"/>
                            <a:sym typeface="Times New Roman" panose="02020603050405020304" pitchFamily="18" charset="0"/>
                          </a:rPr>
                        </m:ctrlPr>
                      </m:sSubPr>
                      <m:e>
                        <m:r>
                          <a:rPr lang="en-US" altLang="zh-CN" sz="2200">
                            <a:latin typeface="Cambria Math" panose="02040503050406030204" pitchFamily="18" charset="0"/>
                            <a:sym typeface="Times New Roman" panose="02020603050405020304" pitchFamily="18" charset="0"/>
                          </a:rPr>
                          <m:t>h</m:t>
                        </m:r>
                      </m:e>
                      <m:sub>
                        <m:r>
                          <a:rPr lang="zh-CN" altLang="en-US" sz="2200">
                            <a:latin typeface="Cambria Math" panose="02040503050406030204" pitchFamily="18" charset="0"/>
                            <a:sym typeface="Times New Roman" panose="02020603050405020304" pitchFamily="18" charset="0"/>
                          </a:rPr>
                          <m:t>𝜃</m:t>
                        </m:r>
                      </m:sub>
                    </m:sSub>
                    <m:d>
                      <m:dPr>
                        <m:ctrlPr>
                          <a:rPr lang="en-US" altLang="zh-CN" sz="2200" i="1">
                            <a:latin typeface="Cambria Math" panose="02040503050406030204" pitchFamily="18" charset="0"/>
                            <a:sym typeface="Times New Roman" panose="02020603050405020304" pitchFamily="18" charset="0"/>
                          </a:rPr>
                        </m:ctrlPr>
                      </m:dPr>
                      <m:e>
                        <m:r>
                          <a:rPr lang="en-US" altLang="zh-CN" sz="2200">
                            <a:latin typeface="Cambria Math" panose="02040503050406030204" pitchFamily="18" charset="0"/>
                            <a:sym typeface="Times New Roman" panose="02020603050405020304" pitchFamily="18" charset="0"/>
                          </a:rPr>
                          <m:t>𝑥</m:t>
                        </m:r>
                      </m:e>
                    </m:d>
                    <m:r>
                      <a:rPr lang="en-US" altLang="zh-CN" sz="2200">
                        <a:latin typeface="Cambria Math" panose="02040503050406030204" pitchFamily="18" charset="0"/>
                        <a:sym typeface="Times New Roman" panose="02020603050405020304" pitchFamily="18" charset="0"/>
                      </a:rPr>
                      <m:t>&gt;0.5</m:t>
                    </m:r>
                  </m:oMath>
                </a14:m>
                <a:r>
                  <a:rPr lang="en-US" altLang="zh-CN" sz="2200" dirty="0">
                    <a:sym typeface="Times New Roman" panose="02020603050405020304" pitchFamily="18" charset="0"/>
                  </a:rPr>
                  <a:t>,</a:t>
                </a:r>
                <a:r>
                  <a:rPr lang="en-US" altLang="zh-CN" sz="2200">
                    <a:sym typeface="Times New Roman" panose="02020603050405020304" pitchFamily="18" charset="0"/>
                  </a:rPr>
                  <a:t>x</a:t>
                </a:r>
                <a:r>
                  <a:rPr lang="zh-CN" altLang="en-US" sz="2200">
                    <a:sym typeface="Times New Roman" panose="02020603050405020304" pitchFamily="18" charset="0"/>
                  </a:rPr>
                  <a:t>属于</a:t>
                </a:r>
                <a:r>
                  <a:rPr lang="en-US" altLang="zh-CN" sz="2200" dirty="0">
                    <a:sym typeface="Times New Roman" panose="02020603050405020304" pitchFamily="18" charset="0"/>
                  </a:rPr>
                  <a:t>y=1</a:t>
                </a:r>
                <a:r>
                  <a:rPr lang="zh-CN" altLang="en-US" sz="2200">
                    <a:sym typeface="Times New Roman" panose="02020603050405020304" pitchFamily="18" charset="0"/>
                  </a:rPr>
                  <a:t>的类</a:t>
                </a:r>
                <a:endParaRPr lang="en-US" altLang="zh-CN" sz="2200" dirty="0">
                  <a:sym typeface="Times New Roman" panose="02020603050405020304" pitchFamily="18" charset="0"/>
                </a:endParaRPr>
              </a:p>
              <a:p>
                <a:pPr lvl="1">
                  <a:lnSpc>
                    <a:spcPct val="150000"/>
                  </a:lnSpc>
                  <a:spcBef>
                    <a:spcPts val="600"/>
                  </a:spcBef>
                  <a:buClr>
                    <a:srgbClr val="FF6600"/>
                  </a:buClr>
                  <a:buSzPct val="60000"/>
                  <a:buFont typeface="Wingdings" panose="05000000000000000000" pitchFamily="2" charset="2"/>
                  <a:buChar char="l"/>
                </a:pPr>
                <a:r>
                  <a:rPr lang="zh-CN" altLang="en-US" sz="2200" dirty="0">
                    <a:sym typeface="Times New Roman" panose="02020603050405020304" pitchFamily="18" charset="0"/>
                  </a:rPr>
                  <a:t>若 </a:t>
                </a:r>
                <a14:m>
                  <m:oMath xmlns:m="http://schemas.openxmlformats.org/officeDocument/2006/math">
                    <m:sSup>
                      <m:sSupPr>
                        <m:ctrlPr>
                          <a:rPr lang="en-US" altLang="zh-CN" sz="2200" i="1">
                            <a:latin typeface="Cambria Math" panose="02040503050406030204" pitchFamily="18" charset="0"/>
                            <a:sym typeface="Times New Roman" panose="02020603050405020304" pitchFamily="18" charset="0"/>
                          </a:rPr>
                        </m:ctrlPr>
                      </m:sSupPr>
                      <m:e>
                        <m:r>
                          <a:rPr lang="zh-CN" altLang="en-US" sz="2200">
                            <a:latin typeface="Cambria Math" panose="02040503050406030204" pitchFamily="18" charset="0"/>
                            <a:sym typeface="Times New Roman" panose="02020603050405020304" pitchFamily="18" charset="0"/>
                          </a:rPr>
                          <m:t>𝜃</m:t>
                        </m:r>
                      </m:e>
                      <m:sup>
                        <m:r>
                          <a:rPr lang="en-US" altLang="zh-CN" sz="2200">
                            <a:latin typeface="Cambria Math" panose="02040503050406030204" pitchFamily="18" charset="0"/>
                            <a:sym typeface="Times New Roman" panose="02020603050405020304" pitchFamily="18" charset="0"/>
                          </a:rPr>
                          <m:t>𝑇</m:t>
                        </m:r>
                      </m:sup>
                    </m:sSup>
                    <m:r>
                      <a:rPr lang="en-US" altLang="zh-CN" sz="2200">
                        <a:latin typeface="Cambria Math" panose="02040503050406030204" pitchFamily="18" charset="0"/>
                        <a:sym typeface="Times New Roman" panose="02020603050405020304" pitchFamily="18" charset="0"/>
                      </a:rPr>
                      <m:t>𝑥</m:t>
                    </m:r>
                    <m:r>
                      <a:rPr lang="en-US" altLang="zh-CN" sz="2200">
                        <a:latin typeface="Cambria Math" panose="02040503050406030204" pitchFamily="18" charset="0"/>
                        <a:sym typeface="Times New Roman" panose="02020603050405020304" pitchFamily="18" charset="0"/>
                      </a:rPr>
                      <m:t>≤0</m:t>
                    </m:r>
                  </m:oMath>
                </a14:m>
                <a:r>
                  <a:rPr lang="en-US" altLang="zh-CN" sz="2200" dirty="0">
                    <a:sym typeface="Times New Roman" panose="02020603050405020304" pitchFamily="18" charset="0"/>
                  </a:rPr>
                  <a:t>,</a:t>
                </a:r>
                <a:r>
                  <a:rPr lang="zh-CN" altLang="en-US" sz="2200" dirty="0">
                    <a:sym typeface="Times New Roman" panose="02020603050405020304" pitchFamily="18" charset="0"/>
                  </a:rPr>
                  <a:t>则</a:t>
                </a:r>
                <a14:m>
                  <m:oMath xmlns:m="http://schemas.openxmlformats.org/officeDocument/2006/math">
                    <m:sSub>
                      <m:sSubPr>
                        <m:ctrlPr>
                          <a:rPr lang="en-US" altLang="zh-CN" sz="2200" i="1">
                            <a:latin typeface="Cambria Math" panose="02040503050406030204" pitchFamily="18" charset="0"/>
                            <a:sym typeface="Times New Roman" panose="02020603050405020304" pitchFamily="18" charset="0"/>
                          </a:rPr>
                        </m:ctrlPr>
                      </m:sSubPr>
                      <m:e>
                        <m:r>
                          <a:rPr lang="en-US" altLang="zh-CN" sz="2200">
                            <a:latin typeface="Cambria Math" panose="02040503050406030204" pitchFamily="18" charset="0"/>
                            <a:sym typeface="Times New Roman" panose="02020603050405020304" pitchFamily="18" charset="0"/>
                          </a:rPr>
                          <m:t>h</m:t>
                        </m:r>
                      </m:e>
                      <m:sub>
                        <m:r>
                          <a:rPr lang="zh-CN" altLang="en-US" sz="2200">
                            <a:latin typeface="Cambria Math" panose="02040503050406030204" pitchFamily="18" charset="0"/>
                            <a:sym typeface="Times New Roman" panose="02020603050405020304" pitchFamily="18" charset="0"/>
                          </a:rPr>
                          <m:t>𝜃</m:t>
                        </m:r>
                      </m:sub>
                    </m:sSub>
                    <m:d>
                      <m:dPr>
                        <m:ctrlPr>
                          <a:rPr lang="en-US" altLang="zh-CN" sz="2200" i="1">
                            <a:latin typeface="Cambria Math" panose="02040503050406030204" pitchFamily="18" charset="0"/>
                            <a:sym typeface="Times New Roman" panose="02020603050405020304" pitchFamily="18" charset="0"/>
                          </a:rPr>
                        </m:ctrlPr>
                      </m:dPr>
                      <m:e>
                        <m:r>
                          <a:rPr lang="en-US" altLang="zh-CN" sz="2200">
                            <a:latin typeface="Cambria Math" panose="02040503050406030204" pitchFamily="18" charset="0"/>
                            <a:sym typeface="Times New Roman" panose="02020603050405020304" pitchFamily="18" charset="0"/>
                          </a:rPr>
                          <m:t>𝑥</m:t>
                        </m:r>
                      </m:e>
                    </m:d>
                    <m:r>
                      <a:rPr lang="en-US" altLang="zh-CN" sz="2200">
                        <a:latin typeface="Cambria Math" panose="02040503050406030204" pitchFamily="18" charset="0"/>
                        <a:sym typeface="Times New Roman" panose="02020603050405020304" pitchFamily="18" charset="0"/>
                      </a:rPr>
                      <m:t>≤0.5</m:t>
                    </m:r>
                  </m:oMath>
                </a14:m>
                <a:r>
                  <a:rPr lang="en-US" altLang="zh-CN" sz="2200" dirty="0">
                    <a:sym typeface="Times New Roman" panose="02020603050405020304" pitchFamily="18" charset="0"/>
                  </a:rPr>
                  <a:t>,</a:t>
                </a:r>
                <a:r>
                  <a:rPr lang="en-US" altLang="zh-CN" sz="2200">
                    <a:sym typeface="Times New Roman" panose="02020603050405020304" pitchFamily="18" charset="0"/>
                  </a:rPr>
                  <a:t>x</a:t>
                </a:r>
                <a:r>
                  <a:rPr lang="zh-CN" altLang="en-US" sz="2200">
                    <a:sym typeface="Times New Roman" panose="02020603050405020304" pitchFamily="18" charset="0"/>
                  </a:rPr>
                  <a:t>属于</a:t>
                </a:r>
                <a:r>
                  <a:rPr lang="en-US" altLang="zh-CN" sz="2200" dirty="0">
                    <a:sym typeface="Times New Roman" panose="02020603050405020304" pitchFamily="18" charset="0"/>
                  </a:rPr>
                  <a:t>y=0</a:t>
                </a:r>
                <a:r>
                  <a:rPr lang="zh-CN" altLang="en-US" sz="2200">
                    <a:sym typeface="Times New Roman" panose="02020603050405020304" pitchFamily="18" charset="0"/>
                  </a:rPr>
                  <a:t>的类</a:t>
                </a:r>
                <a:endParaRPr lang="en-US" altLang="zh-CN" sz="2200" dirty="0">
                  <a:sym typeface="Times New Roman" panose="02020603050405020304" pitchFamily="18" charset="0"/>
                </a:endParaRPr>
              </a:p>
            </p:txBody>
          </p:sp>
        </mc:Choice>
        <mc:Fallback xmlns="">
          <p:sp>
            <p:nvSpPr>
              <p:cNvPr id="2" name="内容占位符 1"/>
              <p:cNvSpPr>
                <a:spLocks noGrp="1" noRot="1" noChangeAspect="1" noMove="1" noResize="1" noEditPoints="1" noAdjustHandles="1" noChangeArrowheads="1" noChangeShapeType="1" noTextEdit="1"/>
              </p:cNvSpPr>
              <p:nvPr>
                <p:ph idx="4294967295"/>
              </p:nvPr>
            </p:nvSpPr>
            <p:spPr>
              <a:xfrm>
                <a:off x="252000" y="756000"/>
                <a:ext cx="8640000" cy="5203027"/>
              </a:xfrm>
              <a:prstGeom prst="rect">
                <a:avLst/>
              </a:prstGeom>
              <a:blipFill>
                <a:blip r:embed="rId2"/>
                <a:stretch>
                  <a:fillRect l="-494" r="-1481" b="-1405"/>
                </a:stretch>
              </a:blipFill>
            </p:spPr>
            <p:txBody>
              <a:bodyPr/>
              <a:lstStyle/>
              <a:p>
                <a:r>
                  <a:rPr lang="zh-CN" altLang="en-US">
                    <a:noFill/>
                  </a:rPr>
                  <a:t> </a:t>
                </a:r>
              </a:p>
            </p:txBody>
          </p:sp>
        </mc:Fallback>
      </mc:AlternateContent>
      <p:sp>
        <p:nvSpPr>
          <p:cNvPr id="4" name="标题 3"/>
          <p:cNvSpPr>
            <a:spLocks noGrp="1"/>
          </p:cNvSpPr>
          <p:nvPr>
            <p:ph type="title" idx="4294967295"/>
          </p:nvPr>
        </p:nvSpPr>
        <p:spPr>
          <a:xfrm>
            <a:off x="756000" y="108000"/>
            <a:ext cx="6781800" cy="492443"/>
          </a:xfrm>
          <a:prstGeom prst="rect">
            <a:avLst/>
          </a:prstGeom>
        </p:spPr>
        <p:txBody>
          <a:bodyPr wrap="square">
            <a:spAutoFit/>
          </a:bodyPr>
          <a:lstStyle/>
          <a:p>
            <a:pPr>
              <a:lnSpc>
                <a:spcPct val="100000"/>
              </a:lnSpc>
            </a:pPr>
            <a:r>
              <a:rPr lang="en-US" altLang="zh-CN"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1.1 </a:t>
            </a:r>
            <a:r>
              <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分类标准</a:t>
            </a:r>
            <a:r>
              <a:rPr lang="zh-CN" altLang="en-US" sz="2600" b="1" spc="5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起源：</a:t>
            </a:r>
            <a:r>
              <a:rPr lang="en-US" altLang="zh-CN"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Logistic </a:t>
            </a:r>
            <a:r>
              <a:rPr lang="zh-CN" altLang="en-US" sz="2600" b="1" spc="50" dirty="0">
                <a:solidFill>
                  <a:schemeClr val="bg1"/>
                </a:solidFill>
                <a:latin typeface="Times New Roman" panose="02020603050405020304" pitchFamily="18" charset="0"/>
                <a:ea typeface="微软雅黑" panose="020B0503020204020204" pitchFamily="34" charset="-122"/>
                <a:cs typeface="+mn-ea"/>
                <a:sym typeface="Times New Roman" panose="02020603050405020304" pitchFamily="18" charset="0"/>
              </a:rPr>
              <a:t>回归</a:t>
            </a:r>
          </a:p>
        </p:txBody>
      </p:sp>
      <p:pic>
        <p:nvPicPr>
          <p:cNvPr id="5" name="图片 4"/>
          <p:cNvPicPr>
            <a:picLocks noChangeAspect="1"/>
          </p:cNvPicPr>
          <p:nvPr/>
        </p:nvPicPr>
        <p:blipFill>
          <a:blip r:embed="rId3"/>
          <a:stretch>
            <a:fillRect/>
          </a:stretch>
        </p:blipFill>
        <p:spPr>
          <a:xfrm>
            <a:off x="757232" y="1700808"/>
            <a:ext cx="4234908" cy="904010"/>
          </a:xfrm>
          <a:prstGeom prst="rect">
            <a:avLst/>
          </a:prstGeom>
        </p:spPr>
      </p:pic>
      <p:pic>
        <p:nvPicPr>
          <p:cNvPr id="7"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4195" y="637393"/>
            <a:ext cx="3795750" cy="259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1827251"/>
      </p:ext>
    </p:extLst>
  </p:cSld>
  <p:clrMapOvr>
    <a:masterClrMapping/>
  </p:clrMapOvr>
  <p:transition spd="med">
    <p:split orient="vert"/>
  </p:transition>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mathbf{w}^T \mathbf{x} + b = 0&#10;\]&#10;\end{document}&#10;"/>
  <p:tag name="EXTERNALNAME" val="txp_fig"/>
  <p:tag name="BLEND" val="False"/>
  <p:tag name="TRANSPARENT" val="False"/>
  <p:tag name="KEEPFILES" val="False"/>
  <p:tag name="DEBUGPAUSE" val="False"/>
  <p:tag name="RESOLUTION" val="1200"/>
  <p:tag name="TIMEOUT" val="(none)"/>
  <p:tag name="BOXWIDTH" val="348"/>
  <p:tag name="BOXHEIGHT" val="306"/>
  <p:tag name="BOXFONT" val="10"/>
  <p:tag name="BOXWRAP" val="False"/>
  <p:tag name="WORKAROUNDTRANSPARENCYBUG" val="False"/>
  <p:tag name="BITMAPFORMAT" val="pngmono"/>
  <p:tag name="DEBUGINTERACTIVE" val="True"/>
  <p:tag name="ORIGWIDTH" val="123"/>
  <p:tag name="PICTUREFILESIZE" val="4893"/>
</p:tagLst>
</file>

<file path=ppt/tags/tag1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mathbf{w}^T \mathbf{x} + b = 1&#10;\]&#10;\end{document}&#10;"/>
  <p:tag name="EXTERNALNAME" val="txp_fig"/>
  <p:tag name="BLEND" val="False"/>
  <p:tag name="TRANSPARENT" val="False"/>
  <p:tag name="KEEPFILES" val="False"/>
  <p:tag name="DEBUGPAUSE" val="False"/>
  <p:tag name="RESOLUTION" val="1200"/>
  <p:tag name="TIMEOUT" val="(none)"/>
  <p:tag name="BOXWIDTH" val="348"/>
  <p:tag name="BOXHEIGHT" val="306"/>
  <p:tag name="BOXFONT" val="10"/>
  <p:tag name="BOXWRAP" val="False"/>
  <p:tag name="WORKAROUNDTRANSPARENCYBUG" val="False"/>
  <p:tag name="BITMAPFORMAT" val="pngmono"/>
  <p:tag name="DEBUGINTERACTIVE" val="True"/>
  <p:tag name="ORIGWIDTH" val="122"/>
  <p:tag name="PICTUREFILESIZE" val="4295"/>
</p:tagLst>
</file>

<file path=ppt/tags/tag16.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mathbf{w}^T \mathbf{x} + b = -1&#10;\]&#10;\end{document}&#10;"/>
  <p:tag name="EXTERNALNAME" val="txp_fig"/>
  <p:tag name="BLEND" val="False"/>
  <p:tag name="TRANSPARENT" val="False"/>
  <p:tag name="KEEPFILES" val="False"/>
  <p:tag name="DEBUGPAUSE" val="False"/>
  <p:tag name="RESOLUTION" val="1200"/>
  <p:tag name="TIMEOUT" val="(none)"/>
  <p:tag name="BOXWIDTH" val="348"/>
  <p:tag name="BOXHEIGHT" val="306"/>
  <p:tag name="BOXFONT" val="10"/>
  <p:tag name="BOXWRAP" val="False"/>
  <p:tag name="WORKAROUNDTRANSPARENCYBUG" val="False"/>
  <p:tag name="BITMAPFORMAT" val="pngmono"/>
  <p:tag name="DEBUGINTERACTIVE" val="True"/>
  <p:tag name="ORIGWIDTH" val="138"/>
  <p:tag name="PICTUREFILESIZE" val="4634"/>
</p:tagLst>
</file>

<file path=ppt/tags/tag17.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mathbf{w}\]&#10;\end{document}&#10;"/>
  <p:tag name="EXTERNALNAME" val="txp_fig"/>
  <p:tag name="BLEND" val="False"/>
  <p:tag name="TRANSPARENT" val="False"/>
  <p:tag name="KEEPFILES" val="False"/>
  <p:tag name="DEBUGPAUSE" val="False"/>
  <p:tag name="RESOLUTION" val="1200"/>
  <p:tag name="TIMEOUT" val="(none)"/>
  <p:tag name="BOXWIDTH" val="348"/>
  <p:tag name="BOXHEIGHT" val="306"/>
  <p:tag name="BOXFONT" val="10"/>
  <p:tag name="BOXWRAP" val="False"/>
  <p:tag name="WORKAROUNDTRANSPARENCYBUG" val="False"/>
  <p:tag name="BITMAPFORMAT" val="pngmono"/>
  <p:tag name="DEBUGINTERACTIVE" val="True"/>
  <p:tag name="ORIGWIDTH" val="17"/>
  <p:tag name="PICTUREFILESIZE" val="895"/>
</p:tagLst>
</file>

<file path=ppt/tags/tag18.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xi_i$&#10;\end{document}&#10;"/>
  <p:tag name="EXTERNALNAME" val="txp_fig"/>
  <p:tag name="BLEND" val="False"/>
  <p:tag name="TRANSPARENT" val="False"/>
  <p:tag name="KEEPFILES" val="False"/>
  <p:tag name="DEBUGPAUSE" val="False"/>
  <p:tag name="RESOLUTION" val="1200"/>
  <p:tag name="TIMEOUT" val="(none)"/>
  <p:tag name="BOXWIDTH" val="348"/>
  <p:tag name="BOXHEIGHT" val="351"/>
  <p:tag name="BOXFONT" val="10"/>
  <p:tag name="BOXWRAP" val="False"/>
  <p:tag name="WORKAROUNDTRANSPARENCYBUG" val="False"/>
  <p:tag name="BITMAPFORMAT" val="pngmono"/>
  <p:tag name="DEBUGINTERACTIVE" val="True"/>
  <p:tag name="ORIGWIDTH" val="15"/>
  <p:tag name="PICTUREFILESIZE" val="1428"/>
</p:tagLst>
</file>

<file path=ppt/tags/tag19.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mathbf{x}_i $&#10;\end{document}&#10;"/>
  <p:tag name="EXTERNALNAME" val="txp_fig"/>
  <p:tag name="BLEND" val="False"/>
  <p:tag name="TRANSPARENT" val="False"/>
  <p:tag name="KEEPFILES" val="False"/>
  <p:tag name="DEBUGPAUSE" val="False"/>
  <p:tag name="RESOLUTION" val="1200"/>
  <p:tag name="TIMEOUT" val="(none)"/>
  <p:tag name="BOXWIDTH" val="348"/>
  <p:tag name="BOXHEIGHT" val="306"/>
  <p:tag name="BOXFONT" val="10"/>
  <p:tag name="BOXWRAP" val="False"/>
  <p:tag name="WORKAROUNDTRANSPARENCYBUG" val="False"/>
  <p:tag name="BITMAPFORMAT" val="pngmono"/>
  <p:tag name="DEBUGINTERACTIVE" val="True"/>
  <p:tag name="ORIGWIDTH" val="18"/>
  <p:tag name="PICTUREFILESIZE" val="1269"/>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mathbf{x}_j $&#10;\end{document}&#10;"/>
  <p:tag name="EXTERNALNAME" val="txp_fig"/>
  <p:tag name="BLEND" val="False"/>
  <p:tag name="TRANSPARENT" val="False"/>
  <p:tag name="KEEPFILES" val="False"/>
  <p:tag name="DEBUGPAUSE" val="False"/>
  <p:tag name="RESOLUTION" val="1200"/>
  <p:tag name="TIMEOUT" val="(none)"/>
  <p:tag name="BOXWIDTH" val="348"/>
  <p:tag name="BOXHEIGHT" val="306"/>
  <p:tag name="BOXFONT" val="10"/>
  <p:tag name="BOXWRAP" val="False"/>
  <p:tag name="WORKAROUNDTRANSPARENCYBUG" val="False"/>
  <p:tag name="BITMAPFORMAT" val="pngmono"/>
  <p:tag name="DEBUGINTERACTIVE" val="True"/>
  <p:tag name="ORIGWIDTH" val="20"/>
  <p:tag name="PICTUREFILESIZE" val="1338"/>
</p:tagLst>
</file>

<file path=ppt/tags/tag2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xi_j$&#10;\end{document}&#10;"/>
  <p:tag name="EXTERNALNAME" val="txp_fig"/>
  <p:tag name="BLEND" val="False"/>
  <p:tag name="TRANSPARENT" val="False"/>
  <p:tag name="KEEPFILES" val="False"/>
  <p:tag name="DEBUGPAUSE" val="False"/>
  <p:tag name="RESOLUTION" val="1200"/>
  <p:tag name="TIMEOUT" val="(none)"/>
  <p:tag name="BOXWIDTH" val="348"/>
  <p:tag name="BOXHEIGHT" val="351"/>
  <p:tag name="BOXFONT" val="10"/>
  <p:tag name="BOXWRAP" val="False"/>
  <p:tag name="WORKAROUNDTRANSPARENCYBUG" val="False"/>
  <p:tag name="BITMAPFORMAT" val="pngmono"/>
  <p:tag name="DEBUGINTERACTIVE" val="True"/>
  <p:tag name="ORIGWIDTH" val="17"/>
  <p:tag name="PICTUREFILESIZE" val="1549"/>
</p:tagLst>
</file>

<file path=ppt/tags/tag22.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2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3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4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heme/theme1.xml><?xml version="1.0" encoding="utf-8"?>
<a:theme xmlns:a="http://schemas.openxmlformats.org/drawingml/2006/main" name="2_Office 主题​​">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qfomv45i">
      <a:majorFont>
        <a:latin typeface="Times New Roman"/>
        <a:ea typeface="微软雅黑"/>
        <a:cs typeface=""/>
      </a:majorFont>
      <a:minorFont>
        <a:latin typeface="Times New Roman"/>
        <a:ea typeface="微软雅黑"/>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0.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2.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3.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4.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5.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5.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6.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7.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8.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9.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27054</TotalTime>
  <Words>6689</Words>
  <Application>Microsoft Office PowerPoint</Application>
  <PresentationFormat>全屏显示(4:3)</PresentationFormat>
  <Paragraphs>472</Paragraphs>
  <Slides>72</Slides>
  <Notes>28</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72</vt:i4>
      </vt:variant>
    </vt:vector>
  </HeadingPairs>
  <TitlesOfParts>
    <vt:vector size="84" baseType="lpstr">
      <vt:lpstr>等线</vt:lpstr>
      <vt:lpstr>楷体_GB2312</vt:lpstr>
      <vt:lpstr>微软雅黑</vt:lpstr>
      <vt:lpstr>微软雅黑 Light</vt:lpstr>
      <vt:lpstr>Arial</vt:lpstr>
      <vt:lpstr>Calibri</vt:lpstr>
      <vt:lpstr>Cambria Math</vt:lpstr>
      <vt:lpstr>Times New Roman</vt:lpstr>
      <vt:lpstr>Wingdings</vt:lpstr>
      <vt:lpstr>2_Office 主题​​</vt:lpstr>
      <vt:lpstr>Equation</vt:lpstr>
      <vt:lpstr>Visio</vt:lpstr>
      <vt:lpstr>PowerPoint 演示文稿</vt:lpstr>
      <vt:lpstr>PowerPoint 演示文稿</vt:lpstr>
      <vt:lpstr>1 了解SVM</vt:lpstr>
      <vt:lpstr>PowerPoint 演示文稿</vt:lpstr>
      <vt:lpstr>PowerPoint 演示文稿</vt:lpstr>
      <vt:lpstr>PowerPoint 演示文稿</vt:lpstr>
      <vt:lpstr>PowerPoint 演示文稿</vt:lpstr>
      <vt:lpstr>1.1 分类标准起源：线性分类器</vt:lpstr>
      <vt:lpstr>1.1 分类标准起源：Logistic 回归</vt:lpstr>
      <vt:lpstr>PowerPoint 演示文稿</vt:lpstr>
      <vt:lpstr>1.2 线性分类的一个例子</vt:lpstr>
      <vt:lpstr>PowerPoint 演示文稿</vt:lpstr>
      <vt:lpstr>PowerPoint 演示文稿</vt:lpstr>
      <vt:lpstr>2.1 最小间隔面推导</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2.2 SVM目标函数求解：稀疏性理论解释</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2.3 SVM目标函数求解：对偶问题求解</vt:lpstr>
      <vt:lpstr>2.4 一个例子</vt:lpstr>
      <vt:lpstr>PowerPoint 演示文稿</vt:lpstr>
      <vt:lpstr>PowerPoint 演示文稿</vt:lpstr>
      <vt:lpstr>3.1 基于软裕量的C-SVM</vt:lpstr>
      <vt:lpstr>PowerPoint 演示文稿</vt:lpstr>
      <vt:lpstr>PowerPoint 演示文稿</vt:lpstr>
      <vt:lpstr>PowerPoint 演示文稿</vt:lpstr>
      <vt:lpstr>3.1 不同的C的影响</vt:lpstr>
      <vt:lpstr>PowerPoint 演示文稿</vt:lpstr>
      <vt:lpstr>PowerPoint 演示文稿</vt:lpstr>
      <vt:lpstr>PowerPoint 演示文稿</vt:lpstr>
      <vt:lpstr>3.2 非线性SVM与核变换 </vt:lpstr>
      <vt:lpstr>PowerPoint 演示文稿</vt:lpstr>
      <vt:lpstr>PowerPoint 演示文稿</vt:lpstr>
      <vt:lpstr>PowerPoint 演示文稿</vt:lpstr>
      <vt:lpstr>PowerPoint 演示文稿</vt:lpstr>
      <vt:lpstr>PowerPoint 演示文稿</vt:lpstr>
      <vt:lpstr>3.3 多分类问题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基于异构多源信息的安全分析、态势感知与决策关键技术与系统</dc:title>
  <dc:creator>Mirror</dc:creator>
  <cp:lastModifiedBy>zyding</cp:lastModifiedBy>
  <cp:revision>1103</cp:revision>
  <dcterms:created xsi:type="dcterms:W3CDTF">2017-03-02T08:29:50Z</dcterms:created>
  <dcterms:modified xsi:type="dcterms:W3CDTF">2022-02-22T03:58:18Z</dcterms:modified>
</cp:coreProperties>
</file>