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48" r:id="rId3"/>
    <p:sldId id="349" r:id="rId4"/>
    <p:sldId id="350" r:id="rId5"/>
    <p:sldId id="353" r:id="rId6"/>
    <p:sldId id="351" r:id="rId7"/>
    <p:sldId id="354" r:id="rId8"/>
    <p:sldId id="352" r:id="rId9"/>
    <p:sldId id="257" r:id="rId10"/>
    <p:sldId id="345" r:id="rId11"/>
    <p:sldId id="346" r:id="rId12"/>
    <p:sldId id="355" r:id="rId13"/>
    <p:sldId id="258" r:id="rId14"/>
    <p:sldId id="290" r:id="rId15"/>
    <p:sldId id="291" r:id="rId16"/>
    <p:sldId id="292" r:id="rId17"/>
    <p:sldId id="293" r:id="rId18"/>
    <p:sldId id="294" r:id="rId19"/>
    <p:sldId id="295" r:id="rId20"/>
    <p:sldId id="330" r:id="rId21"/>
    <p:sldId id="331" r:id="rId22"/>
    <p:sldId id="332" r:id="rId23"/>
    <p:sldId id="333" r:id="rId24"/>
    <p:sldId id="329" r:id="rId25"/>
    <p:sldId id="336" r:id="rId26"/>
    <p:sldId id="337" r:id="rId27"/>
    <p:sldId id="338" r:id="rId28"/>
    <p:sldId id="342" r:id="rId29"/>
    <p:sldId id="343" r:id="rId30"/>
    <p:sldId id="33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4C0D9-FC26-48F2-AEF1-496AD888700B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D2D6-93B1-4B7A-BB4B-4EFFD8B7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0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54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9748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48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39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65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45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72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8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37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D2D6-93B1-4B7A-BB4B-4EFFD8B7CF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2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7F850-B095-C9BD-122A-26D7D674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BCAA42-403C-0A71-EEAB-65442DEA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E8988-7547-C31D-C06E-6414D7B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43DDB-FF28-B30D-CED2-004FF64C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92C23-8608-19B0-971F-21B26344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42A0-9A47-7C94-2850-35C9D7D4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FFF3E-F218-E621-FDEC-3FD0E58A8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29060-3F23-BA1D-4E86-1EB2F187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9D9BC-32C6-9AB8-FD86-0449D606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D7162-BF8F-1BBD-0B73-6A275C69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2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359576-D077-235C-70D1-E5D4C80D9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A98D9-7ECA-693B-F95A-8E388096E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E5E67-1B29-80C7-6F0D-A61D796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0F563-57A4-394A-0FC0-CFFD019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A054A-49F4-ACB3-179D-9AF23EC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031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EA54F-F321-5870-6B21-EAE33FED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2048F-AFA9-F543-8AFA-990A607D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E14FC-55F4-698A-DFA8-4C1AFB68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1CD7A-6D3E-B945-547B-8547277B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67CDD-FBE4-A570-8025-6ECFA87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25CD9-2BAB-E29B-66FD-5778474C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BFB2C-A148-20FB-DE7A-5D024BB0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133CC-F4F5-1675-C5F0-8F1567F4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F5C7E-BAB1-36A4-B109-0C3BEFE9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F5AC2-BC83-B9AA-0812-F6B2490E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3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D4DA-7225-82E5-E728-5DB83A2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2B471-7215-DDC9-94EC-00690543F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634FA-CFDA-B6D4-AC5E-B13C07F8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DAB1E-B616-5AD5-67C9-B6910A70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075A7-0DD8-CD18-8A99-A0694E35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BAD9C-FC7E-F170-D1FE-673A5C4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95652-CD92-BAFA-6937-2E9EF3A8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8BF7D-8257-DD2D-892F-9873051A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6CFB9-89B9-A958-88F9-BD6B4C0E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3F6573-1DF2-DE4E-BC80-2FCA8BD21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AB6ACE-A206-758D-A804-36E59FDCD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BF89C-6F89-D037-CBD3-37C5D056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C333A6-42C9-583F-E027-4503D0DE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A4D231-081B-9AF0-F7DA-C0E450A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2EF9A-1B7E-C6C7-6069-C4DE51B9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D6BA8-79C4-6616-391F-4B19111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36D492-1254-DA6F-0FA1-A3A23F06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C3F4B-EE53-F010-4A5C-C8F9C6B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6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60927E-A07B-AD7C-994D-27A98761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CB4304-FFC9-617D-AC33-C9FE161C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A36FD-4D7E-6893-CFB7-29AD757C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C3E0C-E889-83C2-4A98-28F631A7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B5CD6-E40B-B62C-5654-39120BB7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B5F03E-EE24-F573-4EE8-B313630E4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8584-D82D-6672-BB2A-571E38D3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DACDB-BF0C-B93B-EED5-E91B50C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9831B-83AC-A15D-FE8A-3C3BD1DA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8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E5CF4-FEA0-A856-3ADA-0EFB9A39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3B768E-DC2D-4A22-AF4E-8E44C068C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972A0-5295-4C82-92FB-F2CFF9EB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791D9-4B79-F034-064E-B091A935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221BC-611D-D3A9-474F-7B3734B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3289DC-576E-4217-517B-20AFD9C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5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26A97F-3F92-F80A-0FF6-B90FF7D1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63DF1-2768-2E95-48F8-8EF1B67E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425E9-2266-E86D-5E29-075D8BB83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6084-5691-47FA-9083-E1A6ECF6B001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18B43-EAD4-0C28-4630-F5C370AE8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06D70-3625-15AF-8252-4C6EEC3A1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6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zh-cn/3/library/index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图像处理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A90A5-D70D-EF4D-AFE5-13D1A0C35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叶志鹏</a:t>
            </a:r>
          </a:p>
        </p:txBody>
      </p:sp>
    </p:spTree>
    <p:extLst>
      <p:ext uri="{BB962C8B-B14F-4D97-AF65-F5344CB8AC3E}">
        <p14:creationId xmlns:p14="http://schemas.microsoft.com/office/powerpoint/2010/main" val="110053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解释器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是一门解释型语言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编译型语言：有单独编译过程，将程序翻译成机器码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解释型语言：没有单独编译过程，每次运行一条指令，才进行翻译。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所以，我们得有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解释器，才能运行程序，就像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语言需要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编译器。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882EC9-53E0-DC44-9558-F84C52CB8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476369" y="2055255"/>
            <a:ext cx="5246399" cy="27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5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解释器的下载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官网下载安装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https://www.python.org/downloads/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下载安装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https://www.anaconda.com/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对比：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有更好的环境隔离，保障用户程序的依赖管理，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官网下载比较简单。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" descr="conda env">
            <a:extLst>
              <a:ext uri="{FF2B5EF4-FFF2-40B4-BE49-F238E27FC236}">
                <a16:creationId xmlns:a16="http://schemas.microsoft.com/office/drawing/2014/main" id="{961396BC-CE91-34B2-F8EF-3E883B4235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D26C5A-E202-76E7-D1DE-CD9326686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05" y="1690688"/>
            <a:ext cx="3650264" cy="4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7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Anaconda </a:t>
            </a:r>
            <a:r>
              <a:rPr kumimoji="1" lang="zh-CN" altLang="en-US" dirty="0"/>
              <a:t>基础使用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创建环境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-n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your_env_name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python=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x.x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激活环境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env_name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查看当前环境下安装了哪些包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查看当前系统存在哪些环境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 list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" descr="conda env">
            <a:extLst>
              <a:ext uri="{FF2B5EF4-FFF2-40B4-BE49-F238E27FC236}">
                <a16:creationId xmlns:a16="http://schemas.microsoft.com/office/drawing/2014/main" id="{961396BC-CE91-34B2-F8EF-3E883B4235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C6E67C7-EA61-3D15-3905-88D0986FEFB2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kumimoji="1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当前环境下安装包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install xxx</a:t>
            </a:r>
          </a:p>
          <a:p>
            <a:pPr marL="0" indent="0">
              <a:buNone/>
            </a:pPr>
            <a:r>
              <a:rPr lang="en-US" altLang="zh-CN" dirty="0" err="1"/>
              <a:t>conda</a:t>
            </a:r>
            <a:r>
              <a:rPr lang="en-US" altLang="zh-CN" dirty="0"/>
              <a:t> install xxx</a:t>
            </a:r>
          </a:p>
          <a:p>
            <a:r>
              <a:rPr lang="zh-CN" altLang="en-US" dirty="0"/>
              <a:t>删除环境下的包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uninstall xxx</a:t>
            </a:r>
          </a:p>
          <a:p>
            <a:pPr marL="0" indent="0">
              <a:buNone/>
            </a:pPr>
            <a:r>
              <a:rPr lang="en-US" altLang="zh-CN" dirty="0" err="1"/>
              <a:t>conda</a:t>
            </a:r>
            <a:r>
              <a:rPr lang="en-US" altLang="zh-CN" dirty="0"/>
              <a:t> uninstall xxx</a:t>
            </a:r>
          </a:p>
        </p:txBody>
      </p:sp>
    </p:spTree>
    <p:extLst>
      <p:ext uri="{BB962C8B-B14F-4D97-AF65-F5344CB8AC3E}">
        <p14:creationId xmlns:p14="http://schemas.microsoft.com/office/powerpoint/2010/main" val="72623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编辑器</a:t>
            </a:r>
            <a:r>
              <a:rPr kumimoji="1" lang="en-US" altLang="zh-CN" dirty="0"/>
              <a:t>/</a:t>
            </a:r>
            <a:r>
              <a:rPr kumimoji="1" lang="zh-CN" altLang="en-US" dirty="0"/>
              <a:t>集成开发环境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记事本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PyCharm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具体配置：请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Bing/Google/Baidu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（计算机专业学生的基本素养）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图形 7" descr="复选标记 纯色填充">
            <a:extLst>
              <a:ext uri="{FF2B5EF4-FFF2-40B4-BE49-F238E27FC236}">
                <a16:creationId xmlns:a16="http://schemas.microsoft.com/office/drawing/2014/main" id="{8564B388-988C-D193-224D-24D253C55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3458" y="2468232"/>
            <a:ext cx="443085" cy="443085"/>
          </a:xfrm>
          <a:prstGeom prst="rect">
            <a:avLst/>
          </a:prstGeom>
        </p:spPr>
      </p:pic>
      <p:pic>
        <p:nvPicPr>
          <p:cNvPr id="11" name="图形 10" descr="复选标记 纯色填充">
            <a:extLst>
              <a:ext uri="{FF2B5EF4-FFF2-40B4-BE49-F238E27FC236}">
                <a16:creationId xmlns:a16="http://schemas.microsoft.com/office/drawing/2014/main" id="{909E0064-332C-865A-7691-C555C7A9D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893" y="2985915"/>
            <a:ext cx="443085" cy="443085"/>
          </a:xfrm>
          <a:prstGeom prst="rect">
            <a:avLst/>
          </a:prstGeom>
        </p:spPr>
      </p:pic>
      <p:pic>
        <p:nvPicPr>
          <p:cNvPr id="12" name="图形 11" descr="复选标记 纯色填充">
            <a:extLst>
              <a:ext uri="{FF2B5EF4-FFF2-40B4-BE49-F238E27FC236}">
                <a16:creationId xmlns:a16="http://schemas.microsoft.com/office/drawing/2014/main" id="{A028E99E-1996-975A-1A14-5157AEF25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000" y="1957678"/>
            <a:ext cx="443085" cy="443085"/>
          </a:xfrm>
          <a:prstGeom prst="rect">
            <a:avLst/>
          </a:prstGeom>
        </p:spPr>
      </p:pic>
      <p:pic>
        <p:nvPicPr>
          <p:cNvPr id="13" name="图形 12" descr="复选标记 纯色填充">
            <a:extLst>
              <a:ext uri="{FF2B5EF4-FFF2-40B4-BE49-F238E27FC236}">
                <a16:creationId xmlns:a16="http://schemas.microsoft.com/office/drawing/2014/main" id="{7BB83EE5-B07C-C562-5628-EF7DA98A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797" y="2468231"/>
            <a:ext cx="443085" cy="443085"/>
          </a:xfrm>
          <a:prstGeom prst="rect">
            <a:avLst/>
          </a:prstGeom>
        </p:spPr>
      </p:pic>
      <p:pic>
        <p:nvPicPr>
          <p:cNvPr id="14" name="图形 13" descr="复选标记 纯色填充">
            <a:extLst>
              <a:ext uri="{FF2B5EF4-FFF2-40B4-BE49-F238E27FC236}">
                <a16:creationId xmlns:a16="http://schemas.microsoft.com/office/drawing/2014/main" id="{62D6C260-D78A-1E08-B987-6F2EC2C9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110" y="2985915"/>
            <a:ext cx="443085" cy="443085"/>
          </a:xfrm>
          <a:prstGeom prst="rect">
            <a:avLst/>
          </a:prstGeom>
        </p:spPr>
      </p:pic>
      <p:pic>
        <p:nvPicPr>
          <p:cNvPr id="15" name="图形 14" descr="复选标记 纯色填充">
            <a:extLst>
              <a:ext uri="{FF2B5EF4-FFF2-40B4-BE49-F238E27FC236}">
                <a16:creationId xmlns:a16="http://schemas.microsoft.com/office/drawing/2014/main" id="{43799C3B-8F64-DA0E-BF6B-2B8F059B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327" y="2985915"/>
            <a:ext cx="443085" cy="443085"/>
          </a:xfrm>
          <a:prstGeom prst="rect">
            <a:avLst/>
          </a:prstGeom>
        </p:spPr>
      </p:pic>
      <p:pic>
        <p:nvPicPr>
          <p:cNvPr id="16" name="图形 15" descr="复选标记 纯色填充">
            <a:extLst>
              <a:ext uri="{FF2B5EF4-FFF2-40B4-BE49-F238E27FC236}">
                <a16:creationId xmlns:a16="http://schemas.microsoft.com/office/drawing/2014/main" id="{BF1ED2F1-DC43-CF34-83A2-86E7556FE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796" y="3558209"/>
            <a:ext cx="443085" cy="443085"/>
          </a:xfrm>
          <a:prstGeom prst="rect">
            <a:avLst/>
          </a:prstGeom>
        </p:spPr>
      </p:pic>
      <p:pic>
        <p:nvPicPr>
          <p:cNvPr id="17" name="图形 16" descr="复选标记 纯色填充">
            <a:extLst>
              <a:ext uri="{FF2B5EF4-FFF2-40B4-BE49-F238E27FC236}">
                <a16:creationId xmlns:a16="http://schemas.microsoft.com/office/drawing/2014/main" id="{278C21C5-1269-BE1F-739B-719E7A13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2707" y="3558209"/>
            <a:ext cx="443085" cy="443085"/>
          </a:xfrm>
          <a:prstGeom prst="rect">
            <a:avLst/>
          </a:prstGeom>
        </p:spPr>
      </p:pic>
      <p:pic>
        <p:nvPicPr>
          <p:cNvPr id="18" name="图形 17" descr="复选标记 纯色填充">
            <a:extLst>
              <a:ext uri="{FF2B5EF4-FFF2-40B4-BE49-F238E27FC236}">
                <a16:creationId xmlns:a16="http://schemas.microsoft.com/office/drawing/2014/main" id="{2D9BAC62-88B6-6D42-C456-2A798DC3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816" y="3558208"/>
            <a:ext cx="443085" cy="443085"/>
          </a:xfrm>
          <a:prstGeom prst="rect">
            <a:avLst/>
          </a:prstGeom>
        </p:spPr>
      </p:pic>
      <p:pic>
        <p:nvPicPr>
          <p:cNvPr id="19" name="图形 18" descr="复选标记 纯色填充">
            <a:extLst>
              <a:ext uri="{FF2B5EF4-FFF2-40B4-BE49-F238E27FC236}">
                <a16:creationId xmlns:a16="http://schemas.microsoft.com/office/drawing/2014/main" id="{3FCED8C4-60A3-A2D0-61AF-4155C292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710" y="3558207"/>
            <a:ext cx="443085" cy="443085"/>
          </a:xfrm>
          <a:prstGeom prst="rect">
            <a:avLst/>
          </a:prstGeom>
        </p:spPr>
      </p:pic>
      <p:pic>
        <p:nvPicPr>
          <p:cNvPr id="22" name="内容占位符 5">
            <a:extLst>
              <a:ext uri="{FF2B5EF4-FFF2-40B4-BE49-F238E27FC236}">
                <a16:creationId xmlns:a16="http://schemas.microsoft.com/office/drawing/2014/main" id="{A5A093FD-DE3A-B794-9F4E-E5CE85D147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50312" y="2046913"/>
            <a:ext cx="5186208" cy="30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8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为了代码的维护，项目化，创建了模块与包的概念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模块：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一个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py</a:t>
            </a:r>
            <a:r>
              <a:rPr kumimoji="1" lang="zh-CN" altLang="en-US" dirty="0"/>
              <a:t> 文件就是一个模块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包：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装有模块的文件夹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kumimoji="1"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CB57786-7766-F241-BBE0-38435C2E6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733930" y="2264654"/>
            <a:ext cx="4293970" cy="3473280"/>
          </a:xfrm>
        </p:spPr>
      </p:pic>
    </p:spTree>
    <p:extLst>
      <p:ext uri="{BB962C8B-B14F-4D97-AF65-F5344CB8AC3E}">
        <p14:creationId xmlns:p14="http://schemas.microsoft.com/office/powerpoint/2010/main" val="22127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内置的模块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如 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math,  sys, 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, re, pickle, </a:t>
            </a:r>
            <a:r>
              <a:rPr kumimoji="1" lang="en-US" altLang="zh-CN" dirty="0" err="1"/>
              <a:t>argparse</a:t>
            </a:r>
            <a:r>
              <a:rPr kumimoji="1" lang="en-US" altLang="zh-CN" dirty="0"/>
              <a:t> </a:t>
            </a:r>
            <a:r>
              <a:rPr kumimoji="1" lang="zh-CN" altLang="en-US" dirty="0"/>
              <a:t>模块等。（</a:t>
            </a:r>
            <a:r>
              <a:rPr kumimoji="1" lang="zh-CN" altLang="en-US" dirty="0">
                <a:hlinkClick r:id="rId2"/>
              </a:rPr>
              <a:t>查阅官网文档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模块的使用 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en-US" altLang="zh-CN" dirty="0"/>
              <a:t>import random</a:t>
            </a:r>
            <a:br>
              <a:rPr kumimoji="1" lang="en-US" altLang="zh-CN" dirty="0"/>
            </a:br>
            <a:r>
              <a:rPr kumimoji="1" lang="en-US" altLang="zh-CN" dirty="0"/>
              <a:t>print(</a:t>
            </a:r>
            <a:r>
              <a:rPr kumimoji="1" lang="en-US" altLang="zh-CN" dirty="0" err="1"/>
              <a:t>random.random</a:t>
            </a:r>
            <a:r>
              <a:rPr kumimoji="1" lang="en-US" altLang="zh-CN" dirty="0"/>
              <a:t>())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4160D1-DD91-2046-A33F-F222B57C3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import random as </a:t>
            </a:r>
            <a:r>
              <a:rPr lang="en-US" altLang="zh-CN" dirty="0" err="1"/>
              <a:t>rd</a:t>
            </a:r>
            <a:r>
              <a:rPr lang="en-US" altLang="zh-CN" dirty="0"/>
              <a:t> (</a:t>
            </a:r>
            <a:r>
              <a:rPr lang="zh-CN" altLang="en-US" dirty="0"/>
              <a:t>别名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print(</a:t>
            </a:r>
            <a:r>
              <a:rPr lang="en-US" altLang="zh-CN" dirty="0" err="1"/>
              <a:t>rd.random</a:t>
            </a:r>
            <a:r>
              <a:rPr lang="en-US" altLang="zh-CN" dirty="0"/>
              <a:t>())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95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Python </a:t>
            </a:r>
            <a:r>
              <a:rPr kumimoji="1" lang="zh-CN" altLang="en-US" dirty="0"/>
              <a:t>自定义模块</a:t>
            </a:r>
            <a:endParaRPr kumimoji="1" lang="en-US" altLang="zh-CN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fib.py</a:t>
            </a:r>
            <a:endParaRPr kumimoji="1" lang="en-US" altLang="zh-CN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def fiber1(n):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if n &lt;= 2: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    return 1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return fiber1(n-1)+fiber1(n-2)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def fiber2(n):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a = [1]*n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in range(2, n):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    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= a[i-1]+a[i-2]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return a[n-1]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4160D1-DD91-2046-A33F-F222B57C3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br>
              <a:rPr kumimoji="1" lang="en-US" altLang="zh-CN" sz="2000" dirty="0"/>
            </a:br>
            <a:r>
              <a:rPr kumimoji="1" lang="en-US" altLang="zh-CN" sz="2000" dirty="0" err="1"/>
              <a:t>main.py</a:t>
            </a: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import fib as fb</a:t>
            </a:r>
            <a:br>
              <a:rPr kumimoji="1" lang="en-US" altLang="zh-CN" sz="2000" dirty="0"/>
            </a:br>
            <a:br>
              <a:rPr kumimoji="1" lang="en-US" altLang="zh-CN" sz="2000" dirty="0"/>
            </a:br>
            <a:r>
              <a:rPr kumimoji="1" lang="en-US" altLang="zh-CN" sz="2000" dirty="0"/>
              <a:t>print(fb.fiber1(10))</a:t>
            </a:r>
            <a:br>
              <a:rPr kumimoji="1" lang="en-US" altLang="zh-CN" sz="2000" dirty="0"/>
            </a:br>
            <a:r>
              <a:rPr kumimoji="1" lang="en-US" altLang="zh-CN" sz="2000" dirty="0"/>
              <a:t>print(fb.fiber2(9))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from fib import *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print(fiber1(10))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print(fiber2(9))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225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Python </a:t>
            </a:r>
            <a:r>
              <a:rPr kumimoji="1" lang="zh-CN" altLang="en-US" dirty="0"/>
              <a:t>第三方包的使用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首先确保本地环境有相关包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pip install </a:t>
            </a:r>
            <a:r>
              <a:rPr kumimoji="1" lang="en-US" altLang="zh-CN" dirty="0" err="1"/>
              <a:t>numpy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conda</a:t>
            </a:r>
            <a:r>
              <a:rPr kumimoji="1" lang="en-US" altLang="zh-CN" dirty="0"/>
              <a:t> install </a:t>
            </a:r>
            <a:r>
              <a:rPr kumimoji="1" lang="en-US" altLang="zh-CN" dirty="0" err="1"/>
              <a:t>numpy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和使用模块差不多的用法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import </a:t>
            </a:r>
            <a:r>
              <a:rPr kumimoji="1" lang="en-US" altLang="zh-CN" dirty="0" err="1"/>
              <a:t>sklearn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model = </a:t>
            </a:r>
            <a:r>
              <a:rPr kumimoji="1" lang="en-US" altLang="zh-CN" dirty="0" err="1"/>
              <a:t>sklearn.linear_model.LogisticRegression</a:t>
            </a:r>
            <a:r>
              <a:rPr kumimoji="1" lang="en-US" altLang="zh-CN" dirty="0"/>
              <a:t>()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model.fit</a:t>
            </a:r>
            <a:r>
              <a:rPr kumimoji="1" lang="en-US" altLang="zh-CN" dirty="0"/>
              <a:t>([[0, 0], [1, 1], [2, 2]], [0, 1, 2])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print(</a:t>
            </a:r>
            <a:r>
              <a:rPr kumimoji="1" lang="en-US" altLang="zh-CN" dirty="0" err="1"/>
              <a:t>model.coef</a:t>
            </a:r>
            <a:r>
              <a:rPr kumimoji="1" lang="en-US" altLang="zh-CN" dirty="0"/>
              <a:t>_)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kumimoji="1"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4160D1-DD91-2046-A33F-F222B57C3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from </a:t>
            </a:r>
            <a:r>
              <a:rPr kumimoji="1" lang="en-US" altLang="zh-CN" sz="2000" dirty="0" err="1"/>
              <a:t>sklearn</a:t>
            </a:r>
            <a:r>
              <a:rPr kumimoji="1" lang="en-US" altLang="zh-CN" sz="2000" dirty="0"/>
              <a:t> import </a:t>
            </a:r>
            <a:r>
              <a:rPr kumimoji="1" lang="en-US" altLang="zh-CN" sz="2000" dirty="0" err="1"/>
              <a:t>linear_model</a:t>
            </a: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model = </a:t>
            </a:r>
            <a:r>
              <a:rPr kumimoji="1" lang="en-US" altLang="zh-CN" sz="2000" dirty="0" err="1"/>
              <a:t>linear_model.LogisticRegression</a:t>
            </a:r>
            <a:r>
              <a:rPr kumimoji="1" lang="en-US" altLang="zh-CN" sz="2000" dirty="0"/>
              <a:t>()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from </a:t>
            </a:r>
            <a:r>
              <a:rPr kumimoji="1" lang="en-US" altLang="zh-CN" sz="2000" dirty="0" err="1"/>
              <a:t>sklearn</a:t>
            </a:r>
            <a:r>
              <a:rPr kumimoji="1" lang="en-US" altLang="zh-CN" sz="2000" dirty="0"/>
              <a:t> import </a:t>
            </a:r>
            <a:r>
              <a:rPr kumimoji="1" lang="en-US" altLang="zh-CN" sz="2000" dirty="0" err="1"/>
              <a:t>linear_model</a:t>
            </a:r>
            <a:r>
              <a:rPr kumimoji="1" lang="en-US" altLang="zh-CN" sz="2000" dirty="0"/>
              <a:t> as </a:t>
            </a:r>
            <a:r>
              <a:rPr kumimoji="1" lang="en-US" altLang="zh-CN" sz="2000" dirty="0" err="1"/>
              <a:t>lm</a:t>
            </a: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model = </a:t>
            </a:r>
            <a:r>
              <a:rPr kumimoji="1" lang="en-US" altLang="zh-CN" sz="2000" dirty="0" err="1"/>
              <a:t>lm.LogisticRegression</a:t>
            </a:r>
            <a:r>
              <a:rPr kumimoji="1" lang="en-US" altLang="zh-CN" sz="2000" dirty="0"/>
              <a:t>()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from </a:t>
            </a:r>
            <a:r>
              <a:rPr kumimoji="1" lang="en-US" altLang="zh-CN" sz="2000" dirty="0" err="1"/>
              <a:t>sklearn.linear_model</a:t>
            </a:r>
            <a:r>
              <a:rPr kumimoji="1" lang="en-US" altLang="zh-CN" sz="2000" dirty="0"/>
              <a:t> import *</a:t>
            </a:r>
            <a:br>
              <a:rPr kumimoji="1" lang="en-US" altLang="zh-CN" sz="2000" dirty="0"/>
            </a:br>
            <a:r>
              <a:rPr kumimoji="1" lang="en-US" altLang="zh-CN" sz="2000" dirty="0"/>
              <a:t>model = </a:t>
            </a:r>
            <a:r>
              <a:rPr kumimoji="1" lang="en-US" altLang="zh-CN" sz="2000" dirty="0" err="1"/>
              <a:t>LogisticRegression</a:t>
            </a:r>
            <a:r>
              <a:rPr kumimoji="1" lang="en-US" altLang="zh-CN" sz="2000" dirty="0"/>
              <a:t>()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985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自定义包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lib </a:t>
            </a:r>
            <a:r>
              <a:rPr kumimoji="1" lang="zh-CN" altLang="en-US" dirty="0"/>
              <a:t>文件夹</a:t>
            </a:r>
            <a:endParaRPr kumimoji="1" lang="en-US" altLang="zh-CN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fib.py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main.py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import </a:t>
            </a:r>
            <a:r>
              <a:rPr kumimoji="1" lang="en-US" altLang="zh-CN" dirty="0" err="1"/>
              <a:t>lib.fib</a:t>
            </a:r>
            <a:r>
              <a:rPr kumimoji="1" lang="en-US" altLang="zh-CN" dirty="0"/>
              <a:t> as fb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print(fb.fiber1(10))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print(fb.fiber2(9))</a:t>
            </a:r>
          </a:p>
        </p:txBody>
      </p:sp>
    </p:spTree>
    <p:extLst>
      <p:ext uri="{BB962C8B-B14F-4D97-AF65-F5344CB8AC3E}">
        <p14:creationId xmlns:p14="http://schemas.microsoft.com/office/powerpoint/2010/main" val="78119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图像处理常用的包与模块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Scikit-image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基础的图像处理库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NumPy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支持向量化运算的科学计算库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Matplotlib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功能强大的数据可视化库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Scipy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信号处理与科学计算库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scikit-learn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Python </a:t>
            </a:r>
            <a:r>
              <a:rPr kumimoji="1" lang="zh-CN" altLang="en-US" dirty="0"/>
              <a:t>机器学习库</a:t>
            </a:r>
            <a:endParaRPr kumimoji="1"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8BC799A-60F9-834A-90A3-E14D0792DD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717182" y="2273324"/>
            <a:ext cx="4421873" cy="3316406"/>
          </a:xfrm>
        </p:spPr>
      </p:pic>
    </p:spTree>
    <p:extLst>
      <p:ext uri="{BB962C8B-B14F-4D97-AF65-F5344CB8AC3E}">
        <p14:creationId xmlns:p14="http://schemas.microsoft.com/office/powerpoint/2010/main" val="218573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3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世界不断变化，技术不断发展的时代下如何学习？</a:t>
            </a:r>
          </a:p>
        </p:txBody>
      </p:sp>
    </p:spTree>
    <p:extLst>
      <p:ext uri="{BB962C8B-B14F-4D97-AF65-F5344CB8AC3E}">
        <p14:creationId xmlns:p14="http://schemas.microsoft.com/office/powerpoint/2010/main" val="405012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NumPy </a:t>
            </a:r>
            <a:r>
              <a:rPr kumimoji="1" lang="zh-CN" altLang="en-US" b="1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如题，如何对一维，二维，三维序列，每个元素加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[1,2,3,4,5]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循环？ 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层？</a:t>
            </a:r>
            <a:r>
              <a:rPr kumimoji="1" lang="en-US" altLang="zh-CN" dirty="0"/>
              <a:t>2</a:t>
            </a:r>
            <a:r>
              <a:rPr kumimoji="1" lang="zh-CN" altLang="en-US" dirty="0"/>
              <a:t>层？</a:t>
            </a:r>
            <a:r>
              <a:rPr kumimoji="1" lang="en-US" altLang="zh-CN" dirty="0"/>
              <a:t>3</a:t>
            </a:r>
            <a:r>
              <a:rPr kumimoji="1" lang="zh-CN" altLang="en-US" dirty="0"/>
              <a:t>层？</a:t>
            </a:r>
            <a:r>
              <a:rPr kumimoji="1" lang="en-US" altLang="zh-CN" dirty="0"/>
              <a:t>N</a:t>
            </a:r>
            <a:r>
              <a:rPr kumimoji="1" lang="zh-CN" altLang="en-US" dirty="0"/>
              <a:t>层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随着循环的嵌套，程序会越来越慢，逻辑越复杂</a:t>
            </a:r>
            <a:endParaRPr kumimoji="1"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9EDB82-2696-3941-BF14-33BEF05FC9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 可以完美解决这个问题，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457200" lvl="1" indent="0">
              <a:buNone/>
            </a:pP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([1,2,3,4,5])</a:t>
            </a:r>
          </a:p>
          <a:p>
            <a:pPr marL="457200" lvl="1" indent="0">
              <a:buNone/>
            </a:pPr>
            <a:r>
              <a:rPr lang="en-US" altLang="zh-CN" dirty="0"/>
              <a:t>a = a+1</a:t>
            </a:r>
          </a:p>
          <a:p>
            <a:r>
              <a:rPr lang="zh-CN" altLang="en-US" dirty="0"/>
              <a:t>优点：经过</a:t>
            </a:r>
            <a:r>
              <a:rPr lang="en-US" altLang="zh-CN" dirty="0"/>
              <a:t>C</a:t>
            </a:r>
            <a:r>
              <a:rPr lang="zh-CN" altLang="en-US" dirty="0"/>
              <a:t>语言底层算法优化，速度快。向量化运算，逻辑清晰，编程简单</a:t>
            </a:r>
            <a:endParaRPr lang="en-US" altLang="zh-CN" dirty="0"/>
          </a:p>
          <a:p>
            <a:r>
              <a:rPr lang="zh-CN" altLang="en-US" dirty="0"/>
              <a:t>支持大量的线性代数运算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07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NumPy </a:t>
            </a:r>
            <a:r>
              <a:rPr kumimoji="1" lang="zh-CN" altLang="en-US" b="1" dirty="0"/>
              <a:t>的创建</a:t>
            </a:r>
          </a:p>
        </p:txBody>
      </p:sp>
      <p:sp>
        <p:nvSpPr>
          <p:cNvPr id="9" name="Python 语言简介…">
            <a:extLst>
              <a:ext uri="{FF2B5EF4-FFF2-40B4-BE49-F238E27FC236}">
                <a16:creationId xmlns:a16="http://schemas.microsoft.com/office/drawing/2014/main" id="{8CB55671-0E87-7249-87C6-E2D57F737804}"/>
              </a:ext>
            </a:extLst>
          </p:cNvPr>
          <p:cNvSpPr txBox="1">
            <a:spLocks/>
          </p:cNvSpPr>
          <p:nvPr/>
        </p:nvSpPr>
        <p:spPr>
          <a:xfrm>
            <a:off x="603249" y="1731817"/>
            <a:ext cx="11011808" cy="4723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zh-CN" altLang="en-US" sz="2400" dirty="0"/>
              <a:t>向量或矩阵的创建：</a:t>
            </a:r>
            <a:endParaRPr lang="en-US" altLang="zh-CN" sz="2400" dirty="0"/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([2,3,6])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b = </a:t>
            </a:r>
            <a:r>
              <a:rPr lang="en-US" altLang="zh-CN" dirty="0" err="1"/>
              <a:t>np.arange</a:t>
            </a:r>
            <a:r>
              <a:rPr lang="en-US" altLang="zh-CN" dirty="0"/>
              <a:t>(5)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c = </a:t>
            </a:r>
            <a:r>
              <a:rPr lang="en-US" altLang="zh-CN" dirty="0" err="1"/>
              <a:t>np.linspace</a:t>
            </a:r>
            <a:r>
              <a:rPr lang="en-US" altLang="zh-CN" dirty="0"/>
              <a:t>(0, 2*</a:t>
            </a:r>
            <a:r>
              <a:rPr lang="en-US" altLang="zh-CN" dirty="0" err="1"/>
              <a:t>np.pi</a:t>
            </a:r>
            <a:r>
              <a:rPr lang="en-US" altLang="zh-CN" dirty="0"/>
              <a:t>, 5)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d = </a:t>
            </a:r>
            <a:r>
              <a:rPr lang="en-US" altLang="zh-CN" dirty="0" err="1"/>
              <a:t>np.array</a:t>
            </a:r>
            <a:r>
              <a:rPr lang="en-US" altLang="zh-CN" dirty="0"/>
              <a:t>([[11, 12, 13, 14, 15], [16, 17, 18, 19, 20], [21, 22, 23, 24, 25], [26, 27, 28 ,29, 30], [31, 32, 33, 34, 35]])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e = </a:t>
            </a:r>
            <a:r>
              <a:rPr lang="en-US" altLang="zh-CN" dirty="0" err="1"/>
              <a:t>np.zeros</a:t>
            </a:r>
            <a:r>
              <a:rPr lang="en-US" altLang="zh-CN" dirty="0"/>
              <a:t>((2,3))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f = </a:t>
            </a:r>
            <a:r>
              <a:rPr lang="en-US" altLang="zh-CN" dirty="0" err="1"/>
              <a:t>np.ones</a:t>
            </a:r>
            <a:r>
              <a:rPr lang="en-US" altLang="zh-CN" dirty="0"/>
              <a:t>((3,1))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g = </a:t>
            </a:r>
            <a:r>
              <a:rPr lang="en-US" altLang="zh-CN" dirty="0" err="1"/>
              <a:t>np.random.rand</a:t>
            </a:r>
            <a:r>
              <a:rPr lang="en-US" altLang="zh-CN" dirty="0"/>
              <a:t>(3,2)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h = </a:t>
            </a:r>
            <a:r>
              <a:rPr lang="en-US" altLang="zh-CN" dirty="0" err="1"/>
              <a:t>np.random.randint</a:t>
            </a:r>
            <a:r>
              <a:rPr lang="en-US" altLang="zh-CN" dirty="0"/>
              <a:t>(0,10,(3,2))</a:t>
            </a:r>
          </a:p>
        </p:txBody>
      </p:sp>
    </p:spTree>
    <p:extLst>
      <p:ext uri="{BB962C8B-B14F-4D97-AF65-F5344CB8AC3E}">
        <p14:creationId xmlns:p14="http://schemas.microsoft.com/office/powerpoint/2010/main" val="163678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NumPy </a:t>
            </a:r>
            <a:r>
              <a:rPr kumimoji="1" lang="zh-CN" altLang="en-US" b="1" dirty="0"/>
              <a:t>的使用</a:t>
            </a:r>
          </a:p>
        </p:txBody>
      </p:sp>
      <p:sp>
        <p:nvSpPr>
          <p:cNvPr id="4" name="Python 语言简介…">
            <a:extLst>
              <a:ext uri="{FF2B5EF4-FFF2-40B4-BE49-F238E27FC236}">
                <a16:creationId xmlns:a16="http://schemas.microsoft.com/office/drawing/2014/main" id="{AC53AB82-2613-5448-9FF6-6F75C6A37028}"/>
              </a:ext>
            </a:extLst>
          </p:cNvPr>
          <p:cNvSpPr txBox="1">
            <a:spLocks/>
          </p:cNvSpPr>
          <p:nvPr/>
        </p:nvSpPr>
        <p:spPr>
          <a:xfrm>
            <a:off x="603249" y="1731817"/>
            <a:ext cx="5492751" cy="486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zh-CN" altLang="en-US" dirty="0"/>
              <a:t>获取向量的值与属性</a:t>
            </a:r>
            <a:endParaRPr kumimoji="1" lang="en-US" altLang="zh-CN" dirty="0"/>
          </a:p>
          <a:p>
            <a:pPr marL="685800" lvl="2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zh-CN" altLang="en-US" sz="2400" dirty="0"/>
              <a:t>直接</a:t>
            </a:r>
            <a:r>
              <a:rPr kumimoji="1" lang="en-US" altLang="zh-CN" sz="2400" dirty="0"/>
              <a:t>print()</a:t>
            </a:r>
          </a:p>
          <a:p>
            <a:pPr marL="685800" lvl="2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zh-CN" altLang="en-US" sz="2400" dirty="0"/>
              <a:t>切片 </a:t>
            </a:r>
            <a:r>
              <a:rPr kumimoji="1" lang="en-US" altLang="zh-CN" sz="2400" dirty="0"/>
              <a:t>[:,2],[1:3,2:5],[::2,::2] </a:t>
            </a:r>
            <a:r>
              <a:rPr kumimoji="1" lang="zh-CN" altLang="en-US" sz="2400" dirty="0"/>
              <a:t>等</a:t>
            </a:r>
            <a:r>
              <a:rPr kumimoji="1" lang="en-US" altLang="zh-CN" sz="2400" dirty="0"/>
              <a:t> (</a:t>
            </a:r>
            <a:r>
              <a:rPr kumimoji="1" lang="zh-CN" altLang="en-US" sz="2400" dirty="0"/>
              <a:t>支持多维切片</a:t>
            </a:r>
            <a:r>
              <a:rPr kumimoji="1" lang="en-US" altLang="zh-CN" sz="2400" dirty="0"/>
              <a:t>)</a:t>
            </a:r>
          </a:p>
          <a:p>
            <a:pPr marL="685800" lvl="2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zh-CN" altLang="en-US" sz="2400" dirty="0"/>
              <a:t>形状与维度</a:t>
            </a:r>
            <a:endParaRPr kumimoji="1" lang="en-US" altLang="zh-CN" sz="2400" dirty="0"/>
          </a:p>
          <a:p>
            <a:pPr marL="1143000" lvl="4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en-US" altLang="zh-CN" sz="2600" dirty="0" err="1"/>
              <a:t>a.shape</a:t>
            </a:r>
            <a:endParaRPr kumimoji="1" lang="en-US" altLang="zh-CN" sz="2600" dirty="0"/>
          </a:p>
          <a:p>
            <a:pPr marL="1143000" lvl="4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en-US" altLang="zh-CN" sz="2600" dirty="0" err="1"/>
              <a:t>a.ndim</a:t>
            </a:r>
            <a:r>
              <a:rPr kumimoji="1" lang="en-US" altLang="zh-CN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542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NumPy </a:t>
            </a:r>
            <a:r>
              <a:rPr kumimoji="1" lang="zh-CN" altLang="en-US" b="1" dirty="0"/>
              <a:t>的使用</a:t>
            </a:r>
          </a:p>
        </p:txBody>
      </p:sp>
      <p:sp>
        <p:nvSpPr>
          <p:cNvPr id="4" name="Python 语言简介…">
            <a:extLst>
              <a:ext uri="{FF2B5EF4-FFF2-40B4-BE49-F238E27FC236}">
                <a16:creationId xmlns:a16="http://schemas.microsoft.com/office/drawing/2014/main" id="{AC53AB82-2613-5448-9FF6-6F75C6A37028}"/>
              </a:ext>
            </a:extLst>
          </p:cNvPr>
          <p:cNvSpPr txBox="1">
            <a:spLocks/>
          </p:cNvSpPr>
          <p:nvPr/>
        </p:nvSpPr>
        <p:spPr>
          <a:xfrm>
            <a:off x="603249" y="1731817"/>
            <a:ext cx="5492751" cy="486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04800" defTabSz="707118">
              <a:lnSpc>
                <a:spcPct val="170000"/>
              </a:lnSpc>
              <a:spcBef>
                <a:spcPts val="0"/>
              </a:spcBef>
              <a:buSzPct val="123000"/>
              <a:buFontTx/>
              <a:buChar char="•"/>
              <a:defRPr sz="2784"/>
            </a:pP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Numpy</a:t>
            </a:r>
            <a:r>
              <a:rPr lang="zh-CN" altLang="en-US" sz="2000" dirty="0">
                <a:solidFill>
                  <a:srgbClr val="000000"/>
                </a:solidFill>
                <a:sym typeface="Helvetica Neue"/>
              </a:rPr>
              <a:t>的数学运算</a:t>
            </a:r>
          </a:p>
          <a:p>
            <a:pPr marL="647700" lvl="2" indent="0" defTabSz="707118">
              <a:lnSpc>
                <a:spcPct val="170000"/>
              </a:lnSpc>
              <a:spcBef>
                <a:spcPts val="0"/>
              </a:spcBef>
              <a:buSzPct val="123000"/>
              <a:buNone/>
              <a:defRPr sz="2784"/>
            </a:pPr>
            <a:r>
              <a:rPr lang="en-US" altLang="zh-CN" sz="1600" dirty="0">
                <a:solidFill>
                  <a:srgbClr val="000000"/>
                </a:solidFill>
                <a:sym typeface="Helvetica Neue"/>
              </a:rPr>
              <a:t>+,-,*,/,//,%,**</a:t>
            </a:r>
          </a:p>
          <a:p>
            <a:pPr marL="647700" lvl="2" indent="0" defTabSz="707118">
              <a:lnSpc>
                <a:spcPct val="170000"/>
              </a:lnSpc>
              <a:spcBef>
                <a:spcPts val="0"/>
              </a:spcBef>
              <a:buSzPct val="123000"/>
              <a:buNone/>
              <a:defRPr sz="2784"/>
            </a:pPr>
            <a:r>
              <a:rPr lang="en-US" altLang="zh-CN" sz="1600" dirty="0">
                <a:solidFill>
                  <a:srgbClr val="000000"/>
                </a:solidFill>
                <a:sym typeface="Helvetica Neue"/>
              </a:rPr>
              <a:t>&lt;&lt;,&gt;&gt;,&amp;,^,|,~</a:t>
            </a:r>
          </a:p>
          <a:p>
            <a:pPr marL="647700" lvl="2" indent="0" defTabSz="707118">
              <a:lnSpc>
                <a:spcPct val="170000"/>
              </a:lnSpc>
              <a:spcBef>
                <a:spcPts val="0"/>
              </a:spcBef>
              <a:buSzPct val="123000"/>
              <a:buNone/>
              <a:defRPr sz="2784"/>
            </a:pPr>
            <a:r>
              <a:rPr lang="en-US" altLang="zh-CN" sz="1600" dirty="0">
                <a:solidFill>
                  <a:srgbClr val="000000"/>
                </a:solidFill>
                <a:sym typeface="Helvetica Neue"/>
              </a:rPr>
              <a:t>==, &gt;,&lt;,&gt;=,&lt;=,!=</a:t>
            </a:r>
          </a:p>
          <a:p>
            <a:pPr marL="381000" indent="-304800" defTabSz="707118">
              <a:lnSpc>
                <a:spcPct val="170000"/>
              </a:lnSpc>
              <a:spcBef>
                <a:spcPts val="0"/>
              </a:spcBef>
              <a:buSzPct val="123000"/>
              <a:buFontTx/>
              <a:buChar char="•"/>
              <a:defRPr sz="2784"/>
            </a:pPr>
            <a:r>
              <a:rPr lang="zh-CN" altLang="en-US" sz="2000" dirty="0">
                <a:solidFill>
                  <a:srgbClr val="000000"/>
                </a:solidFill>
                <a:sym typeface="Helvetica Neue"/>
              </a:rPr>
              <a:t>线代运算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a.dot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(b),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np.cross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),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np.linalg.norm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(a)</a:t>
            </a:r>
            <a:r>
              <a:rPr lang="zh-CN" altLang="en-US" sz="2000" dirty="0">
                <a:solidFill>
                  <a:srgbClr val="000000"/>
                </a:solidFill>
                <a:sym typeface="Helvetica Neue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np.outer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)</a:t>
            </a:r>
          </a:p>
          <a:p>
            <a:pPr marL="381000" indent="-304800" defTabSz="707118">
              <a:lnSpc>
                <a:spcPct val="170000"/>
              </a:lnSpc>
              <a:spcBef>
                <a:spcPts val="0"/>
              </a:spcBef>
              <a:buSzPct val="123000"/>
              <a:buFontTx/>
              <a:buChar char="•"/>
              <a:defRPr sz="2784"/>
            </a:pPr>
            <a:r>
              <a:rPr lang="zh-CN" altLang="en-US" sz="2000" dirty="0">
                <a:solidFill>
                  <a:srgbClr val="000000"/>
                </a:solidFill>
                <a:sym typeface="Helvetica Neue"/>
              </a:rPr>
              <a:t>函数的向量化运算：</a:t>
            </a:r>
          </a:p>
          <a:p>
            <a:pPr marL="190500" lvl="1" indent="0" defTabSz="707118">
              <a:lnSpc>
                <a:spcPct val="170000"/>
              </a:lnSpc>
              <a:spcBef>
                <a:spcPts val="0"/>
              </a:spcBef>
              <a:buSzPct val="123000"/>
              <a:buNone/>
              <a:defRPr sz="2784"/>
            </a:pP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np.sin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np.cos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np.tan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() …</a:t>
            </a:r>
          </a:p>
        </p:txBody>
      </p:sp>
    </p:spTree>
    <p:extLst>
      <p:ext uri="{BB962C8B-B14F-4D97-AF65-F5344CB8AC3E}">
        <p14:creationId xmlns:p14="http://schemas.microsoft.com/office/powerpoint/2010/main" val="341967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ython 语言简介…">
            <a:extLst>
              <a:ext uri="{FF2B5EF4-FFF2-40B4-BE49-F238E27FC236}">
                <a16:creationId xmlns:a16="http://schemas.microsoft.com/office/drawing/2014/main" id="{2DD73A73-0C99-3846-BD64-FEB14A8BCEDD}"/>
              </a:ext>
            </a:extLst>
          </p:cNvPr>
          <p:cNvSpPr txBox="1">
            <a:spLocks/>
          </p:cNvSpPr>
          <p:nvPr/>
        </p:nvSpPr>
        <p:spPr>
          <a:xfrm>
            <a:off x="5492750" y="1731818"/>
            <a:ext cx="4889500" cy="4390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25400" tIns="25400" rIns="25400" bIns="254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algn="ctr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endParaRPr lang="en-US" altLang="zh-CN" sz="2000" kern="0" dirty="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9" name="Python 语言简介…">
            <a:extLst>
              <a:ext uri="{FF2B5EF4-FFF2-40B4-BE49-F238E27FC236}">
                <a16:creationId xmlns:a16="http://schemas.microsoft.com/office/drawing/2014/main" id="{00EE6A5C-D6ED-F449-B324-A32B1217184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603249" y="1731817"/>
            <a:ext cx="5492751" cy="486536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1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 err="1"/>
              <a:t>Numpy</a:t>
            </a:r>
            <a:r>
              <a:rPr lang="zh-CN" altLang="en-US" sz="2000" dirty="0"/>
              <a:t>的其他操作</a:t>
            </a:r>
            <a:endParaRPr lang="en-US" altLang="zh-CN" sz="2000" dirty="0"/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max, min, sum</a:t>
            </a:r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zh-CN" altLang="en-US" sz="2000" dirty="0"/>
              <a:t>布尔屏蔽</a:t>
            </a:r>
            <a:endParaRPr lang="en-US" altLang="zh-CN" sz="2000" dirty="0"/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a 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(0,100,10)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print(a[a&gt;=50])</a:t>
            </a:r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Where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a 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(0, 100, 10) 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b = </a:t>
            </a:r>
            <a:r>
              <a:rPr lang="en-US" altLang="zh-CN" sz="2000" dirty="0" err="1"/>
              <a:t>np.where</a:t>
            </a:r>
            <a:r>
              <a:rPr lang="en-US" altLang="zh-CN" sz="2000" dirty="0"/>
              <a:t>(a &lt; 50) 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c = </a:t>
            </a:r>
            <a:r>
              <a:rPr lang="en-US" altLang="zh-CN" sz="2000" dirty="0" err="1"/>
              <a:t>np.where</a:t>
            </a:r>
            <a:r>
              <a:rPr lang="en-US" altLang="zh-CN" sz="2000" dirty="0"/>
              <a:t>(a &gt;= 50)[0] 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print(b) # &gt;&gt;&gt;(array([0, 1, 2, 3, 4]),)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print(c) # &gt;&gt;&gt;[5 6 7 8 9]</a:t>
            </a:r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endParaRPr lang="en-US" altLang="zh-CN" sz="2000" dirty="0"/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endParaRPr lang="en-US" altLang="zh-CN" sz="20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13B9C1E-4CD3-224B-A17E-92DB4691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/>
              <a:t>NumPy </a:t>
            </a:r>
            <a:r>
              <a:rPr kumimoji="1"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2418562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曲线图 </a:t>
            </a:r>
            <a:r>
              <a:rPr kumimoji="1" lang="en-US" altLang="zh-CN" dirty="0">
                <a:solidFill>
                  <a:srgbClr val="FF0000"/>
                </a:solidFill>
              </a:rPr>
              <a:t>plot()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散点图 </a:t>
            </a:r>
            <a:r>
              <a:rPr kumimoji="1" lang="en-US" altLang="zh-CN" dirty="0">
                <a:solidFill>
                  <a:srgbClr val="FF0000"/>
                </a:solidFill>
              </a:rPr>
              <a:t>scatter()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直方图 </a:t>
            </a:r>
            <a:r>
              <a:rPr kumimoji="1" lang="en-US" altLang="zh-CN" dirty="0">
                <a:solidFill>
                  <a:srgbClr val="FF0000"/>
                </a:solidFill>
              </a:rPr>
              <a:t>bar()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显示图像 </a:t>
            </a:r>
            <a:r>
              <a:rPr kumimoji="1" lang="en-US" altLang="zh-CN" dirty="0" err="1">
                <a:solidFill>
                  <a:srgbClr val="FF0000"/>
                </a:solidFill>
              </a:rPr>
              <a:t>imshow</a:t>
            </a:r>
            <a:r>
              <a:rPr kumimoji="1" lang="en-US" altLang="zh-CN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三维图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等高线图</a:t>
            </a:r>
            <a:r>
              <a:rPr kumimoji="1" lang="en-US" altLang="zh-CN" dirty="0"/>
              <a:t> contour()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kumimoji="1"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F93E85-52E7-A247-AEA5-E421B5867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478550" y="1879949"/>
            <a:ext cx="5110200" cy="3098101"/>
          </a:xfrm>
        </p:spPr>
      </p:pic>
    </p:spTree>
    <p:extLst>
      <p:ext uri="{BB962C8B-B14F-4D97-AF65-F5344CB8AC3E}">
        <p14:creationId xmlns:p14="http://schemas.microsoft.com/office/powerpoint/2010/main" val="314375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曲线图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numpy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 as np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matplotlib.pyplot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 as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X =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np.arange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(-3,3,0.1)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Y_1 = X**1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Y_2 = X**2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Y_3 = X**3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plt.figure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(X,Y_1,label = '$Y1 = x^1$')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(X,Y_2,label = '$Y2 = x^2$')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(X,Y_3, label = '$Y3 = x^3$')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plt.legend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plt.grid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plt.savefig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('power function')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plt.show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F93E85-52E7-A247-AEA5-E421B5867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711394" y="1879949"/>
            <a:ext cx="4644512" cy="3098101"/>
          </a:xfrm>
        </p:spPr>
      </p:pic>
    </p:spTree>
    <p:extLst>
      <p:ext uri="{BB962C8B-B14F-4D97-AF65-F5344CB8AC3E}">
        <p14:creationId xmlns:p14="http://schemas.microsoft.com/office/powerpoint/2010/main" val="212096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散点图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import </a:t>
            </a:r>
            <a:r>
              <a:rPr kumimoji="1" lang="en-US" altLang="zh-CN" dirty="0" err="1"/>
              <a:t>numpy</a:t>
            </a:r>
            <a:r>
              <a:rPr kumimoji="1" lang="en-US" altLang="zh-CN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import </a:t>
            </a:r>
            <a:r>
              <a:rPr kumimoji="1" lang="en-US" altLang="zh-CN" dirty="0" err="1"/>
              <a:t>matplotlib.pyplot</a:t>
            </a:r>
            <a:r>
              <a:rPr kumimoji="1" lang="en-US" altLang="zh-CN" dirty="0"/>
              <a:t> as </a:t>
            </a:r>
            <a:r>
              <a:rPr kumimoji="1" lang="en-US" altLang="zh-CN" dirty="0" err="1"/>
              <a:t>plt</a:t>
            </a:r>
            <a:endParaRPr kumimoji="1" lang="en-US" altLang="zh-CN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data = </a:t>
            </a:r>
            <a:r>
              <a:rPr kumimoji="1" lang="en-US" altLang="zh-CN" dirty="0" err="1"/>
              <a:t>np.random.random</a:t>
            </a:r>
            <a:r>
              <a:rPr kumimoji="1" lang="en-US" altLang="zh-CN" dirty="0"/>
              <a:t>((200, 2))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x, y = data[:, 0], data[:, 1]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plt.scatter</a:t>
            </a:r>
            <a:r>
              <a:rPr kumimoji="1" lang="en-US" altLang="zh-CN" dirty="0"/>
              <a:t>(x, y)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plt.grid</a:t>
            </a:r>
            <a:r>
              <a:rPr kumimoji="1" lang="en-US" altLang="zh-CN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plt.xlim</a:t>
            </a:r>
            <a:r>
              <a:rPr kumimoji="1" lang="en-US" altLang="zh-CN" dirty="0"/>
              <a:t>(0, 1)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plt.ylim</a:t>
            </a:r>
            <a:r>
              <a:rPr kumimoji="1" lang="en-US" altLang="zh-CN" dirty="0"/>
              <a:t>(0, 1)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plt.savefig</a:t>
            </a:r>
            <a:r>
              <a:rPr kumimoji="1" lang="en-US" altLang="zh-CN" dirty="0"/>
              <a:t>('</a:t>
            </a:r>
            <a:r>
              <a:rPr kumimoji="1" lang="en-US" altLang="zh-CN" dirty="0" err="1"/>
              <a:t>scatter.png</a:t>
            </a:r>
            <a:r>
              <a:rPr kumimoji="1" lang="en-US" altLang="zh-CN" dirty="0"/>
              <a:t>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plt.show</a:t>
            </a:r>
            <a:r>
              <a:rPr kumimoji="1" lang="en-US" altLang="zh-CN" dirty="0"/>
              <a:t>()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16766D-5D5F-AA42-98FA-ECBF7AF4D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70900" y="1825625"/>
            <a:ext cx="4778031" cy="3583523"/>
          </a:xfrm>
        </p:spPr>
      </p:pic>
    </p:spTree>
    <p:extLst>
      <p:ext uri="{BB962C8B-B14F-4D97-AF65-F5344CB8AC3E}">
        <p14:creationId xmlns:p14="http://schemas.microsoft.com/office/powerpoint/2010/main" val="61277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散点图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b="1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b="1" dirty="0"/>
              <a:t>as </a:t>
            </a:r>
            <a:r>
              <a:rPr lang="en-US" altLang="zh-CN" dirty="0"/>
              <a:t>np</a:t>
            </a:r>
            <a:br>
              <a:rPr lang="en-US" altLang="zh-CN" dirty="0"/>
            </a:br>
            <a:r>
              <a:rPr lang="en-US" altLang="zh-CN" b="1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</a:t>
            </a:r>
            <a:r>
              <a:rPr lang="en-US" altLang="zh-CN" b="1" dirty="0"/>
              <a:t>as </a:t>
            </a:r>
            <a:r>
              <a:rPr lang="en-US" altLang="zh-CN" dirty="0" err="1"/>
              <a:t>plt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x = </a:t>
            </a:r>
            <a:r>
              <a:rPr lang="en-US" altLang="zh-CN" dirty="0" err="1"/>
              <a:t>np.random.normal</a:t>
            </a:r>
            <a:r>
              <a:rPr lang="en-US" altLang="zh-CN" dirty="0"/>
              <a:t>(</a:t>
            </a:r>
            <a:r>
              <a:rPr lang="en-US" altLang="zh-CN" b="1" dirty="0"/>
              <a:t>0</a:t>
            </a:r>
            <a:r>
              <a:rPr lang="en-US" altLang="zh-CN" dirty="0"/>
              <a:t>, </a:t>
            </a:r>
            <a:r>
              <a:rPr lang="en-US" altLang="zh-CN" b="1" dirty="0"/>
              <a:t>2</a:t>
            </a:r>
            <a:r>
              <a:rPr lang="en-US" altLang="zh-CN" dirty="0"/>
              <a:t>, </a:t>
            </a:r>
            <a:r>
              <a:rPr lang="en-US" altLang="zh-CN" b="1" dirty="0"/>
              <a:t>500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y = </a:t>
            </a:r>
            <a:r>
              <a:rPr lang="en-US" altLang="zh-CN" dirty="0" err="1"/>
              <a:t>np.random.normal</a:t>
            </a:r>
            <a:r>
              <a:rPr lang="en-US" altLang="zh-CN" dirty="0"/>
              <a:t>(</a:t>
            </a:r>
            <a:r>
              <a:rPr lang="en-US" altLang="zh-CN" b="1" dirty="0"/>
              <a:t>0</a:t>
            </a:r>
            <a:r>
              <a:rPr lang="en-US" altLang="zh-CN" dirty="0"/>
              <a:t>, </a:t>
            </a:r>
            <a:r>
              <a:rPr lang="en-US" altLang="zh-CN" b="1" dirty="0"/>
              <a:t>2</a:t>
            </a:r>
            <a:r>
              <a:rPr lang="en-US" altLang="zh-CN" dirty="0"/>
              <a:t>, </a:t>
            </a:r>
            <a:r>
              <a:rPr lang="en-US" altLang="zh-CN" b="1" dirty="0"/>
              <a:t>500</a:t>
            </a:r>
            <a:r>
              <a:rPr lang="en-US" altLang="zh-CN" dirty="0"/>
              <a:t>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plt.scatter</a:t>
            </a:r>
            <a:r>
              <a:rPr lang="en-US" altLang="zh-CN" dirty="0"/>
              <a:t>(x, y)</a:t>
            </a:r>
            <a:br>
              <a:rPr lang="en-US" altLang="zh-CN" dirty="0"/>
            </a:br>
            <a:r>
              <a:rPr lang="en-US" altLang="zh-CN" dirty="0" err="1"/>
              <a:t>plt.grid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plt.savefig</a:t>
            </a:r>
            <a:r>
              <a:rPr lang="en-US" altLang="zh-CN" dirty="0"/>
              <a:t>(</a:t>
            </a:r>
            <a:r>
              <a:rPr lang="en-US" altLang="zh-CN" b="1" dirty="0"/>
              <a:t>'</a:t>
            </a:r>
            <a:r>
              <a:rPr lang="en-US" altLang="zh-CN" b="1" dirty="0" err="1"/>
              <a:t>scatter.png</a:t>
            </a:r>
            <a:r>
              <a:rPr lang="en-US" altLang="zh-CN" b="1" dirty="0"/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kumimoji="1"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16766D-5D5F-AA42-98FA-ECBF7AF4D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70900" y="1825625"/>
            <a:ext cx="4778030" cy="3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8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直方图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np.arange</a:t>
            </a:r>
            <a:r>
              <a:rPr lang="en-US" altLang="zh-CN" dirty="0"/>
              <a:t>(0, 8)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/>
              <a:t>y = </a:t>
            </a:r>
            <a:r>
              <a:rPr lang="en-US" altLang="zh-CN" dirty="0" err="1"/>
              <a:t>np.random.uniform</a:t>
            </a:r>
            <a:r>
              <a:rPr lang="en-US" altLang="zh-CN" dirty="0"/>
              <a:t>(2, 7, </a:t>
            </a:r>
            <a:r>
              <a:rPr lang="en-US" altLang="zh-CN" dirty="0" err="1"/>
              <a:t>len</a:t>
            </a:r>
            <a:r>
              <a:rPr lang="en-US" altLang="zh-CN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err="1"/>
              <a:t>plt.bar</a:t>
            </a:r>
            <a:r>
              <a:rPr lang="en-US" altLang="zh-CN" dirty="0"/>
              <a:t>(x, y)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err="1"/>
              <a:t>plt.grid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err="1"/>
              <a:t>plt.savefig</a:t>
            </a:r>
            <a:r>
              <a:rPr lang="en-US" altLang="zh-CN" dirty="0"/>
              <a:t>('</a:t>
            </a:r>
            <a:r>
              <a:rPr lang="en-US" altLang="zh-CN" dirty="0" err="1"/>
              <a:t>bar.png</a:t>
            </a:r>
            <a:r>
              <a:rPr lang="en-US" altLang="zh-CN" dirty="0"/>
              <a:t>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kumimoji="1"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16766D-5D5F-AA42-98FA-ECBF7AF4D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70900" y="1825625"/>
            <a:ext cx="4778030" cy="35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3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授之以鱼不如授之以渔</a:t>
            </a:r>
          </a:p>
        </p:txBody>
      </p:sp>
    </p:spTree>
    <p:extLst>
      <p:ext uri="{BB962C8B-B14F-4D97-AF65-F5344CB8AC3E}">
        <p14:creationId xmlns:p14="http://schemas.microsoft.com/office/powerpoint/2010/main" val="1940256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显示图像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numpy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 as np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matplotlib.pyplot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 as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x =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np.random.random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((10, 10))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plt.imshow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plt.savefig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('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image.png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plt.show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F93E85-52E7-A247-AEA5-E421B5867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07004" y="1736793"/>
            <a:ext cx="4512551" cy="3384414"/>
          </a:xfrm>
        </p:spPr>
      </p:pic>
    </p:spTree>
    <p:extLst>
      <p:ext uri="{BB962C8B-B14F-4D97-AF65-F5344CB8AC3E}">
        <p14:creationId xmlns:p14="http://schemas.microsoft.com/office/powerpoint/2010/main" val="43080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3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实践是检验真理的唯一标准</a:t>
            </a:r>
          </a:p>
        </p:txBody>
      </p:sp>
    </p:spTree>
    <p:extLst>
      <p:ext uri="{BB962C8B-B14F-4D97-AF65-F5344CB8AC3E}">
        <p14:creationId xmlns:p14="http://schemas.microsoft.com/office/powerpoint/2010/main" val="231382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4"/>
            <a:ext cx="9110870" cy="3290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为什么老师不手把手教你？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71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3"/>
            <a:ext cx="9144000" cy="2387600"/>
          </a:xfrm>
        </p:spPr>
        <p:txBody>
          <a:bodyPr/>
          <a:lstStyle/>
          <a:p>
            <a:r>
              <a:rPr kumimoji="1" lang="en-US" altLang="zh-CN" dirty="0"/>
              <a:t>It’s your work!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17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1045817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谁在这么教？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E3F8E88-B392-01A0-D365-695DEC981680}"/>
              </a:ext>
            </a:extLst>
          </p:cNvPr>
          <p:cNvSpPr txBox="1">
            <a:spLocks/>
          </p:cNvSpPr>
          <p:nvPr/>
        </p:nvSpPr>
        <p:spPr>
          <a:xfrm>
            <a:off x="1524000" y="294198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dirty="0"/>
              <a:t>现在主流的课程都是理论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5E44DEE5-052F-78C2-F397-1679B9470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3" y="4948583"/>
            <a:ext cx="2067706" cy="13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9AF0EA33-07E7-59A8-BC9E-73108D326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011" y="4560336"/>
            <a:ext cx="2134842" cy="213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查看源图像">
            <a:extLst>
              <a:ext uri="{FF2B5EF4-FFF2-40B4-BE49-F238E27FC236}">
                <a16:creationId xmlns:a16="http://schemas.microsoft.com/office/drawing/2014/main" id="{7BF4ED44-2C1C-E4A2-563B-A46F2DA0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780"/>
            <a:ext cx="3763429" cy="15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查看源图像">
            <a:extLst>
              <a:ext uri="{FF2B5EF4-FFF2-40B4-BE49-F238E27FC236}">
                <a16:creationId xmlns:a16="http://schemas.microsoft.com/office/drawing/2014/main" id="{95CD3C79-3ED7-8A47-3C93-5FBDFAAA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1" y="210447"/>
            <a:ext cx="2087217" cy="208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86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4"/>
            <a:ext cx="9110870" cy="32906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C + Python </a:t>
            </a:r>
            <a:r>
              <a:rPr kumimoji="1" lang="zh-CN" altLang="en-US" dirty="0"/>
              <a:t>必须</a:t>
            </a:r>
            <a:br>
              <a:rPr kumimoji="1" lang="en-US" altLang="zh-CN" dirty="0"/>
            </a:br>
            <a:r>
              <a:rPr kumimoji="1" lang="en-US" altLang="zh-CN" dirty="0"/>
              <a:t>CPP / Java </a:t>
            </a:r>
            <a:r>
              <a:rPr kumimoji="1" lang="zh-CN" altLang="en-US" dirty="0"/>
              <a:t>可选</a:t>
            </a:r>
            <a:br>
              <a:rPr kumimoji="1" lang="en-US" altLang="zh-CN" dirty="0"/>
            </a:br>
            <a:r>
              <a:rPr kumimoji="1" lang="zh-CN" altLang="en-US" dirty="0"/>
              <a:t>其他语言  </a:t>
            </a:r>
          </a:p>
        </p:txBody>
      </p:sp>
    </p:spTree>
    <p:extLst>
      <p:ext uri="{BB962C8B-B14F-4D97-AF65-F5344CB8AC3E}">
        <p14:creationId xmlns:p14="http://schemas.microsoft.com/office/powerpoint/2010/main" val="257427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29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257800" cy="55178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环境下载与配置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变量与赋值表达式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输入输出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列表，字符串与可迭代对象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循环与逻辑判断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函数（复用代码块）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元组，字典，集合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的浅拷贝与深拷贝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读写文件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面向对象编程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模块与包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常用图像处理的包与模块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882EC9-53E0-DC44-9558-F84C52CB8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2835" y="1837854"/>
            <a:ext cx="4740965" cy="3182292"/>
          </a:xfrm>
        </p:spPr>
      </p:pic>
    </p:spTree>
    <p:extLst>
      <p:ext uri="{BB962C8B-B14F-4D97-AF65-F5344CB8AC3E}">
        <p14:creationId xmlns:p14="http://schemas.microsoft.com/office/powerpoint/2010/main" val="88064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1569</Words>
  <Application>Microsoft Office PowerPoint</Application>
  <PresentationFormat>宽屏</PresentationFormat>
  <Paragraphs>231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Helvetica Neue</vt:lpstr>
      <vt:lpstr>等线</vt:lpstr>
      <vt:lpstr>等线 Light</vt:lpstr>
      <vt:lpstr>Arial</vt:lpstr>
      <vt:lpstr>Office 主题​​</vt:lpstr>
      <vt:lpstr>Python图像处理</vt:lpstr>
      <vt:lpstr>世界不断变化，技术不断发展的时代下如何学习？</vt:lpstr>
      <vt:lpstr>授之以鱼不如授之以渔</vt:lpstr>
      <vt:lpstr>实践是检验真理的唯一标准</vt:lpstr>
      <vt:lpstr>为什么老师不手把手教你？ </vt:lpstr>
      <vt:lpstr>It’s your work!</vt:lpstr>
      <vt:lpstr>谁在这么教？ </vt:lpstr>
      <vt:lpstr>C + Python 必须 CPP / Java 可选 其他语言  </vt:lpstr>
      <vt:lpstr>大纲</vt:lpstr>
      <vt:lpstr>Python 解释器</vt:lpstr>
      <vt:lpstr>Python 解释器的下载</vt:lpstr>
      <vt:lpstr>Anaconda 基础使用</vt:lpstr>
      <vt:lpstr>Python编辑器/集成开发环境</vt:lpstr>
      <vt:lpstr>模块与包</vt:lpstr>
      <vt:lpstr>模块与包</vt:lpstr>
      <vt:lpstr>模块与包</vt:lpstr>
      <vt:lpstr>模块与包</vt:lpstr>
      <vt:lpstr>模块与包</vt:lpstr>
      <vt:lpstr>图像处理常用的包与模块</vt:lpstr>
      <vt:lpstr>NumPy 是什么</vt:lpstr>
      <vt:lpstr>NumPy 的创建</vt:lpstr>
      <vt:lpstr>NumPy 的使用</vt:lpstr>
      <vt:lpstr>NumPy 的使用</vt:lpstr>
      <vt:lpstr>NumPy 的使用</vt:lpstr>
      <vt:lpstr>Matplotlib 介绍</vt:lpstr>
      <vt:lpstr>Matplotlib 介绍-曲线图</vt:lpstr>
      <vt:lpstr>Matplotlib 介绍-散点图</vt:lpstr>
      <vt:lpstr>Matplotlib 介绍-散点图</vt:lpstr>
      <vt:lpstr>Matplotlib 介绍-直方图</vt:lpstr>
      <vt:lpstr>Matplotlib 介绍-显示图像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Python图像处理</dc:title>
  <dc:creator>叶 志鹏</dc:creator>
  <cp:lastModifiedBy>叶 志鹏</cp:lastModifiedBy>
  <cp:revision>63</cp:revision>
  <dcterms:created xsi:type="dcterms:W3CDTF">2022-09-16T04:01:34Z</dcterms:created>
  <dcterms:modified xsi:type="dcterms:W3CDTF">2022-09-26T11:44:33Z</dcterms:modified>
</cp:coreProperties>
</file>