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91" r:id="rId2"/>
    <p:sldId id="290" r:id="rId3"/>
    <p:sldId id="336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4" r:id="rId13"/>
    <p:sldId id="385" r:id="rId14"/>
    <p:sldId id="386" r:id="rId15"/>
    <p:sldId id="382" r:id="rId16"/>
    <p:sldId id="387" r:id="rId17"/>
    <p:sldId id="388" r:id="rId18"/>
    <p:sldId id="389" r:id="rId19"/>
    <p:sldId id="390" r:id="rId20"/>
    <p:sldId id="381" r:id="rId21"/>
    <p:sldId id="391" r:id="rId22"/>
    <p:sldId id="392" r:id="rId23"/>
    <p:sldId id="393" r:id="rId24"/>
    <p:sldId id="394" r:id="rId25"/>
    <p:sldId id="395" r:id="rId26"/>
    <p:sldId id="396" r:id="rId27"/>
    <p:sldId id="410" r:id="rId28"/>
    <p:sldId id="397" r:id="rId29"/>
    <p:sldId id="409" r:id="rId30"/>
    <p:sldId id="398" r:id="rId31"/>
    <p:sldId id="399" r:id="rId32"/>
    <p:sldId id="401" r:id="rId33"/>
    <p:sldId id="41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333" r:id="rId4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91"/>
            <p14:sldId id="290"/>
            <p14:sldId id="336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4"/>
            <p14:sldId id="385"/>
            <p14:sldId id="386"/>
            <p14:sldId id="382"/>
            <p14:sldId id="387"/>
            <p14:sldId id="388"/>
            <p14:sldId id="389"/>
            <p14:sldId id="390"/>
            <p14:sldId id="381"/>
            <p14:sldId id="391"/>
            <p14:sldId id="392"/>
            <p14:sldId id="393"/>
            <p14:sldId id="394"/>
            <p14:sldId id="395"/>
            <p14:sldId id="396"/>
            <p14:sldId id="410"/>
            <p14:sldId id="397"/>
            <p14:sldId id="409"/>
            <p14:sldId id="398"/>
            <p14:sldId id="399"/>
            <p14:sldId id="401"/>
            <p14:sldId id="411"/>
            <p14:sldId id="402"/>
            <p14:sldId id="403"/>
            <p14:sldId id="404"/>
            <p14:sldId id="405"/>
            <p14:sldId id="406"/>
            <p14:sldId id="407"/>
            <p14:sldId id="408"/>
            <p14:sldId id="333"/>
          </p14:sldIdLst>
        </p14:section>
        <p14:section name="设计、平滑、添加注释、协作、操作说明搜索" id="{B9B51309-D148-4332-87C2-07BE32FBCA3B}">
          <p14:sldIdLst/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8CFB6"/>
    <a:srgbClr val="404040"/>
    <a:srgbClr val="FF9B45"/>
    <a:srgbClr val="DD462F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2022/11/21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2022/11/21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2022/11/21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2022/11/21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od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63AD888-D53C-F6DF-EC0B-B908552EE126}"/>
              </a:ext>
            </a:extLst>
          </p:cNvPr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bg1"/>
                </a:solidFill>
              </a:rPr>
              <a:t>基于形态学的数字图像处理</a:t>
            </a:r>
            <a:endParaRPr lang="en-US" altLang="zh-CN" sz="4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叶志鹏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3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腐蚀运算的数学定义为：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数学解释让结构元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在图像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上移动，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完全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中的所有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的集合。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D24726"/>
                    </a:solidFill>
                  </a:rPr>
                  <a:t>某种意义上，形态学操作有点类似于之前学过的卷积运算，只不过卷积是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D24726"/>
                        </a:solidFill>
                        <a:latin typeface="Cambria Math" panose="02040503050406030204" pitchFamily="18" charset="0"/>
                      </a:rPr>
                      <m:t>线性</m:t>
                    </m:r>
                  </m:oMath>
                </a14:m>
                <a:r>
                  <a:rPr lang="zh-CN" altLang="en-US" sz="2400" dirty="0">
                    <a:solidFill>
                      <a:srgbClr val="D24726"/>
                    </a:solidFill>
                  </a:rPr>
                  <a:t>运算，腐蚀运算是逻辑运算，非线性的。</a:t>
                </a:r>
                <a:endParaRPr lang="en-US" altLang="zh-CN" sz="2400" dirty="0">
                  <a:solidFill>
                    <a:srgbClr val="D24726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  <a:blipFill>
                <a:blip r:embed="rId2"/>
                <a:stretch>
                  <a:fillRect l="-1448" r="-7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FBC3A1D-A324-0F0E-C1F2-8D155B3108AA}"/>
              </a:ext>
            </a:extLst>
          </p:cNvPr>
          <p:cNvSpPr txBox="1"/>
          <p:nvPr/>
        </p:nvSpPr>
        <p:spPr>
          <a:xfrm>
            <a:off x="7469446" y="3545840"/>
            <a:ext cx="359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腐蚀操作的一维形式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C99746-C195-744C-2775-338FE303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2" y="1435608"/>
            <a:ext cx="5588362" cy="21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腐蚀运算的二维形式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重点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6" y="1435608"/>
                <a:ext cx="11063295" cy="834626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例题：假设我们采用零填充方式，结构元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和 图像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定义如下。用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做腐蚀操作，会得到什么结果？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6" y="1435608"/>
                <a:ext cx="11063295" cy="834626"/>
              </a:xfrm>
              <a:blipFill>
                <a:blip r:embed="rId2"/>
                <a:stretch>
                  <a:fillRect l="-716" r="-165" b="-5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3782D37-3461-333C-5673-26B28162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447" y="2705363"/>
            <a:ext cx="6233105" cy="37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腐蚀运算的编程实例</a:t>
            </a:r>
            <a:endParaRPr lang="en-US" altLang="zh-CN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7CF264-DD79-BE3D-3084-6EBA2052944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638398" y="1464431"/>
            <a:ext cx="5203602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skimage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morphology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 = np.ones((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)).astype(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'uint8'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 = np.array([[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 = morphology.erosion(f, se)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(out)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DC45A-2197-3639-B5C9-1E1217D0E2A8}"/>
              </a:ext>
            </a:extLst>
          </p:cNvPr>
          <p:cNvSpPr txBox="1"/>
          <p:nvPr/>
        </p:nvSpPr>
        <p:spPr>
          <a:xfrm>
            <a:off x="6059200" y="2322566"/>
            <a:ext cx="22579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[[0 0 </a:t>
            </a:r>
            <a:r>
              <a:rPr lang="zh-CN" altLang="en-US" sz="2000" dirty="0">
                <a:solidFill>
                  <a:srgbClr val="FF0000"/>
                </a:solidFill>
              </a:rPr>
              <a:t>1 1 </a:t>
            </a:r>
            <a:r>
              <a:rPr lang="zh-CN" altLang="en-US" sz="2000" dirty="0"/>
              <a:t>0 0 0 0]</a:t>
            </a:r>
          </a:p>
          <a:p>
            <a:r>
              <a:rPr lang="zh-CN" altLang="en-US" sz="2000" dirty="0"/>
              <a:t> [0 0 0 </a:t>
            </a:r>
            <a:r>
              <a:rPr lang="zh-CN" altLang="en-US" sz="2000" dirty="0">
                <a:solidFill>
                  <a:schemeClr val="accent1"/>
                </a:solidFill>
              </a:rPr>
              <a:t>1</a:t>
            </a:r>
            <a:r>
              <a:rPr lang="zh-CN" altLang="en-US" sz="2000" dirty="0"/>
              <a:t> 0 0 0 0]</a:t>
            </a:r>
          </a:p>
          <a:p>
            <a:r>
              <a:rPr lang="zh-CN" altLang="en-US" sz="2000" dirty="0"/>
              <a:t> [0 0 0 0 0 0 0 0]</a:t>
            </a:r>
          </a:p>
          <a:p>
            <a:r>
              <a:rPr lang="zh-CN" altLang="en-US" sz="2000" dirty="0"/>
              <a:t> [0 0 0 0 0 0 0 0]</a:t>
            </a:r>
          </a:p>
          <a:p>
            <a:r>
              <a:rPr lang="zh-CN" altLang="en-US" sz="2000" dirty="0"/>
              <a:t> [0 0 0 0 0 0 0 0]</a:t>
            </a:r>
          </a:p>
          <a:p>
            <a:r>
              <a:rPr lang="zh-CN" altLang="en-US" sz="2000" dirty="0"/>
              <a:t> [0 0 0 0 0 0 0 0]</a:t>
            </a:r>
          </a:p>
          <a:p>
            <a:r>
              <a:rPr lang="zh-CN" altLang="en-US" sz="2000" dirty="0"/>
              <a:t> [0 0 0 0 0 0 0 0]</a:t>
            </a:r>
          </a:p>
          <a:p>
            <a:r>
              <a:rPr lang="zh-CN" altLang="en-US" sz="2000" dirty="0"/>
              <a:t> [0 0 </a:t>
            </a:r>
            <a:r>
              <a:rPr lang="zh-CN" altLang="en-US" sz="2000" dirty="0">
                <a:solidFill>
                  <a:srgbClr val="FF0000"/>
                </a:solidFill>
              </a:rPr>
              <a:t>1 1 1 1 </a:t>
            </a:r>
            <a:r>
              <a:rPr lang="zh-CN" altLang="en-US" sz="2000" dirty="0"/>
              <a:t>0 0]]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28B03-3981-68F9-0A77-8953939CEFFD}"/>
              </a:ext>
            </a:extLst>
          </p:cNvPr>
          <p:cNvSpPr txBox="1"/>
          <p:nvPr/>
        </p:nvSpPr>
        <p:spPr>
          <a:xfrm>
            <a:off x="9328914" y="2322566"/>
            <a:ext cx="22246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[[0 0 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0 0 0 0]</a:t>
            </a:r>
          </a:p>
          <a:p>
            <a:r>
              <a:rPr lang="zh-CN" altLang="en-US" sz="2000" dirty="0"/>
              <a:t> [0 0 0 </a:t>
            </a:r>
            <a:r>
              <a:rPr lang="zh-CN" altLang="en-US" sz="2000" dirty="0">
                <a:solidFill>
                  <a:schemeClr val="accent1"/>
                </a:solidFill>
              </a:rPr>
              <a:t>1</a:t>
            </a:r>
            <a:r>
              <a:rPr lang="zh-CN" altLang="en-US" sz="2000" dirty="0"/>
              <a:t> 0 0 0 0]</a:t>
            </a:r>
          </a:p>
          <a:p>
            <a:r>
              <a:rPr lang="zh-CN" altLang="en-US" sz="2000" dirty="0"/>
              <a:t> [0 0 0 0 0 0 0 0]</a:t>
            </a:r>
          </a:p>
          <a:p>
            <a:r>
              <a:rPr lang="zh-CN" altLang="en-US" sz="2000" dirty="0"/>
              <a:t> [0 0 0 0 0 0 0 0]</a:t>
            </a:r>
          </a:p>
          <a:p>
            <a:r>
              <a:rPr lang="zh-CN" altLang="en-US" sz="2000" dirty="0"/>
              <a:t> [0 0 0 0 0 0 0 0]</a:t>
            </a:r>
          </a:p>
          <a:p>
            <a:r>
              <a:rPr lang="zh-CN" altLang="en-US" sz="2000" dirty="0"/>
              <a:t> [0 0 0 0 0 0 0 0]</a:t>
            </a:r>
          </a:p>
          <a:p>
            <a:r>
              <a:rPr lang="zh-CN" altLang="en-US" sz="2000" dirty="0"/>
              <a:t> [0 0 0 0 0 0 0 0]</a:t>
            </a:r>
          </a:p>
          <a:p>
            <a:r>
              <a:rPr lang="zh-CN" altLang="en-US" sz="2000" dirty="0"/>
              <a:t> [0 0 </a:t>
            </a:r>
            <a:r>
              <a:rPr lang="en-US" altLang="zh-CN" sz="2000" dirty="0">
                <a:solidFill>
                  <a:srgbClr val="FF0000"/>
                </a:solidFill>
              </a:rPr>
              <a:t>0 0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0 0]]</a:t>
            </a:r>
          </a:p>
        </p:txBody>
      </p:sp>
      <p:sp>
        <p:nvSpPr>
          <p:cNvPr id="11" name="不等号 10">
            <a:extLst>
              <a:ext uri="{FF2B5EF4-FFF2-40B4-BE49-F238E27FC236}">
                <a16:creationId xmlns:a16="http://schemas.microsoft.com/office/drawing/2014/main" id="{3EF3D09B-2597-DC4E-1CD9-6CEAC0806B34}"/>
              </a:ext>
            </a:extLst>
          </p:cNvPr>
          <p:cNvSpPr/>
          <p:nvPr/>
        </p:nvSpPr>
        <p:spPr>
          <a:xfrm>
            <a:off x="8073278" y="3314424"/>
            <a:ext cx="1336916" cy="50449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9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腐蚀运算的编程实例</a:t>
            </a:r>
            <a:endParaRPr lang="en-US" altLang="zh-CN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E665CA-D8CE-BFAF-0CCE-92705C6FF4C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704214" y="1350876"/>
            <a:ext cx="4948623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scipy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import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ndimage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as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ndi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binary_erosion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(image, footprint=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out=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out = np.empty(image.shape,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bool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ndi.binary_erosion(image,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structure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=footprint,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=out,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border_value=True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57A56D-EADF-A1E8-ECC5-4090D0F8F107}"/>
              </a:ext>
            </a:extLst>
          </p:cNvPr>
          <p:cNvSpPr txBox="1"/>
          <p:nvPr/>
        </p:nvSpPr>
        <p:spPr>
          <a:xfrm>
            <a:off x="2133981" y="4828751"/>
            <a:ext cx="2377059" cy="46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skimage</a:t>
            </a:r>
            <a:r>
              <a:rPr lang="zh-CN" altLang="en-US" sz="2400" dirty="0"/>
              <a:t>的实现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D56C0C-512D-6429-EADC-C3FC4627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165" y="1350876"/>
            <a:ext cx="4948623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skimage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morphology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scipy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ndimage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ndi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 = np.ones((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)).astype(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'uint8'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 = np.array([[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out = morphology.erosion(f, se)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out = ndi.binary_erosion(f, se,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border_value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).astype(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'uint8'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(out)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87474E-0BA2-F142-5BC0-C32DBAED7C2B}"/>
              </a:ext>
            </a:extLst>
          </p:cNvPr>
          <p:cNvSpPr txBox="1"/>
          <p:nvPr/>
        </p:nvSpPr>
        <p:spPr>
          <a:xfrm>
            <a:off x="7824946" y="6096026"/>
            <a:ext cx="2377059" cy="4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一种正确的实现</a:t>
            </a:r>
          </a:p>
        </p:txBody>
      </p:sp>
    </p:spTree>
    <p:extLst>
      <p:ext uri="{BB962C8B-B14F-4D97-AF65-F5344CB8AC3E}">
        <p14:creationId xmlns:p14="http://schemas.microsoft.com/office/powerpoint/2010/main" val="219195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腐蚀运算的编程实例</a:t>
            </a:r>
            <a:endParaRPr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DCB36-CD15-386B-217F-B75BE9B6C2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2916" y="3185160"/>
            <a:ext cx="8326167" cy="126555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Lab: </a:t>
            </a:r>
            <a:r>
              <a:rPr lang="zh-CN" altLang="en-US" sz="2800" dirty="0">
                <a:solidFill>
                  <a:srgbClr val="FF0000"/>
                </a:solidFill>
              </a:rPr>
              <a:t>如何不使用第三方库，自己实现一个腐蚀操作？</a:t>
            </a:r>
          </a:p>
        </p:txBody>
      </p:sp>
    </p:spTree>
    <p:extLst>
      <p:ext uri="{BB962C8B-B14F-4D97-AF65-F5344CB8AC3E}">
        <p14:creationId xmlns:p14="http://schemas.microsoft.com/office/powerpoint/2010/main" val="139085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腐蚀运算的特性与应用</a:t>
            </a:r>
            <a:endParaRPr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B1E9E-898E-7054-6FAC-A6876790A8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1435608"/>
            <a:ext cx="5103931" cy="497433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腐蚀运算常常用在以下三种场景：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使物体边缘平滑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去除稀疏的小物体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143000" lvl="2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模式匹配的预处理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右图展示了不同大小的结构元，对图像腐蚀过后的结果。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2D82D3-7B53-7AA0-2293-EA17FE90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1608098"/>
            <a:ext cx="5810286" cy="43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3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膨胀</a:t>
            </a:r>
            <a:r>
              <a:rPr lang="zh-CN" altLang="en-US" sz="2800" dirty="0"/>
              <a:t>运算的定义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solidFill>
                      <a:schemeClr val="tx1"/>
                    </a:solidFill>
                  </a:rPr>
                  <a:t>膨胀运算的数学定义为：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]≠∅}</m:t>
                      </m:r>
                    </m:oMath>
                  </m:oMathPara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solidFill>
                      <a:schemeClr val="tx1"/>
                    </a:solidFill>
                  </a:rPr>
                  <a:t>数学解释让结构元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在图像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上移动，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交集的所有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的集合。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  <a:blipFill>
                <a:blip r:embed="rId2"/>
                <a:stretch>
                  <a:fillRect l="-2450" r="-2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FBC3A1D-A324-0F0E-C1F2-8D155B3108AA}"/>
              </a:ext>
            </a:extLst>
          </p:cNvPr>
          <p:cNvSpPr txBox="1"/>
          <p:nvPr/>
        </p:nvSpPr>
        <p:spPr>
          <a:xfrm>
            <a:off x="7061156" y="3749040"/>
            <a:ext cx="361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膨胀操作的一维形式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E7D7DA-B76E-B4C7-6152-2664C231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435608"/>
            <a:ext cx="5745237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膨胀</a:t>
            </a:r>
            <a:r>
              <a:rPr lang="zh-CN" altLang="en-US" sz="2800" dirty="0"/>
              <a:t>运算的二维形式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重点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6" y="1313688"/>
                <a:ext cx="11063295" cy="834626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例题：假设我们采用零填充方式，结构元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和 图像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定义如下。用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做膨胀操作，会得到什么结果？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6" y="1313688"/>
                <a:ext cx="11063295" cy="834626"/>
              </a:xfrm>
              <a:blipFill>
                <a:blip r:embed="rId2"/>
                <a:stretch>
                  <a:fillRect l="-716" b="-5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3782D37-3461-333C-5673-26B28162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53" y="2519680"/>
            <a:ext cx="6718179" cy="399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C7A54E-BC4E-094C-8318-2064B732FCAF}"/>
              </a:ext>
            </a:extLst>
          </p:cNvPr>
          <p:cNvSpPr txBox="1"/>
          <p:nvPr/>
        </p:nvSpPr>
        <p:spPr>
          <a:xfrm>
            <a:off x="7865328" y="2746072"/>
            <a:ext cx="37191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[[1 1 1 1 1 1 0 0]</a:t>
            </a:r>
          </a:p>
          <a:p>
            <a:r>
              <a:rPr lang="zh-CN" altLang="en-US" sz="2800" dirty="0"/>
              <a:t> [1 1 1 1 1 1 0 0]</a:t>
            </a:r>
          </a:p>
          <a:p>
            <a:r>
              <a:rPr lang="zh-CN" altLang="en-US" sz="2800" dirty="0"/>
              <a:t> [1 1 1 1 1 1 0 0]</a:t>
            </a:r>
          </a:p>
          <a:p>
            <a:r>
              <a:rPr lang="zh-CN" altLang="en-US" sz="2800" dirty="0"/>
              <a:t> [1 1 1 1 1 1 1 1]</a:t>
            </a:r>
          </a:p>
          <a:p>
            <a:r>
              <a:rPr lang="zh-CN" altLang="en-US" sz="2800" dirty="0"/>
              <a:t> [1 1 1 1 1 1 1 1]</a:t>
            </a:r>
          </a:p>
          <a:p>
            <a:r>
              <a:rPr lang="zh-CN" altLang="en-US" sz="2800" dirty="0"/>
              <a:t> [1 1 1 1 1 1 1 1]</a:t>
            </a:r>
          </a:p>
          <a:p>
            <a:r>
              <a:rPr lang="zh-CN" altLang="en-US" sz="2800" dirty="0"/>
              <a:t> [1 1 1 1 1 1 1 1]</a:t>
            </a:r>
          </a:p>
          <a:p>
            <a:r>
              <a:rPr lang="zh-CN" altLang="en-US" sz="2800" dirty="0"/>
              <a:t> [1 1 1 1 1 1 1 1]]</a:t>
            </a:r>
          </a:p>
        </p:txBody>
      </p:sp>
    </p:spTree>
    <p:extLst>
      <p:ext uri="{BB962C8B-B14F-4D97-AF65-F5344CB8AC3E}">
        <p14:creationId xmlns:p14="http://schemas.microsoft.com/office/powerpoint/2010/main" val="416086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膨胀运算的特性与应用</a:t>
            </a:r>
            <a:endParaRPr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B1E9E-898E-7054-6FAC-A6876790A8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1435608"/>
            <a:ext cx="5696714" cy="2567432"/>
          </a:xfrm>
        </p:spPr>
        <p:txBody>
          <a:bodyPr>
            <a:noAutofit/>
          </a:bodyPr>
          <a:lstStyle/>
          <a:p>
            <a:pPr marL="285750" indent="-28575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膨胀运算常常用在以下三种场景：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1143000" lvl="2" indent="-45720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</a:rPr>
              <a:t>合并断裂的物体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1143000" lvl="2" indent="-45720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</a:rPr>
              <a:t>去除稀疏的小的背景图案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1143000" lvl="2" indent="-45720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</a:rPr>
              <a:t>是物体变得更大，更平滑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18DC7C-5A09-E3DE-97EE-C5EF13B7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68" y="1435607"/>
            <a:ext cx="4686113" cy="18814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C10BB1-F12E-FF79-7CFB-077E2767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69" y="4163861"/>
            <a:ext cx="4735326" cy="20947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8ADCEB-1F75-6233-1FED-00A7154BD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38" y="4163861"/>
            <a:ext cx="5230406" cy="20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膨胀运算的特性与应用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5AAB6A-8222-3AB8-BEA7-F0026165B55C}"/>
              </a:ext>
            </a:extLst>
          </p:cNvPr>
          <p:cNvSpPr txBox="1"/>
          <p:nvPr/>
        </p:nvSpPr>
        <p:spPr>
          <a:xfrm>
            <a:off x="3223577" y="5886724"/>
            <a:ext cx="574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基于膨胀操作的图像文字断裂修复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F36674-44D5-8D1D-D4E3-072332E4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9" y="1385136"/>
            <a:ext cx="6836222" cy="45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3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基于形态学的数字图像处理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B1E9E-898E-7054-6FAC-A6876790A8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323848"/>
            <a:ext cx="5331915" cy="4974336"/>
          </a:xfrm>
        </p:spPr>
        <p:txBody>
          <a:bodyPr>
            <a:normAutofit/>
          </a:bodyPr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/>
              <a:t>基于形态学的数字图像处理介绍</a:t>
            </a:r>
            <a:endParaRPr lang="en-US" altLang="zh-CN" sz="3200" dirty="0"/>
          </a:p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/>
              <a:t>腐蚀与膨胀</a:t>
            </a:r>
            <a:endParaRPr lang="en-US" altLang="zh-CN" sz="3200" dirty="0"/>
          </a:p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/>
              <a:t>基于形态学的边界提取</a:t>
            </a:r>
            <a:endParaRPr lang="en-US" altLang="zh-CN" sz="3200" dirty="0"/>
          </a:p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/>
              <a:t>开操作与闭操作</a:t>
            </a:r>
            <a:endParaRPr lang="en-US" altLang="zh-CN" sz="3200" dirty="0"/>
          </a:p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/>
              <a:t>击中与不击中</a:t>
            </a:r>
            <a:endParaRPr lang="en-US" altLang="zh-CN" sz="3200" dirty="0"/>
          </a:p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/>
              <a:t>细化与粗化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8125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膨胀与腐蚀运算的比较</a:t>
            </a:r>
            <a:endParaRPr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B1E9E-898E-7054-6FAC-A6876790A8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5473193" cy="51175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膨胀与腐蚀操作是最基本的图像形态学运算。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膨胀与腐蚀是</a:t>
            </a:r>
            <a:r>
              <a:rPr lang="zh-CN" altLang="en-US" sz="2800" dirty="0">
                <a:solidFill>
                  <a:srgbClr val="FF0000"/>
                </a:solidFill>
              </a:rPr>
              <a:t>对偶 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>
                <a:solidFill>
                  <a:schemeClr val="tx1"/>
                </a:solidFill>
              </a:rPr>
              <a:t>傅里叶变换与反变换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操作：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514350" lvl="1" indent="-285750"/>
            <a:r>
              <a:rPr lang="zh-CN" altLang="en-US" sz="2800" dirty="0">
                <a:solidFill>
                  <a:schemeClr val="tx1"/>
                </a:solidFill>
              </a:rPr>
              <a:t>腐蚀缩小前景图，增大背景图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514350" lvl="1" indent="-285750"/>
            <a:r>
              <a:rPr lang="zh-CN" altLang="en-US" sz="2800" dirty="0">
                <a:solidFill>
                  <a:schemeClr val="tx1"/>
                </a:solidFill>
              </a:rPr>
              <a:t>膨胀增大前景图，缩小背景图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8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膨胀与腐蚀运算随堂练习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65FBF4-C5C8-5C38-438A-50D6C0C8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38" y="1352441"/>
            <a:ext cx="8182522" cy="43362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F7DA96-9EA2-A97A-C7D1-821F3D228651}"/>
              </a:ext>
            </a:extLst>
          </p:cNvPr>
          <p:cNvSpPr txBox="1"/>
          <p:nvPr/>
        </p:nvSpPr>
        <p:spPr>
          <a:xfrm>
            <a:off x="616038" y="5763359"/>
            <a:ext cx="7654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零填充、常数填充、镜像填充、</a:t>
            </a:r>
            <a:r>
              <a:rPr lang="zh-CN" altLang="en-US" sz="3200" dirty="0">
                <a:solidFill>
                  <a:srgbClr val="FF0000"/>
                </a:solidFill>
              </a:rPr>
              <a:t>重复填充</a:t>
            </a:r>
          </a:p>
        </p:txBody>
      </p:sp>
    </p:spTree>
    <p:extLst>
      <p:ext uri="{BB962C8B-B14F-4D97-AF65-F5344CB8AC3E}">
        <p14:creationId xmlns:p14="http://schemas.microsoft.com/office/powerpoint/2010/main" val="253471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膨胀与腐蚀运算的有趣应用</a:t>
            </a:r>
            <a:r>
              <a:rPr lang="en-US" altLang="zh-CN" sz="2800" dirty="0"/>
              <a:t>-</a:t>
            </a:r>
            <a:r>
              <a:rPr lang="zh-CN" altLang="en-US" sz="2800" dirty="0"/>
              <a:t>数硬币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25ED73-E84A-8A35-0484-DE03506C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542813"/>
            <a:ext cx="6334999" cy="385196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78F637-EED3-E0E7-572E-8A66A6E9E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36418" y="1542813"/>
            <a:ext cx="4534375" cy="491474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彩色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灰度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二值</a:t>
            </a:r>
            <a:endParaRPr lang="en-US" altLang="zh-CN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膨胀</a:t>
            </a:r>
            <a:endParaRPr lang="en-US" altLang="zh-CN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腐蚀</a:t>
            </a:r>
            <a:endParaRPr lang="en-US" altLang="zh-CN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连通区域个数（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连通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/8</a:t>
            </a: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连通）</a:t>
            </a:r>
            <a:endParaRPr lang="en-US" altLang="zh-CN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代码：</a:t>
            </a: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  <a:hlinkClick r:id="rId3" action="ppaction://hlinkfile"/>
              </a:rPr>
              <a:t>项目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1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膨胀与腐蚀运算的有趣应用</a:t>
            </a:r>
            <a:r>
              <a:rPr lang="en-US" altLang="zh-CN" sz="2800" dirty="0"/>
              <a:t>-</a:t>
            </a:r>
            <a:r>
              <a:rPr lang="zh-CN" altLang="en-US" sz="2800" dirty="0"/>
              <a:t>边界提取</a:t>
            </a:r>
            <a:endParaRPr lang="en-US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78F637-EED3-E0E7-572E-8A66A6E9E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36418" y="1542813"/>
            <a:ext cx="4534375" cy="491474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边界 </a:t>
            </a:r>
            <a:r>
              <a:rPr lang="en-US" altLang="zh-CN" sz="2800" dirty="0">
                <a:solidFill>
                  <a:schemeClr val="tx1"/>
                </a:solidFill>
              </a:rPr>
              <a:t>= </a:t>
            </a:r>
            <a:r>
              <a:rPr lang="zh-CN" altLang="en-US" sz="2800" dirty="0">
                <a:solidFill>
                  <a:schemeClr val="tx1"/>
                </a:solidFill>
              </a:rPr>
              <a:t>膨胀</a:t>
            </a:r>
            <a:r>
              <a:rPr lang="en-US" altLang="zh-CN" sz="2800" dirty="0">
                <a:solidFill>
                  <a:schemeClr val="tx1"/>
                </a:solidFill>
              </a:rPr>
              <a:t>(image) – image [XOR]</a:t>
            </a:r>
          </a:p>
          <a:p>
            <a:pPr marL="285750" indent="-28575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如何控制边界大小？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我们能否使用腐蚀操作？</a:t>
            </a: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zh-CN" altLang="en-US" sz="2800" dirty="0">
                <a:solidFill>
                  <a:srgbClr val="FF0000"/>
                </a:solidFill>
              </a:rPr>
              <a:t>小物体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</a:p>
          <a:p>
            <a:pPr marL="285750" indent="-28575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代码：</a:t>
            </a: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  <a:hlinkClick r:id="rId2" action="ppaction://hlinkfile"/>
              </a:rPr>
              <a:t>项目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73CC2B-E08B-3A60-E2D1-0D90C8415882}"/>
              </a:ext>
            </a:extLst>
          </p:cNvPr>
          <p:cNvSpPr txBox="1"/>
          <p:nvPr/>
        </p:nvSpPr>
        <p:spPr>
          <a:xfrm>
            <a:off x="1452079" y="5811547"/>
            <a:ext cx="521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基于膨胀</a:t>
            </a:r>
            <a:r>
              <a:rPr lang="en-US" altLang="zh-CN" sz="2800" dirty="0"/>
              <a:t>+XOR</a:t>
            </a:r>
            <a:r>
              <a:rPr lang="zh-CN" altLang="en-US" sz="2800" dirty="0"/>
              <a:t>操作的边界提取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848ACE-52A3-63A0-7EB9-09BFD0AA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1" y="1542813"/>
            <a:ext cx="6564997" cy="40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4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59856" y="3943830"/>
                <a:ext cx="11028372" cy="246611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开运算是使用相同的结构元，对图像先做腐蚀操作，再做膨胀操作。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数学表达式为：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⊝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=∪{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59856" y="3943830"/>
                <a:ext cx="11028372" cy="2466114"/>
              </a:xfrm>
              <a:blipFill>
                <a:blip r:embed="rId2"/>
                <a:stretch>
                  <a:fillRect l="-995" t="-247" r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09E36ADC-786C-E336-7703-7695857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665103"/>
            <a:ext cx="11028372" cy="18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7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开运算的定义</a:t>
            </a:r>
            <a:endParaRPr lang="en-US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78F637-EED3-E0E7-572E-8A66A6E9E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4767491"/>
            <a:ext cx="11075907" cy="1595472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开运算可以看成结构元在前景图中滑动，所产生的区域。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也可以看成前景图的凸角变圆。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8B81DE-B8C7-B521-5D23-0D301065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5" y="1409743"/>
            <a:ext cx="6103115" cy="33670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4C0828-8E3E-FCC9-0E3D-A1E38BE2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61" y="1409743"/>
            <a:ext cx="4663440" cy="34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8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开运算的特性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7719" y="4450080"/>
                <a:ext cx="11119001" cy="75184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开运算具有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幂等性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，即操作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次的效果与操作一次的效果相同。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7719" y="4450080"/>
                <a:ext cx="11119001" cy="751840"/>
              </a:xfrm>
              <a:blipFill>
                <a:blip r:embed="rId2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4A508CC-E7C8-C814-00B4-D20690A9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42" y="1797948"/>
            <a:ext cx="11290258" cy="24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2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开运算的应用</a:t>
            </a:r>
            <a:endParaRPr lang="en-US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78F637-EED3-E0E7-572E-8A66A6E9E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21036" y="5782428"/>
            <a:ext cx="2949925" cy="6275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移除图像中小物体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E4E615-090F-3250-1D77-573039B0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3" y="1422579"/>
            <a:ext cx="10421113" cy="42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4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开运算的应用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193C78-85EC-61C2-8133-4E6A468A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21" y="1381588"/>
            <a:ext cx="9956800" cy="44730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B51AFB5-77E5-3709-7A80-531583BE8A0A}"/>
              </a:ext>
            </a:extLst>
          </p:cNvPr>
          <p:cNvSpPr txBox="1"/>
          <p:nvPr/>
        </p:nvSpPr>
        <p:spPr>
          <a:xfrm>
            <a:off x="4196962" y="5952572"/>
            <a:ext cx="3555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分开细连接的物体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74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开运算的应用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7D700E-99CA-5D6F-A332-67BF0915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6" y="1358035"/>
            <a:ext cx="10691473" cy="425096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69FD22-F8BF-B4EA-2855-BEA54D13E2B3}"/>
              </a:ext>
            </a:extLst>
          </p:cNvPr>
          <p:cNvSpPr txBox="1"/>
          <p:nvPr/>
        </p:nvSpPr>
        <p:spPr>
          <a:xfrm>
            <a:off x="4071538" y="5787461"/>
            <a:ext cx="4048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开操作能够找出简单的形状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8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129589-D604-5099-6125-50B59520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17" y="1264065"/>
            <a:ext cx="4856163" cy="480969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3954779" y="6073757"/>
            <a:ext cx="428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腐蚀操作去除图像的某些部分</a:t>
            </a:r>
          </a:p>
        </p:txBody>
      </p:sp>
    </p:spTree>
    <p:extLst>
      <p:ext uri="{BB962C8B-B14F-4D97-AF65-F5344CB8AC3E}">
        <p14:creationId xmlns:p14="http://schemas.microsoft.com/office/powerpoint/2010/main" val="3391943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闭运算的定义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15799" y="4207058"/>
                <a:ext cx="11075909" cy="2269415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闭运算是使用相同的结构元，对图像先做膨胀操作，再做腐蚀操作。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数学表达式为：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15799" y="4207058"/>
                <a:ext cx="11075909" cy="2269415"/>
              </a:xfrm>
              <a:blipFill>
                <a:blip r:embed="rId2"/>
                <a:stretch>
                  <a:fillRect l="-991" r="-1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15B301-A90B-07D6-9AF4-12217C97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09" y="1271837"/>
            <a:ext cx="7049288" cy="27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4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闭运算的定义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4429186"/>
                <a:ext cx="11069602" cy="2261699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闭运算可以看成结构元在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背景图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中滑动，所产生的区域。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也可以看成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背景图的凸角变圆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闭运算具有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幂等性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，即操作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次的效果与操作一次的效果相同。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4429186"/>
                <a:ext cx="11069602" cy="2261699"/>
              </a:xfrm>
              <a:blipFill>
                <a:blip r:embed="rId2"/>
                <a:stretch>
                  <a:fillRect l="-936" t="-1887" b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B62A044-F855-575B-349E-6C51CFA15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9" y="1460332"/>
            <a:ext cx="6306080" cy="2461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964D10-3E93-B085-4958-5FC7140FE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99" y="1294815"/>
            <a:ext cx="4053841" cy="31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02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闭运算的应用</a:t>
            </a:r>
            <a:endParaRPr lang="en-US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78F637-EED3-E0E7-572E-8A66A6E9E7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44194" y="4818632"/>
            <a:ext cx="2503610" cy="758674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移除前景图的孔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5603B6-F6D9-E2DB-A461-C8E1AB44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3" y="2039367"/>
            <a:ext cx="10909793" cy="277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85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闭运算的应用</a:t>
            </a:r>
            <a:endParaRPr lang="en-US" altLang="zh-CN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69FD22-F8BF-B4EA-2855-BEA54D13E2B3}"/>
              </a:ext>
            </a:extLst>
          </p:cNvPr>
          <p:cNvSpPr txBox="1"/>
          <p:nvPr/>
        </p:nvSpPr>
        <p:spPr>
          <a:xfrm>
            <a:off x="5061538" y="5957225"/>
            <a:ext cx="2914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连接靠近的物体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B7EDE7-4EFF-972D-A63B-B27F04CB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66" y="1416722"/>
            <a:ext cx="10182667" cy="43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6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开运算与闭运算的总结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36AE4DA-739C-529A-086E-B96C76BC302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5432482" cy="4908436"/>
              </a:xfrm>
            </p:spPr>
            <p:txBody>
              <a:bodyPr>
                <a:normAutofit fontScale="92500"/>
              </a:bodyPr>
              <a:lstStyle/>
              <a:p>
                <a:pPr marL="171450" indent="-171450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开运算与闭运算是一对对偶操作。</a:t>
                </a:r>
                <a:endParaRPr lang="en-US" altLang="zh-CN" sz="2800" dirty="0"/>
              </a:p>
              <a:p>
                <a:pPr marL="171450" indent="-171450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数学表达式：</a:t>
                </a:r>
                <a:endParaRPr lang="en-US" altLang="zh-CN" sz="2800" dirty="0"/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acc>
                            <m:accPr>
                              <m:chr m:val="̂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marL="457200" indent="-457200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闭运算可以看成结构元在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背景图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中滑动，所产生的区域。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开运算可以看成结构元在前景图中滑动，所产生的区域。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36AE4DA-739C-529A-086E-B96C76BC3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5432482" cy="4908436"/>
              </a:xfrm>
              <a:blipFill>
                <a:blip r:embed="rId2"/>
                <a:stretch>
                  <a:fillRect l="-1796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83603CBA-1457-2305-C7CB-5D54F853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978" y="1686560"/>
            <a:ext cx="5420105" cy="2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48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击中或击不中（</a:t>
            </a:r>
            <a:r>
              <a:rPr lang="en-US" altLang="zh-CN" sz="2800" dirty="0"/>
              <a:t>Hit-or-miss</a:t>
            </a:r>
            <a:r>
              <a:rPr lang="zh-CN" altLang="en-US" sz="2800" dirty="0"/>
              <a:t>）的定义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4718" y="1481955"/>
                <a:ext cx="5248973" cy="5057581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击中或击不中用于检测图像中的形状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数学表达式为：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⊖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⊖(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举例：检测形状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F78F637-EED3-E0E7-572E-8A66A6E9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4718" y="1481955"/>
                <a:ext cx="5248973" cy="5057581"/>
              </a:xfrm>
              <a:blipFill>
                <a:blip r:embed="rId2"/>
                <a:stretch>
                  <a:fillRect l="-2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B57DDBD-F4A3-FA58-D3E7-0234D2C6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07" y="1654675"/>
            <a:ext cx="6029363" cy="26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58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击中或击不中（</a:t>
            </a:r>
            <a:r>
              <a:rPr lang="en-US" altLang="zh-CN" sz="2800" dirty="0"/>
              <a:t>Hit-or-miss</a:t>
            </a:r>
            <a:r>
              <a:rPr lang="zh-CN" altLang="en-US" sz="2800" dirty="0"/>
              <a:t>）的定义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000D2D-C625-134C-3B8B-DC170D16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6" y="1296772"/>
            <a:ext cx="10259687" cy="433186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F94FC1A-5E3F-D7C1-38AC-BD54403550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004" y="5837276"/>
            <a:ext cx="2772116" cy="69196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r>
              <a:rPr lang="zh-CN" altLang="en-US" sz="2800" dirty="0">
                <a:solidFill>
                  <a:schemeClr val="tx1"/>
                </a:solidFill>
              </a:rPr>
              <a:t>对 </a:t>
            </a:r>
            <a:r>
              <a:rPr lang="en-US" altLang="zh-CN" sz="2800" dirty="0">
                <a:solidFill>
                  <a:schemeClr val="tx1"/>
                </a:solidFill>
              </a:rPr>
              <a:t>A </a:t>
            </a:r>
            <a:r>
              <a:rPr lang="zh-CN" altLang="en-US" sz="2800" dirty="0">
                <a:solidFill>
                  <a:schemeClr val="tx1"/>
                </a:solidFill>
              </a:rPr>
              <a:t>腐蚀后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12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击中或击不中（</a:t>
            </a:r>
            <a:r>
              <a:rPr lang="en-US" altLang="zh-CN" sz="2800" dirty="0"/>
              <a:t>Hit-or-miss</a:t>
            </a:r>
            <a:r>
              <a:rPr lang="zh-CN" altLang="en-US" sz="2800" dirty="0"/>
              <a:t>）的定义</a:t>
            </a:r>
            <a:endParaRPr lang="en-US" altLang="zh-CN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32FFDA-EEA4-F23D-393F-7499B253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81" y="1300162"/>
            <a:ext cx="7560628" cy="4726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921880C-9B38-F67C-0FA6-42D760A146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518073" y="5963816"/>
                <a:ext cx="3386407" cy="58111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腐蚀后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921880C-9B38-F67C-0FA6-42D760A14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18073" y="5963816"/>
                <a:ext cx="3386407" cy="581117"/>
              </a:xfrm>
              <a:blipFill>
                <a:blip r:embed="rId3"/>
                <a:stretch>
                  <a:fillRect r="-180"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468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击中或击不中（</a:t>
            </a:r>
            <a:r>
              <a:rPr lang="en-US" altLang="zh-CN" sz="2800" dirty="0"/>
              <a:t>Hit-or-miss</a:t>
            </a:r>
            <a:r>
              <a:rPr lang="zh-CN" altLang="en-US" sz="2800" dirty="0"/>
              <a:t>）的定义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AF0A98-F2A6-78E9-73A1-EAA02E78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0" y="1355328"/>
            <a:ext cx="9621590" cy="4484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71563E6-F0DC-B65B-FB67-4000DCAAC1B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661656" y="5854685"/>
                <a:ext cx="4868687" cy="62809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取交集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，即可得到图形位置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71563E6-F0DC-B65B-FB67-4000DCAAC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661656" y="5854685"/>
                <a:ext cx="4868687" cy="628098"/>
              </a:xfrm>
              <a:blipFill>
                <a:blip r:embed="rId3"/>
                <a:stretch>
                  <a:fillRect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9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击中或击不中（</a:t>
            </a:r>
            <a:r>
              <a:rPr lang="en-US" altLang="zh-CN" sz="2800" dirty="0"/>
              <a:t>Hit-or-miss</a:t>
            </a:r>
            <a:r>
              <a:rPr lang="zh-CN" altLang="en-US" sz="2800" dirty="0"/>
              <a:t>）的应用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BCE70A-D71F-FEF1-2160-E083FBF7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009" y="1255112"/>
            <a:ext cx="3763978" cy="4771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7E957BBB-48AE-6090-61B1-547EC212328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30614" y="6026221"/>
                <a:ext cx="2930769" cy="501272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Lab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基于</m:t>
                      </m:r>
                      <m:r>
                        <a:rPr lang="zh-CN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形态学</m:t>
                      </m:r>
                      <m:r>
                        <a:rPr lang="zh-CN" alt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1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车牌识别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7E957BBB-48AE-6090-61B1-547EC212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30614" y="6026221"/>
                <a:ext cx="2930769" cy="5012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3223577" y="6040315"/>
            <a:ext cx="5744846" cy="52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基于膨胀操作的图像文字断裂修复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2D8DE5-2CA2-6F7D-22C7-8A3DAB5E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6" y="1337308"/>
            <a:ext cx="7088824" cy="46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91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随堂练习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7E957BBB-48AE-6090-61B1-547EC212328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764869" y="5817579"/>
                <a:ext cx="6662262" cy="6680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结构元</m:t>
                    </m:r>
                    <m:r>
                      <a:rPr lang="zh-CN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小</m:t>
                    </m:r>
                    <m:r>
                      <a:rPr lang="zh-CN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圆</m:t>
                    </m:r>
                    <m:r>
                      <a:rPr lang="zh-CN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时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分别画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膨胀，腐蚀，开操作，闭操作的结果图。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7E957BBB-48AE-6090-61B1-547EC212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764869" y="5817579"/>
                <a:ext cx="6662262" cy="668039"/>
              </a:xfrm>
              <a:blipFill>
                <a:blip r:embed="rId2"/>
                <a:stretch>
                  <a:fillRect l="-366" r="-4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D877762-EBAE-A877-C525-A6CEF87B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849" y="1403131"/>
            <a:ext cx="6498301" cy="43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75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F081B-D28B-4645-4615-3EFE973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08" y="2623129"/>
            <a:ext cx="5634183" cy="11453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THANKS,</a:t>
            </a:r>
            <a:r>
              <a:rPr lang="zh-CN" altLang="en-US" dirty="0">
                <a:solidFill>
                  <a:schemeClr val="bg1"/>
                </a:solidFill>
              </a:rPr>
              <a:t>希望大家实验课玩的愉快！</a:t>
            </a:r>
          </a:p>
        </p:txBody>
      </p:sp>
    </p:spTree>
    <p:extLst>
      <p:ext uri="{BB962C8B-B14F-4D97-AF65-F5344CB8AC3E}">
        <p14:creationId xmlns:p14="http://schemas.microsoft.com/office/powerpoint/2010/main" val="29473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3540759" y="6034659"/>
            <a:ext cx="5110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基于膨胀</a:t>
            </a:r>
            <a:r>
              <a:rPr lang="en-US" altLang="zh-CN" sz="2800" dirty="0"/>
              <a:t>+XOR</a:t>
            </a:r>
            <a:r>
              <a:rPr lang="zh-CN" altLang="en-US" sz="2800" dirty="0"/>
              <a:t>操作的边界提取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1187F0-A6A0-6674-8EF3-833CD003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40" y="1278501"/>
            <a:ext cx="7661118" cy="47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3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4018280" y="6009835"/>
            <a:ext cx="415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开闭操作的指纹图像滤波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A1C8C0-6FA7-7523-76F4-1347904F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40" y="1343870"/>
            <a:ext cx="5201920" cy="46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9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3835399" y="5311255"/>
            <a:ext cx="452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基于形态学的文字识别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5D3FDE-C757-AB01-84D4-355EE32E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12" y="1813176"/>
            <a:ext cx="8366375" cy="32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1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我们能学到什么？</a:t>
            </a:r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81D7B1-60F5-98F5-AE1E-3C75E1070110}"/>
              </a:ext>
            </a:extLst>
          </p:cNvPr>
          <p:cNvSpPr txBox="1"/>
          <p:nvPr/>
        </p:nvSpPr>
        <p:spPr>
          <a:xfrm>
            <a:off x="5019040" y="3429000"/>
            <a:ext cx="342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303925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486B-7D0B-D15D-EE46-750E419D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1" indent="-3429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基于形态学的数字图像处理介绍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图像形态学是一组应用于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改变图像形状</a:t>
                </a:r>
                <a:r>
                  <a:rPr lang="zh-CN" altLang="en-US" sz="2000" dirty="0"/>
                  <a:t>的操作。</a:t>
                </a:r>
                <a:endParaRPr lang="en-US" altLang="zh-CN" sz="2000" dirty="0"/>
              </a:p>
              <a:p>
                <a:pPr marL="285750" indent="-285750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形态学常常用于黑白图像，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一般来说 ‘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’ 代表背景图， ‘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’ 代表前景图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285750" indent="-285750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图像形态学操作是一种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块到像素</a:t>
                </a:r>
                <a:r>
                  <a:rPr lang="zh-CN" altLang="en-US" sz="2000" dirty="0"/>
                  <a:t>的映射。</a:t>
                </a:r>
                <a:endParaRPr lang="en-US" altLang="zh-CN" sz="2000" dirty="0"/>
              </a:p>
              <a:p>
                <a:pPr marL="285750" indent="-285750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图像形态学的算子称为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结构元。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为图像集合，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为结构元（集合），数学形态学运算是用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进行操作；结构元要素要指定一个原点（参考点），且一般比图像小。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B1E9E-898E-7054-6FAC-A6876790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435608"/>
                <a:ext cx="5473193" cy="5117592"/>
              </a:xfrm>
              <a:blipFill>
                <a:blip r:embed="rId2"/>
                <a:stretch>
                  <a:fillRect l="-891" r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634E11A-5725-3AC2-BD41-6DE91E736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1308"/>
            <a:ext cx="5629446" cy="21483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FB4EE5-6303-8A3F-EACE-6D9B9A2F6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35856"/>
            <a:ext cx="4226558" cy="27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406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DDD6289A-B149-4983-BD16-17C7F9BA4746}" vid="{D63F4E8F-BBE1-453F-A9A8-66EB479E39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{E5145BE6-5A99-421D-A9AF-DF1CAC033F12}tf10001108_win32</Template>
  <TotalTime>6907</TotalTime>
  <Words>1919</Words>
  <Application>Microsoft Office PowerPoint</Application>
  <PresentationFormat>宽屏</PresentationFormat>
  <Paragraphs>159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 Unicode MS</vt:lpstr>
      <vt:lpstr>Microsoft YaHei UI</vt:lpstr>
      <vt:lpstr>Microsoft YaHei UI Light</vt:lpstr>
      <vt:lpstr>Arial</vt:lpstr>
      <vt:lpstr>Cambria Math</vt:lpstr>
      <vt:lpstr>Segoe UI</vt:lpstr>
      <vt:lpstr>欢迎文档</vt:lpstr>
      <vt:lpstr>PowerPoint 演示文稿</vt:lpstr>
      <vt:lpstr>基于形态学的数字图像处理</vt:lpstr>
      <vt:lpstr>我们能学到什么？</vt:lpstr>
      <vt:lpstr>我们能学到什么？</vt:lpstr>
      <vt:lpstr>我们能学到什么？</vt:lpstr>
      <vt:lpstr>我们能学到什么？</vt:lpstr>
      <vt:lpstr>我们能学到什么？</vt:lpstr>
      <vt:lpstr>我们能学到什么？</vt:lpstr>
      <vt:lpstr>基于形态学的数字图像处理介绍</vt:lpstr>
      <vt:lpstr>腐蚀运算的定义</vt:lpstr>
      <vt:lpstr>腐蚀运算的二维形式 (重点)</vt:lpstr>
      <vt:lpstr>腐蚀运算的编程实例</vt:lpstr>
      <vt:lpstr>腐蚀运算的编程实例</vt:lpstr>
      <vt:lpstr>腐蚀运算的编程实例</vt:lpstr>
      <vt:lpstr>腐蚀运算的特性与应用</vt:lpstr>
      <vt:lpstr>膨胀运算的定义</vt:lpstr>
      <vt:lpstr>膨胀运算的二维形式 (重点)</vt:lpstr>
      <vt:lpstr>膨胀运算的特性与应用</vt:lpstr>
      <vt:lpstr>膨胀运算的特性与应用</vt:lpstr>
      <vt:lpstr>膨胀与腐蚀运算的比较</vt:lpstr>
      <vt:lpstr>膨胀与腐蚀运算随堂练习</vt:lpstr>
      <vt:lpstr>膨胀与腐蚀运算的有趣应用-数硬币</vt:lpstr>
      <vt:lpstr>膨胀与腐蚀运算的有趣应用-边界提取</vt:lpstr>
      <vt:lpstr>开运算的定义</vt:lpstr>
      <vt:lpstr>开运算的定义</vt:lpstr>
      <vt:lpstr>开运算的特性</vt:lpstr>
      <vt:lpstr>开运算的应用</vt:lpstr>
      <vt:lpstr>开运算的应用</vt:lpstr>
      <vt:lpstr>开运算的应用</vt:lpstr>
      <vt:lpstr>闭运算的定义</vt:lpstr>
      <vt:lpstr>闭运算的定义</vt:lpstr>
      <vt:lpstr>闭运算的应用</vt:lpstr>
      <vt:lpstr>闭运算的应用</vt:lpstr>
      <vt:lpstr>开运算与闭运算的总结</vt:lpstr>
      <vt:lpstr>击中或击不中（Hit-or-miss）的定义</vt:lpstr>
      <vt:lpstr>击中或击不中（Hit-or-miss）的定义</vt:lpstr>
      <vt:lpstr>击中或击不中（Hit-or-miss）的定义</vt:lpstr>
      <vt:lpstr>击中或击不中（Hit-or-miss）的定义</vt:lpstr>
      <vt:lpstr>击中或击不中（Hit-or-miss）的应用</vt:lpstr>
      <vt:lpstr>随堂练习</vt:lpstr>
      <vt:lpstr>THANKS,希望大家实验课玩的愉快！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</dc:title>
  <dc:creator>叶 志鹏</dc:creator>
  <cp:keywords/>
  <cp:lastModifiedBy>叶 志鹏</cp:lastModifiedBy>
  <cp:revision>689</cp:revision>
  <dcterms:created xsi:type="dcterms:W3CDTF">2022-07-19T07:06:29Z</dcterms:created>
  <dcterms:modified xsi:type="dcterms:W3CDTF">2022-11-21T11:13:08Z</dcterms:modified>
  <cp:version/>
</cp:coreProperties>
</file>