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69" r:id="rId10"/>
    <p:sldId id="270" r:id="rId11"/>
    <p:sldId id="271" r:id="rId12"/>
    <p:sldId id="272" r:id="rId13"/>
    <p:sldId id="273" r:id="rId14"/>
    <p:sldId id="274" r:id="rId15"/>
    <p:sldId id="275" r:id="rId16"/>
    <p:sldId id="266" r:id="rId17"/>
    <p:sldId id="267" r:id="rId18"/>
    <p:sldId id="268"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54" autoAdjust="0"/>
    <p:restoredTop sz="94660"/>
  </p:normalViewPr>
  <p:slideViewPr>
    <p:cSldViewPr snapToGrid="0">
      <p:cViewPr varScale="1">
        <p:scale>
          <a:sx n="131" d="100"/>
          <a:sy n="131" d="100"/>
        </p:scale>
        <p:origin x="7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p:cNvSpPr>
            <a:spLocks noGrp="1"/>
          </p:cNvSpPr>
          <p:nvPr>
            <p:ph type="dt" sz="half" idx="10"/>
          </p:nvPr>
        </p:nvSpPr>
        <p:spPr/>
        <p:txBody>
          <a:bodyPr/>
          <a:lstStyle/>
          <a:p>
            <a:fld id="{314AE0EF-494E-4D21-B442-E8ADD44F8137}" type="datetimeFigureOut">
              <a:rPr lang="fr-FR" smtClean="0"/>
              <a:t>28/09/2018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269867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314AE0EF-494E-4D21-B442-E8ADD44F8137}" type="datetimeFigureOut">
              <a:rPr lang="fr-FR" smtClean="0"/>
              <a:t>28/09/2018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4089414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314AE0EF-494E-4D21-B442-E8ADD44F8137}" type="datetimeFigureOut">
              <a:rPr lang="fr-FR" smtClean="0"/>
              <a:t>28/09/2018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79384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314AE0EF-494E-4D21-B442-E8ADD44F8137}" type="datetimeFigureOut">
              <a:rPr lang="fr-FR" smtClean="0"/>
              <a:t>28/09/2018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27580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4AE0EF-494E-4D21-B442-E8ADD44F8137}" type="datetimeFigureOut">
              <a:rPr lang="fr-FR" smtClean="0"/>
              <a:t>28/09/2018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253729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p:txBody>
          <a:bodyPr/>
          <a:lstStyle/>
          <a:p>
            <a:fld id="{314AE0EF-494E-4D21-B442-E8ADD44F8137}" type="datetimeFigureOut">
              <a:rPr lang="fr-FR" smtClean="0"/>
              <a:t>28/09/2018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330737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314AE0EF-494E-4D21-B442-E8ADD44F8137}" type="datetimeFigureOut">
              <a:rPr lang="fr-FR" smtClean="0"/>
              <a:t>28/09/2018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1909479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2"/>
          <p:cNvSpPr>
            <a:spLocks noGrp="1"/>
          </p:cNvSpPr>
          <p:nvPr>
            <p:ph type="dt" sz="half" idx="10"/>
          </p:nvPr>
        </p:nvSpPr>
        <p:spPr/>
        <p:txBody>
          <a:bodyPr/>
          <a:lstStyle/>
          <a:p>
            <a:fld id="{314AE0EF-494E-4D21-B442-E8ADD44F8137}" type="datetimeFigureOut">
              <a:rPr lang="fr-FR" smtClean="0"/>
              <a:t>28/09/2018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1990910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AE0EF-494E-4D21-B442-E8ADD44F8137}" type="datetimeFigureOut">
              <a:rPr lang="fr-FR" smtClean="0"/>
              <a:t>28/09/2018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244959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4AE0EF-494E-4D21-B442-E8ADD44F8137}" type="datetimeFigureOut">
              <a:rPr lang="fr-FR" smtClean="0"/>
              <a:t>28/09/2018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1231799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4AE0EF-494E-4D21-B442-E8ADD44F8137}" type="datetimeFigureOut">
              <a:rPr lang="fr-FR" smtClean="0"/>
              <a:t>28/09/2018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7B553A6-C2AF-4B9C-BC52-BDCA4AC00A28}" type="slidenum">
              <a:rPr lang="fr-FR" smtClean="0"/>
              <a:t>‹N°›</a:t>
            </a:fld>
            <a:endParaRPr lang="fr-FR"/>
          </a:p>
        </p:txBody>
      </p:sp>
    </p:spTree>
    <p:extLst>
      <p:ext uri="{BB962C8B-B14F-4D97-AF65-F5344CB8AC3E}">
        <p14:creationId xmlns:p14="http://schemas.microsoft.com/office/powerpoint/2010/main" val="4265973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AE0EF-494E-4D21-B442-E8ADD44F8137}" type="datetimeFigureOut">
              <a:rPr lang="fr-FR" smtClean="0"/>
              <a:t>28/09/2018</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B553A6-C2AF-4B9C-BC52-BDCA4AC00A28}" type="slidenum">
              <a:rPr lang="fr-FR" smtClean="0"/>
              <a:t>‹N°›</a:t>
            </a:fld>
            <a:endParaRPr lang="fr-FR"/>
          </a:p>
        </p:txBody>
      </p:sp>
    </p:spTree>
    <p:extLst>
      <p:ext uri="{BB962C8B-B14F-4D97-AF65-F5344CB8AC3E}">
        <p14:creationId xmlns:p14="http://schemas.microsoft.com/office/powerpoint/2010/main" val="356975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fr-FR" sz="6000" b="1" dirty="0">
                <a:latin typeface="Arial Rounded MT Bold" panose="020F0704030504030204" pitchFamily="34" charset="0"/>
              </a:rPr>
              <a:t>Présentation PPE Parking</a:t>
            </a:r>
          </a:p>
        </p:txBody>
      </p:sp>
      <p:sp>
        <p:nvSpPr>
          <p:cNvPr id="5" name="TextBox 4"/>
          <p:cNvSpPr txBox="1"/>
          <p:nvPr/>
        </p:nvSpPr>
        <p:spPr>
          <a:xfrm>
            <a:off x="1915885" y="3043645"/>
            <a:ext cx="8360229" cy="1815882"/>
          </a:xfrm>
          <a:prstGeom prst="rect">
            <a:avLst/>
          </a:prstGeom>
          <a:noFill/>
        </p:spPr>
        <p:txBody>
          <a:bodyPr wrap="square" rtlCol="0">
            <a:spAutoFit/>
          </a:bodyPr>
          <a:lstStyle/>
          <a:p>
            <a:pPr algn="ctr"/>
            <a:r>
              <a:rPr lang="fr-FR" sz="2800" dirty="0">
                <a:latin typeface="Arial Rounded MT Bold" panose="020F0704030504030204" pitchFamily="34" charset="0"/>
              </a:rPr>
              <a:t>Projet réalisé par</a:t>
            </a:r>
          </a:p>
          <a:p>
            <a:pPr algn="ctr"/>
            <a:r>
              <a:rPr lang="fr-FR" sz="2800" dirty="0">
                <a:latin typeface="Arial Rounded MT Bold" panose="020F0704030504030204" pitchFamily="34" charset="0"/>
              </a:rPr>
              <a:t>Alexandre </a:t>
            </a:r>
            <a:r>
              <a:rPr lang="fr-FR" sz="2800" dirty="0" err="1">
                <a:latin typeface="Arial Rounded MT Bold" panose="020F0704030504030204" pitchFamily="34" charset="0"/>
              </a:rPr>
              <a:t>Kaprielian</a:t>
            </a:r>
            <a:r>
              <a:rPr lang="fr-FR" sz="2800" dirty="0">
                <a:latin typeface="Arial Rounded MT Bold" panose="020F0704030504030204" pitchFamily="34" charset="0"/>
              </a:rPr>
              <a:t> (chef de projet) </a:t>
            </a:r>
          </a:p>
          <a:p>
            <a:pPr algn="ctr"/>
            <a:r>
              <a:rPr lang="fr-FR" sz="2800" dirty="0">
                <a:latin typeface="Arial Rounded MT Bold" panose="020F0704030504030204" pitchFamily="34" charset="0"/>
              </a:rPr>
              <a:t>et </a:t>
            </a:r>
          </a:p>
          <a:p>
            <a:pPr algn="ctr"/>
            <a:r>
              <a:rPr lang="fr-FR" sz="2800" dirty="0">
                <a:latin typeface="Arial Rounded MT Bold" panose="020F0704030504030204" pitchFamily="34" charset="0"/>
              </a:rPr>
              <a:t>Benoît Valle</a:t>
            </a:r>
            <a:endParaRPr lang="fr-FR" sz="2800" dirty="0"/>
          </a:p>
        </p:txBody>
      </p:sp>
    </p:spTree>
    <p:extLst>
      <p:ext uri="{BB962C8B-B14F-4D97-AF65-F5344CB8AC3E}">
        <p14:creationId xmlns:p14="http://schemas.microsoft.com/office/powerpoint/2010/main" val="3112226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b="1" u="sng" dirty="0"/>
              <a:t>Maquettes</a:t>
            </a:r>
            <a:br>
              <a:rPr lang="fr-FR" b="1" u="sng" dirty="0"/>
            </a:br>
            <a:r>
              <a:rPr lang="fr-FR" b="1" u="sng" dirty="0"/>
              <a:t>Page d’Admin</a:t>
            </a:r>
          </a:p>
        </p:txBody>
      </p:sp>
      <p:pic>
        <p:nvPicPr>
          <p:cNvPr id="4" name="Image 3">
            <a:extLst>
              <a:ext uri="{FF2B5EF4-FFF2-40B4-BE49-F238E27FC236}">
                <a16:creationId xmlns:a16="http://schemas.microsoft.com/office/drawing/2014/main" id="{75629E11-3B6C-F947-ADB1-669BFA754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431" y="1794892"/>
            <a:ext cx="7991137" cy="4624959"/>
          </a:xfrm>
          <a:prstGeom prst="rect">
            <a:avLst/>
          </a:prstGeom>
        </p:spPr>
      </p:pic>
    </p:spTree>
    <p:extLst>
      <p:ext uri="{BB962C8B-B14F-4D97-AF65-F5344CB8AC3E}">
        <p14:creationId xmlns:p14="http://schemas.microsoft.com/office/powerpoint/2010/main" val="60235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b="1" u="sng" dirty="0"/>
              <a:t>Maquettes</a:t>
            </a:r>
            <a:br>
              <a:rPr lang="fr-FR" b="1" u="sng" dirty="0"/>
            </a:br>
            <a:r>
              <a:rPr lang="fr-FR" b="1" u="sng" dirty="0"/>
              <a:t>Page d’Admin File d’attente</a:t>
            </a:r>
          </a:p>
        </p:txBody>
      </p:sp>
      <p:pic>
        <p:nvPicPr>
          <p:cNvPr id="5" name="Image 4">
            <a:extLst>
              <a:ext uri="{FF2B5EF4-FFF2-40B4-BE49-F238E27FC236}">
                <a16:creationId xmlns:a16="http://schemas.microsoft.com/office/drawing/2014/main" id="{441624A3-4AA4-6849-9CEC-0A33F5D5F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687" y="1789889"/>
            <a:ext cx="8100625" cy="4688327"/>
          </a:xfrm>
          <a:prstGeom prst="rect">
            <a:avLst/>
          </a:prstGeom>
        </p:spPr>
      </p:pic>
    </p:spTree>
    <p:extLst>
      <p:ext uri="{BB962C8B-B14F-4D97-AF65-F5344CB8AC3E}">
        <p14:creationId xmlns:p14="http://schemas.microsoft.com/office/powerpoint/2010/main" val="2410753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b="1" u="sng" dirty="0"/>
              <a:t>Maquettes</a:t>
            </a:r>
            <a:br>
              <a:rPr lang="fr-FR" b="1" u="sng" dirty="0"/>
            </a:br>
            <a:r>
              <a:rPr lang="fr-FR" b="1" u="sng" dirty="0"/>
              <a:t>Page d’Admin Gestion inscriptions</a:t>
            </a:r>
          </a:p>
        </p:txBody>
      </p:sp>
      <p:pic>
        <p:nvPicPr>
          <p:cNvPr id="4" name="Image 3">
            <a:extLst>
              <a:ext uri="{FF2B5EF4-FFF2-40B4-BE49-F238E27FC236}">
                <a16:creationId xmlns:a16="http://schemas.microsoft.com/office/drawing/2014/main" id="{8F14906E-CEBB-1345-BEAE-9D6D535E1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610" y="1772904"/>
            <a:ext cx="8146780" cy="4715039"/>
          </a:xfrm>
          <a:prstGeom prst="rect">
            <a:avLst/>
          </a:prstGeom>
        </p:spPr>
      </p:pic>
    </p:spTree>
    <p:extLst>
      <p:ext uri="{BB962C8B-B14F-4D97-AF65-F5344CB8AC3E}">
        <p14:creationId xmlns:p14="http://schemas.microsoft.com/office/powerpoint/2010/main" val="1033072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b="1" u="sng" dirty="0"/>
              <a:t>Maquettes</a:t>
            </a:r>
            <a:br>
              <a:rPr lang="fr-FR" b="1" u="sng" dirty="0"/>
            </a:br>
            <a:r>
              <a:rPr lang="fr-FR" b="1" u="sng" dirty="0"/>
              <a:t>Page utilisateur</a:t>
            </a:r>
          </a:p>
        </p:txBody>
      </p:sp>
      <p:pic>
        <p:nvPicPr>
          <p:cNvPr id="5" name="Image 4">
            <a:extLst>
              <a:ext uri="{FF2B5EF4-FFF2-40B4-BE49-F238E27FC236}">
                <a16:creationId xmlns:a16="http://schemas.microsoft.com/office/drawing/2014/main" id="{CAC85C68-24A4-FA41-9B14-58BD5D755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610" y="1811814"/>
            <a:ext cx="8146780" cy="4715039"/>
          </a:xfrm>
          <a:prstGeom prst="rect">
            <a:avLst/>
          </a:prstGeom>
        </p:spPr>
      </p:pic>
    </p:spTree>
    <p:extLst>
      <p:ext uri="{BB962C8B-B14F-4D97-AF65-F5344CB8AC3E}">
        <p14:creationId xmlns:p14="http://schemas.microsoft.com/office/powerpoint/2010/main" val="3311753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b="1" u="sng" dirty="0"/>
              <a:t>Maquettes</a:t>
            </a:r>
            <a:br>
              <a:rPr lang="fr-FR" b="1" u="sng" dirty="0"/>
            </a:br>
            <a:r>
              <a:rPr lang="fr-FR" b="1" u="sng" dirty="0"/>
              <a:t>Page utilisateur réserver une place</a:t>
            </a:r>
          </a:p>
        </p:txBody>
      </p:sp>
      <p:pic>
        <p:nvPicPr>
          <p:cNvPr id="4" name="Image 3">
            <a:extLst>
              <a:ext uri="{FF2B5EF4-FFF2-40B4-BE49-F238E27FC236}">
                <a16:creationId xmlns:a16="http://schemas.microsoft.com/office/drawing/2014/main" id="{0519FE87-8275-914D-8292-B0B6C28E8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423" y="1690689"/>
            <a:ext cx="8419154" cy="4872679"/>
          </a:xfrm>
          <a:prstGeom prst="rect">
            <a:avLst/>
          </a:prstGeom>
        </p:spPr>
      </p:pic>
    </p:spTree>
    <p:extLst>
      <p:ext uri="{BB962C8B-B14F-4D97-AF65-F5344CB8AC3E}">
        <p14:creationId xmlns:p14="http://schemas.microsoft.com/office/powerpoint/2010/main" val="1679415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b="1" u="sng" dirty="0"/>
              <a:t>Maquettes</a:t>
            </a:r>
            <a:br>
              <a:rPr lang="fr-FR" b="1" u="sng" dirty="0"/>
            </a:br>
            <a:r>
              <a:rPr lang="fr-FR" b="1" u="sng" dirty="0"/>
              <a:t>Page utilisateur édition du compte</a:t>
            </a:r>
          </a:p>
        </p:txBody>
      </p:sp>
      <p:pic>
        <p:nvPicPr>
          <p:cNvPr id="5" name="Image 4">
            <a:extLst>
              <a:ext uri="{FF2B5EF4-FFF2-40B4-BE49-F238E27FC236}">
                <a16:creationId xmlns:a16="http://schemas.microsoft.com/office/drawing/2014/main" id="{CFEFD8DD-D99B-E042-ADED-C34B0CD7E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606" y="1765777"/>
            <a:ext cx="8360788" cy="4838899"/>
          </a:xfrm>
          <a:prstGeom prst="rect">
            <a:avLst/>
          </a:prstGeom>
        </p:spPr>
      </p:pic>
    </p:spTree>
    <p:extLst>
      <p:ext uri="{BB962C8B-B14F-4D97-AF65-F5344CB8AC3E}">
        <p14:creationId xmlns:p14="http://schemas.microsoft.com/office/powerpoint/2010/main" val="894271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Base de données</a:t>
            </a:r>
          </a:p>
        </p:txBody>
      </p:sp>
      <p:sp>
        <p:nvSpPr>
          <p:cNvPr id="6" name="TextBox 5"/>
          <p:cNvSpPr txBox="1"/>
          <p:nvPr/>
        </p:nvSpPr>
        <p:spPr>
          <a:xfrm>
            <a:off x="656408" y="1696267"/>
            <a:ext cx="10879183" cy="954107"/>
          </a:xfrm>
          <a:prstGeom prst="rect">
            <a:avLst/>
          </a:prstGeom>
          <a:noFill/>
        </p:spPr>
        <p:txBody>
          <a:bodyPr wrap="square" rtlCol="0">
            <a:spAutoFit/>
          </a:bodyPr>
          <a:lstStyle/>
          <a:p>
            <a:r>
              <a:rPr lang="fr-FR" sz="2800" dirty="0"/>
              <a:t>Cette table est la table </a:t>
            </a:r>
            <a:r>
              <a:rPr lang="fr-FR" sz="2800" u="sng" dirty="0"/>
              <a:t>USERS</a:t>
            </a:r>
          </a:p>
          <a:p>
            <a:r>
              <a:rPr lang="fr-FR" sz="2800" dirty="0"/>
              <a:t>Les données intéressantes sont : niveau et </a:t>
            </a:r>
            <a:r>
              <a:rPr lang="fr-FR" sz="2800" dirty="0" err="1"/>
              <a:t>etat_u</a:t>
            </a:r>
            <a:endParaRPr lang="fr-FR" sz="2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154" y="3279270"/>
            <a:ext cx="10831437" cy="2676899"/>
          </a:xfrm>
          <a:prstGeom prst="rect">
            <a:avLst/>
          </a:prstGeom>
        </p:spPr>
      </p:pic>
    </p:spTree>
    <p:extLst>
      <p:ext uri="{BB962C8B-B14F-4D97-AF65-F5344CB8AC3E}">
        <p14:creationId xmlns:p14="http://schemas.microsoft.com/office/powerpoint/2010/main" val="2711736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Base de données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08" y="3120701"/>
            <a:ext cx="10869542" cy="1400370"/>
          </a:xfrm>
          <a:prstGeom prst="rect">
            <a:avLst/>
          </a:prstGeom>
        </p:spPr>
      </p:pic>
      <p:sp>
        <p:nvSpPr>
          <p:cNvPr id="7" name="TextBox 6"/>
          <p:cNvSpPr txBox="1"/>
          <p:nvPr/>
        </p:nvSpPr>
        <p:spPr>
          <a:xfrm>
            <a:off x="656408" y="1696267"/>
            <a:ext cx="10879183" cy="954107"/>
          </a:xfrm>
          <a:prstGeom prst="rect">
            <a:avLst/>
          </a:prstGeom>
          <a:noFill/>
        </p:spPr>
        <p:txBody>
          <a:bodyPr wrap="square" rtlCol="0">
            <a:spAutoFit/>
          </a:bodyPr>
          <a:lstStyle/>
          <a:p>
            <a:r>
              <a:rPr lang="fr-FR" sz="2800" dirty="0"/>
              <a:t>Cette table est la table </a:t>
            </a:r>
            <a:r>
              <a:rPr lang="fr-FR" sz="2800" u="sng" dirty="0"/>
              <a:t>PLACE</a:t>
            </a:r>
            <a:r>
              <a:rPr lang="fr-FR" sz="2800" dirty="0"/>
              <a:t> </a:t>
            </a:r>
          </a:p>
          <a:p>
            <a:r>
              <a:rPr lang="fr-FR" sz="2800" dirty="0"/>
              <a:t>Les données intéressantes sont : </a:t>
            </a:r>
            <a:r>
              <a:rPr lang="fr-FR" sz="2800" dirty="0" err="1"/>
              <a:t>etat_p</a:t>
            </a:r>
            <a:r>
              <a:rPr lang="fr-FR" sz="2800" dirty="0"/>
              <a:t> </a:t>
            </a:r>
          </a:p>
        </p:txBody>
      </p:sp>
    </p:spTree>
    <p:extLst>
      <p:ext uri="{BB962C8B-B14F-4D97-AF65-F5344CB8AC3E}">
        <p14:creationId xmlns:p14="http://schemas.microsoft.com/office/powerpoint/2010/main" val="588575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Base de données</a:t>
            </a:r>
          </a:p>
        </p:txBody>
      </p:sp>
      <p:sp>
        <p:nvSpPr>
          <p:cNvPr id="6" name="TextBox 5"/>
          <p:cNvSpPr txBox="1"/>
          <p:nvPr/>
        </p:nvSpPr>
        <p:spPr>
          <a:xfrm>
            <a:off x="656408" y="1696267"/>
            <a:ext cx="10879183" cy="1815882"/>
          </a:xfrm>
          <a:prstGeom prst="rect">
            <a:avLst/>
          </a:prstGeom>
          <a:noFill/>
        </p:spPr>
        <p:txBody>
          <a:bodyPr wrap="square" rtlCol="0">
            <a:spAutoFit/>
          </a:bodyPr>
          <a:lstStyle/>
          <a:p>
            <a:r>
              <a:rPr lang="fr-FR" sz="2800" dirty="0"/>
              <a:t>Cette table est la table RESERVATION</a:t>
            </a:r>
          </a:p>
          <a:p>
            <a:r>
              <a:rPr lang="fr-FR" sz="2800" dirty="0"/>
              <a:t>Les données intéressantes sont : </a:t>
            </a:r>
            <a:r>
              <a:rPr lang="fr-FR" sz="2800" dirty="0" err="1"/>
              <a:t>date_resa</a:t>
            </a:r>
            <a:r>
              <a:rPr lang="fr-FR" sz="2800" dirty="0"/>
              <a:t> ; </a:t>
            </a:r>
            <a:r>
              <a:rPr lang="fr-FR" sz="2800" dirty="0" err="1"/>
              <a:t>date_debut</a:t>
            </a:r>
            <a:r>
              <a:rPr lang="fr-FR" sz="2800" dirty="0"/>
              <a:t> et </a:t>
            </a:r>
            <a:r>
              <a:rPr lang="fr-FR" sz="2800" dirty="0" err="1"/>
              <a:t>date_fin</a:t>
            </a:r>
            <a:endParaRPr lang="fr-FR" sz="2800" dirty="0"/>
          </a:p>
          <a:p>
            <a:endParaRPr lang="fr-FR" sz="2800" dirty="0"/>
          </a:p>
          <a:p>
            <a:r>
              <a:rPr lang="fr-FR" sz="2800" dirty="0"/>
              <a:t>On remarque les clés étrangères : </a:t>
            </a:r>
            <a:r>
              <a:rPr lang="fr-FR" sz="2800" dirty="0" err="1"/>
              <a:t>id_u</a:t>
            </a:r>
            <a:r>
              <a:rPr lang="fr-FR" sz="2800" dirty="0"/>
              <a:t> et </a:t>
            </a:r>
            <a:r>
              <a:rPr lang="fr-FR" sz="2800" dirty="0" err="1"/>
              <a:t>id_p</a:t>
            </a:r>
            <a:endParaRPr lang="fr-FR"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59" y="3920703"/>
            <a:ext cx="10774279" cy="2333951"/>
          </a:xfrm>
          <a:prstGeom prst="rect">
            <a:avLst/>
          </a:prstGeom>
        </p:spPr>
      </p:pic>
    </p:spTree>
    <p:extLst>
      <p:ext uri="{BB962C8B-B14F-4D97-AF65-F5344CB8AC3E}">
        <p14:creationId xmlns:p14="http://schemas.microsoft.com/office/powerpoint/2010/main" val="3966277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b="1" u="sng" dirty="0"/>
              <a:t>Technologies utilisées</a:t>
            </a:r>
          </a:p>
        </p:txBody>
      </p:sp>
      <p:sp>
        <p:nvSpPr>
          <p:cNvPr id="6" name="Content Placeholder 5"/>
          <p:cNvSpPr>
            <a:spLocks noGrp="1"/>
          </p:cNvSpPr>
          <p:nvPr>
            <p:ph idx="1"/>
          </p:nvPr>
        </p:nvSpPr>
        <p:spPr/>
        <p:txBody>
          <a:bodyPr>
            <a:noAutofit/>
          </a:bodyPr>
          <a:lstStyle/>
          <a:p>
            <a:r>
              <a:rPr lang="fr-FR" sz="3200" dirty="0"/>
              <a:t>Pour le MCD graphique: MOCODO</a:t>
            </a:r>
          </a:p>
          <a:p>
            <a:r>
              <a:rPr lang="fr-FR" sz="3200" dirty="0"/>
              <a:t>Pour la maquette du site: </a:t>
            </a:r>
            <a:r>
              <a:rPr lang="fr-FR" sz="3200" dirty="0" err="1"/>
              <a:t>Balsamiq</a:t>
            </a:r>
            <a:endParaRPr lang="fr-FR" sz="3200" dirty="0"/>
          </a:p>
          <a:p>
            <a:r>
              <a:rPr lang="fr-FR" sz="3200" dirty="0"/>
              <a:t>Pour la base de donnée: MySQL</a:t>
            </a:r>
          </a:p>
          <a:p>
            <a:r>
              <a:rPr lang="fr-FR" sz="3200" dirty="0"/>
              <a:t>Pour le Back-end: PHP</a:t>
            </a:r>
          </a:p>
          <a:p>
            <a:r>
              <a:rPr lang="fr-FR" sz="3200" dirty="0"/>
              <a:t>Pour le Front-End: HTML5, CSS3, JavaScript, SCSS, </a:t>
            </a:r>
            <a:r>
              <a:rPr lang="fr-FR" sz="3200" dirty="0" err="1"/>
              <a:t>Bootstrap</a:t>
            </a:r>
            <a:endParaRPr lang="fr-FR" sz="3200" dirty="0"/>
          </a:p>
          <a:p>
            <a:r>
              <a:rPr lang="fr-FR" sz="3200" dirty="0"/>
              <a:t>Logiciel de présentation: Microsoft POWERPOINT</a:t>
            </a:r>
          </a:p>
          <a:p>
            <a:r>
              <a:rPr lang="fr-FR" sz="3200" dirty="0"/>
              <a:t>Outils de collaborations: </a:t>
            </a:r>
            <a:r>
              <a:rPr lang="fr-FR" sz="3200" dirty="0" err="1"/>
              <a:t>Github</a:t>
            </a:r>
            <a:r>
              <a:rPr lang="fr-FR" sz="3200" dirty="0"/>
              <a:t>, </a:t>
            </a:r>
            <a:r>
              <a:rPr lang="fr-FR" sz="3200" dirty="0" err="1"/>
              <a:t>Trello</a:t>
            </a:r>
            <a:endParaRPr lang="fr-FR" sz="3200" dirty="0"/>
          </a:p>
        </p:txBody>
      </p:sp>
    </p:spTree>
    <p:extLst>
      <p:ext uri="{BB962C8B-B14F-4D97-AF65-F5344CB8AC3E}">
        <p14:creationId xmlns:p14="http://schemas.microsoft.com/office/powerpoint/2010/main" val="299417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Tâches pré-production</a:t>
            </a:r>
          </a:p>
        </p:txBody>
      </p:sp>
      <p:sp>
        <p:nvSpPr>
          <p:cNvPr id="3" name="Content Placeholder 2"/>
          <p:cNvSpPr>
            <a:spLocks noGrp="1"/>
          </p:cNvSpPr>
          <p:nvPr>
            <p:ph idx="1"/>
          </p:nvPr>
        </p:nvSpPr>
        <p:spPr/>
        <p:txBody>
          <a:bodyPr/>
          <a:lstStyle/>
          <a:p>
            <a:r>
              <a:rPr lang="fr-FR" dirty="0"/>
              <a:t>Création d'une documentation comprenant la liste des taches, les technologies à utiliser, les maquettes et le MCD</a:t>
            </a:r>
          </a:p>
          <a:p>
            <a:r>
              <a:rPr lang="fr-FR" dirty="0"/>
              <a:t>Mise en place du projet sur </a:t>
            </a:r>
            <a:r>
              <a:rPr lang="fr-FR" dirty="0" err="1"/>
              <a:t>Github</a:t>
            </a:r>
            <a:r>
              <a:rPr lang="fr-FR" dirty="0"/>
              <a:t> et attributions des accès aux différents collaborateurs</a:t>
            </a:r>
          </a:p>
          <a:p>
            <a:r>
              <a:rPr lang="fr-FR" dirty="0"/>
              <a:t>Création du Modèle Conceptuel des Données</a:t>
            </a:r>
          </a:p>
          <a:p>
            <a:r>
              <a:rPr lang="fr-FR" dirty="0"/>
              <a:t>Création de la hiérarchisation du plan du site</a:t>
            </a:r>
          </a:p>
          <a:p>
            <a:r>
              <a:rPr lang="fr-FR" dirty="0"/>
              <a:t>Création des maquettes de représentation des pages du site</a:t>
            </a:r>
          </a:p>
          <a:p>
            <a:r>
              <a:rPr lang="fr-FR" dirty="0"/>
              <a:t>Création de la base de données </a:t>
            </a:r>
          </a:p>
          <a:p>
            <a:endParaRPr lang="fr-FR" dirty="0"/>
          </a:p>
        </p:txBody>
      </p:sp>
    </p:spTree>
    <p:extLst>
      <p:ext uri="{BB962C8B-B14F-4D97-AF65-F5344CB8AC3E}">
        <p14:creationId xmlns:p14="http://schemas.microsoft.com/office/powerpoint/2010/main" val="427541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Fonctions primaire de l'application</a:t>
            </a:r>
            <a:endParaRPr lang="fr-FR" u="sng" dirty="0"/>
          </a:p>
        </p:txBody>
      </p:sp>
      <p:sp>
        <p:nvSpPr>
          <p:cNvPr id="3" name="Content Placeholder 2"/>
          <p:cNvSpPr>
            <a:spLocks noGrp="1"/>
          </p:cNvSpPr>
          <p:nvPr>
            <p:ph idx="1"/>
          </p:nvPr>
        </p:nvSpPr>
        <p:spPr>
          <a:xfrm>
            <a:off x="838200" y="1371600"/>
            <a:ext cx="10515600" cy="4805363"/>
          </a:xfrm>
        </p:spPr>
        <p:txBody>
          <a:bodyPr>
            <a:normAutofit lnSpcReduction="10000"/>
          </a:bodyPr>
          <a:lstStyle/>
          <a:p>
            <a:endParaRPr lang="fr-FR" sz="2400" dirty="0"/>
          </a:p>
          <a:p>
            <a:r>
              <a:rPr lang="fr-FR" sz="2400" dirty="0"/>
              <a:t>Création des pages constituant le site, suivant les maquettes (</a:t>
            </a:r>
            <a:r>
              <a:rPr lang="fr-FR" sz="2400" dirty="0" err="1"/>
              <a:t>cf</a:t>
            </a:r>
            <a:r>
              <a:rPr lang="fr-FR" sz="2400" dirty="0"/>
              <a:t> Maquettes) et en respectant l'architecture logicielle Modèle vue contrôleur (MVC)</a:t>
            </a:r>
          </a:p>
          <a:p>
            <a:r>
              <a:rPr lang="fr-FR" sz="2400" dirty="0"/>
              <a:t>Elaboration du système d’inscription, connexion,</a:t>
            </a:r>
          </a:p>
          <a:p>
            <a:r>
              <a:rPr lang="fr-FR" sz="2400" dirty="0"/>
              <a:t>Mise en place des fonctionnalités de la page admin. Affichage et approbation des demandes d’inscriptions.</a:t>
            </a:r>
          </a:p>
          <a:p>
            <a:r>
              <a:rPr lang="fr-FR" sz="2400" dirty="0"/>
              <a:t>Elaboration du système de réservation aléatoire sur la page utilisateur.</a:t>
            </a:r>
          </a:p>
          <a:p>
            <a:r>
              <a:rPr lang="fr-FR" sz="2400" dirty="0"/>
              <a:t>Mise en place du système de mise en attente. Et de l’affichage du rang dans la file sur la page utilisateur</a:t>
            </a:r>
          </a:p>
          <a:p>
            <a:r>
              <a:rPr lang="fr-FR" sz="2400" dirty="0"/>
              <a:t>Sur la page admin, affichage de la liste d’attente puis de la liste de l’historique des réservations.</a:t>
            </a:r>
          </a:p>
          <a:p>
            <a:r>
              <a:rPr lang="fr-FR" sz="2400" dirty="0"/>
              <a:t>Sécurité sur le mot de passe en hachage en SHA-256.</a:t>
            </a:r>
          </a:p>
          <a:p>
            <a:endParaRPr lang="fr-FR" sz="2400" dirty="0"/>
          </a:p>
        </p:txBody>
      </p:sp>
    </p:spTree>
    <p:extLst>
      <p:ext uri="{BB962C8B-B14F-4D97-AF65-F5344CB8AC3E}">
        <p14:creationId xmlns:p14="http://schemas.microsoft.com/office/powerpoint/2010/main" val="323377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Fonctions secondaires de l'application</a:t>
            </a:r>
            <a:br>
              <a:rPr lang="fr-FR" b="1" dirty="0"/>
            </a:br>
            <a:endParaRPr lang="fr-FR" u="sng" dirty="0"/>
          </a:p>
        </p:txBody>
      </p:sp>
      <p:sp>
        <p:nvSpPr>
          <p:cNvPr id="3" name="Content Placeholder 2"/>
          <p:cNvSpPr>
            <a:spLocks noGrp="1"/>
          </p:cNvSpPr>
          <p:nvPr>
            <p:ph idx="1"/>
          </p:nvPr>
        </p:nvSpPr>
        <p:spPr/>
        <p:txBody>
          <a:bodyPr>
            <a:normAutofit fontScale="85000" lnSpcReduction="10000"/>
          </a:bodyPr>
          <a:lstStyle/>
          <a:p>
            <a:r>
              <a:rPr lang="fr-FR" dirty="0"/>
              <a:t>Ajout des fonctionnalités de modification de la liste d’attente et de la liste des places.</a:t>
            </a:r>
          </a:p>
          <a:p>
            <a:r>
              <a:rPr lang="fr-FR" dirty="0"/>
              <a:t>Fonctionnalité d’attribution manuelle des places sur la page admin.</a:t>
            </a:r>
          </a:p>
          <a:p>
            <a:r>
              <a:rPr lang="fr-FR" dirty="0"/>
              <a:t>Possibilité de la réinitialisation du mot de passe utilisateur via un système d'envoi de mail avec un fonctionnement de </a:t>
            </a:r>
            <a:r>
              <a:rPr lang="fr-FR" dirty="0" err="1"/>
              <a:t>token</a:t>
            </a:r>
            <a:r>
              <a:rPr lang="fr-FR" dirty="0"/>
              <a:t>, </a:t>
            </a:r>
            <a:r>
              <a:rPr lang="fr-FR" dirty="0" err="1"/>
              <a:t>token</a:t>
            </a:r>
            <a:r>
              <a:rPr lang="fr-FR" dirty="0"/>
              <a:t> qui est identique en base de donnée ainsi que dans le liens trouver dans l'email envoyer à l'utilisateur.</a:t>
            </a:r>
          </a:p>
          <a:p>
            <a:r>
              <a:rPr lang="fr-FR" dirty="0"/>
              <a:t>Sécurité du site, du point de vue du front-end vérification en JavaScript de tout les formulaires avec l'utilisation de Regex en rapport avec le champs ex(email, adresse), vérification lors de l'inscription du mot de passe indiquer avec une double vérification. du point de vue du back-end sécurisation en PHP face aux injections SQL en protégeant les requetés, utilisations de requête préparée avec des variables liées, trouvable dans les librairies PDO et MySQLi.</a:t>
            </a:r>
          </a:p>
          <a:p>
            <a:endParaRPr lang="fr-FR" dirty="0"/>
          </a:p>
        </p:txBody>
      </p:sp>
    </p:spTree>
    <p:extLst>
      <p:ext uri="{BB962C8B-B14F-4D97-AF65-F5344CB8AC3E}">
        <p14:creationId xmlns:p14="http://schemas.microsoft.com/office/powerpoint/2010/main" val="2942507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Plan du site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59428"/>
            <a:ext cx="12178050" cy="5303520"/>
          </a:xfrm>
          <a:prstGeom prst="rect">
            <a:avLst/>
          </a:prstGeom>
        </p:spPr>
      </p:pic>
    </p:spTree>
    <p:extLst>
      <p:ext uri="{BB962C8B-B14F-4D97-AF65-F5344CB8AC3E}">
        <p14:creationId xmlns:p14="http://schemas.microsoft.com/office/powerpoint/2010/main" val="995658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u="sng" dirty="0"/>
              <a:t>Modèle conceptuel de données</a:t>
            </a:r>
          </a:p>
        </p:txBody>
      </p:sp>
      <p:pic>
        <p:nvPicPr>
          <p:cNvPr id="4" name="Content Placeholder 3"/>
          <p:cNvPicPr>
            <a:picLocks noGrp="1" noChangeAspect="1"/>
          </p:cNvPicPr>
          <p:nvPr>
            <p:ph idx="1"/>
          </p:nvPr>
        </p:nvPicPr>
        <p:blipFill>
          <a:blip r:embed="rId2"/>
          <a:stretch>
            <a:fillRect/>
          </a:stretch>
        </p:blipFill>
        <p:spPr>
          <a:xfrm>
            <a:off x="2089656" y="1690688"/>
            <a:ext cx="8012688" cy="4207033"/>
          </a:xfrm>
          <a:prstGeom prst="rect">
            <a:avLst/>
          </a:prstGeom>
        </p:spPr>
      </p:pic>
    </p:spTree>
    <p:extLst>
      <p:ext uri="{BB962C8B-B14F-4D97-AF65-F5344CB8AC3E}">
        <p14:creationId xmlns:p14="http://schemas.microsoft.com/office/powerpoint/2010/main" val="58562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b="1" u="sng" dirty="0"/>
              <a:t>Maquettes</a:t>
            </a:r>
            <a:br>
              <a:rPr lang="fr-FR" b="1" u="sng" dirty="0"/>
            </a:br>
            <a:r>
              <a:rPr lang="fr-FR" b="1" u="sng" dirty="0"/>
              <a:t>Page d’accueil</a:t>
            </a:r>
          </a:p>
        </p:txBody>
      </p:sp>
      <p:pic>
        <p:nvPicPr>
          <p:cNvPr id="4" name="Image 3">
            <a:extLst>
              <a:ext uri="{FF2B5EF4-FFF2-40B4-BE49-F238E27FC236}">
                <a16:creationId xmlns:a16="http://schemas.microsoft.com/office/drawing/2014/main" id="{953238A2-11F9-FD4A-A6B3-71BE6CF5C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535" y="1690688"/>
            <a:ext cx="8208929" cy="4784884"/>
          </a:xfrm>
          <a:prstGeom prst="rect">
            <a:avLst/>
          </a:prstGeom>
        </p:spPr>
      </p:pic>
    </p:spTree>
    <p:extLst>
      <p:ext uri="{BB962C8B-B14F-4D97-AF65-F5344CB8AC3E}">
        <p14:creationId xmlns:p14="http://schemas.microsoft.com/office/powerpoint/2010/main" val="3418796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pPr algn="ctr"/>
            <a:r>
              <a:rPr lang="fr-FR" b="1" u="sng" dirty="0"/>
              <a:t>Maquettes</a:t>
            </a:r>
            <a:br>
              <a:rPr lang="fr-FR" b="1" u="sng" dirty="0"/>
            </a:br>
            <a:r>
              <a:rPr lang="fr-FR" b="1" u="sng" dirty="0"/>
              <a:t>Page d’inscription</a:t>
            </a:r>
          </a:p>
        </p:txBody>
      </p:sp>
      <p:pic>
        <p:nvPicPr>
          <p:cNvPr id="5" name="Image 4">
            <a:extLst>
              <a:ext uri="{FF2B5EF4-FFF2-40B4-BE49-F238E27FC236}">
                <a16:creationId xmlns:a16="http://schemas.microsoft.com/office/drawing/2014/main" id="{1E1591EA-5BCE-A645-B194-8DA12B262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285" y="1680961"/>
            <a:ext cx="8201430" cy="4765894"/>
          </a:xfrm>
          <a:prstGeom prst="rect">
            <a:avLst/>
          </a:prstGeom>
        </p:spPr>
      </p:pic>
    </p:spTree>
    <p:extLst>
      <p:ext uri="{BB962C8B-B14F-4D97-AF65-F5344CB8AC3E}">
        <p14:creationId xmlns:p14="http://schemas.microsoft.com/office/powerpoint/2010/main" val="1942236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490</Words>
  <Application>Microsoft Macintosh PowerPoint</Application>
  <PresentationFormat>Grand écran</PresentationFormat>
  <Paragraphs>55</Paragraphs>
  <Slides>18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Arial</vt:lpstr>
      <vt:lpstr>Arial Rounded MT Bold</vt:lpstr>
      <vt:lpstr>Calibri</vt:lpstr>
      <vt:lpstr>Calibri Light</vt:lpstr>
      <vt:lpstr>Office Theme</vt:lpstr>
      <vt:lpstr>Présentation PPE Parking</vt:lpstr>
      <vt:lpstr>Technologies utilisées</vt:lpstr>
      <vt:lpstr>Tâches pré-production</vt:lpstr>
      <vt:lpstr>Fonctions primaire de l'application</vt:lpstr>
      <vt:lpstr>Fonctions secondaires de l'application </vt:lpstr>
      <vt:lpstr>Plan du site</vt:lpstr>
      <vt:lpstr>Modèle conceptuel de données</vt:lpstr>
      <vt:lpstr>Maquettes Page d’accueil</vt:lpstr>
      <vt:lpstr>Maquettes Page d’inscription</vt:lpstr>
      <vt:lpstr>Maquettes Page d’Admin</vt:lpstr>
      <vt:lpstr>Maquettes Page d’Admin File d’attente</vt:lpstr>
      <vt:lpstr>Maquettes Page d’Admin Gestion inscriptions</vt:lpstr>
      <vt:lpstr>Maquettes Page utilisateur</vt:lpstr>
      <vt:lpstr>Maquettes Page utilisateur réserver une place</vt:lpstr>
      <vt:lpstr>Maquettes Page utilisateur édition du compte</vt:lpstr>
      <vt:lpstr>Base de données</vt:lpstr>
      <vt:lpstr>Base de données</vt:lpstr>
      <vt:lpstr>Base de données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PPE Parking</dc:title>
  <dc:creator>Benoit Valle</dc:creator>
  <cp:lastModifiedBy>alexandre kaprielian</cp:lastModifiedBy>
  <cp:revision>21</cp:revision>
  <dcterms:created xsi:type="dcterms:W3CDTF">2018-09-27T12:37:41Z</dcterms:created>
  <dcterms:modified xsi:type="dcterms:W3CDTF">2018-09-28T07:23:38Z</dcterms:modified>
</cp:coreProperties>
</file>