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8" r:id="rId2"/>
    <p:sldId id="257" r:id="rId3"/>
    <p:sldId id="284" r:id="rId4"/>
    <p:sldId id="262" r:id="rId5"/>
    <p:sldId id="287" r:id="rId6"/>
    <p:sldId id="261" r:id="rId7"/>
    <p:sldId id="285" r:id="rId8"/>
  </p:sldIdLst>
  <p:sldSz cx="9144000" cy="5143500" type="screen16x9"/>
  <p:notesSz cx="6858000" cy="9144000"/>
  <p:embeddedFontLst>
    <p:embeddedFont>
      <p:font typeface="Source Sans Pro" charset="0"/>
      <p:regular r:id="rId10"/>
      <p:bold r:id="rId11"/>
      <p:italic r:id="rId12"/>
      <p:boldItalic r:id="rId13"/>
    </p:embeddedFont>
    <p:embeddedFont>
      <p:font typeface="Montserrat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07E6FD3-8036-4F87-83E5-27587348F63A}">
  <a:tblStyle styleId="{F07E6FD3-8036-4F87-83E5-27587348F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1" autoAdjust="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41222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6" descr="marco.png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2" descr="marco.png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u.com/vseuchebniki/docs/150926172740-d702a74e3336450c83de61028293169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kprosto.ru/kak-952348-chto-takoe-ballisticheskaya-traektoriy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utogear.ru/article/403/069/vyichislitelnyiy-eksperiment-metodyi-i-etapyi-provedeniya/" TargetMode="External"/><Relationship Id="rId5" Type="http://schemas.openxmlformats.org/officeDocument/2006/relationships/hyperlink" Target="http://ru.solverbook.com/spravochnik/mexanika/mexanicheskie-kolebaniya-i-volny/matematicheskij-mayatnik/" TargetMode="External"/><Relationship Id="rId4" Type="http://schemas.openxmlformats.org/officeDocument/2006/relationships/hyperlink" Target="http://bookre.org/reader?file=39417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971600" y="1450614"/>
            <a:ext cx="37767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800" dirty="0" smtClean="0"/>
              <a:t>Работу провел Кузнецов Антон Денисович - студент РГПУ им. А.И Герцена факультета ИВТ.</a:t>
            </a:r>
            <a:endParaRPr sz="1800" dirty="0"/>
          </a:p>
        </p:txBody>
      </p:sp>
      <p:pic>
        <p:nvPicPr>
          <p:cNvPr id="91" name="Google Shape;91;p15" descr="photo-1434030216411-0b793f4b4173.jpg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662122" y="699542"/>
            <a:ext cx="756084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/>
              <a:t>Портфолио студента-исследователя по лабораторной работе №2.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Библиография</a:t>
            </a:r>
            <a:r>
              <a:rPr lang="en-US" sz="1800" dirty="0" smtClean="0"/>
              <a:t>:</a:t>
            </a:r>
            <a:endParaRPr sz="18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234208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/>
            </a:r>
            <a:br>
              <a:rPr lang="en" sz="1200" dirty="0"/>
            </a:b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55576" y="1491630"/>
            <a:ext cx="7632848" cy="2764500"/>
          </a:xfrm>
        </p:spPr>
        <p:txBody>
          <a:bodyPr/>
          <a:lstStyle/>
          <a:p>
            <a:r>
              <a:rPr lang="en-US" i="1" dirty="0" smtClean="0">
                <a:hlinkClick r:id="rId3"/>
              </a:rPr>
              <a:t>“</a:t>
            </a:r>
            <a:r>
              <a:rPr lang="ru-RU" i="1" dirty="0" smtClean="0">
                <a:hlinkClick r:id="rId3"/>
              </a:rPr>
              <a:t>Физика 11 класс</a:t>
            </a:r>
            <a:r>
              <a:rPr lang="en-US" i="1" dirty="0" smtClean="0">
                <a:hlinkClick r:id="rId3"/>
              </a:rPr>
              <a:t>”</a:t>
            </a:r>
            <a:r>
              <a:rPr lang="ru-RU" i="1" dirty="0" smtClean="0">
                <a:hlinkClick r:id="rId3"/>
              </a:rPr>
              <a:t> </a:t>
            </a:r>
            <a:r>
              <a:rPr lang="ru-RU" b="1" i="1" dirty="0" err="1" smtClean="0">
                <a:hlinkClick r:id="rId3"/>
              </a:rPr>
              <a:t>Мякишев</a:t>
            </a:r>
            <a:r>
              <a:rPr lang="ru-RU" b="1" i="1" dirty="0" smtClean="0">
                <a:hlinkClick r:id="rId3"/>
              </a:rPr>
              <a:t>, </a:t>
            </a:r>
            <a:r>
              <a:rPr lang="ru-RU" b="1" i="1" dirty="0" err="1" smtClean="0">
                <a:hlinkClick r:id="rId3"/>
              </a:rPr>
              <a:t>Буховцев</a:t>
            </a:r>
            <a:r>
              <a:rPr lang="ru-RU" b="1" i="1" dirty="0" smtClean="0">
                <a:hlinkClick r:id="rId3"/>
              </a:rPr>
              <a:t>, </a:t>
            </a:r>
            <a:r>
              <a:rPr lang="ru-RU" b="1" i="1" dirty="0" err="1" smtClean="0">
                <a:hlinkClick r:id="rId3"/>
              </a:rPr>
              <a:t>Чаругин</a:t>
            </a:r>
            <a:r>
              <a:rPr lang="en-US" b="1" i="1" dirty="0" smtClean="0"/>
              <a:t>.</a:t>
            </a:r>
            <a:endParaRPr lang="ru-RU" b="1" i="1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Справочник</a:t>
            </a:r>
            <a:r>
              <a:rPr lang="en-US" sz="1800" dirty="0" smtClean="0"/>
              <a:t>:</a:t>
            </a:r>
            <a:endParaRPr sz="18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234208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/>
            </a:r>
            <a:br>
              <a:rPr lang="en" sz="1200" dirty="0"/>
            </a:b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55576" y="1491630"/>
            <a:ext cx="7632848" cy="2764500"/>
          </a:xfrm>
        </p:spPr>
        <p:txBody>
          <a:bodyPr/>
          <a:lstStyle/>
          <a:p>
            <a:endParaRPr lang="ru-RU" sz="1400" dirty="0" smtClean="0">
              <a:latin typeface="+mn-lt"/>
              <a:hlinkClick r:id="rId3"/>
            </a:endParaRPr>
          </a:p>
          <a:p>
            <a:r>
              <a:rPr lang="ru-RU" sz="1600" dirty="0" err="1">
                <a:latin typeface="+mn-lt"/>
                <a:hlinkClick r:id="rId4"/>
              </a:rPr>
              <a:t>Ю.Ф.Скрипников</a:t>
            </a:r>
            <a:r>
              <a:rPr lang="ru-RU" sz="1600" dirty="0">
                <a:latin typeface="+mn-lt"/>
                <a:hlinkClick r:id="rId4"/>
              </a:rPr>
              <a:t>. Колебательный </a:t>
            </a:r>
            <a:r>
              <a:rPr lang="ru-RU" sz="1600" dirty="0" smtClean="0">
                <a:latin typeface="+mn-lt"/>
                <a:hlinkClick r:id="rId4"/>
              </a:rPr>
              <a:t>контур</a:t>
            </a:r>
            <a:r>
              <a:rPr lang="ru-RU" sz="1600" dirty="0" smtClean="0">
                <a:latin typeface="+mn-lt"/>
              </a:rPr>
              <a:t>.</a:t>
            </a:r>
            <a:endParaRPr lang="ru-RU" sz="1600" dirty="0">
              <a:latin typeface="+mn-lt"/>
            </a:endParaRPr>
          </a:p>
          <a:p>
            <a:r>
              <a:rPr lang="ru-RU" sz="1600" dirty="0" smtClean="0">
                <a:latin typeface="+mn-lt"/>
                <a:hlinkClick r:id="rId5"/>
              </a:rPr>
              <a:t>Математический маятник</a:t>
            </a:r>
            <a:r>
              <a:rPr lang="ru-RU" sz="1600" dirty="0" smtClean="0">
                <a:latin typeface="+mn-lt"/>
              </a:rPr>
              <a:t>.</a:t>
            </a:r>
            <a:endParaRPr lang="ru-RU" sz="1600" dirty="0">
              <a:latin typeface="+mn-lt"/>
            </a:endParaRPr>
          </a:p>
          <a:p>
            <a:r>
              <a:rPr lang="ru-RU" sz="1600" dirty="0" smtClean="0">
                <a:latin typeface="+mn-lt"/>
                <a:hlinkClick r:id="rId6"/>
              </a:rPr>
              <a:t>Вычислительный </a:t>
            </a:r>
            <a:r>
              <a:rPr lang="ru-RU" sz="1600" dirty="0">
                <a:latin typeface="+mn-lt"/>
                <a:hlinkClick r:id="rId6"/>
              </a:rPr>
              <a:t>эксперимент: методы и этапы </a:t>
            </a:r>
            <a:r>
              <a:rPr lang="ru-RU" sz="1600" dirty="0" smtClean="0">
                <a:latin typeface="+mn-lt"/>
                <a:hlinkClick r:id="rId6"/>
              </a:rPr>
              <a:t>проведения</a:t>
            </a:r>
            <a:r>
              <a:rPr lang="ru-RU" sz="1600" dirty="0" smtClean="0">
                <a:latin typeface="+mn-lt"/>
              </a:rPr>
              <a:t>.</a:t>
            </a:r>
            <a:endParaRPr lang="ru-RU" sz="1600" dirty="0">
              <a:latin typeface="+mn-lt"/>
            </a:endParaRPr>
          </a:p>
          <a:p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674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4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0" name="Google Shape;81;p14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>
                <a:latin typeface="+mj-lt"/>
              </a:rPr>
              <a:t>Глоссарий:</a:t>
            </a:r>
            <a:endParaRPr lang="ru-RU" sz="1800" dirty="0">
              <a:latin typeface="+mj-lt"/>
            </a:endParaRPr>
          </a:p>
        </p:txBody>
      </p:sp>
      <p:sp>
        <p:nvSpPr>
          <p:cNvPr id="21" name="Текст 2"/>
          <p:cNvSpPr txBox="1">
            <a:spLocks/>
          </p:cNvSpPr>
          <p:nvPr/>
        </p:nvSpPr>
        <p:spPr>
          <a:xfrm>
            <a:off x="755576" y="1491630"/>
            <a:ext cx="4451136" cy="276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ru-RU" b="1" dirty="0" smtClean="0"/>
              <a:t>Математическая</a:t>
            </a:r>
            <a:r>
              <a:rPr lang="ru-RU" b="1" dirty="0"/>
              <a:t> </a:t>
            </a:r>
            <a:r>
              <a:rPr lang="ru-RU" b="1" dirty="0" smtClean="0"/>
              <a:t>модель</a:t>
            </a:r>
            <a:r>
              <a:rPr lang="ru-RU" dirty="0"/>
              <a:t> </a:t>
            </a:r>
            <a:r>
              <a:rPr lang="ru-RU" dirty="0" smtClean="0"/>
              <a:t>- это</a:t>
            </a:r>
            <a:r>
              <a:rPr lang="ru-RU" dirty="0"/>
              <a:t> упрощенное описание реальности с помощью математических понятий. </a:t>
            </a:r>
            <a:endParaRPr lang="ru-RU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ru-RU" b="1" dirty="0">
                <a:latin typeface="+mn-lt"/>
              </a:rPr>
              <a:t>Математический маятник</a:t>
            </a:r>
            <a:r>
              <a:rPr lang="ru-RU" dirty="0"/>
              <a:t>– это модель системы, совершающей гармонические колебания. Свободные колебания математического маятника при малых углах отклонения описываются уравнением гармонических колебаний.</a:t>
            </a:r>
            <a:endParaRPr lang="ru-RU" dirty="0"/>
          </a:p>
        </p:txBody>
      </p:sp>
      <p:sp>
        <p:nvSpPr>
          <p:cNvPr id="5" name="Google Shape;121;p19"/>
          <p:cNvSpPr/>
          <p:nvPr/>
        </p:nvSpPr>
        <p:spPr>
          <a:xfrm>
            <a:off x="6846775" y="3624538"/>
            <a:ext cx="286070" cy="27314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22;p19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7" name="Google Shape;123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4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25;p19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10" name="Google Shape;126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8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30;p19"/>
          <p:cNvSpPr/>
          <p:nvPr/>
        </p:nvSpPr>
        <p:spPr>
          <a:xfrm rot="2466658">
            <a:off x="5401397" y="2328184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1;p19"/>
          <p:cNvSpPr/>
          <p:nvPr/>
        </p:nvSpPr>
        <p:spPr>
          <a:xfrm rot="-1609369">
            <a:off x="5982682" y="2566984"/>
            <a:ext cx="286027" cy="2731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2;p19"/>
          <p:cNvSpPr/>
          <p:nvPr/>
        </p:nvSpPr>
        <p:spPr>
          <a:xfrm rot="2926158">
            <a:off x="7717040" y="2783347"/>
            <a:ext cx="214204" cy="2045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3;p19"/>
          <p:cNvSpPr/>
          <p:nvPr/>
        </p:nvSpPr>
        <p:spPr>
          <a:xfrm rot="-1609285">
            <a:off x="6689918" y="1775009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5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0" name="Google Shape;81;p14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>
                <a:latin typeface="+mj-lt"/>
              </a:rPr>
              <a:t>Коллекция:</a:t>
            </a:r>
            <a:endParaRPr lang="ru-RU" sz="1800" dirty="0">
              <a:latin typeface="+mj-lt"/>
            </a:endParaRPr>
          </a:p>
        </p:txBody>
      </p:sp>
      <p:sp>
        <p:nvSpPr>
          <p:cNvPr id="21" name="Текст 2"/>
          <p:cNvSpPr txBox="1">
            <a:spLocks/>
          </p:cNvSpPr>
          <p:nvPr/>
        </p:nvSpPr>
        <p:spPr>
          <a:xfrm>
            <a:off x="755576" y="1491630"/>
            <a:ext cx="4451136" cy="276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 smtClean="0"/>
              <a:t>Материалы Лекции №3 по ИТ в физике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11" name="Google Shape;130;p19"/>
          <p:cNvSpPr/>
          <p:nvPr/>
        </p:nvSpPr>
        <p:spPr>
          <a:xfrm rot="2466658">
            <a:off x="6215192" y="1301868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1;p19"/>
          <p:cNvSpPr/>
          <p:nvPr/>
        </p:nvSpPr>
        <p:spPr>
          <a:xfrm rot="-1609369">
            <a:off x="5851319" y="1697758"/>
            <a:ext cx="286027" cy="2731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3;p19"/>
          <p:cNvSpPr/>
          <p:nvPr/>
        </p:nvSpPr>
        <p:spPr>
          <a:xfrm rot="-1609285">
            <a:off x="7286368" y="1781599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0;p19"/>
          <p:cNvSpPr/>
          <p:nvPr/>
        </p:nvSpPr>
        <p:spPr>
          <a:xfrm rot="2621953">
            <a:off x="6395463" y="1899613"/>
            <a:ext cx="572062" cy="6077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1;p19"/>
          <p:cNvSpPr/>
          <p:nvPr/>
        </p:nvSpPr>
        <p:spPr>
          <a:xfrm rot="20145926">
            <a:off x="7826967" y="1637778"/>
            <a:ext cx="457994" cy="39306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3;p19"/>
          <p:cNvSpPr/>
          <p:nvPr/>
        </p:nvSpPr>
        <p:spPr>
          <a:xfrm rot="20146010">
            <a:off x="7160718" y="1422697"/>
            <a:ext cx="309016" cy="2652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06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Отчет</a:t>
            </a:r>
            <a:r>
              <a:rPr lang="en-US" sz="1800" dirty="0" smtClean="0"/>
              <a:t>:</a:t>
            </a:r>
            <a:endParaRPr sz="1800" dirty="0"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899592" y="1419622"/>
            <a:ext cx="7378224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ru-RU" sz="1800" dirty="0" smtClean="0">
                <a:latin typeface="+mn-lt"/>
              </a:rPr>
              <a:t>С помощью материалов лекции, а также таблицы  </a:t>
            </a:r>
            <a:r>
              <a:rPr lang="en-US" sz="1800" dirty="0" smtClean="0">
                <a:latin typeface="+mn-lt"/>
              </a:rPr>
              <a:t>Excel</a:t>
            </a:r>
            <a:r>
              <a:rPr lang="ru-RU" sz="1800" dirty="0" smtClean="0">
                <a:latin typeface="+mn-lt"/>
              </a:rPr>
              <a:t>, мы провели исследовательскую работу. Таким образом, нам удалось смоделировать колебательный контур</a:t>
            </a:r>
            <a:r>
              <a:rPr lang="en-US" sz="1800" dirty="0" smtClean="0">
                <a:latin typeface="+mn-lt"/>
              </a:rPr>
              <a:t> </a:t>
            </a:r>
            <a:r>
              <a:rPr lang="ru-RU" sz="1800" dirty="0" smtClean="0">
                <a:latin typeface="+mn-lt"/>
              </a:rPr>
              <a:t>математического </a:t>
            </a:r>
            <a:r>
              <a:rPr lang="ru-RU" sz="1800" dirty="0">
                <a:latin typeface="+mn-lt"/>
              </a:rPr>
              <a:t>маятника </a:t>
            </a:r>
            <a:r>
              <a:rPr lang="ru-RU" sz="1800" dirty="0" smtClean="0">
                <a:latin typeface="+mn-lt"/>
              </a:rPr>
              <a:t>для проведения вычислений. Вся работа предоставлена в виде скриншотов и самой таблицы </a:t>
            </a:r>
            <a:r>
              <a:rPr lang="en-US" sz="1800" dirty="0" smtClean="0">
                <a:latin typeface="+mn-lt"/>
              </a:rPr>
              <a:t>Exce</a:t>
            </a:r>
            <a:r>
              <a:rPr lang="en-US" sz="1800" b="1" dirty="0" smtClean="0">
                <a:latin typeface="+mn-lt"/>
              </a:rPr>
              <a:t>l</a:t>
            </a:r>
            <a:r>
              <a:rPr lang="ru-RU" sz="1800" dirty="0" smtClean="0">
                <a:latin typeface="+mn-lt"/>
              </a:rPr>
              <a:t>.  </a:t>
            </a:r>
            <a:endParaRPr sz="1800" dirty="0">
              <a:latin typeface="+mn-lt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Google Shape;112;p18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/>
              <a:t>Отчет:</a:t>
            </a:r>
            <a:endParaRPr lang="ru-RU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9622"/>
            <a:ext cx="5616624" cy="278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2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119</Words>
  <Application>Microsoft Office PowerPoint</Application>
  <PresentationFormat>Экран (16:9)</PresentationFormat>
  <Paragraphs>26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Source Sans Pro</vt:lpstr>
      <vt:lpstr>Montserrat</vt:lpstr>
      <vt:lpstr>Gremio template</vt:lpstr>
      <vt:lpstr>Портфолио студента-исследователя по лабораторной работе №2.</vt:lpstr>
      <vt:lpstr>Библиография:</vt:lpstr>
      <vt:lpstr>Справочник:</vt:lpstr>
      <vt:lpstr>Презентация PowerPoint</vt:lpstr>
      <vt:lpstr>Презентация PowerPoint</vt:lpstr>
      <vt:lpstr>Отчет: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Антона Кузнецова</dc:title>
  <dc:creator>Антон Кузнецов</dc:creator>
  <cp:lastModifiedBy>Антон Кузнецов</cp:lastModifiedBy>
  <cp:revision>28</cp:revision>
  <dcterms:modified xsi:type="dcterms:W3CDTF">2018-10-11T21:29:55Z</dcterms:modified>
</cp:coreProperties>
</file>