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27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6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75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4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1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4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34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1A00-3266-422F-A0E3-01B7DA253DB2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E149-35CF-47B5-AC82-CC31AF1F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8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fr/docs/Web/HTML/El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421236" y="739009"/>
            <a:ext cx="2508422" cy="3785652"/>
            <a:chOff x="148281" y="111212"/>
            <a:chExt cx="2508422" cy="3785652"/>
          </a:xfrm>
        </p:grpSpPr>
        <p:sp>
          <p:nvSpPr>
            <p:cNvPr id="4" name="ZoneTexte 3"/>
            <p:cNvSpPr txBox="1"/>
            <p:nvPr/>
          </p:nvSpPr>
          <p:spPr>
            <a:xfrm>
              <a:off x="148281" y="111212"/>
              <a:ext cx="2508422" cy="3785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Structure HTML</a:t>
              </a:r>
            </a:p>
            <a:p>
              <a:endParaRPr lang="fr-FR" sz="800" dirty="0" smtClean="0"/>
            </a:p>
            <a:p>
              <a:r>
                <a:rPr lang="fr-FR" sz="800" dirty="0" smtClean="0"/>
                <a:t>&lt;!</a:t>
              </a:r>
              <a:r>
                <a:rPr lang="fr-FR" sz="800" dirty="0"/>
                <a:t>DOCTYPE html&gt;  // indique qu’il s’agit </a:t>
              </a:r>
              <a:r>
                <a:rPr lang="fr-FR" sz="800" dirty="0" smtClean="0"/>
                <a:t>d’HTML</a:t>
              </a:r>
              <a:endParaRPr lang="fr-FR" sz="800" dirty="0"/>
            </a:p>
            <a:p>
              <a:r>
                <a:rPr lang="fr-FR" sz="800" dirty="0"/>
                <a:t>&lt;</a:t>
              </a:r>
              <a:r>
                <a:rPr lang="fr-FR" sz="800" b="1" dirty="0"/>
                <a:t>html</a:t>
              </a:r>
              <a:r>
                <a:rPr lang="fr-FR" sz="800" dirty="0"/>
                <a:t>&gt;</a:t>
              </a:r>
            </a:p>
            <a:p>
              <a:r>
                <a:rPr lang="fr-FR" sz="800" dirty="0"/>
                <a:t>    &lt;</a:t>
              </a:r>
              <a:r>
                <a:rPr lang="fr-FR" sz="800" b="1" dirty="0" err="1"/>
                <a:t>head</a:t>
              </a:r>
              <a:r>
                <a:rPr lang="fr-FR" sz="800" dirty="0"/>
                <a:t>&gt; // information générale</a:t>
              </a:r>
            </a:p>
            <a:p>
              <a:r>
                <a:rPr lang="fr-FR" sz="800" dirty="0"/>
                <a:t>        &lt;</a:t>
              </a:r>
              <a:r>
                <a:rPr lang="fr-FR" sz="800" dirty="0" err="1"/>
                <a:t>meta</a:t>
              </a:r>
              <a:r>
                <a:rPr lang="fr-FR" sz="800" dirty="0"/>
                <a:t> </a:t>
              </a:r>
              <a:r>
                <a:rPr lang="fr-FR" sz="800" dirty="0" err="1"/>
                <a:t>charset</a:t>
              </a:r>
              <a:r>
                <a:rPr lang="fr-FR" sz="800" dirty="0"/>
                <a:t>="utf-8" /&gt; // encodage</a:t>
              </a:r>
            </a:p>
            <a:p>
              <a:r>
                <a:rPr lang="fr-FR" sz="800" dirty="0"/>
                <a:t>        </a:t>
              </a:r>
              <a:r>
                <a:rPr lang="en-US" sz="800" dirty="0"/>
                <a:t>&lt;link </a:t>
              </a:r>
              <a:r>
                <a:rPr lang="en-US" sz="800" dirty="0" err="1"/>
                <a:t>rel</a:t>
              </a:r>
              <a:r>
                <a:rPr lang="en-US" sz="800" dirty="0"/>
                <a:t>="stylesheet" </a:t>
              </a:r>
              <a:r>
                <a:rPr lang="en-US" sz="800" dirty="0" err="1"/>
                <a:t>href</a:t>
              </a:r>
              <a:r>
                <a:rPr lang="en-US" sz="800" dirty="0"/>
                <a:t>="style.css" /&gt; // lien </a:t>
              </a:r>
              <a:r>
                <a:rPr lang="en-US" sz="800" dirty="0" err="1" smtClean="0"/>
                <a:t>css</a:t>
              </a:r>
              <a:endParaRPr lang="fr-FR" sz="800" dirty="0"/>
            </a:p>
            <a:p>
              <a:r>
                <a:rPr lang="en-US" sz="800" dirty="0"/>
                <a:t>        &lt;link </a:t>
              </a:r>
              <a:r>
                <a:rPr lang="en-US" sz="800" dirty="0" err="1"/>
                <a:t>rel</a:t>
              </a:r>
              <a:r>
                <a:rPr lang="en-US" sz="800" dirty="0"/>
                <a:t>="stylesheet" media="screen and (max-width: 1280px)" </a:t>
              </a:r>
              <a:r>
                <a:rPr lang="en-US" sz="800" dirty="0" err="1"/>
                <a:t>href</a:t>
              </a:r>
              <a:r>
                <a:rPr lang="en-US" sz="800" dirty="0" smtClean="0"/>
                <a:t>=“xxx.css</a:t>
              </a:r>
              <a:r>
                <a:rPr lang="en-US" sz="800" dirty="0"/>
                <a:t>" /&gt; </a:t>
              </a:r>
              <a:r>
                <a:rPr lang="en-US" sz="800" dirty="0" smtClean="0"/>
                <a:t>&lt;!-- </a:t>
              </a:r>
              <a:r>
                <a:rPr lang="fr-FR" sz="800" dirty="0" smtClean="0"/>
                <a:t>résolution </a:t>
              </a:r>
              <a:r>
                <a:rPr lang="fr-FR" sz="800" dirty="0"/>
                <a:t>inférieure à 1280px --&gt;</a:t>
              </a:r>
            </a:p>
            <a:p>
              <a:r>
                <a:rPr lang="fr-FR" sz="800" dirty="0"/>
                <a:t>        &lt;</a:t>
              </a:r>
              <a:r>
                <a:rPr lang="fr-FR" sz="800" dirty="0" err="1"/>
                <a:t>title</a:t>
              </a:r>
              <a:r>
                <a:rPr lang="fr-FR" sz="800" dirty="0"/>
                <a:t>&gt;Titre&lt;/</a:t>
              </a:r>
              <a:r>
                <a:rPr lang="fr-FR" sz="800" dirty="0" err="1"/>
                <a:t>title</a:t>
              </a:r>
              <a:r>
                <a:rPr lang="fr-FR" sz="800" dirty="0"/>
                <a:t>&gt; // titre de la page</a:t>
              </a:r>
            </a:p>
            <a:p>
              <a:r>
                <a:rPr lang="fr-FR" sz="800" dirty="0"/>
                <a:t>    </a:t>
              </a:r>
              <a:r>
                <a:rPr lang="en-US" sz="800" dirty="0"/>
                <a:t>&lt;/</a:t>
              </a:r>
              <a:r>
                <a:rPr lang="en-US" sz="800" b="1" dirty="0"/>
                <a:t>head</a:t>
              </a:r>
              <a:r>
                <a:rPr lang="en-US" sz="800" dirty="0"/>
                <a:t>&gt;</a:t>
              </a:r>
              <a:endParaRPr lang="fr-FR" sz="800" dirty="0"/>
            </a:p>
            <a:p>
              <a:r>
                <a:rPr lang="en-US" sz="800" dirty="0" smtClean="0"/>
                <a:t>&lt;!—</a:t>
              </a:r>
              <a:r>
                <a:rPr lang="en-US" sz="800" dirty="0"/>
                <a:t>un </a:t>
              </a:r>
              <a:r>
                <a:rPr lang="en-US" sz="800" dirty="0" err="1"/>
                <a:t>commentaire</a:t>
              </a:r>
              <a:r>
                <a:rPr lang="en-US" sz="800" dirty="0"/>
                <a:t> </a:t>
              </a:r>
              <a:r>
                <a:rPr lang="en-US" sz="800" dirty="0" smtClean="0"/>
                <a:t>--&gt;</a:t>
              </a:r>
              <a:endParaRPr lang="en-US" sz="800" b="1" dirty="0" smtClean="0"/>
            </a:p>
            <a:p>
              <a:r>
                <a:rPr lang="en-US" sz="800" dirty="0" smtClean="0"/>
                <a:t>    </a:t>
              </a:r>
              <a:r>
                <a:rPr lang="en-US" sz="800" dirty="0"/>
                <a:t>&lt;</a:t>
              </a:r>
              <a:r>
                <a:rPr lang="en-US" sz="800" b="1" dirty="0"/>
                <a:t>body</a:t>
              </a:r>
              <a:r>
                <a:rPr lang="en-US" sz="800" dirty="0" smtClean="0"/>
                <a:t>&gt;</a:t>
              </a:r>
            </a:p>
            <a:p>
              <a:endParaRPr lang="fr-FR" sz="800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fr-FR" b="1" dirty="0" smtClean="0"/>
            </a:p>
            <a:p>
              <a:endParaRPr lang="fr-FR" b="1" dirty="0"/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r>
                <a:rPr lang="fr-FR" sz="800" dirty="0"/>
                <a:t>&lt;/</a:t>
              </a:r>
              <a:r>
                <a:rPr lang="fr-FR" sz="800" b="1" dirty="0"/>
                <a:t>body</a:t>
              </a:r>
              <a:r>
                <a:rPr lang="fr-FR" sz="800" dirty="0"/>
                <a:t>&gt;</a:t>
              </a:r>
            </a:p>
            <a:p>
              <a:r>
                <a:rPr lang="fr-FR" sz="800" dirty="0"/>
                <a:t>&lt;/</a:t>
              </a:r>
              <a:r>
                <a:rPr lang="fr-FR" sz="800" b="1" dirty="0"/>
                <a:t>html</a:t>
              </a:r>
              <a:r>
                <a:rPr lang="fr-FR" sz="800" dirty="0" smtClean="0"/>
                <a:t>&gt;</a:t>
              </a:r>
              <a:endParaRPr lang="fr-FR" sz="800" dirty="0"/>
            </a:p>
          </p:txBody>
        </p:sp>
        <p:pic>
          <p:nvPicPr>
            <p:cNvPr id="11" name="Imag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20890" y="2042160"/>
              <a:ext cx="1696530" cy="1478280"/>
            </a:xfrm>
            <a:prstGeom prst="rect">
              <a:avLst/>
            </a:prstGeom>
          </p:spPr>
        </p:pic>
      </p:grpSp>
      <p:sp>
        <p:nvSpPr>
          <p:cNvPr id="14" name="ZoneTexte 13"/>
          <p:cNvSpPr txBox="1"/>
          <p:nvPr/>
        </p:nvSpPr>
        <p:spPr>
          <a:xfrm>
            <a:off x="3072996" y="739009"/>
            <a:ext cx="2061520" cy="215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Balises principales</a:t>
            </a:r>
          </a:p>
          <a:p>
            <a:r>
              <a:rPr lang="fr-FR" sz="900" b="1" dirty="0" smtClean="0"/>
              <a:t>Block</a:t>
            </a:r>
          </a:p>
          <a:p>
            <a:r>
              <a:rPr lang="fr-FR" sz="800" dirty="0" smtClean="0"/>
              <a:t>&lt;</a:t>
            </a:r>
            <a:r>
              <a:rPr lang="fr-FR" sz="800" b="1" dirty="0" smtClean="0"/>
              <a:t>div</a:t>
            </a:r>
            <a:r>
              <a:rPr lang="fr-FR" sz="800" dirty="0" smtClean="0"/>
              <a:t>&gt; </a:t>
            </a:r>
            <a:r>
              <a:rPr lang="fr-FR" sz="800" dirty="0" err="1" smtClean="0"/>
              <a:t>baslise</a:t>
            </a:r>
            <a:r>
              <a:rPr lang="fr-FR" sz="800" dirty="0" smtClean="0"/>
              <a:t> universelle de type block</a:t>
            </a:r>
          </a:p>
          <a:p>
            <a:r>
              <a:rPr lang="fr-FR" sz="800" dirty="0" smtClean="0"/>
              <a:t>&lt;</a:t>
            </a:r>
            <a:r>
              <a:rPr lang="fr-FR" sz="800" b="1" dirty="0"/>
              <a:t>p</a:t>
            </a:r>
            <a:r>
              <a:rPr lang="fr-FR" sz="800" dirty="0"/>
              <a:t>&gt; paragraphe</a:t>
            </a:r>
          </a:p>
          <a:p>
            <a:r>
              <a:rPr lang="fr-FR" sz="800" dirty="0"/>
              <a:t>&lt;</a:t>
            </a:r>
            <a:r>
              <a:rPr lang="fr-FR" sz="700" b="1" dirty="0"/>
              <a:t>figure</a:t>
            </a:r>
            <a:r>
              <a:rPr lang="fr-FR" sz="700" dirty="0"/>
              <a:t>&gt; </a:t>
            </a:r>
            <a:r>
              <a:rPr lang="fr-FR" sz="700" dirty="0" smtClean="0"/>
              <a:t>paragraphe avec </a:t>
            </a:r>
            <a:r>
              <a:rPr lang="fr-FR" sz="700" dirty="0"/>
              <a:t>images &lt;</a:t>
            </a:r>
            <a:r>
              <a:rPr lang="fr-FR" sz="700" dirty="0" err="1"/>
              <a:t>img</a:t>
            </a:r>
            <a:r>
              <a:rPr lang="fr-FR" sz="700" dirty="0"/>
              <a:t>&gt; </a:t>
            </a:r>
            <a:r>
              <a:rPr lang="fr-FR" sz="700" dirty="0" smtClean="0"/>
              <a:t>et légende </a:t>
            </a:r>
            <a:r>
              <a:rPr lang="fr-FR" sz="700" dirty="0"/>
              <a:t>&lt;</a:t>
            </a:r>
            <a:r>
              <a:rPr lang="fr-FR" sz="700" b="1" dirty="0" err="1"/>
              <a:t>figcaption</a:t>
            </a:r>
            <a:r>
              <a:rPr lang="fr-FR" sz="700" dirty="0"/>
              <a:t>&gt;</a:t>
            </a:r>
          </a:p>
          <a:p>
            <a:r>
              <a:rPr lang="fr-FR" sz="800" dirty="0" smtClean="0"/>
              <a:t>&lt;</a:t>
            </a:r>
            <a:r>
              <a:rPr lang="fr-FR" sz="800" b="1" dirty="0"/>
              <a:t>h1</a:t>
            </a:r>
            <a:r>
              <a:rPr lang="fr-FR" sz="800" dirty="0"/>
              <a:t>&gt; &lt;</a:t>
            </a:r>
            <a:r>
              <a:rPr lang="fr-FR" sz="800" b="1" dirty="0"/>
              <a:t>h2</a:t>
            </a:r>
            <a:r>
              <a:rPr lang="fr-FR" sz="800" dirty="0"/>
              <a:t>&gt; … &lt;</a:t>
            </a:r>
            <a:r>
              <a:rPr lang="fr-FR" sz="800" b="1" dirty="0"/>
              <a:t>h6</a:t>
            </a:r>
            <a:r>
              <a:rPr lang="fr-FR" sz="800" dirty="0"/>
              <a:t>&gt; </a:t>
            </a:r>
            <a:r>
              <a:rPr lang="fr-FR" sz="800" dirty="0" smtClean="0"/>
              <a:t>titre</a:t>
            </a:r>
          </a:p>
          <a:p>
            <a:endParaRPr lang="fr-FR" sz="800" dirty="0" smtClean="0"/>
          </a:p>
          <a:p>
            <a:r>
              <a:rPr lang="fr-FR" sz="900" b="1" dirty="0" err="1"/>
              <a:t>Inlines</a:t>
            </a:r>
            <a:endParaRPr lang="fr-FR" sz="900" b="1" dirty="0"/>
          </a:p>
          <a:p>
            <a:r>
              <a:rPr lang="fr-FR" sz="800" dirty="0" smtClean="0"/>
              <a:t>&lt;</a:t>
            </a:r>
            <a:r>
              <a:rPr lang="fr-FR" sz="800" b="1" dirty="0" err="1" smtClean="0"/>
              <a:t>span</a:t>
            </a:r>
            <a:r>
              <a:rPr lang="fr-FR" sz="800" dirty="0" smtClean="0"/>
              <a:t>&gt; balise universelle de type </a:t>
            </a:r>
            <a:r>
              <a:rPr lang="fr-FR" sz="800" dirty="0" err="1" smtClean="0"/>
              <a:t>inline</a:t>
            </a:r>
            <a:endParaRPr lang="fr-FR" sz="800" dirty="0" smtClean="0"/>
          </a:p>
          <a:p>
            <a:r>
              <a:rPr lang="fr-FR" sz="800" dirty="0" smtClean="0"/>
              <a:t>&lt;</a:t>
            </a:r>
            <a:r>
              <a:rPr lang="fr-FR" sz="800" b="1" dirty="0" err="1" smtClean="0"/>
              <a:t>br</a:t>
            </a:r>
            <a:r>
              <a:rPr lang="fr-FR" sz="800" dirty="0" smtClean="0"/>
              <a:t>/&gt; saut de ligne	      &lt;</a:t>
            </a:r>
            <a:r>
              <a:rPr lang="fr-FR" sz="800" b="1" dirty="0" err="1" smtClean="0"/>
              <a:t>em</a:t>
            </a:r>
            <a:r>
              <a:rPr lang="fr-FR" sz="800" dirty="0"/>
              <a:t>&gt; italique   </a:t>
            </a:r>
            <a:endParaRPr lang="fr-FR" sz="800" dirty="0" smtClean="0"/>
          </a:p>
          <a:p>
            <a:r>
              <a:rPr lang="fr-FR" sz="800" dirty="0" smtClean="0"/>
              <a:t>&lt;</a:t>
            </a:r>
            <a:r>
              <a:rPr lang="fr-FR" sz="800" b="1" dirty="0" err="1"/>
              <a:t>strong</a:t>
            </a:r>
            <a:r>
              <a:rPr lang="fr-FR" sz="800" dirty="0"/>
              <a:t>&gt; texte en valeur  &lt;</a:t>
            </a:r>
            <a:r>
              <a:rPr lang="fr-FR" sz="800" b="1" dirty="0"/>
              <a:t>mark</a:t>
            </a:r>
            <a:r>
              <a:rPr lang="fr-FR" sz="800" dirty="0"/>
              <a:t>&gt; surligne</a:t>
            </a:r>
          </a:p>
          <a:p>
            <a:r>
              <a:rPr lang="fr-FR" sz="800" dirty="0"/>
              <a:t> </a:t>
            </a:r>
          </a:p>
          <a:p>
            <a:r>
              <a:rPr lang="fr-FR" sz="900" b="1" dirty="0"/>
              <a:t>Attribut d’identification</a:t>
            </a:r>
          </a:p>
          <a:p>
            <a:r>
              <a:rPr lang="fr-FR" sz="800" b="1" dirty="0" smtClean="0"/>
              <a:t>id</a:t>
            </a:r>
            <a:r>
              <a:rPr lang="fr-FR" sz="800" dirty="0" smtClean="0"/>
              <a:t>="…" ancre </a:t>
            </a:r>
          </a:p>
          <a:p>
            <a:r>
              <a:rPr lang="fr-FR" sz="800" b="1" dirty="0" smtClean="0"/>
              <a:t>class</a:t>
            </a:r>
            <a:r>
              <a:rPr lang="fr-FR" sz="800" dirty="0" smtClean="0"/>
              <a:t>="…" la classe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072996" y="2948808"/>
            <a:ext cx="2061520" cy="81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Liste</a:t>
            </a:r>
          </a:p>
          <a:p>
            <a:r>
              <a:rPr lang="fr-FR" sz="800" dirty="0" smtClean="0"/>
              <a:t>&lt;</a:t>
            </a:r>
            <a:r>
              <a:rPr lang="fr-FR" sz="900" b="1" dirty="0" err="1" smtClean="0"/>
              <a:t>ul</a:t>
            </a:r>
            <a:r>
              <a:rPr lang="fr-FR" sz="800" dirty="0"/>
              <a:t>&gt; liste  </a:t>
            </a:r>
            <a:endParaRPr lang="fr-FR" sz="800" dirty="0" smtClean="0"/>
          </a:p>
          <a:p>
            <a:r>
              <a:rPr lang="fr-FR" sz="800" dirty="0" smtClean="0"/>
              <a:t>&lt;</a:t>
            </a:r>
            <a:r>
              <a:rPr lang="fr-FR" sz="900" b="1" dirty="0" err="1"/>
              <a:t>ol</a:t>
            </a:r>
            <a:r>
              <a:rPr lang="fr-FR" sz="800" dirty="0"/>
              <a:t>&gt; liste avec numéro</a:t>
            </a:r>
          </a:p>
          <a:p>
            <a:r>
              <a:rPr lang="fr-FR" sz="800" dirty="0" smtClean="0"/>
              <a:t>&lt;</a:t>
            </a:r>
            <a:r>
              <a:rPr lang="fr-FR" sz="900" b="1" dirty="0"/>
              <a:t>li</a:t>
            </a:r>
            <a:r>
              <a:rPr lang="fr-FR" sz="800" dirty="0"/>
              <a:t>&gt; élément de liste</a:t>
            </a:r>
          </a:p>
          <a:p>
            <a:endParaRPr lang="fr-FR" sz="8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421236" y="4580024"/>
            <a:ext cx="471328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Lien\Image\Média</a:t>
            </a:r>
          </a:p>
          <a:p>
            <a:r>
              <a:rPr lang="en-US" sz="800" dirty="0"/>
              <a:t>&lt;</a:t>
            </a:r>
            <a:r>
              <a:rPr lang="en-US" sz="1000" b="1" dirty="0"/>
              <a:t>a</a:t>
            </a:r>
            <a:r>
              <a:rPr lang="en-US" sz="800" dirty="0"/>
              <a:t> </a:t>
            </a:r>
            <a:r>
              <a:rPr lang="en-US" sz="800" dirty="0" err="1" smtClean="0"/>
              <a:t>href</a:t>
            </a:r>
            <a:r>
              <a:rPr lang="en-US" sz="800" dirty="0" smtClean="0"/>
              <a:t>=http</a:t>
            </a:r>
            <a:r>
              <a:rPr lang="en-US" sz="800" dirty="0"/>
              <a:t>, </a:t>
            </a:r>
            <a:r>
              <a:rPr lang="en-US" sz="800" dirty="0" err="1"/>
              <a:t>fichier</a:t>
            </a:r>
            <a:r>
              <a:rPr lang="en-US" sz="800" dirty="0"/>
              <a:t>, #</a:t>
            </a:r>
            <a:r>
              <a:rPr lang="en-US" sz="800" dirty="0" err="1"/>
              <a:t>ancre</a:t>
            </a:r>
            <a:r>
              <a:rPr lang="en-US" sz="800" dirty="0"/>
              <a:t>, </a:t>
            </a:r>
            <a:r>
              <a:rPr lang="en-US" sz="800" dirty="0" err="1" smtClean="0"/>
              <a:t>fic+ancre</a:t>
            </a:r>
            <a:r>
              <a:rPr lang="en-US" sz="800" dirty="0" smtClean="0"/>
              <a:t>, </a:t>
            </a:r>
            <a:r>
              <a:rPr lang="en-US" sz="800" dirty="0"/>
              <a:t>mailto:.." title=”tooltip” </a:t>
            </a:r>
            <a:r>
              <a:rPr lang="en-US" sz="800" dirty="0" smtClean="0"/>
              <a:t>t</a:t>
            </a:r>
            <a:r>
              <a:rPr lang="fr-FR" sz="800" dirty="0" err="1" smtClean="0"/>
              <a:t>arget</a:t>
            </a:r>
            <a:r>
              <a:rPr lang="fr-FR" sz="800" dirty="0" smtClean="0"/>
              <a:t> </a:t>
            </a:r>
            <a:r>
              <a:rPr lang="fr-FR" sz="800" dirty="0"/>
              <a:t>=”_</a:t>
            </a:r>
            <a:r>
              <a:rPr lang="fr-FR" sz="800" dirty="0" err="1"/>
              <a:t>blank</a:t>
            </a:r>
            <a:r>
              <a:rPr lang="fr-FR" sz="800" dirty="0"/>
              <a:t>” force </a:t>
            </a:r>
            <a:r>
              <a:rPr lang="fr-FR" sz="800" dirty="0" smtClean="0"/>
              <a:t>ouverture &gt; </a:t>
            </a:r>
          </a:p>
          <a:p>
            <a:r>
              <a:rPr lang="fr-FR" sz="800" dirty="0" smtClean="0"/>
              <a:t>&lt;</a:t>
            </a:r>
            <a:r>
              <a:rPr lang="fr-FR" sz="1000" b="1" dirty="0" err="1"/>
              <a:t>img</a:t>
            </a:r>
            <a:r>
              <a:rPr lang="fr-FR" sz="1000" dirty="0"/>
              <a:t>  </a:t>
            </a:r>
            <a:r>
              <a:rPr lang="fr-FR" sz="800" b="1" dirty="0" err="1"/>
              <a:t>src</a:t>
            </a:r>
            <a:r>
              <a:rPr lang="fr-FR" sz="800" dirty="0"/>
              <a:t>=source </a:t>
            </a:r>
            <a:r>
              <a:rPr lang="fr-FR" sz="800" dirty="0" err="1"/>
              <a:t>alt</a:t>
            </a:r>
            <a:r>
              <a:rPr lang="fr-FR" sz="800" dirty="0"/>
              <a:t>=texte alternatif </a:t>
            </a:r>
            <a:r>
              <a:rPr lang="fr-FR" sz="800" dirty="0" err="1"/>
              <a:t>title</a:t>
            </a:r>
            <a:r>
              <a:rPr lang="fr-FR" sz="800" dirty="0"/>
              <a:t>=</a:t>
            </a:r>
            <a:r>
              <a:rPr lang="fr-FR" sz="800" dirty="0" err="1"/>
              <a:t>tooltip</a:t>
            </a:r>
            <a:r>
              <a:rPr lang="fr-FR" sz="800" dirty="0"/>
              <a:t>   /&gt; image (obligatoire dans paragraphe ou figure)</a:t>
            </a:r>
          </a:p>
          <a:p>
            <a:r>
              <a:rPr lang="en-US" sz="800" dirty="0"/>
              <a:t>&lt;</a:t>
            </a:r>
            <a:r>
              <a:rPr lang="en-US" sz="1000" b="1" dirty="0"/>
              <a:t>audio</a:t>
            </a:r>
            <a:r>
              <a:rPr lang="en-US" sz="800" dirty="0"/>
              <a:t> </a:t>
            </a:r>
            <a:r>
              <a:rPr lang="en-US" sz="800" b="1" dirty="0" err="1"/>
              <a:t>src</a:t>
            </a:r>
            <a:r>
              <a:rPr lang="en-US" sz="800" dirty="0"/>
              <a:t>=… controls width loop </a:t>
            </a:r>
            <a:r>
              <a:rPr lang="en-US" sz="800" dirty="0" err="1" smtClean="0"/>
              <a:t>autoplay</a:t>
            </a:r>
            <a:r>
              <a:rPr lang="en-US" sz="800" dirty="0" smtClean="0"/>
              <a:t> (</a:t>
            </a:r>
            <a:r>
              <a:rPr lang="en-US" sz="800" dirty="0" err="1" smtClean="0"/>
              <a:t>chargement</a:t>
            </a:r>
            <a:r>
              <a:rPr lang="en-US" sz="800" dirty="0" smtClean="0"/>
              <a:t> </a:t>
            </a:r>
            <a:r>
              <a:rPr lang="en-US" sz="800" dirty="0"/>
              <a:t>) preload=auto(default)|</a:t>
            </a:r>
            <a:r>
              <a:rPr lang="en-US" sz="800" dirty="0" err="1"/>
              <a:t>metadata|none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&lt;</a:t>
            </a:r>
            <a:r>
              <a:rPr lang="en-US" sz="1000" b="1" dirty="0"/>
              <a:t>video</a:t>
            </a:r>
            <a:r>
              <a:rPr lang="en-US" sz="800" dirty="0"/>
              <a:t> </a:t>
            </a:r>
            <a:r>
              <a:rPr lang="en-US" sz="800" b="1" dirty="0" err="1"/>
              <a:t>src</a:t>
            </a:r>
            <a:r>
              <a:rPr lang="en-US" sz="800" dirty="0"/>
              <a:t>=… poster control width height loop </a:t>
            </a:r>
            <a:r>
              <a:rPr lang="en-US" sz="800" dirty="0" err="1"/>
              <a:t>autoplay</a:t>
            </a:r>
            <a:r>
              <a:rPr lang="en-US" sz="800" dirty="0"/>
              <a:t> preload/&gt;</a:t>
            </a:r>
            <a:endParaRPr lang="fr-FR" sz="800" dirty="0"/>
          </a:p>
          <a:p>
            <a:endParaRPr lang="fr-FR" sz="8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5277854" y="739009"/>
            <a:ext cx="1918415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Table</a:t>
            </a:r>
          </a:p>
          <a:p>
            <a:r>
              <a:rPr lang="fr-FR" sz="800" dirty="0" smtClean="0"/>
              <a:t>&lt;table</a:t>
            </a:r>
            <a:r>
              <a:rPr lang="fr-FR" sz="800" dirty="0"/>
              <a:t>&gt;</a:t>
            </a:r>
          </a:p>
          <a:p>
            <a:r>
              <a:rPr lang="fr-FR" sz="800" dirty="0"/>
              <a:t>   &lt;</a:t>
            </a:r>
            <a:r>
              <a:rPr lang="fr-FR" sz="800" dirty="0" err="1" smtClean="0"/>
              <a:t>caption</a:t>
            </a:r>
            <a:r>
              <a:rPr lang="fr-FR" sz="800" dirty="0" smtClean="0"/>
              <a:t>&gt;Titre&lt;/</a:t>
            </a:r>
            <a:r>
              <a:rPr lang="fr-FR" sz="800" dirty="0" err="1"/>
              <a:t>caption</a:t>
            </a:r>
            <a:r>
              <a:rPr lang="fr-FR" sz="800" dirty="0"/>
              <a:t>&gt;</a:t>
            </a:r>
          </a:p>
          <a:p>
            <a:r>
              <a:rPr lang="fr-FR" sz="800" dirty="0"/>
              <a:t>   &lt;</a:t>
            </a:r>
            <a:r>
              <a:rPr lang="fr-FR" sz="800" dirty="0" err="1"/>
              <a:t>thead</a:t>
            </a:r>
            <a:r>
              <a:rPr lang="fr-FR" sz="800" b="1" dirty="0" smtClean="0"/>
              <a:t>&gt;       </a:t>
            </a:r>
            <a:r>
              <a:rPr lang="fr-FR" sz="800" b="1" dirty="0"/>
              <a:t>&lt;!-- En-tête du tableau --&gt;</a:t>
            </a:r>
          </a:p>
          <a:p>
            <a:r>
              <a:rPr lang="fr-FR" sz="800" dirty="0"/>
              <a:t>       </a:t>
            </a:r>
            <a:r>
              <a:rPr lang="en-US" sz="800" dirty="0"/>
              <a:t>&lt;</a:t>
            </a:r>
            <a:r>
              <a:rPr lang="en-US" sz="800" dirty="0" err="1"/>
              <a:t>tr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        &lt;</a:t>
            </a:r>
            <a:r>
              <a:rPr lang="en-US" sz="800" dirty="0" err="1"/>
              <a:t>th</a:t>
            </a:r>
            <a:r>
              <a:rPr lang="en-US" sz="800" dirty="0"/>
              <a:t>&gt;Nom&lt;/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        &lt;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  <a:r>
              <a:rPr lang="en-US" sz="800" dirty="0" err="1"/>
              <a:t>Âge</a:t>
            </a:r>
            <a:r>
              <a:rPr lang="en-US" sz="800" dirty="0"/>
              <a:t>&lt;/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    &lt;/</a:t>
            </a:r>
            <a:r>
              <a:rPr lang="en-US" sz="800" dirty="0" err="1"/>
              <a:t>tr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&lt;/</a:t>
            </a:r>
            <a:r>
              <a:rPr lang="en-US" sz="800" dirty="0" err="1"/>
              <a:t>thead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 </a:t>
            </a:r>
            <a:endParaRPr lang="fr-FR" sz="800" dirty="0"/>
          </a:p>
          <a:p>
            <a:r>
              <a:rPr lang="en-US" sz="800" dirty="0"/>
              <a:t>   </a:t>
            </a:r>
            <a:r>
              <a:rPr lang="fr-FR" sz="800" dirty="0"/>
              <a:t>&lt;</a:t>
            </a:r>
            <a:r>
              <a:rPr lang="fr-FR" sz="800" dirty="0" err="1" smtClean="0"/>
              <a:t>tfoot</a:t>
            </a:r>
            <a:r>
              <a:rPr lang="fr-FR" sz="800" dirty="0" smtClean="0"/>
              <a:t>&gt;  </a:t>
            </a:r>
            <a:r>
              <a:rPr lang="fr-FR" sz="800" b="1" dirty="0" smtClean="0"/>
              <a:t>&lt;!-- Pied de tableau --&gt;</a:t>
            </a:r>
          </a:p>
          <a:p>
            <a:r>
              <a:rPr lang="fr-FR" sz="800" dirty="0" smtClean="0"/>
              <a:t>       </a:t>
            </a:r>
            <a:r>
              <a:rPr lang="en-US" sz="800" dirty="0" smtClean="0"/>
              <a:t>&lt;</a:t>
            </a:r>
            <a:r>
              <a:rPr lang="en-US" sz="800" dirty="0" err="1" smtClean="0"/>
              <a:t>tr</a:t>
            </a:r>
            <a:r>
              <a:rPr lang="en-US" sz="800" dirty="0" smtClean="0"/>
              <a:t>&gt;</a:t>
            </a:r>
            <a:endParaRPr lang="fr-FR" sz="800" dirty="0" smtClean="0"/>
          </a:p>
          <a:p>
            <a:r>
              <a:rPr lang="en-US" sz="800" dirty="0" smtClean="0"/>
              <a:t>           </a:t>
            </a:r>
            <a:r>
              <a:rPr lang="en-US" sz="800" dirty="0"/>
              <a:t>&lt;</a:t>
            </a:r>
            <a:r>
              <a:rPr lang="en-US" sz="800" dirty="0" err="1"/>
              <a:t>th</a:t>
            </a:r>
            <a:r>
              <a:rPr lang="en-US" sz="800" dirty="0"/>
              <a:t>&gt;Nom&lt;/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        &lt;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  <a:r>
              <a:rPr lang="en-US" sz="800" dirty="0" err="1"/>
              <a:t>Âge</a:t>
            </a:r>
            <a:r>
              <a:rPr lang="en-US" sz="800" dirty="0"/>
              <a:t>&lt;/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    </a:t>
            </a:r>
            <a:r>
              <a:rPr lang="fr-FR" sz="800" dirty="0"/>
              <a:t>&lt;/tr&gt;</a:t>
            </a:r>
          </a:p>
          <a:p>
            <a:r>
              <a:rPr lang="fr-FR" sz="800" dirty="0"/>
              <a:t>   &lt;/</a:t>
            </a:r>
            <a:r>
              <a:rPr lang="fr-FR" sz="800" dirty="0" err="1"/>
              <a:t>tfoot</a:t>
            </a:r>
            <a:r>
              <a:rPr lang="fr-FR" sz="800" dirty="0"/>
              <a:t>&gt;</a:t>
            </a:r>
          </a:p>
          <a:p>
            <a:r>
              <a:rPr lang="fr-FR" sz="800" dirty="0"/>
              <a:t> </a:t>
            </a:r>
          </a:p>
          <a:p>
            <a:r>
              <a:rPr lang="fr-FR" sz="800" dirty="0"/>
              <a:t>   &lt;</a:t>
            </a:r>
            <a:r>
              <a:rPr lang="fr-FR" sz="800" dirty="0" err="1"/>
              <a:t>tbody</a:t>
            </a:r>
            <a:r>
              <a:rPr lang="fr-FR" sz="800" dirty="0" smtClean="0"/>
              <a:t>&gt;    </a:t>
            </a:r>
            <a:r>
              <a:rPr lang="fr-FR" sz="800" b="1" dirty="0"/>
              <a:t>&lt;!-- Corps du tableau --&gt;</a:t>
            </a:r>
          </a:p>
          <a:p>
            <a:r>
              <a:rPr lang="fr-FR" sz="800" dirty="0"/>
              <a:t>       </a:t>
            </a:r>
            <a:r>
              <a:rPr lang="en-US" sz="800" dirty="0"/>
              <a:t>&lt;</a:t>
            </a:r>
            <a:r>
              <a:rPr lang="en-US" sz="800" dirty="0" err="1"/>
              <a:t>tr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        &lt;td&gt;Carmen&lt;/td&gt;</a:t>
            </a:r>
            <a:endParaRPr lang="fr-FR" sz="800" dirty="0"/>
          </a:p>
          <a:p>
            <a:r>
              <a:rPr lang="en-US" sz="800" dirty="0"/>
              <a:t>           &lt;td&gt;33 </a:t>
            </a:r>
            <a:r>
              <a:rPr lang="en-US" sz="800" dirty="0" err="1"/>
              <a:t>ans</a:t>
            </a:r>
            <a:r>
              <a:rPr lang="en-US" sz="800" dirty="0"/>
              <a:t>&lt;/td&gt;</a:t>
            </a:r>
            <a:endParaRPr lang="fr-FR" sz="800" dirty="0"/>
          </a:p>
          <a:p>
            <a:r>
              <a:rPr lang="en-US" sz="800" dirty="0"/>
              <a:t>       </a:t>
            </a:r>
            <a:r>
              <a:rPr lang="fr-FR" sz="800" dirty="0"/>
              <a:t>&lt;/tr&gt;</a:t>
            </a:r>
          </a:p>
          <a:p>
            <a:r>
              <a:rPr lang="fr-FR" sz="800" dirty="0"/>
              <a:t>       &lt;tr&gt;</a:t>
            </a:r>
          </a:p>
          <a:p>
            <a:r>
              <a:rPr lang="fr-FR" sz="800" dirty="0"/>
              <a:t>           &lt;td&gt;Michelle&lt;/td&gt;</a:t>
            </a:r>
          </a:p>
          <a:p>
            <a:r>
              <a:rPr lang="fr-FR" sz="800" dirty="0"/>
              <a:t>           </a:t>
            </a:r>
            <a:r>
              <a:rPr lang="en-US" sz="800" dirty="0"/>
              <a:t>&lt;td&gt;26 </a:t>
            </a:r>
            <a:r>
              <a:rPr lang="en-US" sz="800" dirty="0" err="1"/>
              <a:t>ans</a:t>
            </a:r>
            <a:r>
              <a:rPr lang="en-US" sz="800" dirty="0"/>
              <a:t>&lt;/td&gt;</a:t>
            </a:r>
            <a:endParaRPr lang="fr-FR" sz="800" dirty="0"/>
          </a:p>
          <a:p>
            <a:r>
              <a:rPr lang="en-US" sz="800" dirty="0"/>
              <a:t>       &lt;/</a:t>
            </a:r>
            <a:r>
              <a:rPr lang="en-US" sz="800" dirty="0" err="1"/>
              <a:t>tr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   &lt;/</a:t>
            </a:r>
            <a:r>
              <a:rPr lang="en-US" sz="800" dirty="0" err="1"/>
              <a:t>tbody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fr-FR" sz="800" dirty="0"/>
              <a:t>&lt;/table&gt;</a:t>
            </a:r>
          </a:p>
          <a:p>
            <a:r>
              <a:rPr lang="fr-FR" sz="800" dirty="0"/>
              <a:t> </a:t>
            </a:r>
          </a:p>
          <a:p>
            <a:r>
              <a:rPr lang="en-US" sz="800" dirty="0"/>
              <a:t>&lt;td </a:t>
            </a:r>
            <a:r>
              <a:rPr lang="en-US" sz="800" dirty="0" err="1"/>
              <a:t>colspan</a:t>
            </a:r>
            <a:r>
              <a:rPr lang="en-US" sz="800" dirty="0"/>
              <a:t>="2"&gt; : fusion 2 cellules horizontal</a:t>
            </a:r>
            <a:endParaRPr lang="fr-FR" sz="800" dirty="0"/>
          </a:p>
          <a:p>
            <a:r>
              <a:rPr lang="en-US" sz="800" dirty="0"/>
              <a:t>&lt;td </a:t>
            </a:r>
            <a:r>
              <a:rPr lang="en-US" sz="800" dirty="0" err="1"/>
              <a:t>rowspan</a:t>
            </a:r>
            <a:r>
              <a:rPr lang="en-US" sz="800" dirty="0"/>
              <a:t>="2"&gt; fusion 2 cellules </a:t>
            </a:r>
            <a:r>
              <a:rPr lang="en-US" sz="800" dirty="0" err="1" smtClean="0"/>
              <a:t>verticale</a:t>
            </a:r>
            <a:endParaRPr lang="fr-FR" sz="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21236" y="5651050"/>
            <a:ext cx="47132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Url utiles</a:t>
            </a:r>
            <a:endParaRPr lang="fr-FR" sz="1200" b="1" dirty="0" smtClean="0"/>
          </a:p>
          <a:p>
            <a:r>
              <a:rPr lang="fr-FR" sz="800" dirty="0"/>
              <a:t> </a:t>
            </a:r>
            <a:r>
              <a:rPr lang="fr-FR" sz="800" b="1" u="sng" dirty="0">
                <a:hlinkClick r:id="rId3"/>
              </a:rPr>
              <a:t>caniuse.com</a:t>
            </a:r>
            <a:r>
              <a:rPr lang="fr-FR" sz="800" dirty="0"/>
              <a:t> : fonctionnalités prises en charge par chaque navigateur</a:t>
            </a:r>
          </a:p>
          <a:p>
            <a:r>
              <a:rPr lang="fr-FR" sz="800" b="1" u="sng" dirty="0">
                <a:hlinkClick r:id="rId4"/>
              </a:rPr>
              <a:t>https://developer.mozilla.org/fr/docs/Web/HTML/Element</a:t>
            </a:r>
            <a:r>
              <a:rPr lang="fr-FR" sz="800" b="1" dirty="0"/>
              <a:t> : Référence des éléments HTML</a:t>
            </a:r>
          </a:p>
          <a:p>
            <a:endParaRPr lang="fr-FR" sz="8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7339607" y="739009"/>
            <a:ext cx="308728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err="1" smtClean="0"/>
              <a:t>Form</a:t>
            </a:r>
            <a:endParaRPr lang="fr-FR" sz="1200" b="1" dirty="0" smtClean="0"/>
          </a:p>
          <a:p>
            <a:endParaRPr lang="fr-FR" sz="800" b="1" dirty="0"/>
          </a:p>
          <a:p>
            <a:r>
              <a:rPr lang="en-US" sz="800" dirty="0"/>
              <a:t>&lt;</a:t>
            </a:r>
            <a:r>
              <a:rPr lang="en-US" sz="800" b="1" dirty="0"/>
              <a:t>form</a:t>
            </a:r>
            <a:r>
              <a:rPr lang="en-US" sz="800" dirty="0"/>
              <a:t> method="post" action="</a:t>
            </a:r>
            <a:r>
              <a:rPr lang="en-US" sz="800" dirty="0" err="1"/>
              <a:t>traitement.php</a:t>
            </a:r>
            <a:r>
              <a:rPr lang="en-US" sz="800" dirty="0"/>
              <a:t>"&gt;</a:t>
            </a:r>
            <a:endParaRPr lang="fr-FR" sz="800" dirty="0"/>
          </a:p>
          <a:p>
            <a:r>
              <a:rPr lang="en-US" sz="800" dirty="0"/>
              <a:t>&lt;</a:t>
            </a:r>
            <a:r>
              <a:rPr lang="en-US" sz="800" b="1" dirty="0" err="1"/>
              <a:t>fieldset</a:t>
            </a:r>
            <a:r>
              <a:rPr lang="en-US" sz="800" dirty="0"/>
              <a:t>&gt; </a:t>
            </a:r>
            <a:r>
              <a:rPr lang="en-US" sz="800" dirty="0" smtClean="0">
                <a:solidFill>
                  <a:srgbClr val="FF0000"/>
                </a:solidFill>
              </a:rPr>
              <a:t>// </a:t>
            </a:r>
            <a:r>
              <a:rPr lang="en-US" sz="800" dirty="0" err="1" smtClean="0">
                <a:solidFill>
                  <a:srgbClr val="FF0000"/>
                </a:solidFill>
              </a:rPr>
              <a:t>Regroupement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>
                <a:solidFill>
                  <a:srgbClr val="FF0000"/>
                </a:solidFill>
              </a:rPr>
              <a:t>de </a:t>
            </a:r>
            <a:r>
              <a:rPr lang="en-US" sz="800" dirty="0" smtClean="0">
                <a:solidFill>
                  <a:srgbClr val="FF0000"/>
                </a:solidFill>
              </a:rPr>
              <a:t>champ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800" b="1" dirty="0" smtClean="0"/>
          </a:p>
          <a:p>
            <a:r>
              <a:rPr lang="fr-FR" sz="800" dirty="0"/>
              <a:t>&lt;</a:t>
            </a:r>
            <a:r>
              <a:rPr lang="fr-FR" sz="800" b="1" dirty="0" err="1"/>
              <a:t>legend</a:t>
            </a:r>
            <a:r>
              <a:rPr lang="fr-FR" sz="800" b="1" dirty="0"/>
              <a:t>&gt;</a:t>
            </a:r>
            <a:r>
              <a:rPr lang="fr-FR" sz="800" dirty="0"/>
              <a:t>Vos coordonnées&lt;/</a:t>
            </a:r>
            <a:r>
              <a:rPr lang="fr-FR" sz="800" dirty="0" err="1"/>
              <a:t>legend</a:t>
            </a:r>
            <a:r>
              <a:rPr lang="fr-FR" sz="800" dirty="0">
                <a:solidFill>
                  <a:srgbClr val="FF0000"/>
                </a:solidFill>
              </a:rPr>
              <a:t>&gt; </a:t>
            </a:r>
            <a:r>
              <a:rPr lang="fr-FR" sz="800" dirty="0" smtClean="0">
                <a:solidFill>
                  <a:srgbClr val="FF0000"/>
                </a:solidFill>
              </a:rPr>
              <a:t> // </a:t>
            </a:r>
            <a:r>
              <a:rPr lang="fr-FR" sz="800" dirty="0">
                <a:solidFill>
                  <a:srgbClr val="FF0000"/>
                </a:solidFill>
              </a:rPr>
              <a:t>Titre du </a:t>
            </a:r>
            <a:r>
              <a:rPr lang="fr-FR" sz="800" dirty="0" err="1">
                <a:solidFill>
                  <a:srgbClr val="FF0000"/>
                </a:solidFill>
              </a:rPr>
              <a:t>fieldset</a:t>
            </a:r>
            <a:r>
              <a:rPr lang="fr-FR" sz="800" dirty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/>
              <a:t> </a:t>
            </a:r>
            <a:endParaRPr lang="fr-FR" sz="800" dirty="0" smtClean="0"/>
          </a:p>
          <a:p>
            <a:r>
              <a:rPr lang="fr-FR" sz="800" dirty="0" smtClean="0"/>
              <a:t>    &lt;</a:t>
            </a:r>
            <a:r>
              <a:rPr lang="fr-FR" sz="800" b="1" dirty="0" smtClean="0"/>
              <a:t>label</a:t>
            </a:r>
            <a:r>
              <a:rPr lang="fr-FR" sz="800" dirty="0" smtClean="0"/>
              <a:t> for=</a:t>
            </a:r>
            <a:r>
              <a:rPr lang="fr-FR" sz="800" dirty="0"/>
              <a:t>"</a:t>
            </a:r>
            <a:r>
              <a:rPr lang="fr-FR" sz="800" dirty="0" smtClean="0"/>
              <a:t>pseudo"&gt;Votre  pseudo ?&lt;/label&gt; </a:t>
            </a:r>
            <a:r>
              <a:rPr lang="fr-FR" sz="800" dirty="0" smtClean="0">
                <a:solidFill>
                  <a:srgbClr val="FF0000"/>
                </a:solidFill>
              </a:rPr>
              <a:t>// Label</a:t>
            </a:r>
          </a:p>
          <a:p>
            <a:r>
              <a:rPr lang="fr-FR" sz="800" dirty="0" smtClean="0"/>
              <a:t>    &lt;</a:t>
            </a:r>
            <a:r>
              <a:rPr lang="fr-FR" sz="800" b="1" dirty="0" smtClean="0"/>
              <a:t>input</a:t>
            </a:r>
            <a:r>
              <a:rPr lang="fr-FR" sz="800" dirty="0" smtClean="0"/>
              <a:t> type="</a:t>
            </a:r>
            <a:r>
              <a:rPr lang="fr-FR" sz="800" u="sng" dirty="0" err="1" smtClean="0"/>
              <a:t>text</a:t>
            </a:r>
            <a:r>
              <a:rPr lang="fr-FR" sz="800" dirty="0" smtClean="0"/>
              <a:t>" </a:t>
            </a:r>
            <a:r>
              <a:rPr lang="fr-FR" sz="800" dirty="0" err="1" smtClean="0"/>
              <a:t>name</a:t>
            </a:r>
            <a:r>
              <a:rPr lang="fr-FR" sz="800" dirty="0" smtClean="0"/>
              <a:t>=</a:t>
            </a:r>
            <a:r>
              <a:rPr lang="fr-FR" sz="800" dirty="0"/>
              <a:t> " </a:t>
            </a:r>
            <a:r>
              <a:rPr lang="fr-FR" sz="800" dirty="0" smtClean="0"/>
              <a:t>pseudo" id="pseudo" </a:t>
            </a:r>
            <a:r>
              <a:rPr lang="en-US" sz="800" dirty="0"/>
              <a:t>placeholder="Ex : </a:t>
            </a:r>
            <a:r>
              <a:rPr lang="en-US" sz="800" dirty="0" err="1"/>
              <a:t>Zozor</a:t>
            </a:r>
            <a:r>
              <a:rPr lang="en-US" sz="800" dirty="0"/>
              <a:t>" size="30" </a:t>
            </a:r>
            <a:r>
              <a:rPr lang="en-US" sz="800" dirty="0" err="1"/>
              <a:t>maxlength</a:t>
            </a:r>
            <a:r>
              <a:rPr lang="en-US" sz="800" dirty="0"/>
              <a:t>="10" </a:t>
            </a:r>
            <a:r>
              <a:rPr lang="fr-FR" sz="800" dirty="0" smtClean="0"/>
              <a:t>/&gt; </a:t>
            </a:r>
            <a:r>
              <a:rPr lang="fr-FR" sz="800" dirty="0" smtClean="0">
                <a:solidFill>
                  <a:srgbClr val="FF0000"/>
                </a:solidFill>
              </a:rPr>
              <a:t>// Zone de saisi</a:t>
            </a:r>
          </a:p>
          <a:p>
            <a:endParaRPr lang="en-US" sz="800" dirty="0" smtClean="0"/>
          </a:p>
          <a:p>
            <a:r>
              <a:rPr lang="en-US" sz="700" i="1" dirty="0" smtClean="0"/>
              <a:t>autofocus</a:t>
            </a:r>
            <a:r>
              <a:rPr lang="en-US" sz="700" dirty="0"/>
              <a:t> : focus auto</a:t>
            </a:r>
            <a:endParaRPr lang="fr-FR" sz="700" dirty="0"/>
          </a:p>
          <a:p>
            <a:r>
              <a:rPr lang="en-US" sz="700" i="1" dirty="0" smtClean="0"/>
              <a:t>required</a:t>
            </a:r>
            <a:r>
              <a:rPr lang="en-US" sz="700" dirty="0" smtClean="0"/>
              <a:t> </a:t>
            </a:r>
            <a:r>
              <a:rPr lang="en-US" sz="700" dirty="0"/>
              <a:t>: champ </a:t>
            </a:r>
            <a:r>
              <a:rPr lang="en-US" sz="700" dirty="0" err="1"/>
              <a:t>obligatoire</a:t>
            </a:r>
            <a:endParaRPr lang="fr-FR" sz="700" dirty="0"/>
          </a:p>
          <a:p>
            <a:r>
              <a:rPr lang="en-US" sz="700" i="1" dirty="0" smtClean="0"/>
              <a:t>type</a:t>
            </a:r>
            <a:r>
              <a:rPr lang="en-US" sz="700" dirty="0" smtClean="0"/>
              <a:t> </a:t>
            </a:r>
            <a:r>
              <a:rPr lang="en-US" sz="700" dirty="0"/>
              <a:t>: </a:t>
            </a:r>
            <a:r>
              <a:rPr lang="en-US" sz="700" dirty="0" smtClean="0"/>
              <a:t>text|password|email|url|tel|number|range|color|date|time|week|month|datetime|datetime-local|search|checkbox|radio </a:t>
            </a:r>
            <a:r>
              <a:rPr lang="en-US" sz="800" dirty="0"/>
              <a:t>(grouper avec le name)</a:t>
            </a:r>
            <a:endParaRPr lang="fr-FR" sz="800" dirty="0"/>
          </a:p>
          <a:p>
            <a:endParaRPr lang="en-US" sz="800" dirty="0" smtClean="0"/>
          </a:p>
          <a:p>
            <a:r>
              <a:rPr lang="en-US" sz="800" dirty="0" smtClean="0"/>
              <a:t>&lt;/</a:t>
            </a:r>
            <a:r>
              <a:rPr lang="en-US" sz="800" dirty="0" err="1" smtClean="0"/>
              <a:t>fieldset</a:t>
            </a:r>
            <a:r>
              <a:rPr lang="en-US" sz="800" dirty="0" smtClean="0"/>
              <a:t>&gt;</a:t>
            </a:r>
            <a:endParaRPr lang="fr-FR" sz="800" dirty="0" smtClean="0"/>
          </a:p>
          <a:p>
            <a:endParaRPr lang="fr-FR" sz="800" dirty="0" smtClean="0"/>
          </a:p>
          <a:p>
            <a:r>
              <a:rPr lang="fr-FR" sz="800" dirty="0" smtClean="0">
                <a:solidFill>
                  <a:srgbClr val="FF0000"/>
                </a:solidFill>
              </a:rPr>
              <a:t>// Radio bouton</a:t>
            </a:r>
            <a:endParaRPr lang="fr-FR" sz="800" dirty="0">
              <a:solidFill>
                <a:srgbClr val="FF0000"/>
              </a:solidFill>
            </a:endParaRPr>
          </a:p>
          <a:p>
            <a:r>
              <a:rPr lang="fr-FR" sz="800" dirty="0"/>
              <a:t> </a:t>
            </a:r>
            <a:r>
              <a:rPr lang="fr-FR" sz="800" dirty="0" smtClean="0"/>
              <a:t>  </a:t>
            </a:r>
            <a:r>
              <a:rPr lang="fr-FR" sz="800" dirty="0"/>
              <a:t>&lt;</a:t>
            </a:r>
            <a:r>
              <a:rPr lang="fr-FR" sz="800" b="1" dirty="0"/>
              <a:t>input</a:t>
            </a:r>
            <a:r>
              <a:rPr lang="fr-FR" sz="800" dirty="0"/>
              <a:t> type="</a:t>
            </a:r>
            <a:r>
              <a:rPr lang="fr-FR" sz="800" u="sng" dirty="0"/>
              <a:t>radio</a:t>
            </a:r>
            <a:r>
              <a:rPr lang="fr-FR" sz="800" dirty="0"/>
              <a:t>" </a:t>
            </a:r>
            <a:r>
              <a:rPr lang="fr-FR" sz="800" dirty="0" err="1"/>
              <a:t>name</a:t>
            </a:r>
            <a:r>
              <a:rPr lang="fr-FR" sz="800" dirty="0"/>
              <a:t>="souhait" value="riche" id="riche" /&gt; &lt;label for="riche"&gt;Etre riche&lt;/label&gt;</a:t>
            </a:r>
          </a:p>
          <a:p>
            <a:r>
              <a:rPr lang="fr-FR" sz="800" dirty="0"/>
              <a:t>  </a:t>
            </a:r>
            <a:r>
              <a:rPr lang="fr-FR" sz="800" dirty="0" smtClean="0"/>
              <a:t> </a:t>
            </a:r>
            <a:r>
              <a:rPr lang="fr-FR" sz="800" dirty="0"/>
              <a:t>&lt;</a:t>
            </a:r>
            <a:r>
              <a:rPr lang="fr-FR" sz="800" b="1" dirty="0"/>
              <a:t>input</a:t>
            </a:r>
            <a:r>
              <a:rPr lang="fr-FR" sz="800" dirty="0"/>
              <a:t> type="</a:t>
            </a:r>
            <a:r>
              <a:rPr lang="fr-FR" sz="800" u="sng" dirty="0"/>
              <a:t>radio</a:t>
            </a:r>
            <a:r>
              <a:rPr lang="fr-FR" sz="800" dirty="0"/>
              <a:t>" </a:t>
            </a:r>
            <a:r>
              <a:rPr lang="fr-FR" sz="800" dirty="0" err="1"/>
              <a:t>name</a:t>
            </a:r>
            <a:r>
              <a:rPr lang="fr-FR" sz="800" dirty="0"/>
              <a:t>="souhait" value="</a:t>
            </a:r>
            <a:r>
              <a:rPr lang="fr-FR" sz="800" dirty="0" err="1"/>
              <a:t>celebre</a:t>
            </a:r>
            <a:r>
              <a:rPr lang="fr-FR" sz="800" dirty="0"/>
              <a:t>" id="</a:t>
            </a:r>
            <a:r>
              <a:rPr lang="fr-FR" sz="800" dirty="0" err="1"/>
              <a:t>celebre</a:t>
            </a:r>
            <a:r>
              <a:rPr lang="fr-FR" sz="800" dirty="0"/>
              <a:t>" /&gt; &lt;label for="</a:t>
            </a:r>
            <a:r>
              <a:rPr lang="fr-FR" sz="800" dirty="0" err="1"/>
              <a:t>celebre</a:t>
            </a:r>
            <a:r>
              <a:rPr lang="fr-FR" sz="800" dirty="0"/>
              <a:t>"&gt;Etre célèbre&lt;/label</a:t>
            </a:r>
            <a:r>
              <a:rPr lang="fr-FR" sz="800" dirty="0" smtClean="0"/>
              <a:t>&gt;</a:t>
            </a:r>
          </a:p>
          <a:p>
            <a:endParaRPr lang="fr-FR" sz="800" b="1" dirty="0"/>
          </a:p>
          <a:p>
            <a:r>
              <a:rPr lang="en-US" sz="800" dirty="0"/>
              <a:t> </a:t>
            </a:r>
            <a:r>
              <a:rPr lang="en-US" sz="800" dirty="0" smtClean="0"/>
              <a:t>   &lt;</a:t>
            </a:r>
            <a:r>
              <a:rPr lang="en-US" sz="800" b="1" dirty="0" err="1"/>
              <a:t>textarea</a:t>
            </a:r>
            <a:r>
              <a:rPr lang="en-US" sz="800" dirty="0"/>
              <a:t> name="precisions" id="precisions" cols="40" rows="4"&gt;&lt;/</a:t>
            </a:r>
            <a:r>
              <a:rPr lang="en-US" sz="800" dirty="0" err="1"/>
              <a:t>textarea</a:t>
            </a:r>
            <a:r>
              <a:rPr lang="en-US" sz="800" dirty="0" smtClean="0"/>
              <a:t>&gt; </a:t>
            </a:r>
            <a:r>
              <a:rPr lang="en-US" sz="800" dirty="0" smtClean="0">
                <a:solidFill>
                  <a:srgbClr val="FF0000"/>
                </a:solidFill>
              </a:rPr>
              <a:t>// </a:t>
            </a:r>
            <a:r>
              <a:rPr lang="en-US" sz="800" dirty="0" err="1" smtClean="0">
                <a:solidFill>
                  <a:srgbClr val="FF0000"/>
                </a:solidFill>
              </a:rPr>
              <a:t>Texte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</a:rPr>
              <a:t>plusieurs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</a:rPr>
              <a:t>lignes</a:t>
            </a:r>
            <a:endParaRPr lang="en-US" sz="800" dirty="0" smtClean="0">
              <a:solidFill>
                <a:srgbClr val="FF0000"/>
              </a:solidFill>
            </a:endParaRPr>
          </a:p>
          <a:p>
            <a:endParaRPr lang="en-US" sz="800" b="1" dirty="0" smtClean="0"/>
          </a:p>
          <a:p>
            <a:r>
              <a:rPr lang="fr-FR" sz="800" dirty="0" smtClean="0"/>
              <a:t>   &lt;</a:t>
            </a:r>
            <a:r>
              <a:rPr lang="fr-FR" sz="800" b="1" dirty="0"/>
              <a:t>select</a:t>
            </a:r>
            <a:r>
              <a:rPr lang="fr-FR" sz="800" dirty="0"/>
              <a:t> </a:t>
            </a:r>
            <a:r>
              <a:rPr lang="fr-FR" sz="800" dirty="0" err="1"/>
              <a:t>name</a:t>
            </a:r>
            <a:r>
              <a:rPr lang="fr-FR" sz="800" dirty="0"/>
              <a:t>="pays" id="pays</a:t>
            </a:r>
            <a:r>
              <a:rPr lang="fr-FR" sz="800" dirty="0" smtClean="0"/>
              <a:t>"&gt; </a:t>
            </a:r>
            <a:r>
              <a:rPr lang="fr-FR" sz="800" dirty="0" smtClean="0">
                <a:solidFill>
                  <a:srgbClr val="FF0000"/>
                </a:solidFill>
              </a:rPr>
              <a:t>// Liste déroulante</a:t>
            </a:r>
            <a:endParaRPr lang="fr-FR" sz="800" dirty="0">
              <a:solidFill>
                <a:srgbClr val="FF0000"/>
              </a:solidFill>
            </a:endParaRPr>
          </a:p>
          <a:p>
            <a:r>
              <a:rPr lang="fr-FR" sz="800" dirty="0"/>
              <a:t>           &lt;option value="</a:t>
            </a:r>
            <a:r>
              <a:rPr lang="fr-FR" sz="800" dirty="0" err="1"/>
              <a:t>france</a:t>
            </a:r>
            <a:r>
              <a:rPr lang="fr-FR" sz="800" dirty="0"/>
              <a:t>" </a:t>
            </a:r>
            <a:r>
              <a:rPr lang="fr-FR" sz="800" dirty="0" err="1"/>
              <a:t>selected</a:t>
            </a:r>
            <a:r>
              <a:rPr lang="fr-FR" sz="800" dirty="0"/>
              <a:t>&gt;France&lt;/option&gt; (par </a:t>
            </a:r>
            <a:r>
              <a:rPr lang="fr-FR" sz="800" dirty="0" err="1"/>
              <a:t>defaut</a:t>
            </a:r>
            <a:r>
              <a:rPr lang="fr-FR" sz="800" dirty="0"/>
              <a:t>)</a:t>
            </a:r>
          </a:p>
          <a:p>
            <a:r>
              <a:rPr lang="fr-FR" sz="800" dirty="0"/>
              <a:t>           &lt;option value="</a:t>
            </a:r>
            <a:r>
              <a:rPr lang="fr-FR" sz="800" dirty="0" err="1"/>
              <a:t>espagne</a:t>
            </a:r>
            <a:r>
              <a:rPr lang="fr-FR" sz="800" dirty="0"/>
              <a:t>"&gt;Espagne&lt;/option&gt;</a:t>
            </a:r>
            <a:endParaRPr lang="en-US" sz="800" b="1" dirty="0"/>
          </a:p>
          <a:p>
            <a:endParaRPr lang="en-US" sz="800" b="1" dirty="0"/>
          </a:p>
          <a:p>
            <a:r>
              <a:rPr lang="en-US" sz="800" dirty="0" smtClean="0"/>
              <a:t>   &lt;</a:t>
            </a:r>
            <a:r>
              <a:rPr lang="en-US" sz="800" b="1" dirty="0"/>
              <a:t>input</a:t>
            </a:r>
            <a:r>
              <a:rPr lang="en-US" sz="800" dirty="0"/>
              <a:t> type="</a:t>
            </a:r>
            <a:r>
              <a:rPr lang="en-US" sz="800" u="sng" dirty="0"/>
              <a:t>submit</a:t>
            </a:r>
            <a:r>
              <a:rPr lang="en-US" sz="800" dirty="0"/>
              <a:t>" value="</a:t>
            </a:r>
            <a:r>
              <a:rPr lang="en-US" sz="800" dirty="0" err="1"/>
              <a:t>Envoyer</a:t>
            </a:r>
            <a:r>
              <a:rPr lang="en-US" sz="800" dirty="0"/>
              <a:t>" /&gt;  /* Bouton </a:t>
            </a:r>
            <a:r>
              <a:rPr lang="en-US" sz="800" dirty="0" err="1"/>
              <a:t>d’envoi</a:t>
            </a:r>
            <a:r>
              <a:rPr lang="en-US" sz="800" dirty="0"/>
              <a:t> </a:t>
            </a:r>
            <a:r>
              <a:rPr lang="en-US" sz="800" dirty="0" err="1"/>
              <a:t>reset|image</a:t>
            </a:r>
            <a:r>
              <a:rPr lang="en-US" sz="800" dirty="0"/>
              <a:t>(+</a:t>
            </a:r>
            <a:r>
              <a:rPr lang="en-US" sz="800" dirty="0" err="1"/>
              <a:t>src</a:t>
            </a:r>
            <a:r>
              <a:rPr lang="en-US" sz="800" dirty="0"/>
              <a:t>)|</a:t>
            </a:r>
            <a:r>
              <a:rPr lang="en-US" sz="800" dirty="0" smtClean="0"/>
              <a:t>button</a:t>
            </a:r>
          </a:p>
          <a:p>
            <a:endParaRPr lang="fr-FR" sz="800" dirty="0"/>
          </a:p>
          <a:p>
            <a:r>
              <a:rPr lang="en-US" sz="800" dirty="0"/>
              <a:t>&lt;/form</a:t>
            </a:r>
            <a:r>
              <a:rPr lang="en-US" sz="800" dirty="0" smtClean="0"/>
              <a:t>&gt;</a:t>
            </a:r>
            <a:endParaRPr lang="fr-FR" sz="800" dirty="0"/>
          </a:p>
        </p:txBody>
      </p:sp>
      <p:sp>
        <p:nvSpPr>
          <p:cNvPr id="2" name="ZoneTexte 1"/>
          <p:cNvSpPr txBox="1"/>
          <p:nvPr/>
        </p:nvSpPr>
        <p:spPr>
          <a:xfrm>
            <a:off x="5293887" y="95535"/>
            <a:ext cx="409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HTML 5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4525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318</Words>
  <Application>Microsoft Office PowerPoint</Application>
  <PresentationFormat>Grand écran</PresentationFormat>
  <Paragraphs>108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5</cp:revision>
  <dcterms:created xsi:type="dcterms:W3CDTF">2018-09-12T13:32:39Z</dcterms:created>
  <dcterms:modified xsi:type="dcterms:W3CDTF">2018-09-21T17:39:19Z</dcterms:modified>
</cp:coreProperties>
</file>