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ba8fb5f8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ba8fb5f8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ba8fb5f81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ba8fb5f81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ba8fb5f81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ba8fb5f81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ba8fb5f8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ba8fb5f8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ba8fb5f8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ba8fb5f8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ba8fb5f8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ba8fb5f8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a8fb5f8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a8fb5f8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cbe9b091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cbe9b091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cbe9b091f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cbe9b091f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cbe9b091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cbe9b091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a8fb5f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a8fb5f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cbe9b091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cbe9b091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cbe9b091f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cbe9b091f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be9b091f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cbe9b091f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be9b091f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cbe9b091f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cbe9b091f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cbe9b091f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cbe9b091f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cbe9b091f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cbe9b091f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cbe9b091f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cbe9b091f_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cbe9b091f_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cbe9b09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cbe9b09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cbe9b091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cbe9b091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be9b091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be9b091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cbe9b091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cbe9b091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cbe9b091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cbe9b091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cbe9b091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cbe9b091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cbe9b09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cbe9b09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cbe9b091f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cbe9b091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cbe9b091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cbe9b091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ba8fb5f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ba8fb5f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ba8fb5f8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ba8fb5f8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ba8fb5f8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ba8fb5f8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a8fb5f8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a8fb5f8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a8fb5f8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a8fb5f8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ba8fb5f8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ba8fb5f8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Capítulo</a:t>
            </a:r>
            <a:r>
              <a:rPr lang="es"/>
              <a:t>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025"/>
              <a:t>Carlo Stefano Villachica Cuentas</a:t>
            </a:r>
            <a:endParaRPr sz="5025"/>
          </a:p>
          <a:p>
            <a:pPr indent="0" lvl="0" marL="0" rtl="0" algn="l">
              <a:spcBef>
                <a:spcPts val="0"/>
              </a:spcBef>
              <a:spcAft>
                <a:spcPts val="0"/>
              </a:spcAft>
              <a:buNone/>
            </a:pPr>
            <a:r>
              <a:rPr lang="es" sz="5025"/>
              <a:t>Mathías Santiago Vera Alcázar</a:t>
            </a:r>
            <a:endParaRPr sz="5025"/>
          </a:p>
          <a:p>
            <a:pPr indent="0" lvl="0" marL="0" rtl="0" algn="l">
              <a:spcBef>
                <a:spcPts val="0"/>
              </a:spcBef>
              <a:spcAft>
                <a:spcPts val="0"/>
              </a:spcAft>
              <a:buNone/>
            </a:pPr>
            <a:r>
              <a:rPr lang="es" sz="5025"/>
              <a:t>Maycol Alexander Canaveri Taco </a:t>
            </a:r>
            <a:br>
              <a:rPr lang="es" sz="5025"/>
            </a:br>
            <a:r>
              <a:rPr lang="es" sz="5025"/>
              <a:t>Roberto Santiago Davila Ccama</a:t>
            </a:r>
            <a:endParaRPr sz="5025"/>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un diagrama de flujo, el </a:t>
            </a:r>
            <a:r>
              <a:rPr lang="es"/>
              <a:t>diamante</a:t>
            </a:r>
            <a:r>
              <a:rPr lang="es"/>
              <a:t> o </a:t>
            </a:r>
            <a:r>
              <a:rPr lang="es"/>
              <a:t>símbolo</a:t>
            </a:r>
            <a:r>
              <a:rPr lang="es"/>
              <a:t> de </a:t>
            </a:r>
            <a:r>
              <a:rPr lang="es"/>
              <a:t>decisión</a:t>
            </a:r>
            <a:r>
              <a:rPr lang="es"/>
              <a:t> es el que indica si una </a:t>
            </a:r>
            <a:r>
              <a:rPr lang="es"/>
              <a:t>decisión</a:t>
            </a:r>
            <a:r>
              <a:rPr lang="es"/>
              <a:t> ha de hacerse, el diagrama continua, a lo largo del camino determinado por el </a:t>
            </a:r>
            <a:r>
              <a:rPr lang="es"/>
              <a:t>símbolo</a:t>
            </a:r>
            <a:r>
              <a:rPr lang="es"/>
              <a:t> asociado a la </a:t>
            </a:r>
            <a:r>
              <a:rPr lang="es"/>
              <a:t>condición</a:t>
            </a:r>
            <a:r>
              <a:rPr lang="es"/>
              <a:t> de guardia, que puede ser Verdadera, o falsa, si una </a:t>
            </a:r>
            <a:r>
              <a:rPr lang="es"/>
              <a:t>condición</a:t>
            </a:r>
            <a:r>
              <a:rPr lang="es"/>
              <a:t> de </a:t>
            </a:r>
            <a:r>
              <a:rPr lang="es"/>
              <a:t>guardia</a:t>
            </a:r>
            <a:r>
              <a:rPr lang="es"/>
              <a:t> es Verdadera, el diagrama ingresa el estado de </a:t>
            </a:r>
            <a:r>
              <a:rPr lang="es"/>
              <a:t>acción</a:t>
            </a:r>
            <a:r>
              <a:rPr lang="es"/>
              <a:t> al cual la flecha de </a:t>
            </a:r>
            <a:r>
              <a:rPr lang="es"/>
              <a:t>transición</a:t>
            </a:r>
            <a:r>
              <a:rPr lang="es"/>
              <a:t> apunta.</a:t>
            </a:r>
            <a:endParaRPr/>
          </a:p>
        </p:txBody>
      </p:sp>
      <p:pic>
        <p:nvPicPr>
          <p:cNvPr id="144" name="Google Shape;144;p22"/>
          <p:cNvPicPr preferRelativeResize="0"/>
          <p:nvPr/>
        </p:nvPicPr>
        <p:blipFill>
          <a:blip r:embed="rId3">
            <a:alphaModFix/>
          </a:blip>
          <a:stretch>
            <a:fillRect/>
          </a:stretch>
        </p:blipFill>
        <p:spPr>
          <a:xfrm>
            <a:off x="1029100" y="3058875"/>
            <a:ext cx="472440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4.6 Sentencia If..else de doble </a:t>
            </a:r>
            <a:r>
              <a:rPr lang="es"/>
              <a:t>selección</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sentencia de if else, de </a:t>
            </a:r>
            <a:r>
              <a:rPr lang="es"/>
              <a:t>selección</a:t>
            </a:r>
            <a:r>
              <a:rPr lang="es"/>
              <a:t> </a:t>
            </a:r>
            <a:r>
              <a:rPr lang="es"/>
              <a:t>única</a:t>
            </a:r>
            <a:r>
              <a:rPr lang="es"/>
              <a:t>, ejecuta una </a:t>
            </a:r>
            <a:r>
              <a:rPr lang="es"/>
              <a:t>acción</a:t>
            </a:r>
            <a:r>
              <a:rPr lang="es"/>
              <a:t> indicada, solamente cuando el valor del condicional es verdadero, sino es saltada, en cambio la sentencia if..else de doble </a:t>
            </a:r>
            <a:r>
              <a:rPr lang="es"/>
              <a:t>selección</a:t>
            </a:r>
            <a:r>
              <a:rPr lang="es"/>
              <a:t> nos permite especificar </a:t>
            </a:r>
            <a:r>
              <a:rPr lang="es"/>
              <a:t>qué</a:t>
            </a:r>
            <a:r>
              <a:rPr lang="es"/>
              <a:t> </a:t>
            </a:r>
            <a:r>
              <a:rPr lang="es"/>
              <a:t>acción</a:t>
            </a:r>
            <a:r>
              <a:rPr lang="es"/>
              <a:t> se </a:t>
            </a:r>
            <a:r>
              <a:rPr lang="es"/>
              <a:t>tomará</a:t>
            </a:r>
            <a:r>
              <a:rPr lang="es"/>
              <a:t>, cuando la </a:t>
            </a:r>
            <a:r>
              <a:rPr lang="es"/>
              <a:t>condición</a:t>
            </a:r>
            <a:r>
              <a:rPr lang="es"/>
              <a:t> y adicionalmente otra </a:t>
            </a:r>
            <a:r>
              <a:rPr lang="es"/>
              <a:t>acción</a:t>
            </a:r>
            <a:r>
              <a:rPr lang="es"/>
              <a:t> cuando la </a:t>
            </a:r>
            <a:r>
              <a:rPr lang="es"/>
              <a:t>condición</a:t>
            </a:r>
            <a:r>
              <a:rPr lang="es"/>
              <a:t> es falsa.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4.6.1 Sentencias If...else anidadas:</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programa puede evaluar </a:t>
            </a:r>
            <a:r>
              <a:rPr lang="es"/>
              <a:t>múltiples</a:t>
            </a:r>
            <a:r>
              <a:rPr lang="es"/>
              <a:t> casos presentando ‘if..else’ dentro de otro ‘if else’</a:t>
            </a:r>
            <a:endParaRPr/>
          </a:p>
          <a:p>
            <a:pPr indent="0" lvl="0" marL="0" rtl="0" algn="l">
              <a:spcBef>
                <a:spcPts val="120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2194363" y="1774938"/>
            <a:ext cx="3248025" cy="300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4.6.3 Bloques</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Sentencias contenidas en un par de llaves ({;}), forman un bloque; dicho bloque puede ser posicionado en cualquier lugar dentro de la </a:t>
            </a:r>
            <a:r>
              <a:rPr lang="es"/>
              <a:t>función</a:t>
            </a:r>
            <a:r>
              <a:rPr lang="es"/>
              <a:t> donde una sentencia puede ser colocada.</a:t>
            </a:r>
            <a:endParaRPr/>
          </a:p>
        </p:txBody>
      </p:sp>
      <p:pic>
        <p:nvPicPr>
          <p:cNvPr id="164" name="Google Shape;164;p25"/>
          <p:cNvPicPr preferRelativeResize="0"/>
          <p:nvPr/>
        </p:nvPicPr>
        <p:blipFill>
          <a:blip r:embed="rId3">
            <a:alphaModFix/>
          </a:blip>
          <a:stretch>
            <a:fillRect/>
          </a:stretch>
        </p:blipFill>
        <p:spPr>
          <a:xfrm>
            <a:off x="1266500" y="2892475"/>
            <a:ext cx="4953000" cy="16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Errores de Sintaxis y de </a:t>
            </a:r>
            <a:r>
              <a:rPr lang="es"/>
              <a:t>Lógica</a:t>
            </a:r>
            <a:endParaRPr/>
          </a:p>
        </p:txBody>
      </p:sp>
      <p:sp>
        <p:nvSpPr>
          <p:cNvPr id="170" name="Google Shape;170;p26"/>
          <p:cNvSpPr txBox="1"/>
          <p:nvPr>
            <p:ph idx="1" type="body"/>
          </p:nvPr>
        </p:nvSpPr>
        <p:spPr>
          <a:xfrm>
            <a:off x="311700" y="937525"/>
            <a:ext cx="8520600" cy="30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Los errores de sintaxis son captados por el compilador, un error de </a:t>
            </a:r>
            <a:r>
              <a:rPr lang="es"/>
              <a:t>lógica</a:t>
            </a:r>
            <a:r>
              <a:rPr lang="es"/>
              <a:t> se hace presente mediantes sus efectos en la </a:t>
            </a:r>
            <a:r>
              <a:rPr lang="es"/>
              <a:t>ejecución</a:t>
            </a:r>
            <a:r>
              <a:rPr lang="es"/>
              <a:t> del programa, y se pueden dividir en dos, un error de </a:t>
            </a:r>
            <a:r>
              <a:rPr lang="es"/>
              <a:t>lógica</a:t>
            </a:r>
            <a:r>
              <a:rPr lang="es"/>
              <a:t> fatal que causa que el programa falle y termine prematuramente y un error de </a:t>
            </a:r>
            <a:r>
              <a:rPr lang="es"/>
              <a:t>lógica</a:t>
            </a:r>
            <a:r>
              <a:rPr lang="es"/>
              <a:t> no fatal que permite que el programa siga </a:t>
            </a:r>
            <a:r>
              <a:rPr lang="es"/>
              <a:t>ejecutándose</a:t>
            </a:r>
            <a:r>
              <a:rPr lang="es"/>
              <a:t> pero cusa que los resultados sean incorrectos.</a:t>
            </a:r>
            <a:endParaRPr/>
          </a:p>
          <a:p>
            <a:pPr indent="0" lvl="0" marL="0" rtl="0" algn="l">
              <a:spcBef>
                <a:spcPts val="1200"/>
              </a:spcBef>
              <a:spcAft>
                <a:spcPts val="0"/>
              </a:spcAft>
              <a:buNone/>
            </a:pPr>
            <a:r>
              <a:rPr lang="es" sz="3000">
                <a:solidFill>
                  <a:schemeClr val="dk1"/>
                </a:solidFill>
              </a:rPr>
              <a:t>Una sentencia </a:t>
            </a:r>
            <a:r>
              <a:rPr lang="es" sz="3000">
                <a:solidFill>
                  <a:schemeClr val="dk1"/>
                </a:solidFill>
              </a:rPr>
              <a:t>Vacía</a:t>
            </a:r>
            <a:r>
              <a:rPr lang="es" sz="3000">
                <a:solidFill>
                  <a:schemeClr val="dk1"/>
                </a:solidFill>
              </a:rPr>
              <a:t>:</a:t>
            </a:r>
            <a:endParaRPr/>
          </a:p>
          <a:p>
            <a:pPr indent="0" lvl="0" marL="0" rtl="0" algn="l">
              <a:spcBef>
                <a:spcPts val="1200"/>
              </a:spcBef>
              <a:spcAft>
                <a:spcPts val="1200"/>
              </a:spcAft>
              <a:buNone/>
            </a:pPr>
            <a:r>
              <a:rPr lang="es"/>
              <a:t>Igual que un bloque puede ser colocado en cualquier lugar que una sentencia se puede colocar, es </a:t>
            </a:r>
            <a:r>
              <a:rPr lang="es"/>
              <a:t>también</a:t>
            </a:r>
            <a:r>
              <a:rPr lang="es"/>
              <a:t> posible colocar una sentencia </a:t>
            </a:r>
            <a:r>
              <a:rPr lang="es"/>
              <a:t>vacía</a:t>
            </a:r>
            <a:r>
              <a:rPr lang="es"/>
              <a:t>, que </a:t>
            </a:r>
            <a:r>
              <a:rPr lang="es"/>
              <a:t>será</a:t>
            </a:r>
            <a:r>
              <a:rPr lang="es"/>
              <a:t> representada por (;) en el lugar donde normalmente se </a:t>
            </a:r>
            <a:r>
              <a:rPr lang="es"/>
              <a:t>encontraría</a:t>
            </a:r>
            <a:r>
              <a:rPr lang="es"/>
              <a:t> la sentencia.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4.6.4 El operador Condicional (?:)</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 nos provee con el operador condicional (?:) que puede ser utilizado para reemplazar una sentencia  ‘if...else’</a:t>
            </a:r>
            <a:endParaRPr/>
          </a:p>
        </p:txBody>
      </p:sp>
      <p:pic>
        <p:nvPicPr>
          <p:cNvPr id="177" name="Google Shape;177;p27"/>
          <p:cNvPicPr preferRelativeResize="0"/>
          <p:nvPr/>
        </p:nvPicPr>
        <p:blipFill>
          <a:blip r:embed="rId3">
            <a:alphaModFix/>
          </a:blip>
          <a:stretch>
            <a:fillRect/>
          </a:stretch>
        </p:blipFill>
        <p:spPr>
          <a:xfrm>
            <a:off x="1006525" y="2436863"/>
            <a:ext cx="7409382" cy="60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4.8 Sentencia de </a:t>
            </a:r>
            <a:r>
              <a:rPr lang="es"/>
              <a:t>Iteración</a:t>
            </a:r>
            <a:r>
              <a:rPr lang="es"/>
              <a:t> ‘while’.</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sentencia de </a:t>
            </a:r>
            <a:r>
              <a:rPr lang="es"/>
              <a:t>iteración</a:t>
            </a:r>
            <a:r>
              <a:rPr lang="es"/>
              <a:t> nos permite </a:t>
            </a:r>
            <a:r>
              <a:rPr lang="es"/>
              <a:t>especificar</a:t>
            </a:r>
            <a:r>
              <a:rPr lang="es"/>
              <a:t> que un programa debe de repetir una </a:t>
            </a:r>
            <a:r>
              <a:rPr lang="es"/>
              <a:t>acción</a:t>
            </a:r>
            <a:r>
              <a:rPr lang="es"/>
              <a:t> siempre y cuando  alguna condicion sea verdadera.</a:t>
            </a:r>
            <a:endParaRPr/>
          </a:p>
        </p:txBody>
      </p:sp>
      <p:pic>
        <p:nvPicPr>
          <p:cNvPr id="184" name="Google Shape;184;p28"/>
          <p:cNvPicPr preferRelativeResize="0"/>
          <p:nvPr/>
        </p:nvPicPr>
        <p:blipFill>
          <a:blip r:embed="rId3">
            <a:alphaModFix/>
          </a:blip>
          <a:stretch>
            <a:fillRect/>
          </a:stretch>
        </p:blipFill>
        <p:spPr>
          <a:xfrm>
            <a:off x="640738" y="1959000"/>
            <a:ext cx="5400675" cy="293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108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 Formulación de algoritmos:Contador Controlado </a:t>
            </a:r>
            <a:r>
              <a:rPr lang="es"/>
              <a:t>Iteración</a:t>
            </a:r>
            <a:endParaRPr/>
          </a:p>
        </p:txBody>
      </p:sp>
      <p:sp>
        <p:nvSpPr>
          <p:cNvPr id="190" name="Google Shape;190;p29"/>
          <p:cNvSpPr txBox="1"/>
          <p:nvPr>
            <p:ph idx="1" type="body"/>
          </p:nvPr>
        </p:nvSpPr>
        <p:spPr>
          <a:xfrm>
            <a:off x="311700" y="1322975"/>
            <a:ext cx="8520600" cy="299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Para entender </a:t>
            </a:r>
            <a:r>
              <a:rPr lang="es"/>
              <a:t>cómo</a:t>
            </a:r>
            <a:r>
              <a:rPr lang="es"/>
              <a:t> se desarrollan los algoritmos, se </a:t>
            </a:r>
            <a:r>
              <a:rPr lang="es"/>
              <a:t>resolverán</a:t>
            </a:r>
            <a:r>
              <a:rPr lang="es"/>
              <a:t> dos variaciones de un problema que  promedia las calificaciones de los estudiantes.</a:t>
            </a:r>
            <a:endParaRPr/>
          </a:p>
          <a:p>
            <a:pPr indent="0" lvl="0" marL="0" rtl="0" algn="l">
              <a:lnSpc>
                <a:spcPct val="90000"/>
              </a:lnSpc>
              <a:spcBef>
                <a:spcPts val="1200"/>
              </a:spcBef>
              <a:spcAft>
                <a:spcPts val="0"/>
              </a:spcAft>
              <a:buNone/>
            </a:pPr>
            <a:r>
              <a:rPr lang="es" sz="1825">
                <a:solidFill>
                  <a:srgbClr val="000000"/>
                </a:solidFill>
              </a:rPr>
              <a:t>Una clase de diez estudiantes tomó una prueba. Las calificaciones (números enteros en el rango de 0 a 100) .</a:t>
            </a:r>
            <a:endParaRPr sz="1825">
              <a:solidFill>
                <a:srgbClr val="000000"/>
              </a:solidFill>
            </a:endParaRPr>
          </a:p>
          <a:p>
            <a:pPr indent="0" lvl="0" marL="0" rtl="0" algn="l">
              <a:lnSpc>
                <a:spcPct val="90000"/>
              </a:lnSpc>
              <a:spcBef>
                <a:spcPts val="1000"/>
              </a:spcBef>
              <a:spcAft>
                <a:spcPts val="0"/>
              </a:spcAft>
              <a:buNone/>
            </a:pPr>
            <a:r>
              <a:rPr lang="es" sz="1825">
                <a:solidFill>
                  <a:srgbClr val="000000"/>
                </a:solidFill>
              </a:rPr>
              <a:t>El promedio de la clase es igual a la suma de las calificaciones dividida por el número de estudiantes. El algoritmo para resolver este problema en una computadora debe ingresar cada calificación, realizar un seguimiento de la total de todas las calificaciones ingresadas, realice el cálculo promedio e imprima el resultado.</a:t>
            </a:r>
            <a:endParaRPr/>
          </a:p>
        </p:txBody>
      </p:sp>
      <p:sp>
        <p:nvSpPr>
          <p:cNvPr id="191" name="Google Shape;191;p29"/>
          <p:cNvSpPr txBox="1"/>
          <p:nvPr/>
        </p:nvSpPr>
        <p:spPr>
          <a:xfrm>
            <a:off x="7250475" y="4241250"/>
            <a:ext cx="18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a:ea typeface="Roboto"/>
                <a:cs typeface="Roboto"/>
                <a:sym typeface="Roboto"/>
              </a:rPr>
              <a:t>Maycol Alexander</a:t>
            </a:r>
            <a:endParaRPr>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98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4.9.1 Algoritmo de pseudocódigo con </a:t>
            </a:r>
            <a:r>
              <a:rPr lang="es"/>
              <a:t>iteración</a:t>
            </a:r>
            <a:r>
              <a:rPr lang="es"/>
              <a:t> controlada por contador </a:t>
            </a:r>
            <a:endParaRPr/>
          </a:p>
        </p:txBody>
      </p:sp>
      <p:sp>
        <p:nvSpPr>
          <p:cNvPr id="197" name="Google Shape;197;p30"/>
          <p:cNvSpPr txBox="1"/>
          <p:nvPr>
            <p:ph idx="1" type="body"/>
          </p:nvPr>
        </p:nvSpPr>
        <p:spPr>
          <a:xfrm>
            <a:off x="311700" y="1397000"/>
            <a:ext cx="8520600" cy="317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rgbClr val="000000"/>
                </a:solidFill>
                <a:latin typeface="Arial"/>
                <a:ea typeface="Arial"/>
                <a:cs typeface="Arial"/>
                <a:sym typeface="Arial"/>
              </a:rPr>
              <a:t>Usemos pseudocódigo para enumerar las acciones a ejecutar y especificar el orden en el que debe ejecutar. </a:t>
            </a:r>
            <a:r>
              <a:rPr lang="es">
                <a:solidFill>
                  <a:srgbClr val="000000"/>
                </a:solidFill>
                <a:latin typeface="Arial"/>
                <a:ea typeface="Arial"/>
                <a:cs typeface="Arial"/>
                <a:sym typeface="Arial"/>
              </a:rPr>
              <a:t>Usamos iteración controlada, esta técnica una variable llamada contador, esta se denomina iteración definida, porque el número de iteraciones se conoce antes de que el ciclo comience.</a:t>
            </a:r>
            <a:endParaRPr>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s" sz="1050">
                <a:solidFill>
                  <a:srgbClr val="B5CEA8"/>
                </a:solidFill>
                <a:highlight>
                  <a:srgbClr val="1E1E1E"/>
                </a:highlight>
                <a:latin typeface="Courier New"/>
                <a:ea typeface="Courier New"/>
                <a:cs typeface="Courier New"/>
                <a:sym typeface="Courier New"/>
              </a:rPr>
              <a:t>1</a:t>
            </a:r>
            <a:r>
              <a:rPr lang="es" sz="1050">
                <a:solidFill>
                  <a:srgbClr val="D4D4D4"/>
                </a:solidFill>
                <a:highlight>
                  <a:srgbClr val="1E1E1E"/>
                </a:highlight>
                <a:latin typeface="Courier New"/>
                <a:ea typeface="Courier New"/>
                <a:cs typeface="Courier New"/>
                <a:sym typeface="Courier New"/>
              </a:rPr>
              <a:t> Ponga el total a cero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2</a:t>
            </a:r>
            <a:r>
              <a:rPr lang="es" sz="1050">
                <a:solidFill>
                  <a:srgbClr val="D4D4D4"/>
                </a:solidFill>
                <a:highlight>
                  <a:srgbClr val="1E1E1E"/>
                </a:highlight>
                <a:latin typeface="Courier New"/>
                <a:ea typeface="Courier New"/>
                <a:cs typeface="Courier New"/>
                <a:sym typeface="Courier New"/>
              </a:rPr>
              <a:t> Ponga el contador de pendiente en uno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3</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4</a:t>
            </a:r>
            <a:r>
              <a:rPr lang="es" sz="1050">
                <a:solidFill>
                  <a:srgbClr val="D4D4D4"/>
                </a:solidFill>
                <a:highlight>
                  <a:srgbClr val="1E1E1E"/>
                </a:highlight>
                <a:latin typeface="Courier New"/>
                <a:ea typeface="Courier New"/>
                <a:cs typeface="Courier New"/>
                <a:sym typeface="Courier New"/>
              </a:rPr>
              <a:t> Mientras que el contador de calificaciones sea menor o igual a diez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5</a:t>
            </a:r>
            <a:r>
              <a:rPr lang="es" sz="1050">
                <a:solidFill>
                  <a:srgbClr val="D4D4D4"/>
                </a:solidFill>
                <a:highlight>
                  <a:srgbClr val="1E1E1E"/>
                </a:highlight>
                <a:latin typeface="Courier New"/>
                <a:ea typeface="Courier New"/>
                <a:cs typeface="Courier New"/>
                <a:sym typeface="Courier New"/>
              </a:rPr>
              <a:t> Indique al usuario que ingrese el siguiente grado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6</a:t>
            </a:r>
            <a:r>
              <a:rPr lang="es" sz="1050">
                <a:solidFill>
                  <a:srgbClr val="D4D4D4"/>
                </a:solidFill>
                <a:highlight>
                  <a:srgbClr val="1E1E1E"/>
                </a:highlight>
                <a:latin typeface="Courier New"/>
                <a:ea typeface="Courier New"/>
                <a:cs typeface="Courier New"/>
                <a:sym typeface="Courier New"/>
              </a:rPr>
              <a:t> Ingrese el siguiente grado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7</a:t>
            </a:r>
            <a:r>
              <a:rPr lang="es" sz="1050">
                <a:solidFill>
                  <a:srgbClr val="D4D4D4"/>
                </a:solidFill>
                <a:highlight>
                  <a:srgbClr val="1E1E1E"/>
                </a:highlight>
                <a:latin typeface="Courier New"/>
                <a:ea typeface="Courier New"/>
                <a:cs typeface="Courier New"/>
                <a:sym typeface="Courier New"/>
              </a:rPr>
              <a:t> Sume la calificación al total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8</a:t>
            </a:r>
            <a:r>
              <a:rPr lang="es" sz="1050">
                <a:solidFill>
                  <a:srgbClr val="D4D4D4"/>
                </a:solidFill>
                <a:highlight>
                  <a:srgbClr val="1E1E1E"/>
                </a:highlight>
                <a:latin typeface="Courier New"/>
                <a:ea typeface="Courier New"/>
                <a:cs typeface="Courier New"/>
                <a:sym typeface="Courier New"/>
              </a:rPr>
              <a:t> Agregue uno al contador de calificaciones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9</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Establezca el promedio de la clase en el total dividido por diez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B5CEA8"/>
                </a:solidFill>
                <a:highlight>
                  <a:srgbClr val="1E1E1E"/>
                </a:highlight>
                <a:latin typeface="Courier New"/>
                <a:ea typeface="Courier New"/>
                <a:cs typeface="Courier New"/>
                <a:sym typeface="Courier New"/>
              </a:rPr>
              <a:t>11</a:t>
            </a:r>
            <a:r>
              <a:rPr lang="es" sz="1050">
                <a:solidFill>
                  <a:srgbClr val="D4D4D4"/>
                </a:solidFill>
                <a:highlight>
                  <a:srgbClr val="1E1E1E"/>
                </a:highlight>
                <a:latin typeface="Courier New"/>
                <a:ea typeface="Courier New"/>
                <a:cs typeface="Courier New"/>
                <a:sym typeface="Courier New"/>
              </a:rPr>
              <a:t> Imprime el promedio de la clase </a:t>
            </a:r>
            <a:endParaRPr>
              <a:solidFill>
                <a:srgbClr val="000000"/>
              </a:solidFill>
              <a:latin typeface="Arial"/>
              <a:ea typeface="Arial"/>
              <a:cs typeface="Arial"/>
              <a:sym typeface="Arial"/>
            </a:endParaRPr>
          </a:p>
        </p:txBody>
      </p:sp>
      <p:sp>
        <p:nvSpPr>
          <p:cNvPr id="198" name="Google Shape;198;p30"/>
          <p:cNvSpPr txBox="1"/>
          <p:nvPr/>
        </p:nvSpPr>
        <p:spPr>
          <a:xfrm>
            <a:off x="5743800" y="2670650"/>
            <a:ext cx="340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Un total es una variable utilizada para acumular la suma de varios valores.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Un contador es una variable que se utiliza para contar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385875" y="265450"/>
            <a:ext cx="8520600" cy="1527300"/>
          </a:xfrm>
          <a:prstGeom prst="rect">
            <a:avLst/>
          </a:prstGeom>
        </p:spPr>
        <p:txBody>
          <a:bodyPr anchorCtr="0" anchor="t" bIns="91425" lIns="91425" spcFirstLastPara="1" rIns="91425" wrap="square" tIns="91425">
            <a:normAutofit fontScale="85000"/>
          </a:bodyPr>
          <a:lstStyle/>
          <a:p>
            <a:pPr indent="0" lvl="0" marL="0" rtl="0" algn="l">
              <a:lnSpc>
                <a:spcPct val="90000"/>
              </a:lnSpc>
              <a:spcBef>
                <a:spcPts val="1000"/>
              </a:spcBef>
              <a:spcAft>
                <a:spcPts val="0"/>
              </a:spcAft>
              <a:buNone/>
            </a:pPr>
            <a:r>
              <a:rPr lang="es">
                <a:solidFill>
                  <a:srgbClr val="000000"/>
                </a:solidFill>
                <a:latin typeface="Arial"/>
                <a:ea typeface="Arial"/>
                <a:cs typeface="Arial"/>
                <a:sym typeface="Arial"/>
              </a:rPr>
              <a:t>•Observación:</a:t>
            </a:r>
            <a:endParaRPr>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s">
                <a:solidFill>
                  <a:srgbClr val="000000"/>
                </a:solidFill>
                <a:latin typeface="Arial"/>
                <a:ea typeface="Arial"/>
                <a:cs typeface="Arial"/>
                <a:sym typeface="Arial"/>
              </a:rPr>
              <a:t>La experiencia ha demostrado que la parte más difícil de resolver un problema en una computadora es desarrollando el algoritmo para la solución. Una vez que se ha especificado un algoritmo correcto, producir un programa funcional en C ++ a partir de él suele ser sencillo. </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04" name="Google Shape;204;p31"/>
          <p:cNvSpPr txBox="1"/>
          <p:nvPr>
            <p:ph idx="1" type="body"/>
          </p:nvPr>
        </p:nvSpPr>
        <p:spPr>
          <a:xfrm>
            <a:off x="385875" y="2346650"/>
            <a:ext cx="8520600" cy="12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000000"/>
                </a:solidFill>
                <a:latin typeface="Arial"/>
                <a:ea typeface="Arial"/>
                <a:cs typeface="Arial"/>
                <a:sym typeface="Arial"/>
              </a:rPr>
              <a:t>En la figura 4.10, la función principal implementa el algoritmo de promedio de clases descrito por el pseudocódigo en la Fig. 4.9: permite al usuario ingresar 10 calificaciones, luego calcula y muestra la media. </a:t>
            </a:r>
            <a:endParaRPr>
              <a:solidFill>
                <a:srgbClr val="000000"/>
              </a:solidFill>
              <a:latin typeface="Arial"/>
              <a:ea typeface="Arial"/>
              <a:cs typeface="Arial"/>
              <a:sym typeface="Arial"/>
            </a:endParaRPr>
          </a:p>
        </p:txBody>
      </p:sp>
      <p:sp>
        <p:nvSpPr>
          <p:cNvPr id="205" name="Google Shape;205;p31"/>
          <p:cNvSpPr txBox="1"/>
          <p:nvPr>
            <p:ph type="title"/>
          </p:nvPr>
        </p:nvSpPr>
        <p:spPr>
          <a:xfrm>
            <a:off x="311700" y="1671125"/>
            <a:ext cx="8520600" cy="5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4.9.2 Implementación de la iteración contrarrestada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4.2 </a:t>
            </a:r>
            <a:r>
              <a:rPr lang="es"/>
              <a:t>Algoritmos</a:t>
            </a:r>
            <a:r>
              <a:rPr lang="es"/>
              <a:t>.</a:t>
            </a:r>
            <a:endParaRPr/>
          </a:p>
        </p:txBody>
      </p:sp>
      <p:sp>
        <p:nvSpPr>
          <p:cNvPr id="92" name="Google Shape;92;p14"/>
          <p:cNvSpPr txBox="1"/>
          <p:nvPr>
            <p:ph idx="1" type="body"/>
          </p:nvPr>
        </p:nvSpPr>
        <p:spPr>
          <a:xfrm>
            <a:off x="0" y="943550"/>
            <a:ext cx="9144000" cy="378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los algoritmos son creados para resolver problemas ejecutando una serie de acciones en un orden </a:t>
            </a:r>
            <a:r>
              <a:rPr lang="es"/>
              <a:t>específico.</a:t>
            </a:r>
            <a:endParaRPr/>
          </a:p>
          <a:p>
            <a:pPr indent="0" lvl="0" marL="0" rtl="0" algn="l">
              <a:spcBef>
                <a:spcPts val="1200"/>
              </a:spcBef>
              <a:spcAft>
                <a:spcPts val="0"/>
              </a:spcAft>
              <a:buNone/>
            </a:pPr>
            <a:r>
              <a:rPr lang="es"/>
              <a:t>el orden en el que se ejecutan es importante, considerando el siguiente problema </a:t>
            </a:r>
            <a:endParaRPr/>
          </a:p>
          <a:p>
            <a:pPr indent="0" lvl="0" marL="0" rtl="0" algn="l">
              <a:spcBef>
                <a:spcPts val="1200"/>
              </a:spcBef>
              <a:spcAft>
                <a:spcPts val="0"/>
              </a:spcAft>
              <a:buNone/>
            </a:pPr>
            <a:r>
              <a:rPr lang="es"/>
              <a:t>“algoritmo levantarse y dar lo mejor de sí” que sigue al ejecutivo pararse de la cama e ir a trabajar. Solución:</a:t>
            </a:r>
            <a:endParaRPr/>
          </a:p>
          <a:p>
            <a:pPr indent="0" lvl="0" marL="0" rtl="0" algn="l">
              <a:spcBef>
                <a:spcPts val="1200"/>
              </a:spcBef>
              <a:spcAft>
                <a:spcPts val="0"/>
              </a:spcAft>
              <a:buNone/>
            </a:pPr>
            <a:r>
              <a:rPr lang="es"/>
              <a:t>(1)levántese de la cama; (2)quitarse la pijama; (3)tomar una ducha; (4)obtener vestido; (5)desayunar; (6)viaje al trabajo </a:t>
            </a:r>
            <a:endParaRPr/>
          </a:p>
          <a:p>
            <a:pPr indent="0" lvl="0" marL="0" rtl="0" algn="l">
              <a:spcBef>
                <a:spcPts val="1200"/>
              </a:spcBef>
              <a:spcAft>
                <a:spcPts val="0"/>
              </a:spcAft>
              <a:buNone/>
            </a:pPr>
            <a:r>
              <a:rPr lang="es"/>
              <a:t>Especificar el orden en el que se ejecutan las acciones en un programa se denomina pro-control de programas.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262250" y="314925"/>
            <a:ext cx="5858100" cy="4358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1</a:t>
            </a:r>
            <a:r>
              <a:rPr lang="es" sz="1250">
                <a:solidFill>
                  <a:srgbClr val="6A9955"/>
                </a:solidFill>
                <a:highlight>
                  <a:srgbClr val="1E1E1E"/>
                </a:highlight>
                <a:latin typeface="Courier New"/>
                <a:ea typeface="Courier New"/>
                <a:cs typeface="Courier New"/>
                <a:sym typeface="Courier New"/>
              </a:rPr>
              <a:t> // Fig. 4.10: ClassAverage.cpp</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2</a:t>
            </a:r>
            <a:r>
              <a:rPr lang="es" sz="1250">
                <a:solidFill>
                  <a:srgbClr val="6A9955"/>
                </a:solidFill>
                <a:highlight>
                  <a:srgbClr val="1E1E1E"/>
                </a:highlight>
                <a:latin typeface="Courier New"/>
                <a:ea typeface="Courier New"/>
                <a:cs typeface="Courier New"/>
                <a:sym typeface="Courier New"/>
              </a:rPr>
              <a:t> // Solving the class-average problem using counter-controlled iteration.</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3</a:t>
            </a:r>
            <a:r>
              <a:rPr lang="es" sz="1250">
                <a:solidFill>
                  <a:srgbClr val="D4D4D4"/>
                </a:solidFill>
                <a:highlight>
                  <a:srgbClr val="1E1E1E"/>
                </a:highlight>
                <a:latin typeface="Courier New"/>
                <a:ea typeface="Courier New"/>
                <a:cs typeface="Courier New"/>
                <a:sym typeface="Courier New"/>
              </a:rPr>
              <a:t> </a:t>
            </a:r>
            <a:r>
              <a:rPr lang="es" sz="1250">
                <a:solidFill>
                  <a:srgbClr val="9CDCFE"/>
                </a:solidFill>
                <a:highlight>
                  <a:srgbClr val="1E1E1E"/>
                </a:highlight>
                <a:latin typeface="Courier New"/>
                <a:ea typeface="Courier New"/>
                <a:cs typeface="Courier New"/>
                <a:sym typeface="Courier New"/>
              </a:rPr>
              <a:t>#include</a:t>
            </a:r>
            <a:r>
              <a:rPr lang="es" sz="1250">
                <a:solidFill>
                  <a:srgbClr val="D4D4D4"/>
                </a:solidFill>
                <a:highlight>
                  <a:srgbClr val="1E1E1E"/>
                </a:highlight>
                <a:latin typeface="Courier New"/>
                <a:ea typeface="Courier New"/>
                <a:cs typeface="Courier New"/>
                <a:sym typeface="Courier New"/>
              </a:rPr>
              <a:t> &lt;iostream&gt;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4</a:t>
            </a:r>
            <a:r>
              <a:rPr lang="es" sz="1250">
                <a:solidFill>
                  <a:srgbClr val="D4D4D4"/>
                </a:solidFill>
                <a:highlight>
                  <a:srgbClr val="1E1E1E"/>
                </a:highlight>
                <a:latin typeface="Courier New"/>
                <a:ea typeface="Courier New"/>
                <a:cs typeface="Courier New"/>
                <a:sym typeface="Courier New"/>
              </a:rPr>
              <a:t> </a:t>
            </a:r>
            <a:r>
              <a:rPr lang="es" sz="1250">
                <a:solidFill>
                  <a:srgbClr val="C586C0"/>
                </a:solidFill>
                <a:highlight>
                  <a:srgbClr val="1E1E1E"/>
                </a:highlight>
                <a:latin typeface="Courier New"/>
                <a:ea typeface="Courier New"/>
                <a:cs typeface="Courier New"/>
                <a:sym typeface="Courier New"/>
              </a:rPr>
              <a:t>using</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namespace</a:t>
            </a:r>
            <a:r>
              <a:rPr lang="es" sz="1250">
                <a:solidFill>
                  <a:srgbClr val="D4D4D4"/>
                </a:solidFill>
                <a:highlight>
                  <a:srgbClr val="1E1E1E"/>
                </a:highlight>
                <a:latin typeface="Courier New"/>
                <a:ea typeface="Courier New"/>
                <a:cs typeface="Courier New"/>
                <a:sym typeface="Courier New"/>
              </a:rPr>
              <a:t> </a:t>
            </a:r>
            <a:r>
              <a:rPr lang="es" sz="1250">
                <a:solidFill>
                  <a:srgbClr val="4EC9B0"/>
                </a:solidFill>
                <a:highlight>
                  <a:srgbClr val="1E1E1E"/>
                </a:highlight>
                <a:latin typeface="Courier New"/>
                <a:ea typeface="Courier New"/>
                <a:cs typeface="Courier New"/>
                <a:sym typeface="Courier New"/>
              </a:rPr>
              <a:t>std</a:t>
            </a:r>
            <a:r>
              <a:rPr lang="es"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5</a:t>
            </a:r>
            <a:endParaRPr sz="12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6</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int</a:t>
            </a:r>
            <a:r>
              <a:rPr lang="es" sz="1250">
                <a:solidFill>
                  <a:srgbClr val="D4D4D4"/>
                </a:solidFill>
                <a:highlight>
                  <a:srgbClr val="1E1E1E"/>
                </a:highlight>
                <a:latin typeface="Courier New"/>
                <a:ea typeface="Courier New"/>
                <a:cs typeface="Courier New"/>
                <a:sym typeface="Courier New"/>
              </a:rPr>
              <a:t> </a:t>
            </a:r>
            <a:r>
              <a:rPr lang="es" sz="1250">
                <a:solidFill>
                  <a:srgbClr val="DCDCAA"/>
                </a:solidFill>
                <a:highlight>
                  <a:srgbClr val="1E1E1E"/>
                </a:highlight>
                <a:latin typeface="Courier New"/>
                <a:ea typeface="Courier New"/>
                <a:cs typeface="Courier New"/>
                <a:sym typeface="Courier New"/>
              </a:rPr>
              <a:t>main</a:t>
            </a:r>
            <a:r>
              <a:rPr lang="es" sz="1250">
                <a:solidFill>
                  <a:srgbClr val="D4D4D4"/>
                </a:solidFill>
                <a:highlight>
                  <a:srgbClr val="1E1E1E"/>
                </a:highlight>
                <a:latin typeface="Courier New"/>
                <a:ea typeface="Courier New"/>
                <a:cs typeface="Courier New"/>
                <a:sym typeface="Courier New"/>
              </a:rPr>
              <a:t>() {</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7</a:t>
            </a:r>
            <a:r>
              <a:rPr lang="es" sz="1250">
                <a:solidFill>
                  <a:srgbClr val="6A9955"/>
                </a:solidFill>
                <a:highlight>
                  <a:srgbClr val="1E1E1E"/>
                </a:highlight>
                <a:latin typeface="Courier New"/>
                <a:ea typeface="Courier New"/>
                <a:cs typeface="Courier New"/>
                <a:sym typeface="Courier New"/>
              </a:rPr>
              <a:t> // initialization phase</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8</a:t>
            </a:r>
            <a:r>
              <a:rPr lang="es" sz="1250">
                <a:solidFill>
                  <a:srgbClr val="D4D4D4"/>
                </a:solidFill>
                <a:highlight>
                  <a:srgbClr val="1E1E1E"/>
                </a:highlight>
                <a:latin typeface="Courier New"/>
                <a:ea typeface="Courier New"/>
                <a:cs typeface="Courier New"/>
                <a:sym typeface="Courier New"/>
              </a:rPr>
              <a:t> </a:t>
            </a:r>
            <a:r>
              <a:rPr lang="es" sz="1250">
                <a:solidFill>
                  <a:srgbClr val="569CD6"/>
                </a:solidFill>
                <a:highlight>
                  <a:srgbClr val="1E1E1E"/>
                </a:highlight>
                <a:latin typeface="Courier New"/>
                <a:ea typeface="Courier New"/>
                <a:cs typeface="Courier New"/>
                <a:sym typeface="Courier New"/>
              </a:rPr>
              <a:t>int</a:t>
            </a:r>
            <a:r>
              <a:rPr lang="es" sz="1250">
                <a:solidFill>
                  <a:srgbClr val="D4D4D4"/>
                </a:solidFill>
                <a:highlight>
                  <a:srgbClr val="1E1E1E"/>
                </a:highlight>
                <a:latin typeface="Courier New"/>
                <a:ea typeface="Courier New"/>
                <a:cs typeface="Courier New"/>
                <a:sym typeface="Courier New"/>
              </a:rPr>
              <a:t> total{</a:t>
            </a:r>
            <a:r>
              <a:rPr lang="es" sz="1250">
                <a:solidFill>
                  <a:srgbClr val="B5CEA8"/>
                </a:solidFill>
                <a:highlight>
                  <a:srgbClr val="1E1E1E"/>
                </a:highlight>
                <a:latin typeface="Courier New"/>
                <a:ea typeface="Courier New"/>
                <a:cs typeface="Courier New"/>
                <a:sym typeface="Courier New"/>
              </a:rPr>
              <a:t>0</a:t>
            </a:r>
            <a:r>
              <a:rPr lang="es" sz="1250">
                <a:solidFill>
                  <a:srgbClr val="D4D4D4"/>
                </a:solidFill>
                <a:highlight>
                  <a:srgbClr val="1E1E1E"/>
                </a:highlight>
                <a:latin typeface="Courier New"/>
                <a:ea typeface="Courier New"/>
                <a:cs typeface="Courier New"/>
                <a:sym typeface="Courier New"/>
              </a:rPr>
              <a:t>};</a:t>
            </a:r>
            <a:r>
              <a:rPr lang="es" sz="1250">
                <a:solidFill>
                  <a:srgbClr val="6A9955"/>
                </a:solidFill>
                <a:highlight>
                  <a:srgbClr val="1E1E1E"/>
                </a:highlight>
                <a:latin typeface="Courier New"/>
                <a:ea typeface="Courier New"/>
                <a:cs typeface="Courier New"/>
                <a:sym typeface="Courier New"/>
              </a:rPr>
              <a:t> // initialize sum of grades entered by the user</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9</a:t>
            </a:r>
            <a:endParaRPr sz="12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10</a:t>
            </a:r>
            <a:endParaRPr sz="12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11</a:t>
            </a:r>
            <a:r>
              <a:rPr lang="es" sz="1250">
                <a:solidFill>
                  <a:srgbClr val="6A9955"/>
                </a:solidFill>
                <a:highlight>
                  <a:srgbClr val="1E1E1E"/>
                </a:highlight>
                <a:latin typeface="Courier New"/>
                <a:ea typeface="Courier New"/>
                <a:cs typeface="Courier New"/>
                <a:sym typeface="Courier New"/>
              </a:rPr>
              <a:t> // processing phase uses counter-controlled iteration</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12</a:t>
            </a:r>
            <a:r>
              <a:rPr lang="es" sz="1250">
                <a:solidFill>
                  <a:srgbClr val="D4D4D4"/>
                </a:solidFill>
                <a:highlight>
                  <a:srgbClr val="1E1E1E"/>
                </a:highlight>
                <a:latin typeface="Courier New"/>
                <a:ea typeface="Courier New"/>
                <a:cs typeface="Courier New"/>
                <a:sym typeface="Courier New"/>
              </a:rPr>
              <a:t> </a:t>
            </a:r>
            <a:r>
              <a:rPr lang="es" sz="1250">
                <a:solidFill>
                  <a:srgbClr val="C586C0"/>
                </a:solidFill>
                <a:highlight>
                  <a:srgbClr val="1E1E1E"/>
                </a:highlight>
                <a:latin typeface="Courier New"/>
                <a:ea typeface="Courier New"/>
                <a:cs typeface="Courier New"/>
                <a:sym typeface="Courier New"/>
              </a:rPr>
              <a:t>while</a:t>
            </a:r>
            <a:r>
              <a:rPr lang="es" sz="1250">
                <a:solidFill>
                  <a:srgbClr val="D4D4D4"/>
                </a:solidFill>
                <a:highlight>
                  <a:srgbClr val="1E1E1E"/>
                </a:highlight>
                <a:latin typeface="Courier New"/>
                <a:ea typeface="Courier New"/>
                <a:cs typeface="Courier New"/>
                <a:sym typeface="Courier New"/>
              </a:rPr>
              <a:t> ( ) {</a:t>
            </a:r>
            <a:r>
              <a:rPr lang="es" sz="1250">
                <a:solidFill>
                  <a:srgbClr val="6A9955"/>
                </a:solidFill>
                <a:highlight>
                  <a:srgbClr val="1E1E1E"/>
                </a:highlight>
                <a:latin typeface="Courier New"/>
                <a:ea typeface="Courier New"/>
                <a:cs typeface="Courier New"/>
                <a:sym typeface="Courier New"/>
              </a:rPr>
              <a:t> // loop 10 times</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50">
                <a:solidFill>
                  <a:srgbClr val="B5CEA8"/>
                </a:solidFill>
                <a:highlight>
                  <a:srgbClr val="1E1E1E"/>
                </a:highlight>
                <a:latin typeface="Courier New"/>
                <a:ea typeface="Courier New"/>
                <a:cs typeface="Courier New"/>
                <a:sym typeface="Courier New"/>
              </a:rPr>
              <a:t>13</a:t>
            </a:r>
            <a:r>
              <a:rPr lang="es" sz="1250">
                <a:solidFill>
                  <a:srgbClr val="D4D4D4"/>
                </a:solidFill>
                <a:highlight>
                  <a:srgbClr val="1E1E1E"/>
                </a:highlight>
                <a:latin typeface="Courier New"/>
                <a:ea typeface="Courier New"/>
                <a:cs typeface="Courier New"/>
                <a:sym typeface="Courier New"/>
              </a:rPr>
              <a:t> cout &lt;&lt; </a:t>
            </a:r>
            <a:r>
              <a:rPr lang="es" sz="1250">
                <a:solidFill>
                  <a:srgbClr val="CE9178"/>
                </a:solidFill>
                <a:highlight>
                  <a:srgbClr val="1E1E1E"/>
                </a:highlight>
                <a:latin typeface="Courier New"/>
                <a:ea typeface="Courier New"/>
                <a:cs typeface="Courier New"/>
                <a:sym typeface="Courier New"/>
              </a:rPr>
              <a:t>"Enter grade: "</a:t>
            </a:r>
            <a:r>
              <a:rPr lang="es" sz="1250">
                <a:solidFill>
                  <a:srgbClr val="D4D4D4"/>
                </a:solidFill>
                <a:highlight>
                  <a:srgbClr val="1E1E1E"/>
                </a:highlight>
                <a:latin typeface="Courier New"/>
                <a:ea typeface="Courier New"/>
                <a:cs typeface="Courier New"/>
                <a:sym typeface="Courier New"/>
              </a:rPr>
              <a:t>;</a:t>
            </a:r>
            <a:r>
              <a:rPr lang="es" sz="1250">
                <a:solidFill>
                  <a:srgbClr val="6A9955"/>
                </a:solidFill>
                <a:highlight>
                  <a:srgbClr val="1E1E1E"/>
                </a:highlight>
                <a:latin typeface="Courier New"/>
                <a:ea typeface="Courier New"/>
                <a:cs typeface="Courier New"/>
                <a:sym typeface="Courier New"/>
              </a:rPr>
              <a:t> // prompt</a:t>
            </a:r>
            <a:endParaRPr sz="12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 type="body"/>
          </p:nvPr>
        </p:nvSpPr>
        <p:spPr>
          <a:xfrm>
            <a:off x="262250" y="738600"/>
            <a:ext cx="5685000" cy="3666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14</a:t>
            </a:r>
            <a:r>
              <a:rPr lang="es" sz="1200">
                <a:solidFill>
                  <a:srgbClr val="D4D4D4"/>
                </a:solidFill>
                <a:highlight>
                  <a:srgbClr val="1E1E1E"/>
                </a:highlight>
                <a:latin typeface="Courier New"/>
                <a:ea typeface="Courier New"/>
                <a:cs typeface="Courier New"/>
                <a:sym typeface="Courier New"/>
              </a:rPr>
              <a:t> </a:t>
            </a:r>
            <a:r>
              <a:rPr lang="es" sz="1200">
                <a:solidFill>
                  <a:srgbClr val="569CD6"/>
                </a:solidFill>
                <a:highlight>
                  <a:srgbClr val="1E1E1E"/>
                </a:highlight>
                <a:latin typeface="Courier New"/>
                <a:ea typeface="Courier New"/>
                <a:cs typeface="Courier New"/>
                <a:sym typeface="Courier New"/>
              </a:rPr>
              <a:t>int</a:t>
            </a:r>
            <a:r>
              <a:rPr lang="es" sz="1200">
                <a:solidFill>
                  <a:srgbClr val="D4D4D4"/>
                </a:solidFill>
                <a:highlight>
                  <a:srgbClr val="1E1E1E"/>
                </a:highlight>
                <a:latin typeface="Courier New"/>
                <a:ea typeface="Courier New"/>
                <a:cs typeface="Courier New"/>
                <a:sym typeface="Courier New"/>
              </a:rPr>
              <a:t> grade;</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15</a:t>
            </a:r>
            <a:r>
              <a:rPr lang="es" sz="1200">
                <a:solidFill>
                  <a:srgbClr val="D4D4D4"/>
                </a:solidFill>
                <a:highlight>
                  <a:srgbClr val="1E1E1E"/>
                </a:highlight>
                <a:latin typeface="Courier New"/>
                <a:ea typeface="Courier New"/>
                <a:cs typeface="Courier New"/>
                <a:sym typeface="Courier New"/>
              </a:rPr>
              <a:t> cin &gt;&gt; grade;</a:t>
            </a:r>
            <a:r>
              <a:rPr lang="es" sz="1200">
                <a:solidFill>
                  <a:srgbClr val="6A9955"/>
                </a:solidFill>
                <a:highlight>
                  <a:srgbClr val="1E1E1E"/>
                </a:highlight>
                <a:latin typeface="Courier New"/>
                <a:ea typeface="Courier New"/>
                <a:cs typeface="Courier New"/>
                <a:sym typeface="Courier New"/>
              </a:rPr>
              <a:t> // input next grade</a:t>
            </a:r>
            <a:endParaRPr sz="12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16</a:t>
            </a:r>
            <a:r>
              <a:rPr lang="es" sz="1200">
                <a:solidFill>
                  <a:srgbClr val="D4D4D4"/>
                </a:solidFill>
                <a:highlight>
                  <a:srgbClr val="1E1E1E"/>
                </a:highlight>
                <a:latin typeface="Courier New"/>
                <a:ea typeface="Courier New"/>
                <a:cs typeface="Courier New"/>
                <a:sym typeface="Courier New"/>
              </a:rPr>
              <a:t> total = total + grade;</a:t>
            </a:r>
            <a:r>
              <a:rPr lang="es" sz="1200">
                <a:solidFill>
                  <a:srgbClr val="6A9955"/>
                </a:solidFill>
                <a:highlight>
                  <a:srgbClr val="1E1E1E"/>
                </a:highlight>
                <a:latin typeface="Courier New"/>
                <a:ea typeface="Courier New"/>
                <a:cs typeface="Courier New"/>
                <a:sym typeface="Courier New"/>
              </a:rPr>
              <a:t> // add grade to total</a:t>
            </a:r>
            <a:endParaRPr sz="12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17</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18</a:t>
            </a:r>
            <a:r>
              <a:rPr lang="es"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19</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20</a:t>
            </a:r>
            <a:r>
              <a:rPr lang="es" sz="1200">
                <a:solidFill>
                  <a:srgbClr val="6A9955"/>
                </a:solidFill>
                <a:highlight>
                  <a:srgbClr val="1E1E1E"/>
                </a:highlight>
                <a:latin typeface="Courier New"/>
                <a:ea typeface="Courier New"/>
                <a:cs typeface="Courier New"/>
                <a:sym typeface="Courier New"/>
              </a:rPr>
              <a:t> // termination phase</a:t>
            </a:r>
            <a:endParaRPr sz="12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21</a:t>
            </a:r>
            <a:r>
              <a:rPr lang="es" sz="1200">
                <a:solidFill>
                  <a:srgbClr val="D4D4D4"/>
                </a:solidFill>
                <a:highlight>
                  <a:srgbClr val="1E1E1E"/>
                </a:highlight>
                <a:latin typeface="Courier New"/>
                <a:ea typeface="Courier New"/>
                <a:cs typeface="Courier New"/>
                <a:sym typeface="Courier New"/>
              </a:rPr>
              <a:t> </a:t>
            </a:r>
            <a:r>
              <a:rPr lang="es" sz="1200">
                <a:solidFill>
                  <a:srgbClr val="569CD6"/>
                </a:solidFill>
                <a:highlight>
                  <a:srgbClr val="1E1E1E"/>
                </a:highlight>
                <a:latin typeface="Courier New"/>
                <a:ea typeface="Courier New"/>
                <a:cs typeface="Courier New"/>
                <a:sym typeface="Courier New"/>
              </a:rPr>
              <a:t>int</a:t>
            </a:r>
            <a:r>
              <a:rPr lang="es" sz="1200">
                <a:solidFill>
                  <a:srgbClr val="D4D4D4"/>
                </a:solidFill>
                <a:highlight>
                  <a:srgbClr val="1E1E1E"/>
                </a:highlight>
                <a:latin typeface="Courier New"/>
                <a:ea typeface="Courier New"/>
                <a:cs typeface="Courier New"/>
                <a:sym typeface="Courier New"/>
              </a:rPr>
              <a:t> average{total / </a:t>
            </a:r>
            <a:r>
              <a:rPr lang="es" sz="1200">
                <a:solidFill>
                  <a:srgbClr val="B5CEA8"/>
                </a:solidFill>
                <a:highlight>
                  <a:srgbClr val="1E1E1E"/>
                </a:highlight>
                <a:latin typeface="Courier New"/>
                <a:ea typeface="Courier New"/>
                <a:cs typeface="Courier New"/>
                <a:sym typeface="Courier New"/>
              </a:rPr>
              <a:t>10</a:t>
            </a:r>
            <a:r>
              <a:rPr lang="es" sz="1200">
                <a:solidFill>
                  <a:srgbClr val="D4D4D4"/>
                </a:solidFill>
                <a:highlight>
                  <a:srgbClr val="1E1E1E"/>
                </a:highlight>
                <a:latin typeface="Courier New"/>
                <a:ea typeface="Courier New"/>
                <a:cs typeface="Courier New"/>
                <a:sym typeface="Courier New"/>
              </a:rPr>
              <a:t>};</a:t>
            </a:r>
            <a:r>
              <a:rPr lang="es" sz="1200">
                <a:solidFill>
                  <a:srgbClr val="6A9955"/>
                </a:solidFill>
                <a:highlight>
                  <a:srgbClr val="1E1E1E"/>
                </a:highlight>
                <a:latin typeface="Courier New"/>
                <a:ea typeface="Courier New"/>
                <a:cs typeface="Courier New"/>
                <a:sym typeface="Courier New"/>
              </a:rPr>
              <a:t> // int division yields int result</a:t>
            </a:r>
            <a:endParaRPr sz="12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22</a:t>
            </a:r>
            <a:endParaRPr sz="12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23</a:t>
            </a:r>
            <a:r>
              <a:rPr lang="es" sz="1200">
                <a:solidFill>
                  <a:srgbClr val="6A9955"/>
                </a:solidFill>
                <a:highlight>
                  <a:srgbClr val="1E1E1E"/>
                </a:highlight>
                <a:latin typeface="Courier New"/>
                <a:ea typeface="Courier New"/>
                <a:cs typeface="Courier New"/>
                <a:sym typeface="Courier New"/>
              </a:rPr>
              <a:t> // display total and average of grades</a:t>
            </a:r>
            <a:endParaRPr sz="12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24</a:t>
            </a:r>
            <a:r>
              <a:rPr lang="es" sz="1200">
                <a:solidFill>
                  <a:srgbClr val="D4D4D4"/>
                </a:solidFill>
                <a:highlight>
                  <a:srgbClr val="1E1E1E"/>
                </a:highlight>
                <a:latin typeface="Courier New"/>
                <a:ea typeface="Courier New"/>
                <a:cs typeface="Courier New"/>
                <a:sym typeface="Courier New"/>
              </a:rPr>
              <a:t> cout &lt;&lt; </a:t>
            </a:r>
            <a:r>
              <a:rPr lang="es" sz="1200">
                <a:solidFill>
                  <a:srgbClr val="CE9178"/>
                </a:solidFill>
                <a:highlight>
                  <a:srgbClr val="1E1E1E"/>
                </a:highlight>
                <a:latin typeface="Courier New"/>
                <a:ea typeface="Courier New"/>
                <a:cs typeface="Courier New"/>
                <a:sym typeface="Courier New"/>
              </a:rPr>
              <a:t>"</a:t>
            </a:r>
            <a:r>
              <a:rPr lang="es" sz="1200">
                <a:solidFill>
                  <a:srgbClr val="D7BA7D"/>
                </a:solidFill>
                <a:highlight>
                  <a:srgbClr val="1E1E1E"/>
                </a:highlight>
                <a:latin typeface="Courier New"/>
                <a:ea typeface="Courier New"/>
                <a:cs typeface="Courier New"/>
                <a:sym typeface="Courier New"/>
              </a:rPr>
              <a:t>\n</a:t>
            </a:r>
            <a:r>
              <a:rPr lang="es" sz="1200">
                <a:solidFill>
                  <a:srgbClr val="CE9178"/>
                </a:solidFill>
                <a:highlight>
                  <a:srgbClr val="1E1E1E"/>
                </a:highlight>
                <a:latin typeface="Courier New"/>
                <a:ea typeface="Courier New"/>
                <a:cs typeface="Courier New"/>
                <a:sym typeface="Courier New"/>
              </a:rPr>
              <a:t>Total of all 10 grades is "</a:t>
            </a:r>
            <a:r>
              <a:rPr lang="es" sz="1200">
                <a:solidFill>
                  <a:srgbClr val="D4D4D4"/>
                </a:solidFill>
                <a:highlight>
                  <a:srgbClr val="1E1E1E"/>
                </a:highlight>
                <a:latin typeface="Courier New"/>
                <a:ea typeface="Courier New"/>
                <a:cs typeface="Courier New"/>
                <a:sym typeface="Courier New"/>
              </a:rPr>
              <a:t> &lt;&lt; total;</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25</a:t>
            </a:r>
            <a:r>
              <a:rPr lang="es" sz="1200">
                <a:solidFill>
                  <a:srgbClr val="D4D4D4"/>
                </a:solidFill>
                <a:highlight>
                  <a:srgbClr val="1E1E1E"/>
                </a:highlight>
                <a:latin typeface="Courier New"/>
                <a:ea typeface="Courier New"/>
                <a:cs typeface="Courier New"/>
                <a:sym typeface="Courier New"/>
              </a:rPr>
              <a:t> cout &lt;&lt; </a:t>
            </a:r>
            <a:r>
              <a:rPr lang="es" sz="1200">
                <a:solidFill>
                  <a:srgbClr val="CE9178"/>
                </a:solidFill>
                <a:highlight>
                  <a:srgbClr val="1E1E1E"/>
                </a:highlight>
                <a:latin typeface="Courier New"/>
                <a:ea typeface="Courier New"/>
                <a:cs typeface="Courier New"/>
                <a:sym typeface="Courier New"/>
              </a:rPr>
              <a:t>"</a:t>
            </a:r>
            <a:r>
              <a:rPr lang="es" sz="1200">
                <a:solidFill>
                  <a:srgbClr val="D7BA7D"/>
                </a:solidFill>
                <a:highlight>
                  <a:srgbClr val="1E1E1E"/>
                </a:highlight>
                <a:latin typeface="Courier New"/>
                <a:ea typeface="Courier New"/>
                <a:cs typeface="Courier New"/>
                <a:sym typeface="Courier New"/>
              </a:rPr>
              <a:t>\n</a:t>
            </a:r>
            <a:r>
              <a:rPr lang="es" sz="1200">
                <a:solidFill>
                  <a:srgbClr val="CE9178"/>
                </a:solidFill>
                <a:highlight>
                  <a:srgbClr val="1E1E1E"/>
                </a:highlight>
                <a:latin typeface="Courier New"/>
                <a:ea typeface="Courier New"/>
                <a:cs typeface="Courier New"/>
                <a:sym typeface="Courier New"/>
              </a:rPr>
              <a:t>Class average is "</a:t>
            </a:r>
            <a:r>
              <a:rPr lang="es" sz="1200">
                <a:solidFill>
                  <a:srgbClr val="D4D4D4"/>
                </a:solidFill>
                <a:highlight>
                  <a:srgbClr val="1E1E1E"/>
                </a:highlight>
                <a:latin typeface="Courier New"/>
                <a:ea typeface="Courier New"/>
                <a:cs typeface="Courier New"/>
                <a:sym typeface="Courier New"/>
              </a:rPr>
              <a:t> &lt;&lt; average &lt;&lt; endl;</a:t>
            </a:r>
            <a:endParaRPr sz="12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200">
                <a:solidFill>
                  <a:srgbClr val="B5CEA8"/>
                </a:solidFill>
                <a:highlight>
                  <a:srgbClr val="1E1E1E"/>
                </a:highlight>
                <a:latin typeface="Courier New"/>
                <a:ea typeface="Courier New"/>
                <a:cs typeface="Courier New"/>
                <a:sym typeface="Courier New"/>
              </a:rPr>
              <a:t>26</a:t>
            </a:r>
            <a:r>
              <a:rPr lang="es" sz="1200">
                <a:solidFill>
                  <a:srgbClr val="D4D4D4"/>
                </a:solidFill>
                <a:highlight>
                  <a:srgbClr val="1E1E1E"/>
                </a:highlight>
                <a:latin typeface="Courier New"/>
                <a:ea typeface="Courier New"/>
                <a:cs typeface="Courier New"/>
                <a:sym typeface="Courier New"/>
              </a:rPr>
              <a:t> } </a:t>
            </a:r>
            <a:endParaRPr sz="1200"/>
          </a:p>
        </p:txBody>
      </p:sp>
      <p:sp>
        <p:nvSpPr>
          <p:cNvPr id="216" name="Google Shape;216;p33"/>
          <p:cNvSpPr txBox="1"/>
          <p:nvPr/>
        </p:nvSpPr>
        <p:spPr>
          <a:xfrm>
            <a:off x="6345450" y="951600"/>
            <a:ext cx="2495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Enter grade: 67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78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89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67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87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98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93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85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82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Enter grade: 100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Total of all 10 grades is 846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Class average is 84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162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4.9.3 Notas sobre división y truncamiento de enteros</a:t>
            </a:r>
            <a:endParaRPr/>
          </a:p>
        </p:txBody>
      </p:sp>
      <p:sp>
        <p:nvSpPr>
          <p:cNvPr id="222" name="Google Shape;222;p34"/>
          <p:cNvSpPr txBox="1"/>
          <p:nvPr>
            <p:ph idx="1" type="body"/>
          </p:nvPr>
        </p:nvSpPr>
        <p:spPr>
          <a:xfrm>
            <a:off x="311700" y="721050"/>
            <a:ext cx="8520600" cy="14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a:t>
            </a:r>
            <a:r>
              <a:rPr lang="es"/>
              <a:t>cálculo</a:t>
            </a:r>
            <a:r>
              <a:rPr lang="es"/>
              <a:t> del promedio de este ejemplo produce un resultado entero.Tomamos como ejemplo la suma de los valores de </a:t>
            </a:r>
            <a:r>
              <a:rPr lang="es"/>
              <a:t>calificación</a:t>
            </a:r>
            <a:r>
              <a:rPr lang="es"/>
              <a:t> que muestra 846, cuando este es divido entre 10 obtenemos 84 en vez de 84.6 esto se debe a que la variable “total” </a:t>
            </a:r>
            <a:r>
              <a:rPr lang="es"/>
              <a:t>está</a:t>
            </a:r>
            <a:r>
              <a:rPr lang="es"/>
              <a:t> definida como entero (</a:t>
            </a:r>
            <a:r>
              <a:rPr lang="es"/>
              <a:t>línea</a:t>
            </a:r>
            <a:r>
              <a:rPr lang="es"/>
              <a:t> 21 de la figura10).</a:t>
            </a:r>
            <a:endParaRPr/>
          </a:p>
        </p:txBody>
      </p:sp>
      <p:sp>
        <p:nvSpPr>
          <p:cNvPr id="223" name="Google Shape;223;p34"/>
          <p:cNvSpPr txBox="1"/>
          <p:nvPr>
            <p:ph type="title"/>
          </p:nvPr>
        </p:nvSpPr>
        <p:spPr>
          <a:xfrm>
            <a:off x="311700" y="2124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4.9.4 Desbordamiento aritmético</a:t>
            </a:r>
            <a:endParaRPr/>
          </a:p>
        </p:txBody>
      </p:sp>
      <p:sp>
        <p:nvSpPr>
          <p:cNvPr id="224" name="Google Shape;224;p34"/>
          <p:cNvSpPr txBox="1"/>
          <p:nvPr>
            <p:ph idx="1" type="body"/>
          </p:nvPr>
        </p:nvSpPr>
        <p:spPr>
          <a:xfrm>
            <a:off x="311700" y="2732550"/>
            <a:ext cx="8520600" cy="14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Incluso esta simple </a:t>
            </a:r>
            <a:r>
              <a:rPr lang="es"/>
              <a:t>declaración</a:t>
            </a:r>
            <a:r>
              <a:rPr lang="es"/>
              <a:t> tiene un problema potencial, ya que la suma de los </a:t>
            </a:r>
            <a:r>
              <a:rPr lang="es"/>
              <a:t>números</a:t>
            </a:r>
            <a:r>
              <a:rPr lang="es"/>
              <a:t> enteros </a:t>
            </a:r>
            <a:r>
              <a:rPr lang="es"/>
              <a:t>podría</a:t>
            </a:r>
            <a:r>
              <a:rPr lang="es"/>
              <a:t> dar como resultado un valor demasiado grande, esto se conoce como desbordamiento </a:t>
            </a:r>
            <a:r>
              <a:rPr lang="es"/>
              <a:t>aritmético</a:t>
            </a:r>
            <a:r>
              <a:rPr lang="es"/>
              <a:t>, que puede dar lugar a resultados no deseados y problemas de seguridad. </a:t>
            </a:r>
            <a:endParaRPr/>
          </a:p>
        </p:txBody>
      </p:sp>
      <p:sp>
        <p:nvSpPr>
          <p:cNvPr id="225" name="Google Shape;225;p34"/>
          <p:cNvSpPr txBox="1"/>
          <p:nvPr/>
        </p:nvSpPr>
        <p:spPr>
          <a:xfrm>
            <a:off x="276750" y="4086775"/>
            <a:ext cx="8590500" cy="93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Los valores maximos y minimos se pueden almacenar como una variable de tipo entero:</a:t>
            </a:r>
            <a:endParaRPr>
              <a:latin typeface="Roboto"/>
              <a:ea typeface="Roboto"/>
              <a:cs typeface="Roboto"/>
              <a:sym typeface="Roboto"/>
            </a:endParaRPr>
          </a:p>
          <a:p>
            <a:pPr indent="0" lvl="0" marL="0" rtl="0" algn="l">
              <a:lnSpc>
                <a:spcPct val="115000"/>
              </a:lnSpc>
              <a:spcBef>
                <a:spcPts val="0"/>
              </a:spcBef>
              <a:spcAft>
                <a:spcPts val="0"/>
              </a:spcAft>
              <a:buNone/>
            </a:pPr>
            <a:r>
              <a:rPr lang="es" sz="1800"/>
              <a:t>cout &lt;&lt; "INT_MAX = " &lt;&lt; INT_MAX &lt;&lt; "\n";</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236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4.9.5 </a:t>
            </a:r>
            <a:r>
              <a:rPr lang="es"/>
              <a:t>Validación</a:t>
            </a:r>
            <a:r>
              <a:rPr lang="es"/>
              <a:t> de entrada</a:t>
            </a:r>
            <a:endParaRPr/>
          </a:p>
        </p:txBody>
      </p:sp>
      <p:sp>
        <p:nvSpPr>
          <p:cNvPr id="231" name="Google Shape;231;p35"/>
          <p:cNvSpPr txBox="1"/>
          <p:nvPr>
            <p:ph idx="1" type="body"/>
          </p:nvPr>
        </p:nvSpPr>
        <p:spPr>
          <a:xfrm>
            <a:off x="311700" y="1229875"/>
            <a:ext cx="8520600" cy="26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Cuando hablamos de un programa que reciba </a:t>
            </a:r>
            <a:r>
              <a:rPr lang="es"/>
              <a:t>información</a:t>
            </a:r>
            <a:r>
              <a:rPr lang="es"/>
              <a:t> , puede ocurrir varios problemas.(Por ejem: En la </a:t>
            </a:r>
            <a:r>
              <a:rPr lang="es"/>
              <a:t>línea</a:t>
            </a:r>
            <a:r>
              <a:rPr lang="es"/>
              <a:t> 15 de la figura 4.10).</a:t>
            </a:r>
            <a:endParaRPr/>
          </a:p>
          <a:p>
            <a:pPr indent="0" lvl="0" marL="0" rtl="0" algn="l">
              <a:spcBef>
                <a:spcPts val="1200"/>
              </a:spcBef>
              <a:spcAft>
                <a:spcPts val="1200"/>
              </a:spcAft>
              <a:buNone/>
            </a:pPr>
            <a:r>
              <a:rPr lang="es"/>
              <a:t>Se </a:t>
            </a:r>
            <a:r>
              <a:rPr lang="es"/>
              <a:t>podría</a:t>
            </a:r>
            <a:r>
              <a:rPr lang="es"/>
              <a:t> asumir que el </a:t>
            </a:r>
            <a:r>
              <a:rPr lang="es"/>
              <a:t>usuario</a:t>
            </a:r>
            <a:r>
              <a:rPr lang="es"/>
              <a:t> </a:t>
            </a:r>
            <a:r>
              <a:rPr lang="es"/>
              <a:t>seguirá</a:t>
            </a:r>
            <a:r>
              <a:rPr lang="es"/>
              <a:t> las reglas y colocara lo indicado , sin embargo cabe la posibilidad de que este ingrese lo contrario, </a:t>
            </a:r>
            <a:r>
              <a:rPr lang="es"/>
              <a:t>provocando</a:t>
            </a:r>
            <a:r>
              <a:rPr lang="es"/>
              <a:t> que este se almacene en una variable int. Para asegurarnos de que las entradas sean </a:t>
            </a:r>
            <a:r>
              <a:rPr lang="es"/>
              <a:t>válidas</a:t>
            </a:r>
            <a:r>
              <a:rPr lang="es"/>
              <a:t> por norma se llegan a probar todos los casos </a:t>
            </a:r>
            <a:r>
              <a:rPr lang="es"/>
              <a:t>erróneos</a:t>
            </a:r>
            <a:r>
              <a:rPr lang="es"/>
              <a:t> y establecer una norma para no tener ninguna clase de problema con el </a:t>
            </a:r>
            <a:r>
              <a:rPr lang="es"/>
              <a:t>código</a:t>
            </a:r>
            <a:r>
              <a:rPr lang="e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87450"/>
            <a:ext cx="8520600" cy="101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4.10 </a:t>
            </a:r>
            <a:r>
              <a:rPr lang="es"/>
              <a:t>Formulación</a:t>
            </a:r>
            <a:r>
              <a:rPr lang="es"/>
              <a:t> de algoritmos :controlado por centinela </a:t>
            </a:r>
            <a:r>
              <a:rPr lang="es"/>
              <a:t>Iteración</a:t>
            </a:r>
            <a:endParaRPr/>
          </a:p>
        </p:txBody>
      </p:sp>
      <p:sp>
        <p:nvSpPr>
          <p:cNvPr id="237" name="Google Shape;237;p36"/>
          <p:cNvSpPr txBox="1"/>
          <p:nvPr>
            <p:ph idx="1" type="body"/>
          </p:nvPr>
        </p:nvSpPr>
        <p:spPr>
          <a:xfrm>
            <a:off x="311700" y="1199350"/>
            <a:ext cx="8520600" cy="3023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Considerando el siguiente problema:</a:t>
            </a:r>
            <a:endParaRPr/>
          </a:p>
          <a:p>
            <a:pPr indent="0" lvl="0" marL="0" rtl="0" algn="l">
              <a:spcBef>
                <a:spcPts val="1200"/>
              </a:spcBef>
              <a:spcAft>
                <a:spcPts val="0"/>
              </a:spcAft>
              <a:buNone/>
            </a:pPr>
            <a:r>
              <a:rPr lang="es"/>
              <a:t>Desarrollar un programa de promedios de clase que procese las calificaciones para un número arbitrario de estudiantes cada vez que se ejecuta.</a:t>
            </a:r>
            <a:endParaRPr/>
          </a:p>
          <a:p>
            <a:pPr indent="0" lvl="0" marL="0" rtl="0" algn="l">
              <a:spcBef>
                <a:spcPts val="1200"/>
              </a:spcBef>
              <a:spcAft>
                <a:spcPts val="0"/>
              </a:spcAft>
              <a:buNone/>
            </a:pPr>
            <a:r>
              <a:rPr lang="es"/>
              <a:t>¿Cómo puede determinar </a:t>
            </a:r>
            <a:r>
              <a:rPr lang="es"/>
              <a:t>cuándo</a:t>
            </a:r>
            <a:r>
              <a:rPr lang="es"/>
              <a:t> determinar la entrada de las calificaciones?¿Cómo </a:t>
            </a:r>
            <a:r>
              <a:rPr lang="es"/>
              <a:t>sabrá</a:t>
            </a:r>
            <a:r>
              <a:rPr lang="es"/>
              <a:t> </a:t>
            </a:r>
            <a:r>
              <a:rPr lang="es"/>
              <a:t>cuándo</a:t>
            </a:r>
            <a:r>
              <a:rPr lang="es"/>
              <a:t> calcular e imprimir el promedio de la clase?</a:t>
            </a:r>
            <a:endParaRPr/>
          </a:p>
          <a:p>
            <a:pPr indent="0" lvl="0" marL="0" rtl="0" algn="l">
              <a:spcBef>
                <a:spcPts val="1200"/>
              </a:spcBef>
              <a:spcAft>
                <a:spcPts val="0"/>
              </a:spcAft>
              <a:buNone/>
            </a:pPr>
            <a:r>
              <a:rPr lang="es"/>
              <a:t>Una forma de resolverlo </a:t>
            </a:r>
            <a:r>
              <a:rPr lang="es"/>
              <a:t>sería</a:t>
            </a:r>
            <a:r>
              <a:rPr lang="es"/>
              <a:t> </a:t>
            </a:r>
            <a:r>
              <a:rPr lang="es"/>
              <a:t>implementando</a:t>
            </a:r>
            <a:r>
              <a:rPr lang="es"/>
              <a:t> el valor centinela(</a:t>
            </a:r>
            <a:r>
              <a:rPr lang="es"/>
              <a:t>también	</a:t>
            </a:r>
            <a:r>
              <a:rPr lang="es"/>
              <a:t> llamado valor de señal , valor </a:t>
            </a:r>
            <a:r>
              <a:rPr lang="es"/>
              <a:t>ficticio</a:t>
            </a:r>
            <a:r>
              <a:rPr lang="es"/>
              <a:t> o valor de bander) para indicar el “fin de la entrada de datos”.</a:t>
            </a:r>
            <a:endParaRPr/>
          </a:p>
          <a:p>
            <a:pPr indent="0" lvl="0" marL="0" rtl="0" algn="l">
              <a:spcBef>
                <a:spcPts val="1200"/>
              </a:spcBef>
              <a:spcAft>
                <a:spcPts val="0"/>
              </a:spcAft>
              <a:buNone/>
            </a:pPr>
            <a:r>
              <a:rPr lang="es"/>
              <a:t>Jugando con el valor centinela hay que tener en cuenta que este no puede confundirse con un valor aceptable y que </a:t>
            </a:r>
            <a:r>
              <a:rPr lang="es"/>
              <a:t>además</a:t>
            </a:r>
            <a:r>
              <a:rPr lang="es"/>
              <a:t> juega un rol importante a la hora de finalizar con el programa.</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13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4.10.1 Refinamiento de arriba hacia abajo, paso a paso: El refinamiento de arriba y el primer refinamiento</a:t>
            </a:r>
            <a:endParaRPr/>
          </a:p>
        </p:txBody>
      </p:sp>
      <p:sp>
        <p:nvSpPr>
          <p:cNvPr id="243" name="Google Shape;243;p37"/>
          <p:cNvSpPr txBox="1"/>
          <p:nvPr>
            <p:ph idx="1" type="body"/>
          </p:nvPr>
        </p:nvSpPr>
        <p:spPr>
          <a:xfrm>
            <a:off x="311700" y="1174600"/>
            <a:ext cx="8520600" cy="299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Emplearemos esta </a:t>
            </a:r>
            <a:r>
              <a:rPr lang="es"/>
              <a:t>técnica</a:t>
            </a:r>
            <a:r>
              <a:rPr lang="es"/>
              <a:t> , que es esencial para el </a:t>
            </a:r>
            <a:r>
              <a:rPr lang="es"/>
              <a:t>desarrollo</a:t>
            </a:r>
            <a:r>
              <a:rPr lang="es"/>
              <a:t> de programas bien estructurados, comenzamos la parte superior, la </a:t>
            </a:r>
            <a:r>
              <a:rPr lang="es"/>
              <a:t>declaración</a:t>
            </a:r>
            <a:r>
              <a:rPr lang="es"/>
              <a:t> que transmite la </a:t>
            </a:r>
            <a:r>
              <a:rPr lang="es"/>
              <a:t>función</a:t>
            </a:r>
            <a:r>
              <a:rPr lang="es"/>
              <a:t> del programa.</a:t>
            </a:r>
            <a:endParaRPr/>
          </a:p>
          <a:p>
            <a:pPr indent="0" lvl="0" marL="0" rtl="0" algn="l">
              <a:spcBef>
                <a:spcPts val="1200"/>
              </a:spcBef>
              <a:spcAft>
                <a:spcPts val="0"/>
              </a:spcAft>
              <a:buNone/>
            </a:pPr>
            <a:r>
              <a:rPr b="1" i="1" lang="es"/>
              <a:t>Determine el promedio de la clase para el promedio</a:t>
            </a:r>
            <a:endParaRPr b="1" i="1"/>
          </a:p>
          <a:p>
            <a:pPr indent="0" lvl="0" marL="0" rtl="0" algn="l">
              <a:spcBef>
                <a:spcPts val="1200"/>
              </a:spcBef>
              <a:spcAft>
                <a:spcPts val="0"/>
              </a:spcAft>
              <a:buNone/>
            </a:pPr>
            <a:r>
              <a:rPr lang="es"/>
              <a:t># Dividimos la parte superior en tareas </a:t>
            </a:r>
            <a:r>
              <a:rPr lang="es"/>
              <a:t>más</a:t>
            </a:r>
            <a:r>
              <a:rPr lang="es"/>
              <a:t> pequeñas y las enumeramos en el orden que se </a:t>
            </a:r>
            <a:r>
              <a:rPr lang="es"/>
              <a:t>realizará</a:t>
            </a:r>
            <a:r>
              <a:rPr lang="es"/>
              <a:t> , esto </a:t>
            </a:r>
            <a:r>
              <a:rPr lang="es"/>
              <a:t>dará</a:t>
            </a:r>
            <a:r>
              <a:rPr lang="es"/>
              <a:t> como resultado el refinamiento.</a:t>
            </a:r>
            <a:endParaRPr/>
          </a:p>
          <a:p>
            <a:pPr indent="0" lvl="0" marL="0" rtl="0" algn="l">
              <a:spcBef>
                <a:spcPts val="1200"/>
              </a:spcBef>
              <a:spcAft>
                <a:spcPts val="0"/>
              </a:spcAft>
              <a:buNone/>
            </a:pPr>
            <a:r>
              <a:rPr b="1" i="1" lang="es"/>
              <a:t>Inicializar </a:t>
            </a:r>
            <a:r>
              <a:rPr b="1" i="1" lang="es"/>
              <a:t>variables</a:t>
            </a:r>
            <a:endParaRPr b="1" i="1"/>
          </a:p>
          <a:p>
            <a:pPr indent="0" lvl="0" marL="0" rtl="0" algn="l">
              <a:spcBef>
                <a:spcPts val="1200"/>
              </a:spcBef>
              <a:spcAft>
                <a:spcPts val="0"/>
              </a:spcAft>
              <a:buNone/>
            </a:pPr>
            <a:r>
              <a:rPr b="1" i="1" lang="es"/>
              <a:t>Ingrese, sume y cuente las calificaciones del cuestionario</a:t>
            </a:r>
            <a:endParaRPr b="1" i="1"/>
          </a:p>
          <a:p>
            <a:pPr indent="0" lvl="0" marL="0" rtl="0" algn="l">
              <a:spcBef>
                <a:spcPts val="1200"/>
              </a:spcBef>
              <a:spcAft>
                <a:spcPts val="0"/>
              </a:spcAft>
              <a:buNone/>
            </a:pPr>
            <a:r>
              <a:rPr b="1" i="1" lang="es"/>
              <a:t>Calcular e imprimir el promedio de la clase</a:t>
            </a:r>
            <a:endParaRPr b="1" i="1"/>
          </a:p>
          <a:p>
            <a:pPr indent="0" lvl="0" marL="0" rtl="0" algn="l">
              <a:spcBef>
                <a:spcPts val="1200"/>
              </a:spcBef>
              <a:spcAft>
                <a:spcPts val="1200"/>
              </a:spcAft>
              <a:buNone/>
            </a:pPr>
            <a:r>
              <a:rPr lang="es"/>
              <a:t># Los pasos enumerados deben ejecutarse uno </a:t>
            </a:r>
            <a:r>
              <a:rPr lang="es"/>
              <a:t>después</a:t>
            </a:r>
            <a:r>
              <a:rPr lang="es"/>
              <a:t> del otro.</a:t>
            </a:r>
            <a:endParaRPr/>
          </a:p>
        </p:txBody>
      </p:sp>
      <p:sp>
        <p:nvSpPr>
          <p:cNvPr id="244" name="Google Shape;244;p37"/>
          <p:cNvSpPr txBox="1"/>
          <p:nvPr/>
        </p:nvSpPr>
        <p:spPr>
          <a:xfrm>
            <a:off x="311700" y="4166750"/>
            <a:ext cx="588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Observación</a:t>
            </a:r>
            <a:r>
              <a:rPr lang="es">
                <a:latin typeface="Roboto"/>
                <a:ea typeface="Roboto"/>
                <a:cs typeface="Roboto"/>
                <a:sym typeface="Roboto"/>
              </a:rPr>
              <a:t>: Cada refinamiento, </a:t>
            </a:r>
            <a:r>
              <a:rPr lang="es">
                <a:latin typeface="Roboto"/>
                <a:ea typeface="Roboto"/>
                <a:cs typeface="Roboto"/>
                <a:sym typeface="Roboto"/>
              </a:rPr>
              <a:t>así</a:t>
            </a:r>
            <a:r>
              <a:rPr lang="es">
                <a:latin typeface="Roboto"/>
                <a:ea typeface="Roboto"/>
                <a:cs typeface="Roboto"/>
                <a:sym typeface="Roboto"/>
              </a:rPr>
              <a:t> como la parte superior en </a:t>
            </a:r>
            <a:r>
              <a:rPr lang="es">
                <a:latin typeface="Roboto"/>
                <a:ea typeface="Roboto"/>
                <a:cs typeface="Roboto"/>
                <a:sym typeface="Roboto"/>
              </a:rPr>
              <a:t>sí</a:t>
            </a:r>
            <a:r>
              <a:rPr lang="es">
                <a:latin typeface="Roboto"/>
                <a:ea typeface="Roboto"/>
                <a:cs typeface="Roboto"/>
                <a:sym typeface="Roboto"/>
              </a:rPr>
              <a:t>, es una </a:t>
            </a:r>
            <a:r>
              <a:rPr lang="es">
                <a:latin typeface="Roboto"/>
                <a:ea typeface="Roboto"/>
                <a:cs typeface="Roboto"/>
                <a:sym typeface="Roboto"/>
              </a:rPr>
              <a:t>especificación</a:t>
            </a:r>
            <a:r>
              <a:rPr lang="es">
                <a:latin typeface="Roboto"/>
                <a:ea typeface="Roboto"/>
                <a:cs typeface="Roboto"/>
                <a:sym typeface="Roboto"/>
              </a:rPr>
              <a:t> completa del algoritmo: </a:t>
            </a:r>
            <a:r>
              <a:rPr lang="es">
                <a:latin typeface="Roboto"/>
                <a:ea typeface="Roboto"/>
                <a:cs typeface="Roboto"/>
                <a:sym typeface="Roboto"/>
              </a:rPr>
              <a:t>sólo</a:t>
            </a:r>
            <a:r>
              <a:rPr lang="es">
                <a:latin typeface="Roboto"/>
                <a:ea typeface="Roboto"/>
                <a:cs typeface="Roboto"/>
                <a:sym typeface="Roboto"/>
              </a:rPr>
              <a:t> </a:t>
            </a:r>
            <a:r>
              <a:rPr lang="es">
                <a:latin typeface="Roboto"/>
                <a:ea typeface="Roboto"/>
                <a:cs typeface="Roboto"/>
                <a:sym typeface="Roboto"/>
              </a:rPr>
              <a:t>varía</a:t>
            </a:r>
            <a:r>
              <a:rPr lang="es">
                <a:latin typeface="Roboto"/>
                <a:ea typeface="Roboto"/>
                <a:cs typeface="Roboto"/>
                <a:sym typeface="Roboto"/>
              </a:rPr>
              <a:t> el nivel del detalle.</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4.10.2 Pasar al segundo refinamiento</a:t>
            </a:r>
            <a:endParaRPr/>
          </a:p>
        </p:txBody>
      </p:sp>
      <p:sp>
        <p:nvSpPr>
          <p:cNvPr id="250" name="Google Shape;250;p38"/>
          <p:cNvSpPr txBox="1"/>
          <p:nvPr>
            <p:ph idx="1" type="body"/>
          </p:nvPr>
        </p:nvSpPr>
        <p:spPr>
          <a:xfrm>
            <a:off x="153675" y="856725"/>
            <a:ext cx="8520600" cy="61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Nos comprometemos a variables específica.</a:t>
            </a:r>
            <a:endParaRPr/>
          </a:p>
        </p:txBody>
      </p:sp>
      <p:sp>
        <p:nvSpPr>
          <p:cNvPr id="251" name="Google Shape;251;p38"/>
          <p:cNvSpPr txBox="1"/>
          <p:nvPr/>
        </p:nvSpPr>
        <p:spPr>
          <a:xfrm>
            <a:off x="630575" y="1179600"/>
            <a:ext cx="19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Inicializar variables</a:t>
            </a:r>
            <a:endParaRPr b="1" i="1">
              <a:latin typeface="Roboto"/>
              <a:ea typeface="Roboto"/>
              <a:cs typeface="Roboto"/>
              <a:sym typeface="Roboto"/>
            </a:endParaRPr>
          </a:p>
        </p:txBody>
      </p:sp>
      <p:sp>
        <p:nvSpPr>
          <p:cNvPr id="252" name="Google Shape;252;p38"/>
          <p:cNvSpPr txBox="1"/>
          <p:nvPr/>
        </p:nvSpPr>
        <p:spPr>
          <a:xfrm>
            <a:off x="630575" y="1665400"/>
            <a:ext cx="229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Inicializar</a:t>
            </a:r>
            <a:r>
              <a:rPr b="1" i="1" lang="es">
                <a:latin typeface="Roboto"/>
                <a:ea typeface="Roboto"/>
                <a:cs typeface="Roboto"/>
                <a:sym typeface="Roboto"/>
              </a:rPr>
              <a:t> total a cero</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Inicializar </a:t>
            </a:r>
            <a:r>
              <a:rPr b="1" i="1" lang="es">
                <a:latin typeface="Roboto"/>
                <a:ea typeface="Roboto"/>
                <a:cs typeface="Roboto"/>
                <a:sym typeface="Roboto"/>
              </a:rPr>
              <a:t>contador</a:t>
            </a:r>
            <a:r>
              <a:rPr b="1" i="1" lang="es">
                <a:latin typeface="Roboto"/>
                <a:ea typeface="Roboto"/>
                <a:cs typeface="Roboto"/>
                <a:sym typeface="Roboto"/>
              </a:rPr>
              <a:t> a cero</a:t>
            </a:r>
            <a:endParaRPr b="1" i="1">
              <a:latin typeface="Roboto"/>
              <a:ea typeface="Roboto"/>
              <a:cs typeface="Roboto"/>
              <a:sym typeface="Roboto"/>
            </a:endParaRPr>
          </a:p>
        </p:txBody>
      </p:sp>
      <p:sp>
        <p:nvSpPr>
          <p:cNvPr id="253" name="Google Shape;253;p38"/>
          <p:cNvSpPr txBox="1"/>
          <p:nvPr/>
        </p:nvSpPr>
        <p:spPr>
          <a:xfrm>
            <a:off x="630575" y="1405250"/>
            <a:ext cx="34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Se puede refinar de la siguiente manera</a:t>
            </a:r>
            <a:endParaRPr>
              <a:latin typeface="Roboto"/>
              <a:ea typeface="Roboto"/>
              <a:cs typeface="Roboto"/>
              <a:sym typeface="Roboto"/>
            </a:endParaRPr>
          </a:p>
        </p:txBody>
      </p:sp>
      <p:sp>
        <p:nvSpPr>
          <p:cNvPr id="254" name="Google Shape;254;p38"/>
          <p:cNvSpPr txBox="1"/>
          <p:nvPr/>
        </p:nvSpPr>
        <p:spPr>
          <a:xfrm>
            <a:off x="630575" y="2118575"/>
            <a:ext cx="58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Solo las variables total y contador deben inicializarse antes de usarse</a:t>
            </a:r>
            <a:endParaRPr>
              <a:latin typeface="Roboto"/>
              <a:ea typeface="Roboto"/>
              <a:cs typeface="Roboto"/>
              <a:sym typeface="Roboto"/>
            </a:endParaRPr>
          </a:p>
        </p:txBody>
      </p:sp>
      <p:sp>
        <p:nvSpPr>
          <p:cNvPr id="255" name="Google Shape;255;p38"/>
          <p:cNvSpPr txBox="1"/>
          <p:nvPr/>
        </p:nvSpPr>
        <p:spPr>
          <a:xfrm>
            <a:off x="630575" y="2386650"/>
            <a:ext cx="47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Ingrese, sume y cuente las </a:t>
            </a:r>
            <a:r>
              <a:rPr b="1" i="1" lang="es">
                <a:latin typeface="Roboto"/>
                <a:ea typeface="Roboto"/>
                <a:cs typeface="Roboto"/>
                <a:sym typeface="Roboto"/>
              </a:rPr>
              <a:t>calificaciones</a:t>
            </a:r>
            <a:r>
              <a:rPr b="1" i="1" lang="es">
                <a:latin typeface="Roboto"/>
                <a:ea typeface="Roboto"/>
                <a:cs typeface="Roboto"/>
                <a:sym typeface="Roboto"/>
              </a:rPr>
              <a:t> del cuestionario</a:t>
            </a:r>
            <a:endParaRPr b="1" i="1">
              <a:latin typeface="Roboto"/>
              <a:ea typeface="Roboto"/>
              <a:cs typeface="Roboto"/>
              <a:sym typeface="Roboto"/>
            </a:endParaRPr>
          </a:p>
        </p:txBody>
      </p:sp>
      <p:sp>
        <p:nvSpPr>
          <p:cNvPr id="256" name="Google Shape;256;p38"/>
          <p:cNvSpPr txBox="1"/>
          <p:nvPr/>
        </p:nvSpPr>
        <p:spPr>
          <a:xfrm>
            <a:off x="630575" y="2611725"/>
            <a:ext cx="712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Como no sabemos </a:t>
            </a:r>
            <a:r>
              <a:rPr lang="es">
                <a:latin typeface="Roboto"/>
                <a:ea typeface="Roboto"/>
                <a:cs typeface="Roboto"/>
                <a:sym typeface="Roboto"/>
              </a:rPr>
              <a:t>cuántos</a:t>
            </a:r>
            <a:r>
              <a:rPr lang="es">
                <a:latin typeface="Roboto"/>
                <a:ea typeface="Roboto"/>
                <a:cs typeface="Roboto"/>
                <a:sym typeface="Roboto"/>
              </a:rPr>
              <a:t> grados vamos a ingresar, hay que tener </a:t>
            </a:r>
            <a:r>
              <a:rPr lang="es">
                <a:latin typeface="Roboto"/>
                <a:ea typeface="Roboto"/>
                <a:cs typeface="Roboto"/>
                <a:sym typeface="Roboto"/>
              </a:rPr>
              <a:t>en cuenta</a:t>
            </a:r>
            <a:r>
              <a:rPr lang="es">
                <a:latin typeface="Roboto"/>
                <a:ea typeface="Roboto"/>
                <a:cs typeface="Roboto"/>
                <a:sym typeface="Roboto"/>
              </a:rPr>
              <a:t> que el valor </a:t>
            </a:r>
            <a:r>
              <a:rPr lang="es">
                <a:latin typeface="Roboto"/>
                <a:ea typeface="Roboto"/>
                <a:cs typeface="Roboto"/>
                <a:sym typeface="Roboto"/>
              </a:rPr>
              <a:t>centinela</a:t>
            </a:r>
            <a:r>
              <a:rPr lang="es">
                <a:latin typeface="Roboto"/>
                <a:ea typeface="Roboto"/>
                <a:cs typeface="Roboto"/>
                <a:sym typeface="Roboto"/>
              </a:rPr>
              <a:t> </a:t>
            </a:r>
            <a:r>
              <a:rPr lang="es">
                <a:latin typeface="Roboto"/>
                <a:ea typeface="Roboto"/>
                <a:cs typeface="Roboto"/>
                <a:sym typeface="Roboto"/>
              </a:rPr>
              <a:t>será</a:t>
            </a:r>
            <a:r>
              <a:rPr lang="es">
                <a:latin typeface="Roboto"/>
                <a:ea typeface="Roboto"/>
                <a:cs typeface="Roboto"/>
                <a:sym typeface="Roboto"/>
              </a:rPr>
              <a:t> ingresado </a:t>
            </a:r>
            <a:r>
              <a:rPr lang="es">
                <a:latin typeface="Roboto"/>
                <a:ea typeface="Roboto"/>
                <a:cs typeface="Roboto"/>
                <a:sym typeface="Roboto"/>
              </a:rPr>
              <a:t>después</a:t>
            </a:r>
            <a:r>
              <a:rPr lang="es">
                <a:latin typeface="Roboto"/>
                <a:ea typeface="Roboto"/>
                <a:cs typeface="Roboto"/>
                <a:sym typeface="Roboto"/>
              </a:rPr>
              <a:t> del </a:t>
            </a:r>
            <a:r>
              <a:rPr lang="es">
                <a:latin typeface="Roboto"/>
                <a:ea typeface="Roboto"/>
                <a:cs typeface="Roboto"/>
                <a:sym typeface="Roboto"/>
              </a:rPr>
              <a:t>último</a:t>
            </a:r>
            <a:r>
              <a:rPr lang="es">
                <a:latin typeface="Roboto"/>
                <a:ea typeface="Roboto"/>
                <a:cs typeface="Roboto"/>
                <a:sym typeface="Roboto"/>
              </a:rPr>
              <a:t> grado para </a:t>
            </a:r>
            <a:r>
              <a:rPr lang="es">
                <a:latin typeface="Roboto"/>
                <a:ea typeface="Roboto"/>
                <a:cs typeface="Roboto"/>
                <a:sym typeface="Roboto"/>
              </a:rPr>
              <a:t>así</a:t>
            </a:r>
            <a:r>
              <a:rPr lang="es">
                <a:latin typeface="Roboto"/>
                <a:ea typeface="Roboto"/>
                <a:cs typeface="Roboto"/>
                <a:sym typeface="Roboto"/>
              </a:rPr>
              <a:t> finalizar con el ciclo </a:t>
            </a:r>
            <a:endParaRPr>
              <a:latin typeface="Roboto"/>
              <a:ea typeface="Roboto"/>
              <a:cs typeface="Roboto"/>
              <a:sym typeface="Roboto"/>
            </a:endParaRPr>
          </a:p>
        </p:txBody>
      </p:sp>
      <p:sp>
        <p:nvSpPr>
          <p:cNvPr id="257" name="Google Shape;257;p38"/>
          <p:cNvSpPr txBox="1"/>
          <p:nvPr/>
        </p:nvSpPr>
        <p:spPr>
          <a:xfrm>
            <a:off x="630575" y="3081000"/>
            <a:ext cx="7121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Solicitar al usuario que ingrese el primer grado </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Ingresa el primer grado (posiblemente centinela)</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Mientras el usuario </a:t>
            </a:r>
            <a:r>
              <a:rPr b="1" i="1" lang="es">
                <a:latin typeface="Roboto"/>
                <a:ea typeface="Roboto"/>
                <a:cs typeface="Roboto"/>
                <a:sym typeface="Roboto"/>
              </a:rPr>
              <a:t>aún</a:t>
            </a:r>
            <a:r>
              <a:rPr b="1" i="1" lang="es">
                <a:latin typeface="Roboto"/>
                <a:ea typeface="Roboto"/>
                <a:cs typeface="Roboto"/>
                <a:sym typeface="Roboto"/>
              </a:rPr>
              <a:t> no ha entrado en el centinela</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Agrega esta </a:t>
            </a:r>
            <a:r>
              <a:rPr b="1" i="1" lang="es">
                <a:latin typeface="Roboto"/>
                <a:ea typeface="Roboto"/>
                <a:cs typeface="Roboto"/>
                <a:sym typeface="Roboto"/>
              </a:rPr>
              <a:t>calificación</a:t>
            </a:r>
            <a:r>
              <a:rPr b="1" i="1" lang="es">
                <a:latin typeface="Roboto"/>
                <a:ea typeface="Roboto"/>
                <a:cs typeface="Roboto"/>
                <a:sym typeface="Roboto"/>
              </a:rPr>
              <a:t> al total acumulado </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Agregue uno al contador de calificaciones</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Solicitar al usuario que ingrese al siguiente grado</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Ingrese el siguiente grado (</a:t>
            </a:r>
            <a:r>
              <a:rPr b="1" i="1" lang="es">
                <a:latin typeface="Roboto"/>
                <a:ea typeface="Roboto"/>
                <a:cs typeface="Roboto"/>
                <a:sym typeface="Roboto"/>
              </a:rPr>
              <a:t>posiblemente</a:t>
            </a:r>
            <a:r>
              <a:rPr b="1" i="1" lang="es">
                <a:latin typeface="Roboto"/>
                <a:ea typeface="Roboto"/>
                <a:cs typeface="Roboto"/>
                <a:sym typeface="Roboto"/>
              </a:rPr>
              <a:t> el </a:t>
            </a:r>
            <a:r>
              <a:rPr b="1" i="1" lang="es">
                <a:latin typeface="Roboto"/>
                <a:ea typeface="Roboto"/>
                <a:cs typeface="Roboto"/>
                <a:sym typeface="Roboto"/>
              </a:rPr>
              <a:t>centinela</a:t>
            </a:r>
            <a:r>
              <a:rPr lang="es">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nvSpPr>
        <p:spPr>
          <a:xfrm>
            <a:off x="284375" y="284350"/>
            <a:ext cx="36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Calcular e imprimir el promedio de la clase</a:t>
            </a:r>
            <a:endParaRPr b="1" i="1">
              <a:latin typeface="Roboto"/>
              <a:ea typeface="Roboto"/>
              <a:cs typeface="Roboto"/>
              <a:sym typeface="Roboto"/>
            </a:endParaRPr>
          </a:p>
        </p:txBody>
      </p:sp>
      <p:sp>
        <p:nvSpPr>
          <p:cNvPr id="263" name="Google Shape;263;p39"/>
          <p:cNvSpPr txBox="1"/>
          <p:nvPr/>
        </p:nvSpPr>
        <p:spPr>
          <a:xfrm>
            <a:off x="284375" y="605850"/>
            <a:ext cx="34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Se puede refinar de la siguiente manera:</a:t>
            </a:r>
            <a:endParaRPr>
              <a:latin typeface="Roboto"/>
              <a:ea typeface="Roboto"/>
              <a:cs typeface="Roboto"/>
              <a:sym typeface="Roboto"/>
            </a:endParaRPr>
          </a:p>
        </p:txBody>
      </p:sp>
      <p:sp>
        <p:nvSpPr>
          <p:cNvPr id="264" name="Google Shape;264;p39"/>
          <p:cNvSpPr txBox="1"/>
          <p:nvPr/>
        </p:nvSpPr>
        <p:spPr>
          <a:xfrm>
            <a:off x="284375" y="830188"/>
            <a:ext cx="712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Roboto"/>
                <a:ea typeface="Roboto"/>
                <a:cs typeface="Roboto"/>
                <a:sym typeface="Roboto"/>
              </a:rPr>
              <a:t>Si el contador no es igual a cero</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a:t>
            </a:r>
            <a:r>
              <a:rPr b="1" i="1" lang="es">
                <a:latin typeface="Roboto"/>
                <a:ea typeface="Roboto"/>
                <a:cs typeface="Roboto"/>
                <a:sym typeface="Roboto"/>
              </a:rPr>
              <a:t>Establezca</a:t>
            </a:r>
            <a:r>
              <a:rPr b="1" i="1" lang="es">
                <a:latin typeface="Roboto"/>
                <a:ea typeface="Roboto"/>
                <a:cs typeface="Roboto"/>
                <a:sym typeface="Roboto"/>
              </a:rPr>
              <a:t> el promedio del total dividido por el contador</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Imprime el promedio</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demás:</a:t>
            </a:r>
            <a:endParaRPr b="1" i="1">
              <a:latin typeface="Roboto"/>
              <a:ea typeface="Roboto"/>
              <a:cs typeface="Roboto"/>
              <a:sym typeface="Roboto"/>
            </a:endParaRPr>
          </a:p>
          <a:p>
            <a:pPr indent="0" lvl="0" marL="0" rtl="0" algn="l">
              <a:spcBef>
                <a:spcPts val="0"/>
              </a:spcBef>
              <a:spcAft>
                <a:spcPts val="0"/>
              </a:spcAft>
              <a:buNone/>
            </a:pPr>
            <a:r>
              <a:rPr b="1" i="1" lang="es">
                <a:latin typeface="Roboto"/>
                <a:ea typeface="Roboto"/>
                <a:cs typeface="Roboto"/>
                <a:sym typeface="Roboto"/>
              </a:rPr>
              <a:t>	Imprimir “No se ingresaron </a:t>
            </a:r>
            <a:r>
              <a:rPr b="1" i="1" lang="es">
                <a:latin typeface="Roboto"/>
                <a:ea typeface="Roboto"/>
                <a:cs typeface="Roboto"/>
                <a:sym typeface="Roboto"/>
              </a:rPr>
              <a:t>calificaciones</a:t>
            </a:r>
            <a:r>
              <a:rPr b="1" i="1" lang="es">
                <a:latin typeface="Roboto"/>
                <a:ea typeface="Roboto"/>
                <a:cs typeface="Roboto"/>
                <a:sym typeface="Roboto"/>
              </a:rPr>
              <a:t>”</a:t>
            </a:r>
            <a:endParaRPr b="1" i="1">
              <a:latin typeface="Roboto"/>
              <a:ea typeface="Roboto"/>
              <a:cs typeface="Roboto"/>
              <a:sym typeface="Roboto"/>
            </a:endParaRPr>
          </a:p>
        </p:txBody>
      </p:sp>
      <p:sp>
        <p:nvSpPr>
          <p:cNvPr id="265" name="Google Shape;265;p39"/>
          <p:cNvSpPr txBox="1"/>
          <p:nvPr/>
        </p:nvSpPr>
        <p:spPr>
          <a:xfrm>
            <a:off x="284375" y="1939900"/>
            <a:ext cx="712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Hay que tener cuidado al momento de ingresar valores, un error </a:t>
            </a:r>
            <a:r>
              <a:rPr lang="es">
                <a:latin typeface="Roboto"/>
                <a:ea typeface="Roboto"/>
                <a:cs typeface="Roboto"/>
                <a:sym typeface="Roboto"/>
              </a:rPr>
              <a:t>lógico</a:t>
            </a:r>
            <a:r>
              <a:rPr lang="es">
                <a:latin typeface="Roboto"/>
                <a:ea typeface="Roboto"/>
                <a:cs typeface="Roboto"/>
                <a:sym typeface="Roboto"/>
              </a:rPr>
              <a:t>, que si no se ha detectado , </a:t>
            </a:r>
            <a:r>
              <a:rPr lang="es">
                <a:latin typeface="Roboto"/>
                <a:ea typeface="Roboto"/>
                <a:cs typeface="Roboto"/>
                <a:sym typeface="Roboto"/>
              </a:rPr>
              <a:t>haría</a:t>
            </a:r>
            <a:r>
              <a:rPr lang="es">
                <a:latin typeface="Roboto"/>
                <a:ea typeface="Roboto"/>
                <a:cs typeface="Roboto"/>
                <a:sym typeface="Roboto"/>
              </a:rPr>
              <a:t> que todo el programa falle.</a:t>
            </a:r>
            <a:endParaRPr>
              <a:latin typeface="Roboto"/>
              <a:ea typeface="Roboto"/>
              <a:cs typeface="Roboto"/>
              <a:sym typeface="Roboto"/>
            </a:endParaRPr>
          </a:p>
        </p:txBody>
      </p:sp>
      <p:sp>
        <p:nvSpPr>
          <p:cNvPr id="266" name="Google Shape;266;p39"/>
          <p:cNvSpPr txBox="1"/>
          <p:nvPr/>
        </p:nvSpPr>
        <p:spPr>
          <a:xfrm>
            <a:off x="185450" y="3810850"/>
            <a:ext cx="618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Consejo: Según el estándar C ++, el resultado de la división por cero en aritmética de punto flotante es indefinido. Al realizar cálculos de división ( / ) o resto ( % ) en los que el operando derecho podría ser cero.</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4.11 Formulando Algoritmos: Sentencias de Control Anidadas</a:t>
            </a:r>
            <a:endParaRPr/>
          </a:p>
        </p:txBody>
      </p:sp>
      <p:sp>
        <p:nvSpPr>
          <p:cNvPr id="272" name="Google Shape;272;p40"/>
          <p:cNvSpPr txBox="1"/>
          <p:nvPr>
            <p:ph idx="1" type="body"/>
          </p:nvPr>
        </p:nvSpPr>
        <p:spPr>
          <a:xfrm>
            <a:off x="311700" y="902250"/>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s" u="sng"/>
              <a:t>4.11 Establecimiento Del Problema</a:t>
            </a:r>
            <a:endParaRPr u="sng"/>
          </a:p>
          <a:p>
            <a:pPr indent="0" lvl="0" marL="0" rtl="0" algn="just">
              <a:spcBef>
                <a:spcPts val="1200"/>
              </a:spcBef>
              <a:spcAft>
                <a:spcPts val="0"/>
              </a:spcAft>
              <a:buNone/>
            </a:pPr>
            <a:r>
              <a:rPr lang="es"/>
              <a:t>Una universidad ofrece un curso que </a:t>
            </a:r>
            <a:r>
              <a:rPr lang="es"/>
              <a:t>prepara</a:t>
            </a:r>
            <a:r>
              <a:rPr lang="es"/>
              <a:t> a los estudiantes para un examen en particular. 10 estudiantes que completaron este curso rindieron el examen. La universidad quiere saber que tan bien les fue. Se te ha pedido crear un programa que resuma los resultados. Se te ha dado la lista de </a:t>
            </a:r>
            <a:r>
              <a:rPr lang="es"/>
              <a:t>estos</a:t>
            </a:r>
            <a:r>
              <a:rPr lang="es"/>
              <a:t> 10 estudiantes. A su lado aparece un 1 si el estudiante pasó y un 2 si reprobó. Se nos pide un programa que:</a:t>
            </a:r>
            <a:endParaRPr/>
          </a:p>
          <a:p>
            <a:pPr indent="-325755" lvl="0" marL="457200" rtl="0" algn="just">
              <a:spcBef>
                <a:spcPts val="1200"/>
              </a:spcBef>
              <a:spcAft>
                <a:spcPts val="0"/>
              </a:spcAft>
              <a:buSzPct val="100000"/>
              <a:buChar char="-"/>
            </a:pPr>
            <a:r>
              <a:rPr lang="es"/>
              <a:t>Recibir cada resultado (1 o 2), enseñando un “Enter result” para cada vez que se pida.</a:t>
            </a:r>
            <a:endParaRPr/>
          </a:p>
          <a:p>
            <a:pPr indent="-325755" lvl="0" marL="457200" rtl="0" algn="just">
              <a:spcBef>
                <a:spcPts val="0"/>
              </a:spcBef>
              <a:spcAft>
                <a:spcPts val="0"/>
              </a:spcAft>
              <a:buSzPct val="100000"/>
              <a:buChar char="-"/>
            </a:pPr>
            <a:r>
              <a:rPr lang="es"/>
              <a:t>Contar la cantidad de cada tipo de resultado</a:t>
            </a:r>
            <a:endParaRPr/>
          </a:p>
          <a:p>
            <a:pPr indent="-325755" lvl="0" marL="457200" rtl="0" algn="just">
              <a:spcBef>
                <a:spcPts val="0"/>
              </a:spcBef>
              <a:spcAft>
                <a:spcPts val="0"/>
              </a:spcAft>
              <a:buSzPct val="100000"/>
              <a:buChar char="-"/>
            </a:pPr>
            <a:r>
              <a:rPr lang="es"/>
              <a:t>Enseñar un resumen de los resultados, indicando el número de estudiantes que pasaron y que desaprobaron</a:t>
            </a:r>
            <a:endParaRPr/>
          </a:p>
          <a:p>
            <a:pPr indent="-325755" lvl="0" marL="457200" rtl="0" algn="just">
              <a:spcBef>
                <a:spcPts val="0"/>
              </a:spcBef>
              <a:spcAft>
                <a:spcPts val="0"/>
              </a:spcAft>
              <a:buSzPct val="100000"/>
              <a:buChar char="-"/>
            </a:pPr>
            <a:r>
              <a:rPr lang="es"/>
              <a:t>Si más de 8 estudiantes aprobaron, imprime “Bonus al instructor”</a:t>
            </a:r>
            <a:endParaRPr/>
          </a:p>
          <a:p>
            <a:pPr indent="0" lvl="0" marL="0" rtl="0" algn="just">
              <a:spcBef>
                <a:spcPts val="1200"/>
              </a:spcBef>
              <a:spcAft>
                <a:spcPts val="1200"/>
              </a:spcAft>
              <a:buNone/>
            </a:pPr>
            <a:r>
              <a:t/>
            </a:r>
            <a:endParaRPr/>
          </a:p>
        </p:txBody>
      </p:sp>
      <p:sp>
        <p:nvSpPr>
          <p:cNvPr id="273" name="Google Shape;273;p40"/>
          <p:cNvSpPr txBox="1"/>
          <p:nvPr/>
        </p:nvSpPr>
        <p:spPr>
          <a:xfrm>
            <a:off x="7250475" y="4241250"/>
            <a:ext cx="15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a:ea typeface="Roboto"/>
                <a:cs typeface="Roboto"/>
                <a:sym typeface="Roboto"/>
              </a:rPr>
              <a:t>Mathías Vera</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8607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4.11 Formulando Algoritmos: Sentencias de Control Anidadas</a:t>
            </a:r>
            <a:endParaRPr/>
          </a:p>
        </p:txBody>
      </p:sp>
      <p:sp>
        <p:nvSpPr>
          <p:cNvPr id="279" name="Google Shape;279;p41"/>
          <p:cNvSpPr txBox="1"/>
          <p:nvPr>
            <p:ph idx="1" type="body"/>
          </p:nvPr>
        </p:nvSpPr>
        <p:spPr>
          <a:xfrm>
            <a:off x="311700" y="10811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u="sng"/>
              <a:t>4.11.2 Representación básica en pseudocódigo (Se establece un pseudocódigo básico)</a:t>
            </a:r>
            <a:endParaRPr u="sng"/>
          </a:p>
          <a:p>
            <a:pPr indent="-342900" lvl="0" marL="457200" rtl="0" algn="l">
              <a:spcBef>
                <a:spcPts val="1200"/>
              </a:spcBef>
              <a:spcAft>
                <a:spcPts val="0"/>
              </a:spcAft>
              <a:buSzPts val="1800"/>
              <a:buChar char="-"/>
            </a:pPr>
            <a:r>
              <a:rPr lang="es"/>
              <a:t>Analizar los resultados de </a:t>
            </a:r>
            <a:r>
              <a:rPr lang="es"/>
              <a:t>exámenes</a:t>
            </a:r>
            <a:r>
              <a:rPr lang="es"/>
              <a:t> y determinar si se le debe dar un bonus al instructor</a:t>
            </a:r>
            <a:endParaRPr/>
          </a:p>
          <a:p>
            <a:pPr indent="0" lvl="0" marL="0" rtl="0" algn="l">
              <a:spcBef>
                <a:spcPts val="1200"/>
              </a:spcBef>
              <a:spcAft>
                <a:spcPts val="0"/>
              </a:spcAft>
              <a:buNone/>
            </a:pPr>
            <a:r>
              <a:rPr lang="es" u="sng"/>
              <a:t>4.11.3 Refinamiento  #1 (Se empieza a refinar el pseudocódigo)</a:t>
            </a:r>
            <a:endParaRPr u="sng"/>
          </a:p>
          <a:p>
            <a:pPr indent="-342900" lvl="0" marL="457200" rtl="0" algn="l">
              <a:spcBef>
                <a:spcPts val="1200"/>
              </a:spcBef>
              <a:spcAft>
                <a:spcPts val="0"/>
              </a:spcAft>
              <a:buSzPts val="1800"/>
              <a:buChar char="-"/>
            </a:pPr>
            <a:r>
              <a:rPr lang="es"/>
              <a:t>Inicializar variables</a:t>
            </a:r>
            <a:endParaRPr/>
          </a:p>
          <a:p>
            <a:pPr indent="-342900" lvl="0" marL="457200" rtl="0" algn="l">
              <a:spcBef>
                <a:spcPts val="0"/>
              </a:spcBef>
              <a:spcAft>
                <a:spcPts val="0"/>
              </a:spcAft>
              <a:buSzPts val="1800"/>
              <a:buChar char="-"/>
            </a:pPr>
            <a:r>
              <a:rPr lang="es"/>
              <a:t>Ingresar los 10 resultados de exámenes, y contar aprobados y desaprobados</a:t>
            </a:r>
            <a:endParaRPr/>
          </a:p>
          <a:p>
            <a:pPr indent="-342900" lvl="0" marL="457200" rtl="0" algn="l">
              <a:spcBef>
                <a:spcPts val="0"/>
              </a:spcBef>
              <a:spcAft>
                <a:spcPts val="0"/>
              </a:spcAft>
              <a:buSzPts val="1800"/>
              <a:buChar char="-"/>
            </a:pPr>
            <a:r>
              <a:rPr lang="es"/>
              <a:t>Imprimir un  de los resultados y determinar si se le debe de dar un bonus al instructor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4.3 </a:t>
            </a:r>
            <a:r>
              <a:rPr lang="es"/>
              <a:t>Pseudocódigo</a:t>
            </a:r>
            <a:endParaRPr/>
          </a:p>
        </p:txBody>
      </p:sp>
      <p:sp>
        <p:nvSpPr>
          <p:cNvPr id="98" name="Google Shape;98;p15"/>
          <p:cNvSpPr txBox="1"/>
          <p:nvPr>
            <p:ph idx="1" type="body"/>
          </p:nvPr>
        </p:nvSpPr>
        <p:spPr>
          <a:xfrm>
            <a:off x="34655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a:t>
            </a:r>
            <a:r>
              <a:rPr lang="es"/>
              <a:t>notación</a:t>
            </a:r>
            <a:r>
              <a:rPr lang="es"/>
              <a:t> que se asemeja a un lenguaje de </a:t>
            </a:r>
            <a:r>
              <a:rPr lang="es"/>
              <a:t>programación</a:t>
            </a:r>
            <a:r>
              <a:rPr lang="es"/>
              <a:t> simplificado, que se utiliza en el diseño de programas sin depender de el lenguaje </a:t>
            </a:r>
            <a:r>
              <a:rPr lang="es"/>
              <a:t>específico</a:t>
            </a:r>
            <a:r>
              <a:rPr lang="es"/>
              <a:t> de c++,</a:t>
            </a:r>
            <a:endParaRPr/>
          </a:p>
          <a:p>
            <a:pPr indent="0" lvl="0" marL="0" rtl="0" algn="l">
              <a:spcBef>
                <a:spcPts val="1200"/>
              </a:spcBef>
              <a:spcAft>
                <a:spcPts val="1200"/>
              </a:spcAft>
              <a:buNone/>
            </a:pPr>
            <a:r>
              <a:rPr lang="es"/>
              <a:t>el </a:t>
            </a:r>
            <a:r>
              <a:rPr lang="es"/>
              <a:t>pseudocódigo</a:t>
            </a:r>
            <a:r>
              <a:rPr lang="es"/>
              <a:t> es similar al </a:t>
            </a:r>
            <a:r>
              <a:rPr lang="es"/>
              <a:t>inglés</a:t>
            </a:r>
            <a:r>
              <a:rPr lang="es"/>
              <a:t> de todos los </a:t>
            </a:r>
            <a:r>
              <a:rPr lang="es"/>
              <a:t>días, pero no es un lenguaje de programación real. Más bien, le ayuda a “pensar” en un programa antes de escribirlo, el estilo que utilizamos normalmente consta puramente de caracteres, normalmente describe solo declaraciones que representan las acciones que ocurren. algunos ejemplos vendrían siendo:</a:t>
            </a:r>
            <a:endParaRPr/>
          </a:p>
        </p:txBody>
      </p:sp>
      <p:pic>
        <p:nvPicPr>
          <p:cNvPr id="99" name="Google Shape;99;p15"/>
          <p:cNvPicPr preferRelativeResize="0"/>
          <p:nvPr/>
        </p:nvPicPr>
        <p:blipFill>
          <a:blip r:embed="rId3">
            <a:alphaModFix/>
          </a:blip>
          <a:stretch>
            <a:fillRect/>
          </a:stretch>
        </p:blipFill>
        <p:spPr>
          <a:xfrm>
            <a:off x="5377313" y="2989813"/>
            <a:ext cx="3686175" cy="2105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4.11 Formulando Algoritmos: Sentencias de Control Anidadas</a:t>
            </a:r>
            <a:endParaRPr/>
          </a:p>
        </p:txBody>
      </p:sp>
      <p:sp>
        <p:nvSpPr>
          <p:cNvPr id="285" name="Google Shape;285;p42"/>
          <p:cNvSpPr txBox="1"/>
          <p:nvPr>
            <p:ph idx="1" type="body"/>
          </p:nvPr>
        </p:nvSpPr>
        <p:spPr>
          <a:xfrm>
            <a:off x="311700" y="815500"/>
            <a:ext cx="8520600" cy="4104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s" sz="1560" u="sng"/>
              <a:t>4.11.4 y 4.11.5 Refinamiento #2 y se completa el refinamiento (Se refina aún más el pseudocódigo para pasarlo a código) </a:t>
            </a:r>
            <a:endParaRPr sz="1560" u="sng"/>
          </a:p>
          <a:p>
            <a:pPr indent="-327660" lvl="0" marL="457200" rtl="0" algn="l">
              <a:lnSpc>
                <a:spcPct val="95000"/>
              </a:lnSpc>
              <a:spcBef>
                <a:spcPts val="1200"/>
              </a:spcBef>
              <a:spcAft>
                <a:spcPts val="0"/>
              </a:spcAft>
              <a:buSzPts val="1560"/>
              <a:buChar char="-"/>
            </a:pPr>
            <a:r>
              <a:rPr lang="es" sz="1560"/>
              <a:t>Se inicializan los aprobados a 0</a:t>
            </a:r>
            <a:endParaRPr sz="1560"/>
          </a:p>
          <a:p>
            <a:pPr indent="-327660" lvl="0" marL="457200" rtl="0" algn="l">
              <a:lnSpc>
                <a:spcPct val="95000"/>
              </a:lnSpc>
              <a:spcBef>
                <a:spcPts val="0"/>
              </a:spcBef>
              <a:spcAft>
                <a:spcPts val="0"/>
              </a:spcAft>
              <a:buSzPts val="1560"/>
              <a:buChar char="-"/>
            </a:pPr>
            <a:r>
              <a:rPr lang="es" sz="1560"/>
              <a:t>Se inicializan los desaprobados a 0</a:t>
            </a:r>
            <a:endParaRPr sz="1560"/>
          </a:p>
          <a:p>
            <a:pPr indent="-327660" lvl="0" marL="457200" rtl="0" algn="l">
              <a:lnSpc>
                <a:spcPct val="95000"/>
              </a:lnSpc>
              <a:spcBef>
                <a:spcPts val="0"/>
              </a:spcBef>
              <a:spcAft>
                <a:spcPts val="0"/>
              </a:spcAft>
              <a:buSzPts val="1560"/>
              <a:buChar char="-"/>
            </a:pPr>
            <a:r>
              <a:rPr lang="es" sz="1560"/>
              <a:t>Se inicializa el contador de estudiantes a 1</a:t>
            </a:r>
            <a:endParaRPr sz="1560"/>
          </a:p>
          <a:p>
            <a:pPr indent="-327660" lvl="0" marL="457200" rtl="0" algn="l">
              <a:lnSpc>
                <a:spcPct val="95000"/>
              </a:lnSpc>
              <a:spcBef>
                <a:spcPts val="0"/>
              </a:spcBef>
              <a:spcAft>
                <a:spcPts val="0"/>
              </a:spcAft>
              <a:buSzPts val="1560"/>
              <a:buChar char="-"/>
            </a:pPr>
            <a:r>
              <a:rPr lang="es" sz="1560"/>
              <a:t>Mientras que el contador de estudiantes sea menor o igual a 10</a:t>
            </a:r>
            <a:endParaRPr sz="1560"/>
          </a:p>
          <a:p>
            <a:pPr indent="-309880" lvl="1" marL="914400" rtl="0" algn="l">
              <a:lnSpc>
                <a:spcPct val="95000"/>
              </a:lnSpc>
              <a:spcBef>
                <a:spcPts val="0"/>
              </a:spcBef>
              <a:spcAft>
                <a:spcPts val="0"/>
              </a:spcAft>
              <a:buSzPts val="1280"/>
              <a:buChar char="-"/>
            </a:pPr>
            <a:r>
              <a:rPr lang="es" sz="1280"/>
              <a:t>Pida al usuario ingresar el siguiente resultado de examen</a:t>
            </a:r>
            <a:endParaRPr sz="1280"/>
          </a:p>
          <a:p>
            <a:pPr indent="-309880" lvl="1" marL="914400" rtl="0" algn="l">
              <a:lnSpc>
                <a:spcPct val="95000"/>
              </a:lnSpc>
              <a:spcBef>
                <a:spcPts val="0"/>
              </a:spcBef>
              <a:spcAft>
                <a:spcPts val="0"/>
              </a:spcAft>
              <a:buSzPts val="1280"/>
              <a:buChar char="-"/>
            </a:pPr>
            <a:r>
              <a:rPr lang="es" sz="1280"/>
              <a:t>Se recibe el el siguiente resultado de examen</a:t>
            </a:r>
            <a:endParaRPr sz="1280"/>
          </a:p>
          <a:p>
            <a:pPr indent="-309880" lvl="1" marL="914400" rtl="0" algn="l">
              <a:lnSpc>
                <a:spcPct val="95000"/>
              </a:lnSpc>
              <a:spcBef>
                <a:spcPts val="0"/>
              </a:spcBef>
              <a:spcAft>
                <a:spcPts val="0"/>
              </a:spcAft>
              <a:buSzPts val="1280"/>
              <a:buChar char="-"/>
            </a:pPr>
            <a:r>
              <a:rPr lang="es" sz="1280"/>
              <a:t>Si el estudiante aprobó:</a:t>
            </a:r>
            <a:endParaRPr sz="1280"/>
          </a:p>
          <a:p>
            <a:pPr indent="-309880" lvl="2" marL="1371600" rtl="0" algn="l">
              <a:lnSpc>
                <a:spcPct val="95000"/>
              </a:lnSpc>
              <a:spcBef>
                <a:spcPts val="0"/>
              </a:spcBef>
              <a:spcAft>
                <a:spcPts val="0"/>
              </a:spcAft>
              <a:buSzPts val="1280"/>
              <a:buChar char="-"/>
            </a:pPr>
            <a:r>
              <a:rPr lang="es" sz="1280"/>
              <a:t>Se le suma 1 a los aprobados</a:t>
            </a:r>
            <a:endParaRPr sz="1280"/>
          </a:p>
          <a:p>
            <a:pPr indent="-309880" lvl="1" marL="914400" rtl="0" algn="l">
              <a:lnSpc>
                <a:spcPct val="95000"/>
              </a:lnSpc>
              <a:spcBef>
                <a:spcPts val="0"/>
              </a:spcBef>
              <a:spcAft>
                <a:spcPts val="0"/>
              </a:spcAft>
              <a:buSzPts val="1280"/>
              <a:buChar char="-"/>
            </a:pPr>
            <a:r>
              <a:rPr lang="es" sz="1280"/>
              <a:t>Si el estudiante desaprobó:</a:t>
            </a:r>
            <a:endParaRPr sz="1280"/>
          </a:p>
          <a:p>
            <a:pPr indent="-309880" lvl="2" marL="1371600" rtl="0" algn="l">
              <a:lnSpc>
                <a:spcPct val="95000"/>
              </a:lnSpc>
              <a:spcBef>
                <a:spcPts val="0"/>
              </a:spcBef>
              <a:spcAft>
                <a:spcPts val="0"/>
              </a:spcAft>
              <a:buSzPts val="1280"/>
              <a:buChar char="-"/>
            </a:pPr>
            <a:r>
              <a:rPr lang="es" sz="1280"/>
              <a:t>Se le suma 1 a los desaprobados</a:t>
            </a:r>
            <a:endParaRPr sz="1280"/>
          </a:p>
          <a:p>
            <a:pPr indent="-309880" lvl="1" marL="914400" rtl="0" algn="l">
              <a:lnSpc>
                <a:spcPct val="95000"/>
              </a:lnSpc>
              <a:spcBef>
                <a:spcPts val="0"/>
              </a:spcBef>
              <a:spcAft>
                <a:spcPts val="0"/>
              </a:spcAft>
              <a:buSzPts val="1280"/>
              <a:buChar char="-"/>
            </a:pPr>
            <a:r>
              <a:rPr lang="es" sz="1280"/>
              <a:t>Si más de 8 estudiantes aprobaron:</a:t>
            </a:r>
            <a:endParaRPr sz="1280"/>
          </a:p>
          <a:p>
            <a:pPr indent="-309880" lvl="2" marL="1371600" rtl="0" algn="l">
              <a:lnSpc>
                <a:spcPct val="95000"/>
              </a:lnSpc>
              <a:spcBef>
                <a:spcPts val="0"/>
              </a:spcBef>
              <a:spcAft>
                <a:spcPts val="0"/>
              </a:spcAft>
              <a:buSzPts val="1280"/>
              <a:buChar char="-"/>
            </a:pPr>
            <a:r>
              <a:rPr lang="es" sz="1280"/>
              <a:t>Imprime “Bonus al instructor”</a:t>
            </a:r>
            <a:endParaRPr sz="1280"/>
          </a:p>
          <a:p>
            <a:pPr indent="-327660" lvl="0" marL="457200" rtl="0" algn="l">
              <a:lnSpc>
                <a:spcPct val="95000"/>
              </a:lnSpc>
              <a:spcBef>
                <a:spcPts val="0"/>
              </a:spcBef>
              <a:spcAft>
                <a:spcPts val="0"/>
              </a:spcAft>
              <a:buSzPts val="1560"/>
              <a:buChar char="-"/>
            </a:pPr>
            <a:r>
              <a:rPr lang="es" sz="1560"/>
              <a:t>Imprime el número de aprobados</a:t>
            </a:r>
            <a:endParaRPr sz="1560"/>
          </a:p>
          <a:p>
            <a:pPr indent="-327660" lvl="0" marL="457200" rtl="0" algn="l">
              <a:lnSpc>
                <a:spcPct val="95000"/>
              </a:lnSpc>
              <a:spcBef>
                <a:spcPts val="0"/>
              </a:spcBef>
              <a:spcAft>
                <a:spcPts val="0"/>
              </a:spcAft>
              <a:buSzPts val="1560"/>
              <a:buChar char="-"/>
            </a:pPr>
            <a:r>
              <a:rPr lang="es" sz="1560"/>
              <a:t>Imprime el número de desaprobados</a:t>
            </a:r>
            <a:endParaRPr sz="1560"/>
          </a:p>
          <a:p>
            <a:pPr indent="-327660" lvl="0" marL="457200" rtl="0" algn="l">
              <a:lnSpc>
                <a:spcPct val="95000"/>
              </a:lnSpc>
              <a:spcBef>
                <a:spcPts val="0"/>
              </a:spcBef>
              <a:spcAft>
                <a:spcPts val="0"/>
              </a:spcAft>
              <a:buSzPts val="1560"/>
              <a:buChar char="-"/>
            </a:pPr>
            <a:r>
              <a:rPr lang="es" sz="1560"/>
              <a:t>Si hay más de 8 aprobados:</a:t>
            </a:r>
            <a:endParaRPr sz="1560"/>
          </a:p>
          <a:p>
            <a:pPr indent="-309880" lvl="1" marL="914400" rtl="0" algn="l">
              <a:lnSpc>
                <a:spcPct val="95000"/>
              </a:lnSpc>
              <a:spcBef>
                <a:spcPts val="0"/>
              </a:spcBef>
              <a:spcAft>
                <a:spcPts val="0"/>
              </a:spcAft>
              <a:buSzPts val="1280"/>
              <a:buChar char="-"/>
            </a:pPr>
            <a:r>
              <a:rPr lang="es" sz="1280"/>
              <a:t>Imprime “Bonus al instructor”</a:t>
            </a:r>
            <a:endParaRPr sz="128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4.11 Formulando Algoritmos: Sentencias de Control Anidadas</a:t>
            </a:r>
            <a:endParaRPr/>
          </a:p>
        </p:txBody>
      </p:sp>
      <p:sp>
        <p:nvSpPr>
          <p:cNvPr id="291" name="Google Shape;291;p43"/>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u="sng"/>
              <a:t>4.11.6 Programa que implemente el algoritmo del pseudocódigo</a:t>
            </a:r>
            <a:endParaRPr u="sng"/>
          </a:p>
        </p:txBody>
      </p:sp>
      <p:pic>
        <p:nvPicPr>
          <p:cNvPr id="292" name="Google Shape;292;p43"/>
          <p:cNvPicPr preferRelativeResize="0"/>
          <p:nvPr/>
        </p:nvPicPr>
        <p:blipFill>
          <a:blip r:embed="rId3">
            <a:alphaModFix/>
          </a:blip>
          <a:stretch>
            <a:fillRect/>
          </a:stretch>
        </p:blipFill>
        <p:spPr>
          <a:xfrm>
            <a:off x="1594175" y="1369525"/>
            <a:ext cx="5955650" cy="3402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4.11 Formulando Algoritmos: Sentencias de Control Anidadas</a:t>
            </a:r>
            <a:endParaRPr/>
          </a:p>
        </p:txBody>
      </p:sp>
      <p:sp>
        <p:nvSpPr>
          <p:cNvPr id="298" name="Google Shape;298;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u="sng"/>
              <a:t>4.11.7  Posible Error de Compilación</a:t>
            </a:r>
            <a:endParaRPr u="sng"/>
          </a:p>
          <a:p>
            <a:pPr indent="0" lvl="0" marL="0" rtl="0" algn="just">
              <a:spcBef>
                <a:spcPts val="1200"/>
              </a:spcBef>
              <a:spcAft>
                <a:spcPts val="0"/>
              </a:spcAft>
              <a:buNone/>
            </a:pPr>
            <a:r>
              <a:rPr lang="es"/>
              <a:t>Hay una diferencia entre establecer una variable int como:</a:t>
            </a:r>
            <a:endParaRPr/>
          </a:p>
          <a:p>
            <a:pPr indent="-342900" lvl="0" marL="457200" rtl="0" algn="just">
              <a:spcBef>
                <a:spcPts val="1200"/>
              </a:spcBef>
              <a:spcAft>
                <a:spcPts val="0"/>
              </a:spcAft>
              <a:buSzPts val="1800"/>
              <a:buChar char="-"/>
            </a:pPr>
            <a:r>
              <a:rPr lang="es"/>
              <a:t>int x = 12.7 e int x = {12.7}</a:t>
            </a:r>
            <a:endParaRPr/>
          </a:p>
          <a:p>
            <a:pPr indent="0" lvl="0" marL="0" rtl="0" algn="just">
              <a:spcBef>
                <a:spcPts val="1200"/>
              </a:spcBef>
              <a:spcAft>
                <a:spcPts val="1200"/>
              </a:spcAft>
              <a:buNone/>
            </a:pPr>
            <a:r>
              <a:rPr lang="es"/>
              <a:t>De la primera forma, el compilador contará a x como 12, eliminando el decimal, mientras que de la segunda forma, ocurrirá un error de compilación.</a:t>
            </a:r>
            <a:endParaRPr/>
          </a:p>
        </p:txBody>
      </p:sp>
      <p:pic>
        <p:nvPicPr>
          <p:cNvPr id="299" name="Google Shape;299;p44"/>
          <p:cNvPicPr preferRelativeResize="0"/>
          <p:nvPr/>
        </p:nvPicPr>
        <p:blipFill>
          <a:blip r:embed="rId3">
            <a:alphaModFix/>
          </a:blip>
          <a:stretch>
            <a:fillRect/>
          </a:stretch>
        </p:blipFill>
        <p:spPr>
          <a:xfrm>
            <a:off x="979763" y="3755375"/>
            <a:ext cx="7184474" cy="726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4.12 operaciones de </a:t>
            </a:r>
            <a:r>
              <a:rPr lang="es"/>
              <a:t>asignación</a:t>
            </a:r>
            <a:r>
              <a:rPr lang="es"/>
              <a:t> compuesta</a:t>
            </a:r>
            <a:endParaRPr/>
          </a:p>
        </p:txBody>
      </p:sp>
      <p:sp>
        <p:nvSpPr>
          <p:cNvPr id="305" name="Google Shape;305;p45"/>
          <p:cNvSpPr txBox="1"/>
          <p:nvPr>
            <p:ph idx="1" type="body"/>
          </p:nvPr>
        </p:nvSpPr>
        <p:spPr>
          <a:xfrm>
            <a:off x="311700" y="902250"/>
            <a:ext cx="8520600" cy="378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a:t>los operadores de </a:t>
            </a:r>
            <a:r>
              <a:rPr lang="es"/>
              <a:t>asignación</a:t>
            </a:r>
            <a:r>
              <a:rPr lang="es"/>
              <a:t> compuesta abrevian las expresiones de asignacion, declaraciones como:</a:t>
            </a:r>
            <a:endParaRPr/>
          </a:p>
          <a:p>
            <a:pPr indent="457200" lvl="0" marL="0" rtl="0" algn="l">
              <a:spcBef>
                <a:spcPts val="1200"/>
              </a:spcBef>
              <a:spcAft>
                <a:spcPts val="0"/>
              </a:spcAft>
              <a:buNone/>
            </a:pPr>
            <a:r>
              <a:rPr lang="es"/>
              <a:t>variable = variable operador </a:t>
            </a:r>
            <a:r>
              <a:rPr lang="es"/>
              <a:t>expresión</a:t>
            </a:r>
            <a:r>
              <a:rPr lang="es"/>
              <a:t>;</a:t>
            </a:r>
            <a:endParaRPr/>
          </a:p>
          <a:p>
            <a:pPr indent="0" lvl="0" marL="0" rtl="0" algn="l">
              <a:spcBef>
                <a:spcPts val="1200"/>
              </a:spcBef>
              <a:spcAft>
                <a:spcPts val="0"/>
              </a:spcAft>
              <a:buNone/>
            </a:pPr>
            <a:r>
              <a:rPr lang="es"/>
              <a:t>donde operador es uno de los operadores binarios como: + , - , * , / o % ejemplos: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puedes </a:t>
            </a:r>
            <a:r>
              <a:rPr lang="es"/>
              <a:t>abreviar</a:t>
            </a:r>
            <a:r>
              <a:rPr lang="es"/>
              <a:t> </a:t>
            </a:r>
            <a:r>
              <a:rPr lang="es"/>
              <a:t>declaración</a:t>
            </a:r>
            <a:r>
              <a:rPr lang="es"/>
              <a:t>: c = c + 3;</a:t>
            </a:r>
            <a:endParaRPr/>
          </a:p>
          <a:p>
            <a:pPr indent="0" lvl="0" marL="0" rtl="0" algn="l">
              <a:spcBef>
                <a:spcPts val="1200"/>
              </a:spcBef>
              <a:spcAft>
                <a:spcPts val="0"/>
              </a:spcAft>
              <a:buNone/>
            </a:pPr>
            <a:r>
              <a:rPr lang="es"/>
              <a:t>con el operador de asignacion de suma compuesta +=, como:</a:t>
            </a:r>
            <a:endParaRPr/>
          </a:p>
          <a:p>
            <a:pPr indent="0" lvl="0" marL="0" rtl="0" algn="l">
              <a:spcBef>
                <a:spcPts val="1200"/>
              </a:spcBef>
              <a:spcAft>
                <a:spcPts val="0"/>
              </a:spcAft>
              <a:buNone/>
            </a:pPr>
            <a:r>
              <a:rPr lang="es"/>
              <a:t>	c += 3;</a:t>
            </a:r>
            <a:endParaRPr/>
          </a:p>
          <a:p>
            <a:pPr indent="0" lvl="0" marL="0" rtl="0" algn="l">
              <a:spcBef>
                <a:spcPts val="1200"/>
              </a:spcBef>
              <a:spcAft>
                <a:spcPts val="1200"/>
              </a:spcAft>
              <a:buNone/>
            </a:pPr>
            <a:r>
              <a:rPr lang="es"/>
              <a:t>la </a:t>
            </a:r>
            <a:r>
              <a:rPr lang="es"/>
              <a:t>expresión</a:t>
            </a:r>
            <a:r>
              <a:rPr lang="es"/>
              <a:t> c+= 3 agrega 3 a c </a:t>
            </a:r>
            <a:r>
              <a:rPr lang="es"/>
              <a:t>automáticamente</a:t>
            </a:r>
            <a:endParaRPr/>
          </a:p>
        </p:txBody>
      </p:sp>
      <p:pic>
        <p:nvPicPr>
          <p:cNvPr id="306" name="Google Shape;306;p45"/>
          <p:cNvPicPr preferRelativeResize="0"/>
          <p:nvPr/>
        </p:nvPicPr>
        <p:blipFill>
          <a:blip r:embed="rId3">
            <a:alphaModFix/>
          </a:blip>
          <a:stretch>
            <a:fillRect/>
          </a:stretch>
        </p:blipFill>
        <p:spPr>
          <a:xfrm>
            <a:off x="3638550" y="2014525"/>
            <a:ext cx="1866900" cy="1114425"/>
          </a:xfrm>
          <a:prstGeom prst="rect">
            <a:avLst/>
          </a:prstGeom>
          <a:noFill/>
          <a:ln>
            <a:noFill/>
          </a:ln>
        </p:spPr>
      </p:pic>
      <p:pic>
        <p:nvPicPr>
          <p:cNvPr id="307" name="Google Shape;307;p45"/>
          <p:cNvPicPr preferRelativeResize="0"/>
          <p:nvPr/>
        </p:nvPicPr>
        <p:blipFill>
          <a:blip r:embed="rId4">
            <a:alphaModFix/>
          </a:blip>
          <a:stretch>
            <a:fillRect/>
          </a:stretch>
        </p:blipFill>
        <p:spPr>
          <a:xfrm>
            <a:off x="4407763" y="3829900"/>
            <a:ext cx="3190875" cy="106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283425" y="77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4.13 Operadores de incremento y decremento</a:t>
            </a:r>
            <a:endParaRPr/>
          </a:p>
        </p:txBody>
      </p:sp>
      <p:sp>
        <p:nvSpPr>
          <p:cNvPr id="313" name="Google Shape;313;p46"/>
          <p:cNvSpPr txBox="1"/>
          <p:nvPr>
            <p:ph idx="1" type="body"/>
          </p:nvPr>
        </p:nvSpPr>
        <p:spPr>
          <a:xfrm>
            <a:off x="361150" y="685725"/>
            <a:ext cx="8520600" cy="419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 proporciona dos operadores unarios para sumar en 1 o restar en </a:t>
            </a:r>
            <a:r>
              <a:rPr lang="es"/>
              <a:t>1 el</a:t>
            </a:r>
            <a:r>
              <a:rPr lang="es"/>
              <a:t> valor de una variables </a:t>
            </a:r>
            <a:r>
              <a:rPr lang="es"/>
              <a:t>numérica</a:t>
            </a:r>
            <a:r>
              <a:rPr lang="es"/>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usar el operador de incremento de prefijo para sumar una variable se conoce como pre-incrementar. Esto hace que la variable se </a:t>
            </a:r>
            <a:r>
              <a:rPr lang="es"/>
              <a:t>incrementa en 1 y la cual hace que se use en el operador que se incrementó</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4" name="Google Shape;314;p46"/>
          <p:cNvPicPr preferRelativeResize="0"/>
          <p:nvPr/>
        </p:nvPicPr>
        <p:blipFill>
          <a:blip r:embed="rId3">
            <a:alphaModFix/>
          </a:blip>
          <a:stretch>
            <a:fillRect/>
          </a:stretch>
        </p:blipFill>
        <p:spPr>
          <a:xfrm>
            <a:off x="2416013" y="1093400"/>
            <a:ext cx="5400675" cy="2133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4.14 Los tipos fundamentales no son portables</a:t>
            </a:r>
            <a:endParaRPr/>
          </a:p>
        </p:txBody>
      </p:sp>
      <p:sp>
        <p:nvSpPr>
          <p:cNvPr id="320" name="Google Shape;320;p4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La tabla del Apéndice C enumera los tipos fundamentales de C ++. Al igual que su predecesor, el lenguaje C y C ++ en todas las variables requieren un tipo</a:t>
            </a:r>
            <a:r>
              <a:rPr lang="es"/>
              <a:t>. </a:t>
            </a:r>
            <a:r>
              <a:rPr lang="es"/>
              <a:t>En C y C ++, los programadores con frecuencia tienen que escribir versiones separadas de programas para admitir diferentes plataformas </a:t>
            </a:r>
            <a:r>
              <a:rPr lang="es"/>
              <a:t>informáticas porque</a:t>
            </a:r>
            <a:r>
              <a:rPr lang="es"/>
              <a:t> no se garantiza que los tipos fundamentales sean idénticos de un ordenador a </a:t>
            </a:r>
            <a:r>
              <a:rPr lang="es"/>
              <a:t>otro, Por</a:t>
            </a:r>
            <a:r>
              <a:rPr lang="es"/>
              <a:t> ejemplo, </a:t>
            </a:r>
            <a:endParaRPr/>
          </a:p>
          <a:p>
            <a:pPr indent="0" lvl="0" marL="0" rtl="0" algn="l">
              <a:spcBef>
                <a:spcPts val="1200"/>
              </a:spcBef>
              <a:spcAft>
                <a:spcPts val="0"/>
              </a:spcAft>
              <a:buNone/>
            </a:pPr>
            <a:r>
              <a:rPr lang="es"/>
              <a:t>un int en una máquina puede estar representado por 16 bits (2 bytes) de memoria</a:t>
            </a:r>
            <a:endParaRPr/>
          </a:p>
          <a:p>
            <a:pPr indent="0" lvl="0" marL="0" rtl="0" algn="l">
              <a:spcBef>
                <a:spcPts val="1200"/>
              </a:spcBef>
              <a:spcAft>
                <a:spcPts val="1200"/>
              </a:spcAft>
              <a:buNone/>
            </a:pPr>
            <a:r>
              <a:rPr lang="es"/>
              <a:t>en una segunda máquina por 32 bits (4 bytes) y en otra máquina por 64 bits (8 bytes).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4.4 Estructuras De Control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Normalmente, las sentencias en un programa son ejecutadas, en el orden en el cual fueron escritas, este proceso se le denomina, </a:t>
            </a:r>
            <a:r>
              <a:rPr lang="es"/>
              <a:t>ejecución</a:t>
            </a:r>
            <a:r>
              <a:rPr lang="es"/>
              <a:t> </a:t>
            </a:r>
            <a:r>
              <a:rPr lang="es"/>
              <a:t>secuencial</a:t>
            </a:r>
            <a:r>
              <a:rPr lang="es"/>
              <a:t>;</a:t>
            </a:r>
            <a:endParaRPr/>
          </a:p>
          <a:p>
            <a:pPr indent="0" lvl="0" marL="0" rtl="0" algn="l">
              <a:spcBef>
                <a:spcPts val="1200"/>
              </a:spcBef>
              <a:spcAft>
                <a:spcPts val="0"/>
              </a:spcAft>
              <a:buNone/>
            </a:pPr>
            <a:r>
              <a:rPr lang="es"/>
              <a:t>Varias sentencias de C++, permiten especificar que la siguiente sentencia a ejecutar no sea necesariamente la siguiente en la </a:t>
            </a:r>
            <a:r>
              <a:rPr lang="es"/>
              <a:t>secuencia</a:t>
            </a:r>
            <a:r>
              <a:rPr lang="es"/>
              <a:t>, a esto se le denomina </a:t>
            </a:r>
            <a:r>
              <a:rPr lang="es"/>
              <a:t>transferencia</a:t>
            </a:r>
            <a:r>
              <a:rPr lang="es"/>
              <a:t> de control.</a:t>
            </a:r>
            <a:endParaRPr/>
          </a:p>
          <a:p>
            <a:pPr indent="0" lvl="0" marL="0" rtl="0" algn="l">
              <a:spcBef>
                <a:spcPts val="1200"/>
              </a:spcBef>
              <a:spcAft>
                <a:spcPts val="0"/>
              </a:spcAft>
              <a:buNone/>
            </a:pPr>
            <a:r>
              <a:rPr lang="es"/>
              <a:t>El trabajo de Bohm y Jacopini, </a:t>
            </a:r>
            <a:r>
              <a:rPr lang="es"/>
              <a:t>demostró</a:t>
            </a:r>
            <a:r>
              <a:rPr lang="es"/>
              <a:t> que todos los programas pueden ser escritos con solamente tres estructuras de control, estructura </a:t>
            </a:r>
            <a:r>
              <a:rPr lang="es"/>
              <a:t>secuencial</a:t>
            </a:r>
            <a:r>
              <a:rPr lang="es"/>
              <a:t>, estructura de </a:t>
            </a:r>
            <a:r>
              <a:rPr lang="es"/>
              <a:t>selección</a:t>
            </a:r>
            <a:r>
              <a:rPr lang="es"/>
              <a:t> y estructura de </a:t>
            </a:r>
            <a:r>
              <a:rPr lang="es"/>
              <a:t>iteración</a:t>
            </a:r>
            <a:r>
              <a:rPr lang="es"/>
              <a:t>.</a:t>
            </a:r>
            <a:endParaRPr/>
          </a:p>
          <a:p>
            <a:pPr indent="0" lvl="0" marL="0" rtl="0" algn="l">
              <a:spcBef>
                <a:spcPts val="1200"/>
              </a:spcBef>
              <a:spcAft>
                <a:spcPts val="1200"/>
              </a:spcAft>
              <a:buNone/>
            </a:pPr>
            <a:r>
              <a:t/>
            </a:r>
            <a:endParaRPr/>
          </a:p>
        </p:txBody>
      </p:sp>
      <p:sp>
        <p:nvSpPr>
          <p:cNvPr id="106" name="Google Shape;106;p16"/>
          <p:cNvSpPr txBox="1"/>
          <p:nvPr/>
        </p:nvSpPr>
        <p:spPr>
          <a:xfrm>
            <a:off x="7264800" y="4226800"/>
            <a:ext cx="10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a:ea typeface="Roboto"/>
                <a:cs typeface="Roboto"/>
                <a:sym typeface="Roboto"/>
              </a:rPr>
              <a:t>Stefano</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4.5 Estructura </a:t>
            </a:r>
            <a:r>
              <a:rPr lang="es"/>
              <a:t>secuencial</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estructura </a:t>
            </a:r>
            <a:r>
              <a:rPr lang="es"/>
              <a:t>secuencial</a:t>
            </a:r>
            <a:r>
              <a:rPr lang="es"/>
              <a:t> </a:t>
            </a:r>
            <a:r>
              <a:rPr lang="es"/>
              <a:t>está</a:t>
            </a:r>
            <a:r>
              <a:rPr lang="es"/>
              <a:t> integrada en C++, se reproduce cada sentencia en el orden que fue escrita a menos que se indique lo contrario.</a:t>
            </a:r>
            <a:endParaRPr/>
          </a:p>
          <a:p>
            <a:pPr indent="0" lvl="0" marL="0" rtl="0" algn="l">
              <a:spcBef>
                <a:spcPts val="1200"/>
              </a:spcBef>
              <a:spcAft>
                <a:spcPts val="1200"/>
              </a:spcAft>
              <a:buNone/>
            </a:pPr>
            <a:r>
              <a:rPr lang="es"/>
              <a:t>En el diagrama de flujo se representa esta estructura, indicando las sentencias en los recuadros rectangulares con bordes circulares, arqueados hacia afuera y las flechas indicando cual es el orden en el cual las sentencias deberían ser ejecutadas.</a:t>
            </a:r>
            <a:endParaRPr/>
          </a:p>
        </p:txBody>
      </p:sp>
      <p:pic>
        <p:nvPicPr>
          <p:cNvPr id="113" name="Google Shape;113;p17"/>
          <p:cNvPicPr preferRelativeResize="0"/>
          <p:nvPr/>
        </p:nvPicPr>
        <p:blipFill>
          <a:blip r:embed="rId3">
            <a:alphaModFix/>
          </a:blip>
          <a:stretch>
            <a:fillRect/>
          </a:stretch>
        </p:blipFill>
        <p:spPr>
          <a:xfrm>
            <a:off x="3109850" y="3010200"/>
            <a:ext cx="3848625" cy="185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4.4.2 Sentencias de </a:t>
            </a:r>
            <a:r>
              <a:rPr lang="es"/>
              <a:t>Selección</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 tiene tres tipos de sentencias de </a:t>
            </a:r>
            <a:r>
              <a:rPr lang="es"/>
              <a:t>selección</a:t>
            </a:r>
            <a:r>
              <a:rPr lang="es"/>
              <a:t>.</a:t>
            </a:r>
            <a:endParaRPr/>
          </a:p>
          <a:p>
            <a:pPr indent="0" lvl="0" marL="0" rtl="0" algn="l">
              <a:spcBef>
                <a:spcPts val="1200"/>
              </a:spcBef>
              <a:spcAft>
                <a:spcPts val="0"/>
              </a:spcAft>
              <a:buNone/>
            </a:pPr>
            <a:r>
              <a:rPr lang="es"/>
              <a:t> La sentencia ‘if’ ejecuta un bloque de  </a:t>
            </a:r>
            <a:r>
              <a:rPr lang="es"/>
              <a:t>acción</a:t>
            </a:r>
            <a:r>
              <a:rPr lang="es"/>
              <a:t> si la </a:t>
            </a:r>
            <a:r>
              <a:rPr lang="es"/>
              <a:t>condición</a:t>
            </a:r>
            <a:r>
              <a:rPr lang="es"/>
              <a:t> es Verdadera, o la ignora y pasa a la siguiente, si la </a:t>
            </a:r>
            <a:r>
              <a:rPr lang="es"/>
              <a:t>condición</a:t>
            </a:r>
            <a:r>
              <a:rPr lang="es"/>
              <a:t> es falsa.</a:t>
            </a:r>
            <a:endParaRPr/>
          </a:p>
          <a:p>
            <a:pPr indent="0" lvl="0" marL="0" rtl="0" algn="l">
              <a:spcBef>
                <a:spcPts val="1200"/>
              </a:spcBef>
              <a:spcAft>
                <a:spcPts val="0"/>
              </a:spcAft>
              <a:buNone/>
            </a:pPr>
            <a:r>
              <a:rPr lang="es"/>
              <a:t>La sentencia ‘If...Else’ ejecuta un bloque de </a:t>
            </a:r>
            <a:r>
              <a:rPr lang="es"/>
              <a:t>acción</a:t>
            </a:r>
            <a:r>
              <a:rPr lang="es"/>
              <a:t> si la </a:t>
            </a:r>
            <a:r>
              <a:rPr lang="es"/>
              <a:t>condición</a:t>
            </a:r>
            <a:r>
              <a:rPr lang="es"/>
              <a:t> es Verdadera, y ejecuta otro bloque de </a:t>
            </a:r>
            <a:r>
              <a:rPr lang="es"/>
              <a:t>acción</a:t>
            </a:r>
            <a:r>
              <a:rPr lang="es"/>
              <a:t> si la </a:t>
            </a:r>
            <a:r>
              <a:rPr lang="es"/>
              <a:t>condición</a:t>
            </a:r>
            <a:r>
              <a:rPr lang="es"/>
              <a:t> es Falsa.</a:t>
            </a:r>
            <a:endParaRPr/>
          </a:p>
          <a:p>
            <a:pPr indent="0" lvl="0" marL="0" rtl="0" algn="l">
              <a:spcBef>
                <a:spcPts val="1200"/>
              </a:spcBef>
              <a:spcAft>
                <a:spcPts val="1200"/>
              </a:spcAft>
              <a:buNone/>
            </a:pPr>
            <a:r>
              <a:rPr lang="es"/>
              <a:t>La sentencia ‘ switch’, ejecuta un bloque de </a:t>
            </a:r>
            <a:r>
              <a:rPr lang="es"/>
              <a:t>acción</a:t>
            </a:r>
            <a:r>
              <a:rPr lang="es"/>
              <a:t> de otros muchos diferentes, dependiendo del valor de una </a:t>
            </a:r>
            <a:r>
              <a:rPr lang="es"/>
              <a:t>expresión</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4.4.3 Sentencias de </a:t>
            </a:r>
            <a:r>
              <a:rPr lang="es"/>
              <a:t>Iteración</a:t>
            </a:r>
            <a:r>
              <a:rPr lang="es"/>
              <a:t>:</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 nos provee con cuatro sentencias de </a:t>
            </a:r>
            <a:r>
              <a:rPr lang="es"/>
              <a:t>iteración</a:t>
            </a:r>
            <a:r>
              <a:rPr lang="es"/>
              <a:t>, que permiten que a los programas la </a:t>
            </a:r>
            <a:r>
              <a:rPr lang="es"/>
              <a:t>ejecución</a:t>
            </a:r>
            <a:r>
              <a:rPr lang="es"/>
              <a:t> de sentencias repetidamente, siempre y cuando una </a:t>
            </a:r>
            <a:r>
              <a:rPr lang="es"/>
              <a:t>condición</a:t>
            </a:r>
            <a:r>
              <a:rPr lang="es"/>
              <a:t> se mantenga verdadera.</a:t>
            </a:r>
            <a:endParaRPr/>
          </a:p>
          <a:p>
            <a:pPr indent="0" lvl="0" marL="0" rtl="0" algn="l">
              <a:spcBef>
                <a:spcPts val="1200"/>
              </a:spcBef>
              <a:spcAft>
                <a:spcPts val="0"/>
              </a:spcAft>
              <a:buNone/>
            </a:pPr>
            <a:r>
              <a:rPr lang="es"/>
              <a:t>Siendo estos, While, do...while, for y sentencias basadas en el comando ‘Range’.</a:t>
            </a:r>
            <a:endParaRPr/>
          </a:p>
          <a:p>
            <a:pPr indent="0" lvl="0" marL="0" rtl="0" algn="l">
              <a:spcBef>
                <a:spcPts val="1200"/>
              </a:spcBef>
              <a:spcAft>
                <a:spcPts val="0"/>
              </a:spcAft>
              <a:buNone/>
            </a:pPr>
            <a:r>
              <a:rPr lang="es"/>
              <a:t>Las sentencias While y for, ejecutan una </a:t>
            </a:r>
            <a:r>
              <a:rPr lang="es"/>
              <a:t>acción</a:t>
            </a:r>
            <a:r>
              <a:rPr lang="es"/>
              <a:t> en sus denominados cuerpos, 0 o </a:t>
            </a:r>
            <a:r>
              <a:rPr lang="es"/>
              <a:t>más</a:t>
            </a:r>
            <a:r>
              <a:rPr lang="es"/>
              <a:t> veces si la </a:t>
            </a:r>
            <a:r>
              <a:rPr lang="es"/>
              <a:t>condición</a:t>
            </a:r>
            <a:r>
              <a:rPr lang="es"/>
              <a:t> es inicialmente falsa la </a:t>
            </a:r>
            <a:r>
              <a:rPr lang="es"/>
              <a:t>acción</a:t>
            </a:r>
            <a:r>
              <a:rPr lang="es"/>
              <a:t> no se </a:t>
            </a:r>
            <a:r>
              <a:rPr lang="es"/>
              <a:t>ejecutará</a:t>
            </a:r>
            <a:r>
              <a:rPr lang="es"/>
              <a:t>.</a:t>
            </a:r>
            <a:endParaRPr/>
          </a:p>
          <a:p>
            <a:pPr indent="0" lvl="0" marL="0" rtl="0" algn="l">
              <a:spcBef>
                <a:spcPts val="1200"/>
              </a:spcBef>
              <a:spcAft>
                <a:spcPts val="1200"/>
              </a:spcAft>
              <a:buNone/>
            </a:pPr>
            <a:r>
              <a:rPr lang="es"/>
              <a:t>La sentencia, do...while, ejecuta las acciones contenidas en su cuerpo una o mas veces.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4.4.4 Resumiendo las Afirmaciones de Control</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 solamente tiene 3 tipos de estructuras de control, que son denominadas sentencias de control, las sentencias </a:t>
            </a:r>
            <a:r>
              <a:rPr lang="es"/>
              <a:t>secuenciales</a:t>
            </a:r>
            <a:r>
              <a:rPr lang="es"/>
              <a:t>, de </a:t>
            </a:r>
            <a:r>
              <a:rPr lang="es"/>
              <a:t>selección</a:t>
            </a:r>
            <a:r>
              <a:rPr lang="es"/>
              <a:t>, y las de </a:t>
            </a:r>
            <a:r>
              <a:rPr lang="es"/>
              <a:t>iteración</a:t>
            </a:r>
            <a:r>
              <a:rPr lang="es"/>
              <a:t>.</a:t>
            </a:r>
            <a:endParaRPr/>
          </a:p>
          <a:p>
            <a:pPr indent="0" lvl="0" marL="0" rtl="0" algn="l">
              <a:spcBef>
                <a:spcPts val="1200"/>
              </a:spcBef>
              <a:spcAft>
                <a:spcPts val="1200"/>
              </a:spcAft>
              <a:buNone/>
            </a:pPr>
            <a:r>
              <a:rPr lang="es"/>
              <a:t>Al representar cada una en un diagrama de flujo se puede </a:t>
            </a:r>
            <a:r>
              <a:rPr lang="es"/>
              <a:t>apreciar</a:t>
            </a:r>
            <a:r>
              <a:rPr lang="es"/>
              <a:t> que tienen la </a:t>
            </a:r>
            <a:r>
              <a:rPr lang="es"/>
              <a:t>característica</a:t>
            </a:r>
            <a:r>
              <a:rPr lang="es"/>
              <a:t> de una sola entrada y una sola salida, y pronto aprenderemos que solo hay una manera de conectar sentencias de control, lo cual en </a:t>
            </a:r>
            <a:r>
              <a:rPr lang="es"/>
              <a:t>sí</a:t>
            </a:r>
            <a:r>
              <a:rPr lang="es"/>
              <a:t> demuestra que los algoritmos de los cuales </a:t>
            </a:r>
            <a:r>
              <a:rPr lang="es"/>
              <a:t>están</a:t>
            </a:r>
            <a:r>
              <a:rPr lang="es"/>
              <a:t> hechos los programas pueden ser construidos solo de 3 tipos de sentencias de control, y </a:t>
            </a:r>
            <a:r>
              <a:rPr lang="es"/>
              <a:t>combinadas</a:t>
            </a:r>
            <a:r>
              <a:rPr lang="es"/>
              <a:t> en solo dos maneras.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4.5 La sentencia ‘if’ de </a:t>
            </a:r>
            <a:r>
              <a:rPr lang="es"/>
              <a:t>Selección</a:t>
            </a:r>
            <a:r>
              <a:rPr lang="es"/>
              <a:t> </a:t>
            </a:r>
            <a:r>
              <a:rPr lang="es"/>
              <a:t>única</a:t>
            </a:r>
            <a:r>
              <a:rPr lang="es"/>
              <a:t>.</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a:t>
            </a:r>
            <a:r>
              <a:rPr lang="es"/>
              <a:t>sí</a:t>
            </a:r>
            <a:r>
              <a:rPr lang="es"/>
              <a:t> en C++, una </a:t>
            </a:r>
            <a:r>
              <a:rPr lang="es"/>
              <a:t>decisión</a:t>
            </a:r>
            <a:r>
              <a:rPr lang="es"/>
              <a:t> puede ser basada en cualquier </a:t>
            </a:r>
            <a:r>
              <a:rPr lang="es"/>
              <a:t>expresión</a:t>
            </a:r>
            <a:r>
              <a:rPr lang="es"/>
              <a:t> que pueda ser evaluada, dando 0 o ¬0 como valor, si la </a:t>
            </a:r>
            <a:r>
              <a:rPr lang="es"/>
              <a:t>expresión</a:t>
            </a:r>
            <a:r>
              <a:rPr lang="es"/>
              <a:t> contiene el valor  0 es tratada como falsa, y si la </a:t>
            </a:r>
            <a:r>
              <a:rPr lang="es"/>
              <a:t>expresión</a:t>
            </a:r>
            <a:r>
              <a:rPr lang="es"/>
              <a:t> tiene como valor ¬0 es tratada como verdadera, C++ </a:t>
            </a:r>
            <a:r>
              <a:rPr lang="es"/>
              <a:t>también</a:t>
            </a:r>
            <a:r>
              <a:rPr lang="es"/>
              <a:t> nos proporciona con el tipo de </a:t>
            </a:r>
            <a:r>
              <a:rPr lang="es"/>
              <a:t>información</a:t>
            </a:r>
            <a:r>
              <a:rPr lang="es"/>
              <a:t> ‘boole’ que permite retener el valor ‘True’ o ‘False’.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