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7" r:id="rId6"/>
    <p:sldId id="258" r:id="rId7"/>
    <p:sldId id="261" r:id="rId8"/>
    <p:sldId id="262" r:id="rId9"/>
    <p:sldId id="264" r:id="rId10"/>
    <p:sldId id="265" r:id="rId11"/>
    <p:sldId id="266"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p:scale>
          <a:sx n="50" d="100"/>
          <a:sy n="50" d="100"/>
        </p:scale>
        <p:origin x="1156" y="3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14:53:35.535"/>
    </inkml:context>
    <inkml:brush xml:id="br0">
      <inkml:brushProperty name="width" value="0.35" units="cm"/>
      <inkml:brushProperty name="height" value="0.35" units="cm"/>
      <inkml:brushProperty name="color" value="#FFFFFF"/>
    </inkml:brush>
  </inkml:definitions>
  <inkml:trace contextRef="#ctx0" brushRef="#br0">16277 442 24575,'-60'-33'0,"-2"3"0,-98-34 0,131 53 0,-273-89-164,-103 0-655,-98 22-164,-184 53 0,-105 69 0,-74 78 0,-126 93 3,-7 47-6,-1595 580-1963,1809-552 1966,113-20 0,-271 171-537,46 29 91,329-164 537,89-35 552,27 32 655,9 73-213,30 36-15,124-97 24,13 11 0,15 13 0,-387 663 0,400-523-111,61-68 0,57-79 164,89-214 510,-27 128 0,59-202-188,2 0 0,2 1 1,2-1-1,1 1 0,3 0 0,8 53 0,34 124 2518,-34-189-2622,2 0 0,2-1 1,0-1-1,32 51 0,-10-30 43,2-1 1,2-2-1,82 79 0,162 109 719,396 230-645,34-46-533,853 430 34,-870-530-164,68-77-805,-688-228 1271,1-4 0,0-2 1,1-5-1,0-2 0,0-4 0,-1-4 1,1-2-1,-1-4 0,140-40 0,15-27-302,253-123 0,-404 161 0,-1-3 0,125-92 0,124-129 0,-104 79 0,485-366 0,-592 455 55,139-147-1,80-126-1201,-308 336 820,94-107-6499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6T14:50:32.38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0 580,'5'-1,"-1"0,1 0,-1-1,0 1,1-1,-1 0,0 0,0-1,0 1,0-1,-1 0,1 0,-1 0,6-7,6-3,82-72,173-114,-244 182,346-192,-332 192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6T14:50:33.06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6T14:50:34.00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trace contextRef="#ctx0" brushRef="#br0" timeOffset="1">1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6T14:50:34.60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1 854,'94'-3,"171"-29,-164 17,2731-402,-1975 283,155-21,-880 137,322-39,2 35,-436 21,27 2,-44-1,-1 0,1 0,-1 1,1-1,-1 1,1-1,-1 1,0 0,1 0,-1 0,0 0,4 3,-6-4,0 0,1 1,-1-1,0 1,0-1,1 1,-1-1,0 0,0 1,0-1,0 1,0-1,0 1,0-1,0 1,0-1,0 1,0-1,0 0,0 1,0-1,0 1,-1-1,1 1,0-1,0 0,0 1,-1-1,1 1,-5 7,0 0,-1 0,0-1,0 0,-1 0,-11 9,-51 35,50-38,-213 142,56-40,51-40,123-74,-1 0,1 1,-1-1,1 1,0 0,-1 0,1 0,0 0,0 0,1 0,-1 0,0 1,1-1,-1 1,1-1,0 1,0 0,0-1,0 1,0 0,0 0,1 0,0 0,-1-1,1 1,0 0,0 0,1 0,-1 0,1 0,-1-1,1 1,0 0,0 0,0-1,2 5,5 9,-1 0,2-1,0 0,1-1,15 18,72 69,-80-84,175 160,81 37,96 33,882 502,-775-471,752 423,-736-465,-22-12,-131-31,-84-47,250 151,400 217,-526-331,-311-151,1231 570,568 189,-1587-674,430 241,-436-200,159 97,-24 35,-45 40,29 22,-123-149,322 183,323 127,-874-491,122 68,-5 7,-4 7,169 148,-227-164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14:50:47.085"/>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14:50:53.264"/>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14:50:59.056"/>
    </inkml:context>
    <inkml:brush xml:id="br0">
      <inkml:brushProperty name="width" value="0.35" units="cm"/>
      <inkml:brushProperty name="height" value="0.35" units="cm"/>
      <inkml:brushProperty name="color" value="#FFFFFF"/>
    </inkml:brush>
  </inkml:definitions>
  <inkml:trace contextRef="#ctx0" brushRef="#br0">3830 654 24575,'330'1'-336,"962"-23"-2974,-311-58 3163,-807 67 2044,231 14-1,-401 0-1896,23-1 0,0 2 0,0 0 0,-1 2 0,1 2 0,25 7 0,-50-12 0,0-1 0,0 1 0,0-1 0,-1 1 0,1 0 0,0 0 0,-1 0 0,1-1 0,0 2 0,-1-1 0,1 0 0,-1 0 0,0 0 0,1 1 0,-1-1 0,0 1 0,0-1 0,0 1 0,0-1 0,0 1 0,0 0 0,0-1 0,0 1 0,-1 0 0,1 0 0,-1 0 0,1 0 0,-1 2 0,-1-1 0,0-1 0,0 1 0,0 0 0,-1-1 0,1 1 0,-1-1 0,1 0 0,-1 0 0,0 1 0,0-1 0,0 0 0,0-1 0,0 1 0,-1 0 0,1-1 0,0 1 0,-1-1 0,1 1 0,-1-1 0,-4 1 0,-24 10 0,-1-2 0,0-1 0,0-2 0,-51 6 0,-672 40-1163,541-43 914,-87 4 158,-471 26 97,679-35 899,522-19-252,-3-34-1401,-362 40 697,809-70-36,-640 67 353,-109 3 14,133 8-1,-3 23-279,213 7 0,481-31 0,-964 3 0,0 1 0,-31 10 0,-26 7 0,-532 95-624,447-88 265,-670 98-1294,-6-37-1,-878-20 0,1491-69 1589,-575-8 2253,716 2-1323,0-3 1,1-4-1,-84-27 1,59 15-507,-217-60-359,-103-23 0,332 91 0,-2 4 0,-157-5 0,-31 8 0,37 0 0,237 11 0,1 0 0,-1-1 0,1 0 0,0 0 0,-13-4 0,20 5 0,-1 0 0,0-1 0,0 1 0,0 0 0,0-1 0,1 1 0,-1-1 0,0 1 0,1-1 0,-1 0 0,0 1 0,1-1 0,-1 0 0,1 1 0,-1-1 0,1 0 0,-1 0 0,1 1 0,-1-1 0,1 0 0,0 0 0,-1-1 0,1 0 0,0 1 0,1-1 0,-1 0 0,0 1 0,1-1 0,-1 0 0,1 1 0,-1-1 0,1 0 0,0 1 0,0-1 0,0 1 0,0-1 0,0 1 0,0 0 0,2-2 0,10-11 0,1 2 0,1 0 0,0 1 0,0 0 0,28-13 0,-27 14 0,121-65-268,208-84-1,166-15-307,-35 62 498,5 30-201,-404 70 258,233-22 863,-307 33-796,4 1 26,-1 0 0,1 0 0,-1 0 0,1 1 0,10 2 1,-17-3-69,1 0 0,0 0 1,-1 1-1,1-1 0,-1 0 1,1 0-1,-1 1 0,1-1 1,-1 0-1,1 1 0,-1-1 0,1 0 1,-1 1-1,0-1 0,1 1 1,-1-1-1,0 1 0,1-1 1,-1 1-1,0-1 0,0 1 1,1-1-1,-1 1 0,0-1 1,0 1-1,0-1 0,0 1 1,1 0-1,-2 1-1,1 0 1,-1 0-1,0 0 0,1 0 0,-1-1 0,0 1 1,0 0-1,0-1 0,0 1 0,-1-1 1,1 1-1,0-1 0,-3 3 0,-23 20-3,-1-2 0,-1-1 0,0-1 0,-61 29 0,64-35 0,-208 102-164,-13-12-489,-482 135-1,417-165 123,-408 45 0,-620-27-602,1328-91 1179,-25 0 785,71-7 258,617-41 459,-223 23-2136,303-44-707,264-17 1051,-657 60 634,-307 22-138,-26 0 86,-12-2 62,-20-5-262,0 1-1,-1 1 0,-38-5 1,-10-3-106,-373-90-418,-308-68-452,654 152 824,-1 5-1,-117-6 1,180 24 178,180-22 1109,678-52-1711,17 62-136,-790 13 574,-33 1 20,-16 4 123,-68 29 539,-94 30-413,-789 231-2317,641-225 1320,-366 36 0,485-95 784,163-11 52,31-2 3,-1 0 1,0 0-1,0 0 0,0 1 1,0-1-1,1 1 0,-1 0 0,0 0 1,1 0-1,-5 2 115,7-2-203,0-1-1,0 0 1,0 0 0,0 0 0,-1 1 0,1-1 0,0 0 0,0 0 0,0 1-1,0-1 1,0 0 0,0 0 0,0 0 0,0 1 0,0-1 0,0 0 0,0 0-1,0 1 1,0-1 0,0 0 0,0 0 0,0 1 0,0-1 0,0 0 0,1 0-1,-1 0 1,0 1 0,0-1 0,1 1 69,-1-1-70,19 12 583,8-2-439,1 0 0,0-2 0,49 8 0,325 28-656,10-30-139,-352-13 601,1104 0-5,-1164-1 42,0 0 0,1 0-1,-1 0 1,0 0 0,0 0 0,0 0 0,0 0 0,0 0 0,1 0 0,-1 0 0,0 0 0,0 0 0,0 0 0,0 0 0,1 0 0,-1 0 0,0 0 0,0 0 0,0 0 0,0 0 0,0 0 0,1 0 0,-1 0-1,0 0 1,0 0 0,0 0 0,0 0 0,0 0 0,1 0 0,-1-1 0,0 1 0,0 0 0,0 0 0,0 0 0,0 0 0,0 0 0,0 0 0,1-1 0,-1 1 0,0 0 0,0 0 0,0 0 0,0 0 0,0-1-1,0 1 1,0 0 0,0 0 0,0 0 0,0 0 0,0 0 0,0-1 0,0 1 0,0 0 0,0 0 0,0-1 16,0 0 0,0 1 1,0-1-1,0 0 0,0 1 0,0-1 0,0 0 1,0 1-1,0-1 0,0 1 0,1-1 0,-1 0 1,0 1-1,1-1 0,-1 1 0,0-1 0,1 1 1,-1-1-1,0 0 0,1 1 0,-1 0 0,1-1 1,-1 1-1,1-1 0,0 1 0,16-13-18,1 1 0,0 1 0,0 1 0,1 1-1,27-10 1,112-31-14,-121 39 6,249-61 1,-212 58 0,146-8 0,-205 22 0,-10 1 0,1-1 0,-1 0 0,1 0 0,0 0 0,-1-1 0,0 0 0,8-2 0,-37-3 0,-179-24 0,-259-5 0,-220 31 0,627 4 0,-84-1 0,-121 5 0,257-4 0,0 0 0,0 1 0,0-1 0,0 1 0,0 0 0,0 0 0,0 0 0,1 0 0,-1 0 0,0 1 0,0-1 0,-4 5 0,7-6 0,-1 1 0,1-1 0,-1 0 0,1 1 0,0-1 0,-1 1 0,1-1 0,0 1 0,0-1 0,-1 1 0,1-1 0,0 1 0,0 0 0,0-1 0,0 1 0,0-1 0,0 1 0,0-1 0,0 1 0,0 0 0,0-1 0,0 1 0,0-1 0,0 1 0,0 0 0,1 1 0,0-1 0,0 0 0,0 1 0,0-1 0,0 0 0,0 0 0,0 0 0,0 0 0,1 0 0,-1 0 0,0 0 0,1 0 0,2 1 0,-3-2 0,0 1 0,1 0 0,-1-1 0,0 1 0,0 0 0,0 0 0,1 0 0,-1 0 0,0 0 0,0 0 0,0 0 0,0 0 0,-1 0 0,1 0 0,0 1 0,0-1 0,0 2 0,-1-2 0,0 0 0,0 0 0,0-1 0,0 1 0,0 0 0,0 0 0,0 0 0,-1-1 0,1 1 0,0 0 0,0 0 0,-1-1 0,1 1 0,-1 0 0,1-1 0,-1 1 0,1 0 0,-1-1 0,1 1 0,-1 0 0,1-1 0,-2 1 0,-3 3 0,-1-1 0,1 1 0,-1-2 0,0 1 0,0-1 0,-12 4 0,-29 5 0,-1-2 0,1-2 0,-53 0 0,-153-7 0,136-2 0,91 0 0,1-2 0,0-1 0,0-1 0,1-1 0,0-1 0,-28-13 0,15 7 0,18 5-57,1 0 1,0-2-1,0 0 0,2 0 0,-1-2 0,1 0 0,1-1 0,-22-27 1,14 18-798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14:53:36.895"/>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14:53:37.235"/>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6T14:53:37.617"/>
    </inkml:context>
    <inkml:brush xml:id="br0">
      <inkml:brushProperty name="width" value="0.35" units="cm"/>
      <inkml:brushProperty name="height" value="0.35" units="cm"/>
      <inkml:brushProperty name="color" value="#FFFFFF"/>
    </inkml:brush>
  </inkml:definitions>
  <inkml:trace contextRef="#ctx0" brushRef="#br0">1 597 24575,'62'-19'0,"78"-21"0,69-13 0,22-7 0,-9-4-983,-28 6 0,-27 11 619,-19 5 738,-14 5-374,-3-2 470,-17 2-470,-15 2 0,-13 7 0,-18 9 983,-15 7-783,-12 5 103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6T14:50:21.51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77 1,'-5'0,"-6"0,-6 0,-6 0,2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6T14:50:22.74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1662 175,'115'-6,"198"-35,-188 21,502-62,10 57,-601 27,-36-2,0 0,0 0,1 0,-1-1,0 1,0 0,1 0,-1 0,0 0,0 0,1 0,-1 0,0 0,0 0,1 0,-1 0,0 0,0 1,1-1,-1 0,0 0,0 0,0 0,1 0,-1 0,0 0,0 1,0-1,1 0,-1 0,0 0,0 0,0 1,0-1,0 0,1 0,-1 1,0-1,0 0,0 0,0 0,0 1,0-1,0 0,0 0,0 1,0-1,0 0,0 0,0 1,0-1,0 0,0 0,0 1,0-1,0 0,0 0,-1 1,1-1,0 0,0 0,0 0,0 1,0-1,-1 0,1 0,0 0,0 1,-12 9,0 0,0-1,-1 0,0 0,-21 8,-10 8,-418 257,202-121,31-28,-6-9,-5-11,-5-10,-4-11,-385 89,533-161,-1-5,-104 2,-201-26,397 6,27 0,13-3,237-87,-136 43,307-115,496-170,-868 318,-46 13,0-1,30-12,-50 17,1 0,0-1,0 1,-1 0,1-1,0 1,-1 0,1-1,0 1,-1-1,1 1,-1-1,1 1,-1-1,1 0,-1 1,1-1,-1 1,0-1,1-1,-1 1,0 0,0 0,-1 0,1 0,-1 0,1 1,-1-1,1 0,-1 0,1 0,-1 1,1-1,-1 0,0 0,0 1,1-1,-1 1,0-1,-2 0,-23-15,-1 2,0 1,-1 1,-1 1,-45-11,33 10,-302-74,275 74,0 4,-1 2,-78 4,120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6T14:50:24.19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0,'92'18,"617"127,-15 43,-267-65,-255-76,-7 0,233 35,-278-67,140-1,-31-16,-224 2,7 0,-40 0,-823-13,419 5,-379-47,592 36,131 12,-1 4,0 4,-101 13,167-10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6T14:50:25.41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3067 0,'-92'3,"-106"18,112-11,-132 17,1 8,-214 66,350-77,-14 2,2 5,-121 57,-156 73,53-27,151-61,-57 11,190-75,0-1,-1-2,1-1,-68 0,70-5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6T14:50:3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t>3/26/2023</a:t>
            </a:fld>
            <a:endParaRPr lang="en-US"/>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8488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t>3/26/2023</a:t>
            </a:fld>
            <a:endParaRPr lang="en-US"/>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85421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t>3/26/2023</a:t>
            </a:fld>
            <a:endParaRPr lang="en-US"/>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46734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t>3/26/2023</a:t>
            </a:fld>
            <a:endParaRPr lang="en-US"/>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04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t>3/26/2023</a:t>
            </a:fld>
            <a:endParaRPr lang="en-US"/>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23807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t>3/26/2023</a:t>
            </a:fld>
            <a:endParaRPr lang="en-US"/>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7982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t>3/26/2023</a:t>
            </a:fld>
            <a:endParaRPr lang="en-US"/>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25047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t>3/26/2023</a:t>
            </a:fld>
            <a:endParaRPr lang="en-US"/>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1383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t>3/26/2023</a:t>
            </a:fld>
            <a:endParaRPr lang="en-US"/>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97446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t>3/26/2023</a:t>
            </a:fld>
            <a:endParaRPr lang="en-US"/>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6388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t>3/26/2023</a:t>
            </a:fld>
            <a:endParaRPr lang="en-US"/>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9267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3/26/2023</a:t>
            </a:fld>
            <a:endParaRPr lang="en-US"/>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10.xml"/><Relationship Id="rId18" Type="http://schemas.openxmlformats.org/officeDocument/2006/relationships/customXml" Target="../ink/ink13.xml"/><Relationship Id="rId3" Type="http://schemas.openxmlformats.org/officeDocument/2006/relationships/customXml" Target="../ink/ink5.xml"/><Relationship Id="rId21" Type="http://schemas.openxmlformats.org/officeDocument/2006/relationships/image" Target="../media/image16.png"/><Relationship Id="rId7" Type="http://schemas.openxmlformats.org/officeDocument/2006/relationships/customXml" Target="../ink/ink7.xml"/><Relationship Id="rId12" Type="http://schemas.openxmlformats.org/officeDocument/2006/relationships/image" Target="../media/image12.png"/><Relationship Id="rId17" Type="http://schemas.openxmlformats.org/officeDocument/2006/relationships/image" Target="../media/image14.png"/><Relationship Id="rId25" Type="http://schemas.openxmlformats.org/officeDocument/2006/relationships/image" Target="../media/image17.png"/><Relationship Id="rId2" Type="http://schemas.openxmlformats.org/officeDocument/2006/relationships/image" Target="../media/image7.png"/><Relationship Id="rId16" Type="http://schemas.openxmlformats.org/officeDocument/2006/relationships/customXml" Target="../ink/ink12.xml"/><Relationship Id="rId20" Type="http://schemas.openxmlformats.org/officeDocument/2006/relationships/customXml" Target="../ink/ink14.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customXml" Target="../ink/ink9.xml"/><Relationship Id="rId24" Type="http://schemas.openxmlformats.org/officeDocument/2006/relationships/customXml" Target="../ink/ink16.xml"/><Relationship Id="rId5" Type="http://schemas.openxmlformats.org/officeDocument/2006/relationships/customXml" Target="../ink/ink6.xml"/><Relationship Id="rId15" Type="http://schemas.openxmlformats.org/officeDocument/2006/relationships/customXml" Target="../ink/ink11.xml"/><Relationship Id="rId23" Type="http://schemas.openxmlformats.org/officeDocument/2006/relationships/image" Target="../media/image3.png"/><Relationship Id="rId10" Type="http://schemas.openxmlformats.org/officeDocument/2006/relationships/image" Target="../media/image11.png"/><Relationship Id="rId19" Type="http://schemas.openxmlformats.org/officeDocument/2006/relationships/image" Target="../media/image15.png"/><Relationship Id="rId4" Type="http://schemas.openxmlformats.org/officeDocument/2006/relationships/image" Target="../media/image8.png"/><Relationship Id="rId9" Type="http://schemas.openxmlformats.org/officeDocument/2006/relationships/customXml" Target="../ink/ink8.xml"/><Relationship Id="rId14" Type="http://schemas.openxmlformats.org/officeDocument/2006/relationships/image" Target="../media/image13.png"/><Relationship Id="rId22" Type="http://schemas.openxmlformats.org/officeDocument/2006/relationships/customXml" Target="../ink/ink15.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478F875-956D-529E-8FC6-A67D51920776}"/>
              </a:ext>
            </a:extLst>
          </p:cNvPr>
          <p:cNvSpPr txBox="1">
            <a:spLocks/>
          </p:cNvSpPr>
          <p:nvPr/>
        </p:nvSpPr>
        <p:spPr>
          <a:xfrm>
            <a:off x="0" y="723900"/>
            <a:ext cx="11811786" cy="6591300"/>
          </a:xfrm>
          <a:prstGeom prst="rect">
            <a:avLst/>
          </a:prstGeom>
          <a:noFill/>
        </p:spPr>
        <p:txBody>
          <a:bodyPr>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40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40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4000" b="1" dirty="0">
                <a:solidFill>
                  <a:srgbClr val="002060"/>
                </a:solidFill>
                <a:latin typeface="Bookman Old Style" panose="02050604050505020204" pitchFamily="18" charset="0"/>
                <a:cs typeface="Times New Roman" panose="02020603050405020304" pitchFamily="18" charset="0"/>
              </a:rPr>
              <a:t>Artificial Intelligence and Machine Learning</a:t>
            </a:r>
            <a:endParaRPr lang="en-US" sz="4000" dirty="0">
              <a:solidFill>
                <a:srgbClr val="0000FF"/>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a:t>				</a:t>
            </a:r>
          </a:p>
          <a:p>
            <a:pPr algn="ctr">
              <a:buFont typeface="Arial" panose="020B0604020202020204" pitchFamily="34" charset="0"/>
              <a:buNone/>
            </a:pPr>
            <a:r>
              <a:rPr lang="en-US" sz="3600" b="1" dirty="0">
                <a:latin typeface="Bookman Old Style" panose="02050604050505020204" pitchFamily="18" charset="0"/>
                <a:cs typeface="Times New Roman" panose="02020603050405020304" pitchFamily="18" charset="0"/>
              </a:rPr>
              <a:t>Project Guide </a:t>
            </a:r>
            <a:r>
              <a:rPr lang="en-US" sz="3600" dirty="0">
                <a:latin typeface="Bookman Old Style" panose="02050604050505020204" pitchFamily="18" charset="0"/>
                <a:cs typeface="Times New Roman" panose="02020603050405020304" pitchFamily="18" charset="0"/>
              </a:rPr>
              <a:t>: </a:t>
            </a:r>
            <a:r>
              <a:rPr lang="en-US" sz="3800" dirty="0" err="1">
                <a:latin typeface="Bookman Old Style" panose="02050604050505020204" pitchFamily="18" charset="0"/>
                <a:cs typeface="Times New Roman" panose="02020603050405020304" pitchFamily="18" charset="0"/>
              </a:rPr>
              <a:t>Prof.Balaiah</a:t>
            </a:r>
            <a:r>
              <a:rPr lang="en-US" sz="3500" dirty="0">
                <a:solidFill>
                  <a:srgbClr val="000000"/>
                </a:solidFill>
                <a:latin typeface="Bookman Old Style" panose="02050604050505020204" pitchFamily="18" charset="0"/>
                <a:cs typeface="Times New Roman" panose="02020603050405020304" pitchFamily="18" charset="0"/>
              </a:rPr>
              <a:t>                                                                                  </a:t>
            </a:r>
            <a:r>
              <a:rPr lang="en-US" sz="4000" b="1" dirty="0">
                <a:solidFill>
                  <a:srgbClr val="000000"/>
                </a:solidFill>
                <a:latin typeface="Bookman Old Style" panose="02050604050505020204" pitchFamily="18" charset="0"/>
                <a:cs typeface="Times New Roman" panose="02020603050405020304" pitchFamily="18" charset="0"/>
              </a:rPr>
              <a:t>Batch Number</a:t>
            </a:r>
            <a:r>
              <a:rPr lang="en-US" sz="3500" dirty="0">
                <a:solidFill>
                  <a:srgbClr val="000000"/>
                </a:solidFill>
                <a:latin typeface="Bookman Old Style" panose="02050604050505020204" pitchFamily="18" charset="0"/>
                <a:cs typeface="Times New Roman" panose="02020603050405020304" pitchFamily="18" charset="0"/>
              </a:rPr>
              <a:t>: </a:t>
            </a:r>
            <a:r>
              <a:rPr lang="en-US" sz="3800" dirty="0">
                <a:solidFill>
                  <a:srgbClr val="000000"/>
                </a:solidFill>
                <a:latin typeface="Bahnschrift" panose="020B0502040204020203" pitchFamily="34" charset="0"/>
                <a:cs typeface="Times New Roman" panose="02020603050405020304" pitchFamily="18" charset="0"/>
              </a:rPr>
              <a:t>17</a:t>
            </a: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600" dirty="0">
                <a:solidFill>
                  <a:srgbClr val="7030A0"/>
                </a:solidFill>
                <a:latin typeface="Times New Roman" panose="02020603050405020304" pitchFamily="18" charset="0"/>
                <a:cs typeface="Times New Roman" panose="02020603050405020304" pitchFamily="18" charset="0"/>
              </a:rPr>
              <a:t>            </a:t>
            </a:r>
            <a:r>
              <a:rPr lang="en-US" sz="1700" dirty="0">
                <a:solidFill>
                  <a:srgbClr val="7030A0"/>
                </a:solidFill>
                <a:latin typeface="Bookman Old Style" panose="02050604050505020204" pitchFamily="18" charset="0"/>
                <a:cs typeface="Times New Roman" panose="02020603050405020304" pitchFamily="18" charset="0"/>
              </a:rPr>
              <a:t>         		</a:t>
            </a:r>
            <a:r>
              <a:rPr lang="en-US" sz="1700" dirty="0">
                <a:latin typeface="Bookman Old Style" panose="02050604050505020204" pitchFamily="18" charset="0"/>
                <a:cs typeface="Times New Roman" panose="02020603050405020304" pitchFamily="18" charset="0"/>
              </a:rPr>
              <a:t>				</a:t>
            </a:r>
            <a:r>
              <a:rPr lang="en-US" sz="4000" dirty="0">
                <a:latin typeface="Bookman Old Style" panose="02050604050505020204" pitchFamily="18" charset="0"/>
                <a:cs typeface="Times New Roman" panose="02020603050405020304" pitchFamily="18" charset="0"/>
              </a:rPr>
              <a:t>               </a:t>
            </a:r>
            <a:r>
              <a:rPr lang="en-US" sz="4000" b="1" dirty="0">
                <a:latin typeface="Bookman Old Style" panose="02050604050505020204" pitchFamily="18" charset="0"/>
                <a:cs typeface="Times New Roman" panose="02020603050405020304" pitchFamily="18" charset="0"/>
              </a:rPr>
              <a:t>Batch Names &amp; Roll Number:-</a:t>
            </a: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r>
              <a:rPr lang="en-US" sz="2700" dirty="0">
                <a:latin typeface="Bookman Old Style" panose="02050604050505020204" pitchFamily="18" charset="0"/>
                <a:cs typeface="Times New Roman" panose="02020603050405020304" pitchFamily="18" charset="0"/>
              </a:rPr>
              <a:t>                                        </a:t>
            </a:r>
            <a:r>
              <a:rPr lang="en-US" sz="3200" dirty="0" err="1">
                <a:latin typeface="Bookman Old Style" panose="02050604050505020204" pitchFamily="18" charset="0"/>
                <a:cs typeface="Times New Roman" panose="02020603050405020304" pitchFamily="18" charset="0"/>
              </a:rPr>
              <a:t>V.Durga</a:t>
            </a:r>
            <a:r>
              <a:rPr lang="en-US" sz="3200" dirty="0">
                <a:latin typeface="Bookman Old Style" panose="02050604050505020204" pitchFamily="18" charset="0"/>
                <a:cs typeface="Times New Roman" panose="02020603050405020304" pitchFamily="18" charset="0"/>
              </a:rPr>
              <a:t> Mahesh               2111CS020127</a:t>
            </a:r>
          </a:p>
          <a:p>
            <a:pPr>
              <a:buFont typeface="Arial" panose="020B0604020202020204" pitchFamily="34" charset="0"/>
              <a:buNone/>
            </a:pPr>
            <a:r>
              <a:rPr lang="en-US" sz="3200" dirty="0">
                <a:latin typeface="Bookman Old Style" panose="02050604050505020204" pitchFamily="18" charset="0"/>
                <a:cs typeface="Times New Roman" panose="02020603050405020304" pitchFamily="18" charset="0"/>
              </a:rPr>
              <a:t>                                                                                                                                            </a:t>
            </a:r>
            <a:r>
              <a:rPr lang="en-US" sz="3200" dirty="0" err="1">
                <a:latin typeface="Bookman Old Style" panose="02050604050505020204" pitchFamily="18" charset="0"/>
                <a:cs typeface="Times New Roman" panose="02020603050405020304" pitchFamily="18" charset="0"/>
              </a:rPr>
              <a:t>P.Durgashashinadh</a:t>
            </a:r>
            <a:r>
              <a:rPr lang="en-US" sz="3200" dirty="0">
                <a:latin typeface="Bookman Old Style" panose="02050604050505020204" pitchFamily="18" charset="0"/>
                <a:cs typeface="Times New Roman" panose="02020603050405020304" pitchFamily="18" charset="0"/>
              </a:rPr>
              <a:t>          2111CS020128</a:t>
            </a:r>
          </a:p>
          <a:p>
            <a:pPr>
              <a:buFont typeface="Arial" panose="020B0604020202020204" pitchFamily="34" charset="0"/>
              <a:buNone/>
            </a:pPr>
            <a:r>
              <a:rPr lang="en-US" sz="3200" dirty="0">
                <a:latin typeface="Bookman Old Style" panose="02050604050505020204" pitchFamily="18" charset="0"/>
                <a:cs typeface="Times New Roman" panose="02020603050405020304" pitchFamily="18" charset="0"/>
              </a:rPr>
              <a:t>                                                                                                                                            </a:t>
            </a:r>
            <a:r>
              <a:rPr lang="en-US" sz="3200" dirty="0" err="1">
                <a:latin typeface="Bookman Old Style" panose="02050604050505020204" pitchFamily="18" charset="0"/>
                <a:cs typeface="Times New Roman" panose="02020603050405020304" pitchFamily="18" charset="0"/>
              </a:rPr>
              <a:t>B.Esha</a:t>
            </a:r>
            <a:r>
              <a:rPr lang="en-US" sz="3200" dirty="0">
                <a:latin typeface="Bookman Old Style" panose="02050604050505020204" pitchFamily="18" charset="0"/>
                <a:cs typeface="Times New Roman" panose="02020603050405020304" pitchFamily="18" charset="0"/>
              </a:rPr>
              <a:t> </a:t>
            </a:r>
            <a:r>
              <a:rPr lang="en-US" sz="3200" dirty="0" err="1">
                <a:latin typeface="Bookman Old Style" panose="02050604050505020204" pitchFamily="18" charset="0"/>
                <a:cs typeface="Times New Roman" panose="02020603050405020304" pitchFamily="18" charset="0"/>
              </a:rPr>
              <a:t>Tanmai</a:t>
            </a:r>
            <a:r>
              <a:rPr lang="en-US" sz="3200" dirty="0">
                <a:latin typeface="Bookman Old Style" panose="02050604050505020204" pitchFamily="18" charset="0"/>
                <a:cs typeface="Times New Roman" panose="02020603050405020304" pitchFamily="18" charset="0"/>
              </a:rPr>
              <a:t>                 2111CS020129</a:t>
            </a:r>
          </a:p>
          <a:p>
            <a:pPr>
              <a:buFont typeface="Arial" panose="020B0604020202020204" pitchFamily="34" charset="0"/>
              <a:buNone/>
            </a:pPr>
            <a:r>
              <a:rPr lang="en-US" sz="3200" dirty="0">
                <a:latin typeface="Bookman Old Style" panose="02050604050505020204" pitchFamily="18" charset="0"/>
                <a:cs typeface="Times New Roman" panose="02020603050405020304" pitchFamily="18" charset="0"/>
              </a:rPr>
              <a:t>                                                                                                                                            </a:t>
            </a:r>
            <a:r>
              <a:rPr lang="en-US" sz="3200" dirty="0" err="1">
                <a:latin typeface="Bookman Old Style" panose="02050604050505020204" pitchFamily="18" charset="0"/>
                <a:cs typeface="Times New Roman" panose="02020603050405020304" pitchFamily="18" charset="0"/>
              </a:rPr>
              <a:t>E.Eshwar</a:t>
            </a:r>
            <a:r>
              <a:rPr lang="en-US" sz="3200" dirty="0">
                <a:latin typeface="Bookman Old Style" panose="02050604050505020204" pitchFamily="18" charset="0"/>
                <a:cs typeface="Times New Roman" panose="02020603050405020304" pitchFamily="18" charset="0"/>
              </a:rPr>
              <a:t> Sai Pranay        2111CS020130</a:t>
            </a:r>
          </a:p>
          <a:p>
            <a:pPr>
              <a:buFont typeface="Arial" panose="020B0604020202020204" pitchFamily="34" charset="0"/>
              <a:buNone/>
            </a:pPr>
            <a:r>
              <a:rPr lang="en-US" sz="3200" dirty="0">
                <a:latin typeface="Bookman Old Style" panose="02050604050505020204" pitchFamily="18" charset="0"/>
                <a:cs typeface="Times New Roman" panose="02020603050405020304" pitchFamily="18" charset="0"/>
              </a:rPr>
              <a:t>                                                                                                                                            </a:t>
            </a:r>
            <a:r>
              <a:rPr lang="en-US" sz="3200" dirty="0" err="1">
                <a:latin typeface="Bookman Old Style" panose="02050604050505020204" pitchFamily="18" charset="0"/>
                <a:cs typeface="Times New Roman" panose="02020603050405020304" pitchFamily="18" charset="0"/>
              </a:rPr>
              <a:t>Fardeena</a:t>
            </a:r>
            <a:r>
              <a:rPr lang="en-US" sz="3200" dirty="0">
                <a:latin typeface="Bookman Old Style" panose="02050604050505020204" pitchFamily="18" charset="0"/>
                <a:cs typeface="Times New Roman" panose="02020603050405020304" pitchFamily="18" charset="0"/>
              </a:rPr>
              <a:t> </a:t>
            </a:r>
            <a:r>
              <a:rPr lang="en-US" sz="3200" dirty="0" err="1">
                <a:latin typeface="Bookman Old Style" panose="02050604050505020204" pitchFamily="18" charset="0"/>
                <a:cs typeface="Times New Roman" panose="02020603050405020304" pitchFamily="18" charset="0"/>
              </a:rPr>
              <a:t>Thoufiya</a:t>
            </a:r>
            <a:r>
              <a:rPr lang="en-US" sz="3200" dirty="0">
                <a:latin typeface="Bookman Old Style" panose="02050604050505020204" pitchFamily="18" charset="0"/>
                <a:cs typeface="Times New Roman" panose="02020603050405020304" pitchFamily="18" charset="0"/>
              </a:rPr>
              <a:t>            2111CS020131</a:t>
            </a:r>
          </a:p>
          <a:p>
            <a:pPr>
              <a:buFont typeface="Arial" panose="020B0604020202020204" pitchFamily="34" charset="0"/>
              <a:buNone/>
            </a:pPr>
            <a:r>
              <a:rPr lang="en-US" sz="3200" dirty="0">
                <a:latin typeface="Bookman Old Style" panose="02050604050505020204" pitchFamily="18" charset="0"/>
                <a:cs typeface="Times New Roman" panose="02020603050405020304" pitchFamily="18" charset="0"/>
              </a:rPr>
              <a:t>                                                                                                                                            </a:t>
            </a:r>
            <a:r>
              <a:rPr lang="en-US" sz="3200" dirty="0" err="1">
                <a:latin typeface="Bookman Old Style" panose="02050604050505020204" pitchFamily="18" charset="0"/>
                <a:cs typeface="Times New Roman" panose="02020603050405020304" pitchFamily="18" charset="0"/>
              </a:rPr>
              <a:t>Fouziya</a:t>
            </a:r>
            <a:r>
              <a:rPr lang="en-US" sz="3200" dirty="0">
                <a:latin typeface="Bookman Old Style" panose="02050604050505020204" pitchFamily="18" charset="0"/>
                <a:cs typeface="Times New Roman" panose="02020603050405020304" pitchFamily="18" charset="0"/>
              </a:rPr>
              <a:t> </a:t>
            </a:r>
            <a:r>
              <a:rPr lang="en-US" sz="3200" dirty="0" err="1">
                <a:latin typeface="Bookman Old Style" panose="02050604050505020204" pitchFamily="18" charset="0"/>
                <a:cs typeface="Times New Roman" panose="02020603050405020304" pitchFamily="18" charset="0"/>
              </a:rPr>
              <a:t>Thabassum</a:t>
            </a:r>
            <a:r>
              <a:rPr lang="en-US" sz="3200" dirty="0">
                <a:latin typeface="Bookman Old Style" panose="02050604050505020204" pitchFamily="18" charset="0"/>
                <a:cs typeface="Times New Roman" panose="02020603050405020304" pitchFamily="18" charset="0"/>
              </a:rPr>
              <a:t> Syed  2111CS020132</a:t>
            </a:r>
          </a:p>
          <a:p>
            <a:pPr>
              <a:buFont typeface="Arial" panose="020B0604020202020204" pitchFamily="34" charset="0"/>
              <a:buNone/>
            </a:pPr>
            <a:endParaRPr lang="en-US" sz="3200" dirty="0">
              <a:latin typeface="Bookman Old Style" panose="02050604050505020204" pitchFamily="18" charset="0"/>
              <a:cs typeface="Times New Roman" panose="02020603050405020304" pitchFamily="18" charset="0"/>
            </a:endParaRPr>
          </a:p>
          <a:p>
            <a:pPr>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a:solidFill>
                  <a:srgbClr val="7030A0"/>
                </a:solidFill>
                <a:latin typeface="Times New Roman" panose="02020603050405020304" pitchFamily="18" charset="0"/>
                <a:cs typeface="Times New Roman" panose="02020603050405020304" pitchFamily="18" charset="0"/>
              </a:rPr>
              <a:t>                                                                                 </a:t>
            </a: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14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026" name="Picture 2" descr="No photo description available.">
            <a:extLst>
              <a:ext uri="{FF2B5EF4-FFF2-40B4-BE49-F238E27FC236}">
                <a16:creationId xmlns:a16="http://schemas.microsoft.com/office/drawing/2014/main" id="{6468A373-B353-2BDD-7198-60F8462A3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618" y="3124823"/>
            <a:ext cx="2359198" cy="2359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11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783293-C7EC-7E76-B19F-49D451C3756C}"/>
              </a:ext>
            </a:extLst>
          </p:cNvPr>
          <p:cNvSpPr txBox="1"/>
          <p:nvPr/>
        </p:nvSpPr>
        <p:spPr>
          <a:xfrm>
            <a:off x="4550826" y="969706"/>
            <a:ext cx="2576169" cy="584775"/>
          </a:xfrm>
          <a:prstGeom prst="rect">
            <a:avLst/>
          </a:prstGeom>
          <a:noFill/>
        </p:spPr>
        <p:txBody>
          <a:bodyPr wrap="square">
            <a:spAutoFit/>
          </a:bodyPr>
          <a:lstStyle/>
          <a:p>
            <a:r>
              <a:rPr lang="en-US" sz="3200" b="1" u="sng" dirty="0">
                <a:solidFill>
                  <a:schemeClr val="accent2"/>
                </a:solidFill>
              </a:rPr>
              <a:t>ER-Diagrams</a:t>
            </a:r>
          </a:p>
        </p:txBody>
      </p:sp>
      <p:pic>
        <p:nvPicPr>
          <p:cNvPr id="14" name="Picture 13" descr="Diagram&#10;&#10;Description automatically generated">
            <a:extLst>
              <a:ext uri="{FF2B5EF4-FFF2-40B4-BE49-F238E27FC236}">
                <a16:creationId xmlns:a16="http://schemas.microsoft.com/office/drawing/2014/main" id="{16349F3A-B8C3-5FD0-9AAA-BFA4B929D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 y="1656081"/>
            <a:ext cx="11531600" cy="5085592"/>
          </a:xfrm>
          <a:prstGeom prst="rect">
            <a:avLst/>
          </a:prstGeom>
        </p:spPr>
      </p:pic>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FBCD6124-B936-B0C4-981A-4F8DA77DCE58}"/>
                  </a:ext>
                </a:extLst>
              </p14:cNvPr>
              <p14:cNvContentPartPr/>
              <p14:nvPr/>
            </p14:nvContentPartPr>
            <p14:xfrm>
              <a:off x="3406480" y="2041760"/>
              <a:ext cx="27720" cy="360"/>
            </p14:xfrm>
          </p:contentPart>
        </mc:Choice>
        <mc:Fallback xmlns="">
          <p:pic>
            <p:nvPicPr>
              <p:cNvPr id="15" name="Ink 14">
                <a:extLst>
                  <a:ext uri="{FF2B5EF4-FFF2-40B4-BE49-F238E27FC236}">
                    <a16:creationId xmlns:a16="http://schemas.microsoft.com/office/drawing/2014/main" id="{FBCD6124-B936-B0C4-981A-4F8DA77DCE58}"/>
                  </a:ext>
                </a:extLst>
              </p:cNvPr>
              <p:cNvPicPr/>
              <p:nvPr/>
            </p:nvPicPr>
            <p:blipFill>
              <a:blip r:embed="rId4"/>
              <a:stretch>
                <a:fillRect/>
              </a:stretch>
            </p:blipFill>
            <p:spPr>
              <a:xfrm>
                <a:off x="3352480" y="1934120"/>
                <a:ext cx="1353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0ECCA58F-516C-98CB-7FAC-F5F0B906CA70}"/>
                  </a:ext>
                </a:extLst>
              </p14:cNvPr>
              <p14:cNvContentPartPr/>
              <p14:nvPr/>
            </p14:nvContentPartPr>
            <p14:xfrm>
              <a:off x="2764600" y="1979120"/>
              <a:ext cx="1268280" cy="483480"/>
            </p14:xfrm>
          </p:contentPart>
        </mc:Choice>
        <mc:Fallback xmlns="">
          <p:pic>
            <p:nvPicPr>
              <p:cNvPr id="16" name="Ink 15">
                <a:extLst>
                  <a:ext uri="{FF2B5EF4-FFF2-40B4-BE49-F238E27FC236}">
                    <a16:creationId xmlns:a16="http://schemas.microsoft.com/office/drawing/2014/main" id="{0ECCA58F-516C-98CB-7FAC-F5F0B906CA70}"/>
                  </a:ext>
                </a:extLst>
              </p:cNvPr>
              <p:cNvPicPr/>
              <p:nvPr/>
            </p:nvPicPr>
            <p:blipFill>
              <a:blip r:embed="rId6"/>
              <a:stretch>
                <a:fillRect/>
              </a:stretch>
            </p:blipFill>
            <p:spPr>
              <a:xfrm>
                <a:off x="2710960" y="1871480"/>
                <a:ext cx="1375920" cy="699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E78432D8-C4BC-02AD-10B8-6E4B5CDE9B6E}"/>
                  </a:ext>
                </a:extLst>
              </p14:cNvPr>
              <p14:cNvContentPartPr/>
              <p14:nvPr/>
            </p14:nvContentPartPr>
            <p14:xfrm>
              <a:off x="4480360" y="1168400"/>
              <a:ext cx="1182240" cy="244800"/>
            </p14:xfrm>
          </p:contentPart>
        </mc:Choice>
        <mc:Fallback xmlns="">
          <p:pic>
            <p:nvPicPr>
              <p:cNvPr id="18" name="Ink 17">
                <a:extLst>
                  <a:ext uri="{FF2B5EF4-FFF2-40B4-BE49-F238E27FC236}">
                    <a16:creationId xmlns:a16="http://schemas.microsoft.com/office/drawing/2014/main" id="{E78432D8-C4BC-02AD-10B8-6E4B5CDE9B6E}"/>
                  </a:ext>
                </a:extLst>
              </p:cNvPr>
              <p:cNvPicPr/>
              <p:nvPr/>
            </p:nvPicPr>
            <p:blipFill>
              <a:blip r:embed="rId8"/>
              <a:stretch>
                <a:fillRect/>
              </a:stretch>
            </p:blipFill>
            <p:spPr>
              <a:xfrm>
                <a:off x="4426360" y="1060400"/>
                <a:ext cx="128988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6FCA938A-6511-9BB9-032B-5AE32FF95930}"/>
                  </a:ext>
                </a:extLst>
              </p14:cNvPr>
              <p14:cNvContentPartPr/>
              <p14:nvPr/>
            </p14:nvContentPartPr>
            <p14:xfrm>
              <a:off x="4290640" y="1046360"/>
              <a:ext cx="1104480" cy="306720"/>
            </p14:xfrm>
          </p:contentPart>
        </mc:Choice>
        <mc:Fallback xmlns="">
          <p:pic>
            <p:nvPicPr>
              <p:cNvPr id="19" name="Ink 18">
                <a:extLst>
                  <a:ext uri="{FF2B5EF4-FFF2-40B4-BE49-F238E27FC236}">
                    <a16:creationId xmlns:a16="http://schemas.microsoft.com/office/drawing/2014/main" id="{6FCA938A-6511-9BB9-032B-5AE32FF95930}"/>
                  </a:ext>
                </a:extLst>
              </p:cNvPr>
              <p:cNvPicPr/>
              <p:nvPr/>
            </p:nvPicPr>
            <p:blipFill>
              <a:blip r:embed="rId10"/>
              <a:stretch>
                <a:fillRect/>
              </a:stretch>
            </p:blipFill>
            <p:spPr>
              <a:xfrm>
                <a:off x="4237000" y="938360"/>
                <a:ext cx="121212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747548E2-C618-75E5-6543-FF7CE0FCA0EF}"/>
                  </a:ext>
                </a:extLst>
              </p14:cNvPr>
              <p14:cNvContentPartPr/>
              <p14:nvPr/>
            </p14:nvContentPartPr>
            <p14:xfrm>
              <a:off x="1127680" y="2184320"/>
              <a:ext cx="360" cy="360"/>
            </p14:xfrm>
          </p:contentPart>
        </mc:Choice>
        <mc:Fallback xmlns="">
          <p:pic>
            <p:nvPicPr>
              <p:cNvPr id="20" name="Ink 19">
                <a:extLst>
                  <a:ext uri="{FF2B5EF4-FFF2-40B4-BE49-F238E27FC236}">
                    <a16:creationId xmlns:a16="http://schemas.microsoft.com/office/drawing/2014/main" id="{747548E2-C618-75E5-6543-FF7CE0FCA0EF}"/>
                  </a:ext>
                </a:extLst>
              </p:cNvPr>
              <p:cNvPicPr/>
              <p:nvPr/>
            </p:nvPicPr>
            <p:blipFill>
              <a:blip r:embed="rId12"/>
              <a:stretch>
                <a:fillRect/>
              </a:stretch>
            </p:blipFill>
            <p:spPr>
              <a:xfrm>
                <a:off x="1073680" y="20766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AF5540B7-404A-D617-32A0-342CA816EFE4}"/>
                  </a:ext>
                </a:extLst>
              </p14:cNvPr>
              <p14:cNvContentPartPr/>
              <p14:nvPr/>
            </p14:nvContentPartPr>
            <p14:xfrm>
              <a:off x="1127680" y="1975880"/>
              <a:ext cx="319320" cy="208800"/>
            </p14:xfrm>
          </p:contentPart>
        </mc:Choice>
        <mc:Fallback xmlns="">
          <p:pic>
            <p:nvPicPr>
              <p:cNvPr id="21" name="Ink 20">
                <a:extLst>
                  <a:ext uri="{FF2B5EF4-FFF2-40B4-BE49-F238E27FC236}">
                    <a16:creationId xmlns:a16="http://schemas.microsoft.com/office/drawing/2014/main" id="{AF5540B7-404A-D617-32A0-342CA816EFE4}"/>
                  </a:ext>
                </a:extLst>
              </p:cNvPr>
              <p:cNvPicPr/>
              <p:nvPr/>
            </p:nvPicPr>
            <p:blipFill>
              <a:blip r:embed="rId14"/>
              <a:stretch>
                <a:fillRect/>
              </a:stretch>
            </p:blipFill>
            <p:spPr>
              <a:xfrm>
                <a:off x="1073680" y="1868240"/>
                <a:ext cx="42696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7856B303-714B-C911-2923-42C3FB3EB14B}"/>
                  </a:ext>
                </a:extLst>
              </p14:cNvPr>
              <p14:cNvContentPartPr/>
              <p14:nvPr/>
            </p14:nvContentPartPr>
            <p14:xfrm>
              <a:off x="1777840" y="2062280"/>
              <a:ext cx="360" cy="360"/>
            </p14:xfrm>
          </p:contentPart>
        </mc:Choice>
        <mc:Fallback xmlns="">
          <p:pic>
            <p:nvPicPr>
              <p:cNvPr id="22" name="Ink 21">
                <a:extLst>
                  <a:ext uri="{FF2B5EF4-FFF2-40B4-BE49-F238E27FC236}">
                    <a16:creationId xmlns:a16="http://schemas.microsoft.com/office/drawing/2014/main" id="{7856B303-714B-C911-2923-42C3FB3EB14B}"/>
                  </a:ext>
                </a:extLst>
              </p:cNvPr>
              <p:cNvPicPr/>
              <p:nvPr/>
            </p:nvPicPr>
            <p:blipFill>
              <a:blip r:embed="rId12"/>
              <a:stretch>
                <a:fillRect/>
              </a:stretch>
            </p:blipFill>
            <p:spPr>
              <a:xfrm>
                <a:off x="1724200" y="19546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9F6A26DD-917F-8AF5-0739-56A27F022D22}"/>
                  </a:ext>
                </a:extLst>
              </p14:cNvPr>
              <p14:cNvContentPartPr/>
              <p14:nvPr/>
            </p14:nvContentPartPr>
            <p14:xfrm>
              <a:off x="1777840" y="2062280"/>
              <a:ext cx="360" cy="360"/>
            </p14:xfrm>
          </p:contentPart>
        </mc:Choice>
        <mc:Fallback xmlns="">
          <p:pic>
            <p:nvPicPr>
              <p:cNvPr id="23" name="Ink 22">
                <a:extLst>
                  <a:ext uri="{FF2B5EF4-FFF2-40B4-BE49-F238E27FC236}">
                    <a16:creationId xmlns:a16="http://schemas.microsoft.com/office/drawing/2014/main" id="{9F6A26DD-917F-8AF5-0739-56A27F022D22}"/>
                  </a:ext>
                </a:extLst>
              </p:cNvPr>
              <p:cNvPicPr/>
              <p:nvPr/>
            </p:nvPicPr>
            <p:blipFill>
              <a:blip r:embed="rId17"/>
              <a:stretch>
                <a:fillRect/>
              </a:stretch>
            </p:blipFill>
            <p:spPr>
              <a:xfrm>
                <a:off x="1724200" y="19546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3D31088D-1E1D-8776-F4AC-8C6F040C7008}"/>
                  </a:ext>
                </a:extLst>
              </p14:cNvPr>
              <p14:cNvContentPartPr/>
              <p14:nvPr/>
            </p14:nvContentPartPr>
            <p14:xfrm>
              <a:off x="1777840" y="1755200"/>
              <a:ext cx="7821720" cy="3605400"/>
            </p14:xfrm>
          </p:contentPart>
        </mc:Choice>
        <mc:Fallback xmlns="">
          <p:pic>
            <p:nvPicPr>
              <p:cNvPr id="25" name="Ink 24">
                <a:extLst>
                  <a:ext uri="{FF2B5EF4-FFF2-40B4-BE49-F238E27FC236}">
                    <a16:creationId xmlns:a16="http://schemas.microsoft.com/office/drawing/2014/main" id="{3D31088D-1E1D-8776-F4AC-8C6F040C7008}"/>
                  </a:ext>
                </a:extLst>
              </p:cNvPr>
              <p:cNvPicPr/>
              <p:nvPr/>
            </p:nvPicPr>
            <p:blipFill>
              <a:blip r:embed="rId19"/>
              <a:stretch>
                <a:fillRect/>
              </a:stretch>
            </p:blipFill>
            <p:spPr>
              <a:xfrm>
                <a:off x="1724200" y="1647200"/>
                <a:ext cx="7929360" cy="3821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FCDFF980-C6F2-C5CD-0A5A-B39D3F5C3FA3}"/>
                  </a:ext>
                </a:extLst>
              </p14:cNvPr>
              <p14:cNvContentPartPr/>
              <p14:nvPr/>
            </p14:nvContentPartPr>
            <p14:xfrm>
              <a:off x="1544200" y="2072720"/>
              <a:ext cx="360" cy="360"/>
            </p14:xfrm>
          </p:contentPart>
        </mc:Choice>
        <mc:Fallback xmlns="">
          <p:pic>
            <p:nvPicPr>
              <p:cNvPr id="27" name="Ink 26">
                <a:extLst>
                  <a:ext uri="{FF2B5EF4-FFF2-40B4-BE49-F238E27FC236}">
                    <a16:creationId xmlns:a16="http://schemas.microsoft.com/office/drawing/2014/main" id="{FCDFF980-C6F2-C5CD-0A5A-B39D3F5C3FA3}"/>
                  </a:ext>
                </a:extLst>
              </p:cNvPr>
              <p:cNvPicPr/>
              <p:nvPr/>
            </p:nvPicPr>
            <p:blipFill>
              <a:blip r:embed="rId21"/>
              <a:stretch>
                <a:fillRect/>
              </a:stretch>
            </p:blipFill>
            <p:spPr>
              <a:xfrm>
                <a:off x="1535200" y="2063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5C87B30B-C6B7-25EB-74FF-B2959158029E}"/>
                  </a:ext>
                </a:extLst>
              </p14:cNvPr>
              <p14:cNvContentPartPr/>
              <p14:nvPr/>
            </p14:nvContentPartPr>
            <p14:xfrm>
              <a:off x="2580640" y="2235440"/>
              <a:ext cx="360" cy="360"/>
            </p14:xfrm>
          </p:contentPart>
        </mc:Choice>
        <mc:Fallback xmlns="">
          <p:pic>
            <p:nvPicPr>
              <p:cNvPr id="28" name="Ink 27">
                <a:extLst>
                  <a:ext uri="{FF2B5EF4-FFF2-40B4-BE49-F238E27FC236}">
                    <a16:creationId xmlns:a16="http://schemas.microsoft.com/office/drawing/2014/main" id="{5C87B30B-C6B7-25EB-74FF-B2959158029E}"/>
                  </a:ext>
                </a:extLst>
              </p:cNvPr>
              <p:cNvPicPr/>
              <p:nvPr/>
            </p:nvPicPr>
            <p:blipFill>
              <a:blip r:embed="rId23"/>
              <a:stretch>
                <a:fillRect/>
              </a:stretch>
            </p:blipFill>
            <p:spPr>
              <a:xfrm>
                <a:off x="2517640" y="217244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BB722F0E-3644-00F9-83C8-3961808FA4A1}"/>
                  </a:ext>
                </a:extLst>
              </p14:cNvPr>
              <p14:cNvContentPartPr/>
              <p14:nvPr/>
            </p14:nvContentPartPr>
            <p14:xfrm>
              <a:off x="409480" y="1847360"/>
              <a:ext cx="3213000" cy="421560"/>
            </p14:xfrm>
          </p:contentPart>
        </mc:Choice>
        <mc:Fallback xmlns="">
          <p:pic>
            <p:nvPicPr>
              <p:cNvPr id="29" name="Ink 28">
                <a:extLst>
                  <a:ext uri="{FF2B5EF4-FFF2-40B4-BE49-F238E27FC236}">
                    <a16:creationId xmlns:a16="http://schemas.microsoft.com/office/drawing/2014/main" id="{BB722F0E-3644-00F9-83C8-3961808FA4A1}"/>
                  </a:ext>
                </a:extLst>
              </p:cNvPr>
              <p:cNvPicPr/>
              <p:nvPr/>
            </p:nvPicPr>
            <p:blipFill>
              <a:blip r:embed="rId25"/>
              <a:stretch>
                <a:fillRect/>
              </a:stretch>
            </p:blipFill>
            <p:spPr>
              <a:xfrm>
                <a:off x="346840" y="1784720"/>
                <a:ext cx="3338640" cy="547200"/>
              </a:xfrm>
              <a:prstGeom prst="rect">
                <a:avLst/>
              </a:prstGeom>
            </p:spPr>
          </p:pic>
        </mc:Fallback>
      </mc:AlternateContent>
    </p:spTree>
    <p:extLst>
      <p:ext uri="{BB962C8B-B14F-4D97-AF65-F5344CB8AC3E}">
        <p14:creationId xmlns:p14="http://schemas.microsoft.com/office/powerpoint/2010/main" val="395482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783293-C7EC-7E76-B19F-49D451C3756C}"/>
              </a:ext>
            </a:extLst>
          </p:cNvPr>
          <p:cNvSpPr txBox="1"/>
          <p:nvPr/>
        </p:nvSpPr>
        <p:spPr>
          <a:xfrm>
            <a:off x="618565" y="1119699"/>
            <a:ext cx="6096000" cy="1323439"/>
          </a:xfrm>
          <a:prstGeom prst="rect">
            <a:avLst/>
          </a:prstGeom>
          <a:noFill/>
        </p:spPr>
        <p:txBody>
          <a:bodyPr wrap="square">
            <a:spAutoFit/>
          </a:bodyPr>
          <a:lstStyle/>
          <a:p>
            <a:r>
              <a:rPr lang="en-US" sz="4000" b="1" i="1" dirty="0">
                <a:solidFill>
                  <a:schemeClr val="accent2"/>
                </a:solidFill>
              </a:rPr>
              <a:t>Data Sets Description:</a:t>
            </a:r>
          </a:p>
          <a:p>
            <a:endParaRPr lang="en-US" sz="4000" b="1" i="1" dirty="0">
              <a:solidFill>
                <a:schemeClr val="accent2"/>
              </a:solidFill>
            </a:endParaRPr>
          </a:p>
        </p:txBody>
      </p:sp>
      <p:pic>
        <p:nvPicPr>
          <p:cNvPr id="3" name="Picture 2">
            <a:extLst>
              <a:ext uri="{FF2B5EF4-FFF2-40B4-BE49-F238E27FC236}">
                <a16:creationId xmlns:a16="http://schemas.microsoft.com/office/drawing/2014/main" id="{33D79A15-F274-2A37-4773-F71583CB1184}"/>
              </a:ext>
            </a:extLst>
          </p:cNvPr>
          <p:cNvPicPr>
            <a:picLocks noChangeAspect="1"/>
          </p:cNvPicPr>
          <p:nvPr/>
        </p:nvPicPr>
        <p:blipFill>
          <a:blip r:embed="rId2"/>
          <a:stretch>
            <a:fillRect/>
          </a:stretch>
        </p:blipFill>
        <p:spPr>
          <a:xfrm>
            <a:off x="618565" y="2109495"/>
            <a:ext cx="10546740" cy="4406807"/>
          </a:xfrm>
          <a:prstGeom prst="rect">
            <a:avLst/>
          </a:prstGeom>
        </p:spPr>
      </p:pic>
    </p:spTree>
    <p:extLst>
      <p:ext uri="{BB962C8B-B14F-4D97-AF65-F5344CB8AC3E}">
        <p14:creationId xmlns:p14="http://schemas.microsoft.com/office/powerpoint/2010/main" val="3333420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0007D-AAEB-4E4B-2FD2-5836093C8114}"/>
              </a:ext>
            </a:extLst>
          </p:cNvPr>
          <p:cNvSpPr txBox="1"/>
          <p:nvPr/>
        </p:nvSpPr>
        <p:spPr>
          <a:xfrm>
            <a:off x="969746" y="1600820"/>
            <a:ext cx="6097604" cy="707886"/>
          </a:xfrm>
          <a:prstGeom prst="rect">
            <a:avLst/>
          </a:prstGeom>
          <a:noFill/>
        </p:spPr>
        <p:txBody>
          <a:bodyPr wrap="square">
            <a:spAutoFit/>
          </a:bodyPr>
          <a:lstStyle/>
          <a:p>
            <a:r>
              <a:rPr lang="en-US" sz="4000" b="1" i="1" dirty="0">
                <a:solidFill>
                  <a:schemeClr val="accent2"/>
                </a:solidFill>
              </a:rPr>
              <a:t>Algorithm &amp; Methods:</a:t>
            </a:r>
            <a:endParaRPr lang="en-IN" sz="4000" dirty="0"/>
          </a:p>
        </p:txBody>
      </p:sp>
      <p:sp>
        <p:nvSpPr>
          <p:cNvPr id="5" name="TextBox 4">
            <a:extLst>
              <a:ext uri="{FF2B5EF4-FFF2-40B4-BE49-F238E27FC236}">
                <a16:creationId xmlns:a16="http://schemas.microsoft.com/office/drawing/2014/main" id="{C0197F2D-04D6-1EFF-1F26-7BBE37849B1A}"/>
              </a:ext>
            </a:extLst>
          </p:cNvPr>
          <p:cNvSpPr txBox="1"/>
          <p:nvPr/>
        </p:nvSpPr>
        <p:spPr>
          <a:xfrm>
            <a:off x="1114124" y="2503005"/>
            <a:ext cx="9358162" cy="3118803"/>
          </a:xfrm>
          <a:prstGeom prst="rect">
            <a:avLst/>
          </a:prstGeom>
          <a:noFill/>
        </p:spPr>
        <p:txBody>
          <a:bodyPr wrap="square">
            <a:spAutoFit/>
          </a:bodyPr>
          <a:lstStyle/>
          <a:p>
            <a:pPr marR="175260" algn="just">
              <a:lnSpc>
                <a:spcPct val="150000"/>
              </a:lnSpc>
            </a:pPr>
            <a:r>
              <a:rPr lang="en-US" sz="2000" dirty="0">
                <a:effectLst/>
                <a:latin typeface="Times New Roman" panose="02020603050405020304" pitchFamily="18" charset="0"/>
                <a:ea typeface="Courier New" panose="02070309020205020404" pitchFamily="49" charset="0"/>
                <a:cs typeface="Courier New" panose="02070309020205020404" pitchFamily="49" charset="0"/>
              </a:rPr>
              <a:t>Majorly 4 types of supervised machine learning algorithms are being using in implementing the</a:t>
            </a:r>
            <a:r>
              <a:rPr lang="en-US" sz="2000" spc="5" dirty="0">
                <a:effectLst/>
                <a:latin typeface="Times New Roman" panose="02020603050405020304" pitchFamily="18" charset="0"/>
                <a:ea typeface="Courier New" panose="02070309020205020404" pitchFamily="49" charset="0"/>
                <a:cs typeface="Courier New" panose="02070309020205020404" pitchFamily="49" charset="0"/>
              </a:rPr>
              <a:t> </a:t>
            </a:r>
            <a:r>
              <a:rPr lang="en-US" sz="2000" dirty="0">
                <a:effectLst/>
                <a:latin typeface="Times New Roman" panose="02020603050405020304" pitchFamily="18" charset="0"/>
                <a:ea typeface="Courier New" panose="02070309020205020404" pitchFamily="49" charset="0"/>
                <a:cs typeface="Courier New" panose="02070309020205020404" pitchFamily="49" charset="0"/>
              </a:rPr>
              <a:t>project.</a:t>
            </a:r>
            <a:r>
              <a:rPr lang="en-US" sz="2000" spc="-20" dirty="0">
                <a:effectLst/>
                <a:latin typeface="Times New Roman" panose="02020603050405020304" pitchFamily="18" charset="0"/>
                <a:ea typeface="Courier New" panose="02070309020205020404" pitchFamily="49" charset="0"/>
                <a:cs typeface="Courier New" panose="02070309020205020404" pitchFamily="49" charset="0"/>
              </a:rPr>
              <a:t> </a:t>
            </a:r>
            <a:r>
              <a:rPr lang="en-US" sz="2000" dirty="0">
                <a:effectLst/>
                <a:latin typeface="Times New Roman" panose="02020603050405020304" pitchFamily="18" charset="0"/>
                <a:ea typeface="Courier New" panose="02070309020205020404" pitchFamily="49" charset="0"/>
                <a:cs typeface="Courier New" panose="02070309020205020404" pitchFamily="49" charset="0"/>
              </a:rPr>
              <a:t>They</a:t>
            </a:r>
            <a:r>
              <a:rPr lang="en-US" sz="2000" spc="20" dirty="0">
                <a:effectLst/>
                <a:latin typeface="Times New Roman" panose="02020603050405020304" pitchFamily="18" charset="0"/>
                <a:ea typeface="Courier New" panose="02070309020205020404" pitchFamily="49" charset="0"/>
                <a:cs typeface="Courier New" panose="02070309020205020404" pitchFamily="49" charset="0"/>
              </a:rPr>
              <a:t> </a:t>
            </a:r>
            <a:r>
              <a:rPr lang="en-US" sz="2000" dirty="0">
                <a:effectLst/>
                <a:latin typeface="Times New Roman" panose="02020603050405020304" pitchFamily="18" charset="0"/>
                <a:ea typeface="Courier New" panose="02070309020205020404" pitchFamily="49" charset="0"/>
                <a:cs typeface="Courier New" panose="02070309020205020404" pitchFamily="49" charset="0"/>
              </a:rPr>
              <a:t>are</a:t>
            </a:r>
            <a:endParaRPr lang="en-IN" sz="2000" dirty="0">
              <a:effectLst/>
              <a:latin typeface="Courier New" panose="02070309020205020404" pitchFamily="49" charset="0"/>
              <a:ea typeface="Courier New" panose="02070309020205020404" pitchFamily="49" charset="0"/>
            </a:endParaRPr>
          </a:p>
          <a:p>
            <a:pPr>
              <a:spcBef>
                <a:spcPts val="10"/>
              </a:spcBef>
            </a:pPr>
            <a:r>
              <a:rPr lang="en-US" sz="2000" dirty="0">
                <a:effectLst/>
                <a:latin typeface="Times New Roman" panose="02020603050405020304" pitchFamily="18" charset="0"/>
                <a:ea typeface="Courier New" panose="02070309020205020404" pitchFamily="49" charset="0"/>
                <a:cs typeface="Courier New" panose="02070309020205020404" pitchFamily="49" charset="0"/>
              </a:rPr>
              <a:t> </a:t>
            </a:r>
            <a:endParaRPr lang="en-IN" sz="2000" dirty="0">
              <a:effectLst/>
              <a:latin typeface="Courier New" panose="02070309020205020404" pitchFamily="49" charset="0"/>
              <a:ea typeface="Courier New" panose="02070309020205020404" pitchFamily="49" charset="0"/>
            </a:endParaRPr>
          </a:p>
          <a:p>
            <a:pPr marL="1143000" lvl="2" indent="-228600">
              <a:buFont typeface="Courier New" panose="02070309020205020404" pitchFamily="49" charset="0"/>
              <a:buChar char="o"/>
              <a:tabLst>
                <a:tab pos="635000" algn="l"/>
              </a:tabLst>
            </a:pPr>
            <a:r>
              <a:rPr lang="en-US" sz="2000" dirty="0">
                <a:effectLst/>
                <a:latin typeface="Times New Roman" panose="02020603050405020304" pitchFamily="18" charset="0"/>
                <a:ea typeface="Times New Roman" panose="02020603050405020304" pitchFamily="18" charset="0"/>
              </a:rPr>
              <a:t>Rule Based Methods</a:t>
            </a:r>
            <a:endParaRPr lang="en-IN" sz="2000" dirty="0">
              <a:effectLst/>
              <a:latin typeface="Times New Roman" panose="02020603050405020304" pitchFamily="18" charset="0"/>
              <a:ea typeface="Times New Roman" panose="02020603050405020304" pitchFamily="18" charset="0"/>
            </a:endParaRPr>
          </a:p>
          <a:p>
            <a:pPr marL="1143000" lvl="2" indent="-228600">
              <a:spcBef>
                <a:spcPts val="490"/>
              </a:spcBef>
              <a:buFont typeface="Courier New" panose="02070309020205020404" pitchFamily="49" charset="0"/>
              <a:buChar char="o"/>
              <a:tabLst>
                <a:tab pos="635000" algn="l"/>
              </a:tabLst>
            </a:pPr>
            <a:r>
              <a:rPr lang="en-US" sz="2000" dirty="0">
                <a:effectLst/>
                <a:latin typeface="Times New Roman" panose="02020603050405020304" pitchFamily="18" charset="0"/>
                <a:ea typeface="Times New Roman" panose="02020603050405020304" pitchFamily="18" charset="0"/>
              </a:rPr>
              <a:t>Machine Learning Algorithm</a:t>
            </a:r>
            <a:endParaRPr lang="en-IN" sz="2000" dirty="0">
              <a:effectLst/>
              <a:latin typeface="Times New Roman" panose="02020603050405020304" pitchFamily="18" charset="0"/>
              <a:ea typeface="Times New Roman" panose="02020603050405020304" pitchFamily="18" charset="0"/>
            </a:endParaRPr>
          </a:p>
          <a:p>
            <a:pPr marL="1143000" lvl="2" indent="-228600">
              <a:spcBef>
                <a:spcPts val="485"/>
              </a:spcBef>
              <a:buFont typeface="Courier New" panose="02070309020205020404" pitchFamily="49" charset="0"/>
              <a:buChar char="o"/>
              <a:tabLst>
                <a:tab pos="635000" algn="l"/>
              </a:tabLst>
            </a:pPr>
            <a:r>
              <a:rPr lang="en-US" sz="2000" dirty="0">
                <a:effectLst/>
                <a:latin typeface="Times New Roman" panose="02020603050405020304" pitchFamily="18" charset="0"/>
                <a:ea typeface="Times New Roman" panose="02020603050405020304" pitchFamily="18" charset="0"/>
              </a:rPr>
              <a:t>Deep Learning Algorithm</a:t>
            </a:r>
            <a:endParaRPr lang="en-IN" sz="2000" dirty="0">
              <a:effectLst/>
              <a:latin typeface="Times New Roman" panose="02020603050405020304" pitchFamily="18" charset="0"/>
              <a:ea typeface="Times New Roman" panose="02020603050405020304" pitchFamily="18" charset="0"/>
            </a:endParaRPr>
          </a:p>
          <a:p>
            <a:pPr marL="1143000" lvl="2" indent="-228600">
              <a:spcBef>
                <a:spcPts val="500"/>
              </a:spcBef>
              <a:buFont typeface="Courier New" panose="02070309020205020404" pitchFamily="49" charset="0"/>
              <a:buChar char="o"/>
              <a:tabLst>
                <a:tab pos="635000" algn="l"/>
              </a:tabLst>
            </a:pPr>
            <a:r>
              <a:rPr lang="en-US" sz="2000" dirty="0">
                <a:effectLst/>
                <a:latin typeface="Times New Roman" panose="02020603050405020304" pitchFamily="18" charset="0"/>
                <a:ea typeface="Times New Roman" panose="02020603050405020304" pitchFamily="18" charset="0"/>
              </a:rPr>
              <a:t>Ensemble Methods</a:t>
            </a:r>
            <a:endParaRPr lang="en-IN" sz="2000" dirty="0">
              <a:effectLst/>
              <a:latin typeface="Times New Roman" panose="02020603050405020304" pitchFamily="18" charset="0"/>
              <a:ea typeface="Times New Roman" panose="02020603050405020304" pitchFamily="18" charset="0"/>
            </a:endParaRPr>
          </a:p>
          <a:p>
            <a:pPr marL="1143000" lvl="2" indent="-228600">
              <a:spcBef>
                <a:spcPts val="500"/>
              </a:spcBef>
              <a:buFont typeface="Courier New" panose="02070309020205020404" pitchFamily="49" charset="0"/>
              <a:buChar char="o"/>
              <a:tabLst>
                <a:tab pos="635000" algn="l"/>
              </a:tabLst>
            </a:pPr>
            <a:r>
              <a:rPr lang="en-US" sz="2000" dirty="0">
                <a:effectLst/>
                <a:latin typeface="Times New Roman" panose="02020603050405020304" pitchFamily="18" charset="0"/>
                <a:ea typeface="Times New Roman" panose="02020603050405020304" pitchFamily="18" charset="0"/>
              </a:rPr>
              <a:t>Lexicon Based Methods</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1031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D0819E-88C8-E1D2-6555-34726A6067D3}"/>
              </a:ext>
            </a:extLst>
          </p:cNvPr>
          <p:cNvSpPr txBox="1"/>
          <p:nvPr/>
        </p:nvSpPr>
        <p:spPr>
          <a:xfrm>
            <a:off x="242436" y="1206184"/>
            <a:ext cx="6097604" cy="707886"/>
          </a:xfrm>
          <a:prstGeom prst="rect">
            <a:avLst/>
          </a:prstGeom>
          <a:noFill/>
        </p:spPr>
        <p:txBody>
          <a:bodyPr wrap="square">
            <a:spAutoFit/>
          </a:bodyPr>
          <a:lstStyle/>
          <a:p>
            <a:r>
              <a:rPr lang="en-US" sz="4000" b="1" i="1" dirty="0">
                <a:solidFill>
                  <a:schemeClr val="accent2"/>
                </a:solidFill>
              </a:rPr>
              <a:t>Steps For Model Evaluation:</a:t>
            </a:r>
            <a:endParaRPr lang="en-IN" sz="4000" dirty="0"/>
          </a:p>
        </p:txBody>
      </p:sp>
      <p:sp>
        <p:nvSpPr>
          <p:cNvPr id="7" name="TextBox 6">
            <a:extLst>
              <a:ext uri="{FF2B5EF4-FFF2-40B4-BE49-F238E27FC236}">
                <a16:creationId xmlns:a16="http://schemas.microsoft.com/office/drawing/2014/main" id="{90195B95-5AB7-0E44-AC92-026EBE29F142}"/>
              </a:ext>
            </a:extLst>
          </p:cNvPr>
          <p:cNvSpPr txBox="1"/>
          <p:nvPr/>
        </p:nvSpPr>
        <p:spPr>
          <a:xfrm>
            <a:off x="242436" y="2247057"/>
            <a:ext cx="11317505" cy="4031873"/>
          </a:xfrm>
          <a:prstGeom prst="rect">
            <a:avLst/>
          </a:prstGeom>
          <a:noFill/>
        </p:spPr>
        <p:txBody>
          <a:bodyPr wrap="square">
            <a:spAutoFit/>
          </a:bodyPr>
          <a:lstStyle/>
          <a:p>
            <a:pPr algn="just"/>
            <a:r>
              <a:rPr lang="en-US" sz="1600" b="1" dirty="0"/>
              <a:t>Data Preprocessing: </a:t>
            </a:r>
            <a:r>
              <a:rPr lang="en-US" sz="1600" dirty="0"/>
              <a:t>Preprocess the data by removing </a:t>
            </a:r>
            <a:r>
              <a:rPr lang="en-US" sz="1600" dirty="0" err="1"/>
              <a:t>stopwords</a:t>
            </a:r>
            <a:r>
              <a:rPr lang="en-US" sz="1600" dirty="0"/>
              <a:t>, punctuation, special characters, and lowercasing the text. The data should be cleaned and prepared in a format that is suitable for the machine learning model. Split the Data: Split the data into training, validation, and testing sets. The training set is used to train the model, the validation set is used to tune the hyperparameters, and the testing set is used to evaluate the final model.</a:t>
            </a:r>
          </a:p>
          <a:p>
            <a:pPr algn="just"/>
            <a:r>
              <a:rPr lang="en-US" sz="1600" dirty="0"/>
              <a:t> </a:t>
            </a:r>
            <a:r>
              <a:rPr lang="en-US" sz="1600" b="1" dirty="0"/>
              <a:t>Feature Extraction: </a:t>
            </a:r>
            <a:r>
              <a:rPr lang="en-US" sz="1600" dirty="0"/>
              <a:t>Extract features from the text data using techniques such as Bag of Words, TF-IDF, and Word Embeddings. This step involves converting the text data into a numerical representation that can be fed into the machine learning model.</a:t>
            </a:r>
          </a:p>
          <a:p>
            <a:pPr algn="just"/>
            <a:r>
              <a:rPr lang="en-US" sz="1600" b="1" dirty="0"/>
              <a:t> Train the Model: </a:t>
            </a:r>
            <a:r>
              <a:rPr lang="en-US" sz="1600" dirty="0"/>
              <a:t>Train the machine learning model using the training set. There are various machine learning algorithms that can be used, such as Naive Bayes, Support Vector Machines, and Neural Networks.</a:t>
            </a:r>
          </a:p>
          <a:p>
            <a:pPr algn="just"/>
            <a:r>
              <a:rPr lang="en-US" sz="1600" dirty="0"/>
              <a:t> Validate the Model: Validate the model by evaluating its performance on the validation set. This step involves tuning the hyperparameters to achieve the best possible performance.</a:t>
            </a:r>
          </a:p>
          <a:p>
            <a:pPr algn="just"/>
            <a:r>
              <a:rPr lang="en-US" sz="1600" b="1" dirty="0"/>
              <a:t>Test the Model: </a:t>
            </a:r>
            <a:r>
              <a:rPr lang="en-US" sz="1600" dirty="0"/>
              <a:t>Test the final model on the testing set to evaluate its performance. This step involves calculating various metrics such as accuracy, precision, recall, and F1 score.</a:t>
            </a:r>
          </a:p>
          <a:p>
            <a:pPr algn="just"/>
            <a:r>
              <a:rPr lang="en-US" sz="1600" dirty="0"/>
              <a:t>Interpret the Results: Interpret the results obtained from the testing set and draw conclusions. The results should be analyzed to determine if the model is performing well or if further improvements are needed.</a:t>
            </a:r>
          </a:p>
          <a:p>
            <a:pPr algn="just"/>
            <a:r>
              <a:rPr lang="en-US" sz="1600" b="1" dirty="0"/>
              <a:t>Iterate: </a:t>
            </a:r>
            <a:r>
              <a:rPr lang="en-US" sz="1600" dirty="0"/>
              <a:t>Iterate over the above steps until the desired level of performance is achieved. This step may involve changing the feature extraction techniques, machine learning algorithms, or hyperparameters to achieve better results</a:t>
            </a:r>
            <a:endParaRPr lang="en-IN" sz="1600" dirty="0"/>
          </a:p>
        </p:txBody>
      </p:sp>
    </p:spTree>
    <p:extLst>
      <p:ext uri="{BB962C8B-B14F-4D97-AF65-F5344CB8AC3E}">
        <p14:creationId xmlns:p14="http://schemas.microsoft.com/office/powerpoint/2010/main" val="2225887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62C63B-DDCB-AB8E-164C-7114EB97DD8E}"/>
              </a:ext>
            </a:extLst>
          </p:cNvPr>
          <p:cNvSpPr txBox="1"/>
          <p:nvPr/>
        </p:nvSpPr>
        <p:spPr>
          <a:xfrm>
            <a:off x="3934327" y="3073485"/>
            <a:ext cx="6097604" cy="1107996"/>
          </a:xfrm>
          <a:prstGeom prst="rect">
            <a:avLst/>
          </a:prstGeom>
          <a:noFill/>
        </p:spPr>
        <p:txBody>
          <a:bodyPr wrap="square">
            <a:spAutoFit/>
          </a:bodyPr>
          <a:lstStyle/>
          <a:p>
            <a:r>
              <a:rPr lang="en-US" sz="6600" b="1" i="1" dirty="0">
                <a:solidFill>
                  <a:schemeClr val="accent2"/>
                </a:solidFill>
              </a:rPr>
              <a:t>Thank you</a:t>
            </a:r>
            <a:endParaRPr lang="en-IN" sz="6600" dirty="0"/>
          </a:p>
        </p:txBody>
      </p:sp>
    </p:spTree>
    <p:extLst>
      <p:ext uri="{BB962C8B-B14F-4D97-AF65-F5344CB8AC3E}">
        <p14:creationId xmlns:p14="http://schemas.microsoft.com/office/powerpoint/2010/main" val="312719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a:spLocks/>
          </p:cNvSpPr>
          <p:nvPr/>
        </p:nvSpPr>
        <p:spPr>
          <a:xfrm>
            <a:off x="457200" y="1143000"/>
            <a:ext cx="11538488"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Bookman Old Style" panose="02050604050505020204" pitchFamily="18" charset="0"/>
              </a:rPr>
              <a:t>					CONTENTS</a:t>
            </a:r>
          </a:p>
        </p:txBody>
      </p:sp>
      <p:sp>
        <p:nvSpPr>
          <p:cNvPr id="5" name="Content Placeholder 2">
            <a:extLst>
              <a:ext uri="{FF2B5EF4-FFF2-40B4-BE49-F238E27FC236}">
                <a16:creationId xmlns:a16="http://schemas.microsoft.com/office/drawing/2014/main" id="{2B943040-1A58-5F0E-EB32-70CC5AB3EEA3}"/>
              </a:ext>
            </a:extLst>
          </p:cNvPr>
          <p:cNvSpPr txBox="1">
            <a:spLocks/>
          </p:cNvSpPr>
          <p:nvPr/>
        </p:nvSpPr>
        <p:spPr>
          <a:xfrm>
            <a:off x="418454" y="1689692"/>
            <a:ext cx="10159139"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latin typeface="Bookman Old Style" panose="02050604050505020204" pitchFamily="18" charset="0"/>
              </a:rPr>
              <a:t>Introduction</a:t>
            </a:r>
            <a:r>
              <a:rPr lang="en-IN" altLang="en-US" dirty="0">
                <a:solidFill>
                  <a:schemeClr val="tx2"/>
                </a:solidFill>
                <a:latin typeface="Bookman Old Style" panose="02050604050505020204" pitchFamily="18" charset="0"/>
              </a:rPr>
              <a:t> – (Number of Slides 1 or 2 Slides)</a:t>
            </a:r>
          </a:p>
          <a:p>
            <a:pPr marL="0" indent="0">
              <a:buNone/>
            </a:pPr>
            <a:r>
              <a:rPr lang="en-IN" altLang="en-US" dirty="0">
                <a:solidFill>
                  <a:schemeClr val="tx2"/>
                </a:solidFill>
                <a:latin typeface="Bookman Old Style" panose="02050604050505020204" pitchFamily="18" charset="0"/>
              </a:rPr>
              <a:t>		Project Title</a:t>
            </a:r>
          </a:p>
          <a:p>
            <a:pPr marL="0" indent="0">
              <a:buNone/>
            </a:pPr>
            <a:r>
              <a:rPr lang="en-IN" altLang="en-US" dirty="0">
                <a:solidFill>
                  <a:schemeClr val="tx2"/>
                </a:solidFill>
                <a:latin typeface="Bookman Old Style" panose="02050604050505020204" pitchFamily="18" charset="0"/>
              </a:rPr>
              <a:t>		Abstract </a:t>
            </a:r>
            <a:endParaRPr lang="en-US" dirty="0">
              <a:solidFill>
                <a:schemeClr val="tx2"/>
              </a:solidFill>
              <a:latin typeface="Bookman Old Style" panose="02050604050505020204" pitchFamily="18" charset="0"/>
            </a:endParaRPr>
          </a:p>
          <a:p>
            <a:pPr marL="0" indent="0">
              <a:buNone/>
            </a:pPr>
            <a:r>
              <a:rPr lang="en-IN" altLang="en-US" dirty="0">
                <a:solidFill>
                  <a:schemeClr val="tx2"/>
                </a:solidFill>
                <a:latin typeface="Bookman Old Style" panose="02050604050505020204" pitchFamily="18" charset="0"/>
              </a:rPr>
              <a:t>		Limitations (OPTIONAL)</a:t>
            </a:r>
          </a:p>
          <a:p>
            <a:r>
              <a:rPr lang="en-IN" altLang="en-US" dirty="0">
                <a:solidFill>
                  <a:schemeClr val="tx2"/>
                </a:solidFill>
                <a:latin typeface="Bookman Old Style" panose="02050604050505020204" pitchFamily="18" charset="0"/>
              </a:rPr>
              <a:t>Existing System &amp; Proposed System (1 Slide)</a:t>
            </a:r>
          </a:p>
          <a:p>
            <a:r>
              <a:rPr lang="en-IN" altLang="en-US" dirty="0">
                <a:solidFill>
                  <a:schemeClr val="tx2"/>
                </a:solidFill>
                <a:latin typeface="Bookman Old Style" panose="02050604050505020204" pitchFamily="18" charset="0"/>
              </a:rPr>
              <a:t>Modules (1 or 2 Slides)</a:t>
            </a:r>
          </a:p>
          <a:p>
            <a:r>
              <a:rPr lang="en-IN" altLang="en-US" dirty="0">
                <a:solidFill>
                  <a:schemeClr val="tx2"/>
                </a:solidFill>
                <a:latin typeface="Bookman Old Style" panose="02050604050505020204" pitchFamily="18" charset="0"/>
              </a:rPr>
              <a:t>Architecture of Project Diagram ( 1 Slide)</a:t>
            </a:r>
          </a:p>
          <a:p>
            <a:r>
              <a:rPr lang="en-IN" altLang="en-US" dirty="0">
                <a:solidFill>
                  <a:schemeClr val="tx2"/>
                </a:solidFill>
                <a:latin typeface="Bookman Old Style" panose="02050604050505020204" pitchFamily="18" charset="0"/>
              </a:rPr>
              <a:t>DFD’s/E-R Diagram/UML/Any project diagram (1 or 2) Slides</a:t>
            </a:r>
          </a:p>
          <a:p>
            <a:endParaRPr lang="en-US" dirty="0">
              <a:solidFill>
                <a:schemeClr val="tx2"/>
              </a:solidFill>
              <a:latin typeface="Bookman Old Style" panose="02050604050505020204" pitchFamily="18" charset="0"/>
            </a:endParaRPr>
          </a:p>
        </p:txBody>
      </p:sp>
    </p:spTree>
    <p:extLst>
      <p:ext uri="{BB962C8B-B14F-4D97-AF65-F5344CB8AC3E}">
        <p14:creationId xmlns:p14="http://schemas.microsoft.com/office/powerpoint/2010/main" val="47575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D54AA-A1DE-237A-2838-780211E2CF0B}"/>
              </a:ext>
            </a:extLst>
          </p:cNvPr>
          <p:cNvSpPr txBox="1"/>
          <p:nvPr/>
        </p:nvSpPr>
        <p:spPr>
          <a:xfrm>
            <a:off x="360345" y="1016797"/>
            <a:ext cx="6096000" cy="984885"/>
          </a:xfrm>
          <a:prstGeom prst="rect">
            <a:avLst/>
          </a:prstGeom>
          <a:noFill/>
        </p:spPr>
        <p:txBody>
          <a:bodyPr wrap="square">
            <a:spAutoFit/>
          </a:bodyPr>
          <a:lstStyle/>
          <a:p>
            <a:endParaRPr lang="en-US" b="1" u="sng" dirty="0"/>
          </a:p>
          <a:p>
            <a:r>
              <a:rPr lang="en-US" sz="4000" b="1" u="sng" dirty="0">
                <a:solidFill>
                  <a:schemeClr val="accent2"/>
                </a:solidFill>
              </a:rPr>
              <a:t>INTRODUCTION</a:t>
            </a:r>
          </a:p>
        </p:txBody>
      </p:sp>
      <p:sp>
        <p:nvSpPr>
          <p:cNvPr id="5" name="TextBox 4">
            <a:extLst>
              <a:ext uri="{FF2B5EF4-FFF2-40B4-BE49-F238E27FC236}">
                <a16:creationId xmlns:a16="http://schemas.microsoft.com/office/drawing/2014/main" id="{0E2FCFA8-AF88-6B8E-5CE0-5F636C5D4C79}"/>
              </a:ext>
            </a:extLst>
          </p:cNvPr>
          <p:cNvSpPr txBox="1"/>
          <p:nvPr/>
        </p:nvSpPr>
        <p:spPr>
          <a:xfrm>
            <a:off x="259080" y="2978880"/>
            <a:ext cx="11577320" cy="3477875"/>
          </a:xfrm>
          <a:prstGeom prst="rect">
            <a:avLst/>
          </a:prstGeom>
          <a:noFill/>
        </p:spPr>
        <p:txBody>
          <a:bodyPr wrap="square">
            <a:spAutoFit/>
          </a:bodyPr>
          <a:lstStyle/>
          <a:p>
            <a:pPr algn="just"/>
            <a:r>
              <a:rPr lang="en-GB" sz="2000" b="1" i="1" dirty="0"/>
              <a:t>Sentiments are feelings, opinions, emotions, likes/</a:t>
            </a:r>
            <a:r>
              <a:rPr lang="en-GB" sz="2000" b="1" i="1" dirty="0" err="1"/>
              <a:t>dislikes,good</a:t>
            </a:r>
            <a:r>
              <a:rPr lang="en-GB" sz="2000" b="1" i="1" dirty="0"/>
              <a:t>/bad</a:t>
            </a:r>
          </a:p>
          <a:p>
            <a:pPr marL="285750" indent="-285750" algn="just">
              <a:buFont typeface="Wingdings" panose="05000000000000000000" pitchFamily="2" charset="2"/>
              <a:buChar char="v"/>
            </a:pPr>
            <a:r>
              <a:rPr lang="en-US" sz="2000" i="1" dirty="0"/>
              <a:t> </a:t>
            </a:r>
            <a:r>
              <a:rPr lang="en-GB" sz="2000" i="1" dirty="0">
                <a:latin typeface="Söhne"/>
              </a:rPr>
              <a:t>Sentiment Analysis is a Natural Language Processing and Information Extraction task that aims to obtain writer's feelings expressed in positive or negative comments, questions and requests, by </a:t>
            </a:r>
            <a:r>
              <a:rPr lang="en-GB" sz="2000" i="1" dirty="0" err="1">
                <a:latin typeface="Söhne"/>
              </a:rPr>
              <a:t>analyzing</a:t>
            </a:r>
            <a:r>
              <a:rPr lang="en-GB" sz="2000" i="1" dirty="0">
                <a:latin typeface="Söhne"/>
              </a:rPr>
              <a:t> a large numbers of documents.</a:t>
            </a:r>
          </a:p>
          <a:p>
            <a:pPr marL="285750" indent="-285750" algn="just">
              <a:buFont typeface="Wingdings" panose="05000000000000000000" pitchFamily="2" charset="2"/>
              <a:buChar char="v"/>
            </a:pPr>
            <a:r>
              <a:rPr lang="en-GB" sz="2000" i="1" dirty="0">
                <a:latin typeface="Söhne"/>
              </a:rPr>
              <a:t>Sentiment Analysis is a study of human </a:t>
            </a:r>
            <a:r>
              <a:rPr lang="en-GB" sz="2000" i="1" dirty="0" err="1">
                <a:latin typeface="Söhne"/>
              </a:rPr>
              <a:t>behavior</a:t>
            </a:r>
            <a:r>
              <a:rPr lang="en-GB" sz="2000" i="1" dirty="0">
                <a:latin typeface="Söhne"/>
              </a:rPr>
              <a:t> in which we extract user opinion and emotion from plain </a:t>
            </a:r>
            <a:r>
              <a:rPr lang="en-GB" sz="2000" i="1" dirty="0" err="1">
                <a:latin typeface="Söhne"/>
              </a:rPr>
              <a:t>text.Sentiment</a:t>
            </a:r>
            <a:r>
              <a:rPr lang="en-GB" sz="2000" i="1" dirty="0">
                <a:latin typeface="Söhne"/>
              </a:rPr>
              <a:t> Analysis is also known as Opinion Mining.</a:t>
            </a:r>
          </a:p>
          <a:p>
            <a:pPr marL="285750" indent="-285750" algn="just">
              <a:buFont typeface="Wingdings" panose="05000000000000000000" pitchFamily="2" charset="2"/>
              <a:buChar char="v"/>
            </a:pPr>
            <a:r>
              <a:rPr lang="en-GB" sz="2000" i="1" dirty="0">
                <a:latin typeface="Söhne"/>
              </a:rPr>
              <a:t>It is a task of identifying whether the opinion expressed in a text is positive or negative.</a:t>
            </a:r>
          </a:p>
          <a:p>
            <a:pPr marL="285750" indent="-285750" algn="just">
              <a:buFont typeface="Wingdings" panose="05000000000000000000" pitchFamily="2" charset="2"/>
              <a:buChar char="v"/>
            </a:pPr>
            <a:r>
              <a:rPr lang="en-GB" sz="2000" i="1" dirty="0">
                <a:latin typeface="Söhne"/>
              </a:rPr>
              <a:t>Automatically extracting opinions, emotions and sentiments in text. Language-independent technology that understand the meaning of the text</a:t>
            </a:r>
          </a:p>
          <a:p>
            <a:pPr marL="285750" indent="-285750" algn="just">
              <a:buFont typeface="Wingdings" panose="05000000000000000000" pitchFamily="2" charset="2"/>
              <a:buChar char="v"/>
            </a:pPr>
            <a:r>
              <a:rPr lang="en-GB" sz="2000" i="1" dirty="0">
                <a:latin typeface="Söhne"/>
              </a:rPr>
              <a:t>It identifies the opinion or attitude that a person has towards a topic or an object.</a:t>
            </a:r>
          </a:p>
          <a:p>
            <a:pPr algn="just"/>
            <a:r>
              <a:rPr lang="en-GB" sz="2000" i="1" dirty="0"/>
              <a:t> </a:t>
            </a:r>
            <a:endParaRPr lang="en-US" sz="2000" i="1" dirty="0"/>
          </a:p>
        </p:txBody>
      </p:sp>
      <p:sp>
        <p:nvSpPr>
          <p:cNvPr id="7" name="TextBox 6">
            <a:extLst>
              <a:ext uri="{FF2B5EF4-FFF2-40B4-BE49-F238E27FC236}">
                <a16:creationId xmlns:a16="http://schemas.microsoft.com/office/drawing/2014/main" id="{EAC6EE12-7B99-3541-1BA6-B583586CE74E}"/>
              </a:ext>
            </a:extLst>
          </p:cNvPr>
          <p:cNvSpPr txBox="1"/>
          <p:nvPr/>
        </p:nvSpPr>
        <p:spPr>
          <a:xfrm>
            <a:off x="1903321" y="2167115"/>
            <a:ext cx="8003356" cy="646331"/>
          </a:xfrm>
          <a:prstGeom prst="rect">
            <a:avLst/>
          </a:prstGeom>
          <a:noFill/>
        </p:spPr>
        <p:txBody>
          <a:bodyPr wrap="square">
            <a:spAutoFit/>
          </a:bodyPr>
          <a:lstStyle/>
          <a:p>
            <a:pPr algn="ctr"/>
            <a:r>
              <a:rPr lang="en-GB" sz="3600" b="1" i="1" dirty="0"/>
              <a:t>Sentimental Analysis of Product Reviews</a:t>
            </a:r>
            <a:endParaRPr lang="en-US" sz="3600" b="1" i="1" dirty="0"/>
          </a:p>
        </p:txBody>
      </p:sp>
    </p:spTree>
    <p:extLst>
      <p:ext uri="{BB962C8B-B14F-4D97-AF65-F5344CB8AC3E}">
        <p14:creationId xmlns:p14="http://schemas.microsoft.com/office/powerpoint/2010/main" val="87049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DA3F17-DED6-3521-C4B1-C76ACD41BB25}"/>
              </a:ext>
            </a:extLst>
          </p:cNvPr>
          <p:cNvSpPr txBox="1"/>
          <p:nvPr/>
        </p:nvSpPr>
        <p:spPr>
          <a:xfrm>
            <a:off x="294043" y="659068"/>
            <a:ext cx="6096000" cy="1323439"/>
          </a:xfrm>
          <a:prstGeom prst="rect">
            <a:avLst/>
          </a:prstGeom>
          <a:noFill/>
        </p:spPr>
        <p:txBody>
          <a:bodyPr wrap="square">
            <a:spAutoFit/>
          </a:bodyPr>
          <a:lstStyle/>
          <a:p>
            <a:endParaRPr lang="en-US" sz="4000" i="1" dirty="0"/>
          </a:p>
          <a:p>
            <a:r>
              <a:rPr lang="en-US" sz="4000" b="1" u="sng" dirty="0">
                <a:solidFill>
                  <a:schemeClr val="accent2"/>
                </a:solidFill>
              </a:rPr>
              <a:t>ABSTRACT</a:t>
            </a:r>
          </a:p>
        </p:txBody>
      </p:sp>
      <p:sp>
        <p:nvSpPr>
          <p:cNvPr id="5" name="TextBox 4">
            <a:extLst>
              <a:ext uri="{FF2B5EF4-FFF2-40B4-BE49-F238E27FC236}">
                <a16:creationId xmlns:a16="http://schemas.microsoft.com/office/drawing/2014/main" id="{4045D6E9-45F7-49DE-F7D1-673A89772DE7}"/>
              </a:ext>
            </a:extLst>
          </p:cNvPr>
          <p:cNvSpPr txBox="1"/>
          <p:nvPr/>
        </p:nvSpPr>
        <p:spPr>
          <a:xfrm>
            <a:off x="599441" y="2084107"/>
            <a:ext cx="10576559" cy="3771353"/>
          </a:xfrm>
          <a:prstGeom prst="rect">
            <a:avLst/>
          </a:prstGeom>
          <a:noFill/>
        </p:spPr>
        <p:txBody>
          <a:bodyPr wrap="square">
            <a:spAutoFit/>
          </a:bodyPr>
          <a:lstStyle/>
          <a:p>
            <a:pPr algn="just">
              <a:lnSpc>
                <a:spcPct val="115000"/>
              </a:lnSpc>
              <a:spcAft>
                <a:spcPts val="1000"/>
              </a:spcAft>
            </a:pPr>
            <a:r>
              <a:rPr lang="en-GB" sz="1900" b="0" i="0" dirty="0">
                <a:solidFill>
                  <a:srgbClr val="343541"/>
                </a:solidFill>
                <a:effectLst/>
                <a:latin typeface="Söhne"/>
              </a:rPr>
              <a:t>Sentiment analysis is a technique used to classify the polarity of sentiments and opinions expressed in text data. This classification may be binary, distinguishing between positive and negative sentiments, or multiple, identifying emotions such as happiness, anger, sadness, and disgust. </a:t>
            </a:r>
            <a:r>
              <a:rPr lang="en-GB" sz="1900" b="0" i="0" dirty="0">
                <a:solidFill>
                  <a:srgbClr val="374151"/>
                </a:solidFill>
                <a:effectLst/>
                <a:latin typeface="Söhne"/>
              </a:rPr>
              <a:t>This project aims to develop a Python-based sentiment analysis system using machine learning techniques. The system will </a:t>
            </a:r>
            <a:r>
              <a:rPr lang="en-GB" sz="1900" b="0" i="0" dirty="0" err="1">
                <a:solidFill>
                  <a:srgbClr val="374151"/>
                </a:solidFill>
                <a:effectLst/>
                <a:latin typeface="Söhne"/>
              </a:rPr>
              <a:t>analyze</a:t>
            </a:r>
            <a:r>
              <a:rPr lang="en-GB" sz="1900" b="0" i="0" dirty="0">
                <a:solidFill>
                  <a:srgbClr val="374151"/>
                </a:solidFill>
                <a:effectLst/>
                <a:latin typeface="Söhne"/>
              </a:rPr>
              <a:t> text data to determine sentiment scores, which can be binary or multiple. The system will be trained on a </a:t>
            </a:r>
            <a:r>
              <a:rPr lang="en-GB" sz="1900" b="0" i="0" dirty="0" err="1">
                <a:solidFill>
                  <a:srgbClr val="374151"/>
                </a:solidFill>
                <a:effectLst/>
                <a:latin typeface="Söhne"/>
              </a:rPr>
              <a:t>labeled</a:t>
            </a:r>
            <a:r>
              <a:rPr lang="en-GB" sz="1900" b="0" i="0" dirty="0">
                <a:solidFill>
                  <a:srgbClr val="374151"/>
                </a:solidFill>
                <a:effectLst/>
                <a:latin typeface="Söhne"/>
              </a:rPr>
              <a:t> dataset and can be used for social media monitoring, customer feedback analysis, and market research. The project provides an opportunity to learn about machine learning techniques, including text </a:t>
            </a:r>
            <a:r>
              <a:rPr lang="en-GB" sz="1900" b="0" i="0" dirty="0" err="1">
                <a:solidFill>
                  <a:srgbClr val="374151"/>
                </a:solidFill>
                <a:effectLst/>
                <a:latin typeface="Söhne"/>
              </a:rPr>
              <a:t>preprocessing</a:t>
            </a:r>
            <a:r>
              <a:rPr lang="en-GB" sz="1900" b="0" i="0" dirty="0">
                <a:solidFill>
                  <a:srgbClr val="374151"/>
                </a:solidFill>
                <a:effectLst/>
                <a:latin typeface="Söhne"/>
              </a:rPr>
              <a:t>, feature extraction, and model selection.</a:t>
            </a:r>
            <a:r>
              <a:rPr lang="en-GB" sz="1900" b="0" i="0" dirty="0">
                <a:solidFill>
                  <a:srgbClr val="343541"/>
                </a:solidFill>
                <a:effectLst/>
                <a:latin typeface="Söhne"/>
              </a:rPr>
              <a:t> In summary, this project aims to develop a sentiment analysis system using Python, which can classify the polarity of sentiments and opinions expressed in text data accurately. It will leverage machine learning techniques and can be applied to various applications, including social media monitoring, customer feedback analysis, and market research</a:t>
            </a:r>
            <a:endParaRPr lang="en-IN" sz="1900" dirty="0">
              <a:effectLst/>
              <a:latin typeface="Söhn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911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D11E20-4989-9DA4-8F6F-A8469FBA66A0}"/>
              </a:ext>
            </a:extLst>
          </p:cNvPr>
          <p:cNvSpPr txBox="1"/>
          <p:nvPr/>
        </p:nvSpPr>
        <p:spPr>
          <a:xfrm>
            <a:off x="621585" y="1321396"/>
            <a:ext cx="6096000" cy="707886"/>
          </a:xfrm>
          <a:prstGeom prst="rect">
            <a:avLst/>
          </a:prstGeom>
          <a:noFill/>
        </p:spPr>
        <p:txBody>
          <a:bodyPr wrap="square">
            <a:spAutoFit/>
          </a:bodyPr>
          <a:lstStyle/>
          <a:p>
            <a:r>
              <a:rPr lang="en-US" sz="4000" b="1" u="sng" dirty="0">
                <a:solidFill>
                  <a:schemeClr val="accent2"/>
                </a:solidFill>
              </a:rPr>
              <a:t>TOOLS USED IN WEBSITE</a:t>
            </a:r>
          </a:p>
        </p:txBody>
      </p:sp>
      <p:sp>
        <p:nvSpPr>
          <p:cNvPr id="4" name="TextBox 3">
            <a:extLst>
              <a:ext uri="{FF2B5EF4-FFF2-40B4-BE49-F238E27FC236}">
                <a16:creationId xmlns:a16="http://schemas.microsoft.com/office/drawing/2014/main" id="{980C3A26-8C63-9492-1231-73B86A46DB25}"/>
              </a:ext>
            </a:extLst>
          </p:cNvPr>
          <p:cNvSpPr txBox="1"/>
          <p:nvPr/>
        </p:nvSpPr>
        <p:spPr>
          <a:xfrm>
            <a:off x="833120" y="2274838"/>
            <a:ext cx="10312998" cy="4247317"/>
          </a:xfrm>
          <a:prstGeom prst="rect">
            <a:avLst/>
          </a:prstGeom>
          <a:noFill/>
        </p:spPr>
        <p:txBody>
          <a:bodyPr wrap="square">
            <a:spAutoFit/>
          </a:bodyPr>
          <a:lstStyle/>
          <a:p>
            <a:pPr algn="just"/>
            <a:r>
              <a:rPr lang="en-US" dirty="0">
                <a:latin typeface="Söhne"/>
              </a:rPr>
              <a:t>HTML,CSS, JAVASCRIPT,BOOTSTRAP are the Frontend Tools used to develop the front end part of the website , SQL,PHP,DJANGO is used for the backend for the website. And we need to implement some Useful Python Libraries to perform sentimental analysis such as </a:t>
            </a:r>
            <a:r>
              <a:rPr lang="en-IN" b="0" dirty="0">
                <a:solidFill>
                  <a:srgbClr val="374151"/>
                </a:solidFill>
                <a:effectLst/>
                <a:latin typeface="Söhne"/>
              </a:rPr>
              <a:t>Natural Language Toolkit [NLTK] (used for </a:t>
            </a:r>
            <a:r>
              <a:rPr lang="en-GB" b="0" dirty="0">
                <a:solidFill>
                  <a:srgbClr val="374151"/>
                </a:solidFill>
                <a:effectLst/>
                <a:latin typeface="Söhne"/>
              </a:rPr>
              <a:t>processing and provides various tools for text processing and sentiment analysis</a:t>
            </a:r>
            <a:r>
              <a:rPr lang="en-IN" b="0" dirty="0">
                <a:solidFill>
                  <a:srgbClr val="374151"/>
                </a:solidFill>
                <a:effectLst/>
                <a:latin typeface="Söhne"/>
              </a:rPr>
              <a:t>)</a:t>
            </a:r>
            <a:r>
              <a:rPr lang="en-GB" b="0" i="0" dirty="0">
                <a:solidFill>
                  <a:srgbClr val="374151"/>
                </a:solidFill>
                <a:effectLst/>
                <a:latin typeface="Söhne"/>
              </a:rPr>
              <a:t> Scikit-learn(It is a machine learning library in Python that provides several algorithms for text classification and sentiment analysis),</a:t>
            </a:r>
            <a:r>
              <a:rPr lang="en-GB" b="0" i="0" dirty="0" err="1">
                <a:solidFill>
                  <a:srgbClr val="374151"/>
                </a:solidFill>
                <a:effectLst/>
                <a:latin typeface="Söhne"/>
              </a:rPr>
              <a:t>TextBlob</a:t>
            </a:r>
            <a:r>
              <a:rPr lang="en-GB" dirty="0">
                <a:solidFill>
                  <a:srgbClr val="374151"/>
                </a:solidFill>
                <a:latin typeface="Söhne"/>
              </a:rPr>
              <a:t>(</a:t>
            </a:r>
            <a:r>
              <a:rPr lang="en-GB" b="0" i="0" dirty="0">
                <a:solidFill>
                  <a:srgbClr val="374151"/>
                </a:solidFill>
                <a:effectLst/>
                <a:latin typeface="Söhne"/>
              </a:rPr>
              <a:t>It is a Python library for processing textual data and provides a simple API for sentiment analysis)</a:t>
            </a:r>
            <a:r>
              <a:rPr lang="en-GB" dirty="0">
                <a:solidFill>
                  <a:srgbClr val="374151"/>
                </a:solidFill>
                <a:latin typeface="Söhne"/>
              </a:rPr>
              <a:t>,</a:t>
            </a:r>
            <a:r>
              <a:rPr lang="en-GB" b="0" i="0" dirty="0">
                <a:solidFill>
                  <a:srgbClr val="374151"/>
                </a:solidFill>
                <a:effectLst/>
                <a:latin typeface="Söhne"/>
              </a:rPr>
              <a:t>VADER [Valence Aware Dictionary and </a:t>
            </a:r>
            <a:r>
              <a:rPr lang="en-GB" b="0" i="0" dirty="0" err="1">
                <a:solidFill>
                  <a:srgbClr val="374151"/>
                </a:solidFill>
                <a:effectLst/>
                <a:latin typeface="Söhne"/>
              </a:rPr>
              <a:t>Entiment</a:t>
            </a:r>
            <a:r>
              <a:rPr lang="en-GB" b="0" i="0" dirty="0">
                <a:solidFill>
                  <a:srgbClr val="374151"/>
                </a:solidFill>
                <a:effectLst/>
                <a:latin typeface="Söhne"/>
              </a:rPr>
              <a:t> Reasoner] (It is a rule-based sentiment analysis tool that provides a pre-built sentiment lexicon for sentiment analysis),</a:t>
            </a:r>
            <a:r>
              <a:rPr lang="en-GB" b="0" i="0" dirty="0" err="1">
                <a:solidFill>
                  <a:srgbClr val="374151"/>
                </a:solidFill>
                <a:effectLst/>
                <a:latin typeface="Söhne"/>
              </a:rPr>
              <a:t>Gensim</a:t>
            </a:r>
            <a:r>
              <a:rPr lang="en-GB" dirty="0">
                <a:solidFill>
                  <a:srgbClr val="374151"/>
                </a:solidFill>
                <a:latin typeface="Söhne"/>
              </a:rPr>
              <a:t> (</a:t>
            </a:r>
            <a:r>
              <a:rPr lang="en-GB" b="0" i="0" dirty="0">
                <a:solidFill>
                  <a:srgbClr val="374151"/>
                </a:solidFill>
                <a:effectLst/>
                <a:latin typeface="Söhne"/>
              </a:rPr>
              <a:t>It is a Python library for topic </a:t>
            </a:r>
            <a:r>
              <a:rPr lang="en-GB" b="0" i="0" dirty="0" err="1">
                <a:solidFill>
                  <a:srgbClr val="374151"/>
                </a:solidFill>
                <a:effectLst/>
                <a:latin typeface="Söhne"/>
              </a:rPr>
              <a:t>modeling</a:t>
            </a:r>
            <a:r>
              <a:rPr lang="en-GB" b="0" i="0" dirty="0">
                <a:solidFill>
                  <a:srgbClr val="374151"/>
                </a:solidFill>
                <a:effectLst/>
                <a:latin typeface="Söhne"/>
              </a:rPr>
              <a:t> and provides various algorithms for sentiment analysis and text classification),TensorFlow(It is a popular machine learning library for building and training deep learning models and can be used for sentiment analysis),</a:t>
            </a:r>
            <a:r>
              <a:rPr lang="en-GB" b="0" i="0" dirty="0" err="1">
                <a:solidFill>
                  <a:srgbClr val="374151"/>
                </a:solidFill>
                <a:effectLst/>
                <a:latin typeface="Söhne"/>
              </a:rPr>
              <a:t>Keras</a:t>
            </a:r>
            <a:r>
              <a:rPr lang="en-GB" dirty="0">
                <a:solidFill>
                  <a:srgbClr val="374151"/>
                </a:solidFill>
                <a:latin typeface="Söhne"/>
              </a:rPr>
              <a:t>(</a:t>
            </a:r>
            <a:r>
              <a:rPr lang="en-GB" b="0" i="0" dirty="0">
                <a:solidFill>
                  <a:srgbClr val="374151"/>
                </a:solidFill>
                <a:effectLst/>
                <a:latin typeface="Söhne"/>
              </a:rPr>
              <a:t>It is a high-level neural network API and can be used for sentiment analysis and text classification tasks). These tools and libraries can be used for various tasks involved in sentiment analysis projects, such as data </a:t>
            </a:r>
            <a:r>
              <a:rPr lang="en-GB" b="0" i="0" dirty="0" err="1">
                <a:solidFill>
                  <a:srgbClr val="374151"/>
                </a:solidFill>
                <a:effectLst/>
                <a:latin typeface="Söhne"/>
              </a:rPr>
              <a:t>preprocessing</a:t>
            </a:r>
            <a:r>
              <a:rPr lang="en-GB" b="0" i="0" dirty="0">
                <a:solidFill>
                  <a:srgbClr val="374151"/>
                </a:solidFill>
                <a:effectLst/>
                <a:latin typeface="Söhne"/>
              </a:rPr>
              <a:t>, feature extraction, model selection, and evaluation</a:t>
            </a:r>
          </a:p>
          <a:p>
            <a:pPr algn="just"/>
            <a:endParaRPr lang="en-US" dirty="0">
              <a:latin typeface="Söhne"/>
            </a:endParaRPr>
          </a:p>
          <a:p>
            <a:pPr algn="just"/>
            <a:endParaRPr lang="en-US" i="1" dirty="0"/>
          </a:p>
        </p:txBody>
      </p:sp>
    </p:spTree>
    <p:extLst>
      <p:ext uri="{BB962C8B-B14F-4D97-AF65-F5344CB8AC3E}">
        <p14:creationId xmlns:p14="http://schemas.microsoft.com/office/powerpoint/2010/main" val="252079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D11E20-4989-9DA4-8F6F-A8469FBA66A0}"/>
              </a:ext>
            </a:extLst>
          </p:cNvPr>
          <p:cNvSpPr txBox="1"/>
          <p:nvPr/>
        </p:nvSpPr>
        <p:spPr>
          <a:xfrm>
            <a:off x="708212" y="1227274"/>
            <a:ext cx="6096000" cy="769441"/>
          </a:xfrm>
          <a:prstGeom prst="rect">
            <a:avLst/>
          </a:prstGeom>
          <a:noFill/>
        </p:spPr>
        <p:txBody>
          <a:bodyPr wrap="square">
            <a:spAutoFit/>
          </a:bodyPr>
          <a:lstStyle/>
          <a:p>
            <a:r>
              <a:rPr lang="en-US" sz="4400" b="1" u="sng" dirty="0">
                <a:solidFill>
                  <a:schemeClr val="accent2"/>
                </a:solidFill>
              </a:rPr>
              <a:t>EXISTING</a:t>
            </a:r>
            <a:r>
              <a:rPr lang="en-US" sz="4400" b="1" i="1" dirty="0">
                <a:solidFill>
                  <a:schemeClr val="accent2"/>
                </a:solidFill>
              </a:rPr>
              <a:t> </a:t>
            </a:r>
            <a:r>
              <a:rPr lang="en-US" sz="4400" b="1" u="sng" dirty="0">
                <a:solidFill>
                  <a:schemeClr val="accent2"/>
                </a:solidFill>
              </a:rPr>
              <a:t>SYSTEM</a:t>
            </a:r>
          </a:p>
        </p:txBody>
      </p:sp>
      <p:sp>
        <p:nvSpPr>
          <p:cNvPr id="4" name="TextBox 3">
            <a:extLst>
              <a:ext uri="{FF2B5EF4-FFF2-40B4-BE49-F238E27FC236}">
                <a16:creationId xmlns:a16="http://schemas.microsoft.com/office/drawing/2014/main" id="{2ED90813-BD90-1A65-72C6-3239182C4752}"/>
              </a:ext>
            </a:extLst>
          </p:cNvPr>
          <p:cNvSpPr txBox="1"/>
          <p:nvPr/>
        </p:nvSpPr>
        <p:spPr>
          <a:xfrm>
            <a:off x="325120" y="1899920"/>
            <a:ext cx="11158668" cy="5047536"/>
          </a:xfrm>
          <a:prstGeom prst="rect">
            <a:avLst/>
          </a:prstGeom>
          <a:noFill/>
        </p:spPr>
        <p:txBody>
          <a:bodyPr wrap="square">
            <a:spAutoFit/>
          </a:bodyPr>
          <a:lstStyle/>
          <a:p>
            <a:pPr algn="just"/>
            <a:r>
              <a:rPr lang="en-GB" sz="1900" b="1" dirty="0">
                <a:solidFill>
                  <a:srgbClr val="374151"/>
                </a:solidFill>
                <a:latin typeface="Söhne"/>
              </a:rPr>
              <a:t>Yes</a:t>
            </a:r>
            <a:r>
              <a:rPr lang="en-GB" sz="1900" dirty="0">
                <a:solidFill>
                  <a:srgbClr val="374151"/>
                </a:solidFill>
                <a:latin typeface="Söhne"/>
              </a:rPr>
              <a:t>, The Sentiment Analysis  Already exists in our Day to Day Life. </a:t>
            </a:r>
          </a:p>
          <a:p>
            <a:pPr algn="just"/>
            <a:r>
              <a:rPr lang="en-GB" sz="1900" b="1" dirty="0">
                <a:solidFill>
                  <a:srgbClr val="374151"/>
                </a:solidFill>
                <a:latin typeface="Söhne"/>
              </a:rPr>
              <a:t>Example</a:t>
            </a:r>
            <a:r>
              <a:rPr lang="en-GB" sz="1900" dirty="0">
                <a:solidFill>
                  <a:srgbClr val="374151"/>
                </a:solidFill>
                <a:latin typeface="Söhne"/>
              </a:rPr>
              <a:t>:-</a:t>
            </a:r>
          </a:p>
          <a:p>
            <a:pPr algn="just">
              <a:buFont typeface="+mj-lt"/>
              <a:buAutoNum type="arabicPeriod"/>
            </a:pPr>
            <a:r>
              <a:rPr lang="en-GB" sz="1900" b="1" i="0" dirty="0">
                <a:solidFill>
                  <a:srgbClr val="374151"/>
                </a:solidFill>
                <a:effectLst/>
                <a:latin typeface="Söhne"/>
              </a:rPr>
              <a:t>Social media monitoring</a:t>
            </a:r>
            <a:r>
              <a:rPr lang="en-GB" sz="1900" b="0" i="0" dirty="0">
                <a:solidFill>
                  <a:srgbClr val="374151"/>
                </a:solidFill>
                <a:effectLst/>
                <a:latin typeface="Söhne"/>
              </a:rPr>
              <a:t>: Sentiment analysis can be used to monitor social media platforms like Twitter and Facebook to understand the public's opinion about a particular brand, product, or event.</a:t>
            </a:r>
          </a:p>
          <a:p>
            <a:pPr algn="just">
              <a:buFont typeface="+mj-lt"/>
              <a:buAutoNum type="arabicPeriod"/>
            </a:pPr>
            <a:r>
              <a:rPr lang="en-GB" sz="1900" b="1" i="0" dirty="0">
                <a:solidFill>
                  <a:srgbClr val="374151"/>
                </a:solidFill>
                <a:effectLst/>
                <a:latin typeface="Söhne"/>
              </a:rPr>
              <a:t>Customer feedback analysis</a:t>
            </a:r>
            <a:r>
              <a:rPr lang="en-GB" sz="1900" b="0" i="0" dirty="0">
                <a:solidFill>
                  <a:srgbClr val="374151"/>
                </a:solidFill>
                <a:effectLst/>
                <a:latin typeface="Söhne"/>
              </a:rPr>
              <a:t>: Sentiment analysis used to </a:t>
            </a:r>
            <a:r>
              <a:rPr lang="en-GB" sz="1900" b="0" i="0" dirty="0" err="1">
                <a:solidFill>
                  <a:srgbClr val="374151"/>
                </a:solidFill>
                <a:effectLst/>
                <a:latin typeface="Söhne"/>
              </a:rPr>
              <a:t>analyze</a:t>
            </a:r>
            <a:r>
              <a:rPr lang="en-GB" sz="1900" b="0" i="0" dirty="0">
                <a:solidFill>
                  <a:srgbClr val="374151"/>
                </a:solidFill>
                <a:effectLst/>
                <a:latin typeface="Söhne"/>
              </a:rPr>
              <a:t> customer feedback in the form of reviews, surveys, and feedback forms to understand their satisfaction levels and identify areas for improvement.</a:t>
            </a:r>
          </a:p>
          <a:p>
            <a:pPr algn="just">
              <a:buFont typeface="+mj-lt"/>
              <a:buAutoNum type="arabicPeriod"/>
            </a:pPr>
            <a:r>
              <a:rPr lang="en-GB" sz="1900" b="1" i="0" dirty="0">
                <a:solidFill>
                  <a:srgbClr val="374151"/>
                </a:solidFill>
                <a:effectLst/>
                <a:latin typeface="Söhne"/>
              </a:rPr>
              <a:t>Market research</a:t>
            </a:r>
            <a:r>
              <a:rPr lang="en-GB" sz="1900" b="0" i="0" dirty="0">
                <a:solidFill>
                  <a:srgbClr val="374151"/>
                </a:solidFill>
                <a:effectLst/>
                <a:latin typeface="Söhne"/>
              </a:rPr>
              <a:t>: Sentiment analysis used in market research to understand consumer </a:t>
            </a:r>
            <a:r>
              <a:rPr lang="en-GB" sz="1900" b="0" i="0" dirty="0" err="1">
                <a:solidFill>
                  <a:srgbClr val="374151"/>
                </a:solidFill>
                <a:effectLst/>
                <a:latin typeface="Söhne"/>
              </a:rPr>
              <a:t>behavior</a:t>
            </a:r>
            <a:r>
              <a:rPr lang="en-GB" sz="1900" b="0" i="0" dirty="0">
                <a:solidFill>
                  <a:srgbClr val="374151"/>
                </a:solidFill>
                <a:effectLst/>
                <a:latin typeface="Söhne"/>
              </a:rPr>
              <a:t> and identify trends and patterns in their opinions and preferences.</a:t>
            </a:r>
          </a:p>
          <a:p>
            <a:pPr algn="just">
              <a:buFont typeface="+mj-lt"/>
              <a:buAutoNum type="arabicPeriod"/>
            </a:pPr>
            <a:r>
              <a:rPr lang="en-GB" sz="1900" b="1" i="0" dirty="0">
                <a:solidFill>
                  <a:srgbClr val="374151"/>
                </a:solidFill>
                <a:effectLst/>
                <a:latin typeface="Söhne"/>
              </a:rPr>
              <a:t>Brand reputation management</a:t>
            </a:r>
            <a:r>
              <a:rPr lang="en-GB" sz="1900" b="0" i="0" dirty="0">
                <a:solidFill>
                  <a:srgbClr val="374151"/>
                </a:solidFill>
                <a:effectLst/>
                <a:latin typeface="Söhne"/>
              </a:rPr>
              <a:t>: Sentiment analysis used to monitor a brand's reputation and identify negative sentiment or potential PR crises.</a:t>
            </a:r>
          </a:p>
          <a:p>
            <a:pPr algn="just">
              <a:buFont typeface="+mj-lt"/>
              <a:buAutoNum type="arabicPeriod"/>
            </a:pPr>
            <a:r>
              <a:rPr lang="en-GB" sz="1900" b="1" i="0" dirty="0">
                <a:solidFill>
                  <a:srgbClr val="374151"/>
                </a:solidFill>
                <a:effectLst/>
                <a:latin typeface="Söhne"/>
              </a:rPr>
              <a:t>Political analysis</a:t>
            </a:r>
            <a:r>
              <a:rPr lang="en-GB" sz="1900" b="0" i="0" dirty="0">
                <a:solidFill>
                  <a:srgbClr val="374151"/>
                </a:solidFill>
                <a:effectLst/>
                <a:latin typeface="Söhne"/>
              </a:rPr>
              <a:t>: Sentiment analysis used to </a:t>
            </a:r>
            <a:r>
              <a:rPr lang="en-GB" sz="1900" b="0" i="0" dirty="0" err="1">
                <a:solidFill>
                  <a:srgbClr val="374151"/>
                </a:solidFill>
                <a:effectLst/>
                <a:latin typeface="Söhne"/>
              </a:rPr>
              <a:t>analyze</a:t>
            </a:r>
            <a:r>
              <a:rPr lang="en-GB" sz="1900" b="0" i="0" dirty="0">
                <a:solidFill>
                  <a:srgbClr val="374151"/>
                </a:solidFill>
                <a:effectLst/>
                <a:latin typeface="Söhne"/>
              </a:rPr>
              <a:t> public opinion on political candidates, policies, and events.</a:t>
            </a:r>
          </a:p>
          <a:p>
            <a:pPr algn="just">
              <a:buFont typeface="+mj-lt"/>
              <a:buAutoNum type="arabicPeriod"/>
            </a:pPr>
            <a:r>
              <a:rPr lang="en-GB" sz="1900" b="1" i="0" dirty="0">
                <a:solidFill>
                  <a:srgbClr val="374151"/>
                </a:solidFill>
                <a:effectLst/>
                <a:latin typeface="Söhne"/>
              </a:rPr>
              <a:t>Financial analysis</a:t>
            </a:r>
            <a:r>
              <a:rPr lang="en-GB" sz="1900" b="0" i="0" dirty="0">
                <a:solidFill>
                  <a:srgbClr val="374151"/>
                </a:solidFill>
                <a:effectLst/>
                <a:latin typeface="Söhne"/>
              </a:rPr>
              <a:t>: Sentiment analysis  used to </a:t>
            </a:r>
            <a:r>
              <a:rPr lang="en-GB" sz="1900" b="0" i="0" dirty="0" err="1">
                <a:solidFill>
                  <a:srgbClr val="374151"/>
                </a:solidFill>
                <a:effectLst/>
                <a:latin typeface="Söhne"/>
              </a:rPr>
              <a:t>analyze</a:t>
            </a:r>
            <a:r>
              <a:rPr lang="en-GB" sz="1900" b="0" i="0" dirty="0">
                <a:solidFill>
                  <a:srgbClr val="374151"/>
                </a:solidFill>
                <a:effectLst/>
                <a:latin typeface="Söhne"/>
              </a:rPr>
              <a:t> market sentiment and predict stock prices and other financial indicators.</a:t>
            </a:r>
          </a:p>
          <a:p>
            <a:pPr algn="just">
              <a:buFont typeface="+mj-lt"/>
              <a:buAutoNum type="arabicPeriod"/>
            </a:pPr>
            <a:r>
              <a:rPr lang="en-GB" sz="1900" b="1" i="0" dirty="0">
                <a:solidFill>
                  <a:srgbClr val="374151"/>
                </a:solidFill>
                <a:effectLst/>
                <a:latin typeface="Söhne"/>
              </a:rPr>
              <a:t>Healthcare analysis</a:t>
            </a:r>
            <a:r>
              <a:rPr lang="en-GB" sz="1900" b="0" i="0" dirty="0">
                <a:solidFill>
                  <a:srgbClr val="374151"/>
                </a:solidFill>
                <a:effectLst/>
                <a:latin typeface="Söhne"/>
              </a:rPr>
              <a:t>: Sentiment analysis used to </a:t>
            </a:r>
            <a:r>
              <a:rPr lang="en-GB" sz="1900" b="0" i="0" dirty="0" err="1">
                <a:solidFill>
                  <a:srgbClr val="374151"/>
                </a:solidFill>
                <a:effectLst/>
                <a:latin typeface="Söhne"/>
              </a:rPr>
              <a:t>analyze</a:t>
            </a:r>
            <a:r>
              <a:rPr lang="en-GB" sz="1900" b="0" i="0" dirty="0">
                <a:solidFill>
                  <a:srgbClr val="374151"/>
                </a:solidFill>
                <a:effectLst/>
                <a:latin typeface="Söhne"/>
              </a:rPr>
              <a:t> patient feedback and improve healthcare services and patient satisfaction</a:t>
            </a:r>
          </a:p>
          <a:p>
            <a:endParaRPr lang="en-IN" dirty="0"/>
          </a:p>
        </p:txBody>
      </p:sp>
    </p:spTree>
    <p:extLst>
      <p:ext uri="{BB962C8B-B14F-4D97-AF65-F5344CB8AC3E}">
        <p14:creationId xmlns:p14="http://schemas.microsoft.com/office/powerpoint/2010/main" val="226866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D11E20-4989-9DA4-8F6F-A8469FBA66A0}"/>
              </a:ext>
            </a:extLst>
          </p:cNvPr>
          <p:cNvSpPr txBox="1"/>
          <p:nvPr/>
        </p:nvSpPr>
        <p:spPr>
          <a:xfrm>
            <a:off x="452490" y="1163774"/>
            <a:ext cx="6096000" cy="769441"/>
          </a:xfrm>
          <a:prstGeom prst="rect">
            <a:avLst/>
          </a:prstGeom>
          <a:noFill/>
        </p:spPr>
        <p:txBody>
          <a:bodyPr wrap="square">
            <a:spAutoFit/>
          </a:bodyPr>
          <a:lstStyle/>
          <a:p>
            <a:r>
              <a:rPr lang="en-US" sz="4400" b="1" u="sng" dirty="0">
                <a:solidFill>
                  <a:schemeClr val="accent2"/>
                </a:solidFill>
              </a:rPr>
              <a:t>PROPOSED</a:t>
            </a:r>
            <a:r>
              <a:rPr lang="en-US" sz="4400" b="1" i="1" dirty="0">
                <a:solidFill>
                  <a:schemeClr val="accent2"/>
                </a:solidFill>
              </a:rPr>
              <a:t> </a:t>
            </a:r>
            <a:r>
              <a:rPr lang="en-US" sz="4400" b="1" u="sng" dirty="0">
                <a:solidFill>
                  <a:schemeClr val="accent2"/>
                </a:solidFill>
              </a:rPr>
              <a:t>SYSTEM</a:t>
            </a:r>
          </a:p>
        </p:txBody>
      </p:sp>
      <p:sp>
        <p:nvSpPr>
          <p:cNvPr id="4" name="TextBox 3">
            <a:extLst>
              <a:ext uri="{FF2B5EF4-FFF2-40B4-BE49-F238E27FC236}">
                <a16:creationId xmlns:a16="http://schemas.microsoft.com/office/drawing/2014/main" id="{4F925895-97E5-5C9E-497C-0EF8870C959D}"/>
              </a:ext>
            </a:extLst>
          </p:cNvPr>
          <p:cNvSpPr txBox="1"/>
          <p:nvPr/>
        </p:nvSpPr>
        <p:spPr>
          <a:xfrm>
            <a:off x="452490" y="2073518"/>
            <a:ext cx="11483788" cy="5016758"/>
          </a:xfrm>
          <a:prstGeom prst="rect">
            <a:avLst/>
          </a:prstGeom>
          <a:noFill/>
        </p:spPr>
        <p:txBody>
          <a:bodyPr wrap="square">
            <a:spAutoFit/>
          </a:bodyPr>
          <a:lstStyle/>
          <a:p>
            <a:pPr algn="just"/>
            <a:r>
              <a:rPr lang="en-US" sz="1600" dirty="0"/>
              <a:t>So we are going to test the sentiment analysis of products reviews, we are going to test the sentiment analysis of the reviews given by the customers to the products </a:t>
            </a:r>
            <a:r>
              <a:rPr lang="en-IN" sz="1600" dirty="0"/>
              <a:t>which are sold in a ecommerce website </a:t>
            </a:r>
            <a:r>
              <a:rPr lang="en-US" sz="1600" dirty="0">
                <a:effectLst/>
                <a:latin typeface="Times New Roman" panose="02020603050405020304" pitchFamily="18" charset="0"/>
                <a:ea typeface="Courier New" panose="02070309020205020404" pitchFamily="49" charset="0"/>
                <a:cs typeface="Courier New" panose="02070309020205020404" pitchFamily="49" charset="0"/>
              </a:rPr>
              <a:t> </a:t>
            </a:r>
            <a:endParaRPr lang="en-IN" sz="1600" dirty="0">
              <a:effectLst/>
              <a:latin typeface="Courier New" panose="02070309020205020404" pitchFamily="49" charset="0"/>
              <a:ea typeface="Courier New" panose="02070309020205020404" pitchFamily="49" charset="0"/>
            </a:endParaRPr>
          </a:p>
          <a:p>
            <a:r>
              <a:rPr lang="en-US" sz="1600" b="1" dirty="0">
                <a:effectLst/>
                <a:latin typeface="Times New Roman" panose="02020603050405020304" pitchFamily="18" charset="0"/>
                <a:ea typeface="Courier New" panose="02070309020205020404" pitchFamily="49" charset="0"/>
                <a:cs typeface="Courier New" panose="02070309020205020404" pitchFamily="49" charset="0"/>
              </a:rPr>
              <a:t>Rule-based system:</a:t>
            </a:r>
            <a:r>
              <a:rPr lang="en-US" sz="1600" dirty="0">
                <a:effectLst/>
                <a:latin typeface="Times New Roman" panose="02020603050405020304" pitchFamily="18" charset="0"/>
                <a:ea typeface="Courier New" panose="02070309020205020404" pitchFamily="49" charset="0"/>
                <a:cs typeface="Courier New" panose="02070309020205020404" pitchFamily="49" charset="0"/>
              </a:rPr>
              <a:t> This approach involves creating a set of rules that can classify the sentiment of the text. The rules can be based on specific keywords or patterns that are commonly associated with positive or negative sentiment.</a:t>
            </a:r>
            <a:endParaRPr lang="en-IN" sz="1600" dirty="0">
              <a:effectLst/>
              <a:latin typeface="Courier New" panose="02070309020205020404" pitchFamily="49" charset="0"/>
              <a:ea typeface="Courier New" panose="02070309020205020404" pitchFamily="49" charset="0"/>
            </a:endParaRPr>
          </a:p>
          <a:p>
            <a:r>
              <a:rPr lang="en-US" sz="1600" dirty="0">
                <a:effectLst/>
                <a:latin typeface="Times New Roman" panose="02020603050405020304" pitchFamily="18" charset="0"/>
                <a:ea typeface="Courier New" panose="02070309020205020404" pitchFamily="49" charset="0"/>
                <a:cs typeface="Courier New" panose="02070309020205020404" pitchFamily="49" charset="0"/>
              </a:rPr>
              <a:t> </a:t>
            </a:r>
            <a:endParaRPr lang="en-IN" sz="1600" dirty="0">
              <a:effectLst/>
              <a:latin typeface="Courier New" panose="02070309020205020404" pitchFamily="49" charset="0"/>
              <a:ea typeface="Courier New" panose="02070309020205020404" pitchFamily="49" charset="0"/>
            </a:endParaRPr>
          </a:p>
          <a:p>
            <a:r>
              <a:rPr lang="en-US" sz="1600" b="1" dirty="0">
                <a:effectLst/>
                <a:latin typeface="Times New Roman" panose="02020603050405020304" pitchFamily="18" charset="0"/>
                <a:ea typeface="Courier New" panose="02070309020205020404" pitchFamily="49" charset="0"/>
                <a:cs typeface="Courier New" panose="02070309020205020404" pitchFamily="49" charset="0"/>
              </a:rPr>
              <a:t>Machine learning-based system:</a:t>
            </a:r>
            <a:r>
              <a:rPr lang="en-US" sz="1600" dirty="0">
                <a:effectLst/>
                <a:latin typeface="Times New Roman" panose="02020603050405020304" pitchFamily="18" charset="0"/>
                <a:ea typeface="Courier New" panose="02070309020205020404" pitchFamily="49" charset="0"/>
                <a:cs typeface="Courier New" panose="02070309020205020404" pitchFamily="49" charset="0"/>
              </a:rPr>
              <a:t> This approach involves training a machine learning model on a dataset of product reviews that have been labeled with their corresponding sentiment. The model can then be used to classify new reviews based on their sentiment.</a:t>
            </a:r>
            <a:endParaRPr lang="en-IN" sz="1600" dirty="0">
              <a:effectLst/>
              <a:latin typeface="Courier New" panose="02070309020205020404" pitchFamily="49" charset="0"/>
              <a:ea typeface="Courier New" panose="02070309020205020404" pitchFamily="49" charset="0"/>
            </a:endParaRPr>
          </a:p>
          <a:p>
            <a:r>
              <a:rPr lang="en-US" sz="1600" dirty="0">
                <a:effectLst/>
                <a:latin typeface="Times New Roman" panose="02020603050405020304" pitchFamily="18" charset="0"/>
                <a:ea typeface="Courier New" panose="02070309020205020404" pitchFamily="49" charset="0"/>
                <a:cs typeface="Courier New" panose="02070309020205020404" pitchFamily="49" charset="0"/>
              </a:rPr>
              <a:t> </a:t>
            </a:r>
            <a:endParaRPr lang="en-IN" sz="1600" dirty="0">
              <a:effectLst/>
              <a:latin typeface="Courier New" panose="02070309020205020404" pitchFamily="49" charset="0"/>
              <a:ea typeface="Courier New" panose="02070309020205020404" pitchFamily="49" charset="0"/>
            </a:endParaRPr>
          </a:p>
          <a:p>
            <a:r>
              <a:rPr lang="en-US" sz="1600" b="1" dirty="0">
                <a:effectLst/>
                <a:latin typeface="Times New Roman" panose="02020603050405020304" pitchFamily="18" charset="0"/>
                <a:ea typeface="Courier New" panose="02070309020205020404" pitchFamily="49" charset="0"/>
                <a:cs typeface="Courier New" panose="02070309020205020404" pitchFamily="49" charset="0"/>
              </a:rPr>
              <a:t>Hybrid system:</a:t>
            </a:r>
            <a:r>
              <a:rPr lang="en-US" sz="1600" dirty="0">
                <a:effectLst/>
                <a:latin typeface="Times New Roman" panose="02020603050405020304" pitchFamily="18" charset="0"/>
                <a:ea typeface="Courier New" panose="02070309020205020404" pitchFamily="49" charset="0"/>
                <a:cs typeface="Courier New" panose="02070309020205020404" pitchFamily="49" charset="0"/>
              </a:rPr>
              <a:t> This approach combines both rule-based and machine learning-based approaches to improve the accuracy of the sentiment analysis. The rule-based system can be used as a pre-processing step to identify the sentiment of the text, which can then be used to train a machine learning model.</a:t>
            </a:r>
            <a:endParaRPr lang="en-IN" sz="1600" dirty="0">
              <a:effectLst/>
              <a:latin typeface="Courier New" panose="02070309020205020404" pitchFamily="49" charset="0"/>
              <a:ea typeface="Courier New" panose="02070309020205020404" pitchFamily="49" charset="0"/>
            </a:endParaRPr>
          </a:p>
          <a:p>
            <a:r>
              <a:rPr lang="en-US" sz="1600" dirty="0">
                <a:effectLst/>
                <a:latin typeface="Times New Roman" panose="02020603050405020304" pitchFamily="18" charset="0"/>
                <a:ea typeface="Courier New" panose="02070309020205020404" pitchFamily="49" charset="0"/>
                <a:cs typeface="Courier New" panose="02070309020205020404" pitchFamily="49" charset="0"/>
              </a:rPr>
              <a:t> </a:t>
            </a:r>
            <a:endParaRPr lang="en-IN" sz="1600" dirty="0">
              <a:effectLst/>
              <a:latin typeface="Courier New" panose="02070309020205020404" pitchFamily="49" charset="0"/>
              <a:ea typeface="Courier New" panose="02070309020205020404" pitchFamily="49" charset="0"/>
            </a:endParaRPr>
          </a:p>
          <a:p>
            <a:r>
              <a:rPr lang="en-US" sz="1600" b="1" dirty="0">
                <a:effectLst/>
                <a:latin typeface="Times New Roman" panose="02020603050405020304" pitchFamily="18" charset="0"/>
                <a:ea typeface="Courier New" panose="02070309020205020404" pitchFamily="49" charset="0"/>
                <a:cs typeface="Courier New" panose="02070309020205020404" pitchFamily="49" charset="0"/>
              </a:rPr>
              <a:t>Aspect-based sentiment analysis:</a:t>
            </a:r>
            <a:r>
              <a:rPr lang="en-US" sz="1600" dirty="0">
                <a:effectLst/>
                <a:latin typeface="Times New Roman" panose="02020603050405020304" pitchFamily="18" charset="0"/>
                <a:ea typeface="Courier New" panose="02070309020205020404" pitchFamily="49" charset="0"/>
                <a:cs typeface="Courier New" panose="02070309020205020404" pitchFamily="49" charset="0"/>
              </a:rPr>
              <a:t> This approach focuses on analyzing the sentiment of specific aspects of the product, such as the quality of the product, the customer service, or the price. This approach can provide more detailed insights into how customers feel about different aspects of the product.</a:t>
            </a:r>
            <a:endParaRPr lang="en-IN" sz="1600" dirty="0">
              <a:effectLst/>
              <a:latin typeface="Courier New" panose="02070309020205020404" pitchFamily="49" charset="0"/>
              <a:ea typeface="Courier New" panose="02070309020205020404" pitchFamily="49" charset="0"/>
            </a:endParaRPr>
          </a:p>
          <a:p>
            <a:r>
              <a:rPr lang="en-US" sz="1600" dirty="0">
                <a:effectLst/>
                <a:latin typeface="Times New Roman" panose="02020603050405020304" pitchFamily="18" charset="0"/>
                <a:ea typeface="Courier New" panose="02070309020205020404" pitchFamily="49" charset="0"/>
                <a:cs typeface="Courier New" panose="02070309020205020404" pitchFamily="49" charset="0"/>
              </a:rPr>
              <a:t> </a:t>
            </a:r>
            <a:endParaRPr lang="en-IN" sz="1600" dirty="0">
              <a:effectLst/>
              <a:latin typeface="Courier New" panose="02070309020205020404" pitchFamily="49" charset="0"/>
              <a:ea typeface="Courier New" panose="02070309020205020404" pitchFamily="49" charset="0"/>
            </a:endParaRPr>
          </a:p>
          <a:p>
            <a:r>
              <a:rPr lang="en-US" sz="1600" b="1" dirty="0">
                <a:effectLst/>
                <a:latin typeface="Times New Roman" panose="02020603050405020304" pitchFamily="18" charset="0"/>
                <a:ea typeface="Courier New" panose="02070309020205020404" pitchFamily="49" charset="0"/>
                <a:cs typeface="Courier New" panose="02070309020205020404" pitchFamily="49" charset="0"/>
              </a:rPr>
              <a:t>Deep learning-based system</a:t>
            </a:r>
            <a:r>
              <a:rPr lang="en-US" sz="1600" dirty="0">
                <a:effectLst/>
                <a:latin typeface="Times New Roman" panose="02020603050405020304" pitchFamily="18" charset="0"/>
                <a:ea typeface="Courier New" panose="02070309020205020404" pitchFamily="49" charset="0"/>
                <a:cs typeface="Courier New" panose="02070309020205020404" pitchFamily="49" charset="0"/>
              </a:rPr>
              <a:t>: This approach involves using deep neural networks to perform sentiment analysis on product reviews. This approach has been shown to achieve state-of-the-art performance on various sentiment analysis tasks.</a:t>
            </a:r>
            <a:endParaRPr lang="en-IN" sz="1600" dirty="0">
              <a:effectLst/>
              <a:latin typeface="Courier New" panose="02070309020205020404" pitchFamily="49" charset="0"/>
              <a:ea typeface="Courier New" panose="02070309020205020404" pitchFamily="49" charset="0"/>
            </a:endParaRPr>
          </a:p>
          <a:p>
            <a:r>
              <a:rPr lang="en-US" sz="1600" dirty="0">
                <a:effectLst/>
                <a:latin typeface="Times New Roman" panose="02020603050405020304" pitchFamily="18" charset="0"/>
                <a:ea typeface="Courier New" panose="02070309020205020404" pitchFamily="49" charset="0"/>
                <a:cs typeface="Courier New" panose="02070309020205020404" pitchFamily="49" charset="0"/>
              </a:rPr>
              <a:t> </a:t>
            </a:r>
            <a:endParaRPr lang="en-IN" sz="1600" dirty="0">
              <a:effectLst/>
              <a:latin typeface="Courier New" panose="02070309020205020404" pitchFamily="49" charset="0"/>
              <a:ea typeface="Courier New" panose="02070309020205020404" pitchFamily="49" charset="0"/>
            </a:endParaRPr>
          </a:p>
          <a:p>
            <a:pPr marL="285750" indent="-285750" algn="just">
              <a:buFont typeface="Wingdings" panose="05000000000000000000" pitchFamily="2" charset="2"/>
              <a:buChar char="Ø"/>
            </a:pPr>
            <a:endParaRPr lang="en-US" sz="1600" dirty="0"/>
          </a:p>
        </p:txBody>
      </p:sp>
    </p:spTree>
    <p:extLst>
      <p:ext uri="{BB962C8B-B14F-4D97-AF65-F5344CB8AC3E}">
        <p14:creationId xmlns:p14="http://schemas.microsoft.com/office/powerpoint/2010/main" val="261347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783293-C7EC-7E76-B19F-49D451C3756C}"/>
              </a:ext>
            </a:extLst>
          </p:cNvPr>
          <p:cNvSpPr txBox="1"/>
          <p:nvPr/>
        </p:nvSpPr>
        <p:spPr>
          <a:xfrm>
            <a:off x="618565" y="1119699"/>
            <a:ext cx="6096000" cy="707886"/>
          </a:xfrm>
          <a:prstGeom prst="rect">
            <a:avLst/>
          </a:prstGeom>
          <a:noFill/>
        </p:spPr>
        <p:txBody>
          <a:bodyPr wrap="square">
            <a:spAutoFit/>
          </a:bodyPr>
          <a:lstStyle/>
          <a:p>
            <a:r>
              <a:rPr lang="en-US" sz="4000" b="1" u="sng" dirty="0">
                <a:solidFill>
                  <a:schemeClr val="accent2"/>
                </a:solidFill>
              </a:rPr>
              <a:t>MODULES</a:t>
            </a:r>
          </a:p>
        </p:txBody>
      </p:sp>
      <p:sp>
        <p:nvSpPr>
          <p:cNvPr id="3" name="TextBox 2">
            <a:extLst>
              <a:ext uri="{FF2B5EF4-FFF2-40B4-BE49-F238E27FC236}">
                <a16:creationId xmlns:a16="http://schemas.microsoft.com/office/drawing/2014/main" id="{FF71E7B0-9053-C81B-06E2-EEFBEF1A0F8A}"/>
              </a:ext>
            </a:extLst>
          </p:cNvPr>
          <p:cNvSpPr txBox="1"/>
          <p:nvPr/>
        </p:nvSpPr>
        <p:spPr>
          <a:xfrm>
            <a:off x="618565" y="2231846"/>
            <a:ext cx="9166709" cy="3990516"/>
          </a:xfrm>
          <a:prstGeom prst="rect">
            <a:avLst/>
          </a:prstGeom>
          <a:noFill/>
        </p:spPr>
        <p:txBody>
          <a:bodyPr wrap="square">
            <a:spAutoFit/>
          </a:bodyPr>
          <a:lstStyle/>
          <a:p>
            <a:pPr algn="just">
              <a:lnSpc>
                <a:spcPct val="115000"/>
              </a:lnSpc>
              <a:spcAft>
                <a:spcPts val="1000"/>
              </a:spcAft>
            </a:pPr>
            <a:r>
              <a:rPr lang="en-US" sz="2400" b="1" u="sng" dirty="0">
                <a:effectLst/>
                <a:latin typeface="Söhne"/>
                <a:ea typeface="Calibri" panose="020F0502020204030204" pitchFamily="34" charset="0"/>
                <a:cs typeface="Times New Roman" panose="02020603050405020304" pitchFamily="18" charset="0"/>
              </a:rPr>
              <a:t>User interface: </a:t>
            </a:r>
            <a:r>
              <a:rPr lang="en-US" sz="2400" dirty="0">
                <a:effectLst/>
                <a:latin typeface="Söhne"/>
                <a:ea typeface="Calibri" panose="020F0502020204030204" pitchFamily="34" charset="0"/>
                <a:cs typeface="Times New Roman" panose="02020603050405020304" pitchFamily="18" charset="0"/>
              </a:rPr>
              <a:t>This module will provide a user-friendly interface for users to input text and view the sentiment analysis results.</a:t>
            </a:r>
            <a:endParaRPr lang="en-IN" sz="2400" dirty="0">
              <a:effectLst/>
              <a:latin typeface="Söhne"/>
              <a:ea typeface="Calibri" panose="020F0502020204030204" pitchFamily="34" charset="0"/>
              <a:cs typeface="Times New Roman" panose="02020603050405020304" pitchFamily="18" charset="0"/>
            </a:endParaRPr>
          </a:p>
          <a:p>
            <a:pPr algn="just">
              <a:lnSpc>
                <a:spcPct val="115000"/>
              </a:lnSpc>
              <a:spcAft>
                <a:spcPts val="1000"/>
              </a:spcAft>
            </a:pPr>
            <a:r>
              <a:rPr lang="en-US" sz="2400" b="1" u="sng" dirty="0">
                <a:effectLst/>
                <a:latin typeface="Söhne"/>
                <a:ea typeface="Calibri" panose="020F0502020204030204" pitchFamily="34" charset="0"/>
                <a:cs typeface="Times New Roman" panose="02020603050405020304" pitchFamily="18" charset="0"/>
              </a:rPr>
              <a:t>Sentimental Analysis Model</a:t>
            </a:r>
            <a:r>
              <a:rPr lang="en-US" sz="2400" dirty="0">
                <a:effectLst/>
                <a:latin typeface="Söhne"/>
                <a:ea typeface="Calibri" panose="020F0502020204030204" pitchFamily="34" charset="0"/>
                <a:cs typeface="Times New Roman" panose="02020603050405020304" pitchFamily="18" charset="0"/>
              </a:rPr>
              <a:t>: This module will use machine learning algorithms to analyze the sentiment of the text.</a:t>
            </a:r>
            <a:endParaRPr lang="en-IN" sz="2400" dirty="0">
              <a:effectLst/>
              <a:latin typeface="Söhne"/>
              <a:ea typeface="Calibri" panose="020F0502020204030204" pitchFamily="34" charset="0"/>
              <a:cs typeface="Times New Roman" panose="02020603050405020304" pitchFamily="18" charset="0"/>
            </a:endParaRPr>
          </a:p>
          <a:p>
            <a:pPr algn="just">
              <a:lnSpc>
                <a:spcPct val="115000"/>
              </a:lnSpc>
              <a:spcAft>
                <a:spcPts val="1000"/>
              </a:spcAft>
            </a:pPr>
            <a:r>
              <a:rPr lang="en-US" sz="2400" b="1" u="sng" dirty="0">
                <a:effectLst/>
                <a:latin typeface="Söhne"/>
                <a:ea typeface="Calibri" panose="020F0502020204030204" pitchFamily="34" charset="0"/>
                <a:cs typeface="Times New Roman" panose="02020603050405020304" pitchFamily="18" charset="0"/>
              </a:rPr>
              <a:t>Database:</a:t>
            </a:r>
            <a:r>
              <a:rPr lang="en-US" sz="2400" dirty="0">
                <a:effectLst/>
                <a:latin typeface="Söhne"/>
                <a:ea typeface="Calibri" panose="020F0502020204030204" pitchFamily="34" charset="0"/>
                <a:cs typeface="Times New Roman" panose="02020603050405020304" pitchFamily="18" charset="0"/>
              </a:rPr>
              <a:t> This module will store the user data and sentiment analysis results.</a:t>
            </a:r>
            <a:endParaRPr lang="en-IN" sz="2400" dirty="0">
              <a:effectLst/>
              <a:latin typeface="Söhne"/>
              <a:ea typeface="Calibri" panose="020F0502020204030204" pitchFamily="34" charset="0"/>
              <a:cs typeface="Times New Roman" panose="02020603050405020304" pitchFamily="18" charset="0"/>
            </a:endParaRPr>
          </a:p>
          <a:p>
            <a:pPr algn="just">
              <a:lnSpc>
                <a:spcPct val="115000"/>
              </a:lnSpc>
              <a:spcAft>
                <a:spcPts val="1000"/>
              </a:spcAft>
            </a:pPr>
            <a:r>
              <a:rPr lang="en-US" sz="2400" b="1" u="sng" dirty="0">
                <a:effectLst/>
                <a:latin typeface="Söhne"/>
                <a:ea typeface="Calibri" panose="020F0502020204030204" pitchFamily="34" charset="0"/>
                <a:cs typeface="Times New Roman" panose="02020603050405020304" pitchFamily="18" charset="0"/>
              </a:rPr>
              <a:t>Reporting</a:t>
            </a:r>
            <a:r>
              <a:rPr lang="en-US" sz="2400" dirty="0">
                <a:effectLst/>
                <a:latin typeface="Söhne"/>
                <a:ea typeface="Calibri" panose="020F0502020204030204" pitchFamily="34" charset="0"/>
                <a:cs typeface="Times New Roman" panose="02020603050405020304" pitchFamily="18" charset="0"/>
              </a:rPr>
              <a:t>: This module will generate reports and visualizations of sentiment analysis results.</a:t>
            </a:r>
            <a:endParaRPr lang="en-IN" sz="2400" dirty="0">
              <a:effectLst/>
              <a:latin typeface="Söhn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8237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783293-C7EC-7E76-B19F-49D451C3756C}"/>
              </a:ext>
            </a:extLst>
          </p:cNvPr>
          <p:cNvSpPr txBox="1"/>
          <p:nvPr/>
        </p:nvSpPr>
        <p:spPr>
          <a:xfrm>
            <a:off x="486979" y="1144024"/>
            <a:ext cx="6096000" cy="1323439"/>
          </a:xfrm>
          <a:prstGeom prst="rect">
            <a:avLst/>
          </a:prstGeom>
          <a:noFill/>
        </p:spPr>
        <p:txBody>
          <a:bodyPr wrap="square">
            <a:spAutoFit/>
          </a:bodyPr>
          <a:lstStyle/>
          <a:p>
            <a:r>
              <a:rPr lang="en-IN" altLang="en-US" sz="4000" b="1" i="1" dirty="0">
                <a:solidFill>
                  <a:schemeClr val="accent2"/>
                </a:solidFill>
              </a:rPr>
              <a:t>Architecture Diagrams</a:t>
            </a:r>
            <a:r>
              <a:rPr lang="en-US" sz="4000" b="1" i="1" dirty="0">
                <a:solidFill>
                  <a:schemeClr val="accent2"/>
                </a:solidFill>
              </a:rPr>
              <a:t> </a:t>
            </a:r>
          </a:p>
          <a:p>
            <a:endParaRPr lang="en-US" sz="4000" b="1" i="1" dirty="0">
              <a:solidFill>
                <a:schemeClr val="accent2"/>
              </a:solidFill>
            </a:endParaRPr>
          </a:p>
        </p:txBody>
      </p:sp>
      <p:grpSp>
        <p:nvGrpSpPr>
          <p:cNvPr id="14" name="Group 13">
            <a:extLst>
              <a:ext uri="{FF2B5EF4-FFF2-40B4-BE49-F238E27FC236}">
                <a16:creationId xmlns:a16="http://schemas.microsoft.com/office/drawing/2014/main" id="{456B03EC-4DFD-7D9E-B50A-4514331BA86D}"/>
              </a:ext>
            </a:extLst>
          </p:cNvPr>
          <p:cNvGrpSpPr/>
          <p:nvPr/>
        </p:nvGrpSpPr>
        <p:grpSpPr>
          <a:xfrm>
            <a:off x="2143647" y="1294560"/>
            <a:ext cx="5859720" cy="4268880"/>
            <a:chOff x="2461280" y="1435880"/>
            <a:chExt cx="5859720" cy="426888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0D70A624-D377-96E3-780E-7B9212B12CF4}"/>
                    </a:ext>
                  </a:extLst>
                </p14:cNvPr>
                <p14:cNvContentPartPr/>
                <p14:nvPr/>
              </p14:nvContentPartPr>
              <p14:xfrm>
                <a:off x="2461280" y="1435880"/>
                <a:ext cx="5859720" cy="4268880"/>
              </p14:xfrm>
            </p:contentPart>
          </mc:Choice>
          <mc:Fallback xmlns="">
            <p:pic>
              <p:nvPicPr>
                <p:cNvPr id="7" name="Ink 6">
                  <a:extLst>
                    <a:ext uri="{FF2B5EF4-FFF2-40B4-BE49-F238E27FC236}">
                      <a16:creationId xmlns:a16="http://schemas.microsoft.com/office/drawing/2014/main" id="{0D70A624-D377-96E3-780E-7B9212B12CF4}"/>
                    </a:ext>
                  </a:extLst>
                </p:cNvPr>
                <p:cNvPicPr/>
                <p:nvPr/>
              </p:nvPicPr>
              <p:blipFill>
                <a:blip r:embed="rId3"/>
                <a:stretch>
                  <a:fillRect/>
                </a:stretch>
              </p:blipFill>
              <p:spPr>
                <a:xfrm>
                  <a:off x="2398280" y="1373240"/>
                  <a:ext cx="5985360" cy="4394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7CDDEDDB-CFD5-3766-B647-A2E6AA1CFCF2}"/>
                    </a:ext>
                  </a:extLst>
                </p14:cNvPr>
                <p14:cNvContentPartPr/>
                <p14:nvPr/>
              </p14:nvContentPartPr>
              <p14:xfrm>
                <a:off x="7132280" y="4094480"/>
                <a:ext cx="360" cy="360"/>
              </p14:xfrm>
            </p:contentPart>
          </mc:Choice>
          <mc:Fallback xmlns="">
            <p:pic>
              <p:nvPicPr>
                <p:cNvPr id="9" name="Ink 8">
                  <a:extLst>
                    <a:ext uri="{FF2B5EF4-FFF2-40B4-BE49-F238E27FC236}">
                      <a16:creationId xmlns:a16="http://schemas.microsoft.com/office/drawing/2014/main" id="{7CDDEDDB-CFD5-3766-B647-A2E6AA1CFCF2}"/>
                    </a:ext>
                  </a:extLst>
                </p:cNvPr>
                <p:cNvPicPr/>
                <p:nvPr/>
              </p:nvPicPr>
              <p:blipFill>
                <a:blip r:embed="rId5"/>
                <a:stretch>
                  <a:fillRect/>
                </a:stretch>
              </p:blipFill>
              <p:spPr>
                <a:xfrm>
                  <a:off x="7069640" y="40314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F9FB1782-DBC7-870C-CE75-64C50EE6B93C}"/>
                    </a:ext>
                  </a:extLst>
                </p14:cNvPr>
                <p14:cNvContentPartPr/>
                <p14:nvPr/>
              </p14:nvContentPartPr>
              <p14:xfrm>
                <a:off x="7132280" y="4094480"/>
                <a:ext cx="360" cy="360"/>
              </p14:xfrm>
            </p:contentPart>
          </mc:Choice>
          <mc:Fallback xmlns="">
            <p:pic>
              <p:nvPicPr>
                <p:cNvPr id="11" name="Ink 10">
                  <a:extLst>
                    <a:ext uri="{FF2B5EF4-FFF2-40B4-BE49-F238E27FC236}">
                      <a16:creationId xmlns:a16="http://schemas.microsoft.com/office/drawing/2014/main" id="{F9FB1782-DBC7-870C-CE75-64C50EE6B93C}"/>
                    </a:ext>
                  </a:extLst>
                </p:cNvPr>
                <p:cNvPicPr/>
                <p:nvPr/>
              </p:nvPicPr>
              <p:blipFill>
                <a:blip r:embed="rId5"/>
                <a:stretch>
                  <a:fillRect/>
                </a:stretch>
              </p:blipFill>
              <p:spPr>
                <a:xfrm>
                  <a:off x="7069640" y="40314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389E7725-F77E-F9F3-8A02-AAF92DDC94F1}"/>
                    </a:ext>
                  </a:extLst>
                </p14:cNvPr>
                <p14:cNvContentPartPr/>
                <p14:nvPr/>
              </p14:nvContentPartPr>
              <p14:xfrm>
                <a:off x="7132280" y="3879560"/>
                <a:ext cx="756000" cy="215280"/>
              </p14:xfrm>
            </p:contentPart>
          </mc:Choice>
          <mc:Fallback xmlns="">
            <p:pic>
              <p:nvPicPr>
                <p:cNvPr id="13" name="Ink 12">
                  <a:extLst>
                    <a:ext uri="{FF2B5EF4-FFF2-40B4-BE49-F238E27FC236}">
                      <a16:creationId xmlns:a16="http://schemas.microsoft.com/office/drawing/2014/main" id="{389E7725-F77E-F9F3-8A02-AAF92DDC94F1}"/>
                    </a:ext>
                  </a:extLst>
                </p:cNvPr>
                <p:cNvPicPr/>
                <p:nvPr/>
              </p:nvPicPr>
              <p:blipFill>
                <a:blip r:embed="rId8"/>
                <a:stretch>
                  <a:fillRect/>
                </a:stretch>
              </p:blipFill>
              <p:spPr>
                <a:xfrm>
                  <a:off x="7069640" y="3816560"/>
                  <a:ext cx="881640" cy="340920"/>
                </a:xfrm>
                <a:prstGeom prst="rect">
                  <a:avLst/>
                </a:prstGeom>
              </p:spPr>
            </p:pic>
          </mc:Fallback>
        </mc:AlternateContent>
      </p:grpSp>
      <p:pic>
        <p:nvPicPr>
          <p:cNvPr id="17" name="Picture 16" descr="Diagram&#10;&#10;Description automatically generated">
            <a:extLst>
              <a:ext uri="{FF2B5EF4-FFF2-40B4-BE49-F238E27FC236}">
                <a16:creationId xmlns:a16="http://schemas.microsoft.com/office/drawing/2014/main" id="{1EB62198-FA37-AE3A-6324-84FB698A3E4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95586" y="2032484"/>
            <a:ext cx="6374785" cy="4685511"/>
          </a:xfrm>
          <a:prstGeom prst="rect">
            <a:avLst/>
          </a:prstGeom>
        </p:spPr>
      </p:pic>
    </p:spTree>
    <p:extLst>
      <p:ext uri="{BB962C8B-B14F-4D97-AF65-F5344CB8AC3E}">
        <p14:creationId xmlns:p14="http://schemas.microsoft.com/office/powerpoint/2010/main" val="656483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TotalTime>
  <Words>1587</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Bahnschrift</vt:lpstr>
      <vt:lpstr>Bookman Old Style</vt:lpstr>
      <vt:lpstr>Calibri</vt:lpstr>
      <vt:lpstr>Calibri Light</vt:lpstr>
      <vt:lpstr>Courier New</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fouziya syed</cp:lastModifiedBy>
  <cp:revision>21</cp:revision>
  <dcterms:created xsi:type="dcterms:W3CDTF">2023-03-16T15:58:13Z</dcterms:created>
  <dcterms:modified xsi:type="dcterms:W3CDTF">2023-03-26T16:58:00Z</dcterms:modified>
</cp:coreProperties>
</file>