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9341"/>
            <a:ext cx="12192001" cy="6857990"/>
          </a:xfrm>
          <a:prstGeom prst="rect">
            <a:avLst/>
          </a:prstGeom>
        </p:spPr>
      </p:pic>
      <p:sp useBgFill="1">
        <p:nvSpPr>
          <p:cNvPr id="103"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solidFill>
                  <a:schemeClr val="tx1"/>
                </a:solidFill>
              </a:rPr>
              <a:t>Case study</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7389965" y="4157933"/>
            <a:ext cx="3485072" cy="1026544"/>
          </a:xfrm>
        </p:spPr>
        <p:txBody>
          <a:bodyPr>
            <a:normAutofit lnSpcReduction="10000"/>
          </a:bodyPr>
          <a:lstStyle/>
          <a:p>
            <a:pPr algn="l"/>
            <a:r>
              <a:rPr lang="en-US" sz="2400" dirty="0"/>
              <a:t>Maze problem</a:t>
            </a:r>
          </a:p>
          <a:p>
            <a:pPr algn="l"/>
            <a:r>
              <a:rPr lang="en-US" sz="2400" dirty="0"/>
              <a:t>Golden ratio problem</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xmlns="" id="{72B2D6DE-C9B5-4678-91EF-77E85F2350DA}"/>
              </a:ext>
              <a:ext uri="{C183D7F6-B498-43B3-948B-1728B52AA6E4}">
                <adec:decorative xmlns:adec="http://schemas.microsoft.com/office/drawing/2017/decorative" xmlns=""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xmlns=""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xmlns=""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err="1"/>
              <a:t>Fouz</a:t>
            </a:r>
            <a:r>
              <a:rPr lang="en-US" sz="4000" dirty="0"/>
              <a:t> </a:t>
            </a:r>
            <a:r>
              <a:rPr lang="en-US" sz="4000" dirty="0" err="1"/>
              <a:t>ul</a:t>
            </a:r>
            <a:r>
              <a:rPr lang="en-US" sz="4000" dirty="0"/>
              <a:t> Abad</a:t>
            </a:r>
          </a:p>
        </p:txBody>
      </p:sp>
      <p:sp>
        <p:nvSpPr>
          <p:cNvPr id="24" name="Content Placeholder 2">
            <a:extLst>
              <a:ext uri="{FF2B5EF4-FFF2-40B4-BE49-F238E27FC236}">
                <a16:creationId xmlns:a16="http://schemas.microsoft.com/office/drawing/2014/main" xmlns=""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smtClean="0"/>
              <a:t>B20102043</a:t>
            </a: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479E5-51A5-BC0B-3A1B-4C5BDAE7649B}"/>
              </a:ext>
            </a:extLst>
          </p:cNvPr>
          <p:cNvSpPr>
            <a:spLocks noGrp="1"/>
          </p:cNvSpPr>
          <p:nvPr>
            <p:ph type="ctrTitle"/>
          </p:nvPr>
        </p:nvSpPr>
        <p:spPr>
          <a:xfrm>
            <a:off x="1370693" y="0"/>
            <a:ext cx="9440034" cy="1828801"/>
          </a:xfrm>
        </p:spPr>
        <p:txBody>
          <a:bodyPr/>
          <a:lstStyle/>
          <a:p>
            <a:r>
              <a:rPr lang="en-US" sz="5400" dirty="0">
                <a:solidFill>
                  <a:schemeClr val="tx1"/>
                </a:solidFill>
                <a:ea typeface="Calibri Light"/>
                <a:cs typeface="Calibri Light"/>
              </a:rPr>
              <a:t>Golden Ratio</a:t>
            </a:r>
            <a:endParaRPr lang="en-US" dirty="0">
              <a:solidFill>
                <a:schemeClr val="tx1"/>
              </a:solidFill>
            </a:endParaRPr>
          </a:p>
        </p:txBody>
      </p:sp>
      <p:sp>
        <p:nvSpPr>
          <p:cNvPr id="3" name="Subtitle 2">
            <a:extLst>
              <a:ext uri="{FF2B5EF4-FFF2-40B4-BE49-F238E27FC236}">
                <a16:creationId xmlns:a16="http://schemas.microsoft.com/office/drawing/2014/main" xmlns="" id="{FF20939C-0A79-CA70-B011-0500481A9B2D}"/>
              </a:ext>
            </a:extLst>
          </p:cNvPr>
          <p:cNvSpPr>
            <a:spLocks noGrp="1"/>
          </p:cNvSpPr>
          <p:nvPr>
            <p:ph type="subTitle" idx="1"/>
          </p:nvPr>
        </p:nvSpPr>
        <p:spPr>
          <a:xfrm>
            <a:off x="1392464" y="1828801"/>
            <a:ext cx="9440034" cy="4609036"/>
          </a:xfrm>
        </p:spPr>
        <p:txBody>
          <a:bodyPr>
            <a:normAutofit fontScale="85000" lnSpcReduction="20000"/>
          </a:bodyPr>
          <a:lstStyle/>
          <a:p>
            <a:pPr marL="342900" indent="-342900" algn="l">
              <a:buFont typeface="Arial" panose="020B0604020202020204" pitchFamily="34" charset="0"/>
              <a:buChar char="•"/>
            </a:pPr>
            <a:r>
              <a:rPr lang="en-US" sz="2400" b="1" dirty="0"/>
              <a:t>display(): </a:t>
            </a:r>
            <a:r>
              <a:rPr lang="en-US" sz="2400" dirty="0"/>
              <a:t>This function is the OpenGL display callback. It is called whenever the window needs to be redrawn. Inside this function, the code sets up the initial dimensions for the first golden rectangle and calls </a:t>
            </a:r>
            <a:r>
              <a:rPr lang="en-US" sz="2400" dirty="0" err="1"/>
              <a:t>drawGoldenRegression</a:t>
            </a:r>
            <a:r>
              <a:rPr lang="en-US" sz="2400" dirty="0"/>
              <a:t> to draw a series of rectangles. After drawing, it swaps the front and back buffers using </a:t>
            </a:r>
            <a:r>
              <a:rPr lang="en-US" sz="2400" dirty="0" err="1"/>
              <a:t>glutSwapBuffers</a:t>
            </a:r>
            <a:r>
              <a:rPr lang="en-US" sz="2400" dirty="0"/>
              <a:t>() to display the result.</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b="1" dirty="0"/>
              <a:t>reshape(int w, int h):</a:t>
            </a:r>
            <a:r>
              <a:rPr lang="en-US" sz="2400" dirty="0"/>
              <a:t> This function is the OpenGL reshape callback. It is called whenever the window is resized. It sets the viewport and the projection matrix to ensure proper scaling and aspect ratio when the window is resized.</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b="1" dirty="0"/>
              <a:t>main(int </a:t>
            </a:r>
            <a:r>
              <a:rPr lang="en-US" sz="2400" b="1" dirty="0" err="1"/>
              <a:t>argc</a:t>
            </a:r>
            <a:r>
              <a:rPr lang="en-US" sz="2400" b="1" dirty="0"/>
              <a:t>, char** </a:t>
            </a:r>
            <a:r>
              <a:rPr lang="en-US" sz="2400" b="1" dirty="0" err="1"/>
              <a:t>argv</a:t>
            </a:r>
            <a:r>
              <a:rPr lang="en-US" sz="2400" b="1" dirty="0"/>
              <a:t>):</a:t>
            </a:r>
            <a:r>
              <a:rPr lang="en-US" sz="2400" dirty="0"/>
              <a:t> This is the main function of the program. It initializes GLUT, sets up the display and reshape callback functions, and enters the GLUT main loop. In the main loop, GLUT handles events such as user input and invokes the callback functions when necessary. The program </a:t>
            </a:r>
            <a:r>
              <a:rPr lang="en-US" sz="2400" dirty="0">
                <a:solidFill>
                  <a:schemeClr val="bg1"/>
                </a:solidFill>
              </a:rPr>
              <a:t>continues running until</a:t>
            </a:r>
            <a:endParaRPr lang="en-US" dirty="0"/>
          </a:p>
        </p:txBody>
      </p:sp>
    </p:spTree>
    <p:extLst>
      <p:ext uri="{BB962C8B-B14F-4D97-AF65-F5344CB8AC3E}">
        <p14:creationId xmlns:p14="http://schemas.microsoft.com/office/powerpoint/2010/main" val="216714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7268B7C-F2E1-B37C-45A9-C900D31AC53B}"/>
              </a:ext>
            </a:extLst>
          </p:cNvPr>
          <p:cNvSpPr>
            <a:spLocks noGrp="1"/>
          </p:cNvSpPr>
          <p:nvPr>
            <p:ph type="subTitle" idx="1"/>
          </p:nvPr>
        </p:nvSpPr>
        <p:spPr>
          <a:xfrm>
            <a:off x="1370693" y="1735494"/>
            <a:ext cx="9440034" cy="4907901"/>
          </a:xfrm>
        </p:spPr>
        <p:txBody>
          <a:bodyPr>
            <a:normAutofit fontScale="92500" lnSpcReduction="10000"/>
          </a:bodyPr>
          <a:lstStyle/>
          <a:p>
            <a:pPr marL="342900" indent="-342900" algn="l">
              <a:buFont typeface="Arial" panose="020B0604020202020204" pitchFamily="34" charset="0"/>
              <a:buChar char="•"/>
            </a:pPr>
            <a:r>
              <a:rPr lang="en-US" sz="2400" b="1" dirty="0" err="1"/>
              <a:t>drawGoldenRectangle</a:t>
            </a:r>
            <a:r>
              <a:rPr lang="en-US" sz="2400" b="1" dirty="0"/>
              <a:t>(float width, float height):</a:t>
            </a:r>
            <a:r>
              <a:rPr lang="en-US" sz="2400" dirty="0"/>
              <a:t> This function is responsible for drawing a golden rectangle with the given width and height. It uses OpenGL commands to draw a rectangle outlined by lines. The </a:t>
            </a:r>
            <a:r>
              <a:rPr lang="en-US" sz="2400" dirty="0" err="1"/>
              <a:t>glBegin</a:t>
            </a:r>
            <a:r>
              <a:rPr lang="en-US" sz="2400" dirty="0"/>
              <a:t>(GL_LINE_LOOP) and </a:t>
            </a:r>
            <a:r>
              <a:rPr lang="en-US" sz="2400" dirty="0" err="1"/>
              <a:t>glEnd</a:t>
            </a:r>
            <a:r>
              <a:rPr lang="en-US" sz="2400" dirty="0"/>
              <a:t>() functions mark the beginning and end of the drawing operation, and glVertex2f is used to specify the coordinates of the rectangle's corners.</a:t>
            </a:r>
          </a:p>
          <a:p>
            <a:pPr marL="342900" indent="-342900" algn="l">
              <a:buFont typeface="Arial" panose="020B0604020202020204" pitchFamily="34" charset="0"/>
              <a:buChar char="•"/>
            </a:pPr>
            <a:r>
              <a:rPr lang="en-US" sz="2400" b="1" dirty="0" err="1"/>
              <a:t>drawGoldenRegression</a:t>
            </a:r>
            <a:r>
              <a:rPr lang="en-US" sz="2400" b="1" dirty="0"/>
              <a:t>(int depth, float width, float height): </a:t>
            </a:r>
            <a:r>
              <a:rPr lang="en-US" sz="2400" dirty="0"/>
              <a:t>This function recursively draws a series of golden rectangles, creating a visual representation of the golden ratio. It takes three parameters: depth, width, and height. The depth determines how many rectangles are drawn, and width and height define the dimensions of the current rectangle. The function calls itself recursively to draw smaller rectangles above each other, simulating the golden ratio effect. It uses </a:t>
            </a:r>
            <a:r>
              <a:rPr lang="en-US" sz="2400" dirty="0" err="1"/>
              <a:t>glPushMatrix</a:t>
            </a:r>
            <a:r>
              <a:rPr lang="en-US" sz="2400" dirty="0"/>
              <a:t> and </a:t>
            </a:r>
            <a:r>
              <a:rPr lang="en-US" sz="2400" dirty="0" err="1"/>
              <a:t>glPopMatrix</a:t>
            </a:r>
            <a:r>
              <a:rPr lang="en-US" sz="2400" dirty="0"/>
              <a:t> to save and restore the transformation matrix, ensuring each rectangle is drawn correctly relative to the previous one.</a:t>
            </a:r>
          </a:p>
          <a:p>
            <a:pPr algn="l"/>
            <a:endParaRPr lang="en-US" dirty="0"/>
          </a:p>
        </p:txBody>
      </p:sp>
    </p:spTree>
    <p:extLst>
      <p:ext uri="{BB962C8B-B14F-4D97-AF65-F5344CB8AC3E}">
        <p14:creationId xmlns:p14="http://schemas.microsoft.com/office/powerpoint/2010/main" val="337173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27E5A-7191-110E-2E02-59E159D84777}"/>
              </a:ext>
            </a:extLst>
          </p:cNvPr>
          <p:cNvSpPr>
            <a:spLocks noGrp="1"/>
          </p:cNvSpPr>
          <p:nvPr>
            <p:ph type="ctrTitle"/>
          </p:nvPr>
        </p:nvSpPr>
        <p:spPr>
          <a:xfrm>
            <a:off x="1268056" y="0"/>
            <a:ext cx="9440034" cy="1828801"/>
          </a:xfrm>
        </p:spPr>
        <p:txBody>
          <a:bodyPr/>
          <a:lstStyle/>
          <a:p>
            <a:r>
              <a:rPr lang="en-US" sz="5400" dirty="0">
                <a:solidFill>
                  <a:schemeClr val="tx1"/>
                </a:solidFill>
              </a:rPr>
              <a:t>Maze problem</a:t>
            </a:r>
            <a:endParaRPr lang="en-US" dirty="0">
              <a:solidFill>
                <a:schemeClr val="tx1"/>
              </a:solidFill>
            </a:endParaRPr>
          </a:p>
        </p:txBody>
      </p:sp>
      <p:sp>
        <p:nvSpPr>
          <p:cNvPr id="3" name="Subtitle 2">
            <a:extLst>
              <a:ext uri="{FF2B5EF4-FFF2-40B4-BE49-F238E27FC236}">
                <a16:creationId xmlns:a16="http://schemas.microsoft.com/office/drawing/2014/main" xmlns="" id="{FB7843DA-2DD1-3CE8-347B-2D84DA199645}"/>
              </a:ext>
            </a:extLst>
          </p:cNvPr>
          <p:cNvSpPr>
            <a:spLocks noGrp="1"/>
          </p:cNvSpPr>
          <p:nvPr>
            <p:ph type="subTitle" idx="1"/>
          </p:nvPr>
        </p:nvSpPr>
        <p:spPr>
          <a:xfrm>
            <a:off x="1370693" y="2006082"/>
            <a:ext cx="9440034" cy="4655975"/>
          </a:xfrm>
        </p:spPr>
        <p:txBody>
          <a:bodyPr>
            <a:normAutofit fontScale="70000" lnSpcReduction="20000"/>
          </a:bodyPr>
          <a:lstStyle/>
          <a:p>
            <a:endParaRPr lang="en-US" dirty="0"/>
          </a:p>
          <a:p>
            <a:r>
              <a:rPr lang="en-US" dirty="0"/>
              <a:t>1. </a:t>
            </a:r>
            <a:r>
              <a:rPr lang="en-US" dirty="0" err="1"/>
              <a:t>initializeMaze</a:t>
            </a:r>
            <a:r>
              <a:rPr lang="en-US" dirty="0"/>
              <a:t>(): This function initializes the maze by setting all grid cells to 0 (meaning unvisited), and it sets all the north and east walls to 1 (meaning they are intact).</a:t>
            </a:r>
          </a:p>
          <a:p>
            <a:endParaRPr lang="en-US" dirty="0"/>
          </a:p>
          <a:p>
            <a:r>
              <a:rPr lang="en-US" dirty="0"/>
              <a:t>2. </a:t>
            </a:r>
            <a:r>
              <a:rPr lang="en-US" dirty="0" err="1"/>
              <a:t>drawMaze</a:t>
            </a:r>
            <a:r>
              <a:rPr lang="en-US" dirty="0"/>
              <a:t>(): This function is responsible for drawing the maze on the screen using OpenGL. It loops through the `</a:t>
            </a:r>
            <a:r>
              <a:rPr lang="en-US" dirty="0" err="1"/>
              <a:t>northWall</a:t>
            </a:r>
            <a:r>
              <a:rPr lang="en-US" dirty="0"/>
              <a:t>` and `</a:t>
            </a:r>
            <a:r>
              <a:rPr lang="en-US" dirty="0" err="1"/>
              <a:t>eastWall</a:t>
            </a:r>
            <a:r>
              <a:rPr lang="en-US" dirty="0"/>
              <a:t>` arrays and draws vertical and horizontal lines to represent the walls.</a:t>
            </a:r>
          </a:p>
          <a:p>
            <a:endParaRPr lang="en-US" dirty="0"/>
          </a:p>
          <a:p>
            <a:r>
              <a:rPr lang="en-US" dirty="0"/>
              <a:t>3. </a:t>
            </a:r>
            <a:r>
              <a:rPr lang="en-US" dirty="0" err="1"/>
              <a:t>moveMouse</a:t>
            </a:r>
            <a:r>
              <a:rPr lang="en-US" dirty="0"/>
              <a:t>(int x, int y): This function is called whenever the mouse moves. It updates the `</a:t>
            </a:r>
            <a:r>
              <a:rPr lang="en-US" dirty="0" err="1"/>
              <a:t>mouseXcoor</a:t>
            </a:r>
            <a:r>
              <a:rPr lang="en-US" dirty="0"/>
              <a:t>` and `</a:t>
            </a:r>
            <a:r>
              <a:rPr lang="en-US" dirty="0" err="1"/>
              <a:t>mouseYcoor</a:t>
            </a:r>
            <a:r>
              <a:rPr lang="en-US" dirty="0"/>
              <a:t>` variables with the current mouse coordinates.</a:t>
            </a:r>
          </a:p>
          <a:p>
            <a:endParaRPr lang="en-US" dirty="0"/>
          </a:p>
          <a:p>
            <a:r>
              <a:rPr lang="en-US" dirty="0"/>
              <a:t>4. </a:t>
            </a:r>
            <a:r>
              <a:rPr lang="en-US" dirty="0" err="1"/>
              <a:t>eatWalls</a:t>
            </a:r>
            <a:r>
              <a:rPr lang="en-US" dirty="0"/>
              <a:t>(int x, int y):This function represents the logic of your mouse moving through the maze. It randomly chooses a direction (north or east) and moves the mouse while eating through walls to connect cells. It updates the `grid` array to mark visited cells and uses a loop to ensure the mouse moves to an unvisited cell. The `</a:t>
            </a:r>
            <a:r>
              <a:rPr lang="en-US" dirty="0" err="1"/>
              <a:t>mouseX</a:t>
            </a:r>
            <a:r>
              <a:rPr lang="en-US" dirty="0"/>
              <a:t>` and `</a:t>
            </a:r>
            <a:r>
              <a:rPr lang="en-US" dirty="0" err="1"/>
              <a:t>mouseY</a:t>
            </a:r>
            <a:r>
              <a:rPr lang="en-US" dirty="0"/>
              <a:t>` variables are updated to track the mouse's position.</a:t>
            </a:r>
          </a:p>
          <a:p>
            <a:endParaRPr lang="en-US" dirty="0"/>
          </a:p>
        </p:txBody>
      </p:sp>
    </p:spTree>
    <p:extLst>
      <p:ext uri="{BB962C8B-B14F-4D97-AF65-F5344CB8AC3E}">
        <p14:creationId xmlns:p14="http://schemas.microsoft.com/office/powerpoint/2010/main" val="50131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C66367A-28C6-F2AE-6E79-4F1D185B3ACB}"/>
              </a:ext>
            </a:extLst>
          </p:cNvPr>
          <p:cNvSpPr>
            <a:spLocks noGrp="1"/>
          </p:cNvSpPr>
          <p:nvPr>
            <p:ph type="subTitle" idx="1"/>
          </p:nvPr>
        </p:nvSpPr>
        <p:spPr>
          <a:xfrm>
            <a:off x="1370693" y="774442"/>
            <a:ext cx="8986287" cy="5253134"/>
          </a:xfrm>
        </p:spPr>
        <p:txBody>
          <a:bodyPr>
            <a:normAutofit fontScale="92500" lnSpcReduction="20000"/>
          </a:bodyPr>
          <a:lstStyle/>
          <a:p>
            <a:pPr algn="l"/>
            <a:r>
              <a:rPr lang="en-US" dirty="0"/>
              <a:t>      5. </a:t>
            </a:r>
            <a:r>
              <a:rPr lang="en-US" dirty="0" err="1"/>
              <a:t>mouseWrapper</a:t>
            </a:r>
            <a:r>
              <a:rPr lang="en-US" dirty="0"/>
              <a:t>(int button, int state, int x, int y): This function acts as a           wrapper for handling mouse clicks. It converts the screen coordinates `x` and `y` to maze cell coordinates and calls `</a:t>
            </a:r>
            <a:r>
              <a:rPr lang="en-US" dirty="0" err="1"/>
              <a:t>eatWalls</a:t>
            </a:r>
            <a:r>
              <a:rPr lang="en-US" dirty="0"/>
              <a:t>` when the mouse is clicked (on mouse button press).</a:t>
            </a:r>
          </a:p>
          <a:p>
            <a:endParaRPr lang="en-US" dirty="0"/>
          </a:p>
          <a:p>
            <a:r>
              <a:rPr lang="en-US" dirty="0"/>
              <a:t>6. display(): This function is responsible for rendering the maze and the mouse's position on the screen. It draws the maze walls using the `</a:t>
            </a:r>
            <a:r>
              <a:rPr lang="en-US" dirty="0" err="1"/>
              <a:t>drawMaze</a:t>
            </a:r>
            <a:r>
              <a:rPr lang="en-US" dirty="0"/>
              <a:t>` function and displays the mouse as a red dot at the current `</a:t>
            </a:r>
            <a:r>
              <a:rPr lang="en-US" dirty="0" err="1"/>
              <a:t>mouseX</a:t>
            </a:r>
            <a:r>
              <a:rPr lang="en-US" dirty="0"/>
              <a:t>` and `</a:t>
            </a:r>
            <a:r>
              <a:rPr lang="en-US" dirty="0" err="1"/>
              <a:t>mouseY</a:t>
            </a:r>
            <a:r>
              <a:rPr lang="en-US" dirty="0"/>
              <a:t>` coordinates.</a:t>
            </a:r>
          </a:p>
          <a:p>
            <a:endParaRPr lang="en-US" dirty="0"/>
          </a:p>
          <a:p>
            <a:r>
              <a:rPr lang="en-US" dirty="0"/>
              <a:t>7. main(): This is the main function where your program starts. It initializes GLUT and sets up the window. It also registers the display function, initializes the maze, places the mouse in a random cell, registers the mouse movement function, and enters the GLUT main loop to start the program.</a:t>
            </a:r>
          </a:p>
          <a:p>
            <a:r>
              <a:rPr lang="en-US" dirty="0"/>
              <a:t>visualization.</a:t>
            </a:r>
          </a:p>
          <a:p>
            <a:endParaRPr lang="en-US" dirty="0"/>
          </a:p>
        </p:txBody>
      </p:sp>
    </p:spTree>
    <p:extLst>
      <p:ext uri="{BB962C8B-B14F-4D97-AF65-F5344CB8AC3E}">
        <p14:creationId xmlns:p14="http://schemas.microsoft.com/office/powerpoint/2010/main" val="3748720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{C1E26B78-E95E-4FAD-84EF-1740A80599FE}tf55705232_win32</Template>
  <TotalTime>465</TotalTime>
  <Words>722</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Goudy Old Style</vt:lpstr>
      <vt:lpstr>Trebuchet MS</vt:lpstr>
      <vt:lpstr>Wingdings 2</vt:lpstr>
      <vt:lpstr>SlateVTI</vt:lpstr>
      <vt:lpstr>Case study</vt:lpstr>
      <vt:lpstr>Fouz ul Abad</vt:lpstr>
      <vt:lpstr>Golden Ratio</vt:lpstr>
      <vt:lpstr>PowerPoint Presentation</vt:lpstr>
      <vt:lpstr>Maze 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CC</dc:creator>
  <cp:lastModifiedBy>Lenovo Admin</cp:lastModifiedBy>
  <cp:revision>2</cp:revision>
  <dcterms:created xsi:type="dcterms:W3CDTF">2023-10-02T20:35:43Z</dcterms:created>
  <dcterms:modified xsi:type="dcterms:W3CDTF">2023-10-03T05:38:25Z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