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15"/>
  </p:notesMasterIdLst>
  <p:handoutMasterIdLst>
    <p:handoutMasterId r:id="rId16"/>
  </p:handoutMasterIdLst>
  <p:sldIdLst>
    <p:sldId id="256" r:id="rId5"/>
    <p:sldId id="257" r:id="rId6"/>
    <p:sldId id="271" r:id="rId7"/>
    <p:sldId id="259" r:id="rId8"/>
    <p:sldId id="264" r:id="rId9"/>
    <p:sldId id="265" r:id="rId10"/>
    <p:sldId id="267" r:id="rId11"/>
    <p:sldId id="269" r:id="rId12"/>
    <p:sldId id="27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sh Nayeem" initials="DN" lastIdx="4" clrIdx="0">
    <p:extLst>
      <p:ext uri="{19B8F6BF-5375-455C-9EA6-DF929625EA0E}">
        <p15:presenceInfo xmlns="" xmlns:p15="http://schemas.microsoft.com/office/powerpoint/2012/main" userId="f4a368302b095a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758" autoAdjust="0"/>
    <p:restoredTop sz="94660"/>
  </p:normalViewPr>
  <p:slideViewPr>
    <p:cSldViewPr snapToGrid="0" showGuides="1">
      <p:cViewPr varScale="1">
        <p:scale>
          <a:sx n="73" d="100"/>
          <a:sy n="73" d="100"/>
        </p:scale>
        <p:origin x="-702"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12/6/2020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12/6/2020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02B9795-92DC-40DC-A1CA-9A4B349D7824}" type="datetimeFigureOut">
              <a:rPr lang="en-US" smtClean="0"/>
              <a:pPr/>
              <a:t>12/6/2020</a:t>
            </a:fld>
            <a:endParaRPr lang="en-US" dirty="0"/>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FF54DE5-C571-48E8-A5BC-B369434E2F44}"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39"/>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0"/>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54DE5-C571-48E8-A5BC-B369434E2F44}"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F54DE5-C571-48E8-A5BC-B369434E2F44}"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54DE5-C571-48E8-A5BC-B369434E2F4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02B9795-92DC-40DC-A1CA-9A4B349D7824}" type="datetimeFigureOut">
              <a:rPr lang="en-US" smtClean="0"/>
              <a:pPr/>
              <a:t>12/6/2020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54DE5-C571-48E8-A5BC-B369434E2F44}"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02B9795-92DC-40DC-A1CA-9A4B349D7824}" type="datetimeFigureOut">
              <a:rPr lang="en-US" smtClean="0"/>
              <a:pPr/>
              <a:t>12/6/2020</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FF54DE5-C571-48E8-A5BC-B369434E2F44}"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59437" y="2292094"/>
            <a:ext cx="4330262" cy="2219691"/>
          </a:xfrm>
        </p:spPr>
        <p:txBody>
          <a:bodyPr anchor="ctr"/>
          <a:lstStyle/>
          <a:p>
            <a:r>
              <a:rPr lang="en-US" dirty="0" smtClean="0"/>
              <a:t>Bank</a:t>
            </a:r>
            <a:br>
              <a:rPr lang="en-US" dirty="0" smtClean="0"/>
            </a:br>
            <a:r>
              <a:rPr lang="en-US" dirty="0" smtClean="0"/>
              <a:t>MANAGEMENT  </a:t>
            </a:r>
            <a:r>
              <a:rPr lang="en-US" dirty="0" err="1" smtClean="0"/>
              <a:t>SYSTEm</a:t>
            </a:r>
            <a:endParaRPr lang="en-US" dirty="0">
              <a:latin typeface="Arial Rounded MT Bold" panose="020F0704030504030204" pitchFamily="34" charset="0"/>
              <a:ea typeface="Yu Gothic Medium" panose="020B0500000000000000" pitchFamily="34" charset="-128"/>
            </a:endParaRPr>
          </a:p>
        </p:txBody>
      </p:sp>
      <p:sp>
        <p:nvSpPr>
          <p:cNvPr id="7" name="Subtitle 6"/>
          <p:cNvSpPr>
            <a:spLocks noGrp="1"/>
          </p:cNvSpPr>
          <p:nvPr>
            <p:ph type="subTitle" idx="1"/>
          </p:nvPr>
        </p:nvSpPr>
        <p:spPr>
          <a:xfrm>
            <a:off x="1104900" y="5400675"/>
            <a:ext cx="5734050" cy="66674"/>
          </a:xfrm>
        </p:spPr>
        <p:txBody>
          <a:bodyPr>
            <a:normAutofit fontScale="25000" lnSpcReduction="20000"/>
          </a:bodyPr>
          <a:lstStyle/>
          <a:p>
            <a:endParaRPr lang="en-US" dirty="0"/>
          </a:p>
        </p:txBody>
      </p:sp>
      <p:sp>
        <p:nvSpPr>
          <p:cNvPr id="8" name="Picture Placeholder 7"/>
          <p:cNvSpPr>
            <a:spLocks noGrp="1"/>
          </p:cNvSpPr>
          <p:nvPr>
            <p:ph type="pic" sz="quarter" idx="13"/>
          </p:nvPr>
        </p:nvSpPr>
        <p:spPr/>
      </p:sp>
      <p:pic>
        <p:nvPicPr>
          <p:cNvPr id="63490" name="Picture 2" descr="Bank Management System Project in C++ - ProgrammingTunes"/>
          <p:cNvPicPr>
            <a:picLocks noChangeAspect="1" noChangeArrowheads="1"/>
          </p:cNvPicPr>
          <p:nvPr/>
        </p:nvPicPr>
        <p:blipFill>
          <a:blip r:embed="rId3"/>
          <a:srcRect/>
          <a:stretch>
            <a:fillRect/>
          </a:stretch>
        </p:blipFill>
        <p:spPr bwMode="auto">
          <a:xfrm>
            <a:off x="6988630" y="1229628"/>
            <a:ext cx="5203370" cy="4377833"/>
          </a:xfrm>
          <a:prstGeom prst="rect">
            <a:avLst/>
          </a:prstGeom>
          <a:noFill/>
        </p:spPr>
      </p:pic>
    </p:spTree>
    <p:extLst>
      <p:ext uri="{BB962C8B-B14F-4D97-AF65-F5344CB8AC3E}">
        <p14:creationId xmlns="" xmlns:p14="http://schemas.microsoft.com/office/powerpoint/2010/main" val="1652133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2D49F-E088-4617-9AF7-5F7841B8A10C}"/>
              </a:ext>
            </a:extLst>
          </p:cNvPr>
          <p:cNvSpPr>
            <a:spLocks noGrp="1"/>
          </p:cNvSpPr>
          <p:nvPr>
            <p:ph type="title" idx="4294967295"/>
          </p:nvPr>
        </p:nvSpPr>
        <p:spPr>
          <a:xfrm>
            <a:off x="2233748" y="3442062"/>
            <a:ext cx="8569325" cy="1431925"/>
          </a:xfrm>
        </p:spPr>
        <p:txBody>
          <a:bodyPr>
            <a:normAutofit fontScale="90000"/>
          </a:bodyPr>
          <a:lstStyle/>
          <a:p>
            <a:pPr algn="ctr"/>
            <a:r>
              <a:rPr lang="en-IN" sz="6600" dirty="0">
                <a:solidFill>
                  <a:schemeClr val="bg2">
                    <a:lumMod val="50000"/>
                  </a:schemeClr>
                </a:solidFill>
                <a:latin typeface="Algerian" panose="04020705040A02060702" pitchFamily="82" charset="0"/>
              </a:rPr>
              <a:t> </a:t>
            </a:r>
            <a:r>
              <a:rPr lang="en-IN" sz="7300" b="1" u="sng" dirty="0" smtClean="0">
                <a:solidFill>
                  <a:schemeClr val="bg2">
                    <a:lumMod val="50000"/>
                  </a:schemeClr>
                </a:solidFill>
                <a:latin typeface="Castellar" pitchFamily="18" charset="0"/>
              </a:rPr>
              <a:t>THANK </a:t>
            </a:r>
            <a:r>
              <a:rPr lang="en-IN" sz="7300" b="1" u="sng" dirty="0">
                <a:solidFill>
                  <a:schemeClr val="bg2">
                    <a:lumMod val="50000"/>
                  </a:schemeClr>
                </a:solidFill>
                <a:latin typeface="Castellar" pitchFamily="18" charset="0"/>
              </a:rPr>
              <a:t>YOU</a:t>
            </a:r>
            <a:br>
              <a:rPr lang="en-IN" sz="7300" b="1" u="sng" dirty="0">
                <a:solidFill>
                  <a:schemeClr val="bg2">
                    <a:lumMod val="50000"/>
                  </a:schemeClr>
                </a:solidFill>
                <a:latin typeface="Castellar" pitchFamily="18" charset="0"/>
              </a:rPr>
            </a:br>
            <a:r>
              <a:rPr lang="en-IN" sz="7300" b="1" u="sng" dirty="0">
                <a:solidFill>
                  <a:schemeClr val="bg2">
                    <a:lumMod val="50000"/>
                  </a:schemeClr>
                </a:solidFill>
                <a:latin typeface="Castellar" pitchFamily="18" charset="0"/>
              </a:rPr>
              <a:t>                               </a:t>
            </a:r>
            <a:r>
              <a:rPr lang="en-IN" sz="4000" b="1" u="sng" dirty="0">
                <a:solidFill>
                  <a:schemeClr val="bg2">
                    <a:lumMod val="50000"/>
                  </a:schemeClr>
                </a:solidFill>
                <a:latin typeface="Castellar" pitchFamily="18" charset="0"/>
              </a:rPr>
              <a:t>by:-  </a:t>
            </a:r>
            <a:r>
              <a:rPr lang="en-IN" sz="4000" b="1" u="sng" dirty="0" err="1" smtClean="0">
                <a:solidFill>
                  <a:schemeClr val="bg2">
                    <a:lumMod val="50000"/>
                  </a:schemeClr>
                </a:solidFill>
                <a:latin typeface="Castellar" pitchFamily="18" charset="0"/>
              </a:rPr>
              <a:t>Fouzan</a:t>
            </a:r>
            <a:r>
              <a:rPr lang="en-IN" sz="4000" b="1" u="sng" dirty="0" smtClean="0">
                <a:solidFill>
                  <a:schemeClr val="bg2">
                    <a:lumMod val="50000"/>
                  </a:schemeClr>
                </a:solidFill>
                <a:latin typeface="Castellar" pitchFamily="18" charset="0"/>
              </a:rPr>
              <a:t> and Shiva           </a:t>
            </a:r>
            <a:r>
              <a:rPr lang="en-IN" sz="4000" b="1" u="sng" dirty="0">
                <a:solidFill>
                  <a:schemeClr val="bg2">
                    <a:lumMod val="50000"/>
                  </a:schemeClr>
                </a:solidFill>
                <a:latin typeface="Castellar" pitchFamily="18" charset="0"/>
              </a:rPr>
              <a:t/>
            </a:r>
            <a:br>
              <a:rPr lang="en-IN" sz="4000" b="1" u="sng" dirty="0">
                <a:solidFill>
                  <a:schemeClr val="bg2">
                    <a:lumMod val="50000"/>
                  </a:schemeClr>
                </a:solidFill>
                <a:latin typeface="Castellar" pitchFamily="18" charset="0"/>
              </a:rPr>
            </a:br>
            <a:r>
              <a:rPr lang="en-IN" sz="4000" b="1" u="sng" dirty="0">
                <a:solidFill>
                  <a:schemeClr val="bg2">
                    <a:lumMod val="50000"/>
                  </a:schemeClr>
                </a:solidFill>
                <a:latin typeface="Castellar" pitchFamily="18" charset="0"/>
              </a:rPr>
              <a:t>                                                                         </a:t>
            </a:r>
            <a:r>
              <a:rPr lang="en-IN" sz="4000" b="1" u="sng" dirty="0" smtClean="0">
                <a:solidFill>
                  <a:schemeClr val="bg2">
                    <a:lumMod val="50000"/>
                  </a:schemeClr>
                </a:solidFill>
                <a:latin typeface="Castellar" pitchFamily="18" charset="0"/>
              </a:rPr>
              <a:t>TEAM_B11_11,41</a:t>
            </a:r>
            <a:r>
              <a:rPr lang="en-IN" sz="4000" dirty="0" smtClean="0">
                <a:solidFill>
                  <a:schemeClr val="bg2">
                    <a:lumMod val="50000"/>
                  </a:schemeClr>
                </a:solidFill>
                <a:latin typeface="Castellar" pitchFamily="18" charset="0"/>
              </a:rPr>
              <a:t> </a:t>
            </a:r>
            <a:endParaRPr lang="en-IN" sz="3600" dirty="0">
              <a:solidFill>
                <a:schemeClr val="bg2">
                  <a:lumMod val="50000"/>
                </a:schemeClr>
              </a:solidFill>
              <a:latin typeface="Castellar" pitchFamily="18" charset="0"/>
            </a:endParaRPr>
          </a:p>
        </p:txBody>
      </p:sp>
    </p:spTree>
    <p:extLst>
      <p:ext uri="{BB962C8B-B14F-4D97-AF65-F5344CB8AC3E}">
        <p14:creationId xmlns="" xmlns:p14="http://schemas.microsoft.com/office/powerpoint/2010/main" val="5874222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tx2">
              <a:lumMod val="20000"/>
              <a:lumOff val="80000"/>
            </a:schemeClr>
          </a:solidFill>
          <a:ln>
            <a:solidFill>
              <a:srgbClr val="00B050"/>
            </a:solidFill>
          </a:ln>
          <a:effectLst>
            <a:outerShdw blurRad="50800" dist="38100" dir="10800000" algn="r" rotWithShape="0">
              <a:prstClr val="black">
                <a:alpha val="40000"/>
              </a:prstClr>
            </a:outerShdw>
          </a:effectLst>
        </p:spPr>
        <p:txBody>
          <a:bodyPr>
            <a:normAutofit/>
          </a:bodyPr>
          <a:lstStyle/>
          <a:p>
            <a:pPr algn="ctr"/>
            <a:r>
              <a:rPr lang="en-US" dirty="0">
                <a:latin typeface="Cambria Math" pitchFamily="18" charset="0"/>
                <a:ea typeface="Cambria Math" pitchFamily="18" charset="0"/>
              </a:rPr>
              <a:t>      Features of </a:t>
            </a:r>
            <a:r>
              <a:rPr lang="en-US" dirty="0" smtClean="0">
                <a:latin typeface="Cambria Math" pitchFamily="18" charset="0"/>
                <a:ea typeface="Cambria Math" pitchFamily="18" charset="0"/>
              </a:rPr>
              <a:t>Bank </a:t>
            </a:r>
            <a:r>
              <a:rPr lang="en-US" dirty="0">
                <a:latin typeface="Cambria Math" pitchFamily="18" charset="0"/>
                <a:ea typeface="Cambria Math" pitchFamily="18" charset="0"/>
              </a:rPr>
              <a:t>Management System</a:t>
            </a:r>
          </a:p>
        </p:txBody>
      </p:sp>
      <p:sp>
        <p:nvSpPr>
          <p:cNvPr id="14" name="Content Placeholder 13"/>
          <p:cNvSpPr>
            <a:spLocks noGrp="1"/>
          </p:cNvSpPr>
          <p:nvPr>
            <p:ph idx="1"/>
          </p:nvPr>
        </p:nvSpPr>
        <p:spPr>
          <a:solidFill>
            <a:schemeClr val="accent3">
              <a:lumMod val="40000"/>
              <a:lumOff val="60000"/>
            </a:schemeClr>
          </a:solidFill>
          <a:effectLst>
            <a:outerShdw blurRad="63500" sx="102000" sy="102000" algn="ctr" rotWithShape="0">
              <a:prstClr val="black">
                <a:alpha val="40000"/>
              </a:prstClr>
            </a:outerShdw>
          </a:effectLst>
        </p:spPr>
        <p:txBody>
          <a:bodyPr>
            <a:normAutofit fontScale="92500" lnSpcReduction="20000"/>
          </a:bodyPr>
          <a:lstStyle/>
          <a:p>
            <a:pPr marL="0" indent="0">
              <a:buNone/>
            </a:pPr>
            <a:r>
              <a:rPr lang="en-US" sz="3900" b="1" u="sng" dirty="0" smtClean="0">
                <a:latin typeface="Agency FB" pitchFamily="34" charset="0"/>
                <a:cs typeface="Akhbar MT" pitchFamily="2" charset="-78"/>
              </a:rPr>
              <a:t>USER:-</a:t>
            </a:r>
            <a:endParaRPr lang="en-US" sz="3900" b="1" u="sng" dirty="0">
              <a:latin typeface="Agency FB" pitchFamily="34" charset="0"/>
              <a:cs typeface="Akhbar MT" pitchFamily="2" charset="-78"/>
            </a:endParaRPr>
          </a:p>
          <a:p>
            <a:pPr marL="0" indent="0">
              <a:buNone/>
            </a:pPr>
            <a:r>
              <a:rPr lang="en-US" sz="3000" dirty="0"/>
              <a:t>1</a:t>
            </a:r>
            <a:r>
              <a:rPr lang="en-US" sz="3000" dirty="0" smtClean="0"/>
              <a:t>:-Register</a:t>
            </a:r>
          </a:p>
          <a:p>
            <a:pPr marL="0" indent="0">
              <a:buNone/>
            </a:pPr>
            <a:r>
              <a:rPr lang="en-US" sz="3000" dirty="0" smtClean="0"/>
              <a:t>2:-Login                                  </a:t>
            </a:r>
          </a:p>
          <a:p>
            <a:pPr marL="0" indent="0">
              <a:buNone/>
            </a:pPr>
            <a:r>
              <a:rPr lang="en-US" sz="3000" dirty="0" smtClean="0"/>
              <a:t>3:-Make Transactions</a:t>
            </a:r>
          </a:p>
          <a:p>
            <a:pPr marL="0" indent="0">
              <a:buNone/>
            </a:pPr>
            <a:r>
              <a:rPr lang="en-US" sz="3000" dirty="0" smtClean="0"/>
              <a:t>4:-Edit Account</a:t>
            </a:r>
          </a:p>
          <a:p>
            <a:pPr marL="0" indent="0">
              <a:buNone/>
            </a:pPr>
            <a:r>
              <a:rPr lang="en-US" sz="3000" dirty="0" smtClean="0"/>
              <a:t>5:-View Account</a:t>
            </a:r>
          </a:p>
          <a:p>
            <a:pPr marL="0" indent="0">
              <a:buNone/>
            </a:pPr>
            <a:r>
              <a:rPr lang="en-US" sz="3000" dirty="0" smtClean="0"/>
              <a:t>6:-Delete Account</a:t>
            </a:r>
          </a:p>
          <a:p>
            <a:pPr marL="0" indent="0">
              <a:buNone/>
            </a:pPr>
            <a:r>
              <a:rPr lang="en-US" sz="3900" b="1" u="sng" dirty="0" smtClean="0">
                <a:solidFill>
                  <a:prstClr val="black"/>
                </a:solidFill>
                <a:latin typeface="Agency FB" pitchFamily="34" charset="0"/>
                <a:cs typeface="Akhbar MT" pitchFamily="2" charset="-78"/>
              </a:rPr>
              <a:t>RECIEVER:-</a:t>
            </a:r>
          </a:p>
          <a:p>
            <a:pPr marL="0" indent="0">
              <a:buNone/>
            </a:pPr>
            <a:r>
              <a:rPr lang="en-US" sz="3000" dirty="0" smtClean="0"/>
              <a:t>1:-Save Information</a:t>
            </a:r>
          </a:p>
          <a:p>
            <a:pPr marL="0" indent="0">
              <a:buNone/>
            </a:pPr>
            <a:r>
              <a:rPr lang="en-US" sz="3000" dirty="0" smtClean="0"/>
              <a:t>2:-Update Information</a:t>
            </a:r>
            <a:endParaRPr lang="en-US" sz="2000" dirty="0"/>
          </a:p>
        </p:txBody>
      </p:sp>
    </p:spTree>
    <p:extLst>
      <p:ext uri="{BB962C8B-B14F-4D97-AF65-F5344CB8AC3E}">
        <p14:creationId xmlns="" xmlns:p14="http://schemas.microsoft.com/office/powerpoint/2010/main" val="16542553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476E69C-4B2F-4874-B13E-B22CF74818F5}"/>
              </a:ext>
            </a:extLst>
          </p:cNvPr>
          <p:cNvSpPr txBox="1"/>
          <p:nvPr/>
        </p:nvSpPr>
        <p:spPr>
          <a:xfrm>
            <a:off x="380960" y="2571744"/>
            <a:ext cx="1828800" cy="523220"/>
          </a:xfrm>
          <a:prstGeom prst="rect">
            <a:avLst/>
          </a:prstGeom>
          <a:noFill/>
        </p:spPr>
        <p:txBody>
          <a:bodyPr wrap="square" rtlCol="0">
            <a:spAutoFit/>
          </a:bodyPr>
          <a:lstStyle/>
          <a:p>
            <a:pPr algn="l"/>
            <a:r>
              <a:rPr lang="en-IN" sz="2800" dirty="0"/>
              <a:t>Customer</a:t>
            </a:r>
            <a:endParaRPr lang="en-US" sz="2800" dirty="0"/>
          </a:p>
        </p:txBody>
      </p:sp>
      <p:sp>
        <p:nvSpPr>
          <p:cNvPr id="5" name="Rectangle: Rounded Corners 4">
            <a:extLst>
              <a:ext uri="{FF2B5EF4-FFF2-40B4-BE49-F238E27FC236}">
                <a16:creationId xmlns="" xmlns:a16="http://schemas.microsoft.com/office/drawing/2014/main" id="{89540638-CB24-4530-A6C6-020145F4F0F8}"/>
              </a:ext>
            </a:extLst>
          </p:cNvPr>
          <p:cNvSpPr/>
          <p:nvPr/>
        </p:nvSpPr>
        <p:spPr>
          <a:xfrm>
            <a:off x="2595538" y="520089"/>
            <a:ext cx="5089478" cy="63379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 xmlns:a16="http://schemas.microsoft.com/office/drawing/2014/main" id="{D3907F77-4DDB-43EF-95B1-F591F067E078}"/>
              </a:ext>
            </a:extLst>
          </p:cNvPr>
          <p:cNvCxnSpPr>
            <a:cxnSpLocks/>
            <a:endCxn id="15" idx="2"/>
          </p:cNvCxnSpPr>
          <p:nvPr/>
        </p:nvCxnSpPr>
        <p:spPr>
          <a:xfrm flipV="1">
            <a:off x="1985749" y="2173634"/>
            <a:ext cx="2324301" cy="6423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A85A99F9-F1D8-4EAB-9F16-9B14177DC562}"/>
              </a:ext>
            </a:extLst>
          </p:cNvPr>
          <p:cNvSpPr/>
          <p:nvPr/>
        </p:nvSpPr>
        <p:spPr>
          <a:xfrm>
            <a:off x="4167174" y="571480"/>
            <a:ext cx="1828800" cy="10702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 </a:t>
            </a:r>
            <a:endParaRPr lang="en-US" dirty="0"/>
          </a:p>
        </p:txBody>
      </p:sp>
      <p:sp>
        <p:nvSpPr>
          <p:cNvPr id="11" name="TextBox 10">
            <a:extLst>
              <a:ext uri="{FF2B5EF4-FFF2-40B4-BE49-F238E27FC236}">
                <a16:creationId xmlns="" xmlns:a16="http://schemas.microsoft.com/office/drawing/2014/main" id="{0DB35DE2-025C-42F1-9ECF-14E5A3D2C817}"/>
              </a:ext>
            </a:extLst>
          </p:cNvPr>
          <p:cNvSpPr txBox="1"/>
          <p:nvPr/>
        </p:nvSpPr>
        <p:spPr>
          <a:xfrm>
            <a:off x="4589630" y="1027674"/>
            <a:ext cx="1828800" cy="400110"/>
          </a:xfrm>
          <a:prstGeom prst="rect">
            <a:avLst/>
          </a:prstGeom>
          <a:noFill/>
        </p:spPr>
        <p:txBody>
          <a:bodyPr wrap="square" rtlCol="0">
            <a:spAutoFit/>
          </a:bodyPr>
          <a:lstStyle/>
          <a:p>
            <a:pPr algn="l"/>
            <a:r>
              <a:rPr lang="en-IN" sz="2000" dirty="0"/>
              <a:t>Register</a:t>
            </a:r>
            <a:endParaRPr lang="en-US" sz="2000" dirty="0"/>
          </a:p>
        </p:txBody>
      </p:sp>
      <p:cxnSp>
        <p:nvCxnSpPr>
          <p:cNvPr id="12" name="Straight Arrow Connector 11">
            <a:extLst>
              <a:ext uri="{FF2B5EF4-FFF2-40B4-BE49-F238E27FC236}">
                <a16:creationId xmlns="" xmlns:a16="http://schemas.microsoft.com/office/drawing/2014/main" id="{E97C1D2D-C78F-4B49-9AA4-FF933A63EF96}"/>
              </a:ext>
            </a:extLst>
          </p:cNvPr>
          <p:cNvCxnSpPr>
            <a:cxnSpLocks/>
            <a:endCxn id="22" idx="2"/>
          </p:cNvCxnSpPr>
          <p:nvPr/>
        </p:nvCxnSpPr>
        <p:spPr>
          <a:xfrm>
            <a:off x="1952596" y="2826978"/>
            <a:ext cx="2357454" cy="423428"/>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 xmlns:a16="http://schemas.microsoft.com/office/drawing/2014/main" id="{460582ED-BE6D-4D4D-8042-82F6BD49DEDC}"/>
              </a:ext>
            </a:extLst>
          </p:cNvPr>
          <p:cNvSpPr/>
          <p:nvPr/>
        </p:nvSpPr>
        <p:spPr>
          <a:xfrm>
            <a:off x="4310050" y="1714488"/>
            <a:ext cx="1828800" cy="91829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Lb </a:t>
            </a:r>
            <a:endParaRPr lang="en-US" dirty="0"/>
          </a:p>
        </p:txBody>
      </p:sp>
      <p:sp>
        <p:nvSpPr>
          <p:cNvPr id="17" name="TextBox 16">
            <a:extLst>
              <a:ext uri="{FF2B5EF4-FFF2-40B4-BE49-F238E27FC236}">
                <a16:creationId xmlns="" xmlns:a16="http://schemas.microsoft.com/office/drawing/2014/main" id="{458CC6B3-0AAE-4350-8EA2-C7D50536F8DC}"/>
              </a:ext>
            </a:extLst>
          </p:cNvPr>
          <p:cNvSpPr txBox="1"/>
          <p:nvPr/>
        </p:nvSpPr>
        <p:spPr>
          <a:xfrm>
            <a:off x="4655027" y="2263078"/>
            <a:ext cx="1828800" cy="400110"/>
          </a:xfrm>
          <a:prstGeom prst="rect">
            <a:avLst/>
          </a:prstGeom>
          <a:noFill/>
        </p:spPr>
        <p:txBody>
          <a:bodyPr wrap="square" rtlCol="0">
            <a:spAutoFit/>
          </a:bodyPr>
          <a:lstStyle/>
          <a:p>
            <a:pPr algn="l"/>
            <a:r>
              <a:rPr lang="en-IN" sz="2000" dirty="0"/>
              <a:t>Login</a:t>
            </a:r>
            <a:endParaRPr lang="en-US" sz="2000" dirty="0"/>
          </a:p>
        </p:txBody>
      </p:sp>
      <p:cxnSp>
        <p:nvCxnSpPr>
          <p:cNvPr id="19" name="Straight Arrow Connector 18">
            <a:extLst>
              <a:ext uri="{FF2B5EF4-FFF2-40B4-BE49-F238E27FC236}">
                <a16:creationId xmlns="" xmlns:a16="http://schemas.microsoft.com/office/drawing/2014/main" id="{42904D1C-A9DE-41FC-AB57-2274C6F3D7B2}"/>
              </a:ext>
            </a:extLst>
          </p:cNvPr>
          <p:cNvCxnSpPr>
            <a:cxnSpLocks/>
            <a:endCxn id="28" idx="2"/>
          </p:cNvCxnSpPr>
          <p:nvPr/>
        </p:nvCxnSpPr>
        <p:spPr>
          <a:xfrm>
            <a:off x="2024034" y="2857496"/>
            <a:ext cx="2214578" cy="150478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 xmlns:a16="http://schemas.microsoft.com/office/drawing/2014/main" id="{A1EF26B5-67DF-4DF5-B2BC-DA9F67DD5550}"/>
              </a:ext>
            </a:extLst>
          </p:cNvPr>
          <p:cNvSpPr/>
          <p:nvPr/>
        </p:nvSpPr>
        <p:spPr>
          <a:xfrm>
            <a:off x="4310050" y="2786059"/>
            <a:ext cx="1828800" cy="9286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 xmlns:a16="http://schemas.microsoft.com/office/drawing/2014/main" id="{6F371766-AE33-4E08-A552-53CF1E89CD02}"/>
              </a:ext>
            </a:extLst>
          </p:cNvPr>
          <p:cNvSpPr txBox="1"/>
          <p:nvPr/>
        </p:nvSpPr>
        <p:spPr>
          <a:xfrm>
            <a:off x="4452926" y="3143248"/>
            <a:ext cx="1828800" cy="400110"/>
          </a:xfrm>
          <a:prstGeom prst="rect">
            <a:avLst/>
          </a:prstGeom>
          <a:noFill/>
        </p:spPr>
        <p:txBody>
          <a:bodyPr wrap="square" rtlCol="0">
            <a:spAutoFit/>
          </a:bodyPr>
          <a:lstStyle/>
          <a:p>
            <a:pPr algn="l"/>
            <a:r>
              <a:rPr lang="en-IN" sz="2000" dirty="0"/>
              <a:t>Transactions</a:t>
            </a:r>
            <a:endParaRPr lang="en-US" sz="2000" dirty="0"/>
          </a:p>
        </p:txBody>
      </p:sp>
      <p:cxnSp>
        <p:nvCxnSpPr>
          <p:cNvPr id="25" name="Straight Arrow Connector 24">
            <a:extLst>
              <a:ext uri="{FF2B5EF4-FFF2-40B4-BE49-F238E27FC236}">
                <a16:creationId xmlns="" xmlns:a16="http://schemas.microsoft.com/office/drawing/2014/main" id="{1C4E471B-1D32-4C51-9A38-BDD4EC66B298}"/>
              </a:ext>
            </a:extLst>
          </p:cNvPr>
          <p:cNvCxnSpPr>
            <a:cxnSpLocks/>
            <a:endCxn id="34" idx="2"/>
          </p:cNvCxnSpPr>
          <p:nvPr/>
        </p:nvCxnSpPr>
        <p:spPr>
          <a:xfrm rot="16200000" flipH="1">
            <a:off x="1841275" y="2960488"/>
            <a:ext cx="2541811" cy="22528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 xmlns:a16="http://schemas.microsoft.com/office/drawing/2014/main" id="{4419C177-0951-46C6-B456-B620A4A75329}"/>
              </a:ext>
            </a:extLst>
          </p:cNvPr>
          <p:cNvSpPr/>
          <p:nvPr/>
        </p:nvSpPr>
        <p:spPr>
          <a:xfrm>
            <a:off x="4238612" y="3857628"/>
            <a:ext cx="1828800" cy="10092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 xmlns:a16="http://schemas.microsoft.com/office/drawing/2014/main" id="{C9051E22-698F-4E11-A946-25158FA4FAB8}"/>
              </a:ext>
            </a:extLst>
          </p:cNvPr>
          <p:cNvSpPr txBox="1"/>
          <p:nvPr/>
        </p:nvSpPr>
        <p:spPr>
          <a:xfrm>
            <a:off x="4452926" y="4143380"/>
            <a:ext cx="1949924" cy="703495"/>
          </a:xfrm>
          <a:prstGeom prst="rect">
            <a:avLst/>
          </a:prstGeom>
          <a:noFill/>
        </p:spPr>
        <p:txBody>
          <a:bodyPr wrap="square" rtlCol="0">
            <a:spAutoFit/>
          </a:bodyPr>
          <a:lstStyle/>
          <a:p>
            <a:pPr algn="l"/>
            <a:r>
              <a:rPr lang="en-IN" sz="2000" dirty="0"/>
              <a:t>View Account Details</a:t>
            </a:r>
            <a:endParaRPr lang="en-US" sz="2000" dirty="0"/>
          </a:p>
        </p:txBody>
      </p:sp>
      <p:cxnSp>
        <p:nvCxnSpPr>
          <p:cNvPr id="30" name="Straight Arrow Connector 29">
            <a:extLst>
              <a:ext uri="{FF2B5EF4-FFF2-40B4-BE49-F238E27FC236}">
                <a16:creationId xmlns="" xmlns:a16="http://schemas.microsoft.com/office/drawing/2014/main" id="{22000DC4-941D-4311-8DB3-5616B3AE0142}"/>
              </a:ext>
            </a:extLst>
          </p:cNvPr>
          <p:cNvCxnSpPr>
            <a:cxnSpLocks/>
            <a:endCxn id="38" idx="2"/>
          </p:cNvCxnSpPr>
          <p:nvPr/>
        </p:nvCxnSpPr>
        <p:spPr>
          <a:xfrm rot="16200000" flipH="1">
            <a:off x="1412652" y="3389110"/>
            <a:ext cx="3541932" cy="239573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 xmlns:a16="http://schemas.microsoft.com/office/drawing/2014/main" id="{E6B91FFD-408F-4E50-BA17-97F16A6747E7}"/>
              </a:ext>
            </a:extLst>
          </p:cNvPr>
          <p:cNvSpPr/>
          <p:nvPr/>
        </p:nvSpPr>
        <p:spPr>
          <a:xfrm>
            <a:off x="4238612" y="4929198"/>
            <a:ext cx="1828800" cy="8572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 xmlns:a16="http://schemas.microsoft.com/office/drawing/2014/main" id="{BD689159-DD9E-44A6-8892-3CF7FEE8B5F1}"/>
              </a:ext>
            </a:extLst>
          </p:cNvPr>
          <p:cNvSpPr txBox="1"/>
          <p:nvPr/>
        </p:nvSpPr>
        <p:spPr>
          <a:xfrm>
            <a:off x="4421306" y="6184540"/>
            <a:ext cx="1828800" cy="1828800"/>
          </a:xfrm>
          <a:prstGeom prst="rect">
            <a:avLst/>
          </a:prstGeom>
          <a:noFill/>
        </p:spPr>
        <p:txBody>
          <a:bodyPr wrap="square" rtlCol="0">
            <a:spAutoFit/>
          </a:bodyPr>
          <a:lstStyle/>
          <a:p>
            <a:pPr algn="l"/>
            <a:endParaRPr lang="en-US" dirty="0"/>
          </a:p>
        </p:txBody>
      </p:sp>
      <p:sp>
        <p:nvSpPr>
          <p:cNvPr id="36" name="TextBox 35">
            <a:extLst>
              <a:ext uri="{FF2B5EF4-FFF2-40B4-BE49-F238E27FC236}">
                <a16:creationId xmlns="" xmlns:a16="http://schemas.microsoft.com/office/drawing/2014/main" id="{8DCBB688-A874-4C7D-AE71-441C357D8292}"/>
              </a:ext>
            </a:extLst>
          </p:cNvPr>
          <p:cNvSpPr txBox="1"/>
          <p:nvPr/>
        </p:nvSpPr>
        <p:spPr>
          <a:xfrm>
            <a:off x="4452926" y="5072074"/>
            <a:ext cx="1828800" cy="646331"/>
          </a:xfrm>
          <a:prstGeom prst="rect">
            <a:avLst/>
          </a:prstGeom>
          <a:noFill/>
        </p:spPr>
        <p:txBody>
          <a:bodyPr wrap="square" rtlCol="0">
            <a:spAutoFit/>
          </a:bodyPr>
          <a:lstStyle/>
          <a:p>
            <a:pPr algn="l"/>
            <a:r>
              <a:rPr lang="en-IN" dirty="0"/>
              <a:t>Edit Account Detail’s </a:t>
            </a:r>
            <a:endParaRPr lang="en-US" dirty="0"/>
          </a:p>
        </p:txBody>
      </p:sp>
      <p:sp>
        <p:nvSpPr>
          <p:cNvPr id="40" name="TextBox 39">
            <a:extLst>
              <a:ext uri="{FF2B5EF4-FFF2-40B4-BE49-F238E27FC236}">
                <a16:creationId xmlns="" xmlns:a16="http://schemas.microsoft.com/office/drawing/2014/main" id="{2D7D5A14-4DF9-40A0-A9D8-577712D9C145}"/>
              </a:ext>
            </a:extLst>
          </p:cNvPr>
          <p:cNvSpPr txBox="1"/>
          <p:nvPr/>
        </p:nvSpPr>
        <p:spPr>
          <a:xfrm>
            <a:off x="1078884" y="-99702"/>
            <a:ext cx="6805968" cy="584775"/>
          </a:xfrm>
          <a:prstGeom prst="rect">
            <a:avLst/>
          </a:prstGeom>
          <a:noFill/>
        </p:spPr>
        <p:txBody>
          <a:bodyPr wrap="square" rtlCol="0">
            <a:spAutoFit/>
          </a:bodyPr>
          <a:lstStyle/>
          <a:p>
            <a:pPr algn="l"/>
            <a:r>
              <a:rPr lang="en-IN" sz="3200" b="1" i="1" dirty="0"/>
              <a:t>                            Use Case Diagram</a:t>
            </a:r>
            <a:endParaRPr lang="en-US" sz="3200" b="1" i="1" dirty="0"/>
          </a:p>
        </p:txBody>
      </p:sp>
      <p:sp>
        <p:nvSpPr>
          <p:cNvPr id="41" name="TextBox 40">
            <a:extLst>
              <a:ext uri="{FF2B5EF4-FFF2-40B4-BE49-F238E27FC236}">
                <a16:creationId xmlns="" xmlns:a16="http://schemas.microsoft.com/office/drawing/2014/main" id="{49ACEEB2-AA9F-4F15-A4FC-CB1ACE022204}"/>
              </a:ext>
            </a:extLst>
          </p:cNvPr>
          <p:cNvSpPr txBox="1"/>
          <p:nvPr/>
        </p:nvSpPr>
        <p:spPr>
          <a:xfrm>
            <a:off x="8167702" y="2857496"/>
            <a:ext cx="1828800" cy="461665"/>
          </a:xfrm>
          <a:prstGeom prst="rect">
            <a:avLst/>
          </a:prstGeom>
          <a:noFill/>
        </p:spPr>
        <p:txBody>
          <a:bodyPr wrap="square" rtlCol="0">
            <a:spAutoFit/>
          </a:bodyPr>
          <a:lstStyle/>
          <a:p>
            <a:pPr algn="l"/>
            <a:r>
              <a:rPr lang="en-IN" sz="2400" dirty="0"/>
              <a:t>          Bank</a:t>
            </a:r>
            <a:endParaRPr lang="en-US" sz="2400" dirty="0"/>
          </a:p>
        </p:txBody>
      </p:sp>
      <p:cxnSp>
        <p:nvCxnSpPr>
          <p:cNvPr id="43" name="Straight Arrow Connector 42">
            <a:extLst>
              <a:ext uri="{FF2B5EF4-FFF2-40B4-BE49-F238E27FC236}">
                <a16:creationId xmlns="" xmlns:a16="http://schemas.microsoft.com/office/drawing/2014/main" id="{F26687D6-DBB0-4E85-9B05-19CC0E5FD75D}"/>
              </a:ext>
            </a:extLst>
          </p:cNvPr>
          <p:cNvCxnSpPr>
            <a:cxnSpLocks/>
          </p:cNvCxnSpPr>
          <p:nvPr/>
        </p:nvCxnSpPr>
        <p:spPr>
          <a:xfrm rot="5400000" flipH="1" flipV="1">
            <a:off x="9525024" y="2428868"/>
            <a:ext cx="714380" cy="57150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 xmlns:a16="http://schemas.microsoft.com/office/drawing/2014/main" id="{5E64C385-3163-468F-BD5F-669A50C1D171}"/>
              </a:ext>
            </a:extLst>
          </p:cNvPr>
          <p:cNvSpPr/>
          <p:nvPr/>
        </p:nvSpPr>
        <p:spPr>
          <a:xfrm>
            <a:off x="10096528" y="1500174"/>
            <a:ext cx="1828800" cy="12664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 xmlns:a16="http://schemas.microsoft.com/office/drawing/2014/main" id="{2354BA17-8434-447B-8C2D-2E81846D65B0}"/>
              </a:ext>
            </a:extLst>
          </p:cNvPr>
          <p:cNvSpPr txBox="1"/>
          <p:nvPr/>
        </p:nvSpPr>
        <p:spPr>
          <a:xfrm>
            <a:off x="8667768" y="1571612"/>
            <a:ext cx="1828800" cy="1828800"/>
          </a:xfrm>
          <a:prstGeom prst="rect">
            <a:avLst/>
          </a:prstGeom>
          <a:noFill/>
        </p:spPr>
        <p:txBody>
          <a:bodyPr wrap="square" rtlCol="0">
            <a:spAutoFit/>
          </a:bodyPr>
          <a:lstStyle/>
          <a:p>
            <a:pPr algn="l"/>
            <a:endParaRPr lang="en-US" dirty="0"/>
          </a:p>
        </p:txBody>
      </p:sp>
      <p:sp>
        <p:nvSpPr>
          <p:cNvPr id="52" name="TextBox 51">
            <a:extLst>
              <a:ext uri="{FF2B5EF4-FFF2-40B4-BE49-F238E27FC236}">
                <a16:creationId xmlns="" xmlns:a16="http://schemas.microsoft.com/office/drawing/2014/main" id="{78D329D8-1F8B-4C69-9C34-AA5FB1833348}"/>
              </a:ext>
            </a:extLst>
          </p:cNvPr>
          <p:cNvSpPr txBox="1"/>
          <p:nvPr/>
        </p:nvSpPr>
        <p:spPr>
          <a:xfrm>
            <a:off x="10310842" y="1785926"/>
            <a:ext cx="2210013" cy="707886"/>
          </a:xfrm>
          <a:prstGeom prst="rect">
            <a:avLst/>
          </a:prstGeom>
          <a:noFill/>
        </p:spPr>
        <p:txBody>
          <a:bodyPr wrap="square" rtlCol="0">
            <a:spAutoFit/>
          </a:bodyPr>
          <a:lstStyle/>
          <a:p>
            <a:pPr algn="l"/>
            <a:r>
              <a:rPr lang="en-IN" sz="2000" dirty="0"/>
              <a:t>Save </a:t>
            </a:r>
            <a:endParaRPr lang="en-IN" sz="2000" dirty="0" smtClean="0"/>
          </a:p>
          <a:p>
            <a:pPr algn="l"/>
            <a:r>
              <a:rPr lang="en-IN" sz="2000" dirty="0" smtClean="0"/>
              <a:t>Information</a:t>
            </a:r>
            <a:endParaRPr lang="en-US" sz="2000" dirty="0"/>
          </a:p>
        </p:txBody>
      </p:sp>
      <p:cxnSp>
        <p:nvCxnSpPr>
          <p:cNvPr id="53" name="Straight Arrow Connector 52">
            <a:extLst>
              <a:ext uri="{FF2B5EF4-FFF2-40B4-BE49-F238E27FC236}">
                <a16:creationId xmlns="" xmlns:a16="http://schemas.microsoft.com/office/drawing/2014/main" id="{8A7D9448-DF09-48F9-A026-887E3F352825}"/>
              </a:ext>
            </a:extLst>
          </p:cNvPr>
          <p:cNvCxnSpPr>
            <a:cxnSpLocks/>
          </p:cNvCxnSpPr>
          <p:nvPr/>
        </p:nvCxnSpPr>
        <p:spPr>
          <a:xfrm rot="10800000">
            <a:off x="9596462" y="3071811"/>
            <a:ext cx="839326" cy="685529"/>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 xmlns:a16="http://schemas.microsoft.com/office/drawing/2014/main" id="{8D415B70-A754-400E-9D24-14B0429197BE}"/>
              </a:ext>
            </a:extLst>
          </p:cNvPr>
          <p:cNvSpPr/>
          <p:nvPr/>
        </p:nvSpPr>
        <p:spPr>
          <a:xfrm>
            <a:off x="10167966" y="3500438"/>
            <a:ext cx="1828800" cy="12664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 xmlns:a16="http://schemas.microsoft.com/office/drawing/2014/main" id="{A6C3EF79-FB53-4CEA-8C62-B480C2A5FBFB}"/>
              </a:ext>
            </a:extLst>
          </p:cNvPr>
          <p:cNvSpPr txBox="1"/>
          <p:nvPr/>
        </p:nvSpPr>
        <p:spPr>
          <a:xfrm>
            <a:off x="10363200" y="3786190"/>
            <a:ext cx="1828800" cy="707886"/>
          </a:xfrm>
          <a:prstGeom prst="rect">
            <a:avLst/>
          </a:prstGeom>
          <a:noFill/>
        </p:spPr>
        <p:txBody>
          <a:bodyPr wrap="square" rtlCol="0">
            <a:spAutoFit/>
          </a:bodyPr>
          <a:lstStyle/>
          <a:p>
            <a:pPr algn="l"/>
            <a:r>
              <a:rPr lang="en-IN" sz="2000" dirty="0"/>
              <a:t>Update Information</a:t>
            </a:r>
            <a:endParaRPr lang="en-US" sz="2000" dirty="0"/>
          </a:p>
        </p:txBody>
      </p:sp>
      <p:cxnSp>
        <p:nvCxnSpPr>
          <p:cNvPr id="51" name="Straight Arrow Connector 50"/>
          <p:cNvCxnSpPr>
            <a:endCxn id="41" idx="0"/>
          </p:cNvCxnSpPr>
          <p:nvPr/>
        </p:nvCxnSpPr>
        <p:spPr>
          <a:xfrm>
            <a:off x="5953124" y="1000108"/>
            <a:ext cx="3128978" cy="185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6"/>
          </p:cNvCxnSpPr>
          <p:nvPr/>
        </p:nvCxnSpPr>
        <p:spPr>
          <a:xfrm>
            <a:off x="6138850" y="2173634"/>
            <a:ext cx="2659851" cy="710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2" idx="6"/>
          </p:cNvCxnSpPr>
          <p:nvPr/>
        </p:nvCxnSpPr>
        <p:spPr>
          <a:xfrm flipV="1">
            <a:off x="6138850" y="3000372"/>
            <a:ext cx="2647908" cy="250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6024562" y="3143248"/>
            <a:ext cx="2786082"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4" idx="6"/>
          </p:cNvCxnSpPr>
          <p:nvPr/>
        </p:nvCxnSpPr>
        <p:spPr>
          <a:xfrm flipV="1">
            <a:off x="6067412" y="3286124"/>
            <a:ext cx="2814670" cy="2071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381488" y="5857892"/>
            <a:ext cx="1500198" cy="10001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Re</a:t>
            </a:r>
            <a:endParaRPr lang="en-US" dirty="0">
              <a:solidFill>
                <a:schemeClr val="bg1"/>
              </a:solidFill>
            </a:endParaRPr>
          </a:p>
        </p:txBody>
      </p:sp>
      <p:sp>
        <p:nvSpPr>
          <p:cNvPr id="45" name="TextBox 44"/>
          <p:cNvSpPr txBox="1"/>
          <p:nvPr/>
        </p:nvSpPr>
        <p:spPr>
          <a:xfrm>
            <a:off x="4667240" y="6072206"/>
            <a:ext cx="1000132" cy="646331"/>
          </a:xfrm>
          <a:prstGeom prst="rect">
            <a:avLst/>
          </a:prstGeom>
          <a:noFill/>
        </p:spPr>
        <p:txBody>
          <a:bodyPr wrap="square" rtlCol="0">
            <a:spAutoFit/>
          </a:bodyPr>
          <a:lstStyle/>
          <a:p>
            <a:r>
              <a:rPr lang="en-IN" dirty="0" smtClean="0"/>
              <a:t>Remove Account</a:t>
            </a:r>
            <a:endParaRPr lang="en-US" dirty="0"/>
          </a:p>
        </p:txBody>
      </p:sp>
      <p:cxnSp>
        <p:nvCxnSpPr>
          <p:cNvPr id="60" name="Straight Connector 59"/>
          <p:cNvCxnSpPr>
            <a:endCxn id="9" idx="2"/>
          </p:cNvCxnSpPr>
          <p:nvPr/>
        </p:nvCxnSpPr>
        <p:spPr>
          <a:xfrm flipV="1">
            <a:off x="2024034" y="1106587"/>
            <a:ext cx="2143140" cy="1679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1" idx="2"/>
          </p:cNvCxnSpPr>
          <p:nvPr/>
        </p:nvCxnSpPr>
        <p:spPr>
          <a:xfrm flipV="1">
            <a:off x="5881686" y="3319161"/>
            <a:ext cx="3200416" cy="3181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8530789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USER-CASE DESCRIPTION 1 </a:t>
            </a:r>
            <a:endParaRPr lang="en-US" dirty="0"/>
          </a:p>
        </p:txBody>
      </p:sp>
      <p:sp>
        <p:nvSpPr>
          <p:cNvPr id="3" name="Content Placeholder 2"/>
          <p:cNvSpPr>
            <a:spLocks noGrp="1"/>
          </p:cNvSpPr>
          <p:nvPr>
            <p:ph sz="half" idx="1"/>
          </p:nvPr>
        </p:nvSpPr>
        <p:spPr/>
        <p:txBody>
          <a:bodyPr>
            <a:normAutofit fontScale="77500" lnSpcReduction="20000"/>
          </a:bodyPr>
          <a:lstStyle/>
          <a:p>
            <a:pPr fontAlgn="base"/>
            <a:r>
              <a:rPr lang="en-US" dirty="0" smtClean="0"/>
              <a:t>Name: </a:t>
            </a:r>
            <a:r>
              <a:rPr lang="en-US" dirty="0" smtClean="0"/>
              <a:t>New Account</a:t>
            </a:r>
            <a:endParaRPr lang="en-IN" dirty="0" smtClean="0"/>
          </a:p>
          <a:p>
            <a:pPr fontAlgn="base"/>
            <a:r>
              <a:rPr lang="en-US" dirty="0" smtClean="0"/>
              <a:t>Actors: User</a:t>
            </a:r>
            <a:r>
              <a:rPr lang="en-IN" dirty="0" smtClean="0"/>
              <a:t>​</a:t>
            </a:r>
          </a:p>
          <a:p>
            <a:pPr fontAlgn="base"/>
            <a:r>
              <a:rPr lang="en-US" dirty="0" smtClean="0"/>
              <a:t>Description: It asks for some  personal and banking details of the customer such as name, date of birth, citizenship number, address and phone number. You can enter the amount to deposit and choose one type of deposit account – saving, current, fixed for 1 year, fixed for 2 years or fixed for 3 years.</a:t>
            </a:r>
            <a:r>
              <a:rPr lang="en-IN" dirty="0" smtClean="0"/>
              <a:t>​</a:t>
            </a:r>
          </a:p>
          <a:p>
            <a:pPr fontAlgn="base"/>
            <a:r>
              <a:rPr lang="en-US" dirty="0" smtClean="0"/>
              <a:t>Pre-conditions: No pre-conditions.</a:t>
            </a:r>
            <a:r>
              <a:rPr lang="en-IN" dirty="0" smtClean="0"/>
              <a:t>​</a:t>
            </a:r>
          </a:p>
          <a:p>
            <a:pPr fontAlgn="base"/>
            <a:r>
              <a:rPr lang="en-US" dirty="0" smtClean="0"/>
              <a:t>Post-conditions: An account is created for the customer</a:t>
            </a:r>
          </a:p>
          <a:p>
            <a:pPr fontAlgn="base"/>
            <a:r>
              <a:rPr lang="en-US" dirty="0" smtClean="0"/>
              <a:t>Main Flow :​</a:t>
            </a:r>
          </a:p>
          <a:p>
            <a:pPr fontAlgn="base">
              <a:buNone/>
            </a:pPr>
            <a:endParaRPr lang="en-IN" dirty="0" smtClean="0"/>
          </a:p>
          <a:p>
            <a:endParaRPr lang="en-US" dirty="0"/>
          </a:p>
        </p:txBody>
      </p:sp>
      <p:graphicFrame>
        <p:nvGraphicFramePr>
          <p:cNvPr id="6" name="Table 6">
            <a:extLst>
              <a:ext uri="{FF2B5EF4-FFF2-40B4-BE49-F238E27FC236}">
                <a16:creationId xmlns="" xmlns:a16="http://schemas.microsoft.com/office/drawing/2014/main" id="{3FA66775-EDFC-4145-849B-1310AE8EB359}"/>
              </a:ext>
            </a:extLst>
          </p:cNvPr>
          <p:cNvGraphicFramePr>
            <a:graphicFrameLocks noGrp="1"/>
          </p:cNvGraphicFramePr>
          <p:nvPr>
            <p:ph sz="half" idx="2"/>
            <p:extLst>
              <p:ext uri="{D42A27DB-BD31-4B8C-83A1-F6EECF244321}">
                <p14:modId xmlns="" xmlns:p14="http://schemas.microsoft.com/office/powerpoint/2010/main" val="1818322528"/>
              </p:ext>
            </p:extLst>
          </p:nvPr>
        </p:nvGraphicFramePr>
        <p:xfrm>
          <a:off x="7047275" y="1594704"/>
          <a:ext cx="4876800" cy="5155961"/>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1379418476"/>
                    </a:ext>
                  </a:extLst>
                </a:gridCol>
                <a:gridCol w="2438400">
                  <a:extLst>
                    <a:ext uri="{9D8B030D-6E8A-4147-A177-3AD203B41FA5}">
                      <a16:colId xmlns="" xmlns:a16="http://schemas.microsoft.com/office/drawing/2014/main" val="4144258239"/>
                    </a:ext>
                  </a:extLst>
                </a:gridCol>
              </a:tblGrid>
              <a:tr h="433597">
                <a:tc>
                  <a:txBody>
                    <a:bodyPr/>
                    <a:lstStyle/>
                    <a:p>
                      <a:r>
                        <a:rPr lang="en-IN" dirty="0"/>
                        <a:t>USER</a:t>
                      </a:r>
                    </a:p>
                  </a:txBody>
                  <a:tcPr marL="90731" marR="90731"/>
                </a:tc>
                <a:tc>
                  <a:txBody>
                    <a:bodyPr/>
                    <a:lstStyle/>
                    <a:p>
                      <a:r>
                        <a:rPr lang="en-IN" dirty="0"/>
                        <a:t>SYSTEM</a:t>
                      </a:r>
                    </a:p>
                  </a:txBody>
                  <a:tcPr marL="90731" marR="90731"/>
                </a:tc>
                <a:extLst>
                  <a:ext uri="{0D108BD9-81ED-4DB2-BD59-A6C34878D82A}">
                    <a16:rowId xmlns="" xmlns:a16="http://schemas.microsoft.com/office/drawing/2014/main" val="1189512508"/>
                  </a:ext>
                </a:extLst>
              </a:tr>
              <a:tr h="433597">
                <a:tc>
                  <a:txBody>
                    <a:bodyPr/>
                    <a:lstStyle/>
                    <a:p>
                      <a:r>
                        <a:rPr lang="en-IN" dirty="0" smtClean="0"/>
                        <a:t>Chooses</a:t>
                      </a:r>
                      <a:r>
                        <a:rPr lang="en-IN" baseline="0" dirty="0" smtClean="0"/>
                        <a:t> Register</a:t>
                      </a:r>
                      <a:r>
                        <a:rPr lang="en-IN" dirty="0" smtClean="0"/>
                        <a:t> </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875790411"/>
                  </a:ext>
                </a:extLst>
              </a:tr>
              <a:tr h="433597">
                <a:tc>
                  <a:txBody>
                    <a:bodyPr/>
                    <a:lstStyle/>
                    <a:p>
                      <a:endParaRPr lang="en-IN" dirty="0"/>
                    </a:p>
                  </a:txBody>
                  <a:tcPr marL="90731" marR="90731">
                    <a:solidFill>
                      <a:schemeClr val="accent1">
                        <a:tint val="20000"/>
                        <a:alpha val="0"/>
                      </a:schemeClr>
                    </a:solidFill>
                  </a:tcPr>
                </a:tc>
                <a:tc>
                  <a:txBody>
                    <a:bodyPr/>
                    <a:lstStyle/>
                    <a:p>
                      <a:r>
                        <a:rPr lang="en-IN" dirty="0"/>
                        <a:t>Ask for </a:t>
                      </a:r>
                      <a:r>
                        <a:rPr lang="en-IN" dirty="0" smtClean="0"/>
                        <a:t>details</a:t>
                      </a:r>
                      <a:endParaRPr lang="en-IN" dirty="0"/>
                    </a:p>
                  </a:txBody>
                  <a:tcPr marL="90731" marR="90731"/>
                </a:tc>
                <a:extLst>
                  <a:ext uri="{0D108BD9-81ED-4DB2-BD59-A6C34878D82A}">
                    <a16:rowId xmlns="" xmlns:a16="http://schemas.microsoft.com/office/drawing/2014/main" val="1057556552"/>
                  </a:ext>
                </a:extLst>
              </a:tr>
              <a:tr h="427656">
                <a:tc>
                  <a:txBody>
                    <a:bodyPr/>
                    <a:lstStyle/>
                    <a:p>
                      <a:r>
                        <a:rPr lang="en-IN" dirty="0"/>
                        <a:t>Enters </a:t>
                      </a:r>
                      <a:r>
                        <a:rPr lang="en-IN" dirty="0" smtClean="0"/>
                        <a:t>details</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3397341417"/>
                  </a:ext>
                </a:extLst>
              </a:tr>
              <a:tr h="2458649">
                <a:tc>
                  <a:txBody>
                    <a:bodyPr/>
                    <a:lstStyle/>
                    <a:p>
                      <a:endParaRPr lang="en-IN" dirty="0"/>
                    </a:p>
                  </a:txBody>
                  <a:tcPr marL="90731" marR="90731">
                    <a:solidFill>
                      <a:schemeClr val="accent1">
                        <a:tint val="20000"/>
                        <a:alpha val="0"/>
                      </a:schemeClr>
                    </a:solidFill>
                  </a:tcPr>
                </a:tc>
                <a:tc>
                  <a:txBody>
                    <a:bodyPr/>
                    <a:lstStyle/>
                    <a:p>
                      <a:pPr rtl="0" fontAlgn="base"/>
                      <a:r>
                        <a:rPr kumimoji="0" lang="en-IN" b="0" i="0" kern="1200" dirty="0" smtClean="0">
                          <a:solidFill>
                            <a:schemeClr val="dk1"/>
                          </a:solidFill>
                          <a:latin typeface="+mn-lt"/>
                          <a:ea typeface="+mn-ea"/>
                          <a:cs typeface="+mn-cs"/>
                        </a:rPr>
                        <a:t>Validates user information.</a:t>
                      </a:r>
                      <a:r>
                        <a:rPr kumimoji="0" lang="en-US" b="0" i="0" kern="1200" dirty="0" smtClean="0">
                          <a:solidFill>
                            <a:schemeClr val="dk1"/>
                          </a:solidFill>
                          <a:latin typeface="+mn-lt"/>
                          <a:ea typeface="+mn-ea"/>
                          <a:cs typeface="+mn-cs"/>
                        </a:rPr>
                        <a:t>​</a:t>
                      </a:r>
                    </a:p>
                    <a:p>
                      <a:pPr rtl="0" fontAlgn="base"/>
                      <a:r>
                        <a:rPr kumimoji="0" lang="en-IN" b="0" i="0" kern="1200" dirty="0" smtClean="0">
                          <a:solidFill>
                            <a:schemeClr val="dk1"/>
                          </a:solidFill>
                          <a:latin typeface="+mn-lt"/>
                          <a:ea typeface="+mn-ea"/>
                          <a:cs typeface="+mn-cs"/>
                        </a:rPr>
                        <a:t>1) If the information is valid, create a new account</a:t>
                      </a:r>
                      <a:r>
                        <a:rPr kumimoji="0" lang="en-US" b="0" i="0" kern="1200" dirty="0" smtClean="0">
                          <a:solidFill>
                            <a:schemeClr val="dk1"/>
                          </a:solidFill>
                          <a:latin typeface="+mn-lt"/>
                          <a:ea typeface="+mn-ea"/>
                          <a:cs typeface="+mn-cs"/>
                        </a:rPr>
                        <a:t>​</a:t>
                      </a:r>
                    </a:p>
                    <a:p>
                      <a:pPr rtl="0" fontAlgn="base"/>
                      <a:r>
                        <a:rPr kumimoji="0" lang="en-IN" b="0" i="0" kern="1200" dirty="0" smtClean="0">
                          <a:solidFill>
                            <a:schemeClr val="dk1"/>
                          </a:solidFill>
                          <a:latin typeface="+mn-lt"/>
                          <a:ea typeface="+mn-ea"/>
                          <a:cs typeface="+mn-cs"/>
                        </a:rPr>
                        <a:t>2) If the information is invalid, display error message      and prompt for new values.</a:t>
                      </a:r>
                      <a:r>
                        <a:rPr kumimoji="0" lang="en-US" b="0" i="0" kern="1200" dirty="0" smtClean="0">
                          <a:solidFill>
                            <a:schemeClr val="dk1"/>
                          </a:solidFill>
                          <a:latin typeface="+mn-lt"/>
                          <a:ea typeface="+mn-ea"/>
                          <a:cs typeface="+mn-cs"/>
                        </a:rPr>
                        <a:t>​</a:t>
                      </a:r>
                      <a:endParaRPr kumimoji="0" lang="en-US" b="0" i="0" kern="1200" dirty="0">
                        <a:solidFill>
                          <a:schemeClr val="dk1"/>
                        </a:solidFill>
                        <a:latin typeface="+mn-lt"/>
                        <a:ea typeface="+mn-ea"/>
                        <a:cs typeface="+mn-cs"/>
                      </a:endParaRPr>
                    </a:p>
                  </a:txBody>
                  <a:tcPr marL="90731" marR="90731"/>
                </a:tc>
                <a:extLst>
                  <a:ext uri="{0D108BD9-81ED-4DB2-BD59-A6C34878D82A}">
                    <a16:rowId xmlns="" xmlns:a16="http://schemas.microsoft.com/office/drawing/2014/main" val="3979778371"/>
                  </a:ext>
                </a:extLst>
              </a:tr>
              <a:tr h="433597">
                <a:tc>
                  <a:txBody>
                    <a:bodyPr/>
                    <a:lstStyle/>
                    <a:p>
                      <a:r>
                        <a:rPr lang="en-IN" dirty="0" smtClean="0"/>
                        <a:t>Confirms</a:t>
                      </a:r>
                      <a:r>
                        <a:rPr lang="en-IN" baseline="0" dirty="0" smtClean="0"/>
                        <a:t> Registration</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589116636"/>
                  </a:ext>
                </a:extLst>
              </a:tr>
              <a:tr h="433597">
                <a:tc>
                  <a:txBody>
                    <a:bodyPr/>
                    <a:lstStyle/>
                    <a:p>
                      <a:endParaRPr lang="en-IN" dirty="0"/>
                    </a:p>
                  </a:txBody>
                  <a:tcPr marL="90731" marR="90731">
                    <a:solidFill>
                      <a:schemeClr val="accent1">
                        <a:tint val="20000"/>
                        <a:alpha val="0"/>
                      </a:schemeClr>
                    </a:solidFill>
                  </a:tcPr>
                </a:tc>
                <a:tc>
                  <a:txBody>
                    <a:bodyPr/>
                    <a:lstStyle/>
                    <a:p>
                      <a:r>
                        <a:rPr lang="en-IN" dirty="0" smtClean="0"/>
                        <a:t>Makes </a:t>
                      </a:r>
                      <a:r>
                        <a:rPr lang="en-IN" baseline="0" dirty="0" smtClean="0"/>
                        <a:t> Account</a:t>
                      </a:r>
                      <a:endParaRPr lang="en-IN" dirty="0"/>
                    </a:p>
                  </a:txBody>
                  <a:tcPr marL="90731" marR="90731"/>
                </a:tc>
                <a:extLst>
                  <a:ext uri="{0D108BD9-81ED-4DB2-BD59-A6C34878D82A}">
                    <a16:rowId xmlns="" xmlns:a16="http://schemas.microsoft.com/office/drawing/2014/main" val="1886072757"/>
                  </a:ext>
                </a:extLst>
              </a:tr>
            </a:tbl>
          </a:graphicData>
        </a:graphic>
      </p:graphicFrame>
    </p:spTree>
    <p:extLst>
      <p:ext uri="{BB962C8B-B14F-4D97-AF65-F5344CB8AC3E}">
        <p14:creationId xmlns="" xmlns:p14="http://schemas.microsoft.com/office/powerpoint/2010/main" val="2853788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USER-CASE DESCRIPTION 2 </a:t>
            </a:r>
            <a:endParaRPr lang="en-US" dirty="0"/>
          </a:p>
        </p:txBody>
      </p:sp>
      <p:sp>
        <p:nvSpPr>
          <p:cNvPr id="3" name="Content Placeholder 2"/>
          <p:cNvSpPr>
            <a:spLocks noGrp="1"/>
          </p:cNvSpPr>
          <p:nvPr>
            <p:ph sz="half" idx="1"/>
          </p:nvPr>
        </p:nvSpPr>
        <p:spPr/>
        <p:txBody>
          <a:bodyPr>
            <a:normAutofit lnSpcReduction="10000"/>
          </a:bodyPr>
          <a:lstStyle/>
          <a:p>
            <a:pPr fontAlgn="base"/>
            <a:r>
              <a:rPr lang="en-US" dirty="0" smtClean="0"/>
              <a:t>Name: Login</a:t>
            </a:r>
            <a:r>
              <a:rPr lang="en-IN" dirty="0" smtClean="0"/>
              <a:t>​</a:t>
            </a:r>
          </a:p>
          <a:p>
            <a:pPr fontAlgn="base"/>
            <a:r>
              <a:rPr lang="en-US" dirty="0" smtClean="0"/>
              <a:t>User</a:t>
            </a:r>
            <a:r>
              <a:rPr lang="en-IN" dirty="0" smtClean="0"/>
              <a:t>​</a:t>
            </a:r>
          </a:p>
          <a:p>
            <a:pPr fontAlgn="base"/>
            <a:r>
              <a:rPr lang="en-US" dirty="0" smtClean="0"/>
              <a:t>Description: Allows user to login with their credentials.​</a:t>
            </a:r>
          </a:p>
          <a:p>
            <a:pPr fontAlgn="base"/>
            <a:r>
              <a:rPr lang="en-US" dirty="0" smtClean="0"/>
              <a:t>Pre-conditions: Customer should be registered already</a:t>
            </a:r>
            <a:endParaRPr lang="en-IN" dirty="0" smtClean="0"/>
          </a:p>
          <a:p>
            <a:pPr fontAlgn="base"/>
            <a:r>
              <a:rPr lang="en-US" dirty="0" smtClean="0"/>
              <a:t>Post-conditions: User will be directed to the folder creating module.​</a:t>
            </a:r>
          </a:p>
          <a:p>
            <a:pPr fontAlgn="base"/>
            <a:r>
              <a:rPr lang="en-US" dirty="0" smtClean="0"/>
              <a:t>Main Flow:</a:t>
            </a:r>
            <a:r>
              <a:rPr lang="en-IN" dirty="0" smtClean="0"/>
              <a:t>​</a:t>
            </a:r>
          </a:p>
          <a:p>
            <a:pPr fontAlgn="base"/>
            <a:endParaRPr lang="en-US" dirty="0" smtClean="0"/>
          </a:p>
          <a:p>
            <a:pPr fontAlgn="base">
              <a:buNone/>
            </a:pPr>
            <a:endParaRPr lang="en-IN" dirty="0" smtClean="0"/>
          </a:p>
          <a:p>
            <a:endParaRPr lang="en-US" dirty="0"/>
          </a:p>
        </p:txBody>
      </p:sp>
      <p:graphicFrame>
        <p:nvGraphicFramePr>
          <p:cNvPr id="6" name="Table 6">
            <a:extLst>
              <a:ext uri="{FF2B5EF4-FFF2-40B4-BE49-F238E27FC236}">
                <a16:creationId xmlns="" xmlns:a16="http://schemas.microsoft.com/office/drawing/2014/main" id="{3FA66775-EDFC-4145-849B-1310AE8EB359}"/>
              </a:ext>
            </a:extLst>
          </p:cNvPr>
          <p:cNvGraphicFramePr>
            <a:graphicFrameLocks noGrp="1"/>
          </p:cNvGraphicFramePr>
          <p:nvPr>
            <p:ph sz="half" idx="2"/>
            <p:extLst>
              <p:ext uri="{D42A27DB-BD31-4B8C-83A1-F6EECF244321}">
                <p14:modId xmlns="" xmlns:p14="http://schemas.microsoft.com/office/powerpoint/2010/main" val="1818322528"/>
              </p:ext>
            </p:extLst>
          </p:nvPr>
        </p:nvGraphicFramePr>
        <p:xfrm>
          <a:off x="7034213" y="1523999"/>
          <a:ext cx="4876800" cy="4563291"/>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1379418476"/>
                    </a:ext>
                  </a:extLst>
                </a:gridCol>
                <a:gridCol w="2438400">
                  <a:extLst>
                    <a:ext uri="{9D8B030D-6E8A-4147-A177-3AD203B41FA5}">
                      <a16:colId xmlns="" xmlns:a16="http://schemas.microsoft.com/office/drawing/2014/main" val="4144258239"/>
                    </a:ext>
                  </a:extLst>
                </a:gridCol>
              </a:tblGrid>
              <a:tr h="653177">
                <a:tc>
                  <a:txBody>
                    <a:bodyPr/>
                    <a:lstStyle/>
                    <a:p>
                      <a:r>
                        <a:rPr lang="en-IN" dirty="0"/>
                        <a:t>USER</a:t>
                      </a:r>
                    </a:p>
                  </a:txBody>
                  <a:tcPr marL="90731" marR="90731"/>
                </a:tc>
                <a:tc>
                  <a:txBody>
                    <a:bodyPr/>
                    <a:lstStyle/>
                    <a:p>
                      <a:r>
                        <a:rPr lang="en-IN" dirty="0"/>
                        <a:t>SYSTEM</a:t>
                      </a:r>
                    </a:p>
                  </a:txBody>
                  <a:tcPr marL="90731" marR="90731"/>
                </a:tc>
                <a:extLst>
                  <a:ext uri="{0D108BD9-81ED-4DB2-BD59-A6C34878D82A}">
                    <a16:rowId xmlns="" xmlns:a16="http://schemas.microsoft.com/office/drawing/2014/main" val="1189512508"/>
                  </a:ext>
                </a:extLst>
              </a:tr>
              <a:tr h="653177">
                <a:tc>
                  <a:txBody>
                    <a:bodyPr/>
                    <a:lstStyle/>
                    <a:p>
                      <a:r>
                        <a:rPr lang="en-IN" dirty="0" smtClean="0"/>
                        <a:t>Chooses</a:t>
                      </a:r>
                      <a:r>
                        <a:rPr lang="en-IN" baseline="0" dirty="0" smtClean="0"/>
                        <a:t> Login</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875790411"/>
                  </a:ext>
                </a:extLst>
              </a:tr>
              <a:tr h="653177">
                <a:tc>
                  <a:txBody>
                    <a:bodyPr/>
                    <a:lstStyle/>
                    <a:p>
                      <a:endParaRPr lang="en-IN" dirty="0"/>
                    </a:p>
                  </a:txBody>
                  <a:tcPr marL="90731" marR="90731">
                    <a:solidFill>
                      <a:schemeClr val="accent1">
                        <a:tint val="20000"/>
                        <a:alpha val="0"/>
                      </a:schemeClr>
                    </a:solidFill>
                  </a:tcPr>
                </a:tc>
                <a:tc>
                  <a:txBody>
                    <a:bodyPr/>
                    <a:lstStyle/>
                    <a:p>
                      <a:r>
                        <a:rPr lang="en-IN" dirty="0"/>
                        <a:t>Ask for </a:t>
                      </a:r>
                      <a:r>
                        <a:rPr lang="en-IN" dirty="0" smtClean="0"/>
                        <a:t>details</a:t>
                      </a:r>
                      <a:endParaRPr lang="en-IN" dirty="0"/>
                    </a:p>
                  </a:txBody>
                  <a:tcPr marL="90731" marR="90731"/>
                </a:tc>
                <a:extLst>
                  <a:ext uri="{0D108BD9-81ED-4DB2-BD59-A6C34878D82A}">
                    <a16:rowId xmlns="" xmlns:a16="http://schemas.microsoft.com/office/drawing/2014/main" val="1057556552"/>
                  </a:ext>
                </a:extLst>
              </a:tr>
              <a:tr h="644229">
                <a:tc>
                  <a:txBody>
                    <a:bodyPr/>
                    <a:lstStyle/>
                    <a:p>
                      <a:r>
                        <a:rPr lang="en-IN" dirty="0"/>
                        <a:t>Enters </a:t>
                      </a:r>
                      <a:r>
                        <a:rPr lang="en-IN" dirty="0" smtClean="0"/>
                        <a:t>details</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3397341417"/>
                  </a:ext>
                </a:extLst>
              </a:tr>
              <a:tr h="653177">
                <a:tc>
                  <a:txBody>
                    <a:bodyPr/>
                    <a:lstStyle/>
                    <a:p>
                      <a:endParaRPr lang="en-IN" dirty="0"/>
                    </a:p>
                  </a:txBody>
                  <a:tcPr marL="90731" marR="90731">
                    <a:solidFill>
                      <a:schemeClr val="accent1">
                        <a:tint val="20000"/>
                        <a:alpha val="0"/>
                      </a:schemeClr>
                    </a:solidFill>
                  </a:tcPr>
                </a:tc>
                <a:tc>
                  <a:txBody>
                    <a:bodyPr/>
                    <a:lstStyle/>
                    <a:p>
                      <a:r>
                        <a:rPr lang="en-IN" dirty="0" smtClean="0"/>
                        <a:t>Checks </a:t>
                      </a:r>
                      <a:r>
                        <a:rPr lang="en-IN" baseline="0" dirty="0" smtClean="0"/>
                        <a:t> If  Valid</a:t>
                      </a:r>
                      <a:endParaRPr lang="en-IN" dirty="0"/>
                    </a:p>
                  </a:txBody>
                  <a:tcPr marL="90731" marR="90731"/>
                </a:tc>
                <a:extLst>
                  <a:ext uri="{0D108BD9-81ED-4DB2-BD59-A6C34878D82A}">
                    <a16:rowId xmlns="" xmlns:a16="http://schemas.microsoft.com/office/drawing/2014/main" val="3979778371"/>
                  </a:ext>
                </a:extLst>
              </a:tr>
              <a:tr h="6531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Re-enters if wrong</a:t>
                      </a:r>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589116636"/>
                  </a:ext>
                </a:extLst>
              </a:tr>
              <a:tr h="653177">
                <a:tc>
                  <a:txBody>
                    <a:bodyPr/>
                    <a:lstStyle/>
                    <a:p>
                      <a:endParaRPr lang="en-IN" dirty="0"/>
                    </a:p>
                  </a:txBody>
                  <a:tcPr marL="90731" marR="90731">
                    <a:solidFill>
                      <a:schemeClr val="accent1">
                        <a:tint val="20000"/>
                        <a:alpha val="0"/>
                      </a:schemeClr>
                    </a:solidFill>
                  </a:tcPr>
                </a:tc>
                <a:tc>
                  <a:txBody>
                    <a:bodyPr/>
                    <a:lstStyle/>
                    <a:p>
                      <a:r>
                        <a:rPr lang="en-IN" dirty="0" smtClean="0"/>
                        <a:t>Enters </a:t>
                      </a:r>
                      <a:r>
                        <a:rPr lang="en-IN" baseline="0" dirty="0" smtClean="0"/>
                        <a:t> Account</a:t>
                      </a:r>
                      <a:endParaRPr lang="en-IN" dirty="0"/>
                    </a:p>
                  </a:txBody>
                  <a:tcPr marL="90731" marR="90731"/>
                </a:tc>
                <a:extLst>
                  <a:ext uri="{0D108BD9-81ED-4DB2-BD59-A6C34878D82A}">
                    <a16:rowId xmlns="" xmlns:a16="http://schemas.microsoft.com/office/drawing/2014/main" val="1886072757"/>
                  </a:ext>
                </a:extLst>
              </a:tr>
            </a:tbl>
          </a:graphicData>
        </a:graphic>
      </p:graphicFrame>
    </p:spTree>
    <p:extLst>
      <p:ext uri="{BB962C8B-B14F-4D97-AF65-F5344CB8AC3E}">
        <p14:creationId xmlns="" xmlns:p14="http://schemas.microsoft.com/office/powerpoint/2010/main" val="2853788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USER-CASE DESCRIPTION 3 </a:t>
            </a:r>
            <a:endParaRPr lang="en-US" dirty="0"/>
          </a:p>
        </p:txBody>
      </p:sp>
      <p:sp>
        <p:nvSpPr>
          <p:cNvPr id="3" name="Content Placeholder 2"/>
          <p:cNvSpPr>
            <a:spLocks noGrp="1"/>
          </p:cNvSpPr>
          <p:nvPr>
            <p:ph sz="half" idx="1"/>
          </p:nvPr>
        </p:nvSpPr>
        <p:spPr/>
        <p:txBody>
          <a:bodyPr>
            <a:normAutofit fontScale="92500" lnSpcReduction="20000"/>
          </a:bodyPr>
          <a:lstStyle/>
          <a:p>
            <a:pPr fontAlgn="base"/>
            <a:r>
              <a:rPr lang="en-US" dirty="0" smtClean="0"/>
              <a:t>Name: </a:t>
            </a:r>
            <a:r>
              <a:rPr lang="en-US" dirty="0" smtClean="0"/>
              <a:t>Transact</a:t>
            </a:r>
            <a:endParaRPr lang="en-IN" dirty="0" smtClean="0"/>
          </a:p>
          <a:p>
            <a:pPr fontAlgn="base"/>
            <a:r>
              <a:rPr lang="en-US" dirty="0" smtClean="0"/>
              <a:t>Actors: User.</a:t>
            </a:r>
            <a:r>
              <a:rPr lang="en-IN" dirty="0" smtClean="0"/>
              <a:t>​</a:t>
            </a:r>
          </a:p>
          <a:p>
            <a:pPr fontAlgn="base"/>
            <a:r>
              <a:rPr lang="en-US" dirty="0" smtClean="0"/>
              <a:t>Description: You can deposit and withdraw money to and from a particular customer account.</a:t>
            </a:r>
            <a:endParaRPr lang="en-IN" dirty="0" smtClean="0"/>
          </a:p>
          <a:p>
            <a:pPr fontAlgn="base"/>
            <a:r>
              <a:rPr lang="en-US" dirty="0" smtClean="0"/>
              <a:t>Pre-conditions: User should be successfully signed-in . There is a money limit.</a:t>
            </a:r>
            <a:endParaRPr lang="en-IN" dirty="0" smtClean="0"/>
          </a:p>
          <a:p>
            <a:pPr fontAlgn="base"/>
            <a:r>
              <a:rPr lang="en-US" dirty="0" smtClean="0"/>
              <a:t>Post-conditions : According to the selected option  the user will get access to the feature.</a:t>
            </a:r>
            <a:r>
              <a:rPr lang="en-IN" dirty="0" smtClean="0"/>
              <a:t>​</a:t>
            </a:r>
          </a:p>
          <a:p>
            <a:pPr fontAlgn="base"/>
            <a:r>
              <a:rPr lang="en-IN" dirty="0" smtClean="0"/>
              <a:t>Main Flow</a:t>
            </a:r>
            <a:r>
              <a:rPr lang="en-US" dirty="0" smtClean="0"/>
              <a:t>​</a:t>
            </a:r>
          </a:p>
          <a:p>
            <a:pPr fontAlgn="base">
              <a:buNone/>
            </a:pPr>
            <a:endParaRPr lang="en-IN" dirty="0" smtClean="0"/>
          </a:p>
          <a:p>
            <a:endParaRPr lang="en-US" dirty="0"/>
          </a:p>
        </p:txBody>
      </p:sp>
      <p:graphicFrame>
        <p:nvGraphicFramePr>
          <p:cNvPr id="6" name="Table 6">
            <a:extLst>
              <a:ext uri="{FF2B5EF4-FFF2-40B4-BE49-F238E27FC236}">
                <a16:creationId xmlns="" xmlns:a16="http://schemas.microsoft.com/office/drawing/2014/main" id="{3FA66775-EDFC-4145-849B-1310AE8EB359}"/>
              </a:ext>
            </a:extLst>
          </p:cNvPr>
          <p:cNvGraphicFramePr>
            <a:graphicFrameLocks noGrp="1"/>
          </p:cNvGraphicFramePr>
          <p:nvPr>
            <p:ph sz="half" idx="2"/>
            <p:extLst>
              <p:ext uri="{D42A27DB-BD31-4B8C-83A1-F6EECF244321}">
                <p14:modId xmlns="" xmlns:p14="http://schemas.microsoft.com/office/powerpoint/2010/main" val="1818322528"/>
              </p:ext>
            </p:extLst>
          </p:nvPr>
        </p:nvGraphicFramePr>
        <p:xfrm>
          <a:off x="7034213" y="2124890"/>
          <a:ext cx="4876800" cy="2603760"/>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1379418476"/>
                    </a:ext>
                  </a:extLst>
                </a:gridCol>
                <a:gridCol w="2438400">
                  <a:extLst>
                    <a:ext uri="{9D8B030D-6E8A-4147-A177-3AD203B41FA5}">
                      <a16:colId xmlns="" xmlns:a16="http://schemas.microsoft.com/office/drawing/2014/main" val="4144258239"/>
                    </a:ext>
                  </a:extLst>
                </a:gridCol>
              </a:tblGrid>
              <a:tr h="653177">
                <a:tc>
                  <a:txBody>
                    <a:bodyPr/>
                    <a:lstStyle/>
                    <a:p>
                      <a:r>
                        <a:rPr lang="en-IN" dirty="0" smtClean="0"/>
                        <a:t>USER</a:t>
                      </a:r>
                      <a:endParaRPr lang="en-IN" dirty="0"/>
                    </a:p>
                  </a:txBody>
                  <a:tcPr marL="90731" marR="90731"/>
                </a:tc>
                <a:tc>
                  <a:txBody>
                    <a:bodyPr/>
                    <a:lstStyle/>
                    <a:p>
                      <a:r>
                        <a:rPr lang="en-IN" dirty="0"/>
                        <a:t>SYSTEM</a:t>
                      </a:r>
                    </a:p>
                  </a:txBody>
                  <a:tcPr marL="90731" marR="90731"/>
                </a:tc>
                <a:extLst>
                  <a:ext uri="{0D108BD9-81ED-4DB2-BD59-A6C34878D82A}">
                    <a16:rowId xmlns="" xmlns:a16="http://schemas.microsoft.com/office/drawing/2014/main" val="1189512508"/>
                  </a:ext>
                </a:extLst>
              </a:tr>
              <a:tr h="653177">
                <a:tc>
                  <a:txBody>
                    <a:bodyPr/>
                    <a:lstStyle/>
                    <a:p>
                      <a:r>
                        <a:rPr lang="en-IN" dirty="0" smtClean="0"/>
                        <a:t>Chooses</a:t>
                      </a:r>
                      <a:r>
                        <a:rPr lang="en-IN" baseline="0" dirty="0" smtClean="0"/>
                        <a:t> Transactions</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875790411"/>
                  </a:ext>
                </a:extLst>
              </a:tr>
              <a:tr h="653177">
                <a:tc>
                  <a:txBody>
                    <a:bodyPr/>
                    <a:lstStyle/>
                    <a:p>
                      <a:endParaRPr lang="en-IN" dirty="0"/>
                    </a:p>
                  </a:txBody>
                  <a:tcPr marL="90731" marR="90731">
                    <a:solidFill>
                      <a:schemeClr val="accent1">
                        <a:tint val="20000"/>
                        <a:alpha val="0"/>
                      </a:schemeClr>
                    </a:solidFill>
                  </a:tcPr>
                </a:tc>
                <a:tc>
                  <a:txBody>
                    <a:bodyPr/>
                    <a:lstStyle/>
                    <a:p>
                      <a:r>
                        <a:rPr lang="en-IN" dirty="0" smtClean="0"/>
                        <a:t>Shows</a:t>
                      </a:r>
                      <a:r>
                        <a:rPr lang="en-IN" baseline="0" dirty="0" smtClean="0"/>
                        <a:t> features menu</a:t>
                      </a:r>
                      <a:endParaRPr lang="en-IN" dirty="0"/>
                    </a:p>
                  </a:txBody>
                  <a:tcPr marL="90731" marR="90731"/>
                </a:tc>
                <a:extLst>
                  <a:ext uri="{0D108BD9-81ED-4DB2-BD59-A6C34878D82A}">
                    <a16:rowId xmlns="" xmlns:a16="http://schemas.microsoft.com/office/drawing/2014/main" val="1057556552"/>
                  </a:ext>
                </a:extLst>
              </a:tr>
              <a:tr h="644229">
                <a:tc>
                  <a:txBody>
                    <a:bodyPr/>
                    <a:lstStyle/>
                    <a:p>
                      <a:r>
                        <a:rPr lang="en-IN" dirty="0" smtClean="0"/>
                        <a:t>Gets</a:t>
                      </a:r>
                      <a:r>
                        <a:rPr lang="en-IN" baseline="0" dirty="0" smtClean="0"/>
                        <a:t> Access</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3397341417"/>
                  </a:ext>
                </a:extLst>
              </a:tr>
            </a:tbl>
          </a:graphicData>
        </a:graphic>
      </p:graphicFrame>
    </p:spTree>
    <p:extLst>
      <p:ext uri="{BB962C8B-B14F-4D97-AF65-F5344CB8AC3E}">
        <p14:creationId xmlns="" xmlns:p14="http://schemas.microsoft.com/office/powerpoint/2010/main" val="2853788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USER-CASE DESCRIPTION 4 </a:t>
            </a:r>
            <a:endParaRPr lang="en-US" dirty="0"/>
          </a:p>
        </p:txBody>
      </p:sp>
      <p:sp>
        <p:nvSpPr>
          <p:cNvPr id="3" name="Content Placeholder 2"/>
          <p:cNvSpPr>
            <a:spLocks noGrp="1"/>
          </p:cNvSpPr>
          <p:nvPr>
            <p:ph sz="half" idx="1"/>
          </p:nvPr>
        </p:nvSpPr>
        <p:spPr/>
        <p:txBody>
          <a:bodyPr>
            <a:normAutofit fontScale="77500" lnSpcReduction="20000"/>
          </a:bodyPr>
          <a:lstStyle/>
          <a:p>
            <a:pPr fontAlgn="base"/>
            <a:r>
              <a:rPr lang="en-US" dirty="0" smtClean="0"/>
              <a:t>Name: </a:t>
            </a:r>
            <a:r>
              <a:rPr lang="en-IN" dirty="0" smtClean="0"/>
              <a:t>See</a:t>
            </a:r>
            <a:endParaRPr lang="en-US" dirty="0" smtClean="0"/>
          </a:p>
          <a:p>
            <a:pPr fontAlgn="base"/>
            <a:r>
              <a:rPr lang="en-US" dirty="0" smtClean="0"/>
              <a:t>Actors: User</a:t>
            </a:r>
            <a:r>
              <a:rPr lang="en-IN" dirty="0" smtClean="0"/>
              <a:t>​</a:t>
            </a:r>
          </a:p>
          <a:p>
            <a:pPr fontAlgn="base"/>
            <a:r>
              <a:rPr lang="en-US" dirty="0" smtClean="0"/>
              <a:t>Description: Allows </a:t>
            </a:r>
            <a:r>
              <a:rPr lang="en-IN" dirty="0" smtClean="0"/>
              <a:t>User </a:t>
            </a:r>
            <a:r>
              <a:rPr lang="en-US" dirty="0" smtClean="0"/>
              <a:t>to view the customer’s banking information such as account number, name, address and phone number provided while creating the account.</a:t>
            </a:r>
          </a:p>
          <a:p>
            <a:pPr fontAlgn="base"/>
            <a:r>
              <a:rPr lang="en-US" dirty="0" smtClean="0"/>
              <a:t>Pre-conditions: User should  have created their account and choose option.</a:t>
            </a:r>
            <a:endParaRPr lang="en-IN" dirty="0" smtClean="0"/>
          </a:p>
          <a:p>
            <a:pPr fontAlgn="base"/>
            <a:r>
              <a:rPr lang="en-US" dirty="0" smtClean="0"/>
              <a:t>Post-conditions: The user will be able to view their account.</a:t>
            </a:r>
          </a:p>
          <a:p>
            <a:pPr fontAlgn="base"/>
            <a:r>
              <a:rPr lang="en-US" dirty="0" smtClean="0"/>
              <a:t>Main Flow:​</a:t>
            </a:r>
          </a:p>
          <a:p>
            <a:pPr fontAlgn="base">
              <a:buNone/>
            </a:pPr>
            <a:endParaRPr lang="en-US" dirty="0" smtClean="0"/>
          </a:p>
          <a:p>
            <a:pPr fontAlgn="base">
              <a:buNone/>
            </a:pPr>
            <a:endParaRPr lang="en-IN" dirty="0" smtClean="0"/>
          </a:p>
          <a:p>
            <a:endParaRPr lang="en-US" dirty="0"/>
          </a:p>
        </p:txBody>
      </p:sp>
      <p:graphicFrame>
        <p:nvGraphicFramePr>
          <p:cNvPr id="6" name="Table 6">
            <a:extLst>
              <a:ext uri="{FF2B5EF4-FFF2-40B4-BE49-F238E27FC236}">
                <a16:creationId xmlns="" xmlns:a16="http://schemas.microsoft.com/office/drawing/2014/main" id="{3FA66775-EDFC-4145-849B-1310AE8EB359}"/>
              </a:ext>
            </a:extLst>
          </p:cNvPr>
          <p:cNvGraphicFramePr>
            <a:graphicFrameLocks noGrp="1"/>
          </p:cNvGraphicFramePr>
          <p:nvPr>
            <p:ph sz="half" idx="2"/>
            <p:extLst>
              <p:ext uri="{D42A27DB-BD31-4B8C-83A1-F6EECF244321}">
                <p14:modId xmlns="" xmlns:p14="http://schemas.microsoft.com/office/powerpoint/2010/main" val="1818322528"/>
              </p:ext>
            </p:extLst>
          </p:nvPr>
        </p:nvGraphicFramePr>
        <p:xfrm>
          <a:off x="7034213" y="1523999"/>
          <a:ext cx="4876800" cy="3048000"/>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1379418476"/>
                    </a:ext>
                  </a:extLst>
                </a:gridCol>
                <a:gridCol w="2438400">
                  <a:extLst>
                    <a:ext uri="{9D8B030D-6E8A-4147-A177-3AD203B41FA5}">
                      <a16:colId xmlns="" xmlns:a16="http://schemas.microsoft.com/office/drawing/2014/main" val="4144258239"/>
                    </a:ext>
                  </a:extLst>
                </a:gridCol>
              </a:tblGrid>
              <a:tr h="1016000">
                <a:tc>
                  <a:txBody>
                    <a:bodyPr/>
                    <a:lstStyle/>
                    <a:p>
                      <a:r>
                        <a:rPr lang="en-IN" dirty="0"/>
                        <a:t>USER</a:t>
                      </a:r>
                    </a:p>
                  </a:txBody>
                  <a:tcPr marL="90731" marR="90731"/>
                </a:tc>
                <a:tc>
                  <a:txBody>
                    <a:bodyPr/>
                    <a:lstStyle/>
                    <a:p>
                      <a:r>
                        <a:rPr lang="en-IN" dirty="0"/>
                        <a:t>SYSTEM</a:t>
                      </a:r>
                    </a:p>
                  </a:txBody>
                  <a:tcPr marL="90731" marR="90731"/>
                </a:tc>
                <a:extLst>
                  <a:ext uri="{0D108BD9-81ED-4DB2-BD59-A6C34878D82A}">
                    <a16:rowId xmlns="" xmlns:a16="http://schemas.microsoft.com/office/drawing/2014/main" val="1189512508"/>
                  </a:ext>
                </a:extLst>
              </a:tr>
              <a:tr h="1016000">
                <a:tc>
                  <a:txBody>
                    <a:bodyPr/>
                    <a:lstStyle/>
                    <a:p>
                      <a:r>
                        <a:rPr lang="en-IN" dirty="0" smtClean="0"/>
                        <a:t>Chooses</a:t>
                      </a:r>
                      <a:r>
                        <a:rPr lang="en-IN" baseline="0" dirty="0" smtClean="0"/>
                        <a:t> View Account</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875790411"/>
                  </a:ext>
                </a:extLst>
              </a:tr>
              <a:tr h="1016000">
                <a:tc>
                  <a:txBody>
                    <a:bodyPr/>
                    <a:lstStyle/>
                    <a:p>
                      <a:endParaRPr lang="en-IN" dirty="0"/>
                    </a:p>
                  </a:txBody>
                  <a:tcPr marL="90731" marR="90731">
                    <a:solidFill>
                      <a:schemeClr val="accent1">
                        <a:tint val="20000"/>
                        <a:alpha val="0"/>
                      </a:schemeClr>
                    </a:solidFill>
                  </a:tcPr>
                </a:tc>
                <a:tc>
                  <a:txBody>
                    <a:bodyPr/>
                    <a:lstStyle/>
                    <a:p>
                      <a:r>
                        <a:rPr lang="en-IN" dirty="0" smtClean="0"/>
                        <a:t>Displays their account</a:t>
                      </a:r>
                      <a:endParaRPr lang="en-IN" dirty="0"/>
                    </a:p>
                  </a:txBody>
                  <a:tcPr marL="90731" marR="90731"/>
                </a:tc>
                <a:extLst>
                  <a:ext uri="{0D108BD9-81ED-4DB2-BD59-A6C34878D82A}">
                    <a16:rowId xmlns="" xmlns:a16="http://schemas.microsoft.com/office/drawing/2014/main" val="1057556552"/>
                  </a:ext>
                </a:extLst>
              </a:tr>
            </a:tbl>
          </a:graphicData>
        </a:graphic>
      </p:graphicFrame>
    </p:spTree>
    <p:extLst>
      <p:ext uri="{BB962C8B-B14F-4D97-AF65-F5344CB8AC3E}">
        <p14:creationId xmlns="" xmlns:p14="http://schemas.microsoft.com/office/powerpoint/2010/main" val="2853788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USER-CASE DESCRIPTION 5 </a:t>
            </a:r>
            <a:endParaRPr lang="en-US" dirty="0"/>
          </a:p>
        </p:txBody>
      </p:sp>
      <p:sp>
        <p:nvSpPr>
          <p:cNvPr id="3" name="Content Placeholder 2"/>
          <p:cNvSpPr>
            <a:spLocks noGrp="1"/>
          </p:cNvSpPr>
          <p:nvPr>
            <p:ph sz="half" idx="1"/>
          </p:nvPr>
        </p:nvSpPr>
        <p:spPr/>
        <p:txBody>
          <a:bodyPr>
            <a:normAutofit fontScale="92500" lnSpcReduction="10000"/>
          </a:bodyPr>
          <a:lstStyle/>
          <a:p>
            <a:pPr fontAlgn="base"/>
            <a:r>
              <a:rPr lang="en-US" dirty="0" smtClean="0"/>
              <a:t>Name: Edit </a:t>
            </a:r>
            <a:endParaRPr lang="en-IN" dirty="0" smtClean="0"/>
          </a:p>
          <a:p>
            <a:pPr fontAlgn="base"/>
            <a:r>
              <a:rPr lang="en-US" dirty="0" smtClean="0"/>
              <a:t> Actors: User</a:t>
            </a:r>
            <a:r>
              <a:rPr lang="en-IN" dirty="0" smtClean="0"/>
              <a:t>​</a:t>
            </a:r>
          </a:p>
          <a:p>
            <a:pPr fontAlgn="base"/>
            <a:r>
              <a:rPr lang="en-US" dirty="0" smtClean="0"/>
              <a:t>Description: This function has been used for changing the address and phone number of a particular customer account. ​</a:t>
            </a:r>
          </a:p>
          <a:p>
            <a:pPr fontAlgn="base"/>
            <a:r>
              <a:rPr lang="en-US" dirty="0" smtClean="0"/>
              <a:t>Pre-conditions: Customer should be registered already</a:t>
            </a:r>
            <a:endParaRPr lang="en-IN" dirty="0" smtClean="0"/>
          </a:p>
          <a:p>
            <a:pPr fontAlgn="base"/>
            <a:r>
              <a:rPr lang="en-US" dirty="0" smtClean="0"/>
              <a:t>Post-conditions: The account will edited.</a:t>
            </a:r>
          </a:p>
          <a:p>
            <a:pPr fontAlgn="base"/>
            <a:r>
              <a:rPr lang="en-US" dirty="0" smtClean="0"/>
              <a:t>Main Flow:</a:t>
            </a:r>
            <a:r>
              <a:rPr lang="en-IN" dirty="0" smtClean="0"/>
              <a:t>​</a:t>
            </a:r>
          </a:p>
          <a:p>
            <a:pPr fontAlgn="base"/>
            <a:endParaRPr lang="en-US" dirty="0" smtClean="0"/>
          </a:p>
          <a:p>
            <a:pPr fontAlgn="base">
              <a:buNone/>
            </a:pPr>
            <a:endParaRPr lang="en-IN" dirty="0" smtClean="0"/>
          </a:p>
          <a:p>
            <a:endParaRPr lang="en-US" dirty="0"/>
          </a:p>
        </p:txBody>
      </p:sp>
      <p:graphicFrame>
        <p:nvGraphicFramePr>
          <p:cNvPr id="6" name="Table 6">
            <a:extLst>
              <a:ext uri="{FF2B5EF4-FFF2-40B4-BE49-F238E27FC236}">
                <a16:creationId xmlns="" xmlns:a16="http://schemas.microsoft.com/office/drawing/2014/main" id="{3FA66775-EDFC-4145-849B-1310AE8EB359}"/>
              </a:ext>
            </a:extLst>
          </p:cNvPr>
          <p:cNvGraphicFramePr>
            <a:graphicFrameLocks noGrp="1"/>
          </p:cNvGraphicFramePr>
          <p:nvPr>
            <p:ph sz="half" idx="2"/>
            <p:extLst>
              <p:ext uri="{D42A27DB-BD31-4B8C-83A1-F6EECF244321}">
                <p14:modId xmlns="" xmlns:p14="http://schemas.microsoft.com/office/powerpoint/2010/main" val="1818322528"/>
              </p:ext>
            </p:extLst>
          </p:nvPr>
        </p:nvGraphicFramePr>
        <p:xfrm>
          <a:off x="7034213" y="1523999"/>
          <a:ext cx="4876800" cy="3518160"/>
        </p:xfrm>
        <a:graphic>
          <a:graphicData uri="http://schemas.openxmlformats.org/drawingml/2006/table">
            <a:tbl>
              <a:tblPr firstRow="1" bandRow="1">
                <a:tableStyleId>{5C22544A-7EE6-4342-B048-85BDC9FD1C3A}</a:tableStyleId>
              </a:tblPr>
              <a:tblGrid>
                <a:gridCol w="2488610">
                  <a:extLst>
                    <a:ext uri="{9D8B030D-6E8A-4147-A177-3AD203B41FA5}">
                      <a16:colId xmlns="" xmlns:a16="http://schemas.microsoft.com/office/drawing/2014/main" val="1379418476"/>
                    </a:ext>
                  </a:extLst>
                </a:gridCol>
                <a:gridCol w="2388190">
                  <a:extLst>
                    <a:ext uri="{9D8B030D-6E8A-4147-A177-3AD203B41FA5}">
                      <a16:colId xmlns="" xmlns:a16="http://schemas.microsoft.com/office/drawing/2014/main" val="4144258239"/>
                    </a:ext>
                  </a:extLst>
                </a:gridCol>
              </a:tblGrid>
              <a:tr h="653177">
                <a:tc>
                  <a:txBody>
                    <a:bodyPr/>
                    <a:lstStyle/>
                    <a:p>
                      <a:r>
                        <a:rPr lang="en-IN" dirty="0"/>
                        <a:t>USER</a:t>
                      </a:r>
                    </a:p>
                  </a:txBody>
                  <a:tcPr marL="90731" marR="90731"/>
                </a:tc>
                <a:tc>
                  <a:txBody>
                    <a:bodyPr/>
                    <a:lstStyle/>
                    <a:p>
                      <a:r>
                        <a:rPr lang="en-IN" dirty="0"/>
                        <a:t>SYSTEM</a:t>
                      </a:r>
                    </a:p>
                  </a:txBody>
                  <a:tcPr marL="90731" marR="90731"/>
                </a:tc>
                <a:extLst>
                  <a:ext uri="{0D108BD9-81ED-4DB2-BD59-A6C34878D82A}">
                    <a16:rowId xmlns="" xmlns:a16="http://schemas.microsoft.com/office/drawing/2014/main" val="1189512508"/>
                  </a:ext>
                </a:extLst>
              </a:tr>
              <a:tr h="653177">
                <a:tc>
                  <a:txBody>
                    <a:bodyPr/>
                    <a:lstStyle/>
                    <a:p>
                      <a:r>
                        <a:rPr lang="en-IN" dirty="0" smtClean="0"/>
                        <a:t>Chooses</a:t>
                      </a:r>
                      <a:r>
                        <a:rPr lang="en-IN" baseline="0" dirty="0" smtClean="0"/>
                        <a:t> Edit Account</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875790411"/>
                  </a:ext>
                </a:extLst>
              </a:tr>
              <a:tr h="653177">
                <a:tc>
                  <a:txBody>
                    <a:bodyPr/>
                    <a:lstStyle/>
                    <a:p>
                      <a:endParaRPr lang="en-IN" dirty="0"/>
                    </a:p>
                  </a:txBody>
                  <a:tcPr marL="90731" marR="90731">
                    <a:solidFill>
                      <a:schemeClr val="accent1">
                        <a:tint val="20000"/>
                        <a:alpha val="0"/>
                      </a:schemeClr>
                    </a:solidFill>
                  </a:tcPr>
                </a:tc>
                <a:tc>
                  <a:txBody>
                    <a:bodyPr/>
                    <a:lstStyle/>
                    <a:p>
                      <a:r>
                        <a:rPr lang="en-IN" dirty="0" smtClean="0"/>
                        <a:t>Displays</a:t>
                      </a:r>
                      <a:r>
                        <a:rPr lang="en-IN" baseline="0" dirty="0" smtClean="0"/>
                        <a:t> Account</a:t>
                      </a:r>
                      <a:endParaRPr lang="en-IN" dirty="0"/>
                    </a:p>
                  </a:txBody>
                  <a:tcPr marL="90731" marR="90731"/>
                </a:tc>
                <a:extLst>
                  <a:ext uri="{0D108BD9-81ED-4DB2-BD59-A6C34878D82A}">
                    <a16:rowId xmlns="" xmlns:a16="http://schemas.microsoft.com/office/drawing/2014/main" val="1057556552"/>
                  </a:ext>
                </a:extLst>
              </a:tr>
              <a:tr h="8141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Make</a:t>
                      </a:r>
                      <a:r>
                        <a:rPr lang="en-IN" baseline="0" dirty="0" smtClean="0"/>
                        <a:t> the required changes</a:t>
                      </a:r>
                      <a:endParaRPr lang="en-IN" dirty="0" smtClean="0"/>
                    </a:p>
                    <a:p>
                      <a:endParaRPr lang="en-IN" dirty="0"/>
                    </a:p>
                  </a:txBody>
                  <a:tcPr marL="90731" marR="90731"/>
                </a:tc>
                <a:tc>
                  <a:txBody>
                    <a:bodyPr/>
                    <a:lstStyle/>
                    <a:p>
                      <a:endParaRPr lang="en-IN" dirty="0"/>
                    </a:p>
                  </a:txBody>
                  <a:tcPr marL="90731" marR="90731">
                    <a:solidFill>
                      <a:schemeClr val="accent1">
                        <a:tint val="40000"/>
                        <a:alpha val="0"/>
                      </a:schemeClr>
                    </a:solidFill>
                  </a:tcPr>
                </a:tc>
              </a:tr>
              <a:tr h="644229">
                <a:tc>
                  <a:txBody>
                    <a:bodyPr/>
                    <a:lstStyle/>
                    <a:p>
                      <a:endParaRPr lang="en-IN" dirty="0"/>
                    </a:p>
                  </a:txBody>
                  <a:tcPr marL="90731" marR="90731">
                    <a:solidFill>
                      <a:schemeClr val="bg1"/>
                    </a:solidFill>
                  </a:tcPr>
                </a:tc>
                <a:tc>
                  <a:txBody>
                    <a:bodyPr/>
                    <a:lstStyle/>
                    <a:p>
                      <a:r>
                        <a:rPr lang="en-IN" smtClean="0"/>
                        <a:t>Appends the data</a:t>
                      </a:r>
                      <a:endParaRPr lang="en-IN" dirty="0"/>
                    </a:p>
                  </a:txBody>
                  <a:tcPr marL="90731" marR="90731">
                    <a:solidFill>
                      <a:schemeClr val="accent6">
                        <a:lumMod val="20000"/>
                        <a:lumOff val="80000"/>
                      </a:schemeClr>
                    </a:solidFill>
                  </a:tcPr>
                </a:tc>
                <a:extLst>
                  <a:ext uri="{0D108BD9-81ED-4DB2-BD59-A6C34878D82A}">
                    <a16:rowId xmlns="" xmlns:a16="http://schemas.microsoft.com/office/drawing/2014/main" val="3397341417"/>
                  </a:ext>
                </a:extLst>
              </a:tr>
            </a:tbl>
          </a:graphicData>
        </a:graphic>
      </p:graphicFrame>
    </p:spTree>
    <p:extLst>
      <p:ext uri="{BB962C8B-B14F-4D97-AF65-F5344CB8AC3E}">
        <p14:creationId xmlns="" xmlns:p14="http://schemas.microsoft.com/office/powerpoint/2010/main" val="2853788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smtClean="0"/>
              <a:t>USER-CASE DESCRIPTION 6 </a:t>
            </a:r>
            <a:endParaRPr lang="en-US" dirty="0"/>
          </a:p>
        </p:txBody>
      </p:sp>
      <p:sp>
        <p:nvSpPr>
          <p:cNvPr id="3" name="Content Placeholder 2"/>
          <p:cNvSpPr>
            <a:spLocks noGrp="1"/>
          </p:cNvSpPr>
          <p:nvPr>
            <p:ph sz="half" idx="1"/>
          </p:nvPr>
        </p:nvSpPr>
        <p:spPr/>
        <p:txBody>
          <a:bodyPr>
            <a:normAutofit lnSpcReduction="10000"/>
          </a:bodyPr>
          <a:lstStyle/>
          <a:p>
            <a:pPr fontAlgn="base"/>
            <a:r>
              <a:rPr lang="en-US" dirty="0" smtClean="0"/>
              <a:t>Name: </a:t>
            </a:r>
            <a:r>
              <a:rPr lang="en-US" dirty="0" smtClean="0"/>
              <a:t>Erase.</a:t>
            </a:r>
            <a:r>
              <a:rPr lang="en-IN" dirty="0" smtClean="0"/>
              <a:t>​</a:t>
            </a:r>
          </a:p>
          <a:p>
            <a:pPr fontAlgn="base"/>
            <a:r>
              <a:rPr lang="en-US" dirty="0" smtClean="0"/>
              <a:t>Actors:  User</a:t>
            </a:r>
            <a:r>
              <a:rPr lang="en-IN" dirty="0" smtClean="0"/>
              <a:t>​</a:t>
            </a:r>
          </a:p>
          <a:p>
            <a:pPr fontAlgn="base"/>
            <a:r>
              <a:rPr lang="en-US" dirty="0" smtClean="0"/>
              <a:t>Description:  Allows </a:t>
            </a:r>
            <a:r>
              <a:rPr lang="en-IN" dirty="0" smtClean="0"/>
              <a:t> the registered user to delete his account permanently .</a:t>
            </a:r>
            <a:r>
              <a:rPr lang="en-US" dirty="0" smtClean="0"/>
              <a:t>​</a:t>
            </a:r>
          </a:p>
          <a:p>
            <a:pPr fontAlgn="base"/>
            <a:r>
              <a:rPr lang="en-US" dirty="0" smtClean="0"/>
              <a:t>Pre-conditions: User must be a registered one.</a:t>
            </a:r>
            <a:r>
              <a:rPr lang="en-IN" dirty="0" smtClean="0"/>
              <a:t>​</a:t>
            </a:r>
          </a:p>
          <a:p>
            <a:pPr fontAlgn="base"/>
            <a:r>
              <a:rPr lang="en-US" dirty="0" smtClean="0"/>
              <a:t>Post-conditions: He will no longer be a registered one .​</a:t>
            </a:r>
          </a:p>
          <a:p>
            <a:pPr fontAlgn="base"/>
            <a:r>
              <a:rPr lang="en-US" dirty="0" smtClean="0"/>
              <a:t>Main Flow</a:t>
            </a:r>
            <a:r>
              <a:rPr lang="en-IN" dirty="0" smtClean="0"/>
              <a:t>​</a:t>
            </a:r>
            <a:endParaRPr lang="en-IN" dirty="0"/>
          </a:p>
        </p:txBody>
      </p:sp>
      <p:graphicFrame>
        <p:nvGraphicFramePr>
          <p:cNvPr id="6" name="Table 6">
            <a:extLst>
              <a:ext uri="{FF2B5EF4-FFF2-40B4-BE49-F238E27FC236}">
                <a16:creationId xmlns="" xmlns:a16="http://schemas.microsoft.com/office/drawing/2014/main" id="{3FA66775-EDFC-4145-849B-1310AE8EB359}"/>
              </a:ext>
            </a:extLst>
          </p:cNvPr>
          <p:cNvGraphicFramePr>
            <a:graphicFrameLocks noGrp="1"/>
          </p:cNvGraphicFramePr>
          <p:nvPr>
            <p:ph sz="half" idx="2"/>
            <p:extLst>
              <p:ext uri="{D42A27DB-BD31-4B8C-83A1-F6EECF244321}">
                <p14:modId xmlns="" xmlns:p14="http://schemas.microsoft.com/office/powerpoint/2010/main" val="1818322528"/>
              </p:ext>
            </p:extLst>
          </p:nvPr>
        </p:nvGraphicFramePr>
        <p:xfrm>
          <a:off x="7034213" y="1523999"/>
          <a:ext cx="4876800" cy="2760618"/>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1379418476"/>
                    </a:ext>
                  </a:extLst>
                </a:gridCol>
                <a:gridCol w="2438400">
                  <a:extLst>
                    <a:ext uri="{9D8B030D-6E8A-4147-A177-3AD203B41FA5}">
                      <a16:colId xmlns="" xmlns:a16="http://schemas.microsoft.com/office/drawing/2014/main" val="4144258239"/>
                    </a:ext>
                  </a:extLst>
                </a:gridCol>
              </a:tblGrid>
              <a:tr h="920206">
                <a:tc>
                  <a:txBody>
                    <a:bodyPr/>
                    <a:lstStyle/>
                    <a:p>
                      <a:r>
                        <a:rPr lang="en-IN" dirty="0" smtClean="0"/>
                        <a:t>USER</a:t>
                      </a:r>
                      <a:endParaRPr lang="en-IN" dirty="0"/>
                    </a:p>
                  </a:txBody>
                  <a:tcPr marL="90731" marR="90731"/>
                </a:tc>
                <a:tc>
                  <a:txBody>
                    <a:bodyPr/>
                    <a:lstStyle/>
                    <a:p>
                      <a:r>
                        <a:rPr lang="en-IN" dirty="0"/>
                        <a:t>SYSTEM</a:t>
                      </a:r>
                    </a:p>
                  </a:txBody>
                  <a:tcPr marL="90731" marR="90731"/>
                </a:tc>
                <a:extLst>
                  <a:ext uri="{0D108BD9-81ED-4DB2-BD59-A6C34878D82A}">
                    <a16:rowId xmlns="" xmlns:a16="http://schemas.microsoft.com/office/drawing/2014/main" val="1189512508"/>
                  </a:ext>
                </a:extLst>
              </a:tr>
              <a:tr h="920206">
                <a:tc>
                  <a:txBody>
                    <a:bodyPr/>
                    <a:lstStyle/>
                    <a:p>
                      <a:r>
                        <a:rPr lang="en-IN" dirty="0" smtClean="0"/>
                        <a:t>Chooses Delete  Account</a:t>
                      </a:r>
                      <a:endParaRPr lang="en-IN" dirty="0"/>
                    </a:p>
                  </a:txBody>
                  <a:tcPr marL="90731" marR="90731"/>
                </a:tc>
                <a:tc>
                  <a:txBody>
                    <a:bodyPr/>
                    <a:lstStyle/>
                    <a:p>
                      <a:endParaRPr lang="en-IN" dirty="0"/>
                    </a:p>
                  </a:txBody>
                  <a:tcPr marL="90731" marR="90731">
                    <a:solidFill>
                      <a:schemeClr val="accent1">
                        <a:tint val="40000"/>
                        <a:alpha val="0"/>
                      </a:schemeClr>
                    </a:solidFill>
                  </a:tcPr>
                </a:tc>
                <a:extLst>
                  <a:ext uri="{0D108BD9-81ED-4DB2-BD59-A6C34878D82A}">
                    <a16:rowId xmlns="" xmlns:a16="http://schemas.microsoft.com/office/drawing/2014/main" val="875790411"/>
                  </a:ext>
                </a:extLst>
              </a:tr>
              <a:tr h="920206">
                <a:tc>
                  <a:txBody>
                    <a:bodyPr/>
                    <a:lstStyle/>
                    <a:p>
                      <a:endParaRPr lang="en-IN" dirty="0"/>
                    </a:p>
                  </a:txBody>
                  <a:tcPr marL="90731" marR="90731">
                    <a:solidFill>
                      <a:schemeClr val="accent1">
                        <a:tint val="20000"/>
                        <a:alpha val="0"/>
                      </a:schemeClr>
                    </a:solidFill>
                  </a:tcPr>
                </a:tc>
                <a:tc>
                  <a:txBody>
                    <a:bodyPr/>
                    <a:lstStyle/>
                    <a:p>
                      <a:r>
                        <a:rPr lang="en-IN" dirty="0" smtClean="0"/>
                        <a:t>Frees</a:t>
                      </a:r>
                      <a:r>
                        <a:rPr lang="en-IN" baseline="0" dirty="0" smtClean="0"/>
                        <a:t> Memory</a:t>
                      </a:r>
                      <a:endParaRPr lang="en-IN" dirty="0"/>
                    </a:p>
                  </a:txBody>
                  <a:tcPr marL="90731" marR="90731"/>
                </a:tc>
                <a:extLst>
                  <a:ext uri="{0D108BD9-81ED-4DB2-BD59-A6C34878D82A}">
                    <a16:rowId xmlns="" xmlns:a16="http://schemas.microsoft.com/office/drawing/2014/main" val="1057556552"/>
                  </a:ext>
                </a:extLst>
              </a:tr>
            </a:tbl>
          </a:graphicData>
        </a:graphic>
      </p:graphicFrame>
    </p:spTree>
    <p:extLst>
      <p:ext uri="{BB962C8B-B14F-4D97-AF65-F5344CB8AC3E}">
        <p14:creationId xmlns="" xmlns:p14="http://schemas.microsoft.com/office/powerpoint/2010/main" val="2853788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Solstice</Template>
  <TotalTime>310</TotalTime>
  <Words>237</Words>
  <Application>Microsoft Office PowerPoint</Application>
  <PresentationFormat>Custom</PresentationFormat>
  <Paragraphs>113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Bank MANAGEMENT  SYSTEm</vt:lpstr>
      <vt:lpstr>      Features of Bank Management System</vt:lpstr>
      <vt:lpstr>Slide 3</vt:lpstr>
      <vt:lpstr>           USER-CASE DESCRIPTION 1 </vt:lpstr>
      <vt:lpstr>           USER-CASE DESCRIPTION 2 </vt:lpstr>
      <vt:lpstr>           USER-CASE DESCRIPTION 3 </vt:lpstr>
      <vt:lpstr>           USER-CASE DESCRIPTION 4 </vt:lpstr>
      <vt:lpstr>           USER-CASE DESCRIPTION 5 </vt:lpstr>
      <vt:lpstr>           USER-CASE DESCRIPTION 6 </vt:lpstr>
      <vt:lpstr> THANK YOU                                by:-  Fouzan and Shiva                                                                                     TEAM_B11_11,41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Danish Nayeem</dc:creator>
  <cp:lastModifiedBy>WIN8.1</cp:lastModifiedBy>
  <cp:revision>16</cp:revision>
  <dcterms:created xsi:type="dcterms:W3CDTF">2020-11-05T10:41:46Z</dcterms:created>
  <dcterms:modified xsi:type="dcterms:W3CDTF">2020-12-06T15:42:07Z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