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Calibri (MS) Bold" charset="1" panose="020F0702030404030204"/>
      <p:regular r:id="rId7"/>
    </p:embeddedFont>
    <p:embeddedFont>
      <p:font typeface="Calibri (MS)" charset="1" panose="020F0502020204030204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283428" y="460570"/>
            <a:ext cx="9934615" cy="675649"/>
            <a:chOff x="0" y="0"/>
            <a:chExt cx="2616524" cy="1779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16524" cy="177949"/>
            </a:xfrm>
            <a:custGeom>
              <a:avLst/>
              <a:gdLst/>
              <a:ahLst/>
              <a:cxnLst/>
              <a:rect r="r" b="b" t="t" l="l"/>
              <a:pathLst>
                <a:path h="177949" w="2616524">
                  <a:moveTo>
                    <a:pt x="39744" y="0"/>
                  </a:moveTo>
                  <a:lnTo>
                    <a:pt x="2576780" y="0"/>
                  </a:lnTo>
                  <a:cubicBezTo>
                    <a:pt x="2587321" y="0"/>
                    <a:pt x="2597430" y="4187"/>
                    <a:pt x="2604883" y="11641"/>
                  </a:cubicBezTo>
                  <a:cubicBezTo>
                    <a:pt x="2612337" y="19094"/>
                    <a:pt x="2616524" y="29203"/>
                    <a:pt x="2616524" y="39744"/>
                  </a:cubicBezTo>
                  <a:lnTo>
                    <a:pt x="2616524" y="138205"/>
                  </a:lnTo>
                  <a:cubicBezTo>
                    <a:pt x="2616524" y="148746"/>
                    <a:pt x="2612337" y="158855"/>
                    <a:pt x="2604883" y="166308"/>
                  </a:cubicBezTo>
                  <a:cubicBezTo>
                    <a:pt x="2597430" y="173762"/>
                    <a:pt x="2587321" y="177949"/>
                    <a:pt x="2576780" y="177949"/>
                  </a:cubicBezTo>
                  <a:lnTo>
                    <a:pt x="39744" y="177949"/>
                  </a:lnTo>
                  <a:cubicBezTo>
                    <a:pt x="29203" y="177949"/>
                    <a:pt x="19094" y="173762"/>
                    <a:pt x="11641" y="166308"/>
                  </a:cubicBezTo>
                  <a:cubicBezTo>
                    <a:pt x="4187" y="158855"/>
                    <a:pt x="0" y="148746"/>
                    <a:pt x="0" y="138205"/>
                  </a:cubicBezTo>
                  <a:lnTo>
                    <a:pt x="0" y="39744"/>
                  </a:lnTo>
                  <a:cubicBezTo>
                    <a:pt x="0" y="29203"/>
                    <a:pt x="4187" y="19094"/>
                    <a:pt x="11641" y="11641"/>
                  </a:cubicBezTo>
                  <a:cubicBezTo>
                    <a:pt x="19094" y="4187"/>
                    <a:pt x="29203" y="0"/>
                    <a:pt x="39744" y="0"/>
                  </a:cubicBez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2616524" cy="2541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188989" y="9617719"/>
            <a:ext cx="6766988" cy="523922"/>
            <a:chOff x="0" y="0"/>
            <a:chExt cx="1782252" cy="1379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82252" cy="137988"/>
            </a:xfrm>
            <a:custGeom>
              <a:avLst/>
              <a:gdLst/>
              <a:ahLst/>
              <a:cxnLst/>
              <a:rect r="r" b="b" t="t" l="l"/>
              <a:pathLst>
                <a:path h="137988" w="1782252">
                  <a:moveTo>
                    <a:pt x="58348" y="0"/>
                  </a:moveTo>
                  <a:lnTo>
                    <a:pt x="1723904" y="0"/>
                  </a:lnTo>
                  <a:cubicBezTo>
                    <a:pt x="1739379" y="0"/>
                    <a:pt x="1754220" y="6147"/>
                    <a:pt x="1765162" y="17090"/>
                  </a:cubicBezTo>
                  <a:cubicBezTo>
                    <a:pt x="1776105" y="28032"/>
                    <a:pt x="1782252" y="42873"/>
                    <a:pt x="1782252" y="58348"/>
                  </a:cubicBezTo>
                  <a:lnTo>
                    <a:pt x="1782252" y="79640"/>
                  </a:lnTo>
                  <a:cubicBezTo>
                    <a:pt x="1782252" y="95115"/>
                    <a:pt x="1776105" y="109956"/>
                    <a:pt x="1765162" y="120898"/>
                  </a:cubicBezTo>
                  <a:cubicBezTo>
                    <a:pt x="1754220" y="131840"/>
                    <a:pt x="1739379" y="137988"/>
                    <a:pt x="1723904" y="137988"/>
                  </a:cubicBezTo>
                  <a:lnTo>
                    <a:pt x="58348" y="137988"/>
                  </a:lnTo>
                  <a:cubicBezTo>
                    <a:pt x="26123" y="137988"/>
                    <a:pt x="0" y="111865"/>
                    <a:pt x="0" y="79640"/>
                  </a:cubicBezTo>
                  <a:lnTo>
                    <a:pt x="0" y="58348"/>
                  </a:lnTo>
                  <a:cubicBezTo>
                    <a:pt x="0" y="42873"/>
                    <a:pt x="6147" y="28032"/>
                    <a:pt x="17090" y="17090"/>
                  </a:cubicBezTo>
                  <a:cubicBezTo>
                    <a:pt x="28032" y="6147"/>
                    <a:pt x="42873" y="0"/>
                    <a:pt x="58348" y="0"/>
                  </a:cubicBez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1782252" cy="214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19888" y="1733437"/>
            <a:ext cx="9156805" cy="6962224"/>
            <a:chOff x="0" y="0"/>
            <a:chExt cx="2411669" cy="18336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11669" cy="1833672"/>
            </a:xfrm>
            <a:custGeom>
              <a:avLst/>
              <a:gdLst/>
              <a:ahLst/>
              <a:cxnLst/>
              <a:rect r="r" b="b" t="t" l="l"/>
              <a:pathLst>
                <a:path h="1833672" w="2411669">
                  <a:moveTo>
                    <a:pt x="43120" y="0"/>
                  </a:moveTo>
                  <a:lnTo>
                    <a:pt x="2368549" y="0"/>
                  </a:lnTo>
                  <a:cubicBezTo>
                    <a:pt x="2392364" y="0"/>
                    <a:pt x="2411669" y="19305"/>
                    <a:pt x="2411669" y="43120"/>
                  </a:cubicBezTo>
                  <a:lnTo>
                    <a:pt x="2411669" y="1790552"/>
                  </a:lnTo>
                  <a:cubicBezTo>
                    <a:pt x="2411669" y="1814367"/>
                    <a:pt x="2392364" y="1833672"/>
                    <a:pt x="2368549" y="1833672"/>
                  </a:cubicBezTo>
                  <a:lnTo>
                    <a:pt x="43120" y="1833672"/>
                  </a:lnTo>
                  <a:cubicBezTo>
                    <a:pt x="19305" y="1833672"/>
                    <a:pt x="0" y="1814367"/>
                    <a:pt x="0" y="1790552"/>
                  </a:cubicBezTo>
                  <a:lnTo>
                    <a:pt x="0" y="43120"/>
                  </a:lnTo>
                  <a:cubicBezTo>
                    <a:pt x="0" y="19305"/>
                    <a:pt x="19305" y="0"/>
                    <a:pt x="43120" y="0"/>
                  </a:cubicBez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2411669" cy="1909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1188989" y="4849433"/>
            <a:ext cx="6598205" cy="4520636"/>
          </a:xfrm>
          <a:custGeom>
            <a:avLst/>
            <a:gdLst/>
            <a:ahLst/>
            <a:cxnLst/>
            <a:rect r="r" b="b" t="t" l="l"/>
            <a:pathLst>
              <a:path h="4520636" w="6598205">
                <a:moveTo>
                  <a:pt x="0" y="0"/>
                </a:moveTo>
                <a:lnTo>
                  <a:pt x="6598205" y="0"/>
                </a:lnTo>
                <a:lnTo>
                  <a:pt x="6598205" y="4520636"/>
                </a:lnTo>
                <a:lnTo>
                  <a:pt x="0" y="45206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188989" y="1384543"/>
            <a:ext cx="6598205" cy="3216567"/>
          </a:xfrm>
          <a:custGeom>
            <a:avLst/>
            <a:gdLst/>
            <a:ahLst/>
            <a:cxnLst/>
            <a:rect r="r" b="b" t="t" l="l"/>
            <a:pathLst>
              <a:path h="3216567" w="6598205">
                <a:moveTo>
                  <a:pt x="0" y="0"/>
                </a:moveTo>
                <a:lnTo>
                  <a:pt x="6598205" y="0"/>
                </a:lnTo>
                <a:lnTo>
                  <a:pt x="6598205" y="3216567"/>
                </a:lnTo>
                <a:lnTo>
                  <a:pt x="0" y="32165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581" r="0" b="-2581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619119" y="362585"/>
            <a:ext cx="9049762" cy="69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b="true" sz="359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"Customer Feedback Analysis – British Airways"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21127" y="1838856"/>
            <a:ext cx="4084737" cy="722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b="true" sz="3799" u="sng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Summary of Insights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88623" y="2954053"/>
            <a:ext cx="7973208" cy="4669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5"/>
              </a:lnSpc>
              <a:spcBef>
                <a:spcPct val="0"/>
              </a:spcBef>
            </a:pPr>
            <a:r>
              <a:rPr lang="en-US" sz="291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 High overall satisfaction with positive sentiment scores.</a:t>
            </a:r>
          </a:p>
          <a:p>
            <a:pPr algn="l">
              <a:lnSpc>
                <a:spcPts val="4075"/>
              </a:lnSpc>
              <a:spcBef>
                <a:spcPct val="0"/>
              </a:spcBef>
            </a:pPr>
            <a:r>
              <a:rPr lang="en-US" sz="291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 Frequent praise for cabin crew and service quality.</a:t>
            </a:r>
          </a:p>
          <a:p>
            <a:pPr algn="l">
              <a:lnSpc>
                <a:spcPts val="4075"/>
              </a:lnSpc>
              <a:spcBef>
                <a:spcPct val="0"/>
              </a:spcBef>
            </a:pPr>
            <a:r>
              <a:rPr lang="en-US" sz="291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 Top complaints include flight delays, food quality, and seating comfort.</a:t>
            </a:r>
          </a:p>
          <a:p>
            <a:pPr algn="l">
              <a:lnSpc>
                <a:spcPts val="4075"/>
              </a:lnSpc>
              <a:spcBef>
                <a:spcPct val="0"/>
              </a:spcBef>
            </a:pPr>
            <a:r>
              <a:rPr lang="en-US" sz="291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 Most feedback centers around travel experience and customer service.</a:t>
            </a:r>
          </a:p>
          <a:p>
            <a:pPr algn="l">
              <a:lnSpc>
                <a:spcPts val="4075"/>
              </a:lnSpc>
              <a:spcBef>
                <a:spcPct val="0"/>
              </a:spcBef>
            </a:pPr>
            <a:r>
              <a:rPr lang="en-US" sz="291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 Sentiment distribution shows mostly positive experiences.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675263" y="9632347"/>
            <a:ext cx="4326176" cy="46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Distribution of Review Sentiment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DAGn5oYvvYk</dc:identifier>
  <dcterms:modified xsi:type="dcterms:W3CDTF">2011-08-01T06:04:30Z</dcterms:modified>
  <cp:revision>1</cp:revision>
  <dc:title>"Customer Feedback Analysis – British Airways"</dc:title>
</cp:coreProperties>
</file>