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Arial" charset="1" panose="020B0502020202020204"/>
      <p:regular r:id="rId8"/>
    </p:embeddedFont>
    <p:embeddedFont>
      <p:font typeface="Arial Bold" charset="1" panose="020B080202020202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478495" cy="10477495"/>
          </a:xfrm>
          <a:custGeom>
            <a:avLst/>
            <a:gdLst/>
            <a:ahLst/>
            <a:cxnLst/>
            <a:rect r="r" b="b" t="t" l="l"/>
            <a:pathLst>
              <a:path h="10477495" w="18478495">
                <a:moveTo>
                  <a:pt x="0" y="0"/>
                </a:moveTo>
                <a:lnTo>
                  <a:pt x="18478495" y="0"/>
                </a:lnTo>
                <a:lnTo>
                  <a:pt x="18478495" y="10477495"/>
                </a:lnTo>
                <a:lnTo>
                  <a:pt x="0" y="1047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3428" cy="10287000"/>
          </a:xfrm>
          <a:custGeom>
            <a:avLst/>
            <a:gdLst/>
            <a:ahLst/>
            <a:cxnLst/>
            <a:rect r="r" b="b" t="t" l="l"/>
            <a:pathLst>
              <a:path h="10287000" w="18283428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24892" y="9425764"/>
            <a:ext cx="1059118" cy="25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October 2022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57373" y="396064"/>
            <a:ext cx="3041194" cy="25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 TECHNOLOGY, DATA, &amp; INSIGHT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86161" y="3773507"/>
            <a:ext cx="8706174" cy="114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2"/>
              </a:lnSpc>
            </a:pPr>
            <a:r>
              <a:rPr lang="en-US" b="true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SKYTRAX AIRLINE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4466" y="5367733"/>
            <a:ext cx="16200750" cy="411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2"/>
              </a:lnSpc>
            </a:pPr>
            <a:r>
              <a:rPr lang="en-US" b="true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Predicting</a:t>
            </a:r>
            <a:r>
              <a:rPr lang="en-US" b="true" sz="7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Customer Booking Completion – Machine Learning Insights</a:t>
            </a:r>
          </a:p>
          <a:p>
            <a:pPr algn="l">
              <a:lnSpc>
                <a:spcPts val="781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567539"/>
            <a:chOff x="0" y="0"/>
            <a:chExt cx="12192000" cy="10450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1045083"/>
            </a:xfrm>
            <a:custGeom>
              <a:avLst/>
              <a:gdLst/>
              <a:ahLst/>
              <a:cxnLst/>
              <a:rect r="r" b="b" t="t" l="l"/>
              <a:pathLst>
                <a:path h="1045083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045083"/>
                  </a:lnTo>
                  <a:lnTo>
                    <a:pt x="0" y="1045083"/>
                  </a:lnTo>
                  <a:close/>
                </a:path>
              </a:pathLst>
            </a:custGeom>
            <a:solidFill>
              <a:srgbClr val="B2B2B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877114" y="3180070"/>
            <a:ext cx="10410886" cy="6246532"/>
          </a:xfrm>
          <a:custGeom>
            <a:avLst/>
            <a:gdLst/>
            <a:ahLst/>
            <a:cxnLst/>
            <a:rect r="r" b="b" t="t" l="l"/>
            <a:pathLst>
              <a:path h="6246532" w="10410886">
                <a:moveTo>
                  <a:pt x="0" y="0"/>
                </a:moveTo>
                <a:lnTo>
                  <a:pt x="10410886" y="0"/>
                </a:lnTo>
                <a:lnTo>
                  <a:pt x="10410886" y="6246532"/>
                </a:lnTo>
                <a:lnTo>
                  <a:pt x="0" y="624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620500"/>
            <a:ext cx="357919" cy="1531203"/>
          </a:xfrm>
          <a:custGeom>
            <a:avLst/>
            <a:gdLst/>
            <a:ahLst/>
            <a:cxnLst/>
            <a:rect r="r" b="b" t="t" l="l"/>
            <a:pathLst>
              <a:path h="1531203" w="357919">
                <a:moveTo>
                  <a:pt x="0" y="0"/>
                </a:moveTo>
                <a:lnTo>
                  <a:pt x="357919" y="0"/>
                </a:lnTo>
                <a:lnTo>
                  <a:pt x="357919" y="1531203"/>
                </a:lnTo>
                <a:lnTo>
                  <a:pt x="0" y="153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2008" y="9939919"/>
            <a:ext cx="3412141" cy="172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900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INFORMATION FOR BRITISH AIRWAYS INTERNAL USE ONLY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31102" y="9919278"/>
            <a:ext cx="75624" cy="20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5507" y="386515"/>
            <a:ext cx="2509899" cy="79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6194" y="2076514"/>
            <a:ext cx="6764990" cy="792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7"/>
              </a:lnSpc>
            </a:pPr>
            <a:r>
              <a:rPr lang="en-US" b="true" sz="2894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Summary</a:t>
            </a:r>
            <a:r>
              <a:rPr lang="en-US" b="true" sz="2894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of Predictive Modeling Task:</a:t>
            </a:r>
          </a:p>
          <a:p>
            <a:pPr algn="l" marL="527731" indent="-263866" lvl="1">
              <a:lnSpc>
                <a:spcPts val="4431"/>
              </a:lnSpc>
              <a:buFont typeface="Arial"/>
              <a:buChar char="•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accuracy model predicting booking completion (Accuracy: ~90%).</a:t>
            </a:r>
          </a:p>
          <a:p>
            <a:pPr algn="l" marL="527731" indent="-263866" lvl="1">
              <a:lnSpc>
                <a:spcPts val="4431"/>
              </a:lnSpc>
              <a:buFont typeface="Arial"/>
              <a:buChar char="•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predictors:</a:t>
            </a:r>
          </a:p>
          <a:p>
            <a:pPr algn="l">
              <a:lnSpc>
                <a:spcPts val="4431"/>
              </a:lnSpc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purchase lead, </a:t>
            </a:r>
          </a:p>
          <a:p>
            <a:pPr algn="l">
              <a:lnSpc>
                <a:spcPts val="4431"/>
              </a:lnSpc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wants_extra_baggage,</a:t>
            </a:r>
          </a:p>
          <a:p>
            <a:pPr algn="l">
              <a:lnSpc>
                <a:spcPts val="4431"/>
              </a:lnSpc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wants_in_flight_meals.</a:t>
            </a:r>
          </a:p>
          <a:p>
            <a:pPr algn="just" marL="527731" indent="-263866" lvl="1">
              <a:lnSpc>
                <a:spcPts val="4431"/>
              </a:lnSpc>
              <a:buFont typeface="Arial"/>
              <a:buChar char="•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who added extra services were more likely to complete bookings.</a:t>
            </a:r>
          </a:p>
          <a:p>
            <a:pPr algn="l" marL="527731" indent="-263866" lvl="1">
              <a:lnSpc>
                <a:spcPts val="4431"/>
              </a:lnSpc>
              <a:buFont typeface="Arial"/>
              <a:buChar char="•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Sales channel and route also influence conversion rate.</a:t>
            </a:r>
          </a:p>
          <a:p>
            <a:pPr algn="l" marL="527731" indent="-263866" lvl="1">
              <a:lnSpc>
                <a:spcPts val="4431"/>
              </a:lnSpc>
              <a:buFont typeface="Arial"/>
              <a:buChar char="•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AUC score of ~0.89 shows strong predictive power.</a:t>
            </a:r>
          </a:p>
          <a:p>
            <a:pPr algn="l">
              <a:lnSpc>
                <a:spcPts val="443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DAGn5oYvvYk</dc:identifier>
  <dcterms:modified xsi:type="dcterms:W3CDTF">2011-08-01T06:04:30Z</dcterms:modified>
  <cp:revision>1</cp:revision>
  <dc:title>"Customer Feedback Analysis – British Airways"</dc:title>
</cp:coreProperties>
</file>