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81" r:id="rId3"/>
    <p:sldId id="258" r:id="rId4"/>
    <p:sldId id="271" r:id="rId5"/>
    <p:sldId id="268" r:id="rId6"/>
    <p:sldId id="269" r:id="rId7"/>
    <p:sldId id="274" r:id="rId8"/>
    <p:sldId id="282" r:id="rId9"/>
    <p:sldId id="278" r:id="rId10"/>
    <p:sldId id="280"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A7695"/>
    <a:srgbClr val="AFABF5"/>
    <a:srgbClr val="3DE37C"/>
    <a:srgbClr val="FF5050"/>
    <a:srgbClr val="AACCF6"/>
    <a:srgbClr val="FFFF66"/>
    <a:srgbClr val="EF81EA"/>
  </p:clrMru>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42" autoAdjust="0"/>
    <p:restoredTop sz="97586" autoAdjust="0"/>
  </p:normalViewPr>
  <p:slideViewPr>
    <p:cSldViewPr>
      <p:cViewPr>
        <p:scale>
          <a:sx n="100" d="100"/>
          <a:sy n="100" d="100"/>
        </p:scale>
        <p:origin x="-1848" y="-3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ovakis\Desktop\efood_test_environme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Fovakis\Desktop\efood_test_environ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1.4325780522916371E-2"/>
          <c:y val="0.11780605817888543"/>
          <c:w val="0.96925609630119092"/>
          <c:h val="0.71644431482921667"/>
        </c:manualLayout>
      </c:layout>
      <c:barChart>
        <c:barDir val="col"/>
        <c:grouping val="clustered"/>
        <c:ser>
          <c:idx val="0"/>
          <c:order val="0"/>
          <c:spPr>
            <a:solidFill>
              <a:srgbClr val="002060"/>
            </a:solidFill>
          </c:spPr>
          <c:dLbls>
            <c:txPr>
              <a:bodyPr/>
              <a:lstStyle/>
              <a:p>
                <a:pPr>
                  <a:defRPr sz="1200"/>
                </a:pPr>
                <a:endParaRPr lang="en-US"/>
              </a:p>
            </c:txPr>
            <c:showVal val="1"/>
          </c:dLbls>
          <c:cat>
            <c:strRef>
              <c:f>'Order Frequency (2)'!$A$2:$A$6</c:f>
              <c:strCache>
                <c:ptCount val="5"/>
                <c:pt idx="0">
                  <c:v>1</c:v>
                </c:pt>
                <c:pt idx="1">
                  <c:v>2</c:v>
                </c:pt>
                <c:pt idx="2">
                  <c:v>3</c:v>
                </c:pt>
                <c:pt idx="3">
                  <c:v>4-5</c:v>
                </c:pt>
                <c:pt idx="4">
                  <c:v>5+</c:v>
                </c:pt>
              </c:strCache>
            </c:strRef>
          </c:cat>
          <c:val>
            <c:numRef>
              <c:f>'Order Frequency (2)'!$C$2:$C$6</c:f>
              <c:numCache>
                <c:formatCode>0%</c:formatCode>
                <c:ptCount val="5"/>
                <c:pt idx="0">
                  <c:v>0.47477815825324937</c:v>
                </c:pt>
                <c:pt idx="1">
                  <c:v>0.21431815113467606</c:v>
                </c:pt>
                <c:pt idx="2">
                  <c:v>0.11482381530984204</c:v>
                </c:pt>
                <c:pt idx="3">
                  <c:v>0.10877916467223879</c:v>
                </c:pt>
                <c:pt idx="4">
                  <c:v>8.7300710629993714E-2</c:v>
                </c:pt>
              </c:numCache>
            </c:numRef>
          </c:val>
        </c:ser>
        <c:axId val="67882368"/>
        <c:axId val="70014464"/>
      </c:barChart>
      <c:catAx>
        <c:axId val="67882368"/>
        <c:scaling>
          <c:orientation val="minMax"/>
        </c:scaling>
        <c:axPos val="b"/>
        <c:title>
          <c:tx>
            <c:rich>
              <a:bodyPr/>
              <a:lstStyle/>
              <a:p>
                <a:pPr>
                  <a:defRPr sz="1000"/>
                </a:pPr>
                <a:r>
                  <a:rPr lang="en-US" sz="1000" dirty="0" smtClean="0"/>
                  <a:t>No. Orders</a:t>
                </a:r>
                <a:endParaRPr lang="en-US" sz="1000" dirty="0"/>
              </a:p>
            </c:rich>
          </c:tx>
          <c:layout/>
        </c:title>
        <c:tickLblPos val="nextTo"/>
        <c:crossAx val="70014464"/>
        <c:crosses val="autoZero"/>
        <c:auto val="1"/>
        <c:lblAlgn val="ctr"/>
        <c:lblOffset val="100"/>
      </c:catAx>
      <c:valAx>
        <c:axId val="70014464"/>
        <c:scaling>
          <c:orientation val="minMax"/>
        </c:scaling>
        <c:delete val="1"/>
        <c:axPos val="l"/>
        <c:numFmt formatCode="0%" sourceLinked="1"/>
        <c:tickLblPos val="none"/>
        <c:crossAx val="67882368"/>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9.3216915292240271E-2"/>
          <c:y val="0.18791800911009895"/>
          <c:w val="0.4654337131939803"/>
          <c:h val="0.7097864126208201"/>
        </c:manualLayout>
      </c:layout>
      <c:pieChart>
        <c:varyColors val="1"/>
        <c:ser>
          <c:idx val="0"/>
          <c:order val="0"/>
          <c:dPt>
            <c:idx val="0"/>
            <c:spPr>
              <a:solidFill>
                <a:srgbClr val="AFABF5"/>
              </a:solidFill>
            </c:spPr>
          </c:dPt>
          <c:dPt>
            <c:idx val="1"/>
            <c:spPr>
              <a:solidFill>
                <a:srgbClr val="FA7695"/>
              </a:solidFill>
            </c:spPr>
          </c:dPt>
          <c:dPt>
            <c:idx val="2"/>
            <c:spPr>
              <a:solidFill>
                <a:srgbClr val="3DE37C"/>
              </a:solidFill>
            </c:spPr>
          </c:dPt>
          <c:dLbls>
            <c:txPr>
              <a:bodyPr/>
              <a:lstStyle/>
              <a:p>
                <a:pPr>
                  <a:defRPr sz="1100" b="0">
                    <a:solidFill>
                      <a:schemeClr val="bg1"/>
                    </a:solidFill>
                  </a:defRPr>
                </a:pPr>
                <a:endParaRPr lang="en-US"/>
              </a:p>
            </c:txPr>
            <c:showVal val="1"/>
            <c:showLeaderLines val="1"/>
          </c:dLbls>
          <c:cat>
            <c:strRef>
              <c:f>Sheet14!$A$2:$A$4</c:f>
              <c:strCache>
                <c:ptCount val="3"/>
                <c:pt idx="0">
                  <c:v>Never Order Breakfast</c:v>
                </c:pt>
                <c:pt idx="1">
                  <c:v>Hybrid</c:v>
                </c:pt>
                <c:pt idx="2">
                  <c:v>Only Order Breakfast</c:v>
                </c:pt>
              </c:strCache>
            </c:strRef>
          </c:cat>
          <c:val>
            <c:numRef>
              <c:f>Sheet14!$C$2:$C$4</c:f>
              <c:numCache>
                <c:formatCode>0%</c:formatCode>
                <c:ptCount val="3"/>
                <c:pt idx="0">
                  <c:v>0.56962701130380378</c:v>
                </c:pt>
                <c:pt idx="1">
                  <c:v>0.24490960639198794</c:v>
                </c:pt>
                <c:pt idx="2">
                  <c:v>0.18546338230420861</c:v>
                </c:pt>
              </c:numCache>
            </c:numRef>
          </c:val>
        </c:ser>
        <c:firstSliceAng val="0"/>
      </c:pieChart>
    </c:plotArea>
    <c:legend>
      <c:legendPos val="r"/>
      <c:layout>
        <c:manualLayout>
          <c:xMode val="edge"/>
          <c:yMode val="edge"/>
          <c:x val="0.62169344571914609"/>
          <c:y val="0.39757217847769039"/>
          <c:w val="0.37830655428085408"/>
          <c:h val="0.35197235029441187"/>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BC19E-E90D-4CE4-ADCB-272F5E312B35}" type="datetimeFigureOut">
              <a:rPr lang="en-US" smtClean="0"/>
              <a:pPr/>
              <a:t>6/5/2021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65A69-50BE-497E-9648-DEE180BC92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65A69-50BE-497E-9648-DEE180BC92F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82ADEE-67BD-4438-B2FD-D3482FA0499E}" type="datetime1">
              <a:rPr lang="en-US" smtClean="0"/>
              <a:pPr/>
              <a:t>6/5/2021</a:t>
            </a:fld>
            <a:endParaRPr lang="en-US"/>
          </a:p>
        </p:txBody>
      </p:sp>
      <p:sp>
        <p:nvSpPr>
          <p:cNvPr id="5" name="Footer Placeholder 4"/>
          <p:cNvSpPr>
            <a:spLocks noGrp="1"/>
          </p:cNvSpPr>
          <p:nvPr>
            <p:ph type="ftr" sz="quarter" idx="11"/>
          </p:nvPr>
        </p:nvSpPr>
        <p:spPr/>
        <p:txBody>
          <a:bodyPr/>
          <a:lstStyle/>
          <a:p>
            <a:r>
              <a:rPr lang="en-US" smtClean="0"/>
              <a:t>Senior Business Intelligence Analyst - Main Assessment </a:t>
            </a:r>
            <a:endParaRPr lang="en-US"/>
          </a:p>
        </p:txBody>
      </p:sp>
      <p:sp>
        <p:nvSpPr>
          <p:cNvPr id="6" name="Slide Number Placeholder 5"/>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C76F5-2E56-4444-B613-1AB92AD79992}" type="datetime1">
              <a:rPr lang="en-US" smtClean="0"/>
              <a:pPr/>
              <a:t>6/5/2021</a:t>
            </a:fld>
            <a:endParaRPr lang="en-US"/>
          </a:p>
        </p:txBody>
      </p:sp>
      <p:sp>
        <p:nvSpPr>
          <p:cNvPr id="5" name="Footer Placeholder 4"/>
          <p:cNvSpPr>
            <a:spLocks noGrp="1"/>
          </p:cNvSpPr>
          <p:nvPr>
            <p:ph type="ftr" sz="quarter" idx="11"/>
          </p:nvPr>
        </p:nvSpPr>
        <p:spPr/>
        <p:txBody>
          <a:bodyPr/>
          <a:lstStyle/>
          <a:p>
            <a:r>
              <a:rPr lang="en-US" smtClean="0"/>
              <a:t>Senior Business Intelligence Analyst - Main Assessment </a:t>
            </a:r>
            <a:endParaRPr lang="en-US"/>
          </a:p>
        </p:txBody>
      </p:sp>
      <p:sp>
        <p:nvSpPr>
          <p:cNvPr id="6" name="Slide Number Placeholder 5"/>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FA6EB-E132-4D15-B842-B1500D465FDE}" type="datetime1">
              <a:rPr lang="en-US" smtClean="0"/>
              <a:pPr/>
              <a:t>6/5/2021</a:t>
            </a:fld>
            <a:endParaRPr lang="en-US"/>
          </a:p>
        </p:txBody>
      </p:sp>
      <p:sp>
        <p:nvSpPr>
          <p:cNvPr id="5" name="Footer Placeholder 4"/>
          <p:cNvSpPr>
            <a:spLocks noGrp="1"/>
          </p:cNvSpPr>
          <p:nvPr>
            <p:ph type="ftr" sz="quarter" idx="11"/>
          </p:nvPr>
        </p:nvSpPr>
        <p:spPr/>
        <p:txBody>
          <a:bodyPr/>
          <a:lstStyle/>
          <a:p>
            <a:r>
              <a:rPr lang="en-US" smtClean="0"/>
              <a:t>Senior Business Intelligence Analyst - Main Assessment </a:t>
            </a:r>
            <a:endParaRPr lang="en-US"/>
          </a:p>
        </p:txBody>
      </p:sp>
      <p:sp>
        <p:nvSpPr>
          <p:cNvPr id="6" name="Slide Number Placeholder 5"/>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B90B4-2B17-417F-B37E-60FDF862806A}" type="datetime1">
              <a:rPr lang="en-US" smtClean="0"/>
              <a:pPr/>
              <a:t>6/5/2021</a:t>
            </a:fld>
            <a:endParaRPr lang="en-US"/>
          </a:p>
        </p:txBody>
      </p:sp>
      <p:sp>
        <p:nvSpPr>
          <p:cNvPr id="5" name="Footer Placeholder 4"/>
          <p:cNvSpPr>
            <a:spLocks noGrp="1"/>
          </p:cNvSpPr>
          <p:nvPr>
            <p:ph type="ftr" sz="quarter" idx="11"/>
          </p:nvPr>
        </p:nvSpPr>
        <p:spPr/>
        <p:txBody>
          <a:bodyPr/>
          <a:lstStyle/>
          <a:p>
            <a:r>
              <a:rPr lang="en-US" smtClean="0"/>
              <a:t>Senior Business Intelligence Analyst - Main Assessment </a:t>
            </a:r>
            <a:endParaRPr lang="en-US"/>
          </a:p>
        </p:txBody>
      </p:sp>
      <p:sp>
        <p:nvSpPr>
          <p:cNvPr id="6" name="Slide Number Placeholder 5"/>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51D45-EF1C-44C5-A2DA-EE8BEB5E337F}" type="datetime1">
              <a:rPr lang="en-US" smtClean="0"/>
              <a:pPr/>
              <a:t>6/5/2021</a:t>
            </a:fld>
            <a:endParaRPr lang="en-US"/>
          </a:p>
        </p:txBody>
      </p:sp>
      <p:sp>
        <p:nvSpPr>
          <p:cNvPr id="5" name="Footer Placeholder 4"/>
          <p:cNvSpPr>
            <a:spLocks noGrp="1"/>
          </p:cNvSpPr>
          <p:nvPr>
            <p:ph type="ftr" sz="quarter" idx="11"/>
          </p:nvPr>
        </p:nvSpPr>
        <p:spPr/>
        <p:txBody>
          <a:bodyPr/>
          <a:lstStyle/>
          <a:p>
            <a:r>
              <a:rPr lang="en-US" smtClean="0"/>
              <a:t>Senior Business Intelligence Analyst - Main Assessment </a:t>
            </a:r>
            <a:endParaRPr lang="en-US"/>
          </a:p>
        </p:txBody>
      </p:sp>
      <p:sp>
        <p:nvSpPr>
          <p:cNvPr id="6" name="Slide Number Placeholder 5"/>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DCFB0D-F12A-49FB-9C29-6FFCA2529A32}" type="datetime1">
              <a:rPr lang="en-US" smtClean="0"/>
              <a:pPr/>
              <a:t>6/5/2021</a:t>
            </a:fld>
            <a:endParaRPr lang="en-US"/>
          </a:p>
        </p:txBody>
      </p:sp>
      <p:sp>
        <p:nvSpPr>
          <p:cNvPr id="6" name="Footer Placeholder 5"/>
          <p:cNvSpPr>
            <a:spLocks noGrp="1"/>
          </p:cNvSpPr>
          <p:nvPr>
            <p:ph type="ftr" sz="quarter" idx="11"/>
          </p:nvPr>
        </p:nvSpPr>
        <p:spPr/>
        <p:txBody>
          <a:bodyPr/>
          <a:lstStyle/>
          <a:p>
            <a:r>
              <a:rPr lang="en-US" smtClean="0"/>
              <a:t>Senior Business Intelligence Analyst - Main Assessment </a:t>
            </a:r>
            <a:endParaRPr lang="en-US"/>
          </a:p>
        </p:txBody>
      </p:sp>
      <p:sp>
        <p:nvSpPr>
          <p:cNvPr id="7" name="Slide Number Placeholder 6"/>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BD1D51-6D3C-4BFC-A4CD-CF7225F4685F}" type="datetime1">
              <a:rPr lang="en-US" smtClean="0"/>
              <a:pPr/>
              <a:t>6/5/2021</a:t>
            </a:fld>
            <a:endParaRPr lang="en-US"/>
          </a:p>
        </p:txBody>
      </p:sp>
      <p:sp>
        <p:nvSpPr>
          <p:cNvPr id="8" name="Footer Placeholder 7"/>
          <p:cNvSpPr>
            <a:spLocks noGrp="1"/>
          </p:cNvSpPr>
          <p:nvPr>
            <p:ph type="ftr" sz="quarter" idx="11"/>
          </p:nvPr>
        </p:nvSpPr>
        <p:spPr/>
        <p:txBody>
          <a:bodyPr/>
          <a:lstStyle/>
          <a:p>
            <a:r>
              <a:rPr lang="en-US" smtClean="0"/>
              <a:t>Senior Business Intelligence Analyst - Main Assessment </a:t>
            </a:r>
            <a:endParaRPr lang="en-US"/>
          </a:p>
        </p:txBody>
      </p:sp>
      <p:sp>
        <p:nvSpPr>
          <p:cNvPr id="9" name="Slide Number Placeholder 8"/>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E274BD-7EB8-4D7A-9F0C-9781CBEF4C3A}" type="datetime1">
              <a:rPr lang="en-US" smtClean="0"/>
              <a:pPr/>
              <a:t>6/5/2021</a:t>
            </a:fld>
            <a:endParaRPr lang="en-US"/>
          </a:p>
        </p:txBody>
      </p:sp>
      <p:sp>
        <p:nvSpPr>
          <p:cNvPr id="4" name="Footer Placeholder 3"/>
          <p:cNvSpPr>
            <a:spLocks noGrp="1"/>
          </p:cNvSpPr>
          <p:nvPr>
            <p:ph type="ftr" sz="quarter" idx="11"/>
          </p:nvPr>
        </p:nvSpPr>
        <p:spPr/>
        <p:txBody>
          <a:bodyPr/>
          <a:lstStyle/>
          <a:p>
            <a:r>
              <a:rPr lang="en-US" smtClean="0"/>
              <a:t>Senior Business Intelligence Analyst - Main Assessment </a:t>
            </a:r>
            <a:endParaRPr lang="en-US"/>
          </a:p>
        </p:txBody>
      </p:sp>
      <p:sp>
        <p:nvSpPr>
          <p:cNvPr id="5" name="Slide Number Placeholder 4"/>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B593C-1589-4DB7-B1BD-0A24483BAE35}" type="datetime1">
              <a:rPr lang="en-US" smtClean="0"/>
              <a:pPr/>
              <a:t>6/5/2021</a:t>
            </a:fld>
            <a:endParaRPr lang="en-US"/>
          </a:p>
        </p:txBody>
      </p:sp>
      <p:sp>
        <p:nvSpPr>
          <p:cNvPr id="3" name="Footer Placeholder 2"/>
          <p:cNvSpPr>
            <a:spLocks noGrp="1"/>
          </p:cNvSpPr>
          <p:nvPr>
            <p:ph type="ftr" sz="quarter" idx="11"/>
          </p:nvPr>
        </p:nvSpPr>
        <p:spPr/>
        <p:txBody>
          <a:bodyPr/>
          <a:lstStyle/>
          <a:p>
            <a:r>
              <a:rPr lang="en-US" smtClean="0"/>
              <a:t>Senior Business Intelligence Analyst - Main Assessment </a:t>
            </a:r>
            <a:endParaRPr lang="en-US"/>
          </a:p>
        </p:txBody>
      </p:sp>
      <p:sp>
        <p:nvSpPr>
          <p:cNvPr id="4" name="Slide Number Placeholder 3"/>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05084-8AB5-4DD5-B45C-2BFC7A9FC8B1}" type="datetime1">
              <a:rPr lang="en-US" smtClean="0"/>
              <a:pPr/>
              <a:t>6/5/2021</a:t>
            </a:fld>
            <a:endParaRPr lang="en-US"/>
          </a:p>
        </p:txBody>
      </p:sp>
      <p:sp>
        <p:nvSpPr>
          <p:cNvPr id="6" name="Footer Placeholder 5"/>
          <p:cNvSpPr>
            <a:spLocks noGrp="1"/>
          </p:cNvSpPr>
          <p:nvPr>
            <p:ph type="ftr" sz="quarter" idx="11"/>
          </p:nvPr>
        </p:nvSpPr>
        <p:spPr/>
        <p:txBody>
          <a:bodyPr/>
          <a:lstStyle/>
          <a:p>
            <a:r>
              <a:rPr lang="en-US" smtClean="0"/>
              <a:t>Senior Business Intelligence Analyst - Main Assessment </a:t>
            </a:r>
            <a:endParaRPr lang="en-US"/>
          </a:p>
        </p:txBody>
      </p:sp>
      <p:sp>
        <p:nvSpPr>
          <p:cNvPr id="7" name="Slide Number Placeholder 6"/>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DB962-AFBB-4393-B7AC-A4D73811857B}" type="datetime1">
              <a:rPr lang="en-US" smtClean="0"/>
              <a:pPr/>
              <a:t>6/5/2021</a:t>
            </a:fld>
            <a:endParaRPr lang="en-US"/>
          </a:p>
        </p:txBody>
      </p:sp>
      <p:sp>
        <p:nvSpPr>
          <p:cNvPr id="6" name="Footer Placeholder 5"/>
          <p:cNvSpPr>
            <a:spLocks noGrp="1"/>
          </p:cNvSpPr>
          <p:nvPr>
            <p:ph type="ftr" sz="quarter" idx="11"/>
          </p:nvPr>
        </p:nvSpPr>
        <p:spPr/>
        <p:txBody>
          <a:bodyPr/>
          <a:lstStyle/>
          <a:p>
            <a:r>
              <a:rPr lang="en-US" smtClean="0"/>
              <a:t>Senior Business Intelligence Analyst - Main Assessment </a:t>
            </a:r>
            <a:endParaRPr lang="en-US"/>
          </a:p>
        </p:txBody>
      </p:sp>
      <p:sp>
        <p:nvSpPr>
          <p:cNvPr id="7" name="Slide Number Placeholder 6"/>
          <p:cNvSpPr>
            <a:spLocks noGrp="1"/>
          </p:cNvSpPr>
          <p:nvPr>
            <p:ph type="sldNum" sz="quarter" idx="12"/>
          </p:nvPr>
        </p:nvSpPr>
        <p:spPr/>
        <p:txBody>
          <a:bodyPr/>
          <a:lstStyle/>
          <a:p>
            <a:fld id="{2A5142C8-82A0-45E5-8416-CA703E9D5A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CAFA-2E08-450F-BC59-0C17B7F945E9}" type="datetime1">
              <a:rPr lang="en-US" smtClean="0"/>
              <a:pPr/>
              <a:t>6/5/2021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Senior Business Intelligence Analyst - Main Assessment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142C8-82A0-45E5-8416-CA703E9D5A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cstate="print"/>
          <a:srcRect/>
          <a:stretch>
            <a:fillRect/>
          </a:stretch>
        </p:blipFill>
        <p:spPr bwMode="auto">
          <a:xfrm>
            <a:off x="2555776" y="6406728"/>
            <a:ext cx="648072" cy="24975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A5142C8-82A0-45E5-8416-CA703E9D5A87}" type="slidenum">
              <a:rPr lang="en-US" smtClean="0"/>
              <a:pPr/>
              <a:t>1</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5" name="TextBox 4"/>
          <p:cNvSpPr txBox="1"/>
          <p:nvPr/>
        </p:nvSpPr>
        <p:spPr>
          <a:xfrm>
            <a:off x="3059832" y="5301208"/>
            <a:ext cx="2232248" cy="646331"/>
          </a:xfrm>
          <a:prstGeom prst="rect">
            <a:avLst/>
          </a:prstGeom>
          <a:noFill/>
        </p:spPr>
        <p:txBody>
          <a:bodyPr wrap="square" rtlCol="0">
            <a:spAutoFit/>
          </a:bodyPr>
          <a:lstStyle/>
          <a:p>
            <a:pPr algn="ctr"/>
            <a:r>
              <a:rPr lang="en-US" dirty="0" smtClean="0">
                <a:latin typeface="Centaur" pitchFamily="18" charset="0"/>
              </a:rPr>
              <a:t>George </a:t>
            </a:r>
            <a:r>
              <a:rPr lang="en-US" dirty="0" err="1" smtClean="0">
                <a:latin typeface="Centaur" pitchFamily="18" charset="0"/>
              </a:rPr>
              <a:t>Fovakis</a:t>
            </a:r>
            <a:endParaRPr lang="en-US" dirty="0" smtClean="0">
              <a:latin typeface="Centaur" pitchFamily="18" charset="0"/>
            </a:endParaRPr>
          </a:p>
          <a:p>
            <a:pPr algn="ctr"/>
            <a:r>
              <a:rPr lang="en-US" dirty="0" smtClean="0">
                <a:latin typeface="Centaur" pitchFamily="18" charset="0"/>
              </a:rPr>
              <a:t>June 2021</a:t>
            </a:r>
            <a:endParaRPr lang="en-US" dirty="0">
              <a:latin typeface="Centaur" pitchFamily="18" charset="0"/>
            </a:endParaRPr>
          </a:p>
        </p:txBody>
      </p:sp>
      <p:pic>
        <p:nvPicPr>
          <p:cNvPr id="1026" name="Picture 2"/>
          <p:cNvPicPr>
            <a:picLocks noChangeAspect="1" noChangeArrowheads="1"/>
          </p:cNvPicPr>
          <p:nvPr/>
        </p:nvPicPr>
        <p:blipFill>
          <a:blip r:embed="rId4" cstate="print"/>
          <a:srcRect/>
          <a:stretch>
            <a:fillRect/>
          </a:stretch>
        </p:blipFill>
        <p:spPr bwMode="auto">
          <a:xfrm>
            <a:off x="-72008" y="1"/>
            <a:ext cx="3779912" cy="2060848"/>
          </a:xfrm>
          <a:prstGeom prst="rect">
            <a:avLst/>
          </a:prstGeom>
          <a:ln>
            <a:noFill/>
          </a:ln>
          <a:effectLst>
            <a:softEdge rad="112500"/>
          </a:effectLst>
        </p:spPr>
      </p:pic>
      <p:pic>
        <p:nvPicPr>
          <p:cNvPr id="1028" name="Picture 4"/>
          <p:cNvPicPr>
            <a:picLocks noChangeAspect="1" noChangeArrowheads="1"/>
          </p:cNvPicPr>
          <p:nvPr/>
        </p:nvPicPr>
        <p:blipFill>
          <a:blip r:embed="rId5" cstate="print"/>
          <a:srcRect/>
          <a:stretch>
            <a:fillRect/>
          </a:stretch>
        </p:blipFill>
        <p:spPr bwMode="auto">
          <a:xfrm>
            <a:off x="6228184" y="0"/>
            <a:ext cx="2987824" cy="2060848"/>
          </a:xfrm>
          <a:prstGeom prst="rect">
            <a:avLst/>
          </a:prstGeom>
          <a:ln>
            <a:noFill/>
          </a:ln>
          <a:effectLst>
            <a:softEdge rad="112500"/>
          </a:effectLst>
        </p:spPr>
      </p:pic>
      <p:sp>
        <p:nvSpPr>
          <p:cNvPr id="11" name="TextBox 10"/>
          <p:cNvSpPr txBox="1"/>
          <p:nvPr/>
        </p:nvSpPr>
        <p:spPr>
          <a:xfrm>
            <a:off x="1603168" y="3212976"/>
            <a:ext cx="5328592" cy="1446550"/>
          </a:xfrm>
          <a:prstGeom prst="rect">
            <a:avLst/>
          </a:prstGeom>
          <a:noFill/>
        </p:spPr>
        <p:txBody>
          <a:bodyPr wrap="square" rtlCol="0">
            <a:spAutoFit/>
          </a:bodyPr>
          <a:lstStyle/>
          <a:p>
            <a:pPr algn="ctr"/>
            <a:r>
              <a:rPr lang="en-US" sz="4400" dirty="0" err="1" smtClean="0">
                <a:solidFill>
                  <a:srgbClr val="002060"/>
                </a:solidFill>
                <a:latin typeface="Centaur" pitchFamily="18" charset="0"/>
              </a:rPr>
              <a:t>Efood</a:t>
            </a:r>
            <a:r>
              <a:rPr lang="en-US" sz="4400" dirty="0" smtClean="0">
                <a:solidFill>
                  <a:srgbClr val="002060"/>
                </a:solidFill>
                <a:latin typeface="Centaur" pitchFamily="18" charset="0"/>
              </a:rPr>
              <a:t> BI Assessment</a:t>
            </a:r>
          </a:p>
          <a:p>
            <a:pPr algn="ctr"/>
            <a:r>
              <a:rPr lang="en-US" sz="4400" dirty="0" smtClean="0">
                <a:solidFill>
                  <a:srgbClr val="002060"/>
                </a:solidFill>
                <a:latin typeface="Centaur" pitchFamily="18" charset="0"/>
              </a:rPr>
              <a:t>-Part 2- </a:t>
            </a:r>
          </a:p>
        </p:txBody>
      </p:sp>
      <p:pic>
        <p:nvPicPr>
          <p:cNvPr id="1027" name="Picture 3"/>
          <p:cNvPicPr>
            <a:picLocks noChangeAspect="1" noChangeArrowheads="1"/>
          </p:cNvPicPr>
          <p:nvPr/>
        </p:nvPicPr>
        <p:blipFill>
          <a:blip r:embed="rId6" cstate="print"/>
          <a:srcRect/>
          <a:stretch>
            <a:fillRect/>
          </a:stretch>
        </p:blipFill>
        <p:spPr bwMode="auto">
          <a:xfrm>
            <a:off x="3347864" y="0"/>
            <a:ext cx="3024336" cy="2060848"/>
          </a:xfrm>
          <a:prstGeom prst="rect">
            <a:avLst/>
          </a:prstGeom>
          <a:ln>
            <a:noFill/>
          </a:ln>
          <a:effectLst>
            <a:softEdge rad="112500"/>
          </a:effectLst>
        </p:spPr>
      </p:pic>
      <p:sp>
        <p:nvSpPr>
          <p:cNvPr id="10" name="Rectangle 9"/>
          <p:cNvSpPr/>
          <p:nvPr/>
        </p:nvSpPr>
        <p:spPr>
          <a:xfrm>
            <a:off x="0" y="1988840"/>
            <a:ext cx="9144000" cy="720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10</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6" name="TextBox 5"/>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Coffee Marketing Campaign</a:t>
            </a:r>
          </a:p>
        </p:txBody>
      </p:sp>
      <p:sp>
        <p:nvSpPr>
          <p:cNvPr id="12" name="Rectangle 11"/>
          <p:cNvSpPr/>
          <p:nvPr/>
        </p:nvSpPr>
        <p:spPr>
          <a:xfrm>
            <a:off x="4788024" y="1399059"/>
            <a:ext cx="3240360" cy="36004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Arial" pitchFamily="34" charset="0"/>
                <a:cs typeface="Arial" pitchFamily="34" charset="0"/>
              </a:rPr>
              <a:t>Up sell Coffee Campaign</a:t>
            </a:r>
            <a:endParaRPr lang="en-US" sz="1400" b="1" dirty="0">
              <a:latin typeface="Arial" pitchFamily="34" charset="0"/>
              <a:cs typeface="Arial" pitchFamily="34" charset="0"/>
            </a:endParaRPr>
          </a:p>
        </p:txBody>
      </p:sp>
      <p:grpSp>
        <p:nvGrpSpPr>
          <p:cNvPr id="2" name="Group 13"/>
          <p:cNvGrpSpPr/>
          <p:nvPr/>
        </p:nvGrpSpPr>
        <p:grpSpPr>
          <a:xfrm>
            <a:off x="4860032" y="678979"/>
            <a:ext cx="1844030" cy="519296"/>
            <a:chOff x="395537" y="1340768"/>
            <a:chExt cx="1844030" cy="519296"/>
          </a:xfrm>
        </p:grpSpPr>
        <p:pic>
          <p:nvPicPr>
            <p:cNvPr id="37891" name="Picture 3"/>
            <p:cNvPicPr>
              <a:picLocks noChangeAspect="1" noChangeArrowheads="1"/>
            </p:cNvPicPr>
            <p:nvPr/>
          </p:nvPicPr>
          <p:blipFill>
            <a:blip r:embed="rId2" cstate="print"/>
            <a:srcRect/>
            <a:stretch>
              <a:fillRect/>
            </a:stretch>
          </p:blipFill>
          <p:spPr bwMode="auto">
            <a:xfrm>
              <a:off x="395537" y="1340768"/>
              <a:ext cx="619894" cy="504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Plus 9"/>
            <p:cNvSpPr/>
            <p:nvPr/>
          </p:nvSpPr>
          <p:spPr>
            <a:xfrm>
              <a:off x="1061866" y="1428016"/>
              <a:ext cx="360040" cy="360040"/>
            </a:xfrm>
            <a:prstGeom prst="mathPlus">
              <a:avLst/>
            </a:prstGeom>
            <a:solidFill>
              <a:srgbClr val="3DE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pic>
          <p:nvPicPr>
            <p:cNvPr id="13" name="Picture 3"/>
            <p:cNvPicPr>
              <a:picLocks noChangeAspect="1" noChangeArrowheads="1"/>
            </p:cNvPicPr>
            <p:nvPr/>
          </p:nvPicPr>
          <p:blipFill>
            <a:blip r:embed="rId2" cstate="print"/>
            <a:srcRect/>
            <a:stretch>
              <a:fillRect/>
            </a:stretch>
          </p:blipFill>
          <p:spPr bwMode="auto">
            <a:xfrm>
              <a:off x="1619673" y="1356008"/>
              <a:ext cx="619894" cy="504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cxnSp>
        <p:nvCxnSpPr>
          <p:cNvPr id="15" name="Straight Connector 14"/>
          <p:cNvCxnSpPr/>
          <p:nvPr/>
        </p:nvCxnSpPr>
        <p:spPr>
          <a:xfrm>
            <a:off x="4513709" y="1773957"/>
            <a:ext cx="0" cy="417646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4219" y="1399059"/>
            <a:ext cx="3528392" cy="36004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Arial" pitchFamily="34" charset="0"/>
                <a:cs typeface="Arial" pitchFamily="34" charset="0"/>
              </a:rPr>
              <a:t>Cross sell Coffee Campaign</a:t>
            </a:r>
            <a:endParaRPr lang="en-US" sz="1400" b="1" dirty="0">
              <a:latin typeface="Arial" pitchFamily="34" charset="0"/>
              <a:cs typeface="Arial" pitchFamily="34" charset="0"/>
            </a:endParaRPr>
          </a:p>
        </p:txBody>
      </p:sp>
      <p:sp>
        <p:nvSpPr>
          <p:cNvPr id="20" name="Rectangle 19"/>
          <p:cNvSpPr/>
          <p:nvPr/>
        </p:nvSpPr>
        <p:spPr>
          <a:xfrm>
            <a:off x="5940152" y="606971"/>
            <a:ext cx="864096" cy="720080"/>
          </a:xfrm>
          <a:prstGeom prst="rect">
            <a:avLst/>
          </a:prstGeom>
          <a:noFill/>
          <a:ln w="12700">
            <a:solidFill>
              <a:srgbClr val="3DE37C"/>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nvGrpSpPr>
          <p:cNvPr id="3" name="Group 21"/>
          <p:cNvGrpSpPr/>
          <p:nvPr/>
        </p:nvGrpSpPr>
        <p:grpSpPr>
          <a:xfrm>
            <a:off x="606227" y="534963"/>
            <a:ext cx="2053778" cy="792088"/>
            <a:chOff x="5004817" y="692696"/>
            <a:chExt cx="2053778" cy="792088"/>
          </a:xfrm>
        </p:grpSpPr>
        <p:pic>
          <p:nvPicPr>
            <p:cNvPr id="37892" name="Picture 4"/>
            <p:cNvPicPr>
              <a:picLocks noChangeAspect="1" noChangeArrowheads="1"/>
            </p:cNvPicPr>
            <p:nvPr/>
          </p:nvPicPr>
          <p:blipFill>
            <a:blip r:embed="rId3" cstate="print"/>
            <a:srcRect/>
            <a:stretch>
              <a:fillRect/>
            </a:stretch>
          </p:blipFill>
          <p:spPr bwMode="auto">
            <a:xfrm>
              <a:off x="5004817" y="692696"/>
              <a:ext cx="792088" cy="757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3"/>
            <p:cNvPicPr>
              <a:picLocks noChangeAspect="1" noChangeArrowheads="1"/>
            </p:cNvPicPr>
            <p:nvPr/>
          </p:nvPicPr>
          <p:blipFill>
            <a:blip r:embed="rId2" cstate="print"/>
            <a:srcRect/>
            <a:stretch>
              <a:fillRect/>
            </a:stretch>
          </p:blipFill>
          <p:spPr bwMode="auto">
            <a:xfrm>
              <a:off x="6329139" y="836712"/>
              <a:ext cx="619894" cy="504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Plus 18"/>
            <p:cNvSpPr/>
            <p:nvPr/>
          </p:nvSpPr>
          <p:spPr>
            <a:xfrm>
              <a:off x="5868913" y="908720"/>
              <a:ext cx="360040" cy="360040"/>
            </a:xfrm>
            <a:prstGeom prst="mathPlus">
              <a:avLst/>
            </a:prstGeom>
            <a:solidFill>
              <a:srgbClr val="3DE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1" name="Rectangle 20"/>
            <p:cNvSpPr/>
            <p:nvPr/>
          </p:nvSpPr>
          <p:spPr>
            <a:xfrm>
              <a:off x="6228952" y="733996"/>
              <a:ext cx="829643" cy="750788"/>
            </a:xfrm>
            <a:prstGeom prst="rect">
              <a:avLst/>
            </a:prstGeom>
            <a:noFill/>
            <a:ln w="12700">
              <a:solidFill>
                <a:srgbClr val="3DE37C"/>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pic>
        <p:nvPicPr>
          <p:cNvPr id="22" name="Picture 1"/>
          <p:cNvPicPr>
            <a:picLocks noChangeAspect="1" noChangeArrowheads="1"/>
          </p:cNvPicPr>
          <p:nvPr/>
        </p:nvPicPr>
        <p:blipFill>
          <a:blip r:embed="rId4" cstate="print"/>
          <a:srcRect/>
          <a:stretch>
            <a:fillRect/>
          </a:stretch>
        </p:blipFill>
        <p:spPr bwMode="auto">
          <a:xfrm>
            <a:off x="2555776" y="6406728"/>
            <a:ext cx="648072" cy="249755"/>
          </a:xfrm>
          <a:prstGeom prst="rect">
            <a:avLst/>
          </a:prstGeom>
          <a:noFill/>
          <a:ln w="9525">
            <a:noFill/>
            <a:miter lim="800000"/>
            <a:headEnd/>
            <a:tailEnd/>
          </a:ln>
        </p:spPr>
      </p:pic>
      <p:sp>
        <p:nvSpPr>
          <p:cNvPr id="24" name="TextBox 23"/>
          <p:cNvSpPr txBox="1"/>
          <p:nvPr/>
        </p:nvSpPr>
        <p:spPr>
          <a:xfrm>
            <a:off x="486594" y="1941215"/>
            <a:ext cx="3960440" cy="4708981"/>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The customers that never buy a “breakfast” cuisine are  the 57% of our base (c.93k customers) based on our previous analysis.</a:t>
            </a:r>
          </a:p>
          <a:p>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If we take as an assumption that the majority of the people drink a café in their day, we can assume that </a:t>
            </a:r>
            <a:r>
              <a:rPr lang="en-US" sz="1200" dirty="0" smtClean="0">
                <a:solidFill>
                  <a:srgbClr val="002060"/>
                </a:solidFill>
                <a:latin typeface="Arial" pitchFamily="34" charset="0"/>
                <a:cs typeface="Arial" pitchFamily="34" charset="0"/>
              </a:rPr>
              <a:t>the majority </a:t>
            </a:r>
            <a:r>
              <a:rPr lang="en-US" sz="1200" dirty="0" smtClean="0">
                <a:solidFill>
                  <a:srgbClr val="002060"/>
                </a:solidFill>
                <a:latin typeface="Arial" pitchFamily="34" charset="0"/>
                <a:cs typeface="Arial" pitchFamily="34" charset="0"/>
              </a:rPr>
              <a:t>of </a:t>
            </a:r>
            <a:r>
              <a:rPr lang="en-US" sz="1200" dirty="0" smtClean="0">
                <a:solidFill>
                  <a:srgbClr val="002060"/>
                </a:solidFill>
                <a:latin typeface="Arial" pitchFamily="34" charset="0"/>
                <a:cs typeface="Arial" pitchFamily="34" charset="0"/>
              </a:rPr>
              <a:t>this </a:t>
            </a:r>
            <a:r>
              <a:rPr lang="en-US" sz="1200" dirty="0" smtClean="0">
                <a:solidFill>
                  <a:srgbClr val="002060"/>
                </a:solidFill>
                <a:latin typeface="Arial" pitchFamily="34" charset="0"/>
                <a:cs typeface="Arial" pitchFamily="34" charset="0"/>
              </a:rPr>
              <a:t>57% of the base, take a coffee as a take away from a café shop, or they make it on their own.</a:t>
            </a:r>
          </a:p>
          <a:p>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In order to make an attractive campaign to this group we can try some methods like:</a:t>
            </a:r>
          </a:p>
          <a:p>
            <a:pPr>
              <a:buFont typeface="Arial" pitchFamily="34" charset="0"/>
              <a:buChar char="•"/>
            </a:pPr>
            <a:r>
              <a:rPr lang="en-US" sz="1200" dirty="0" smtClean="0">
                <a:solidFill>
                  <a:srgbClr val="002060"/>
                </a:solidFill>
                <a:latin typeface="Arial" pitchFamily="34" charset="0"/>
                <a:cs typeface="Arial" pitchFamily="34" charset="0"/>
              </a:rPr>
              <a:t>  Give them a discount to try a coffee through     </a:t>
            </a:r>
          </a:p>
          <a:p>
            <a:r>
              <a:rPr lang="en-US" sz="1200" dirty="0" smtClean="0">
                <a:solidFill>
                  <a:srgbClr val="002060"/>
                </a:solidFill>
                <a:latin typeface="Arial" pitchFamily="34" charset="0"/>
                <a:cs typeface="Arial" pitchFamily="34" charset="0"/>
              </a:rPr>
              <a:t>   </a:t>
            </a:r>
            <a:r>
              <a:rPr lang="en-US" sz="1200" dirty="0" err="1" smtClean="0">
                <a:solidFill>
                  <a:srgbClr val="002060"/>
                </a:solidFill>
                <a:latin typeface="Arial" pitchFamily="34" charset="0"/>
                <a:cs typeface="Arial" pitchFamily="34" charset="0"/>
              </a:rPr>
              <a:t>efood</a:t>
            </a:r>
            <a:r>
              <a:rPr lang="en-US" sz="1200" dirty="0" smtClean="0">
                <a:solidFill>
                  <a:srgbClr val="002060"/>
                </a:solidFill>
                <a:latin typeface="Arial" pitchFamily="34" charset="0"/>
                <a:cs typeface="Arial" pitchFamily="34" charset="0"/>
              </a:rPr>
              <a:t> channel</a:t>
            </a:r>
          </a:p>
          <a:p>
            <a:pPr>
              <a:buFont typeface="Arial" pitchFamily="34" charset="0"/>
              <a:buChar char="•"/>
            </a:pPr>
            <a:r>
              <a:rPr lang="en-US" sz="1200" dirty="0" smtClean="0">
                <a:solidFill>
                  <a:srgbClr val="002060"/>
                </a:solidFill>
                <a:latin typeface="Arial" pitchFamily="34" charset="0"/>
                <a:cs typeface="Arial" pitchFamily="34" charset="0"/>
              </a:rPr>
              <a:t>  Provide them an offer 1+1 free</a:t>
            </a:r>
          </a:p>
          <a:p>
            <a:pPr>
              <a:buFont typeface="Arial" pitchFamily="34" charset="0"/>
              <a:buChar char="•"/>
            </a:pPr>
            <a:r>
              <a:rPr lang="en-US" sz="1200" dirty="0" smtClean="0">
                <a:solidFill>
                  <a:srgbClr val="002060"/>
                </a:solidFill>
                <a:latin typeface="Arial" pitchFamily="34" charset="0"/>
                <a:cs typeface="Arial" pitchFamily="34" charset="0"/>
              </a:rPr>
              <a:t>  Send them a campaign with a nice description about a special flavor of coffee that </a:t>
            </a:r>
            <a:r>
              <a:rPr lang="en-US" sz="1200" dirty="0" err="1" smtClean="0">
                <a:solidFill>
                  <a:srgbClr val="002060"/>
                </a:solidFill>
                <a:latin typeface="Arial" pitchFamily="34" charset="0"/>
                <a:cs typeface="Arial" pitchFamily="34" charset="0"/>
              </a:rPr>
              <a:t>efood</a:t>
            </a:r>
            <a:r>
              <a:rPr lang="en-US" sz="1200" dirty="0" smtClean="0">
                <a:solidFill>
                  <a:srgbClr val="002060"/>
                </a:solidFill>
                <a:latin typeface="Arial" pitchFamily="34" charset="0"/>
                <a:cs typeface="Arial" pitchFamily="34" charset="0"/>
              </a:rPr>
              <a:t> now promote (maybe they will be triggered to try this unique coffee)</a:t>
            </a:r>
          </a:p>
          <a:p>
            <a:pPr>
              <a:buFont typeface="Arial" pitchFamily="34" charset="0"/>
              <a:buChar char="•"/>
            </a:pPr>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All 5 Segments can be a target for a coffee campaign (bear in mind it is not an expensive product), although we can </a:t>
            </a:r>
            <a:r>
              <a:rPr lang="en-US" sz="1200" dirty="0" smtClean="0">
                <a:solidFill>
                  <a:srgbClr val="002060"/>
                </a:solidFill>
                <a:latin typeface="Arial" pitchFamily="34" charset="0"/>
                <a:cs typeface="Arial" pitchFamily="34" charset="0"/>
              </a:rPr>
              <a:t>focus to </a:t>
            </a:r>
            <a:r>
              <a:rPr lang="en-US" sz="1200" dirty="0" smtClean="0">
                <a:solidFill>
                  <a:srgbClr val="002060"/>
                </a:solidFill>
                <a:latin typeface="Arial" pitchFamily="34" charset="0"/>
                <a:cs typeface="Arial" pitchFamily="34" charset="0"/>
              </a:rPr>
              <a:t>our lower segments  (“Need Attention” and “Promising”) in order to boost their loyalty to the firm.</a:t>
            </a:r>
          </a:p>
          <a:p>
            <a:pPr>
              <a:buFont typeface="Arial" pitchFamily="34" charset="0"/>
              <a:buChar char="•"/>
            </a:pPr>
            <a:endParaRPr lang="en-US" sz="1200" dirty="0" smtClean="0">
              <a:solidFill>
                <a:srgbClr val="002060"/>
              </a:solidFill>
              <a:latin typeface="Arial" pitchFamily="34" charset="0"/>
              <a:cs typeface="Arial" pitchFamily="34" charset="0"/>
            </a:endParaRPr>
          </a:p>
          <a:p>
            <a:pPr>
              <a:buFont typeface="Arial" pitchFamily="34" charset="0"/>
              <a:buChar char="•"/>
            </a:pPr>
            <a:endParaRPr lang="en-US" sz="1200" dirty="0" smtClean="0">
              <a:solidFill>
                <a:srgbClr val="002060"/>
              </a:solidFill>
              <a:latin typeface="Arial" pitchFamily="34" charset="0"/>
              <a:cs typeface="Arial" pitchFamily="34" charset="0"/>
            </a:endParaRPr>
          </a:p>
        </p:txBody>
      </p:sp>
      <p:sp>
        <p:nvSpPr>
          <p:cNvPr id="25" name="Isosceles Triangle 24"/>
          <p:cNvSpPr/>
          <p:nvPr/>
        </p:nvSpPr>
        <p:spPr>
          <a:xfrm rot="5400000">
            <a:off x="338959" y="1985600"/>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Isosceles Triangle 25"/>
          <p:cNvSpPr/>
          <p:nvPr/>
        </p:nvSpPr>
        <p:spPr>
          <a:xfrm rot="5400000">
            <a:off x="338959" y="2722064"/>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7" name="Isosceles Triangle 26"/>
          <p:cNvSpPr/>
          <p:nvPr/>
        </p:nvSpPr>
        <p:spPr>
          <a:xfrm rot="5400000">
            <a:off x="338959" y="3648643"/>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Isosceles Triangle 27"/>
          <p:cNvSpPr/>
          <p:nvPr/>
        </p:nvSpPr>
        <p:spPr>
          <a:xfrm rot="5400000">
            <a:off x="338959" y="5276252"/>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4792216" y="1931690"/>
            <a:ext cx="4032448" cy="4524315"/>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The customers that either buy only “Breakfast” cuisine at their orders or buy a variety of cuisine products (“Hybrid” customers) represent the 43% of our base (c.70k customers).</a:t>
            </a:r>
          </a:p>
          <a:p>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In order to make a coffee campaign attractive to this group we can try some methods like:</a:t>
            </a:r>
          </a:p>
          <a:p>
            <a:endParaRPr lang="en-US" sz="1200" dirty="0" smtClean="0">
              <a:solidFill>
                <a:srgbClr val="002060"/>
              </a:solidFill>
              <a:latin typeface="Arial" pitchFamily="34" charset="0"/>
              <a:cs typeface="Arial" pitchFamily="34" charset="0"/>
            </a:endParaRPr>
          </a:p>
          <a:p>
            <a:pPr>
              <a:buFont typeface="Arial" pitchFamily="34" charset="0"/>
              <a:buChar char="•"/>
            </a:pPr>
            <a:r>
              <a:rPr lang="en-US" sz="1200" dirty="0" smtClean="0">
                <a:solidFill>
                  <a:srgbClr val="002060"/>
                </a:solidFill>
                <a:latin typeface="Arial" pitchFamily="34" charset="0"/>
                <a:cs typeface="Arial" pitchFamily="34" charset="0"/>
              </a:rPr>
              <a:t>   Give them a discount to try a second </a:t>
            </a:r>
            <a:r>
              <a:rPr lang="en-US" sz="1200" dirty="0" smtClean="0">
                <a:solidFill>
                  <a:srgbClr val="002060"/>
                </a:solidFill>
                <a:latin typeface="Arial" pitchFamily="34" charset="0"/>
                <a:cs typeface="Arial" pitchFamily="34" charset="0"/>
              </a:rPr>
              <a:t>coffee (once we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know the hour of the order, fo</a:t>
            </a:r>
            <a:r>
              <a:rPr lang="en-US" sz="1200" dirty="0" smtClean="0">
                <a:solidFill>
                  <a:srgbClr val="002060"/>
                </a:solidFill>
                <a:latin typeface="Arial" pitchFamily="34" charset="0"/>
                <a:cs typeface="Arial" pitchFamily="34" charset="0"/>
              </a:rPr>
              <a:t>r those that take the 1</a:t>
            </a:r>
            <a:r>
              <a:rPr lang="en-US" sz="1200" baseline="30000" dirty="0" smtClean="0">
                <a:solidFill>
                  <a:srgbClr val="002060"/>
                </a:solidFill>
                <a:latin typeface="Arial" pitchFamily="34" charset="0"/>
                <a:cs typeface="Arial" pitchFamily="34" charset="0"/>
              </a:rPr>
              <a:t>st</a:t>
            </a:r>
            <a:r>
              <a:rPr lang="en-US" sz="1200" dirty="0" smtClean="0">
                <a:solidFill>
                  <a:srgbClr val="002060"/>
                </a:solidFill>
                <a:latin typeface="Arial" pitchFamily="34" charset="0"/>
                <a:cs typeface="Arial" pitchFamily="34" charset="0"/>
              </a:rPr>
              <a:t>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coffee of the day in the morning, we can send an offer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in the afternoon)</a:t>
            </a:r>
            <a:endParaRPr lang="en-US" sz="1200" dirty="0" smtClean="0">
              <a:solidFill>
                <a:srgbClr val="002060"/>
              </a:solidFill>
              <a:latin typeface="Arial" pitchFamily="34" charset="0"/>
              <a:cs typeface="Arial" pitchFamily="34" charset="0"/>
            </a:endParaRPr>
          </a:p>
          <a:p>
            <a:pPr>
              <a:buFont typeface="Arial" pitchFamily="34" charset="0"/>
              <a:buChar char="•"/>
            </a:pPr>
            <a:r>
              <a:rPr lang="en-US" sz="1200" dirty="0" smtClean="0">
                <a:solidFill>
                  <a:srgbClr val="002060"/>
                </a:solidFill>
                <a:latin typeface="Arial" pitchFamily="34" charset="0"/>
                <a:cs typeface="Arial" pitchFamily="34" charset="0"/>
              </a:rPr>
              <a:t>   Send a campaign to try a new coffee that we launch    </a:t>
            </a:r>
          </a:p>
          <a:p>
            <a:r>
              <a:rPr lang="en-US" sz="1200" dirty="0" smtClean="0">
                <a:solidFill>
                  <a:srgbClr val="002060"/>
                </a:solidFill>
                <a:latin typeface="Arial" pitchFamily="34" charset="0"/>
                <a:cs typeface="Arial" pitchFamily="34" charset="0"/>
              </a:rPr>
              <a:t>    (its price  could be a bit higher than the </a:t>
            </a:r>
            <a:r>
              <a:rPr lang="en-US" sz="1200" dirty="0" err="1" smtClean="0">
                <a:solidFill>
                  <a:srgbClr val="002060"/>
                </a:solidFill>
                <a:latin typeface="Arial" pitchFamily="34" charset="0"/>
                <a:cs typeface="Arial" pitchFamily="34" charset="0"/>
              </a:rPr>
              <a:t>avg</a:t>
            </a:r>
            <a:r>
              <a:rPr lang="en-US" sz="1200" dirty="0" smtClean="0">
                <a:solidFill>
                  <a:srgbClr val="002060"/>
                </a:solidFill>
                <a:latin typeface="Arial" pitchFamily="34" charset="0"/>
                <a:cs typeface="Arial" pitchFamily="34" charset="0"/>
              </a:rPr>
              <a:t> coffee    </a:t>
            </a:r>
          </a:p>
          <a:p>
            <a:r>
              <a:rPr lang="en-US" sz="1200" dirty="0" smtClean="0">
                <a:solidFill>
                  <a:srgbClr val="002060"/>
                </a:solidFill>
                <a:latin typeface="Arial" pitchFamily="34" charset="0"/>
                <a:cs typeface="Arial" pitchFamily="34" charset="0"/>
              </a:rPr>
              <a:t>     price that they pay now</a:t>
            </a:r>
            <a:r>
              <a:rPr lang="en-US" sz="1200" dirty="0" smtClean="0">
                <a:solidFill>
                  <a:srgbClr val="002060"/>
                </a:solidFill>
                <a:latin typeface="Arial" pitchFamily="34" charset="0"/>
                <a:cs typeface="Arial" pitchFamily="34" charset="0"/>
              </a:rPr>
              <a:t>)</a:t>
            </a:r>
          </a:p>
          <a:p>
            <a:pPr>
              <a:buFont typeface="Arial" pitchFamily="34" charset="0"/>
              <a:buChar char="•"/>
            </a:pPr>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Based on patterns we can find in our dataset we can </a:t>
            </a:r>
          </a:p>
          <a:p>
            <a:r>
              <a:rPr lang="en-US" sz="1200" dirty="0" smtClean="0">
                <a:solidFill>
                  <a:srgbClr val="002060"/>
                </a:solidFill>
                <a:latin typeface="Arial" pitchFamily="34" charset="0"/>
                <a:cs typeface="Arial" pitchFamily="34" charset="0"/>
              </a:rPr>
              <a:t>    send campaigns to the days of the week that a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customers </a:t>
            </a:r>
            <a:r>
              <a:rPr lang="en-US" sz="1200" u="sng" dirty="0" smtClean="0">
                <a:solidFill>
                  <a:srgbClr val="002060"/>
                </a:solidFill>
                <a:latin typeface="Arial" pitchFamily="34" charset="0"/>
                <a:cs typeface="Arial" pitchFamily="34" charset="0"/>
              </a:rPr>
              <a:t>recurrently don’t take a coffee </a:t>
            </a:r>
            <a:r>
              <a:rPr lang="en-US" sz="1200" dirty="0" smtClean="0">
                <a:solidFill>
                  <a:srgbClr val="002060"/>
                </a:solidFill>
                <a:latin typeface="Arial" pitchFamily="34" charset="0"/>
                <a:cs typeface="Arial" pitchFamily="34" charset="0"/>
              </a:rPr>
              <a:t>(</a:t>
            </a:r>
            <a:r>
              <a:rPr lang="en-US" sz="1200" dirty="0" err="1" smtClean="0">
                <a:solidFill>
                  <a:srgbClr val="002060"/>
                </a:solidFill>
                <a:latin typeface="Arial" pitchFamily="34" charset="0"/>
                <a:cs typeface="Arial" pitchFamily="34" charset="0"/>
              </a:rPr>
              <a:t>i.e</a:t>
            </a:r>
            <a:r>
              <a:rPr lang="en-US" sz="1200" dirty="0" smtClean="0">
                <a:solidFill>
                  <a:srgbClr val="002060"/>
                </a:solidFill>
                <a:latin typeface="Arial" pitchFamily="34" charset="0"/>
                <a:cs typeface="Arial" pitchFamily="34" charset="0"/>
              </a:rPr>
              <a:t> every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weekend someone is in home so he does not make an </a:t>
            </a:r>
          </a:p>
          <a:p>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order)</a:t>
            </a:r>
          </a:p>
          <a:p>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For </a:t>
            </a:r>
            <a:r>
              <a:rPr lang="en-US" sz="1200" dirty="0" smtClean="0">
                <a:solidFill>
                  <a:srgbClr val="002060"/>
                </a:solidFill>
                <a:latin typeface="Arial" pitchFamily="34" charset="0"/>
                <a:cs typeface="Arial" pitchFamily="34" charset="0"/>
              </a:rPr>
              <a:t>the up sell campaign all 5 segments can be a </a:t>
            </a:r>
            <a:r>
              <a:rPr lang="en-US" sz="1200" dirty="0" smtClean="0">
                <a:solidFill>
                  <a:srgbClr val="002060"/>
                </a:solidFill>
                <a:latin typeface="Arial" pitchFamily="34" charset="0"/>
                <a:cs typeface="Arial" pitchFamily="34" charset="0"/>
              </a:rPr>
              <a:t>target, </a:t>
            </a:r>
            <a:r>
              <a:rPr lang="en-US" sz="1200" dirty="0" smtClean="0">
                <a:solidFill>
                  <a:srgbClr val="002060"/>
                </a:solidFill>
                <a:latin typeface="Arial" pitchFamily="34" charset="0"/>
                <a:cs typeface="Arial" pitchFamily="34" charset="0"/>
              </a:rPr>
              <a:t>with a priority to the lower segments as described in the cross sell campaign before.</a:t>
            </a:r>
          </a:p>
        </p:txBody>
      </p:sp>
      <p:sp>
        <p:nvSpPr>
          <p:cNvPr id="32" name="Isosceles Triangle 31"/>
          <p:cNvSpPr/>
          <p:nvPr/>
        </p:nvSpPr>
        <p:spPr>
          <a:xfrm rot="5400000">
            <a:off x="4611814" y="1976075"/>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3" name="Isosceles Triangle 32"/>
          <p:cNvSpPr/>
          <p:nvPr/>
        </p:nvSpPr>
        <p:spPr>
          <a:xfrm rot="5400000">
            <a:off x="4611814" y="2919038"/>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4" name="Isosceles Triangle 33"/>
          <p:cNvSpPr/>
          <p:nvPr/>
        </p:nvSpPr>
        <p:spPr>
          <a:xfrm rot="5400000">
            <a:off x="4655247" y="5814216"/>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11</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6" name="TextBox 5"/>
          <p:cNvSpPr txBox="1"/>
          <p:nvPr/>
        </p:nvSpPr>
        <p:spPr>
          <a:xfrm>
            <a:off x="2339752" y="908720"/>
            <a:ext cx="5544616" cy="1323439"/>
          </a:xfrm>
          <a:prstGeom prst="rect">
            <a:avLst/>
          </a:prstGeom>
          <a:noFill/>
        </p:spPr>
        <p:txBody>
          <a:bodyPr wrap="square" rtlCol="0">
            <a:spAutoFit/>
          </a:bodyPr>
          <a:lstStyle/>
          <a:p>
            <a:r>
              <a:rPr lang="en-US" sz="4000" dirty="0" smtClean="0">
                <a:solidFill>
                  <a:schemeClr val="bg1"/>
                </a:solidFill>
                <a:latin typeface="Calibri Light" pitchFamily="34" charset="0"/>
                <a:cs typeface="Arial" pitchFamily="34" charset="0"/>
              </a:rPr>
              <a:t>Cross sell / Up sell Targeted Campaign</a:t>
            </a:r>
          </a:p>
        </p:txBody>
      </p:sp>
      <p:sp>
        <p:nvSpPr>
          <p:cNvPr id="10" name="Rectangle 9"/>
          <p:cNvSpPr/>
          <p:nvPr/>
        </p:nvSpPr>
        <p:spPr>
          <a:xfrm>
            <a:off x="0" y="0"/>
            <a:ext cx="205172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2308248" y="1108580"/>
            <a:ext cx="3271864" cy="769441"/>
          </a:xfrm>
          <a:prstGeom prst="rect">
            <a:avLst/>
          </a:prstGeom>
          <a:noFill/>
        </p:spPr>
        <p:txBody>
          <a:bodyPr wrap="square" rtlCol="0">
            <a:spAutoFit/>
          </a:bodyPr>
          <a:lstStyle/>
          <a:p>
            <a:r>
              <a:rPr lang="en-US" sz="4400" b="1" dirty="0" smtClean="0">
                <a:solidFill>
                  <a:srgbClr val="002060"/>
                </a:solidFill>
                <a:latin typeface="Calibri Light" pitchFamily="34" charset="0"/>
                <a:cs typeface="Arial" pitchFamily="34" charset="0"/>
              </a:rPr>
              <a:t>Thank you!</a:t>
            </a:r>
          </a:p>
        </p:txBody>
      </p:sp>
      <p:pic>
        <p:nvPicPr>
          <p:cNvPr id="11"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2</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6" name="TextBox 5"/>
          <p:cNvSpPr txBox="1"/>
          <p:nvPr/>
        </p:nvSpPr>
        <p:spPr>
          <a:xfrm>
            <a:off x="1979712" y="692696"/>
            <a:ext cx="5544616" cy="1323439"/>
          </a:xfrm>
          <a:prstGeom prst="rect">
            <a:avLst/>
          </a:prstGeom>
          <a:noFill/>
        </p:spPr>
        <p:txBody>
          <a:bodyPr wrap="square" rtlCol="0">
            <a:spAutoFit/>
          </a:bodyPr>
          <a:lstStyle/>
          <a:p>
            <a:r>
              <a:rPr lang="en-US" sz="4000" b="1" dirty="0" smtClean="0">
                <a:solidFill>
                  <a:schemeClr val="bg1"/>
                </a:solidFill>
                <a:latin typeface="Calibri Light" pitchFamily="34" charset="0"/>
                <a:cs typeface="Arial" pitchFamily="34" charset="0"/>
              </a:rPr>
              <a:t>Cross sell / Up sell Targeted Campaign</a:t>
            </a:r>
          </a:p>
        </p:txBody>
      </p:sp>
      <p:sp>
        <p:nvSpPr>
          <p:cNvPr id="10" name="Rectangle 9"/>
          <p:cNvSpPr/>
          <p:nvPr/>
        </p:nvSpPr>
        <p:spPr>
          <a:xfrm>
            <a:off x="0" y="0"/>
            <a:ext cx="205172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2308248" y="1108580"/>
            <a:ext cx="5832648" cy="769441"/>
          </a:xfrm>
          <a:prstGeom prst="rect">
            <a:avLst/>
          </a:prstGeom>
          <a:noFill/>
        </p:spPr>
        <p:txBody>
          <a:bodyPr wrap="square" rtlCol="0">
            <a:spAutoFit/>
          </a:bodyPr>
          <a:lstStyle/>
          <a:p>
            <a:r>
              <a:rPr lang="en-US" sz="4400" b="1" dirty="0" smtClean="0">
                <a:solidFill>
                  <a:srgbClr val="002060"/>
                </a:solidFill>
                <a:latin typeface="Calibri Light" pitchFamily="34" charset="0"/>
                <a:cs typeface="Arial" pitchFamily="34" charset="0"/>
              </a:rPr>
              <a:t>Customer Segmentation</a:t>
            </a:r>
          </a:p>
        </p:txBody>
      </p:sp>
      <p:pic>
        <p:nvPicPr>
          <p:cNvPr id="11"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2" cstate="print"/>
          <a:srcRect r="25327"/>
          <a:stretch>
            <a:fillRect/>
          </a:stretch>
        </p:blipFill>
        <p:spPr bwMode="auto">
          <a:xfrm>
            <a:off x="0" y="4869160"/>
            <a:ext cx="5004048" cy="144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6"/>
          <p:cNvSpPr>
            <a:spLocks noGrp="1"/>
          </p:cNvSpPr>
          <p:nvPr>
            <p:ph type="sldNum" sz="quarter" idx="12"/>
          </p:nvPr>
        </p:nvSpPr>
        <p:spPr/>
        <p:txBody>
          <a:bodyPr/>
          <a:lstStyle/>
          <a:p>
            <a:fld id="{2A5142C8-82A0-45E5-8416-CA703E9D5A87}" type="slidenum">
              <a:rPr lang="en-US" smtClean="0"/>
              <a:pPr/>
              <a:t>3</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10" name="TextBox 9"/>
          <p:cNvSpPr txBox="1"/>
          <p:nvPr/>
        </p:nvSpPr>
        <p:spPr>
          <a:xfrm>
            <a:off x="884352" y="1731288"/>
            <a:ext cx="1368152" cy="27699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400.000 </a:t>
            </a:r>
            <a:r>
              <a:rPr lang="en-US" sz="1200" b="1" dirty="0" smtClean="0">
                <a:solidFill>
                  <a:srgbClr val="002060"/>
                </a:solidFill>
                <a:latin typeface="Arial" pitchFamily="34" charset="0"/>
                <a:cs typeface="Arial" pitchFamily="34" charset="0"/>
              </a:rPr>
              <a:t>orders</a:t>
            </a:r>
          </a:p>
        </p:txBody>
      </p:sp>
      <p:pic>
        <p:nvPicPr>
          <p:cNvPr id="2050" name="Picture 2"/>
          <p:cNvPicPr>
            <a:picLocks noChangeAspect="1" noChangeArrowheads="1"/>
          </p:cNvPicPr>
          <p:nvPr/>
        </p:nvPicPr>
        <p:blipFill>
          <a:blip r:embed="rId3" cstate="print"/>
          <a:srcRect/>
          <a:stretch>
            <a:fillRect/>
          </a:stretch>
        </p:blipFill>
        <p:spPr bwMode="auto">
          <a:xfrm>
            <a:off x="612621" y="2666122"/>
            <a:ext cx="270462" cy="32036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73704" y="1708428"/>
            <a:ext cx="348296" cy="311847"/>
          </a:xfrm>
          <a:prstGeom prst="rect">
            <a:avLst/>
          </a:prstGeom>
          <a:noFill/>
          <a:ln w="9525">
            <a:noFill/>
            <a:miter lim="800000"/>
            <a:headEnd/>
            <a:tailEnd/>
          </a:ln>
        </p:spPr>
      </p:pic>
      <p:sp>
        <p:nvSpPr>
          <p:cNvPr id="11" name="TextBox 10"/>
          <p:cNvSpPr txBox="1"/>
          <p:nvPr/>
        </p:nvSpPr>
        <p:spPr>
          <a:xfrm>
            <a:off x="827584" y="2697872"/>
            <a:ext cx="1728192" cy="27699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162.954 </a:t>
            </a:r>
            <a:r>
              <a:rPr lang="en-US" sz="1200" b="1" dirty="0" smtClean="0">
                <a:solidFill>
                  <a:srgbClr val="002060"/>
                </a:solidFill>
                <a:latin typeface="Arial" pitchFamily="34" charset="0"/>
                <a:cs typeface="Arial" pitchFamily="34" charset="0"/>
              </a:rPr>
              <a:t>unique users</a:t>
            </a:r>
          </a:p>
        </p:txBody>
      </p:sp>
      <p:sp>
        <p:nvSpPr>
          <p:cNvPr id="34" name="Rectangle 33"/>
          <p:cNvSpPr/>
          <p:nvPr/>
        </p:nvSpPr>
        <p:spPr>
          <a:xfrm>
            <a:off x="611560" y="1268760"/>
            <a:ext cx="2736304" cy="28803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Arial" pitchFamily="34" charset="0"/>
                <a:cs typeface="Arial" pitchFamily="34" charset="0"/>
              </a:rPr>
              <a:t>Dataset Key Figures</a:t>
            </a:r>
            <a:endParaRPr lang="en-US" sz="1400" b="1" dirty="0">
              <a:latin typeface="Arial" pitchFamily="34" charset="0"/>
              <a:cs typeface="Arial" pitchFamily="34" charset="0"/>
            </a:endParaRPr>
          </a:p>
        </p:txBody>
      </p:sp>
      <p:cxnSp>
        <p:nvCxnSpPr>
          <p:cNvPr id="36" name="Straight Connector 35"/>
          <p:cNvCxnSpPr/>
          <p:nvPr/>
        </p:nvCxnSpPr>
        <p:spPr>
          <a:xfrm>
            <a:off x="3851920" y="1556792"/>
            <a:ext cx="0" cy="288032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5" cstate="print"/>
          <a:srcRect/>
          <a:stretch>
            <a:fillRect/>
          </a:stretch>
        </p:blipFill>
        <p:spPr bwMode="auto">
          <a:xfrm>
            <a:off x="603837" y="2169433"/>
            <a:ext cx="288031" cy="330035"/>
          </a:xfrm>
          <a:prstGeom prst="rect">
            <a:avLst/>
          </a:prstGeom>
          <a:noFill/>
          <a:ln w="9525">
            <a:noFill/>
            <a:miter lim="800000"/>
            <a:headEnd/>
            <a:tailEnd/>
          </a:ln>
        </p:spPr>
      </p:pic>
      <p:sp>
        <p:nvSpPr>
          <p:cNvPr id="39" name="TextBox 38"/>
          <p:cNvSpPr txBox="1"/>
          <p:nvPr/>
        </p:nvSpPr>
        <p:spPr>
          <a:xfrm>
            <a:off x="827584" y="2193816"/>
            <a:ext cx="2520280" cy="276999"/>
          </a:xfrm>
          <a:prstGeom prst="rect">
            <a:avLst/>
          </a:prstGeom>
          <a:noFill/>
        </p:spPr>
        <p:txBody>
          <a:bodyPr wrap="square" rtlCol="0">
            <a:spAutoFit/>
          </a:bodyPr>
          <a:lstStyle/>
          <a:p>
            <a:r>
              <a:rPr lang="el-GR" sz="1200" dirty="0" smtClean="0">
                <a:solidFill>
                  <a:srgbClr val="002060"/>
                </a:solidFill>
                <a:latin typeface="Arial" pitchFamily="34" charset="0"/>
                <a:cs typeface="Arial" pitchFamily="34" charset="0"/>
              </a:rPr>
              <a:t>€ 3</a:t>
            </a:r>
            <a:r>
              <a:rPr lang="en-US" sz="1200" dirty="0" smtClean="0">
                <a:solidFill>
                  <a:srgbClr val="002060"/>
                </a:solidFill>
                <a:latin typeface="Arial" pitchFamily="34" charset="0"/>
                <a:cs typeface="Arial" pitchFamily="34" charset="0"/>
              </a:rPr>
              <a:t>,</a:t>
            </a:r>
            <a:r>
              <a:rPr lang="el-GR" sz="1200" dirty="0" smtClean="0">
                <a:solidFill>
                  <a:srgbClr val="002060"/>
                </a:solidFill>
                <a:latin typeface="Arial" pitchFamily="34" charset="0"/>
                <a:cs typeface="Arial" pitchFamily="34" charset="0"/>
              </a:rPr>
              <a:t>5 </a:t>
            </a:r>
            <a:r>
              <a:rPr lang="en-US" sz="1200" dirty="0" err="1" smtClean="0">
                <a:solidFill>
                  <a:srgbClr val="002060"/>
                </a:solidFill>
                <a:latin typeface="Arial" pitchFamily="34" charset="0"/>
                <a:cs typeface="Arial" pitchFamily="34" charset="0"/>
              </a:rPr>
              <a:t>mln</a:t>
            </a:r>
            <a:r>
              <a:rPr lang="en-US" sz="1200" dirty="0" smtClean="0">
                <a:solidFill>
                  <a:srgbClr val="002060"/>
                </a:solidFill>
                <a:latin typeface="Arial" pitchFamily="34" charset="0"/>
                <a:cs typeface="Arial" pitchFamily="34" charset="0"/>
              </a:rPr>
              <a:t> total order </a:t>
            </a:r>
            <a:r>
              <a:rPr lang="en-US" sz="1200" b="1" dirty="0" smtClean="0">
                <a:solidFill>
                  <a:srgbClr val="002060"/>
                </a:solidFill>
                <a:latin typeface="Arial" pitchFamily="34" charset="0"/>
                <a:cs typeface="Arial" pitchFamily="34" charset="0"/>
              </a:rPr>
              <a:t>Basket</a:t>
            </a:r>
          </a:p>
        </p:txBody>
      </p:sp>
      <p:pic>
        <p:nvPicPr>
          <p:cNvPr id="2055" name="Picture 7"/>
          <p:cNvPicPr>
            <a:picLocks noChangeAspect="1" noChangeArrowheads="1"/>
          </p:cNvPicPr>
          <p:nvPr/>
        </p:nvPicPr>
        <p:blipFill>
          <a:blip r:embed="rId6" cstate="print"/>
          <a:srcRect/>
          <a:stretch>
            <a:fillRect/>
          </a:stretch>
        </p:blipFill>
        <p:spPr bwMode="auto">
          <a:xfrm>
            <a:off x="581549" y="3116585"/>
            <a:ext cx="360041" cy="467363"/>
          </a:xfrm>
          <a:prstGeom prst="rect">
            <a:avLst/>
          </a:prstGeom>
          <a:noFill/>
          <a:ln w="9525">
            <a:noFill/>
            <a:miter lim="800000"/>
            <a:headEnd/>
            <a:tailEnd/>
          </a:ln>
        </p:spPr>
      </p:pic>
      <p:sp>
        <p:nvSpPr>
          <p:cNvPr id="56" name="TextBox 55"/>
          <p:cNvSpPr txBox="1"/>
          <p:nvPr/>
        </p:nvSpPr>
        <p:spPr>
          <a:xfrm>
            <a:off x="966267" y="3232026"/>
            <a:ext cx="1728192" cy="27699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9 </a:t>
            </a:r>
            <a:r>
              <a:rPr lang="en-US" sz="1100" b="1" dirty="0" smtClean="0">
                <a:solidFill>
                  <a:srgbClr val="002060"/>
                </a:solidFill>
                <a:latin typeface="Arial" pitchFamily="34" charset="0"/>
                <a:cs typeface="Arial" pitchFamily="34" charset="0"/>
              </a:rPr>
              <a:t>Cuisine Parents</a:t>
            </a:r>
          </a:p>
        </p:txBody>
      </p:sp>
      <p:sp>
        <p:nvSpPr>
          <p:cNvPr id="58" name="TextBox 57"/>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Introduction</a:t>
            </a:r>
          </a:p>
        </p:txBody>
      </p:sp>
      <p:sp>
        <p:nvSpPr>
          <p:cNvPr id="59" name="TextBox 58"/>
          <p:cNvSpPr txBox="1"/>
          <p:nvPr/>
        </p:nvSpPr>
        <p:spPr>
          <a:xfrm>
            <a:off x="539552" y="548680"/>
            <a:ext cx="4176464"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Exploring the Dataset</a:t>
            </a:r>
          </a:p>
        </p:txBody>
      </p:sp>
      <p:sp>
        <p:nvSpPr>
          <p:cNvPr id="60" name="TextBox 59"/>
          <p:cNvSpPr txBox="1"/>
          <p:nvPr/>
        </p:nvSpPr>
        <p:spPr>
          <a:xfrm>
            <a:off x="4139952" y="548680"/>
            <a:ext cx="4176464"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Segmentation </a:t>
            </a:r>
          </a:p>
        </p:txBody>
      </p:sp>
      <p:pic>
        <p:nvPicPr>
          <p:cNvPr id="2056" name="Picture 8"/>
          <p:cNvPicPr>
            <a:picLocks noChangeAspect="1" noChangeArrowheads="1"/>
          </p:cNvPicPr>
          <p:nvPr/>
        </p:nvPicPr>
        <p:blipFill>
          <a:blip r:embed="rId7" cstate="print"/>
          <a:srcRect/>
          <a:stretch>
            <a:fillRect/>
          </a:stretch>
        </p:blipFill>
        <p:spPr bwMode="auto">
          <a:xfrm>
            <a:off x="4716016" y="4869160"/>
            <a:ext cx="4427984" cy="144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6" name="Rectangle 75"/>
          <p:cNvSpPr/>
          <p:nvPr/>
        </p:nvSpPr>
        <p:spPr>
          <a:xfrm>
            <a:off x="4211960" y="1268760"/>
            <a:ext cx="2736304" cy="28803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Arial" pitchFamily="34" charset="0"/>
                <a:cs typeface="Arial" pitchFamily="34" charset="0"/>
              </a:rPr>
              <a:t>Methodology</a:t>
            </a:r>
            <a:endParaRPr lang="en-US" sz="1400" b="1" dirty="0">
              <a:latin typeface="Arial" pitchFamily="34" charset="0"/>
              <a:cs typeface="Arial" pitchFamily="34" charset="0"/>
            </a:endParaRPr>
          </a:p>
        </p:txBody>
      </p:sp>
      <p:sp>
        <p:nvSpPr>
          <p:cNvPr id="78" name="TextBox 77"/>
          <p:cNvSpPr txBox="1"/>
          <p:nvPr/>
        </p:nvSpPr>
        <p:spPr>
          <a:xfrm>
            <a:off x="4211960" y="1700809"/>
            <a:ext cx="4608512" cy="2031325"/>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 </a:t>
            </a:r>
            <a:r>
              <a:rPr lang="en-US" sz="1200" i="1" dirty="0" smtClean="0">
                <a:solidFill>
                  <a:srgbClr val="002060"/>
                </a:solidFill>
                <a:latin typeface="Arial" pitchFamily="34" charset="0"/>
                <a:cs typeface="Arial" pitchFamily="34" charset="0"/>
              </a:rPr>
              <a:t>Segmentation allows you to divide customers into distinct groups allowing businesses to talk to them separately.”</a:t>
            </a:r>
          </a:p>
          <a:p>
            <a:endParaRPr lang="en-US" sz="1200" i="1"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It helps answer plenty of questions like:</a:t>
            </a:r>
          </a:p>
          <a:p>
            <a:endParaRPr lang="en-US" sz="1200" dirty="0" smtClean="0">
              <a:solidFill>
                <a:srgbClr val="002060"/>
              </a:solidFill>
              <a:latin typeface="Arial" pitchFamily="34" charset="0"/>
              <a:cs typeface="Arial" pitchFamily="34" charset="0"/>
            </a:endParaRPr>
          </a:p>
          <a:p>
            <a:pPr>
              <a:lnSpc>
                <a:spcPct val="150000"/>
              </a:lnSpc>
              <a:buFont typeface="Arial" pitchFamily="34" charset="0"/>
              <a:buChar char="•"/>
            </a:pPr>
            <a:r>
              <a:rPr lang="en-US" sz="1200" dirty="0" smtClean="0">
                <a:solidFill>
                  <a:srgbClr val="002060"/>
                </a:solidFill>
                <a:latin typeface="Arial" pitchFamily="34" charset="0"/>
                <a:cs typeface="Arial" pitchFamily="34" charset="0"/>
              </a:rPr>
              <a:t> </a:t>
            </a:r>
            <a:r>
              <a:rPr lang="en-US" sz="1200" dirty="0" smtClean="0">
                <a:solidFill>
                  <a:srgbClr val="002060"/>
                </a:solidFill>
                <a:latin typeface="Arial" pitchFamily="34" charset="0"/>
                <a:cs typeface="Arial" pitchFamily="34" charset="0"/>
              </a:rPr>
              <a:t> Are </a:t>
            </a:r>
            <a:r>
              <a:rPr lang="en-US" sz="1200" dirty="0" smtClean="0">
                <a:solidFill>
                  <a:srgbClr val="002060"/>
                </a:solidFill>
                <a:latin typeface="Arial" pitchFamily="34" charset="0"/>
                <a:cs typeface="Arial" pitchFamily="34" charset="0"/>
              </a:rPr>
              <a:t>all my customers similar ?</a:t>
            </a:r>
          </a:p>
          <a:p>
            <a:pPr>
              <a:lnSpc>
                <a:spcPct val="150000"/>
              </a:lnSpc>
              <a:buFont typeface="Arial" pitchFamily="34" charset="0"/>
              <a:buChar char="•"/>
            </a:pPr>
            <a:r>
              <a:rPr lang="en-US" sz="1200" dirty="0" smtClean="0">
                <a:solidFill>
                  <a:srgbClr val="002060"/>
                </a:solidFill>
                <a:latin typeface="Arial" pitchFamily="34" charset="0"/>
                <a:cs typeface="Arial" pitchFamily="34" charset="0"/>
              </a:rPr>
              <a:t> What </a:t>
            </a:r>
            <a:r>
              <a:rPr lang="en-US" sz="1200" dirty="0" smtClean="0">
                <a:solidFill>
                  <a:srgbClr val="002060"/>
                </a:solidFill>
                <a:latin typeface="Arial" pitchFamily="34" charset="0"/>
                <a:cs typeface="Arial" pitchFamily="34" charset="0"/>
              </a:rPr>
              <a:t>differentiates them from each other?</a:t>
            </a:r>
          </a:p>
          <a:p>
            <a:pPr>
              <a:lnSpc>
                <a:spcPct val="150000"/>
              </a:lnSpc>
              <a:buFont typeface="Arial" pitchFamily="34" charset="0"/>
              <a:buChar char="•"/>
            </a:pPr>
            <a:r>
              <a:rPr lang="en-US" sz="1200" dirty="0" smtClean="0">
                <a:solidFill>
                  <a:srgbClr val="002060"/>
                </a:solidFill>
                <a:latin typeface="Arial" pitchFamily="34" charset="0"/>
                <a:cs typeface="Arial" pitchFamily="34" charset="0"/>
              </a:rPr>
              <a:t> Which </a:t>
            </a:r>
            <a:r>
              <a:rPr lang="en-US" sz="1200" dirty="0" smtClean="0">
                <a:solidFill>
                  <a:srgbClr val="002060"/>
                </a:solidFill>
                <a:latin typeface="Arial" pitchFamily="34" charset="0"/>
                <a:cs typeface="Arial" pitchFamily="34" charset="0"/>
              </a:rPr>
              <a:t>customer has the potential to buy more ? </a:t>
            </a:r>
          </a:p>
          <a:p>
            <a:endParaRPr lang="en-US" sz="1200" dirty="0" smtClean="0">
              <a:solidFill>
                <a:srgbClr val="002060"/>
              </a:solidFill>
              <a:latin typeface="Arial" pitchFamily="34" charset="0"/>
              <a:cs typeface="Arial" pitchFamily="34" charset="0"/>
            </a:endParaRPr>
          </a:p>
        </p:txBody>
      </p:sp>
      <p:sp>
        <p:nvSpPr>
          <p:cNvPr id="81" name="TextBox 80"/>
          <p:cNvSpPr txBox="1"/>
          <p:nvPr/>
        </p:nvSpPr>
        <p:spPr>
          <a:xfrm>
            <a:off x="4456559" y="3717032"/>
            <a:ext cx="4392488" cy="646331"/>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In this project we will use a hybrid version of the </a:t>
            </a:r>
            <a:r>
              <a:rPr lang="en-US" sz="1200" b="1" dirty="0" smtClean="0">
                <a:solidFill>
                  <a:srgbClr val="002060"/>
                </a:solidFill>
                <a:latin typeface="Arial" pitchFamily="34" charset="0"/>
                <a:cs typeface="Arial" pitchFamily="34" charset="0"/>
              </a:rPr>
              <a:t>RFM model</a:t>
            </a:r>
            <a:r>
              <a:rPr lang="en-US" sz="1200" dirty="0" smtClean="0">
                <a:solidFill>
                  <a:srgbClr val="002060"/>
                </a:solidFill>
                <a:latin typeface="Arial" pitchFamily="34" charset="0"/>
                <a:cs typeface="Arial" pitchFamily="34" charset="0"/>
              </a:rPr>
              <a:t>, that helps forecast future behavior based on the past interactions.</a:t>
            </a:r>
          </a:p>
        </p:txBody>
      </p:sp>
      <p:pic>
        <p:nvPicPr>
          <p:cNvPr id="84" name="Picture 1"/>
          <p:cNvPicPr>
            <a:picLocks noChangeAspect="1" noChangeArrowheads="1"/>
          </p:cNvPicPr>
          <p:nvPr/>
        </p:nvPicPr>
        <p:blipFill>
          <a:blip r:embed="rId8" cstate="print"/>
          <a:srcRect/>
          <a:stretch>
            <a:fillRect/>
          </a:stretch>
        </p:blipFill>
        <p:spPr bwMode="auto">
          <a:xfrm>
            <a:off x="2555776" y="6406728"/>
            <a:ext cx="648072" cy="249755"/>
          </a:xfrm>
          <a:prstGeom prst="rect">
            <a:avLst/>
          </a:prstGeom>
          <a:noFill/>
          <a:ln w="9525">
            <a:noFill/>
            <a:miter lim="800000"/>
            <a:headEnd/>
            <a:tailEnd/>
          </a:ln>
        </p:spPr>
      </p:pic>
      <p:sp>
        <p:nvSpPr>
          <p:cNvPr id="85" name="Isosceles Triangle 84"/>
          <p:cNvSpPr/>
          <p:nvPr/>
        </p:nvSpPr>
        <p:spPr>
          <a:xfrm rot="5400000">
            <a:off x="4308924" y="3768276"/>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9" cstate="print"/>
          <a:srcRect/>
          <a:stretch>
            <a:fillRect/>
          </a:stretch>
        </p:blipFill>
        <p:spPr bwMode="auto">
          <a:xfrm>
            <a:off x="611560" y="3717032"/>
            <a:ext cx="324568" cy="360040"/>
          </a:xfrm>
          <a:prstGeom prst="rect">
            <a:avLst/>
          </a:prstGeom>
          <a:noFill/>
          <a:ln w="9525">
            <a:noFill/>
            <a:miter lim="800000"/>
            <a:headEnd/>
            <a:tailEnd/>
          </a:ln>
        </p:spPr>
      </p:pic>
      <p:sp>
        <p:nvSpPr>
          <p:cNvPr id="27" name="TextBox 26"/>
          <p:cNvSpPr txBox="1"/>
          <p:nvPr/>
        </p:nvSpPr>
        <p:spPr>
          <a:xfrm>
            <a:off x="976933" y="3736082"/>
            <a:ext cx="1728192" cy="27699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91 </a:t>
            </a:r>
            <a:r>
              <a:rPr lang="en-US" sz="1200" b="1" dirty="0" smtClean="0">
                <a:solidFill>
                  <a:srgbClr val="002060"/>
                </a:solidFill>
                <a:latin typeface="Arial" pitchFamily="34" charset="0"/>
                <a:cs typeface="Arial" pitchFamily="34" charset="0"/>
              </a:rPr>
              <a:t>Cities</a:t>
            </a:r>
            <a:endParaRPr lang="en-US" sz="1200" b="1" dirty="0" smtClean="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356350"/>
            <a:ext cx="2133600" cy="365125"/>
          </a:xfrm>
        </p:spPr>
        <p:txBody>
          <a:bodyPr/>
          <a:lstStyle/>
          <a:p>
            <a:fld id="{2A5142C8-82A0-45E5-8416-CA703E9D5A87}" type="slidenum">
              <a:rPr lang="en-US" smtClean="0"/>
              <a:pPr/>
              <a:t>4</a:t>
            </a:fld>
            <a:endParaRPr lang="en-US"/>
          </a:p>
        </p:txBody>
      </p:sp>
      <p:sp>
        <p:nvSpPr>
          <p:cNvPr id="8"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10" name="TextBox 9"/>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Customer Segmentation</a:t>
            </a:r>
          </a:p>
        </p:txBody>
      </p:sp>
      <p:sp>
        <p:nvSpPr>
          <p:cNvPr id="11" name="TextBox 10"/>
          <p:cNvSpPr txBox="1"/>
          <p:nvPr/>
        </p:nvSpPr>
        <p:spPr>
          <a:xfrm>
            <a:off x="539552" y="548680"/>
            <a:ext cx="6912768"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Customer Segmentation Summary Page</a:t>
            </a:r>
          </a:p>
        </p:txBody>
      </p:sp>
      <p:sp>
        <p:nvSpPr>
          <p:cNvPr id="12"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p:nvPr/>
        </p:nvSpPr>
        <p:spPr>
          <a:xfrm>
            <a:off x="611560" y="1124745"/>
            <a:ext cx="8532440" cy="1754326"/>
          </a:xfrm>
          <a:prstGeom prst="rect">
            <a:avLst/>
          </a:prstGeom>
        </p:spPr>
        <p:txBody>
          <a:bodyPr wrap="square">
            <a:spAutoFit/>
          </a:bodyPr>
          <a:lstStyle/>
          <a:p>
            <a:r>
              <a:rPr lang="en-US" sz="1200" dirty="0" smtClean="0">
                <a:solidFill>
                  <a:srgbClr val="002060"/>
                </a:solidFill>
                <a:latin typeface="Arial" pitchFamily="34" charset="0"/>
                <a:cs typeface="Arial" pitchFamily="34" charset="0"/>
              </a:rPr>
              <a:t>To perform the analysis, we need to transform the dataset in such a way that each row contains figures per customer as below:</a:t>
            </a:r>
          </a:p>
          <a:p>
            <a:endParaRPr lang="en-US" sz="1200" dirty="0" smtClean="0">
              <a:solidFill>
                <a:srgbClr val="002060"/>
              </a:solidFill>
              <a:latin typeface="Arial" pitchFamily="34" charset="0"/>
              <a:cs typeface="Arial" pitchFamily="34" charset="0"/>
            </a:endParaRPr>
          </a:p>
          <a:p>
            <a:pPr>
              <a:lnSpc>
                <a:spcPct val="150000"/>
              </a:lnSpc>
              <a:buFont typeface="Arial" pitchFamily="34" charset="0"/>
              <a:buChar char="•"/>
            </a:pPr>
            <a:r>
              <a:rPr lang="en-US" sz="1200" dirty="0" smtClean="0">
                <a:solidFill>
                  <a:srgbClr val="002060"/>
                </a:solidFill>
                <a:latin typeface="Arial" pitchFamily="34" charset="0"/>
                <a:cs typeface="Arial" pitchFamily="34" charset="0"/>
              </a:rPr>
              <a:t> The number of made orders (Frequency),</a:t>
            </a:r>
          </a:p>
          <a:p>
            <a:pPr>
              <a:lnSpc>
                <a:spcPct val="150000"/>
              </a:lnSpc>
              <a:buFont typeface="Arial" pitchFamily="34" charset="0"/>
              <a:buChar char="•"/>
            </a:pPr>
            <a:r>
              <a:rPr lang="en-US" sz="1200" dirty="0" smtClean="0">
                <a:solidFill>
                  <a:srgbClr val="002060"/>
                </a:solidFill>
                <a:latin typeface="Arial" pitchFamily="34" charset="0"/>
                <a:cs typeface="Arial" pitchFamily="34" charset="0"/>
              </a:rPr>
              <a:t> The total amount of spent money (Basket Value).</a:t>
            </a:r>
          </a:p>
          <a:p>
            <a:pPr>
              <a:lnSpc>
                <a:spcPct val="150000"/>
              </a:lnSpc>
              <a:buFont typeface="Arial" pitchFamily="34" charset="0"/>
              <a:buChar char="•"/>
            </a:pPr>
            <a:endParaRPr lang="en-US" sz="1200" dirty="0" smtClean="0">
              <a:solidFill>
                <a:srgbClr val="002060"/>
              </a:solidFill>
              <a:latin typeface="Arial" pitchFamily="34" charset="0"/>
              <a:cs typeface="Arial" pitchFamily="34" charset="0"/>
            </a:endParaRPr>
          </a:p>
          <a:p>
            <a:pPr>
              <a:lnSpc>
                <a:spcPct val="150000"/>
              </a:lnSpc>
            </a:pPr>
            <a:r>
              <a:rPr lang="en-US" sz="1200" dirty="0" smtClean="0">
                <a:solidFill>
                  <a:srgbClr val="002060"/>
                </a:solidFill>
                <a:latin typeface="Arial" pitchFamily="34" charset="0"/>
                <a:cs typeface="Arial" pitchFamily="34" charset="0"/>
              </a:rPr>
              <a:t>We create rankings dividing each of the two figures into five groups and assign a score from 1 (the “worst”) to 5 (the “best”).</a:t>
            </a:r>
          </a:p>
        </p:txBody>
      </p:sp>
      <p:sp>
        <p:nvSpPr>
          <p:cNvPr id="23" name="TextBox 22"/>
          <p:cNvSpPr txBox="1"/>
          <p:nvPr/>
        </p:nvSpPr>
        <p:spPr>
          <a:xfrm rot="20038303">
            <a:off x="51902" y="5003875"/>
            <a:ext cx="1008112" cy="307777"/>
          </a:xfrm>
          <a:prstGeom prst="rect">
            <a:avLst/>
          </a:prstGeom>
          <a:noFill/>
        </p:spPr>
        <p:txBody>
          <a:bodyPr wrap="square" rtlCol="0">
            <a:spAutoFit/>
          </a:bodyPr>
          <a:lstStyle/>
          <a:p>
            <a:r>
              <a:rPr lang="en-US" sz="1400" b="1" i="1" dirty="0" smtClean="0">
                <a:solidFill>
                  <a:srgbClr val="FF5050"/>
                </a:solidFill>
                <a:latin typeface="Arial" pitchFamily="34" charset="0"/>
                <a:cs typeface="Arial" pitchFamily="34" charset="0"/>
              </a:rPr>
              <a:t>Example</a:t>
            </a:r>
            <a:endParaRPr lang="en-US" sz="1200" b="1" i="1" dirty="0" smtClean="0">
              <a:solidFill>
                <a:srgbClr val="FF5050"/>
              </a:solidFill>
              <a:latin typeface="Arial" pitchFamily="34" charset="0"/>
              <a:cs typeface="Arial" pitchFamily="34" charset="0"/>
            </a:endParaRPr>
          </a:p>
        </p:txBody>
      </p:sp>
      <p:sp>
        <p:nvSpPr>
          <p:cNvPr id="27" name="Rectangle 26"/>
          <p:cNvSpPr/>
          <p:nvPr/>
        </p:nvSpPr>
        <p:spPr>
          <a:xfrm>
            <a:off x="626418" y="2896369"/>
            <a:ext cx="7470576" cy="692497"/>
          </a:xfrm>
          <a:prstGeom prst="rect">
            <a:avLst/>
          </a:prstGeom>
        </p:spPr>
        <p:txBody>
          <a:bodyPr wrap="square">
            <a:spAutoFit/>
          </a:bodyPr>
          <a:lstStyle/>
          <a:p>
            <a:pPr>
              <a:lnSpc>
                <a:spcPct val="150000"/>
              </a:lnSpc>
            </a:pPr>
            <a:r>
              <a:rPr lang="en-US" sz="1200" dirty="0" smtClean="0">
                <a:solidFill>
                  <a:srgbClr val="002060"/>
                </a:solidFill>
                <a:latin typeface="Arial" pitchFamily="34" charset="0"/>
                <a:cs typeface="Arial" pitchFamily="34" charset="0"/>
              </a:rPr>
              <a:t>As a final step we calculate the “Total Score” for each customer based on the formula</a:t>
            </a:r>
            <a:r>
              <a:rPr lang="en-US" sz="1400" baseline="30000" dirty="0" smtClean="0">
                <a:solidFill>
                  <a:srgbClr val="002060"/>
                </a:solidFill>
                <a:latin typeface="Arial" pitchFamily="34" charset="0"/>
                <a:cs typeface="Arial" pitchFamily="34" charset="0"/>
              </a:rPr>
              <a:t>1</a:t>
            </a:r>
            <a:r>
              <a:rPr lang="en-US" sz="1200" dirty="0" smtClean="0">
                <a:solidFill>
                  <a:srgbClr val="002060"/>
                </a:solidFill>
                <a:latin typeface="Arial" pitchFamily="34" charset="0"/>
                <a:cs typeface="Arial" pitchFamily="34" charset="0"/>
              </a:rPr>
              <a:t>:</a:t>
            </a:r>
          </a:p>
          <a:p>
            <a:pPr>
              <a:lnSpc>
                <a:spcPct val="150000"/>
              </a:lnSpc>
            </a:pPr>
            <a:r>
              <a:rPr lang="en-US" sz="1200" b="1" dirty="0" smtClean="0">
                <a:solidFill>
                  <a:srgbClr val="002060"/>
                </a:solidFill>
                <a:latin typeface="Arial" pitchFamily="34" charset="0"/>
                <a:cs typeface="Arial" pitchFamily="34" charset="0"/>
              </a:rPr>
              <a:t>                          </a:t>
            </a:r>
            <a:r>
              <a:rPr lang="en-US" sz="1400" b="1" dirty="0" smtClean="0">
                <a:solidFill>
                  <a:srgbClr val="002060"/>
                </a:solidFill>
                <a:latin typeface="Arial" pitchFamily="34" charset="0"/>
                <a:cs typeface="Arial" pitchFamily="34" charset="0"/>
              </a:rPr>
              <a:t>Total Score=0.6*</a:t>
            </a:r>
            <a:r>
              <a:rPr lang="en-US" sz="1400" b="1" dirty="0" err="1" smtClean="0">
                <a:solidFill>
                  <a:srgbClr val="7030A0"/>
                </a:solidFill>
                <a:latin typeface="Arial" pitchFamily="34" charset="0"/>
                <a:cs typeface="Arial" pitchFamily="34" charset="0"/>
              </a:rPr>
              <a:t>Value_Ranking</a:t>
            </a:r>
            <a:r>
              <a:rPr lang="en-US" sz="1400" b="1" dirty="0" smtClean="0">
                <a:solidFill>
                  <a:srgbClr val="002060"/>
                </a:solidFill>
                <a:latin typeface="Arial" pitchFamily="34" charset="0"/>
                <a:cs typeface="Arial" pitchFamily="34" charset="0"/>
              </a:rPr>
              <a:t>+ 0.4* </a:t>
            </a:r>
            <a:r>
              <a:rPr lang="en-US" sz="1400" b="1" dirty="0" err="1" smtClean="0">
                <a:solidFill>
                  <a:schemeClr val="accent6">
                    <a:lumMod val="75000"/>
                  </a:schemeClr>
                </a:solidFill>
                <a:latin typeface="Arial" pitchFamily="34" charset="0"/>
                <a:cs typeface="Arial" pitchFamily="34" charset="0"/>
              </a:rPr>
              <a:t>Orders_Ranking</a:t>
            </a:r>
            <a:endParaRPr lang="en-US" sz="1200" b="1" dirty="0" smtClean="0">
              <a:solidFill>
                <a:schemeClr val="accent6">
                  <a:lumMod val="75000"/>
                </a:schemeClr>
              </a:solidFill>
              <a:latin typeface="Arial" pitchFamily="34" charset="0"/>
              <a:cs typeface="Arial" pitchFamily="34" charset="0"/>
            </a:endParaRPr>
          </a:p>
        </p:txBody>
      </p:sp>
      <p:sp>
        <p:nvSpPr>
          <p:cNvPr id="31" name="TextBox 30"/>
          <p:cNvSpPr txBox="1"/>
          <p:nvPr/>
        </p:nvSpPr>
        <p:spPr>
          <a:xfrm>
            <a:off x="664518" y="3611116"/>
            <a:ext cx="7075834" cy="27699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Based on the “Total Score” we create 5 </a:t>
            </a:r>
            <a:r>
              <a:rPr lang="en-US" sz="1200" dirty="0" smtClean="0">
                <a:solidFill>
                  <a:srgbClr val="002060"/>
                </a:solidFill>
                <a:latin typeface="Arial" pitchFamily="34" charset="0"/>
                <a:cs typeface="Arial" pitchFamily="34" charset="0"/>
              </a:rPr>
              <a:t>Segments that we will analyze in details in the next slides.</a:t>
            </a:r>
            <a:endParaRPr lang="en-US" sz="1200" dirty="0" smtClean="0">
              <a:solidFill>
                <a:srgbClr val="002060"/>
              </a:solidFill>
              <a:latin typeface="Arial" pitchFamily="34" charset="0"/>
              <a:cs typeface="Arial" pitchFamily="34" charset="0"/>
            </a:endParaRPr>
          </a:p>
        </p:txBody>
      </p:sp>
      <p:sp>
        <p:nvSpPr>
          <p:cNvPr id="33" name="TextBox 32"/>
          <p:cNvSpPr txBox="1"/>
          <p:nvPr/>
        </p:nvSpPr>
        <p:spPr>
          <a:xfrm>
            <a:off x="1043608" y="5877272"/>
            <a:ext cx="6408712" cy="400110"/>
          </a:xfrm>
          <a:prstGeom prst="rect">
            <a:avLst/>
          </a:prstGeom>
          <a:noFill/>
        </p:spPr>
        <p:txBody>
          <a:bodyPr wrap="square" rtlCol="0">
            <a:spAutoFit/>
          </a:bodyPr>
          <a:lstStyle/>
          <a:p>
            <a:r>
              <a:rPr lang="en-US" sz="1000" i="1" baseline="30000" dirty="0" smtClean="0">
                <a:solidFill>
                  <a:srgbClr val="002060"/>
                </a:solidFill>
                <a:latin typeface="Arial" pitchFamily="34" charset="0"/>
                <a:cs typeface="Arial" pitchFamily="34" charset="0"/>
              </a:rPr>
              <a:t>1</a:t>
            </a:r>
            <a:r>
              <a:rPr lang="en-US" sz="1000" i="1" dirty="0" smtClean="0">
                <a:solidFill>
                  <a:srgbClr val="002060"/>
                </a:solidFill>
                <a:latin typeface="Arial" pitchFamily="34" charset="0"/>
                <a:cs typeface="Arial" pitchFamily="34" charset="0"/>
              </a:rPr>
              <a:t> We decided to boost a bit with 0.6 the value factor. There are several options we can use in this formula based on the nature of business.</a:t>
            </a:r>
          </a:p>
        </p:txBody>
      </p:sp>
      <p:sp>
        <p:nvSpPr>
          <p:cNvPr id="36" name="Oval 35"/>
          <p:cNvSpPr/>
          <p:nvPr/>
        </p:nvSpPr>
        <p:spPr>
          <a:xfrm>
            <a:off x="431540" y="1150622"/>
            <a:ext cx="252208" cy="2414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a:t>
            </a:r>
            <a:endParaRPr lang="en-US" sz="1000" dirty="0"/>
          </a:p>
        </p:txBody>
      </p:sp>
      <p:grpSp>
        <p:nvGrpSpPr>
          <p:cNvPr id="52" name="Group 51"/>
          <p:cNvGrpSpPr/>
          <p:nvPr/>
        </p:nvGrpSpPr>
        <p:grpSpPr>
          <a:xfrm>
            <a:off x="6444208" y="3903340"/>
            <a:ext cx="936104" cy="216024"/>
            <a:chOff x="6228184" y="3933056"/>
            <a:chExt cx="936104" cy="216024"/>
          </a:xfrm>
        </p:grpSpPr>
        <p:cxnSp>
          <p:nvCxnSpPr>
            <p:cNvPr id="43" name="Straight Connector 42"/>
            <p:cNvCxnSpPr/>
            <p:nvPr/>
          </p:nvCxnSpPr>
          <p:spPr>
            <a:xfrm flipV="1">
              <a:off x="6228184" y="3933056"/>
              <a:ext cx="0" cy="216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228184" y="3933056"/>
              <a:ext cx="936104"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64288" y="393305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431540" y="2564904"/>
            <a:ext cx="252208" cy="2414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a:t>
            </a:r>
            <a:endParaRPr lang="en-US" sz="1000" dirty="0"/>
          </a:p>
        </p:txBody>
      </p:sp>
      <p:sp>
        <p:nvSpPr>
          <p:cNvPr id="54" name="Oval 53"/>
          <p:cNvSpPr/>
          <p:nvPr/>
        </p:nvSpPr>
        <p:spPr>
          <a:xfrm>
            <a:off x="431540" y="2971074"/>
            <a:ext cx="252208" cy="2414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a:t>
            </a:r>
            <a:endParaRPr lang="en-US" sz="1000" dirty="0"/>
          </a:p>
        </p:txBody>
      </p:sp>
      <p:sp>
        <p:nvSpPr>
          <p:cNvPr id="55" name="Oval 54"/>
          <p:cNvSpPr/>
          <p:nvPr/>
        </p:nvSpPr>
        <p:spPr>
          <a:xfrm>
            <a:off x="431540" y="3624772"/>
            <a:ext cx="252208" cy="2414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a:t>
            </a:r>
            <a:endParaRPr lang="en-US" sz="1000" dirty="0"/>
          </a:p>
        </p:txBody>
      </p:sp>
      <p:graphicFrame>
        <p:nvGraphicFramePr>
          <p:cNvPr id="56" name="Table 55"/>
          <p:cNvGraphicFramePr>
            <a:graphicFrameLocks noGrp="1"/>
          </p:cNvGraphicFramePr>
          <p:nvPr/>
        </p:nvGraphicFramePr>
        <p:xfrm>
          <a:off x="1043608" y="4143747"/>
          <a:ext cx="6696744" cy="1584176"/>
        </p:xfrm>
        <a:graphic>
          <a:graphicData uri="http://schemas.openxmlformats.org/drawingml/2006/table">
            <a:tbl>
              <a:tblPr/>
              <a:tblGrid>
                <a:gridCol w="990217"/>
                <a:gridCol w="665967"/>
                <a:gridCol w="864096"/>
                <a:gridCol w="1368152"/>
                <a:gridCol w="1205815"/>
                <a:gridCol w="644238"/>
                <a:gridCol w="958259"/>
              </a:tblGrid>
              <a:tr h="455638">
                <a:tc>
                  <a:txBody>
                    <a:bodyPr/>
                    <a:lstStyle/>
                    <a:p>
                      <a:pPr algn="ctr" rtl="0" fontAlgn="ctr"/>
                      <a:r>
                        <a:rPr lang="en-US" sz="900" b="0" i="0" u="none" strike="noStrike" dirty="0" err="1">
                          <a:solidFill>
                            <a:srgbClr val="FFFFFF"/>
                          </a:solidFill>
                          <a:latin typeface="Arial"/>
                        </a:rPr>
                        <a:t>User_ID</a:t>
                      </a:r>
                      <a:r>
                        <a:rPr lang="en-US" sz="900" b="0" i="0" u="none" strike="noStrike" dirty="0">
                          <a:solidFill>
                            <a:srgbClr val="FFFFFF"/>
                          </a:solidFill>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rtl="0" fontAlgn="ctr"/>
                      <a:r>
                        <a:rPr lang="en-US" sz="900" b="0" i="0" u="none" strike="noStrike">
                          <a:solidFill>
                            <a:srgbClr val="FFFFFF"/>
                          </a:solidFill>
                          <a:latin typeface="Arial"/>
                        </a:rPr>
                        <a:t>No.Orders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rtl="0" fontAlgn="ctr"/>
                      <a:r>
                        <a:rPr lang="en-US" sz="900" b="0" i="0" u="none" strike="noStrike" dirty="0">
                          <a:solidFill>
                            <a:srgbClr val="FFFFFF"/>
                          </a:solidFill>
                          <a:latin typeface="Arial"/>
                        </a:rPr>
                        <a:t>Basket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rtl="0" fontAlgn="ctr"/>
                      <a:r>
                        <a:rPr lang="en-US" sz="900" b="0" i="0" u="none" strike="noStrike">
                          <a:solidFill>
                            <a:srgbClr val="FFFFFF"/>
                          </a:solidFill>
                          <a:latin typeface="Arial"/>
                        </a:rPr>
                        <a:t>Orders Segmentation Ranking</a:t>
                      </a:r>
                      <a:r>
                        <a:rPr lang="en-US" sz="900" b="1" i="0" u="none" strike="noStrike">
                          <a:solidFill>
                            <a:srgbClr val="FFFFFF"/>
                          </a:solidFill>
                          <a:latin typeface="Arial"/>
                        </a:rPr>
                        <a:t> </a:t>
                      </a:r>
                      <a:r>
                        <a:rPr lang="en-US" sz="900" b="0" i="0" u="none" strike="noStrike">
                          <a:solidFill>
                            <a:srgbClr val="FFFFFF"/>
                          </a:solidFill>
                          <a:latin typeface="Arial"/>
                        </a:rPr>
                        <a:t>(1-5)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7030A0"/>
                    </a:solidFill>
                  </a:tcPr>
                </a:tc>
                <a:tc>
                  <a:txBody>
                    <a:bodyPr/>
                    <a:lstStyle/>
                    <a:p>
                      <a:pPr algn="ctr" rtl="0" fontAlgn="ctr"/>
                      <a:r>
                        <a:rPr lang="en-US" sz="900" b="0" i="0" u="none" strike="noStrike">
                          <a:solidFill>
                            <a:srgbClr val="FFFFFF"/>
                          </a:solidFill>
                          <a:latin typeface="Arial"/>
                        </a:rPr>
                        <a:t>Value Segmentation Ranking</a:t>
                      </a:r>
                      <a:r>
                        <a:rPr lang="en-US" sz="900" b="1" i="0" u="none" strike="noStrike">
                          <a:solidFill>
                            <a:srgbClr val="FFFFFF"/>
                          </a:solidFill>
                          <a:latin typeface="Arial"/>
                        </a:rPr>
                        <a:t> </a:t>
                      </a:r>
                      <a:r>
                        <a:rPr lang="en-US" sz="900" b="0" i="0" u="none" strike="noStrike">
                          <a:solidFill>
                            <a:srgbClr val="FFFFFF"/>
                          </a:solidFill>
                          <a:latin typeface="Arial"/>
                        </a:rPr>
                        <a:t>(1-5)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46C0A"/>
                    </a:solidFill>
                  </a:tcPr>
                </a:tc>
                <a:tc>
                  <a:txBody>
                    <a:bodyPr/>
                    <a:lstStyle/>
                    <a:p>
                      <a:pPr algn="ctr" rtl="0" fontAlgn="ctr"/>
                      <a:r>
                        <a:rPr lang="en-US" sz="900" b="0" i="0" u="none" strike="noStrike">
                          <a:solidFill>
                            <a:srgbClr val="FFFFFF"/>
                          </a:solidFill>
                          <a:latin typeface="Arial"/>
                        </a:rPr>
                        <a:t>Total Score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rtl="0" fontAlgn="ctr"/>
                      <a:r>
                        <a:rPr lang="en-US" sz="900" b="0" i="0" u="none" strike="noStrike">
                          <a:solidFill>
                            <a:srgbClr val="FFFFFF"/>
                          </a:solidFill>
                          <a:latin typeface="Arial"/>
                        </a:rPr>
                        <a:t>Segment</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r h="226471">
                <a:tc>
                  <a:txBody>
                    <a:bodyPr/>
                    <a:lstStyle/>
                    <a:p>
                      <a:pPr algn="ctr" rtl="0" fontAlgn="ctr"/>
                      <a:r>
                        <a:rPr lang="en-US" sz="900" b="0" i="0" u="none" strike="noStrike" dirty="0" smtClean="0">
                          <a:solidFill>
                            <a:srgbClr val="000000"/>
                          </a:solidFill>
                          <a:latin typeface="Arial"/>
                        </a:rPr>
                        <a:t>02453</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2040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15</a:t>
                      </a:r>
                    </a:p>
                  </a:txBody>
                  <a:tcPr marL="0" marR="0" marT="0" marB="0" anchor="ctr">
                    <a:lnL w="6350" cap="flat" cmpd="sng" algn="ctr">
                      <a:solidFill>
                        <a:srgbClr val="2040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90 €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5</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5</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1" i="0" u="none" strike="noStrike" dirty="0">
                          <a:solidFill>
                            <a:srgbClr val="000000"/>
                          </a:solidFill>
                          <a:latin typeface="Arial"/>
                        </a:rPr>
                        <a:t>5</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Champion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6471">
                <a:tc>
                  <a:txBody>
                    <a:bodyPr/>
                    <a:lstStyle/>
                    <a:p>
                      <a:pPr algn="ctr" rtl="0" fontAlgn="b"/>
                      <a:r>
                        <a:rPr lang="en-US" sz="900" b="0" i="0" u="none" strike="noStrike" dirty="0" smtClean="0">
                          <a:solidFill>
                            <a:srgbClr val="000000"/>
                          </a:solidFill>
                          <a:latin typeface="Arial"/>
                        </a:rPr>
                        <a:t>071239</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F047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US" sz="900" b="0" i="0" u="none" strike="noStrike" dirty="0">
                          <a:solidFill>
                            <a:srgbClr val="000000"/>
                          </a:solidFill>
                          <a:latin typeface="Arial"/>
                        </a:rPr>
                        <a:t>4</a:t>
                      </a:r>
                    </a:p>
                  </a:txBody>
                  <a:tcPr marL="0" marR="0" marT="0" marB="0" anchor="ctr">
                    <a:lnL w="6350" cap="flat" cmpd="sng" algn="ctr">
                      <a:solidFill>
                        <a:srgbClr val="F047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30,1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1" i="0" u="none" strike="noStrike" dirty="0">
                          <a:solidFill>
                            <a:srgbClr val="000000"/>
                          </a:solidFill>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Loyal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6471">
                <a:tc>
                  <a:txBody>
                    <a:bodyPr/>
                    <a:lstStyle/>
                    <a:p>
                      <a:pPr algn="ctr" rtl="0" fontAlgn="b"/>
                      <a:r>
                        <a:rPr lang="en-US" sz="900" b="0" i="0" u="none" strike="noStrike" dirty="0">
                          <a:solidFill>
                            <a:srgbClr val="000000"/>
                          </a:solidFill>
                          <a:latin typeface="Arial"/>
                        </a:rPr>
                        <a:t> </a:t>
                      </a:r>
                      <a:r>
                        <a:rPr lang="en-US" sz="900" b="0" i="0" u="none" strike="noStrike" dirty="0" smtClean="0">
                          <a:solidFill>
                            <a:srgbClr val="000000"/>
                          </a:solidFill>
                          <a:latin typeface="Arial"/>
                        </a:rPr>
                        <a:t>007846</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F047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US" sz="900" b="0" i="0" u="none" strike="noStrike" dirty="0">
                          <a:solidFill>
                            <a:srgbClr val="000000"/>
                          </a:solidFill>
                          <a:latin typeface="Arial"/>
                        </a:rPr>
                        <a:t> </a:t>
                      </a:r>
                      <a:r>
                        <a:rPr lang="en-US" sz="900" b="0" i="0" u="none" strike="noStrike" dirty="0" smtClean="0">
                          <a:solidFill>
                            <a:srgbClr val="000000"/>
                          </a:solidFill>
                          <a:latin typeface="Arial"/>
                        </a:rPr>
                        <a:t>3</a:t>
                      </a:r>
                      <a:endParaRPr lang="en-US" sz="900" b="0" i="0" u="none" strike="noStrike" dirty="0">
                        <a:solidFill>
                          <a:srgbClr val="000000"/>
                        </a:solidFill>
                        <a:latin typeface="Arial"/>
                      </a:endParaRPr>
                    </a:p>
                  </a:txBody>
                  <a:tcPr marL="0" marR="0" marT="0" marB="0" anchor="ctr">
                    <a:lnL w="6350" cap="flat" cmpd="sng" algn="ctr">
                      <a:solidFill>
                        <a:srgbClr val="F047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smtClean="0">
                          <a:solidFill>
                            <a:srgbClr val="000000"/>
                          </a:solidFill>
                          <a:latin typeface="Arial"/>
                        </a:rPr>
                        <a:t>18</a:t>
                      </a:r>
                      <a:r>
                        <a:rPr lang="el-GR" sz="900" b="0" i="0" u="none" strike="noStrike" dirty="0" smtClean="0">
                          <a:solidFill>
                            <a:srgbClr val="000000"/>
                          </a:solidFill>
                          <a:latin typeface="Arial"/>
                        </a:rPr>
                        <a:t>€</a:t>
                      </a:r>
                      <a:r>
                        <a:rPr lang="en-US" sz="900" b="0" i="0" u="none" strike="noStrike" dirty="0">
                          <a:solidFill>
                            <a:srgbClr val="000000"/>
                          </a:solidFill>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 </a:t>
                      </a:r>
                      <a:r>
                        <a:rPr lang="el-GR" sz="900" b="0" i="0" u="none" strike="noStrike" dirty="0" smtClean="0">
                          <a:solidFill>
                            <a:srgbClr val="000000"/>
                          </a:solidFill>
                          <a:latin typeface="Arial"/>
                        </a:rPr>
                        <a:t>3</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l-GR" sz="900" b="0" i="0" u="none" strike="noStrike" dirty="0" smtClean="0">
                          <a:solidFill>
                            <a:srgbClr val="000000"/>
                          </a:solidFill>
                          <a:latin typeface="Arial"/>
                        </a:rPr>
                        <a:t>3</a:t>
                      </a:r>
                      <a:r>
                        <a:rPr lang="en-US" sz="900" b="0" i="0" u="none" strike="noStrike" dirty="0">
                          <a:solidFill>
                            <a:srgbClr val="000000"/>
                          </a:solidFill>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1" i="0" u="none" strike="noStrike" dirty="0">
                          <a:solidFill>
                            <a:srgbClr val="000000"/>
                          </a:solidFill>
                          <a:latin typeface="Arial"/>
                        </a:rPr>
                        <a:t> </a:t>
                      </a:r>
                      <a:r>
                        <a:rPr lang="el-GR" sz="900" b="1" i="0" u="none" strike="noStrike" dirty="0" smtClean="0">
                          <a:solidFill>
                            <a:srgbClr val="000000"/>
                          </a:solidFill>
                          <a:latin typeface="Arial"/>
                        </a:rPr>
                        <a:t>3</a:t>
                      </a:r>
                      <a:endParaRPr lang="en-US" sz="900" b="1"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 </a:t>
                      </a:r>
                      <a:r>
                        <a:rPr lang="en-US" sz="900" b="0" i="0" u="none" strike="noStrike" dirty="0" smtClean="0">
                          <a:solidFill>
                            <a:srgbClr val="000000"/>
                          </a:solidFill>
                          <a:latin typeface="Arial"/>
                        </a:rPr>
                        <a:t>Potential</a:t>
                      </a:r>
                      <a:r>
                        <a:rPr lang="en-US" sz="900" b="0" i="0" u="none" strike="noStrike" baseline="0" dirty="0" smtClean="0">
                          <a:solidFill>
                            <a:srgbClr val="000000"/>
                          </a:solidFill>
                          <a:latin typeface="Arial"/>
                        </a:rPr>
                        <a:t> Loyalist</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6471">
                <a:tc>
                  <a:txBody>
                    <a:bodyPr/>
                    <a:lstStyle/>
                    <a:p>
                      <a:pPr algn="ctr" rtl="0" fontAlgn="ctr"/>
                      <a:r>
                        <a:rPr lang="en-US" sz="900" b="0" i="0" u="none" strike="noStrike" dirty="0" smtClean="0">
                          <a:solidFill>
                            <a:srgbClr val="000000"/>
                          </a:solidFill>
                          <a:latin typeface="Arial"/>
                        </a:rPr>
                        <a:t>031259</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2042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2</a:t>
                      </a:r>
                    </a:p>
                  </a:txBody>
                  <a:tcPr marL="0" marR="0" marT="0" marB="0" anchor="ctr">
                    <a:lnL w="6350" cap="flat" cmpd="sng" algn="ctr">
                      <a:solidFill>
                        <a:srgbClr val="2042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10,40 €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1" i="0" u="none" strike="noStrike" dirty="0">
                          <a:solidFill>
                            <a:srgbClr val="000000"/>
                          </a:solidFill>
                          <a:latin typeface="Arial"/>
                        </a:rPr>
                        <a:t>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Promising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2654">
                <a:tc>
                  <a:txBody>
                    <a:bodyPr/>
                    <a:lstStyle/>
                    <a:p>
                      <a:pPr algn="ctr" rtl="0" fontAlgn="ctr"/>
                      <a:r>
                        <a:rPr lang="en-US" sz="900" b="0" i="0" u="none" strike="noStrike" dirty="0" smtClean="0">
                          <a:solidFill>
                            <a:srgbClr val="000000"/>
                          </a:solidFill>
                          <a:latin typeface="Arial"/>
                        </a:rPr>
                        <a:t>001125</a:t>
                      </a:r>
                      <a:endParaRPr lang="en-US" sz="9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a:solidFill>
                            <a:srgbClr val="000000"/>
                          </a:solidFill>
                          <a:latin typeface="Arial"/>
                        </a:rPr>
                        <a:t>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1" i="0" u="none" strike="noStrike" dirty="0" smtClean="0">
                          <a:solidFill>
                            <a:srgbClr val="000000"/>
                          </a:solidFill>
                          <a:latin typeface="Arial"/>
                        </a:rPr>
                        <a:t>1</a:t>
                      </a:r>
                      <a:endParaRPr lang="en-US" sz="900" b="1"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900" b="0" i="0" u="none" strike="noStrike" dirty="0">
                          <a:solidFill>
                            <a:srgbClr val="000000"/>
                          </a:solidFill>
                          <a:latin typeface="Arial"/>
                        </a:rPr>
                        <a:t>Need Attention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pic>
        <p:nvPicPr>
          <p:cNvPr id="57"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A5142C8-82A0-45E5-8416-CA703E9D5A87}" type="slidenum">
              <a:rPr lang="en-US" smtClean="0"/>
              <a:pPr/>
              <a:t>5</a:t>
            </a:fld>
            <a:endParaRPr lang="en-US"/>
          </a:p>
        </p:txBody>
      </p:sp>
      <p:graphicFrame>
        <p:nvGraphicFramePr>
          <p:cNvPr id="11" name="Table 10"/>
          <p:cNvGraphicFramePr>
            <a:graphicFrameLocks noGrp="1"/>
          </p:cNvGraphicFramePr>
          <p:nvPr/>
        </p:nvGraphicFramePr>
        <p:xfrm>
          <a:off x="395536" y="1439908"/>
          <a:ext cx="4680521" cy="1984503"/>
        </p:xfrm>
        <a:graphic>
          <a:graphicData uri="http://schemas.openxmlformats.org/drawingml/2006/table">
            <a:tbl>
              <a:tblPr/>
              <a:tblGrid>
                <a:gridCol w="1224136"/>
                <a:gridCol w="936104"/>
                <a:gridCol w="1080120"/>
                <a:gridCol w="635231"/>
                <a:gridCol w="804930"/>
              </a:tblGrid>
              <a:tr h="404916">
                <a:tc>
                  <a:txBody>
                    <a:bodyPr/>
                    <a:lstStyle/>
                    <a:p>
                      <a:pPr algn="ctr" fontAlgn="ctr"/>
                      <a:r>
                        <a:rPr lang="en-US" sz="1000" b="0" i="0" u="none" strike="noStrike" dirty="0" smtClean="0">
                          <a:solidFill>
                            <a:srgbClr val="FFFFFF"/>
                          </a:solidFill>
                          <a:latin typeface="Arial"/>
                        </a:rPr>
                        <a:t>Orders</a:t>
                      </a:r>
                      <a:r>
                        <a:rPr lang="en-US" sz="1000" b="0" i="0" u="none" strike="noStrike" baseline="0" dirty="0" smtClean="0">
                          <a:solidFill>
                            <a:srgbClr val="FFFFFF"/>
                          </a:solidFill>
                          <a:latin typeface="Arial"/>
                        </a:rPr>
                        <a:t> </a:t>
                      </a:r>
                      <a:r>
                        <a:rPr lang="en-US" sz="1000" b="0" i="0" u="none" strike="noStrike" dirty="0" smtClean="0">
                          <a:solidFill>
                            <a:srgbClr val="FFFFFF"/>
                          </a:solidFill>
                          <a:latin typeface="Arial"/>
                        </a:rPr>
                        <a:t>Segmentation Ranking (1-5)</a:t>
                      </a:r>
                      <a:endParaRPr lang="en-US" sz="1000" b="0" i="0" u="none" strike="noStrike" dirty="0">
                        <a:solidFill>
                          <a:srgbClr val="FFFFFF"/>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7030A0"/>
                    </a:solidFill>
                  </a:tcPr>
                </a:tc>
                <a:tc>
                  <a:txBody>
                    <a:bodyPr/>
                    <a:lstStyle/>
                    <a:p>
                      <a:pPr algn="ctr" fontAlgn="ctr"/>
                      <a:r>
                        <a:rPr lang="en-US" sz="1000" b="0" i="0" u="none" strike="noStrike" dirty="0" err="1" smtClean="0">
                          <a:solidFill>
                            <a:srgbClr val="FFFFFF"/>
                          </a:solidFill>
                          <a:latin typeface="Arial"/>
                        </a:rPr>
                        <a:t>No_Orders</a:t>
                      </a:r>
                      <a:endParaRPr lang="en-US" sz="1000" b="0" i="0" u="none" strike="noStrike" dirty="0">
                        <a:solidFill>
                          <a:srgbClr val="FFFFFF"/>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000" b="0" i="0" u="none" strike="noStrike" dirty="0" err="1">
                          <a:solidFill>
                            <a:srgbClr val="FFFFFF"/>
                          </a:solidFill>
                          <a:latin typeface="Arial"/>
                        </a:rPr>
                        <a:t>No_Users</a:t>
                      </a:r>
                      <a:endParaRPr lang="en-US" sz="1000" b="0" i="0" u="none" strike="noStrike" dirty="0">
                        <a:solidFill>
                          <a:srgbClr val="FFFFFF"/>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000" b="0" i="0" u="none" strike="noStrike" dirty="0">
                          <a:solidFill>
                            <a:srgbClr val="FFFFFF"/>
                          </a:solidFill>
                          <a:latin typeface="Arial"/>
                        </a:rPr>
                        <a:t>%</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000" b="0" i="0" u="none" strike="noStrike" dirty="0">
                          <a:solidFill>
                            <a:srgbClr val="FFFFFF"/>
                          </a:solidFill>
                          <a:latin typeface="Arial"/>
                        </a:rPr>
                        <a:t>Cum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r h="265274">
                <a:tc>
                  <a:txBody>
                    <a:bodyPr/>
                    <a:lstStyle/>
                    <a:p>
                      <a:pPr algn="ctr" fontAlgn="ctr"/>
                      <a:r>
                        <a:rPr lang="en-US" sz="1000" b="0" i="0" u="none" strike="noStrike" dirty="0" smtClean="0">
                          <a:solidFill>
                            <a:srgbClr val="000000"/>
                          </a:solidFill>
                          <a:latin typeface="Arial"/>
                        </a:rPr>
                        <a:t>1</a:t>
                      </a:r>
                      <a:endParaRPr lang="en-US" sz="10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77.367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47%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47%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5274">
                <a:tc>
                  <a:txBody>
                    <a:bodyPr/>
                    <a:lstStyle/>
                    <a:p>
                      <a:pPr algn="ctr" fontAlgn="ctr"/>
                      <a:r>
                        <a:rPr lang="en-US" sz="1000" b="0" i="0" u="none" strike="noStrike" dirty="0" smtClean="0">
                          <a:solidFill>
                            <a:srgbClr val="000000"/>
                          </a:solidFill>
                          <a:latin typeface="Arial"/>
                        </a:rPr>
                        <a:t>2</a:t>
                      </a:r>
                      <a:endParaRPr lang="en-US" sz="10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2040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2</a:t>
                      </a:r>
                    </a:p>
                  </a:txBody>
                  <a:tcPr marL="0" marR="0" marT="0" marB="0" anchor="ctr">
                    <a:lnL w="6350" cap="flat" cmpd="sng" algn="ctr">
                      <a:solidFill>
                        <a:srgbClr val="20401E"/>
                      </a:solidFill>
                      <a:prstDash val="dot"/>
                      <a:round/>
                      <a:headEnd type="none" w="med" len="med"/>
                      <a:tailEnd type="none" w="med" len="med"/>
                    </a:lnL>
                    <a:lnR w="6350" cap="flat" cmpd="sng" algn="ctr">
                      <a:solidFill>
                        <a:srgbClr val="2040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34.924</a:t>
                      </a:r>
                    </a:p>
                  </a:txBody>
                  <a:tcPr marL="0" marR="0" marT="0" marB="0" anchor="ctr">
                    <a:lnL w="6350" cap="flat" cmpd="sng" algn="ctr">
                      <a:solidFill>
                        <a:srgbClr val="2040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21%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69%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5274">
                <a:tc>
                  <a:txBody>
                    <a:bodyPr/>
                    <a:lstStyle/>
                    <a:p>
                      <a:pPr algn="ctr" fontAlgn="ctr"/>
                      <a:r>
                        <a:rPr lang="en-US" sz="1000" b="0" i="0" u="none" strike="noStrike" dirty="0" smtClean="0">
                          <a:solidFill>
                            <a:srgbClr val="000000"/>
                          </a:solidFill>
                          <a:latin typeface="Arial"/>
                        </a:rPr>
                        <a:t>3</a:t>
                      </a:r>
                      <a:endParaRPr lang="en-US" sz="10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2042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3</a:t>
                      </a:r>
                    </a:p>
                  </a:txBody>
                  <a:tcPr marL="0" marR="0" marT="0" marB="0" anchor="ctr">
                    <a:lnL w="6350" cap="flat" cmpd="sng" algn="ctr">
                      <a:solidFill>
                        <a:srgbClr val="20421E"/>
                      </a:solidFill>
                      <a:prstDash val="dot"/>
                      <a:round/>
                      <a:headEnd type="none" w="med" len="med"/>
                      <a:tailEnd type="none" w="med" len="med"/>
                    </a:lnL>
                    <a:lnR w="6350" cap="flat" cmpd="sng" algn="ctr">
                      <a:solidFill>
                        <a:srgbClr val="2042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18.711</a:t>
                      </a:r>
                    </a:p>
                  </a:txBody>
                  <a:tcPr marL="0" marR="0" marT="0" marB="0" anchor="ctr">
                    <a:lnL w="6350" cap="flat" cmpd="sng" algn="ctr">
                      <a:solidFill>
                        <a:srgbClr val="2042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11%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80%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5274">
                <a:tc>
                  <a:txBody>
                    <a:bodyPr/>
                    <a:lstStyle/>
                    <a:p>
                      <a:pPr algn="ctr" fontAlgn="b"/>
                      <a:r>
                        <a:rPr lang="en-US" sz="1000" b="0" i="0" u="none" strike="noStrike" dirty="0" smtClean="0">
                          <a:solidFill>
                            <a:srgbClr val="000000"/>
                          </a:solidFill>
                          <a:latin typeface="Arial"/>
                        </a:rPr>
                        <a:t>4</a:t>
                      </a:r>
                      <a:endParaRPr lang="en-US" sz="10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F047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000" b="0" i="0" u="none" strike="noStrike" dirty="0">
                          <a:solidFill>
                            <a:srgbClr val="000000"/>
                          </a:solidFill>
                          <a:latin typeface="Arial"/>
                        </a:rPr>
                        <a:t>4-5</a:t>
                      </a:r>
                    </a:p>
                  </a:txBody>
                  <a:tcPr marL="0" marR="0" marT="0" marB="0" anchor="ctr">
                    <a:lnL w="6350" cap="flat" cmpd="sng" algn="ctr">
                      <a:solidFill>
                        <a:srgbClr val="F0471E"/>
                      </a:solidFill>
                      <a:prstDash val="dot"/>
                      <a:round/>
                      <a:headEnd type="none" w="med" len="med"/>
                      <a:tailEnd type="none" w="med" len="med"/>
                    </a:lnL>
                    <a:lnR w="6350" cap="flat" cmpd="sng" algn="ctr">
                      <a:solidFill>
                        <a:srgbClr val="F047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000" b="0" i="0" u="none" strike="noStrike" dirty="0">
                          <a:solidFill>
                            <a:srgbClr val="000000"/>
                          </a:solidFill>
                          <a:latin typeface="Arial"/>
                        </a:rPr>
                        <a:t>17.726</a:t>
                      </a:r>
                    </a:p>
                  </a:txBody>
                  <a:tcPr marL="0" marR="0" marT="0" marB="0" anchor="ctr">
                    <a:lnL w="6350" cap="flat" cmpd="sng" algn="ctr">
                      <a:solidFill>
                        <a:srgbClr val="F047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11%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91%</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5274">
                <a:tc>
                  <a:txBody>
                    <a:bodyPr/>
                    <a:lstStyle/>
                    <a:p>
                      <a:pPr algn="ctr" fontAlgn="ctr"/>
                      <a:r>
                        <a:rPr lang="en-US" sz="1000" b="0" i="0" u="none" strike="noStrike" dirty="0" smtClean="0">
                          <a:solidFill>
                            <a:srgbClr val="000000"/>
                          </a:solidFill>
                          <a:latin typeface="Arial"/>
                        </a:rPr>
                        <a:t>5</a:t>
                      </a:r>
                      <a:endParaRPr lang="en-US" sz="1000" b="0" i="0" u="none" strike="noStrike" dirty="0">
                        <a:solidFill>
                          <a:srgbClr val="000000"/>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604B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5+</a:t>
                      </a:r>
                    </a:p>
                  </a:txBody>
                  <a:tcPr marL="0" marR="0" marT="0" marB="0" anchor="ctr">
                    <a:lnL w="6350" cap="flat" cmpd="sng" algn="ctr">
                      <a:solidFill>
                        <a:srgbClr val="604B1E"/>
                      </a:solidFill>
                      <a:prstDash val="dot"/>
                      <a:round/>
                      <a:headEnd type="none" w="med" len="med"/>
                      <a:tailEnd type="none" w="med" len="med"/>
                    </a:lnL>
                    <a:lnR w="6350" cap="flat" cmpd="sng" algn="ctr">
                      <a:solidFill>
                        <a:srgbClr val="604B1E"/>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dirty="0">
                          <a:solidFill>
                            <a:srgbClr val="000000"/>
                          </a:solidFill>
                          <a:latin typeface="Arial"/>
                        </a:rPr>
                        <a:t>14.226</a:t>
                      </a:r>
                    </a:p>
                  </a:txBody>
                  <a:tcPr marL="0" marR="0" marT="0" marB="0" anchor="ctr">
                    <a:lnL w="6350" cap="flat" cmpd="sng" algn="ctr">
                      <a:solidFill>
                        <a:srgbClr val="604B1E"/>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000" b="0" i="0" u="none" strike="noStrike">
                          <a:solidFill>
                            <a:srgbClr val="000000"/>
                          </a:solidFill>
                          <a:latin typeface="Arial"/>
                        </a:rPr>
                        <a:t>100%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53217">
                <a:tc gridSpan="2">
                  <a:txBody>
                    <a:bodyPr/>
                    <a:lstStyle/>
                    <a:p>
                      <a:pPr algn="ctr" fontAlgn="ctr"/>
                      <a:r>
                        <a:rPr lang="en-US" sz="1100" b="1" i="0" u="none" strike="noStrike" dirty="0">
                          <a:solidFill>
                            <a:srgbClr val="FFFFFF"/>
                          </a:solidFill>
                          <a:latin typeface="Arial"/>
                        </a:rPr>
                        <a:t>Total</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hMerge="1">
                  <a:txBody>
                    <a:bodyPr/>
                    <a:lstStyle/>
                    <a:p>
                      <a:pPr algn="ctr" fontAlgn="ctr"/>
                      <a:endParaRPr lang="en-US" sz="1000" b="0" i="0" u="none" strike="noStrike" dirty="0">
                        <a:solidFill>
                          <a:srgbClr val="FFFFFF"/>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162.954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100%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bl>
          </a:graphicData>
        </a:graphic>
      </p:graphicFrame>
      <p:graphicFrame>
        <p:nvGraphicFramePr>
          <p:cNvPr id="12" name="Chart 11"/>
          <p:cNvGraphicFramePr/>
          <p:nvPr/>
        </p:nvGraphicFramePr>
        <p:xfrm>
          <a:off x="395536" y="3573016"/>
          <a:ext cx="4608512" cy="2592288"/>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a:xfrm>
            <a:off x="5868144" y="3416840"/>
            <a:ext cx="3096344" cy="600164"/>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For Segmentation purposes in order to target better our client base we created three more segments as shown in the left table.</a:t>
            </a:r>
            <a:endParaRPr lang="en-US" sz="1100" dirty="0"/>
          </a:p>
        </p:txBody>
      </p:sp>
      <p:cxnSp>
        <p:nvCxnSpPr>
          <p:cNvPr id="20" name="Straight Connector 19"/>
          <p:cNvCxnSpPr/>
          <p:nvPr/>
        </p:nvCxnSpPr>
        <p:spPr>
          <a:xfrm>
            <a:off x="5343836" y="1412776"/>
            <a:ext cx="0" cy="201622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633735" y="1412776"/>
            <a:ext cx="1170513" cy="307777"/>
          </a:xfrm>
          <a:prstGeom prst="rect">
            <a:avLst/>
          </a:prstGeom>
        </p:spPr>
        <p:txBody>
          <a:bodyPr wrap="none">
            <a:spAutoFit/>
          </a:bodyPr>
          <a:lstStyle/>
          <a:p>
            <a:r>
              <a:rPr lang="en-US" sz="1400" b="1" dirty="0" smtClean="0">
                <a:solidFill>
                  <a:srgbClr val="002060"/>
                </a:solidFill>
                <a:latin typeface="Arial" pitchFamily="34" charset="0"/>
                <a:cs typeface="Arial" pitchFamily="34" charset="0"/>
              </a:rPr>
              <a:t>Comments:</a:t>
            </a:r>
          </a:p>
        </p:txBody>
      </p:sp>
      <p:sp>
        <p:nvSpPr>
          <p:cNvPr id="25" name="Rectangle 24"/>
          <p:cNvSpPr/>
          <p:nvPr/>
        </p:nvSpPr>
        <p:spPr>
          <a:xfrm>
            <a:off x="5868144" y="2611034"/>
            <a:ext cx="2736304" cy="430887"/>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Almost 50% of the users make 1 order and an additional 20% make 2 orders.</a:t>
            </a:r>
            <a:endParaRPr lang="en-US" sz="1100" dirty="0"/>
          </a:p>
        </p:txBody>
      </p:sp>
      <p:sp>
        <p:nvSpPr>
          <p:cNvPr id="26" name="TextBox 25"/>
          <p:cNvSpPr txBox="1"/>
          <p:nvPr/>
        </p:nvSpPr>
        <p:spPr>
          <a:xfrm>
            <a:off x="1835696" y="3861048"/>
            <a:ext cx="2376264" cy="230832"/>
          </a:xfrm>
          <a:prstGeom prst="rect">
            <a:avLst/>
          </a:prstGeom>
          <a:noFill/>
        </p:spPr>
        <p:txBody>
          <a:bodyPr wrap="square" rtlCol="0">
            <a:spAutoFit/>
          </a:bodyPr>
          <a:lstStyle/>
          <a:p>
            <a:r>
              <a:rPr lang="en-US" sz="900" i="1" dirty="0" smtClean="0">
                <a:solidFill>
                  <a:srgbClr val="002060"/>
                </a:solidFill>
                <a:latin typeface="Arial" pitchFamily="34" charset="0"/>
                <a:cs typeface="Arial" pitchFamily="34" charset="0"/>
              </a:rPr>
              <a:t>Segmentation based on No. Orders %</a:t>
            </a:r>
          </a:p>
        </p:txBody>
      </p:sp>
      <p:sp>
        <p:nvSpPr>
          <p:cNvPr id="28" name="TextBox 27"/>
          <p:cNvSpPr txBox="1"/>
          <p:nvPr/>
        </p:nvSpPr>
        <p:spPr>
          <a:xfrm>
            <a:off x="539552" y="548680"/>
            <a:ext cx="7560840"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Orders Segmentation</a:t>
            </a:r>
            <a:endParaRPr lang="en-US" sz="2800" dirty="0" smtClean="0">
              <a:solidFill>
                <a:srgbClr val="002060"/>
              </a:solidFill>
              <a:latin typeface="Calibri Light" pitchFamily="34" charset="0"/>
              <a:cs typeface="Arial" pitchFamily="34" charset="0"/>
            </a:endParaRPr>
          </a:p>
        </p:txBody>
      </p:sp>
      <p:cxnSp>
        <p:nvCxnSpPr>
          <p:cNvPr id="29" name="Straight Connector 28"/>
          <p:cNvCxnSpPr/>
          <p:nvPr/>
        </p:nvCxnSpPr>
        <p:spPr>
          <a:xfrm>
            <a:off x="5343836" y="3789040"/>
            <a:ext cx="0" cy="223224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68144" y="4341004"/>
            <a:ext cx="3168352" cy="938719"/>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According to the Business needs we can create more Segments if needed (</a:t>
            </a:r>
            <a:r>
              <a:rPr lang="en-US" sz="1100" i="1" dirty="0" smtClean="0">
                <a:solidFill>
                  <a:srgbClr val="002060"/>
                </a:solidFill>
                <a:latin typeface="Arial" pitchFamily="34" charset="0"/>
                <a:cs typeface="Arial" pitchFamily="34" charset="0"/>
              </a:rPr>
              <a:t>especially for the customers that make more than 5 Orders</a:t>
            </a:r>
            <a:r>
              <a:rPr lang="en-US" sz="1100" dirty="0" smtClean="0">
                <a:solidFill>
                  <a:srgbClr val="002060"/>
                </a:solidFill>
                <a:latin typeface="Arial" pitchFamily="34" charset="0"/>
                <a:cs typeface="Arial" pitchFamily="34" charset="0"/>
              </a:rPr>
              <a:t>) ,</a:t>
            </a:r>
          </a:p>
          <a:p>
            <a:r>
              <a:rPr lang="en-US" sz="1100" dirty="0" smtClean="0">
                <a:solidFill>
                  <a:srgbClr val="002060"/>
                </a:solidFill>
                <a:latin typeface="Arial" pitchFamily="34" charset="0"/>
                <a:cs typeface="Arial" pitchFamily="34" charset="0"/>
              </a:rPr>
              <a:t>in order to make more targeted actions in our customer base.</a:t>
            </a:r>
            <a:endParaRPr lang="en-US" sz="1100" dirty="0"/>
          </a:p>
        </p:txBody>
      </p:sp>
      <p:sp>
        <p:nvSpPr>
          <p:cNvPr id="37"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38" name="Rectangle 37"/>
          <p:cNvSpPr/>
          <p:nvPr/>
        </p:nvSpPr>
        <p:spPr>
          <a:xfrm>
            <a:off x="5868144" y="1807320"/>
            <a:ext cx="2736304" cy="600164"/>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The individual number of </a:t>
            </a:r>
            <a:r>
              <a:rPr lang="en-US" sz="1100" dirty="0" smtClean="0">
                <a:solidFill>
                  <a:srgbClr val="002060"/>
                </a:solidFill>
                <a:latin typeface="Arial" pitchFamily="34" charset="0"/>
                <a:cs typeface="Arial" pitchFamily="34" charset="0"/>
              </a:rPr>
              <a:t>orders per user have a few different values, </a:t>
            </a:r>
            <a:r>
              <a:rPr lang="en-US" sz="1100" dirty="0" smtClean="0">
                <a:solidFill>
                  <a:srgbClr val="002060"/>
                </a:solidFill>
                <a:latin typeface="Arial" pitchFamily="34" charset="0"/>
                <a:cs typeface="Arial" pitchFamily="34" charset="0"/>
              </a:rPr>
              <a:t>so we will create 5 pre-defined segments</a:t>
            </a:r>
            <a:endParaRPr lang="en-US" sz="1100" dirty="0"/>
          </a:p>
        </p:txBody>
      </p:sp>
      <p:sp>
        <p:nvSpPr>
          <p:cNvPr id="39" name="Isosceles Triangle 38"/>
          <p:cNvSpPr/>
          <p:nvPr/>
        </p:nvSpPr>
        <p:spPr>
          <a:xfrm rot="5400000">
            <a:off x="5729438" y="1877018"/>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0" name="Isosceles Triangle 39"/>
          <p:cNvSpPr/>
          <p:nvPr/>
        </p:nvSpPr>
        <p:spPr>
          <a:xfrm rot="5400000">
            <a:off x="5729438" y="2669106"/>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1" name="Isosceles Triangle 40"/>
          <p:cNvSpPr/>
          <p:nvPr/>
        </p:nvSpPr>
        <p:spPr>
          <a:xfrm rot="5400000">
            <a:off x="5729438" y="3461194"/>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2" name="Isosceles Triangle 41"/>
          <p:cNvSpPr/>
          <p:nvPr/>
        </p:nvSpPr>
        <p:spPr>
          <a:xfrm rot="5400000">
            <a:off x="5729438" y="4397298"/>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4" name="TextBox 43"/>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Customer Segmentation</a:t>
            </a:r>
          </a:p>
        </p:txBody>
      </p:sp>
      <p:pic>
        <p:nvPicPr>
          <p:cNvPr id="45" name="Picture 1"/>
          <p:cNvPicPr>
            <a:picLocks noChangeAspect="1" noChangeArrowheads="1"/>
          </p:cNvPicPr>
          <p:nvPr/>
        </p:nvPicPr>
        <p:blipFill>
          <a:blip r:embed="rId4" cstate="print"/>
          <a:srcRect/>
          <a:stretch>
            <a:fillRect/>
          </a:stretch>
        </p:blipFill>
        <p:spPr bwMode="auto">
          <a:xfrm>
            <a:off x="2555776" y="6406728"/>
            <a:ext cx="648072" cy="24975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A5142C8-82A0-45E5-8416-CA703E9D5A87}" type="slidenum">
              <a:rPr lang="en-US" smtClean="0"/>
              <a:pPr/>
              <a:t>6</a:t>
            </a:fld>
            <a:endParaRPr lang="en-US"/>
          </a:p>
        </p:txBody>
      </p:sp>
      <p:sp>
        <p:nvSpPr>
          <p:cNvPr id="8" name="TextBox 7"/>
          <p:cNvSpPr txBox="1"/>
          <p:nvPr/>
        </p:nvSpPr>
        <p:spPr>
          <a:xfrm>
            <a:off x="539552" y="548680"/>
            <a:ext cx="6912768" cy="523220"/>
          </a:xfrm>
          <a:prstGeom prst="rect">
            <a:avLst/>
          </a:prstGeom>
          <a:noFill/>
          <a:ln>
            <a:noFill/>
          </a:ln>
        </p:spPr>
        <p:txBody>
          <a:bodyPr wrap="square" rtlCol="0">
            <a:spAutoFit/>
          </a:bodyPr>
          <a:lstStyle/>
          <a:p>
            <a:r>
              <a:rPr lang="en-US" sz="2800" dirty="0" smtClean="0">
                <a:solidFill>
                  <a:srgbClr val="002060"/>
                </a:solidFill>
                <a:latin typeface="Calibri Light" pitchFamily="34" charset="0"/>
                <a:cs typeface="Arial" pitchFamily="34" charset="0"/>
              </a:rPr>
              <a:t>Value </a:t>
            </a:r>
            <a:r>
              <a:rPr lang="en-US" sz="2800" dirty="0" smtClean="0">
                <a:solidFill>
                  <a:srgbClr val="002060"/>
                </a:solidFill>
                <a:latin typeface="Calibri Light" pitchFamily="34" charset="0"/>
                <a:cs typeface="Arial" pitchFamily="34" charset="0"/>
              </a:rPr>
              <a:t>Segmentation</a:t>
            </a:r>
            <a:endParaRPr lang="en-US" sz="2800" dirty="0" smtClean="0">
              <a:solidFill>
                <a:srgbClr val="002060"/>
              </a:solidFill>
              <a:latin typeface="Calibri Light" pitchFamily="34" charset="0"/>
              <a:cs typeface="Arial" pitchFamily="34" charset="0"/>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graphicFrame>
        <p:nvGraphicFramePr>
          <p:cNvPr id="17" name="Table 16"/>
          <p:cNvGraphicFramePr>
            <a:graphicFrameLocks noGrp="1"/>
          </p:cNvGraphicFramePr>
          <p:nvPr/>
        </p:nvGraphicFramePr>
        <p:xfrm>
          <a:off x="827584" y="2780928"/>
          <a:ext cx="5976662" cy="2016225"/>
        </p:xfrm>
        <a:graphic>
          <a:graphicData uri="http://schemas.openxmlformats.org/drawingml/2006/table">
            <a:tbl>
              <a:tblPr/>
              <a:tblGrid>
                <a:gridCol w="1494166"/>
                <a:gridCol w="1079119"/>
                <a:gridCol w="1079119"/>
                <a:gridCol w="1079119"/>
                <a:gridCol w="1245139"/>
              </a:tblGrid>
              <a:tr h="382719">
                <a:tc>
                  <a:txBody>
                    <a:bodyPr/>
                    <a:lstStyle/>
                    <a:p>
                      <a:pPr algn="ctr" rtl="0" fontAlgn="ctr"/>
                      <a:r>
                        <a:rPr lang="en-US" sz="1000" b="0" i="0" u="none" strike="noStrike" dirty="0">
                          <a:solidFill>
                            <a:srgbClr val="FFFFFF"/>
                          </a:solidFill>
                          <a:latin typeface="Arial" pitchFamily="34" charset="0"/>
                          <a:cs typeface="Arial" pitchFamily="34" charset="0"/>
                        </a:rPr>
                        <a:t>Value Segmentation Ranking (1-5)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6">
                        <a:lumMod val="75000"/>
                      </a:schemeClr>
                    </a:solidFill>
                  </a:tcPr>
                </a:tc>
                <a:tc>
                  <a:txBody>
                    <a:bodyPr/>
                    <a:lstStyle/>
                    <a:p>
                      <a:pPr algn="ctr" fontAlgn="ctr"/>
                      <a:r>
                        <a:rPr lang="en-US" sz="900" b="0" i="0" u="none" strike="noStrike" dirty="0" err="1">
                          <a:solidFill>
                            <a:srgbClr val="FFFFFF"/>
                          </a:solidFill>
                          <a:latin typeface="Arial" pitchFamily="34" charset="0"/>
                          <a:cs typeface="Arial" pitchFamily="34" charset="0"/>
                        </a:rPr>
                        <a:t>No_Users</a:t>
                      </a:r>
                      <a:endParaRPr lang="en-US" sz="900" b="0" i="0" u="none" strike="noStrike" dirty="0">
                        <a:solidFill>
                          <a:srgbClr val="FFFFFF"/>
                        </a:solidFill>
                        <a:latin typeface="Arial" pitchFamily="34" charset="0"/>
                        <a:cs typeface="Arial"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900" b="0" i="0" u="none" strike="noStrike">
                          <a:solidFill>
                            <a:srgbClr val="FFFFFF"/>
                          </a:solidFill>
                          <a:latin typeface="Arial" pitchFamily="34" charset="0"/>
                          <a:cs typeface="Arial" pitchFamily="34" charset="0"/>
                        </a:rPr>
                        <a:t>Avg</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900" b="0" i="0" u="none" strike="noStrike">
                          <a:solidFill>
                            <a:srgbClr val="FFFFFF"/>
                          </a:solidFill>
                          <a:latin typeface="Arial" pitchFamily="34" charset="0"/>
                          <a:cs typeface="Arial" pitchFamily="34" charset="0"/>
                        </a:rPr>
                        <a:t>Min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900" b="0" i="0" u="none" strike="noStrike">
                          <a:solidFill>
                            <a:srgbClr val="FFFFFF"/>
                          </a:solidFill>
                          <a:latin typeface="Arial" pitchFamily="34" charset="0"/>
                          <a:cs typeface="Arial" pitchFamily="34" charset="0"/>
                        </a:rPr>
                        <a:t>Max</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r h="266201">
                <a:tc>
                  <a:txBody>
                    <a:bodyPr/>
                    <a:lstStyle/>
                    <a:p>
                      <a:pPr algn="ctr" fontAlgn="ctr"/>
                      <a:r>
                        <a:rPr lang="en-US" sz="1000" b="0" i="0" u="none" strike="noStrike" dirty="0">
                          <a:solidFill>
                            <a:srgbClr val="000000"/>
                          </a:solidFill>
                          <a:latin typeface="Arial" pitchFamily="34" charset="0"/>
                          <a:cs typeface="Arial"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40D35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32.591</a:t>
                      </a:r>
                    </a:p>
                  </a:txBody>
                  <a:tcPr marL="9525" marR="9525" marT="9525" marB="0" anchor="ctr">
                    <a:lnL w="6350" cap="flat" cmpd="sng" algn="ctr">
                      <a:solidFill>
                        <a:srgbClr val="40D357"/>
                      </a:solidFill>
                      <a:prstDash val="dot"/>
                      <a:round/>
                      <a:headEnd type="none" w="med" len="med"/>
                      <a:tailEnd type="none" w="med" len="med"/>
                    </a:lnL>
                    <a:lnR w="6350" cap="flat" cmpd="sng" algn="ctr">
                      <a:solidFill>
                        <a:srgbClr val="405F5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Arial" pitchFamily="34" charset="0"/>
                          <a:cs typeface="Arial" pitchFamily="34" charset="0"/>
                        </a:rPr>
                        <a:t>4,9 €</a:t>
                      </a:r>
                    </a:p>
                  </a:txBody>
                  <a:tcPr marL="9525" marR="9525" marT="9525" marB="0" anchor="ctr">
                    <a:lnL w="6350" cap="flat" cmpd="sng" algn="ctr">
                      <a:solidFill>
                        <a:srgbClr val="405F57"/>
                      </a:solidFill>
                      <a:prstDash val="dot"/>
                      <a:round/>
                      <a:headEnd type="none" w="med" len="med"/>
                      <a:tailEnd type="none" w="med" len="med"/>
                    </a:lnL>
                    <a:lnR w="6350" cap="flat" cmpd="sng" algn="ctr">
                      <a:solidFill>
                        <a:srgbClr val="B0D55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0,0 €</a:t>
                      </a:r>
                    </a:p>
                  </a:txBody>
                  <a:tcPr marL="9525" marR="9525" marT="9525" marB="0" anchor="ctr">
                    <a:lnL w="6350" cap="flat" cmpd="sng" algn="ctr">
                      <a:solidFill>
                        <a:srgbClr val="B0D557"/>
                      </a:solidFill>
                      <a:prstDash val="dot"/>
                      <a:round/>
                      <a:headEnd type="none" w="med" len="med"/>
                      <a:tailEnd type="none" w="med" len="med"/>
                    </a:lnL>
                    <a:lnR w="6350" cap="flat" cmpd="sng" algn="ctr">
                      <a:solidFill>
                        <a:srgbClr val="60555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7,1 €</a:t>
                      </a:r>
                    </a:p>
                  </a:txBody>
                  <a:tcPr marL="9525" marR="9525" marT="9525" marB="0" anchor="ctr">
                    <a:lnL w="6350" cap="flat" cmpd="sng" algn="ctr">
                      <a:solidFill>
                        <a:srgbClr val="605557"/>
                      </a:solidFill>
                      <a:prstDash val="dot"/>
                      <a:round/>
                      <a:headEnd type="none" w="med" len="med"/>
                      <a:tailEnd type="none" w="med" len="med"/>
                    </a:lnL>
                    <a:lnR w="6350" cap="flat" cmpd="sng" algn="ctr">
                      <a:solidFill>
                        <a:srgbClr val="802612"/>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314601">
                <a:tc>
                  <a:txBody>
                    <a:bodyPr/>
                    <a:lstStyle/>
                    <a:p>
                      <a:pPr algn="ctr" fontAlgn="ctr"/>
                      <a:r>
                        <a:rPr lang="en-US" sz="1000" b="0" i="0" u="none" strike="noStrike" dirty="0">
                          <a:solidFill>
                            <a:srgbClr val="000000"/>
                          </a:solidFill>
                          <a:latin typeface="Arial" pitchFamily="34" charset="0"/>
                          <a:cs typeface="Arial"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2062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Arial" pitchFamily="34" charset="0"/>
                          <a:cs typeface="Arial" pitchFamily="34" charset="0"/>
                        </a:rPr>
                        <a:t>32.591</a:t>
                      </a:r>
                    </a:p>
                  </a:txBody>
                  <a:tcPr marL="9525" marR="9525" marT="9525" marB="0" anchor="ctr">
                    <a:lnL w="6350" cap="flat" cmpd="sng" algn="ctr">
                      <a:solidFill>
                        <a:srgbClr val="206267"/>
                      </a:solidFill>
                      <a:prstDash val="dot"/>
                      <a:round/>
                      <a:headEnd type="none" w="med" len="med"/>
                      <a:tailEnd type="none" w="med" len="med"/>
                    </a:lnL>
                    <a:lnR w="6350" cap="flat" cmpd="sng" algn="ctr">
                      <a:solidFill>
                        <a:srgbClr val="0061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Arial" pitchFamily="34" charset="0"/>
                          <a:cs typeface="Arial" pitchFamily="34" charset="0"/>
                        </a:rPr>
                        <a:t>9,6 €</a:t>
                      </a:r>
                    </a:p>
                  </a:txBody>
                  <a:tcPr marL="9525" marR="9525" marT="9525" marB="0" anchor="ctr">
                    <a:lnL w="6350" cap="flat" cmpd="sng" algn="ctr">
                      <a:solidFill>
                        <a:srgbClr val="006167"/>
                      </a:solidFill>
                      <a:prstDash val="dot"/>
                      <a:round/>
                      <a:headEnd type="none" w="med" len="med"/>
                      <a:tailEnd type="none" w="med" len="med"/>
                    </a:lnL>
                    <a:lnR w="6350" cap="flat" cmpd="sng" algn="ctr">
                      <a:solidFill>
                        <a:srgbClr val="806C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7,1 €</a:t>
                      </a:r>
                    </a:p>
                  </a:txBody>
                  <a:tcPr marL="9525" marR="9525" marT="9525" marB="0" anchor="ctr">
                    <a:lnL w="6350" cap="flat" cmpd="sng" algn="ctr">
                      <a:solidFill>
                        <a:srgbClr val="806C67"/>
                      </a:solidFill>
                      <a:prstDash val="dot"/>
                      <a:round/>
                      <a:headEnd type="none" w="med" len="med"/>
                      <a:tailEnd type="none" w="med" len="med"/>
                    </a:lnL>
                    <a:lnR w="6350" cap="flat" cmpd="sng" algn="ctr">
                      <a:solidFill>
                        <a:srgbClr val="7060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12,2 €</a:t>
                      </a:r>
                    </a:p>
                  </a:txBody>
                  <a:tcPr marL="9525" marR="9525" marT="9525" marB="0" anchor="ctr">
                    <a:lnL w="6350" cap="flat" cmpd="sng" algn="ctr">
                      <a:solidFill>
                        <a:srgbClr val="706067"/>
                      </a:solidFill>
                      <a:prstDash val="dot"/>
                      <a:round/>
                      <a:headEnd type="none" w="med" len="med"/>
                      <a:tailEnd type="none" w="med" len="med"/>
                    </a:lnL>
                    <a:lnR w="6350" cap="flat" cmpd="sng" algn="ctr">
                      <a:solidFill>
                        <a:srgbClr val="8061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66201">
                <a:tc>
                  <a:txBody>
                    <a:bodyPr/>
                    <a:lstStyle/>
                    <a:p>
                      <a:pPr algn="ctr" fontAlgn="ctr"/>
                      <a:r>
                        <a:rPr lang="en-US" sz="1000" b="0" i="0" u="none" strike="noStrike">
                          <a:solidFill>
                            <a:srgbClr val="000000"/>
                          </a:solidFill>
                          <a:latin typeface="Arial" pitchFamily="34" charset="0"/>
                          <a:cs typeface="Arial" pitchFamily="34" charset="0"/>
                        </a:rPr>
                        <a:t>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61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32.591</a:t>
                      </a:r>
                    </a:p>
                  </a:txBody>
                  <a:tcPr marL="9525" marR="9525" marT="9525" marB="0" anchor="ctr">
                    <a:lnL w="6350" cap="flat" cmpd="sng" algn="ctr">
                      <a:solidFill>
                        <a:srgbClr val="006167"/>
                      </a:solidFill>
                      <a:prstDash val="dot"/>
                      <a:round/>
                      <a:headEnd type="none" w="med" len="med"/>
                      <a:tailEnd type="none" w="med" len="med"/>
                    </a:lnL>
                    <a:lnR w="6350" cap="flat" cmpd="sng" algn="ctr">
                      <a:solidFill>
                        <a:srgbClr val="2062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15,4 €</a:t>
                      </a:r>
                    </a:p>
                  </a:txBody>
                  <a:tcPr marL="9525" marR="9525" marT="9525" marB="0" anchor="ctr">
                    <a:lnL w="6350" cap="flat" cmpd="sng" algn="ctr">
                      <a:solidFill>
                        <a:srgbClr val="206267"/>
                      </a:solidFill>
                      <a:prstDash val="dot"/>
                      <a:round/>
                      <a:headEnd type="none" w="med" len="med"/>
                      <a:tailEnd type="none" w="med" len="med"/>
                    </a:lnL>
                    <a:lnR w="6350" cap="flat" cmpd="sng" algn="ctr">
                      <a:solidFill>
                        <a:srgbClr val="804971"/>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12,2 €</a:t>
                      </a:r>
                    </a:p>
                  </a:txBody>
                  <a:tcPr marL="9525" marR="9525" marT="9525" marB="0" anchor="ctr">
                    <a:lnL w="6350" cap="flat" cmpd="sng" algn="ctr">
                      <a:solidFill>
                        <a:srgbClr val="804971"/>
                      </a:solidFill>
                      <a:prstDash val="dot"/>
                      <a:round/>
                      <a:headEnd type="none" w="med" len="med"/>
                      <a:tailEnd type="none" w="med" len="med"/>
                    </a:lnL>
                    <a:lnR w="6350" cap="flat" cmpd="sng" algn="ctr">
                      <a:solidFill>
                        <a:srgbClr val="806C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19,0 €</a:t>
                      </a:r>
                    </a:p>
                  </a:txBody>
                  <a:tcPr marL="9525" marR="9525" marT="9525" marB="0" anchor="ctr">
                    <a:lnL w="6350" cap="flat" cmpd="sng" algn="ctr">
                      <a:solidFill>
                        <a:srgbClr val="806C67"/>
                      </a:solidFill>
                      <a:prstDash val="dot"/>
                      <a:round/>
                      <a:headEnd type="none" w="med" len="med"/>
                      <a:tailEnd type="none" w="med" len="med"/>
                    </a:lnL>
                    <a:lnR w="6350" cap="flat" cmpd="sng" algn="ctr">
                      <a:solidFill>
                        <a:srgbClr val="7060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66201">
                <a:tc>
                  <a:txBody>
                    <a:bodyPr/>
                    <a:lstStyle/>
                    <a:p>
                      <a:pPr algn="ctr" fontAlgn="ctr"/>
                      <a:r>
                        <a:rPr lang="en-US" sz="1000" b="0" i="0" u="none" strike="noStrike" dirty="0">
                          <a:solidFill>
                            <a:srgbClr val="000000"/>
                          </a:solidFill>
                          <a:latin typeface="Arial" pitchFamily="34" charset="0"/>
                          <a:cs typeface="Arial" pitchFamily="34" charset="0"/>
                        </a:rPr>
                        <a:t>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2062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32.591</a:t>
                      </a:r>
                    </a:p>
                  </a:txBody>
                  <a:tcPr marL="9525" marR="9525" marT="9525" marB="0" anchor="ctr">
                    <a:lnL w="6350" cap="flat" cmpd="sng" algn="ctr">
                      <a:solidFill>
                        <a:srgbClr val="206267"/>
                      </a:solidFill>
                      <a:prstDash val="dot"/>
                      <a:round/>
                      <a:headEnd type="none" w="med" len="med"/>
                      <a:tailEnd type="none" w="med" len="med"/>
                    </a:lnL>
                    <a:lnR w="6350" cap="flat" cmpd="sng" algn="ctr">
                      <a:solidFill>
                        <a:srgbClr val="0061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24,4 €</a:t>
                      </a:r>
                    </a:p>
                  </a:txBody>
                  <a:tcPr marL="9525" marR="9525" marT="9525" marB="0" anchor="ctr">
                    <a:lnL w="6350" cap="flat" cmpd="sng" algn="ctr">
                      <a:solidFill>
                        <a:srgbClr val="006167"/>
                      </a:solidFill>
                      <a:prstDash val="dot"/>
                      <a:round/>
                      <a:headEnd type="none" w="med" len="med"/>
                      <a:tailEnd type="none" w="med" len="med"/>
                    </a:lnL>
                    <a:lnR w="6350" cap="flat" cmpd="sng" algn="ctr">
                      <a:solidFill>
                        <a:srgbClr val="F0D5CB"/>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19,0 €</a:t>
                      </a:r>
                    </a:p>
                  </a:txBody>
                  <a:tcPr marL="9525" marR="9525" marT="9525" marB="0" anchor="ctr">
                    <a:lnL w="6350" cap="flat" cmpd="sng" algn="ctr">
                      <a:solidFill>
                        <a:srgbClr val="F0D5CB"/>
                      </a:solidFill>
                      <a:prstDash val="dot"/>
                      <a:round/>
                      <a:headEnd type="none" w="med" len="med"/>
                      <a:tailEnd type="none" w="med" len="med"/>
                    </a:lnL>
                    <a:lnR w="6350" cap="flat" cmpd="sng" algn="ctr">
                      <a:solidFill>
                        <a:srgbClr val="804971"/>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31,5 €</a:t>
                      </a:r>
                    </a:p>
                  </a:txBody>
                  <a:tcPr marL="9525" marR="9525" marT="9525" marB="0" anchor="ctr">
                    <a:lnL w="6350" cap="flat" cmpd="sng" algn="ctr">
                      <a:solidFill>
                        <a:srgbClr val="804971"/>
                      </a:solidFill>
                      <a:prstDash val="dot"/>
                      <a:round/>
                      <a:headEnd type="none" w="med" len="med"/>
                      <a:tailEnd type="none" w="med" len="med"/>
                    </a:lnL>
                    <a:lnR w="6350" cap="flat" cmpd="sng" algn="ctr">
                      <a:solidFill>
                        <a:srgbClr val="806C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66201">
                <a:tc>
                  <a:txBody>
                    <a:bodyPr/>
                    <a:lstStyle/>
                    <a:p>
                      <a:pPr algn="ctr" fontAlgn="ctr"/>
                      <a:r>
                        <a:rPr lang="en-US" sz="1000" b="0" i="0" u="none" strike="noStrike">
                          <a:solidFill>
                            <a:srgbClr val="000000"/>
                          </a:solidFill>
                          <a:latin typeface="Arial" pitchFamily="34" charset="0"/>
                          <a:cs typeface="Arial" pitchFamily="34" charset="0"/>
                        </a:rPr>
                        <a:t>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61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32.590</a:t>
                      </a:r>
                    </a:p>
                  </a:txBody>
                  <a:tcPr marL="9525" marR="9525" marT="9525" marB="0" anchor="ctr">
                    <a:lnL w="6350" cap="flat" cmpd="sng" algn="ctr">
                      <a:solidFill>
                        <a:srgbClr val="006167"/>
                      </a:solidFill>
                      <a:prstDash val="dot"/>
                      <a:round/>
                      <a:headEnd type="none" w="med" len="med"/>
                      <a:tailEnd type="none" w="med" len="med"/>
                    </a:lnL>
                    <a:lnR w="6350" cap="flat" cmpd="sng" algn="ctr">
                      <a:solidFill>
                        <a:srgbClr val="206267"/>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52,8 €</a:t>
                      </a:r>
                    </a:p>
                  </a:txBody>
                  <a:tcPr marL="9525" marR="9525" marT="9525" marB="0" anchor="ctr">
                    <a:lnL w="6350" cap="flat" cmpd="sng" algn="ctr">
                      <a:solidFill>
                        <a:srgbClr val="206267"/>
                      </a:solidFill>
                      <a:prstDash val="dot"/>
                      <a:round/>
                      <a:headEnd type="none" w="med" len="med"/>
                      <a:tailEnd type="none" w="med" len="med"/>
                    </a:lnL>
                    <a:lnR w="6350" cap="flat" cmpd="sng" algn="ctr">
                      <a:solidFill>
                        <a:srgbClr val="502012"/>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31,5 €</a:t>
                      </a:r>
                    </a:p>
                  </a:txBody>
                  <a:tcPr marL="9525" marR="9525" marT="9525" marB="0" anchor="ctr">
                    <a:lnL w="6350" cap="flat" cmpd="sng" algn="ctr">
                      <a:solidFill>
                        <a:srgbClr val="502012"/>
                      </a:solidFill>
                      <a:prstDash val="dot"/>
                      <a:round/>
                      <a:headEnd type="none" w="med" len="med"/>
                      <a:tailEnd type="none" w="med" len="med"/>
                    </a:lnL>
                    <a:lnR w="6350" cap="flat" cmpd="sng" algn="ctr">
                      <a:solidFill>
                        <a:srgbClr val="F0D5CB"/>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Arial" pitchFamily="34" charset="0"/>
                          <a:cs typeface="Arial" pitchFamily="34" charset="0"/>
                        </a:rPr>
                        <a:t>449,0 €</a:t>
                      </a:r>
                    </a:p>
                  </a:txBody>
                  <a:tcPr marL="9525" marR="9525" marT="9525" marB="0" anchor="ctr">
                    <a:lnL w="6350" cap="flat" cmpd="sng" algn="ctr">
                      <a:solidFill>
                        <a:srgbClr val="F0D5CB"/>
                      </a:solidFill>
                      <a:prstDash val="dot"/>
                      <a:round/>
                      <a:headEnd type="none" w="med" len="med"/>
                      <a:tailEnd type="none" w="med" len="med"/>
                    </a:lnL>
                    <a:lnR w="6350" cap="flat" cmpd="sng" algn="ctr">
                      <a:solidFill>
                        <a:srgbClr val="804971"/>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54101">
                <a:tc>
                  <a:txBody>
                    <a:bodyPr/>
                    <a:lstStyle/>
                    <a:p>
                      <a:pPr algn="ctr" fontAlgn="ctr"/>
                      <a:r>
                        <a:rPr lang="en-US" sz="1200" b="1" i="0" u="none" strike="noStrike" dirty="0">
                          <a:solidFill>
                            <a:schemeClr val="bg1"/>
                          </a:solidFill>
                          <a:latin typeface="Arial" pitchFamily="34" charset="0"/>
                          <a:cs typeface="Arial" pitchFamily="34" charset="0"/>
                        </a:rPr>
                        <a:t>Total</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200" b="1" i="0" u="none" strike="noStrike" dirty="0">
                          <a:solidFill>
                            <a:schemeClr val="bg1"/>
                          </a:solidFill>
                          <a:latin typeface="Arial" pitchFamily="34" charset="0"/>
                          <a:cs typeface="Arial" pitchFamily="34" charset="0"/>
                        </a:rPr>
                        <a:t>162.954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endParaRPr lang="en-US" sz="1000" b="1" i="0" u="none" strike="noStrike" dirty="0">
                        <a:solidFill>
                          <a:schemeClr val="bg1"/>
                        </a:solidFill>
                        <a:latin typeface="Arial" pitchFamily="34" charset="0"/>
                        <a:cs typeface="Arial"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endParaRPr lang="en-US" sz="1000" b="1" i="0" u="none" strike="noStrike" dirty="0">
                        <a:solidFill>
                          <a:schemeClr val="bg1"/>
                        </a:solidFill>
                        <a:latin typeface="Arial" pitchFamily="34" charset="0"/>
                        <a:cs typeface="Arial"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endParaRPr lang="en-US" sz="1000" b="1" i="0" u="none" strike="noStrike" dirty="0">
                        <a:solidFill>
                          <a:schemeClr val="bg1"/>
                        </a:solidFill>
                        <a:latin typeface="Arial" pitchFamily="34" charset="0"/>
                        <a:cs typeface="Arial"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bl>
          </a:graphicData>
        </a:graphic>
      </p:graphicFrame>
      <p:sp>
        <p:nvSpPr>
          <p:cNvPr id="18" name="TextBox 17"/>
          <p:cNvSpPr txBox="1"/>
          <p:nvPr/>
        </p:nvSpPr>
        <p:spPr>
          <a:xfrm>
            <a:off x="683568" y="1268760"/>
            <a:ext cx="6912768" cy="1200329"/>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For the Value Segmentation we will not follow the predefined method to create segments that we used in the </a:t>
            </a:r>
            <a:r>
              <a:rPr lang="en-US" sz="1200" dirty="0" smtClean="0">
                <a:solidFill>
                  <a:srgbClr val="002060"/>
                </a:solidFill>
                <a:latin typeface="Arial" pitchFamily="34" charset="0"/>
                <a:cs typeface="Arial" pitchFamily="34" charset="0"/>
              </a:rPr>
              <a:t>“Orders Segmentation</a:t>
            </a:r>
            <a:r>
              <a:rPr lang="en-US" sz="1200" dirty="0" smtClean="0">
                <a:solidFill>
                  <a:srgbClr val="002060"/>
                </a:solidFill>
                <a:latin typeface="Arial" pitchFamily="34" charset="0"/>
                <a:cs typeface="Arial" pitchFamily="34" charset="0"/>
              </a:rPr>
              <a:t>” , </a:t>
            </a:r>
            <a:r>
              <a:rPr lang="en-US" sz="1200" dirty="0" smtClean="0">
                <a:solidFill>
                  <a:srgbClr val="002060"/>
                </a:solidFill>
                <a:latin typeface="Arial" pitchFamily="34" charset="0"/>
                <a:cs typeface="Arial" pitchFamily="34" charset="0"/>
              </a:rPr>
              <a:t> because </a:t>
            </a:r>
            <a:r>
              <a:rPr lang="en-US" sz="1200" dirty="0" smtClean="0">
                <a:solidFill>
                  <a:srgbClr val="002060"/>
                </a:solidFill>
                <a:latin typeface="Arial" pitchFamily="34" charset="0"/>
                <a:cs typeface="Arial" pitchFamily="34" charset="0"/>
              </a:rPr>
              <a:t>there are several different values of orders that the users do.</a:t>
            </a:r>
          </a:p>
          <a:p>
            <a:endParaRPr lang="en-US" sz="1200" dirty="0" smtClean="0">
              <a:solidFill>
                <a:srgbClr val="002060"/>
              </a:solidFill>
              <a:latin typeface="Arial" pitchFamily="34" charset="0"/>
              <a:cs typeface="Arial" pitchFamily="34" charset="0"/>
            </a:endParaRPr>
          </a:p>
          <a:p>
            <a:r>
              <a:rPr lang="en-US" sz="1200" dirty="0" smtClean="0">
                <a:solidFill>
                  <a:srgbClr val="002060"/>
                </a:solidFill>
                <a:latin typeface="Arial" pitchFamily="34" charset="0"/>
                <a:cs typeface="Arial" pitchFamily="34" charset="0"/>
              </a:rPr>
              <a:t> We will divide our customers into 5 value groups of equal sizes. Each group has its own value features as shown in the table below:</a:t>
            </a:r>
          </a:p>
        </p:txBody>
      </p:sp>
      <p:sp>
        <p:nvSpPr>
          <p:cNvPr id="28" name="Rounded Rectangle 27"/>
          <p:cNvSpPr/>
          <p:nvPr/>
        </p:nvSpPr>
        <p:spPr>
          <a:xfrm>
            <a:off x="568126" y="1321718"/>
            <a:ext cx="168399" cy="504056"/>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9" name="Rounded Rectangle 28"/>
          <p:cNvSpPr/>
          <p:nvPr/>
        </p:nvSpPr>
        <p:spPr>
          <a:xfrm>
            <a:off x="572893" y="2060848"/>
            <a:ext cx="168399" cy="3166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Customer Segmentation</a:t>
            </a:r>
          </a:p>
        </p:txBody>
      </p:sp>
      <p:pic>
        <p:nvPicPr>
          <p:cNvPr id="31"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7</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10" name="TextBox 9"/>
          <p:cNvSpPr txBox="1"/>
          <p:nvPr/>
        </p:nvSpPr>
        <p:spPr>
          <a:xfrm>
            <a:off x="539552" y="548680"/>
            <a:ext cx="6912768"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Customer </a:t>
            </a:r>
            <a:r>
              <a:rPr lang="en-US" sz="2800" dirty="0" smtClean="0">
                <a:solidFill>
                  <a:srgbClr val="002060"/>
                </a:solidFill>
                <a:latin typeface="Calibri Light" pitchFamily="34" charset="0"/>
                <a:cs typeface="Arial" pitchFamily="34" charset="0"/>
              </a:rPr>
              <a:t>Segmentation</a:t>
            </a:r>
            <a:endParaRPr lang="en-US" sz="2800" dirty="0" smtClean="0">
              <a:solidFill>
                <a:srgbClr val="002060"/>
              </a:solidFill>
              <a:latin typeface="Calibri Light" pitchFamily="34" charset="0"/>
              <a:cs typeface="Arial" pitchFamily="34" charset="0"/>
            </a:endParaRPr>
          </a:p>
        </p:txBody>
      </p:sp>
      <p:graphicFrame>
        <p:nvGraphicFramePr>
          <p:cNvPr id="32" name="Table 31"/>
          <p:cNvGraphicFramePr>
            <a:graphicFrameLocks noGrp="1"/>
          </p:cNvGraphicFramePr>
          <p:nvPr/>
        </p:nvGraphicFramePr>
        <p:xfrm>
          <a:off x="1403648" y="2981680"/>
          <a:ext cx="6624735" cy="3240361"/>
        </p:xfrm>
        <a:graphic>
          <a:graphicData uri="http://schemas.openxmlformats.org/drawingml/2006/table">
            <a:tbl>
              <a:tblPr/>
              <a:tblGrid>
                <a:gridCol w="1357607"/>
                <a:gridCol w="1249827"/>
                <a:gridCol w="1160554"/>
                <a:gridCol w="1249827"/>
                <a:gridCol w="1606920"/>
              </a:tblGrid>
              <a:tr h="651355">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6600FF"/>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6600FF"/>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FF66"/>
                    </a:solidFill>
                  </a:tcPr>
                </a:tc>
              </a:tr>
              <a:tr h="634941">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6600FF"/>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6600FF"/>
                    </a:solidFill>
                  </a:tcPr>
                </a:tc>
              </a:tr>
              <a:tr h="651355">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r>
              <a:tr h="651355">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AFABF5"/>
                    </a:solidFill>
                  </a:tcPr>
                </a:tc>
              </a:tr>
              <a:tr h="651355">
                <a:tc>
                  <a:txBody>
                    <a:bodyPr/>
                    <a:lstStyle/>
                    <a:p>
                      <a:pPr algn="ctr" fontAlgn="ctr"/>
                      <a:r>
                        <a:rPr lang="en-US" sz="1100" b="0" i="0" u="none" strike="noStrike" dirty="0">
                          <a:solidFill>
                            <a:srgbClr val="FF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c>
                  <a:txBody>
                    <a:bodyPr/>
                    <a:lstStyle/>
                    <a:p>
                      <a:pPr algn="ctr" fontAlgn="ctr"/>
                      <a:r>
                        <a:rPr lang="en-US" sz="1100" b="0" i="0" u="none" strike="noStrike" dirty="0">
                          <a:solidFill>
                            <a:srgbClr val="000000"/>
                          </a:solidFill>
                          <a:latin typeface="Times New Roman"/>
                        </a:rPr>
                        <a:t> </a:t>
                      </a: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rgbClr val="3DE37C"/>
                    </a:solidFill>
                  </a:tcPr>
                </a:tc>
              </a:tr>
            </a:tbl>
          </a:graphicData>
        </a:graphic>
      </p:graphicFrame>
      <p:cxnSp>
        <p:nvCxnSpPr>
          <p:cNvPr id="34" name="Straight Arrow Connector 33"/>
          <p:cNvCxnSpPr/>
          <p:nvPr/>
        </p:nvCxnSpPr>
        <p:spPr>
          <a:xfrm>
            <a:off x="1187624" y="6222042"/>
            <a:ext cx="6984776"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403648" y="2765658"/>
            <a:ext cx="3920" cy="3543662"/>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67944" y="2996952"/>
            <a:ext cx="1296144" cy="461665"/>
          </a:xfrm>
          <a:prstGeom prst="rect">
            <a:avLst/>
          </a:prstGeom>
          <a:noFill/>
        </p:spPr>
        <p:txBody>
          <a:bodyPr wrap="square" rtlCol="0">
            <a:spAutoFit/>
          </a:bodyPr>
          <a:lstStyle/>
          <a:p>
            <a:r>
              <a:rPr lang="en-US" sz="1200" b="1" dirty="0" smtClean="0">
                <a:solidFill>
                  <a:schemeClr val="bg1"/>
                </a:solidFill>
                <a:latin typeface="Arial" pitchFamily="34" charset="0"/>
                <a:cs typeface="Arial" pitchFamily="34" charset="0"/>
              </a:rPr>
              <a:t>Loyal</a:t>
            </a:r>
          </a:p>
          <a:p>
            <a:r>
              <a:rPr lang="en-US" sz="1200" dirty="0" smtClean="0">
                <a:solidFill>
                  <a:schemeClr val="bg1"/>
                </a:solidFill>
                <a:latin typeface="Arial" pitchFamily="34" charset="0"/>
                <a:cs typeface="Arial" pitchFamily="34" charset="0"/>
              </a:rPr>
              <a:t>22.669 (14%)</a:t>
            </a:r>
            <a:endParaRPr lang="en-US" sz="1100" dirty="0" smtClean="0">
              <a:solidFill>
                <a:schemeClr val="bg1"/>
              </a:solidFill>
              <a:latin typeface="Arial" pitchFamily="34" charset="0"/>
              <a:cs typeface="Arial" pitchFamily="34" charset="0"/>
            </a:endParaRPr>
          </a:p>
        </p:txBody>
      </p:sp>
      <p:graphicFrame>
        <p:nvGraphicFramePr>
          <p:cNvPr id="40" name="Table 39"/>
          <p:cNvGraphicFramePr>
            <a:graphicFrameLocks noGrp="1"/>
          </p:cNvGraphicFramePr>
          <p:nvPr/>
        </p:nvGraphicFramePr>
        <p:xfrm>
          <a:off x="4716016" y="1268761"/>
          <a:ext cx="3240360" cy="1368153"/>
        </p:xfrm>
        <a:graphic>
          <a:graphicData uri="http://schemas.openxmlformats.org/drawingml/2006/table">
            <a:tbl>
              <a:tblPr/>
              <a:tblGrid>
                <a:gridCol w="1323722"/>
                <a:gridCol w="576562"/>
                <a:gridCol w="619996"/>
                <a:gridCol w="720080"/>
              </a:tblGrid>
              <a:tr h="315728">
                <a:tc>
                  <a:txBody>
                    <a:bodyPr/>
                    <a:lstStyle/>
                    <a:p>
                      <a:pPr algn="ctr" fontAlgn="ctr"/>
                      <a:r>
                        <a:rPr lang="en-US" sz="900" b="1" i="0" u="none" strike="noStrike" dirty="0">
                          <a:solidFill>
                            <a:schemeClr val="tx1"/>
                          </a:solidFill>
                          <a:latin typeface="Inherit"/>
                        </a:rPr>
                        <a:t>Customer_Segment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sz="900" b="1" i="0" u="none" strike="noStrike" dirty="0" err="1">
                          <a:solidFill>
                            <a:schemeClr val="tx1"/>
                          </a:solidFill>
                          <a:latin typeface="Inherit"/>
                        </a:rPr>
                        <a:t>No_Users</a:t>
                      </a:r>
                      <a:endParaRPr lang="en-US" sz="900" b="1" i="0" u="none" strike="noStrike" dirty="0">
                        <a:solidFill>
                          <a:schemeClr val="tx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sz="900" b="1" i="0" u="none" strike="noStrike" dirty="0" err="1" smtClean="0">
                          <a:solidFill>
                            <a:schemeClr val="tx1"/>
                          </a:solidFill>
                          <a:latin typeface="Inherit"/>
                        </a:rPr>
                        <a:t>AVG_No</a:t>
                      </a:r>
                      <a:endParaRPr lang="en-US" sz="900" b="1" i="0" u="none" strike="noStrike" dirty="0" smtClean="0">
                        <a:solidFill>
                          <a:schemeClr val="tx1"/>
                        </a:solidFill>
                        <a:latin typeface="Inherit"/>
                      </a:endParaRPr>
                    </a:p>
                    <a:p>
                      <a:pPr algn="ctr" fontAlgn="ctr"/>
                      <a:r>
                        <a:rPr lang="en-US" sz="900" b="1" i="0" u="none" strike="noStrike" dirty="0" smtClean="0">
                          <a:solidFill>
                            <a:schemeClr val="tx1"/>
                          </a:solidFill>
                          <a:latin typeface="Inherit"/>
                        </a:rPr>
                        <a:t>Orders</a:t>
                      </a:r>
                      <a:endParaRPr lang="en-US" sz="900" b="1" i="0" u="none" strike="noStrike" dirty="0">
                        <a:solidFill>
                          <a:schemeClr val="tx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sz="900" b="1" i="0" u="none" strike="noStrike" dirty="0" smtClean="0">
                          <a:solidFill>
                            <a:schemeClr val="tx1"/>
                          </a:solidFill>
                          <a:latin typeface="Inherit"/>
                        </a:rPr>
                        <a:t>AVG</a:t>
                      </a:r>
                    </a:p>
                    <a:p>
                      <a:pPr algn="ctr" fontAlgn="ctr"/>
                      <a:r>
                        <a:rPr lang="en-US" sz="900" b="1" i="0" u="none" strike="noStrike" dirty="0" smtClean="0">
                          <a:solidFill>
                            <a:schemeClr val="tx1"/>
                          </a:solidFill>
                          <a:latin typeface="Inherit"/>
                        </a:rPr>
                        <a:t>Value</a:t>
                      </a:r>
                      <a:endParaRPr lang="en-US" sz="900" b="1" i="0" u="none" strike="noStrike" dirty="0">
                        <a:solidFill>
                          <a:schemeClr val="tx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210485">
                <a:tc>
                  <a:txBody>
                    <a:bodyPr/>
                    <a:lstStyle/>
                    <a:p>
                      <a:pPr algn="l" fontAlgn="ctr"/>
                      <a:r>
                        <a:rPr lang="en-US" sz="1000" b="0" i="0" u="none" strike="noStrike" dirty="0" smtClean="0">
                          <a:solidFill>
                            <a:schemeClr val="bg1"/>
                          </a:solidFill>
                          <a:latin typeface="Inherit"/>
                        </a:rPr>
                        <a:t>Need Attention</a:t>
                      </a:r>
                      <a:endParaRPr lang="en-US" sz="1000" b="0" i="0" u="none" strike="noStrike" dirty="0">
                        <a:solidFill>
                          <a:schemeClr val="bg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5050"/>
                    </a:solidFill>
                  </a:tcPr>
                </a:tc>
                <a:tc>
                  <a:txBody>
                    <a:bodyPr/>
                    <a:lstStyle/>
                    <a:p>
                      <a:pPr algn="ctr" fontAlgn="ctr"/>
                      <a:r>
                        <a:rPr lang="en-US" sz="1000" b="0" i="0" u="none" strike="noStrike" dirty="0">
                          <a:solidFill>
                            <a:srgbClr val="000000"/>
                          </a:solidFill>
                          <a:latin typeface="Inherit"/>
                        </a:rPr>
                        <a:t>55.159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1.1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6,8 €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10485">
                <a:tc>
                  <a:txBody>
                    <a:bodyPr/>
                    <a:lstStyle/>
                    <a:p>
                      <a:pPr algn="l" fontAlgn="ctr"/>
                      <a:r>
                        <a:rPr lang="en-US" sz="1000" b="0" i="0" u="none" strike="noStrike" dirty="0" smtClean="0">
                          <a:solidFill>
                            <a:schemeClr val="bg1"/>
                          </a:solidFill>
                          <a:latin typeface="Inherit"/>
                        </a:rPr>
                        <a:t>Promising</a:t>
                      </a:r>
                      <a:endParaRPr lang="en-US" sz="1000" b="0" i="0" u="none" strike="noStrike" dirty="0">
                        <a:solidFill>
                          <a:schemeClr val="bg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DE37C"/>
                    </a:solidFill>
                  </a:tcPr>
                </a:tc>
                <a:tc>
                  <a:txBody>
                    <a:bodyPr/>
                    <a:lstStyle/>
                    <a:p>
                      <a:pPr algn="ctr" fontAlgn="ctr"/>
                      <a:r>
                        <a:rPr lang="en-US" sz="1000" b="0" i="0" u="none" strike="noStrike">
                          <a:solidFill>
                            <a:srgbClr val="000000"/>
                          </a:solidFill>
                          <a:latin typeface="Inherit"/>
                        </a:rPr>
                        <a:t>43.536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1.5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Inherit"/>
                        </a:rPr>
                        <a:t>15,4 €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10485">
                <a:tc>
                  <a:txBody>
                    <a:bodyPr/>
                    <a:lstStyle/>
                    <a:p>
                      <a:pPr algn="l" fontAlgn="ctr"/>
                      <a:r>
                        <a:rPr lang="en-US" sz="1000" b="0" i="0" u="none" strike="noStrike" dirty="0" smtClean="0">
                          <a:solidFill>
                            <a:schemeClr val="bg1"/>
                          </a:solidFill>
                          <a:latin typeface="Inherit"/>
                        </a:rPr>
                        <a:t>Potential Loyalist</a:t>
                      </a:r>
                      <a:endParaRPr lang="en-US" sz="1000" b="0" i="0" u="none" strike="noStrike" dirty="0">
                        <a:solidFill>
                          <a:schemeClr val="bg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ACCF6"/>
                    </a:solidFill>
                  </a:tcPr>
                </a:tc>
                <a:tc>
                  <a:txBody>
                    <a:bodyPr/>
                    <a:lstStyle/>
                    <a:p>
                      <a:pPr algn="ctr" fontAlgn="ctr"/>
                      <a:r>
                        <a:rPr lang="en-US" sz="1000" b="0" i="0" u="none" strike="noStrike">
                          <a:solidFill>
                            <a:srgbClr val="000000"/>
                          </a:solidFill>
                          <a:latin typeface="Inherit"/>
                        </a:rPr>
                        <a:t>29.696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2.5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25,9 €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10485">
                <a:tc>
                  <a:txBody>
                    <a:bodyPr/>
                    <a:lstStyle/>
                    <a:p>
                      <a:pPr algn="l" fontAlgn="ctr"/>
                      <a:r>
                        <a:rPr lang="en-US" sz="1000" b="0" i="0" u="none" strike="noStrike" dirty="0" smtClean="0">
                          <a:solidFill>
                            <a:schemeClr val="bg1"/>
                          </a:solidFill>
                          <a:latin typeface="Inherit"/>
                        </a:rPr>
                        <a:t>Loyal</a:t>
                      </a:r>
                      <a:endParaRPr lang="en-US" sz="1000" b="0" i="0" u="none" strike="noStrike" dirty="0">
                        <a:solidFill>
                          <a:schemeClr val="bg1"/>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6600FF"/>
                    </a:solidFill>
                  </a:tcPr>
                </a:tc>
                <a:tc>
                  <a:txBody>
                    <a:bodyPr/>
                    <a:lstStyle/>
                    <a:p>
                      <a:pPr algn="ctr" fontAlgn="ctr"/>
                      <a:r>
                        <a:rPr lang="en-US" sz="1000" b="0" i="0" u="none" strike="noStrike">
                          <a:solidFill>
                            <a:srgbClr val="000000"/>
                          </a:solidFill>
                          <a:latin typeface="Inherit"/>
                        </a:rPr>
                        <a:t>22.669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4.3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39,8 €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10485">
                <a:tc>
                  <a:txBody>
                    <a:bodyPr/>
                    <a:lstStyle/>
                    <a:p>
                      <a:pPr algn="l" fontAlgn="ctr"/>
                      <a:r>
                        <a:rPr lang="en-US" sz="1000" b="0" i="0" u="none" strike="noStrike" dirty="0" smtClean="0">
                          <a:solidFill>
                            <a:srgbClr val="6600FF"/>
                          </a:solidFill>
                          <a:latin typeface="Inherit"/>
                        </a:rPr>
                        <a:t>Champions</a:t>
                      </a:r>
                      <a:endParaRPr lang="en-US" sz="1000" b="0" i="0" u="none" strike="noStrike" dirty="0">
                        <a:solidFill>
                          <a:srgbClr val="6600FF"/>
                        </a:solidFill>
                        <a:latin typeface="Inherit"/>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66"/>
                    </a:solidFill>
                  </a:tcPr>
                </a:tc>
                <a:tc>
                  <a:txBody>
                    <a:bodyPr/>
                    <a:lstStyle/>
                    <a:p>
                      <a:pPr algn="ctr" fontAlgn="ctr"/>
                      <a:r>
                        <a:rPr lang="en-US" sz="1000" b="0" i="0" u="none" strike="noStrike" dirty="0">
                          <a:solidFill>
                            <a:srgbClr val="000000"/>
                          </a:solidFill>
                          <a:latin typeface="Inherit"/>
                        </a:rPr>
                        <a:t>11.894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a:solidFill>
                            <a:srgbClr val="000000"/>
                          </a:solidFill>
                          <a:latin typeface="Inherit"/>
                        </a:rPr>
                        <a:t>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latin typeface="Inherit"/>
                        </a:rPr>
                        <a:t>65,2 €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bl>
          </a:graphicData>
        </a:graphic>
      </p:graphicFrame>
      <p:sp>
        <p:nvSpPr>
          <p:cNvPr id="44" name="Rectangle 43"/>
          <p:cNvSpPr/>
          <p:nvPr/>
        </p:nvSpPr>
        <p:spPr>
          <a:xfrm>
            <a:off x="683568" y="1937084"/>
            <a:ext cx="3528392" cy="461665"/>
          </a:xfrm>
          <a:prstGeom prst="rect">
            <a:avLst/>
          </a:prstGeom>
        </p:spPr>
        <p:txBody>
          <a:bodyPr wrap="square">
            <a:spAutoFit/>
          </a:bodyPr>
          <a:lstStyle/>
          <a:p>
            <a:r>
              <a:rPr lang="en-US" sz="1200" dirty="0" smtClean="0">
                <a:solidFill>
                  <a:srgbClr val="002060"/>
                </a:solidFill>
                <a:latin typeface="Arial" pitchFamily="34" charset="0"/>
                <a:cs typeface="Arial" pitchFamily="34" charset="0"/>
              </a:rPr>
              <a:t>Total Score=</a:t>
            </a:r>
          </a:p>
          <a:p>
            <a:r>
              <a:rPr lang="en-US" sz="1200" dirty="0" smtClean="0">
                <a:solidFill>
                  <a:srgbClr val="002060"/>
                </a:solidFill>
                <a:latin typeface="Arial" pitchFamily="34" charset="0"/>
                <a:cs typeface="Arial" pitchFamily="34" charset="0"/>
              </a:rPr>
              <a:t>0.6*</a:t>
            </a:r>
            <a:r>
              <a:rPr lang="en-US" sz="1200" dirty="0" err="1" smtClean="0">
                <a:solidFill>
                  <a:srgbClr val="002060"/>
                </a:solidFill>
                <a:latin typeface="Arial" pitchFamily="34" charset="0"/>
                <a:cs typeface="Arial" pitchFamily="34" charset="0"/>
              </a:rPr>
              <a:t>Value_Ranking</a:t>
            </a:r>
            <a:r>
              <a:rPr lang="en-US" sz="1200" dirty="0" smtClean="0">
                <a:solidFill>
                  <a:srgbClr val="002060"/>
                </a:solidFill>
                <a:latin typeface="Arial" pitchFamily="34" charset="0"/>
                <a:cs typeface="Arial" pitchFamily="34" charset="0"/>
              </a:rPr>
              <a:t>+ 0.4* </a:t>
            </a:r>
            <a:r>
              <a:rPr lang="en-US" sz="1200" dirty="0" err="1" smtClean="0">
                <a:solidFill>
                  <a:srgbClr val="002060"/>
                </a:solidFill>
                <a:latin typeface="Arial" pitchFamily="34" charset="0"/>
                <a:cs typeface="Arial" pitchFamily="34" charset="0"/>
              </a:rPr>
              <a:t>Orders_Ranking</a:t>
            </a:r>
            <a:endParaRPr lang="en-US" sz="1200" dirty="0">
              <a:solidFill>
                <a:srgbClr val="002060"/>
              </a:solidFill>
            </a:endParaRPr>
          </a:p>
        </p:txBody>
      </p:sp>
      <p:sp>
        <p:nvSpPr>
          <p:cNvPr id="46" name="TextBox 45"/>
          <p:cNvSpPr txBox="1"/>
          <p:nvPr/>
        </p:nvSpPr>
        <p:spPr>
          <a:xfrm>
            <a:off x="1475656" y="3068960"/>
            <a:ext cx="1584176" cy="461665"/>
          </a:xfrm>
          <a:prstGeom prst="rect">
            <a:avLst/>
          </a:prstGeom>
          <a:noFill/>
        </p:spPr>
        <p:txBody>
          <a:bodyPr wrap="square" rtlCol="0">
            <a:spAutoFit/>
          </a:bodyPr>
          <a:lstStyle/>
          <a:p>
            <a:r>
              <a:rPr lang="en-US" sz="1200" b="1" dirty="0" smtClean="0">
                <a:solidFill>
                  <a:schemeClr val="bg1"/>
                </a:solidFill>
                <a:latin typeface="Arial" pitchFamily="34" charset="0"/>
                <a:cs typeface="Arial" pitchFamily="34" charset="0"/>
              </a:rPr>
              <a:t>Potential Loyalist</a:t>
            </a:r>
          </a:p>
          <a:p>
            <a:r>
              <a:rPr lang="en-US" sz="1200" dirty="0" smtClean="0">
                <a:solidFill>
                  <a:schemeClr val="bg1"/>
                </a:solidFill>
                <a:latin typeface="Arial" pitchFamily="34" charset="0"/>
                <a:cs typeface="Arial" pitchFamily="34" charset="0"/>
              </a:rPr>
              <a:t>29.696 (18%)</a:t>
            </a:r>
            <a:endParaRPr lang="en-US" sz="1100" dirty="0" smtClean="0">
              <a:solidFill>
                <a:schemeClr val="bg1"/>
              </a:solidFill>
              <a:latin typeface="Arial" pitchFamily="34" charset="0"/>
              <a:cs typeface="Arial" pitchFamily="34" charset="0"/>
            </a:endParaRPr>
          </a:p>
        </p:txBody>
      </p:sp>
      <p:sp>
        <p:nvSpPr>
          <p:cNvPr id="47" name="TextBox 46"/>
          <p:cNvSpPr txBox="1"/>
          <p:nvPr/>
        </p:nvSpPr>
        <p:spPr>
          <a:xfrm>
            <a:off x="1475656" y="4293096"/>
            <a:ext cx="1440160" cy="461665"/>
          </a:xfrm>
          <a:prstGeom prst="rect">
            <a:avLst/>
          </a:prstGeom>
          <a:noFill/>
        </p:spPr>
        <p:txBody>
          <a:bodyPr wrap="square" rtlCol="0">
            <a:spAutoFit/>
          </a:bodyPr>
          <a:lstStyle/>
          <a:p>
            <a:r>
              <a:rPr lang="en-US" sz="1200" b="1" dirty="0" smtClean="0">
                <a:solidFill>
                  <a:schemeClr val="bg1"/>
                </a:solidFill>
                <a:latin typeface="Arial" pitchFamily="34" charset="0"/>
                <a:cs typeface="Arial" pitchFamily="34" charset="0"/>
              </a:rPr>
              <a:t>Promising</a:t>
            </a:r>
          </a:p>
          <a:p>
            <a:r>
              <a:rPr lang="en-US" sz="1200" dirty="0" smtClean="0">
                <a:solidFill>
                  <a:schemeClr val="bg1"/>
                </a:solidFill>
                <a:latin typeface="Arial" pitchFamily="34" charset="0"/>
                <a:cs typeface="Arial" pitchFamily="34" charset="0"/>
              </a:rPr>
              <a:t>43.536 (27%)</a:t>
            </a:r>
            <a:endParaRPr lang="en-US" sz="1100" dirty="0" smtClean="0">
              <a:solidFill>
                <a:schemeClr val="bg1"/>
              </a:solidFill>
              <a:latin typeface="Arial" pitchFamily="34" charset="0"/>
              <a:cs typeface="Arial" pitchFamily="34" charset="0"/>
            </a:endParaRPr>
          </a:p>
        </p:txBody>
      </p:sp>
      <p:sp>
        <p:nvSpPr>
          <p:cNvPr id="48" name="TextBox 47"/>
          <p:cNvSpPr txBox="1"/>
          <p:nvPr/>
        </p:nvSpPr>
        <p:spPr>
          <a:xfrm>
            <a:off x="1504534" y="5085184"/>
            <a:ext cx="1267266" cy="461665"/>
          </a:xfrm>
          <a:prstGeom prst="rect">
            <a:avLst/>
          </a:prstGeom>
          <a:noFill/>
        </p:spPr>
        <p:txBody>
          <a:bodyPr wrap="square" rtlCol="0">
            <a:spAutoFit/>
          </a:bodyPr>
          <a:lstStyle/>
          <a:p>
            <a:r>
              <a:rPr lang="en-US" sz="1200" b="1" dirty="0" smtClean="0">
                <a:solidFill>
                  <a:schemeClr val="bg1"/>
                </a:solidFill>
                <a:latin typeface="Arial" pitchFamily="34" charset="0"/>
                <a:cs typeface="Arial" pitchFamily="34" charset="0"/>
              </a:rPr>
              <a:t>Need Attention</a:t>
            </a:r>
          </a:p>
          <a:p>
            <a:r>
              <a:rPr lang="en-US" sz="1200" dirty="0" smtClean="0">
                <a:solidFill>
                  <a:schemeClr val="bg1"/>
                </a:solidFill>
                <a:latin typeface="Arial" pitchFamily="34" charset="0"/>
                <a:cs typeface="Arial" pitchFamily="34" charset="0"/>
              </a:rPr>
              <a:t>55.159 (34%)</a:t>
            </a:r>
            <a:endParaRPr lang="en-US" sz="1100" dirty="0" smtClean="0">
              <a:solidFill>
                <a:schemeClr val="bg1"/>
              </a:solidFill>
              <a:latin typeface="Arial" pitchFamily="34" charset="0"/>
              <a:cs typeface="Arial" pitchFamily="34" charset="0"/>
            </a:endParaRPr>
          </a:p>
        </p:txBody>
      </p:sp>
      <p:sp>
        <p:nvSpPr>
          <p:cNvPr id="49" name="TextBox 48"/>
          <p:cNvSpPr txBox="1"/>
          <p:nvPr/>
        </p:nvSpPr>
        <p:spPr>
          <a:xfrm>
            <a:off x="6444208" y="2996952"/>
            <a:ext cx="1224136" cy="461665"/>
          </a:xfrm>
          <a:prstGeom prst="rect">
            <a:avLst/>
          </a:prstGeom>
          <a:noFill/>
        </p:spPr>
        <p:txBody>
          <a:bodyPr wrap="square" rtlCol="0">
            <a:spAutoFit/>
          </a:bodyPr>
          <a:lstStyle/>
          <a:p>
            <a:r>
              <a:rPr lang="en-US" sz="1200" b="1" dirty="0" smtClean="0">
                <a:solidFill>
                  <a:srgbClr val="6600FF"/>
                </a:solidFill>
                <a:latin typeface="Arial" pitchFamily="34" charset="0"/>
                <a:cs typeface="Arial" pitchFamily="34" charset="0"/>
              </a:rPr>
              <a:t>Champions</a:t>
            </a:r>
          </a:p>
          <a:p>
            <a:pPr algn="ctr"/>
            <a:r>
              <a:rPr lang="en-US" sz="1200" dirty="0" smtClean="0">
                <a:solidFill>
                  <a:srgbClr val="6600FF"/>
                </a:solidFill>
                <a:latin typeface="Arial" pitchFamily="34" charset="0"/>
                <a:cs typeface="Arial" pitchFamily="34" charset="0"/>
              </a:rPr>
              <a:t>11.894 (7%)</a:t>
            </a:r>
            <a:endParaRPr lang="en-US" sz="1100" dirty="0" smtClean="0">
              <a:solidFill>
                <a:srgbClr val="6600FF"/>
              </a:solidFill>
              <a:latin typeface="Arial" pitchFamily="34" charset="0"/>
              <a:cs typeface="Arial" pitchFamily="34" charset="0"/>
            </a:endParaRPr>
          </a:p>
        </p:txBody>
      </p:sp>
      <p:sp>
        <p:nvSpPr>
          <p:cNvPr id="50" name="TextBox 49"/>
          <p:cNvSpPr txBox="1"/>
          <p:nvPr/>
        </p:nvSpPr>
        <p:spPr>
          <a:xfrm>
            <a:off x="683568" y="1242882"/>
            <a:ext cx="3816424" cy="600164"/>
          </a:xfrm>
          <a:prstGeom prst="rect">
            <a:avLst/>
          </a:prstGeom>
          <a:noFill/>
        </p:spPr>
        <p:txBody>
          <a:bodyPr wrap="square" rtlCol="0">
            <a:spAutoFit/>
          </a:bodyPr>
          <a:lstStyle/>
          <a:p>
            <a:r>
              <a:rPr lang="en-US" sz="1100" dirty="0" smtClean="0">
                <a:solidFill>
                  <a:srgbClr val="002060"/>
                </a:solidFill>
                <a:latin typeface="Arial" pitchFamily="34" charset="0"/>
                <a:cs typeface="Arial" pitchFamily="34" charset="0"/>
              </a:rPr>
              <a:t>Combing the Orders and Value Ranking that discussed in the previous slides with the formula below, we create 5 Customer Segments.</a:t>
            </a:r>
          </a:p>
        </p:txBody>
      </p:sp>
      <p:sp>
        <p:nvSpPr>
          <p:cNvPr id="51" name="Rounded Rectangle 50"/>
          <p:cNvSpPr/>
          <p:nvPr/>
        </p:nvSpPr>
        <p:spPr>
          <a:xfrm>
            <a:off x="568126" y="1278588"/>
            <a:ext cx="168399" cy="5040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2" name="Rectangle 51"/>
          <p:cNvSpPr/>
          <p:nvPr/>
        </p:nvSpPr>
        <p:spPr>
          <a:xfrm>
            <a:off x="683568" y="1937084"/>
            <a:ext cx="3528392" cy="504056"/>
          </a:xfrm>
          <a:prstGeom prst="rect">
            <a:avLst/>
          </a:prstGeom>
          <a:noFill/>
          <a:ln w="6350">
            <a:solidFill>
              <a:srgbClr val="6600FF"/>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3" name="TextBox 52"/>
          <p:cNvSpPr txBox="1"/>
          <p:nvPr/>
        </p:nvSpPr>
        <p:spPr>
          <a:xfrm>
            <a:off x="1786566" y="6201308"/>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1</a:t>
            </a:r>
          </a:p>
        </p:txBody>
      </p:sp>
      <p:sp>
        <p:nvSpPr>
          <p:cNvPr id="54" name="TextBox 53"/>
          <p:cNvSpPr txBox="1"/>
          <p:nvPr/>
        </p:nvSpPr>
        <p:spPr>
          <a:xfrm>
            <a:off x="3082710" y="6201308"/>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2</a:t>
            </a:r>
          </a:p>
        </p:txBody>
      </p:sp>
      <p:sp>
        <p:nvSpPr>
          <p:cNvPr id="55" name="TextBox 54"/>
          <p:cNvSpPr txBox="1"/>
          <p:nvPr/>
        </p:nvSpPr>
        <p:spPr>
          <a:xfrm>
            <a:off x="4499992" y="6201308"/>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3</a:t>
            </a:r>
          </a:p>
        </p:txBody>
      </p:sp>
      <p:sp>
        <p:nvSpPr>
          <p:cNvPr id="56" name="TextBox 55"/>
          <p:cNvSpPr txBox="1"/>
          <p:nvPr/>
        </p:nvSpPr>
        <p:spPr>
          <a:xfrm>
            <a:off x="5580112" y="6201308"/>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4</a:t>
            </a:r>
          </a:p>
        </p:txBody>
      </p:sp>
      <p:sp>
        <p:nvSpPr>
          <p:cNvPr id="57" name="TextBox 56"/>
          <p:cNvSpPr txBox="1"/>
          <p:nvPr/>
        </p:nvSpPr>
        <p:spPr>
          <a:xfrm>
            <a:off x="6948264" y="6201308"/>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5</a:t>
            </a:r>
          </a:p>
        </p:txBody>
      </p:sp>
      <p:sp>
        <p:nvSpPr>
          <p:cNvPr id="59" name="TextBox 58"/>
          <p:cNvSpPr txBox="1"/>
          <p:nvPr/>
        </p:nvSpPr>
        <p:spPr>
          <a:xfrm>
            <a:off x="7380312" y="6237312"/>
            <a:ext cx="1368152" cy="261610"/>
          </a:xfrm>
          <a:prstGeom prst="rect">
            <a:avLst/>
          </a:prstGeom>
          <a:noFill/>
        </p:spPr>
        <p:txBody>
          <a:bodyPr wrap="square" rtlCol="0">
            <a:spAutoFit/>
          </a:bodyPr>
          <a:lstStyle/>
          <a:p>
            <a:r>
              <a:rPr lang="en-US" sz="1100" dirty="0" smtClean="0">
                <a:latin typeface="Arial" pitchFamily="34" charset="0"/>
                <a:cs typeface="Arial" pitchFamily="34" charset="0"/>
              </a:rPr>
              <a:t>Value </a:t>
            </a:r>
            <a:r>
              <a:rPr lang="el-GR" sz="1100" dirty="0" smtClean="0">
                <a:latin typeface="Arial" pitchFamily="34" charset="0"/>
                <a:cs typeface="Arial" pitchFamily="34" charset="0"/>
              </a:rPr>
              <a:t>€ </a:t>
            </a:r>
            <a:r>
              <a:rPr lang="en-US" sz="1100" dirty="0" smtClean="0">
                <a:latin typeface="Arial" pitchFamily="34" charset="0"/>
                <a:cs typeface="Arial" pitchFamily="34" charset="0"/>
              </a:rPr>
              <a:t>Ranking</a:t>
            </a:r>
          </a:p>
        </p:txBody>
      </p:sp>
      <p:sp>
        <p:nvSpPr>
          <p:cNvPr id="60" name="TextBox 59"/>
          <p:cNvSpPr txBox="1"/>
          <p:nvPr/>
        </p:nvSpPr>
        <p:spPr>
          <a:xfrm>
            <a:off x="611560" y="2708920"/>
            <a:ext cx="792088" cy="430887"/>
          </a:xfrm>
          <a:prstGeom prst="rect">
            <a:avLst/>
          </a:prstGeom>
          <a:noFill/>
        </p:spPr>
        <p:txBody>
          <a:bodyPr wrap="square" rtlCol="0">
            <a:spAutoFit/>
          </a:bodyPr>
          <a:lstStyle/>
          <a:p>
            <a:r>
              <a:rPr lang="en-US" sz="1100" dirty="0" smtClean="0">
                <a:latin typeface="Arial" pitchFamily="34" charset="0"/>
                <a:cs typeface="Arial" pitchFamily="34" charset="0"/>
              </a:rPr>
              <a:t>Orders #</a:t>
            </a:r>
            <a:r>
              <a:rPr lang="el-GR" sz="1100" dirty="0" smtClean="0">
                <a:latin typeface="Arial" pitchFamily="34" charset="0"/>
                <a:cs typeface="Arial" pitchFamily="34" charset="0"/>
              </a:rPr>
              <a:t> </a:t>
            </a:r>
            <a:r>
              <a:rPr lang="en-US" sz="1100" dirty="0" smtClean="0">
                <a:latin typeface="Arial" pitchFamily="34" charset="0"/>
                <a:cs typeface="Arial" pitchFamily="34" charset="0"/>
              </a:rPr>
              <a:t>Ranking</a:t>
            </a:r>
          </a:p>
        </p:txBody>
      </p:sp>
      <p:sp>
        <p:nvSpPr>
          <p:cNvPr id="61" name="TextBox 60"/>
          <p:cNvSpPr txBox="1"/>
          <p:nvPr/>
        </p:nvSpPr>
        <p:spPr>
          <a:xfrm>
            <a:off x="1126681" y="5733256"/>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1</a:t>
            </a:r>
          </a:p>
        </p:txBody>
      </p:sp>
      <p:sp>
        <p:nvSpPr>
          <p:cNvPr id="62" name="TextBox 61"/>
          <p:cNvSpPr txBox="1"/>
          <p:nvPr/>
        </p:nvSpPr>
        <p:spPr>
          <a:xfrm>
            <a:off x="1126681" y="5085184"/>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2</a:t>
            </a:r>
          </a:p>
        </p:txBody>
      </p:sp>
      <p:sp>
        <p:nvSpPr>
          <p:cNvPr id="63" name="TextBox 62"/>
          <p:cNvSpPr txBox="1"/>
          <p:nvPr/>
        </p:nvSpPr>
        <p:spPr>
          <a:xfrm>
            <a:off x="1126681" y="4437112"/>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3</a:t>
            </a:r>
          </a:p>
        </p:txBody>
      </p:sp>
      <p:sp>
        <p:nvSpPr>
          <p:cNvPr id="64" name="TextBox 63"/>
          <p:cNvSpPr txBox="1"/>
          <p:nvPr/>
        </p:nvSpPr>
        <p:spPr>
          <a:xfrm>
            <a:off x="1126681" y="3789040"/>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4</a:t>
            </a:r>
          </a:p>
        </p:txBody>
      </p:sp>
      <p:sp>
        <p:nvSpPr>
          <p:cNvPr id="65" name="TextBox 64"/>
          <p:cNvSpPr txBox="1"/>
          <p:nvPr/>
        </p:nvSpPr>
        <p:spPr>
          <a:xfrm>
            <a:off x="1126681" y="3068960"/>
            <a:ext cx="432048"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5</a:t>
            </a:r>
          </a:p>
        </p:txBody>
      </p:sp>
      <p:sp>
        <p:nvSpPr>
          <p:cNvPr id="66" name="TextBox 65"/>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Customer Segmentation</a:t>
            </a:r>
          </a:p>
        </p:txBody>
      </p:sp>
      <p:pic>
        <p:nvPicPr>
          <p:cNvPr id="67"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8</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6" name="TextBox 5"/>
          <p:cNvSpPr txBox="1"/>
          <p:nvPr/>
        </p:nvSpPr>
        <p:spPr>
          <a:xfrm>
            <a:off x="2339752" y="908720"/>
            <a:ext cx="5544616" cy="1323439"/>
          </a:xfrm>
          <a:prstGeom prst="rect">
            <a:avLst/>
          </a:prstGeom>
          <a:noFill/>
        </p:spPr>
        <p:txBody>
          <a:bodyPr wrap="square" rtlCol="0">
            <a:spAutoFit/>
          </a:bodyPr>
          <a:lstStyle/>
          <a:p>
            <a:r>
              <a:rPr lang="en-US" sz="4000" dirty="0" smtClean="0">
                <a:solidFill>
                  <a:schemeClr val="bg1"/>
                </a:solidFill>
                <a:latin typeface="Calibri Light" pitchFamily="34" charset="0"/>
                <a:cs typeface="Arial" pitchFamily="34" charset="0"/>
              </a:rPr>
              <a:t>Cross sell / Up sell Targeted Campaign</a:t>
            </a:r>
          </a:p>
        </p:txBody>
      </p:sp>
      <p:sp>
        <p:nvSpPr>
          <p:cNvPr id="10" name="Rectangle 9"/>
          <p:cNvSpPr/>
          <p:nvPr/>
        </p:nvSpPr>
        <p:spPr>
          <a:xfrm>
            <a:off x="0" y="0"/>
            <a:ext cx="205172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2308248" y="1108580"/>
            <a:ext cx="6835752" cy="769441"/>
          </a:xfrm>
          <a:prstGeom prst="rect">
            <a:avLst/>
          </a:prstGeom>
          <a:noFill/>
        </p:spPr>
        <p:txBody>
          <a:bodyPr wrap="square" rtlCol="0">
            <a:spAutoFit/>
          </a:bodyPr>
          <a:lstStyle/>
          <a:p>
            <a:r>
              <a:rPr lang="en-US" sz="4400" b="1" dirty="0" smtClean="0">
                <a:solidFill>
                  <a:srgbClr val="002060"/>
                </a:solidFill>
                <a:latin typeface="Calibri Light" pitchFamily="34" charset="0"/>
                <a:cs typeface="Arial" pitchFamily="34" charset="0"/>
              </a:rPr>
              <a:t>Coffee Marketing Campaign</a:t>
            </a:r>
          </a:p>
        </p:txBody>
      </p:sp>
      <p:pic>
        <p:nvPicPr>
          <p:cNvPr id="11" name="Picture 1"/>
          <p:cNvPicPr>
            <a:picLocks noChangeAspect="1" noChangeArrowheads="1"/>
          </p:cNvPicPr>
          <p:nvPr/>
        </p:nvPicPr>
        <p:blipFill>
          <a:blip r:embed="rId2" cstate="print"/>
          <a:srcRect/>
          <a:stretch>
            <a:fillRect/>
          </a:stretch>
        </p:blipFill>
        <p:spPr bwMode="auto">
          <a:xfrm>
            <a:off x="2555776" y="6406728"/>
            <a:ext cx="648072" cy="2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5142C8-82A0-45E5-8416-CA703E9D5A87}" type="slidenum">
              <a:rPr lang="en-US" smtClean="0"/>
              <a:pPr/>
              <a:t>9</a:t>
            </a:fld>
            <a:endParaRPr lang="en-US"/>
          </a:p>
        </p:txBody>
      </p:sp>
      <p:sp>
        <p:nvSpPr>
          <p:cNvPr id="9" name="Footer Placeholder 8"/>
          <p:cNvSpPr>
            <a:spLocks noGrp="1"/>
          </p:cNvSpPr>
          <p:nvPr>
            <p:ph type="ftr" sz="quarter" idx="11"/>
          </p:nvPr>
        </p:nvSpPr>
        <p:spPr>
          <a:xfrm>
            <a:off x="3124200" y="6356350"/>
            <a:ext cx="3608040" cy="365125"/>
          </a:xfrm>
        </p:spPr>
        <p:txBody>
          <a:bodyPr/>
          <a:lstStyle/>
          <a:p>
            <a:r>
              <a:rPr lang="en-US" dirty="0" smtClean="0"/>
              <a:t>Senior Business Intelligence Analyst - Main Assessment </a:t>
            </a:r>
            <a:endParaRPr lang="en-US" dirty="0"/>
          </a:p>
        </p:txBody>
      </p:sp>
      <p:sp>
        <p:nvSpPr>
          <p:cNvPr id="6" name="TextBox 5"/>
          <p:cNvSpPr txBox="1"/>
          <p:nvPr/>
        </p:nvSpPr>
        <p:spPr>
          <a:xfrm>
            <a:off x="539552" y="188640"/>
            <a:ext cx="3528392"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Part 2 – Coffee Marketing Campaign</a:t>
            </a:r>
          </a:p>
        </p:txBody>
      </p:sp>
      <p:graphicFrame>
        <p:nvGraphicFramePr>
          <p:cNvPr id="24" name="Chart 23"/>
          <p:cNvGraphicFramePr/>
          <p:nvPr/>
        </p:nvGraphicFramePr>
        <p:xfrm>
          <a:off x="539552" y="3429000"/>
          <a:ext cx="4392488" cy="2880320"/>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1285510" y="594810"/>
            <a:ext cx="6912768" cy="523220"/>
          </a:xfrm>
          <a:prstGeom prst="rect">
            <a:avLst/>
          </a:prstGeom>
          <a:noFill/>
        </p:spPr>
        <p:txBody>
          <a:bodyPr wrap="square" rtlCol="0">
            <a:spAutoFit/>
          </a:bodyPr>
          <a:lstStyle/>
          <a:p>
            <a:r>
              <a:rPr lang="en-US" sz="2800" dirty="0" smtClean="0">
                <a:solidFill>
                  <a:srgbClr val="002060"/>
                </a:solidFill>
                <a:latin typeface="Calibri Light" pitchFamily="34" charset="0"/>
                <a:cs typeface="Arial" pitchFamily="34" charset="0"/>
              </a:rPr>
              <a:t>Understanding the habits of our Customers</a:t>
            </a:r>
          </a:p>
        </p:txBody>
      </p:sp>
      <p:graphicFrame>
        <p:nvGraphicFramePr>
          <p:cNvPr id="26" name="Table 25"/>
          <p:cNvGraphicFramePr>
            <a:graphicFrameLocks noGrp="1"/>
          </p:cNvGraphicFramePr>
          <p:nvPr/>
        </p:nvGraphicFramePr>
        <p:xfrm>
          <a:off x="827585" y="2060848"/>
          <a:ext cx="4392487" cy="1368154"/>
        </p:xfrm>
        <a:graphic>
          <a:graphicData uri="http://schemas.openxmlformats.org/drawingml/2006/table">
            <a:tbl>
              <a:tblPr/>
              <a:tblGrid>
                <a:gridCol w="2170098"/>
                <a:gridCol w="810517"/>
                <a:gridCol w="705936"/>
                <a:gridCol w="705936"/>
              </a:tblGrid>
              <a:tr h="292654">
                <a:tc>
                  <a:txBody>
                    <a:bodyPr/>
                    <a:lstStyle/>
                    <a:p>
                      <a:pPr algn="ctr" fontAlgn="ctr"/>
                      <a:r>
                        <a:rPr lang="en-US" sz="1100" b="0" i="0" u="none" strike="noStrike" dirty="0" smtClean="0">
                          <a:solidFill>
                            <a:srgbClr val="FFFFFF"/>
                          </a:solidFill>
                          <a:latin typeface="Arial"/>
                        </a:rPr>
                        <a:t>Habit</a:t>
                      </a:r>
                      <a:endParaRPr lang="en-US" sz="1100" b="0" i="0" u="none" strike="noStrike" dirty="0">
                        <a:solidFill>
                          <a:srgbClr val="FFFFFF"/>
                        </a:solidFill>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0" i="0" u="none" strike="noStrike">
                          <a:solidFill>
                            <a:srgbClr val="FFFFFF"/>
                          </a:solidFill>
                          <a:latin typeface="Arial"/>
                        </a:rPr>
                        <a:t>No_Users</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0" i="0" u="none" strike="noStrike">
                          <a:solidFill>
                            <a:srgbClr val="FFFFFF"/>
                          </a:solidFill>
                          <a:latin typeface="Arial"/>
                        </a:rPr>
                        <a:t>%</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0" i="0" u="none" strike="noStrike" dirty="0">
                          <a:solidFill>
                            <a:srgbClr val="FFFFFF"/>
                          </a:solidFill>
                          <a:latin typeface="Arial"/>
                        </a:rPr>
                        <a:t>Action</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r>
              <a:tr h="268875">
                <a:tc>
                  <a:txBody>
                    <a:bodyPr/>
                    <a:lstStyle/>
                    <a:p>
                      <a:pPr algn="ctr" fontAlgn="ctr"/>
                      <a:r>
                        <a:rPr lang="en-US" sz="1100" b="0" i="0" u="none" strike="noStrike" dirty="0">
                          <a:solidFill>
                            <a:srgbClr val="000000"/>
                          </a:solidFill>
                          <a:latin typeface="Arial"/>
                        </a:rPr>
                        <a:t>Never Order Breakfast</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dirty="0">
                          <a:solidFill>
                            <a:srgbClr val="000000"/>
                          </a:solidFill>
                          <a:latin typeface="Arial"/>
                        </a:rPr>
                        <a:t>92.823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a:solidFill>
                            <a:srgbClr val="000000"/>
                          </a:solidFill>
                          <a:latin typeface="Arial"/>
                        </a:rPr>
                        <a:t>57%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dirty="0">
                          <a:solidFill>
                            <a:srgbClr val="006100"/>
                          </a:solidFill>
                          <a:latin typeface="Arial"/>
                        </a:rPr>
                        <a:t>Cross Sell</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8875">
                <a:tc>
                  <a:txBody>
                    <a:bodyPr/>
                    <a:lstStyle/>
                    <a:p>
                      <a:pPr algn="ctr" fontAlgn="ctr"/>
                      <a:r>
                        <a:rPr lang="en-US" sz="1100" b="0" i="0" u="none" strike="noStrike" dirty="0">
                          <a:solidFill>
                            <a:srgbClr val="000000"/>
                          </a:solidFill>
                          <a:latin typeface="Arial"/>
                        </a:rPr>
                        <a:t>Hybrid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a:solidFill>
                            <a:srgbClr val="000000"/>
                          </a:solidFill>
                          <a:latin typeface="Arial"/>
                        </a:rPr>
                        <a:t>39.909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a:solidFill>
                            <a:srgbClr val="000000"/>
                          </a:solidFill>
                          <a:latin typeface="Arial"/>
                        </a:rPr>
                        <a:t>24%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dirty="0">
                          <a:solidFill>
                            <a:srgbClr val="9C0006"/>
                          </a:solidFill>
                          <a:latin typeface="Arial"/>
                        </a:rPr>
                        <a:t>Up Sell</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8875">
                <a:tc>
                  <a:txBody>
                    <a:bodyPr/>
                    <a:lstStyle/>
                    <a:p>
                      <a:pPr algn="ctr" fontAlgn="ctr"/>
                      <a:r>
                        <a:rPr lang="en-US" sz="1100" b="0" i="0" u="none" strike="noStrike" dirty="0">
                          <a:solidFill>
                            <a:srgbClr val="000000"/>
                          </a:solidFill>
                          <a:latin typeface="Arial"/>
                        </a:rPr>
                        <a:t>Only Order Breakfast</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a:solidFill>
                            <a:srgbClr val="000000"/>
                          </a:solidFill>
                          <a:latin typeface="Arial"/>
                        </a:rPr>
                        <a:t>30.222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a:solidFill>
                            <a:srgbClr val="000000"/>
                          </a:solidFill>
                          <a:latin typeface="Arial"/>
                        </a:rPr>
                        <a:t>19%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1100" b="0" i="0" u="none" strike="noStrike" dirty="0">
                          <a:solidFill>
                            <a:srgbClr val="9C0006"/>
                          </a:solidFill>
                          <a:latin typeface="Arial"/>
                        </a:rPr>
                        <a:t>Up Sell</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8875">
                <a:tc>
                  <a:txBody>
                    <a:bodyPr/>
                    <a:lstStyle/>
                    <a:p>
                      <a:pPr algn="ctr" fontAlgn="ctr"/>
                      <a:r>
                        <a:rPr lang="en-US" sz="1100" b="1" i="0" u="none" strike="noStrike" dirty="0">
                          <a:solidFill>
                            <a:srgbClr val="FFFFFF"/>
                          </a:solidFill>
                          <a:latin typeface="Arial"/>
                        </a:rPr>
                        <a:t>Total</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162.954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100%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latin typeface="Arial"/>
                        </a:rPr>
                        <a:t> </a:t>
                      </a:r>
                    </a:p>
                  </a:txBody>
                  <a:tcPr marL="0" marR="0" marT="0"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a:noFill/>
                    </a:lnB>
                    <a:solidFill>
                      <a:srgbClr val="002060"/>
                    </a:solidFill>
                  </a:tcPr>
                </a:tc>
              </a:tr>
            </a:tbl>
          </a:graphicData>
        </a:graphic>
      </p:graphicFrame>
      <p:pic>
        <p:nvPicPr>
          <p:cNvPr id="37893" name="Picture 5"/>
          <p:cNvPicPr>
            <a:picLocks noChangeAspect="1" noChangeArrowheads="1"/>
          </p:cNvPicPr>
          <p:nvPr/>
        </p:nvPicPr>
        <p:blipFill>
          <a:blip r:embed="rId3" cstate="print"/>
          <a:srcRect/>
          <a:stretch>
            <a:fillRect/>
          </a:stretch>
        </p:blipFill>
        <p:spPr bwMode="auto">
          <a:xfrm>
            <a:off x="611560" y="548680"/>
            <a:ext cx="708857" cy="508447"/>
          </a:xfrm>
          <a:prstGeom prst="rect">
            <a:avLst/>
          </a:prstGeom>
          <a:noFill/>
          <a:ln w="9525">
            <a:noFill/>
            <a:miter lim="800000"/>
            <a:headEnd/>
            <a:tailEnd/>
          </a:ln>
        </p:spPr>
      </p:pic>
      <p:pic>
        <p:nvPicPr>
          <p:cNvPr id="28" name="Picture 1"/>
          <p:cNvPicPr>
            <a:picLocks noChangeAspect="1" noChangeArrowheads="1"/>
          </p:cNvPicPr>
          <p:nvPr/>
        </p:nvPicPr>
        <p:blipFill>
          <a:blip r:embed="rId4" cstate="print"/>
          <a:srcRect/>
          <a:stretch>
            <a:fillRect/>
          </a:stretch>
        </p:blipFill>
        <p:spPr bwMode="auto">
          <a:xfrm>
            <a:off x="2555776" y="6406728"/>
            <a:ext cx="648072" cy="249755"/>
          </a:xfrm>
          <a:prstGeom prst="rect">
            <a:avLst/>
          </a:prstGeom>
          <a:noFill/>
          <a:ln w="9525">
            <a:noFill/>
            <a:miter lim="800000"/>
            <a:headEnd/>
            <a:tailEnd/>
          </a:ln>
        </p:spPr>
      </p:pic>
      <p:sp>
        <p:nvSpPr>
          <p:cNvPr id="29" name="Rounded Rectangle 28"/>
          <p:cNvSpPr/>
          <p:nvPr/>
        </p:nvSpPr>
        <p:spPr>
          <a:xfrm>
            <a:off x="803202" y="1354485"/>
            <a:ext cx="144016" cy="388618"/>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918642" y="1316385"/>
            <a:ext cx="5544616" cy="461665"/>
          </a:xfrm>
          <a:prstGeom prst="rect">
            <a:avLst/>
          </a:prstGeom>
          <a:noFill/>
        </p:spPr>
        <p:txBody>
          <a:bodyPr wrap="square" rtlCol="0">
            <a:spAutoFit/>
          </a:bodyPr>
          <a:lstStyle/>
          <a:p>
            <a:r>
              <a:rPr lang="en-US" sz="1200" dirty="0" smtClean="0">
                <a:solidFill>
                  <a:srgbClr val="002060"/>
                </a:solidFill>
                <a:latin typeface="Arial" pitchFamily="34" charset="0"/>
                <a:cs typeface="Arial" pitchFamily="34" charset="0"/>
              </a:rPr>
              <a:t>In order to understand the customer group where we will focus our campaign, we have to understand the behavior of our base as shown in the table below:</a:t>
            </a:r>
          </a:p>
        </p:txBody>
      </p:sp>
      <p:sp>
        <p:nvSpPr>
          <p:cNvPr id="33" name="Rectangle 32"/>
          <p:cNvSpPr/>
          <p:nvPr/>
        </p:nvSpPr>
        <p:spPr>
          <a:xfrm>
            <a:off x="5519435" y="2041426"/>
            <a:ext cx="1170513" cy="307777"/>
          </a:xfrm>
          <a:prstGeom prst="rect">
            <a:avLst/>
          </a:prstGeom>
        </p:spPr>
        <p:txBody>
          <a:bodyPr wrap="none">
            <a:spAutoFit/>
          </a:bodyPr>
          <a:lstStyle/>
          <a:p>
            <a:r>
              <a:rPr lang="en-US" sz="1400" b="1" dirty="0" smtClean="0">
                <a:solidFill>
                  <a:srgbClr val="002060"/>
                </a:solidFill>
                <a:latin typeface="Arial" pitchFamily="34" charset="0"/>
                <a:cs typeface="Arial" pitchFamily="34" charset="0"/>
              </a:rPr>
              <a:t>Comments:</a:t>
            </a:r>
          </a:p>
        </p:txBody>
      </p:sp>
      <p:sp>
        <p:nvSpPr>
          <p:cNvPr id="34" name="Rectangle 33"/>
          <p:cNvSpPr/>
          <p:nvPr/>
        </p:nvSpPr>
        <p:spPr>
          <a:xfrm>
            <a:off x="5796136" y="3573016"/>
            <a:ext cx="2736304" cy="1446550"/>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It is interesting that the 19% of the base make orders that are 100% of “Breakfast Cuisine”. These customers probably have already made purchases of “Coffee” (if the database provide us detailed analysis about what the “Breakfast” cuisine contains, we can be more targeted to our campaigns)</a:t>
            </a:r>
            <a:endParaRPr lang="en-US" sz="1100" dirty="0"/>
          </a:p>
        </p:txBody>
      </p:sp>
      <p:cxnSp>
        <p:nvCxnSpPr>
          <p:cNvPr id="35" name="Straight Connector 34"/>
          <p:cNvCxnSpPr/>
          <p:nvPr/>
        </p:nvCxnSpPr>
        <p:spPr>
          <a:xfrm>
            <a:off x="5391461" y="2204864"/>
            <a:ext cx="0" cy="381642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753844" y="2435970"/>
            <a:ext cx="2736304" cy="938719"/>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The 57% of our base have never made an order of “Breakfast” cuisine within the time frame we make the analysis. These customers make orders of other cuisine types.</a:t>
            </a:r>
            <a:endParaRPr lang="en-US" sz="1100" dirty="0"/>
          </a:p>
        </p:txBody>
      </p:sp>
      <p:sp>
        <p:nvSpPr>
          <p:cNvPr id="38" name="Isosceles Triangle 37"/>
          <p:cNvSpPr/>
          <p:nvPr/>
        </p:nvSpPr>
        <p:spPr>
          <a:xfrm rot="5400000">
            <a:off x="5615138" y="2467568"/>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9" name="Isosceles Triangle 38"/>
          <p:cNvSpPr/>
          <p:nvPr/>
        </p:nvSpPr>
        <p:spPr>
          <a:xfrm rot="5400000">
            <a:off x="5615138" y="3612038"/>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3" name="Rectangle 42"/>
          <p:cNvSpPr/>
          <p:nvPr/>
        </p:nvSpPr>
        <p:spPr>
          <a:xfrm>
            <a:off x="5796136" y="5252442"/>
            <a:ext cx="2736304" cy="769441"/>
          </a:xfrm>
          <a:prstGeom prst="rect">
            <a:avLst/>
          </a:prstGeom>
        </p:spPr>
        <p:txBody>
          <a:bodyPr wrap="square">
            <a:spAutoFit/>
          </a:bodyPr>
          <a:lstStyle/>
          <a:p>
            <a:r>
              <a:rPr lang="en-US" sz="1100" dirty="0" smtClean="0">
                <a:solidFill>
                  <a:srgbClr val="002060"/>
                </a:solidFill>
                <a:latin typeface="Arial" pitchFamily="34" charset="0"/>
                <a:cs typeface="Arial" pitchFamily="34" charset="0"/>
              </a:rPr>
              <a:t>Also there are 24% of customers that make “Breakfast” cuisine orders as well as other cuisine type orders. We name these customers as “Hybrid”</a:t>
            </a:r>
            <a:endParaRPr lang="en-US" sz="1100" dirty="0"/>
          </a:p>
        </p:txBody>
      </p:sp>
      <p:sp>
        <p:nvSpPr>
          <p:cNvPr id="44" name="Isosceles Triangle 43"/>
          <p:cNvSpPr/>
          <p:nvPr/>
        </p:nvSpPr>
        <p:spPr>
          <a:xfrm rot="5400000">
            <a:off x="5615138" y="5284040"/>
            <a:ext cx="216024" cy="151636"/>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solidFill>
              <a:srgbClr val="002060"/>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2007</TotalTime>
  <Words>1475</Words>
  <Application>Microsoft Office PowerPoint</Application>
  <PresentationFormat>On-screen Show (4:3)</PresentationFormat>
  <Paragraphs>330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GF</dc:creator>
  <cp:lastModifiedBy>GF</cp:lastModifiedBy>
  <cp:revision>134</cp:revision>
  <dcterms:created xsi:type="dcterms:W3CDTF">2021-06-04T07:42:16Z</dcterms:created>
  <dcterms:modified xsi:type="dcterms:W3CDTF">2021-06-05T17:16:39Z</dcterms:modified>
</cp:coreProperties>
</file>