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3" r:id="rId4"/>
    <p:sldId id="257" r:id="rId5"/>
    <p:sldId id="267" r:id="rId6"/>
    <p:sldId id="265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nard ROUVREAU" initials="BR" lastIdx="1" clrIdx="0">
    <p:extLst>
      <p:ext uri="{19B8F6BF-5375-455C-9EA6-DF929625EA0E}">
        <p15:presenceInfo xmlns:p15="http://schemas.microsoft.com/office/powerpoint/2012/main" userId="c71674dddacd6e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A5F3"/>
    <a:srgbClr val="B1C8F9"/>
    <a:srgbClr val="B1CCF9"/>
    <a:srgbClr val="B2D3F8"/>
    <a:srgbClr val="B3BEF7"/>
    <a:srgbClr val="75A8F3"/>
    <a:srgbClr val="95EAF5"/>
    <a:srgbClr val="ADD7F9"/>
    <a:srgbClr val="B8DCFA"/>
    <a:srgbClr val="A2D1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70ED31-85F4-BBAA-A514-BAB5C1048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00E134-2ED0-0E38-9FAB-54B22CC38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9BC8CF-93A6-B541-E17D-FF3F7FF17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D230-3017-4D6B-99D3-EF8BEC2ED037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D58205-284C-B008-D989-87E1E3B82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13DC21-085C-D9E3-3F84-F60266F7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4F79-1931-4B0C-BD90-705E8C265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5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61322-4280-D955-185A-C1D5E335F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C245FB4-5BE8-3F7D-84D2-7C895E34F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719971-3CA8-31D4-E46A-D3705EF5F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D230-3017-4D6B-99D3-EF8BEC2ED037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C1B37B-5CEB-3C2B-D48A-04F90129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138D21-14D2-58B9-A414-1A78C46F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4F79-1931-4B0C-BD90-705E8C265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88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5FF34D1-3E11-87EF-E799-8D38C60D1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F3BDD3-541E-B142-BB31-6810F9D73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D978EA-CF67-13D9-336C-5F337BA46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D230-3017-4D6B-99D3-EF8BEC2ED037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31618F-E26B-F807-92A7-4429D5BA4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3A6487-8BB3-6FDC-9F48-D429E79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4F79-1931-4B0C-BD90-705E8C265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915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CD3D6A-D831-4E0E-7B9C-F4297381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A2B1A7-46B9-9AB7-F6AB-37A38D78A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F949D3-5271-F597-1C00-91B178CD1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D230-3017-4D6B-99D3-EF8BEC2ED037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F4AD4F-F310-00B5-F59B-7E902D1D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7824A3-6348-DCF1-3F9F-8E2DFA94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4F79-1931-4B0C-BD90-705E8C265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79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5922A-F401-0CD8-1D85-49CC7E6B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8E8F46-73F3-20B5-929D-E11FB3E3B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25C20D-88CC-F4CE-0672-B90AA00A6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D230-3017-4D6B-99D3-EF8BEC2ED037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A6309C-2EC3-654E-0875-7C4DD3A6E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10CDBE-936A-533E-F080-A9E37C5B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4F79-1931-4B0C-BD90-705E8C265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87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CFD5E0-E095-CFA6-DF91-79A4CD6A7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C385ED-BB4F-5DFE-E665-B1D756F0BA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2C811B2-9962-22D2-FF0F-B520D1B4C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02062C-87E8-00AF-8C70-45728D7A0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D230-3017-4D6B-99D3-EF8BEC2ED037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096C67-6AD7-1A26-046B-447EE5C56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DDB0F8-F6C8-AC39-8C9F-12E929A1A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4F79-1931-4B0C-BD90-705E8C265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82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9781D0-F672-8C69-C17B-6EBDD58E8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A71E1A-11C0-D7C8-1CD2-0A7169307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E99145-6EA1-3919-5B21-4E425FCA6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38FD5D8-F4D8-5A3C-9CF9-47085C4CC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D35B6DA-F9AD-373E-3F54-68300A66F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A81D636-AC2A-7876-BC17-CADCED734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D230-3017-4D6B-99D3-EF8BEC2ED037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1E22F24-FDE4-EF07-9B11-0333E51C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B68837C-B31B-5D47-3E0C-D83B3DFB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4F79-1931-4B0C-BD90-705E8C265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90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ADEE7-6172-3203-FCA6-A3D51A27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E820849-E05F-0D06-AE6D-2CC7A4FC0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D230-3017-4D6B-99D3-EF8BEC2ED037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761B048-9AD6-C55D-635B-0BF518E4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EC4BEF-0DA2-E5CF-6F24-5FD840AB6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4F79-1931-4B0C-BD90-705E8C265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24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3812BC6-5301-89D7-6F8A-D13070145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D230-3017-4D6B-99D3-EF8BEC2ED037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5FA2E5A-8F6B-1777-98AD-C3B183A3B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5E8471-4A9E-E8C0-ECEA-2BDA0FD5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4F79-1931-4B0C-BD90-705E8C265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76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4F4026-1D41-1216-3FC0-BF9BC7BF3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5AF979-44D8-06BA-0DFE-D51721EE3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CAD71DA-DFAA-84DB-5E9F-942F08316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BFB0D2-42BF-37FD-750E-3F9A2612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D230-3017-4D6B-99D3-EF8BEC2ED037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810FF2-D9EE-9E8A-2600-4F94C622A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A421B1-C791-7C97-4D7D-18D3B256A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4F79-1931-4B0C-BD90-705E8C265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01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11CC2C-3AC4-C366-9F2A-9867670AA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7F9F8F2-A8F2-597B-EE48-C09CA6FBC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5F59F3-E59F-F6AE-3D81-E61EAFFC4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AF42BB-627A-A50D-6CC6-75CF8FD66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D230-3017-4D6B-99D3-EF8BEC2ED037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4AE1E1-FE8B-F01B-B340-540B9633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7F679C-A272-4CC1-494F-CCC2C45E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4F79-1931-4B0C-BD90-705E8C265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14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8615FA8-F170-0169-5AF1-298312E50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2B6BA2-C661-F3B8-97EA-CA76F717F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200733-1C7B-5010-90A4-C6410BCB7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ED230-3017-4D6B-99D3-EF8BEC2ED037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F9C315-0E17-33CB-6B2F-1CD3D8345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544F2E-4B06-E2A4-A2A8-3E9876CA5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C4F79-1931-4B0C-BD90-705E8C265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85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ADD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929B272-C5AF-4065-90A3-3EF1D4886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580" y="1870166"/>
            <a:ext cx="4375064" cy="2978464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5E4018FE-8919-CF8F-8A98-CE98FA29D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0624" y="5739620"/>
            <a:ext cx="9461863" cy="456700"/>
          </a:xfrm>
        </p:spPr>
        <p:txBody>
          <a:bodyPr>
            <a:normAutofit/>
          </a:bodyPr>
          <a:lstStyle/>
          <a:p>
            <a:pPr algn="l"/>
            <a:r>
              <a:rPr lang="fr-FR" dirty="0"/>
              <a:t>Soutenance Projet n°3 : 29 juin 2023			    Bernard ROUVREAU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B801741-D55A-F7A3-B8D9-6C734EEB5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029" y="257053"/>
            <a:ext cx="11625942" cy="1444246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Designez une application Python adaptée aux besoins d'un client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002ACAB4-B0E6-AE94-7C7D-23007CC3E01A}"/>
              </a:ext>
            </a:extLst>
          </p:cNvPr>
          <p:cNvSpPr txBox="1">
            <a:spLocks/>
          </p:cNvSpPr>
          <p:nvPr/>
        </p:nvSpPr>
        <p:spPr>
          <a:xfrm>
            <a:off x="313509" y="2471596"/>
            <a:ext cx="7526792" cy="23770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Première réunion Collaborative </a:t>
            </a:r>
          </a:p>
        </p:txBody>
      </p:sp>
    </p:spTree>
    <p:extLst>
      <p:ext uri="{BB962C8B-B14F-4D97-AF65-F5344CB8AC3E}">
        <p14:creationId xmlns:p14="http://schemas.microsoft.com/office/powerpoint/2010/main" val="1171591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">
            <a:extLst>
              <a:ext uri="{FF2B5EF4-FFF2-40B4-BE49-F238E27FC236}">
                <a16:creationId xmlns:a16="http://schemas.microsoft.com/office/drawing/2014/main" id="{B73A309C-6D71-5989-B825-8522948DC7F5}"/>
              </a:ext>
            </a:extLst>
          </p:cNvPr>
          <p:cNvSpPr txBox="1"/>
          <p:nvPr/>
        </p:nvSpPr>
        <p:spPr>
          <a:xfrm>
            <a:off x="10821193" y="4627271"/>
            <a:ext cx="1370807" cy="13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>
                <a:solidFill>
                  <a:srgbClr val="FFFFFF"/>
                </a:solidFill>
                <a:latin typeface="Open Sans Bold"/>
              </a:rPr>
              <a:t>Fin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06D4F6-EBD8-0579-2318-3895A2D98D3B}"/>
              </a:ext>
            </a:extLst>
          </p:cNvPr>
          <p:cNvSpPr/>
          <p:nvPr/>
        </p:nvSpPr>
        <p:spPr>
          <a:xfrm>
            <a:off x="2810874" y="2029"/>
            <a:ext cx="9363075" cy="1638220"/>
          </a:xfrm>
          <a:prstGeom prst="rect">
            <a:avLst/>
          </a:prstGeom>
          <a:solidFill>
            <a:srgbClr val="89A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tx1"/>
                </a:solidFill>
              </a:rPr>
              <a:t>Révision de tous les livrables</a:t>
            </a:r>
          </a:p>
          <a:p>
            <a:pPr algn="ctr"/>
            <a:r>
              <a:rPr lang="fr-FR" sz="3200" dirty="0">
                <a:solidFill>
                  <a:schemeClr val="tx1"/>
                </a:solidFill>
              </a:rPr>
              <a:t>proposés par notre équipe AGILE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F2C1E09-4E46-4529-C34C-C4AEF7DCD2E6}"/>
              </a:ext>
            </a:extLst>
          </p:cNvPr>
          <p:cNvSpPr txBox="1"/>
          <p:nvPr/>
        </p:nvSpPr>
        <p:spPr>
          <a:xfrm>
            <a:off x="2717868" y="3060490"/>
            <a:ext cx="86346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>
              <a:buFont typeface="+mj-lt"/>
              <a:buAutoNum type="arabicPeriod"/>
            </a:pPr>
            <a:r>
              <a:rPr lang="fr-FR" sz="4400" dirty="0"/>
              <a:t>Le diagramme UML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04D692C6-E175-A23C-1B82-A914A5D8482B}"/>
              </a:ext>
            </a:extLst>
          </p:cNvPr>
          <p:cNvGrpSpPr/>
          <p:nvPr/>
        </p:nvGrpSpPr>
        <p:grpSpPr>
          <a:xfrm>
            <a:off x="2349761" y="5864923"/>
            <a:ext cx="3325482" cy="609600"/>
            <a:chOff x="2270249" y="5864923"/>
            <a:chExt cx="3325482" cy="609600"/>
          </a:xfrm>
        </p:grpSpPr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5BB67B13-9296-EE2D-40FC-D45278EBA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0249" y="5864923"/>
              <a:ext cx="2009775" cy="609600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44789EBD-F7A5-E037-5D55-1A124A942528}"/>
                </a:ext>
              </a:extLst>
            </p:cNvPr>
            <p:cNvSpPr txBox="1"/>
            <p:nvPr/>
          </p:nvSpPr>
          <p:spPr>
            <a:xfrm>
              <a:off x="4154557" y="6025679"/>
              <a:ext cx="1441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i="1" dirty="0">
                  <a:ea typeface="Amiri" panose="00000500000000000000" pitchFamily="2" charset="-78"/>
                  <a:cs typeface="Amiri" panose="00000500000000000000" pitchFamily="2" charset="-78"/>
                </a:rPr>
                <a:t>Agence Web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F1FB34C-7C71-0506-FAEA-E435EB58ECB2}"/>
              </a:ext>
            </a:extLst>
          </p:cNvPr>
          <p:cNvSpPr/>
          <p:nvPr/>
        </p:nvSpPr>
        <p:spPr>
          <a:xfrm>
            <a:off x="8044" y="8"/>
            <a:ext cx="4554017" cy="1638220"/>
          </a:xfrm>
          <a:prstGeom prst="rect">
            <a:avLst/>
          </a:prstGeom>
          <a:solidFill>
            <a:srgbClr val="89A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8DE34645-A5D4-D6EF-569E-9DF4A984339A}"/>
              </a:ext>
            </a:extLst>
          </p:cNvPr>
          <p:cNvGrpSpPr/>
          <p:nvPr/>
        </p:nvGrpSpPr>
        <p:grpSpPr>
          <a:xfrm>
            <a:off x="2337061" y="5862901"/>
            <a:ext cx="3325482" cy="609600"/>
            <a:chOff x="2270249" y="5864923"/>
            <a:chExt cx="3325482" cy="609600"/>
          </a:xfrm>
        </p:grpSpPr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9581E73F-EE28-6DA4-5C87-4E156FDC1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0249" y="5864923"/>
              <a:ext cx="2009775" cy="609600"/>
            </a:xfrm>
            <a:prstGeom prst="rect">
              <a:avLst/>
            </a:prstGeom>
          </p:spPr>
        </p:pic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AF203D5E-CC2B-D565-7406-67B4D886013F}"/>
                </a:ext>
              </a:extLst>
            </p:cNvPr>
            <p:cNvSpPr txBox="1"/>
            <p:nvPr/>
          </p:nvSpPr>
          <p:spPr>
            <a:xfrm>
              <a:off x="4154557" y="6025679"/>
              <a:ext cx="1441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i="1" dirty="0">
                  <a:ea typeface="Amiri" panose="00000500000000000000" pitchFamily="2" charset="-78"/>
                  <a:cs typeface="Amiri" panose="00000500000000000000" pitchFamily="2" charset="-78"/>
                </a:rPr>
                <a:t>Agence Web</a:t>
              </a:r>
            </a:p>
          </p:txBody>
        </p:sp>
      </p:grpSp>
      <p:pic>
        <p:nvPicPr>
          <p:cNvPr id="35" name="Image 34">
            <a:extLst>
              <a:ext uri="{FF2B5EF4-FFF2-40B4-BE49-F238E27FC236}">
                <a16:creationId xmlns:a16="http://schemas.microsoft.com/office/drawing/2014/main" id="{42AAD2CE-FF32-1C2A-0593-4DDB71B1E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606" y="2000142"/>
            <a:ext cx="2073153" cy="1022681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54D09BE6-74CB-48A8-9296-734A7FF419CB}"/>
              </a:ext>
            </a:extLst>
          </p:cNvPr>
          <p:cNvSpPr txBox="1"/>
          <p:nvPr/>
        </p:nvSpPr>
        <p:spPr>
          <a:xfrm>
            <a:off x="5945177" y="3889808"/>
            <a:ext cx="2885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Définition des 5 rubriques: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	</a:t>
            </a:r>
            <a:r>
              <a:rPr lang="fr-FR" b="1" dirty="0"/>
              <a:t>Connexion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/>
              <a:t>	Tâches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/>
              <a:t>	Chat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/>
              <a:t>	Calendrier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/>
              <a:t>	Tableau de bord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12488C3-41F9-BCC6-46D9-AB4343CA085D}"/>
              </a:ext>
            </a:extLst>
          </p:cNvPr>
          <p:cNvSpPr/>
          <p:nvPr/>
        </p:nvSpPr>
        <p:spPr>
          <a:xfrm>
            <a:off x="7552" y="1625652"/>
            <a:ext cx="2263362" cy="5219765"/>
          </a:xfrm>
          <a:prstGeom prst="rect">
            <a:avLst/>
          </a:prstGeom>
          <a:solidFill>
            <a:srgbClr val="89A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61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967C29-0CB9-7D6C-245A-36D896FCFE5E}"/>
              </a:ext>
            </a:extLst>
          </p:cNvPr>
          <p:cNvSpPr/>
          <p:nvPr/>
        </p:nvSpPr>
        <p:spPr>
          <a:xfrm>
            <a:off x="2810874" y="2029"/>
            <a:ext cx="9363075" cy="1638220"/>
          </a:xfrm>
          <a:prstGeom prst="rect">
            <a:avLst/>
          </a:prstGeom>
          <a:solidFill>
            <a:srgbClr val="89A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tx1"/>
                </a:solidFill>
              </a:rPr>
              <a:t>Révision de tous les livrables</a:t>
            </a:r>
          </a:p>
          <a:p>
            <a:pPr algn="ctr"/>
            <a:r>
              <a:rPr lang="fr-FR" sz="3200" dirty="0">
                <a:solidFill>
                  <a:schemeClr val="tx1"/>
                </a:solidFill>
              </a:rPr>
              <a:t>proposés par notre équipe AGILE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189A556-85EE-9DC2-CFA8-F271B17D68CA}"/>
              </a:ext>
            </a:extLst>
          </p:cNvPr>
          <p:cNvSpPr txBox="1"/>
          <p:nvPr/>
        </p:nvSpPr>
        <p:spPr>
          <a:xfrm>
            <a:off x="3175068" y="3715275"/>
            <a:ext cx="863468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>
              <a:buFont typeface="+mj-lt"/>
              <a:buAutoNum type="arabicPeriod" startAt="2"/>
            </a:pPr>
            <a:r>
              <a:rPr lang="fr-FR" sz="4400" dirty="0"/>
              <a:t>Les User Stories définies pour cette première proposition</a:t>
            </a:r>
          </a:p>
          <a:p>
            <a:pPr marL="800100" lvl="1" indent="-342900">
              <a:buFont typeface="+mj-lt"/>
              <a:buAutoNum type="arabicPeriod" startAt="2"/>
            </a:pP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D90060-54AC-6519-CC48-0D0D1BAB78C0}"/>
              </a:ext>
            </a:extLst>
          </p:cNvPr>
          <p:cNvSpPr/>
          <p:nvPr/>
        </p:nvSpPr>
        <p:spPr>
          <a:xfrm>
            <a:off x="-1009" y="8"/>
            <a:ext cx="4554017" cy="1638220"/>
          </a:xfrm>
          <a:prstGeom prst="rect">
            <a:avLst/>
          </a:prstGeom>
          <a:solidFill>
            <a:srgbClr val="89A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BCA8FE3-5845-2ADE-2950-F43CD0BF5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606" y="2000142"/>
            <a:ext cx="2073153" cy="102268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9777359-0AD4-6E54-BEC9-ACFCB40C9E8A}"/>
              </a:ext>
            </a:extLst>
          </p:cNvPr>
          <p:cNvSpPr/>
          <p:nvPr/>
        </p:nvSpPr>
        <p:spPr>
          <a:xfrm>
            <a:off x="0" y="1636206"/>
            <a:ext cx="2263362" cy="5219765"/>
          </a:xfrm>
          <a:prstGeom prst="rect">
            <a:avLst/>
          </a:prstGeom>
          <a:solidFill>
            <a:srgbClr val="89A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135BEB93-2D16-93C3-D573-C3CF1457D4AF}"/>
              </a:ext>
            </a:extLst>
          </p:cNvPr>
          <p:cNvGrpSpPr/>
          <p:nvPr/>
        </p:nvGrpSpPr>
        <p:grpSpPr>
          <a:xfrm>
            <a:off x="2337061" y="5862901"/>
            <a:ext cx="3325482" cy="609600"/>
            <a:chOff x="2270249" y="5864923"/>
            <a:chExt cx="3325482" cy="609600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A17D1C34-94D0-D981-06F9-3586F2DD5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0249" y="5864923"/>
              <a:ext cx="2009775" cy="609600"/>
            </a:xfrm>
            <a:prstGeom prst="rect">
              <a:avLst/>
            </a:prstGeom>
          </p:spPr>
        </p:pic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4D964A18-7CC0-257C-21F1-A005EEF1054A}"/>
                </a:ext>
              </a:extLst>
            </p:cNvPr>
            <p:cNvSpPr txBox="1"/>
            <p:nvPr/>
          </p:nvSpPr>
          <p:spPr>
            <a:xfrm>
              <a:off x="4154557" y="6025679"/>
              <a:ext cx="1441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i="1" dirty="0">
                  <a:ea typeface="Amiri" panose="00000500000000000000" pitchFamily="2" charset="-78"/>
                  <a:cs typeface="Amiri" panose="00000500000000000000" pitchFamily="2" charset="-78"/>
                </a:rPr>
                <a:t>Agence Web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149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">
            <a:extLst>
              <a:ext uri="{FF2B5EF4-FFF2-40B4-BE49-F238E27FC236}">
                <a16:creationId xmlns:a16="http://schemas.microsoft.com/office/drawing/2014/main" id="{B73A309C-6D71-5989-B825-8522948DC7F5}"/>
              </a:ext>
            </a:extLst>
          </p:cNvPr>
          <p:cNvSpPr txBox="1"/>
          <p:nvPr/>
        </p:nvSpPr>
        <p:spPr>
          <a:xfrm>
            <a:off x="10821193" y="4627271"/>
            <a:ext cx="1370807" cy="13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>
                <a:solidFill>
                  <a:srgbClr val="FFFFFF"/>
                </a:solidFill>
                <a:latin typeface="Open Sans Bold"/>
              </a:rPr>
              <a:t>Fin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96D9288-A64F-3511-7759-AE4ACCD0FDCF}"/>
              </a:ext>
            </a:extLst>
          </p:cNvPr>
          <p:cNvSpPr txBox="1"/>
          <p:nvPr/>
        </p:nvSpPr>
        <p:spPr>
          <a:xfrm>
            <a:off x="3184094" y="3707296"/>
            <a:ext cx="86346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>
              <a:buFont typeface="+mj-lt"/>
              <a:buAutoNum type="arabicPeriod" startAt="3"/>
            </a:pPr>
            <a:r>
              <a:rPr lang="fr-FR" sz="4400" dirty="0"/>
              <a:t>Les Wireframes nous indiquent l’aspect des pages du site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9672F3-0997-0D48-40F3-4433D9A91F60}"/>
              </a:ext>
            </a:extLst>
          </p:cNvPr>
          <p:cNvSpPr/>
          <p:nvPr/>
        </p:nvSpPr>
        <p:spPr>
          <a:xfrm>
            <a:off x="2810874" y="2029"/>
            <a:ext cx="9363075" cy="1638220"/>
          </a:xfrm>
          <a:prstGeom prst="rect">
            <a:avLst/>
          </a:prstGeom>
          <a:solidFill>
            <a:srgbClr val="89A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tx1"/>
                </a:solidFill>
              </a:rPr>
              <a:t>Révision de tous les livrables</a:t>
            </a:r>
          </a:p>
          <a:p>
            <a:pPr algn="ctr"/>
            <a:r>
              <a:rPr lang="fr-FR" sz="3200" dirty="0">
                <a:solidFill>
                  <a:schemeClr val="tx1"/>
                </a:solidFill>
              </a:rPr>
              <a:t>proposés par notre équipe AGILE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166D686B-2EC7-4FFB-D980-6B1805140943}"/>
              </a:ext>
            </a:extLst>
          </p:cNvPr>
          <p:cNvGrpSpPr/>
          <p:nvPr/>
        </p:nvGrpSpPr>
        <p:grpSpPr>
          <a:xfrm>
            <a:off x="0" y="8"/>
            <a:ext cx="4562061" cy="6855963"/>
            <a:chOff x="0" y="8"/>
            <a:chExt cx="4562061" cy="68559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3694103-AE7F-256B-1450-8BA2EDEC3654}"/>
                </a:ext>
              </a:extLst>
            </p:cNvPr>
            <p:cNvSpPr/>
            <p:nvPr/>
          </p:nvSpPr>
          <p:spPr>
            <a:xfrm>
              <a:off x="8044" y="8"/>
              <a:ext cx="4554017" cy="1638220"/>
            </a:xfrm>
            <a:prstGeom prst="rect">
              <a:avLst/>
            </a:prstGeom>
            <a:solidFill>
              <a:srgbClr val="89A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2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1FD587-57DB-1B4F-F3E7-E0542ACC4893}"/>
                </a:ext>
              </a:extLst>
            </p:cNvPr>
            <p:cNvSpPr/>
            <p:nvPr/>
          </p:nvSpPr>
          <p:spPr>
            <a:xfrm>
              <a:off x="0" y="1636206"/>
              <a:ext cx="2263362" cy="5219765"/>
            </a:xfrm>
            <a:prstGeom prst="rect">
              <a:avLst/>
            </a:prstGeom>
            <a:solidFill>
              <a:srgbClr val="89A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2FADAA61-A32F-C384-AD49-FC076B65BB27}"/>
              </a:ext>
            </a:extLst>
          </p:cNvPr>
          <p:cNvGrpSpPr/>
          <p:nvPr/>
        </p:nvGrpSpPr>
        <p:grpSpPr>
          <a:xfrm>
            <a:off x="2337061" y="5862901"/>
            <a:ext cx="3325482" cy="609600"/>
            <a:chOff x="2270249" y="5864923"/>
            <a:chExt cx="3325482" cy="609600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60E7D4A9-AF19-648F-B484-FCFB5EE46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0249" y="5864923"/>
              <a:ext cx="2009775" cy="609600"/>
            </a:xfrm>
            <a:prstGeom prst="rect">
              <a:avLst/>
            </a:prstGeom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008A88DB-8EBF-C965-AEBF-345DCF18B9C7}"/>
                </a:ext>
              </a:extLst>
            </p:cNvPr>
            <p:cNvSpPr txBox="1"/>
            <p:nvPr/>
          </p:nvSpPr>
          <p:spPr>
            <a:xfrm>
              <a:off x="4154557" y="6025679"/>
              <a:ext cx="1441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i="1" dirty="0">
                  <a:ea typeface="Amiri" panose="00000500000000000000" pitchFamily="2" charset="-78"/>
                  <a:cs typeface="Amiri" panose="00000500000000000000" pitchFamily="2" charset="-78"/>
                </a:rPr>
                <a:t>Agence Web</a:t>
              </a:r>
            </a:p>
          </p:txBody>
        </p:sp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018928A7-035B-F609-C47A-8EE8FC320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606" y="2000142"/>
            <a:ext cx="2073153" cy="102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20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">
            <a:extLst>
              <a:ext uri="{FF2B5EF4-FFF2-40B4-BE49-F238E27FC236}">
                <a16:creationId xmlns:a16="http://schemas.microsoft.com/office/drawing/2014/main" id="{B73A309C-6D71-5989-B825-8522948DC7F5}"/>
              </a:ext>
            </a:extLst>
          </p:cNvPr>
          <p:cNvSpPr txBox="1"/>
          <p:nvPr/>
        </p:nvSpPr>
        <p:spPr>
          <a:xfrm>
            <a:off x="10821193" y="4627271"/>
            <a:ext cx="1370807" cy="13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>
                <a:solidFill>
                  <a:srgbClr val="FFFFFF"/>
                </a:solidFill>
                <a:latin typeface="Open Sans Bold"/>
              </a:rPr>
              <a:t>Fin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06D4F6-EBD8-0579-2318-3895A2D98D3B}"/>
              </a:ext>
            </a:extLst>
          </p:cNvPr>
          <p:cNvSpPr/>
          <p:nvPr/>
        </p:nvSpPr>
        <p:spPr>
          <a:xfrm>
            <a:off x="2810874" y="2029"/>
            <a:ext cx="9363075" cy="1638220"/>
          </a:xfrm>
          <a:prstGeom prst="rect">
            <a:avLst/>
          </a:prstGeom>
          <a:solidFill>
            <a:srgbClr val="89A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tx1"/>
                </a:solidFill>
              </a:rPr>
              <a:t>Révision de tous les livrables</a:t>
            </a:r>
          </a:p>
          <a:p>
            <a:pPr algn="ctr"/>
            <a:r>
              <a:rPr lang="fr-FR" sz="3200" dirty="0">
                <a:solidFill>
                  <a:schemeClr val="tx1"/>
                </a:solidFill>
              </a:rPr>
              <a:t>proposés par notre équipe AGILE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F2C1E09-4E46-4529-C34C-C4AEF7DCD2E6}"/>
              </a:ext>
            </a:extLst>
          </p:cNvPr>
          <p:cNvSpPr txBox="1"/>
          <p:nvPr/>
        </p:nvSpPr>
        <p:spPr>
          <a:xfrm>
            <a:off x="3184094" y="3725093"/>
            <a:ext cx="86346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>
              <a:buFont typeface="+mj-lt"/>
              <a:buAutoNum type="arabicPeriod" startAt="4"/>
            </a:pPr>
            <a:r>
              <a:rPr lang="fr-FR" sz="4400" dirty="0"/>
              <a:t>Le Tableau Kanban qui organise l’avancée des travaux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861EF890-EFDF-0A89-A671-D7A6E96AEFB7}"/>
              </a:ext>
            </a:extLst>
          </p:cNvPr>
          <p:cNvGrpSpPr/>
          <p:nvPr/>
        </p:nvGrpSpPr>
        <p:grpSpPr>
          <a:xfrm>
            <a:off x="0" y="8"/>
            <a:ext cx="4562061" cy="6855963"/>
            <a:chOff x="0" y="8"/>
            <a:chExt cx="4562061" cy="685596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BD2402B-8A85-7224-33FB-8D2C145714EE}"/>
                </a:ext>
              </a:extLst>
            </p:cNvPr>
            <p:cNvSpPr/>
            <p:nvPr/>
          </p:nvSpPr>
          <p:spPr>
            <a:xfrm>
              <a:off x="8044" y="8"/>
              <a:ext cx="4554017" cy="1638220"/>
            </a:xfrm>
            <a:prstGeom prst="rect">
              <a:avLst/>
            </a:prstGeom>
            <a:solidFill>
              <a:srgbClr val="89A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2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7548060-7DE6-A75C-630B-745E07F69A1A}"/>
                </a:ext>
              </a:extLst>
            </p:cNvPr>
            <p:cNvSpPr/>
            <p:nvPr/>
          </p:nvSpPr>
          <p:spPr>
            <a:xfrm>
              <a:off x="0" y="1636206"/>
              <a:ext cx="2263362" cy="5219765"/>
            </a:xfrm>
            <a:prstGeom prst="rect">
              <a:avLst/>
            </a:prstGeom>
            <a:solidFill>
              <a:srgbClr val="89A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F299364F-119B-C978-72EA-48E0E6FBA4E1}"/>
              </a:ext>
            </a:extLst>
          </p:cNvPr>
          <p:cNvGrpSpPr/>
          <p:nvPr/>
        </p:nvGrpSpPr>
        <p:grpSpPr>
          <a:xfrm>
            <a:off x="2337061" y="5862901"/>
            <a:ext cx="3325482" cy="609600"/>
            <a:chOff x="2270249" y="5864923"/>
            <a:chExt cx="3325482" cy="609600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622C4192-733A-56B7-C787-F31B508FF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0249" y="5864923"/>
              <a:ext cx="2009775" cy="609600"/>
            </a:xfrm>
            <a:prstGeom prst="rect">
              <a:avLst/>
            </a:prstGeom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B1B54916-E09A-6D44-F4DD-185A789048AD}"/>
                </a:ext>
              </a:extLst>
            </p:cNvPr>
            <p:cNvSpPr txBox="1"/>
            <p:nvPr/>
          </p:nvSpPr>
          <p:spPr>
            <a:xfrm>
              <a:off x="4154557" y="6025679"/>
              <a:ext cx="1441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i="1" dirty="0">
                  <a:ea typeface="Amiri" panose="00000500000000000000" pitchFamily="2" charset="-78"/>
                  <a:cs typeface="Amiri" panose="00000500000000000000" pitchFamily="2" charset="-78"/>
                </a:rPr>
                <a:t>Agence Web</a:t>
              </a:r>
            </a:p>
          </p:txBody>
        </p:sp>
      </p:grpSp>
      <p:pic>
        <p:nvPicPr>
          <p:cNvPr id="14" name="Image 13">
            <a:extLst>
              <a:ext uri="{FF2B5EF4-FFF2-40B4-BE49-F238E27FC236}">
                <a16:creationId xmlns:a16="http://schemas.microsoft.com/office/drawing/2014/main" id="{05EB8401-7C68-3FD0-907C-98561B5F2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606" y="2000142"/>
            <a:ext cx="2073153" cy="102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034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967C29-0CB9-7D6C-245A-36D896FCFE5E}"/>
              </a:ext>
            </a:extLst>
          </p:cNvPr>
          <p:cNvSpPr/>
          <p:nvPr/>
        </p:nvSpPr>
        <p:spPr>
          <a:xfrm>
            <a:off x="2810874" y="2029"/>
            <a:ext cx="9363075" cy="1638220"/>
          </a:xfrm>
          <a:prstGeom prst="rect">
            <a:avLst/>
          </a:prstGeom>
          <a:solidFill>
            <a:srgbClr val="89A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tx1"/>
                </a:solidFill>
              </a:rPr>
              <a:t>Révision de tous les livrables</a:t>
            </a:r>
          </a:p>
          <a:p>
            <a:pPr algn="ctr"/>
            <a:r>
              <a:rPr lang="fr-FR" sz="3200" dirty="0">
                <a:solidFill>
                  <a:schemeClr val="tx1"/>
                </a:solidFill>
              </a:rPr>
              <a:t>proposés par notre équipe AGILE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74DBD7C-79BA-59ED-9E20-3FADA80B0459}"/>
              </a:ext>
            </a:extLst>
          </p:cNvPr>
          <p:cNvSpPr txBox="1"/>
          <p:nvPr/>
        </p:nvSpPr>
        <p:spPr>
          <a:xfrm>
            <a:off x="5594350" y="301625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63895E3-53D9-FC65-2E20-CBD17D63E52E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61A038E-4F9B-56A3-9D0A-208F857DCDFB}"/>
              </a:ext>
            </a:extLst>
          </p:cNvPr>
          <p:cNvSpPr txBox="1"/>
          <p:nvPr/>
        </p:nvSpPr>
        <p:spPr>
          <a:xfrm>
            <a:off x="5178188" y="3776939"/>
            <a:ext cx="3880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Fin de présentation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C22135A-6BC6-E755-068D-BF2CE214932E}"/>
              </a:ext>
            </a:extLst>
          </p:cNvPr>
          <p:cNvSpPr txBox="1"/>
          <p:nvPr/>
        </p:nvSpPr>
        <p:spPr>
          <a:xfrm>
            <a:off x="7492411" y="5295127"/>
            <a:ext cx="388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Avez-vous des questions ?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AC41378-D5AA-2532-5B9B-169A84A0097D}"/>
              </a:ext>
            </a:extLst>
          </p:cNvPr>
          <p:cNvGrpSpPr/>
          <p:nvPr/>
        </p:nvGrpSpPr>
        <p:grpSpPr>
          <a:xfrm>
            <a:off x="0" y="8"/>
            <a:ext cx="4562061" cy="6855963"/>
            <a:chOff x="0" y="8"/>
            <a:chExt cx="4562061" cy="685596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E4B727A-94A7-B717-9400-923B919AD705}"/>
                </a:ext>
              </a:extLst>
            </p:cNvPr>
            <p:cNvSpPr/>
            <p:nvPr/>
          </p:nvSpPr>
          <p:spPr>
            <a:xfrm>
              <a:off x="8044" y="8"/>
              <a:ext cx="4554017" cy="1638220"/>
            </a:xfrm>
            <a:prstGeom prst="rect">
              <a:avLst/>
            </a:prstGeom>
            <a:solidFill>
              <a:srgbClr val="89A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A96FA3-240F-CD4B-BB04-3FD7E13A4AA9}"/>
                </a:ext>
              </a:extLst>
            </p:cNvPr>
            <p:cNvSpPr/>
            <p:nvPr/>
          </p:nvSpPr>
          <p:spPr>
            <a:xfrm>
              <a:off x="0" y="1636206"/>
              <a:ext cx="2263362" cy="5219765"/>
            </a:xfrm>
            <a:prstGeom prst="rect">
              <a:avLst/>
            </a:prstGeom>
            <a:solidFill>
              <a:srgbClr val="89A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5EC7FDE3-773C-E03E-BB6E-69AB6A2DE4DC}"/>
              </a:ext>
            </a:extLst>
          </p:cNvPr>
          <p:cNvGrpSpPr/>
          <p:nvPr/>
        </p:nvGrpSpPr>
        <p:grpSpPr>
          <a:xfrm>
            <a:off x="2337061" y="5862901"/>
            <a:ext cx="3325482" cy="609600"/>
            <a:chOff x="2270249" y="5864923"/>
            <a:chExt cx="3325482" cy="609600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08821537-2117-E535-7ABE-B3CAD3895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0249" y="5864923"/>
              <a:ext cx="2009775" cy="609600"/>
            </a:xfrm>
            <a:prstGeom prst="rect">
              <a:avLst/>
            </a:prstGeom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2A0B19BF-69F5-FE17-89E9-AFC97CB147BD}"/>
                </a:ext>
              </a:extLst>
            </p:cNvPr>
            <p:cNvSpPr txBox="1"/>
            <p:nvPr/>
          </p:nvSpPr>
          <p:spPr>
            <a:xfrm>
              <a:off x="4154557" y="6025679"/>
              <a:ext cx="1441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i="1" dirty="0">
                  <a:ea typeface="Amiri" panose="00000500000000000000" pitchFamily="2" charset="-78"/>
                  <a:cs typeface="Amiri" panose="00000500000000000000" pitchFamily="2" charset="-78"/>
                </a:rPr>
                <a:t>Agence Web</a:t>
              </a:r>
            </a:p>
          </p:txBody>
        </p:sp>
      </p:grpSp>
      <p:pic>
        <p:nvPicPr>
          <p:cNvPr id="13" name="Image 12">
            <a:extLst>
              <a:ext uri="{FF2B5EF4-FFF2-40B4-BE49-F238E27FC236}">
                <a16:creationId xmlns:a16="http://schemas.microsoft.com/office/drawing/2014/main" id="{344B3E12-9733-4CA6-90C1-41571FEF9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606" y="2000142"/>
            <a:ext cx="2073153" cy="102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292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2568</TotalTime>
  <Words>144</Words>
  <Application>Microsoft Office PowerPoint</Application>
  <PresentationFormat>Grand écran</PresentationFormat>
  <Paragraphs>34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Open Sans Bold</vt:lpstr>
      <vt:lpstr>Wingdings</vt:lpstr>
      <vt:lpstr>Thème Office</vt:lpstr>
      <vt:lpstr>Designez une application Python adaptée aux besoins d'un client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Utiliser les bases de Python pour l’analyse des marchés</dc:title>
  <dc:creator>Bernard ROUVREAU</dc:creator>
  <cp:lastModifiedBy>Bernard ROUVREAU</cp:lastModifiedBy>
  <cp:revision>15</cp:revision>
  <dcterms:created xsi:type="dcterms:W3CDTF">2023-06-01T00:16:34Z</dcterms:created>
  <dcterms:modified xsi:type="dcterms:W3CDTF">2023-06-26T19:19:42Z</dcterms:modified>
</cp:coreProperties>
</file>