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3" r:id="rId4"/>
    <p:sldId id="273" r:id="rId5"/>
    <p:sldId id="268" r:id="rId6"/>
    <p:sldId id="274" r:id="rId7"/>
    <p:sldId id="271" r:id="rId8"/>
    <p:sldId id="269" r:id="rId9"/>
    <p:sldId id="272" r:id="rId10"/>
    <p:sldId id="265" r:id="rId11"/>
    <p:sldId id="27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ard ROUVREAU" initials="BR" lastIdx="4" clrIdx="0">
    <p:extLst>
      <p:ext uri="{19B8F6BF-5375-455C-9EA6-DF929625EA0E}">
        <p15:presenceInfo xmlns:p15="http://schemas.microsoft.com/office/powerpoint/2012/main" userId="c71674dddacd6e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5A8F3"/>
    <a:srgbClr val="89A5F3"/>
    <a:srgbClr val="B1C8F9"/>
    <a:srgbClr val="B1CCF9"/>
    <a:srgbClr val="B2D3F8"/>
    <a:srgbClr val="B3BEF7"/>
    <a:srgbClr val="95EAF5"/>
    <a:srgbClr val="ADD7F9"/>
    <a:srgbClr val="B8DCFA"/>
    <a:srgbClr val="A2D1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532" autoAdjust="0"/>
  </p:normalViewPr>
  <p:slideViewPr>
    <p:cSldViewPr snapToGrid="0">
      <p:cViewPr varScale="1">
        <p:scale>
          <a:sx n="91" d="100"/>
          <a:sy n="91" d="100"/>
        </p:scale>
        <p:origin x="10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0ED31-85F4-BBAA-A514-BAB5C1048B5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900E134-2ED0-0E38-9FAB-54B22CC383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39BC8CF-93A6-B541-E17D-FF3F7FF17B64}"/>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5" name="Espace réservé du pied de page 4">
            <a:extLst>
              <a:ext uri="{FF2B5EF4-FFF2-40B4-BE49-F238E27FC236}">
                <a16:creationId xmlns:a16="http://schemas.microsoft.com/office/drawing/2014/main" id="{0ED58205-284C-B008-D989-87E1E3B825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13DC21-085C-D9E3-3F84-F60266F75B79}"/>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38845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61322-4280-D955-185A-C1D5E335F8A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245FB4-5BE8-3F7D-84D2-7C895E34F20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719971-3CA8-31D4-E46A-D3705EF5F408}"/>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5" name="Espace réservé du pied de page 4">
            <a:extLst>
              <a:ext uri="{FF2B5EF4-FFF2-40B4-BE49-F238E27FC236}">
                <a16:creationId xmlns:a16="http://schemas.microsoft.com/office/drawing/2014/main" id="{8BC1B37B-5CEB-3C2B-D48A-04F9012942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138D21-14D2-58B9-A414-1A78C46F0AA2}"/>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385588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FF34D1-3E11-87EF-E799-8D38C60D1D9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DF3BDD3-541E-B142-BB31-6810F9D736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7D978EA-CF67-13D9-336C-5F337BA46022}"/>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5" name="Espace réservé du pied de page 4">
            <a:extLst>
              <a:ext uri="{FF2B5EF4-FFF2-40B4-BE49-F238E27FC236}">
                <a16:creationId xmlns:a16="http://schemas.microsoft.com/office/drawing/2014/main" id="{E131618F-E26B-F807-92A7-4429D5BA4C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3A6487-8BB3-6FDC-9F48-D429E7996E9C}"/>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268191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CD3D6A-D831-4E0E-7B9C-F429738159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5A2B1A7-46B9-9AB7-F6AB-37A38D78A5C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F949D3-5271-F597-1C00-91B178CD1BB2}"/>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5" name="Espace réservé du pied de page 4">
            <a:extLst>
              <a:ext uri="{FF2B5EF4-FFF2-40B4-BE49-F238E27FC236}">
                <a16:creationId xmlns:a16="http://schemas.microsoft.com/office/drawing/2014/main" id="{21F4AD4F-F310-00B5-F59B-7E902D1D9F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7824A3-6348-DCF1-3F9F-8E2DFA943CD0}"/>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95179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5922A-F401-0CD8-1D85-49CC7E6BBF3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8E8F46-73F3-20B5-929D-E11FB3E3B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625C20D-88CC-F4CE-0672-B90AA00A658D}"/>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5" name="Espace réservé du pied de page 4">
            <a:extLst>
              <a:ext uri="{FF2B5EF4-FFF2-40B4-BE49-F238E27FC236}">
                <a16:creationId xmlns:a16="http://schemas.microsoft.com/office/drawing/2014/main" id="{99A6309C-2EC3-654E-0875-7C4DD3A6E4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10CDBE-936A-533E-F080-A9E37C5BF11D}"/>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285887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CFD5E0-E095-CFA6-DF91-79A4CD6A73E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AC385ED-BB4F-5DFE-E665-B1D756F0BAD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2C811B2-9962-22D2-FF0F-B520D1B4C9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D02062C-87E8-00AF-8C70-45728D7A0051}"/>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6" name="Espace réservé du pied de page 5">
            <a:extLst>
              <a:ext uri="{FF2B5EF4-FFF2-40B4-BE49-F238E27FC236}">
                <a16:creationId xmlns:a16="http://schemas.microsoft.com/office/drawing/2014/main" id="{0C096C67-6AD7-1A26-046B-447EE5C5665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DDB0F8-F6C8-AC39-8C9F-12E929A1A828}"/>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305782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9781D0-F672-8C69-C17B-6EBDD58E8D7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2A71E1A-11C0-D7C8-1CD2-0A7169307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CE99145-6EA1-3919-5B21-4E425FCA6DB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38FD5D8-F4D8-5A3C-9CF9-47085C4CC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D35B6DA-F9AD-373E-3F54-68300A66F1B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A81D636-AC2A-7876-BC17-CADCED734797}"/>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8" name="Espace réservé du pied de page 7">
            <a:extLst>
              <a:ext uri="{FF2B5EF4-FFF2-40B4-BE49-F238E27FC236}">
                <a16:creationId xmlns:a16="http://schemas.microsoft.com/office/drawing/2014/main" id="{71E22F24-FDE4-EF07-9B11-0333E51C440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B68837C-B31B-5D47-3E0C-D83B3DFB5D85}"/>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374890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ADEE7-6172-3203-FCA6-A3D51A27B8C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E820849-E05F-0D06-AE6D-2CC7A4FC0C86}"/>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4" name="Espace réservé du pied de page 3">
            <a:extLst>
              <a:ext uri="{FF2B5EF4-FFF2-40B4-BE49-F238E27FC236}">
                <a16:creationId xmlns:a16="http://schemas.microsoft.com/office/drawing/2014/main" id="{9761B048-9AD6-C55D-635B-0BF518E4606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CEC4BEF-0DA2-E5CF-6F24-5FD840AB6272}"/>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319624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3812BC6-5301-89D7-6F8A-D130701451AC}"/>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3" name="Espace réservé du pied de page 2">
            <a:extLst>
              <a:ext uri="{FF2B5EF4-FFF2-40B4-BE49-F238E27FC236}">
                <a16:creationId xmlns:a16="http://schemas.microsoft.com/office/drawing/2014/main" id="{95FA2E5A-8F6B-1777-98AD-C3B183A3BE1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45E8471-4A9E-E8C0-ECEA-2BDA0FD5C322}"/>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42917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F4026-1D41-1216-3FC0-BF9BC7BF3F7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75AF979-44D8-06BA-0DFE-D51721EE3B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CAD71DA-DFAA-84DB-5E9F-942F08316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5BFB0D2-42BF-37FD-750E-3F9A26123C7F}"/>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6" name="Espace réservé du pied de page 5">
            <a:extLst>
              <a:ext uri="{FF2B5EF4-FFF2-40B4-BE49-F238E27FC236}">
                <a16:creationId xmlns:a16="http://schemas.microsoft.com/office/drawing/2014/main" id="{68810FF2-D9EE-9E8A-2600-4F94C622A0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BA421B1-C791-7C97-4D7D-18D3B256AF88}"/>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309501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11CC2C-3AC4-C366-9F2A-9867670AA3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7F9F8F2-A8F2-597B-EE48-C09CA6FBC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55F59F3-E59F-F6AE-3D81-E61EAFFC4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3AF42BB-627A-A50D-6CC6-75CF8FD66BC1}"/>
              </a:ext>
            </a:extLst>
          </p:cNvPr>
          <p:cNvSpPr>
            <a:spLocks noGrp="1"/>
          </p:cNvSpPr>
          <p:nvPr>
            <p:ph type="dt" sz="half" idx="10"/>
          </p:nvPr>
        </p:nvSpPr>
        <p:spPr/>
        <p:txBody>
          <a:bodyPr/>
          <a:lstStyle/>
          <a:p>
            <a:fld id="{73BED230-3017-4D6B-99D3-EF8BEC2ED037}" type="datetimeFigureOut">
              <a:rPr lang="fr-FR" smtClean="0"/>
              <a:t>28/10/2023</a:t>
            </a:fld>
            <a:endParaRPr lang="fr-FR"/>
          </a:p>
        </p:txBody>
      </p:sp>
      <p:sp>
        <p:nvSpPr>
          <p:cNvPr id="6" name="Espace réservé du pied de page 5">
            <a:extLst>
              <a:ext uri="{FF2B5EF4-FFF2-40B4-BE49-F238E27FC236}">
                <a16:creationId xmlns:a16="http://schemas.microsoft.com/office/drawing/2014/main" id="{4D4AE1E1-FE8B-F01B-B340-540B9633347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7F679C-A272-4CC1-494F-CCC2C45EA413}"/>
              </a:ext>
            </a:extLst>
          </p:cNvPr>
          <p:cNvSpPr>
            <a:spLocks noGrp="1"/>
          </p:cNvSpPr>
          <p:nvPr>
            <p:ph type="sldNum" sz="quarter" idx="12"/>
          </p:nvPr>
        </p:nvSpPr>
        <p:spPr/>
        <p:txBody>
          <a:bodyPr/>
          <a:lstStyle/>
          <a:p>
            <a:fld id="{C35C4F79-1931-4B0C-BD90-705E8C265340}" type="slidenum">
              <a:rPr lang="fr-FR" smtClean="0"/>
              <a:t>‹N°›</a:t>
            </a:fld>
            <a:endParaRPr lang="fr-FR"/>
          </a:p>
        </p:txBody>
      </p:sp>
    </p:spTree>
    <p:extLst>
      <p:ext uri="{BB962C8B-B14F-4D97-AF65-F5344CB8AC3E}">
        <p14:creationId xmlns:p14="http://schemas.microsoft.com/office/powerpoint/2010/main" val="193914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8615FA8-F170-0169-5AF1-298312E50D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02B6BA2-C661-F3B8-97EA-CA76F717F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200733-1C7B-5010-90A4-C6410BCB7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ED230-3017-4D6B-99D3-EF8BEC2ED037}" type="datetimeFigureOut">
              <a:rPr lang="fr-FR" smtClean="0"/>
              <a:t>28/10/2023</a:t>
            </a:fld>
            <a:endParaRPr lang="fr-FR"/>
          </a:p>
        </p:txBody>
      </p:sp>
      <p:sp>
        <p:nvSpPr>
          <p:cNvPr id="5" name="Espace réservé du pied de page 4">
            <a:extLst>
              <a:ext uri="{FF2B5EF4-FFF2-40B4-BE49-F238E27FC236}">
                <a16:creationId xmlns:a16="http://schemas.microsoft.com/office/drawing/2014/main" id="{17F9C315-0E17-33CB-6B2F-1CD3D8345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8544F2E-4B06-E2A4-A2A8-3E9876CA5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C4F79-1931-4B0C-BD90-705E8C265340}" type="slidenum">
              <a:rPr lang="fr-FR" smtClean="0"/>
              <a:t>‹N°›</a:t>
            </a:fld>
            <a:endParaRPr lang="fr-FR"/>
          </a:p>
        </p:txBody>
      </p:sp>
    </p:spTree>
    <p:extLst>
      <p:ext uri="{BB962C8B-B14F-4D97-AF65-F5344CB8AC3E}">
        <p14:creationId xmlns:p14="http://schemas.microsoft.com/office/powerpoint/2010/main" val="411185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ADD7F9"/>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929B272-C5AF-4065-90A3-3EF1D4886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580" y="1870166"/>
            <a:ext cx="4375064" cy="2978464"/>
          </a:xfrm>
          <a:prstGeom prst="rect">
            <a:avLst/>
          </a:prstGeom>
        </p:spPr>
      </p:pic>
      <p:sp>
        <p:nvSpPr>
          <p:cNvPr id="3" name="Sous-titre 2">
            <a:extLst>
              <a:ext uri="{FF2B5EF4-FFF2-40B4-BE49-F238E27FC236}">
                <a16:creationId xmlns:a16="http://schemas.microsoft.com/office/drawing/2014/main" id="{5E4018FE-8919-CF8F-8A98-CE98FA29DB24}"/>
              </a:ext>
            </a:extLst>
          </p:cNvPr>
          <p:cNvSpPr>
            <a:spLocks noGrp="1"/>
          </p:cNvSpPr>
          <p:nvPr>
            <p:ph type="subTitle" idx="1"/>
          </p:nvPr>
        </p:nvSpPr>
        <p:spPr>
          <a:xfrm>
            <a:off x="1120624" y="5739620"/>
            <a:ext cx="9461863" cy="456700"/>
          </a:xfrm>
        </p:spPr>
        <p:txBody>
          <a:bodyPr>
            <a:normAutofit fontScale="85000" lnSpcReduction="10000"/>
          </a:bodyPr>
          <a:lstStyle/>
          <a:p>
            <a:pPr algn="l"/>
            <a:r>
              <a:rPr lang="fr-FR" dirty="0"/>
              <a:t>Soutenance Projet n°7 :  novembre 2023			    Bernard ROUVREAU</a:t>
            </a:r>
          </a:p>
        </p:txBody>
      </p:sp>
      <p:sp>
        <p:nvSpPr>
          <p:cNvPr id="2" name="Titre 1">
            <a:extLst>
              <a:ext uri="{FF2B5EF4-FFF2-40B4-BE49-F238E27FC236}">
                <a16:creationId xmlns:a16="http://schemas.microsoft.com/office/drawing/2014/main" id="{CB801741-D55A-F7A3-B8D9-6C734EEB5AFA}"/>
              </a:ext>
            </a:extLst>
          </p:cNvPr>
          <p:cNvSpPr>
            <a:spLocks noGrp="1"/>
          </p:cNvSpPr>
          <p:nvPr>
            <p:ph type="ctrTitle"/>
          </p:nvPr>
        </p:nvSpPr>
        <p:spPr>
          <a:xfrm>
            <a:off x="283029" y="257054"/>
            <a:ext cx="11625942" cy="514224"/>
          </a:xfrm>
        </p:spPr>
        <p:txBody>
          <a:bodyPr>
            <a:noAutofit/>
          </a:bodyPr>
          <a:lstStyle/>
          <a:p>
            <a:r>
              <a:rPr lang="fr-FR" sz="3200" b="1" dirty="0"/>
              <a:t>Résolvez des problèmes en utilisant des algorithmes en Python</a:t>
            </a:r>
          </a:p>
        </p:txBody>
      </p:sp>
      <p:sp>
        <p:nvSpPr>
          <p:cNvPr id="4" name="Titre 1">
            <a:extLst>
              <a:ext uri="{FF2B5EF4-FFF2-40B4-BE49-F238E27FC236}">
                <a16:creationId xmlns:a16="http://schemas.microsoft.com/office/drawing/2014/main" id="{002ACAB4-B0E6-AE94-7C7D-23007CC3E01A}"/>
              </a:ext>
            </a:extLst>
          </p:cNvPr>
          <p:cNvSpPr txBox="1">
            <a:spLocks/>
          </p:cNvSpPr>
          <p:nvPr/>
        </p:nvSpPr>
        <p:spPr>
          <a:xfrm>
            <a:off x="283029" y="2390114"/>
            <a:ext cx="7526792" cy="103888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b="1" dirty="0"/>
              <a:t>Présentation des travaux</a:t>
            </a:r>
          </a:p>
        </p:txBody>
      </p:sp>
    </p:spTree>
    <p:extLst>
      <p:ext uri="{BB962C8B-B14F-4D97-AF65-F5344CB8AC3E}">
        <p14:creationId xmlns:p14="http://schemas.microsoft.com/office/powerpoint/2010/main" val="1171591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967C29-0CB9-7D6C-245A-36D896FCFE5E}"/>
              </a:ext>
            </a:extLst>
          </p:cNvPr>
          <p:cNvSpPr/>
          <p:nvPr/>
        </p:nvSpPr>
        <p:spPr>
          <a:xfrm>
            <a:off x="2810874" y="2029"/>
            <a:ext cx="9363075"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a:p>
            <a:pPr algn="ctr"/>
            <a:endParaRPr lang="fr-FR" sz="3200" dirty="0">
              <a:solidFill>
                <a:schemeClr val="tx1"/>
              </a:solidFill>
            </a:endParaRPr>
          </a:p>
        </p:txBody>
      </p:sp>
      <p:sp>
        <p:nvSpPr>
          <p:cNvPr id="18" name="ZoneTexte 17">
            <a:extLst>
              <a:ext uri="{FF2B5EF4-FFF2-40B4-BE49-F238E27FC236}">
                <a16:creationId xmlns:a16="http://schemas.microsoft.com/office/drawing/2014/main" id="{961A038E-4F9B-56A3-9D0A-208F857DCDFB}"/>
              </a:ext>
            </a:extLst>
          </p:cNvPr>
          <p:cNvSpPr txBox="1"/>
          <p:nvPr/>
        </p:nvSpPr>
        <p:spPr>
          <a:xfrm>
            <a:off x="5424880" y="523906"/>
            <a:ext cx="3880021" cy="584775"/>
          </a:xfrm>
          <a:prstGeom prst="rect">
            <a:avLst/>
          </a:prstGeom>
          <a:noFill/>
        </p:spPr>
        <p:txBody>
          <a:bodyPr wrap="square" rtlCol="0">
            <a:spAutoFit/>
          </a:bodyPr>
          <a:lstStyle/>
          <a:p>
            <a:pPr algn="ctr"/>
            <a:r>
              <a:rPr lang="fr-FR" sz="3200" dirty="0"/>
              <a:t>Fin de présentation</a:t>
            </a:r>
          </a:p>
        </p:txBody>
      </p:sp>
      <p:sp>
        <p:nvSpPr>
          <p:cNvPr id="19" name="ZoneTexte 18">
            <a:extLst>
              <a:ext uri="{FF2B5EF4-FFF2-40B4-BE49-F238E27FC236}">
                <a16:creationId xmlns:a16="http://schemas.microsoft.com/office/drawing/2014/main" id="{CC22135A-6BC6-E755-068D-BF2CE214932E}"/>
              </a:ext>
            </a:extLst>
          </p:cNvPr>
          <p:cNvSpPr txBox="1"/>
          <p:nvPr/>
        </p:nvSpPr>
        <p:spPr>
          <a:xfrm>
            <a:off x="6945514" y="5964762"/>
            <a:ext cx="3880021" cy="369332"/>
          </a:xfrm>
          <a:prstGeom prst="rect">
            <a:avLst/>
          </a:prstGeom>
          <a:noFill/>
        </p:spPr>
        <p:txBody>
          <a:bodyPr wrap="square" rtlCol="0">
            <a:spAutoFit/>
          </a:bodyPr>
          <a:lstStyle/>
          <a:p>
            <a:pPr algn="ctr"/>
            <a:r>
              <a:rPr lang="fr-FR" dirty="0"/>
              <a:t>Avez-vous des questions ?</a:t>
            </a:r>
          </a:p>
        </p:txBody>
      </p:sp>
      <p:grpSp>
        <p:nvGrpSpPr>
          <p:cNvPr id="5" name="Groupe 4">
            <a:extLst>
              <a:ext uri="{FF2B5EF4-FFF2-40B4-BE49-F238E27FC236}">
                <a16:creationId xmlns:a16="http://schemas.microsoft.com/office/drawing/2014/main" id="{9AC41378-D5AA-2532-5B9B-169A84A0097D}"/>
              </a:ext>
            </a:extLst>
          </p:cNvPr>
          <p:cNvGrpSpPr/>
          <p:nvPr/>
        </p:nvGrpSpPr>
        <p:grpSpPr>
          <a:xfrm>
            <a:off x="0" y="8"/>
            <a:ext cx="4562061" cy="6855963"/>
            <a:chOff x="0" y="8"/>
            <a:chExt cx="4562061" cy="6855963"/>
          </a:xfrm>
        </p:grpSpPr>
        <p:sp>
          <p:nvSpPr>
            <p:cNvPr id="6" name="Rectangle 5">
              <a:extLst>
                <a:ext uri="{FF2B5EF4-FFF2-40B4-BE49-F238E27FC236}">
                  <a16:creationId xmlns:a16="http://schemas.microsoft.com/office/drawing/2014/main" id="{2E4B727A-94A7-B717-9400-923B919AD705}"/>
                </a:ext>
              </a:extLst>
            </p:cNvPr>
            <p:cNvSpPr/>
            <p:nvPr/>
          </p:nvSpPr>
          <p:spPr>
            <a:xfrm>
              <a:off x="8044" y="8"/>
              <a:ext cx="4554017"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9" name="Rectangle 8">
              <a:extLst>
                <a:ext uri="{FF2B5EF4-FFF2-40B4-BE49-F238E27FC236}">
                  <a16:creationId xmlns:a16="http://schemas.microsoft.com/office/drawing/2014/main" id="{1DA96FA3-240F-CD4B-BB04-3FD7E13A4AA9}"/>
                </a:ext>
              </a:extLst>
            </p:cNvPr>
            <p:cNvSpPr/>
            <p:nvPr/>
          </p:nvSpPr>
          <p:spPr>
            <a:xfrm>
              <a:off x="0" y="1636206"/>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grpSp>
        <p:nvGrpSpPr>
          <p:cNvPr id="2" name="Groupe 1">
            <a:extLst>
              <a:ext uri="{FF2B5EF4-FFF2-40B4-BE49-F238E27FC236}">
                <a16:creationId xmlns:a16="http://schemas.microsoft.com/office/drawing/2014/main" id="{9C9808C9-C8E8-088F-441E-FB70149E4D71}"/>
              </a:ext>
            </a:extLst>
          </p:cNvPr>
          <p:cNvGrpSpPr/>
          <p:nvPr/>
        </p:nvGrpSpPr>
        <p:grpSpPr>
          <a:xfrm>
            <a:off x="-5901" y="6669"/>
            <a:ext cx="2287373" cy="6851331"/>
            <a:chOff x="-5901" y="6669"/>
            <a:chExt cx="2287373" cy="6851331"/>
          </a:xfrm>
        </p:grpSpPr>
        <p:pic>
          <p:nvPicPr>
            <p:cNvPr id="3" name="Image 2">
              <a:extLst>
                <a:ext uri="{FF2B5EF4-FFF2-40B4-BE49-F238E27FC236}">
                  <a16:creationId xmlns:a16="http://schemas.microsoft.com/office/drawing/2014/main" id="{0B69EA5A-3BD7-BBA1-4712-81A53665B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14" name="Rectangle 13">
              <a:extLst>
                <a:ext uri="{FF2B5EF4-FFF2-40B4-BE49-F238E27FC236}">
                  <a16:creationId xmlns:a16="http://schemas.microsoft.com/office/drawing/2014/main" id="{3D97037A-079C-5413-309E-F6EA43780475}"/>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0" name="Image 19">
            <a:extLst>
              <a:ext uri="{FF2B5EF4-FFF2-40B4-BE49-F238E27FC236}">
                <a16:creationId xmlns:a16="http://schemas.microsoft.com/office/drawing/2014/main" id="{AA1AF534-9E66-26A4-A1BF-A418C100F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 y="1625919"/>
            <a:ext cx="2270914" cy="5219764"/>
          </a:xfrm>
          <a:prstGeom prst="rect">
            <a:avLst/>
          </a:prstGeom>
        </p:spPr>
      </p:pic>
      <p:sp>
        <p:nvSpPr>
          <p:cNvPr id="11" name="ZoneTexte 10">
            <a:extLst>
              <a:ext uri="{FF2B5EF4-FFF2-40B4-BE49-F238E27FC236}">
                <a16:creationId xmlns:a16="http://schemas.microsoft.com/office/drawing/2014/main" id="{D01F5708-878C-BD52-53AF-E6D953D0D6E5}"/>
              </a:ext>
            </a:extLst>
          </p:cNvPr>
          <p:cNvSpPr txBox="1"/>
          <p:nvPr/>
        </p:nvSpPr>
        <p:spPr>
          <a:xfrm>
            <a:off x="3173400" y="2160105"/>
            <a:ext cx="8382979" cy="830997"/>
          </a:xfrm>
          <a:prstGeom prst="rect">
            <a:avLst/>
          </a:prstGeom>
          <a:noFill/>
        </p:spPr>
        <p:txBody>
          <a:bodyPr wrap="square">
            <a:spAutoFit/>
          </a:bodyPr>
          <a:lstStyle/>
          <a:p>
            <a:r>
              <a:rPr lang="fr-FR" sz="2400" b="1" u="sng" dirty="0"/>
              <a:t>Des améliorations</a:t>
            </a:r>
            <a:r>
              <a:rPr lang="fr-FR" sz="2400" b="1" dirty="0"/>
              <a:t> :</a:t>
            </a:r>
          </a:p>
          <a:p>
            <a:endParaRPr lang="fr-FR" sz="2400" dirty="0"/>
          </a:p>
        </p:txBody>
      </p:sp>
    </p:spTree>
    <p:extLst>
      <p:ext uri="{BB962C8B-B14F-4D97-AF65-F5344CB8AC3E}">
        <p14:creationId xmlns:p14="http://schemas.microsoft.com/office/powerpoint/2010/main" val="219722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922BCC8C-83B2-CA69-E973-C69C903F2F4D}"/>
              </a:ext>
            </a:extLst>
          </p:cNvPr>
          <p:cNvGrpSpPr/>
          <p:nvPr/>
        </p:nvGrpSpPr>
        <p:grpSpPr>
          <a:xfrm>
            <a:off x="-5901" y="8"/>
            <a:ext cx="4558909" cy="6857992"/>
            <a:chOff x="-5901" y="8"/>
            <a:chExt cx="4558909" cy="6857992"/>
          </a:xfrm>
        </p:grpSpPr>
        <p:sp>
          <p:nvSpPr>
            <p:cNvPr id="12" name="Rectangle 11">
              <a:extLst>
                <a:ext uri="{FF2B5EF4-FFF2-40B4-BE49-F238E27FC236}">
                  <a16:creationId xmlns:a16="http://schemas.microsoft.com/office/drawing/2014/main" id="{4BD90060-54AC-6519-CC48-0D0D1BAB78C0}"/>
                </a:ext>
              </a:extLst>
            </p:cNvPr>
            <p:cNvSpPr/>
            <p:nvPr/>
          </p:nvSpPr>
          <p:spPr>
            <a:xfrm>
              <a:off x="-1009" y="8"/>
              <a:ext cx="4554017"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nvGrpSpPr>
            <p:cNvPr id="2" name="Groupe 1">
              <a:extLst>
                <a:ext uri="{FF2B5EF4-FFF2-40B4-BE49-F238E27FC236}">
                  <a16:creationId xmlns:a16="http://schemas.microsoft.com/office/drawing/2014/main" id="{AE60E4E3-60D9-C30A-19E1-47F31EE82101}"/>
                </a:ext>
              </a:extLst>
            </p:cNvPr>
            <p:cNvGrpSpPr/>
            <p:nvPr/>
          </p:nvGrpSpPr>
          <p:grpSpPr>
            <a:xfrm>
              <a:off x="-5901" y="6669"/>
              <a:ext cx="2287373" cy="6851331"/>
              <a:chOff x="-5901" y="6669"/>
              <a:chExt cx="2287373" cy="6851331"/>
            </a:xfrm>
          </p:grpSpPr>
          <p:pic>
            <p:nvPicPr>
              <p:cNvPr id="3" name="Image 2">
                <a:extLst>
                  <a:ext uri="{FF2B5EF4-FFF2-40B4-BE49-F238E27FC236}">
                    <a16:creationId xmlns:a16="http://schemas.microsoft.com/office/drawing/2014/main" id="{910C309C-29FC-2603-E22F-6EC43E5F3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5" name="Rectangle 4">
                <a:extLst>
                  <a:ext uri="{FF2B5EF4-FFF2-40B4-BE49-F238E27FC236}">
                    <a16:creationId xmlns:a16="http://schemas.microsoft.com/office/drawing/2014/main" id="{2BA196D8-827F-2AD2-1520-EF8C92662E42}"/>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
        <p:nvSpPr>
          <p:cNvPr id="14" name="Rectangle 13">
            <a:extLst>
              <a:ext uri="{FF2B5EF4-FFF2-40B4-BE49-F238E27FC236}">
                <a16:creationId xmlns:a16="http://schemas.microsoft.com/office/drawing/2014/main" id="{49777359-0AD4-6E54-BEC9-ACFCB40C9E8A}"/>
              </a:ext>
            </a:extLst>
          </p:cNvPr>
          <p:cNvSpPr/>
          <p:nvPr/>
        </p:nvSpPr>
        <p:spPr>
          <a:xfrm>
            <a:off x="0" y="1636206"/>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4" name="Rectangle 3">
            <a:extLst>
              <a:ext uri="{FF2B5EF4-FFF2-40B4-BE49-F238E27FC236}">
                <a16:creationId xmlns:a16="http://schemas.microsoft.com/office/drawing/2014/main" id="{60967C29-0CB9-7D6C-245A-36D896FCFE5E}"/>
              </a:ext>
            </a:extLst>
          </p:cNvPr>
          <p:cNvSpPr/>
          <p:nvPr/>
        </p:nvSpPr>
        <p:spPr>
          <a:xfrm>
            <a:off x="2828925" y="319"/>
            <a:ext cx="9363075"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9" name="ZoneTexte 8">
            <a:extLst>
              <a:ext uri="{FF2B5EF4-FFF2-40B4-BE49-F238E27FC236}">
                <a16:creationId xmlns:a16="http://schemas.microsoft.com/office/drawing/2014/main" id="{4537917F-A809-7E25-8B11-CA390E782416}"/>
              </a:ext>
            </a:extLst>
          </p:cNvPr>
          <p:cNvSpPr txBox="1"/>
          <p:nvPr/>
        </p:nvSpPr>
        <p:spPr>
          <a:xfrm>
            <a:off x="2281472" y="357432"/>
            <a:ext cx="9412159" cy="769441"/>
          </a:xfrm>
          <a:prstGeom prst="rect">
            <a:avLst/>
          </a:prstGeom>
          <a:noFill/>
        </p:spPr>
        <p:txBody>
          <a:bodyPr wrap="square" rtlCol="0">
            <a:spAutoFit/>
          </a:bodyPr>
          <a:lstStyle/>
          <a:p>
            <a:pPr algn="ctr"/>
            <a:r>
              <a:rPr lang="fr-FR" sz="4400" dirty="0"/>
              <a:t>Le visuel</a:t>
            </a:r>
          </a:p>
        </p:txBody>
      </p:sp>
      <p:sp>
        <p:nvSpPr>
          <p:cNvPr id="8" name="ZoneTexte 7">
            <a:extLst>
              <a:ext uri="{FF2B5EF4-FFF2-40B4-BE49-F238E27FC236}">
                <a16:creationId xmlns:a16="http://schemas.microsoft.com/office/drawing/2014/main" id="{2AA460CB-9BBE-62F8-DEC6-27F3ED497FDA}"/>
              </a:ext>
            </a:extLst>
          </p:cNvPr>
          <p:cNvSpPr txBox="1"/>
          <p:nvPr/>
        </p:nvSpPr>
        <p:spPr>
          <a:xfrm>
            <a:off x="6096000" y="2171700"/>
            <a:ext cx="1722053" cy="369332"/>
          </a:xfrm>
          <a:prstGeom prst="rect">
            <a:avLst/>
          </a:prstGeom>
          <a:noFill/>
        </p:spPr>
        <p:txBody>
          <a:bodyPr wrap="square" rtlCol="0">
            <a:spAutoFit/>
          </a:bodyPr>
          <a:lstStyle/>
          <a:p>
            <a:r>
              <a:rPr lang="fr-FR" dirty="0"/>
              <a:t>Démonstration !</a:t>
            </a:r>
          </a:p>
        </p:txBody>
      </p:sp>
      <p:pic>
        <p:nvPicPr>
          <p:cNvPr id="11" name="Image 10">
            <a:extLst>
              <a:ext uri="{FF2B5EF4-FFF2-40B4-BE49-F238E27FC236}">
                <a16:creationId xmlns:a16="http://schemas.microsoft.com/office/drawing/2014/main" id="{005C8126-F63C-E8BF-7B0E-6E9AF2623A06}"/>
              </a:ext>
            </a:extLst>
          </p:cNvPr>
          <p:cNvPicPr>
            <a:picLocks noChangeAspect="1"/>
          </p:cNvPicPr>
          <p:nvPr/>
        </p:nvPicPr>
        <p:blipFill>
          <a:blip r:embed="rId3"/>
          <a:stretch>
            <a:fillRect/>
          </a:stretch>
        </p:blipFill>
        <p:spPr>
          <a:xfrm>
            <a:off x="3992947" y="3286401"/>
            <a:ext cx="6172200" cy="2292129"/>
          </a:xfrm>
          <a:prstGeom prst="rect">
            <a:avLst/>
          </a:prstGeom>
          <a:ln>
            <a:solidFill>
              <a:srgbClr val="75A8F3"/>
            </a:solidFill>
          </a:ln>
          <a:effectLst>
            <a:glow rad="63500">
              <a:schemeClr val="accent1">
                <a:satMod val="175000"/>
                <a:alpha val="40000"/>
              </a:schemeClr>
            </a:glow>
            <a:softEdge rad="12700"/>
          </a:effectLst>
        </p:spPr>
      </p:pic>
    </p:spTree>
    <p:extLst>
      <p:ext uri="{BB962C8B-B14F-4D97-AF65-F5344CB8AC3E}">
        <p14:creationId xmlns:p14="http://schemas.microsoft.com/office/powerpoint/2010/main" val="74938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e 15">
            <a:extLst>
              <a:ext uri="{FF2B5EF4-FFF2-40B4-BE49-F238E27FC236}">
                <a16:creationId xmlns:a16="http://schemas.microsoft.com/office/drawing/2014/main" id="{FFCCB697-E0B2-AF05-23FC-1805A5D220C1}"/>
              </a:ext>
            </a:extLst>
          </p:cNvPr>
          <p:cNvGrpSpPr/>
          <p:nvPr/>
        </p:nvGrpSpPr>
        <p:grpSpPr>
          <a:xfrm>
            <a:off x="17042" y="8657"/>
            <a:ext cx="12174958" cy="1415324"/>
            <a:chOff x="-1009" y="8"/>
            <a:chExt cx="12174958" cy="1415324"/>
          </a:xfrm>
        </p:grpSpPr>
        <p:sp>
          <p:nvSpPr>
            <p:cNvPr id="17" name="Rectangle 16">
              <a:extLst>
                <a:ext uri="{FF2B5EF4-FFF2-40B4-BE49-F238E27FC236}">
                  <a16:creationId xmlns:a16="http://schemas.microsoft.com/office/drawing/2014/main" id="{B9328896-6A05-4723-F926-8A35BACC28E8}"/>
                </a:ext>
              </a:extLst>
            </p:cNvPr>
            <p:cNvSpPr/>
            <p:nvPr/>
          </p:nvSpPr>
          <p:spPr>
            <a:xfrm>
              <a:off x="2810874" y="2029"/>
              <a:ext cx="9363075" cy="1413303"/>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8" name="Rectangle 17">
              <a:extLst>
                <a:ext uri="{FF2B5EF4-FFF2-40B4-BE49-F238E27FC236}">
                  <a16:creationId xmlns:a16="http://schemas.microsoft.com/office/drawing/2014/main" id="{FD02E58F-B7DD-B593-ED14-DF23D6ED5A84}"/>
                </a:ext>
              </a:extLst>
            </p:cNvPr>
            <p:cNvSpPr/>
            <p:nvPr/>
          </p:nvSpPr>
          <p:spPr>
            <a:xfrm>
              <a:off x="-1009" y="8"/>
              <a:ext cx="4554017" cy="1415324"/>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9" name="ZoneTexte 18">
              <a:extLst>
                <a:ext uri="{FF2B5EF4-FFF2-40B4-BE49-F238E27FC236}">
                  <a16:creationId xmlns:a16="http://schemas.microsoft.com/office/drawing/2014/main" id="{DC552020-69C2-4F11-8DFC-B20CD3FAFF46}"/>
                </a:ext>
              </a:extLst>
            </p:cNvPr>
            <p:cNvSpPr txBox="1"/>
            <p:nvPr/>
          </p:nvSpPr>
          <p:spPr>
            <a:xfrm>
              <a:off x="2368937" y="102911"/>
              <a:ext cx="9412159" cy="1200329"/>
            </a:xfrm>
            <a:prstGeom prst="rect">
              <a:avLst/>
            </a:prstGeom>
            <a:noFill/>
          </p:spPr>
          <p:txBody>
            <a:bodyPr wrap="square" rtlCol="0">
              <a:spAutoFit/>
            </a:bodyPr>
            <a:lstStyle/>
            <a:p>
              <a:pPr algn="ctr"/>
              <a:r>
                <a:rPr lang="fr-FR" sz="3600" b="1" dirty="0"/>
                <a:t>Projet : Résolvez des problèmes en utilisant des algorithmes en Python</a:t>
              </a:r>
            </a:p>
          </p:txBody>
        </p:sp>
      </p:grpSp>
      <p:sp>
        <p:nvSpPr>
          <p:cNvPr id="12" name="TextBox 3">
            <a:extLst>
              <a:ext uri="{FF2B5EF4-FFF2-40B4-BE49-F238E27FC236}">
                <a16:creationId xmlns:a16="http://schemas.microsoft.com/office/drawing/2014/main" id="{B73A309C-6D71-5989-B825-8522948DC7F5}"/>
              </a:ext>
            </a:extLst>
          </p:cNvPr>
          <p:cNvSpPr txBox="1"/>
          <p:nvPr/>
        </p:nvSpPr>
        <p:spPr>
          <a:xfrm>
            <a:off x="10821193" y="4627271"/>
            <a:ext cx="1370807" cy="139700"/>
          </a:xfrm>
          <a:prstGeom prst="rect">
            <a:avLst/>
          </a:prstGeom>
        </p:spPr>
        <p:txBody>
          <a:bodyPr lIns="0" tIns="0" rIns="0" bIns="0" rtlCol="0" anchor="t">
            <a:spAutoFit/>
          </a:bodyPr>
          <a:lstStyle/>
          <a:p>
            <a:pPr algn="ctr">
              <a:lnSpc>
                <a:spcPts val="1000"/>
              </a:lnSpc>
            </a:pPr>
            <a:r>
              <a:rPr lang="en-US" sz="1000">
                <a:solidFill>
                  <a:srgbClr val="FFFFFF"/>
                </a:solidFill>
                <a:latin typeface="Open Sans Bold"/>
              </a:rPr>
              <a:t>Fin</a:t>
            </a:r>
          </a:p>
        </p:txBody>
      </p:sp>
      <p:sp>
        <p:nvSpPr>
          <p:cNvPr id="3" name="ZoneTexte 2">
            <a:extLst>
              <a:ext uri="{FF2B5EF4-FFF2-40B4-BE49-F238E27FC236}">
                <a16:creationId xmlns:a16="http://schemas.microsoft.com/office/drawing/2014/main" id="{8F2C1E09-4E46-4529-C34C-C4AEF7DCD2E6}"/>
              </a:ext>
            </a:extLst>
          </p:cNvPr>
          <p:cNvSpPr txBox="1"/>
          <p:nvPr/>
        </p:nvSpPr>
        <p:spPr>
          <a:xfrm>
            <a:off x="2871910" y="1845176"/>
            <a:ext cx="8634686" cy="769441"/>
          </a:xfrm>
          <a:prstGeom prst="rect">
            <a:avLst/>
          </a:prstGeom>
          <a:noFill/>
        </p:spPr>
        <p:txBody>
          <a:bodyPr wrap="square" rtlCol="0">
            <a:spAutoFit/>
          </a:bodyPr>
          <a:lstStyle/>
          <a:p>
            <a:r>
              <a:rPr lang="fr-FR" sz="4400" dirty="0"/>
              <a:t>Les objectifs de ce projet:</a:t>
            </a:r>
          </a:p>
        </p:txBody>
      </p:sp>
      <p:sp>
        <p:nvSpPr>
          <p:cNvPr id="37" name="ZoneTexte 36">
            <a:extLst>
              <a:ext uri="{FF2B5EF4-FFF2-40B4-BE49-F238E27FC236}">
                <a16:creationId xmlns:a16="http://schemas.microsoft.com/office/drawing/2014/main" id="{54D09BE6-74CB-48A8-9296-734A7FF419CB}"/>
              </a:ext>
            </a:extLst>
          </p:cNvPr>
          <p:cNvSpPr txBox="1"/>
          <p:nvPr/>
        </p:nvSpPr>
        <p:spPr>
          <a:xfrm>
            <a:off x="3405603" y="3035812"/>
            <a:ext cx="8173616" cy="2246769"/>
          </a:xfrm>
          <a:prstGeom prst="rect">
            <a:avLst/>
          </a:prstGeom>
          <a:noFill/>
        </p:spPr>
        <p:txBody>
          <a:bodyPr wrap="square" rtlCol="0">
            <a:spAutoFit/>
          </a:bodyPr>
          <a:lstStyle/>
          <a:p>
            <a:pPr marL="285750" indent="-285750">
              <a:buFont typeface="Wingdings" panose="05000000000000000000" pitchFamily="2" charset="2"/>
              <a:buChar char="§"/>
            </a:pPr>
            <a:r>
              <a:rPr lang="fr-FR" sz="2800" b="1" dirty="0"/>
              <a:t>Mettre en œuvre une recherche du meilleur algorithme afin de résoudre un problème</a:t>
            </a:r>
            <a:r>
              <a:rPr lang="fr-FR" sz="2800" dirty="0"/>
              <a:t>.</a:t>
            </a:r>
          </a:p>
          <a:p>
            <a:pPr marL="285750" indent="-285750">
              <a:buFont typeface="Wingdings" panose="05000000000000000000" pitchFamily="2" charset="2"/>
              <a:buChar char="§"/>
            </a:pPr>
            <a:r>
              <a:rPr lang="fr-FR" sz="2800" b="1" dirty="0"/>
              <a:t>Analyser les résultats</a:t>
            </a:r>
            <a:endParaRPr lang="fr-FR" sz="2800" dirty="0"/>
          </a:p>
          <a:p>
            <a:pPr marL="285750" indent="-285750">
              <a:buFont typeface="Wingdings" panose="05000000000000000000" pitchFamily="2" charset="2"/>
              <a:buChar char="§"/>
            </a:pPr>
            <a:r>
              <a:rPr lang="fr-FR" sz="2800" b="1" dirty="0"/>
              <a:t>Optimisation des ressources et des temps de réponse – Big O</a:t>
            </a:r>
            <a:endParaRPr lang="fr-FR" sz="2800" dirty="0"/>
          </a:p>
        </p:txBody>
      </p:sp>
      <p:sp>
        <p:nvSpPr>
          <p:cNvPr id="38" name="Rectangle 37">
            <a:extLst>
              <a:ext uri="{FF2B5EF4-FFF2-40B4-BE49-F238E27FC236}">
                <a16:creationId xmlns:a16="http://schemas.microsoft.com/office/drawing/2014/main" id="{012488C3-41F9-BCC6-46D9-AB4343CA085D}"/>
              </a:ext>
            </a:extLst>
          </p:cNvPr>
          <p:cNvSpPr/>
          <p:nvPr/>
        </p:nvSpPr>
        <p:spPr>
          <a:xfrm>
            <a:off x="7552" y="1625652"/>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nvGrpSpPr>
          <p:cNvPr id="8" name="Groupe 7">
            <a:extLst>
              <a:ext uri="{FF2B5EF4-FFF2-40B4-BE49-F238E27FC236}">
                <a16:creationId xmlns:a16="http://schemas.microsoft.com/office/drawing/2014/main" id="{DAD67783-6538-077E-33C9-98E86F8A6528}"/>
              </a:ext>
            </a:extLst>
          </p:cNvPr>
          <p:cNvGrpSpPr/>
          <p:nvPr/>
        </p:nvGrpSpPr>
        <p:grpSpPr>
          <a:xfrm>
            <a:off x="-5901" y="6669"/>
            <a:ext cx="2287373" cy="6851331"/>
            <a:chOff x="-5901" y="6669"/>
            <a:chExt cx="2287373" cy="6851331"/>
          </a:xfrm>
        </p:grpSpPr>
        <p:pic>
          <p:nvPicPr>
            <p:cNvPr id="5" name="Image 4">
              <a:extLst>
                <a:ext uri="{FF2B5EF4-FFF2-40B4-BE49-F238E27FC236}">
                  <a16:creationId xmlns:a16="http://schemas.microsoft.com/office/drawing/2014/main" id="{CD5E5B8F-02FB-C9A2-4296-C85C6ED5C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6" name="Rectangle 5">
              <a:extLst>
                <a:ext uri="{FF2B5EF4-FFF2-40B4-BE49-F238E27FC236}">
                  <a16:creationId xmlns:a16="http://schemas.microsoft.com/office/drawing/2014/main" id="{14462429-A56A-3446-83A4-B80C73E7004F}"/>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416061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9189A556-85EE-9DC2-CFA8-F271B17D68CA}"/>
              </a:ext>
            </a:extLst>
          </p:cNvPr>
          <p:cNvSpPr txBox="1"/>
          <p:nvPr/>
        </p:nvSpPr>
        <p:spPr>
          <a:xfrm>
            <a:off x="2291390" y="1161120"/>
            <a:ext cx="9363074" cy="646331"/>
          </a:xfrm>
          <a:prstGeom prst="rect">
            <a:avLst/>
          </a:prstGeom>
          <a:noFill/>
        </p:spPr>
        <p:txBody>
          <a:bodyPr wrap="square" rtlCol="0">
            <a:spAutoFit/>
          </a:bodyPr>
          <a:lstStyle/>
          <a:p>
            <a:r>
              <a:rPr lang="fr-FR" b="1" dirty="0"/>
              <a:t>Objectif de cette approche </a:t>
            </a:r>
            <a:r>
              <a:rPr lang="fr-FR" dirty="0"/>
              <a:t>: Tester toutes les possibilités de prendre en compte ou pas chaque élément de la liste, par méthode récursive.</a:t>
            </a:r>
          </a:p>
        </p:txBody>
      </p:sp>
      <p:sp>
        <p:nvSpPr>
          <p:cNvPr id="12" name="Rectangle 11">
            <a:extLst>
              <a:ext uri="{FF2B5EF4-FFF2-40B4-BE49-F238E27FC236}">
                <a16:creationId xmlns:a16="http://schemas.microsoft.com/office/drawing/2014/main" id="{4BD90060-54AC-6519-CC48-0D0D1BAB78C0}"/>
              </a:ext>
            </a:extLst>
          </p:cNvPr>
          <p:cNvSpPr/>
          <p:nvPr/>
        </p:nvSpPr>
        <p:spPr>
          <a:xfrm>
            <a:off x="-1009" y="8"/>
            <a:ext cx="4554017" cy="1185996"/>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4" name="Rectangle 13">
            <a:extLst>
              <a:ext uri="{FF2B5EF4-FFF2-40B4-BE49-F238E27FC236}">
                <a16:creationId xmlns:a16="http://schemas.microsoft.com/office/drawing/2014/main" id="{49777359-0AD4-6E54-BEC9-ACFCB40C9E8A}"/>
              </a:ext>
            </a:extLst>
          </p:cNvPr>
          <p:cNvSpPr/>
          <p:nvPr/>
        </p:nvSpPr>
        <p:spPr>
          <a:xfrm>
            <a:off x="0" y="1636206"/>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nvGrpSpPr>
          <p:cNvPr id="2" name="Groupe 1">
            <a:extLst>
              <a:ext uri="{FF2B5EF4-FFF2-40B4-BE49-F238E27FC236}">
                <a16:creationId xmlns:a16="http://schemas.microsoft.com/office/drawing/2014/main" id="{AE60E4E3-60D9-C30A-19E1-47F31EE82101}"/>
              </a:ext>
            </a:extLst>
          </p:cNvPr>
          <p:cNvGrpSpPr/>
          <p:nvPr/>
        </p:nvGrpSpPr>
        <p:grpSpPr>
          <a:xfrm>
            <a:off x="4017" y="0"/>
            <a:ext cx="2287373" cy="7584707"/>
            <a:chOff x="-5901" y="6669"/>
            <a:chExt cx="2287373" cy="6851331"/>
          </a:xfrm>
        </p:grpSpPr>
        <p:pic>
          <p:nvPicPr>
            <p:cNvPr id="3" name="Image 2">
              <a:extLst>
                <a:ext uri="{FF2B5EF4-FFF2-40B4-BE49-F238E27FC236}">
                  <a16:creationId xmlns:a16="http://schemas.microsoft.com/office/drawing/2014/main" id="{910C309C-29FC-2603-E22F-6EC43E5F3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5" name="Rectangle 4">
              <a:extLst>
                <a:ext uri="{FF2B5EF4-FFF2-40B4-BE49-F238E27FC236}">
                  <a16:creationId xmlns:a16="http://schemas.microsoft.com/office/drawing/2014/main" id="{2BA196D8-827F-2AD2-1520-EF8C92662E42}"/>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 name="ZoneTexte 5">
            <a:extLst>
              <a:ext uri="{FF2B5EF4-FFF2-40B4-BE49-F238E27FC236}">
                <a16:creationId xmlns:a16="http://schemas.microsoft.com/office/drawing/2014/main" id="{0CB8E3B7-DCAD-3091-8AC4-64F560060997}"/>
              </a:ext>
            </a:extLst>
          </p:cNvPr>
          <p:cNvSpPr txBox="1"/>
          <p:nvPr/>
        </p:nvSpPr>
        <p:spPr>
          <a:xfrm>
            <a:off x="2381061" y="1807451"/>
            <a:ext cx="9522516" cy="5324535"/>
          </a:xfrm>
          <a:prstGeom prst="rect">
            <a:avLst/>
          </a:prstGeom>
          <a:solidFill>
            <a:schemeClr val="tx1">
              <a:lumMod val="75000"/>
              <a:lumOff val="25000"/>
            </a:schemeClr>
          </a:solidFill>
        </p:spPr>
        <p:txBody>
          <a:bodyPr wrap="square" rtlCol="0">
            <a:spAutoFit/>
          </a:bodyPr>
          <a:lstStyle/>
          <a:p>
            <a:endParaRPr lang="fr-FR" sz="1000" b="1" dirty="0">
              <a:solidFill>
                <a:srgbClr val="CCCCCC"/>
              </a:solidFill>
              <a:effectLst/>
              <a:latin typeface="Consolas" panose="020B0609020204030204" pitchFamily="49" charset="0"/>
            </a:endParaRPr>
          </a:p>
          <a:p>
            <a:r>
              <a:rPr lang="fr-FR" sz="1000" b="0" dirty="0">
                <a:solidFill>
                  <a:srgbClr val="569CD6"/>
                </a:solidFill>
                <a:effectLst/>
                <a:latin typeface="Consolas" panose="020B0609020204030204" pitchFamily="49" charset="0"/>
              </a:rPr>
              <a:t>def</a:t>
            </a:r>
            <a:r>
              <a:rPr lang="fr-FR" sz="1000" b="0" dirty="0">
                <a:solidFill>
                  <a:srgbClr val="CCCCCC"/>
                </a:solidFill>
                <a:effectLst/>
                <a:latin typeface="Consolas" panose="020B0609020204030204" pitchFamily="49" charset="0"/>
              </a:rPr>
              <a:t> </a:t>
            </a:r>
            <a:r>
              <a:rPr lang="fr-FR" sz="1000" b="0" dirty="0">
                <a:solidFill>
                  <a:srgbClr val="DCDCAA"/>
                </a:solidFill>
                <a:effectLst/>
                <a:latin typeface="Consolas" panose="020B0609020204030204" pitchFamily="49" charset="0"/>
              </a:rPr>
              <a:t>knapSack</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maxInvestment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stockListSelection</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CE9178"/>
                </a:solidFill>
                <a:effectLst/>
                <a:latin typeface="Consolas" panose="020B0609020204030204" pitchFamily="49" charset="0"/>
              </a:rPr>
              <a:t>''' stockList model : [‘stockName’, value, valuedProfit]’‘’</a:t>
            </a:r>
            <a:endParaRPr lang="fr-FR" sz="1000" b="0" dirty="0">
              <a:solidFill>
                <a:srgbClr val="CCCCCC"/>
              </a:solidFill>
              <a:effectLst/>
              <a:latin typeface="Consolas" panose="020B0609020204030204" pitchFamily="49" charset="0"/>
            </a:endParaRPr>
          </a:p>
          <a:p>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if</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 </a:t>
            </a:r>
          </a:p>
          <a:p>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listStock1</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profit1</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DCDCAA"/>
                </a:solidFill>
                <a:effectLst/>
                <a:latin typeface="Consolas" panose="020B0609020204030204" pitchFamily="49" charset="0"/>
              </a:rPr>
              <a:t>knapSack</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maxInvestment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stockListSelection</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p>
          <a:p>
            <a:endParaRPr lang="fr-FR" sz="1000" dirty="0">
              <a:solidFill>
                <a:srgbClr val="CCCCCC"/>
              </a:solidFill>
              <a:latin typeface="Consolas" panose="020B0609020204030204" pitchFamily="49" charset="0"/>
            </a:endParaRPr>
          </a:p>
          <a:p>
            <a:endParaRPr lang="fr-FR" sz="1000" b="0" dirty="0">
              <a:solidFill>
                <a:srgbClr val="CCCCCC"/>
              </a:solidFill>
              <a:effectLst/>
              <a:latin typeface="Consolas" panose="020B0609020204030204" pitchFamily="49" charset="0"/>
            </a:endParaRPr>
          </a:p>
          <a:p>
            <a:endParaRPr lang="fr-FR" sz="1000" dirty="0">
              <a:solidFill>
                <a:srgbClr val="CCCCCC"/>
              </a:solidFill>
              <a:latin typeface="Consolas" panose="020B0609020204030204" pitchFamily="49" charset="0"/>
            </a:endParaRPr>
          </a:p>
          <a:p>
            <a:r>
              <a:rPr lang="fr-FR"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element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stockList</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can object be inserted in KnapSac ?</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element</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&lt;=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maxInvestment</a:t>
            </a:r>
            <a:r>
              <a:rPr lang="en-US" sz="1000" b="0" dirty="0">
                <a:solidFill>
                  <a:srgbClr val="CCCCCC"/>
                </a:solidFill>
                <a:effectLst/>
                <a:latin typeface="Consolas" panose="020B0609020204030204" pitchFamily="49" charset="0"/>
              </a:rPr>
              <a:t>:</a:t>
            </a:r>
          </a:p>
          <a:p>
            <a:endParaRPr lang="en-US" sz="1000" dirty="0">
              <a:solidFill>
                <a:srgbClr val="CCCCCC"/>
              </a:solidFill>
              <a:latin typeface="Consolas" panose="020B0609020204030204" pitchFamily="49" charset="0"/>
            </a:endParaRPr>
          </a:p>
          <a:p>
            <a:endParaRPr lang="en-US" sz="1000" b="0" dirty="0">
              <a:solidFill>
                <a:srgbClr val="CCCCCC"/>
              </a:solidFill>
              <a:effectLst/>
              <a:latin typeface="Consolas" panose="020B0609020204030204" pitchFamily="49" charset="0"/>
            </a:endParaRPr>
          </a:p>
          <a:p>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dirty="0">
                <a:solidFill>
                  <a:srgbClr val="CCCCCC"/>
                </a:solidFill>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listVal2</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profit2</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knapSack</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stockList</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maxInvestment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element</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stockListSelection</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element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profit1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&lt;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profit2</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listVal2</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profit2</a:t>
            </a:r>
            <a:endParaRPr lang="en-US" sz="1000" b="0" dirty="0">
              <a:solidFill>
                <a:srgbClr val="CCCCCC"/>
              </a:solidFill>
              <a:effectLst/>
              <a:latin typeface="Consolas" panose="020B0609020204030204" pitchFamily="49" charset="0"/>
            </a:endParaRPr>
          </a:p>
          <a:p>
            <a:br>
              <a:rPr lang="fr-FR" sz="1000" b="0" dirty="0">
                <a:solidFill>
                  <a:srgbClr val="CCCCCC"/>
                </a:solidFill>
                <a:effectLst/>
                <a:latin typeface="Consolas" panose="020B0609020204030204" pitchFamily="49" charset="0"/>
              </a:rPr>
            </a:b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return</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listStock1</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profit1</a:t>
            </a:r>
            <a:endParaRPr lang="fr-FR" sz="1000" b="0" dirty="0">
              <a:solidFill>
                <a:srgbClr val="CCCCCC"/>
              </a:solidFill>
              <a:effectLst/>
              <a:latin typeface="Consolas" panose="020B0609020204030204" pitchFamily="49" charset="0"/>
            </a:endParaRPr>
          </a:p>
          <a:p>
            <a:br>
              <a:rPr lang="fr-FR" sz="1000" b="0" dirty="0">
                <a:solidFill>
                  <a:srgbClr val="CCCCCC"/>
                </a:solidFill>
                <a:effectLst/>
                <a:latin typeface="Consolas" panose="020B0609020204030204" pitchFamily="49" charset="0"/>
              </a:rPr>
            </a:br>
            <a:r>
              <a:rPr lang="fr-FR" sz="1000" b="0" dirty="0">
                <a:solidFill>
                  <a:srgbClr val="CCCCCC"/>
                </a:solidFill>
                <a:effectLst/>
                <a:latin typeface="Consolas" panose="020B0609020204030204" pitchFamily="49" charset="0"/>
              </a:rPr>
              <a:t>    </a:t>
            </a:r>
          </a:p>
          <a:p>
            <a:r>
              <a:rPr lang="fr-FR" sz="1000" dirty="0">
                <a:solidFill>
                  <a:srgbClr val="CCCCCC"/>
                </a:solidFill>
                <a:latin typeface="Consolas" panose="020B0609020204030204" pitchFamily="49" charset="0"/>
              </a:rPr>
              <a:t>    </a:t>
            </a:r>
            <a:r>
              <a:rPr lang="fr-FR" sz="1000" b="0" dirty="0">
                <a:solidFill>
                  <a:srgbClr val="C586C0"/>
                </a:solidFill>
                <a:effectLst/>
                <a:latin typeface="Consolas" panose="020B0609020204030204" pitchFamily="49" charset="0"/>
              </a:rPr>
              <a:t>else</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finalProfit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DCDCAA"/>
                </a:solidFill>
                <a:effectLst/>
                <a:latin typeface="Consolas" panose="020B0609020204030204" pitchFamily="49" charset="0"/>
              </a:rPr>
              <a:t>sum</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2</a:t>
            </a: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for</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i</a:t>
            </a: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in</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stockListSelection</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return</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stockListSelection</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finalProfit</a:t>
            </a:r>
          </a:p>
          <a:p>
            <a:endParaRPr lang="fr-FR" sz="1000" dirty="0">
              <a:solidFill>
                <a:srgbClr val="9CDCFE"/>
              </a:solidFill>
              <a:latin typeface="Consolas" panose="020B0609020204030204" pitchFamily="49" charset="0"/>
            </a:endParaRPr>
          </a:p>
          <a:p>
            <a:endParaRPr lang="fr-FR" sz="1000" b="0" dirty="0">
              <a:solidFill>
                <a:srgbClr val="9CDCFE"/>
              </a:solidFill>
              <a:effectLst/>
              <a:latin typeface="Consolas" panose="020B0609020204030204" pitchFamily="49" charset="0"/>
            </a:endParaRPr>
          </a:p>
          <a:p>
            <a:endParaRPr lang="fr-FR" sz="1000" dirty="0">
              <a:solidFill>
                <a:srgbClr val="9CDCFE"/>
              </a:solidFill>
              <a:latin typeface="Consolas" panose="020B0609020204030204" pitchFamily="49" charset="0"/>
            </a:endParaRPr>
          </a:p>
          <a:p>
            <a:endParaRPr lang="fr-FR" sz="1000" b="0" dirty="0">
              <a:solidFill>
                <a:srgbClr val="9CDCFE"/>
              </a:solidFill>
              <a:effectLst/>
              <a:latin typeface="Consolas" panose="020B0609020204030204" pitchFamily="49" charset="0"/>
            </a:endParaRPr>
          </a:p>
          <a:p>
            <a:endParaRPr lang="fr-FR" sz="1000" b="0" dirty="0">
              <a:solidFill>
                <a:srgbClr val="CCCCCC"/>
              </a:solidFill>
              <a:effectLst/>
              <a:latin typeface="Consolas" panose="020B0609020204030204" pitchFamily="49" charset="0"/>
            </a:endParaRPr>
          </a:p>
          <a:p>
            <a:endParaRPr lang="fr-FR" sz="1000" b="1" dirty="0">
              <a:solidFill>
                <a:srgbClr val="CCCCCC"/>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60967C29-0CB9-7D6C-245A-36D896FCFE5E}"/>
              </a:ext>
            </a:extLst>
          </p:cNvPr>
          <p:cNvSpPr/>
          <p:nvPr/>
        </p:nvSpPr>
        <p:spPr>
          <a:xfrm>
            <a:off x="2789615" y="8"/>
            <a:ext cx="9363075" cy="1185996"/>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tx1"/>
                </a:solidFill>
              </a:rPr>
              <a:t>Analyse algorithme Sac à dos force brute</a:t>
            </a:r>
          </a:p>
        </p:txBody>
      </p:sp>
      <p:sp>
        <p:nvSpPr>
          <p:cNvPr id="8" name="ZoneTexte 7">
            <a:extLst>
              <a:ext uri="{FF2B5EF4-FFF2-40B4-BE49-F238E27FC236}">
                <a16:creationId xmlns:a16="http://schemas.microsoft.com/office/drawing/2014/main" id="{9B48E349-EDB8-7EBD-FC2C-3ED4EE40B2D0}"/>
              </a:ext>
            </a:extLst>
          </p:cNvPr>
          <p:cNvSpPr txBox="1"/>
          <p:nvPr/>
        </p:nvSpPr>
        <p:spPr>
          <a:xfrm>
            <a:off x="4321522" y="2663626"/>
            <a:ext cx="6832348" cy="430887"/>
          </a:xfrm>
          <a:prstGeom prst="rect">
            <a:avLst/>
          </a:prstGeom>
          <a:solidFill>
            <a:schemeClr val="bg1">
              <a:lumMod val="95000"/>
            </a:schemeClr>
          </a:solidFill>
        </p:spPr>
        <p:txBody>
          <a:bodyPr wrap="square" rtlCol="0">
            <a:spAutoFit/>
          </a:bodyPr>
          <a:lstStyle/>
          <a:p>
            <a:r>
              <a:rPr lang="fr-FR" sz="1100" b="1" dirty="0">
                <a:effectLst/>
                <a:latin typeface="Consolas" panose="020B0609020204030204" pitchFamily="49" charset="0"/>
              </a:rPr>
              <a:t># Point d’arrêt de la fonction récursive: tant que la liste des éléments n’est pas vide, on appelle la fonction récursive, qui retire le premier élément de la liste</a:t>
            </a:r>
            <a:endParaRPr lang="fr-FR" dirty="0"/>
          </a:p>
        </p:txBody>
      </p:sp>
      <p:sp>
        <p:nvSpPr>
          <p:cNvPr id="9" name="ZoneTexte 8">
            <a:extLst>
              <a:ext uri="{FF2B5EF4-FFF2-40B4-BE49-F238E27FC236}">
                <a16:creationId xmlns:a16="http://schemas.microsoft.com/office/drawing/2014/main" id="{1029E756-EF8E-E278-059B-B9AD8513EA56}"/>
              </a:ext>
            </a:extLst>
          </p:cNvPr>
          <p:cNvSpPr txBox="1"/>
          <p:nvPr/>
        </p:nvSpPr>
        <p:spPr>
          <a:xfrm>
            <a:off x="5311118" y="3594336"/>
            <a:ext cx="6521761" cy="769441"/>
          </a:xfrm>
          <a:prstGeom prst="rect">
            <a:avLst/>
          </a:prstGeom>
          <a:solidFill>
            <a:schemeClr val="bg1">
              <a:lumMod val="95000"/>
            </a:schemeClr>
          </a:solidFill>
        </p:spPr>
        <p:txBody>
          <a:bodyPr wrap="square" rtlCol="0">
            <a:spAutoFit/>
          </a:bodyPr>
          <a:lstStyle/>
          <a:p>
            <a:r>
              <a:rPr lang="fr-FR" sz="1100" b="1" dirty="0">
                <a:effectLst/>
                <a:latin typeface="Consolas" panose="020B0609020204030204" pitchFamily="49" charset="0"/>
              </a:rPr>
              <a:t># Lorsque la fonction récursive a atteint le pont d’arrêt, elle dépile tous les appels :</a:t>
            </a:r>
          </a:p>
          <a:p>
            <a:r>
              <a:rPr lang="fr-FR" sz="1100" b="1" dirty="0">
                <a:latin typeface="Consolas" panose="020B0609020204030204" pitchFamily="49" charset="0"/>
              </a:rPr>
              <a:t>  1 -&gt; teste si la valeur de l’élément en cours est sélectionnable (poids inférieur à la contrainte du reste à charger.</a:t>
            </a:r>
            <a:endParaRPr lang="fr-FR" sz="1100" b="1" dirty="0">
              <a:effectLst/>
              <a:latin typeface="Consolas" panose="020B0609020204030204" pitchFamily="49" charset="0"/>
            </a:endParaRPr>
          </a:p>
        </p:txBody>
      </p:sp>
      <p:sp>
        <p:nvSpPr>
          <p:cNvPr id="10" name="ZoneTexte 9">
            <a:extLst>
              <a:ext uri="{FF2B5EF4-FFF2-40B4-BE49-F238E27FC236}">
                <a16:creationId xmlns:a16="http://schemas.microsoft.com/office/drawing/2014/main" id="{8881E5F4-6DBF-EAD1-9E73-6A7C046C1C09}"/>
              </a:ext>
            </a:extLst>
          </p:cNvPr>
          <p:cNvSpPr txBox="1"/>
          <p:nvPr/>
        </p:nvSpPr>
        <p:spPr>
          <a:xfrm>
            <a:off x="5418136" y="4836133"/>
            <a:ext cx="6236328" cy="769441"/>
          </a:xfrm>
          <a:prstGeom prst="rect">
            <a:avLst/>
          </a:prstGeom>
          <a:solidFill>
            <a:schemeClr val="bg1">
              <a:lumMod val="95000"/>
            </a:schemeClr>
          </a:solidFill>
        </p:spPr>
        <p:txBody>
          <a:bodyPr wrap="square" rtlCol="0">
            <a:spAutoFit/>
          </a:bodyPr>
          <a:lstStyle/>
          <a:p>
            <a:r>
              <a:rPr lang="fr-FR" sz="1100" b="1" dirty="0">
                <a:effectLst/>
                <a:latin typeface="Consolas" panose="020B0609020204030204" pitchFamily="49" charset="0"/>
              </a:rPr>
              <a:t># Si l’élément est sélectionnable, vérifie si le profit est meilleur avec cet élément et retourne alors la liste modifiée des éléments pris en charge et le poids restant disponible, sinon, laisse la liste et le poids inchangés et renvoie ces données à l’appel récursif parent………..</a:t>
            </a:r>
          </a:p>
        </p:txBody>
      </p:sp>
      <p:sp>
        <p:nvSpPr>
          <p:cNvPr id="15" name="ZoneTexte 14">
            <a:extLst>
              <a:ext uri="{FF2B5EF4-FFF2-40B4-BE49-F238E27FC236}">
                <a16:creationId xmlns:a16="http://schemas.microsoft.com/office/drawing/2014/main" id="{C76F6EE2-3E15-1B32-E72D-A91B7D98C3F4}"/>
              </a:ext>
            </a:extLst>
          </p:cNvPr>
          <p:cNvSpPr txBox="1"/>
          <p:nvPr/>
        </p:nvSpPr>
        <p:spPr>
          <a:xfrm>
            <a:off x="4917542" y="6188036"/>
            <a:ext cx="6236328" cy="600164"/>
          </a:xfrm>
          <a:prstGeom prst="rect">
            <a:avLst/>
          </a:prstGeom>
          <a:solidFill>
            <a:schemeClr val="bg1">
              <a:lumMod val="95000"/>
            </a:schemeClr>
          </a:solidFill>
        </p:spPr>
        <p:txBody>
          <a:bodyPr wrap="square" rtlCol="0">
            <a:spAutoFit/>
          </a:bodyPr>
          <a:lstStyle/>
          <a:p>
            <a:r>
              <a:rPr lang="fr-FR" sz="1100" b="1" dirty="0">
                <a:effectLst/>
                <a:latin typeface="Consolas" panose="020B0609020204030204" pitchFamily="49" charset="0"/>
              </a:rPr>
              <a:t># lors du dernier dépilement des appels récursifs, les valeurs de la liste des éléments sélectionnées et de la valeur du profit attendu sont retournés à l’appelant.</a:t>
            </a:r>
          </a:p>
        </p:txBody>
      </p:sp>
    </p:spTree>
    <p:extLst>
      <p:ext uri="{BB962C8B-B14F-4D97-AF65-F5344CB8AC3E}">
        <p14:creationId xmlns:p14="http://schemas.microsoft.com/office/powerpoint/2010/main" val="254149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9189A556-85EE-9DC2-CFA8-F271B17D68CA}"/>
              </a:ext>
            </a:extLst>
          </p:cNvPr>
          <p:cNvSpPr txBox="1"/>
          <p:nvPr/>
        </p:nvSpPr>
        <p:spPr>
          <a:xfrm>
            <a:off x="2291390" y="1161120"/>
            <a:ext cx="9861300" cy="646331"/>
          </a:xfrm>
          <a:prstGeom prst="rect">
            <a:avLst/>
          </a:prstGeom>
          <a:noFill/>
        </p:spPr>
        <p:txBody>
          <a:bodyPr wrap="square" rtlCol="0">
            <a:spAutoFit/>
          </a:bodyPr>
          <a:lstStyle/>
          <a:p>
            <a:r>
              <a:rPr lang="fr-FR" b="1" dirty="0"/>
              <a:t>Objectif de cette approche </a:t>
            </a:r>
            <a:r>
              <a:rPr lang="fr-FR" dirty="0"/>
              <a:t>: Tester toutes les possibilités de prise en compte ou non de chaque élément de la liste, par méthode récursive, en testant l’éligibilité et le bien fondé du choix à chaque </a:t>
            </a:r>
            <a:r>
              <a:rPr lang="fr-FR" dirty="0" err="1"/>
              <a:t>iération</a:t>
            </a:r>
            <a:endParaRPr lang="fr-FR" dirty="0"/>
          </a:p>
        </p:txBody>
      </p:sp>
      <p:sp>
        <p:nvSpPr>
          <p:cNvPr id="12" name="Rectangle 11">
            <a:extLst>
              <a:ext uri="{FF2B5EF4-FFF2-40B4-BE49-F238E27FC236}">
                <a16:creationId xmlns:a16="http://schemas.microsoft.com/office/drawing/2014/main" id="{4BD90060-54AC-6519-CC48-0D0D1BAB78C0}"/>
              </a:ext>
            </a:extLst>
          </p:cNvPr>
          <p:cNvSpPr/>
          <p:nvPr/>
        </p:nvSpPr>
        <p:spPr>
          <a:xfrm>
            <a:off x="-1009" y="8"/>
            <a:ext cx="4554017" cy="1185996"/>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4" name="Rectangle 13">
            <a:extLst>
              <a:ext uri="{FF2B5EF4-FFF2-40B4-BE49-F238E27FC236}">
                <a16:creationId xmlns:a16="http://schemas.microsoft.com/office/drawing/2014/main" id="{49777359-0AD4-6E54-BEC9-ACFCB40C9E8A}"/>
              </a:ext>
            </a:extLst>
          </p:cNvPr>
          <p:cNvSpPr/>
          <p:nvPr/>
        </p:nvSpPr>
        <p:spPr>
          <a:xfrm>
            <a:off x="0" y="1636206"/>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nvGrpSpPr>
          <p:cNvPr id="2" name="Groupe 1">
            <a:extLst>
              <a:ext uri="{FF2B5EF4-FFF2-40B4-BE49-F238E27FC236}">
                <a16:creationId xmlns:a16="http://schemas.microsoft.com/office/drawing/2014/main" id="{AE60E4E3-60D9-C30A-19E1-47F31EE82101}"/>
              </a:ext>
            </a:extLst>
          </p:cNvPr>
          <p:cNvGrpSpPr/>
          <p:nvPr/>
        </p:nvGrpSpPr>
        <p:grpSpPr>
          <a:xfrm>
            <a:off x="4017" y="0"/>
            <a:ext cx="2287373" cy="7584707"/>
            <a:chOff x="-5901" y="6669"/>
            <a:chExt cx="2287373" cy="6851331"/>
          </a:xfrm>
        </p:grpSpPr>
        <p:pic>
          <p:nvPicPr>
            <p:cNvPr id="3" name="Image 2">
              <a:extLst>
                <a:ext uri="{FF2B5EF4-FFF2-40B4-BE49-F238E27FC236}">
                  <a16:creationId xmlns:a16="http://schemas.microsoft.com/office/drawing/2014/main" id="{910C309C-29FC-2603-E22F-6EC43E5F3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5" name="Rectangle 4">
              <a:extLst>
                <a:ext uri="{FF2B5EF4-FFF2-40B4-BE49-F238E27FC236}">
                  <a16:creationId xmlns:a16="http://schemas.microsoft.com/office/drawing/2014/main" id="{2BA196D8-827F-2AD2-1520-EF8C92662E42}"/>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4" name="Rectangle 3">
            <a:extLst>
              <a:ext uri="{FF2B5EF4-FFF2-40B4-BE49-F238E27FC236}">
                <a16:creationId xmlns:a16="http://schemas.microsoft.com/office/drawing/2014/main" id="{60967C29-0CB9-7D6C-245A-36D896FCFE5E}"/>
              </a:ext>
            </a:extLst>
          </p:cNvPr>
          <p:cNvSpPr/>
          <p:nvPr/>
        </p:nvSpPr>
        <p:spPr>
          <a:xfrm>
            <a:off x="2789615" y="8"/>
            <a:ext cx="9363075" cy="1185996"/>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tx1"/>
                </a:solidFill>
              </a:rPr>
              <a:t>Analyse algorithme Sac à dos force brute</a:t>
            </a:r>
          </a:p>
        </p:txBody>
      </p:sp>
      <p:graphicFrame>
        <p:nvGraphicFramePr>
          <p:cNvPr id="13" name="Tableau 12">
            <a:extLst>
              <a:ext uri="{FF2B5EF4-FFF2-40B4-BE49-F238E27FC236}">
                <a16:creationId xmlns:a16="http://schemas.microsoft.com/office/drawing/2014/main" id="{6611935C-3091-C1B7-6503-B0460DC3FDAF}"/>
              </a:ext>
            </a:extLst>
          </p:cNvPr>
          <p:cNvGraphicFramePr>
            <a:graphicFrameLocks noGrp="1"/>
          </p:cNvGraphicFramePr>
          <p:nvPr>
            <p:extLst>
              <p:ext uri="{D42A27DB-BD31-4B8C-83A1-F6EECF244321}">
                <p14:modId xmlns:p14="http://schemas.microsoft.com/office/powerpoint/2010/main" val="1688077131"/>
              </p:ext>
            </p:extLst>
          </p:nvPr>
        </p:nvGraphicFramePr>
        <p:xfrm>
          <a:off x="3104144" y="3146662"/>
          <a:ext cx="6997700" cy="3076575"/>
        </p:xfrm>
        <a:graphic>
          <a:graphicData uri="http://schemas.openxmlformats.org/drawingml/2006/table">
            <a:tbl>
              <a:tblPr/>
              <a:tblGrid>
                <a:gridCol w="1512673">
                  <a:extLst>
                    <a:ext uri="{9D8B030D-6E8A-4147-A177-3AD203B41FA5}">
                      <a16:colId xmlns:a16="http://schemas.microsoft.com/office/drawing/2014/main" val="804959051"/>
                    </a:ext>
                  </a:extLst>
                </a:gridCol>
                <a:gridCol w="1080480">
                  <a:extLst>
                    <a:ext uri="{9D8B030D-6E8A-4147-A177-3AD203B41FA5}">
                      <a16:colId xmlns:a16="http://schemas.microsoft.com/office/drawing/2014/main" val="545745270"/>
                    </a:ext>
                  </a:extLst>
                </a:gridCol>
                <a:gridCol w="762692">
                  <a:extLst>
                    <a:ext uri="{9D8B030D-6E8A-4147-A177-3AD203B41FA5}">
                      <a16:colId xmlns:a16="http://schemas.microsoft.com/office/drawing/2014/main" val="1733546773"/>
                    </a:ext>
                  </a:extLst>
                </a:gridCol>
                <a:gridCol w="762692">
                  <a:extLst>
                    <a:ext uri="{9D8B030D-6E8A-4147-A177-3AD203B41FA5}">
                      <a16:colId xmlns:a16="http://schemas.microsoft.com/office/drawing/2014/main" val="4088680364"/>
                    </a:ext>
                  </a:extLst>
                </a:gridCol>
                <a:gridCol w="228808">
                  <a:extLst>
                    <a:ext uri="{9D8B030D-6E8A-4147-A177-3AD203B41FA5}">
                      <a16:colId xmlns:a16="http://schemas.microsoft.com/office/drawing/2014/main" val="2286348378"/>
                    </a:ext>
                  </a:extLst>
                </a:gridCol>
                <a:gridCol w="762692">
                  <a:extLst>
                    <a:ext uri="{9D8B030D-6E8A-4147-A177-3AD203B41FA5}">
                      <a16:colId xmlns:a16="http://schemas.microsoft.com/office/drawing/2014/main" val="4060688414"/>
                    </a:ext>
                  </a:extLst>
                </a:gridCol>
                <a:gridCol w="762692">
                  <a:extLst>
                    <a:ext uri="{9D8B030D-6E8A-4147-A177-3AD203B41FA5}">
                      <a16:colId xmlns:a16="http://schemas.microsoft.com/office/drawing/2014/main" val="528473124"/>
                    </a:ext>
                  </a:extLst>
                </a:gridCol>
                <a:gridCol w="1124971">
                  <a:extLst>
                    <a:ext uri="{9D8B030D-6E8A-4147-A177-3AD203B41FA5}">
                      <a16:colId xmlns:a16="http://schemas.microsoft.com/office/drawing/2014/main" val="2964830238"/>
                    </a:ext>
                  </a:extLst>
                </a:gridCol>
              </a:tblGrid>
              <a:tr h="200025">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FFFFFF"/>
                          </a:solidFill>
                          <a:effectLst/>
                          <a:latin typeface="Calibri" panose="020F0502020204030204" pitchFamily="34" charset="0"/>
                        </a:rPr>
                        <a:t>Element1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1" i="0" u="none" strike="noStrike">
                          <a:solidFill>
                            <a:srgbClr val="FFFFFF"/>
                          </a:solidFill>
                          <a:effectLst/>
                          <a:latin typeface="Calibri" panose="020F0502020204030204" pitchFamily="34" charset="0"/>
                        </a:rPr>
                        <a:t>Element 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1" i="0" u="none" strike="noStrike">
                          <a:solidFill>
                            <a:srgbClr val="FFFFFF"/>
                          </a:solidFill>
                          <a:effectLst/>
                          <a:latin typeface="Calibri" panose="020F0502020204030204" pitchFamily="34" charset="0"/>
                        </a:rPr>
                        <a:t>Element 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2">
                  <a:txBody>
                    <a:bodyPr/>
                    <a:lstStyle/>
                    <a:p>
                      <a:pPr algn="ctr" fontAlgn="b"/>
                      <a:r>
                        <a:rPr lang="fr-FR" sz="1100" b="0" i="0" u="none" strike="noStrike">
                          <a:solidFill>
                            <a:srgbClr val="000000"/>
                          </a:solidFill>
                          <a:effectLst/>
                          <a:latin typeface="Calibri" panose="020F0502020204030204" pitchFamily="34" charset="0"/>
                        </a:rPr>
                        <a:t>Contenance du sac à 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fr-FR"/>
                    </a:p>
                  </a:txBody>
                  <a:tcPr/>
                </a:tc>
                <a:extLst>
                  <a:ext uri="{0D108BD9-81ED-4DB2-BD59-A6C34878D82A}">
                    <a16:rowId xmlns:a16="http://schemas.microsoft.com/office/drawing/2014/main" val="2887038817"/>
                  </a:ext>
                </a:extLst>
              </a:tr>
              <a:tr h="200025">
                <a:tc>
                  <a:txBody>
                    <a:bodyPr/>
                    <a:lstStyle/>
                    <a:p>
                      <a:pPr algn="ctr" fontAlgn="b"/>
                      <a:r>
                        <a:rPr lang="fr-FR" sz="1100" b="1" i="0" u="none" strike="noStrike">
                          <a:solidFill>
                            <a:srgbClr val="000000"/>
                          </a:solidFill>
                          <a:effectLst/>
                          <a:latin typeface="Calibri" panose="020F0502020204030204" pitchFamily="34" charset="0"/>
                        </a:rPr>
                        <a:t>Poids par élément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fr-FR" sz="11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6</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fr-FR"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fr-FR"/>
                    </a:p>
                  </a:txBody>
                  <a:tcPr/>
                </a:tc>
                <a:extLst>
                  <a:ext uri="{0D108BD9-81ED-4DB2-BD59-A6C34878D82A}">
                    <a16:rowId xmlns:a16="http://schemas.microsoft.com/office/drawing/2014/main" val="829114205"/>
                  </a:ext>
                </a:extLst>
              </a:tr>
              <a:tr h="200025">
                <a:tc>
                  <a:txBody>
                    <a:bodyPr/>
                    <a:lstStyle/>
                    <a:p>
                      <a:pPr algn="ctr" fontAlgn="b"/>
                      <a:r>
                        <a:rPr lang="fr-FR" sz="1100" b="1" i="0" u="none" strike="noStrike">
                          <a:solidFill>
                            <a:srgbClr val="000000"/>
                          </a:solidFill>
                          <a:effectLst/>
                          <a:latin typeface="Calibri" panose="020F0502020204030204" pitchFamily="34" charset="0"/>
                        </a:rPr>
                        <a:t>Gain par élément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fr-FR" sz="1100" b="0" i="0" u="none" strike="noStrike" dirty="0">
                          <a:solidFill>
                            <a:srgbClr val="000000"/>
                          </a:solidFill>
                          <a:effectLst/>
                          <a:latin typeface="Calibri" panose="020F0502020204030204" pitchFamily="34" charset="0"/>
                        </a:rPr>
                        <a:t>17</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14</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Poids du sac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Gain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73221564"/>
                  </a:ext>
                </a:extLst>
              </a:tr>
              <a:tr h="190500">
                <a:tc rowSpan="8">
                  <a:txBody>
                    <a:bodyPr/>
                    <a:lstStyle/>
                    <a:p>
                      <a:pPr algn="ctr" fontAlgn="ctr"/>
                      <a:r>
                        <a:rPr lang="fr-FR" sz="1100" b="1" i="0" u="none" strike="noStrike">
                          <a:solidFill>
                            <a:srgbClr val="000000"/>
                          </a:solidFill>
                          <a:effectLst/>
                          <a:latin typeface="Calibri" panose="020F0502020204030204" pitchFamily="34" charset="0"/>
                        </a:rPr>
                        <a:t>Sélection des éléments de la liste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16489616"/>
                  </a:ext>
                </a:extLst>
              </a:tr>
              <a:tr h="190500">
                <a:tc vMerge="1">
                  <a:txBody>
                    <a:bodyPr/>
                    <a:lstStyle/>
                    <a:p>
                      <a:endParaRPr lang="fr-FR"/>
                    </a:p>
                  </a:txBody>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8CBAD"/>
                    </a:solidFill>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a:noFill/>
                    </a:lnL>
                    <a:lnR>
                      <a:noFill/>
                    </a:lnR>
                    <a:lnT>
                      <a:noFill/>
                    </a:lnT>
                    <a:lnB>
                      <a:noFill/>
                    </a:lnB>
                    <a:solidFill>
                      <a:srgbClr val="F8CBAD"/>
                    </a:solidFill>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a:noFill/>
                    </a:lnL>
                    <a:lnR>
                      <a:noFill/>
                    </a:lnR>
                    <a:lnT>
                      <a:noFill/>
                    </a:lnT>
                    <a:lnB>
                      <a:noFill/>
                    </a:lnB>
                    <a:solidFill>
                      <a:srgbClr val="A9D08E"/>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45419691"/>
                  </a:ext>
                </a:extLst>
              </a:tr>
              <a:tr h="190500">
                <a:tc vMerge="1">
                  <a:txBody>
                    <a:bodyPr/>
                    <a:lstStyle/>
                    <a:p>
                      <a:endParaRPr lang="fr-FR"/>
                    </a:p>
                  </a:txBody>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8CBAD"/>
                    </a:solidFill>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a:noFill/>
                    </a:lnL>
                    <a:lnR>
                      <a:noFill/>
                    </a:lnR>
                    <a:lnT>
                      <a:noFill/>
                    </a:lnT>
                    <a:lnB>
                      <a:noFill/>
                    </a:lnB>
                    <a:solidFill>
                      <a:srgbClr val="A9D08E"/>
                    </a:solidFill>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a:noFill/>
                    </a:lnL>
                    <a:lnR>
                      <a:noFill/>
                    </a:lnR>
                    <a:lnT>
                      <a:noFill/>
                    </a:lnT>
                    <a:lnB>
                      <a:noFill/>
                    </a:lnB>
                    <a:solidFill>
                      <a:srgbClr val="F8CBAD"/>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50139417"/>
                  </a:ext>
                </a:extLst>
              </a:tr>
              <a:tr h="190500">
                <a:tc vMerge="1">
                  <a:txBody>
                    <a:bodyPr/>
                    <a:lstStyle/>
                    <a:p>
                      <a:endParaRPr lang="fr-FR"/>
                    </a:p>
                  </a:txBody>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8CBAD"/>
                    </a:solidFill>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a:noFill/>
                    </a:lnL>
                    <a:lnR>
                      <a:noFill/>
                    </a:lnR>
                    <a:lnT>
                      <a:noFill/>
                    </a:lnT>
                    <a:lnB>
                      <a:noFill/>
                    </a:lnB>
                    <a:solidFill>
                      <a:srgbClr val="A9D08E"/>
                    </a:solidFill>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a:noFill/>
                    </a:lnL>
                    <a:lnR>
                      <a:noFill/>
                    </a:lnR>
                    <a:lnT>
                      <a:noFill/>
                    </a:lnT>
                    <a:lnB>
                      <a:noFill/>
                    </a:lnB>
                    <a:solidFill>
                      <a:srgbClr val="A9D08E"/>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B050"/>
                    </a:solidFill>
                  </a:tcPr>
                </a:tc>
                <a:tc>
                  <a:txBody>
                    <a:bodyPr/>
                    <a:lstStyle/>
                    <a:p>
                      <a:pPr algn="ctr" fontAlgn="b"/>
                      <a:r>
                        <a:rPr lang="fr-FR"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B050"/>
                    </a:solidFill>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1582940"/>
                  </a:ext>
                </a:extLst>
              </a:tr>
              <a:tr h="190500">
                <a:tc vMerge="1">
                  <a:txBody>
                    <a:bodyPr/>
                    <a:lstStyle/>
                    <a:p>
                      <a:endParaRPr lang="fr-FR"/>
                    </a:p>
                  </a:txBody>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A9D08E"/>
                    </a:solidFill>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a:noFill/>
                    </a:lnL>
                    <a:lnR>
                      <a:noFill/>
                    </a:lnR>
                    <a:lnT>
                      <a:noFill/>
                    </a:lnT>
                    <a:lnB>
                      <a:noFill/>
                    </a:lnB>
                    <a:solidFill>
                      <a:srgbClr val="F8CBAD"/>
                    </a:solidFill>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a:noFill/>
                    </a:lnL>
                    <a:lnR>
                      <a:noFill/>
                    </a:lnR>
                    <a:lnT>
                      <a:noFill/>
                    </a:lnT>
                    <a:lnB>
                      <a:noFill/>
                    </a:lnB>
                    <a:solidFill>
                      <a:srgbClr val="F8CBAD"/>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30257820"/>
                  </a:ext>
                </a:extLst>
              </a:tr>
              <a:tr h="190500">
                <a:tc vMerge="1">
                  <a:txBody>
                    <a:bodyPr/>
                    <a:lstStyle/>
                    <a:p>
                      <a:endParaRPr lang="fr-FR"/>
                    </a:p>
                  </a:txBody>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A9D08E"/>
                    </a:solidFill>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a:noFill/>
                    </a:lnL>
                    <a:lnR>
                      <a:noFill/>
                    </a:lnR>
                    <a:lnT>
                      <a:noFill/>
                    </a:lnT>
                    <a:lnB>
                      <a:noFill/>
                    </a:lnB>
                    <a:solidFill>
                      <a:srgbClr val="F8CBAD"/>
                    </a:solidFill>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a:noFill/>
                    </a:lnL>
                    <a:lnR>
                      <a:noFill/>
                    </a:lnR>
                    <a:lnT>
                      <a:noFill/>
                    </a:lnT>
                    <a:lnB>
                      <a:noFill/>
                    </a:lnB>
                    <a:solidFill>
                      <a:srgbClr val="A9D08E"/>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6D4B"/>
                    </a:solidFill>
                  </a:tcPr>
                </a:tc>
                <a:tc>
                  <a:txBody>
                    <a:bodyPr/>
                    <a:lstStyle/>
                    <a:p>
                      <a:pPr algn="ctr" fontAlgn="b"/>
                      <a:r>
                        <a:rPr lang="fr-FR"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6D4B"/>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59921794"/>
                  </a:ext>
                </a:extLst>
              </a:tr>
              <a:tr h="190500">
                <a:tc vMerge="1">
                  <a:txBody>
                    <a:bodyPr/>
                    <a:lstStyle/>
                    <a:p>
                      <a:endParaRPr lang="fr-FR"/>
                    </a:p>
                  </a:txBody>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A9D08E"/>
                    </a:solidFill>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a:noFill/>
                    </a:lnL>
                    <a:lnR>
                      <a:noFill/>
                    </a:lnR>
                    <a:lnT>
                      <a:noFill/>
                    </a:lnT>
                    <a:lnB>
                      <a:noFill/>
                    </a:lnB>
                    <a:solidFill>
                      <a:srgbClr val="A9D08E"/>
                    </a:solidFill>
                  </a:tcPr>
                </a:tc>
                <a:tc>
                  <a:txBody>
                    <a:bodyPr/>
                    <a:lstStyle/>
                    <a:p>
                      <a:pPr algn="l" fontAlgn="b"/>
                      <a:r>
                        <a:rPr lang="fr-FR" sz="1100" b="1" i="0" u="none" strike="noStrike">
                          <a:solidFill>
                            <a:srgbClr val="000000"/>
                          </a:solidFill>
                          <a:effectLst/>
                          <a:latin typeface="Calibri" panose="020F0502020204030204" pitchFamily="34" charset="0"/>
                        </a:rPr>
                        <a:t>Non</a:t>
                      </a:r>
                    </a:p>
                  </a:txBody>
                  <a:tcPr marL="9525" marR="9525" marT="9525" marB="0" anchor="b">
                    <a:lnL>
                      <a:noFill/>
                    </a:lnL>
                    <a:lnR>
                      <a:noFill/>
                    </a:lnR>
                    <a:lnT>
                      <a:noFill/>
                    </a:lnT>
                    <a:lnB>
                      <a:noFill/>
                    </a:lnB>
                    <a:solidFill>
                      <a:srgbClr val="F8CBAD"/>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6D4B"/>
                    </a:solidFill>
                  </a:tcPr>
                </a:tc>
                <a:tc>
                  <a:txBody>
                    <a:bodyPr/>
                    <a:lstStyle/>
                    <a:p>
                      <a:pPr algn="ctr" fontAlgn="b"/>
                      <a:r>
                        <a:rPr lang="fr-FR"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6D4B"/>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38401098"/>
                  </a:ext>
                </a:extLst>
              </a:tr>
              <a:tr h="190500">
                <a:tc vMerge="1">
                  <a:txBody>
                    <a:bodyPr/>
                    <a:lstStyle/>
                    <a:p>
                      <a:endParaRPr lang="fr-FR"/>
                    </a:p>
                  </a:txBody>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fr-FR" sz="1100" b="1" i="0" u="none" strike="noStrike">
                          <a:solidFill>
                            <a:srgbClr val="000000"/>
                          </a:solidFill>
                          <a:effectLst/>
                          <a:latin typeface="Calibri" panose="020F0502020204030204" pitchFamily="34" charset="0"/>
                        </a:rPr>
                        <a:t>Oui</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6D4B"/>
                    </a:solidFill>
                  </a:tcPr>
                </a:tc>
                <a:tc>
                  <a:txBody>
                    <a:bodyPr/>
                    <a:lstStyle/>
                    <a:p>
                      <a:pPr algn="ctr" fontAlgn="b"/>
                      <a:r>
                        <a:rPr lang="fr-FR"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6D4B"/>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8989857"/>
                  </a:ext>
                </a:extLst>
              </a:tr>
              <a:tr h="190500">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8291202"/>
                  </a:ext>
                </a:extLst>
              </a:tr>
              <a:tr h="190500">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6D4B"/>
                    </a:solidFill>
                  </a:tcPr>
                </a:tc>
                <a:tc>
                  <a:txBody>
                    <a:bodyPr/>
                    <a:lstStyle/>
                    <a:p>
                      <a:pPr algn="l" fontAlgn="b"/>
                      <a:r>
                        <a:rPr lang="fr-FR" sz="1100" b="0" i="0" u="none" strike="noStrike">
                          <a:solidFill>
                            <a:srgbClr val="000000"/>
                          </a:solidFill>
                          <a:effectLst/>
                          <a:latin typeface="Calibri" panose="020F0502020204030204" pitchFamily="34" charset="0"/>
                        </a:rPr>
                        <a:t>Inelligible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410581329"/>
                  </a:ext>
                </a:extLst>
              </a:tr>
              <a:tr h="190500">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18150357"/>
                  </a:ext>
                </a:extLst>
              </a:tr>
              <a:tr h="190500">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B050"/>
                    </a:solidFill>
                  </a:tcPr>
                </a:tc>
                <a:tc gridSpan="2">
                  <a:txBody>
                    <a:bodyPr/>
                    <a:lstStyle/>
                    <a:p>
                      <a:pPr algn="l" fontAlgn="b"/>
                      <a:r>
                        <a:rPr lang="fr-FR" sz="1100" b="0" i="0" u="none" strike="noStrike">
                          <a:solidFill>
                            <a:srgbClr val="000000"/>
                          </a:solidFill>
                          <a:effectLst/>
                          <a:latin typeface="Calibri" panose="020F0502020204030204" pitchFamily="34" charset="0"/>
                        </a:rPr>
                        <a:t>Meilleur valorisation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76816360"/>
                  </a:ext>
                </a:extLst>
              </a:tr>
              <a:tr h="190500">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063157762"/>
                  </a:ext>
                </a:extLst>
              </a:tr>
            </a:tbl>
          </a:graphicData>
        </a:graphic>
      </p:graphicFrame>
      <p:sp>
        <p:nvSpPr>
          <p:cNvPr id="17" name="ZoneTexte 16">
            <a:extLst>
              <a:ext uri="{FF2B5EF4-FFF2-40B4-BE49-F238E27FC236}">
                <a16:creationId xmlns:a16="http://schemas.microsoft.com/office/drawing/2014/main" id="{D61C9397-D0A1-64DA-5AFA-0A5BD05EF0DF}"/>
              </a:ext>
            </a:extLst>
          </p:cNvPr>
          <p:cNvSpPr txBox="1"/>
          <p:nvPr/>
        </p:nvSpPr>
        <p:spPr>
          <a:xfrm>
            <a:off x="2534968" y="2435383"/>
            <a:ext cx="7795035" cy="369332"/>
          </a:xfrm>
          <a:prstGeom prst="rect">
            <a:avLst/>
          </a:prstGeom>
          <a:noFill/>
        </p:spPr>
        <p:txBody>
          <a:bodyPr wrap="square" rtlCol="0">
            <a:spAutoFit/>
          </a:bodyPr>
          <a:lstStyle/>
          <a:p>
            <a:r>
              <a:rPr lang="fr-FR" b="1" dirty="0"/>
              <a:t>Tableau indiquant les différentes possibilités pour une liste de 3 éléments</a:t>
            </a:r>
          </a:p>
        </p:txBody>
      </p:sp>
      <p:sp>
        <p:nvSpPr>
          <p:cNvPr id="18" name="ZoneTexte 17">
            <a:extLst>
              <a:ext uri="{FF2B5EF4-FFF2-40B4-BE49-F238E27FC236}">
                <a16:creationId xmlns:a16="http://schemas.microsoft.com/office/drawing/2014/main" id="{829AB3B1-B7DA-6993-77A3-73DEC11F0CEB}"/>
              </a:ext>
            </a:extLst>
          </p:cNvPr>
          <p:cNvSpPr txBox="1"/>
          <p:nvPr/>
        </p:nvSpPr>
        <p:spPr>
          <a:xfrm>
            <a:off x="3104144" y="6223237"/>
            <a:ext cx="9048546" cy="369332"/>
          </a:xfrm>
          <a:prstGeom prst="rect">
            <a:avLst/>
          </a:prstGeom>
          <a:noFill/>
        </p:spPr>
        <p:txBody>
          <a:bodyPr wrap="square" rtlCol="0">
            <a:spAutoFit/>
          </a:bodyPr>
          <a:lstStyle/>
          <a:p>
            <a:r>
              <a:rPr lang="fr-FR" dirty="0"/>
              <a:t>Cette approche est une table binaire et représente (2 </a:t>
            </a:r>
            <a:r>
              <a:rPr lang="fr-FR" b="1" baseline="30000" dirty="0"/>
              <a:t>n éléments</a:t>
            </a:r>
            <a:r>
              <a:rPr lang="fr-FR" dirty="0"/>
              <a:t>) combinaisons soit O(2</a:t>
            </a:r>
            <a:r>
              <a:rPr lang="fr-FR" baseline="30000" dirty="0"/>
              <a:t>n</a:t>
            </a:r>
            <a:r>
              <a:rPr lang="fr-FR" dirty="0"/>
              <a:t>).</a:t>
            </a:r>
          </a:p>
        </p:txBody>
      </p:sp>
    </p:spTree>
    <p:extLst>
      <p:ext uri="{BB962C8B-B14F-4D97-AF65-F5344CB8AC3E}">
        <p14:creationId xmlns:p14="http://schemas.microsoft.com/office/powerpoint/2010/main" val="349943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967C29-0CB9-7D6C-245A-36D896FCFE5E}"/>
              </a:ext>
            </a:extLst>
          </p:cNvPr>
          <p:cNvSpPr/>
          <p:nvPr/>
        </p:nvSpPr>
        <p:spPr>
          <a:xfrm>
            <a:off x="2810874" y="2029"/>
            <a:ext cx="9363075"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2" name="Rectangle 11">
            <a:extLst>
              <a:ext uri="{FF2B5EF4-FFF2-40B4-BE49-F238E27FC236}">
                <a16:creationId xmlns:a16="http://schemas.microsoft.com/office/drawing/2014/main" id="{4BD90060-54AC-6519-CC48-0D0D1BAB78C0}"/>
              </a:ext>
            </a:extLst>
          </p:cNvPr>
          <p:cNvSpPr/>
          <p:nvPr/>
        </p:nvSpPr>
        <p:spPr>
          <a:xfrm>
            <a:off x="-1009" y="8"/>
            <a:ext cx="4554017"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4" name="Rectangle 13">
            <a:extLst>
              <a:ext uri="{FF2B5EF4-FFF2-40B4-BE49-F238E27FC236}">
                <a16:creationId xmlns:a16="http://schemas.microsoft.com/office/drawing/2014/main" id="{49777359-0AD4-6E54-BEC9-ACFCB40C9E8A}"/>
              </a:ext>
            </a:extLst>
          </p:cNvPr>
          <p:cNvSpPr/>
          <p:nvPr/>
        </p:nvSpPr>
        <p:spPr>
          <a:xfrm>
            <a:off x="0" y="1636206"/>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nvGrpSpPr>
          <p:cNvPr id="2" name="Groupe 1">
            <a:extLst>
              <a:ext uri="{FF2B5EF4-FFF2-40B4-BE49-F238E27FC236}">
                <a16:creationId xmlns:a16="http://schemas.microsoft.com/office/drawing/2014/main" id="{AE60E4E3-60D9-C30A-19E1-47F31EE82101}"/>
              </a:ext>
            </a:extLst>
          </p:cNvPr>
          <p:cNvGrpSpPr/>
          <p:nvPr/>
        </p:nvGrpSpPr>
        <p:grpSpPr>
          <a:xfrm>
            <a:off x="-5901" y="6669"/>
            <a:ext cx="2287373" cy="6851331"/>
            <a:chOff x="-5901" y="6669"/>
            <a:chExt cx="2287373" cy="6851331"/>
          </a:xfrm>
        </p:grpSpPr>
        <p:pic>
          <p:nvPicPr>
            <p:cNvPr id="3" name="Image 2">
              <a:extLst>
                <a:ext uri="{FF2B5EF4-FFF2-40B4-BE49-F238E27FC236}">
                  <a16:creationId xmlns:a16="http://schemas.microsoft.com/office/drawing/2014/main" id="{910C309C-29FC-2603-E22F-6EC43E5F3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5" name="Rectangle 4">
              <a:extLst>
                <a:ext uri="{FF2B5EF4-FFF2-40B4-BE49-F238E27FC236}">
                  <a16:creationId xmlns:a16="http://schemas.microsoft.com/office/drawing/2014/main" id="{2BA196D8-827F-2AD2-1520-EF8C92662E42}"/>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7" name="ZoneTexte 6">
            <a:extLst>
              <a:ext uri="{FF2B5EF4-FFF2-40B4-BE49-F238E27FC236}">
                <a16:creationId xmlns:a16="http://schemas.microsoft.com/office/drawing/2014/main" id="{087146E7-8B56-78A2-2F6A-49FDBD0B69DD}"/>
              </a:ext>
            </a:extLst>
          </p:cNvPr>
          <p:cNvSpPr txBox="1"/>
          <p:nvPr/>
        </p:nvSpPr>
        <p:spPr>
          <a:xfrm>
            <a:off x="2573195" y="2422645"/>
            <a:ext cx="9120436" cy="461665"/>
          </a:xfrm>
          <a:prstGeom prst="rect">
            <a:avLst/>
          </a:prstGeom>
          <a:noFill/>
        </p:spPr>
        <p:txBody>
          <a:bodyPr wrap="square">
            <a:spAutoFit/>
          </a:bodyPr>
          <a:lstStyle/>
          <a:p>
            <a:endParaRPr lang="fr-FR" sz="2400" dirty="0"/>
          </a:p>
        </p:txBody>
      </p:sp>
      <p:sp>
        <p:nvSpPr>
          <p:cNvPr id="6" name="ZoneTexte 5">
            <a:extLst>
              <a:ext uri="{FF2B5EF4-FFF2-40B4-BE49-F238E27FC236}">
                <a16:creationId xmlns:a16="http://schemas.microsoft.com/office/drawing/2014/main" id="{DE483450-C574-03BD-CFF0-139EDEB3AA91}"/>
              </a:ext>
            </a:extLst>
          </p:cNvPr>
          <p:cNvSpPr txBox="1"/>
          <p:nvPr/>
        </p:nvSpPr>
        <p:spPr>
          <a:xfrm>
            <a:off x="2325254" y="63082"/>
            <a:ext cx="9848695" cy="1446550"/>
          </a:xfrm>
          <a:prstGeom prst="rect">
            <a:avLst/>
          </a:prstGeom>
          <a:noFill/>
        </p:spPr>
        <p:txBody>
          <a:bodyPr wrap="square" rtlCol="0">
            <a:spAutoFit/>
          </a:bodyPr>
          <a:lstStyle/>
          <a:p>
            <a:pPr algn="ctr"/>
            <a:r>
              <a:rPr lang="fr-FR" sz="4400" dirty="0">
                <a:solidFill>
                  <a:schemeClr val="tx1"/>
                </a:solidFill>
              </a:rPr>
              <a:t>Analyse algorithme Sac à dos en programmation dynamique</a:t>
            </a:r>
          </a:p>
        </p:txBody>
      </p:sp>
      <p:sp>
        <p:nvSpPr>
          <p:cNvPr id="8" name="ZoneTexte 7">
            <a:extLst>
              <a:ext uri="{FF2B5EF4-FFF2-40B4-BE49-F238E27FC236}">
                <a16:creationId xmlns:a16="http://schemas.microsoft.com/office/drawing/2014/main" id="{71CF50E7-4E42-20C3-7C4D-FFEE13987AAD}"/>
              </a:ext>
            </a:extLst>
          </p:cNvPr>
          <p:cNvSpPr txBox="1"/>
          <p:nvPr/>
        </p:nvSpPr>
        <p:spPr>
          <a:xfrm>
            <a:off x="2810873" y="1810427"/>
            <a:ext cx="9120435" cy="1631216"/>
          </a:xfrm>
          <a:prstGeom prst="rect">
            <a:avLst/>
          </a:prstGeom>
          <a:noFill/>
        </p:spPr>
        <p:txBody>
          <a:bodyPr wrap="square" rtlCol="0">
            <a:spAutoFit/>
          </a:bodyPr>
          <a:lstStyle/>
          <a:p>
            <a:r>
              <a:rPr lang="fr-FR" sz="2000" dirty="0"/>
              <a:t>L’idée est d’utiliser un tableau construit au fur et à mesure des itérations en commençant par une liste vide d’objets et en ajoutant un à un chaque élément. Le tableau contient la meilleur valorisation, à l’instant donné par rapport au poids du sac en verticale et à la liste des éléments ajoutés en horizontal et évite ainsi d’avoir à recalculer des combinaisons déjà enregistrées</a:t>
            </a:r>
          </a:p>
        </p:txBody>
      </p:sp>
      <p:graphicFrame>
        <p:nvGraphicFramePr>
          <p:cNvPr id="13" name="Tableau 12">
            <a:extLst>
              <a:ext uri="{FF2B5EF4-FFF2-40B4-BE49-F238E27FC236}">
                <a16:creationId xmlns:a16="http://schemas.microsoft.com/office/drawing/2014/main" id="{198EC7CA-61D9-411D-AED9-577ADB8D20A8}"/>
              </a:ext>
            </a:extLst>
          </p:cNvPr>
          <p:cNvGraphicFramePr>
            <a:graphicFrameLocks noGrp="1"/>
          </p:cNvGraphicFramePr>
          <p:nvPr>
            <p:extLst>
              <p:ext uri="{D42A27DB-BD31-4B8C-83A1-F6EECF244321}">
                <p14:modId xmlns:p14="http://schemas.microsoft.com/office/powerpoint/2010/main" val="4039818992"/>
              </p:ext>
            </p:extLst>
          </p:nvPr>
        </p:nvGraphicFramePr>
        <p:xfrm>
          <a:off x="2573195" y="4096543"/>
          <a:ext cx="9474202" cy="1743075"/>
        </p:xfrm>
        <a:graphic>
          <a:graphicData uri="http://schemas.openxmlformats.org/drawingml/2006/table">
            <a:tbl>
              <a:tblPr/>
              <a:tblGrid>
                <a:gridCol w="761745">
                  <a:extLst>
                    <a:ext uri="{9D8B030D-6E8A-4147-A177-3AD203B41FA5}">
                      <a16:colId xmlns:a16="http://schemas.microsoft.com/office/drawing/2014/main" val="1437858314"/>
                    </a:ext>
                  </a:extLst>
                </a:gridCol>
                <a:gridCol w="761745">
                  <a:extLst>
                    <a:ext uri="{9D8B030D-6E8A-4147-A177-3AD203B41FA5}">
                      <a16:colId xmlns:a16="http://schemas.microsoft.com/office/drawing/2014/main" val="3663865879"/>
                    </a:ext>
                  </a:extLst>
                </a:gridCol>
                <a:gridCol w="761745">
                  <a:extLst>
                    <a:ext uri="{9D8B030D-6E8A-4147-A177-3AD203B41FA5}">
                      <a16:colId xmlns:a16="http://schemas.microsoft.com/office/drawing/2014/main" val="576236073"/>
                    </a:ext>
                  </a:extLst>
                </a:gridCol>
                <a:gridCol w="761745">
                  <a:extLst>
                    <a:ext uri="{9D8B030D-6E8A-4147-A177-3AD203B41FA5}">
                      <a16:colId xmlns:a16="http://schemas.microsoft.com/office/drawing/2014/main" val="1888639331"/>
                    </a:ext>
                  </a:extLst>
                </a:gridCol>
                <a:gridCol w="961703">
                  <a:extLst>
                    <a:ext uri="{9D8B030D-6E8A-4147-A177-3AD203B41FA5}">
                      <a16:colId xmlns:a16="http://schemas.microsoft.com/office/drawing/2014/main" val="1789965957"/>
                    </a:ext>
                  </a:extLst>
                </a:gridCol>
                <a:gridCol w="914094">
                  <a:extLst>
                    <a:ext uri="{9D8B030D-6E8A-4147-A177-3AD203B41FA5}">
                      <a16:colId xmlns:a16="http://schemas.microsoft.com/office/drawing/2014/main" val="1569066859"/>
                    </a:ext>
                  </a:extLst>
                </a:gridCol>
                <a:gridCol w="914094">
                  <a:extLst>
                    <a:ext uri="{9D8B030D-6E8A-4147-A177-3AD203B41FA5}">
                      <a16:colId xmlns:a16="http://schemas.microsoft.com/office/drawing/2014/main" val="3908050776"/>
                    </a:ext>
                  </a:extLst>
                </a:gridCol>
                <a:gridCol w="914094">
                  <a:extLst>
                    <a:ext uri="{9D8B030D-6E8A-4147-A177-3AD203B41FA5}">
                      <a16:colId xmlns:a16="http://schemas.microsoft.com/office/drawing/2014/main" val="528117471"/>
                    </a:ext>
                  </a:extLst>
                </a:gridCol>
                <a:gridCol w="914094">
                  <a:extLst>
                    <a:ext uri="{9D8B030D-6E8A-4147-A177-3AD203B41FA5}">
                      <a16:colId xmlns:a16="http://schemas.microsoft.com/office/drawing/2014/main" val="4264382040"/>
                    </a:ext>
                  </a:extLst>
                </a:gridCol>
                <a:gridCol w="980746">
                  <a:extLst>
                    <a:ext uri="{9D8B030D-6E8A-4147-A177-3AD203B41FA5}">
                      <a16:colId xmlns:a16="http://schemas.microsoft.com/office/drawing/2014/main" val="3124236593"/>
                    </a:ext>
                  </a:extLst>
                </a:gridCol>
                <a:gridCol w="828397">
                  <a:extLst>
                    <a:ext uri="{9D8B030D-6E8A-4147-A177-3AD203B41FA5}">
                      <a16:colId xmlns:a16="http://schemas.microsoft.com/office/drawing/2014/main" val="456865813"/>
                    </a:ext>
                  </a:extLst>
                </a:gridCol>
              </a:tblGrid>
              <a:tr h="200025">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7">
                  <a:txBody>
                    <a:bodyPr/>
                    <a:lstStyle/>
                    <a:p>
                      <a:pPr algn="ctr" fontAlgn="ctr"/>
                      <a:r>
                        <a:rPr lang="fr-FR" sz="1100" b="0" i="0" u="none" strike="noStrike" dirty="0">
                          <a:solidFill>
                            <a:srgbClr val="000000"/>
                          </a:solidFill>
                          <a:effectLst/>
                          <a:latin typeface="Calibri" panose="020F0502020204030204" pitchFamily="34" charset="0"/>
                        </a:rPr>
                        <a:t>Capacité : 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2545092"/>
                  </a:ext>
                </a:extLst>
              </a:tr>
              <a:tr h="200025">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Poids</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a:solidFill>
                            <a:srgbClr val="000000"/>
                          </a:solidFill>
                          <a:effectLst/>
                          <a:latin typeface="Calibri" panose="020F0502020204030204" pitchFamily="34" charset="0"/>
                        </a:rPr>
                        <a:t>Valeur</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2</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41909"/>
                  </a:ext>
                </a:extLst>
              </a:tr>
              <a:tr h="190500">
                <a:tc>
                  <a:txBody>
                    <a:bodyPr/>
                    <a:lstStyle/>
                    <a:p>
                      <a:pPr algn="l" fontAlgn="b"/>
                      <a:r>
                        <a:rPr lang="fr-FR" sz="1100" b="0" i="0" u="none" strike="noStrike">
                          <a:solidFill>
                            <a:srgbClr val="000000"/>
                          </a:solidFill>
                          <a:effectLst/>
                          <a:latin typeface="Calibri" panose="020F0502020204030204" pitchFamily="34" charset="0"/>
                        </a:rPr>
                        <a:t>ligne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fr-FR" sz="1100" b="0" i="0" u="none" strike="noStrike">
                          <a:solidFill>
                            <a:srgbClr val="000000"/>
                          </a:solidFill>
                          <a:effectLst/>
                          <a:latin typeface="Calibri" panose="020F0502020204030204" pitchFamily="34" charset="0"/>
                        </a:rPr>
                        <a:t>liste vide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fr-FR" sz="1100" b="0"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fr-FR" sz="1100" b="0"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22442797"/>
                  </a:ext>
                </a:extLst>
              </a:tr>
              <a:tr h="190500">
                <a:tc>
                  <a:txBody>
                    <a:bodyPr/>
                    <a:lstStyle/>
                    <a:p>
                      <a:pPr algn="l" fontAlgn="b"/>
                      <a:r>
                        <a:rPr lang="fr-FR" sz="1100" b="0" i="0" u="none" strike="noStrike">
                          <a:solidFill>
                            <a:srgbClr val="000000"/>
                          </a:solidFill>
                          <a:effectLst/>
                          <a:latin typeface="Calibri" panose="020F0502020204030204" pitchFamily="34" charset="0"/>
                        </a:rPr>
                        <a:t>ligne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Element1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P1 = 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l" fontAlgn="b"/>
                      <a:r>
                        <a:rPr lang="fr-FR" sz="1100" b="0" i="0" u="none" strike="noStrike">
                          <a:solidFill>
                            <a:srgbClr val="000000"/>
                          </a:solidFill>
                          <a:effectLst/>
                          <a:latin typeface="Calibri" panose="020F0502020204030204" pitchFamily="34" charset="0"/>
                        </a:rPr>
                        <a:t>V1 = 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ctr" fontAlgn="ctr"/>
                      <a:r>
                        <a:rPr lang="fr-FR" sz="1100" b="0" i="0" u="none" strike="noStrike">
                          <a:solidFill>
                            <a:srgbClr val="000000"/>
                          </a:solidFill>
                          <a:effectLst/>
                          <a:latin typeface="Calibri" panose="020F0502020204030204" pitchFamily="34" charset="0"/>
                        </a:rPr>
                        <a:t>(P1 &gt; C) donc </a:t>
                      </a:r>
                      <a:r>
                        <a:rPr lang="fr-FR" sz="1100" b="1" i="0" u="none" strike="noStrike">
                          <a:solidFill>
                            <a:srgbClr val="000000"/>
                          </a:solidFill>
                          <a:effectLst/>
                          <a:latin typeface="Calibri" panose="020F0502020204030204" pitchFamily="34" charset="0"/>
                        </a:rPr>
                        <a:t>0</a:t>
                      </a:r>
                      <a:endParaRPr lang="fr-FR"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0" i="0" u="none" strike="noStrike">
                          <a:solidFill>
                            <a:srgbClr val="000000"/>
                          </a:solidFill>
                          <a:effectLst/>
                          <a:latin typeface="Calibri" panose="020F0502020204030204" pitchFamily="34" charset="0"/>
                        </a:rPr>
                        <a:t>(P1 &gt; C) donc </a:t>
                      </a:r>
                      <a:r>
                        <a:rPr lang="fr-FR" sz="1100" b="1" i="0" u="none" strike="noStrike">
                          <a:solidFill>
                            <a:srgbClr val="000000"/>
                          </a:solidFill>
                          <a:effectLst/>
                          <a:latin typeface="Calibri" panose="020F0502020204030204" pitchFamily="34" charset="0"/>
                        </a:rPr>
                        <a:t>0</a:t>
                      </a:r>
                      <a:endParaRPr lang="fr-FR"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0" i="0" u="none" strike="noStrike" dirty="0">
                          <a:solidFill>
                            <a:srgbClr val="000000"/>
                          </a:solidFill>
                          <a:effectLst/>
                          <a:latin typeface="Calibri" panose="020F0502020204030204" pitchFamily="34" charset="0"/>
                        </a:rPr>
                        <a:t>(P1 &gt; C) donc </a:t>
                      </a:r>
                      <a:r>
                        <a:rPr lang="fr-FR" sz="1100" b="1" i="0" u="none" strike="noStrike" dirty="0">
                          <a:solidFill>
                            <a:srgbClr val="000000"/>
                          </a:solidFill>
                          <a:effectLst/>
                          <a:latin typeface="Calibri" panose="020F0502020204030204" pitchFamily="34" charset="0"/>
                        </a:rPr>
                        <a:t>0</a:t>
                      </a:r>
                      <a:endParaRPr lang="fr-FR"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0" i="0" u="none" strike="noStrike">
                          <a:solidFill>
                            <a:srgbClr val="000000"/>
                          </a:solidFill>
                          <a:effectLst/>
                          <a:latin typeface="Calibri" panose="020F0502020204030204" pitchFamily="34" charset="0"/>
                        </a:rPr>
                        <a:t>(P1 &gt; C) donc </a:t>
                      </a:r>
                      <a:r>
                        <a:rPr lang="fr-FR" sz="1100" b="1" i="0" u="none" strike="noStrike">
                          <a:solidFill>
                            <a:srgbClr val="000000"/>
                          </a:solidFill>
                          <a:effectLst/>
                          <a:latin typeface="Calibri" panose="020F0502020204030204" pitchFamily="34" charset="0"/>
                        </a:rPr>
                        <a:t>0</a:t>
                      </a:r>
                      <a:endParaRPr lang="fr-FR"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0" i="0" u="none" strike="noStrike">
                          <a:solidFill>
                            <a:srgbClr val="000000"/>
                          </a:solidFill>
                          <a:effectLst/>
                          <a:latin typeface="Calibri" panose="020F0502020204030204" pitchFamily="34" charset="0"/>
                        </a:rPr>
                        <a:t>(P1 &gt; C) donc </a:t>
                      </a:r>
                      <a:r>
                        <a:rPr lang="fr-FR" sz="1100" b="1" i="0" u="none" strike="noStrike">
                          <a:solidFill>
                            <a:srgbClr val="000000"/>
                          </a:solidFill>
                          <a:effectLst/>
                          <a:latin typeface="Calibri" panose="020F0502020204030204" pitchFamily="34" charset="0"/>
                        </a:rPr>
                        <a:t>0</a:t>
                      </a:r>
                      <a:endParaRPr lang="fr-FR"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0" i="0" u="none" strike="noStrike">
                          <a:solidFill>
                            <a:srgbClr val="000000"/>
                          </a:solidFill>
                          <a:effectLst/>
                          <a:latin typeface="Calibri" panose="020F0502020204030204" pitchFamily="34" charset="0"/>
                        </a:rPr>
                        <a:t>(P1 = C) donc </a:t>
                      </a:r>
                      <a:r>
                        <a:rPr lang="fr-FR" sz="1100" b="1" i="0" u="none" strike="noStrike">
                          <a:solidFill>
                            <a:srgbClr val="000000"/>
                          </a:solidFill>
                          <a:effectLst/>
                          <a:latin typeface="Calibri" panose="020F0502020204030204" pitchFamily="34" charset="0"/>
                        </a:rPr>
                        <a:t>10</a:t>
                      </a:r>
                      <a:endParaRPr lang="fr-FR"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a:solidFill>
                            <a:srgbClr val="000000"/>
                          </a:solidFill>
                          <a:effectLst/>
                          <a:latin typeface="Calibri" panose="020F0502020204030204" pitchFamily="34"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9968031"/>
                  </a:ext>
                </a:extLst>
              </a:tr>
              <a:tr h="190500">
                <a:tc>
                  <a:txBody>
                    <a:bodyPr/>
                    <a:lstStyle/>
                    <a:p>
                      <a:pPr algn="l" fontAlgn="b"/>
                      <a:r>
                        <a:rPr lang="fr-FR" sz="1100" b="0" i="0" u="none" strike="noStrike">
                          <a:solidFill>
                            <a:srgbClr val="000000"/>
                          </a:solidFill>
                          <a:effectLst/>
                          <a:latin typeface="Calibri" panose="020F0502020204030204" pitchFamily="34" charset="0"/>
                        </a:rPr>
                        <a:t>ligne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Element2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P2 =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l" fontAlgn="b"/>
                      <a:r>
                        <a:rPr lang="fr-FR" sz="1100" b="0" i="0" u="none" strike="noStrike">
                          <a:solidFill>
                            <a:srgbClr val="000000"/>
                          </a:solidFill>
                          <a:effectLst/>
                          <a:latin typeface="Calibri" panose="020F0502020204030204" pitchFamily="34" charset="0"/>
                        </a:rPr>
                        <a:t>V2 = 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0" i="0" u="none" strike="noStrike">
                          <a:solidFill>
                            <a:srgbClr val="000000"/>
                          </a:solidFill>
                          <a:effectLst/>
                          <a:latin typeface="Calibri" panose="020F0502020204030204" pitchFamily="34" charset="0"/>
                        </a:rPr>
                        <a:t>(P2 = C) donc 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a:solidFill>
                            <a:srgbClr val="000000"/>
                          </a:solidFill>
                          <a:effectLst/>
                          <a:latin typeface="Calibri" panose="020F0502020204030204" pitchFamily="34"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P2+P1 -&gt; 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53616757"/>
                  </a:ext>
                </a:extLst>
              </a:tr>
              <a:tr h="190500">
                <a:tc>
                  <a:txBody>
                    <a:bodyPr/>
                    <a:lstStyle/>
                    <a:p>
                      <a:pPr algn="l" fontAlgn="b"/>
                      <a:r>
                        <a:rPr lang="fr-FR" sz="1100" b="0" i="0" u="none" strike="noStrike">
                          <a:solidFill>
                            <a:srgbClr val="000000"/>
                          </a:solidFill>
                          <a:effectLst/>
                          <a:latin typeface="Calibri" panose="020F0502020204030204" pitchFamily="34" charset="0"/>
                        </a:rPr>
                        <a:t>ligne 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Element3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P3 =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l" fontAlgn="b"/>
                      <a:r>
                        <a:rPr lang="fr-FR" sz="1100" b="0" i="0" u="none" strike="noStrike">
                          <a:solidFill>
                            <a:srgbClr val="000000"/>
                          </a:solidFill>
                          <a:effectLst/>
                          <a:latin typeface="Calibri" panose="020F0502020204030204" pitchFamily="34" charset="0"/>
                        </a:rPr>
                        <a:t>V3 = 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ctr" fontAlgn="ctr"/>
                      <a:r>
                        <a:rPr lang="fr-FR"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a:solidFill>
                            <a:srgbClr val="000000"/>
                          </a:solidFill>
                          <a:effectLst/>
                          <a:latin typeface="Calibri" panose="020F0502020204030204" pitchFamily="34"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P3+P2 -&gt; 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P3+P2 -&gt; 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P2+P1 -&gt; 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23732147"/>
                  </a:ext>
                </a:extLst>
              </a:tr>
              <a:tr h="190500">
                <a:tc>
                  <a:txBody>
                    <a:bodyPr/>
                    <a:lstStyle/>
                    <a:p>
                      <a:pPr algn="l" fontAlgn="b"/>
                      <a:r>
                        <a:rPr lang="fr-FR" sz="1100" b="0" i="0" u="none" strike="noStrike">
                          <a:solidFill>
                            <a:srgbClr val="000000"/>
                          </a:solidFill>
                          <a:effectLst/>
                          <a:latin typeface="Calibri" panose="020F0502020204030204" pitchFamily="34" charset="0"/>
                        </a:rPr>
                        <a:t>ligne 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Element4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P4 = 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l" fontAlgn="b"/>
                      <a:r>
                        <a:rPr lang="fr-FR" sz="1100" b="0" i="0" u="none" strike="noStrike">
                          <a:solidFill>
                            <a:srgbClr val="000000"/>
                          </a:solidFill>
                          <a:effectLst/>
                          <a:latin typeface="Calibri" panose="020F0502020204030204" pitchFamily="34" charset="0"/>
                        </a:rPr>
                        <a:t>V4 = 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ctr" fontAlgn="ctr"/>
                      <a:r>
                        <a:rPr lang="fr-FR"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a:solidFill>
                            <a:srgbClr val="000000"/>
                          </a:solidFill>
                          <a:effectLst/>
                          <a:latin typeface="Calibri" panose="020F0502020204030204" pitchFamily="34"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P3+P2 -&gt; 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P4+P2 -&gt; 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P2+P1 -&gt; 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4951682"/>
                  </a:ext>
                </a:extLst>
              </a:tr>
              <a:tr h="190500">
                <a:tc>
                  <a:txBody>
                    <a:bodyPr/>
                    <a:lstStyle/>
                    <a:p>
                      <a:pPr algn="l" fontAlgn="b"/>
                      <a:r>
                        <a:rPr lang="fr-FR" sz="1100" b="0" i="0" u="none" strike="noStrike">
                          <a:solidFill>
                            <a:srgbClr val="000000"/>
                          </a:solidFill>
                          <a:effectLst/>
                          <a:latin typeface="Calibri" panose="020F0502020204030204" pitchFamily="34" charset="0"/>
                        </a:rPr>
                        <a:t>ligne 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Element5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P5 = 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l" fontAlgn="b"/>
                      <a:r>
                        <a:rPr lang="fr-FR" sz="1100" b="0" i="0" u="none" strike="noStrike">
                          <a:solidFill>
                            <a:srgbClr val="000000"/>
                          </a:solidFill>
                          <a:effectLst/>
                          <a:latin typeface="Calibri" panose="020F0502020204030204" pitchFamily="34" charset="0"/>
                        </a:rPr>
                        <a:t>V5 = 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ctr" fontAlgn="ctr"/>
                      <a:r>
                        <a:rPr lang="fr-FR"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a:solidFill>
                            <a:srgbClr val="000000"/>
                          </a:solidFill>
                          <a:effectLst/>
                          <a:latin typeface="Calibri" panose="020F0502020204030204" pitchFamily="34"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P3+P2 -&gt; 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P4+P2 -&gt; 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fr-FR" sz="1100" b="1" i="0" u="none" strike="noStrike" dirty="0">
                          <a:solidFill>
                            <a:srgbClr val="000000"/>
                          </a:solidFill>
                          <a:effectLst/>
                          <a:latin typeface="Calibri" panose="020F0502020204030204" pitchFamily="34" charset="0"/>
                        </a:rPr>
                        <a:t>P2+P1 -&gt; 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3734676"/>
                  </a:ext>
                </a:extLst>
              </a:tr>
              <a:tr h="200025">
                <a:tc>
                  <a:txBody>
                    <a:bodyPr/>
                    <a:lstStyle/>
                    <a:p>
                      <a:pPr algn="l" fontAlgn="b"/>
                      <a:r>
                        <a:rPr lang="fr-FR" sz="1100" b="0" i="0" u="none" strike="noStrike">
                          <a:solidFill>
                            <a:srgbClr val="000000"/>
                          </a:solidFill>
                          <a:effectLst/>
                          <a:latin typeface="Calibri" panose="020F0502020204030204" pitchFamily="34" charset="0"/>
                        </a:rPr>
                        <a:t>ligne 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Element6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P7 =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0CECE"/>
                    </a:solidFill>
                  </a:tcPr>
                </a:tc>
                <a:tc>
                  <a:txBody>
                    <a:bodyPr/>
                    <a:lstStyle/>
                    <a:p>
                      <a:pPr algn="l" fontAlgn="b"/>
                      <a:r>
                        <a:rPr lang="fr-FR" sz="1100" b="0" i="0" u="none" strike="noStrike">
                          <a:solidFill>
                            <a:srgbClr val="000000"/>
                          </a:solidFill>
                          <a:effectLst/>
                          <a:latin typeface="Calibri" panose="020F0502020204030204" pitchFamily="34" charset="0"/>
                        </a:rPr>
                        <a:t>VS = 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P7+P2 -&gt; 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P7+P2 -&gt; 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P7+P3 -&gt; 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050" b="1" i="0" u="none" strike="noStrike" dirty="0">
                          <a:solidFill>
                            <a:srgbClr val="000000"/>
                          </a:solidFill>
                          <a:effectLst/>
                          <a:latin typeface="Calibri" panose="020F0502020204030204" pitchFamily="34" charset="0"/>
                        </a:rPr>
                        <a:t>P7+P3+P2-&gt;23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312235"/>
                  </a:ext>
                </a:extLst>
              </a:tr>
            </a:tbl>
          </a:graphicData>
        </a:graphic>
      </p:graphicFrame>
      <p:sp>
        <p:nvSpPr>
          <p:cNvPr id="16" name="ZoneTexte 15">
            <a:extLst>
              <a:ext uri="{FF2B5EF4-FFF2-40B4-BE49-F238E27FC236}">
                <a16:creationId xmlns:a16="http://schemas.microsoft.com/office/drawing/2014/main" id="{040460B6-3E41-A81D-276C-3C8A4D758C83}"/>
              </a:ext>
            </a:extLst>
          </p:cNvPr>
          <p:cNvSpPr txBox="1"/>
          <p:nvPr/>
        </p:nvSpPr>
        <p:spPr>
          <a:xfrm>
            <a:off x="2573194" y="3509769"/>
            <a:ext cx="9474201" cy="646331"/>
          </a:xfrm>
          <a:prstGeom prst="rect">
            <a:avLst/>
          </a:prstGeom>
          <a:solidFill>
            <a:schemeClr val="bg2">
              <a:lumMod val="90000"/>
            </a:schemeClr>
          </a:solidFill>
        </p:spPr>
        <p:txBody>
          <a:bodyPr wrap="square" rtlCol="0">
            <a:spAutoFit/>
          </a:bodyPr>
          <a:lstStyle/>
          <a:p>
            <a:r>
              <a:rPr lang="fr-FR" dirty="0"/>
              <a:t>Voici un exemple de tableau construit ligne par ligne, dit tableau de </a:t>
            </a:r>
            <a:r>
              <a:rPr lang="fr-FR" b="1" dirty="0"/>
              <a:t>mémoïsation</a:t>
            </a:r>
            <a:r>
              <a:rPr lang="fr-FR" dirty="0"/>
              <a:t>, ou de mise en cache des calculs intermédiaires </a:t>
            </a:r>
            <a:r>
              <a:rPr lang="fr-FR" u="sng" dirty="0"/>
              <a:t>:</a:t>
            </a:r>
          </a:p>
        </p:txBody>
      </p:sp>
      <p:sp>
        <p:nvSpPr>
          <p:cNvPr id="18" name="ZoneTexte 17">
            <a:extLst>
              <a:ext uri="{FF2B5EF4-FFF2-40B4-BE49-F238E27FC236}">
                <a16:creationId xmlns:a16="http://schemas.microsoft.com/office/drawing/2014/main" id="{EC75F18F-2185-68FA-2888-03CE4C398F32}"/>
              </a:ext>
            </a:extLst>
          </p:cNvPr>
          <p:cNvSpPr txBox="1"/>
          <p:nvPr/>
        </p:nvSpPr>
        <p:spPr>
          <a:xfrm>
            <a:off x="2573194" y="6025620"/>
            <a:ext cx="9048546" cy="369332"/>
          </a:xfrm>
          <a:prstGeom prst="rect">
            <a:avLst/>
          </a:prstGeom>
          <a:noFill/>
        </p:spPr>
        <p:txBody>
          <a:bodyPr wrap="square" rtlCol="0">
            <a:spAutoFit/>
          </a:bodyPr>
          <a:lstStyle/>
          <a:p>
            <a:r>
              <a:rPr lang="fr-FR" dirty="0"/>
              <a:t>Cette approche est un tableau à 2 dimensions n+1 (éléments) et W+1 (poids) soit  </a:t>
            </a:r>
            <a:r>
              <a:rPr lang="fr-FR" b="1" dirty="0"/>
              <a:t>O(n*W)</a:t>
            </a:r>
          </a:p>
        </p:txBody>
      </p:sp>
    </p:spTree>
    <p:extLst>
      <p:ext uri="{BB962C8B-B14F-4D97-AF65-F5344CB8AC3E}">
        <p14:creationId xmlns:p14="http://schemas.microsoft.com/office/powerpoint/2010/main" val="98717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967C29-0CB9-7D6C-245A-36D896FCFE5E}"/>
              </a:ext>
            </a:extLst>
          </p:cNvPr>
          <p:cNvSpPr/>
          <p:nvPr/>
        </p:nvSpPr>
        <p:spPr>
          <a:xfrm>
            <a:off x="2810874" y="2029"/>
            <a:ext cx="9363075"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2" name="Rectangle 11">
            <a:extLst>
              <a:ext uri="{FF2B5EF4-FFF2-40B4-BE49-F238E27FC236}">
                <a16:creationId xmlns:a16="http://schemas.microsoft.com/office/drawing/2014/main" id="{4BD90060-54AC-6519-CC48-0D0D1BAB78C0}"/>
              </a:ext>
            </a:extLst>
          </p:cNvPr>
          <p:cNvSpPr/>
          <p:nvPr/>
        </p:nvSpPr>
        <p:spPr>
          <a:xfrm>
            <a:off x="-1009" y="8"/>
            <a:ext cx="4554017"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4" name="Rectangle 13">
            <a:extLst>
              <a:ext uri="{FF2B5EF4-FFF2-40B4-BE49-F238E27FC236}">
                <a16:creationId xmlns:a16="http://schemas.microsoft.com/office/drawing/2014/main" id="{49777359-0AD4-6E54-BEC9-ACFCB40C9E8A}"/>
              </a:ext>
            </a:extLst>
          </p:cNvPr>
          <p:cNvSpPr/>
          <p:nvPr/>
        </p:nvSpPr>
        <p:spPr>
          <a:xfrm>
            <a:off x="0" y="1636206"/>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nvGrpSpPr>
          <p:cNvPr id="2" name="Groupe 1">
            <a:extLst>
              <a:ext uri="{FF2B5EF4-FFF2-40B4-BE49-F238E27FC236}">
                <a16:creationId xmlns:a16="http://schemas.microsoft.com/office/drawing/2014/main" id="{AE60E4E3-60D9-C30A-19E1-47F31EE82101}"/>
              </a:ext>
            </a:extLst>
          </p:cNvPr>
          <p:cNvGrpSpPr/>
          <p:nvPr/>
        </p:nvGrpSpPr>
        <p:grpSpPr>
          <a:xfrm>
            <a:off x="-5901" y="6669"/>
            <a:ext cx="2287373" cy="6851331"/>
            <a:chOff x="-5901" y="6669"/>
            <a:chExt cx="2287373" cy="6851331"/>
          </a:xfrm>
        </p:grpSpPr>
        <p:pic>
          <p:nvPicPr>
            <p:cNvPr id="3" name="Image 2">
              <a:extLst>
                <a:ext uri="{FF2B5EF4-FFF2-40B4-BE49-F238E27FC236}">
                  <a16:creationId xmlns:a16="http://schemas.microsoft.com/office/drawing/2014/main" id="{910C309C-29FC-2603-E22F-6EC43E5F3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5" name="Rectangle 4">
              <a:extLst>
                <a:ext uri="{FF2B5EF4-FFF2-40B4-BE49-F238E27FC236}">
                  <a16:creationId xmlns:a16="http://schemas.microsoft.com/office/drawing/2014/main" id="{2BA196D8-827F-2AD2-1520-EF8C92662E42}"/>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7" name="ZoneTexte 6">
            <a:extLst>
              <a:ext uri="{FF2B5EF4-FFF2-40B4-BE49-F238E27FC236}">
                <a16:creationId xmlns:a16="http://schemas.microsoft.com/office/drawing/2014/main" id="{087146E7-8B56-78A2-2F6A-49FDBD0B69DD}"/>
              </a:ext>
            </a:extLst>
          </p:cNvPr>
          <p:cNvSpPr txBox="1"/>
          <p:nvPr/>
        </p:nvSpPr>
        <p:spPr>
          <a:xfrm>
            <a:off x="2573195" y="2422645"/>
            <a:ext cx="9120436" cy="461665"/>
          </a:xfrm>
          <a:prstGeom prst="rect">
            <a:avLst/>
          </a:prstGeom>
          <a:noFill/>
        </p:spPr>
        <p:txBody>
          <a:bodyPr wrap="square">
            <a:spAutoFit/>
          </a:bodyPr>
          <a:lstStyle/>
          <a:p>
            <a:endParaRPr lang="fr-FR" sz="2400" dirty="0"/>
          </a:p>
        </p:txBody>
      </p:sp>
      <p:sp>
        <p:nvSpPr>
          <p:cNvPr id="6" name="ZoneTexte 5">
            <a:extLst>
              <a:ext uri="{FF2B5EF4-FFF2-40B4-BE49-F238E27FC236}">
                <a16:creationId xmlns:a16="http://schemas.microsoft.com/office/drawing/2014/main" id="{DE483450-C574-03BD-CFF0-139EDEB3AA91}"/>
              </a:ext>
            </a:extLst>
          </p:cNvPr>
          <p:cNvSpPr txBox="1"/>
          <p:nvPr/>
        </p:nvSpPr>
        <p:spPr>
          <a:xfrm>
            <a:off x="2325254" y="63082"/>
            <a:ext cx="9848695" cy="1446550"/>
          </a:xfrm>
          <a:prstGeom prst="rect">
            <a:avLst/>
          </a:prstGeom>
          <a:noFill/>
        </p:spPr>
        <p:txBody>
          <a:bodyPr wrap="square" rtlCol="0">
            <a:spAutoFit/>
          </a:bodyPr>
          <a:lstStyle/>
          <a:p>
            <a:pPr algn="ctr"/>
            <a:r>
              <a:rPr lang="fr-FR" sz="4400" dirty="0">
                <a:solidFill>
                  <a:schemeClr val="tx1"/>
                </a:solidFill>
              </a:rPr>
              <a:t>Analyse algorithme Sac à dos en programmation dynamique</a:t>
            </a:r>
          </a:p>
        </p:txBody>
      </p:sp>
      <p:sp>
        <p:nvSpPr>
          <p:cNvPr id="9" name="ZoneTexte 8">
            <a:extLst>
              <a:ext uri="{FF2B5EF4-FFF2-40B4-BE49-F238E27FC236}">
                <a16:creationId xmlns:a16="http://schemas.microsoft.com/office/drawing/2014/main" id="{37DA0895-3566-D1EE-60A6-8DB9B1CE5111}"/>
              </a:ext>
            </a:extLst>
          </p:cNvPr>
          <p:cNvSpPr txBox="1"/>
          <p:nvPr/>
        </p:nvSpPr>
        <p:spPr>
          <a:xfrm>
            <a:off x="2325254" y="1717956"/>
            <a:ext cx="9649835" cy="4339650"/>
          </a:xfrm>
          <a:prstGeom prst="rect">
            <a:avLst/>
          </a:prstGeom>
          <a:solidFill>
            <a:schemeClr val="bg2">
              <a:lumMod val="90000"/>
            </a:schemeClr>
          </a:solidFill>
        </p:spPr>
        <p:txBody>
          <a:bodyPr wrap="square" rtlCol="0">
            <a:spAutoFit/>
          </a:bodyPr>
          <a:lstStyle/>
          <a:p>
            <a:r>
              <a:rPr lang="fr-FR" sz="1200" dirty="0"/>
              <a:t>Une liste constituée de : élément(« nom », poids, valeur)</a:t>
            </a:r>
          </a:p>
          <a:p>
            <a:r>
              <a:rPr lang="fr-FR" sz="1200" dirty="0"/>
              <a:t>Le poids total est Pmax</a:t>
            </a:r>
          </a:p>
          <a:p>
            <a:endParaRPr lang="fr-FR" sz="1200" dirty="0"/>
          </a:p>
          <a:p>
            <a:r>
              <a:rPr lang="fr-FR" sz="1200" dirty="0"/>
              <a:t>Initialisation Tableau T à 0 :</a:t>
            </a:r>
          </a:p>
          <a:p>
            <a:r>
              <a:rPr lang="fr-FR" sz="1200" dirty="0"/>
              <a:t>Pour p de 0 à P(sac) +1,</a:t>
            </a:r>
          </a:p>
          <a:p>
            <a:r>
              <a:rPr lang="fr-FR" sz="1200" dirty="0"/>
              <a:t>        pour n de 0 à nombre éléments de liste, T[p][n] &lt;- 0</a:t>
            </a:r>
          </a:p>
          <a:p>
            <a:endParaRPr lang="fr-FR" sz="1200" dirty="0"/>
          </a:p>
          <a:p>
            <a:r>
              <a:rPr lang="fr-FR" sz="1200" dirty="0"/>
              <a:t>Pour élément de 1 à (nombre d’éléments dans la liste) +1</a:t>
            </a:r>
          </a:p>
          <a:p>
            <a:r>
              <a:rPr lang="fr-FR" sz="1200" dirty="0"/>
              <a:t>        pour </a:t>
            </a:r>
            <a:r>
              <a:rPr lang="fr-FR" sz="1200" b="1" dirty="0"/>
              <a:t>poids</a:t>
            </a:r>
            <a:r>
              <a:rPr lang="fr-FR" sz="1200" dirty="0"/>
              <a:t> de 1 à (Pmax +1)</a:t>
            </a:r>
          </a:p>
          <a:p>
            <a:r>
              <a:rPr lang="fr-FR" sz="1200" dirty="0"/>
              <a:t>	si élément[poids] &lt;= </a:t>
            </a:r>
            <a:r>
              <a:rPr lang="fr-FR" sz="1200" b="1" dirty="0"/>
              <a:t>poids</a:t>
            </a:r>
          </a:p>
          <a:p>
            <a:r>
              <a:rPr lang="fr-FR" sz="1200" b="1" dirty="0"/>
              <a:t>	       </a:t>
            </a:r>
            <a:r>
              <a:rPr lang="fr-FR" sz="1200" dirty="0"/>
              <a:t>T[élément][poids] </a:t>
            </a:r>
            <a:r>
              <a:rPr lang="fr-FR" sz="1200" b="1" dirty="0"/>
              <a:t>&lt;-</a:t>
            </a:r>
            <a:r>
              <a:rPr lang="fr-FR" sz="1200" dirty="0"/>
              <a:t> max</a:t>
            </a:r>
            <a:r>
              <a:rPr lang="fr-FR" sz="1200" b="1" dirty="0"/>
              <a:t>(</a:t>
            </a:r>
            <a:r>
              <a:rPr lang="fr-FR" sz="1200" dirty="0"/>
              <a:t>T[élément-1][poids]</a:t>
            </a:r>
            <a:r>
              <a:rPr lang="fr-FR" sz="1200" b="1" dirty="0"/>
              <a:t>,</a:t>
            </a:r>
            <a:r>
              <a:rPr lang="fr-FR" sz="1200" dirty="0"/>
              <a:t> liste[élément-1)][valeur]+T[élément-1][poids-liste[élément-1][poids]</a:t>
            </a:r>
            <a:r>
              <a:rPr lang="fr-FR" sz="1200" b="1" dirty="0"/>
              <a:t>)</a:t>
            </a:r>
          </a:p>
          <a:p>
            <a:r>
              <a:rPr lang="fr-FR" sz="1200" b="1" dirty="0"/>
              <a:t>	sinon</a:t>
            </a:r>
            <a:endParaRPr lang="fr-FR" sz="1200" dirty="0"/>
          </a:p>
          <a:p>
            <a:r>
              <a:rPr lang="fr-FR" sz="1200" dirty="0"/>
              <a:t>	      T[élément][poids] </a:t>
            </a:r>
            <a:r>
              <a:rPr lang="fr-FR" sz="1200" b="1" dirty="0"/>
              <a:t>&lt;-</a:t>
            </a:r>
            <a:r>
              <a:rPr lang="fr-FR" sz="1200" dirty="0"/>
              <a:t> T[élément-1][poids]</a:t>
            </a:r>
          </a:p>
          <a:p>
            <a:endParaRPr lang="fr-FR" sz="1200" dirty="0"/>
          </a:p>
          <a:p>
            <a:r>
              <a:rPr lang="fr-FR" sz="1200" dirty="0"/>
              <a:t># Etablissement de la liste définitive en recopiant les éléments du tableau :</a:t>
            </a:r>
          </a:p>
          <a:p>
            <a:r>
              <a:rPr lang="fr-FR" sz="1200" dirty="0"/>
              <a:t>Liste(n éléments)</a:t>
            </a:r>
          </a:p>
          <a:p>
            <a:r>
              <a:rPr lang="fr-FR" sz="1200" dirty="0"/>
              <a:t>Poids = Pmax</a:t>
            </a:r>
          </a:p>
          <a:p>
            <a:r>
              <a:rPr lang="fr-FR" sz="1200" dirty="0"/>
              <a:t>Tant que Poids &gt;= 0 ET Liste = []</a:t>
            </a:r>
          </a:p>
          <a:p>
            <a:r>
              <a:rPr lang="fr-FR" sz="1200" dirty="0"/>
              <a:t>       si T[n][Poids] = T[n-1][Poids-Liste[n][Poids] + T[n][Valeur]</a:t>
            </a:r>
          </a:p>
          <a:p>
            <a:r>
              <a:rPr lang="fr-FR" sz="1200" dirty="0"/>
              <a:t>            </a:t>
            </a:r>
            <a:r>
              <a:rPr lang="fr-FR" sz="1200" dirty="0" err="1"/>
              <a:t>ListeElements</a:t>
            </a:r>
            <a:r>
              <a:rPr lang="fr-FR" sz="1200" dirty="0"/>
              <a:t> &lt;- T[n]</a:t>
            </a:r>
          </a:p>
          <a:p>
            <a:r>
              <a:rPr lang="fr-FR" sz="1200" dirty="0"/>
              <a:t>            Poids &lt;- Poids-Liste[n][Poids]</a:t>
            </a:r>
          </a:p>
          <a:p>
            <a:r>
              <a:rPr lang="fr-FR" sz="1200" dirty="0"/>
              <a:t>       n &lt;- n-1</a:t>
            </a:r>
          </a:p>
          <a:p>
            <a:r>
              <a:rPr lang="fr-FR" sz="1200" dirty="0"/>
              <a:t> retour </a:t>
            </a:r>
            <a:r>
              <a:rPr lang="fr-FR" sz="1200" dirty="0" err="1"/>
              <a:t>ListeElements</a:t>
            </a:r>
            <a:r>
              <a:rPr lang="fr-FR" sz="1200" dirty="0"/>
              <a:t>, T[n][Pmax]</a:t>
            </a:r>
          </a:p>
        </p:txBody>
      </p:sp>
    </p:spTree>
    <p:extLst>
      <p:ext uri="{BB962C8B-B14F-4D97-AF65-F5344CB8AC3E}">
        <p14:creationId xmlns:p14="http://schemas.microsoft.com/office/powerpoint/2010/main" val="215153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BD90060-54AC-6519-CC48-0D0D1BAB78C0}"/>
              </a:ext>
            </a:extLst>
          </p:cNvPr>
          <p:cNvSpPr/>
          <p:nvPr/>
        </p:nvSpPr>
        <p:spPr>
          <a:xfrm>
            <a:off x="-1009" y="8"/>
            <a:ext cx="4554017"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4" name="Rectangle 13">
            <a:extLst>
              <a:ext uri="{FF2B5EF4-FFF2-40B4-BE49-F238E27FC236}">
                <a16:creationId xmlns:a16="http://schemas.microsoft.com/office/drawing/2014/main" id="{49777359-0AD4-6E54-BEC9-ACFCB40C9E8A}"/>
              </a:ext>
            </a:extLst>
          </p:cNvPr>
          <p:cNvSpPr/>
          <p:nvPr/>
        </p:nvSpPr>
        <p:spPr>
          <a:xfrm>
            <a:off x="0" y="1636206"/>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nvGrpSpPr>
          <p:cNvPr id="2" name="Groupe 1">
            <a:extLst>
              <a:ext uri="{FF2B5EF4-FFF2-40B4-BE49-F238E27FC236}">
                <a16:creationId xmlns:a16="http://schemas.microsoft.com/office/drawing/2014/main" id="{AE60E4E3-60D9-C30A-19E1-47F31EE82101}"/>
              </a:ext>
            </a:extLst>
          </p:cNvPr>
          <p:cNvGrpSpPr/>
          <p:nvPr/>
        </p:nvGrpSpPr>
        <p:grpSpPr>
          <a:xfrm>
            <a:off x="4017" y="0"/>
            <a:ext cx="2287373" cy="7584707"/>
            <a:chOff x="-5901" y="6669"/>
            <a:chExt cx="2287373" cy="6851331"/>
          </a:xfrm>
        </p:grpSpPr>
        <p:pic>
          <p:nvPicPr>
            <p:cNvPr id="3" name="Image 2">
              <a:extLst>
                <a:ext uri="{FF2B5EF4-FFF2-40B4-BE49-F238E27FC236}">
                  <a16:creationId xmlns:a16="http://schemas.microsoft.com/office/drawing/2014/main" id="{910C309C-29FC-2603-E22F-6EC43E5F3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5" name="Rectangle 4">
              <a:extLst>
                <a:ext uri="{FF2B5EF4-FFF2-40B4-BE49-F238E27FC236}">
                  <a16:creationId xmlns:a16="http://schemas.microsoft.com/office/drawing/2014/main" id="{2BA196D8-827F-2AD2-1520-EF8C92662E42}"/>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4" name="Rectangle 3">
            <a:extLst>
              <a:ext uri="{FF2B5EF4-FFF2-40B4-BE49-F238E27FC236}">
                <a16:creationId xmlns:a16="http://schemas.microsoft.com/office/drawing/2014/main" id="{60967C29-0CB9-7D6C-245A-36D896FCFE5E}"/>
              </a:ext>
            </a:extLst>
          </p:cNvPr>
          <p:cNvSpPr/>
          <p:nvPr/>
        </p:nvSpPr>
        <p:spPr>
          <a:xfrm>
            <a:off x="2789615" y="8"/>
            <a:ext cx="9363075" cy="1638220"/>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tx1"/>
                </a:solidFill>
              </a:rPr>
              <a:t>Le fichier HTML</a:t>
            </a:r>
          </a:p>
        </p:txBody>
      </p:sp>
      <p:sp>
        <p:nvSpPr>
          <p:cNvPr id="8" name="ZoneTexte 7">
            <a:extLst>
              <a:ext uri="{FF2B5EF4-FFF2-40B4-BE49-F238E27FC236}">
                <a16:creationId xmlns:a16="http://schemas.microsoft.com/office/drawing/2014/main" id="{DC9BFFB2-6151-0DA7-4EA5-E56C961BF36F}"/>
              </a:ext>
            </a:extLst>
          </p:cNvPr>
          <p:cNvSpPr txBox="1"/>
          <p:nvPr/>
        </p:nvSpPr>
        <p:spPr>
          <a:xfrm>
            <a:off x="2427890" y="2043485"/>
            <a:ext cx="9724800" cy="4555093"/>
          </a:xfrm>
          <a:prstGeom prst="rect">
            <a:avLst/>
          </a:prstGeom>
          <a:solidFill>
            <a:schemeClr val="bg2">
              <a:lumMod val="25000"/>
            </a:schemeClr>
          </a:solidFill>
        </p:spPr>
        <p:txBody>
          <a:bodyPr wrap="square" rtlCol="0">
            <a:spAutoFit/>
          </a:bodyPr>
          <a:lstStyle/>
          <a:p>
            <a:r>
              <a:rPr lang="fr-FR" sz="1000" b="0" dirty="0">
                <a:solidFill>
                  <a:srgbClr val="569CD6"/>
                </a:solidFill>
                <a:effectLst/>
                <a:latin typeface="Consolas" panose="020B0609020204030204" pitchFamily="49" charset="0"/>
              </a:rPr>
              <a:t>def</a:t>
            </a:r>
            <a:r>
              <a:rPr lang="fr-FR" sz="1000" b="0" dirty="0">
                <a:solidFill>
                  <a:srgbClr val="CCCCCC"/>
                </a:solidFill>
                <a:effectLst/>
                <a:latin typeface="Consolas" panose="020B0609020204030204" pitchFamily="49" charset="0"/>
              </a:rPr>
              <a:t> </a:t>
            </a:r>
            <a:r>
              <a:rPr lang="fr-FR" sz="1000" b="0" dirty="0">
                <a:solidFill>
                  <a:srgbClr val="DCDCAA"/>
                </a:solidFill>
                <a:effectLst/>
                <a:latin typeface="Consolas" panose="020B0609020204030204" pitchFamily="49" charset="0"/>
              </a:rPr>
              <a:t>knapSack</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maxInvestment</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6A9955"/>
                </a:solidFill>
                <a:effectLst/>
                <a:latin typeface="Consolas" panose="020B0609020204030204" pitchFamily="49" charset="0"/>
              </a:rPr>
              <a:t># initialize a zeroed matrix</a:t>
            </a:r>
            <a:endParaRPr lang="fr-FR" sz="1000" b="0" dirty="0">
              <a:solidFill>
                <a:srgbClr val="CCCCCC"/>
              </a:solidFill>
              <a:effectLst/>
              <a:latin typeface="Consolas" panose="020B0609020204030204" pitchFamily="49" charset="0"/>
            </a:endParaRPr>
          </a:p>
          <a:p>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array</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B5CEA8"/>
                </a:solidFill>
                <a:effectLst/>
                <a:latin typeface="Consolas" panose="020B0609020204030204" pitchFamily="49" charset="0"/>
              </a:rPr>
              <a:t>0</a:t>
            </a: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for</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index</a:t>
            </a: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in</a:t>
            </a:r>
            <a:r>
              <a:rPr lang="fr-FR" sz="1000" b="0" dirty="0">
                <a:solidFill>
                  <a:srgbClr val="CCCCCC"/>
                </a:solidFill>
                <a:effectLst/>
                <a:latin typeface="Consolas" panose="020B0609020204030204" pitchFamily="49" charset="0"/>
              </a:rPr>
              <a:t> </a:t>
            </a:r>
            <a:r>
              <a:rPr lang="fr-FR" sz="1000" b="0" dirty="0">
                <a:solidFill>
                  <a:srgbClr val="4EC9B0"/>
                </a:solidFill>
                <a:effectLst/>
                <a:latin typeface="Consolas" panose="020B0609020204030204" pitchFamily="49" charset="0"/>
              </a:rPr>
              <a:t>range</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maxInvestment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for</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index</a:t>
            </a: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in</a:t>
            </a:r>
            <a:r>
              <a:rPr lang="fr-FR" sz="1000" b="0" dirty="0">
                <a:solidFill>
                  <a:srgbClr val="CCCCCC"/>
                </a:solidFill>
                <a:effectLst/>
                <a:latin typeface="Consolas" panose="020B0609020204030204" pitchFamily="49" charset="0"/>
              </a:rPr>
              <a:t> </a:t>
            </a:r>
            <a:r>
              <a:rPr lang="fr-FR" sz="1000" b="0" dirty="0">
                <a:solidFill>
                  <a:srgbClr val="4EC9B0"/>
                </a:solidFill>
                <a:effectLst/>
                <a:latin typeface="Consolas" panose="020B0609020204030204" pitchFamily="49" charset="0"/>
              </a:rPr>
              <a:t>range</a:t>
            </a:r>
            <a:r>
              <a:rPr lang="fr-FR" sz="1000" b="0" dirty="0">
                <a:solidFill>
                  <a:srgbClr val="CCCCCC"/>
                </a:solidFill>
                <a:effectLst/>
                <a:latin typeface="Consolas" panose="020B0609020204030204" pitchFamily="49" charset="0"/>
              </a:rPr>
              <a:t>(</a:t>
            </a:r>
            <a:r>
              <a:rPr lang="fr-FR" sz="1000" b="0" dirty="0">
                <a:solidFill>
                  <a:srgbClr val="DCDCAA"/>
                </a:solidFill>
                <a:effectLst/>
                <a:latin typeface="Consolas" panose="020B0609020204030204" pitchFamily="49" charset="0"/>
              </a:rPr>
              <a:t>len</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p>
          <a:p>
            <a:br>
              <a:rPr lang="fr-FR" sz="1000" b="0" dirty="0">
                <a:solidFill>
                  <a:srgbClr val="CCCCCC"/>
                </a:solidFill>
                <a:effectLst/>
                <a:latin typeface="Consolas" panose="020B0609020204030204" pitchFamily="49" charset="0"/>
              </a:rPr>
            </a:br>
            <a:r>
              <a:rPr lang="fr-FR" sz="1000" b="0" dirty="0">
                <a:solidFill>
                  <a:srgbClr val="CCCCCC"/>
                </a:solidFill>
                <a:effectLst/>
                <a:latin typeface="Consolas" panose="020B0609020204030204" pitchFamily="49" charset="0"/>
              </a:rPr>
              <a:t>    </a:t>
            </a:r>
            <a:r>
              <a:rPr lang="fr-FR" sz="1000" b="0" dirty="0">
                <a:solidFill>
                  <a:srgbClr val="6A9955"/>
                </a:solidFill>
                <a:effectLst/>
                <a:latin typeface="Consolas" panose="020B0609020204030204" pitchFamily="49" charset="0"/>
              </a:rPr>
              <a:t># Fulfill matrix with imported values from file</a:t>
            </a:r>
            <a:endParaRPr lang="fr-FR" sz="1000" b="0" dirty="0">
              <a:solidFill>
                <a:srgbClr val="CCCCCC"/>
              </a:solidFill>
              <a:effectLst/>
              <a:latin typeface="Consolas" panose="020B0609020204030204" pitchFamily="49" charset="0"/>
            </a:endParaRPr>
          </a:p>
          <a:p>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for</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i</a:t>
            </a: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in</a:t>
            </a:r>
            <a:r>
              <a:rPr lang="fr-FR" sz="1000" b="0" dirty="0">
                <a:solidFill>
                  <a:srgbClr val="CCCCCC"/>
                </a:solidFill>
                <a:effectLst/>
                <a:latin typeface="Consolas" panose="020B0609020204030204" pitchFamily="49" charset="0"/>
              </a:rPr>
              <a:t> </a:t>
            </a:r>
            <a:r>
              <a:rPr lang="fr-FR" sz="1000" b="0" dirty="0">
                <a:solidFill>
                  <a:srgbClr val="4EC9B0"/>
                </a:solidFill>
                <a:effectLst/>
                <a:latin typeface="Consolas" panose="020B0609020204030204" pitchFamily="49" charset="0"/>
              </a:rPr>
              <a:t>range</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 </a:t>
            </a:r>
            <a:r>
              <a:rPr lang="fr-FR" sz="1000" b="0" dirty="0">
                <a:solidFill>
                  <a:srgbClr val="DCDCAA"/>
                </a:solidFill>
                <a:effectLst/>
                <a:latin typeface="Consolas" panose="020B0609020204030204" pitchFamily="49" charset="0"/>
              </a:rPr>
              <a:t>len</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for</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invest</a:t>
            </a: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in</a:t>
            </a:r>
            <a:r>
              <a:rPr lang="fr-FR" sz="1000" b="0" dirty="0">
                <a:solidFill>
                  <a:srgbClr val="CCCCCC"/>
                </a:solidFill>
                <a:effectLst/>
                <a:latin typeface="Consolas" panose="020B0609020204030204" pitchFamily="49" charset="0"/>
              </a:rPr>
              <a:t> </a:t>
            </a:r>
            <a:r>
              <a:rPr lang="fr-FR" sz="1000" b="0" dirty="0">
                <a:solidFill>
                  <a:srgbClr val="4EC9B0"/>
                </a:solidFill>
                <a:effectLst/>
                <a:latin typeface="Consolas" panose="020B0609020204030204" pitchFamily="49" charset="0"/>
              </a:rPr>
              <a:t>range</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maxInvestment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if</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&lt;=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invest</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array</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invest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DCDCAA"/>
                </a:solidFill>
                <a:effectLst/>
                <a:latin typeface="Consolas" panose="020B0609020204030204" pitchFamily="49" charset="0"/>
              </a:rPr>
              <a:t>max</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2</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array</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invest</a:t>
            </a:r>
            <a:r>
              <a:rPr lang="fr-FR" sz="1000" b="0" dirty="0">
                <a:solidFill>
                  <a:srgbClr val="D4D4D4"/>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array</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invest</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else</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array</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invest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array</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invest</a:t>
            </a:r>
            <a:r>
              <a:rPr lang="fr-FR" sz="1000" b="0" dirty="0">
                <a:solidFill>
                  <a:srgbClr val="CCCCCC"/>
                </a:solidFill>
                <a:effectLst/>
                <a:latin typeface="Consolas" panose="020B0609020204030204" pitchFamily="49" charset="0"/>
              </a:rPr>
              <a:t>]</a:t>
            </a:r>
          </a:p>
          <a:p>
            <a:br>
              <a:rPr lang="fr-FR" sz="1000" b="0" dirty="0">
                <a:solidFill>
                  <a:srgbClr val="CCCCCC"/>
                </a:solidFill>
                <a:effectLst/>
                <a:latin typeface="Consolas" panose="020B0609020204030204" pitchFamily="49" charset="0"/>
              </a:rPr>
            </a:b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capacityInvest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maxInvestment</a:t>
            </a:r>
            <a:endParaRPr lang="fr-FR" sz="1000" b="0" dirty="0">
              <a:solidFill>
                <a:srgbClr val="CCCCCC"/>
              </a:solidFill>
              <a:effectLst/>
              <a:latin typeface="Consolas" panose="020B0609020204030204" pitchFamily="49" charset="0"/>
            </a:endParaRPr>
          </a:p>
          <a:p>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stockListNumber</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DCDCAA"/>
                </a:solidFill>
                <a:effectLst/>
                <a:latin typeface="Consolas" panose="020B0609020204030204" pitchFamily="49" charset="0"/>
              </a:rPr>
              <a:t>len</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selectedStockList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p>
          <a:p>
            <a:br>
              <a:rPr lang="fr-FR" sz="1000" b="0" dirty="0">
                <a:solidFill>
                  <a:srgbClr val="CCCCCC"/>
                </a:solidFill>
                <a:effectLst/>
                <a:latin typeface="Consolas" panose="020B0609020204030204" pitchFamily="49" charset="0"/>
              </a:rPr>
            </a:br>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while</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capacityInvest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&gt;=</a:t>
            </a:r>
            <a:r>
              <a:rPr lang="fr-FR" sz="1000" b="0" dirty="0">
                <a:solidFill>
                  <a:srgbClr val="CCCCCC"/>
                </a:solidFill>
                <a:effectLst/>
                <a:latin typeface="Consolas" panose="020B0609020204030204" pitchFamily="49" charset="0"/>
              </a:rPr>
              <a:t> </a:t>
            </a:r>
            <a:r>
              <a:rPr lang="fr-FR" sz="1000" b="0" dirty="0">
                <a:solidFill>
                  <a:srgbClr val="B5CEA8"/>
                </a:solidFill>
                <a:effectLst/>
                <a:latin typeface="Consolas" panose="020B0609020204030204" pitchFamily="49" charset="0"/>
              </a:rPr>
              <a:t>0</a:t>
            </a:r>
            <a:r>
              <a:rPr lang="fr-FR" sz="1000" b="0" dirty="0">
                <a:solidFill>
                  <a:srgbClr val="CCCCCC"/>
                </a:solidFill>
                <a:effectLst/>
                <a:latin typeface="Consolas" panose="020B0609020204030204" pitchFamily="49" charset="0"/>
              </a:rPr>
              <a:t> </a:t>
            </a:r>
            <a:r>
              <a:rPr lang="fr-FR" sz="1000" b="0" dirty="0">
                <a:solidFill>
                  <a:srgbClr val="569CD6"/>
                </a:solidFill>
                <a:effectLst/>
                <a:latin typeface="Consolas" panose="020B0609020204030204" pitchFamily="49" charset="0"/>
              </a:rPr>
              <a:t>and</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stockListNumber</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&gt;=</a:t>
            </a:r>
            <a:r>
              <a:rPr lang="fr-FR" sz="1000" b="0" dirty="0">
                <a:solidFill>
                  <a:srgbClr val="CCCCCC"/>
                </a:solidFill>
                <a:effectLst/>
                <a:latin typeface="Consolas" panose="020B0609020204030204" pitchFamily="49" charset="0"/>
              </a:rPr>
              <a:t> </a:t>
            </a:r>
            <a:r>
              <a:rPr lang="fr-FR" sz="1000" b="0" dirty="0">
                <a:solidFill>
                  <a:srgbClr val="B5CEA8"/>
                </a:solidFill>
                <a:effectLst/>
                <a:latin typeface="Consolas" panose="020B0609020204030204" pitchFamily="49" charset="0"/>
              </a:rPr>
              <a:t>0</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currentProcessedStock</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stockListNumber</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if</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array</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stockListNumber</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capacityInvest</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array</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stockListNumber</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capacityInvest</a:t>
            </a:r>
            <a:r>
              <a:rPr lang="fr-FR" sz="1000" b="0" dirty="0">
                <a:solidFill>
                  <a:srgbClr val="D4D4D4"/>
                </a:solidFill>
                <a:effectLst/>
                <a:latin typeface="Consolas" panose="020B0609020204030204" pitchFamily="49" charset="0"/>
              </a:rPr>
              <a:t>-</a:t>
            </a:r>
            <a:r>
              <a:rPr lang="fr-FR" sz="1000" b="0" dirty="0">
                <a:solidFill>
                  <a:srgbClr val="9CDCFE"/>
                </a:solidFill>
                <a:effectLst/>
                <a:latin typeface="Consolas" panose="020B0609020204030204" pitchFamily="49" charset="0"/>
              </a:rPr>
              <a:t>currentProcessedStock</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currentProcessedStock</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2</a:t>
            </a:r>
            <a:r>
              <a:rPr lang="fr-FR" sz="1000" b="0" dirty="0">
                <a:solidFill>
                  <a:srgbClr val="CCCCCC"/>
                </a:solidFill>
                <a:effectLst/>
                <a:latin typeface="Consolas" panose="020B0609020204030204" pitchFamily="49" charset="0"/>
              </a:rPr>
              <a:t>]):</a:t>
            </a:r>
          </a:p>
          <a:p>
            <a:br>
              <a:rPr lang="fr-FR" sz="1000" b="0" dirty="0">
                <a:solidFill>
                  <a:srgbClr val="CCCCCC"/>
                </a:solidFill>
                <a:effectLst/>
                <a:latin typeface="Consolas" panose="020B0609020204030204" pitchFamily="49" charset="0"/>
              </a:rPr>
            </a:b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selectedStockList</a:t>
            </a:r>
            <a:r>
              <a:rPr lang="fr-FR" sz="1000" b="0" dirty="0">
                <a:solidFill>
                  <a:srgbClr val="CCCCCC"/>
                </a:solidFill>
                <a:effectLst/>
                <a:latin typeface="Consolas" panose="020B0609020204030204" pitchFamily="49" charset="0"/>
              </a:rPr>
              <a:t>.</a:t>
            </a:r>
            <a:r>
              <a:rPr lang="fr-FR" sz="1000" b="0" dirty="0">
                <a:solidFill>
                  <a:srgbClr val="DCDCAA"/>
                </a:solidFill>
                <a:effectLst/>
                <a:latin typeface="Consolas" panose="020B0609020204030204" pitchFamily="49" charset="0"/>
              </a:rPr>
              <a:t>append</a:t>
            </a:r>
            <a:r>
              <a:rPr lang="fr-FR" sz="1000" b="0" dirty="0">
                <a:solidFill>
                  <a:srgbClr val="CCCCCC"/>
                </a:solidFill>
                <a:effectLst/>
                <a:latin typeface="Consolas" panose="020B0609020204030204" pitchFamily="49" charset="0"/>
              </a:rPr>
              <a:t>(</a:t>
            </a:r>
            <a:r>
              <a:rPr lang="fr-FR" sz="1000" b="0" dirty="0">
                <a:solidFill>
                  <a:srgbClr val="9CDCFE"/>
                </a:solidFill>
                <a:effectLst/>
                <a:latin typeface="Consolas" panose="020B0609020204030204" pitchFamily="49" charset="0"/>
              </a:rPr>
              <a:t>currentProcessedStock</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capacityInvest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currentProcessedStock</a:t>
            </a:r>
            <a:r>
              <a:rPr lang="fr-FR" sz="1000" b="0" dirty="0">
                <a:solidFill>
                  <a:srgbClr val="CCCCCC"/>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p>
          <a:p>
            <a:br>
              <a:rPr lang="fr-FR" sz="1000" b="0" dirty="0">
                <a:solidFill>
                  <a:srgbClr val="CCCCCC"/>
                </a:solidFill>
                <a:effectLst/>
                <a:latin typeface="Consolas" panose="020B0609020204030204" pitchFamily="49" charset="0"/>
              </a:rPr>
            </a:b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stockListNumber</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B5CEA8"/>
                </a:solidFill>
                <a:effectLst/>
                <a:latin typeface="Consolas" panose="020B0609020204030204" pitchFamily="49" charset="0"/>
              </a:rPr>
              <a:t>1</a:t>
            </a:r>
            <a:endParaRPr lang="fr-FR" sz="1000" b="0" dirty="0">
              <a:solidFill>
                <a:srgbClr val="CCCCCC"/>
              </a:solidFill>
              <a:effectLst/>
              <a:latin typeface="Consolas" panose="020B0609020204030204" pitchFamily="49" charset="0"/>
            </a:endParaRPr>
          </a:p>
          <a:p>
            <a:br>
              <a:rPr lang="fr-FR" sz="1000" b="0" dirty="0">
                <a:solidFill>
                  <a:srgbClr val="CCCCCC"/>
                </a:solidFill>
                <a:effectLst/>
                <a:latin typeface="Consolas" panose="020B0609020204030204" pitchFamily="49" charset="0"/>
              </a:rPr>
            </a:b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profit</a:t>
            </a:r>
            <a:r>
              <a:rPr lang="fr-FR" sz="1000" b="0" dirty="0">
                <a:solidFill>
                  <a:srgbClr val="CCCCCC"/>
                </a:solidFill>
                <a:effectLst/>
                <a:latin typeface="Consolas" panose="020B0609020204030204" pitchFamily="49" charset="0"/>
              </a:rPr>
              <a:t> </a:t>
            </a:r>
            <a:r>
              <a:rPr lang="fr-FR" sz="1000" b="0" dirty="0">
                <a:solidFill>
                  <a:srgbClr val="D4D4D4"/>
                </a:solidFill>
                <a:effectLst/>
                <a:latin typeface="Consolas" panose="020B0609020204030204" pitchFamily="49" charset="0"/>
              </a:rPr>
              <a: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array</a:t>
            </a:r>
            <a:r>
              <a:rPr lang="fr-FR" sz="1000" b="0" dirty="0">
                <a:solidFill>
                  <a:srgbClr val="CCCCCC"/>
                </a:solidFill>
                <a:effectLst/>
                <a:latin typeface="Consolas" panose="020B0609020204030204" pitchFamily="49" charset="0"/>
              </a:rPr>
              <a:t>[</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r>
              <a:rPr lang="fr-FR" sz="1000" b="0" dirty="0">
                <a:solidFill>
                  <a:srgbClr val="D4D4D4"/>
                </a:solidFill>
                <a:effectLst/>
                <a:latin typeface="Consolas" panose="020B0609020204030204" pitchFamily="49" charset="0"/>
              </a:rPr>
              <a:t>-</a:t>
            </a:r>
            <a:r>
              <a:rPr lang="fr-FR" sz="1000" b="0" dirty="0">
                <a:solidFill>
                  <a:srgbClr val="B5CEA8"/>
                </a:solidFill>
                <a:effectLst/>
                <a:latin typeface="Consolas" panose="020B0609020204030204" pitchFamily="49" charset="0"/>
              </a:rPr>
              <a:t>1</a:t>
            </a:r>
            <a:r>
              <a:rPr lang="fr-FR" sz="1000" b="0" dirty="0">
                <a:solidFill>
                  <a:srgbClr val="CCCCCC"/>
                </a:solidFill>
                <a:effectLst/>
                <a:latin typeface="Consolas" panose="020B0609020204030204" pitchFamily="49" charset="0"/>
              </a:rPr>
              <a:t>]</a:t>
            </a:r>
          </a:p>
          <a:p>
            <a:r>
              <a:rPr lang="fr-FR" sz="1000" b="0" dirty="0">
                <a:solidFill>
                  <a:srgbClr val="CCCCCC"/>
                </a:solidFill>
                <a:effectLst/>
                <a:latin typeface="Consolas" panose="020B0609020204030204" pitchFamily="49" charset="0"/>
              </a:rPr>
              <a:t>    </a:t>
            </a:r>
            <a:r>
              <a:rPr lang="fr-FR" sz="1000" b="0" dirty="0">
                <a:solidFill>
                  <a:srgbClr val="C586C0"/>
                </a:solidFill>
                <a:effectLst/>
                <a:latin typeface="Consolas" panose="020B0609020204030204" pitchFamily="49" charset="0"/>
              </a:rPr>
              <a:t>return</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selectedStockList</a:t>
            </a:r>
            <a:r>
              <a:rPr lang="fr-FR" sz="1000" b="0" dirty="0">
                <a:solidFill>
                  <a:srgbClr val="CCCCCC"/>
                </a:solidFill>
                <a:effectLst/>
                <a:latin typeface="Consolas" panose="020B0609020204030204" pitchFamily="49" charset="0"/>
              </a:rPr>
              <a:t>, </a:t>
            </a:r>
            <a:r>
              <a:rPr lang="fr-FR" sz="1000" b="0" dirty="0">
                <a:solidFill>
                  <a:srgbClr val="9CDCFE"/>
                </a:solidFill>
                <a:effectLst/>
                <a:latin typeface="Consolas" panose="020B0609020204030204" pitchFamily="49" charset="0"/>
              </a:rPr>
              <a:t>profit</a:t>
            </a:r>
            <a:endParaRPr lang="fr-FR" sz="10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1525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9777359-0AD4-6E54-BEC9-ACFCB40C9E8A}"/>
              </a:ext>
            </a:extLst>
          </p:cNvPr>
          <p:cNvSpPr/>
          <p:nvPr/>
        </p:nvSpPr>
        <p:spPr>
          <a:xfrm>
            <a:off x="0" y="1636206"/>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nvGrpSpPr>
          <p:cNvPr id="6" name="Groupe 5">
            <a:extLst>
              <a:ext uri="{FF2B5EF4-FFF2-40B4-BE49-F238E27FC236}">
                <a16:creationId xmlns:a16="http://schemas.microsoft.com/office/drawing/2014/main" id="{F20AAC84-EA78-9C96-2027-A83E969CBD54}"/>
              </a:ext>
            </a:extLst>
          </p:cNvPr>
          <p:cNvGrpSpPr/>
          <p:nvPr/>
        </p:nvGrpSpPr>
        <p:grpSpPr>
          <a:xfrm>
            <a:off x="17042" y="8657"/>
            <a:ext cx="12174958" cy="1415324"/>
            <a:chOff x="-1009" y="8"/>
            <a:chExt cx="12174958" cy="1415324"/>
          </a:xfrm>
        </p:grpSpPr>
        <p:sp>
          <p:nvSpPr>
            <p:cNvPr id="4" name="Rectangle 3">
              <a:extLst>
                <a:ext uri="{FF2B5EF4-FFF2-40B4-BE49-F238E27FC236}">
                  <a16:creationId xmlns:a16="http://schemas.microsoft.com/office/drawing/2014/main" id="{60967C29-0CB9-7D6C-245A-36D896FCFE5E}"/>
                </a:ext>
              </a:extLst>
            </p:cNvPr>
            <p:cNvSpPr/>
            <p:nvPr/>
          </p:nvSpPr>
          <p:spPr>
            <a:xfrm>
              <a:off x="2810874" y="2029"/>
              <a:ext cx="9363075" cy="1413303"/>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2" name="Rectangle 11">
              <a:extLst>
                <a:ext uri="{FF2B5EF4-FFF2-40B4-BE49-F238E27FC236}">
                  <a16:creationId xmlns:a16="http://schemas.microsoft.com/office/drawing/2014/main" id="{4BD90060-54AC-6519-CC48-0D0D1BAB78C0}"/>
                </a:ext>
              </a:extLst>
            </p:cNvPr>
            <p:cNvSpPr/>
            <p:nvPr/>
          </p:nvSpPr>
          <p:spPr>
            <a:xfrm>
              <a:off x="-1009" y="8"/>
              <a:ext cx="4554017" cy="1415324"/>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8" name="ZoneTexte 7">
              <a:extLst>
                <a:ext uri="{FF2B5EF4-FFF2-40B4-BE49-F238E27FC236}">
                  <a16:creationId xmlns:a16="http://schemas.microsoft.com/office/drawing/2014/main" id="{BAE6A1FD-C2F4-25B1-B345-CFA396E35B72}"/>
                </a:ext>
              </a:extLst>
            </p:cNvPr>
            <p:cNvSpPr txBox="1"/>
            <p:nvPr/>
          </p:nvSpPr>
          <p:spPr>
            <a:xfrm>
              <a:off x="2252864" y="300622"/>
              <a:ext cx="9904043" cy="769441"/>
            </a:xfrm>
            <a:prstGeom prst="rect">
              <a:avLst/>
            </a:prstGeom>
            <a:noFill/>
          </p:spPr>
          <p:txBody>
            <a:bodyPr wrap="square" rtlCol="0">
              <a:spAutoFit/>
            </a:bodyPr>
            <a:lstStyle/>
            <a:p>
              <a:pPr algn="ctr"/>
              <a:r>
                <a:rPr lang="fr-FR" sz="4400" dirty="0"/>
                <a:t>Les limitations de l’algorithme optimisé</a:t>
              </a:r>
            </a:p>
          </p:txBody>
        </p:sp>
      </p:grpSp>
      <p:grpSp>
        <p:nvGrpSpPr>
          <p:cNvPr id="2" name="Groupe 1">
            <a:extLst>
              <a:ext uri="{FF2B5EF4-FFF2-40B4-BE49-F238E27FC236}">
                <a16:creationId xmlns:a16="http://schemas.microsoft.com/office/drawing/2014/main" id="{AE60E4E3-60D9-C30A-19E1-47F31EE82101}"/>
              </a:ext>
            </a:extLst>
          </p:cNvPr>
          <p:cNvGrpSpPr/>
          <p:nvPr/>
        </p:nvGrpSpPr>
        <p:grpSpPr>
          <a:xfrm>
            <a:off x="-5901" y="6669"/>
            <a:ext cx="2287373" cy="6851331"/>
            <a:chOff x="-5901" y="6669"/>
            <a:chExt cx="2287373" cy="6851331"/>
          </a:xfrm>
        </p:grpSpPr>
        <p:pic>
          <p:nvPicPr>
            <p:cNvPr id="3" name="Image 2">
              <a:extLst>
                <a:ext uri="{FF2B5EF4-FFF2-40B4-BE49-F238E27FC236}">
                  <a16:creationId xmlns:a16="http://schemas.microsoft.com/office/drawing/2014/main" id="{910C309C-29FC-2603-E22F-6EC43E5F3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5" name="Rectangle 4">
              <a:extLst>
                <a:ext uri="{FF2B5EF4-FFF2-40B4-BE49-F238E27FC236}">
                  <a16:creationId xmlns:a16="http://schemas.microsoft.com/office/drawing/2014/main" id="{2BA196D8-827F-2AD2-1520-EF8C92662E42}"/>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7" name="ZoneTexte 6">
            <a:extLst>
              <a:ext uri="{FF2B5EF4-FFF2-40B4-BE49-F238E27FC236}">
                <a16:creationId xmlns:a16="http://schemas.microsoft.com/office/drawing/2014/main" id="{72A4579E-5EF1-81AE-29D5-9D45F0077BBD}"/>
              </a:ext>
            </a:extLst>
          </p:cNvPr>
          <p:cNvSpPr txBox="1"/>
          <p:nvPr/>
        </p:nvSpPr>
        <p:spPr>
          <a:xfrm>
            <a:off x="2423598" y="2112579"/>
            <a:ext cx="9598676" cy="2308324"/>
          </a:xfrm>
          <a:prstGeom prst="rect">
            <a:avLst/>
          </a:prstGeom>
          <a:noFill/>
        </p:spPr>
        <p:txBody>
          <a:bodyPr wrap="square" rtlCol="0">
            <a:spAutoFit/>
          </a:bodyPr>
          <a:lstStyle/>
          <a:p>
            <a:r>
              <a:rPr lang="fr-FR" u="sng" dirty="0"/>
              <a:t>Limitations de cet algorithme </a:t>
            </a:r>
            <a:r>
              <a:rPr lang="fr-FR" dirty="0"/>
              <a:t>: </a:t>
            </a:r>
          </a:p>
          <a:p>
            <a:pPr marL="342900" indent="-342900">
              <a:buFont typeface="Arial" panose="020B0604020202020204" pitchFamily="34" charset="0"/>
              <a:buChar char="•"/>
            </a:pPr>
            <a:r>
              <a:rPr lang="fr-FR" dirty="0"/>
              <a:t>Les valeurs de Poids doivent être entières, car également utilisées comme indice sur le tableau de mémoïsation</a:t>
            </a:r>
          </a:p>
          <a:p>
            <a:pPr marL="342900" indent="-342900">
              <a:buFont typeface="Arial" panose="020B0604020202020204" pitchFamily="34" charset="0"/>
              <a:buChar char="•"/>
            </a:pPr>
            <a:r>
              <a:rPr lang="fr-FR" dirty="0"/>
              <a:t>Les valeurs de poids ne doivent pas être négatives.</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Pour des listes d’éléments importantes, il pourra être nécessaire d’améliorer le temps de calcul en supprimant du tableau de mémoïsation les valeurs qui ne seront plus nécessaires (vers e haut et à gauche du tableau)</a:t>
            </a:r>
          </a:p>
        </p:txBody>
      </p:sp>
    </p:spTree>
    <p:extLst>
      <p:ext uri="{BB962C8B-B14F-4D97-AF65-F5344CB8AC3E}">
        <p14:creationId xmlns:p14="http://schemas.microsoft.com/office/powerpoint/2010/main" val="317471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9777359-0AD4-6E54-BEC9-ACFCB40C9E8A}"/>
              </a:ext>
            </a:extLst>
          </p:cNvPr>
          <p:cNvSpPr/>
          <p:nvPr/>
        </p:nvSpPr>
        <p:spPr>
          <a:xfrm>
            <a:off x="0" y="1636206"/>
            <a:ext cx="2263362" cy="5219765"/>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grpSp>
        <p:nvGrpSpPr>
          <p:cNvPr id="6" name="Groupe 5">
            <a:extLst>
              <a:ext uri="{FF2B5EF4-FFF2-40B4-BE49-F238E27FC236}">
                <a16:creationId xmlns:a16="http://schemas.microsoft.com/office/drawing/2014/main" id="{F20AAC84-EA78-9C96-2027-A83E969CBD54}"/>
              </a:ext>
            </a:extLst>
          </p:cNvPr>
          <p:cNvGrpSpPr/>
          <p:nvPr/>
        </p:nvGrpSpPr>
        <p:grpSpPr>
          <a:xfrm>
            <a:off x="17042" y="8657"/>
            <a:ext cx="12174958" cy="1415324"/>
            <a:chOff x="-1009" y="8"/>
            <a:chExt cx="12174958" cy="1415324"/>
          </a:xfrm>
        </p:grpSpPr>
        <p:sp>
          <p:nvSpPr>
            <p:cNvPr id="4" name="Rectangle 3">
              <a:extLst>
                <a:ext uri="{FF2B5EF4-FFF2-40B4-BE49-F238E27FC236}">
                  <a16:creationId xmlns:a16="http://schemas.microsoft.com/office/drawing/2014/main" id="{60967C29-0CB9-7D6C-245A-36D896FCFE5E}"/>
                </a:ext>
              </a:extLst>
            </p:cNvPr>
            <p:cNvSpPr/>
            <p:nvPr/>
          </p:nvSpPr>
          <p:spPr>
            <a:xfrm>
              <a:off x="2810874" y="2029"/>
              <a:ext cx="9363075" cy="1413303"/>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12" name="Rectangle 11">
              <a:extLst>
                <a:ext uri="{FF2B5EF4-FFF2-40B4-BE49-F238E27FC236}">
                  <a16:creationId xmlns:a16="http://schemas.microsoft.com/office/drawing/2014/main" id="{4BD90060-54AC-6519-CC48-0D0D1BAB78C0}"/>
                </a:ext>
              </a:extLst>
            </p:cNvPr>
            <p:cNvSpPr/>
            <p:nvPr/>
          </p:nvSpPr>
          <p:spPr>
            <a:xfrm>
              <a:off x="-1009" y="8"/>
              <a:ext cx="4554017" cy="1415324"/>
            </a:xfrm>
            <a:prstGeom prst="rect">
              <a:avLst/>
            </a:prstGeom>
            <a:solidFill>
              <a:srgbClr val="89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p:txBody>
        </p:sp>
        <p:sp>
          <p:nvSpPr>
            <p:cNvPr id="8" name="ZoneTexte 7">
              <a:extLst>
                <a:ext uri="{FF2B5EF4-FFF2-40B4-BE49-F238E27FC236}">
                  <a16:creationId xmlns:a16="http://schemas.microsoft.com/office/drawing/2014/main" id="{BAE6A1FD-C2F4-25B1-B345-CFA396E35B72}"/>
                </a:ext>
              </a:extLst>
            </p:cNvPr>
            <p:cNvSpPr txBox="1"/>
            <p:nvPr/>
          </p:nvSpPr>
          <p:spPr>
            <a:xfrm>
              <a:off x="2281472" y="357432"/>
              <a:ext cx="9412159" cy="769441"/>
            </a:xfrm>
            <a:prstGeom prst="rect">
              <a:avLst/>
            </a:prstGeom>
            <a:noFill/>
          </p:spPr>
          <p:txBody>
            <a:bodyPr wrap="square" rtlCol="0">
              <a:spAutoFit/>
            </a:bodyPr>
            <a:lstStyle/>
            <a:p>
              <a:pPr algn="ctr"/>
              <a:r>
                <a:rPr lang="fr-FR" sz="4400" dirty="0"/>
                <a:t>Comparaison des performances</a:t>
              </a:r>
            </a:p>
          </p:txBody>
        </p:sp>
      </p:grpSp>
      <p:grpSp>
        <p:nvGrpSpPr>
          <p:cNvPr id="2" name="Groupe 1">
            <a:extLst>
              <a:ext uri="{FF2B5EF4-FFF2-40B4-BE49-F238E27FC236}">
                <a16:creationId xmlns:a16="http://schemas.microsoft.com/office/drawing/2014/main" id="{AE60E4E3-60D9-C30A-19E1-47F31EE82101}"/>
              </a:ext>
            </a:extLst>
          </p:cNvPr>
          <p:cNvGrpSpPr/>
          <p:nvPr/>
        </p:nvGrpSpPr>
        <p:grpSpPr>
          <a:xfrm>
            <a:off x="-5901" y="6669"/>
            <a:ext cx="2287373" cy="6851331"/>
            <a:chOff x="-5901" y="6669"/>
            <a:chExt cx="2287373" cy="6851331"/>
          </a:xfrm>
        </p:grpSpPr>
        <p:pic>
          <p:nvPicPr>
            <p:cNvPr id="3" name="Image 2">
              <a:extLst>
                <a:ext uri="{FF2B5EF4-FFF2-40B4-BE49-F238E27FC236}">
                  <a16:creationId xmlns:a16="http://schemas.microsoft.com/office/drawing/2014/main" id="{910C309C-29FC-2603-E22F-6EC43E5F3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 y="6669"/>
              <a:ext cx="2287373" cy="1619250"/>
            </a:xfrm>
            <a:prstGeom prst="rect">
              <a:avLst/>
            </a:prstGeom>
          </p:spPr>
        </p:pic>
        <p:sp>
          <p:nvSpPr>
            <p:cNvPr id="5" name="Rectangle 4">
              <a:extLst>
                <a:ext uri="{FF2B5EF4-FFF2-40B4-BE49-F238E27FC236}">
                  <a16:creationId xmlns:a16="http://schemas.microsoft.com/office/drawing/2014/main" id="{2BA196D8-827F-2AD2-1520-EF8C92662E42}"/>
                </a:ext>
              </a:extLst>
            </p:cNvPr>
            <p:cNvSpPr/>
            <p:nvPr/>
          </p:nvSpPr>
          <p:spPr>
            <a:xfrm>
              <a:off x="1" y="1619250"/>
              <a:ext cx="2270914" cy="5238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5" name="ZoneTexte 14">
            <a:extLst>
              <a:ext uri="{FF2B5EF4-FFF2-40B4-BE49-F238E27FC236}">
                <a16:creationId xmlns:a16="http://schemas.microsoft.com/office/drawing/2014/main" id="{EB6A3AD1-B8C1-206F-0296-B5245D9BACFE}"/>
              </a:ext>
            </a:extLst>
          </p:cNvPr>
          <p:cNvSpPr txBox="1"/>
          <p:nvPr/>
        </p:nvSpPr>
        <p:spPr>
          <a:xfrm>
            <a:off x="2554013" y="1619250"/>
            <a:ext cx="7827556" cy="4801314"/>
          </a:xfrm>
          <a:prstGeom prst="rect">
            <a:avLst/>
          </a:prstGeom>
          <a:noFill/>
        </p:spPr>
        <p:txBody>
          <a:bodyPr wrap="square" rtlCol="0">
            <a:spAutoFit/>
          </a:bodyPr>
          <a:lstStyle/>
          <a:p>
            <a:r>
              <a:rPr lang="fr-FR" dirty="0"/>
              <a:t>Algorithme Force Brute :</a:t>
            </a:r>
          </a:p>
          <a:p>
            <a:r>
              <a:rPr lang="fr-FR" dirty="0"/>
              <a:t>	Cet algorithme analyse toutes les combinaisons avec ou sans chaque élément. Ceci revient à construire un arbre binaire de n éléments.</a:t>
            </a:r>
          </a:p>
          <a:p>
            <a:r>
              <a:rPr lang="fr-FR" dirty="0"/>
              <a:t>La notation O est </a:t>
            </a:r>
            <a:r>
              <a:rPr lang="fr-FR" b="1" dirty="0"/>
              <a:t>O(2</a:t>
            </a:r>
            <a:r>
              <a:rPr lang="fr-FR" b="1" baseline="30000" dirty="0"/>
              <a:t>n</a:t>
            </a:r>
            <a:r>
              <a:rPr lang="fr-FR" b="1" dirty="0"/>
              <a:t>)</a:t>
            </a:r>
            <a:r>
              <a:rPr lang="fr-FR" dirty="0"/>
              <a:t>, quelque soit la </a:t>
            </a:r>
            <a:r>
              <a:rPr lang="fr-FR" dirty="0" err="1"/>
              <a:t>grrandeur</a:t>
            </a:r>
            <a:r>
              <a:rPr lang="fr-FR" dirty="0"/>
              <a:t> du Poids maximal</a:t>
            </a:r>
          </a:p>
          <a:p>
            <a:endParaRPr lang="fr-FR" b="1" dirty="0"/>
          </a:p>
          <a:p>
            <a:endParaRPr lang="fr-FR" b="1" dirty="0"/>
          </a:p>
          <a:p>
            <a:endParaRPr lang="fr-FR" b="1" dirty="0"/>
          </a:p>
          <a:p>
            <a:endParaRPr lang="fr-FR" b="1" dirty="0"/>
          </a:p>
          <a:p>
            <a:r>
              <a:rPr lang="fr-FR" b="1" dirty="0"/>
              <a:t>Algorithme </a:t>
            </a:r>
            <a:r>
              <a:rPr lang="fr-FR" b="1" dirty="0" err="1"/>
              <a:t>optimizé</a:t>
            </a:r>
            <a:r>
              <a:rPr lang="fr-FR" b="1" dirty="0"/>
              <a:t> :</a:t>
            </a:r>
            <a:endParaRPr lang="fr-FR" dirty="0"/>
          </a:p>
          <a:p>
            <a:r>
              <a:rPr lang="fr-FR" dirty="0"/>
              <a:t>Le tableau intermédiaire de mémoïsation des valeurs, est de grandeur </a:t>
            </a:r>
            <a:r>
              <a:rPr lang="fr-FR" b="1" dirty="0"/>
              <a:t>n</a:t>
            </a:r>
            <a:r>
              <a:rPr lang="fr-FR" dirty="0"/>
              <a:t> </a:t>
            </a:r>
            <a:r>
              <a:rPr lang="fr-FR" sz="1400" dirty="0"/>
              <a:t>éléments</a:t>
            </a:r>
            <a:r>
              <a:rPr lang="fr-FR" sz="1400" b="1" dirty="0"/>
              <a:t> </a:t>
            </a:r>
            <a:r>
              <a:rPr lang="fr-FR" b="1" dirty="0"/>
              <a:t>* P</a:t>
            </a:r>
            <a:r>
              <a:rPr lang="fr-FR" dirty="0"/>
              <a:t>oids. </a:t>
            </a:r>
          </a:p>
          <a:p>
            <a:r>
              <a:rPr lang="fr-FR" b="1" dirty="0"/>
              <a:t>La notation O est alors O(n*P).</a:t>
            </a:r>
          </a:p>
          <a:p>
            <a:endParaRPr lang="fr-FR" b="1" dirty="0"/>
          </a:p>
          <a:p>
            <a:r>
              <a:rPr lang="fr-FR" b="1" dirty="0"/>
              <a:t>Une très grande taille de données et de poids peuvent rendre le calcul difficile.</a:t>
            </a:r>
          </a:p>
          <a:p>
            <a:r>
              <a:rPr lang="fr-FR" b="1" dirty="0"/>
              <a:t>Il pourrait être nécessaire de simplifier les calculs par approximation </a:t>
            </a:r>
            <a:r>
              <a:rPr lang="fr-FR" b="1" dirty="0" err="1"/>
              <a:t>deu</a:t>
            </a:r>
            <a:r>
              <a:rPr lang="fr-FR" b="1" dirty="0"/>
              <a:t> résultat.</a:t>
            </a:r>
            <a:endParaRPr lang="fr-FR" dirty="0"/>
          </a:p>
          <a:p>
            <a:endParaRPr lang="fr-FR" b="1" dirty="0"/>
          </a:p>
        </p:txBody>
      </p:sp>
    </p:spTree>
    <p:extLst>
      <p:ext uri="{BB962C8B-B14F-4D97-AF65-F5344CB8AC3E}">
        <p14:creationId xmlns:p14="http://schemas.microsoft.com/office/powerpoint/2010/main" val="10020924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7975</TotalTime>
  <Words>1561</Words>
  <Application>Microsoft Office PowerPoint</Application>
  <PresentationFormat>Grand écran</PresentationFormat>
  <Paragraphs>287</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Calibri</vt:lpstr>
      <vt:lpstr>Calibri Light</vt:lpstr>
      <vt:lpstr>Consolas</vt:lpstr>
      <vt:lpstr>Open Sans Bold</vt:lpstr>
      <vt:lpstr>Wingdings</vt:lpstr>
      <vt:lpstr>Thème Office</vt:lpstr>
      <vt:lpstr>Résolvez des problèmes en utilisant des algorithmes en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Utiliser les bases de Python pour l’analyse des marchés</dc:title>
  <dc:creator>Bernard ROUVREAU</dc:creator>
  <cp:lastModifiedBy>Bernard ROUVREAU</cp:lastModifiedBy>
  <cp:revision>27</cp:revision>
  <dcterms:created xsi:type="dcterms:W3CDTF">2023-06-01T00:16:34Z</dcterms:created>
  <dcterms:modified xsi:type="dcterms:W3CDTF">2023-10-29T21:49:23Z</dcterms:modified>
</cp:coreProperties>
</file>