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82"/>
  </p:notesMasterIdLst>
  <p:sldIdLst>
    <p:sldId id="256" r:id="rId2"/>
    <p:sldId id="266" r:id="rId3"/>
    <p:sldId id="270" r:id="rId4"/>
    <p:sldId id="295" r:id="rId5"/>
    <p:sldId id="296" r:id="rId6"/>
    <p:sldId id="294" r:id="rId7"/>
    <p:sldId id="271" r:id="rId8"/>
    <p:sldId id="289" r:id="rId9"/>
    <p:sldId id="352" r:id="rId10"/>
    <p:sldId id="353" r:id="rId11"/>
    <p:sldId id="354" r:id="rId12"/>
    <p:sldId id="272" r:id="rId13"/>
    <p:sldId id="273" r:id="rId14"/>
    <p:sldId id="290" r:id="rId15"/>
    <p:sldId id="291" r:id="rId16"/>
    <p:sldId id="276" r:id="rId17"/>
    <p:sldId id="286" r:id="rId18"/>
    <p:sldId id="293" r:id="rId19"/>
    <p:sldId id="297" r:id="rId20"/>
    <p:sldId id="298" r:id="rId21"/>
    <p:sldId id="362" r:id="rId22"/>
    <p:sldId id="364" r:id="rId23"/>
    <p:sldId id="369" r:id="rId24"/>
    <p:sldId id="361" r:id="rId25"/>
    <p:sldId id="371" r:id="rId26"/>
    <p:sldId id="372" r:id="rId27"/>
    <p:sldId id="373" r:id="rId28"/>
    <p:sldId id="306" r:id="rId29"/>
    <p:sldId id="307" r:id="rId30"/>
    <p:sldId id="308" r:id="rId31"/>
    <p:sldId id="309" r:id="rId32"/>
    <p:sldId id="310" r:id="rId33"/>
    <p:sldId id="311" r:id="rId34"/>
    <p:sldId id="312" r:id="rId35"/>
    <p:sldId id="313" r:id="rId36"/>
    <p:sldId id="315" r:id="rId37"/>
    <p:sldId id="316" r:id="rId38"/>
    <p:sldId id="317" r:id="rId39"/>
    <p:sldId id="318" r:id="rId40"/>
    <p:sldId id="375" r:id="rId41"/>
    <p:sldId id="319" r:id="rId42"/>
    <p:sldId id="320" r:id="rId43"/>
    <p:sldId id="321" r:id="rId44"/>
    <p:sldId id="379" r:id="rId45"/>
    <p:sldId id="322" r:id="rId46"/>
    <p:sldId id="323" r:id="rId47"/>
    <p:sldId id="325" r:id="rId48"/>
    <p:sldId id="326" r:id="rId49"/>
    <p:sldId id="392" r:id="rId50"/>
    <p:sldId id="393" r:id="rId51"/>
    <p:sldId id="329" r:id="rId52"/>
    <p:sldId id="394" r:id="rId53"/>
    <p:sldId id="330" r:id="rId54"/>
    <p:sldId id="331" r:id="rId55"/>
    <p:sldId id="332" r:id="rId56"/>
    <p:sldId id="333" r:id="rId57"/>
    <p:sldId id="335" r:id="rId58"/>
    <p:sldId id="336" r:id="rId59"/>
    <p:sldId id="409" r:id="rId60"/>
    <p:sldId id="341" r:id="rId61"/>
    <p:sldId id="342" r:id="rId62"/>
    <p:sldId id="343" r:id="rId63"/>
    <p:sldId id="344" r:id="rId64"/>
    <p:sldId id="345" r:id="rId65"/>
    <p:sldId id="346" r:id="rId66"/>
    <p:sldId id="347" r:id="rId67"/>
    <p:sldId id="348" r:id="rId68"/>
    <p:sldId id="349" r:id="rId69"/>
    <p:sldId id="410" r:id="rId70"/>
    <p:sldId id="411" r:id="rId71"/>
    <p:sldId id="412" r:id="rId72"/>
    <p:sldId id="413" r:id="rId73"/>
    <p:sldId id="350" r:id="rId74"/>
    <p:sldId id="351" r:id="rId75"/>
    <p:sldId id="301" r:id="rId76"/>
    <p:sldId id="414" r:id="rId77"/>
    <p:sldId id="415" r:id="rId78"/>
    <p:sldId id="416" r:id="rId79"/>
    <p:sldId id="417" r:id="rId80"/>
    <p:sldId id="258" r:id="rId8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940675A-B579-460E-94D1-54222C63F5D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1702" autoAdjust="0"/>
  </p:normalViewPr>
  <p:slideViewPr>
    <p:cSldViewPr>
      <p:cViewPr>
        <p:scale>
          <a:sx n="50" d="100"/>
          <a:sy n="50" d="100"/>
        </p:scale>
        <p:origin x="-1119" y="-78"/>
      </p:cViewPr>
      <p:guideLst>
        <p:guide orient="horz" pos="3072"/>
        <p:guide pos="4096"/>
      </p:guideLst>
    </p:cSldViewPr>
  </p:slideViewPr>
  <p:outlineViewPr>
    <p:cViewPr>
      <p:scale>
        <a:sx n="33" d="100"/>
        <a:sy n="33" d="100"/>
      </p:scale>
      <p:origin x="0" y="2205"/>
    </p:cViewPr>
  </p:outlineViewPr>
  <p:notesTextViewPr>
    <p:cViewPr>
      <p:scale>
        <a:sx n="100" d="100"/>
        <a:sy n="100" d="100"/>
      </p:scale>
      <p:origin x="0" y="132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redisdoc.com/key/sort.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sz="2200" b="1" dirty="0" smtClean="0">
                <a:latin typeface="黑体" pitchFamily="49" charset="-122"/>
                <a:ea typeface="黑体" pitchFamily="49" charset="-122"/>
                <a:cs typeface="+mn-cs"/>
                <a:sym typeface="Helvetica Neue"/>
              </a:rPr>
              <a:t>删 </a:t>
            </a:r>
            <a:endParaRPr lang="en-US" altLang="zh-CN" sz="2200" b="1" dirty="0" smtClean="0">
              <a:latin typeface="黑体" pitchFamily="49" charset="-122"/>
              <a:ea typeface="黑体" pitchFamily="49" charset="-122"/>
              <a:cs typeface="+mn-cs"/>
              <a:sym typeface="Helvetica Neue"/>
            </a:endParaRPr>
          </a:p>
          <a:p>
            <a:r>
              <a:rPr lang="en-US" sz="2200" b="1" dirty="0" err="1" smtClean="0">
                <a:latin typeface="黑体" pitchFamily="49" charset="-122"/>
                <a:ea typeface="黑体" pitchFamily="49" charset="-122"/>
                <a:cs typeface="+mn-cs"/>
                <a:sym typeface="Helvetica Neue"/>
              </a:rPr>
              <a:t>flushdb</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清空当前选择的数据库 </a:t>
            </a:r>
            <a:endParaRPr lang="en-US" altLang="zh-CN" sz="2200" b="1" dirty="0" smtClean="0">
              <a:latin typeface="黑体" pitchFamily="49" charset="-122"/>
              <a:ea typeface="黑体" pitchFamily="49" charset="-122"/>
              <a:cs typeface="+mn-cs"/>
              <a:sym typeface="Helvetica Neue"/>
            </a:endParaRPr>
          </a:p>
          <a:p>
            <a:r>
              <a:rPr lang="en-US" sz="2200" b="1" dirty="0" smtClean="0">
                <a:latin typeface="黑体" pitchFamily="49" charset="-122"/>
                <a:ea typeface="黑体" pitchFamily="49" charset="-122"/>
                <a:cs typeface="+mn-cs"/>
                <a:sym typeface="Helvetica Neue"/>
              </a:rPr>
              <a:t>del </a:t>
            </a:r>
            <a:r>
              <a:rPr lang="en-US" sz="2200" b="1" dirty="0" err="1" smtClean="0">
                <a:latin typeface="黑体" pitchFamily="49" charset="-122"/>
                <a:ea typeface="黑体" pitchFamily="49" charset="-122"/>
                <a:cs typeface="+mn-cs"/>
                <a:sym typeface="Helvetica Neue"/>
              </a:rPr>
              <a:t>mykey</a:t>
            </a:r>
            <a:r>
              <a:rPr lang="en-US" sz="2200" b="1" dirty="0" smtClean="0">
                <a:latin typeface="黑体" pitchFamily="49" charset="-122"/>
                <a:ea typeface="黑体" pitchFamily="49" charset="-122"/>
                <a:cs typeface="+mn-cs"/>
                <a:sym typeface="Helvetica Neue"/>
              </a:rPr>
              <a:t> mykey2 		</a:t>
            </a:r>
            <a:r>
              <a:rPr lang="zh-CN" altLang="en-US" sz="2200" b="1" dirty="0" smtClean="0">
                <a:latin typeface="黑体" pitchFamily="49" charset="-122"/>
                <a:ea typeface="黑体" pitchFamily="49" charset="-122"/>
                <a:cs typeface="+mn-cs"/>
                <a:sym typeface="Helvetica Neue"/>
              </a:rPr>
              <a:t>删除了两个 </a:t>
            </a:r>
            <a:r>
              <a:rPr lang="en-US" sz="2200" b="1" dirty="0" smtClean="0">
                <a:latin typeface="黑体" pitchFamily="49" charset="-122"/>
                <a:ea typeface="黑体" pitchFamily="49" charset="-122"/>
                <a:cs typeface="+mn-cs"/>
                <a:sym typeface="Helvetica Neue"/>
              </a:rPr>
              <a:t>Keys </a:t>
            </a:r>
          </a:p>
          <a:p>
            <a:r>
              <a:rPr lang="zh-CN" altLang="en-US" sz="2200" b="1" dirty="0" smtClean="0">
                <a:latin typeface="黑体" pitchFamily="49" charset="-122"/>
                <a:ea typeface="黑体" pitchFamily="49" charset="-122"/>
                <a:cs typeface="+mn-cs"/>
                <a:sym typeface="Helvetica Neue"/>
              </a:rPr>
              <a:t>改 </a:t>
            </a:r>
            <a:endParaRPr lang="en-US" altLang="zh-CN" sz="2200" b="1" dirty="0" smtClean="0">
              <a:latin typeface="黑体" pitchFamily="49" charset="-122"/>
              <a:ea typeface="黑体" pitchFamily="49" charset="-122"/>
              <a:cs typeface="+mn-cs"/>
              <a:sym typeface="Helvetica Neue"/>
            </a:endParaRPr>
          </a:p>
          <a:p>
            <a:r>
              <a:rPr lang="en-US" sz="2200" b="1" dirty="0" smtClean="0">
                <a:latin typeface="黑体" pitchFamily="49" charset="-122"/>
                <a:ea typeface="黑体" pitchFamily="49" charset="-122"/>
                <a:cs typeface="+mn-cs"/>
                <a:sym typeface="Helvetica Neue"/>
              </a:rPr>
              <a:t>move </a:t>
            </a:r>
            <a:r>
              <a:rPr lang="en-US" sz="2200" b="1" dirty="0" err="1" smtClean="0">
                <a:latin typeface="黑体" pitchFamily="49" charset="-122"/>
                <a:ea typeface="黑体" pitchFamily="49" charset="-122"/>
                <a:cs typeface="+mn-cs"/>
                <a:sym typeface="Helvetica Neue"/>
              </a:rPr>
              <a:t>mysetkey</a:t>
            </a:r>
            <a:r>
              <a:rPr lang="en-US" sz="2200" b="1" dirty="0" smtClean="0">
                <a:latin typeface="黑体" pitchFamily="49" charset="-122"/>
                <a:ea typeface="黑体" pitchFamily="49" charset="-122"/>
                <a:cs typeface="+mn-cs"/>
                <a:sym typeface="Helvetica Neue"/>
              </a:rPr>
              <a:t> 1 		</a:t>
            </a:r>
            <a:r>
              <a:rPr lang="zh-CN" altLang="en-US" sz="2200" b="1" dirty="0" smtClean="0">
                <a:latin typeface="黑体" pitchFamily="49" charset="-122"/>
                <a:ea typeface="黑体" pitchFamily="49" charset="-122"/>
                <a:cs typeface="+mn-cs"/>
                <a:sym typeface="Helvetica Neue"/>
              </a:rPr>
              <a:t>将当前数据库中的 </a:t>
            </a:r>
            <a:r>
              <a:rPr lang="en-US" sz="2200" b="1" dirty="0" err="1" smtClean="0">
                <a:latin typeface="黑体" pitchFamily="49" charset="-122"/>
                <a:ea typeface="黑体" pitchFamily="49" charset="-122"/>
                <a:cs typeface="+mn-cs"/>
                <a:sym typeface="Helvetica Neue"/>
              </a:rPr>
              <a:t>mysetkey</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键移入到 </a:t>
            </a:r>
            <a:r>
              <a:rPr lang="en-US" sz="2200" b="1" dirty="0" smtClean="0">
                <a:latin typeface="黑体" pitchFamily="49" charset="-122"/>
                <a:ea typeface="黑体" pitchFamily="49" charset="-122"/>
                <a:cs typeface="+mn-cs"/>
                <a:sym typeface="Helvetica Neue"/>
              </a:rPr>
              <a:t>ID </a:t>
            </a:r>
            <a:r>
              <a:rPr lang="zh-CN" altLang="en-US" sz="2200" b="1" dirty="0" smtClean="0">
                <a:latin typeface="黑体" pitchFamily="49" charset="-122"/>
                <a:ea typeface="黑体" pitchFamily="49" charset="-122"/>
                <a:cs typeface="+mn-cs"/>
                <a:sym typeface="Helvetica Neue"/>
              </a:rPr>
              <a:t>为 </a:t>
            </a:r>
            <a:r>
              <a:rPr lang="en-US" altLang="zh-CN" sz="2200" b="1" dirty="0" smtClean="0">
                <a:latin typeface="黑体" pitchFamily="49" charset="-122"/>
                <a:ea typeface="黑体" pitchFamily="49" charset="-122"/>
                <a:cs typeface="+mn-cs"/>
                <a:sym typeface="Helvetica Neue"/>
              </a:rPr>
              <a:t>1 </a:t>
            </a:r>
            <a:r>
              <a:rPr lang="zh-CN" altLang="en-US" sz="2200" b="1" dirty="0" smtClean="0">
                <a:latin typeface="黑体" pitchFamily="49" charset="-122"/>
                <a:ea typeface="黑体" pitchFamily="49" charset="-122"/>
                <a:cs typeface="+mn-cs"/>
                <a:sym typeface="Helvetica Neue"/>
              </a:rPr>
              <a:t>的数据库中 </a:t>
            </a:r>
            <a:endParaRPr lang="en-US" altLang="zh-CN" sz="2200" b="1" dirty="0" smtClean="0">
              <a:latin typeface="黑体" pitchFamily="49" charset="-122"/>
              <a:ea typeface="黑体" pitchFamily="49" charset="-122"/>
              <a:cs typeface="+mn-cs"/>
              <a:sym typeface="Helvetica Neue"/>
            </a:endParaRPr>
          </a:p>
          <a:p>
            <a:r>
              <a:rPr lang="en-US" sz="2200" b="1" dirty="0" smtClean="0">
                <a:latin typeface="黑体" pitchFamily="49" charset="-122"/>
                <a:ea typeface="黑体" pitchFamily="49" charset="-122"/>
                <a:cs typeface="+mn-cs"/>
                <a:sym typeface="Helvetica Neue"/>
              </a:rPr>
              <a:t>rename </a:t>
            </a:r>
            <a:r>
              <a:rPr lang="en-US" sz="2200" b="1" dirty="0" err="1" smtClean="0">
                <a:latin typeface="黑体" pitchFamily="49" charset="-122"/>
                <a:ea typeface="黑体" pitchFamily="49" charset="-122"/>
                <a:cs typeface="+mn-cs"/>
                <a:sym typeface="Helvetica Neue"/>
              </a:rPr>
              <a:t>mykey</a:t>
            </a:r>
            <a:r>
              <a:rPr lang="en-US" sz="2200" b="1" dirty="0" smtClean="0">
                <a:latin typeface="黑体" pitchFamily="49" charset="-122"/>
                <a:ea typeface="黑体" pitchFamily="49" charset="-122"/>
                <a:cs typeface="+mn-cs"/>
                <a:sym typeface="Helvetica Neue"/>
              </a:rPr>
              <a:t> mykey1 	</a:t>
            </a:r>
            <a:r>
              <a:rPr lang="zh-CN" altLang="en-US" sz="2200" b="1" dirty="0" smtClean="0">
                <a:latin typeface="黑体" pitchFamily="49" charset="-122"/>
                <a:ea typeface="黑体" pitchFamily="49" charset="-122"/>
                <a:cs typeface="+mn-cs"/>
                <a:sym typeface="Helvetica Neue"/>
              </a:rPr>
              <a:t>将 </a:t>
            </a:r>
            <a:r>
              <a:rPr lang="en-US" sz="2200" b="1" dirty="0" err="1" smtClean="0">
                <a:latin typeface="黑体" pitchFamily="49" charset="-122"/>
                <a:ea typeface="黑体" pitchFamily="49" charset="-122"/>
                <a:cs typeface="+mn-cs"/>
                <a:sym typeface="Helvetica Neue"/>
              </a:rPr>
              <a:t>mykey</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改名为 </a:t>
            </a:r>
            <a:r>
              <a:rPr lang="en-US" sz="2200" b="1" dirty="0" smtClean="0">
                <a:latin typeface="黑体" pitchFamily="49" charset="-122"/>
                <a:ea typeface="黑体" pitchFamily="49" charset="-122"/>
                <a:cs typeface="+mn-cs"/>
                <a:sym typeface="Helvetica Neue"/>
              </a:rPr>
              <a:t>mykey1 </a:t>
            </a:r>
          </a:p>
          <a:p>
            <a:r>
              <a:rPr lang="en-US" sz="2200" b="1" dirty="0" err="1" smtClean="0">
                <a:latin typeface="黑体" pitchFamily="49" charset="-122"/>
                <a:ea typeface="黑体" pitchFamily="49" charset="-122"/>
                <a:cs typeface="+mn-cs"/>
                <a:sym typeface="Helvetica Neue"/>
              </a:rPr>
              <a:t>renamenx</a:t>
            </a:r>
            <a:r>
              <a:rPr lang="en-US" sz="2200" b="1" dirty="0" smtClean="0">
                <a:latin typeface="黑体" pitchFamily="49" charset="-122"/>
                <a:ea typeface="黑体" pitchFamily="49" charset="-122"/>
                <a:cs typeface="+mn-cs"/>
                <a:sym typeface="Helvetica Neue"/>
              </a:rPr>
              <a:t> </a:t>
            </a:r>
            <a:r>
              <a:rPr lang="en-US" sz="2200" b="1" dirty="0" err="1" smtClean="0">
                <a:latin typeface="黑体" pitchFamily="49" charset="-122"/>
                <a:ea typeface="黑体" pitchFamily="49" charset="-122"/>
                <a:cs typeface="+mn-cs"/>
                <a:sym typeface="Helvetica Neue"/>
              </a:rPr>
              <a:t>oldkey</a:t>
            </a:r>
            <a:r>
              <a:rPr lang="en-US" sz="2200" b="1" dirty="0" smtClean="0">
                <a:latin typeface="黑体" pitchFamily="49" charset="-122"/>
                <a:ea typeface="黑体" pitchFamily="49" charset="-122"/>
                <a:cs typeface="+mn-cs"/>
                <a:sym typeface="Helvetica Neue"/>
              </a:rPr>
              <a:t> </a:t>
            </a:r>
            <a:r>
              <a:rPr lang="en-US" sz="2200" b="1" dirty="0" err="1" smtClean="0">
                <a:latin typeface="黑体" pitchFamily="49" charset="-122"/>
                <a:ea typeface="黑体" pitchFamily="49" charset="-122"/>
                <a:cs typeface="+mn-cs"/>
                <a:sym typeface="Helvetica Neue"/>
              </a:rPr>
              <a:t>newkey</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如果 </a:t>
            </a:r>
            <a:r>
              <a:rPr lang="en-US" sz="2200" b="1" dirty="0" err="1" smtClean="0">
                <a:latin typeface="黑体" pitchFamily="49" charset="-122"/>
                <a:ea typeface="黑体" pitchFamily="49" charset="-122"/>
                <a:cs typeface="+mn-cs"/>
                <a:sym typeface="Helvetica Neue"/>
              </a:rPr>
              <a:t>newkey</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已经存在，则无效 </a:t>
            </a:r>
            <a:endParaRPr lang="en-US" altLang="zh-CN" sz="2200" b="1" dirty="0" smtClean="0">
              <a:latin typeface="黑体" pitchFamily="49" charset="-122"/>
              <a:ea typeface="黑体" pitchFamily="49" charset="-122"/>
              <a:cs typeface="+mn-cs"/>
              <a:sym typeface="Helvetica Neue"/>
            </a:endParaRPr>
          </a:p>
          <a:p>
            <a:r>
              <a:rPr lang="en-US" sz="2200" b="1" dirty="0" smtClean="0">
                <a:latin typeface="黑体" pitchFamily="49" charset="-122"/>
                <a:ea typeface="黑体" pitchFamily="49" charset="-122"/>
                <a:cs typeface="+mn-cs"/>
                <a:sym typeface="Helvetica Neue"/>
              </a:rPr>
              <a:t>expire </a:t>
            </a:r>
            <a:r>
              <a:rPr lang="en-US" sz="2200" b="1" dirty="0" err="1" smtClean="0">
                <a:latin typeface="黑体" pitchFamily="49" charset="-122"/>
                <a:ea typeface="黑体" pitchFamily="49" charset="-122"/>
                <a:cs typeface="+mn-cs"/>
                <a:sym typeface="Helvetica Neue"/>
              </a:rPr>
              <a:t>mykey</a:t>
            </a:r>
            <a:r>
              <a:rPr lang="en-US" sz="2200" b="1" dirty="0" smtClean="0">
                <a:latin typeface="黑体" pitchFamily="49" charset="-122"/>
                <a:ea typeface="黑体" pitchFamily="49" charset="-122"/>
                <a:cs typeface="+mn-cs"/>
                <a:sym typeface="Helvetica Neue"/>
              </a:rPr>
              <a:t> 100 		</a:t>
            </a:r>
            <a:r>
              <a:rPr lang="zh-CN" altLang="en-US" sz="2200" b="1" dirty="0" smtClean="0">
                <a:latin typeface="黑体" pitchFamily="49" charset="-122"/>
                <a:ea typeface="黑体" pitchFamily="49" charset="-122"/>
                <a:cs typeface="+mn-cs"/>
                <a:sym typeface="Helvetica Neue"/>
              </a:rPr>
              <a:t>将该键的超时设置为 </a:t>
            </a:r>
            <a:r>
              <a:rPr lang="en-US" altLang="zh-CN" sz="2200" b="1" dirty="0" smtClean="0">
                <a:latin typeface="黑体" pitchFamily="49" charset="-122"/>
                <a:ea typeface="黑体" pitchFamily="49" charset="-122"/>
                <a:cs typeface="+mn-cs"/>
                <a:sym typeface="Helvetica Neue"/>
              </a:rPr>
              <a:t>100 </a:t>
            </a:r>
            <a:r>
              <a:rPr lang="zh-CN" altLang="en-US" sz="2200" b="1" dirty="0" smtClean="0">
                <a:latin typeface="黑体" pitchFamily="49" charset="-122"/>
                <a:ea typeface="黑体" pitchFamily="49" charset="-122"/>
                <a:cs typeface="+mn-cs"/>
                <a:sym typeface="Helvetica Neue"/>
              </a:rPr>
              <a:t>秒</a:t>
            </a:r>
            <a:endParaRPr lang="en-US" altLang="zh-CN" sz="2200" b="1" dirty="0" smtClean="0">
              <a:latin typeface="黑体" pitchFamily="49" charset="-122"/>
              <a:ea typeface="黑体" pitchFamily="49" charset="-122"/>
              <a:cs typeface="+mn-cs"/>
              <a:sym typeface="Helvetica Neue"/>
            </a:endParaRPr>
          </a:p>
          <a:p>
            <a:r>
              <a:rPr lang="en-US" sz="2200" b="1" dirty="0" smtClean="0">
                <a:latin typeface="黑体" pitchFamily="49" charset="-122"/>
                <a:ea typeface="黑体" pitchFamily="49" charset="-122"/>
                <a:cs typeface="+mn-cs"/>
                <a:sym typeface="Helvetica Neue"/>
              </a:rPr>
              <a:t>persist </a:t>
            </a:r>
            <a:r>
              <a:rPr lang="en-US" sz="2200" b="1" dirty="0" err="1" smtClean="0">
                <a:latin typeface="黑体" pitchFamily="49" charset="-122"/>
                <a:ea typeface="黑体" pitchFamily="49" charset="-122"/>
                <a:cs typeface="+mn-cs"/>
                <a:sym typeface="Helvetica Neue"/>
              </a:rPr>
              <a:t>mykey</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将该 </a:t>
            </a:r>
            <a:r>
              <a:rPr lang="en-US" sz="2200" b="1" dirty="0" smtClean="0">
                <a:latin typeface="黑体" pitchFamily="49" charset="-122"/>
                <a:ea typeface="黑体" pitchFamily="49" charset="-122"/>
                <a:cs typeface="+mn-cs"/>
                <a:sym typeface="Helvetica Neue"/>
              </a:rPr>
              <a:t>Key </a:t>
            </a:r>
            <a:r>
              <a:rPr lang="zh-CN" altLang="en-US" sz="2200" b="1" dirty="0" smtClean="0">
                <a:latin typeface="黑体" pitchFamily="49" charset="-122"/>
                <a:ea typeface="黑体" pitchFamily="49" charset="-122"/>
                <a:cs typeface="+mn-cs"/>
                <a:sym typeface="Helvetica Neue"/>
              </a:rPr>
              <a:t>的超时去掉</a:t>
            </a:r>
            <a:r>
              <a:rPr lang="en-US" altLang="zh-CN" sz="2200" b="1" dirty="0" smtClean="0">
                <a:latin typeface="黑体" pitchFamily="49" charset="-122"/>
                <a:ea typeface="黑体" pitchFamily="49" charset="-122"/>
                <a:cs typeface="+mn-cs"/>
                <a:sym typeface="Helvetica Neue"/>
              </a:rPr>
              <a:t>,</a:t>
            </a:r>
            <a:r>
              <a:rPr lang="zh-CN" altLang="en-US" sz="2200" b="1" dirty="0" smtClean="0">
                <a:latin typeface="黑体" pitchFamily="49" charset="-122"/>
                <a:ea typeface="黑体" pitchFamily="49" charset="-122"/>
                <a:cs typeface="+mn-cs"/>
                <a:sym typeface="Helvetica Neue"/>
              </a:rPr>
              <a:t>变成持久化的键 </a:t>
            </a:r>
            <a:endParaRPr lang="en-US" altLang="zh-CN" sz="2200" b="1" dirty="0" smtClean="0">
              <a:latin typeface="黑体" pitchFamily="49" charset="-122"/>
              <a:ea typeface="黑体" pitchFamily="49" charset="-122"/>
              <a:cs typeface="+mn-cs"/>
              <a:sym typeface="Helvetica Neue"/>
            </a:endParaRPr>
          </a:p>
          <a:p>
            <a:r>
              <a:rPr lang="zh-CN" altLang="en-US" sz="2200" b="1" dirty="0" smtClean="0">
                <a:latin typeface="黑体" pitchFamily="49" charset="-122"/>
                <a:ea typeface="黑体" pitchFamily="49" charset="-122"/>
                <a:cs typeface="+mn-cs"/>
                <a:sym typeface="Helvetica Neue"/>
              </a:rPr>
              <a:t>查 </a:t>
            </a:r>
            <a:endParaRPr lang="en-US" altLang="zh-CN" sz="2200" b="1" dirty="0" smtClean="0">
              <a:latin typeface="黑体" pitchFamily="49" charset="-122"/>
              <a:ea typeface="黑体" pitchFamily="49" charset="-122"/>
              <a:cs typeface="+mn-cs"/>
              <a:sym typeface="Helvetica Neue"/>
            </a:endParaRPr>
          </a:p>
          <a:p>
            <a:r>
              <a:rPr lang="en-US" sz="2200" b="1" dirty="0" smtClean="0">
                <a:latin typeface="黑体" pitchFamily="49" charset="-122"/>
                <a:ea typeface="黑体" pitchFamily="49" charset="-122"/>
                <a:cs typeface="+mn-cs"/>
                <a:sym typeface="Helvetica Neue"/>
              </a:rPr>
              <a:t>keys my* 			</a:t>
            </a:r>
            <a:r>
              <a:rPr lang="zh-CN" altLang="en-US" sz="2200" b="1" dirty="0" smtClean="0">
                <a:latin typeface="黑体" pitchFamily="49" charset="-122"/>
                <a:ea typeface="黑体" pitchFamily="49" charset="-122"/>
                <a:cs typeface="+mn-cs"/>
                <a:sym typeface="Helvetica Neue"/>
              </a:rPr>
              <a:t>获取当前数据库中所有以</a:t>
            </a:r>
            <a:r>
              <a:rPr lang="en-US" sz="2200" b="1" dirty="0" smtClean="0">
                <a:latin typeface="黑体" pitchFamily="49" charset="-122"/>
                <a:ea typeface="黑体" pitchFamily="49" charset="-122"/>
                <a:cs typeface="+mn-cs"/>
                <a:sym typeface="Helvetica Neue"/>
              </a:rPr>
              <a:t>my</a:t>
            </a:r>
            <a:r>
              <a:rPr lang="zh-CN" altLang="en-US" sz="2200" b="1" dirty="0" smtClean="0">
                <a:latin typeface="黑体" pitchFamily="49" charset="-122"/>
                <a:ea typeface="黑体" pitchFamily="49" charset="-122"/>
                <a:cs typeface="+mn-cs"/>
                <a:sym typeface="Helvetica Neue"/>
              </a:rPr>
              <a:t>开头的</a:t>
            </a:r>
            <a:r>
              <a:rPr lang="en-US" sz="2200" b="1" dirty="0" smtClean="0">
                <a:latin typeface="黑体" pitchFamily="49" charset="-122"/>
                <a:ea typeface="黑体" pitchFamily="49" charset="-122"/>
                <a:cs typeface="+mn-cs"/>
                <a:sym typeface="Helvetica Neue"/>
              </a:rPr>
              <a:t>key </a:t>
            </a:r>
          </a:p>
          <a:p>
            <a:r>
              <a:rPr lang="en-US" sz="2200" b="1" dirty="0" smtClean="0">
                <a:latin typeface="黑体" pitchFamily="49" charset="-122"/>
                <a:ea typeface="黑体" pitchFamily="49" charset="-122"/>
                <a:cs typeface="+mn-cs"/>
                <a:sym typeface="Helvetica Neue"/>
              </a:rPr>
              <a:t>exists </a:t>
            </a:r>
            <a:r>
              <a:rPr lang="en-US" sz="2200" b="1" dirty="0" err="1" smtClean="0">
                <a:latin typeface="黑体" pitchFamily="49" charset="-122"/>
                <a:ea typeface="黑体" pitchFamily="49" charset="-122"/>
                <a:cs typeface="+mn-cs"/>
                <a:sym typeface="Helvetica Neue"/>
              </a:rPr>
              <a:t>mykey</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若不存在</a:t>
            </a:r>
            <a:r>
              <a:rPr lang="en-US" altLang="zh-CN" sz="2200" b="1" dirty="0" smtClean="0">
                <a:latin typeface="黑体" pitchFamily="49" charset="-122"/>
                <a:ea typeface="黑体" pitchFamily="49" charset="-122"/>
                <a:cs typeface="+mn-cs"/>
                <a:sym typeface="Helvetica Neue"/>
              </a:rPr>
              <a:t>,</a:t>
            </a:r>
            <a:r>
              <a:rPr lang="zh-CN" altLang="en-US" sz="2200" b="1" dirty="0" smtClean="0">
                <a:latin typeface="黑体" pitchFamily="49" charset="-122"/>
                <a:ea typeface="黑体" pitchFamily="49" charset="-122"/>
                <a:cs typeface="+mn-cs"/>
                <a:sym typeface="Helvetica Neue"/>
              </a:rPr>
              <a:t>返回</a:t>
            </a:r>
            <a:r>
              <a:rPr lang="en-US" altLang="zh-CN" sz="2200" b="1" dirty="0" smtClean="0">
                <a:latin typeface="黑体" pitchFamily="49" charset="-122"/>
                <a:ea typeface="黑体" pitchFamily="49" charset="-122"/>
                <a:cs typeface="+mn-cs"/>
                <a:sym typeface="Helvetica Neue"/>
              </a:rPr>
              <a:t>0;</a:t>
            </a:r>
            <a:r>
              <a:rPr lang="zh-CN" altLang="en-US" sz="2200" b="1" dirty="0" smtClean="0">
                <a:latin typeface="黑体" pitchFamily="49" charset="-122"/>
                <a:ea typeface="黑体" pitchFamily="49" charset="-122"/>
                <a:cs typeface="+mn-cs"/>
                <a:sym typeface="Helvetica Neue"/>
              </a:rPr>
              <a:t>存在返回</a:t>
            </a:r>
            <a:r>
              <a:rPr lang="en-US" altLang="zh-CN" sz="2200" b="1" dirty="0" smtClean="0">
                <a:latin typeface="黑体" pitchFamily="49" charset="-122"/>
                <a:ea typeface="黑体" pitchFamily="49" charset="-122"/>
                <a:cs typeface="+mn-cs"/>
                <a:sym typeface="Helvetica Neue"/>
              </a:rPr>
              <a:t>1 </a:t>
            </a:r>
          </a:p>
          <a:p>
            <a:r>
              <a:rPr lang="en-US" sz="2200" b="1" dirty="0" smtClean="0">
                <a:latin typeface="黑体" pitchFamily="49" charset="-122"/>
                <a:ea typeface="黑体" pitchFamily="49" charset="-122"/>
                <a:cs typeface="+mn-cs"/>
                <a:sym typeface="Helvetica Neue"/>
              </a:rPr>
              <a:t>select 0 			</a:t>
            </a:r>
            <a:r>
              <a:rPr lang="zh-CN" altLang="en-US" sz="2200" b="1" dirty="0" smtClean="0">
                <a:latin typeface="黑体" pitchFamily="49" charset="-122"/>
                <a:ea typeface="黑体" pitchFamily="49" charset="-122"/>
                <a:cs typeface="+mn-cs"/>
                <a:sym typeface="Helvetica Neue"/>
              </a:rPr>
              <a:t>打开 </a:t>
            </a:r>
            <a:r>
              <a:rPr lang="en-US" sz="2200" b="1" dirty="0" smtClean="0">
                <a:latin typeface="黑体" pitchFamily="49" charset="-122"/>
                <a:ea typeface="黑体" pitchFamily="49" charset="-122"/>
                <a:cs typeface="+mn-cs"/>
                <a:sym typeface="Helvetica Neue"/>
              </a:rPr>
              <a:t>ID </a:t>
            </a:r>
            <a:r>
              <a:rPr lang="zh-CN" altLang="en-US" sz="2200" b="1" dirty="0" smtClean="0">
                <a:latin typeface="黑体" pitchFamily="49" charset="-122"/>
                <a:ea typeface="黑体" pitchFamily="49" charset="-122"/>
                <a:cs typeface="+mn-cs"/>
                <a:sym typeface="Helvetica Neue"/>
              </a:rPr>
              <a:t>为 </a:t>
            </a:r>
            <a:r>
              <a:rPr lang="en-US" altLang="zh-CN" sz="2200" b="1" dirty="0" smtClean="0">
                <a:latin typeface="黑体" pitchFamily="49" charset="-122"/>
                <a:ea typeface="黑体" pitchFamily="49" charset="-122"/>
                <a:cs typeface="+mn-cs"/>
                <a:sym typeface="Helvetica Neue"/>
              </a:rPr>
              <a:t>0 </a:t>
            </a:r>
            <a:r>
              <a:rPr lang="zh-CN" altLang="en-US" sz="2200" b="1" dirty="0" smtClean="0">
                <a:latin typeface="黑体" pitchFamily="49" charset="-122"/>
                <a:ea typeface="黑体" pitchFamily="49" charset="-122"/>
                <a:cs typeface="+mn-cs"/>
                <a:sym typeface="Helvetica Neue"/>
              </a:rPr>
              <a:t>的数据库 </a:t>
            </a:r>
            <a:endParaRPr lang="en-US" altLang="zh-CN" sz="2200" b="1" dirty="0" smtClean="0">
              <a:latin typeface="黑体" pitchFamily="49" charset="-122"/>
              <a:ea typeface="黑体" pitchFamily="49" charset="-122"/>
              <a:cs typeface="+mn-cs"/>
              <a:sym typeface="Helvetica Neue"/>
            </a:endParaRPr>
          </a:p>
          <a:p>
            <a:r>
              <a:rPr lang="en-US" sz="2200" b="1" dirty="0" err="1" smtClean="0">
                <a:latin typeface="黑体" pitchFamily="49" charset="-122"/>
                <a:ea typeface="黑体" pitchFamily="49" charset="-122"/>
                <a:cs typeface="+mn-cs"/>
                <a:sym typeface="Helvetica Neue"/>
              </a:rPr>
              <a:t>ttl</a:t>
            </a:r>
            <a:r>
              <a:rPr lang="en-US" sz="2200" b="1" dirty="0" smtClean="0">
                <a:latin typeface="黑体" pitchFamily="49" charset="-122"/>
                <a:ea typeface="黑体" pitchFamily="49" charset="-122"/>
                <a:cs typeface="+mn-cs"/>
                <a:sym typeface="Helvetica Neue"/>
              </a:rPr>
              <a:t> </a:t>
            </a:r>
            <a:r>
              <a:rPr lang="en-US" sz="2200" b="1" dirty="0" err="1" smtClean="0">
                <a:latin typeface="黑体" pitchFamily="49" charset="-122"/>
                <a:ea typeface="黑体" pitchFamily="49" charset="-122"/>
                <a:cs typeface="+mn-cs"/>
                <a:sym typeface="Helvetica Neue"/>
              </a:rPr>
              <a:t>mykey</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查看存货时间还剩下多少秒</a:t>
            </a:r>
            <a:endParaRPr lang="en-US" altLang="zh-CN" sz="2200" b="1" dirty="0" smtClean="0">
              <a:latin typeface="黑体" pitchFamily="49" charset="-122"/>
              <a:ea typeface="黑体" pitchFamily="49" charset="-122"/>
              <a:cs typeface="+mn-cs"/>
              <a:sym typeface="Helvetica Neue"/>
            </a:endParaRPr>
          </a:p>
          <a:p>
            <a:r>
              <a:rPr lang="en-US" sz="2200" b="1" dirty="0" smtClean="0">
                <a:latin typeface="黑体" pitchFamily="49" charset="-122"/>
                <a:ea typeface="黑体" pitchFamily="49" charset="-122"/>
                <a:cs typeface="+mn-cs"/>
                <a:sym typeface="Helvetica Neue"/>
              </a:rPr>
              <a:t>type </a:t>
            </a:r>
            <a:r>
              <a:rPr lang="en-US" sz="2200" b="1" dirty="0" err="1" smtClean="0">
                <a:latin typeface="黑体" pitchFamily="49" charset="-122"/>
                <a:ea typeface="黑体" pitchFamily="49" charset="-122"/>
                <a:cs typeface="+mn-cs"/>
                <a:sym typeface="Helvetica Neue"/>
              </a:rPr>
              <a:t>mykey</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返回</a:t>
            </a:r>
            <a:r>
              <a:rPr lang="en-US" sz="2200" b="1" dirty="0" err="1" smtClean="0">
                <a:latin typeface="黑体" pitchFamily="49" charset="-122"/>
                <a:ea typeface="黑体" pitchFamily="49" charset="-122"/>
                <a:cs typeface="+mn-cs"/>
                <a:sym typeface="Helvetica Neue"/>
              </a:rPr>
              <a:t>mykey</a:t>
            </a:r>
            <a:r>
              <a:rPr lang="zh-CN" altLang="en-US" sz="2200" b="1" dirty="0" smtClean="0">
                <a:latin typeface="黑体" pitchFamily="49" charset="-122"/>
                <a:ea typeface="黑体" pitchFamily="49" charset="-122"/>
                <a:cs typeface="+mn-cs"/>
                <a:sym typeface="Helvetica Neue"/>
              </a:rPr>
              <a:t>对应的值的类型 </a:t>
            </a:r>
            <a:endParaRPr lang="en-US" altLang="zh-CN" sz="2200" b="1" dirty="0" smtClean="0">
              <a:latin typeface="黑体" pitchFamily="49" charset="-122"/>
              <a:ea typeface="黑体" pitchFamily="49" charset="-122"/>
              <a:cs typeface="+mn-cs"/>
              <a:sym typeface="Helvetica Neue"/>
            </a:endParaRPr>
          </a:p>
          <a:p>
            <a:r>
              <a:rPr lang="en-US" sz="2200" b="1" dirty="0" err="1" smtClean="0">
                <a:latin typeface="黑体" pitchFamily="49" charset="-122"/>
                <a:ea typeface="黑体" pitchFamily="49" charset="-122"/>
                <a:cs typeface="+mn-cs"/>
                <a:sym typeface="Helvetica Neue"/>
              </a:rPr>
              <a:t>randomkey</a:t>
            </a:r>
            <a:r>
              <a:rPr lang="en-US" sz="2200" b="1" dirty="0" smtClean="0">
                <a:latin typeface="黑体" pitchFamily="49" charset="-122"/>
                <a:ea typeface="黑体" pitchFamily="49" charset="-122"/>
                <a:cs typeface="+mn-cs"/>
                <a:sym typeface="Helvetica Neue"/>
              </a:rPr>
              <a:t> 			</a:t>
            </a:r>
            <a:r>
              <a:rPr lang="zh-CN" altLang="en-US" sz="2200" b="1" dirty="0" smtClean="0">
                <a:latin typeface="黑体" pitchFamily="49" charset="-122"/>
                <a:ea typeface="黑体" pitchFamily="49" charset="-122"/>
                <a:cs typeface="+mn-cs"/>
                <a:sym typeface="Helvetica Neue"/>
              </a:rPr>
              <a:t>返回数据库中的任意键</a:t>
            </a:r>
            <a:endParaRPr lang="zh-CN" altLang="en-US" b="1" dirty="0">
              <a:latin typeface="黑体" pitchFamily="49" charset="-122"/>
              <a:ea typeface="黑体"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r>
              <a:rPr lang="zh-CN" altLang="en-US" sz="2200" b="1" dirty="0" smtClean="0">
                <a:latin typeface="+mn-lt"/>
                <a:ea typeface="+mn-ea"/>
                <a:cs typeface="+mn-cs"/>
                <a:sym typeface="Helvetica Neue"/>
              </a:rPr>
              <a:t>增</a:t>
            </a:r>
          </a:p>
          <a:p>
            <a:r>
              <a:rPr lang="en-US" altLang="zh-CN" sz="2200" b="1" dirty="0" smtClean="0">
                <a:latin typeface="+mn-lt"/>
                <a:ea typeface="+mn-ea"/>
                <a:cs typeface="+mn-cs"/>
                <a:sym typeface="Helvetica Neue"/>
              </a:rPr>
              <a:t>set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"test"   			</a:t>
            </a:r>
            <a:r>
              <a:rPr lang="zh-CN" altLang="en-US" sz="2200" b="1" dirty="0" smtClean="0">
                <a:latin typeface="+mn-lt"/>
                <a:ea typeface="+mn-ea"/>
                <a:cs typeface="+mn-cs"/>
                <a:sym typeface="Helvetica Neue"/>
              </a:rPr>
              <a:t>为键设置新值，并覆盖原有值</a:t>
            </a:r>
          </a:p>
          <a:p>
            <a:r>
              <a:rPr lang="en-US" altLang="zh-CN" sz="2200" b="1" dirty="0" err="1" smtClean="0">
                <a:latin typeface="+mn-lt"/>
                <a:ea typeface="+mn-ea"/>
                <a:cs typeface="+mn-cs"/>
                <a:sym typeface="Helvetica Neue"/>
              </a:rPr>
              <a:t>getset</a:t>
            </a:r>
            <a:r>
              <a:rPr lang="en-US" altLang="zh-CN" sz="2200" b="1" dirty="0" smtClean="0">
                <a:latin typeface="+mn-lt"/>
                <a:ea typeface="+mn-ea"/>
                <a:cs typeface="+mn-cs"/>
                <a:sym typeface="Helvetica Neue"/>
              </a:rPr>
              <a:t> </a:t>
            </a:r>
            <a:r>
              <a:rPr lang="en-US" altLang="zh-CN" sz="2200" b="1" dirty="0" err="1" smtClean="0">
                <a:latin typeface="+mn-lt"/>
                <a:ea typeface="+mn-ea"/>
                <a:cs typeface="+mn-cs"/>
                <a:sym typeface="Helvetica Neue"/>
              </a:rPr>
              <a:t>mycounter</a:t>
            </a:r>
            <a:r>
              <a:rPr lang="en-US" altLang="zh-CN" sz="2200" b="1" dirty="0" smtClean="0">
                <a:latin typeface="+mn-lt"/>
                <a:ea typeface="+mn-ea"/>
                <a:cs typeface="+mn-cs"/>
                <a:sym typeface="Helvetica Neue"/>
              </a:rPr>
              <a:t> 0   			</a:t>
            </a:r>
            <a:r>
              <a:rPr lang="zh-CN" altLang="en-US" sz="2200" b="1" dirty="0" smtClean="0">
                <a:latin typeface="+mn-lt"/>
                <a:ea typeface="+mn-ea"/>
                <a:cs typeface="+mn-cs"/>
                <a:sym typeface="Helvetica Neue"/>
              </a:rPr>
              <a:t>设置值</a:t>
            </a:r>
            <a:r>
              <a:rPr lang="en-US" altLang="zh-CN" sz="2200" b="1" dirty="0" smtClean="0">
                <a:latin typeface="+mn-lt"/>
                <a:ea typeface="+mn-ea"/>
                <a:cs typeface="+mn-cs"/>
                <a:sym typeface="Helvetica Neue"/>
              </a:rPr>
              <a:t>,</a:t>
            </a:r>
            <a:r>
              <a:rPr lang="zh-CN" altLang="en-US" sz="2200" b="1" dirty="0" smtClean="0">
                <a:latin typeface="+mn-lt"/>
                <a:ea typeface="+mn-ea"/>
                <a:cs typeface="+mn-cs"/>
                <a:sym typeface="Helvetica Neue"/>
              </a:rPr>
              <a:t>取值同时进行</a:t>
            </a:r>
          </a:p>
          <a:p>
            <a:r>
              <a:rPr lang="en-US" altLang="zh-CN" sz="2200" b="1" dirty="0" err="1" smtClean="0">
                <a:latin typeface="+mn-lt"/>
                <a:ea typeface="+mn-ea"/>
                <a:cs typeface="+mn-cs"/>
                <a:sym typeface="Helvetica Neue"/>
              </a:rPr>
              <a:t>setex</a:t>
            </a:r>
            <a:r>
              <a:rPr lang="en-US" altLang="zh-CN" sz="2200" b="1" dirty="0" smtClean="0">
                <a:latin typeface="+mn-lt"/>
                <a:ea typeface="+mn-ea"/>
                <a:cs typeface="+mn-cs"/>
                <a:sym typeface="Helvetica Neue"/>
              </a:rPr>
              <a: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10 "hello"  		</a:t>
            </a:r>
            <a:r>
              <a:rPr lang="zh-CN" altLang="en-US" sz="2200" b="1" dirty="0" smtClean="0">
                <a:latin typeface="+mn-lt"/>
                <a:ea typeface="+mn-ea"/>
                <a:cs typeface="+mn-cs"/>
                <a:sym typeface="Helvetica Neue"/>
              </a:rPr>
              <a:t>设置指定 </a:t>
            </a:r>
            <a:r>
              <a:rPr lang="en-US" altLang="zh-CN" sz="2200" b="1" dirty="0" smtClean="0">
                <a:latin typeface="+mn-lt"/>
                <a:ea typeface="+mn-ea"/>
                <a:cs typeface="+mn-cs"/>
                <a:sym typeface="Helvetica Neue"/>
              </a:rPr>
              <a:t>Key </a:t>
            </a:r>
            <a:r>
              <a:rPr lang="zh-CN" altLang="en-US" sz="2200" b="1" dirty="0" smtClean="0">
                <a:latin typeface="+mn-lt"/>
                <a:ea typeface="+mn-ea"/>
                <a:cs typeface="+mn-cs"/>
                <a:sym typeface="Helvetica Neue"/>
              </a:rPr>
              <a:t>的过期时间为</a:t>
            </a:r>
            <a:r>
              <a:rPr lang="en-US" altLang="zh-CN" sz="2200" b="1" dirty="0" smtClean="0">
                <a:latin typeface="+mn-lt"/>
                <a:ea typeface="+mn-ea"/>
                <a:cs typeface="+mn-cs"/>
                <a:sym typeface="Helvetica Neue"/>
              </a:rPr>
              <a:t>10</a:t>
            </a:r>
            <a:r>
              <a:rPr lang="zh-CN" altLang="en-US" sz="2200" b="1" dirty="0" smtClean="0">
                <a:latin typeface="+mn-lt"/>
                <a:ea typeface="+mn-ea"/>
                <a:cs typeface="+mn-cs"/>
                <a:sym typeface="Helvetica Neue"/>
              </a:rPr>
              <a:t>秒</a:t>
            </a:r>
            <a:r>
              <a:rPr lang="en-US" altLang="zh-CN" sz="2200" b="1" dirty="0" smtClean="0">
                <a:latin typeface="+mn-lt"/>
                <a:ea typeface="+mn-ea"/>
                <a:cs typeface="+mn-cs"/>
                <a:sym typeface="Helvetica Neue"/>
              </a:rPr>
              <a:t>,</a:t>
            </a:r>
            <a:r>
              <a:rPr lang="zh-CN" altLang="en-US" sz="2200" b="1" dirty="0" smtClean="0">
                <a:latin typeface="+mn-lt"/>
                <a:ea typeface="+mn-ea"/>
                <a:cs typeface="+mn-cs"/>
                <a:sym typeface="Helvetica Neue"/>
              </a:rPr>
              <a:t>在存活时间可以获取</a:t>
            </a:r>
            <a:r>
              <a:rPr lang="en-US" altLang="zh-CN" sz="2200" b="1" dirty="0" smtClean="0">
                <a:latin typeface="+mn-lt"/>
                <a:ea typeface="+mn-ea"/>
                <a:cs typeface="+mn-cs"/>
                <a:sym typeface="Helvetica Neue"/>
              </a:rPr>
              <a:t>value</a:t>
            </a:r>
          </a:p>
          <a:p>
            <a:r>
              <a:rPr lang="en-US" altLang="zh-CN" sz="2200" b="1" dirty="0" err="1" smtClean="0">
                <a:latin typeface="+mn-lt"/>
                <a:ea typeface="+mn-ea"/>
                <a:cs typeface="+mn-cs"/>
                <a:sym typeface="Helvetica Neue"/>
              </a:rPr>
              <a:t>setnx</a:t>
            </a:r>
            <a:r>
              <a:rPr lang="en-US" altLang="zh-CN" sz="2200" b="1" dirty="0" smtClean="0">
                <a:latin typeface="+mn-lt"/>
                <a:ea typeface="+mn-ea"/>
                <a:cs typeface="+mn-cs"/>
                <a:sym typeface="Helvetica Neue"/>
              </a:rPr>
              <a: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"hello"   			</a:t>
            </a:r>
            <a:r>
              <a:rPr lang="zh-CN" altLang="en-US" sz="2200" b="1" dirty="0" smtClean="0">
                <a:latin typeface="+mn-lt"/>
                <a:ea typeface="+mn-ea"/>
                <a:cs typeface="+mn-cs"/>
                <a:sym typeface="Helvetica Neue"/>
              </a:rPr>
              <a:t>若该键不存在，则为键设置新值</a:t>
            </a:r>
          </a:p>
          <a:p>
            <a:r>
              <a:rPr lang="en-US" altLang="zh-CN" sz="2200" b="1" dirty="0" err="1" smtClean="0">
                <a:latin typeface="+mn-lt"/>
                <a:ea typeface="+mn-ea"/>
                <a:cs typeface="+mn-cs"/>
                <a:sym typeface="Helvetica Neue"/>
              </a:rPr>
              <a:t>mset</a:t>
            </a:r>
            <a:r>
              <a:rPr lang="en-US" altLang="zh-CN" sz="2200" b="1" dirty="0" smtClean="0">
                <a:latin typeface="+mn-lt"/>
                <a:ea typeface="+mn-ea"/>
                <a:cs typeface="+mn-cs"/>
                <a:sym typeface="Helvetica Neue"/>
              </a:rPr>
              <a:t> key3  "</a:t>
            </a:r>
            <a:r>
              <a:rPr lang="en-US" altLang="zh-CN" sz="2200" b="1" dirty="0" err="1" smtClean="0">
                <a:latin typeface="+mn-lt"/>
                <a:ea typeface="+mn-ea"/>
                <a:cs typeface="+mn-cs"/>
                <a:sym typeface="Helvetica Neue"/>
              </a:rPr>
              <a:t>zyx</a:t>
            </a:r>
            <a:r>
              <a:rPr lang="en-US" altLang="zh-CN" sz="2200" b="1" dirty="0" smtClean="0">
                <a:latin typeface="+mn-lt"/>
                <a:ea typeface="+mn-ea"/>
                <a:cs typeface="+mn-cs"/>
                <a:sym typeface="Helvetica Neue"/>
              </a:rPr>
              <a:t>"  key4 "xyz"  	</a:t>
            </a:r>
            <a:r>
              <a:rPr lang="zh-CN" altLang="en-US" sz="2200" b="1" dirty="0" smtClean="0">
                <a:latin typeface="+mn-lt"/>
                <a:ea typeface="+mn-ea"/>
                <a:cs typeface="+mn-cs"/>
                <a:sym typeface="Helvetica Neue"/>
              </a:rPr>
              <a:t>批量设置键</a:t>
            </a:r>
          </a:p>
          <a:p>
            <a:endParaRPr lang="zh-CN" altLang="en-US" sz="2200" b="1" dirty="0" smtClean="0">
              <a:latin typeface="+mn-lt"/>
              <a:ea typeface="+mn-ea"/>
              <a:cs typeface="+mn-cs"/>
              <a:sym typeface="Helvetica Neue"/>
            </a:endParaRPr>
          </a:p>
          <a:p>
            <a:r>
              <a:rPr lang="zh-CN" altLang="en-US" sz="2200" b="1" dirty="0" smtClean="0">
                <a:latin typeface="+mn-lt"/>
                <a:ea typeface="+mn-ea"/>
                <a:cs typeface="+mn-cs"/>
                <a:sym typeface="Helvetica Neue"/>
              </a:rPr>
              <a:t>删</a:t>
            </a:r>
          </a:p>
          <a:p>
            <a:r>
              <a:rPr lang="en-US" altLang="zh-CN" sz="2200" b="1" dirty="0" smtClean="0">
                <a:latin typeface="+mn-lt"/>
                <a:ea typeface="+mn-ea"/>
                <a:cs typeface="+mn-cs"/>
                <a:sym typeface="Helvetica Neue"/>
              </a:rPr>
              <a:t>del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a:t>
            </a:r>
            <a:r>
              <a:rPr lang="zh-CN" altLang="en-US" sz="2200" b="1" dirty="0" smtClean="0">
                <a:latin typeface="+mn-lt"/>
                <a:ea typeface="+mn-ea"/>
                <a:cs typeface="+mn-cs"/>
                <a:sym typeface="Helvetica Neue"/>
              </a:rPr>
              <a:t>删除已有键</a:t>
            </a:r>
          </a:p>
          <a:p>
            <a:endParaRPr lang="zh-CN" altLang="en-US" sz="2200" b="1" dirty="0" smtClean="0">
              <a:latin typeface="+mn-lt"/>
              <a:ea typeface="+mn-ea"/>
              <a:cs typeface="+mn-cs"/>
              <a:sym typeface="Helvetica Neue"/>
            </a:endParaRPr>
          </a:p>
          <a:p>
            <a:r>
              <a:rPr lang="zh-CN" altLang="en-US" sz="2200" b="1" dirty="0" smtClean="0">
                <a:latin typeface="+mn-lt"/>
                <a:ea typeface="+mn-ea"/>
                <a:cs typeface="+mn-cs"/>
                <a:sym typeface="Helvetica Neue"/>
              </a:rPr>
              <a:t>改</a:t>
            </a:r>
          </a:p>
          <a:p>
            <a:r>
              <a:rPr lang="en-US" altLang="zh-CN" sz="2200" b="1" dirty="0" smtClean="0">
                <a:latin typeface="+mn-lt"/>
                <a:ea typeface="+mn-ea"/>
                <a:cs typeface="+mn-cs"/>
                <a:sym typeface="Helvetica Neue"/>
              </a:rPr>
              <a:t>append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"hello"  			</a:t>
            </a:r>
            <a:r>
              <a:rPr lang="zh-CN" altLang="en-US" sz="2200" b="1" dirty="0" smtClean="0">
                <a:latin typeface="+mn-lt"/>
                <a:ea typeface="+mn-ea"/>
                <a:cs typeface="+mn-cs"/>
                <a:sym typeface="Helvetica Neue"/>
              </a:rPr>
              <a:t>若该键并不存在</a:t>
            </a:r>
            <a:r>
              <a:rPr lang="en-US" altLang="zh-CN" sz="2200" b="1" dirty="0" smtClean="0">
                <a:latin typeface="+mn-lt"/>
                <a:ea typeface="+mn-ea"/>
                <a:cs typeface="+mn-cs"/>
                <a:sym typeface="Helvetica Neue"/>
              </a:rPr>
              <a:t>,</a:t>
            </a:r>
            <a:r>
              <a:rPr lang="zh-CN" altLang="en-US" sz="2200" b="1" dirty="0" smtClean="0">
                <a:latin typeface="+mn-lt"/>
                <a:ea typeface="+mn-ea"/>
                <a:cs typeface="+mn-cs"/>
                <a:sym typeface="Helvetica Neue"/>
              </a:rPr>
              <a:t>返回当前 </a:t>
            </a:r>
            <a:r>
              <a:rPr lang="en-US" altLang="zh-CN" sz="2200" b="1" dirty="0" smtClean="0">
                <a:latin typeface="+mn-lt"/>
                <a:ea typeface="+mn-ea"/>
                <a:cs typeface="+mn-cs"/>
                <a:sym typeface="Helvetica Neue"/>
              </a:rPr>
              <a:t>Value </a:t>
            </a:r>
            <a:r>
              <a:rPr lang="zh-CN" altLang="en-US" sz="2200" b="1" dirty="0" smtClean="0">
                <a:latin typeface="+mn-lt"/>
                <a:ea typeface="+mn-ea"/>
                <a:cs typeface="+mn-cs"/>
                <a:sym typeface="Helvetica Neue"/>
              </a:rPr>
              <a:t>的长度</a:t>
            </a:r>
          </a:p>
          <a:p>
            <a:r>
              <a:rPr lang="zh-CN" altLang="en-US" sz="2200" b="1" dirty="0" smtClean="0">
                <a:latin typeface="+mn-lt"/>
                <a:ea typeface="+mn-ea"/>
                <a:cs typeface="+mn-cs"/>
                <a:sym typeface="Helvetica Neue"/>
              </a:rPr>
              <a:t>              </a:t>
            </a:r>
            <a:r>
              <a:rPr lang="en-US" altLang="zh-CN" sz="2200" b="1" dirty="0" smtClean="0">
                <a:latin typeface="+mn-lt"/>
                <a:ea typeface="+mn-ea"/>
                <a:cs typeface="+mn-cs"/>
                <a:sym typeface="Helvetica Neue"/>
              </a:rPr>
              <a:t>				</a:t>
            </a:r>
            <a:r>
              <a:rPr lang="zh-CN" altLang="en-US" sz="2200" b="1" dirty="0" smtClean="0">
                <a:latin typeface="+mn-lt"/>
                <a:ea typeface="+mn-ea"/>
                <a:cs typeface="+mn-cs"/>
                <a:sym typeface="Helvetica Neue"/>
              </a:rPr>
              <a:t>该键已经存在，返回追加后 </a:t>
            </a:r>
            <a:r>
              <a:rPr lang="en-US" altLang="zh-CN" sz="2200" b="1" dirty="0" smtClean="0">
                <a:latin typeface="+mn-lt"/>
                <a:ea typeface="+mn-ea"/>
                <a:cs typeface="+mn-cs"/>
                <a:sym typeface="Helvetica Neue"/>
              </a:rPr>
              <a:t>Value</a:t>
            </a:r>
            <a:r>
              <a:rPr lang="zh-CN" altLang="en-US" sz="2200" b="1" dirty="0" smtClean="0">
                <a:latin typeface="+mn-lt"/>
                <a:ea typeface="+mn-ea"/>
                <a:cs typeface="+mn-cs"/>
                <a:sym typeface="Helvetica Neue"/>
              </a:rPr>
              <a:t>的长度</a:t>
            </a:r>
          </a:p>
          <a:p>
            <a:r>
              <a:rPr lang="en-US" altLang="zh-CN" sz="2200" b="1" dirty="0" err="1" smtClean="0">
                <a:latin typeface="+mn-lt"/>
                <a:ea typeface="+mn-ea"/>
                <a:cs typeface="+mn-cs"/>
                <a:sym typeface="Helvetica Neue"/>
              </a:rPr>
              <a:t>incr</a:t>
            </a:r>
            <a:r>
              <a:rPr lang="en-US" altLang="zh-CN" sz="2200" b="1" dirty="0" smtClean="0">
                <a:latin typeface="+mn-lt"/>
                <a:ea typeface="+mn-ea"/>
                <a:cs typeface="+mn-cs"/>
                <a:sym typeface="Helvetica Neue"/>
              </a:rPr>
              <a: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a:t>
            </a:r>
            <a:r>
              <a:rPr lang="zh-CN" altLang="en-US" sz="2200" b="1" dirty="0" smtClean="0">
                <a:latin typeface="+mn-lt"/>
                <a:ea typeface="+mn-ea"/>
                <a:cs typeface="+mn-cs"/>
                <a:sym typeface="Helvetica Neue"/>
              </a:rPr>
              <a:t>值增加</a:t>
            </a:r>
            <a:r>
              <a:rPr lang="en-US" altLang="zh-CN" sz="2200" b="1" dirty="0" smtClean="0">
                <a:latin typeface="+mn-lt"/>
                <a:ea typeface="+mn-ea"/>
                <a:cs typeface="+mn-cs"/>
                <a:sym typeface="Helvetica Neue"/>
              </a:rPr>
              <a:t>1,</a:t>
            </a:r>
            <a:r>
              <a:rPr lang="zh-CN" altLang="en-US" sz="2200" b="1" dirty="0" smtClean="0">
                <a:latin typeface="+mn-lt"/>
                <a:ea typeface="+mn-ea"/>
                <a:cs typeface="+mn-cs"/>
                <a:sym typeface="Helvetica Neue"/>
              </a:rPr>
              <a:t>若该</a:t>
            </a:r>
            <a:r>
              <a:rPr lang="en-US" altLang="zh-CN" sz="2200" b="1" dirty="0" smtClean="0">
                <a:latin typeface="+mn-lt"/>
                <a:ea typeface="+mn-ea"/>
                <a:cs typeface="+mn-cs"/>
                <a:sym typeface="Helvetica Neue"/>
              </a:rPr>
              <a:t>key</a:t>
            </a:r>
            <a:r>
              <a:rPr lang="zh-CN" altLang="en-US" sz="2200" b="1" dirty="0" smtClean="0">
                <a:latin typeface="+mn-lt"/>
                <a:ea typeface="+mn-ea"/>
                <a:cs typeface="+mn-cs"/>
                <a:sym typeface="Helvetica Neue"/>
              </a:rPr>
              <a:t>不存在</a:t>
            </a:r>
            <a:r>
              <a:rPr lang="en-US" altLang="zh-CN" sz="2200" b="1" dirty="0" smtClean="0">
                <a:latin typeface="+mn-lt"/>
                <a:ea typeface="+mn-ea"/>
                <a:cs typeface="+mn-cs"/>
                <a:sym typeface="Helvetica Neue"/>
              </a:rPr>
              <a:t>,</a:t>
            </a:r>
            <a:r>
              <a:rPr lang="zh-CN" altLang="en-US" sz="2200" b="1" dirty="0" smtClean="0">
                <a:latin typeface="+mn-lt"/>
                <a:ea typeface="+mn-ea"/>
                <a:cs typeface="+mn-cs"/>
                <a:sym typeface="Helvetica Neue"/>
              </a:rPr>
              <a:t>创建</a:t>
            </a:r>
            <a:r>
              <a:rPr lang="en-US" altLang="zh-CN" sz="2200" b="1" dirty="0" smtClean="0">
                <a:latin typeface="+mn-lt"/>
                <a:ea typeface="+mn-ea"/>
                <a:cs typeface="+mn-cs"/>
                <a:sym typeface="Helvetica Neue"/>
              </a:rPr>
              <a:t>key,</a:t>
            </a:r>
            <a:r>
              <a:rPr lang="zh-CN" altLang="en-US" sz="2200" b="1" dirty="0" smtClean="0">
                <a:latin typeface="+mn-lt"/>
                <a:ea typeface="+mn-ea"/>
                <a:cs typeface="+mn-cs"/>
                <a:sym typeface="Helvetica Neue"/>
              </a:rPr>
              <a:t>初始值设为</a:t>
            </a:r>
            <a:r>
              <a:rPr lang="en-US" altLang="zh-CN" sz="2200" b="1" dirty="0" smtClean="0">
                <a:latin typeface="+mn-lt"/>
                <a:ea typeface="+mn-ea"/>
                <a:cs typeface="+mn-cs"/>
                <a:sym typeface="Helvetica Neue"/>
              </a:rPr>
              <a:t>0,</a:t>
            </a:r>
            <a:r>
              <a:rPr lang="zh-CN" altLang="en-US" sz="2200" b="1" dirty="0" smtClean="0">
                <a:latin typeface="+mn-lt"/>
                <a:ea typeface="+mn-ea"/>
                <a:cs typeface="+mn-cs"/>
                <a:sym typeface="Helvetica Neue"/>
              </a:rPr>
              <a:t>增加后结果为</a:t>
            </a:r>
            <a:r>
              <a:rPr lang="en-US" altLang="zh-CN" sz="2200" b="1" dirty="0" smtClean="0">
                <a:latin typeface="+mn-lt"/>
                <a:ea typeface="+mn-ea"/>
                <a:cs typeface="+mn-cs"/>
                <a:sym typeface="Helvetica Neue"/>
              </a:rPr>
              <a:t>1</a:t>
            </a:r>
          </a:p>
          <a:p>
            <a:r>
              <a:rPr lang="en-US" altLang="zh-CN" sz="2200" b="1" dirty="0" err="1" smtClean="0">
                <a:latin typeface="+mn-lt"/>
                <a:ea typeface="+mn-ea"/>
                <a:cs typeface="+mn-cs"/>
                <a:sym typeface="Helvetica Neue"/>
              </a:rPr>
              <a:t>decrby</a:t>
            </a:r>
            <a:r>
              <a:rPr lang="en-US" altLang="zh-CN" sz="2200" b="1" dirty="0" smtClean="0">
                <a:latin typeface="+mn-lt"/>
                <a:ea typeface="+mn-ea"/>
                <a:cs typeface="+mn-cs"/>
                <a:sym typeface="Helvetica Neue"/>
              </a:rPr>
              <a: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5   			</a:t>
            </a:r>
            <a:r>
              <a:rPr lang="zh-CN" altLang="en-US" sz="2200" b="1" dirty="0" smtClean="0">
                <a:latin typeface="+mn-lt"/>
                <a:ea typeface="+mn-ea"/>
                <a:cs typeface="+mn-cs"/>
                <a:sym typeface="Helvetica Neue"/>
              </a:rPr>
              <a:t>值减少</a:t>
            </a:r>
            <a:r>
              <a:rPr lang="en-US" altLang="zh-CN" sz="2200" b="1" dirty="0" smtClean="0">
                <a:latin typeface="+mn-lt"/>
                <a:ea typeface="+mn-ea"/>
                <a:cs typeface="+mn-cs"/>
                <a:sym typeface="Helvetica Neue"/>
              </a:rPr>
              <a:t>5</a:t>
            </a:r>
          </a:p>
          <a:p>
            <a:r>
              <a:rPr lang="en-US" altLang="zh-CN" sz="2200" b="1" dirty="0" err="1" smtClean="0">
                <a:latin typeface="+mn-lt"/>
                <a:ea typeface="+mn-ea"/>
                <a:cs typeface="+mn-cs"/>
                <a:sym typeface="Helvetica Neue"/>
              </a:rPr>
              <a:t>setrange</a:t>
            </a:r>
            <a:r>
              <a:rPr lang="en-US" altLang="zh-CN" sz="2200" b="1" dirty="0" smtClean="0">
                <a:latin typeface="+mn-lt"/>
                <a:ea typeface="+mn-ea"/>
                <a:cs typeface="+mn-cs"/>
                <a:sym typeface="Helvetica Neue"/>
              </a:rPr>
              <a: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20 </a:t>
            </a:r>
            <a:r>
              <a:rPr lang="en-US" altLang="zh-CN" sz="2200" b="1" dirty="0" err="1" smtClean="0">
                <a:latin typeface="+mn-lt"/>
                <a:ea typeface="+mn-ea"/>
                <a:cs typeface="+mn-cs"/>
                <a:sym typeface="Helvetica Neue"/>
              </a:rPr>
              <a:t>dd</a:t>
            </a:r>
            <a:r>
              <a:rPr lang="en-US" altLang="zh-CN" sz="2200" b="1" dirty="0" smtClean="0">
                <a:latin typeface="+mn-lt"/>
                <a:ea typeface="+mn-ea"/>
                <a:cs typeface="+mn-cs"/>
                <a:sym typeface="Helvetica Neue"/>
              </a:rPr>
              <a:t>  			</a:t>
            </a:r>
            <a:r>
              <a:rPr lang="zh-CN" altLang="en-US" sz="2200" b="1" dirty="0" smtClean="0">
                <a:latin typeface="+mn-lt"/>
                <a:ea typeface="+mn-ea"/>
                <a:cs typeface="+mn-cs"/>
                <a:sym typeface="Helvetica Neue"/>
              </a:rPr>
              <a:t>把第</a:t>
            </a:r>
            <a:r>
              <a:rPr lang="en-US" altLang="zh-CN" sz="2200" b="1" dirty="0" smtClean="0">
                <a:latin typeface="+mn-lt"/>
                <a:ea typeface="+mn-ea"/>
                <a:cs typeface="+mn-cs"/>
                <a:sym typeface="Helvetica Neue"/>
              </a:rPr>
              <a:t>21</a:t>
            </a:r>
            <a:r>
              <a:rPr lang="zh-CN" altLang="en-US" sz="2200" b="1" dirty="0" smtClean="0">
                <a:latin typeface="+mn-lt"/>
                <a:ea typeface="+mn-ea"/>
                <a:cs typeface="+mn-cs"/>
                <a:sym typeface="Helvetica Neue"/>
              </a:rPr>
              <a:t>和</a:t>
            </a:r>
            <a:r>
              <a:rPr lang="en-US" altLang="zh-CN" sz="2200" b="1" dirty="0" smtClean="0">
                <a:latin typeface="+mn-lt"/>
                <a:ea typeface="+mn-ea"/>
                <a:cs typeface="+mn-cs"/>
                <a:sym typeface="Helvetica Neue"/>
              </a:rPr>
              <a:t>22</a:t>
            </a:r>
            <a:r>
              <a:rPr lang="zh-CN" altLang="en-US" sz="2200" b="1" dirty="0" smtClean="0">
                <a:latin typeface="+mn-lt"/>
                <a:ea typeface="+mn-ea"/>
                <a:cs typeface="+mn-cs"/>
                <a:sym typeface="Helvetica Neue"/>
              </a:rPr>
              <a:t>个字节</a:t>
            </a:r>
            <a:r>
              <a:rPr lang="en-US" altLang="zh-CN" sz="2200" b="1" dirty="0" smtClean="0">
                <a:latin typeface="+mn-lt"/>
                <a:ea typeface="+mn-ea"/>
                <a:cs typeface="+mn-cs"/>
                <a:sym typeface="Helvetica Neue"/>
              </a:rPr>
              <a:t>,</a:t>
            </a:r>
            <a:r>
              <a:rPr lang="zh-CN" altLang="en-US" sz="2200" b="1" dirty="0" smtClean="0">
                <a:latin typeface="+mn-lt"/>
                <a:ea typeface="+mn-ea"/>
                <a:cs typeface="+mn-cs"/>
                <a:sym typeface="Helvetica Neue"/>
              </a:rPr>
              <a:t>替换为</a:t>
            </a:r>
            <a:r>
              <a:rPr lang="en-US" altLang="zh-CN" sz="2200" b="1" dirty="0" err="1" smtClean="0">
                <a:latin typeface="+mn-lt"/>
                <a:ea typeface="+mn-ea"/>
                <a:cs typeface="+mn-cs"/>
                <a:sym typeface="Helvetica Neue"/>
              </a:rPr>
              <a:t>dd</a:t>
            </a:r>
            <a:r>
              <a:rPr lang="en-US" altLang="zh-CN" sz="2200" b="1" dirty="0" smtClean="0">
                <a:latin typeface="+mn-lt"/>
                <a:ea typeface="+mn-ea"/>
                <a:cs typeface="+mn-cs"/>
                <a:sym typeface="Helvetica Neue"/>
              </a:rPr>
              <a:t>, </a:t>
            </a:r>
            <a:r>
              <a:rPr lang="zh-CN" altLang="en-US" sz="2200" b="1" dirty="0" smtClean="0">
                <a:latin typeface="+mn-lt"/>
                <a:ea typeface="+mn-ea"/>
                <a:cs typeface="+mn-cs"/>
                <a:sym typeface="Helvetica Neue"/>
              </a:rPr>
              <a:t>超过</a:t>
            </a:r>
            <a:r>
              <a:rPr lang="en-US" altLang="zh-CN" sz="2200" b="1" dirty="0" smtClean="0">
                <a:latin typeface="+mn-lt"/>
                <a:ea typeface="+mn-ea"/>
                <a:cs typeface="+mn-cs"/>
                <a:sym typeface="Helvetica Neue"/>
              </a:rPr>
              <a:t>value</a:t>
            </a:r>
            <a:r>
              <a:rPr lang="zh-CN" altLang="en-US" sz="2200" b="1" dirty="0" smtClean="0">
                <a:latin typeface="+mn-lt"/>
                <a:ea typeface="+mn-ea"/>
                <a:cs typeface="+mn-cs"/>
                <a:sym typeface="Helvetica Neue"/>
              </a:rPr>
              <a:t>长度</a:t>
            </a:r>
            <a:r>
              <a:rPr lang="en-US" altLang="zh-CN" sz="2200" b="1" dirty="0" smtClean="0">
                <a:latin typeface="+mn-lt"/>
                <a:ea typeface="+mn-ea"/>
                <a:cs typeface="+mn-cs"/>
                <a:sym typeface="Helvetica Neue"/>
              </a:rPr>
              <a:t>,</a:t>
            </a:r>
            <a:r>
              <a:rPr lang="zh-CN" altLang="en-US" sz="2200" b="1" dirty="0" smtClean="0">
                <a:latin typeface="+mn-lt"/>
                <a:ea typeface="+mn-ea"/>
                <a:cs typeface="+mn-cs"/>
                <a:sym typeface="Helvetica Neue"/>
              </a:rPr>
              <a:t>自动补</a:t>
            </a:r>
            <a:r>
              <a:rPr lang="en-US" altLang="zh-CN" sz="2200" b="1" dirty="0" smtClean="0">
                <a:latin typeface="+mn-lt"/>
                <a:ea typeface="+mn-ea"/>
                <a:cs typeface="+mn-cs"/>
                <a:sym typeface="Helvetica Neue"/>
              </a:rPr>
              <a:t>0</a:t>
            </a:r>
          </a:p>
          <a:p>
            <a:endParaRPr lang="en-US" altLang="zh-CN" sz="2200" b="1" dirty="0" smtClean="0">
              <a:latin typeface="+mn-lt"/>
              <a:ea typeface="+mn-ea"/>
              <a:cs typeface="+mn-cs"/>
              <a:sym typeface="Helvetica Neue"/>
            </a:endParaRPr>
          </a:p>
          <a:p>
            <a:r>
              <a:rPr lang="zh-CN" altLang="en-US" sz="2200" b="1" dirty="0" smtClean="0">
                <a:latin typeface="+mn-lt"/>
                <a:ea typeface="+mn-ea"/>
                <a:cs typeface="+mn-cs"/>
                <a:sym typeface="Helvetica Neue"/>
              </a:rPr>
              <a:t>查  </a:t>
            </a:r>
          </a:p>
          <a:p>
            <a:r>
              <a:rPr lang="en-US" altLang="zh-CN" sz="2200" b="1" dirty="0" smtClean="0">
                <a:latin typeface="+mn-lt"/>
                <a:ea typeface="+mn-ea"/>
                <a:cs typeface="+mn-cs"/>
                <a:sym typeface="Helvetica Neue"/>
              </a:rPr>
              <a:t>exists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a:t>
            </a:r>
            <a:r>
              <a:rPr lang="zh-CN" altLang="en-US" sz="2200" b="1" dirty="0" smtClean="0">
                <a:latin typeface="+mn-lt"/>
                <a:ea typeface="+mn-ea"/>
                <a:cs typeface="+mn-cs"/>
                <a:sym typeface="Helvetica Neue"/>
              </a:rPr>
              <a:t>判断该键是否存在，存在返回 </a:t>
            </a:r>
            <a:r>
              <a:rPr lang="en-US" altLang="zh-CN" sz="2200" b="1" dirty="0" smtClean="0">
                <a:latin typeface="+mn-lt"/>
                <a:ea typeface="+mn-ea"/>
                <a:cs typeface="+mn-cs"/>
                <a:sym typeface="Helvetica Neue"/>
              </a:rPr>
              <a:t>1</a:t>
            </a:r>
            <a:r>
              <a:rPr lang="zh-CN" altLang="en-US" sz="2200" b="1" dirty="0" smtClean="0">
                <a:latin typeface="+mn-lt"/>
                <a:ea typeface="+mn-ea"/>
                <a:cs typeface="+mn-cs"/>
                <a:sym typeface="Helvetica Neue"/>
              </a:rPr>
              <a:t>，否则返回</a:t>
            </a:r>
            <a:r>
              <a:rPr lang="en-US" altLang="zh-CN" sz="2200" b="1" dirty="0" smtClean="0">
                <a:latin typeface="+mn-lt"/>
                <a:ea typeface="+mn-ea"/>
                <a:cs typeface="+mn-cs"/>
                <a:sym typeface="Helvetica Neue"/>
              </a:rPr>
              <a:t>0</a:t>
            </a:r>
          </a:p>
          <a:p>
            <a:r>
              <a:rPr lang="en-US" altLang="zh-CN" sz="2200" b="1" dirty="0" smtClean="0">
                <a:latin typeface="+mn-lt"/>
                <a:ea typeface="+mn-ea"/>
                <a:cs typeface="+mn-cs"/>
                <a:sym typeface="Helvetica Neue"/>
              </a:rPr>
              <a:t>get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a:t>
            </a:r>
            <a:r>
              <a:rPr lang="zh-CN" altLang="en-US" sz="2200" b="1" dirty="0" smtClean="0">
                <a:latin typeface="+mn-lt"/>
                <a:ea typeface="+mn-ea"/>
                <a:cs typeface="+mn-cs"/>
                <a:sym typeface="Helvetica Neue"/>
              </a:rPr>
              <a:t>获取</a:t>
            </a:r>
            <a:r>
              <a:rPr lang="en-US" altLang="zh-CN" sz="2200" b="1" dirty="0" smtClean="0">
                <a:latin typeface="+mn-lt"/>
                <a:ea typeface="+mn-ea"/>
                <a:cs typeface="+mn-cs"/>
                <a:sym typeface="Helvetica Neue"/>
              </a:rPr>
              <a:t>Key</a:t>
            </a:r>
            <a:r>
              <a:rPr lang="zh-CN" altLang="en-US" sz="2200" b="1" dirty="0" smtClean="0">
                <a:latin typeface="+mn-lt"/>
                <a:ea typeface="+mn-ea"/>
                <a:cs typeface="+mn-cs"/>
                <a:sym typeface="Helvetica Neue"/>
              </a:rPr>
              <a:t>对应的</a:t>
            </a:r>
            <a:r>
              <a:rPr lang="en-US" altLang="zh-CN" sz="2200" b="1" dirty="0" smtClean="0">
                <a:latin typeface="+mn-lt"/>
                <a:ea typeface="+mn-ea"/>
                <a:cs typeface="+mn-cs"/>
                <a:sym typeface="Helvetica Neue"/>
              </a:rPr>
              <a:t>value</a:t>
            </a:r>
          </a:p>
          <a:p>
            <a:r>
              <a:rPr lang="en-US" altLang="zh-CN" sz="2200" b="1" dirty="0" err="1" smtClean="0">
                <a:latin typeface="+mn-lt"/>
                <a:ea typeface="+mn-ea"/>
                <a:cs typeface="+mn-cs"/>
                <a:sym typeface="Helvetica Neue"/>
              </a:rPr>
              <a:t>strlen</a:t>
            </a:r>
            <a:r>
              <a:rPr lang="en-US" altLang="zh-CN" sz="2200" b="1" dirty="0" smtClean="0">
                <a:latin typeface="+mn-lt"/>
                <a:ea typeface="+mn-ea"/>
                <a:cs typeface="+mn-cs"/>
                <a:sym typeface="Helvetica Neue"/>
              </a:rPr>
              <a: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a:t>
            </a:r>
            <a:r>
              <a:rPr lang="zh-CN" altLang="en-US" sz="2200" b="1" dirty="0" smtClean="0">
                <a:latin typeface="+mn-lt"/>
                <a:ea typeface="+mn-ea"/>
                <a:cs typeface="+mn-cs"/>
                <a:sym typeface="Helvetica Neue"/>
              </a:rPr>
              <a:t>获取指定 </a:t>
            </a:r>
            <a:r>
              <a:rPr lang="en-US" altLang="zh-CN" sz="2200" b="1" dirty="0" smtClean="0">
                <a:latin typeface="+mn-lt"/>
                <a:ea typeface="+mn-ea"/>
                <a:cs typeface="+mn-cs"/>
                <a:sym typeface="Helvetica Neue"/>
              </a:rPr>
              <a:t>Key </a:t>
            </a:r>
            <a:r>
              <a:rPr lang="zh-CN" altLang="en-US" sz="2200" b="1" dirty="0" smtClean="0">
                <a:latin typeface="+mn-lt"/>
                <a:ea typeface="+mn-ea"/>
                <a:cs typeface="+mn-cs"/>
                <a:sym typeface="Helvetica Neue"/>
              </a:rPr>
              <a:t>的字符长度</a:t>
            </a:r>
          </a:p>
          <a:p>
            <a:r>
              <a:rPr lang="en-US" altLang="zh-CN" sz="2200" b="1" dirty="0" err="1" smtClean="0">
                <a:latin typeface="+mn-lt"/>
                <a:ea typeface="+mn-ea"/>
                <a:cs typeface="+mn-cs"/>
                <a:sym typeface="Helvetica Neue"/>
              </a:rPr>
              <a:t>ttl</a:t>
            </a:r>
            <a:r>
              <a:rPr lang="en-US" altLang="zh-CN" sz="2200" b="1" dirty="0" smtClean="0">
                <a:latin typeface="+mn-lt"/>
                <a:ea typeface="+mn-ea"/>
                <a:cs typeface="+mn-cs"/>
                <a:sym typeface="Helvetica Neue"/>
              </a:rPr>
              <a: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a:t>
            </a:r>
            <a:r>
              <a:rPr lang="zh-CN" altLang="en-US" sz="2200" b="1" dirty="0" smtClean="0">
                <a:latin typeface="+mn-lt"/>
                <a:ea typeface="+mn-ea"/>
                <a:cs typeface="+mn-cs"/>
                <a:sym typeface="Helvetica Neue"/>
              </a:rPr>
              <a:t>查看一下指定 </a:t>
            </a:r>
            <a:r>
              <a:rPr lang="en-US" altLang="zh-CN" sz="2200" b="1" dirty="0" smtClean="0">
                <a:latin typeface="+mn-lt"/>
                <a:ea typeface="+mn-ea"/>
                <a:cs typeface="+mn-cs"/>
                <a:sym typeface="Helvetica Neue"/>
              </a:rPr>
              <a:t>Key </a:t>
            </a:r>
            <a:r>
              <a:rPr lang="zh-CN" altLang="en-US" sz="2200" b="1" dirty="0" smtClean="0">
                <a:latin typeface="+mn-lt"/>
                <a:ea typeface="+mn-ea"/>
                <a:cs typeface="+mn-cs"/>
                <a:sym typeface="Helvetica Neue"/>
              </a:rPr>
              <a:t>的剩余存活时间</a:t>
            </a:r>
            <a:r>
              <a:rPr lang="en-US" altLang="zh-CN" sz="2200" b="1" dirty="0" smtClean="0">
                <a:latin typeface="+mn-lt"/>
                <a:ea typeface="+mn-ea"/>
                <a:cs typeface="+mn-cs"/>
                <a:sym typeface="Helvetica Neue"/>
              </a:rPr>
              <a:t>(</a:t>
            </a:r>
            <a:r>
              <a:rPr lang="zh-CN" altLang="en-US" sz="2200" b="1" dirty="0" smtClean="0">
                <a:latin typeface="+mn-lt"/>
                <a:ea typeface="+mn-ea"/>
                <a:cs typeface="+mn-cs"/>
                <a:sym typeface="Helvetica Neue"/>
              </a:rPr>
              <a:t>秒数</a:t>
            </a:r>
            <a:r>
              <a:rPr lang="en-US" altLang="zh-CN" sz="2200" b="1" dirty="0" smtClean="0">
                <a:latin typeface="+mn-lt"/>
                <a:ea typeface="+mn-ea"/>
                <a:cs typeface="+mn-cs"/>
                <a:sym typeface="Helvetica Neue"/>
              </a:rPr>
              <a:t>)</a:t>
            </a:r>
          </a:p>
          <a:p>
            <a:r>
              <a:rPr lang="en-US" altLang="zh-CN" sz="2200" b="1" dirty="0" err="1" smtClean="0">
                <a:latin typeface="+mn-lt"/>
                <a:ea typeface="+mn-ea"/>
                <a:cs typeface="+mn-cs"/>
                <a:sym typeface="Helvetica Neue"/>
              </a:rPr>
              <a:t>getrange</a:t>
            </a:r>
            <a:r>
              <a:rPr lang="en-US" altLang="zh-CN" sz="2200" b="1" dirty="0" smtClean="0">
                <a:latin typeface="+mn-lt"/>
                <a:ea typeface="+mn-ea"/>
                <a:cs typeface="+mn-cs"/>
                <a:sym typeface="Helvetica Neue"/>
              </a:rPr>
              <a:t> </a:t>
            </a:r>
            <a:r>
              <a:rPr lang="en-US" altLang="zh-CN" sz="2200" b="1" dirty="0" err="1" smtClean="0">
                <a:latin typeface="+mn-lt"/>
                <a:ea typeface="+mn-ea"/>
                <a:cs typeface="+mn-cs"/>
                <a:sym typeface="Helvetica Neue"/>
              </a:rPr>
              <a:t>mykey</a:t>
            </a:r>
            <a:r>
              <a:rPr lang="en-US" altLang="zh-CN" sz="2200" b="1" dirty="0" smtClean="0">
                <a:latin typeface="+mn-lt"/>
                <a:ea typeface="+mn-ea"/>
                <a:cs typeface="+mn-cs"/>
                <a:sym typeface="Helvetica Neue"/>
              </a:rPr>
              <a:t> 1 20  			</a:t>
            </a:r>
            <a:r>
              <a:rPr lang="zh-CN" altLang="en-US" sz="2200" b="1" dirty="0" smtClean="0">
                <a:latin typeface="+mn-lt"/>
                <a:ea typeface="+mn-ea"/>
                <a:cs typeface="+mn-cs"/>
                <a:sym typeface="Helvetica Neue"/>
              </a:rPr>
              <a:t>获取第</a:t>
            </a:r>
            <a:r>
              <a:rPr lang="en-US" altLang="zh-CN" sz="2200" b="1" dirty="0" smtClean="0">
                <a:latin typeface="+mn-lt"/>
                <a:ea typeface="+mn-ea"/>
                <a:cs typeface="+mn-cs"/>
                <a:sym typeface="Helvetica Neue"/>
              </a:rPr>
              <a:t>2</a:t>
            </a:r>
            <a:r>
              <a:rPr lang="zh-CN" altLang="en-US" sz="2200" b="1" dirty="0" smtClean="0">
                <a:latin typeface="+mn-lt"/>
                <a:ea typeface="+mn-ea"/>
                <a:cs typeface="+mn-cs"/>
                <a:sym typeface="Helvetica Neue"/>
              </a:rPr>
              <a:t>到第</a:t>
            </a:r>
            <a:r>
              <a:rPr lang="en-US" altLang="zh-CN" sz="2200" b="1" dirty="0" smtClean="0">
                <a:latin typeface="+mn-lt"/>
                <a:ea typeface="+mn-ea"/>
                <a:cs typeface="+mn-cs"/>
                <a:sym typeface="Helvetica Neue"/>
              </a:rPr>
              <a:t>20</a:t>
            </a:r>
            <a:r>
              <a:rPr lang="zh-CN" altLang="en-US" sz="2200" b="1" dirty="0" smtClean="0">
                <a:latin typeface="+mn-lt"/>
                <a:ea typeface="+mn-ea"/>
                <a:cs typeface="+mn-cs"/>
                <a:sym typeface="Helvetica Neue"/>
              </a:rPr>
              <a:t>个字节</a:t>
            </a:r>
            <a:r>
              <a:rPr lang="en-US" altLang="zh-CN" sz="2200" b="1" dirty="0" smtClean="0">
                <a:latin typeface="+mn-lt"/>
                <a:ea typeface="+mn-ea"/>
                <a:cs typeface="+mn-cs"/>
                <a:sym typeface="Helvetica Neue"/>
              </a:rPr>
              <a:t>,</a:t>
            </a:r>
            <a:r>
              <a:rPr lang="zh-CN" altLang="en-US" sz="2200" b="1" dirty="0" smtClean="0">
                <a:latin typeface="+mn-lt"/>
                <a:ea typeface="+mn-ea"/>
                <a:cs typeface="+mn-cs"/>
                <a:sym typeface="Helvetica Neue"/>
              </a:rPr>
              <a:t>若</a:t>
            </a:r>
            <a:r>
              <a:rPr lang="en-US" altLang="zh-CN" sz="2200" b="1" dirty="0" smtClean="0">
                <a:latin typeface="+mn-lt"/>
                <a:ea typeface="+mn-ea"/>
                <a:cs typeface="+mn-cs"/>
                <a:sym typeface="Helvetica Neue"/>
              </a:rPr>
              <a:t>20</a:t>
            </a:r>
            <a:r>
              <a:rPr lang="zh-CN" altLang="en-US" sz="2200" b="1" dirty="0" smtClean="0">
                <a:latin typeface="+mn-lt"/>
                <a:ea typeface="+mn-ea"/>
                <a:cs typeface="+mn-cs"/>
                <a:sym typeface="Helvetica Neue"/>
              </a:rPr>
              <a:t>超过</a:t>
            </a:r>
            <a:r>
              <a:rPr lang="en-US" altLang="zh-CN" sz="2200" b="1" dirty="0" smtClean="0">
                <a:latin typeface="+mn-lt"/>
                <a:ea typeface="+mn-ea"/>
                <a:cs typeface="+mn-cs"/>
                <a:sym typeface="Helvetica Neue"/>
              </a:rPr>
              <a:t>value</a:t>
            </a:r>
            <a:r>
              <a:rPr lang="zh-CN" altLang="en-US" sz="2200" b="1" dirty="0" smtClean="0">
                <a:latin typeface="+mn-lt"/>
                <a:ea typeface="+mn-ea"/>
                <a:cs typeface="+mn-cs"/>
                <a:sym typeface="Helvetica Neue"/>
              </a:rPr>
              <a:t>长度</a:t>
            </a:r>
            <a:r>
              <a:rPr lang="en-US" altLang="zh-CN" sz="2200" b="1" dirty="0" smtClean="0">
                <a:latin typeface="+mn-lt"/>
                <a:ea typeface="+mn-ea"/>
                <a:cs typeface="+mn-cs"/>
                <a:sym typeface="Helvetica Neue"/>
              </a:rPr>
              <a:t>,</a:t>
            </a:r>
            <a:r>
              <a:rPr lang="zh-CN" altLang="en-US" sz="2200" b="1" dirty="0" smtClean="0">
                <a:latin typeface="+mn-lt"/>
                <a:ea typeface="+mn-ea"/>
                <a:cs typeface="+mn-cs"/>
                <a:sym typeface="Helvetica Neue"/>
              </a:rPr>
              <a:t>则截取第</a:t>
            </a:r>
            <a:r>
              <a:rPr lang="en-US" altLang="zh-CN" sz="2200" b="1" dirty="0" smtClean="0">
                <a:latin typeface="+mn-lt"/>
                <a:ea typeface="+mn-ea"/>
                <a:cs typeface="+mn-cs"/>
                <a:sym typeface="Helvetica Neue"/>
              </a:rPr>
              <a:t>2</a:t>
            </a:r>
            <a:r>
              <a:rPr lang="zh-CN" altLang="en-US" sz="2200" b="1" dirty="0" smtClean="0">
                <a:latin typeface="+mn-lt"/>
                <a:ea typeface="+mn-ea"/>
                <a:cs typeface="+mn-cs"/>
                <a:sym typeface="Helvetica Neue"/>
              </a:rPr>
              <a:t>个和后面所有的</a:t>
            </a:r>
          </a:p>
          <a:p>
            <a:r>
              <a:rPr lang="en-US" altLang="zh-CN" sz="2200" b="1" dirty="0" err="1" smtClean="0">
                <a:latin typeface="+mn-lt"/>
                <a:ea typeface="+mn-ea"/>
                <a:cs typeface="+mn-cs"/>
                <a:sym typeface="Helvetica Neue"/>
              </a:rPr>
              <a:t>mget</a:t>
            </a:r>
            <a:r>
              <a:rPr lang="en-US" altLang="zh-CN" sz="2200" b="1" dirty="0" smtClean="0">
                <a:latin typeface="+mn-lt"/>
                <a:ea typeface="+mn-ea"/>
                <a:cs typeface="+mn-cs"/>
                <a:sym typeface="Helvetica Neue"/>
              </a:rPr>
              <a:t> key3 key4   				</a:t>
            </a:r>
            <a:r>
              <a:rPr lang="zh-CN" altLang="en-US" sz="2200" b="1" dirty="0" smtClean="0">
                <a:latin typeface="+mn-lt"/>
                <a:ea typeface="+mn-ea"/>
                <a:cs typeface="+mn-cs"/>
                <a:sym typeface="Helvetica Neue"/>
              </a:rPr>
              <a:t>批量获取键</a:t>
            </a:r>
            <a:endParaRPr lang="zh-CN" altLang="en-US"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zh-CN" altLang="en-US" sz="1800" b="1" dirty="0" smtClean="0">
                <a:latin typeface="黑体" pitchFamily="49" charset="-122"/>
                <a:ea typeface="黑体" pitchFamily="49" charset="-122"/>
              </a:rPr>
              <a:t>增</a:t>
            </a:r>
          </a:p>
          <a:p>
            <a:r>
              <a:rPr lang="en-US" altLang="zh-CN" sz="1800" b="1" dirty="0" err="1" smtClean="0">
                <a:latin typeface="黑体" pitchFamily="49" charset="-122"/>
                <a:ea typeface="黑体" pitchFamily="49" charset="-122"/>
              </a:rPr>
              <a:t>hset</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field1 "s"    </a:t>
            </a:r>
          </a:p>
          <a:p>
            <a:r>
              <a:rPr lang="zh-CN" altLang="en-US" sz="1800" b="1" dirty="0" smtClean="0">
                <a:latin typeface="黑体" pitchFamily="49" charset="-122"/>
                <a:ea typeface="黑体" pitchFamily="49" charset="-122"/>
              </a:rPr>
              <a:t>若字段</a:t>
            </a:r>
            <a:r>
              <a:rPr lang="en-US" altLang="zh-CN" sz="1800" b="1" dirty="0" smtClean="0">
                <a:latin typeface="黑体" pitchFamily="49" charset="-122"/>
                <a:ea typeface="黑体" pitchFamily="49" charset="-122"/>
              </a:rPr>
              <a:t>field1</a:t>
            </a:r>
            <a:r>
              <a:rPr lang="zh-CN" altLang="en-US" sz="1800" b="1" dirty="0" smtClean="0">
                <a:latin typeface="黑体" pitchFamily="49" charset="-122"/>
                <a:ea typeface="黑体" pitchFamily="49" charset="-122"/>
              </a:rPr>
              <a:t>不存在</a:t>
            </a:r>
            <a:r>
              <a:rPr lang="en-US" altLang="zh-CN" sz="1800" b="1" dirty="0" smtClean="0">
                <a:latin typeface="黑体" pitchFamily="49" charset="-122"/>
                <a:ea typeface="黑体" pitchFamily="49" charset="-122"/>
              </a:rPr>
              <a:t>,</a:t>
            </a:r>
            <a:r>
              <a:rPr lang="zh-CN" altLang="en-US" sz="1800" b="1" dirty="0" smtClean="0">
                <a:latin typeface="黑体" pitchFamily="49" charset="-122"/>
                <a:ea typeface="黑体" pitchFamily="49" charset="-122"/>
              </a:rPr>
              <a:t>创建该键及与其关联的</a:t>
            </a:r>
            <a:r>
              <a:rPr lang="en-US" altLang="zh-CN" sz="1800" b="1" dirty="0" smtClean="0">
                <a:latin typeface="黑体" pitchFamily="49" charset="-122"/>
                <a:ea typeface="黑体" pitchFamily="49" charset="-122"/>
              </a:rPr>
              <a:t>Hashes, Hashes</a:t>
            </a:r>
            <a:r>
              <a:rPr lang="zh-CN" altLang="en-US" sz="1800" b="1" dirty="0" smtClean="0">
                <a:latin typeface="黑体" pitchFamily="49" charset="-122"/>
                <a:ea typeface="黑体" pitchFamily="49" charset="-122"/>
              </a:rPr>
              <a:t>中</a:t>
            </a:r>
            <a:r>
              <a:rPr lang="en-US" altLang="zh-CN" sz="1800" b="1" dirty="0" smtClean="0">
                <a:latin typeface="黑体" pitchFamily="49" charset="-122"/>
                <a:ea typeface="黑体" pitchFamily="49" charset="-122"/>
              </a:rPr>
              <a:t>,key</a:t>
            </a:r>
            <a:r>
              <a:rPr lang="zh-CN" altLang="en-US" sz="1800" b="1" dirty="0" smtClean="0">
                <a:latin typeface="黑体" pitchFamily="49" charset="-122"/>
                <a:ea typeface="黑体" pitchFamily="49" charset="-122"/>
              </a:rPr>
              <a:t>为</a:t>
            </a:r>
            <a:r>
              <a:rPr lang="en-US" altLang="zh-CN" sz="1800" b="1" dirty="0" smtClean="0">
                <a:latin typeface="黑体" pitchFamily="49" charset="-122"/>
                <a:ea typeface="黑体" pitchFamily="49" charset="-122"/>
              </a:rPr>
              <a:t>field1 ,</a:t>
            </a:r>
            <a:r>
              <a:rPr lang="zh-CN" altLang="en-US" sz="1800" b="1" dirty="0" smtClean="0">
                <a:latin typeface="黑体" pitchFamily="49" charset="-122"/>
                <a:ea typeface="黑体" pitchFamily="49" charset="-122"/>
              </a:rPr>
              <a:t>并设</a:t>
            </a:r>
            <a:r>
              <a:rPr lang="en-US" altLang="zh-CN" sz="1800" b="1" dirty="0" smtClean="0">
                <a:latin typeface="黑体" pitchFamily="49" charset="-122"/>
                <a:ea typeface="黑体" pitchFamily="49" charset="-122"/>
              </a:rPr>
              <a:t>value</a:t>
            </a:r>
            <a:r>
              <a:rPr lang="zh-CN" altLang="en-US" sz="1800" b="1" dirty="0" smtClean="0">
                <a:latin typeface="黑体" pitchFamily="49" charset="-122"/>
                <a:ea typeface="黑体" pitchFamily="49" charset="-122"/>
              </a:rPr>
              <a:t>为</a:t>
            </a:r>
            <a:r>
              <a:rPr lang="en-US" altLang="zh-CN" sz="1800" b="1" dirty="0" smtClean="0">
                <a:latin typeface="黑体" pitchFamily="49" charset="-122"/>
                <a:ea typeface="黑体" pitchFamily="49" charset="-122"/>
              </a:rPr>
              <a:t>s </a:t>
            </a:r>
            <a:r>
              <a:rPr lang="zh-CN" altLang="en-US" sz="1800" b="1" dirty="0" smtClean="0">
                <a:latin typeface="黑体" pitchFamily="49" charset="-122"/>
                <a:ea typeface="黑体" pitchFamily="49" charset="-122"/>
              </a:rPr>
              <a:t>，若存在会覆盖原</a:t>
            </a:r>
            <a:r>
              <a:rPr lang="en-US" altLang="zh-CN" sz="1800" b="1" dirty="0" smtClean="0">
                <a:latin typeface="黑体" pitchFamily="49" charset="-122"/>
                <a:ea typeface="黑体" pitchFamily="49" charset="-122"/>
              </a:rPr>
              <a:t>value</a:t>
            </a:r>
            <a:endParaRPr lang="zh-CN" altLang="en-US" sz="1800" b="1" dirty="0" smtClean="0">
              <a:latin typeface="黑体" pitchFamily="49" charset="-122"/>
              <a:ea typeface="黑体" pitchFamily="49" charset="-122"/>
            </a:endParaRPr>
          </a:p>
          <a:p>
            <a:r>
              <a:rPr lang="en-US" altLang="zh-CN" sz="1800" b="1" dirty="0" err="1" smtClean="0">
                <a:latin typeface="黑体" pitchFamily="49" charset="-122"/>
                <a:ea typeface="黑体" pitchFamily="49" charset="-122"/>
              </a:rPr>
              <a:t>hsetnx</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field1 s    </a:t>
            </a:r>
          </a:p>
          <a:p>
            <a:r>
              <a:rPr lang="zh-CN" altLang="en-US" sz="1800" b="1" dirty="0" smtClean="0">
                <a:latin typeface="黑体" pitchFamily="49" charset="-122"/>
                <a:ea typeface="黑体" pitchFamily="49" charset="-122"/>
              </a:rPr>
              <a:t>若字段</a:t>
            </a:r>
            <a:r>
              <a:rPr lang="en-US" altLang="zh-CN" sz="1800" b="1" dirty="0" smtClean="0">
                <a:latin typeface="黑体" pitchFamily="49" charset="-122"/>
                <a:ea typeface="黑体" pitchFamily="49" charset="-122"/>
              </a:rPr>
              <a:t>field1</a:t>
            </a:r>
            <a:r>
              <a:rPr lang="zh-CN" altLang="en-US" sz="1800" b="1" dirty="0" smtClean="0">
                <a:latin typeface="黑体" pitchFamily="49" charset="-122"/>
                <a:ea typeface="黑体" pitchFamily="49" charset="-122"/>
              </a:rPr>
              <a:t>不存在</a:t>
            </a:r>
            <a:r>
              <a:rPr lang="en-US" altLang="zh-CN" sz="1800" b="1" dirty="0" smtClean="0">
                <a:latin typeface="黑体" pitchFamily="49" charset="-122"/>
                <a:ea typeface="黑体" pitchFamily="49" charset="-122"/>
              </a:rPr>
              <a:t>,</a:t>
            </a:r>
            <a:r>
              <a:rPr lang="zh-CN" altLang="en-US" sz="1800" b="1" dirty="0" smtClean="0">
                <a:latin typeface="黑体" pitchFamily="49" charset="-122"/>
                <a:ea typeface="黑体" pitchFamily="49" charset="-122"/>
              </a:rPr>
              <a:t>创建该键及与其关联的</a:t>
            </a:r>
            <a:r>
              <a:rPr lang="en-US" altLang="zh-CN" sz="1800" b="1" dirty="0" smtClean="0">
                <a:latin typeface="黑体" pitchFamily="49" charset="-122"/>
                <a:ea typeface="黑体" pitchFamily="49" charset="-122"/>
              </a:rPr>
              <a:t>Hashes, Hashes</a:t>
            </a:r>
            <a:r>
              <a:rPr lang="zh-CN" altLang="en-US" sz="1800" b="1" dirty="0" smtClean="0">
                <a:latin typeface="黑体" pitchFamily="49" charset="-122"/>
                <a:ea typeface="黑体" pitchFamily="49" charset="-122"/>
              </a:rPr>
              <a:t>中</a:t>
            </a:r>
            <a:r>
              <a:rPr lang="en-US" altLang="zh-CN" sz="1800" b="1" dirty="0" smtClean="0">
                <a:latin typeface="黑体" pitchFamily="49" charset="-122"/>
                <a:ea typeface="黑体" pitchFamily="49" charset="-122"/>
              </a:rPr>
              <a:t>,key</a:t>
            </a:r>
            <a:r>
              <a:rPr lang="zh-CN" altLang="en-US" sz="1800" b="1" dirty="0" smtClean="0">
                <a:latin typeface="黑体" pitchFamily="49" charset="-122"/>
                <a:ea typeface="黑体" pitchFamily="49" charset="-122"/>
              </a:rPr>
              <a:t>为</a:t>
            </a:r>
            <a:r>
              <a:rPr lang="en-US" altLang="zh-CN" sz="1800" b="1" dirty="0" smtClean="0">
                <a:latin typeface="黑体" pitchFamily="49" charset="-122"/>
                <a:ea typeface="黑体" pitchFamily="49" charset="-122"/>
              </a:rPr>
              <a:t>field1 ,</a:t>
            </a:r>
            <a:r>
              <a:rPr lang="zh-CN" altLang="en-US" sz="1800" b="1" dirty="0" smtClean="0">
                <a:latin typeface="黑体" pitchFamily="49" charset="-122"/>
                <a:ea typeface="黑体" pitchFamily="49" charset="-122"/>
              </a:rPr>
              <a:t>并设</a:t>
            </a:r>
            <a:r>
              <a:rPr lang="en-US" altLang="zh-CN" sz="1800" b="1" dirty="0" smtClean="0">
                <a:latin typeface="黑体" pitchFamily="49" charset="-122"/>
                <a:ea typeface="黑体" pitchFamily="49" charset="-122"/>
              </a:rPr>
              <a:t>value</a:t>
            </a:r>
            <a:r>
              <a:rPr lang="zh-CN" altLang="en-US" sz="1800" b="1" dirty="0" smtClean="0">
                <a:latin typeface="黑体" pitchFamily="49" charset="-122"/>
                <a:ea typeface="黑体" pitchFamily="49" charset="-122"/>
              </a:rPr>
              <a:t>为</a:t>
            </a:r>
            <a:r>
              <a:rPr lang="en-US" altLang="zh-CN" sz="1800" b="1" dirty="0" smtClean="0">
                <a:latin typeface="黑体" pitchFamily="49" charset="-122"/>
                <a:ea typeface="黑体" pitchFamily="49" charset="-122"/>
              </a:rPr>
              <a:t>s</a:t>
            </a:r>
            <a:r>
              <a:rPr lang="zh-CN" altLang="en-US" sz="1800" b="1" dirty="0" smtClean="0">
                <a:latin typeface="黑体" pitchFamily="49" charset="-122"/>
                <a:ea typeface="黑体" pitchFamily="49" charset="-122"/>
              </a:rPr>
              <a:t>， 若字段</a:t>
            </a:r>
            <a:r>
              <a:rPr lang="en-US" altLang="zh-CN" sz="1800" b="1" dirty="0" smtClean="0">
                <a:latin typeface="黑体" pitchFamily="49" charset="-122"/>
                <a:ea typeface="黑体" pitchFamily="49" charset="-122"/>
              </a:rPr>
              <a:t>field1</a:t>
            </a:r>
            <a:r>
              <a:rPr lang="zh-CN" altLang="en-US" sz="1800" b="1" dirty="0" smtClean="0">
                <a:latin typeface="黑体" pitchFamily="49" charset="-122"/>
                <a:ea typeface="黑体" pitchFamily="49" charset="-122"/>
              </a:rPr>
              <a:t>存在</a:t>
            </a:r>
            <a:r>
              <a:rPr lang="en-US" altLang="zh-CN" sz="1800" b="1" dirty="0" smtClean="0">
                <a:latin typeface="黑体" pitchFamily="49" charset="-122"/>
                <a:ea typeface="黑体" pitchFamily="49" charset="-122"/>
              </a:rPr>
              <a:t>,</a:t>
            </a:r>
            <a:r>
              <a:rPr lang="zh-CN" altLang="en-US" sz="1800" b="1" dirty="0" smtClean="0">
                <a:latin typeface="黑体" pitchFamily="49" charset="-122"/>
                <a:ea typeface="黑体" pitchFamily="49" charset="-122"/>
              </a:rPr>
              <a:t>则无效</a:t>
            </a:r>
          </a:p>
          <a:p>
            <a:r>
              <a:rPr lang="en-US" altLang="zh-CN" sz="1800" b="1" dirty="0" err="1" smtClean="0">
                <a:latin typeface="黑体" pitchFamily="49" charset="-122"/>
                <a:ea typeface="黑体" pitchFamily="49" charset="-122"/>
              </a:rPr>
              <a:t>hmset</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field1 "hello" field2 "world   	</a:t>
            </a:r>
            <a:r>
              <a:rPr lang="zh-CN" altLang="en-US" sz="1800" b="1" dirty="0" smtClean="0">
                <a:latin typeface="黑体" pitchFamily="49" charset="-122"/>
                <a:ea typeface="黑体" pitchFamily="49" charset="-122"/>
              </a:rPr>
              <a:t>一次性设置多个字段</a:t>
            </a:r>
          </a:p>
          <a:p>
            <a:r>
              <a:rPr lang="zh-CN" altLang="en-US" sz="1800" b="1" dirty="0" smtClean="0">
                <a:latin typeface="黑体" pitchFamily="49" charset="-122"/>
                <a:ea typeface="黑体" pitchFamily="49" charset="-122"/>
              </a:rPr>
              <a:t>删</a:t>
            </a:r>
          </a:p>
          <a:p>
            <a:r>
              <a:rPr lang="en-US" altLang="zh-CN" sz="1800" b="1" dirty="0" err="1" smtClean="0">
                <a:latin typeface="黑体" pitchFamily="49" charset="-122"/>
                <a:ea typeface="黑体" pitchFamily="49" charset="-122"/>
              </a:rPr>
              <a:t>hdel</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field1   					</a:t>
            </a:r>
            <a:r>
              <a:rPr lang="zh-CN" altLang="en-US" sz="1800" b="1" dirty="0" smtClean="0">
                <a:latin typeface="黑体" pitchFamily="49" charset="-122"/>
                <a:ea typeface="黑体" pitchFamily="49" charset="-122"/>
              </a:rPr>
              <a:t>删除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键中字段名为 </a:t>
            </a:r>
            <a:r>
              <a:rPr lang="en-US" altLang="zh-CN" sz="1800" b="1" dirty="0" smtClean="0">
                <a:latin typeface="黑体" pitchFamily="49" charset="-122"/>
                <a:ea typeface="黑体" pitchFamily="49" charset="-122"/>
              </a:rPr>
              <a:t>field1 </a:t>
            </a:r>
            <a:r>
              <a:rPr lang="zh-CN" altLang="en-US" sz="1800" b="1" dirty="0" smtClean="0">
                <a:latin typeface="黑体" pitchFamily="49" charset="-122"/>
                <a:ea typeface="黑体" pitchFamily="49" charset="-122"/>
              </a:rPr>
              <a:t>的字段</a:t>
            </a:r>
          </a:p>
          <a:p>
            <a:r>
              <a:rPr lang="en-US" altLang="zh-CN" sz="1800" b="1" dirty="0" smtClean="0">
                <a:latin typeface="黑体" pitchFamily="49" charset="-122"/>
                <a:ea typeface="黑体" pitchFamily="49" charset="-122"/>
              </a:rPr>
              <a:t>del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删除键</a:t>
            </a:r>
          </a:p>
          <a:p>
            <a:r>
              <a:rPr lang="zh-CN" altLang="en-US" sz="1800" b="1" dirty="0" smtClean="0">
                <a:latin typeface="黑体" pitchFamily="49" charset="-122"/>
                <a:ea typeface="黑体" pitchFamily="49" charset="-122"/>
              </a:rPr>
              <a:t>改  </a:t>
            </a:r>
          </a:p>
          <a:p>
            <a:r>
              <a:rPr lang="en-US" altLang="zh-CN" sz="1800" b="1" dirty="0" err="1" smtClean="0">
                <a:latin typeface="黑体" pitchFamily="49" charset="-122"/>
                <a:ea typeface="黑体" pitchFamily="49" charset="-122"/>
              </a:rPr>
              <a:t>hincrby</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field 1  				</a:t>
            </a:r>
            <a:r>
              <a:rPr lang="zh-CN" altLang="en-US" sz="1800" b="1" dirty="0" smtClean="0">
                <a:latin typeface="黑体" pitchFamily="49" charset="-122"/>
                <a:ea typeface="黑体" pitchFamily="49" charset="-122"/>
              </a:rPr>
              <a:t>给</a:t>
            </a:r>
            <a:r>
              <a:rPr lang="en-US" altLang="zh-CN" sz="1800" b="1" dirty="0" smtClean="0">
                <a:latin typeface="黑体" pitchFamily="49" charset="-122"/>
                <a:ea typeface="黑体" pitchFamily="49" charset="-122"/>
              </a:rPr>
              <a:t>field</a:t>
            </a:r>
            <a:r>
              <a:rPr lang="zh-CN" altLang="en-US" sz="1800" b="1" dirty="0" smtClean="0">
                <a:latin typeface="黑体" pitchFamily="49" charset="-122"/>
                <a:ea typeface="黑体" pitchFamily="49" charset="-122"/>
              </a:rPr>
              <a:t>的值加</a:t>
            </a:r>
            <a:r>
              <a:rPr lang="en-US" altLang="zh-CN" sz="1800" b="1" dirty="0" smtClean="0">
                <a:latin typeface="黑体" pitchFamily="49" charset="-122"/>
                <a:ea typeface="黑体" pitchFamily="49" charset="-122"/>
              </a:rPr>
              <a:t>1</a:t>
            </a:r>
          </a:p>
          <a:p>
            <a:endParaRPr lang="en-US" altLang="zh-CN" sz="1800" b="1" dirty="0" smtClean="0">
              <a:latin typeface="黑体" pitchFamily="49" charset="-122"/>
              <a:ea typeface="黑体" pitchFamily="49" charset="-122"/>
            </a:endParaRPr>
          </a:p>
          <a:p>
            <a:r>
              <a:rPr lang="zh-CN" altLang="en-US" sz="1800" b="1" dirty="0" smtClean="0">
                <a:latin typeface="黑体" pitchFamily="49" charset="-122"/>
                <a:ea typeface="黑体" pitchFamily="49" charset="-122"/>
              </a:rPr>
              <a:t>查</a:t>
            </a:r>
          </a:p>
          <a:p>
            <a:r>
              <a:rPr lang="en-US" altLang="zh-CN" sz="1800" b="1" dirty="0" err="1" smtClean="0">
                <a:latin typeface="黑体" pitchFamily="49" charset="-122"/>
                <a:ea typeface="黑体" pitchFamily="49" charset="-122"/>
              </a:rPr>
              <a:t>hget</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field1   					</a:t>
            </a:r>
            <a:r>
              <a:rPr lang="zh-CN" altLang="en-US" sz="1800" b="1" dirty="0" smtClean="0">
                <a:latin typeface="黑体" pitchFamily="49" charset="-122"/>
                <a:ea typeface="黑体" pitchFamily="49" charset="-122"/>
              </a:rPr>
              <a:t>获取键值为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a:t>
            </a:r>
            <a:r>
              <a:rPr lang="zh-CN" altLang="en-US" sz="1800" b="1" dirty="0" smtClean="0">
                <a:latin typeface="黑体" pitchFamily="49" charset="-122"/>
                <a:ea typeface="黑体" pitchFamily="49" charset="-122"/>
              </a:rPr>
              <a:t>字段为 </a:t>
            </a:r>
            <a:r>
              <a:rPr lang="en-US" altLang="zh-CN" sz="1800" b="1" dirty="0" smtClean="0">
                <a:latin typeface="黑体" pitchFamily="49" charset="-122"/>
                <a:ea typeface="黑体" pitchFamily="49" charset="-122"/>
              </a:rPr>
              <a:t>field1 </a:t>
            </a:r>
            <a:r>
              <a:rPr lang="zh-CN" altLang="en-US" sz="1800" b="1" dirty="0" smtClean="0">
                <a:latin typeface="黑体" pitchFamily="49" charset="-122"/>
                <a:ea typeface="黑体" pitchFamily="49" charset="-122"/>
              </a:rPr>
              <a:t>的值</a:t>
            </a:r>
          </a:p>
          <a:p>
            <a:r>
              <a:rPr lang="en-US" altLang="zh-CN" sz="1800" b="1" dirty="0" err="1" smtClean="0">
                <a:latin typeface="黑体" pitchFamily="49" charset="-122"/>
                <a:ea typeface="黑体" pitchFamily="49" charset="-122"/>
              </a:rPr>
              <a:t>hlen</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获取</a:t>
            </a:r>
            <a:r>
              <a:rPr lang="en-US" altLang="zh-CN" sz="1800" b="1" dirty="0" err="1" smtClean="0">
                <a:latin typeface="黑体" pitchFamily="49" charset="-122"/>
                <a:ea typeface="黑体" pitchFamily="49" charset="-122"/>
              </a:rPr>
              <a:t>myhash</a:t>
            </a:r>
            <a:r>
              <a:rPr lang="zh-CN" altLang="en-US" sz="1800" b="1" dirty="0" smtClean="0">
                <a:latin typeface="黑体" pitchFamily="49" charset="-122"/>
                <a:ea typeface="黑体" pitchFamily="49" charset="-122"/>
              </a:rPr>
              <a:t>键的字段数量</a:t>
            </a:r>
          </a:p>
          <a:p>
            <a:r>
              <a:rPr lang="en-US" altLang="zh-CN" sz="1800" b="1" dirty="0" err="1" smtClean="0">
                <a:latin typeface="黑体" pitchFamily="49" charset="-122"/>
                <a:ea typeface="黑体" pitchFamily="49" charset="-122"/>
              </a:rPr>
              <a:t>hexists</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field1     				</a:t>
            </a:r>
            <a:r>
              <a:rPr lang="zh-CN" altLang="en-US" sz="1800" b="1" dirty="0" smtClean="0">
                <a:latin typeface="黑体" pitchFamily="49" charset="-122"/>
                <a:ea typeface="黑体" pitchFamily="49" charset="-122"/>
              </a:rPr>
              <a:t>判断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键中是否存在字段名为 </a:t>
            </a:r>
            <a:r>
              <a:rPr lang="en-US" altLang="zh-CN" sz="1800" b="1" dirty="0" smtClean="0">
                <a:latin typeface="黑体" pitchFamily="49" charset="-122"/>
                <a:ea typeface="黑体" pitchFamily="49" charset="-122"/>
              </a:rPr>
              <a:t>field1 </a:t>
            </a:r>
            <a:r>
              <a:rPr lang="zh-CN" altLang="en-US" sz="1800" b="1" dirty="0" smtClean="0">
                <a:latin typeface="黑体" pitchFamily="49" charset="-122"/>
                <a:ea typeface="黑体" pitchFamily="49" charset="-122"/>
              </a:rPr>
              <a:t>的字段</a:t>
            </a:r>
          </a:p>
          <a:p>
            <a:r>
              <a:rPr lang="en-US" altLang="zh-CN" sz="1800" b="1" dirty="0" err="1" smtClean="0">
                <a:latin typeface="黑体" pitchFamily="49" charset="-122"/>
                <a:ea typeface="黑体" pitchFamily="49" charset="-122"/>
              </a:rPr>
              <a:t>hmget</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field1 field2 field3  			</a:t>
            </a:r>
            <a:r>
              <a:rPr lang="zh-CN" altLang="en-US" sz="1800" b="1" dirty="0" smtClean="0">
                <a:latin typeface="黑体" pitchFamily="49" charset="-122"/>
                <a:ea typeface="黑体" pitchFamily="49" charset="-122"/>
              </a:rPr>
              <a:t>一次性获取多个字段</a:t>
            </a:r>
          </a:p>
          <a:p>
            <a:r>
              <a:rPr lang="en-US" altLang="zh-CN" sz="1800" b="1" dirty="0" err="1" smtClean="0">
                <a:latin typeface="黑体" pitchFamily="49" charset="-122"/>
                <a:ea typeface="黑体" pitchFamily="49" charset="-122"/>
              </a:rPr>
              <a:t>hgetall</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返回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键的所有字段及其值</a:t>
            </a:r>
          </a:p>
          <a:p>
            <a:r>
              <a:rPr lang="en-US" altLang="zh-CN" sz="1800" b="1" dirty="0" err="1" smtClean="0">
                <a:latin typeface="黑体" pitchFamily="49" charset="-122"/>
                <a:ea typeface="黑体" pitchFamily="49" charset="-122"/>
              </a:rPr>
              <a:t>hkeys</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获取</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键中所有字段的名字</a:t>
            </a:r>
          </a:p>
          <a:p>
            <a:r>
              <a:rPr lang="en-US" altLang="zh-CN" sz="1800" b="1" dirty="0" err="1" smtClean="0">
                <a:latin typeface="黑体" pitchFamily="49" charset="-122"/>
                <a:ea typeface="黑体" pitchFamily="49" charset="-122"/>
              </a:rPr>
              <a:t>hvals</a:t>
            </a:r>
            <a:r>
              <a:rPr lang="en-US" altLang="zh-CN" sz="1800" b="1" dirty="0" smtClean="0">
                <a:latin typeface="黑体" pitchFamily="49" charset="-122"/>
                <a:ea typeface="黑体" pitchFamily="49" charset="-122"/>
              </a:rPr>
              <a:t>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获取 </a:t>
            </a:r>
            <a:r>
              <a:rPr lang="en-US" altLang="zh-CN" sz="1800" b="1" dirty="0" err="1" smtClean="0">
                <a:latin typeface="黑体" pitchFamily="49" charset="-122"/>
                <a:ea typeface="黑体" pitchFamily="49" charset="-122"/>
              </a:rPr>
              <a:t>myhash</a:t>
            </a:r>
            <a:r>
              <a:rPr lang="en-US" altLang="zh-CN" sz="1800" b="1" dirty="0" smtClean="0">
                <a:latin typeface="黑体" pitchFamily="49" charset="-122"/>
                <a:ea typeface="黑体" pitchFamily="49" charset="-122"/>
              </a:rPr>
              <a:t> </a:t>
            </a:r>
            <a:r>
              <a:rPr lang="zh-CN" altLang="en-US" sz="1800" b="1" dirty="0" smtClean="0">
                <a:latin typeface="黑体" pitchFamily="49" charset="-122"/>
                <a:ea typeface="黑体" pitchFamily="49" charset="-122"/>
              </a:rPr>
              <a:t>键中所有字段的值</a:t>
            </a:r>
            <a:endParaRPr lang="zh-CN" altLang="en-US" sz="1800" b="1" dirty="0">
              <a:latin typeface="黑体" pitchFamily="49" charset="-122"/>
              <a:ea typeface="黑体"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zh-CN" altLang="en-US" b="1" dirty="0" smtClean="0"/>
              <a:t>增 </a:t>
            </a:r>
          </a:p>
          <a:p>
            <a:r>
              <a:rPr lang="en-US" altLang="zh-CN" b="1" dirty="0" err="1" smtClean="0"/>
              <a:t>lpush</a:t>
            </a:r>
            <a:r>
              <a:rPr lang="en-US" altLang="zh-CN" b="1" dirty="0" smtClean="0"/>
              <a:t> </a:t>
            </a:r>
            <a:r>
              <a:rPr lang="en-US" altLang="zh-CN" b="1" dirty="0" err="1" smtClean="0"/>
              <a:t>mykey</a:t>
            </a:r>
            <a:r>
              <a:rPr lang="en-US" altLang="zh-CN" b="1" dirty="0" smtClean="0"/>
              <a:t> a b  			</a:t>
            </a:r>
            <a:r>
              <a:rPr lang="zh-CN" altLang="en-US" b="1" dirty="0" smtClean="0"/>
              <a:t>若</a:t>
            </a:r>
            <a:r>
              <a:rPr lang="en-US" altLang="zh-CN" b="1" dirty="0" smtClean="0"/>
              <a:t>key</a:t>
            </a:r>
            <a:r>
              <a:rPr lang="zh-CN" altLang="en-US" b="1" dirty="0" smtClean="0"/>
              <a:t>不存在</a:t>
            </a:r>
            <a:r>
              <a:rPr lang="en-US" altLang="zh-CN" b="1" dirty="0" smtClean="0"/>
              <a:t>,</a:t>
            </a:r>
            <a:r>
              <a:rPr lang="zh-CN" altLang="en-US" b="1" dirty="0" smtClean="0"/>
              <a:t>创建该键及与其关联的</a:t>
            </a:r>
            <a:r>
              <a:rPr lang="en-US" altLang="zh-CN" b="1" dirty="0" smtClean="0"/>
              <a:t>List,</a:t>
            </a:r>
            <a:r>
              <a:rPr lang="zh-CN" altLang="en-US" b="1" dirty="0" smtClean="0"/>
              <a:t>依次插入</a:t>
            </a:r>
            <a:r>
              <a:rPr lang="en-US" altLang="zh-CN" b="1" dirty="0" smtClean="0"/>
              <a:t>a ,b</a:t>
            </a:r>
            <a:r>
              <a:rPr lang="zh-CN" altLang="en-US" b="1" dirty="0" smtClean="0"/>
              <a:t>， 若</a:t>
            </a:r>
            <a:r>
              <a:rPr lang="en-US" altLang="zh-CN" b="1" dirty="0" smtClean="0"/>
              <a:t>List</a:t>
            </a:r>
            <a:r>
              <a:rPr lang="zh-CN" altLang="en-US" b="1" dirty="0" smtClean="0"/>
              <a:t>类型的</a:t>
            </a:r>
            <a:r>
              <a:rPr lang="en-US" altLang="zh-CN" b="1" dirty="0" smtClean="0"/>
              <a:t>key</a:t>
            </a:r>
            <a:r>
              <a:rPr lang="zh-CN" altLang="en-US" b="1" dirty="0" smtClean="0"/>
              <a:t>存在</a:t>
            </a:r>
            <a:r>
              <a:rPr lang="en-US" altLang="zh-CN" b="1" dirty="0" smtClean="0"/>
              <a:t>,</a:t>
            </a:r>
            <a:r>
              <a:rPr lang="zh-CN" altLang="en-US" b="1" dirty="0" smtClean="0"/>
              <a:t>则插入</a:t>
            </a:r>
            <a:r>
              <a:rPr lang="en-US" altLang="zh-CN" b="1" dirty="0" smtClean="0"/>
              <a:t>value</a:t>
            </a:r>
            <a:r>
              <a:rPr lang="zh-CN" altLang="en-US" b="1" dirty="0" smtClean="0"/>
              <a:t>中</a:t>
            </a:r>
          </a:p>
          <a:p>
            <a:r>
              <a:rPr lang="en-US" altLang="zh-CN" b="1" dirty="0" err="1" smtClean="0"/>
              <a:t>lpushx</a:t>
            </a:r>
            <a:r>
              <a:rPr lang="en-US" altLang="zh-CN" b="1" dirty="0" smtClean="0"/>
              <a:t> mykey2 e  			</a:t>
            </a:r>
            <a:r>
              <a:rPr lang="zh-CN" altLang="en-US" b="1" dirty="0" smtClean="0"/>
              <a:t>若</a:t>
            </a:r>
            <a:r>
              <a:rPr lang="en-US" altLang="zh-CN" b="1" dirty="0" smtClean="0"/>
              <a:t>key</a:t>
            </a:r>
            <a:r>
              <a:rPr lang="zh-CN" altLang="en-US" b="1" dirty="0" smtClean="0"/>
              <a:t>不存在</a:t>
            </a:r>
            <a:r>
              <a:rPr lang="en-US" altLang="zh-CN" b="1" dirty="0" smtClean="0"/>
              <a:t>,</a:t>
            </a:r>
            <a:r>
              <a:rPr lang="zh-CN" altLang="en-US" b="1" dirty="0" smtClean="0"/>
              <a:t>此命令无效， 若</a:t>
            </a:r>
            <a:r>
              <a:rPr lang="en-US" altLang="zh-CN" b="1" dirty="0" smtClean="0"/>
              <a:t>key</a:t>
            </a:r>
            <a:r>
              <a:rPr lang="zh-CN" altLang="en-US" b="1" dirty="0" smtClean="0"/>
              <a:t>存在</a:t>
            </a:r>
            <a:r>
              <a:rPr lang="en-US" altLang="zh-CN" b="1" dirty="0" smtClean="0"/>
              <a:t>,</a:t>
            </a:r>
            <a:r>
              <a:rPr lang="zh-CN" altLang="en-US" b="1" dirty="0" smtClean="0"/>
              <a:t>则插入</a:t>
            </a:r>
            <a:r>
              <a:rPr lang="en-US" altLang="zh-CN" b="1" dirty="0" smtClean="0"/>
              <a:t>value</a:t>
            </a:r>
            <a:r>
              <a:rPr lang="zh-CN" altLang="en-US" b="1" dirty="0" smtClean="0"/>
              <a:t>中</a:t>
            </a:r>
          </a:p>
          <a:p>
            <a:r>
              <a:rPr lang="en-US" altLang="zh-CN" b="1" dirty="0" err="1" smtClean="0"/>
              <a:t>linsert</a:t>
            </a:r>
            <a:r>
              <a:rPr lang="en-US" altLang="zh-CN" b="1" dirty="0" smtClean="0"/>
              <a:t> </a:t>
            </a:r>
            <a:r>
              <a:rPr lang="en-US" altLang="zh-CN" b="1" dirty="0" err="1" smtClean="0"/>
              <a:t>mykey</a:t>
            </a:r>
            <a:r>
              <a:rPr lang="en-US" altLang="zh-CN" b="1" dirty="0" smtClean="0"/>
              <a:t> before a a1  	</a:t>
            </a:r>
            <a:r>
              <a:rPr lang="zh-CN" altLang="en-US" b="1" dirty="0" smtClean="0"/>
              <a:t>在 </a:t>
            </a:r>
            <a:r>
              <a:rPr lang="en-US" altLang="zh-CN" b="1" dirty="0" smtClean="0"/>
              <a:t>a </a:t>
            </a:r>
            <a:r>
              <a:rPr lang="zh-CN" altLang="en-US" b="1" dirty="0" smtClean="0"/>
              <a:t>的前面插入新元素 </a:t>
            </a:r>
            <a:r>
              <a:rPr lang="en-US" altLang="zh-CN" b="1" dirty="0" smtClean="0"/>
              <a:t>a1</a:t>
            </a:r>
          </a:p>
          <a:p>
            <a:r>
              <a:rPr lang="en-US" altLang="zh-CN" b="1" dirty="0" err="1" smtClean="0"/>
              <a:t>linsert</a:t>
            </a:r>
            <a:r>
              <a:rPr lang="en-US" altLang="zh-CN" b="1" dirty="0" smtClean="0"/>
              <a:t> </a:t>
            </a:r>
            <a:r>
              <a:rPr lang="en-US" altLang="zh-CN" b="1" dirty="0" err="1" smtClean="0"/>
              <a:t>mykey</a:t>
            </a:r>
            <a:r>
              <a:rPr lang="en-US" altLang="zh-CN" b="1" dirty="0" smtClean="0"/>
              <a:t> after e e2   	</a:t>
            </a:r>
            <a:r>
              <a:rPr lang="zh-CN" altLang="en-US" b="1" dirty="0" smtClean="0"/>
              <a:t>在</a:t>
            </a:r>
            <a:r>
              <a:rPr lang="en-US" altLang="zh-CN" b="1" dirty="0" smtClean="0"/>
              <a:t>e </a:t>
            </a:r>
            <a:r>
              <a:rPr lang="zh-CN" altLang="en-US" b="1" dirty="0" smtClean="0"/>
              <a:t>的后面插入新元素 </a:t>
            </a:r>
            <a:r>
              <a:rPr lang="en-US" altLang="zh-CN" b="1" dirty="0" smtClean="0"/>
              <a:t>e2</a:t>
            </a:r>
          </a:p>
          <a:p>
            <a:r>
              <a:rPr lang="en-US" altLang="zh-CN" b="1" dirty="0" err="1" smtClean="0"/>
              <a:t>rpush</a:t>
            </a:r>
            <a:r>
              <a:rPr lang="en-US" altLang="zh-CN" b="1" dirty="0" smtClean="0"/>
              <a:t> </a:t>
            </a:r>
            <a:r>
              <a:rPr lang="en-US" altLang="zh-CN" b="1" dirty="0" err="1" smtClean="0"/>
              <a:t>mykey</a:t>
            </a:r>
            <a:r>
              <a:rPr lang="en-US" altLang="zh-CN" b="1" dirty="0" smtClean="0"/>
              <a:t> a b 			</a:t>
            </a:r>
            <a:r>
              <a:rPr lang="zh-CN" altLang="en-US" b="1" dirty="0" smtClean="0"/>
              <a:t>在链表尾部先插入</a:t>
            </a:r>
            <a:r>
              <a:rPr lang="en-US" altLang="zh-CN" b="1" dirty="0" smtClean="0"/>
              <a:t>b,</a:t>
            </a:r>
            <a:r>
              <a:rPr lang="zh-CN" altLang="en-US" b="1" dirty="0" smtClean="0"/>
              <a:t>在插入</a:t>
            </a:r>
            <a:r>
              <a:rPr lang="en-US" altLang="zh-CN" b="1" dirty="0" smtClean="0"/>
              <a:t>a</a:t>
            </a:r>
          </a:p>
          <a:p>
            <a:r>
              <a:rPr lang="en-US" altLang="zh-CN" b="1" dirty="0" err="1" smtClean="0"/>
              <a:t>rpushx</a:t>
            </a:r>
            <a:r>
              <a:rPr lang="en-US" altLang="zh-CN" b="1" dirty="0" smtClean="0"/>
              <a:t> </a:t>
            </a:r>
            <a:r>
              <a:rPr lang="en-US" altLang="zh-CN" b="1" dirty="0" err="1" smtClean="0"/>
              <a:t>mykey</a:t>
            </a:r>
            <a:r>
              <a:rPr lang="en-US" altLang="zh-CN" b="1" dirty="0" smtClean="0"/>
              <a:t> e  			</a:t>
            </a:r>
            <a:r>
              <a:rPr lang="zh-CN" altLang="en-US" b="1" dirty="0" smtClean="0"/>
              <a:t>若</a:t>
            </a:r>
            <a:r>
              <a:rPr lang="en-US" altLang="zh-CN" b="1" dirty="0" smtClean="0"/>
              <a:t>key</a:t>
            </a:r>
            <a:r>
              <a:rPr lang="zh-CN" altLang="en-US" b="1" dirty="0" smtClean="0"/>
              <a:t>存在</a:t>
            </a:r>
            <a:r>
              <a:rPr lang="en-US" altLang="zh-CN" b="1" dirty="0" smtClean="0"/>
              <a:t>,</a:t>
            </a:r>
            <a:r>
              <a:rPr lang="zh-CN" altLang="en-US" b="1" dirty="0" smtClean="0"/>
              <a:t>在尾部插入</a:t>
            </a:r>
            <a:r>
              <a:rPr lang="en-US" altLang="zh-CN" b="1" dirty="0" smtClean="0"/>
              <a:t>e, </a:t>
            </a:r>
            <a:r>
              <a:rPr lang="zh-CN" altLang="en-US" b="1" dirty="0" smtClean="0"/>
              <a:t>若</a:t>
            </a:r>
            <a:r>
              <a:rPr lang="en-US" altLang="zh-CN" b="1" dirty="0" smtClean="0"/>
              <a:t>key</a:t>
            </a:r>
            <a:r>
              <a:rPr lang="zh-CN" altLang="en-US" b="1" dirty="0" smtClean="0"/>
              <a:t>不存在</a:t>
            </a:r>
            <a:r>
              <a:rPr lang="en-US" altLang="zh-CN" b="1" dirty="0" smtClean="0"/>
              <a:t>,</a:t>
            </a:r>
            <a:r>
              <a:rPr lang="zh-CN" altLang="en-US" b="1" dirty="0" smtClean="0"/>
              <a:t>则无效</a:t>
            </a:r>
          </a:p>
          <a:p>
            <a:r>
              <a:rPr lang="en-US" altLang="zh-CN" b="1" dirty="0" err="1" smtClean="0"/>
              <a:t>rpoplpush</a:t>
            </a:r>
            <a:r>
              <a:rPr lang="en-US" altLang="zh-CN" b="1" dirty="0" smtClean="0"/>
              <a:t> </a:t>
            </a:r>
            <a:r>
              <a:rPr lang="en-US" altLang="zh-CN" b="1" dirty="0" err="1" smtClean="0"/>
              <a:t>mykey</a:t>
            </a:r>
            <a:r>
              <a:rPr lang="en-US" altLang="zh-CN" b="1" dirty="0" smtClean="0"/>
              <a:t> mykey2   	</a:t>
            </a:r>
            <a:r>
              <a:rPr lang="zh-CN" altLang="en-US" b="1" dirty="0" smtClean="0"/>
              <a:t>将</a:t>
            </a:r>
            <a:r>
              <a:rPr lang="en-US" altLang="zh-CN" b="1" dirty="0" err="1" smtClean="0"/>
              <a:t>mykey</a:t>
            </a:r>
            <a:r>
              <a:rPr lang="zh-CN" altLang="en-US" b="1" dirty="0" smtClean="0"/>
              <a:t>的尾部元素弹出</a:t>
            </a:r>
            <a:r>
              <a:rPr lang="en-US" altLang="zh-CN" b="1" dirty="0" smtClean="0"/>
              <a:t>,</a:t>
            </a:r>
            <a:r>
              <a:rPr lang="zh-CN" altLang="en-US" b="1" dirty="0" smtClean="0"/>
              <a:t>再插入到</a:t>
            </a:r>
            <a:r>
              <a:rPr lang="en-US" altLang="zh-CN" b="1" dirty="0" smtClean="0"/>
              <a:t>mykey2 </a:t>
            </a:r>
            <a:r>
              <a:rPr lang="zh-CN" altLang="en-US" b="1" dirty="0" smtClean="0"/>
              <a:t>的头部</a:t>
            </a:r>
            <a:r>
              <a:rPr lang="en-US" altLang="zh-CN" b="1" dirty="0" smtClean="0"/>
              <a:t>(</a:t>
            </a:r>
            <a:r>
              <a:rPr lang="zh-CN" altLang="en-US" b="1" dirty="0" smtClean="0"/>
              <a:t>原子性的操作</a:t>
            </a:r>
            <a:r>
              <a:rPr lang="en-US" altLang="zh-CN" b="1" dirty="0" smtClean="0"/>
              <a:t>)</a:t>
            </a:r>
          </a:p>
          <a:p>
            <a:r>
              <a:rPr lang="zh-CN" altLang="en-US" b="1" dirty="0" smtClean="0"/>
              <a:t>删</a:t>
            </a:r>
          </a:p>
          <a:p>
            <a:r>
              <a:rPr lang="en-US" altLang="zh-CN" b="1" dirty="0" smtClean="0"/>
              <a:t>del </a:t>
            </a:r>
            <a:r>
              <a:rPr lang="en-US" altLang="zh-CN" b="1" dirty="0" err="1" smtClean="0"/>
              <a:t>mykey</a:t>
            </a:r>
            <a:r>
              <a:rPr lang="en-US" altLang="zh-CN" b="1" dirty="0" smtClean="0"/>
              <a:t>  				</a:t>
            </a:r>
            <a:r>
              <a:rPr lang="zh-CN" altLang="en-US" b="1" dirty="0" smtClean="0"/>
              <a:t>删除已有键 </a:t>
            </a:r>
          </a:p>
          <a:p>
            <a:r>
              <a:rPr lang="en-US" altLang="zh-CN" b="1" dirty="0" err="1" smtClean="0"/>
              <a:t>lrem</a:t>
            </a:r>
            <a:r>
              <a:rPr lang="en-US" altLang="zh-CN" b="1" dirty="0" smtClean="0"/>
              <a:t> </a:t>
            </a:r>
            <a:r>
              <a:rPr lang="en-US" altLang="zh-CN" b="1" dirty="0" err="1" smtClean="0"/>
              <a:t>mykey</a:t>
            </a:r>
            <a:r>
              <a:rPr lang="en-US" altLang="zh-CN" b="1" dirty="0" smtClean="0"/>
              <a:t> 2 a   			</a:t>
            </a:r>
            <a:r>
              <a:rPr lang="zh-CN" altLang="en-US" b="1" dirty="0" smtClean="0"/>
              <a:t>从头部开始找</a:t>
            </a:r>
            <a:r>
              <a:rPr lang="en-US" altLang="zh-CN" b="1" dirty="0" smtClean="0"/>
              <a:t>,</a:t>
            </a:r>
            <a:r>
              <a:rPr lang="zh-CN" altLang="en-US" b="1" dirty="0" smtClean="0"/>
              <a:t>按先后顺序</a:t>
            </a:r>
            <a:r>
              <a:rPr lang="en-US" altLang="zh-CN" b="1" dirty="0" smtClean="0"/>
              <a:t>,</a:t>
            </a:r>
            <a:r>
              <a:rPr lang="zh-CN" altLang="en-US" b="1" dirty="0" smtClean="0"/>
              <a:t>值为</a:t>
            </a:r>
            <a:r>
              <a:rPr lang="en-US" altLang="zh-CN" b="1" dirty="0" smtClean="0"/>
              <a:t>a</a:t>
            </a:r>
            <a:r>
              <a:rPr lang="zh-CN" altLang="en-US" b="1" dirty="0" smtClean="0"/>
              <a:t>的元素</a:t>
            </a:r>
            <a:r>
              <a:rPr lang="en-US" altLang="zh-CN" b="1" dirty="0" smtClean="0"/>
              <a:t>,</a:t>
            </a:r>
            <a:r>
              <a:rPr lang="zh-CN" altLang="en-US" b="1" dirty="0" smtClean="0"/>
              <a:t>删除数量为</a:t>
            </a:r>
            <a:r>
              <a:rPr lang="en-US" altLang="zh-CN" b="1" dirty="0" smtClean="0"/>
              <a:t>2</a:t>
            </a:r>
            <a:r>
              <a:rPr lang="zh-CN" altLang="en-US" b="1" dirty="0" smtClean="0"/>
              <a:t>个</a:t>
            </a:r>
            <a:r>
              <a:rPr lang="en-US" altLang="zh-CN" b="1" dirty="0" smtClean="0"/>
              <a:t>,</a:t>
            </a:r>
            <a:r>
              <a:rPr lang="zh-CN" altLang="en-US" b="1" dirty="0" smtClean="0"/>
              <a:t>若存在第</a:t>
            </a:r>
            <a:r>
              <a:rPr lang="en-US" altLang="zh-CN" b="1" dirty="0" smtClean="0"/>
              <a:t>3</a:t>
            </a:r>
            <a:r>
              <a:rPr lang="zh-CN" altLang="en-US" b="1" dirty="0" smtClean="0"/>
              <a:t>个</a:t>
            </a:r>
            <a:r>
              <a:rPr lang="en-US" altLang="zh-CN" b="1" dirty="0" smtClean="0"/>
              <a:t>,</a:t>
            </a:r>
            <a:r>
              <a:rPr lang="zh-CN" altLang="en-US" b="1" dirty="0" smtClean="0"/>
              <a:t>则不删除</a:t>
            </a:r>
          </a:p>
          <a:p>
            <a:r>
              <a:rPr lang="en-US" altLang="zh-CN" b="1" dirty="0" err="1" smtClean="0"/>
              <a:t>ltrim</a:t>
            </a:r>
            <a:r>
              <a:rPr lang="en-US" altLang="zh-CN" b="1" dirty="0" smtClean="0"/>
              <a:t> </a:t>
            </a:r>
            <a:r>
              <a:rPr lang="en-US" altLang="zh-CN" b="1" dirty="0" err="1" smtClean="0"/>
              <a:t>mykey</a:t>
            </a:r>
            <a:r>
              <a:rPr lang="en-US" altLang="zh-CN" b="1" dirty="0" smtClean="0"/>
              <a:t> 0 2  			</a:t>
            </a:r>
            <a:r>
              <a:rPr lang="zh-CN" altLang="en-US" b="1" dirty="0" smtClean="0"/>
              <a:t>从头开始</a:t>
            </a:r>
            <a:r>
              <a:rPr lang="en-US" altLang="zh-CN" b="1" dirty="0" smtClean="0"/>
              <a:t>,</a:t>
            </a:r>
            <a:r>
              <a:rPr lang="zh-CN" altLang="en-US" b="1" dirty="0" smtClean="0"/>
              <a:t>索引为</a:t>
            </a:r>
            <a:r>
              <a:rPr lang="en-US" altLang="zh-CN" b="1" dirty="0" smtClean="0"/>
              <a:t>0,1,2</a:t>
            </a:r>
            <a:r>
              <a:rPr lang="zh-CN" altLang="en-US" b="1" dirty="0" smtClean="0"/>
              <a:t>的</a:t>
            </a:r>
            <a:r>
              <a:rPr lang="en-US" altLang="zh-CN" b="1" dirty="0" smtClean="0"/>
              <a:t>3</a:t>
            </a:r>
            <a:r>
              <a:rPr lang="zh-CN" altLang="en-US" b="1" dirty="0" smtClean="0"/>
              <a:t>个元素</a:t>
            </a:r>
            <a:r>
              <a:rPr lang="en-US" altLang="zh-CN" b="1" dirty="0" smtClean="0"/>
              <a:t>,</a:t>
            </a:r>
            <a:r>
              <a:rPr lang="zh-CN" altLang="en-US" b="1" dirty="0" smtClean="0"/>
              <a:t>其余全部删除</a:t>
            </a:r>
          </a:p>
          <a:p>
            <a:r>
              <a:rPr lang="zh-CN" altLang="en-US" b="1" dirty="0" smtClean="0"/>
              <a:t>改</a:t>
            </a:r>
          </a:p>
          <a:p>
            <a:r>
              <a:rPr lang="en-US" altLang="zh-CN" b="1" dirty="0" err="1" smtClean="0"/>
              <a:t>lset</a:t>
            </a:r>
            <a:r>
              <a:rPr lang="en-US" altLang="zh-CN" b="1" dirty="0" smtClean="0"/>
              <a:t> </a:t>
            </a:r>
            <a:r>
              <a:rPr lang="en-US" altLang="zh-CN" b="1" dirty="0" err="1" smtClean="0"/>
              <a:t>mykey</a:t>
            </a:r>
            <a:r>
              <a:rPr lang="en-US" altLang="zh-CN" b="1" dirty="0" smtClean="0"/>
              <a:t> 1 e   			</a:t>
            </a:r>
            <a:r>
              <a:rPr lang="zh-CN" altLang="en-US" b="1" dirty="0" smtClean="0"/>
              <a:t>从头开始</a:t>
            </a:r>
            <a:r>
              <a:rPr lang="en-US" altLang="zh-CN" b="1" dirty="0" smtClean="0"/>
              <a:t>, </a:t>
            </a:r>
            <a:r>
              <a:rPr lang="zh-CN" altLang="en-US" b="1" dirty="0" smtClean="0"/>
              <a:t>将索引为</a:t>
            </a:r>
            <a:r>
              <a:rPr lang="en-US" altLang="zh-CN" b="1" dirty="0" smtClean="0"/>
              <a:t>1</a:t>
            </a:r>
            <a:r>
              <a:rPr lang="zh-CN" altLang="en-US" b="1" dirty="0" smtClean="0"/>
              <a:t>的元素值</a:t>
            </a:r>
            <a:r>
              <a:rPr lang="en-US" altLang="zh-CN" b="1" dirty="0" smtClean="0"/>
              <a:t>,</a:t>
            </a:r>
            <a:r>
              <a:rPr lang="zh-CN" altLang="en-US" b="1" dirty="0" smtClean="0"/>
              <a:t>设置为新值 </a:t>
            </a:r>
            <a:r>
              <a:rPr lang="en-US" altLang="zh-CN" b="1" dirty="0" smtClean="0"/>
              <a:t>e,</a:t>
            </a:r>
            <a:r>
              <a:rPr lang="zh-CN" altLang="en-US" b="1" dirty="0" smtClean="0"/>
              <a:t>若索引越界</a:t>
            </a:r>
            <a:r>
              <a:rPr lang="en-US" altLang="zh-CN" b="1" dirty="0" smtClean="0"/>
              <a:t>,</a:t>
            </a:r>
            <a:r>
              <a:rPr lang="zh-CN" altLang="en-US" b="1" dirty="0" smtClean="0"/>
              <a:t>则返回错误信息</a:t>
            </a:r>
          </a:p>
          <a:p>
            <a:r>
              <a:rPr lang="en-US" altLang="zh-CN" b="1" dirty="0" err="1" smtClean="0"/>
              <a:t>rpoplpush</a:t>
            </a:r>
            <a:r>
              <a:rPr lang="en-US" altLang="zh-CN" b="1" dirty="0" smtClean="0"/>
              <a:t> </a:t>
            </a:r>
            <a:r>
              <a:rPr lang="en-US" altLang="zh-CN" b="1" dirty="0" err="1" smtClean="0"/>
              <a:t>mykey</a:t>
            </a:r>
            <a:r>
              <a:rPr lang="en-US" altLang="zh-CN" b="1" dirty="0" smtClean="0"/>
              <a:t> </a:t>
            </a:r>
            <a:r>
              <a:rPr lang="en-US" altLang="zh-CN" b="1" dirty="0" err="1" smtClean="0"/>
              <a:t>mykey</a:t>
            </a:r>
            <a:r>
              <a:rPr lang="en-US" altLang="zh-CN" b="1" dirty="0" smtClean="0"/>
              <a:t>  		</a:t>
            </a:r>
            <a:r>
              <a:rPr lang="zh-CN" altLang="en-US" b="1" dirty="0" smtClean="0"/>
              <a:t>将 </a:t>
            </a:r>
            <a:r>
              <a:rPr lang="en-US" altLang="zh-CN" b="1" dirty="0" err="1" smtClean="0"/>
              <a:t>mykey</a:t>
            </a:r>
            <a:r>
              <a:rPr lang="en-US" altLang="zh-CN" b="1" dirty="0" smtClean="0"/>
              <a:t> </a:t>
            </a:r>
            <a:r>
              <a:rPr lang="zh-CN" altLang="en-US" b="1" dirty="0" smtClean="0"/>
              <a:t>中的尾部元素移到其头部</a:t>
            </a:r>
          </a:p>
          <a:p>
            <a:r>
              <a:rPr lang="zh-CN" altLang="en-US" b="1" dirty="0" smtClean="0"/>
              <a:t>查</a:t>
            </a:r>
          </a:p>
          <a:p>
            <a:r>
              <a:rPr lang="en-US" altLang="zh-CN" b="1" dirty="0" err="1" smtClean="0"/>
              <a:t>lrange</a:t>
            </a:r>
            <a:r>
              <a:rPr lang="en-US" altLang="zh-CN" b="1" dirty="0" smtClean="0"/>
              <a:t> </a:t>
            </a:r>
            <a:r>
              <a:rPr lang="en-US" altLang="zh-CN" b="1" dirty="0" err="1" smtClean="0"/>
              <a:t>mykey</a:t>
            </a:r>
            <a:r>
              <a:rPr lang="en-US" altLang="zh-CN" b="1" dirty="0" smtClean="0"/>
              <a:t> 0 -1  		</a:t>
            </a:r>
            <a:r>
              <a:rPr lang="zh-CN" altLang="en-US" b="1" dirty="0" smtClean="0"/>
              <a:t>取链表中的全部元素，其中</a:t>
            </a:r>
            <a:r>
              <a:rPr lang="en-US" altLang="zh-CN" b="1" dirty="0" smtClean="0"/>
              <a:t>0</a:t>
            </a:r>
            <a:r>
              <a:rPr lang="zh-CN" altLang="en-US" b="1" dirty="0" smtClean="0"/>
              <a:t>表示第一个元素</a:t>
            </a:r>
            <a:r>
              <a:rPr lang="en-US" altLang="zh-CN" b="1" dirty="0" smtClean="0"/>
              <a:t>,-1</a:t>
            </a:r>
            <a:r>
              <a:rPr lang="zh-CN" altLang="en-US" b="1" dirty="0" smtClean="0"/>
              <a:t>表示最后一个元素。</a:t>
            </a:r>
          </a:p>
          <a:p>
            <a:r>
              <a:rPr lang="en-US" altLang="zh-CN" b="1" dirty="0" err="1" smtClean="0"/>
              <a:t>lrange</a:t>
            </a:r>
            <a:r>
              <a:rPr lang="en-US" altLang="zh-CN" b="1" dirty="0" smtClean="0"/>
              <a:t> </a:t>
            </a:r>
            <a:r>
              <a:rPr lang="en-US" altLang="zh-CN" b="1" dirty="0" err="1" smtClean="0"/>
              <a:t>mykey</a:t>
            </a:r>
            <a:r>
              <a:rPr lang="en-US" altLang="zh-CN" b="1" dirty="0" smtClean="0"/>
              <a:t> 0 2    		</a:t>
            </a:r>
            <a:r>
              <a:rPr lang="zh-CN" altLang="en-US" b="1" dirty="0" smtClean="0"/>
              <a:t>从头开始</a:t>
            </a:r>
            <a:r>
              <a:rPr lang="en-US" altLang="zh-CN" b="1" dirty="0" smtClean="0"/>
              <a:t>,</a:t>
            </a:r>
            <a:r>
              <a:rPr lang="zh-CN" altLang="en-US" b="1" dirty="0" smtClean="0"/>
              <a:t>取索引为</a:t>
            </a:r>
            <a:r>
              <a:rPr lang="en-US" altLang="zh-CN" b="1" dirty="0" smtClean="0"/>
              <a:t>0,1,2</a:t>
            </a:r>
            <a:r>
              <a:rPr lang="zh-CN" altLang="en-US" b="1" dirty="0" smtClean="0"/>
              <a:t>的元素</a:t>
            </a:r>
          </a:p>
          <a:p>
            <a:r>
              <a:rPr lang="en-US" altLang="zh-CN" b="1" dirty="0" err="1" smtClean="0"/>
              <a:t>lrange</a:t>
            </a:r>
            <a:r>
              <a:rPr lang="en-US" altLang="zh-CN" b="1" dirty="0" smtClean="0"/>
              <a:t> </a:t>
            </a:r>
            <a:r>
              <a:rPr lang="en-US" altLang="zh-CN" b="1" dirty="0" err="1" smtClean="0"/>
              <a:t>mykey</a:t>
            </a:r>
            <a:r>
              <a:rPr lang="en-US" altLang="zh-CN" b="1" dirty="0" smtClean="0"/>
              <a:t> 0 0    		</a:t>
            </a:r>
            <a:r>
              <a:rPr lang="zh-CN" altLang="en-US" b="1" dirty="0" smtClean="0"/>
              <a:t>从头开始</a:t>
            </a:r>
            <a:r>
              <a:rPr lang="en-US" altLang="zh-CN" b="1" dirty="0" smtClean="0"/>
              <a:t>,</a:t>
            </a:r>
            <a:r>
              <a:rPr lang="zh-CN" altLang="en-US" b="1" dirty="0" smtClean="0"/>
              <a:t>取第一个元素</a:t>
            </a:r>
            <a:r>
              <a:rPr lang="en-US" altLang="zh-CN" b="1" dirty="0" smtClean="0"/>
              <a:t>,</a:t>
            </a:r>
            <a:r>
              <a:rPr lang="zh-CN" altLang="en-US" b="1" dirty="0" smtClean="0"/>
              <a:t>从第</a:t>
            </a:r>
            <a:r>
              <a:rPr lang="en-US" altLang="zh-CN" b="1" dirty="0" smtClean="0"/>
              <a:t>0</a:t>
            </a:r>
            <a:r>
              <a:rPr lang="zh-CN" altLang="en-US" b="1" dirty="0" smtClean="0"/>
              <a:t>个开始</a:t>
            </a:r>
            <a:r>
              <a:rPr lang="en-US" altLang="zh-CN" b="1" dirty="0" smtClean="0"/>
              <a:t>,</a:t>
            </a:r>
            <a:r>
              <a:rPr lang="zh-CN" altLang="en-US" b="1" dirty="0" smtClean="0"/>
              <a:t>到第</a:t>
            </a:r>
            <a:r>
              <a:rPr lang="en-US" altLang="zh-CN" b="1" dirty="0" smtClean="0"/>
              <a:t>0</a:t>
            </a:r>
            <a:r>
              <a:rPr lang="zh-CN" altLang="en-US" b="1" dirty="0" smtClean="0"/>
              <a:t>个结束</a:t>
            </a:r>
          </a:p>
          <a:p>
            <a:r>
              <a:rPr lang="en-US" altLang="zh-CN" b="1" dirty="0" err="1" smtClean="0"/>
              <a:t>lpop</a:t>
            </a:r>
            <a:r>
              <a:rPr lang="en-US" altLang="zh-CN" b="1" dirty="0" smtClean="0"/>
              <a:t> </a:t>
            </a:r>
            <a:r>
              <a:rPr lang="en-US" altLang="zh-CN" b="1" dirty="0" err="1" smtClean="0"/>
              <a:t>mykey</a:t>
            </a:r>
            <a:r>
              <a:rPr lang="en-US" altLang="zh-CN" b="1" dirty="0" smtClean="0"/>
              <a:t>          		</a:t>
            </a:r>
            <a:r>
              <a:rPr lang="zh-CN" altLang="en-US" b="1" dirty="0" smtClean="0"/>
              <a:t>获取头部元素</a:t>
            </a:r>
            <a:r>
              <a:rPr lang="en-US" altLang="zh-CN" b="1" dirty="0" smtClean="0"/>
              <a:t>,</a:t>
            </a:r>
            <a:r>
              <a:rPr lang="zh-CN" altLang="en-US" b="1" dirty="0" smtClean="0"/>
              <a:t>并且弹出头部元素</a:t>
            </a:r>
            <a:r>
              <a:rPr lang="en-US" altLang="zh-CN" b="1" dirty="0" smtClean="0"/>
              <a:t>,</a:t>
            </a:r>
            <a:r>
              <a:rPr lang="zh-CN" altLang="en-US" b="1" dirty="0" smtClean="0"/>
              <a:t>出栈</a:t>
            </a:r>
          </a:p>
          <a:p>
            <a:r>
              <a:rPr lang="en-US" altLang="zh-CN" b="1" dirty="0" err="1" smtClean="0"/>
              <a:t>lindex</a:t>
            </a:r>
            <a:r>
              <a:rPr lang="en-US" altLang="zh-CN" b="1" dirty="0" smtClean="0"/>
              <a:t> </a:t>
            </a:r>
            <a:r>
              <a:rPr lang="en-US" altLang="zh-CN" b="1" dirty="0" err="1" smtClean="0"/>
              <a:t>mykey</a:t>
            </a:r>
            <a:r>
              <a:rPr lang="en-US" altLang="zh-CN" b="1" dirty="0" smtClean="0"/>
              <a:t> 6      		</a:t>
            </a:r>
            <a:r>
              <a:rPr lang="zh-CN" altLang="en-US" b="1" dirty="0" smtClean="0"/>
              <a:t>从头开始</a:t>
            </a:r>
            <a:r>
              <a:rPr lang="en-US" altLang="zh-CN" b="1" dirty="0" smtClean="0"/>
              <a:t>,</a:t>
            </a:r>
            <a:r>
              <a:rPr lang="zh-CN" altLang="en-US" b="1" dirty="0" smtClean="0"/>
              <a:t>获取索引为</a:t>
            </a:r>
            <a:r>
              <a:rPr lang="en-US" altLang="zh-CN" b="1" dirty="0" smtClean="0"/>
              <a:t>6</a:t>
            </a:r>
            <a:r>
              <a:rPr lang="zh-CN" altLang="en-US" b="1" dirty="0" smtClean="0"/>
              <a:t>的元素 若下标越界</a:t>
            </a:r>
            <a:r>
              <a:rPr lang="en-US" altLang="zh-CN" b="1" dirty="0" smtClean="0"/>
              <a:t>,</a:t>
            </a:r>
            <a:r>
              <a:rPr lang="zh-CN" altLang="en-US" b="1" dirty="0" smtClean="0"/>
              <a:t>则返回</a:t>
            </a:r>
            <a:r>
              <a:rPr lang="en-US" altLang="zh-CN" b="1" dirty="0" smtClean="0"/>
              <a:t>nil </a:t>
            </a:r>
            <a:endParaRPr lang="zh-CN" altLang="en-US"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zh-CN" altLang="en-US" b="1" dirty="0" smtClean="0"/>
              <a:t>增</a:t>
            </a:r>
          </a:p>
          <a:p>
            <a:r>
              <a:rPr lang="en-US" altLang="zh-CN" b="1" dirty="0" err="1" smtClean="0"/>
              <a:t>sadd</a:t>
            </a:r>
            <a:r>
              <a:rPr lang="en-US" altLang="zh-CN" b="1" dirty="0" smtClean="0"/>
              <a:t> </a:t>
            </a:r>
            <a:r>
              <a:rPr lang="en-US" altLang="zh-CN" b="1" dirty="0" err="1" smtClean="0"/>
              <a:t>myset</a:t>
            </a:r>
            <a:r>
              <a:rPr lang="en-US" altLang="zh-CN" b="1" dirty="0" smtClean="0"/>
              <a:t> a b c  </a:t>
            </a:r>
          </a:p>
          <a:p>
            <a:r>
              <a:rPr lang="zh-CN" altLang="en-US" b="1" dirty="0" smtClean="0"/>
              <a:t>若</a:t>
            </a:r>
            <a:r>
              <a:rPr lang="en-US" altLang="zh-CN" b="1" dirty="0" smtClean="0"/>
              <a:t>key</a:t>
            </a:r>
            <a:r>
              <a:rPr lang="zh-CN" altLang="en-US" b="1" dirty="0" smtClean="0"/>
              <a:t>不存在</a:t>
            </a:r>
            <a:r>
              <a:rPr lang="en-US" altLang="zh-CN" b="1" dirty="0" smtClean="0"/>
              <a:t>,</a:t>
            </a:r>
            <a:r>
              <a:rPr lang="zh-CN" altLang="en-US" b="1" dirty="0" smtClean="0"/>
              <a:t>创建该键及与其关联的</a:t>
            </a:r>
            <a:r>
              <a:rPr lang="en-US" altLang="zh-CN" b="1" dirty="0" smtClean="0"/>
              <a:t>set,</a:t>
            </a:r>
            <a:r>
              <a:rPr lang="zh-CN" altLang="en-US" b="1" dirty="0" smtClean="0"/>
              <a:t>依次插入</a:t>
            </a:r>
            <a:r>
              <a:rPr lang="en-US" altLang="zh-CN" b="1" dirty="0" smtClean="0"/>
              <a:t>a ,b,</a:t>
            </a:r>
            <a:r>
              <a:rPr lang="zh-CN" altLang="en-US" b="1" dirty="0" smtClean="0"/>
              <a:t>若</a:t>
            </a:r>
            <a:r>
              <a:rPr lang="en-US" altLang="zh-CN" b="1" dirty="0" smtClean="0"/>
              <a:t>key</a:t>
            </a:r>
            <a:r>
              <a:rPr lang="zh-CN" altLang="en-US" b="1" dirty="0" smtClean="0"/>
              <a:t>存在</a:t>
            </a:r>
            <a:r>
              <a:rPr lang="en-US" altLang="zh-CN" b="1" dirty="0" smtClean="0"/>
              <a:t>,</a:t>
            </a:r>
            <a:r>
              <a:rPr lang="zh-CN" altLang="en-US" b="1" dirty="0" smtClean="0"/>
              <a:t>则插入</a:t>
            </a:r>
            <a:r>
              <a:rPr lang="en-US" altLang="zh-CN" b="1" dirty="0" smtClean="0"/>
              <a:t>value</a:t>
            </a:r>
            <a:r>
              <a:rPr lang="zh-CN" altLang="en-US" b="1" dirty="0" smtClean="0"/>
              <a:t>中</a:t>
            </a:r>
            <a:r>
              <a:rPr lang="en-US" altLang="zh-CN" b="1" dirty="0" smtClean="0"/>
              <a:t>,</a:t>
            </a:r>
            <a:r>
              <a:rPr lang="zh-CN" altLang="en-US" b="1" dirty="0" smtClean="0"/>
              <a:t>若</a:t>
            </a:r>
            <a:r>
              <a:rPr lang="en-US" altLang="zh-CN" b="1" dirty="0" smtClean="0"/>
              <a:t>a </a:t>
            </a:r>
            <a:r>
              <a:rPr lang="zh-CN" altLang="en-US" b="1" dirty="0" smtClean="0"/>
              <a:t>在</a:t>
            </a:r>
            <a:r>
              <a:rPr lang="en-US" altLang="zh-CN" b="1" dirty="0" err="1" smtClean="0"/>
              <a:t>myset</a:t>
            </a:r>
            <a:r>
              <a:rPr lang="zh-CN" altLang="en-US" b="1" dirty="0" smtClean="0"/>
              <a:t>中已经存在</a:t>
            </a:r>
            <a:r>
              <a:rPr lang="en-US" altLang="zh-CN" b="1" dirty="0" smtClean="0"/>
              <a:t>,</a:t>
            </a:r>
            <a:r>
              <a:rPr lang="zh-CN" altLang="en-US" b="1" dirty="0" smtClean="0"/>
              <a:t>则插入了 </a:t>
            </a:r>
            <a:r>
              <a:rPr lang="en-US" altLang="zh-CN" b="1" dirty="0" smtClean="0"/>
              <a:t>d </a:t>
            </a:r>
            <a:r>
              <a:rPr lang="zh-CN" altLang="en-US" b="1" dirty="0" smtClean="0"/>
              <a:t>和 </a:t>
            </a:r>
            <a:r>
              <a:rPr lang="en-US" altLang="zh-CN" b="1" dirty="0" smtClean="0"/>
              <a:t>e </a:t>
            </a:r>
            <a:r>
              <a:rPr lang="zh-CN" altLang="en-US" b="1" dirty="0" smtClean="0"/>
              <a:t>两个新成员。</a:t>
            </a:r>
          </a:p>
          <a:p>
            <a:r>
              <a:rPr lang="zh-CN" altLang="en-US" b="1" dirty="0" smtClean="0"/>
              <a:t>删</a:t>
            </a:r>
          </a:p>
          <a:p>
            <a:r>
              <a:rPr lang="en-US" altLang="zh-CN" b="1" dirty="0" err="1" smtClean="0"/>
              <a:t>spop</a:t>
            </a:r>
            <a:r>
              <a:rPr lang="en-US" altLang="zh-CN" b="1" dirty="0" smtClean="0"/>
              <a:t> </a:t>
            </a:r>
            <a:r>
              <a:rPr lang="en-US" altLang="zh-CN" b="1" dirty="0" err="1" smtClean="0"/>
              <a:t>myset</a:t>
            </a:r>
            <a:r>
              <a:rPr lang="en-US" altLang="zh-CN" b="1" dirty="0" smtClean="0"/>
              <a:t>  			</a:t>
            </a:r>
            <a:r>
              <a:rPr lang="zh-CN" altLang="en-US" b="1" dirty="0" smtClean="0"/>
              <a:t>尾部的</a:t>
            </a:r>
            <a:r>
              <a:rPr lang="en-US" altLang="zh-CN" b="1" dirty="0" smtClean="0"/>
              <a:t>b</a:t>
            </a:r>
            <a:r>
              <a:rPr lang="zh-CN" altLang="en-US" b="1" dirty="0" smtClean="0"/>
              <a:t>被移出</a:t>
            </a:r>
            <a:r>
              <a:rPr lang="en-US" altLang="zh-CN" b="1" dirty="0" smtClean="0"/>
              <a:t>,</a:t>
            </a:r>
            <a:r>
              <a:rPr lang="zh-CN" altLang="en-US" b="1" dirty="0" smtClean="0"/>
              <a:t>事实上</a:t>
            </a:r>
            <a:r>
              <a:rPr lang="en-US" altLang="zh-CN" b="1" dirty="0" smtClean="0"/>
              <a:t>b</a:t>
            </a:r>
            <a:r>
              <a:rPr lang="zh-CN" altLang="en-US" b="1" dirty="0" smtClean="0"/>
              <a:t>并不是之前插入的第一个或最后一个成员</a:t>
            </a:r>
          </a:p>
          <a:p>
            <a:r>
              <a:rPr lang="en-US" altLang="zh-CN" b="1" dirty="0" err="1" smtClean="0"/>
              <a:t>srem</a:t>
            </a:r>
            <a:r>
              <a:rPr lang="en-US" altLang="zh-CN" b="1" dirty="0" smtClean="0"/>
              <a:t> </a:t>
            </a:r>
            <a:r>
              <a:rPr lang="en-US" altLang="zh-CN" b="1" dirty="0" err="1" smtClean="0"/>
              <a:t>myset</a:t>
            </a:r>
            <a:r>
              <a:rPr lang="en-US" altLang="zh-CN" b="1" dirty="0" smtClean="0"/>
              <a:t> a d f  		</a:t>
            </a:r>
            <a:r>
              <a:rPr lang="zh-CN" altLang="en-US" b="1" dirty="0" smtClean="0"/>
              <a:t>若</a:t>
            </a:r>
            <a:r>
              <a:rPr lang="en-US" altLang="zh-CN" b="1" dirty="0" smtClean="0"/>
              <a:t>f</a:t>
            </a:r>
            <a:r>
              <a:rPr lang="zh-CN" altLang="en-US" b="1" dirty="0" smtClean="0"/>
              <a:t>不存在</a:t>
            </a:r>
            <a:r>
              <a:rPr lang="en-US" altLang="zh-CN" b="1" dirty="0" smtClean="0"/>
              <a:t>, </a:t>
            </a:r>
            <a:r>
              <a:rPr lang="zh-CN" altLang="en-US" b="1" dirty="0" smtClean="0"/>
              <a:t>移出 </a:t>
            </a:r>
            <a:r>
              <a:rPr lang="en-US" altLang="zh-CN" b="1" dirty="0" smtClean="0"/>
              <a:t>a</a:t>
            </a:r>
            <a:r>
              <a:rPr lang="zh-CN" altLang="en-US" b="1" dirty="0" smtClean="0"/>
              <a:t>、</a:t>
            </a:r>
            <a:r>
              <a:rPr lang="en-US" altLang="zh-CN" b="1" dirty="0" smtClean="0"/>
              <a:t>d ,</a:t>
            </a:r>
            <a:r>
              <a:rPr lang="zh-CN" altLang="en-US" b="1" dirty="0" smtClean="0"/>
              <a:t>并返回</a:t>
            </a:r>
            <a:r>
              <a:rPr lang="en-US" altLang="zh-CN" b="1" dirty="0" smtClean="0"/>
              <a:t>2</a:t>
            </a:r>
          </a:p>
          <a:p>
            <a:r>
              <a:rPr lang="zh-CN" altLang="en-US" b="1" dirty="0" smtClean="0"/>
              <a:t>改</a:t>
            </a:r>
          </a:p>
          <a:p>
            <a:r>
              <a:rPr lang="en-US" altLang="zh-CN" b="1" dirty="0" err="1" smtClean="0"/>
              <a:t>smove</a:t>
            </a:r>
            <a:r>
              <a:rPr lang="en-US" altLang="zh-CN" b="1" dirty="0" smtClean="0"/>
              <a:t> </a:t>
            </a:r>
            <a:r>
              <a:rPr lang="en-US" altLang="zh-CN" b="1" dirty="0" err="1" smtClean="0"/>
              <a:t>myset</a:t>
            </a:r>
            <a:r>
              <a:rPr lang="en-US" altLang="zh-CN" b="1" dirty="0" smtClean="0"/>
              <a:t> myset2 a    	</a:t>
            </a:r>
            <a:r>
              <a:rPr lang="zh-CN" altLang="en-US" b="1" dirty="0" smtClean="0"/>
              <a:t>将</a:t>
            </a:r>
            <a:r>
              <a:rPr lang="en-US" altLang="zh-CN" b="1" dirty="0" smtClean="0"/>
              <a:t>a</a:t>
            </a:r>
            <a:r>
              <a:rPr lang="zh-CN" altLang="en-US" b="1" dirty="0" smtClean="0"/>
              <a:t>从 </a:t>
            </a:r>
            <a:r>
              <a:rPr lang="en-US" altLang="zh-CN" b="1" dirty="0" err="1" smtClean="0"/>
              <a:t>myset</a:t>
            </a:r>
            <a:r>
              <a:rPr lang="en-US" altLang="zh-CN" b="1" dirty="0" smtClean="0"/>
              <a:t> </a:t>
            </a:r>
            <a:r>
              <a:rPr lang="zh-CN" altLang="en-US" b="1" dirty="0" smtClean="0"/>
              <a:t>移到 </a:t>
            </a:r>
            <a:r>
              <a:rPr lang="en-US" altLang="zh-CN" b="1" dirty="0" smtClean="0"/>
              <a:t>myset2</a:t>
            </a:r>
            <a:r>
              <a:rPr lang="zh-CN" altLang="en-US" b="1" dirty="0" smtClean="0"/>
              <a:t>，</a:t>
            </a:r>
          </a:p>
          <a:p>
            <a:r>
              <a:rPr lang="zh-CN" altLang="en-US" b="1" dirty="0" smtClean="0"/>
              <a:t>查</a:t>
            </a:r>
          </a:p>
          <a:p>
            <a:r>
              <a:rPr lang="en-US" altLang="zh-CN" b="1" dirty="0" err="1" smtClean="0"/>
              <a:t>sismember</a:t>
            </a:r>
            <a:r>
              <a:rPr lang="en-US" altLang="zh-CN" b="1" dirty="0" smtClean="0"/>
              <a:t> </a:t>
            </a:r>
            <a:r>
              <a:rPr lang="en-US" altLang="zh-CN" b="1" dirty="0" err="1" smtClean="0"/>
              <a:t>myset</a:t>
            </a:r>
            <a:r>
              <a:rPr lang="en-US" altLang="zh-CN" b="1" dirty="0" smtClean="0"/>
              <a:t> a    		</a:t>
            </a:r>
            <a:r>
              <a:rPr lang="zh-CN" altLang="en-US" b="1" dirty="0" smtClean="0"/>
              <a:t>判断 </a:t>
            </a:r>
            <a:r>
              <a:rPr lang="en-US" altLang="zh-CN" b="1" dirty="0" smtClean="0"/>
              <a:t>a </a:t>
            </a:r>
            <a:r>
              <a:rPr lang="zh-CN" altLang="en-US" b="1" dirty="0" smtClean="0"/>
              <a:t>是否已经存在，返回值为 </a:t>
            </a:r>
            <a:r>
              <a:rPr lang="en-US" altLang="zh-CN" b="1" dirty="0" smtClean="0"/>
              <a:t>1 </a:t>
            </a:r>
            <a:r>
              <a:rPr lang="zh-CN" altLang="en-US" b="1" dirty="0" smtClean="0"/>
              <a:t>表示存在。</a:t>
            </a:r>
          </a:p>
          <a:p>
            <a:r>
              <a:rPr lang="en-US" altLang="zh-CN" b="1" dirty="0" err="1" smtClean="0"/>
              <a:t>smembers</a:t>
            </a:r>
            <a:r>
              <a:rPr lang="en-US" altLang="zh-CN" b="1" dirty="0" smtClean="0"/>
              <a:t> </a:t>
            </a:r>
            <a:r>
              <a:rPr lang="en-US" altLang="zh-CN" b="1" dirty="0" err="1" smtClean="0"/>
              <a:t>myset</a:t>
            </a:r>
            <a:r>
              <a:rPr lang="en-US" altLang="zh-CN" b="1" dirty="0" smtClean="0"/>
              <a:t>    		</a:t>
            </a:r>
            <a:r>
              <a:rPr lang="zh-CN" altLang="en-US" b="1" dirty="0" smtClean="0"/>
              <a:t>查看</a:t>
            </a:r>
            <a:r>
              <a:rPr lang="en-US" altLang="zh-CN" b="1" dirty="0" smtClean="0"/>
              <a:t>set</a:t>
            </a:r>
            <a:r>
              <a:rPr lang="zh-CN" altLang="en-US" b="1" dirty="0" smtClean="0"/>
              <a:t>中的内容</a:t>
            </a:r>
          </a:p>
          <a:p>
            <a:r>
              <a:rPr lang="en-US" altLang="zh-CN" b="1" dirty="0" err="1" smtClean="0"/>
              <a:t>scard</a:t>
            </a:r>
            <a:r>
              <a:rPr lang="en-US" altLang="zh-CN" b="1" dirty="0" smtClean="0"/>
              <a:t> </a:t>
            </a:r>
            <a:r>
              <a:rPr lang="en-US" altLang="zh-CN" b="1" dirty="0" err="1" smtClean="0"/>
              <a:t>myset</a:t>
            </a:r>
            <a:r>
              <a:rPr lang="en-US" altLang="zh-CN" b="1" dirty="0" smtClean="0"/>
              <a:t>    			</a:t>
            </a:r>
            <a:r>
              <a:rPr lang="zh-CN" altLang="en-US" b="1" dirty="0" smtClean="0"/>
              <a:t>获取</a:t>
            </a:r>
            <a:r>
              <a:rPr lang="en-US" altLang="zh-CN" b="1" dirty="0" smtClean="0"/>
              <a:t>Set </a:t>
            </a:r>
            <a:r>
              <a:rPr lang="zh-CN" altLang="en-US" b="1" dirty="0" smtClean="0"/>
              <a:t>集合中元素的数量</a:t>
            </a:r>
          </a:p>
          <a:p>
            <a:r>
              <a:rPr lang="en-US" altLang="zh-CN" b="1" dirty="0" err="1" smtClean="0"/>
              <a:t>srandmember</a:t>
            </a:r>
            <a:r>
              <a:rPr lang="en-US" altLang="zh-CN" b="1" dirty="0" smtClean="0"/>
              <a:t> </a:t>
            </a:r>
            <a:r>
              <a:rPr lang="en-US" altLang="zh-CN" b="1" dirty="0" err="1" smtClean="0"/>
              <a:t>myset</a:t>
            </a:r>
            <a:r>
              <a:rPr lang="en-US" altLang="zh-CN" b="1" dirty="0" smtClean="0"/>
              <a:t>  		</a:t>
            </a:r>
            <a:r>
              <a:rPr lang="zh-CN" altLang="en-US" b="1" dirty="0" smtClean="0"/>
              <a:t>随机的返回某一成员</a:t>
            </a:r>
          </a:p>
          <a:p>
            <a:r>
              <a:rPr lang="en-US" altLang="zh-CN" b="1" dirty="0" err="1" smtClean="0"/>
              <a:t>sdiff</a:t>
            </a:r>
            <a:r>
              <a:rPr lang="en-US" altLang="zh-CN" b="1" dirty="0" smtClean="0"/>
              <a:t> myset1 myset2 myset3  	1</a:t>
            </a:r>
            <a:r>
              <a:rPr lang="zh-CN" altLang="en-US" b="1" dirty="0" smtClean="0"/>
              <a:t>和</a:t>
            </a:r>
            <a:r>
              <a:rPr lang="en-US" altLang="zh-CN" b="1" dirty="0" smtClean="0"/>
              <a:t>2</a:t>
            </a:r>
            <a:r>
              <a:rPr lang="zh-CN" altLang="en-US" b="1" dirty="0" smtClean="0"/>
              <a:t>得到一个结果</a:t>
            </a:r>
            <a:r>
              <a:rPr lang="en-US" altLang="zh-CN" b="1" dirty="0" smtClean="0"/>
              <a:t>,</a:t>
            </a:r>
            <a:r>
              <a:rPr lang="zh-CN" altLang="en-US" b="1" dirty="0" smtClean="0"/>
              <a:t>拿这个集合和</a:t>
            </a:r>
            <a:r>
              <a:rPr lang="en-US" altLang="zh-CN" b="1" dirty="0" smtClean="0"/>
              <a:t>3</a:t>
            </a:r>
            <a:r>
              <a:rPr lang="zh-CN" altLang="en-US" b="1" dirty="0" smtClean="0"/>
              <a:t>比较</a:t>
            </a:r>
            <a:r>
              <a:rPr lang="en-US" altLang="zh-CN" b="1" dirty="0" smtClean="0"/>
              <a:t>,</a:t>
            </a:r>
            <a:r>
              <a:rPr lang="zh-CN" altLang="en-US" b="1" dirty="0" smtClean="0"/>
              <a:t>获得每个独有的值</a:t>
            </a:r>
          </a:p>
          <a:p>
            <a:r>
              <a:rPr lang="en-US" altLang="zh-CN" b="1" dirty="0" err="1" smtClean="0"/>
              <a:t>sdiffstore</a:t>
            </a:r>
            <a:r>
              <a:rPr lang="en-US" altLang="zh-CN" b="1" dirty="0" smtClean="0"/>
              <a:t> </a:t>
            </a:r>
            <a:r>
              <a:rPr lang="en-US" altLang="zh-CN" b="1" dirty="0" err="1" smtClean="0"/>
              <a:t>diffkey</a:t>
            </a:r>
            <a:r>
              <a:rPr lang="en-US" altLang="zh-CN" b="1" dirty="0" smtClean="0"/>
              <a:t> </a:t>
            </a:r>
            <a:r>
              <a:rPr lang="en-US" altLang="zh-CN" b="1" dirty="0" err="1" smtClean="0"/>
              <a:t>myset</a:t>
            </a:r>
            <a:r>
              <a:rPr lang="en-US" altLang="zh-CN" b="1" dirty="0" smtClean="0"/>
              <a:t> myset2 myset3  	3</a:t>
            </a:r>
            <a:r>
              <a:rPr lang="zh-CN" altLang="en-US" b="1" dirty="0" smtClean="0"/>
              <a:t>个集和比较</a:t>
            </a:r>
            <a:r>
              <a:rPr lang="en-US" altLang="zh-CN" b="1" dirty="0" smtClean="0"/>
              <a:t>,</a:t>
            </a:r>
            <a:r>
              <a:rPr lang="zh-CN" altLang="en-US" b="1" dirty="0" smtClean="0"/>
              <a:t>获取独有的元素</a:t>
            </a:r>
            <a:r>
              <a:rPr lang="en-US" altLang="zh-CN" b="1" dirty="0" smtClean="0"/>
              <a:t>,</a:t>
            </a:r>
            <a:r>
              <a:rPr lang="zh-CN" altLang="en-US" b="1" dirty="0" smtClean="0"/>
              <a:t>并存入</a:t>
            </a:r>
            <a:r>
              <a:rPr lang="en-US" altLang="zh-CN" b="1" dirty="0" err="1" smtClean="0"/>
              <a:t>diffkey</a:t>
            </a:r>
            <a:r>
              <a:rPr lang="en-US" altLang="zh-CN" b="1" dirty="0" smtClean="0"/>
              <a:t> </a:t>
            </a:r>
            <a:r>
              <a:rPr lang="zh-CN" altLang="en-US" b="1" dirty="0" smtClean="0"/>
              <a:t>关联的</a:t>
            </a:r>
            <a:r>
              <a:rPr lang="en-US" altLang="zh-CN" b="1" dirty="0" smtClean="0"/>
              <a:t>Set</a:t>
            </a:r>
            <a:r>
              <a:rPr lang="zh-CN" altLang="en-US" b="1" dirty="0" smtClean="0"/>
              <a:t>中</a:t>
            </a:r>
          </a:p>
          <a:p>
            <a:r>
              <a:rPr lang="en-US" altLang="zh-CN" b="1" dirty="0" smtClean="0"/>
              <a:t>sinter </a:t>
            </a:r>
            <a:r>
              <a:rPr lang="en-US" altLang="zh-CN" b="1" dirty="0" err="1" smtClean="0"/>
              <a:t>myset</a:t>
            </a:r>
            <a:r>
              <a:rPr lang="en-US" altLang="zh-CN" b="1" dirty="0" smtClean="0"/>
              <a:t> myset2 myset3   			</a:t>
            </a:r>
            <a:r>
              <a:rPr lang="zh-CN" altLang="en-US" b="1" dirty="0" smtClean="0"/>
              <a:t>获得</a:t>
            </a:r>
            <a:r>
              <a:rPr lang="en-US" altLang="zh-CN" b="1" dirty="0" smtClean="0"/>
              <a:t>3</a:t>
            </a:r>
            <a:r>
              <a:rPr lang="zh-CN" altLang="en-US" b="1" dirty="0" smtClean="0"/>
              <a:t>个集合中都有的元素</a:t>
            </a:r>
          </a:p>
          <a:p>
            <a:r>
              <a:rPr lang="en-US" altLang="zh-CN" b="1" dirty="0" err="1" smtClean="0"/>
              <a:t>sinterstore</a:t>
            </a:r>
            <a:r>
              <a:rPr lang="en-US" altLang="zh-CN" b="1" dirty="0" smtClean="0"/>
              <a:t> </a:t>
            </a:r>
            <a:r>
              <a:rPr lang="en-US" altLang="zh-CN" b="1" dirty="0" err="1" smtClean="0"/>
              <a:t>interkey</a:t>
            </a:r>
            <a:r>
              <a:rPr lang="en-US" altLang="zh-CN" b="1" dirty="0" smtClean="0"/>
              <a:t> </a:t>
            </a:r>
            <a:r>
              <a:rPr lang="en-US" altLang="zh-CN" b="1" dirty="0" err="1" smtClean="0"/>
              <a:t>myset</a:t>
            </a:r>
            <a:r>
              <a:rPr lang="en-US" altLang="zh-CN" b="1" dirty="0" smtClean="0"/>
              <a:t> myset2 myset3  </a:t>
            </a:r>
            <a:r>
              <a:rPr lang="zh-CN" altLang="en-US" b="1" dirty="0" smtClean="0"/>
              <a:t>把交集存入</a:t>
            </a:r>
            <a:r>
              <a:rPr lang="en-US" altLang="zh-CN" b="1" dirty="0" err="1" smtClean="0"/>
              <a:t>interkey</a:t>
            </a:r>
            <a:r>
              <a:rPr lang="en-US" altLang="zh-CN" b="1" dirty="0" smtClean="0"/>
              <a:t> </a:t>
            </a:r>
            <a:r>
              <a:rPr lang="zh-CN" altLang="en-US" b="1" dirty="0" smtClean="0"/>
              <a:t>关联的</a:t>
            </a:r>
            <a:r>
              <a:rPr lang="en-US" altLang="zh-CN" b="1" dirty="0" smtClean="0"/>
              <a:t>Set</a:t>
            </a:r>
            <a:r>
              <a:rPr lang="zh-CN" altLang="en-US" b="1" dirty="0" smtClean="0"/>
              <a:t>中</a:t>
            </a:r>
          </a:p>
          <a:p>
            <a:r>
              <a:rPr lang="en-US" altLang="zh-CN" b="1" dirty="0" err="1" smtClean="0"/>
              <a:t>sunion</a:t>
            </a:r>
            <a:r>
              <a:rPr lang="en-US" altLang="zh-CN" b="1" dirty="0" smtClean="0"/>
              <a:t> </a:t>
            </a:r>
            <a:r>
              <a:rPr lang="en-US" altLang="zh-CN" b="1" dirty="0" err="1" smtClean="0"/>
              <a:t>myset</a:t>
            </a:r>
            <a:r>
              <a:rPr lang="en-US" altLang="zh-CN" b="1" dirty="0" smtClean="0"/>
              <a:t> myset2 myset3   			</a:t>
            </a:r>
            <a:r>
              <a:rPr lang="zh-CN" altLang="en-US" b="1" dirty="0" smtClean="0"/>
              <a:t>获取</a:t>
            </a:r>
            <a:r>
              <a:rPr lang="en-US" altLang="zh-CN" b="1" dirty="0" smtClean="0"/>
              <a:t>3</a:t>
            </a:r>
            <a:r>
              <a:rPr lang="zh-CN" altLang="en-US" b="1" dirty="0" smtClean="0"/>
              <a:t>个集合中的成员的并集</a:t>
            </a:r>
          </a:p>
          <a:p>
            <a:r>
              <a:rPr lang="en-US" altLang="zh-CN" b="1" dirty="0" err="1" smtClean="0"/>
              <a:t>sunionstore</a:t>
            </a:r>
            <a:r>
              <a:rPr lang="en-US" altLang="zh-CN" b="1" dirty="0" smtClean="0"/>
              <a:t> </a:t>
            </a:r>
            <a:r>
              <a:rPr lang="en-US" altLang="zh-CN" b="1" dirty="0" err="1" smtClean="0"/>
              <a:t>unionkey</a:t>
            </a:r>
            <a:r>
              <a:rPr lang="en-US" altLang="zh-CN" b="1" dirty="0" smtClean="0"/>
              <a:t> </a:t>
            </a:r>
            <a:r>
              <a:rPr lang="en-US" altLang="zh-CN" b="1" dirty="0" err="1" smtClean="0"/>
              <a:t>myset</a:t>
            </a:r>
            <a:r>
              <a:rPr lang="en-US" altLang="zh-CN" b="1" dirty="0" smtClean="0"/>
              <a:t> myset2 myset3  </a:t>
            </a:r>
            <a:r>
              <a:rPr lang="zh-CN" altLang="en-US" b="1" dirty="0" smtClean="0"/>
              <a:t>把并集存入</a:t>
            </a:r>
            <a:r>
              <a:rPr lang="en-US" altLang="zh-CN" b="1" dirty="0" err="1" smtClean="0"/>
              <a:t>unionkey</a:t>
            </a:r>
            <a:r>
              <a:rPr lang="en-US" altLang="zh-CN" b="1" dirty="0" smtClean="0"/>
              <a:t> </a:t>
            </a:r>
            <a:r>
              <a:rPr lang="zh-CN" altLang="en-US" b="1" dirty="0" smtClean="0"/>
              <a:t>关联的</a:t>
            </a:r>
            <a:r>
              <a:rPr lang="en-US" altLang="zh-CN" b="1" dirty="0" smtClean="0"/>
              <a:t>Set</a:t>
            </a:r>
            <a:r>
              <a:rPr lang="zh-CN" altLang="en-US" b="1" dirty="0" smtClean="0"/>
              <a:t>中</a:t>
            </a:r>
            <a:endParaRPr lang="zh-CN" altLang="en-US"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algn="l"/>
            <a:r>
              <a:rPr lang="zh-CN" altLang="en-US" b="1" dirty="0" smtClean="0">
                <a:latin typeface="黑体" pitchFamily="49" charset="-122"/>
                <a:ea typeface="黑体" pitchFamily="49" charset="-122"/>
              </a:rPr>
              <a:t>增</a:t>
            </a:r>
          </a:p>
          <a:p>
            <a:pPr algn="l"/>
            <a:r>
              <a:rPr lang="en-US" altLang="zh-CN" b="1" dirty="0" err="1" smtClean="0">
                <a:latin typeface="黑体" pitchFamily="49" charset="-122"/>
                <a:ea typeface="黑体" pitchFamily="49" charset="-122"/>
              </a:rPr>
              <a:t>zadd</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2 "two" 3 "three"   		</a:t>
            </a:r>
            <a:r>
              <a:rPr lang="zh-CN" altLang="en-US" b="1" dirty="0" smtClean="0">
                <a:latin typeface="黑体" pitchFamily="49" charset="-122"/>
                <a:ea typeface="黑体" pitchFamily="49" charset="-122"/>
              </a:rPr>
              <a:t>添加两个分数分别是 </a:t>
            </a:r>
            <a:r>
              <a:rPr lang="en-US" altLang="zh-CN" b="1" dirty="0" smtClean="0">
                <a:latin typeface="黑体" pitchFamily="49" charset="-122"/>
                <a:ea typeface="黑体" pitchFamily="49" charset="-122"/>
              </a:rPr>
              <a:t>2 </a:t>
            </a:r>
            <a:r>
              <a:rPr lang="zh-CN" altLang="en-US" b="1" dirty="0" smtClean="0">
                <a:latin typeface="黑体" pitchFamily="49" charset="-122"/>
                <a:ea typeface="黑体" pitchFamily="49" charset="-122"/>
              </a:rPr>
              <a:t>和 </a:t>
            </a:r>
            <a:r>
              <a:rPr lang="en-US" altLang="zh-CN" b="1" dirty="0" smtClean="0">
                <a:latin typeface="黑体" pitchFamily="49" charset="-122"/>
                <a:ea typeface="黑体" pitchFamily="49" charset="-122"/>
              </a:rPr>
              <a:t>3 </a:t>
            </a:r>
            <a:r>
              <a:rPr lang="zh-CN" altLang="en-US" b="1" dirty="0" smtClean="0">
                <a:latin typeface="黑体" pitchFamily="49" charset="-122"/>
                <a:ea typeface="黑体" pitchFamily="49" charset="-122"/>
              </a:rPr>
              <a:t>的两个成员</a:t>
            </a:r>
          </a:p>
          <a:p>
            <a:pPr algn="l"/>
            <a:r>
              <a:rPr lang="zh-CN" altLang="en-US" b="1" dirty="0" smtClean="0">
                <a:latin typeface="黑体" pitchFamily="49" charset="-122"/>
                <a:ea typeface="黑体" pitchFamily="49" charset="-122"/>
              </a:rPr>
              <a:t>删</a:t>
            </a:r>
          </a:p>
          <a:p>
            <a:pPr algn="l"/>
            <a:r>
              <a:rPr lang="en-US" altLang="zh-CN" b="1" dirty="0" err="1" smtClean="0">
                <a:latin typeface="黑体" pitchFamily="49" charset="-122"/>
                <a:ea typeface="黑体" pitchFamily="49" charset="-122"/>
              </a:rPr>
              <a:t>zrem</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one two  				</a:t>
            </a:r>
            <a:r>
              <a:rPr lang="zh-CN" altLang="en-US" b="1" dirty="0" smtClean="0">
                <a:latin typeface="黑体" pitchFamily="49" charset="-122"/>
                <a:ea typeface="黑体" pitchFamily="49" charset="-122"/>
              </a:rPr>
              <a:t>删除多个成员变量</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返回删除的数量</a:t>
            </a:r>
          </a:p>
          <a:p>
            <a:pPr algn="l"/>
            <a:r>
              <a:rPr lang="zh-CN" altLang="en-US" b="1" dirty="0" smtClean="0">
                <a:latin typeface="黑体" pitchFamily="49" charset="-122"/>
                <a:ea typeface="黑体" pitchFamily="49" charset="-122"/>
              </a:rPr>
              <a:t>改</a:t>
            </a:r>
          </a:p>
          <a:p>
            <a:pPr algn="l"/>
            <a:r>
              <a:rPr lang="en-US" altLang="zh-CN" b="1" dirty="0" err="1" smtClean="0">
                <a:latin typeface="黑体" pitchFamily="49" charset="-122"/>
                <a:ea typeface="黑体" pitchFamily="49" charset="-122"/>
              </a:rPr>
              <a:t>zincrby</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2 one  				</a:t>
            </a:r>
            <a:r>
              <a:rPr lang="zh-CN" altLang="en-US" b="1" dirty="0" smtClean="0">
                <a:latin typeface="黑体" pitchFamily="49" charset="-122"/>
                <a:ea typeface="黑体" pitchFamily="49" charset="-122"/>
              </a:rPr>
              <a:t>将成员 </a:t>
            </a:r>
            <a:r>
              <a:rPr lang="en-US" altLang="zh-CN" b="1" dirty="0" smtClean="0">
                <a:latin typeface="黑体" pitchFamily="49" charset="-122"/>
                <a:ea typeface="黑体" pitchFamily="49" charset="-122"/>
              </a:rPr>
              <a:t>one </a:t>
            </a:r>
            <a:r>
              <a:rPr lang="zh-CN" altLang="en-US" b="1" dirty="0" smtClean="0">
                <a:latin typeface="黑体" pitchFamily="49" charset="-122"/>
                <a:ea typeface="黑体" pitchFamily="49" charset="-122"/>
              </a:rPr>
              <a:t>的分数增加 </a:t>
            </a:r>
            <a:r>
              <a:rPr lang="en-US" altLang="zh-CN" b="1" dirty="0" smtClean="0">
                <a:latin typeface="黑体" pitchFamily="49" charset="-122"/>
                <a:ea typeface="黑体" pitchFamily="49" charset="-122"/>
              </a:rPr>
              <a:t>2</a:t>
            </a:r>
            <a:r>
              <a:rPr lang="zh-CN" altLang="en-US" b="1" dirty="0" smtClean="0">
                <a:latin typeface="黑体" pitchFamily="49" charset="-122"/>
                <a:ea typeface="黑体" pitchFamily="49" charset="-122"/>
              </a:rPr>
              <a:t>，并返回该成员更新后的分数</a:t>
            </a:r>
          </a:p>
          <a:p>
            <a:pPr algn="l"/>
            <a:r>
              <a:rPr lang="zh-CN" altLang="en-US" b="1" dirty="0" smtClean="0">
                <a:latin typeface="黑体" pitchFamily="49" charset="-122"/>
                <a:ea typeface="黑体" pitchFamily="49" charset="-122"/>
              </a:rPr>
              <a:t>查 </a:t>
            </a:r>
          </a:p>
          <a:p>
            <a:pPr algn="l"/>
            <a:r>
              <a:rPr lang="en-US" altLang="zh-CN" b="1" dirty="0" err="1" smtClean="0">
                <a:latin typeface="黑体" pitchFamily="49" charset="-122"/>
                <a:ea typeface="黑体" pitchFamily="49" charset="-122"/>
              </a:rPr>
              <a:t>zrange</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0 -1 WITHSCORES  		</a:t>
            </a:r>
            <a:r>
              <a:rPr lang="zh-CN" altLang="en-US" b="1" dirty="0" smtClean="0">
                <a:latin typeface="黑体" pitchFamily="49" charset="-122"/>
                <a:ea typeface="黑体" pitchFamily="49" charset="-122"/>
              </a:rPr>
              <a:t>返回所有成员和分数</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不加</a:t>
            </a:r>
            <a:r>
              <a:rPr lang="en-US" altLang="zh-CN" b="1" dirty="0" smtClean="0">
                <a:latin typeface="黑体" pitchFamily="49" charset="-122"/>
                <a:ea typeface="黑体" pitchFamily="49" charset="-122"/>
              </a:rPr>
              <a:t>WITHSCORES,</a:t>
            </a:r>
            <a:r>
              <a:rPr lang="zh-CN" altLang="en-US" b="1" dirty="0" smtClean="0">
                <a:latin typeface="黑体" pitchFamily="49" charset="-122"/>
                <a:ea typeface="黑体" pitchFamily="49" charset="-122"/>
              </a:rPr>
              <a:t>只返回成员</a:t>
            </a:r>
          </a:p>
          <a:p>
            <a:pPr algn="l"/>
            <a:r>
              <a:rPr lang="en-US" altLang="zh-CN" b="1" dirty="0" err="1" smtClean="0">
                <a:latin typeface="黑体" pitchFamily="49" charset="-122"/>
                <a:ea typeface="黑体" pitchFamily="49" charset="-122"/>
              </a:rPr>
              <a:t>zrank</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one   				</a:t>
            </a:r>
            <a:r>
              <a:rPr lang="zh-CN" altLang="en-US" b="1" dirty="0" smtClean="0">
                <a:latin typeface="黑体" pitchFamily="49" charset="-122"/>
                <a:ea typeface="黑体" pitchFamily="49" charset="-122"/>
              </a:rPr>
              <a:t>获取成员</a:t>
            </a:r>
            <a:r>
              <a:rPr lang="en-US" altLang="zh-CN" b="1" dirty="0" smtClean="0">
                <a:latin typeface="黑体" pitchFamily="49" charset="-122"/>
                <a:ea typeface="黑体" pitchFamily="49" charset="-122"/>
              </a:rPr>
              <a:t>one</a:t>
            </a:r>
            <a:r>
              <a:rPr lang="zh-CN" altLang="en-US" b="1" dirty="0" smtClean="0">
                <a:latin typeface="黑体" pitchFamily="49" charset="-122"/>
                <a:ea typeface="黑体" pitchFamily="49" charset="-122"/>
              </a:rPr>
              <a:t>在</a:t>
            </a:r>
            <a:r>
              <a:rPr lang="en-US" altLang="zh-CN" b="1" dirty="0" smtClean="0">
                <a:latin typeface="黑体" pitchFamily="49" charset="-122"/>
                <a:ea typeface="黑体" pitchFamily="49" charset="-122"/>
              </a:rPr>
              <a:t>Sorted-Set</a:t>
            </a:r>
            <a:r>
              <a:rPr lang="zh-CN" altLang="en-US" b="1" dirty="0" smtClean="0">
                <a:latin typeface="黑体" pitchFamily="49" charset="-122"/>
                <a:ea typeface="黑体" pitchFamily="49" charset="-122"/>
              </a:rPr>
              <a:t>中的位置索引值。</a:t>
            </a:r>
            <a:r>
              <a:rPr lang="en-US" altLang="zh-CN" b="1" dirty="0" smtClean="0">
                <a:latin typeface="黑体" pitchFamily="49" charset="-122"/>
                <a:ea typeface="黑体" pitchFamily="49" charset="-122"/>
              </a:rPr>
              <a:t>0</a:t>
            </a:r>
            <a:r>
              <a:rPr lang="zh-CN" altLang="en-US" b="1" dirty="0" smtClean="0">
                <a:latin typeface="黑体" pitchFamily="49" charset="-122"/>
                <a:ea typeface="黑体" pitchFamily="49" charset="-122"/>
              </a:rPr>
              <a:t>表示第一个位置</a:t>
            </a:r>
          </a:p>
          <a:p>
            <a:pPr algn="l"/>
            <a:r>
              <a:rPr lang="en-US" altLang="zh-CN" b="1" dirty="0" err="1" smtClean="0">
                <a:latin typeface="黑体" pitchFamily="49" charset="-122"/>
                <a:ea typeface="黑体" pitchFamily="49" charset="-122"/>
              </a:rPr>
              <a:t>zcard</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获取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键中成员的数量</a:t>
            </a:r>
          </a:p>
          <a:p>
            <a:pPr algn="l"/>
            <a:r>
              <a:rPr lang="en-US" altLang="zh-CN" b="1" dirty="0" err="1" smtClean="0">
                <a:latin typeface="黑体" pitchFamily="49" charset="-122"/>
                <a:ea typeface="黑体" pitchFamily="49" charset="-122"/>
              </a:rPr>
              <a:t>zcount</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1 2   				</a:t>
            </a:r>
            <a:r>
              <a:rPr lang="zh-CN" altLang="en-US" b="1" dirty="0" smtClean="0">
                <a:latin typeface="黑体" pitchFamily="49" charset="-122"/>
                <a:ea typeface="黑体" pitchFamily="49" charset="-122"/>
              </a:rPr>
              <a:t>获取分数满足表达式 </a:t>
            </a:r>
            <a:r>
              <a:rPr lang="en-US" altLang="zh-CN" b="1" dirty="0" smtClean="0">
                <a:latin typeface="黑体" pitchFamily="49" charset="-122"/>
                <a:ea typeface="黑体" pitchFamily="49" charset="-122"/>
              </a:rPr>
              <a:t>1 &lt;= score &lt;= 2 </a:t>
            </a:r>
            <a:r>
              <a:rPr lang="zh-CN" altLang="en-US" b="1" dirty="0" smtClean="0">
                <a:latin typeface="黑体" pitchFamily="49" charset="-122"/>
                <a:ea typeface="黑体" pitchFamily="49" charset="-122"/>
              </a:rPr>
              <a:t>的成员的数量</a:t>
            </a:r>
          </a:p>
          <a:p>
            <a:pPr algn="l"/>
            <a:r>
              <a:rPr lang="en-US" altLang="zh-CN" b="1" dirty="0" err="1" smtClean="0">
                <a:latin typeface="黑体" pitchFamily="49" charset="-122"/>
                <a:ea typeface="黑体" pitchFamily="49" charset="-122"/>
              </a:rPr>
              <a:t>zscore</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three  				</a:t>
            </a:r>
            <a:r>
              <a:rPr lang="zh-CN" altLang="en-US" b="1" dirty="0" smtClean="0">
                <a:latin typeface="黑体" pitchFamily="49" charset="-122"/>
                <a:ea typeface="黑体" pitchFamily="49" charset="-122"/>
              </a:rPr>
              <a:t>获取成员 </a:t>
            </a:r>
            <a:r>
              <a:rPr lang="en-US" altLang="zh-CN" b="1" dirty="0" smtClean="0">
                <a:latin typeface="黑体" pitchFamily="49" charset="-122"/>
                <a:ea typeface="黑体" pitchFamily="49" charset="-122"/>
              </a:rPr>
              <a:t>three </a:t>
            </a:r>
            <a:r>
              <a:rPr lang="zh-CN" altLang="en-US" b="1" dirty="0" smtClean="0">
                <a:latin typeface="黑体" pitchFamily="49" charset="-122"/>
                <a:ea typeface="黑体" pitchFamily="49" charset="-122"/>
              </a:rPr>
              <a:t>的分数</a:t>
            </a:r>
          </a:p>
          <a:p>
            <a:pPr algn="l"/>
            <a:r>
              <a:rPr lang="en-US" altLang="zh-CN" b="1" dirty="0" err="1" smtClean="0">
                <a:latin typeface="黑体" pitchFamily="49" charset="-122"/>
                <a:ea typeface="黑体" pitchFamily="49" charset="-122"/>
              </a:rPr>
              <a:t>zrangebyscore</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a:t>
            </a:r>
            <a:r>
              <a:rPr lang="en-US" altLang="zh-CN" b="1" baseline="0" dirty="0" smtClean="0">
                <a:latin typeface="黑体" pitchFamily="49" charset="-122"/>
                <a:ea typeface="黑体" pitchFamily="49" charset="-122"/>
              </a:rPr>
              <a:t> </a:t>
            </a:r>
            <a:r>
              <a:rPr lang="en-US" altLang="zh-CN" b="1" dirty="0" smtClean="0">
                <a:latin typeface="黑体" pitchFamily="49" charset="-122"/>
                <a:ea typeface="黑体" pitchFamily="49" charset="-122"/>
              </a:rPr>
              <a:t>1 2   			</a:t>
            </a:r>
            <a:r>
              <a:rPr lang="zh-CN" altLang="en-US" b="1" dirty="0" smtClean="0">
                <a:latin typeface="黑体" pitchFamily="49" charset="-122"/>
                <a:ea typeface="黑体" pitchFamily="49" charset="-122"/>
              </a:rPr>
              <a:t>获取分数满足表达式 </a:t>
            </a:r>
            <a:r>
              <a:rPr lang="en-US" altLang="zh-CN" b="1" dirty="0" smtClean="0">
                <a:latin typeface="黑体" pitchFamily="49" charset="-122"/>
                <a:ea typeface="黑体" pitchFamily="49" charset="-122"/>
              </a:rPr>
              <a:t>1 &lt; score &lt;= 2 </a:t>
            </a:r>
            <a:r>
              <a:rPr lang="zh-CN" altLang="en-US" b="1" dirty="0" smtClean="0">
                <a:latin typeface="黑体" pitchFamily="49" charset="-122"/>
                <a:ea typeface="黑体" pitchFamily="49" charset="-122"/>
              </a:rPr>
              <a:t>的成员</a:t>
            </a:r>
          </a:p>
          <a:p>
            <a:pPr algn="l"/>
            <a:r>
              <a:rPr lang="en-US" altLang="zh-CN" b="1" dirty="0" smtClean="0">
                <a:latin typeface="黑体" pitchFamily="49" charset="-122"/>
                <a:ea typeface="黑体" pitchFamily="49" charset="-122"/>
              </a:rPr>
              <a:t>#-</a:t>
            </a:r>
            <a:r>
              <a:rPr lang="en-US" altLang="zh-CN" b="1" dirty="0" err="1" smtClean="0">
                <a:latin typeface="黑体" pitchFamily="49" charset="-122"/>
                <a:ea typeface="黑体" pitchFamily="49" charset="-122"/>
              </a:rPr>
              <a:t>inf</a:t>
            </a:r>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表示第一个成员，</a:t>
            </a:r>
            <a:r>
              <a:rPr lang="en-US" altLang="zh-CN" b="1" dirty="0" smtClean="0">
                <a:latin typeface="黑体" pitchFamily="49" charset="-122"/>
                <a:ea typeface="黑体" pitchFamily="49" charset="-122"/>
              </a:rPr>
              <a:t>+</a:t>
            </a:r>
            <a:r>
              <a:rPr lang="en-US" altLang="zh-CN" b="1" dirty="0" err="1" smtClean="0">
                <a:latin typeface="黑体" pitchFamily="49" charset="-122"/>
                <a:ea typeface="黑体" pitchFamily="49" charset="-122"/>
              </a:rPr>
              <a:t>inf</a:t>
            </a:r>
            <a:r>
              <a:rPr lang="zh-CN" altLang="en-US" b="1" dirty="0" smtClean="0">
                <a:latin typeface="黑体" pitchFamily="49" charset="-122"/>
                <a:ea typeface="黑体" pitchFamily="49" charset="-122"/>
              </a:rPr>
              <a:t>最后一个成员</a:t>
            </a:r>
          </a:p>
          <a:p>
            <a:pPr algn="l"/>
            <a:r>
              <a:rPr lang="en-US" altLang="zh-CN" b="1" dirty="0" smtClean="0">
                <a:latin typeface="黑体" pitchFamily="49" charset="-122"/>
                <a:ea typeface="黑体" pitchFamily="49" charset="-122"/>
              </a:rPr>
              <a:t>#limit</a:t>
            </a:r>
            <a:r>
              <a:rPr lang="zh-CN" altLang="en-US" b="1" dirty="0" smtClean="0">
                <a:latin typeface="黑体" pitchFamily="49" charset="-122"/>
                <a:ea typeface="黑体" pitchFamily="49" charset="-122"/>
              </a:rPr>
              <a:t>限制关键字</a:t>
            </a:r>
          </a:p>
          <a:p>
            <a:pPr algn="l"/>
            <a:r>
              <a:rPr lang="en-US" altLang="zh-CN" b="1" dirty="0" smtClean="0">
                <a:latin typeface="黑体" pitchFamily="49" charset="-122"/>
                <a:ea typeface="黑体" pitchFamily="49" charset="-122"/>
              </a:rPr>
              <a:t>#2  3  </a:t>
            </a:r>
            <a:r>
              <a:rPr lang="zh-CN" altLang="en-US" b="1" dirty="0" smtClean="0">
                <a:latin typeface="黑体" pitchFamily="49" charset="-122"/>
                <a:ea typeface="黑体" pitchFamily="49" charset="-122"/>
              </a:rPr>
              <a:t>是索引号</a:t>
            </a:r>
          </a:p>
          <a:p>
            <a:pPr algn="l"/>
            <a:r>
              <a:rPr lang="en-US" altLang="zh-CN" b="1" dirty="0" err="1" smtClean="0">
                <a:latin typeface="黑体" pitchFamily="49" charset="-122"/>
                <a:ea typeface="黑体" pitchFamily="49" charset="-122"/>
              </a:rPr>
              <a:t>zrangebyscore</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inf</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inf</a:t>
            </a:r>
            <a:r>
              <a:rPr lang="en-US" altLang="zh-CN" b="1" dirty="0" smtClean="0">
                <a:latin typeface="黑体" pitchFamily="49" charset="-122"/>
                <a:ea typeface="黑体" pitchFamily="49" charset="-122"/>
              </a:rPr>
              <a:t> limit 2 3  </a:t>
            </a:r>
            <a:r>
              <a:rPr lang="zh-CN" altLang="en-US" b="1" dirty="0" smtClean="0">
                <a:latin typeface="黑体" pitchFamily="49" charset="-122"/>
                <a:ea typeface="黑体" pitchFamily="49" charset="-122"/>
              </a:rPr>
              <a:t>返回索引是</a:t>
            </a:r>
            <a:r>
              <a:rPr lang="en-US" altLang="zh-CN" b="1" dirty="0" smtClean="0">
                <a:latin typeface="黑体" pitchFamily="49" charset="-122"/>
                <a:ea typeface="黑体" pitchFamily="49" charset="-122"/>
              </a:rPr>
              <a:t>2</a:t>
            </a:r>
            <a:r>
              <a:rPr lang="zh-CN" altLang="en-US" b="1" dirty="0" smtClean="0">
                <a:latin typeface="黑体" pitchFamily="49" charset="-122"/>
                <a:ea typeface="黑体" pitchFamily="49" charset="-122"/>
              </a:rPr>
              <a:t>和</a:t>
            </a:r>
            <a:r>
              <a:rPr lang="en-US" altLang="zh-CN" b="1" dirty="0" smtClean="0">
                <a:latin typeface="黑体" pitchFamily="49" charset="-122"/>
                <a:ea typeface="黑体" pitchFamily="49" charset="-122"/>
              </a:rPr>
              <a:t>3</a:t>
            </a:r>
            <a:r>
              <a:rPr lang="zh-CN" altLang="en-US" b="1" dirty="0" smtClean="0">
                <a:latin typeface="黑体" pitchFamily="49" charset="-122"/>
                <a:ea typeface="黑体" pitchFamily="49" charset="-122"/>
              </a:rPr>
              <a:t>的成员</a:t>
            </a:r>
          </a:p>
          <a:p>
            <a:pPr algn="l"/>
            <a:r>
              <a:rPr lang="en-US" altLang="zh-CN" b="1" dirty="0" err="1" smtClean="0">
                <a:latin typeface="黑体" pitchFamily="49" charset="-122"/>
                <a:ea typeface="黑体" pitchFamily="49" charset="-122"/>
              </a:rPr>
              <a:t>zremrangebyscore</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1 2   		</a:t>
            </a:r>
            <a:r>
              <a:rPr lang="zh-CN" altLang="en-US" b="1" dirty="0" smtClean="0">
                <a:latin typeface="黑体" pitchFamily="49" charset="-122"/>
                <a:ea typeface="黑体" pitchFamily="49" charset="-122"/>
              </a:rPr>
              <a:t>删除分数 </a:t>
            </a:r>
            <a:r>
              <a:rPr lang="en-US" altLang="zh-CN" b="1" dirty="0" smtClean="0">
                <a:latin typeface="黑体" pitchFamily="49" charset="-122"/>
                <a:ea typeface="黑体" pitchFamily="49" charset="-122"/>
              </a:rPr>
              <a:t>1&lt;= score &lt;= 2 </a:t>
            </a:r>
            <a:r>
              <a:rPr lang="zh-CN" altLang="en-US" b="1" dirty="0" smtClean="0">
                <a:latin typeface="黑体" pitchFamily="49" charset="-122"/>
                <a:ea typeface="黑体" pitchFamily="49" charset="-122"/>
              </a:rPr>
              <a:t>的成员，并返回实际删除的数量</a:t>
            </a:r>
          </a:p>
          <a:p>
            <a:pPr algn="l"/>
            <a:r>
              <a:rPr lang="en-US" altLang="zh-CN" b="1" dirty="0" err="1" smtClean="0">
                <a:latin typeface="黑体" pitchFamily="49" charset="-122"/>
                <a:ea typeface="黑体" pitchFamily="49" charset="-122"/>
              </a:rPr>
              <a:t>zremrangebyrank</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0 1  			</a:t>
            </a:r>
            <a:r>
              <a:rPr lang="zh-CN" altLang="en-US" b="1" dirty="0" smtClean="0">
                <a:latin typeface="黑体" pitchFamily="49" charset="-122"/>
                <a:ea typeface="黑体" pitchFamily="49" charset="-122"/>
              </a:rPr>
              <a:t>删除位置索引满足表达式 </a:t>
            </a:r>
            <a:r>
              <a:rPr lang="en-US" altLang="zh-CN" b="1" dirty="0" smtClean="0">
                <a:latin typeface="黑体" pitchFamily="49" charset="-122"/>
                <a:ea typeface="黑体" pitchFamily="49" charset="-122"/>
              </a:rPr>
              <a:t>0 &lt;= rank &lt;= 1 </a:t>
            </a:r>
            <a:r>
              <a:rPr lang="zh-CN" altLang="en-US" b="1" dirty="0" smtClean="0">
                <a:latin typeface="黑体" pitchFamily="49" charset="-122"/>
                <a:ea typeface="黑体" pitchFamily="49" charset="-122"/>
              </a:rPr>
              <a:t>的成员</a:t>
            </a:r>
          </a:p>
          <a:p>
            <a:pPr algn="l"/>
            <a:r>
              <a:rPr lang="en-US" altLang="zh-CN" b="1" dirty="0" err="1" smtClean="0">
                <a:latin typeface="黑体" pitchFamily="49" charset="-122"/>
                <a:ea typeface="黑体" pitchFamily="49" charset="-122"/>
              </a:rPr>
              <a:t>zrevrange</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0 -1 WITHSCORES   		</a:t>
            </a:r>
            <a:r>
              <a:rPr lang="zh-CN" altLang="en-US" b="1" dirty="0" smtClean="0">
                <a:latin typeface="黑体" pitchFamily="49" charset="-122"/>
                <a:ea typeface="黑体" pitchFamily="49" charset="-122"/>
              </a:rPr>
              <a:t>按位置索引从高到低</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获取所有成员和分数</a:t>
            </a:r>
          </a:p>
          <a:p>
            <a:pPr algn="l"/>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原始成员</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位置索引从小到大</a:t>
            </a:r>
          </a:p>
          <a:p>
            <a:pPr algn="l"/>
            <a:r>
              <a:rPr lang="zh-CN" altLang="en-US" b="1" dirty="0" smtClean="0">
                <a:latin typeface="黑体" pitchFamily="49" charset="-122"/>
                <a:ea typeface="黑体" pitchFamily="49" charset="-122"/>
              </a:rPr>
              <a:t>      </a:t>
            </a:r>
            <a:r>
              <a:rPr lang="en-US" altLang="zh-CN" b="1" dirty="0" smtClean="0">
                <a:latin typeface="黑体" pitchFamily="49" charset="-122"/>
                <a:ea typeface="黑体" pitchFamily="49" charset="-122"/>
              </a:rPr>
              <a:t>one  0  </a:t>
            </a:r>
          </a:p>
          <a:p>
            <a:pPr algn="l"/>
            <a:r>
              <a:rPr lang="en-US" altLang="zh-CN" b="1" dirty="0" smtClean="0">
                <a:latin typeface="黑体" pitchFamily="49" charset="-122"/>
                <a:ea typeface="黑体" pitchFamily="49" charset="-122"/>
              </a:rPr>
              <a:t>      two  1</a:t>
            </a:r>
          </a:p>
          <a:p>
            <a:pPr algn="l"/>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执行顺序</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把索引反转</a:t>
            </a:r>
          </a:p>
          <a:p>
            <a:pPr algn="l"/>
            <a:r>
              <a:rPr lang="zh-CN" altLang="en-US" b="1" dirty="0" smtClean="0">
                <a:latin typeface="黑体" pitchFamily="49" charset="-122"/>
                <a:ea typeface="黑体" pitchFamily="49" charset="-122"/>
              </a:rPr>
              <a:t>      位置索引</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从大到小</a:t>
            </a:r>
          </a:p>
          <a:p>
            <a:pPr algn="l"/>
            <a:r>
              <a:rPr lang="zh-CN" altLang="en-US" b="1" dirty="0" smtClean="0">
                <a:latin typeface="黑体" pitchFamily="49" charset="-122"/>
                <a:ea typeface="黑体" pitchFamily="49" charset="-122"/>
              </a:rPr>
              <a:t>      </a:t>
            </a:r>
            <a:r>
              <a:rPr lang="en-US" altLang="zh-CN" b="1" dirty="0" smtClean="0">
                <a:latin typeface="黑体" pitchFamily="49" charset="-122"/>
                <a:ea typeface="黑体" pitchFamily="49" charset="-122"/>
              </a:rPr>
              <a:t>one 1</a:t>
            </a:r>
          </a:p>
          <a:p>
            <a:pPr algn="l"/>
            <a:r>
              <a:rPr lang="en-US" altLang="zh-CN" b="1" dirty="0" smtClean="0">
                <a:latin typeface="黑体" pitchFamily="49" charset="-122"/>
                <a:ea typeface="黑体" pitchFamily="49" charset="-122"/>
              </a:rPr>
              <a:t>      two 0</a:t>
            </a:r>
          </a:p>
          <a:p>
            <a:pPr algn="l"/>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输出结果</a:t>
            </a:r>
            <a:r>
              <a:rPr lang="en-US" altLang="zh-CN" b="1" dirty="0" smtClean="0">
                <a:latin typeface="黑体" pitchFamily="49" charset="-122"/>
                <a:ea typeface="黑体" pitchFamily="49" charset="-122"/>
              </a:rPr>
              <a:t>: two  </a:t>
            </a:r>
          </a:p>
          <a:p>
            <a:pPr algn="l"/>
            <a:r>
              <a:rPr lang="en-US" altLang="zh-CN" b="1" dirty="0" smtClean="0">
                <a:latin typeface="黑体" pitchFamily="49" charset="-122"/>
                <a:ea typeface="黑体" pitchFamily="49" charset="-122"/>
              </a:rPr>
              <a:t>       one</a:t>
            </a:r>
          </a:p>
          <a:p>
            <a:pPr algn="l"/>
            <a:r>
              <a:rPr lang="en-US" altLang="zh-CN" b="1" dirty="0" err="1" smtClean="0">
                <a:latin typeface="黑体" pitchFamily="49" charset="-122"/>
                <a:ea typeface="黑体" pitchFamily="49" charset="-122"/>
              </a:rPr>
              <a:t>zrevrange</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1 3  				</a:t>
            </a:r>
            <a:r>
              <a:rPr lang="zh-CN" altLang="en-US" b="1" dirty="0" smtClean="0">
                <a:latin typeface="黑体" pitchFamily="49" charset="-122"/>
                <a:ea typeface="黑体" pitchFamily="49" charset="-122"/>
              </a:rPr>
              <a:t>获取位置索引</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为</a:t>
            </a:r>
            <a:r>
              <a:rPr lang="en-US" altLang="zh-CN" b="1" dirty="0" smtClean="0">
                <a:latin typeface="黑体" pitchFamily="49" charset="-122"/>
                <a:ea typeface="黑体" pitchFamily="49" charset="-122"/>
              </a:rPr>
              <a:t>1,2,3</a:t>
            </a:r>
            <a:r>
              <a:rPr lang="zh-CN" altLang="en-US" b="1" dirty="0" smtClean="0">
                <a:latin typeface="黑体" pitchFamily="49" charset="-122"/>
                <a:ea typeface="黑体" pitchFamily="49" charset="-122"/>
              </a:rPr>
              <a:t>的成员</a:t>
            </a:r>
          </a:p>
          <a:p>
            <a:pPr algn="l"/>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相反的顺序</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从高到低的顺序</a:t>
            </a:r>
          </a:p>
          <a:p>
            <a:pPr algn="l"/>
            <a:r>
              <a:rPr lang="en-US" altLang="zh-CN" b="1" dirty="0" err="1" smtClean="0">
                <a:latin typeface="黑体" pitchFamily="49" charset="-122"/>
                <a:ea typeface="黑体" pitchFamily="49" charset="-122"/>
              </a:rPr>
              <a:t>zrevrangebyscore</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3 0  			</a:t>
            </a:r>
            <a:r>
              <a:rPr lang="zh-CN" altLang="en-US" b="1" dirty="0" smtClean="0">
                <a:latin typeface="黑体" pitchFamily="49" charset="-122"/>
                <a:ea typeface="黑体" pitchFamily="49" charset="-122"/>
              </a:rPr>
              <a:t>获取分数 </a:t>
            </a:r>
            <a:r>
              <a:rPr lang="en-US" altLang="zh-CN" b="1" dirty="0" smtClean="0">
                <a:latin typeface="黑体" pitchFamily="49" charset="-122"/>
                <a:ea typeface="黑体" pitchFamily="49" charset="-122"/>
              </a:rPr>
              <a:t>3&gt;=score&gt;=0</a:t>
            </a:r>
            <a:r>
              <a:rPr lang="zh-CN" altLang="en-US" b="1" dirty="0" smtClean="0">
                <a:latin typeface="黑体" pitchFamily="49" charset="-122"/>
                <a:ea typeface="黑体" pitchFamily="49" charset="-122"/>
              </a:rPr>
              <a:t>的成员并以相反的顺序输出</a:t>
            </a:r>
          </a:p>
          <a:p>
            <a:pPr algn="l"/>
            <a:r>
              <a:rPr lang="en-US" altLang="zh-CN" b="1" dirty="0" err="1" smtClean="0">
                <a:latin typeface="黑体" pitchFamily="49" charset="-122"/>
                <a:ea typeface="黑体" pitchFamily="49" charset="-122"/>
              </a:rPr>
              <a:t>zrevrangebyscore</a:t>
            </a:r>
            <a:r>
              <a:rPr lang="en-US" altLang="zh-CN" b="1" dirty="0" smtClean="0">
                <a:latin typeface="黑体" pitchFamily="49" charset="-122"/>
                <a:ea typeface="黑体" pitchFamily="49" charset="-122"/>
              </a:rPr>
              <a:t> </a:t>
            </a:r>
            <a:r>
              <a:rPr lang="en-US" altLang="zh-CN" b="1" dirty="0" err="1" smtClean="0">
                <a:latin typeface="黑体" pitchFamily="49" charset="-122"/>
                <a:ea typeface="黑体" pitchFamily="49" charset="-122"/>
              </a:rPr>
              <a:t>myzset</a:t>
            </a:r>
            <a:r>
              <a:rPr lang="en-US" altLang="zh-CN" b="1" dirty="0" smtClean="0">
                <a:latin typeface="黑体" pitchFamily="49" charset="-122"/>
                <a:ea typeface="黑体" pitchFamily="49" charset="-122"/>
              </a:rPr>
              <a:t> 4 0 limit 1 2 	 </a:t>
            </a:r>
            <a:r>
              <a:rPr lang="zh-CN" altLang="en-US" b="1" dirty="0" smtClean="0">
                <a:latin typeface="黑体" pitchFamily="49" charset="-122"/>
                <a:ea typeface="黑体" pitchFamily="49" charset="-122"/>
              </a:rPr>
              <a:t>获取索引是</a:t>
            </a:r>
            <a:r>
              <a:rPr lang="en-US" altLang="zh-CN" b="1" dirty="0" smtClean="0">
                <a:latin typeface="黑体" pitchFamily="49" charset="-122"/>
                <a:ea typeface="黑体" pitchFamily="49" charset="-122"/>
              </a:rPr>
              <a:t>1</a:t>
            </a:r>
            <a:r>
              <a:rPr lang="zh-CN" altLang="en-US" b="1" dirty="0" smtClean="0">
                <a:latin typeface="黑体" pitchFamily="49" charset="-122"/>
                <a:ea typeface="黑体" pitchFamily="49" charset="-122"/>
              </a:rPr>
              <a:t>和</a:t>
            </a:r>
            <a:r>
              <a:rPr lang="en-US" altLang="zh-CN" b="1" dirty="0" smtClean="0">
                <a:latin typeface="黑体" pitchFamily="49" charset="-122"/>
                <a:ea typeface="黑体" pitchFamily="49" charset="-122"/>
              </a:rPr>
              <a:t>2</a:t>
            </a:r>
            <a:r>
              <a:rPr lang="zh-CN" altLang="en-US" b="1" dirty="0" smtClean="0">
                <a:latin typeface="黑体" pitchFamily="49" charset="-122"/>
                <a:ea typeface="黑体" pitchFamily="49" charset="-122"/>
              </a:rPr>
              <a:t>的成员</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并反转位置索引</a:t>
            </a:r>
            <a:endParaRPr lang="zh-CN" altLang="en-US" b="1" dirty="0">
              <a:latin typeface="黑体" pitchFamily="49" charset="-122"/>
              <a:ea typeface="黑体" pitchFamily="49"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zh-CN" altLang="en-US" b="1" dirty="0" smtClean="0">
                <a:latin typeface="黑体" pitchFamily="49" charset="-122"/>
                <a:ea typeface="黑体" pitchFamily="49" charset="-122"/>
              </a:rPr>
              <a:t>具体的命令</a:t>
            </a:r>
            <a:r>
              <a:rPr lang="en-US" altLang="zh-CN" b="1" dirty="0" smtClean="0">
                <a:latin typeface="黑体" pitchFamily="49" charset="-122"/>
                <a:ea typeface="黑体" pitchFamily="49" charset="-122"/>
              </a:rPr>
              <a:t>----  watch</a:t>
            </a:r>
            <a:r>
              <a:rPr lang="zh-CN" altLang="en-US" b="1" dirty="0" smtClean="0">
                <a:latin typeface="黑体" pitchFamily="49" charset="-122"/>
                <a:ea typeface="黑体" pitchFamily="49" charset="-122"/>
              </a:rPr>
              <a:t>命令</a:t>
            </a:r>
          </a:p>
          <a:p>
            <a:r>
              <a:rPr lang="zh-CN" altLang="en-US" b="1" dirty="0" smtClean="0">
                <a:latin typeface="黑体" pitchFamily="49" charset="-122"/>
                <a:ea typeface="黑体" pitchFamily="49" charset="-122"/>
              </a:rPr>
              <a:t>例</a:t>
            </a:r>
            <a:r>
              <a:rPr lang="en-US" altLang="zh-CN" b="1" dirty="0" smtClean="0">
                <a:latin typeface="黑体" pitchFamily="49" charset="-122"/>
                <a:ea typeface="黑体" pitchFamily="49" charset="-122"/>
              </a:rPr>
              <a:t>: </a:t>
            </a:r>
          </a:p>
          <a:p>
            <a:r>
              <a:rPr lang="en-US" altLang="zh-CN" b="1" dirty="0" err="1" smtClean="0">
                <a:latin typeface="黑体" pitchFamily="49" charset="-122"/>
                <a:ea typeface="黑体" pitchFamily="49" charset="-122"/>
              </a:rPr>
              <a:t>redis</a:t>
            </a:r>
            <a:r>
              <a:rPr lang="en-US" altLang="zh-CN" b="1" dirty="0" smtClean="0">
                <a:latin typeface="黑体" pitchFamily="49" charset="-122"/>
                <a:ea typeface="黑体" pitchFamily="49" charset="-122"/>
              </a:rPr>
              <a:t> 127.0.0.1:6379&gt; watch ticket</a:t>
            </a:r>
          </a:p>
          <a:p>
            <a:r>
              <a:rPr lang="en-US" altLang="zh-CN" b="1" dirty="0" smtClean="0">
                <a:latin typeface="黑体" pitchFamily="49" charset="-122"/>
                <a:ea typeface="黑体" pitchFamily="49" charset="-122"/>
              </a:rPr>
              <a:t>OK</a:t>
            </a:r>
          </a:p>
          <a:p>
            <a:r>
              <a:rPr lang="en-US" altLang="zh-CN" b="1" dirty="0" err="1" smtClean="0">
                <a:latin typeface="黑体" pitchFamily="49" charset="-122"/>
                <a:ea typeface="黑体" pitchFamily="49" charset="-122"/>
              </a:rPr>
              <a:t>redis</a:t>
            </a:r>
            <a:r>
              <a:rPr lang="en-US" altLang="zh-CN" b="1" dirty="0" smtClean="0">
                <a:latin typeface="黑体" pitchFamily="49" charset="-122"/>
                <a:ea typeface="黑体" pitchFamily="49" charset="-122"/>
              </a:rPr>
              <a:t> 127.0.0.1:6379&gt; multi</a:t>
            </a:r>
          </a:p>
          <a:p>
            <a:r>
              <a:rPr lang="en-US" altLang="zh-CN" b="1" dirty="0" smtClean="0">
                <a:latin typeface="黑体" pitchFamily="49" charset="-122"/>
                <a:ea typeface="黑体" pitchFamily="49" charset="-122"/>
              </a:rPr>
              <a:t>OK</a:t>
            </a:r>
          </a:p>
          <a:p>
            <a:r>
              <a:rPr lang="en-US" altLang="zh-CN" b="1" dirty="0" err="1" smtClean="0">
                <a:latin typeface="黑体" pitchFamily="49" charset="-122"/>
                <a:ea typeface="黑体" pitchFamily="49" charset="-122"/>
              </a:rPr>
              <a:t>redis</a:t>
            </a:r>
            <a:r>
              <a:rPr lang="en-US" altLang="zh-CN" b="1" dirty="0" smtClean="0">
                <a:latin typeface="黑体" pitchFamily="49" charset="-122"/>
                <a:ea typeface="黑体" pitchFamily="49" charset="-122"/>
              </a:rPr>
              <a:t> 127.0.0.1:6379&gt; </a:t>
            </a:r>
            <a:r>
              <a:rPr lang="en-US" altLang="zh-CN" b="1" dirty="0" err="1" smtClean="0">
                <a:latin typeface="黑体" pitchFamily="49" charset="-122"/>
                <a:ea typeface="黑体" pitchFamily="49" charset="-122"/>
              </a:rPr>
              <a:t>decr</a:t>
            </a:r>
            <a:r>
              <a:rPr lang="en-US" altLang="zh-CN" b="1" dirty="0" smtClean="0">
                <a:latin typeface="黑体" pitchFamily="49" charset="-122"/>
                <a:ea typeface="黑体" pitchFamily="49" charset="-122"/>
              </a:rPr>
              <a:t> ticket</a:t>
            </a:r>
          </a:p>
          <a:p>
            <a:r>
              <a:rPr lang="en-US" altLang="zh-CN" b="1" dirty="0" smtClean="0">
                <a:latin typeface="黑体" pitchFamily="49" charset="-122"/>
                <a:ea typeface="黑体" pitchFamily="49" charset="-122"/>
              </a:rPr>
              <a:t>QUEUED</a:t>
            </a:r>
          </a:p>
          <a:p>
            <a:r>
              <a:rPr lang="en-US" altLang="zh-CN" b="1" dirty="0" err="1" smtClean="0">
                <a:latin typeface="黑体" pitchFamily="49" charset="-122"/>
                <a:ea typeface="黑体" pitchFamily="49" charset="-122"/>
              </a:rPr>
              <a:t>redis</a:t>
            </a:r>
            <a:r>
              <a:rPr lang="en-US" altLang="zh-CN" b="1" dirty="0" smtClean="0">
                <a:latin typeface="黑体" pitchFamily="49" charset="-122"/>
                <a:ea typeface="黑体" pitchFamily="49" charset="-122"/>
              </a:rPr>
              <a:t> 127.0.0.1:6379&gt; </a:t>
            </a:r>
            <a:r>
              <a:rPr lang="en-US" altLang="zh-CN" b="1" dirty="0" err="1" smtClean="0">
                <a:latin typeface="黑体" pitchFamily="49" charset="-122"/>
                <a:ea typeface="黑体" pitchFamily="49" charset="-122"/>
              </a:rPr>
              <a:t>decrby</a:t>
            </a:r>
            <a:r>
              <a:rPr lang="en-US" altLang="zh-CN" b="1" dirty="0" smtClean="0">
                <a:latin typeface="黑体" pitchFamily="49" charset="-122"/>
                <a:ea typeface="黑体" pitchFamily="49" charset="-122"/>
              </a:rPr>
              <a:t> money 100</a:t>
            </a:r>
          </a:p>
          <a:p>
            <a:r>
              <a:rPr lang="en-US" altLang="zh-CN" b="1" dirty="0" smtClean="0">
                <a:latin typeface="黑体" pitchFamily="49" charset="-122"/>
                <a:ea typeface="黑体" pitchFamily="49" charset="-122"/>
              </a:rPr>
              <a:t>QUEUED</a:t>
            </a:r>
          </a:p>
          <a:p>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现在已经对</a:t>
            </a:r>
            <a:r>
              <a:rPr lang="en-US" altLang="zh-CN" b="1" dirty="0" smtClean="0">
                <a:latin typeface="黑体" pitchFamily="49" charset="-122"/>
                <a:ea typeface="黑体" pitchFamily="49" charset="-122"/>
              </a:rPr>
              <a:t>ticket</a:t>
            </a:r>
            <a:r>
              <a:rPr lang="zh-CN" altLang="en-US" b="1" dirty="0" smtClean="0">
                <a:latin typeface="黑体" pitchFamily="49" charset="-122"/>
                <a:ea typeface="黑体" pitchFamily="49" charset="-122"/>
              </a:rPr>
              <a:t>进行了监控，另外一个窗口将</a:t>
            </a:r>
            <a:r>
              <a:rPr lang="en-US" altLang="zh-CN" b="1" dirty="0" smtClean="0">
                <a:latin typeface="黑体" pitchFamily="49" charset="-122"/>
                <a:ea typeface="黑体" pitchFamily="49" charset="-122"/>
              </a:rPr>
              <a:t>ticket</a:t>
            </a:r>
            <a:r>
              <a:rPr lang="zh-CN" altLang="en-US" b="1" dirty="0" smtClean="0">
                <a:latin typeface="黑体" pitchFamily="49" charset="-122"/>
                <a:ea typeface="黑体" pitchFamily="49" charset="-122"/>
              </a:rPr>
              <a:t>改动了</a:t>
            </a:r>
          </a:p>
          <a:p>
            <a:r>
              <a:rPr lang="zh-CN" altLang="en-US" b="1" dirty="0" smtClean="0">
                <a:latin typeface="黑体" pitchFamily="49" charset="-122"/>
                <a:ea typeface="黑体" pitchFamily="49" charset="-122"/>
              </a:rPr>
              <a:t>另一个窗口：</a:t>
            </a:r>
            <a:r>
              <a:rPr lang="en-US" altLang="zh-CN" b="1" dirty="0" smtClean="0">
                <a:latin typeface="黑体" pitchFamily="49" charset="-122"/>
                <a:ea typeface="黑体" pitchFamily="49" charset="-122"/>
              </a:rPr>
              <a:t>&gt; </a:t>
            </a:r>
            <a:r>
              <a:rPr lang="en-US" altLang="zh-CN" b="1" dirty="0" err="1" smtClean="0">
                <a:latin typeface="黑体" pitchFamily="49" charset="-122"/>
                <a:ea typeface="黑体" pitchFamily="49" charset="-122"/>
              </a:rPr>
              <a:t>decr</a:t>
            </a:r>
            <a:r>
              <a:rPr lang="en-US" altLang="zh-CN" b="1" dirty="0" smtClean="0">
                <a:latin typeface="黑体" pitchFamily="49" charset="-122"/>
                <a:ea typeface="黑体" pitchFamily="49" charset="-122"/>
              </a:rPr>
              <a:t> ticket    </a:t>
            </a:r>
          </a:p>
          <a:p>
            <a:r>
              <a:rPr lang="en-US" altLang="zh-CN" b="1" dirty="0" err="1" smtClean="0">
                <a:latin typeface="黑体" pitchFamily="49" charset="-122"/>
                <a:ea typeface="黑体" pitchFamily="49" charset="-122"/>
              </a:rPr>
              <a:t>redis</a:t>
            </a:r>
            <a:r>
              <a:rPr lang="en-US" altLang="zh-CN" b="1" dirty="0" smtClean="0">
                <a:latin typeface="黑体" pitchFamily="49" charset="-122"/>
                <a:ea typeface="黑体" pitchFamily="49" charset="-122"/>
              </a:rPr>
              <a:t> 127.0.0.1:6379&gt; exec</a:t>
            </a:r>
          </a:p>
          <a:p>
            <a:r>
              <a:rPr lang="en-US" altLang="zh-CN" b="1" dirty="0" smtClean="0">
                <a:latin typeface="黑体" pitchFamily="49" charset="-122"/>
                <a:ea typeface="黑体" pitchFamily="49" charset="-122"/>
              </a:rPr>
              <a:t>(nil)   // </a:t>
            </a:r>
            <a:r>
              <a:rPr lang="zh-CN" altLang="en-US" b="1" dirty="0" smtClean="0">
                <a:latin typeface="黑体" pitchFamily="49" charset="-122"/>
                <a:ea typeface="黑体" pitchFamily="49" charset="-122"/>
              </a:rPr>
              <a:t>返回</a:t>
            </a:r>
            <a:r>
              <a:rPr lang="en-US" altLang="zh-CN" b="1" dirty="0" smtClean="0">
                <a:latin typeface="黑体" pitchFamily="49" charset="-122"/>
                <a:ea typeface="黑体" pitchFamily="49" charset="-122"/>
              </a:rPr>
              <a:t>nil,</a:t>
            </a:r>
            <a:r>
              <a:rPr lang="zh-CN" altLang="en-US" b="1" dirty="0" smtClean="0">
                <a:latin typeface="黑体" pitchFamily="49" charset="-122"/>
                <a:ea typeface="黑体" pitchFamily="49" charset="-122"/>
              </a:rPr>
              <a:t>说明监视的</a:t>
            </a:r>
            <a:r>
              <a:rPr lang="en-US" altLang="zh-CN" b="1" dirty="0" smtClean="0">
                <a:latin typeface="黑体" pitchFamily="49" charset="-122"/>
                <a:ea typeface="黑体" pitchFamily="49" charset="-122"/>
              </a:rPr>
              <a:t>ticket</a:t>
            </a:r>
            <a:r>
              <a:rPr lang="zh-CN" altLang="en-US" b="1" dirty="0" smtClean="0">
                <a:latin typeface="黑体" pitchFamily="49" charset="-122"/>
                <a:ea typeface="黑体" pitchFamily="49" charset="-122"/>
              </a:rPr>
              <a:t>已经改动了，事务就取消了</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队列就不执行了。</a:t>
            </a:r>
          </a:p>
          <a:p>
            <a:r>
              <a:rPr lang="en-US" altLang="zh-CN" b="1" dirty="0" err="1" smtClean="0">
                <a:latin typeface="黑体" pitchFamily="49" charset="-122"/>
                <a:ea typeface="黑体" pitchFamily="49" charset="-122"/>
              </a:rPr>
              <a:t>redis</a:t>
            </a:r>
            <a:r>
              <a:rPr lang="en-US" altLang="zh-CN" b="1" dirty="0" smtClean="0">
                <a:latin typeface="黑体" pitchFamily="49" charset="-122"/>
                <a:ea typeface="黑体" pitchFamily="49" charset="-122"/>
              </a:rPr>
              <a:t> 127.0.0.1:6379&gt;</a:t>
            </a:r>
            <a:r>
              <a:rPr lang="en-US" altLang="zh-CN" b="1" dirty="0" err="1" smtClean="0">
                <a:latin typeface="黑体" pitchFamily="49" charset="-122"/>
                <a:ea typeface="黑体" pitchFamily="49" charset="-122"/>
              </a:rPr>
              <a:t>mget</a:t>
            </a:r>
            <a:r>
              <a:rPr lang="en-US" altLang="zh-CN" b="1" dirty="0" smtClean="0">
                <a:latin typeface="黑体" pitchFamily="49" charset="-122"/>
                <a:ea typeface="黑体" pitchFamily="49" charset="-122"/>
              </a:rPr>
              <a:t> ticket money</a:t>
            </a:r>
          </a:p>
          <a:p>
            <a:r>
              <a:rPr lang="en-US" altLang="zh-CN" b="1" dirty="0" smtClean="0">
                <a:latin typeface="黑体" pitchFamily="49" charset="-122"/>
                <a:ea typeface="黑体" pitchFamily="49" charset="-122"/>
              </a:rPr>
              <a:t>"0"</a:t>
            </a:r>
          </a:p>
          <a:p>
            <a:r>
              <a:rPr lang="en-US" altLang="zh-CN" b="1" dirty="0" smtClean="0">
                <a:latin typeface="黑体" pitchFamily="49" charset="-122"/>
                <a:ea typeface="黑体" pitchFamily="49" charset="-122"/>
              </a:rPr>
              <a:t>"200"</a:t>
            </a:r>
          </a:p>
          <a:p>
            <a:endParaRPr lang="en-US" altLang="zh-CN" b="1" dirty="0" smtClean="0">
              <a:latin typeface="黑体" pitchFamily="49" charset="-122"/>
              <a:ea typeface="黑体" pitchFamily="49" charset="-122"/>
            </a:endParaRPr>
          </a:p>
          <a:p>
            <a:r>
              <a:rPr lang="en-US" altLang="zh-CN" b="1" dirty="0" smtClean="0">
                <a:latin typeface="黑体" pitchFamily="49" charset="-122"/>
                <a:ea typeface="黑体" pitchFamily="49" charset="-122"/>
              </a:rPr>
              <a:t>watch key1 key2  ... </a:t>
            </a:r>
            <a:r>
              <a:rPr lang="en-US" altLang="zh-CN" b="1" dirty="0" err="1" smtClean="0">
                <a:latin typeface="黑体" pitchFamily="49" charset="-122"/>
                <a:ea typeface="黑体" pitchFamily="49" charset="-122"/>
              </a:rPr>
              <a:t>keyN</a:t>
            </a:r>
            <a:endParaRPr lang="en-US" altLang="zh-CN" b="1" dirty="0" smtClean="0">
              <a:latin typeface="黑体" pitchFamily="49" charset="-122"/>
              <a:ea typeface="黑体" pitchFamily="49" charset="-122"/>
            </a:endParaRPr>
          </a:p>
          <a:p>
            <a:r>
              <a:rPr lang="zh-CN" altLang="en-US" b="1" dirty="0" smtClean="0">
                <a:latin typeface="黑体" pitchFamily="49" charset="-122"/>
                <a:ea typeface="黑体" pitchFamily="49" charset="-122"/>
              </a:rPr>
              <a:t>作用</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监听</a:t>
            </a:r>
            <a:r>
              <a:rPr lang="en-US" altLang="zh-CN" b="1" dirty="0" smtClean="0">
                <a:latin typeface="黑体" pitchFamily="49" charset="-122"/>
                <a:ea typeface="黑体" pitchFamily="49" charset="-122"/>
              </a:rPr>
              <a:t>key1 key2..</a:t>
            </a:r>
            <a:r>
              <a:rPr lang="en-US" altLang="zh-CN" b="1" dirty="0" err="1" smtClean="0">
                <a:latin typeface="黑体" pitchFamily="49" charset="-122"/>
                <a:ea typeface="黑体" pitchFamily="49" charset="-122"/>
              </a:rPr>
              <a:t>keyN</a:t>
            </a:r>
            <a:r>
              <a:rPr lang="zh-CN" altLang="en-US" b="1" dirty="0" smtClean="0">
                <a:latin typeface="黑体" pitchFamily="49" charset="-122"/>
                <a:ea typeface="黑体" pitchFamily="49" charset="-122"/>
              </a:rPr>
              <a:t>有没有变化</a:t>
            </a:r>
            <a:r>
              <a:rPr lang="en-US" altLang="zh-CN" b="1" dirty="0" smtClean="0">
                <a:latin typeface="黑体" pitchFamily="49" charset="-122"/>
                <a:ea typeface="黑体" pitchFamily="49" charset="-122"/>
              </a:rPr>
              <a:t>,</a:t>
            </a:r>
            <a:r>
              <a:rPr lang="zh-CN" altLang="en-US" b="1" dirty="0" smtClean="0">
                <a:latin typeface="黑体" pitchFamily="49" charset="-122"/>
                <a:ea typeface="黑体" pitchFamily="49" charset="-122"/>
              </a:rPr>
              <a:t>如果任意一个有变</a:t>
            </a:r>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则事务取消</a:t>
            </a:r>
          </a:p>
          <a:p>
            <a:r>
              <a:rPr lang="en-US" altLang="zh-CN" b="1" dirty="0" err="1" smtClean="0">
                <a:latin typeface="黑体" pitchFamily="49" charset="-122"/>
                <a:ea typeface="黑体" pitchFamily="49" charset="-122"/>
              </a:rPr>
              <a:t>unwatch</a:t>
            </a:r>
            <a:r>
              <a:rPr lang="en-US" altLang="zh-CN" b="1" dirty="0" smtClean="0">
                <a:latin typeface="黑体" pitchFamily="49" charset="-122"/>
                <a:ea typeface="黑体" pitchFamily="49" charset="-122"/>
              </a:rPr>
              <a:t> </a:t>
            </a:r>
          </a:p>
          <a:p>
            <a:r>
              <a:rPr lang="zh-CN" altLang="en-US" b="1" dirty="0" smtClean="0">
                <a:latin typeface="黑体" pitchFamily="49" charset="-122"/>
                <a:ea typeface="黑体" pitchFamily="49" charset="-122"/>
              </a:rPr>
              <a:t>作用</a:t>
            </a:r>
            <a:r>
              <a:rPr lang="en-US" altLang="zh-CN" b="1" dirty="0" smtClean="0">
                <a:latin typeface="黑体" pitchFamily="49" charset="-122"/>
                <a:ea typeface="黑体" pitchFamily="49" charset="-122"/>
              </a:rPr>
              <a:t>: </a:t>
            </a:r>
            <a:r>
              <a:rPr lang="zh-CN" altLang="en-US" b="1" dirty="0" smtClean="0">
                <a:latin typeface="黑体" pitchFamily="49" charset="-122"/>
                <a:ea typeface="黑体" pitchFamily="49" charset="-122"/>
              </a:rPr>
              <a:t>取消所有</a:t>
            </a:r>
            <a:r>
              <a:rPr lang="en-US" altLang="zh-CN" b="1" dirty="0" smtClean="0">
                <a:latin typeface="黑体" pitchFamily="49" charset="-122"/>
                <a:ea typeface="黑体" pitchFamily="49" charset="-122"/>
              </a:rPr>
              <a:t>watch</a:t>
            </a:r>
            <a:r>
              <a:rPr lang="zh-CN" altLang="en-US" b="1" dirty="0" smtClean="0">
                <a:latin typeface="黑体" pitchFamily="49" charset="-122"/>
                <a:ea typeface="黑体" pitchFamily="49" charset="-122"/>
              </a:rPr>
              <a:t>监听</a:t>
            </a:r>
            <a:endParaRPr lang="zh-CN" altLang="en-US" b="1" dirty="0">
              <a:latin typeface="黑体" pitchFamily="49" charset="-122"/>
              <a:ea typeface="黑体"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sz="2200" b="0" i="0" dirty="0" smtClean="0">
                <a:latin typeface="+mn-lt"/>
                <a:ea typeface="+mn-ea"/>
                <a:cs typeface="+mn-cs"/>
                <a:sym typeface="Helvetica Neue"/>
              </a:rPr>
              <a:t>以下是关于 </a:t>
            </a:r>
            <a:r>
              <a:rPr lang="en-US" altLang="zh-CN" sz="2200" b="0" i="0" dirty="0" err="1" smtClean="0">
                <a:latin typeface="+mn-lt"/>
                <a:ea typeface="+mn-ea"/>
                <a:cs typeface="+mn-cs"/>
                <a:sym typeface="Helvetica Neue"/>
              </a:rPr>
              <a:t>Redis</a:t>
            </a:r>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复制功能的几个重要方面：</a:t>
            </a:r>
          </a:p>
          <a:p>
            <a:pPr marL="574675" marR="0" indent="-460375" algn="l" defTabSz="228600" rtl="0" eaLnBrk="0" fontAlgn="b" latinLnBrk="0" hangingPunct="0">
              <a:lnSpc>
                <a:spcPct val="110000"/>
              </a:lnSpc>
              <a:spcBef>
                <a:spcPct val="20000"/>
              </a:spcBef>
              <a:spcAft>
                <a:spcPct val="0"/>
              </a:spcAft>
              <a:buClr>
                <a:srgbClr val="FF0000"/>
              </a:buClr>
              <a:buSzTx/>
              <a:buFont typeface="Arial" charset="0"/>
              <a:buChar char="•"/>
            </a:pPr>
            <a:r>
              <a:rPr kumimoji="0" lang="en-US" altLang="zh-CN" sz="2800" b="0" i="0" u="none" strike="noStrike" cap="none" spc="0" normalizeH="0" baseline="0" dirty="0" err="1" smtClean="0">
                <a:ln>
                  <a:noFill/>
                </a:ln>
                <a:solidFill>
                  <a:schemeClr val="tx1"/>
                </a:solidFill>
                <a:effectLst/>
                <a:uFillTx/>
                <a:latin typeface="黑体" pitchFamily="49" charset="-122"/>
                <a:ea typeface="黑体" pitchFamily="49" charset="-122"/>
                <a:cs typeface="+mj-cs"/>
                <a:sym typeface="Helvetica Neue"/>
              </a:rPr>
              <a:t>Redis</a:t>
            </a:r>
            <a:r>
              <a:rPr kumimoji="0" lang="en-US" altLang="zh-CN"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 </a:t>
            </a: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使用异步复制。 从 </a:t>
            </a:r>
            <a:r>
              <a:rPr kumimoji="0" lang="en-US" altLang="zh-CN" sz="2800" b="0" i="0" u="none" strike="noStrike" cap="none" spc="0" normalizeH="0" baseline="0" dirty="0" err="1" smtClean="0">
                <a:ln>
                  <a:noFill/>
                </a:ln>
                <a:solidFill>
                  <a:schemeClr val="tx1"/>
                </a:solidFill>
                <a:effectLst/>
                <a:uFillTx/>
                <a:latin typeface="黑体" pitchFamily="49" charset="-122"/>
                <a:ea typeface="黑体" pitchFamily="49" charset="-122"/>
                <a:cs typeface="+mj-cs"/>
                <a:sym typeface="Helvetica Neue"/>
              </a:rPr>
              <a:t>Redis</a:t>
            </a:r>
            <a:r>
              <a:rPr kumimoji="0" lang="en-US" altLang="zh-CN"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 2.8 </a:t>
            </a: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开始， 从服务器会以每秒一次的频率向主服务器报告复制流（</a:t>
            </a:r>
            <a:r>
              <a:rPr kumimoji="0" lang="en-US" altLang="zh-CN"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replication stream</a:t>
            </a: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）的处理进度。</a:t>
            </a:r>
          </a:p>
          <a:p>
            <a:pPr marL="574675" marR="0" indent="-460375" algn="l" defTabSz="228600" rtl="0" eaLnBrk="0" fontAlgn="b" latinLnBrk="0" hangingPunct="0">
              <a:lnSpc>
                <a:spcPct val="110000"/>
              </a:lnSpc>
              <a:spcBef>
                <a:spcPct val="20000"/>
              </a:spcBef>
              <a:spcAft>
                <a:spcPct val="0"/>
              </a:spcAft>
              <a:buClr>
                <a:srgbClr val="FF0000"/>
              </a:buClr>
              <a:buSzTx/>
              <a:buFont typeface="Arial" charset="0"/>
              <a:buChar char="•"/>
            </a:pP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一个主服务器可以有多个从服务器。</a:t>
            </a:r>
          </a:p>
          <a:p>
            <a:pPr marL="574675" marR="0" indent="-460375" algn="l" defTabSz="228600" rtl="0" eaLnBrk="0" fontAlgn="b" latinLnBrk="0" hangingPunct="0">
              <a:lnSpc>
                <a:spcPct val="110000"/>
              </a:lnSpc>
              <a:spcBef>
                <a:spcPct val="20000"/>
              </a:spcBef>
              <a:spcAft>
                <a:spcPct val="0"/>
              </a:spcAft>
              <a:buClr>
                <a:srgbClr val="FF0000"/>
              </a:buClr>
              <a:buSzTx/>
              <a:buFont typeface="Arial" charset="0"/>
              <a:buChar char="•"/>
            </a:pP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不仅主服务器可以有从服务器， 从服务器也可以有自己的从服务器， 多个从服务器之间可以构成一个图状结构。</a:t>
            </a:r>
          </a:p>
          <a:p>
            <a:pPr marL="574675" marR="0" indent="-460375" algn="l" defTabSz="228600" rtl="0" eaLnBrk="0" fontAlgn="b" latinLnBrk="0" hangingPunct="0">
              <a:lnSpc>
                <a:spcPct val="110000"/>
              </a:lnSpc>
              <a:spcBef>
                <a:spcPct val="20000"/>
              </a:spcBef>
              <a:spcAft>
                <a:spcPct val="0"/>
              </a:spcAft>
              <a:buClr>
                <a:srgbClr val="FF0000"/>
              </a:buClr>
              <a:buSzTx/>
              <a:buFont typeface="Arial" charset="0"/>
              <a:buChar char="•"/>
            </a:pP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复制功能不会阻塞主服务器： 即使有一个或多个从服务器正在进行初次同步， 主服务器也可以继续处理命令请求。</a:t>
            </a:r>
          </a:p>
          <a:p>
            <a:pPr marL="574675" marR="0" indent="-460375" algn="l" defTabSz="228600" rtl="0" eaLnBrk="0" fontAlgn="b" latinLnBrk="0" hangingPunct="0">
              <a:lnSpc>
                <a:spcPct val="110000"/>
              </a:lnSpc>
              <a:spcBef>
                <a:spcPct val="20000"/>
              </a:spcBef>
              <a:spcAft>
                <a:spcPct val="0"/>
              </a:spcAft>
              <a:buClr>
                <a:srgbClr val="FF0000"/>
              </a:buClr>
              <a:buSzTx/>
              <a:buFont typeface="Arial" charset="0"/>
              <a:buChar char="•"/>
            </a:pP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复制功能也不会阻塞从服务器： 只要在 </a:t>
            </a:r>
            <a:r>
              <a:rPr kumimoji="0" lang="en-US" altLang="zh-CN" sz="2800" b="0" i="0" u="none" strike="noStrike" cap="none" spc="0" normalizeH="0" baseline="0" dirty="0" err="1" smtClean="0">
                <a:ln>
                  <a:noFill/>
                </a:ln>
                <a:solidFill>
                  <a:schemeClr val="tx1"/>
                </a:solidFill>
                <a:effectLst/>
                <a:uFillTx/>
                <a:latin typeface="黑体" pitchFamily="49" charset="-122"/>
                <a:ea typeface="黑体" pitchFamily="49" charset="-122"/>
                <a:cs typeface="+mj-cs"/>
                <a:sym typeface="Helvetica Neue"/>
              </a:rPr>
              <a:t>redis.conf</a:t>
            </a:r>
            <a:r>
              <a:rPr kumimoji="0" lang="en-US" altLang="zh-CN"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 </a:t>
            </a: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文件中进行了相应的设置， 即使从服务器正在进行初次同步， 服务器也可以使用旧版本的数据集来处理命令查询。</a:t>
            </a:r>
          </a:p>
          <a:p>
            <a:pPr marL="574675" marR="0" indent="-460375" algn="l" defTabSz="228600" rtl="0" eaLnBrk="0" fontAlgn="b" latinLnBrk="0" hangingPunct="0">
              <a:lnSpc>
                <a:spcPct val="110000"/>
              </a:lnSpc>
              <a:spcBef>
                <a:spcPct val="20000"/>
              </a:spcBef>
              <a:spcAft>
                <a:spcPct val="0"/>
              </a:spcAft>
              <a:buClr>
                <a:srgbClr val="FF0000"/>
              </a:buClr>
              <a:buSzTx/>
              <a:buFont typeface="Arial" charset="0"/>
              <a:buChar char="•"/>
            </a:pP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不过， 在从服务器删除旧版本数据集并载入新版本数据集的那段时间内， 连接请求会被阻塞。</a:t>
            </a:r>
          </a:p>
          <a:p>
            <a:pPr marL="574675" marR="0" indent="-460375" algn="l" defTabSz="228600" rtl="0" eaLnBrk="0" fontAlgn="b" latinLnBrk="0" hangingPunct="0">
              <a:lnSpc>
                <a:spcPct val="110000"/>
              </a:lnSpc>
              <a:spcBef>
                <a:spcPct val="20000"/>
              </a:spcBef>
              <a:spcAft>
                <a:spcPct val="0"/>
              </a:spcAft>
              <a:buClr>
                <a:srgbClr val="FF0000"/>
              </a:buClr>
              <a:buSzTx/>
              <a:buFont typeface="Arial" charset="0"/>
              <a:buChar char="•"/>
            </a:pP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你还可以配置从服务器， 让它在与主服务器之间的连接断开时， 向客户端发送一个错误。</a:t>
            </a:r>
          </a:p>
          <a:p>
            <a:pPr marL="574675" marR="0" indent="-460375" algn="l" defTabSz="228600" rtl="0" eaLnBrk="0" fontAlgn="b" latinLnBrk="0" hangingPunct="0">
              <a:lnSpc>
                <a:spcPct val="110000"/>
              </a:lnSpc>
              <a:spcBef>
                <a:spcPct val="20000"/>
              </a:spcBef>
              <a:spcAft>
                <a:spcPct val="0"/>
              </a:spcAft>
              <a:buClr>
                <a:srgbClr val="FF0000"/>
              </a:buClr>
              <a:buSzTx/>
              <a:buFont typeface="Arial" charset="0"/>
              <a:buChar char="•"/>
            </a:pP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复制功能可以单纯地用于数据冗余（</a:t>
            </a:r>
            <a:r>
              <a:rPr kumimoji="0" lang="en-US" altLang="zh-CN"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data redundancy</a:t>
            </a: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 也可以通过让多个从服务器处理只读命令请求来提升扩展性（</a:t>
            </a:r>
            <a:r>
              <a:rPr kumimoji="0" lang="en-US" altLang="zh-CN"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scalability</a:t>
            </a: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 比如说， 繁重的 </a:t>
            </a:r>
            <a:r>
              <a:rPr kumimoji="0" lang="en-US" altLang="zh-CN"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hlinkClick r:id="rId3"/>
              </a:rPr>
              <a:t>SORT</a:t>
            </a: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 命令可以交给附属节点去运行。</a:t>
            </a:r>
          </a:p>
          <a:p>
            <a:pPr marL="574675" marR="0" indent="-460375" algn="l" defTabSz="228600" rtl="0" eaLnBrk="0" fontAlgn="b" latinLnBrk="0" hangingPunct="0">
              <a:lnSpc>
                <a:spcPct val="110000"/>
              </a:lnSpc>
              <a:spcBef>
                <a:spcPct val="20000"/>
              </a:spcBef>
              <a:spcAft>
                <a:spcPct val="0"/>
              </a:spcAft>
              <a:buClr>
                <a:srgbClr val="FF0000"/>
              </a:buClr>
              <a:buSzTx/>
              <a:buFont typeface="Arial" charset="0"/>
              <a:buChar char="•"/>
            </a:pPr>
            <a:r>
              <a:rPr kumimoji="0" lang="zh-CN" altLang="en-US" sz="2800" b="0" i="0" u="none" strike="noStrike" cap="none" spc="0" normalizeH="0" baseline="0" dirty="0" smtClean="0">
                <a:ln>
                  <a:noFill/>
                </a:ln>
                <a:solidFill>
                  <a:schemeClr val="tx1"/>
                </a:solidFill>
                <a:effectLst/>
                <a:uFillTx/>
                <a:latin typeface="黑体" pitchFamily="49" charset="-122"/>
                <a:ea typeface="黑体" pitchFamily="49" charset="-122"/>
                <a:cs typeface="+mj-cs"/>
                <a:sym typeface="Helvetica Neue"/>
              </a:rPr>
              <a:t>可以通过复制功能来让主服务器免于执行持久化操作： 只要关闭主服务器的持久化功能， 然后由从服务器去执行持久化操作即可。</a:t>
            </a:r>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algn="l"/>
            <a:r>
              <a:rPr lang="zh-CN" altLang="en-US" sz="2400" dirty="0" smtClean="0">
                <a:latin typeface="黑体" pitchFamily="49" charset="-122"/>
                <a:ea typeface="黑体" pitchFamily="49" charset="-122"/>
              </a:rPr>
              <a:t>这个特性的运作原理：</a:t>
            </a:r>
          </a:p>
          <a:p>
            <a:pPr algn="l"/>
            <a:r>
              <a:rPr lang="zh-CN" altLang="en-US" sz="2400" dirty="0" smtClean="0">
                <a:latin typeface="黑体" pitchFamily="49" charset="-122"/>
                <a:ea typeface="黑体" pitchFamily="49" charset="-122"/>
              </a:rPr>
              <a:t>从服务器以每秒一次的频率 </a:t>
            </a:r>
            <a:r>
              <a:rPr lang="en-US" altLang="zh-CN" sz="2400" dirty="0" smtClean="0">
                <a:latin typeface="黑体" pitchFamily="49" charset="-122"/>
                <a:ea typeface="黑体" pitchFamily="49" charset="-122"/>
              </a:rPr>
              <a:t>PING </a:t>
            </a:r>
            <a:r>
              <a:rPr lang="zh-CN" altLang="en-US" sz="2400" dirty="0" smtClean="0">
                <a:latin typeface="黑体" pitchFamily="49" charset="-122"/>
                <a:ea typeface="黑体" pitchFamily="49" charset="-122"/>
              </a:rPr>
              <a:t>主服务器一次， 并报告复制流的处理情况。主服务器会记录各个从服务器最后一次向它发送 </a:t>
            </a:r>
            <a:r>
              <a:rPr lang="en-US" altLang="zh-CN" sz="2400" dirty="0" smtClean="0">
                <a:latin typeface="黑体" pitchFamily="49" charset="-122"/>
                <a:ea typeface="黑体" pitchFamily="49" charset="-122"/>
              </a:rPr>
              <a:t>PING </a:t>
            </a:r>
            <a:r>
              <a:rPr lang="zh-CN" altLang="en-US" sz="2400" dirty="0" smtClean="0">
                <a:latin typeface="黑体" pitchFamily="49" charset="-122"/>
                <a:ea typeface="黑体" pitchFamily="49" charset="-122"/>
              </a:rPr>
              <a:t>的时间。用户可以通过配置， 指定网络延迟的最大值 </a:t>
            </a:r>
            <a:r>
              <a:rPr lang="en-US" altLang="zh-CN" sz="2400" dirty="0" smtClean="0">
                <a:latin typeface="黑体" pitchFamily="49" charset="-122"/>
                <a:ea typeface="黑体" pitchFamily="49" charset="-122"/>
              </a:rPr>
              <a:t>min-slaves-max-lag </a:t>
            </a:r>
            <a:r>
              <a:rPr lang="zh-CN" altLang="en-US" sz="2400" dirty="0" smtClean="0">
                <a:latin typeface="黑体" pitchFamily="49" charset="-122"/>
                <a:ea typeface="黑体" pitchFamily="49" charset="-122"/>
              </a:rPr>
              <a:t>， 以及执行写操作所需的至少从服务器数量 </a:t>
            </a:r>
            <a:r>
              <a:rPr lang="en-US" altLang="zh-CN" sz="2400" dirty="0" smtClean="0">
                <a:latin typeface="黑体" pitchFamily="49" charset="-122"/>
                <a:ea typeface="黑体" pitchFamily="49" charset="-122"/>
              </a:rPr>
              <a:t>min-slaves-to-write </a:t>
            </a:r>
            <a:r>
              <a:rPr lang="zh-CN" altLang="en-US" sz="2400" dirty="0" smtClean="0">
                <a:latin typeface="黑体" pitchFamily="49" charset="-122"/>
                <a:ea typeface="黑体" pitchFamily="49" charset="-122"/>
              </a:rPr>
              <a:t>。</a:t>
            </a:r>
          </a:p>
          <a:p>
            <a:pPr algn="l"/>
            <a:r>
              <a:rPr lang="zh-CN" altLang="en-US" sz="2400" dirty="0" smtClean="0">
                <a:latin typeface="黑体" pitchFamily="49" charset="-122"/>
                <a:ea typeface="黑体" pitchFamily="49" charset="-122"/>
              </a:rPr>
              <a:t>如果至少有 </a:t>
            </a:r>
            <a:r>
              <a:rPr lang="en-US" altLang="zh-CN" sz="2400" dirty="0" smtClean="0">
                <a:latin typeface="黑体" pitchFamily="49" charset="-122"/>
                <a:ea typeface="黑体" pitchFamily="49" charset="-122"/>
              </a:rPr>
              <a:t>min-slaves-to-write </a:t>
            </a:r>
            <a:r>
              <a:rPr lang="zh-CN" altLang="en-US" sz="2400" dirty="0" smtClean="0">
                <a:latin typeface="黑体" pitchFamily="49" charset="-122"/>
                <a:ea typeface="黑体" pitchFamily="49" charset="-122"/>
              </a:rPr>
              <a:t>个从服务器， 并且这些服务器的延迟值都少于 </a:t>
            </a:r>
            <a:r>
              <a:rPr lang="en-US" altLang="zh-CN" sz="2400" dirty="0" smtClean="0">
                <a:latin typeface="黑体" pitchFamily="49" charset="-122"/>
                <a:ea typeface="黑体" pitchFamily="49" charset="-122"/>
              </a:rPr>
              <a:t>min-slaves-max-lag </a:t>
            </a:r>
            <a:r>
              <a:rPr lang="zh-CN" altLang="en-US" sz="2400" dirty="0" smtClean="0">
                <a:latin typeface="黑体" pitchFamily="49" charset="-122"/>
                <a:ea typeface="黑体" pitchFamily="49" charset="-122"/>
              </a:rPr>
              <a:t>秒， 那么主服务器就会执行客户端请求的写操作。你可以将这个特性看作 </a:t>
            </a:r>
            <a:r>
              <a:rPr lang="en-US" altLang="zh-CN" sz="2400" dirty="0" smtClean="0">
                <a:latin typeface="黑体" pitchFamily="49" charset="-122"/>
                <a:ea typeface="黑体" pitchFamily="49" charset="-122"/>
              </a:rPr>
              <a:t>CAP </a:t>
            </a:r>
            <a:r>
              <a:rPr lang="zh-CN" altLang="en-US" sz="2400" dirty="0" smtClean="0">
                <a:latin typeface="黑体" pitchFamily="49" charset="-122"/>
                <a:ea typeface="黑体" pitchFamily="49" charset="-122"/>
              </a:rPr>
              <a:t>理论中的 </a:t>
            </a:r>
            <a:r>
              <a:rPr lang="en-US" altLang="zh-CN" sz="2400" dirty="0" smtClean="0">
                <a:latin typeface="黑体" pitchFamily="49" charset="-122"/>
                <a:ea typeface="黑体" pitchFamily="49" charset="-122"/>
              </a:rPr>
              <a:t>C </a:t>
            </a:r>
            <a:r>
              <a:rPr lang="zh-CN" altLang="en-US" sz="2400" dirty="0" smtClean="0">
                <a:latin typeface="黑体" pitchFamily="49" charset="-122"/>
                <a:ea typeface="黑体" pitchFamily="49" charset="-122"/>
              </a:rPr>
              <a:t>的条件放宽版本： 尽管不能保证写操作的持久性， 但起码丢失数据的窗口会被严格限制在指定的秒数中。</a:t>
            </a:r>
          </a:p>
          <a:p>
            <a:pPr algn="l"/>
            <a:r>
              <a:rPr lang="zh-CN" altLang="en-US" sz="2400" dirty="0" smtClean="0">
                <a:latin typeface="黑体" pitchFamily="49" charset="-122"/>
                <a:ea typeface="黑体" pitchFamily="49" charset="-122"/>
              </a:rPr>
              <a:t>另一方面， 如果条件达不到 </a:t>
            </a:r>
            <a:r>
              <a:rPr lang="en-US" altLang="zh-CN" sz="2400" dirty="0" smtClean="0">
                <a:latin typeface="黑体" pitchFamily="49" charset="-122"/>
                <a:ea typeface="黑体" pitchFamily="49" charset="-122"/>
              </a:rPr>
              <a:t>min-slaves-to-write </a:t>
            </a:r>
            <a:r>
              <a:rPr lang="zh-CN" altLang="en-US" sz="2400" dirty="0" smtClean="0">
                <a:latin typeface="黑体" pitchFamily="49" charset="-122"/>
                <a:ea typeface="黑体" pitchFamily="49" charset="-122"/>
              </a:rPr>
              <a:t>和 </a:t>
            </a:r>
            <a:r>
              <a:rPr lang="en-US" altLang="zh-CN" sz="2400" dirty="0" smtClean="0">
                <a:latin typeface="黑体" pitchFamily="49" charset="-122"/>
                <a:ea typeface="黑体" pitchFamily="49" charset="-122"/>
              </a:rPr>
              <a:t>min-slaves-max-lag </a:t>
            </a:r>
            <a:r>
              <a:rPr lang="zh-CN" altLang="en-US" sz="2400" dirty="0" smtClean="0">
                <a:latin typeface="黑体" pitchFamily="49" charset="-122"/>
                <a:ea typeface="黑体" pitchFamily="49" charset="-122"/>
              </a:rPr>
              <a:t>所指定的条件， 那么写操作就不会被执行， 主服务器会向请求执行写操作的客户端返回一个错误。</a:t>
            </a:r>
          </a:p>
          <a:p>
            <a:endParaRPr lang="zh-CN" altLang="en-US" b="1" dirty="0">
              <a:latin typeface="黑体" pitchFamily="49" charset="-122"/>
              <a:ea typeface="黑体"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algn="l"/>
            <a:r>
              <a:rPr lang="zh-CN" altLang="en-US" sz="2400" dirty="0" smtClean="0">
                <a:latin typeface="黑体" pitchFamily="49" charset="-122"/>
                <a:ea typeface="黑体" pitchFamily="49" charset="-122"/>
              </a:rPr>
              <a:t>这个特性的运作原理：</a:t>
            </a:r>
          </a:p>
          <a:p>
            <a:pPr algn="l"/>
            <a:r>
              <a:rPr lang="zh-CN" altLang="en-US" sz="2400" dirty="0" smtClean="0">
                <a:latin typeface="黑体" pitchFamily="49" charset="-122"/>
                <a:ea typeface="黑体" pitchFamily="49" charset="-122"/>
              </a:rPr>
              <a:t>从服务器以每秒一次的频率 </a:t>
            </a:r>
            <a:r>
              <a:rPr lang="en-US" altLang="zh-CN" sz="2400" dirty="0" smtClean="0">
                <a:latin typeface="黑体" pitchFamily="49" charset="-122"/>
                <a:ea typeface="黑体" pitchFamily="49" charset="-122"/>
              </a:rPr>
              <a:t>PING </a:t>
            </a:r>
            <a:r>
              <a:rPr lang="zh-CN" altLang="en-US" sz="2400" dirty="0" smtClean="0">
                <a:latin typeface="黑体" pitchFamily="49" charset="-122"/>
                <a:ea typeface="黑体" pitchFamily="49" charset="-122"/>
              </a:rPr>
              <a:t>主服务器一次， 并报告复制流的处理情况。主服务器会记录各个从服务器最后一次向它发送 </a:t>
            </a:r>
            <a:r>
              <a:rPr lang="en-US" altLang="zh-CN" sz="2400" dirty="0" smtClean="0">
                <a:latin typeface="黑体" pitchFamily="49" charset="-122"/>
                <a:ea typeface="黑体" pitchFamily="49" charset="-122"/>
              </a:rPr>
              <a:t>PING </a:t>
            </a:r>
            <a:r>
              <a:rPr lang="zh-CN" altLang="en-US" sz="2400" dirty="0" smtClean="0">
                <a:latin typeface="黑体" pitchFamily="49" charset="-122"/>
                <a:ea typeface="黑体" pitchFamily="49" charset="-122"/>
              </a:rPr>
              <a:t>的时间。用户可以通过配置， 指定网络延迟的最大值 </a:t>
            </a:r>
            <a:r>
              <a:rPr lang="en-US" altLang="zh-CN" sz="2400" dirty="0" smtClean="0">
                <a:latin typeface="黑体" pitchFamily="49" charset="-122"/>
                <a:ea typeface="黑体" pitchFamily="49" charset="-122"/>
              </a:rPr>
              <a:t>min-slaves-max-lag </a:t>
            </a:r>
            <a:r>
              <a:rPr lang="zh-CN" altLang="en-US" sz="2400" dirty="0" smtClean="0">
                <a:latin typeface="黑体" pitchFamily="49" charset="-122"/>
                <a:ea typeface="黑体" pitchFamily="49" charset="-122"/>
              </a:rPr>
              <a:t>， 以及执行写操作所需的至少从服务器数量 </a:t>
            </a:r>
            <a:r>
              <a:rPr lang="en-US" altLang="zh-CN" sz="2400" dirty="0" smtClean="0">
                <a:latin typeface="黑体" pitchFamily="49" charset="-122"/>
                <a:ea typeface="黑体" pitchFamily="49" charset="-122"/>
              </a:rPr>
              <a:t>min-slaves-to-write </a:t>
            </a:r>
            <a:r>
              <a:rPr lang="zh-CN" altLang="en-US" sz="2400" dirty="0" smtClean="0">
                <a:latin typeface="黑体" pitchFamily="49" charset="-122"/>
                <a:ea typeface="黑体" pitchFamily="49" charset="-122"/>
              </a:rPr>
              <a:t>。</a:t>
            </a:r>
          </a:p>
          <a:p>
            <a:pPr algn="l"/>
            <a:r>
              <a:rPr lang="zh-CN" altLang="en-US" sz="2400" dirty="0" smtClean="0">
                <a:latin typeface="黑体" pitchFamily="49" charset="-122"/>
                <a:ea typeface="黑体" pitchFamily="49" charset="-122"/>
              </a:rPr>
              <a:t>如果至少有 </a:t>
            </a:r>
            <a:r>
              <a:rPr lang="en-US" altLang="zh-CN" sz="2400" dirty="0" smtClean="0">
                <a:latin typeface="黑体" pitchFamily="49" charset="-122"/>
                <a:ea typeface="黑体" pitchFamily="49" charset="-122"/>
              </a:rPr>
              <a:t>min-slaves-to-write </a:t>
            </a:r>
            <a:r>
              <a:rPr lang="zh-CN" altLang="en-US" sz="2400" dirty="0" smtClean="0">
                <a:latin typeface="黑体" pitchFamily="49" charset="-122"/>
                <a:ea typeface="黑体" pitchFamily="49" charset="-122"/>
              </a:rPr>
              <a:t>个从服务器， 并且这些服务器的延迟值都少于 </a:t>
            </a:r>
            <a:r>
              <a:rPr lang="en-US" altLang="zh-CN" sz="2400" dirty="0" smtClean="0">
                <a:latin typeface="黑体" pitchFamily="49" charset="-122"/>
                <a:ea typeface="黑体" pitchFamily="49" charset="-122"/>
              </a:rPr>
              <a:t>min-slaves-max-lag </a:t>
            </a:r>
            <a:r>
              <a:rPr lang="zh-CN" altLang="en-US" sz="2400" dirty="0" smtClean="0">
                <a:latin typeface="黑体" pitchFamily="49" charset="-122"/>
                <a:ea typeface="黑体" pitchFamily="49" charset="-122"/>
              </a:rPr>
              <a:t>秒， 那么主服务器就会执行客户端请求的写操作。你可以将这个特性看作 </a:t>
            </a:r>
            <a:r>
              <a:rPr lang="en-US" altLang="zh-CN" sz="2400" dirty="0" smtClean="0">
                <a:latin typeface="黑体" pitchFamily="49" charset="-122"/>
                <a:ea typeface="黑体" pitchFamily="49" charset="-122"/>
              </a:rPr>
              <a:t>CAP </a:t>
            </a:r>
            <a:r>
              <a:rPr lang="zh-CN" altLang="en-US" sz="2400" dirty="0" smtClean="0">
                <a:latin typeface="黑体" pitchFamily="49" charset="-122"/>
                <a:ea typeface="黑体" pitchFamily="49" charset="-122"/>
              </a:rPr>
              <a:t>理论中的 </a:t>
            </a:r>
            <a:r>
              <a:rPr lang="en-US" altLang="zh-CN" sz="2400" dirty="0" smtClean="0">
                <a:latin typeface="黑体" pitchFamily="49" charset="-122"/>
                <a:ea typeface="黑体" pitchFamily="49" charset="-122"/>
              </a:rPr>
              <a:t>C </a:t>
            </a:r>
            <a:r>
              <a:rPr lang="zh-CN" altLang="en-US" sz="2400" dirty="0" smtClean="0">
                <a:latin typeface="黑体" pitchFamily="49" charset="-122"/>
                <a:ea typeface="黑体" pitchFamily="49" charset="-122"/>
              </a:rPr>
              <a:t>的条件放宽版本： 尽管不能保证写操作的持久性， 但起码丢失数据的窗口会被严格限制在指定的秒数中。</a:t>
            </a:r>
          </a:p>
          <a:p>
            <a:pPr algn="l"/>
            <a:r>
              <a:rPr lang="zh-CN" altLang="en-US" sz="2400" dirty="0" smtClean="0">
                <a:latin typeface="黑体" pitchFamily="49" charset="-122"/>
                <a:ea typeface="黑体" pitchFamily="49" charset="-122"/>
              </a:rPr>
              <a:t>另一方面， 如果条件达不到 </a:t>
            </a:r>
            <a:r>
              <a:rPr lang="en-US" altLang="zh-CN" sz="2400" dirty="0" smtClean="0">
                <a:latin typeface="黑体" pitchFamily="49" charset="-122"/>
                <a:ea typeface="黑体" pitchFamily="49" charset="-122"/>
              </a:rPr>
              <a:t>min-slaves-to-write </a:t>
            </a:r>
            <a:r>
              <a:rPr lang="zh-CN" altLang="en-US" sz="2400" dirty="0" smtClean="0">
                <a:latin typeface="黑体" pitchFamily="49" charset="-122"/>
                <a:ea typeface="黑体" pitchFamily="49" charset="-122"/>
              </a:rPr>
              <a:t>和 </a:t>
            </a:r>
            <a:r>
              <a:rPr lang="en-US" altLang="zh-CN" sz="2400" dirty="0" smtClean="0">
                <a:latin typeface="黑体" pitchFamily="49" charset="-122"/>
                <a:ea typeface="黑体" pitchFamily="49" charset="-122"/>
              </a:rPr>
              <a:t>min-slaves-max-lag </a:t>
            </a:r>
            <a:r>
              <a:rPr lang="zh-CN" altLang="en-US" sz="2400" dirty="0" smtClean="0">
                <a:latin typeface="黑体" pitchFamily="49" charset="-122"/>
                <a:ea typeface="黑体" pitchFamily="49" charset="-122"/>
              </a:rPr>
              <a:t>所指定的条件， 那么写操作就不会被执行， 主服务器会向请求执行写操作的客户端返回一个错误。</a:t>
            </a:r>
          </a:p>
          <a:p>
            <a:endParaRPr lang="zh-CN" altLang="en-US" b="1" dirty="0">
              <a:latin typeface="黑体" pitchFamily="49" charset="-122"/>
              <a:ea typeface="黑体" pitchFamily="49"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zh-CN" altLang="en-US" sz="2200" b="0" i="0" dirty="0" smtClean="0">
                <a:latin typeface="+mn-lt"/>
                <a:ea typeface="+mn-ea"/>
                <a:cs typeface="+mn-cs"/>
                <a:sym typeface="Helvetica Neue"/>
              </a:rPr>
              <a:t>运行一个 </a:t>
            </a:r>
            <a:r>
              <a:rPr lang="en-US"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所需的最少配置如下所示：</a:t>
            </a:r>
          </a:p>
          <a:p>
            <a:r>
              <a:rPr lang="en-US" sz="2200" b="0" i="0" dirty="0" smtClean="0">
                <a:latin typeface="+mn-lt"/>
                <a:ea typeface="+mn-ea"/>
                <a:cs typeface="+mn-cs"/>
                <a:sym typeface="Helvetica Neue"/>
              </a:rPr>
              <a:t>sentinel monitor </a:t>
            </a:r>
            <a:r>
              <a:rPr lang="en-US" sz="2200" b="0" i="0" dirty="0" err="1" smtClean="0">
                <a:latin typeface="+mn-lt"/>
                <a:ea typeface="+mn-ea"/>
                <a:cs typeface="+mn-cs"/>
                <a:sym typeface="Helvetica Neue"/>
              </a:rPr>
              <a:t>mymaster</a:t>
            </a:r>
            <a:r>
              <a:rPr lang="en-US" sz="2200" b="0" i="0" dirty="0" smtClean="0">
                <a:latin typeface="+mn-lt"/>
                <a:ea typeface="+mn-ea"/>
                <a:cs typeface="+mn-cs"/>
                <a:sym typeface="Helvetica Neue"/>
              </a:rPr>
              <a:t> 127.0.0.1 6379 2 </a:t>
            </a:r>
          </a:p>
          <a:p>
            <a:r>
              <a:rPr lang="en-US" sz="2200" b="0" i="0" dirty="0" smtClean="0">
                <a:latin typeface="+mn-lt"/>
                <a:ea typeface="+mn-ea"/>
                <a:cs typeface="+mn-cs"/>
                <a:sym typeface="Helvetica Neue"/>
              </a:rPr>
              <a:t>sentinel down-after-milliseconds </a:t>
            </a:r>
            <a:r>
              <a:rPr lang="en-US" sz="2200" b="0" i="0" dirty="0" err="1" smtClean="0">
                <a:latin typeface="+mn-lt"/>
                <a:ea typeface="+mn-ea"/>
                <a:cs typeface="+mn-cs"/>
                <a:sym typeface="Helvetica Neue"/>
              </a:rPr>
              <a:t>mymaster</a:t>
            </a:r>
            <a:r>
              <a:rPr lang="en-US" sz="2200" b="0" i="0" dirty="0" smtClean="0">
                <a:latin typeface="+mn-lt"/>
                <a:ea typeface="+mn-ea"/>
                <a:cs typeface="+mn-cs"/>
                <a:sym typeface="Helvetica Neue"/>
              </a:rPr>
              <a:t> 60000 </a:t>
            </a:r>
          </a:p>
          <a:p>
            <a:r>
              <a:rPr lang="en-US" sz="2200" b="0" i="0" dirty="0" smtClean="0">
                <a:latin typeface="+mn-lt"/>
                <a:ea typeface="+mn-ea"/>
                <a:cs typeface="+mn-cs"/>
                <a:sym typeface="Helvetica Neue"/>
              </a:rPr>
              <a:t>sentinel failover-timeout </a:t>
            </a:r>
            <a:r>
              <a:rPr lang="en-US" sz="2200" b="0" i="0" dirty="0" err="1" smtClean="0">
                <a:latin typeface="+mn-lt"/>
                <a:ea typeface="+mn-ea"/>
                <a:cs typeface="+mn-cs"/>
                <a:sym typeface="Helvetica Neue"/>
              </a:rPr>
              <a:t>mymaster</a:t>
            </a:r>
            <a:r>
              <a:rPr lang="en-US" sz="2200" b="0" i="0" dirty="0" smtClean="0">
                <a:latin typeface="+mn-lt"/>
                <a:ea typeface="+mn-ea"/>
                <a:cs typeface="+mn-cs"/>
                <a:sym typeface="Helvetica Neue"/>
              </a:rPr>
              <a:t> 180000 </a:t>
            </a:r>
          </a:p>
          <a:p>
            <a:r>
              <a:rPr lang="en-US" sz="2200" b="0" i="0" dirty="0" smtClean="0">
                <a:latin typeface="+mn-lt"/>
                <a:ea typeface="+mn-ea"/>
                <a:cs typeface="+mn-cs"/>
                <a:sym typeface="Helvetica Neue"/>
              </a:rPr>
              <a:t>sentinel parallel-syncs </a:t>
            </a:r>
            <a:r>
              <a:rPr lang="en-US" sz="2200" b="0" i="0" dirty="0" err="1" smtClean="0">
                <a:latin typeface="+mn-lt"/>
                <a:ea typeface="+mn-ea"/>
                <a:cs typeface="+mn-cs"/>
                <a:sym typeface="Helvetica Neue"/>
              </a:rPr>
              <a:t>mymaster</a:t>
            </a:r>
            <a:r>
              <a:rPr lang="en-US" sz="2200" b="0" i="0" dirty="0" smtClean="0">
                <a:latin typeface="+mn-lt"/>
                <a:ea typeface="+mn-ea"/>
                <a:cs typeface="+mn-cs"/>
                <a:sym typeface="Helvetica Neue"/>
              </a:rPr>
              <a:t> 1 </a:t>
            </a:r>
          </a:p>
          <a:p>
            <a:r>
              <a:rPr lang="en-US" sz="2200" b="0" i="0" dirty="0" smtClean="0">
                <a:latin typeface="+mn-lt"/>
                <a:ea typeface="+mn-ea"/>
                <a:cs typeface="+mn-cs"/>
                <a:sym typeface="Helvetica Neue"/>
              </a:rPr>
              <a:t>sentinel monitor </a:t>
            </a:r>
            <a:r>
              <a:rPr lang="en-US" sz="2200" b="0" i="0" dirty="0" err="1" smtClean="0">
                <a:latin typeface="+mn-lt"/>
                <a:ea typeface="+mn-ea"/>
                <a:cs typeface="+mn-cs"/>
                <a:sym typeface="Helvetica Neue"/>
              </a:rPr>
              <a:t>resque</a:t>
            </a:r>
            <a:r>
              <a:rPr lang="en-US" sz="2200" b="0" i="0" dirty="0" smtClean="0">
                <a:latin typeface="+mn-lt"/>
                <a:ea typeface="+mn-ea"/>
                <a:cs typeface="+mn-cs"/>
                <a:sym typeface="Helvetica Neue"/>
              </a:rPr>
              <a:t> 192.168.1.3 6380 4 </a:t>
            </a:r>
          </a:p>
          <a:p>
            <a:r>
              <a:rPr lang="en-US" sz="2200" b="0" i="0" dirty="0" smtClean="0">
                <a:latin typeface="+mn-lt"/>
                <a:ea typeface="+mn-ea"/>
                <a:cs typeface="+mn-cs"/>
                <a:sym typeface="Helvetica Neue"/>
              </a:rPr>
              <a:t>sentinel down-after-milliseconds </a:t>
            </a:r>
            <a:r>
              <a:rPr lang="en-US" sz="2200" b="0" i="0" dirty="0" err="1" smtClean="0">
                <a:latin typeface="+mn-lt"/>
                <a:ea typeface="+mn-ea"/>
                <a:cs typeface="+mn-cs"/>
                <a:sym typeface="Helvetica Neue"/>
              </a:rPr>
              <a:t>resque</a:t>
            </a:r>
            <a:r>
              <a:rPr lang="en-US" sz="2200" b="0" i="0" dirty="0" smtClean="0">
                <a:latin typeface="+mn-lt"/>
                <a:ea typeface="+mn-ea"/>
                <a:cs typeface="+mn-cs"/>
                <a:sym typeface="Helvetica Neue"/>
              </a:rPr>
              <a:t> 10000 </a:t>
            </a:r>
          </a:p>
          <a:p>
            <a:r>
              <a:rPr lang="en-US" sz="2200" b="0" i="0" dirty="0" smtClean="0">
                <a:latin typeface="+mn-lt"/>
                <a:ea typeface="+mn-ea"/>
                <a:cs typeface="+mn-cs"/>
                <a:sym typeface="Helvetica Neue"/>
              </a:rPr>
              <a:t>sentinel failover-timeout </a:t>
            </a:r>
            <a:r>
              <a:rPr lang="en-US" sz="2200" b="0" i="0" dirty="0" err="1" smtClean="0">
                <a:latin typeface="+mn-lt"/>
                <a:ea typeface="+mn-ea"/>
                <a:cs typeface="+mn-cs"/>
                <a:sym typeface="Helvetica Neue"/>
              </a:rPr>
              <a:t>resque</a:t>
            </a:r>
            <a:r>
              <a:rPr lang="en-US" sz="2200" b="0" i="0" dirty="0" smtClean="0">
                <a:latin typeface="+mn-lt"/>
                <a:ea typeface="+mn-ea"/>
                <a:cs typeface="+mn-cs"/>
                <a:sym typeface="Helvetica Neue"/>
              </a:rPr>
              <a:t> 180000 </a:t>
            </a:r>
          </a:p>
          <a:p>
            <a:r>
              <a:rPr lang="en-US" sz="2200" b="0" i="0" dirty="0" smtClean="0">
                <a:latin typeface="+mn-lt"/>
                <a:ea typeface="+mn-ea"/>
                <a:cs typeface="+mn-cs"/>
                <a:sym typeface="Helvetica Neue"/>
              </a:rPr>
              <a:t>sentinel parallel-syncs </a:t>
            </a:r>
            <a:r>
              <a:rPr lang="en-US" sz="2200" b="0" i="0" dirty="0" err="1" smtClean="0">
                <a:latin typeface="+mn-lt"/>
                <a:ea typeface="+mn-ea"/>
                <a:cs typeface="+mn-cs"/>
                <a:sym typeface="Helvetica Neue"/>
              </a:rPr>
              <a:t>resque</a:t>
            </a:r>
            <a:r>
              <a:rPr lang="en-US" sz="2200" b="0" i="0" dirty="0" smtClean="0">
                <a:latin typeface="+mn-lt"/>
                <a:ea typeface="+mn-ea"/>
                <a:cs typeface="+mn-cs"/>
                <a:sym typeface="Helvetica Neue"/>
              </a:rPr>
              <a:t> 5</a:t>
            </a:r>
          </a:p>
          <a:p>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第一行配置指示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去监视一个名为 </a:t>
            </a:r>
            <a:r>
              <a:rPr lang="en-US" altLang="zh-CN" sz="2200" b="0" i="0" dirty="0" err="1" smtClean="0">
                <a:latin typeface="+mn-lt"/>
                <a:ea typeface="+mn-ea"/>
                <a:cs typeface="+mn-cs"/>
                <a:sym typeface="Helvetica Neue"/>
              </a:rPr>
              <a:t>mymaster</a:t>
            </a:r>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的主服务器， 这个主服务器的 </a:t>
            </a:r>
            <a:r>
              <a:rPr lang="en-US" altLang="zh-CN" sz="2200" b="0" i="0" dirty="0" smtClean="0">
                <a:latin typeface="+mn-lt"/>
                <a:ea typeface="+mn-ea"/>
                <a:cs typeface="+mn-cs"/>
                <a:sym typeface="Helvetica Neue"/>
              </a:rPr>
              <a:t>IP </a:t>
            </a:r>
            <a:r>
              <a:rPr lang="zh-CN" altLang="en-US" sz="2200" b="0" i="0" dirty="0" smtClean="0">
                <a:latin typeface="+mn-lt"/>
                <a:ea typeface="+mn-ea"/>
                <a:cs typeface="+mn-cs"/>
                <a:sym typeface="Helvetica Neue"/>
              </a:rPr>
              <a:t>地址为 </a:t>
            </a:r>
            <a:r>
              <a:rPr lang="en-US" altLang="zh-CN" sz="2200" b="0" i="0" dirty="0" smtClean="0">
                <a:latin typeface="+mn-lt"/>
                <a:ea typeface="+mn-ea"/>
                <a:cs typeface="+mn-cs"/>
                <a:sym typeface="Helvetica Neue"/>
              </a:rPr>
              <a:t>127.0.0.1 </a:t>
            </a:r>
            <a:r>
              <a:rPr lang="zh-CN" altLang="en-US" sz="2200" b="0" i="0" dirty="0" smtClean="0">
                <a:latin typeface="+mn-lt"/>
                <a:ea typeface="+mn-ea"/>
                <a:cs typeface="+mn-cs"/>
                <a:sym typeface="Helvetica Neue"/>
              </a:rPr>
              <a:t>， 端口号为 </a:t>
            </a:r>
            <a:r>
              <a:rPr lang="en-US" altLang="zh-CN" sz="2200" b="0" i="0" dirty="0" smtClean="0">
                <a:latin typeface="+mn-lt"/>
                <a:ea typeface="+mn-ea"/>
                <a:cs typeface="+mn-cs"/>
                <a:sym typeface="Helvetica Neue"/>
              </a:rPr>
              <a:t>6379 </a:t>
            </a:r>
            <a:r>
              <a:rPr lang="zh-CN" altLang="en-US" sz="2200" b="0" i="0" dirty="0" smtClean="0">
                <a:latin typeface="+mn-lt"/>
                <a:ea typeface="+mn-ea"/>
                <a:cs typeface="+mn-cs"/>
                <a:sym typeface="Helvetica Neue"/>
              </a:rPr>
              <a:t>， 而将这个主服务器判断为失效至少需要 </a:t>
            </a:r>
            <a:r>
              <a:rPr lang="en-US" altLang="zh-CN" sz="2200" b="0" i="0" dirty="0" smtClean="0">
                <a:latin typeface="+mn-lt"/>
                <a:ea typeface="+mn-ea"/>
                <a:cs typeface="+mn-cs"/>
                <a:sym typeface="Helvetica Neue"/>
              </a:rPr>
              <a:t>2 </a:t>
            </a:r>
            <a:r>
              <a:rPr lang="zh-CN" altLang="en-US" sz="2200" b="0" i="0" dirty="0" smtClean="0">
                <a:latin typeface="+mn-lt"/>
                <a:ea typeface="+mn-ea"/>
                <a:cs typeface="+mn-cs"/>
                <a:sym typeface="Helvetica Neue"/>
              </a:rPr>
              <a:t>个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同意 （只要同意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的数量不达标，自动故障迁移就不会执行）。</a:t>
            </a:r>
          </a:p>
          <a:p>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不过要注意， 无论你设置要多少个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同意才能判断一个服务器失效， </a:t>
            </a:r>
            <a:r>
              <a:rPr lang="zh-CN" altLang="en-US" sz="2200" b="1" i="0" dirty="0" smtClean="0">
                <a:latin typeface="+mn-lt"/>
                <a:ea typeface="+mn-ea"/>
                <a:cs typeface="+mn-cs"/>
                <a:sym typeface="Helvetica Neue"/>
              </a:rPr>
              <a:t>一个 </a:t>
            </a:r>
            <a:r>
              <a:rPr lang="en-US" altLang="zh-CN" sz="2200" b="1" i="0" dirty="0" smtClean="0">
                <a:latin typeface="+mn-lt"/>
                <a:ea typeface="+mn-ea"/>
                <a:cs typeface="+mn-cs"/>
                <a:sym typeface="Helvetica Neue"/>
              </a:rPr>
              <a:t>Sentinel </a:t>
            </a:r>
            <a:r>
              <a:rPr lang="zh-CN" altLang="en-US" sz="2200" b="1" i="0" dirty="0" smtClean="0">
                <a:latin typeface="+mn-lt"/>
                <a:ea typeface="+mn-ea"/>
                <a:cs typeface="+mn-cs"/>
                <a:sym typeface="Helvetica Neue"/>
              </a:rPr>
              <a:t>都需要获得系统中多数（</a:t>
            </a:r>
            <a:r>
              <a:rPr lang="en-US" altLang="zh-CN" sz="2200" b="1" i="0" dirty="0" smtClean="0">
                <a:latin typeface="+mn-lt"/>
                <a:ea typeface="+mn-ea"/>
                <a:cs typeface="+mn-cs"/>
                <a:sym typeface="Helvetica Neue"/>
              </a:rPr>
              <a:t>majority</a:t>
            </a:r>
            <a:r>
              <a:rPr lang="zh-CN" altLang="en-US" sz="2200" b="1" i="0" dirty="0" smtClean="0">
                <a:latin typeface="+mn-lt"/>
                <a:ea typeface="+mn-ea"/>
                <a:cs typeface="+mn-cs"/>
                <a:sym typeface="Helvetica Neue"/>
              </a:rPr>
              <a:t>） </a:t>
            </a:r>
            <a:r>
              <a:rPr lang="en-US" altLang="zh-CN" sz="2200" b="1" i="0" dirty="0" smtClean="0">
                <a:latin typeface="+mn-lt"/>
                <a:ea typeface="+mn-ea"/>
                <a:cs typeface="+mn-cs"/>
                <a:sym typeface="Helvetica Neue"/>
              </a:rPr>
              <a:t>Sentinel </a:t>
            </a:r>
            <a:r>
              <a:rPr lang="zh-CN" altLang="en-US" sz="2200" b="1" i="0" dirty="0" smtClean="0">
                <a:latin typeface="+mn-lt"/>
                <a:ea typeface="+mn-ea"/>
                <a:cs typeface="+mn-cs"/>
                <a:sym typeface="Helvetica Neue"/>
              </a:rPr>
              <a:t>的支持， 才能发起一次自动故障迁移，</a:t>
            </a:r>
            <a:r>
              <a:rPr lang="zh-CN" altLang="en-US" sz="2200" b="0" i="0" dirty="0" smtClean="0">
                <a:latin typeface="+mn-lt"/>
                <a:ea typeface="+mn-ea"/>
                <a:cs typeface="+mn-cs"/>
                <a:sym typeface="Helvetica Neue"/>
              </a:rPr>
              <a:t> 并预留一个给定的配置节点 （</a:t>
            </a:r>
            <a:r>
              <a:rPr lang="en-US" altLang="zh-CN" sz="2200" b="0" i="0" dirty="0" smtClean="0">
                <a:latin typeface="+mn-lt"/>
                <a:ea typeface="+mn-ea"/>
                <a:cs typeface="+mn-cs"/>
                <a:sym typeface="Helvetica Neue"/>
              </a:rPr>
              <a:t>configuration Epoch </a:t>
            </a:r>
            <a:r>
              <a:rPr lang="zh-CN" altLang="en-US" sz="2200" b="0" i="0" dirty="0" smtClean="0">
                <a:latin typeface="+mn-lt"/>
                <a:ea typeface="+mn-ea"/>
                <a:cs typeface="+mn-cs"/>
                <a:sym typeface="Helvetica Neue"/>
              </a:rPr>
              <a:t>，一个配置节点就是一个新主服务器配置的版本号）。</a:t>
            </a:r>
          </a:p>
          <a:p>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换句话说， </a:t>
            </a:r>
            <a:r>
              <a:rPr lang="zh-CN" altLang="en-US" sz="2200" b="1" i="0" dirty="0" smtClean="0">
                <a:latin typeface="+mn-lt"/>
                <a:ea typeface="+mn-ea"/>
                <a:cs typeface="+mn-cs"/>
                <a:sym typeface="Helvetica Neue"/>
              </a:rPr>
              <a:t>在只有少数（</a:t>
            </a:r>
            <a:r>
              <a:rPr lang="en-US" altLang="zh-CN" sz="2200" b="1" i="0" dirty="0" smtClean="0">
                <a:latin typeface="+mn-lt"/>
                <a:ea typeface="+mn-ea"/>
                <a:cs typeface="+mn-cs"/>
                <a:sym typeface="Helvetica Neue"/>
              </a:rPr>
              <a:t>minority</a:t>
            </a:r>
            <a:r>
              <a:rPr lang="zh-CN" altLang="en-US" sz="2200" b="1" i="0" dirty="0" smtClean="0">
                <a:latin typeface="+mn-lt"/>
                <a:ea typeface="+mn-ea"/>
                <a:cs typeface="+mn-cs"/>
                <a:sym typeface="Helvetica Neue"/>
              </a:rPr>
              <a:t>） </a:t>
            </a:r>
            <a:r>
              <a:rPr lang="en-US" altLang="zh-CN" sz="2200" b="1" i="0" dirty="0" smtClean="0">
                <a:latin typeface="+mn-lt"/>
                <a:ea typeface="+mn-ea"/>
                <a:cs typeface="+mn-cs"/>
                <a:sym typeface="Helvetica Neue"/>
              </a:rPr>
              <a:t>Sentinel </a:t>
            </a:r>
            <a:r>
              <a:rPr lang="zh-CN" altLang="en-US" sz="2200" b="1" i="0" dirty="0" smtClean="0">
                <a:latin typeface="+mn-lt"/>
                <a:ea typeface="+mn-ea"/>
                <a:cs typeface="+mn-cs"/>
                <a:sym typeface="Helvetica Neue"/>
              </a:rPr>
              <a:t>进程正常运作的情况下， </a:t>
            </a:r>
            <a:r>
              <a:rPr lang="en-US" altLang="zh-CN" sz="2200" b="1" i="0" dirty="0" smtClean="0">
                <a:latin typeface="+mn-lt"/>
                <a:ea typeface="+mn-ea"/>
                <a:cs typeface="+mn-cs"/>
                <a:sym typeface="Helvetica Neue"/>
              </a:rPr>
              <a:t>Sentinel </a:t>
            </a:r>
            <a:r>
              <a:rPr lang="zh-CN" altLang="en-US" sz="2200" b="1" i="0" dirty="0" smtClean="0">
                <a:latin typeface="+mn-lt"/>
                <a:ea typeface="+mn-ea"/>
                <a:cs typeface="+mn-cs"/>
                <a:sym typeface="Helvetica Neue"/>
              </a:rPr>
              <a:t>是不能执行自动故障迁移的。</a:t>
            </a:r>
            <a:endParaRPr lang="zh-CN" altLang="en-US" sz="2200" b="0" i="0" dirty="0" smtClean="0">
              <a:latin typeface="+mn-lt"/>
              <a:ea typeface="+mn-ea"/>
              <a:cs typeface="+mn-cs"/>
              <a:sym typeface="Helvetica Neue"/>
            </a:endParaRPr>
          </a:p>
          <a:p>
            <a:r>
              <a:rPr lang="zh-CN" altLang="en-US" sz="2200" b="0" i="0" dirty="0" smtClean="0">
                <a:latin typeface="+mn-lt"/>
                <a:ea typeface="+mn-ea"/>
                <a:cs typeface="+mn-cs"/>
                <a:sym typeface="Helvetica Neue"/>
              </a:rPr>
              <a:t>其他选项的基本格式如下：</a:t>
            </a:r>
          </a:p>
          <a:p>
            <a:r>
              <a:rPr lang="en-US" altLang="zh-CN" sz="2200" b="0" i="0" dirty="0" smtClean="0">
                <a:latin typeface="+mn-lt"/>
                <a:ea typeface="+mn-ea"/>
                <a:cs typeface="+mn-cs"/>
                <a:sym typeface="Helvetica Neue"/>
              </a:rPr>
              <a:t>sentinel &lt;</a:t>
            </a:r>
            <a:r>
              <a:rPr lang="zh-CN" altLang="en-US" sz="2200" b="0" i="0" dirty="0" smtClean="0">
                <a:latin typeface="+mn-lt"/>
                <a:ea typeface="+mn-ea"/>
                <a:cs typeface="+mn-cs"/>
                <a:sym typeface="Helvetica Neue"/>
              </a:rPr>
              <a:t>选项的名字</a:t>
            </a:r>
            <a:r>
              <a:rPr lang="en-US" altLang="zh-CN" sz="2200" b="0" i="0" dirty="0" smtClean="0">
                <a:latin typeface="+mn-lt"/>
                <a:ea typeface="+mn-ea"/>
                <a:cs typeface="+mn-cs"/>
                <a:sym typeface="Helvetica Neue"/>
              </a:rPr>
              <a:t>&gt; &lt;</a:t>
            </a:r>
            <a:r>
              <a:rPr lang="zh-CN" altLang="en-US" sz="2200" b="0" i="0" dirty="0" smtClean="0">
                <a:latin typeface="+mn-lt"/>
                <a:ea typeface="+mn-ea"/>
                <a:cs typeface="+mn-cs"/>
                <a:sym typeface="Helvetica Neue"/>
              </a:rPr>
              <a:t>主服务器的名字</a:t>
            </a:r>
            <a:r>
              <a:rPr lang="en-US" altLang="zh-CN" sz="2200" b="0" i="0" dirty="0" smtClean="0">
                <a:latin typeface="+mn-lt"/>
                <a:ea typeface="+mn-ea"/>
                <a:cs typeface="+mn-cs"/>
                <a:sym typeface="Helvetica Neue"/>
              </a:rPr>
              <a:t>&gt; &lt;</a:t>
            </a:r>
            <a:r>
              <a:rPr lang="zh-CN" altLang="en-US" sz="2200" b="0" i="0" dirty="0" smtClean="0">
                <a:latin typeface="+mn-lt"/>
                <a:ea typeface="+mn-ea"/>
                <a:cs typeface="+mn-cs"/>
                <a:sym typeface="Helvetica Neue"/>
              </a:rPr>
              <a:t>选项的值</a:t>
            </a:r>
            <a:r>
              <a:rPr lang="en-US" altLang="zh-CN" sz="2200" b="0" i="0" dirty="0" smtClean="0">
                <a:latin typeface="+mn-lt"/>
                <a:ea typeface="+mn-ea"/>
                <a:cs typeface="+mn-cs"/>
                <a:sym typeface="Helvetica Neue"/>
              </a:rPr>
              <a:t>&gt;</a:t>
            </a:r>
          </a:p>
          <a:p>
            <a:r>
              <a:rPr lang="zh-CN" altLang="en-US" sz="2200" b="0" i="0" dirty="0" smtClean="0">
                <a:latin typeface="+mn-lt"/>
                <a:ea typeface="+mn-ea"/>
                <a:cs typeface="+mn-cs"/>
                <a:sym typeface="Helvetica Neue"/>
              </a:rPr>
              <a:t>各个选项的功能如下：</a:t>
            </a:r>
          </a:p>
          <a:p>
            <a:r>
              <a:rPr lang="en-US" altLang="zh-CN" sz="2200" b="0" i="0" dirty="0" smtClean="0">
                <a:latin typeface="+mn-lt"/>
                <a:ea typeface="+mn-ea"/>
                <a:cs typeface="+mn-cs"/>
                <a:sym typeface="Helvetica Neue"/>
              </a:rPr>
              <a:t>	down-after-milliseconds </a:t>
            </a:r>
            <a:r>
              <a:rPr lang="zh-CN" altLang="en-US" sz="2200" b="0" i="0" dirty="0" smtClean="0">
                <a:latin typeface="+mn-lt"/>
                <a:ea typeface="+mn-ea"/>
                <a:cs typeface="+mn-cs"/>
                <a:sym typeface="Helvetica Neue"/>
              </a:rPr>
              <a:t>选项指定了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认为服务器已经断线所需的毫秒数。</a:t>
            </a:r>
          </a:p>
          <a:p>
            <a:r>
              <a:rPr lang="zh-CN" altLang="en-US" sz="2200" b="0" i="0" dirty="0" smtClean="0">
                <a:latin typeface="+mn-lt"/>
                <a:ea typeface="+mn-ea"/>
                <a:cs typeface="+mn-cs"/>
                <a:sym typeface="Helvetica Neue"/>
              </a:rPr>
              <a:t>如果服务器在给定的毫秒数之内， 没有返回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发送的 </a:t>
            </a:r>
            <a:r>
              <a:rPr lang="en-US" altLang="zh-CN" sz="2200" b="0" i="0" u="none" strike="noStrike" dirty="0" smtClean="0">
                <a:latin typeface="+mn-lt"/>
                <a:ea typeface="+mn-ea"/>
                <a:cs typeface="+mn-cs"/>
                <a:sym typeface="Helvetica Neue"/>
              </a:rPr>
              <a:t>Ping</a:t>
            </a:r>
            <a:r>
              <a:rPr lang="zh-CN" altLang="en-US" sz="2200" b="0" i="0" dirty="0" smtClean="0">
                <a:latin typeface="+mn-lt"/>
                <a:ea typeface="+mn-ea"/>
                <a:cs typeface="+mn-cs"/>
                <a:sym typeface="Helvetica Neue"/>
              </a:rPr>
              <a:t> 命令的回复， 或者返回一个错误， 那么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将这个服务器标记为</a:t>
            </a:r>
            <a:r>
              <a:rPr lang="zh-CN" altLang="en-US" sz="2200" b="1" i="0" dirty="0" smtClean="0">
                <a:latin typeface="+mn-lt"/>
                <a:ea typeface="+mn-ea"/>
                <a:cs typeface="+mn-cs"/>
                <a:sym typeface="Helvetica Neue"/>
              </a:rPr>
              <a:t>主观下线</a:t>
            </a:r>
            <a:r>
              <a:rPr lang="zh-CN" altLang="en-US" sz="2200" b="0" i="0" dirty="0" smtClean="0">
                <a:latin typeface="+mn-lt"/>
                <a:ea typeface="+mn-ea"/>
                <a:cs typeface="+mn-cs"/>
                <a:sym typeface="Helvetica Neue"/>
              </a:rPr>
              <a:t>（</a:t>
            </a:r>
            <a:r>
              <a:rPr lang="en-US" altLang="zh-CN" sz="2200" b="0" i="0" dirty="0" smtClean="0">
                <a:latin typeface="+mn-lt"/>
                <a:ea typeface="+mn-ea"/>
                <a:cs typeface="+mn-cs"/>
                <a:sym typeface="Helvetica Neue"/>
              </a:rPr>
              <a:t>subjectively down</a:t>
            </a:r>
            <a:r>
              <a:rPr lang="zh-CN" altLang="en-US" sz="2200" b="0" i="0" dirty="0" smtClean="0">
                <a:latin typeface="+mn-lt"/>
                <a:ea typeface="+mn-ea"/>
                <a:cs typeface="+mn-cs"/>
                <a:sym typeface="Helvetica Neue"/>
              </a:rPr>
              <a:t>，简称 </a:t>
            </a:r>
            <a:r>
              <a:rPr lang="en-US" altLang="zh-CN" sz="2200" b="0" i="0" dirty="0" smtClean="0">
                <a:latin typeface="+mn-lt"/>
                <a:ea typeface="+mn-ea"/>
                <a:cs typeface="+mn-cs"/>
                <a:sym typeface="Helvetica Neue"/>
              </a:rPr>
              <a:t>SDOWN </a:t>
            </a:r>
            <a:r>
              <a:rPr lang="zh-CN" altLang="en-US" sz="2200" b="0" i="0" dirty="0" smtClean="0">
                <a:latin typeface="+mn-lt"/>
                <a:ea typeface="+mn-ea"/>
                <a:cs typeface="+mn-cs"/>
                <a:sym typeface="Helvetica Neue"/>
              </a:rPr>
              <a:t>）。</a:t>
            </a:r>
          </a:p>
          <a:p>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不过只有一个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将服务器标记为主观下线并不一定会引起服务器的自动故障迁移： 只有在足够数量的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都将一个服务器标记为主观下线之后， 服务器才会被标记为</a:t>
            </a:r>
            <a:r>
              <a:rPr lang="zh-CN" altLang="en-US" sz="2200" b="1" i="0" dirty="0" smtClean="0">
                <a:latin typeface="+mn-lt"/>
                <a:ea typeface="+mn-ea"/>
                <a:cs typeface="+mn-cs"/>
                <a:sym typeface="Helvetica Neue"/>
              </a:rPr>
              <a:t>客观下线</a:t>
            </a:r>
            <a:r>
              <a:rPr lang="zh-CN" altLang="en-US" sz="2200" b="0" i="0" dirty="0" smtClean="0">
                <a:latin typeface="+mn-lt"/>
                <a:ea typeface="+mn-ea"/>
                <a:cs typeface="+mn-cs"/>
                <a:sym typeface="Helvetica Neue"/>
              </a:rPr>
              <a:t>（</a:t>
            </a:r>
            <a:r>
              <a:rPr lang="en-US" altLang="zh-CN" sz="2200" b="0" i="0" dirty="0" smtClean="0">
                <a:latin typeface="+mn-lt"/>
                <a:ea typeface="+mn-ea"/>
                <a:cs typeface="+mn-cs"/>
                <a:sym typeface="Helvetica Neue"/>
              </a:rPr>
              <a:t>objectively down</a:t>
            </a:r>
            <a:r>
              <a:rPr lang="zh-CN" altLang="en-US" sz="2200" b="0" i="0" dirty="0" smtClean="0">
                <a:latin typeface="+mn-lt"/>
                <a:ea typeface="+mn-ea"/>
                <a:cs typeface="+mn-cs"/>
                <a:sym typeface="Helvetica Neue"/>
              </a:rPr>
              <a:t>， 简称 </a:t>
            </a:r>
            <a:r>
              <a:rPr lang="en-US" altLang="zh-CN" sz="2200" b="0" i="0" dirty="0" smtClean="0">
                <a:latin typeface="+mn-lt"/>
                <a:ea typeface="+mn-ea"/>
                <a:cs typeface="+mn-cs"/>
                <a:sym typeface="Helvetica Neue"/>
              </a:rPr>
              <a:t>ODOWN </a:t>
            </a:r>
            <a:r>
              <a:rPr lang="zh-CN" altLang="en-US" sz="2200" b="0" i="0" dirty="0" smtClean="0">
                <a:latin typeface="+mn-lt"/>
                <a:ea typeface="+mn-ea"/>
                <a:cs typeface="+mn-cs"/>
                <a:sym typeface="Helvetica Neue"/>
              </a:rPr>
              <a:t>）， 这时自动故障迁移才会执行。</a:t>
            </a:r>
          </a:p>
          <a:p>
            <a:r>
              <a:rPr lang="zh-CN" altLang="en-US" sz="2200" b="0" i="0" dirty="0" smtClean="0">
                <a:latin typeface="+mn-lt"/>
                <a:ea typeface="+mn-ea"/>
                <a:cs typeface="+mn-cs"/>
                <a:sym typeface="Helvetica Neue"/>
              </a:rPr>
              <a:t>将服务器标记为客观下线所需的 </a:t>
            </a:r>
            <a:r>
              <a:rPr lang="en-US" altLang="zh-CN" sz="2200" b="0" i="0" dirty="0" smtClean="0">
                <a:latin typeface="+mn-lt"/>
                <a:ea typeface="+mn-ea"/>
                <a:cs typeface="+mn-cs"/>
                <a:sym typeface="Helvetica Neue"/>
              </a:rPr>
              <a:t>Sentinel </a:t>
            </a:r>
            <a:r>
              <a:rPr lang="zh-CN" altLang="en-US" sz="2200" b="0" i="0" dirty="0" smtClean="0">
                <a:latin typeface="+mn-lt"/>
                <a:ea typeface="+mn-ea"/>
                <a:cs typeface="+mn-cs"/>
                <a:sym typeface="Helvetica Neue"/>
              </a:rPr>
              <a:t>数量由对主服务器的配置决定。</a:t>
            </a:r>
          </a:p>
          <a:p>
            <a:r>
              <a:rPr lang="en-US" altLang="zh-CN" sz="2200" b="0" i="0" dirty="0" smtClean="0">
                <a:latin typeface="+mn-lt"/>
                <a:ea typeface="+mn-ea"/>
                <a:cs typeface="+mn-cs"/>
                <a:sym typeface="Helvetica Neue"/>
              </a:rPr>
              <a:t>parallel-syncs </a:t>
            </a:r>
            <a:r>
              <a:rPr lang="zh-CN" altLang="en-US" sz="2200" b="0" i="0" dirty="0" smtClean="0">
                <a:latin typeface="+mn-lt"/>
                <a:ea typeface="+mn-ea"/>
                <a:cs typeface="+mn-cs"/>
                <a:sym typeface="Helvetica Neue"/>
              </a:rPr>
              <a:t>选项指定了在执行故障转移时， 最多可以有多少个从服务器同时对新的主服务器进行同步， 这个数字越小， 完成故障转移所需的时间就越长。</a:t>
            </a:r>
          </a:p>
          <a:p>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如果从服务器被设置为允许使用过期数据集（参见对 </a:t>
            </a:r>
            <a:r>
              <a:rPr lang="en-US" altLang="zh-CN" sz="2200" b="0" i="0" dirty="0" err="1" smtClean="0">
                <a:latin typeface="+mn-lt"/>
                <a:ea typeface="+mn-ea"/>
                <a:cs typeface="+mn-cs"/>
                <a:sym typeface="Helvetica Neue"/>
              </a:rPr>
              <a:t>redis.conf</a:t>
            </a:r>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文件中对 </a:t>
            </a:r>
            <a:r>
              <a:rPr lang="en-US" altLang="zh-CN" sz="2200" b="0" i="0" dirty="0" smtClean="0">
                <a:latin typeface="+mn-lt"/>
                <a:ea typeface="+mn-ea"/>
                <a:cs typeface="+mn-cs"/>
                <a:sym typeface="Helvetica Neue"/>
              </a:rPr>
              <a:t>slave-serve-stale-data </a:t>
            </a:r>
            <a:r>
              <a:rPr lang="zh-CN" altLang="en-US" sz="2200" b="0" i="0" dirty="0" smtClean="0">
                <a:latin typeface="+mn-lt"/>
                <a:ea typeface="+mn-ea"/>
                <a:cs typeface="+mn-cs"/>
                <a:sym typeface="Helvetica Neue"/>
              </a:rPr>
              <a:t>选项的说明）， 那么你可能不希望所有从服务器都在同一时间向新的主服务器发送同步请求， 因为尽管复制过程的绝大部分步骤都不会阻塞从服务器， 但从服务器在载入主服务器发来的 </a:t>
            </a:r>
            <a:r>
              <a:rPr lang="en-US" altLang="zh-CN" sz="2200" b="0" i="0" dirty="0" smtClean="0">
                <a:latin typeface="+mn-lt"/>
                <a:ea typeface="+mn-ea"/>
                <a:cs typeface="+mn-cs"/>
                <a:sym typeface="Helvetica Neue"/>
              </a:rPr>
              <a:t>RDB </a:t>
            </a:r>
            <a:r>
              <a:rPr lang="zh-CN" altLang="en-US" sz="2200" b="0" i="0" dirty="0" smtClean="0">
                <a:latin typeface="+mn-lt"/>
                <a:ea typeface="+mn-ea"/>
                <a:cs typeface="+mn-cs"/>
                <a:sym typeface="Helvetica Neue"/>
              </a:rPr>
              <a:t>文件时， 仍然会造成从服务器在一段时间内不能处理命令请求： 如果全部从服务器一起对新的主服务器进行同步， 那么就可能会造成所有从服务器在短时间内全部不可用的情况出现。</a:t>
            </a:r>
          </a:p>
          <a:p>
            <a:r>
              <a:rPr lang="zh-CN" altLang="en-US" sz="2200" b="0" i="0" dirty="0" smtClean="0">
                <a:latin typeface="+mn-lt"/>
                <a:ea typeface="+mn-ea"/>
                <a:cs typeface="+mn-cs"/>
                <a:sym typeface="Helvetica Neue"/>
              </a:rPr>
              <a:t>你可以通过将这个值设为 </a:t>
            </a:r>
            <a:r>
              <a:rPr lang="en-US" altLang="zh-CN" sz="2200" b="0" i="0" dirty="0" smtClean="0">
                <a:latin typeface="+mn-lt"/>
                <a:ea typeface="+mn-ea"/>
                <a:cs typeface="+mn-cs"/>
                <a:sym typeface="Helvetica Neue"/>
              </a:rPr>
              <a:t>1 </a:t>
            </a:r>
            <a:r>
              <a:rPr lang="zh-CN" altLang="en-US" sz="2200" b="0" i="0" dirty="0" smtClean="0">
                <a:latin typeface="+mn-lt"/>
                <a:ea typeface="+mn-ea"/>
                <a:cs typeface="+mn-cs"/>
                <a:sym typeface="Helvetica Neue"/>
              </a:rPr>
              <a:t>来保证每次只有一个从服务器处于不能处理命令请求的状态。</a:t>
            </a:r>
          </a:p>
          <a:p>
            <a:endParaRPr lang="en-US" sz="2200" b="0" i="0" dirty="0" smtClean="0">
              <a:latin typeface="+mn-lt"/>
              <a:ea typeface="+mn-ea"/>
              <a:cs typeface="+mn-cs"/>
              <a:sym typeface="Helvetica Neue"/>
            </a:endParaRPr>
          </a:p>
          <a:p>
            <a:endParaRPr lang="en-US" sz="2200" b="0" i="0" dirty="0" smtClean="0">
              <a:latin typeface="+mn-lt"/>
              <a:ea typeface="+mn-ea"/>
              <a:cs typeface="+mn-cs"/>
              <a:sym typeface="Helvetica Neue"/>
            </a:endParaRPr>
          </a:p>
          <a:p>
            <a:endParaRPr lang="en-US" sz="2200" b="0" i="0" dirty="0" smtClean="0">
              <a:latin typeface="+mn-lt"/>
              <a:ea typeface="+mn-ea"/>
              <a:cs typeface="+mn-cs"/>
              <a:sym typeface="Helvetica Neue"/>
            </a:endParaRPr>
          </a:p>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sz="2200" b="0" i="0" dirty="0" smtClean="0">
                <a:latin typeface="+mn-lt"/>
                <a:ea typeface="+mn-ea"/>
                <a:cs typeface="+mn-cs"/>
                <a:sym typeface="Helvetica Neue"/>
              </a:rPr>
              <a:t>文件中的 </a:t>
            </a:r>
            <a:r>
              <a:rPr lang="en-US" altLang="zh-CN" sz="2200" b="0" i="0" dirty="0" smtClean="0">
                <a:latin typeface="+mn-lt"/>
                <a:ea typeface="+mn-ea"/>
                <a:cs typeface="+mn-cs"/>
                <a:sym typeface="Helvetica Neue"/>
              </a:rPr>
              <a:t>cluster-enabled </a:t>
            </a:r>
            <a:r>
              <a:rPr lang="zh-CN" altLang="en-US" sz="2200" b="0" i="0" dirty="0" smtClean="0">
                <a:latin typeface="+mn-lt"/>
                <a:ea typeface="+mn-ea"/>
                <a:cs typeface="+mn-cs"/>
                <a:sym typeface="Helvetica Neue"/>
              </a:rPr>
              <a:t>选项用于开实例的集群模式， 而 </a:t>
            </a:r>
            <a:r>
              <a:rPr lang="en-US" altLang="zh-CN" sz="2200" b="0" i="0" dirty="0" smtClean="0">
                <a:latin typeface="+mn-lt"/>
                <a:ea typeface="+mn-ea"/>
                <a:cs typeface="+mn-cs"/>
                <a:sym typeface="Helvetica Neue"/>
              </a:rPr>
              <a:t>cluster-conf-file </a:t>
            </a:r>
            <a:r>
              <a:rPr lang="zh-CN" altLang="en-US" sz="2200" b="0" i="0" dirty="0" smtClean="0">
                <a:latin typeface="+mn-lt"/>
                <a:ea typeface="+mn-ea"/>
                <a:cs typeface="+mn-cs"/>
                <a:sym typeface="Helvetica Neue"/>
              </a:rPr>
              <a:t>选项则设定了保存节点配置文件的路径， 默认值为 </a:t>
            </a:r>
            <a:r>
              <a:rPr lang="en-US" altLang="zh-CN" sz="2200" b="0" i="0" dirty="0" err="1" smtClean="0">
                <a:latin typeface="+mn-lt"/>
                <a:ea typeface="+mn-ea"/>
                <a:cs typeface="+mn-cs"/>
                <a:sym typeface="Helvetica Neue"/>
              </a:rPr>
              <a:t>nodes.conf</a:t>
            </a:r>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a:t>
            </a:r>
          </a:p>
          <a:p>
            <a:r>
              <a:rPr lang="zh-CN" altLang="en-US" sz="2200" b="0" i="0" dirty="0" smtClean="0">
                <a:latin typeface="+mn-lt"/>
                <a:ea typeface="+mn-ea"/>
                <a:cs typeface="+mn-cs"/>
                <a:sym typeface="Helvetica Neue"/>
              </a:rPr>
              <a:t>节点配置文件无须人为修改， 它由 </a:t>
            </a:r>
            <a:r>
              <a:rPr lang="en-US" altLang="zh-CN" sz="2200" b="0" i="0" dirty="0" err="1" smtClean="0">
                <a:latin typeface="+mn-lt"/>
                <a:ea typeface="+mn-ea"/>
                <a:cs typeface="+mn-cs"/>
                <a:sym typeface="Helvetica Neue"/>
              </a:rPr>
              <a:t>Redis</a:t>
            </a:r>
            <a:r>
              <a:rPr lang="en-US" altLang="zh-CN" sz="2200" b="0" i="0" dirty="0" smtClean="0">
                <a:latin typeface="+mn-lt"/>
                <a:ea typeface="+mn-ea"/>
                <a:cs typeface="+mn-cs"/>
                <a:sym typeface="Helvetica Neue"/>
              </a:rPr>
              <a:t> </a:t>
            </a:r>
            <a:r>
              <a:rPr lang="zh-CN" altLang="en-US" sz="2200" b="0" i="0" dirty="0" smtClean="0">
                <a:latin typeface="+mn-lt"/>
                <a:ea typeface="+mn-ea"/>
                <a:cs typeface="+mn-cs"/>
                <a:sym typeface="Helvetica Neue"/>
              </a:rPr>
              <a:t>集群在启动时创建， 并在有需要时自动进行更新。</a:t>
            </a:r>
          </a:p>
          <a:p>
            <a:r>
              <a:rPr lang="zh-CN" altLang="en-US" sz="2200" b="1" i="0" dirty="0" smtClean="0">
                <a:latin typeface="+mn-lt"/>
                <a:ea typeface="+mn-ea"/>
                <a:cs typeface="+mn-cs"/>
                <a:sym typeface="Helvetica Neue"/>
              </a:rPr>
              <a:t>要让集群正常运作至少需要三个主节点</a:t>
            </a:r>
            <a:r>
              <a:rPr lang="zh-CN" altLang="en-US" sz="2200" b="0" i="0" dirty="0" smtClean="0">
                <a:latin typeface="+mn-lt"/>
                <a:ea typeface="+mn-ea"/>
                <a:cs typeface="+mn-cs"/>
                <a:sym typeface="Helvetica Neue"/>
              </a:rPr>
              <a:t>， 不过在刚开始试用集群功能时， 强烈建议使用六个节点： 其中三个为主节点， 而其余三个则是各个主节点的从节点。</a:t>
            </a:r>
            <a:endParaRPr lang="en-US" altLang="zh-CN" sz="2200" b="0" i="0" dirty="0" smtClean="0">
              <a:latin typeface="+mn-lt"/>
              <a:ea typeface="+mn-ea"/>
              <a:cs typeface="+mn-cs"/>
              <a:sym typeface="Helvetica Neue"/>
            </a:endParaRPr>
          </a:p>
          <a:p>
            <a:endParaRPr lang="en-US" altLang="zh-CN" sz="2200" b="0" i="0" dirty="0" smtClean="0">
              <a:latin typeface="+mn-lt"/>
              <a:ea typeface="+mn-ea"/>
              <a:cs typeface="+mn-cs"/>
              <a:sym typeface="Helvetica Neue"/>
            </a:endParaRPr>
          </a:p>
          <a:p>
            <a:r>
              <a:rPr lang="en-US" altLang="zh-CN" sz="2200" b="0" i="0" dirty="0" err="1" smtClean="0">
                <a:latin typeface="+mn-lt"/>
                <a:ea typeface="+mn-ea"/>
                <a:cs typeface="+mn-cs"/>
                <a:sym typeface="Helvetica Neue"/>
              </a:rPr>
              <a:t>cd</a:t>
            </a:r>
            <a:r>
              <a:rPr lang="en-US" altLang="zh-CN" sz="2200" b="0" i="0" baseline="0" dirty="0" smtClean="0">
                <a:latin typeface="+mn-lt"/>
                <a:ea typeface="+mn-ea"/>
                <a:cs typeface="+mn-cs"/>
                <a:sym typeface="Helvetica Neue"/>
              </a:rPr>
              <a:t> /data</a:t>
            </a:r>
            <a:endParaRPr lang="zh-CN" altLang="en-US" sz="2200" b="0" i="0" dirty="0" smtClean="0">
              <a:latin typeface="+mn-lt"/>
              <a:ea typeface="+mn-ea"/>
              <a:cs typeface="+mn-cs"/>
              <a:sym typeface="Helvetica Neue"/>
            </a:endParaRPr>
          </a:p>
          <a:p>
            <a:r>
              <a:rPr lang="en-US" dirty="0" err="1" smtClean="0"/>
              <a:t>mkdir</a:t>
            </a:r>
            <a:r>
              <a:rPr lang="en-US" dirty="0" smtClean="0"/>
              <a:t> cluster-test</a:t>
            </a:r>
          </a:p>
          <a:p>
            <a:r>
              <a:rPr lang="en-US" dirty="0" err="1" smtClean="0"/>
              <a:t>cd</a:t>
            </a:r>
            <a:r>
              <a:rPr lang="en-US" dirty="0" smtClean="0"/>
              <a:t> cluster-test</a:t>
            </a:r>
          </a:p>
          <a:p>
            <a:r>
              <a:rPr lang="en-US" dirty="0" err="1" smtClean="0"/>
              <a:t>mkdir</a:t>
            </a:r>
            <a:r>
              <a:rPr lang="en-US" dirty="0" smtClean="0"/>
              <a:t> 7000 7001 7002 7003 7004 7005</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endParaRPr lang="zh-CN" altLang="en-US" dirty="0" smtClean="0"/>
          </a:p>
          <a:p>
            <a:r>
              <a:rPr lang="zh-CN" altLang="en-US" dirty="0" smtClean="0"/>
              <a:t>官方的创建</a:t>
            </a:r>
            <a:r>
              <a:rPr lang="en-US" altLang="zh-CN" dirty="0" err="1" smtClean="0"/>
              <a:t>redis</a:t>
            </a:r>
            <a:r>
              <a:rPr lang="zh-CN" altLang="en-US" dirty="0" smtClean="0"/>
              <a:t>的时候，都可以添加什么参数。</a:t>
            </a:r>
          </a:p>
          <a:p>
            <a:endParaRPr lang="zh-CN" altLang="en-US" dirty="0" smtClean="0"/>
          </a:p>
          <a:p>
            <a:r>
              <a:rPr lang="en-US" altLang="zh-CN" dirty="0" smtClean="0"/>
              <a:t>class </a:t>
            </a:r>
            <a:r>
              <a:rPr lang="en-US" altLang="zh-CN" dirty="0" err="1" smtClean="0"/>
              <a:t>redis.StrictRedis</a:t>
            </a:r>
            <a:r>
              <a:rPr lang="en-US" altLang="zh-CN" dirty="0" smtClean="0"/>
              <a:t>(host=‘</a:t>
            </a:r>
            <a:r>
              <a:rPr lang="en-US" altLang="zh-CN" dirty="0" err="1" smtClean="0"/>
              <a:t>localhost</a:t>
            </a:r>
            <a:r>
              <a:rPr lang="en-US" altLang="zh-CN" dirty="0" smtClean="0"/>
              <a:t>‘, port=6379, db=0, password=None, </a:t>
            </a:r>
            <a:r>
              <a:rPr lang="en-US" altLang="zh-CN" dirty="0" err="1" smtClean="0"/>
              <a:t>socket_timeout</a:t>
            </a:r>
            <a:r>
              <a:rPr lang="en-US" altLang="zh-CN" dirty="0" smtClean="0"/>
              <a:t>=None, </a:t>
            </a:r>
            <a:r>
              <a:rPr lang="en-US" altLang="zh-CN" dirty="0" err="1" smtClean="0"/>
              <a:t>connection_pool</a:t>
            </a:r>
            <a:r>
              <a:rPr lang="en-US" altLang="zh-CN" dirty="0" smtClean="0"/>
              <a:t>=None, </a:t>
            </a:r>
          </a:p>
          <a:p>
            <a:r>
              <a:rPr lang="en-US" altLang="zh-CN" dirty="0" err="1" smtClean="0"/>
              <a:t>charset</a:t>
            </a:r>
            <a:r>
              <a:rPr lang="en-US" altLang="zh-CN" dirty="0" smtClean="0"/>
              <a:t>=‘utf-8‘, errors=‘strict‘, </a:t>
            </a:r>
            <a:r>
              <a:rPr lang="en-US" altLang="zh-CN" dirty="0" err="1" smtClean="0"/>
              <a:t>decode_responses</a:t>
            </a:r>
            <a:r>
              <a:rPr lang="en-US" altLang="zh-CN" dirty="0" smtClean="0"/>
              <a:t>=False, </a:t>
            </a:r>
            <a:r>
              <a:rPr lang="en-US" altLang="zh-CN" dirty="0" err="1" smtClean="0"/>
              <a:t>unix_socket_path</a:t>
            </a:r>
            <a:r>
              <a:rPr lang="en-US" altLang="zh-CN" dirty="0" smtClean="0"/>
              <a:t>=None)</a:t>
            </a:r>
          </a:p>
          <a:p>
            <a:endParaRPr lang="en-US" altLang="zh-CN" dirty="0" smtClean="0"/>
          </a:p>
          <a:p>
            <a:r>
              <a:rPr lang="en-US" altLang="zh-CN" dirty="0" smtClean="0"/>
              <a:t>connection pool</a:t>
            </a:r>
            <a:r>
              <a:rPr lang="zh-CN" altLang="en-US" dirty="0" smtClean="0"/>
              <a:t>方式</a:t>
            </a:r>
          </a:p>
          <a:p>
            <a:r>
              <a:rPr lang="zh-CN" altLang="en-US" dirty="0" smtClean="0"/>
              <a:t>使用</a:t>
            </a:r>
            <a:r>
              <a:rPr lang="en-US" altLang="zh-CN" dirty="0" smtClean="0"/>
              <a:t>connection pool</a:t>
            </a:r>
            <a:r>
              <a:rPr lang="zh-CN" altLang="en-US" dirty="0" smtClean="0"/>
              <a:t>来管理对一个</a:t>
            </a:r>
            <a:r>
              <a:rPr lang="en-US" altLang="zh-CN" dirty="0" err="1" smtClean="0"/>
              <a:t>redis</a:t>
            </a:r>
            <a:r>
              <a:rPr lang="en-US" altLang="zh-CN" dirty="0" smtClean="0"/>
              <a:t> server</a:t>
            </a:r>
            <a:r>
              <a:rPr lang="zh-CN" altLang="en-US" dirty="0" smtClean="0"/>
              <a:t>的所有连接，避免每次建立、释放连接的开销。</a:t>
            </a:r>
          </a:p>
          <a:p>
            <a:r>
              <a:rPr lang="zh-CN" altLang="en-US" dirty="0" smtClean="0"/>
              <a:t>默认，每个</a:t>
            </a:r>
            <a:r>
              <a:rPr lang="en-US" altLang="zh-CN" dirty="0" err="1" smtClean="0"/>
              <a:t>Redis</a:t>
            </a:r>
            <a:r>
              <a:rPr lang="zh-CN" altLang="en-US" dirty="0" smtClean="0"/>
              <a:t>实例都会维护一个自己的连接池。</a:t>
            </a:r>
          </a:p>
          <a:p>
            <a:r>
              <a:rPr lang="zh-CN" altLang="en-US" dirty="0" smtClean="0"/>
              <a:t>可以直接建立一个连接池，然后作为参数 </a:t>
            </a:r>
            <a:r>
              <a:rPr lang="en-US" altLang="zh-CN" dirty="0" err="1" smtClean="0"/>
              <a:t>Redis</a:t>
            </a:r>
            <a:r>
              <a:rPr lang="zh-CN" altLang="en-US" dirty="0" smtClean="0"/>
              <a:t>，这样就可以实现多个</a:t>
            </a:r>
            <a:r>
              <a:rPr lang="en-US" altLang="zh-CN" dirty="0" err="1" smtClean="0"/>
              <a:t>Redis</a:t>
            </a:r>
            <a:r>
              <a:rPr lang="zh-CN" altLang="en-US" dirty="0" smtClean="0"/>
              <a:t>实例共享一个连接池</a:t>
            </a:r>
          </a:p>
          <a:p>
            <a:endParaRPr lang="en-US" altLang="zh-CN" dirty="0" smtClean="0"/>
          </a:p>
          <a:p>
            <a:r>
              <a:rPr lang="en-US" altLang="zh-CN" dirty="0" err="1" smtClean="0"/>
              <a:t>StrictRedis</a:t>
            </a:r>
            <a:endParaRPr lang="en-US" altLang="zh-CN" dirty="0" smtClean="0"/>
          </a:p>
          <a:p>
            <a:r>
              <a:rPr lang="en-US" altLang="zh-CN" dirty="0" smtClean="0"/>
              <a:t>Pipeline </a:t>
            </a:r>
            <a:r>
              <a:rPr lang="zh-CN" altLang="en-US" dirty="0" smtClean="0"/>
              <a:t>是 </a:t>
            </a:r>
            <a:r>
              <a:rPr lang="en-US" altLang="zh-CN" dirty="0" err="1" smtClean="0"/>
              <a:t>StrictRedis</a:t>
            </a:r>
            <a:r>
              <a:rPr lang="en-US" altLang="zh-CN" dirty="0" smtClean="0"/>
              <a:t> </a:t>
            </a:r>
            <a:r>
              <a:rPr lang="zh-CN" altLang="en-US" dirty="0" smtClean="0"/>
              <a:t>类的子类，支持在一个请求里发送缓冲的多个命令。</a:t>
            </a:r>
          </a:p>
          <a:p>
            <a:r>
              <a:rPr lang="zh-CN" altLang="en-US" dirty="0" smtClean="0"/>
              <a:t>通过减少客户端和服务器之间往来的数据包，可以大大提高命令组的性能</a:t>
            </a: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优势：</a:t>
            </a:r>
            <a:endParaRPr lang="en-US" altLang="zh-CN" dirty="0" smtClean="0"/>
          </a:p>
          <a:p>
            <a:r>
              <a:rPr lang="en-US" altLang="zh-CN" dirty="0" smtClean="0"/>
              <a:t>	</a:t>
            </a:r>
            <a:r>
              <a:rPr lang="zh-CN" altLang="en-US" dirty="0" smtClean="0"/>
              <a:t>透明性：分布式系统对用户来说是透明的，一个分布式系统在用户面前的表现就像一个传统的单处理机分时系统，可让用户不必了解内部结构就可以使用。</a:t>
            </a:r>
          </a:p>
          <a:p>
            <a:r>
              <a:rPr lang="en-US" altLang="zh-CN" dirty="0" smtClean="0"/>
              <a:t>	</a:t>
            </a:r>
            <a:r>
              <a:rPr lang="zh-CN" altLang="en-US" dirty="0" smtClean="0"/>
              <a:t>扩展性：分布式系统的最大特点就是可扩展性，他可以根据需求的增加而扩展，可以通过横向扩展使集群的整体性能得到线性提升，也可以通过纵向扩展单台服务器的性能使服务器集群的性能得到提升。</a:t>
            </a:r>
          </a:p>
          <a:p>
            <a:r>
              <a:rPr lang="en-US" altLang="zh-CN" dirty="0" smtClean="0"/>
              <a:t>	</a:t>
            </a:r>
            <a:r>
              <a:rPr lang="zh-CN" altLang="en-US" dirty="0" smtClean="0"/>
              <a:t>可靠性：分布式系统不允许单点失效的问题存在，它的基本思想是：如果一台服务器坏了，其他服务器接替它的工作，具有持续服务的特性</a:t>
            </a:r>
          </a:p>
          <a:p>
            <a:r>
              <a:rPr lang="en-US" altLang="zh-CN" dirty="0" smtClean="0"/>
              <a:t>	</a:t>
            </a:r>
            <a:r>
              <a:rPr lang="zh-CN" altLang="en-US" dirty="0" smtClean="0"/>
              <a:t>高性能：高性能是人们设计分布式系统的一个初衷，如果建立了一个透明，灵活，可靠的分布式系统，但他运行起来像蜗牛一样慢，那这个系统就是失败的。</a:t>
            </a:r>
            <a:endParaRPr lang="en-US" altLang="zh-CN" dirty="0" smtClean="0"/>
          </a:p>
          <a:p>
            <a:r>
              <a:rPr lang="zh-CN" altLang="en-US" dirty="0" smtClean="0"/>
              <a:t>分布式系统的缺点：</a:t>
            </a:r>
          </a:p>
          <a:p>
            <a:r>
              <a:rPr lang="zh-CN" altLang="en-US" dirty="0" smtClean="0"/>
              <a:t>      </a:t>
            </a:r>
            <a:r>
              <a:rPr lang="en-US" altLang="zh-CN" dirty="0" smtClean="0"/>
              <a:t>1.</a:t>
            </a:r>
            <a:r>
              <a:rPr lang="zh-CN" altLang="en-US" dirty="0" smtClean="0"/>
              <a:t>在节点通信部分的开销比较大，线程安全也变得复杂，需要保证在完整数据的同时兼顾性能。</a:t>
            </a:r>
          </a:p>
          <a:p>
            <a:r>
              <a:rPr lang="zh-CN" altLang="en-US" dirty="0" smtClean="0"/>
              <a:t>      </a:t>
            </a:r>
            <a:r>
              <a:rPr lang="en-US" altLang="zh-CN" dirty="0" smtClean="0"/>
              <a:t>2.</a:t>
            </a:r>
            <a:r>
              <a:rPr lang="zh-CN" altLang="en-US" dirty="0" smtClean="0"/>
              <a:t>过分依赖网络，网络信息的丢失或饱和将会抵消分布式的大部分优势。</a:t>
            </a:r>
          </a:p>
          <a:p>
            <a:r>
              <a:rPr lang="zh-CN" altLang="en-US" dirty="0" smtClean="0"/>
              <a:t>      </a:t>
            </a:r>
            <a:r>
              <a:rPr lang="en-US" altLang="zh-CN" dirty="0" smtClean="0"/>
              <a:t>3.</a:t>
            </a:r>
            <a:r>
              <a:rPr lang="zh-CN" altLang="en-US" dirty="0" smtClean="0"/>
              <a:t>有潜在的数据安全和网络安全问题。</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 hasCustomPrompt="1"/>
          </p:nvPr>
        </p:nvSpPr>
        <p:spPr>
          <a:xfrm>
            <a:off x="1270000" y="6362700"/>
            <a:ext cx="10464800" cy="469900"/>
          </a:xfrm>
          <a:prstGeom prst="rect">
            <a:avLst/>
          </a:prstGeom>
        </p:spPr>
        <p:txBody>
          <a:bodyPr anchor="t"/>
          <a:lstStyle>
            <a:lvl1pPr marL="0" indent="0" algn="ctr">
              <a:spcBef>
                <a:spcPts val="0"/>
              </a:spcBef>
              <a:buSzTx/>
              <a:buNone/>
              <a:defRPr sz="2400"/>
            </a:lvl1pPr>
            <a:lvl2pPr marL="741045" indent="-296545" algn="ctr">
              <a:spcBef>
                <a:spcPts val="0"/>
              </a:spcBef>
              <a:defRPr sz="2400"/>
            </a:lvl2pPr>
            <a:lvl3pPr marL="1185545" indent="-296545" algn="ctr">
              <a:spcBef>
                <a:spcPts val="0"/>
              </a:spcBef>
              <a:defRPr sz="2400"/>
            </a:lvl3pPr>
            <a:lvl4pPr marL="1630045" indent="-296545" algn="ctr">
              <a:spcBef>
                <a:spcPts val="0"/>
              </a:spcBef>
              <a:defRPr sz="2400"/>
            </a:lvl4pPr>
            <a:lvl5pPr marL="2074545" indent="-296545" algn="ctr">
              <a:spcBef>
                <a:spcPts val="0"/>
              </a:spcBef>
              <a:defRPr sz="2400"/>
            </a:lvl5pPr>
          </a:lstStyle>
          <a:p>
            <a:r>
              <a:t>正文级别 1</a:t>
            </a:r>
          </a:p>
          <a:p>
            <a:pPr lvl="1"/>
            <a:r>
              <a:t>正文级别 2</a:t>
            </a:r>
          </a:p>
          <a:p>
            <a:pPr lvl="2"/>
            <a:r>
              <a:t>正文级别 3</a:t>
            </a:r>
          </a:p>
          <a:p>
            <a:pPr lvl="3"/>
            <a:r>
              <a:t>正文级别 4</a:t>
            </a:r>
          </a:p>
          <a:p>
            <a:pPr lvl="4"/>
            <a:r>
              <a:t>正文级别 5</a:t>
            </a:r>
          </a:p>
        </p:txBody>
      </p:sp>
      <p:sp>
        <p:nvSpPr>
          <p:cNvPr id="94" name="Shape 94"/>
          <p:cNvSpPr>
            <a:spLocks noGrp="1"/>
          </p:cNvSpPr>
          <p:nvPr>
            <p:ph type="body" sz="quarter" idx="13"/>
          </p:nvPr>
        </p:nvSpPr>
        <p:spPr>
          <a:xfrm>
            <a:off x="1270000" y="4222748"/>
            <a:ext cx="10464800" cy="774705"/>
          </a:xfrm>
          <a:prstGeom prst="rect">
            <a:avLst/>
          </a:prstGeom>
        </p:spPr>
        <p:txBody>
          <a:bodyPr/>
          <a:lstStyle/>
          <a:p>
            <a:endParaRPr/>
          </a:p>
        </p:txBody>
      </p:sp>
      <p:sp>
        <p:nvSpPr>
          <p:cNvPr id="95" name="Shape 9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p:spPr>
        <p:txBody>
          <a:bodyPr lIns="50800" tIns="50800" rIns="50800" bIns="50800" anchor="ctr">
            <a:normAutofit/>
          </a:bodyPr>
          <a:lstStyle/>
          <a:p>
            <a:r>
              <a:t>标题文本</a:t>
            </a:r>
          </a:p>
        </p:txBody>
      </p:sp>
      <p:sp>
        <p:nvSpPr>
          <p:cNvPr id="3" name="Shape 3"/>
          <p:cNvSpPr>
            <a:spLocks noGrp="1"/>
          </p:cNvSpPr>
          <p:nvPr>
            <p:ph type="body" idx="1"/>
          </p:nvPr>
        </p:nvSpPr>
        <p:spPr>
          <a:xfrm>
            <a:off x="952500" y="26035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atin typeface="Helvetica Light"/>
                <a:ea typeface="Helvetica Light"/>
                <a:cs typeface="Helvetica Light"/>
                <a:sym typeface="Helvetica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download.redis.io/releases/redis-3.2.10.tar.gz"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38100" y="-44450"/>
            <a:ext cx="13080365" cy="491236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latin typeface="Helvetica Light"/>
                <a:ea typeface="Helvetica Light"/>
                <a:cs typeface="Helvetica Light"/>
                <a:sym typeface="Helvetica Light"/>
              </a:defRPr>
            </a:pPr>
            <a:endParaRPr/>
          </a:p>
        </p:txBody>
      </p:sp>
      <p:pic>
        <p:nvPicPr>
          <p:cNvPr id="120" name="image1.jpeg"/>
          <p:cNvPicPr>
            <a:picLocks noChangeAspect="1"/>
          </p:cNvPicPr>
          <p:nvPr/>
        </p:nvPicPr>
        <p:blipFill>
          <a:blip r:embed="rId3">
            <a:alphaModFix amt="10000"/>
          </a:blip>
          <a:srcRect l="8041" t="1248"/>
          <a:stretch>
            <a:fillRect/>
          </a:stretch>
        </p:blipFill>
        <p:spPr>
          <a:xfrm>
            <a:off x="-38100" y="-166370"/>
            <a:ext cx="13079730" cy="9963150"/>
          </a:xfrm>
          <a:prstGeom prst="rect">
            <a:avLst/>
          </a:prstGeom>
          <a:ln w="12700">
            <a:miter lim="400000"/>
            <a:headEnd/>
            <a:tailEnd/>
          </a:ln>
          <a:effectLst>
            <a:outerShdw blurRad="38100" dist="25400" dir="5400000" rotWithShape="0">
              <a:srgbClr val="000000">
                <a:alpha val="50000"/>
              </a:srgbClr>
            </a:outerShdw>
          </a:effectLst>
        </p:spPr>
      </p:pic>
      <p:sp>
        <p:nvSpPr>
          <p:cNvPr id="121" name="Shape 121"/>
          <p:cNvSpPr/>
          <p:nvPr/>
        </p:nvSpPr>
        <p:spPr>
          <a:xfrm>
            <a:off x="1043136" y="3773635"/>
            <a:ext cx="2206328" cy="2206331"/>
          </a:xfrm>
          <a:prstGeom prst="ellipse">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22" name="Shape 122"/>
          <p:cNvSpPr/>
          <p:nvPr/>
        </p:nvSpPr>
        <p:spPr>
          <a:xfrm>
            <a:off x="1200150" y="3930650"/>
            <a:ext cx="1892300" cy="1892300"/>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pic>
        <p:nvPicPr>
          <p:cNvPr id="123" name="image1.png"/>
          <p:cNvPicPr>
            <a:picLocks noChangeAspect="1"/>
          </p:cNvPicPr>
          <p:nvPr/>
        </p:nvPicPr>
        <p:blipFill>
          <a:blip r:embed="rId4" cstate="print"/>
          <a:srcRect l="1" t="5"/>
          <a:stretch>
            <a:fillRect/>
          </a:stretch>
        </p:blipFill>
        <p:spPr>
          <a:xfrm>
            <a:off x="1412377" y="4420691"/>
            <a:ext cx="1487457" cy="1056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579"/>
                </a:lnTo>
                <a:cubicBezTo>
                  <a:pt x="343" y="20284"/>
                  <a:pt x="731" y="20953"/>
                  <a:pt x="1153" y="21600"/>
                </a:cubicBezTo>
                <a:lnTo>
                  <a:pt x="20159" y="21600"/>
                </a:lnTo>
                <a:cubicBezTo>
                  <a:pt x="20704" y="20765"/>
                  <a:pt x="21187" y="19885"/>
                  <a:pt x="21600" y="18954"/>
                </a:cubicBezTo>
                <a:lnTo>
                  <a:pt x="21600" y="0"/>
                </a:lnTo>
                <a:lnTo>
                  <a:pt x="0" y="0"/>
                </a:lnTo>
                <a:close/>
              </a:path>
            </a:pathLst>
          </a:custGeom>
          <a:ln w="12700">
            <a:miter lim="400000"/>
            <a:headEnd/>
            <a:tailEnd/>
          </a:ln>
          <a:effectLst>
            <a:outerShdw blurRad="38100" dist="25400" dir="5400000" rotWithShape="0">
              <a:srgbClr val="000000">
                <a:alpha val="50000"/>
              </a:srgbClr>
            </a:outerShdw>
          </a:effectLst>
        </p:spPr>
      </p:pic>
      <p:sp>
        <p:nvSpPr>
          <p:cNvPr id="124" name="Shape 124"/>
          <p:cNvSpPr/>
          <p:nvPr/>
        </p:nvSpPr>
        <p:spPr>
          <a:xfrm>
            <a:off x="1001674" y="1447776"/>
            <a:ext cx="11001452" cy="1025922"/>
          </a:xfrm>
          <a:prstGeom prst="rect">
            <a:avLst/>
          </a:prstGeom>
          <a:ln w="12700">
            <a:miter lim="400000"/>
          </a:ln>
        </p:spPr>
        <p:txBody>
          <a:bodyPr wrap="square" lIns="50800" tIns="50800" rIns="50800" bIns="50800" anchor="ctr">
            <a:spAutoFit/>
          </a:bodyPr>
          <a:lstStyle>
            <a:lvl1pPr algn="l">
              <a:defRPr sz="10000">
                <a:solidFill>
                  <a:schemeClr val="accent5"/>
                </a:solidFill>
                <a:latin typeface="Arial Black" panose="020B0A04020102020204"/>
                <a:ea typeface="Arial Black" panose="020B0A04020102020204"/>
                <a:cs typeface="Arial Black" panose="020B0A04020102020204"/>
                <a:sym typeface="Arial Black" panose="020B0A04020102020204"/>
              </a:defRPr>
            </a:lvl1pPr>
          </a:lstStyle>
          <a:p>
            <a:pPr algn="ctr"/>
            <a:r>
              <a:rPr lang="en-US" altLang="zh-CN" sz="6000" dirty="0" err="1" smtClean="0"/>
              <a:t>Redis</a:t>
            </a:r>
            <a:r>
              <a:rPr lang="zh-CN" altLang="en-US" sz="6000" dirty="0" smtClean="0"/>
              <a:t>开发</a:t>
            </a:r>
            <a:endParaRPr lang="en-US" altLang="zh-CN" sz="6000" dirty="0" smtClean="0"/>
          </a:p>
        </p:txBody>
      </p:sp>
      <p:sp>
        <p:nvSpPr>
          <p:cNvPr id="125" name="Shape 125"/>
          <p:cNvSpPr/>
          <p:nvPr/>
        </p:nvSpPr>
        <p:spPr>
          <a:xfrm>
            <a:off x="4085603" y="4946650"/>
            <a:ext cx="8179349" cy="2318583"/>
          </a:xfrm>
          <a:prstGeom prst="rect">
            <a:avLst/>
          </a:prstGeom>
          <a:ln w="12700">
            <a:miter lim="400000"/>
          </a:ln>
        </p:spPr>
        <p:txBody>
          <a:bodyPr lIns="50800" tIns="50800" rIns="50800" bIns="50800" anchor="ctr">
            <a:spAutoFit/>
          </a:bodyPr>
          <a:lstStyle>
            <a:lvl1pPr algn="l">
              <a:lnSpc>
                <a:spcPct val="200000"/>
              </a:lnSpc>
              <a:defRPr>
                <a:latin typeface="Adobe 黑体 Std R"/>
                <a:ea typeface="Adobe 黑体 Std R"/>
                <a:cs typeface="Adobe 黑体 Std R"/>
                <a:sym typeface="Adobe 黑体 Std R"/>
              </a:defRPr>
            </a:lvl1pPr>
          </a:lstStyle>
          <a:p>
            <a:endParaRPr lang="en-US" altLang="zh-CN" dirty="0" smtClean="0"/>
          </a:p>
          <a:p>
            <a:r>
              <a:rPr lang="en-US" dirty="0" smtClean="0"/>
              <a:t>							</a:t>
            </a:r>
            <a:r>
              <a:rPr lang="en-US" smtClean="0"/>
              <a:t>	</a:t>
            </a:r>
            <a:endParaRPr dirty="0"/>
          </a:p>
        </p:txBody>
      </p:sp>
      <p:sp>
        <p:nvSpPr>
          <p:cNvPr id="126" name="Shape 126"/>
          <p:cNvSpPr/>
          <p:nvPr/>
        </p:nvSpPr>
        <p:spPr>
          <a:xfrm>
            <a:off x="4060327" y="5583980"/>
            <a:ext cx="5794777" cy="865886"/>
          </a:xfrm>
          <a:prstGeom prst="rect">
            <a:avLst/>
          </a:prstGeom>
          <a:ln w="12700">
            <a:miter lim="400000"/>
          </a:ln>
        </p:spPr>
        <p:txBody>
          <a:bodyPr lIns="50800" tIns="50800" rIns="50800" bIns="50800">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dur="indefinite" fill="hold"/>
                                        <p:tgtEl>
                                          <p:spTgt spid="1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dur="indefinite" fill="hold"/>
                                        <p:tgtEl>
                                          <p:spTgt spid="1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dur="indefinite" fill="hold"/>
                                        <p:tgtEl>
                                          <p:spTgt spid="123"/>
                                        </p:tgtEl>
                                        <p:attrNameLst>
                                          <p:attrName>style.visibility</p:attrName>
                                        </p:attrNameLst>
                                      </p:cBhvr>
                                      <p:to>
                                        <p:strVal val="visible"/>
                                      </p:to>
                                    </p:set>
                                  </p:childTnLst>
                                </p:cTn>
                              </p:par>
                            </p:childTnLst>
                          </p:cTn>
                        </p:par>
                        <p:par>
                          <p:cTn id="13" fill="hold">
                            <p:stCondLst>
                              <p:cond delay="0"/>
                            </p:stCondLst>
                            <p:childTnLst>
                              <p:par>
                                <p:cTn id="14" presetID="2" presetClass="entr" presetSubtype="8" fill="hold" grpId="4" nodeType="afterEffect">
                                  <p:stCondLst>
                                    <p:cond delay="0"/>
                                  </p:stCondLst>
                                  <p:iterate>
                                    <p:tmAbs val="0"/>
                                  </p:iterate>
                                  <p:childTnLst>
                                    <p:set>
                                      <p:cBhvr>
                                        <p:cTn id="15" dur="indefinite" fill="hold"/>
                                        <p:tgtEl>
                                          <p:spTgt spid="124"/>
                                        </p:tgtEl>
                                        <p:attrNameLst>
                                          <p:attrName>style.visibility</p:attrName>
                                        </p:attrNameLst>
                                      </p:cBhvr>
                                      <p:to>
                                        <p:strVal val="visible"/>
                                      </p:to>
                                    </p:set>
                                    <p:anim calcmode="lin" valueType="num">
                                      <p:cBhvr>
                                        <p:cTn id="16" dur="1000" fill="hold"/>
                                        <p:tgtEl>
                                          <p:spTgt spid="124"/>
                                        </p:tgtEl>
                                        <p:attrNameLst>
                                          <p:attrName>ppt_x</p:attrName>
                                        </p:attrNameLst>
                                      </p:cBhvr>
                                      <p:tavLst>
                                        <p:tav tm="0">
                                          <p:val>
                                            <p:strVal val="0-#ppt_w/2"/>
                                          </p:val>
                                        </p:tav>
                                        <p:tav tm="100000">
                                          <p:val>
                                            <p:strVal val="#ppt_x"/>
                                          </p:val>
                                        </p:tav>
                                      </p:tavLst>
                                    </p:anim>
                                    <p:anim calcmode="lin" valueType="num">
                                      <p:cBhvr>
                                        <p:cTn id="17" dur="1000" fill="hold"/>
                                        <p:tgtEl>
                                          <p:spTgt spid="1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5" nodeType="afterEffect">
                                  <p:stCondLst>
                                    <p:cond delay="0"/>
                                  </p:stCondLst>
                                  <p:iterate>
                                    <p:tmAbs val="0"/>
                                  </p:iterate>
                                  <p:childTnLst>
                                    <p:set>
                                      <p:cBhvr>
                                        <p:cTn id="20" dur="indefinite" fill="hold"/>
                                        <p:tgtEl>
                                          <p:spTgt spid="125"/>
                                        </p:tgtEl>
                                        <p:attrNameLst>
                                          <p:attrName>style.visibility</p:attrName>
                                        </p:attrNameLst>
                                      </p:cBhvr>
                                      <p:to>
                                        <p:strVal val="visible"/>
                                      </p:to>
                                    </p:set>
                                    <p:anim calcmode="lin" valueType="num">
                                      <p:cBhvr>
                                        <p:cTn id="21" dur="1000" fill="hold"/>
                                        <p:tgtEl>
                                          <p:spTgt spid="125"/>
                                        </p:tgtEl>
                                        <p:attrNameLst>
                                          <p:attrName>ppt_x</p:attrName>
                                        </p:attrNameLst>
                                      </p:cBhvr>
                                      <p:tavLst>
                                        <p:tav tm="0">
                                          <p:val>
                                            <p:strVal val="0-#ppt_w/2"/>
                                          </p:val>
                                        </p:tav>
                                        <p:tav tm="100000">
                                          <p:val>
                                            <p:strVal val="#ppt_x"/>
                                          </p:val>
                                        </p:tav>
                                      </p:tavLst>
                                    </p:anim>
                                    <p:anim calcmode="lin" valueType="num">
                                      <p:cBhvr>
                                        <p:cTn id="22" dur="1000" fill="hold"/>
                                        <p:tgtEl>
                                          <p:spTgt spid="12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6" nodeType="afterEffect">
                                  <p:stCondLst>
                                    <p:cond delay="0"/>
                                  </p:stCondLst>
                                  <p:iterate>
                                    <p:tmAbs val="0"/>
                                  </p:iterate>
                                  <p:childTnLst>
                                    <p:set>
                                      <p:cBhvr>
                                        <p:cTn id="25" dur="indefinite" fill="hold"/>
                                        <p:tgtEl>
                                          <p:spTgt spid="126"/>
                                        </p:tgtEl>
                                        <p:attrNameLst>
                                          <p:attrName>style.visibility</p:attrName>
                                        </p:attrNameLst>
                                      </p:cBhvr>
                                      <p:to>
                                        <p:strVal val="visible"/>
                                      </p:to>
                                    </p:set>
                                    <p:anim calcmode="lin" valueType="num">
                                      <p:cBhvr>
                                        <p:cTn id="26" dur="1000" fill="hold"/>
                                        <p:tgtEl>
                                          <p:spTgt spid="126"/>
                                        </p:tgtEl>
                                        <p:attrNameLst>
                                          <p:attrName>ppt_x</p:attrName>
                                        </p:attrNameLst>
                                      </p:cBhvr>
                                      <p:tavLst>
                                        <p:tav tm="0">
                                          <p:val>
                                            <p:strVal val="0-#ppt_w/2"/>
                                          </p:val>
                                        </p:tav>
                                        <p:tav tm="100000">
                                          <p:val>
                                            <p:strVal val="#ppt_x"/>
                                          </p:val>
                                        </p:tav>
                                      </p:tavLst>
                                    </p:anim>
                                    <p:anim calcmode="lin" valueType="num">
                                      <p:cBhvr>
                                        <p:cTn id="27" dur="1000" fill="hold"/>
                                        <p:tgtEl>
                                          <p:spTgt spid="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1" animBg="1" advAuto="0"/>
      <p:bldP spid="122" grpId="2" animBg="1" advAuto="0"/>
      <p:bldP spid="123" grpId="3" animBg="1" advAuto="0"/>
      <p:bldP spid="124" grpId="4" animBg="1" advAuto="0"/>
      <p:bldP spid="125" grpId="5" animBg="1" advAuto="0"/>
      <p:bldP spid="126" grpId="6"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对比测试</a:t>
            </a:r>
            <a:endParaRPr kumimoji="0" lang="zh-CN" altLang="en-US" sz="3600" b="0" i="0" u="none" strike="noStrike" cap="none" spc="0" normalizeH="0" dirty="0">
              <a:ln>
                <a:noFill/>
              </a:ln>
              <a:solidFill>
                <a:srgbClr val="000000"/>
              </a:solidFill>
              <a:effectLst/>
              <a:uFillTx/>
              <a:latin typeface="黑体" pitchFamily="49" charset="-122"/>
              <a:ea typeface="黑体" pitchFamily="49" charset="-122"/>
              <a:sym typeface="Helvetica"/>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pic>
        <p:nvPicPr>
          <p:cNvPr id="3074" name="Picture 2"/>
          <p:cNvPicPr>
            <a:picLocks noChangeAspect="1" noChangeArrowheads="1"/>
          </p:cNvPicPr>
          <p:nvPr/>
        </p:nvPicPr>
        <p:blipFill>
          <a:blip r:embed="rId5"/>
          <a:srcRect/>
          <a:stretch>
            <a:fillRect/>
          </a:stretch>
        </p:blipFill>
        <p:spPr bwMode="auto">
          <a:xfrm>
            <a:off x="1291420" y="1590652"/>
            <a:ext cx="10421960" cy="674855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对比测试</a:t>
            </a:r>
            <a:endParaRPr kumimoji="0" lang="zh-CN" altLang="en-US" sz="3600" b="0" i="0" u="none" strike="noStrike" cap="none" spc="0" normalizeH="0" dirty="0">
              <a:ln>
                <a:noFill/>
              </a:ln>
              <a:solidFill>
                <a:srgbClr val="000000"/>
              </a:solidFill>
              <a:effectLst/>
              <a:uFillTx/>
              <a:latin typeface="黑体" pitchFamily="49" charset="-122"/>
              <a:ea typeface="黑体" pitchFamily="49" charset="-122"/>
              <a:sym typeface="Helvetica"/>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pic>
        <p:nvPicPr>
          <p:cNvPr id="4098" name="Picture 2"/>
          <p:cNvPicPr>
            <a:picLocks noChangeAspect="1" noChangeArrowheads="1"/>
          </p:cNvPicPr>
          <p:nvPr/>
        </p:nvPicPr>
        <p:blipFill>
          <a:blip r:embed="rId5"/>
          <a:srcRect/>
          <a:stretch>
            <a:fillRect/>
          </a:stretch>
        </p:blipFill>
        <p:spPr bwMode="auto">
          <a:xfrm>
            <a:off x="1323145" y="1397937"/>
            <a:ext cx="10358510" cy="695772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zh-CN" altLang="en-US" dirty="0" smtClean="0">
                <a:latin typeface="黑体" pitchFamily="49" charset="-122"/>
                <a:ea typeface="黑体" pitchFamily="49" charset="-122"/>
              </a:rPr>
              <a:t>应用场景</a:t>
            </a:r>
            <a:endParaRPr lang="zh-CN" altLang="en-US" dirty="0">
              <a:latin typeface="黑体" pitchFamily="49" charset="-122"/>
              <a:ea typeface="黑体" pitchFamily="49" charset="-122"/>
            </a:endParaRPr>
          </a:p>
        </p:txBody>
      </p:sp>
      <p:sp>
        <p:nvSpPr>
          <p:cNvPr id="21" name="TextBox 20"/>
          <p:cNvSpPr txBox="1"/>
          <p:nvPr/>
        </p:nvSpPr>
        <p:spPr>
          <a:xfrm>
            <a:off x="573046" y="2162156"/>
            <a:ext cx="10572824" cy="608576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数据高速缓存</a:t>
            </a:r>
            <a:endParaRPr lang="zh-CN" altLang="en-US" dirty="0" smtClean="0"/>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smtClean="0">
                <a:solidFill>
                  <a:schemeClr val="tx1"/>
                </a:solidFill>
                <a:latin typeface="+mn-lt"/>
                <a:ea typeface="黑体" pitchFamily="2" charset="-122"/>
                <a:sym typeface="Arial" charset="0"/>
              </a:rPr>
              <a:t>web</a:t>
            </a:r>
            <a:r>
              <a:rPr lang="zh-CN" altLang="en-US" dirty="0" smtClean="0">
                <a:solidFill>
                  <a:schemeClr val="tx1"/>
                </a:solidFill>
                <a:latin typeface="+mn-lt"/>
                <a:ea typeface="黑体" pitchFamily="2" charset="-122"/>
                <a:sym typeface="Arial" charset="0"/>
              </a:rPr>
              <a:t>会话缓存（</a:t>
            </a:r>
            <a:r>
              <a:rPr lang="en-US" altLang="zh-CN" dirty="0" smtClean="0">
                <a:solidFill>
                  <a:schemeClr val="tx1"/>
                </a:solidFill>
                <a:latin typeface="+mn-lt"/>
                <a:ea typeface="黑体" pitchFamily="2" charset="-122"/>
                <a:sym typeface="Arial" charset="0"/>
              </a:rPr>
              <a:t>Session Cache</a:t>
            </a:r>
            <a:r>
              <a:rPr lang="zh-CN" altLang="en-US" dirty="0" smtClean="0">
                <a:solidFill>
                  <a:schemeClr val="tx1"/>
                </a:solidFill>
                <a:latin typeface="+mn-lt"/>
                <a:ea typeface="黑体" pitchFamily="2" charset="-122"/>
                <a:sym typeface="Arial" charset="0"/>
              </a:rPr>
              <a:t>）</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排行榜应用</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消息队列</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发布订阅</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dirty="0" smtClean="0">
                <a:solidFill>
                  <a:schemeClr val="tx1"/>
                </a:solidFill>
                <a:latin typeface="+mn-lt"/>
                <a:ea typeface="黑体" pitchFamily="2" charset="-122"/>
                <a:sym typeface="Arial" charset="0"/>
              </a:rPr>
              <a:t>等</a:t>
            </a:r>
            <a:endParaRPr lang="en-US" altLang="zh-CN" dirty="0" smtClean="0">
              <a:solidFill>
                <a:schemeClr val="tx1"/>
              </a:solidFill>
              <a:latin typeface="+mn-lt"/>
              <a:ea typeface="黑体" pitchFamily="2" charset="-122"/>
              <a:sym typeface="Arial" charset="0"/>
            </a:endParaRPr>
          </a:p>
          <a:p>
            <a:pPr lvl="1" algn="l"/>
            <a:r>
              <a:rPr lang="zh-CN" altLang="en-US" dirty="0" smtClean="0"/>
              <a:t/>
            </a:r>
            <a:br>
              <a:rPr lang="zh-CN" altLang="en-US" dirty="0" smtClean="0"/>
            </a:br>
            <a:endParaRPr lang="en-US" altLang="zh-CN" b="1" dirty="0" smtClean="0"/>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23346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第二章</a:t>
            </a: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20" name="TextBox 19"/>
          <p:cNvSpPr txBox="1"/>
          <p:nvPr/>
        </p:nvSpPr>
        <p:spPr>
          <a:xfrm>
            <a:off x="2430434" y="4305296"/>
            <a:ext cx="8143932" cy="130292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defTabSz="228600" eaLnBrk="0" fontAlgn="b">
              <a:lnSpc>
                <a:spcPct val="110000"/>
              </a:lnSpc>
              <a:spcBef>
                <a:spcPct val="20000"/>
              </a:spcBef>
              <a:spcAft>
                <a:spcPct val="0"/>
              </a:spcAft>
              <a:buClr>
                <a:srgbClr val="FF0000"/>
              </a:buClr>
            </a:pPr>
            <a:r>
              <a:rPr lang="zh-CN" altLang="en-US" sz="6000" b="1" dirty="0" smtClean="0">
                <a:latin typeface="黑体" pitchFamily="49" charset="-122"/>
                <a:ea typeface="黑体" pitchFamily="49" charset="-122"/>
              </a:rPr>
              <a:t>安装配置</a:t>
            </a:r>
            <a:endParaRPr lang="zh-CN" altLang="en-US" sz="6000" b="1" dirty="0">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2994"/>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2994"/>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2994"/>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2994"/>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2994"/>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40" grpId="0" animBg="1" advAuto="0"/>
      <p:bldP spid="14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软件获取及安装</a:t>
            </a:r>
            <a:endParaRPr lang="zh-CN" altLang="en-US" dirty="0">
              <a:latin typeface="黑体" pitchFamily="49" charset="-122"/>
              <a:ea typeface="黑体" pitchFamily="49" charset="-122"/>
            </a:endParaRPr>
          </a:p>
        </p:txBody>
      </p:sp>
      <p:sp>
        <p:nvSpPr>
          <p:cNvPr id="18" name="Rectangle 2051"/>
          <p:cNvSpPr>
            <a:spLocks noChangeArrowheads="1"/>
          </p:cNvSpPr>
          <p:nvPr/>
        </p:nvSpPr>
        <p:spPr bwMode="auto">
          <a:xfrm>
            <a:off x="501608" y="2019280"/>
            <a:ext cx="12073022" cy="5500726"/>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1" name="TextBox 20"/>
          <p:cNvSpPr txBox="1"/>
          <p:nvPr/>
        </p:nvSpPr>
        <p:spPr>
          <a:xfrm>
            <a:off x="894517" y="2090718"/>
            <a:ext cx="11215766" cy="539634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b="1" dirty="0" smtClean="0">
                <a:solidFill>
                  <a:schemeClr val="tx1"/>
                </a:solidFill>
                <a:latin typeface="黑体" pitchFamily="49" charset="-122"/>
                <a:ea typeface="黑体" pitchFamily="49" charset="-122"/>
                <a:sym typeface="Arial" charset="0"/>
              </a:rPr>
              <a:t>下载：</a:t>
            </a:r>
            <a:endParaRPr lang="en-US" altLang="zh-CN" sz="2800" b="1" dirty="0" smtClean="0">
              <a:solidFill>
                <a:schemeClr val="tx1"/>
              </a:solidFill>
              <a:latin typeface="黑体" pitchFamily="49" charset="-122"/>
              <a:ea typeface="黑体" pitchFamily="49" charset="-122"/>
              <a:sym typeface="Arial" charset="0"/>
            </a:endParaRPr>
          </a:p>
          <a:p>
            <a:pPr algn="l"/>
            <a:r>
              <a:rPr lang="en-US" altLang="zh-CN" sz="2800" b="1" dirty="0" err="1" smtClean="0">
                <a:solidFill>
                  <a:schemeClr val="tx1"/>
                </a:solidFill>
                <a:latin typeface="黑体" pitchFamily="49" charset="-122"/>
                <a:ea typeface="黑体" pitchFamily="49" charset="-122"/>
                <a:sym typeface="Arial" charset="0"/>
              </a:rPr>
              <a:t>wget</a:t>
            </a:r>
            <a:r>
              <a:rPr lang="en-US" altLang="zh-CN" sz="2800" b="1" dirty="0" smtClean="0">
                <a:solidFill>
                  <a:schemeClr val="tx1"/>
                </a:solidFill>
                <a:latin typeface="黑体" pitchFamily="49" charset="-122"/>
                <a:ea typeface="黑体" pitchFamily="49" charset="-122"/>
                <a:sym typeface="Arial" charset="0"/>
              </a:rPr>
              <a:t> </a:t>
            </a:r>
            <a:r>
              <a:rPr lang="en-US" altLang="zh-CN" sz="2800" b="1" dirty="0" smtClean="0">
                <a:solidFill>
                  <a:schemeClr val="tx1"/>
                </a:solidFill>
                <a:latin typeface="黑体" pitchFamily="49" charset="-122"/>
                <a:ea typeface="黑体" pitchFamily="49" charset="-122"/>
                <a:sym typeface="Arial" charset="0"/>
                <a:hlinkClick r:id="rId6"/>
              </a:rPr>
              <a:t>http://download.redis.io/releases/redis-3.2.10.tar.gz</a:t>
            </a:r>
            <a:endParaRPr lang="en-US" altLang="zh-CN" sz="2800" b="1" dirty="0" smtClean="0">
              <a:solidFill>
                <a:schemeClr val="tx1"/>
              </a:solidFill>
              <a:latin typeface="黑体" pitchFamily="49" charset="-122"/>
              <a:ea typeface="黑体" pitchFamily="49" charset="-122"/>
              <a:sym typeface="Arial" charset="0"/>
            </a:endParaRPr>
          </a:p>
          <a:p>
            <a:pPr algn="l"/>
            <a:r>
              <a:rPr lang="zh-CN" altLang="en-US" sz="2800" b="1" dirty="0" smtClean="0">
                <a:solidFill>
                  <a:schemeClr val="tx1"/>
                </a:solidFill>
                <a:latin typeface="黑体" pitchFamily="49" charset="-122"/>
                <a:ea typeface="黑体" pitchFamily="49" charset="-122"/>
                <a:sym typeface="Arial" charset="0"/>
              </a:rPr>
              <a:t>解压：</a:t>
            </a:r>
            <a:endParaRPr lang="en-US" altLang="zh-CN" sz="2800" b="1" dirty="0" smtClean="0">
              <a:solidFill>
                <a:schemeClr val="tx1"/>
              </a:solidFill>
              <a:latin typeface="黑体" pitchFamily="49" charset="-122"/>
              <a:ea typeface="黑体" pitchFamily="49" charset="-122"/>
              <a:sym typeface="Arial" charset="0"/>
            </a:endParaRPr>
          </a:p>
          <a:p>
            <a:pPr algn="l"/>
            <a:r>
              <a:rPr lang="zh-CN" altLang="en-US" sz="2800" b="1" dirty="0" smtClean="0">
                <a:solidFill>
                  <a:schemeClr val="tx1"/>
                </a:solidFill>
                <a:latin typeface="黑体" pitchFamily="49" charset="-122"/>
                <a:ea typeface="黑体" pitchFamily="49" charset="-122"/>
                <a:sym typeface="Arial" charset="0"/>
              </a:rPr>
              <a:t>上传至</a:t>
            </a:r>
            <a:r>
              <a:rPr lang="en-US" altLang="zh-CN" sz="2800" b="1" dirty="0" smtClean="0">
                <a:solidFill>
                  <a:schemeClr val="tx1"/>
                </a:solidFill>
                <a:latin typeface="黑体" pitchFamily="49" charset="-122"/>
                <a:ea typeface="黑体" pitchFamily="49" charset="-122"/>
                <a:sym typeface="Arial" charset="0"/>
              </a:rPr>
              <a:t>/</a:t>
            </a:r>
            <a:r>
              <a:rPr lang="en-US" altLang="zh-CN" sz="2800" b="1" dirty="0" err="1" smtClean="0">
                <a:solidFill>
                  <a:schemeClr val="tx1"/>
                </a:solidFill>
                <a:latin typeface="黑体" pitchFamily="49" charset="-122"/>
                <a:ea typeface="黑体" pitchFamily="49" charset="-122"/>
                <a:sym typeface="Arial" charset="0"/>
              </a:rPr>
              <a:t>usr</a:t>
            </a:r>
            <a:r>
              <a:rPr lang="en-US" altLang="zh-CN" sz="2800" b="1" dirty="0" smtClean="0">
                <a:solidFill>
                  <a:schemeClr val="tx1"/>
                </a:solidFill>
                <a:latin typeface="黑体" pitchFamily="49" charset="-122"/>
                <a:ea typeface="黑体" pitchFamily="49" charset="-122"/>
                <a:sym typeface="Arial" charset="0"/>
              </a:rPr>
              <a:t>/local</a:t>
            </a:r>
          </a:p>
          <a:p>
            <a:pPr algn="l"/>
            <a:r>
              <a:rPr lang="en-US" altLang="zh-CN" sz="2800" b="1" dirty="0" smtClean="0">
                <a:solidFill>
                  <a:schemeClr val="tx1"/>
                </a:solidFill>
                <a:latin typeface="黑体" pitchFamily="49" charset="-122"/>
                <a:ea typeface="黑体" pitchFamily="49" charset="-122"/>
                <a:sym typeface="Arial" charset="0"/>
              </a:rPr>
              <a:t>tar </a:t>
            </a:r>
            <a:r>
              <a:rPr lang="en-US" altLang="zh-CN" sz="2800" b="1" dirty="0" err="1" smtClean="0">
                <a:solidFill>
                  <a:schemeClr val="tx1"/>
                </a:solidFill>
                <a:latin typeface="黑体" pitchFamily="49" charset="-122"/>
                <a:ea typeface="黑体" pitchFamily="49" charset="-122"/>
                <a:sym typeface="Arial" charset="0"/>
              </a:rPr>
              <a:t>xzf</a:t>
            </a:r>
            <a:r>
              <a:rPr lang="en-US" altLang="zh-CN" sz="2800" b="1" dirty="0" smtClean="0">
                <a:solidFill>
                  <a:schemeClr val="tx1"/>
                </a:solidFill>
                <a:latin typeface="黑体" pitchFamily="49" charset="-122"/>
                <a:ea typeface="黑体" pitchFamily="49" charset="-122"/>
                <a:sym typeface="Arial" charset="0"/>
              </a:rPr>
              <a:t> redis-3.2.10.tar.gz</a:t>
            </a:r>
          </a:p>
          <a:p>
            <a:pPr algn="l"/>
            <a:r>
              <a:rPr lang="en-US" altLang="zh-CN" sz="2800" b="1" dirty="0" err="1" smtClean="0">
                <a:solidFill>
                  <a:schemeClr val="tx1"/>
                </a:solidFill>
                <a:latin typeface="黑体" pitchFamily="49" charset="-122"/>
                <a:ea typeface="黑体" pitchFamily="49" charset="-122"/>
                <a:sym typeface="Arial" charset="0"/>
              </a:rPr>
              <a:t>mv</a:t>
            </a:r>
            <a:r>
              <a:rPr lang="en-US" altLang="zh-CN" sz="2800" b="1" dirty="0" smtClean="0">
                <a:solidFill>
                  <a:schemeClr val="tx1"/>
                </a:solidFill>
                <a:latin typeface="黑体" pitchFamily="49" charset="-122"/>
                <a:ea typeface="黑体" pitchFamily="49" charset="-122"/>
                <a:sym typeface="Arial" charset="0"/>
              </a:rPr>
              <a:t> redis-3.2.10 </a:t>
            </a:r>
            <a:r>
              <a:rPr lang="en-US" altLang="zh-CN" sz="2800" b="1" dirty="0" err="1" smtClean="0">
                <a:solidFill>
                  <a:schemeClr val="tx1"/>
                </a:solidFill>
                <a:latin typeface="黑体" pitchFamily="49" charset="-122"/>
                <a:ea typeface="黑体" pitchFamily="49" charset="-122"/>
                <a:sym typeface="Arial" charset="0"/>
              </a:rPr>
              <a:t>redis</a:t>
            </a:r>
            <a:endParaRPr lang="en-US" altLang="zh-CN" sz="2800" b="1" dirty="0" smtClean="0">
              <a:solidFill>
                <a:schemeClr val="tx1"/>
              </a:solidFill>
              <a:latin typeface="黑体" pitchFamily="49" charset="-122"/>
              <a:ea typeface="黑体" pitchFamily="49" charset="-122"/>
              <a:sym typeface="Arial" charset="0"/>
            </a:endParaRPr>
          </a:p>
          <a:p>
            <a:pPr algn="l"/>
            <a:r>
              <a:rPr lang="zh-CN" altLang="en-US" sz="2800" b="1" dirty="0" smtClean="0">
                <a:solidFill>
                  <a:schemeClr val="tx1"/>
                </a:solidFill>
                <a:latin typeface="黑体" pitchFamily="49" charset="-122"/>
                <a:ea typeface="黑体" pitchFamily="49" charset="-122"/>
                <a:sym typeface="Arial" charset="0"/>
              </a:rPr>
              <a:t>安装：</a:t>
            </a:r>
            <a:endParaRPr lang="en-US" altLang="zh-CN" sz="2800" b="1" dirty="0" smtClean="0">
              <a:solidFill>
                <a:schemeClr val="tx1"/>
              </a:solidFill>
              <a:latin typeface="黑体" pitchFamily="49" charset="-122"/>
              <a:ea typeface="黑体" pitchFamily="49" charset="-122"/>
              <a:sym typeface="Arial" charset="0"/>
            </a:endParaRPr>
          </a:p>
          <a:p>
            <a:pPr algn="l"/>
            <a:r>
              <a:rPr lang="en-US" altLang="zh-CN" sz="2800" b="1" dirty="0" err="1" smtClean="0">
                <a:solidFill>
                  <a:schemeClr val="tx1"/>
                </a:solidFill>
                <a:latin typeface="黑体" pitchFamily="49" charset="-122"/>
                <a:ea typeface="黑体" pitchFamily="49" charset="-122"/>
                <a:sym typeface="Arial" charset="0"/>
              </a:rPr>
              <a:t>cd</a:t>
            </a:r>
            <a:r>
              <a:rPr lang="en-US" altLang="zh-CN" sz="2800" b="1" dirty="0" smtClean="0">
                <a:solidFill>
                  <a:schemeClr val="tx1"/>
                </a:solidFill>
                <a:latin typeface="黑体" pitchFamily="49" charset="-122"/>
                <a:ea typeface="黑体" pitchFamily="49" charset="-122"/>
                <a:sym typeface="Arial" charset="0"/>
              </a:rPr>
              <a:t> </a:t>
            </a:r>
            <a:r>
              <a:rPr lang="en-US" altLang="zh-CN" sz="2800" b="1" dirty="0" err="1" smtClean="0">
                <a:solidFill>
                  <a:schemeClr val="tx1"/>
                </a:solidFill>
                <a:latin typeface="黑体" pitchFamily="49" charset="-122"/>
                <a:ea typeface="黑体" pitchFamily="49" charset="-122"/>
                <a:sym typeface="Arial" charset="0"/>
              </a:rPr>
              <a:t>redis</a:t>
            </a:r>
            <a:endParaRPr lang="en-US" altLang="zh-CN" sz="2800" b="1" dirty="0" smtClean="0">
              <a:solidFill>
                <a:schemeClr val="tx1"/>
              </a:solidFill>
              <a:latin typeface="黑体" pitchFamily="49" charset="-122"/>
              <a:ea typeface="黑体" pitchFamily="49" charset="-122"/>
              <a:sym typeface="Arial" charset="0"/>
            </a:endParaRPr>
          </a:p>
          <a:p>
            <a:pPr algn="l"/>
            <a:r>
              <a:rPr lang="en-US" altLang="zh-CN" sz="2800" b="1" dirty="0" smtClean="0">
                <a:solidFill>
                  <a:schemeClr val="tx1"/>
                </a:solidFill>
                <a:latin typeface="黑体" pitchFamily="49" charset="-122"/>
                <a:ea typeface="黑体" pitchFamily="49" charset="-122"/>
                <a:sym typeface="Arial" charset="0"/>
              </a:rPr>
              <a:t>make</a:t>
            </a:r>
          </a:p>
          <a:p>
            <a:pPr algn="l"/>
            <a:r>
              <a:rPr lang="zh-CN" altLang="en-US" sz="2800" b="1" dirty="0" smtClean="0">
                <a:solidFill>
                  <a:schemeClr val="tx1"/>
                </a:solidFill>
                <a:latin typeface="黑体" pitchFamily="49" charset="-122"/>
                <a:ea typeface="黑体" pitchFamily="49" charset="-122"/>
                <a:sym typeface="Arial" charset="0"/>
              </a:rPr>
              <a:t>启动：</a:t>
            </a:r>
            <a:endParaRPr lang="en-US" altLang="zh-CN" sz="2800" b="1" dirty="0" smtClean="0">
              <a:solidFill>
                <a:schemeClr val="tx1"/>
              </a:solidFill>
              <a:latin typeface="黑体" pitchFamily="49" charset="-122"/>
              <a:ea typeface="黑体" pitchFamily="49" charset="-122"/>
              <a:sym typeface="Arial" charset="0"/>
            </a:endParaRPr>
          </a:p>
          <a:p>
            <a:pPr algn="l"/>
            <a:r>
              <a:rPr lang="en-US" altLang="zh-CN" sz="2800" b="1" dirty="0" err="1" smtClean="0">
                <a:solidFill>
                  <a:schemeClr val="tx1"/>
                </a:solidFill>
                <a:latin typeface="黑体" pitchFamily="49" charset="-122"/>
                <a:ea typeface="黑体" pitchFamily="49" charset="-122"/>
                <a:sym typeface="Arial" charset="0"/>
              </a:rPr>
              <a:t>src</a:t>
            </a:r>
            <a:r>
              <a:rPr lang="en-US" altLang="zh-CN" sz="2800" b="1" dirty="0" smtClean="0">
                <a:solidFill>
                  <a:schemeClr val="tx1"/>
                </a:solidFill>
                <a:latin typeface="黑体" pitchFamily="49" charset="-122"/>
                <a:ea typeface="黑体" pitchFamily="49" charset="-122"/>
                <a:sym typeface="Arial" charset="0"/>
              </a:rPr>
              <a:t>/</a:t>
            </a:r>
            <a:r>
              <a:rPr lang="en-US" altLang="zh-CN" sz="2800" b="1" dirty="0" err="1" smtClean="0">
                <a:solidFill>
                  <a:schemeClr val="tx1"/>
                </a:solidFill>
                <a:latin typeface="黑体" pitchFamily="49" charset="-122"/>
                <a:ea typeface="黑体" pitchFamily="49" charset="-122"/>
                <a:sym typeface="Arial" charset="0"/>
              </a:rPr>
              <a:t>redis</a:t>
            </a:r>
            <a:r>
              <a:rPr lang="en-US" altLang="zh-CN" sz="2800" b="1" dirty="0" smtClean="0">
                <a:solidFill>
                  <a:schemeClr val="tx1"/>
                </a:solidFill>
                <a:latin typeface="黑体" pitchFamily="49" charset="-122"/>
                <a:ea typeface="黑体" pitchFamily="49" charset="-122"/>
                <a:sym typeface="Arial" charset="0"/>
              </a:rPr>
              <a:t>-server</a:t>
            </a: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客户端连接</a:t>
            </a:r>
            <a:endParaRPr lang="zh-CN" altLang="en-US" dirty="0">
              <a:latin typeface="黑体" pitchFamily="49" charset="-122"/>
              <a:ea typeface="黑体" pitchFamily="49" charset="-122"/>
            </a:endParaRPr>
          </a:p>
        </p:txBody>
      </p:sp>
      <p:sp>
        <p:nvSpPr>
          <p:cNvPr id="21" name="Rectangle 2051"/>
          <p:cNvSpPr>
            <a:spLocks noChangeArrowheads="1"/>
          </p:cNvSpPr>
          <p:nvPr/>
        </p:nvSpPr>
        <p:spPr bwMode="auto">
          <a:xfrm>
            <a:off x="501608" y="1662090"/>
            <a:ext cx="12073022" cy="3000396"/>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TextBox 19"/>
          <p:cNvSpPr txBox="1"/>
          <p:nvPr/>
        </p:nvSpPr>
        <p:spPr>
          <a:xfrm>
            <a:off x="787360" y="1947842"/>
            <a:ext cx="11322923" cy="2626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3200" b="1" dirty="0" smtClean="0">
                <a:solidFill>
                  <a:schemeClr val="tx1"/>
                </a:solidFill>
                <a:latin typeface="黑体" pitchFamily="49" charset="-122"/>
                <a:ea typeface="黑体" pitchFamily="49" charset="-122"/>
                <a:sym typeface="Arial" charset="0"/>
              </a:rPr>
              <a:t>客户端连接测试：</a:t>
            </a:r>
            <a:endParaRPr lang="en-US" altLang="zh-CN" sz="3200" b="1" dirty="0" smtClean="0">
              <a:solidFill>
                <a:schemeClr val="tx1"/>
              </a:solidFill>
              <a:latin typeface="黑体" pitchFamily="49" charset="-122"/>
              <a:ea typeface="黑体" pitchFamily="49" charset="-122"/>
              <a:sym typeface="Arial" charset="0"/>
            </a:endParaRPr>
          </a:p>
          <a:p>
            <a:pPr algn="l"/>
            <a:r>
              <a:rPr lang="en-US" altLang="zh-CN" sz="3200" b="1" dirty="0" err="1" smtClean="0">
                <a:solidFill>
                  <a:schemeClr val="tx1"/>
                </a:solidFill>
                <a:latin typeface="黑体" pitchFamily="49" charset="-122"/>
                <a:ea typeface="黑体" pitchFamily="49" charset="-122"/>
                <a:sym typeface="Arial" charset="0"/>
              </a:rPr>
              <a:t>src</a:t>
            </a:r>
            <a:r>
              <a:rPr lang="en-US" altLang="zh-CN" sz="3200" b="1" dirty="0" smtClean="0">
                <a:solidFill>
                  <a:schemeClr val="tx1"/>
                </a:solidFill>
                <a:latin typeface="黑体" pitchFamily="49" charset="-122"/>
                <a:ea typeface="黑体" pitchFamily="49" charset="-122"/>
                <a:sym typeface="Arial" charset="0"/>
              </a:rPr>
              <a:t>/</a:t>
            </a:r>
            <a:r>
              <a:rPr lang="en-US" altLang="zh-CN" sz="3200" b="1" dirty="0" err="1" smtClean="0">
                <a:solidFill>
                  <a:schemeClr val="tx1"/>
                </a:solidFill>
                <a:latin typeface="黑体" pitchFamily="49" charset="-122"/>
                <a:ea typeface="黑体" pitchFamily="49" charset="-122"/>
                <a:sym typeface="Arial" charset="0"/>
              </a:rPr>
              <a:t>redis-cli</a:t>
            </a:r>
            <a:endParaRPr lang="en-US" altLang="zh-CN" sz="3200" b="1" dirty="0" smtClean="0">
              <a:solidFill>
                <a:schemeClr val="tx1"/>
              </a:solidFill>
              <a:latin typeface="黑体" pitchFamily="49" charset="-122"/>
              <a:ea typeface="黑体" pitchFamily="49" charset="-122"/>
              <a:sym typeface="Arial" charset="0"/>
            </a:endParaRPr>
          </a:p>
          <a:p>
            <a:pPr algn="l"/>
            <a:r>
              <a:rPr lang="en-US" altLang="zh-CN" sz="3200" b="1" dirty="0" err="1" smtClean="0">
                <a:solidFill>
                  <a:schemeClr val="tx1"/>
                </a:solidFill>
                <a:latin typeface="黑体" pitchFamily="49" charset="-122"/>
                <a:ea typeface="黑体" pitchFamily="49" charset="-122"/>
                <a:sym typeface="Arial" charset="0"/>
              </a:rPr>
              <a:t>redis</a:t>
            </a:r>
            <a:r>
              <a:rPr lang="en-US" altLang="zh-CN" sz="3200" b="1" dirty="0" smtClean="0">
                <a:solidFill>
                  <a:schemeClr val="tx1"/>
                </a:solidFill>
                <a:latin typeface="黑体" pitchFamily="49" charset="-122"/>
                <a:ea typeface="黑体" pitchFamily="49" charset="-122"/>
                <a:sym typeface="Arial" charset="0"/>
              </a:rPr>
              <a:t>&gt; set </a:t>
            </a:r>
            <a:r>
              <a:rPr lang="en-US" altLang="zh-CN" sz="3200" b="1" dirty="0" err="1" smtClean="0">
                <a:solidFill>
                  <a:schemeClr val="tx1"/>
                </a:solidFill>
                <a:latin typeface="黑体" pitchFamily="49" charset="-122"/>
                <a:ea typeface="黑体" pitchFamily="49" charset="-122"/>
                <a:sym typeface="Arial" charset="0"/>
              </a:rPr>
              <a:t>foo</a:t>
            </a:r>
            <a:r>
              <a:rPr lang="en-US" altLang="zh-CN" sz="3200" b="1" dirty="0" smtClean="0">
                <a:solidFill>
                  <a:schemeClr val="tx1"/>
                </a:solidFill>
                <a:latin typeface="黑体" pitchFamily="49" charset="-122"/>
                <a:ea typeface="黑体" pitchFamily="49" charset="-122"/>
                <a:sym typeface="Arial" charset="0"/>
              </a:rPr>
              <a:t> bar</a:t>
            </a:r>
          </a:p>
          <a:p>
            <a:pPr algn="l"/>
            <a:r>
              <a:rPr lang="en-US" altLang="zh-CN" sz="3200" b="1" dirty="0" err="1" smtClean="0">
                <a:solidFill>
                  <a:schemeClr val="tx1"/>
                </a:solidFill>
                <a:latin typeface="黑体" pitchFamily="49" charset="-122"/>
                <a:ea typeface="黑体" pitchFamily="49" charset="-122"/>
                <a:sym typeface="Arial" charset="0"/>
              </a:rPr>
              <a:t>redis</a:t>
            </a:r>
            <a:r>
              <a:rPr lang="en-US" altLang="zh-CN" sz="3200" b="1" dirty="0" smtClean="0">
                <a:solidFill>
                  <a:schemeClr val="tx1"/>
                </a:solidFill>
                <a:latin typeface="黑体" pitchFamily="49" charset="-122"/>
                <a:ea typeface="黑体" pitchFamily="49" charset="-122"/>
                <a:sym typeface="Arial" charset="0"/>
              </a:rPr>
              <a:t>&gt; get </a:t>
            </a:r>
            <a:r>
              <a:rPr lang="en-US" altLang="zh-CN" sz="3200" b="1" dirty="0" err="1" smtClean="0">
                <a:solidFill>
                  <a:schemeClr val="tx1"/>
                </a:solidFill>
                <a:latin typeface="黑体" pitchFamily="49" charset="-122"/>
                <a:ea typeface="黑体" pitchFamily="49" charset="-122"/>
                <a:sym typeface="Arial" charset="0"/>
              </a:rPr>
              <a:t>foo</a:t>
            </a:r>
            <a:endParaRPr lang="zh-CN" altLang="en-US" sz="3200" b="1" dirty="0" smtClean="0">
              <a:solidFill>
                <a:schemeClr val="tx1"/>
              </a:solidFill>
              <a:latin typeface="黑体" pitchFamily="49" charset="-122"/>
              <a:ea typeface="黑体" pitchFamily="49" charset="-122"/>
              <a:sym typeface="Arial" charset="0"/>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23346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配置</a:t>
            </a:r>
            <a:r>
              <a:rPr kumimoji="0" lang="en-US" altLang="zh-CN" sz="36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SYS-V</a:t>
            </a: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18" name="Rectangle 2051"/>
          <p:cNvSpPr>
            <a:spLocks noChangeArrowheads="1"/>
          </p:cNvSpPr>
          <p:nvPr/>
        </p:nvSpPr>
        <p:spPr bwMode="auto">
          <a:xfrm>
            <a:off x="430170" y="1804966"/>
            <a:ext cx="12073022" cy="2571768"/>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1" name="TextBox 20"/>
          <p:cNvSpPr txBox="1"/>
          <p:nvPr/>
        </p:nvSpPr>
        <p:spPr>
          <a:xfrm>
            <a:off x="573046" y="1947842"/>
            <a:ext cx="11537237" cy="213391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3200" b="1" dirty="0" smtClean="0">
                <a:solidFill>
                  <a:schemeClr val="tx1"/>
                </a:solidFill>
                <a:latin typeface="黑体" pitchFamily="49" charset="-122"/>
                <a:ea typeface="黑体" pitchFamily="49" charset="-122"/>
                <a:sym typeface="Arial" charset="0"/>
              </a:rPr>
              <a:t>cp </a:t>
            </a:r>
            <a:r>
              <a:rPr lang="en-US" altLang="zh-CN" sz="3200" b="1" dirty="0" err="1" smtClean="0">
                <a:solidFill>
                  <a:schemeClr val="tx1"/>
                </a:solidFill>
                <a:latin typeface="黑体" pitchFamily="49" charset="-122"/>
                <a:ea typeface="黑体" pitchFamily="49" charset="-122"/>
                <a:sym typeface="Arial" charset="0"/>
              </a:rPr>
              <a:t>redis</a:t>
            </a:r>
            <a:r>
              <a:rPr lang="en-US" altLang="zh-CN" sz="3200" b="1" dirty="0" smtClean="0">
                <a:solidFill>
                  <a:schemeClr val="tx1"/>
                </a:solidFill>
                <a:latin typeface="黑体" pitchFamily="49" charset="-122"/>
                <a:ea typeface="黑体" pitchFamily="49" charset="-122"/>
                <a:sym typeface="Arial" charset="0"/>
              </a:rPr>
              <a:t> /etc/</a:t>
            </a:r>
            <a:r>
              <a:rPr lang="en-US" altLang="zh-CN" sz="3200" b="1" dirty="0" err="1" smtClean="0">
                <a:solidFill>
                  <a:schemeClr val="tx1"/>
                </a:solidFill>
                <a:latin typeface="黑体" pitchFamily="49" charset="-122"/>
                <a:ea typeface="黑体" pitchFamily="49" charset="-122"/>
                <a:sym typeface="Arial" charset="0"/>
              </a:rPr>
              <a:t>init.d</a:t>
            </a:r>
            <a:r>
              <a:rPr lang="en-US" altLang="zh-CN" sz="3200" b="1" dirty="0" smtClean="0">
                <a:solidFill>
                  <a:schemeClr val="tx1"/>
                </a:solidFill>
                <a:latin typeface="黑体" pitchFamily="49" charset="-122"/>
                <a:ea typeface="黑体" pitchFamily="49" charset="-122"/>
                <a:sym typeface="Arial" charset="0"/>
              </a:rPr>
              <a:t>/</a:t>
            </a:r>
          </a:p>
          <a:p>
            <a:pPr algn="l"/>
            <a:r>
              <a:rPr lang="en-US" altLang="zh-CN" sz="3200" b="1" dirty="0" err="1" smtClean="0">
                <a:solidFill>
                  <a:schemeClr val="tx1"/>
                </a:solidFill>
                <a:latin typeface="黑体" pitchFamily="49" charset="-122"/>
                <a:ea typeface="黑体" pitchFamily="49" charset="-122"/>
                <a:sym typeface="Arial" charset="0"/>
              </a:rPr>
              <a:t>chmod</a:t>
            </a:r>
            <a:r>
              <a:rPr lang="en-US" altLang="zh-CN" sz="3200" b="1" dirty="0" smtClean="0">
                <a:solidFill>
                  <a:schemeClr val="tx1"/>
                </a:solidFill>
                <a:latin typeface="黑体" pitchFamily="49" charset="-122"/>
                <a:ea typeface="黑体" pitchFamily="49" charset="-122"/>
                <a:sym typeface="Arial" charset="0"/>
              </a:rPr>
              <a:t> +x /etc/</a:t>
            </a:r>
            <a:r>
              <a:rPr lang="en-US" altLang="zh-CN" sz="3200" b="1" dirty="0" err="1" smtClean="0">
                <a:solidFill>
                  <a:schemeClr val="tx1"/>
                </a:solidFill>
                <a:latin typeface="黑体" pitchFamily="49" charset="-122"/>
                <a:ea typeface="黑体" pitchFamily="49" charset="-122"/>
                <a:sym typeface="Arial" charset="0"/>
              </a:rPr>
              <a:t>init.d</a:t>
            </a:r>
            <a:r>
              <a:rPr lang="en-US" altLang="zh-CN" sz="3200" b="1" dirty="0" smtClean="0">
                <a:solidFill>
                  <a:schemeClr val="tx1"/>
                </a:solidFill>
                <a:latin typeface="黑体" pitchFamily="49" charset="-122"/>
                <a:ea typeface="黑体" pitchFamily="49" charset="-122"/>
                <a:sym typeface="Arial" charset="0"/>
              </a:rPr>
              <a:t>/</a:t>
            </a:r>
            <a:r>
              <a:rPr lang="en-US" altLang="zh-CN" sz="3200" b="1" dirty="0" err="1" smtClean="0">
                <a:solidFill>
                  <a:schemeClr val="tx1"/>
                </a:solidFill>
                <a:latin typeface="黑体" pitchFamily="49" charset="-122"/>
                <a:ea typeface="黑体" pitchFamily="49" charset="-122"/>
                <a:sym typeface="Arial" charset="0"/>
              </a:rPr>
              <a:t>redis</a:t>
            </a:r>
            <a:endParaRPr lang="en-US" altLang="zh-CN" sz="3200" b="1" dirty="0" smtClean="0">
              <a:solidFill>
                <a:schemeClr val="tx1"/>
              </a:solidFill>
              <a:latin typeface="黑体" pitchFamily="49" charset="-122"/>
              <a:ea typeface="黑体" pitchFamily="49" charset="-122"/>
              <a:sym typeface="Arial" charset="0"/>
            </a:endParaRPr>
          </a:p>
          <a:p>
            <a:pPr algn="l"/>
            <a:r>
              <a:rPr lang="en-US" altLang="zh-CN" sz="3200" b="1" dirty="0" smtClean="0">
                <a:solidFill>
                  <a:schemeClr val="tx1"/>
                </a:solidFill>
                <a:latin typeface="黑体" pitchFamily="49" charset="-122"/>
                <a:ea typeface="黑体" pitchFamily="49" charset="-122"/>
                <a:sym typeface="Arial" charset="0"/>
              </a:rPr>
              <a:t>service </a:t>
            </a:r>
            <a:r>
              <a:rPr lang="en-US" altLang="zh-CN" sz="3200" b="1" dirty="0" err="1" smtClean="0">
                <a:solidFill>
                  <a:schemeClr val="tx1"/>
                </a:solidFill>
                <a:latin typeface="黑体" pitchFamily="49" charset="-122"/>
                <a:ea typeface="黑体" pitchFamily="49" charset="-122"/>
                <a:sym typeface="Arial" charset="0"/>
              </a:rPr>
              <a:t>redis</a:t>
            </a:r>
            <a:r>
              <a:rPr lang="en-US" altLang="zh-CN" sz="3200" b="1" dirty="0" smtClean="0">
                <a:solidFill>
                  <a:schemeClr val="tx1"/>
                </a:solidFill>
                <a:latin typeface="黑体" pitchFamily="49" charset="-122"/>
                <a:ea typeface="黑体" pitchFamily="49" charset="-122"/>
                <a:sym typeface="Arial" charset="0"/>
              </a:rPr>
              <a:t> status</a:t>
            </a:r>
            <a:endParaRPr lang="zh-CN" altLang="en-US" sz="3200" b="1" dirty="0" smtClean="0">
              <a:solidFill>
                <a:schemeClr val="tx1"/>
              </a:solidFill>
              <a:latin typeface="黑体" pitchFamily="49" charset="-122"/>
              <a:ea typeface="黑体" pitchFamily="49" charset="-122"/>
              <a:sym typeface="Arial" charset="0"/>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23346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2800" b="0" i="0" u="none" strike="noStrike" cap="none" spc="0" normalizeH="0" baseline="0" dirty="0" smtClean="0">
                <a:ln>
                  <a:noFill/>
                </a:ln>
                <a:solidFill>
                  <a:srgbClr val="000000"/>
                </a:solidFill>
                <a:effectLst/>
                <a:uFillTx/>
                <a:latin typeface="+mj-lt"/>
                <a:ea typeface="+mj-ea"/>
                <a:cs typeface="+mj-cs"/>
                <a:sym typeface="Helvetica"/>
              </a:rPr>
              <a:t>基本配置文件</a:t>
            </a:r>
            <a:endParaRPr kumimoji="0" lang="zh-CN" altLang="en-US" sz="28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Rectangle 2051"/>
          <p:cNvSpPr>
            <a:spLocks noChangeArrowheads="1"/>
          </p:cNvSpPr>
          <p:nvPr/>
        </p:nvSpPr>
        <p:spPr bwMode="auto">
          <a:xfrm>
            <a:off x="144418" y="1662090"/>
            <a:ext cx="12501650" cy="664373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2" name="TextBox 21"/>
          <p:cNvSpPr txBox="1"/>
          <p:nvPr/>
        </p:nvSpPr>
        <p:spPr>
          <a:xfrm>
            <a:off x="358732" y="1876404"/>
            <a:ext cx="12287336" cy="570412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b="1" dirty="0" err="1" smtClean="0">
                <a:solidFill>
                  <a:schemeClr val="tx1"/>
                </a:solidFill>
                <a:latin typeface="黑体" pitchFamily="49" charset="-122"/>
                <a:ea typeface="黑体" pitchFamily="49" charset="-122"/>
                <a:sym typeface="Arial" charset="0"/>
              </a:rPr>
              <a:t>redis.conf</a:t>
            </a:r>
            <a:r>
              <a:rPr lang="en-US" altLang="zh-CN" sz="2800" b="1" dirty="0" smtClean="0">
                <a:solidFill>
                  <a:schemeClr val="tx1"/>
                </a:solidFill>
                <a:latin typeface="黑体" pitchFamily="49" charset="-122"/>
                <a:ea typeface="黑体" pitchFamily="49" charset="-122"/>
                <a:sym typeface="Arial" charset="0"/>
              </a:rPr>
              <a:t/>
            </a:r>
            <a:br>
              <a:rPr lang="en-US" altLang="zh-CN" sz="2800" b="1" dirty="0" smtClean="0">
                <a:solidFill>
                  <a:schemeClr val="tx1"/>
                </a:solidFill>
                <a:latin typeface="黑体" pitchFamily="49" charset="-122"/>
                <a:ea typeface="黑体" pitchFamily="49" charset="-122"/>
                <a:sym typeface="Arial" charset="0"/>
              </a:rPr>
            </a:br>
            <a:r>
              <a:rPr lang="zh-CN" altLang="en-US" sz="2800" b="1" dirty="0" smtClean="0">
                <a:solidFill>
                  <a:schemeClr val="tx1"/>
                </a:solidFill>
                <a:latin typeface="黑体" pitchFamily="49" charset="-122"/>
                <a:ea typeface="黑体" pitchFamily="49" charset="-122"/>
                <a:sym typeface="Arial" charset="0"/>
              </a:rPr>
              <a:t>是否后台运行：</a:t>
            </a:r>
            <a:endParaRPr lang="en-US" altLang="zh-CN" sz="2800" b="1" dirty="0" smtClean="0">
              <a:solidFill>
                <a:schemeClr val="tx1"/>
              </a:solidFill>
              <a:latin typeface="黑体" pitchFamily="49" charset="-122"/>
              <a:ea typeface="黑体" pitchFamily="49" charset="-122"/>
              <a:sym typeface="Arial" charset="0"/>
            </a:endParaRPr>
          </a:p>
          <a:p>
            <a:pPr algn="l"/>
            <a:r>
              <a:rPr lang="en-US" altLang="zh-CN" sz="2800" b="1" dirty="0" err="1" smtClean="0">
                <a:solidFill>
                  <a:schemeClr val="tx1"/>
                </a:solidFill>
                <a:latin typeface="黑体" pitchFamily="49" charset="-122"/>
                <a:ea typeface="黑体" pitchFamily="49" charset="-122"/>
                <a:sym typeface="Arial" charset="0"/>
              </a:rPr>
              <a:t>daemonize</a:t>
            </a:r>
            <a:r>
              <a:rPr lang="en-US" altLang="zh-CN" sz="2800" b="1" dirty="0" smtClean="0">
                <a:solidFill>
                  <a:schemeClr val="tx1"/>
                </a:solidFill>
                <a:latin typeface="黑体" pitchFamily="49" charset="-122"/>
                <a:ea typeface="黑体" pitchFamily="49" charset="-122"/>
                <a:sym typeface="Arial" charset="0"/>
              </a:rPr>
              <a:t>  no/yes</a:t>
            </a:r>
          </a:p>
          <a:p>
            <a:pPr algn="l"/>
            <a:r>
              <a:rPr lang="zh-CN" altLang="en-US" sz="2800" b="1" dirty="0" smtClean="0">
                <a:solidFill>
                  <a:schemeClr val="tx1"/>
                </a:solidFill>
                <a:latin typeface="黑体" pitchFamily="49" charset="-122"/>
                <a:ea typeface="黑体" pitchFamily="49" charset="-122"/>
                <a:sym typeface="Arial" charset="0"/>
              </a:rPr>
              <a:t>默认端口：</a:t>
            </a:r>
            <a:endParaRPr lang="en-US" altLang="zh-CN" sz="2800" b="1" dirty="0" smtClean="0">
              <a:solidFill>
                <a:schemeClr val="tx1"/>
              </a:solidFill>
              <a:latin typeface="黑体" pitchFamily="49" charset="-122"/>
              <a:ea typeface="黑体" pitchFamily="49" charset="-122"/>
              <a:sym typeface="Arial" charset="0"/>
            </a:endParaRPr>
          </a:p>
          <a:p>
            <a:pPr algn="l"/>
            <a:r>
              <a:rPr lang="en-US" altLang="zh-CN" sz="2800" b="1" dirty="0" smtClean="0">
                <a:solidFill>
                  <a:schemeClr val="tx1"/>
                </a:solidFill>
                <a:latin typeface="黑体" pitchFamily="49" charset="-122"/>
                <a:ea typeface="黑体" pitchFamily="49" charset="-122"/>
                <a:sym typeface="Arial" charset="0"/>
              </a:rPr>
              <a:t>port 6379</a:t>
            </a:r>
          </a:p>
          <a:p>
            <a:pPr algn="l"/>
            <a:r>
              <a:rPr lang="en-US" altLang="zh-CN" sz="2800" b="1" dirty="0" smtClean="0">
                <a:solidFill>
                  <a:schemeClr val="tx1"/>
                </a:solidFill>
                <a:latin typeface="黑体" pitchFamily="49" charset="-122"/>
                <a:ea typeface="黑体" pitchFamily="49" charset="-122"/>
                <a:sym typeface="Arial" charset="0"/>
              </a:rPr>
              <a:t>AOF</a:t>
            </a:r>
            <a:r>
              <a:rPr lang="zh-CN" altLang="en-US" sz="2800" b="1" dirty="0" smtClean="0">
                <a:solidFill>
                  <a:schemeClr val="tx1"/>
                </a:solidFill>
                <a:latin typeface="黑体" pitchFamily="49" charset="-122"/>
                <a:ea typeface="黑体" pitchFamily="49" charset="-122"/>
                <a:sym typeface="Arial" charset="0"/>
              </a:rPr>
              <a:t>日志开关是否打开：</a:t>
            </a:r>
            <a:r>
              <a:rPr lang="en-US" altLang="zh-CN" sz="2800" b="1" dirty="0" smtClean="0">
                <a:solidFill>
                  <a:schemeClr val="tx1"/>
                </a:solidFill>
                <a:latin typeface="黑体" pitchFamily="49" charset="-122"/>
                <a:ea typeface="黑体" pitchFamily="49" charset="-122"/>
                <a:sym typeface="Arial" charset="0"/>
              </a:rPr>
              <a:t>                    </a:t>
            </a:r>
          </a:p>
          <a:p>
            <a:pPr algn="l"/>
            <a:r>
              <a:rPr lang="en-US" altLang="zh-CN" sz="2800" b="1" dirty="0" err="1" smtClean="0">
                <a:solidFill>
                  <a:schemeClr val="tx1"/>
                </a:solidFill>
                <a:latin typeface="黑体" pitchFamily="49" charset="-122"/>
                <a:ea typeface="黑体" pitchFamily="49" charset="-122"/>
                <a:sym typeface="Arial" charset="0"/>
              </a:rPr>
              <a:t>appendonly</a:t>
            </a:r>
            <a:r>
              <a:rPr lang="en-US" altLang="zh-CN" sz="2800" b="1" dirty="0" smtClean="0">
                <a:solidFill>
                  <a:schemeClr val="tx1"/>
                </a:solidFill>
                <a:latin typeface="黑体" pitchFamily="49" charset="-122"/>
                <a:ea typeface="黑体" pitchFamily="49" charset="-122"/>
                <a:sym typeface="Arial" charset="0"/>
              </a:rPr>
              <a:t> no/yes</a:t>
            </a:r>
          </a:p>
          <a:p>
            <a:pPr algn="l"/>
            <a:r>
              <a:rPr lang="zh-CN" altLang="en-US" sz="2800" b="1" dirty="0" smtClean="0">
                <a:solidFill>
                  <a:schemeClr val="tx1"/>
                </a:solidFill>
                <a:latin typeface="黑体" pitchFamily="49" charset="-122"/>
                <a:ea typeface="黑体" pitchFamily="49" charset="-122"/>
                <a:sym typeface="Arial" charset="0"/>
              </a:rPr>
              <a:t>日志文件位置</a:t>
            </a:r>
            <a:endParaRPr lang="en-US" altLang="zh-CN" sz="2800" b="1" dirty="0" smtClean="0">
              <a:solidFill>
                <a:schemeClr val="tx1"/>
              </a:solidFill>
              <a:latin typeface="黑体" pitchFamily="49" charset="-122"/>
              <a:ea typeface="黑体" pitchFamily="49" charset="-122"/>
              <a:sym typeface="Arial" charset="0"/>
            </a:endParaRPr>
          </a:p>
          <a:p>
            <a:pPr algn="l"/>
            <a:r>
              <a:rPr lang="en-US" altLang="zh-CN" sz="2800" b="1" dirty="0" err="1" smtClean="0">
                <a:solidFill>
                  <a:schemeClr val="tx1"/>
                </a:solidFill>
                <a:latin typeface="黑体" pitchFamily="49" charset="-122"/>
                <a:ea typeface="黑体" pitchFamily="49" charset="-122"/>
                <a:sym typeface="Arial" charset="0"/>
              </a:rPr>
              <a:t>logfile</a:t>
            </a:r>
            <a:r>
              <a:rPr lang="en-US" altLang="zh-CN" sz="2800" b="1" dirty="0" smtClean="0">
                <a:solidFill>
                  <a:schemeClr val="tx1"/>
                </a:solidFill>
                <a:latin typeface="黑体" pitchFamily="49" charset="-122"/>
                <a:ea typeface="黑体" pitchFamily="49" charset="-122"/>
                <a:sym typeface="Arial" charset="0"/>
              </a:rPr>
              <a:t> /</a:t>
            </a:r>
            <a:r>
              <a:rPr lang="en-US" altLang="zh-CN" sz="2800" b="1" dirty="0" err="1" smtClean="0">
                <a:solidFill>
                  <a:schemeClr val="tx1"/>
                </a:solidFill>
                <a:latin typeface="黑体" pitchFamily="49" charset="-122"/>
                <a:ea typeface="黑体" pitchFamily="49" charset="-122"/>
                <a:sym typeface="Arial" charset="0"/>
              </a:rPr>
              <a:t>var</a:t>
            </a:r>
            <a:r>
              <a:rPr lang="en-US" altLang="zh-CN" sz="2800" b="1" dirty="0" smtClean="0">
                <a:solidFill>
                  <a:schemeClr val="tx1"/>
                </a:solidFill>
                <a:latin typeface="黑体" pitchFamily="49" charset="-122"/>
                <a:ea typeface="黑体" pitchFamily="49" charset="-122"/>
                <a:sym typeface="Arial" charset="0"/>
              </a:rPr>
              <a:t>/log/redis.log</a:t>
            </a:r>
          </a:p>
          <a:p>
            <a:pPr algn="l"/>
            <a:r>
              <a:rPr lang="en-US" altLang="zh-CN" sz="2800" b="1" dirty="0" smtClean="0">
                <a:solidFill>
                  <a:schemeClr val="tx1"/>
                </a:solidFill>
                <a:latin typeface="黑体" pitchFamily="49" charset="-122"/>
                <a:ea typeface="黑体" pitchFamily="49" charset="-122"/>
                <a:sym typeface="Arial" charset="0"/>
              </a:rPr>
              <a:t>RDB</a:t>
            </a:r>
            <a:r>
              <a:rPr lang="zh-CN" altLang="en-US" sz="2800" b="1" dirty="0" smtClean="0">
                <a:solidFill>
                  <a:schemeClr val="tx1"/>
                </a:solidFill>
                <a:latin typeface="黑体" pitchFamily="49" charset="-122"/>
                <a:ea typeface="黑体" pitchFamily="49" charset="-122"/>
                <a:sym typeface="Arial" charset="0"/>
              </a:rPr>
              <a:t>持久化数据文件</a:t>
            </a:r>
            <a:r>
              <a:rPr lang="en-US" altLang="zh-CN" sz="2800" b="1" dirty="0" smtClean="0">
                <a:solidFill>
                  <a:schemeClr val="tx1"/>
                </a:solidFill>
                <a:latin typeface="黑体" pitchFamily="49" charset="-122"/>
                <a:ea typeface="黑体" pitchFamily="49" charset="-122"/>
                <a:sym typeface="Arial" charset="0"/>
              </a:rPr>
              <a:t>:</a:t>
            </a:r>
          </a:p>
          <a:p>
            <a:pPr algn="l"/>
            <a:r>
              <a:rPr lang="en-US" altLang="zh-CN" sz="2800" b="1" dirty="0" err="1" smtClean="0">
                <a:solidFill>
                  <a:schemeClr val="tx1"/>
                </a:solidFill>
                <a:latin typeface="黑体" pitchFamily="49" charset="-122"/>
                <a:ea typeface="黑体" pitchFamily="49" charset="-122"/>
                <a:sym typeface="Arial" charset="0"/>
              </a:rPr>
              <a:t>dbfilename</a:t>
            </a:r>
            <a:r>
              <a:rPr lang="en-US" altLang="zh-CN" sz="2800" b="1" dirty="0" smtClean="0">
                <a:solidFill>
                  <a:schemeClr val="tx1"/>
                </a:solidFill>
                <a:latin typeface="黑体" pitchFamily="49" charset="-122"/>
                <a:ea typeface="黑体" pitchFamily="49" charset="-122"/>
                <a:sym typeface="Arial" charset="0"/>
              </a:rPr>
              <a:t> dump.rdb</a:t>
            </a:r>
          </a:p>
          <a:p>
            <a:pPr algn="l"/>
            <a:endParaRPr lang="zh-CN" altLang="en-US"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zh-CN" altLang="en-US" dirty="0" smtClean="0">
                <a:latin typeface="黑体" pitchFamily="49" charset="-122"/>
                <a:ea typeface="黑体" pitchFamily="49" charset="-122"/>
              </a:rPr>
              <a:t>安全配置</a:t>
            </a:r>
            <a:endParaRPr lang="zh-CN" altLang="en-US" dirty="0">
              <a:latin typeface="黑体" pitchFamily="49" charset="-122"/>
              <a:ea typeface="黑体" pitchFamily="49" charset="-122"/>
            </a:endParaRPr>
          </a:p>
        </p:txBody>
      </p:sp>
      <p:sp>
        <p:nvSpPr>
          <p:cNvPr id="21" name="TextBox 20"/>
          <p:cNvSpPr txBox="1"/>
          <p:nvPr/>
        </p:nvSpPr>
        <p:spPr>
          <a:xfrm>
            <a:off x="430170" y="1662090"/>
            <a:ext cx="11144328" cy="44976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sym typeface="Arial" charset="0"/>
              </a:rPr>
              <a:t>Bind</a:t>
            </a:r>
          </a:p>
          <a:p>
            <a:pPr lvl="1"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指定</a:t>
            </a:r>
            <a:r>
              <a:rPr lang="en-US" altLang="zh-CN" sz="2800" dirty="0" smtClean="0">
                <a:latin typeface="黑体" pitchFamily="49" charset="-122"/>
                <a:ea typeface="黑体" pitchFamily="49" charset="-122"/>
              </a:rPr>
              <a:t>IP</a:t>
            </a:r>
            <a:r>
              <a:rPr lang="zh-CN" altLang="en-US" sz="2800" dirty="0" smtClean="0">
                <a:latin typeface="黑体" pitchFamily="49" charset="-122"/>
                <a:ea typeface="黑体" pitchFamily="49" charset="-122"/>
              </a:rPr>
              <a:t>进行监听 </a:t>
            </a:r>
            <a:r>
              <a:rPr lang="en-US" altLang="zh-CN" sz="2800" dirty="0" smtClean="0">
                <a:latin typeface="黑体" pitchFamily="49" charset="-122"/>
                <a:ea typeface="黑体" pitchFamily="49" charset="-122"/>
              </a:rPr>
              <a:t>bind </a:t>
            </a:r>
            <a:r>
              <a:rPr lang="en-US" altLang="zh-CN" sz="2800" i="1" dirty="0" smtClean="0">
                <a:latin typeface="黑体" pitchFamily="49" charset="-122"/>
                <a:ea typeface="黑体" pitchFamily="49" charset="-122"/>
              </a:rPr>
              <a:t>10.0.0.51</a:t>
            </a:r>
            <a:r>
              <a:rPr lang="en-US" altLang="zh-CN" sz="2800" dirty="0" smtClean="0">
                <a:latin typeface="黑体" pitchFamily="49" charset="-122"/>
                <a:ea typeface="黑体" pitchFamily="49" charset="-122"/>
              </a:rPr>
              <a:t>  </a:t>
            </a:r>
            <a:r>
              <a:rPr lang="en-US" altLang="zh-CN" sz="2800" i="1" dirty="0" smtClean="0">
                <a:solidFill>
                  <a:srgbClr val="FF0000"/>
                </a:solidFill>
                <a:latin typeface="黑体" pitchFamily="49" charset="-122"/>
                <a:ea typeface="黑体" pitchFamily="49" charset="-122"/>
              </a:rPr>
              <a:t>ip2 ip3 ip4</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sym typeface="Arial" charset="0"/>
              </a:rPr>
              <a:t>禁止</a:t>
            </a:r>
            <a:r>
              <a:rPr lang="en-US" altLang="zh-CN" sz="2800" dirty="0" smtClean="0">
                <a:solidFill>
                  <a:schemeClr val="tx1"/>
                </a:solidFill>
                <a:latin typeface="黑体" pitchFamily="49" charset="-122"/>
                <a:ea typeface="黑体" pitchFamily="49" charset="-122"/>
                <a:sym typeface="Arial" charset="0"/>
              </a:rPr>
              <a:t>protected-mode</a:t>
            </a:r>
          </a:p>
          <a:p>
            <a:pPr lvl="1" algn="l"/>
            <a:r>
              <a:rPr lang="en-US" altLang="zh-CN" sz="2800" dirty="0" smtClean="0">
                <a:latin typeface="黑体" pitchFamily="49" charset="-122"/>
                <a:ea typeface="黑体" pitchFamily="49" charset="-122"/>
              </a:rPr>
              <a:t>	protected-mode yes/no </a:t>
            </a:r>
            <a:r>
              <a:rPr lang="zh-CN" altLang="en-US" sz="2800" dirty="0" smtClean="0">
                <a:latin typeface="黑体" pitchFamily="49" charset="-122"/>
                <a:ea typeface="黑体" pitchFamily="49" charset="-122"/>
              </a:rPr>
              <a:t>（保护模式，是否只允许本地访问）</a:t>
            </a:r>
            <a:endParaRPr lang="en-US" altLang="zh-CN" sz="2800" dirty="0" smtClean="0">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sym typeface="Arial" charset="0"/>
              </a:rPr>
              <a:t>增加</a:t>
            </a:r>
            <a:r>
              <a:rPr lang="en-US" altLang="zh-CN" sz="2800" dirty="0" err="1" smtClean="0">
                <a:solidFill>
                  <a:schemeClr val="tx1"/>
                </a:solidFill>
                <a:latin typeface="黑体" pitchFamily="49" charset="-122"/>
                <a:ea typeface="黑体" pitchFamily="49" charset="-122"/>
                <a:sym typeface="Arial" charset="0"/>
              </a:rPr>
              <a:t>requirepass</a:t>
            </a:r>
            <a:r>
              <a:rPr lang="en-US" altLang="zh-CN" sz="2800" dirty="0" smtClean="0">
                <a:solidFill>
                  <a:schemeClr val="tx1"/>
                </a:solidFill>
                <a:latin typeface="黑体" pitchFamily="49" charset="-122"/>
                <a:ea typeface="黑体" pitchFamily="49" charset="-122"/>
                <a:sym typeface="Arial" charset="0"/>
              </a:rPr>
              <a:t>  {password}</a:t>
            </a:r>
          </a:p>
          <a:p>
            <a:pPr lvl="1" algn="l"/>
            <a:r>
              <a:rPr lang="en-US" altLang="zh-CN" sz="2800" dirty="0" smtClean="0">
                <a:latin typeface="黑体" pitchFamily="49" charset="-122"/>
                <a:ea typeface="黑体" pitchFamily="49" charset="-122"/>
              </a:rPr>
              <a:t>	</a:t>
            </a:r>
            <a:r>
              <a:rPr lang="en-US" altLang="zh-CN" sz="2800" dirty="0" err="1" smtClean="0">
                <a:latin typeface="黑体" pitchFamily="49" charset="-122"/>
                <a:ea typeface="黑体" pitchFamily="49" charset="-122"/>
              </a:rPr>
              <a:t>requirepass</a:t>
            </a:r>
            <a:r>
              <a:rPr lang="en-US" altLang="zh-CN" sz="2800" dirty="0" smtClean="0">
                <a:latin typeface="黑体" pitchFamily="49" charset="-122"/>
                <a:ea typeface="黑体" pitchFamily="49" charset="-122"/>
              </a:rPr>
              <a:t> root</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sym typeface="Arial" charset="0"/>
              </a:rPr>
              <a:t>在</a:t>
            </a:r>
            <a:r>
              <a:rPr lang="en-US" altLang="zh-CN" sz="2800" dirty="0" err="1" smtClean="0">
                <a:solidFill>
                  <a:schemeClr val="tx1"/>
                </a:solidFill>
                <a:latin typeface="黑体" pitchFamily="49" charset="-122"/>
                <a:ea typeface="黑体" pitchFamily="49" charset="-122"/>
                <a:sym typeface="Arial" charset="0"/>
              </a:rPr>
              <a:t>redis-cli</a:t>
            </a:r>
            <a:r>
              <a:rPr lang="zh-CN" altLang="en-US" sz="2800" dirty="0" smtClean="0">
                <a:solidFill>
                  <a:schemeClr val="tx1"/>
                </a:solidFill>
                <a:latin typeface="黑体" pitchFamily="49" charset="-122"/>
                <a:ea typeface="黑体" pitchFamily="49" charset="-122"/>
                <a:sym typeface="Arial" charset="0"/>
              </a:rPr>
              <a:t>中使用</a:t>
            </a:r>
            <a:endParaRPr lang="en-US" altLang="zh-CN" sz="2800" dirty="0" smtClean="0">
              <a:solidFill>
                <a:schemeClr val="tx1"/>
              </a:solidFill>
              <a:latin typeface="黑体" pitchFamily="49" charset="-122"/>
              <a:ea typeface="黑体" pitchFamily="49" charset="-122"/>
              <a:sym typeface="Arial" charset="0"/>
            </a:endParaRPr>
          </a:p>
          <a:p>
            <a:pPr lvl="1" algn="l"/>
            <a:r>
              <a:rPr lang="en-US" altLang="zh-CN" sz="2800" dirty="0" smtClean="0">
                <a:latin typeface="黑体" pitchFamily="49" charset="-122"/>
                <a:ea typeface="黑体" pitchFamily="49" charset="-122"/>
              </a:rPr>
              <a:t>	auth {password} </a:t>
            </a:r>
            <a:r>
              <a:rPr lang="zh-CN" altLang="en-US" sz="2800" dirty="0" smtClean="0">
                <a:latin typeface="黑体" pitchFamily="49" charset="-122"/>
                <a:ea typeface="黑体" pitchFamily="49" charset="-122"/>
              </a:rPr>
              <a:t>进行认证</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在线变更配置</a:t>
            </a:r>
            <a:endParaRPr lang="zh-CN" altLang="en-US" dirty="0">
              <a:latin typeface="黑体" pitchFamily="49" charset="-122"/>
              <a:ea typeface="黑体" pitchFamily="49" charset="-122"/>
            </a:endParaRPr>
          </a:p>
        </p:txBody>
      </p:sp>
      <p:sp>
        <p:nvSpPr>
          <p:cNvPr id="18" name="TextBox 17"/>
          <p:cNvSpPr txBox="1"/>
          <p:nvPr/>
        </p:nvSpPr>
        <p:spPr>
          <a:xfrm>
            <a:off x="358732" y="1804966"/>
            <a:ext cx="10715700" cy="25155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latin typeface="黑体" pitchFamily="49" charset="-122"/>
                <a:ea typeface="黑体" pitchFamily="49" charset="-122"/>
              </a:rPr>
              <a:t>获取当前配置</a:t>
            </a:r>
            <a:endParaRPr lang="en-US" altLang="zh-CN" sz="2800" dirty="0" smtClean="0">
              <a:solidFill>
                <a:schemeClr val="tx1"/>
              </a:solidFill>
              <a:latin typeface="黑体" pitchFamily="49" charset="-122"/>
              <a:ea typeface="黑体" pitchFamily="49" charset="-122"/>
              <a:sym typeface="Arial" charset="0"/>
            </a:endParaRPr>
          </a:p>
          <a:p>
            <a:pPr algn="l"/>
            <a:r>
              <a:rPr lang="en-US" altLang="zh-CN" sz="2800" dirty="0" smtClean="0">
                <a:latin typeface="黑体" pitchFamily="49" charset="-122"/>
                <a:ea typeface="黑体" pitchFamily="49" charset="-122"/>
              </a:rPr>
              <a:t>	CONFIG GET *</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sym typeface="Arial" charset="0"/>
              </a:rPr>
              <a:t>变更运行配置</a:t>
            </a:r>
            <a:endParaRPr lang="en-US" altLang="zh-CN" sz="2800" dirty="0" smtClean="0">
              <a:solidFill>
                <a:schemeClr val="tx1"/>
              </a:solidFill>
              <a:latin typeface="黑体" pitchFamily="49" charset="-122"/>
              <a:ea typeface="黑体" pitchFamily="49" charset="-122"/>
              <a:sym typeface="Arial" charset="0"/>
            </a:endParaRPr>
          </a:p>
          <a:p>
            <a:pPr algn="l"/>
            <a:r>
              <a:rPr lang="en-US" altLang="zh-CN" sz="2800" dirty="0" smtClean="0">
                <a:latin typeface="黑体" pitchFamily="49" charset="-122"/>
                <a:ea typeface="黑体" pitchFamily="49" charset="-122"/>
              </a:rPr>
              <a:t>	CONFIG SET </a:t>
            </a:r>
            <a:r>
              <a:rPr lang="en-US" altLang="zh-CN" sz="2800" dirty="0" err="1" smtClean="0">
                <a:latin typeface="黑体" pitchFamily="49" charset="-122"/>
                <a:ea typeface="黑体" pitchFamily="49" charset="-122"/>
              </a:rPr>
              <a:t>loglevel</a:t>
            </a:r>
            <a:r>
              <a:rPr lang="en-US" altLang="zh-CN" sz="2800" dirty="0" smtClean="0">
                <a:latin typeface="黑体" pitchFamily="49" charset="-122"/>
                <a:ea typeface="黑体" pitchFamily="49" charset="-122"/>
              </a:rPr>
              <a:t> "notice"</a:t>
            </a:r>
            <a:endParaRPr lang="zh-CN" altLang="en-US"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smtClean="0">
                <a:ln>
                  <a:noFill/>
                </a:ln>
                <a:solidFill>
                  <a:srgbClr val="000000"/>
                </a:solidFill>
                <a:effectLst/>
                <a:uFillTx/>
                <a:latin typeface="+mj-lt"/>
                <a:ea typeface="+mj-ea"/>
                <a:cs typeface="+mj-cs"/>
                <a:sym typeface="Helvetica"/>
              </a:rPr>
              <a:t>课程大纲</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87294" y="1947842"/>
            <a:ext cx="11930146"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 typeface="Wingdings" pitchFamily="2" charset="2"/>
              <a:buChar char="ü"/>
            </a:pPr>
            <a:endParaRPr kumimoji="0" lang="en-US" altLang="zh-CN" sz="3600" b="0" i="0" u="none" strike="noStrike" cap="none" spc="0" normalizeH="0" baseline="0" dirty="0" smtClean="0">
              <a:ln>
                <a:noFill/>
              </a:ln>
              <a:solidFill>
                <a:srgbClr val="000000"/>
              </a:solidFill>
              <a:effectLst/>
              <a:uFillTx/>
              <a:latin typeface="+mj-lt"/>
              <a:ea typeface="+mj-ea"/>
              <a:cs typeface="+mj-cs"/>
              <a:sym typeface="Helvetica"/>
            </a:endParaRPr>
          </a:p>
          <a:p>
            <a:pPr algn="l"/>
            <a:endParaRPr kumimoji="0" lang="en-US" altLang="zh-CN" sz="3600" b="0" i="0" u="none" strike="noStrike" cap="none" spc="0" normalizeH="0" baseline="0" dirty="0" smtClean="0">
              <a:ln>
                <a:noFill/>
              </a:ln>
              <a:solidFill>
                <a:srgbClr val="000000"/>
              </a:solidFill>
              <a:effectLst/>
              <a:uFillTx/>
              <a:latin typeface="+mj-lt"/>
              <a:ea typeface="+mj-ea"/>
              <a:cs typeface="+mj-cs"/>
              <a:sym typeface="Helvetica"/>
            </a:endParaRPr>
          </a:p>
        </p:txBody>
      </p:sp>
      <p:sp>
        <p:nvSpPr>
          <p:cNvPr id="20" name="TextBox 19"/>
          <p:cNvSpPr txBox="1"/>
          <p:nvPr/>
        </p:nvSpPr>
        <p:spPr>
          <a:xfrm>
            <a:off x="358732" y="1947842"/>
            <a:ext cx="11287204" cy="497777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Redis</a:t>
            </a:r>
            <a:r>
              <a:rPr lang="zh-CN" altLang="en-US" dirty="0" smtClean="0">
                <a:solidFill>
                  <a:schemeClr val="tx1"/>
                </a:solidFill>
                <a:latin typeface="+mn-lt"/>
                <a:ea typeface="黑体" pitchFamily="2" charset="-122"/>
                <a:sym typeface="Arial" charset="0"/>
              </a:rPr>
              <a:t>简介</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Redis</a:t>
            </a:r>
            <a:r>
              <a:rPr lang="zh-CN" altLang="en-US" dirty="0" smtClean="0">
                <a:solidFill>
                  <a:schemeClr val="tx1"/>
                </a:solidFill>
                <a:latin typeface="+mn-lt"/>
                <a:ea typeface="黑体" pitchFamily="2" charset="-122"/>
                <a:sym typeface="Arial" charset="0"/>
              </a:rPr>
              <a:t>安装及基本配置</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Redis</a:t>
            </a:r>
            <a:r>
              <a:rPr lang="zh-CN" altLang="en-US" dirty="0" smtClean="0">
                <a:solidFill>
                  <a:schemeClr val="tx1"/>
                </a:solidFill>
                <a:latin typeface="+mn-lt"/>
                <a:ea typeface="黑体" pitchFamily="2" charset="-122"/>
                <a:sym typeface="Arial" charset="0"/>
              </a:rPr>
              <a:t>持久化</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Redis</a:t>
            </a:r>
            <a:r>
              <a:rPr lang="zh-CN" altLang="en-US" dirty="0" smtClean="0">
                <a:solidFill>
                  <a:schemeClr val="tx1"/>
                </a:solidFill>
                <a:latin typeface="+mn-lt"/>
                <a:ea typeface="黑体" pitchFamily="2" charset="-122"/>
                <a:sym typeface="Arial" charset="0"/>
              </a:rPr>
              <a:t>开发、管理实战</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Redis</a:t>
            </a:r>
            <a:r>
              <a:rPr lang="en-US" altLang="zh-CN" dirty="0" smtClean="0">
                <a:solidFill>
                  <a:schemeClr val="tx1"/>
                </a:solidFill>
                <a:latin typeface="+mn-lt"/>
                <a:ea typeface="黑体" pitchFamily="2" charset="-122"/>
                <a:sym typeface="Arial" charset="0"/>
              </a:rPr>
              <a:t> </a:t>
            </a:r>
            <a:r>
              <a:rPr lang="zh-CN" altLang="en-US" dirty="0" smtClean="0">
                <a:solidFill>
                  <a:schemeClr val="tx1"/>
                </a:solidFill>
                <a:latin typeface="+mn-lt"/>
                <a:ea typeface="黑体" pitchFamily="2" charset="-122"/>
                <a:sym typeface="Arial" charset="0"/>
              </a:rPr>
              <a:t>高可用及集群技术简介</a:t>
            </a:r>
            <a:endParaRPr lang="en-US" altLang="zh-CN" dirty="0" smtClean="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dirty="0" err="1" smtClean="0">
                <a:solidFill>
                  <a:schemeClr val="tx1"/>
                </a:solidFill>
                <a:latin typeface="+mn-lt"/>
                <a:ea typeface="黑体" pitchFamily="2" charset="-122"/>
                <a:sym typeface="Arial" charset="0"/>
              </a:rPr>
              <a:t>Redis</a:t>
            </a:r>
            <a:r>
              <a:rPr lang="zh-CN" altLang="en-US" dirty="0" smtClean="0">
                <a:solidFill>
                  <a:schemeClr val="tx1"/>
                </a:solidFill>
                <a:latin typeface="+mn-lt"/>
                <a:ea typeface="黑体" pitchFamily="2" charset="-122"/>
                <a:sym typeface="Arial" charset="0"/>
              </a:rPr>
              <a:t> 多</a:t>
            </a:r>
            <a:r>
              <a:rPr lang="en-US" altLang="zh-CN" dirty="0" smtClean="0">
                <a:solidFill>
                  <a:schemeClr val="tx1"/>
                </a:solidFill>
                <a:latin typeface="+mn-lt"/>
                <a:ea typeface="黑体" pitchFamily="2" charset="-122"/>
                <a:sym typeface="Arial" charset="0"/>
              </a:rPr>
              <a:t>API</a:t>
            </a:r>
            <a:r>
              <a:rPr lang="zh-CN" altLang="en-US" dirty="0" smtClean="0">
                <a:solidFill>
                  <a:schemeClr val="tx1"/>
                </a:solidFill>
                <a:latin typeface="+mn-lt"/>
                <a:ea typeface="黑体" pitchFamily="2" charset="-122"/>
                <a:sym typeface="Arial" charset="0"/>
              </a:rPr>
              <a:t>开发实践</a:t>
            </a:r>
          </a:p>
          <a:p>
            <a:pPr algn="l"/>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zh-CN" altLang="en-US" dirty="0" smtClean="0">
                <a:latin typeface="黑体" pitchFamily="49" charset="-122"/>
                <a:ea typeface="黑体" pitchFamily="49" charset="-122"/>
              </a:rPr>
              <a:t>数据持久化</a:t>
            </a:r>
            <a:endParaRPr lang="zh-CN" altLang="en-US" dirty="0">
              <a:latin typeface="黑体" pitchFamily="49" charset="-122"/>
              <a:ea typeface="黑体" pitchFamily="49" charset="-122"/>
            </a:endParaRPr>
          </a:p>
        </p:txBody>
      </p:sp>
      <p:sp>
        <p:nvSpPr>
          <p:cNvPr id="18" name="TextBox 17"/>
          <p:cNvSpPr txBox="1"/>
          <p:nvPr/>
        </p:nvSpPr>
        <p:spPr>
          <a:xfrm>
            <a:off x="287294" y="1662090"/>
            <a:ext cx="12215898" cy="380822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2"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latin typeface="黑体" pitchFamily="49" charset="-122"/>
                <a:ea typeface="黑体" pitchFamily="49" charset="-122"/>
              </a:rPr>
              <a:t>RDB </a:t>
            </a:r>
            <a:r>
              <a:rPr lang="zh-CN" altLang="en-US" sz="2800" dirty="0" smtClean="0">
                <a:latin typeface="黑体" pitchFamily="49" charset="-122"/>
                <a:ea typeface="黑体" pitchFamily="49" charset="-122"/>
              </a:rPr>
              <a:t>持久化</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可以在指定的时间间隔内生成数据集的时间点快照（</a:t>
            </a:r>
            <a:r>
              <a:rPr lang="en-US" altLang="zh-CN" sz="2800" dirty="0" smtClean="0">
                <a:latin typeface="黑体" pitchFamily="49" charset="-122"/>
                <a:ea typeface="黑体" pitchFamily="49" charset="-122"/>
              </a:rPr>
              <a:t>point-in-time snapshot</a:t>
            </a:r>
            <a:r>
              <a:rPr lang="zh-CN" altLang="en-US" sz="2800" dirty="0" smtClean="0">
                <a:latin typeface="黑体" pitchFamily="49" charset="-122"/>
                <a:ea typeface="黑体" pitchFamily="49" charset="-122"/>
              </a:rPr>
              <a:t>）。</a:t>
            </a:r>
          </a:p>
          <a:p>
            <a:pPr marL="574675" lvl="2"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latin typeface="黑体" pitchFamily="49" charset="-122"/>
                <a:ea typeface="黑体" pitchFamily="49" charset="-122"/>
              </a:rPr>
              <a:t>AOF </a:t>
            </a:r>
            <a:r>
              <a:rPr lang="zh-CN" altLang="en-US" sz="2800" dirty="0" smtClean="0">
                <a:latin typeface="黑体" pitchFamily="49" charset="-122"/>
                <a:ea typeface="黑体" pitchFamily="49" charset="-122"/>
              </a:rPr>
              <a:t>持久化</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记录服务器执行的所有写操作命令，并在服务器启动时，通过重新执行这些命令来还原数据集。 </a:t>
            </a:r>
            <a:r>
              <a:rPr lang="en-US" altLang="zh-CN" sz="2800" dirty="0" smtClean="0">
                <a:latin typeface="黑体" pitchFamily="49" charset="-122"/>
                <a:ea typeface="黑体" pitchFamily="49" charset="-122"/>
              </a:rPr>
              <a:t>AOF </a:t>
            </a:r>
            <a:r>
              <a:rPr lang="zh-CN" altLang="en-US" sz="2800" dirty="0" smtClean="0">
                <a:latin typeface="黑体" pitchFamily="49" charset="-122"/>
                <a:ea typeface="黑体" pitchFamily="49" charset="-122"/>
              </a:rPr>
              <a:t>文件中的命令全部以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协议的格式来保存，新命令会被追加到文件的末尾。</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b="1" dirty="0" smtClean="0"/>
              <a:t>RDB </a:t>
            </a:r>
            <a:r>
              <a:rPr lang="zh-CN" altLang="en-US" b="1" dirty="0" smtClean="0"/>
              <a:t>快照</a:t>
            </a:r>
            <a:endParaRPr lang="zh-CN" altLang="en-US" dirty="0" smtClean="0"/>
          </a:p>
        </p:txBody>
      </p:sp>
      <p:sp>
        <p:nvSpPr>
          <p:cNvPr id="18" name="TextBox 17"/>
          <p:cNvSpPr txBox="1"/>
          <p:nvPr/>
        </p:nvSpPr>
        <p:spPr>
          <a:xfrm>
            <a:off x="287294" y="1590652"/>
            <a:ext cx="12215898" cy="311880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默认情况下，</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保存数据集快照到磁盘，名为</a:t>
            </a:r>
            <a:r>
              <a:rPr lang="en-US" altLang="zh-CN" sz="2800" dirty="0" smtClean="0">
                <a:latin typeface="黑体" pitchFamily="49" charset="-122"/>
                <a:ea typeface="黑体" pitchFamily="49" charset="-122"/>
              </a:rPr>
              <a:t>dump.rdb</a:t>
            </a:r>
            <a:r>
              <a:rPr lang="zh-CN" altLang="en-US" sz="2800" dirty="0" smtClean="0">
                <a:latin typeface="黑体" pitchFamily="49" charset="-122"/>
                <a:ea typeface="黑体" pitchFamily="49" charset="-122"/>
              </a:rPr>
              <a:t>的二进制文件。你可以设置让</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在</a:t>
            </a:r>
            <a:r>
              <a:rPr lang="en-US" altLang="zh-CN" sz="2800" dirty="0" smtClean="0">
                <a:latin typeface="黑体" pitchFamily="49" charset="-122"/>
                <a:ea typeface="黑体" pitchFamily="49" charset="-122"/>
              </a:rPr>
              <a:t>N</a:t>
            </a:r>
            <a:r>
              <a:rPr lang="zh-CN" altLang="en-US" sz="2800" dirty="0" smtClean="0">
                <a:latin typeface="黑体" pitchFamily="49" charset="-122"/>
                <a:ea typeface="黑体" pitchFamily="49" charset="-122"/>
              </a:rPr>
              <a:t>秒内至少有</a:t>
            </a:r>
            <a:r>
              <a:rPr lang="en-US" altLang="zh-CN" sz="2800" dirty="0" smtClean="0">
                <a:latin typeface="黑体" pitchFamily="49" charset="-122"/>
                <a:ea typeface="黑体" pitchFamily="49" charset="-122"/>
              </a:rPr>
              <a:t>M</a:t>
            </a:r>
            <a:r>
              <a:rPr lang="zh-CN" altLang="en-US" sz="2800" dirty="0" smtClean="0">
                <a:latin typeface="黑体" pitchFamily="49" charset="-122"/>
                <a:ea typeface="黑体" pitchFamily="49" charset="-122"/>
              </a:rPr>
              <a:t>次数据集改动时保存数据集，或者你也可以手动调用</a:t>
            </a:r>
            <a:r>
              <a:rPr lang="en-US" altLang="zh-CN" sz="2800" dirty="0" smtClean="0">
                <a:latin typeface="黑体" pitchFamily="49" charset="-122"/>
                <a:ea typeface="黑体" pitchFamily="49" charset="-122"/>
              </a:rPr>
              <a:t>SAVE</a:t>
            </a:r>
            <a:r>
              <a:rPr lang="zh-CN" altLang="en-US" sz="2800" dirty="0" smtClean="0">
                <a:latin typeface="黑体" pitchFamily="49" charset="-122"/>
                <a:ea typeface="黑体" pitchFamily="49" charset="-122"/>
              </a:rPr>
              <a:t>或者</a:t>
            </a:r>
            <a:r>
              <a:rPr lang="en-US" altLang="zh-CN" sz="2800" dirty="0" smtClean="0">
                <a:latin typeface="黑体" pitchFamily="49" charset="-122"/>
                <a:ea typeface="黑体" pitchFamily="49" charset="-122"/>
              </a:rPr>
              <a:t>BGSAVE</a:t>
            </a:r>
            <a:r>
              <a:rPr lang="zh-CN" altLang="en-US" sz="2800" dirty="0" smtClean="0">
                <a:latin typeface="黑体" pitchFamily="49" charset="-122"/>
                <a:ea typeface="黑体" pitchFamily="49" charset="-122"/>
              </a:rPr>
              <a:t>命令。</a:t>
            </a:r>
            <a:endParaRPr lang="en-US" altLang="zh-CN" sz="2800" dirty="0" smtClean="0">
              <a:latin typeface="黑体" pitchFamily="49" charset="-122"/>
              <a:ea typeface="黑体" pitchFamily="49" charset="-122"/>
            </a:endParaRPr>
          </a:p>
          <a:p>
            <a:pPr algn="l"/>
            <a:endParaRPr lang="zh-CN" altLang="en-US"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例如，这个配置会让</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在每个</a:t>
            </a:r>
            <a:r>
              <a:rPr lang="en-US" altLang="zh-CN" sz="2800" dirty="0" smtClean="0">
                <a:latin typeface="黑体" pitchFamily="49" charset="-122"/>
                <a:ea typeface="黑体" pitchFamily="49" charset="-122"/>
              </a:rPr>
              <a:t>60</a:t>
            </a:r>
            <a:r>
              <a:rPr lang="zh-CN" altLang="en-US" sz="2800" dirty="0" smtClean="0">
                <a:latin typeface="黑体" pitchFamily="49" charset="-122"/>
                <a:ea typeface="黑体" pitchFamily="49" charset="-122"/>
              </a:rPr>
              <a:t>秒内至少有</a:t>
            </a:r>
            <a:r>
              <a:rPr lang="en-US" altLang="zh-CN" sz="2800" dirty="0" smtClean="0">
                <a:latin typeface="黑体" pitchFamily="49" charset="-122"/>
                <a:ea typeface="黑体" pitchFamily="49" charset="-122"/>
              </a:rPr>
              <a:t>1000</a:t>
            </a:r>
            <a:r>
              <a:rPr lang="zh-CN" altLang="en-US" sz="2800" dirty="0" smtClean="0">
                <a:latin typeface="黑体" pitchFamily="49" charset="-122"/>
                <a:ea typeface="黑体" pitchFamily="49" charset="-122"/>
              </a:rPr>
              <a:t>次键改动时自动转储数据集到磁盘：</a:t>
            </a:r>
          </a:p>
          <a:p>
            <a:pPr algn="l"/>
            <a:r>
              <a:rPr lang="en-US" altLang="zh-CN" sz="2800" dirty="0" smtClean="0">
                <a:latin typeface="黑体" pitchFamily="49" charset="-122"/>
                <a:ea typeface="黑体" pitchFamily="49" charset="-122"/>
              </a:rPr>
              <a:t>save 60 1000</a:t>
            </a:r>
            <a:endParaRPr lang="en-US" altLang="zh-CN" sz="2800" dirty="0">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t>AOF</a:t>
            </a:r>
            <a:r>
              <a:rPr lang="zh-CN" altLang="en-US" dirty="0" smtClean="0"/>
              <a:t>持久化</a:t>
            </a:r>
          </a:p>
        </p:txBody>
      </p:sp>
      <p:sp>
        <p:nvSpPr>
          <p:cNvPr id="18" name="TextBox 17"/>
          <p:cNvSpPr txBox="1"/>
          <p:nvPr/>
        </p:nvSpPr>
        <p:spPr>
          <a:xfrm>
            <a:off x="287294" y="1590652"/>
            <a:ext cx="12215898" cy="570412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黑体" pitchFamily="49" charset="-122"/>
                <a:ea typeface="黑体" pitchFamily="49" charset="-122"/>
              </a:rPr>
              <a:t>只进行追加操作的文件（</a:t>
            </a:r>
            <a:r>
              <a:rPr lang="en-US" altLang="zh-CN" sz="2800" dirty="0" smtClean="0">
                <a:latin typeface="黑体" pitchFamily="49" charset="-122"/>
                <a:ea typeface="黑体" pitchFamily="49" charset="-122"/>
              </a:rPr>
              <a:t>append-only file</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AOF</a:t>
            </a:r>
            <a:r>
              <a:rPr lang="zh-CN" altLang="en-US" sz="2800" dirty="0" smtClean="0">
                <a:latin typeface="黑体" pitchFamily="49" charset="-122"/>
                <a:ea typeface="黑体" pitchFamily="49" charset="-122"/>
              </a:rPr>
              <a:t>） </a:t>
            </a:r>
            <a:br>
              <a:rPr lang="zh-CN" altLang="en-US" sz="2800" dirty="0" smtClean="0">
                <a:latin typeface="黑体" pitchFamily="49" charset="-122"/>
                <a:ea typeface="黑体" pitchFamily="49" charset="-122"/>
              </a:rPr>
            </a:b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快照功能并不是非常耐久：如果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因为某些原因而造成故障停机，那么服务器将丢失最近写入、且仍未保存到快照中的那些数据。尽管对于某些程序来说，数据的耐久性并不是最重要的考虑因素，但是对于那些追求完全耐久能力的程序员来说，快照功能就不太适用了。</a:t>
            </a: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从 </a:t>
            </a:r>
            <a:r>
              <a:rPr lang="en-US" altLang="zh-CN" sz="2800" dirty="0" smtClean="0">
                <a:latin typeface="黑体" pitchFamily="49" charset="-122"/>
                <a:ea typeface="黑体" pitchFamily="49" charset="-122"/>
              </a:rPr>
              <a:t>1.1 </a:t>
            </a:r>
            <a:r>
              <a:rPr lang="zh-CN" altLang="en-US" sz="2800" dirty="0" smtClean="0">
                <a:latin typeface="黑体" pitchFamily="49" charset="-122"/>
                <a:ea typeface="黑体" pitchFamily="49" charset="-122"/>
              </a:rPr>
              <a:t>版本开始，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增加了一种完全耐久的持久化方式： </a:t>
            </a:r>
            <a:r>
              <a:rPr lang="en-US" altLang="zh-CN" sz="2800" dirty="0" smtClean="0">
                <a:latin typeface="黑体" pitchFamily="49" charset="-122"/>
                <a:ea typeface="黑体" pitchFamily="49" charset="-122"/>
              </a:rPr>
              <a:t>AOF </a:t>
            </a:r>
            <a:r>
              <a:rPr lang="zh-CN" altLang="en-US" sz="2800" dirty="0" smtClean="0">
                <a:latin typeface="黑体" pitchFamily="49" charset="-122"/>
                <a:ea typeface="黑体" pitchFamily="49" charset="-122"/>
              </a:rPr>
              <a:t>持久化。 </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你可以通过修改配置文件来打开 </a:t>
            </a:r>
            <a:r>
              <a:rPr lang="en-US" altLang="zh-CN" sz="2800" dirty="0" smtClean="0">
                <a:latin typeface="黑体" pitchFamily="49" charset="-122"/>
                <a:ea typeface="黑体" pitchFamily="49" charset="-122"/>
              </a:rPr>
              <a:t>AOF </a:t>
            </a:r>
            <a:r>
              <a:rPr lang="zh-CN" altLang="en-US" sz="2800" dirty="0" smtClean="0">
                <a:latin typeface="黑体" pitchFamily="49" charset="-122"/>
                <a:ea typeface="黑体" pitchFamily="49" charset="-122"/>
              </a:rPr>
              <a:t>功能： </a:t>
            </a:r>
            <a:br>
              <a:rPr lang="zh-CN" altLang="en-US" sz="2800" dirty="0" smtClean="0">
                <a:latin typeface="黑体" pitchFamily="49" charset="-122"/>
                <a:ea typeface="黑体" pitchFamily="49" charset="-122"/>
              </a:rPr>
            </a:br>
            <a:r>
              <a:rPr lang="en-US" altLang="zh-CN" sz="2800" dirty="0" err="1" smtClean="0">
                <a:latin typeface="黑体" pitchFamily="49" charset="-122"/>
                <a:ea typeface="黑体" pitchFamily="49" charset="-122"/>
              </a:rPr>
              <a:t>appendonly</a:t>
            </a:r>
            <a:r>
              <a:rPr lang="en-US" altLang="zh-CN" sz="2800" dirty="0" smtClean="0">
                <a:latin typeface="黑体" pitchFamily="49" charset="-122"/>
                <a:ea typeface="黑体" pitchFamily="49" charset="-122"/>
              </a:rPr>
              <a:t> yes </a:t>
            </a:r>
            <a:br>
              <a:rPr lang="en-US" altLang="zh-CN" sz="2800" dirty="0" smtClean="0">
                <a:latin typeface="黑体" pitchFamily="49" charset="-122"/>
                <a:ea typeface="黑体" pitchFamily="49" charset="-122"/>
              </a:rPr>
            </a:b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从现在开始，每当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执行一个改变数据集的命令式（比如 </a:t>
            </a:r>
            <a:r>
              <a:rPr lang="en-US" altLang="zh-CN" sz="2800" dirty="0" smtClean="0">
                <a:latin typeface="黑体" pitchFamily="49" charset="-122"/>
                <a:ea typeface="黑体" pitchFamily="49" charset="-122"/>
              </a:rPr>
              <a:t>SET</a:t>
            </a:r>
            <a:r>
              <a:rPr lang="zh-CN" altLang="en-US" sz="2800" dirty="0" smtClean="0">
                <a:latin typeface="黑体" pitchFamily="49" charset="-122"/>
                <a:ea typeface="黑体" pitchFamily="49" charset="-122"/>
              </a:rPr>
              <a:t>），这个命令就会被追加到 </a:t>
            </a:r>
            <a:r>
              <a:rPr lang="en-US" altLang="zh-CN" sz="2800" dirty="0" smtClean="0">
                <a:latin typeface="黑体" pitchFamily="49" charset="-122"/>
                <a:ea typeface="黑体" pitchFamily="49" charset="-122"/>
              </a:rPr>
              <a:t>AOF </a:t>
            </a:r>
            <a:r>
              <a:rPr lang="zh-CN" altLang="en-US" sz="2800" dirty="0" smtClean="0">
                <a:latin typeface="黑体" pitchFamily="49" charset="-122"/>
                <a:ea typeface="黑体" pitchFamily="49" charset="-122"/>
              </a:rPr>
              <a:t>文件的末尾。 </a:t>
            </a:r>
            <a:br>
              <a:rPr lang="zh-CN" altLang="en-US" sz="2800" dirty="0" smtClean="0">
                <a:latin typeface="黑体" pitchFamily="49" charset="-122"/>
                <a:ea typeface="黑体" pitchFamily="49" charset="-122"/>
              </a:rPr>
            </a:br>
            <a:r>
              <a:rPr lang="zh-CN" altLang="en-US" sz="2800" dirty="0" smtClean="0">
                <a:latin typeface="黑体" pitchFamily="49" charset="-122"/>
                <a:ea typeface="黑体" pitchFamily="49" charset="-122"/>
              </a:rPr>
              <a:t>这样的话，当</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重新启动时，程序就可以通过重新执行 </a:t>
            </a:r>
            <a:r>
              <a:rPr lang="en-US" altLang="zh-CN" sz="2800" dirty="0" smtClean="0">
                <a:latin typeface="黑体" pitchFamily="49" charset="-122"/>
                <a:ea typeface="黑体" pitchFamily="49" charset="-122"/>
              </a:rPr>
              <a:t>AOF </a:t>
            </a:r>
            <a:r>
              <a:rPr lang="zh-CN" altLang="en-US" sz="2800" dirty="0" smtClean="0">
                <a:latin typeface="黑体" pitchFamily="49" charset="-122"/>
                <a:ea typeface="黑体" pitchFamily="49" charset="-122"/>
              </a:rPr>
              <a:t>文件中的命令来达到重建数据集的目的</a:t>
            </a:r>
            <a:endParaRPr lang="zh-CN" altLang="en-US" sz="2800" dirty="0">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b="1" dirty="0" smtClean="0"/>
              <a:t>利用</a:t>
            </a:r>
            <a:r>
              <a:rPr lang="en-US" altLang="zh-CN" b="1" dirty="0" smtClean="0"/>
              <a:t>RDB</a:t>
            </a:r>
            <a:r>
              <a:rPr lang="zh-CN" altLang="en-US" b="1" dirty="0" smtClean="0"/>
              <a:t>备份 </a:t>
            </a:r>
            <a:r>
              <a:rPr lang="en-US" b="1" dirty="0" err="1" smtClean="0"/>
              <a:t>Redis</a:t>
            </a:r>
            <a:r>
              <a:rPr lang="en-US" b="1" dirty="0" smtClean="0"/>
              <a:t> </a:t>
            </a:r>
            <a:r>
              <a:rPr lang="zh-CN" altLang="en-US" b="1" dirty="0" smtClean="0"/>
              <a:t>数据</a:t>
            </a:r>
            <a:r>
              <a:rPr lang="zh-CN" altLang="en-US" dirty="0" smtClean="0"/>
              <a:t> </a:t>
            </a:r>
            <a:endParaRPr lang="zh-CN" altLang="en-US" dirty="0" smtClean="0">
              <a:latin typeface="黑体" pitchFamily="49" charset="-122"/>
              <a:ea typeface="黑体" pitchFamily="49" charset="-122"/>
            </a:endParaRPr>
          </a:p>
        </p:txBody>
      </p:sp>
      <p:sp>
        <p:nvSpPr>
          <p:cNvPr id="18" name="TextBox 17"/>
          <p:cNvSpPr txBox="1"/>
          <p:nvPr/>
        </p:nvSpPr>
        <p:spPr>
          <a:xfrm>
            <a:off x="287294" y="1590652"/>
            <a:ext cx="12215898" cy="2687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t>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对于数据备份是非常友好的，因为你可以在服务器运行的时候对 </a:t>
            </a:r>
            <a:r>
              <a:rPr lang="en-US" altLang="zh-CN" sz="2800" dirty="0" smtClean="0">
                <a:latin typeface="黑体" pitchFamily="49" charset="-122"/>
                <a:ea typeface="黑体" pitchFamily="49" charset="-122"/>
              </a:rPr>
              <a:t>RDB </a:t>
            </a:r>
            <a:r>
              <a:rPr lang="zh-CN" altLang="en-US" sz="2800" dirty="0" smtClean="0">
                <a:latin typeface="黑体" pitchFamily="49" charset="-122"/>
                <a:ea typeface="黑体" pitchFamily="49" charset="-122"/>
              </a:rPr>
              <a:t>文件进行复制： </a:t>
            </a:r>
            <a:r>
              <a:rPr lang="en-US" altLang="zh-CN" sz="2800" dirty="0" smtClean="0">
                <a:latin typeface="黑体" pitchFamily="49" charset="-122"/>
                <a:ea typeface="黑体" pitchFamily="49" charset="-122"/>
              </a:rPr>
              <a:t>RDB </a:t>
            </a:r>
            <a:r>
              <a:rPr lang="zh-CN" altLang="en-US" sz="2800" dirty="0" smtClean="0">
                <a:latin typeface="黑体" pitchFamily="49" charset="-122"/>
                <a:ea typeface="黑体" pitchFamily="49" charset="-122"/>
              </a:rPr>
              <a:t>文件一旦被创建，就不会进行任何修改。</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当服务器要创建一个新的 </a:t>
            </a:r>
            <a:r>
              <a:rPr lang="en-US" altLang="zh-CN" sz="2800" dirty="0" smtClean="0">
                <a:latin typeface="黑体" pitchFamily="49" charset="-122"/>
                <a:ea typeface="黑体" pitchFamily="49" charset="-122"/>
              </a:rPr>
              <a:t>RDB </a:t>
            </a:r>
            <a:r>
              <a:rPr lang="zh-CN" altLang="en-US" sz="2800" dirty="0" smtClean="0">
                <a:latin typeface="黑体" pitchFamily="49" charset="-122"/>
                <a:ea typeface="黑体" pitchFamily="49" charset="-122"/>
              </a:rPr>
              <a:t>文件时，它先将文件的内容保存在一个临时文件里面，当临时文件写入完毕时，程序才使用临时文件替换原来的 </a:t>
            </a:r>
            <a:r>
              <a:rPr lang="en-US" altLang="zh-CN" sz="2800" dirty="0" smtClean="0">
                <a:latin typeface="黑体" pitchFamily="49" charset="-122"/>
                <a:ea typeface="黑体" pitchFamily="49" charset="-122"/>
              </a:rPr>
              <a:t>RDB </a:t>
            </a:r>
            <a:r>
              <a:rPr lang="zh-CN" altLang="en-US" sz="2800" dirty="0" smtClean="0">
                <a:latin typeface="黑体" pitchFamily="49" charset="-122"/>
                <a:ea typeface="黑体" pitchFamily="49" charset="-122"/>
              </a:rPr>
              <a:t>文件。</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这也就是说，无论何时， 复制 </a:t>
            </a:r>
            <a:r>
              <a:rPr lang="en-US" altLang="zh-CN" sz="2800" dirty="0" smtClean="0">
                <a:latin typeface="黑体" pitchFamily="49" charset="-122"/>
                <a:ea typeface="黑体" pitchFamily="49" charset="-122"/>
              </a:rPr>
              <a:t>RDB </a:t>
            </a:r>
            <a:r>
              <a:rPr lang="zh-CN" altLang="en-US" sz="2800" dirty="0" smtClean="0">
                <a:latin typeface="黑体" pitchFamily="49" charset="-122"/>
                <a:ea typeface="黑体" pitchFamily="49" charset="-122"/>
              </a:rPr>
              <a:t>文件都是绝对安全的</a:t>
            </a:r>
            <a:r>
              <a:rPr lang="zh-CN" altLang="en-US" sz="2800" dirty="0" smtClean="0"/>
              <a:t>。</a:t>
            </a:r>
            <a:endParaRPr lang="zh-CN" altLang="en-US" sz="2800" dirty="0">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RDB</a:t>
            </a:r>
            <a:r>
              <a:rPr lang="zh-CN" altLang="en-US" dirty="0" smtClean="0">
                <a:latin typeface="黑体" pitchFamily="49" charset="-122"/>
                <a:ea typeface="黑体" pitchFamily="49" charset="-122"/>
              </a:rPr>
              <a:t>持久化基本配置</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287294" y="1590652"/>
            <a:ext cx="12073022" cy="200026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287294" y="1590652"/>
            <a:ext cx="12215898" cy="624581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3" indent="-460375" algn="l" defTabSz="228600" eaLnBrk="0" fontAlgn="b">
              <a:lnSpc>
                <a:spcPct val="110000"/>
              </a:lnSpc>
              <a:spcBef>
                <a:spcPct val="20000"/>
              </a:spcBef>
              <a:spcAft>
                <a:spcPct val="0"/>
              </a:spcAft>
              <a:buClr>
                <a:srgbClr val="FF0000"/>
              </a:buClr>
              <a:buFont typeface="Arial" charset="0"/>
              <a:buChar char="•"/>
            </a:pPr>
            <a:r>
              <a:rPr lang="en-US" altLang="zh-CN" sz="3200" i="1" dirty="0" smtClean="0">
                <a:solidFill>
                  <a:srgbClr val="0070C0"/>
                </a:solidFill>
                <a:latin typeface="黑体" pitchFamily="49" charset="-122"/>
                <a:ea typeface="黑体" pitchFamily="49" charset="-122"/>
              </a:rPr>
              <a:t>save 900 1</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i="1" dirty="0" smtClean="0">
                <a:solidFill>
                  <a:srgbClr val="0070C0"/>
                </a:solidFill>
                <a:latin typeface="黑体" pitchFamily="49" charset="-122"/>
                <a:ea typeface="黑体" pitchFamily="49" charset="-122"/>
              </a:rPr>
              <a:t>save 300 10</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i="1" dirty="0" smtClean="0">
                <a:solidFill>
                  <a:srgbClr val="0070C0"/>
                </a:solidFill>
                <a:latin typeface="黑体" pitchFamily="49" charset="-122"/>
                <a:ea typeface="黑体" pitchFamily="49" charset="-122"/>
              </a:rPr>
              <a:t>save 60 10000</a:t>
            </a:r>
          </a:p>
          <a:p>
            <a:pPr algn="l"/>
            <a:r>
              <a:rPr lang="zh-CN" altLang="en-US" dirty="0" smtClean="0">
                <a:latin typeface="黑体" pitchFamily="49" charset="-122"/>
                <a:ea typeface="黑体" pitchFamily="49" charset="-122"/>
              </a:rPr>
              <a:t>配置分别表示：</a:t>
            </a:r>
            <a:endParaRPr lang="en-US" altLang="zh-CN" dirty="0" smtClean="0">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i="1" dirty="0" smtClean="0">
                <a:solidFill>
                  <a:srgbClr val="0070C0"/>
                </a:solidFill>
                <a:latin typeface="黑体" pitchFamily="49" charset="-122"/>
                <a:ea typeface="黑体" pitchFamily="49" charset="-122"/>
              </a:rPr>
              <a:t>900</a:t>
            </a:r>
            <a:r>
              <a:rPr lang="zh-CN" altLang="en-US" sz="3200" i="1" dirty="0" smtClean="0">
                <a:solidFill>
                  <a:srgbClr val="0070C0"/>
                </a:solidFill>
                <a:latin typeface="黑体" pitchFamily="49" charset="-122"/>
                <a:ea typeface="黑体" pitchFamily="49" charset="-122"/>
              </a:rPr>
              <a:t>秒（</a:t>
            </a:r>
            <a:r>
              <a:rPr lang="en-US" altLang="zh-CN" sz="3200" i="1" dirty="0" smtClean="0">
                <a:solidFill>
                  <a:srgbClr val="0070C0"/>
                </a:solidFill>
                <a:latin typeface="黑体" pitchFamily="49" charset="-122"/>
                <a:ea typeface="黑体" pitchFamily="49" charset="-122"/>
              </a:rPr>
              <a:t>15</a:t>
            </a:r>
            <a:r>
              <a:rPr lang="zh-CN" altLang="en-US" sz="3200" i="1" dirty="0" smtClean="0">
                <a:solidFill>
                  <a:srgbClr val="0070C0"/>
                </a:solidFill>
                <a:latin typeface="黑体" pitchFamily="49" charset="-122"/>
                <a:ea typeface="黑体" pitchFamily="49" charset="-122"/>
              </a:rPr>
              <a:t>分钟）内有</a:t>
            </a:r>
            <a:r>
              <a:rPr lang="en-US" altLang="zh-CN" sz="3200" i="1" dirty="0" smtClean="0">
                <a:solidFill>
                  <a:srgbClr val="0070C0"/>
                </a:solidFill>
                <a:latin typeface="黑体" pitchFamily="49" charset="-122"/>
                <a:ea typeface="黑体" pitchFamily="49" charset="-122"/>
              </a:rPr>
              <a:t>1</a:t>
            </a:r>
            <a:r>
              <a:rPr lang="zh-CN" altLang="en-US" sz="3200" i="1" dirty="0" smtClean="0">
                <a:solidFill>
                  <a:srgbClr val="0070C0"/>
                </a:solidFill>
                <a:latin typeface="黑体" pitchFamily="49" charset="-122"/>
                <a:ea typeface="黑体" pitchFamily="49" charset="-122"/>
              </a:rPr>
              <a:t>个更改</a:t>
            </a:r>
            <a:endParaRPr lang="en-US" altLang="zh-CN" sz="3200" i="1" dirty="0" smtClean="0">
              <a:solidFill>
                <a:srgbClr val="0070C0"/>
              </a:solidFill>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i="1" dirty="0" smtClean="0">
                <a:solidFill>
                  <a:srgbClr val="0070C0"/>
                </a:solidFill>
                <a:latin typeface="黑体" pitchFamily="49" charset="-122"/>
                <a:ea typeface="黑体" pitchFamily="49" charset="-122"/>
              </a:rPr>
              <a:t>300</a:t>
            </a:r>
            <a:r>
              <a:rPr lang="zh-CN" altLang="en-US" sz="3200" i="1" dirty="0" smtClean="0">
                <a:solidFill>
                  <a:srgbClr val="0070C0"/>
                </a:solidFill>
                <a:latin typeface="黑体" pitchFamily="49" charset="-122"/>
                <a:ea typeface="黑体" pitchFamily="49" charset="-122"/>
              </a:rPr>
              <a:t>秒（</a:t>
            </a:r>
            <a:r>
              <a:rPr lang="en-US" altLang="zh-CN" sz="3200" i="1" dirty="0" smtClean="0">
                <a:solidFill>
                  <a:srgbClr val="0070C0"/>
                </a:solidFill>
                <a:latin typeface="黑体" pitchFamily="49" charset="-122"/>
                <a:ea typeface="黑体" pitchFamily="49" charset="-122"/>
              </a:rPr>
              <a:t>5</a:t>
            </a:r>
            <a:r>
              <a:rPr lang="zh-CN" altLang="en-US" sz="3200" i="1" dirty="0" smtClean="0">
                <a:solidFill>
                  <a:srgbClr val="0070C0"/>
                </a:solidFill>
                <a:latin typeface="黑体" pitchFamily="49" charset="-122"/>
                <a:ea typeface="黑体" pitchFamily="49" charset="-122"/>
              </a:rPr>
              <a:t>分钟）内有</a:t>
            </a:r>
            <a:r>
              <a:rPr lang="en-US" altLang="zh-CN" sz="3200" i="1" dirty="0" smtClean="0">
                <a:solidFill>
                  <a:srgbClr val="0070C0"/>
                </a:solidFill>
                <a:latin typeface="黑体" pitchFamily="49" charset="-122"/>
                <a:ea typeface="黑体" pitchFamily="49" charset="-122"/>
              </a:rPr>
              <a:t>10</a:t>
            </a:r>
            <a:r>
              <a:rPr lang="zh-CN" altLang="en-US" sz="3200" i="1" dirty="0" smtClean="0">
                <a:solidFill>
                  <a:srgbClr val="0070C0"/>
                </a:solidFill>
                <a:latin typeface="黑体" pitchFamily="49" charset="-122"/>
                <a:ea typeface="黑体" pitchFamily="49" charset="-122"/>
              </a:rPr>
              <a:t>个更改</a:t>
            </a:r>
            <a:endParaRPr lang="en-US" altLang="zh-CN" sz="3200" i="1" dirty="0" smtClean="0">
              <a:solidFill>
                <a:srgbClr val="0070C0"/>
              </a:solidFill>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i="1" dirty="0" smtClean="0">
                <a:solidFill>
                  <a:srgbClr val="0070C0"/>
                </a:solidFill>
                <a:latin typeface="黑体" pitchFamily="49" charset="-122"/>
                <a:ea typeface="黑体" pitchFamily="49" charset="-122"/>
              </a:rPr>
              <a:t>60</a:t>
            </a:r>
            <a:r>
              <a:rPr lang="zh-CN" altLang="en-US" sz="3200" i="1" dirty="0" smtClean="0">
                <a:solidFill>
                  <a:srgbClr val="0070C0"/>
                </a:solidFill>
                <a:latin typeface="黑体" pitchFamily="49" charset="-122"/>
                <a:ea typeface="黑体" pitchFamily="49" charset="-122"/>
              </a:rPr>
              <a:t>秒内有</a:t>
            </a:r>
            <a:r>
              <a:rPr lang="en-US" altLang="zh-CN" sz="3200" i="1" dirty="0" smtClean="0">
                <a:solidFill>
                  <a:srgbClr val="0070C0"/>
                </a:solidFill>
                <a:latin typeface="黑体" pitchFamily="49" charset="-122"/>
                <a:ea typeface="黑体" pitchFamily="49" charset="-122"/>
              </a:rPr>
              <a:t>10000</a:t>
            </a:r>
            <a:r>
              <a:rPr lang="zh-CN" altLang="en-US" sz="3200" i="1" dirty="0" smtClean="0">
                <a:solidFill>
                  <a:srgbClr val="0070C0"/>
                </a:solidFill>
                <a:latin typeface="黑体" pitchFamily="49" charset="-122"/>
                <a:ea typeface="黑体" pitchFamily="49" charset="-122"/>
              </a:rPr>
              <a:t>个更改</a:t>
            </a:r>
            <a:endParaRPr lang="en-US" altLang="zh-CN" sz="3200" i="1" dirty="0" smtClean="0">
              <a:solidFill>
                <a:srgbClr val="0070C0"/>
              </a:solidFill>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pPr>
            <a:r>
              <a:rPr lang="zh-CN" altLang="en-US" sz="3200" dirty="0" smtClean="0">
                <a:latin typeface="黑体" pitchFamily="49" charset="-122"/>
                <a:ea typeface="黑体" pitchFamily="49" charset="-122"/>
              </a:rPr>
              <a:t>当达到以上定义的配置时间时，就将内存数据持久化到磁盘。</a:t>
            </a:r>
            <a:endParaRPr lang="en-US" altLang="zh-CN" sz="3200" dirty="0" smtClean="0">
              <a:latin typeface="黑体" pitchFamily="49" charset="-122"/>
              <a:ea typeface="黑体" pitchFamily="49" charset="-122"/>
            </a:endParaRPr>
          </a:p>
          <a:p>
            <a:pPr algn="l"/>
            <a:endParaRPr lang="en-US" altLang="zh-CN"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RDB</a:t>
            </a:r>
            <a:r>
              <a:rPr lang="zh-CN" altLang="en-US" dirty="0" smtClean="0">
                <a:latin typeface="黑体" pitchFamily="49" charset="-122"/>
                <a:ea typeface="黑体" pitchFamily="49" charset="-122"/>
              </a:rPr>
              <a:t>持久化高级配置</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287294" y="1590652"/>
            <a:ext cx="12073022" cy="2643206"/>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287294" y="1304900"/>
            <a:ext cx="12430212" cy="947131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3" indent="-460375" algn="l" defTabSz="228600" eaLnBrk="0" fontAlgn="b">
              <a:lnSpc>
                <a:spcPct val="110000"/>
              </a:lnSpc>
              <a:spcBef>
                <a:spcPct val="20000"/>
              </a:spcBef>
              <a:spcAft>
                <a:spcPct val="0"/>
              </a:spcAft>
              <a:buClr>
                <a:srgbClr val="FF0000"/>
              </a:buClr>
              <a:buFont typeface="Arial" charset="0"/>
              <a:buChar char="•"/>
            </a:pPr>
            <a:r>
              <a:rPr lang="en-US" sz="2800" i="1" dirty="0" smtClean="0">
                <a:solidFill>
                  <a:srgbClr val="0070C0"/>
                </a:solidFill>
                <a:latin typeface="黑体" pitchFamily="49" charset="-122"/>
                <a:ea typeface="黑体" pitchFamily="49" charset="-122"/>
              </a:rPr>
              <a:t>stop-writes-on-</a:t>
            </a:r>
            <a:r>
              <a:rPr lang="en-US" sz="2800" i="1" dirty="0" err="1" smtClean="0">
                <a:solidFill>
                  <a:srgbClr val="0070C0"/>
                </a:solidFill>
                <a:latin typeface="黑体" pitchFamily="49" charset="-122"/>
                <a:ea typeface="黑体" pitchFamily="49" charset="-122"/>
              </a:rPr>
              <a:t>bgsave</a:t>
            </a:r>
            <a:r>
              <a:rPr lang="en-US" sz="2800" i="1" dirty="0" smtClean="0">
                <a:solidFill>
                  <a:srgbClr val="0070C0"/>
                </a:solidFill>
                <a:latin typeface="黑体" pitchFamily="49" charset="-122"/>
                <a:ea typeface="黑体" pitchFamily="49" charset="-122"/>
              </a:rPr>
              <a:t>-error yes</a:t>
            </a:r>
          </a:p>
          <a:p>
            <a:pPr marL="574675" lvl="3" indent="-460375" algn="l" defTabSz="228600" eaLnBrk="0" fontAlgn="b">
              <a:lnSpc>
                <a:spcPct val="110000"/>
              </a:lnSpc>
              <a:spcBef>
                <a:spcPct val="20000"/>
              </a:spcBef>
              <a:spcAft>
                <a:spcPct val="0"/>
              </a:spcAft>
              <a:buClr>
                <a:srgbClr val="FF0000"/>
              </a:buClr>
              <a:buFont typeface="Arial" charset="0"/>
              <a:buChar char="•"/>
            </a:pPr>
            <a:r>
              <a:rPr lang="en-US" sz="2800" i="1" dirty="0" err="1" smtClean="0">
                <a:solidFill>
                  <a:srgbClr val="0070C0"/>
                </a:solidFill>
                <a:latin typeface="黑体" pitchFamily="49" charset="-122"/>
                <a:ea typeface="黑体" pitchFamily="49" charset="-122"/>
              </a:rPr>
              <a:t>rdbcompression</a:t>
            </a:r>
            <a:r>
              <a:rPr lang="en-US" sz="2800" i="1" dirty="0" smtClean="0">
                <a:solidFill>
                  <a:srgbClr val="0070C0"/>
                </a:solidFill>
                <a:latin typeface="黑体" pitchFamily="49" charset="-122"/>
                <a:ea typeface="黑体" pitchFamily="49" charset="-122"/>
              </a:rPr>
              <a:t> yes </a:t>
            </a:r>
            <a:endParaRPr lang="en-US" altLang="zh-CN" sz="2800" i="1" dirty="0" smtClean="0">
              <a:solidFill>
                <a:srgbClr val="0070C0"/>
              </a:solidFill>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buFont typeface="Arial" pitchFamily="34" charset="0"/>
              <a:buChar char="•"/>
            </a:pPr>
            <a:r>
              <a:rPr lang="en-US" altLang="zh-CN" sz="2800" i="1" dirty="0" err="1" smtClean="0">
                <a:solidFill>
                  <a:srgbClr val="0070C0"/>
                </a:solidFill>
                <a:latin typeface="黑体" pitchFamily="49" charset="-122"/>
                <a:ea typeface="黑体" pitchFamily="49" charset="-122"/>
              </a:rPr>
              <a:t>r</a:t>
            </a:r>
            <a:r>
              <a:rPr lang="en-US" sz="2800" i="1" dirty="0" err="1" smtClean="0">
                <a:solidFill>
                  <a:srgbClr val="0070C0"/>
                </a:solidFill>
                <a:latin typeface="黑体" pitchFamily="49" charset="-122"/>
                <a:ea typeface="黑体" pitchFamily="49" charset="-122"/>
              </a:rPr>
              <a:t>dbchecksum</a:t>
            </a:r>
            <a:r>
              <a:rPr lang="en-US" sz="2800" i="1" dirty="0" smtClean="0">
                <a:solidFill>
                  <a:srgbClr val="0070C0"/>
                </a:solidFill>
                <a:latin typeface="黑体" pitchFamily="49" charset="-122"/>
                <a:ea typeface="黑体" pitchFamily="49" charset="-122"/>
              </a:rPr>
              <a:t> yes</a:t>
            </a:r>
            <a:endParaRPr lang="en-US" altLang="zh-CN" sz="2800" i="1" dirty="0" smtClean="0">
              <a:solidFill>
                <a:srgbClr val="0070C0"/>
              </a:solidFill>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buFont typeface="Arial" charset="0"/>
              <a:buChar char="•"/>
            </a:pPr>
            <a:r>
              <a:rPr lang="en-US" sz="2800" i="1" dirty="0" err="1" smtClean="0">
                <a:solidFill>
                  <a:srgbClr val="0070C0"/>
                </a:solidFill>
                <a:latin typeface="黑体" pitchFamily="49" charset="-122"/>
                <a:ea typeface="黑体" pitchFamily="49" charset="-122"/>
              </a:rPr>
              <a:t>dbfilename</a:t>
            </a:r>
            <a:r>
              <a:rPr lang="en-US" sz="2800" i="1" dirty="0" smtClean="0">
                <a:solidFill>
                  <a:srgbClr val="0070C0"/>
                </a:solidFill>
                <a:latin typeface="黑体" pitchFamily="49" charset="-122"/>
                <a:ea typeface="黑体" pitchFamily="49" charset="-122"/>
              </a:rPr>
              <a:t> dump.rdb</a:t>
            </a:r>
          </a:p>
          <a:p>
            <a:pPr marL="574675" lvl="3" indent="-460375" algn="l" defTabSz="228600" eaLnBrk="0" fontAlgn="b">
              <a:lnSpc>
                <a:spcPct val="110000"/>
              </a:lnSpc>
              <a:spcBef>
                <a:spcPct val="20000"/>
              </a:spcBef>
              <a:spcAft>
                <a:spcPct val="0"/>
              </a:spcAft>
              <a:buClr>
                <a:srgbClr val="FF0000"/>
              </a:buClr>
              <a:buFont typeface="Arial" charset="0"/>
              <a:buChar char="•"/>
            </a:pPr>
            <a:r>
              <a:rPr lang="en-US" sz="2800" i="1" dirty="0" smtClean="0">
                <a:solidFill>
                  <a:srgbClr val="0070C0"/>
                </a:solidFill>
                <a:latin typeface="黑体" pitchFamily="49" charset="-122"/>
                <a:ea typeface="黑体" pitchFamily="49" charset="-122"/>
              </a:rPr>
              <a:t>dir ./ </a:t>
            </a:r>
          </a:p>
          <a:p>
            <a:pPr marL="574675" lvl="3" indent="-460375" algn="l" defTabSz="228600" eaLnBrk="0" fontAlgn="b">
              <a:lnSpc>
                <a:spcPct val="110000"/>
              </a:lnSpc>
              <a:spcBef>
                <a:spcPct val="20000"/>
              </a:spcBef>
              <a:spcAft>
                <a:spcPct val="0"/>
              </a:spcAft>
              <a:buClr>
                <a:srgbClr val="FF0000"/>
              </a:buClr>
            </a:pPr>
            <a:r>
              <a:rPr lang="zh-CN" altLang="en-US" sz="3200" dirty="0" smtClean="0">
                <a:latin typeface="黑体" pitchFamily="49" charset="-122"/>
                <a:ea typeface="黑体" pitchFamily="49" charset="-122"/>
              </a:rPr>
              <a:t>以上配置分别表示：</a:t>
            </a:r>
            <a:endParaRPr lang="en-US" sz="3200" dirty="0" smtClean="0">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buChar char="•"/>
            </a:pPr>
            <a:r>
              <a:rPr lang="zh-CN" altLang="en-US" sz="2800" i="1" dirty="0" smtClean="0">
                <a:solidFill>
                  <a:srgbClr val="0070C0"/>
                </a:solidFill>
                <a:latin typeface="黑体" pitchFamily="49" charset="-122"/>
                <a:ea typeface="黑体" pitchFamily="49" charset="-122"/>
              </a:rPr>
              <a:t>后台备份进程出错时</a:t>
            </a:r>
            <a:r>
              <a:rPr lang="en-US" altLang="zh-CN" sz="2800" i="1" dirty="0" smtClean="0">
                <a:solidFill>
                  <a:srgbClr val="0070C0"/>
                </a:solidFill>
                <a:latin typeface="黑体" pitchFamily="49" charset="-122"/>
                <a:ea typeface="黑体" pitchFamily="49" charset="-122"/>
              </a:rPr>
              <a:t>,</a:t>
            </a:r>
            <a:r>
              <a:rPr lang="zh-CN" altLang="en-US" sz="2800" i="1" dirty="0" smtClean="0">
                <a:solidFill>
                  <a:srgbClr val="0070C0"/>
                </a:solidFill>
                <a:latin typeface="黑体" pitchFamily="49" charset="-122"/>
                <a:ea typeface="黑体" pitchFamily="49" charset="-122"/>
              </a:rPr>
              <a:t>主进程停不停止写入</a:t>
            </a:r>
            <a:r>
              <a:rPr lang="en-US" altLang="zh-CN" sz="2800" i="1" dirty="0" smtClean="0">
                <a:solidFill>
                  <a:srgbClr val="0070C0"/>
                </a:solidFill>
                <a:latin typeface="黑体" pitchFamily="49" charset="-122"/>
                <a:ea typeface="黑体" pitchFamily="49" charset="-122"/>
              </a:rPr>
              <a:t>? </a:t>
            </a:r>
            <a:r>
              <a:rPr lang="zh-CN" altLang="en-US" sz="2800" i="1" dirty="0" smtClean="0">
                <a:solidFill>
                  <a:srgbClr val="0070C0"/>
                </a:solidFill>
                <a:latin typeface="黑体" pitchFamily="49" charset="-122"/>
                <a:ea typeface="黑体" pitchFamily="49" charset="-122"/>
              </a:rPr>
              <a:t>主进程不停止容易造成数据不一致 </a:t>
            </a:r>
            <a:endParaRPr lang="en-US" altLang="zh-CN" sz="2800" i="1" dirty="0" smtClean="0">
              <a:solidFill>
                <a:srgbClr val="0070C0"/>
              </a:solidFill>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buChar char="•"/>
            </a:pPr>
            <a:r>
              <a:rPr lang="zh-CN" altLang="en-US" sz="2800" i="1" dirty="0" smtClean="0">
                <a:solidFill>
                  <a:srgbClr val="0070C0"/>
                </a:solidFill>
                <a:latin typeface="黑体" pitchFamily="49" charset="-122"/>
                <a:ea typeface="黑体" pitchFamily="49" charset="-122"/>
              </a:rPr>
              <a:t>导出的</a:t>
            </a:r>
            <a:r>
              <a:rPr lang="en-US" sz="2800" i="1" dirty="0" err="1" smtClean="0">
                <a:solidFill>
                  <a:srgbClr val="0070C0"/>
                </a:solidFill>
                <a:latin typeface="黑体" pitchFamily="49" charset="-122"/>
                <a:ea typeface="黑体" pitchFamily="49" charset="-122"/>
              </a:rPr>
              <a:t>rdb</a:t>
            </a:r>
            <a:r>
              <a:rPr lang="zh-CN" altLang="en-US" sz="2800" i="1" dirty="0" smtClean="0">
                <a:solidFill>
                  <a:srgbClr val="0070C0"/>
                </a:solidFill>
                <a:latin typeface="黑体" pitchFamily="49" charset="-122"/>
                <a:ea typeface="黑体" pitchFamily="49" charset="-122"/>
              </a:rPr>
              <a:t>文件是否压缩 如果</a:t>
            </a:r>
            <a:r>
              <a:rPr lang="en-US" sz="2800" i="1" dirty="0" err="1" smtClean="0">
                <a:solidFill>
                  <a:srgbClr val="0070C0"/>
                </a:solidFill>
                <a:latin typeface="黑体" pitchFamily="49" charset="-122"/>
                <a:ea typeface="黑体" pitchFamily="49" charset="-122"/>
              </a:rPr>
              <a:t>rdb</a:t>
            </a:r>
            <a:r>
              <a:rPr lang="zh-CN" altLang="en-US" sz="2800" i="1" dirty="0" smtClean="0">
                <a:solidFill>
                  <a:srgbClr val="0070C0"/>
                </a:solidFill>
                <a:latin typeface="黑体" pitchFamily="49" charset="-122"/>
                <a:ea typeface="黑体" pitchFamily="49" charset="-122"/>
              </a:rPr>
              <a:t>的大小很大的话建议这么做</a:t>
            </a:r>
            <a:endParaRPr lang="en-US" altLang="zh-CN" sz="2800" i="1" dirty="0" smtClean="0">
              <a:solidFill>
                <a:srgbClr val="0070C0"/>
              </a:solidFill>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buChar char="•"/>
            </a:pPr>
            <a:r>
              <a:rPr lang="zh-CN" altLang="en-US" sz="2800" i="1" dirty="0" smtClean="0">
                <a:solidFill>
                  <a:srgbClr val="0070C0"/>
                </a:solidFill>
                <a:latin typeface="黑体" pitchFamily="49" charset="-122"/>
                <a:ea typeface="黑体" pitchFamily="49" charset="-122"/>
              </a:rPr>
              <a:t>导入</a:t>
            </a:r>
            <a:r>
              <a:rPr lang="en-US" sz="2800" i="1" dirty="0" err="1" smtClean="0">
                <a:solidFill>
                  <a:srgbClr val="0070C0"/>
                </a:solidFill>
                <a:latin typeface="黑体" pitchFamily="49" charset="-122"/>
                <a:ea typeface="黑体" pitchFamily="49" charset="-122"/>
              </a:rPr>
              <a:t>rbd</a:t>
            </a:r>
            <a:r>
              <a:rPr lang="zh-CN" altLang="en-US" sz="2800" i="1" dirty="0" smtClean="0">
                <a:solidFill>
                  <a:srgbClr val="0070C0"/>
                </a:solidFill>
                <a:latin typeface="黑体" pitchFamily="49" charset="-122"/>
                <a:ea typeface="黑体" pitchFamily="49" charset="-122"/>
              </a:rPr>
              <a:t>恢复时数据时</a:t>
            </a:r>
            <a:r>
              <a:rPr lang="en-US" altLang="zh-CN" sz="2800" i="1" dirty="0" smtClean="0">
                <a:solidFill>
                  <a:srgbClr val="0070C0"/>
                </a:solidFill>
                <a:latin typeface="黑体" pitchFamily="49" charset="-122"/>
                <a:ea typeface="黑体" pitchFamily="49" charset="-122"/>
              </a:rPr>
              <a:t>,</a:t>
            </a:r>
            <a:r>
              <a:rPr lang="zh-CN" altLang="en-US" sz="2800" i="1" dirty="0" smtClean="0">
                <a:solidFill>
                  <a:srgbClr val="0070C0"/>
                </a:solidFill>
                <a:latin typeface="黑体" pitchFamily="49" charset="-122"/>
                <a:ea typeface="黑体" pitchFamily="49" charset="-122"/>
              </a:rPr>
              <a:t>要不要检验</a:t>
            </a:r>
            <a:r>
              <a:rPr lang="en-US" sz="2800" i="1" dirty="0" err="1" smtClean="0">
                <a:solidFill>
                  <a:srgbClr val="0070C0"/>
                </a:solidFill>
                <a:latin typeface="黑体" pitchFamily="49" charset="-122"/>
                <a:ea typeface="黑体" pitchFamily="49" charset="-122"/>
              </a:rPr>
              <a:t>rdb</a:t>
            </a:r>
            <a:r>
              <a:rPr lang="zh-CN" altLang="en-US" sz="2800" i="1" dirty="0" smtClean="0">
                <a:solidFill>
                  <a:srgbClr val="0070C0"/>
                </a:solidFill>
                <a:latin typeface="黑体" pitchFamily="49" charset="-122"/>
                <a:ea typeface="黑体" pitchFamily="49" charset="-122"/>
              </a:rPr>
              <a:t>的完整性 验证版本是不是一致</a:t>
            </a:r>
            <a:endParaRPr lang="en-US" altLang="zh-CN" sz="2800" i="1" dirty="0" smtClean="0">
              <a:solidFill>
                <a:srgbClr val="0070C0"/>
              </a:solidFill>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buChar char="•"/>
            </a:pPr>
            <a:r>
              <a:rPr lang="zh-CN" altLang="en-US" sz="2800" i="1" dirty="0" smtClean="0">
                <a:solidFill>
                  <a:srgbClr val="0070C0"/>
                </a:solidFill>
                <a:latin typeface="黑体" pitchFamily="49" charset="-122"/>
                <a:ea typeface="黑体" pitchFamily="49" charset="-122"/>
              </a:rPr>
              <a:t>导出来的</a:t>
            </a:r>
            <a:r>
              <a:rPr lang="en-US" sz="2800" i="1" dirty="0" err="1" smtClean="0">
                <a:solidFill>
                  <a:srgbClr val="0070C0"/>
                </a:solidFill>
                <a:latin typeface="黑体" pitchFamily="49" charset="-122"/>
                <a:ea typeface="黑体" pitchFamily="49" charset="-122"/>
              </a:rPr>
              <a:t>rdb</a:t>
            </a:r>
            <a:r>
              <a:rPr lang="zh-CN" altLang="en-US" sz="2800" i="1" dirty="0" smtClean="0">
                <a:solidFill>
                  <a:srgbClr val="0070C0"/>
                </a:solidFill>
                <a:latin typeface="黑体" pitchFamily="49" charset="-122"/>
                <a:ea typeface="黑体" pitchFamily="49" charset="-122"/>
              </a:rPr>
              <a:t>文件名</a:t>
            </a:r>
            <a:endParaRPr lang="en-US" altLang="zh-CN" sz="2800" i="1" dirty="0" smtClean="0">
              <a:solidFill>
                <a:srgbClr val="0070C0"/>
              </a:solidFill>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buChar char="•"/>
            </a:pPr>
            <a:r>
              <a:rPr lang="en-US" sz="2800" i="1" dirty="0" err="1" smtClean="0">
                <a:solidFill>
                  <a:srgbClr val="0070C0"/>
                </a:solidFill>
                <a:latin typeface="黑体" pitchFamily="49" charset="-122"/>
                <a:ea typeface="黑体" pitchFamily="49" charset="-122"/>
              </a:rPr>
              <a:t>rdb</a:t>
            </a:r>
            <a:r>
              <a:rPr lang="zh-CN" altLang="en-US" sz="2800" i="1" dirty="0" smtClean="0">
                <a:solidFill>
                  <a:srgbClr val="0070C0"/>
                </a:solidFill>
                <a:latin typeface="黑体" pitchFamily="49" charset="-122"/>
                <a:ea typeface="黑体" pitchFamily="49" charset="-122"/>
              </a:rPr>
              <a:t>的放置路径</a:t>
            </a:r>
            <a:endParaRPr lang="en-US" altLang="zh-CN" sz="2800" i="1" dirty="0" smtClean="0">
              <a:solidFill>
                <a:srgbClr val="0070C0"/>
              </a:solidFill>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pPr>
            <a:endParaRPr lang="en-US" altLang="zh-CN" sz="3200" dirty="0" smtClean="0">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pPr>
            <a:endParaRPr lang="en-US" altLang="zh-CN" sz="3200" dirty="0" smtClean="0">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pPr>
            <a:endParaRPr lang="en-US" altLang="zh-CN" sz="32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AOF</a:t>
            </a:r>
            <a:r>
              <a:rPr lang="zh-CN" altLang="en-US" dirty="0" smtClean="0">
                <a:latin typeface="黑体" pitchFamily="49" charset="-122"/>
                <a:ea typeface="黑体" pitchFamily="49" charset="-122"/>
              </a:rPr>
              <a:t>持久化基本配置</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287294" y="1590652"/>
            <a:ext cx="12073022" cy="2643206"/>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287294" y="1590652"/>
            <a:ext cx="12215898" cy="759387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3" indent="-460375" algn="l" defTabSz="228600" eaLnBrk="0" fontAlgn="b">
              <a:lnSpc>
                <a:spcPct val="110000"/>
              </a:lnSpc>
              <a:spcBef>
                <a:spcPct val="20000"/>
              </a:spcBef>
              <a:spcAft>
                <a:spcPct val="0"/>
              </a:spcAft>
              <a:buClr>
                <a:srgbClr val="FF0000"/>
              </a:buClr>
              <a:buFont typeface="Arial" charset="0"/>
              <a:buChar char="•"/>
            </a:pPr>
            <a:r>
              <a:rPr lang="en-US" altLang="zh-CN" sz="3200" i="1" dirty="0" err="1" smtClean="0">
                <a:solidFill>
                  <a:srgbClr val="0070C0"/>
                </a:solidFill>
                <a:latin typeface="黑体" pitchFamily="49" charset="-122"/>
                <a:ea typeface="黑体" pitchFamily="49" charset="-122"/>
              </a:rPr>
              <a:t>appendonly</a:t>
            </a:r>
            <a:r>
              <a:rPr lang="en-US" altLang="zh-CN" sz="3200" i="1" dirty="0" smtClean="0">
                <a:solidFill>
                  <a:srgbClr val="0070C0"/>
                </a:solidFill>
                <a:latin typeface="黑体" pitchFamily="49" charset="-122"/>
                <a:ea typeface="黑体" pitchFamily="49" charset="-122"/>
              </a:rPr>
              <a:t> yes/no</a:t>
            </a:r>
          </a:p>
          <a:p>
            <a:pPr marL="574675" lvl="3" indent="-460375" algn="l" defTabSz="228600" eaLnBrk="0" fontAlgn="b">
              <a:lnSpc>
                <a:spcPct val="110000"/>
              </a:lnSpc>
              <a:spcBef>
                <a:spcPct val="20000"/>
              </a:spcBef>
              <a:spcAft>
                <a:spcPct val="0"/>
              </a:spcAft>
              <a:buClr>
                <a:srgbClr val="FF0000"/>
              </a:buClr>
              <a:buFont typeface="Arial" charset="0"/>
              <a:buChar char="•"/>
            </a:pPr>
            <a:r>
              <a:rPr lang="en-US" altLang="zh-CN" sz="3200" i="1" dirty="0" err="1" smtClean="0">
                <a:solidFill>
                  <a:srgbClr val="0070C0"/>
                </a:solidFill>
                <a:latin typeface="黑体" pitchFamily="49" charset="-122"/>
                <a:ea typeface="黑体" pitchFamily="49" charset="-122"/>
              </a:rPr>
              <a:t>appendfsync</a:t>
            </a:r>
            <a:r>
              <a:rPr lang="en-US" altLang="zh-CN" sz="3200" i="1" dirty="0" smtClean="0">
                <a:solidFill>
                  <a:srgbClr val="0070C0"/>
                </a:solidFill>
                <a:latin typeface="黑体" pitchFamily="49" charset="-122"/>
                <a:ea typeface="黑体" pitchFamily="49" charset="-122"/>
              </a:rPr>
              <a:t> always</a:t>
            </a:r>
          </a:p>
          <a:p>
            <a:pPr marL="574675" lvl="3" indent="-460375" algn="l" defTabSz="228600" eaLnBrk="0" fontAlgn="b">
              <a:lnSpc>
                <a:spcPct val="110000"/>
              </a:lnSpc>
              <a:spcBef>
                <a:spcPct val="20000"/>
              </a:spcBef>
              <a:spcAft>
                <a:spcPct val="0"/>
              </a:spcAft>
              <a:buClr>
                <a:srgbClr val="FF0000"/>
              </a:buClr>
              <a:buFont typeface="Arial" charset="0"/>
              <a:buChar char="•"/>
            </a:pPr>
            <a:r>
              <a:rPr lang="en-US" altLang="zh-CN" sz="3200" i="1" dirty="0" err="1" smtClean="0">
                <a:solidFill>
                  <a:srgbClr val="0070C0"/>
                </a:solidFill>
                <a:latin typeface="黑体" pitchFamily="49" charset="-122"/>
                <a:ea typeface="黑体" pitchFamily="49" charset="-122"/>
              </a:rPr>
              <a:t>appendfsync</a:t>
            </a:r>
            <a:r>
              <a:rPr lang="en-US" altLang="zh-CN" sz="3200" i="1" dirty="0" smtClean="0">
                <a:solidFill>
                  <a:srgbClr val="0070C0"/>
                </a:solidFill>
                <a:latin typeface="黑体" pitchFamily="49" charset="-122"/>
                <a:ea typeface="黑体" pitchFamily="49" charset="-122"/>
              </a:rPr>
              <a:t> </a:t>
            </a:r>
            <a:r>
              <a:rPr lang="en-US" altLang="zh-CN" sz="3200" i="1" dirty="0" err="1" smtClean="0">
                <a:solidFill>
                  <a:srgbClr val="0070C0"/>
                </a:solidFill>
                <a:latin typeface="黑体" pitchFamily="49" charset="-122"/>
                <a:ea typeface="黑体" pitchFamily="49" charset="-122"/>
              </a:rPr>
              <a:t>everysec</a:t>
            </a:r>
            <a:endParaRPr lang="en-US" altLang="zh-CN" sz="3200" i="1" dirty="0" smtClean="0">
              <a:solidFill>
                <a:srgbClr val="0070C0"/>
              </a:solidFill>
              <a:latin typeface="黑体" pitchFamily="49" charset="-122"/>
              <a:ea typeface="黑体" pitchFamily="49" charset="-122"/>
            </a:endParaRPr>
          </a:p>
          <a:p>
            <a:pPr marL="574675" lvl="3" indent="-460375" algn="l" defTabSz="228600" eaLnBrk="0" fontAlgn="b">
              <a:lnSpc>
                <a:spcPct val="110000"/>
              </a:lnSpc>
              <a:spcBef>
                <a:spcPct val="20000"/>
              </a:spcBef>
              <a:spcAft>
                <a:spcPct val="0"/>
              </a:spcAft>
              <a:buClr>
                <a:srgbClr val="FF0000"/>
              </a:buClr>
              <a:buFont typeface="Arial" charset="0"/>
              <a:buChar char="•"/>
            </a:pPr>
            <a:r>
              <a:rPr lang="en-US" altLang="zh-CN" sz="3200" i="1" dirty="0" err="1" smtClean="0">
                <a:solidFill>
                  <a:srgbClr val="0070C0"/>
                </a:solidFill>
                <a:latin typeface="黑体" pitchFamily="49" charset="-122"/>
                <a:ea typeface="黑体" pitchFamily="49" charset="-122"/>
              </a:rPr>
              <a:t>appendfsync</a:t>
            </a:r>
            <a:r>
              <a:rPr lang="en-US" altLang="zh-CN" sz="3200" i="1" dirty="0" smtClean="0">
                <a:solidFill>
                  <a:srgbClr val="0070C0"/>
                </a:solidFill>
                <a:latin typeface="黑体" pitchFamily="49" charset="-122"/>
                <a:ea typeface="黑体" pitchFamily="49" charset="-122"/>
              </a:rPr>
              <a:t> no</a:t>
            </a:r>
          </a:p>
          <a:p>
            <a:pPr marL="574675" lvl="3" indent="-460375" algn="l" defTabSz="228600" eaLnBrk="0" fontAlgn="b">
              <a:lnSpc>
                <a:spcPct val="110000"/>
              </a:lnSpc>
              <a:spcBef>
                <a:spcPct val="20000"/>
              </a:spcBef>
              <a:spcAft>
                <a:spcPct val="0"/>
              </a:spcAft>
              <a:buClr>
                <a:srgbClr val="FF0000"/>
              </a:buClr>
              <a:buFont typeface="Arial" charset="0"/>
              <a:buChar char="•"/>
            </a:pPr>
            <a:r>
              <a:rPr lang="zh-CN" altLang="en-US" dirty="0" smtClean="0">
                <a:latin typeface="黑体" pitchFamily="49" charset="-122"/>
                <a:ea typeface="黑体" pitchFamily="49" charset="-122"/>
              </a:rPr>
              <a:t>配置分别表示：</a:t>
            </a:r>
            <a:endParaRPr lang="en-US" altLang="zh-CN" dirty="0" smtClean="0">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i="1" dirty="0" smtClean="0">
                <a:solidFill>
                  <a:srgbClr val="0070C0"/>
                </a:solidFill>
                <a:latin typeface="黑体" pitchFamily="49" charset="-122"/>
                <a:ea typeface="黑体" pitchFamily="49" charset="-122"/>
              </a:rPr>
              <a:t>是否打开</a:t>
            </a:r>
            <a:r>
              <a:rPr lang="en-US" altLang="zh-CN" sz="3200" i="1" dirty="0" err="1" smtClean="0">
                <a:solidFill>
                  <a:srgbClr val="0070C0"/>
                </a:solidFill>
                <a:latin typeface="黑体" pitchFamily="49" charset="-122"/>
                <a:ea typeface="黑体" pitchFamily="49" charset="-122"/>
              </a:rPr>
              <a:t>aof</a:t>
            </a:r>
            <a:r>
              <a:rPr lang="zh-CN" altLang="en-US" sz="3200" i="1" dirty="0" smtClean="0">
                <a:solidFill>
                  <a:srgbClr val="0070C0"/>
                </a:solidFill>
                <a:latin typeface="黑体" pitchFamily="49" charset="-122"/>
                <a:ea typeface="黑体" pitchFamily="49" charset="-122"/>
              </a:rPr>
              <a:t>日志功能</a:t>
            </a:r>
            <a:endParaRPr lang="en-US" altLang="zh-CN" sz="3200" i="1" dirty="0" smtClean="0">
              <a:solidFill>
                <a:srgbClr val="0070C0"/>
              </a:solidFill>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i="1" dirty="0" smtClean="0">
                <a:solidFill>
                  <a:srgbClr val="0070C0"/>
                </a:solidFill>
                <a:latin typeface="黑体" pitchFamily="49" charset="-122"/>
                <a:ea typeface="黑体" pitchFamily="49" charset="-122"/>
              </a:rPr>
              <a:t>每</a:t>
            </a:r>
            <a:r>
              <a:rPr lang="en-US" altLang="zh-CN" sz="3200" i="1" dirty="0" smtClean="0">
                <a:solidFill>
                  <a:srgbClr val="0070C0"/>
                </a:solidFill>
                <a:latin typeface="黑体" pitchFamily="49" charset="-122"/>
                <a:ea typeface="黑体" pitchFamily="49" charset="-122"/>
              </a:rPr>
              <a:t>1</a:t>
            </a:r>
            <a:r>
              <a:rPr lang="zh-CN" altLang="en-US" sz="3200" i="1" dirty="0" smtClean="0">
                <a:solidFill>
                  <a:srgbClr val="0070C0"/>
                </a:solidFill>
                <a:latin typeface="黑体" pitchFamily="49" charset="-122"/>
                <a:ea typeface="黑体" pitchFamily="49" charset="-122"/>
              </a:rPr>
              <a:t>个命令</a:t>
            </a:r>
            <a:r>
              <a:rPr lang="en-US" altLang="zh-CN" sz="3200" i="1" dirty="0" smtClean="0">
                <a:solidFill>
                  <a:srgbClr val="0070C0"/>
                </a:solidFill>
                <a:latin typeface="黑体" pitchFamily="49" charset="-122"/>
                <a:ea typeface="黑体" pitchFamily="49" charset="-122"/>
              </a:rPr>
              <a:t>,</a:t>
            </a:r>
            <a:r>
              <a:rPr lang="zh-CN" altLang="en-US" sz="3200" i="1" dirty="0" smtClean="0">
                <a:solidFill>
                  <a:srgbClr val="0070C0"/>
                </a:solidFill>
                <a:latin typeface="黑体" pitchFamily="49" charset="-122"/>
                <a:ea typeface="黑体" pitchFamily="49" charset="-122"/>
              </a:rPr>
              <a:t>都立即同步到</a:t>
            </a:r>
            <a:r>
              <a:rPr lang="en-US" altLang="zh-CN" sz="3200" i="1" dirty="0" err="1" smtClean="0">
                <a:solidFill>
                  <a:srgbClr val="0070C0"/>
                </a:solidFill>
                <a:latin typeface="黑体" pitchFamily="49" charset="-122"/>
                <a:ea typeface="黑体" pitchFamily="49" charset="-122"/>
              </a:rPr>
              <a:t>aof</a:t>
            </a:r>
            <a:r>
              <a:rPr lang="en-US" altLang="zh-CN" sz="3200" i="1" dirty="0" smtClean="0">
                <a:solidFill>
                  <a:srgbClr val="0070C0"/>
                </a:solidFill>
                <a:latin typeface="黑体" pitchFamily="49" charset="-122"/>
                <a:ea typeface="黑体" pitchFamily="49" charset="-122"/>
              </a:rPr>
              <a:t> </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i="1" dirty="0" smtClean="0">
                <a:solidFill>
                  <a:srgbClr val="0070C0"/>
                </a:solidFill>
                <a:latin typeface="黑体" pitchFamily="49" charset="-122"/>
                <a:ea typeface="黑体" pitchFamily="49" charset="-122"/>
              </a:rPr>
              <a:t>每秒写</a:t>
            </a:r>
            <a:r>
              <a:rPr lang="en-US" altLang="zh-CN" sz="3200" i="1" dirty="0" smtClean="0">
                <a:solidFill>
                  <a:srgbClr val="0070C0"/>
                </a:solidFill>
                <a:latin typeface="黑体" pitchFamily="49" charset="-122"/>
                <a:ea typeface="黑体" pitchFamily="49" charset="-122"/>
              </a:rPr>
              <a:t>1</a:t>
            </a:r>
            <a:r>
              <a:rPr lang="zh-CN" altLang="en-US" sz="3200" i="1" dirty="0" smtClean="0">
                <a:solidFill>
                  <a:srgbClr val="0070C0"/>
                </a:solidFill>
                <a:latin typeface="黑体" pitchFamily="49" charset="-122"/>
                <a:ea typeface="黑体" pitchFamily="49" charset="-122"/>
              </a:rPr>
              <a:t>次</a:t>
            </a:r>
            <a:endParaRPr lang="en-US" altLang="zh-CN" sz="3200" i="1" dirty="0" smtClean="0">
              <a:solidFill>
                <a:srgbClr val="0070C0"/>
              </a:solidFill>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i="1" dirty="0" smtClean="0">
                <a:solidFill>
                  <a:srgbClr val="0070C0"/>
                </a:solidFill>
                <a:latin typeface="黑体" pitchFamily="49" charset="-122"/>
                <a:ea typeface="黑体" pitchFamily="49" charset="-122"/>
              </a:rPr>
              <a:t>写入工作交给操作系统</a:t>
            </a:r>
            <a:r>
              <a:rPr lang="en-US" altLang="zh-CN" sz="3200" i="1" dirty="0" smtClean="0">
                <a:solidFill>
                  <a:srgbClr val="0070C0"/>
                </a:solidFill>
                <a:latin typeface="黑体" pitchFamily="49" charset="-122"/>
                <a:ea typeface="黑体" pitchFamily="49" charset="-122"/>
              </a:rPr>
              <a:t>,</a:t>
            </a:r>
            <a:r>
              <a:rPr lang="zh-CN" altLang="en-US" sz="3200" i="1" dirty="0" smtClean="0">
                <a:solidFill>
                  <a:srgbClr val="0070C0"/>
                </a:solidFill>
                <a:latin typeface="黑体" pitchFamily="49" charset="-122"/>
                <a:ea typeface="黑体" pitchFamily="49" charset="-122"/>
              </a:rPr>
              <a:t>由操作系统判断缓冲区大小</a:t>
            </a:r>
            <a:r>
              <a:rPr lang="en-US" altLang="zh-CN" sz="3200" i="1" dirty="0" smtClean="0">
                <a:solidFill>
                  <a:srgbClr val="0070C0"/>
                </a:solidFill>
                <a:latin typeface="黑体" pitchFamily="49" charset="-122"/>
                <a:ea typeface="黑体" pitchFamily="49" charset="-122"/>
              </a:rPr>
              <a:t>,</a:t>
            </a:r>
            <a:r>
              <a:rPr lang="zh-CN" altLang="en-US" sz="3200" i="1" dirty="0" smtClean="0">
                <a:solidFill>
                  <a:srgbClr val="0070C0"/>
                </a:solidFill>
                <a:latin typeface="黑体" pitchFamily="49" charset="-122"/>
                <a:ea typeface="黑体" pitchFamily="49" charset="-122"/>
              </a:rPr>
              <a:t>统一写入到</a:t>
            </a:r>
            <a:r>
              <a:rPr lang="en-US" altLang="zh-CN" sz="3200" i="1" dirty="0" err="1" smtClean="0">
                <a:solidFill>
                  <a:srgbClr val="0070C0"/>
                </a:solidFill>
                <a:latin typeface="黑体" pitchFamily="49" charset="-122"/>
                <a:ea typeface="黑体" pitchFamily="49" charset="-122"/>
              </a:rPr>
              <a:t>aof</a:t>
            </a:r>
            <a:r>
              <a:rPr lang="en-US" altLang="zh-CN" sz="3200" i="1" dirty="0" smtClean="0">
                <a:solidFill>
                  <a:srgbClr val="0070C0"/>
                </a:solidFill>
                <a:latin typeface="黑体" pitchFamily="49" charset="-122"/>
                <a:ea typeface="黑体" pitchFamily="49" charset="-122"/>
              </a:rPr>
              <a:t>.</a:t>
            </a:r>
          </a:p>
          <a:p>
            <a:pPr algn="l"/>
            <a:endParaRPr lang="en-US" altLang="zh-CN"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AOF</a:t>
            </a:r>
            <a:r>
              <a:rPr lang="zh-CN" altLang="en-US" dirty="0" smtClean="0">
                <a:latin typeface="黑体" pitchFamily="49" charset="-122"/>
                <a:ea typeface="黑体" pitchFamily="49" charset="-122"/>
              </a:rPr>
              <a:t>持久化高级配置</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287294" y="1590652"/>
            <a:ext cx="12073022" cy="200026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287294" y="1590652"/>
            <a:ext cx="12215898" cy="57595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3" indent="-460375" algn="l" defTabSz="228600" eaLnBrk="0" fontAlgn="b">
              <a:lnSpc>
                <a:spcPct val="110000"/>
              </a:lnSpc>
              <a:spcBef>
                <a:spcPct val="20000"/>
              </a:spcBef>
              <a:spcAft>
                <a:spcPct val="0"/>
              </a:spcAft>
              <a:buClr>
                <a:srgbClr val="FF0000"/>
              </a:buClr>
              <a:buFont typeface="Arial" charset="0"/>
              <a:buChar char="•"/>
            </a:pPr>
            <a:r>
              <a:rPr lang="en-US" altLang="zh-CN" sz="3200" i="1" dirty="0" smtClean="0">
                <a:solidFill>
                  <a:srgbClr val="0070C0"/>
                </a:solidFill>
                <a:latin typeface="黑体" pitchFamily="49" charset="-122"/>
                <a:ea typeface="黑体" pitchFamily="49" charset="-122"/>
              </a:rPr>
              <a:t>no-</a:t>
            </a:r>
            <a:r>
              <a:rPr lang="en-US" altLang="zh-CN" sz="3200" i="1" dirty="0" err="1" smtClean="0">
                <a:solidFill>
                  <a:srgbClr val="0070C0"/>
                </a:solidFill>
                <a:latin typeface="黑体" pitchFamily="49" charset="-122"/>
                <a:ea typeface="黑体" pitchFamily="49" charset="-122"/>
              </a:rPr>
              <a:t>appendfsync</a:t>
            </a:r>
            <a:r>
              <a:rPr lang="en-US" altLang="zh-CN" sz="3200" i="1" dirty="0" smtClean="0">
                <a:solidFill>
                  <a:srgbClr val="0070C0"/>
                </a:solidFill>
                <a:latin typeface="黑体" pitchFamily="49" charset="-122"/>
                <a:ea typeface="黑体" pitchFamily="49" charset="-122"/>
              </a:rPr>
              <a:t>-on-rewrite yes/no</a:t>
            </a:r>
          </a:p>
          <a:p>
            <a:pPr marL="574675" lvl="3" indent="-460375" algn="l" defTabSz="228600" eaLnBrk="0" fontAlgn="b">
              <a:lnSpc>
                <a:spcPct val="110000"/>
              </a:lnSpc>
              <a:spcBef>
                <a:spcPct val="20000"/>
              </a:spcBef>
              <a:spcAft>
                <a:spcPct val="0"/>
              </a:spcAft>
              <a:buClr>
                <a:srgbClr val="FF0000"/>
              </a:buClr>
              <a:buFont typeface="Arial" charset="0"/>
              <a:buChar char="•"/>
            </a:pPr>
            <a:r>
              <a:rPr lang="en-US" altLang="zh-CN" sz="3200" i="1" dirty="0" smtClean="0">
                <a:solidFill>
                  <a:srgbClr val="0070C0"/>
                </a:solidFill>
                <a:latin typeface="黑体" pitchFamily="49" charset="-122"/>
                <a:ea typeface="黑体" pitchFamily="49" charset="-122"/>
              </a:rPr>
              <a:t>auto-</a:t>
            </a:r>
            <a:r>
              <a:rPr lang="en-US" altLang="zh-CN" sz="3200" i="1" dirty="0" err="1" smtClean="0">
                <a:solidFill>
                  <a:srgbClr val="0070C0"/>
                </a:solidFill>
                <a:latin typeface="黑体" pitchFamily="49" charset="-122"/>
                <a:ea typeface="黑体" pitchFamily="49" charset="-122"/>
              </a:rPr>
              <a:t>aof</a:t>
            </a:r>
            <a:r>
              <a:rPr lang="en-US" altLang="zh-CN" sz="3200" i="1" dirty="0" smtClean="0">
                <a:solidFill>
                  <a:srgbClr val="0070C0"/>
                </a:solidFill>
                <a:latin typeface="黑体" pitchFamily="49" charset="-122"/>
                <a:ea typeface="黑体" pitchFamily="49" charset="-122"/>
              </a:rPr>
              <a:t>-rewrite-percentage 100 </a:t>
            </a:r>
          </a:p>
          <a:p>
            <a:pPr marL="574675" lvl="3" indent="-460375" algn="l" defTabSz="228600" eaLnBrk="0" fontAlgn="b">
              <a:lnSpc>
                <a:spcPct val="110000"/>
              </a:lnSpc>
              <a:spcBef>
                <a:spcPct val="20000"/>
              </a:spcBef>
              <a:spcAft>
                <a:spcPct val="0"/>
              </a:spcAft>
              <a:buClr>
                <a:srgbClr val="FF0000"/>
              </a:buClr>
              <a:buFont typeface="Arial" charset="0"/>
              <a:buChar char="•"/>
            </a:pPr>
            <a:r>
              <a:rPr lang="en-US" altLang="zh-CN" sz="3200" i="1" dirty="0" smtClean="0">
                <a:solidFill>
                  <a:srgbClr val="0070C0"/>
                </a:solidFill>
                <a:latin typeface="黑体" pitchFamily="49" charset="-122"/>
                <a:ea typeface="黑体" pitchFamily="49" charset="-122"/>
              </a:rPr>
              <a:t>auto-</a:t>
            </a:r>
            <a:r>
              <a:rPr lang="en-US" altLang="zh-CN" sz="3200" i="1" dirty="0" err="1" smtClean="0">
                <a:solidFill>
                  <a:srgbClr val="0070C0"/>
                </a:solidFill>
                <a:latin typeface="黑体" pitchFamily="49" charset="-122"/>
                <a:ea typeface="黑体" pitchFamily="49" charset="-122"/>
              </a:rPr>
              <a:t>aof</a:t>
            </a:r>
            <a:r>
              <a:rPr lang="en-US" altLang="zh-CN" sz="3200" i="1" dirty="0" smtClean="0">
                <a:solidFill>
                  <a:srgbClr val="0070C0"/>
                </a:solidFill>
                <a:latin typeface="黑体" pitchFamily="49" charset="-122"/>
                <a:ea typeface="黑体" pitchFamily="49" charset="-122"/>
              </a:rPr>
              <a:t>-rewrite-min-size 64mb</a:t>
            </a:r>
          </a:p>
          <a:p>
            <a:pPr marL="574675" lvl="3" indent="-460375" algn="l" defTabSz="228600" eaLnBrk="0" fontAlgn="b">
              <a:lnSpc>
                <a:spcPct val="110000"/>
              </a:lnSpc>
              <a:spcBef>
                <a:spcPct val="20000"/>
              </a:spcBef>
              <a:spcAft>
                <a:spcPct val="0"/>
              </a:spcAft>
              <a:buClr>
                <a:srgbClr val="FF0000"/>
              </a:buClr>
            </a:pPr>
            <a:r>
              <a:rPr lang="zh-CN" altLang="en-US" dirty="0" smtClean="0">
                <a:latin typeface="黑体" pitchFamily="49" charset="-122"/>
                <a:ea typeface="黑体" pitchFamily="49" charset="-122"/>
              </a:rPr>
              <a:t>配置分别表示：</a:t>
            </a:r>
            <a:endParaRPr lang="en-US" altLang="zh-CN" dirty="0" smtClean="0">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i="1" dirty="0" smtClean="0">
                <a:solidFill>
                  <a:srgbClr val="0070C0"/>
                </a:solidFill>
                <a:latin typeface="黑体" pitchFamily="49" charset="-122"/>
                <a:ea typeface="黑体" pitchFamily="49" charset="-122"/>
              </a:rPr>
              <a:t>正在导出</a:t>
            </a:r>
            <a:r>
              <a:rPr lang="en-US" altLang="zh-CN" sz="3200" i="1" dirty="0" err="1" smtClean="0">
                <a:solidFill>
                  <a:srgbClr val="0070C0"/>
                </a:solidFill>
                <a:latin typeface="黑体" pitchFamily="49" charset="-122"/>
                <a:ea typeface="黑体" pitchFamily="49" charset="-122"/>
              </a:rPr>
              <a:t>rdb</a:t>
            </a:r>
            <a:r>
              <a:rPr lang="zh-CN" altLang="en-US" sz="3200" i="1" dirty="0" smtClean="0">
                <a:solidFill>
                  <a:srgbClr val="0070C0"/>
                </a:solidFill>
                <a:latin typeface="黑体" pitchFamily="49" charset="-122"/>
                <a:ea typeface="黑体" pitchFamily="49" charset="-122"/>
              </a:rPr>
              <a:t>快照的过程中</a:t>
            </a:r>
            <a:r>
              <a:rPr lang="en-US" altLang="zh-CN" sz="3200" i="1" dirty="0" smtClean="0">
                <a:solidFill>
                  <a:srgbClr val="0070C0"/>
                </a:solidFill>
                <a:latin typeface="黑体" pitchFamily="49" charset="-122"/>
                <a:ea typeface="黑体" pitchFamily="49" charset="-122"/>
              </a:rPr>
              <a:t>,</a:t>
            </a:r>
            <a:r>
              <a:rPr lang="zh-CN" altLang="en-US" sz="3200" i="1" dirty="0" smtClean="0">
                <a:solidFill>
                  <a:srgbClr val="0070C0"/>
                </a:solidFill>
                <a:latin typeface="黑体" pitchFamily="49" charset="-122"/>
                <a:ea typeface="黑体" pitchFamily="49" charset="-122"/>
              </a:rPr>
              <a:t>要不要停止同步</a:t>
            </a:r>
            <a:r>
              <a:rPr lang="en-US" altLang="zh-CN" sz="3200" i="1" dirty="0" err="1" smtClean="0">
                <a:solidFill>
                  <a:srgbClr val="0070C0"/>
                </a:solidFill>
                <a:latin typeface="黑体" pitchFamily="49" charset="-122"/>
                <a:ea typeface="黑体" pitchFamily="49" charset="-122"/>
              </a:rPr>
              <a:t>aof</a:t>
            </a:r>
            <a:endParaRPr lang="en-US" altLang="zh-CN" sz="3200" i="1" dirty="0" smtClean="0">
              <a:solidFill>
                <a:srgbClr val="0070C0"/>
              </a:solidFill>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i="1" dirty="0" err="1" smtClean="0">
                <a:solidFill>
                  <a:srgbClr val="0070C0"/>
                </a:solidFill>
                <a:latin typeface="黑体" pitchFamily="49" charset="-122"/>
                <a:ea typeface="黑体" pitchFamily="49" charset="-122"/>
              </a:rPr>
              <a:t>aof</a:t>
            </a:r>
            <a:r>
              <a:rPr lang="zh-CN" altLang="en-US" sz="3200" i="1" dirty="0" smtClean="0">
                <a:solidFill>
                  <a:srgbClr val="0070C0"/>
                </a:solidFill>
                <a:latin typeface="黑体" pitchFamily="49" charset="-122"/>
                <a:ea typeface="黑体" pitchFamily="49" charset="-122"/>
              </a:rPr>
              <a:t>文件大小比起上次重写时的大小</a:t>
            </a:r>
            <a:r>
              <a:rPr lang="en-US" altLang="zh-CN" sz="3200" i="1" dirty="0" smtClean="0">
                <a:solidFill>
                  <a:srgbClr val="0070C0"/>
                </a:solidFill>
                <a:latin typeface="黑体" pitchFamily="49" charset="-122"/>
                <a:ea typeface="黑体" pitchFamily="49" charset="-122"/>
              </a:rPr>
              <a:t>,</a:t>
            </a:r>
            <a:r>
              <a:rPr lang="zh-CN" altLang="en-US" sz="3200" i="1" dirty="0" smtClean="0">
                <a:solidFill>
                  <a:srgbClr val="0070C0"/>
                </a:solidFill>
                <a:latin typeface="黑体" pitchFamily="49" charset="-122"/>
                <a:ea typeface="黑体" pitchFamily="49" charset="-122"/>
              </a:rPr>
              <a:t>增长率</a:t>
            </a:r>
            <a:r>
              <a:rPr lang="en-US" altLang="zh-CN" sz="3200" i="1" dirty="0" smtClean="0">
                <a:solidFill>
                  <a:srgbClr val="0070C0"/>
                </a:solidFill>
                <a:latin typeface="黑体" pitchFamily="49" charset="-122"/>
                <a:ea typeface="黑体" pitchFamily="49" charset="-122"/>
              </a:rPr>
              <a:t>100%</a:t>
            </a:r>
            <a:r>
              <a:rPr lang="zh-CN" altLang="en-US" sz="3200" i="1" dirty="0" smtClean="0">
                <a:solidFill>
                  <a:srgbClr val="0070C0"/>
                </a:solidFill>
                <a:latin typeface="黑体" pitchFamily="49" charset="-122"/>
                <a:ea typeface="黑体" pitchFamily="49" charset="-122"/>
              </a:rPr>
              <a:t>时重写</a:t>
            </a:r>
            <a:r>
              <a:rPr lang="en-US" altLang="zh-CN" sz="3200" i="1" dirty="0" smtClean="0">
                <a:solidFill>
                  <a:srgbClr val="0070C0"/>
                </a:solidFill>
                <a:latin typeface="黑体" pitchFamily="49" charset="-122"/>
                <a:ea typeface="黑体" pitchFamily="49" charset="-122"/>
              </a:rPr>
              <a:t>,</a:t>
            </a:r>
            <a:r>
              <a:rPr lang="zh-CN" altLang="en-US" sz="3200" i="1" dirty="0" smtClean="0">
                <a:solidFill>
                  <a:srgbClr val="0070C0"/>
                </a:solidFill>
                <a:latin typeface="黑体" pitchFamily="49" charset="-122"/>
                <a:ea typeface="黑体" pitchFamily="49" charset="-122"/>
              </a:rPr>
              <a:t>缺点</a:t>
            </a:r>
            <a:r>
              <a:rPr lang="en-US" altLang="zh-CN" sz="3200" i="1" dirty="0" smtClean="0">
                <a:solidFill>
                  <a:srgbClr val="0070C0"/>
                </a:solidFill>
                <a:latin typeface="黑体" pitchFamily="49" charset="-122"/>
                <a:ea typeface="黑体" pitchFamily="49" charset="-122"/>
              </a:rPr>
              <a:t>:</a:t>
            </a:r>
            <a:r>
              <a:rPr lang="zh-CN" altLang="en-US" sz="3200" i="1" dirty="0" smtClean="0">
                <a:solidFill>
                  <a:srgbClr val="0070C0"/>
                </a:solidFill>
                <a:latin typeface="黑体" pitchFamily="49" charset="-122"/>
                <a:ea typeface="黑体" pitchFamily="49" charset="-122"/>
              </a:rPr>
              <a:t>业务开始的时候，会重复重写多次。</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i="1" dirty="0" err="1" smtClean="0">
                <a:solidFill>
                  <a:srgbClr val="0070C0"/>
                </a:solidFill>
                <a:latin typeface="黑体" pitchFamily="49" charset="-122"/>
                <a:ea typeface="黑体" pitchFamily="49" charset="-122"/>
              </a:rPr>
              <a:t>aof</a:t>
            </a:r>
            <a:r>
              <a:rPr lang="zh-CN" altLang="en-US" sz="3200" i="1" dirty="0" smtClean="0">
                <a:solidFill>
                  <a:srgbClr val="0070C0"/>
                </a:solidFill>
                <a:latin typeface="黑体" pitchFamily="49" charset="-122"/>
                <a:ea typeface="黑体" pitchFamily="49" charset="-122"/>
              </a:rPr>
              <a:t>文件</a:t>
            </a:r>
            <a:r>
              <a:rPr lang="en-US" altLang="zh-CN" sz="3200" i="1" dirty="0" smtClean="0">
                <a:solidFill>
                  <a:srgbClr val="0070C0"/>
                </a:solidFill>
                <a:latin typeface="黑体" pitchFamily="49" charset="-122"/>
                <a:ea typeface="黑体" pitchFamily="49" charset="-122"/>
              </a:rPr>
              <a:t>,</a:t>
            </a:r>
            <a:r>
              <a:rPr lang="zh-CN" altLang="en-US" sz="3200" i="1" dirty="0" smtClean="0">
                <a:solidFill>
                  <a:srgbClr val="0070C0"/>
                </a:solidFill>
                <a:latin typeface="黑体" pitchFamily="49" charset="-122"/>
                <a:ea typeface="黑体" pitchFamily="49" charset="-122"/>
              </a:rPr>
              <a:t>至少超过</a:t>
            </a:r>
            <a:r>
              <a:rPr lang="en-US" altLang="zh-CN" sz="3200" i="1" dirty="0" smtClean="0">
                <a:solidFill>
                  <a:srgbClr val="0070C0"/>
                </a:solidFill>
                <a:latin typeface="黑体" pitchFamily="49" charset="-122"/>
                <a:ea typeface="黑体" pitchFamily="49" charset="-122"/>
              </a:rPr>
              <a:t>64M</a:t>
            </a:r>
            <a:r>
              <a:rPr lang="zh-CN" altLang="en-US" sz="3200" i="1" dirty="0" smtClean="0">
                <a:solidFill>
                  <a:srgbClr val="0070C0"/>
                </a:solidFill>
                <a:latin typeface="黑体" pitchFamily="49" charset="-122"/>
                <a:ea typeface="黑体" pitchFamily="49" charset="-122"/>
              </a:rPr>
              <a:t>时</a:t>
            </a:r>
            <a:r>
              <a:rPr lang="en-US" altLang="zh-CN" sz="3200" i="1" dirty="0" smtClean="0">
                <a:solidFill>
                  <a:srgbClr val="0070C0"/>
                </a:solidFill>
                <a:latin typeface="黑体" pitchFamily="49" charset="-122"/>
                <a:ea typeface="黑体" pitchFamily="49" charset="-122"/>
              </a:rPr>
              <a:t>,</a:t>
            </a:r>
            <a:r>
              <a:rPr lang="zh-CN" altLang="en-US" sz="3200" i="1" dirty="0" smtClean="0">
                <a:solidFill>
                  <a:srgbClr val="0070C0"/>
                </a:solidFill>
                <a:latin typeface="黑体" pitchFamily="49" charset="-122"/>
                <a:ea typeface="黑体" pitchFamily="49" charset="-122"/>
              </a:rPr>
              <a:t>重写</a:t>
            </a:r>
            <a:endParaRPr lang="en-US" altLang="zh-CN"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第三章</a:t>
            </a:r>
            <a:endParaRPr lang="zh-CN" altLang="en-US" dirty="0">
              <a:latin typeface="黑体" pitchFamily="49" charset="-122"/>
              <a:ea typeface="黑体" pitchFamily="49" charset="-122"/>
            </a:endParaRPr>
          </a:p>
        </p:txBody>
      </p:sp>
      <p:sp>
        <p:nvSpPr>
          <p:cNvPr id="18" name="TextBox 17"/>
          <p:cNvSpPr txBox="1"/>
          <p:nvPr/>
        </p:nvSpPr>
        <p:spPr>
          <a:xfrm>
            <a:off x="2073244" y="3590916"/>
            <a:ext cx="8358246" cy="102592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r>
              <a:rPr lang="en-US" altLang="zh-CN" sz="6000" b="1" dirty="0" err="1" smtClean="0"/>
              <a:t>Redis</a:t>
            </a:r>
            <a:r>
              <a:rPr lang="zh-CN" altLang="en-US" sz="6000" b="1" dirty="0" smtClean="0"/>
              <a:t>开发、管理实战</a:t>
            </a:r>
            <a:endParaRPr lang="en-US" altLang="zh-CN" sz="6000" b="1" dirty="0" smtClean="0"/>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数据类型</a:t>
            </a:r>
            <a:endParaRPr lang="zh-CN" altLang="en-US" dirty="0">
              <a:latin typeface="黑体" pitchFamily="49" charset="-122"/>
              <a:ea typeface="黑体" pitchFamily="49" charset="-122"/>
            </a:endParaRPr>
          </a:p>
        </p:txBody>
      </p:sp>
      <p:sp>
        <p:nvSpPr>
          <p:cNvPr id="19" name="TextBox 18"/>
          <p:cNvSpPr txBox="1"/>
          <p:nvPr/>
        </p:nvSpPr>
        <p:spPr>
          <a:xfrm>
            <a:off x="215856" y="1876404"/>
            <a:ext cx="12144460" cy="425757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dirty="0" smtClean="0">
                <a:solidFill>
                  <a:schemeClr val="tx1"/>
                </a:solidFill>
                <a:latin typeface="黑体" pitchFamily="49" charset="-122"/>
                <a:ea typeface="黑体" pitchFamily="49" charset="-122"/>
              </a:rPr>
              <a:t>String</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dirty="0" smtClean="0">
                <a:solidFill>
                  <a:schemeClr val="tx1"/>
                </a:solidFill>
                <a:latin typeface="黑体" pitchFamily="49" charset="-122"/>
                <a:ea typeface="黑体" pitchFamily="49" charset="-122"/>
              </a:rPr>
              <a:t>Hash</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dirty="0" smtClean="0">
                <a:solidFill>
                  <a:schemeClr val="tx1"/>
                </a:solidFill>
                <a:latin typeface="黑体" pitchFamily="49" charset="-122"/>
                <a:ea typeface="黑体" pitchFamily="49" charset="-122"/>
              </a:rPr>
              <a:t>List</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dirty="0" smtClean="0">
                <a:solidFill>
                  <a:schemeClr val="tx1"/>
                </a:solidFill>
                <a:latin typeface="黑体" pitchFamily="49" charset="-122"/>
                <a:ea typeface="黑体" pitchFamily="49" charset="-122"/>
              </a:rPr>
              <a:t>Set</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dirty="0" smtClean="0">
                <a:solidFill>
                  <a:schemeClr val="tx1"/>
                </a:solidFill>
                <a:latin typeface="黑体" pitchFamily="49" charset="-122"/>
                <a:ea typeface="黑体" pitchFamily="49" charset="-122"/>
              </a:rPr>
              <a:t>Sorted set</a:t>
            </a:r>
          </a:p>
          <a:p>
            <a:pPr marL="0" marR="0" indent="0" algn="l" defTabSz="5842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347829" cy="656590"/>
          </a:xfrm>
          <a:prstGeom prst="rect">
            <a:avLst/>
          </a:prstGeom>
          <a:ln w="12700">
            <a:miter lim="400000"/>
          </a:ln>
        </p:spPr>
        <p:txBody>
          <a:bodyPr wrap="squar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447644"/>
            <a:ext cx="7572428" cy="7427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endParaRPr lang="en-US" altLang="zh-CN" sz="3200" dirty="0" smtClean="0"/>
          </a:p>
        </p:txBody>
      </p:sp>
      <p:sp>
        <p:nvSpPr>
          <p:cNvPr id="27" name="TextBox 26"/>
          <p:cNvSpPr txBox="1"/>
          <p:nvPr/>
        </p:nvSpPr>
        <p:spPr>
          <a:xfrm>
            <a:off x="644484" y="3876668"/>
            <a:ext cx="11501518" cy="202311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defTabSz="228600" eaLnBrk="0" fontAlgn="b">
              <a:lnSpc>
                <a:spcPct val="110000"/>
              </a:lnSpc>
              <a:spcBef>
                <a:spcPct val="20000"/>
              </a:spcBef>
              <a:spcAft>
                <a:spcPct val="0"/>
              </a:spcAft>
              <a:buClr>
                <a:srgbClr val="FF0000"/>
              </a:buClr>
            </a:pPr>
            <a:r>
              <a:rPr lang="en-US" altLang="zh-CN" sz="6000" b="1" dirty="0" err="1" smtClean="0"/>
              <a:t>Redis</a:t>
            </a:r>
            <a:r>
              <a:rPr lang="zh-CN" altLang="en-US" sz="6000" b="1" dirty="0" smtClean="0"/>
              <a:t>简介</a:t>
            </a:r>
            <a:endParaRPr lang="en-US" altLang="zh-CN" sz="6000" b="1" dirty="0" smtClean="0"/>
          </a:p>
          <a:p>
            <a:pPr marL="574675" lvl="1" indent="-460375" defTabSz="228600" eaLnBrk="0" fontAlgn="b">
              <a:lnSpc>
                <a:spcPct val="110000"/>
              </a:lnSpc>
              <a:spcBef>
                <a:spcPct val="20000"/>
              </a:spcBef>
              <a:spcAft>
                <a:spcPct val="0"/>
              </a:spcAft>
              <a:buClr>
                <a:srgbClr val="FF0000"/>
              </a:buClr>
              <a:buFont typeface="Arial" charset="0"/>
              <a:buChar char="•"/>
            </a:pPr>
            <a:endParaRPr lang="zh-CN" altLang="en-US" dirty="0" smtClean="0">
              <a:solidFill>
                <a:schemeClr val="tx1"/>
              </a:solidFill>
              <a:latin typeface="+mn-lt"/>
              <a:ea typeface="黑体" pitchFamily="2" charset="-122"/>
              <a:sym typeface="Arial" charset="0"/>
            </a:endParaRPr>
          </a:p>
        </p:txBody>
      </p:sp>
      <p:sp>
        <p:nvSpPr>
          <p:cNvPr id="18" name="TextBox 17"/>
          <p:cNvSpPr txBox="1"/>
          <p:nvPr/>
        </p:nvSpPr>
        <p:spPr>
          <a:xfrm>
            <a:off x="715922" y="304768"/>
            <a:ext cx="4572032"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dirty="0" smtClean="0">
                <a:latin typeface="黑体" pitchFamily="49" charset="-122"/>
                <a:ea typeface="黑体" pitchFamily="49" charset="-122"/>
              </a:rPr>
              <a:t>第一章</a:t>
            </a: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全局</a:t>
            </a:r>
            <a:r>
              <a:rPr lang="en-US" altLang="zh-CN" dirty="0" smtClean="0">
                <a:latin typeface="黑体" pitchFamily="49" charset="-122"/>
                <a:ea typeface="黑体" pitchFamily="49" charset="-122"/>
              </a:rPr>
              <a:t>Key</a:t>
            </a:r>
            <a:r>
              <a:rPr lang="zh-CN" altLang="en-US" dirty="0" smtClean="0">
                <a:latin typeface="黑体" pitchFamily="49" charset="-122"/>
                <a:ea typeface="黑体" pitchFamily="49" charset="-122"/>
              </a:rPr>
              <a:t>操作</a:t>
            </a:r>
            <a:endParaRPr lang="zh-CN" altLang="en-US" dirty="0">
              <a:latin typeface="黑体" pitchFamily="49" charset="-122"/>
              <a:ea typeface="黑体" pitchFamily="49" charset="-122"/>
            </a:endParaRPr>
          </a:p>
        </p:txBody>
      </p:sp>
      <p:sp>
        <p:nvSpPr>
          <p:cNvPr id="18" name="TextBox 17"/>
          <p:cNvSpPr txBox="1"/>
          <p:nvPr/>
        </p:nvSpPr>
        <p:spPr>
          <a:xfrm>
            <a:off x="430170" y="1590652"/>
            <a:ext cx="12430212" cy="62642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KEYS </a:t>
            </a:r>
            <a:r>
              <a:rPr lang="zh-CN" altLang="en-US" sz="2800" dirty="0" smtClean="0">
                <a:solidFill>
                  <a:schemeClr val="tx1"/>
                </a:solidFill>
                <a:latin typeface="黑体" pitchFamily="49" charset="-122"/>
                <a:ea typeface="黑体" pitchFamily="49" charset="-122"/>
              </a:rPr>
              <a:t>* </a:t>
            </a:r>
            <a:r>
              <a:rPr lang="en-US" altLang="zh-CN" sz="2800" dirty="0" smtClean="0">
                <a:solidFill>
                  <a:schemeClr val="tx1"/>
                </a:solidFill>
                <a:latin typeface="黑体" pitchFamily="49" charset="-122"/>
                <a:ea typeface="黑体" pitchFamily="49" charset="-122"/>
              </a:rPr>
              <a:t>				</a:t>
            </a:r>
            <a:r>
              <a:rPr lang="zh-CN" altLang="en-US" sz="2800" dirty="0" smtClean="0">
                <a:solidFill>
                  <a:schemeClr val="tx1"/>
                </a:solidFill>
                <a:latin typeface="黑体" pitchFamily="49" charset="-122"/>
                <a:ea typeface="黑体" pitchFamily="49" charset="-122"/>
              </a:rPr>
              <a:t>查看</a:t>
            </a:r>
            <a:r>
              <a:rPr lang="en-US" altLang="zh-CN" sz="2800" dirty="0" smtClean="0">
                <a:solidFill>
                  <a:schemeClr val="tx1"/>
                </a:solidFill>
                <a:latin typeface="黑体" pitchFamily="49" charset="-122"/>
                <a:ea typeface="黑体" pitchFamily="49" charset="-122"/>
              </a:rPr>
              <a:t>KEY</a:t>
            </a:r>
            <a:r>
              <a:rPr lang="zh-CN" altLang="en-US" sz="2800" dirty="0" smtClean="0">
                <a:solidFill>
                  <a:schemeClr val="tx1"/>
                </a:solidFill>
                <a:latin typeface="黑体" pitchFamily="49" charset="-122"/>
                <a:ea typeface="黑体" pitchFamily="49" charset="-122"/>
              </a:rPr>
              <a:t>支持通配符</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DEL							</a:t>
            </a:r>
            <a:r>
              <a:rPr lang="zh-CN" altLang="en-US" sz="2800" dirty="0" smtClean="0">
                <a:solidFill>
                  <a:schemeClr val="tx1"/>
                </a:solidFill>
                <a:latin typeface="黑体" pitchFamily="49" charset="-122"/>
                <a:ea typeface="黑体" pitchFamily="49" charset="-122"/>
              </a:rPr>
              <a:t>删除给定的一个或多个</a:t>
            </a:r>
            <a:r>
              <a:rPr lang="en-US" altLang="zh-CN" sz="2800" dirty="0" smtClean="0">
                <a:solidFill>
                  <a:schemeClr val="tx1"/>
                </a:solidFill>
                <a:latin typeface="黑体" pitchFamily="49" charset="-122"/>
                <a:ea typeface="黑体" pitchFamily="49" charset="-122"/>
              </a:rPr>
              <a:t>key</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EXISTS 				</a:t>
            </a:r>
            <a:r>
              <a:rPr lang="zh-CN" altLang="en-US" sz="2800" dirty="0" smtClean="0">
                <a:solidFill>
                  <a:schemeClr val="tx1"/>
                </a:solidFill>
                <a:latin typeface="黑体" pitchFamily="49" charset="-122"/>
                <a:ea typeface="黑体" pitchFamily="49" charset="-122"/>
              </a:rPr>
              <a:t>检查是否存在</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RENAME 				</a:t>
            </a:r>
            <a:r>
              <a:rPr lang="zh-CN" altLang="en-US" sz="2800" dirty="0" smtClean="0">
                <a:solidFill>
                  <a:schemeClr val="tx1"/>
                </a:solidFill>
                <a:latin typeface="黑体" pitchFamily="49" charset="-122"/>
                <a:ea typeface="黑体" pitchFamily="49" charset="-122"/>
              </a:rPr>
              <a:t>变更</a:t>
            </a:r>
            <a:r>
              <a:rPr lang="en-US" altLang="zh-CN" sz="2800" dirty="0" smtClean="0">
                <a:solidFill>
                  <a:schemeClr val="tx1"/>
                </a:solidFill>
                <a:latin typeface="黑体" pitchFamily="49" charset="-122"/>
                <a:ea typeface="黑体" pitchFamily="49" charset="-122"/>
              </a:rPr>
              <a:t>KEY</a:t>
            </a:r>
            <a:r>
              <a:rPr lang="zh-CN" altLang="en-US" sz="2800" dirty="0" smtClean="0">
                <a:solidFill>
                  <a:schemeClr val="tx1"/>
                </a:solidFill>
                <a:latin typeface="黑体" pitchFamily="49" charset="-122"/>
                <a:ea typeface="黑体" pitchFamily="49" charset="-122"/>
              </a:rPr>
              <a:t>名</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SORT 					</a:t>
            </a:r>
            <a:r>
              <a:rPr lang="zh-CN" altLang="en-US" sz="2800" dirty="0" smtClean="0">
                <a:solidFill>
                  <a:schemeClr val="tx1"/>
                </a:solidFill>
                <a:latin typeface="黑体" pitchFamily="49" charset="-122"/>
                <a:ea typeface="黑体" pitchFamily="49" charset="-122"/>
              </a:rPr>
              <a:t>键值排序，有非数字时报错</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TYPE						</a:t>
            </a:r>
            <a:r>
              <a:rPr lang="zh-CN" altLang="en-US" sz="2800" dirty="0" smtClean="0">
                <a:solidFill>
                  <a:schemeClr val="tx1"/>
                </a:solidFill>
                <a:latin typeface="黑体" pitchFamily="49" charset="-122"/>
                <a:ea typeface="黑体" pitchFamily="49" charset="-122"/>
              </a:rPr>
              <a:t>返回键所存储值的类型</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DUMP RESTORE							</a:t>
            </a:r>
            <a:r>
              <a:rPr lang="zh-CN" altLang="en-US" sz="2800" dirty="0" smtClean="0">
                <a:solidFill>
                  <a:schemeClr val="tx1"/>
                </a:solidFill>
                <a:latin typeface="黑体" pitchFamily="49" charset="-122"/>
                <a:ea typeface="黑体" pitchFamily="49" charset="-122"/>
              </a:rPr>
              <a:t>序例化与反序列化</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EXPIRE\ PEXPIRE 				</a:t>
            </a:r>
            <a:r>
              <a:rPr lang="zh-CN" altLang="en-US" sz="2800" dirty="0" smtClean="0">
                <a:solidFill>
                  <a:schemeClr val="tx1"/>
                </a:solidFill>
                <a:latin typeface="黑体" pitchFamily="49" charset="-122"/>
                <a:ea typeface="黑体" pitchFamily="49" charset="-122"/>
              </a:rPr>
              <a:t>以秒</a:t>
            </a:r>
            <a:r>
              <a:rPr lang="en-US" altLang="zh-CN" sz="2800" dirty="0" smtClean="0">
                <a:solidFill>
                  <a:schemeClr val="tx1"/>
                </a:solidFill>
                <a:latin typeface="黑体" pitchFamily="49" charset="-122"/>
                <a:ea typeface="黑体" pitchFamily="49" charset="-122"/>
              </a:rPr>
              <a:t>\</a:t>
            </a:r>
            <a:r>
              <a:rPr lang="zh-CN" altLang="en-US" sz="2800" dirty="0" smtClean="0">
                <a:solidFill>
                  <a:schemeClr val="tx1"/>
                </a:solidFill>
                <a:latin typeface="黑体" pitchFamily="49" charset="-122"/>
                <a:ea typeface="黑体" pitchFamily="49" charset="-122"/>
              </a:rPr>
              <a:t>毫秒设定生存时间</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TTL\ PTTL 								</a:t>
            </a:r>
            <a:r>
              <a:rPr lang="zh-CN" altLang="en-US" sz="2800" dirty="0" smtClean="0">
                <a:solidFill>
                  <a:schemeClr val="tx1"/>
                </a:solidFill>
                <a:latin typeface="黑体" pitchFamily="49" charset="-122"/>
                <a:ea typeface="黑体" pitchFamily="49" charset="-122"/>
              </a:rPr>
              <a:t>以秒</a:t>
            </a:r>
            <a:r>
              <a:rPr lang="en-US" altLang="zh-CN" sz="2800" dirty="0" smtClean="0">
                <a:solidFill>
                  <a:schemeClr val="tx1"/>
                </a:solidFill>
                <a:latin typeface="黑体" pitchFamily="49" charset="-122"/>
                <a:ea typeface="黑体" pitchFamily="49" charset="-122"/>
              </a:rPr>
              <a:t>\</a:t>
            </a:r>
            <a:r>
              <a:rPr lang="zh-CN" altLang="en-US" sz="2800" dirty="0" smtClean="0">
                <a:solidFill>
                  <a:schemeClr val="tx1"/>
                </a:solidFill>
                <a:latin typeface="黑体" pitchFamily="49" charset="-122"/>
                <a:ea typeface="黑体" pitchFamily="49" charset="-122"/>
              </a:rPr>
              <a:t>毫秒为单位返回生存时间</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PERSIST 										</a:t>
            </a:r>
            <a:r>
              <a:rPr lang="zh-CN" altLang="en-US" sz="2800" dirty="0" smtClean="0">
                <a:solidFill>
                  <a:schemeClr val="tx1"/>
                </a:solidFill>
                <a:latin typeface="黑体" pitchFamily="49" charset="-122"/>
                <a:ea typeface="黑体" pitchFamily="49" charset="-122"/>
              </a:rPr>
              <a:t>取消生存实现设置</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sym typeface="Helvetica Neue"/>
              </a:rPr>
              <a:t>RANDOMKEY 								</a:t>
            </a:r>
            <a:r>
              <a:rPr lang="zh-CN" altLang="en-US" sz="2800" dirty="0" smtClean="0">
                <a:solidFill>
                  <a:schemeClr val="tx1"/>
                </a:solidFill>
                <a:latin typeface="黑体" pitchFamily="49" charset="-122"/>
                <a:ea typeface="黑体" pitchFamily="49" charset="-122"/>
                <a:sym typeface="Helvetica Neue"/>
              </a:rPr>
              <a:t>返回数据库中的任意键</a:t>
            </a:r>
            <a:endParaRPr lang="zh-CN" altLang="en-US" sz="2800" dirty="0" smtClean="0">
              <a:solidFill>
                <a:schemeClr val="tx1"/>
              </a:solidFill>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String</a:t>
            </a:r>
            <a:r>
              <a:rPr lang="zh-CN" altLang="en-US" dirty="0" smtClean="0">
                <a:latin typeface="黑体" pitchFamily="49" charset="-122"/>
                <a:ea typeface="黑体" pitchFamily="49" charset="-122"/>
              </a:rPr>
              <a:t>（字符串）</a:t>
            </a:r>
            <a:endParaRPr lang="zh-CN" altLang="en-US" dirty="0">
              <a:latin typeface="黑体" pitchFamily="49" charset="-122"/>
              <a:ea typeface="黑体" pitchFamily="49" charset="-122"/>
            </a:endParaRPr>
          </a:p>
        </p:txBody>
      </p:sp>
      <p:sp>
        <p:nvSpPr>
          <p:cNvPr id="21" name="TextBox 20"/>
          <p:cNvSpPr txBox="1"/>
          <p:nvPr/>
        </p:nvSpPr>
        <p:spPr>
          <a:xfrm>
            <a:off x="287294" y="1519214"/>
            <a:ext cx="12073022" cy="734149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string</a:t>
            </a:r>
            <a:r>
              <a:rPr lang="zh-CN" altLang="en-US" sz="2800" dirty="0" smtClean="0">
                <a:latin typeface="黑体" pitchFamily="49" charset="-122"/>
                <a:ea typeface="黑体" pitchFamily="49" charset="-122"/>
              </a:rPr>
              <a:t>是</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最基本的类型，一个</a:t>
            </a:r>
            <a:r>
              <a:rPr lang="en-US" altLang="zh-CN" sz="2800" dirty="0" smtClean="0">
                <a:latin typeface="黑体" pitchFamily="49" charset="-122"/>
                <a:ea typeface="黑体" pitchFamily="49" charset="-122"/>
              </a:rPr>
              <a:t>key</a:t>
            </a:r>
            <a:r>
              <a:rPr lang="zh-CN" altLang="en-US" sz="2800" dirty="0" smtClean="0">
                <a:latin typeface="黑体" pitchFamily="49" charset="-122"/>
                <a:ea typeface="黑体" pitchFamily="49" charset="-122"/>
              </a:rPr>
              <a:t>对应一个</a:t>
            </a:r>
            <a:r>
              <a:rPr lang="en-US" altLang="zh-CN" sz="2800" dirty="0" smtClean="0">
                <a:latin typeface="黑体" pitchFamily="49" charset="-122"/>
                <a:ea typeface="黑体" pitchFamily="49" charset="-122"/>
              </a:rPr>
              <a:t>value</a:t>
            </a:r>
            <a:r>
              <a:rPr lang="zh-CN" altLang="en-US" sz="2800" dirty="0" smtClean="0">
                <a:latin typeface="黑体" pitchFamily="49" charset="-122"/>
                <a:ea typeface="黑体" pitchFamily="49" charset="-122"/>
              </a:rPr>
              <a:t>。一个键最大能存储</a:t>
            </a:r>
            <a:r>
              <a:rPr lang="en-US" altLang="zh-CN" sz="2800" dirty="0" smtClean="0">
                <a:latin typeface="黑体" pitchFamily="49" charset="-122"/>
                <a:ea typeface="黑体" pitchFamily="49" charset="-122"/>
              </a:rPr>
              <a:t>512MB</a:t>
            </a:r>
            <a:r>
              <a:rPr lang="zh-CN" altLang="en-US" sz="2800" dirty="0" smtClean="0">
                <a:latin typeface="黑体" pitchFamily="49" charset="-122"/>
                <a:ea typeface="黑体" pitchFamily="49" charset="-122"/>
              </a:rPr>
              <a:t>。</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String</a:t>
            </a:r>
            <a:r>
              <a:rPr lang="zh-CN" altLang="en-US" sz="2800" dirty="0" smtClean="0">
                <a:latin typeface="黑体" pitchFamily="49" charset="-122"/>
                <a:ea typeface="黑体" pitchFamily="49" charset="-122"/>
              </a:rPr>
              <a:t>类型有如下基本操作：</a:t>
            </a:r>
            <a:endParaRPr lang="en-US" altLang="zh-CN" sz="2800" dirty="0" smtClean="0">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rPr>
              <a:t>set</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rPr>
              <a:t>get</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incr</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incrby</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decr</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decrby</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mset</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mget</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rPr>
              <a:t>append</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5" name="TextBox 24"/>
          <p:cNvSpPr txBox="1"/>
          <p:nvPr/>
        </p:nvSpPr>
        <p:spPr>
          <a:xfrm>
            <a:off x="2930500" y="2947974"/>
            <a:ext cx="3214710" cy="56918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getset</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setex</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setnx</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rPr>
              <a:t>del</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setrange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sym typeface="Helvetica Neue"/>
              </a:rPr>
              <a:t>strlen</a:t>
            </a:r>
            <a:endParaRPr lang="en-US" altLang="zh-CN" sz="3200" dirty="0" smtClean="0">
              <a:solidFill>
                <a:schemeClr val="tx1"/>
              </a:solidFill>
              <a:latin typeface="黑体" pitchFamily="49" charset="-122"/>
              <a:ea typeface="黑体" pitchFamily="49" charset="-122"/>
              <a:sym typeface="Helvetica Neue"/>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sym typeface="Helvetica Neue"/>
              </a:rPr>
              <a:t>getrange</a:t>
            </a:r>
            <a:r>
              <a:rPr lang="en-US" altLang="zh-CN" sz="3200" dirty="0" smtClean="0">
                <a:solidFill>
                  <a:schemeClr val="tx1"/>
                </a:solidFill>
                <a:latin typeface="黑体" pitchFamily="49" charset="-122"/>
                <a:ea typeface="黑体" pitchFamily="49" charset="-122"/>
                <a:sym typeface="Helvetica Neue"/>
              </a:rPr>
              <a:t> </a:t>
            </a:r>
            <a:endParaRPr lang="en-US" altLang="zh-CN" sz="3200" dirty="0" smtClean="0">
              <a:solidFill>
                <a:schemeClr val="tx1"/>
              </a:solidFill>
              <a:latin typeface="黑体" pitchFamily="49" charset="-122"/>
              <a:ea typeface="黑体" pitchFamily="49" charset="-122"/>
            </a:endParaRPr>
          </a:p>
          <a:p>
            <a:pPr marL="0" marR="0" indent="0" algn="ctr" defTabSz="584200" rtl="0" fontAlgn="auto" latinLnBrk="0" hangingPunct="0">
              <a:lnSpc>
                <a:spcPct val="100000"/>
              </a:lnSpc>
              <a:spcBef>
                <a:spcPts val="0"/>
              </a:spcBef>
              <a:spcAft>
                <a:spcPts val="0"/>
              </a:spcAft>
              <a:buClrTx/>
              <a:buSzTx/>
              <a:buFontTx/>
              <a:buNone/>
            </a:pPr>
            <a:endParaRPr lang="en-US" altLang="zh-CN"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6" name="TextBox 25"/>
          <p:cNvSpPr txBox="1"/>
          <p:nvPr/>
        </p:nvSpPr>
        <p:spPr>
          <a:xfrm>
            <a:off x="6573838" y="3860761"/>
            <a:ext cx="5857916" cy="108747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200" b="0" i="1" u="none" strike="noStrike" cap="none" spc="0" normalizeH="0" baseline="0" dirty="0" smtClean="0">
                <a:ln>
                  <a:noFill/>
                </a:ln>
                <a:solidFill>
                  <a:srgbClr val="7030A0"/>
                </a:solidFill>
                <a:effectLst/>
                <a:uFillTx/>
                <a:latin typeface="黑体" pitchFamily="49" charset="-122"/>
                <a:ea typeface="黑体" pitchFamily="49" charset="-122"/>
                <a:sym typeface="Helvetica"/>
              </a:rPr>
              <a:t>应用场景</a:t>
            </a:r>
            <a:endParaRPr kumimoji="0" lang="en-US" altLang="zh-CN" sz="3200" b="0" i="1" u="none" strike="noStrike" cap="none" spc="0" normalizeH="0" baseline="0" dirty="0" smtClean="0">
              <a:ln>
                <a:noFill/>
              </a:ln>
              <a:solidFill>
                <a:srgbClr val="7030A0"/>
              </a:solidFill>
              <a:effectLst/>
              <a:uFillTx/>
              <a:latin typeface="黑体" pitchFamily="49" charset="-122"/>
              <a:ea typeface="黑体" pitchFamily="49" charset="-122"/>
              <a:sym typeface="Helvetica"/>
            </a:endParaRPr>
          </a:p>
          <a:p>
            <a:pPr algn="l"/>
            <a:r>
              <a:rPr lang="zh-CN" altLang="en-US" sz="3200" i="1" dirty="0" smtClean="0">
                <a:solidFill>
                  <a:srgbClr val="7030A0"/>
                </a:solidFill>
                <a:latin typeface="黑体" pitchFamily="49" charset="-122"/>
                <a:ea typeface="黑体" pitchFamily="49" charset="-122"/>
              </a:rPr>
              <a:t>常规计数：微博数，粉丝数等</a:t>
            </a:r>
            <a:r>
              <a:rPr lang="zh-CN" altLang="en-US" sz="3200" dirty="0" smtClean="0">
                <a:solidFill>
                  <a:srgbClr val="7030A0"/>
                </a:solidFill>
                <a:latin typeface="黑体" pitchFamily="49" charset="-122"/>
                <a:ea typeface="黑体" pitchFamily="49" charset="-122"/>
              </a:rPr>
              <a:t>。</a:t>
            </a:r>
            <a:endParaRPr kumimoji="0" lang="zh-CN" altLang="en-US" sz="3200" b="0" i="0" u="none" strike="noStrike" cap="none" spc="0" normalizeH="0" baseline="0" dirty="0">
              <a:ln>
                <a:noFill/>
              </a:ln>
              <a:solidFill>
                <a:srgbClr val="7030A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Hash</a:t>
            </a:r>
            <a:r>
              <a:rPr lang="zh-CN" altLang="en-US" dirty="0" smtClean="0">
                <a:latin typeface="黑体" pitchFamily="49" charset="-122"/>
                <a:ea typeface="黑体" pitchFamily="49" charset="-122"/>
              </a:rPr>
              <a:t>（字典）</a:t>
            </a:r>
            <a:endParaRPr lang="zh-CN" altLang="en-US" dirty="0">
              <a:latin typeface="黑体" pitchFamily="49" charset="-122"/>
              <a:ea typeface="黑体" pitchFamily="49" charset="-122"/>
            </a:endParaRPr>
          </a:p>
        </p:txBody>
      </p:sp>
      <p:sp>
        <p:nvSpPr>
          <p:cNvPr id="21" name="TextBox 20"/>
          <p:cNvSpPr txBox="1"/>
          <p:nvPr/>
        </p:nvSpPr>
        <p:spPr>
          <a:xfrm>
            <a:off x="215856" y="1804966"/>
            <a:ext cx="12430212" cy="281102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我们可以将</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中的</a:t>
            </a:r>
            <a:r>
              <a:rPr lang="en-US" altLang="zh-CN" sz="2800" dirty="0" smtClean="0">
                <a:latin typeface="黑体" pitchFamily="49" charset="-122"/>
                <a:ea typeface="黑体" pitchFamily="49" charset="-122"/>
              </a:rPr>
              <a:t>Hashes</a:t>
            </a:r>
            <a:r>
              <a:rPr lang="zh-CN" altLang="en-US" sz="2800" dirty="0" smtClean="0">
                <a:latin typeface="黑体" pitchFamily="49" charset="-122"/>
                <a:ea typeface="黑体" pitchFamily="49" charset="-122"/>
              </a:rPr>
              <a:t>类型看成具有</a:t>
            </a:r>
            <a:r>
              <a:rPr lang="en-US" altLang="zh-CN" sz="2800" dirty="0" smtClean="0">
                <a:latin typeface="黑体" pitchFamily="49" charset="-122"/>
                <a:ea typeface="黑体" pitchFamily="49" charset="-122"/>
              </a:rPr>
              <a:t>String Key</a:t>
            </a:r>
            <a:r>
              <a:rPr lang="zh-CN" altLang="en-US" sz="2800" dirty="0" smtClean="0">
                <a:latin typeface="黑体" pitchFamily="49" charset="-122"/>
                <a:ea typeface="黑体" pitchFamily="49" charset="-122"/>
              </a:rPr>
              <a:t>和</a:t>
            </a:r>
            <a:r>
              <a:rPr lang="en-US" altLang="zh-CN" sz="2800" dirty="0" smtClean="0">
                <a:latin typeface="黑体" pitchFamily="49" charset="-122"/>
                <a:ea typeface="黑体" pitchFamily="49" charset="-122"/>
              </a:rPr>
              <a:t>String Value</a:t>
            </a:r>
            <a:r>
              <a:rPr lang="zh-CN" altLang="en-US" sz="2800" dirty="0" smtClean="0">
                <a:latin typeface="黑体" pitchFamily="49" charset="-122"/>
                <a:ea typeface="黑体" pitchFamily="49" charset="-122"/>
              </a:rPr>
              <a:t>的</a:t>
            </a:r>
            <a:r>
              <a:rPr lang="en-US" altLang="zh-CN" sz="2800" dirty="0" smtClean="0">
                <a:latin typeface="黑体" pitchFamily="49" charset="-122"/>
                <a:ea typeface="黑体" pitchFamily="49" charset="-122"/>
              </a:rPr>
              <a:t>map</a:t>
            </a:r>
            <a:r>
              <a:rPr lang="zh-CN" altLang="en-US" sz="2800" dirty="0" smtClean="0">
                <a:latin typeface="黑体" pitchFamily="49" charset="-122"/>
                <a:ea typeface="黑体" pitchFamily="49" charset="-122"/>
              </a:rPr>
              <a:t>容器。</a:t>
            </a: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所以该类型非常适合于存储值对象的信息。如</a:t>
            </a:r>
            <a:r>
              <a:rPr lang="en-US" altLang="zh-CN" sz="2800" dirty="0" smtClean="0">
                <a:latin typeface="黑体" pitchFamily="49" charset="-122"/>
                <a:ea typeface="黑体" pitchFamily="49" charset="-122"/>
              </a:rPr>
              <a:t>Username</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Password</a:t>
            </a:r>
            <a:r>
              <a:rPr lang="zh-CN" altLang="en-US" sz="2800" dirty="0" smtClean="0">
                <a:latin typeface="黑体" pitchFamily="49" charset="-122"/>
                <a:ea typeface="黑体" pitchFamily="49" charset="-122"/>
              </a:rPr>
              <a:t>和</a:t>
            </a:r>
            <a:r>
              <a:rPr lang="en-US" altLang="zh-CN" sz="2800" dirty="0" smtClean="0">
                <a:latin typeface="黑体" pitchFamily="49" charset="-122"/>
                <a:ea typeface="黑体" pitchFamily="49" charset="-122"/>
              </a:rPr>
              <a:t>Age</a:t>
            </a:r>
            <a:r>
              <a:rPr lang="zh-CN" altLang="en-US" sz="2800" dirty="0" smtClean="0">
                <a:latin typeface="黑体" pitchFamily="49" charset="-122"/>
                <a:ea typeface="黑体" pitchFamily="49" charset="-122"/>
              </a:rPr>
              <a:t>等。如果</a:t>
            </a:r>
            <a:r>
              <a:rPr lang="en-US" altLang="zh-CN" sz="2800" dirty="0" smtClean="0">
                <a:latin typeface="黑体" pitchFamily="49" charset="-122"/>
                <a:ea typeface="黑体" pitchFamily="49" charset="-122"/>
              </a:rPr>
              <a:t>Hash</a:t>
            </a:r>
            <a:r>
              <a:rPr lang="zh-CN" altLang="en-US" sz="2800" dirty="0" smtClean="0">
                <a:latin typeface="黑体" pitchFamily="49" charset="-122"/>
                <a:ea typeface="黑体" pitchFamily="49" charset="-122"/>
              </a:rPr>
              <a:t>中包含很少的字段，那么该类型的数据也将仅占用很少的磁盘空间。每一个</a:t>
            </a:r>
            <a:r>
              <a:rPr lang="en-US" altLang="zh-CN" sz="2800" dirty="0" smtClean="0">
                <a:latin typeface="黑体" pitchFamily="49" charset="-122"/>
                <a:ea typeface="黑体" pitchFamily="49" charset="-122"/>
              </a:rPr>
              <a:t>Hash</a:t>
            </a:r>
            <a:r>
              <a:rPr lang="zh-CN" altLang="en-US" sz="2800" dirty="0" smtClean="0">
                <a:latin typeface="黑体" pitchFamily="49" charset="-122"/>
                <a:ea typeface="黑体" pitchFamily="49" charset="-122"/>
              </a:rPr>
              <a:t>可以存储</a:t>
            </a:r>
            <a:r>
              <a:rPr lang="en-US" altLang="zh-CN" sz="2800" dirty="0" smtClean="0">
                <a:latin typeface="黑体" pitchFamily="49" charset="-122"/>
                <a:ea typeface="黑体" pitchFamily="49" charset="-122"/>
              </a:rPr>
              <a:t>4294967295</a:t>
            </a:r>
            <a:r>
              <a:rPr lang="zh-CN" altLang="en-US" sz="2800" dirty="0" smtClean="0">
                <a:latin typeface="黑体" pitchFamily="49" charset="-122"/>
                <a:ea typeface="黑体" pitchFamily="49" charset="-122"/>
              </a:rPr>
              <a:t>个键值对。</a:t>
            </a: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2" name="TextBox 21"/>
          <p:cNvSpPr txBox="1"/>
          <p:nvPr/>
        </p:nvSpPr>
        <p:spPr>
          <a:xfrm>
            <a:off x="144418" y="4090982"/>
            <a:ext cx="3000396" cy="44976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hset</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hsetnx</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hmset</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hdel</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rPr>
              <a:t>del</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hincrby</a:t>
            </a:r>
            <a:endParaRPr lang="en-US" altLang="zh-CN" sz="3200" dirty="0" smtClean="0">
              <a:solidFill>
                <a:schemeClr val="tx1"/>
              </a:solidFill>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3" name="TextBox 22"/>
          <p:cNvSpPr txBox="1"/>
          <p:nvPr/>
        </p:nvSpPr>
        <p:spPr>
          <a:xfrm>
            <a:off x="2644748" y="4090982"/>
            <a:ext cx="3071834" cy="466384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hget</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hmget</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hlen</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hexists</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hgetall</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hkeys</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hvals</a:t>
            </a:r>
            <a:endParaRPr lang="zh-CN" altLang="en-US" sz="3200" dirty="0">
              <a:solidFill>
                <a:schemeClr val="tx1"/>
              </a:solidFill>
              <a:latin typeface="黑体" pitchFamily="49" charset="-122"/>
              <a:ea typeface="黑体" pitchFamily="49" charset="-122"/>
            </a:endParaRPr>
          </a:p>
        </p:txBody>
      </p:sp>
      <p:sp>
        <p:nvSpPr>
          <p:cNvPr id="24" name="TextBox 23"/>
          <p:cNvSpPr txBox="1"/>
          <p:nvPr/>
        </p:nvSpPr>
        <p:spPr>
          <a:xfrm>
            <a:off x="6430962" y="4376734"/>
            <a:ext cx="5929354" cy="15799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3200" i="1" dirty="0" smtClean="0">
                <a:solidFill>
                  <a:srgbClr val="7030A0"/>
                </a:solidFill>
                <a:latin typeface="黑体" pitchFamily="49" charset="-122"/>
                <a:ea typeface="黑体" pitchFamily="49" charset="-122"/>
              </a:rPr>
              <a:t>应用场景：</a:t>
            </a:r>
            <a:endParaRPr lang="en-US" altLang="zh-CN" sz="3200" i="1" dirty="0" smtClean="0">
              <a:solidFill>
                <a:srgbClr val="7030A0"/>
              </a:solidFill>
              <a:latin typeface="黑体" pitchFamily="49" charset="-122"/>
              <a:ea typeface="黑体" pitchFamily="49" charset="-122"/>
            </a:endParaRPr>
          </a:p>
          <a:p>
            <a:pPr algn="l"/>
            <a:r>
              <a:rPr lang="zh-CN" altLang="en-US" sz="3200" i="1" dirty="0" smtClean="0">
                <a:solidFill>
                  <a:srgbClr val="7030A0"/>
                </a:solidFill>
                <a:latin typeface="黑体" pitchFamily="49" charset="-122"/>
                <a:ea typeface="黑体" pitchFamily="49" charset="-122"/>
              </a:rPr>
              <a:t>存储部分变更的数据，如用户信息等。</a:t>
            </a:r>
            <a:endParaRPr kumimoji="0" lang="zh-CN" altLang="en-US" sz="3200" b="0" i="1" u="none" strike="noStrike" cap="none" spc="0" normalizeH="0" baseline="0" dirty="0">
              <a:ln>
                <a:noFill/>
              </a:ln>
              <a:solidFill>
                <a:srgbClr val="7030A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LIST</a:t>
            </a:r>
            <a:r>
              <a:rPr lang="zh-CN" altLang="en-US" dirty="0" smtClean="0">
                <a:latin typeface="黑体" pitchFamily="49" charset="-122"/>
                <a:ea typeface="黑体" pitchFamily="49" charset="-122"/>
              </a:rPr>
              <a:t>（列表</a:t>
            </a:r>
            <a:r>
              <a:rPr lang="zh-CN" altLang="en-US" dirty="0" smtClean="0"/>
              <a:t>）</a:t>
            </a:r>
            <a:endParaRPr lang="zh-CN" altLang="en-US" dirty="0"/>
          </a:p>
        </p:txBody>
      </p:sp>
      <p:sp>
        <p:nvSpPr>
          <p:cNvPr id="21" name="TextBox 20"/>
          <p:cNvSpPr txBox="1"/>
          <p:nvPr/>
        </p:nvSpPr>
        <p:spPr>
          <a:xfrm>
            <a:off x="287294" y="1876404"/>
            <a:ext cx="12430212" cy="22570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List</a:t>
            </a:r>
            <a:r>
              <a:rPr lang="zh-CN" altLang="en-US" sz="2800" dirty="0" smtClean="0">
                <a:latin typeface="黑体" pitchFamily="49" charset="-122"/>
                <a:ea typeface="黑体" pitchFamily="49" charset="-122"/>
              </a:rPr>
              <a:t>类型是按照插入顺序排序的字符串链表。和数据结构中的普通链表一样，我们可以在其头部</a:t>
            </a:r>
            <a:r>
              <a:rPr lang="en-US" altLang="zh-CN" sz="2800" dirty="0" smtClean="0">
                <a:latin typeface="黑体" pitchFamily="49" charset="-122"/>
                <a:ea typeface="黑体" pitchFamily="49" charset="-122"/>
              </a:rPr>
              <a:t>(left)</a:t>
            </a:r>
            <a:r>
              <a:rPr lang="zh-CN" altLang="en-US" sz="2800" dirty="0" smtClean="0">
                <a:latin typeface="黑体" pitchFamily="49" charset="-122"/>
                <a:ea typeface="黑体" pitchFamily="49" charset="-122"/>
              </a:rPr>
              <a:t>和尾部</a:t>
            </a:r>
            <a:r>
              <a:rPr lang="en-US" altLang="zh-CN" sz="2800" dirty="0" smtClean="0">
                <a:latin typeface="黑体" pitchFamily="49" charset="-122"/>
                <a:ea typeface="黑体" pitchFamily="49" charset="-122"/>
              </a:rPr>
              <a:t>(right)</a:t>
            </a:r>
            <a:r>
              <a:rPr lang="zh-CN" altLang="en-US" sz="2800" dirty="0" smtClean="0">
                <a:latin typeface="黑体" pitchFamily="49" charset="-122"/>
                <a:ea typeface="黑体" pitchFamily="49" charset="-122"/>
              </a:rPr>
              <a:t>添加新的元素。在插入时，如果该键并不存在，</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将为该键创建一个新的链表。与此相反，如果链表中所有的元素均被移除，那么该键也将会被从数据库中删除。</a:t>
            </a:r>
            <a:r>
              <a:rPr lang="en-US" altLang="zh-CN" sz="2800" dirty="0" smtClean="0">
                <a:latin typeface="黑体" pitchFamily="49" charset="-122"/>
                <a:ea typeface="黑体" pitchFamily="49" charset="-122"/>
              </a:rPr>
              <a:t>List</a:t>
            </a:r>
            <a:r>
              <a:rPr lang="zh-CN" altLang="en-US" sz="2800" dirty="0" smtClean="0">
                <a:latin typeface="黑体" pitchFamily="49" charset="-122"/>
                <a:ea typeface="黑体" pitchFamily="49" charset="-122"/>
              </a:rPr>
              <a:t>中可以包含的最大元素数量是</a:t>
            </a:r>
            <a:r>
              <a:rPr lang="en-US" altLang="zh-CN" sz="2800" dirty="0" smtClean="0">
                <a:latin typeface="黑体" pitchFamily="49" charset="-122"/>
                <a:ea typeface="黑体" pitchFamily="49" charset="-122"/>
              </a:rPr>
              <a:t>4294967295</a:t>
            </a:r>
            <a:r>
              <a:rPr lang="zh-CN" altLang="en-US" sz="2800" dirty="0" smtClean="0">
                <a:latin typeface="黑体" pitchFamily="49" charset="-122"/>
                <a:ea typeface="黑体" pitchFamily="49" charset="-122"/>
              </a:rPr>
              <a:t>。</a:t>
            </a: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22" name="TextBox 21"/>
          <p:cNvSpPr txBox="1"/>
          <p:nvPr/>
        </p:nvSpPr>
        <p:spPr>
          <a:xfrm>
            <a:off x="1542" y="4233858"/>
            <a:ext cx="3286148" cy="521783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lpush</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lpushx</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linsert</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rpush</a:t>
            </a:r>
            <a:r>
              <a:rPr lang="en-US" altLang="zh-CN" sz="3200" dirty="0" smtClean="0">
                <a:solidFill>
                  <a:schemeClr val="tx1"/>
                </a:solidFill>
                <a:latin typeface="黑体" pitchFamily="49" charset="-122"/>
                <a:ea typeface="黑体" pitchFamily="49" charset="-122"/>
              </a:rPr>
              <a:t> </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rpushx</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rpoplpush</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rPr>
              <a:t>del</a:t>
            </a:r>
          </a:p>
          <a:p>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3" name="TextBox 22"/>
          <p:cNvSpPr txBox="1"/>
          <p:nvPr/>
        </p:nvSpPr>
        <p:spPr>
          <a:xfrm>
            <a:off x="2573310" y="4305296"/>
            <a:ext cx="3286148" cy="521783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lrem</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ltrim</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lset</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rpoplpush</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lrange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lpop</a:t>
            </a:r>
            <a:r>
              <a:rPr lang="en-US" altLang="zh-CN" sz="3200" dirty="0" smtClean="0">
                <a:solidFill>
                  <a:schemeClr val="tx1"/>
                </a:solidFill>
                <a:latin typeface="黑体" pitchFamily="49" charset="-122"/>
                <a:ea typeface="黑体" pitchFamily="49" charset="-122"/>
              </a:rPr>
              <a:t> </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lindex</a:t>
            </a:r>
            <a:endParaRPr lang="en-US" altLang="zh-CN" sz="3200" dirty="0" smtClean="0">
              <a:solidFill>
                <a:schemeClr val="tx1"/>
              </a:solidFill>
              <a:latin typeface="黑体" pitchFamily="49" charset="-122"/>
              <a:ea typeface="黑体" pitchFamily="49" charset="-122"/>
            </a:endParaRPr>
          </a:p>
          <a:p>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4" name="TextBox 23"/>
          <p:cNvSpPr txBox="1"/>
          <p:nvPr/>
        </p:nvSpPr>
        <p:spPr>
          <a:xfrm>
            <a:off x="5359392" y="3805230"/>
            <a:ext cx="7500990" cy="45345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2400" b="0" i="1" u="none" strike="noStrike" cap="none" spc="0" normalizeH="0" baseline="0" dirty="0" smtClean="0">
                <a:ln>
                  <a:noFill/>
                </a:ln>
                <a:solidFill>
                  <a:srgbClr val="7030A0"/>
                </a:solidFill>
                <a:effectLst/>
                <a:uFillTx/>
                <a:latin typeface="黑体" pitchFamily="49" charset="-122"/>
                <a:ea typeface="黑体" pitchFamily="49" charset="-122"/>
                <a:sym typeface="Helvetica"/>
              </a:rPr>
              <a:t>应用场景</a:t>
            </a:r>
            <a:endParaRPr kumimoji="0" lang="en-US" altLang="zh-CN" sz="2400" b="0" i="1" u="none" strike="noStrike" cap="none" spc="0" normalizeH="0" baseline="0" dirty="0" smtClean="0">
              <a:ln>
                <a:noFill/>
              </a:ln>
              <a:solidFill>
                <a:srgbClr val="7030A0"/>
              </a:solidFill>
              <a:effectLst/>
              <a:uFillTx/>
              <a:latin typeface="黑体" pitchFamily="49" charset="-122"/>
              <a:ea typeface="黑体" pitchFamily="49" charset="-122"/>
              <a:sym typeface="Helvetica"/>
            </a:endParaRPr>
          </a:p>
          <a:p>
            <a:pPr algn="l"/>
            <a:r>
              <a:rPr lang="zh-CN" altLang="en-US" sz="2400" i="1" dirty="0" smtClean="0">
                <a:solidFill>
                  <a:srgbClr val="7030A0"/>
                </a:solidFill>
                <a:latin typeface="黑体" pitchFamily="49" charset="-122"/>
                <a:ea typeface="黑体" pitchFamily="49" charset="-122"/>
              </a:rPr>
              <a:t>消息队列系统</a:t>
            </a:r>
            <a:endParaRPr lang="en-US" altLang="zh-CN" sz="2400" i="1" dirty="0" smtClean="0">
              <a:solidFill>
                <a:srgbClr val="7030A0"/>
              </a:solidFill>
              <a:latin typeface="黑体" pitchFamily="49" charset="-122"/>
              <a:ea typeface="黑体" pitchFamily="49" charset="-122"/>
            </a:endParaRPr>
          </a:p>
          <a:p>
            <a:pPr algn="l"/>
            <a:r>
              <a:rPr lang="zh-CN" altLang="en-US" sz="2400" i="1" dirty="0" smtClean="0">
                <a:solidFill>
                  <a:srgbClr val="7030A0"/>
                </a:solidFill>
                <a:latin typeface="黑体" pitchFamily="49" charset="-122"/>
                <a:ea typeface="黑体" pitchFamily="49" charset="-122"/>
              </a:rPr>
              <a:t>比如</a:t>
            </a:r>
            <a:r>
              <a:rPr lang="en-US" sz="2400" i="1" dirty="0" err="1" smtClean="0">
                <a:solidFill>
                  <a:srgbClr val="7030A0"/>
                </a:solidFill>
                <a:latin typeface="黑体" pitchFamily="49" charset="-122"/>
                <a:ea typeface="黑体" pitchFamily="49" charset="-122"/>
              </a:rPr>
              <a:t>sina</a:t>
            </a:r>
            <a:r>
              <a:rPr lang="zh-CN" altLang="en-US" sz="2400" i="1" dirty="0" smtClean="0">
                <a:solidFill>
                  <a:srgbClr val="7030A0"/>
                </a:solidFill>
                <a:latin typeface="黑体" pitchFamily="49" charset="-122"/>
                <a:ea typeface="黑体" pitchFamily="49" charset="-122"/>
              </a:rPr>
              <a:t>微博</a:t>
            </a:r>
            <a:r>
              <a:rPr lang="en-US" altLang="zh-CN" sz="2400" i="1" dirty="0" smtClean="0">
                <a:solidFill>
                  <a:srgbClr val="7030A0"/>
                </a:solidFill>
                <a:latin typeface="黑体" pitchFamily="49" charset="-122"/>
                <a:ea typeface="黑体" pitchFamily="49" charset="-122"/>
              </a:rPr>
              <a:t>: </a:t>
            </a:r>
            <a:r>
              <a:rPr lang="zh-CN" altLang="en-US" sz="2400" i="1" dirty="0" smtClean="0">
                <a:solidFill>
                  <a:srgbClr val="7030A0"/>
                </a:solidFill>
                <a:latin typeface="黑体" pitchFamily="49" charset="-122"/>
                <a:ea typeface="黑体" pitchFamily="49" charset="-122"/>
              </a:rPr>
              <a:t/>
            </a:r>
            <a:br>
              <a:rPr lang="zh-CN" altLang="en-US" sz="2400" i="1" dirty="0" smtClean="0">
                <a:solidFill>
                  <a:srgbClr val="7030A0"/>
                </a:solidFill>
                <a:latin typeface="黑体" pitchFamily="49" charset="-122"/>
                <a:ea typeface="黑体" pitchFamily="49" charset="-122"/>
              </a:rPr>
            </a:br>
            <a:r>
              <a:rPr lang="zh-CN" altLang="en-US" sz="2400" i="1" dirty="0" smtClean="0">
                <a:solidFill>
                  <a:srgbClr val="7030A0"/>
                </a:solidFill>
                <a:latin typeface="黑体" pitchFamily="49" charset="-122"/>
                <a:ea typeface="黑体" pitchFamily="49" charset="-122"/>
              </a:rPr>
              <a:t>在</a:t>
            </a:r>
            <a:r>
              <a:rPr lang="en-US" altLang="zh-CN" sz="2400" i="1" dirty="0" err="1" smtClean="0">
                <a:solidFill>
                  <a:srgbClr val="7030A0"/>
                </a:solidFill>
                <a:latin typeface="黑体" pitchFamily="49" charset="-122"/>
                <a:ea typeface="黑体" pitchFamily="49" charset="-122"/>
              </a:rPr>
              <a:t>Redis</a:t>
            </a:r>
            <a:r>
              <a:rPr lang="zh-CN" altLang="en-US" sz="2400" i="1" dirty="0" smtClean="0">
                <a:solidFill>
                  <a:srgbClr val="7030A0"/>
                </a:solidFill>
                <a:latin typeface="黑体" pitchFamily="49" charset="-122"/>
                <a:ea typeface="黑体" pitchFamily="49" charset="-122"/>
              </a:rPr>
              <a:t>中我们的最新微博</a:t>
            </a:r>
            <a:r>
              <a:rPr lang="en-US" altLang="zh-CN" sz="2400" i="1" dirty="0" smtClean="0">
                <a:solidFill>
                  <a:srgbClr val="7030A0"/>
                </a:solidFill>
                <a:latin typeface="黑体" pitchFamily="49" charset="-122"/>
                <a:ea typeface="黑体" pitchFamily="49" charset="-122"/>
              </a:rPr>
              <a:t>ID</a:t>
            </a:r>
            <a:r>
              <a:rPr lang="zh-CN" altLang="en-US" sz="2400" i="1" dirty="0" smtClean="0">
                <a:solidFill>
                  <a:srgbClr val="7030A0"/>
                </a:solidFill>
                <a:latin typeface="黑体" pitchFamily="49" charset="-122"/>
                <a:ea typeface="黑体" pitchFamily="49" charset="-122"/>
              </a:rPr>
              <a:t>使用了常驻缓存，这是一直更新的。但是做了限制不能超过</a:t>
            </a:r>
            <a:r>
              <a:rPr lang="en-US" altLang="zh-CN" sz="2400" i="1" dirty="0" smtClean="0">
                <a:solidFill>
                  <a:srgbClr val="7030A0"/>
                </a:solidFill>
                <a:latin typeface="黑体" pitchFamily="49" charset="-122"/>
                <a:ea typeface="黑体" pitchFamily="49" charset="-122"/>
              </a:rPr>
              <a:t>5000</a:t>
            </a:r>
            <a:r>
              <a:rPr lang="zh-CN" altLang="en-US" sz="2400" i="1" dirty="0" smtClean="0">
                <a:solidFill>
                  <a:srgbClr val="7030A0"/>
                </a:solidFill>
                <a:latin typeface="黑体" pitchFamily="49" charset="-122"/>
                <a:ea typeface="黑体" pitchFamily="49" charset="-122"/>
              </a:rPr>
              <a:t>个</a:t>
            </a:r>
            <a:r>
              <a:rPr lang="en-US" altLang="zh-CN" sz="2400" i="1" dirty="0" smtClean="0">
                <a:solidFill>
                  <a:srgbClr val="7030A0"/>
                </a:solidFill>
                <a:latin typeface="黑体" pitchFamily="49" charset="-122"/>
                <a:ea typeface="黑体" pitchFamily="49" charset="-122"/>
              </a:rPr>
              <a:t>ID</a:t>
            </a:r>
            <a:r>
              <a:rPr lang="zh-CN" altLang="en-US" sz="2400" i="1" dirty="0" smtClean="0">
                <a:solidFill>
                  <a:srgbClr val="7030A0"/>
                </a:solidFill>
                <a:latin typeface="黑体" pitchFamily="49" charset="-122"/>
                <a:ea typeface="黑体" pitchFamily="49" charset="-122"/>
              </a:rPr>
              <a:t>，因此获取</a:t>
            </a:r>
            <a:r>
              <a:rPr lang="en-US" altLang="zh-CN" sz="2400" i="1" dirty="0" smtClean="0">
                <a:solidFill>
                  <a:srgbClr val="7030A0"/>
                </a:solidFill>
                <a:latin typeface="黑体" pitchFamily="49" charset="-122"/>
                <a:ea typeface="黑体" pitchFamily="49" charset="-122"/>
              </a:rPr>
              <a:t>ID</a:t>
            </a:r>
            <a:r>
              <a:rPr lang="zh-CN" altLang="en-US" sz="2400" i="1" dirty="0" smtClean="0">
                <a:solidFill>
                  <a:srgbClr val="7030A0"/>
                </a:solidFill>
                <a:latin typeface="黑体" pitchFamily="49" charset="-122"/>
                <a:ea typeface="黑体" pitchFamily="49" charset="-122"/>
              </a:rPr>
              <a:t>的函数会一直询问</a:t>
            </a:r>
            <a:r>
              <a:rPr lang="en-US" altLang="zh-CN" sz="2400" i="1" dirty="0" err="1" smtClean="0">
                <a:solidFill>
                  <a:srgbClr val="7030A0"/>
                </a:solidFill>
                <a:latin typeface="黑体" pitchFamily="49" charset="-122"/>
                <a:ea typeface="黑体" pitchFamily="49" charset="-122"/>
              </a:rPr>
              <a:t>Redis</a:t>
            </a:r>
            <a:r>
              <a:rPr lang="zh-CN" altLang="en-US" sz="2400" i="1" dirty="0" smtClean="0">
                <a:solidFill>
                  <a:srgbClr val="7030A0"/>
                </a:solidFill>
                <a:latin typeface="黑体" pitchFamily="49" charset="-122"/>
                <a:ea typeface="黑体" pitchFamily="49" charset="-122"/>
              </a:rPr>
              <a:t>。只有在</a:t>
            </a:r>
            <a:r>
              <a:rPr lang="en-US" altLang="zh-CN" sz="2400" i="1" dirty="0" smtClean="0">
                <a:solidFill>
                  <a:srgbClr val="7030A0"/>
                </a:solidFill>
                <a:latin typeface="黑体" pitchFamily="49" charset="-122"/>
                <a:ea typeface="黑体" pitchFamily="49" charset="-122"/>
              </a:rPr>
              <a:t>start/count</a:t>
            </a:r>
            <a:r>
              <a:rPr lang="zh-CN" altLang="en-US" sz="2400" i="1" dirty="0" smtClean="0">
                <a:solidFill>
                  <a:srgbClr val="7030A0"/>
                </a:solidFill>
                <a:latin typeface="黑体" pitchFamily="49" charset="-122"/>
                <a:ea typeface="黑体" pitchFamily="49" charset="-122"/>
              </a:rPr>
              <a:t>参数超出了这个范围的时候，才需要去访问数据库。 </a:t>
            </a:r>
            <a:br>
              <a:rPr lang="zh-CN" altLang="en-US" sz="2400" i="1" dirty="0" smtClean="0">
                <a:solidFill>
                  <a:srgbClr val="7030A0"/>
                </a:solidFill>
                <a:latin typeface="黑体" pitchFamily="49" charset="-122"/>
                <a:ea typeface="黑体" pitchFamily="49" charset="-122"/>
              </a:rPr>
            </a:br>
            <a:r>
              <a:rPr lang="zh-CN" altLang="en-US" sz="2400" i="1" dirty="0" smtClean="0">
                <a:solidFill>
                  <a:srgbClr val="7030A0"/>
                </a:solidFill>
                <a:latin typeface="黑体" pitchFamily="49" charset="-122"/>
                <a:ea typeface="黑体" pitchFamily="49" charset="-122"/>
              </a:rPr>
              <a:t>系统不会像传统方式那样“刷新”缓存，</a:t>
            </a:r>
            <a:r>
              <a:rPr lang="en-US" altLang="zh-CN" sz="2400" i="1" dirty="0" err="1" smtClean="0">
                <a:solidFill>
                  <a:srgbClr val="7030A0"/>
                </a:solidFill>
                <a:latin typeface="黑体" pitchFamily="49" charset="-122"/>
                <a:ea typeface="黑体" pitchFamily="49" charset="-122"/>
              </a:rPr>
              <a:t>Redis</a:t>
            </a:r>
            <a:r>
              <a:rPr lang="zh-CN" altLang="en-US" sz="2400" i="1" dirty="0" smtClean="0">
                <a:solidFill>
                  <a:srgbClr val="7030A0"/>
                </a:solidFill>
                <a:latin typeface="黑体" pitchFamily="49" charset="-122"/>
                <a:ea typeface="黑体" pitchFamily="49" charset="-122"/>
              </a:rPr>
              <a:t>实例中的信息永远是一致的。</a:t>
            </a:r>
            <a:r>
              <a:rPr lang="en-US" altLang="zh-CN" sz="2400" i="1" dirty="0" smtClean="0">
                <a:solidFill>
                  <a:srgbClr val="7030A0"/>
                </a:solidFill>
                <a:latin typeface="黑体" pitchFamily="49" charset="-122"/>
                <a:ea typeface="黑体" pitchFamily="49" charset="-122"/>
              </a:rPr>
              <a:t>SQL</a:t>
            </a:r>
            <a:r>
              <a:rPr lang="zh-CN" altLang="en-US" sz="2400" i="1" dirty="0" smtClean="0">
                <a:solidFill>
                  <a:srgbClr val="7030A0"/>
                </a:solidFill>
                <a:latin typeface="黑体" pitchFamily="49" charset="-122"/>
                <a:ea typeface="黑体" pitchFamily="49" charset="-122"/>
              </a:rPr>
              <a:t>数据库（或是硬盘上的其他类型数据库）只是在用户需要获取“很远”的数据时才会被触发，而主页或第一个评论页是不会麻烦到硬盘上的数据库了。</a:t>
            </a:r>
            <a:endParaRPr kumimoji="0" lang="zh-CN" altLang="en-US" sz="2400" b="0" i="1" u="none" strike="noStrike" cap="none" spc="0" normalizeH="0" baseline="0" dirty="0">
              <a:ln>
                <a:noFill/>
              </a:ln>
              <a:solidFill>
                <a:srgbClr val="7030A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SET(</a:t>
            </a:r>
            <a:r>
              <a:rPr lang="zh-CN" altLang="en-US" dirty="0" smtClean="0">
                <a:latin typeface="黑体" pitchFamily="49" charset="-122"/>
                <a:ea typeface="黑体" pitchFamily="49" charset="-122"/>
              </a:rPr>
              <a:t>集合</a:t>
            </a:r>
            <a:r>
              <a:rPr lang="en-US" altLang="zh-CN"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
        <p:nvSpPr>
          <p:cNvPr id="18" name="TextBox 17"/>
          <p:cNvSpPr txBox="1"/>
          <p:nvPr/>
        </p:nvSpPr>
        <p:spPr>
          <a:xfrm>
            <a:off x="215856" y="1876404"/>
            <a:ext cx="12644526" cy="139525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Set</a:t>
            </a:r>
            <a:r>
              <a:rPr lang="zh-CN" altLang="en-US" sz="2800" dirty="0" smtClean="0">
                <a:latin typeface="黑体" pitchFamily="49" charset="-122"/>
                <a:ea typeface="黑体" pitchFamily="49" charset="-122"/>
              </a:rPr>
              <a:t>类型看作为没有排序的字符集合。</a:t>
            </a:r>
            <a:r>
              <a:rPr lang="en-US" altLang="zh-CN" sz="2800" dirty="0" smtClean="0">
                <a:latin typeface="黑体" pitchFamily="49" charset="-122"/>
                <a:ea typeface="黑体" pitchFamily="49" charset="-122"/>
              </a:rPr>
              <a:t>Set</a:t>
            </a:r>
            <a:r>
              <a:rPr lang="zh-CN" altLang="en-US" sz="2800" dirty="0" smtClean="0">
                <a:latin typeface="黑体" pitchFamily="49" charset="-122"/>
                <a:ea typeface="黑体" pitchFamily="49" charset="-122"/>
              </a:rPr>
              <a:t>可包含的最大元素数量是</a:t>
            </a:r>
            <a:r>
              <a:rPr lang="en-US" altLang="zh-CN" sz="2800" dirty="0" smtClean="0">
                <a:latin typeface="黑体" pitchFamily="49" charset="-122"/>
                <a:ea typeface="黑体" pitchFamily="49" charset="-122"/>
              </a:rPr>
              <a:t>4294967295</a:t>
            </a:r>
            <a:r>
              <a:rPr lang="zh-CN" altLang="en-US" sz="2800" dirty="0" smtClean="0">
                <a:latin typeface="黑体" pitchFamily="49" charset="-122"/>
                <a:ea typeface="黑体" pitchFamily="49" charset="-122"/>
              </a:rPr>
              <a:t>。如果多次添加相同元素，</a:t>
            </a:r>
            <a:r>
              <a:rPr lang="en-US" altLang="zh-CN" sz="2800" dirty="0" smtClean="0">
                <a:latin typeface="黑体" pitchFamily="49" charset="-122"/>
                <a:ea typeface="黑体" pitchFamily="49" charset="-122"/>
              </a:rPr>
              <a:t>Set</a:t>
            </a:r>
            <a:r>
              <a:rPr lang="zh-CN" altLang="en-US" sz="2800" dirty="0" smtClean="0">
                <a:latin typeface="黑体" pitchFamily="49" charset="-122"/>
                <a:ea typeface="黑体" pitchFamily="49" charset="-122"/>
              </a:rPr>
              <a:t>中将仅保留该元素的一份拷贝。</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21" name="TextBox 20"/>
          <p:cNvSpPr txBox="1"/>
          <p:nvPr/>
        </p:nvSpPr>
        <p:spPr>
          <a:xfrm>
            <a:off x="72980" y="3019412"/>
            <a:ext cx="4071966" cy="466384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sadd</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spop</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srem</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smove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sismember</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smembers</a:t>
            </a:r>
            <a:r>
              <a:rPr lang="en-US" altLang="zh-CN" sz="3200" dirty="0" smtClean="0">
                <a:solidFill>
                  <a:schemeClr val="tx1"/>
                </a:solidFill>
                <a:latin typeface="黑体" pitchFamily="49" charset="-122"/>
                <a:ea typeface="黑体" pitchFamily="49" charset="-122"/>
              </a:rPr>
              <a:t> </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scard</a:t>
            </a:r>
            <a:endParaRPr lang="en-US" altLang="zh-CN" sz="3200" dirty="0" smtClean="0">
              <a:solidFill>
                <a:schemeClr val="tx1"/>
              </a:solidFill>
              <a:latin typeface="黑体" pitchFamily="49" charset="-122"/>
              <a:ea typeface="黑体" pitchFamily="49" charset="-122"/>
            </a:endParaRPr>
          </a:p>
        </p:txBody>
      </p:sp>
      <p:sp>
        <p:nvSpPr>
          <p:cNvPr id="22" name="TextBox 21"/>
          <p:cNvSpPr txBox="1"/>
          <p:nvPr/>
        </p:nvSpPr>
        <p:spPr>
          <a:xfrm>
            <a:off x="3144814" y="3019412"/>
            <a:ext cx="4071966" cy="466384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srandmember</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sdiff</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sdiffstore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rPr>
              <a:t>sinter</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sinterstore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sunion</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sunionstore</a:t>
            </a:r>
            <a:endParaRPr lang="zh-CN" altLang="en-US" sz="3200" dirty="0">
              <a:solidFill>
                <a:schemeClr val="tx1"/>
              </a:solidFill>
              <a:latin typeface="黑体" pitchFamily="49" charset="-122"/>
              <a:ea typeface="黑体" pitchFamily="49" charset="-122"/>
            </a:endParaRPr>
          </a:p>
        </p:txBody>
      </p:sp>
      <p:sp>
        <p:nvSpPr>
          <p:cNvPr id="23" name="TextBox 22"/>
          <p:cNvSpPr txBox="1"/>
          <p:nvPr/>
        </p:nvSpPr>
        <p:spPr>
          <a:xfrm>
            <a:off x="6430962" y="3162288"/>
            <a:ext cx="6357982" cy="484235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i="1" dirty="0" smtClean="0">
                <a:solidFill>
                  <a:srgbClr val="7030A0"/>
                </a:solidFill>
                <a:latin typeface="黑体" pitchFamily="49" charset="-122"/>
                <a:ea typeface="黑体" pitchFamily="49" charset="-122"/>
              </a:rPr>
              <a:t>应用场景：</a:t>
            </a:r>
            <a:endParaRPr lang="en-US" altLang="zh-CN" sz="2800" i="1" dirty="0" smtClean="0">
              <a:solidFill>
                <a:srgbClr val="7030A0"/>
              </a:solidFill>
              <a:latin typeface="黑体" pitchFamily="49" charset="-122"/>
              <a:ea typeface="黑体" pitchFamily="49" charset="-122"/>
            </a:endParaRPr>
          </a:p>
          <a:p>
            <a:pPr algn="l"/>
            <a:r>
              <a:rPr lang="zh-CN" altLang="en-US" sz="2800" i="1" dirty="0" smtClean="0">
                <a:solidFill>
                  <a:srgbClr val="7030A0"/>
                </a:solidFill>
                <a:latin typeface="黑体" pitchFamily="49" charset="-122"/>
                <a:ea typeface="黑体" pitchFamily="49" charset="-122"/>
              </a:rPr>
              <a:t>案例： </a:t>
            </a:r>
            <a:br>
              <a:rPr lang="zh-CN" altLang="en-US" sz="2800" i="1" dirty="0" smtClean="0">
                <a:solidFill>
                  <a:srgbClr val="7030A0"/>
                </a:solidFill>
                <a:latin typeface="黑体" pitchFamily="49" charset="-122"/>
                <a:ea typeface="黑体" pitchFamily="49" charset="-122"/>
              </a:rPr>
            </a:br>
            <a:r>
              <a:rPr lang="zh-CN" altLang="en-US" sz="2800" i="1" dirty="0" smtClean="0">
                <a:solidFill>
                  <a:srgbClr val="7030A0"/>
                </a:solidFill>
                <a:latin typeface="黑体" pitchFamily="49" charset="-122"/>
                <a:ea typeface="黑体" pitchFamily="49" charset="-122"/>
              </a:rPr>
              <a:t>在微博应用中，可以将一个用户所有的关注人存在一个集合中，将其所有粉丝存在一个集合。</a:t>
            </a:r>
            <a:r>
              <a:rPr lang="en-US" altLang="zh-CN" sz="2800" i="1" dirty="0" err="1" smtClean="0">
                <a:solidFill>
                  <a:srgbClr val="7030A0"/>
                </a:solidFill>
                <a:latin typeface="黑体" pitchFamily="49" charset="-122"/>
                <a:ea typeface="黑体" pitchFamily="49" charset="-122"/>
              </a:rPr>
              <a:t>Redis</a:t>
            </a:r>
            <a:r>
              <a:rPr lang="zh-CN" altLang="en-US" sz="2800" i="1" dirty="0" smtClean="0">
                <a:solidFill>
                  <a:srgbClr val="7030A0"/>
                </a:solidFill>
                <a:latin typeface="黑体" pitchFamily="49" charset="-122"/>
                <a:ea typeface="黑体" pitchFamily="49" charset="-122"/>
              </a:rPr>
              <a:t>还为集合提供了求交集、并集、差集等操作，可以非常方便的实现如共同关注、共同喜好、二度好友等功能，对上面的所有集合操作，你还可以使用不同的命令选择将结果返回给客户端还是存集到一个新的集合中。</a:t>
            </a:r>
            <a:endParaRPr kumimoji="0" lang="zh-CN" altLang="en-US" sz="2800" b="0" i="1" u="none" strike="noStrike" cap="none" spc="0" normalizeH="0" baseline="0" dirty="0">
              <a:ln>
                <a:noFill/>
              </a:ln>
              <a:solidFill>
                <a:srgbClr val="7030A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SortedSet</a:t>
            </a:r>
            <a:r>
              <a:rPr lang="zh-CN" altLang="en-US" dirty="0" smtClean="0">
                <a:latin typeface="黑体" pitchFamily="49" charset="-122"/>
                <a:ea typeface="黑体" pitchFamily="49" charset="-122"/>
              </a:rPr>
              <a:t>（有序集合）</a:t>
            </a:r>
            <a:endParaRPr lang="zh-CN" altLang="en-US" dirty="0">
              <a:latin typeface="黑体" pitchFamily="49" charset="-122"/>
              <a:ea typeface="黑体" pitchFamily="49" charset="-122"/>
            </a:endParaRPr>
          </a:p>
        </p:txBody>
      </p:sp>
      <p:sp>
        <p:nvSpPr>
          <p:cNvPr id="18" name="TextBox 17"/>
          <p:cNvSpPr txBox="1"/>
          <p:nvPr/>
        </p:nvSpPr>
        <p:spPr>
          <a:xfrm>
            <a:off x="215856" y="1804966"/>
            <a:ext cx="1214446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2" name="TextBox 21"/>
          <p:cNvSpPr txBox="1"/>
          <p:nvPr/>
        </p:nvSpPr>
        <p:spPr>
          <a:xfrm>
            <a:off x="215856" y="1876404"/>
            <a:ext cx="11930146" cy="182614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Sorted-Sets</a:t>
            </a:r>
            <a:r>
              <a:rPr lang="zh-CN" altLang="en-US" sz="2800" dirty="0" smtClean="0">
                <a:latin typeface="黑体" pitchFamily="49" charset="-122"/>
                <a:ea typeface="黑体" pitchFamily="49" charset="-122"/>
              </a:rPr>
              <a:t>中的每一个成员都会有一个分数</a:t>
            </a:r>
            <a:r>
              <a:rPr lang="en-US" altLang="zh-CN" sz="2800" dirty="0" smtClean="0">
                <a:latin typeface="黑体" pitchFamily="49" charset="-122"/>
                <a:ea typeface="黑体" pitchFamily="49" charset="-122"/>
              </a:rPr>
              <a:t>(score)</a:t>
            </a:r>
            <a:r>
              <a:rPr lang="zh-CN" altLang="en-US" sz="2800" dirty="0" smtClean="0">
                <a:latin typeface="黑体" pitchFamily="49" charset="-122"/>
                <a:ea typeface="黑体" pitchFamily="49" charset="-122"/>
              </a:rPr>
              <a:t>与之关联，</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正是通过分数来为集合中的成员进行从小到大的排序。成员是唯一的，但是分数</a:t>
            </a:r>
            <a:r>
              <a:rPr lang="en-US" altLang="zh-CN" sz="2800" dirty="0" smtClean="0">
                <a:latin typeface="黑体" pitchFamily="49" charset="-122"/>
                <a:ea typeface="黑体" pitchFamily="49" charset="-122"/>
              </a:rPr>
              <a:t>(score)</a:t>
            </a:r>
            <a:r>
              <a:rPr lang="zh-CN" altLang="en-US" sz="2800" dirty="0" smtClean="0">
                <a:latin typeface="黑体" pitchFamily="49" charset="-122"/>
                <a:ea typeface="黑体" pitchFamily="49" charset="-122"/>
              </a:rPr>
              <a:t>却是可以重复的。</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23" name="TextBox 22"/>
          <p:cNvSpPr txBox="1"/>
          <p:nvPr/>
        </p:nvSpPr>
        <p:spPr>
          <a:xfrm>
            <a:off x="287294" y="3590916"/>
            <a:ext cx="3643338" cy="466384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zadd</a:t>
            </a:r>
            <a:r>
              <a:rPr lang="en-US" altLang="zh-CN" sz="3200" dirty="0" smtClean="0">
                <a:solidFill>
                  <a:schemeClr val="tx1"/>
                </a:solidFill>
                <a:latin typeface="黑体" pitchFamily="49" charset="-122"/>
                <a:ea typeface="黑体" pitchFamily="49" charset="-122"/>
              </a:rPr>
              <a:t> </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zrem</a:t>
            </a:r>
            <a:r>
              <a:rPr lang="en-US" altLang="zh-CN" sz="3200" dirty="0" smtClean="0">
                <a:solidFill>
                  <a:schemeClr val="tx1"/>
                </a:solidFill>
                <a:latin typeface="黑体" pitchFamily="49" charset="-122"/>
                <a:ea typeface="黑体" pitchFamily="49" charset="-122"/>
              </a:rPr>
              <a:t> </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zincrby</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zrange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zrank</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zcard</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zcount</a:t>
            </a:r>
            <a:endParaRPr lang="en-US" altLang="zh-CN" sz="3200" dirty="0" smtClean="0">
              <a:solidFill>
                <a:schemeClr val="tx1"/>
              </a:solidFill>
              <a:latin typeface="黑体" pitchFamily="49" charset="-122"/>
              <a:ea typeface="黑体" pitchFamily="49" charset="-122"/>
            </a:endParaRPr>
          </a:p>
        </p:txBody>
      </p:sp>
      <p:sp>
        <p:nvSpPr>
          <p:cNvPr id="24" name="TextBox 23"/>
          <p:cNvSpPr txBox="1"/>
          <p:nvPr/>
        </p:nvSpPr>
        <p:spPr>
          <a:xfrm>
            <a:off x="2787624" y="3590916"/>
            <a:ext cx="4429156" cy="466384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zscore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zrangebyscore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zremrangebyscore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zremrangebyrank</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zrevrange</a:t>
            </a:r>
            <a:endParaRPr lang="en-US" altLang="zh-CN" sz="32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zrevrangebyscore</a:t>
            </a:r>
            <a:r>
              <a:rPr lang="en-US" altLang="zh-CN" sz="3200" dirty="0" smtClean="0">
                <a:solidFill>
                  <a:schemeClr val="tx1"/>
                </a:solidFill>
                <a:latin typeface="黑体" pitchFamily="49" charset="-122"/>
                <a:ea typeface="黑体" pitchFamily="49" charset="-122"/>
              </a:rPr>
              <a:t> </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rPr>
              <a:t>zrevrangebyscore</a:t>
            </a:r>
            <a:endParaRPr lang="zh-CN" altLang="en-US" sz="3200" dirty="0">
              <a:solidFill>
                <a:schemeClr val="tx1"/>
              </a:solidFill>
              <a:latin typeface="黑体" pitchFamily="49" charset="-122"/>
              <a:ea typeface="黑体" pitchFamily="49" charset="-122"/>
            </a:endParaRPr>
          </a:p>
        </p:txBody>
      </p:sp>
      <p:sp>
        <p:nvSpPr>
          <p:cNvPr id="25" name="TextBox 24"/>
          <p:cNvSpPr txBox="1"/>
          <p:nvPr/>
        </p:nvSpPr>
        <p:spPr>
          <a:xfrm>
            <a:off x="7145342" y="3519478"/>
            <a:ext cx="5500726" cy="484235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i="1" dirty="0" smtClean="0">
                <a:solidFill>
                  <a:srgbClr val="7030A0"/>
                </a:solidFill>
                <a:latin typeface="黑体" pitchFamily="49" charset="-122"/>
                <a:ea typeface="黑体" pitchFamily="49" charset="-122"/>
              </a:rPr>
              <a:t>应用场景：</a:t>
            </a:r>
            <a:endParaRPr lang="en-US" altLang="zh-CN" sz="2800" i="1" dirty="0" smtClean="0">
              <a:solidFill>
                <a:srgbClr val="7030A0"/>
              </a:solidFill>
              <a:latin typeface="黑体" pitchFamily="49" charset="-122"/>
              <a:ea typeface="黑体" pitchFamily="49" charset="-122"/>
            </a:endParaRPr>
          </a:p>
          <a:p>
            <a:pPr algn="l"/>
            <a:r>
              <a:rPr lang="zh-CN" altLang="en-US" sz="2800" i="1" dirty="0" smtClean="0">
                <a:solidFill>
                  <a:srgbClr val="7030A0"/>
                </a:solidFill>
                <a:latin typeface="黑体" pitchFamily="49" charset="-122"/>
                <a:ea typeface="黑体" pitchFamily="49" charset="-122"/>
              </a:rPr>
              <a:t>排行榜应用，取</a:t>
            </a:r>
            <a:r>
              <a:rPr lang="en-US" altLang="zh-CN" sz="2800" i="1" dirty="0" smtClean="0">
                <a:solidFill>
                  <a:srgbClr val="7030A0"/>
                </a:solidFill>
                <a:latin typeface="黑体" pitchFamily="49" charset="-122"/>
                <a:ea typeface="黑体" pitchFamily="49" charset="-122"/>
              </a:rPr>
              <a:t>TOP N</a:t>
            </a:r>
            <a:r>
              <a:rPr lang="zh-CN" altLang="en-US" sz="2800" i="1" dirty="0" smtClean="0">
                <a:solidFill>
                  <a:srgbClr val="7030A0"/>
                </a:solidFill>
                <a:latin typeface="黑体" pitchFamily="49" charset="-122"/>
                <a:ea typeface="黑体" pitchFamily="49" charset="-122"/>
              </a:rPr>
              <a:t>操作 </a:t>
            </a:r>
            <a:br>
              <a:rPr lang="zh-CN" altLang="en-US" sz="2800" i="1" dirty="0" smtClean="0">
                <a:solidFill>
                  <a:srgbClr val="7030A0"/>
                </a:solidFill>
                <a:latin typeface="黑体" pitchFamily="49" charset="-122"/>
                <a:ea typeface="黑体" pitchFamily="49" charset="-122"/>
              </a:rPr>
            </a:br>
            <a:r>
              <a:rPr lang="zh-CN" altLang="en-US" sz="2800" i="1" dirty="0" smtClean="0">
                <a:solidFill>
                  <a:srgbClr val="7030A0"/>
                </a:solidFill>
                <a:latin typeface="黑体" pitchFamily="49" charset="-122"/>
                <a:ea typeface="黑体" pitchFamily="49" charset="-122"/>
              </a:rPr>
              <a:t>这个需求与上面需求的不同之处在于，前面操作以时间为权重，这个是以某个条件为权重，比如按顶的次数排序，这时候就需要我们的</a:t>
            </a:r>
            <a:r>
              <a:rPr lang="en-US" altLang="zh-CN" sz="2800" i="1" dirty="0" smtClean="0">
                <a:solidFill>
                  <a:srgbClr val="7030A0"/>
                </a:solidFill>
                <a:latin typeface="黑体" pitchFamily="49" charset="-122"/>
                <a:ea typeface="黑体" pitchFamily="49" charset="-122"/>
              </a:rPr>
              <a:t>sorted set</a:t>
            </a:r>
            <a:r>
              <a:rPr lang="zh-CN" altLang="en-US" sz="2800" i="1" dirty="0" smtClean="0">
                <a:solidFill>
                  <a:srgbClr val="7030A0"/>
                </a:solidFill>
                <a:latin typeface="黑体" pitchFamily="49" charset="-122"/>
                <a:ea typeface="黑体" pitchFamily="49" charset="-122"/>
              </a:rPr>
              <a:t>出马了，将你要排序的值设置成</a:t>
            </a:r>
            <a:r>
              <a:rPr lang="en-US" altLang="zh-CN" sz="2800" i="1" dirty="0" smtClean="0">
                <a:solidFill>
                  <a:srgbClr val="7030A0"/>
                </a:solidFill>
                <a:latin typeface="黑体" pitchFamily="49" charset="-122"/>
                <a:ea typeface="黑体" pitchFamily="49" charset="-122"/>
              </a:rPr>
              <a:t>sorted set</a:t>
            </a:r>
            <a:r>
              <a:rPr lang="zh-CN" altLang="en-US" sz="2800" i="1" dirty="0" smtClean="0">
                <a:solidFill>
                  <a:srgbClr val="7030A0"/>
                </a:solidFill>
                <a:latin typeface="黑体" pitchFamily="49" charset="-122"/>
                <a:ea typeface="黑体" pitchFamily="49" charset="-122"/>
              </a:rPr>
              <a:t>的</a:t>
            </a:r>
            <a:r>
              <a:rPr lang="en-US" altLang="zh-CN" sz="2800" i="1" dirty="0" smtClean="0">
                <a:solidFill>
                  <a:srgbClr val="7030A0"/>
                </a:solidFill>
                <a:latin typeface="黑体" pitchFamily="49" charset="-122"/>
                <a:ea typeface="黑体" pitchFamily="49" charset="-122"/>
              </a:rPr>
              <a:t>score</a:t>
            </a:r>
            <a:r>
              <a:rPr lang="zh-CN" altLang="en-US" sz="2800" i="1" dirty="0" smtClean="0">
                <a:solidFill>
                  <a:srgbClr val="7030A0"/>
                </a:solidFill>
                <a:latin typeface="黑体" pitchFamily="49" charset="-122"/>
                <a:ea typeface="黑体" pitchFamily="49" charset="-122"/>
              </a:rPr>
              <a:t>，将具体的数据设置成相应的</a:t>
            </a:r>
            <a:r>
              <a:rPr lang="en-US" altLang="zh-CN" sz="2800" i="1" dirty="0" smtClean="0">
                <a:solidFill>
                  <a:srgbClr val="7030A0"/>
                </a:solidFill>
                <a:latin typeface="黑体" pitchFamily="49" charset="-122"/>
                <a:ea typeface="黑体" pitchFamily="49" charset="-122"/>
              </a:rPr>
              <a:t>value</a:t>
            </a:r>
            <a:r>
              <a:rPr lang="zh-CN" altLang="en-US" sz="2800" i="1" dirty="0" smtClean="0">
                <a:solidFill>
                  <a:srgbClr val="7030A0"/>
                </a:solidFill>
                <a:latin typeface="黑体" pitchFamily="49" charset="-122"/>
                <a:ea typeface="黑体" pitchFamily="49" charset="-122"/>
              </a:rPr>
              <a:t>，每次只需要执行一条</a:t>
            </a:r>
            <a:r>
              <a:rPr lang="en-US" altLang="zh-CN" sz="2800" i="1" dirty="0" smtClean="0">
                <a:solidFill>
                  <a:srgbClr val="7030A0"/>
                </a:solidFill>
                <a:latin typeface="黑体" pitchFamily="49" charset="-122"/>
                <a:ea typeface="黑体" pitchFamily="49" charset="-122"/>
              </a:rPr>
              <a:t>ZADD</a:t>
            </a:r>
            <a:r>
              <a:rPr lang="zh-CN" altLang="en-US" sz="2800" i="1" dirty="0" smtClean="0">
                <a:solidFill>
                  <a:srgbClr val="7030A0"/>
                </a:solidFill>
                <a:latin typeface="黑体" pitchFamily="49" charset="-122"/>
                <a:ea typeface="黑体" pitchFamily="49" charset="-122"/>
              </a:rPr>
              <a:t>命令即可。</a:t>
            </a:r>
            <a:endParaRPr kumimoji="0" lang="zh-CN" altLang="en-US" sz="2800" b="0" i="1" u="none" strike="noStrike" cap="none" spc="0" normalizeH="0" baseline="0" dirty="0">
              <a:ln>
                <a:noFill/>
              </a:ln>
              <a:solidFill>
                <a:srgbClr val="7030A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生产消费模型</a:t>
            </a:r>
            <a:endParaRPr lang="zh-CN" altLang="en-US" dirty="0">
              <a:latin typeface="黑体" pitchFamily="49" charset="-122"/>
              <a:ea typeface="黑体" pitchFamily="49" charset="-122"/>
            </a:endParaRPr>
          </a:p>
        </p:txBody>
      </p:sp>
      <p:pic>
        <p:nvPicPr>
          <p:cNvPr id="2050" name="Picture 2"/>
          <p:cNvPicPr>
            <a:picLocks noChangeAspect="1" noChangeArrowheads="1"/>
          </p:cNvPicPr>
          <p:nvPr/>
        </p:nvPicPr>
        <p:blipFill>
          <a:blip r:embed="rId5"/>
          <a:srcRect/>
          <a:stretch>
            <a:fillRect/>
          </a:stretch>
        </p:blipFill>
        <p:spPr bwMode="auto">
          <a:xfrm>
            <a:off x="644484" y="2049207"/>
            <a:ext cx="11486062" cy="589942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消息模式</a:t>
            </a:r>
            <a:endParaRPr lang="zh-CN" altLang="en-US" dirty="0">
              <a:latin typeface="黑体" pitchFamily="49" charset="-122"/>
              <a:ea typeface="黑体" pitchFamily="49" charset="-122"/>
            </a:endParaRPr>
          </a:p>
        </p:txBody>
      </p:sp>
      <p:sp>
        <p:nvSpPr>
          <p:cNvPr id="18" name="TextBox 17"/>
          <p:cNvSpPr txBox="1"/>
          <p:nvPr/>
        </p:nvSpPr>
        <p:spPr>
          <a:xfrm>
            <a:off x="358732" y="1590652"/>
            <a:ext cx="11787270" cy="665207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发布消息通常有两种模式：</a:t>
            </a:r>
            <a:endParaRPr lang="en-US" altLang="zh-CN" sz="2800" dirty="0" smtClean="0">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rPr>
              <a:t>队列模式（</a:t>
            </a:r>
            <a:r>
              <a:rPr lang="en-US" altLang="zh-CN" sz="2800" dirty="0" smtClean="0">
                <a:solidFill>
                  <a:schemeClr val="tx1"/>
                </a:solidFill>
                <a:latin typeface="黑体" pitchFamily="49" charset="-122"/>
                <a:ea typeface="黑体" pitchFamily="49" charset="-122"/>
              </a:rPr>
              <a:t>queuing</a:t>
            </a:r>
            <a:r>
              <a:rPr lang="zh-CN" altLang="en-US" sz="2800" dirty="0" smtClean="0">
                <a:solidFill>
                  <a:schemeClr val="tx1"/>
                </a:solidFill>
                <a:latin typeface="黑体" pitchFamily="49" charset="-122"/>
                <a:ea typeface="黑体" pitchFamily="49" charset="-122"/>
              </a:rPr>
              <a:t>）</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rPr>
              <a:t>发布</a:t>
            </a:r>
            <a:r>
              <a:rPr lang="en-US" altLang="zh-CN" sz="2800" dirty="0" smtClean="0">
                <a:solidFill>
                  <a:schemeClr val="tx1"/>
                </a:solidFill>
                <a:latin typeface="黑体" pitchFamily="49" charset="-122"/>
                <a:ea typeface="黑体" pitchFamily="49" charset="-122"/>
              </a:rPr>
              <a:t>-</a:t>
            </a:r>
            <a:r>
              <a:rPr lang="zh-CN" altLang="en-US" sz="2800" dirty="0" smtClean="0">
                <a:solidFill>
                  <a:schemeClr val="tx1"/>
                </a:solidFill>
                <a:latin typeface="黑体" pitchFamily="49" charset="-122"/>
                <a:ea typeface="黑体" pitchFamily="49" charset="-122"/>
              </a:rPr>
              <a:t>订阅模式</a:t>
            </a:r>
            <a:r>
              <a:rPr lang="en-US" altLang="zh-CN" sz="2800" dirty="0" smtClean="0">
                <a:solidFill>
                  <a:schemeClr val="tx1"/>
                </a:solidFill>
                <a:latin typeface="黑体" pitchFamily="49" charset="-122"/>
                <a:ea typeface="黑体" pitchFamily="49" charset="-122"/>
              </a:rPr>
              <a:t>(publish-subscribe)</a:t>
            </a:r>
          </a:p>
          <a:p>
            <a:pPr algn="l"/>
            <a:r>
              <a:rPr lang="zh-CN" altLang="en-US" sz="2800" dirty="0" smtClean="0">
                <a:latin typeface="黑体" pitchFamily="49" charset="-122"/>
                <a:ea typeface="黑体" pitchFamily="49" charset="-122"/>
              </a:rPr>
              <a:t>任务队列：顾名思义，就是“传递消息的队列”。与任务队列进行交互的实体有两类，一类是生产者（</a:t>
            </a:r>
            <a:r>
              <a:rPr lang="en-US" altLang="zh-CN" sz="2800" dirty="0" smtClean="0">
                <a:latin typeface="黑体" pitchFamily="49" charset="-122"/>
                <a:ea typeface="黑体" pitchFamily="49" charset="-122"/>
              </a:rPr>
              <a:t>producer</a:t>
            </a:r>
            <a:r>
              <a:rPr lang="zh-CN" altLang="en-US" sz="2800" dirty="0" smtClean="0">
                <a:latin typeface="黑体" pitchFamily="49" charset="-122"/>
                <a:ea typeface="黑体" pitchFamily="49" charset="-122"/>
              </a:rPr>
              <a:t>），另一类则是消费者（</a:t>
            </a:r>
            <a:r>
              <a:rPr lang="en-US" altLang="zh-CN" sz="2800" dirty="0" smtClean="0">
                <a:latin typeface="黑体" pitchFamily="49" charset="-122"/>
                <a:ea typeface="黑体" pitchFamily="49" charset="-122"/>
              </a:rPr>
              <a:t>consumer</a:t>
            </a:r>
            <a:r>
              <a:rPr lang="zh-CN" altLang="en-US" sz="2800" dirty="0" smtClean="0">
                <a:latin typeface="黑体" pitchFamily="49" charset="-122"/>
                <a:ea typeface="黑体" pitchFamily="49" charset="-122"/>
              </a:rPr>
              <a:t>）。生产者将需要处理的任务放入任务队列中，而消费者则不断地从任务独立中读入任务信息并执行。 </a:t>
            </a:r>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任务队列的好处：</a:t>
            </a: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rPr>
              <a:t>松耦合。</a:t>
            </a:r>
            <a:endParaRPr lang="en-US" altLang="zh-CN" sz="2800" dirty="0" smtClean="0">
              <a:solidFill>
                <a:schemeClr val="tx1"/>
              </a:solidFill>
              <a:latin typeface="黑体" pitchFamily="49" charset="-122"/>
              <a:ea typeface="黑体" pitchFamily="49" charset="-122"/>
            </a:endParaRPr>
          </a:p>
          <a:p>
            <a:pPr algn="l"/>
            <a:r>
              <a:rPr lang="zh-CN" altLang="en-US" sz="2800" dirty="0" smtClean="0">
                <a:latin typeface="黑体" pitchFamily="49" charset="-122"/>
                <a:ea typeface="黑体" pitchFamily="49" charset="-122"/>
              </a:rPr>
              <a:t>生产者和消费者只需按照约定的任务描述格式，进行编写代码。</a:t>
            </a: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rPr>
              <a:t>易于扩展。</a:t>
            </a:r>
            <a:endParaRPr lang="en-US" altLang="zh-CN" sz="2800" dirty="0" smtClean="0">
              <a:solidFill>
                <a:schemeClr val="tx1"/>
              </a:solidFill>
              <a:latin typeface="黑体" pitchFamily="49" charset="-122"/>
              <a:ea typeface="黑体" pitchFamily="49" charset="-122"/>
            </a:endParaRPr>
          </a:p>
          <a:p>
            <a:pPr algn="l"/>
            <a:r>
              <a:rPr lang="zh-CN" altLang="en-US" sz="2800" dirty="0" smtClean="0">
                <a:latin typeface="黑体" pitchFamily="49" charset="-122"/>
                <a:ea typeface="黑体" pitchFamily="49" charset="-122"/>
              </a:rPr>
              <a:t>多消费者模式下，消费者可以分布在多个不同的服务器中，由此降低单台服务器的负载。</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发布订阅</a:t>
            </a:r>
            <a:endParaRPr lang="zh-CN" altLang="en-US" dirty="0">
              <a:latin typeface="黑体" pitchFamily="49" charset="-122"/>
              <a:ea typeface="黑体" pitchFamily="49" charset="-122"/>
            </a:endParaRPr>
          </a:p>
        </p:txBody>
      </p:sp>
      <p:sp>
        <p:nvSpPr>
          <p:cNvPr id="18" name="TextBox 17"/>
          <p:cNvSpPr txBox="1"/>
          <p:nvPr/>
        </p:nvSpPr>
        <p:spPr>
          <a:xfrm>
            <a:off x="215856" y="1733528"/>
            <a:ext cx="12501650" cy="43683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其实从</a:t>
            </a:r>
            <a:r>
              <a:rPr lang="en-US" altLang="zh-CN" sz="2800" dirty="0" smtClean="0">
                <a:latin typeface="黑体" pitchFamily="49" charset="-122"/>
                <a:ea typeface="黑体" pitchFamily="49" charset="-122"/>
              </a:rPr>
              <a:t>Pub/Sub</a:t>
            </a:r>
            <a:r>
              <a:rPr lang="zh-CN" altLang="en-US" sz="2800" dirty="0" smtClean="0">
                <a:latin typeface="黑体" pitchFamily="49" charset="-122"/>
                <a:ea typeface="黑体" pitchFamily="49" charset="-122"/>
              </a:rPr>
              <a:t>的机制来看，它更像是一个广播系统，多个</a:t>
            </a:r>
            <a:r>
              <a:rPr lang="en-US" altLang="zh-CN" sz="2800" dirty="0" smtClean="0">
                <a:latin typeface="黑体" pitchFamily="49" charset="-122"/>
                <a:ea typeface="黑体" pitchFamily="49" charset="-122"/>
              </a:rPr>
              <a:t>Subscriber</a:t>
            </a:r>
            <a:r>
              <a:rPr lang="zh-CN" altLang="en-US" sz="2800" dirty="0" smtClean="0">
                <a:latin typeface="黑体" pitchFamily="49" charset="-122"/>
                <a:ea typeface="黑体" pitchFamily="49" charset="-122"/>
              </a:rPr>
              <a:t>可以订阅多个</a:t>
            </a:r>
            <a:r>
              <a:rPr lang="en-US" altLang="zh-CN" sz="2800" dirty="0" smtClean="0">
                <a:latin typeface="黑体" pitchFamily="49" charset="-122"/>
                <a:ea typeface="黑体" pitchFamily="49" charset="-122"/>
              </a:rPr>
              <a:t>Channel</a:t>
            </a:r>
            <a:r>
              <a:rPr lang="zh-CN" altLang="en-US" sz="2800" dirty="0" smtClean="0">
                <a:latin typeface="黑体" pitchFamily="49" charset="-122"/>
                <a:ea typeface="黑体" pitchFamily="49" charset="-122"/>
              </a:rPr>
              <a:t>，多个</a:t>
            </a:r>
            <a:r>
              <a:rPr lang="en-US" altLang="zh-CN" sz="2800" dirty="0" smtClean="0">
                <a:latin typeface="黑体" pitchFamily="49" charset="-122"/>
                <a:ea typeface="黑体" pitchFamily="49" charset="-122"/>
              </a:rPr>
              <a:t>Publisher</a:t>
            </a:r>
            <a:r>
              <a:rPr lang="zh-CN" altLang="en-US" sz="2800" dirty="0" smtClean="0">
                <a:latin typeface="黑体" pitchFamily="49" charset="-122"/>
                <a:ea typeface="黑体" pitchFamily="49" charset="-122"/>
              </a:rPr>
              <a:t>可以往多个</a:t>
            </a:r>
            <a:r>
              <a:rPr lang="en-US" altLang="zh-CN" sz="2800" dirty="0" smtClean="0">
                <a:latin typeface="黑体" pitchFamily="49" charset="-122"/>
                <a:ea typeface="黑体" pitchFamily="49" charset="-122"/>
              </a:rPr>
              <a:t>Channel</a:t>
            </a:r>
            <a:r>
              <a:rPr lang="zh-CN" altLang="en-US" sz="2800" dirty="0" smtClean="0">
                <a:latin typeface="黑体" pitchFamily="49" charset="-122"/>
                <a:ea typeface="黑体" pitchFamily="49" charset="-122"/>
              </a:rPr>
              <a:t>中发布消息。可以这么简单的理解：</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Subscriber</a:t>
            </a:r>
            <a:r>
              <a:rPr lang="zh-CN" altLang="en-US" sz="2800" dirty="0" smtClean="0">
                <a:solidFill>
                  <a:schemeClr val="tx1"/>
                </a:solidFill>
                <a:latin typeface="黑体" pitchFamily="49" charset="-122"/>
                <a:ea typeface="黑体" pitchFamily="49" charset="-122"/>
              </a:rPr>
              <a:t>：收音机，可以收到多个频道，并以队列方式显示</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Publisher</a:t>
            </a:r>
            <a:r>
              <a:rPr lang="zh-CN" altLang="en-US" sz="2800" dirty="0" smtClean="0">
                <a:solidFill>
                  <a:schemeClr val="tx1"/>
                </a:solidFill>
                <a:latin typeface="黑体" pitchFamily="49" charset="-122"/>
                <a:ea typeface="黑体" pitchFamily="49" charset="-122"/>
              </a:rPr>
              <a:t>：电台，可以往不同的</a:t>
            </a:r>
            <a:r>
              <a:rPr lang="en-US" altLang="zh-CN" sz="2800" dirty="0" smtClean="0">
                <a:solidFill>
                  <a:schemeClr val="tx1"/>
                </a:solidFill>
                <a:latin typeface="黑体" pitchFamily="49" charset="-122"/>
                <a:ea typeface="黑体" pitchFamily="49" charset="-122"/>
              </a:rPr>
              <a:t>FM</a:t>
            </a:r>
            <a:r>
              <a:rPr lang="zh-CN" altLang="en-US" sz="2800" dirty="0" smtClean="0">
                <a:solidFill>
                  <a:schemeClr val="tx1"/>
                </a:solidFill>
                <a:latin typeface="黑体" pitchFamily="49" charset="-122"/>
                <a:ea typeface="黑体" pitchFamily="49" charset="-122"/>
              </a:rPr>
              <a:t>频道中发消息</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Channel</a:t>
            </a:r>
            <a:r>
              <a:rPr lang="zh-CN" altLang="en-US" sz="2800" dirty="0" smtClean="0">
                <a:solidFill>
                  <a:schemeClr val="tx1"/>
                </a:solidFill>
                <a:latin typeface="黑体" pitchFamily="49" charset="-122"/>
                <a:ea typeface="黑体" pitchFamily="49" charset="-122"/>
              </a:rPr>
              <a:t>：不同频率的</a:t>
            </a:r>
            <a:r>
              <a:rPr lang="en-US" altLang="zh-CN" sz="2800" dirty="0" smtClean="0">
                <a:solidFill>
                  <a:schemeClr val="tx1"/>
                </a:solidFill>
                <a:latin typeface="黑体" pitchFamily="49" charset="-122"/>
                <a:ea typeface="黑体" pitchFamily="49" charset="-122"/>
              </a:rPr>
              <a:t>FM</a:t>
            </a:r>
            <a:r>
              <a:rPr lang="zh-CN" altLang="en-US" sz="2800" dirty="0" smtClean="0">
                <a:solidFill>
                  <a:schemeClr val="tx1"/>
                </a:solidFill>
                <a:latin typeface="黑体" pitchFamily="49" charset="-122"/>
                <a:ea typeface="黑体" pitchFamily="49" charset="-122"/>
              </a:rPr>
              <a:t>频道</a:t>
            </a:r>
          </a:p>
          <a:p>
            <a:pPr algn="l"/>
            <a:endParaRPr lang="en-US" altLang="zh-CN" sz="2800" dirty="0" smtClean="0">
              <a:latin typeface="黑体" pitchFamily="49" charset="-122"/>
              <a:ea typeface="黑体" pitchFamily="49" charset="-122"/>
            </a:endParaRPr>
          </a:p>
          <a:p>
            <a:pPr algn="l"/>
            <a:endParaRPr lang="zh-CN" altLang="en-US"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pic>
        <p:nvPicPr>
          <p:cNvPr id="1026" name="Picture 2"/>
          <p:cNvPicPr>
            <a:picLocks noChangeAspect="1" noChangeArrowheads="1"/>
          </p:cNvPicPr>
          <p:nvPr/>
        </p:nvPicPr>
        <p:blipFill>
          <a:blip r:embed="rId5" cstate="print"/>
          <a:srcRect/>
          <a:stretch>
            <a:fillRect/>
          </a:stretch>
        </p:blipFill>
        <p:spPr bwMode="auto">
          <a:xfrm>
            <a:off x="9431358" y="5948370"/>
            <a:ext cx="3243259" cy="1951733"/>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4287822" y="6376998"/>
            <a:ext cx="5129213" cy="12382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206359" y="5448304"/>
            <a:ext cx="4010025" cy="27146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发布订阅实践</a:t>
            </a:r>
            <a:endParaRPr lang="zh-CN" altLang="en-US" dirty="0">
              <a:latin typeface="黑体" pitchFamily="49" charset="-122"/>
              <a:ea typeface="黑体" pitchFamily="49" charset="-122"/>
            </a:endParaRPr>
          </a:p>
        </p:txBody>
      </p:sp>
      <p:sp>
        <p:nvSpPr>
          <p:cNvPr id="20" name="TextBox 19"/>
          <p:cNvSpPr txBox="1"/>
          <p:nvPr/>
        </p:nvSpPr>
        <p:spPr>
          <a:xfrm>
            <a:off x="215856" y="1662090"/>
            <a:ext cx="12430212" cy="66767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400" dirty="0" smtClean="0">
                <a:solidFill>
                  <a:schemeClr val="tx1"/>
                </a:solidFill>
                <a:latin typeface="黑体" pitchFamily="49" charset="-122"/>
                <a:ea typeface="黑体" pitchFamily="49" charset="-122"/>
              </a:rPr>
              <a:t>PUBLISH channel </a:t>
            </a:r>
            <a:r>
              <a:rPr lang="en-US" altLang="zh-CN" sz="2400" dirty="0" err="1" smtClean="0">
                <a:solidFill>
                  <a:schemeClr val="tx1"/>
                </a:solidFill>
                <a:latin typeface="黑体" pitchFamily="49" charset="-122"/>
                <a:ea typeface="黑体" pitchFamily="49" charset="-122"/>
              </a:rPr>
              <a:t>msg</a:t>
            </a:r>
            <a:endParaRPr lang="en-US" altLang="zh-CN" sz="2400" dirty="0" smtClean="0">
              <a:solidFill>
                <a:schemeClr val="tx1"/>
              </a:solidFill>
              <a:latin typeface="黑体" pitchFamily="49" charset="-122"/>
              <a:ea typeface="黑体" pitchFamily="49" charset="-122"/>
            </a:endParaRP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将信息 </a:t>
            </a:r>
            <a:r>
              <a:rPr lang="en-US" sz="2400" dirty="0" smtClean="0">
                <a:latin typeface="黑体" pitchFamily="49" charset="-122"/>
                <a:ea typeface="黑体" pitchFamily="49" charset="-122"/>
              </a:rPr>
              <a:t>message </a:t>
            </a:r>
            <a:r>
              <a:rPr lang="zh-CN" altLang="en-US" sz="2400" dirty="0" smtClean="0">
                <a:latin typeface="黑体" pitchFamily="49" charset="-122"/>
                <a:ea typeface="黑体" pitchFamily="49" charset="-122"/>
              </a:rPr>
              <a:t>发送到指定的频道 </a:t>
            </a:r>
            <a:r>
              <a:rPr lang="en-US" sz="2400" dirty="0" smtClean="0">
                <a:latin typeface="黑体" pitchFamily="49" charset="-122"/>
                <a:ea typeface="黑体" pitchFamily="49" charset="-122"/>
              </a:rPr>
              <a:t>channel </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400" dirty="0" smtClean="0">
                <a:solidFill>
                  <a:schemeClr val="tx1"/>
                </a:solidFill>
                <a:latin typeface="黑体" pitchFamily="49" charset="-122"/>
                <a:ea typeface="黑体" pitchFamily="49" charset="-122"/>
              </a:rPr>
              <a:t>SUBSCRIBE channel [channel ...]</a:t>
            </a: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订阅频道，可以同时订阅多个频道</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400" dirty="0" smtClean="0">
                <a:solidFill>
                  <a:schemeClr val="tx1"/>
                </a:solidFill>
                <a:latin typeface="黑体" pitchFamily="49" charset="-122"/>
                <a:ea typeface="黑体" pitchFamily="49" charset="-122"/>
              </a:rPr>
              <a:t>UNSUBSCRIBE [channel ...]</a:t>
            </a: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取消订阅指定的频道</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如果不指定频道，则会取消订阅所有频道</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400" dirty="0" smtClean="0">
                <a:solidFill>
                  <a:schemeClr val="tx1"/>
                </a:solidFill>
                <a:latin typeface="黑体" pitchFamily="49" charset="-122"/>
                <a:ea typeface="黑体" pitchFamily="49" charset="-122"/>
              </a:rPr>
              <a:t>PSUBSCRIBE pattern [pattern ...]</a:t>
            </a: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订阅一个或多个符合给定模式的频道，每个模式以 * 作为匹配符，比如 </a:t>
            </a:r>
            <a:r>
              <a:rPr lang="en-US" sz="2400" dirty="0" smtClean="0">
                <a:latin typeface="黑体" pitchFamily="49" charset="-122"/>
                <a:ea typeface="黑体" pitchFamily="49" charset="-122"/>
              </a:rPr>
              <a:t>it* </a:t>
            </a:r>
            <a:r>
              <a:rPr lang="zh-CN" altLang="en-US" sz="2400" dirty="0" smtClean="0">
                <a:latin typeface="黑体" pitchFamily="49" charset="-122"/>
                <a:ea typeface="黑体" pitchFamily="49" charset="-122"/>
              </a:rPr>
              <a:t>匹配所</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有以 </a:t>
            </a:r>
            <a:r>
              <a:rPr lang="en-US" sz="2400" dirty="0" smtClean="0">
                <a:latin typeface="黑体" pitchFamily="49" charset="-122"/>
                <a:ea typeface="黑体" pitchFamily="49" charset="-122"/>
              </a:rPr>
              <a:t>it </a:t>
            </a:r>
            <a:r>
              <a:rPr lang="zh-CN" altLang="en-US" sz="2400" dirty="0" smtClean="0">
                <a:latin typeface="黑体" pitchFamily="49" charset="-122"/>
                <a:ea typeface="黑体" pitchFamily="49" charset="-122"/>
              </a:rPr>
              <a:t>开头的频道</a:t>
            </a:r>
            <a:r>
              <a:rPr lang="en-US" altLang="zh-CN" sz="2400" dirty="0" smtClean="0">
                <a:latin typeface="黑体" pitchFamily="49" charset="-122"/>
                <a:ea typeface="黑体" pitchFamily="49" charset="-122"/>
              </a:rPr>
              <a:t>( </a:t>
            </a:r>
            <a:r>
              <a:rPr lang="en-US" sz="2400" dirty="0" err="1" smtClean="0">
                <a:latin typeface="黑体" pitchFamily="49" charset="-122"/>
                <a:ea typeface="黑体" pitchFamily="49" charset="-122"/>
              </a:rPr>
              <a:t>it.news</a:t>
            </a:r>
            <a:r>
              <a:rPr lang="en-US" sz="2400" dirty="0" smtClean="0">
                <a:latin typeface="黑体" pitchFamily="49" charset="-122"/>
                <a:ea typeface="黑体" pitchFamily="49" charset="-122"/>
              </a:rPr>
              <a:t> 、 </a:t>
            </a:r>
            <a:r>
              <a:rPr lang="en-US" sz="2400" dirty="0" err="1" smtClean="0">
                <a:latin typeface="黑体" pitchFamily="49" charset="-122"/>
                <a:ea typeface="黑体" pitchFamily="49" charset="-122"/>
              </a:rPr>
              <a:t>it.blog</a:t>
            </a:r>
            <a:r>
              <a:rPr lang="en-US" sz="2400" dirty="0" smtClean="0">
                <a:latin typeface="黑体" pitchFamily="49" charset="-122"/>
                <a:ea typeface="黑体" pitchFamily="49" charset="-122"/>
              </a:rPr>
              <a:t> 、 </a:t>
            </a:r>
            <a:r>
              <a:rPr lang="en-US" sz="2400" dirty="0" err="1" smtClean="0">
                <a:latin typeface="黑体" pitchFamily="49" charset="-122"/>
                <a:ea typeface="黑体" pitchFamily="49" charset="-122"/>
              </a:rPr>
              <a:t>it.tweets</a:t>
            </a:r>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等等</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 </a:t>
            </a:r>
            <a:r>
              <a:rPr lang="en-US" sz="2400" dirty="0" smtClean="0">
                <a:latin typeface="黑体" pitchFamily="49" charset="-122"/>
                <a:ea typeface="黑体" pitchFamily="49" charset="-122"/>
              </a:rPr>
              <a:t>news.* </a:t>
            </a:r>
            <a:r>
              <a:rPr lang="zh-CN" altLang="en-US" sz="2400" dirty="0" smtClean="0">
                <a:latin typeface="黑体" pitchFamily="49" charset="-122"/>
                <a:ea typeface="黑体" pitchFamily="49" charset="-122"/>
              </a:rPr>
              <a:t>匹配所有</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以 </a:t>
            </a:r>
            <a:r>
              <a:rPr lang="en-US" sz="2400" dirty="0" smtClean="0">
                <a:latin typeface="黑体" pitchFamily="49" charset="-122"/>
                <a:ea typeface="黑体" pitchFamily="49" charset="-122"/>
              </a:rPr>
              <a:t>news. </a:t>
            </a:r>
            <a:r>
              <a:rPr lang="zh-CN" altLang="en-US" sz="2400" dirty="0" smtClean="0">
                <a:latin typeface="黑体" pitchFamily="49" charset="-122"/>
                <a:ea typeface="黑体" pitchFamily="49" charset="-122"/>
              </a:rPr>
              <a:t>开头的频道</a:t>
            </a:r>
            <a:r>
              <a:rPr lang="en-US" altLang="zh-CN" sz="2400" dirty="0" smtClean="0">
                <a:latin typeface="黑体" pitchFamily="49" charset="-122"/>
                <a:ea typeface="黑体" pitchFamily="49" charset="-122"/>
              </a:rPr>
              <a:t>( </a:t>
            </a:r>
            <a:r>
              <a:rPr lang="en-US" sz="2400" dirty="0" err="1" smtClean="0">
                <a:latin typeface="黑体" pitchFamily="49" charset="-122"/>
                <a:ea typeface="黑体" pitchFamily="49" charset="-122"/>
              </a:rPr>
              <a:t>news.it</a:t>
            </a:r>
            <a:r>
              <a:rPr lang="en-US" sz="2400" dirty="0" smtClean="0">
                <a:latin typeface="黑体" pitchFamily="49" charset="-122"/>
                <a:ea typeface="黑体" pitchFamily="49" charset="-122"/>
              </a:rPr>
              <a:t> 、 </a:t>
            </a:r>
            <a:r>
              <a:rPr lang="en-US" sz="2400" dirty="0" err="1" smtClean="0">
                <a:latin typeface="黑体" pitchFamily="49" charset="-122"/>
                <a:ea typeface="黑体" pitchFamily="49" charset="-122"/>
              </a:rPr>
              <a:t>news.global.today</a:t>
            </a:r>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等等</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，诸如此类</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400" dirty="0" smtClean="0">
                <a:solidFill>
                  <a:schemeClr val="tx1"/>
                </a:solidFill>
                <a:latin typeface="黑体" pitchFamily="49" charset="-122"/>
                <a:ea typeface="黑体" pitchFamily="49" charset="-122"/>
              </a:rPr>
              <a:t>PUNSUBSCRIBE [pattern [pattern ...]]</a:t>
            </a: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退订指定的规则</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如果没有参数则会退订所有规则</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400" dirty="0" smtClean="0">
                <a:solidFill>
                  <a:schemeClr val="tx1"/>
                </a:solidFill>
                <a:latin typeface="黑体" pitchFamily="49" charset="-122"/>
                <a:ea typeface="黑体" pitchFamily="49" charset="-122"/>
              </a:rPr>
              <a:t>PUBSUB subcommand [argument [argument ...]]</a:t>
            </a: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查看订阅与发布系统状态</a:t>
            </a:r>
            <a:endParaRPr lang="en-US" altLang="zh-CN" sz="2400" dirty="0" smtClean="0">
              <a:latin typeface="黑体" pitchFamily="49" charset="-122"/>
              <a:ea typeface="黑体" pitchFamily="49" charset="-122"/>
            </a:endParaRPr>
          </a:p>
          <a:p>
            <a:pPr algn="l"/>
            <a:r>
              <a:rPr lang="zh-CN" altLang="en-US" sz="2400" i="1" dirty="0" smtClean="0">
                <a:solidFill>
                  <a:srgbClr val="7030A0"/>
                </a:solidFill>
                <a:latin typeface="黑体" pitchFamily="49" charset="-122"/>
                <a:ea typeface="黑体" pitchFamily="49" charset="-122"/>
              </a:rPr>
              <a:t>注意：使用发布订阅模式实现的消息队列，当有客户端订阅</a:t>
            </a:r>
            <a:r>
              <a:rPr lang="en-US" altLang="zh-CN" sz="2400" i="1" dirty="0" smtClean="0">
                <a:solidFill>
                  <a:srgbClr val="7030A0"/>
                </a:solidFill>
                <a:latin typeface="黑体" pitchFamily="49" charset="-122"/>
                <a:ea typeface="黑体" pitchFamily="49" charset="-122"/>
              </a:rPr>
              <a:t>channel</a:t>
            </a:r>
            <a:r>
              <a:rPr lang="zh-CN" altLang="en-US" sz="2400" i="1" dirty="0" smtClean="0">
                <a:solidFill>
                  <a:srgbClr val="7030A0"/>
                </a:solidFill>
                <a:latin typeface="黑体" pitchFamily="49" charset="-122"/>
                <a:ea typeface="黑体" pitchFamily="49" charset="-122"/>
              </a:rPr>
              <a:t>后只能收到后续发布到该频道的消息，之前发送的不会缓存，必须</a:t>
            </a:r>
            <a:r>
              <a:rPr lang="en-US" altLang="zh-CN" sz="2400" i="1" dirty="0" smtClean="0">
                <a:solidFill>
                  <a:srgbClr val="7030A0"/>
                </a:solidFill>
                <a:latin typeface="黑体" pitchFamily="49" charset="-122"/>
                <a:ea typeface="黑体" pitchFamily="49" charset="-122"/>
              </a:rPr>
              <a:t>Provider</a:t>
            </a:r>
            <a:r>
              <a:rPr lang="zh-CN" altLang="en-US" sz="2400" i="1" dirty="0" smtClean="0">
                <a:solidFill>
                  <a:srgbClr val="7030A0"/>
                </a:solidFill>
                <a:latin typeface="黑体" pitchFamily="49" charset="-122"/>
                <a:ea typeface="黑体" pitchFamily="49" charset="-122"/>
              </a:rPr>
              <a:t>和</a:t>
            </a:r>
            <a:r>
              <a:rPr lang="en-US" altLang="zh-CN" sz="2400" i="1" dirty="0" smtClean="0">
                <a:solidFill>
                  <a:srgbClr val="7030A0"/>
                </a:solidFill>
                <a:latin typeface="黑体" pitchFamily="49" charset="-122"/>
                <a:ea typeface="黑体" pitchFamily="49" charset="-122"/>
              </a:rPr>
              <a:t>Consumer</a:t>
            </a:r>
            <a:r>
              <a:rPr lang="zh-CN" altLang="en-US" sz="2400" i="1" dirty="0" smtClean="0">
                <a:solidFill>
                  <a:srgbClr val="7030A0"/>
                </a:solidFill>
                <a:latin typeface="黑体" pitchFamily="49" charset="-122"/>
                <a:ea typeface="黑体" pitchFamily="49" charset="-122"/>
              </a:rPr>
              <a:t>同时在线。</a:t>
            </a:r>
            <a:endParaRPr kumimoji="0" lang="zh-CN" altLang="en-US" sz="2400" i="1" u="none" strike="noStrike" cap="none" spc="0" normalizeH="0" baseline="0" dirty="0">
              <a:ln>
                <a:noFill/>
              </a:ln>
              <a:solidFill>
                <a:srgbClr val="7030A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8" name="TextBox 17"/>
          <p:cNvSpPr txBox="1"/>
          <p:nvPr/>
        </p:nvSpPr>
        <p:spPr>
          <a:xfrm>
            <a:off x="215856" y="1801594"/>
            <a:ext cx="12573088" cy="392517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sz="3200" smtClean="0">
                <a:latin typeface="黑体" pitchFamily="49" charset="-122"/>
                <a:ea typeface="黑体" pitchFamily="49" charset="-122"/>
              </a:rPr>
              <a:t>Redis</a:t>
            </a:r>
            <a:r>
              <a:rPr lang="zh-CN" altLang="en-US" sz="3200" dirty="0" smtClean="0">
                <a:latin typeface="黑体" pitchFamily="49" charset="-122"/>
                <a:ea typeface="黑体" pitchFamily="49" charset="-122"/>
              </a:rPr>
              <a:t>是一款开源的，</a:t>
            </a:r>
            <a:r>
              <a:rPr lang="en-US" sz="3200" dirty="0" smtClean="0">
                <a:latin typeface="黑体" pitchFamily="49" charset="-122"/>
                <a:ea typeface="黑体" pitchFamily="49" charset="-122"/>
              </a:rPr>
              <a:t>ANSI C</a:t>
            </a:r>
            <a:r>
              <a:rPr lang="zh-CN" altLang="en-US" sz="3200" dirty="0" smtClean="0">
                <a:latin typeface="黑体" pitchFamily="49" charset="-122"/>
                <a:ea typeface="黑体" pitchFamily="49" charset="-122"/>
              </a:rPr>
              <a:t>语言编写的，高级键值</a:t>
            </a:r>
            <a:r>
              <a:rPr lang="en-US" sz="3200" dirty="0" smtClean="0">
                <a:latin typeface="黑体" pitchFamily="49" charset="-122"/>
                <a:ea typeface="黑体" pitchFamily="49" charset="-122"/>
              </a:rPr>
              <a:t>(key-value)</a:t>
            </a:r>
            <a:r>
              <a:rPr lang="zh-CN" altLang="en-US" sz="3200" dirty="0" smtClean="0">
                <a:latin typeface="黑体" pitchFamily="49" charset="-122"/>
                <a:ea typeface="黑体" pitchFamily="49" charset="-122"/>
              </a:rPr>
              <a:t>缓存和支持永久存储</a:t>
            </a:r>
            <a:r>
              <a:rPr lang="en-US" altLang="zh-CN" sz="3200" dirty="0" err="1" smtClean="0">
                <a:latin typeface="黑体" pitchFamily="49" charset="-122"/>
                <a:ea typeface="黑体" pitchFamily="49" charset="-122"/>
              </a:rPr>
              <a:t>NoSQL</a:t>
            </a:r>
            <a:r>
              <a:rPr lang="zh-CN" altLang="en-US" sz="3200" dirty="0" smtClean="0">
                <a:latin typeface="黑体" pitchFamily="49" charset="-122"/>
                <a:ea typeface="黑体" pitchFamily="49" charset="-122"/>
              </a:rPr>
              <a:t>数据库产品。</a:t>
            </a:r>
            <a:endParaRPr lang="en-US" altLang="zh-CN" sz="3200" dirty="0" smtClean="0">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sz="3200" dirty="0" err="1" smtClean="0">
                <a:latin typeface="黑体" pitchFamily="49" charset="-122"/>
                <a:ea typeface="黑体" pitchFamily="49" charset="-122"/>
              </a:rPr>
              <a:t>Redis</a:t>
            </a:r>
            <a:r>
              <a:rPr lang="zh-CN" altLang="en-US" sz="3200" dirty="0" smtClean="0">
                <a:latin typeface="黑体" pitchFamily="49" charset="-122"/>
                <a:ea typeface="黑体" pitchFamily="49" charset="-122"/>
              </a:rPr>
              <a:t>采用内存</a:t>
            </a:r>
            <a:r>
              <a:rPr lang="en-US" sz="3200" dirty="0" smtClean="0">
                <a:latin typeface="黑体" pitchFamily="49" charset="-122"/>
                <a:ea typeface="黑体" pitchFamily="49" charset="-122"/>
              </a:rPr>
              <a:t>(</a:t>
            </a:r>
            <a:r>
              <a:rPr lang="en-US" altLang="zh-CN" sz="3200" dirty="0" smtClean="0">
                <a:latin typeface="黑体" pitchFamily="49" charset="-122"/>
                <a:ea typeface="黑体" pitchFamily="49" charset="-122"/>
              </a:rPr>
              <a:t>I</a:t>
            </a:r>
            <a:r>
              <a:rPr lang="en-US" sz="3200" dirty="0" smtClean="0">
                <a:latin typeface="黑体" pitchFamily="49" charset="-122"/>
                <a:ea typeface="黑体" pitchFamily="49" charset="-122"/>
              </a:rPr>
              <a:t>n-</a:t>
            </a:r>
            <a:r>
              <a:rPr lang="en-US" altLang="zh-CN" sz="3200" dirty="0" smtClean="0">
                <a:latin typeface="黑体" pitchFamily="49" charset="-122"/>
                <a:ea typeface="黑体" pitchFamily="49" charset="-122"/>
              </a:rPr>
              <a:t>M</a:t>
            </a:r>
            <a:r>
              <a:rPr lang="en-US" sz="3200" dirty="0" smtClean="0">
                <a:latin typeface="黑体" pitchFamily="49" charset="-122"/>
                <a:ea typeface="黑体" pitchFamily="49" charset="-122"/>
              </a:rPr>
              <a:t>emory)</a:t>
            </a:r>
            <a:r>
              <a:rPr lang="zh-CN" altLang="en-US" sz="3200" dirty="0" smtClean="0">
                <a:latin typeface="黑体" pitchFamily="49" charset="-122"/>
                <a:ea typeface="黑体" pitchFamily="49" charset="-122"/>
              </a:rPr>
              <a:t>数据集</a:t>
            </a:r>
            <a:r>
              <a:rPr lang="en-US" sz="3200" dirty="0" smtClean="0">
                <a:latin typeface="黑体" pitchFamily="49" charset="-122"/>
                <a:ea typeface="黑体" pitchFamily="49" charset="-122"/>
              </a:rPr>
              <a:t>(</a:t>
            </a:r>
            <a:r>
              <a:rPr lang="en-US" altLang="zh-CN" sz="3200" dirty="0" err="1" smtClean="0">
                <a:latin typeface="黑体" pitchFamily="49" charset="-122"/>
                <a:ea typeface="黑体" pitchFamily="49" charset="-122"/>
              </a:rPr>
              <a:t>D</a:t>
            </a:r>
            <a:r>
              <a:rPr lang="en-US" sz="3200" dirty="0" err="1" smtClean="0">
                <a:latin typeface="黑体" pitchFamily="49" charset="-122"/>
                <a:ea typeface="黑体" pitchFamily="49" charset="-122"/>
              </a:rPr>
              <a:t>ata</a:t>
            </a:r>
            <a:r>
              <a:rPr lang="en-US" altLang="zh-CN" sz="3200" dirty="0" err="1" smtClean="0">
                <a:latin typeface="黑体" pitchFamily="49" charset="-122"/>
                <a:ea typeface="黑体" pitchFamily="49" charset="-122"/>
              </a:rPr>
              <a:t>S</a:t>
            </a:r>
            <a:r>
              <a:rPr lang="en-US" sz="3200" dirty="0" err="1" smtClean="0">
                <a:latin typeface="黑体" pitchFamily="49" charset="-122"/>
                <a:ea typeface="黑体" pitchFamily="49" charset="-122"/>
              </a:rPr>
              <a:t>et</a:t>
            </a:r>
            <a:r>
              <a:rPr lang="en-US" sz="3200" dirty="0" smtClean="0">
                <a:latin typeface="黑体" pitchFamily="49" charset="-122"/>
                <a:ea typeface="黑体" pitchFamily="49" charset="-122"/>
              </a:rPr>
              <a:t>) </a:t>
            </a:r>
            <a:r>
              <a:rPr lang="zh-CN" altLang="en-US" sz="3200" dirty="0" smtClean="0">
                <a:latin typeface="黑体" pitchFamily="49" charset="-122"/>
                <a:ea typeface="黑体" pitchFamily="49" charset="-122"/>
              </a:rPr>
              <a:t>。</a:t>
            </a:r>
            <a:endParaRPr lang="en-US" altLang="zh-CN" sz="3200" dirty="0" smtClean="0">
              <a:latin typeface="黑体" pitchFamily="49" charset="-122"/>
              <a:ea typeface="黑体" pitchFamily="49"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latin typeface="黑体" pitchFamily="49" charset="-122"/>
                <a:ea typeface="黑体" pitchFamily="49" charset="-122"/>
                <a:sym typeface="Arial" charset="0"/>
              </a:rPr>
              <a:t>支持多种数据类型。</a:t>
            </a:r>
            <a:endParaRPr lang="en-US" altLang="zh-CN" sz="3200" dirty="0" smtClean="0">
              <a:latin typeface="黑体" pitchFamily="49" charset="-122"/>
              <a:ea typeface="黑体" pitchFamily="49"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latin typeface="黑体" pitchFamily="49" charset="-122"/>
                <a:ea typeface="黑体" pitchFamily="49" charset="-122"/>
              </a:rPr>
              <a:t>运行于大多数</a:t>
            </a:r>
            <a:r>
              <a:rPr lang="en-US" sz="3200" dirty="0" smtClean="0">
                <a:latin typeface="黑体" pitchFamily="49" charset="-122"/>
                <a:ea typeface="黑体" pitchFamily="49" charset="-122"/>
              </a:rPr>
              <a:t>POSIX</a:t>
            </a:r>
            <a:r>
              <a:rPr lang="zh-CN" altLang="en-US" sz="3200" dirty="0" smtClean="0">
                <a:latin typeface="黑体" pitchFamily="49" charset="-122"/>
                <a:ea typeface="黑体" pitchFamily="49" charset="-122"/>
              </a:rPr>
              <a:t>系统，如</a:t>
            </a:r>
            <a:r>
              <a:rPr lang="en-US" sz="3200" dirty="0" smtClean="0">
                <a:latin typeface="黑体" pitchFamily="49" charset="-122"/>
                <a:ea typeface="黑体" pitchFamily="49" charset="-122"/>
              </a:rPr>
              <a:t>Linux</a:t>
            </a:r>
            <a:r>
              <a:rPr lang="zh-CN" altLang="en-US" sz="3200" dirty="0" smtClean="0">
                <a:latin typeface="黑体" pitchFamily="49" charset="-122"/>
                <a:ea typeface="黑体" pitchFamily="49" charset="-122"/>
              </a:rPr>
              <a:t>、</a:t>
            </a:r>
            <a:r>
              <a:rPr lang="en-US" sz="3200" dirty="0" smtClean="0">
                <a:latin typeface="黑体" pitchFamily="49" charset="-122"/>
                <a:ea typeface="黑体" pitchFamily="49" charset="-122"/>
              </a:rPr>
              <a:t>*BSD</a:t>
            </a:r>
            <a:r>
              <a:rPr lang="zh-CN" altLang="en-US" sz="3200" dirty="0" smtClean="0">
                <a:latin typeface="黑体" pitchFamily="49" charset="-122"/>
                <a:ea typeface="黑体" pitchFamily="49" charset="-122"/>
              </a:rPr>
              <a:t>、</a:t>
            </a:r>
            <a:r>
              <a:rPr lang="en-US" sz="3200" dirty="0" smtClean="0">
                <a:latin typeface="黑体" pitchFamily="49" charset="-122"/>
                <a:ea typeface="黑体" pitchFamily="49" charset="-122"/>
              </a:rPr>
              <a:t>OS X</a:t>
            </a:r>
            <a:r>
              <a:rPr lang="zh-CN" altLang="en-US" sz="3200" dirty="0" smtClean="0">
                <a:latin typeface="黑体" pitchFamily="49" charset="-122"/>
                <a:ea typeface="黑体" pitchFamily="49" charset="-122"/>
              </a:rPr>
              <a:t>等。</a:t>
            </a:r>
            <a:endParaRPr lang="en-US" altLang="zh-CN" sz="3200" dirty="0" smtClean="0">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latin typeface="黑体" pitchFamily="49" charset="-122"/>
                <a:ea typeface="黑体" pitchFamily="49" charset="-122"/>
              </a:rPr>
              <a:t>作者：</a:t>
            </a:r>
            <a:r>
              <a:rPr lang="en-US" altLang="zh-CN" sz="3200" dirty="0" smtClean="0">
                <a:solidFill>
                  <a:schemeClr val="tx1"/>
                </a:solidFill>
                <a:ea typeface="黑体" pitchFamily="2" charset="-122"/>
                <a:sym typeface="Arial" charset="0"/>
              </a:rPr>
              <a:t> </a:t>
            </a:r>
            <a:r>
              <a:rPr lang="en-US" altLang="zh-CN" sz="3200" dirty="0" smtClean="0">
                <a:solidFill>
                  <a:schemeClr val="tx1"/>
                </a:solidFill>
                <a:latin typeface="黑体" pitchFamily="49" charset="-122"/>
                <a:ea typeface="黑体" pitchFamily="49" charset="-122"/>
                <a:sym typeface="Arial" charset="0"/>
              </a:rPr>
              <a:t>Salvatore </a:t>
            </a:r>
            <a:r>
              <a:rPr lang="en-US" altLang="zh-CN" sz="3200" dirty="0" err="1" smtClean="0">
                <a:solidFill>
                  <a:schemeClr val="tx1"/>
                </a:solidFill>
                <a:latin typeface="黑体" pitchFamily="49" charset="-122"/>
                <a:ea typeface="黑体" pitchFamily="49" charset="-122"/>
                <a:sym typeface="Arial" charset="0"/>
              </a:rPr>
              <a:t>Sanfilippo</a:t>
            </a:r>
            <a:endParaRPr lang="zh-CN" altLang="en-US" sz="3200" dirty="0">
              <a:latin typeface="黑体" pitchFamily="49" charset="-122"/>
              <a:ea typeface="黑体" pitchFamily="49" charset="-122"/>
            </a:endParaRPr>
          </a:p>
        </p:txBody>
      </p:sp>
      <p:sp>
        <p:nvSpPr>
          <p:cNvPr id="19" name="TextBox 18"/>
          <p:cNvSpPr txBox="1"/>
          <p:nvPr/>
        </p:nvSpPr>
        <p:spPr>
          <a:xfrm>
            <a:off x="715922" y="376206"/>
            <a:ext cx="642942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altLang="zh-CN" sz="3600" b="0" i="0" u="none" strike="noStrike" cap="none" spc="0" normalizeH="0" baseline="0" dirty="0" err="1" smtClean="0">
                <a:ln>
                  <a:noFill/>
                </a:ln>
                <a:solidFill>
                  <a:srgbClr val="000000"/>
                </a:solidFill>
                <a:effectLst/>
                <a:uFillTx/>
                <a:latin typeface="黑体" pitchFamily="49" charset="-122"/>
                <a:ea typeface="黑体" pitchFamily="49" charset="-122"/>
                <a:sym typeface="Helvetica"/>
              </a:rPr>
              <a:t>Redis</a:t>
            </a:r>
            <a:r>
              <a:rPr kumimoji="0" lang="zh-CN" altLang="en-US" sz="36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简介</a:t>
            </a: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消息队列系统对比</a:t>
            </a:r>
            <a:endParaRPr lang="zh-CN" altLang="en-US" dirty="0">
              <a:latin typeface="黑体" pitchFamily="49" charset="-122"/>
              <a:ea typeface="黑体" pitchFamily="49" charset="-122"/>
            </a:endParaRPr>
          </a:p>
        </p:txBody>
      </p:sp>
      <p:sp>
        <p:nvSpPr>
          <p:cNvPr id="20" name="TextBox 19"/>
          <p:cNvSpPr txBox="1"/>
          <p:nvPr/>
        </p:nvSpPr>
        <p:spPr>
          <a:xfrm>
            <a:off x="287294" y="1662090"/>
            <a:ext cx="12430212" cy="350660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客户端在执行订阅命令之后进入了订阅状态，只能接收 </a:t>
            </a:r>
            <a:r>
              <a:rPr lang="en-US" altLang="zh-CN" sz="2800" dirty="0" smtClean="0">
                <a:latin typeface="黑体" pitchFamily="49" charset="-122"/>
                <a:ea typeface="黑体" pitchFamily="49" charset="-122"/>
              </a:rPr>
              <a:t>SUBSCRIBE </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PSUBSCRIBE</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 UNSUBSCRIBE </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PUNSUBSCRIBE </a:t>
            </a:r>
            <a:r>
              <a:rPr lang="zh-CN" altLang="en-US" sz="2800" dirty="0" smtClean="0">
                <a:latin typeface="黑体" pitchFamily="49" charset="-122"/>
                <a:ea typeface="黑体" pitchFamily="49" charset="-122"/>
              </a:rPr>
              <a:t>四个命令。 开启的订阅客户端，无法收到该频道之前的消息，因为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不会对发布的消息进行持久化。 和很多专业的消息队列系统（例如</a:t>
            </a:r>
            <a:r>
              <a:rPr lang="en-US" altLang="zh-CN" sz="2800" dirty="0" smtClean="0">
                <a:latin typeface="黑体" pitchFamily="49" charset="-122"/>
                <a:ea typeface="黑体" pitchFamily="49" charset="-122"/>
              </a:rPr>
              <a:t>Kafka</a:t>
            </a:r>
            <a:r>
              <a:rPr lang="zh-CN" altLang="en-US"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RocketMQ</a:t>
            </a:r>
            <a:r>
              <a:rPr lang="zh-CN" altLang="en-US" sz="2800" dirty="0" smtClean="0">
                <a:latin typeface="黑体" pitchFamily="49" charset="-122"/>
                <a:ea typeface="黑体" pitchFamily="49" charset="-122"/>
              </a:rPr>
              <a:t>）相比，</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的发布订阅略显粗糙，例如无法实现消息堆积和回溯。但胜在足够简单，如果当前场景可以容忍的这些缺点，也不失为一个不错的选择。 </a:t>
            </a:r>
            <a:br>
              <a:rPr lang="zh-CN" altLang="en-US" sz="2800" dirty="0" smtClean="0">
                <a:latin typeface="黑体" pitchFamily="49" charset="-122"/>
                <a:ea typeface="黑体" pitchFamily="49" charset="-122"/>
              </a:rPr>
            </a:br>
            <a:endParaRPr lang="zh-CN" altLang="en-US" sz="2800" dirty="0">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zh-CN" altLang="en-US" dirty="0" smtClean="0">
                <a:latin typeface="黑体" pitchFamily="49" charset="-122"/>
                <a:ea typeface="黑体" pitchFamily="49" charset="-122"/>
              </a:rPr>
              <a:t>事务管理</a:t>
            </a:r>
            <a:endParaRPr lang="zh-CN" altLang="en-US" dirty="0">
              <a:latin typeface="黑体" pitchFamily="49" charset="-122"/>
              <a:ea typeface="黑体" pitchFamily="49" charset="-122"/>
            </a:endParaRPr>
          </a:p>
        </p:txBody>
      </p:sp>
      <p:sp>
        <p:nvSpPr>
          <p:cNvPr id="18" name="TextBox 17"/>
          <p:cNvSpPr txBox="1"/>
          <p:nvPr/>
        </p:nvSpPr>
        <p:spPr>
          <a:xfrm>
            <a:off x="144418" y="1733528"/>
            <a:ext cx="11501518" cy="311880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中的事务跟关系型数据库中的事务是一个相似的概念，但是有不同之处。关系型数据库事务执行失败后面的</a:t>
            </a:r>
            <a:r>
              <a:rPr lang="en-US" altLang="zh-CN" sz="2800" dirty="0" err="1" smtClean="0">
                <a:latin typeface="黑体" pitchFamily="49" charset="-122"/>
                <a:ea typeface="黑体" pitchFamily="49" charset="-122"/>
              </a:rPr>
              <a:t>sql</a:t>
            </a:r>
            <a:r>
              <a:rPr lang="zh-CN" altLang="en-US" sz="2800" dirty="0" smtClean="0">
                <a:latin typeface="黑体" pitchFamily="49" charset="-122"/>
                <a:ea typeface="黑体" pitchFamily="49" charset="-122"/>
              </a:rPr>
              <a:t>语句不在执行，而</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中的一条命令执行失败，其余的命令照常执行。</a:t>
            </a:r>
          </a:p>
          <a:p>
            <a:pPr algn="l"/>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中开启一个事务是使用</a:t>
            </a:r>
            <a:r>
              <a:rPr lang="en-US" altLang="zh-CN" sz="2800" dirty="0" smtClean="0">
                <a:latin typeface="黑体" pitchFamily="49" charset="-122"/>
                <a:ea typeface="黑体" pitchFamily="49" charset="-122"/>
              </a:rPr>
              <a:t>multi</a:t>
            </a:r>
            <a:r>
              <a:rPr lang="zh-CN" altLang="en-US" sz="2800" dirty="0" smtClean="0">
                <a:latin typeface="黑体" pitchFamily="49" charset="-122"/>
                <a:ea typeface="黑体" pitchFamily="49" charset="-122"/>
              </a:rPr>
              <a:t>，相当于</a:t>
            </a:r>
            <a:r>
              <a:rPr lang="en-US" altLang="zh-CN" sz="2800" dirty="0" smtClean="0">
                <a:latin typeface="黑体" pitchFamily="49" charset="-122"/>
                <a:ea typeface="黑体" pitchFamily="49" charset="-122"/>
              </a:rPr>
              <a:t>begin\start transaction</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exec</a:t>
            </a:r>
            <a:r>
              <a:rPr lang="zh-CN" altLang="en-US" sz="2800" dirty="0" smtClean="0">
                <a:latin typeface="黑体" pitchFamily="49" charset="-122"/>
                <a:ea typeface="黑体" pitchFamily="49" charset="-122"/>
              </a:rPr>
              <a:t>提交事务，</a:t>
            </a:r>
            <a:r>
              <a:rPr lang="en-US" altLang="zh-CN" sz="2800" dirty="0" smtClean="0">
                <a:latin typeface="黑体" pitchFamily="49" charset="-122"/>
                <a:ea typeface="黑体" pitchFamily="49" charset="-122"/>
              </a:rPr>
              <a:t>discard</a:t>
            </a:r>
            <a:r>
              <a:rPr lang="zh-CN" altLang="en-US" sz="2800" dirty="0" smtClean="0">
                <a:latin typeface="黑体" pitchFamily="49" charset="-122"/>
                <a:ea typeface="黑体" pitchFamily="49" charset="-122"/>
              </a:rPr>
              <a:t>取消队列命令（非回滚操作）。</a:t>
            </a:r>
          </a:p>
          <a:p>
            <a:pPr lvl="1" algn="l"/>
            <a:endParaRPr lang="zh-CN" altLang="en-US"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graphicFrame>
        <p:nvGraphicFramePr>
          <p:cNvPr id="19" name="表格 18"/>
          <p:cNvGraphicFramePr>
            <a:graphicFrameLocks noGrp="1"/>
          </p:cNvGraphicFramePr>
          <p:nvPr/>
        </p:nvGraphicFramePr>
        <p:xfrm>
          <a:off x="1251707" y="4662486"/>
          <a:ext cx="10501386" cy="3386150"/>
        </p:xfrm>
        <a:graphic>
          <a:graphicData uri="http://schemas.openxmlformats.org/drawingml/2006/table">
            <a:tbl>
              <a:tblPr>
                <a:tableStyleId>{3C2FFA5D-87B4-456A-9821-1D502468CF0F}</a:tableStyleId>
              </a:tblPr>
              <a:tblGrid>
                <a:gridCol w="1500198"/>
                <a:gridCol w="4143404"/>
                <a:gridCol w="4857784"/>
              </a:tblGrid>
              <a:tr h="289684">
                <a:tc>
                  <a:txBody>
                    <a:bodyPr/>
                    <a:lstStyle/>
                    <a:p>
                      <a:pPr algn="l" fontAlgn="t"/>
                      <a:r>
                        <a:rPr lang="zh-CN" altLang="en-US" sz="2400" dirty="0">
                          <a:solidFill>
                            <a:srgbClr val="7030A0"/>
                          </a:solidFill>
                          <a:latin typeface="黑体" pitchFamily="49" charset="-122"/>
                          <a:ea typeface="黑体" pitchFamily="49" charset="-122"/>
                        </a:rPr>
                        <a:t> </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400" dirty="0" err="1" smtClean="0">
                          <a:solidFill>
                            <a:srgbClr val="7030A0"/>
                          </a:solidFill>
                          <a:latin typeface="黑体" pitchFamily="49" charset="-122"/>
                          <a:ea typeface="黑体" pitchFamily="49" charset="-122"/>
                        </a:rPr>
                        <a:t>MySQL</a:t>
                      </a:r>
                      <a:endParaRPr lang="en-US" sz="2400" dirty="0">
                        <a:solidFill>
                          <a:srgbClr val="7030A0"/>
                        </a:solidFill>
                        <a:latin typeface="黑体" pitchFamily="49" charset="-122"/>
                        <a:ea typeface="黑体" pitchFamily="49" charset="-122"/>
                      </a:endParaRP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400">
                          <a:solidFill>
                            <a:srgbClr val="7030A0"/>
                          </a:solidFill>
                          <a:latin typeface="黑体" pitchFamily="49" charset="-122"/>
                          <a:ea typeface="黑体" pitchFamily="49" charset="-122"/>
                        </a:rPr>
                        <a:t>Redis</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2039">
                <a:tc>
                  <a:txBody>
                    <a:bodyPr/>
                    <a:lstStyle/>
                    <a:p>
                      <a:pPr algn="l" fontAlgn="t"/>
                      <a:r>
                        <a:rPr lang="zh-CN" altLang="en-US" sz="2400">
                          <a:solidFill>
                            <a:srgbClr val="7030A0"/>
                          </a:solidFill>
                          <a:latin typeface="黑体" pitchFamily="49" charset="-122"/>
                          <a:ea typeface="黑体" pitchFamily="49" charset="-122"/>
                        </a:rPr>
                        <a:t>开启</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400" dirty="0">
                          <a:solidFill>
                            <a:srgbClr val="7030A0"/>
                          </a:solidFill>
                          <a:latin typeface="黑体" pitchFamily="49" charset="-122"/>
                          <a:ea typeface="黑体" pitchFamily="49" charset="-122"/>
                        </a:rPr>
                        <a:t>start </a:t>
                      </a:r>
                      <a:r>
                        <a:rPr lang="en-US" sz="2400" dirty="0" smtClean="0">
                          <a:solidFill>
                            <a:srgbClr val="7030A0"/>
                          </a:solidFill>
                          <a:latin typeface="黑体" pitchFamily="49" charset="-122"/>
                          <a:ea typeface="黑体" pitchFamily="49" charset="-122"/>
                        </a:rPr>
                        <a:t>transaction/begin</a:t>
                      </a:r>
                      <a:endParaRPr lang="en-US" sz="2400" dirty="0">
                        <a:solidFill>
                          <a:srgbClr val="7030A0"/>
                        </a:solidFill>
                        <a:latin typeface="黑体" pitchFamily="49" charset="-122"/>
                        <a:ea typeface="黑体" pitchFamily="49" charset="-122"/>
                      </a:endParaRP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400">
                          <a:solidFill>
                            <a:srgbClr val="7030A0"/>
                          </a:solidFill>
                          <a:latin typeface="黑体" pitchFamily="49" charset="-122"/>
                          <a:ea typeface="黑体" pitchFamily="49" charset="-122"/>
                        </a:rPr>
                        <a:t>multi</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823">
                <a:tc>
                  <a:txBody>
                    <a:bodyPr/>
                    <a:lstStyle/>
                    <a:p>
                      <a:pPr algn="l" fontAlgn="t"/>
                      <a:r>
                        <a:rPr lang="zh-CN" altLang="en-US" sz="2400">
                          <a:solidFill>
                            <a:srgbClr val="7030A0"/>
                          </a:solidFill>
                          <a:latin typeface="黑体" pitchFamily="49" charset="-122"/>
                          <a:ea typeface="黑体" pitchFamily="49" charset="-122"/>
                        </a:rPr>
                        <a:t>语句</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zh-CN" altLang="en-US" sz="2400" dirty="0" smtClean="0">
                          <a:solidFill>
                            <a:srgbClr val="7030A0"/>
                          </a:solidFill>
                          <a:latin typeface="黑体" pitchFamily="49" charset="-122"/>
                          <a:ea typeface="黑体" pitchFamily="49" charset="-122"/>
                        </a:rPr>
                        <a:t>普通</a:t>
                      </a:r>
                      <a:r>
                        <a:rPr lang="en-US" altLang="zh-CN" sz="2400" dirty="0" smtClean="0">
                          <a:solidFill>
                            <a:srgbClr val="7030A0"/>
                          </a:solidFill>
                          <a:latin typeface="黑体" pitchFamily="49" charset="-122"/>
                          <a:ea typeface="黑体" pitchFamily="49" charset="-122"/>
                        </a:rPr>
                        <a:t>SQL</a:t>
                      </a:r>
                      <a:endParaRPr lang="en-US" sz="2400" dirty="0">
                        <a:solidFill>
                          <a:srgbClr val="7030A0"/>
                        </a:solidFill>
                        <a:latin typeface="黑体" pitchFamily="49" charset="-122"/>
                        <a:ea typeface="黑体" pitchFamily="49" charset="-122"/>
                      </a:endParaRP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zh-CN" altLang="en-US" sz="2400" dirty="0">
                          <a:solidFill>
                            <a:srgbClr val="7030A0"/>
                          </a:solidFill>
                          <a:latin typeface="黑体" pitchFamily="49" charset="-122"/>
                          <a:ea typeface="黑体" pitchFamily="49" charset="-122"/>
                        </a:rPr>
                        <a:t>普通命令</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14446">
                <a:tc>
                  <a:txBody>
                    <a:bodyPr/>
                    <a:lstStyle/>
                    <a:p>
                      <a:pPr algn="l" fontAlgn="t"/>
                      <a:r>
                        <a:rPr lang="zh-CN" altLang="en-US" sz="2400">
                          <a:solidFill>
                            <a:srgbClr val="7030A0"/>
                          </a:solidFill>
                          <a:latin typeface="黑体" pitchFamily="49" charset="-122"/>
                          <a:ea typeface="黑体" pitchFamily="49" charset="-122"/>
                        </a:rPr>
                        <a:t>失败</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400" dirty="0">
                          <a:solidFill>
                            <a:srgbClr val="7030A0"/>
                          </a:solidFill>
                          <a:latin typeface="黑体" pitchFamily="49" charset="-122"/>
                          <a:ea typeface="黑体" pitchFamily="49" charset="-122"/>
                        </a:rPr>
                        <a:t>rollback </a:t>
                      </a:r>
                      <a:r>
                        <a:rPr lang="zh-CN" altLang="en-US" sz="2400" dirty="0">
                          <a:solidFill>
                            <a:srgbClr val="7030A0"/>
                          </a:solidFill>
                          <a:latin typeface="黑体" pitchFamily="49" charset="-122"/>
                          <a:ea typeface="黑体" pitchFamily="49" charset="-122"/>
                        </a:rPr>
                        <a:t>回滚</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altLang="zh-CN" sz="2400" dirty="0">
                          <a:solidFill>
                            <a:srgbClr val="7030A0"/>
                          </a:solidFill>
                          <a:latin typeface="黑体" pitchFamily="49" charset="-122"/>
                          <a:ea typeface="黑体" pitchFamily="49" charset="-122"/>
                        </a:rPr>
                        <a:t>discard </a:t>
                      </a:r>
                      <a:r>
                        <a:rPr lang="zh-CN" altLang="en-US" sz="2400" dirty="0">
                          <a:solidFill>
                            <a:srgbClr val="7030A0"/>
                          </a:solidFill>
                          <a:latin typeface="黑体" pitchFamily="49" charset="-122"/>
                          <a:ea typeface="黑体" pitchFamily="49" charset="-122"/>
                        </a:rPr>
                        <a:t>取消</a:t>
                      </a:r>
                      <a:r>
                        <a:rPr lang="en-US" altLang="zh-CN" sz="2400" dirty="0">
                          <a:solidFill>
                            <a:srgbClr val="7030A0"/>
                          </a:solidFill>
                          <a:latin typeface="黑体" pitchFamily="49" charset="-122"/>
                          <a:ea typeface="黑体" pitchFamily="49" charset="-122"/>
                        </a:rPr>
                        <a:t>(</a:t>
                      </a:r>
                      <a:r>
                        <a:rPr lang="zh-CN" altLang="en-US" sz="2400" dirty="0">
                          <a:solidFill>
                            <a:srgbClr val="7030A0"/>
                          </a:solidFill>
                          <a:latin typeface="黑体" pitchFamily="49" charset="-122"/>
                          <a:ea typeface="黑体" pitchFamily="49" charset="-122"/>
                        </a:rPr>
                        <a:t>不叫回滚，是队列里面的命令不执行，队列里面的任务根本就没有执行。而不是执行了也可以撤回来</a:t>
                      </a:r>
                      <a:r>
                        <a:rPr lang="en-US" altLang="zh-CN" sz="2400" dirty="0">
                          <a:solidFill>
                            <a:srgbClr val="7030A0"/>
                          </a:solidFill>
                          <a:latin typeface="黑体" pitchFamily="49" charset="-122"/>
                          <a:ea typeface="黑体" pitchFamily="49" charset="-122"/>
                        </a:rPr>
                        <a:t>)</a:t>
                      </a:r>
                      <a:endParaRPr lang="zh-CN" altLang="en-US" sz="2400" dirty="0">
                        <a:solidFill>
                          <a:srgbClr val="7030A0"/>
                        </a:solidFill>
                        <a:latin typeface="黑体" pitchFamily="49" charset="-122"/>
                        <a:ea typeface="黑体" pitchFamily="49" charset="-122"/>
                      </a:endParaRP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9684">
                <a:tc>
                  <a:txBody>
                    <a:bodyPr/>
                    <a:lstStyle/>
                    <a:p>
                      <a:pPr algn="l" fontAlgn="t"/>
                      <a:r>
                        <a:rPr lang="zh-CN" altLang="en-US" sz="2400">
                          <a:solidFill>
                            <a:srgbClr val="7030A0"/>
                          </a:solidFill>
                          <a:latin typeface="黑体" pitchFamily="49" charset="-122"/>
                          <a:ea typeface="黑体" pitchFamily="49" charset="-122"/>
                        </a:rPr>
                        <a:t>成功</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400">
                          <a:solidFill>
                            <a:srgbClr val="7030A0"/>
                          </a:solidFill>
                          <a:latin typeface="黑体" pitchFamily="49" charset="-122"/>
                          <a:ea typeface="黑体" pitchFamily="49" charset="-122"/>
                        </a:rPr>
                        <a:t>commit</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2400" dirty="0">
                          <a:solidFill>
                            <a:srgbClr val="7030A0"/>
                          </a:solidFill>
                          <a:latin typeface="黑体" pitchFamily="49" charset="-122"/>
                          <a:ea typeface="黑体" pitchFamily="49" charset="-122"/>
                        </a:rPr>
                        <a:t>exec</a:t>
                      </a:r>
                    </a:p>
                  </a:txBody>
                  <a:tcPr marL="14288" marR="14288" marT="14288" marB="1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事务命令</a:t>
            </a:r>
            <a:endParaRPr lang="zh-CN" altLang="en-US" dirty="0">
              <a:latin typeface="黑体" pitchFamily="49" charset="-122"/>
              <a:ea typeface="黑体" pitchFamily="49" charset="-122"/>
            </a:endParaRPr>
          </a:p>
        </p:txBody>
      </p:sp>
      <p:sp>
        <p:nvSpPr>
          <p:cNvPr id="18" name="TextBox 17"/>
          <p:cNvSpPr txBox="1"/>
          <p:nvPr/>
        </p:nvSpPr>
        <p:spPr>
          <a:xfrm>
            <a:off x="287294" y="1876404"/>
            <a:ext cx="11501518" cy="591956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DISCARD </a:t>
            </a:r>
          </a:p>
          <a:p>
            <a:pPr lvl="1" algn="l"/>
            <a:r>
              <a:rPr lang="zh-CN" altLang="en-US" sz="2800" dirty="0" smtClean="0">
                <a:latin typeface="黑体" pitchFamily="49" charset="-122"/>
                <a:ea typeface="黑体" pitchFamily="49" charset="-122"/>
              </a:rPr>
              <a:t>取消事务，放弃执行事务块内的所有命令。</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EXEC </a:t>
            </a:r>
          </a:p>
          <a:p>
            <a:pPr lvl="1" algn="l"/>
            <a:r>
              <a:rPr lang="zh-CN" altLang="en-US" sz="2800" dirty="0" smtClean="0">
                <a:latin typeface="黑体" pitchFamily="49" charset="-122"/>
                <a:ea typeface="黑体" pitchFamily="49" charset="-122"/>
              </a:rPr>
              <a:t>执行所有事务块内的命令。</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MULTI </a:t>
            </a:r>
          </a:p>
          <a:p>
            <a:pPr lvl="1" algn="l"/>
            <a:r>
              <a:rPr lang="zh-CN" altLang="en-US" sz="2800" dirty="0" smtClean="0">
                <a:latin typeface="黑体" pitchFamily="49" charset="-122"/>
                <a:ea typeface="黑体" pitchFamily="49" charset="-122"/>
              </a:rPr>
              <a:t>标记一个事务块的开始。</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UNWATCH </a:t>
            </a:r>
          </a:p>
          <a:p>
            <a:pPr lvl="1" algn="l"/>
            <a:r>
              <a:rPr lang="zh-CN" altLang="en-US" sz="2800" dirty="0" smtClean="0">
                <a:latin typeface="黑体" pitchFamily="49" charset="-122"/>
                <a:ea typeface="黑体" pitchFamily="49" charset="-122"/>
              </a:rPr>
              <a:t>取消 </a:t>
            </a:r>
            <a:r>
              <a:rPr lang="en-US" altLang="zh-CN" sz="2800" dirty="0" smtClean="0">
                <a:latin typeface="黑体" pitchFamily="49" charset="-122"/>
                <a:ea typeface="黑体" pitchFamily="49" charset="-122"/>
              </a:rPr>
              <a:t>WATCH </a:t>
            </a:r>
            <a:r>
              <a:rPr lang="zh-CN" altLang="en-US" sz="2800" dirty="0" smtClean="0">
                <a:latin typeface="黑体" pitchFamily="49" charset="-122"/>
                <a:ea typeface="黑体" pitchFamily="49" charset="-122"/>
              </a:rPr>
              <a:t>命令对所有 </a:t>
            </a:r>
            <a:r>
              <a:rPr lang="en-US" altLang="zh-CN" sz="2800" dirty="0" smtClean="0">
                <a:latin typeface="黑体" pitchFamily="49" charset="-122"/>
                <a:ea typeface="黑体" pitchFamily="49" charset="-122"/>
              </a:rPr>
              <a:t>key </a:t>
            </a:r>
            <a:r>
              <a:rPr lang="zh-CN" altLang="en-US" sz="2800" dirty="0" smtClean="0">
                <a:latin typeface="黑体" pitchFamily="49" charset="-122"/>
                <a:ea typeface="黑体" pitchFamily="49" charset="-122"/>
              </a:rPr>
              <a:t>的监视。</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WATCH key [key ...] </a:t>
            </a:r>
          </a:p>
          <a:p>
            <a:pPr lvl="1" algn="l"/>
            <a:r>
              <a:rPr lang="zh-CN" altLang="en-US" sz="2800" dirty="0" smtClean="0">
                <a:latin typeface="黑体" pitchFamily="49" charset="-122"/>
                <a:ea typeface="黑体" pitchFamily="49" charset="-122"/>
              </a:rPr>
              <a:t>监视一个</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或多个</a:t>
            </a:r>
            <a:r>
              <a:rPr lang="en-US" altLang="zh-CN" sz="2800" dirty="0" smtClean="0">
                <a:latin typeface="黑体" pitchFamily="49" charset="-122"/>
                <a:ea typeface="黑体" pitchFamily="49" charset="-122"/>
              </a:rPr>
              <a:t>) key </a:t>
            </a:r>
            <a:r>
              <a:rPr lang="zh-CN" altLang="en-US" sz="2800" dirty="0" smtClean="0">
                <a:latin typeface="黑体" pitchFamily="49" charset="-122"/>
                <a:ea typeface="黑体" pitchFamily="49" charset="-122"/>
              </a:rPr>
              <a:t>，如果在事务执行之前这个</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或这些</a:t>
            </a:r>
            <a:r>
              <a:rPr lang="en-US" altLang="zh-CN" sz="2800" dirty="0" smtClean="0">
                <a:latin typeface="黑体" pitchFamily="49" charset="-122"/>
                <a:ea typeface="黑体" pitchFamily="49" charset="-122"/>
              </a:rPr>
              <a:t>) key </a:t>
            </a:r>
            <a:r>
              <a:rPr lang="zh-CN" altLang="en-US" sz="2800" dirty="0" smtClean="0">
                <a:latin typeface="黑体" pitchFamily="49" charset="-122"/>
                <a:ea typeface="黑体" pitchFamily="49" charset="-122"/>
              </a:rPr>
              <a:t>被其他命令所改动，那么事务将被打断。</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80010" y="13081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事务执行举例</a:t>
            </a:r>
            <a:endParaRPr lang="zh-CN" altLang="en-US" dirty="0">
              <a:latin typeface="黑体" pitchFamily="49" charset="-122"/>
              <a:ea typeface="黑体" pitchFamily="49" charset="-122"/>
            </a:endParaRPr>
          </a:p>
        </p:txBody>
      </p:sp>
      <p:sp>
        <p:nvSpPr>
          <p:cNvPr id="18" name="TextBox 17"/>
          <p:cNvSpPr txBox="1"/>
          <p:nvPr/>
        </p:nvSpPr>
        <p:spPr>
          <a:xfrm>
            <a:off x="287294" y="1804966"/>
            <a:ext cx="10858576" cy="35496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ZADD salary 2000 user1</a:t>
            </a:r>
          </a:p>
          <a:p>
            <a:pPr algn="l"/>
            <a:r>
              <a:rPr lang="en-US" altLang="zh-CN" sz="2800" dirty="0" smtClean="0">
                <a:latin typeface="黑体" pitchFamily="49" charset="-122"/>
                <a:ea typeface="黑体" pitchFamily="49" charset="-122"/>
              </a:rPr>
              <a:t>ZADD salary 3000 user2</a:t>
            </a:r>
          </a:p>
          <a:p>
            <a:pPr algn="l"/>
            <a:r>
              <a:rPr lang="en-US" altLang="zh-CN" sz="2800" dirty="0" smtClean="0">
                <a:latin typeface="黑体" pitchFamily="49" charset="-122"/>
                <a:ea typeface="黑体" pitchFamily="49" charset="-122"/>
              </a:rPr>
              <a:t>ZRANGE salary 0 -1 WITHSCORES</a:t>
            </a:r>
          </a:p>
          <a:p>
            <a:pPr algn="l"/>
            <a:r>
              <a:rPr lang="en-US" altLang="zh-CN" sz="2800" dirty="0" smtClean="0">
                <a:latin typeface="黑体" pitchFamily="49" charset="-122"/>
                <a:ea typeface="黑体" pitchFamily="49" charset="-122"/>
              </a:rPr>
              <a:t>MULTI</a:t>
            </a:r>
          </a:p>
          <a:p>
            <a:pPr lvl="1" algn="l"/>
            <a:r>
              <a:rPr lang="en-US" altLang="zh-CN" sz="2800" dirty="0" smtClean="0">
                <a:latin typeface="黑体" pitchFamily="49" charset="-122"/>
                <a:ea typeface="黑体" pitchFamily="49" charset="-122"/>
              </a:rPr>
              <a:t>ZINCRBY salary 1000 user1</a:t>
            </a:r>
          </a:p>
          <a:p>
            <a:pPr lvl="1" algn="l"/>
            <a:r>
              <a:rPr lang="en-US" altLang="zh-CN" sz="2800" dirty="0" smtClean="0">
                <a:latin typeface="黑体" pitchFamily="49" charset="-122"/>
                <a:ea typeface="黑体" pitchFamily="49" charset="-122"/>
              </a:rPr>
              <a:t>ZINCRBY salary -1000 user2</a:t>
            </a:r>
          </a:p>
          <a:p>
            <a:pPr lvl="1" algn="l"/>
            <a:r>
              <a:rPr lang="en-US" altLang="zh-CN" sz="2800" dirty="0" smtClean="0">
                <a:latin typeface="黑体" pitchFamily="49" charset="-122"/>
                <a:ea typeface="黑体" pitchFamily="49" charset="-122"/>
              </a:rPr>
              <a:t>EXEC</a:t>
            </a:r>
            <a:endParaRPr lang="zh-CN" altLang="en-US"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zh-CN" altLang="en-US" dirty="0" smtClean="0">
                <a:latin typeface="黑体" pitchFamily="49" charset="-122"/>
                <a:ea typeface="黑体" pitchFamily="49" charset="-122"/>
              </a:rPr>
              <a:t>中事务中的锁机制</a:t>
            </a:r>
            <a:endParaRPr lang="zh-CN" altLang="en-US" dirty="0">
              <a:latin typeface="黑体" pitchFamily="49" charset="-122"/>
              <a:ea typeface="黑体" pitchFamily="49" charset="-122"/>
            </a:endParaRPr>
          </a:p>
        </p:txBody>
      </p:sp>
      <p:sp>
        <p:nvSpPr>
          <p:cNvPr id="18" name="TextBox 17"/>
          <p:cNvSpPr txBox="1"/>
          <p:nvPr/>
        </p:nvSpPr>
        <p:spPr>
          <a:xfrm>
            <a:off x="287294" y="1447776"/>
            <a:ext cx="12073022" cy="484235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黑体" pitchFamily="49" charset="-122"/>
                <a:ea typeface="黑体" pitchFamily="49" charset="-122"/>
              </a:rPr>
              <a:t>举例：我正在买票</a:t>
            </a:r>
          </a:p>
          <a:p>
            <a:pPr algn="l"/>
            <a:r>
              <a:rPr lang="en-US" altLang="zh-CN" sz="2800" dirty="0" smtClean="0">
                <a:latin typeface="黑体" pitchFamily="49" charset="-122"/>
                <a:ea typeface="黑体" pitchFamily="49" charset="-122"/>
              </a:rPr>
              <a:t>Ticket -1 , money -100</a:t>
            </a:r>
          </a:p>
          <a:p>
            <a:pPr algn="l"/>
            <a:r>
              <a:rPr lang="zh-CN" altLang="en-US" sz="2800" dirty="0" smtClean="0">
                <a:latin typeface="黑体" pitchFamily="49" charset="-122"/>
                <a:ea typeface="黑体" pitchFamily="49" charset="-122"/>
              </a:rPr>
              <a:t>而票只有</a:t>
            </a:r>
            <a:r>
              <a:rPr lang="en-US" altLang="zh-CN" sz="2800" dirty="0" smtClean="0">
                <a:latin typeface="黑体" pitchFamily="49" charset="-122"/>
                <a:ea typeface="黑体" pitchFamily="49" charset="-122"/>
              </a:rPr>
              <a:t>1</a:t>
            </a:r>
            <a:r>
              <a:rPr lang="zh-CN" altLang="en-US" sz="2800" dirty="0" smtClean="0">
                <a:latin typeface="黑体" pitchFamily="49" charset="-122"/>
                <a:ea typeface="黑体" pitchFamily="49" charset="-122"/>
              </a:rPr>
              <a:t>张</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如果在我</a:t>
            </a:r>
            <a:r>
              <a:rPr lang="en-US" altLang="zh-CN" sz="2800" dirty="0" smtClean="0">
                <a:latin typeface="黑体" pitchFamily="49" charset="-122"/>
                <a:ea typeface="黑体" pitchFamily="49" charset="-122"/>
              </a:rPr>
              <a:t>multi</a:t>
            </a:r>
            <a:r>
              <a:rPr lang="zh-CN" altLang="en-US" sz="2800" dirty="0" smtClean="0">
                <a:latin typeface="黑体" pitchFamily="49" charset="-122"/>
                <a:ea typeface="黑体" pitchFamily="49" charset="-122"/>
              </a:rPr>
              <a:t>之后</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和</a:t>
            </a:r>
            <a:r>
              <a:rPr lang="en-US" altLang="zh-CN" sz="2800" dirty="0" smtClean="0">
                <a:latin typeface="黑体" pitchFamily="49" charset="-122"/>
                <a:ea typeface="黑体" pitchFamily="49" charset="-122"/>
              </a:rPr>
              <a:t>exec</a:t>
            </a:r>
            <a:r>
              <a:rPr lang="zh-CN" altLang="en-US" sz="2800" dirty="0" smtClean="0">
                <a:latin typeface="黑体" pitchFamily="49" charset="-122"/>
                <a:ea typeface="黑体" pitchFamily="49" charset="-122"/>
              </a:rPr>
              <a:t>之前</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票被别人买了</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即</a:t>
            </a:r>
            <a:r>
              <a:rPr lang="en-US" altLang="zh-CN" sz="2800" dirty="0" smtClean="0">
                <a:latin typeface="黑体" pitchFamily="49" charset="-122"/>
                <a:ea typeface="黑体" pitchFamily="49" charset="-122"/>
              </a:rPr>
              <a:t>ticket</a:t>
            </a:r>
            <a:r>
              <a:rPr lang="zh-CN" altLang="en-US" sz="2800" dirty="0" smtClean="0">
                <a:latin typeface="黑体" pitchFamily="49" charset="-122"/>
                <a:ea typeface="黑体" pitchFamily="49" charset="-122"/>
              </a:rPr>
              <a:t>变成</a:t>
            </a:r>
            <a:r>
              <a:rPr lang="en-US" altLang="zh-CN" sz="2800" dirty="0" smtClean="0">
                <a:latin typeface="黑体" pitchFamily="49" charset="-122"/>
                <a:ea typeface="黑体" pitchFamily="49" charset="-122"/>
              </a:rPr>
              <a:t>0</a:t>
            </a:r>
            <a:r>
              <a:rPr lang="zh-CN" altLang="en-US" sz="2800" dirty="0" smtClean="0">
                <a:latin typeface="黑体" pitchFamily="49" charset="-122"/>
                <a:ea typeface="黑体" pitchFamily="49" charset="-122"/>
              </a:rPr>
              <a:t>了</a:t>
            </a:r>
            <a:r>
              <a:rPr lang="en-US" altLang="zh-CN" sz="2800" dirty="0" smtClean="0">
                <a:latin typeface="黑体" pitchFamily="49" charset="-122"/>
                <a:ea typeface="黑体" pitchFamily="49" charset="-122"/>
              </a:rPr>
              <a:t>.</a:t>
            </a:r>
          </a:p>
          <a:p>
            <a:pPr algn="l"/>
            <a:r>
              <a:rPr lang="zh-CN" altLang="en-US" sz="2800" dirty="0" smtClean="0">
                <a:latin typeface="黑体" pitchFamily="49" charset="-122"/>
                <a:ea typeface="黑体" pitchFamily="49" charset="-122"/>
              </a:rPr>
              <a:t>我该如何观察这种情景</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并不再提交</a:t>
            </a:r>
          </a:p>
          <a:p>
            <a:pPr algn="l"/>
            <a:r>
              <a:rPr lang="zh-CN" altLang="en-US" sz="2800" dirty="0" smtClean="0">
                <a:latin typeface="黑体" pitchFamily="49" charset="-122"/>
                <a:ea typeface="黑体" pitchFamily="49" charset="-122"/>
              </a:rPr>
              <a:t>悲观的想法</a:t>
            </a:r>
            <a:r>
              <a:rPr lang="en-US" altLang="zh-CN" sz="2800" dirty="0" smtClean="0">
                <a:latin typeface="黑体" pitchFamily="49" charset="-122"/>
                <a:ea typeface="黑体" pitchFamily="49" charset="-122"/>
              </a:rPr>
              <a:t>: </a:t>
            </a:r>
          </a:p>
          <a:p>
            <a:pPr algn="l"/>
            <a:r>
              <a:rPr lang="zh-CN" altLang="en-US" sz="2800" dirty="0" smtClean="0">
                <a:latin typeface="黑体" pitchFamily="49" charset="-122"/>
                <a:ea typeface="黑体" pitchFamily="49" charset="-122"/>
              </a:rPr>
              <a:t>世界充满危险</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肯定有人和我抢</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给 </a:t>
            </a:r>
            <a:r>
              <a:rPr lang="en-US" altLang="zh-CN" sz="2800" dirty="0" smtClean="0">
                <a:latin typeface="黑体" pitchFamily="49" charset="-122"/>
                <a:ea typeface="黑体" pitchFamily="49" charset="-122"/>
              </a:rPr>
              <a:t>ticket</a:t>
            </a:r>
            <a:r>
              <a:rPr lang="zh-CN" altLang="en-US" sz="2800" dirty="0" smtClean="0">
                <a:latin typeface="黑体" pitchFamily="49" charset="-122"/>
                <a:ea typeface="黑体" pitchFamily="49" charset="-122"/>
              </a:rPr>
              <a:t>上锁</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只有我能操作</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悲观锁</a:t>
            </a:r>
            <a:r>
              <a:rPr lang="en-US" altLang="zh-CN" sz="2800" dirty="0" smtClean="0">
                <a:latin typeface="黑体" pitchFamily="49" charset="-122"/>
                <a:ea typeface="黑体" pitchFamily="49" charset="-122"/>
              </a:rPr>
              <a:t>]</a:t>
            </a:r>
          </a:p>
          <a:p>
            <a:pPr algn="l"/>
            <a:r>
              <a:rPr lang="zh-CN" altLang="en-US" sz="2800" dirty="0" smtClean="0">
                <a:latin typeface="黑体" pitchFamily="49" charset="-122"/>
                <a:ea typeface="黑体" pitchFamily="49" charset="-122"/>
              </a:rPr>
              <a:t>乐观的想法</a:t>
            </a:r>
            <a:r>
              <a:rPr lang="en-US" altLang="zh-CN" sz="2800" dirty="0" smtClean="0">
                <a:latin typeface="黑体" pitchFamily="49" charset="-122"/>
                <a:ea typeface="黑体" pitchFamily="49" charset="-122"/>
              </a:rPr>
              <a:t>:</a:t>
            </a:r>
          </a:p>
          <a:p>
            <a:pPr algn="l"/>
            <a:r>
              <a:rPr lang="zh-CN" altLang="en-US" sz="2800" dirty="0" smtClean="0">
                <a:latin typeface="黑体" pitchFamily="49" charset="-122"/>
                <a:ea typeface="黑体" pitchFamily="49" charset="-122"/>
              </a:rPr>
              <a:t>没有那么人和我抢</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因此</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我只需要注意</a:t>
            </a:r>
            <a:r>
              <a:rPr lang="en-US" altLang="zh-CN" sz="2800" dirty="0" smtClean="0">
                <a:latin typeface="黑体" pitchFamily="49" charset="-122"/>
                <a:ea typeface="黑体" pitchFamily="49" charset="-122"/>
              </a:rPr>
              <a:t>,</a:t>
            </a:r>
          </a:p>
          <a:p>
            <a:pPr algn="l"/>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有没有人更改</a:t>
            </a:r>
            <a:r>
              <a:rPr lang="en-US" altLang="zh-CN" sz="2800" dirty="0" smtClean="0">
                <a:latin typeface="黑体" pitchFamily="49" charset="-122"/>
                <a:ea typeface="黑体" pitchFamily="49" charset="-122"/>
              </a:rPr>
              <a:t>ticket</a:t>
            </a:r>
            <a:r>
              <a:rPr lang="zh-CN" altLang="en-US" sz="2800" dirty="0" smtClean="0">
                <a:latin typeface="黑体" pitchFamily="49" charset="-122"/>
                <a:ea typeface="黑体" pitchFamily="49" charset="-122"/>
              </a:rPr>
              <a:t>的值就可以了 </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乐观锁</a:t>
            </a:r>
            <a:r>
              <a:rPr lang="en-US" altLang="zh-CN" sz="2800" dirty="0" smtClean="0">
                <a:latin typeface="黑体" pitchFamily="49" charset="-122"/>
                <a:ea typeface="黑体" pitchFamily="49" charset="-122"/>
              </a:rPr>
              <a:t>]</a:t>
            </a:r>
          </a:p>
          <a:p>
            <a:pPr algn="l"/>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的事务中</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启用的是乐观锁</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只负责监测</a:t>
            </a:r>
            <a:r>
              <a:rPr lang="en-US" altLang="zh-CN" sz="2800" dirty="0" smtClean="0">
                <a:latin typeface="黑体" pitchFamily="49" charset="-122"/>
                <a:ea typeface="黑体" pitchFamily="49" charset="-122"/>
              </a:rPr>
              <a:t>key</a:t>
            </a:r>
            <a:r>
              <a:rPr lang="zh-CN" altLang="en-US" sz="2800" dirty="0" smtClean="0">
                <a:latin typeface="黑体" pitchFamily="49" charset="-122"/>
                <a:ea typeface="黑体" pitchFamily="49" charset="-122"/>
              </a:rPr>
              <a:t>没有被改动</a:t>
            </a:r>
            <a:r>
              <a:rPr lang="en-US" altLang="zh-CN" sz="2800" dirty="0" smtClean="0">
                <a:latin typeface="黑体" pitchFamily="49" charset="-122"/>
                <a:ea typeface="黑体" pitchFamily="49" charset="-122"/>
              </a:rPr>
              <a:t>.</a:t>
            </a: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服务器管理命令</a:t>
            </a:r>
            <a:endParaRPr lang="zh-CN" altLang="en-US" dirty="0"/>
          </a:p>
        </p:txBody>
      </p:sp>
      <p:sp>
        <p:nvSpPr>
          <p:cNvPr id="18" name="TextBox 17"/>
          <p:cNvSpPr txBox="1"/>
          <p:nvPr/>
        </p:nvSpPr>
        <p:spPr>
          <a:xfrm>
            <a:off x="287294" y="1733528"/>
            <a:ext cx="6286544" cy="669516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Info</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err="1" smtClean="0">
                <a:solidFill>
                  <a:schemeClr val="tx1"/>
                </a:solidFill>
                <a:latin typeface="黑体" pitchFamily="49" charset="-122"/>
                <a:ea typeface="黑体" pitchFamily="49" charset="-122"/>
              </a:rPr>
              <a:t>Clinet</a:t>
            </a:r>
            <a:r>
              <a:rPr lang="en-US" altLang="zh-CN" sz="2800" dirty="0" smtClean="0">
                <a:solidFill>
                  <a:schemeClr val="tx1"/>
                </a:solidFill>
                <a:latin typeface="黑体" pitchFamily="49" charset="-122"/>
                <a:ea typeface="黑体" pitchFamily="49" charset="-122"/>
              </a:rPr>
              <a:t> list</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Client kill </a:t>
            </a:r>
            <a:r>
              <a:rPr lang="en-US" altLang="zh-CN" sz="2800" dirty="0" err="1" smtClean="0">
                <a:solidFill>
                  <a:schemeClr val="tx1"/>
                </a:solidFill>
                <a:latin typeface="黑体" pitchFamily="49" charset="-122"/>
                <a:ea typeface="黑体" pitchFamily="49" charset="-122"/>
              </a:rPr>
              <a:t>ip:port</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err="1" smtClean="0">
                <a:solidFill>
                  <a:schemeClr val="tx1"/>
                </a:solidFill>
                <a:latin typeface="黑体" pitchFamily="49" charset="-122"/>
                <a:ea typeface="黑体" pitchFamily="49" charset="-122"/>
              </a:rPr>
              <a:t>config</a:t>
            </a:r>
            <a:r>
              <a:rPr lang="en-US" altLang="zh-CN" sz="2800" dirty="0" smtClean="0">
                <a:solidFill>
                  <a:schemeClr val="tx1"/>
                </a:solidFill>
                <a:latin typeface="黑体" pitchFamily="49" charset="-122"/>
                <a:ea typeface="黑体" pitchFamily="49" charset="-122"/>
              </a:rPr>
              <a:t> get *</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CONFIG RESETSTAT </a:t>
            </a:r>
            <a:r>
              <a:rPr lang="zh-CN" altLang="en-US" sz="2800" dirty="0" smtClean="0">
                <a:solidFill>
                  <a:schemeClr val="tx1"/>
                </a:solidFill>
                <a:latin typeface="黑体" pitchFamily="49" charset="-122"/>
                <a:ea typeface="黑体" pitchFamily="49" charset="-122"/>
              </a:rPr>
              <a:t>重置统计</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CONFIG GET/SET </a:t>
            </a:r>
            <a:r>
              <a:rPr lang="zh-CN" altLang="en-US" sz="2800" dirty="0" smtClean="0">
                <a:solidFill>
                  <a:schemeClr val="tx1"/>
                </a:solidFill>
                <a:latin typeface="黑体" pitchFamily="49" charset="-122"/>
                <a:ea typeface="黑体" pitchFamily="49" charset="-122"/>
              </a:rPr>
              <a:t>动态修改</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err="1" smtClean="0">
                <a:solidFill>
                  <a:schemeClr val="tx1"/>
                </a:solidFill>
                <a:latin typeface="黑体" pitchFamily="49" charset="-122"/>
                <a:ea typeface="黑体" pitchFamily="49" charset="-122"/>
              </a:rPr>
              <a:t>Dbsize</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FLUSHALL </a:t>
            </a:r>
            <a:r>
              <a:rPr lang="zh-CN" altLang="en-US" sz="2800" dirty="0" smtClean="0">
                <a:solidFill>
                  <a:schemeClr val="tx1"/>
                </a:solidFill>
                <a:latin typeface="黑体" pitchFamily="49" charset="-122"/>
                <a:ea typeface="黑体" pitchFamily="49" charset="-122"/>
              </a:rPr>
              <a:t>清空所有数据 </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select 1</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FLUSHDB </a:t>
            </a:r>
            <a:r>
              <a:rPr lang="zh-CN" altLang="en-US" sz="2800" dirty="0" smtClean="0">
                <a:solidFill>
                  <a:schemeClr val="tx1"/>
                </a:solidFill>
                <a:latin typeface="黑体" pitchFamily="49" charset="-122"/>
                <a:ea typeface="黑体" pitchFamily="49" charset="-122"/>
              </a:rPr>
              <a:t>清空当前库</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MONITOR </a:t>
            </a:r>
            <a:r>
              <a:rPr lang="zh-CN" altLang="en-US" sz="2800" dirty="0" smtClean="0">
                <a:solidFill>
                  <a:schemeClr val="tx1"/>
                </a:solidFill>
                <a:latin typeface="黑体" pitchFamily="49" charset="-122"/>
                <a:ea typeface="黑体" pitchFamily="49" charset="-122"/>
              </a:rPr>
              <a:t>监控实时指令</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19" name="TextBox 18"/>
          <p:cNvSpPr txBox="1"/>
          <p:nvPr/>
        </p:nvSpPr>
        <p:spPr>
          <a:xfrm>
            <a:off x="6716714" y="1876404"/>
            <a:ext cx="5857916" cy="432528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SHUTDOWN </a:t>
            </a:r>
            <a:r>
              <a:rPr lang="zh-CN" altLang="en-US" sz="2800" dirty="0" smtClean="0">
                <a:solidFill>
                  <a:schemeClr val="tx1"/>
                </a:solidFill>
                <a:latin typeface="黑体" pitchFamily="49" charset="-122"/>
                <a:ea typeface="黑体" pitchFamily="49" charset="-122"/>
              </a:rPr>
              <a:t>关闭服务器</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save</a:t>
            </a:r>
            <a:r>
              <a:rPr lang="zh-CN" altLang="en-US" sz="2800" dirty="0" smtClean="0">
                <a:solidFill>
                  <a:schemeClr val="tx1"/>
                </a:solidFill>
                <a:latin typeface="黑体" pitchFamily="49" charset="-122"/>
                <a:ea typeface="黑体" pitchFamily="49" charset="-122"/>
              </a:rPr>
              <a:t>将当前数据保存</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SLAVEOF host port </a:t>
            </a:r>
            <a:r>
              <a:rPr lang="zh-CN" altLang="en-US" sz="2800" dirty="0" smtClean="0">
                <a:solidFill>
                  <a:schemeClr val="tx1"/>
                </a:solidFill>
                <a:latin typeface="黑体" pitchFamily="49" charset="-122"/>
                <a:ea typeface="黑体" pitchFamily="49" charset="-122"/>
              </a:rPr>
              <a:t>主从配置</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SLAVEOF NO ONE</a:t>
            </a: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SYNC </a:t>
            </a:r>
            <a:r>
              <a:rPr lang="zh-CN" altLang="en-US" sz="2800" dirty="0" smtClean="0">
                <a:solidFill>
                  <a:schemeClr val="tx1"/>
                </a:solidFill>
                <a:latin typeface="黑体" pitchFamily="49" charset="-122"/>
                <a:ea typeface="黑体" pitchFamily="49" charset="-122"/>
              </a:rPr>
              <a:t>主从同步</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en-US" altLang="zh-CN" sz="2800" dirty="0" smtClean="0">
                <a:solidFill>
                  <a:schemeClr val="tx1"/>
                </a:solidFill>
                <a:latin typeface="黑体" pitchFamily="49" charset="-122"/>
                <a:ea typeface="黑体" pitchFamily="49" charset="-122"/>
              </a:rPr>
              <a:t>ROLE</a:t>
            </a:r>
            <a:r>
              <a:rPr lang="zh-CN" altLang="en-US" sz="2800" dirty="0" smtClean="0">
                <a:solidFill>
                  <a:schemeClr val="tx1"/>
                </a:solidFill>
                <a:latin typeface="黑体" pitchFamily="49" charset="-122"/>
                <a:ea typeface="黑体" pitchFamily="49" charset="-122"/>
              </a:rPr>
              <a:t>返回主从角色</a:t>
            </a:r>
            <a:endParaRPr lang="en-US" altLang="zh-CN" sz="2800" dirty="0" smtClean="0">
              <a:solidFill>
                <a:schemeClr val="tx1"/>
              </a:solidFill>
              <a:latin typeface="黑体" pitchFamily="49" charset="-122"/>
              <a:ea typeface="黑体" pitchFamily="49" charset="-122"/>
            </a:endParaRPr>
          </a:p>
          <a:p>
            <a:pPr algn="l"/>
            <a:endParaRPr lang="zh-CN" altLang="en-US"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慢日志查询</a:t>
            </a:r>
            <a:endParaRPr lang="zh-CN" altLang="en-US" dirty="0">
              <a:latin typeface="黑体" pitchFamily="49" charset="-122"/>
              <a:ea typeface="黑体" pitchFamily="49" charset="-122"/>
            </a:endParaRPr>
          </a:p>
        </p:txBody>
      </p:sp>
      <p:sp>
        <p:nvSpPr>
          <p:cNvPr id="18" name="TextBox 17"/>
          <p:cNvSpPr txBox="1"/>
          <p:nvPr/>
        </p:nvSpPr>
        <p:spPr>
          <a:xfrm>
            <a:off x="215856" y="1876404"/>
            <a:ext cx="11215766" cy="52732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Slow log </a:t>
            </a:r>
            <a:r>
              <a:rPr lang="zh-CN" altLang="en-US" sz="2800" dirty="0" smtClean="0">
                <a:latin typeface="黑体" pitchFamily="49" charset="-122"/>
                <a:ea typeface="黑体" pitchFamily="49" charset="-122"/>
              </a:rPr>
              <a:t>是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用来记录查询执行时间的日志系统。</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slow log </a:t>
            </a:r>
            <a:r>
              <a:rPr lang="zh-CN" altLang="en-US" sz="2800" dirty="0" smtClean="0">
                <a:latin typeface="黑体" pitchFamily="49" charset="-122"/>
                <a:ea typeface="黑体" pitchFamily="49" charset="-122"/>
              </a:rPr>
              <a:t>保存在内存里面，读写速度非常快</a:t>
            </a:r>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可以通过改写 </a:t>
            </a:r>
            <a:r>
              <a:rPr lang="en-US" altLang="zh-CN" sz="2800" dirty="0" err="1" smtClean="0">
                <a:latin typeface="黑体" pitchFamily="49" charset="-122"/>
                <a:ea typeface="黑体" pitchFamily="49" charset="-122"/>
              </a:rPr>
              <a:t>redis.conf</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文件或者用 </a:t>
            </a:r>
            <a:r>
              <a:rPr lang="en-US" altLang="zh-CN" sz="2800" dirty="0" smtClean="0">
                <a:latin typeface="黑体" pitchFamily="49" charset="-122"/>
                <a:ea typeface="黑体" pitchFamily="49" charset="-122"/>
              </a:rPr>
              <a:t>CONFIG GET </a:t>
            </a:r>
            <a:r>
              <a:rPr lang="zh-CN" altLang="en-US" sz="2800" dirty="0" smtClean="0">
                <a:latin typeface="黑体" pitchFamily="49" charset="-122"/>
                <a:ea typeface="黑体" pitchFamily="49" charset="-122"/>
              </a:rPr>
              <a:t>和 </a:t>
            </a:r>
            <a:r>
              <a:rPr lang="en-US" altLang="zh-CN" sz="2800" dirty="0" smtClean="0">
                <a:latin typeface="黑体" pitchFamily="49" charset="-122"/>
                <a:ea typeface="黑体" pitchFamily="49" charset="-122"/>
              </a:rPr>
              <a:t>CONFIG SET </a:t>
            </a:r>
            <a:r>
              <a:rPr lang="zh-CN" altLang="en-US" sz="2800" dirty="0" smtClean="0">
                <a:latin typeface="黑体" pitchFamily="49" charset="-122"/>
                <a:ea typeface="黑体" pitchFamily="49" charset="-122"/>
              </a:rPr>
              <a:t>命令对它们动态地进行修改</a:t>
            </a:r>
            <a:endParaRPr lang="en-US" altLang="zh-CN" sz="2800" dirty="0" smtClean="0">
              <a:latin typeface="黑体" pitchFamily="49" charset="-122"/>
              <a:ea typeface="黑体" pitchFamily="49" charset="-122"/>
            </a:endParaRPr>
          </a:p>
          <a:p>
            <a:pPr algn="l"/>
            <a:r>
              <a:rPr lang="en-US" altLang="zh-CN" sz="2800" dirty="0" err="1" smtClean="0">
                <a:latin typeface="黑体" pitchFamily="49" charset="-122"/>
                <a:ea typeface="黑体" pitchFamily="49" charset="-122"/>
              </a:rPr>
              <a:t>slowlog</a:t>
            </a:r>
            <a:r>
              <a:rPr lang="en-US" altLang="zh-CN" sz="2800" dirty="0" smtClean="0">
                <a:latin typeface="黑体" pitchFamily="49" charset="-122"/>
                <a:ea typeface="黑体" pitchFamily="49" charset="-122"/>
              </a:rPr>
              <a:t>-log-slower-than 10000 </a:t>
            </a:r>
            <a:r>
              <a:rPr lang="zh-CN" altLang="en-US" sz="2800" dirty="0" smtClean="0">
                <a:latin typeface="黑体" pitchFamily="49" charset="-122"/>
                <a:ea typeface="黑体" pitchFamily="49" charset="-122"/>
              </a:rPr>
              <a:t>超过多少微秒</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CONFIG SET </a:t>
            </a:r>
            <a:r>
              <a:rPr lang="en-US" altLang="zh-CN" sz="2800" dirty="0" err="1" smtClean="0">
                <a:latin typeface="黑体" pitchFamily="49" charset="-122"/>
                <a:ea typeface="黑体" pitchFamily="49" charset="-122"/>
              </a:rPr>
              <a:t>slowlog</a:t>
            </a:r>
            <a:r>
              <a:rPr lang="en-US" altLang="zh-CN" sz="2800" dirty="0" smtClean="0">
                <a:latin typeface="黑体" pitchFamily="49" charset="-122"/>
                <a:ea typeface="黑体" pitchFamily="49" charset="-122"/>
              </a:rPr>
              <a:t>-log-slower-than 100</a:t>
            </a:r>
          </a:p>
          <a:p>
            <a:pPr algn="l"/>
            <a:r>
              <a:rPr lang="en-US" altLang="zh-CN" sz="2800" dirty="0" smtClean="0">
                <a:latin typeface="黑体" pitchFamily="49" charset="-122"/>
                <a:ea typeface="黑体" pitchFamily="49" charset="-122"/>
              </a:rPr>
              <a:t>CONFIG SET </a:t>
            </a:r>
            <a:r>
              <a:rPr lang="en-US" altLang="zh-CN" sz="2800" dirty="0" err="1" smtClean="0">
                <a:latin typeface="黑体" pitchFamily="49" charset="-122"/>
                <a:ea typeface="黑体" pitchFamily="49" charset="-122"/>
              </a:rPr>
              <a:t>slowlog</a:t>
            </a:r>
            <a:r>
              <a:rPr lang="en-US" altLang="zh-CN" sz="2800" dirty="0" smtClean="0">
                <a:latin typeface="黑体" pitchFamily="49" charset="-122"/>
                <a:ea typeface="黑体" pitchFamily="49" charset="-122"/>
              </a:rPr>
              <a:t>-max-</a:t>
            </a:r>
            <a:r>
              <a:rPr lang="en-US" altLang="zh-CN" sz="2800" dirty="0" err="1" smtClean="0">
                <a:latin typeface="黑体" pitchFamily="49" charset="-122"/>
                <a:ea typeface="黑体" pitchFamily="49" charset="-122"/>
              </a:rPr>
              <a:t>len</a:t>
            </a:r>
            <a:r>
              <a:rPr lang="en-US" altLang="zh-CN" sz="2800" dirty="0" smtClean="0">
                <a:latin typeface="黑体" pitchFamily="49" charset="-122"/>
                <a:ea typeface="黑体" pitchFamily="49" charset="-122"/>
              </a:rPr>
              <a:t> 1000 </a:t>
            </a:r>
            <a:r>
              <a:rPr lang="zh-CN" altLang="en-US" sz="2800" dirty="0" smtClean="0">
                <a:latin typeface="黑体" pitchFamily="49" charset="-122"/>
                <a:ea typeface="黑体" pitchFamily="49" charset="-122"/>
              </a:rPr>
              <a:t>保存多少条慢日志</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CONFIG GET slow*</a:t>
            </a:r>
          </a:p>
          <a:p>
            <a:pPr algn="l"/>
            <a:r>
              <a:rPr lang="en-US" altLang="zh-CN" sz="2800" dirty="0" smtClean="0">
                <a:latin typeface="黑体" pitchFamily="49" charset="-122"/>
                <a:ea typeface="黑体" pitchFamily="49" charset="-122"/>
              </a:rPr>
              <a:t>SLOWLOG GET</a:t>
            </a:r>
          </a:p>
          <a:p>
            <a:pPr algn="l"/>
            <a:r>
              <a:rPr lang="en-US" altLang="zh-CN" sz="2800" dirty="0" smtClean="0">
                <a:latin typeface="黑体" pitchFamily="49" charset="-122"/>
                <a:ea typeface="黑体" pitchFamily="49" charset="-122"/>
              </a:rPr>
              <a:t>SLOWLOG RESET</a:t>
            </a:r>
          </a:p>
          <a:p>
            <a:pPr algn="l"/>
            <a:endParaRPr lang="zh-CN" altLang="en-US"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第四章</a:t>
            </a:r>
            <a:endParaRPr lang="zh-CN" altLang="en-US" dirty="0">
              <a:latin typeface="黑体" pitchFamily="49" charset="-122"/>
              <a:ea typeface="黑体" pitchFamily="49" charset="-122"/>
            </a:endParaRPr>
          </a:p>
        </p:txBody>
      </p:sp>
      <p:sp>
        <p:nvSpPr>
          <p:cNvPr id="18" name="TextBox 17"/>
          <p:cNvSpPr txBox="1"/>
          <p:nvPr/>
        </p:nvSpPr>
        <p:spPr>
          <a:xfrm>
            <a:off x="1144550" y="3305164"/>
            <a:ext cx="10572824" cy="287258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endParaRPr lang="en-US" altLang="zh-CN" sz="6000" dirty="0" smtClean="0">
              <a:latin typeface="黑体" pitchFamily="49" charset="-122"/>
              <a:ea typeface="黑体" pitchFamily="49" charset="-122"/>
            </a:endParaRPr>
          </a:p>
          <a:p>
            <a:r>
              <a:rPr lang="en-US" altLang="zh-CN" sz="6000" dirty="0" err="1" smtClean="0">
                <a:latin typeface="黑体" pitchFamily="49" charset="-122"/>
                <a:ea typeface="黑体" pitchFamily="49" charset="-122"/>
              </a:rPr>
              <a:t>Redis</a:t>
            </a:r>
            <a:r>
              <a:rPr lang="zh-CN" altLang="en-US" sz="6000" dirty="0" smtClean="0">
                <a:latin typeface="黑体" pitchFamily="49" charset="-122"/>
                <a:ea typeface="黑体" pitchFamily="49" charset="-122"/>
              </a:rPr>
              <a:t>高可用及分片集群</a:t>
            </a:r>
            <a:endParaRPr lang="en-US" altLang="zh-CN" sz="6000" dirty="0" smtClean="0">
              <a:latin typeface="黑体" pitchFamily="49" charset="-122"/>
              <a:ea typeface="黑体" pitchFamily="49" charset="-122"/>
            </a:endParaRPr>
          </a:p>
          <a:p>
            <a:pPr marL="0" marR="0" indent="0" algn="ctr" defTabSz="584200" rtl="0" fontAlgn="auto" latinLnBrk="0" hangingPunct="0">
              <a:lnSpc>
                <a:spcPct val="100000"/>
              </a:lnSpc>
              <a:spcBef>
                <a:spcPts val="0"/>
              </a:spcBef>
              <a:spcAft>
                <a:spcPts val="0"/>
              </a:spcAft>
              <a:buClrTx/>
              <a:buSzTx/>
              <a:buFontTx/>
              <a:buNone/>
            </a:pPr>
            <a:endParaRPr kumimoji="0" lang="zh-CN" altLang="en-US" sz="60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主从复制</a:t>
            </a:r>
            <a:endParaRPr lang="zh-CN" altLang="en-US" dirty="0">
              <a:latin typeface="黑体" pitchFamily="49" charset="-122"/>
              <a:ea typeface="黑体" pitchFamily="49" charset="-122"/>
            </a:endParaRPr>
          </a:p>
        </p:txBody>
      </p:sp>
      <p:sp>
        <p:nvSpPr>
          <p:cNvPr id="18" name="TextBox 17"/>
          <p:cNvSpPr txBox="1"/>
          <p:nvPr/>
        </p:nvSpPr>
        <p:spPr>
          <a:xfrm>
            <a:off x="501608" y="1804966"/>
            <a:ext cx="11287204" cy="43622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rPr>
              <a:t>使用异步复制。</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rPr>
              <a:t>一个主服务器可以有多个从服务器。</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rPr>
              <a:t>从服务器也可以有自己的从服务器。</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rPr>
              <a:t>复制功能不会阻塞主服务器。</a:t>
            </a:r>
            <a:endParaRPr lang="en-US" altLang="zh-CN" sz="2800" dirty="0" smtClean="0">
              <a:solidFill>
                <a:schemeClr val="tx1"/>
              </a:solidFill>
              <a:latin typeface="黑体" pitchFamily="49" charset="-122"/>
              <a:ea typeface="黑体" pitchFamily="49" charset="-122"/>
            </a:endParaRP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800" dirty="0" smtClean="0">
                <a:solidFill>
                  <a:schemeClr val="tx1"/>
                </a:solidFill>
                <a:latin typeface="黑体" pitchFamily="49" charset="-122"/>
                <a:ea typeface="黑体" pitchFamily="49" charset="-122"/>
              </a:rPr>
              <a:t>可以通过复制功能来让主服务器免于执行持久化操作，由从服务器去执行持久化操作即可。</a:t>
            </a:r>
            <a:endParaRPr lang="en-US" altLang="zh-CN" sz="2800" dirty="0" smtClean="0">
              <a:solidFill>
                <a:schemeClr val="tx1"/>
              </a:solidFill>
              <a:latin typeface="黑体" pitchFamily="49" charset="-122"/>
              <a:ea typeface="黑体" pitchFamily="49" charset="-122"/>
            </a:endParaRPr>
          </a:p>
          <a:p>
            <a:pPr algn="l"/>
            <a:endParaRPr lang="zh-CN" altLang="en-US" sz="32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pic>
        <p:nvPicPr>
          <p:cNvPr id="19" name="图片 18"/>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001938" y="5036090"/>
            <a:ext cx="6769141" cy="362692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zh-CN" altLang="en-US" dirty="0" smtClean="0">
                <a:latin typeface="黑体" pitchFamily="49" charset="-122"/>
                <a:ea typeface="黑体" pitchFamily="49" charset="-122"/>
              </a:rPr>
              <a:t>主从复制实践</a:t>
            </a:r>
            <a:endParaRPr lang="en-US" altLang="zh-CN" dirty="0" smtClean="0">
              <a:latin typeface="黑体" pitchFamily="49" charset="-122"/>
              <a:ea typeface="黑体" pitchFamily="49" charset="-122"/>
            </a:endParaRPr>
          </a:p>
        </p:txBody>
      </p:sp>
      <p:sp>
        <p:nvSpPr>
          <p:cNvPr id="18" name="TextBox 17"/>
          <p:cNvSpPr txBox="1"/>
          <p:nvPr/>
        </p:nvSpPr>
        <p:spPr>
          <a:xfrm>
            <a:off x="215856" y="1804966"/>
            <a:ext cx="11430080" cy="9643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endParaRPr lang="en-US" altLang="zh-CN"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20" name="TextBox 19"/>
          <p:cNvSpPr txBox="1"/>
          <p:nvPr/>
        </p:nvSpPr>
        <p:spPr>
          <a:xfrm>
            <a:off x="215856" y="1662090"/>
            <a:ext cx="6072230" cy="872033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20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环境：</a:t>
            </a:r>
            <a:endParaRPr kumimoji="0" lang="en-US" altLang="zh-CN" sz="2000" b="0" i="0" u="none" strike="noStrike" cap="none" spc="0" normalizeH="0" baseline="0" dirty="0" smtClean="0">
              <a:ln>
                <a:noFill/>
              </a:ln>
              <a:solidFill>
                <a:srgbClr val="000000"/>
              </a:solidFill>
              <a:effectLst/>
              <a:uFillTx/>
              <a:latin typeface="黑体" pitchFamily="49" charset="-122"/>
              <a:ea typeface="黑体" pitchFamily="49" charset="-122"/>
              <a:sym typeface="Helvetica"/>
            </a:endParaRPr>
          </a:p>
          <a:p>
            <a:pPr algn="l"/>
            <a:r>
              <a:rPr kumimoji="0" lang="zh-CN" altLang="en-US" sz="20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准备两个或两个以上</a:t>
            </a:r>
            <a:r>
              <a:rPr kumimoji="0" lang="en-US" altLang="zh-CN" sz="2000" b="0" i="0" u="none" strike="noStrike" cap="none" spc="0" normalizeH="0" baseline="0" dirty="0" err="1" smtClean="0">
                <a:ln>
                  <a:noFill/>
                </a:ln>
                <a:solidFill>
                  <a:srgbClr val="000000"/>
                </a:solidFill>
                <a:effectLst/>
                <a:uFillTx/>
                <a:latin typeface="黑体" pitchFamily="49" charset="-122"/>
                <a:ea typeface="黑体" pitchFamily="49" charset="-122"/>
                <a:sym typeface="Helvetica"/>
              </a:rPr>
              <a:t>redis</a:t>
            </a:r>
            <a:r>
              <a:rPr kumimoji="0" lang="zh-CN" altLang="en-US" sz="20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实例</a:t>
            </a:r>
            <a:endParaRPr kumimoji="0" lang="en-US" altLang="zh-CN" sz="2000" b="0" i="0" u="none" strike="noStrike" cap="none" spc="0" normalizeH="0" baseline="0" dirty="0" smtClean="0">
              <a:ln>
                <a:noFill/>
              </a:ln>
              <a:solidFill>
                <a:srgbClr val="000000"/>
              </a:solidFill>
              <a:effectLst/>
              <a:uFillTx/>
              <a:latin typeface="黑体" pitchFamily="49" charset="-122"/>
              <a:ea typeface="黑体" pitchFamily="49" charset="-122"/>
              <a:sym typeface="Helvetica"/>
            </a:endParaRPr>
          </a:p>
          <a:p>
            <a:pPr algn="l"/>
            <a:r>
              <a:rPr lang="en-US" altLang="zh-CN" sz="2000" dirty="0" smtClean="0">
                <a:latin typeface="黑体" pitchFamily="49" charset="-122"/>
                <a:ea typeface="黑体" pitchFamily="49" charset="-122"/>
              </a:rPr>
              <a:t>/data/6380/</a:t>
            </a:r>
            <a:r>
              <a:rPr lang="en-US" altLang="zh-CN" sz="2000" dirty="0" err="1" smtClean="0">
                <a:latin typeface="黑体" pitchFamily="49" charset="-122"/>
                <a:ea typeface="黑体" pitchFamily="49" charset="-122"/>
              </a:rPr>
              <a:t>redis</a:t>
            </a:r>
            <a:r>
              <a:rPr lang="en-US" altLang="zh-CN" sz="2000" dirty="0" smtClean="0">
                <a:latin typeface="黑体" pitchFamily="49" charset="-122"/>
                <a:ea typeface="黑体" pitchFamily="49" charset="-122"/>
              </a:rPr>
              <a:t>-server</a:t>
            </a:r>
          </a:p>
          <a:p>
            <a:pPr algn="l"/>
            <a:r>
              <a:rPr lang="en-US" altLang="zh-CN" sz="2000" dirty="0" smtClean="0">
                <a:latin typeface="黑体" pitchFamily="49" charset="-122"/>
                <a:ea typeface="黑体" pitchFamily="49" charset="-122"/>
              </a:rPr>
              <a:t>/data/6380/</a:t>
            </a:r>
            <a:r>
              <a:rPr lang="en-US" altLang="zh-CN" sz="2000" dirty="0" err="1" smtClean="0">
                <a:latin typeface="黑体" pitchFamily="49" charset="-122"/>
                <a:ea typeface="黑体" pitchFamily="49" charset="-122"/>
              </a:rPr>
              <a:t>redis.conf</a:t>
            </a:r>
            <a:endParaRPr lang="en-US" altLang="zh-CN" sz="2000" dirty="0" smtClean="0">
              <a:latin typeface="黑体" pitchFamily="49" charset="-122"/>
              <a:ea typeface="黑体" pitchFamily="49" charset="-122"/>
            </a:endParaRPr>
          </a:p>
          <a:p>
            <a:pPr algn="l"/>
            <a:r>
              <a:rPr lang="en-US" altLang="zh-CN" sz="2000" dirty="0" smtClean="0">
                <a:latin typeface="黑体" pitchFamily="49" charset="-122"/>
                <a:ea typeface="黑体" pitchFamily="49" charset="-122"/>
              </a:rPr>
              <a:t>/data/6381/</a:t>
            </a:r>
            <a:r>
              <a:rPr lang="en-US" altLang="zh-CN" sz="2000" dirty="0" err="1" smtClean="0">
                <a:latin typeface="黑体" pitchFamily="49" charset="-122"/>
                <a:ea typeface="黑体" pitchFamily="49" charset="-122"/>
              </a:rPr>
              <a:t>redis</a:t>
            </a:r>
            <a:r>
              <a:rPr lang="en-US" altLang="zh-CN" sz="2000" dirty="0" smtClean="0">
                <a:latin typeface="黑体" pitchFamily="49" charset="-122"/>
                <a:ea typeface="黑体" pitchFamily="49" charset="-122"/>
              </a:rPr>
              <a:t>-server</a:t>
            </a:r>
          </a:p>
          <a:p>
            <a:pPr algn="l"/>
            <a:r>
              <a:rPr lang="en-US" altLang="zh-CN" sz="2000" dirty="0" smtClean="0">
                <a:latin typeface="黑体" pitchFamily="49" charset="-122"/>
                <a:ea typeface="黑体" pitchFamily="49" charset="-122"/>
              </a:rPr>
              <a:t>/data/6381/</a:t>
            </a:r>
            <a:r>
              <a:rPr lang="en-US" altLang="zh-CN" sz="2000" dirty="0" err="1" smtClean="0">
                <a:latin typeface="黑体" pitchFamily="49" charset="-122"/>
                <a:ea typeface="黑体" pitchFamily="49" charset="-122"/>
              </a:rPr>
              <a:t>redis.conf</a:t>
            </a:r>
            <a:endParaRPr lang="en-US" altLang="zh-CN" sz="2000" dirty="0" smtClean="0">
              <a:latin typeface="黑体" pitchFamily="49" charset="-122"/>
              <a:ea typeface="黑体" pitchFamily="49" charset="-122"/>
            </a:endParaRPr>
          </a:p>
          <a:p>
            <a:pPr algn="l"/>
            <a:r>
              <a:rPr lang="en-US" altLang="zh-CN" sz="2000" dirty="0" smtClean="0">
                <a:latin typeface="黑体" pitchFamily="49" charset="-122"/>
                <a:ea typeface="黑体" pitchFamily="49" charset="-122"/>
              </a:rPr>
              <a:t>/data/6382/</a:t>
            </a:r>
            <a:r>
              <a:rPr lang="en-US" altLang="zh-CN" sz="2000" dirty="0" err="1" smtClean="0">
                <a:latin typeface="黑体" pitchFamily="49" charset="-122"/>
                <a:ea typeface="黑体" pitchFamily="49" charset="-122"/>
              </a:rPr>
              <a:t>redis</a:t>
            </a:r>
            <a:r>
              <a:rPr lang="en-US" altLang="zh-CN" sz="2000" dirty="0" smtClean="0">
                <a:latin typeface="黑体" pitchFamily="49" charset="-122"/>
                <a:ea typeface="黑体" pitchFamily="49" charset="-122"/>
              </a:rPr>
              <a:t>-server</a:t>
            </a:r>
          </a:p>
          <a:p>
            <a:pPr algn="l"/>
            <a:r>
              <a:rPr lang="en-US" altLang="zh-CN" sz="2000" dirty="0" smtClean="0">
                <a:latin typeface="黑体" pitchFamily="49" charset="-122"/>
                <a:ea typeface="黑体" pitchFamily="49" charset="-122"/>
              </a:rPr>
              <a:t>/data/6382/</a:t>
            </a:r>
            <a:r>
              <a:rPr lang="en-US" altLang="zh-CN" sz="2000" dirty="0" err="1" smtClean="0">
                <a:latin typeface="黑体" pitchFamily="49" charset="-122"/>
                <a:ea typeface="黑体" pitchFamily="49" charset="-122"/>
              </a:rPr>
              <a:t>redis.conf</a:t>
            </a:r>
            <a:endParaRPr lang="en-US" altLang="zh-CN" sz="2000" dirty="0" smtClean="0">
              <a:latin typeface="黑体" pitchFamily="49" charset="-122"/>
              <a:ea typeface="黑体" pitchFamily="49" charset="-122"/>
            </a:endParaRPr>
          </a:p>
          <a:p>
            <a:pPr algn="l"/>
            <a:endParaRPr lang="en-US" altLang="zh-CN" sz="2000" dirty="0" smtClean="0">
              <a:latin typeface="黑体" pitchFamily="49" charset="-122"/>
              <a:ea typeface="黑体" pitchFamily="49" charset="-122"/>
            </a:endParaRPr>
          </a:p>
          <a:p>
            <a:pPr algn="l"/>
            <a:r>
              <a:rPr lang="zh-CN" altLang="en-US" sz="2000" dirty="0" smtClean="0">
                <a:latin typeface="黑体" pitchFamily="49" charset="-122"/>
                <a:ea typeface="黑体" pitchFamily="49" charset="-122"/>
              </a:rPr>
              <a:t>启动：</a:t>
            </a:r>
            <a:endParaRPr lang="en-US" altLang="zh-CN" sz="2000" dirty="0" smtClean="0">
              <a:latin typeface="黑体" pitchFamily="49" charset="-122"/>
              <a:ea typeface="黑体" pitchFamily="49" charset="-122"/>
            </a:endParaRPr>
          </a:p>
          <a:p>
            <a:pPr algn="l"/>
            <a:r>
              <a:rPr lang="en-US" altLang="zh-CN" sz="2000" dirty="0" smtClean="0">
                <a:latin typeface="黑体" pitchFamily="49" charset="-122"/>
                <a:ea typeface="黑体" pitchFamily="49" charset="-122"/>
              </a:rPr>
              <a:t>/data/6380/</a:t>
            </a:r>
            <a:r>
              <a:rPr lang="en-US" altLang="zh-CN" sz="2000" dirty="0" err="1" smtClean="0">
                <a:latin typeface="黑体" pitchFamily="49" charset="-122"/>
                <a:ea typeface="黑体" pitchFamily="49" charset="-122"/>
              </a:rPr>
              <a:t>redis</a:t>
            </a:r>
            <a:r>
              <a:rPr lang="en-US" altLang="zh-CN" sz="2000" dirty="0" smtClean="0">
                <a:latin typeface="黑体" pitchFamily="49" charset="-122"/>
                <a:ea typeface="黑体" pitchFamily="49" charset="-122"/>
              </a:rPr>
              <a:t>-server /data/6380/</a:t>
            </a:r>
            <a:r>
              <a:rPr lang="en-US" altLang="zh-CN" sz="2000" dirty="0" err="1" smtClean="0">
                <a:latin typeface="黑体" pitchFamily="49" charset="-122"/>
                <a:ea typeface="黑体" pitchFamily="49" charset="-122"/>
              </a:rPr>
              <a:t>redis.conf</a:t>
            </a:r>
            <a:endParaRPr lang="en-US" altLang="zh-CN" sz="2000" dirty="0" smtClean="0">
              <a:latin typeface="黑体" pitchFamily="49" charset="-122"/>
              <a:ea typeface="黑体" pitchFamily="49" charset="-122"/>
            </a:endParaRPr>
          </a:p>
          <a:p>
            <a:pPr algn="l"/>
            <a:r>
              <a:rPr lang="en-US" altLang="zh-CN" sz="2000" dirty="0" smtClean="0">
                <a:latin typeface="黑体" pitchFamily="49" charset="-122"/>
                <a:ea typeface="黑体" pitchFamily="49" charset="-122"/>
              </a:rPr>
              <a:t>/data/6381/</a:t>
            </a:r>
            <a:r>
              <a:rPr lang="en-US" altLang="zh-CN" sz="2000" dirty="0" err="1" smtClean="0">
                <a:latin typeface="黑体" pitchFamily="49" charset="-122"/>
                <a:ea typeface="黑体" pitchFamily="49" charset="-122"/>
              </a:rPr>
              <a:t>redis</a:t>
            </a:r>
            <a:r>
              <a:rPr lang="en-US" altLang="zh-CN" sz="2000" dirty="0" smtClean="0">
                <a:latin typeface="黑体" pitchFamily="49" charset="-122"/>
                <a:ea typeface="黑体" pitchFamily="49" charset="-122"/>
              </a:rPr>
              <a:t>-server /data/6381/</a:t>
            </a:r>
            <a:r>
              <a:rPr lang="en-US" altLang="zh-CN" sz="2000" dirty="0" err="1" smtClean="0">
                <a:latin typeface="黑体" pitchFamily="49" charset="-122"/>
                <a:ea typeface="黑体" pitchFamily="49" charset="-122"/>
              </a:rPr>
              <a:t>redis.conf</a:t>
            </a:r>
            <a:endParaRPr lang="en-US" altLang="zh-CN" sz="2000" dirty="0" smtClean="0">
              <a:latin typeface="黑体" pitchFamily="49" charset="-122"/>
              <a:ea typeface="黑体" pitchFamily="49" charset="-122"/>
            </a:endParaRPr>
          </a:p>
          <a:p>
            <a:pPr algn="l"/>
            <a:r>
              <a:rPr lang="en-US" altLang="zh-CN" sz="2000" dirty="0" smtClean="0">
                <a:latin typeface="黑体" pitchFamily="49" charset="-122"/>
                <a:ea typeface="黑体" pitchFamily="49" charset="-122"/>
              </a:rPr>
              <a:t>/data/6382/</a:t>
            </a:r>
            <a:r>
              <a:rPr lang="en-US" altLang="zh-CN" sz="2000" dirty="0" err="1" smtClean="0">
                <a:latin typeface="黑体" pitchFamily="49" charset="-122"/>
                <a:ea typeface="黑体" pitchFamily="49" charset="-122"/>
              </a:rPr>
              <a:t>redis</a:t>
            </a:r>
            <a:r>
              <a:rPr lang="en-US" altLang="zh-CN" sz="2000" dirty="0" smtClean="0">
                <a:latin typeface="黑体" pitchFamily="49" charset="-122"/>
                <a:ea typeface="黑体" pitchFamily="49" charset="-122"/>
              </a:rPr>
              <a:t>-server /data/6382/</a:t>
            </a:r>
            <a:r>
              <a:rPr lang="en-US" altLang="zh-CN" sz="2000" dirty="0" err="1" smtClean="0">
                <a:latin typeface="黑体" pitchFamily="49" charset="-122"/>
                <a:ea typeface="黑体" pitchFamily="49" charset="-122"/>
              </a:rPr>
              <a:t>redis.conf</a:t>
            </a:r>
            <a:endParaRPr lang="en-US" altLang="zh-CN" sz="2000" dirty="0" smtClean="0">
              <a:latin typeface="黑体" pitchFamily="49" charset="-122"/>
              <a:ea typeface="黑体" pitchFamily="49" charset="-122"/>
            </a:endParaRPr>
          </a:p>
          <a:p>
            <a:pPr algn="l"/>
            <a:endParaRPr lang="en-US" altLang="zh-CN" sz="2000" dirty="0" smtClean="0">
              <a:latin typeface="黑体" pitchFamily="49" charset="-122"/>
              <a:ea typeface="黑体" pitchFamily="49" charset="-122"/>
            </a:endParaRPr>
          </a:p>
          <a:p>
            <a:pPr algn="l"/>
            <a:r>
              <a:rPr lang="zh-CN" altLang="en-US" sz="2000" dirty="0" smtClean="0">
                <a:latin typeface="黑体" pitchFamily="49" charset="-122"/>
                <a:ea typeface="黑体" pitchFamily="49" charset="-122"/>
              </a:rPr>
              <a:t>主节点：</a:t>
            </a:r>
            <a:r>
              <a:rPr lang="en-US" altLang="zh-CN" sz="2000" dirty="0" smtClean="0">
                <a:latin typeface="黑体" pitchFamily="49" charset="-122"/>
                <a:ea typeface="黑体" pitchFamily="49" charset="-122"/>
              </a:rPr>
              <a:t>6380</a:t>
            </a:r>
          </a:p>
          <a:p>
            <a:pPr algn="l"/>
            <a:r>
              <a:rPr lang="zh-CN" altLang="en-US" sz="2000" dirty="0" smtClean="0">
                <a:latin typeface="黑体" pitchFamily="49" charset="-122"/>
                <a:ea typeface="黑体" pitchFamily="49" charset="-122"/>
              </a:rPr>
              <a:t>从节点：</a:t>
            </a:r>
            <a:r>
              <a:rPr lang="en-US" altLang="zh-CN" sz="2000" dirty="0" smtClean="0">
                <a:latin typeface="黑体" pitchFamily="49" charset="-122"/>
                <a:ea typeface="黑体" pitchFamily="49" charset="-122"/>
              </a:rPr>
              <a:t>6381</a:t>
            </a:r>
            <a:r>
              <a:rPr lang="zh-CN" altLang="en-US" sz="2000" dirty="0" smtClean="0">
                <a:latin typeface="黑体" pitchFamily="49" charset="-122"/>
                <a:ea typeface="黑体" pitchFamily="49" charset="-122"/>
              </a:rPr>
              <a:t>、</a:t>
            </a:r>
            <a:r>
              <a:rPr lang="en-US" altLang="zh-CN" sz="2000" dirty="0" smtClean="0">
                <a:latin typeface="黑体" pitchFamily="49" charset="-122"/>
                <a:ea typeface="黑体" pitchFamily="49" charset="-122"/>
              </a:rPr>
              <a:t>6382</a:t>
            </a:r>
          </a:p>
          <a:p>
            <a:pPr algn="l"/>
            <a:r>
              <a:rPr lang="zh-CN" altLang="en-US" sz="2000" dirty="0" smtClean="0">
                <a:latin typeface="黑体" pitchFamily="49" charset="-122"/>
                <a:ea typeface="黑体" pitchFamily="49" charset="-122"/>
              </a:rPr>
              <a:t>开启主从：</a:t>
            </a:r>
            <a:endParaRPr lang="en-US" altLang="zh-CN" sz="2000" dirty="0" smtClean="0">
              <a:latin typeface="黑体" pitchFamily="49" charset="-122"/>
              <a:ea typeface="黑体" pitchFamily="49" charset="-122"/>
            </a:endParaRPr>
          </a:p>
          <a:p>
            <a:pPr algn="l"/>
            <a:r>
              <a:rPr lang="en-US" altLang="zh-CN" sz="2000" dirty="0" smtClean="0">
                <a:latin typeface="黑体" pitchFamily="49" charset="-122"/>
                <a:ea typeface="黑体" pitchFamily="49" charset="-122"/>
              </a:rPr>
              <a:t>6381/6382</a:t>
            </a:r>
            <a:r>
              <a:rPr lang="zh-CN" altLang="en-US" sz="2000" dirty="0" smtClean="0">
                <a:latin typeface="黑体" pitchFamily="49" charset="-122"/>
                <a:ea typeface="黑体" pitchFamily="49" charset="-122"/>
              </a:rPr>
              <a:t>命令行</a:t>
            </a:r>
            <a:r>
              <a:rPr lang="en-US" altLang="zh-CN" sz="2000" dirty="0" smtClean="0">
                <a:latin typeface="黑体" pitchFamily="49" charset="-122"/>
                <a:ea typeface="黑体" pitchFamily="49" charset="-122"/>
              </a:rPr>
              <a:t>:</a:t>
            </a:r>
          </a:p>
          <a:p>
            <a:pPr algn="l"/>
            <a:r>
              <a:rPr lang="en-US" altLang="zh-CN" sz="2000" dirty="0" err="1" smtClean="0">
                <a:latin typeface="黑体" pitchFamily="49" charset="-122"/>
                <a:ea typeface="黑体" pitchFamily="49" charset="-122"/>
              </a:rPr>
              <a:t>redis-cli</a:t>
            </a:r>
            <a:r>
              <a:rPr lang="en-US" altLang="zh-CN" sz="2000" dirty="0" smtClean="0">
                <a:latin typeface="黑体" pitchFamily="49" charset="-122"/>
                <a:ea typeface="黑体" pitchFamily="49" charset="-122"/>
              </a:rPr>
              <a:t> -p 6381</a:t>
            </a:r>
          </a:p>
          <a:p>
            <a:pPr algn="l"/>
            <a:r>
              <a:rPr lang="en-US" altLang="zh-CN" sz="2000" dirty="0" smtClean="0">
                <a:latin typeface="黑体" pitchFamily="49" charset="-122"/>
                <a:ea typeface="黑体" pitchFamily="49" charset="-122"/>
              </a:rPr>
              <a:t>SLAVEOF 127.0.0.1 6380</a:t>
            </a:r>
          </a:p>
          <a:p>
            <a:pPr algn="l"/>
            <a:endParaRPr lang="en-US" altLang="zh-CN" sz="2000" dirty="0" smtClean="0">
              <a:latin typeface="黑体" pitchFamily="49" charset="-122"/>
              <a:ea typeface="黑体" pitchFamily="49" charset="-122"/>
            </a:endParaRPr>
          </a:p>
          <a:p>
            <a:pPr algn="l"/>
            <a:endParaRPr lang="en-US" altLang="zh-CN" sz="2000" dirty="0" smtClean="0">
              <a:latin typeface="黑体" pitchFamily="49" charset="-122"/>
              <a:ea typeface="黑体" pitchFamily="49" charset="-122"/>
            </a:endParaRPr>
          </a:p>
          <a:p>
            <a:pPr algn="l"/>
            <a:endParaRPr lang="en-US" altLang="zh-CN" sz="2000" dirty="0" smtClean="0">
              <a:latin typeface="黑体" pitchFamily="49" charset="-122"/>
              <a:ea typeface="黑体" pitchFamily="49" charset="-122"/>
            </a:endParaRPr>
          </a:p>
          <a:p>
            <a:pPr algn="l"/>
            <a:endParaRPr kumimoji="0" lang="en-US" altLang="zh-CN" sz="2000" b="0" i="0" u="none" strike="noStrike" cap="none" spc="0" normalizeH="0" baseline="0" dirty="0" smtClean="0">
              <a:ln>
                <a:noFill/>
              </a:ln>
              <a:solidFill>
                <a:srgbClr val="000000"/>
              </a:solidFill>
              <a:effectLst/>
              <a:uFillTx/>
              <a:latin typeface="黑体" pitchFamily="49" charset="-122"/>
              <a:ea typeface="黑体" pitchFamily="49" charset="-122"/>
              <a:sym typeface="Helvetica"/>
            </a:endParaRPr>
          </a:p>
          <a:p>
            <a:pPr algn="l"/>
            <a:endParaRPr lang="en-US" altLang="zh-CN" sz="2000" dirty="0" smtClean="0">
              <a:latin typeface="黑体" pitchFamily="49" charset="-122"/>
              <a:ea typeface="黑体" pitchFamily="49" charset="-122"/>
            </a:endParaRPr>
          </a:p>
          <a:p>
            <a:pPr algn="l"/>
            <a:endParaRPr kumimoji="0" lang="en-US" altLang="zh-CN" sz="2000" b="0" i="0" u="none" strike="noStrike" cap="none" spc="0" normalizeH="0" baseline="0" dirty="0" smtClean="0">
              <a:ln>
                <a:noFill/>
              </a:ln>
              <a:solidFill>
                <a:srgbClr val="000000"/>
              </a:solidFill>
              <a:effectLst/>
              <a:uFillTx/>
              <a:latin typeface="黑体" pitchFamily="49" charset="-122"/>
              <a:ea typeface="黑体" pitchFamily="49" charset="-122"/>
              <a:sym typeface="Helvetica"/>
            </a:endParaRPr>
          </a:p>
          <a:p>
            <a:pPr algn="l"/>
            <a:endParaRPr lang="en-US" altLang="zh-CN" sz="2000" dirty="0" smtClean="0">
              <a:latin typeface="黑体" pitchFamily="49" charset="-122"/>
              <a:ea typeface="黑体" pitchFamily="49" charset="-122"/>
            </a:endParaRPr>
          </a:p>
          <a:p>
            <a:pPr algn="l"/>
            <a:endParaRPr kumimoji="0" lang="zh-CN" altLang="en-US" sz="20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19" name="TextBox 18"/>
          <p:cNvSpPr txBox="1"/>
          <p:nvPr/>
        </p:nvSpPr>
        <p:spPr>
          <a:xfrm>
            <a:off x="6359524" y="1733528"/>
            <a:ext cx="6072230" cy="822789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400" dirty="0" smtClean="0">
                <a:latin typeface="黑体" pitchFamily="49" charset="-122"/>
                <a:ea typeface="黑体" pitchFamily="49" charset="-122"/>
              </a:rPr>
              <a:t>配置文件示例：</a:t>
            </a:r>
            <a:endParaRPr lang="en-US" altLang="zh-CN" sz="2400" dirty="0" smtClean="0">
              <a:latin typeface="黑体" pitchFamily="49" charset="-122"/>
              <a:ea typeface="黑体" pitchFamily="49" charset="-122"/>
            </a:endParaRPr>
          </a:p>
          <a:p>
            <a:pPr algn="l"/>
            <a:r>
              <a:rPr lang="en-US" altLang="zh-CN" sz="2400" dirty="0" err="1" smtClean="0">
                <a:latin typeface="黑体" pitchFamily="49" charset="-122"/>
                <a:ea typeface="黑体" pitchFamily="49" charset="-122"/>
              </a:rPr>
              <a:t>redis.conf</a:t>
            </a:r>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bind 127.0.0.1 192.168.29.128</a:t>
            </a:r>
          </a:p>
          <a:p>
            <a:pPr algn="l"/>
            <a:r>
              <a:rPr lang="en-US" altLang="zh-CN" sz="2400" dirty="0" smtClean="0">
                <a:latin typeface="黑体" pitchFamily="49" charset="-122"/>
                <a:ea typeface="黑体" pitchFamily="49" charset="-122"/>
              </a:rPr>
              <a:t>port </a:t>
            </a:r>
            <a:r>
              <a:rPr lang="en-US" altLang="zh-CN" sz="2400" i="1" dirty="0" smtClean="0">
                <a:solidFill>
                  <a:srgbClr val="FF0000"/>
                </a:solidFill>
                <a:latin typeface="黑体" pitchFamily="49" charset="-122"/>
                <a:ea typeface="黑体" pitchFamily="49" charset="-122"/>
              </a:rPr>
              <a:t>6380</a:t>
            </a:r>
          </a:p>
          <a:p>
            <a:pPr algn="l"/>
            <a:r>
              <a:rPr lang="en-US" altLang="zh-CN" sz="2400" dirty="0" err="1" smtClean="0">
                <a:latin typeface="黑体" pitchFamily="49" charset="-122"/>
                <a:ea typeface="黑体" pitchFamily="49" charset="-122"/>
              </a:rPr>
              <a:t>daemonize</a:t>
            </a:r>
            <a:r>
              <a:rPr lang="en-US" altLang="zh-CN" sz="2400" dirty="0" smtClean="0">
                <a:latin typeface="黑体" pitchFamily="49" charset="-122"/>
                <a:ea typeface="黑体" pitchFamily="49" charset="-122"/>
              </a:rPr>
              <a:t> yes</a:t>
            </a:r>
          </a:p>
          <a:p>
            <a:pPr algn="l"/>
            <a:r>
              <a:rPr lang="en-US" altLang="zh-CN" sz="2400" dirty="0" err="1" smtClean="0">
                <a:latin typeface="黑体" pitchFamily="49" charset="-122"/>
                <a:ea typeface="黑体" pitchFamily="49" charset="-122"/>
              </a:rPr>
              <a:t>pidfile</a:t>
            </a:r>
            <a:r>
              <a:rPr lang="en-US" altLang="zh-CN" sz="2400" dirty="0" smtClean="0">
                <a:latin typeface="黑体" pitchFamily="49" charset="-122"/>
                <a:ea typeface="黑体" pitchFamily="49" charset="-122"/>
              </a:rPr>
              <a:t> /data/</a:t>
            </a:r>
            <a:r>
              <a:rPr lang="en-US" altLang="zh-CN" sz="2400" i="1" dirty="0" smtClean="0">
                <a:solidFill>
                  <a:srgbClr val="FF0000"/>
                </a:solidFill>
                <a:latin typeface="黑体" pitchFamily="49" charset="-122"/>
                <a:ea typeface="黑体" pitchFamily="49" charset="-122"/>
              </a:rPr>
              <a:t>6380</a:t>
            </a:r>
            <a:r>
              <a:rPr lang="en-US" altLang="zh-CN" sz="2400" dirty="0" smtClean="0">
                <a:latin typeface="黑体" pitchFamily="49" charset="-122"/>
                <a:ea typeface="黑体" pitchFamily="49" charset="-122"/>
              </a:rPr>
              <a:t>/redis.pid</a:t>
            </a:r>
          </a:p>
          <a:p>
            <a:pPr algn="l"/>
            <a:r>
              <a:rPr lang="en-US" altLang="zh-CN" sz="2400" dirty="0" err="1" smtClean="0">
                <a:latin typeface="黑体" pitchFamily="49" charset="-122"/>
                <a:ea typeface="黑体" pitchFamily="49" charset="-122"/>
              </a:rPr>
              <a:t>loglevel</a:t>
            </a:r>
            <a:r>
              <a:rPr lang="en-US" altLang="zh-CN" sz="2400" dirty="0" smtClean="0">
                <a:latin typeface="黑体" pitchFamily="49" charset="-122"/>
                <a:ea typeface="黑体" pitchFamily="49" charset="-122"/>
              </a:rPr>
              <a:t> notice</a:t>
            </a:r>
          </a:p>
          <a:p>
            <a:pPr algn="l"/>
            <a:r>
              <a:rPr lang="en-US" altLang="zh-CN" sz="2400" dirty="0" err="1" smtClean="0">
                <a:latin typeface="黑体" pitchFamily="49" charset="-122"/>
                <a:ea typeface="黑体" pitchFamily="49" charset="-122"/>
              </a:rPr>
              <a:t>logfile</a:t>
            </a:r>
            <a:r>
              <a:rPr lang="en-US" altLang="zh-CN" sz="2400" dirty="0" smtClean="0">
                <a:latin typeface="黑体" pitchFamily="49" charset="-122"/>
                <a:ea typeface="黑体" pitchFamily="49" charset="-122"/>
              </a:rPr>
              <a:t> "/data/</a:t>
            </a:r>
            <a:r>
              <a:rPr lang="en-US" altLang="zh-CN" sz="2400" i="1" dirty="0" smtClean="0">
                <a:solidFill>
                  <a:srgbClr val="FF0000"/>
                </a:solidFill>
                <a:latin typeface="黑体" pitchFamily="49" charset="-122"/>
                <a:ea typeface="黑体" pitchFamily="49" charset="-122"/>
              </a:rPr>
              <a:t>6380</a:t>
            </a:r>
            <a:r>
              <a:rPr lang="en-US" altLang="zh-CN" sz="2400" dirty="0" smtClean="0">
                <a:latin typeface="黑体" pitchFamily="49" charset="-122"/>
                <a:ea typeface="黑体" pitchFamily="49" charset="-122"/>
              </a:rPr>
              <a:t>/redis.log"</a:t>
            </a:r>
          </a:p>
          <a:p>
            <a:pPr algn="l"/>
            <a:r>
              <a:rPr lang="en-US" altLang="zh-CN" sz="2400" dirty="0" err="1" smtClean="0">
                <a:latin typeface="黑体" pitchFamily="49" charset="-122"/>
                <a:ea typeface="黑体" pitchFamily="49" charset="-122"/>
              </a:rPr>
              <a:t>dbfilename</a:t>
            </a:r>
            <a:r>
              <a:rPr lang="en-US" altLang="zh-CN" sz="2400" dirty="0" smtClean="0">
                <a:latin typeface="黑体" pitchFamily="49" charset="-122"/>
                <a:ea typeface="黑体" pitchFamily="49" charset="-122"/>
              </a:rPr>
              <a:t> dump.rdb</a:t>
            </a:r>
          </a:p>
          <a:p>
            <a:pPr algn="l"/>
            <a:r>
              <a:rPr lang="en-US" altLang="zh-CN" sz="2400" dirty="0" smtClean="0">
                <a:latin typeface="黑体" pitchFamily="49" charset="-122"/>
                <a:ea typeface="黑体" pitchFamily="49" charset="-122"/>
              </a:rPr>
              <a:t>dir /data/</a:t>
            </a:r>
            <a:r>
              <a:rPr lang="en-US" altLang="zh-CN" sz="2400" i="1" dirty="0" smtClean="0">
                <a:solidFill>
                  <a:srgbClr val="FF0000"/>
                </a:solidFill>
                <a:latin typeface="黑体" pitchFamily="49" charset="-122"/>
                <a:ea typeface="黑体" pitchFamily="49" charset="-122"/>
              </a:rPr>
              <a:t>6380</a:t>
            </a:r>
          </a:p>
          <a:p>
            <a:pPr algn="l"/>
            <a:r>
              <a:rPr lang="en-US" altLang="zh-CN" sz="2400" dirty="0" err="1" smtClean="0">
                <a:latin typeface="黑体" pitchFamily="49" charset="-122"/>
                <a:ea typeface="黑体" pitchFamily="49" charset="-122"/>
              </a:rPr>
              <a:t>appendonly</a:t>
            </a:r>
            <a:r>
              <a:rPr lang="en-US" altLang="zh-CN" sz="2400" dirty="0" smtClean="0">
                <a:latin typeface="黑体" pitchFamily="49" charset="-122"/>
                <a:ea typeface="黑体" pitchFamily="49" charset="-122"/>
              </a:rPr>
              <a:t> no</a:t>
            </a:r>
          </a:p>
          <a:p>
            <a:pPr algn="l"/>
            <a:r>
              <a:rPr lang="en-US" altLang="zh-CN" sz="2400" dirty="0" err="1" smtClean="0">
                <a:latin typeface="黑体" pitchFamily="49" charset="-122"/>
                <a:ea typeface="黑体" pitchFamily="49" charset="-122"/>
              </a:rPr>
              <a:t>appendfilename</a:t>
            </a:r>
            <a:r>
              <a:rPr lang="en-US" altLang="zh-CN" sz="2400" dirty="0" smtClean="0">
                <a:latin typeface="黑体" pitchFamily="49" charset="-122"/>
                <a:ea typeface="黑体" pitchFamily="49" charset="-122"/>
              </a:rPr>
              <a:t> "appendonly.aof"</a:t>
            </a:r>
          </a:p>
          <a:p>
            <a:pPr algn="l"/>
            <a:r>
              <a:rPr lang="en-US" altLang="zh-CN" sz="2400" dirty="0" err="1" smtClean="0">
                <a:latin typeface="黑体" pitchFamily="49" charset="-122"/>
                <a:ea typeface="黑体" pitchFamily="49" charset="-122"/>
              </a:rPr>
              <a:t>appendfsync</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everysec</a:t>
            </a:r>
            <a:endParaRPr lang="en-US" altLang="zh-CN" sz="2400" dirty="0" smtClean="0">
              <a:latin typeface="黑体" pitchFamily="49" charset="-122"/>
              <a:ea typeface="黑体" pitchFamily="49" charset="-122"/>
            </a:endParaRPr>
          </a:p>
          <a:p>
            <a:pPr algn="l"/>
            <a:r>
              <a:rPr lang="en-US" altLang="zh-CN" sz="2400" dirty="0" err="1" smtClean="0">
                <a:latin typeface="黑体" pitchFamily="49" charset="-122"/>
                <a:ea typeface="黑体" pitchFamily="49" charset="-122"/>
              </a:rPr>
              <a:t>slowlog</a:t>
            </a:r>
            <a:r>
              <a:rPr lang="en-US" altLang="zh-CN" sz="2400" dirty="0" smtClean="0">
                <a:latin typeface="黑体" pitchFamily="49" charset="-122"/>
                <a:ea typeface="黑体" pitchFamily="49" charset="-122"/>
              </a:rPr>
              <a:t>-log-slower-than 10000</a:t>
            </a:r>
          </a:p>
          <a:p>
            <a:pPr algn="l"/>
            <a:r>
              <a:rPr lang="en-US" altLang="zh-CN" sz="2400" dirty="0" err="1" smtClean="0">
                <a:latin typeface="黑体" pitchFamily="49" charset="-122"/>
                <a:ea typeface="黑体" pitchFamily="49" charset="-122"/>
              </a:rPr>
              <a:t>slowlog</a:t>
            </a:r>
            <a:r>
              <a:rPr lang="en-US" altLang="zh-CN" sz="2400" dirty="0" smtClean="0">
                <a:latin typeface="黑体" pitchFamily="49" charset="-122"/>
                <a:ea typeface="黑体" pitchFamily="49" charset="-122"/>
              </a:rPr>
              <a:t>-max-</a:t>
            </a:r>
            <a:r>
              <a:rPr lang="en-US" altLang="zh-CN" sz="2400" dirty="0" err="1" smtClean="0">
                <a:latin typeface="黑体" pitchFamily="49" charset="-122"/>
                <a:ea typeface="黑体" pitchFamily="49" charset="-122"/>
              </a:rPr>
              <a:t>len</a:t>
            </a:r>
            <a:r>
              <a:rPr lang="en-US" altLang="zh-CN" sz="2400" dirty="0" smtClean="0">
                <a:latin typeface="黑体" pitchFamily="49" charset="-122"/>
                <a:ea typeface="黑体" pitchFamily="49" charset="-122"/>
              </a:rPr>
              <a:t> 128</a:t>
            </a:r>
          </a:p>
          <a:p>
            <a:pPr algn="l"/>
            <a:r>
              <a:rPr lang="en-US" altLang="zh-CN" sz="2400" dirty="0" smtClean="0">
                <a:latin typeface="黑体" pitchFamily="49" charset="-122"/>
                <a:ea typeface="黑体" pitchFamily="49" charset="-122"/>
              </a:rPr>
              <a:t>protected-mode no</a:t>
            </a:r>
          </a:p>
          <a:p>
            <a:pPr algn="l"/>
            <a:endParaRPr lang="en-US" altLang="zh-CN" sz="2400" dirty="0" smtClean="0">
              <a:latin typeface="黑体" pitchFamily="49" charset="-122"/>
              <a:ea typeface="黑体" pitchFamily="49" charset="-122"/>
            </a:endParaRPr>
          </a:p>
          <a:p>
            <a:pPr algn="l"/>
            <a:endParaRPr kumimoji="0" lang="en-US" altLang="zh-CN" sz="2400" b="0" i="0" u="none" strike="noStrike" cap="none" spc="0" normalizeH="0" baseline="0" dirty="0" smtClean="0">
              <a:ln>
                <a:noFill/>
              </a:ln>
              <a:solidFill>
                <a:srgbClr val="000000"/>
              </a:solidFill>
              <a:effectLst/>
              <a:uFillTx/>
              <a:latin typeface="黑体" pitchFamily="49" charset="-122"/>
              <a:ea typeface="黑体" pitchFamily="49" charset="-122"/>
              <a:sym typeface="Helvetica"/>
            </a:endParaRPr>
          </a:p>
          <a:p>
            <a:pPr algn="l"/>
            <a:endParaRPr lang="en-US" altLang="zh-CN" sz="2400" dirty="0" smtClean="0">
              <a:latin typeface="黑体" pitchFamily="49" charset="-122"/>
              <a:ea typeface="黑体" pitchFamily="49" charset="-122"/>
            </a:endParaRPr>
          </a:p>
          <a:p>
            <a:pPr algn="l"/>
            <a:endParaRPr kumimoji="0" lang="en-US" altLang="zh-CN" sz="2400" b="0" i="0" u="none" strike="noStrike" cap="none" spc="0" normalizeH="0" baseline="0" dirty="0" smtClean="0">
              <a:ln>
                <a:noFill/>
              </a:ln>
              <a:solidFill>
                <a:srgbClr val="000000"/>
              </a:solidFill>
              <a:effectLst/>
              <a:uFillTx/>
              <a:latin typeface="黑体" pitchFamily="49" charset="-122"/>
              <a:ea typeface="黑体" pitchFamily="49" charset="-122"/>
              <a:sym typeface="Helvetica"/>
            </a:endParaRPr>
          </a:p>
          <a:p>
            <a:pPr algn="l"/>
            <a:endParaRPr lang="en-US" altLang="zh-CN" sz="2400" dirty="0" smtClean="0">
              <a:latin typeface="黑体" pitchFamily="49" charset="-122"/>
              <a:ea typeface="黑体" pitchFamily="49" charset="-122"/>
            </a:endParaRPr>
          </a:p>
          <a:p>
            <a:pPr algn="l"/>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642942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软件获取和帮助</a:t>
            </a: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16" name="TextBox 15"/>
          <p:cNvSpPr txBox="1"/>
          <p:nvPr/>
        </p:nvSpPr>
        <p:spPr>
          <a:xfrm>
            <a:off x="573046" y="2019280"/>
            <a:ext cx="10215634" cy="257711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sym typeface="Arial" charset="0"/>
              </a:rPr>
              <a:t>Redis.io</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sym typeface="Arial" charset="0"/>
              </a:rPr>
              <a:t>Download/redis.io</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dirty="0" smtClean="0">
                <a:solidFill>
                  <a:schemeClr val="tx1"/>
                </a:solidFill>
                <a:latin typeface="黑体" pitchFamily="49" charset="-122"/>
                <a:ea typeface="黑体" pitchFamily="49" charset="-122"/>
                <a:sym typeface="Arial" charset="0"/>
              </a:rPr>
              <a:t>Redisdoc.com</a:t>
            </a:r>
            <a:endParaRPr lang="zh-CN" altLang="en-US" sz="3200" dirty="0" smtClean="0">
              <a:solidFill>
                <a:schemeClr val="tx1"/>
              </a:solidFill>
              <a:latin typeface="黑体" pitchFamily="49" charset="-122"/>
              <a:ea typeface="黑体" pitchFamily="49" charset="-122"/>
              <a:sym typeface="Arial" charset="0"/>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zh-CN" altLang="en-US" dirty="0" smtClean="0">
                <a:latin typeface="黑体" pitchFamily="49" charset="-122"/>
                <a:ea typeface="黑体" pitchFamily="49" charset="-122"/>
              </a:rPr>
              <a:t>主从复制管理</a:t>
            </a:r>
            <a:endParaRPr lang="en-US" altLang="zh-CN" dirty="0" smtClean="0">
              <a:latin typeface="黑体" pitchFamily="49" charset="-122"/>
              <a:ea typeface="黑体" pitchFamily="49" charset="-122"/>
            </a:endParaRPr>
          </a:p>
        </p:txBody>
      </p:sp>
      <p:sp>
        <p:nvSpPr>
          <p:cNvPr id="18" name="TextBox 17"/>
          <p:cNvSpPr txBox="1"/>
          <p:nvPr/>
        </p:nvSpPr>
        <p:spPr>
          <a:xfrm>
            <a:off x="215856" y="1804966"/>
            <a:ext cx="11430080" cy="9643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endParaRPr lang="en-US" altLang="zh-CN"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20" name="TextBox 19"/>
          <p:cNvSpPr txBox="1"/>
          <p:nvPr/>
        </p:nvSpPr>
        <p:spPr>
          <a:xfrm>
            <a:off x="215856" y="1662090"/>
            <a:ext cx="6072230" cy="339580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endParaRPr lang="en-US" altLang="zh-CN" sz="1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algn="l"/>
            <a:endParaRPr kumimoji="0" lang="en-US" altLang="zh-CN" sz="2800" b="0" i="0" u="none" strike="noStrike" cap="none" spc="0" normalizeH="0" baseline="0" dirty="0" smtClean="0">
              <a:ln>
                <a:noFill/>
              </a:ln>
              <a:solidFill>
                <a:srgbClr val="000000"/>
              </a:solidFill>
              <a:effectLst/>
              <a:uFillTx/>
              <a:latin typeface="黑体" pitchFamily="49" charset="-122"/>
              <a:ea typeface="黑体" pitchFamily="49" charset="-122"/>
              <a:sym typeface="Helvetica"/>
            </a:endParaRPr>
          </a:p>
          <a:p>
            <a:pPr algn="l"/>
            <a:endParaRPr lang="en-US" altLang="zh-CN" sz="2800" dirty="0" smtClean="0">
              <a:latin typeface="黑体" pitchFamily="49" charset="-122"/>
              <a:ea typeface="黑体" pitchFamily="49" charset="-122"/>
            </a:endParaRPr>
          </a:p>
          <a:p>
            <a:pPr algn="l"/>
            <a:endParaRPr kumimoji="0" lang="en-US" altLang="zh-CN" sz="2800" b="0" i="0" u="none" strike="noStrike" cap="none" spc="0" normalizeH="0" baseline="0" dirty="0" smtClean="0">
              <a:ln>
                <a:noFill/>
              </a:ln>
              <a:solidFill>
                <a:srgbClr val="000000"/>
              </a:solidFill>
              <a:effectLst/>
              <a:uFillTx/>
              <a:latin typeface="黑体" pitchFamily="49" charset="-122"/>
              <a:ea typeface="黑体" pitchFamily="49" charset="-122"/>
              <a:sym typeface="Helvetica"/>
            </a:endParaRPr>
          </a:p>
          <a:p>
            <a:pPr algn="l"/>
            <a:endParaRPr lang="en-US" altLang="zh-CN" sz="2800" dirty="0" smtClean="0">
              <a:latin typeface="黑体" pitchFamily="49" charset="-122"/>
              <a:ea typeface="黑体" pitchFamily="49" charset="-122"/>
            </a:endParaRPr>
          </a:p>
          <a:p>
            <a:pPr algn="l"/>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21" name="TextBox 20"/>
          <p:cNvSpPr txBox="1"/>
          <p:nvPr/>
        </p:nvSpPr>
        <p:spPr>
          <a:xfrm>
            <a:off x="215856" y="1733528"/>
            <a:ext cx="12001584" cy="36728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2800" dirty="0" smtClean="0">
                <a:latin typeface="黑体" pitchFamily="49" charset="-122"/>
                <a:ea typeface="黑体" pitchFamily="49" charset="-122"/>
              </a:rPr>
              <a:t>主从复制状态监控：</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info replication</a:t>
            </a: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主从切换：</a:t>
            </a:r>
            <a:endParaRPr lang="en-US" altLang="zh-CN" sz="2800" dirty="0" smtClean="0">
              <a:latin typeface="黑体" pitchFamily="49" charset="-122"/>
              <a:ea typeface="黑体" pitchFamily="49" charset="-122"/>
            </a:endParaRPr>
          </a:p>
          <a:p>
            <a:pPr algn="l"/>
            <a:r>
              <a:rPr lang="en-US" altLang="zh-CN" sz="2800" dirty="0" err="1" smtClean="0">
                <a:latin typeface="黑体" pitchFamily="49" charset="-122"/>
                <a:ea typeface="黑体" pitchFamily="49" charset="-122"/>
              </a:rPr>
              <a:t>slaveof</a:t>
            </a:r>
            <a:r>
              <a:rPr lang="en-US" altLang="zh-CN" sz="2800" dirty="0" smtClean="0">
                <a:latin typeface="黑体" pitchFamily="49" charset="-122"/>
                <a:ea typeface="黑体" pitchFamily="49" charset="-122"/>
              </a:rPr>
              <a:t> no one</a:t>
            </a:r>
          </a:p>
          <a:p>
            <a:pPr algn="l"/>
            <a:endParaRPr lang="en-US" altLang="zh-CN" sz="2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en-US" altLang="zh-CN" dirty="0" smtClean="0">
                <a:latin typeface="黑体" pitchFamily="49" charset="-122"/>
                <a:ea typeface="黑体" pitchFamily="49" charset="-122"/>
              </a:rPr>
              <a:t> Sentinel</a:t>
            </a:r>
            <a:endParaRPr lang="zh-CN" altLang="en-US" dirty="0">
              <a:latin typeface="黑体" pitchFamily="49" charset="-122"/>
              <a:ea typeface="黑体" pitchFamily="49" charset="-122"/>
            </a:endParaRPr>
          </a:p>
        </p:txBody>
      </p:sp>
      <p:sp>
        <p:nvSpPr>
          <p:cNvPr id="19" name="TextBox 18"/>
          <p:cNvSpPr txBox="1"/>
          <p:nvPr/>
        </p:nvSpPr>
        <p:spPr>
          <a:xfrm>
            <a:off x="358732" y="1947842"/>
            <a:ext cx="11215766" cy="2687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-Sentinel</a:t>
            </a:r>
            <a:r>
              <a:rPr lang="zh-CN" altLang="en-US" sz="2800" dirty="0" smtClean="0">
                <a:latin typeface="黑体" pitchFamily="49" charset="-122"/>
                <a:ea typeface="黑体" pitchFamily="49" charset="-122"/>
              </a:rPr>
              <a:t>是</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官方推荐的高可用性</a:t>
            </a:r>
            <a:r>
              <a:rPr lang="en-US" altLang="zh-CN" sz="2800" dirty="0" smtClean="0">
                <a:latin typeface="黑体" pitchFamily="49" charset="-122"/>
                <a:ea typeface="黑体" pitchFamily="49" charset="-122"/>
              </a:rPr>
              <a:t>(HA)</a:t>
            </a:r>
            <a:r>
              <a:rPr lang="zh-CN" altLang="en-US" sz="2800" dirty="0" smtClean="0">
                <a:latin typeface="黑体" pitchFamily="49" charset="-122"/>
                <a:ea typeface="黑体" pitchFamily="49" charset="-122"/>
              </a:rPr>
              <a:t>解决方案，当用</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做</a:t>
            </a:r>
            <a:r>
              <a:rPr lang="en-US" altLang="zh-CN" sz="2800" dirty="0" smtClean="0">
                <a:latin typeface="黑体" pitchFamily="49" charset="-122"/>
                <a:ea typeface="黑体" pitchFamily="49" charset="-122"/>
              </a:rPr>
              <a:t>Master-slave</a:t>
            </a:r>
            <a:r>
              <a:rPr lang="zh-CN" altLang="en-US" sz="2800" dirty="0" smtClean="0">
                <a:latin typeface="黑体" pitchFamily="49" charset="-122"/>
                <a:ea typeface="黑体" pitchFamily="49" charset="-122"/>
              </a:rPr>
              <a:t>的高可用方案时，假如</a:t>
            </a:r>
            <a:r>
              <a:rPr lang="en-US" altLang="zh-CN" sz="2800" dirty="0" smtClean="0">
                <a:latin typeface="黑体" pitchFamily="49" charset="-122"/>
                <a:ea typeface="黑体" pitchFamily="49" charset="-122"/>
              </a:rPr>
              <a:t>master</a:t>
            </a:r>
            <a:r>
              <a:rPr lang="zh-CN" altLang="en-US" sz="2800" dirty="0" smtClean="0">
                <a:latin typeface="黑体" pitchFamily="49" charset="-122"/>
                <a:ea typeface="黑体" pitchFamily="49" charset="-122"/>
              </a:rPr>
              <a:t>宕机了，</a:t>
            </a:r>
            <a:r>
              <a:rPr lang="en-US" altLang="zh-CN" sz="2800" dirty="0" err="1" smtClean="0">
                <a:latin typeface="黑体" pitchFamily="49" charset="-122"/>
                <a:ea typeface="黑体" pitchFamily="49" charset="-122"/>
              </a:rPr>
              <a:t>Redis</a:t>
            </a:r>
            <a:r>
              <a:rPr lang="zh-CN" altLang="en-US" sz="2800" dirty="0" smtClean="0">
                <a:latin typeface="黑体" pitchFamily="49" charset="-122"/>
                <a:ea typeface="黑体" pitchFamily="49" charset="-122"/>
              </a:rPr>
              <a:t>本身</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包括它的很多客户端</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都没有实现自动进行主备切换，而</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-sentinel</a:t>
            </a:r>
            <a:r>
              <a:rPr lang="zh-CN" altLang="en-US" sz="2800" dirty="0" smtClean="0">
                <a:latin typeface="黑体" pitchFamily="49" charset="-122"/>
                <a:ea typeface="黑体" pitchFamily="49" charset="-122"/>
              </a:rPr>
              <a:t>本身也是一个独立运行的进程，它能监控多个</a:t>
            </a:r>
            <a:r>
              <a:rPr lang="en-US" altLang="zh-CN" sz="2800" dirty="0" smtClean="0">
                <a:latin typeface="黑体" pitchFamily="49" charset="-122"/>
                <a:ea typeface="黑体" pitchFamily="49" charset="-122"/>
              </a:rPr>
              <a:t>master-slave</a:t>
            </a:r>
            <a:r>
              <a:rPr lang="zh-CN" altLang="en-US" sz="2800" dirty="0" smtClean="0">
                <a:latin typeface="黑体" pitchFamily="49" charset="-122"/>
                <a:ea typeface="黑体" pitchFamily="49" charset="-122"/>
              </a:rPr>
              <a:t>集群，发现</a:t>
            </a:r>
            <a:r>
              <a:rPr lang="en-US" altLang="zh-CN" sz="2800" dirty="0" smtClean="0">
                <a:latin typeface="黑体" pitchFamily="49" charset="-122"/>
                <a:ea typeface="黑体" pitchFamily="49" charset="-122"/>
              </a:rPr>
              <a:t>master</a:t>
            </a:r>
            <a:r>
              <a:rPr lang="zh-CN" altLang="en-US" sz="2800" dirty="0" smtClean="0">
                <a:latin typeface="黑体" pitchFamily="49" charset="-122"/>
                <a:ea typeface="黑体" pitchFamily="49" charset="-122"/>
              </a:rPr>
              <a:t>宕机后能进行自动切换。</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1" algn="l"/>
            <a:r>
              <a:rPr lang="en-US" altLang="zh-CN" dirty="0" smtClean="0">
                <a:latin typeface="黑体" pitchFamily="49" charset="-122"/>
                <a:ea typeface="黑体" pitchFamily="49" charset="-122"/>
              </a:rPr>
              <a:t>Sentinel </a:t>
            </a:r>
            <a:r>
              <a:rPr lang="zh-CN" altLang="en-US" dirty="0" smtClean="0">
                <a:latin typeface="黑体" pitchFamily="49" charset="-122"/>
                <a:ea typeface="黑体" pitchFamily="49" charset="-122"/>
              </a:rPr>
              <a:t>的构造</a:t>
            </a:r>
            <a:endParaRPr lang="zh-CN" altLang="en-US" dirty="0">
              <a:latin typeface="黑体" pitchFamily="49" charset="-122"/>
              <a:ea typeface="黑体" pitchFamily="49" charset="-122"/>
            </a:endParaRPr>
          </a:p>
        </p:txBody>
      </p:sp>
      <p:sp>
        <p:nvSpPr>
          <p:cNvPr id="19" name="TextBox 18"/>
          <p:cNvSpPr txBox="1"/>
          <p:nvPr/>
        </p:nvSpPr>
        <p:spPr>
          <a:xfrm>
            <a:off x="358732" y="1733528"/>
            <a:ext cx="12215898" cy="9643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Sentinel </a:t>
            </a:r>
            <a:r>
              <a:rPr lang="zh-CN" altLang="en-US" sz="2800" dirty="0" smtClean="0">
                <a:latin typeface="黑体" pitchFamily="49" charset="-122"/>
                <a:ea typeface="黑体" pitchFamily="49" charset="-122"/>
              </a:rPr>
              <a:t>是一个监视器，它可以根据被监视实例的身份和状态来判断应该执行何种动作。</a:t>
            </a: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pic>
        <p:nvPicPr>
          <p:cNvPr id="8194" name="Picture 2"/>
          <p:cNvPicPr>
            <a:picLocks noChangeAspect="1" noChangeArrowheads="1"/>
          </p:cNvPicPr>
          <p:nvPr/>
        </p:nvPicPr>
        <p:blipFill>
          <a:blip r:embed="rId5"/>
          <a:srcRect/>
          <a:stretch>
            <a:fillRect/>
          </a:stretch>
        </p:blipFill>
        <p:spPr bwMode="auto">
          <a:xfrm>
            <a:off x="2644748" y="2376470"/>
            <a:ext cx="6929486" cy="643160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sz="2400"/>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sz="2400"/>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sz="2400"/>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sz="2400"/>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sz="2400"/>
          </a:p>
        </p:txBody>
      </p:sp>
      <p:sp>
        <p:nvSpPr>
          <p:cNvPr id="134" name="Shape 134"/>
          <p:cNvSpPr/>
          <p:nvPr/>
        </p:nvSpPr>
        <p:spPr>
          <a:xfrm>
            <a:off x="796853" y="261191"/>
            <a:ext cx="102657" cy="471924"/>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sz="2400"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sz="2400"/>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sz="2400"/>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sz="2400"/>
          </a:p>
        </p:txBody>
      </p:sp>
      <p:sp>
        <p:nvSpPr>
          <p:cNvPr id="140" name="Shape 140"/>
          <p:cNvSpPr/>
          <p:nvPr/>
        </p:nvSpPr>
        <p:spPr>
          <a:xfrm>
            <a:off x="11257559" y="8813799"/>
            <a:ext cx="413575" cy="471924"/>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rPr sz="2400"/>
              <a:t>01</a:t>
            </a:r>
          </a:p>
        </p:txBody>
      </p:sp>
      <p:sp>
        <p:nvSpPr>
          <p:cNvPr id="141" name="Shape 141"/>
          <p:cNvSpPr/>
          <p:nvPr/>
        </p:nvSpPr>
        <p:spPr>
          <a:xfrm>
            <a:off x="7217219" y="8769092"/>
            <a:ext cx="4411464" cy="97462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rPr sz="2400"/>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功能</a:t>
            </a:r>
            <a:endParaRPr lang="zh-CN" altLang="en-US" dirty="0">
              <a:latin typeface="黑体" pitchFamily="49" charset="-122"/>
              <a:ea typeface="黑体" pitchFamily="49" charset="-122"/>
            </a:endParaRPr>
          </a:p>
        </p:txBody>
      </p:sp>
      <p:sp>
        <p:nvSpPr>
          <p:cNvPr id="18" name="TextBox 17"/>
          <p:cNvSpPr txBox="1"/>
          <p:nvPr/>
        </p:nvSpPr>
        <p:spPr>
          <a:xfrm>
            <a:off x="287294" y="1590652"/>
            <a:ext cx="12358774" cy="449764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400" dirty="0" smtClean="0">
                <a:solidFill>
                  <a:schemeClr val="tx1"/>
                </a:solidFill>
                <a:latin typeface="黑体" pitchFamily="49" charset="-122"/>
                <a:ea typeface="黑体" pitchFamily="49" charset="-122"/>
              </a:rPr>
              <a:t>监控（</a:t>
            </a:r>
            <a:r>
              <a:rPr lang="en-US" altLang="zh-CN" sz="2400" dirty="0" smtClean="0">
                <a:solidFill>
                  <a:schemeClr val="tx1"/>
                </a:solidFill>
                <a:latin typeface="黑体" pitchFamily="49" charset="-122"/>
                <a:ea typeface="黑体" pitchFamily="49" charset="-122"/>
              </a:rPr>
              <a:t>Monitoring</a:t>
            </a:r>
            <a:r>
              <a:rPr lang="zh-CN" altLang="en-US" sz="2400" dirty="0" smtClean="0">
                <a:solidFill>
                  <a:schemeClr val="tx1"/>
                </a:solidFill>
                <a:latin typeface="黑体" pitchFamily="49" charset="-122"/>
                <a:ea typeface="黑体" pitchFamily="49" charset="-122"/>
              </a:rPr>
              <a:t>）： </a:t>
            </a:r>
            <a:endParaRPr lang="en-US" altLang="zh-CN" sz="2400" dirty="0" smtClean="0">
              <a:solidFill>
                <a:schemeClr val="tx1"/>
              </a:solidFill>
              <a:latin typeface="黑体" pitchFamily="49" charset="-122"/>
              <a:ea typeface="黑体" pitchFamily="49" charset="-122"/>
            </a:endParaRPr>
          </a:p>
          <a:p>
            <a:pPr algn="l"/>
            <a:r>
              <a:rPr lang="en-US" altLang="zh-CN" sz="2400" dirty="0" smtClean="0">
                <a:latin typeface="黑体" pitchFamily="49" charset="-122"/>
                <a:ea typeface="黑体" pitchFamily="49" charset="-122"/>
              </a:rPr>
              <a:t>	Sentinel </a:t>
            </a:r>
            <a:r>
              <a:rPr lang="zh-CN" altLang="en-US" sz="2400" dirty="0" smtClean="0">
                <a:latin typeface="黑体" pitchFamily="49" charset="-122"/>
                <a:ea typeface="黑体" pitchFamily="49" charset="-122"/>
              </a:rPr>
              <a:t>会不断地检查你的主服务器和从服务器是否运作正常。</a:t>
            </a: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400" dirty="0" smtClean="0">
                <a:solidFill>
                  <a:schemeClr val="tx1"/>
                </a:solidFill>
                <a:latin typeface="黑体" pitchFamily="49" charset="-122"/>
                <a:ea typeface="黑体" pitchFamily="49" charset="-122"/>
              </a:rPr>
              <a:t>提醒（</a:t>
            </a:r>
            <a:r>
              <a:rPr lang="en-US" altLang="zh-CN" sz="2400" dirty="0" smtClean="0">
                <a:solidFill>
                  <a:schemeClr val="tx1"/>
                </a:solidFill>
                <a:latin typeface="黑体" pitchFamily="49" charset="-122"/>
                <a:ea typeface="黑体" pitchFamily="49" charset="-122"/>
              </a:rPr>
              <a:t>Notification</a:t>
            </a:r>
            <a:r>
              <a:rPr lang="zh-CN" altLang="en-US" sz="2400" dirty="0" smtClean="0">
                <a:solidFill>
                  <a:schemeClr val="tx1"/>
                </a:solidFill>
                <a:latin typeface="黑体" pitchFamily="49" charset="-122"/>
                <a:ea typeface="黑体" pitchFamily="49" charset="-122"/>
              </a:rPr>
              <a:t>）：</a:t>
            </a:r>
            <a:endParaRPr lang="en-US" altLang="zh-CN" sz="2400" dirty="0" smtClean="0">
              <a:solidFill>
                <a:schemeClr val="tx1"/>
              </a:solidFill>
              <a:latin typeface="黑体" pitchFamily="49" charset="-122"/>
              <a:ea typeface="黑体" pitchFamily="49" charset="-122"/>
            </a:endParaRP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当被监控的某个 </a:t>
            </a:r>
            <a:r>
              <a:rPr lang="en-US" altLang="zh-CN" sz="2400" dirty="0" err="1" smtClean="0">
                <a:latin typeface="黑体" pitchFamily="49" charset="-122"/>
                <a:ea typeface="黑体" pitchFamily="49" charset="-122"/>
              </a:rPr>
              <a:t>Redis</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服务器出现问题时， </a:t>
            </a:r>
            <a:r>
              <a:rPr lang="en-US" altLang="zh-CN" sz="2400" dirty="0" smtClean="0">
                <a:latin typeface="黑体" pitchFamily="49" charset="-122"/>
                <a:ea typeface="黑体" pitchFamily="49" charset="-122"/>
              </a:rPr>
              <a:t>Sentinel </a:t>
            </a:r>
            <a:r>
              <a:rPr lang="zh-CN" altLang="en-US" sz="2400" dirty="0" smtClean="0">
                <a:latin typeface="黑体" pitchFamily="49" charset="-122"/>
                <a:ea typeface="黑体" pitchFamily="49" charset="-122"/>
              </a:rPr>
              <a:t>可以通过 </a:t>
            </a:r>
            <a:r>
              <a:rPr lang="en-US" altLang="zh-CN" sz="2400" dirty="0" smtClean="0">
                <a:latin typeface="黑体" pitchFamily="49" charset="-122"/>
                <a:ea typeface="黑体" pitchFamily="49" charset="-122"/>
              </a:rPr>
              <a:t>API </a:t>
            </a:r>
            <a:r>
              <a:rPr lang="zh-CN" altLang="en-US" sz="2400" dirty="0" smtClean="0">
                <a:latin typeface="黑体" pitchFamily="49" charset="-122"/>
                <a:ea typeface="黑体" pitchFamily="49" charset="-122"/>
              </a:rPr>
              <a:t>向管理员或者其他应用程序发送通知。</a:t>
            </a:r>
          </a:p>
          <a:p>
            <a:pPr marL="574675" indent="-460375" algn="l" defTabSz="228600" eaLnBrk="0" fontAlgn="b">
              <a:lnSpc>
                <a:spcPct val="110000"/>
              </a:lnSpc>
              <a:spcBef>
                <a:spcPct val="20000"/>
              </a:spcBef>
              <a:spcAft>
                <a:spcPct val="0"/>
              </a:spcAft>
              <a:buClr>
                <a:srgbClr val="FF0000"/>
              </a:buClr>
              <a:buFont typeface="Arial" charset="0"/>
              <a:buChar char="•"/>
            </a:pPr>
            <a:r>
              <a:rPr lang="zh-CN" altLang="en-US" sz="2400" dirty="0" smtClean="0">
                <a:solidFill>
                  <a:schemeClr val="tx1"/>
                </a:solidFill>
                <a:latin typeface="黑体" pitchFamily="49" charset="-122"/>
                <a:ea typeface="黑体" pitchFamily="49" charset="-122"/>
              </a:rPr>
              <a:t>自动故障迁移（</a:t>
            </a:r>
            <a:r>
              <a:rPr lang="en-US" altLang="zh-CN" sz="2400" dirty="0" smtClean="0">
                <a:solidFill>
                  <a:schemeClr val="tx1"/>
                </a:solidFill>
                <a:latin typeface="黑体" pitchFamily="49" charset="-122"/>
                <a:ea typeface="黑体" pitchFamily="49" charset="-122"/>
              </a:rPr>
              <a:t>Automatic failover</a:t>
            </a:r>
            <a:r>
              <a:rPr lang="zh-CN" altLang="en-US" sz="2400" dirty="0" smtClean="0">
                <a:solidFill>
                  <a:schemeClr val="tx1"/>
                </a:solidFill>
                <a:latin typeface="黑体" pitchFamily="49" charset="-122"/>
                <a:ea typeface="黑体" pitchFamily="49" charset="-122"/>
              </a:rPr>
              <a:t>）：</a:t>
            </a:r>
            <a:endParaRPr lang="en-US" altLang="zh-CN" sz="2400" dirty="0" smtClean="0">
              <a:solidFill>
                <a:schemeClr val="tx1"/>
              </a:solidFill>
              <a:latin typeface="黑体" pitchFamily="49" charset="-122"/>
              <a:ea typeface="黑体" pitchFamily="49" charset="-122"/>
            </a:endParaRP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当一个主服务器不能正常工作时， </a:t>
            </a:r>
            <a:r>
              <a:rPr lang="en-US" altLang="zh-CN" sz="2400" dirty="0" smtClean="0">
                <a:latin typeface="黑体" pitchFamily="49" charset="-122"/>
                <a:ea typeface="黑体" pitchFamily="49" charset="-122"/>
              </a:rPr>
              <a:t>Sentinel </a:t>
            </a:r>
            <a:r>
              <a:rPr lang="zh-CN" altLang="en-US" sz="2400" dirty="0" smtClean="0">
                <a:latin typeface="黑体" pitchFamily="49" charset="-122"/>
                <a:ea typeface="黑体" pitchFamily="49" charset="-122"/>
              </a:rPr>
              <a:t>会开始一次自动故障迁移操作， 它会将失效主服务器的其中一个从服务器升级为新的主服务器， 并让失效主服务器的其他从服务器改为复制新的主服务器； 当客户端试图连接失效的主服务器时， 集群也会向客户端返回新主服务器的地址， 使得集群可以使用新主服务器代替失效服务器。</a:t>
            </a:r>
          </a:p>
          <a:p>
            <a:pPr marL="0" marR="0" indent="0" algn="l"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sentinel</a:t>
            </a:r>
            <a:r>
              <a:rPr lang="zh-CN" altLang="en-US" dirty="0" smtClean="0"/>
              <a:t>配置</a:t>
            </a:r>
            <a:endParaRPr lang="zh-CN" altLang="en-US" dirty="0"/>
          </a:p>
        </p:txBody>
      </p:sp>
      <p:sp>
        <p:nvSpPr>
          <p:cNvPr id="18" name="TextBox 17"/>
          <p:cNvSpPr txBox="1"/>
          <p:nvPr/>
        </p:nvSpPr>
        <p:spPr>
          <a:xfrm>
            <a:off x="287294" y="1876404"/>
            <a:ext cx="11930146" cy="52732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latin typeface="黑体" pitchFamily="49" charset="-122"/>
                <a:ea typeface="黑体" pitchFamily="49" charset="-122"/>
              </a:rPr>
              <a:t>mkdir</a:t>
            </a:r>
            <a:r>
              <a:rPr lang="en-US" altLang="zh-CN" sz="2800" dirty="0" smtClean="0">
                <a:latin typeface="黑体" pitchFamily="49" charset="-122"/>
                <a:ea typeface="黑体" pitchFamily="49" charset="-122"/>
              </a:rPr>
              <a:t> /data/26380</a:t>
            </a:r>
          </a:p>
          <a:p>
            <a:pPr algn="l"/>
            <a:r>
              <a:rPr lang="en-US" altLang="zh-CN" sz="2800" dirty="0" smtClean="0">
                <a:latin typeface="黑体" pitchFamily="49" charset="-122"/>
                <a:ea typeface="黑体" pitchFamily="49" charset="-122"/>
              </a:rPr>
              <a:t>cp /</a:t>
            </a:r>
            <a:r>
              <a:rPr lang="en-US" altLang="zh-CN" sz="2800" dirty="0" err="1" smtClean="0">
                <a:latin typeface="黑体" pitchFamily="49" charset="-122"/>
                <a:ea typeface="黑体" pitchFamily="49" charset="-122"/>
              </a:rPr>
              <a:t>usr</a:t>
            </a:r>
            <a:r>
              <a:rPr lang="en-US" altLang="zh-CN" sz="2800" dirty="0" smtClean="0">
                <a:latin typeface="黑体" pitchFamily="49" charset="-122"/>
                <a:ea typeface="黑体" pitchFamily="49" charset="-122"/>
              </a:rPr>
              <a:t>/local/</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src</a:t>
            </a:r>
            <a:r>
              <a:rPr lang="en-US" altLang="zh-CN"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-sentinel /data/26380</a:t>
            </a:r>
          </a:p>
          <a:p>
            <a:pPr algn="l"/>
            <a:r>
              <a:rPr lang="en-US" altLang="zh-CN" sz="2800" dirty="0" err="1" smtClean="0">
                <a:latin typeface="黑体" pitchFamily="49" charset="-122"/>
                <a:ea typeface="黑体" pitchFamily="49" charset="-122"/>
              </a:rPr>
              <a:t>cd</a:t>
            </a:r>
            <a:r>
              <a:rPr lang="en-US" altLang="zh-CN" sz="2800" dirty="0" smtClean="0">
                <a:latin typeface="黑体" pitchFamily="49" charset="-122"/>
                <a:ea typeface="黑体" pitchFamily="49" charset="-122"/>
              </a:rPr>
              <a:t> /data/26380</a:t>
            </a:r>
          </a:p>
          <a:p>
            <a:pPr algn="l"/>
            <a:r>
              <a:rPr lang="en-US" altLang="zh-CN" sz="2800" dirty="0" smtClean="0">
                <a:latin typeface="黑体" pitchFamily="49" charset="-122"/>
                <a:ea typeface="黑体" pitchFamily="49" charset="-122"/>
              </a:rPr>
              <a:t>Vim </a:t>
            </a:r>
            <a:r>
              <a:rPr lang="en-US" altLang="zh-CN" sz="2800" dirty="0" err="1" smtClean="0">
                <a:latin typeface="黑体" pitchFamily="49" charset="-122"/>
                <a:ea typeface="黑体" pitchFamily="49" charset="-122"/>
              </a:rPr>
              <a:t>sentinel.conf</a:t>
            </a:r>
            <a:endParaRPr lang="en-US" altLang="zh-CN" sz="2800" dirty="0" smtClean="0">
              <a:latin typeface="黑体" pitchFamily="49" charset="-122"/>
              <a:ea typeface="黑体" pitchFamily="49" charset="-122"/>
            </a:endParaRPr>
          </a:p>
          <a:p>
            <a:pPr lvl="1" algn="l"/>
            <a:r>
              <a:rPr lang="en-US" altLang="zh-CN" sz="2800" dirty="0" smtClean="0">
                <a:latin typeface="黑体" pitchFamily="49" charset="-122"/>
                <a:ea typeface="黑体" pitchFamily="49" charset="-122"/>
              </a:rPr>
              <a:t>port 26380</a:t>
            </a:r>
          </a:p>
          <a:p>
            <a:pPr lvl="1" algn="l"/>
            <a:r>
              <a:rPr lang="en-US" altLang="zh-CN" sz="2800" dirty="0" smtClean="0">
                <a:latin typeface="黑体" pitchFamily="49" charset="-122"/>
                <a:ea typeface="黑体" pitchFamily="49" charset="-122"/>
              </a:rPr>
              <a:t>dir "/</a:t>
            </a:r>
            <a:r>
              <a:rPr lang="en-US" altLang="zh-CN" sz="2800" dirty="0" err="1" smtClean="0">
                <a:latin typeface="黑体" pitchFamily="49" charset="-122"/>
                <a:ea typeface="黑体" pitchFamily="49" charset="-122"/>
              </a:rPr>
              <a:t>tmp</a:t>
            </a:r>
            <a:r>
              <a:rPr lang="en-US" altLang="zh-CN" sz="2800" dirty="0" smtClean="0">
                <a:latin typeface="黑体" pitchFamily="49" charset="-122"/>
                <a:ea typeface="黑体" pitchFamily="49" charset="-122"/>
              </a:rPr>
              <a:t>"</a:t>
            </a:r>
          </a:p>
          <a:p>
            <a:pPr lvl="1" algn="l"/>
            <a:r>
              <a:rPr lang="en-US" altLang="zh-CN" sz="2800" dirty="0" smtClean="0">
                <a:latin typeface="黑体" pitchFamily="49" charset="-122"/>
                <a:ea typeface="黑体" pitchFamily="49" charset="-122"/>
              </a:rPr>
              <a:t>sentinel monitor </a:t>
            </a:r>
            <a:r>
              <a:rPr lang="en-US" altLang="zh-CN" sz="2800" dirty="0" err="1" smtClean="0">
                <a:latin typeface="黑体" pitchFamily="49" charset="-122"/>
                <a:ea typeface="黑体" pitchFamily="49" charset="-122"/>
              </a:rPr>
              <a:t>mymaster</a:t>
            </a:r>
            <a:r>
              <a:rPr lang="en-US" altLang="zh-CN" sz="2800" dirty="0" smtClean="0">
                <a:latin typeface="黑体" pitchFamily="49" charset="-122"/>
                <a:ea typeface="黑体" pitchFamily="49" charset="-122"/>
              </a:rPr>
              <a:t> 127.0.0.1 6380 2</a:t>
            </a:r>
          </a:p>
          <a:p>
            <a:pPr lvl="1" algn="l"/>
            <a:r>
              <a:rPr lang="en-US" altLang="zh-CN" sz="2800" dirty="0" smtClean="0">
                <a:latin typeface="黑体" pitchFamily="49" charset="-122"/>
                <a:ea typeface="黑体" pitchFamily="49" charset="-122"/>
              </a:rPr>
              <a:t>sentinel down-after-milliseconds </a:t>
            </a:r>
            <a:r>
              <a:rPr lang="en-US" altLang="zh-CN" sz="2800" dirty="0" err="1" smtClean="0">
                <a:latin typeface="黑体" pitchFamily="49" charset="-122"/>
                <a:ea typeface="黑体" pitchFamily="49" charset="-122"/>
              </a:rPr>
              <a:t>mymaster</a:t>
            </a:r>
            <a:r>
              <a:rPr lang="en-US" altLang="zh-CN" sz="2800" dirty="0" smtClean="0">
                <a:latin typeface="黑体" pitchFamily="49" charset="-122"/>
                <a:ea typeface="黑体" pitchFamily="49" charset="-122"/>
              </a:rPr>
              <a:t> 60000</a:t>
            </a:r>
          </a:p>
          <a:p>
            <a:pPr lvl="1" algn="l"/>
            <a:r>
              <a:rPr lang="en-US" altLang="zh-CN" sz="2800" dirty="0" smtClean="0">
                <a:latin typeface="黑体" pitchFamily="49" charset="-122"/>
                <a:ea typeface="黑体" pitchFamily="49" charset="-122"/>
              </a:rPr>
              <a:t>sentinel </a:t>
            </a:r>
            <a:r>
              <a:rPr lang="en-US" altLang="zh-CN" sz="2800" dirty="0" err="1" smtClean="0">
                <a:latin typeface="黑体" pitchFamily="49" charset="-122"/>
                <a:ea typeface="黑体" pitchFamily="49" charset="-122"/>
              </a:rPr>
              <a:t>config</a:t>
            </a:r>
            <a:r>
              <a:rPr lang="en-US" altLang="zh-CN" sz="2800" dirty="0" smtClean="0">
                <a:latin typeface="黑体" pitchFamily="49" charset="-122"/>
                <a:ea typeface="黑体" pitchFamily="49" charset="-122"/>
              </a:rPr>
              <a:t>-epoch </a:t>
            </a:r>
            <a:r>
              <a:rPr lang="en-US" altLang="zh-CN" sz="2800" dirty="0" err="1" smtClean="0">
                <a:latin typeface="黑体" pitchFamily="49" charset="-122"/>
                <a:ea typeface="黑体" pitchFamily="49" charset="-122"/>
              </a:rPr>
              <a:t>mymaster</a:t>
            </a:r>
            <a:r>
              <a:rPr lang="en-US" altLang="zh-CN" sz="2800" dirty="0" smtClean="0">
                <a:latin typeface="黑体" pitchFamily="49" charset="-122"/>
                <a:ea typeface="黑体" pitchFamily="49" charset="-122"/>
              </a:rPr>
              <a:t> 0</a:t>
            </a:r>
          </a:p>
          <a:p>
            <a:pPr algn="l"/>
            <a:r>
              <a:rPr lang="zh-CN" altLang="en-US" sz="2800" dirty="0" smtClean="0">
                <a:latin typeface="黑体" pitchFamily="49" charset="-122"/>
                <a:ea typeface="黑体" pitchFamily="49" charset="-122"/>
              </a:rPr>
              <a:t>启动</a:t>
            </a:r>
            <a:endParaRPr lang="en-US" altLang="zh-CN" sz="2800" dirty="0" smtClean="0">
              <a:latin typeface="黑体" pitchFamily="49" charset="-122"/>
              <a:ea typeface="黑体" pitchFamily="49" charset="-122"/>
            </a:endParaRPr>
          </a:p>
          <a:p>
            <a:pPr lvl="1" algn="l"/>
            <a:r>
              <a:rPr lang="en-US" altLang="zh-CN" sz="2800" dirty="0" smtClean="0">
                <a:latin typeface="黑体" pitchFamily="49" charset="-122"/>
                <a:ea typeface="黑体" pitchFamily="49" charset="-122"/>
              </a:rPr>
              <a:t>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-sentinel ./</a:t>
            </a:r>
            <a:r>
              <a:rPr lang="en-US" altLang="zh-CN" sz="2800" dirty="0" err="1" smtClean="0">
                <a:latin typeface="黑体" pitchFamily="49" charset="-122"/>
                <a:ea typeface="黑体" pitchFamily="49" charset="-122"/>
              </a:rPr>
              <a:t>sentinel.conf</a:t>
            </a:r>
            <a:endParaRPr lang="zh-CN" altLang="en-US"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配置文件</a:t>
            </a:r>
            <a:endParaRPr lang="zh-CN" altLang="en-US" dirty="0">
              <a:latin typeface="黑体" pitchFamily="49" charset="-122"/>
              <a:ea typeface="黑体" pitchFamily="49" charset="-122"/>
            </a:endParaRPr>
          </a:p>
        </p:txBody>
      </p:sp>
      <p:sp>
        <p:nvSpPr>
          <p:cNvPr id="18" name="TextBox 17"/>
          <p:cNvSpPr txBox="1"/>
          <p:nvPr/>
        </p:nvSpPr>
        <p:spPr>
          <a:xfrm>
            <a:off x="215856" y="1519214"/>
            <a:ext cx="11787270" cy="570412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2800" dirty="0" smtClean="0">
                <a:latin typeface="黑体" pitchFamily="49" charset="-122"/>
                <a:ea typeface="黑体" pitchFamily="49" charset="-122"/>
              </a:rPr>
              <a:t>指定监控</a:t>
            </a:r>
            <a:r>
              <a:rPr lang="en-US" altLang="zh-CN" sz="2800" dirty="0" smtClean="0">
                <a:latin typeface="黑体" pitchFamily="49" charset="-122"/>
                <a:ea typeface="黑体" pitchFamily="49" charset="-122"/>
              </a:rPr>
              <a:t>master</a:t>
            </a:r>
          </a:p>
          <a:p>
            <a:pPr lvl="1" algn="l"/>
            <a:r>
              <a:rPr lang="en-US" altLang="zh-CN" sz="2800" dirty="0" smtClean="0">
                <a:latin typeface="黑体" pitchFamily="49" charset="-122"/>
                <a:ea typeface="黑体" pitchFamily="49" charset="-122"/>
              </a:rPr>
              <a:t>sentinel monitor </a:t>
            </a:r>
            <a:r>
              <a:rPr lang="en-US" altLang="zh-CN" sz="2800" dirty="0" err="1" smtClean="0">
                <a:latin typeface="黑体" pitchFamily="49" charset="-122"/>
                <a:ea typeface="黑体" pitchFamily="49" charset="-122"/>
              </a:rPr>
              <a:t>mymaster</a:t>
            </a:r>
            <a:r>
              <a:rPr lang="en-US" altLang="zh-CN" sz="2800" dirty="0" smtClean="0">
                <a:latin typeface="黑体" pitchFamily="49" charset="-122"/>
                <a:ea typeface="黑体" pitchFamily="49" charset="-122"/>
              </a:rPr>
              <a:t> 127.0.0.1 6370 2 </a:t>
            </a:r>
          </a:p>
          <a:p>
            <a:pPr lvl="1" algn="l"/>
            <a:r>
              <a:rPr lang="en-US" altLang="zh-CN" sz="2800" dirty="0" smtClean="0">
                <a:latin typeface="黑体" pitchFamily="49" charset="-122"/>
                <a:ea typeface="黑体" pitchFamily="49" charset="-122"/>
              </a:rPr>
              <a:t>{2</a:t>
            </a:r>
            <a:r>
              <a:rPr lang="zh-CN" altLang="en-US" sz="2800" dirty="0" smtClean="0">
                <a:latin typeface="黑体" pitchFamily="49" charset="-122"/>
                <a:ea typeface="黑体" pitchFamily="49" charset="-122"/>
              </a:rPr>
              <a:t>表示多少个</a:t>
            </a:r>
            <a:r>
              <a:rPr lang="en-US" altLang="zh-CN" sz="2800" dirty="0" smtClean="0">
                <a:latin typeface="黑体" pitchFamily="49" charset="-122"/>
                <a:ea typeface="黑体" pitchFamily="49" charset="-122"/>
              </a:rPr>
              <a:t>sentinel</a:t>
            </a:r>
            <a:r>
              <a:rPr lang="zh-CN" altLang="en-US" sz="2800" dirty="0" smtClean="0">
                <a:latin typeface="黑体" pitchFamily="49" charset="-122"/>
                <a:ea typeface="黑体" pitchFamily="49" charset="-122"/>
              </a:rPr>
              <a:t>同意</a:t>
            </a:r>
            <a:r>
              <a:rPr lang="en-US" altLang="zh-CN" sz="2800" dirty="0" smtClean="0">
                <a:latin typeface="黑体" pitchFamily="49" charset="-122"/>
                <a:ea typeface="黑体" pitchFamily="49" charset="-122"/>
              </a:rPr>
              <a:t>}</a:t>
            </a:r>
          </a:p>
          <a:p>
            <a:pPr algn="l"/>
            <a:r>
              <a:rPr lang="zh-CN" altLang="en-US" sz="2800" dirty="0" smtClean="0">
                <a:latin typeface="黑体" pitchFamily="49" charset="-122"/>
                <a:ea typeface="黑体" pitchFamily="49" charset="-122"/>
              </a:rPr>
              <a:t>安全信息</a:t>
            </a:r>
            <a:endParaRPr lang="en-US" altLang="zh-CN" sz="2800" dirty="0" smtClean="0">
              <a:latin typeface="黑体" pitchFamily="49" charset="-122"/>
              <a:ea typeface="黑体" pitchFamily="49" charset="-122"/>
            </a:endParaRPr>
          </a:p>
          <a:p>
            <a:pPr lvl="1" algn="l"/>
            <a:r>
              <a:rPr lang="en-US" altLang="zh-CN" sz="2800" dirty="0" smtClean="0">
                <a:latin typeface="黑体" pitchFamily="49" charset="-122"/>
                <a:ea typeface="黑体" pitchFamily="49" charset="-122"/>
              </a:rPr>
              <a:t>sentinel auth-pass </a:t>
            </a:r>
            <a:r>
              <a:rPr lang="en-US" altLang="zh-CN" sz="2800" dirty="0" err="1" smtClean="0">
                <a:latin typeface="黑体" pitchFamily="49" charset="-122"/>
                <a:ea typeface="黑体" pitchFamily="49" charset="-122"/>
              </a:rPr>
              <a:t>mymaster</a:t>
            </a:r>
            <a:r>
              <a:rPr lang="en-US" altLang="zh-CN" sz="2800" dirty="0" smtClean="0">
                <a:latin typeface="黑体" pitchFamily="49" charset="-122"/>
                <a:ea typeface="黑体" pitchFamily="49" charset="-122"/>
              </a:rPr>
              <a:t> root</a:t>
            </a:r>
          </a:p>
          <a:p>
            <a:pPr algn="l"/>
            <a:r>
              <a:rPr lang="zh-CN" altLang="en-US" sz="2800" dirty="0" smtClean="0">
                <a:latin typeface="黑体" pitchFamily="49" charset="-122"/>
                <a:ea typeface="黑体" pitchFamily="49" charset="-122"/>
              </a:rPr>
              <a:t>超过</a:t>
            </a:r>
            <a:r>
              <a:rPr lang="en-US" altLang="zh-CN" sz="2800" dirty="0" smtClean="0">
                <a:latin typeface="黑体" pitchFamily="49" charset="-122"/>
                <a:ea typeface="黑体" pitchFamily="49" charset="-122"/>
              </a:rPr>
              <a:t>15000</a:t>
            </a:r>
            <a:r>
              <a:rPr lang="zh-CN" altLang="en-US" sz="2800" dirty="0" smtClean="0">
                <a:latin typeface="黑体" pitchFamily="49" charset="-122"/>
                <a:ea typeface="黑体" pitchFamily="49" charset="-122"/>
              </a:rPr>
              <a:t>毫秒后认为主机宕机</a:t>
            </a:r>
            <a:endParaRPr lang="en-US" altLang="zh-CN" sz="2800" dirty="0" smtClean="0">
              <a:latin typeface="黑体" pitchFamily="49" charset="-122"/>
              <a:ea typeface="黑体" pitchFamily="49" charset="-122"/>
            </a:endParaRPr>
          </a:p>
          <a:p>
            <a:pPr lvl="1" algn="l"/>
            <a:r>
              <a:rPr lang="en-US" altLang="zh-CN" sz="2800" dirty="0" smtClean="0">
                <a:latin typeface="黑体" pitchFamily="49" charset="-122"/>
                <a:ea typeface="黑体" pitchFamily="49" charset="-122"/>
              </a:rPr>
              <a:t>sentinel down-after-milliseconds </a:t>
            </a:r>
            <a:r>
              <a:rPr lang="en-US" altLang="zh-CN" sz="2800" dirty="0" err="1" smtClean="0">
                <a:latin typeface="黑体" pitchFamily="49" charset="-122"/>
                <a:ea typeface="黑体" pitchFamily="49" charset="-122"/>
              </a:rPr>
              <a:t>mymaster</a:t>
            </a:r>
            <a:r>
              <a:rPr lang="en-US" altLang="zh-CN" sz="2800" dirty="0" smtClean="0">
                <a:latin typeface="黑体" pitchFamily="49" charset="-122"/>
                <a:ea typeface="黑体" pitchFamily="49" charset="-122"/>
              </a:rPr>
              <a:t> 15000  </a:t>
            </a:r>
          </a:p>
          <a:p>
            <a:pPr algn="l"/>
            <a:r>
              <a:rPr lang="zh-CN" altLang="en-US" sz="2800" dirty="0" smtClean="0">
                <a:latin typeface="黑体" pitchFamily="49" charset="-122"/>
                <a:ea typeface="黑体" pitchFamily="49" charset="-122"/>
              </a:rPr>
              <a:t>当主从切换多久后认为主从切换失败</a:t>
            </a:r>
            <a:endParaRPr lang="en-US" altLang="zh-CN" sz="2800" dirty="0" smtClean="0">
              <a:latin typeface="黑体" pitchFamily="49" charset="-122"/>
              <a:ea typeface="黑体" pitchFamily="49" charset="-122"/>
            </a:endParaRPr>
          </a:p>
          <a:p>
            <a:pPr lvl="1" algn="l"/>
            <a:r>
              <a:rPr lang="en-US" altLang="zh-CN" sz="2800" dirty="0" smtClean="0">
                <a:latin typeface="黑体" pitchFamily="49" charset="-122"/>
                <a:ea typeface="黑体" pitchFamily="49" charset="-122"/>
              </a:rPr>
              <a:t>sentinel failover-timeout </a:t>
            </a:r>
            <a:r>
              <a:rPr lang="en-US" altLang="zh-CN" sz="2800" dirty="0" err="1" smtClean="0">
                <a:latin typeface="黑体" pitchFamily="49" charset="-122"/>
                <a:ea typeface="黑体" pitchFamily="49" charset="-122"/>
              </a:rPr>
              <a:t>mymaster</a:t>
            </a:r>
            <a:r>
              <a:rPr lang="en-US" altLang="zh-CN" sz="2800" dirty="0" smtClean="0">
                <a:latin typeface="黑体" pitchFamily="49" charset="-122"/>
                <a:ea typeface="黑体" pitchFamily="49" charset="-122"/>
              </a:rPr>
              <a:t> 900000</a:t>
            </a:r>
          </a:p>
          <a:p>
            <a:pPr algn="l"/>
            <a:r>
              <a:rPr lang="zh-CN" altLang="en-US" sz="2800" dirty="0" smtClean="0">
                <a:latin typeface="黑体" pitchFamily="49" charset="-122"/>
                <a:ea typeface="黑体" pitchFamily="49" charset="-122"/>
              </a:rPr>
              <a:t>这两个配置后面的数量主从机需要一样，</a:t>
            </a:r>
            <a:r>
              <a:rPr lang="en-US" altLang="zh-CN" sz="2800" dirty="0" smtClean="0">
                <a:latin typeface="黑体" pitchFamily="49" charset="-122"/>
                <a:ea typeface="黑体" pitchFamily="49" charset="-122"/>
              </a:rPr>
              <a:t>epoch</a:t>
            </a:r>
            <a:r>
              <a:rPr lang="zh-CN" altLang="en-US" sz="2800" dirty="0" smtClean="0">
                <a:latin typeface="黑体" pitchFamily="49" charset="-122"/>
                <a:ea typeface="黑体" pitchFamily="49" charset="-122"/>
              </a:rPr>
              <a:t>为</a:t>
            </a:r>
            <a:r>
              <a:rPr lang="en-US" altLang="zh-CN" sz="2800" dirty="0" smtClean="0">
                <a:latin typeface="黑体" pitchFamily="49" charset="-122"/>
                <a:ea typeface="黑体" pitchFamily="49" charset="-122"/>
              </a:rPr>
              <a:t>master</a:t>
            </a:r>
            <a:r>
              <a:rPr lang="zh-CN" altLang="en-US" sz="2800" dirty="0" smtClean="0">
                <a:latin typeface="黑体" pitchFamily="49" charset="-122"/>
                <a:ea typeface="黑体" pitchFamily="49" charset="-122"/>
              </a:rPr>
              <a:t>的版本</a:t>
            </a:r>
            <a:endParaRPr lang="en-US" altLang="zh-CN" sz="2800" dirty="0" smtClean="0">
              <a:latin typeface="黑体" pitchFamily="49" charset="-122"/>
              <a:ea typeface="黑体" pitchFamily="49" charset="-122"/>
            </a:endParaRPr>
          </a:p>
          <a:p>
            <a:pPr lvl="1" algn="l"/>
            <a:r>
              <a:rPr lang="en-US" altLang="zh-CN" sz="2800" dirty="0" smtClean="0">
                <a:latin typeface="黑体" pitchFamily="49" charset="-122"/>
                <a:ea typeface="黑体" pitchFamily="49" charset="-122"/>
              </a:rPr>
              <a:t>sentinel leader-epoch </a:t>
            </a:r>
            <a:r>
              <a:rPr lang="en-US" altLang="zh-CN" sz="2800" dirty="0" err="1" smtClean="0">
                <a:latin typeface="黑体" pitchFamily="49" charset="-122"/>
                <a:ea typeface="黑体" pitchFamily="49" charset="-122"/>
              </a:rPr>
              <a:t>mymaster</a:t>
            </a:r>
            <a:r>
              <a:rPr lang="en-US" altLang="zh-CN" sz="2800" dirty="0" smtClean="0">
                <a:latin typeface="黑体" pitchFamily="49" charset="-122"/>
                <a:ea typeface="黑体" pitchFamily="49" charset="-122"/>
              </a:rPr>
              <a:t> 1</a:t>
            </a:r>
          </a:p>
          <a:p>
            <a:pPr lvl="1" algn="l"/>
            <a:r>
              <a:rPr lang="en-US" altLang="zh-CN" sz="2800" dirty="0" smtClean="0">
                <a:latin typeface="黑体" pitchFamily="49" charset="-122"/>
                <a:ea typeface="黑体" pitchFamily="49" charset="-122"/>
              </a:rPr>
              <a:t>sentinel </a:t>
            </a:r>
            <a:r>
              <a:rPr lang="en-US" altLang="zh-CN" sz="2800" dirty="0" err="1" smtClean="0">
                <a:latin typeface="黑体" pitchFamily="49" charset="-122"/>
                <a:ea typeface="黑体" pitchFamily="49" charset="-122"/>
              </a:rPr>
              <a:t>config</a:t>
            </a:r>
            <a:r>
              <a:rPr lang="en-US" altLang="zh-CN" sz="2800" dirty="0" smtClean="0">
                <a:latin typeface="黑体" pitchFamily="49" charset="-122"/>
                <a:ea typeface="黑体" pitchFamily="49" charset="-122"/>
              </a:rPr>
              <a:t>-epoch </a:t>
            </a:r>
            <a:r>
              <a:rPr lang="en-US" altLang="zh-CN" sz="2800" dirty="0" err="1" smtClean="0">
                <a:latin typeface="黑体" pitchFamily="49" charset="-122"/>
                <a:ea typeface="黑体" pitchFamily="49" charset="-122"/>
              </a:rPr>
              <a:t>mymaster</a:t>
            </a:r>
            <a:r>
              <a:rPr lang="en-US" altLang="zh-CN" sz="2800" dirty="0" smtClean="0">
                <a:latin typeface="黑体" pitchFamily="49" charset="-122"/>
                <a:ea typeface="黑体" pitchFamily="49" charset="-122"/>
              </a:rPr>
              <a:t> 1</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t>Sentinel</a:t>
            </a:r>
            <a:r>
              <a:rPr lang="zh-CN" altLang="en-US" dirty="0" smtClean="0"/>
              <a:t>命令</a:t>
            </a:r>
            <a:endParaRPr lang="zh-CN" altLang="en-US" dirty="0"/>
          </a:p>
        </p:txBody>
      </p:sp>
      <p:sp>
        <p:nvSpPr>
          <p:cNvPr id="18" name="TextBox 17"/>
          <p:cNvSpPr txBox="1"/>
          <p:nvPr/>
        </p:nvSpPr>
        <p:spPr>
          <a:xfrm>
            <a:off x="144418" y="1733528"/>
            <a:ext cx="11501518" cy="441146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PING </a:t>
            </a:r>
            <a:r>
              <a:rPr lang="zh-CN" altLang="en-US" sz="2800" dirty="0" smtClean="0">
                <a:latin typeface="黑体" pitchFamily="49" charset="-122"/>
                <a:ea typeface="黑体" pitchFamily="49" charset="-122"/>
              </a:rPr>
              <a:t>：返回 </a:t>
            </a:r>
            <a:r>
              <a:rPr lang="en-US" altLang="zh-CN" sz="2800" dirty="0" smtClean="0">
                <a:latin typeface="黑体" pitchFamily="49" charset="-122"/>
                <a:ea typeface="黑体" pitchFamily="49" charset="-122"/>
              </a:rPr>
              <a:t>PONG </a:t>
            </a:r>
            <a:r>
              <a:rPr lang="zh-CN" altLang="en-US" sz="2800" dirty="0" smtClean="0">
                <a:latin typeface="黑体" pitchFamily="49" charset="-122"/>
                <a:ea typeface="黑体" pitchFamily="49" charset="-122"/>
              </a:rPr>
              <a:t>。</a:t>
            </a:r>
          </a:p>
          <a:p>
            <a:pPr algn="l"/>
            <a:r>
              <a:rPr lang="en-US" altLang="zh-CN" sz="2800" dirty="0" smtClean="0">
                <a:latin typeface="黑体" pitchFamily="49" charset="-122"/>
                <a:ea typeface="黑体" pitchFamily="49" charset="-122"/>
              </a:rPr>
              <a:t>SENTINEL masters </a:t>
            </a:r>
            <a:r>
              <a:rPr lang="zh-CN" altLang="en-US" sz="2800" dirty="0" smtClean="0">
                <a:latin typeface="黑体" pitchFamily="49" charset="-122"/>
                <a:ea typeface="黑体" pitchFamily="49" charset="-122"/>
              </a:rPr>
              <a:t>：列出所有被监视的主服务器</a:t>
            </a:r>
          </a:p>
          <a:p>
            <a:pPr algn="l"/>
            <a:r>
              <a:rPr lang="en-US" altLang="zh-CN" sz="2800" dirty="0" smtClean="0">
                <a:latin typeface="黑体" pitchFamily="49" charset="-122"/>
                <a:ea typeface="黑体" pitchFamily="49" charset="-122"/>
              </a:rPr>
              <a:t>SENTINEL slaves &lt;master name&gt; </a:t>
            </a:r>
          </a:p>
          <a:p>
            <a:pPr algn="l"/>
            <a:r>
              <a:rPr lang="en-US" altLang="zh-CN" sz="2800" dirty="0" smtClean="0">
                <a:latin typeface="黑体" pitchFamily="49" charset="-122"/>
                <a:ea typeface="黑体" pitchFamily="49" charset="-122"/>
              </a:rPr>
              <a:t>SENTINEL get-master-</a:t>
            </a:r>
            <a:r>
              <a:rPr lang="en-US" altLang="zh-CN" sz="2800" dirty="0" err="1" smtClean="0">
                <a:latin typeface="黑体" pitchFamily="49" charset="-122"/>
                <a:ea typeface="黑体" pitchFamily="49" charset="-122"/>
              </a:rPr>
              <a:t>addr</a:t>
            </a:r>
            <a:r>
              <a:rPr lang="en-US" altLang="zh-CN" sz="2800" dirty="0" smtClean="0">
                <a:latin typeface="黑体" pitchFamily="49" charset="-122"/>
                <a:ea typeface="黑体" pitchFamily="49" charset="-122"/>
              </a:rPr>
              <a:t>-by-name &lt;master name&gt; </a:t>
            </a:r>
            <a:r>
              <a:rPr lang="zh-CN" altLang="en-US" sz="2800" dirty="0" smtClean="0">
                <a:latin typeface="黑体" pitchFamily="49" charset="-122"/>
                <a:ea typeface="黑体" pitchFamily="49" charset="-122"/>
              </a:rPr>
              <a:t>： 返回给定名字的主服务器的 </a:t>
            </a:r>
            <a:r>
              <a:rPr lang="en-US" altLang="zh-CN" sz="2800" dirty="0" smtClean="0">
                <a:latin typeface="黑体" pitchFamily="49" charset="-122"/>
                <a:ea typeface="黑体" pitchFamily="49" charset="-122"/>
              </a:rPr>
              <a:t>IP </a:t>
            </a:r>
            <a:r>
              <a:rPr lang="zh-CN" altLang="en-US" sz="2800" dirty="0" smtClean="0">
                <a:latin typeface="黑体" pitchFamily="49" charset="-122"/>
                <a:ea typeface="黑体" pitchFamily="49" charset="-122"/>
              </a:rPr>
              <a:t>地址和端口号。 </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SENTINEL reset &lt;pattern&gt; </a:t>
            </a:r>
            <a:r>
              <a:rPr lang="zh-CN" altLang="en-US" sz="2800" dirty="0" smtClean="0">
                <a:latin typeface="黑体" pitchFamily="49" charset="-122"/>
                <a:ea typeface="黑体" pitchFamily="49" charset="-122"/>
              </a:rPr>
              <a:t>： 重置所有名字和给定模式 </a:t>
            </a:r>
            <a:r>
              <a:rPr lang="en-US" altLang="zh-CN" sz="2800" dirty="0" smtClean="0">
                <a:latin typeface="黑体" pitchFamily="49" charset="-122"/>
                <a:ea typeface="黑体" pitchFamily="49" charset="-122"/>
              </a:rPr>
              <a:t>pattern </a:t>
            </a:r>
            <a:r>
              <a:rPr lang="zh-CN" altLang="en-US" sz="2800" dirty="0" smtClean="0">
                <a:latin typeface="黑体" pitchFamily="49" charset="-122"/>
                <a:ea typeface="黑体" pitchFamily="49" charset="-122"/>
              </a:rPr>
              <a:t>相匹配的主服务器。 </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SENTINEL failover &lt;master name&gt; </a:t>
            </a:r>
            <a:r>
              <a:rPr lang="zh-CN" altLang="en-US" sz="2800" dirty="0" smtClean="0">
                <a:latin typeface="黑体" pitchFamily="49" charset="-122"/>
                <a:ea typeface="黑体" pitchFamily="49" charset="-122"/>
              </a:rPr>
              <a:t>： 当主服务器失效时， 在不询问其他 </a:t>
            </a:r>
            <a:r>
              <a:rPr lang="en-US" altLang="zh-CN" sz="2800" dirty="0" smtClean="0">
                <a:latin typeface="黑体" pitchFamily="49" charset="-122"/>
                <a:ea typeface="黑体" pitchFamily="49" charset="-122"/>
              </a:rPr>
              <a:t>Sentinel </a:t>
            </a:r>
            <a:r>
              <a:rPr lang="zh-CN" altLang="en-US" sz="2800" dirty="0" smtClean="0">
                <a:latin typeface="黑体" pitchFamily="49" charset="-122"/>
                <a:ea typeface="黑体" pitchFamily="49" charset="-122"/>
              </a:rPr>
              <a:t>意见的情况下， 强制开始一次自动故障迁移。</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zh-CN" altLang="en-US" dirty="0" smtClean="0">
                <a:latin typeface="黑体" pitchFamily="49" charset="-122"/>
                <a:ea typeface="黑体" pitchFamily="49" charset="-122"/>
              </a:rPr>
              <a:t>集群</a:t>
            </a:r>
            <a:endParaRPr lang="zh-CN" altLang="en-US" dirty="0">
              <a:latin typeface="黑体" pitchFamily="49" charset="-122"/>
              <a:ea typeface="黑体" pitchFamily="49" charset="-122"/>
            </a:endParaRPr>
          </a:p>
        </p:txBody>
      </p:sp>
      <p:sp>
        <p:nvSpPr>
          <p:cNvPr id="18" name="TextBox 17"/>
          <p:cNvSpPr txBox="1"/>
          <p:nvPr/>
        </p:nvSpPr>
        <p:spPr>
          <a:xfrm>
            <a:off x="215856" y="1947842"/>
            <a:ext cx="11715832" cy="52732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集群是一个可以在多个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节点之间进行数据共享的设施（</a:t>
            </a:r>
            <a:r>
              <a:rPr lang="en-US" altLang="zh-CN" sz="2800" dirty="0" smtClean="0">
                <a:latin typeface="黑体" pitchFamily="49" charset="-122"/>
                <a:ea typeface="黑体" pitchFamily="49" charset="-122"/>
              </a:rPr>
              <a:t>installation</a:t>
            </a:r>
            <a:r>
              <a:rPr lang="zh-CN" altLang="en-US" sz="2800" dirty="0" smtClean="0">
                <a:latin typeface="黑体" pitchFamily="49" charset="-122"/>
                <a:ea typeface="黑体" pitchFamily="49" charset="-122"/>
              </a:rPr>
              <a:t>）。</a:t>
            </a:r>
          </a:p>
          <a:p>
            <a:pPr algn="l"/>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集群不支持那些需要同时处理多个键的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命令， 因为执行这些命令需要在多个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节点之间移动数据， 并且在高负载的情况下， 这些命令将降低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集群的性能， 并导致不可预测的行为。</a:t>
            </a:r>
          </a:p>
          <a:p>
            <a:pPr algn="l"/>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集群通过分区（</a:t>
            </a:r>
            <a:r>
              <a:rPr lang="en-US" altLang="zh-CN" sz="2800" dirty="0" smtClean="0">
                <a:latin typeface="黑体" pitchFamily="49" charset="-122"/>
                <a:ea typeface="黑体" pitchFamily="49" charset="-122"/>
              </a:rPr>
              <a:t>partition</a:t>
            </a:r>
            <a:r>
              <a:rPr lang="zh-CN" altLang="en-US" sz="2800" dirty="0" smtClean="0">
                <a:latin typeface="黑体" pitchFamily="49" charset="-122"/>
                <a:ea typeface="黑体" pitchFamily="49" charset="-122"/>
              </a:rPr>
              <a:t>）来提供一定程度的可用性（</a:t>
            </a:r>
            <a:r>
              <a:rPr lang="en-US" altLang="zh-CN" sz="2800" dirty="0" smtClean="0">
                <a:latin typeface="黑体" pitchFamily="49" charset="-122"/>
                <a:ea typeface="黑体" pitchFamily="49" charset="-122"/>
              </a:rPr>
              <a:t>availability</a:t>
            </a:r>
            <a:r>
              <a:rPr lang="zh-CN" altLang="en-US" sz="2800" dirty="0" smtClean="0">
                <a:latin typeface="黑体" pitchFamily="49" charset="-122"/>
                <a:ea typeface="黑体" pitchFamily="49" charset="-122"/>
              </a:rPr>
              <a:t>）： 即使集群中有一部分节点失效或者无法进行通讯， 集群也可以继续处理命令请求。</a:t>
            </a:r>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将数据自动切分（</a:t>
            </a:r>
            <a:r>
              <a:rPr lang="en-US" altLang="zh-CN" sz="2800" dirty="0" smtClean="0">
                <a:latin typeface="黑体" pitchFamily="49" charset="-122"/>
                <a:ea typeface="黑体" pitchFamily="49" charset="-122"/>
              </a:rPr>
              <a:t>split</a:t>
            </a:r>
            <a:r>
              <a:rPr lang="zh-CN" altLang="en-US" sz="2800" dirty="0" smtClean="0">
                <a:latin typeface="黑体" pitchFamily="49" charset="-122"/>
                <a:ea typeface="黑体" pitchFamily="49" charset="-122"/>
              </a:rPr>
              <a:t>）到多个节点的能力。</a:t>
            </a:r>
          </a:p>
          <a:p>
            <a:pPr algn="l"/>
            <a:r>
              <a:rPr lang="zh-CN" altLang="en-US" sz="2800" dirty="0" smtClean="0">
                <a:latin typeface="黑体" pitchFamily="49" charset="-122"/>
                <a:ea typeface="黑体" pitchFamily="49" charset="-122"/>
              </a:rPr>
              <a:t>当集群中的一部分节点失效或者无法进行通讯时， 仍然可以继续处理命令请求的能力。</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集群数据共享</a:t>
            </a:r>
            <a:endParaRPr lang="zh-CN" altLang="en-US" dirty="0">
              <a:latin typeface="黑体" pitchFamily="49" charset="-122"/>
              <a:ea typeface="黑体" pitchFamily="49" charset="-122"/>
            </a:endParaRPr>
          </a:p>
        </p:txBody>
      </p:sp>
      <p:sp>
        <p:nvSpPr>
          <p:cNvPr id="18" name="TextBox 17"/>
          <p:cNvSpPr txBox="1"/>
          <p:nvPr/>
        </p:nvSpPr>
        <p:spPr>
          <a:xfrm>
            <a:off x="287294" y="1804966"/>
            <a:ext cx="12358774" cy="441146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集群使用数据分片（</a:t>
            </a:r>
            <a:r>
              <a:rPr lang="en-US" altLang="zh-CN" sz="2800" dirty="0" err="1" smtClean="0">
                <a:latin typeface="黑体" pitchFamily="49" charset="-122"/>
                <a:ea typeface="黑体" pitchFamily="49" charset="-122"/>
              </a:rPr>
              <a:t>sharding</a:t>
            </a:r>
            <a:r>
              <a:rPr lang="zh-CN" altLang="en-US" sz="2800" dirty="0" smtClean="0">
                <a:latin typeface="黑体" pitchFamily="49" charset="-122"/>
                <a:ea typeface="黑体" pitchFamily="49" charset="-122"/>
              </a:rPr>
              <a:t>）而非一致性哈希（</a:t>
            </a:r>
            <a:r>
              <a:rPr lang="en-US" altLang="zh-CN" sz="2800" dirty="0" smtClean="0">
                <a:latin typeface="黑体" pitchFamily="49" charset="-122"/>
                <a:ea typeface="黑体" pitchFamily="49" charset="-122"/>
              </a:rPr>
              <a:t>consistency hashing</a:t>
            </a:r>
            <a:r>
              <a:rPr lang="zh-CN" altLang="en-US" sz="2800" dirty="0" smtClean="0">
                <a:latin typeface="黑体" pitchFamily="49" charset="-122"/>
                <a:ea typeface="黑体" pitchFamily="49" charset="-122"/>
              </a:rPr>
              <a:t>）来实现： 一个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集群包含 </a:t>
            </a:r>
            <a:r>
              <a:rPr lang="en-US" altLang="zh-CN" sz="2800" dirty="0" smtClean="0">
                <a:latin typeface="黑体" pitchFamily="49" charset="-122"/>
                <a:ea typeface="黑体" pitchFamily="49" charset="-122"/>
              </a:rPr>
              <a:t>16384 </a:t>
            </a:r>
            <a:r>
              <a:rPr lang="zh-CN" altLang="en-US" sz="2800" dirty="0" smtClean="0">
                <a:latin typeface="黑体" pitchFamily="49" charset="-122"/>
                <a:ea typeface="黑体" pitchFamily="49" charset="-122"/>
              </a:rPr>
              <a:t>个哈希槽（</a:t>
            </a:r>
            <a:r>
              <a:rPr lang="en-US" altLang="zh-CN" sz="2800" dirty="0" smtClean="0">
                <a:latin typeface="黑体" pitchFamily="49" charset="-122"/>
                <a:ea typeface="黑体" pitchFamily="49" charset="-122"/>
              </a:rPr>
              <a:t>hash slot</a:t>
            </a:r>
            <a:r>
              <a:rPr lang="zh-CN" altLang="en-US" sz="2800" dirty="0" smtClean="0">
                <a:latin typeface="黑体" pitchFamily="49" charset="-122"/>
                <a:ea typeface="黑体" pitchFamily="49" charset="-122"/>
              </a:rPr>
              <a:t>）， 数据库中的每个键都属于这 </a:t>
            </a:r>
            <a:r>
              <a:rPr lang="en-US" altLang="zh-CN" sz="2800" dirty="0" smtClean="0">
                <a:latin typeface="黑体" pitchFamily="49" charset="-122"/>
                <a:ea typeface="黑体" pitchFamily="49" charset="-122"/>
              </a:rPr>
              <a:t>16384 </a:t>
            </a:r>
            <a:r>
              <a:rPr lang="zh-CN" altLang="en-US" sz="2800" dirty="0" smtClean="0">
                <a:latin typeface="黑体" pitchFamily="49" charset="-122"/>
                <a:ea typeface="黑体" pitchFamily="49" charset="-122"/>
              </a:rPr>
              <a:t>个哈希槽的其中一个， 集群使用公式 </a:t>
            </a:r>
            <a:r>
              <a:rPr lang="en-US" altLang="zh-CN" sz="2800" dirty="0" smtClean="0">
                <a:latin typeface="黑体" pitchFamily="49" charset="-122"/>
                <a:ea typeface="黑体" pitchFamily="49" charset="-122"/>
              </a:rPr>
              <a:t>CRC16(key) % 16384 </a:t>
            </a:r>
            <a:r>
              <a:rPr lang="zh-CN" altLang="en-US" sz="2800" dirty="0" smtClean="0">
                <a:latin typeface="黑体" pitchFamily="49" charset="-122"/>
                <a:ea typeface="黑体" pitchFamily="49" charset="-122"/>
              </a:rPr>
              <a:t>来计算键 </a:t>
            </a:r>
            <a:r>
              <a:rPr lang="en-US" altLang="zh-CN" sz="2800" dirty="0" smtClean="0">
                <a:latin typeface="黑体" pitchFamily="49" charset="-122"/>
                <a:ea typeface="黑体" pitchFamily="49" charset="-122"/>
              </a:rPr>
              <a:t>key </a:t>
            </a:r>
            <a:r>
              <a:rPr lang="zh-CN" altLang="en-US" sz="2800" dirty="0" smtClean="0">
                <a:latin typeface="黑体" pitchFamily="49" charset="-122"/>
                <a:ea typeface="黑体" pitchFamily="49" charset="-122"/>
              </a:rPr>
              <a:t>属于哪个槽， 其中 </a:t>
            </a:r>
            <a:r>
              <a:rPr lang="en-US" altLang="zh-CN" sz="2800" dirty="0" smtClean="0">
                <a:latin typeface="黑体" pitchFamily="49" charset="-122"/>
                <a:ea typeface="黑体" pitchFamily="49" charset="-122"/>
              </a:rPr>
              <a:t>CRC16(key) </a:t>
            </a:r>
            <a:r>
              <a:rPr lang="zh-CN" altLang="en-US" sz="2800" dirty="0" smtClean="0">
                <a:latin typeface="黑体" pitchFamily="49" charset="-122"/>
                <a:ea typeface="黑体" pitchFamily="49" charset="-122"/>
              </a:rPr>
              <a:t>语句用于计算键 </a:t>
            </a:r>
            <a:r>
              <a:rPr lang="en-US" altLang="zh-CN" sz="2800" dirty="0" smtClean="0">
                <a:latin typeface="黑体" pitchFamily="49" charset="-122"/>
                <a:ea typeface="黑体" pitchFamily="49" charset="-122"/>
              </a:rPr>
              <a:t>key </a:t>
            </a:r>
            <a:r>
              <a:rPr lang="zh-CN" altLang="en-US" sz="2800" dirty="0" smtClean="0">
                <a:latin typeface="黑体" pitchFamily="49" charset="-122"/>
                <a:ea typeface="黑体" pitchFamily="49" charset="-122"/>
              </a:rPr>
              <a:t>的 </a:t>
            </a:r>
            <a:r>
              <a:rPr lang="en-US" altLang="zh-CN" sz="2800" dirty="0" smtClean="0">
                <a:latin typeface="黑体" pitchFamily="49" charset="-122"/>
                <a:ea typeface="黑体" pitchFamily="49" charset="-122"/>
              </a:rPr>
              <a:t>CRC16 </a:t>
            </a:r>
            <a:r>
              <a:rPr lang="zh-CN" altLang="en-US" sz="2800" dirty="0" smtClean="0">
                <a:latin typeface="黑体" pitchFamily="49" charset="-122"/>
                <a:ea typeface="黑体" pitchFamily="49" charset="-122"/>
              </a:rPr>
              <a:t>校验和 。</a:t>
            </a:r>
            <a:endParaRPr lang="en-US" altLang="zh-CN" sz="2800" dirty="0" smtClean="0">
              <a:latin typeface="黑体" pitchFamily="49" charset="-122"/>
              <a:ea typeface="黑体" pitchFamily="49" charset="-122"/>
            </a:endParaRP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节点 </a:t>
            </a:r>
            <a:r>
              <a:rPr lang="en-US" altLang="zh-CN" sz="2800" dirty="0" smtClean="0">
                <a:latin typeface="黑体" pitchFamily="49" charset="-122"/>
                <a:ea typeface="黑体" pitchFamily="49" charset="-122"/>
              </a:rPr>
              <a:t>A </a:t>
            </a:r>
            <a:r>
              <a:rPr lang="zh-CN" altLang="en-US" sz="2800" dirty="0" smtClean="0">
                <a:latin typeface="黑体" pitchFamily="49" charset="-122"/>
                <a:ea typeface="黑体" pitchFamily="49" charset="-122"/>
              </a:rPr>
              <a:t>负责处理 </a:t>
            </a:r>
            <a:r>
              <a:rPr lang="en-US" altLang="zh-CN" sz="2800" dirty="0" smtClean="0">
                <a:latin typeface="黑体" pitchFamily="49" charset="-122"/>
                <a:ea typeface="黑体" pitchFamily="49" charset="-122"/>
              </a:rPr>
              <a:t>0 </a:t>
            </a:r>
            <a:r>
              <a:rPr lang="zh-CN" altLang="en-US" sz="2800" dirty="0" smtClean="0">
                <a:latin typeface="黑体" pitchFamily="49" charset="-122"/>
                <a:ea typeface="黑体" pitchFamily="49" charset="-122"/>
              </a:rPr>
              <a:t>号至 </a:t>
            </a:r>
            <a:r>
              <a:rPr lang="en-US" altLang="zh-CN" sz="2800" dirty="0" smtClean="0">
                <a:latin typeface="黑体" pitchFamily="49" charset="-122"/>
                <a:ea typeface="黑体" pitchFamily="49" charset="-122"/>
              </a:rPr>
              <a:t>5500 </a:t>
            </a:r>
            <a:r>
              <a:rPr lang="zh-CN" altLang="en-US" sz="2800" dirty="0" smtClean="0">
                <a:latin typeface="黑体" pitchFamily="49" charset="-122"/>
                <a:ea typeface="黑体" pitchFamily="49" charset="-122"/>
              </a:rPr>
              <a:t>号哈希槽。</a:t>
            </a:r>
          </a:p>
          <a:p>
            <a:pPr algn="l"/>
            <a:r>
              <a:rPr lang="zh-CN" altLang="en-US" sz="2800" dirty="0" smtClean="0">
                <a:latin typeface="黑体" pitchFamily="49" charset="-122"/>
                <a:ea typeface="黑体" pitchFamily="49" charset="-122"/>
              </a:rPr>
              <a:t>节点 </a:t>
            </a:r>
            <a:r>
              <a:rPr lang="en-US" altLang="zh-CN" sz="2800" dirty="0" smtClean="0">
                <a:latin typeface="黑体" pitchFamily="49" charset="-122"/>
                <a:ea typeface="黑体" pitchFamily="49" charset="-122"/>
              </a:rPr>
              <a:t>B </a:t>
            </a:r>
            <a:r>
              <a:rPr lang="zh-CN" altLang="en-US" sz="2800" dirty="0" smtClean="0">
                <a:latin typeface="黑体" pitchFamily="49" charset="-122"/>
                <a:ea typeface="黑体" pitchFamily="49" charset="-122"/>
              </a:rPr>
              <a:t>负责处理 </a:t>
            </a:r>
            <a:r>
              <a:rPr lang="en-US" altLang="zh-CN" sz="2800" dirty="0" smtClean="0">
                <a:latin typeface="黑体" pitchFamily="49" charset="-122"/>
                <a:ea typeface="黑体" pitchFamily="49" charset="-122"/>
              </a:rPr>
              <a:t>5501 </a:t>
            </a:r>
            <a:r>
              <a:rPr lang="zh-CN" altLang="en-US" sz="2800" dirty="0" smtClean="0">
                <a:latin typeface="黑体" pitchFamily="49" charset="-122"/>
                <a:ea typeface="黑体" pitchFamily="49" charset="-122"/>
              </a:rPr>
              <a:t>号至 </a:t>
            </a:r>
            <a:r>
              <a:rPr lang="en-US" altLang="zh-CN" sz="2800" dirty="0" smtClean="0">
                <a:latin typeface="黑体" pitchFamily="49" charset="-122"/>
                <a:ea typeface="黑体" pitchFamily="49" charset="-122"/>
              </a:rPr>
              <a:t>11000 </a:t>
            </a:r>
            <a:r>
              <a:rPr lang="zh-CN" altLang="en-US" sz="2800" dirty="0" smtClean="0">
                <a:latin typeface="黑体" pitchFamily="49" charset="-122"/>
                <a:ea typeface="黑体" pitchFamily="49" charset="-122"/>
              </a:rPr>
              <a:t>号哈希槽。</a:t>
            </a:r>
          </a:p>
          <a:p>
            <a:pPr algn="l"/>
            <a:r>
              <a:rPr lang="zh-CN" altLang="en-US" sz="2800" dirty="0" smtClean="0">
                <a:latin typeface="黑体" pitchFamily="49" charset="-122"/>
                <a:ea typeface="黑体" pitchFamily="49" charset="-122"/>
              </a:rPr>
              <a:t>节点 </a:t>
            </a:r>
            <a:r>
              <a:rPr lang="en-US" altLang="zh-CN" sz="2800" dirty="0" smtClean="0">
                <a:latin typeface="黑体" pitchFamily="49" charset="-122"/>
                <a:ea typeface="黑体" pitchFamily="49" charset="-122"/>
              </a:rPr>
              <a:t>C </a:t>
            </a:r>
            <a:r>
              <a:rPr lang="zh-CN" altLang="en-US" sz="2800" dirty="0" smtClean="0">
                <a:latin typeface="黑体" pitchFamily="49" charset="-122"/>
                <a:ea typeface="黑体" pitchFamily="49" charset="-122"/>
              </a:rPr>
              <a:t>负责处理 </a:t>
            </a:r>
            <a:r>
              <a:rPr lang="en-US" altLang="zh-CN" sz="2800" dirty="0" smtClean="0">
                <a:latin typeface="黑体" pitchFamily="49" charset="-122"/>
                <a:ea typeface="黑体" pitchFamily="49" charset="-122"/>
              </a:rPr>
              <a:t>11001 </a:t>
            </a:r>
            <a:r>
              <a:rPr lang="zh-CN" altLang="en-US" sz="2800" dirty="0" smtClean="0">
                <a:latin typeface="黑体" pitchFamily="49" charset="-122"/>
                <a:ea typeface="黑体" pitchFamily="49" charset="-122"/>
              </a:rPr>
              <a:t>号至 </a:t>
            </a:r>
            <a:r>
              <a:rPr lang="en-US" altLang="zh-CN" sz="2800" dirty="0" smtClean="0">
                <a:latin typeface="黑体" pitchFamily="49" charset="-122"/>
                <a:ea typeface="黑体" pitchFamily="49" charset="-122"/>
              </a:rPr>
              <a:t>16384 </a:t>
            </a:r>
            <a:r>
              <a:rPr lang="zh-CN" altLang="en-US" sz="2800" dirty="0" smtClean="0">
                <a:latin typeface="黑体" pitchFamily="49" charset="-122"/>
                <a:ea typeface="黑体" pitchFamily="49" charset="-122"/>
              </a:rPr>
              <a:t>号哈希槽。</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en-US" altLang="zh-CN" dirty="0" smtClean="0">
                <a:latin typeface="黑体" pitchFamily="49" charset="-122"/>
                <a:ea typeface="黑体" pitchFamily="49" charset="-122"/>
              </a:rPr>
              <a:t> Cluster</a:t>
            </a:r>
            <a:endParaRPr lang="zh-CN" altLang="en-US" dirty="0">
              <a:latin typeface="黑体" pitchFamily="49" charset="-122"/>
              <a:ea typeface="黑体" pitchFamily="49" charset="-122"/>
            </a:endParaRPr>
          </a:p>
        </p:txBody>
      </p:sp>
      <p:pic>
        <p:nvPicPr>
          <p:cNvPr id="4098" name="Picture 2"/>
          <p:cNvPicPr>
            <a:picLocks noChangeAspect="1" noChangeArrowheads="1"/>
          </p:cNvPicPr>
          <p:nvPr/>
        </p:nvPicPr>
        <p:blipFill>
          <a:blip r:embed="rId5"/>
          <a:srcRect/>
          <a:stretch>
            <a:fillRect/>
          </a:stretch>
        </p:blipFill>
        <p:spPr bwMode="auto">
          <a:xfrm>
            <a:off x="776693" y="2376470"/>
            <a:ext cx="11613398" cy="507209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9" name="TextBox 18"/>
          <p:cNvSpPr txBox="1"/>
          <p:nvPr/>
        </p:nvSpPr>
        <p:spPr>
          <a:xfrm>
            <a:off x="715922" y="376206"/>
            <a:ext cx="7858180"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功能特性</a:t>
            </a: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16" name="TextBox 15"/>
          <p:cNvSpPr txBox="1"/>
          <p:nvPr/>
        </p:nvSpPr>
        <p:spPr>
          <a:xfrm>
            <a:off x="287294" y="1662090"/>
            <a:ext cx="11430080" cy="53840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黑体" pitchFamily="49" charset="-122"/>
                <a:ea typeface="黑体" pitchFamily="49" charset="-122"/>
                <a:sym typeface="Arial" charset="0"/>
              </a:rPr>
              <a:t>高速读写</a:t>
            </a:r>
            <a:endParaRPr lang="en-US" altLang="zh-CN" sz="3200" dirty="0" smtClean="0">
              <a:solidFill>
                <a:schemeClr val="tx1"/>
              </a:solidFill>
              <a:latin typeface="黑体" pitchFamily="49" charset="-122"/>
              <a:ea typeface="黑体" pitchFamily="49"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黑体" pitchFamily="49" charset="-122"/>
                <a:ea typeface="黑体" pitchFamily="49" charset="-122"/>
                <a:sym typeface="Arial" charset="0"/>
              </a:rPr>
              <a:t>数据类型丰富</a:t>
            </a:r>
            <a:endParaRPr lang="en-US" altLang="zh-CN" sz="3200" dirty="0" smtClean="0">
              <a:solidFill>
                <a:schemeClr val="tx1"/>
              </a:solidFill>
              <a:latin typeface="黑体" pitchFamily="49" charset="-122"/>
              <a:ea typeface="黑体" pitchFamily="49"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黑体" pitchFamily="49" charset="-122"/>
                <a:ea typeface="黑体" pitchFamily="49" charset="-122"/>
                <a:sym typeface="Arial" charset="0"/>
              </a:rPr>
              <a:t>支持持久化</a:t>
            </a:r>
            <a:endParaRPr lang="en-US" altLang="zh-CN" sz="3200" dirty="0" smtClean="0">
              <a:solidFill>
                <a:schemeClr val="tx1"/>
              </a:solidFill>
              <a:latin typeface="黑体" pitchFamily="49" charset="-122"/>
              <a:ea typeface="黑体" pitchFamily="49"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黑体" pitchFamily="49" charset="-122"/>
                <a:ea typeface="黑体" pitchFamily="49" charset="-122"/>
                <a:sym typeface="Arial" charset="0"/>
              </a:rPr>
              <a:t>多种内存分配及回收策略</a:t>
            </a:r>
            <a:endParaRPr lang="en-US" altLang="zh-CN" sz="3200" dirty="0" smtClean="0">
              <a:solidFill>
                <a:schemeClr val="tx1"/>
              </a:solidFill>
              <a:latin typeface="黑体" pitchFamily="49" charset="-122"/>
              <a:ea typeface="黑体" pitchFamily="49"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黑体" pitchFamily="49" charset="-122"/>
                <a:ea typeface="黑体" pitchFamily="49" charset="-122"/>
                <a:sym typeface="Arial" charset="0"/>
              </a:rPr>
              <a:t>支持事务</a:t>
            </a:r>
            <a:endParaRPr lang="en-US" altLang="zh-CN" sz="3200" dirty="0" smtClean="0">
              <a:solidFill>
                <a:schemeClr val="tx1"/>
              </a:solidFill>
              <a:latin typeface="黑体" pitchFamily="49" charset="-122"/>
              <a:ea typeface="黑体" pitchFamily="49"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黑体" pitchFamily="49" charset="-122"/>
                <a:ea typeface="黑体" pitchFamily="49" charset="-122"/>
                <a:sym typeface="Arial" charset="0"/>
              </a:rPr>
              <a:t>消息队列、消息订阅</a:t>
            </a:r>
            <a:endParaRPr lang="en-US" altLang="zh-CN" sz="3200" dirty="0" smtClean="0">
              <a:solidFill>
                <a:schemeClr val="tx1"/>
              </a:solidFill>
              <a:latin typeface="黑体" pitchFamily="49" charset="-122"/>
              <a:ea typeface="黑体" pitchFamily="49"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黑体" pitchFamily="49" charset="-122"/>
                <a:ea typeface="黑体" pitchFamily="49" charset="-122"/>
                <a:sym typeface="Arial" charset="0"/>
              </a:rPr>
              <a:t>支持高可用</a:t>
            </a:r>
            <a:endParaRPr lang="en-US" altLang="zh-CN" sz="3200" dirty="0" smtClean="0">
              <a:solidFill>
                <a:schemeClr val="tx1"/>
              </a:solidFill>
              <a:latin typeface="黑体" pitchFamily="49" charset="-122"/>
              <a:ea typeface="黑体" pitchFamily="49"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3200" dirty="0" smtClean="0">
                <a:solidFill>
                  <a:schemeClr val="tx1"/>
                </a:solidFill>
                <a:latin typeface="黑体" pitchFamily="49" charset="-122"/>
                <a:ea typeface="黑体" pitchFamily="49" charset="-122"/>
              </a:rPr>
              <a:t>支持分布式分片集群</a:t>
            </a:r>
            <a:endParaRPr lang="zh-CN" altLang="en-US" sz="3200" dirty="0">
              <a:solidFill>
                <a:schemeClr val="tx1"/>
              </a:solidFill>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p:tmAbs val="0"/>
                                  </p:iterate>
                                  <p:childTnLst>
                                    <p:set>
                                      <p:cBhvr>
                                        <p:cTn id="11" dur="indefinite" fill="hold"/>
                                        <p:tgtEl>
                                          <p:spTgt spid="131"/>
                                        </p:tgtEl>
                                        <p:attrNameLst>
                                          <p:attrName>style.visibility</p:attrName>
                                        </p:attrNameLst>
                                      </p:cBhvr>
                                      <p:to>
                                        <p:strVal val="visible"/>
                                      </p:to>
                                    </p:set>
                                    <p:anim calcmode="lin" valueType="num">
                                      <p:cBhvr>
                                        <p:cTn id="12" dur="499" fill="hold"/>
                                        <p:tgtEl>
                                          <p:spTgt spid="131"/>
                                        </p:tgtEl>
                                        <p:attrNameLst>
                                          <p:attrName>ppt_x</p:attrName>
                                        </p:attrNameLst>
                                      </p:cBhvr>
                                      <p:tavLst>
                                        <p:tav tm="0">
                                          <p:val>
                                            <p:strVal val="0-#ppt_w/2"/>
                                          </p:val>
                                        </p:tav>
                                        <p:tav tm="100000">
                                          <p:val>
                                            <p:strVal val="#ppt_x"/>
                                          </p:val>
                                        </p:tav>
                                      </p:tavLst>
                                    </p:anim>
                                    <p:anim calcmode="lin" valueType="num">
                                      <p:cBhvr>
                                        <p:cTn id="13" dur="499" fill="hold"/>
                                        <p:tgtEl>
                                          <p:spTgt spid="131"/>
                                        </p:tgtEl>
                                        <p:attrNameLst>
                                          <p:attrName>ppt_y</p:attrName>
                                        </p:attrNameLst>
                                      </p:cBhvr>
                                      <p:tavLst>
                                        <p:tav tm="0">
                                          <p:val>
                                            <p:strVal val="#ppt_y"/>
                                          </p:val>
                                        </p:tav>
                                        <p:tav tm="100000">
                                          <p:val>
                                            <p:strVal val="#ppt_y"/>
                                          </p:val>
                                        </p:tav>
                                      </p:tavLst>
                                    </p:anim>
                                  </p:childTnLst>
                                </p:cTn>
                              </p:par>
                            </p:childTnLst>
                          </p:cTn>
                        </p:par>
                        <p:par>
                          <p:cTn id="14" fill="hold">
                            <p:stCondLst>
                              <p:cond delay="0"/>
                            </p:stCondLst>
                            <p:childTnLst>
                              <p:par>
                                <p:cTn id="15" presetID="2" presetClass="entr" presetSubtype="8" fill="hold" grpId="0" nodeType="afterEffect">
                                  <p:stCondLst>
                                    <p:cond delay="0"/>
                                  </p:stCondLst>
                                  <p:iterate>
                                    <p:tmAbs val="0"/>
                                  </p:iterate>
                                  <p:childTnLst>
                                    <p:set>
                                      <p:cBhvr>
                                        <p:cTn id="16" dur="indefinite" fill="hold"/>
                                        <p:tgtEl>
                                          <p:spTgt spid="132"/>
                                        </p:tgtEl>
                                        <p:attrNameLst>
                                          <p:attrName>style.visibility</p:attrName>
                                        </p:attrNameLst>
                                      </p:cBhvr>
                                      <p:to>
                                        <p:strVal val="visible"/>
                                      </p:to>
                                    </p:set>
                                    <p:anim calcmode="lin" valueType="num">
                                      <p:cBhvr>
                                        <p:cTn id="17" dur="499" fill="hold"/>
                                        <p:tgtEl>
                                          <p:spTgt spid="132"/>
                                        </p:tgtEl>
                                        <p:attrNameLst>
                                          <p:attrName>ppt_x</p:attrName>
                                        </p:attrNameLst>
                                      </p:cBhvr>
                                      <p:tavLst>
                                        <p:tav tm="0">
                                          <p:val>
                                            <p:strVal val="0-#ppt_w/2"/>
                                          </p:val>
                                        </p:tav>
                                        <p:tav tm="100000">
                                          <p:val>
                                            <p:strVal val="#ppt_x"/>
                                          </p:val>
                                        </p:tav>
                                      </p:tavLst>
                                    </p:anim>
                                    <p:anim calcmode="lin" valueType="num">
                                      <p:cBhvr>
                                        <p:cTn id="18" dur="499" fill="hold"/>
                                        <p:tgtEl>
                                          <p:spTgt spid="132"/>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ID="2" presetClass="entr" presetSubtype="8" fill="hold" grpId="0" nodeType="afterEffect">
                                  <p:stCondLst>
                                    <p:cond delay="0"/>
                                  </p:stCondLst>
                                  <p:iterate>
                                    <p:tmAbs val="0"/>
                                  </p:iterate>
                                  <p:childTnLst>
                                    <p:set>
                                      <p:cBhvr>
                                        <p:cTn id="21" dur="indefinite" fill="hold"/>
                                        <p:tgtEl>
                                          <p:spTgt spid="133"/>
                                        </p:tgtEl>
                                        <p:attrNameLst>
                                          <p:attrName>style.visibility</p:attrName>
                                        </p:attrNameLst>
                                      </p:cBhvr>
                                      <p:to>
                                        <p:strVal val="visible"/>
                                      </p:to>
                                    </p:set>
                                    <p:anim calcmode="lin" valueType="num">
                                      <p:cBhvr>
                                        <p:cTn id="22" dur="499" fill="hold"/>
                                        <p:tgtEl>
                                          <p:spTgt spid="133"/>
                                        </p:tgtEl>
                                        <p:attrNameLst>
                                          <p:attrName>ppt_x</p:attrName>
                                        </p:attrNameLst>
                                      </p:cBhvr>
                                      <p:tavLst>
                                        <p:tav tm="0">
                                          <p:val>
                                            <p:strVal val="0-#ppt_w/2"/>
                                          </p:val>
                                        </p:tav>
                                        <p:tav tm="100000">
                                          <p:val>
                                            <p:strVal val="#ppt_x"/>
                                          </p:val>
                                        </p:tav>
                                      </p:tavLst>
                                    </p:anim>
                                    <p:anim calcmode="lin" valueType="num">
                                      <p:cBhvr>
                                        <p:cTn id="23" dur="499" fill="hold"/>
                                        <p:tgtEl>
                                          <p:spTgt spid="133"/>
                                        </p:tgtEl>
                                        <p:attrNameLst>
                                          <p:attrName>ppt_y</p:attrName>
                                        </p:attrNameLst>
                                      </p:cBhvr>
                                      <p:tavLst>
                                        <p:tav tm="0">
                                          <p:val>
                                            <p:strVal val="#ppt_y"/>
                                          </p:val>
                                        </p:tav>
                                        <p:tav tm="100000">
                                          <p:val>
                                            <p:strVal val="#ppt_y"/>
                                          </p:val>
                                        </p:tav>
                                      </p:tavLst>
                                    </p:anim>
                                  </p:childTnLst>
                                </p:cTn>
                              </p:par>
                            </p:childTnLst>
                          </p:cTn>
                        </p:par>
                        <p:par>
                          <p:cTn id="24" fill="hold">
                            <p:stCondLst>
                              <p:cond delay="0"/>
                            </p:stCondLst>
                            <p:childTnLst>
                              <p:par>
                                <p:cTn id="25" presetID="2" presetClass="entr" presetSubtype="8" fill="hold" grpId="0" nodeType="afterEffect">
                                  <p:stCondLst>
                                    <p:cond delay="0"/>
                                  </p:stCondLst>
                                  <p:iterate>
                                    <p:tmAbs val="0"/>
                                  </p:iterate>
                                  <p:childTnLst>
                                    <p:set>
                                      <p:cBhvr>
                                        <p:cTn id="26" dur="indefinite" fill="hold"/>
                                        <p:tgtEl>
                                          <p:spTgt spid="134"/>
                                        </p:tgtEl>
                                        <p:attrNameLst>
                                          <p:attrName>style.visibility</p:attrName>
                                        </p:attrNameLst>
                                      </p:cBhvr>
                                      <p:to>
                                        <p:strVal val="visible"/>
                                      </p:to>
                                    </p:set>
                                    <p:anim calcmode="lin" valueType="num">
                                      <p:cBhvr>
                                        <p:cTn id="27" dur="499" fill="hold"/>
                                        <p:tgtEl>
                                          <p:spTgt spid="134"/>
                                        </p:tgtEl>
                                        <p:attrNameLst>
                                          <p:attrName>ppt_x</p:attrName>
                                        </p:attrNameLst>
                                      </p:cBhvr>
                                      <p:tavLst>
                                        <p:tav tm="0">
                                          <p:val>
                                            <p:strVal val="0-#ppt_w/2"/>
                                          </p:val>
                                        </p:tav>
                                        <p:tav tm="100000">
                                          <p:val>
                                            <p:strVal val="#ppt_x"/>
                                          </p:val>
                                        </p:tav>
                                      </p:tavLst>
                                    </p:anim>
                                    <p:anim calcmode="lin" valueType="num">
                                      <p:cBhvr>
                                        <p:cTn id="28" dur="499" fill="hold"/>
                                        <p:tgtEl>
                                          <p:spTgt spid="134"/>
                                        </p:tgtEl>
                                        <p:attrNameLst>
                                          <p:attrName>ppt_y</p:attrName>
                                        </p:attrNameLst>
                                      </p:cBhvr>
                                      <p:tavLst>
                                        <p:tav tm="0">
                                          <p:val>
                                            <p:strVal val="#ppt_y"/>
                                          </p:val>
                                        </p:tav>
                                        <p:tav tm="100000">
                                          <p:val>
                                            <p:strVal val="#ppt_y"/>
                                          </p:val>
                                        </p:tav>
                                      </p:tavLst>
                                    </p:anim>
                                  </p:childTnLst>
                                </p:cTn>
                              </p:par>
                            </p:childTnLst>
                          </p:cTn>
                        </p:par>
                        <p:par>
                          <p:cTn id="29" fill="hold">
                            <p:stCondLst>
                              <p:cond delay="0"/>
                            </p:stCondLst>
                            <p:childTnLst>
                              <p:par>
                                <p:cTn id="30" presetID="2" presetClass="entr" presetSubtype="1" fill="hold" grpId="0" nodeType="afterEffect">
                                  <p:stCondLst>
                                    <p:cond delay="0"/>
                                  </p:stCondLst>
                                  <p:iterate>
                                    <p:tmAbs val="0"/>
                                  </p:iterate>
                                  <p:childTnLst>
                                    <p:set>
                                      <p:cBhvr>
                                        <p:cTn id="31" dur="indefinite" fill="hold"/>
                                        <p:tgtEl>
                                          <p:spTgt spid="135"/>
                                        </p:tgtEl>
                                        <p:attrNameLst>
                                          <p:attrName>style.visibility</p:attrName>
                                        </p:attrNameLst>
                                      </p:cBhvr>
                                      <p:to>
                                        <p:strVal val="visible"/>
                                      </p:to>
                                    </p:set>
                                    <p:anim calcmode="lin" valueType="num">
                                      <p:cBhvr>
                                        <p:cTn id="32" dur="500" fill="hold"/>
                                        <p:tgtEl>
                                          <p:spTgt spid="135"/>
                                        </p:tgtEl>
                                        <p:attrNameLst>
                                          <p:attrName>ppt_x</p:attrName>
                                        </p:attrNameLst>
                                      </p:cBhvr>
                                      <p:tavLst>
                                        <p:tav tm="0">
                                          <p:val>
                                            <p:strVal val="#ppt_x"/>
                                          </p:val>
                                        </p:tav>
                                        <p:tav tm="100000">
                                          <p:val>
                                            <p:strVal val="#ppt_x"/>
                                          </p:val>
                                        </p:tav>
                                      </p:tavLst>
                                    </p:anim>
                                    <p:anim calcmode="lin" valueType="num">
                                      <p:cBhvr>
                                        <p:cTn id="33" dur="500" fill="hold"/>
                                        <p:tgtEl>
                                          <p:spTgt spid="135"/>
                                        </p:tgtEl>
                                        <p:attrNameLst>
                                          <p:attrName>ppt_y</p:attrName>
                                        </p:attrNameLst>
                                      </p:cBhvr>
                                      <p:tavLst>
                                        <p:tav tm="0">
                                          <p:val>
                                            <p:strVal val="0-#ppt_h/2"/>
                                          </p:val>
                                        </p:tav>
                                        <p:tav tm="100000">
                                          <p:val>
                                            <p:strVal val="#ppt_y"/>
                                          </p:val>
                                        </p:tav>
                                      </p:tavLst>
                                    </p:anim>
                                  </p:childTnLst>
                                </p:cTn>
                              </p:par>
                            </p:childTnLst>
                          </p:cTn>
                        </p:par>
                        <p:par>
                          <p:cTn id="34" fill="hold">
                            <p:stCondLst>
                              <p:cond delay="0"/>
                            </p:stCondLst>
                            <p:childTnLst>
                              <p:par>
                                <p:cTn id="35" presetID="2" presetClass="entr" presetSubtype="8" fill="hold" grpId="0" nodeType="afterEffect">
                                  <p:stCondLst>
                                    <p:cond delay="0"/>
                                  </p:stCondLst>
                                  <p:iterate>
                                    <p:tmAbs val="0"/>
                                  </p:iterate>
                                  <p:childTnLst>
                                    <p:set>
                                      <p:cBhvr>
                                        <p:cTn id="36" dur="indefinite" fill="hold"/>
                                        <p:tgtEl>
                                          <p:spTgt spid="139"/>
                                        </p:tgtEl>
                                        <p:attrNameLst>
                                          <p:attrName>style.visibility</p:attrName>
                                        </p:attrNameLst>
                                      </p:cBhvr>
                                      <p:to>
                                        <p:strVal val="visible"/>
                                      </p:to>
                                    </p:set>
                                    <p:anim calcmode="lin" valueType="num">
                                      <p:cBhvr>
                                        <p:cTn id="37" dur="499" fill="hold"/>
                                        <p:tgtEl>
                                          <p:spTgt spid="139"/>
                                        </p:tgtEl>
                                        <p:attrNameLst>
                                          <p:attrName>ppt_x</p:attrName>
                                        </p:attrNameLst>
                                      </p:cBhvr>
                                      <p:tavLst>
                                        <p:tav tm="0">
                                          <p:val>
                                            <p:strVal val="0-#ppt_w/2"/>
                                          </p:val>
                                        </p:tav>
                                        <p:tav tm="100000">
                                          <p:val>
                                            <p:strVal val="#ppt_x"/>
                                          </p:val>
                                        </p:tav>
                                      </p:tavLst>
                                    </p:anim>
                                    <p:anim calcmode="lin" valueType="num">
                                      <p:cBhvr>
                                        <p:cTn id="38" dur="499" fill="hold"/>
                                        <p:tgtEl>
                                          <p:spTgt spid="139"/>
                                        </p:tgtEl>
                                        <p:attrNameLst>
                                          <p:attrName>ppt_y</p:attrName>
                                        </p:attrNameLst>
                                      </p:cBhvr>
                                      <p:tavLst>
                                        <p:tav tm="0">
                                          <p:val>
                                            <p:strVal val="#ppt_y"/>
                                          </p:val>
                                        </p:tav>
                                        <p:tav tm="100000">
                                          <p:val>
                                            <p:strVal val="#ppt_y"/>
                                          </p:val>
                                        </p:tav>
                                      </p:tavLst>
                                    </p:anim>
                                  </p:childTnLst>
                                </p:cTn>
                              </p:par>
                            </p:childTnLst>
                          </p:cTn>
                        </p:par>
                        <p:par>
                          <p:cTn id="39" fill="hold">
                            <p:stCondLst>
                              <p:cond delay="0"/>
                            </p:stCondLst>
                            <p:childTnLst>
                              <p:par>
                                <p:cTn id="40" presetID="2" presetClass="entr" presetSubtype="8" fill="hold" grpId="0" nodeType="afterEffect">
                                  <p:stCondLst>
                                    <p:cond delay="0"/>
                                  </p:stCondLst>
                                  <p:iterate>
                                    <p:tmAbs val="0"/>
                                  </p:iterate>
                                  <p:childTnLst>
                                    <p:set>
                                      <p:cBhvr>
                                        <p:cTn id="41" dur="indefinite" fill="hold"/>
                                        <p:tgtEl>
                                          <p:spTgt spid="138"/>
                                        </p:tgtEl>
                                        <p:attrNameLst>
                                          <p:attrName>style.visibility</p:attrName>
                                        </p:attrNameLst>
                                      </p:cBhvr>
                                      <p:to>
                                        <p:strVal val="visible"/>
                                      </p:to>
                                    </p:set>
                                    <p:anim calcmode="lin" valueType="num">
                                      <p:cBhvr>
                                        <p:cTn id="42" dur="499" fill="hold"/>
                                        <p:tgtEl>
                                          <p:spTgt spid="138"/>
                                        </p:tgtEl>
                                        <p:attrNameLst>
                                          <p:attrName>ppt_x</p:attrName>
                                        </p:attrNameLst>
                                      </p:cBhvr>
                                      <p:tavLst>
                                        <p:tav tm="0">
                                          <p:val>
                                            <p:strVal val="0-#ppt_w/2"/>
                                          </p:val>
                                        </p:tav>
                                        <p:tav tm="100000">
                                          <p:val>
                                            <p:strVal val="#ppt_x"/>
                                          </p:val>
                                        </p:tav>
                                      </p:tavLst>
                                    </p:anim>
                                    <p:anim calcmode="lin" valueType="num">
                                      <p:cBhvr>
                                        <p:cTn id="43" dur="499" fill="hold"/>
                                        <p:tgtEl>
                                          <p:spTgt spid="138"/>
                                        </p:tgtEl>
                                        <p:attrNameLst>
                                          <p:attrName>ppt_y</p:attrName>
                                        </p:attrNameLst>
                                      </p:cBhvr>
                                      <p:tavLst>
                                        <p:tav tm="0">
                                          <p:val>
                                            <p:strVal val="#ppt_y"/>
                                          </p:val>
                                        </p:tav>
                                        <p:tav tm="100000">
                                          <p:val>
                                            <p:strVal val="#ppt_y"/>
                                          </p:val>
                                        </p:tav>
                                      </p:tavLst>
                                    </p:anim>
                                  </p:childTnLst>
                                </p:cTn>
                              </p:par>
                            </p:childTnLst>
                          </p:cTn>
                        </p:par>
                        <p:par>
                          <p:cTn id="44" fill="hold">
                            <p:stCondLst>
                              <p:cond delay="0"/>
                            </p:stCondLst>
                            <p:childTnLst>
                              <p:par>
                                <p:cTn id="45" presetID="2" presetClass="entr" presetSubtype="8" fill="hold" grpId="0" nodeType="afterEffect">
                                  <p:stCondLst>
                                    <p:cond delay="0"/>
                                  </p:stCondLst>
                                  <p:iterate>
                                    <p:tmAbs val="0"/>
                                  </p:iterate>
                                  <p:childTnLst>
                                    <p:set>
                                      <p:cBhvr>
                                        <p:cTn id="46" dur="indefinite" fill="hold"/>
                                        <p:tgtEl>
                                          <p:spTgt spid="141"/>
                                        </p:tgtEl>
                                        <p:attrNameLst>
                                          <p:attrName>style.visibility</p:attrName>
                                        </p:attrNameLst>
                                      </p:cBhvr>
                                      <p:to>
                                        <p:strVal val="visible"/>
                                      </p:to>
                                    </p:set>
                                    <p:anim calcmode="lin" valueType="num">
                                      <p:cBhvr>
                                        <p:cTn id="47" dur="1000" fill="hold"/>
                                        <p:tgtEl>
                                          <p:spTgt spid="141"/>
                                        </p:tgtEl>
                                        <p:attrNameLst>
                                          <p:attrName>ppt_x</p:attrName>
                                        </p:attrNameLst>
                                      </p:cBhvr>
                                      <p:tavLst>
                                        <p:tav tm="0">
                                          <p:val>
                                            <p:strVal val="0-#ppt_w/2"/>
                                          </p:val>
                                        </p:tav>
                                        <p:tav tm="100000">
                                          <p:val>
                                            <p:strVal val="#ppt_x"/>
                                          </p:val>
                                        </p:tav>
                                      </p:tavLst>
                                    </p:anim>
                                    <p:anim calcmode="lin" valueType="num">
                                      <p:cBhvr>
                                        <p:cTn id="48" dur="1000" fill="hold"/>
                                        <p:tgtEl>
                                          <p:spTgt spid="141"/>
                                        </p:tgtEl>
                                        <p:attrNameLst>
                                          <p:attrName>ppt_y</p:attrName>
                                        </p:attrNameLst>
                                      </p:cBhvr>
                                      <p:tavLst>
                                        <p:tav tm="0">
                                          <p:val>
                                            <p:strVal val="#ppt_y"/>
                                          </p:val>
                                        </p:tav>
                                        <p:tav tm="100000">
                                          <p:val>
                                            <p:strVal val="#ppt_y"/>
                                          </p:val>
                                        </p:tav>
                                      </p:tavLst>
                                    </p:anim>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dur="indefinite" fill="hold"/>
                                        <p:tgtEl>
                                          <p:spTgt spid="136"/>
                                        </p:tgtEl>
                                        <p:attrNameLst>
                                          <p:attrName>style.visibility</p:attrName>
                                        </p:attrNameLst>
                                      </p:cBhvr>
                                      <p:to>
                                        <p:strVal val="visible"/>
                                      </p:to>
                                    </p:set>
                                  </p:childTnLst>
                                </p:cTn>
                              </p:par>
                            </p:childTnLst>
                          </p:cTn>
                        </p:par>
                        <p:par>
                          <p:cTn id="52" fill="hold">
                            <p:stCondLst>
                              <p:cond delay="0"/>
                            </p:stCondLst>
                            <p:childTnLst>
                              <p:par>
                                <p:cTn id="53" presetID="23" presetClass="entr" presetSubtype="16" fill="hold" grpId="0" nodeType="afterEffect">
                                  <p:stCondLst>
                                    <p:cond delay="0"/>
                                  </p:stCondLst>
                                  <p:iterate>
                                    <p:tmAbs val="0"/>
                                  </p:iterate>
                                  <p:childTnLst>
                                    <p:set>
                                      <p:cBhvr>
                                        <p:cTn id="54" dur="indefinite" fill="hold"/>
                                        <p:tgtEl>
                                          <p:spTgt spid="137"/>
                                        </p:tgtEl>
                                        <p:attrNameLst>
                                          <p:attrName>style.visibility</p:attrName>
                                        </p:attrNameLst>
                                      </p:cBhvr>
                                      <p:to>
                                        <p:strVal val="visible"/>
                                      </p:to>
                                    </p:set>
                                    <p:anim calcmode="lin" valueType="num">
                                      <p:cBhvr>
                                        <p:cTn id="55" dur="750" fill="hold"/>
                                        <p:tgtEl>
                                          <p:spTgt spid="137"/>
                                        </p:tgtEl>
                                        <p:attrNameLst>
                                          <p:attrName>ppt_w</p:attrName>
                                        </p:attrNameLst>
                                      </p:cBhvr>
                                      <p:tavLst>
                                        <p:tav tm="0">
                                          <p:val>
                                            <p:fltVal val="0"/>
                                          </p:val>
                                        </p:tav>
                                        <p:tav tm="100000">
                                          <p:val>
                                            <p:strVal val="#ppt_w"/>
                                          </p:val>
                                        </p:tav>
                                      </p:tavLst>
                                    </p:anim>
                                    <p:anim calcmode="lin" valueType="num">
                                      <p:cBhvr>
                                        <p:cTn id="56" dur="750" fill="hold"/>
                                        <p:tgtEl>
                                          <p:spTgt spid="137"/>
                                        </p:tgtEl>
                                        <p:attrNameLst>
                                          <p:attrName>ppt_h</p:attrName>
                                        </p:attrNameLst>
                                      </p:cBhvr>
                                      <p:tavLst>
                                        <p:tav tm="0">
                                          <p:val>
                                            <p:fltVal val="0"/>
                                          </p:val>
                                        </p:tav>
                                        <p:tav tm="100000">
                                          <p:val>
                                            <p:strVal val="#ppt_h"/>
                                          </p:val>
                                        </p:tav>
                                      </p:tavLst>
                                    </p:anim>
                                  </p:childTnLst>
                                </p:cTn>
                              </p:par>
                            </p:childTnLst>
                          </p:cTn>
                        </p:par>
                        <p:par>
                          <p:cTn id="57" fill="hold">
                            <p:stCondLst>
                              <p:cond delay="0"/>
                            </p:stCondLst>
                            <p:childTnLst>
                              <p:par>
                                <p:cTn id="58" presetID="23" presetClass="entr" presetSubtype="16" fill="hold" grpId="0" nodeType="afterEffect">
                                  <p:stCondLst>
                                    <p:cond delay="0"/>
                                  </p:stCondLst>
                                  <p:iterate>
                                    <p:tmAbs val="0"/>
                                  </p:iterate>
                                  <p:childTnLst>
                                    <p:set>
                                      <p:cBhvr>
                                        <p:cTn id="59" dur="indefinite" fill="hold"/>
                                        <p:tgtEl>
                                          <p:spTgt spid="140"/>
                                        </p:tgtEl>
                                        <p:attrNameLst>
                                          <p:attrName>style.visibility</p:attrName>
                                        </p:attrNameLst>
                                      </p:cBhvr>
                                      <p:to>
                                        <p:strVal val="visible"/>
                                      </p:to>
                                    </p:set>
                                    <p:anim calcmode="lin" valueType="num">
                                      <p:cBhvr>
                                        <p:cTn id="60" dur="750" fill="hold"/>
                                        <p:tgtEl>
                                          <p:spTgt spid="140"/>
                                        </p:tgtEl>
                                        <p:attrNameLst>
                                          <p:attrName>ppt_w</p:attrName>
                                        </p:attrNameLst>
                                      </p:cBhvr>
                                      <p:tavLst>
                                        <p:tav tm="0">
                                          <p:val>
                                            <p:fltVal val="0"/>
                                          </p:val>
                                        </p:tav>
                                        <p:tav tm="100000">
                                          <p:val>
                                            <p:strVal val="#ppt_w"/>
                                          </p:val>
                                        </p:tav>
                                      </p:tavLst>
                                    </p:anim>
                                    <p:anim calcmode="lin" valueType="num">
                                      <p:cBhvr>
                                        <p:cTn id="61"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集群组件安装</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804966"/>
            <a:ext cx="12073022" cy="6357982"/>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215856" y="1876404"/>
            <a:ext cx="12215898" cy="699678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3200" dirty="0" smtClean="0">
                <a:latin typeface="黑体" pitchFamily="49" charset="-122"/>
                <a:ea typeface="黑体" pitchFamily="49" charset="-122"/>
              </a:rPr>
              <a:t>EPEL</a:t>
            </a:r>
            <a:r>
              <a:rPr lang="zh-CN" altLang="en-US" sz="3200" dirty="0" smtClean="0">
                <a:latin typeface="黑体" pitchFamily="49" charset="-122"/>
                <a:ea typeface="黑体" pitchFamily="49" charset="-122"/>
              </a:rPr>
              <a:t>源安装</a:t>
            </a:r>
            <a:r>
              <a:rPr lang="en-US" altLang="zh-CN" sz="3200" dirty="0" smtClean="0">
                <a:latin typeface="黑体" pitchFamily="49" charset="-122"/>
                <a:ea typeface="黑体" pitchFamily="49" charset="-122"/>
              </a:rPr>
              <a:t>ruby</a:t>
            </a:r>
            <a:r>
              <a:rPr lang="zh-CN" altLang="en-US" sz="3200" dirty="0" smtClean="0">
                <a:latin typeface="黑体" pitchFamily="49" charset="-122"/>
                <a:ea typeface="黑体" pitchFamily="49" charset="-122"/>
              </a:rPr>
              <a:t>支持</a:t>
            </a:r>
            <a:endParaRPr lang="en-US" altLang="zh-CN" sz="3200" dirty="0" smtClean="0">
              <a:latin typeface="黑体" pitchFamily="49" charset="-122"/>
              <a:ea typeface="黑体" pitchFamily="49" charset="-122"/>
            </a:endParaRPr>
          </a:p>
          <a:p>
            <a:pPr algn="l"/>
            <a:r>
              <a:rPr lang="en-US" altLang="zh-CN" sz="3200" dirty="0" smtClean="0">
                <a:latin typeface="黑体" pitchFamily="49" charset="-122"/>
                <a:ea typeface="黑体" pitchFamily="49" charset="-122"/>
              </a:rPr>
              <a:t>yum install ruby </a:t>
            </a:r>
            <a:r>
              <a:rPr lang="en-US" altLang="zh-CN" sz="3200" dirty="0" err="1" smtClean="0">
                <a:latin typeface="黑体" pitchFamily="49" charset="-122"/>
                <a:ea typeface="黑体" pitchFamily="49" charset="-122"/>
              </a:rPr>
              <a:t>rubygems</a:t>
            </a:r>
            <a:r>
              <a:rPr lang="en-US" altLang="zh-CN" sz="3200" dirty="0" smtClean="0">
                <a:latin typeface="黑体" pitchFamily="49" charset="-122"/>
                <a:ea typeface="黑体" pitchFamily="49" charset="-122"/>
              </a:rPr>
              <a:t> -y</a:t>
            </a:r>
          </a:p>
          <a:p>
            <a:pPr algn="l"/>
            <a:r>
              <a:rPr lang="zh-CN" altLang="en-US" sz="3200" dirty="0" smtClean="0">
                <a:latin typeface="黑体" pitchFamily="49" charset="-122"/>
                <a:ea typeface="黑体" pitchFamily="49" charset="-122"/>
              </a:rPr>
              <a:t>使用国内源</a:t>
            </a:r>
            <a:endParaRPr lang="en-US" altLang="zh-CN" sz="3200" dirty="0" smtClean="0">
              <a:latin typeface="黑体" pitchFamily="49" charset="-122"/>
              <a:ea typeface="黑体" pitchFamily="49" charset="-122"/>
            </a:endParaRPr>
          </a:p>
          <a:p>
            <a:pPr algn="l"/>
            <a:r>
              <a:rPr lang="en-US" altLang="zh-CN" sz="3200" dirty="0" smtClean="0">
                <a:latin typeface="黑体" pitchFamily="49" charset="-122"/>
                <a:ea typeface="黑体" pitchFamily="49" charset="-122"/>
              </a:rPr>
              <a:t>gem sources --add https://gems.ruby-china.org/ --remove https://rubygems.org/</a:t>
            </a:r>
          </a:p>
          <a:p>
            <a:pPr algn="l"/>
            <a:r>
              <a:rPr lang="en-US" altLang="zh-CN" sz="3200" dirty="0" smtClean="0">
                <a:latin typeface="黑体" pitchFamily="49" charset="-122"/>
                <a:ea typeface="黑体" pitchFamily="49" charset="-122"/>
              </a:rPr>
              <a:t>gem install </a:t>
            </a:r>
            <a:r>
              <a:rPr lang="en-US" altLang="zh-CN" sz="3200" dirty="0" err="1" smtClean="0">
                <a:latin typeface="黑体" pitchFamily="49" charset="-122"/>
                <a:ea typeface="黑体" pitchFamily="49" charset="-122"/>
              </a:rPr>
              <a:t>redis</a:t>
            </a:r>
            <a:r>
              <a:rPr lang="en-US" altLang="zh-CN" sz="3200" dirty="0" smtClean="0">
                <a:latin typeface="黑体" pitchFamily="49" charset="-122"/>
                <a:ea typeface="黑体" pitchFamily="49" charset="-122"/>
              </a:rPr>
              <a:t> -v 3.3.3</a:t>
            </a:r>
          </a:p>
          <a:p>
            <a:pPr algn="l"/>
            <a:r>
              <a:rPr lang="en-US" altLang="zh-CN" sz="3200" dirty="0" smtClean="0">
                <a:latin typeface="黑体" pitchFamily="49" charset="-122"/>
                <a:ea typeface="黑体" pitchFamily="49" charset="-122"/>
              </a:rPr>
              <a:t>gem sources -l</a:t>
            </a:r>
          </a:p>
          <a:p>
            <a:pPr algn="l"/>
            <a:r>
              <a:rPr lang="zh-CN" altLang="en-US" sz="3200" dirty="0" smtClean="0">
                <a:latin typeface="黑体" pitchFamily="49" charset="-122"/>
                <a:ea typeface="黑体" pitchFamily="49" charset="-122"/>
              </a:rPr>
              <a:t>如果无法使用，可以使用</a:t>
            </a:r>
            <a:r>
              <a:rPr lang="en-US" altLang="zh-CN" sz="3200" dirty="0" err="1" smtClean="0">
                <a:latin typeface="黑体" pitchFamily="49" charset="-122"/>
                <a:ea typeface="黑体" pitchFamily="49" charset="-122"/>
              </a:rPr>
              <a:t>aliyun</a:t>
            </a:r>
            <a:endParaRPr lang="en-US" altLang="zh-CN" sz="3200" dirty="0" smtClean="0">
              <a:latin typeface="黑体" pitchFamily="49" charset="-122"/>
              <a:ea typeface="黑体" pitchFamily="49" charset="-122"/>
            </a:endParaRPr>
          </a:p>
          <a:p>
            <a:pPr algn="l"/>
            <a:r>
              <a:rPr lang="en-US" altLang="zh-CN" sz="3200" dirty="0" smtClean="0">
                <a:latin typeface="黑体" pitchFamily="49" charset="-122"/>
                <a:ea typeface="黑体" pitchFamily="49" charset="-122"/>
              </a:rPr>
              <a:t>gem sources -a http://mirrors.aliyun.com/rubygems/ </a:t>
            </a:r>
          </a:p>
          <a:p>
            <a:pPr algn="l"/>
            <a:r>
              <a:rPr lang="en-US" altLang="zh-CN" sz="3200" dirty="0" smtClean="0">
                <a:latin typeface="黑体" pitchFamily="49" charset="-122"/>
                <a:ea typeface="黑体" pitchFamily="49" charset="-122"/>
              </a:rPr>
              <a:t>gem sources  --remove http://rubygems.org/</a:t>
            </a:r>
          </a:p>
          <a:p>
            <a:pPr algn="l"/>
            <a:endParaRPr lang="en-US" altLang="zh-CN" sz="3200" dirty="0" smtClean="0">
              <a:latin typeface="黑体" pitchFamily="49" charset="-122"/>
              <a:ea typeface="黑体" pitchFamily="49" charset="-122"/>
            </a:endParaRPr>
          </a:p>
          <a:p>
            <a:pPr algn="l"/>
            <a:endParaRPr lang="en-US" altLang="zh-CN" sz="3200" dirty="0" smtClean="0">
              <a:latin typeface="黑体" pitchFamily="49" charset="-122"/>
              <a:ea typeface="黑体" pitchFamily="49" charset="-122"/>
            </a:endParaRPr>
          </a:p>
          <a:p>
            <a:pPr algn="l"/>
            <a:endParaRPr lang="zh-CN" altLang="en-US" sz="32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配置文件中包含</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3876668"/>
            <a:ext cx="12073022" cy="3500462"/>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en-US" altLang="zh-CN" dirty="0" smtClean="0">
              <a:ea typeface="宋体" charset="-122"/>
              <a:cs typeface="Arial" charset="0"/>
            </a:endParaRPr>
          </a:p>
          <a:p>
            <a:pPr algn="l" fontAlgn="b">
              <a:spcBef>
                <a:spcPct val="0"/>
              </a:spcBef>
              <a:buClrTx/>
              <a:buFontTx/>
              <a:buNone/>
            </a:pPr>
            <a:endParaRPr lang="zh-CN" altLang="en-US" dirty="0">
              <a:ea typeface="宋体" charset="-122"/>
              <a:cs typeface="Arial" charset="0"/>
            </a:endParaRPr>
          </a:p>
        </p:txBody>
      </p:sp>
      <p:sp>
        <p:nvSpPr>
          <p:cNvPr id="18" name="TextBox 17"/>
          <p:cNvSpPr txBox="1"/>
          <p:nvPr/>
        </p:nvSpPr>
        <p:spPr>
          <a:xfrm>
            <a:off x="215856" y="3876668"/>
            <a:ext cx="11572956" cy="34265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t>port 7000</a:t>
            </a:r>
          </a:p>
          <a:p>
            <a:pPr algn="l"/>
            <a:r>
              <a:rPr lang="en-US" altLang="zh-CN" dirty="0" smtClean="0"/>
              <a:t>cluster-enabled yes</a:t>
            </a:r>
          </a:p>
          <a:p>
            <a:pPr algn="l"/>
            <a:r>
              <a:rPr lang="en-US" altLang="zh-CN" dirty="0" smtClean="0"/>
              <a:t>cluster-</a:t>
            </a:r>
            <a:r>
              <a:rPr lang="en-US" altLang="zh-CN" dirty="0" err="1" smtClean="0"/>
              <a:t>config</a:t>
            </a:r>
            <a:r>
              <a:rPr lang="en-US" altLang="zh-CN" dirty="0" smtClean="0"/>
              <a:t>-file </a:t>
            </a:r>
            <a:r>
              <a:rPr lang="en-US" altLang="zh-CN" dirty="0" err="1" smtClean="0"/>
              <a:t>nodes.conf</a:t>
            </a:r>
            <a:endParaRPr lang="en-US" altLang="zh-CN" dirty="0" smtClean="0"/>
          </a:p>
          <a:p>
            <a:pPr algn="l"/>
            <a:r>
              <a:rPr lang="en-US" altLang="zh-CN" dirty="0" smtClean="0"/>
              <a:t>cluster-node-timeout 5000</a:t>
            </a:r>
          </a:p>
          <a:p>
            <a:pPr algn="l"/>
            <a:r>
              <a:rPr lang="en-US" altLang="zh-CN" dirty="0" err="1" smtClean="0"/>
              <a:t>appendonly</a:t>
            </a:r>
            <a:r>
              <a:rPr lang="en-US" altLang="zh-CN" dirty="0" smtClean="0"/>
              <a:t> yes</a:t>
            </a:r>
            <a:endParaRPr lang="zh-CN" altLang="en-US" dirty="0" smtClean="0"/>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144418" y="1804966"/>
            <a:ext cx="12573088" cy="22570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集群由多个运行在集群模式（</a:t>
            </a:r>
            <a:r>
              <a:rPr lang="en-US" altLang="zh-CN" sz="2800" dirty="0" smtClean="0">
                <a:latin typeface="黑体" pitchFamily="49" charset="-122"/>
                <a:ea typeface="黑体" pitchFamily="49" charset="-122"/>
              </a:rPr>
              <a:t>cluster mode</a:t>
            </a:r>
            <a:r>
              <a:rPr lang="zh-CN" altLang="en-US" sz="2800" dirty="0" smtClean="0">
                <a:latin typeface="黑体" pitchFamily="49" charset="-122"/>
                <a:ea typeface="黑体" pitchFamily="49" charset="-122"/>
              </a:rPr>
              <a:t>）下的 </a:t>
            </a:r>
            <a:r>
              <a:rPr lang="en-US" altLang="zh-CN" sz="2800" dirty="0" err="1" smtClean="0">
                <a:latin typeface="黑体" pitchFamily="49" charset="-122"/>
                <a:ea typeface="黑体" pitchFamily="49" charset="-122"/>
              </a:rPr>
              <a:t>Redis</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实例组成， 实例的集群模式需要通过配置来开启， 开启集群模式的实例将可以使用集群特有的功能和命令。</a:t>
            </a:r>
          </a:p>
          <a:p>
            <a:pPr algn="l"/>
            <a:r>
              <a:rPr lang="zh-CN" altLang="en-US" sz="2800" dirty="0" smtClean="0">
                <a:latin typeface="黑体" pitchFamily="49" charset="-122"/>
                <a:ea typeface="黑体" pitchFamily="49" charset="-122"/>
              </a:rPr>
              <a:t>以下是一个包含了最少选项的集群配置文件示例：</a:t>
            </a: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创建应用</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662090"/>
            <a:ext cx="12073022" cy="521497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215856" y="1947842"/>
            <a:ext cx="12144460" cy="502701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3200" dirty="0" err="1" smtClean="0">
                <a:latin typeface="黑体" pitchFamily="49" charset="-122"/>
                <a:ea typeface="黑体" pitchFamily="49" charset="-122"/>
              </a:rPr>
              <a:t>mkdir</a:t>
            </a:r>
            <a:r>
              <a:rPr lang="en-US" altLang="zh-CN" sz="3200" dirty="0" smtClean="0">
                <a:latin typeface="黑体" pitchFamily="49" charset="-122"/>
                <a:ea typeface="黑体" pitchFamily="49" charset="-122"/>
              </a:rPr>
              <a:t> cluster-test</a:t>
            </a:r>
          </a:p>
          <a:p>
            <a:pPr algn="l"/>
            <a:r>
              <a:rPr lang="en-US" altLang="zh-CN" sz="3200" dirty="0" err="1" smtClean="0">
                <a:latin typeface="黑体" pitchFamily="49" charset="-122"/>
                <a:ea typeface="黑体" pitchFamily="49" charset="-122"/>
              </a:rPr>
              <a:t>cd</a:t>
            </a:r>
            <a:r>
              <a:rPr lang="en-US" altLang="zh-CN" sz="3200" dirty="0" smtClean="0">
                <a:latin typeface="黑体" pitchFamily="49" charset="-122"/>
                <a:ea typeface="黑体" pitchFamily="49" charset="-122"/>
              </a:rPr>
              <a:t> cluster-test</a:t>
            </a:r>
          </a:p>
          <a:p>
            <a:pPr algn="l"/>
            <a:r>
              <a:rPr lang="en-US" altLang="zh-CN" sz="3200" dirty="0" err="1" smtClean="0">
                <a:latin typeface="黑体" pitchFamily="49" charset="-122"/>
                <a:ea typeface="黑体" pitchFamily="49" charset="-122"/>
              </a:rPr>
              <a:t>mkdir</a:t>
            </a:r>
            <a:r>
              <a:rPr lang="en-US" altLang="zh-CN" sz="3200" dirty="0" smtClean="0">
                <a:latin typeface="黑体" pitchFamily="49" charset="-122"/>
                <a:ea typeface="黑体" pitchFamily="49" charset="-122"/>
              </a:rPr>
              <a:t> 7000 7001 7002 7003 7004 7005</a:t>
            </a:r>
          </a:p>
          <a:p>
            <a:pPr algn="l"/>
            <a:endParaRPr lang="en-US" altLang="zh-CN" sz="3200" dirty="0" smtClean="0">
              <a:latin typeface="黑体" pitchFamily="49" charset="-122"/>
              <a:ea typeface="黑体" pitchFamily="49" charset="-122"/>
            </a:endParaRPr>
          </a:p>
          <a:p>
            <a:pPr algn="l"/>
            <a:r>
              <a:rPr lang="zh-CN" altLang="en-US" sz="3200" dirty="0" smtClean="0">
                <a:latin typeface="黑体" pitchFamily="49" charset="-122"/>
                <a:ea typeface="黑体" pitchFamily="49" charset="-122"/>
              </a:rPr>
              <a:t>拷贝应用</a:t>
            </a:r>
            <a:endParaRPr lang="en-US" altLang="zh-CN" sz="3200" dirty="0" smtClean="0">
              <a:latin typeface="黑体" pitchFamily="49" charset="-122"/>
              <a:ea typeface="黑体" pitchFamily="49" charset="-122"/>
            </a:endParaRPr>
          </a:p>
          <a:p>
            <a:pPr algn="l"/>
            <a:r>
              <a:rPr lang="en-US" altLang="zh-CN" sz="3200" dirty="0" smtClean="0">
                <a:latin typeface="黑体" pitchFamily="49" charset="-122"/>
                <a:ea typeface="黑体" pitchFamily="49" charset="-122"/>
              </a:rPr>
              <a:t>cp </a:t>
            </a:r>
            <a:r>
              <a:rPr lang="en-US" altLang="zh-CN" sz="3200" dirty="0" err="1" smtClean="0">
                <a:latin typeface="黑体" pitchFamily="49" charset="-122"/>
                <a:ea typeface="黑体" pitchFamily="49" charset="-122"/>
              </a:rPr>
              <a:t>redis.conf</a:t>
            </a:r>
            <a:r>
              <a:rPr lang="en-US" altLang="zh-CN" sz="3200" dirty="0" smtClean="0">
                <a:latin typeface="黑体" pitchFamily="49" charset="-122"/>
                <a:ea typeface="黑体" pitchFamily="49" charset="-122"/>
              </a:rPr>
              <a:t> </a:t>
            </a:r>
            <a:r>
              <a:rPr lang="en-US" altLang="zh-CN" sz="3200" dirty="0" err="1" smtClean="0">
                <a:latin typeface="黑体" pitchFamily="49" charset="-122"/>
                <a:ea typeface="黑体" pitchFamily="49" charset="-122"/>
              </a:rPr>
              <a:t>redis</a:t>
            </a:r>
            <a:r>
              <a:rPr lang="en-US" altLang="zh-CN" sz="3200" dirty="0" smtClean="0">
                <a:latin typeface="黑体" pitchFamily="49" charset="-122"/>
                <a:ea typeface="黑体" pitchFamily="49" charset="-122"/>
              </a:rPr>
              <a:t>-server ./7000</a:t>
            </a:r>
          </a:p>
          <a:p>
            <a:pPr algn="l"/>
            <a:r>
              <a:rPr lang="zh-CN" altLang="en-US" sz="3200" dirty="0" smtClean="0">
                <a:latin typeface="黑体" pitchFamily="49" charset="-122"/>
                <a:ea typeface="黑体" pitchFamily="49" charset="-122"/>
              </a:rPr>
              <a:t>启动应用</a:t>
            </a:r>
            <a:endParaRPr lang="en-US" altLang="zh-CN" sz="3200" dirty="0" smtClean="0">
              <a:latin typeface="黑体" pitchFamily="49" charset="-122"/>
              <a:ea typeface="黑体" pitchFamily="49" charset="-122"/>
            </a:endParaRPr>
          </a:p>
          <a:p>
            <a:pPr algn="l"/>
            <a:r>
              <a:rPr lang="en-US" altLang="zh-CN" sz="3200" dirty="0" err="1" smtClean="0">
                <a:latin typeface="黑体" pitchFamily="49" charset="-122"/>
                <a:ea typeface="黑体" pitchFamily="49" charset="-122"/>
              </a:rPr>
              <a:t>cd</a:t>
            </a:r>
            <a:r>
              <a:rPr lang="en-US" altLang="zh-CN" sz="3200" dirty="0" smtClean="0">
                <a:latin typeface="黑体" pitchFamily="49" charset="-122"/>
                <a:ea typeface="黑体" pitchFamily="49" charset="-122"/>
              </a:rPr>
              <a:t> 7000</a:t>
            </a:r>
          </a:p>
          <a:p>
            <a:pPr algn="l"/>
            <a:r>
              <a:rPr lang="en-US" altLang="zh-CN" sz="3200" dirty="0" smtClean="0">
                <a:latin typeface="黑体" pitchFamily="49" charset="-122"/>
                <a:ea typeface="黑体" pitchFamily="49" charset="-122"/>
              </a:rPr>
              <a:t>./</a:t>
            </a:r>
            <a:r>
              <a:rPr lang="en-US" altLang="zh-CN" sz="3200" dirty="0" err="1" smtClean="0">
                <a:latin typeface="黑体" pitchFamily="49" charset="-122"/>
                <a:ea typeface="黑体" pitchFamily="49" charset="-122"/>
              </a:rPr>
              <a:t>redis</a:t>
            </a:r>
            <a:r>
              <a:rPr lang="en-US" altLang="zh-CN" sz="3200" dirty="0" smtClean="0">
                <a:latin typeface="黑体" pitchFamily="49" charset="-122"/>
                <a:ea typeface="黑体" pitchFamily="49" charset="-122"/>
              </a:rPr>
              <a:t>-server ./</a:t>
            </a:r>
            <a:r>
              <a:rPr lang="en-US" altLang="zh-CN" sz="3200" dirty="0" err="1" smtClean="0">
                <a:latin typeface="黑体" pitchFamily="49" charset="-122"/>
                <a:ea typeface="黑体" pitchFamily="49" charset="-122"/>
              </a:rPr>
              <a:t>redis.conf</a:t>
            </a:r>
            <a:endParaRPr lang="zh-CN" altLang="en-US" sz="32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创建集群</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662090"/>
            <a:ext cx="12715964" cy="4786346"/>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287294" y="1662090"/>
            <a:ext cx="12358774" cy="441146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redis_src_home</a:t>
            </a:r>
            <a:r>
              <a:rPr lang="en-US" altLang="zh-CN"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src</a:t>
            </a:r>
            <a:r>
              <a:rPr lang="en-US" altLang="zh-CN"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redis-trib.rb</a:t>
            </a:r>
            <a:r>
              <a:rPr lang="en-US" altLang="zh-CN" sz="2800" dirty="0" smtClean="0">
                <a:latin typeface="黑体" pitchFamily="49" charset="-122"/>
                <a:ea typeface="黑体" pitchFamily="49" charset="-122"/>
              </a:rPr>
              <a:t> create --replicas 1 127.0.0.1:7000 127.0.0.1:7001 \</a:t>
            </a:r>
          </a:p>
          <a:p>
            <a:pPr algn="l"/>
            <a:r>
              <a:rPr lang="en-US" altLang="zh-CN" sz="2800" dirty="0" smtClean="0">
                <a:latin typeface="黑体" pitchFamily="49" charset="-122"/>
                <a:ea typeface="黑体" pitchFamily="49" charset="-122"/>
              </a:rPr>
              <a:t>127.0.0.1:7002 127.0.0.1:7003 127.0.0.1:7004 127.0.0.1:7005</a:t>
            </a:r>
          </a:p>
          <a:p>
            <a:pPr algn="l"/>
            <a:endParaRPr lang="en-US" altLang="zh-CN" sz="2800" dirty="0" smtClean="0">
              <a:latin typeface="黑体" pitchFamily="49" charset="-122"/>
              <a:ea typeface="黑体" pitchFamily="49" charset="-122"/>
            </a:endParaRPr>
          </a:p>
          <a:p>
            <a:pPr algn="l"/>
            <a:r>
              <a:rPr lang="zh-CN" altLang="en-US" sz="2800" dirty="0" smtClean="0">
                <a:latin typeface="黑体" pitchFamily="49" charset="-122"/>
                <a:ea typeface="黑体" pitchFamily="49" charset="-122"/>
              </a:rPr>
              <a:t>给定 </a:t>
            </a:r>
            <a:r>
              <a:rPr lang="en-US" altLang="zh-CN" sz="2800" dirty="0" err="1" smtClean="0">
                <a:latin typeface="黑体" pitchFamily="49" charset="-122"/>
                <a:ea typeface="黑体" pitchFamily="49" charset="-122"/>
              </a:rPr>
              <a:t>redis-trib.rb</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程序的命令是 </a:t>
            </a:r>
            <a:r>
              <a:rPr lang="en-US" altLang="zh-CN" sz="2800" dirty="0" smtClean="0">
                <a:latin typeface="黑体" pitchFamily="49" charset="-122"/>
                <a:ea typeface="黑体" pitchFamily="49" charset="-122"/>
              </a:rPr>
              <a:t>create </a:t>
            </a:r>
            <a:r>
              <a:rPr lang="zh-CN" altLang="en-US" sz="2800" dirty="0" smtClean="0">
                <a:latin typeface="黑体" pitchFamily="49" charset="-122"/>
                <a:ea typeface="黑体" pitchFamily="49" charset="-122"/>
              </a:rPr>
              <a:t>， 这表示我们希望创建一个新的集群。</a:t>
            </a:r>
          </a:p>
          <a:p>
            <a:pPr algn="l"/>
            <a:r>
              <a:rPr lang="zh-CN" altLang="en-US" sz="2800" dirty="0" smtClean="0">
                <a:latin typeface="黑体" pitchFamily="49" charset="-122"/>
                <a:ea typeface="黑体" pitchFamily="49" charset="-122"/>
              </a:rPr>
              <a:t>选项 </a:t>
            </a:r>
            <a:r>
              <a:rPr lang="en-US" altLang="zh-CN" sz="2800" dirty="0" smtClean="0">
                <a:latin typeface="黑体" pitchFamily="49" charset="-122"/>
                <a:ea typeface="黑体" pitchFamily="49" charset="-122"/>
              </a:rPr>
              <a:t>--replicas 1 </a:t>
            </a:r>
          </a:p>
          <a:p>
            <a:pPr algn="l"/>
            <a:r>
              <a:rPr lang="zh-CN" altLang="en-US" sz="2800" dirty="0" smtClean="0">
                <a:latin typeface="黑体" pitchFamily="49" charset="-122"/>
                <a:ea typeface="黑体" pitchFamily="49" charset="-122"/>
              </a:rPr>
              <a:t>表示我们希望为集群中的每个主节点创建一个从节点。</a:t>
            </a:r>
          </a:p>
          <a:p>
            <a:pPr algn="l"/>
            <a:endParaRPr lang="zh-CN" altLang="en-US"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集群客户端</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590652"/>
            <a:ext cx="12073022" cy="4000528"/>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215856" y="1662090"/>
            <a:ext cx="12001584" cy="398057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redis-cli</a:t>
            </a:r>
            <a:r>
              <a:rPr lang="en-US" altLang="zh-CN" dirty="0" smtClean="0">
                <a:latin typeface="黑体" pitchFamily="49" charset="-122"/>
                <a:ea typeface="黑体" pitchFamily="49" charset="-122"/>
              </a:rPr>
              <a:t> -c -p 7000</a:t>
            </a:r>
          </a:p>
          <a:p>
            <a:pPr algn="l"/>
            <a:r>
              <a:rPr lang="en-US" altLang="zh-CN" dirty="0" smtClean="0">
                <a:latin typeface="黑体" pitchFamily="49" charset="-122"/>
                <a:ea typeface="黑体" pitchFamily="49" charset="-122"/>
              </a:rPr>
              <a:t>set </a:t>
            </a:r>
            <a:r>
              <a:rPr lang="en-US" altLang="zh-CN" dirty="0" err="1" smtClean="0">
                <a:latin typeface="黑体" pitchFamily="49" charset="-122"/>
                <a:ea typeface="黑体" pitchFamily="49" charset="-122"/>
              </a:rPr>
              <a:t>foo</a:t>
            </a:r>
            <a:r>
              <a:rPr lang="en-US" altLang="zh-CN" dirty="0" smtClean="0">
                <a:latin typeface="黑体" pitchFamily="49" charset="-122"/>
                <a:ea typeface="黑体" pitchFamily="49" charset="-122"/>
              </a:rPr>
              <a:t> bar</a:t>
            </a:r>
          </a:p>
          <a:p>
            <a:pPr algn="l"/>
            <a:r>
              <a:rPr lang="en-US" altLang="zh-CN" dirty="0" smtClean="0">
                <a:latin typeface="黑体" pitchFamily="49" charset="-122"/>
                <a:ea typeface="黑体" pitchFamily="49" charset="-122"/>
              </a:rPr>
              <a:t>get </a:t>
            </a:r>
            <a:r>
              <a:rPr lang="en-US" altLang="zh-CN" dirty="0" err="1" smtClean="0">
                <a:latin typeface="黑体" pitchFamily="49" charset="-122"/>
                <a:ea typeface="黑体" pitchFamily="49" charset="-122"/>
              </a:rPr>
              <a:t>foo</a:t>
            </a:r>
            <a:endParaRPr lang="en-US" altLang="zh-CN" dirty="0" smtClean="0">
              <a:latin typeface="黑体" pitchFamily="49" charset="-122"/>
              <a:ea typeface="黑体" pitchFamily="49" charset="-122"/>
            </a:endParaRPr>
          </a:p>
          <a:p>
            <a:pPr algn="l"/>
            <a:endParaRPr lang="en-US" altLang="zh-CN" dirty="0" smtClean="0">
              <a:latin typeface="黑体" pitchFamily="49" charset="-122"/>
              <a:ea typeface="黑体" pitchFamily="49" charset="-122"/>
            </a:endParaRPr>
          </a:p>
          <a:p>
            <a:pPr algn="l"/>
            <a:r>
              <a:rPr lang="zh-CN" altLang="en-US" dirty="0" smtClean="0">
                <a:latin typeface="黑体" pitchFamily="49" charset="-122"/>
                <a:ea typeface="黑体" pitchFamily="49" charset="-122"/>
              </a:rPr>
              <a:t>重新分片</a:t>
            </a:r>
            <a:endParaRPr lang="en-US" altLang="zh-CN" dirty="0" smtClean="0">
              <a:latin typeface="黑体" pitchFamily="49" charset="-122"/>
              <a:ea typeface="黑体" pitchFamily="49" charset="-122"/>
            </a:endParaRPr>
          </a:p>
          <a:p>
            <a:pPr algn="l"/>
            <a:r>
              <a:rPr lang="en-US" altLang="zh-CN" dirty="0" smtClean="0">
                <a:latin typeface="黑体" pitchFamily="49" charset="-122"/>
                <a:ea typeface="黑体" pitchFamily="49" charset="-122"/>
              </a:rPr>
              <a:t>./</a:t>
            </a:r>
            <a:r>
              <a:rPr lang="en-US" altLang="zh-CN" dirty="0" err="1" smtClean="0">
                <a:latin typeface="黑体" pitchFamily="49" charset="-122"/>
                <a:ea typeface="黑体" pitchFamily="49" charset="-122"/>
              </a:rPr>
              <a:t>redis-trib.rb</a:t>
            </a:r>
            <a:r>
              <a:rPr lang="en-US" altLang="zh-CN" dirty="0" smtClean="0">
                <a:latin typeface="黑体" pitchFamily="49" charset="-122"/>
                <a:ea typeface="黑体" pitchFamily="49" charset="-122"/>
              </a:rPr>
              <a:t> </a:t>
            </a:r>
            <a:r>
              <a:rPr lang="en-US" altLang="zh-CN" dirty="0" err="1" smtClean="0">
                <a:latin typeface="黑体" pitchFamily="49" charset="-122"/>
                <a:ea typeface="黑体" pitchFamily="49" charset="-122"/>
              </a:rPr>
              <a:t>reshard</a:t>
            </a:r>
            <a:r>
              <a:rPr lang="en-US" altLang="zh-CN" dirty="0" smtClean="0">
                <a:latin typeface="黑体" pitchFamily="49" charset="-122"/>
                <a:ea typeface="黑体" pitchFamily="49" charset="-122"/>
              </a:rPr>
              <a:t> 127.0.0.1:7000</a:t>
            </a:r>
            <a:endParaRPr lang="zh-CN" altLang="en-US"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集群管理</a:t>
            </a:r>
            <a:endParaRPr lang="zh-CN" altLang="en-US" dirty="0">
              <a:latin typeface="黑体" pitchFamily="49" charset="-122"/>
              <a:ea typeface="黑体" pitchFamily="49" charset="-122"/>
            </a:endParaRPr>
          </a:p>
        </p:txBody>
      </p:sp>
      <p:sp>
        <p:nvSpPr>
          <p:cNvPr id="18" name="Rectangle 2051"/>
          <p:cNvSpPr>
            <a:spLocks noChangeArrowheads="1"/>
          </p:cNvSpPr>
          <p:nvPr/>
        </p:nvSpPr>
        <p:spPr bwMode="auto">
          <a:xfrm>
            <a:off x="144418" y="1733528"/>
            <a:ext cx="12573088" cy="3714776"/>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9" name="TextBox 18"/>
          <p:cNvSpPr txBox="1"/>
          <p:nvPr/>
        </p:nvSpPr>
        <p:spPr>
          <a:xfrm>
            <a:off x="144418" y="1733528"/>
            <a:ext cx="11787270" cy="404213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3200" dirty="0" smtClean="0">
                <a:latin typeface="黑体" pitchFamily="49" charset="-122"/>
                <a:ea typeface="黑体" pitchFamily="49" charset="-122"/>
              </a:rPr>
              <a:t>集群状态</a:t>
            </a:r>
            <a:endParaRPr lang="nl-NL" altLang="zh-CN" sz="3200" dirty="0" smtClean="0">
              <a:latin typeface="黑体" pitchFamily="49" charset="-122"/>
              <a:ea typeface="黑体" pitchFamily="49" charset="-122"/>
            </a:endParaRPr>
          </a:p>
          <a:p>
            <a:pPr algn="l"/>
            <a:r>
              <a:rPr lang="nl-NL" altLang="zh-CN" sz="3200" dirty="0" smtClean="0">
                <a:latin typeface="黑体" pitchFamily="49" charset="-122"/>
                <a:ea typeface="黑体" pitchFamily="49" charset="-122"/>
              </a:rPr>
              <a:t>redis-cli -p 7000 cluster nodes | grep master</a:t>
            </a:r>
          </a:p>
          <a:p>
            <a:pPr algn="l"/>
            <a:r>
              <a:rPr lang="zh-CN" altLang="en-US" sz="3200" dirty="0" smtClean="0">
                <a:latin typeface="黑体" pitchFamily="49" charset="-122"/>
                <a:ea typeface="黑体" pitchFamily="49" charset="-122"/>
              </a:rPr>
              <a:t>故障转移</a:t>
            </a:r>
            <a:endParaRPr lang="nl-NL" altLang="zh-CN" sz="3200" dirty="0" smtClean="0">
              <a:latin typeface="黑体" pitchFamily="49" charset="-122"/>
              <a:ea typeface="黑体" pitchFamily="49" charset="-122"/>
            </a:endParaRPr>
          </a:p>
          <a:p>
            <a:pPr algn="l"/>
            <a:r>
              <a:rPr lang="en-US" altLang="zh-CN" sz="3200" dirty="0" err="1" smtClean="0">
                <a:latin typeface="黑体" pitchFamily="49" charset="-122"/>
                <a:ea typeface="黑体" pitchFamily="49" charset="-122"/>
              </a:rPr>
              <a:t>redis-cli</a:t>
            </a:r>
            <a:r>
              <a:rPr lang="en-US" altLang="zh-CN" sz="3200" dirty="0" smtClean="0">
                <a:latin typeface="黑体" pitchFamily="49" charset="-122"/>
                <a:ea typeface="黑体" pitchFamily="49" charset="-122"/>
              </a:rPr>
              <a:t> -p 7002 debug </a:t>
            </a:r>
            <a:r>
              <a:rPr lang="en-US" altLang="zh-CN" sz="3200" dirty="0" err="1" smtClean="0">
                <a:latin typeface="黑体" pitchFamily="49" charset="-122"/>
                <a:ea typeface="黑体" pitchFamily="49" charset="-122"/>
              </a:rPr>
              <a:t>segfault</a:t>
            </a:r>
            <a:endParaRPr lang="en-US" altLang="zh-CN" sz="3200" dirty="0" smtClean="0">
              <a:latin typeface="黑体" pitchFamily="49" charset="-122"/>
              <a:ea typeface="黑体" pitchFamily="49" charset="-122"/>
            </a:endParaRPr>
          </a:p>
          <a:p>
            <a:pPr algn="l"/>
            <a:r>
              <a:rPr lang="zh-CN" altLang="en-US" sz="3200" dirty="0" smtClean="0">
                <a:latin typeface="黑体" pitchFamily="49" charset="-122"/>
                <a:ea typeface="黑体" pitchFamily="49" charset="-122"/>
              </a:rPr>
              <a:t>查看状态</a:t>
            </a:r>
            <a:endParaRPr lang="en-US" altLang="zh-CN" sz="3200" dirty="0" smtClean="0">
              <a:latin typeface="黑体" pitchFamily="49" charset="-122"/>
              <a:ea typeface="黑体" pitchFamily="49" charset="-122"/>
            </a:endParaRPr>
          </a:p>
          <a:p>
            <a:pPr algn="l"/>
            <a:r>
              <a:rPr lang="nl-NL" altLang="zh-CN" sz="3200" dirty="0" smtClean="0">
                <a:latin typeface="黑体" pitchFamily="49" charset="-122"/>
                <a:ea typeface="黑体" pitchFamily="49" charset="-122"/>
              </a:rPr>
              <a:t>redis-cli -p 7000 cluster nodes | grep master</a:t>
            </a:r>
          </a:p>
          <a:p>
            <a:pPr algn="l"/>
            <a:endParaRPr lang="zh-CN" altLang="en-US" sz="32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集群管理</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287294" y="1733528"/>
            <a:ext cx="12215898" cy="6500858"/>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358732" y="1947842"/>
            <a:ext cx="11215766" cy="601190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3200" dirty="0" smtClean="0">
                <a:latin typeface="黑体" pitchFamily="49" charset="-122"/>
                <a:ea typeface="黑体" pitchFamily="49" charset="-122"/>
              </a:rPr>
              <a:t>增加新的节点</a:t>
            </a:r>
            <a:endParaRPr lang="en-US" altLang="zh-CN" sz="3200" dirty="0" smtClean="0">
              <a:latin typeface="黑体" pitchFamily="49" charset="-122"/>
              <a:ea typeface="黑体" pitchFamily="49" charset="-122"/>
            </a:endParaRPr>
          </a:p>
          <a:p>
            <a:pPr algn="l"/>
            <a:r>
              <a:rPr lang="en-US" altLang="zh-CN" sz="3200" dirty="0" smtClean="0">
                <a:latin typeface="黑体" pitchFamily="49" charset="-122"/>
                <a:ea typeface="黑体" pitchFamily="49" charset="-122"/>
              </a:rPr>
              <a:t>./</a:t>
            </a:r>
            <a:r>
              <a:rPr lang="en-US" altLang="zh-CN" sz="3200" dirty="0" err="1" smtClean="0">
                <a:latin typeface="黑体" pitchFamily="49" charset="-122"/>
                <a:ea typeface="黑体" pitchFamily="49" charset="-122"/>
              </a:rPr>
              <a:t>redis-trib.rb</a:t>
            </a:r>
            <a:r>
              <a:rPr lang="en-US" altLang="zh-CN" sz="3200" dirty="0" smtClean="0">
                <a:latin typeface="黑体" pitchFamily="49" charset="-122"/>
                <a:ea typeface="黑体" pitchFamily="49" charset="-122"/>
              </a:rPr>
              <a:t> add-node 127.0.0.1:7006 127.0.0.1:7000</a:t>
            </a:r>
          </a:p>
          <a:p>
            <a:pPr algn="l"/>
            <a:r>
              <a:rPr lang="zh-CN" altLang="en-US" sz="3200" dirty="0" smtClean="0">
                <a:latin typeface="黑体" pitchFamily="49" charset="-122"/>
                <a:ea typeface="黑体" pitchFamily="49" charset="-122"/>
              </a:rPr>
              <a:t>删除一个节点</a:t>
            </a:r>
            <a:endParaRPr lang="en-US" altLang="zh-CN" sz="3200" dirty="0" smtClean="0">
              <a:latin typeface="黑体" pitchFamily="49" charset="-122"/>
              <a:ea typeface="黑体" pitchFamily="49" charset="-122"/>
            </a:endParaRPr>
          </a:p>
          <a:p>
            <a:pPr algn="l"/>
            <a:r>
              <a:rPr lang="en-US" altLang="zh-CN" sz="3200" dirty="0" err="1" smtClean="0">
                <a:latin typeface="黑体" pitchFamily="49" charset="-122"/>
                <a:ea typeface="黑体" pitchFamily="49" charset="-122"/>
              </a:rPr>
              <a:t>redis</a:t>
            </a:r>
            <a:r>
              <a:rPr lang="en-US" altLang="zh-CN" sz="3200" dirty="0" smtClean="0">
                <a:latin typeface="黑体" pitchFamily="49" charset="-122"/>
                <a:ea typeface="黑体" pitchFamily="49" charset="-122"/>
              </a:rPr>
              <a:t>-</a:t>
            </a:r>
            <a:r>
              <a:rPr lang="en-US" altLang="zh-CN" sz="3200" dirty="0" err="1" smtClean="0">
                <a:latin typeface="黑体" pitchFamily="49" charset="-122"/>
                <a:ea typeface="黑体" pitchFamily="49" charset="-122"/>
              </a:rPr>
              <a:t>trib</a:t>
            </a:r>
            <a:r>
              <a:rPr lang="en-US" altLang="zh-CN" sz="3200" dirty="0" smtClean="0">
                <a:latin typeface="黑体" pitchFamily="49" charset="-122"/>
                <a:ea typeface="黑体" pitchFamily="49" charset="-122"/>
              </a:rPr>
              <a:t> del-node </a:t>
            </a:r>
            <a:r>
              <a:rPr lang="en-US" altLang="zh-CN" sz="3200" dirty="0" err="1" smtClean="0">
                <a:latin typeface="黑体" pitchFamily="49" charset="-122"/>
                <a:ea typeface="黑体" pitchFamily="49" charset="-122"/>
              </a:rPr>
              <a:t>ip:port</a:t>
            </a:r>
            <a:r>
              <a:rPr lang="en-US" altLang="zh-CN" sz="3200" dirty="0" smtClean="0">
                <a:latin typeface="黑体" pitchFamily="49" charset="-122"/>
                <a:ea typeface="黑体" pitchFamily="49" charset="-122"/>
              </a:rPr>
              <a:t> '&lt;node-id&gt;' </a:t>
            </a:r>
          </a:p>
          <a:p>
            <a:pPr algn="l"/>
            <a:r>
              <a:rPr lang="zh-CN" altLang="en-US" sz="3200" dirty="0" smtClean="0">
                <a:latin typeface="黑体" pitchFamily="49" charset="-122"/>
                <a:ea typeface="黑体" pitchFamily="49" charset="-122"/>
              </a:rPr>
              <a:t>删除</a:t>
            </a:r>
            <a:r>
              <a:rPr lang="en-US" altLang="zh-CN" sz="3200" dirty="0" smtClean="0">
                <a:latin typeface="黑体" pitchFamily="49" charset="-122"/>
                <a:ea typeface="黑体" pitchFamily="49" charset="-122"/>
              </a:rPr>
              <a:t>master</a:t>
            </a:r>
            <a:r>
              <a:rPr lang="zh-CN" altLang="en-US" sz="3200" dirty="0" smtClean="0">
                <a:latin typeface="黑体" pitchFamily="49" charset="-122"/>
                <a:ea typeface="黑体" pitchFamily="49" charset="-122"/>
              </a:rPr>
              <a:t>节点之前首先要使用</a:t>
            </a:r>
            <a:r>
              <a:rPr lang="en-US" altLang="zh-CN" sz="3200" dirty="0" err="1" smtClean="0">
                <a:latin typeface="黑体" pitchFamily="49" charset="-122"/>
                <a:ea typeface="黑体" pitchFamily="49" charset="-122"/>
              </a:rPr>
              <a:t>reshard</a:t>
            </a:r>
            <a:r>
              <a:rPr lang="zh-CN" altLang="en-US" sz="3200" dirty="0" smtClean="0">
                <a:latin typeface="黑体" pitchFamily="49" charset="-122"/>
                <a:ea typeface="黑体" pitchFamily="49" charset="-122"/>
              </a:rPr>
              <a:t>移除</a:t>
            </a:r>
            <a:r>
              <a:rPr lang="en-US" altLang="zh-CN" sz="3200" dirty="0" smtClean="0">
                <a:latin typeface="黑体" pitchFamily="49" charset="-122"/>
                <a:ea typeface="黑体" pitchFamily="49" charset="-122"/>
              </a:rPr>
              <a:t>master</a:t>
            </a:r>
            <a:r>
              <a:rPr lang="zh-CN" altLang="en-US" sz="3200" dirty="0" smtClean="0">
                <a:latin typeface="黑体" pitchFamily="49" charset="-122"/>
                <a:ea typeface="黑体" pitchFamily="49" charset="-122"/>
              </a:rPr>
              <a:t>的全部</a:t>
            </a:r>
            <a:r>
              <a:rPr lang="en-US" altLang="zh-CN" sz="3200" dirty="0" smtClean="0">
                <a:latin typeface="黑体" pitchFamily="49" charset="-122"/>
                <a:ea typeface="黑体" pitchFamily="49" charset="-122"/>
              </a:rPr>
              <a:t>slot,</a:t>
            </a:r>
            <a:r>
              <a:rPr lang="zh-CN" altLang="en-US" sz="3200" dirty="0" smtClean="0">
                <a:latin typeface="黑体" pitchFamily="49" charset="-122"/>
                <a:ea typeface="黑体" pitchFamily="49" charset="-122"/>
              </a:rPr>
              <a:t>然后再删除当前节点</a:t>
            </a:r>
            <a:endParaRPr lang="en-US" altLang="zh-CN" sz="3200" dirty="0" smtClean="0">
              <a:latin typeface="黑体" pitchFamily="49" charset="-122"/>
              <a:ea typeface="黑体" pitchFamily="49" charset="-122"/>
            </a:endParaRPr>
          </a:p>
          <a:p>
            <a:pPr algn="l"/>
            <a:r>
              <a:rPr lang="zh-CN" altLang="en-US" sz="3200" dirty="0" smtClean="0">
                <a:latin typeface="黑体" pitchFamily="49" charset="-122"/>
                <a:ea typeface="黑体" pitchFamily="49" charset="-122"/>
              </a:rPr>
              <a:t>添加一个从节点</a:t>
            </a:r>
            <a:endParaRPr lang="en-US" altLang="zh-CN" sz="3200" dirty="0" smtClean="0">
              <a:latin typeface="黑体" pitchFamily="49" charset="-122"/>
              <a:ea typeface="黑体" pitchFamily="49" charset="-122"/>
            </a:endParaRPr>
          </a:p>
          <a:p>
            <a:pPr algn="l"/>
            <a:r>
              <a:rPr lang="en-US" sz="3200" dirty="0" smtClean="0">
                <a:latin typeface="黑体" pitchFamily="49" charset="-122"/>
                <a:ea typeface="黑体" pitchFamily="49" charset="-122"/>
              </a:rPr>
              <a:t>./</a:t>
            </a:r>
            <a:r>
              <a:rPr lang="en-US" sz="3200" dirty="0" err="1" smtClean="0">
                <a:latin typeface="黑体" pitchFamily="49" charset="-122"/>
                <a:ea typeface="黑体" pitchFamily="49" charset="-122"/>
              </a:rPr>
              <a:t>redis-trib.rb</a:t>
            </a:r>
            <a:r>
              <a:rPr lang="en-US" sz="3200" dirty="0" smtClean="0">
                <a:latin typeface="黑体" pitchFamily="49" charset="-122"/>
                <a:ea typeface="黑体" pitchFamily="49" charset="-122"/>
              </a:rPr>
              <a:t> add-node --slave --master-id $[</a:t>
            </a:r>
            <a:r>
              <a:rPr lang="en-US" sz="3200" dirty="0" err="1" smtClean="0">
                <a:latin typeface="黑体" pitchFamily="49" charset="-122"/>
                <a:ea typeface="黑体" pitchFamily="49" charset="-122"/>
              </a:rPr>
              <a:t>nodeid</a:t>
            </a:r>
            <a:r>
              <a:rPr lang="en-US" sz="3200" dirty="0" smtClean="0">
                <a:latin typeface="黑体" pitchFamily="49" charset="-122"/>
                <a:ea typeface="黑体" pitchFamily="49" charset="-122"/>
              </a:rPr>
              <a:t>] 127.0.0.1:7008 127.0.0.1:7000 </a:t>
            </a:r>
            <a:r>
              <a:rPr lang="en-US" sz="3200" dirty="0" smtClean="0"/>
              <a:t> </a:t>
            </a:r>
          </a:p>
          <a:p>
            <a:pPr algn="l"/>
            <a:endParaRPr lang="en-US" altLang="zh-CN" sz="3200" dirty="0" smtClean="0">
              <a:latin typeface="黑体" pitchFamily="49" charset="-122"/>
              <a:ea typeface="黑体" pitchFamily="49" charset="-122"/>
            </a:endParaRPr>
          </a:p>
          <a:p>
            <a:pPr algn="l"/>
            <a:endParaRPr lang="zh-CN" altLang="en-US" sz="32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状态说明</a:t>
            </a:r>
            <a:endParaRPr lang="zh-CN" altLang="en-US" dirty="0">
              <a:latin typeface="黑体" pitchFamily="49" charset="-122"/>
              <a:ea typeface="黑体" pitchFamily="49" charset="-122"/>
            </a:endParaRPr>
          </a:p>
        </p:txBody>
      </p:sp>
      <p:sp>
        <p:nvSpPr>
          <p:cNvPr id="18" name="TextBox 17"/>
          <p:cNvSpPr txBox="1"/>
          <p:nvPr/>
        </p:nvSpPr>
        <p:spPr>
          <a:xfrm>
            <a:off x="215856" y="1804966"/>
            <a:ext cx="11787270" cy="45345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3200" dirty="0" smtClean="0">
                <a:latin typeface="黑体" pitchFamily="49" charset="-122"/>
                <a:ea typeface="黑体" pitchFamily="49" charset="-122"/>
              </a:rPr>
              <a:t>集群最近一次向节点发送 </a:t>
            </a:r>
            <a:r>
              <a:rPr lang="en-US" altLang="zh-CN" sz="3200" dirty="0" smtClean="0">
                <a:latin typeface="黑体" pitchFamily="49" charset="-122"/>
                <a:ea typeface="黑体" pitchFamily="49" charset="-122"/>
              </a:rPr>
              <a:t>PING </a:t>
            </a:r>
            <a:r>
              <a:rPr lang="zh-CN" altLang="en-US" sz="3200" dirty="0" smtClean="0">
                <a:latin typeface="黑体" pitchFamily="49" charset="-122"/>
                <a:ea typeface="黑体" pitchFamily="49" charset="-122"/>
              </a:rPr>
              <a:t>命令之后， 过去了多长时间还没接到回复。</a:t>
            </a:r>
          </a:p>
          <a:p>
            <a:pPr algn="l"/>
            <a:r>
              <a:rPr lang="zh-CN" altLang="en-US" sz="3200" dirty="0" smtClean="0">
                <a:latin typeface="黑体" pitchFamily="49" charset="-122"/>
                <a:ea typeface="黑体" pitchFamily="49" charset="-122"/>
              </a:rPr>
              <a:t>节点最近一次返回 </a:t>
            </a:r>
            <a:r>
              <a:rPr lang="en-US" altLang="zh-CN" sz="3200" dirty="0" smtClean="0">
                <a:latin typeface="黑体" pitchFamily="49" charset="-122"/>
                <a:ea typeface="黑体" pitchFamily="49" charset="-122"/>
              </a:rPr>
              <a:t>PONG </a:t>
            </a:r>
            <a:r>
              <a:rPr lang="zh-CN" altLang="en-US" sz="3200" dirty="0" smtClean="0">
                <a:latin typeface="黑体" pitchFamily="49" charset="-122"/>
                <a:ea typeface="黑体" pitchFamily="49" charset="-122"/>
              </a:rPr>
              <a:t>回复的时间。</a:t>
            </a:r>
          </a:p>
          <a:p>
            <a:pPr algn="l"/>
            <a:r>
              <a:rPr lang="zh-CN" altLang="en-US" sz="3200" dirty="0" smtClean="0">
                <a:latin typeface="黑体" pitchFamily="49" charset="-122"/>
                <a:ea typeface="黑体" pitchFamily="49" charset="-122"/>
              </a:rPr>
              <a:t>节点的配置节点（</a:t>
            </a:r>
            <a:r>
              <a:rPr lang="en-US" altLang="zh-CN" sz="3200" dirty="0" smtClean="0">
                <a:latin typeface="黑体" pitchFamily="49" charset="-122"/>
                <a:ea typeface="黑体" pitchFamily="49" charset="-122"/>
              </a:rPr>
              <a:t>configuration epoch</a:t>
            </a:r>
            <a:r>
              <a:rPr lang="zh-CN" altLang="en-US" sz="3200" dirty="0" smtClean="0">
                <a:latin typeface="黑体" pitchFamily="49" charset="-122"/>
                <a:ea typeface="黑体" pitchFamily="49" charset="-122"/>
              </a:rPr>
              <a:t>）：详细信息请参考 </a:t>
            </a:r>
            <a:r>
              <a:rPr lang="en-US" altLang="zh-CN" sz="3200" dirty="0" err="1" smtClean="0">
                <a:latin typeface="黑体" pitchFamily="49" charset="-122"/>
                <a:ea typeface="黑体" pitchFamily="49" charset="-122"/>
              </a:rPr>
              <a:t>Redis</a:t>
            </a:r>
            <a:r>
              <a:rPr lang="en-US" altLang="zh-CN" sz="3200" dirty="0" smtClean="0">
                <a:latin typeface="黑体" pitchFamily="49" charset="-122"/>
                <a:ea typeface="黑体" pitchFamily="49" charset="-122"/>
              </a:rPr>
              <a:t> </a:t>
            </a:r>
            <a:r>
              <a:rPr lang="zh-CN" altLang="en-US" sz="3200" dirty="0" smtClean="0">
                <a:latin typeface="黑体" pitchFamily="49" charset="-122"/>
                <a:ea typeface="黑体" pitchFamily="49" charset="-122"/>
              </a:rPr>
              <a:t>集群规范 。</a:t>
            </a:r>
          </a:p>
          <a:p>
            <a:pPr algn="l"/>
            <a:r>
              <a:rPr lang="zh-CN" altLang="en-US" sz="3200" dirty="0" smtClean="0">
                <a:latin typeface="黑体" pitchFamily="49" charset="-122"/>
                <a:ea typeface="黑体" pitchFamily="49" charset="-122"/>
              </a:rPr>
              <a:t>本节点的网络连接情况：例如 </a:t>
            </a:r>
            <a:r>
              <a:rPr lang="en-US" altLang="zh-CN" sz="3200" dirty="0" smtClean="0">
                <a:latin typeface="黑体" pitchFamily="49" charset="-122"/>
                <a:ea typeface="黑体" pitchFamily="49" charset="-122"/>
              </a:rPr>
              <a:t>connected </a:t>
            </a:r>
            <a:r>
              <a:rPr lang="zh-CN" altLang="en-US" sz="3200" dirty="0" smtClean="0">
                <a:latin typeface="黑体" pitchFamily="49" charset="-122"/>
                <a:ea typeface="黑体" pitchFamily="49" charset="-122"/>
              </a:rPr>
              <a:t>。</a:t>
            </a:r>
          </a:p>
          <a:p>
            <a:pPr algn="l"/>
            <a:r>
              <a:rPr lang="zh-CN" altLang="en-US" sz="3200" dirty="0" smtClean="0">
                <a:latin typeface="黑体" pitchFamily="49" charset="-122"/>
                <a:ea typeface="黑体" pitchFamily="49" charset="-122"/>
              </a:rPr>
              <a:t>节点目前包含的槽：例如 </a:t>
            </a:r>
            <a:r>
              <a:rPr lang="en-US" altLang="zh-CN" sz="3200" dirty="0" smtClean="0">
                <a:latin typeface="黑体" pitchFamily="49" charset="-122"/>
                <a:ea typeface="黑体" pitchFamily="49" charset="-122"/>
              </a:rPr>
              <a:t>127.0.0.1:7001 </a:t>
            </a:r>
            <a:r>
              <a:rPr lang="zh-CN" altLang="en-US" sz="3200" dirty="0" smtClean="0">
                <a:latin typeface="黑体" pitchFamily="49" charset="-122"/>
                <a:ea typeface="黑体" pitchFamily="49" charset="-122"/>
              </a:rPr>
              <a:t>目前包含号码为 </a:t>
            </a:r>
            <a:r>
              <a:rPr lang="en-US" altLang="zh-CN" sz="3200" dirty="0" smtClean="0">
                <a:latin typeface="黑体" pitchFamily="49" charset="-122"/>
                <a:ea typeface="黑体" pitchFamily="49" charset="-122"/>
              </a:rPr>
              <a:t>5960 </a:t>
            </a:r>
            <a:r>
              <a:rPr lang="zh-CN" altLang="en-US" sz="3200" dirty="0" smtClean="0">
                <a:latin typeface="黑体" pitchFamily="49" charset="-122"/>
                <a:ea typeface="黑体" pitchFamily="49" charset="-122"/>
              </a:rPr>
              <a:t>至 </a:t>
            </a:r>
            <a:r>
              <a:rPr lang="en-US" altLang="zh-CN" sz="3200" dirty="0" smtClean="0">
                <a:latin typeface="黑体" pitchFamily="49" charset="-122"/>
                <a:ea typeface="黑体" pitchFamily="49" charset="-122"/>
              </a:rPr>
              <a:t>10921 </a:t>
            </a:r>
            <a:r>
              <a:rPr lang="zh-CN" altLang="en-US" sz="3200" dirty="0" smtClean="0">
                <a:latin typeface="黑体" pitchFamily="49" charset="-122"/>
                <a:ea typeface="黑体" pitchFamily="49" charset="-122"/>
              </a:rPr>
              <a:t>的哈希槽。</a:t>
            </a:r>
          </a:p>
          <a:p>
            <a:pPr marL="0" marR="0" indent="0" algn="l" defTabSz="584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第五章</a:t>
            </a:r>
            <a:endParaRPr lang="zh-CN" altLang="en-US" dirty="0">
              <a:latin typeface="黑体" pitchFamily="49" charset="-122"/>
              <a:ea typeface="黑体" pitchFamily="49" charset="-122"/>
            </a:endParaRPr>
          </a:p>
        </p:txBody>
      </p:sp>
      <p:sp>
        <p:nvSpPr>
          <p:cNvPr id="18" name="TextBox 17"/>
          <p:cNvSpPr txBox="1"/>
          <p:nvPr/>
        </p:nvSpPr>
        <p:spPr>
          <a:xfrm>
            <a:off x="1716054" y="4162420"/>
            <a:ext cx="8929750" cy="194925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r>
              <a:rPr lang="en-US" altLang="zh-CN" sz="6000" dirty="0" err="1" smtClean="0"/>
              <a:t>Redis</a:t>
            </a:r>
            <a:r>
              <a:rPr lang="zh-CN" altLang="en-US" sz="6000" dirty="0" smtClean="0"/>
              <a:t> 多</a:t>
            </a:r>
            <a:r>
              <a:rPr lang="en-US" altLang="zh-CN" sz="6000" dirty="0" smtClean="0"/>
              <a:t>API</a:t>
            </a:r>
            <a:r>
              <a:rPr lang="zh-CN" altLang="en-US" sz="6000" dirty="0" smtClean="0"/>
              <a:t>开发实践</a:t>
            </a:r>
            <a:endParaRPr lang="en-US" altLang="zh-CN" sz="6000" dirty="0" smtClean="0"/>
          </a:p>
          <a:p>
            <a:pPr marL="0" marR="0" indent="0" algn="ctr" defTabSz="584200" rtl="0" fontAlgn="auto" latinLnBrk="0" hangingPunct="0">
              <a:lnSpc>
                <a:spcPct val="100000"/>
              </a:lnSpc>
              <a:spcBef>
                <a:spcPts val="0"/>
              </a:spcBef>
              <a:spcAft>
                <a:spcPts val="0"/>
              </a:spcAft>
              <a:buClrTx/>
              <a:buSzTx/>
              <a:buFontTx/>
              <a:buNone/>
            </a:pPr>
            <a:endParaRPr kumimoji="0" lang="zh-CN" altLang="en-US" sz="60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en-US" altLang="zh-CN" dirty="0" smtClean="0">
                <a:latin typeface="黑体" pitchFamily="49" charset="-122"/>
                <a:ea typeface="黑体" pitchFamily="49" charset="-122"/>
              </a:rPr>
              <a:t> API</a:t>
            </a:r>
            <a:r>
              <a:rPr lang="zh-CN" altLang="en-US" dirty="0" smtClean="0">
                <a:latin typeface="黑体" pitchFamily="49" charset="-122"/>
                <a:ea typeface="黑体" pitchFamily="49" charset="-122"/>
              </a:rPr>
              <a:t>支持</a:t>
            </a:r>
            <a:endParaRPr lang="zh-CN" altLang="en-US" dirty="0">
              <a:latin typeface="黑体" pitchFamily="49" charset="-122"/>
              <a:ea typeface="黑体" pitchFamily="49" charset="-122"/>
            </a:endParaRPr>
          </a:p>
        </p:txBody>
      </p:sp>
      <p:sp>
        <p:nvSpPr>
          <p:cNvPr id="22" name="TextBox 21"/>
          <p:cNvSpPr txBox="1"/>
          <p:nvPr/>
        </p:nvSpPr>
        <p:spPr>
          <a:xfrm>
            <a:off x="287294" y="1804966"/>
            <a:ext cx="11858708" cy="139525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2800" dirty="0" err="1" smtClean="0">
                <a:latin typeface="宋体" pitchFamily="2" charset="-122"/>
                <a:ea typeface="宋体" pitchFamily="2" charset="-122"/>
              </a:rPr>
              <a:t>Redis</a:t>
            </a:r>
            <a:r>
              <a:rPr lang="zh-CN" altLang="en-US" sz="2800" dirty="0" smtClean="0">
                <a:latin typeface="宋体" pitchFamily="2" charset="-122"/>
                <a:ea typeface="宋体" pitchFamily="2" charset="-122"/>
              </a:rPr>
              <a:t>提供了各类开发语言的</a:t>
            </a:r>
            <a:r>
              <a:rPr lang="en-US" altLang="zh-CN" sz="2800" dirty="0" smtClean="0">
                <a:latin typeface="宋体" pitchFamily="2" charset="-122"/>
                <a:ea typeface="宋体" pitchFamily="2" charset="-122"/>
              </a:rPr>
              <a:t>API</a:t>
            </a:r>
            <a:r>
              <a:rPr lang="zh-CN" altLang="en-US" sz="2800" dirty="0" smtClean="0">
                <a:latin typeface="宋体" pitchFamily="2" charset="-122"/>
                <a:ea typeface="宋体" pitchFamily="2" charset="-122"/>
              </a:rPr>
              <a:t>，方便开发语言连接使用</a:t>
            </a:r>
            <a:r>
              <a:rPr lang="en-US" altLang="zh-CN" sz="2800" dirty="0" err="1" smtClean="0">
                <a:latin typeface="宋体" pitchFamily="2" charset="-122"/>
                <a:ea typeface="宋体" pitchFamily="2" charset="-122"/>
              </a:rPr>
              <a:t>Redis</a:t>
            </a:r>
            <a:r>
              <a:rPr lang="zh-CN" altLang="en-US" sz="2800" dirty="0" smtClean="0">
                <a:latin typeface="宋体" pitchFamily="2" charset="-122"/>
                <a:ea typeface="宋体" pitchFamily="2" charset="-122"/>
              </a:rPr>
              <a:t>。</a:t>
            </a:r>
            <a:endParaRPr lang="en-US" altLang="zh-CN" sz="2800" dirty="0" smtClean="0">
              <a:latin typeface="宋体" pitchFamily="2" charset="-122"/>
              <a:ea typeface="宋体" pitchFamily="2" charset="-122"/>
            </a:endParaRPr>
          </a:p>
          <a:p>
            <a:pPr algn="l"/>
            <a:r>
              <a:rPr lang="en-US" altLang="zh-CN" sz="2800" dirty="0" smtClean="0">
                <a:latin typeface="宋体" pitchFamily="2" charset="-122"/>
                <a:ea typeface="宋体" pitchFamily="2" charset="-122"/>
              </a:rPr>
              <a:t>https://redis.io/clients</a:t>
            </a:r>
          </a:p>
          <a:p>
            <a:pPr marL="0" marR="0" indent="0" algn="l" defTabSz="584200" rtl="0" fontAlgn="auto" latinLnBrk="0" hangingPunct="0">
              <a:lnSpc>
                <a:spcPct val="100000"/>
              </a:lnSpc>
              <a:spcBef>
                <a:spcPts val="0"/>
              </a:spcBef>
              <a:spcAft>
                <a:spcPts val="0"/>
              </a:spcAft>
              <a:buClrTx/>
              <a:buSzTx/>
              <a:buFontTx/>
              <a:buNone/>
            </a:pPr>
            <a:r>
              <a:rPr lang="zh-CN" altLang="en-US" sz="2800" dirty="0" smtClean="0">
                <a:latin typeface="宋体" pitchFamily="2" charset="-122"/>
                <a:ea typeface="宋体" pitchFamily="2" charset="-122"/>
              </a:rPr>
              <a:t>官方网站提供了不同开发语言的</a:t>
            </a:r>
            <a:r>
              <a:rPr lang="en-US" altLang="zh-CN" sz="2800" dirty="0" smtClean="0">
                <a:latin typeface="宋体" pitchFamily="2" charset="-122"/>
                <a:ea typeface="宋体" pitchFamily="2" charset="-122"/>
              </a:rPr>
              <a:t>API</a:t>
            </a:r>
            <a:r>
              <a:rPr lang="zh-CN" altLang="en-US" sz="2800" dirty="0" smtClean="0">
                <a:latin typeface="宋体" pitchFamily="2" charset="-122"/>
                <a:ea typeface="宋体" pitchFamily="2" charset="-122"/>
              </a:rPr>
              <a:t>程序。</a:t>
            </a:r>
            <a:endParaRPr kumimoji="0" lang="zh-CN" altLang="en-US" sz="2800" b="0" i="0" u="none" strike="noStrike" cap="none" spc="0" normalizeH="0" baseline="0" dirty="0">
              <a:ln>
                <a:noFill/>
              </a:ln>
              <a:solidFill>
                <a:srgbClr val="000000"/>
              </a:solidFill>
              <a:effectLst/>
              <a:uFillTx/>
              <a:latin typeface="宋体" pitchFamily="2" charset="-122"/>
              <a:ea typeface="宋体" pitchFamily="2" charset="-122"/>
              <a:sym typeface="Helvetica"/>
            </a:endParaRPr>
          </a:p>
        </p:txBody>
      </p:sp>
      <p:pic>
        <p:nvPicPr>
          <p:cNvPr id="1026" name="Picture 2"/>
          <p:cNvPicPr>
            <a:picLocks noChangeAspect="1" noChangeArrowheads="1"/>
          </p:cNvPicPr>
          <p:nvPr/>
        </p:nvPicPr>
        <p:blipFill>
          <a:blip r:embed="rId5"/>
          <a:srcRect/>
          <a:stretch>
            <a:fillRect/>
          </a:stretch>
        </p:blipFill>
        <p:spPr bwMode="auto">
          <a:xfrm>
            <a:off x="430170" y="3448040"/>
            <a:ext cx="7891463" cy="35337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企业缓存数据库解决方案对比</a:t>
            </a:r>
            <a:endParaRPr kumimoji="0" lang="zh-CN" altLang="en-US" sz="36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358732" y="1876404"/>
            <a:ext cx="12430212" cy="63319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sym typeface="Arial" charset="0"/>
              </a:rPr>
              <a:t>Memcached</a:t>
            </a:r>
            <a:r>
              <a:rPr lang="en-US" altLang="zh-CN" sz="3200" dirty="0" smtClean="0">
                <a:solidFill>
                  <a:schemeClr val="tx1"/>
                </a:solidFill>
                <a:latin typeface="黑体" pitchFamily="49" charset="-122"/>
                <a:ea typeface="黑体" pitchFamily="49" charset="-122"/>
                <a:sym typeface="Arial" charset="0"/>
              </a:rPr>
              <a:t>:</a:t>
            </a: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优点：高性能读写、单一数据类型、支持客户端式分布式集群、一致性</a:t>
            </a:r>
            <a:r>
              <a:rPr lang="en-US" altLang="zh-CN" sz="2800" dirty="0" smtClean="0">
                <a:latin typeface="黑体" pitchFamily="49" charset="-122"/>
                <a:ea typeface="黑体" pitchFamily="49" charset="-122"/>
              </a:rPr>
              <a:t>hash</a:t>
            </a:r>
          </a:p>
          <a:p>
            <a:pPr algn="l"/>
            <a:r>
              <a:rPr lang="zh-CN" altLang="en-US" sz="2800" dirty="0" smtClean="0">
                <a:latin typeface="黑体" pitchFamily="49" charset="-122"/>
                <a:ea typeface="黑体" pitchFamily="49" charset="-122"/>
              </a:rPr>
              <a:t>多核结构、多线程读写性能高。</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缺点：无持久化、节点故障可能出现缓存穿透、分布式需要客户端实现、跨机房数据同步困难、架构扩容复杂度高</a:t>
            </a:r>
            <a:endParaRPr lang="en-US" altLang="zh-CN" sz="2800" dirty="0" smtClean="0">
              <a:latin typeface="黑体" pitchFamily="49" charset="-122"/>
              <a:ea typeface="黑体" pitchFamily="49"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sym typeface="Arial" charset="0"/>
              </a:rPr>
              <a:t>Redis</a:t>
            </a:r>
            <a:r>
              <a:rPr lang="en-US" altLang="zh-CN" sz="3200" dirty="0" smtClean="0">
                <a:solidFill>
                  <a:schemeClr val="tx1"/>
                </a:solidFill>
                <a:latin typeface="黑体" pitchFamily="49" charset="-122"/>
                <a:ea typeface="黑体" pitchFamily="49" charset="-122"/>
                <a:sym typeface="Arial" charset="0"/>
              </a:rPr>
              <a:t>:</a:t>
            </a: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优点：高性能读写、多数据类型支持、数据持久化、高可用架构、支持自定义虚拟内存、支持分布式分片集群、单线程读写性能极高</a:t>
            </a:r>
            <a:endParaRPr lang="en-US" altLang="zh-CN" sz="2800" dirty="0" smtClean="0">
              <a:latin typeface="黑体" pitchFamily="49" charset="-122"/>
              <a:ea typeface="黑体" pitchFamily="49" charset="-122"/>
            </a:endParaRPr>
          </a:p>
          <a:p>
            <a:pPr algn="l"/>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缺点：多线程读写较</a:t>
            </a:r>
            <a:r>
              <a:rPr lang="en-US" altLang="zh-CN" sz="2800" dirty="0" err="1" smtClean="0">
                <a:latin typeface="黑体" pitchFamily="49" charset="-122"/>
                <a:ea typeface="黑体" pitchFamily="49" charset="-122"/>
              </a:rPr>
              <a:t>Memcached</a:t>
            </a:r>
            <a:r>
              <a:rPr lang="zh-CN" altLang="en-US" sz="2800" dirty="0" smtClean="0">
                <a:latin typeface="黑体" pitchFamily="49" charset="-122"/>
                <a:ea typeface="黑体" pitchFamily="49" charset="-122"/>
              </a:rPr>
              <a:t>慢</a:t>
            </a: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dirty="0" err="1" smtClean="0">
                <a:solidFill>
                  <a:schemeClr val="tx1"/>
                </a:solidFill>
                <a:latin typeface="黑体" pitchFamily="49" charset="-122"/>
                <a:ea typeface="黑体" pitchFamily="49" charset="-122"/>
                <a:sym typeface="Arial" charset="0"/>
              </a:rPr>
              <a:t>Tair</a:t>
            </a:r>
            <a:r>
              <a:rPr lang="zh-CN" altLang="en-US" sz="3200" dirty="0" smtClean="0">
                <a:solidFill>
                  <a:schemeClr val="tx1"/>
                </a:solidFill>
                <a:latin typeface="黑体" pitchFamily="49" charset="-122"/>
                <a:ea typeface="黑体" pitchFamily="49" charset="-122"/>
                <a:sym typeface="Arial" charset="0"/>
              </a:rPr>
              <a:t>：</a:t>
            </a:r>
            <a:endParaRPr lang="en-US" altLang="zh-CN" sz="3200" dirty="0" smtClean="0">
              <a:solidFill>
                <a:schemeClr val="tx1"/>
              </a:solidFill>
              <a:latin typeface="黑体" pitchFamily="49" charset="-122"/>
              <a:ea typeface="黑体" pitchFamily="49" charset="-122"/>
              <a:sym typeface="Arial" charset="0"/>
            </a:endParaRPr>
          </a:p>
          <a:p>
            <a:pPr marL="0" marR="0" indent="0" algn="l" defTabSz="584200" rtl="0" fontAlgn="auto" latinLnBrk="0" hangingPunct="0">
              <a:lnSpc>
                <a:spcPct val="100000"/>
              </a:lnSpc>
              <a:spcBef>
                <a:spcPts val="0"/>
              </a:spcBef>
              <a:spcAft>
                <a:spcPts val="0"/>
              </a:spcAft>
              <a:buClrTx/>
              <a:buSzTx/>
              <a:buFontTx/>
              <a:buNone/>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优点：高性能读写、支持三种存储引擎（</a:t>
            </a:r>
            <a:r>
              <a:rPr lang="en-US" altLang="zh-CN" sz="2800" dirty="0" smtClean="0">
                <a:latin typeface="黑体" pitchFamily="49" charset="-122"/>
                <a:ea typeface="黑体" pitchFamily="49" charset="-122"/>
              </a:rPr>
              <a:t>ddb</a:t>
            </a:r>
            <a:r>
              <a:rPr lang="zh-CN" altLang="en-US"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rdb</a:t>
            </a:r>
            <a:r>
              <a:rPr lang="zh-CN" altLang="en-US" sz="2800" dirty="0" smtClean="0">
                <a:latin typeface="黑体" pitchFamily="49" charset="-122"/>
                <a:ea typeface="黑体" pitchFamily="49" charset="-122"/>
              </a:rPr>
              <a:t>、</a:t>
            </a:r>
            <a:r>
              <a:rPr lang="en-US" altLang="zh-CN" sz="2800" dirty="0" err="1" smtClean="0">
                <a:latin typeface="黑体" pitchFamily="49" charset="-122"/>
                <a:ea typeface="黑体" pitchFamily="49" charset="-122"/>
              </a:rPr>
              <a:t>ldb</a:t>
            </a:r>
            <a:r>
              <a:rPr lang="zh-CN" altLang="en-US" sz="2800" dirty="0" smtClean="0">
                <a:latin typeface="黑体" pitchFamily="49" charset="-122"/>
                <a:ea typeface="黑体" pitchFamily="49" charset="-122"/>
              </a:rPr>
              <a:t>）、支持高可用、支持分布式分片集群、支撑了几乎所有淘宝业务的缓存。</a:t>
            </a:r>
            <a:endParaRPr lang="en-US" altLang="zh-CN" sz="2800" dirty="0" smtClean="0">
              <a:latin typeface="黑体" pitchFamily="49" charset="-122"/>
              <a:ea typeface="黑体" pitchFamily="49" charset="-122"/>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	</a:t>
            </a:r>
            <a:r>
              <a:rPr kumimoji="0" lang="zh-CN" altLang="en-US" sz="2800" b="0" i="0" u="none" strike="noStrike" cap="none" spc="0" normalizeH="0" baseline="0" dirty="0" smtClean="0">
                <a:ln>
                  <a:noFill/>
                </a:ln>
                <a:solidFill>
                  <a:srgbClr val="000000"/>
                </a:solidFill>
                <a:effectLst/>
                <a:uFillTx/>
                <a:latin typeface="黑体" pitchFamily="49" charset="-122"/>
                <a:ea typeface="黑体" pitchFamily="49" charset="-122"/>
                <a:sym typeface="Helvetica"/>
              </a:rPr>
              <a:t>缺点：单机情况下，读写性能较其他两种产品较慢</a:t>
            </a:r>
            <a:endParaRPr kumimoji="0" lang="zh-CN" altLang="en-US" sz="28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Python</a:t>
            </a:r>
            <a:r>
              <a:rPr lang="zh-CN" altLang="en-US" dirty="0" smtClean="0">
                <a:latin typeface="黑体" pitchFamily="49" charset="-122"/>
                <a:ea typeface="黑体" pitchFamily="49" charset="-122"/>
              </a:rPr>
              <a:t>连接</a:t>
            </a:r>
            <a:r>
              <a:rPr lang="en-US" altLang="zh-CN" dirty="0" err="1" smtClean="0">
                <a:latin typeface="黑体" pitchFamily="49" charset="-122"/>
                <a:ea typeface="黑体" pitchFamily="49" charset="-122"/>
              </a:rPr>
              <a:t>redis</a:t>
            </a:r>
            <a:endParaRPr lang="zh-CN" altLang="en-US" dirty="0">
              <a:latin typeface="黑体" pitchFamily="49" charset="-122"/>
              <a:ea typeface="黑体" pitchFamily="49" charset="-122"/>
            </a:endParaRPr>
          </a:p>
        </p:txBody>
      </p:sp>
      <p:sp>
        <p:nvSpPr>
          <p:cNvPr id="19" name="矩形 18"/>
          <p:cNvSpPr/>
          <p:nvPr/>
        </p:nvSpPr>
        <p:spPr>
          <a:xfrm>
            <a:off x="358732" y="1662090"/>
            <a:ext cx="11572956" cy="646331"/>
          </a:xfrm>
          <a:prstGeom prst="rect">
            <a:avLst/>
          </a:prstGeom>
        </p:spPr>
        <p:txBody>
          <a:bodyPr wrap="square">
            <a:spAutoFit/>
          </a:bodyPr>
          <a:lstStyle/>
          <a:p>
            <a:pPr algn="l"/>
            <a:r>
              <a:rPr lang="en-US" altLang="zh-CN" dirty="0" smtClean="0"/>
              <a:t>https://redis.io/clients#python</a:t>
            </a:r>
            <a:endParaRPr lang="zh-CN" altLang="en-US" dirty="0"/>
          </a:p>
        </p:txBody>
      </p:sp>
      <p:pic>
        <p:nvPicPr>
          <p:cNvPr id="2050" name="Picture 2"/>
          <p:cNvPicPr>
            <a:picLocks noChangeAspect="1" noChangeArrowheads="1"/>
          </p:cNvPicPr>
          <p:nvPr/>
        </p:nvPicPr>
        <p:blipFill>
          <a:blip r:embed="rId5"/>
          <a:srcRect/>
          <a:stretch>
            <a:fillRect/>
          </a:stretch>
        </p:blipFill>
        <p:spPr bwMode="auto">
          <a:xfrm>
            <a:off x="358732" y="2590784"/>
            <a:ext cx="5995281" cy="6000792"/>
          </a:xfrm>
          <a:prstGeom prst="rect">
            <a:avLst/>
          </a:prstGeom>
          <a:noFill/>
          <a:ln w="9525">
            <a:noFill/>
            <a:miter lim="800000"/>
            <a:headEnd/>
            <a:tailEnd/>
          </a:ln>
          <a:effectLst/>
        </p:spPr>
      </p:pic>
      <p:sp>
        <p:nvSpPr>
          <p:cNvPr id="22" name="TextBox 21"/>
          <p:cNvSpPr txBox="1"/>
          <p:nvPr/>
        </p:nvSpPr>
        <p:spPr>
          <a:xfrm>
            <a:off x="6430962" y="3162288"/>
            <a:ext cx="6000792" cy="182614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2800" b="1" dirty="0" smtClean="0">
                <a:latin typeface="宋体" pitchFamily="2" charset="-122"/>
                <a:ea typeface="宋体" pitchFamily="2" charset="-122"/>
              </a:rPr>
              <a:t>官网中，给我们提供了很多种</a:t>
            </a:r>
            <a:r>
              <a:rPr lang="en-US" altLang="zh-CN" sz="2800" b="1" dirty="0" smtClean="0">
                <a:latin typeface="宋体" pitchFamily="2" charset="-122"/>
                <a:ea typeface="宋体" pitchFamily="2" charset="-122"/>
              </a:rPr>
              <a:t>Python</a:t>
            </a:r>
            <a:r>
              <a:rPr lang="zh-CN" altLang="en-US" sz="2800" b="1" dirty="0" smtClean="0">
                <a:latin typeface="宋体" pitchFamily="2" charset="-122"/>
                <a:ea typeface="宋体" pitchFamily="2" charset="-122"/>
              </a:rPr>
              <a:t>连接</a:t>
            </a:r>
            <a:r>
              <a:rPr lang="en-US" altLang="zh-CN" sz="2800" b="1" dirty="0" err="1" smtClean="0">
                <a:latin typeface="宋体" pitchFamily="2" charset="-122"/>
                <a:ea typeface="宋体" pitchFamily="2" charset="-122"/>
              </a:rPr>
              <a:t>redis</a:t>
            </a:r>
            <a:r>
              <a:rPr lang="zh-CN" altLang="en-US" sz="2800" b="1" dirty="0" smtClean="0">
                <a:latin typeface="宋体" pitchFamily="2" charset="-122"/>
                <a:ea typeface="宋体" pitchFamily="2" charset="-122"/>
              </a:rPr>
              <a:t>的</a:t>
            </a:r>
            <a:r>
              <a:rPr lang="en-US" altLang="zh-CN" sz="2800" b="1" dirty="0" smtClean="0">
                <a:latin typeface="宋体" pitchFamily="2" charset="-122"/>
                <a:ea typeface="宋体" pitchFamily="2" charset="-122"/>
              </a:rPr>
              <a:t>API</a:t>
            </a:r>
            <a:r>
              <a:rPr lang="zh-CN" altLang="en-US" sz="2800" b="1" dirty="0" smtClean="0">
                <a:latin typeface="宋体" pitchFamily="2" charset="-122"/>
                <a:ea typeface="宋体" pitchFamily="2" charset="-122"/>
              </a:rPr>
              <a:t>，我们通常选择有“笑脸”并且带有“星号”的使用</a:t>
            </a:r>
            <a:endParaRPr lang="en-US" altLang="zh-CN" sz="2800" b="1" dirty="0" smtClean="0">
              <a:latin typeface="宋体" pitchFamily="2" charset="-122"/>
              <a:ea typeface="宋体" pitchFamily="2" charset="-122"/>
            </a:endParaRPr>
          </a:p>
          <a:p>
            <a:pPr marL="0" marR="0" indent="0" algn="l" defTabSz="5842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dirty="0" smtClean="0">
                <a:ln>
                  <a:noFill/>
                </a:ln>
                <a:solidFill>
                  <a:srgbClr val="000000"/>
                </a:solidFill>
                <a:effectLst/>
                <a:uFillTx/>
                <a:latin typeface="宋体" pitchFamily="2" charset="-122"/>
                <a:ea typeface="宋体" pitchFamily="2" charset="-122"/>
                <a:sym typeface="Helvetica"/>
              </a:rPr>
              <a:t>这里我们推荐使用</a:t>
            </a:r>
            <a:r>
              <a:rPr kumimoji="0" lang="en-US" altLang="zh-CN" sz="2800" b="1" i="0" u="none" strike="noStrike" cap="none" spc="0" normalizeH="0" baseline="0" dirty="0" err="1" smtClean="0">
                <a:ln>
                  <a:noFill/>
                </a:ln>
                <a:solidFill>
                  <a:srgbClr val="000000"/>
                </a:solidFill>
                <a:effectLst/>
                <a:uFillTx/>
                <a:latin typeface="宋体" pitchFamily="2" charset="-122"/>
                <a:ea typeface="宋体" pitchFamily="2" charset="-122"/>
                <a:sym typeface="Helvetica"/>
              </a:rPr>
              <a:t>redis-py</a:t>
            </a:r>
            <a:r>
              <a:rPr kumimoji="0" lang="en-US" altLang="zh-CN" sz="2800" b="1" i="0" u="none" strike="noStrike" cap="none" spc="0" normalizeH="0" baseline="0" dirty="0" smtClean="0">
                <a:ln>
                  <a:noFill/>
                </a:ln>
                <a:solidFill>
                  <a:srgbClr val="000000"/>
                </a:solidFill>
                <a:effectLst/>
                <a:uFillTx/>
                <a:latin typeface="宋体" pitchFamily="2" charset="-122"/>
                <a:ea typeface="宋体" pitchFamily="2" charset="-122"/>
                <a:sym typeface="Helvetica"/>
              </a:rPr>
              <a:t>.</a:t>
            </a:r>
            <a:endParaRPr kumimoji="0" lang="zh-CN" altLang="en-US" sz="2800" b="1" i="0" u="none" strike="noStrike" cap="none" spc="0" normalizeH="0" baseline="0" dirty="0">
              <a:ln>
                <a:noFill/>
              </a:ln>
              <a:solidFill>
                <a:srgbClr val="000000"/>
              </a:solidFill>
              <a:effectLst/>
              <a:uFillTx/>
              <a:latin typeface="宋体" pitchFamily="2" charset="-122"/>
              <a:ea typeface="宋体" pitchFamily="2"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redis-py</a:t>
            </a:r>
            <a:r>
              <a:rPr lang="zh-CN" altLang="en-US" dirty="0" smtClean="0">
                <a:latin typeface="黑体" pitchFamily="49" charset="-122"/>
                <a:ea typeface="黑体" pitchFamily="49" charset="-122"/>
              </a:rPr>
              <a:t>安装方式</a:t>
            </a:r>
            <a:endParaRPr lang="zh-CN" altLang="en-US" dirty="0">
              <a:latin typeface="黑体" pitchFamily="49" charset="-122"/>
              <a:ea typeface="黑体" pitchFamily="49" charset="-122"/>
            </a:endParaRPr>
          </a:p>
        </p:txBody>
      </p:sp>
      <p:sp>
        <p:nvSpPr>
          <p:cNvPr id="18" name="Rectangle 2051"/>
          <p:cNvSpPr>
            <a:spLocks noChangeArrowheads="1"/>
          </p:cNvSpPr>
          <p:nvPr/>
        </p:nvSpPr>
        <p:spPr bwMode="auto">
          <a:xfrm>
            <a:off x="358732" y="1662090"/>
            <a:ext cx="12001584" cy="6715172"/>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TextBox 19"/>
          <p:cNvSpPr txBox="1"/>
          <p:nvPr/>
        </p:nvSpPr>
        <p:spPr>
          <a:xfrm>
            <a:off x="358732" y="2019280"/>
            <a:ext cx="11430080" cy="56425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err="1" smtClean="0">
                <a:latin typeface="黑体" pitchFamily="49" charset="-122"/>
                <a:ea typeface="黑体" pitchFamily="49" charset="-122"/>
              </a:rPr>
              <a:t>redis-py</a:t>
            </a:r>
            <a:r>
              <a:rPr lang="en-US" altLang="zh-CN" sz="2400" dirty="0" smtClean="0">
                <a:latin typeface="黑体" pitchFamily="49" charset="-122"/>
                <a:ea typeface="黑体" pitchFamily="49" charset="-122"/>
              </a:rPr>
              <a:t> requires a running </a:t>
            </a:r>
            <a:r>
              <a:rPr lang="en-US" altLang="zh-CN" sz="2400" dirty="0" err="1" smtClean="0">
                <a:latin typeface="黑体" pitchFamily="49" charset="-122"/>
                <a:ea typeface="黑体" pitchFamily="49" charset="-122"/>
              </a:rPr>
              <a:t>Redis</a:t>
            </a:r>
            <a:r>
              <a:rPr lang="en-US" altLang="zh-CN" sz="2400" dirty="0" smtClean="0">
                <a:latin typeface="黑体" pitchFamily="49" charset="-122"/>
                <a:ea typeface="黑体" pitchFamily="49" charset="-122"/>
              </a:rPr>
              <a:t> server. See </a:t>
            </a:r>
            <a:r>
              <a:rPr lang="en-US" altLang="zh-CN" sz="2400" dirty="0" err="1" smtClean="0">
                <a:latin typeface="黑体" pitchFamily="49" charset="-122"/>
                <a:ea typeface="黑体" pitchFamily="49" charset="-122"/>
              </a:rPr>
              <a:t>Redis's</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quickstart</a:t>
            </a:r>
            <a:r>
              <a:rPr lang="en-US" altLang="zh-CN" sz="2400" dirty="0" smtClean="0">
                <a:latin typeface="黑体" pitchFamily="49" charset="-122"/>
                <a:ea typeface="黑体" pitchFamily="49" charset="-122"/>
              </a:rPr>
              <a:t> for installation instructions.</a:t>
            </a:r>
          </a:p>
          <a:p>
            <a:pPr algn="l"/>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To install </a:t>
            </a:r>
            <a:r>
              <a:rPr lang="en-US" altLang="zh-CN" sz="2400" dirty="0" err="1" smtClean="0">
                <a:latin typeface="黑体" pitchFamily="49" charset="-122"/>
                <a:ea typeface="黑体" pitchFamily="49" charset="-122"/>
              </a:rPr>
              <a:t>redis-py</a:t>
            </a:r>
            <a:r>
              <a:rPr lang="en-US" altLang="zh-CN" sz="2400" dirty="0" smtClean="0">
                <a:latin typeface="黑体" pitchFamily="49" charset="-122"/>
                <a:ea typeface="黑体" pitchFamily="49" charset="-122"/>
              </a:rPr>
              <a:t>, simply:</a:t>
            </a:r>
          </a:p>
          <a:p>
            <a:pPr algn="l"/>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sudo</a:t>
            </a:r>
            <a:r>
              <a:rPr lang="en-US" altLang="zh-CN" sz="2400" dirty="0" smtClean="0">
                <a:latin typeface="黑体" pitchFamily="49" charset="-122"/>
                <a:ea typeface="黑体" pitchFamily="49" charset="-122"/>
              </a:rPr>
              <a:t> pip install </a:t>
            </a:r>
            <a:r>
              <a:rPr lang="en-US" altLang="zh-CN" sz="2400" dirty="0" err="1" smtClean="0">
                <a:latin typeface="黑体" pitchFamily="49" charset="-122"/>
                <a:ea typeface="黑体" pitchFamily="49" charset="-122"/>
              </a:rPr>
              <a:t>redis</a:t>
            </a:r>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or alternatively (you really should be using pip though):</a:t>
            </a:r>
          </a:p>
          <a:p>
            <a:pPr algn="l"/>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sudo</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easy_install</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redis</a:t>
            </a:r>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or from source:</a:t>
            </a:r>
          </a:p>
          <a:p>
            <a:pPr algn="l"/>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sudo</a:t>
            </a:r>
            <a:r>
              <a:rPr lang="en-US" altLang="zh-CN" sz="2400" dirty="0" smtClean="0">
                <a:latin typeface="黑体" pitchFamily="49" charset="-122"/>
                <a:ea typeface="黑体" pitchFamily="49" charset="-122"/>
              </a:rPr>
              <a:t> python setup.py install</a:t>
            </a:r>
          </a:p>
          <a:p>
            <a:pPr algn="l"/>
            <a:endParaRPr lang="en-US" altLang="zh-CN"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我们推荐的是使用源码安装的方式，以为可以人为定制版本和功能。</a:t>
            </a:r>
            <a:endParaRPr lang="en-US" altLang="zh-CN" sz="2400" dirty="0" smtClean="0">
              <a:latin typeface="黑体" pitchFamily="49" charset="-122"/>
              <a:ea typeface="黑体" pitchFamily="49" charset="-122"/>
            </a:endParaRPr>
          </a:p>
          <a:p>
            <a:pPr algn="l"/>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Python</a:t>
            </a:r>
            <a:r>
              <a:rPr lang="zh-CN" altLang="en-US" dirty="0" smtClean="0">
                <a:latin typeface="黑体" pitchFamily="49" charset="-122"/>
                <a:ea typeface="黑体" pitchFamily="49" charset="-122"/>
              </a:rPr>
              <a:t>连接</a:t>
            </a:r>
            <a:r>
              <a:rPr lang="en-US" altLang="zh-CN" dirty="0" err="1" smtClean="0">
                <a:latin typeface="黑体" pitchFamily="49" charset="-122"/>
                <a:ea typeface="黑体" pitchFamily="49" charset="-122"/>
              </a:rPr>
              <a:t>redis</a:t>
            </a:r>
            <a:endParaRPr lang="zh-CN" altLang="en-US" dirty="0">
              <a:latin typeface="黑体" pitchFamily="49" charset="-122"/>
              <a:ea typeface="黑体" pitchFamily="49" charset="-122"/>
            </a:endParaRPr>
          </a:p>
        </p:txBody>
      </p:sp>
      <p:sp>
        <p:nvSpPr>
          <p:cNvPr id="18" name="Rectangle 2051"/>
          <p:cNvSpPr>
            <a:spLocks noChangeArrowheads="1"/>
          </p:cNvSpPr>
          <p:nvPr/>
        </p:nvSpPr>
        <p:spPr bwMode="auto">
          <a:xfrm>
            <a:off x="287294" y="1662090"/>
            <a:ext cx="12073022" cy="6000792"/>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9" name="TextBox 18"/>
          <p:cNvSpPr txBox="1"/>
          <p:nvPr/>
        </p:nvSpPr>
        <p:spPr>
          <a:xfrm>
            <a:off x="358732" y="1733528"/>
            <a:ext cx="11715832" cy="2687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err="1" smtClean="0">
                <a:latin typeface="黑体" pitchFamily="49" charset="-122"/>
                <a:ea typeface="黑体" pitchFamily="49" charset="-122"/>
              </a:rPr>
              <a:t>redis-py</a:t>
            </a:r>
            <a:r>
              <a:rPr lang="zh-CN" altLang="en-US" sz="2400" dirty="0" smtClean="0">
                <a:latin typeface="黑体" pitchFamily="49" charset="-122"/>
                <a:ea typeface="黑体" pitchFamily="49" charset="-122"/>
              </a:rPr>
              <a:t>提供的，</a:t>
            </a:r>
            <a:r>
              <a:rPr lang="en-US" altLang="zh-CN" sz="2400" dirty="0" smtClean="0">
                <a:latin typeface="黑体" pitchFamily="49" charset="-122"/>
                <a:ea typeface="黑体" pitchFamily="49" charset="-122"/>
              </a:rPr>
              <a:t>python </a:t>
            </a:r>
            <a:r>
              <a:rPr lang="zh-CN" altLang="en-US" sz="2400" dirty="0" smtClean="0">
                <a:latin typeface="黑体" pitchFamily="49" charset="-122"/>
                <a:ea typeface="黑体" pitchFamily="49" charset="-122"/>
              </a:rPr>
              <a:t>连接及操作</a:t>
            </a:r>
            <a:r>
              <a:rPr lang="en-US" altLang="zh-CN" sz="2400" dirty="0" err="1" smtClean="0">
                <a:latin typeface="黑体" pitchFamily="49" charset="-122"/>
                <a:ea typeface="黑体" pitchFamily="49" charset="-122"/>
              </a:rPr>
              <a:t>redis</a:t>
            </a:r>
            <a:r>
              <a:rPr lang="zh-CN" altLang="en-US" sz="2400" dirty="0" smtClean="0">
                <a:latin typeface="黑体" pitchFamily="49" charset="-122"/>
                <a:ea typeface="黑体" pitchFamily="49" charset="-122"/>
              </a:rPr>
              <a:t>方式：</a:t>
            </a:r>
          </a:p>
          <a:p>
            <a:pPr algn="l"/>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redis-py</a:t>
            </a:r>
            <a:r>
              <a:rPr lang="zh-CN" altLang="en-US" sz="2400" dirty="0" smtClean="0">
                <a:latin typeface="黑体" pitchFamily="49" charset="-122"/>
                <a:ea typeface="黑体" pitchFamily="49" charset="-122"/>
              </a:rPr>
              <a:t>提供两个类</a:t>
            </a:r>
            <a:r>
              <a:rPr lang="en-US" altLang="zh-CN" sz="2400" dirty="0" err="1" smtClean="0">
                <a:latin typeface="黑体" pitchFamily="49" charset="-122"/>
                <a:ea typeface="黑体" pitchFamily="49" charset="-122"/>
              </a:rPr>
              <a:t>Redis</a:t>
            </a:r>
            <a:r>
              <a:rPr lang="zh-CN" altLang="en-US" sz="2400" dirty="0" smtClean="0">
                <a:latin typeface="黑体" pitchFamily="49" charset="-122"/>
                <a:ea typeface="黑体" pitchFamily="49" charset="-122"/>
              </a:rPr>
              <a:t>和</a:t>
            </a:r>
            <a:r>
              <a:rPr lang="en-US" altLang="zh-CN" sz="2400" dirty="0" err="1" smtClean="0">
                <a:latin typeface="黑体" pitchFamily="49" charset="-122"/>
                <a:ea typeface="黑体" pitchFamily="49" charset="-122"/>
              </a:rPr>
              <a:t>StrictRedis</a:t>
            </a:r>
            <a:r>
              <a:rPr lang="zh-CN" altLang="en-US" sz="2400" dirty="0" smtClean="0">
                <a:latin typeface="黑体" pitchFamily="49" charset="-122"/>
                <a:ea typeface="黑体" pitchFamily="49" charset="-122"/>
              </a:rPr>
              <a:t>用于实现</a:t>
            </a:r>
            <a:r>
              <a:rPr lang="en-US" altLang="zh-CN" sz="2400" dirty="0" err="1" smtClean="0">
                <a:latin typeface="黑体" pitchFamily="49" charset="-122"/>
                <a:ea typeface="黑体" pitchFamily="49" charset="-122"/>
              </a:rPr>
              <a:t>Redis</a:t>
            </a:r>
            <a:r>
              <a:rPr lang="zh-CN" altLang="en-US" sz="2400" dirty="0" smtClean="0">
                <a:latin typeface="黑体" pitchFamily="49" charset="-122"/>
                <a:ea typeface="黑体" pitchFamily="49" charset="-122"/>
              </a:rPr>
              <a:t>的命令。</a:t>
            </a:r>
            <a:r>
              <a:rPr lang="en-US" altLang="zh-CN" sz="2400" dirty="0" err="1" smtClean="0">
                <a:latin typeface="黑体" pitchFamily="49" charset="-122"/>
                <a:ea typeface="黑体" pitchFamily="49" charset="-122"/>
              </a:rPr>
              <a:t>StrictRedis</a:t>
            </a:r>
            <a:r>
              <a:rPr lang="zh-CN" altLang="en-US" sz="2400" dirty="0" smtClean="0">
                <a:latin typeface="黑体" pitchFamily="49" charset="-122"/>
                <a:ea typeface="黑体" pitchFamily="49" charset="-122"/>
              </a:rPr>
              <a:t>用于实现大部分官方的命令，并使用官方的语法和命令（比如，</a:t>
            </a:r>
            <a:r>
              <a:rPr lang="en-US" altLang="zh-CN" sz="2400" dirty="0" smtClean="0">
                <a:latin typeface="黑体" pitchFamily="49" charset="-122"/>
                <a:ea typeface="黑体" pitchFamily="49" charset="-122"/>
              </a:rPr>
              <a:t>SET</a:t>
            </a:r>
            <a:r>
              <a:rPr lang="zh-CN" altLang="en-US" sz="2400" dirty="0" smtClean="0">
                <a:latin typeface="黑体" pitchFamily="49" charset="-122"/>
                <a:ea typeface="黑体" pitchFamily="49" charset="-122"/>
              </a:rPr>
              <a:t>命令对应与</a:t>
            </a:r>
            <a:r>
              <a:rPr lang="en-US" altLang="zh-CN" sz="2400" dirty="0" err="1" smtClean="0">
                <a:latin typeface="黑体" pitchFamily="49" charset="-122"/>
                <a:ea typeface="黑体" pitchFamily="49" charset="-122"/>
              </a:rPr>
              <a:t>StrictRedis.set</a:t>
            </a:r>
            <a:r>
              <a:rPr lang="zh-CN" altLang="en-US" sz="2400" dirty="0" smtClean="0">
                <a:latin typeface="黑体" pitchFamily="49" charset="-122"/>
                <a:ea typeface="黑体" pitchFamily="49" charset="-122"/>
              </a:rPr>
              <a:t>方法）。</a:t>
            </a:r>
          </a:p>
          <a:p>
            <a:pPr algn="l"/>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Redis</a:t>
            </a:r>
            <a:r>
              <a:rPr lang="zh-CN" altLang="en-US" sz="2400" dirty="0" smtClean="0">
                <a:latin typeface="黑体" pitchFamily="49" charset="-122"/>
                <a:ea typeface="黑体" pitchFamily="49" charset="-122"/>
              </a:rPr>
              <a:t>是</a:t>
            </a:r>
            <a:r>
              <a:rPr lang="en-US" altLang="zh-CN" sz="2400" dirty="0" err="1" smtClean="0">
                <a:latin typeface="黑体" pitchFamily="49" charset="-122"/>
                <a:ea typeface="黑体" pitchFamily="49" charset="-122"/>
              </a:rPr>
              <a:t>StrictRedis</a:t>
            </a:r>
            <a:r>
              <a:rPr lang="zh-CN" altLang="en-US" sz="2400" dirty="0" smtClean="0">
                <a:latin typeface="黑体" pitchFamily="49" charset="-122"/>
                <a:ea typeface="黑体" pitchFamily="49" charset="-122"/>
              </a:rPr>
              <a:t>的子类，用于向后兼容旧版本的</a:t>
            </a:r>
            <a:r>
              <a:rPr lang="en-US" altLang="zh-CN" sz="2400" dirty="0" err="1" smtClean="0">
                <a:latin typeface="黑体" pitchFamily="49" charset="-122"/>
                <a:ea typeface="黑体" pitchFamily="49" charset="-122"/>
              </a:rPr>
              <a:t>redis-py</a:t>
            </a:r>
            <a:r>
              <a:rPr lang="zh-CN" altLang="en-US" sz="2400" dirty="0" smtClean="0">
                <a:latin typeface="黑体" pitchFamily="49" charset="-122"/>
                <a:ea typeface="黑体" pitchFamily="49" charset="-122"/>
              </a:rPr>
              <a:t>。 </a:t>
            </a:r>
            <a:endParaRPr lang="en-US" altLang="zh-CN" sz="2400" dirty="0" smtClean="0">
              <a:latin typeface="黑体" pitchFamily="49" charset="-122"/>
              <a:ea typeface="黑体" pitchFamily="49" charset="-122"/>
            </a:endParaRP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简单说，官方推荐使用</a:t>
            </a:r>
            <a:r>
              <a:rPr lang="en-US" altLang="zh-CN" sz="2400" dirty="0" err="1" smtClean="0">
                <a:latin typeface="黑体" pitchFamily="49" charset="-122"/>
                <a:ea typeface="黑体" pitchFamily="49" charset="-122"/>
              </a:rPr>
              <a:t>StrictRedis</a:t>
            </a:r>
            <a:r>
              <a:rPr lang="zh-CN" altLang="en-US" sz="2400" dirty="0" smtClean="0">
                <a:latin typeface="黑体" pitchFamily="49" charset="-122"/>
                <a:ea typeface="黑体" pitchFamily="49" charset="-122"/>
              </a:rPr>
              <a:t>方法。不推荐</a:t>
            </a:r>
            <a:r>
              <a:rPr lang="en-US" altLang="zh-CN" sz="2400" dirty="0" err="1" smtClean="0">
                <a:latin typeface="黑体" pitchFamily="49" charset="-122"/>
                <a:ea typeface="黑体" pitchFamily="49" charset="-122"/>
              </a:rPr>
              <a:t>Redis</a:t>
            </a:r>
            <a:r>
              <a:rPr lang="zh-CN" altLang="en-US" sz="2400" dirty="0" smtClean="0">
                <a:latin typeface="黑体" pitchFamily="49" charset="-122"/>
                <a:ea typeface="黑体" pitchFamily="49" charset="-122"/>
              </a:rPr>
              <a:t>类，原因是他和咱们在</a:t>
            </a:r>
            <a:r>
              <a:rPr lang="en-US" altLang="zh-CN" sz="2400" dirty="0" err="1" smtClean="0">
                <a:latin typeface="黑体" pitchFamily="49" charset="-122"/>
                <a:ea typeface="黑体" pitchFamily="49" charset="-122"/>
              </a:rPr>
              <a:t>redis-cli</a:t>
            </a:r>
            <a:r>
              <a:rPr lang="zh-CN" altLang="en-US" sz="2400" dirty="0" smtClean="0">
                <a:latin typeface="黑体" pitchFamily="49" charset="-122"/>
                <a:ea typeface="黑体" pitchFamily="49" charset="-122"/>
              </a:rPr>
              <a:t>操作有些不一样，主要不一样是下面这三个方面。</a:t>
            </a:r>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redis</a:t>
            </a:r>
            <a:r>
              <a:rPr lang="zh-CN" altLang="en-US" dirty="0" smtClean="0">
                <a:latin typeface="黑体" pitchFamily="49" charset="-122"/>
                <a:ea typeface="黑体" pitchFamily="49" charset="-122"/>
              </a:rPr>
              <a:t>连接分片集群</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590652"/>
            <a:ext cx="12644526" cy="6929486"/>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287294" y="1590652"/>
            <a:ext cx="12503192" cy="675056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fr-FR" altLang="zh-CN" sz="2400" dirty="0" smtClean="0">
                <a:latin typeface="黑体" pitchFamily="49" charset="-122"/>
                <a:ea typeface="黑体" pitchFamily="49" charset="-122"/>
              </a:rPr>
              <a:t>(1) redis-py</a:t>
            </a:r>
            <a:r>
              <a:rPr lang="zh-CN" altLang="en-US" sz="2400" dirty="0" smtClean="0">
                <a:latin typeface="黑体" pitchFamily="49" charset="-122"/>
                <a:ea typeface="黑体" pitchFamily="49" charset="-122"/>
              </a:rPr>
              <a:t>并没有提供</a:t>
            </a:r>
            <a:r>
              <a:rPr lang="fr-FR" altLang="zh-CN" sz="2400" dirty="0" smtClean="0">
                <a:latin typeface="黑体" pitchFamily="49" charset="-122"/>
                <a:ea typeface="黑体" pitchFamily="49" charset="-122"/>
              </a:rPr>
              <a:t>redis-cluster</a:t>
            </a:r>
            <a:r>
              <a:rPr lang="zh-CN" altLang="en-US" sz="2400" dirty="0" smtClean="0">
                <a:latin typeface="黑体" pitchFamily="49" charset="-122"/>
                <a:ea typeface="黑体" pitchFamily="49" charset="-122"/>
              </a:rPr>
              <a:t>的支持，去</a:t>
            </a:r>
            <a:r>
              <a:rPr lang="fr-FR" altLang="zh-CN" sz="2400" dirty="0" smtClean="0">
                <a:latin typeface="黑体" pitchFamily="49" charset="-122"/>
                <a:ea typeface="黑体" pitchFamily="49" charset="-122"/>
              </a:rPr>
              <a:t>github</a:t>
            </a:r>
            <a:r>
              <a:rPr lang="zh-CN" altLang="en-US" sz="2400" dirty="0" smtClean="0">
                <a:latin typeface="黑体" pitchFamily="49" charset="-122"/>
                <a:ea typeface="黑体" pitchFamily="49" charset="-122"/>
              </a:rPr>
              <a:t>找了一下，有个叫</a:t>
            </a:r>
            <a:r>
              <a:rPr lang="fr-FR" altLang="zh-CN" sz="2400" dirty="0" smtClean="0">
                <a:latin typeface="黑体" pitchFamily="49" charset="-122"/>
                <a:ea typeface="黑体" pitchFamily="49" charset="-122"/>
              </a:rPr>
              <a:t>redis-py-cluster</a:t>
            </a:r>
            <a:r>
              <a:rPr lang="zh-CN" altLang="en-US" sz="2400" dirty="0" smtClean="0">
                <a:latin typeface="黑体" pitchFamily="49" charset="-122"/>
                <a:ea typeface="黑体" pitchFamily="49" charset="-122"/>
              </a:rPr>
              <a:t>的源码，</a:t>
            </a:r>
          </a:p>
          <a:p>
            <a:pPr algn="l"/>
            <a:r>
              <a:rPr lang="zh-CN" altLang="en-US" sz="2400" dirty="0" smtClean="0">
                <a:latin typeface="黑体" pitchFamily="49" charset="-122"/>
                <a:ea typeface="黑体" pitchFamily="49" charset="-122"/>
              </a:rPr>
              <a:t>但是和</a:t>
            </a:r>
            <a:r>
              <a:rPr lang="fr-FR" altLang="zh-CN" sz="2400" dirty="0" smtClean="0">
                <a:latin typeface="黑体" pitchFamily="49" charset="-122"/>
                <a:ea typeface="黑体" pitchFamily="49" charset="-122"/>
              </a:rPr>
              <a:t>redis-py</a:t>
            </a:r>
            <a:r>
              <a:rPr lang="zh-CN" altLang="en-US" sz="2400" dirty="0" smtClean="0">
                <a:latin typeface="黑体" pitchFamily="49" charset="-122"/>
                <a:ea typeface="黑体" pitchFamily="49" charset="-122"/>
              </a:rPr>
              <a:t>不是一个作者，地址为</a:t>
            </a:r>
            <a:r>
              <a:rPr lang="en-US" altLang="zh-CN" sz="2400" dirty="0" smtClean="0">
                <a:latin typeface="黑体" pitchFamily="49" charset="-122"/>
                <a:ea typeface="黑体" pitchFamily="49" charset="-122"/>
              </a:rPr>
              <a:t>:</a:t>
            </a:r>
            <a:r>
              <a:rPr lang="fr-FR" altLang="zh-CN" sz="2400" dirty="0" smtClean="0">
                <a:latin typeface="黑体" pitchFamily="49" charset="-122"/>
                <a:ea typeface="黑体" pitchFamily="49" charset="-122"/>
              </a:rPr>
              <a:t>https://github.com/Grokzen/redis-py-cluster</a:t>
            </a:r>
          </a:p>
          <a:p>
            <a:pPr algn="l"/>
            <a:r>
              <a:rPr lang="fr-FR" altLang="zh-CN" sz="2400" dirty="0" smtClean="0">
                <a:latin typeface="黑体" pitchFamily="49" charset="-122"/>
                <a:ea typeface="黑体" pitchFamily="49" charset="-122"/>
              </a:rPr>
              <a:t>watch,star,fork</a:t>
            </a:r>
            <a:r>
              <a:rPr lang="zh-CN" altLang="en-US" sz="2400" dirty="0" smtClean="0">
                <a:latin typeface="黑体" pitchFamily="49" charset="-122"/>
                <a:ea typeface="黑体" pitchFamily="49" charset="-122"/>
              </a:rPr>
              <a:t>还算可以。</a:t>
            </a:r>
          </a:p>
          <a:p>
            <a:pPr algn="l"/>
            <a:r>
              <a:rPr lang="en-US" altLang="zh-CN" sz="2400" dirty="0" smtClean="0">
                <a:latin typeface="黑体" pitchFamily="49" charset="-122"/>
                <a:ea typeface="黑体" pitchFamily="49" charset="-122"/>
              </a:rPr>
              <a:t>(2) </a:t>
            </a:r>
            <a:r>
              <a:rPr lang="zh-CN" altLang="en-US" sz="2400" dirty="0" smtClean="0">
                <a:latin typeface="黑体" pitchFamily="49" charset="-122"/>
                <a:ea typeface="黑体" pitchFamily="49" charset="-122"/>
              </a:rPr>
              <a:t>安装</a:t>
            </a:r>
          </a:p>
          <a:p>
            <a:pPr algn="l"/>
            <a:r>
              <a:rPr lang="zh-CN" altLang="en-US" sz="2400" dirty="0" smtClean="0">
                <a:latin typeface="黑体" pitchFamily="49" charset="-122"/>
                <a:ea typeface="黑体" pitchFamily="49" charset="-122"/>
              </a:rPr>
              <a:t>   </a:t>
            </a:r>
            <a:r>
              <a:rPr lang="fr-FR" altLang="zh-CN" sz="2400" dirty="0" smtClean="0">
                <a:latin typeface="黑体" pitchFamily="49" charset="-122"/>
                <a:ea typeface="黑体" pitchFamily="49" charset="-122"/>
              </a:rPr>
              <a:t>Latest stable release from pypi</a:t>
            </a:r>
          </a:p>
          <a:p>
            <a:pPr algn="l"/>
            <a:r>
              <a:rPr lang="fr-FR" altLang="zh-CN" sz="2400" dirty="0" smtClean="0">
                <a:latin typeface="黑体" pitchFamily="49" charset="-122"/>
                <a:ea typeface="黑体" pitchFamily="49" charset="-122"/>
              </a:rPr>
              <a:t>$ pip install redis-py-cluster  </a:t>
            </a:r>
          </a:p>
          <a:p>
            <a:pPr algn="l"/>
            <a:r>
              <a:rPr lang="fr-FR" altLang="zh-CN" sz="2400" dirty="0" smtClean="0">
                <a:latin typeface="黑体" pitchFamily="49" charset="-122"/>
                <a:ea typeface="黑体" pitchFamily="49" charset="-122"/>
              </a:rPr>
              <a:t>    or from source</a:t>
            </a:r>
          </a:p>
          <a:p>
            <a:pPr algn="l"/>
            <a:r>
              <a:rPr lang="fr-FR" altLang="zh-CN" sz="2400" dirty="0" smtClean="0">
                <a:latin typeface="黑体" pitchFamily="49" charset="-122"/>
                <a:ea typeface="黑体" pitchFamily="49" charset="-122"/>
              </a:rPr>
              <a:t>$ python setup.py install</a:t>
            </a:r>
          </a:p>
          <a:p>
            <a:pPr algn="l"/>
            <a:r>
              <a:rPr lang="fr-FR" altLang="zh-CN" sz="2400" dirty="0" smtClean="0">
                <a:latin typeface="黑体" pitchFamily="49" charset="-122"/>
                <a:ea typeface="黑体" pitchFamily="49" charset="-122"/>
              </a:rPr>
              <a:t>(3) </a:t>
            </a:r>
            <a:r>
              <a:rPr lang="zh-CN" altLang="en-US" sz="2400" dirty="0" smtClean="0">
                <a:latin typeface="黑体" pitchFamily="49" charset="-122"/>
                <a:ea typeface="黑体" pitchFamily="49" charset="-122"/>
              </a:rPr>
              <a:t>使用</a:t>
            </a:r>
          </a:p>
          <a:p>
            <a:pPr algn="l"/>
            <a:r>
              <a:rPr lang="en-US" altLang="zh-CN" sz="2400" dirty="0" smtClean="0">
                <a:latin typeface="黑体" pitchFamily="49" charset="-122"/>
                <a:ea typeface="黑体" pitchFamily="49" charset="-122"/>
              </a:rPr>
              <a:t>&gt;&gt;&gt; </a:t>
            </a:r>
            <a:r>
              <a:rPr lang="fr-FR" altLang="zh-CN" sz="2400" dirty="0" smtClean="0">
                <a:latin typeface="黑体" pitchFamily="49" charset="-122"/>
                <a:ea typeface="黑体" pitchFamily="49" charset="-122"/>
              </a:rPr>
              <a:t>from rediscluster import StrictRedisCluster  </a:t>
            </a:r>
          </a:p>
          <a:p>
            <a:pPr algn="l"/>
            <a:r>
              <a:rPr lang="fr-FR" altLang="zh-CN" sz="2400" dirty="0" smtClean="0">
                <a:latin typeface="黑体" pitchFamily="49" charset="-122"/>
                <a:ea typeface="黑体" pitchFamily="49" charset="-122"/>
              </a:rPr>
              <a:t>&gt;&gt;&gt; startup_nodes = [{"host": "127.0.0.1", "port": "7000"}]  </a:t>
            </a:r>
          </a:p>
          <a:p>
            <a:pPr algn="l"/>
            <a:r>
              <a:rPr lang="fr-FR" altLang="zh-CN" sz="2400" dirty="0" smtClean="0">
                <a:latin typeface="黑体" pitchFamily="49" charset="-122"/>
                <a:ea typeface="黑体" pitchFamily="49" charset="-122"/>
              </a:rPr>
              <a:t>&gt;&gt;&gt; # Note: decode_responses must be set to True when used with python3  </a:t>
            </a:r>
          </a:p>
          <a:p>
            <a:pPr algn="l"/>
            <a:r>
              <a:rPr lang="fr-FR" altLang="zh-CN" sz="2400" dirty="0" smtClean="0">
                <a:latin typeface="黑体" pitchFamily="49" charset="-122"/>
                <a:ea typeface="黑体" pitchFamily="49" charset="-122"/>
              </a:rPr>
              <a:t>&gt;&gt;&gt; rc = StrictRedisCluster(startup_nodes=startup_nodes, decode_responses=True)  </a:t>
            </a:r>
          </a:p>
          <a:p>
            <a:pPr algn="l"/>
            <a:r>
              <a:rPr lang="fr-FR" altLang="zh-CN" sz="2400" dirty="0" smtClean="0">
                <a:latin typeface="黑体" pitchFamily="49" charset="-122"/>
                <a:ea typeface="黑体" pitchFamily="49" charset="-122"/>
              </a:rPr>
              <a:t>&gt;&gt;&gt; rc.set("foo", "bar")  </a:t>
            </a:r>
          </a:p>
          <a:p>
            <a:pPr algn="l"/>
            <a:r>
              <a:rPr lang="fr-FR" altLang="zh-CN" sz="2400" dirty="0" smtClean="0">
                <a:latin typeface="黑体" pitchFamily="49" charset="-122"/>
                <a:ea typeface="黑体" pitchFamily="49" charset="-122"/>
              </a:rPr>
              <a:t>True  </a:t>
            </a:r>
          </a:p>
          <a:p>
            <a:pPr algn="l"/>
            <a:r>
              <a:rPr lang="fr-FR" altLang="zh-CN" sz="2400" dirty="0" smtClean="0">
                <a:latin typeface="黑体" pitchFamily="49" charset="-122"/>
                <a:ea typeface="黑体" pitchFamily="49" charset="-122"/>
              </a:rPr>
              <a:t>&gt;&gt;&gt; print(rc.get("foo"))  </a:t>
            </a:r>
          </a:p>
          <a:p>
            <a:pPr algn="l"/>
            <a:r>
              <a:rPr lang="fr-FR" altLang="zh-CN" sz="2400" dirty="0" smtClean="0">
                <a:latin typeface="黑体" pitchFamily="49" charset="-122"/>
                <a:ea typeface="黑体" pitchFamily="49" charset="-122"/>
              </a:rPr>
              <a:t>'bar'</a:t>
            </a:r>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latin typeface="黑体" pitchFamily="49" charset="-122"/>
                <a:ea typeface="黑体" pitchFamily="49" charset="-122"/>
              </a:rPr>
              <a:t>python</a:t>
            </a:r>
            <a:r>
              <a:rPr lang="zh-CN" altLang="en-US" dirty="0" smtClean="0">
                <a:latin typeface="黑体" pitchFamily="49" charset="-122"/>
                <a:ea typeface="黑体" pitchFamily="49" charset="-122"/>
              </a:rPr>
              <a:t>连接</a:t>
            </a:r>
            <a:r>
              <a:rPr lang="en-US" altLang="zh-CN" dirty="0" err="1" smtClean="0">
                <a:latin typeface="黑体" pitchFamily="49" charset="-122"/>
                <a:ea typeface="黑体" pitchFamily="49" charset="-122"/>
              </a:rPr>
              <a:t>redis</a:t>
            </a:r>
            <a:r>
              <a:rPr lang="en-US" altLang="zh-CN" dirty="0" smtClean="0">
                <a:latin typeface="黑体" pitchFamily="49" charset="-122"/>
                <a:ea typeface="黑体" pitchFamily="49" charset="-122"/>
              </a:rPr>
              <a:t> sentinel</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590652"/>
            <a:ext cx="12644526" cy="7072362"/>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18" name="TextBox 17"/>
          <p:cNvSpPr txBox="1"/>
          <p:nvPr/>
        </p:nvSpPr>
        <p:spPr>
          <a:xfrm>
            <a:off x="144418" y="1662090"/>
            <a:ext cx="12144460" cy="416524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&gt;&gt;&gt; from </a:t>
            </a:r>
            <a:r>
              <a:rPr lang="en-US" altLang="zh-CN" sz="2400" dirty="0" err="1" smtClean="0">
                <a:latin typeface="黑体" pitchFamily="49" charset="-122"/>
                <a:ea typeface="黑体" pitchFamily="49" charset="-122"/>
              </a:rPr>
              <a:t>redis.sentinel</a:t>
            </a:r>
            <a:r>
              <a:rPr lang="en-US" altLang="zh-CN" sz="2400" dirty="0" smtClean="0">
                <a:latin typeface="黑体" pitchFamily="49" charset="-122"/>
                <a:ea typeface="黑体" pitchFamily="49" charset="-122"/>
              </a:rPr>
              <a:t> import Sentinel  </a:t>
            </a:r>
          </a:p>
          <a:p>
            <a:pPr algn="l"/>
            <a:r>
              <a:rPr lang="en-US" altLang="zh-CN" sz="2400" dirty="0" smtClean="0">
                <a:latin typeface="黑体" pitchFamily="49" charset="-122"/>
                <a:ea typeface="黑体" pitchFamily="49" charset="-122"/>
              </a:rPr>
              <a:t>&gt;&gt;&gt; sentinel = Sentinel([('</a:t>
            </a:r>
            <a:r>
              <a:rPr lang="en-US" altLang="zh-CN" sz="2400" dirty="0" err="1" smtClean="0">
                <a:latin typeface="黑体" pitchFamily="49" charset="-122"/>
                <a:ea typeface="黑体" pitchFamily="49" charset="-122"/>
              </a:rPr>
              <a:t>localhost</a:t>
            </a:r>
            <a:r>
              <a:rPr lang="en-US" altLang="zh-CN" sz="2400" dirty="0" smtClean="0">
                <a:latin typeface="黑体" pitchFamily="49" charset="-122"/>
                <a:ea typeface="黑体" pitchFamily="49" charset="-122"/>
              </a:rPr>
              <a:t>', 26379)], </a:t>
            </a:r>
            <a:r>
              <a:rPr lang="en-US" altLang="zh-CN" sz="2400" dirty="0" err="1" smtClean="0">
                <a:latin typeface="黑体" pitchFamily="49" charset="-122"/>
                <a:ea typeface="黑体" pitchFamily="49" charset="-122"/>
              </a:rPr>
              <a:t>socket_timeout</a:t>
            </a:r>
            <a:r>
              <a:rPr lang="en-US" altLang="zh-CN" sz="2400" dirty="0" smtClean="0">
                <a:latin typeface="黑体" pitchFamily="49" charset="-122"/>
                <a:ea typeface="黑体" pitchFamily="49" charset="-122"/>
              </a:rPr>
              <a:t>=0.1)  </a:t>
            </a:r>
          </a:p>
          <a:p>
            <a:pPr algn="l"/>
            <a:r>
              <a:rPr lang="en-US" altLang="zh-CN" sz="2400" dirty="0" smtClean="0">
                <a:latin typeface="黑体" pitchFamily="49" charset="-122"/>
                <a:ea typeface="黑体" pitchFamily="49" charset="-122"/>
              </a:rPr>
              <a:t>&gt;&gt;&gt; </a:t>
            </a:r>
            <a:r>
              <a:rPr lang="en-US" altLang="zh-CN" sz="2400" dirty="0" err="1" smtClean="0">
                <a:latin typeface="黑体" pitchFamily="49" charset="-122"/>
                <a:ea typeface="黑体" pitchFamily="49" charset="-122"/>
              </a:rPr>
              <a:t>sentinel.discover_master</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mymaster</a:t>
            </a:r>
            <a:r>
              <a:rPr lang="en-US" altLang="zh-CN"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('127.0.0.1', 6379)  </a:t>
            </a:r>
          </a:p>
          <a:p>
            <a:pPr algn="l"/>
            <a:r>
              <a:rPr lang="en-US" altLang="zh-CN" sz="2400" dirty="0" smtClean="0">
                <a:latin typeface="黑体" pitchFamily="49" charset="-122"/>
                <a:ea typeface="黑体" pitchFamily="49" charset="-122"/>
              </a:rPr>
              <a:t>&gt;&gt;&gt; </a:t>
            </a:r>
            <a:r>
              <a:rPr lang="en-US" altLang="zh-CN" sz="2400" dirty="0" err="1" smtClean="0">
                <a:latin typeface="黑体" pitchFamily="49" charset="-122"/>
                <a:ea typeface="黑体" pitchFamily="49" charset="-122"/>
              </a:rPr>
              <a:t>sentinel.discover_slaves</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mymaster</a:t>
            </a:r>
            <a:r>
              <a:rPr lang="en-US" altLang="zh-CN"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[('127.0.0.1', 6380)]  </a:t>
            </a:r>
          </a:p>
          <a:p>
            <a:pPr algn="l"/>
            <a:r>
              <a:rPr lang="en-US" altLang="zh-CN" sz="2400" dirty="0" smtClean="0">
                <a:latin typeface="黑体" pitchFamily="49" charset="-122"/>
                <a:ea typeface="黑体" pitchFamily="49" charset="-122"/>
              </a:rPr>
              <a:t>&gt;&gt;&gt; master = </a:t>
            </a:r>
            <a:r>
              <a:rPr lang="en-US" altLang="zh-CN" sz="2400" dirty="0" err="1" smtClean="0">
                <a:latin typeface="黑体" pitchFamily="49" charset="-122"/>
                <a:ea typeface="黑体" pitchFamily="49" charset="-122"/>
              </a:rPr>
              <a:t>sentinel.master_for</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mymaster</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socket_timeout</a:t>
            </a:r>
            <a:r>
              <a:rPr lang="en-US" altLang="zh-CN" sz="2400" dirty="0" smtClean="0">
                <a:latin typeface="黑体" pitchFamily="49" charset="-122"/>
                <a:ea typeface="黑体" pitchFamily="49" charset="-122"/>
              </a:rPr>
              <a:t>=0.1)  </a:t>
            </a:r>
          </a:p>
          <a:p>
            <a:pPr algn="l"/>
            <a:r>
              <a:rPr lang="en-US" altLang="zh-CN" sz="2400" dirty="0" smtClean="0">
                <a:latin typeface="黑体" pitchFamily="49" charset="-122"/>
                <a:ea typeface="黑体" pitchFamily="49" charset="-122"/>
              </a:rPr>
              <a:t>&gt;&gt;&gt; slave = </a:t>
            </a:r>
            <a:r>
              <a:rPr lang="en-US" altLang="zh-CN" sz="2400" dirty="0" err="1" smtClean="0">
                <a:latin typeface="黑体" pitchFamily="49" charset="-122"/>
                <a:ea typeface="黑体" pitchFamily="49" charset="-122"/>
              </a:rPr>
              <a:t>sentinel.slave_for</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mymaster</a:t>
            </a:r>
            <a:r>
              <a:rPr lang="en-US" altLang="zh-CN" sz="2400" dirty="0" smtClean="0">
                <a:latin typeface="黑体" pitchFamily="49" charset="-122"/>
                <a:ea typeface="黑体" pitchFamily="49" charset="-122"/>
              </a:rPr>
              <a:t>', </a:t>
            </a:r>
            <a:r>
              <a:rPr lang="en-US" altLang="zh-CN" sz="2400" dirty="0" err="1" smtClean="0">
                <a:latin typeface="黑体" pitchFamily="49" charset="-122"/>
                <a:ea typeface="黑体" pitchFamily="49" charset="-122"/>
              </a:rPr>
              <a:t>socket_timeout</a:t>
            </a:r>
            <a:r>
              <a:rPr lang="en-US" altLang="zh-CN" sz="2400" dirty="0" smtClean="0">
                <a:latin typeface="黑体" pitchFamily="49" charset="-122"/>
                <a:ea typeface="黑体" pitchFamily="49" charset="-122"/>
              </a:rPr>
              <a:t>=0.1)  </a:t>
            </a:r>
          </a:p>
          <a:p>
            <a:pPr algn="l"/>
            <a:r>
              <a:rPr lang="en-US" altLang="zh-CN" sz="2400" dirty="0" smtClean="0">
                <a:latin typeface="黑体" pitchFamily="49" charset="-122"/>
                <a:ea typeface="黑体" pitchFamily="49" charset="-122"/>
              </a:rPr>
              <a:t>&gt;&gt;&gt; </a:t>
            </a:r>
            <a:r>
              <a:rPr lang="en-US" altLang="zh-CN" sz="2400" dirty="0" err="1" smtClean="0">
                <a:latin typeface="黑体" pitchFamily="49" charset="-122"/>
                <a:ea typeface="黑体" pitchFamily="49" charset="-122"/>
              </a:rPr>
              <a:t>master.set</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foo</a:t>
            </a:r>
            <a:r>
              <a:rPr lang="en-US" altLang="zh-CN" sz="2400" dirty="0" smtClean="0">
                <a:latin typeface="黑体" pitchFamily="49" charset="-122"/>
                <a:ea typeface="黑体" pitchFamily="49" charset="-122"/>
              </a:rPr>
              <a:t>', 'bar')  </a:t>
            </a:r>
          </a:p>
          <a:p>
            <a:pPr algn="l"/>
            <a:r>
              <a:rPr lang="en-US" altLang="zh-CN" sz="2400" dirty="0" smtClean="0">
                <a:latin typeface="黑体" pitchFamily="49" charset="-122"/>
                <a:ea typeface="黑体" pitchFamily="49" charset="-122"/>
              </a:rPr>
              <a:t>&gt;&gt;&gt; </a:t>
            </a:r>
            <a:r>
              <a:rPr lang="en-US" altLang="zh-CN" sz="2400" dirty="0" err="1" smtClean="0">
                <a:latin typeface="黑体" pitchFamily="49" charset="-122"/>
                <a:ea typeface="黑体" pitchFamily="49" charset="-122"/>
              </a:rPr>
              <a:t>slave.get</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foo</a:t>
            </a:r>
            <a:r>
              <a:rPr lang="en-US" altLang="zh-CN"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'bar'</a:t>
            </a:r>
            <a:endParaRPr lang="zh-CN" altLang="en-US" sz="2400" dirty="0">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Python_String</a:t>
            </a:r>
            <a:r>
              <a:rPr lang="zh-CN" altLang="en-US" dirty="0" smtClean="0">
                <a:latin typeface="黑体" pitchFamily="49" charset="-122"/>
                <a:ea typeface="黑体" pitchFamily="49" charset="-122"/>
              </a:rPr>
              <a:t>类型使用简介</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590652"/>
            <a:ext cx="12358774" cy="700092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TextBox 19"/>
          <p:cNvSpPr txBox="1"/>
          <p:nvPr/>
        </p:nvSpPr>
        <p:spPr>
          <a:xfrm>
            <a:off x="215856" y="1876404"/>
            <a:ext cx="12073022" cy="416524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String</a:t>
            </a:r>
            <a:r>
              <a:rPr lang="zh-CN" altLang="en-US" sz="2400" dirty="0" smtClean="0">
                <a:latin typeface="黑体" pitchFamily="49" charset="-122"/>
                <a:ea typeface="黑体" pitchFamily="49" charset="-122"/>
              </a:rPr>
              <a:t>类型基本操作：</a:t>
            </a:r>
            <a:endParaRPr lang="en-US" altLang="zh-CN" sz="2400" dirty="0" smtClean="0">
              <a:latin typeface="黑体" pitchFamily="49" charset="-122"/>
              <a:ea typeface="黑体" pitchFamily="49" charset="-122"/>
            </a:endParaRPr>
          </a:p>
          <a:p>
            <a:pPr algn="l"/>
            <a:r>
              <a:rPr lang="en-US" altLang="zh-CN" sz="2400" dirty="0" err="1" smtClean="0">
                <a:latin typeface="黑体" pitchFamily="49" charset="-122"/>
                <a:ea typeface="黑体" pitchFamily="49" charset="-122"/>
              </a:rPr>
              <a:t>r.set</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foo</a:t>
            </a:r>
            <a:r>
              <a:rPr lang="en-US" altLang="zh-CN" sz="2400" dirty="0" smtClean="0">
                <a:latin typeface="黑体" pitchFamily="49" charset="-122"/>
                <a:ea typeface="黑体" pitchFamily="49" charset="-122"/>
              </a:rPr>
              <a:t>', 'Bar')</a:t>
            </a:r>
          </a:p>
          <a:p>
            <a:pPr algn="l"/>
            <a:r>
              <a:rPr lang="en-US" altLang="zh-CN" sz="2400" dirty="0" smtClean="0">
                <a:latin typeface="黑体" pitchFamily="49" charset="-122"/>
                <a:ea typeface="黑体" pitchFamily="49" charset="-122"/>
              </a:rPr>
              <a:t>print (</a:t>
            </a:r>
            <a:r>
              <a:rPr lang="en-US" altLang="zh-CN" sz="2400" dirty="0" err="1" smtClean="0">
                <a:latin typeface="黑体" pitchFamily="49" charset="-122"/>
                <a:ea typeface="黑体" pitchFamily="49" charset="-122"/>
              </a:rPr>
              <a:t>r.get</a:t>
            </a:r>
            <a:r>
              <a:rPr lang="en-US" altLang="zh-CN" sz="2400" dirty="0" smtClean="0">
                <a:latin typeface="黑体" pitchFamily="49" charset="-122"/>
                <a:ea typeface="黑体" pitchFamily="49" charset="-122"/>
              </a:rPr>
              <a:t>('</a:t>
            </a:r>
            <a:r>
              <a:rPr lang="en-US" altLang="zh-CN" sz="2400" dirty="0" err="1" smtClean="0">
                <a:latin typeface="黑体" pitchFamily="49" charset="-122"/>
                <a:ea typeface="黑体" pitchFamily="49" charset="-122"/>
              </a:rPr>
              <a:t>foo</a:t>
            </a:r>
            <a:r>
              <a:rPr lang="en-US" altLang="zh-CN" sz="2400" dirty="0" smtClean="0">
                <a:latin typeface="黑体" pitchFamily="49" charset="-122"/>
                <a:ea typeface="黑体" pitchFamily="49" charset="-122"/>
              </a:rPr>
              <a:t>'))</a:t>
            </a:r>
          </a:p>
          <a:p>
            <a:pPr algn="l"/>
            <a:endParaRPr lang="en-US" altLang="zh-CN" sz="2400" dirty="0" smtClean="0">
              <a:latin typeface="黑体" pitchFamily="49" charset="-122"/>
              <a:ea typeface="黑体" pitchFamily="49" charset="-122"/>
            </a:endParaRPr>
          </a:p>
          <a:p>
            <a:pPr algn="l"/>
            <a:r>
              <a:rPr lang="en-US" altLang="zh-CN" sz="2400" dirty="0" err="1" smtClean="0">
                <a:latin typeface="黑体" pitchFamily="49" charset="-122"/>
                <a:ea typeface="黑体" pitchFamily="49" charset="-122"/>
              </a:rPr>
              <a:t>r.mset</a:t>
            </a:r>
            <a:r>
              <a:rPr lang="en-US" altLang="zh-CN" sz="2400" dirty="0" smtClean="0">
                <a:latin typeface="黑体" pitchFamily="49" charset="-122"/>
                <a:ea typeface="黑体" pitchFamily="49" charset="-122"/>
              </a:rPr>
              <a:t>(k1="v1",k2="v2")</a:t>
            </a:r>
          </a:p>
          <a:p>
            <a:pPr algn="l"/>
            <a:r>
              <a:rPr lang="en-US" altLang="zh-CN" sz="2400" dirty="0" err="1" smtClean="0">
                <a:latin typeface="黑体" pitchFamily="49" charset="-122"/>
                <a:ea typeface="黑体" pitchFamily="49" charset="-122"/>
              </a:rPr>
              <a:t>r.mget</a:t>
            </a:r>
            <a:r>
              <a:rPr lang="en-US" altLang="zh-CN" sz="2400" dirty="0" smtClean="0">
                <a:latin typeface="黑体" pitchFamily="49" charset="-122"/>
                <a:ea typeface="黑体" pitchFamily="49" charset="-122"/>
              </a:rPr>
              <a:t>('k1','k2')</a:t>
            </a:r>
          </a:p>
          <a:p>
            <a:pPr algn="l"/>
            <a:endParaRPr lang="en-US" altLang="zh-CN" sz="2400" dirty="0" smtClean="0">
              <a:latin typeface="黑体" pitchFamily="49" charset="-122"/>
              <a:ea typeface="黑体" pitchFamily="49" charset="-122"/>
            </a:endParaRPr>
          </a:p>
          <a:p>
            <a:pPr algn="l"/>
            <a:r>
              <a:rPr lang="en-US" altLang="zh-CN" sz="2400" dirty="0" err="1" smtClean="0">
                <a:latin typeface="黑体" pitchFamily="49" charset="-122"/>
                <a:ea typeface="黑体" pitchFamily="49" charset="-122"/>
              </a:rPr>
              <a:t>r.incr</a:t>
            </a:r>
            <a:r>
              <a:rPr lang="en-US" altLang="zh-CN" sz="2400" dirty="0" smtClean="0">
                <a:latin typeface="黑体" pitchFamily="49" charset="-122"/>
                <a:ea typeface="黑体" pitchFamily="49" charset="-122"/>
              </a:rPr>
              <a:t>('num')</a:t>
            </a:r>
          </a:p>
          <a:p>
            <a:pPr algn="l"/>
            <a:r>
              <a:rPr lang="en-US" altLang="zh-CN" sz="2400" dirty="0" err="1" smtClean="0">
                <a:latin typeface="黑体" pitchFamily="49" charset="-122"/>
                <a:ea typeface="黑体" pitchFamily="49" charset="-122"/>
              </a:rPr>
              <a:t>r.get</a:t>
            </a:r>
            <a:r>
              <a:rPr lang="en-US" altLang="zh-CN" sz="2400" dirty="0" smtClean="0">
                <a:latin typeface="黑体" pitchFamily="49" charset="-122"/>
                <a:ea typeface="黑体" pitchFamily="49" charset="-122"/>
              </a:rPr>
              <a:t>('num')</a:t>
            </a:r>
          </a:p>
          <a:p>
            <a:pPr algn="l"/>
            <a:r>
              <a:rPr lang="en-US" altLang="zh-CN" sz="2400" dirty="0" err="1" smtClean="0">
                <a:latin typeface="黑体" pitchFamily="49" charset="-122"/>
                <a:ea typeface="黑体" pitchFamily="49" charset="-122"/>
              </a:rPr>
              <a:t>r.incr</a:t>
            </a:r>
            <a:r>
              <a:rPr lang="en-US" altLang="zh-CN" sz="2400" dirty="0" smtClean="0">
                <a:latin typeface="黑体" pitchFamily="49" charset="-122"/>
                <a:ea typeface="黑体" pitchFamily="49" charset="-122"/>
              </a:rPr>
              <a:t>('num')</a:t>
            </a:r>
          </a:p>
          <a:p>
            <a:pPr algn="l"/>
            <a:r>
              <a:rPr lang="en-US" altLang="zh-CN" sz="2400" dirty="0" err="1" smtClean="0">
                <a:latin typeface="黑体" pitchFamily="49" charset="-122"/>
                <a:ea typeface="黑体" pitchFamily="49" charset="-122"/>
              </a:rPr>
              <a:t>r.get</a:t>
            </a:r>
            <a:r>
              <a:rPr lang="en-US" altLang="zh-CN" sz="2400" dirty="0" smtClean="0">
                <a:latin typeface="黑体" pitchFamily="49" charset="-122"/>
                <a:ea typeface="黑体" pitchFamily="49" charset="-122"/>
              </a:rPr>
              <a:t>('num')</a:t>
            </a:r>
            <a:endParaRPr kumimoji="0" lang="zh-CN" altLang="en-US" sz="2400" b="0" i="0" u="none" strike="noStrike" cap="none" spc="0" normalizeH="0" baseline="0" dirty="0">
              <a:ln>
                <a:noFill/>
              </a:ln>
              <a:solidFill>
                <a:srgbClr val="000000"/>
              </a:solidFill>
              <a:effectLst/>
              <a:uFillTx/>
              <a:latin typeface="黑体" pitchFamily="49" charset="-122"/>
              <a:ea typeface="黑体" pitchFamily="49" charset="-122"/>
              <a:sym typeface="Helvetica"/>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Python_hash</a:t>
            </a:r>
            <a:r>
              <a:rPr lang="zh-CN" altLang="en-US" dirty="0" smtClean="0">
                <a:latin typeface="黑体" pitchFamily="49" charset="-122"/>
                <a:ea typeface="黑体" pitchFamily="49" charset="-122"/>
              </a:rPr>
              <a:t>类型使用简介</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590652"/>
            <a:ext cx="12358774" cy="700092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TextBox 19"/>
          <p:cNvSpPr txBox="1"/>
          <p:nvPr/>
        </p:nvSpPr>
        <p:spPr>
          <a:xfrm>
            <a:off x="215856" y="1590652"/>
            <a:ext cx="12073022" cy="63812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插入</a:t>
            </a:r>
            <a:r>
              <a:rPr lang="en-US" altLang="zh-CN" sz="2400" dirty="0" smtClean="0">
                <a:latin typeface="黑体" pitchFamily="49" charset="-122"/>
                <a:ea typeface="黑体" pitchFamily="49" charset="-122"/>
              </a:rPr>
              <a:t>hash</a:t>
            </a:r>
            <a:r>
              <a:rPr lang="zh-CN" altLang="en-US" sz="2400" dirty="0" smtClean="0">
                <a:latin typeface="黑体" pitchFamily="49" charset="-122"/>
                <a:ea typeface="黑体" pitchFamily="49" charset="-122"/>
              </a:rPr>
              <a:t>类型键值</a:t>
            </a:r>
            <a:endParaRPr lang="en-US" altLang="zh-CN" sz="2400" dirty="0" smtClean="0">
              <a:latin typeface="黑体" pitchFamily="49" charset="-122"/>
              <a:ea typeface="黑体" pitchFamily="49" charset="-122"/>
            </a:endParaRPr>
          </a:p>
          <a:p>
            <a:pPr algn="l"/>
            <a:r>
              <a:rPr lang="en-US" altLang="zh-CN" sz="2400" dirty="0" err="1" smtClean="0">
                <a:latin typeface="黑体" pitchFamily="49" charset="-122"/>
                <a:ea typeface="黑体" pitchFamily="49" charset="-122"/>
              </a:rPr>
              <a:t>r.hset</a:t>
            </a:r>
            <a:r>
              <a:rPr lang="en-US" altLang="zh-CN" sz="2400" dirty="0" smtClean="0">
                <a:latin typeface="黑体" pitchFamily="49" charset="-122"/>
                <a:ea typeface="黑体" pitchFamily="49" charset="-122"/>
              </a:rPr>
              <a:t>("hash1", "k1", "v1")</a:t>
            </a:r>
          </a:p>
          <a:p>
            <a:pPr algn="l"/>
            <a:r>
              <a:rPr lang="en-US" altLang="zh-CN" sz="2400" dirty="0" err="1" smtClean="0">
                <a:latin typeface="黑体" pitchFamily="49" charset="-122"/>
                <a:ea typeface="黑体" pitchFamily="49" charset="-122"/>
              </a:rPr>
              <a:t>r.hset</a:t>
            </a:r>
            <a:r>
              <a:rPr lang="en-US" altLang="zh-CN" sz="2400" dirty="0" smtClean="0">
                <a:latin typeface="黑体" pitchFamily="49" charset="-122"/>
                <a:ea typeface="黑体" pitchFamily="49" charset="-122"/>
              </a:rPr>
              <a:t>("hash1", "k2", "v2")</a:t>
            </a: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取</a:t>
            </a:r>
            <a:r>
              <a:rPr lang="en-US" altLang="zh-CN" sz="2400" dirty="0" smtClean="0">
                <a:latin typeface="黑体" pitchFamily="49" charset="-122"/>
                <a:ea typeface="黑体" pitchFamily="49" charset="-122"/>
              </a:rPr>
              <a:t>hash</a:t>
            </a:r>
            <a:r>
              <a:rPr lang="zh-CN" altLang="en-US" sz="2400" dirty="0" smtClean="0">
                <a:latin typeface="黑体" pitchFamily="49" charset="-122"/>
                <a:ea typeface="黑体" pitchFamily="49" charset="-122"/>
              </a:rPr>
              <a:t>中所有的</a:t>
            </a:r>
            <a:r>
              <a:rPr lang="en-US" altLang="zh-CN" sz="2400" dirty="0" smtClean="0">
                <a:latin typeface="黑体" pitchFamily="49" charset="-122"/>
                <a:ea typeface="黑体" pitchFamily="49" charset="-122"/>
              </a:rPr>
              <a:t>key</a:t>
            </a:r>
          </a:p>
          <a:p>
            <a:pPr algn="l"/>
            <a:r>
              <a:rPr lang="en-US" altLang="zh-CN" sz="2400" dirty="0" smtClean="0">
                <a:latin typeface="黑体" pitchFamily="49" charset="-122"/>
                <a:ea typeface="黑体" pitchFamily="49" charset="-122"/>
              </a:rPr>
              <a:t>print(</a:t>
            </a:r>
            <a:r>
              <a:rPr lang="en-US" altLang="zh-CN" sz="2400" dirty="0" err="1" smtClean="0">
                <a:latin typeface="黑体" pitchFamily="49" charset="-122"/>
                <a:ea typeface="黑体" pitchFamily="49" charset="-122"/>
              </a:rPr>
              <a:t>r.hkeys</a:t>
            </a:r>
            <a:r>
              <a:rPr lang="en-US" altLang="zh-CN" sz="2400" dirty="0" smtClean="0">
                <a:latin typeface="黑体" pitchFamily="49" charset="-122"/>
                <a:ea typeface="黑体" pitchFamily="49" charset="-122"/>
              </a:rPr>
              <a:t>("hash1")) 	</a:t>
            </a: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单个取</a:t>
            </a:r>
            <a:r>
              <a:rPr lang="en-US" altLang="zh-CN" sz="2400" dirty="0" smtClean="0">
                <a:latin typeface="黑体" pitchFamily="49" charset="-122"/>
                <a:ea typeface="黑体" pitchFamily="49" charset="-122"/>
              </a:rPr>
              <a:t>hash</a:t>
            </a:r>
            <a:r>
              <a:rPr lang="zh-CN" altLang="en-US" sz="2400" dirty="0" smtClean="0">
                <a:latin typeface="黑体" pitchFamily="49" charset="-122"/>
                <a:ea typeface="黑体" pitchFamily="49" charset="-122"/>
              </a:rPr>
              <a:t>的</a:t>
            </a:r>
            <a:r>
              <a:rPr lang="en-US" altLang="zh-CN" sz="2400" dirty="0" smtClean="0">
                <a:latin typeface="黑体" pitchFamily="49" charset="-122"/>
                <a:ea typeface="黑体" pitchFamily="49" charset="-122"/>
              </a:rPr>
              <a:t>key</a:t>
            </a:r>
            <a:r>
              <a:rPr lang="zh-CN" altLang="en-US" sz="2400" dirty="0" smtClean="0">
                <a:latin typeface="黑体" pitchFamily="49" charset="-122"/>
                <a:ea typeface="黑体" pitchFamily="49" charset="-122"/>
              </a:rPr>
              <a:t>对应的值</a:t>
            </a:r>
            <a:r>
              <a:rPr lang="en-US" altLang="zh-CN"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print(</a:t>
            </a:r>
            <a:r>
              <a:rPr lang="en-US" altLang="zh-CN" sz="2400" dirty="0" err="1" smtClean="0">
                <a:latin typeface="黑体" pitchFamily="49" charset="-122"/>
                <a:ea typeface="黑体" pitchFamily="49" charset="-122"/>
              </a:rPr>
              <a:t>r.hget</a:t>
            </a:r>
            <a:r>
              <a:rPr lang="en-US" altLang="zh-CN" sz="2400" dirty="0" smtClean="0">
                <a:latin typeface="黑体" pitchFamily="49" charset="-122"/>
                <a:ea typeface="黑体" pitchFamily="49" charset="-122"/>
              </a:rPr>
              <a:t>("hash1", "k1"))</a:t>
            </a:r>
          </a:p>
          <a:p>
            <a:pPr algn="l"/>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多个取</a:t>
            </a:r>
            <a:r>
              <a:rPr lang="en-US" altLang="zh-CN" sz="2400" dirty="0" smtClean="0">
                <a:latin typeface="黑体" pitchFamily="49" charset="-122"/>
                <a:ea typeface="黑体" pitchFamily="49" charset="-122"/>
              </a:rPr>
              <a:t>hash</a:t>
            </a:r>
            <a:r>
              <a:rPr lang="zh-CN" altLang="en-US" sz="2400" dirty="0" smtClean="0">
                <a:latin typeface="黑体" pitchFamily="49" charset="-122"/>
                <a:ea typeface="黑体" pitchFamily="49" charset="-122"/>
              </a:rPr>
              <a:t>的</a:t>
            </a:r>
            <a:r>
              <a:rPr lang="en-US" altLang="zh-CN" sz="2400" dirty="0" smtClean="0">
                <a:latin typeface="黑体" pitchFamily="49" charset="-122"/>
                <a:ea typeface="黑体" pitchFamily="49" charset="-122"/>
              </a:rPr>
              <a:t>key</a:t>
            </a:r>
            <a:r>
              <a:rPr lang="zh-CN" altLang="en-US" sz="2400" dirty="0" smtClean="0">
                <a:latin typeface="黑体" pitchFamily="49" charset="-122"/>
                <a:ea typeface="黑体" pitchFamily="49" charset="-122"/>
              </a:rPr>
              <a:t>对应的值</a:t>
            </a:r>
          </a:p>
          <a:p>
            <a:pPr algn="l"/>
            <a:r>
              <a:rPr lang="en-US" altLang="zh-CN" sz="2400" dirty="0" smtClean="0">
                <a:latin typeface="黑体" pitchFamily="49" charset="-122"/>
                <a:ea typeface="黑体" pitchFamily="49" charset="-122"/>
              </a:rPr>
              <a:t>print(</a:t>
            </a:r>
            <a:r>
              <a:rPr lang="en-US" altLang="zh-CN" sz="2400" dirty="0" err="1" smtClean="0">
                <a:latin typeface="黑体" pitchFamily="49" charset="-122"/>
                <a:ea typeface="黑体" pitchFamily="49" charset="-122"/>
              </a:rPr>
              <a:t>r.hmget</a:t>
            </a:r>
            <a:r>
              <a:rPr lang="en-US" altLang="zh-CN" sz="2400" dirty="0" smtClean="0">
                <a:latin typeface="黑体" pitchFamily="49" charset="-122"/>
                <a:ea typeface="黑体" pitchFamily="49" charset="-122"/>
              </a:rPr>
              <a:t>("hash1", "k1", "k2"))</a:t>
            </a:r>
          </a:p>
          <a:p>
            <a:pPr algn="l"/>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批量设置</a:t>
            </a:r>
            <a:endParaRPr lang="en-US" altLang="zh-CN" sz="2400" dirty="0" smtClean="0">
              <a:latin typeface="黑体" pitchFamily="49" charset="-122"/>
              <a:ea typeface="黑体" pitchFamily="49" charset="-122"/>
            </a:endParaRPr>
          </a:p>
          <a:p>
            <a:pPr algn="l"/>
            <a:r>
              <a:rPr lang="en-US" altLang="zh-CN" sz="2400" dirty="0" err="1" smtClean="0">
                <a:latin typeface="黑体" pitchFamily="49" charset="-122"/>
                <a:ea typeface="黑体" pitchFamily="49" charset="-122"/>
              </a:rPr>
              <a:t>r.hmset</a:t>
            </a:r>
            <a:r>
              <a:rPr lang="en-US" altLang="zh-CN" sz="2400" dirty="0" smtClean="0">
                <a:latin typeface="黑体" pitchFamily="49" charset="-122"/>
                <a:ea typeface="黑体" pitchFamily="49" charset="-122"/>
              </a:rPr>
              <a:t>("hash2", {"k2": "v2", "k3": "v3"})</a:t>
            </a:r>
          </a:p>
          <a:p>
            <a:pPr algn="l"/>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批量取出</a:t>
            </a:r>
            <a:r>
              <a:rPr lang="en-US" altLang="zh-CN" sz="2400" dirty="0" smtClean="0">
                <a:latin typeface="黑体" pitchFamily="49" charset="-122"/>
                <a:ea typeface="黑体" pitchFamily="49" charset="-122"/>
              </a:rPr>
              <a:t> </a:t>
            </a:r>
          </a:p>
          <a:p>
            <a:pPr algn="l"/>
            <a:r>
              <a:rPr lang="en-US" altLang="zh-CN" sz="2400" dirty="0" smtClean="0">
                <a:latin typeface="黑体" pitchFamily="49" charset="-122"/>
                <a:ea typeface="黑体" pitchFamily="49" charset="-122"/>
              </a:rPr>
              <a:t>print(</a:t>
            </a:r>
            <a:r>
              <a:rPr lang="en-US" altLang="zh-CN" sz="2400" dirty="0" err="1" smtClean="0">
                <a:latin typeface="黑体" pitchFamily="49" charset="-122"/>
                <a:ea typeface="黑体" pitchFamily="49" charset="-122"/>
              </a:rPr>
              <a:t>r.hget</a:t>
            </a:r>
            <a:r>
              <a:rPr lang="en-US" altLang="zh-CN" sz="2400" dirty="0" smtClean="0">
                <a:latin typeface="黑体" pitchFamily="49" charset="-122"/>
                <a:ea typeface="黑体" pitchFamily="49" charset="-122"/>
              </a:rPr>
              <a:t>("hash2", "k2"))  			# </a:t>
            </a:r>
            <a:r>
              <a:rPr lang="zh-CN" altLang="en-US" sz="2400" dirty="0" smtClean="0">
                <a:latin typeface="黑体" pitchFamily="49" charset="-122"/>
                <a:ea typeface="黑体" pitchFamily="49" charset="-122"/>
              </a:rPr>
              <a:t>单个取出</a:t>
            </a:r>
            <a:r>
              <a:rPr lang="en-US" altLang="zh-CN" sz="2400" dirty="0" smtClean="0">
                <a:latin typeface="黑体" pitchFamily="49" charset="-122"/>
                <a:ea typeface="黑体" pitchFamily="49" charset="-122"/>
              </a:rPr>
              <a:t>"hash2"</a:t>
            </a:r>
            <a:r>
              <a:rPr lang="zh-CN" altLang="en-US" sz="2400" dirty="0" smtClean="0">
                <a:latin typeface="黑体" pitchFamily="49" charset="-122"/>
                <a:ea typeface="黑体" pitchFamily="49" charset="-122"/>
              </a:rPr>
              <a:t>的</a:t>
            </a:r>
            <a:r>
              <a:rPr lang="en-US" altLang="zh-CN" sz="2400" dirty="0" smtClean="0">
                <a:latin typeface="黑体" pitchFamily="49" charset="-122"/>
                <a:ea typeface="黑体" pitchFamily="49" charset="-122"/>
              </a:rPr>
              <a:t>key-k2</a:t>
            </a:r>
            <a:r>
              <a:rPr lang="zh-CN" altLang="en-US" sz="2400" dirty="0" smtClean="0">
                <a:latin typeface="黑体" pitchFamily="49" charset="-122"/>
                <a:ea typeface="黑体" pitchFamily="49" charset="-122"/>
              </a:rPr>
              <a:t>对应的</a:t>
            </a:r>
            <a:r>
              <a:rPr lang="en-US" altLang="zh-CN" sz="2400" dirty="0" smtClean="0">
                <a:latin typeface="黑体" pitchFamily="49" charset="-122"/>
                <a:ea typeface="黑体" pitchFamily="49" charset="-122"/>
              </a:rPr>
              <a:t>value</a:t>
            </a:r>
          </a:p>
          <a:p>
            <a:pPr algn="l"/>
            <a:r>
              <a:rPr lang="en-US" altLang="zh-CN" sz="2400" dirty="0" smtClean="0">
                <a:latin typeface="黑体" pitchFamily="49" charset="-122"/>
                <a:ea typeface="黑体" pitchFamily="49" charset="-122"/>
              </a:rPr>
              <a:t>print(</a:t>
            </a:r>
            <a:r>
              <a:rPr lang="en-US" altLang="zh-CN" sz="2400" dirty="0" err="1" smtClean="0">
                <a:latin typeface="黑体" pitchFamily="49" charset="-122"/>
                <a:ea typeface="黑体" pitchFamily="49" charset="-122"/>
              </a:rPr>
              <a:t>r.hmget</a:t>
            </a:r>
            <a:r>
              <a:rPr lang="en-US" altLang="zh-CN" sz="2400" dirty="0" smtClean="0">
                <a:latin typeface="黑体" pitchFamily="49" charset="-122"/>
                <a:ea typeface="黑体" pitchFamily="49" charset="-122"/>
              </a:rPr>
              <a:t>("hash2", "k2", "k3"))  	# </a:t>
            </a:r>
            <a:r>
              <a:rPr lang="zh-CN" altLang="en-US" sz="2400" dirty="0" smtClean="0">
                <a:latin typeface="黑体" pitchFamily="49" charset="-122"/>
                <a:ea typeface="黑体" pitchFamily="49" charset="-122"/>
              </a:rPr>
              <a:t>批量取出</a:t>
            </a:r>
            <a:r>
              <a:rPr lang="en-US" altLang="zh-CN" sz="2400" dirty="0" smtClean="0">
                <a:latin typeface="黑体" pitchFamily="49" charset="-122"/>
                <a:ea typeface="黑体" pitchFamily="49" charset="-122"/>
              </a:rPr>
              <a:t>"hash2"</a:t>
            </a:r>
            <a:r>
              <a:rPr lang="zh-CN" altLang="en-US" sz="2400" dirty="0" smtClean="0">
                <a:latin typeface="黑体" pitchFamily="49" charset="-122"/>
                <a:ea typeface="黑体" pitchFamily="49" charset="-122"/>
              </a:rPr>
              <a:t>的</a:t>
            </a:r>
            <a:r>
              <a:rPr lang="en-US" altLang="zh-CN" sz="2400" dirty="0" smtClean="0">
                <a:latin typeface="黑体" pitchFamily="49" charset="-122"/>
                <a:ea typeface="黑体" pitchFamily="49" charset="-122"/>
              </a:rPr>
              <a:t>key-k2 k3</a:t>
            </a:r>
          </a:p>
          <a:p>
            <a:pPr algn="l"/>
            <a:r>
              <a:rPr lang="en-US" altLang="zh-CN" sz="2400" dirty="0" smtClean="0">
                <a:latin typeface="黑体" pitchFamily="49" charset="-122"/>
                <a:ea typeface="黑体" pitchFamily="49" charset="-122"/>
              </a:rPr>
              <a:t>print(</a:t>
            </a:r>
            <a:r>
              <a:rPr lang="en-US" altLang="zh-CN" sz="2400" dirty="0" err="1" smtClean="0">
                <a:latin typeface="黑体" pitchFamily="49" charset="-122"/>
                <a:ea typeface="黑体" pitchFamily="49" charset="-122"/>
              </a:rPr>
              <a:t>r.hmget</a:t>
            </a:r>
            <a:r>
              <a:rPr lang="en-US" altLang="zh-CN" sz="2400" dirty="0" smtClean="0">
                <a:latin typeface="黑体" pitchFamily="49" charset="-122"/>
                <a:ea typeface="黑体" pitchFamily="49" charset="-122"/>
              </a:rPr>
              <a:t>("hash2", ["k2", "k3"])) 	# </a:t>
            </a:r>
            <a:r>
              <a:rPr lang="zh-CN" altLang="en-US" sz="2400" dirty="0" smtClean="0">
                <a:latin typeface="黑体" pitchFamily="49" charset="-122"/>
                <a:ea typeface="黑体" pitchFamily="49" charset="-122"/>
              </a:rPr>
              <a:t>批量取出</a:t>
            </a:r>
            <a:r>
              <a:rPr lang="en-US" altLang="zh-CN" sz="2400" dirty="0" smtClean="0">
                <a:latin typeface="黑体" pitchFamily="49" charset="-122"/>
                <a:ea typeface="黑体" pitchFamily="49" charset="-122"/>
              </a:rPr>
              <a:t>"hash2"</a:t>
            </a:r>
            <a:r>
              <a:rPr lang="zh-CN" altLang="en-US" sz="2400" dirty="0" smtClean="0">
                <a:latin typeface="黑体" pitchFamily="49" charset="-122"/>
                <a:ea typeface="黑体" pitchFamily="49" charset="-122"/>
              </a:rPr>
              <a:t>的</a:t>
            </a:r>
            <a:r>
              <a:rPr lang="en-US" altLang="zh-CN" sz="2400" dirty="0" smtClean="0">
                <a:latin typeface="黑体" pitchFamily="49" charset="-122"/>
                <a:ea typeface="黑体" pitchFamily="49" charset="-122"/>
              </a:rPr>
              <a:t>key-k2 k3</a:t>
            </a:r>
            <a:r>
              <a:rPr lang="zh-CN" altLang="en-US" sz="2400" dirty="0" smtClean="0">
                <a:latin typeface="黑体" pitchFamily="49" charset="-122"/>
                <a:ea typeface="黑体" pitchFamily="49" charset="-122"/>
              </a:rPr>
              <a:t>对应的</a:t>
            </a:r>
            <a:r>
              <a:rPr lang="en-US" altLang="zh-CN" sz="2400" dirty="0" smtClean="0">
                <a:latin typeface="黑体" pitchFamily="49" charset="-122"/>
                <a:ea typeface="黑体" pitchFamily="49" charset="-122"/>
              </a:rPr>
              <a:t>value </a:t>
            </a:r>
          </a:p>
          <a:p>
            <a:pPr algn="l"/>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取出所有的键值对</a:t>
            </a:r>
          </a:p>
          <a:p>
            <a:pPr algn="l"/>
            <a:r>
              <a:rPr lang="en-US" altLang="zh-CN" sz="2400" dirty="0" err="1" smtClean="0">
                <a:latin typeface="黑体" pitchFamily="49" charset="-122"/>
                <a:ea typeface="黑体" pitchFamily="49" charset="-122"/>
              </a:rPr>
              <a:t>hgetall</a:t>
            </a:r>
            <a:r>
              <a:rPr lang="en-US" altLang="zh-CN" sz="2400" dirty="0" smtClean="0">
                <a:latin typeface="黑体" pitchFamily="49" charset="-122"/>
                <a:ea typeface="黑体" pitchFamily="49" charset="-122"/>
              </a:rPr>
              <a:t>(name)</a:t>
            </a: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Python_list</a:t>
            </a:r>
            <a:r>
              <a:rPr lang="zh-CN" altLang="en-US" dirty="0" smtClean="0">
                <a:latin typeface="黑体" pitchFamily="49" charset="-122"/>
                <a:ea typeface="黑体" pitchFamily="49" charset="-122"/>
              </a:rPr>
              <a:t>类型使用简介</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590652"/>
            <a:ext cx="12358774" cy="700092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TextBox 19"/>
          <p:cNvSpPr txBox="1"/>
          <p:nvPr/>
        </p:nvSpPr>
        <p:spPr>
          <a:xfrm>
            <a:off x="215856" y="1590652"/>
            <a:ext cx="12073022" cy="45345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设置列表：</a:t>
            </a:r>
            <a:endParaRPr lang="en-US" sz="2400" dirty="0" smtClean="0">
              <a:latin typeface="黑体" pitchFamily="49" charset="-122"/>
              <a:ea typeface="黑体" pitchFamily="49" charset="-122"/>
            </a:endParaRPr>
          </a:p>
          <a:p>
            <a:pPr algn="l"/>
            <a:r>
              <a:rPr lang="en-US" sz="2400" dirty="0" err="1" smtClean="0">
                <a:latin typeface="黑体" pitchFamily="49" charset="-122"/>
                <a:ea typeface="黑体" pitchFamily="49" charset="-122"/>
              </a:rPr>
              <a:t>r.lpush</a:t>
            </a:r>
            <a:r>
              <a:rPr lang="en-US" sz="2400" dirty="0" smtClean="0">
                <a:latin typeface="黑体" pitchFamily="49" charset="-122"/>
                <a:ea typeface="黑体" pitchFamily="49" charset="-122"/>
              </a:rPr>
              <a:t>("list1", 11, 22, 33)</a:t>
            </a:r>
          </a:p>
          <a:p>
            <a:pPr algn="l"/>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查询列表所有值</a:t>
            </a:r>
          </a:p>
          <a:p>
            <a:pPr algn="l"/>
            <a:r>
              <a:rPr lang="en-US" sz="2400" dirty="0" smtClean="0">
                <a:latin typeface="黑体" pitchFamily="49" charset="-122"/>
                <a:ea typeface="黑体" pitchFamily="49" charset="-122"/>
              </a:rPr>
              <a:t>print(</a:t>
            </a:r>
            <a:r>
              <a:rPr lang="en-US" sz="2400" dirty="0" err="1" smtClean="0">
                <a:latin typeface="黑体" pitchFamily="49" charset="-122"/>
                <a:ea typeface="黑体" pitchFamily="49" charset="-122"/>
              </a:rPr>
              <a:t>r.lrange</a:t>
            </a:r>
            <a:r>
              <a:rPr lang="en-US" sz="2400" dirty="0" smtClean="0">
                <a:latin typeface="黑体" pitchFamily="49" charset="-122"/>
                <a:ea typeface="黑体" pitchFamily="49" charset="-122"/>
              </a:rPr>
              <a:t>('list1', 0, -1))</a:t>
            </a:r>
          </a:p>
          <a:p>
            <a:pPr algn="l"/>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表示从右向左设置列表</a:t>
            </a:r>
            <a:endParaRPr lang="en-US" sz="2400" dirty="0" smtClean="0">
              <a:latin typeface="黑体" pitchFamily="49" charset="-122"/>
              <a:ea typeface="黑体" pitchFamily="49" charset="-122"/>
            </a:endParaRPr>
          </a:p>
          <a:p>
            <a:pPr algn="l"/>
            <a:r>
              <a:rPr lang="en-US" sz="2400" dirty="0" err="1" smtClean="0">
                <a:latin typeface="黑体" pitchFamily="49" charset="-122"/>
                <a:ea typeface="黑体" pitchFamily="49" charset="-122"/>
              </a:rPr>
              <a:t>r.rpush</a:t>
            </a:r>
            <a:r>
              <a:rPr lang="en-US" sz="2400" dirty="0" smtClean="0">
                <a:latin typeface="黑体" pitchFamily="49" charset="-122"/>
                <a:ea typeface="黑体" pitchFamily="49" charset="-122"/>
              </a:rPr>
              <a:t>("list2", 11, 22, 33)</a:t>
            </a:r>
          </a:p>
          <a:p>
            <a:pPr algn="l"/>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列表长度</a:t>
            </a:r>
            <a:endParaRPr lang="en-US" sz="2400" dirty="0" smtClean="0">
              <a:latin typeface="黑体" pitchFamily="49" charset="-122"/>
              <a:ea typeface="黑体" pitchFamily="49" charset="-122"/>
            </a:endParaRPr>
          </a:p>
          <a:p>
            <a:pPr algn="l"/>
            <a:r>
              <a:rPr lang="en-US" sz="2400" dirty="0" smtClean="0">
                <a:latin typeface="黑体" pitchFamily="49" charset="-122"/>
                <a:ea typeface="黑体" pitchFamily="49" charset="-122"/>
              </a:rPr>
              <a:t>print(</a:t>
            </a:r>
            <a:r>
              <a:rPr lang="en-US" sz="2400" dirty="0" err="1" smtClean="0">
                <a:latin typeface="黑体" pitchFamily="49" charset="-122"/>
                <a:ea typeface="黑体" pitchFamily="49" charset="-122"/>
              </a:rPr>
              <a:t>r.llen</a:t>
            </a:r>
            <a:r>
              <a:rPr lang="en-US" sz="2400" dirty="0" smtClean="0">
                <a:latin typeface="黑体" pitchFamily="49" charset="-122"/>
                <a:ea typeface="黑体" pitchFamily="49" charset="-122"/>
              </a:rPr>
              <a:t>("list2"))</a:t>
            </a:r>
          </a:p>
          <a:p>
            <a:pPr algn="l"/>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切片取出值，范围是索引号</a:t>
            </a:r>
            <a:r>
              <a:rPr lang="en-US" sz="2400" dirty="0" smtClean="0">
                <a:latin typeface="黑体" pitchFamily="49" charset="-122"/>
                <a:ea typeface="黑体" pitchFamily="49" charset="-122"/>
              </a:rPr>
              <a:t>0-3</a:t>
            </a:r>
            <a:endParaRPr lang="zh-CN" altLang="en-US" sz="2400" dirty="0" smtClean="0">
              <a:latin typeface="黑体" pitchFamily="49" charset="-122"/>
              <a:ea typeface="黑体" pitchFamily="49" charset="-122"/>
            </a:endParaRPr>
          </a:p>
          <a:p>
            <a:pPr algn="l"/>
            <a:r>
              <a:rPr lang="en-US" sz="2400" dirty="0" smtClean="0">
                <a:latin typeface="黑体" pitchFamily="49" charset="-122"/>
                <a:ea typeface="黑体" pitchFamily="49" charset="-122"/>
              </a:rPr>
              <a:t>print(</a:t>
            </a:r>
            <a:r>
              <a:rPr lang="en-US" sz="2400" dirty="0" err="1" smtClean="0">
                <a:latin typeface="黑体" pitchFamily="49" charset="-122"/>
                <a:ea typeface="黑体" pitchFamily="49" charset="-122"/>
              </a:rPr>
              <a:t>r.lrange</a:t>
            </a:r>
            <a:r>
              <a:rPr lang="en-US" sz="2400" dirty="0" smtClean="0">
                <a:latin typeface="黑体" pitchFamily="49" charset="-122"/>
                <a:ea typeface="黑体" pitchFamily="49" charset="-122"/>
              </a:rPr>
              <a:t>("list2", 0, 3))</a:t>
            </a:r>
            <a:endParaRPr lang="zh-CN" altLang="en-US" sz="2400" dirty="0" smtClean="0">
              <a:latin typeface="黑体" pitchFamily="49" charset="-122"/>
              <a:ea typeface="黑体" pitchFamily="49" charset="-122"/>
            </a:endParaRPr>
          </a:p>
          <a:p>
            <a:pPr algn="l"/>
            <a:endParaRPr lang="zh-CN" altLang="en-US" sz="2400" dirty="0" smtClean="0">
              <a:latin typeface="黑体" pitchFamily="49" charset="-122"/>
              <a:ea typeface="黑体" pitchFamily="49" charset="-122"/>
            </a:endParaRPr>
          </a:p>
          <a:p>
            <a:pPr algn="l"/>
            <a:endParaRPr lang="zh-CN" altLang="en-US" sz="2400" dirty="0">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Python_set</a:t>
            </a:r>
            <a:r>
              <a:rPr lang="zh-CN" altLang="en-US" dirty="0" smtClean="0">
                <a:latin typeface="黑体" pitchFamily="49" charset="-122"/>
                <a:ea typeface="黑体" pitchFamily="49" charset="-122"/>
              </a:rPr>
              <a:t>类型使用简介</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590652"/>
            <a:ext cx="12358774" cy="700092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TextBox 19"/>
          <p:cNvSpPr txBox="1"/>
          <p:nvPr/>
        </p:nvSpPr>
        <p:spPr>
          <a:xfrm>
            <a:off x="215856" y="1590652"/>
            <a:ext cx="12073022" cy="305724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往集合中添加元素</a:t>
            </a:r>
            <a:endParaRPr lang="en-US" altLang="zh-CN" sz="2400" dirty="0" smtClean="0">
              <a:latin typeface="黑体" pitchFamily="49" charset="-122"/>
              <a:ea typeface="黑体" pitchFamily="49" charset="-122"/>
            </a:endParaRPr>
          </a:p>
          <a:p>
            <a:pPr algn="l"/>
            <a:r>
              <a:rPr lang="en-US" sz="2400" dirty="0" err="1" smtClean="0">
                <a:latin typeface="黑体" pitchFamily="49" charset="-122"/>
                <a:ea typeface="黑体" pitchFamily="49" charset="-122"/>
              </a:rPr>
              <a:t>r.sadd</a:t>
            </a:r>
            <a:r>
              <a:rPr lang="en-US" sz="2400" dirty="0" smtClean="0">
                <a:latin typeface="黑体" pitchFamily="49" charset="-122"/>
                <a:ea typeface="黑体" pitchFamily="49" charset="-122"/>
              </a:rPr>
              <a:t>("set1", 33, 44, 55, 66)</a:t>
            </a:r>
          </a:p>
          <a:p>
            <a:pPr algn="l"/>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集合的长度是</a:t>
            </a:r>
            <a:r>
              <a:rPr lang="en-US" sz="2400" dirty="0" smtClean="0">
                <a:latin typeface="黑体" pitchFamily="49" charset="-122"/>
                <a:ea typeface="黑体" pitchFamily="49" charset="-122"/>
              </a:rPr>
              <a:t>4</a:t>
            </a:r>
            <a:endParaRPr lang="zh-CN" altLang="en-US" sz="2400" dirty="0" smtClean="0">
              <a:latin typeface="黑体" pitchFamily="49" charset="-122"/>
              <a:ea typeface="黑体" pitchFamily="49" charset="-122"/>
            </a:endParaRPr>
          </a:p>
          <a:p>
            <a:pPr algn="l"/>
            <a:r>
              <a:rPr lang="en-US" sz="2400" dirty="0" smtClean="0">
                <a:latin typeface="黑体" pitchFamily="49" charset="-122"/>
                <a:ea typeface="黑体" pitchFamily="49" charset="-122"/>
              </a:rPr>
              <a:t>print(</a:t>
            </a:r>
            <a:r>
              <a:rPr lang="en-US" sz="2400" dirty="0" err="1" smtClean="0">
                <a:latin typeface="黑体" pitchFamily="49" charset="-122"/>
                <a:ea typeface="黑体" pitchFamily="49" charset="-122"/>
              </a:rPr>
              <a:t>r.scard</a:t>
            </a:r>
            <a:r>
              <a:rPr lang="en-US" sz="2400" dirty="0" smtClean="0">
                <a:latin typeface="黑体" pitchFamily="49" charset="-122"/>
                <a:ea typeface="黑体" pitchFamily="49" charset="-122"/>
              </a:rPr>
              <a:t>("set1"))</a:t>
            </a:r>
          </a:p>
          <a:p>
            <a:pPr algn="l"/>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获取集合中所有的成员</a:t>
            </a:r>
          </a:p>
          <a:p>
            <a:pPr algn="l"/>
            <a:r>
              <a:rPr lang="en-US" sz="2400" dirty="0" smtClean="0">
                <a:latin typeface="黑体" pitchFamily="49" charset="-122"/>
                <a:ea typeface="黑体" pitchFamily="49" charset="-122"/>
              </a:rPr>
              <a:t>print(</a:t>
            </a:r>
            <a:r>
              <a:rPr lang="en-US" sz="2400" dirty="0" err="1" smtClean="0">
                <a:latin typeface="黑体" pitchFamily="49" charset="-122"/>
                <a:ea typeface="黑体" pitchFamily="49" charset="-122"/>
              </a:rPr>
              <a:t>r.smembers</a:t>
            </a:r>
            <a:r>
              <a:rPr lang="en-US" sz="2400" dirty="0" smtClean="0">
                <a:latin typeface="黑体" pitchFamily="49" charset="-122"/>
                <a:ea typeface="黑体" pitchFamily="49" charset="-122"/>
              </a:rPr>
              <a:t>("set1"))</a:t>
            </a:r>
            <a:endParaRPr lang="zh-CN" altLang="en-US" sz="2400" dirty="0" smtClean="0">
              <a:latin typeface="黑体" pitchFamily="49" charset="-122"/>
              <a:ea typeface="黑体" pitchFamily="49" charset="-122"/>
            </a:endParaRPr>
          </a:p>
          <a:p>
            <a:pPr algn="l"/>
            <a:endParaRPr lang="zh-CN" altLang="en-US" sz="2400" dirty="0" smtClean="0">
              <a:latin typeface="黑体" pitchFamily="49" charset="-122"/>
              <a:ea typeface="黑体" pitchFamily="49" charset="-122"/>
            </a:endParaRPr>
          </a:p>
          <a:p>
            <a:pPr algn="l"/>
            <a:endParaRPr lang="zh-CN" altLang="en-US" sz="2400" dirty="0">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049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err="1" smtClean="0">
                <a:latin typeface="黑体" pitchFamily="49" charset="-122"/>
                <a:ea typeface="黑体" pitchFamily="49" charset="-122"/>
              </a:rPr>
              <a:t>Python_sort</a:t>
            </a:r>
            <a:r>
              <a:rPr lang="en-US" altLang="zh-CN" dirty="0" smtClean="0">
                <a:latin typeface="黑体" pitchFamily="49" charset="-122"/>
                <a:ea typeface="黑体" pitchFamily="49" charset="-122"/>
              </a:rPr>
              <a:t> set</a:t>
            </a:r>
            <a:r>
              <a:rPr lang="zh-CN" altLang="en-US" dirty="0" smtClean="0">
                <a:latin typeface="黑体" pitchFamily="49" charset="-122"/>
                <a:ea typeface="黑体" pitchFamily="49" charset="-122"/>
              </a:rPr>
              <a:t>类型使用简介</a:t>
            </a:r>
            <a:endParaRPr lang="zh-CN" altLang="en-US" dirty="0">
              <a:latin typeface="黑体" pitchFamily="49" charset="-122"/>
              <a:ea typeface="黑体" pitchFamily="49" charset="-122"/>
            </a:endParaRPr>
          </a:p>
        </p:txBody>
      </p:sp>
      <p:sp>
        <p:nvSpPr>
          <p:cNvPr id="19" name="Rectangle 2051"/>
          <p:cNvSpPr>
            <a:spLocks noChangeArrowheads="1"/>
          </p:cNvSpPr>
          <p:nvPr/>
        </p:nvSpPr>
        <p:spPr bwMode="auto">
          <a:xfrm>
            <a:off x="144418" y="1590652"/>
            <a:ext cx="12358774" cy="7000924"/>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p>
            <a:pPr algn="l" fontAlgn="b">
              <a:spcBef>
                <a:spcPct val="0"/>
              </a:spcBef>
              <a:buClrTx/>
              <a:buFontTx/>
              <a:buNone/>
            </a:pPr>
            <a:endParaRPr lang="zh-CN" altLang="en-US">
              <a:ea typeface="宋体" charset="-122"/>
              <a:cs typeface="Arial" charset="0"/>
            </a:endParaRPr>
          </a:p>
        </p:txBody>
      </p:sp>
      <p:sp>
        <p:nvSpPr>
          <p:cNvPr id="20" name="TextBox 19"/>
          <p:cNvSpPr txBox="1"/>
          <p:nvPr/>
        </p:nvSpPr>
        <p:spPr>
          <a:xfrm>
            <a:off x="215856" y="1590652"/>
            <a:ext cx="12073022" cy="6565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对应的有序集合中添加元素</a:t>
            </a:r>
            <a:endParaRPr lang="en-US" sz="2400" dirty="0" smtClean="0">
              <a:latin typeface="黑体" pitchFamily="49" charset="-122"/>
              <a:ea typeface="黑体" pitchFamily="49" charset="-122"/>
            </a:endParaRPr>
          </a:p>
          <a:p>
            <a:pPr algn="l"/>
            <a:r>
              <a:rPr lang="en-US" sz="2400" dirty="0" err="1" smtClean="0">
                <a:latin typeface="黑体" pitchFamily="49" charset="-122"/>
                <a:ea typeface="黑体" pitchFamily="49" charset="-122"/>
              </a:rPr>
              <a:t>r.zadd</a:t>
            </a:r>
            <a:r>
              <a:rPr lang="en-US" sz="2400" dirty="0" smtClean="0">
                <a:latin typeface="黑体" pitchFamily="49" charset="-122"/>
                <a:ea typeface="黑体" pitchFamily="49" charset="-122"/>
              </a:rPr>
              <a:t>("zset1", n1=11, n2=22)</a:t>
            </a:r>
            <a:endParaRPr lang="zh-CN" altLang="en-US" sz="2400" dirty="0" smtClean="0">
              <a:latin typeface="黑体" pitchFamily="49" charset="-122"/>
              <a:ea typeface="黑体" pitchFamily="49" charset="-122"/>
            </a:endParaRPr>
          </a:p>
          <a:p>
            <a:pPr algn="l"/>
            <a:r>
              <a:rPr lang="en-US" sz="2400" dirty="0" err="1" smtClean="0">
                <a:latin typeface="黑体" pitchFamily="49" charset="-122"/>
                <a:ea typeface="黑体" pitchFamily="49" charset="-122"/>
              </a:rPr>
              <a:t>r.zadd</a:t>
            </a:r>
            <a:r>
              <a:rPr lang="en-US" sz="2400" dirty="0" smtClean="0">
                <a:latin typeface="黑体" pitchFamily="49" charset="-122"/>
                <a:ea typeface="黑体" pitchFamily="49" charset="-122"/>
              </a:rPr>
              <a:t>("zset2", 'm1', 22, 'm2', 44)</a:t>
            </a:r>
          </a:p>
          <a:p>
            <a:pPr algn="l"/>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集合长度</a:t>
            </a:r>
          </a:p>
          <a:p>
            <a:pPr algn="l"/>
            <a:r>
              <a:rPr lang="en-US" sz="2400" dirty="0" smtClean="0">
                <a:latin typeface="黑体" pitchFamily="49" charset="-122"/>
                <a:ea typeface="黑体" pitchFamily="49" charset="-122"/>
              </a:rPr>
              <a:t>print(</a:t>
            </a:r>
            <a:r>
              <a:rPr lang="en-US" sz="2400" dirty="0" err="1" smtClean="0">
                <a:latin typeface="黑体" pitchFamily="49" charset="-122"/>
                <a:ea typeface="黑体" pitchFamily="49" charset="-122"/>
              </a:rPr>
              <a:t>r.zcard</a:t>
            </a:r>
            <a:r>
              <a:rPr lang="en-US" sz="2400" dirty="0" smtClean="0">
                <a:latin typeface="黑体" pitchFamily="49" charset="-122"/>
                <a:ea typeface="黑体" pitchFamily="49" charset="-122"/>
              </a:rPr>
              <a:t>("zset1"))</a:t>
            </a:r>
          </a:p>
          <a:p>
            <a:pPr algn="l"/>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集合长度</a:t>
            </a:r>
          </a:p>
          <a:p>
            <a:pPr algn="l"/>
            <a:r>
              <a:rPr lang="en-US" sz="2400" dirty="0" smtClean="0">
                <a:latin typeface="黑体" pitchFamily="49" charset="-122"/>
                <a:ea typeface="黑体" pitchFamily="49" charset="-122"/>
              </a:rPr>
              <a:t>print(</a:t>
            </a:r>
            <a:r>
              <a:rPr lang="en-US" sz="2400" dirty="0" err="1" smtClean="0">
                <a:latin typeface="黑体" pitchFamily="49" charset="-122"/>
                <a:ea typeface="黑体" pitchFamily="49" charset="-122"/>
              </a:rPr>
              <a:t>r.zcard</a:t>
            </a:r>
            <a:r>
              <a:rPr lang="en-US" sz="2400" dirty="0" smtClean="0">
                <a:latin typeface="黑体" pitchFamily="49" charset="-122"/>
                <a:ea typeface="黑体" pitchFamily="49" charset="-122"/>
              </a:rPr>
              <a:t>("zset2"))</a:t>
            </a:r>
          </a:p>
          <a:p>
            <a:pPr algn="l"/>
            <a:r>
              <a:rPr lang="en-US"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获取有序集合中所有元素</a:t>
            </a:r>
          </a:p>
          <a:p>
            <a:pPr algn="l"/>
            <a:r>
              <a:rPr lang="en-US" sz="2400" dirty="0" smtClean="0">
                <a:latin typeface="黑体" pitchFamily="49" charset="-122"/>
                <a:ea typeface="黑体" pitchFamily="49" charset="-122"/>
              </a:rPr>
              <a:t>print(</a:t>
            </a:r>
            <a:r>
              <a:rPr lang="en-US" sz="2400" dirty="0" err="1" smtClean="0">
                <a:latin typeface="黑体" pitchFamily="49" charset="-122"/>
                <a:ea typeface="黑体" pitchFamily="49" charset="-122"/>
              </a:rPr>
              <a:t>r.zrange</a:t>
            </a:r>
            <a:r>
              <a:rPr lang="en-US" sz="2400" dirty="0" smtClean="0">
                <a:latin typeface="黑体" pitchFamily="49" charset="-122"/>
                <a:ea typeface="黑体" pitchFamily="49" charset="-122"/>
              </a:rPr>
              <a:t>("zset1", 0, -1))</a:t>
            </a:r>
          </a:p>
          <a:p>
            <a:pPr algn="l"/>
            <a:r>
              <a:rPr lang="en-US" sz="2400" dirty="0" smtClean="0">
                <a:latin typeface="黑体" pitchFamily="49" charset="-122"/>
                <a:ea typeface="黑体" pitchFamily="49" charset="-122"/>
              </a:rPr>
              <a:t> # </a:t>
            </a:r>
            <a:r>
              <a:rPr lang="zh-CN" altLang="en-US" sz="2400" dirty="0" smtClean="0">
                <a:latin typeface="黑体" pitchFamily="49" charset="-122"/>
                <a:ea typeface="黑体" pitchFamily="49" charset="-122"/>
              </a:rPr>
              <a:t>获取有序集合中所有元素和分数</a:t>
            </a:r>
            <a:r>
              <a:rPr lang="en-US" sz="2400" dirty="0" smtClean="0">
                <a:latin typeface="黑体" pitchFamily="49" charset="-122"/>
                <a:ea typeface="黑体" pitchFamily="49" charset="-122"/>
              </a:rPr>
              <a:t>2</a:t>
            </a:r>
            <a:endParaRPr lang="zh-CN" altLang="en-US" sz="2400" dirty="0" smtClean="0">
              <a:latin typeface="黑体" pitchFamily="49" charset="-122"/>
              <a:ea typeface="黑体" pitchFamily="49" charset="-122"/>
            </a:endParaRPr>
          </a:p>
          <a:p>
            <a:pPr algn="l"/>
            <a:r>
              <a:rPr lang="en-US" sz="2400" dirty="0" smtClean="0">
                <a:latin typeface="黑体" pitchFamily="49" charset="-122"/>
                <a:ea typeface="黑体" pitchFamily="49" charset="-122"/>
              </a:rPr>
              <a:t>print(</a:t>
            </a:r>
            <a:r>
              <a:rPr lang="en-US" sz="2400" dirty="0" err="1" smtClean="0">
                <a:latin typeface="黑体" pitchFamily="49" charset="-122"/>
                <a:ea typeface="黑体" pitchFamily="49" charset="-122"/>
              </a:rPr>
              <a:t>r.zrange</a:t>
            </a:r>
            <a:r>
              <a:rPr lang="en-US" sz="2400" dirty="0" smtClean="0">
                <a:latin typeface="黑体" pitchFamily="49" charset="-122"/>
                <a:ea typeface="黑体" pitchFamily="49" charset="-122"/>
              </a:rPr>
              <a:t>("zset2", 0, -1, </a:t>
            </a:r>
            <a:r>
              <a:rPr lang="en-US" sz="2400" dirty="0" err="1" smtClean="0">
                <a:latin typeface="黑体" pitchFamily="49" charset="-122"/>
                <a:ea typeface="黑体" pitchFamily="49" charset="-122"/>
              </a:rPr>
              <a:t>withscores</a:t>
            </a:r>
            <a:r>
              <a:rPr lang="en-US" sz="2400" dirty="0" smtClean="0">
                <a:latin typeface="黑体" pitchFamily="49" charset="-122"/>
                <a:ea typeface="黑体" pitchFamily="49" charset="-122"/>
              </a:rPr>
              <a:t>=True))</a:t>
            </a:r>
          </a:p>
          <a:p>
            <a:pPr algn="l"/>
            <a:endParaRPr lang="en-US" altLang="zh-CN" sz="2400" dirty="0" smtClean="0">
              <a:latin typeface="黑体" pitchFamily="49" charset="-122"/>
              <a:ea typeface="黑体" pitchFamily="49" charset="-122"/>
            </a:endParaRPr>
          </a:p>
          <a:p>
            <a:pPr algn="l"/>
            <a:endParaRPr lang="en-US" altLang="zh-CN" sz="2400" dirty="0" smtClean="0">
              <a:latin typeface="黑体" pitchFamily="49" charset="-122"/>
              <a:ea typeface="黑体" pitchFamily="49" charset="-122"/>
            </a:endParaRPr>
          </a:p>
          <a:p>
            <a:pPr algn="l"/>
            <a:r>
              <a:rPr lang="zh-CN" altLang="en-US" sz="2400" dirty="0" smtClean="0">
                <a:latin typeface="黑体" pitchFamily="49" charset="-122"/>
                <a:ea typeface="黑体" pitchFamily="49" charset="-122"/>
              </a:rPr>
              <a:t>更多内容请看：</a:t>
            </a:r>
            <a:r>
              <a:rPr lang="en-US" altLang="zh-CN" sz="2400" dirty="0" smtClean="0">
                <a:latin typeface="黑体" pitchFamily="49" charset="-122"/>
                <a:ea typeface="黑体" pitchFamily="49" charset="-122"/>
              </a:rPr>
              <a:t>《</a:t>
            </a:r>
            <a:r>
              <a:rPr lang="en-US" sz="2400" b="1" dirty="0" err="1" smtClean="0"/>
              <a:t>Redis</a:t>
            </a:r>
            <a:r>
              <a:rPr lang="en-US" sz="2400" b="1" dirty="0" smtClean="0"/>
              <a:t> for Python</a:t>
            </a:r>
            <a:r>
              <a:rPr lang="zh-CN" altLang="en-US" sz="2400" b="1" dirty="0" smtClean="0"/>
              <a:t>开发手册</a:t>
            </a:r>
            <a:r>
              <a:rPr lang="en-US" altLang="zh-CN" sz="2400" b="1" dirty="0" smtClean="0"/>
              <a:t>》</a:t>
            </a:r>
            <a:endParaRPr lang="zh-CN" altLang="en-US" sz="2400" b="1" dirty="0" smtClean="0"/>
          </a:p>
          <a:p>
            <a:pPr algn="l"/>
            <a:endParaRPr lang="zh-CN" altLang="en-US" sz="2400" dirty="0" smtClean="0">
              <a:latin typeface="黑体" pitchFamily="49" charset="-122"/>
              <a:ea typeface="黑体" pitchFamily="49" charset="-122"/>
            </a:endParaRPr>
          </a:p>
          <a:p>
            <a:pPr algn="l"/>
            <a:endParaRPr lang="zh-CN" altLang="en-US" sz="2400" dirty="0" smtClean="0">
              <a:latin typeface="黑体" pitchFamily="49" charset="-122"/>
              <a:ea typeface="黑体" pitchFamily="49" charset="-122"/>
            </a:endParaRPr>
          </a:p>
          <a:p>
            <a:pPr algn="l"/>
            <a:endParaRPr lang="zh-CN" altLang="en-US" sz="2400" dirty="0">
              <a:latin typeface="黑体" pitchFamily="49" charset="-122"/>
              <a:ea typeface="黑体"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对比测试</a:t>
            </a:r>
            <a:endParaRPr kumimoji="0" lang="zh-CN" altLang="en-US" sz="3600" b="0" i="0" u="none" strike="noStrike" cap="none" spc="0" normalizeH="0" dirty="0">
              <a:ln>
                <a:noFill/>
              </a:ln>
              <a:solidFill>
                <a:srgbClr val="000000"/>
              </a:solidFill>
              <a:effectLst/>
              <a:uFillTx/>
              <a:latin typeface="黑体" pitchFamily="49" charset="-122"/>
              <a:ea typeface="黑体" pitchFamily="49" charset="-122"/>
              <a:sym typeface="Helvetica"/>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pic>
        <p:nvPicPr>
          <p:cNvPr id="1026" name="Picture 2"/>
          <p:cNvPicPr>
            <a:picLocks noChangeAspect="1" noChangeArrowheads="1"/>
          </p:cNvPicPr>
          <p:nvPr/>
        </p:nvPicPr>
        <p:blipFill>
          <a:blip r:embed="rId5"/>
          <a:srcRect/>
          <a:stretch>
            <a:fillRect/>
          </a:stretch>
        </p:blipFill>
        <p:spPr bwMode="auto">
          <a:xfrm>
            <a:off x="1108831" y="1419381"/>
            <a:ext cx="10787138" cy="691483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image1.jpeg"/>
          <p:cNvPicPr>
            <a:picLocks noChangeAspect="1"/>
          </p:cNvPicPr>
          <p:nvPr/>
        </p:nvPicPr>
        <p:blipFill>
          <a:blip r:embed="rId2"/>
          <a:stretch>
            <a:fillRect/>
          </a:stretch>
        </p:blipFill>
        <p:spPr>
          <a:xfrm>
            <a:off x="-12065" y="-80645"/>
            <a:ext cx="13511530" cy="9914255"/>
          </a:xfrm>
          <a:prstGeom prst="rect">
            <a:avLst/>
          </a:prstGeom>
          <a:ln w="12700">
            <a:miter lim="400000"/>
            <a:headEnd/>
            <a:tailEnd/>
          </a:ln>
        </p:spPr>
      </p:pic>
      <p:sp>
        <p:nvSpPr>
          <p:cNvPr id="144" name="Shape 144"/>
          <p:cNvSpPr/>
          <p:nvPr/>
        </p:nvSpPr>
        <p:spPr>
          <a:xfrm>
            <a:off x="-76201" y="-67718"/>
            <a:ext cx="13576004" cy="9889036"/>
          </a:xfrm>
          <a:prstGeom prst="rect">
            <a:avLst/>
          </a:prstGeom>
          <a:solidFill>
            <a:srgbClr val="000000">
              <a:alpha val="79512"/>
            </a:srgb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5" name="Shape 145"/>
          <p:cNvSpPr/>
          <p:nvPr/>
        </p:nvSpPr>
        <p:spPr>
          <a:xfrm>
            <a:off x="-76200" y="3526790"/>
            <a:ext cx="13576300" cy="2699385"/>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6" name="Shape 146"/>
          <p:cNvSpPr/>
          <p:nvPr/>
        </p:nvSpPr>
        <p:spPr>
          <a:xfrm>
            <a:off x="3930632" y="3805230"/>
            <a:ext cx="5007781" cy="2595582"/>
          </a:xfrm>
          <a:prstGeom prst="rect">
            <a:avLst/>
          </a:prstGeom>
          <a:ln w="12700">
            <a:miter lim="400000"/>
          </a:ln>
        </p:spPr>
        <p:txBody>
          <a:bodyPr wrap="none" lIns="50800" tIns="50800" rIns="50800" bIns="50800" anchor="ctr">
            <a:spAutoFit/>
          </a:bodyPr>
          <a:lstStyle>
            <a:lvl1pPr>
              <a:defRPr sz="8100">
                <a:solidFill>
                  <a:schemeClr val="accent5"/>
                </a:solidFill>
                <a:latin typeface="Arial Black" panose="020B0A04020102020204"/>
                <a:ea typeface="Arial Black" panose="020B0A04020102020204"/>
                <a:cs typeface="Arial Black" panose="020B0A04020102020204"/>
                <a:sym typeface="Arial Black" panose="020B0A04020102020204"/>
              </a:defRPr>
            </a:lvl1pPr>
          </a:lstStyle>
          <a:p>
            <a:r>
              <a:rPr dirty="0" smtClean="0"/>
              <a:t>THANKS</a:t>
            </a:r>
            <a:endParaRPr lang="en-US" dirty="0" smtClean="0"/>
          </a:p>
          <a:p>
            <a:r>
              <a:rPr lang="en-US" dirty="0" smtClean="0"/>
              <a:t>Q&amp;A</a:t>
            </a:r>
            <a:endParaRPr dirty="0"/>
          </a:p>
        </p:txBody>
      </p:sp>
      <p:sp>
        <p:nvSpPr>
          <p:cNvPr id="147" name="Shape 147"/>
          <p:cNvSpPr/>
          <p:nvPr/>
        </p:nvSpPr>
        <p:spPr>
          <a:xfrm>
            <a:off x="-44450" y="3702685"/>
            <a:ext cx="13545185" cy="15875"/>
          </a:xfrm>
          <a:prstGeom prst="line">
            <a:avLst/>
          </a:prstGeom>
          <a:ln w="25400">
            <a:solidFill>
              <a:schemeClr val="accent5"/>
            </a:solidFill>
          </a:ln>
          <a:effectLst>
            <a:outerShdw blurRad="38100" dist="25400" dir="5400000" rotWithShape="0">
              <a:srgbClr val="000000">
                <a:alpha val="50000"/>
              </a:srgbClr>
            </a:outerShdw>
          </a:effectLst>
        </p:spPr>
        <p:txBody>
          <a:bodyPr lIns="45718" tIns="45718" rIns="45718" bIns="45718"/>
          <a:lstStyle/>
          <a:p>
            <a:endParaRPr/>
          </a:p>
        </p:txBody>
      </p:sp>
      <p:sp>
        <p:nvSpPr>
          <p:cNvPr id="148" name="Shape 148"/>
          <p:cNvSpPr/>
          <p:nvPr/>
        </p:nvSpPr>
        <p:spPr>
          <a:xfrm flipV="1">
            <a:off x="-50800" y="6064885"/>
            <a:ext cx="13551535" cy="30480"/>
          </a:xfrm>
          <a:prstGeom prst="line">
            <a:avLst/>
          </a:prstGeom>
          <a:ln w="25400">
            <a:solidFill>
              <a:schemeClr val="accent5"/>
            </a:solidFill>
          </a:ln>
          <a:effectLst>
            <a:outerShdw blurRad="38100" dist="25400" dir="5400000" rotWithShape="0">
              <a:srgbClr val="000000">
                <a:alpha val="50000"/>
              </a:srgbClr>
            </a:outerShdw>
          </a:effectLst>
        </p:spPr>
        <p:txBody>
          <a:bodyPr lIns="45718" tIns="45718" rIns="45718" bIns="45718"/>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dur="indefinite" fill="hold"/>
                                        <p:tgtEl>
                                          <p:spTgt spid="145"/>
                                        </p:tgtEl>
                                        <p:attrNameLst>
                                          <p:attrName>style.visibility</p:attrName>
                                        </p:attrNameLst>
                                      </p:cBhvr>
                                      <p:to>
                                        <p:strVal val="visible"/>
                                      </p:to>
                                    </p:set>
                                    <p:anim calcmode="lin" valueType="num">
                                      <p:cBhvr>
                                        <p:cTn id="7" dur="1000" fill="hold"/>
                                        <p:tgtEl>
                                          <p:spTgt spid="145"/>
                                        </p:tgtEl>
                                        <p:attrNameLst>
                                          <p:attrName>ppt_x</p:attrName>
                                        </p:attrNameLst>
                                      </p:cBhvr>
                                      <p:tavLst>
                                        <p:tav tm="0">
                                          <p:val>
                                            <p:strVal val="0-#ppt_w/2"/>
                                          </p:val>
                                        </p:tav>
                                        <p:tav tm="100000">
                                          <p:val>
                                            <p:strVal val="#ppt_x"/>
                                          </p:val>
                                        </p:tav>
                                      </p:tavLst>
                                    </p:anim>
                                    <p:anim calcmode="lin" valueType="num">
                                      <p:cBhvr>
                                        <p:cTn id="8" dur="1000" fill="hold"/>
                                        <p:tgtEl>
                                          <p:spTgt spid="14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2" nodeType="afterEffect">
                                  <p:stCondLst>
                                    <p:cond delay="0"/>
                                  </p:stCondLst>
                                  <p:iterate>
                                    <p:tmAbs val="0"/>
                                  </p:iterate>
                                  <p:childTnLst>
                                    <p:set>
                                      <p:cBhvr>
                                        <p:cTn id="11" dur="indefinite" fill="hold"/>
                                        <p:tgtEl>
                                          <p:spTgt spid="147"/>
                                        </p:tgtEl>
                                        <p:attrNameLst>
                                          <p:attrName>style.visibility</p:attrName>
                                        </p:attrNameLst>
                                      </p:cBhvr>
                                      <p:to>
                                        <p:strVal val="visible"/>
                                      </p:to>
                                    </p:set>
                                    <p:anim calcmode="lin" valueType="num">
                                      <p:cBhvr>
                                        <p:cTn id="12" dur="1000" fill="hold"/>
                                        <p:tgtEl>
                                          <p:spTgt spid="147"/>
                                        </p:tgtEl>
                                        <p:attrNameLst>
                                          <p:attrName>ppt_x</p:attrName>
                                        </p:attrNameLst>
                                      </p:cBhvr>
                                      <p:tavLst>
                                        <p:tav tm="0">
                                          <p:val>
                                            <p:strVal val="0-#ppt_w/2"/>
                                          </p:val>
                                        </p:tav>
                                        <p:tav tm="100000">
                                          <p:val>
                                            <p:strVal val="#ppt_x"/>
                                          </p:val>
                                        </p:tav>
                                      </p:tavLst>
                                    </p:anim>
                                    <p:anim calcmode="lin" valueType="num">
                                      <p:cBhvr>
                                        <p:cTn id="13" dur="1000" fill="hold"/>
                                        <p:tgtEl>
                                          <p:spTgt spid="14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3" nodeType="afterEffect">
                                  <p:stCondLst>
                                    <p:cond delay="0"/>
                                  </p:stCondLst>
                                  <p:iterate>
                                    <p:tmAbs val="0"/>
                                  </p:iterate>
                                  <p:childTnLst>
                                    <p:set>
                                      <p:cBhvr>
                                        <p:cTn id="16" dur="indefinite" fill="hold"/>
                                        <p:tgtEl>
                                          <p:spTgt spid="148"/>
                                        </p:tgtEl>
                                        <p:attrNameLst>
                                          <p:attrName>style.visibility</p:attrName>
                                        </p:attrNameLst>
                                      </p:cBhvr>
                                      <p:to>
                                        <p:strVal val="visible"/>
                                      </p:to>
                                    </p:set>
                                    <p:anim calcmode="lin" valueType="num">
                                      <p:cBhvr>
                                        <p:cTn id="17" dur="1000" fill="hold"/>
                                        <p:tgtEl>
                                          <p:spTgt spid="148"/>
                                        </p:tgtEl>
                                        <p:attrNameLst>
                                          <p:attrName>ppt_x</p:attrName>
                                        </p:attrNameLst>
                                      </p:cBhvr>
                                      <p:tavLst>
                                        <p:tav tm="0">
                                          <p:val>
                                            <p:strVal val="0-#ppt_w/2"/>
                                          </p:val>
                                        </p:tav>
                                        <p:tav tm="100000">
                                          <p:val>
                                            <p:strVal val="#ppt_x"/>
                                          </p:val>
                                        </p:tav>
                                      </p:tavLst>
                                    </p:anim>
                                    <p:anim calcmode="lin" valueType="num">
                                      <p:cBhvr>
                                        <p:cTn id="18" dur="1000" fill="hold"/>
                                        <p:tgtEl>
                                          <p:spTgt spid="14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3" presetClass="entr" presetSubtype="16" fill="hold" grpId="4" nodeType="afterEffect">
                                  <p:stCondLst>
                                    <p:cond delay="0"/>
                                  </p:stCondLst>
                                  <p:iterate>
                                    <p:tmAbs val="0"/>
                                  </p:iterate>
                                  <p:childTnLst>
                                    <p:set>
                                      <p:cBhvr>
                                        <p:cTn id="21" dur="indefinite" fill="hold"/>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1" bldLvl="0" animBg="1" advAuto="0"/>
      <p:bldP spid="146" grpId="4" animBg="1" advAuto="0"/>
      <p:bldP spid="147" grpId="2" bldLvl="0" animBg="1" advAuto="0"/>
      <p:bldP spid="148" grpId="3" bldLvl="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7" name="TextBox 16"/>
          <p:cNvSpPr txBox="1"/>
          <p:nvPr/>
        </p:nvSpPr>
        <p:spPr>
          <a:xfrm>
            <a:off x="644484" y="519082"/>
            <a:ext cx="971556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latin typeface="黑体" pitchFamily="49" charset="-122"/>
                <a:ea typeface="黑体" pitchFamily="49" charset="-122"/>
              </a:rPr>
              <a:t>对比测试</a:t>
            </a:r>
            <a:endParaRPr kumimoji="0" lang="zh-CN" altLang="en-US" sz="3600" b="0" i="0" u="none" strike="noStrike" cap="none" spc="0" normalizeH="0" dirty="0">
              <a:ln>
                <a:noFill/>
              </a:ln>
              <a:solidFill>
                <a:srgbClr val="000000"/>
              </a:solidFill>
              <a:effectLst/>
              <a:uFillTx/>
              <a:latin typeface="黑体" pitchFamily="49" charset="-122"/>
              <a:ea typeface="黑体" pitchFamily="49" charset="-122"/>
              <a:sym typeface="Helvetica"/>
            </a:endParaRPr>
          </a:p>
        </p:txBody>
      </p:sp>
      <p:sp>
        <p:nvSpPr>
          <p:cNvPr id="58" name="TextBox 57"/>
          <p:cNvSpPr txBox="1"/>
          <p:nvPr/>
        </p:nvSpPr>
        <p:spPr>
          <a:xfrm>
            <a:off x="644484" y="2090718"/>
            <a:ext cx="1021563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pic>
        <p:nvPicPr>
          <p:cNvPr id="2050" name="Picture 2"/>
          <p:cNvPicPr>
            <a:picLocks noChangeAspect="1" noChangeArrowheads="1"/>
          </p:cNvPicPr>
          <p:nvPr/>
        </p:nvPicPr>
        <p:blipFill>
          <a:blip r:embed="rId5"/>
          <a:srcRect/>
          <a:stretch>
            <a:fillRect/>
          </a:stretch>
        </p:blipFill>
        <p:spPr bwMode="auto">
          <a:xfrm>
            <a:off x="1073112" y="1590652"/>
            <a:ext cx="10787138" cy="693334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6465</TotalTime>
  <Words>4411</Words>
  <Application>WPS 演示</Application>
  <PresentationFormat>自定义</PresentationFormat>
  <Paragraphs>1084</Paragraphs>
  <Slides>80</Slides>
  <Notes>24</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White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guo</cp:lastModifiedBy>
  <cp:revision>999</cp:revision>
  <dcterms:created xsi:type="dcterms:W3CDTF">2017-06-12T02:51:00Z</dcterms:created>
  <dcterms:modified xsi:type="dcterms:W3CDTF">2018-03-15T11:45:43Z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