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20"/>
  </p:notesMasterIdLst>
  <p:sldIdLst>
    <p:sldId id="313" r:id="rId2"/>
    <p:sldId id="259" r:id="rId3"/>
    <p:sldId id="315" r:id="rId4"/>
    <p:sldId id="257" r:id="rId5"/>
    <p:sldId id="260" r:id="rId6"/>
    <p:sldId id="261" r:id="rId7"/>
    <p:sldId id="262" r:id="rId8"/>
    <p:sldId id="258" r:id="rId9"/>
    <p:sldId id="266" r:id="rId10"/>
    <p:sldId id="269" r:id="rId11"/>
    <p:sldId id="264" r:id="rId12"/>
    <p:sldId id="267" r:id="rId13"/>
    <p:sldId id="268" r:id="rId14"/>
    <p:sldId id="270" r:id="rId15"/>
    <p:sldId id="317" r:id="rId16"/>
    <p:sldId id="271" r:id="rId17"/>
    <p:sldId id="318" r:id="rId18"/>
    <p:sldId id="31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58749-60B1-4D8C-8D47-518A3920584C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81196-2CB1-4840-8D2D-0166502A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24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E93F5-386D-46C1-AED3-8A7E51F89105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449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FD2A-349B-4E63-8F51-4ED02652A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9630E-2694-4819-8AFE-0F76FEC46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52089-A877-429D-B4F0-9406288C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5C1B-508F-4EAD-9ED9-AC72AC3B059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FAD43-8055-4378-B1C4-03120840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61438-E277-4B69-B80E-9DC1AD4C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F3F7-8462-4F1B-A01D-6DAC6752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1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4C37-1B6A-4D4B-8257-E51D8715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C1F90-4518-432B-9905-540D0AECE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414B1-2AE6-4F24-965C-C18A969D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5C1B-508F-4EAD-9ED9-AC72AC3B059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77458-30B4-40EF-A1E6-CF3D2E6C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8CF58-33B3-44F1-A517-B53F8EFA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F3F7-8462-4F1B-A01D-6DAC6752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1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E0B18-24E6-4005-B357-1AC2469CE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1B20A-87C4-44B3-AFA8-EFE647AF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9CA5-6269-4831-B21F-FF3EF313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5C1B-508F-4EAD-9ED9-AC72AC3B059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53D36-DA6C-409C-946B-5A86AA24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13C50-1A6F-4BAB-8E8B-72E3CE9D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F3F7-8462-4F1B-A01D-6DAC6752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03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200987"/>
            <a:ext cx="1524000" cy="4284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7099E1-DF10-2B41-8532-CAA5267F1F05}"/>
              </a:ext>
            </a:extLst>
          </p:cNvPr>
          <p:cNvSpPr/>
          <p:nvPr userDrawn="1"/>
        </p:nvSpPr>
        <p:spPr>
          <a:xfrm>
            <a:off x="740605" y="3315331"/>
            <a:ext cx="1995023" cy="106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760464"/>
            <a:ext cx="12192000" cy="975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4595" y="3785779"/>
            <a:ext cx="11141005" cy="603328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</a:defRPr>
            </a:lvl1pPr>
            <a:lvl2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>
                <a:solidFill>
                  <a:schemeClr val="bg1"/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  <a:p>
            <a:pPr lvl="1"/>
            <a:endParaRPr lang="en-CA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644595" y="4248381"/>
            <a:ext cx="11141005" cy="812800"/>
          </a:xfrm>
        </p:spPr>
        <p:txBody>
          <a:bodyPr>
            <a:normAutofit/>
          </a:bodyPr>
          <a:lstStyle>
            <a:lvl1pPr marL="0" indent="0">
              <a:buNone/>
              <a:defRPr sz="1867" baseline="0">
                <a:solidFill>
                  <a:schemeClr val="bg1"/>
                </a:solidFill>
              </a:defRPr>
            </a:lvl1pPr>
            <a:lvl2pPr marL="0" indent="0">
              <a:buNone/>
              <a:defRPr sz="1867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[Presenter Name], [Presenter Title]</a:t>
            </a:r>
          </a:p>
          <a:p>
            <a:pPr lvl="0"/>
            <a:r>
              <a:rPr lang="en-US" dirty="0"/>
              <a:t>[Month] [Day], [Year]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629344" y="1035394"/>
            <a:ext cx="11131285" cy="2009564"/>
          </a:xfrm>
        </p:spPr>
        <p:txBody>
          <a:bodyPr anchor="b"/>
          <a:lstStyle>
            <a:lvl1pPr algn="l"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Presentation</a:t>
            </a:r>
            <a:endParaRPr lang="en-CA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5E2C69AA-B9CD-974F-A121-DCA8EC116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3339" y="6309320"/>
            <a:ext cx="5184576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Information Management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175577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F6F7-3772-4353-A9EB-EFC73AB5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B36B5-3448-44BB-B3C2-33B48595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20C10-42C8-4E66-BDAC-54769474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5C1B-508F-4EAD-9ED9-AC72AC3B059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5F9B-5592-452F-BDA4-DF3E6D4A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7F23B-E1E4-4AF9-9586-617174E1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F3F7-8462-4F1B-A01D-6DAC6752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3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4CEE-71FB-4B11-B96A-F6A9F41D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D6DA6-494F-4CF2-8F65-09E737353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7CD2E-8716-49C6-B027-96861242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5C1B-508F-4EAD-9ED9-AC72AC3B059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6A1E-F4FB-44FE-A4D2-04765104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FD832-8034-44A3-BAAB-878E715F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F3F7-8462-4F1B-A01D-6DAC6752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9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8A04-6A76-4122-B5E3-2637A595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FE34-9CA9-4CB7-9C06-7D31AD0CF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D16D0-CF4D-4FFF-9153-121A701FA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79E4B-5FBF-4441-B27E-66555E9D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5C1B-508F-4EAD-9ED9-AC72AC3B059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76569-BD3B-4E8B-9803-AB8B8034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3BDD6-E016-46F2-BE63-B6E309EA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F3F7-8462-4F1B-A01D-6DAC6752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7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D485-D929-4043-8BB0-A88E7BAB9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9B911-6C0E-46E0-8ECD-B92682C0E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90736-0BD7-4364-A265-03458851D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E1D01-5163-4802-9C04-E78765F09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F895D-3F5D-4AD3-A068-75ADE7E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380B8-258B-473D-A9E3-3BA97F43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5C1B-508F-4EAD-9ED9-AC72AC3B059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1E8CF-1A25-47CB-89A3-E7E9F678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2AA644-6F9C-41D6-ACCC-457419E7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F3F7-8462-4F1B-A01D-6DAC6752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6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83BD-7D9B-495A-9CA4-F0BF13E6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E4043-26EE-42C5-BA03-EB2A6AA8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5C1B-508F-4EAD-9ED9-AC72AC3B059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A2EB6-E52C-4ABB-81C8-A2031A28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1595C-2B4F-4CDA-9A0F-CE4856CD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F3F7-8462-4F1B-A01D-6DAC6752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8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9BFEB-3CB2-4448-B9A4-31994367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5C1B-508F-4EAD-9ED9-AC72AC3B059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C992F5-163F-4FE6-BEED-53F8D7BB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5329F-62D7-41E8-99BC-B983247E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F3F7-8462-4F1B-A01D-6DAC6752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8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B21E-AEB9-45A5-819A-36DBDB99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382D-F573-4E5B-866B-CB7123283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8783B-B920-4873-9FE0-36073B290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6A9E2-DBA9-4C47-AB4A-5BE663DC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5C1B-508F-4EAD-9ED9-AC72AC3B059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63175-58E3-4348-8861-8064ABCC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83ED0-2D0C-4900-9574-2FD4D319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F3F7-8462-4F1B-A01D-6DAC6752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3289-75B0-469A-A8AE-11B7AB4B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C0AE5-D390-4929-AAB2-E9678F61C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494B2-04FC-43D1-ACD1-6EFB9DD35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BE934-8A2A-4C53-B866-A54FF031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5C1B-508F-4EAD-9ED9-AC72AC3B059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556F6-EBD0-423D-BCC5-B3EC3698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973B2-537C-4A1D-8010-0AA679A8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DF3F7-8462-4F1B-A01D-6DAC6752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8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E13CE-CE92-494B-B97A-CD86DBA5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47C4A-E9C5-4306-B256-A0AD33314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38981-7269-471A-95FB-ACF0A8AD1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E5C1B-508F-4EAD-9ED9-AC72AC3B059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EAF4D-1FCE-4BF8-A19F-8844CA602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1BCD-436F-4471-9323-DD72044B1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DF3F7-8462-4F1B-A01D-6DAC6752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9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246" y="1243157"/>
            <a:ext cx="4340361" cy="4344425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BAA15626-B81F-4245-92E7-9892537DC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Branching and Release</a:t>
            </a:r>
          </a:p>
          <a:p>
            <a:r>
              <a:rPr lang="en-US" dirty="0"/>
              <a:t>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BFBF5-861A-DA4C-9417-36B30D9E05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April 23, 2019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266AA2-AEFF-B04C-97C3-7CBA51385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333" dirty="0" err="1"/>
              <a:t>Gitflow</a:t>
            </a:r>
            <a:endParaRPr lang="en-US" sz="5333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Information Management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175702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A4D3-78F6-4E24-B9E7-C802581C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EFD4-4972-4044-975F-0EAA61E2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7582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Branch Naming Convention</a:t>
            </a:r>
          </a:p>
          <a:p>
            <a:pPr lvl="1"/>
            <a:r>
              <a:rPr lang="en-CA" dirty="0"/>
              <a:t>features/&lt;name&gt;</a:t>
            </a:r>
          </a:p>
          <a:p>
            <a:r>
              <a:rPr lang="en-CA" dirty="0"/>
              <a:t>Start Feature</a:t>
            </a:r>
          </a:p>
          <a:p>
            <a:pPr lvl="1"/>
            <a:r>
              <a:rPr lang="en-CA" dirty="0"/>
              <a:t>Create Feature Branch from Develop branch (i.e. features/feature-1)</a:t>
            </a:r>
          </a:p>
          <a:p>
            <a:pPr lvl="1"/>
            <a:r>
              <a:rPr lang="en-CA" dirty="0"/>
              <a:t>Deploy to environment</a:t>
            </a:r>
          </a:p>
          <a:p>
            <a:pPr lvl="1"/>
            <a:r>
              <a:rPr lang="en-CA" dirty="0"/>
              <a:t>Iterate over develop-deploy-test</a:t>
            </a:r>
          </a:p>
          <a:p>
            <a:r>
              <a:rPr lang="en-CA" dirty="0"/>
              <a:t>Finish Feature</a:t>
            </a:r>
          </a:p>
          <a:p>
            <a:pPr lvl="1"/>
            <a:r>
              <a:rPr lang="en-CA" dirty="0"/>
              <a:t>Merge Feature Branch back into Develop when ready for release</a:t>
            </a:r>
          </a:p>
          <a:p>
            <a:pPr lvl="1"/>
            <a:r>
              <a:rPr lang="en-CA" dirty="0"/>
              <a:t>Cleanup and Destroy Feature Branch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16A8E-583E-4599-A30D-1EA9441E3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516" y="890515"/>
            <a:ext cx="2768105" cy="3197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23672C-F243-4595-9FE5-A244B2C00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894" y="890515"/>
            <a:ext cx="2708390" cy="33592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616497-1B39-4620-B440-C81DDEFB397B}"/>
              </a:ext>
            </a:extLst>
          </p:cNvPr>
          <p:cNvSpPr txBox="1"/>
          <p:nvPr/>
        </p:nvSpPr>
        <p:spPr>
          <a:xfrm>
            <a:off x="6618514" y="4279075"/>
            <a:ext cx="140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Start Feature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E6B16-E217-4512-9664-9C22308E2666}"/>
              </a:ext>
            </a:extLst>
          </p:cNvPr>
          <p:cNvSpPr txBox="1"/>
          <p:nvPr/>
        </p:nvSpPr>
        <p:spPr>
          <a:xfrm>
            <a:off x="9256815" y="4297486"/>
            <a:ext cx="15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Finish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0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2B1E-4528-4FBD-B1CD-8A59C4BA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Release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57C09-5DF7-4618-B51E-54702A5B1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739244" cy="4351338"/>
          </a:xfrm>
        </p:spPr>
        <p:txBody>
          <a:bodyPr>
            <a:normAutofit fontScale="62500" lnSpcReduction="20000"/>
          </a:bodyPr>
          <a:lstStyle/>
          <a:p>
            <a:r>
              <a:rPr lang="en-CA" dirty="0"/>
              <a:t>Branch naming convention:</a:t>
            </a:r>
          </a:p>
          <a:p>
            <a:pPr lvl="1"/>
            <a:r>
              <a:rPr lang="en-CA" dirty="0"/>
              <a:t>releases/&lt;name&gt;</a:t>
            </a:r>
          </a:p>
          <a:p>
            <a:r>
              <a:rPr lang="en-CA" dirty="0"/>
              <a:t>Feature Set is frozen: only Bugfixes make it into a Release!</a:t>
            </a:r>
          </a:p>
          <a:p>
            <a:r>
              <a:rPr lang="en-US" dirty="0"/>
              <a:t>Start Release</a:t>
            </a:r>
          </a:p>
          <a:p>
            <a:pPr lvl="1"/>
            <a:r>
              <a:rPr lang="en-US" dirty="0"/>
              <a:t>When it is time to make a release, a </a:t>
            </a:r>
            <a:r>
              <a:rPr lang="en-US" b="1" dirty="0"/>
              <a:t>release branch</a:t>
            </a:r>
            <a:r>
              <a:rPr lang="en-US" dirty="0"/>
              <a:t> is created off of </a:t>
            </a:r>
            <a:r>
              <a:rPr lang="en-US" b="1" dirty="0"/>
              <a:t>develop</a:t>
            </a:r>
          </a:p>
          <a:p>
            <a:pPr lvl="1"/>
            <a:r>
              <a:rPr lang="en-US" dirty="0"/>
              <a:t>i.e. releases/1.1.0</a:t>
            </a:r>
          </a:p>
          <a:p>
            <a:r>
              <a:rPr lang="en-US" dirty="0"/>
              <a:t>Finish Release</a:t>
            </a:r>
          </a:p>
          <a:p>
            <a:pPr lvl="1"/>
            <a:r>
              <a:rPr lang="en-US" dirty="0"/>
              <a:t>When the release is finished, the </a:t>
            </a:r>
            <a:r>
              <a:rPr lang="en-US" b="1" dirty="0"/>
              <a:t>release branch</a:t>
            </a:r>
            <a:r>
              <a:rPr lang="en-US" dirty="0"/>
              <a:t> is merged into </a:t>
            </a:r>
            <a:r>
              <a:rPr lang="en-US" b="1" dirty="0"/>
              <a:t>master</a:t>
            </a:r>
            <a:r>
              <a:rPr lang="en-US" dirty="0"/>
              <a:t> </a:t>
            </a:r>
            <a:r>
              <a:rPr lang="en-US" b="1" dirty="0"/>
              <a:t>and</a:t>
            </a:r>
            <a:r>
              <a:rPr lang="en-US" dirty="0"/>
              <a:t> into </a:t>
            </a:r>
            <a:r>
              <a:rPr lang="en-US" b="1" dirty="0"/>
              <a:t>develop</a:t>
            </a:r>
            <a:r>
              <a:rPr lang="en-US" dirty="0"/>
              <a:t> to make sure fixes are not lost</a:t>
            </a:r>
          </a:p>
          <a:p>
            <a:pPr lvl="1"/>
            <a:r>
              <a:rPr lang="en-CA" dirty="0"/>
              <a:t>Cleanup and Destroy Release Branch</a:t>
            </a:r>
          </a:p>
          <a:p>
            <a:pPr lvl="1"/>
            <a:r>
              <a:rPr lang="en-CA" dirty="0"/>
              <a:t>A release tag is created on Master (i.e. 1.1.0)</a:t>
            </a:r>
          </a:p>
          <a:p>
            <a:pPr lvl="1"/>
            <a:endParaRPr lang="en-US" dirty="0"/>
          </a:p>
          <a:p>
            <a:r>
              <a:rPr lang="en-CA" dirty="0"/>
              <a:t>Example</a:t>
            </a:r>
          </a:p>
          <a:p>
            <a:pPr lvl="1"/>
            <a:r>
              <a:rPr lang="en-CA" dirty="0"/>
              <a:t>releases/1.1.0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DC29B0-536F-4AA8-AEEA-C845F4108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445" y="1470560"/>
            <a:ext cx="3131306" cy="3598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72A789-F060-4C4B-8BEE-CC68C51ED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832" y="1330036"/>
            <a:ext cx="3616613" cy="38792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ACD449-85B0-419A-BD7E-32C7957D5EAC}"/>
              </a:ext>
            </a:extLst>
          </p:cNvPr>
          <p:cNvSpPr txBox="1"/>
          <p:nvPr/>
        </p:nvSpPr>
        <p:spPr>
          <a:xfrm>
            <a:off x="9489197" y="5202774"/>
            <a:ext cx="150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Finish Release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33106-56E4-4025-A02B-5A9F99152204}"/>
              </a:ext>
            </a:extLst>
          </p:cNvPr>
          <p:cNvSpPr txBox="1"/>
          <p:nvPr/>
        </p:nvSpPr>
        <p:spPr>
          <a:xfrm>
            <a:off x="6304631" y="5209309"/>
            <a:ext cx="140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Start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FBEA-9AA1-4396-9BD0-DA957034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Managing  Hotfixes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F967C-8EDB-4673-A3B5-D93A99365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4039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Hotfix branches</a:t>
            </a:r>
            <a:r>
              <a:rPr lang="en-US" dirty="0"/>
              <a:t> are used to create emergency fixes</a:t>
            </a:r>
          </a:p>
          <a:p>
            <a:r>
              <a:rPr lang="en-US" dirty="0"/>
              <a:t>Branched directly from a tagged release in the </a:t>
            </a:r>
            <a:r>
              <a:rPr lang="en-US" b="1" dirty="0"/>
              <a:t>master branch</a:t>
            </a:r>
          </a:p>
          <a:p>
            <a:r>
              <a:rPr lang="en-US" dirty="0"/>
              <a:t>When finished, merged back into both </a:t>
            </a:r>
            <a:r>
              <a:rPr lang="en-US" b="1" dirty="0"/>
              <a:t>master</a:t>
            </a:r>
            <a:r>
              <a:rPr lang="en-US" dirty="0"/>
              <a:t> and </a:t>
            </a:r>
            <a:r>
              <a:rPr lang="en-US" b="1" dirty="0"/>
              <a:t>develop</a:t>
            </a:r>
            <a:r>
              <a:rPr lang="en-US" dirty="0"/>
              <a:t> to make sure hotfix is not lost.</a:t>
            </a:r>
          </a:p>
          <a:p>
            <a:r>
              <a:rPr lang="en-US" dirty="0"/>
              <a:t>Hotfixes are Tagged as patch upgrades (i.e. 1.0.1)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80B74-B17A-4F12-AF0C-4CD090DBB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093" y="1275908"/>
            <a:ext cx="4452115" cy="480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85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9903-D872-4092-A16A-80ECFE61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Summarize…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1618-C488-4EB1-9056-84EFF37A5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Two long lived branches: Master and Develop</a:t>
            </a:r>
          </a:p>
          <a:p>
            <a:r>
              <a:rPr lang="en-CA" dirty="0"/>
              <a:t>Feature development occurs on Feature branches, which is </a:t>
            </a:r>
            <a:r>
              <a:rPr lang="en-CA" b="1" i="1" dirty="0"/>
              <a:t>always</a:t>
            </a:r>
            <a:r>
              <a:rPr lang="en-CA" dirty="0"/>
              <a:t> created from the Develop branch</a:t>
            </a:r>
          </a:p>
          <a:p>
            <a:pPr lvl="1"/>
            <a:r>
              <a:rPr lang="en-CA" dirty="0"/>
              <a:t>New functionality (1.</a:t>
            </a:r>
            <a:r>
              <a:rPr lang="en-CA" b="1" i="1" dirty="0"/>
              <a:t>2.0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Only Bug fixes  (1.1.</a:t>
            </a:r>
            <a:r>
              <a:rPr lang="en-CA" b="1" i="1" dirty="0"/>
              <a:t>1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New functionality and bug fixes (1.</a:t>
            </a:r>
            <a:r>
              <a:rPr lang="en-CA" b="1" i="1" dirty="0"/>
              <a:t>2.0</a:t>
            </a:r>
            <a:r>
              <a:rPr lang="en-CA" dirty="0"/>
              <a:t>)</a:t>
            </a:r>
          </a:p>
          <a:p>
            <a:r>
              <a:rPr lang="en-CA" dirty="0"/>
              <a:t>Release management occurs on Release branches, which is </a:t>
            </a:r>
            <a:r>
              <a:rPr lang="en-CA" b="1" i="1" dirty="0"/>
              <a:t>always</a:t>
            </a:r>
            <a:r>
              <a:rPr lang="en-CA" dirty="0"/>
              <a:t> created from the Develop branch</a:t>
            </a:r>
          </a:p>
          <a:p>
            <a:pPr lvl="1"/>
            <a:r>
              <a:rPr lang="en-CA" dirty="0"/>
              <a:t>Feature set is frozen</a:t>
            </a:r>
          </a:p>
          <a:p>
            <a:pPr lvl="1"/>
            <a:r>
              <a:rPr lang="en-CA" dirty="0"/>
              <a:t>Only bug fixes are allowed</a:t>
            </a:r>
          </a:p>
          <a:p>
            <a:pPr lvl="1"/>
            <a:r>
              <a:rPr lang="en-CA" dirty="0"/>
              <a:t>Stabilises a release </a:t>
            </a:r>
          </a:p>
          <a:p>
            <a:r>
              <a:rPr lang="en-CA" dirty="0"/>
              <a:t>Hotfixes on Hotfix branches, which is </a:t>
            </a:r>
            <a:r>
              <a:rPr lang="en-CA" b="1" i="1" dirty="0"/>
              <a:t>always</a:t>
            </a:r>
            <a:r>
              <a:rPr lang="en-CA" dirty="0"/>
              <a:t> created from the Master branch </a:t>
            </a:r>
          </a:p>
          <a:p>
            <a:pPr lvl="1"/>
            <a:r>
              <a:rPr lang="en-CA" dirty="0"/>
              <a:t>Only bug fixes are allowed</a:t>
            </a:r>
          </a:p>
          <a:p>
            <a:pPr lvl="1"/>
            <a:r>
              <a:rPr lang="en-CA" dirty="0"/>
              <a:t>Stabilises a release</a:t>
            </a:r>
          </a:p>
          <a:p>
            <a:r>
              <a:rPr lang="en-CA" dirty="0"/>
              <a:t>Fixes from Release and Hotfix branches are </a:t>
            </a:r>
            <a:r>
              <a:rPr lang="en-CA" b="1" i="1" dirty="0"/>
              <a:t>always</a:t>
            </a:r>
            <a:r>
              <a:rPr lang="en-CA" dirty="0"/>
              <a:t> preserved on the Develop branch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86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FF8F-2420-4881-A19C-57DFE441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Branch Commits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936EC-5573-4EE9-AFF1-EE85FE154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4283" cy="4351338"/>
          </a:xfrm>
        </p:spPr>
        <p:txBody>
          <a:bodyPr/>
          <a:lstStyle/>
          <a:p>
            <a:r>
              <a:rPr lang="en-CA" dirty="0"/>
              <a:t>Master branch contains</a:t>
            </a:r>
          </a:p>
          <a:p>
            <a:pPr lvl="1"/>
            <a:r>
              <a:rPr lang="en-US" dirty="0"/>
              <a:t>Merges from Release and Hotfix branches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Clean merge history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Contains only Release Tags (1.</a:t>
            </a:r>
            <a:r>
              <a:rPr lang="en-US" b="1" dirty="0">
                <a:sym typeface="Wingdings" panose="05000000000000000000" pitchFamily="2" charset="2"/>
              </a:rPr>
              <a:t>1.0</a:t>
            </a:r>
            <a:r>
              <a:rPr lang="en-US" dirty="0">
                <a:sym typeface="Wingdings" panose="05000000000000000000" pitchFamily="2" charset="2"/>
              </a:rPr>
              <a:t>, 1.</a:t>
            </a:r>
            <a:r>
              <a:rPr lang="en-US" b="1" dirty="0">
                <a:sym typeface="Wingdings" panose="05000000000000000000" pitchFamily="2" charset="2"/>
              </a:rPr>
              <a:t>2.0</a:t>
            </a:r>
            <a:r>
              <a:rPr lang="en-US" dirty="0">
                <a:sym typeface="Wingdings" panose="05000000000000000000" pitchFamily="2" charset="2"/>
              </a:rPr>
              <a:t>, 1.2.</a:t>
            </a:r>
            <a:r>
              <a:rPr lang="en-US" b="1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) and Hotfix Tags (1.2.</a:t>
            </a:r>
            <a:r>
              <a:rPr lang="en-US" b="1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, 1.2.</a:t>
            </a:r>
            <a:r>
              <a:rPr lang="en-US" b="1" dirty="0">
                <a:sym typeface="Wingdings" panose="05000000000000000000" pitchFamily="2" charset="2"/>
              </a:rPr>
              <a:t>3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Develop branch contains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Merges from Feature, Release, and Hotfix branches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7BC64-0B35-4970-88E9-197953600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042" y="83127"/>
            <a:ext cx="153818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FF98ED-8D90-466D-935E-3881FBDB3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716" y="2176887"/>
            <a:ext cx="1538180" cy="41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77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B054-C718-4A7E-AE40-1B324CA2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Built-in Support for Git Flow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0A55-1D41-4BB0-BCC9-817F184D7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  <a:p>
            <a:pPr marL="457200" lvl="1" indent="0">
              <a:buNone/>
            </a:pPr>
            <a:r>
              <a:rPr lang="en-US" dirty="0"/>
              <a:t>git flow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initialize a new git repo with support for the branching model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git flow feature  manage your feature branches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git flow bugfix  manage your bugfix branches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git flow release  manage your release branches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git flow hotfix  manage your hotfix branches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git flow support  manage your support branches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git flow version  shows version information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git flow log  show log deviating from base branch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132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399E-E879-40CE-A3D3-4806F933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431" y="2692689"/>
            <a:ext cx="10515600" cy="1325563"/>
          </a:xfrm>
        </p:spPr>
        <p:txBody>
          <a:bodyPr/>
          <a:lstStyle/>
          <a:p>
            <a:r>
              <a:rPr lang="en-CA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67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0FDF-FEBE-4CEB-8D50-CB31B1B7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486C3-D009-455B-BA97-B62396635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Initializing Git Flow</a:t>
            </a:r>
          </a:p>
          <a:p>
            <a:pPr lvl="1"/>
            <a:r>
              <a:rPr lang="en-CA" dirty="0"/>
              <a:t>git flow </a:t>
            </a:r>
            <a:r>
              <a:rPr lang="en-CA" dirty="0" err="1"/>
              <a:t>init</a:t>
            </a:r>
            <a:endParaRPr lang="en-CA" dirty="0"/>
          </a:p>
          <a:p>
            <a:r>
              <a:rPr lang="en-CA" dirty="0"/>
              <a:t>Developing Features</a:t>
            </a:r>
          </a:p>
          <a:p>
            <a:pPr lvl="1"/>
            <a:r>
              <a:rPr lang="en-CA" dirty="0"/>
              <a:t>git flow feature start &lt;name&gt;</a:t>
            </a:r>
          </a:p>
          <a:p>
            <a:pPr lvl="1"/>
            <a:r>
              <a:rPr lang="en-CA" dirty="0"/>
              <a:t>git flow feature finish &lt;name&gt;</a:t>
            </a:r>
          </a:p>
          <a:p>
            <a:r>
              <a:rPr lang="en-CA" dirty="0"/>
              <a:t>Bug fix branches</a:t>
            </a:r>
          </a:p>
          <a:p>
            <a:pPr lvl="1"/>
            <a:r>
              <a:rPr lang="en-CA" dirty="0"/>
              <a:t>git flow bugfix start &lt;name&gt;</a:t>
            </a:r>
          </a:p>
          <a:p>
            <a:pPr lvl="1"/>
            <a:r>
              <a:rPr lang="en-CA" dirty="0"/>
              <a:t>git flow bugfix finish &lt;name&gt;</a:t>
            </a:r>
          </a:p>
          <a:p>
            <a:r>
              <a:rPr lang="en-US" dirty="0"/>
              <a:t>Release Branches</a:t>
            </a:r>
          </a:p>
          <a:p>
            <a:pPr lvl="1"/>
            <a:r>
              <a:rPr lang="en-US" dirty="0"/>
              <a:t>git flow release start &lt;</a:t>
            </a:r>
            <a:r>
              <a:rPr lang="en-US" dirty="0" err="1"/>
              <a:t>major.minor.patch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git flow release finish &lt;</a:t>
            </a:r>
            <a:r>
              <a:rPr lang="en-US" dirty="0" err="1"/>
              <a:t>major.minor.patch</a:t>
            </a:r>
            <a:r>
              <a:rPr lang="en-US" dirty="0"/>
              <a:t>&gt;</a:t>
            </a:r>
          </a:p>
          <a:p>
            <a:r>
              <a:rPr lang="en-US" dirty="0"/>
              <a:t>Hotfix Branches</a:t>
            </a:r>
          </a:p>
          <a:p>
            <a:pPr lvl="1"/>
            <a:r>
              <a:rPr lang="en-US" dirty="0"/>
              <a:t>git flow hotfix start &lt;</a:t>
            </a:r>
            <a:r>
              <a:rPr lang="en-US" dirty="0" err="1"/>
              <a:t>major.minor.patch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git flow hotfix finish &lt;</a:t>
            </a:r>
            <a:r>
              <a:rPr lang="en-US" dirty="0" err="1"/>
              <a:t>major.minor.patch</a:t>
            </a:r>
            <a:r>
              <a:rPr lang="en-US" dirty="0"/>
              <a:t>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76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CAC5-CD73-440F-99AF-EC105FBF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727" y="2609562"/>
            <a:ext cx="10515600" cy="1325563"/>
          </a:xfrm>
        </p:spPr>
        <p:txBody>
          <a:bodyPr/>
          <a:lstStyle/>
          <a:p>
            <a:r>
              <a:rPr lang="en-CA" dirty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7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F74BF-D56C-4A7C-99BD-C11335D0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Gitflow</a:t>
            </a:r>
            <a:r>
              <a:rPr lang="en-CA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38E1C-B719-4163-BFBE-A44EFBB77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Successful branching and release model for Git</a:t>
            </a:r>
          </a:p>
          <a:p>
            <a:r>
              <a:rPr lang="en-CA" dirty="0"/>
              <a:t>Published and Popularized by Vincent Driessen in 2010</a:t>
            </a:r>
          </a:p>
          <a:p>
            <a:r>
              <a:rPr lang="en-CA" dirty="0"/>
              <a:t>Designed around Project Releases and Iterative Development</a:t>
            </a:r>
          </a:p>
          <a:p>
            <a:r>
              <a:rPr lang="en-CA" dirty="0"/>
              <a:t>Ideal for projects with a scheduled release cycle</a:t>
            </a:r>
          </a:p>
        </p:txBody>
      </p:sp>
    </p:spTree>
    <p:extLst>
      <p:ext uri="{BB962C8B-B14F-4D97-AF65-F5344CB8AC3E}">
        <p14:creationId xmlns:p14="http://schemas.microsoft.com/office/powerpoint/2010/main" val="154849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7B18-3FB0-47A4-A321-F63DF08A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</a:t>
            </a:r>
            <a:r>
              <a:rPr lang="en-CA" dirty="0" err="1"/>
              <a:t>Gitflow</a:t>
            </a:r>
            <a:r>
              <a:rPr lang="en-CA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94BAC-ED0D-473F-AD39-2C1BB86E1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So, you’ve deployed a Microservice to Production that encapsulates a business capability… now what?</a:t>
            </a:r>
          </a:p>
          <a:p>
            <a:pPr marL="0" indent="0">
              <a:buNone/>
            </a:pPr>
            <a:r>
              <a:rPr lang="en-CA" b="1" dirty="0"/>
              <a:t>Supporting and Maintaining an API in Production</a:t>
            </a:r>
            <a:r>
              <a:rPr lang="en-CA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you use Semantic Versioning as an API versioning strategy?  (Current EA Guidance)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you evolve the API and add new functionality to the existing capability but still achieve an API that is backwards-compatible as stable as possible?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you manage and deploy hotfixes to a production release while ensuring that those fixes are never lost during development?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does your development team work in parallel with regards to API features, and how do those features make it into a planned release?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After features have been developed, how do you create and stabilize a release prior to production?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you deploy a branch (feature, hotfix, or release) to an environment so that no matter what the change is, it goes through the regular development life cycle?</a:t>
            </a:r>
          </a:p>
          <a:p>
            <a:pPr marL="0" indent="0">
              <a:buNone/>
            </a:pPr>
            <a:r>
              <a:rPr lang="en-US" dirty="0"/>
              <a:t>	Development -&gt; Integration -&gt; System Test -&gt; Project UAT -&gt; Integrated UAT -&gt; Production</a:t>
            </a:r>
          </a:p>
        </p:txBody>
      </p:sp>
    </p:spTree>
    <p:extLst>
      <p:ext uri="{BB962C8B-B14F-4D97-AF65-F5344CB8AC3E}">
        <p14:creationId xmlns:p14="http://schemas.microsoft.com/office/powerpoint/2010/main" val="303295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7AFF-BAF3-4F30-9A77-EE739BFC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B8097-FAAC-4899-AE56-5DCAF6B2C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Built-in support within Git</a:t>
            </a:r>
          </a:p>
          <a:p>
            <a:r>
              <a:rPr lang="en-CA" dirty="0"/>
              <a:t>Parallel Development</a:t>
            </a:r>
          </a:p>
          <a:p>
            <a:r>
              <a:rPr lang="en-CA" dirty="0"/>
              <a:t>Faster and more Frequent Releases</a:t>
            </a:r>
          </a:p>
          <a:p>
            <a:r>
              <a:rPr lang="en-CA" dirty="0"/>
              <a:t>Best Practices in Release Management</a:t>
            </a:r>
          </a:p>
          <a:p>
            <a:r>
              <a:rPr lang="en-CA" dirty="0"/>
              <a:t>Support for Semantic Versioning API Strategy</a:t>
            </a:r>
          </a:p>
          <a:p>
            <a:r>
              <a:rPr lang="en-CA" dirty="0"/>
              <a:t>Feature Planning and Development</a:t>
            </a:r>
          </a:p>
          <a:p>
            <a:r>
              <a:rPr lang="en-CA" dirty="0"/>
              <a:t>Production Release Stabilisation</a:t>
            </a:r>
          </a:p>
          <a:p>
            <a:r>
              <a:rPr lang="en-CA" dirty="0"/>
              <a:t>TFS Integration and Iteration Planning</a:t>
            </a:r>
          </a:p>
          <a:p>
            <a:r>
              <a:rPr lang="en-CA" dirty="0"/>
              <a:t>Support for Emergency Fixes</a:t>
            </a:r>
          </a:p>
          <a:p>
            <a:r>
              <a:rPr lang="en-CA" dirty="0"/>
              <a:t>Tooling and Release Automation</a:t>
            </a:r>
          </a:p>
        </p:txBody>
      </p:sp>
    </p:spTree>
    <p:extLst>
      <p:ext uri="{BB962C8B-B14F-4D97-AF65-F5344CB8AC3E}">
        <p14:creationId xmlns:p14="http://schemas.microsoft.com/office/powerpoint/2010/main" val="350473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EEEE-241A-497B-B44E-1E14780D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Aside: Semantic Versioning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8ED-8663-4112-8863-E92F32354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Format: MAJOR.MINOR.PATCH </a:t>
            </a:r>
          </a:p>
          <a:p>
            <a:r>
              <a:rPr lang="en-CA" dirty="0"/>
              <a:t>Each version number increment has a meaning</a:t>
            </a:r>
          </a:p>
          <a:p>
            <a:pPr lvl="1"/>
            <a:r>
              <a:rPr lang="en-CA" dirty="0"/>
              <a:t>MAJOR upgrade – breaking change</a:t>
            </a:r>
          </a:p>
          <a:p>
            <a:pPr lvl="1"/>
            <a:r>
              <a:rPr lang="en-CA" dirty="0"/>
              <a:t>MINOR upgrade – feature upgrade, but backwards compatible</a:t>
            </a:r>
          </a:p>
          <a:p>
            <a:pPr lvl="1"/>
            <a:r>
              <a:rPr lang="en-CA" dirty="0"/>
              <a:t>PATCH upgrade – patch or bug fix</a:t>
            </a:r>
          </a:p>
          <a:p>
            <a:r>
              <a:rPr lang="en-CA" dirty="0"/>
              <a:t>Example</a:t>
            </a:r>
          </a:p>
          <a:p>
            <a:pPr lvl="1"/>
            <a:r>
              <a:rPr lang="en-CA" dirty="0"/>
              <a:t>1.0.0 – Initial release</a:t>
            </a:r>
          </a:p>
          <a:p>
            <a:pPr lvl="1"/>
            <a:r>
              <a:rPr lang="en-CA" dirty="0"/>
              <a:t>1.0.1 – Security patch</a:t>
            </a:r>
          </a:p>
          <a:p>
            <a:pPr lvl="1"/>
            <a:r>
              <a:rPr lang="en-CA" dirty="0"/>
              <a:t>1.0.2 – Bug fixes to initial release</a:t>
            </a:r>
          </a:p>
          <a:p>
            <a:pPr lvl="1"/>
            <a:r>
              <a:rPr lang="en-CA" dirty="0"/>
              <a:t>1.1.0 – Added a new feature (backwards compatible with 1.0)</a:t>
            </a:r>
          </a:p>
          <a:p>
            <a:pPr lvl="1"/>
            <a:r>
              <a:rPr lang="en-CA" dirty="0"/>
              <a:t>1.1.1 – Fixed bug with the new feature</a:t>
            </a:r>
          </a:p>
          <a:p>
            <a:pPr lvl="1"/>
            <a:r>
              <a:rPr lang="en-CA" dirty="0"/>
              <a:t>1.2.0 – Added another new feature (backwards compatible with 1.0 and 1.1)</a:t>
            </a:r>
          </a:p>
          <a:p>
            <a:pPr lvl="1"/>
            <a:r>
              <a:rPr lang="en-CA" dirty="0"/>
              <a:t>1.2.1 – General bug fixes (applies to all versions)</a:t>
            </a:r>
          </a:p>
          <a:p>
            <a:pPr lvl="1"/>
            <a:r>
              <a:rPr lang="en-CA" dirty="0"/>
              <a:t>2.0.0 – Completely re-written API from the ground-up.  Introduces breaking change.</a:t>
            </a:r>
          </a:p>
        </p:txBody>
      </p:sp>
    </p:spTree>
    <p:extLst>
      <p:ext uri="{BB962C8B-B14F-4D97-AF65-F5344CB8AC3E}">
        <p14:creationId xmlns:p14="http://schemas.microsoft.com/office/powerpoint/2010/main" val="360797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668D-9DC3-4C2B-B152-F9EEB2FC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Aside: Semantic Versioning of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671DB-FB27-4C63-85C7-2CB7A7369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MAJOR Upgrade – Incompatible (breaking) API changes</a:t>
            </a:r>
          </a:p>
          <a:p>
            <a:r>
              <a:rPr lang="en-CA" dirty="0"/>
              <a:t>MINOR Upgrade – Add API functionality (backwards-compatible)</a:t>
            </a:r>
          </a:p>
          <a:p>
            <a:r>
              <a:rPr lang="en-CA" dirty="0"/>
              <a:t>PATCH Upgrade – Bug fixes to existing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4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3566-1BF3-4AD9-AE9E-89D9475E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Aside: Backwards Compatibility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A4F3A-B418-4B21-AC48-02098125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Backwards-compatible (non-breaking) changes</a:t>
            </a:r>
          </a:p>
          <a:p>
            <a:pPr lvl="1"/>
            <a:r>
              <a:rPr lang="en-CA" dirty="0"/>
              <a:t>Adding an API interface to an API service</a:t>
            </a:r>
          </a:p>
          <a:p>
            <a:pPr lvl="1"/>
            <a:r>
              <a:rPr lang="en-CA" dirty="0"/>
              <a:t>Adding a method to an API interface</a:t>
            </a:r>
          </a:p>
          <a:p>
            <a:pPr lvl="1"/>
            <a:r>
              <a:rPr lang="en-CA" dirty="0"/>
              <a:t>Adding an HTTP binding to a method</a:t>
            </a:r>
          </a:p>
          <a:p>
            <a:pPr lvl="1"/>
            <a:r>
              <a:rPr lang="en-CA" dirty="0"/>
              <a:t>Adding a field to a request message</a:t>
            </a:r>
          </a:p>
          <a:p>
            <a:pPr lvl="1"/>
            <a:r>
              <a:rPr lang="en-CA" dirty="0"/>
              <a:t>Adding a field to a response message</a:t>
            </a:r>
          </a:p>
          <a:p>
            <a:pPr lvl="1"/>
            <a:r>
              <a:rPr lang="en-CA" dirty="0"/>
              <a:t>Adding a value to an </a:t>
            </a:r>
            <a:r>
              <a:rPr lang="en-CA" dirty="0" err="1"/>
              <a:t>enum</a:t>
            </a:r>
            <a:endParaRPr lang="en-CA" dirty="0"/>
          </a:p>
          <a:p>
            <a:pPr lvl="1"/>
            <a:r>
              <a:rPr lang="en-US" dirty="0"/>
              <a:t>Adding an output-only resource field</a:t>
            </a:r>
          </a:p>
          <a:p>
            <a:r>
              <a:rPr lang="en-US" dirty="0"/>
              <a:t>Backwards-incompatible (breaking) changes</a:t>
            </a:r>
          </a:p>
          <a:p>
            <a:pPr lvl="1"/>
            <a:r>
              <a:rPr lang="en-US" dirty="0"/>
              <a:t>Removing or renaming a service, interface, field, method or </a:t>
            </a:r>
            <a:r>
              <a:rPr lang="en-US" dirty="0" err="1"/>
              <a:t>enum</a:t>
            </a:r>
            <a:r>
              <a:rPr lang="en-US" dirty="0"/>
              <a:t> value</a:t>
            </a:r>
          </a:p>
          <a:p>
            <a:pPr lvl="1"/>
            <a:r>
              <a:rPr lang="en-US" dirty="0"/>
              <a:t>Changing an HTTP binding</a:t>
            </a:r>
          </a:p>
          <a:p>
            <a:pPr lvl="1"/>
            <a:r>
              <a:rPr lang="en-US" dirty="0"/>
              <a:t>Changing the type of a field</a:t>
            </a:r>
          </a:p>
          <a:p>
            <a:pPr lvl="1"/>
            <a:r>
              <a:rPr lang="en-US" dirty="0"/>
              <a:t>Changing the proto field number</a:t>
            </a:r>
          </a:p>
          <a:p>
            <a:pPr lvl="1"/>
            <a:r>
              <a:rPr lang="en-US" dirty="0"/>
              <a:t>Changing a resource name format</a:t>
            </a:r>
          </a:p>
          <a:p>
            <a:pPr lvl="1"/>
            <a:r>
              <a:rPr lang="en-US" dirty="0"/>
              <a:t>Changing visible behavior of existing requests</a:t>
            </a:r>
          </a:p>
          <a:p>
            <a:pPr lvl="1"/>
            <a:r>
              <a:rPr lang="en-US" dirty="0"/>
              <a:t>Changing the URL format in the HTTP definition</a:t>
            </a:r>
          </a:p>
          <a:p>
            <a:pPr lvl="1"/>
            <a:r>
              <a:rPr lang="en-US" dirty="0"/>
              <a:t>Adding a read/write field to a resource message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86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9C67-C212-4F83-9AC5-2528E1D9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Branching Model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89139B-64E0-41B5-97AA-1B21B4F24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7348" y="1195681"/>
            <a:ext cx="3816870" cy="50644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73B0E3-2778-43E1-BA1D-E1115641210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Two long living branches</a:t>
            </a:r>
          </a:p>
          <a:p>
            <a:pPr lvl="1"/>
            <a:r>
              <a:rPr lang="en-US" dirty="0"/>
              <a:t>Develop</a:t>
            </a:r>
          </a:p>
          <a:p>
            <a:pPr lvl="1"/>
            <a:r>
              <a:rPr lang="en-US" dirty="0"/>
              <a:t>Master</a:t>
            </a:r>
          </a:p>
          <a:p>
            <a:r>
              <a:rPr lang="en-US" dirty="0"/>
              <a:t>Transient Feature Branches</a:t>
            </a:r>
          </a:p>
          <a:p>
            <a:pPr lvl="1"/>
            <a:r>
              <a:rPr lang="en-US" dirty="0"/>
              <a:t>Feature 1</a:t>
            </a:r>
          </a:p>
          <a:p>
            <a:pPr lvl="1"/>
            <a:r>
              <a:rPr lang="en-US" dirty="0"/>
              <a:t>Feature 2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Transient Release Branches</a:t>
            </a:r>
          </a:p>
          <a:p>
            <a:pPr lvl="1"/>
            <a:r>
              <a:rPr lang="en-US" dirty="0"/>
              <a:t>Release 1.0.0</a:t>
            </a:r>
          </a:p>
          <a:p>
            <a:pPr lvl="1"/>
            <a:r>
              <a:rPr lang="en-US" dirty="0"/>
              <a:t>Release 1.1.0</a:t>
            </a:r>
          </a:p>
          <a:p>
            <a:pPr lvl="1"/>
            <a:r>
              <a:rPr lang="en-US" dirty="0"/>
              <a:t>Release 1.2.0</a:t>
            </a:r>
          </a:p>
          <a:p>
            <a:r>
              <a:rPr lang="en-US" dirty="0"/>
              <a:t>Transient Hotfix Branches</a:t>
            </a:r>
          </a:p>
          <a:p>
            <a:pPr lvl="1"/>
            <a:r>
              <a:rPr lang="en-US" dirty="0"/>
              <a:t>Hotfix/Patch 1.0.1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174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D7BD-DD23-412E-A6CA-60F66D1D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it 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A4D21-281B-4E6F-9F28-62A69BDF3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Feature Development</a:t>
            </a:r>
          </a:p>
          <a:p>
            <a:r>
              <a:rPr lang="en-CA" dirty="0"/>
              <a:t>Release Management</a:t>
            </a:r>
          </a:p>
          <a:p>
            <a:r>
              <a:rPr lang="en-CA" dirty="0"/>
              <a:t>Managing Hotfixes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0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4649</TotalTime>
  <Words>984</Words>
  <Application>Microsoft Office PowerPoint</Application>
  <PresentationFormat>Widescreen</PresentationFormat>
  <Paragraphs>169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Gitflow</vt:lpstr>
      <vt:lpstr>What is Gitflow?</vt:lpstr>
      <vt:lpstr>Why Gitflow?</vt:lpstr>
      <vt:lpstr>Key Benefits</vt:lpstr>
      <vt:lpstr>Aside: Semantic Versioning</vt:lpstr>
      <vt:lpstr>Aside: Semantic Versioning of APIs</vt:lpstr>
      <vt:lpstr>Aside: Backwards Compatibility</vt:lpstr>
      <vt:lpstr>Branching Model</vt:lpstr>
      <vt:lpstr>How it Works</vt:lpstr>
      <vt:lpstr>Feature Development</vt:lpstr>
      <vt:lpstr>Release Management</vt:lpstr>
      <vt:lpstr>Managing  Hotfixes</vt:lpstr>
      <vt:lpstr>To Summarize…</vt:lpstr>
      <vt:lpstr>Branch Commits </vt:lpstr>
      <vt:lpstr>Built-in Support for Git Flow </vt:lpstr>
      <vt:lpstr>Demo</vt:lpstr>
      <vt:lpstr>Demo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Gitflow</dc:title>
  <dc:creator>Michael Kang</dc:creator>
  <cp:lastModifiedBy>Michael Kang</cp:lastModifiedBy>
  <cp:revision>122</cp:revision>
  <dcterms:created xsi:type="dcterms:W3CDTF">2019-04-23T15:42:34Z</dcterms:created>
  <dcterms:modified xsi:type="dcterms:W3CDTF">2019-04-29T18:58:48Z</dcterms:modified>
</cp:coreProperties>
</file>