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/>
    <p:restoredTop sz="94719"/>
  </p:normalViewPr>
  <p:slideViewPr>
    <p:cSldViewPr snapToGrid="0">
      <p:cViewPr varScale="1">
        <p:scale>
          <a:sx n="148" d="100"/>
          <a:sy n="148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D0E55-D16E-E548-B719-40976E857128}" type="datetimeFigureOut">
              <a:rPr kumimoji="1" lang="ko-KR" altLang="en-US" smtClean="0"/>
              <a:t>2024. 3. 3.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8178B-3CCD-C54D-AF64-7EB9B46DED5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128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8178B-3CCD-C54D-AF64-7EB9B46DED5F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38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EFB0A-2A03-F57F-A598-673D0BF37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D59887-0CB0-7834-ED23-AA3552BB0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58B82-C29C-EFDC-28D4-4CE0C2EF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CBF0-7408-D043-939E-F5AB08EDDEF6}" type="datetimeFigureOut">
              <a:rPr kumimoji="1" lang="ko-KR" altLang="en-US" smtClean="0"/>
              <a:t>2024. 3. 3.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D66035-A07F-E156-C9A7-85A01237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44DC5-E3F5-E8D4-EB87-56A61F6B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12EB-5EC6-F245-8E92-34BD9CC029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298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FE48-3CDC-F253-D40A-9A6BFD15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85F979-C708-EDFA-C1B6-081A2F600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A5458-9736-D5DB-A9BC-63BB4997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CBF0-7408-D043-939E-F5AB08EDDEF6}" type="datetimeFigureOut">
              <a:rPr kumimoji="1" lang="ko-KR" altLang="en-US" smtClean="0"/>
              <a:t>2024. 3. 3.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8DE85-4134-11C4-207E-53DD99AC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DE59D-3417-D04D-64D7-2D7DF37A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12EB-5EC6-F245-8E92-34BD9CC029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268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52CEF3-0B8D-B370-D4D3-BE22A0C47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E21ACF-1C57-D29A-1483-A442022A9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FFC04-88FD-D827-A29D-DE07112A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CBF0-7408-D043-939E-F5AB08EDDEF6}" type="datetimeFigureOut">
              <a:rPr kumimoji="1" lang="ko-KR" altLang="en-US" smtClean="0"/>
              <a:t>2024. 3. 3.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1C2DA5-9660-2C9D-79BA-EBD1BCAE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EA328-9319-C055-D328-0975ECDC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12EB-5EC6-F245-8E92-34BD9CC029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84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6F72C-1733-022B-EBDF-3B57D3BC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DABBC-3D4E-98CC-7CA4-2354158B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3D304-CBC4-E512-FA17-B42C918E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CBF0-7408-D043-939E-F5AB08EDDEF6}" type="datetimeFigureOut">
              <a:rPr kumimoji="1" lang="ko-KR" altLang="en-US" smtClean="0"/>
              <a:t>2024. 3. 3.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9B9CF-81E4-85AE-0885-4287097F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28DD6-FB96-5DFE-723E-C5ABA1C4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12EB-5EC6-F245-8E92-34BD9CC029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704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963A3-F58F-31A4-8F96-A93543E7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A6FB6-45B3-6DD0-1DFD-50B4E9FE0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38E24-EFF6-C822-4D34-66840E1E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CBF0-7408-D043-939E-F5AB08EDDEF6}" type="datetimeFigureOut">
              <a:rPr kumimoji="1" lang="ko-KR" altLang="en-US" smtClean="0"/>
              <a:t>2024. 3. 3.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1E05F-8BA5-BF66-835C-014387AB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9F81A-BFB6-DF7F-DF09-D2C75578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12EB-5EC6-F245-8E92-34BD9CC029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947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D5DD-C70B-32EE-4A94-1F66C054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CB1E8-DCD6-3731-DCE9-92AE4E075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BD2315-355B-D192-26F3-1D1DF3BB3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1BAE1-182D-76B2-EBEC-DECCCB28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CBF0-7408-D043-939E-F5AB08EDDEF6}" type="datetimeFigureOut">
              <a:rPr kumimoji="1" lang="ko-KR" altLang="en-US" smtClean="0"/>
              <a:t>2024. 3. 3.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AFCC7-3202-27D1-B4A6-700E9E9F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B94C9-B320-7EA3-BBBC-72044304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12EB-5EC6-F245-8E92-34BD9CC029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454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1C544-355E-D63E-06ED-5B67A887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33845-C78A-17DE-1402-E12494FF5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E4C1DA-33DF-7F87-74FF-D4023F29B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1780FE-1369-4783-41E9-C3CAB2E1E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EE07A5-4EEC-78E2-306A-317DC3EA2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06AFAE-6C3F-7867-57A7-F144AA9C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CBF0-7408-D043-939E-F5AB08EDDEF6}" type="datetimeFigureOut">
              <a:rPr kumimoji="1" lang="ko-KR" altLang="en-US" smtClean="0"/>
              <a:t>2024. 3. 3.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41B7BC-F5D5-027A-40F7-C7E54F1A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2F6A55-8CE6-AB83-5E8A-4362652F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12EB-5EC6-F245-8E92-34BD9CC029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15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A80B6-D1E1-8B7F-3ECA-B0C7C826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E87F0E-A3E3-32D7-D965-17278B6B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CBF0-7408-D043-939E-F5AB08EDDEF6}" type="datetimeFigureOut">
              <a:rPr kumimoji="1" lang="ko-KR" altLang="en-US" smtClean="0"/>
              <a:t>2024. 3. 3.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401F06-C7D0-58F3-0EF8-53167D4C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D91A76-449B-48CA-7FB0-227CD44F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12EB-5EC6-F245-8E92-34BD9CC029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8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453720-B5F4-C847-471C-5F6E2FB0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CBF0-7408-D043-939E-F5AB08EDDEF6}" type="datetimeFigureOut">
              <a:rPr kumimoji="1" lang="ko-KR" altLang="en-US" smtClean="0"/>
              <a:t>2024. 3. 3.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97CA69-DD99-090B-32B5-6124436D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56D9F-FB7F-7112-C30E-71F06486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12EB-5EC6-F245-8E92-34BD9CC029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092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9E8ED-0464-18A9-9C28-ECAEDC3D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CDFBD-F9E7-6718-BBB3-F4C62F19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2F8B3-7D32-AF4B-9833-FEB7C5ACD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A63C0F-089C-10FE-A9D8-358D68E0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CBF0-7408-D043-939E-F5AB08EDDEF6}" type="datetimeFigureOut">
              <a:rPr kumimoji="1" lang="ko-KR" altLang="en-US" smtClean="0"/>
              <a:t>2024. 3. 3.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F6D3DE-63C9-5B22-E264-67D30C60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651817-2176-42FE-2365-27FB7CA3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12EB-5EC6-F245-8E92-34BD9CC029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7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CA885-1485-BBCD-74C9-D42DE7365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CC6B8E-8959-D950-DB3C-189CF07B7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8DE831-3474-D74D-0FCC-1AD3C5F90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D3318-8AD7-9980-590B-596A03C0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2CBF0-7408-D043-939E-F5AB08EDDEF6}" type="datetimeFigureOut">
              <a:rPr kumimoji="1" lang="ko-KR" altLang="en-US" smtClean="0"/>
              <a:t>2024. 3. 3.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24CB9-E105-ABDA-F0B2-321BA7D1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83A97-5ED8-1036-CE76-99C49D8B6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12EB-5EC6-F245-8E92-34BD9CC029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887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678902-19A0-AB92-4B81-4CBE8726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15603-9C79-F591-2E1E-CC55B98C3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ABABB-E9E7-5491-B516-4388D5A08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2CBF0-7408-D043-939E-F5AB08EDDEF6}" type="datetimeFigureOut">
              <a:rPr kumimoji="1" lang="ko-KR" altLang="en-US" smtClean="0"/>
              <a:t>2024. 3. 3.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F3B34-02B3-BC65-83CA-3497B538E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45947-52F4-E82B-1E2D-7081B35B2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D12EB-5EC6-F245-8E92-34BD9CC029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010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fb5U4d5v8yTPcQyV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s-jppark/openai-chatbot-class-fasoo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스크린샷, 그래픽, 예술, 네온이(가) 표시된 사진&#10;&#10;자동 생성된 설명">
            <a:extLst>
              <a:ext uri="{FF2B5EF4-FFF2-40B4-BE49-F238E27FC236}">
                <a16:creationId xmlns:a16="http://schemas.microsoft.com/office/drawing/2014/main" id="{A32ED379-CA62-A180-2EB9-E1CE32E78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05" r="9089" b="125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2D033D-7DE8-EB02-C697-20F744008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43" y="1193151"/>
            <a:ext cx="9339205" cy="1629304"/>
          </a:xfrm>
        </p:spPr>
        <p:txBody>
          <a:bodyPr anchor="b">
            <a:normAutofit/>
          </a:bodyPr>
          <a:lstStyle/>
          <a:p>
            <a:pPr algn="l"/>
            <a:r>
              <a:rPr kumimoji="1" lang="ko-KR" altLang="en-US" sz="4800" b="1" dirty="0" err="1">
                <a:solidFill>
                  <a:schemeClr val="bg1"/>
                </a:solidFill>
              </a:rPr>
              <a:t>챗봇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 애플리케이션 만들기 </a:t>
            </a:r>
            <a:r>
              <a:rPr kumimoji="1" lang="en-US" altLang="ko-KR" sz="4800" b="1" dirty="0">
                <a:solidFill>
                  <a:schemeClr val="bg1"/>
                </a:solidFill>
              </a:rPr>
              <a:t>(</a:t>
            </a:r>
            <a:r>
              <a:rPr kumimoji="1" lang="en" altLang="ko-KR" sz="4800" b="1" dirty="0" err="1">
                <a:solidFill>
                  <a:schemeClr val="bg1"/>
                </a:solidFill>
              </a:rPr>
              <a:t>OpenAI</a:t>
            </a:r>
            <a:r>
              <a:rPr kumimoji="1" lang="en" altLang="ko-KR" sz="4800" b="1" dirty="0">
                <a:solidFill>
                  <a:schemeClr val="bg1"/>
                </a:solidFill>
              </a:rPr>
              <a:t> API </a:t>
            </a:r>
            <a:r>
              <a:rPr kumimoji="1" lang="ko-KR" altLang="en-US" sz="4800" b="1" dirty="0">
                <a:solidFill>
                  <a:schemeClr val="bg1"/>
                </a:solidFill>
              </a:rPr>
              <a:t>활용</a:t>
            </a:r>
            <a:r>
              <a:rPr kumimoji="1" lang="en-US" altLang="ko-KR" sz="4800" b="1" dirty="0">
                <a:solidFill>
                  <a:schemeClr val="bg1"/>
                </a:solidFill>
              </a:rPr>
              <a:t>) OT</a:t>
            </a:r>
            <a:endParaRPr kumimoji="1" lang="ko-KR" alt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FB167D-8BDE-DE5F-C1AC-08C0ECA7C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274" y="3338774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>
                <a:solidFill>
                  <a:schemeClr val="bg1"/>
                </a:solidFill>
              </a:rPr>
              <a:t>클라우드 개발팀 박준필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55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19A9B97-2B4D-8BC0-D2FA-085D41A43AB2}"/>
              </a:ext>
            </a:extLst>
          </p:cNvPr>
          <p:cNvSpPr txBox="1">
            <a:spLocks/>
          </p:cNvSpPr>
          <p:nvPr/>
        </p:nvSpPr>
        <p:spPr>
          <a:xfrm>
            <a:off x="457200" y="31900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>
                <a:solidFill>
                  <a:srgbClr val="002060"/>
                </a:solidFill>
              </a:rPr>
              <a:t>사전 설문지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&amp;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사전 평가 주소</a:t>
            </a:r>
          </a:p>
        </p:txBody>
      </p:sp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844CF920-9BD3-DFB0-2CAB-DF3491A24B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2BCEAA-72B6-6679-C66D-33793834ACAC}"/>
              </a:ext>
            </a:extLst>
          </p:cNvPr>
          <p:cNvSpPr txBox="1"/>
          <p:nvPr/>
        </p:nvSpPr>
        <p:spPr>
          <a:xfrm>
            <a:off x="830271" y="134011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https://forms.gle/fb5U4d5v8yTPcQyVA</a:t>
            </a:r>
            <a:endParaRPr lang="en-US" altLang="ko-KR" dirty="0"/>
          </a:p>
        </p:txBody>
      </p:sp>
      <p:pic>
        <p:nvPicPr>
          <p:cNvPr id="9" name="그림 8" descr="패턴, 사각형, 픽셀, 스티치이(가) 표시된 사진&#10;&#10;자동 생성된 설명">
            <a:extLst>
              <a:ext uri="{FF2B5EF4-FFF2-40B4-BE49-F238E27FC236}">
                <a16:creationId xmlns:a16="http://schemas.microsoft.com/office/drawing/2014/main" id="{64189C3C-D729-D640-4D1C-9D060D2C6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105" y="1879913"/>
            <a:ext cx="4288407" cy="424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7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031ED1CF-54AE-2D42-4610-614242A51F9E}"/>
              </a:ext>
            </a:extLst>
          </p:cNvPr>
          <p:cNvSpPr/>
          <p:nvPr/>
        </p:nvSpPr>
        <p:spPr>
          <a:xfrm>
            <a:off x="350517" y="1837828"/>
            <a:ext cx="3391098" cy="13476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4F6750-C8CF-D253-0E65-7C4A12DB9A04}"/>
              </a:ext>
            </a:extLst>
          </p:cNvPr>
          <p:cNvSpPr/>
          <p:nvPr/>
        </p:nvSpPr>
        <p:spPr>
          <a:xfrm>
            <a:off x="328105" y="3779044"/>
            <a:ext cx="3393789" cy="1935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B54595-C9B3-D08E-7FDB-EBFC96C1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8796"/>
            <a:ext cx="10896600" cy="556475"/>
          </a:xfrm>
        </p:spPr>
        <p:txBody>
          <a:bodyPr>
            <a:normAutofit/>
          </a:bodyPr>
          <a:lstStyle/>
          <a:p>
            <a:r>
              <a:rPr kumimoji="1" lang="ko-KR" altLang="en-US" sz="3200" b="1" dirty="0">
                <a:solidFill>
                  <a:srgbClr val="002060"/>
                </a:solidFill>
              </a:rPr>
              <a:t>이 코스는 이런 분들이 들으면 좋습니다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.</a:t>
            </a:r>
            <a:endParaRPr kumimoji="1" lang="ko-KR" alt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38A1C-B89F-8383-ECF7-8987EFF74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272" y="1920833"/>
            <a:ext cx="8231653" cy="3716421"/>
          </a:xfrm>
        </p:spPr>
        <p:txBody>
          <a:bodyPr>
            <a:normAutofit/>
          </a:bodyPr>
          <a:lstStyle/>
          <a:p>
            <a:r>
              <a:rPr kumimoji="1" lang="en-US" altLang="ko-KR" sz="1800" dirty="0" err="1"/>
              <a:t>ChatGPT</a:t>
            </a:r>
            <a:r>
              <a:rPr kumimoji="1" lang="en-US" altLang="ko-KR" sz="1800" dirty="0"/>
              <a:t> 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제대로 사용하고 싶으신 분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r>
              <a:rPr kumimoji="1" lang="en-US" altLang="ko-KR" sz="1800" dirty="0"/>
              <a:t>LLM </a:t>
            </a:r>
            <a:r>
              <a:rPr kumimoji="1" lang="ko-KR" altLang="en-US" sz="1800" dirty="0"/>
              <a:t>에게 원하는 답변을 얻기 위해 어떻게 프롬프트를 </a:t>
            </a:r>
            <a:br>
              <a:rPr kumimoji="1" lang="en-US" altLang="ko-KR" sz="1800" dirty="0"/>
            </a:br>
            <a:r>
              <a:rPr kumimoji="1" lang="ko-KR" altLang="en-US" sz="1800" dirty="0"/>
              <a:t>작성하는지 알고 싶으신 분</a:t>
            </a:r>
            <a:endParaRPr kumimoji="1" lang="en-US" altLang="ko-KR" sz="1800" dirty="0"/>
          </a:p>
          <a:p>
            <a:pPr marL="0" indent="0">
              <a:buNone/>
            </a:pP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r>
              <a:rPr kumimoji="1" lang="en-US" altLang="ko-KR" sz="1800" dirty="0"/>
              <a:t>LLM </a:t>
            </a:r>
            <a:r>
              <a:rPr kumimoji="1" lang="ko-KR" altLang="en-US" sz="1800" dirty="0"/>
              <a:t>자체를 깊이 알기보다는 이용하고 싶으신 분 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r>
              <a:rPr kumimoji="1" lang="en-US" altLang="ko-KR" sz="1800" dirty="0"/>
              <a:t>LLM </a:t>
            </a:r>
            <a:r>
              <a:rPr kumimoji="1" lang="ko-KR" altLang="en-US" sz="1800" dirty="0"/>
              <a:t>을 이용한 간단한 어플리케이션을 만들어 보고 싶으신 분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r>
              <a:rPr kumimoji="1" lang="ko-KR" altLang="en-US" sz="1800" dirty="0"/>
              <a:t>프로그래밍의 경험이 있으신 분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</p:txBody>
      </p:sp>
      <p:pic>
        <p:nvPicPr>
          <p:cNvPr id="7" name="그림 6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E204D045-7CF4-D547-DA99-FD039A7DC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087E824-32F4-00A1-2F21-4C6C7C411810}"/>
              </a:ext>
            </a:extLst>
          </p:cNvPr>
          <p:cNvSpPr/>
          <p:nvPr/>
        </p:nvSpPr>
        <p:spPr>
          <a:xfrm>
            <a:off x="457200" y="4193381"/>
            <a:ext cx="3175042" cy="14073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 descr="폰트, 그래픽, 로고, 상징이(가) 표시된 사진&#10;&#10;자동 생성된 설명">
            <a:extLst>
              <a:ext uri="{FF2B5EF4-FFF2-40B4-BE49-F238E27FC236}">
                <a16:creationId xmlns:a16="http://schemas.microsoft.com/office/drawing/2014/main" id="{145884C4-855E-3816-5B20-48E5B0C43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86" y="4451892"/>
            <a:ext cx="519906" cy="202490"/>
          </a:xfrm>
          <a:prstGeom prst="rect">
            <a:avLst/>
          </a:prstGeom>
        </p:spPr>
      </p:pic>
      <p:pic>
        <p:nvPicPr>
          <p:cNvPr id="14" name="그림 13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24B0B861-CCDC-578C-1C5D-57446B793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9796" y="4293833"/>
            <a:ext cx="859303" cy="1211617"/>
          </a:xfrm>
          <a:prstGeom prst="rect">
            <a:avLst/>
          </a:prstGeom>
        </p:spPr>
      </p:pic>
      <p:pic>
        <p:nvPicPr>
          <p:cNvPr id="16" name="그림 15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0747F2E3-0910-693D-6C14-94E4ACD04E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86" y="4861550"/>
            <a:ext cx="1802919" cy="6439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A1B97F7-2591-7A85-EE1D-25A76EE470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843"/>
          <a:stretch/>
        </p:blipFill>
        <p:spPr>
          <a:xfrm>
            <a:off x="545389" y="3879055"/>
            <a:ext cx="723900" cy="259557"/>
          </a:xfrm>
          <a:prstGeom prst="rect">
            <a:avLst/>
          </a:prstGeom>
        </p:spPr>
      </p:pic>
      <p:pic>
        <p:nvPicPr>
          <p:cNvPr id="20" name="그림 19" descr="그래픽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05D4D3BD-9F0B-BBDF-1A0D-67F92CEC2E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2432" y="3853524"/>
            <a:ext cx="723900" cy="285088"/>
          </a:xfrm>
          <a:prstGeom prst="rect">
            <a:avLst/>
          </a:prstGeom>
        </p:spPr>
      </p:pic>
      <p:pic>
        <p:nvPicPr>
          <p:cNvPr id="22" name="그림 21" descr="그래픽, 폰트, 그래픽 디자인, 로고이(가) 표시된 사진&#10;&#10;자동 생성된 설명">
            <a:extLst>
              <a:ext uri="{FF2B5EF4-FFF2-40B4-BE49-F238E27FC236}">
                <a16:creationId xmlns:a16="http://schemas.microsoft.com/office/drawing/2014/main" id="{067A2F88-3773-D60C-AE15-4E5E07AFFC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9475" y="3851754"/>
            <a:ext cx="723901" cy="2619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97B9D8-96CA-B689-0894-9CB40C6BE733}"/>
              </a:ext>
            </a:extLst>
          </p:cNvPr>
          <p:cNvSpPr txBox="1"/>
          <p:nvPr/>
        </p:nvSpPr>
        <p:spPr>
          <a:xfrm>
            <a:off x="571246" y="2075615"/>
            <a:ext cx="2907506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2">
                    <a:lumMod val="50000"/>
                  </a:schemeClr>
                </a:solidFill>
              </a:rPr>
              <a:t>Vector DB, PDF, URL | Framework</a:t>
            </a:r>
            <a:endParaRPr kumimoji="1"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59C269-CBA0-FFBE-FE29-8EE7C0DA5543}"/>
              </a:ext>
            </a:extLst>
          </p:cNvPr>
          <p:cNvSpPr txBox="1"/>
          <p:nvPr/>
        </p:nvSpPr>
        <p:spPr>
          <a:xfrm>
            <a:off x="347826" y="2461245"/>
            <a:ext cx="339378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Application</a:t>
            </a:r>
            <a:endParaRPr kumimoji="1"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6D82115-411D-6CC1-F7E1-9FF671A177C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" r="69236" b="-5556"/>
          <a:stretch/>
        </p:blipFill>
        <p:spPr>
          <a:xfrm>
            <a:off x="3218181" y="2060490"/>
            <a:ext cx="345803" cy="20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1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019CEFF-7244-0294-839E-5131D87A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1962"/>
            <a:ext cx="10515600" cy="557351"/>
          </a:xfrm>
        </p:spPr>
        <p:txBody>
          <a:bodyPr>
            <a:normAutofit/>
          </a:bodyPr>
          <a:lstStyle/>
          <a:p>
            <a:r>
              <a:rPr kumimoji="1" lang="ko-KR" altLang="en-US" sz="3200" b="1" dirty="0">
                <a:solidFill>
                  <a:srgbClr val="002060"/>
                </a:solidFill>
              </a:rPr>
              <a:t>이 코스에서 배우게 되는 것들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–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1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주차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854C5A5-EFE7-768D-A441-427BCDFB8752}"/>
              </a:ext>
            </a:extLst>
          </p:cNvPr>
          <p:cNvSpPr txBox="1">
            <a:spLocks/>
          </p:cNvSpPr>
          <p:nvPr/>
        </p:nvSpPr>
        <p:spPr>
          <a:xfrm>
            <a:off x="838200" y="1551801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b="1" dirty="0"/>
              <a:t>LLM &amp; </a:t>
            </a:r>
            <a:r>
              <a:rPr kumimoji="1" lang="ko-KR" altLang="en-US" sz="3200" b="1" dirty="0"/>
              <a:t>프롬프트 엔지니어링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38B2ADC-436D-215C-49EB-D326AAD4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99" y="224237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LLM </a:t>
            </a:r>
            <a:r>
              <a:rPr kumimoji="1" lang="ko-KR" altLang="en-US" sz="2400" dirty="0"/>
              <a:t>에 대해서 소개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 왜 다들 </a:t>
            </a:r>
            <a:r>
              <a:rPr kumimoji="1" lang="ko-KR" altLang="en-US" sz="2400" dirty="0" err="1"/>
              <a:t>난리냐</a:t>
            </a:r>
            <a:r>
              <a:rPr kumimoji="1" lang="en-US" altLang="ko-KR" sz="2400" dirty="0"/>
              <a:t>?</a:t>
            </a:r>
          </a:p>
          <a:p>
            <a:r>
              <a:rPr kumimoji="1" lang="ko-KR" altLang="en-US" sz="2400" dirty="0"/>
              <a:t>프롬프트 엔지니어링이란</a:t>
            </a:r>
            <a:r>
              <a:rPr kumimoji="1" lang="en-US" altLang="ko-KR" sz="2400" dirty="0"/>
              <a:t>?</a:t>
            </a:r>
          </a:p>
          <a:p>
            <a:r>
              <a:rPr kumimoji="1" lang="ko-KR" altLang="en-US" sz="2400" dirty="0"/>
              <a:t>프롬프트 엔지니어링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[</a:t>
            </a:r>
            <a:r>
              <a:rPr kumimoji="1" lang="ko-KR" altLang="en-US" sz="2000" dirty="0"/>
              <a:t>실습</a:t>
            </a:r>
            <a:r>
              <a:rPr kumimoji="1" lang="en-US" altLang="ko-KR" sz="2000" dirty="0"/>
              <a:t>]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PlayGround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또는 </a:t>
            </a:r>
            <a:r>
              <a:rPr kumimoji="1" lang="ko-KR" altLang="en-US" sz="2000" dirty="0" err="1"/>
              <a:t>코랩</a:t>
            </a:r>
            <a:r>
              <a:rPr kumimoji="1" lang="ko-KR" altLang="en-US" sz="2000" dirty="0"/>
              <a:t> 파일 이용</a:t>
            </a:r>
            <a:endParaRPr kumimoji="1" lang="en-US" altLang="ko-KR" sz="2000" dirty="0"/>
          </a:p>
          <a:p>
            <a:endParaRPr kumimoji="1" lang="en-US" altLang="ko-KR" sz="2400" dirty="0"/>
          </a:p>
          <a:p>
            <a:r>
              <a:rPr kumimoji="1" lang="en-US" altLang="ko-KR" sz="2400" dirty="0" err="1"/>
              <a:t>ChatGPT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 err="1"/>
              <a:t>OpenAI</a:t>
            </a:r>
            <a:r>
              <a:rPr kumimoji="1" lang="en-US" altLang="ko-KR" sz="2400" dirty="0"/>
              <a:t> API</a:t>
            </a:r>
            <a:r>
              <a:rPr kumimoji="1" lang="ko-KR" altLang="en-US" sz="2400" dirty="0"/>
              <a:t> 활용 예시 소개 </a:t>
            </a:r>
            <a:endParaRPr kumimoji="1" lang="en-US" altLang="ko-KR" sz="2400" dirty="0"/>
          </a:p>
        </p:txBody>
      </p:sp>
      <p:pic>
        <p:nvPicPr>
          <p:cNvPr id="2" name="그림 1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60214D44-2AA1-9CB7-254C-182A9D211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17EBBD7-2653-FF07-449C-272F548B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9002"/>
            <a:ext cx="10515600" cy="557351"/>
          </a:xfrm>
        </p:spPr>
        <p:txBody>
          <a:bodyPr>
            <a:normAutofit/>
          </a:bodyPr>
          <a:lstStyle/>
          <a:p>
            <a:r>
              <a:rPr kumimoji="1" lang="ko-KR" altLang="en-US" sz="3200" b="1" dirty="0">
                <a:solidFill>
                  <a:srgbClr val="002060"/>
                </a:solidFill>
              </a:rPr>
              <a:t>이 코스에서 배우게 되는 것들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 – 2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주차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6349BBB-3556-388C-FFAA-FCC60824AE8B}"/>
              </a:ext>
            </a:extLst>
          </p:cNvPr>
          <p:cNvSpPr txBox="1">
            <a:spLocks/>
          </p:cNvSpPr>
          <p:nvPr/>
        </p:nvSpPr>
        <p:spPr>
          <a:xfrm>
            <a:off x="838200" y="1551801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 err="1"/>
              <a:t>챗봇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1.0</a:t>
            </a:r>
            <a:r>
              <a:rPr kumimoji="1" lang="ko-KR" altLang="en-US" sz="3200" b="1" dirty="0"/>
              <a:t> 개발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7DDB62D-56E9-EF62-32D1-2DC7BB477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99" y="224237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LLM </a:t>
            </a:r>
            <a:r>
              <a:rPr kumimoji="1" lang="ko-KR" altLang="en-US" sz="2400" dirty="0"/>
              <a:t>을 이용한 어플리케이션의 기본 아키텍처 소개</a:t>
            </a:r>
            <a:endParaRPr kumimoji="1" lang="en-US" altLang="ko-KR" sz="2400" dirty="0"/>
          </a:p>
          <a:p>
            <a:r>
              <a:rPr kumimoji="1" lang="ko-KR" altLang="en-US" sz="2400" dirty="0" err="1"/>
              <a:t>챗봇</a:t>
            </a:r>
            <a:r>
              <a:rPr kumimoji="1" lang="ko-KR" altLang="en-US" sz="2400" dirty="0"/>
              <a:t> 개발하기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[</a:t>
            </a:r>
            <a:r>
              <a:rPr kumimoji="1" lang="ko-KR" altLang="en-US" sz="2000" dirty="0"/>
              <a:t>실습</a:t>
            </a:r>
            <a:r>
              <a:rPr kumimoji="1" lang="en-US" altLang="ko-KR" sz="2000" dirty="0"/>
              <a:t>]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챗봇</a:t>
            </a:r>
            <a:r>
              <a:rPr kumimoji="1" lang="ko-KR" altLang="en-US" sz="2000" dirty="0"/>
              <a:t> 뼈대 코드</a:t>
            </a:r>
            <a:r>
              <a:rPr kumimoji="1" lang="en-US" altLang="ko-KR" sz="2000" dirty="0"/>
              <a:t>(JS </a:t>
            </a:r>
            <a:r>
              <a:rPr kumimoji="1" lang="ko-KR" altLang="en-US" sz="2000" dirty="0"/>
              <a:t>기반 </a:t>
            </a:r>
            <a:r>
              <a:rPr kumimoji="1" lang="en-US" altLang="ko-KR" sz="2000" dirty="0"/>
              <a:t>or </a:t>
            </a:r>
            <a:r>
              <a:rPr kumimoji="1" lang="ko-KR" altLang="en-US" sz="2000" dirty="0"/>
              <a:t>파이썬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에 </a:t>
            </a:r>
            <a:r>
              <a:rPr kumimoji="1" lang="en-US" altLang="ko-KR" sz="2000" dirty="0" err="1"/>
              <a:t>OpenAI</a:t>
            </a:r>
            <a:r>
              <a:rPr kumimoji="1" lang="en-US" altLang="ko-KR" sz="2000" dirty="0"/>
              <a:t> API 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사용하고</a:t>
            </a:r>
            <a:r>
              <a:rPr kumimoji="1" lang="en-US" altLang="ko-KR" sz="2000" dirty="0"/>
              <a:t>,</a:t>
            </a:r>
            <a:br>
              <a:rPr kumimoji="1" lang="en-US" altLang="ko-KR" sz="2000" dirty="0"/>
            </a:br>
            <a:r>
              <a:rPr kumimoji="1" lang="ko-KR" altLang="en-US" sz="2000" dirty="0"/>
              <a:t>기본적인 </a:t>
            </a:r>
            <a:r>
              <a:rPr kumimoji="1" lang="ko-KR" altLang="en-US" sz="2000" dirty="0" err="1"/>
              <a:t>프롬프팅으로</a:t>
            </a:r>
            <a:r>
              <a:rPr kumimoji="1" lang="ko-KR" altLang="en-US" sz="2000" dirty="0"/>
              <a:t> 상호작용하게 만들기</a:t>
            </a:r>
            <a:r>
              <a:rPr kumimoji="1" lang="en-US" altLang="ko-KR" sz="2000" dirty="0"/>
              <a:t> </a:t>
            </a:r>
          </a:p>
          <a:p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</p:txBody>
      </p:sp>
      <p:pic>
        <p:nvPicPr>
          <p:cNvPr id="2" name="그림 1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0AD05B7E-C048-26B2-9AB1-B197031FA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0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9AFB039-6F02-388E-5143-C9B7F81D5B99}"/>
              </a:ext>
            </a:extLst>
          </p:cNvPr>
          <p:cNvSpPr txBox="1">
            <a:spLocks/>
          </p:cNvSpPr>
          <p:nvPr/>
        </p:nvSpPr>
        <p:spPr>
          <a:xfrm>
            <a:off x="457200" y="31900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>
                <a:solidFill>
                  <a:srgbClr val="002060"/>
                </a:solidFill>
              </a:rPr>
              <a:t>이 코스에서 배우게 되는 것들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–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3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주차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BD76F85-C06D-C90F-F699-79AA0DA4116C}"/>
              </a:ext>
            </a:extLst>
          </p:cNvPr>
          <p:cNvSpPr txBox="1">
            <a:spLocks/>
          </p:cNvSpPr>
          <p:nvPr/>
        </p:nvSpPr>
        <p:spPr>
          <a:xfrm>
            <a:off x="838200" y="1551801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 err="1"/>
              <a:t>챗봇</a:t>
            </a:r>
            <a:r>
              <a:rPr kumimoji="1" lang="en-US" altLang="ko-KR" sz="3200" b="1" dirty="0"/>
              <a:t>(1.1)</a:t>
            </a:r>
            <a:r>
              <a:rPr kumimoji="1" lang="ko-KR" altLang="en-US" sz="3200" b="1" dirty="0"/>
              <a:t>을 더 똑똑하게 만들자 </a:t>
            </a:r>
            <a:r>
              <a:rPr kumimoji="1" lang="en-US" altLang="ko-KR" sz="3200" b="1" dirty="0"/>
              <a:t>1/2</a:t>
            </a:r>
            <a:endParaRPr kumimoji="1" lang="ko-KR" altLang="en-US" sz="3200" b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77F9D5-8D09-556F-3078-56C1CF035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99" y="224237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기존 </a:t>
            </a:r>
            <a:r>
              <a:rPr kumimoji="1" lang="ko-KR" altLang="en-US" sz="2400" dirty="0" err="1"/>
              <a:t>챗봇의</a:t>
            </a:r>
            <a:r>
              <a:rPr kumimoji="1" lang="ko-KR" altLang="en-US" sz="2400" dirty="0"/>
              <a:t> 한계</a:t>
            </a:r>
            <a:endParaRPr kumimoji="1" lang="en-US" altLang="ko-KR" sz="2400" dirty="0"/>
          </a:p>
          <a:p>
            <a:r>
              <a:rPr kumimoji="1" lang="ko-KR" altLang="en-US" sz="2400" dirty="0"/>
              <a:t>외부 지식 활용하게 만들기</a:t>
            </a:r>
            <a:endParaRPr kumimoji="1" lang="en-US" altLang="ko-KR" sz="2400" dirty="0"/>
          </a:p>
          <a:p>
            <a:pPr lvl="1"/>
            <a:r>
              <a:rPr kumimoji="1" lang="ko-KR" altLang="en-US" sz="2000" dirty="0" err="1"/>
              <a:t>파인튜닝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RAG</a:t>
            </a:r>
            <a:r>
              <a:rPr kumimoji="1" lang="ko-KR" altLang="en-US" sz="2000" dirty="0"/>
              <a:t> 기법</a:t>
            </a:r>
            <a:endParaRPr kumimoji="1" lang="en-US" altLang="ko-KR" sz="2000" dirty="0"/>
          </a:p>
          <a:p>
            <a:pPr lvl="2"/>
            <a:r>
              <a:rPr kumimoji="1" lang="en-US" altLang="ko-KR" sz="1600" dirty="0" err="1"/>
              <a:t>VectorDB</a:t>
            </a:r>
            <a:r>
              <a:rPr kumimoji="1" lang="en-US" altLang="ko-KR" sz="1600" dirty="0"/>
              <a:t>, PDF, URL </a:t>
            </a:r>
            <a:r>
              <a:rPr kumimoji="1" lang="ko-KR" altLang="en-US" sz="1600" dirty="0"/>
              <a:t>을 이용한 외부 지식 활용</a:t>
            </a:r>
            <a:endParaRPr kumimoji="1" lang="en-US" altLang="ko-KR" sz="1600" dirty="0"/>
          </a:p>
          <a:p>
            <a:pPr lvl="2"/>
            <a:endParaRPr kumimoji="1" lang="en-US" altLang="ko-KR" sz="1600" dirty="0"/>
          </a:p>
          <a:p>
            <a:pPr marL="0" indent="0">
              <a:buNone/>
            </a:pPr>
            <a:r>
              <a:rPr kumimoji="1" lang="en-US" altLang="ko-KR" sz="2400" dirty="0"/>
              <a:t>[</a:t>
            </a:r>
            <a:r>
              <a:rPr kumimoji="1" lang="ko-KR" altLang="en-US" sz="2400" dirty="0"/>
              <a:t>실습</a:t>
            </a:r>
            <a:r>
              <a:rPr kumimoji="1" lang="en-US" altLang="ko-KR" sz="2400" dirty="0"/>
              <a:t>]</a:t>
            </a:r>
            <a:r>
              <a:rPr kumimoji="1" lang="ko-KR" altLang="en-US" sz="2400" dirty="0"/>
              <a:t> 기존 </a:t>
            </a:r>
            <a:r>
              <a:rPr kumimoji="1" lang="ko-KR" altLang="en-US" sz="2400" dirty="0" err="1"/>
              <a:t>챗봇에</a:t>
            </a:r>
            <a:r>
              <a:rPr kumimoji="1" lang="ko-KR" altLang="en-US" sz="2400" dirty="0"/>
              <a:t> 기본적인 </a:t>
            </a:r>
            <a:r>
              <a:rPr kumimoji="1" lang="en-US" altLang="ko-KR" sz="2400" dirty="0"/>
              <a:t>RAG 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적용</a:t>
            </a:r>
            <a:endParaRPr kumimoji="1" lang="en-US" altLang="ko-KR" sz="2400" dirty="0"/>
          </a:p>
          <a:p>
            <a:endParaRPr kumimoji="1" lang="en-US" altLang="ko-KR" sz="2400" dirty="0"/>
          </a:p>
        </p:txBody>
      </p:sp>
      <p:pic>
        <p:nvPicPr>
          <p:cNvPr id="2" name="그림 1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C6CACA69-1499-7A59-71AC-99BB43691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6730E2B-0E5A-12FB-6181-5F7808B390CF}"/>
              </a:ext>
            </a:extLst>
          </p:cNvPr>
          <p:cNvSpPr txBox="1">
            <a:spLocks/>
          </p:cNvSpPr>
          <p:nvPr/>
        </p:nvSpPr>
        <p:spPr>
          <a:xfrm>
            <a:off x="457200" y="31900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>
                <a:solidFill>
                  <a:srgbClr val="002060"/>
                </a:solidFill>
              </a:rPr>
              <a:t>이 코스에서 배우게 되는 것들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–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4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주차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78877FE-989D-7E08-C1A3-B3A92A3A3E47}"/>
              </a:ext>
            </a:extLst>
          </p:cNvPr>
          <p:cNvSpPr txBox="1">
            <a:spLocks/>
          </p:cNvSpPr>
          <p:nvPr/>
        </p:nvSpPr>
        <p:spPr>
          <a:xfrm>
            <a:off x="838200" y="1551801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 err="1"/>
              <a:t>챗봇</a:t>
            </a:r>
            <a:r>
              <a:rPr kumimoji="1" lang="en-US" altLang="ko-KR" sz="3200" b="1" dirty="0"/>
              <a:t>(1.2)</a:t>
            </a:r>
            <a:r>
              <a:rPr kumimoji="1" lang="ko-KR" altLang="en-US" sz="3200" b="1" dirty="0"/>
              <a:t>을 더 똑똑하게 만들자 </a:t>
            </a:r>
            <a:r>
              <a:rPr kumimoji="1" lang="en-US" altLang="ko-KR" sz="3200" b="1" dirty="0"/>
              <a:t>2/2</a:t>
            </a:r>
            <a:endParaRPr kumimoji="1" lang="ko-KR" altLang="en-US" sz="32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DCD4452-BE41-BB1D-A6EB-B9B1A1F81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99" y="224237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RAG Plus</a:t>
            </a:r>
            <a:endParaRPr kumimoji="1" lang="en-US" altLang="ko-KR" sz="2000" dirty="0"/>
          </a:p>
          <a:p>
            <a:pPr lvl="1"/>
            <a:r>
              <a:rPr kumimoji="1" lang="en-US" altLang="ko-KR" sz="2000" dirty="0" err="1"/>
              <a:t>VectorDB</a:t>
            </a:r>
            <a:r>
              <a:rPr kumimoji="1" lang="en-US" altLang="ko-KR" sz="2000" dirty="0"/>
              <a:t> retrieval </a:t>
            </a:r>
            <a:r>
              <a:rPr kumimoji="1" lang="ko-KR" altLang="en-US" sz="2000" dirty="0"/>
              <a:t>의 성능 한계 극복</a:t>
            </a:r>
            <a:endParaRPr kumimoji="1" lang="en-US" altLang="ko-KR" sz="2000" dirty="0"/>
          </a:p>
          <a:p>
            <a:r>
              <a:rPr kumimoji="1" lang="en-US" altLang="ko-KR" sz="2400" dirty="0"/>
              <a:t>LLM </a:t>
            </a:r>
            <a:r>
              <a:rPr kumimoji="1" lang="ko-KR" altLang="en-US" sz="2400" dirty="0"/>
              <a:t>프레임워크의 활용 </a:t>
            </a:r>
            <a:endParaRPr kumimoji="1" lang="en-US" altLang="ko-KR" sz="2400" dirty="0"/>
          </a:p>
          <a:p>
            <a:pPr lvl="1"/>
            <a:r>
              <a:rPr kumimoji="1" lang="ko-KR" altLang="en-US" sz="2000" dirty="0" err="1"/>
              <a:t>랭체인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라마인덱스를</a:t>
            </a:r>
            <a:r>
              <a:rPr kumimoji="1" lang="ko-KR" altLang="en-US" sz="2000" dirty="0"/>
              <a:t> 써보자</a:t>
            </a:r>
            <a:endParaRPr kumimoji="1" lang="en-US" altLang="ko-KR" sz="20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[</a:t>
            </a:r>
            <a:r>
              <a:rPr kumimoji="1" lang="ko-KR" altLang="en-US" sz="2400" dirty="0"/>
              <a:t>실습</a:t>
            </a:r>
            <a:r>
              <a:rPr kumimoji="1" lang="en-US" altLang="ko-KR" sz="2400" dirty="0"/>
              <a:t>]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챗봇에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Retrieval </a:t>
            </a:r>
            <a:r>
              <a:rPr kumimoji="1" lang="ko-KR" altLang="en-US" sz="2400" dirty="0"/>
              <a:t>고급 기법 적용</a:t>
            </a:r>
            <a:endParaRPr lang="ko-KR" altLang="en-US" sz="1600" dirty="0"/>
          </a:p>
        </p:txBody>
      </p:sp>
      <p:pic>
        <p:nvPicPr>
          <p:cNvPr id="2" name="그림 1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B0AD0525-B317-B28C-B0EF-675435D01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5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F15ABB7-F18B-F98F-EB66-083C4DC17894}"/>
              </a:ext>
            </a:extLst>
          </p:cNvPr>
          <p:cNvSpPr txBox="1">
            <a:spLocks/>
          </p:cNvSpPr>
          <p:nvPr/>
        </p:nvSpPr>
        <p:spPr>
          <a:xfrm>
            <a:off x="457200" y="31900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>
                <a:solidFill>
                  <a:srgbClr val="002060"/>
                </a:solidFill>
              </a:rPr>
              <a:t>이 코스에서 배우게 되는 것들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–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5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주차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059101E-4734-F3D5-1B3D-61F6DEB89E7E}"/>
              </a:ext>
            </a:extLst>
          </p:cNvPr>
          <p:cNvSpPr txBox="1">
            <a:spLocks/>
          </p:cNvSpPr>
          <p:nvPr/>
        </p:nvSpPr>
        <p:spPr>
          <a:xfrm>
            <a:off x="838200" y="1551801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 err="1"/>
              <a:t>챗봇</a:t>
            </a:r>
            <a:r>
              <a:rPr kumimoji="1" lang="en-US" altLang="ko-KR" sz="3200" b="1" dirty="0"/>
              <a:t>(1.3)</a:t>
            </a:r>
            <a:r>
              <a:rPr kumimoji="1" lang="ko-KR" altLang="en-US" sz="3200" b="1" dirty="0"/>
              <a:t>에게 도구를 달아주자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1FAF72D-03D2-6F0B-2093-145575A82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751" y="2242378"/>
            <a:ext cx="10783042" cy="4351338"/>
          </a:xfrm>
        </p:spPr>
        <p:txBody>
          <a:bodyPr>
            <a:normAutofit/>
          </a:bodyPr>
          <a:lstStyle/>
          <a:p>
            <a:r>
              <a:rPr kumimoji="1" lang="en-US" altLang="ko-KR" sz="2400" dirty="0" err="1"/>
              <a:t>OpenAI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의 다른 </a:t>
            </a:r>
            <a:r>
              <a:rPr kumimoji="1" lang="en-US" altLang="ko-KR" sz="2400" dirty="0"/>
              <a:t>API </a:t>
            </a:r>
            <a:r>
              <a:rPr kumimoji="1" lang="ko-KR" altLang="en-US" sz="2400" dirty="0"/>
              <a:t>활용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Vision, Whisper, Dall-E</a:t>
            </a:r>
          </a:p>
          <a:p>
            <a:r>
              <a:rPr kumimoji="1" lang="ko-KR" altLang="en-US" sz="2400" dirty="0"/>
              <a:t>배포 맛보기</a:t>
            </a:r>
            <a:endParaRPr kumimoji="1" lang="en-US" altLang="ko-KR" sz="20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[</a:t>
            </a:r>
            <a:r>
              <a:rPr kumimoji="1" lang="ko-KR" altLang="en-US" sz="2400" dirty="0"/>
              <a:t>실습</a:t>
            </a:r>
            <a:r>
              <a:rPr kumimoji="1" lang="en-US" altLang="ko-KR" sz="2400" dirty="0"/>
              <a:t>]</a:t>
            </a:r>
            <a:r>
              <a:rPr kumimoji="1" lang="ko-KR" altLang="en-US" sz="2400" dirty="0"/>
              <a:t> 기존 </a:t>
            </a:r>
            <a:r>
              <a:rPr kumimoji="1" lang="ko-KR" altLang="en-US" sz="2400" dirty="0" err="1"/>
              <a:t>챗봇에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vision, whisper, Dall-E API </a:t>
            </a:r>
            <a:r>
              <a:rPr kumimoji="1" lang="ko-KR" altLang="en-US" sz="2400" dirty="0"/>
              <a:t>하나 사용해서 기능 확장하기</a:t>
            </a:r>
            <a:endParaRPr kumimoji="1" lang="en-US" altLang="ko-KR" sz="2400" dirty="0"/>
          </a:p>
        </p:txBody>
      </p:sp>
      <p:pic>
        <p:nvPicPr>
          <p:cNvPr id="2" name="그림 1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1C414987-BE26-0C82-CBA3-54D8E7F03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1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89190D2-EA66-F624-189A-858AA7E46149}"/>
              </a:ext>
            </a:extLst>
          </p:cNvPr>
          <p:cNvSpPr txBox="1">
            <a:spLocks/>
          </p:cNvSpPr>
          <p:nvPr/>
        </p:nvSpPr>
        <p:spPr>
          <a:xfrm>
            <a:off x="457200" y="31900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>
                <a:solidFill>
                  <a:srgbClr val="002060"/>
                </a:solidFill>
              </a:rPr>
              <a:t>이 코스에서 배우게 되는 것들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–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 </a:t>
            </a:r>
            <a:r>
              <a:rPr kumimoji="1" lang="en-US" altLang="ko-KR" sz="3200" b="1" dirty="0">
                <a:solidFill>
                  <a:srgbClr val="002060"/>
                </a:solidFill>
              </a:rPr>
              <a:t>6</a:t>
            </a:r>
            <a:r>
              <a:rPr kumimoji="1" lang="ko-KR" altLang="en-US" sz="3200" b="1" dirty="0">
                <a:solidFill>
                  <a:srgbClr val="002060"/>
                </a:solidFill>
              </a:rPr>
              <a:t>주차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ADEFD51-7183-8CB8-45CD-292D3B2C3695}"/>
              </a:ext>
            </a:extLst>
          </p:cNvPr>
          <p:cNvSpPr txBox="1">
            <a:spLocks/>
          </p:cNvSpPr>
          <p:nvPr/>
        </p:nvSpPr>
        <p:spPr>
          <a:xfrm>
            <a:off x="838200" y="1551801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/>
              <a:t>정리 및 평가</a:t>
            </a:r>
          </a:p>
        </p:txBody>
      </p:sp>
      <p:pic>
        <p:nvPicPr>
          <p:cNvPr id="2" name="그림 1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92D272D1-7A3C-3616-AD91-515F09EF65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EC9AB5-FEDC-EED8-59C9-8E3EEDA4D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6056"/>
              </p:ext>
            </p:extLst>
          </p:nvPr>
        </p:nvGraphicFramePr>
        <p:xfrm>
          <a:off x="954881" y="3605987"/>
          <a:ext cx="1061799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707">
                  <a:extLst>
                    <a:ext uri="{9D8B030D-6E8A-4147-A177-3AD203B41FA5}">
                      <a16:colId xmlns:a16="http://schemas.microsoft.com/office/drawing/2014/main" val="4152047697"/>
                    </a:ext>
                  </a:extLst>
                </a:gridCol>
                <a:gridCol w="4018188">
                  <a:extLst>
                    <a:ext uri="{9D8B030D-6E8A-4147-A177-3AD203B41FA5}">
                      <a16:colId xmlns:a16="http://schemas.microsoft.com/office/drawing/2014/main" val="364103911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1253340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실습 및 과제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5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LLM&amp;</a:t>
                      </a:r>
                      <a:r>
                        <a:rPr lang="ko-KR" altLang="en-US" dirty="0"/>
                        <a:t>프롬프트 엔지니어링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프롬프트 엔지니어링 실습 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17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챗봇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1.0</a:t>
                      </a:r>
                      <a:r>
                        <a:rPr lang="ko-KR" altLang="en-US" dirty="0"/>
                        <a:t>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챗봇</a:t>
                      </a:r>
                      <a:r>
                        <a:rPr lang="ko-KR" altLang="en-US" dirty="0"/>
                        <a:t> 뼈대 코드에 </a:t>
                      </a:r>
                      <a:r>
                        <a:rPr lang="ko-KR" altLang="en-US" dirty="0" err="1"/>
                        <a:t>프롬프팅</a:t>
                      </a:r>
                      <a:r>
                        <a:rPr lang="ko-KR" altLang="en-US" dirty="0"/>
                        <a:t> 연결하기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외부지식 활용하기 </a:t>
                      </a:r>
                      <a:br>
                        <a:rPr lang="en-US" altLang="ko-KR" sz="16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파인튜닝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RAG)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챗봇에</a:t>
                      </a:r>
                      <a:r>
                        <a:rPr lang="ko-KR" altLang="en-US" dirty="0"/>
                        <a:t> 기본적인 </a:t>
                      </a:r>
                      <a:r>
                        <a:rPr lang="en" altLang="ko-KR" dirty="0"/>
                        <a:t>RAG </a:t>
                      </a:r>
                      <a:r>
                        <a:rPr lang="ko-KR" altLang="en-US" dirty="0" err="1"/>
                        <a:t>를</a:t>
                      </a:r>
                      <a:r>
                        <a:rPr lang="ko-KR" altLang="en-US" dirty="0"/>
                        <a:t>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12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dirty="0"/>
                        <a:t>RAG Plus</a:t>
                      </a:r>
                      <a:r>
                        <a:rPr lang="ko-KR" altLang="en-US" dirty="0"/>
                        <a:t>와 </a:t>
                      </a:r>
                      <a:r>
                        <a:rPr lang="en" altLang="ko-KR" dirty="0"/>
                        <a:t>LLM </a:t>
                      </a:r>
                      <a:r>
                        <a:rPr lang="ko-KR" altLang="en-US" dirty="0"/>
                        <a:t>프레임워크의 활용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i="0" dirty="0" err="1"/>
                        <a:t>챗봇에</a:t>
                      </a:r>
                      <a:r>
                        <a:rPr kumimoji="1" lang="ko-KR" altLang="en-US" sz="1800" i="0" dirty="0"/>
                        <a:t> </a:t>
                      </a:r>
                      <a:r>
                        <a:rPr kumimoji="1" lang="en-US" altLang="ko-KR" sz="1800" i="0" dirty="0"/>
                        <a:t>Retrieval </a:t>
                      </a:r>
                      <a:r>
                        <a:rPr kumimoji="1" lang="ko-KR" altLang="en-US" sz="1800" i="0" dirty="0"/>
                        <a:t>고급 기법 적용</a:t>
                      </a:r>
                      <a:endParaRPr lang="ko-KR" alt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54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OpenAI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의 다른 </a:t>
                      </a:r>
                      <a:r>
                        <a:rPr lang="en-US" altLang="ko-KR" dirty="0"/>
                        <a:t>API </a:t>
                      </a:r>
                      <a:r>
                        <a:rPr lang="ko-KR" altLang="en-US" dirty="0"/>
                        <a:t>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dirty="0"/>
                        <a:t>vision, whisper, Dall-E API </a:t>
                      </a:r>
                      <a:r>
                        <a:rPr lang="ko-KR" altLang="en-US" sz="1600" dirty="0"/>
                        <a:t>하나 사용해서 </a:t>
                      </a:r>
                      <a:r>
                        <a:rPr lang="ko-KR" altLang="en-US" sz="1600" dirty="0" err="1"/>
                        <a:t>챗봇</a:t>
                      </a:r>
                      <a:r>
                        <a:rPr lang="ko-KR" altLang="en-US" sz="1600" dirty="0"/>
                        <a:t> 확장하기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70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 정리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사후 평가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77521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74F274-3D2D-077E-94A8-C102868C3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751" y="2242378"/>
            <a:ext cx="10783042" cy="606371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과제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6</a:t>
            </a:r>
            <a:r>
              <a:rPr kumimoji="1" lang="ko-KR" altLang="en-US" sz="2400" dirty="0"/>
              <a:t>주차 평가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2004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359E87D-072D-AA8F-ED65-758B67BB5D03}"/>
              </a:ext>
            </a:extLst>
          </p:cNvPr>
          <p:cNvSpPr txBox="1">
            <a:spLocks/>
          </p:cNvSpPr>
          <p:nvPr/>
        </p:nvSpPr>
        <p:spPr>
          <a:xfrm>
            <a:off x="457200" y="319002"/>
            <a:ext cx="10515600" cy="5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b="1" dirty="0">
                <a:solidFill>
                  <a:srgbClr val="002060"/>
                </a:solidFill>
              </a:rPr>
              <a:t>과제 제출 방법</a:t>
            </a:r>
          </a:p>
        </p:txBody>
      </p:sp>
      <p:pic>
        <p:nvPicPr>
          <p:cNvPr id="5" name="그림 4" descr="스크린샷, 직사각형이(가) 표시된 사진&#10;&#10;자동 생성된 설명">
            <a:extLst>
              <a:ext uri="{FF2B5EF4-FFF2-40B4-BE49-F238E27FC236}">
                <a16:creationId xmlns:a16="http://schemas.microsoft.com/office/drawing/2014/main" id="{21FA9398-F8A9-5EF2-E02C-4DB1B7A5B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802" r="4952"/>
          <a:stretch/>
        </p:blipFill>
        <p:spPr>
          <a:xfrm rot="5400000">
            <a:off x="60468" y="479621"/>
            <a:ext cx="664369" cy="12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AEFC1-03FA-F6E4-3D86-B42AF8D1E58A}"/>
              </a:ext>
            </a:extLst>
          </p:cNvPr>
          <p:cNvSpPr txBox="1"/>
          <p:nvPr/>
        </p:nvSpPr>
        <p:spPr>
          <a:xfrm>
            <a:off x="614610" y="1391398"/>
            <a:ext cx="87709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https://github.com/fs-jppark/openai-chatbot-class-fasoo.git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* 위 </a:t>
            </a:r>
            <a:r>
              <a:rPr lang="ko-KR" altLang="en-US" dirty="0" err="1"/>
              <a:t>레포에</a:t>
            </a:r>
            <a:r>
              <a:rPr lang="ko-KR" altLang="en-US" dirty="0"/>
              <a:t> 강의자료가 업로드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* 위 </a:t>
            </a:r>
            <a:r>
              <a:rPr lang="ko-KR" altLang="en-US" dirty="0" err="1"/>
              <a:t>레포를</a:t>
            </a:r>
            <a:r>
              <a:rPr lang="ko-KR" altLang="en-US" dirty="0"/>
              <a:t> 클론 후 각 주차 폴더 안에 자신의 이름으로 폴더를 만들고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과제 파일을 저장 후 </a:t>
            </a: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PR </a:t>
            </a:r>
            <a:r>
              <a:rPr lang="ko-KR" altLang="en-US" dirty="0"/>
              <a:t>을 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 descr="텍스트,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13A706FD-E5CA-BB96-4675-30AFE2115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64" y="3094349"/>
            <a:ext cx="7772400" cy="344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9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432</Words>
  <Application>Microsoft Macintosh PowerPoint</Application>
  <PresentationFormat>와이드스크린</PresentationFormat>
  <Paragraphs>84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챗봇 애플리케이션 만들기 (OpenAI API 활용) OT</vt:lpstr>
      <vt:lpstr>이 코스는 이런 분들이 들으면 좋습니다.</vt:lpstr>
      <vt:lpstr>이 코스에서 배우게 되는 것들 – 1주차</vt:lpstr>
      <vt:lpstr>이 코스에서 배우게 되는 것들 – 2주차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챗봇 애플리케이션 만들기 (OpenAI API 활용) OT</dc:title>
  <dc:creator>iamfeel2@gmail.com</dc:creator>
  <cp:lastModifiedBy>iamfeel2@gmail.com</cp:lastModifiedBy>
  <cp:revision>62</cp:revision>
  <dcterms:created xsi:type="dcterms:W3CDTF">2024-03-01T09:02:22Z</dcterms:created>
  <dcterms:modified xsi:type="dcterms:W3CDTF">2024-03-03T14:12:29Z</dcterms:modified>
</cp:coreProperties>
</file>