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56ACDC-C979-4909-AC3A-9819CFD37FE6}">
  <a:tblStyle styleId="{D356ACDC-C979-4909-AC3A-9819CFD37F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layfairDispl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Getting up to speed with Grafana and experiencing the problems ourselves.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Began research into different requirements - performance, usability and expansion. We also looked into the </a:t>
            </a:r>
            <a:r>
              <a:rPr lang="en"/>
              <a:t>queries</a:t>
            </a:r>
            <a:r>
              <a:rPr lang="en"/>
              <a:t> that you provided.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dfb267943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dfb26794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4ee20d4ec_2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4ee20d4ec_2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before</a:t>
            </a:r>
            <a:endParaRPr/>
          </a:p>
          <a:p>
            <a:pPr indent="0" lvl="0" marL="0" rtl="0" algn="l">
              <a:spcBef>
                <a:spcPts val="0"/>
              </a:spcBef>
              <a:spcAft>
                <a:spcPts val="0"/>
              </a:spcAft>
              <a:buNone/>
            </a:pPr>
            <a:r>
              <a:rPr lang="en"/>
              <a:t>Retrospective</a:t>
            </a:r>
            <a:endParaRPr/>
          </a:p>
          <a:p>
            <a:pPr indent="0" lvl="0" marL="0" rtl="0" algn="l">
              <a:spcBef>
                <a:spcPts val="0"/>
              </a:spcBef>
              <a:spcAft>
                <a:spcPts val="0"/>
              </a:spcAft>
              <a:buNone/>
            </a:pPr>
            <a:r>
              <a:rPr lang="en"/>
              <a:t>Planning</a:t>
            </a:r>
            <a:endParaRPr/>
          </a:p>
          <a:p>
            <a:pPr indent="0" lvl="0" marL="0" rtl="0" algn="l">
              <a:spcBef>
                <a:spcPts val="0"/>
              </a:spcBef>
              <a:spcAft>
                <a:spcPts val="0"/>
              </a:spcAft>
              <a:buNone/>
            </a:pPr>
            <a:r>
              <a:rPr lang="en"/>
              <a:t>Continue on usability research</a:t>
            </a:r>
            <a:endParaRPr/>
          </a:p>
          <a:p>
            <a:pPr indent="0" lvl="0" marL="0" rtl="0" algn="l">
              <a:spcBef>
                <a:spcPts val="0"/>
              </a:spcBef>
              <a:spcAft>
                <a:spcPts val="0"/>
              </a:spcAft>
              <a:buNone/>
            </a:pPr>
            <a:r>
              <a:rPr lang="en"/>
              <a:t>Try to get to larger queries with multiple machines/axes/sensors</a:t>
            </a:r>
            <a:endParaRPr/>
          </a:p>
          <a:p>
            <a:pPr indent="0" lvl="0" marL="0" rtl="0" algn="l">
              <a:spcBef>
                <a:spcPts val="0"/>
              </a:spcBef>
              <a:spcAft>
                <a:spcPts val="0"/>
              </a:spcAft>
              <a:buNone/>
            </a:pPr>
            <a:r>
              <a:rPr lang="en"/>
              <a:t>See what the performance hurdles really are. For now two weeks of data for a single machine is okay</a:t>
            </a:r>
            <a:endParaRPr/>
          </a:p>
          <a:p>
            <a:pPr indent="0" lvl="0" marL="0" rtl="0" algn="l">
              <a:spcBef>
                <a:spcPts val="0"/>
              </a:spcBef>
              <a:spcAft>
                <a:spcPts val="0"/>
              </a:spcAft>
              <a:buNone/>
            </a:pPr>
            <a:r>
              <a:rPr lang="en"/>
              <a:t>Will get back to you with questions for the usability when I formulate them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4ee20d4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4ee20d4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fb26794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fb26794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dfb26794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dfb26794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Indexation can drastically improve </a:t>
            </a:r>
            <a:r>
              <a:rPr lang="en"/>
              <a:t>query</a:t>
            </a:r>
            <a:r>
              <a:rPr lang="en"/>
              <a:t> performance (looks like it is covered)</a:t>
            </a:r>
            <a:endParaRPr/>
          </a:p>
          <a:p>
            <a:pPr indent="0" lvl="0" marL="0" rtl="0" algn="l">
              <a:spcBef>
                <a:spcPts val="0"/>
              </a:spcBef>
              <a:spcAft>
                <a:spcPts val="0"/>
              </a:spcAft>
              <a:buNone/>
            </a:pPr>
            <a:r>
              <a:rPr lang="en"/>
              <a:t>Using proper data types - helps reduce the amount of storage needed, improves query performance as values don’t have to be converted when comparing.</a:t>
            </a:r>
            <a:endParaRPr/>
          </a:p>
          <a:p>
            <a:pPr indent="0" lvl="0" marL="0" rtl="0" algn="l">
              <a:spcBef>
                <a:spcPts val="0"/>
              </a:spcBef>
              <a:spcAft>
                <a:spcPts val="0"/>
              </a:spcAft>
              <a:buNone/>
            </a:pPr>
            <a:r>
              <a:rPr lang="en"/>
              <a:t>Database normalization - </a:t>
            </a:r>
            <a:r>
              <a:rPr lang="en"/>
              <a:t>everything</a:t>
            </a:r>
            <a:r>
              <a:rPr lang="en"/>
              <a:t> except 5th Normal Form - 2 tables in 1</a:t>
            </a:r>
            <a:endParaRPr/>
          </a:p>
          <a:p>
            <a:pPr indent="0" lvl="0" marL="0" rtl="0" algn="l">
              <a:spcBef>
                <a:spcPts val="0"/>
              </a:spcBef>
              <a:spcAft>
                <a:spcPts val="0"/>
              </a:spcAft>
              <a:buNone/>
            </a:pPr>
            <a:r>
              <a:rPr lang="en"/>
              <a:t>Stored procedures - </a:t>
            </a:r>
            <a:r>
              <a:rPr lang="en"/>
              <a:t>sql</a:t>
            </a:r>
            <a:r>
              <a:rPr lang="en"/>
              <a:t> queries stored in the db, increases performance,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fb26794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fb26794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fb26794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fb26794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requirements of the solution is usability. For a non-IT employee to generate simple graphs.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that reason, we dug Grafana documentation.</a:t>
            </a:r>
            <a:endParaRPr/>
          </a:p>
          <a:p>
            <a:pPr indent="0" lvl="0" marL="0" rtl="0" algn="l">
              <a:spcBef>
                <a:spcPts val="0"/>
              </a:spcBef>
              <a:spcAft>
                <a:spcPts val="0"/>
              </a:spcAft>
              <a:buNone/>
            </a:pPr>
            <a:r>
              <a:rPr lang="en"/>
              <a:t>Variables and templates.</a:t>
            </a:r>
            <a:endParaRPr/>
          </a:p>
          <a:p>
            <a:pPr indent="0" lvl="0" marL="0" rtl="0" algn="l">
              <a:spcBef>
                <a:spcPts val="0"/>
              </a:spcBef>
              <a:spcAft>
                <a:spcPts val="0"/>
              </a:spcAft>
              <a:buNone/>
            </a:pPr>
            <a:r>
              <a:rPr lang="en"/>
              <a:t>We pulled out the three entities of interest in variables and started looking for ways to make those graphs flexible.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information is nothing new to you.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6810b63c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6810b63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small prototype. It is only able to pull a single sensor from a single machine only from the X and Y axis table, but is a good proof of concept and got us up to speed on what is happening and how Grafana visualizes.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6810b63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6810b63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selecting more than one axis or sensor, things get more complicated if we want to use those variables and keep things </a:t>
            </a:r>
            <a:r>
              <a:rPr lang="en"/>
              <a:t>simple but it is not impossible.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Say we want to query more than one sensor for a single axis, the query will have to start like the snippet on the top left. For that task, we couldn’t find any functionality that grafana would provide yet.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solution is to have prepared statements that will build the query based on the chosen variables. The statement on the right does exactly that. Again, this is just a proof of concept - the final deliverable will be documented and hopefully shorter.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can call it from grafana just like the snippet on the bottom left and still make use of the built-in grafana functions.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fb26794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fb26794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proof of concept in action.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select multiple sensors for the X axis - Speed Position and current. And finally motor temperature and torque.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would be interesting to see how this would work once we try to select multiple machines, sensors and axes. But as with the proof of concept, it just requires lots of experimentation to see what works best.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fb26794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fb26794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gZMr0GWj_4SAU01Xv3JbDHXJYpdYEMXJ/view" TargetMode="External"/><Relationship Id="rId4" Type="http://schemas.openxmlformats.org/officeDocument/2006/relationships/image" Target="../media/image1.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rrD3JaM8ZwEw031lr4jbfpSWtDcq_ztu/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992050" y="988250"/>
            <a:ext cx="3148500" cy="1452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Sprint 1 Delivery</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85000" lnSpcReduction="20000"/>
          </a:bodyPr>
          <a:lstStyle/>
          <a:p>
            <a:pPr indent="0" lvl="0" marL="0" rtl="0" algn="ctr">
              <a:spcBef>
                <a:spcPts val="0"/>
              </a:spcBef>
              <a:spcAft>
                <a:spcPts val="0"/>
              </a:spcAft>
              <a:buClr>
                <a:schemeClr val="dk1"/>
              </a:buClr>
              <a:buSzPct val="68750"/>
              <a:buFont typeface="Arial"/>
              <a:buNone/>
            </a:pPr>
            <a:r>
              <a:rPr lang="en" sz="1600">
                <a:latin typeface="Lato"/>
                <a:ea typeface="Lato"/>
                <a:cs typeface="Lato"/>
                <a:sym typeface="Lato"/>
              </a:rPr>
              <a:t>Group 1 - Alex, Angel, Atanas, Stoyan, Tsanko</a:t>
            </a:r>
            <a:endParaRPr sz="1600">
              <a:latin typeface="Lato"/>
              <a:ea typeface="Lato"/>
              <a:cs typeface="Lato"/>
              <a:sym typeface="Lato"/>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Improving Performance of DAF Queries</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Better indexation on the WHERE clauses</a:t>
            </a:r>
            <a:endParaRPr/>
          </a:p>
          <a:p>
            <a:pPr indent="-342900" lvl="0" marL="457200" rtl="0" algn="l">
              <a:spcBef>
                <a:spcPts val="0"/>
              </a:spcBef>
              <a:spcAft>
                <a:spcPts val="0"/>
              </a:spcAft>
              <a:buSzPts val="1800"/>
              <a:buChar char="●"/>
            </a:pPr>
            <a:r>
              <a:rPr lang="en"/>
              <a:t>Using temporary tables</a:t>
            </a:r>
            <a:endParaRPr/>
          </a:p>
          <a:p>
            <a:pPr indent="-342900" lvl="0" marL="457200" rtl="0" algn="l">
              <a:spcBef>
                <a:spcPts val="0"/>
              </a:spcBef>
              <a:spcAft>
                <a:spcPts val="0"/>
              </a:spcAft>
              <a:buSzPts val="1800"/>
              <a:buChar char="●"/>
            </a:pPr>
            <a:r>
              <a:rPr lang="en"/>
              <a:t>Reducing the amount of data retrieved by the WHERE clauses</a:t>
            </a:r>
            <a:endParaRPr/>
          </a:p>
          <a:p>
            <a:pPr indent="-342900" lvl="0" marL="457200" rtl="0" algn="l">
              <a:spcBef>
                <a:spcPts val="0"/>
              </a:spcBef>
              <a:spcAft>
                <a:spcPts val="0"/>
              </a:spcAft>
              <a:buSzPts val="1800"/>
              <a:buChar char="●"/>
            </a:pPr>
            <a:r>
              <a:rPr lang="en"/>
              <a:t>Filtering the data prior joining the tables at the end of the queries</a:t>
            </a:r>
            <a:endParaRPr/>
          </a:p>
          <a:p>
            <a:pPr indent="-342900" lvl="0" marL="457200" rtl="0" algn="l">
              <a:spcBef>
                <a:spcPts val="0"/>
              </a:spcBef>
              <a:spcAft>
                <a:spcPts val="0"/>
              </a:spcAft>
              <a:buSzPts val="1800"/>
              <a:buChar char="●"/>
            </a:pPr>
            <a:r>
              <a:rPr lang="en"/>
              <a:t>Breaking down the query into a smaller pieces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what?</a:t>
            </a:r>
            <a:endParaRPr/>
          </a:p>
        </p:txBody>
      </p:sp>
      <p:pic>
        <p:nvPicPr>
          <p:cNvPr id="129" name="Google Shape;129;p23"/>
          <p:cNvPicPr preferRelativeResize="0"/>
          <p:nvPr/>
        </p:nvPicPr>
        <p:blipFill>
          <a:blip r:embed="rId3">
            <a:alphaModFix/>
          </a:blip>
          <a:stretch>
            <a:fillRect/>
          </a:stretch>
        </p:blipFill>
        <p:spPr>
          <a:xfrm>
            <a:off x="2661375" y="933275"/>
            <a:ext cx="3821251" cy="3821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for your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Grafana Alternatives</a:t>
            </a:r>
            <a:endParaRPr/>
          </a:p>
        </p:txBody>
      </p:sp>
      <p:sp>
        <p:nvSpPr>
          <p:cNvPr id="66" name="Google Shape;66;p14"/>
          <p:cNvSpPr txBox="1"/>
          <p:nvPr>
            <p:ph idx="1" type="body"/>
          </p:nvPr>
        </p:nvSpPr>
        <p:spPr>
          <a:xfrm>
            <a:off x="311700" y="1268050"/>
            <a:ext cx="2471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Chronograf</a:t>
            </a:r>
            <a:endParaRPr/>
          </a:p>
          <a:p>
            <a:pPr indent="-342900" lvl="0" marL="457200" rtl="0" algn="l">
              <a:spcBef>
                <a:spcPts val="0"/>
              </a:spcBef>
              <a:spcAft>
                <a:spcPts val="0"/>
              </a:spcAft>
              <a:buSzPts val="1800"/>
              <a:buAutoNum type="arabicPeriod"/>
            </a:pPr>
            <a:r>
              <a:rPr lang="en"/>
              <a:t>Datadog</a:t>
            </a:r>
            <a:endParaRPr/>
          </a:p>
          <a:p>
            <a:pPr indent="-342900" lvl="0" marL="457200" rtl="0" algn="l">
              <a:spcBef>
                <a:spcPts val="0"/>
              </a:spcBef>
              <a:spcAft>
                <a:spcPts val="0"/>
              </a:spcAft>
              <a:buSzPts val="1800"/>
              <a:buAutoNum type="arabicPeriod"/>
            </a:pPr>
            <a:r>
              <a:rPr lang="en"/>
              <a:t>Prometheus</a:t>
            </a:r>
            <a:endParaRPr/>
          </a:p>
          <a:p>
            <a:pPr indent="-342900" lvl="0" marL="457200" rtl="0" algn="l">
              <a:spcBef>
                <a:spcPts val="0"/>
              </a:spcBef>
              <a:spcAft>
                <a:spcPts val="0"/>
              </a:spcAft>
              <a:buSzPts val="1800"/>
              <a:buAutoNum type="arabicPeriod"/>
            </a:pPr>
            <a:r>
              <a:rPr lang="en"/>
              <a:t>Zabbix</a:t>
            </a:r>
            <a:endParaRPr/>
          </a:p>
          <a:p>
            <a:pPr indent="-342900" lvl="0" marL="457200" rtl="0" algn="l">
              <a:spcBef>
                <a:spcPts val="0"/>
              </a:spcBef>
              <a:spcAft>
                <a:spcPts val="0"/>
              </a:spcAft>
              <a:buSzPts val="1800"/>
              <a:buAutoNum type="arabicPeriod"/>
            </a:pPr>
            <a:r>
              <a:rPr lang="en"/>
              <a:t>Kibana</a:t>
            </a:r>
            <a:endParaRPr/>
          </a:p>
        </p:txBody>
      </p:sp>
      <p:graphicFrame>
        <p:nvGraphicFramePr>
          <p:cNvPr id="67" name="Google Shape;67;p14"/>
          <p:cNvGraphicFramePr/>
          <p:nvPr/>
        </p:nvGraphicFramePr>
        <p:xfrm>
          <a:off x="192000" y="3004225"/>
          <a:ext cx="3000000" cy="3000000"/>
        </p:xfrm>
        <a:graphic>
          <a:graphicData uri="http://schemas.openxmlformats.org/drawingml/2006/table">
            <a:tbl>
              <a:tblPr>
                <a:noFill/>
                <a:tableStyleId>{D356ACDC-C979-4909-AC3A-9819CFD37FE6}</a:tableStyleId>
              </a:tblPr>
              <a:tblGrid>
                <a:gridCol w="1438075"/>
                <a:gridCol w="1438075"/>
              </a:tblGrid>
              <a:tr h="396200">
                <a:tc>
                  <a:txBody>
                    <a:bodyPr/>
                    <a:lstStyle/>
                    <a:p>
                      <a:pPr indent="0" lvl="0" marL="0" rtl="0" algn="l">
                        <a:spcBef>
                          <a:spcPts val="0"/>
                        </a:spcBef>
                        <a:spcAft>
                          <a:spcPts val="0"/>
                        </a:spcAft>
                        <a:buNone/>
                      </a:pPr>
                      <a:r>
                        <a:rPr lang="en"/>
                        <a:t>Best Choice</a:t>
                      </a:r>
                      <a:endParaRPr/>
                    </a:p>
                  </a:txBody>
                  <a:tcPr marT="91425" marB="91425" marR="91425" marL="91425"/>
                </a:tc>
                <a:tc>
                  <a:txBody>
                    <a:bodyPr/>
                    <a:lstStyle/>
                    <a:p>
                      <a:pPr indent="0" lvl="0" marL="0" rtl="0" algn="l">
                        <a:spcBef>
                          <a:spcPts val="0"/>
                        </a:spcBef>
                        <a:spcAft>
                          <a:spcPts val="0"/>
                        </a:spcAft>
                        <a:buNone/>
                      </a:pPr>
                      <a:r>
                        <a:rPr lang="en"/>
                        <a:t>Grafana</a:t>
                      </a:r>
                      <a:endParaRPr/>
                    </a:p>
                  </a:txBody>
                  <a:tcPr marT="91425" marB="91425" marR="91425" marL="91425"/>
                </a:tc>
              </a:tr>
              <a:tr h="396200">
                <a:tc>
                  <a:txBody>
                    <a:bodyPr/>
                    <a:lstStyle/>
                    <a:p>
                      <a:pPr indent="0" lvl="0" marL="0" rtl="0" algn="l">
                        <a:spcBef>
                          <a:spcPts val="0"/>
                        </a:spcBef>
                        <a:spcAft>
                          <a:spcPts val="0"/>
                        </a:spcAft>
                        <a:buNone/>
                      </a:pPr>
                      <a:r>
                        <a:rPr lang="en"/>
                        <a:t>Best Alternative</a:t>
                      </a:r>
                      <a:endParaRPr/>
                    </a:p>
                  </a:txBody>
                  <a:tcPr marT="91425" marB="91425" marR="91425" marL="91425"/>
                </a:tc>
                <a:tc>
                  <a:txBody>
                    <a:bodyPr/>
                    <a:lstStyle/>
                    <a:p>
                      <a:pPr indent="0" lvl="0" marL="0" rtl="0" algn="l">
                        <a:spcBef>
                          <a:spcPts val="0"/>
                        </a:spcBef>
                        <a:spcAft>
                          <a:spcPts val="0"/>
                        </a:spcAft>
                        <a:buNone/>
                      </a:pPr>
                      <a:r>
                        <a:rPr lang="en"/>
                        <a:t>Chronograf</a:t>
                      </a:r>
                      <a:endParaRPr/>
                    </a:p>
                    <a:p>
                      <a:pPr indent="0" lvl="0" marL="0" rtl="0" algn="l">
                        <a:spcBef>
                          <a:spcPts val="0"/>
                        </a:spcBef>
                        <a:spcAft>
                          <a:spcPts val="0"/>
                        </a:spcAft>
                        <a:buNone/>
                      </a:pPr>
                      <a:r>
                        <a:rPr lang="en"/>
                        <a:t>InfluxDB </a:t>
                      </a:r>
                      <a:endParaRPr/>
                    </a:p>
                  </a:txBody>
                  <a:tcPr marT="91425" marB="91425" marR="91425" marL="91425"/>
                </a:tc>
              </a:tr>
            </a:tbl>
          </a:graphicData>
        </a:graphic>
      </p:graphicFrame>
      <p:pic>
        <p:nvPicPr>
          <p:cNvPr id="68" name="Google Shape;68;p14"/>
          <p:cNvPicPr preferRelativeResize="0"/>
          <p:nvPr/>
        </p:nvPicPr>
        <p:blipFill>
          <a:blip r:embed="rId3">
            <a:alphaModFix/>
          </a:blip>
          <a:stretch>
            <a:fillRect/>
          </a:stretch>
        </p:blipFill>
        <p:spPr>
          <a:xfrm>
            <a:off x="3236350" y="1017450"/>
            <a:ext cx="5471601" cy="288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optimization research</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Proper indexation</a:t>
            </a:r>
            <a:endParaRPr/>
          </a:p>
          <a:p>
            <a:pPr indent="-342900" lvl="0" marL="457200" rtl="0" algn="l">
              <a:spcBef>
                <a:spcPts val="0"/>
              </a:spcBef>
              <a:spcAft>
                <a:spcPts val="0"/>
              </a:spcAft>
              <a:buSzPts val="1800"/>
              <a:buChar char="●"/>
            </a:pPr>
            <a:r>
              <a:rPr lang="en"/>
              <a:t>Using proper data types</a:t>
            </a:r>
            <a:endParaRPr/>
          </a:p>
          <a:p>
            <a:pPr indent="-342900" lvl="0" marL="457200" rtl="0" algn="l">
              <a:spcBef>
                <a:spcPts val="0"/>
              </a:spcBef>
              <a:spcAft>
                <a:spcPts val="0"/>
              </a:spcAft>
              <a:buSzPts val="1800"/>
              <a:buChar char="●"/>
            </a:pPr>
            <a:r>
              <a:rPr lang="en"/>
              <a:t>Database normalization</a:t>
            </a:r>
            <a:endParaRPr/>
          </a:p>
          <a:p>
            <a:pPr indent="-342900" lvl="0" marL="457200" rtl="0" algn="l">
              <a:spcBef>
                <a:spcPts val="0"/>
              </a:spcBef>
              <a:spcAft>
                <a:spcPts val="0"/>
              </a:spcAft>
              <a:buSzPts val="1800"/>
              <a:buChar char="●"/>
            </a:pPr>
            <a:r>
              <a:rPr lang="en"/>
              <a:t>Stored procedures</a:t>
            </a:r>
            <a:endParaRPr/>
          </a:p>
          <a:p>
            <a:pPr indent="-342900" lvl="0" marL="457200" rtl="0" algn="l">
              <a:spcBef>
                <a:spcPts val="0"/>
              </a:spcBef>
              <a:spcAft>
                <a:spcPts val="0"/>
              </a:spcAft>
              <a:buSzPts val="1800"/>
              <a:buChar char="●"/>
            </a:pPr>
            <a:r>
              <a:rPr lang="en"/>
              <a:t>Views vs Common Table Expressions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a:t>
            </a:r>
            <a:endParaRPr/>
          </a:p>
        </p:txBody>
      </p:sp>
      <p:pic>
        <p:nvPicPr>
          <p:cNvPr id="80" name="Google Shape;80;p16"/>
          <p:cNvPicPr preferRelativeResize="0"/>
          <p:nvPr/>
        </p:nvPicPr>
        <p:blipFill>
          <a:blip r:embed="rId3">
            <a:alphaModFix/>
          </a:blip>
          <a:stretch>
            <a:fillRect/>
          </a:stretch>
        </p:blipFill>
        <p:spPr>
          <a:xfrm>
            <a:off x="1883350" y="61050"/>
            <a:ext cx="5442674" cy="5082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pic>
        <p:nvPicPr>
          <p:cNvPr id="86" name="Google Shape;86;p17"/>
          <p:cNvPicPr preferRelativeResize="0"/>
          <p:nvPr/>
        </p:nvPicPr>
        <p:blipFill>
          <a:blip r:embed="rId3">
            <a:alphaModFix/>
          </a:blip>
          <a:stretch>
            <a:fillRect/>
          </a:stretch>
        </p:blipFill>
        <p:spPr>
          <a:xfrm>
            <a:off x="371250" y="1017448"/>
            <a:ext cx="2293925" cy="1822072"/>
          </a:xfrm>
          <a:prstGeom prst="rect">
            <a:avLst/>
          </a:prstGeom>
          <a:noFill/>
          <a:ln>
            <a:noFill/>
          </a:ln>
        </p:spPr>
      </p:pic>
      <p:pic>
        <p:nvPicPr>
          <p:cNvPr id="87" name="Google Shape;87;p17"/>
          <p:cNvPicPr preferRelativeResize="0"/>
          <p:nvPr/>
        </p:nvPicPr>
        <p:blipFill>
          <a:blip r:embed="rId4">
            <a:alphaModFix/>
          </a:blip>
          <a:stretch>
            <a:fillRect/>
          </a:stretch>
        </p:blipFill>
        <p:spPr>
          <a:xfrm>
            <a:off x="3904249" y="231650"/>
            <a:ext cx="1628675" cy="1952125"/>
          </a:xfrm>
          <a:prstGeom prst="rect">
            <a:avLst/>
          </a:prstGeom>
          <a:noFill/>
          <a:ln>
            <a:noFill/>
          </a:ln>
        </p:spPr>
      </p:pic>
      <p:pic>
        <p:nvPicPr>
          <p:cNvPr id="88" name="Google Shape;88;p17"/>
          <p:cNvPicPr preferRelativeResize="0"/>
          <p:nvPr/>
        </p:nvPicPr>
        <p:blipFill>
          <a:blip r:embed="rId5">
            <a:alphaModFix/>
          </a:blip>
          <a:stretch>
            <a:fillRect/>
          </a:stretch>
        </p:blipFill>
        <p:spPr>
          <a:xfrm>
            <a:off x="7253175" y="515748"/>
            <a:ext cx="1628675" cy="2189552"/>
          </a:xfrm>
          <a:prstGeom prst="rect">
            <a:avLst/>
          </a:prstGeom>
          <a:noFill/>
          <a:ln>
            <a:noFill/>
          </a:ln>
        </p:spPr>
      </p:pic>
      <p:pic>
        <p:nvPicPr>
          <p:cNvPr id="89" name="Google Shape;89;p17"/>
          <p:cNvPicPr preferRelativeResize="0"/>
          <p:nvPr/>
        </p:nvPicPr>
        <p:blipFill>
          <a:blip r:embed="rId6">
            <a:alphaModFix/>
          </a:blip>
          <a:stretch>
            <a:fillRect/>
          </a:stretch>
        </p:blipFill>
        <p:spPr>
          <a:xfrm>
            <a:off x="311700" y="3605459"/>
            <a:ext cx="2693750" cy="1229341"/>
          </a:xfrm>
          <a:prstGeom prst="rect">
            <a:avLst/>
          </a:prstGeom>
          <a:noFill/>
          <a:ln>
            <a:noFill/>
          </a:ln>
        </p:spPr>
      </p:pic>
      <p:pic>
        <p:nvPicPr>
          <p:cNvPr id="90" name="Google Shape;90;p17"/>
          <p:cNvPicPr preferRelativeResize="0"/>
          <p:nvPr/>
        </p:nvPicPr>
        <p:blipFill>
          <a:blip r:embed="rId7">
            <a:alphaModFix/>
          </a:blip>
          <a:stretch>
            <a:fillRect/>
          </a:stretch>
        </p:blipFill>
        <p:spPr>
          <a:xfrm>
            <a:off x="2790150" y="2299862"/>
            <a:ext cx="4411075" cy="1267275"/>
          </a:xfrm>
          <a:prstGeom prst="rect">
            <a:avLst/>
          </a:prstGeom>
          <a:noFill/>
          <a:ln>
            <a:noFill/>
          </a:ln>
        </p:spPr>
      </p:pic>
      <p:pic>
        <p:nvPicPr>
          <p:cNvPr id="91" name="Google Shape;91;p17"/>
          <p:cNvPicPr preferRelativeResize="0"/>
          <p:nvPr/>
        </p:nvPicPr>
        <p:blipFill>
          <a:blip r:embed="rId8">
            <a:alphaModFix/>
          </a:blip>
          <a:stretch>
            <a:fillRect/>
          </a:stretch>
        </p:blipFill>
        <p:spPr>
          <a:xfrm>
            <a:off x="5958750" y="3690925"/>
            <a:ext cx="3087875" cy="114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title="first-prototype.mkv">
            <a:hlinkClick r:id="rId3"/>
          </p:cNvPr>
          <p:cNvPicPr preferRelativeResize="0"/>
          <p:nvPr/>
        </p:nvPicPr>
        <p:blipFill>
          <a:blip r:embed="rId4">
            <a:alphaModFix/>
          </a:blip>
          <a:stretch>
            <a:fillRect/>
          </a:stretch>
        </p:blipFill>
        <p:spPr>
          <a:xfrm>
            <a:off x="0" y="0"/>
            <a:ext cx="3930100" cy="3198925"/>
          </a:xfrm>
          <a:prstGeom prst="rect">
            <a:avLst/>
          </a:prstGeom>
          <a:noFill/>
          <a:ln>
            <a:noFill/>
          </a:ln>
        </p:spPr>
      </p:pic>
      <p:pic>
        <p:nvPicPr>
          <p:cNvPr id="97" name="Google Shape;97;p18"/>
          <p:cNvPicPr preferRelativeResize="0"/>
          <p:nvPr/>
        </p:nvPicPr>
        <p:blipFill>
          <a:blip r:embed="rId5">
            <a:alphaModFix/>
          </a:blip>
          <a:stretch>
            <a:fillRect/>
          </a:stretch>
        </p:blipFill>
        <p:spPr>
          <a:xfrm>
            <a:off x="4572039" y="1482000"/>
            <a:ext cx="4292862" cy="2339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Prepared statements</a:t>
            </a:r>
            <a:endParaRPr/>
          </a:p>
        </p:txBody>
      </p:sp>
      <p:pic>
        <p:nvPicPr>
          <p:cNvPr id="103" name="Google Shape;103;p19"/>
          <p:cNvPicPr preferRelativeResize="0"/>
          <p:nvPr/>
        </p:nvPicPr>
        <p:blipFill>
          <a:blip r:embed="rId3">
            <a:alphaModFix/>
          </a:blip>
          <a:stretch>
            <a:fillRect/>
          </a:stretch>
        </p:blipFill>
        <p:spPr>
          <a:xfrm>
            <a:off x="4978950" y="127725"/>
            <a:ext cx="3415923" cy="4710973"/>
          </a:xfrm>
          <a:prstGeom prst="rect">
            <a:avLst/>
          </a:prstGeom>
          <a:noFill/>
          <a:ln>
            <a:noFill/>
          </a:ln>
        </p:spPr>
      </p:pic>
      <p:pic>
        <p:nvPicPr>
          <p:cNvPr id="104" name="Google Shape;104;p19"/>
          <p:cNvPicPr preferRelativeResize="0"/>
          <p:nvPr/>
        </p:nvPicPr>
        <p:blipFill>
          <a:blip r:embed="rId4">
            <a:alphaModFix/>
          </a:blip>
          <a:stretch>
            <a:fillRect/>
          </a:stretch>
        </p:blipFill>
        <p:spPr>
          <a:xfrm>
            <a:off x="548225" y="2800750"/>
            <a:ext cx="3944526" cy="1584075"/>
          </a:xfrm>
          <a:prstGeom prst="rect">
            <a:avLst/>
          </a:prstGeom>
          <a:noFill/>
          <a:ln>
            <a:noFill/>
          </a:ln>
        </p:spPr>
      </p:pic>
      <p:pic>
        <p:nvPicPr>
          <p:cNvPr id="105" name="Google Shape;105;p19"/>
          <p:cNvPicPr preferRelativeResize="0"/>
          <p:nvPr/>
        </p:nvPicPr>
        <p:blipFill>
          <a:blip r:embed="rId5">
            <a:alphaModFix/>
          </a:blip>
          <a:stretch>
            <a:fillRect/>
          </a:stretch>
        </p:blipFill>
        <p:spPr>
          <a:xfrm>
            <a:off x="1324550" y="1151625"/>
            <a:ext cx="2560976" cy="151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title="second-prototype.mkv">
            <a:hlinkClick r:id="rId3"/>
          </p:cNvPr>
          <p:cNvPicPr preferRelativeResize="0"/>
          <p:nvPr/>
        </p:nvPicPr>
        <p:blipFill>
          <a:blip r:embed="rId4">
            <a:alphaModFix/>
          </a:blip>
          <a:stretch>
            <a:fillRect/>
          </a:stretch>
        </p:blipFill>
        <p:spPr>
          <a:xfrm>
            <a:off x="0" y="0"/>
            <a:ext cx="9144000" cy="50756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expansion</a:t>
            </a:r>
            <a:endParaRPr/>
          </a:p>
        </p:txBody>
      </p:sp>
      <p:pic>
        <p:nvPicPr>
          <p:cNvPr id="116" name="Google Shape;116;p21"/>
          <p:cNvPicPr preferRelativeResize="0"/>
          <p:nvPr/>
        </p:nvPicPr>
        <p:blipFill>
          <a:blip r:embed="rId3">
            <a:alphaModFix/>
          </a:blip>
          <a:stretch>
            <a:fillRect/>
          </a:stretch>
        </p:blipFill>
        <p:spPr>
          <a:xfrm>
            <a:off x="311697" y="1896197"/>
            <a:ext cx="3291850" cy="1351100"/>
          </a:xfrm>
          <a:prstGeom prst="rect">
            <a:avLst/>
          </a:prstGeom>
          <a:noFill/>
          <a:ln>
            <a:noFill/>
          </a:ln>
        </p:spPr>
      </p:pic>
      <p:pic>
        <p:nvPicPr>
          <p:cNvPr id="117" name="Google Shape;117;p21"/>
          <p:cNvPicPr preferRelativeResize="0"/>
          <p:nvPr/>
        </p:nvPicPr>
        <p:blipFill>
          <a:blip r:embed="rId4">
            <a:alphaModFix/>
          </a:blip>
          <a:stretch>
            <a:fillRect/>
          </a:stretch>
        </p:blipFill>
        <p:spPr>
          <a:xfrm>
            <a:off x="3943698" y="1510250"/>
            <a:ext cx="4888600" cy="212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