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47" r:id="rId2"/>
  </p:sldMasterIdLst>
  <p:notesMasterIdLst>
    <p:notesMasterId r:id="rId105"/>
  </p:notesMasterIdLst>
  <p:sldIdLst>
    <p:sldId id="504" r:id="rId3"/>
    <p:sldId id="608" r:id="rId4"/>
    <p:sldId id="733" r:id="rId5"/>
    <p:sldId id="517" r:id="rId6"/>
    <p:sldId id="616" r:id="rId7"/>
    <p:sldId id="760" r:id="rId8"/>
    <p:sldId id="617" r:id="rId9"/>
    <p:sldId id="761" r:id="rId10"/>
    <p:sldId id="609" r:id="rId11"/>
    <p:sldId id="618" r:id="rId12"/>
    <p:sldId id="619" r:id="rId13"/>
    <p:sldId id="620" r:id="rId14"/>
    <p:sldId id="759" r:id="rId15"/>
    <p:sldId id="762" r:id="rId16"/>
    <p:sldId id="763" r:id="rId17"/>
    <p:sldId id="764" r:id="rId18"/>
    <p:sldId id="622" r:id="rId19"/>
    <p:sldId id="623" r:id="rId20"/>
    <p:sldId id="624" r:id="rId21"/>
    <p:sldId id="710" r:id="rId22"/>
    <p:sldId id="802" r:id="rId23"/>
    <p:sldId id="746" r:id="rId24"/>
    <p:sldId id="747" r:id="rId25"/>
    <p:sldId id="748" r:id="rId26"/>
    <p:sldId id="749" r:id="rId27"/>
    <p:sldId id="750" r:id="rId28"/>
    <p:sldId id="751" r:id="rId29"/>
    <p:sldId id="752" r:id="rId30"/>
    <p:sldId id="742" r:id="rId31"/>
    <p:sldId id="743" r:id="rId32"/>
    <p:sldId id="744" r:id="rId33"/>
    <p:sldId id="300" r:id="rId34"/>
    <p:sldId id="301" r:id="rId35"/>
    <p:sldId id="753" r:id="rId36"/>
    <p:sldId id="711" r:id="rId37"/>
    <p:sldId id="652" r:id="rId38"/>
    <p:sldId id="780" r:id="rId39"/>
    <p:sldId id="767" r:id="rId40"/>
    <p:sldId id="503" r:id="rId41"/>
    <p:sldId id="528" r:id="rId42"/>
    <p:sldId id="768" r:id="rId43"/>
    <p:sldId id="770" r:id="rId44"/>
    <p:sldId id="771" r:id="rId45"/>
    <p:sldId id="531" r:id="rId46"/>
    <p:sldId id="776" r:id="rId47"/>
    <p:sldId id="777" r:id="rId48"/>
    <p:sldId id="778" r:id="rId49"/>
    <p:sldId id="779" r:id="rId50"/>
    <p:sldId id="781" r:id="rId51"/>
    <p:sldId id="783" r:id="rId52"/>
    <p:sldId id="782" r:id="rId53"/>
    <p:sldId id="773" r:id="rId54"/>
    <p:sldId id="774" r:id="rId55"/>
    <p:sldId id="775" r:id="rId56"/>
    <p:sldId id="765" r:id="rId57"/>
    <p:sldId id="786" r:id="rId58"/>
    <p:sldId id="787" r:id="rId59"/>
    <p:sldId id="663" r:id="rId60"/>
    <p:sldId id="713" r:id="rId61"/>
    <p:sldId id="789" r:id="rId62"/>
    <p:sldId id="716" r:id="rId63"/>
    <p:sldId id="784" r:id="rId64"/>
    <p:sldId id="785" r:id="rId65"/>
    <p:sldId id="790" r:id="rId66"/>
    <p:sldId id="791" r:id="rId67"/>
    <p:sldId id="792" r:id="rId68"/>
    <p:sldId id="793" r:id="rId69"/>
    <p:sldId id="794" r:id="rId70"/>
    <p:sldId id="795" r:id="rId71"/>
    <p:sldId id="796" r:id="rId72"/>
    <p:sldId id="797" r:id="rId73"/>
    <p:sldId id="798" r:id="rId74"/>
    <p:sldId id="799" r:id="rId75"/>
    <p:sldId id="712" r:id="rId76"/>
    <p:sldId id="667" r:id="rId77"/>
    <p:sldId id="804" r:id="rId78"/>
    <p:sldId id="357" r:id="rId79"/>
    <p:sldId id="757" r:id="rId80"/>
    <p:sldId id="412" r:id="rId81"/>
    <p:sldId id="287" r:id="rId82"/>
    <p:sldId id="289" r:id="rId83"/>
    <p:sldId id="805" r:id="rId84"/>
    <p:sldId id="290" r:id="rId85"/>
    <p:sldId id="321" r:id="rId86"/>
    <p:sldId id="754" r:id="rId87"/>
    <p:sldId id="806" r:id="rId88"/>
    <p:sldId id="758" r:id="rId89"/>
    <p:sldId id="807" r:id="rId90"/>
    <p:sldId id="803" r:id="rId91"/>
    <p:sldId id="293" r:id="rId92"/>
    <p:sldId id="294" r:id="rId93"/>
    <p:sldId id="413" r:id="rId94"/>
    <p:sldId id="414" r:id="rId95"/>
    <p:sldId id="755" r:id="rId96"/>
    <p:sldId id="756" r:id="rId97"/>
    <p:sldId id="430" r:id="rId98"/>
    <p:sldId id="432" r:id="rId99"/>
    <p:sldId id="431" r:id="rId100"/>
    <p:sldId id="685" r:id="rId101"/>
    <p:sldId id="801" r:id="rId102"/>
    <p:sldId id="800" r:id="rId103"/>
    <p:sldId id="683" r:id="rId104"/>
  </p:sldIdLst>
  <p:sldSz cx="9144000" cy="6858000" type="screen4x3"/>
  <p:notesSz cx="7104063" cy="10234613"/>
  <p:defaultTextStyle>
    <a:defPPr>
      <a:defRPr lang="zh-CN"/>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华文仿宋" panose="02010600040101010101" pitchFamily="2" charset="-122"/>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华文仿宋" panose="02010600040101010101" pitchFamily="2" charset="-122"/>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华文仿宋" panose="02010600040101010101" pitchFamily="2" charset="-122"/>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华文仿宋" panose="02010600040101010101" pitchFamily="2" charset="-122"/>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华文仿宋" panose="02010600040101010101" pitchFamily="2" charset="-122"/>
        <a:cs typeface="+mn-cs"/>
      </a:defRPr>
    </a:lvl5pPr>
    <a:lvl6pPr marL="2286000" algn="l" defTabSz="914400" rtl="0" eaLnBrk="1" latinLnBrk="0" hangingPunct="1">
      <a:defRPr sz="1600" kern="1200">
        <a:solidFill>
          <a:schemeClr val="tx1"/>
        </a:solidFill>
        <a:latin typeface="Times New Roman" panose="02020603050405020304" pitchFamily="18" charset="0"/>
        <a:ea typeface="华文仿宋" panose="02010600040101010101" pitchFamily="2" charset="-122"/>
        <a:cs typeface="+mn-cs"/>
      </a:defRPr>
    </a:lvl6pPr>
    <a:lvl7pPr marL="2743200" algn="l" defTabSz="914400" rtl="0" eaLnBrk="1" latinLnBrk="0" hangingPunct="1">
      <a:defRPr sz="1600" kern="1200">
        <a:solidFill>
          <a:schemeClr val="tx1"/>
        </a:solidFill>
        <a:latin typeface="Times New Roman" panose="02020603050405020304" pitchFamily="18" charset="0"/>
        <a:ea typeface="华文仿宋" panose="02010600040101010101" pitchFamily="2" charset="-122"/>
        <a:cs typeface="+mn-cs"/>
      </a:defRPr>
    </a:lvl7pPr>
    <a:lvl8pPr marL="3200400" algn="l" defTabSz="914400" rtl="0" eaLnBrk="1" latinLnBrk="0" hangingPunct="1">
      <a:defRPr sz="1600" kern="1200">
        <a:solidFill>
          <a:schemeClr val="tx1"/>
        </a:solidFill>
        <a:latin typeface="Times New Roman" panose="02020603050405020304" pitchFamily="18" charset="0"/>
        <a:ea typeface="华文仿宋" panose="02010600040101010101" pitchFamily="2" charset="-122"/>
        <a:cs typeface="+mn-cs"/>
      </a:defRPr>
    </a:lvl8pPr>
    <a:lvl9pPr marL="3657600" algn="l" defTabSz="914400" rtl="0" eaLnBrk="1" latinLnBrk="0" hangingPunct="1">
      <a:defRPr sz="1600" kern="1200">
        <a:solidFill>
          <a:schemeClr val="tx1"/>
        </a:solidFill>
        <a:latin typeface="Times New Roman" panose="02020603050405020304" pitchFamily="18" charset="0"/>
        <a:ea typeface="华文仿宋"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99FF"/>
    <a:srgbClr val="CCECFF"/>
    <a:srgbClr val="4DA6FF"/>
    <a:srgbClr val="FF3300"/>
    <a:srgbClr val="3333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02" autoAdjust="0"/>
    <p:restoredTop sz="94660"/>
  </p:normalViewPr>
  <p:slideViewPr>
    <p:cSldViewPr>
      <p:cViewPr varScale="1">
        <p:scale>
          <a:sx n="68" d="100"/>
          <a:sy n="68" d="100"/>
        </p:scale>
        <p:origin x="12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63.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2.wmf"/><Relationship Id="rId5" Type="http://schemas.openxmlformats.org/officeDocument/2006/relationships/image" Target="../media/image31.wmf"/><Relationship Id="rId4"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11" Type="http://schemas.openxmlformats.org/officeDocument/2006/relationships/image" Target="../media/image114.wmf"/><Relationship Id="rId5" Type="http://schemas.openxmlformats.org/officeDocument/2006/relationships/image" Target="../media/image108.wmf"/><Relationship Id="rId10" Type="http://schemas.openxmlformats.org/officeDocument/2006/relationships/image" Target="../media/image113.wmf"/><Relationship Id="rId4" Type="http://schemas.openxmlformats.org/officeDocument/2006/relationships/image" Target="../media/image107.wmf"/><Relationship Id="rId9" Type="http://schemas.openxmlformats.org/officeDocument/2006/relationships/image" Target="../media/image11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3E4103-D847-4466-B338-F1B5DB8668BE}"/>
              </a:ext>
            </a:extLst>
          </p:cNvPr>
          <p:cNvSpPr>
            <a:spLocks noGrp="1" noChangeArrowheads="1"/>
          </p:cNvSpPr>
          <p:nvPr>
            <p:ph type="hdr" sz="quarter"/>
          </p:nvPr>
        </p:nvSpPr>
        <p:spPr bwMode="auto">
          <a:xfrm>
            <a:off x="0" y="0"/>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lvl1pPr eaLnBrk="1" hangingPunct="1">
              <a:buFont typeface="Arial" panose="020B0604020202020204" pitchFamily="34" charset="0"/>
              <a:buNone/>
              <a:defRPr sz="1300">
                <a:ea typeface="宋体"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34C4F9D5-2816-49CD-B7DD-520582CA7964}"/>
              </a:ext>
            </a:extLst>
          </p:cNvPr>
          <p:cNvSpPr>
            <a:spLocks noGrp="1" noChangeArrowheads="1"/>
          </p:cNvSpPr>
          <p:nvPr>
            <p:ph type="dt" idx="1"/>
          </p:nvPr>
        </p:nvSpPr>
        <p:spPr bwMode="auto">
          <a:xfrm>
            <a:off x="4025636" y="0"/>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lvl1pPr algn="r" eaLnBrk="1" hangingPunct="1">
              <a:buFont typeface="Arial" panose="020B0604020202020204" pitchFamily="34" charset="0"/>
              <a:buNone/>
              <a:defRPr sz="130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8130167B-C645-4013-985F-7FB9C140B065}"/>
              </a:ext>
            </a:extLst>
          </p:cNvPr>
          <p:cNvSpPr>
            <a:spLocks noGrp="1" noRot="1" noChangeAspect="1" noChangeArrowheads="1"/>
          </p:cNvSpPr>
          <p:nvPr>
            <p:ph type="sldImg" idx="2"/>
          </p:nvPr>
        </p:nvSpPr>
        <p:spPr bwMode="auto">
          <a:xfrm>
            <a:off x="995363" y="768350"/>
            <a:ext cx="5113337" cy="383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E51D5EEA-9AFD-49EE-BE58-1EF3660C0B75}"/>
              </a:ext>
            </a:extLst>
          </p:cNvPr>
          <p:cNvSpPr>
            <a:spLocks noGrp="1" noChangeArrowheads="1"/>
          </p:cNvSpPr>
          <p:nvPr>
            <p:ph type="body" sz="quarter" idx="3"/>
          </p:nvPr>
        </p:nvSpPr>
        <p:spPr bwMode="auto">
          <a:xfrm>
            <a:off x="947209" y="4861441"/>
            <a:ext cx="5209646"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2BE0D414-2C25-4FE8-957F-D13765D3D580}"/>
              </a:ext>
            </a:extLst>
          </p:cNvPr>
          <p:cNvSpPr>
            <a:spLocks noGrp="1" noChangeArrowheads="1"/>
          </p:cNvSpPr>
          <p:nvPr>
            <p:ph type="ftr" sz="quarter" idx="4"/>
          </p:nvPr>
        </p:nvSpPr>
        <p:spPr bwMode="auto">
          <a:xfrm>
            <a:off x="0" y="9722882"/>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prstTxWarp prst="textNoShape">
              <a:avLst/>
            </a:prstTxWarp>
          </a:bodyPr>
          <a:lstStyle>
            <a:lvl1pPr eaLnBrk="1" hangingPunct="1">
              <a:buFont typeface="Arial" panose="020B0604020202020204" pitchFamily="34" charset="0"/>
              <a:buNone/>
              <a:defRPr sz="130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2C903A62-44FC-46AE-8D9A-AE4008E36912}"/>
              </a:ext>
            </a:extLst>
          </p:cNvPr>
          <p:cNvSpPr>
            <a:spLocks noGrp="1" noChangeArrowheads="1"/>
          </p:cNvSpPr>
          <p:nvPr>
            <p:ph type="sldNum" sz="quarter" idx="5"/>
          </p:nvPr>
        </p:nvSpPr>
        <p:spPr bwMode="auto">
          <a:xfrm>
            <a:off x="4025636" y="9722882"/>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prstTxWarp prst="textNoShape">
              <a:avLst/>
            </a:prstTxWarp>
          </a:bodyPr>
          <a:lstStyle>
            <a:lvl1pPr algn="r" eaLnBrk="1" hangingPunct="1">
              <a:buFont typeface="Arial" panose="020B0604020202020204" pitchFamily="34" charset="0"/>
              <a:buNone/>
              <a:defRPr sz="1300">
                <a:ea typeface="宋体" panose="02010600030101010101" pitchFamily="2" charset="-122"/>
              </a:defRPr>
            </a:lvl1pPr>
          </a:lstStyle>
          <a:p>
            <a:pPr>
              <a:defRPr/>
            </a:pPr>
            <a:fld id="{D02106D9-BAFE-4426-91DA-BD3DC4E10D3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69DB7A12-DB76-437F-B669-F8E9BE967394}"/>
              </a:ext>
            </a:extLst>
          </p:cNvPr>
          <p:cNvSpPr>
            <a:spLocks noGrp="1" noRot="1" noChangeAspect="1" noTextEdit="1"/>
          </p:cNvSpPr>
          <p:nvPr>
            <p:ph type="sldImg"/>
          </p:nvPr>
        </p:nvSpPr>
        <p:spPr/>
      </p:sp>
      <p:sp>
        <p:nvSpPr>
          <p:cNvPr id="100355" name="备注占位符 2">
            <a:extLst>
              <a:ext uri="{FF2B5EF4-FFF2-40B4-BE49-F238E27FC236}">
                <a16:creationId xmlns:a16="http://schemas.microsoft.com/office/drawing/2014/main" id="{0401C309-F8ED-4EFA-8043-57732C0FB90A}"/>
              </a:ext>
            </a:extLst>
          </p:cNvPr>
          <p:cNvSpPr>
            <a:spLocks noGrp="1"/>
          </p:cNvSpPr>
          <p:nvPr>
            <p:ph type="body" idx="1"/>
          </p:nvPr>
        </p:nvSpPr>
        <p:spPr>
          <a:noFill/>
        </p:spPr>
        <p:txBody>
          <a:bodyPr/>
          <a:lstStyle/>
          <a:p>
            <a:pPr eaLnBrk="1" hangingPunct="1"/>
            <a:r>
              <a:rPr lang="zh-CN" altLang="en-US"/>
              <a:t>控制方法是通过识别特定领域内引起不确定性的某些特征，从而采取相应的控制策略来限制或减少这种不确定性。没有统一的模型</a:t>
            </a:r>
            <a:endParaRPr lang="en-US" altLang="zh-CN"/>
          </a:p>
          <a:p>
            <a:pPr eaLnBrk="1" hangingPunct="1"/>
            <a:r>
              <a:rPr lang="zh-CN" altLang="en-US"/>
              <a:t>非数值方法是指除数值方法之外的所有其他方法，如逻辑法</a:t>
            </a:r>
            <a:endParaRPr lang="en-US" altLang="zh-CN"/>
          </a:p>
          <a:p>
            <a:pPr eaLnBrk="1" hangingPunct="1"/>
            <a:r>
              <a:rPr lang="zh-CN" altLang="en-US"/>
              <a:t>基于概率的方法有严密、完善的理论依据，并且还为不确定性的合成与传递提供了现成的公式，是研究不确定性的主要方法。</a:t>
            </a:r>
          </a:p>
        </p:txBody>
      </p:sp>
      <p:sp>
        <p:nvSpPr>
          <p:cNvPr id="100356" name="灯片编号占位符 3">
            <a:extLst>
              <a:ext uri="{FF2B5EF4-FFF2-40B4-BE49-F238E27FC236}">
                <a16:creationId xmlns:a16="http://schemas.microsoft.com/office/drawing/2014/main" id="{F5E74ECD-17E7-4DF8-BC70-AE5FC68A9067}"/>
              </a:ext>
            </a:extLst>
          </p:cNvPr>
          <p:cNvSpPr>
            <a:spLocks noGrp="1"/>
          </p:cNvSpPr>
          <p:nvPr>
            <p:ph type="sldNum" sz="quarter" idx="5"/>
          </p:nvPr>
        </p:nvSpPr>
        <p:spPr>
          <a:noFill/>
        </p:spPr>
        <p:txBody>
          <a:bodyPr/>
          <a:lstStyle>
            <a:lvl1pPr eaLnBrk="0" hangingPunct="0">
              <a:defRPr sz="3000" b="1" u="sng">
                <a:solidFill>
                  <a:srgbClr val="003366"/>
                </a:solidFill>
                <a:latin typeface="Arial" panose="020B0604020202020204" pitchFamily="34" charset="0"/>
                <a:ea typeface="楷体_GB2312" pitchFamily="1" charset="-122"/>
              </a:defRPr>
            </a:lvl1pPr>
            <a:lvl2pPr marL="804986" indent="-309610" eaLnBrk="0" hangingPunct="0">
              <a:defRPr sz="3000" b="1" u="sng">
                <a:solidFill>
                  <a:srgbClr val="003366"/>
                </a:solidFill>
                <a:latin typeface="Arial" panose="020B0604020202020204" pitchFamily="34" charset="0"/>
                <a:ea typeface="楷体_GB2312" pitchFamily="1" charset="-122"/>
              </a:defRPr>
            </a:lvl2pPr>
            <a:lvl3pPr marL="1238441" indent="-247688" eaLnBrk="0" hangingPunct="0">
              <a:defRPr sz="3000" b="1" u="sng">
                <a:solidFill>
                  <a:srgbClr val="003366"/>
                </a:solidFill>
                <a:latin typeface="Arial" panose="020B0604020202020204" pitchFamily="34" charset="0"/>
                <a:ea typeface="楷体_GB2312" pitchFamily="1" charset="-122"/>
              </a:defRPr>
            </a:lvl3pPr>
            <a:lvl4pPr marL="1733817" indent="-247688" eaLnBrk="0" hangingPunct="0">
              <a:defRPr sz="3000" b="1" u="sng">
                <a:solidFill>
                  <a:srgbClr val="003366"/>
                </a:solidFill>
                <a:latin typeface="Arial" panose="020B0604020202020204" pitchFamily="34" charset="0"/>
                <a:ea typeface="楷体_GB2312" pitchFamily="1" charset="-122"/>
              </a:defRPr>
            </a:lvl4pPr>
            <a:lvl5pPr marL="2229193" indent="-247688" eaLnBrk="0" hangingPunct="0">
              <a:defRPr sz="3000" b="1" u="sng">
                <a:solidFill>
                  <a:srgbClr val="003366"/>
                </a:solidFill>
                <a:latin typeface="Arial" panose="020B0604020202020204" pitchFamily="34" charset="0"/>
                <a:ea typeface="楷体_GB2312" pitchFamily="1" charset="-122"/>
              </a:defRPr>
            </a:lvl5pPr>
            <a:lvl6pPr marL="2724569" indent="-247688" eaLnBrk="0" fontAlgn="base" hangingPunct="0">
              <a:spcBef>
                <a:spcPct val="0"/>
              </a:spcBef>
              <a:spcAft>
                <a:spcPct val="0"/>
              </a:spcAft>
              <a:defRPr sz="3000" b="1" u="sng">
                <a:solidFill>
                  <a:srgbClr val="003366"/>
                </a:solidFill>
                <a:latin typeface="Arial" panose="020B0604020202020204" pitchFamily="34" charset="0"/>
                <a:ea typeface="楷体_GB2312" pitchFamily="1" charset="-122"/>
              </a:defRPr>
            </a:lvl6pPr>
            <a:lvl7pPr marL="3219945" indent="-247688" eaLnBrk="0" fontAlgn="base" hangingPunct="0">
              <a:spcBef>
                <a:spcPct val="0"/>
              </a:spcBef>
              <a:spcAft>
                <a:spcPct val="0"/>
              </a:spcAft>
              <a:defRPr sz="3000" b="1" u="sng">
                <a:solidFill>
                  <a:srgbClr val="003366"/>
                </a:solidFill>
                <a:latin typeface="Arial" panose="020B0604020202020204" pitchFamily="34" charset="0"/>
                <a:ea typeface="楷体_GB2312" pitchFamily="1" charset="-122"/>
              </a:defRPr>
            </a:lvl7pPr>
            <a:lvl8pPr marL="3715322" indent="-247688" eaLnBrk="0" fontAlgn="base" hangingPunct="0">
              <a:spcBef>
                <a:spcPct val="0"/>
              </a:spcBef>
              <a:spcAft>
                <a:spcPct val="0"/>
              </a:spcAft>
              <a:defRPr sz="3000" b="1" u="sng">
                <a:solidFill>
                  <a:srgbClr val="003366"/>
                </a:solidFill>
                <a:latin typeface="Arial" panose="020B0604020202020204" pitchFamily="34" charset="0"/>
                <a:ea typeface="楷体_GB2312" pitchFamily="1" charset="-122"/>
              </a:defRPr>
            </a:lvl8pPr>
            <a:lvl9pPr marL="4210698" indent="-247688" eaLnBrk="0" fontAlgn="base" hangingPunct="0">
              <a:spcBef>
                <a:spcPct val="0"/>
              </a:spcBef>
              <a:spcAft>
                <a:spcPct val="0"/>
              </a:spcAft>
              <a:defRPr sz="3000" b="1" u="sng">
                <a:solidFill>
                  <a:srgbClr val="003366"/>
                </a:solidFill>
                <a:latin typeface="Arial" panose="020B0604020202020204" pitchFamily="34" charset="0"/>
                <a:ea typeface="楷体_GB2312" pitchFamily="1" charset="-122"/>
              </a:defRPr>
            </a:lvl9pPr>
          </a:lstStyle>
          <a:p>
            <a:pPr eaLnBrk="1" hangingPunct="1"/>
            <a:fld id="{691E88E4-B945-4492-97FB-71C53E3A395C}" type="slidenum">
              <a:rPr lang="zh-CN" altLang="zh-CN" sz="1300" b="0" u="none">
                <a:solidFill>
                  <a:schemeClr val="tx1"/>
                </a:solidFill>
                <a:latin typeface="Times New Roman" panose="02020603050405020304" pitchFamily="18" charset="0"/>
                <a:ea typeface="宋体" panose="02010600030101010101" pitchFamily="2" charset="-122"/>
              </a:rPr>
              <a:pPr eaLnBrk="1" hangingPunct="1"/>
              <a:t>3</a:t>
            </a:fld>
            <a:endParaRPr lang="zh-CN" altLang="zh-CN" sz="1300" b="0" u="none">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5206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2F909F-8636-4999-8840-E01A12C957BF}"/>
              </a:ext>
            </a:extLst>
          </p:cNvPr>
          <p:cNvSpPr>
            <a:spLocks noGrp="1" noChangeArrowheads="1"/>
          </p:cNvSpPr>
          <p:nvPr>
            <p:ph type="sldNum" sz="quarter" idx="5"/>
          </p:nvPr>
        </p:nvSpPr>
        <p:spPr>
          <a:ln/>
        </p:spPr>
        <p:txBody>
          <a:bodyPr/>
          <a:lstStyle/>
          <a:p>
            <a:fld id="{3F0C338B-2CAD-4D48-8C7D-5582BF61EED7}" type="slidenum">
              <a:rPr lang="en-US" altLang="zh-CN"/>
              <a:pPr/>
              <a:t>77</a:t>
            </a:fld>
            <a:endParaRPr lang="en-US" altLang="zh-CN"/>
          </a:p>
        </p:txBody>
      </p:sp>
      <p:sp>
        <p:nvSpPr>
          <p:cNvPr id="363522" name="Rectangle 2">
            <a:extLst>
              <a:ext uri="{FF2B5EF4-FFF2-40B4-BE49-F238E27FC236}">
                <a16:creationId xmlns:a16="http://schemas.microsoft.com/office/drawing/2014/main" id="{E703FB5C-91FC-4E89-90B3-D8621A5C0186}"/>
              </a:ext>
            </a:extLst>
          </p:cNvPr>
          <p:cNvSpPr>
            <a:spLocks noGrp="1" noRot="1" noChangeAspect="1" noChangeArrowheads="1" noTextEdit="1"/>
          </p:cNvSpPr>
          <p:nvPr>
            <p:ph type="sldImg"/>
          </p:nvPr>
        </p:nvSpPr>
        <p:spPr bwMode="auto">
          <a:xfrm>
            <a:off x="995363" y="768350"/>
            <a:ext cx="5113337" cy="3836988"/>
          </a:xfrm>
          <a:prstGeom prst="rect">
            <a:avLst/>
          </a:prstGeom>
          <a:solidFill>
            <a:srgbClr val="FFFFFF"/>
          </a:solidFill>
          <a:ln>
            <a:solidFill>
              <a:srgbClr val="000000"/>
            </a:solidFill>
            <a:miter lim="800000"/>
            <a:headEnd/>
            <a:tailEnd/>
          </a:ln>
        </p:spPr>
      </p:sp>
      <p:sp>
        <p:nvSpPr>
          <p:cNvPr id="363523" name="Rectangle 3">
            <a:extLst>
              <a:ext uri="{FF2B5EF4-FFF2-40B4-BE49-F238E27FC236}">
                <a16:creationId xmlns:a16="http://schemas.microsoft.com/office/drawing/2014/main" id="{386430D6-DF87-4759-B345-1BC846C4BC46}"/>
              </a:ext>
            </a:extLst>
          </p:cNvPr>
          <p:cNvSpPr>
            <a:spLocks noGrp="1" noChangeArrowheads="1"/>
          </p:cNvSpPr>
          <p:nvPr>
            <p:ph type="body" idx="1"/>
          </p:nvPr>
        </p:nvSpPr>
        <p:spPr bwMode="auto">
          <a:xfrm>
            <a:off x="947209" y="4861441"/>
            <a:ext cx="5209646" cy="4605576"/>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61119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C4488A-E95C-43DA-89AE-25AEC8B26674}"/>
              </a:ext>
            </a:extLst>
          </p:cNvPr>
          <p:cNvSpPr>
            <a:spLocks noGrp="1" noChangeArrowheads="1"/>
          </p:cNvSpPr>
          <p:nvPr>
            <p:ph type="sldNum" sz="quarter" idx="5"/>
          </p:nvPr>
        </p:nvSpPr>
        <p:spPr>
          <a:ln/>
        </p:spPr>
        <p:txBody>
          <a:bodyPr/>
          <a:lstStyle/>
          <a:p>
            <a:fld id="{484887EA-56C7-4313-AE12-DD3C623EB4AA}" type="slidenum">
              <a:rPr lang="en-US" altLang="zh-CN"/>
              <a:pPr/>
              <a:t>99</a:t>
            </a:fld>
            <a:endParaRPr lang="en-US" altLang="zh-CN"/>
          </a:p>
        </p:txBody>
      </p:sp>
      <p:sp>
        <p:nvSpPr>
          <p:cNvPr id="915458" name="Rectangle 2">
            <a:extLst>
              <a:ext uri="{FF2B5EF4-FFF2-40B4-BE49-F238E27FC236}">
                <a16:creationId xmlns:a16="http://schemas.microsoft.com/office/drawing/2014/main" id="{013D71A7-B7E6-4BD4-8BE1-F1CD45147350}"/>
              </a:ext>
            </a:extLst>
          </p:cNvPr>
          <p:cNvSpPr>
            <a:spLocks noGrp="1" noRot="1" noChangeAspect="1" noChangeArrowheads="1" noTextEdit="1"/>
          </p:cNvSpPr>
          <p:nvPr>
            <p:ph type="sldImg"/>
          </p:nvPr>
        </p:nvSpPr>
        <p:spPr>
          <a:ln/>
        </p:spPr>
      </p:sp>
      <p:sp>
        <p:nvSpPr>
          <p:cNvPr id="915459" name="Rectangle 3">
            <a:extLst>
              <a:ext uri="{FF2B5EF4-FFF2-40B4-BE49-F238E27FC236}">
                <a16:creationId xmlns:a16="http://schemas.microsoft.com/office/drawing/2014/main" id="{0D1EED6F-DB27-4764-9C82-54D463120FD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1659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mn-lt"/>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566738" y="1196752"/>
            <a:ext cx="8001000" cy="5040560"/>
          </a:xfrm>
        </p:spPr>
        <p:txBody>
          <a:bodyPr/>
          <a:lstStyle>
            <a:lvl1pPr algn="just" eaLnBrk="1">
              <a:lnSpc>
                <a:spcPct val="110000"/>
              </a:lnSpc>
              <a:spcBef>
                <a:spcPts val="300"/>
              </a:spcBef>
              <a:spcAft>
                <a:spcPts val="300"/>
              </a:spcAft>
              <a:defRPr sz="2400">
                <a:latin typeface="+mn-lt"/>
                <a:ea typeface="微软雅黑" panose="020B0503020204020204" pitchFamily="34" charset="-122"/>
              </a:defRPr>
            </a:lvl1pPr>
            <a:lvl2pPr marL="812800" indent="-341313" algn="just" eaLnBrk="1">
              <a:lnSpc>
                <a:spcPct val="110000"/>
              </a:lnSpc>
              <a:spcBef>
                <a:spcPts val="300"/>
              </a:spcBef>
              <a:spcAft>
                <a:spcPts val="300"/>
              </a:spcAft>
              <a:defRPr sz="2400">
                <a:latin typeface="+mn-lt"/>
              </a:defRPr>
            </a:lvl2pPr>
            <a:lvl3pPr marL="1262063" indent="-352425" algn="just" eaLnBrk="1">
              <a:lnSpc>
                <a:spcPct val="110000"/>
              </a:lnSpc>
              <a:spcBef>
                <a:spcPts val="300"/>
              </a:spcBef>
              <a:spcAft>
                <a:spcPts val="300"/>
              </a:spcAft>
              <a:defRPr sz="2000">
                <a:latin typeface="+mn-lt"/>
              </a:defRPr>
            </a:lvl3pPr>
            <a:lvl4pPr marL="1611313" indent="-304800" algn="just" eaLnBrk="1">
              <a:lnSpc>
                <a:spcPct val="110000"/>
              </a:lnSpc>
              <a:spcBef>
                <a:spcPts val="300"/>
              </a:spcBef>
              <a:spcAft>
                <a:spcPts val="300"/>
              </a:spcAft>
              <a:defRPr sz="1800">
                <a:latin typeface="+mn-lt"/>
              </a:defRPr>
            </a:lvl4pPr>
            <a:lvl5pPr marL="1887538" indent="-192088" algn="just" eaLnBrk="1">
              <a:lnSpc>
                <a:spcPct val="110000"/>
              </a:lnSpc>
              <a:spcBef>
                <a:spcPts val="300"/>
              </a:spcBef>
              <a:spcAft>
                <a:spcPts val="300"/>
              </a:spcAft>
              <a:defRPr sz="1800">
                <a:latin typeface="+mn-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7">
            <a:extLst>
              <a:ext uri="{FF2B5EF4-FFF2-40B4-BE49-F238E27FC236}">
                <a16:creationId xmlns:a16="http://schemas.microsoft.com/office/drawing/2014/main" id="{81E28137-14EE-4F61-AB41-13671D34BBA7}"/>
              </a:ext>
            </a:extLst>
          </p:cNvPr>
          <p:cNvSpPr>
            <a:spLocks noGrp="1" noChangeArrowheads="1"/>
          </p:cNvSpPr>
          <p:nvPr>
            <p:ph type="ftr" sz="quarter" idx="11"/>
          </p:nvPr>
        </p:nvSpPr>
        <p:spPr>
          <a:xfrm>
            <a:off x="3124200" y="6381749"/>
            <a:ext cx="2895600" cy="339725"/>
          </a:xfrm>
          <a:ln/>
        </p:spPr>
        <p:txBody>
          <a:bodyPr/>
          <a:lstStyle>
            <a:lvl1pPr>
              <a:defRPr/>
            </a:lvl1pPr>
          </a:lstStyle>
          <a:p>
            <a:pPr>
              <a:defRPr/>
            </a:pPr>
            <a:endParaRPr lang="en-US" dirty="0"/>
          </a:p>
        </p:txBody>
      </p:sp>
      <p:sp>
        <p:nvSpPr>
          <p:cNvPr id="6" name="Rectangle 8">
            <a:extLst>
              <a:ext uri="{FF2B5EF4-FFF2-40B4-BE49-F238E27FC236}">
                <a16:creationId xmlns:a16="http://schemas.microsoft.com/office/drawing/2014/main" id="{AEE8C6AD-A203-4FE5-BCEC-7D9297F9C43B}"/>
              </a:ext>
            </a:extLst>
          </p:cNvPr>
          <p:cNvSpPr>
            <a:spLocks noGrp="1" noChangeArrowheads="1"/>
          </p:cNvSpPr>
          <p:nvPr>
            <p:ph type="sldNum" sz="quarter" idx="12"/>
          </p:nvPr>
        </p:nvSpPr>
        <p:spPr>
          <a:xfrm>
            <a:off x="7668343" y="6381751"/>
            <a:ext cx="900981" cy="339724"/>
          </a:xfrm>
          <a:ln/>
        </p:spPr>
        <p:txBody>
          <a:bodyPr/>
          <a:lstStyle>
            <a:lvl1pPr>
              <a:defRPr/>
            </a:lvl1pPr>
          </a:lstStyle>
          <a:p>
            <a:pPr>
              <a:defRPr/>
            </a:pPr>
            <a:fld id="{F93565C8-2DE5-4E5B-A203-1E3BCE8159D5}" type="slidenum">
              <a:rPr lang="zh-CN" altLang="en-US"/>
              <a:pPr>
                <a:defRPr/>
              </a:pPr>
              <a:t>‹#›</a:t>
            </a:fld>
            <a:endParaRPr lang="en-US" altLang="zh-CN"/>
          </a:p>
        </p:txBody>
      </p:sp>
    </p:spTree>
    <p:extLst>
      <p:ext uri="{BB962C8B-B14F-4D97-AF65-F5344CB8AC3E}">
        <p14:creationId xmlns:p14="http://schemas.microsoft.com/office/powerpoint/2010/main" val="398259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mn-lt"/>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sz="half" idx="1"/>
          </p:nvPr>
        </p:nvSpPr>
        <p:spPr>
          <a:xfrm>
            <a:off x="566738" y="1341438"/>
            <a:ext cx="3924300" cy="4895850"/>
          </a:xfrm>
        </p:spPr>
        <p:txBody>
          <a:bodyPr/>
          <a:lstStyle>
            <a:lvl1pPr>
              <a:lnSpc>
                <a:spcPct val="110000"/>
              </a:lnSpc>
              <a:spcBef>
                <a:spcPts val="300"/>
              </a:spcBef>
              <a:spcAft>
                <a:spcPts val="300"/>
              </a:spcAft>
              <a:defRPr sz="2400">
                <a:latin typeface="+mn-lt"/>
                <a:ea typeface="微软雅黑" panose="020B0503020204020204" pitchFamily="34" charset="-122"/>
              </a:defRPr>
            </a:lvl1pPr>
            <a:lvl2pPr>
              <a:lnSpc>
                <a:spcPct val="110000"/>
              </a:lnSpc>
              <a:spcBef>
                <a:spcPts val="300"/>
              </a:spcBef>
              <a:spcAft>
                <a:spcPts val="300"/>
              </a:spcAft>
              <a:defRPr sz="2400">
                <a:latin typeface="+mn-lt"/>
              </a:defRPr>
            </a:lvl2pPr>
            <a:lvl3pPr>
              <a:lnSpc>
                <a:spcPct val="110000"/>
              </a:lnSpc>
              <a:spcBef>
                <a:spcPts val="300"/>
              </a:spcBef>
              <a:spcAft>
                <a:spcPts val="300"/>
              </a:spcAft>
              <a:defRPr sz="2000">
                <a:latin typeface="+mn-lt"/>
              </a:defRPr>
            </a:lvl3pPr>
            <a:lvl4pPr>
              <a:lnSpc>
                <a:spcPct val="110000"/>
              </a:lnSpc>
              <a:spcBef>
                <a:spcPts val="300"/>
              </a:spcBef>
              <a:spcAft>
                <a:spcPts val="300"/>
              </a:spcAft>
              <a:defRPr sz="1800">
                <a:latin typeface="+mn-lt"/>
              </a:defRPr>
            </a:lvl4pPr>
            <a:lvl5pPr>
              <a:lnSpc>
                <a:spcPct val="110000"/>
              </a:lnSpc>
              <a:spcBef>
                <a:spcPts val="300"/>
              </a:spcBef>
              <a:spcAft>
                <a:spcPts val="300"/>
              </a:spcAft>
              <a:defRPr sz="1800">
                <a:latin typeface="+mn-lt"/>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3438" y="1341438"/>
            <a:ext cx="3924300" cy="4895850"/>
          </a:xfrm>
        </p:spPr>
        <p:txBody>
          <a:bodyPr/>
          <a:lstStyle>
            <a:lvl1pPr>
              <a:lnSpc>
                <a:spcPct val="110000"/>
              </a:lnSpc>
              <a:spcBef>
                <a:spcPts val="300"/>
              </a:spcBef>
              <a:spcAft>
                <a:spcPts val="300"/>
              </a:spcAft>
              <a:defRPr sz="2400">
                <a:latin typeface="+mn-lt"/>
                <a:ea typeface="微软雅黑" panose="020B0503020204020204" pitchFamily="34" charset="-122"/>
              </a:defRPr>
            </a:lvl1pPr>
            <a:lvl2pPr>
              <a:lnSpc>
                <a:spcPct val="110000"/>
              </a:lnSpc>
              <a:spcBef>
                <a:spcPts val="300"/>
              </a:spcBef>
              <a:spcAft>
                <a:spcPts val="300"/>
              </a:spcAft>
              <a:defRPr sz="2400">
                <a:latin typeface="+mn-lt"/>
              </a:defRPr>
            </a:lvl2pPr>
            <a:lvl3pPr>
              <a:lnSpc>
                <a:spcPct val="110000"/>
              </a:lnSpc>
              <a:spcBef>
                <a:spcPts val="300"/>
              </a:spcBef>
              <a:spcAft>
                <a:spcPts val="300"/>
              </a:spcAft>
              <a:defRPr sz="2000">
                <a:latin typeface="+mn-lt"/>
              </a:defRPr>
            </a:lvl3pPr>
            <a:lvl4pPr>
              <a:lnSpc>
                <a:spcPct val="110000"/>
              </a:lnSpc>
              <a:spcBef>
                <a:spcPts val="300"/>
              </a:spcBef>
              <a:spcAft>
                <a:spcPts val="300"/>
              </a:spcAft>
              <a:defRPr sz="1800">
                <a:latin typeface="+mn-lt"/>
              </a:defRPr>
            </a:lvl4pPr>
            <a:lvl5pPr>
              <a:lnSpc>
                <a:spcPct val="110000"/>
              </a:lnSpc>
              <a:spcBef>
                <a:spcPts val="300"/>
              </a:spcBef>
              <a:spcAft>
                <a:spcPts val="300"/>
              </a:spcAft>
              <a:defRPr sz="1800">
                <a:latin typeface="+mn-lt"/>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
            <a:extLst>
              <a:ext uri="{FF2B5EF4-FFF2-40B4-BE49-F238E27FC236}">
                <a16:creationId xmlns:a16="http://schemas.microsoft.com/office/drawing/2014/main" id="{52A27D4E-6B9E-4E0A-844B-A3810878238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82966BF5-C8B3-4687-B351-069901C40F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8EE37B0D-A1FA-414F-81EE-252B83C45C34}"/>
              </a:ext>
            </a:extLst>
          </p:cNvPr>
          <p:cNvSpPr>
            <a:spLocks noGrp="1" noChangeArrowheads="1"/>
          </p:cNvSpPr>
          <p:nvPr>
            <p:ph type="sldNum" sz="quarter" idx="12"/>
          </p:nvPr>
        </p:nvSpPr>
        <p:spPr>
          <a:ln/>
        </p:spPr>
        <p:txBody>
          <a:bodyPr/>
          <a:lstStyle>
            <a:lvl1pPr>
              <a:defRPr/>
            </a:lvl1pPr>
          </a:lstStyle>
          <a:p>
            <a:pPr>
              <a:defRPr/>
            </a:pPr>
            <a:fld id="{CDA280FF-B0E9-461B-A16C-3531E43E2CFF}" type="slidenum">
              <a:rPr lang="zh-CN" altLang="en-US"/>
              <a:pPr>
                <a:defRPr/>
              </a:pPr>
              <a:t>‹#›</a:t>
            </a:fld>
            <a:endParaRPr lang="en-US" altLang="zh-CN"/>
          </a:p>
        </p:txBody>
      </p:sp>
    </p:spTree>
    <p:extLst>
      <p:ext uri="{BB962C8B-B14F-4D97-AF65-F5344CB8AC3E}">
        <p14:creationId xmlns:p14="http://schemas.microsoft.com/office/powerpoint/2010/main" val="407945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2A198-2A27-421F-B580-3401B568E72D}"/>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150CC3A8-FA84-4F94-8F34-6A649A6D28D1}"/>
              </a:ext>
            </a:extLst>
          </p:cNvPr>
          <p:cNvSpPr>
            <a:spLocks noGrp="1"/>
          </p:cNvSpPr>
          <p:nvPr>
            <p:ph type="sldNum" sz="quarter" idx="10"/>
          </p:nvPr>
        </p:nvSpPr>
        <p:spPr/>
        <p:txBody>
          <a:bodyPr/>
          <a:lstStyle>
            <a:lvl1pPr>
              <a:defRPr/>
            </a:lvl1pPr>
          </a:lstStyle>
          <a:p>
            <a:fld id="{EBD19B05-779B-41C7-997A-D725F1BD7ABB}" type="slidenum">
              <a:rPr lang="ja-JP" altLang="en-US"/>
              <a:pPr/>
              <a:t>‹#›</a:t>
            </a:fld>
            <a:endParaRPr lang="en-US" altLang="ja-JP"/>
          </a:p>
        </p:txBody>
      </p:sp>
    </p:spTree>
    <p:extLst>
      <p:ext uri="{BB962C8B-B14F-4D97-AF65-F5344CB8AC3E}">
        <p14:creationId xmlns:p14="http://schemas.microsoft.com/office/powerpoint/2010/main" val="1663882286"/>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E6FB66-62ED-4421-81B4-AD34AEAA7F05}"/>
              </a:ext>
            </a:extLst>
          </p:cNvPr>
          <p:cNvSpPr>
            <a:spLocks noGrp="1"/>
          </p:cNvSpPr>
          <p:nvPr>
            <p:ph type="sldNum" sz="quarter" idx="10"/>
          </p:nvPr>
        </p:nvSpPr>
        <p:spPr/>
        <p:txBody>
          <a:bodyPr/>
          <a:lstStyle>
            <a:lvl1pPr>
              <a:defRPr/>
            </a:lvl1pPr>
          </a:lstStyle>
          <a:p>
            <a:fld id="{D61B3E71-BC20-40C7-BAFD-C02F584C9971}" type="slidenum">
              <a:rPr lang="ja-JP" altLang="en-US"/>
              <a:pPr/>
              <a:t>‹#›</a:t>
            </a:fld>
            <a:endParaRPr lang="en-US" altLang="ja-JP"/>
          </a:p>
        </p:txBody>
      </p:sp>
    </p:spTree>
    <p:extLst>
      <p:ext uri="{BB962C8B-B14F-4D97-AF65-F5344CB8AC3E}">
        <p14:creationId xmlns:p14="http://schemas.microsoft.com/office/powerpoint/2010/main" val="15487456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76800" y="1600200"/>
            <a:ext cx="38100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76800" y="3941763"/>
            <a:ext cx="38100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a:extLst>
              <a:ext uri="{FF2B5EF4-FFF2-40B4-BE49-F238E27FC236}">
                <a16:creationId xmlns:a16="http://schemas.microsoft.com/office/drawing/2014/main" id="{BCB5807B-698E-470F-AC62-9A10AD35F0C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7" name="Rectangle 10">
            <a:extLst>
              <a:ext uri="{FF2B5EF4-FFF2-40B4-BE49-F238E27FC236}">
                <a16:creationId xmlns:a16="http://schemas.microsoft.com/office/drawing/2014/main" id="{36AEC498-41DE-4E55-B820-B929339F6B3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11">
            <a:extLst>
              <a:ext uri="{FF2B5EF4-FFF2-40B4-BE49-F238E27FC236}">
                <a16:creationId xmlns:a16="http://schemas.microsoft.com/office/drawing/2014/main" id="{D58D7D50-70BC-4095-8344-02898807ABE2}"/>
              </a:ext>
            </a:extLst>
          </p:cNvPr>
          <p:cNvSpPr>
            <a:spLocks noGrp="1" noChangeArrowheads="1"/>
          </p:cNvSpPr>
          <p:nvPr>
            <p:ph type="sldNum" sz="quarter" idx="12"/>
          </p:nvPr>
        </p:nvSpPr>
        <p:spPr>
          <a:ln/>
        </p:spPr>
        <p:txBody>
          <a:bodyPr/>
          <a:lstStyle>
            <a:lvl1pPr>
              <a:defRPr/>
            </a:lvl1pPr>
          </a:lstStyle>
          <a:p>
            <a:fld id="{4AB40F45-FB22-41E5-B7D3-1D42B985A873}" type="slidenum">
              <a:rPr lang="zh-CN" altLang="zh-CN"/>
              <a:pPr/>
              <a:t>‹#›</a:t>
            </a:fld>
            <a:endParaRPr lang="zh-CN" altLang="zh-CN"/>
          </a:p>
        </p:txBody>
      </p:sp>
    </p:spTree>
    <p:extLst>
      <p:ext uri="{BB962C8B-B14F-4D97-AF65-F5344CB8AC3E}">
        <p14:creationId xmlns:p14="http://schemas.microsoft.com/office/powerpoint/2010/main" val="330160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914400" y="277813"/>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914400" y="1600200"/>
            <a:ext cx="38100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76800" y="1600200"/>
            <a:ext cx="38100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914400" y="3941763"/>
            <a:ext cx="38100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876800" y="3941763"/>
            <a:ext cx="38100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E42E04E5-873A-4C16-9F37-56F2A507CB5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10">
            <a:extLst>
              <a:ext uri="{FF2B5EF4-FFF2-40B4-BE49-F238E27FC236}">
                <a16:creationId xmlns:a16="http://schemas.microsoft.com/office/drawing/2014/main" id="{76AFFD9E-91B8-4089-B133-A2610C97740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11">
            <a:extLst>
              <a:ext uri="{FF2B5EF4-FFF2-40B4-BE49-F238E27FC236}">
                <a16:creationId xmlns:a16="http://schemas.microsoft.com/office/drawing/2014/main" id="{C58BE425-56F6-4B65-90E1-BFFA66247806}"/>
              </a:ext>
            </a:extLst>
          </p:cNvPr>
          <p:cNvSpPr>
            <a:spLocks noGrp="1" noChangeArrowheads="1"/>
          </p:cNvSpPr>
          <p:nvPr>
            <p:ph type="sldNum" sz="quarter" idx="12"/>
          </p:nvPr>
        </p:nvSpPr>
        <p:spPr>
          <a:ln/>
        </p:spPr>
        <p:txBody>
          <a:bodyPr/>
          <a:lstStyle>
            <a:lvl1pPr>
              <a:defRPr/>
            </a:lvl1pPr>
          </a:lstStyle>
          <a:p>
            <a:fld id="{64A399CC-695D-4FDF-A83C-EE41D962D603}" type="slidenum">
              <a:rPr lang="zh-CN" altLang="zh-CN"/>
              <a:pPr/>
              <a:t>‹#›</a:t>
            </a:fld>
            <a:endParaRPr lang="zh-CN" altLang="zh-CN"/>
          </a:p>
        </p:txBody>
      </p:sp>
    </p:spTree>
    <p:extLst>
      <p:ext uri="{BB962C8B-B14F-4D97-AF65-F5344CB8AC3E}">
        <p14:creationId xmlns:p14="http://schemas.microsoft.com/office/powerpoint/2010/main" val="313284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F377C4C-CB88-46CB-AF35-38B730DCF75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F186F01-15D0-4F4B-AD2F-82DCAD31BE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DB78147-7F8B-4FA3-9CB5-B75164500F74}"/>
              </a:ext>
            </a:extLst>
          </p:cNvPr>
          <p:cNvSpPr>
            <a:spLocks noGrp="1" noChangeArrowheads="1"/>
          </p:cNvSpPr>
          <p:nvPr>
            <p:ph type="sldNum" sz="quarter" idx="12"/>
          </p:nvPr>
        </p:nvSpPr>
        <p:spPr>
          <a:ln/>
        </p:spPr>
        <p:txBody>
          <a:bodyPr/>
          <a:lstStyle>
            <a:lvl1pPr>
              <a:defRPr/>
            </a:lvl1pPr>
          </a:lstStyle>
          <a:p>
            <a:pPr>
              <a:defRPr/>
            </a:pPr>
            <a:fld id="{B00235B5-5E7A-47C7-B8E4-BA21ECEAE89C}" type="slidenum">
              <a:rPr lang="zh-CN" altLang="en-US"/>
              <a:pPr>
                <a:defRPr/>
              </a:pPr>
              <a:t>‹#›</a:t>
            </a:fld>
            <a:endParaRPr lang="en-US" altLang="zh-CN"/>
          </a:p>
        </p:txBody>
      </p:sp>
    </p:spTree>
    <p:extLst>
      <p:ext uri="{BB962C8B-B14F-4D97-AF65-F5344CB8AC3E}">
        <p14:creationId xmlns:p14="http://schemas.microsoft.com/office/powerpoint/2010/main" val="25178258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EAF89FD-2A2C-46A8-AFFC-689A21EA975E}"/>
              </a:ext>
            </a:extLst>
          </p:cNvPr>
          <p:cNvSpPr>
            <a:spLocks noGrp="1" noChangeArrowheads="1"/>
          </p:cNvSpPr>
          <p:nvPr>
            <p:ph type="title"/>
          </p:nvPr>
        </p:nvSpPr>
        <p:spPr bwMode="auto">
          <a:xfrm>
            <a:off x="574675" y="174174"/>
            <a:ext cx="8001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04080CB1-4B5A-47A2-9694-C0E3D77EC1BA}"/>
              </a:ext>
            </a:extLst>
          </p:cNvPr>
          <p:cNvSpPr>
            <a:spLocks noGrp="1" noChangeArrowheads="1"/>
          </p:cNvSpPr>
          <p:nvPr>
            <p:ph type="body" idx="1"/>
          </p:nvPr>
        </p:nvSpPr>
        <p:spPr bwMode="auto">
          <a:xfrm>
            <a:off x="566738" y="1220098"/>
            <a:ext cx="8001000" cy="501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AutoShape 4">
            <a:extLst>
              <a:ext uri="{FF2B5EF4-FFF2-40B4-BE49-F238E27FC236}">
                <a16:creationId xmlns:a16="http://schemas.microsoft.com/office/drawing/2014/main" id="{01F08570-53BF-49DA-90DB-CE3EAF5CE494}"/>
              </a:ext>
            </a:extLst>
          </p:cNvPr>
          <p:cNvSpPr>
            <a:spLocks/>
          </p:cNvSpPr>
          <p:nvPr/>
        </p:nvSpPr>
        <p:spPr bwMode="auto">
          <a:xfrm>
            <a:off x="611188" y="1052736"/>
            <a:ext cx="7958137"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bevel/>
            <a:headEnd/>
            <a:tailEnd/>
          </a:ln>
        </p:spPr>
        <p:txBody>
          <a:bodyPr/>
          <a:lstStyle/>
          <a:p>
            <a:endParaRPr lang="zh-CN" altLang="en-US"/>
          </a:p>
        </p:txBody>
      </p:sp>
      <p:sp>
        <p:nvSpPr>
          <p:cNvPr id="1029" name="Line 5">
            <a:extLst>
              <a:ext uri="{FF2B5EF4-FFF2-40B4-BE49-F238E27FC236}">
                <a16:creationId xmlns:a16="http://schemas.microsoft.com/office/drawing/2014/main" id="{FE7EE3FE-EC4E-4C04-8DC8-F02612CEF850}"/>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6">
            <a:extLst>
              <a:ext uri="{FF2B5EF4-FFF2-40B4-BE49-F238E27FC236}">
                <a16:creationId xmlns:a16="http://schemas.microsoft.com/office/drawing/2014/main" id="{1F839ED7-A131-4406-AA90-46B9C165087B}"/>
              </a:ext>
            </a:extLst>
          </p:cNvPr>
          <p:cNvSpPr>
            <a:spLocks noGrp="1" noChangeArrowheads="1"/>
          </p:cNvSpPr>
          <p:nvPr>
            <p:ph type="dt" sz="half" idx="2"/>
          </p:nvPr>
        </p:nvSpPr>
        <p:spPr bwMode="auto">
          <a:xfrm>
            <a:off x="609600" y="6371057"/>
            <a:ext cx="1981200"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mj-lt"/>
                <a:ea typeface="+mn-ea"/>
              </a:defRPr>
            </a:lvl1pPr>
          </a:lstStyle>
          <a:p>
            <a:pPr>
              <a:defRPr/>
            </a:pPr>
            <a:endParaRPr lang="en-US" dirty="0"/>
          </a:p>
        </p:txBody>
      </p:sp>
      <p:sp>
        <p:nvSpPr>
          <p:cNvPr id="1031" name="Rectangle 7">
            <a:extLst>
              <a:ext uri="{FF2B5EF4-FFF2-40B4-BE49-F238E27FC236}">
                <a16:creationId xmlns:a16="http://schemas.microsoft.com/office/drawing/2014/main" id="{4BF43876-4332-4152-A85C-8D565C999549}"/>
              </a:ext>
            </a:extLst>
          </p:cNvPr>
          <p:cNvSpPr>
            <a:spLocks noGrp="1" noChangeArrowheads="1"/>
          </p:cNvSpPr>
          <p:nvPr>
            <p:ph type="ftr" sz="quarter" idx="3"/>
          </p:nvPr>
        </p:nvSpPr>
        <p:spPr bwMode="auto">
          <a:xfrm>
            <a:off x="3124200" y="6371057"/>
            <a:ext cx="2895600" cy="36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a:latin typeface="+mj-lt"/>
                <a:ea typeface="+mn-ea"/>
              </a:defRPr>
            </a:lvl1pPr>
          </a:lstStyle>
          <a:p>
            <a:pPr>
              <a:defRPr/>
            </a:pPr>
            <a:endParaRPr lang="en-US"/>
          </a:p>
        </p:txBody>
      </p:sp>
      <p:sp>
        <p:nvSpPr>
          <p:cNvPr id="1032" name="Rectangle 8">
            <a:extLst>
              <a:ext uri="{FF2B5EF4-FFF2-40B4-BE49-F238E27FC236}">
                <a16:creationId xmlns:a16="http://schemas.microsoft.com/office/drawing/2014/main" id="{B7ADAC0F-F567-4E7C-8F17-4C73DBDA5E0E}"/>
              </a:ext>
            </a:extLst>
          </p:cNvPr>
          <p:cNvSpPr>
            <a:spLocks noGrp="1" noChangeArrowheads="1"/>
          </p:cNvSpPr>
          <p:nvPr>
            <p:ph type="sldNum" sz="quarter" idx="4"/>
          </p:nvPr>
        </p:nvSpPr>
        <p:spPr bwMode="auto">
          <a:xfrm>
            <a:off x="6588125" y="6371058"/>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Verdana" panose="020B0604030504040204" pitchFamily="34" charset="0"/>
                <a:ea typeface="宋体" panose="02010600030101010101" pitchFamily="2" charset="-122"/>
              </a:defRPr>
            </a:lvl1pPr>
          </a:lstStyle>
          <a:p>
            <a:pPr>
              <a:defRPr/>
            </a:pPr>
            <a:fld id="{DB7746E8-3EF9-4A6A-BB2C-0C58699A4AE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1" r:id="rId2"/>
    <p:sldLayoutId id="2147483768" r:id="rId3"/>
    <p:sldLayoutId id="2147483769" r:id="rId4"/>
    <p:sldLayoutId id="2147483770" r:id="rId5"/>
    <p:sldLayoutId id="2147483771" r:id="rId6"/>
  </p:sldLayoutIdLst>
  <p:hf hdr="0" ftr="0" dt="0"/>
  <p:txStyles>
    <p:titleStyle>
      <a:lvl1pPr algn="l" rtl="0" eaLnBrk="0" fontAlgn="base" hangingPunct="0">
        <a:spcBef>
          <a:spcPct val="0"/>
        </a:spcBef>
        <a:spcAft>
          <a:spcPct val="0"/>
        </a:spcAft>
        <a:defRPr sz="3600" b="1">
          <a:solidFill>
            <a:schemeClr val="tx2"/>
          </a:solidFill>
          <a:effectLst/>
          <a:latin typeface="+mn-lt"/>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400" b="1">
          <a:solidFill>
            <a:schemeClr val="tx1"/>
          </a:solidFill>
          <a:latin typeface="微软雅黑" panose="020B0503020204020204" pitchFamily="34" charset="-122"/>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4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0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18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1800" b="1">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2" name="Rectangle 3">
            <a:extLst>
              <a:ext uri="{FF2B5EF4-FFF2-40B4-BE49-F238E27FC236}">
                <a16:creationId xmlns:a16="http://schemas.microsoft.com/office/drawing/2014/main" id="{D3F47AA4-E184-4981-ACE7-53B8CB21F221}"/>
              </a:ext>
            </a:extLst>
          </p:cNvPr>
          <p:cNvSpPr>
            <a:spLocks noGrp="1" noChangeArrowheads="1"/>
          </p:cNvSpPr>
          <p:nvPr>
            <p:ph type="body" idx="1"/>
          </p:nvPr>
        </p:nvSpPr>
        <p:spPr bwMode="auto">
          <a:xfrm>
            <a:off x="566738" y="1341438"/>
            <a:ext cx="80010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2050" name="AutoShape 7">
            <a:extLst>
              <a:ext uri="{FF2B5EF4-FFF2-40B4-BE49-F238E27FC236}">
                <a16:creationId xmlns:a16="http://schemas.microsoft.com/office/drawing/2014/main" id="{BD6F919C-6AE9-499D-AE54-DE39E0CA11B2}"/>
              </a:ext>
            </a:extLst>
          </p:cNvPr>
          <p:cNvSpPr>
            <a:spLocks/>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bevel/>
            <a:headEnd/>
            <a:tailEnd/>
          </a:ln>
        </p:spPr>
        <p:txBody>
          <a:bodyPr/>
          <a:lstStyle/>
          <a:p>
            <a:endParaRPr lang="zh-CN" altLang="en-US"/>
          </a:p>
        </p:txBody>
      </p:sp>
      <p:sp>
        <p:nvSpPr>
          <p:cNvPr id="2051" name="Rectangle 2">
            <a:extLst>
              <a:ext uri="{FF2B5EF4-FFF2-40B4-BE49-F238E27FC236}">
                <a16:creationId xmlns:a16="http://schemas.microsoft.com/office/drawing/2014/main" id="{E9D10E94-CF39-4518-9FBA-04C0AE29C3BF}"/>
              </a:ext>
            </a:extLst>
          </p:cNvPr>
          <p:cNvSpPr>
            <a:spLocks noGrp="1" noChangeArrowheads="1"/>
          </p:cNvSpPr>
          <p:nvPr>
            <p:ph type="title"/>
          </p:nvPr>
        </p:nvSpPr>
        <p:spPr bwMode="auto">
          <a:xfrm>
            <a:off x="574675" y="304800"/>
            <a:ext cx="8001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2053" name="Rectangle 4">
            <a:extLst>
              <a:ext uri="{FF2B5EF4-FFF2-40B4-BE49-F238E27FC236}">
                <a16:creationId xmlns:a16="http://schemas.microsoft.com/office/drawing/2014/main" id="{CB71C554-DA3A-43B3-988D-8D1F1AFEA7B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mj-lt"/>
                <a:ea typeface="+mn-ea"/>
              </a:defRPr>
            </a:lvl1pPr>
          </a:lstStyle>
          <a:p>
            <a:pPr>
              <a:defRPr/>
            </a:pPr>
            <a:endParaRPr lang="en-US"/>
          </a:p>
        </p:txBody>
      </p:sp>
      <p:sp>
        <p:nvSpPr>
          <p:cNvPr id="2054" name="Rectangle 5">
            <a:extLst>
              <a:ext uri="{FF2B5EF4-FFF2-40B4-BE49-F238E27FC236}">
                <a16:creationId xmlns:a16="http://schemas.microsoft.com/office/drawing/2014/main" id="{B4159EB2-FFB1-4853-BFFA-A1D6F7FD014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a:latin typeface="+mj-lt"/>
                <a:ea typeface="+mn-ea"/>
              </a:defRPr>
            </a:lvl1pPr>
          </a:lstStyle>
          <a:p>
            <a:pPr>
              <a:defRPr/>
            </a:pPr>
            <a:endParaRPr lang="en-US"/>
          </a:p>
        </p:txBody>
      </p:sp>
      <p:sp>
        <p:nvSpPr>
          <p:cNvPr id="2055" name="Rectangle 6">
            <a:extLst>
              <a:ext uri="{FF2B5EF4-FFF2-40B4-BE49-F238E27FC236}">
                <a16:creationId xmlns:a16="http://schemas.microsoft.com/office/drawing/2014/main" id="{C8F47518-9AC8-4B12-9390-FBD107999CF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Verdana" panose="020B0604030504040204" pitchFamily="34" charset="0"/>
                <a:ea typeface="宋体" panose="02010600030101010101" pitchFamily="2" charset="-122"/>
              </a:defRPr>
            </a:lvl1pPr>
          </a:lstStyle>
          <a:p>
            <a:pPr>
              <a:defRPr/>
            </a:pPr>
            <a:fld id="{0D7E2C8B-E21F-4C4D-B9D1-71087671260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5" r:id="rId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0.bin"/><Relationship Id="rId1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17" Type="http://schemas.openxmlformats.org/officeDocument/2006/relationships/oleObject" Target="../embeddings/oleObject12.bin"/><Relationship Id="rId2" Type="http://schemas.openxmlformats.org/officeDocument/2006/relationships/slideLayout" Target="../slideLayouts/slideLayout1.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8.wmf"/><Relationship Id="rId19" Type="http://schemas.openxmlformats.org/officeDocument/2006/relationships/oleObject" Target="../embeddings/oleObject13.bin"/><Relationship Id="rId4" Type="http://schemas.openxmlformats.org/officeDocument/2006/relationships/image" Target="../media/image5.w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2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6.bin"/><Relationship Id="rId1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0.wmf"/><Relationship Id="rId17" Type="http://schemas.openxmlformats.org/officeDocument/2006/relationships/oleObject" Target="../embeddings/oleObject28.bin"/><Relationship Id="rId2" Type="http://schemas.openxmlformats.org/officeDocument/2006/relationships/slideLayout" Target="../slideLayouts/slideLayout5.xml"/><Relationship Id="rId16" Type="http://schemas.openxmlformats.org/officeDocument/2006/relationships/image" Target="../media/image32.wmf"/><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4.bin"/><Relationship Id="rId14" Type="http://schemas.openxmlformats.org/officeDocument/2006/relationships/image" Target="../media/image31.wmf"/></Relationships>
</file>

<file path=ppt/slides/_rels/slide4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3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2.bin"/></Relationships>
</file>

<file path=ppt/slides/_rels/slide42.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8.bin"/><Relationship Id="rId18" Type="http://schemas.openxmlformats.org/officeDocument/2006/relationships/image" Target="../media/image45.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2.wmf"/><Relationship Id="rId17" Type="http://schemas.openxmlformats.org/officeDocument/2006/relationships/oleObject" Target="../embeddings/oleObject40.bin"/><Relationship Id="rId2" Type="http://schemas.openxmlformats.org/officeDocument/2006/relationships/slideLayout" Target="../slideLayouts/slideLayout1.xml"/><Relationship Id="rId16" Type="http://schemas.openxmlformats.org/officeDocument/2006/relationships/image" Target="../media/image44.wmf"/><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6.bin"/><Relationship Id="rId14" Type="http://schemas.openxmlformats.org/officeDocument/2006/relationships/image" Target="../media/image43.wmf"/></Relationships>
</file>

<file path=ppt/slides/_rels/slide4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41.bin"/><Relationship Id="rId7"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47.wmf"/><Relationship Id="rId5" Type="http://schemas.openxmlformats.org/officeDocument/2006/relationships/oleObject" Target="../embeddings/oleObject42.bin"/><Relationship Id="rId4" Type="http://schemas.openxmlformats.org/officeDocument/2006/relationships/image" Target="../media/image46.wmf"/></Relationships>
</file>

<file path=ppt/slides/_rels/slide44.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48.bin"/><Relationship Id="rId18" Type="http://schemas.openxmlformats.org/officeDocument/2006/relationships/image" Target="../media/image55.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2.wmf"/><Relationship Id="rId17" Type="http://schemas.openxmlformats.org/officeDocument/2006/relationships/oleObject" Target="../embeddings/oleObject50.bin"/><Relationship Id="rId2" Type="http://schemas.openxmlformats.org/officeDocument/2006/relationships/slideLayout" Target="../slideLayouts/slideLayout6.xml"/><Relationship Id="rId16" Type="http://schemas.openxmlformats.org/officeDocument/2006/relationships/image" Target="../media/image54.wmf"/><Relationship Id="rId1" Type="http://schemas.openxmlformats.org/officeDocument/2006/relationships/vmlDrawing" Target="../drawings/vmlDrawing10.vml"/><Relationship Id="rId6" Type="http://schemas.openxmlformats.org/officeDocument/2006/relationships/image" Target="../media/image49.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6.bin"/><Relationship Id="rId14" Type="http://schemas.openxmlformats.org/officeDocument/2006/relationships/image" Target="../media/image5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58.png"/><Relationship Id="rId4" Type="http://schemas.openxmlformats.org/officeDocument/2006/relationships/image" Target="../media/image57.wmf"/></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59.wmf"/></Relationships>
</file>

<file path=ppt/slides/_rels/slide51.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56.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31.wmf"/><Relationship Id="rId2" Type="http://schemas.openxmlformats.org/officeDocument/2006/relationships/slideLayout" Target="../slideLayouts/slideLayout1.xml"/><Relationship Id="rId16" Type="http://schemas.openxmlformats.org/officeDocument/2006/relationships/image" Target="../media/image63.wmf"/><Relationship Id="rId1" Type="http://schemas.openxmlformats.org/officeDocument/2006/relationships/vmlDrawing" Target="../drawings/vmlDrawing13.vml"/><Relationship Id="rId6" Type="http://schemas.openxmlformats.org/officeDocument/2006/relationships/image" Target="../media/image61.wmf"/><Relationship Id="rId11" Type="http://schemas.openxmlformats.org/officeDocument/2006/relationships/oleObject" Target="../embeddings/oleObject26.bin"/><Relationship Id="rId5" Type="http://schemas.openxmlformats.org/officeDocument/2006/relationships/oleObject" Target="../embeddings/oleObject54.bin"/><Relationship Id="rId15" Type="http://schemas.openxmlformats.org/officeDocument/2006/relationships/oleObject" Target="../embeddings/oleObject57.bin"/><Relationship Id="rId10" Type="http://schemas.openxmlformats.org/officeDocument/2006/relationships/image" Target="../media/image26.wmf"/><Relationship Id="rId4" Type="http://schemas.openxmlformats.org/officeDocument/2006/relationships/image" Target="../media/image60.wmf"/><Relationship Id="rId9" Type="http://schemas.openxmlformats.org/officeDocument/2006/relationships/oleObject" Target="../embeddings/oleObject21.bin"/><Relationship Id="rId14" Type="http://schemas.openxmlformats.org/officeDocument/2006/relationships/image" Target="../media/image62.wmf"/></Relationships>
</file>

<file path=ppt/slides/_rels/slide52.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8.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65.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1.bin"/><Relationship Id="rId14" Type="http://schemas.openxmlformats.org/officeDocument/2006/relationships/image" Target="../media/image69.wmf"/></Relationships>
</file>

<file path=ppt/slides/_rels/slide53.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4.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71.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67.bin"/><Relationship Id="rId14" Type="http://schemas.openxmlformats.org/officeDocument/2006/relationships/image" Target="../media/image75.wmf"/></Relationships>
</file>

<file path=ppt/slides/_rels/slide5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77.wmf"/><Relationship Id="rId5" Type="http://schemas.openxmlformats.org/officeDocument/2006/relationships/oleObject" Target="../embeddings/oleObject71.bin"/><Relationship Id="rId4" Type="http://schemas.openxmlformats.org/officeDocument/2006/relationships/image" Target="../media/image76.wmf"/></Relationships>
</file>

<file path=ppt/slides/_rels/slide5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34.w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81.wmf"/></Relationships>
</file>

<file path=ppt/slides/_rels/slide6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82.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83.wmf"/><Relationship Id="rId4" Type="http://schemas.openxmlformats.org/officeDocument/2006/relationships/oleObject" Target="../embeddings/oleObject75.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image" Target="../media/image86.wmf"/><Relationship Id="rId5" Type="http://schemas.openxmlformats.org/officeDocument/2006/relationships/oleObject" Target="../embeddings/oleObject77.bin"/><Relationship Id="rId4" Type="http://schemas.openxmlformats.org/officeDocument/2006/relationships/image" Target="../media/image85.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1.w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88.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1.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580.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88.bin"/><Relationship Id="rId18" Type="http://schemas.openxmlformats.org/officeDocument/2006/relationships/oleObject" Target="../embeddings/oleObject91.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6.wmf"/><Relationship Id="rId17" Type="http://schemas.openxmlformats.org/officeDocument/2006/relationships/oleObject" Target="../embeddings/oleObject90.bin"/><Relationship Id="rId2" Type="http://schemas.openxmlformats.org/officeDocument/2006/relationships/slideLayout" Target="../slideLayouts/slideLayout1.xml"/><Relationship Id="rId16" Type="http://schemas.openxmlformats.org/officeDocument/2006/relationships/image" Target="../media/image98.wmf"/><Relationship Id="rId20" Type="http://schemas.openxmlformats.org/officeDocument/2006/relationships/image" Target="../media/image99.wmf"/><Relationship Id="rId1" Type="http://schemas.openxmlformats.org/officeDocument/2006/relationships/vmlDrawing" Target="../drawings/vmlDrawing23.vml"/><Relationship Id="rId6" Type="http://schemas.openxmlformats.org/officeDocument/2006/relationships/image" Target="../media/image93.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95.wmf"/><Relationship Id="rId19" Type="http://schemas.openxmlformats.org/officeDocument/2006/relationships/oleObject" Target="../embeddings/oleObject92.bin"/><Relationship Id="rId4" Type="http://schemas.openxmlformats.org/officeDocument/2006/relationships/image" Target="../media/image92.wmf"/><Relationship Id="rId9" Type="http://schemas.openxmlformats.org/officeDocument/2006/relationships/oleObject" Target="../embeddings/oleObject86.bin"/><Relationship Id="rId14" Type="http://schemas.openxmlformats.org/officeDocument/2006/relationships/image" Target="../media/image97.wmf"/></Relationships>
</file>

<file path=ppt/slides/_rels/slide91.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101.wmf"/><Relationship Id="rId11" Type="http://schemas.openxmlformats.org/officeDocument/2006/relationships/image" Target="../media/image106.png"/><Relationship Id="rId5" Type="http://schemas.openxmlformats.org/officeDocument/2006/relationships/oleObject" Target="../embeddings/oleObject94.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6.bin"/></Relationships>
</file>

<file path=ppt/slides/_rels/slide92.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2.bin"/><Relationship Id="rId18" Type="http://schemas.openxmlformats.org/officeDocument/2006/relationships/image" Target="../media/image111.wmf"/><Relationship Id="rId3" Type="http://schemas.openxmlformats.org/officeDocument/2006/relationships/oleObject" Target="../embeddings/oleObject97.bin"/><Relationship Id="rId21" Type="http://schemas.openxmlformats.org/officeDocument/2006/relationships/oleObject" Target="../embeddings/oleObject106.bin"/><Relationship Id="rId7" Type="http://schemas.openxmlformats.org/officeDocument/2006/relationships/oleObject" Target="../embeddings/oleObject99.bin"/><Relationship Id="rId12" Type="http://schemas.openxmlformats.org/officeDocument/2006/relationships/image" Target="../media/image108.wmf"/><Relationship Id="rId17" Type="http://schemas.openxmlformats.org/officeDocument/2006/relationships/oleObject" Target="../embeddings/oleObject104.bin"/><Relationship Id="rId2" Type="http://schemas.openxmlformats.org/officeDocument/2006/relationships/slideLayout" Target="../slideLayouts/slideLayout1.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25.vml"/><Relationship Id="rId6" Type="http://schemas.openxmlformats.org/officeDocument/2006/relationships/image" Target="../media/image105.wmf"/><Relationship Id="rId11" Type="http://schemas.openxmlformats.org/officeDocument/2006/relationships/oleObject" Target="../embeddings/oleObject101.bin"/><Relationship Id="rId24" Type="http://schemas.openxmlformats.org/officeDocument/2006/relationships/image" Target="../media/image114.wmf"/><Relationship Id="rId5" Type="http://schemas.openxmlformats.org/officeDocument/2006/relationships/oleObject" Target="../embeddings/oleObject98.bin"/><Relationship Id="rId15" Type="http://schemas.openxmlformats.org/officeDocument/2006/relationships/oleObject" Target="../embeddings/oleObject103.bin"/><Relationship Id="rId23" Type="http://schemas.openxmlformats.org/officeDocument/2006/relationships/oleObject" Target="../embeddings/oleObject107.bin"/><Relationship Id="rId10" Type="http://schemas.openxmlformats.org/officeDocument/2006/relationships/image" Target="../media/image107.wmf"/><Relationship Id="rId19" Type="http://schemas.openxmlformats.org/officeDocument/2006/relationships/oleObject" Target="../embeddings/oleObject105.bin"/><Relationship Id="rId4" Type="http://schemas.openxmlformats.org/officeDocument/2006/relationships/image" Target="../media/image104.wmf"/><Relationship Id="rId9" Type="http://schemas.openxmlformats.org/officeDocument/2006/relationships/oleObject" Target="../embeddings/oleObject100.bin"/><Relationship Id="rId14" Type="http://schemas.openxmlformats.org/officeDocument/2006/relationships/image" Target="../media/image109.wmf"/><Relationship Id="rId22" Type="http://schemas.openxmlformats.org/officeDocument/2006/relationships/image" Target="../media/image113.wmf"/></Relationships>
</file>

<file path=ppt/slides/_rels/slide93.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116.wmf"/><Relationship Id="rId5" Type="http://schemas.openxmlformats.org/officeDocument/2006/relationships/oleObject" Target="../embeddings/oleObject109.bin"/><Relationship Id="rId4" Type="http://schemas.openxmlformats.org/officeDocument/2006/relationships/image" Target="../media/image115.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16.bin"/><Relationship Id="rId18" Type="http://schemas.openxmlformats.org/officeDocument/2006/relationships/image" Target="../media/image125.wmf"/><Relationship Id="rId3" Type="http://schemas.openxmlformats.org/officeDocument/2006/relationships/oleObject" Target="../embeddings/oleObject111.bin"/><Relationship Id="rId21" Type="http://schemas.openxmlformats.org/officeDocument/2006/relationships/oleObject" Target="../embeddings/oleObject120.bin"/><Relationship Id="rId7" Type="http://schemas.openxmlformats.org/officeDocument/2006/relationships/oleObject" Target="../embeddings/oleObject113.bin"/><Relationship Id="rId12" Type="http://schemas.openxmlformats.org/officeDocument/2006/relationships/image" Target="../media/image122.wmf"/><Relationship Id="rId17" Type="http://schemas.openxmlformats.org/officeDocument/2006/relationships/oleObject" Target="../embeddings/oleObject118.bin"/><Relationship Id="rId2" Type="http://schemas.openxmlformats.org/officeDocument/2006/relationships/slideLayout" Target="../slideLayouts/slideLayout4.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27.vml"/><Relationship Id="rId6" Type="http://schemas.openxmlformats.org/officeDocument/2006/relationships/image" Target="../media/image119.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21.wmf"/><Relationship Id="rId19" Type="http://schemas.openxmlformats.org/officeDocument/2006/relationships/oleObject" Target="../embeddings/oleObject119.bin"/><Relationship Id="rId4" Type="http://schemas.openxmlformats.org/officeDocument/2006/relationships/image" Target="../media/image118.wmf"/><Relationship Id="rId9" Type="http://schemas.openxmlformats.org/officeDocument/2006/relationships/oleObject" Target="../embeddings/oleObject114.bin"/><Relationship Id="rId14" Type="http://schemas.openxmlformats.org/officeDocument/2006/relationships/image" Target="../media/image123.wmf"/><Relationship Id="rId22" Type="http://schemas.openxmlformats.org/officeDocument/2006/relationships/image" Target="../media/image127.wmf"/></Relationships>
</file>

<file path=ppt/slides/_rels/slide9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129.wmf"/><Relationship Id="rId5" Type="http://schemas.openxmlformats.org/officeDocument/2006/relationships/oleObject" Target="../embeddings/oleObject122.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24.bin"/></Relationships>
</file>

<file path=ppt/slides/_rels/slide98.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image" Target="../media/image133.wmf"/><Relationship Id="rId5" Type="http://schemas.openxmlformats.org/officeDocument/2006/relationships/oleObject" Target="../embeddings/oleObject126.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28.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4EC84FA8-1001-489C-B583-BC125063A93F}"/>
              </a:ext>
            </a:extLst>
          </p:cNvPr>
          <p:cNvSpPr txBox="1">
            <a:spLocks noGrp="1"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 typeface="Arial" panose="020B0604020202020204" pitchFamily="34" charset="0"/>
              <a:buNone/>
            </a:pPr>
            <a:fld id="{668D641C-B367-4F5C-8B62-963BA14D8434}" type="slidenum">
              <a:rPr lang="zh-CN" altLang="en-US" sz="1200">
                <a:latin typeface="Verdana" panose="020B0604030504040204" pitchFamily="34" charset="0"/>
              </a:rPr>
              <a:pPr algn="r" eaLnBrk="1" hangingPunct="1">
                <a:spcBef>
                  <a:spcPct val="0"/>
                </a:spcBef>
                <a:buClrTx/>
                <a:buFont typeface="Arial" panose="020B0604020202020204" pitchFamily="34" charset="0"/>
                <a:buNone/>
              </a:pPr>
              <a:t>1</a:t>
            </a:fld>
            <a:endParaRPr lang="en-US" altLang="zh-CN" sz="1200">
              <a:latin typeface="Verdana" panose="020B0604030504040204" pitchFamily="34" charset="0"/>
            </a:endParaRPr>
          </a:p>
        </p:txBody>
      </p:sp>
      <p:sp>
        <p:nvSpPr>
          <p:cNvPr id="4099" name="Rectangle 2">
            <a:extLst>
              <a:ext uri="{FF2B5EF4-FFF2-40B4-BE49-F238E27FC236}">
                <a16:creationId xmlns:a16="http://schemas.microsoft.com/office/drawing/2014/main" id="{C8DBD5B9-B5EC-4816-8839-6516932EA05E}"/>
              </a:ext>
            </a:extLst>
          </p:cNvPr>
          <p:cNvSpPr>
            <a:spLocks noGrp="1" noChangeArrowheads="1"/>
          </p:cNvSpPr>
          <p:nvPr>
            <p:ph type="ctrTitle" idx="4294967295"/>
          </p:nvPr>
        </p:nvSpPr>
        <p:spPr>
          <a:xfrm>
            <a:off x="685800" y="1196975"/>
            <a:ext cx="7772400" cy="1143000"/>
          </a:xfrm>
        </p:spPr>
        <p:txBody>
          <a:bodyPr/>
          <a:lstStyle/>
          <a:p>
            <a:pPr eaLnBrk="1" hangingPunct="1">
              <a:defRPr/>
            </a:pPr>
            <a:r>
              <a:rPr lang="zh-CN" altLang="en-US" sz="4400" b="1" dirty="0">
                <a:effectLst>
                  <a:outerShdw blurRad="38100" dist="38100" dir="2700000" algn="tl">
                    <a:srgbClr val="C0C0C0"/>
                  </a:outerShdw>
                </a:effectLst>
                <a:ea typeface="华文中宋" pitchFamily="2" charset="-122"/>
              </a:rPr>
              <a:t>人工智能概论</a:t>
            </a:r>
            <a:r>
              <a:rPr lang="en-US" sz="2800" b="1" dirty="0">
                <a:effectLst>
                  <a:outerShdw blurRad="38100" dist="38100" dir="2700000" algn="tl">
                    <a:srgbClr val="C0C0C0"/>
                  </a:outerShdw>
                </a:effectLst>
                <a:ea typeface="华文中宋" pitchFamily="2" charset="-122"/>
              </a:rPr>
              <a:t>-</a:t>
            </a:r>
            <a:r>
              <a:rPr lang="zh-CN" altLang="en-US" sz="2800" b="1" dirty="0">
                <a:effectLst>
                  <a:outerShdw blurRad="38100" dist="38100" dir="2700000" algn="tl">
                    <a:srgbClr val="C0C0C0"/>
                  </a:outerShdw>
                </a:effectLst>
                <a:ea typeface="华文中宋" pitchFamily="2" charset="-122"/>
              </a:rPr>
              <a:t>不确定性推理</a:t>
            </a:r>
            <a:endParaRPr lang="zh-CN" altLang="en-US" sz="4400" b="1" dirty="0">
              <a:effectLst>
                <a:outerShdw blurRad="38100" dist="38100" dir="2700000" algn="tl">
                  <a:srgbClr val="C0C0C0"/>
                </a:outerShdw>
              </a:effectLst>
              <a:ea typeface="华文中宋" pitchFamily="2" charset="-122"/>
            </a:endParaRPr>
          </a:p>
        </p:txBody>
      </p:sp>
      <p:sp>
        <p:nvSpPr>
          <p:cNvPr id="4100" name="Rectangle 3">
            <a:extLst>
              <a:ext uri="{FF2B5EF4-FFF2-40B4-BE49-F238E27FC236}">
                <a16:creationId xmlns:a16="http://schemas.microsoft.com/office/drawing/2014/main" id="{FE9C6ADD-8CB7-480E-ADE4-BCD6DF0B3B7B}"/>
              </a:ext>
            </a:extLst>
          </p:cNvPr>
          <p:cNvSpPr>
            <a:spLocks noGrp="1" noChangeArrowheads="1"/>
          </p:cNvSpPr>
          <p:nvPr>
            <p:ph type="subTitle" idx="4294967295"/>
          </p:nvPr>
        </p:nvSpPr>
        <p:spPr>
          <a:xfrm>
            <a:off x="1219200" y="2900363"/>
            <a:ext cx="7097713" cy="2112962"/>
          </a:xfrm>
        </p:spPr>
        <p:txBody>
          <a:bodyPr/>
          <a:lstStyle/>
          <a:p>
            <a:pPr marL="0" indent="0" eaLnBrk="1" hangingPunct="1">
              <a:lnSpc>
                <a:spcPct val="90000"/>
              </a:lnSpc>
              <a:buFont typeface="Wingdings" panose="05000000000000000000" pitchFamily="2" charset="2"/>
              <a:buNone/>
              <a:defRPr/>
            </a:pPr>
            <a:r>
              <a:rPr lang="zh-CN" altLang="en-US" b="1" dirty="0">
                <a:effectLst>
                  <a:outerShdw blurRad="38100" dist="38100" dir="2700000" algn="tl">
                    <a:srgbClr val="C0C0C0"/>
                  </a:outerShdw>
                </a:effectLst>
              </a:rPr>
              <a:t>赵亚伟</a:t>
            </a:r>
          </a:p>
          <a:p>
            <a:pPr marL="0" indent="0" eaLnBrk="1" hangingPunct="1">
              <a:lnSpc>
                <a:spcPct val="90000"/>
              </a:lnSpc>
              <a:buFont typeface="Wingdings" panose="05000000000000000000" pitchFamily="2" charset="2"/>
              <a:buNone/>
              <a:defRPr/>
            </a:pPr>
            <a:r>
              <a:rPr lang="en-US" b="1" dirty="0">
                <a:effectLst>
                  <a:outerShdw blurRad="38100" dist="38100" dir="2700000" algn="tl">
                    <a:srgbClr val="C0C0C0"/>
                  </a:outerShdw>
                </a:effectLst>
              </a:rPr>
              <a:t>zhaoyw@ucas.ac.cn</a:t>
            </a:r>
          </a:p>
          <a:p>
            <a:pPr marL="0" indent="0" eaLnBrk="1" hangingPunct="1">
              <a:lnSpc>
                <a:spcPct val="90000"/>
              </a:lnSpc>
              <a:buFont typeface="Wingdings" panose="05000000000000000000" pitchFamily="2" charset="2"/>
              <a:buNone/>
              <a:defRPr/>
            </a:pPr>
            <a:r>
              <a:rPr lang="zh-CN" altLang="en-US" b="1" dirty="0">
                <a:effectLst>
                  <a:outerShdw blurRad="38100" dist="38100" dir="2700000" algn="tl">
                    <a:srgbClr val="C0C0C0"/>
                  </a:outerShdw>
                </a:effectLst>
              </a:rPr>
              <a:t>中国科学院大学  大数据分析技术实验室</a:t>
            </a:r>
          </a:p>
          <a:p>
            <a:pPr marL="0" indent="0" eaLnBrk="1" hangingPunct="1">
              <a:lnSpc>
                <a:spcPct val="90000"/>
              </a:lnSpc>
              <a:buFont typeface="Wingdings" panose="05000000000000000000" pitchFamily="2" charset="2"/>
              <a:buNone/>
              <a:defRPr/>
            </a:pPr>
            <a:r>
              <a:rPr lang="en-US" b="1" dirty="0">
                <a:effectLst>
                  <a:outerShdw blurRad="38100" dist="38100" dir="2700000" algn="tl">
                    <a:srgbClr val="C0C0C0"/>
                  </a:outerShdw>
                </a:effectLst>
              </a:rPr>
              <a:t>2018.6.2</a:t>
            </a:r>
          </a:p>
        </p:txBody>
      </p:sp>
      <p:sp>
        <p:nvSpPr>
          <p:cNvPr id="2" name="灯片编号占位符 1">
            <a:extLst>
              <a:ext uri="{FF2B5EF4-FFF2-40B4-BE49-F238E27FC236}">
                <a16:creationId xmlns:a16="http://schemas.microsoft.com/office/drawing/2014/main" id="{B1BCA193-CBF3-48EB-8A99-9420B02F090E}"/>
              </a:ext>
            </a:extLst>
          </p:cNvPr>
          <p:cNvSpPr>
            <a:spLocks noGrp="1"/>
          </p:cNvSpPr>
          <p:nvPr>
            <p:ph type="sldNum" sz="quarter" idx="12"/>
          </p:nvPr>
        </p:nvSpPr>
        <p:spPr/>
        <p:txBody>
          <a:bodyPr/>
          <a:lstStyle/>
          <a:p>
            <a:pPr>
              <a:defRPr/>
            </a:pPr>
            <a:fld id="{B00235B5-5E7A-47C7-B8E4-BA21ECEAE89C}" type="slidenum">
              <a:rPr lang="zh-CN" altLang="en-US"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25D77CD-EBFF-4534-A236-EE658ECF2303}"/>
              </a:ext>
            </a:extLst>
          </p:cNvPr>
          <p:cNvSpPr>
            <a:spLocks noGrp="1" noChangeArrowheads="1"/>
          </p:cNvSpPr>
          <p:nvPr>
            <p:ph type="title"/>
          </p:nvPr>
        </p:nvSpPr>
        <p:spPr>
          <a:xfrm>
            <a:off x="665162" y="176212"/>
            <a:ext cx="7793038" cy="831304"/>
          </a:xfrm>
        </p:spPr>
        <p:txBody>
          <a:bodyPr/>
          <a:lstStyle/>
          <a:p>
            <a:r>
              <a:rPr lang="zh-CN" altLang="en-US" b="1" dirty="0"/>
              <a:t>知识不确定性的</a:t>
            </a:r>
            <a:r>
              <a:rPr lang="zh-CN" altLang="en-US" dirty="0"/>
              <a:t>表示</a:t>
            </a:r>
          </a:p>
        </p:txBody>
      </p:sp>
      <p:sp>
        <p:nvSpPr>
          <p:cNvPr id="75779" name="Rectangle 3">
            <a:extLst>
              <a:ext uri="{FF2B5EF4-FFF2-40B4-BE49-F238E27FC236}">
                <a16:creationId xmlns:a16="http://schemas.microsoft.com/office/drawing/2014/main" id="{1A4D8F37-D2D0-468E-9C95-C3BADC146D14}"/>
              </a:ext>
            </a:extLst>
          </p:cNvPr>
          <p:cNvSpPr>
            <a:spLocks noGrp="1" noChangeArrowheads="1"/>
          </p:cNvSpPr>
          <p:nvPr>
            <p:ph type="body" idx="1"/>
          </p:nvPr>
        </p:nvSpPr>
        <p:spPr>
          <a:xfrm>
            <a:off x="665162" y="1268760"/>
            <a:ext cx="7939286" cy="4968552"/>
          </a:xfrm>
        </p:spPr>
        <p:txBody>
          <a:bodyPr/>
          <a:lstStyle/>
          <a:p>
            <a:r>
              <a:rPr lang="zh-CN" altLang="en-US" dirty="0"/>
              <a:t>知识不确定性的表示</a:t>
            </a:r>
          </a:p>
          <a:p>
            <a:pPr lvl="1"/>
            <a:r>
              <a:rPr lang="zh-CN" altLang="en-US" dirty="0">
                <a:ea typeface="+mn-ea"/>
              </a:rPr>
              <a:t>知识不确定性的表示方式是与不确定性推理方法密切相关的一个问题。在选择知识的不确定性表示时，通常需要考虑以下两个方面的因素：</a:t>
            </a:r>
          </a:p>
          <a:p>
            <a:pPr marL="1152525" lvl="4" indent="-342900">
              <a:buFont typeface="Wingdings" panose="05000000000000000000" pitchFamily="2" charset="2"/>
              <a:buChar char="l"/>
            </a:pPr>
            <a:r>
              <a:rPr lang="zh-CN" altLang="en-US" sz="2200" dirty="0">
                <a:solidFill>
                  <a:srgbClr val="FF0000"/>
                </a:solidFill>
                <a:ea typeface="微软雅黑" panose="020B0503020204020204" pitchFamily="34" charset="-122"/>
                <a:cs typeface="+mn-cs"/>
              </a:rPr>
              <a:t>要能够比较准确地描述问题本身的不确定性</a:t>
            </a:r>
          </a:p>
          <a:p>
            <a:pPr marL="1152525" lvl="4" indent="-342900">
              <a:buFont typeface="Wingdings" panose="05000000000000000000" pitchFamily="2" charset="2"/>
              <a:buChar char="l"/>
            </a:pPr>
            <a:r>
              <a:rPr lang="zh-CN" altLang="en-US" sz="2200" dirty="0">
                <a:solidFill>
                  <a:srgbClr val="FF0000"/>
                </a:solidFill>
                <a:ea typeface="微软雅黑" panose="020B0503020204020204" pitchFamily="34" charset="-122"/>
                <a:cs typeface="+mn-cs"/>
              </a:rPr>
              <a:t>便于推理过程中不确定性的计算</a:t>
            </a:r>
          </a:p>
          <a:p>
            <a:pPr lvl="1"/>
            <a:r>
              <a:rPr lang="zh-CN" altLang="en-US" dirty="0">
                <a:ea typeface="+mn-ea"/>
              </a:rPr>
              <a:t>一般将这两个方面的因素结合起来综合考虑。 知识的不确定性通常为一个数值，也称为</a:t>
            </a:r>
            <a:r>
              <a:rPr lang="zh-CN" altLang="en-US" dirty="0">
                <a:solidFill>
                  <a:srgbClr val="FF0000"/>
                </a:solidFill>
                <a:latin typeface="微软雅黑" panose="020B0503020204020204" pitchFamily="34" charset="-122"/>
                <a:ea typeface="微软雅黑" panose="020B0503020204020204" pitchFamily="34" charset="-122"/>
              </a:rPr>
              <a:t>知识的静态强度</a:t>
            </a:r>
            <a:r>
              <a:rPr lang="zh-CN" altLang="en-US" dirty="0">
                <a:ea typeface="+mn-ea"/>
              </a:rPr>
              <a:t>。</a:t>
            </a:r>
            <a:endParaRPr lang="en-US" altLang="zh-CN" dirty="0">
              <a:ea typeface="+mn-ea"/>
            </a:endParaRPr>
          </a:p>
          <a:p>
            <a:pPr lvl="1"/>
            <a:r>
              <a:rPr lang="zh-CN" altLang="en-US" dirty="0">
                <a:solidFill>
                  <a:srgbClr val="0070C0"/>
                </a:solidFill>
                <a:latin typeface="微软雅黑" panose="020B0503020204020204" pitchFamily="34" charset="-122"/>
                <a:ea typeface="微软雅黑" panose="020B0503020204020204" pitchFamily="34" charset="-122"/>
              </a:rPr>
              <a:t>在实际应用中，知识的不确定性是由领域专家给出的</a:t>
            </a:r>
          </a:p>
        </p:txBody>
      </p:sp>
      <p:sp>
        <p:nvSpPr>
          <p:cNvPr id="2" name="灯片编号占位符 1">
            <a:extLst>
              <a:ext uri="{FF2B5EF4-FFF2-40B4-BE49-F238E27FC236}">
                <a16:creationId xmlns:a16="http://schemas.microsoft.com/office/drawing/2014/main" id="{D5FF21E0-7881-43B8-B7C0-BA93F253372B}"/>
              </a:ext>
            </a:extLst>
          </p:cNvPr>
          <p:cNvSpPr>
            <a:spLocks noGrp="1"/>
          </p:cNvSpPr>
          <p:nvPr>
            <p:ph type="sldNum" sz="quarter" idx="12"/>
          </p:nvPr>
        </p:nvSpPr>
        <p:spPr/>
        <p:txBody>
          <a:bodyPr/>
          <a:lstStyle/>
          <a:p>
            <a:pPr>
              <a:defRPr/>
            </a:pPr>
            <a:fld id="{F93565C8-2DE5-4E5B-A203-1E3BCE8159D5}" type="slidenum">
              <a:rPr lang="zh-CN" altLang="en-US" smtClean="0"/>
              <a:pPr>
                <a:defRPr/>
              </a:pPr>
              <a:t>10</a:t>
            </a:fld>
            <a:endParaRPr lang="en-US" altLang="zh-CN"/>
          </a:p>
        </p:txBody>
      </p:sp>
    </p:spTree>
    <p:extLst>
      <p:ext uri="{BB962C8B-B14F-4D97-AF65-F5344CB8AC3E}">
        <p14:creationId xmlns:p14="http://schemas.microsoft.com/office/powerpoint/2010/main" val="34232075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3F70F-AFED-43BF-BBB3-8E1D84A0D08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AAB212C-668B-4CA9-A184-291DEEE86CDE}"/>
              </a:ext>
            </a:extLst>
          </p:cNvPr>
          <p:cNvSpPr>
            <a:spLocks noGrp="1"/>
          </p:cNvSpPr>
          <p:nvPr>
            <p:ph idx="1"/>
          </p:nvPr>
        </p:nvSpPr>
        <p:spPr>
          <a:xfrm>
            <a:off x="2915816" y="1628800"/>
            <a:ext cx="5507906" cy="4248472"/>
          </a:xfrm>
        </p:spPr>
        <p:txBody>
          <a:bodyPr/>
          <a:lstStyle/>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不确定推理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概率推理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主观贝叶斯方法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可信度方法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证据理论</a:t>
            </a:r>
          </a:p>
          <a:p>
            <a:pPr marL="449263" indent="-449263" hangingPunct="1">
              <a:defRPr/>
            </a:pPr>
            <a:r>
              <a:rPr lang="zh-CN" altLang="en-US" sz="3000" dirty="0">
                <a:solidFill>
                  <a:srgbClr val="FF0000"/>
                </a:solidFill>
                <a:effectLst>
                  <a:outerShdw blurRad="38100" dist="38100" dir="2700000" algn="tl">
                    <a:srgbClr val="C0C0C0"/>
                  </a:outerShdw>
                </a:effectLst>
                <a:latin typeface="微软雅黑" panose="020B0503020204020204" pitchFamily="34" charset="-122"/>
              </a:rPr>
              <a:t>小结</a:t>
            </a:r>
          </a:p>
        </p:txBody>
      </p:sp>
      <p:sp>
        <p:nvSpPr>
          <p:cNvPr id="4" name="灯片编号占位符 3">
            <a:extLst>
              <a:ext uri="{FF2B5EF4-FFF2-40B4-BE49-F238E27FC236}">
                <a16:creationId xmlns:a16="http://schemas.microsoft.com/office/drawing/2014/main" id="{7C4F20E7-63FE-4B5A-95FD-E4262F12696D}"/>
              </a:ext>
            </a:extLst>
          </p:cNvPr>
          <p:cNvSpPr>
            <a:spLocks noGrp="1"/>
          </p:cNvSpPr>
          <p:nvPr>
            <p:ph type="sldNum" sz="quarter" idx="12"/>
          </p:nvPr>
        </p:nvSpPr>
        <p:spPr/>
        <p:txBody>
          <a:bodyPr/>
          <a:lstStyle/>
          <a:p>
            <a:pPr>
              <a:defRPr/>
            </a:pPr>
            <a:fld id="{F93565C8-2DE5-4E5B-A203-1E3BCE8159D5}" type="slidenum">
              <a:rPr lang="zh-CN" altLang="en-US" smtClean="0"/>
              <a:pPr>
                <a:defRPr/>
              </a:pPr>
              <a:t>100</a:t>
            </a:fld>
            <a:endParaRPr lang="en-US" altLang="zh-CN"/>
          </a:p>
        </p:txBody>
      </p:sp>
    </p:spTree>
    <p:extLst>
      <p:ext uri="{BB962C8B-B14F-4D97-AF65-F5344CB8AC3E}">
        <p14:creationId xmlns:p14="http://schemas.microsoft.com/office/powerpoint/2010/main" val="23868509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BC73F-EA06-4387-8C20-306A80E30794}"/>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43EEF92-E360-4C54-A004-731C78B07519}"/>
              </a:ext>
            </a:extLst>
          </p:cNvPr>
          <p:cNvSpPr>
            <a:spLocks noGrp="1"/>
          </p:cNvSpPr>
          <p:nvPr>
            <p:ph idx="1"/>
          </p:nvPr>
        </p:nvSpPr>
        <p:spPr/>
        <p:txBody>
          <a:bodyPr/>
          <a:lstStyle/>
          <a:p>
            <a:pPr>
              <a:lnSpc>
                <a:spcPct val="120000"/>
              </a:lnSpc>
              <a:spcBef>
                <a:spcPct val="0"/>
              </a:spcBef>
            </a:pPr>
            <a:r>
              <a:rPr lang="zh-CN" altLang="en-US" dirty="0"/>
              <a:t>可信度方法：</a:t>
            </a:r>
            <a:endParaRPr lang="en-US" altLang="zh-CN" dirty="0"/>
          </a:p>
          <a:p>
            <a:pPr lvl="1">
              <a:lnSpc>
                <a:spcPct val="120000"/>
              </a:lnSpc>
              <a:spcBef>
                <a:spcPct val="0"/>
              </a:spcBef>
            </a:pPr>
            <a:r>
              <a:rPr lang="zh-CN" altLang="en-US" dirty="0"/>
              <a:t>证据、结论和知识的不确定性以可信度进行度量。</a:t>
            </a:r>
          </a:p>
          <a:p>
            <a:pPr>
              <a:lnSpc>
                <a:spcPct val="120000"/>
              </a:lnSpc>
              <a:spcBef>
                <a:spcPct val="0"/>
              </a:spcBef>
            </a:pPr>
            <a:r>
              <a:rPr lang="zh-CN" altLang="en-US" dirty="0"/>
              <a:t>主观</a:t>
            </a:r>
            <a:r>
              <a:rPr lang="en-US" altLang="zh-CN" dirty="0"/>
              <a:t>Bayes</a:t>
            </a:r>
            <a:r>
              <a:rPr lang="zh-CN" altLang="en-US" dirty="0"/>
              <a:t>方法：</a:t>
            </a:r>
            <a:endParaRPr lang="en-US" altLang="zh-CN" dirty="0"/>
          </a:p>
          <a:p>
            <a:pPr lvl="1">
              <a:lnSpc>
                <a:spcPct val="120000"/>
              </a:lnSpc>
              <a:spcBef>
                <a:spcPct val="0"/>
              </a:spcBef>
            </a:pPr>
            <a:r>
              <a:rPr lang="zh-CN" altLang="en-US" dirty="0"/>
              <a:t>证据与结论的不确定性以概率形式度量，知识的不确定性以数值对（</a:t>
            </a:r>
            <a:r>
              <a:rPr lang="en-US" altLang="zh-CN" dirty="0"/>
              <a:t>LS,LN</a:t>
            </a:r>
            <a:r>
              <a:rPr lang="zh-CN" altLang="en-US" dirty="0"/>
              <a:t>）进行度量。</a:t>
            </a:r>
          </a:p>
          <a:p>
            <a:pPr>
              <a:lnSpc>
                <a:spcPct val="120000"/>
              </a:lnSpc>
              <a:spcBef>
                <a:spcPct val="0"/>
              </a:spcBef>
            </a:pPr>
            <a:r>
              <a:rPr lang="en-US" altLang="zh-CN" dirty="0"/>
              <a:t>D-S</a:t>
            </a:r>
            <a:r>
              <a:rPr lang="zh-CN" altLang="en-US" dirty="0"/>
              <a:t>理论：</a:t>
            </a:r>
            <a:endParaRPr lang="en-US" altLang="zh-CN" dirty="0"/>
          </a:p>
          <a:p>
            <a:pPr lvl="1">
              <a:lnSpc>
                <a:spcPct val="120000"/>
              </a:lnSpc>
              <a:spcBef>
                <a:spcPct val="0"/>
              </a:spcBef>
            </a:pPr>
            <a:r>
              <a:rPr lang="zh-CN" altLang="en-US" dirty="0"/>
              <a:t>证据与结论用集合表示，不确定性度量用信任函数与似然函数表示；知识的不确定性通过一个集合形式的可信度因子表示。</a:t>
            </a:r>
          </a:p>
          <a:p>
            <a:endParaRPr lang="zh-CN" altLang="en-US" dirty="0"/>
          </a:p>
        </p:txBody>
      </p:sp>
      <p:sp>
        <p:nvSpPr>
          <p:cNvPr id="4" name="灯片编号占位符 3">
            <a:extLst>
              <a:ext uri="{FF2B5EF4-FFF2-40B4-BE49-F238E27FC236}">
                <a16:creationId xmlns:a16="http://schemas.microsoft.com/office/drawing/2014/main" id="{DD3519F1-F534-4195-90A6-D4AD2DFC0313}"/>
              </a:ext>
            </a:extLst>
          </p:cNvPr>
          <p:cNvSpPr>
            <a:spLocks noGrp="1"/>
          </p:cNvSpPr>
          <p:nvPr>
            <p:ph type="sldNum" sz="quarter" idx="12"/>
          </p:nvPr>
        </p:nvSpPr>
        <p:spPr/>
        <p:txBody>
          <a:bodyPr/>
          <a:lstStyle/>
          <a:p>
            <a:pPr>
              <a:defRPr/>
            </a:pPr>
            <a:fld id="{F93565C8-2DE5-4E5B-A203-1E3BCE8159D5}" type="slidenum">
              <a:rPr lang="zh-CN" altLang="en-US" smtClean="0"/>
              <a:pPr>
                <a:defRPr/>
              </a:pPr>
              <a:t>101</a:t>
            </a:fld>
            <a:endParaRPr lang="en-US" altLang="zh-CN"/>
          </a:p>
        </p:txBody>
      </p:sp>
    </p:spTree>
    <p:extLst>
      <p:ext uri="{BB962C8B-B14F-4D97-AF65-F5344CB8AC3E}">
        <p14:creationId xmlns:p14="http://schemas.microsoft.com/office/powerpoint/2010/main" val="19325640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a:extLst>
              <a:ext uri="{FF2B5EF4-FFF2-40B4-BE49-F238E27FC236}">
                <a16:creationId xmlns:a16="http://schemas.microsoft.com/office/drawing/2014/main" id="{057F4777-4E5F-4F5E-AEF1-3CE02655575D}"/>
              </a:ext>
            </a:extLst>
          </p:cNvPr>
          <p:cNvSpPr>
            <a:spLocks noGrp="1" noChangeArrowheads="1"/>
          </p:cNvSpPr>
          <p:nvPr>
            <p:ph type="body" idx="1"/>
          </p:nvPr>
        </p:nvSpPr>
        <p:spPr>
          <a:xfrm>
            <a:off x="2267744" y="1693454"/>
            <a:ext cx="3965376" cy="2232248"/>
          </a:xfrm>
        </p:spPr>
        <p:txBody>
          <a:bodyPr/>
          <a:lstStyle/>
          <a:p>
            <a:pPr algn="ctr"/>
            <a:endParaRPr lang="en-US" altLang="zh-CN" dirty="0">
              <a:solidFill>
                <a:srgbClr val="6699FF"/>
              </a:solidFill>
              <a:latin typeface="Berlin Sans FB Demi" panose="020E0802020502020306" pitchFamily="34" charset="0"/>
            </a:endParaRPr>
          </a:p>
          <a:p>
            <a:pPr algn="ctr"/>
            <a:endParaRPr lang="en-US" altLang="zh-CN" dirty="0">
              <a:solidFill>
                <a:srgbClr val="6699FF"/>
              </a:solidFill>
              <a:latin typeface="Berlin Sans FB Demi" panose="020E0802020502020306" pitchFamily="34" charset="0"/>
            </a:endParaRPr>
          </a:p>
          <a:p>
            <a:pPr>
              <a:buFont typeface="Wingdings" panose="05000000000000000000" pitchFamily="2" charset="2"/>
              <a:buNone/>
            </a:pPr>
            <a:r>
              <a:rPr lang="en-US" altLang="zh-CN" sz="6000" dirty="0">
                <a:solidFill>
                  <a:srgbClr val="6699FF"/>
                </a:solidFill>
                <a:latin typeface="Berlin Sans FB Demi" panose="020E0802020502020306" pitchFamily="34" charset="0"/>
              </a:rPr>
              <a:t>		The End</a:t>
            </a:r>
          </a:p>
        </p:txBody>
      </p:sp>
      <p:sp>
        <p:nvSpPr>
          <p:cNvPr id="3" name="标题 2">
            <a:extLst>
              <a:ext uri="{FF2B5EF4-FFF2-40B4-BE49-F238E27FC236}">
                <a16:creationId xmlns:a16="http://schemas.microsoft.com/office/drawing/2014/main" id="{64930928-0005-4A88-AA3A-563791A99C49}"/>
              </a:ext>
            </a:extLst>
          </p:cNvPr>
          <p:cNvSpPr>
            <a:spLocks noGrp="1"/>
          </p:cNvSpPr>
          <p:nvPr>
            <p:ph type="title"/>
          </p:nvPr>
        </p:nvSpPr>
        <p:spPr/>
        <p:txBody>
          <a:bodyPr/>
          <a:lstStyle/>
          <a:p>
            <a:endParaRPr lang="zh-CN" altLang="en-US"/>
          </a:p>
        </p:txBody>
      </p:sp>
      <p:sp>
        <p:nvSpPr>
          <p:cNvPr id="2" name="灯片编号占位符 1">
            <a:extLst>
              <a:ext uri="{FF2B5EF4-FFF2-40B4-BE49-F238E27FC236}">
                <a16:creationId xmlns:a16="http://schemas.microsoft.com/office/drawing/2014/main" id="{98B50069-C164-45EC-A6D7-4E0401A1BEEC}"/>
              </a:ext>
            </a:extLst>
          </p:cNvPr>
          <p:cNvSpPr>
            <a:spLocks noGrp="1"/>
          </p:cNvSpPr>
          <p:nvPr>
            <p:ph type="sldNum" sz="quarter" idx="12"/>
          </p:nvPr>
        </p:nvSpPr>
        <p:spPr/>
        <p:txBody>
          <a:bodyPr/>
          <a:lstStyle/>
          <a:p>
            <a:pPr>
              <a:defRPr/>
            </a:pPr>
            <a:fld id="{F93565C8-2DE5-4E5B-A203-1E3BCE8159D5}" type="slidenum">
              <a:rPr lang="zh-CN" altLang="en-US" smtClean="0"/>
              <a:pPr>
                <a:defRPr/>
              </a:pPr>
              <a:t>102</a:t>
            </a:fld>
            <a:endParaRPr lang="en-US" altLang="zh-CN"/>
          </a:p>
        </p:txBody>
      </p:sp>
    </p:spTree>
    <p:extLst>
      <p:ext uri="{BB962C8B-B14F-4D97-AF65-F5344CB8AC3E}">
        <p14:creationId xmlns:p14="http://schemas.microsoft.com/office/powerpoint/2010/main" val="16906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0294077-2603-4504-9786-64DAD7B7A09D}"/>
              </a:ext>
            </a:extLst>
          </p:cNvPr>
          <p:cNvSpPr>
            <a:spLocks noGrp="1" noChangeArrowheads="1"/>
          </p:cNvSpPr>
          <p:nvPr>
            <p:ph type="title"/>
          </p:nvPr>
        </p:nvSpPr>
        <p:spPr/>
        <p:txBody>
          <a:bodyPr/>
          <a:lstStyle/>
          <a:p>
            <a:r>
              <a:rPr lang="zh-CN" altLang="en-US" dirty="0"/>
              <a:t>知识不确定性的表示</a:t>
            </a:r>
            <a:r>
              <a:rPr lang="en-US" altLang="zh-CN" dirty="0"/>
              <a:t>Cont.</a:t>
            </a:r>
            <a:endParaRPr lang="zh-CN" altLang="en-US" dirty="0"/>
          </a:p>
        </p:txBody>
      </p:sp>
      <p:sp>
        <p:nvSpPr>
          <p:cNvPr id="76803" name="Rectangle 3">
            <a:extLst>
              <a:ext uri="{FF2B5EF4-FFF2-40B4-BE49-F238E27FC236}">
                <a16:creationId xmlns:a16="http://schemas.microsoft.com/office/drawing/2014/main" id="{8E056B9E-31B6-4122-A5C9-CED0FB5F2B88}"/>
              </a:ext>
            </a:extLst>
          </p:cNvPr>
          <p:cNvSpPr>
            <a:spLocks noGrp="1" noChangeArrowheads="1"/>
          </p:cNvSpPr>
          <p:nvPr>
            <p:ph type="body" idx="1"/>
          </p:nvPr>
        </p:nvSpPr>
        <p:spPr>
          <a:xfrm>
            <a:off x="575962" y="1268760"/>
            <a:ext cx="8000999" cy="4648200"/>
          </a:xfrm>
        </p:spPr>
        <p:txBody>
          <a:bodyPr/>
          <a:lstStyle/>
          <a:p>
            <a:r>
              <a:rPr lang="zh-CN" altLang="en-US" dirty="0">
                <a:latin typeface="+mn-ea"/>
                <a:ea typeface="+mn-ea"/>
              </a:rPr>
              <a:t>知识的</a:t>
            </a:r>
            <a:r>
              <a:rPr lang="zh-CN" altLang="en-US" dirty="0">
                <a:latin typeface="微软雅黑" panose="020B0503020204020204" pitchFamily="34" charset="-122"/>
              </a:rPr>
              <a:t>静态强度</a:t>
            </a:r>
            <a:r>
              <a:rPr lang="zh-CN" altLang="en-US" dirty="0">
                <a:latin typeface="+mn-ea"/>
                <a:ea typeface="+mn-ea"/>
              </a:rPr>
              <a:t>可以是该知识在应用中成功的概率，也可以是该知识的可信程度等。</a:t>
            </a:r>
          </a:p>
          <a:p>
            <a:pPr lvl="1">
              <a:buClr>
                <a:srgbClr val="C00000"/>
              </a:buClr>
            </a:pPr>
            <a:r>
              <a:rPr lang="zh-CN" altLang="en-US" dirty="0">
                <a:ea typeface="+mn-ea"/>
              </a:rPr>
              <a:t>如果用知识在应用中成功的</a:t>
            </a:r>
            <a:r>
              <a:rPr lang="zh-CN" altLang="en-US" dirty="0">
                <a:solidFill>
                  <a:srgbClr val="0070C0"/>
                </a:solidFill>
                <a:latin typeface="微软雅黑" panose="020B0503020204020204" pitchFamily="34" charset="-122"/>
              </a:rPr>
              <a:t>概率来表示静态强度</a:t>
            </a:r>
            <a:r>
              <a:rPr lang="zh-CN" altLang="en-US" dirty="0">
                <a:ea typeface="+mn-ea"/>
              </a:rPr>
              <a:t>，则其取值范围为</a:t>
            </a:r>
            <a:r>
              <a:rPr lang="en-US" altLang="zh-CN" dirty="0">
                <a:ea typeface="+mn-ea"/>
              </a:rPr>
              <a:t>[0</a:t>
            </a:r>
            <a:r>
              <a:rPr lang="zh-CN" altLang="en-US" dirty="0">
                <a:ea typeface="+mn-ea"/>
              </a:rPr>
              <a:t>，</a:t>
            </a:r>
            <a:r>
              <a:rPr lang="en-US" altLang="zh-CN" dirty="0">
                <a:ea typeface="+mn-ea"/>
              </a:rPr>
              <a:t>1]</a:t>
            </a:r>
            <a:r>
              <a:rPr lang="zh-CN" altLang="en-US" dirty="0">
                <a:ea typeface="+mn-ea"/>
              </a:rPr>
              <a:t>，该值越接近于</a:t>
            </a:r>
            <a:r>
              <a:rPr lang="en-US" altLang="zh-CN" dirty="0">
                <a:ea typeface="+mn-ea"/>
              </a:rPr>
              <a:t>1</a:t>
            </a:r>
            <a:r>
              <a:rPr lang="zh-CN" altLang="en-US" dirty="0">
                <a:ea typeface="+mn-ea"/>
              </a:rPr>
              <a:t>，说明该知识越接近于“真”；其值越接近于</a:t>
            </a:r>
            <a:r>
              <a:rPr lang="en-US" altLang="zh-CN" dirty="0">
                <a:ea typeface="+mn-ea"/>
              </a:rPr>
              <a:t>0</a:t>
            </a:r>
            <a:r>
              <a:rPr lang="zh-CN" altLang="en-US" dirty="0">
                <a:ea typeface="+mn-ea"/>
              </a:rPr>
              <a:t>，说明该知识越接近于“假”。</a:t>
            </a:r>
          </a:p>
          <a:p>
            <a:pPr lvl="1">
              <a:buClr>
                <a:srgbClr val="C00000"/>
              </a:buClr>
            </a:pPr>
            <a:r>
              <a:rPr lang="zh-CN" altLang="en-US" dirty="0">
                <a:ea typeface="+mn-ea"/>
              </a:rPr>
              <a:t>如果用知识的</a:t>
            </a:r>
            <a:r>
              <a:rPr lang="zh-CN" altLang="en-US" dirty="0">
                <a:solidFill>
                  <a:srgbClr val="0070C0"/>
                </a:solidFill>
                <a:latin typeface="微软雅黑" panose="020B0503020204020204" pitchFamily="34" charset="-122"/>
              </a:rPr>
              <a:t>可信度来表示静态强度</a:t>
            </a:r>
            <a:r>
              <a:rPr lang="zh-CN" altLang="en-US" dirty="0">
                <a:ea typeface="+mn-ea"/>
              </a:rPr>
              <a:t>，则可其取值范围为</a:t>
            </a:r>
            <a:r>
              <a:rPr lang="en-US" altLang="zh-CN" dirty="0">
                <a:ea typeface="+mn-ea"/>
              </a:rPr>
              <a:t>[-1</a:t>
            </a:r>
            <a:r>
              <a:rPr lang="zh-CN" altLang="en-US" dirty="0">
                <a:ea typeface="+mn-ea"/>
              </a:rPr>
              <a:t>，</a:t>
            </a:r>
            <a:r>
              <a:rPr lang="en-US" altLang="zh-CN" dirty="0">
                <a:ea typeface="+mn-ea"/>
              </a:rPr>
              <a:t>1]</a:t>
            </a:r>
            <a:r>
              <a:rPr lang="zh-CN" altLang="en-US" dirty="0">
                <a:ea typeface="+mn-ea"/>
              </a:rPr>
              <a:t>（如</a:t>
            </a:r>
            <a:r>
              <a:rPr lang="en-US" altLang="zh-CN" dirty="0">
                <a:ea typeface="+mn-ea"/>
              </a:rPr>
              <a:t>MYCIN</a:t>
            </a:r>
            <a:r>
              <a:rPr lang="zh-CN" altLang="en-US" dirty="0">
                <a:ea typeface="+mn-ea"/>
              </a:rPr>
              <a:t>等专家系统），当该值大于</a:t>
            </a:r>
            <a:r>
              <a:rPr lang="en-US" altLang="zh-CN" dirty="0">
                <a:ea typeface="+mn-ea"/>
              </a:rPr>
              <a:t>0</a:t>
            </a:r>
            <a:r>
              <a:rPr lang="zh-CN" altLang="en-US" dirty="0">
                <a:ea typeface="+mn-ea"/>
              </a:rPr>
              <a:t>时，值越大说明知识越接近于“真”，当其值小于</a:t>
            </a:r>
            <a:r>
              <a:rPr lang="en-US" altLang="zh-CN" dirty="0">
                <a:ea typeface="+mn-ea"/>
              </a:rPr>
              <a:t>0</a:t>
            </a:r>
            <a:r>
              <a:rPr lang="zh-CN" altLang="en-US" dirty="0">
                <a:ea typeface="+mn-ea"/>
              </a:rPr>
              <a:t>时，值越小说明知识越接近于“假”。</a:t>
            </a:r>
          </a:p>
        </p:txBody>
      </p:sp>
      <p:sp>
        <p:nvSpPr>
          <p:cNvPr id="2" name="灯片编号占位符 1">
            <a:extLst>
              <a:ext uri="{FF2B5EF4-FFF2-40B4-BE49-F238E27FC236}">
                <a16:creationId xmlns:a16="http://schemas.microsoft.com/office/drawing/2014/main" id="{C4A7C718-FC68-4214-AD97-F371B8CCAD8F}"/>
              </a:ext>
            </a:extLst>
          </p:cNvPr>
          <p:cNvSpPr>
            <a:spLocks noGrp="1"/>
          </p:cNvSpPr>
          <p:nvPr>
            <p:ph type="sldNum" sz="quarter" idx="12"/>
          </p:nvPr>
        </p:nvSpPr>
        <p:spPr/>
        <p:txBody>
          <a:bodyPr/>
          <a:lstStyle/>
          <a:p>
            <a:pPr>
              <a:defRPr/>
            </a:pPr>
            <a:fld id="{F93565C8-2DE5-4E5B-A203-1E3BCE8159D5}" type="slidenum">
              <a:rPr lang="zh-CN" altLang="en-US" smtClean="0"/>
              <a:pPr>
                <a:defRPr/>
              </a:pPr>
              <a:t>11</a:t>
            </a:fld>
            <a:endParaRPr lang="en-US" altLang="zh-CN"/>
          </a:p>
        </p:txBody>
      </p:sp>
    </p:spTree>
    <p:extLst>
      <p:ext uri="{BB962C8B-B14F-4D97-AF65-F5344CB8AC3E}">
        <p14:creationId xmlns:p14="http://schemas.microsoft.com/office/powerpoint/2010/main" val="121463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D147AC1-5AD2-4174-BF91-0379F21CAAA7}"/>
              </a:ext>
            </a:extLst>
          </p:cNvPr>
          <p:cNvSpPr>
            <a:spLocks noGrp="1" noChangeArrowheads="1"/>
          </p:cNvSpPr>
          <p:nvPr>
            <p:ph type="title"/>
          </p:nvPr>
        </p:nvSpPr>
        <p:spPr/>
        <p:txBody>
          <a:bodyPr/>
          <a:lstStyle/>
          <a:p>
            <a:r>
              <a:rPr lang="zh-CN" altLang="en-US" dirty="0"/>
              <a:t>证据不</a:t>
            </a:r>
            <a:r>
              <a:rPr lang="zh-CN" altLang="en-US" b="1" dirty="0"/>
              <a:t>确定性的</a:t>
            </a:r>
            <a:r>
              <a:rPr lang="zh-CN" altLang="en-US" dirty="0"/>
              <a:t>表示</a:t>
            </a:r>
          </a:p>
        </p:txBody>
      </p:sp>
      <p:sp>
        <p:nvSpPr>
          <p:cNvPr id="77827" name="Rectangle 3">
            <a:extLst>
              <a:ext uri="{FF2B5EF4-FFF2-40B4-BE49-F238E27FC236}">
                <a16:creationId xmlns:a16="http://schemas.microsoft.com/office/drawing/2014/main" id="{F474197C-3DD6-4716-B82E-7567B2A2D60C}"/>
              </a:ext>
            </a:extLst>
          </p:cNvPr>
          <p:cNvSpPr>
            <a:spLocks noGrp="1" noChangeArrowheads="1"/>
          </p:cNvSpPr>
          <p:nvPr>
            <p:ph type="body" idx="1"/>
          </p:nvPr>
        </p:nvSpPr>
        <p:spPr>
          <a:xfrm>
            <a:off x="603551" y="1268760"/>
            <a:ext cx="7972124" cy="5040560"/>
          </a:xfrm>
        </p:spPr>
        <p:txBody>
          <a:bodyPr/>
          <a:lstStyle/>
          <a:p>
            <a:r>
              <a:rPr lang="zh-CN" altLang="en-US" sz="2400" dirty="0"/>
              <a:t>证据的不确定性的表示</a:t>
            </a:r>
          </a:p>
          <a:p>
            <a:pPr lvl="1"/>
            <a:r>
              <a:rPr lang="zh-CN" altLang="en-US" dirty="0"/>
              <a:t>推理中的证据有两种来源：</a:t>
            </a:r>
          </a:p>
          <a:p>
            <a:pPr lvl="2"/>
            <a:r>
              <a:rPr lang="zh-CN" altLang="en-US" dirty="0"/>
              <a:t>一种是</a:t>
            </a:r>
            <a:r>
              <a:rPr lang="zh-CN" altLang="en-US" b="1" dirty="0">
                <a:solidFill>
                  <a:srgbClr val="FF0000"/>
                </a:solidFill>
                <a:latin typeface="微软雅黑" panose="020B0503020204020204" pitchFamily="34" charset="-122"/>
                <a:ea typeface="微软雅黑" panose="020B0503020204020204" pitchFamily="34" charset="-122"/>
              </a:rPr>
              <a:t>用户在求解问题时所提供的初始证据</a:t>
            </a:r>
            <a:r>
              <a:rPr lang="zh-CN" altLang="en-US" dirty="0"/>
              <a:t>，如病人的症状、检查结果等；</a:t>
            </a:r>
          </a:p>
          <a:p>
            <a:pPr lvl="2"/>
            <a:r>
              <a:rPr lang="zh-CN" altLang="en-US" dirty="0"/>
              <a:t>另一种是</a:t>
            </a:r>
            <a:r>
              <a:rPr lang="zh-CN" altLang="en-US" b="1" dirty="0">
                <a:solidFill>
                  <a:srgbClr val="FF0000"/>
                </a:solidFill>
                <a:latin typeface="微软雅黑" panose="020B0503020204020204" pitchFamily="34" charset="-122"/>
                <a:ea typeface="微软雅黑" panose="020B0503020204020204" pitchFamily="34" charset="-122"/>
              </a:rPr>
              <a:t>在推理中得出的中间结果</a:t>
            </a:r>
            <a:r>
              <a:rPr lang="zh-CN" altLang="en-US" dirty="0"/>
              <a:t>，即把当前推理中所得到的中间结论放入综合数据库，并作为以后推理的证据来使用。</a:t>
            </a:r>
          </a:p>
          <a:p>
            <a:pPr lvl="1"/>
            <a:r>
              <a:rPr lang="zh-CN" altLang="en-US" dirty="0">
                <a:latin typeface="+mn-ea"/>
                <a:ea typeface="+mn-ea"/>
              </a:rPr>
              <a:t>一般来说，证据的不确定性表示应该与知识的不确定性表示保持一致，以便推理过程能对不确定性进行统一处理。 </a:t>
            </a:r>
            <a:endParaRPr lang="en-US" altLang="zh-CN" dirty="0">
              <a:latin typeface="+mn-ea"/>
              <a:ea typeface="+mn-ea"/>
            </a:endParaRPr>
          </a:p>
          <a:p>
            <a:pPr lvl="1"/>
            <a:r>
              <a:rPr lang="zh-CN" altLang="en-US" dirty="0">
                <a:latin typeface="+mn-ea"/>
                <a:ea typeface="+mn-ea"/>
              </a:rPr>
              <a:t>证据的不确定性</a:t>
            </a:r>
            <a:r>
              <a:rPr lang="zh-CN" altLang="en-US" dirty="0">
                <a:solidFill>
                  <a:srgbClr val="FF0000"/>
                </a:solidFill>
                <a:latin typeface="微软雅黑" panose="020B0503020204020204" pitchFamily="34" charset="-122"/>
                <a:ea typeface="微软雅黑" panose="020B0503020204020204" pitchFamily="34" charset="-122"/>
              </a:rPr>
              <a:t>可以用概率来表示</a:t>
            </a:r>
            <a:r>
              <a:rPr lang="zh-CN" altLang="en-US" dirty="0">
                <a:latin typeface="+mn-ea"/>
                <a:ea typeface="+mn-ea"/>
              </a:rPr>
              <a:t>，也</a:t>
            </a:r>
            <a:r>
              <a:rPr lang="zh-CN" altLang="en-US" dirty="0">
                <a:solidFill>
                  <a:srgbClr val="FF0000"/>
                </a:solidFill>
                <a:latin typeface="微软雅黑" panose="020B0503020204020204" pitchFamily="34" charset="-122"/>
                <a:ea typeface="微软雅黑" panose="020B0503020204020204" pitchFamily="34" charset="-122"/>
              </a:rPr>
              <a:t>可以用可信度</a:t>
            </a:r>
            <a:r>
              <a:rPr lang="zh-CN" altLang="en-US" dirty="0">
                <a:latin typeface="+mn-ea"/>
                <a:ea typeface="+mn-ea"/>
              </a:rPr>
              <a:t>等来表示，其意义与知识的不确定性类似。 </a:t>
            </a:r>
          </a:p>
        </p:txBody>
      </p:sp>
      <p:sp>
        <p:nvSpPr>
          <p:cNvPr id="2" name="灯片编号占位符 1">
            <a:extLst>
              <a:ext uri="{FF2B5EF4-FFF2-40B4-BE49-F238E27FC236}">
                <a16:creationId xmlns:a16="http://schemas.microsoft.com/office/drawing/2014/main" id="{021F61BD-6199-4096-BF0F-8F0005604FAF}"/>
              </a:ext>
            </a:extLst>
          </p:cNvPr>
          <p:cNvSpPr>
            <a:spLocks noGrp="1"/>
          </p:cNvSpPr>
          <p:nvPr>
            <p:ph type="sldNum" sz="quarter" idx="12"/>
          </p:nvPr>
        </p:nvSpPr>
        <p:spPr/>
        <p:txBody>
          <a:bodyPr/>
          <a:lstStyle/>
          <a:p>
            <a:pPr>
              <a:defRPr/>
            </a:pPr>
            <a:fld id="{F93565C8-2DE5-4E5B-A203-1E3BCE8159D5}" type="slidenum">
              <a:rPr lang="zh-CN" altLang="en-US" smtClean="0"/>
              <a:pPr>
                <a:defRPr/>
              </a:pPr>
              <a:t>12</a:t>
            </a:fld>
            <a:endParaRPr lang="en-US" altLang="zh-CN"/>
          </a:p>
        </p:txBody>
      </p:sp>
    </p:spTree>
    <p:extLst>
      <p:ext uri="{BB962C8B-B14F-4D97-AF65-F5344CB8AC3E}">
        <p14:creationId xmlns:p14="http://schemas.microsoft.com/office/powerpoint/2010/main" val="427708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45A32-A7C1-47AC-AC3D-C4180A9AA4FB}"/>
              </a:ext>
            </a:extLst>
          </p:cNvPr>
          <p:cNvSpPr>
            <a:spLocks noGrp="1"/>
          </p:cNvSpPr>
          <p:nvPr>
            <p:ph type="title"/>
          </p:nvPr>
        </p:nvSpPr>
        <p:spPr/>
        <p:txBody>
          <a:bodyPr/>
          <a:lstStyle/>
          <a:p>
            <a:r>
              <a:rPr lang="zh-CN" altLang="en-US" dirty="0"/>
              <a:t>结论不确定的表示</a:t>
            </a:r>
          </a:p>
        </p:txBody>
      </p:sp>
      <p:sp>
        <p:nvSpPr>
          <p:cNvPr id="3" name="内容占位符 2">
            <a:extLst>
              <a:ext uri="{FF2B5EF4-FFF2-40B4-BE49-F238E27FC236}">
                <a16:creationId xmlns:a16="http://schemas.microsoft.com/office/drawing/2014/main" id="{CA1A96DE-A340-4707-9D75-11931EBF1A2C}"/>
              </a:ext>
            </a:extLst>
          </p:cNvPr>
          <p:cNvSpPr>
            <a:spLocks noGrp="1"/>
          </p:cNvSpPr>
          <p:nvPr>
            <p:ph idx="1"/>
          </p:nvPr>
        </p:nvSpPr>
        <p:spPr/>
        <p:txBody>
          <a:bodyPr/>
          <a:lstStyle/>
          <a:p>
            <a:r>
              <a:rPr lang="zh-CN" altLang="en-US" dirty="0">
                <a:latin typeface="+mn-ea"/>
                <a:ea typeface="+mn-ea"/>
              </a:rPr>
              <a:t>由不确定性的知识和证据，推导出来的结论也具有不确定性，这种不确定性一般用不确定“程度”来描述</a:t>
            </a:r>
            <a:endParaRPr lang="en-US" altLang="zh-CN" dirty="0">
              <a:latin typeface="+mn-ea"/>
              <a:ea typeface="+mn-ea"/>
            </a:endParaRPr>
          </a:p>
          <a:p>
            <a:r>
              <a:rPr lang="zh-CN" altLang="en-US" dirty="0">
                <a:latin typeface="+mn-ea"/>
                <a:ea typeface="+mn-ea"/>
              </a:rPr>
              <a:t>结论一般采用 </a:t>
            </a:r>
            <a:r>
              <a:rPr lang="zh-CN" altLang="en-US" dirty="0">
                <a:solidFill>
                  <a:srgbClr val="FF0000"/>
                </a:solidFill>
                <a:latin typeface="微软雅黑" panose="020B0503020204020204" pitchFamily="34" charset="-122"/>
              </a:rPr>
              <a:t>结论</a:t>
            </a:r>
            <a:r>
              <a:rPr lang="en-US" altLang="zh-CN" dirty="0">
                <a:solidFill>
                  <a:srgbClr val="FF0000"/>
                </a:solidFill>
                <a:latin typeface="微软雅黑" panose="020B0503020204020204" pitchFamily="34" charset="-122"/>
              </a:rPr>
              <a:t>+</a:t>
            </a:r>
            <a:r>
              <a:rPr lang="zh-CN" altLang="en-US" dirty="0">
                <a:solidFill>
                  <a:srgbClr val="FF0000"/>
                </a:solidFill>
                <a:latin typeface="微软雅黑" panose="020B0503020204020204" pitchFamily="34" charset="-122"/>
              </a:rPr>
              <a:t>（可信）程度 </a:t>
            </a:r>
            <a:r>
              <a:rPr lang="zh-CN" altLang="en-US" dirty="0">
                <a:latin typeface="+mn-ea"/>
                <a:ea typeface="+mn-ea"/>
              </a:rPr>
              <a:t>的方式进行表示，主要包括：</a:t>
            </a:r>
            <a:endParaRPr lang="en-US" altLang="zh-CN" dirty="0">
              <a:latin typeface="+mn-ea"/>
              <a:ea typeface="+mn-ea"/>
            </a:endParaRPr>
          </a:p>
          <a:p>
            <a:pPr lvl="1"/>
            <a:r>
              <a:rPr lang="zh-CN" altLang="en-US" dirty="0">
                <a:solidFill>
                  <a:srgbClr val="0000FF"/>
                </a:solidFill>
                <a:latin typeface="黑体" panose="02010609060101010101" pitchFamily="49" charset="-122"/>
              </a:rPr>
              <a:t>最大最小法</a:t>
            </a:r>
          </a:p>
          <a:p>
            <a:pPr lvl="1"/>
            <a:r>
              <a:rPr lang="zh-CN" altLang="en-US" dirty="0">
                <a:solidFill>
                  <a:srgbClr val="0000FF"/>
                </a:solidFill>
                <a:latin typeface="黑体" panose="02010609060101010101" pitchFamily="49" charset="-122"/>
              </a:rPr>
              <a:t>概率法</a:t>
            </a:r>
            <a:endParaRPr lang="en-US" altLang="zh-CN" dirty="0">
              <a:solidFill>
                <a:srgbClr val="0000FF"/>
              </a:solidFill>
              <a:latin typeface="黑体" panose="02010609060101010101" pitchFamily="49" charset="-122"/>
            </a:endParaRPr>
          </a:p>
          <a:p>
            <a:pPr lvl="1"/>
            <a:r>
              <a:rPr lang="zh-CN" altLang="en-US" dirty="0">
                <a:solidFill>
                  <a:srgbClr val="0000FF"/>
                </a:solidFill>
                <a:latin typeface="黑体" panose="02010609060101010101" pitchFamily="49" charset="-122"/>
                <a:ea typeface="+mn-ea"/>
              </a:rPr>
              <a:t>有界法</a:t>
            </a:r>
            <a:endParaRPr lang="en-US" altLang="zh-CN" dirty="0">
              <a:latin typeface="+mn-ea"/>
              <a:ea typeface="+mn-ea"/>
            </a:endParaRPr>
          </a:p>
          <a:p>
            <a:endParaRPr lang="en-US" altLang="zh-CN" dirty="0">
              <a:latin typeface="+mn-ea"/>
              <a:ea typeface="+mn-ea"/>
            </a:endParaRPr>
          </a:p>
          <a:p>
            <a:endParaRPr lang="zh-CN" altLang="en-US" dirty="0">
              <a:latin typeface="+mn-ea"/>
              <a:ea typeface="+mn-ea"/>
            </a:endParaRPr>
          </a:p>
        </p:txBody>
      </p:sp>
      <p:sp>
        <p:nvSpPr>
          <p:cNvPr id="4" name="灯片编号占位符 3">
            <a:extLst>
              <a:ext uri="{FF2B5EF4-FFF2-40B4-BE49-F238E27FC236}">
                <a16:creationId xmlns:a16="http://schemas.microsoft.com/office/drawing/2014/main" id="{4CAE89BF-D0F9-48A0-BA60-AE77B3C23726}"/>
              </a:ext>
            </a:extLst>
          </p:cNvPr>
          <p:cNvSpPr>
            <a:spLocks noGrp="1"/>
          </p:cNvSpPr>
          <p:nvPr>
            <p:ph type="sldNum" sz="quarter" idx="12"/>
          </p:nvPr>
        </p:nvSpPr>
        <p:spPr/>
        <p:txBody>
          <a:bodyPr/>
          <a:lstStyle/>
          <a:p>
            <a:pPr>
              <a:defRPr/>
            </a:pPr>
            <a:fld id="{F93565C8-2DE5-4E5B-A203-1E3BCE8159D5}" type="slidenum">
              <a:rPr lang="zh-CN" altLang="en-US" smtClean="0"/>
              <a:pPr>
                <a:defRPr/>
              </a:pPr>
              <a:t>13</a:t>
            </a:fld>
            <a:endParaRPr lang="en-US" altLang="zh-CN"/>
          </a:p>
        </p:txBody>
      </p:sp>
    </p:spTree>
    <p:extLst>
      <p:ext uri="{BB962C8B-B14F-4D97-AF65-F5344CB8AC3E}">
        <p14:creationId xmlns:p14="http://schemas.microsoft.com/office/powerpoint/2010/main" val="235446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DCC53-F580-4764-ACB6-4BE0BF518C7F}"/>
              </a:ext>
            </a:extLst>
          </p:cNvPr>
          <p:cNvSpPr>
            <a:spLocks noGrp="1"/>
          </p:cNvSpPr>
          <p:nvPr>
            <p:ph type="title"/>
          </p:nvPr>
        </p:nvSpPr>
        <p:spPr/>
        <p:txBody>
          <a:bodyPr/>
          <a:lstStyle/>
          <a:p>
            <a:r>
              <a:rPr lang="zh-CN" altLang="en-US" dirty="0"/>
              <a:t>不确定性的度量</a:t>
            </a:r>
          </a:p>
        </p:txBody>
      </p:sp>
      <p:sp>
        <p:nvSpPr>
          <p:cNvPr id="3" name="内容占位符 2">
            <a:extLst>
              <a:ext uri="{FF2B5EF4-FFF2-40B4-BE49-F238E27FC236}">
                <a16:creationId xmlns:a16="http://schemas.microsoft.com/office/drawing/2014/main" id="{AF43561E-9C53-42D2-A9E1-BB947190A7A5}"/>
              </a:ext>
            </a:extLst>
          </p:cNvPr>
          <p:cNvSpPr>
            <a:spLocks noGrp="1"/>
          </p:cNvSpPr>
          <p:nvPr>
            <p:ph idx="1"/>
          </p:nvPr>
        </p:nvSpPr>
        <p:spPr/>
        <p:txBody>
          <a:bodyPr/>
          <a:lstStyle/>
          <a:p>
            <a:r>
              <a:rPr lang="zh-CN" altLang="en-US" dirty="0"/>
              <a:t>采用不同的数据和方法来度量确定性的程度，在确定度量方法及其范围时，需要注意：</a:t>
            </a:r>
            <a:endParaRPr lang="en-US" altLang="zh-CN" dirty="0"/>
          </a:p>
          <a:p>
            <a:pPr lvl="1" hangingPunct="1">
              <a:lnSpc>
                <a:spcPct val="120000"/>
              </a:lnSpc>
            </a:pPr>
            <a:r>
              <a:rPr lang="zh-CN" altLang="en-US" dirty="0"/>
              <a:t>度量要充分表达相应知识及证据不确定性程度。</a:t>
            </a:r>
          </a:p>
          <a:p>
            <a:pPr lvl="1" hangingPunct="1">
              <a:lnSpc>
                <a:spcPct val="120000"/>
              </a:lnSpc>
            </a:pPr>
            <a:r>
              <a:rPr lang="zh-CN" altLang="en-US" dirty="0"/>
              <a:t>度量范围的指定应便于领域专家及用户对不确定性的估计。</a:t>
            </a:r>
          </a:p>
          <a:p>
            <a:pPr lvl="1" hangingPunct="1">
              <a:lnSpc>
                <a:spcPct val="120000"/>
              </a:lnSpc>
            </a:pPr>
            <a:r>
              <a:rPr lang="zh-CN" altLang="en-US" dirty="0"/>
              <a:t>度量要便于对不确定性的传递和计算，对结论算出的不确定性度量不能超出度量规定范围。</a:t>
            </a:r>
          </a:p>
          <a:p>
            <a:pPr lvl="1" hangingPunct="1">
              <a:lnSpc>
                <a:spcPct val="120000"/>
              </a:lnSpc>
            </a:pPr>
            <a:r>
              <a:rPr lang="zh-CN" altLang="en-US" dirty="0"/>
              <a:t>度量的确定是直观的，同时应有相应理论基础（可解释）。</a:t>
            </a:r>
          </a:p>
          <a:p>
            <a:endParaRPr lang="zh-CN" altLang="en-US" dirty="0"/>
          </a:p>
        </p:txBody>
      </p:sp>
      <p:sp>
        <p:nvSpPr>
          <p:cNvPr id="4" name="灯片编号占位符 3">
            <a:extLst>
              <a:ext uri="{FF2B5EF4-FFF2-40B4-BE49-F238E27FC236}">
                <a16:creationId xmlns:a16="http://schemas.microsoft.com/office/drawing/2014/main" id="{ABDE96C6-82D6-4773-B90D-374B4E5AC9CA}"/>
              </a:ext>
            </a:extLst>
          </p:cNvPr>
          <p:cNvSpPr>
            <a:spLocks noGrp="1"/>
          </p:cNvSpPr>
          <p:nvPr>
            <p:ph type="sldNum" sz="quarter" idx="12"/>
          </p:nvPr>
        </p:nvSpPr>
        <p:spPr/>
        <p:txBody>
          <a:bodyPr/>
          <a:lstStyle/>
          <a:p>
            <a:pPr>
              <a:defRPr/>
            </a:pPr>
            <a:fld id="{F93565C8-2DE5-4E5B-A203-1E3BCE8159D5}" type="slidenum">
              <a:rPr lang="zh-CN" altLang="en-US" smtClean="0"/>
              <a:pPr>
                <a:defRPr/>
              </a:pPr>
              <a:t>14</a:t>
            </a:fld>
            <a:endParaRPr lang="en-US" altLang="zh-CN"/>
          </a:p>
        </p:txBody>
      </p:sp>
    </p:spTree>
    <p:extLst>
      <p:ext uri="{BB962C8B-B14F-4D97-AF65-F5344CB8AC3E}">
        <p14:creationId xmlns:p14="http://schemas.microsoft.com/office/powerpoint/2010/main" val="428852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B8CB0-538E-48B5-8298-BB437D508476}"/>
              </a:ext>
            </a:extLst>
          </p:cNvPr>
          <p:cNvSpPr>
            <a:spLocks noGrp="1"/>
          </p:cNvSpPr>
          <p:nvPr>
            <p:ph type="title"/>
          </p:nvPr>
        </p:nvSpPr>
        <p:spPr/>
        <p:txBody>
          <a:bodyPr/>
          <a:lstStyle/>
          <a:p>
            <a:r>
              <a:rPr lang="zh-CN" altLang="en-US" dirty="0"/>
              <a:t>不确定性的推理：匹配算法</a:t>
            </a:r>
          </a:p>
        </p:txBody>
      </p:sp>
      <p:sp>
        <p:nvSpPr>
          <p:cNvPr id="3" name="内容占位符 2">
            <a:extLst>
              <a:ext uri="{FF2B5EF4-FFF2-40B4-BE49-F238E27FC236}">
                <a16:creationId xmlns:a16="http://schemas.microsoft.com/office/drawing/2014/main" id="{3326C4A3-CD1E-413D-A689-99C7084F32CD}"/>
              </a:ext>
            </a:extLst>
          </p:cNvPr>
          <p:cNvSpPr>
            <a:spLocks noGrp="1"/>
          </p:cNvSpPr>
          <p:nvPr>
            <p:ph idx="1"/>
          </p:nvPr>
        </p:nvSpPr>
        <p:spPr/>
        <p:txBody>
          <a:bodyPr/>
          <a:lstStyle/>
          <a:p>
            <a:r>
              <a:rPr lang="zh-CN" altLang="en-US" dirty="0"/>
              <a:t>推理是一个不断运用知识的过程，为了找到所需要的知识，需要在这一过程中用知识的前提条件与证据进行匹配，只有匹配成功的知识才有可能被应用</a:t>
            </a:r>
            <a:endParaRPr lang="en-US" altLang="zh-CN" dirty="0"/>
          </a:p>
          <a:p>
            <a:r>
              <a:rPr lang="zh-CN" altLang="en-US" dirty="0">
                <a:solidFill>
                  <a:schemeClr val="accent2"/>
                </a:solidFill>
                <a:latin typeface="Times New Roman" panose="02020603050405020304" pitchFamily="18" charset="0"/>
              </a:rPr>
              <a:t>不确定性匹配算法</a:t>
            </a:r>
            <a:r>
              <a:rPr lang="zh-CN" altLang="en-US" dirty="0"/>
              <a:t>：</a:t>
            </a:r>
            <a:endParaRPr lang="en-US" altLang="zh-CN" dirty="0"/>
          </a:p>
          <a:p>
            <a:pPr lvl="1"/>
            <a:r>
              <a:rPr lang="zh-CN" altLang="en-US" dirty="0"/>
              <a:t>设计一个用来计算匹配双方相似程度的方法，在指定一个相似的限度（阈值），用来度量匹配是否在指定限度内</a:t>
            </a:r>
          </a:p>
        </p:txBody>
      </p:sp>
      <p:sp>
        <p:nvSpPr>
          <p:cNvPr id="4" name="对话气泡: 矩形 3">
            <a:extLst>
              <a:ext uri="{FF2B5EF4-FFF2-40B4-BE49-F238E27FC236}">
                <a16:creationId xmlns:a16="http://schemas.microsoft.com/office/drawing/2014/main" id="{3B210063-1DE8-41A8-BE58-FDB97199109E}"/>
              </a:ext>
            </a:extLst>
          </p:cNvPr>
          <p:cNvSpPr/>
          <p:nvPr/>
        </p:nvSpPr>
        <p:spPr bwMode="auto">
          <a:xfrm>
            <a:off x="3779912" y="4221088"/>
            <a:ext cx="2736304" cy="432048"/>
          </a:xfrm>
          <a:prstGeom prst="wedgeRectCallout">
            <a:avLst>
              <a:gd name="adj1" fmla="val -64018"/>
              <a:gd name="adj2" fmla="val -145072"/>
            </a:avLst>
          </a:pr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Times New Roman" pitchFamily="18" charset="0"/>
                <a:ea typeface="华文仿宋" pitchFamily="2" charset="-122"/>
              </a:rPr>
              <a:t>核心：相似度计算</a:t>
            </a:r>
          </a:p>
        </p:txBody>
      </p:sp>
      <p:sp>
        <p:nvSpPr>
          <p:cNvPr id="5" name="灯片编号占位符 4">
            <a:extLst>
              <a:ext uri="{FF2B5EF4-FFF2-40B4-BE49-F238E27FC236}">
                <a16:creationId xmlns:a16="http://schemas.microsoft.com/office/drawing/2014/main" id="{A20539A1-770A-42EA-ABE2-A796B4C5BB20}"/>
              </a:ext>
            </a:extLst>
          </p:cNvPr>
          <p:cNvSpPr>
            <a:spLocks noGrp="1"/>
          </p:cNvSpPr>
          <p:nvPr>
            <p:ph type="sldNum" sz="quarter" idx="12"/>
          </p:nvPr>
        </p:nvSpPr>
        <p:spPr/>
        <p:txBody>
          <a:bodyPr/>
          <a:lstStyle/>
          <a:p>
            <a:pPr>
              <a:defRPr/>
            </a:pPr>
            <a:fld id="{F93565C8-2DE5-4E5B-A203-1E3BCE8159D5}" type="slidenum">
              <a:rPr lang="zh-CN" altLang="en-US" smtClean="0"/>
              <a:pPr>
                <a:defRPr/>
              </a:pPr>
              <a:t>15</a:t>
            </a:fld>
            <a:endParaRPr lang="en-US" altLang="zh-CN"/>
          </a:p>
        </p:txBody>
      </p:sp>
    </p:spTree>
    <p:extLst>
      <p:ext uri="{BB962C8B-B14F-4D97-AF65-F5344CB8AC3E}">
        <p14:creationId xmlns:p14="http://schemas.microsoft.com/office/powerpoint/2010/main" val="18288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ABEA0-09C0-4889-B211-3E5AB4A1E96B}"/>
              </a:ext>
            </a:extLst>
          </p:cNvPr>
          <p:cNvSpPr>
            <a:spLocks noGrp="1"/>
          </p:cNvSpPr>
          <p:nvPr>
            <p:ph type="title"/>
          </p:nvPr>
        </p:nvSpPr>
        <p:spPr/>
        <p:txBody>
          <a:bodyPr/>
          <a:lstStyle/>
          <a:p>
            <a:r>
              <a:rPr lang="zh-CN" altLang="en-US" dirty="0"/>
              <a:t>不确定性的推理：更新算法</a:t>
            </a:r>
          </a:p>
        </p:txBody>
      </p:sp>
      <p:sp>
        <p:nvSpPr>
          <p:cNvPr id="3" name="内容占位符 2">
            <a:extLst>
              <a:ext uri="{FF2B5EF4-FFF2-40B4-BE49-F238E27FC236}">
                <a16:creationId xmlns:a16="http://schemas.microsoft.com/office/drawing/2014/main" id="{A5EDD362-574D-45DC-ADB8-49B016A8B7B8}"/>
              </a:ext>
            </a:extLst>
          </p:cNvPr>
          <p:cNvSpPr>
            <a:spLocks noGrp="1"/>
          </p:cNvSpPr>
          <p:nvPr>
            <p:ph idx="1"/>
          </p:nvPr>
        </p:nvSpPr>
        <p:spPr/>
        <p:txBody>
          <a:bodyPr/>
          <a:lstStyle/>
          <a:p>
            <a:r>
              <a:rPr lang="zh-CN" altLang="en-US" dirty="0"/>
              <a:t>推理过程中的知识不确定性的动态累积和传递，这一个过程称之为更新，更新算法包括：</a:t>
            </a:r>
            <a:endParaRPr lang="en-US" altLang="zh-CN" dirty="0"/>
          </a:p>
          <a:p>
            <a:pPr lvl="1"/>
            <a:r>
              <a:rPr lang="zh-CN" altLang="en-US" dirty="0"/>
              <a:t>（</a:t>
            </a:r>
            <a:r>
              <a:rPr lang="en-US" altLang="zh-CN" dirty="0"/>
              <a:t>1</a:t>
            </a:r>
            <a:r>
              <a:rPr lang="zh-CN" altLang="en-US" dirty="0"/>
              <a:t>）在每一步推理中，如何把证据及知识的不确定性传递给结论。</a:t>
            </a:r>
          </a:p>
          <a:p>
            <a:pPr lvl="1"/>
            <a:r>
              <a:rPr lang="zh-CN" altLang="en-US" dirty="0"/>
              <a:t>（</a:t>
            </a:r>
            <a:r>
              <a:rPr lang="en-US" altLang="zh-CN" dirty="0"/>
              <a:t>2</a:t>
            </a:r>
            <a:r>
              <a:rPr lang="zh-CN" altLang="en-US" dirty="0"/>
              <a:t>）在多步推理中，如何把初始证据的不确定性传递给最终结论。</a:t>
            </a:r>
          </a:p>
        </p:txBody>
      </p:sp>
      <p:sp>
        <p:nvSpPr>
          <p:cNvPr id="4" name="灯片编号占位符 3">
            <a:extLst>
              <a:ext uri="{FF2B5EF4-FFF2-40B4-BE49-F238E27FC236}">
                <a16:creationId xmlns:a16="http://schemas.microsoft.com/office/drawing/2014/main" id="{80944B82-6C46-46AA-9685-11178D9E62B3}"/>
              </a:ext>
            </a:extLst>
          </p:cNvPr>
          <p:cNvSpPr>
            <a:spLocks noGrp="1"/>
          </p:cNvSpPr>
          <p:nvPr>
            <p:ph type="sldNum" sz="quarter" idx="12"/>
          </p:nvPr>
        </p:nvSpPr>
        <p:spPr/>
        <p:txBody>
          <a:bodyPr/>
          <a:lstStyle/>
          <a:p>
            <a:pPr>
              <a:defRPr/>
            </a:pPr>
            <a:fld id="{F93565C8-2DE5-4E5B-A203-1E3BCE8159D5}" type="slidenum">
              <a:rPr lang="zh-CN" altLang="en-US" smtClean="0"/>
              <a:pPr>
                <a:defRPr/>
              </a:pPr>
              <a:t>16</a:t>
            </a:fld>
            <a:endParaRPr lang="en-US" altLang="zh-CN"/>
          </a:p>
        </p:txBody>
      </p:sp>
      <p:sp>
        <p:nvSpPr>
          <p:cNvPr id="5" name="对话气泡: 矩形 4">
            <a:extLst>
              <a:ext uri="{FF2B5EF4-FFF2-40B4-BE49-F238E27FC236}">
                <a16:creationId xmlns:a16="http://schemas.microsoft.com/office/drawing/2014/main" id="{40DBF943-BEEE-4D68-9D3D-7AD94DAA3848}"/>
              </a:ext>
            </a:extLst>
          </p:cNvPr>
          <p:cNvSpPr/>
          <p:nvPr/>
        </p:nvSpPr>
        <p:spPr bwMode="auto">
          <a:xfrm>
            <a:off x="3779912" y="4221088"/>
            <a:ext cx="3312368" cy="432048"/>
          </a:xfrm>
          <a:prstGeom prst="wedgeRectCallout">
            <a:avLst>
              <a:gd name="adj1" fmla="val -71663"/>
              <a:gd name="adj2" fmla="val -154840"/>
            </a:avLst>
          </a:prstGeom>
          <a:solidFill>
            <a:srgbClr val="FFC000">
              <a:alpha val="30000"/>
            </a:srgbClr>
          </a:solid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Times New Roman" pitchFamily="18" charset="0"/>
                <a:ea typeface="华文仿宋" pitchFamily="2" charset="-122"/>
              </a:rPr>
              <a:t>核心：不确定性的传递计算</a:t>
            </a:r>
          </a:p>
        </p:txBody>
      </p:sp>
    </p:spTree>
    <p:extLst>
      <p:ext uri="{BB962C8B-B14F-4D97-AF65-F5344CB8AC3E}">
        <p14:creationId xmlns:p14="http://schemas.microsoft.com/office/powerpoint/2010/main" val="426219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9739442-630C-4CD6-AE9E-EDD03B2F4020}"/>
              </a:ext>
            </a:extLst>
          </p:cNvPr>
          <p:cNvSpPr>
            <a:spLocks noGrp="1" noChangeArrowheads="1"/>
          </p:cNvSpPr>
          <p:nvPr>
            <p:ph type="title"/>
          </p:nvPr>
        </p:nvSpPr>
        <p:spPr>
          <a:xfrm>
            <a:off x="588962" y="188640"/>
            <a:ext cx="7793038" cy="827112"/>
          </a:xfrm>
        </p:spPr>
        <p:txBody>
          <a:bodyPr/>
          <a:lstStyle/>
          <a:p>
            <a:r>
              <a:rPr lang="zh-CN" altLang="en-US" b="1" dirty="0"/>
              <a:t>不确定性推理法的</a:t>
            </a:r>
            <a:r>
              <a:rPr lang="zh-CN" altLang="en-US" dirty="0"/>
              <a:t>类型 </a:t>
            </a:r>
          </a:p>
        </p:txBody>
      </p:sp>
      <p:sp>
        <p:nvSpPr>
          <p:cNvPr id="79875" name="Rectangle 3">
            <a:extLst>
              <a:ext uri="{FF2B5EF4-FFF2-40B4-BE49-F238E27FC236}">
                <a16:creationId xmlns:a16="http://schemas.microsoft.com/office/drawing/2014/main" id="{5C76EB79-DC6B-448F-834F-4E9DA317BC94}"/>
              </a:ext>
            </a:extLst>
          </p:cNvPr>
          <p:cNvSpPr>
            <a:spLocks noGrp="1" noChangeArrowheads="1"/>
          </p:cNvSpPr>
          <p:nvPr>
            <p:ph type="body" idx="1"/>
          </p:nvPr>
        </p:nvSpPr>
        <p:spPr>
          <a:xfrm>
            <a:off x="588962" y="1309464"/>
            <a:ext cx="8015486" cy="4495800"/>
          </a:xfrm>
        </p:spPr>
        <p:txBody>
          <a:bodyPr/>
          <a:lstStyle/>
          <a:p>
            <a:r>
              <a:rPr lang="zh-CN" altLang="en-US" b="1" dirty="0"/>
              <a:t>关于不确定性推理的类型有多种不同的分类方法，如果按照是否采用数值来描述非精确性，可将其分为</a:t>
            </a:r>
            <a:r>
              <a:rPr lang="zh-CN" altLang="en-US" b="1" dirty="0">
                <a:solidFill>
                  <a:srgbClr val="FF0000"/>
                </a:solidFill>
              </a:rPr>
              <a:t>数值方法</a:t>
            </a:r>
            <a:r>
              <a:rPr lang="zh-CN" altLang="en-US" b="1" dirty="0"/>
              <a:t>和</a:t>
            </a:r>
            <a:r>
              <a:rPr lang="zh-CN" altLang="en-US" b="1" dirty="0">
                <a:solidFill>
                  <a:srgbClr val="FF0000"/>
                </a:solidFill>
              </a:rPr>
              <a:t>非数值方法</a:t>
            </a:r>
            <a:r>
              <a:rPr lang="zh-CN" altLang="en-US" b="1" dirty="0"/>
              <a:t>两大类型。</a:t>
            </a:r>
          </a:p>
          <a:p>
            <a:pPr lvl="1"/>
            <a:r>
              <a:rPr lang="zh-CN" altLang="en-US" b="1" dirty="0">
                <a:solidFill>
                  <a:srgbClr val="FF0000"/>
                </a:solidFill>
                <a:latin typeface="微软雅黑" panose="020B0503020204020204" pitchFamily="34" charset="-122"/>
                <a:ea typeface="微软雅黑" panose="020B0503020204020204" pitchFamily="34" charset="-122"/>
              </a:rPr>
              <a:t>数值方法</a:t>
            </a:r>
            <a:r>
              <a:rPr lang="zh-CN" altLang="en-US" b="1" dirty="0"/>
              <a:t>是一种用数值对非精确性进行定量表示和处理的方法。</a:t>
            </a:r>
            <a:endParaRPr lang="zh-CN" altLang="en-US" dirty="0"/>
          </a:p>
          <a:p>
            <a:pPr lvl="1"/>
            <a:r>
              <a:rPr lang="zh-CN" altLang="en-US" dirty="0">
                <a:solidFill>
                  <a:srgbClr val="FF0000"/>
                </a:solidFill>
                <a:latin typeface="微软雅黑" panose="020B0503020204020204" pitchFamily="34" charset="-122"/>
                <a:ea typeface="微软雅黑" panose="020B0503020204020204" pitchFamily="34" charset="-122"/>
              </a:rPr>
              <a:t>非数值方法</a:t>
            </a:r>
            <a:r>
              <a:rPr lang="zh-CN" altLang="en-US" b="1" dirty="0"/>
              <a:t>是指除数值方法以外的其他各种对不确定性进行表示和处理的方法，如非单调推理等。 </a:t>
            </a:r>
            <a:endParaRPr lang="zh-CN" altLang="en-US" dirty="0"/>
          </a:p>
          <a:p>
            <a:endParaRPr lang="en-US" altLang="zh-CN" dirty="0"/>
          </a:p>
        </p:txBody>
      </p:sp>
      <p:sp>
        <p:nvSpPr>
          <p:cNvPr id="2" name="灯片编号占位符 1">
            <a:extLst>
              <a:ext uri="{FF2B5EF4-FFF2-40B4-BE49-F238E27FC236}">
                <a16:creationId xmlns:a16="http://schemas.microsoft.com/office/drawing/2014/main" id="{C4093C56-18C2-430E-968C-1DBD80DA9E2A}"/>
              </a:ext>
            </a:extLst>
          </p:cNvPr>
          <p:cNvSpPr>
            <a:spLocks noGrp="1"/>
          </p:cNvSpPr>
          <p:nvPr>
            <p:ph type="sldNum" sz="quarter" idx="12"/>
          </p:nvPr>
        </p:nvSpPr>
        <p:spPr/>
        <p:txBody>
          <a:bodyPr/>
          <a:lstStyle/>
          <a:p>
            <a:pPr>
              <a:defRPr/>
            </a:pPr>
            <a:fld id="{F93565C8-2DE5-4E5B-A203-1E3BCE8159D5}" type="slidenum">
              <a:rPr lang="zh-CN" altLang="en-US" smtClean="0"/>
              <a:pPr>
                <a:defRPr/>
              </a:pPr>
              <a:t>17</a:t>
            </a:fld>
            <a:endParaRPr lang="en-US" altLang="zh-CN"/>
          </a:p>
        </p:txBody>
      </p:sp>
    </p:spTree>
    <p:extLst>
      <p:ext uri="{BB962C8B-B14F-4D97-AF65-F5344CB8AC3E}">
        <p14:creationId xmlns:p14="http://schemas.microsoft.com/office/powerpoint/2010/main" val="414233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6926B34-C86F-435F-9E2D-C267E381FED9}"/>
              </a:ext>
            </a:extLst>
          </p:cNvPr>
          <p:cNvSpPr>
            <a:spLocks noGrp="1" noChangeArrowheads="1"/>
          </p:cNvSpPr>
          <p:nvPr>
            <p:ph type="title"/>
          </p:nvPr>
        </p:nvSpPr>
        <p:spPr/>
        <p:txBody>
          <a:bodyPr/>
          <a:lstStyle/>
          <a:p>
            <a:r>
              <a:rPr lang="zh-CN" altLang="en-US" b="1" dirty="0"/>
              <a:t>不确定性推理法的</a:t>
            </a:r>
            <a:r>
              <a:rPr lang="zh-CN" altLang="en-US" dirty="0"/>
              <a:t>类型：数值方法 </a:t>
            </a:r>
          </a:p>
        </p:txBody>
      </p:sp>
      <p:sp>
        <p:nvSpPr>
          <p:cNvPr id="80899" name="Rectangle 3">
            <a:extLst>
              <a:ext uri="{FF2B5EF4-FFF2-40B4-BE49-F238E27FC236}">
                <a16:creationId xmlns:a16="http://schemas.microsoft.com/office/drawing/2014/main" id="{44F3B6F0-DAAC-44E7-9009-989C02FED719}"/>
              </a:ext>
            </a:extLst>
          </p:cNvPr>
          <p:cNvSpPr>
            <a:spLocks noGrp="1" noChangeArrowheads="1"/>
          </p:cNvSpPr>
          <p:nvPr>
            <p:ph type="body" idx="1"/>
          </p:nvPr>
        </p:nvSpPr>
        <p:spPr>
          <a:xfrm>
            <a:off x="549752" y="1257300"/>
            <a:ext cx="8001000" cy="4343400"/>
          </a:xfrm>
        </p:spPr>
        <p:txBody>
          <a:bodyPr/>
          <a:lstStyle/>
          <a:p>
            <a:r>
              <a:rPr lang="zh-CN" altLang="en-US" b="1" dirty="0"/>
              <a:t>对于</a:t>
            </a:r>
            <a:r>
              <a:rPr lang="zh-CN" altLang="en-US" b="1" dirty="0">
                <a:solidFill>
                  <a:srgbClr val="FF0000"/>
                </a:solidFill>
              </a:rPr>
              <a:t>数值方法</a:t>
            </a:r>
            <a:r>
              <a:rPr lang="zh-CN" altLang="en-US" b="1" dirty="0"/>
              <a:t>，又可按其所依据的理论分为两种类型</a:t>
            </a:r>
          </a:p>
          <a:p>
            <a:pPr lvl="1"/>
            <a:r>
              <a:rPr lang="zh-CN" altLang="en-US" b="1" dirty="0"/>
              <a:t>一类是基于概率论的有关理论发展起来的方法，称为</a:t>
            </a:r>
            <a:r>
              <a:rPr lang="zh-CN" altLang="en-US" b="1" dirty="0">
                <a:solidFill>
                  <a:srgbClr val="0000FF"/>
                </a:solidFill>
                <a:latin typeface="微软雅黑" panose="020B0503020204020204" pitchFamily="34" charset="-122"/>
                <a:ea typeface="微软雅黑" panose="020B0503020204020204" pitchFamily="34" charset="-122"/>
              </a:rPr>
              <a:t>基于概率的模型</a:t>
            </a:r>
            <a:r>
              <a:rPr lang="zh-CN" altLang="en-US" b="1" dirty="0"/>
              <a:t>，如</a:t>
            </a:r>
            <a:r>
              <a:rPr lang="zh-CN" altLang="en-US" b="1" dirty="0">
                <a:solidFill>
                  <a:srgbClr val="0000FF"/>
                </a:solidFill>
              </a:rPr>
              <a:t>主观</a:t>
            </a:r>
            <a:r>
              <a:rPr lang="en-US" altLang="zh-CN" b="1" dirty="0">
                <a:solidFill>
                  <a:srgbClr val="0000FF"/>
                </a:solidFill>
              </a:rPr>
              <a:t>Bayes</a:t>
            </a:r>
            <a:r>
              <a:rPr lang="zh-CN" altLang="en-US" b="1" dirty="0">
                <a:solidFill>
                  <a:srgbClr val="0000FF"/>
                </a:solidFill>
              </a:rPr>
              <a:t>方法、证据理论、可信度方法</a:t>
            </a:r>
            <a:r>
              <a:rPr lang="zh-CN" altLang="en-US" b="1" dirty="0"/>
              <a:t>等；</a:t>
            </a:r>
          </a:p>
          <a:p>
            <a:pPr lvl="1"/>
            <a:r>
              <a:rPr lang="zh-CN" altLang="en-US" b="1" dirty="0"/>
              <a:t>另一类是基于模糊逻辑理论发展起来的可能性理论方法，称为</a:t>
            </a:r>
            <a:r>
              <a:rPr lang="zh-CN" altLang="en-US" dirty="0">
                <a:solidFill>
                  <a:srgbClr val="0000FF"/>
                </a:solidFill>
                <a:latin typeface="微软雅黑" panose="020B0503020204020204" pitchFamily="34" charset="-122"/>
                <a:ea typeface="微软雅黑" panose="020B0503020204020204" pitchFamily="34" charset="-122"/>
              </a:rPr>
              <a:t>模糊推理</a:t>
            </a:r>
            <a:r>
              <a:rPr lang="zh-CN" altLang="en-US" b="1" dirty="0"/>
              <a:t>。 </a:t>
            </a:r>
          </a:p>
        </p:txBody>
      </p:sp>
      <p:sp>
        <p:nvSpPr>
          <p:cNvPr id="2" name="灯片编号占位符 1">
            <a:extLst>
              <a:ext uri="{FF2B5EF4-FFF2-40B4-BE49-F238E27FC236}">
                <a16:creationId xmlns:a16="http://schemas.microsoft.com/office/drawing/2014/main" id="{75367421-E427-482C-A2BA-D7A80378B8EA}"/>
              </a:ext>
            </a:extLst>
          </p:cNvPr>
          <p:cNvSpPr>
            <a:spLocks noGrp="1"/>
          </p:cNvSpPr>
          <p:nvPr>
            <p:ph type="sldNum" sz="quarter" idx="12"/>
          </p:nvPr>
        </p:nvSpPr>
        <p:spPr/>
        <p:txBody>
          <a:bodyPr/>
          <a:lstStyle/>
          <a:p>
            <a:pPr>
              <a:defRPr/>
            </a:pPr>
            <a:fld id="{F93565C8-2DE5-4E5B-A203-1E3BCE8159D5}" type="slidenum">
              <a:rPr lang="zh-CN" altLang="en-US" smtClean="0"/>
              <a:pPr>
                <a:defRPr/>
              </a:pPr>
              <a:t>18</a:t>
            </a:fld>
            <a:endParaRPr lang="en-US" altLang="zh-CN"/>
          </a:p>
        </p:txBody>
      </p:sp>
    </p:spTree>
    <p:extLst>
      <p:ext uri="{BB962C8B-B14F-4D97-AF65-F5344CB8AC3E}">
        <p14:creationId xmlns:p14="http://schemas.microsoft.com/office/powerpoint/2010/main" val="75924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1C7916B-78A1-4346-A878-15BA3BCD2DA8}"/>
              </a:ext>
            </a:extLst>
          </p:cNvPr>
          <p:cNvSpPr>
            <a:spLocks noGrp="1" noChangeArrowheads="1"/>
          </p:cNvSpPr>
          <p:nvPr>
            <p:ph type="title"/>
          </p:nvPr>
        </p:nvSpPr>
        <p:spPr/>
        <p:txBody>
          <a:bodyPr/>
          <a:lstStyle/>
          <a:p>
            <a:r>
              <a:rPr lang="zh-CN" altLang="en-US" dirty="0">
                <a:latin typeface="华文新魏" panose="02010800040101010101" pitchFamily="2" charset="-122"/>
              </a:rPr>
              <a:t>不确定问题的数学模型表示</a:t>
            </a:r>
            <a:endParaRPr lang="zh-CN" altLang="en-US" dirty="0"/>
          </a:p>
        </p:txBody>
      </p:sp>
      <p:sp>
        <p:nvSpPr>
          <p:cNvPr id="7171" name="Rectangle 3">
            <a:extLst>
              <a:ext uri="{FF2B5EF4-FFF2-40B4-BE49-F238E27FC236}">
                <a16:creationId xmlns:a16="http://schemas.microsoft.com/office/drawing/2014/main" id="{E10EB42B-12A0-4458-B59B-72881F7BF581}"/>
              </a:ext>
            </a:extLst>
          </p:cNvPr>
          <p:cNvSpPr>
            <a:spLocks noGrp="1" noChangeArrowheads="1"/>
          </p:cNvSpPr>
          <p:nvPr>
            <p:ph type="body" idx="1"/>
          </p:nvPr>
        </p:nvSpPr>
        <p:spPr>
          <a:xfrm>
            <a:off x="574674" y="1268760"/>
            <a:ext cx="8000999" cy="4824536"/>
          </a:xfrm>
        </p:spPr>
        <p:txBody>
          <a:bodyPr/>
          <a:lstStyle/>
          <a:p>
            <a:pPr algn="just"/>
            <a:r>
              <a:rPr lang="zh-CN" altLang="en-US" dirty="0">
                <a:latin typeface="华文新魏" panose="02010800040101010101" pitchFamily="2" charset="-122"/>
              </a:rPr>
              <a:t>不确定问题的数学模型表示的</a:t>
            </a:r>
            <a:r>
              <a:rPr lang="en-US" altLang="zh-CN" dirty="0">
                <a:latin typeface="华文新魏" panose="02010800040101010101" pitchFamily="2" charset="-122"/>
              </a:rPr>
              <a:t>3</a:t>
            </a:r>
            <a:r>
              <a:rPr lang="zh-CN" altLang="en-US" dirty="0">
                <a:latin typeface="华文新魏" panose="02010800040101010101" pitchFamily="2" charset="-122"/>
              </a:rPr>
              <a:t>方面问题</a:t>
            </a:r>
          </a:p>
          <a:p>
            <a:pPr lvl="1" algn="just">
              <a:spcBef>
                <a:spcPct val="35000"/>
              </a:spcBef>
            </a:pPr>
            <a:r>
              <a:rPr lang="zh-CN" altLang="en-US" dirty="0">
                <a:latin typeface="华文新魏" panose="02010800040101010101" pitchFamily="2" charset="-122"/>
              </a:rPr>
              <a:t>表示问题：</a:t>
            </a:r>
          </a:p>
          <a:p>
            <a:pPr lvl="1" algn="just">
              <a:buFont typeface="Wingdings" panose="05000000000000000000" pitchFamily="2" charset="2"/>
              <a:buNone/>
            </a:pPr>
            <a:r>
              <a:rPr lang="zh-CN" altLang="en-US" dirty="0">
                <a:latin typeface="华文新魏" panose="02010800040101010101" pitchFamily="2" charset="-122"/>
              </a:rPr>
              <a:t>	表达要清楚。表示方法规则不仅仅是数，还要有语义描述。</a:t>
            </a:r>
          </a:p>
          <a:p>
            <a:pPr lvl="1" algn="just">
              <a:spcBef>
                <a:spcPct val="50000"/>
              </a:spcBef>
            </a:pPr>
            <a:r>
              <a:rPr lang="zh-CN" altLang="en-US" dirty="0">
                <a:latin typeface="华文新魏" panose="02010800040101010101" pitchFamily="2" charset="-122"/>
              </a:rPr>
              <a:t>计算问题：</a:t>
            </a:r>
          </a:p>
          <a:p>
            <a:pPr lvl="1" algn="just">
              <a:buFont typeface="Wingdings" panose="05000000000000000000" pitchFamily="2" charset="2"/>
              <a:buNone/>
            </a:pPr>
            <a:r>
              <a:rPr lang="zh-CN" altLang="en-US" dirty="0">
                <a:latin typeface="华文新魏" panose="02010800040101010101" pitchFamily="2" charset="-122"/>
              </a:rPr>
              <a:t>	不确定性的传播和更新。也是获取新信息的过程。</a:t>
            </a:r>
          </a:p>
          <a:p>
            <a:pPr lvl="1" algn="just">
              <a:spcBef>
                <a:spcPct val="50000"/>
              </a:spcBef>
            </a:pPr>
            <a:r>
              <a:rPr lang="zh-CN" altLang="en-US" dirty="0">
                <a:latin typeface="华文新魏" panose="02010800040101010101" pitchFamily="2" charset="-122"/>
              </a:rPr>
              <a:t>语义问题：</a:t>
            </a:r>
          </a:p>
          <a:p>
            <a:pPr lvl="1" algn="just">
              <a:buFont typeface="Wingdings" panose="05000000000000000000" pitchFamily="2" charset="2"/>
              <a:buNone/>
            </a:pPr>
            <a:r>
              <a:rPr lang="zh-CN" altLang="en-US" dirty="0">
                <a:latin typeface="华文新魏" panose="02010800040101010101" pitchFamily="2" charset="-122"/>
              </a:rPr>
              <a:t>	将各个公式解释清楚</a:t>
            </a:r>
            <a:r>
              <a:rPr lang="zh-CN" altLang="en-US" sz="2800" dirty="0">
                <a:latin typeface="华文新魏" panose="02010800040101010101" pitchFamily="2" charset="-122"/>
              </a:rPr>
              <a:t>。</a:t>
            </a:r>
          </a:p>
        </p:txBody>
      </p:sp>
      <p:sp>
        <p:nvSpPr>
          <p:cNvPr id="2" name="灯片编号占位符 1">
            <a:extLst>
              <a:ext uri="{FF2B5EF4-FFF2-40B4-BE49-F238E27FC236}">
                <a16:creationId xmlns:a16="http://schemas.microsoft.com/office/drawing/2014/main" id="{A9A4240C-EAD1-4479-8B8C-66E6BFDF6C86}"/>
              </a:ext>
            </a:extLst>
          </p:cNvPr>
          <p:cNvSpPr>
            <a:spLocks noGrp="1"/>
          </p:cNvSpPr>
          <p:nvPr>
            <p:ph type="sldNum" sz="quarter" idx="12"/>
          </p:nvPr>
        </p:nvSpPr>
        <p:spPr/>
        <p:txBody>
          <a:bodyPr/>
          <a:lstStyle/>
          <a:p>
            <a:pPr>
              <a:defRPr/>
            </a:pPr>
            <a:fld id="{F93565C8-2DE5-4E5B-A203-1E3BCE8159D5}" type="slidenum">
              <a:rPr lang="zh-CN" altLang="en-US" smtClean="0"/>
              <a:pPr>
                <a:defRPr/>
              </a:pPr>
              <a:t>19</a:t>
            </a:fld>
            <a:endParaRPr lang="en-US" altLang="zh-CN"/>
          </a:p>
        </p:txBody>
      </p:sp>
    </p:spTree>
    <p:extLst>
      <p:ext uri="{BB962C8B-B14F-4D97-AF65-F5344CB8AC3E}">
        <p14:creationId xmlns:p14="http://schemas.microsoft.com/office/powerpoint/2010/main" val="374344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6BEB6-2629-47FF-B9B1-8733E85575A9}"/>
              </a:ext>
            </a:extLst>
          </p:cNvPr>
          <p:cNvSpPr>
            <a:spLocks noGrp="1"/>
          </p:cNvSpPr>
          <p:nvPr>
            <p:ph type="title"/>
          </p:nvPr>
        </p:nvSpPr>
        <p:spPr/>
        <p:txBody>
          <a:bodyPr/>
          <a:lstStyle/>
          <a:p>
            <a:endParaRPr lang="zh-CN" altLang="en-US"/>
          </a:p>
        </p:txBody>
      </p:sp>
      <p:sp>
        <p:nvSpPr>
          <p:cNvPr id="4" name="Text Box 7">
            <a:extLst>
              <a:ext uri="{FF2B5EF4-FFF2-40B4-BE49-F238E27FC236}">
                <a16:creationId xmlns:a16="http://schemas.microsoft.com/office/drawing/2014/main" id="{9E20B0D1-203E-4C84-A7EC-FB74A6727444}"/>
              </a:ext>
            </a:extLst>
          </p:cNvPr>
          <p:cNvSpPr txBox="1">
            <a:spLocks noGrp="1" noChangeArrowheads="1"/>
          </p:cNvSpPr>
          <p:nvPr>
            <p:ph idx="1"/>
          </p:nvPr>
        </p:nvSpPr>
        <p:spPr bwMode="auto">
          <a:xfrm>
            <a:off x="899592" y="2276872"/>
            <a:ext cx="7416824" cy="2123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lnSpc>
                <a:spcPct val="150000"/>
              </a:lnSpc>
              <a:buNone/>
            </a:pPr>
            <a:r>
              <a:rPr lang="zh-CN" altLang="en-US" sz="3200" b="1" dirty="0">
                <a:solidFill>
                  <a:schemeClr val="accent2"/>
                </a:solidFill>
                <a:ea typeface="楷体_GB2312" pitchFamily="49" charset="-122"/>
              </a:rPr>
              <a:t>问题</a:t>
            </a:r>
            <a:r>
              <a:rPr lang="zh-CN" altLang="en-US" sz="2800" b="1" dirty="0">
                <a:solidFill>
                  <a:schemeClr val="accent2"/>
                </a:solidFill>
                <a:ea typeface="楷体_GB2312" pitchFamily="49" charset="-122"/>
              </a:rPr>
              <a:t>：现实世界中有些结论具有不确定性，如何解决不确定推理的问题？</a:t>
            </a:r>
            <a:endParaRPr lang="en-US" altLang="zh-CN" sz="2800" b="1" dirty="0">
              <a:solidFill>
                <a:schemeClr val="accent2"/>
              </a:solidFill>
              <a:ea typeface="楷体_GB2312" pitchFamily="49" charset="-122"/>
            </a:endParaRPr>
          </a:p>
          <a:p>
            <a:pPr marL="0" indent="0">
              <a:lnSpc>
                <a:spcPct val="150000"/>
              </a:lnSpc>
              <a:buNone/>
            </a:pPr>
            <a:r>
              <a:rPr lang="zh-CN" altLang="en-US" sz="2800" b="1" dirty="0">
                <a:solidFill>
                  <a:schemeClr val="accent2"/>
                </a:solidFill>
                <a:ea typeface="楷体_GB2312" pitchFamily="49" charset="-122"/>
              </a:rPr>
              <a:t>答：概率（主观或客观的）</a:t>
            </a:r>
          </a:p>
        </p:txBody>
      </p:sp>
      <p:sp>
        <p:nvSpPr>
          <p:cNvPr id="3" name="灯片编号占位符 2">
            <a:extLst>
              <a:ext uri="{FF2B5EF4-FFF2-40B4-BE49-F238E27FC236}">
                <a16:creationId xmlns:a16="http://schemas.microsoft.com/office/drawing/2014/main" id="{23289621-B819-4543-AF30-F4F5C264D8DF}"/>
              </a:ext>
            </a:extLst>
          </p:cNvPr>
          <p:cNvSpPr>
            <a:spLocks noGrp="1"/>
          </p:cNvSpPr>
          <p:nvPr>
            <p:ph type="sldNum" sz="quarter" idx="12"/>
          </p:nvPr>
        </p:nvSpPr>
        <p:spPr/>
        <p:txBody>
          <a:bodyPr/>
          <a:lstStyle/>
          <a:p>
            <a:pPr>
              <a:defRPr/>
            </a:pPr>
            <a:fld id="{F93565C8-2DE5-4E5B-A203-1E3BCE8159D5}" type="slidenum">
              <a:rPr lang="zh-CN" altLang="en-US" smtClean="0"/>
              <a:pPr>
                <a:defRPr/>
              </a:pPr>
              <a:t>2</a:t>
            </a:fld>
            <a:endParaRPr lang="en-US" altLang="zh-CN"/>
          </a:p>
        </p:txBody>
      </p:sp>
    </p:spTree>
    <p:extLst>
      <p:ext uri="{BB962C8B-B14F-4D97-AF65-F5344CB8AC3E}">
        <p14:creationId xmlns:p14="http://schemas.microsoft.com/office/powerpoint/2010/main" val="244302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3F70F-AFED-43BF-BBB3-8E1D84A0D08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AAB212C-668B-4CA9-A184-291DEEE86CDE}"/>
              </a:ext>
            </a:extLst>
          </p:cNvPr>
          <p:cNvSpPr>
            <a:spLocks noGrp="1"/>
          </p:cNvSpPr>
          <p:nvPr>
            <p:ph idx="1"/>
          </p:nvPr>
        </p:nvSpPr>
        <p:spPr>
          <a:xfrm>
            <a:off x="2915816" y="1628800"/>
            <a:ext cx="5507906" cy="4248472"/>
          </a:xfrm>
        </p:spPr>
        <p:txBody>
          <a:bodyPr/>
          <a:lstStyle/>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不确定推理</a:t>
            </a:r>
          </a:p>
          <a:p>
            <a:pPr marL="449263" indent="-449263" hangingPunct="1">
              <a:defRPr/>
            </a:pPr>
            <a:r>
              <a:rPr lang="zh-CN" altLang="en-US" sz="3000" dirty="0">
                <a:solidFill>
                  <a:srgbClr val="FF0000"/>
                </a:solidFill>
                <a:effectLst>
                  <a:outerShdw blurRad="38100" dist="38100" dir="2700000" algn="tl">
                    <a:srgbClr val="C0C0C0"/>
                  </a:outerShdw>
                </a:effectLst>
                <a:latin typeface="微软雅黑" panose="020B0503020204020204" pitchFamily="34" charset="-122"/>
              </a:rPr>
              <a:t>概率推理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主观贝叶斯方法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可信度方法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证据理论</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小结</a:t>
            </a:r>
            <a:endParaRPr lang="zh-CN" altLang="en-US" sz="3000" dirty="0"/>
          </a:p>
        </p:txBody>
      </p:sp>
      <p:sp>
        <p:nvSpPr>
          <p:cNvPr id="4" name="灯片编号占位符 3">
            <a:extLst>
              <a:ext uri="{FF2B5EF4-FFF2-40B4-BE49-F238E27FC236}">
                <a16:creationId xmlns:a16="http://schemas.microsoft.com/office/drawing/2014/main" id="{AA264A9F-1397-40E2-8C56-948D6225A9C3}"/>
              </a:ext>
            </a:extLst>
          </p:cNvPr>
          <p:cNvSpPr>
            <a:spLocks noGrp="1"/>
          </p:cNvSpPr>
          <p:nvPr>
            <p:ph type="sldNum" sz="quarter" idx="12"/>
          </p:nvPr>
        </p:nvSpPr>
        <p:spPr/>
        <p:txBody>
          <a:bodyPr/>
          <a:lstStyle/>
          <a:p>
            <a:pPr>
              <a:defRPr/>
            </a:pPr>
            <a:fld id="{F93565C8-2DE5-4E5B-A203-1E3BCE8159D5}" type="slidenum">
              <a:rPr lang="zh-CN" altLang="en-US" smtClean="0"/>
              <a:pPr>
                <a:defRPr/>
              </a:pPr>
              <a:t>20</a:t>
            </a:fld>
            <a:endParaRPr lang="en-US" altLang="zh-CN"/>
          </a:p>
        </p:txBody>
      </p:sp>
    </p:spTree>
    <p:extLst>
      <p:ext uri="{BB962C8B-B14F-4D97-AF65-F5344CB8AC3E}">
        <p14:creationId xmlns:p14="http://schemas.microsoft.com/office/powerpoint/2010/main" val="2194521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62948-43B1-47A0-B850-E15E5B79041B}"/>
              </a:ext>
            </a:extLst>
          </p:cNvPr>
          <p:cNvSpPr>
            <a:spLocks noGrp="1"/>
          </p:cNvSpPr>
          <p:nvPr>
            <p:ph type="title"/>
          </p:nvPr>
        </p:nvSpPr>
        <p:spPr/>
        <p:txBody>
          <a:bodyPr/>
          <a:lstStyle/>
          <a:p>
            <a:r>
              <a:rPr lang="zh-CN" altLang="en-US" dirty="0"/>
              <a:t>知识体系</a:t>
            </a:r>
          </a:p>
        </p:txBody>
      </p:sp>
      <p:sp>
        <p:nvSpPr>
          <p:cNvPr id="3" name="内容占位符 2">
            <a:extLst>
              <a:ext uri="{FF2B5EF4-FFF2-40B4-BE49-F238E27FC236}">
                <a16:creationId xmlns:a16="http://schemas.microsoft.com/office/drawing/2014/main" id="{9D6752B7-103B-4882-BA46-6B6B09580656}"/>
              </a:ext>
            </a:extLst>
          </p:cNvPr>
          <p:cNvSpPr>
            <a:spLocks noGrp="1"/>
          </p:cNvSpPr>
          <p:nvPr>
            <p:ph idx="1"/>
          </p:nvPr>
        </p:nvSpPr>
        <p:spPr/>
        <p:txBody>
          <a:bodyPr/>
          <a:lstStyle/>
          <a:p>
            <a:r>
              <a:rPr lang="zh-CN" altLang="en-US" dirty="0"/>
              <a:t>概率推理</a:t>
            </a:r>
            <a:endParaRPr lang="en-US" altLang="zh-CN" dirty="0"/>
          </a:p>
          <a:p>
            <a:pPr lvl="1"/>
            <a:r>
              <a:rPr lang="zh-CN" altLang="en-US" dirty="0"/>
              <a:t>概率论</a:t>
            </a:r>
            <a:endParaRPr lang="en-US" altLang="zh-CN" dirty="0"/>
          </a:p>
          <a:p>
            <a:pPr lvl="1"/>
            <a:r>
              <a:rPr lang="zh-CN" altLang="en-US" dirty="0"/>
              <a:t>产生式规则</a:t>
            </a:r>
            <a:endParaRPr lang="en-US" altLang="zh-CN" dirty="0"/>
          </a:p>
          <a:p>
            <a:pPr lvl="1"/>
            <a:r>
              <a:rPr lang="zh-CN" altLang="en-US" dirty="0"/>
              <a:t>朴素</a:t>
            </a:r>
            <a:r>
              <a:rPr lang="en-US" altLang="zh-CN" dirty="0"/>
              <a:t>Bayes</a:t>
            </a:r>
            <a:r>
              <a:rPr lang="zh-CN" altLang="en-US" dirty="0"/>
              <a:t>方法（重点）</a:t>
            </a:r>
          </a:p>
        </p:txBody>
      </p:sp>
      <p:sp>
        <p:nvSpPr>
          <p:cNvPr id="4" name="灯片编号占位符 3">
            <a:extLst>
              <a:ext uri="{FF2B5EF4-FFF2-40B4-BE49-F238E27FC236}">
                <a16:creationId xmlns:a16="http://schemas.microsoft.com/office/drawing/2014/main" id="{11323F53-208C-4CC2-9403-D078852F03AB}"/>
              </a:ext>
            </a:extLst>
          </p:cNvPr>
          <p:cNvSpPr>
            <a:spLocks noGrp="1"/>
          </p:cNvSpPr>
          <p:nvPr>
            <p:ph type="sldNum" sz="quarter" idx="12"/>
          </p:nvPr>
        </p:nvSpPr>
        <p:spPr/>
        <p:txBody>
          <a:bodyPr/>
          <a:lstStyle/>
          <a:p>
            <a:pPr>
              <a:defRPr/>
            </a:pPr>
            <a:fld id="{F93565C8-2DE5-4E5B-A203-1E3BCE8159D5}" type="slidenum">
              <a:rPr lang="zh-CN" altLang="en-US" smtClean="0"/>
              <a:pPr>
                <a:defRPr/>
              </a:pPr>
              <a:t>21</a:t>
            </a:fld>
            <a:endParaRPr lang="en-US" altLang="zh-CN"/>
          </a:p>
        </p:txBody>
      </p:sp>
    </p:spTree>
    <p:extLst>
      <p:ext uri="{BB962C8B-B14F-4D97-AF65-F5344CB8AC3E}">
        <p14:creationId xmlns:p14="http://schemas.microsoft.com/office/powerpoint/2010/main" val="3467239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E50A2-BEBE-4BC7-8634-81907078E517}"/>
              </a:ext>
            </a:extLst>
          </p:cNvPr>
          <p:cNvSpPr>
            <a:spLocks noGrp="1"/>
          </p:cNvSpPr>
          <p:nvPr>
            <p:ph type="title"/>
          </p:nvPr>
        </p:nvSpPr>
        <p:spPr/>
        <p:txBody>
          <a:bodyPr/>
          <a:lstStyle/>
          <a:p>
            <a:r>
              <a:rPr lang="zh-CN" altLang="en-US" dirty="0"/>
              <a:t>事件概率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DF6E1E-8725-4DA4-B075-3127890ECC69}"/>
                  </a:ext>
                </a:extLst>
              </p:cNvPr>
              <p:cNvSpPr>
                <a:spLocks noGrp="1"/>
              </p:cNvSpPr>
              <p:nvPr>
                <p:ph idx="1"/>
              </p:nvPr>
            </p:nvSpPr>
            <p:spPr/>
            <p:txBody>
              <a:bodyPr/>
              <a:lstStyle/>
              <a:p>
                <a:r>
                  <a:rPr lang="zh-CN" altLang="en-US" dirty="0"/>
                  <a:t>在一定条件下，可能发生也可能不发生的试验结果叫做</a:t>
                </a:r>
                <a:r>
                  <a:rPr lang="zh-CN" altLang="en-US" dirty="0">
                    <a:solidFill>
                      <a:srgbClr val="FF0000"/>
                    </a:solidFill>
                  </a:rPr>
                  <a:t>随机事件</a:t>
                </a:r>
                <a:r>
                  <a:rPr lang="zh-CN" altLang="en-US" dirty="0"/>
                  <a:t>，简称</a:t>
                </a:r>
                <a:r>
                  <a:rPr lang="zh-CN" altLang="en-US" dirty="0">
                    <a:solidFill>
                      <a:srgbClr val="FF0000"/>
                    </a:solidFill>
                  </a:rPr>
                  <a:t>事件</a:t>
                </a:r>
                <a:endParaRPr lang="en-US" altLang="zh-CN" dirty="0">
                  <a:solidFill>
                    <a:srgbClr val="FF0000"/>
                  </a:solidFill>
                </a:endParaRPr>
              </a:p>
              <a:p>
                <a:r>
                  <a:rPr lang="zh-CN" altLang="en-US" dirty="0"/>
                  <a:t>事件发生的可能性大小是事件本身固有的一种客观属性，称这种事件发生的可能性大小为</a:t>
                </a:r>
                <a:r>
                  <a:rPr lang="zh-CN" altLang="en-US" dirty="0">
                    <a:solidFill>
                      <a:srgbClr val="FF0000"/>
                    </a:solidFill>
                  </a:rPr>
                  <a:t>事件的概率</a:t>
                </a:r>
                <a:endParaRPr lang="en-US" altLang="zh-CN" dirty="0">
                  <a:solidFill>
                    <a:srgbClr val="FF0000"/>
                  </a:solidFill>
                </a:endParaRPr>
              </a:p>
              <a:p>
                <a:r>
                  <a:rPr lang="zh-CN" altLang="en-US" dirty="0"/>
                  <a:t>令</a:t>
                </a:r>
                <a:r>
                  <a:rPr lang="en-US" altLang="zh-CN" dirty="0"/>
                  <a:t>A</a:t>
                </a:r>
                <a:r>
                  <a:rPr lang="zh-CN" altLang="en-US" dirty="0"/>
                  <a:t>表示一个事件，概率记为</a:t>
                </a:r>
                <a:r>
                  <a:rPr lang="en-US" altLang="zh-CN" dirty="0"/>
                  <a:t>P (A)</a:t>
                </a:r>
                <a:r>
                  <a:rPr lang="zh-CN" altLang="en-US" dirty="0"/>
                  <a:t>，</a:t>
                </a:r>
                <a:r>
                  <a:rPr lang="en-US" altLang="zh-CN" dirty="0"/>
                  <a:t>P(A)</a:t>
                </a:r>
                <a:r>
                  <a:rPr lang="zh-CN" altLang="en-US" dirty="0"/>
                  <a:t>具有一些基本性质，如</a:t>
                </a:r>
                <a:endParaRPr lang="en-US" altLang="zh-CN" dirty="0"/>
              </a:p>
              <a:p>
                <a:pPr lvl="1"/>
                <a:r>
                  <a:rPr lang="en-US" altLang="zh-CN" sz="2000" dirty="0">
                    <a:latin typeface="Times New Roman" panose="02020603050405020304" pitchFamily="18" charset="0"/>
                    <a:cs typeface="Times New Roman" panose="02020603050405020304" pitchFamily="18" charset="0"/>
                  </a:rPr>
                  <a:t>0 ≤ </a:t>
                </a:r>
                <a:r>
                  <a:rPr lang="en-US" altLang="zh-CN" sz="2000" dirty="0"/>
                  <a:t>P(A) </a:t>
                </a:r>
                <a:r>
                  <a:rPr lang="en-US" altLang="zh-CN" sz="2000" dirty="0">
                    <a:latin typeface="Times New Roman" panose="02020603050405020304" pitchFamily="18" charset="0"/>
                    <a:cs typeface="Times New Roman" panose="02020603050405020304" pitchFamily="18" charset="0"/>
                  </a:rPr>
                  <a:t>≤ 1</a:t>
                </a:r>
                <a:r>
                  <a:rPr lang="zh-CN" altLang="en-US" sz="2000" dirty="0">
                    <a:latin typeface="Times New Roman" panose="02020603050405020304" pitchFamily="18" charset="0"/>
                    <a:cs typeface="Times New Roman" panose="02020603050405020304" pitchFamily="18" charset="0"/>
                  </a:rPr>
                  <a:t>，必然事件</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的</a:t>
                </a:r>
                <a:r>
                  <a:rPr lang="en-US" altLang="zh-CN" sz="2000" dirty="0"/>
                  <a:t>P(D)=1</a:t>
                </a:r>
                <a:r>
                  <a:rPr lang="zh-CN" altLang="en-US" sz="2000" dirty="0"/>
                  <a:t>，不可能事件</a:t>
                </a:r>
                <a:r>
                  <a:rPr lang="zh-CN" altLang="en-US" sz="2000" dirty="0">
                    <a:sym typeface="Symbol" panose="05050102010706020507" pitchFamily="18" charset="2"/>
                  </a:rPr>
                  <a:t>的</a:t>
                </a:r>
                <a:r>
                  <a:rPr lang="en-US" altLang="zh-CN" sz="2000" dirty="0"/>
                  <a:t>P(</a:t>
                </a:r>
                <a:r>
                  <a:rPr lang="zh-CN" altLang="en-US" sz="2000" dirty="0">
                    <a:sym typeface="Symbol" panose="05050102010706020507" pitchFamily="18" charset="2"/>
                  </a:rPr>
                  <a:t></a:t>
                </a:r>
                <a:r>
                  <a:rPr lang="en-US" altLang="zh-CN" sz="2000" dirty="0"/>
                  <a:t>)=0</a:t>
                </a:r>
              </a:p>
              <a:p>
                <a:pPr lvl="1"/>
                <a:r>
                  <a:rPr lang="zh-CN" altLang="en-US" sz="2000" dirty="0"/>
                  <a:t>事件</a:t>
                </a:r>
                <a:r>
                  <a:rPr lang="en-US" altLang="zh-CN" sz="2000" dirty="0"/>
                  <a:t>A</a:t>
                </a:r>
                <a:r>
                  <a:rPr lang="en-US" altLang="zh-CN" sz="2000" baseline="-25000" dirty="0"/>
                  <a:t>1</a:t>
                </a:r>
                <a:r>
                  <a:rPr lang="en-US" altLang="zh-CN" sz="2000" dirty="0"/>
                  <a:t>,</a:t>
                </a:r>
                <a:r>
                  <a:rPr lang="zh-CN" altLang="en-US" sz="2000" dirty="0"/>
                  <a:t> </a:t>
                </a:r>
                <a:r>
                  <a:rPr lang="en-US" altLang="zh-CN" sz="2000" dirty="0"/>
                  <a:t>A</a:t>
                </a:r>
                <a:r>
                  <a:rPr lang="en-US" altLang="zh-CN" sz="2000" baseline="-25000" dirty="0"/>
                  <a:t>2</a:t>
                </a:r>
                <a:r>
                  <a:rPr lang="en-US" altLang="zh-CN" sz="2000" dirty="0"/>
                  <a:t>,</a:t>
                </a:r>
                <a:r>
                  <a:rPr lang="zh-CN" altLang="en-US" sz="2000" dirty="0"/>
                  <a:t> </a:t>
                </a:r>
                <a:r>
                  <a:rPr lang="en-US" altLang="zh-CN" sz="2000" dirty="0"/>
                  <a:t>…,</a:t>
                </a:r>
                <a:r>
                  <a:rPr lang="zh-CN" altLang="en-US" sz="2000" dirty="0"/>
                  <a:t> </a:t>
                </a:r>
                <a:r>
                  <a:rPr lang="en-US" altLang="zh-CN" sz="2000" dirty="0"/>
                  <a:t>A</a:t>
                </a:r>
                <a:r>
                  <a:rPr lang="en-US" altLang="zh-CN" sz="2000" baseline="-25000" dirty="0"/>
                  <a:t>k</a:t>
                </a:r>
                <a:r>
                  <a:rPr lang="zh-CN" altLang="en-US" sz="2000" dirty="0"/>
                  <a:t>是两两互斥事件，则</a:t>
                </a:r>
                <a:r>
                  <a:rPr lang="en-US" altLang="zh-CN" sz="2000" dirty="0"/>
                  <a:t>P(</a:t>
                </a:r>
                <a14:m>
                  <m:oMath xmlns:m="http://schemas.openxmlformats.org/officeDocument/2006/math">
                    <m:nary>
                      <m:naryPr>
                        <m:chr m:val="⋃"/>
                        <m:ctrlPr>
                          <a:rPr lang="en-US" altLang="zh-CN" sz="2000"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𝒌</m:t>
                        </m:r>
                      </m:sup>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𝑨</m:t>
                            </m:r>
                          </m:e>
                          <m:sub>
                            <m:r>
                              <a:rPr lang="en-US" altLang="zh-CN" sz="2000" b="1" i="1" smtClean="0">
                                <a:latin typeface="Cambria Math" panose="02040503050406030204" pitchFamily="18" charset="0"/>
                              </a:rPr>
                              <m:t>𝒊</m:t>
                            </m:r>
                          </m:sub>
                        </m:sSub>
                      </m:e>
                    </m:nary>
                  </m:oMath>
                </a14:m>
                <a:r>
                  <a:rPr lang="en-US" altLang="zh-CN" sz="2000" dirty="0"/>
                  <a:t>)= P(A</a:t>
                </a:r>
                <a:r>
                  <a:rPr lang="en-US" altLang="zh-CN" sz="2000" baseline="-25000" dirty="0"/>
                  <a:t>1</a:t>
                </a:r>
                <a:r>
                  <a:rPr lang="en-US" altLang="zh-CN" sz="2000" dirty="0"/>
                  <a:t>)+</a:t>
                </a:r>
                <a:r>
                  <a:rPr lang="zh-CN" altLang="en-US" sz="2000" dirty="0"/>
                  <a:t> </a:t>
                </a:r>
                <a:r>
                  <a:rPr lang="en-US" altLang="zh-CN" sz="2000" dirty="0"/>
                  <a:t>P( A</a:t>
                </a:r>
                <a:r>
                  <a:rPr lang="en-US" altLang="zh-CN" sz="2000" baseline="-25000" dirty="0"/>
                  <a:t>2</a:t>
                </a:r>
                <a:r>
                  <a:rPr lang="en-US" altLang="zh-CN" sz="2000" dirty="0"/>
                  <a:t> )+</a:t>
                </a:r>
                <a:r>
                  <a:rPr lang="zh-CN" altLang="en-US" sz="2000" dirty="0"/>
                  <a:t> </a:t>
                </a:r>
                <a:r>
                  <a:rPr lang="en-US" altLang="zh-CN" sz="2000" dirty="0"/>
                  <a:t>…+ P(A</a:t>
                </a:r>
                <a:r>
                  <a:rPr lang="en-US" altLang="zh-CN" sz="2000" baseline="-25000" dirty="0"/>
                  <a:t>k</a:t>
                </a:r>
                <a:r>
                  <a:rPr lang="en-US" altLang="zh-CN" sz="2000" dirty="0"/>
                  <a:t> )</a:t>
                </a:r>
              </a:p>
              <a:p>
                <a:pPr lvl="1"/>
                <a:r>
                  <a:rPr lang="en-US" altLang="zh-CN" sz="2000" dirty="0"/>
                  <a:t>P(</a:t>
                </a:r>
                <a:r>
                  <a:rPr lang="en-US" altLang="zh-CN" sz="2000" dirty="0">
                    <a:latin typeface="Times New Roman" panose="02020603050405020304" pitchFamily="18" charset="0"/>
                    <a:cs typeface="Times New Roman" panose="02020603050405020304" pitchFamily="18" charset="0"/>
                  </a:rPr>
                  <a:t>Ᾱ</a:t>
                </a:r>
                <a:r>
                  <a:rPr lang="en-US" altLang="zh-CN" sz="2000" dirty="0"/>
                  <a:t>) = 1- P(A)</a:t>
                </a:r>
              </a:p>
              <a:p>
                <a:pPr lvl="1"/>
                <a:r>
                  <a:rPr lang="zh-CN" altLang="en-US" sz="2000" dirty="0"/>
                  <a:t>其他从略</a:t>
                </a:r>
                <a:endParaRPr lang="en-US" altLang="zh-CN" sz="2000" dirty="0"/>
              </a:p>
              <a:p>
                <a:endParaRPr lang="en-US" altLang="zh-CN" dirty="0"/>
              </a:p>
            </p:txBody>
          </p:sp>
        </mc:Choice>
        <mc:Fallback xmlns="">
          <p:sp>
            <p:nvSpPr>
              <p:cNvPr id="3" name="内容占位符 2">
                <a:extLst>
                  <a:ext uri="{FF2B5EF4-FFF2-40B4-BE49-F238E27FC236}">
                    <a16:creationId xmlns:a16="http://schemas.microsoft.com/office/drawing/2014/main" id="{8CDF6E1E-8725-4DA4-B075-3127890ECC69}"/>
                  </a:ext>
                </a:extLst>
              </p:cNvPr>
              <p:cNvSpPr>
                <a:spLocks noGrp="1" noRot="1" noChangeAspect="1" noMove="1" noResize="1" noEditPoints="1" noAdjustHandles="1" noChangeArrowheads="1" noChangeShapeType="1" noTextEdit="1"/>
              </p:cNvSpPr>
              <p:nvPr>
                <p:ph idx="1"/>
              </p:nvPr>
            </p:nvSpPr>
            <p:spPr>
              <a:blipFill>
                <a:blip r:embed="rId2"/>
                <a:stretch>
                  <a:fillRect l="-1067" t="-726" r="-11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D7D0059-3558-468D-A8C8-C515C8B745FE}"/>
              </a:ext>
            </a:extLst>
          </p:cNvPr>
          <p:cNvSpPr>
            <a:spLocks noGrp="1"/>
          </p:cNvSpPr>
          <p:nvPr>
            <p:ph type="sldNum" sz="quarter" idx="12"/>
          </p:nvPr>
        </p:nvSpPr>
        <p:spPr/>
        <p:txBody>
          <a:bodyPr/>
          <a:lstStyle/>
          <a:p>
            <a:pPr>
              <a:defRPr/>
            </a:pPr>
            <a:fld id="{F93565C8-2DE5-4E5B-A203-1E3BCE8159D5}" type="slidenum">
              <a:rPr lang="zh-CN" altLang="en-US" smtClean="0"/>
              <a:pPr>
                <a:defRPr/>
              </a:pPr>
              <a:t>22</a:t>
            </a:fld>
            <a:endParaRPr lang="en-US" altLang="zh-CN"/>
          </a:p>
        </p:txBody>
      </p:sp>
    </p:spTree>
    <p:extLst>
      <p:ext uri="{BB962C8B-B14F-4D97-AF65-F5344CB8AC3E}">
        <p14:creationId xmlns:p14="http://schemas.microsoft.com/office/powerpoint/2010/main" val="116289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E1C7F-5C7D-4482-A686-2BF7DFFB6974}"/>
              </a:ext>
            </a:extLst>
          </p:cNvPr>
          <p:cNvSpPr>
            <a:spLocks noGrp="1"/>
          </p:cNvSpPr>
          <p:nvPr>
            <p:ph type="title"/>
          </p:nvPr>
        </p:nvSpPr>
        <p:spPr/>
        <p:txBody>
          <a:bodyPr/>
          <a:lstStyle/>
          <a:p>
            <a:r>
              <a:rPr lang="zh-CN" altLang="en-US" dirty="0"/>
              <a:t>概率推理方法</a:t>
            </a:r>
          </a:p>
        </p:txBody>
      </p:sp>
      <p:sp>
        <p:nvSpPr>
          <p:cNvPr id="3" name="内容占位符 2">
            <a:extLst>
              <a:ext uri="{FF2B5EF4-FFF2-40B4-BE49-F238E27FC236}">
                <a16:creationId xmlns:a16="http://schemas.microsoft.com/office/drawing/2014/main" id="{92B95490-543B-4CCC-AE94-B9F25F524619}"/>
              </a:ext>
            </a:extLst>
          </p:cNvPr>
          <p:cNvSpPr>
            <a:spLocks noGrp="1"/>
          </p:cNvSpPr>
          <p:nvPr>
            <p:ph idx="1"/>
          </p:nvPr>
        </p:nvSpPr>
        <p:spPr/>
        <p:txBody>
          <a:bodyPr/>
          <a:lstStyle/>
          <a:p>
            <a:r>
              <a:rPr lang="zh-CN" altLang="en-US" dirty="0"/>
              <a:t>产生式规则</a:t>
            </a:r>
            <a:endParaRPr lang="en-US" altLang="zh-CN" dirty="0"/>
          </a:p>
          <a:p>
            <a:pPr lvl="1"/>
            <a:r>
              <a:rPr lang="en-US" altLang="zh-CN" dirty="0">
                <a:latin typeface="Times New Roman" panose="02020603050405020304" pitchFamily="18" charset="0"/>
              </a:rPr>
              <a:t>IF    </a:t>
            </a:r>
            <a:r>
              <a:rPr lang="en-US" altLang="zh-CN" i="1" dirty="0">
                <a:latin typeface="Times New Roman" panose="02020603050405020304" pitchFamily="18" charset="0"/>
              </a:rPr>
              <a:t>E</a:t>
            </a:r>
            <a:r>
              <a:rPr lang="en-US" altLang="zh-CN" dirty="0">
                <a:latin typeface="Times New Roman" panose="02020603050405020304" pitchFamily="18" charset="0"/>
              </a:rPr>
              <a:t>    THEN    </a:t>
            </a:r>
            <a:r>
              <a:rPr lang="en-US" altLang="zh-CN" i="1" dirty="0">
                <a:latin typeface="Times New Roman" panose="02020603050405020304" pitchFamily="18" charset="0"/>
              </a:rPr>
              <a:t>H</a:t>
            </a:r>
            <a:r>
              <a:rPr lang="en-US" altLang="zh-CN" i="1" baseline="-25000" dirty="0">
                <a:latin typeface="Times New Roman" panose="02020603050405020304" pitchFamily="18" charset="0"/>
              </a:rPr>
              <a:t>i</a:t>
            </a:r>
          </a:p>
          <a:p>
            <a:pPr lvl="2"/>
            <a:r>
              <a:rPr lang="en-US" altLang="zh-CN" i="1" dirty="0">
                <a:latin typeface="Times New Roman" panose="02020603050405020304" pitchFamily="18" charset="0"/>
              </a:rPr>
              <a:t>E</a:t>
            </a:r>
            <a:r>
              <a:rPr lang="zh-CN" altLang="en-US" dirty="0">
                <a:latin typeface="Times New Roman" panose="02020603050405020304" pitchFamily="18" charset="0"/>
              </a:rPr>
              <a:t>：前提条件，</a:t>
            </a:r>
            <a:r>
              <a:rPr lang="en-US" altLang="zh-CN" i="1" dirty="0">
                <a:latin typeface="Times New Roman" panose="02020603050405020304" pitchFamily="18" charset="0"/>
              </a:rPr>
              <a:t>H</a:t>
            </a:r>
            <a:r>
              <a:rPr lang="en-US" altLang="zh-CN" i="1" baseline="-25000" dirty="0">
                <a:latin typeface="Times New Roman" panose="02020603050405020304" pitchFamily="18" charset="0"/>
              </a:rPr>
              <a:t>i</a:t>
            </a:r>
            <a:r>
              <a:rPr lang="zh-CN" altLang="en-US" dirty="0">
                <a:latin typeface="Times New Roman" panose="02020603050405020304" pitchFamily="18" charset="0"/>
              </a:rPr>
              <a:t>：结论 </a:t>
            </a:r>
            <a:r>
              <a:rPr lang="en-US" altLang="zh-CN" dirty="0">
                <a:latin typeface="Times New Roman" panose="02020603050405020304" pitchFamily="18" charset="0"/>
              </a:rPr>
              <a:t>(Hypothesis</a:t>
            </a:r>
            <a:r>
              <a:rPr lang="zh-CN" altLang="en-US" dirty="0">
                <a:latin typeface="Times New Roman" panose="02020603050405020304" pitchFamily="18" charset="0"/>
              </a:rPr>
              <a:t>，假设即结论</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lvl="1"/>
            <a:r>
              <a:rPr lang="en-US" altLang="zh-CN" dirty="0">
                <a:latin typeface="Times New Roman" panose="02020603050405020304" pitchFamily="18" charset="0"/>
              </a:rPr>
              <a:t>Bayes</a:t>
            </a:r>
            <a:r>
              <a:rPr lang="zh-CN" altLang="en-US" dirty="0">
                <a:latin typeface="Times New Roman" panose="02020603050405020304" pitchFamily="18" charset="0"/>
              </a:rPr>
              <a:t>定理：</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err="1">
                <a:latin typeface="Times New Roman" panose="02020603050405020304" pitchFamily="18" charset="0"/>
              </a:rPr>
              <a:t>E</a:t>
            </a:r>
            <a:r>
              <a:rPr lang="en-US" altLang="zh-CN" dirty="0" err="1">
                <a:latin typeface="Times New Roman" panose="02020603050405020304" pitchFamily="18" charset="0"/>
              </a:rPr>
              <a:t>|</a:t>
            </a:r>
            <a:r>
              <a:rPr lang="en-US" altLang="zh-CN" i="1" dirty="0" err="1">
                <a:latin typeface="Times New Roman" panose="02020603050405020304" pitchFamily="18" charset="0"/>
              </a:rPr>
              <a:t>H</a:t>
            </a:r>
            <a:r>
              <a:rPr lang="en-US" altLang="zh-CN" i="1" baseline="-25000" dirty="0" err="1">
                <a:latin typeface="Times New Roman" panose="02020603050405020304" pitchFamily="18" charset="0"/>
              </a:rPr>
              <a:t>i</a:t>
            </a:r>
            <a:r>
              <a:rPr lang="en-US" altLang="zh-CN" dirty="0">
                <a:latin typeface="Times New Roman" panose="02020603050405020304" pitchFamily="18" charset="0"/>
              </a:rPr>
              <a:t>)</a:t>
            </a:r>
            <a:r>
              <a:rPr lang="zh-CN" altLang="en-US" dirty="0"/>
              <a:t> </a:t>
            </a:r>
            <a:r>
              <a:rPr lang="zh-CN" altLang="en-US" dirty="0">
                <a:sym typeface="Symbol" panose="05050102010706020507" pitchFamily="18" charset="2"/>
              </a:rPr>
              <a:t></a:t>
            </a:r>
            <a:r>
              <a:rPr lang="zh-CN" altLang="en-US" dirty="0"/>
              <a:t>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err="1">
                <a:latin typeface="Times New Roman" panose="02020603050405020304" pitchFamily="18" charset="0"/>
              </a:rPr>
              <a:t>H</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E</a:t>
            </a:r>
            <a:r>
              <a:rPr lang="en-US" altLang="zh-CN" dirty="0">
                <a:latin typeface="Times New Roman" panose="02020603050405020304" pitchFamily="18" charset="0"/>
              </a:rPr>
              <a:t>)</a:t>
            </a:r>
            <a:endParaRPr lang="en-US" altLang="zh-CN" dirty="0"/>
          </a:p>
          <a:p>
            <a:pPr lvl="2"/>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err="1">
                <a:latin typeface="Times New Roman" panose="02020603050405020304" pitchFamily="18" charset="0"/>
              </a:rPr>
              <a:t>H</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E</a:t>
            </a:r>
            <a:r>
              <a:rPr lang="en-US" altLang="zh-CN" dirty="0">
                <a:latin typeface="Times New Roman" panose="02020603050405020304" pitchFamily="18" charset="0"/>
              </a:rPr>
              <a:t>)</a:t>
            </a:r>
            <a:r>
              <a:rPr lang="zh-CN" altLang="en-US" dirty="0">
                <a:latin typeface="Times New Roman" panose="02020603050405020304" pitchFamily="18" charset="0"/>
              </a:rPr>
              <a:t> ：在证据</a:t>
            </a:r>
            <a:r>
              <a:rPr lang="en-US" altLang="zh-CN" i="1" dirty="0">
                <a:latin typeface="Times New Roman" panose="02020603050405020304" pitchFamily="18" charset="0"/>
              </a:rPr>
              <a:t>E</a:t>
            </a:r>
            <a:r>
              <a:rPr lang="zh-CN" altLang="en-US" dirty="0">
                <a:latin typeface="Times New Roman" panose="02020603050405020304" pitchFamily="18" charset="0"/>
              </a:rPr>
              <a:t>出现的条件下，结论</a:t>
            </a:r>
            <a:r>
              <a:rPr lang="en-US" altLang="zh-CN" i="1" dirty="0">
                <a:latin typeface="Times New Roman" panose="02020603050405020304" pitchFamily="18" charset="0"/>
              </a:rPr>
              <a:t>H</a:t>
            </a:r>
            <a:r>
              <a:rPr lang="en-US" altLang="zh-CN" i="1" baseline="-25000" dirty="0">
                <a:latin typeface="Times New Roman" panose="02020603050405020304" pitchFamily="18" charset="0"/>
              </a:rPr>
              <a:t>i</a:t>
            </a:r>
            <a:r>
              <a:rPr lang="zh-CN" altLang="en-US" dirty="0">
                <a:latin typeface="Times New Roman" panose="02020603050405020304" pitchFamily="18" charset="0"/>
              </a:rPr>
              <a:t>成立的确定性程度（</a:t>
            </a:r>
            <a:r>
              <a:rPr lang="zh-CN" altLang="en-US" dirty="0">
                <a:solidFill>
                  <a:srgbClr val="FF0000"/>
                </a:solidFill>
                <a:latin typeface="Times New Roman" panose="02020603050405020304" pitchFamily="18" charset="0"/>
              </a:rPr>
              <a:t>条件概率</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endParaRPr lang="zh-CN" altLang="en-US" dirty="0">
              <a:latin typeface="Times New Roman" panose="02020603050405020304" pitchFamily="18" charset="0"/>
            </a:endParaRPr>
          </a:p>
          <a:p>
            <a:pPr lvl="1"/>
            <a:endParaRPr lang="en-US" altLang="zh-CN" i="1" dirty="0">
              <a:latin typeface="Times New Roman" panose="02020603050405020304" pitchFamily="18" charset="0"/>
            </a:endParaRPr>
          </a:p>
          <a:p>
            <a:endParaRPr lang="zh-CN" altLang="en-US" dirty="0"/>
          </a:p>
        </p:txBody>
      </p:sp>
      <p:sp>
        <p:nvSpPr>
          <p:cNvPr id="5" name="矩形 4">
            <a:extLst>
              <a:ext uri="{FF2B5EF4-FFF2-40B4-BE49-F238E27FC236}">
                <a16:creationId xmlns:a16="http://schemas.microsoft.com/office/drawing/2014/main" id="{985331D9-B1DF-4B4E-BEB5-D6ED0B339D82}"/>
              </a:ext>
            </a:extLst>
          </p:cNvPr>
          <p:cNvSpPr/>
          <p:nvPr/>
        </p:nvSpPr>
        <p:spPr>
          <a:xfrm>
            <a:off x="1475656" y="3884223"/>
            <a:ext cx="6840760" cy="1777025"/>
          </a:xfrm>
          <a:prstGeom prst="rect">
            <a:avLst/>
          </a:prstGeom>
          <a:ln>
            <a:solidFill>
              <a:srgbClr val="808080"/>
            </a:solidFill>
          </a:ln>
        </p:spPr>
        <p:txBody>
          <a:bodyPr wrap="square">
            <a:spAutoFit/>
          </a:bodyPr>
          <a:lstStyle/>
          <a:p>
            <a:pPr>
              <a:lnSpc>
                <a:spcPct val="120000"/>
              </a:lnSpc>
              <a:spcBef>
                <a:spcPts val="300"/>
              </a:spcBef>
              <a:spcAft>
                <a:spcPts val="300"/>
              </a:spcAft>
            </a:pPr>
            <a:r>
              <a:rPr lang="zh-CN" altLang="en-US" sz="2000" b="1" dirty="0"/>
              <a:t>例如：</a:t>
            </a:r>
          </a:p>
          <a:p>
            <a:pPr>
              <a:lnSpc>
                <a:spcPct val="120000"/>
              </a:lnSpc>
              <a:spcBef>
                <a:spcPts val="300"/>
              </a:spcBef>
              <a:spcAft>
                <a:spcPts val="300"/>
              </a:spcAft>
            </a:pPr>
            <a:r>
              <a:rPr lang="zh-CN" altLang="en-US" sz="2000" b="1" dirty="0"/>
              <a:t> </a:t>
            </a:r>
            <a:r>
              <a:rPr lang="en-US" altLang="zh-CN" sz="2000" b="1" i="1" dirty="0"/>
              <a:t>E</a:t>
            </a:r>
            <a:r>
              <a:rPr lang="zh-CN" altLang="en-US" sz="2000" b="1" dirty="0"/>
              <a:t>：咳嗽， </a:t>
            </a:r>
            <a:r>
              <a:rPr lang="en-US" altLang="zh-CN" sz="2000" b="1" i="1" dirty="0"/>
              <a:t>H</a:t>
            </a:r>
            <a:r>
              <a:rPr lang="en-US" altLang="zh-CN" sz="2000" b="1" i="1" baseline="-25000" dirty="0"/>
              <a:t>i</a:t>
            </a:r>
            <a:r>
              <a:rPr lang="zh-CN" altLang="en-US" sz="2000" b="1" dirty="0"/>
              <a:t>：支气管炎，</a:t>
            </a:r>
          </a:p>
          <a:p>
            <a:pPr>
              <a:lnSpc>
                <a:spcPct val="120000"/>
              </a:lnSpc>
              <a:spcBef>
                <a:spcPts val="300"/>
              </a:spcBef>
              <a:spcAft>
                <a:spcPts val="300"/>
              </a:spcAft>
            </a:pPr>
            <a:r>
              <a:rPr lang="zh-CN" altLang="en-US" sz="2000" b="1" dirty="0"/>
              <a:t>条件概率</a:t>
            </a:r>
            <a:r>
              <a:rPr lang="en-US" altLang="zh-CN" sz="2000" b="1" dirty="0"/>
              <a:t>P(</a:t>
            </a:r>
            <a:r>
              <a:rPr lang="en-US" altLang="zh-CN" sz="2000" b="1" i="1" dirty="0" err="1"/>
              <a:t>H</a:t>
            </a:r>
            <a:r>
              <a:rPr lang="en-US" altLang="zh-CN" sz="2000" b="1" i="1" baseline="-25000" dirty="0" err="1"/>
              <a:t>i</a:t>
            </a:r>
            <a:r>
              <a:rPr lang="en-US" altLang="zh-CN" sz="2000" b="1" dirty="0" err="1"/>
              <a:t>|</a:t>
            </a:r>
            <a:r>
              <a:rPr lang="en-US" altLang="zh-CN" sz="2000" b="1" i="1" dirty="0" err="1"/>
              <a:t>E</a:t>
            </a:r>
            <a:r>
              <a:rPr lang="en-US" altLang="zh-CN" sz="2000" b="1" dirty="0"/>
              <a:t>)</a:t>
            </a:r>
            <a:r>
              <a:rPr lang="zh-CN" altLang="en-US" sz="2000" b="1" dirty="0"/>
              <a:t>：统计咳嗽的人中有多少是患支气管炎的。</a:t>
            </a:r>
          </a:p>
          <a:p>
            <a:pPr>
              <a:lnSpc>
                <a:spcPct val="120000"/>
              </a:lnSpc>
              <a:spcBef>
                <a:spcPts val="300"/>
              </a:spcBef>
              <a:spcAft>
                <a:spcPts val="300"/>
              </a:spcAft>
            </a:pPr>
            <a:r>
              <a:rPr lang="zh-CN" altLang="en-US" sz="2000" b="1" dirty="0"/>
              <a:t>逆概率</a:t>
            </a:r>
            <a:r>
              <a:rPr lang="en-US" altLang="zh-CN" sz="2000" b="1" dirty="0"/>
              <a:t>P(</a:t>
            </a:r>
            <a:r>
              <a:rPr lang="en-US" altLang="zh-CN" sz="2000" b="1" i="1" dirty="0" err="1"/>
              <a:t>E</a:t>
            </a:r>
            <a:r>
              <a:rPr lang="en-US" altLang="zh-CN" sz="2000" b="1" dirty="0" err="1"/>
              <a:t>|</a:t>
            </a:r>
            <a:r>
              <a:rPr lang="en-US" altLang="zh-CN" sz="2000" b="1" i="1" dirty="0" err="1"/>
              <a:t>H</a:t>
            </a:r>
            <a:r>
              <a:rPr lang="en-US" altLang="zh-CN" sz="2000" b="1" i="1" baseline="-25000" dirty="0" err="1"/>
              <a:t>i</a:t>
            </a:r>
            <a:r>
              <a:rPr lang="en-US" altLang="zh-CN" sz="2000" b="1" dirty="0"/>
              <a:t>)</a:t>
            </a:r>
            <a:r>
              <a:rPr lang="zh-CN" altLang="en-US" sz="2000" b="1" dirty="0"/>
              <a:t>：统计患支气管炎的人中有多少人是咳嗽的。</a:t>
            </a:r>
          </a:p>
        </p:txBody>
      </p:sp>
      <p:sp>
        <p:nvSpPr>
          <p:cNvPr id="4" name="灯片编号占位符 3">
            <a:extLst>
              <a:ext uri="{FF2B5EF4-FFF2-40B4-BE49-F238E27FC236}">
                <a16:creationId xmlns:a16="http://schemas.microsoft.com/office/drawing/2014/main" id="{1AD3AA52-3ADC-4152-B4EC-FEA83D338FB2}"/>
              </a:ext>
            </a:extLst>
          </p:cNvPr>
          <p:cNvSpPr>
            <a:spLocks noGrp="1"/>
          </p:cNvSpPr>
          <p:nvPr>
            <p:ph type="sldNum" sz="quarter" idx="12"/>
          </p:nvPr>
        </p:nvSpPr>
        <p:spPr/>
        <p:txBody>
          <a:bodyPr/>
          <a:lstStyle/>
          <a:p>
            <a:pPr>
              <a:defRPr/>
            </a:pPr>
            <a:fld id="{F93565C8-2DE5-4E5B-A203-1E3BCE8159D5}" type="slidenum">
              <a:rPr lang="zh-CN" altLang="en-US" smtClean="0"/>
              <a:pPr>
                <a:defRPr/>
              </a:pPr>
              <a:t>23</a:t>
            </a:fld>
            <a:endParaRPr lang="en-US" altLang="zh-CN"/>
          </a:p>
        </p:txBody>
      </p:sp>
    </p:spTree>
    <p:extLst>
      <p:ext uri="{BB962C8B-B14F-4D97-AF65-F5344CB8AC3E}">
        <p14:creationId xmlns:p14="http://schemas.microsoft.com/office/powerpoint/2010/main" val="3226719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D55AD-1051-4B6A-9FB5-182552E181B0}"/>
              </a:ext>
            </a:extLst>
          </p:cNvPr>
          <p:cNvSpPr>
            <a:spLocks noGrp="1"/>
          </p:cNvSpPr>
          <p:nvPr>
            <p:ph type="title"/>
          </p:nvPr>
        </p:nvSpPr>
        <p:spPr/>
        <p:txBody>
          <a:bodyPr/>
          <a:lstStyle/>
          <a:p>
            <a:r>
              <a:rPr lang="en-US" altLang="zh-CN" dirty="0"/>
              <a:t>Bayes</a:t>
            </a:r>
            <a:r>
              <a:rPr lang="zh-CN" altLang="en-US" dirty="0"/>
              <a:t>公式</a:t>
            </a:r>
          </a:p>
        </p:txBody>
      </p:sp>
      <p:sp>
        <p:nvSpPr>
          <p:cNvPr id="3" name="内容占位符 2">
            <a:extLst>
              <a:ext uri="{FF2B5EF4-FFF2-40B4-BE49-F238E27FC236}">
                <a16:creationId xmlns:a16="http://schemas.microsoft.com/office/drawing/2014/main" id="{0D278FBA-2105-4D5D-A376-6378D82D7279}"/>
              </a:ext>
            </a:extLst>
          </p:cNvPr>
          <p:cNvSpPr>
            <a:spLocks noGrp="1"/>
          </p:cNvSpPr>
          <p:nvPr>
            <p:ph idx="1"/>
          </p:nvPr>
        </p:nvSpPr>
        <p:spPr/>
        <p:txBody>
          <a:bodyPr/>
          <a:lstStyle/>
          <a:p>
            <a:r>
              <a:rPr lang="zh-CN" altLang="en-US" dirty="0"/>
              <a:t>单证据情况</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4" name="Object 16">
            <a:extLst>
              <a:ext uri="{FF2B5EF4-FFF2-40B4-BE49-F238E27FC236}">
                <a16:creationId xmlns:a16="http://schemas.microsoft.com/office/drawing/2014/main" id="{371427E2-116A-4E6B-942C-A0162E380DE3}"/>
              </a:ext>
            </a:extLst>
          </p:cNvPr>
          <p:cNvGraphicFramePr>
            <a:graphicFrameLocks noChangeAspect="1"/>
          </p:cNvGraphicFramePr>
          <p:nvPr>
            <p:extLst>
              <p:ext uri="{D42A27DB-BD31-4B8C-83A1-F6EECF244321}">
                <p14:modId xmlns:p14="http://schemas.microsoft.com/office/powerpoint/2010/main" val="694638003"/>
              </p:ext>
            </p:extLst>
          </p:nvPr>
        </p:nvGraphicFramePr>
        <p:xfrm>
          <a:off x="3347864" y="3056289"/>
          <a:ext cx="3422823" cy="1185079"/>
        </p:xfrm>
        <a:graphic>
          <a:graphicData uri="http://schemas.openxmlformats.org/presentationml/2006/ole">
            <mc:AlternateContent xmlns:mc="http://schemas.openxmlformats.org/markup-compatibility/2006">
              <mc:Choice xmlns:v="urn:schemas-microsoft-com:vml" Requires="v">
                <p:oleObj spid="_x0000_s47172" name="公式" r:id="rId3" imgW="1981080" imgH="685800" progId="Equation.3">
                  <p:embed/>
                </p:oleObj>
              </mc:Choice>
              <mc:Fallback>
                <p:oleObj name="公式" r:id="rId3" imgW="1981080" imgH="685800" progId="Equation.3">
                  <p:embed/>
                  <p:pic>
                    <p:nvPicPr>
                      <p:cNvPr id="137232" name="Object 16">
                        <a:extLst>
                          <a:ext uri="{FF2B5EF4-FFF2-40B4-BE49-F238E27FC236}">
                            <a16:creationId xmlns:a16="http://schemas.microsoft.com/office/drawing/2014/main" id="{908A5F21-E325-48D2-8228-1D768E403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056289"/>
                        <a:ext cx="3422823" cy="1185079"/>
                      </a:xfrm>
                      <a:prstGeom prst="rect">
                        <a:avLst/>
                      </a:prstGeom>
                      <a:noFill/>
                      <a:extLst/>
                    </p:spPr>
                  </p:pic>
                </p:oleObj>
              </mc:Fallback>
            </mc:AlternateContent>
          </a:graphicData>
        </a:graphic>
      </p:graphicFrame>
      <p:sp>
        <p:nvSpPr>
          <p:cNvPr id="6" name="标注: 弯曲线形 5">
            <a:extLst>
              <a:ext uri="{FF2B5EF4-FFF2-40B4-BE49-F238E27FC236}">
                <a16:creationId xmlns:a16="http://schemas.microsoft.com/office/drawing/2014/main" id="{A511DAD4-2677-4F77-9E65-96E6201D0D67}"/>
              </a:ext>
            </a:extLst>
          </p:cNvPr>
          <p:cNvSpPr/>
          <p:nvPr/>
        </p:nvSpPr>
        <p:spPr bwMode="auto">
          <a:xfrm>
            <a:off x="6588224" y="2276872"/>
            <a:ext cx="1296144" cy="707886"/>
          </a:xfrm>
          <a:prstGeom prst="borderCallout2">
            <a:avLst>
              <a:gd name="adj1" fmla="val 48396"/>
              <a:gd name="adj2" fmla="val -1394"/>
              <a:gd name="adj3" fmla="val 48396"/>
              <a:gd name="adj4" fmla="val -18980"/>
              <a:gd name="adj5" fmla="val 112500"/>
              <a:gd name="adj6" fmla="val -46667"/>
            </a:avLst>
          </a:prstGeom>
          <a:solidFill>
            <a:srgbClr val="FFC000">
              <a:alpha val="25000"/>
            </a:srgbClr>
          </a:solidFill>
          <a:ln w="12700" cap="sq" cmpd="sng" algn="ctr">
            <a:solidFill>
              <a:schemeClr val="tx1"/>
            </a:solidFill>
            <a:prstDash val="solid"/>
            <a:round/>
            <a:headEnd type="none" w="med" len="med"/>
            <a:tailEnd type="arrow" w="med" len="sm"/>
          </a:ln>
          <a:effectLst/>
          <a:extLst/>
        </p:spPr>
        <p:txBody>
          <a:bodyPr vert="horz" wrap="square" lIns="91440" tIns="45720" rIns="91440" bIns="45720" numCol="1" rtlCol="0" anchor="t" anchorCtr="0" compatLnSpc="1">
            <a:prstTxWarp prst="textNoShape">
              <a:avLst/>
            </a:prstTxWarp>
          </a:bodyPr>
          <a:lstStyle/>
          <a:p>
            <a:pPr eaLnBrk="1" hangingPunct="1"/>
            <a:r>
              <a:rPr lang="zh-CN" altLang="en-US" sz="2000" b="1" dirty="0">
                <a:latin typeface="+mn-lt"/>
                <a:ea typeface="微软雅黑" panose="020B0503020204020204" pitchFamily="34" charset="-122"/>
              </a:rPr>
              <a:t>结论</a:t>
            </a:r>
            <a:r>
              <a:rPr lang="en-US" altLang="zh-CN" sz="2000" b="1" i="1" dirty="0">
                <a:latin typeface="+mn-lt"/>
                <a:ea typeface="微软雅黑" panose="020B0503020204020204" pitchFamily="34" charset="-122"/>
              </a:rPr>
              <a:t>H</a:t>
            </a:r>
            <a:r>
              <a:rPr lang="en-US" altLang="zh-CN" sz="2000" b="1" i="1" baseline="-25000" dirty="0">
                <a:latin typeface="+mn-lt"/>
                <a:ea typeface="微软雅黑" panose="020B0503020204020204" pitchFamily="34" charset="-122"/>
              </a:rPr>
              <a:t>i</a:t>
            </a:r>
            <a:r>
              <a:rPr lang="zh-CN" altLang="en-US" sz="2000" b="1" dirty="0">
                <a:latin typeface="+mn-lt"/>
                <a:ea typeface="微软雅黑" panose="020B0503020204020204" pitchFamily="34" charset="-122"/>
              </a:rPr>
              <a:t>的先验概率</a:t>
            </a:r>
          </a:p>
        </p:txBody>
      </p:sp>
      <p:sp>
        <p:nvSpPr>
          <p:cNvPr id="7" name="标注: 弯曲线形 6">
            <a:extLst>
              <a:ext uri="{FF2B5EF4-FFF2-40B4-BE49-F238E27FC236}">
                <a16:creationId xmlns:a16="http://schemas.microsoft.com/office/drawing/2014/main" id="{3883EBC0-BB87-4132-B675-213487059492}"/>
              </a:ext>
            </a:extLst>
          </p:cNvPr>
          <p:cNvSpPr/>
          <p:nvPr/>
        </p:nvSpPr>
        <p:spPr bwMode="auto">
          <a:xfrm>
            <a:off x="1619672" y="2276872"/>
            <a:ext cx="2823205" cy="707886"/>
          </a:xfrm>
          <a:prstGeom prst="borderCallout2">
            <a:avLst>
              <a:gd name="adj1" fmla="val 48396"/>
              <a:gd name="adj2" fmla="val 100900"/>
              <a:gd name="adj3" fmla="val 48396"/>
              <a:gd name="adj4" fmla="val 118000"/>
              <a:gd name="adj5" fmla="val 109745"/>
              <a:gd name="adj6" fmla="val 133344"/>
            </a:avLst>
          </a:prstGeom>
          <a:solidFill>
            <a:srgbClr val="FFC000">
              <a:alpha val="25000"/>
            </a:srgbClr>
          </a:solidFill>
          <a:ln w="12700" cap="sq" cmpd="sng" algn="ctr">
            <a:solidFill>
              <a:schemeClr val="tx1"/>
            </a:solidFill>
            <a:prstDash val="solid"/>
            <a:round/>
            <a:headEnd type="none" w="med" len="med"/>
            <a:tailEnd type="arrow" w="med" len="sm"/>
          </a:ln>
          <a:effectLst/>
          <a:extLst/>
        </p:spPr>
        <p:txBody>
          <a:bodyPr vert="horz" wrap="square" lIns="91440" tIns="45720" rIns="91440" bIns="45720" numCol="1" rtlCol="0" anchor="t" anchorCtr="0" compatLnSpc="1">
            <a:prstTxWarp prst="textNoShape">
              <a:avLst/>
            </a:prstTxWarp>
          </a:bodyPr>
          <a:lstStyle/>
          <a:p>
            <a:pPr algn="just" eaLnBrk="1" hangingPunct="1"/>
            <a:r>
              <a:rPr lang="zh-CN" altLang="en-US" sz="2000" b="1" dirty="0">
                <a:latin typeface="+mn-lt"/>
                <a:ea typeface="微软雅黑" panose="020B0503020204020204" pitchFamily="34" charset="-122"/>
              </a:rPr>
              <a:t>结论</a:t>
            </a:r>
            <a:r>
              <a:rPr lang="en-US" altLang="zh-CN" sz="2000" b="1" i="1" dirty="0">
                <a:latin typeface="+mn-lt"/>
                <a:ea typeface="微软雅黑" panose="020B0503020204020204" pitchFamily="34" charset="-122"/>
              </a:rPr>
              <a:t>H</a:t>
            </a:r>
            <a:r>
              <a:rPr lang="en-US" altLang="zh-CN" sz="2000" b="1" i="1" baseline="-25000" dirty="0">
                <a:latin typeface="+mn-lt"/>
                <a:ea typeface="微软雅黑" panose="020B0503020204020204" pitchFamily="34" charset="-122"/>
              </a:rPr>
              <a:t>i</a:t>
            </a:r>
            <a:r>
              <a:rPr lang="zh-CN" altLang="en-US" sz="2000" b="1" dirty="0">
                <a:latin typeface="+mn-lt"/>
                <a:ea typeface="微软雅黑" panose="020B0503020204020204" pitchFamily="34" charset="-122"/>
              </a:rPr>
              <a:t> 成立时所对应的证据出现的条件概率</a:t>
            </a:r>
          </a:p>
        </p:txBody>
      </p:sp>
      <p:sp>
        <p:nvSpPr>
          <p:cNvPr id="5" name="灯片编号占位符 4">
            <a:extLst>
              <a:ext uri="{FF2B5EF4-FFF2-40B4-BE49-F238E27FC236}">
                <a16:creationId xmlns:a16="http://schemas.microsoft.com/office/drawing/2014/main" id="{0313979B-ED2D-483B-846F-870C9DAB73B8}"/>
              </a:ext>
            </a:extLst>
          </p:cNvPr>
          <p:cNvSpPr>
            <a:spLocks noGrp="1"/>
          </p:cNvSpPr>
          <p:nvPr>
            <p:ph type="sldNum" sz="quarter" idx="12"/>
          </p:nvPr>
        </p:nvSpPr>
        <p:spPr/>
        <p:txBody>
          <a:bodyPr/>
          <a:lstStyle/>
          <a:p>
            <a:pPr>
              <a:defRPr/>
            </a:pPr>
            <a:fld id="{F93565C8-2DE5-4E5B-A203-1E3BCE8159D5}" type="slidenum">
              <a:rPr lang="zh-CN" altLang="en-US" smtClean="0"/>
              <a:pPr>
                <a:defRPr/>
              </a:pPr>
              <a:t>24</a:t>
            </a:fld>
            <a:endParaRPr lang="en-US" altLang="zh-CN"/>
          </a:p>
        </p:txBody>
      </p:sp>
    </p:spTree>
    <p:extLst>
      <p:ext uri="{BB962C8B-B14F-4D97-AF65-F5344CB8AC3E}">
        <p14:creationId xmlns:p14="http://schemas.microsoft.com/office/powerpoint/2010/main" val="404836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BCC5-70B6-4B3C-8B3D-00176306AE67}"/>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2E501C99-55B2-45ED-A3CD-63154A415E4E}"/>
              </a:ext>
            </a:extLst>
          </p:cNvPr>
          <p:cNvSpPr>
            <a:spLocks noGrp="1"/>
          </p:cNvSpPr>
          <p:nvPr>
            <p:ph idx="1"/>
          </p:nvPr>
        </p:nvSpPr>
        <p:spPr>
          <a:xfrm>
            <a:off x="683568" y="1196752"/>
            <a:ext cx="7884170" cy="5040560"/>
          </a:xfrm>
        </p:spPr>
        <p:txBody>
          <a:bodyPr/>
          <a:lstStyle/>
          <a:p>
            <a:pPr>
              <a:buNone/>
            </a:pPr>
            <a:r>
              <a:rPr lang="en-US" altLang="zh-CN" i="1" dirty="0">
                <a:latin typeface="Times New Roman" panose="02020603050405020304" pitchFamily="18" charset="0"/>
              </a:rPr>
              <a:t>H</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H</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H</a:t>
            </a:r>
            <a:r>
              <a:rPr lang="en-US" altLang="zh-CN" baseline="-25000" dirty="0">
                <a:latin typeface="Times New Roman" panose="02020603050405020304" pitchFamily="18" charset="0"/>
              </a:rPr>
              <a:t>3</a:t>
            </a:r>
            <a:r>
              <a:rPr lang="zh-CN" altLang="en-US" dirty="0">
                <a:latin typeface="Times New Roman" panose="02020603050405020304" pitchFamily="18" charset="0"/>
              </a:rPr>
              <a:t>：结论，</a:t>
            </a:r>
            <a:r>
              <a:rPr lang="en-US" altLang="zh-CN" i="1" dirty="0">
                <a:latin typeface="Times New Roman" panose="02020603050405020304" pitchFamily="18" charset="0"/>
              </a:rPr>
              <a:t>E</a:t>
            </a:r>
            <a:r>
              <a:rPr lang="zh-CN" altLang="en-US" dirty="0">
                <a:latin typeface="Times New Roman" panose="02020603050405020304" pitchFamily="18" charset="0"/>
              </a:rPr>
              <a:t>：证据。</a:t>
            </a:r>
          </a:p>
          <a:p>
            <a:pPr>
              <a:buNone/>
            </a:pPr>
            <a:r>
              <a:rPr lang="zh-CN" altLang="en-US" dirty="0">
                <a:latin typeface="Times New Roman" panose="02020603050405020304" pitchFamily="18" charset="0"/>
              </a:rPr>
              <a:t>已知：</a:t>
            </a:r>
            <a:r>
              <a:rPr lang="en-US" altLang="zh-CN" dirty="0">
                <a:latin typeface="Times New Roman" panose="02020603050405020304" pitchFamily="18" charset="0"/>
              </a:rPr>
              <a:t>P(</a:t>
            </a:r>
            <a:r>
              <a:rPr lang="en-US" altLang="zh-CN" i="1" dirty="0">
                <a:latin typeface="Times New Roman" panose="02020603050405020304" pitchFamily="18" charset="0"/>
              </a:rPr>
              <a:t>H</a:t>
            </a:r>
            <a:r>
              <a:rPr lang="en-US" altLang="zh-CN" baseline="-25000" dirty="0">
                <a:latin typeface="Times New Roman" panose="02020603050405020304" pitchFamily="18" charset="0"/>
              </a:rPr>
              <a:t>1</a:t>
            </a:r>
            <a:r>
              <a:rPr lang="en-US" altLang="zh-CN" dirty="0">
                <a:latin typeface="Times New Roman" panose="02020603050405020304" pitchFamily="18" charset="0"/>
              </a:rPr>
              <a:t>)=0.3, P(</a:t>
            </a:r>
            <a:r>
              <a:rPr lang="en-US" altLang="zh-CN" i="1" dirty="0">
                <a:latin typeface="Times New Roman" panose="02020603050405020304" pitchFamily="18" charset="0"/>
              </a:rPr>
              <a:t>H</a:t>
            </a:r>
            <a:r>
              <a:rPr lang="en-US" altLang="zh-CN" baseline="-25000" dirty="0">
                <a:latin typeface="Times New Roman" panose="02020603050405020304" pitchFamily="18" charset="0"/>
              </a:rPr>
              <a:t>2</a:t>
            </a:r>
            <a:r>
              <a:rPr lang="en-US" altLang="zh-CN" dirty="0">
                <a:latin typeface="Times New Roman" panose="02020603050405020304" pitchFamily="18" charset="0"/>
              </a:rPr>
              <a:t>)=0.4, P(</a:t>
            </a:r>
            <a:r>
              <a:rPr lang="en-US" altLang="zh-CN" i="1" dirty="0">
                <a:latin typeface="Times New Roman" panose="02020603050405020304" pitchFamily="18" charset="0"/>
              </a:rPr>
              <a:t>H</a:t>
            </a:r>
            <a:r>
              <a:rPr lang="en-US" altLang="zh-CN" baseline="-25000" dirty="0">
                <a:latin typeface="Times New Roman" panose="02020603050405020304" pitchFamily="18" charset="0"/>
              </a:rPr>
              <a:t>3</a:t>
            </a:r>
            <a:r>
              <a:rPr lang="en-US" altLang="zh-CN" dirty="0">
                <a:latin typeface="Times New Roman" panose="02020603050405020304" pitchFamily="18" charset="0"/>
              </a:rPr>
              <a:t>)=0.5 </a:t>
            </a:r>
          </a:p>
          <a:p>
            <a:pPr>
              <a:buNone/>
            </a:pPr>
            <a:r>
              <a:rPr lang="en-US" altLang="zh-CN" dirty="0">
                <a:latin typeface="Times New Roman" panose="02020603050405020304" pitchFamily="18" charset="0"/>
              </a:rPr>
              <a:t>		P(</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baseline="-25000" dirty="0">
                <a:latin typeface="Times New Roman" panose="02020603050405020304" pitchFamily="18" charset="0"/>
              </a:rPr>
              <a:t>1</a:t>
            </a:r>
            <a:r>
              <a:rPr lang="en-US" altLang="zh-CN" dirty="0">
                <a:latin typeface="Times New Roman" panose="02020603050405020304" pitchFamily="18" charset="0"/>
              </a:rPr>
              <a:t>)=0.5,	 P(</a:t>
            </a:r>
            <a:r>
              <a:rPr lang="en-US" altLang="zh-CN" i="1" dirty="0">
                <a:latin typeface="Times New Roman" panose="02020603050405020304" pitchFamily="18" charset="0"/>
              </a:rPr>
              <a:t>E|H</a:t>
            </a:r>
            <a:r>
              <a:rPr lang="en-US" altLang="zh-CN" baseline="-25000" dirty="0">
                <a:latin typeface="Times New Roman" panose="02020603050405020304" pitchFamily="18" charset="0"/>
              </a:rPr>
              <a:t>2</a:t>
            </a:r>
            <a:r>
              <a:rPr lang="en-US" altLang="zh-CN" dirty="0">
                <a:latin typeface="Times New Roman" panose="02020603050405020304" pitchFamily="18" charset="0"/>
              </a:rPr>
              <a:t>)=0.3,	 P(</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baseline="-25000" dirty="0">
                <a:latin typeface="Times New Roman" panose="02020603050405020304" pitchFamily="18" charset="0"/>
              </a:rPr>
              <a:t>3</a:t>
            </a:r>
            <a:r>
              <a:rPr lang="en-US" altLang="zh-CN" dirty="0">
                <a:latin typeface="Times New Roman" panose="02020603050405020304" pitchFamily="18" charset="0"/>
              </a:rPr>
              <a:t>)=0.3 </a:t>
            </a:r>
          </a:p>
          <a:p>
            <a:pPr>
              <a:spcBef>
                <a:spcPct val="10000"/>
              </a:spcBef>
              <a:buNone/>
            </a:pPr>
            <a:r>
              <a:rPr lang="zh-CN" altLang="en-US" dirty="0">
                <a:latin typeface="Times New Roman" panose="02020603050405020304" pitchFamily="18" charset="0"/>
              </a:rPr>
              <a:t>求：</a:t>
            </a:r>
            <a:r>
              <a:rPr lang="en-US" altLang="zh-CN" dirty="0">
                <a:latin typeface="Times New Roman" panose="02020603050405020304" pitchFamily="18" charset="0"/>
              </a:rPr>
              <a:t>P(</a:t>
            </a:r>
            <a:r>
              <a:rPr lang="en-US" altLang="zh-CN" i="1" dirty="0">
                <a:latin typeface="Times New Roman" panose="02020603050405020304" pitchFamily="18" charset="0"/>
              </a:rPr>
              <a:t>H</a:t>
            </a:r>
            <a:r>
              <a:rPr lang="en-US" altLang="zh-CN" baseline="-25000" dirty="0">
                <a:latin typeface="Times New Roman" panose="02020603050405020304" pitchFamily="18" charset="0"/>
              </a:rPr>
              <a:t>1</a:t>
            </a:r>
            <a:r>
              <a:rPr lang="en-US" altLang="zh-CN" dirty="0">
                <a:latin typeface="Times New Roman" panose="02020603050405020304" pitchFamily="18" charset="0"/>
              </a:rPr>
              <a:t>|E),	 P(</a:t>
            </a:r>
            <a:r>
              <a:rPr lang="en-US" altLang="zh-CN" i="1" dirty="0">
                <a:latin typeface="Times New Roman" panose="02020603050405020304" pitchFamily="18" charset="0"/>
              </a:rPr>
              <a:t>H</a:t>
            </a:r>
            <a:r>
              <a:rPr lang="en-US" altLang="zh-CN" baseline="-25000" dirty="0">
                <a:latin typeface="Times New Roman" panose="02020603050405020304" pitchFamily="18" charset="0"/>
              </a:rPr>
              <a:t>2</a:t>
            </a:r>
            <a:r>
              <a:rPr lang="en-US" altLang="zh-CN" dirty="0">
                <a:latin typeface="Times New Roman" panose="02020603050405020304" pitchFamily="18" charset="0"/>
              </a:rPr>
              <a:t>|E),  P(</a:t>
            </a:r>
            <a:r>
              <a:rPr lang="en-US" altLang="zh-CN" i="1" dirty="0">
                <a:latin typeface="Times New Roman" panose="02020603050405020304" pitchFamily="18" charset="0"/>
              </a:rPr>
              <a:t>H</a:t>
            </a:r>
            <a:r>
              <a:rPr lang="en-US" altLang="zh-CN" baseline="-25000" dirty="0">
                <a:latin typeface="Times New Roman" panose="02020603050405020304" pitchFamily="18" charset="0"/>
              </a:rPr>
              <a:t>3</a:t>
            </a:r>
            <a:r>
              <a:rPr lang="en-US" altLang="zh-CN" dirty="0">
                <a:latin typeface="Times New Roman" panose="02020603050405020304" pitchFamily="18" charset="0"/>
              </a:rPr>
              <a:t>|E)</a:t>
            </a:r>
            <a:endParaRPr lang="zh-CN" altLang="en-US" dirty="0">
              <a:latin typeface="Times New Roman" panose="02020603050405020304" pitchFamily="18" charset="0"/>
            </a:endParaRPr>
          </a:p>
          <a:p>
            <a:endParaRPr lang="zh-CN" altLang="en-US" dirty="0"/>
          </a:p>
        </p:txBody>
      </p:sp>
      <p:graphicFrame>
        <p:nvGraphicFramePr>
          <p:cNvPr id="4" name="Object 31">
            <a:extLst>
              <a:ext uri="{FF2B5EF4-FFF2-40B4-BE49-F238E27FC236}">
                <a16:creationId xmlns:a16="http://schemas.microsoft.com/office/drawing/2014/main" id="{13725205-C653-424D-8587-11F79203579A}"/>
              </a:ext>
            </a:extLst>
          </p:cNvPr>
          <p:cNvGraphicFramePr>
            <a:graphicFrameLocks noChangeAspect="1"/>
          </p:cNvGraphicFramePr>
          <p:nvPr>
            <p:extLst>
              <p:ext uri="{D42A27DB-BD31-4B8C-83A1-F6EECF244321}">
                <p14:modId xmlns:p14="http://schemas.microsoft.com/office/powerpoint/2010/main" val="1547298158"/>
              </p:ext>
            </p:extLst>
          </p:nvPr>
        </p:nvGraphicFramePr>
        <p:xfrm>
          <a:off x="1356296" y="3430850"/>
          <a:ext cx="6384056" cy="837566"/>
        </p:xfrm>
        <a:graphic>
          <a:graphicData uri="http://schemas.openxmlformats.org/presentationml/2006/ole">
            <mc:AlternateContent xmlns:mc="http://schemas.openxmlformats.org/markup-compatibility/2006">
              <mc:Choice xmlns:v="urn:schemas-microsoft-com:vml" Requires="v">
                <p:oleObj spid="_x0000_s48328" name="公式" r:id="rId3" imgW="4012920" imgH="469800" progId="Equation.3">
                  <p:embed/>
                </p:oleObj>
              </mc:Choice>
              <mc:Fallback>
                <p:oleObj name="公式" r:id="rId3" imgW="4012920" imgH="469800" progId="Equation.3">
                  <p:embed/>
                  <p:pic>
                    <p:nvPicPr>
                      <p:cNvPr id="139295" name="Object 31">
                        <a:extLst>
                          <a:ext uri="{FF2B5EF4-FFF2-40B4-BE49-F238E27FC236}">
                            <a16:creationId xmlns:a16="http://schemas.microsoft.com/office/drawing/2014/main" id="{E47E4848-BCE2-4304-A6C1-462E91ADE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296" y="3430850"/>
                        <a:ext cx="6384056" cy="837566"/>
                      </a:xfrm>
                      <a:prstGeom prst="rect">
                        <a:avLst/>
                      </a:prstGeom>
                      <a:noFill/>
                      <a:extLst/>
                    </p:spPr>
                  </p:pic>
                </p:oleObj>
              </mc:Fallback>
            </mc:AlternateContent>
          </a:graphicData>
        </a:graphic>
      </p:graphicFrame>
      <p:graphicFrame>
        <p:nvGraphicFramePr>
          <p:cNvPr id="5" name="Object 33">
            <a:extLst>
              <a:ext uri="{FF2B5EF4-FFF2-40B4-BE49-F238E27FC236}">
                <a16:creationId xmlns:a16="http://schemas.microsoft.com/office/drawing/2014/main" id="{E8DF1152-0EAF-405E-B0BF-414682A62D2F}"/>
              </a:ext>
            </a:extLst>
          </p:cNvPr>
          <p:cNvGraphicFramePr>
            <a:graphicFrameLocks noChangeAspect="1"/>
          </p:cNvGraphicFramePr>
          <p:nvPr>
            <p:extLst>
              <p:ext uri="{D42A27DB-BD31-4B8C-83A1-F6EECF244321}">
                <p14:modId xmlns:p14="http://schemas.microsoft.com/office/powerpoint/2010/main" val="2845440411"/>
              </p:ext>
            </p:extLst>
          </p:nvPr>
        </p:nvGraphicFramePr>
        <p:xfrm>
          <a:off x="2586608" y="4370649"/>
          <a:ext cx="3209528" cy="667539"/>
        </p:xfrm>
        <a:graphic>
          <a:graphicData uri="http://schemas.openxmlformats.org/presentationml/2006/ole">
            <mc:AlternateContent xmlns:mc="http://schemas.openxmlformats.org/markup-compatibility/2006">
              <mc:Choice xmlns:v="urn:schemas-microsoft-com:vml" Requires="v">
                <p:oleObj spid="_x0000_s48329" name="公式" r:id="rId5" imgW="1879600" imgH="393700" progId="Equation.3">
                  <p:embed/>
                </p:oleObj>
              </mc:Choice>
              <mc:Fallback>
                <p:oleObj name="公式" r:id="rId5" imgW="1879600" imgH="393700" progId="Equation.3">
                  <p:embed/>
                  <p:pic>
                    <p:nvPicPr>
                      <p:cNvPr id="139297" name="Object 33">
                        <a:extLst>
                          <a:ext uri="{FF2B5EF4-FFF2-40B4-BE49-F238E27FC236}">
                            <a16:creationId xmlns:a16="http://schemas.microsoft.com/office/drawing/2014/main" id="{CD36BD75-0181-40B1-B48C-B21B82460A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608" y="4370649"/>
                        <a:ext cx="3209528" cy="667539"/>
                      </a:xfrm>
                      <a:prstGeom prst="rect">
                        <a:avLst/>
                      </a:prstGeom>
                      <a:noFill/>
                      <a:extLst/>
                    </p:spPr>
                  </p:pic>
                </p:oleObj>
              </mc:Fallback>
            </mc:AlternateContent>
          </a:graphicData>
        </a:graphic>
      </p:graphicFrame>
      <p:graphicFrame>
        <p:nvGraphicFramePr>
          <p:cNvPr id="6" name="Object 35">
            <a:extLst>
              <a:ext uri="{FF2B5EF4-FFF2-40B4-BE49-F238E27FC236}">
                <a16:creationId xmlns:a16="http://schemas.microsoft.com/office/drawing/2014/main" id="{20703CA3-B090-492A-BF06-7D5E32137DD5}"/>
              </a:ext>
            </a:extLst>
          </p:cNvPr>
          <p:cNvGraphicFramePr>
            <a:graphicFrameLocks noChangeAspect="1"/>
          </p:cNvGraphicFramePr>
          <p:nvPr>
            <p:extLst>
              <p:ext uri="{D42A27DB-BD31-4B8C-83A1-F6EECF244321}">
                <p14:modId xmlns:p14="http://schemas.microsoft.com/office/powerpoint/2010/main" val="2630914305"/>
              </p:ext>
            </p:extLst>
          </p:nvPr>
        </p:nvGraphicFramePr>
        <p:xfrm>
          <a:off x="2662808" y="5285050"/>
          <a:ext cx="685056" cy="304190"/>
        </p:xfrm>
        <a:graphic>
          <a:graphicData uri="http://schemas.openxmlformats.org/presentationml/2006/ole">
            <mc:AlternateContent xmlns:mc="http://schemas.openxmlformats.org/markup-compatibility/2006">
              <mc:Choice xmlns:v="urn:schemas-microsoft-com:vml" Requires="v">
                <p:oleObj spid="_x0000_s48330" name="公式" r:id="rId7" imgW="405872" imgH="177569" progId="Equation.3">
                  <p:embed/>
                </p:oleObj>
              </mc:Choice>
              <mc:Fallback>
                <p:oleObj name="公式" r:id="rId7" imgW="405872" imgH="177569" progId="Equation.3">
                  <p:embed/>
                  <p:pic>
                    <p:nvPicPr>
                      <p:cNvPr id="139299" name="Object 35">
                        <a:extLst>
                          <a:ext uri="{FF2B5EF4-FFF2-40B4-BE49-F238E27FC236}">
                            <a16:creationId xmlns:a16="http://schemas.microsoft.com/office/drawing/2014/main" id="{87A10AF9-16E7-4605-8E33-CF3783F8E3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2808" y="5285050"/>
                        <a:ext cx="685056" cy="304190"/>
                      </a:xfrm>
                      <a:prstGeom prst="rect">
                        <a:avLst/>
                      </a:prstGeom>
                      <a:noFill/>
                      <a:extLst/>
                    </p:spPr>
                  </p:pic>
                </p:oleObj>
              </mc:Fallback>
            </mc:AlternateContent>
          </a:graphicData>
        </a:graphic>
      </p:graphicFrame>
      <p:sp>
        <p:nvSpPr>
          <p:cNvPr id="7" name="Text Box 41">
            <a:extLst>
              <a:ext uri="{FF2B5EF4-FFF2-40B4-BE49-F238E27FC236}">
                <a16:creationId xmlns:a16="http://schemas.microsoft.com/office/drawing/2014/main" id="{98DCE879-1367-4111-9A41-862BBF269C1A}"/>
              </a:ext>
            </a:extLst>
          </p:cNvPr>
          <p:cNvSpPr txBox="1">
            <a:spLocks noChangeArrowheads="1"/>
          </p:cNvSpPr>
          <p:nvPr/>
        </p:nvSpPr>
        <p:spPr bwMode="auto">
          <a:xfrm>
            <a:off x="683568" y="5715000"/>
            <a:ext cx="1882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同理可得：</a:t>
            </a:r>
          </a:p>
        </p:txBody>
      </p:sp>
      <p:sp>
        <p:nvSpPr>
          <p:cNvPr id="8" name="Text Box 44">
            <a:extLst>
              <a:ext uri="{FF2B5EF4-FFF2-40B4-BE49-F238E27FC236}">
                <a16:creationId xmlns:a16="http://schemas.microsoft.com/office/drawing/2014/main" id="{3F4B57CB-04C8-4354-998D-76586A5FBD8B}"/>
              </a:ext>
            </a:extLst>
          </p:cNvPr>
          <p:cNvSpPr txBox="1">
            <a:spLocks noChangeArrowheads="1"/>
          </p:cNvSpPr>
          <p:nvPr/>
        </p:nvSpPr>
        <p:spPr bwMode="auto">
          <a:xfrm>
            <a:off x="683568" y="3573016"/>
            <a:ext cx="935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解：</a:t>
            </a:r>
          </a:p>
        </p:txBody>
      </p:sp>
      <p:sp>
        <p:nvSpPr>
          <p:cNvPr id="9" name="Text Box 45">
            <a:extLst>
              <a:ext uri="{FF2B5EF4-FFF2-40B4-BE49-F238E27FC236}">
                <a16:creationId xmlns:a16="http://schemas.microsoft.com/office/drawing/2014/main" id="{BCF72E6E-C67B-468D-87E2-3E79C89284CC}"/>
              </a:ext>
            </a:extLst>
          </p:cNvPr>
          <p:cNvSpPr txBox="1">
            <a:spLocks noChangeArrowheads="1"/>
          </p:cNvSpPr>
          <p:nvPr/>
        </p:nvSpPr>
        <p:spPr bwMode="auto">
          <a:xfrm>
            <a:off x="2206080" y="5776798"/>
            <a:ext cx="3878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i="1" dirty="0">
                <a:latin typeface="Times New Roman" panose="02020603050405020304" pitchFamily="18" charset="0"/>
              </a:rPr>
              <a:t>P</a:t>
            </a:r>
            <a:r>
              <a:rPr lang="en-US" altLang="zh-CN" sz="2000" dirty="0">
                <a:latin typeface="Times New Roman" panose="02020603050405020304" pitchFamily="18" charset="0"/>
              </a:rPr>
              <a:t>(</a:t>
            </a:r>
            <a:r>
              <a:rPr lang="en-US" altLang="zh-CN" sz="2000" i="1" dirty="0">
                <a:latin typeface="Times New Roman" panose="02020603050405020304" pitchFamily="18" charset="0"/>
              </a:rPr>
              <a:t>H</a:t>
            </a:r>
            <a:r>
              <a:rPr lang="en-US" altLang="zh-CN" sz="2000" baseline="-25000" dirty="0">
                <a:latin typeface="Times New Roman" panose="02020603050405020304" pitchFamily="18" charset="0"/>
              </a:rPr>
              <a:t>2 </a:t>
            </a:r>
            <a:r>
              <a:rPr lang="en-US" altLang="zh-CN" sz="1400" dirty="0"/>
              <a:t>∣ </a:t>
            </a:r>
            <a:r>
              <a:rPr lang="en-US" altLang="zh-CN" sz="2000" i="1" dirty="0">
                <a:latin typeface="Times New Roman" panose="02020603050405020304" pitchFamily="18" charset="0"/>
              </a:rPr>
              <a:t>E</a:t>
            </a:r>
            <a:r>
              <a:rPr lang="en-US" altLang="zh-CN" sz="2000" dirty="0">
                <a:latin typeface="Times New Roman" panose="02020603050405020304" pitchFamily="18" charset="0"/>
              </a:rPr>
              <a:t>)=0.26</a:t>
            </a:r>
            <a:r>
              <a:rPr lang="zh-CN" altLang="en-US" sz="2000" dirty="0">
                <a:latin typeface="Times New Roman" panose="02020603050405020304" pitchFamily="18" charset="0"/>
              </a:rPr>
              <a:t>，</a:t>
            </a:r>
            <a:r>
              <a:rPr lang="en-US" altLang="zh-CN" sz="2000" i="1" dirty="0">
                <a:latin typeface="Times New Roman" panose="02020603050405020304" pitchFamily="18" charset="0"/>
              </a:rPr>
              <a:t>P</a:t>
            </a:r>
            <a:r>
              <a:rPr lang="en-US" altLang="zh-CN" sz="2000" dirty="0">
                <a:latin typeface="Times New Roman" panose="02020603050405020304" pitchFamily="18" charset="0"/>
              </a:rPr>
              <a:t>(</a:t>
            </a:r>
            <a:r>
              <a:rPr lang="en-US" altLang="zh-CN" sz="2000" i="1" dirty="0">
                <a:latin typeface="Times New Roman" panose="02020603050405020304" pitchFamily="18" charset="0"/>
              </a:rPr>
              <a:t>H</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en-US" altLang="zh-CN" sz="2000" dirty="0">
                <a:latin typeface="Times New Roman" panose="02020603050405020304" pitchFamily="18" charset="0"/>
              </a:rPr>
              <a:t>)=0.43</a:t>
            </a:r>
          </a:p>
        </p:txBody>
      </p:sp>
      <p:sp>
        <p:nvSpPr>
          <p:cNvPr id="10" name="灯片编号占位符 9">
            <a:extLst>
              <a:ext uri="{FF2B5EF4-FFF2-40B4-BE49-F238E27FC236}">
                <a16:creationId xmlns:a16="http://schemas.microsoft.com/office/drawing/2014/main" id="{760EB75D-25B3-44D7-AD8C-7A86CD1C6B13}"/>
              </a:ext>
            </a:extLst>
          </p:cNvPr>
          <p:cNvSpPr>
            <a:spLocks noGrp="1"/>
          </p:cNvSpPr>
          <p:nvPr>
            <p:ph type="sldNum" sz="quarter" idx="12"/>
          </p:nvPr>
        </p:nvSpPr>
        <p:spPr/>
        <p:txBody>
          <a:bodyPr/>
          <a:lstStyle/>
          <a:p>
            <a:pPr>
              <a:defRPr/>
            </a:pPr>
            <a:fld id="{F93565C8-2DE5-4E5B-A203-1E3BCE8159D5}" type="slidenum">
              <a:rPr lang="zh-CN" altLang="en-US" smtClean="0"/>
              <a:pPr>
                <a:defRPr/>
              </a:pPr>
              <a:t>25</a:t>
            </a:fld>
            <a:endParaRPr lang="en-US" altLang="zh-CN"/>
          </a:p>
        </p:txBody>
      </p:sp>
      <p:sp>
        <p:nvSpPr>
          <p:cNvPr id="11" name="对话气泡: 矩形 10">
            <a:extLst>
              <a:ext uri="{FF2B5EF4-FFF2-40B4-BE49-F238E27FC236}">
                <a16:creationId xmlns:a16="http://schemas.microsoft.com/office/drawing/2014/main" id="{C035C7F4-18EF-49DC-9D2F-1C0B7DBD0BD4}"/>
              </a:ext>
            </a:extLst>
          </p:cNvPr>
          <p:cNvSpPr/>
          <p:nvPr/>
        </p:nvSpPr>
        <p:spPr bwMode="auto">
          <a:xfrm>
            <a:off x="6271203" y="1699848"/>
            <a:ext cx="1397140" cy="355466"/>
          </a:xfrm>
          <a:prstGeom prst="wedgeRectCallout">
            <a:avLst>
              <a:gd name="adj1" fmla="val -70425"/>
              <a:gd name="adj2" fmla="val 7094"/>
            </a:avLst>
          </a:prstGeom>
          <a:solidFill>
            <a:srgbClr val="FFC000">
              <a:alpha val="35000"/>
            </a:srgbClr>
          </a:solid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1800" b="1" dirty="0"/>
              <a:t>先验概率</a:t>
            </a:r>
            <a:endParaRPr kumimoji="0" lang="zh-CN" altLang="en-US" sz="1800" b="1" i="0" u="none" strike="noStrike" cap="none" normalizeH="0" baseline="0" dirty="0">
              <a:ln>
                <a:noFill/>
              </a:ln>
              <a:solidFill>
                <a:schemeClr val="tx1"/>
              </a:solidFill>
              <a:effectLst/>
              <a:latin typeface="Times New Roman" pitchFamily="18" charset="0"/>
              <a:ea typeface="华文仿宋" pitchFamily="2" charset="-122"/>
            </a:endParaRPr>
          </a:p>
        </p:txBody>
      </p:sp>
      <p:sp>
        <p:nvSpPr>
          <p:cNvPr id="13" name="对话气泡: 矩形 12">
            <a:extLst>
              <a:ext uri="{FF2B5EF4-FFF2-40B4-BE49-F238E27FC236}">
                <a16:creationId xmlns:a16="http://schemas.microsoft.com/office/drawing/2014/main" id="{8F3A6ADA-0BD4-4A5A-810D-8FC258F74BC9}"/>
              </a:ext>
            </a:extLst>
          </p:cNvPr>
          <p:cNvSpPr/>
          <p:nvPr/>
        </p:nvSpPr>
        <p:spPr bwMode="auto">
          <a:xfrm>
            <a:off x="5436096" y="2675539"/>
            <a:ext cx="1040169" cy="355466"/>
          </a:xfrm>
          <a:prstGeom prst="wedgeRectCallout">
            <a:avLst>
              <a:gd name="adj1" fmla="val -83949"/>
              <a:gd name="adj2" fmla="val 11051"/>
            </a:avLst>
          </a:prstGeom>
          <a:solidFill>
            <a:srgbClr val="FFC000">
              <a:alpha val="35000"/>
            </a:srgbClr>
          </a:solid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1800" b="1" dirty="0"/>
              <a:t>后验概率</a:t>
            </a:r>
            <a:endParaRPr kumimoji="0" lang="zh-CN" altLang="en-US" sz="1800" b="1" i="0" u="none" strike="noStrike" cap="none" normalizeH="0" baseline="0" dirty="0">
              <a:ln>
                <a:noFill/>
              </a:ln>
              <a:solidFill>
                <a:schemeClr val="tx1"/>
              </a:solidFill>
              <a:effectLst/>
              <a:latin typeface="Times New Roman" pitchFamily="18" charset="0"/>
              <a:ea typeface="华文仿宋" pitchFamily="2" charset="-122"/>
            </a:endParaRPr>
          </a:p>
        </p:txBody>
      </p:sp>
    </p:spTree>
    <p:extLst>
      <p:ext uri="{BB962C8B-B14F-4D97-AF65-F5344CB8AC3E}">
        <p14:creationId xmlns:p14="http://schemas.microsoft.com/office/powerpoint/2010/main" val="267223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C537D-9F6C-445C-AB1B-901CB7A1BD79}"/>
              </a:ext>
            </a:extLst>
          </p:cNvPr>
          <p:cNvSpPr>
            <a:spLocks noGrp="1"/>
          </p:cNvSpPr>
          <p:nvPr>
            <p:ph type="title"/>
          </p:nvPr>
        </p:nvSpPr>
        <p:spPr/>
        <p:txBody>
          <a:bodyPr/>
          <a:lstStyle/>
          <a:p>
            <a:r>
              <a:rPr lang="en-US" altLang="zh-CN" dirty="0"/>
              <a:t>Bayes</a:t>
            </a:r>
            <a:r>
              <a:rPr lang="zh-CN" altLang="en-US" dirty="0"/>
              <a:t>公式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283B25A-BADD-44AE-A921-8B93083B461B}"/>
                  </a:ext>
                </a:extLst>
              </p:cNvPr>
              <p:cNvSpPr>
                <a:spLocks noGrp="1"/>
              </p:cNvSpPr>
              <p:nvPr>
                <p:ph idx="1"/>
              </p:nvPr>
            </p:nvSpPr>
            <p:spPr/>
            <p:txBody>
              <a:bodyPr/>
              <a:lstStyle/>
              <a:p>
                <a:r>
                  <a:rPr lang="zh-CN" altLang="en-US" dirty="0"/>
                  <a:t>多证据情况</a:t>
                </a:r>
                <a:endParaRPr lang="en-US" altLang="zh-CN" dirty="0"/>
              </a:p>
              <a:p>
                <a:pPr lvl="1"/>
                <a:r>
                  <a:rPr lang="zh-CN" altLang="en-US" dirty="0"/>
                  <a:t>多个证据</a:t>
                </a:r>
                <a:r>
                  <a:rPr lang="en-US" altLang="zh-CN" dirty="0"/>
                  <a:t>E</a:t>
                </a:r>
                <a:r>
                  <a:rPr lang="en-US" altLang="zh-CN" baseline="-25000" dirty="0"/>
                  <a:t>1</a:t>
                </a:r>
                <a:r>
                  <a:rPr lang="en-US" altLang="zh-CN" dirty="0"/>
                  <a:t>, E</a:t>
                </a:r>
                <a:r>
                  <a:rPr lang="en-US" altLang="zh-CN" baseline="-25000" dirty="0"/>
                  <a:t>2</a:t>
                </a:r>
                <a:r>
                  <a:rPr lang="en-US" altLang="zh-CN" dirty="0"/>
                  <a:t>, …, </a:t>
                </a:r>
                <a:r>
                  <a:rPr lang="en-US" altLang="zh-CN" dirty="0" err="1"/>
                  <a:t>E</a:t>
                </a:r>
                <a:r>
                  <a:rPr lang="en-US" altLang="zh-CN" baseline="-25000" dirty="0" err="1"/>
                  <a:t>m</a:t>
                </a:r>
                <a:r>
                  <a:rPr lang="zh-CN" altLang="en-US" dirty="0"/>
                  <a:t> ，多个结论</a:t>
                </a:r>
                <a:r>
                  <a:rPr lang="en-US" altLang="zh-CN" i="1" dirty="0">
                    <a:latin typeface="Times New Roman" panose="02020603050405020304" pitchFamily="18" charset="0"/>
                  </a:rPr>
                  <a:t>H</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H</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i="1" dirty="0" err="1">
                    <a:latin typeface="Times New Roman" panose="02020603050405020304" pitchFamily="18" charset="0"/>
                  </a:rPr>
                  <a:t>H</a:t>
                </a:r>
                <a:r>
                  <a:rPr lang="en-US" altLang="zh-CN" baseline="-25000" dirty="0" err="1">
                    <a:latin typeface="Times New Roman" panose="02020603050405020304" pitchFamily="18" charset="0"/>
                  </a:rPr>
                  <a:t>n</a:t>
                </a:r>
                <a:r>
                  <a:rPr lang="zh-CN" altLang="en-US" dirty="0"/>
                  <a:t>，且每个证据都以一定程度支持结论。</a:t>
                </a:r>
                <a:endParaRPr lang="en-US" altLang="zh-CN" dirty="0"/>
              </a:p>
              <a:p>
                <a:pPr lvl="1"/>
                <a:r>
                  <a:rPr lang="zh-CN" altLang="en-US" dirty="0"/>
                  <a:t>扩充后的公式：</a:t>
                </a:r>
              </a:p>
              <a:p>
                <a:pPr marL="900113" lvl="1"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𝑷</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𝑯</m:t>
                              </m:r>
                            </m:e>
                            <m:sub>
                              <m:r>
                                <a:rPr lang="en-US" altLang="zh-CN" sz="2000" i="1">
                                  <a:latin typeface="Cambria Math" panose="02040503050406030204" pitchFamily="18" charset="0"/>
                                  <a:ea typeface="Cambria Math" panose="02040503050406030204" pitchFamily="18" charset="0"/>
                                </a:rPr>
                                <m:t>𝒊</m:t>
                              </m:r>
                            </m:sub>
                          </m:sSub>
                        </m:e>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𝑬</m:t>
                              </m:r>
                            </m:e>
                            <m:sub>
                              <m:r>
                                <a:rPr lang="en-US" altLang="zh-CN" sz="2000" i="1">
                                  <a:latin typeface="Cambria Math" panose="02040503050406030204" pitchFamily="18" charset="0"/>
                                  <a:ea typeface="Cambria Math" panose="02040503050406030204" pitchFamily="18" charset="0"/>
                                </a:rPr>
                                <m:t>𝟏</m:t>
                              </m:r>
                            </m:sub>
                          </m:sSub>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𝑬</m:t>
                              </m:r>
                            </m:e>
                            <m:sub>
                              <m:r>
                                <a:rPr lang="en-US" altLang="zh-CN" sz="2000" i="1">
                                  <a:latin typeface="Cambria Math" panose="02040503050406030204" pitchFamily="18" charset="0"/>
                                  <a:ea typeface="Cambria Math" panose="02040503050406030204" pitchFamily="18" charset="0"/>
                                </a:rPr>
                                <m:t>𝟐</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𝑬</m:t>
                              </m:r>
                            </m:e>
                            <m:sub>
                              <m:r>
                                <a:rPr lang="en-US" altLang="zh-CN" sz="2000" i="1">
                                  <a:latin typeface="Cambria Math" panose="02040503050406030204" pitchFamily="18" charset="0"/>
                                  <a:ea typeface="Cambria Math" panose="02040503050406030204" pitchFamily="18" charset="0"/>
                                </a:rPr>
                                <m:t>𝒎</m:t>
                              </m:r>
                            </m:sub>
                          </m:sSub>
                        </m:e>
                      </m:d>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𝑷</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𝑬</m:t>
                              </m:r>
                            </m:e>
                            <m:sub>
                              <m:r>
                                <a:rPr lang="en-US" altLang="zh-CN" sz="2000" i="1">
                                  <a:latin typeface="Cambria Math" panose="02040503050406030204" pitchFamily="18" charset="0"/>
                                  <a:ea typeface="Cambria Math" panose="02040503050406030204" pitchFamily="18" charset="0"/>
                                </a:rPr>
                                <m:t>𝟏</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𝑯</m:t>
                              </m:r>
                            </m:e>
                            <m:sub>
                              <m:r>
                                <a:rPr lang="en-US" altLang="zh-CN" sz="2000" i="1">
                                  <a:latin typeface="Cambria Math" panose="02040503050406030204" pitchFamily="18" charset="0"/>
                                  <a:ea typeface="Cambria Math" panose="02040503050406030204" pitchFamily="18" charset="0"/>
                                </a:rPr>
                                <m:t>𝒊</m:t>
                              </m:r>
                            </m:sub>
                          </m:sSub>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𝑷</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𝑬</m:t>
                              </m:r>
                            </m:e>
                            <m:sub>
                              <m:r>
                                <a:rPr lang="en-US" altLang="zh-CN" sz="2000" i="1">
                                  <a:latin typeface="Cambria Math" panose="02040503050406030204" pitchFamily="18" charset="0"/>
                                  <a:ea typeface="Cambria Math" panose="02040503050406030204" pitchFamily="18" charset="0"/>
                                </a:rPr>
                                <m:t>𝟐</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𝑯</m:t>
                              </m:r>
                            </m:e>
                            <m:sub>
                              <m:r>
                                <a:rPr lang="en-US" altLang="zh-CN" sz="2000" i="1">
                                  <a:latin typeface="Cambria Math" panose="02040503050406030204" pitchFamily="18" charset="0"/>
                                  <a:ea typeface="Cambria Math" panose="02040503050406030204" pitchFamily="18" charset="0"/>
                                </a:rPr>
                                <m:t>𝒊</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𝑷</m:t>
                          </m:r>
                          <m:r>
                            <a:rPr lang="en-US" altLang="zh-CN" sz="2000" b="1" i="1" smtClean="0">
                              <a:latin typeface="Cambria Math" panose="02040503050406030204" pitchFamily="18" charset="0"/>
                              <a:ea typeface="Cambria Math" panose="02040503050406030204" pitchFamily="18" charset="0"/>
                            </a:rPr>
                            <m:t>(</m:t>
                          </m:r>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𝑬</m:t>
                              </m:r>
                            </m:e>
                            <m:sub>
                              <m:r>
                                <a:rPr lang="en-US" altLang="zh-CN" sz="2000" b="1" i="1" smtClean="0">
                                  <a:latin typeface="Cambria Math" panose="02040503050406030204" pitchFamily="18" charset="0"/>
                                  <a:ea typeface="Cambria Math" panose="02040503050406030204" pitchFamily="18" charset="0"/>
                                </a:rPr>
                                <m:t>𝒎</m:t>
                              </m:r>
                            </m:sub>
                          </m:sSub>
                          <m:r>
                            <a:rPr lang="en-US" altLang="zh-CN" sz="2000" b="1" i="1" smtClean="0">
                              <a:latin typeface="Cambria Math" panose="02040503050406030204" pitchFamily="18" charset="0"/>
                              <a:ea typeface="Cambria Math" panose="02040503050406030204" pitchFamily="18" charset="0"/>
                            </a:rPr>
                            <m:t>|</m:t>
                          </m:r>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𝑯</m:t>
                              </m:r>
                            </m:e>
                            <m:sub>
                              <m:r>
                                <a:rPr lang="en-US" altLang="zh-CN" sz="2000" b="1" i="1" smtClean="0">
                                  <a:latin typeface="Cambria Math" panose="02040503050406030204" pitchFamily="18" charset="0"/>
                                  <a:ea typeface="Cambria Math" panose="02040503050406030204" pitchFamily="18" charset="0"/>
                                </a:rPr>
                                <m:t>𝒊</m:t>
                              </m:r>
                            </m:sub>
                          </m:sSub>
                          <m:r>
                            <a:rPr lang="en-US" altLang="zh-CN" sz="2000" b="1"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𝑷</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𝑯</m:t>
                              </m:r>
                            </m:e>
                            <m:sub>
                              <m:r>
                                <a:rPr lang="en-US" altLang="zh-CN" sz="2000" i="1">
                                  <a:latin typeface="Cambria Math" panose="02040503050406030204" pitchFamily="18" charset="0"/>
                                  <a:ea typeface="Cambria Math" panose="02040503050406030204" pitchFamily="18" charset="0"/>
                                </a:rPr>
                                <m:t>𝒊</m:t>
                              </m:r>
                            </m:sub>
                          </m:sSub>
                          <m:r>
                            <a:rPr lang="en-US" altLang="zh-CN" sz="2000" i="1">
                              <a:latin typeface="Cambria Math" panose="02040503050406030204" pitchFamily="18" charset="0"/>
                              <a:ea typeface="Cambria Math" panose="02040503050406030204" pitchFamily="18" charset="0"/>
                            </a:rPr>
                            <m:t>) </m:t>
                          </m:r>
                        </m:num>
                        <m:den>
                          <m:nary>
                            <m:naryPr>
                              <m:chr m:val="∑"/>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b="1" i="1" smtClean="0">
                                  <a:latin typeface="Cambria Math" panose="02040503050406030204" pitchFamily="18" charset="0"/>
                                  <a:ea typeface="Cambria Math" panose="02040503050406030204" pitchFamily="18" charset="0"/>
                                </a:rPr>
                                <m:t>𝒋</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sub>
                            <m:sup>
                              <m:r>
                                <a:rPr lang="en-US" altLang="zh-CN" sz="2000" b="1" i="1" smtClean="0">
                                  <a:latin typeface="Cambria Math" panose="02040503050406030204" pitchFamily="18" charset="0"/>
                                  <a:ea typeface="Cambria Math" panose="02040503050406030204" pitchFamily="18" charset="0"/>
                                </a:rPr>
                                <m:t>𝒏</m:t>
                              </m:r>
                            </m:sup>
                            <m:e>
                              <m:r>
                                <a:rPr lang="en-US" altLang="zh-CN" sz="2000" b="1" i="1" smtClean="0">
                                  <a:latin typeface="Cambria Math" panose="02040503050406030204" pitchFamily="18" charset="0"/>
                                  <a:ea typeface="Cambria Math" panose="02040503050406030204" pitchFamily="18" charset="0"/>
                                </a:rPr>
                                <m:t>𝑷</m:t>
                              </m:r>
                              <m:r>
                                <a:rPr lang="en-US" altLang="zh-CN" sz="2000" b="1" i="1" smtClean="0">
                                  <a:latin typeface="Cambria Math" panose="02040503050406030204" pitchFamily="18" charset="0"/>
                                  <a:ea typeface="Cambria Math" panose="02040503050406030204" pitchFamily="18" charset="0"/>
                                </a:rPr>
                                <m:t>(</m:t>
                              </m:r>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𝑬</m:t>
                                  </m:r>
                                </m:e>
                                <m:sub>
                                  <m:r>
                                    <a:rPr lang="en-US" altLang="zh-CN" sz="2000" b="1" i="1" smtClean="0">
                                      <a:latin typeface="Cambria Math" panose="02040503050406030204" pitchFamily="18" charset="0"/>
                                      <a:ea typeface="Cambria Math" panose="02040503050406030204" pitchFamily="18" charset="0"/>
                                    </a:rPr>
                                    <m:t>𝟏</m:t>
                                  </m:r>
                                </m:sub>
                              </m:sSub>
                              <m:r>
                                <a:rPr lang="en-US" altLang="zh-CN" sz="2000" b="1" i="1" smtClean="0">
                                  <a:latin typeface="Cambria Math" panose="02040503050406030204" pitchFamily="18" charset="0"/>
                                  <a:ea typeface="Cambria Math" panose="02040503050406030204" pitchFamily="18" charset="0"/>
                                </a:rPr>
                                <m:t>|</m:t>
                              </m:r>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𝑯</m:t>
                                  </m:r>
                                </m:e>
                                <m:sub>
                                  <m:r>
                                    <a:rPr lang="en-US" altLang="zh-CN" sz="2000" b="1" i="1" smtClean="0">
                                      <a:latin typeface="Cambria Math" panose="02040503050406030204" pitchFamily="18" charset="0"/>
                                      <a:ea typeface="Cambria Math" panose="02040503050406030204" pitchFamily="18" charset="0"/>
                                    </a:rPr>
                                    <m:t>𝒋</m:t>
                                  </m:r>
                                </m:sub>
                              </m:sSub>
                              <m:r>
                                <a:rPr lang="en-US" altLang="zh-CN" sz="2000" b="1"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𝑷</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𝑬</m:t>
                                  </m:r>
                                </m:e>
                                <m:sub>
                                  <m:r>
                                    <a:rPr lang="en-US" altLang="zh-CN" sz="2000" b="1" i="1" smtClean="0">
                                      <a:latin typeface="Cambria Math" panose="02040503050406030204" pitchFamily="18" charset="0"/>
                                      <a:ea typeface="Cambria Math" panose="02040503050406030204" pitchFamily="18" charset="0"/>
                                    </a:rPr>
                                    <m:t>𝟐</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𝑯</m:t>
                                  </m:r>
                                </m:e>
                                <m:sub>
                                  <m:r>
                                    <a:rPr lang="en-US" altLang="zh-CN" sz="2000" i="1">
                                      <a:latin typeface="Cambria Math" panose="02040503050406030204" pitchFamily="18" charset="0"/>
                                      <a:ea typeface="Cambria Math" panose="02040503050406030204" pitchFamily="18" charset="0"/>
                                    </a:rPr>
                                    <m:t>𝒋</m:t>
                                  </m:r>
                                </m:sub>
                              </m:sSub>
                              <m:r>
                                <a:rPr lang="en-US" altLang="zh-CN" sz="2000" i="1">
                                  <a:latin typeface="Cambria Math" panose="02040503050406030204" pitchFamily="18" charset="0"/>
                                  <a:ea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𝑷</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𝑬</m:t>
                                  </m:r>
                                </m:e>
                                <m:sub>
                                  <m:r>
                                    <a:rPr lang="en-US" altLang="zh-CN" sz="2000" b="1" i="1" smtClean="0">
                                      <a:latin typeface="Cambria Math" panose="02040503050406030204" pitchFamily="18" charset="0"/>
                                      <a:ea typeface="Cambria Math" panose="02040503050406030204" pitchFamily="18" charset="0"/>
                                    </a:rPr>
                                    <m:t>𝒎</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𝑯</m:t>
                                  </m:r>
                                </m:e>
                                <m:sub>
                                  <m:r>
                                    <a:rPr lang="en-US" altLang="zh-CN" sz="2000" i="1">
                                      <a:latin typeface="Cambria Math" panose="02040503050406030204" pitchFamily="18" charset="0"/>
                                      <a:ea typeface="Cambria Math" panose="02040503050406030204" pitchFamily="18" charset="0"/>
                                    </a:rPr>
                                    <m:t>𝒋</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𝑷</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𝑯</m:t>
                                  </m:r>
                                </m:e>
                                <m:sub>
                                  <m:r>
                                    <a:rPr lang="en-US" altLang="zh-CN" sz="2000" b="1" i="1" smtClean="0">
                                      <a:latin typeface="Cambria Math" panose="02040503050406030204" pitchFamily="18" charset="0"/>
                                      <a:ea typeface="Cambria Math" panose="02040503050406030204" pitchFamily="18" charset="0"/>
                                    </a:rPr>
                                    <m:t>𝒋</m:t>
                                  </m:r>
                                </m:sub>
                              </m:sSub>
                              <m:r>
                                <a:rPr lang="en-US" altLang="zh-CN" sz="2000" i="1">
                                  <a:latin typeface="Cambria Math" panose="02040503050406030204" pitchFamily="18" charset="0"/>
                                  <a:ea typeface="Cambria Math" panose="02040503050406030204" pitchFamily="18" charset="0"/>
                                </a:rPr>
                                <m:t>)</m:t>
                              </m:r>
                            </m:e>
                          </m:nary>
                        </m:den>
                      </m:f>
                    </m:oMath>
                  </m:oMathPara>
                </a14:m>
                <a:endParaRPr lang="en-US" altLang="zh-CN" sz="1800" i="1" dirty="0">
                  <a:latin typeface="Cambria Math" panose="02040503050406030204" pitchFamily="18" charset="0"/>
                  <a:ea typeface="Cambria Math" panose="02040503050406030204" pitchFamily="18" charset="0"/>
                </a:endParaRPr>
              </a:p>
              <a:p>
                <a:pPr marL="471487" lvl="1" indent="0">
                  <a:buNone/>
                </a:pPr>
                <a:r>
                  <a:rPr lang="en-US" altLang="zh-CN" sz="1800" b="1" dirty="0">
                    <a:ea typeface="Cambria Math" panose="02040503050406030204" pitchFamily="18" charset="0"/>
                  </a:rPr>
                  <a:t>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𝒊</m:t>
                    </m:r>
                    <m:r>
                      <a:rPr lang="en-US" altLang="zh-CN" sz="2000" b="1" i="1" smtClean="0">
                        <a:latin typeface="Cambria Math" panose="02040503050406030204" pitchFamily="18" charset="0"/>
                        <a:ea typeface="Cambria Math" panose="02040503050406030204" pitchFamily="18" charset="0"/>
                      </a:rPr>
                      <m:t>=</m:t>
                    </m:r>
                  </m:oMath>
                </a14:m>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1, 2, …,</a:t>
                </a:r>
                <a:r>
                  <a:rPr lang="en-US" altLang="zh-CN" sz="2000" i="1" dirty="0">
                    <a:latin typeface="Times New Roman" panose="02020603050405020304" pitchFamily="18" charset="0"/>
                    <a:ea typeface="Cambria Math" panose="02040503050406030204" pitchFamily="18" charset="0"/>
                    <a:cs typeface="Times New Roman" panose="02020603050405020304" pitchFamily="18" charset="0"/>
                  </a:rPr>
                  <a:t> n</a:t>
                </a:r>
              </a:p>
              <a:p>
                <a:pPr lvl="1"/>
                <a:endParaRPr lang="zh-CN" altLang="en-US" i="1" dirty="0">
                  <a:latin typeface="Cambria Math" panose="02040503050406030204" pitchFamily="18" charset="0"/>
                  <a:ea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4283B25A-BADD-44AE-A921-8B93083B461B}"/>
                  </a:ext>
                </a:extLst>
              </p:cNvPr>
              <p:cNvSpPr>
                <a:spLocks noGrp="1" noRot="1" noChangeAspect="1" noMove="1" noResize="1" noEditPoints="1" noAdjustHandles="1" noChangeArrowheads="1" noChangeShapeType="1" noTextEdit="1"/>
              </p:cNvSpPr>
              <p:nvPr>
                <p:ph idx="1"/>
              </p:nvPr>
            </p:nvSpPr>
            <p:spPr>
              <a:blipFill>
                <a:blip r:embed="rId2"/>
                <a:stretch>
                  <a:fillRect l="-1067" t="-726" r="-11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EFF5069-2491-4726-B9DE-2FA73ACCB05F}"/>
              </a:ext>
            </a:extLst>
          </p:cNvPr>
          <p:cNvSpPr>
            <a:spLocks noGrp="1"/>
          </p:cNvSpPr>
          <p:nvPr>
            <p:ph type="sldNum" sz="quarter" idx="12"/>
          </p:nvPr>
        </p:nvSpPr>
        <p:spPr/>
        <p:txBody>
          <a:bodyPr/>
          <a:lstStyle/>
          <a:p>
            <a:pPr>
              <a:defRPr/>
            </a:pPr>
            <a:fld id="{F93565C8-2DE5-4E5B-A203-1E3BCE8159D5}" type="slidenum">
              <a:rPr lang="zh-CN" altLang="en-US" smtClean="0"/>
              <a:pPr>
                <a:defRPr/>
              </a:pPr>
              <a:t>26</a:t>
            </a:fld>
            <a:endParaRPr lang="en-US" altLang="zh-CN"/>
          </a:p>
        </p:txBody>
      </p:sp>
    </p:spTree>
    <p:extLst>
      <p:ext uri="{BB962C8B-B14F-4D97-AF65-F5344CB8AC3E}">
        <p14:creationId xmlns:p14="http://schemas.microsoft.com/office/powerpoint/2010/main" val="211154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8BC5E-73E1-4734-8F3F-5D2CF1B6F51C}"/>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5AD34B09-306F-4719-9F1C-B76F425A62E3}"/>
              </a:ext>
            </a:extLst>
          </p:cNvPr>
          <p:cNvSpPr>
            <a:spLocks noGrp="1"/>
          </p:cNvSpPr>
          <p:nvPr>
            <p:ph idx="1"/>
          </p:nvPr>
        </p:nvSpPr>
        <p:spPr/>
        <p:txBody>
          <a:bodyPr/>
          <a:lstStyle/>
          <a:p>
            <a:pPr marL="0" indent="0">
              <a:buNone/>
            </a:pPr>
            <a:r>
              <a:rPr lang="zh-CN" altLang="en-US" dirty="0"/>
              <a:t>已知</a:t>
            </a:r>
          </a:p>
        </p:txBody>
      </p:sp>
      <p:graphicFrame>
        <p:nvGraphicFramePr>
          <p:cNvPr id="5" name="Object 5">
            <a:extLst>
              <a:ext uri="{FF2B5EF4-FFF2-40B4-BE49-F238E27FC236}">
                <a16:creationId xmlns:a16="http://schemas.microsoft.com/office/drawing/2014/main" id="{A97C0D95-9BF8-477E-8416-20DE8FDC5340}"/>
              </a:ext>
            </a:extLst>
          </p:cNvPr>
          <p:cNvGraphicFramePr>
            <a:graphicFrameLocks noChangeAspect="1"/>
          </p:cNvGraphicFramePr>
          <p:nvPr>
            <p:extLst>
              <p:ext uri="{D42A27DB-BD31-4B8C-83A1-F6EECF244321}">
                <p14:modId xmlns:p14="http://schemas.microsoft.com/office/powerpoint/2010/main" val="1911487505"/>
              </p:ext>
            </p:extLst>
          </p:nvPr>
        </p:nvGraphicFramePr>
        <p:xfrm>
          <a:off x="1231776" y="1700808"/>
          <a:ext cx="1306500" cy="468000"/>
        </p:xfrm>
        <a:graphic>
          <a:graphicData uri="http://schemas.openxmlformats.org/presentationml/2006/ole">
            <mc:AlternateContent xmlns:mc="http://schemas.openxmlformats.org/markup-compatibility/2006">
              <mc:Choice xmlns:v="urn:schemas-microsoft-com:vml" Requires="v">
                <p:oleObj spid="_x0000_s49703" name="Equation" r:id="rId3" imgW="596880" imgH="177480" progId="Equation.DSMT4">
                  <p:embed/>
                </p:oleObj>
              </mc:Choice>
              <mc:Fallback>
                <p:oleObj name="Equation" r:id="rId3" imgW="596880" imgH="177480" progId="Equation.DSMT4">
                  <p:embed/>
                  <p:pic>
                    <p:nvPicPr>
                      <p:cNvPr id="310277" name="Object 5">
                        <a:extLst>
                          <a:ext uri="{FF2B5EF4-FFF2-40B4-BE49-F238E27FC236}">
                            <a16:creationId xmlns:a16="http://schemas.microsoft.com/office/drawing/2014/main" id="{16C6C4D4-29E9-45CB-803D-055D4BD41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776" y="1700808"/>
                        <a:ext cx="13065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a:extLst>
              <a:ext uri="{FF2B5EF4-FFF2-40B4-BE49-F238E27FC236}">
                <a16:creationId xmlns:a16="http://schemas.microsoft.com/office/drawing/2014/main" id="{D43DF08B-51FF-457D-AE74-AC8C618B8F56}"/>
              </a:ext>
            </a:extLst>
          </p:cNvPr>
          <p:cNvGraphicFramePr>
            <a:graphicFrameLocks noChangeAspect="1"/>
          </p:cNvGraphicFramePr>
          <p:nvPr>
            <p:extLst>
              <p:ext uri="{D42A27DB-BD31-4B8C-83A1-F6EECF244321}">
                <p14:modId xmlns:p14="http://schemas.microsoft.com/office/powerpoint/2010/main" val="314340530"/>
              </p:ext>
            </p:extLst>
          </p:nvPr>
        </p:nvGraphicFramePr>
        <p:xfrm>
          <a:off x="2755771" y="1710333"/>
          <a:ext cx="1475357" cy="468000"/>
        </p:xfrm>
        <a:graphic>
          <a:graphicData uri="http://schemas.openxmlformats.org/presentationml/2006/ole">
            <mc:AlternateContent xmlns:mc="http://schemas.openxmlformats.org/markup-compatibility/2006">
              <mc:Choice xmlns:v="urn:schemas-microsoft-com:vml" Requires="v">
                <p:oleObj spid="_x0000_s49704" name="公式" r:id="rId5" imgW="787320" imgH="215640" progId="Equation.3">
                  <p:embed/>
                </p:oleObj>
              </mc:Choice>
              <mc:Fallback>
                <p:oleObj name="公式" r:id="rId5" imgW="787320" imgH="215640" progId="Equation.3">
                  <p:embed/>
                  <p:pic>
                    <p:nvPicPr>
                      <p:cNvPr id="310279" name="Object 7">
                        <a:extLst>
                          <a:ext uri="{FF2B5EF4-FFF2-40B4-BE49-F238E27FC236}">
                            <a16:creationId xmlns:a16="http://schemas.microsoft.com/office/drawing/2014/main" id="{29AB45DE-1A2E-45CB-9EE9-AB5D909595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5771" y="1710333"/>
                        <a:ext cx="1475357"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a:extLst>
              <a:ext uri="{FF2B5EF4-FFF2-40B4-BE49-F238E27FC236}">
                <a16:creationId xmlns:a16="http://schemas.microsoft.com/office/drawing/2014/main" id="{444198F8-11AC-43A4-ADB8-1EB9DD4D2FCF}"/>
              </a:ext>
            </a:extLst>
          </p:cNvPr>
          <p:cNvGraphicFramePr>
            <a:graphicFrameLocks noChangeAspect="1"/>
          </p:cNvGraphicFramePr>
          <p:nvPr>
            <p:extLst>
              <p:ext uri="{D42A27DB-BD31-4B8C-83A1-F6EECF244321}">
                <p14:modId xmlns:p14="http://schemas.microsoft.com/office/powerpoint/2010/main" val="1546604569"/>
              </p:ext>
            </p:extLst>
          </p:nvPr>
        </p:nvGraphicFramePr>
        <p:xfrm>
          <a:off x="4355971" y="1700808"/>
          <a:ext cx="1376141" cy="468000"/>
        </p:xfrm>
        <a:graphic>
          <a:graphicData uri="http://schemas.openxmlformats.org/presentationml/2006/ole">
            <mc:AlternateContent xmlns:mc="http://schemas.openxmlformats.org/markup-compatibility/2006">
              <mc:Choice xmlns:v="urn:schemas-microsoft-com:vml" Requires="v">
                <p:oleObj spid="_x0000_s49705" name="Equation" r:id="rId7" imgW="596880" imgH="177480" progId="Equation.DSMT4">
                  <p:embed/>
                </p:oleObj>
              </mc:Choice>
              <mc:Fallback>
                <p:oleObj name="Equation" r:id="rId7" imgW="596880" imgH="177480" progId="Equation.DSMT4">
                  <p:embed/>
                  <p:pic>
                    <p:nvPicPr>
                      <p:cNvPr id="310281" name="Object 9">
                        <a:extLst>
                          <a:ext uri="{FF2B5EF4-FFF2-40B4-BE49-F238E27FC236}">
                            <a16:creationId xmlns:a16="http://schemas.microsoft.com/office/drawing/2014/main" id="{46CA9C9E-8A94-47CD-8B58-EEEC62E4FD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1" y="1700808"/>
                        <a:ext cx="1376141"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a:extLst>
              <a:ext uri="{FF2B5EF4-FFF2-40B4-BE49-F238E27FC236}">
                <a16:creationId xmlns:a16="http://schemas.microsoft.com/office/drawing/2014/main" id="{C0AF7DA9-B5F1-423E-861F-569374D5704E}"/>
              </a:ext>
            </a:extLst>
          </p:cNvPr>
          <p:cNvGraphicFramePr>
            <a:graphicFrameLocks noChangeAspect="1"/>
          </p:cNvGraphicFramePr>
          <p:nvPr>
            <p:extLst>
              <p:ext uri="{D42A27DB-BD31-4B8C-83A1-F6EECF244321}">
                <p14:modId xmlns:p14="http://schemas.microsoft.com/office/powerpoint/2010/main" val="1981844390"/>
              </p:ext>
            </p:extLst>
          </p:nvPr>
        </p:nvGraphicFramePr>
        <p:xfrm>
          <a:off x="6119683" y="1654771"/>
          <a:ext cx="1530893" cy="468000"/>
        </p:xfrm>
        <a:graphic>
          <a:graphicData uri="http://schemas.openxmlformats.org/presentationml/2006/ole">
            <mc:AlternateContent xmlns:mc="http://schemas.openxmlformats.org/markup-compatibility/2006">
              <mc:Choice xmlns:v="urn:schemas-microsoft-com:vml" Requires="v">
                <p:oleObj spid="_x0000_s49706" name="公式" r:id="rId9" imgW="1002960" imgH="253800" progId="Equation.3">
                  <p:embed/>
                </p:oleObj>
              </mc:Choice>
              <mc:Fallback>
                <p:oleObj name="公式" r:id="rId9" imgW="1002960" imgH="253800" progId="Equation.3">
                  <p:embed/>
                  <p:pic>
                    <p:nvPicPr>
                      <p:cNvPr id="310285" name="Object 13">
                        <a:extLst>
                          <a:ext uri="{FF2B5EF4-FFF2-40B4-BE49-F238E27FC236}">
                            <a16:creationId xmlns:a16="http://schemas.microsoft.com/office/drawing/2014/main" id="{69359F33-9471-4CD4-8737-8979DD8DD9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9683" y="1654771"/>
                        <a:ext cx="1530893"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5">
            <a:extLst>
              <a:ext uri="{FF2B5EF4-FFF2-40B4-BE49-F238E27FC236}">
                <a16:creationId xmlns:a16="http://schemas.microsoft.com/office/drawing/2014/main" id="{D5512D33-416D-4570-8B5F-71A9482BB517}"/>
              </a:ext>
            </a:extLst>
          </p:cNvPr>
          <p:cNvGraphicFramePr>
            <a:graphicFrameLocks noChangeAspect="1"/>
          </p:cNvGraphicFramePr>
          <p:nvPr>
            <p:extLst>
              <p:ext uri="{D42A27DB-BD31-4B8C-83A1-F6EECF244321}">
                <p14:modId xmlns:p14="http://schemas.microsoft.com/office/powerpoint/2010/main" val="2109936841"/>
              </p:ext>
            </p:extLst>
          </p:nvPr>
        </p:nvGraphicFramePr>
        <p:xfrm>
          <a:off x="1219070" y="2423121"/>
          <a:ext cx="1847157" cy="468000"/>
        </p:xfrm>
        <a:graphic>
          <a:graphicData uri="http://schemas.openxmlformats.org/presentationml/2006/ole">
            <mc:AlternateContent xmlns:mc="http://schemas.openxmlformats.org/markup-compatibility/2006">
              <mc:Choice xmlns:v="urn:schemas-microsoft-com:vml" Requires="v">
                <p:oleObj spid="_x0000_s49707" name="公式" r:id="rId11" imgW="1041120" imgH="253800" progId="Equation.3">
                  <p:embed/>
                </p:oleObj>
              </mc:Choice>
              <mc:Fallback>
                <p:oleObj name="公式" r:id="rId11" imgW="1041120" imgH="253800" progId="Equation.3">
                  <p:embed/>
                  <p:pic>
                    <p:nvPicPr>
                      <p:cNvPr id="310287" name="Object 15">
                        <a:extLst>
                          <a:ext uri="{FF2B5EF4-FFF2-40B4-BE49-F238E27FC236}">
                            <a16:creationId xmlns:a16="http://schemas.microsoft.com/office/drawing/2014/main" id="{4274D008-8AE9-4C74-81A8-2D1100593A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070" y="2423121"/>
                        <a:ext cx="1847157"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7">
            <a:extLst>
              <a:ext uri="{FF2B5EF4-FFF2-40B4-BE49-F238E27FC236}">
                <a16:creationId xmlns:a16="http://schemas.microsoft.com/office/drawing/2014/main" id="{7DF3797A-04F3-4EDC-9B08-910CBE52A7BB}"/>
              </a:ext>
            </a:extLst>
          </p:cNvPr>
          <p:cNvGraphicFramePr>
            <a:graphicFrameLocks noChangeAspect="1"/>
          </p:cNvGraphicFramePr>
          <p:nvPr>
            <p:extLst>
              <p:ext uri="{D42A27DB-BD31-4B8C-83A1-F6EECF244321}">
                <p14:modId xmlns:p14="http://schemas.microsoft.com/office/powerpoint/2010/main" val="3892281610"/>
              </p:ext>
            </p:extLst>
          </p:nvPr>
        </p:nvGraphicFramePr>
        <p:xfrm>
          <a:off x="3430464" y="2383433"/>
          <a:ext cx="1643252" cy="468000"/>
        </p:xfrm>
        <a:graphic>
          <a:graphicData uri="http://schemas.openxmlformats.org/presentationml/2006/ole">
            <mc:AlternateContent xmlns:mc="http://schemas.openxmlformats.org/markup-compatibility/2006">
              <mc:Choice xmlns:v="urn:schemas-microsoft-com:vml" Requires="v">
                <p:oleObj spid="_x0000_s49708" name="公式" r:id="rId13" imgW="1028520" imgH="253800" progId="Equation.3">
                  <p:embed/>
                </p:oleObj>
              </mc:Choice>
              <mc:Fallback>
                <p:oleObj name="公式" r:id="rId13" imgW="1028520" imgH="253800" progId="Equation.3">
                  <p:embed/>
                  <p:pic>
                    <p:nvPicPr>
                      <p:cNvPr id="310289" name="Object 17">
                        <a:extLst>
                          <a:ext uri="{FF2B5EF4-FFF2-40B4-BE49-F238E27FC236}">
                            <a16:creationId xmlns:a16="http://schemas.microsoft.com/office/drawing/2014/main" id="{6F244385-23B9-4D83-AE7D-6A23E55E5E1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30464" y="2383433"/>
                        <a:ext cx="1643252"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9">
            <a:extLst>
              <a:ext uri="{FF2B5EF4-FFF2-40B4-BE49-F238E27FC236}">
                <a16:creationId xmlns:a16="http://schemas.microsoft.com/office/drawing/2014/main" id="{37A9D672-116A-4303-BE35-4311980CB242}"/>
              </a:ext>
            </a:extLst>
          </p:cNvPr>
          <p:cNvGraphicFramePr>
            <a:graphicFrameLocks noChangeAspect="1"/>
          </p:cNvGraphicFramePr>
          <p:nvPr>
            <p:extLst>
              <p:ext uri="{D42A27DB-BD31-4B8C-83A1-F6EECF244321}">
                <p14:modId xmlns:p14="http://schemas.microsoft.com/office/powerpoint/2010/main" val="2198231971"/>
              </p:ext>
            </p:extLst>
          </p:nvPr>
        </p:nvGraphicFramePr>
        <p:xfrm>
          <a:off x="5638676" y="2377083"/>
          <a:ext cx="1581086" cy="468000"/>
        </p:xfrm>
        <a:graphic>
          <a:graphicData uri="http://schemas.openxmlformats.org/presentationml/2006/ole">
            <mc:AlternateContent xmlns:mc="http://schemas.openxmlformats.org/markup-compatibility/2006">
              <mc:Choice xmlns:v="urn:schemas-microsoft-com:vml" Requires="v">
                <p:oleObj spid="_x0000_s49709" name="公式" r:id="rId15" imgW="1041120" imgH="253800" progId="Equation.3">
                  <p:embed/>
                </p:oleObj>
              </mc:Choice>
              <mc:Fallback>
                <p:oleObj name="公式" r:id="rId15" imgW="1041120" imgH="253800" progId="Equation.3">
                  <p:embed/>
                  <p:pic>
                    <p:nvPicPr>
                      <p:cNvPr id="310291" name="Object 19">
                        <a:extLst>
                          <a:ext uri="{FF2B5EF4-FFF2-40B4-BE49-F238E27FC236}">
                            <a16:creationId xmlns:a16="http://schemas.microsoft.com/office/drawing/2014/main" id="{697AE6B8-D264-45CB-A732-FB85EFA7B36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8676" y="2377083"/>
                        <a:ext cx="1581086"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1">
            <a:extLst>
              <a:ext uri="{FF2B5EF4-FFF2-40B4-BE49-F238E27FC236}">
                <a16:creationId xmlns:a16="http://schemas.microsoft.com/office/drawing/2014/main" id="{818AEB69-3059-486D-AAAE-CD564B2BEC65}"/>
              </a:ext>
            </a:extLst>
          </p:cNvPr>
          <p:cNvGraphicFramePr>
            <a:graphicFrameLocks noChangeAspect="1"/>
          </p:cNvGraphicFramePr>
          <p:nvPr>
            <p:extLst>
              <p:ext uri="{D42A27DB-BD31-4B8C-83A1-F6EECF244321}">
                <p14:modId xmlns:p14="http://schemas.microsoft.com/office/powerpoint/2010/main" val="4263508645"/>
              </p:ext>
            </p:extLst>
          </p:nvPr>
        </p:nvGraphicFramePr>
        <p:xfrm>
          <a:off x="1217489" y="3185121"/>
          <a:ext cx="1873378" cy="468000"/>
        </p:xfrm>
        <a:graphic>
          <a:graphicData uri="http://schemas.openxmlformats.org/presentationml/2006/ole">
            <mc:AlternateContent xmlns:mc="http://schemas.openxmlformats.org/markup-compatibility/2006">
              <mc:Choice xmlns:v="urn:schemas-microsoft-com:vml" Requires="v">
                <p:oleObj spid="_x0000_s49710" name="公式" r:id="rId17" imgW="1054080" imgH="253800" progId="Equation.3">
                  <p:embed/>
                </p:oleObj>
              </mc:Choice>
              <mc:Fallback>
                <p:oleObj name="公式" r:id="rId17" imgW="1054080" imgH="253800" progId="Equation.3">
                  <p:embed/>
                  <p:pic>
                    <p:nvPicPr>
                      <p:cNvPr id="310293" name="Object 21">
                        <a:extLst>
                          <a:ext uri="{FF2B5EF4-FFF2-40B4-BE49-F238E27FC236}">
                            <a16:creationId xmlns:a16="http://schemas.microsoft.com/office/drawing/2014/main" id="{6728F7C6-78CC-4852-9C71-2C00DEE76A1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7489" y="3185121"/>
                        <a:ext cx="1873378"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3">
            <a:extLst>
              <a:ext uri="{FF2B5EF4-FFF2-40B4-BE49-F238E27FC236}">
                <a16:creationId xmlns:a16="http://schemas.microsoft.com/office/drawing/2014/main" id="{4AD96A72-5FFD-4876-8AA5-5CD21CB2E9D5}"/>
              </a:ext>
            </a:extLst>
          </p:cNvPr>
          <p:cNvGraphicFramePr>
            <a:graphicFrameLocks noChangeAspect="1"/>
          </p:cNvGraphicFramePr>
          <p:nvPr>
            <p:extLst>
              <p:ext uri="{D42A27DB-BD31-4B8C-83A1-F6EECF244321}">
                <p14:modId xmlns:p14="http://schemas.microsoft.com/office/powerpoint/2010/main" val="2255119666"/>
              </p:ext>
            </p:extLst>
          </p:nvPr>
        </p:nvGraphicFramePr>
        <p:xfrm>
          <a:off x="3465384" y="3199408"/>
          <a:ext cx="1888081" cy="468000"/>
        </p:xfrm>
        <a:graphic>
          <a:graphicData uri="http://schemas.openxmlformats.org/presentationml/2006/ole">
            <mc:AlternateContent xmlns:mc="http://schemas.openxmlformats.org/markup-compatibility/2006">
              <mc:Choice xmlns:v="urn:schemas-microsoft-com:vml" Requires="v">
                <p:oleObj spid="_x0000_s49711" name="公式" r:id="rId19" imgW="1002960" imgH="253800" progId="Equation.3">
                  <p:embed/>
                </p:oleObj>
              </mc:Choice>
              <mc:Fallback>
                <p:oleObj name="公式" r:id="rId19" imgW="1002960" imgH="253800" progId="Equation.3">
                  <p:embed/>
                  <p:pic>
                    <p:nvPicPr>
                      <p:cNvPr id="310295" name="Object 23">
                        <a:extLst>
                          <a:ext uri="{FF2B5EF4-FFF2-40B4-BE49-F238E27FC236}">
                            <a16:creationId xmlns:a16="http://schemas.microsoft.com/office/drawing/2014/main" id="{3BC28291-890F-430B-9EDC-FC34852B7EF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5384" y="3199408"/>
                        <a:ext cx="1888081"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39">
            <a:extLst>
              <a:ext uri="{FF2B5EF4-FFF2-40B4-BE49-F238E27FC236}">
                <a16:creationId xmlns:a16="http://schemas.microsoft.com/office/drawing/2014/main" id="{0FFE8FC5-DBA4-4881-877F-AF9EDA26A5F0}"/>
              </a:ext>
            </a:extLst>
          </p:cNvPr>
          <p:cNvSpPr>
            <a:spLocks noChangeArrowheads="1"/>
          </p:cNvSpPr>
          <p:nvPr/>
        </p:nvSpPr>
        <p:spPr bwMode="auto">
          <a:xfrm>
            <a:off x="692671" y="406935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微软雅黑" panose="020B0503020204020204" pitchFamily="34" charset="-122"/>
                <a:ea typeface="微软雅黑" panose="020B0503020204020204" pitchFamily="34" charset="-122"/>
              </a:rPr>
              <a:t>求：</a:t>
            </a:r>
          </a:p>
        </p:txBody>
      </p:sp>
      <p:sp>
        <p:nvSpPr>
          <p:cNvPr id="15" name="Text Box 48">
            <a:extLst>
              <a:ext uri="{FF2B5EF4-FFF2-40B4-BE49-F238E27FC236}">
                <a16:creationId xmlns:a16="http://schemas.microsoft.com/office/drawing/2014/main" id="{6B1244FC-9948-4A12-BFA4-A61167E725A1}"/>
              </a:ext>
            </a:extLst>
          </p:cNvPr>
          <p:cNvSpPr txBox="1">
            <a:spLocks noChangeArrowheads="1"/>
          </p:cNvSpPr>
          <p:nvPr/>
        </p:nvSpPr>
        <p:spPr bwMode="auto">
          <a:xfrm>
            <a:off x="1297415" y="4085274"/>
            <a:ext cx="6840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H</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E</a:t>
            </a:r>
            <a:r>
              <a:rPr lang="en-US" altLang="zh-CN" sz="2400" baseline="-25000" dirty="0">
                <a:latin typeface="Times New Roman" panose="02020603050405020304" pitchFamily="18" charset="0"/>
              </a:rPr>
              <a:t>1</a:t>
            </a:r>
            <a:r>
              <a:rPr lang="en-US" altLang="zh-CN" sz="2400" i="1" dirty="0">
                <a:latin typeface="Times New Roman" panose="02020603050405020304" pitchFamily="18" charset="0"/>
              </a:rPr>
              <a:t>E</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H</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E</a:t>
            </a:r>
            <a:r>
              <a:rPr lang="en-US" altLang="zh-CN" sz="2400" baseline="-25000" dirty="0">
                <a:latin typeface="Times New Roman" panose="02020603050405020304" pitchFamily="18" charset="0"/>
              </a:rPr>
              <a:t>1</a:t>
            </a:r>
            <a:r>
              <a:rPr lang="en-US" altLang="zh-CN" sz="2400" i="1" dirty="0">
                <a:latin typeface="Times New Roman" panose="02020603050405020304" pitchFamily="18" charset="0"/>
              </a:rPr>
              <a:t>E</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H</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E</a:t>
            </a:r>
            <a:r>
              <a:rPr lang="en-US" altLang="zh-CN" sz="2400" baseline="-25000" dirty="0">
                <a:latin typeface="Times New Roman" panose="02020603050405020304" pitchFamily="18" charset="0"/>
              </a:rPr>
              <a:t>1</a:t>
            </a:r>
            <a:r>
              <a:rPr lang="en-US" altLang="zh-CN" sz="2400" i="1" dirty="0">
                <a:latin typeface="Times New Roman" panose="02020603050405020304" pitchFamily="18" charset="0"/>
              </a:rPr>
              <a:t>E</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p>
        </p:txBody>
      </p:sp>
      <p:sp>
        <p:nvSpPr>
          <p:cNvPr id="4" name="灯片编号占位符 3">
            <a:extLst>
              <a:ext uri="{FF2B5EF4-FFF2-40B4-BE49-F238E27FC236}">
                <a16:creationId xmlns:a16="http://schemas.microsoft.com/office/drawing/2014/main" id="{C0091D71-0033-4ABC-985D-2EE09E3E90EA}"/>
              </a:ext>
            </a:extLst>
          </p:cNvPr>
          <p:cNvSpPr>
            <a:spLocks noGrp="1"/>
          </p:cNvSpPr>
          <p:nvPr>
            <p:ph type="sldNum" sz="quarter" idx="12"/>
          </p:nvPr>
        </p:nvSpPr>
        <p:spPr/>
        <p:txBody>
          <a:bodyPr/>
          <a:lstStyle/>
          <a:p>
            <a:pPr>
              <a:defRPr/>
            </a:pPr>
            <a:fld id="{F93565C8-2DE5-4E5B-A203-1E3BCE8159D5}" type="slidenum">
              <a:rPr lang="zh-CN" altLang="en-US" smtClean="0"/>
              <a:pPr>
                <a:defRPr/>
              </a:pPr>
              <a:t>27</a:t>
            </a:fld>
            <a:endParaRPr lang="en-US" altLang="zh-CN"/>
          </a:p>
        </p:txBody>
      </p:sp>
    </p:spTree>
    <p:extLst>
      <p:ext uri="{BB962C8B-B14F-4D97-AF65-F5344CB8AC3E}">
        <p14:creationId xmlns:p14="http://schemas.microsoft.com/office/powerpoint/2010/main" val="465038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5542C-2379-4A60-81BA-A79705FE4AA1}"/>
              </a:ext>
            </a:extLst>
          </p:cNvPr>
          <p:cNvSpPr>
            <a:spLocks noGrp="1"/>
          </p:cNvSpPr>
          <p:nvPr>
            <p:ph type="title"/>
          </p:nvPr>
        </p:nvSpPr>
        <p:spPr/>
        <p:txBody>
          <a:bodyPr/>
          <a:lstStyle/>
          <a:p>
            <a:endParaRPr lang="zh-CN" altLang="en-US"/>
          </a:p>
        </p:txBody>
      </p:sp>
      <p:graphicFrame>
        <p:nvGraphicFramePr>
          <p:cNvPr id="4" name="Object 5">
            <a:extLst>
              <a:ext uri="{FF2B5EF4-FFF2-40B4-BE49-F238E27FC236}">
                <a16:creationId xmlns:a16="http://schemas.microsoft.com/office/drawing/2014/main" id="{691ED034-9F7D-4F66-8FAA-7713FD9BFF07}"/>
              </a:ext>
            </a:extLst>
          </p:cNvPr>
          <p:cNvGraphicFramePr>
            <a:graphicFrameLocks noChangeAspect="1"/>
          </p:cNvGraphicFramePr>
          <p:nvPr>
            <p:extLst>
              <p:ext uri="{D42A27DB-BD31-4B8C-83A1-F6EECF244321}">
                <p14:modId xmlns:p14="http://schemas.microsoft.com/office/powerpoint/2010/main" val="184728191"/>
              </p:ext>
            </p:extLst>
          </p:nvPr>
        </p:nvGraphicFramePr>
        <p:xfrm>
          <a:off x="2298652" y="4930775"/>
          <a:ext cx="2267007" cy="468000"/>
        </p:xfrm>
        <a:graphic>
          <a:graphicData uri="http://schemas.openxmlformats.org/presentationml/2006/ole">
            <mc:AlternateContent xmlns:mc="http://schemas.openxmlformats.org/markup-compatibility/2006">
              <mc:Choice xmlns:v="urn:schemas-microsoft-com:vml" Requires="v">
                <p:oleObj spid="_x0000_s50483" name="公式" r:id="rId3" imgW="1244520" imgH="253800" progId="Equation.3">
                  <p:embed/>
                </p:oleObj>
              </mc:Choice>
              <mc:Fallback>
                <p:oleObj name="公式" r:id="rId3" imgW="1244520" imgH="253800" progId="Equation.3">
                  <p:embed/>
                  <p:pic>
                    <p:nvPicPr>
                      <p:cNvPr id="308229" name="Object 5">
                        <a:extLst>
                          <a:ext uri="{FF2B5EF4-FFF2-40B4-BE49-F238E27FC236}">
                            <a16:creationId xmlns:a16="http://schemas.microsoft.com/office/drawing/2014/main" id="{5EDE34F9-B9A1-4BAD-9632-A7261204A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652" y="4930775"/>
                        <a:ext cx="2267007"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a:extLst>
              <a:ext uri="{FF2B5EF4-FFF2-40B4-BE49-F238E27FC236}">
                <a16:creationId xmlns:a16="http://schemas.microsoft.com/office/drawing/2014/main" id="{2EB2B562-CF82-4BB7-9658-02A738B76556}"/>
              </a:ext>
            </a:extLst>
          </p:cNvPr>
          <p:cNvGraphicFramePr>
            <a:graphicFrameLocks noChangeAspect="1"/>
          </p:cNvGraphicFramePr>
          <p:nvPr>
            <p:extLst>
              <p:ext uri="{D42A27DB-BD31-4B8C-83A1-F6EECF244321}">
                <p14:modId xmlns:p14="http://schemas.microsoft.com/office/powerpoint/2010/main" val="342358701"/>
              </p:ext>
            </p:extLst>
          </p:nvPr>
        </p:nvGraphicFramePr>
        <p:xfrm>
          <a:off x="2298652" y="5610225"/>
          <a:ext cx="2273348" cy="468000"/>
        </p:xfrm>
        <a:graphic>
          <a:graphicData uri="http://schemas.openxmlformats.org/presentationml/2006/ole">
            <mc:AlternateContent xmlns:mc="http://schemas.openxmlformats.org/markup-compatibility/2006">
              <mc:Choice xmlns:v="urn:schemas-microsoft-com:vml" Requires="v">
                <p:oleObj spid="_x0000_s50484" name="公式" r:id="rId5" imgW="1231560" imgH="253800" progId="Equation.3">
                  <p:embed/>
                </p:oleObj>
              </mc:Choice>
              <mc:Fallback>
                <p:oleObj name="公式" r:id="rId5" imgW="1231560" imgH="253800" progId="Equation.3">
                  <p:embed/>
                  <p:pic>
                    <p:nvPicPr>
                      <p:cNvPr id="308231" name="Object 7">
                        <a:extLst>
                          <a:ext uri="{FF2B5EF4-FFF2-40B4-BE49-F238E27FC236}">
                            <a16:creationId xmlns:a16="http://schemas.microsoft.com/office/drawing/2014/main" id="{23EE4A68-6177-45E5-974D-07DC191CD0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8652" y="5610225"/>
                        <a:ext cx="2273348"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9">
            <a:extLst>
              <a:ext uri="{FF2B5EF4-FFF2-40B4-BE49-F238E27FC236}">
                <a16:creationId xmlns:a16="http://schemas.microsoft.com/office/drawing/2014/main" id="{461B99C5-04C5-442C-ABA3-BED2B2D15CCA}"/>
              </a:ext>
            </a:extLst>
          </p:cNvPr>
          <p:cNvGraphicFramePr>
            <a:graphicFrameLocks noChangeAspect="1"/>
          </p:cNvGraphicFramePr>
          <p:nvPr>
            <p:extLst>
              <p:ext uri="{D42A27DB-BD31-4B8C-83A1-F6EECF244321}">
                <p14:modId xmlns:p14="http://schemas.microsoft.com/office/powerpoint/2010/main" val="2529215975"/>
              </p:ext>
            </p:extLst>
          </p:nvPr>
        </p:nvGraphicFramePr>
        <p:xfrm>
          <a:off x="595522" y="1574812"/>
          <a:ext cx="7972216" cy="792000"/>
        </p:xfrm>
        <a:graphic>
          <a:graphicData uri="http://schemas.openxmlformats.org/presentationml/2006/ole">
            <mc:AlternateContent xmlns:mc="http://schemas.openxmlformats.org/markup-compatibility/2006">
              <mc:Choice xmlns:v="urn:schemas-microsoft-com:vml" Requires="v">
                <p:oleObj spid="_x0000_s50485" name="公式" r:id="rId7" imgW="6362640" imgH="495000" progId="Equation.3">
                  <p:embed/>
                </p:oleObj>
              </mc:Choice>
              <mc:Fallback>
                <p:oleObj name="公式" r:id="rId7" imgW="6362640" imgH="495000" progId="Equation.3">
                  <p:embed/>
                  <p:pic>
                    <p:nvPicPr>
                      <p:cNvPr id="308243" name="Object 19">
                        <a:extLst>
                          <a:ext uri="{FF2B5EF4-FFF2-40B4-BE49-F238E27FC236}">
                            <a16:creationId xmlns:a16="http://schemas.microsoft.com/office/drawing/2014/main" id="{89BC948C-C0B5-49ED-A7B4-640E6CDE77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522" y="1574812"/>
                        <a:ext cx="7972216" cy="792000"/>
                      </a:xfrm>
                      <a:prstGeom prst="rect">
                        <a:avLst/>
                      </a:prstGeom>
                      <a:noFill/>
                      <a:extLst/>
                    </p:spPr>
                  </p:pic>
                </p:oleObj>
              </mc:Fallback>
            </mc:AlternateContent>
          </a:graphicData>
        </a:graphic>
      </p:graphicFrame>
      <p:graphicFrame>
        <p:nvGraphicFramePr>
          <p:cNvPr id="7" name="Object 20">
            <a:extLst>
              <a:ext uri="{FF2B5EF4-FFF2-40B4-BE49-F238E27FC236}">
                <a16:creationId xmlns:a16="http://schemas.microsoft.com/office/drawing/2014/main" id="{7E12C8B5-408B-4A42-99ED-DA608DD70DE5}"/>
              </a:ext>
            </a:extLst>
          </p:cNvPr>
          <p:cNvGraphicFramePr>
            <a:graphicFrameLocks noChangeAspect="1"/>
          </p:cNvGraphicFramePr>
          <p:nvPr>
            <p:extLst>
              <p:ext uri="{D42A27DB-BD31-4B8C-83A1-F6EECF244321}">
                <p14:modId xmlns:p14="http://schemas.microsoft.com/office/powerpoint/2010/main" val="2557231166"/>
              </p:ext>
            </p:extLst>
          </p:nvPr>
        </p:nvGraphicFramePr>
        <p:xfrm>
          <a:off x="1339851" y="2717800"/>
          <a:ext cx="3956030" cy="720000"/>
        </p:xfrm>
        <a:graphic>
          <a:graphicData uri="http://schemas.openxmlformats.org/presentationml/2006/ole">
            <mc:AlternateContent xmlns:mc="http://schemas.openxmlformats.org/markup-compatibility/2006">
              <mc:Choice xmlns:v="urn:schemas-microsoft-com:vml" Requires="v">
                <p:oleObj spid="_x0000_s50486" name="公式" r:id="rId9" imgW="2844720" imgH="393480" progId="Equation.3">
                  <p:embed/>
                </p:oleObj>
              </mc:Choice>
              <mc:Fallback>
                <p:oleObj name="公式" r:id="rId9" imgW="2844720" imgH="393480" progId="Equation.3">
                  <p:embed/>
                  <p:pic>
                    <p:nvPicPr>
                      <p:cNvPr id="308244" name="Object 20">
                        <a:extLst>
                          <a:ext uri="{FF2B5EF4-FFF2-40B4-BE49-F238E27FC236}">
                            <a16:creationId xmlns:a16="http://schemas.microsoft.com/office/drawing/2014/main" id="{B221FA71-DA69-4D1F-8CFD-D4C003C107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51" y="2717800"/>
                        <a:ext cx="3956030"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1">
            <a:extLst>
              <a:ext uri="{FF2B5EF4-FFF2-40B4-BE49-F238E27FC236}">
                <a16:creationId xmlns:a16="http://schemas.microsoft.com/office/drawing/2014/main" id="{F0A51F4C-4FF6-4039-9A4A-828D84840D6E}"/>
              </a:ext>
            </a:extLst>
          </p:cNvPr>
          <p:cNvGraphicFramePr>
            <a:graphicFrameLocks noChangeAspect="1"/>
          </p:cNvGraphicFramePr>
          <p:nvPr>
            <p:extLst>
              <p:ext uri="{D42A27DB-BD31-4B8C-83A1-F6EECF244321}">
                <p14:modId xmlns:p14="http://schemas.microsoft.com/office/powerpoint/2010/main" val="3653068305"/>
              </p:ext>
            </p:extLst>
          </p:nvPr>
        </p:nvGraphicFramePr>
        <p:xfrm>
          <a:off x="1281113" y="3956050"/>
          <a:ext cx="679868" cy="288000"/>
        </p:xfrm>
        <a:graphic>
          <a:graphicData uri="http://schemas.openxmlformats.org/presentationml/2006/ole">
            <mc:AlternateContent xmlns:mc="http://schemas.openxmlformats.org/markup-compatibility/2006">
              <mc:Choice xmlns:v="urn:schemas-microsoft-com:vml" Requires="v">
                <p:oleObj spid="_x0000_s50487" name="公式" r:id="rId11" imgW="431640" imgH="177480" progId="Equation.3">
                  <p:embed/>
                </p:oleObj>
              </mc:Choice>
              <mc:Fallback>
                <p:oleObj name="公式" r:id="rId11" imgW="431640" imgH="177480" progId="Equation.3">
                  <p:embed/>
                  <p:pic>
                    <p:nvPicPr>
                      <p:cNvPr id="308245" name="Object 21">
                        <a:extLst>
                          <a:ext uri="{FF2B5EF4-FFF2-40B4-BE49-F238E27FC236}">
                            <a16:creationId xmlns:a16="http://schemas.microsoft.com/office/drawing/2014/main" id="{E46C2319-358E-49A3-B83A-B20BB75945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1113" y="3956050"/>
                        <a:ext cx="679868" cy="2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2">
            <a:extLst>
              <a:ext uri="{FF2B5EF4-FFF2-40B4-BE49-F238E27FC236}">
                <a16:creationId xmlns:a16="http://schemas.microsoft.com/office/drawing/2014/main" id="{E5DC924A-7735-46C7-976C-1583DE8A72FD}"/>
              </a:ext>
            </a:extLst>
          </p:cNvPr>
          <p:cNvSpPr>
            <a:spLocks noChangeArrowheads="1"/>
          </p:cNvSpPr>
          <p:nvPr/>
        </p:nvSpPr>
        <p:spPr bwMode="auto">
          <a:xfrm>
            <a:off x="566738" y="1163637"/>
            <a:ext cx="877888" cy="50744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0000"/>
              </a:spcBef>
              <a:buClr>
                <a:schemeClr val="accent2"/>
              </a:buClr>
              <a:buFont typeface="Wingdings" panose="05000000000000000000" pitchFamily="2" charset="2"/>
              <a:buNone/>
            </a:pPr>
            <a:r>
              <a:rPr lang="zh-CN" altLang="en-US" sz="2400" b="1" dirty="0"/>
              <a:t>解：</a:t>
            </a:r>
          </a:p>
        </p:txBody>
      </p:sp>
      <p:sp>
        <p:nvSpPr>
          <p:cNvPr id="10" name="Text Box 23">
            <a:extLst>
              <a:ext uri="{FF2B5EF4-FFF2-40B4-BE49-F238E27FC236}">
                <a16:creationId xmlns:a16="http://schemas.microsoft.com/office/drawing/2014/main" id="{90D90D98-E70D-40C6-A62C-944E86A992F0}"/>
              </a:ext>
            </a:extLst>
          </p:cNvPr>
          <p:cNvSpPr txBox="1">
            <a:spLocks noChangeArrowheads="1"/>
          </p:cNvSpPr>
          <p:nvPr/>
        </p:nvSpPr>
        <p:spPr bwMode="auto">
          <a:xfrm>
            <a:off x="647651" y="4860925"/>
            <a:ext cx="220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同理可得</a:t>
            </a:r>
            <a:r>
              <a:rPr lang="zh-CN" altLang="en-US" sz="2400" dirty="0"/>
              <a:t>：</a:t>
            </a:r>
          </a:p>
        </p:txBody>
      </p:sp>
      <p:sp>
        <p:nvSpPr>
          <p:cNvPr id="3" name="灯片编号占位符 2">
            <a:extLst>
              <a:ext uri="{FF2B5EF4-FFF2-40B4-BE49-F238E27FC236}">
                <a16:creationId xmlns:a16="http://schemas.microsoft.com/office/drawing/2014/main" id="{7CCF8BAF-428A-4C02-9133-8EE451643490}"/>
              </a:ext>
            </a:extLst>
          </p:cNvPr>
          <p:cNvSpPr>
            <a:spLocks noGrp="1"/>
          </p:cNvSpPr>
          <p:nvPr>
            <p:ph type="sldNum" sz="quarter" idx="12"/>
          </p:nvPr>
        </p:nvSpPr>
        <p:spPr/>
        <p:txBody>
          <a:bodyPr/>
          <a:lstStyle/>
          <a:p>
            <a:pPr>
              <a:defRPr/>
            </a:pPr>
            <a:fld id="{F93565C8-2DE5-4E5B-A203-1E3BCE8159D5}" type="slidenum">
              <a:rPr lang="zh-CN" altLang="en-US" smtClean="0"/>
              <a:pPr>
                <a:defRPr/>
              </a:pPr>
              <a:t>28</a:t>
            </a:fld>
            <a:endParaRPr lang="en-US" altLang="zh-CN"/>
          </a:p>
        </p:txBody>
      </p:sp>
    </p:spTree>
    <p:extLst>
      <p:ext uri="{BB962C8B-B14F-4D97-AF65-F5344CB8AC3E}">
        <p14:creationId xmlns:p14="http://schemas.microsoft.com/office/powerpoint/2010/main" val="1237830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F26E85A6-CEB8-4B0A-8B6B-746DE5F6C4AE}"/>
              </a:ext>
            </a:extLst>
          </p:cNvPr>
          <p:cNvSpPr>
            <a:spLocks noGrp="1" noChangeArrowheads="1"/>
          </p:cNvSpPr>
          <p:nvPr>
            <p:ph type="title"/>
          </p:nvPr>
        </p:nvSpPr>
        <p:spPr/>
        <p:txBody>
          <a:bodyPr/>
          <a:lstStyle/>
          <a:p>
            <a:r>
              <a:rPr lang="zh-CN" altLang="en-US" dirty="0"/>
              <a:t>例子：水果糖问题</a:t>
            </a:r>
          </a:p>
        </p:txBody>
      </p:sp>
      <p:sp>
        <p:nvSpPr>
          <p:cNvPr id="484355" name="Rectangle 3">
            <a:extLst>
              <a:ext uri="{FF2B5EF4-FFF2-40B4-BE49-F238E27FC236}">
                <a16:creationId xmlns:a16="http://schemas.microsoft.com/office/drawing/2014/main" id="{F937033F-37CB-47EA-8E9C-650CAA3602C0}"/>
              </a:ext>
            </a:extLst>
          </p:cNvPr>
          <p:cNvSpPr>
            <a:spLocks noGrp="1" noChangeArrowheads="1"/>
          </p:cNvSpPr>
          <p:nvPr>
            <p:ph type="body" idx="1"/>
          </p:nvPr>
        </p:nvSpPr>
        <p:spPr/>
        <p:txBody>
          <a:bodyPr/>
          <a:lstStyle/>
          <a:p>
            <a:r>
              <a:rPr lang="zh-CN" altLang="en-US" sz="2000" dirty="0">
                <a:latin typeface="Times New Roman" panose="02020603050405020304" pitchFamily="18" charset="0"/>
                <a:ea typeface="+mn-ea"/>
                <a:cs typeface="Times New Roman" panose="02020603050405020304" pitchFamily="18" charset="0"/>
              </a:rPr>
              <a:t>两个一模一样的碗，一号碗有</a:t>
            </a:r>
            <a:r>
              <a:rPr lang="en-US" altLang="zh-CN" sz="2000" dirty="0">
                <a:latin typeface="Times New Roman" panose="02020603050405020304" pitchFamily="18" charset="0"/>
                <a:ea typeface="+mn-ea"/>
                <a:cs typeface="Times New Roman" panose="02020603050405020304" pitchFamily="18" charset="0"/>
              </a:rPr>
              <a:t>30</a:t>
            </a:r>
            <a:r>
              <a:rPr lang="zh-CN" altLang="en-US" sz="2000" dirty="0">
                <a:latin typeface="Times New Roman" panose="02020603050405020304" pitchFamily="18" charset="0"/>
                <a:ea typeface="+mn-ea"/>
                <a:cs typeface="Times New Roman" panose="02020603050405020304" pitchFamily="18" charset="0"/>
              </a:rPr>
              <a:t>颗水果糖和</a:t>
            </a:r>
            <a:r>
              <a:rPr lang="en-US" altLang="zh-CN" sz="2000" dirty="0">
                <a:latin typeface="Times New Roman" panose="02020603050405020304" pitchFamily="18" charset="0"/>
                <a:ea typeface="+mn-ea"/>
                <a:cs typeface="Times New Roman" panose="02020603050405020304" pitchFamily="18" charset="0"/>
              </a:rPr>
              <a:t>10</a:t>
            </a:r>
            <a:r>
              <a:rPr lang="zh-CN" altLang="en-US" sz="2000" dirty="0">
                <a:latin typeface="Times New Roman" panose="02020603050405020304" pitchFamily="18" charset="0"/>
                <a:ea typeface="+mn-ea"/>
                <a:cs typeface="Times New Roman" panose="02020603050405020304" pitchFamily="18" charset="0"/>
              </a:rPr>
              <a:t>颗巧克力糖，二号碗有水果糖和巧克力糖各</a:t>
            </a:r>
            <a:r>
              <a:rPr lang="en-US" altLang="zh-CN" sz="2000" dirty="0">
                <a:latin typeface="Times New Roman" panose="02020603050405020304" pitchFamily="18" charset="0"/>
                <a:ea typeface="+mn-ea"/>
                <a:cs typeface="Times New Roman" panose="02020603050405020304" pitchFamily="18" charset="0"/>
              </a:rPr>
              <a:t>20</a:t>
            </a:r>
            <a:r>
              <a:rPr lang="zh-CN" altLang="en-US" sz="2000" dirty="0">
                <a:latin typeface="Times New Roman" panose="02020603050405020304" pitchFamily="18" charset="0"/>
                <a:ea typeface="+mn-ea"/>
                <a:cs typeface="Times New Roman" panose="02020603050405020304" pitchFamily="18" charset="0"/>
              </a:rPr>
              <a:t>颗。现在随机选择一个碗，从中摸出一颗糖，发现是水果糖。请问这颗水果糖来自一号碗的概率有多大？ </a:t>
            </a:r>
          </a:p>
        </p:txBody>
      </p:sp>
      <p:pic>
        <p:nvPicPr>
          <p:cNvPr id="484357" name="Picture 5" descr="http://www.itongji.cn/uploads/allimg/120317/300_120317143019_1.jpg">
            <a:extLst>
              <a:ext uri="{FF2B5EF4-FFF2-40B4-BE49-F238E27FC236}">
                <a16:creationId xmlns:a16="http://schemas.microsoft.com/office/drawing/2014/main" id="{EBD5F7E5-D012-49EE-BC3E-51FBC524C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780928"/>
            <a:ext cx="4254798" cy="329454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BD304C6C-F23B-4910-BD07-70D54B73413E}"/>
              </a:ext>
            </a:extLst>
          </p:cNvPr>
          <p:cNvSpPr>
            <a:spLocks noGrp="1"/>
          </p:cNvSpPr>
          <p:nvPr>
            <p:ph type="sldNum" sz="quarter" idx="12"/>
          </p:nvPr>
        </p:nvSpPr>
        <p:spPr/>
        <p:txBody>
          <a:bodyPr/>
          <a:lstStyle/>
          <a:p>
            <a:pPr>
              <a:defRPr/>
            </a:pPr>
            <a:fld id="{F93565C8-2DE5-4E5B-A203-1E3BCE8159D5}" type="slidenum">
              <a:rPr lang="zh-CN" altLang="en-US" smtClean="0"/>
              <a:pPr>
                <a:defRPr/>
              </a:pPr>
              <a:t>29</a:t>
            </a:fld>
            <a:endParaRPr lang="en-US" altLang="zh-CN"/>
          </a:p>
        </p:txBody>
      </p:sp>
    </p:spTree>
    <p:extLst>
      <p:ext uri="{BB962C8B-B14F-4D97-AF65-F5344CB8AC3E}">
        <p14:creationId xmlns:p14="http://schemas.microsoft.com/office/powerpoint/2010/main" val="3564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D3D20C8-D1B8-4875-BB4C-BE4801CD1F60}"/>
              </a:ext>
            </a:extLst>
          </p:cNvPr>
          <p:cNvSpPr>
            <a:spLocks noGrp="1" noChangeArrowheads="1"/>
          </p:cNvSpPr>
          <p:nvPr>
            <p:ph type="title"/>
          </p:nvPr>
        </p:nvSpPr>
        <p:spPr/>
        <p:txBody>
          <a:bodyPr/>
          <a:lstStyle/>
          <a:p>
            <a:pPr eaLnBrk="1" hangingPunct="1"/>
            <a:r>
              <a:rPr lang="zh-CN" altLang="zh-CN" dirty="0"/>
              <a:t>概述-</a:t>
            </a:r>
            <a:r>
              <a:rPr lang="zh-CN" altLang="zh-CN" sz="2900" dirty="0">
                <a:latin typeface="华文新魏" panose="02010800040101010101" pitchFamily="2" charset="-122"/>
              </a:rPr>
              <a:t>分类</a:t>
            </a:r>
          </a:p>
        </p:txBody>
      </p:sp>
      <p:sp>
        <p:nvSpPr>
          <p:cNvPr id="14340" name="Rectangle 4">
            <a:extLst>
              <a:ext uri="{FF2B5EF4-FFF2-40B4-BE49-F238E27FC236}">
                <a16:creationId xmlns:a16="http://schemas.microsoft.com/office/drawing/2014/main" id="{BDF125DF-F489-44B3-917A-6218AAC117B4}"/>
              </a:ext>
            </a:extLst>
          </p:cNvPr>
          <p:cNvSpPr>
            <a:spLocks noChangeArrowheads="1"/>
          </p:cNvSpPr>
          <p:nvPr/>
        </p:nvSpPr>
        <p:spPr bwMode="auto">
          <a:xfrm>
            <a:off x="3276922" y="1509938"/>
            <a:ext cx="2159000" cy="406894"/>
          </a:xfrm>
          <a:prstGeom prst="rect">
            <a:avLst/>
          </a:prstGeom>
          <a:solidFill>
            <a:schemeClr val="accent1">
              <a:lumMod val="20000"/>
              <a:lumOff val="80000"/>
            </a:schemeClr>
          </a:solidFill>
          <a:ln w="41275" cmpd="dbl">
            <a:solidFill>
              <a:schemeClr val="tx1"/>
            </a:solidFill>
            <a:miter lim="800000"/>
            <a:headEnd/>
            <a:tailEnd/>
          </a:ln>
          <a:effectLst/>
          <a:ex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dirty="0">
                <a:solidFill>
                  <a:schemeClr val="tx1"/>
                </a:solidFill>
                <a:latin typeface="微软雅黑" panose="020B0503020204020204" pitchFamily="34" charset="-122"/>
                <a:ea typeface="微软雅黑" panose="020B0503020204020204" pitchFamily="34" charset="-122"/>
              </a:rPr>
              <a:t>不确定性推理方法</a:t>
            </a:r>
          </a:p>
        </p:txBody>
      </p:sp>
      <p:sp>
        <p:nvSpPr>
          <p:cNvPr id="15365" name="Rectangle 5">
            <a:extLst>
              <a:ext uri="{FF2B5EF4-FFF2-40B4-BE49-F238E27FC236}">
                <a16:creationId xmlns:a16="http://schemas.microsoft.com/office/drawing/2014/main" id="{8AF03BE9-F289-405A-B99C-68B3B559B3D1}"/>
              </a:ext>
            </a:extLst>
          </p:cNvPr>
          <p:cNvSpPr>
            <a:spLocks noChangeArrowheads="1"/>
          </p:cNvSpPr>
          <p:nvPr/>
        </p:nvSpPr>
        <p:spPr bwMode="auto">
          <a:xfrm>
            <a:off x="1548135" y="2348261"/>
            <a:ext cx="1368425" cy="406894"/>
          </a:xfrm>
          <a:prstGeom prst="rect">
            <a:avLst/>
          </a:prstGeom>
          <a:solidFill>
            <a:schemeClr val="accent1">
              <a:lumMod val="20000"/>
              <a:lumOff val="80000"/>
            </a:schemeClr>
          </a:solidFill>
          <a:ln w="12700">
            <a:solidFill>
              <a:schemeClr val="tx1"/>
            </a:solidFill>
            <a:miter lim="800000"/>
            <a:headEnd/>
            <a:tailEnd/>
          </a:ln>
          <a:effectLst/>
          <a:ex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dirty="0">
                <a:solidFill>
                  <a:schemeClr val="tx1"/>
                </a:solidFill>
                <a:latin typeface="微软雅黑" panose="020B0503020204020204" pitchFamily="34" charset="-122"/>
                <a:ea typeface="微软雅黑" panose="020B0503020204020204" pitchFamily="34" charset="-122"/>
              </a:rPr>
              <a:t>控制方法</a:t>
            </a:r>
          </a:p>
        </p:txBody>
      </p:sp>
      <p:sp>
        <p:nvSpPr>
          <p:cNvPr id="15366" name="Rectangle 6">
            <a:extLst>
              <a:ext uri="{FF2B5EF4-FFF2-40B4-BE49-F238E27FC236}">
                <a16:creationId xmlns:a16="http://schemas.microsoft.com/office/drawing/2014/main" id="{830C7C43-F409-4E7A-8C96-4405160E0A39}"/>
              </a:ext>
            </a:extLst>
          </p:cNvPr>
          <p:cNvSpPr>
            <a:spLocks noChangeArrowheads="1"/>
          </p:cNvSpPr>
          <p:nvPr/>
        </p:nvSpPr>
        <p:spPr bwMode="auto">
          <a:xfrm>
            <a:off x="5869310" y="2420888"/>
            <a:ext cx="1295400" cy="406894"/>
          </a:xfrm>
          <a:prstGeom prst="rect">
            <a:avLst/>
          </a:prstGeom>
          <a:solidFill>
            <a:schemeClr val="accent1">
              <a:lumMod val="20000"/>
              <a:lumOff val="80000"/>
            </a:schemeClr>
          </a:solidFill>
          <a:ln w="44450" cmpd="dbl">
            <a:solidFill>
              <a:schemeClr val="tx1"/>
            </a:solidFill>
            <a:miter lim="800000"/>
            <a:headEnd/>
            <a:tailEnd/>
          </a:ln>
          <a:effectLst/>
          <a:ex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dirty="0">
                <a:solidFill>
                  <a:schemeClr val="tx1"/>
                </a:solidFill>
                <a:latin typeface="微软雅黑" panose="020B0503020204020204" pitchFamily="34" charset="-122"/>
                <a:ea typeface="微软雅黑" panose="020B0503020204020204" pitchFamily="34" charset="-122"/>
              </a:rPr>
              <a:t>模型方法</a:t>
            </a:r>
          </a:p>
        </p:txBody>
      </p:sp>
      <p:sp>
        <p:nvSpPr>
          <p:cNvPr id="15367" name="Rectangle 7">
            <a:extLst>
              <a:ext uri="{FF2B5EF4-FFF2-40B4-BE49-F238E27FC236}">
                <a16:creationId xmlns:a16="http://schemas.microsoft.com/office/drawing/2014/main" id="{8BD65763-5CFF-4634-83C9-58C62138EC30}"/>
              </a:ext>
            </a:extLst>
          </p:cNvPr>
          <p:cNvSpPr>
            <a:spLocks noChangeArrowheads="1"/>
          </p:cNvSpPr>
          <p:nvPr/>
        </p:nvSpPr>
        <p:spPr bwMode="auto">
          <a:xfrm>
            <a:off x="4356422" y="3284984"/>
            <a:ext cx="1295400" cy="406894"/>
          </a:xfrm>
          <a:prstGeom prst="rect">
            <a:avLst/>
          </a:prstGeom>
          <a:solidFill>
            <a:schemeClr val="accent1">
              <a:lumMod val="20000"/>
              <a:lumOff val="80000"/>
            </a:schemeClr>
          </a:solidFill>
          <a:ln w="41275" cmpd="dbl">
            <a:solidFill>
              <a:schemeClr val="tx1"/>
            </a:solidFill>
            <a:miter lim="800000"/>
            <a:headEnd/>
            <a:tailEnd/>
          </a:ln>
          <a:effectLst/>
          <a:ex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dirty="0">
                <a:solidFill>
                  <a:schemeClr val="tx1"/>
                </a:solidFill>
                <a:latin typeface="微软雅黑" panose="020B0503020204020204" pitchFamily="34" charset="-122"/>
                <a:ea typeface="微软雅黑" panose="020B0503020204020204" pitchFamily="34" charset="-122"/>
              </a:rPr>
              <a:t>数值方法</a:t>
            </a:r>
          </a:p>
        </p:txBody>
      </p:sp>
      <p:sp>
        <p:nvSpPr>
          <p:cNvPr id="15368" name="Rectangle 8">
            <a:extLst>
              <a:ext uri="{FF2B5EF4-FFF2-40B4-BE49-F238E27FC236}">
                <a16:creationId xmlns:a16="http://schemas.microsoft.com/office/drawing/2014/main" id="{E79FB67F-EECF-4724-8D26-118AC0E47427}"/>
              </a:ext>
            </a:extLst>
          </p:cNvPr>
          <p:cNvSpPr>
            <a:spLocks noChangeArrowheads="1"/>
          </p:cNvSpPr>
          <p:nvPr/>
        </p:nvSpPr>
        <p:spPr bwMode="auto">
          <a:xfrm>
            <a:off x="6876256" y="3284984"/>
            <a:ext cx="1512887" cy="406894"/>
          </a:xfrm>
          <a:prstGeom prst="rect">
            <a:avLst/>
          </a:prstGeom>
          <a:solidFill>
            <a:schemeClr val="accent1">
              <a:lumMod val="20000"/>
              <a:lumOff val="80000"/>
            </a:schemeClr>
          </a:solidFill>
          <a:ln w="12700">
            <a:solidFill>
              <a:schemeClr val="tx1"/>
            </a:solidFill>
            <a:miter lim="800000"/>
            <a:headEnd/>
            <a:tailEnd/>
          </a:ln>
          <a:effectLst/>
          <a:ex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dirty="0">
                <a:solidFill>
                  <a:schemeClr val="tx1"/>
                </a:solidFill>
                <a:latin typeface="微软雅黑" panose="020B0503020204020204" pitchFamily="34" charset="-122"/>
                <a:ea typeface="微软雅黑" panose="020B0503020204020204" pitchFamily="34" charset="-122"/>
              </a:rPr>
              <a:t>非数值方法</a:t>
            </a:r>
          </a:p>
        </p:txBody>
      </p:sp>
      <p:sp>
        <p:nvSpPr>
          <p:cNvPr id="15369" name="Rectangle 9">
            <a:extLst>
              <a:ext uri="{FF2B5EF4-FFF2-40B4-BE49-F238E27FC236}">
                <a16:creationId xmlns:a16="http://schemas.microsoft.com/office/drawing/2014/main" id="{E6532DDF-9584-44DF-9292-3CC6C32DE8C6}"/>
              </a:ext>
            </a:extLst>
          </p:cNvPr>
          <p:cNvSpPr>
            <a:spLocks noChangeArrowheads="1"/>
          </p:cNvSpPr>
          <p:nvPr/>
        </p:nvSpPr>
        <p:spPr bwMode="auto">
          <a:xfrm>
            <a:off x="2124397" y="4149080"/>
            <a:ext cx="2051844" cy="406894"/>
          </a:xfrm>
          <a:prstGeom prst="rect">
            <a:avLst/>
          </a:prstGeom>
          <a:solidFill>
            <a:schemeClr val="accent1">
              <a:lumMod val="20000"/>
              <a:lumOff val="80000"/>
            </a:schemeClr>
          </a:solidFill>
          <a:ln w="41275" cmpd="dbl">
            <a:solidFill>
              <a:schemeClr val="tx1"/>
            </a:solidFill>
            <a:miter lim="800000"/>
            <a:headEnd/>
            <a:tailEnd/>
          </a:ln>
          <a:effectLst/>
          <a:ex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dirty="0">
                <a:solidFill>
                  <a:schemeClr val="tx1"/>
                </a:solidFill>
                <a:latin typeface="微软雅黑" panose="020B0503020204020204" pitchFamily="34" charset="-122"/>
                <a:ea typeface="微软雅黑" panose="020B0503020204020204" pitchFamily="34" charset="-122"/>
              </a:rPr>
              <a:t>基于概率的方法</a:t>
            </a:r>
          </a:p>
        </p:txBody>
      </p:sp>
      <p:sp>
        <p:nvSpPr>
          <p:cNvPr id="15370" name="Rectangle 10">
            <a:extLst>
              <a:ext uri="{FF2B5EF4-FFF2-40B4-BE49-F238E27FC236}">
                <a16:creationId xmlns:a16="http://schemas.microsoft.com/office/drawing/2014/main" id="{4F4C3AF5-616F-42A0-8ECB-F7436B68716A}"/>
              </a:ext>
            </a:extLst>
          </p:cNvPr>
          <p:cNvSpPr>
            <a:spLocks noChangeArrowheads="1"/>
          </p:cNvSpPr>
          <p:nvPr/>
        </p:nvSpPr>
        <p:spPr bwMode="auto">
          <a:xfrm>
            <a:off x="6013772" y="4149080"/>
            <a:ext cx="1655763" cy="406894"/>
          </a:xfrm>
          <a:prstGeom prst="rect">
            <a:avLst/>
          </a:prstGeom>
          <a:solidFill>
            <a:schemeClr val="accent1">
              <a:lumMod val="20000"/>
              <a:lumOff val="80000"/>
            </a:schemeClr>
          </a:solidFill>
          <a:ln w="12700">
            <a:solidFill>
              <a:schemeClr val="tx1"/>
            </a:solidFill>
            <a:miter lim="800000"/>
            <a:headEnd/>
            <a:tailEnd/>
          </a:ln>
          <a:effectLst/>
          <a:ex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a:solidFill>
                  <a:schemeClr val="tx1"/>
                </a:solidFill>
                <a:latin typeface="微软雅黑" panose="020B0503020204020204" pitchFamily="34" charset="-122"/>
                <a:ea typeface="微软雅黑" panose="020B0503020204020204" pitchFamily="34" charset="-122"/>
              </a:rPr>
              <a:t>模糊推理方法</a:t>
            </a:r>
          </a:p>
        </p:txBody>
      </p:sp>
      <p:sp>
        <p:nvSpPr>
          <p:cNvPr id="15371" name="Rectangle 11">
            <a:extLst>
              <a:ext uri="{FF2B5EF4-FFF2-40B4-BE49-F238E27FC236}">
                <a16:creationId xmlns:a16="http://schemas.microsoft.com/office/drawing/2014/main" id="{5BE11E5B-19CB-443A-8E38-C6BE1FBFAE28}"/>
              </a:ext>
            </a:extLst>
          </p:cNvPr>
          <p:cNvSpPr>
            <a:spLocks noChangeArrowheads="1"/>
          </p:cNvSpPr>
          <p:nvPr/>
        </p:nvSpPr>
        <p:spPr bwMode="auto">
          <a:xfrm>
            <a:off x="972344" y="5301208"/>
            <a:ext cx="1408422" cy="406894"/>
          </a:xfrm>
          <a:prstGeom prst="rect">
            <a:avLst/>
          </a:prstGeom>
          <a:solidFill>
            <a:srgbClr val="FFC000"/>
          </a:solidFill>
          <a:ln w="12700">
            <a:solidFill>
              <a:schemeClr val="tx1"/>
            </a:solidFill>
            <a:miter lim="800000"/>
            <a:headEnd/>
            <a:tailEnd/>
          </a:ln>
          <a:effec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dirty="0">
                <a:solidFill>
                  <a:schemeClr val="tx1"/>
                </a:solidFill>
                <a:latin typeface="微软雅黑" panose="020B0503020204020204" pitchFamily="34" charset="-122"/>
                <a:ea typeface="微软雅黑" panose="020B0503020204020204" pitchFamily="34" charset="-122"/>
              </a:rPr>
              <a:t>可信度方法</a:t>
            </a:r>
          </a:p>
        </p:txBody>
      </p:sp>
      <p:sp>
        <p:nvSpPr>
          <p:cNvPr id="15372" name="Rectangle 12">
            <a:extLst>
              <a:ext uri="{FF2B5EF4-FFF2-40B4-BE49-F238E27FC236}">
                <a16:creationId xmlns:a16="http://schemas.microsoft.com/office/drawing/2014/main" id="{EDCFC991-9F0F-4C51-B2AB-97EABB24BB12}"/>
              </a:ext>
            </a:extLst>
          </p:cNvPr>
          <p:cNvSpPr>
            <a:spLocks noChangeArrowheads="1"/>
          </p:cNvSpPr>
          <p:nvPr/>
        </p:nvSpPr>
        <p:spPr bwMode="auto">
          <a:xfrm>
            <a:off x="2629222" y="5301208"/>
            <a:ext cx="1877896" cy="406894"/>
          </a:xfrm>
          <a:prstGeom prst="rect">
            <a:avLst/>
          </a:prstGeom>
          <a:solidFill>
            <a:srgbClr val="FFC000"/>
          </a:solidFill>
          <a:ln w="12700">
            <a:solidFill>
              <a:schemeClr val="tx1"/>
            </a:solidFill>
            <a:miter lim="800000"/>
            <a:headEnd/>
            <a:tailEnd/>
          </a:ln>
          <a:effec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a:solidFill>
                  <a:schemeClr val="tx1"/>
                </a:solidFill>
                <a:latin typeface="微软雅黑" panose="020B0503020204020204" pitchFamily="34" charset="-122"/>
                <a:ea typeface="微软雅黑" panose="020B0503020204020204" pitchFamily="34" charset="-122"/>
              </a:rPr>
              <a:t>主观Bayes方法</a:t>
            </a:r>
          </a:p>
        </p:txBody>
      </p:sp>
      <p:sp>
        <p:nvSpPr>
          <p:cNvPr id="15373" name="Rectangle 13">
            <a:extLst>
              <a:ext uri="{FF2B5EF4-FFF2-40B4-BE49-F238E27FC236}">
                <a16:creationId xmlns:a16="http://schemas.microsoft.com/office/drawing/2014/main" id="{2225413E-54B6-43CB-9C31-BE8788948957}"/>
              </a:ext>
            </a:extLst>
          </p:cNvPr>
          <p:cNvSpPr>
            <a:spLocks noChangeArrowheads="1"/>
          </p:cNvSpPr>
          <p:nvPr/>
        </p:nvSpPr>
        <p:spPr bwMode="auto">
          <a:xfrm>
            <a:off x="4716784" y="5301208"/>
            <a:ext cx="1800225" cy="406894"/>
          </a:xfrm>
          <a:prstGeom prst="rect">
            <a:avLst/>
          </a:prstGeom>
          <a:solidFill>
            <a:srgbClr val="FFC000"/>
          </a:solidFill>
          <a:ln w="12700">
            <a:solidFill>
              <a:schemeClr val="tx1"/>
            </a:solidFill>
            <a:miter lim="800000"/>
            <a:headEnd/>
            <a:tailEnd/>
          </a:ln>
          <a:effectLst/>
        </p:spPr>
        <p:txBody>
          <a:bodyPr wrap="none" anchor="ctr"/>
          <a:lstStyle>
            <a:lvl1pPr marL="285750" indent="-285750"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algn="ctr" eaLnBrk="1" hangingPunct="1">
              <a:spcBef>
                <a:spcPct val="20000"/>
              </a:spcBef>
            </a:pPr>
            <a:r>
              <a:rPr lang="zh-CN" altLang="zh-CN" sz="2000" u="none">
                <a:solidFill>
                  <a:schemeClr val="tx1"/>
                </a:solidFill>
                <a:latin typeface="微软雅黑" panose="020B0503020204020204" pitchFamily="34" charset="-122"/>
                <a:ea typeface="微软雅黑" panose="020B0503020204020204" pitchFamily="34" charset="-122"/>
              </a:rPr>
              <a:t>证据理论方法</a:t>
            </a:r>
          </a:p>
        </p:txBody>
      </p:sp>
      <p:cxnSp>
        <p:nvCxnSpPr>
          <p:cNvPr id="15374" name="AutoShape 14">
            <a:extLst>
              <a:ext uri="{FF2B5EF4-FFF2-40B4-BE49-F238E27FC236}">
                <a16:creationId xmlns:a16="http://schemas.microsoft.com/office/drawing/2014/main" id="{5CB3DFCE-A043-4D6D-A1F3-3A7989181345}"/>
              </a:ext>
            </a:extLst>
          </p:cNvPr>
          <p:cNvCxnSpPr>
            <a:cxnSpLocks noChangeShapeType="1"/>
            <a:stCxn id="14340" idx="2"/>
            <a:endCxn id="15365" idx="0"/>
          </p:cNvCxnSpPr>
          <p:nvPr/>
        </p:nvCxnSpPr>
        <p:spPr bwMode="auto">
          <a:xfrm flipH="1">
            <a:off x="2232348" y="1916832"/>
            <a:ext cx="2124074" cy="431429"/>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5" name="AutoShape 15">
            <a:extLst>
              <a:ext uri="{FF2B5EF4-FFF2-40B4-BE49-F238E27FC236}">
                <a16:creationId xmlns:a16="http://schemas.microsoft.com/office/drawing/2014/main" id="{65E490F4-8A4F-4CB0-A1BF-65FA58A86A81}"/>
              </a:ext>
            </a:extLst>
          </p:cNvPr>
          <p:cNvCxnSpPr>
            <a:cxnSpLocks noChangeShapeType="1"/>
            <a:stCxn id="14340" idx="2"/>
            <a:endCxn id="15366" idx="0"/>
          </p:cNvCxnSpPr>
          <p:nvPr/>
        </p:nvCxnSpPr>
        <p:spPr bwMode="auto">
          <a:xfrm>
            <a:off x="4356422" y="1916832"/>
            <a:ext cx="2160588" cy="504056"/>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6" name="AutoShape 16">
            <a:extLst>
              <a:ext uri="{FF2B5EF4-FFF2-40B4-BE49-F238E27FC236}">
                <a16:creationId xmlns:a16="http://schemas.microsoft.com/office/drawing/2014/main" id="{38C619E6-64D0-4C61-8585-0F733E779427}"/>
              </a:ext>
            </a:extLst>
          </p:cNvPr>
          <p:cNvCxnSpPr>
            <a:cxnSpLocks noChangeShapeType="1"/>
            <a:stCxn id="15366" idx="2"/>
            <a:endCxn id="15367" idx="0"/>
          </p:cNvCxnSpPr>
          <p:nvPr/>
        </p:nvCxnSpPr>
        <p:spPr bwMode="auto">
          <a:xfrm flipH="1">
            <a:off x="5004122" y="2827782"/>
            <a:ext cx="1512888" cy="457202"/>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7" name="AutoShape 17">
            <a:extLst>
              <a:ext uri="{FF2B5EF4-FFF2-40B4-BE49-F238E27FC236}">
                <a16:creationId xmlns:a16="http://schemas.microsoft.com/office/drawing/2014/main" id="{4E1AD735-A466-4AD2-836B-E7344E55A000}"/>
              </a:ext>
            </a:extLst>
          </p:cNvPr>
          <p:cNvCxnSpPr>
            <a:cxnSpLocks noChangeShapeType="1"/>
            <a:stCxn id="15366" idx="2"/>
            <a:endCxn id="15368" idx="0"/>
          </p:cNvCxnSpPr>
          <p:nvPr/>
        </p:nvCxnSpPr>
        <p:spPr bwMode="auto">
          <a:xfrm>
            <a:off x="6517010" y="2827782"/>
            <a:ext cx="1115690" cy="457202"/>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8" name="AutoShape 18">
            <a:extLst>
              <a:ext uri="{FF2B5EF4-FFF2-40B4-BE49-F238E27FC236}">
                <a16:creationId xmlns:a16="http://schemas.microsoft.com/office/drawing/2014/main" id="{2320C1AB-412A-427D-9041-962F7E451BBD}"/>
              </a:ext>
            </a:extLst>
          </p:cNvPr>
          <p:cNvCxnSpPr>
            <a:cxnSpLocks noChangeShapeType="1"/>
            <a:stCxn id="15367" idx="2"/>
            <a:endCxn id="15369" idx="0"/>
          </p:cNvCxnSpPr>
          <p:nvPr/>
        </p:nvCxnSpPr>
        <p:spPr bwMode="auto">
          <a:xfrm flipH="1">
            <a:off x="3150319" y="3691878"/>
            <a:ext cx="1853803" cy="457202"/>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79" name="AutoShape 19">
            <a:extLst>
              <a:ext uri="{FF2B5EF4-FFF2-40B4-BE49-F238E27FC236}">
                <a16:creationId xmlns:a16="http://schemas.microsoft.com/office/drawing/2014/main" id="{A765EB5F-15B7-4E51-9106-1FF8882797D7}"/>
              </a:ext>
            </a:extLst>
          </p:cNvPr>
          <p:cNvCxnSpPr>
            <a:cxnSpLocks noChangeShapeType="1"/>
            <a:stCxn id="15367" idx="2"/>
            <a:endCxn id="15370" idx="0"/>
          </p:cNvCxnSpPr>
          <p:nvPr/>
        </p:nvCxnSpPr>
        <p:spPr bwMode="auto">
          <a:xfrm>
            <a:off x="5004122" y="3691878"/>
            <a:ext cx="1837532" cy="457202"/>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80" name="AutoShape 20">
            <a:extLst>
              <a:ext uri="{FF2B5EF4-FFF2-40B4-BE49-F238E27FC236}">
                <a16:creationId xmlns:a16="http://schemas.microsoft.com/office/drawing/2014/main" id="{0753A5F5-A023-41B2-999E-585766702CAF}"/>
              </a:ext>
            </a:extLst>
          </p:cNvPr>
          <p:cNvCxnSpPr>
            <a:cxnSpLocks noChangeShapeType="1"/>
            <a:stCxn id="15369" idx="2"/>
            <a:endCxn id="15371" idx="0"/>
          </p:cNvCxnSpPr>
          <p:nvPr/>
        </p:nvCxnSpPr>
        <p:spPr bwMode="auto">
          <a:xfrm flipH="1">
            <a:off x="1676555" y="4555974"/>
            <a:ext cx="1473764" cy="745234"/>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81" name="AutoShape 21">
            <a:extLst>
              <a:ext uri="{FF2B5EF4-FFF2-40B4-BE49-F238E27FC236}">
                <a16:creationId xmlns:a16="http://schemas.microsoft.com/office/drawing/2014/main" id="{811E050A-EAFC-4897-8A8F-B2E7B5188CC2}"/>
              </a:ext>
            </a:extLst>
          </p:cNvPr>
          <p:cNvCxnSpPr>
            <a:cxnSpLocks noChangeShapeType="1"/>
            <a:stCxn id="15369" idx="2"/>
            <a:endCxn id="15372" idx="0"/>
          </p:cNvCxnSpPr>
          <p:nvPr/>
        </p:nvCxnSpPr>
        <p:spPr bwMode="auto">
          <a:xfrm>
            <a:off x="3150319" y="4555974"/>
            <a:ext cx="417851" cy="745234"/>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382" name="AutoShape 22">
            <a:extLst>
              <a:ext uri="{FF2B5EF4-FFF2-40B4-BE49-F238E27FC236}">
                <a16:creationId xmlns:a16="http://schemas.microsoft.com/office/drawing/2014/main" id="{2F5E04D1-B6FE-4144-AA54-D1A624C347F7}"/>
              </a:ext>
            </a:extLst>
          </p:cNvPr>
          <p:cNvCxnSpPr>
            <a:cxnSpLocks noChangeShapeType="1"/>
            <a:stCxn id="15369" idx="2"/>
            <a:endCxn id="15373" idx="0"/>
          </p:cNvCxnSpPr>
          <p:nvPr/>
        </p:nvCxnSpPr>
        <p:spPr bwMode="auto">
          <a:xfrm>
            <a:off x="3150319" y="4555974"/>
            <a:ext cx="2466578" cy="745234"/>
          </a:xfrm>
          <a:prstGeom prst="straightConnector1">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383" name="Oval 23">
            <a:extLst>
              <a:ext uri="{FF2B5EF4-FFF2-40B4-BE49-F238E27FC236}">
                <a16:creationId xmlns:a16="http://schemas.microsoft.com/office/drawing/2014/main" id="{3659D32E-41F6-4D59-A264-F27BC4B680DE}"/>
              </a:ext>
            </a:extLst>
          </p:cNvPr>
          <p:cNvSpPr>
            <a:spLocks noChangeArrowheads="1"/>
          </p:cNvSpPr>
          <p:nvPr/>
        </p:nvSpPr>
        <p:spPr bwMode="auto">
          <a:xfrm>
            <a:off x="575344" y="4971148"/>
            <a:ext cx="6266310" cy="1081211"/>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45EC5018-BC6D-4A5F-82D9-9E8C2EA262F1}"/>
              </a:ext>
            </a:extLst>
          </p:cNvPr>
          <p:cNvSpPr>
            <a:spLocks noGrp="1"/>
          </p:cNvSpPr>
          <p:nvPr>
            <p:ph type="sldNum" sz="quarter" idx="12"/>
          </p:nvPr>
        </p:nvSpPr>
        <p:spPr/>
        <p:txBody>
          <a:bodyPr/>
          <a:lstStyle/>
          <a:p>
            <a:pPr>
              <a:defRPr/>
            </a:pPr>
            <a:fld id="{F93565C8-2DE5-4E5B-A203-1E3BCE8159D5}" type="slidenum">
              <a:rPr lang="zh-CN" altLang="en-US" smtClean="0"/>
              <a:pPr>
                <a:defRPr/>
              </a:pPr>
              <a:t>3</a:t>
            </a:fld>
            <a:endParaRPr lang="en-US" altLang="zh-CN"/>
          </a:p>
        </p:txBody>
      </p:sp>
    </p:spTree>
    <p:extLst>
      <p:ext uri="{BB962C8B-B14F-4D97-AF65-F5344CB8AC3E}">
        <p14:creationId xmlns:p14="http://schemas.microsoft.com/office/powerpoint/2010/main" val="3494232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FB19DD1B-3D5C-47F8-B59A-C5F2C248533C}"/>
              </a:ext>
            </a:extLst>
          </p:cNvPr>
          <p:cNvSpPr>
            <a:spLocks noGrp="1" noChangeArrowheads="1"/>
          </p:cNvSpPr>
          <p:nvPr>
            <p:ph type="title"/>
          </p:nvPr>
        </p:nvSpPr>
        <p:spPr/>
        <p:txBody>
          <a:bodyPr/>
          <a:lstStyle/>
          <a:p>
            <a:endParaRPr lang="zh-CN" altLang="zh-CN"/>
          </a:p>
        </p:txBody>
      </p:sp>
      <p:sp>
        <p:nvSpPr>
          <p:cNvPr id="485379" name="Rectangle 3">
            <a:extLst>
              <a:ext uri="{FF2B5EF4-FFF2-40B4-BE49-F238E27FC236}">
                <a16:creationId xmlns:a16="http://schemas.microsoft.com/office/drawing/2014/main" id="{BC490ABD-8F15-47F0-82E5-354E72E31FAF}"/>
              </a:ext>
            </a:extLst>
          </p:cNvPr>
          <p:cNvSpPr>
            <a:spLocks noGrp="1" noChangeArrowheads="1"/>
          </p:cNvSpPr>
          <p:nvPr>
            <p:ph type="body" idx="1"/>
          </p:nvPr>
        </p:nvSpPr>
        <p:spPr/>
        <p:txBody>
          <a:bodyPr/>
          <a:lstStyle/>
          <a:p>
            <a:pPr>
              <a:lnSpc>
                <a:spcPct val="150000"/>
              </a:lnSpc>
            </a:pPr>
            <a:r>
              <a:rPr lang="zh-CN" altLang="en-US" sz="2000" dirty="0">
                <a:ea typeface="+mn-ea"/>
              </a:rPr>
              <a:t>我们假定，</a:t>
            </a:r>
            <a:r>
              <a:rPr lang="en-US" altLang="zh-CN" sz="2000" dirty="0">
                <a:ea typeface="+mn-ea"/>
              </a:rPr>
              <a:t>H1</a:t>
            </a:r>
            <a:r>
              <a:rPr lang="zh-CN" altLang="en-US" sz="2000" dirty="0">
                <a:ea typeface="+mn-ea"/>
              </a:rPr>
              <a:t>表示一号碗，</a:t>
            </a:r>
            <a:r>
              <a:rPr lang="en-US" altLang="zh-CN" sz="2000" dirty="0">
                <a:ea typeface="+mn-ea"/>
              </a:rPr>
              <a:t>H2</a:t>
            </a:r>
            <a:r>
              <a:rPr lang="zh-CN" altLang="en-US" sz="2000" dirty="0">
                <a:ea typeface="+mn-ea"/>
              </a:rPr>
              <a:t>表示二号碗。由于这两个碗是一样的，所以</a:t>
            </a:r>
            <a:r>
              <a:rPr lang="en-US" altLang="zh-CN" sz="2000" dirty="0">
                <a:ea typeface="+mn-ea"/>
              </a:rPr>
              <a:t>P(H1)=P(H2)</a:t>
            </a:r>
            <a:r>
              <a:rPr lang="zh-CN" altLang="en-US" sz="2000" dirty="0">
                <a:ea typeface="+mn-ea"/>
              </a:rPr>
              <a:t>，也就是说，在取出水果糖之前，这两个碗被选中的概率相同。因此，</a:t>
            </a:r>
            <a:r>
              <a:rPr lang="en-US" altLang="zh-CN" sz="2000" dirty="0">
                <a:ea typeface="+mn-ea"/>
              </a:rPr>
              <a:t>P(H1)=0.5</a:t>
            </a:r>
            <a:r>
              <a:rPr lang="zh-CN" altLang="en-US" sz="2000" dirty="0">
                <a:ea typeface="+mn-ea"/>
              </a:rPr>
              <a:t>，我们把这个概率就叫做“</a:t>
            </a:r>
            <a:r>
              <a:rPr lang="zh-CN" altLang="en-US" sz="2000" dirty="0">
                <a:solidFill>
                  <a:srgbClr val="FF0000"/>
                </a:solidFill>
                <a:latin typeface="微软雅黑" panose="020B0503020204020204" pitchFamily="34" charset="-122"/>
              </a:rPr>
              <a:t>先验概率</a:t>
            </a:r>
            <a:r>
              <a:rPr lang="zh-CN" altLang="en-US" sz="2000" dirty="0">
                <a:ea typeface="+mn-ea"/>
              </a:rPr>
              <a:t>”，即没有做实验之前，来自一号碗的概率是</a:t>
            </a:r>
            <a:r>
              <a:rPr lang="en-US" altLang="zh-CN" sz="2000" dirty="0">
                <a:ea typeface="+mn-ea"/>
              </a:rPr>
              <a:t>0.5</a:t>
            </a:r>
            <a:r>
              <a:rPr lang="zh-CN" altLang="en-US" sz="2000" dirty="0">
                <a:ea typeface="+mn-ea"/>
              </a:rPr>
              <a:t>。（</a:t>
            </a:r>
            <a:r>
              <a:rPr lang="zh-CN" altLang="en-US" sz="2000" dirty="0">
                <a:solidFill>
                  <a:srgbClr val="FF0000"/>
                </a:solidFill>
                <a:ea typeface="+mn-ea"/>
              </a:rPr>
              <a:t>故，也称</a:t>
            </a:r>
            <a:r>
              <a:rPr lang="zh-CN" altLang="en-US" sz="2000" dirty="0">
                <a:solidFill>
                  <a:srgbClr val="FF0000"/>
                </a:solidFill>
                <a:latin typeface="微软雅黑" panose="020B0503020204020204" pitchFamily="34" charset="-122"/>
              </a:rPr>
              <a:t>事前概率</a:t>
            </a:r>
            <a:r>
              <a:rPr lang="zh-CN" altLang="en-US" sz="2000" dirty="0">
                <a:solidFill>
                  <a:srgbClr val="FF0000"/>
                </a:solidFill>
                <a:ea typeface="+mn-ea"/>
              </a:rPr>
              <a:t>（事件发生之前的概率）</a:t>
            </a:r>
            <a:r>
              <a:rPr lang="zh-CN" altLang="en-US" sz="2000" dirty="0">
                <a:ea typeface="+mn-ea"/>
              </a:rPr>
              <a:t>）</a:t>
            </a:r>
          </a:p>
          <a:p>
            <a:pPr>
              <a:lnSpc>
                <a:spcPct val="150000"/>
              </a:lnSpc>
            </a:pPr>
            <a:r>
              <a:rPr lang="zh-CN" altLang="en-US" sz="2000" dirty="0">
                <a:ea typeface="+mn-ea"/>
              </a:rPr>
              <a:t>再假定，</a:t>
            </a:r>
            <a:r>
              <a:rPr lang="en-US" altLang="zh-CN" sz="2000" dirty="0">
                <a:ea typeface="+mn-ea"/>
              </a:rPr>
              <a:t>E</a:t>
            </a:r>
            <a:r>
              <a:rPr lang="zh-CN" altLang="en-US" sz="2000" dirty="0">
                <a:ea typeface="+mn-ea"/>
              </a:rPr>
              <a:t>表示水果糖，所以问题就变成了在已知</a:t>
            </a:r>
            <a:r>
              <a:rPr lang="en-US" altLang="zh-CN" sz="2000" dirty="0">
                <a:ea typeface="+mn-ea"/>
              </a:rPr>
              <a:t>E</a:t>
            </a:r>
            <a:r>
              <a:rPr lang="zh-CN" altLang="en-US" sz="2000" dirty="0">
                <a:ea typeface="+mn-ea"/>
              </a:rPr>
              <a:t>的情况下，来自一号碗的概率有多大，即求</a:t>
            </a:r>
            <a:r>
              <a:rPr lang="en-US" altLang="zh-CN" sz="2000" dirty="0">
                <a:ea typeface="+mn-ea"/>
              </a:rPr>
              <a:t>P(H1|E)</a:t>
            </a:r>
            <a:r>
              <a:rPr lang="zh-CN" altLang="en-US" sz="2000" dirty="0">
                <a:ea typeface="+mn-ea"/>
              </a:rPr>
              <a:t>。我们把这个概率叫做“</a:t>
            </a:r>
            <a:r>
              <a:rPr lang="zh-CN" altLang="en-US" sz="2000" dirty="0">
                <a:solidFill>
                  <a:srgbClr val="FF0000"/>
                </a:solidFill>
                <a:latin typeface="微软雅黑" panose="020B0503020204020204" pitchFamily="34" charset="-122"/>
              </a:rPr>
              <a:t>后验概率</a:t>
            </a:r>
            <a:r>
              <a:rPr lang="zh-CN" altLang="en-US" sz="2000" dirty="0">
                <a:ea typeface="+mn-ea"/>
              </a:rPr>
              <a:t>”，即在</a:t>
            </a:r>
            <a:r>
              <a:rPr lang="en-US" altLang="zh-CN" sz="2000" dirty="0">
                <a:solidFill>
                  <a:srgbClr val="FF0000"/>
                </a:solidFill>
                <a:ea typeface="+mn-ea"/>
              </a:rPr>
              <a:t>E</a:t>
            </a:r>
            <a:r>
              <a:rPr lang="zh-CN" altLang="en-US" sz="2000" dirty="0">
                <a:solidFill>
                  <a:srgbClr val="FF0000"/>
                </a:solidFill>
                <a:ea typeface="+mn-ea"/>
              </a:rPr>
              <a:t>事件发生之后，对</a:t>
            </a:r>
            <a:r>
              <a:rPr lang="en-US" altLang="zh-CN" sz="2000" dirty="0">
                <a:solidFill>
                  <a:srgbClr val="FF0000"/>
                </a:solidFill>
                <a:ea typeface="+mn-ea"/>
              </a:rPr>
              <a:t>P(H1)</a:t>
            </a:r>
            <a:r>
              <a:rPr lang="zh-CN" altLang="en-US" sz="2000" dirty="0">
                <a:solidFill>
                  <a:srgbClr val="FF0000"/>
                </a:solidFill>
                <a:ea typeface="+mn-ea"/>
              </a:rPr>
              <a:t>的修正（故，也称</a:t>
            </a:r>
            <a:r>
              <a:rPr lang="zh-CN" altLang="en-US" sz="2000" dirty="0">
                <a:solidFill>
                  <a:srgbClr val="FF0000"/>
                </a:solidFill>
                <a:latin typeface="微软雅黑" panose="020B0503020204020204" pitchFamily="34" charset="-122"/>
              </a:rPr>
              <a:t>事后概率</a:t>
            </a:r>
            <a:r>
              <a:rPr lang="zh-CN" altLang="en-US" sz="2000" dirty="0">
                <a:solidFill>
                  <a:srgbClr val="FF0000"/>
                </a:solidFill>
                <a:ea typeface="+mn-ea"/>
              </a:rPr>
              <a:t>）</a:t>
            </a:r>
            <a:r>
              <a:rPr lang="zh-CN" altLang="en-US" sz="2000" dirty="0">
                <a:ea typeface="+mn-ea"/>
              </a:rPr>
              <a:t>。</a:t>
            </a:r>
          </a:p>
        </p:txBody>
      </p:sp>
      <p:sp>
        <p:nvSpPr>
          <p:cNvPr id="2" name="灯片编号占位符 1">
            <a:extLst>
              <a:ext uri="{FF2B5EF4-FFF2-40B4-BE49-F238E27FC236}">
                <a16:creationId xmlns:a16="http://schemas.microsoft.com/office/drawing/2014/main" id="{3C1C90DB-8A6B-47F0-A1DF-0FAA622DE05D}"/>
              </a:ext>
            </a:extLst>
          </p:cNvPr>
          <p:cNvSpPr>
            <a:spLocks noGrp="1"/>
          </p:cNvSpPr>
          <p:nvPr>
            <p:ph type="sldNum" sz="quarter" idx="12"/>
          </p:nvPr>
        </p:nvSpPr>
        <p:spPr/>
        <p:txBody>
          <a:bodyPr/>
          <a:lstStyle/>
          <a:p>
            <a:pPr>
              <a:defRPr/>
            </a:pPr>
            <a:fld id="{F93565C8-2DE5-4E5B-A203-1E3BCE8159D5}" type="slidenum">
              <a:rPr lang="zh-CN" altLang="en-US" smtClean="0"/>
              <a:pPr>
                <a:defRPr/>
              </a:pPr>
              <a:t>30</a:t>
            </a:fld>
            <a:endParaRPr lang="en-US" altLang="zh-CN"/>
          </a:p>
        </p:txBody>
      </p:sp>
    </p:spTree>
    <p:extLst>
      <p:ext uri="{BB962C8B-B14F-4D97-AF65-F5344CB8AC3E}">
        <p14:creationId xmlns:p14="http://schemas.microsoft.com/office/powerpoint/2010/main" val="292762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108A3B4C-67A6-409E-96E8-DBED1AC2BCAD}"/>
              </a:ext>
            </a:extLst>
          </p:cNvPr>
          <p:cNvSpPr>
            <a:spLocks noGrp="1" noChangeArrowheads="1"/>
          </p:cNvSpPr>
          <p:nvPr>
            <p:ph type="title"/>
          </p:nvPr>
        </p:nvSpPr>
        <p:spPr/>
        <p:txBody>
          <a:bodyPr/>
          <a:lstStyle/>
          <a:p>
            <a:endParaRPr lang="zh-CN" altLang="zh-CN"/>
          </a:p>
        </p:txBody>
      </p:sp>
      <p:sp>
        <p:nvSpPr>
          <p:cNvPr id="486403" name="Rectangle 3">
            <a:extLst>
              <a:ext uri="{FF2B5EF4-FFF2-40B4-BE49-F238E27FC236}">
                <a16:creationId xmlns:a16="http://schemas.microsoft.com/office/drawing/2014/main" id="{7E6143F3-01D9-4392-92FB-45060C62F3F1}"/>
              </a:ext>
            </a:extLst>
          </p:cNvPr>
          <p:cNvSpPr>
            <a:spLocks noGrp="1" noChangeArrowheads="1"/>
          </p:cNvSpPr>
          <p:nvPr>
            <p:ph type="body" idx="1"/>
          </p:nvPr>
        </p:nvSpPr>
        <p:spPr>
          <a:xfrm>
            <a:off x="566738" y="1232824"/>
            <a:ext cx="8001000" cy="5004488"/>
          </a:xfrm>
        </p:spPr>
        <p:txBody>
          <a:bodyPr/>
          <a:lstStyle/>
          <a:p>
            <a:pPr>
              <a:lnSpc>
                <a:spcPct val="110000"/>
              </a:lnSpc>
              <a:buFont typeface="Wingdings" panose="05000000000000000000" pitchFamily="2" charset="2"/>
              <a:buNone/>
            </a:pPr>
            <a:r>
              <a:rPr lang="zh-CN" altLang="en-US" sz="2100" dirty="0"/>
              <a:t>根据条件概率公式，得到</a:t>
            </a:r>
          </a:p>
          <a:p>
            <a:pPr>
              <a:lnSpc>
                <a:spcPct val="110000"/>
              </a:lnSpc>
              <a:buFont typeface="Wingdings" panose="05000000000000000000" pitchFamily="2" charset="2"/>
              <a:buNone/>
            </a:pPr>
            <a:r>
              <a:rPr lang="zh-CN" altLang="en-US" sz="2100" dirty="0"/>
              <a:t> </a:t>
            </a:r>
          </a:p>
          <a:p>
            <a:pPr marL="0" indent="0">
              <a:lnSpc>
                <a:spcPct val="110000"/>
              </a:lnSpc>
              <a:buFont typeface="Wingdings" panose="05000000000000000000" pitchFamily="2" charset="2"/>
              <a:buNone/>
            </a:pPr>
            <a:r>
              <a:rPr lang="zh-CN" altLang="en-US" sz="2100" dirty="0"/>
              <a:t>已知，</a:t>
            </a:r>
            <a:r>
              <a:rPr lang="en-US" altLang="zh-CN" sz="2100" dirty="0"/>
              <a:t>P(H</a:t>
            </a:r>
            <a:r>
              <a:rPr lang="en-US" altLang="zh-CN" sz="2100" baseline="-25000" dirty="0"/>
              <a:t>1</a:t>
            </a:r>
            <a:r>
              <a:rPr lang="en-US" altLang="zh-CN" sz="2100" dirty="0"/>
              <a:t>)</a:t>
            </a:r>
            <a:r>
              <a:rPr lang="zh-CN" altLang="en-US" sz="2100" dirty="0"/>
              <a:t>等于</a:t>
            </a:r>
            <a:r>
              <a:rPr lang="en-US" altLang="zh-CN" sz="2100" dirty="0"/>
              <a:t>0.5</a:t>
            </a:r>
            <a:r>
              <a:rPr lang="zh-CN" altLang="en-US" sz="2100" dirty="0"/>
              <a:t>，</a:t>
            </a:r>
            <a:r>
              <a:rPr lang="en-US" altLang="zh-CN" sz="2100" dirty="0"/>
              <a:t>P(E|H</a:t>
            </a:r>
            <a:r>
              <a:rPr lang="en-US" altLang="zh-CN" sz="2100" baseline="-25000" dirty="0"/>
              <a:t>1</a:t>
            </a:r>
            <a:r>
              <a:rPr lang="en-US" altLang="zh-CN" sz="2100" dirty="0"/>
              <a:t>)</a:t>
            </a:r>
            <a:r>
              <a:rPr lang="zh-CN" altLang="en-US" sz="2100" dirty="0"/>
              <a:t>为一号碗中取出水果糖的概率，等于</a:t>
            </a:r>
            <a:r>
              <a:rPr lang="en-US" altLang="zh-CN" sz="2100" dirty="0"/>
              <a:t>0.75</a:t>
            </a:r>
            <a:r>
              <a:rPr lang="zh-CN" altLang="en-US" sz="2100" dirty="0"/>
              <a:t>，那么求出</a:t>
            </a:r>
            <a:r>
              <a:rPr lang="en-US" altLang="zh-CN" sz="2100" dirty="0"/>
              <a:t>P(E)</a:t>
            </a:r>
            <a:r>
              <a:rPr lang="zh-CN" altLang="en-US" sz="2100" dirty="0"/>
              <a:t>就可以得到答案。根据全概率公式，</a:t>
            </a:r>
          </a:p>
          <a:p>
            <a:pPr>
              <a:lnSpc>
                <a:spcPct val="110000"/>
              </a:lnSpc>
              <a:buFont typeface="Wingdings" panose="05000000000000000000" pitchFamily="2" charset="2"/>
              <a:buNone/>
            </a:pPr>
            <a:r>
              <a:rPr lang="zh-CN" altLang="en-US" sz="2100" dirty="0"/>
              <a:t> </a:t>
            </a:r>
          </a:p>
          <a:p>
            <a:pPr>
              <a:lnSpc>
                <a:spcPct val="110000"/>
              </a:lnSpc>
              <a:buFont typeface="Wingdings" panose="05000000000000000000" pitchFamily="2" charset="2"/>
              <a:buNone/>
            </a:pPr>
            <a:endParaRPr lang="zh-CN" altLang="en-US" sz="2100" dirty="0"/>
          </a:p>
          <a:p>
            <a:pPr>
              <a:lnSpc>
                <a:spcPct val="110000"/>
              </a:lnSpc>
              <a:buFont typeface="Wingdings" panose="05000000000000000000" pitchFamily="2" charset="2"/>
              <a:buNone/>
            </a:pPr>
            <a:endParaRPr lang="zh-CN" altLang="en-US" sz="2100" dirty="0"/>
          </a:p>
          <a:p>
            <a:pPr>
              <a:lnSpc>
                <a:spcPct val="110000"/>
              </a:lnSpc>
              <a:buFont typeface="Wingdings" panose="05000000000000000000" pitchFamily="2" charset="2"/>
              <a:buNone/>
            </a:pPr>
            <a:r>
              <a:rPr lang="zh-CN" altLang="en-US" sz="2100" dirty="0"/>
              <a:t>将数字代入原方程，得到</a:t>
            </a:r>
            <a:endParaRPr lang="en-US" altLang="zh-CN" sz="2100" dirty="0"/>
          </a:p>
          <a:p>
            <a:pPr>
              <a:lnSpc>
                <a:spcPct val="110000"/>
              </a:lnSpc>
              <a:buFont typeface="Wingdings" panose="05000000000000000000" pitchFamily="2" charset="2"/>
              <a:buNone/>
            </a:pPr>
            <a:endParaRPr lang="zh-CN" altLang="en-US" sz="2100" dirty="0"/>
          </a:p>
          <a:p>
            <a:pPr>
              <a:lnSpc>
                <a:spcPct val="110000"/>
              </a:lnSpc>
              <a:buFont typeface="Wingdings" panose="05000000000000000000" pitchFamily="2" charset="2"/>
              <a:buNone/>
            </a:pPr>
            <a:endParaRPr lang="zh-CN" altLang="en-US" sz="2100" dirty="0"/>
          </a:p>
          <a:p>
            <a:pPr marL="0" indent="0">
              <a:lnSpc>
                <a:spcPct val="110000"/>
              </a:lnSpc>
              <a:buFont typeface="Wingdings" panose="05000000000000000000" pitchFamily="2" charset="2"/>
              <a:buNone/>
            </a:pPr>
            <a:r>
              <a:rPr lang="zh-CN" altLang="en-US" sz="2100" dirty="0"/>
              <a:t>这表明，来自一号碗的概率是</a:t>
            </a:r>
            <a:r>
              <a:rPr lang="en-US" altLang="zh-CN" sz="2100" dirty="0"/>
              <a:t>0.6</a:t>
            </a:r>
            <a:r>
              <a:rPr lang="zh-CN" altLang="en-US" sz="2100" dirty="0"/>
              <a:t>。也就是说，取出水果糖之后，</a:t>
            </a:r>
            <a:r>
              <a:rPr lang="en-US" altLang="zh-CN" sz="2100" dirty="0"/>
              <a:t>H</a:t>
            </a:r>
            <a:r>
              <a:rPr lang="en-US" altLang="zh-CN" sz="2100" baseline="-25000" dirty="0"/>
              <a:t>1</a:t>
            </a:r>
            <a:r>
              <a:rPr lang="zh-CN" altLang="en-US" sz="2100" dirty="0"/>
              <a:t>事件的可能性得到了增强。 </a:t>
            </a:r>
          </a:p>
          <a:p>
            <a:pPr>
              <a:lnSpc>
                <a:spcPct val="110000"/>
              </a:lnSpc>
              <a:buFont typeface="Wingdings" panose="05000000000000000000" pitchFamily="2" charset="2"/>
              <a:buNone/>
            </a:pPr>
            <a:endParaRPr lang="en-US" altLang="zh-CN" sz="2100" dirty="0"/>
          </a:p>
        </p:txBody>
      </p:sp>
      <p:pic>
        <p:nvPicPr>
          <p:cNvPr id="486405" name="Picture 5">
            <a:extLst>
              <a:ext uri="{FF2B5EF4-FFF2-40B4-BE49-F238E27FC236}">
                <a16:creationId xmlns:a16="http://schemas.microsoft.com/office/drawing/2014/main" id="{2D410795-67E6-4299-B9B6-BA55FB05B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5" y="1196752"/>
            <a:ext cx="2955085" cy="612000"/>
          </a:xfrm>
          <a:prstGeom prst="rect">
            <a:avLst/>
          </a:prstGeom>
          <a:noFill/>
          <a:extLst>
            <a:ext uri="{909E8E84-426E-40DD-AFC4-6F175D3DCCD1}">
              <a14:hiddenFill xmlns:a14="http://schemas.microsoft.com/office/drawing/2010/main">
                <a:solidFill>
                  <a:srgbClr val="FFFFFF"/>
                </a:solidFill>
              </a14:hiddenFill>
            </a:ext>
          </a:extLst>
        </p:spPr>
      </p:pic>
      <p:pic>
        <p:nvPicPr>
          <p:cNvPr id="486407" name="Picture 7" descr="http://www.itongji.cn/uploads/allimg/120317/300_120317143042_1.png">
            <a:extLst>
              <a:ext uri="{FF2B5EF4-FFF2-40B4-BE49-F238E27FC236}">
                <a16:creationId xmlns:a16="http://schemas.microsoft.com/office/drawing/2014/main" id="{46B33CED-C8A7-4981-A658-3A2CF2E8F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026544"/>
            <a:ext cx="49752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486409" name="Picture 9">
            <a:extLst>
              <a:ext uri="{FF2B5EF4-FFF2-40B4-BE49-F238E27FC236}">
                <a16:creationId xmlns:a16="http://schemas.microsoft.com/office/drawing/2014/main" id="{87147641-9263-47AC-9DCA-7B8C17287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644900"/>
            <a:ext cx="40968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486411" name="Picture 11">
            <a:extLst>
              <a:ext uri="{FF2B5EF4-FFF2-40B4-BE49-F238E27FC236}">
                <a16:creationId xmlns:a16="http://schemas.microsoft.com/office/drawing/2014/main" id="{8D146562-FF03-48CB-A1D8-A677E67DD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037" y="4797249"/>
            <a:ext cx="3283201" cy="5040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B5FFA520-0157-4470-95B1-E08F64E14505}"/>
              </a:ext>
            </a:extLst>
          </p:cNvPr>
          <p:cNvSpPr>
            <a:spLocks noGrp="1"/>
          </p:cNvSpPr>
          <p:nvPr>
            <p:ph type="sldNum" sz="quarter" idx="12"/>
          </p:nvPr>
        </p:nvSpPr>
        <p:spPr/>
        <p:txBody>
          <a:bodyPr/>
          <a:lstStyle/>
          <a:p>
            <a:pPr>
              <a:defRPr/>
            </a:pPr>
            <a:fld id="{F93565C8-2DE5-4E5B-A203-1E3BCE8159D5}" type="slidenum">
              <a:rPr lang="zh-CN" altLang="en-US" smtClean="0"/>
              <a:pPr>
                <a:defRPr/>
              </a:pPr>
              <a:t>31</a:t>
            </a:fld>
            <a:endParaRPr lang="en-US" altLang="zh-CN"/>
          </a:p>
        </p:txBody>
      </p:sp>
    </p:spTree>
    <p:extLst>
      <p:ext uri="{BB962C8B-B14F-4D97-AF65-F5344CB8AC3E}">
        <p14:creationId xmlns:p14="http://schemas.microsoft.com/office/powerpoint/2010/main" val="24846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4000" dirty="0"/>
              <a:t>例子：</a:t>
            </a:r>
            <a:r>
              <a:rPr lang="zh-CN" altLang="en-US" sz="3800" dirty="0"/>
              <a:t>预测问题</a:t>
            </a:r>
          </a:p>
        </p:txBody>
      </p:sp>
      <p:sp>
        <p:nvSpPr>
          <p:cNvPr id="40963" name="Rectangle 3"/>
          <p:cNvSpPr>
            <a:spLocks noGrp="1" noChangeArrowheads="1"/>
          </p:cNvSpPr>
          <p:nvPr>
            <p:ph idx="1"/>
          </p:nvPr>
        </p:nvSpPr>
        <p:spPr>
          <a:xfrm>
            <a:off x="528638" y="1168725"/>
            <a:ext cx="8291834" cy="4752057"/>
          </a:xfrm>
        </p:spPr>
        <p:txBody>
          <a:bodyPr/>
          <a:lstStyle/>
          <a:p>
            <a:pPr marL="361950" indent="-361950" algn="l"/>
            <a:r>
              <a:rPr lang="zh-CN" altLang="en-US" sz="2100" dirty="0"/>
              <a:t>已知一些数据，如下表。现有一条记录：</a:t>
            </a:r>
            <a:r>
              <a:rPr lang="en-US" altLang="zh-CN" sz="1900" dirty="0"/>
              <a:t>X=(AGE=“&lt;30”,INCOME=</a:t>
            </a:r>
            <a:r>
              <a:rPr lang="en-US" altLang="zh-CN" sz="1900" dirty="0" err="1"/>
              <a:t>medium,STUDENT</a:t>
            </a:r>
            <a:r>
              <a:rPr lang="en-US" altLang="zh-CN" sz="1900" dirty="0"/>
              <a:t>=</a:t>
            </a:r>
            <a:r>
              <a:rPr lang="en-US" altLang="zh-CN" sz="1900" dirty="0" err="1"/>
              <a:t>yes,CREDIT_RAT</a:t>
            </a:r>
            <a:r>
              <a:rPr lang="en-US" altLang="zh-CN" sz="1900" dirty="0"/>
              <a:t>=fair)</a:t>
            </a:r>
          </a:p>
        </p:txBody>
      </p:sp>
      <p:sp>
        <p:nvSpPr>
          <p:cNvPr id="289" name="灯片编号占位符 5"/>
          <p:cNvSpPr>
            <a:spLocks noGrp="1"/>
          </p:cNvSpPr>
          <p:nvPr>
            <p:ph type="sldNum" sz="quarter" idx="12"/>
          </p:nvPr>
        </p:nvSpPr>
        <p:spPr/>
        <p:txBody>
          <a:bodyPr/>
          <a:lstStyle/>
          <a:p>
            <a:fld id="{FA60D2A1-8FCE-4C2E-9A70-B0832A2B7807}" type="slidenum">
              <a:rPr lang="zh-CN" altLang="en-US"/>
              <a:pPr/>
              <a:t>32</a:t>
            </a:fld>
            <a:endParaRPr lang="en-US" altLang="zh-CN"/>
          </a:p>
        </p:txBody>
      </p:sp>
      <p:grpSp>
        <p:nvGrpSpPr>
          <p:cNvPr id="40964" name="Group 4"/>
          <p:cNvGrpSpPr>
            <a:grpSpLocks/>
          </p:cNvGrpSpPr>
          <p:nvPr/>
        </p:nvGrpSpPr>
        <p:grpSpPr bwMode="auto">
          <a:xfrm>
            <a:off x="1783120" y="2590471"/>
            <a:ext cx="6335713" cy="3585506"/>
            <a:chOff x="0" y="0"/>
            <a:chExt cx="1656" cy="1740"/>
          </a:xfrm>
        </p:grpSpPr>
        <p:grpSp>
          <p:nvGrpSpPr>
            <p:cNvPr id="40965" name="Group 5"/>
            <p:cNvGrpSpPr>
              <a:grpSpLocks/>
            </p:cNvGrpSpPr>
            <p:nvPr/>
          </p:nvGrpSpPr>
          <p:grpSpPr bwMode="auto">
            <a:xfrm>
              <a:off x="0" y="0"/>
              <a:ext cx="164" cy="116"/>
              <a:chOff x="0" y="0"/>
              <a:chExt cx="164" cy="116"/>
            </a:xfrm>
          </p:grpSpPr>
          <p:sp>
            <p:nvSpPr>
              <p:cNvPr id="40966" name="Rectangle 6"/>
              <p:cNvSpPr>
                <a:spLocks noChangeArrowheads="1"/>
              </p:cNvSpPr>
              <p:nvPr/>
            </p:nvSpPr>
            <p:spPr bwMode="auto">
              <a:xfrm>
                <a:off x="0" y="0"/>
                <a:ext cx="164"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nvGrpSpPr>
              <p:cNvPr id="40967" name="Group 7"/>
              <p:cNvGrpSpPr>
                <a:grpSpLocks/>
              </p:cNvGrpSpPr>
              <p:nvPr/>
            </p:nvGrpSpPr>
            <p:grpSpPr bwMode="auto">
              <a:xfrm>
                <a:off x="0" y="0"/>
                <a:ext cx="164" cy="116"/>
                <a:chOff x="0" y="0"/>
                <a:chExt cx="164" cy="116"/>
              </a:xfrm>
            </p:grpSpPr>
            <p:sp>
              <p:nvSpPr>
                <p:cNvPr id="40968" name="Rectangle 8"/>
                <p:cNvSpPr>
                  <a:spLocks noChangeArrowheads="1"/>
                </p:cNvSpPr>
                <p:nvPr/>
              </p:nvSpPr>
              <p:spPr bwMode="auto">
                <a:xfrm>
                  <a:off x="0" y="0"/>
                  <a:ext cx="164"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lstStyle/>
                <a:p>
                  <a:pPr algn="ctr"/>
                  <a:r>
                    <a:rPr lang="en-US" altLang="zh-CN" b="1">
                      <a:latin typeface="宋体" pitchFamily="2" charset="-122"/>
                    </a:rPr>
                    <a:t>ID</a:t>
                  </a:r>
                  <a:endParaRPr lang="en-US" altLang="zh-CN" b="1">
                    <a:latin typeface="Times New Roman" pitchFamily="18" charset="0"/>
                  </a:endParaRPr>
                </a:p>
              </p:txBody>
            </p:sp>
            <p:sp>
              <p:nvSpPr>
                <p:cNvPr id="40969" name="Rectangle 9"/>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grpSp>
          <p:nvGrpSpPr>
            <p:cNvPr id="40970" name="Group 10"/>
            <p:cNvGrpSpPr>
              <a:grpSpLocks/>
            </p:cNvGrpSpPr>
            <p:nvPr/>
          </p:nvGrpSpPr>
          <p:grpSpPr bwMode="auto">
            <a:xfrm>
              <a:off x="164" y="0"/>
              <a:ext cx="236" cy="116"/>
              <a:chOff x="0" y="0"/>
              <a:chExt cx="236" cy="116"/>
            </a:xfrm>
          </p:grpSpPr>
          <p:sp>
            <p:nvSpPr>
              <p:cNvPr id="40971" name="Rectangle 11"/>
              <p:cNvSpPr>
                <a:spLocks noChangeArrowheads="1"/>
              </p:cNvSpPr>
              <p:nvPr/>
            </p:nvSpPr>
            <p:spPr bwMode="auto">
              <a:xfrm>
                <a:off x="0" y="0"/>
                <a:ext cx="236"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nvGrpSpPr>
              <p:cNvPr id="40972" name="Group 12"/>
              <p:cNvGrpSpPr>
                <a:grpSpLocks/>
              </p:cNvGrpSpPr>
              <p:nvPr/>
            </p:nvGrpSpPr>
            <p:grpSpPr bwMode="auto">
              <a:xfrm>
                <a:off x="0" y="0"/>
                <a:ext cx="236" cy="116"/>
                <a:chOff x="0" y="0"/>
                <a:chExt cx="236" cy="116"/>
              </a:xfrm>
            </p:grpSpPr>
            <p:sp>
              <p:nvSpPr>
                <p:cNvPr id="40973" name="Rectangle 13"/>
                <p:cNvSpPr>
                  <a:spLocks noChangeArrowheads="1"/>
                </p:cNvSpPr>
                <p:nvPr/>
              </p:nvSpPr>
              <p:spPr bwMode="auto">
                <a:xfrm>
                  <a:off x="0" y="0"/>
                  <a:ext cx="236"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lstStyle/>
                <a:p>
                  <a:pPr algn="ctr"/>
                  <a:r>
                    <a:rPr lang="en-US" altLang="zh-CN" b="1">
                      <a:latin typeface="宋体" pitchFamily="2" charset="-122"/>
                    </a:rPr>
                    <a:t>AGE</a:t>
                  </a:r>
                  <a:endParaRPr lang="en-US" altLang="zh-CN" b="1">
                    <a:latin typeface="Times New Roman" pitchFamily="18" charset="0"/>
                  </a:endParaRPr>
                </a:p>
              </p:txBody>
            </p:sp>
            <p:sp>
              <p:nvSpPr>
                <p:cNvPr id="40974" name="Rectangle 14"/>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grpSp>
          <p:nvGrpSpPr>
            <p:cNvPr id="40975" name="Group 15"/>
            <p:cNvGrpSpPr>
              <a:grpSpLocks/>
            </p:cNvGrpSpPr>
            <p:nvPr/>
          </p:nvGrpSpPr>
          <p:grpSpPr bwMode="auto">
            <a:xfrm>
              <a:off x="400" y="0"/>
              <a:ext cx="260" cy="116"/>
              <a:chOff x="0" y="0"/>
              <a:chExt cx="260" cy="116"/>
            </a:xfrm>
          </p:grpSpPr>
          <p:sp>
            <p:nvSpPr>
              <p:cNvPr id="40976" name="Rectangle 16"/>
              <p:cNvSpPr>
                <a:spLocks noChangeArrowheads="1"/>
              </p:cNvSpPr>
              <p:nvPr/>
            </p:nvSpPr>
            <p:spPr bwMode="auto">
              <a:xfrm>
                <a:off x="0" y="0"/>
                <a:ext cx="260"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nvGrpSpPr>
              <p:cNvPr id="40977" name="Group 17"/>
              <p:cNvGrpSpPr>
                <a:grpSpLocks/>
              </p:cNvGrpSpPr>
              <p:nvPr/>
            </p:nvGrpSpPr>
            <p:grpSpPr bwMode="auto">
              <a:xfrm>
                <a:off x="0" y="0"/>
                <a:ext cx="260" cy="116"/>
                <a:chOff x="0" y="0"/>
                <a:chExt cx="260" cy="116"/>
              </a:xfrm>
            </p:grpSpPr>
            <p:sp>
              <p:nvSpPr>
                <p:cNvPr id="40978" name="Rectangle 18"/>
                <p:cNvSpPr>
                  <a:spLocks noChangeArrowheads="1"/>
                </p:cNvSpPr>
                <p:nvPr/>
              </p:nvSpPr>
              <p:spPr bwMode="auto">
                <a:xfrm>
                  <a:off x="0" y="0"/>
                  <a:ext cx="260"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lstStyle/>
                <a:p>
                  <a:pPr algn="ctr"/>
                  <a:r>
                    <a:rPr lang="en-US" altLang="zh-CN" b="1">
                      <a:latin typeface="宋体" pitchFamily="2" charset="-122"/>
                    </a:rPr>
                    <a:t>INCOME</a:t>
                  </a:r>
                  <a:endParaRPr lang="en-US" altLang="zh-CN" b="1">
                    <a:latin typeface="Times New Roman" pitchFamily="18" charset="0"/>
                  </a:endParaRPr>
                </a:p>
              </p:txBody>
            </p:sp>
            <p:sp>
              <p:nvSpPr>
                <p:cNvPr id="40979" name="Rectangle 19"/>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grpSp>
          <p:nvGrpSpPr>
            <p:cNvPr id="40980" name="Group 20"/>
            <p:cNvGrpSpPr>
              <a:grpSpLocks/>
            </p:cNvGrpSpPr>
            <p:nvPr/>
          </p:nvGrpSpPr>
          <p:grpSpPr bwMode="auto">
            <a:xfrm>
              <a:off x="660" y="0"/>
              <a:ext cx="284" cy="116"/>
              <a:chOff x="0" y="0"/>
              <a:chExt cx="284" cy="116"/>
            </a:xfrm>
          </p:grpSpPr>
          <p:sp>
            <p:nvSpPr>
              <p:cNvPr id="40981" name="Rectangle 21"/>
              <p:cNvSpPr>
                <a:spLocks noChangeArrowheads="1"/>
              </p:cNvSpPr>
              <p:nvPr/>
            </p:nvSpPr>
            <p:spPr bwMode="auto">
              <a:xfrm>
                <a:off x="0" y="0"/>
                <a:ext cx="284"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nvGrpSpPr>
              <p:cNvPr id="40982" name="Group 22"/>
              <p:cNvGrpSpPr>
                <a:grpSpLocks/>
              </p:cNvGrpSpPr>
              <p:nvPr/>
            </p:nvGrpSpPr>
            <p:grpSpPr bwMode="auto">
              <a:xfrm>
                <a:off x="0" y="0"/>
                <a:ext cx="284" cy="116"/>
                <a:chOff x="0" y="0"/>
                <a:chExt cx="284" cy="116"/>
              </a:xfrm>
            </p:grpSpPr>
            <p:sp>
              <p:nvSpPr>
                <p:cNvPr id="40983" name="Rectangle 23"/>
                <p:cNvSpPr>
                  <a:spLocks noChangeArrowheads="1"/>
                </p:cNvSpPr>
                <p:nvPr/>
              </p:nvSpPr>
              <p:spPr bwMode="auto">
                <a:xfrm>
                  <a:off x="0" y="0"/>
                  <a:ext cx="284"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lstStyle/>
                <a:p>
                  <a:pPr algn="ctr"/>
                  <a:r>
                    <a:rPr lang="en-US" altLang="zh-CN" b="1">
                      <a:latin typeface="宋体" pitchFamily="2" charset="-122"/>
                    </a:rPr>
                    <a:t>STUDENT</a:t>
                  </a:r>
                  <a:endParaRPr lang="en-US" altLang="zh-CN" b="1">
                    <a:latin typeface="Times New Roman" pitchFamily="18" charset="0"/>
                  </a:endParaRPr>
                </a:p>
              </p:txBody>
            </p:sp>
            <p:sp>
              <p:nvSpPr>
                <p:cNvPr id="40984" name="Rectangle 24"/>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grpSp>
          <p:nvGrpSpPr>
            <p:cNvPr id="40985" name="Group 25"/>
            <p:cNvGrpSpPr>
              <a:grpSpLocks/>
            </p:cNvGrpSpPr>
            <p:nvPr/>
          </p:nvGrpSpPr>
          <p:grpSpPr bwMode="auto">
            <a:xfrm>
              <a:off x="944" y="0"/>
              <a:ext cx="356" cy="116"/>
              <a:chOff x="0" y="0"/>
              <a:chExt cx="356" cy="116"/>
            </a:xfrm>
          </p:grpSpPr>
          <p:sp>
            <p:nvSpPr>
              <p:cNvPr id="40986" name="Rectangle 26"/>
              <p:cNvSpPr>
                <a:spLocks noChangeArrowheads="1"/>
              </p:cNvSpPr>
              <p:nvPr/>
            </p:nvSpPr>
            <p:spPr bwMode="auto">
              <a:xfrm>
                <a:off x="0" y="0"/>
                <a:ext cx="356"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nvGrpSpPr>
              <p:cNvPr id="40987" name="Group 27"/>
              <p:cNvGrpSpPr>
                <a:grpSpLocks/>
              </p:cNvGrpSpPr>
              <p:nvPr/>
            </p:nvGrpSpPr>
            <p:grpSpPr bwMode="auto">
              <a:xfrm>
                <a:off x="0" y="0"/>
                <a:ext cx="356" cy="116"/>
                <a:chOff x="0" y="0"/>
                <a:chExt cx="356" cy="116"/>
              </a:xfrm>
            </p:grpSpPr>
            <p:sp>
              <p:nvSpPr>
                <p:cNvPr id="40988" name="Rectangle 28"/>
                <p:cNvSpPr>
                  <a:spLocks noChangeArrowheads="1"/>
                </p:cNvSpPr>
                <p:nvPr/>
              </p:nvSpPr>
              <p:spPr bwMode="auto">
                <a:xfrm>
                  <a:off x="0" y="0"/>
                  <a:ext cx="356"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lstStyle/>
                <a:p>
                  <a:pPr algn="ctr"/>
                  <a:r>
                    <a:rPr lang="en-US" altLang="zh-CN" b="1">
                      <a:latin typeface="宋体" pitchFamily="2" charset="-122"/>
                    </a:rPr>
                    <a:t>CREDIT_RAT</a:t>
                  </a:r>
                  <a:endParaRPr lang="en-US" altLang="zh-CN" b="1">
                    <a:latin typeface="Times New Roman" pitchFamily="18" charset="0"/>
                  </a:endParaRPr>
                </a:p>
              </p:txBody>
            </p:sp>
            <p:sp>
              <p:nvSpPr>
                <p:cNvPr id="40989" name="Rectangle 29"/>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grpSp>
          <p:nvGrpSpPr>
            <p:cNvPr id="40990" name="Group 30"/>
            <p:cNvGrpSpPr>
              <a:grpSpLocks/>
            </p:cNvGrpSpPr>
            <p:nvPr/>
          </p:nvGrpSpPr>
          <p:grpSpPr bwMode="auto">
            <a:xfrm>
              <a:off x="1300" y="0"/>
              <a:ext cx="356" cy="116"/>
              <a:chOff x="0" y="0"/>
              <a:chExt cx="356" cy="116"/>
            </a:xfrm>
          </p:grpSpPr>
          <p:sp>
            <p:nvSpPr>
              <p:cNvPr id="40991" name="Rectangle 31"/>
              <p:cNvSpPr>
                <a:spLocks noChangeArrowheads="1"/>
              </p:cNvSpPr>
              <p:nvPr/>
            </p:nvSpPr>
            <p:spPr bwMode="auto">
              <a:xfrm>
                <a:off x="0" y="0"/>
                <a:ext cx="356"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nvGrpSpPr>
              <p:cNvPr id="40992" name="Group 32"/>
              <p:cNvGrpSpPr>
                <a:grpSpLocks/>
              </p:cNvGrpSpPr>
              <p:nvPr/>
            </p:nvGrpSpPr>
            <p:grpSpPr bwMode="auto">
              <a:xfrm>
                <a:off x="0" y="0"/>
                <a:ext cx="356" cy="116"/>
                <a:chOff x="0" y="0"/>
                <a:chExt cx="356" cy="116"/>
              </a:xfrm>
            </p:grpSpPr>
            <p:sp>
              <p:nvSpPr>
                <p:cNvPr id="40993" name="Rectangle 33"/>
                <p:cNvSpPr>
                  <a:spLocks noChangeArrowheads="1"/>
                </p:cNvSpPr>
                <p:nvPr/>
              </p:nvSpPr>
              <p:spPr bwMode="auto">
                <a:xfrm>
                  <a:off x="0" y="0"/>
                  <a:ext cx="356" cy="116"/>
                </a:xfrm>
                <a:prstGeom prst="rect">
                  <a:avLst/>
                </a:prstGeom>
                <a:solidFill>
                  <a:srgbClr val="C0C0C0"/>
                </a:solidFill>
                <a:ln w="15875"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lstStyle/>
                <a:p>
                  <a:pPr algn="ctr"/>
                  <a:r>
                    <a:rPr lang="en-US" altLang="zh-CN" b="1">
                      <a:latin typeface="宋体" pitchFamily="2" charset="-122"/>
                    </a:rPr>
                    <a:t>BAYS_COMPU</a:t>
                  </a:r>
                  <a:endParaRPr lang="en-US" altLang="zh-CN" b="1">
                    <a:latin typeface="Times New Roman" pitchFamily="18" charset="0"/>
                  </a:endParaRPr>
                </a:p>
              </p:txBody>
            </p:sp>
            <p:sp>
              <p:nvSpPr>
                <p:cNvPr id="40994" name="Rectangle 34"/>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sz="3600">
                    <a:latin typeface="Times New Roman" pitchFamily="18" charset="0"/>
                  </a:endParaRPr>
                </a:p>
              </p:txBody>
            </p:sp>
          </p:grpSp>
        </p:grpSp>
        <p:grpSp>
          <p:nvGrpSpPr>
            <p:cNvPr id="40995" name="Group 35"/>
            <p:cNvGrpSpPr>
              <a:grpSpLocks/>
            </p:cNvGrpSpPr>
            <p:nvPr/>
          </p:nvGrpSpPr>
          <p:grpSpPr bwMode="auto">
            <a:xfrm>
              <a:off x="0" y="116"/>
              <a:ext cx="164" cy="116"/>
              <a:chOff x="0" y="0"/>
              <a:chExt cx="164" cy="116"/>
            </a:xfrm>
          </p:grpSpPr>
          <p:sp>
            <p:nvSpPr>
              <p:cNvPr id="40996" name="Rectangle 36"/>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1</a:t>
                </a:r>
                <a:endParaRPr lang="en-US" altLang="zh-CN" b="1">
                  <a:latin typeface="Times New Roman" pitchFamily="18" charset="0"/>
                </a:endParaRPr>
              </a:p>
            </p:txBody>
          </p:sp>
          <p:sp>
            <p:nvSpPr>
              <p:cNvPr id="40997" name="Rectangle 37"/>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0998" name="Group 38"/>
            <p:cNvGrpSpPr>
              <a:grpSpLocks/>
            </p:cNvGrpSpPr>
            <p:nvPr/>
          </p:nvGrpSpPr>
          <p:grpSpPr bwMode="auto">
            <a:xfrm>
              <a:off x="164" y="116"/>
              <a:ext cx="236" cy="116"/>
              <a:chOff x="0" y="0"/>
              <a:chExt cx="236" cy="116"/>
            </a:xfrm>
          </p:grpSpPr>
          <p:sp>
            <p:nvSpPr>
              <p:cNvPr id="40999" name="Rectangle 39"/>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&lt;30</a:t>
                </a:r>
                <a:endParaRPr lang="en-US" altLang="zh-CN" b="1">
                  <a:latin typeface="Times New Roman" pitchFamily="18" charset="0"/>
                </a:endParaRPr>
              </a:p>
            </p:txBody>
          </p:sp>
          <p:sp>
            <p:nvSpPr>
              <p:cNvPr id="41000" name="Rectangle 40"/>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01" name="Group 41"/>
            <p:cNvGrpSpPr>
              <a:grpSpLocks/>
            </p:cNvGrpSpPr>
            <p:nvPr/>
          </p:nvGrpSpPr>
          <p:grpSpPr bwMode="auto">
            <a:xfrm>
              <a:off x="400" y="116"/>
              <a:ext cx="260" cy="116"/>
              <a:chOff x="0" y="0"/>
              <a:chExt cx="260" cy="116"/>
            </a:xfrm>
          </p:grpSpPr>
          <p:sp>
            <p:nvSpPr>
              <p:cNvPr id="41002" name="Rectangle 42"/>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High</a:t>
                </a:r>
                <a:endParaRPr lang="en-US" altLang="zh-CN" b="1">
                  <a:latin typeface="Times New Roman" pitchFamily="18" charset="0"/>
                </a:endParaRPr>
              </a:p>
            </p:txBody>
          </p:sp>
          <p:sp>
            <p:nvSpPr>
              <p:cNvPr id="41003" name="Rectangle 43"/>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04" name="Group 44"/>
            <p:cNvGrpSpPr>
              <a:grpSpLocks/>
            </p:cNvGrpSpPr>
            <p:nvPr/>
          </p:nvGrpSpPr>
          <p:grpSpPr bwMode="auto">
            <a:xfrm>
              <a:off x="660" y="116"/>
              <a:ext cx="284" cy="116"/>
              <a:chOff x="0" y="0"/>
              <a:chExt cx="284" cy="116"/>
            </a:xfrm>
          </p:grpSpPr>
          <p:sp>
            <p:nvSpPr>
              <p:cNvPr id="41005" name="Rectangle 45"/>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006" name="Rectangle 46"/>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07" name="Group 47"/>
            <p:cNvGrpSpPr>
              <a:grpSpLocks/>
            </p:cNvGrpSpPr>
            <p:nvPr/>
          </p:nvGrpSpPr>
          <p:grpSpPr bwMode="auto">
            <a:xfrm>
              <a:off x="944" y="116"/>
              <a:ext cx="356" cy="116"/>
              <a:chOff x="0" y="0"/>
              <a:chExt cx="356" cy="116"/>
            </a:xfrm>
          </p:grpSpPr>
          <p:sp>
            <p:nvSpPr>
              <p:cNvPr id="41008" name="Rectangle 48"/>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Fair</a:t>
                </a:r>
                <a:endParaRPr lang="en-US" altLang="zh-CN" b="1">
                  <a:latin typeface="Times New Roman" pitchFamily="18" charset="0"/>
                </a:endParaRPr>
              </a:p>
            </p:txBody>
          </p:sp>
          <p:sp>
            <p:nvSpPr>
              <p:cNvPr id="41009" name="Rectangle 49"/>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10" name="Group 50"/>
            <p:cNvGrpSpPr>
              <a:grpSpLocks/>
            </p:cNvGrpSpPr>
            <p:nvPr/>
          </p:nvGrpSpPr>
          <p:grpSpPr bwMode="auto">
            <a:xfrm>
              <a:off x="1300" y="116"/>
              <a:ext cx="356" cy="116"/>
              <a:chOff x="0" y="0"/>
              <a:chExt cx="356" cy="116"/>
            </a:xfrm>
          </p:grpSpPr>
          <p:sp>
            <p:nvSpPr>
              <p:cNvPr id="41011" name="Rectangle 51"/>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012" name="Rectangle 52"/>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13" name="Group 53"/>
            <p:cNvGrpSpPr>
              <a:grpSpLocks/>
            </p:cNvGrpSpPr>
            <p:nvPr/>
          </p:nvGrpSpPr>
          <p:grpSpPr bwMode="auto">
            <a:xfrm>
              <a:off x="0" y="232"/>
              <a:ext cx="164" cy="116"/>
              <a:chOff x="0" y="0"/>
              <a:chExt cx="164" cy="116"/>
            </a:xfrm>
          </p:grpSpPr>
          <p:sp>
            <p:nvSpPr>
              <p:cNvPr id="41014" name="Rectangle 54"/>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2</a:t>
                </a:r>
                <a:endParaRPr lang="en-US" altLang="zh-CN" b="1">
                  <a:latin typeface="Times New Roman" pitchFamily="18" charset="0"/>
                </a:endParaRPr>
              </a:p>
            </p:txBody>
          </p:sp>
          <p:sp>
            <p:nvSpPr>
              <p:cNvPr id="41015" name="Rectangle 55"/>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16" name="Group 56"/>
            <p:cNvGrpSpPr>
              <a:grpSpLocks/>
            </p:cNvGrpSpPr>
            <p:nvPr/>
          </p:nvGrpSpPr>
          <p:grpSpPr bwMode="auto">
            <a:xfrm>
              <a:off x="164" y="232"/>
              <a:ext cx="236" cy="116"/>
              <a:chOff x="0" y="0"/>
              <a:chExt cx="236" cy="116"/>
            </a:xfrm>
          </p:grpSpPr>
          <p:sp>
            <p:nvSpPr>
              <p:cNvPr id="41017" name="Rectangle 57"/>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&lt;30</a:t>
                </a:r>
                <a:endParaRPr lang="en-US" altLang="zh-CN" b="1">
                  <a:latin typeface="Times New Roman" pitchFamily="18" charset="0"/>
                </a:endParaRPr>
              </a:p>
            </p:txBody>
          </p:sp>
          <p:sp>
            <p:nvSpPr>
              <p:cNvPr id="41018" name="Rectangle 58"/>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19" name="Group 59"/>
            <p:cNvGrpSpPr>
              <a:grpSpLocks/>
            </p:cNvGrpSpPr>
            <p:nvPr/>
          </p:nvGrpSpPr>
          <p:grpSpPr bwMode="auto">
            <a:xfrm>
              <a:off x="400" y="232"/>
              <a:ext cx="260" cy="116"/>
              <a:chOff x="0" y="0"/>
              <a:chExt cx="260" cy="116"/>
            </a:xfrm>
          </p:grpSpPr>
          <p:sp>
            <p:nvSpPr>
              <p:cNvPr id="41020" name="Rectangle 60"/>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High</a:t>
                </a:r>
                <a:endParaRPr lang="en-US" altLang="zh-CN" b="1">
                  <a:latin typeface="Times New Roman" pitchFamily="18" charset="0"/>
                </a:endParaRPr>
              </a:p>
            </p:txBody>
          </p:sp>
          <p:sp>
            <p:nvSpPr>
              <p:cNvPr id="41021" name="Rectangle 61"/>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22" name="Group 62"/>
            <p:cNvGrpSpPr>
              <a:grpSpLocks/>
            </p:cNvGrpSpPr>
            <p:nvPr/>
          </p:nvGrpSpPr>
          <p:grpSpPr bwMode="auto">
            <a:xfrm>
              <a:off x="660" y="232"/>
              <a:ext cx="284" cy="116"/>
              <a:chOff x="0" y="0"/>
              <a:chExt cx="284" cy="116"/>
            </a:xfrm>
          </p:grpSpPr>
          <p:sp>
            <p:nvSpPr>
              <p:cNvPr id="41023" name="Rectangle 63"/>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024" name="Rectangle 64"/>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25" name="Group 65"/>
            <p:cNvGrpSpPr>
              <a:grpSpLocks/>
            </p:cNvGrpSpPr>
            <p:nvPr/>
          </p:nvGrpSpPr>
          <p:grpSpPr bwMode="auto">
            <a:xfrm>
              <a:off x="944" y="232"/>
              <a:ext cx="356" cy="116"/>
              <a:chOff x="0" y="0"/>
              <a:chExt cx="356" cy="116"/>
            </a:xfrm>
          </p:grpSpPr>
          <p:sp>
            <p:nvSpPr>
              <p:cNvPr id="41026" name="Rectangle 66"/>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Excellent</a:t>
                </a:r>
                <a:endParaRPr lang="en-US" altLang="zh-CN" b="1">
                  <a:latin typeface="Times New Roman" pitchFamily="18" charset="0"/>
                </a:endParaRPr>
              </a:p>
            </p:txBody>
          </p:sp>
          <p:sp>
            <p:nvSpPr>
              <p:cNvPr id="41027" name="Rectangle 67"/>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28" name="Group 68"/>
            <p:cNvGrpSpPr>
              <a:grpSpLocks/>
            </p:cNvGrpSpPr>
            <p:nvPr/>
          </p:nvGrpSpPr>
          <p:grpSpPr bwMode="auto">
            <a:xfrm>
              <a:off x="1300" y="232"/>
              <a:ext cx="356" cy="116"/>
              <a:chOff x="0" y="0"/>
              <a:chExt cx="356" cy="116"/>
            </a:xfrm>
          </p:grpSpPr>
          <p:sp>
            <p:nvSpPr>
              <p:cNvPr id="41029" name="Rectangle 69"/>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030" name="Rectangle 70"/>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31" name="Group 71"/>
            <p:cNvGrpSpPr>
              <a:grpSpLocks/>
            </p:cNvGrpSpPr>
            <p:nvPr/>
          </p:nvGrpSpPr>
          <p:grpSpPr bwMode="auto">
            <a:xfrm>
              <a:off x="0" y="348"/>
              <a:ext cx="164" cy="116"/>
              <a:chOff x="0" y="0"/>
              <a:chExt cx="164" cy="116"/>
            </a:xfrm>
          </p:grpSpPr>
          <p:sp>
            <p:nvSpPr>
              <p:cNvPr id="41032" name="Rectangle 72"/>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3</a:t>
                </a:r>
                <a:endParaRPr lang="en-US" altLang="zh-CN" b="1">
                  <a:latin typeface="Times New Roman" pitchFamily="18" charset="0"/>
                </a:endParaRPr>
              </a:p>
            </p:txBody>
          </p:sp>
          <p:sp>
            <p:nvSpPr>
              <p:cNvPr id="41033" name="Rectangle 73"/>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34" name="Group 74"/>
            <p:cNvGrpSpPr>
              <a:grpSpLocks/>
            </p:cNvGrpSpPr>
            <p:nvPr/>
          </p:nvGrpSpPr>
          <p:grpSpPr bwMode="auto">
            <a:xfrm>
              <a:off x="164" y="348"/>
              <a:ext cx="236" cy="116"/>
              <a:chOff x="0" y="0"/>
              <a:chExt cx="236" cy="116"/>
            </a:xfrm>
          </p:grpSpPr>
          <p:sp>
            <p:nvSpPr>
              <p:cNvPr id="41035" name="Rectangle 75"/>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30-40</a:t>
                </a:r>
                <a:endParaRPr lang="en-US" altLang="zh-CN" b="1">
                  <a:latin typeface="Times New Roman" pitchFamily="18" charset="0"/>
                </a:endParaRPr>
              </a:p>
            </p:txBody>
          </p:sp>
          <p:sp>
            <p:nvSpPr>
              <p:cNvPr id="41036" name="Rectangle 76"/>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37" name="Group 77"/>
            <p:cNvGrpSpPr>
              <a:grpSpLocks/>
            </p:cNvGrpSpPr>
            <p:nvPr/>
          </p:nvGrpSpPr>
          <p:grpSpPr bwMode="auto">
            <a:xfrm>
              <a:off x="400" y="348"/>
              <a:ext cx="260" cy="116"/>
              <a:chOff x="0" y="0"/>
              <a:chExt cx="260" cy="116"/>
            </a:xfrm>
          </p:grpSpPr>
          <p:sp>
            <p:nvSpPr>
              <p:cNvPr id="41038" name="Rectangle 78"/>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High</a:t>
                </a:r>
                <a:endParaRPr lang="en-US" altLang="zh-CN" b="1">
                  <a:latin typeface="Times New Roman" pitchFamily="18" charset="0"/>
                </a:endParaRPr>
              </a:p>
            </p:txBody>
          </p:sp>
          <p:sp>
            <p:nvSpPr>
              <p:cNvPr id="41039" name="Rectangle 79"/>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40" name="Group 80"/>
            <p:cNvGrpSpPr>
              <a:grpSpLocks/>
            </p:cNvGrpSpPr>
            <p:nvPr/>
          </p:nvGrpSpPr>
          <p:grpSpPr bwMode="auto">
            <a:xfrm>
              <a:off x="660" y="348"/>
              <a:ext cx="284" cy="116"/>
              <a:chOff x="0" y="0"/>
              <a:chExt cx="284" cy="116"/>
            </a:xfrm>
          </p:grpSpPr>
          <p:sp>
            <p:nvSpPr>
              <p:cNvPr id="41041" name="Rectangle 81"/>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042" name="Rectangle 82"/>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43" name="Group 83"/>
            <p:cNvGrpSpPr>
              <a:grpSpLocks/>
            </p:cNvGrpSpPr>
            <p:nvPr/>
          </p:nvGrpSpPr>
          <p:grpSpPr bwMode="auto">
            <a:xfrm>
              <a:off x="944" y="348"/>
              <a:ext cx="356" cy="116"/>
              <a:chOff x="0" y="0"/>
              <a:chExt cx="356" cy="116"/>
            </a:xfrm>
          </p:grpSpPr>
          <p:sp>
            <p:nvSpPr>
              <p:cNvPr id="41044" name="Rectangle 84"/>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Fair</a:t>
                </a:r>
                <a:endParaRPr lang="en-US" altLang="zh-CN" b="1">
                  <a:latin typeface="Times New Roman" pitchFamily="18" charset="0"/>
                </a:endParaRPr>
              </a:p>
            </p:txBody>
          </p:sp>
          <p:sp>
            <p:nvSpPr>
              <p:cNvPr id="41045" name="Rectangle 85"/>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46" name="Group 86"/>
            <p:cNvGrpSpPr>
              <a:grpSpLocks/>
            </p:cNvGrpSpPr>
            <p:nvPr/>
          </p:nvGrpSpPr>
          <p:grpSpPr bwMode="auto">
            <a:xfrm>
              <a:off x="1300" y="348"/>
              <a:ext cx="356" cy="116"/>
              <a:chOff x="0" y="0"/>
              <a:chExt cx="356" cy="116"/>
            </a:xfrm>
          </p:grpSpPr>
          <p:sp>
            <p:nvSpPr>
              <p:cNvPr id="41047" name="Rectangle 87"/>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048" name="Rectangle 88"/>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49" name="Group 89"/>
            <p:cNvGrpSpPr>
              <a:grpSpLocks/>
            </p:cNvGrpSpPr>
            <p:nvPr/>
          </p:nvGrpSpPr>
          <p:grpSpPr bwMode="auto">
            <a:xfrm>
              <a:off x="0" y="464"/>
              <a:ext cx="164" cy="116"/>
              <a:chOff x="0" y="0"/>
              <a:chExt cx="164" cy="116"/>
            </a:xfrm>
          </p:grpSpPr>
          <p:sp>
            <p:nvSpPr>
              <p:cNvPr id="41050" name="Rectangle 90"/>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4</a:t>
                </a:r>
                <a:endParaRPr lang="en-US" altLang="zh-CN" b="1">
                  <a:latin typeface="Times New Roman" pitchFamily="18" charset="0"/>
                </a:endParaRPr>
              </a:p>
            </p:txBody>
          </p:sp>
          <p:sp>
            <p:nvSpPr>
              <p:cNvPr id="41051" name="Rectangle 91"/>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52" name="Group 92"/>
            <p:cNvGrpSpPr>
              <a:grpSpLocks/>
            </p:cNvGrpSpPr>
            <p:nvPr/>
          </p:nvGrpSpPr>
          <p:grpSpPr bwMode="auto">
            <a:xfrm>
              <a:off x="164" y="464"/>
              <a:ext cx="236" cy="116"/>
              <a:chOff x="0" y="0"/>
              <a:chExt cx="236" cy="116"/>
            </a:xfrm>
          </p:grpSpPr>
          <p:sp>
            <p:nvSpPr>
              <p:cNvPr id="41053" name="Rectangle 93"/>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&gt;40</a:t>
                </a:r>
                <a:endParaRPr lang="en-US" altLang="zh-CN" b="1">
                  <a:latin typeface="Times New Roman" pitchFamily="18" charset="0"/>
                </a:endParaRPr>
              </a:p>
            </p:txBody>
          </p:sp>
          <p:sp>
            <p:nvSpPr>
              <p:cNvPr id="41054" name="Rectangle 94"/>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55" name="Group 95"/>
            <p:cNvGrpSpPr>
              <a:grpSpLocks/>
            </p:cNvGrpSpPr>
            <p:nvPr/>
          </p:nvGrpSpPr>
          <p:grpSpPr bwMode="auto">
            <a:xfrm>
              <a:off x="400" y="464"/>
              <a:ext cx="260" cy="116"/>
              <a:chOff x="0" y="0"/>
              <a:chExt cx="260" cy="116"/>
            </a:xfrm>
          </p:grpSpPr>
          <p:sp>
            <p:nvSpPr>
              <p:cNvPr id="41056" name="Rectangle 96"/>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Medium</a:t>
                </a:r>
                <a:endParaRPr lang="en-US" altLang="zh-CN" b="1">
                  <a:latin typeface="Times New Roman" pitchFamily="18" charset="0"/>
                </a:endParaRPr>
              </a:p>
            </p:txBody>
          </p:sp>
          <p:sp>
            <p:nvSpPr>
              <p:cNvPr id="41057" name="Rectangle 97"/>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58" name="Group 98"/>
            <p:cNvGrpSpPr>
              <a:grpSpLocks/>
            </p:cNvGrpSpPr>
            <p:nvPr/>
          </p:nvGrpSpPr>
          <p:grpSpPr bwMode="auto">
            <a:xfrm>
              <a:off x="660" y="464"/>
              <a:ext cx="284" cy="116"/>
              <a:chOff x="0" y="0"/>
              <a:chExt cx="284" cy="116"/>
            </a:xfrm>
          </p:grpSpPr>
          <p:sp>
            <p:nvSpPr>
              <p:cNvPr id="41059" name="Rectangle 99"/>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060" name="Rectangle 100"/>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61" name="Group 101"/>
            <p:cNvGrpSpPr>
              <a:grpSpLocks/>
            </p:cNvGrpSpPr>
            <p:nvPr/>
          </p:nvGrpSpPr>
          <p:grpSpPr bwMode="auto">
            <a:xfrm>
              <a:off x="944" y="464"/>
              <a:ext cx="356" cy="116"/>
              <a:chOff x="0" y="0"/>
              <a:chExt cx="356" cy="116"/>
            </a:xfrm>
          </p:grpSpPr>
          <p:sp>
            <p:nvSpPr>
              <p:cNvPr id="41062" name="Rectangle 102"/>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Fair</a:t>
                </a:r>
                <a:endParaRPr lang="en-US" altLang="zh-CN" b="1">
                  <a:latin typeface="Times New Roman" pitchFamily="18" charset="0"/>
                </a:endParaRPr>
              </a:p>
            </p:txBody>
          </p:sp>
          <p:sp>
            <p:nvSpPr>
              <p:cNvPr id="41063" name="Rectangle 103"/>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64" name="Group 104"/>
            <p:cNvGrpSpPr>
              <a:grpSpLocks/>
            </p:cNvGrpSpPr>
            <p:nvPr/>
          </p:nvGrpSpPr>
          <p:grpSpPr bwMode="auto">
            <a:xfrm>
              <a:off x="1300" y="464"/>
              <a:ext cx="356" cy="116"/>
              <a:chOff x="0" y="0"/>
              <a:chExt cx="356" cy="116"/>
            </a:xfrm>
          </p:grpSpPr>
          <p:sp>
            <p:nvSpPr>
              <p:cNvPr id="41065" name="Rectangle 105"/>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066" name="Rectangle 106"/>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67" name="Group 107"/>
            <p:cNvGrpSpPr>
              <a:grpSpLocks/>
            </p:cNvGrpSpPr>
            <p:nvPr/>
          </p:nvGrpSpPr>
          <p:grpSpPr bwMode="auto">
            <a:xfrm>
              <a:off x="0" y="580"/>
              <a:ext cx="164" cy="116"/>
              <a:chOff x="0" y="0"/>
              <a:chExt cx="164" cy="116"/>
            </a:xfrm>
          </p:grpSpPr>
          <p:sp>
            <p:nvSpPr>
              <p:cNvPr id="41068" name="Rectangle 108"/>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5</a:t>
                </a:r>
                <a:endParaRPr lang="en-US" altLang="zh-CN" b="1">
                  <a:latin typeface="Times New Roman" pitchFamily="18" charset="0"/>
                </a:endParaRPr>
              </a:p>
            </p:txBody>
          </p:sp>
          <p:sp>
            <p:nvSpPr>
              <p:cNvPr id="41069" name="Rectangle 109"/>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70" name="Group 110"/>
            <p:cNvGrpSpPr>
              <a:grpSpLocks/>
            </p:cNvGrpSpPr>
            <p:nvPr/>
          </p:nvGrpSpPr>
          <p:grpSpPr bwMode="auto">
            <a:xfrm>
              <a:off x="164" y="580"/>
              <a:ext cx="236" cy="116"/>
              <a:chOff x="0" y="0"/>
              <a:chExt cx="236" cy="116"/>
            </a:xfrm>
          </p:grpSpPr>
          <p:sp>
            <p:nvSpPr>
              <p:cNvPr id="41071" name="Rectangle 111"/>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&gt;40</a:t>
                </a:r>
                <a:endParaRPr lang="en-US" altLang="zh-CN" b="1">
                  <a:latin typeface="Times New Roman" pitchFamily="18" charset="0"/>
                </a:endParaRPr>
              </a:p>
            </p:txBody>
          </p:sp>
          <p:sp>
            <p:nvSpPr>
              <p:cNvPr id="41072" name="Rectangle 112"/>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73" name="Group 113"/>
            <p:cNvGrpSpPr>
              <a:grpSpLocks/>
            </p:cNvGrpSpPr>
            <p:nvPr/>
          </p:nvGrpSpPr>
          <p:grpSpPr bwMode="auto">
            <a:xfrm>
              <a:off x="400" y="580"/>
              <a:ext cx="260" cy="116"/>
              <a:chOff x="0" y="0"/>
              <a:chExt cx="260" cy="116"/>
            </a:xfrm>
          </p:grpSpPr>
          <p:sp>
            <p:nvSpPr>
              <p:cNvPr id="41074" name="Rectangle 114"/>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dirty="0">
                    <a:latin typeface="宋体" pitchFamily="2" charset="-122"/>
                  </a:rPr>
                  <a:t>Low</a:t>
                </a:r>
                <a:endParaRPr lang="en-US" altLang="zh-CN" b="1" dirty="0">
                  <a:latin typeface="Times New Roman" pitchFamily="18" charset="0"/>
                </a:endParaRPr>
              </a:p>
            </p:txBody>
          </p:sp>
          <p:sp>
            <p:nvSpPr>
              <p:cNvPr id="41075" name="Rectangle 115"/>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76" name="Group 116"/>
            <p:cNvGrpSpPr>
              <a:grpSpLocks/>
            </p:cNvGrpSpPr>
            <p:nvPr/>
          </p:nvGrpSpPr>
          <p:grpSpPr bwMode="auto">
            <a:xfrm>
              <a:off x="660" y="580"/>
              <a:ext cx="284" cy="116"/>
              <a:chOff x="0" y="0"/>
              <a:chExt cx="284" cy="116"/>
            </a:xfrm>
          </p:grpSpPr>
          <p:sp>
            <p:nvSpPr>
              <p:cNvPr id="41077" name="Rectangle 117"/>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078" name="Rectangle 118"/>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79" name="Group 119"/>
            <p:cNvGrpSpPr>
              <a:grpSpLocks/>
            </p:cNvGrpSpPr>
            <p:nvPr/>
          </p:nvGrpSpPr>
          <p:grpSpPr bwMode="auto">
            <a:xfrm>
              <a:off x="944" y="580"/>
              <a:ext cx="356" cy="116"/>
              <a:chOff x="0" y="0"/>
              <a:chExt cx="356" cy="116"/>
            </a:xfrm>
          </p:grpSpPr>
          <p:sp>
            <p:nvSpPr>
              <p:cNvPr id="41080" name="Rectangle 120"/>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Fair</a:t>
                </a:r>
                <a:endParaRPr lang="en-US" altLang="zh-CN" b="1">
                  <a:latin typeface="Times New Roman" pitchFamily="18" charset="0"/>
                </a:endParaRPr>
              </a:p>
            </p:txBody>
          </p:sp>
          <p:sp>
            <p:nvSpPr>
              <p:cNvPr id="41081" name="Rectangle 121"/>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82" name="Group 122"/>
            <p:cNvGrpSpPr>
              <a:grpSpLocks/>
            </p:cNvGrpSpPr>
            <p:nvPr/>
          </p:nvGrpSpPr>
          <p:grpSpPr bwMode="auto">
            <a:xfrm>
              <a:off x="1300" y="580"/>
              <a:ext cx="356" cy="116"/>
              <a:chOff x="0" y="0"/>
              <a:chExt cx="356" cy="116"/>
            </a:xfrm>
          </p:grpSpPr>
          <p:sp>
            <p:nvSpPr>
              <p:cNvPr id="41083" name="Rectangle 123"/>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084" name="Rectangle 124"/>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85" name="Group 125"/>
            <p:cNvGrpSpPr>
              <a:grpSpLocks/>
            </p:cNvGrpSpPr>
            <p:nvPr/>
          </p:nvGrpSpPr>
          <p:grpSpPr bwMode="auto">
            <a:xfrm>
              <a:off x="0" y="696"/>
              <a:ext cx="164" cy="116"/>
              <a:chOff x="0" y="0"/>
              <a:chExt cx="164" cy="116"/>
            </a:xfrm>
          </p:grpSpPr>
          <p:sp>
            <p:nvSpPr>
              <p:cNvPr id="41086" name="Rectangle 126"/>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6</a:t>
                </a:r>
                <a:endParaRPr lang="en-US" altLang="zh-CN" b="1">
                  <a:latin typeface="Times New Roman" pitchFamily="18" charset="0"/>
                </a:endParaRPr>
              </a:p>
            </p:txBody>
          </p:sp>
          <p:sp>
            <p:nvSpPr>
              <p:cNvPr id="41087" name="Rectangle 127"/>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88" name="Group 128"/>
            <p:cNvGrpSpPr>
              <a:grpSpLocks/>
            </p:cNvGrpSpPr>
            <p:nvPr/>
          </p:nvGrpSpPr>
          <p:grpSpPr bwMode="auto">
            <a:xfrm>
              <a:off x="164" y="696"/>
              <a:ext cx="236" cy="116"/>
              <a:chOff x="0" y="0"/>
              <a:chExt cx="236" cy="116"/>
            </a:xfrm>
          </p:grpSpPr>
          <p:sp>
            <p:nvSpPr>
              <p:cNvPr id="41089" name="Rectangle 129"/>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&gt;40</a:t>
                </a:r>
                <a:endParaRPr lang="en-US" altLang="zh-CN" b="1">
                  <a:latin typeface="Times New Roman" pitchFamily="18" charset="0"/>
                </a:endParaRPr>
              </a:p>
            </p:txBody>
          </p:sp>
          <p:sp>
            <p:nvSpPr>
              <p:cNvPr id="41090" name="Rectangle 130"/>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91" name="Group 131"/>
            <p:cNvGrpSpPr>
              <a:grpSpLocks/>
            </p:cNvGrpSpPr>
            <p:nvPr/>
          </p:nvGrpSpPr>
          <p:grpSpPr bwMode="auto">
            <a:xfrm>
              <a:off x="400" y="696"/>
              <a:ext cx="260" cy="116"/>
              <a:chOff x="0" y="0"/>
              <a:chExt cx="260" cy="116"/>
            </a:xfrm>
          </p:grpSpPr>
          <p:sp>
            <p:nvSpPr>
              <p:cNvPr id="41092" name="Rectangle 132"/>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Low</a:t>
                </a:r>
                <a:endParaRPr lang="en-US" altLang="zh-CN" b="1">
                  <a:latin typeface="Times New Roman" pitchFamily="18" charset="0"/>
                </a:endParaRPr>
              </a:p>
            </p:txBody>
          </p:sp>
          <p:sp>
            <p:nvSpPr>
              <p:cNvPr id="41093" name="Rectangle 133"/>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94" name="Group 134"/>
            <p:cNvGrpSpPr>
              <a:grpSpLocks/>
            </p:cNvGrpSpPr>
            <p:nvPr/>
          </p:nvGrpSpPr>
          <p:grpSpPr bwMode="auto">
            <a:xfrm>
              <a:off x="660" y="696"/>
              <a:ext cx="284" cy="116"/>
              <a:chOff x="0" y="0"/>
              <a:chExt cx="284" cy="116"/>
            </a:xfrm>
          </p:grpSpPr>
          <p:sp>
            <p:nvSpPr>
              <p:cNvPr id="41095" name="Rectangle 135"/>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096" name="Rectangle 136"/>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097" name="Group 137"/>
            <p:cNvGrpSpPr>
              <a:grpSpLocks/>
            </p:cNvGrpSpPr>
            <p:nvPr/>
          </p:nvGrpSpPr>
          <p:grpSpPr bwMode="auto">
            <a:xfrm>
              <a:off x="944" y="696"/>
              <a:ext cx="356" cy="116"/>
              <a:chOff x="0" y="0"/>
              <a:chExt cx="356" cy="116"/>
            </a:xfrm>
          </p:grpSpPr>
          <p:sp>
            <p:nvSpPr>
              <p:cNvPr id="41098" name="Rectangle 138"/>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Excellent</a:t>
                </a:r>
                <a:endParaRPr lang="en-US" altLang="zh-CN" b="1">
                  <a:latin typeface="Times New Roman" pitchFamily="18" charset="0"/>
                </a:endParaRPr>
              </a:p>
            </p:txBody>
          </p:sp>
          <p:sp>
            <p:nvSpPr>
              <p:cNvPr id="41099" name="Rectangle 139"/>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00" name="Group 140"/>
            <p:cNvGrpSpPr>
              <a:grpSpLocks/>
            </p:cNvGrpSpPr>
            <p:nvPr/>
          </p:nvGrpSpPr>
          <p:grpSpPr bwMode="auto">
            <a:xfrm>
              <a:off x="1300" y="696"/>
              <a:ext cx="356" cy="116"/>
              <a:chOff x="0" y="0"/>
              <a:chExt cx="356" cy="116"/>
            </a:xfrm>
          </p:grpSpPr>
          <p:sp>
            <p:nvSpPr>
              <p:cNvPr id="41101" name="Rectangle 141"/>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102" name="Rectangle 142"/>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03" name="Group 143"/>
            <p:cNvGrpSpPr>
              <a:grpSpLocks/>
            </p:cNvGrpSpPr>
            <p:nvPr/>
          </p:nvGrpSpPr>
          <p:grpSpPr bwMode="auto">
            <a:xfrm>
              <a:off x="0" y="812"/>
              <a:ext cx="164" cy="116"/>
              <a:chOff x="0" y="0"/>
              <a:chExt cx="164" cy="116"/>
            </a:xfrm>
          </p:grpSpPr>
          <p:sp>
            <p:nvSpPr>
              <p:cNvPr id="41104" name="Rectangle 144"/>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7</a:t>
                </a:r>
                <a:endParaRPr lang="en-US" altLang="zh-CN" b="1">
                  <a:latin typeface="Times New Roman" pitchFamily="18" charset="0"/>
                </a:endParaRPr>
              </a:p>
            </p:txBody>
          </p:sp>
          <p:sp>
            <p:nvSpPr>
              <p:cNvPr id="41105" name="Rectangle 145"/>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06" name="Group 146"/>
            <p:cNvGrpSpPr>
              <a:grpSpLocks/>
            </p:cNvGrpSpPr>
            <p:nvPr/>
          </p:nvGrpSpPr>
          <p:grpSpPr bwMode="auto">
            <a:xfrm>
              <a:off x="164" y="812"/>
              <a:ext cx="236" cy="116"/>
              <a:chOff x="0" y="0"/>
              <a:chExt cx="236" cy="116"/>
            </a:xfrm>
          </p:grpSpPr>
          <p:sp>
            <p:nvSpPr>
              <p:cNvPr id="41107" name="Rectangle 147"/>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30-40</a:t>
                </a:r>
                <a:endParaRPr lang="en-US" altLang="zh-CN" b="1">
                  <a:latin typeface="Times New Roman" pitchFamily="18" charset="0"/>
                </a:endParaRPr>
              </a:p>
            </p:txBody>
          </p:sp>
          <p:sp>
            <p:nvSpPr>
              <p:cNvPr id="41108" name="Rectangle 148"/>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09" name="Group 149"/>
            <p:cNvGrpSpPr>
              <a:grpSpLocks/>
            </p:cNvGrpSpPr>
            <p:nvPr/>
          </p:nvGrpSpPr>
          <p:grpSpPr bwMode="auto">
            <a:xfrm>
              <a:off x="400" y="812"/>
              <a:ext cx="260" cy="116"/>
              <a:chOff x="0" y="0"/>
              <a:chExt cx="260" cy="116"/>
            </a:xfrm>
          </p:grpSpPr>
          <p:sp>
            <p:nvSpPr>
              <p:cNvPr id="41110" name="Rectangle 150"/>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Low</a:t>
                </a:r>
                <a:endParaRPr lang="en-US" altLang="zh-CN" b="1">
                  <a:latin typeface="Times New Roman" pitchFamily="18" charset="0"/>
                </a:endParaRPr>
              </a:p>
            </p:txBody>
          </p:sp>
          <p:sp>
            <p:nvSpPr>
              <p:cNvPr id="41111" name="Rectangle 151"/>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12" name="Group 152"/>
            <p:cNvGrpSpPr>
              <a:grpSpLocks/>
            </p:cNvGrpSpPr>
            <p:nvPr/>
          </p:nvGrpSpPr>
          <p:grpSpPr bwMode="auto">
            <a:xfrm>
              <a:off x="660" y="812"/>
              <a:ext cx="284" cy="116"/>
              <a:chOff x="0" y="0"/>
              <a:chExt cx="284" cy="116"/>
            </a:xfrm>
          </p:grpSpPr>
          <p:sp>
            <p:nvSpPr>
              <p:cNvPr id="41113" name="Rectangle 153"/>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114" name="Rectangle 154"/>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15" name="Group 155"/>
            <p:cNvGrpSpPr>
              <a:grpSpLocks/>
            </p:cNvGrpSpPr>
            <p:nvPr/>
          </p:nvGrpSpPr>
          <p:grpSpPr bwMode="auto">
            <a:xfrm>
              <a:off x="944" y="812"/>
              <a:ext cx="356" cy="116"/>
              <a:chOff x="0" y="0"/>
              <a:chExt cx="356" cy="116"/>
            </a:xfrm>
          </p:grpSpPr>
          <p:sp>
            <p:nvSpPr>
              <p:cNvPr id="41116" name="Rectangle 156"/>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Excellent</a:t>
                </a:r>
                <a:endParaRPr lang="en-US" altLang="zh-CN" b="1">
                  <a:latin typeface="Times New Roman" pitchFamily="18" charset="0"/>
                </a:endParaRPr>
              </a:p>
            </p:txBody>
          </p:sp>
          <p:sp>
            <p:nvSpPr>
              <p:cNvPr id="41117" name="Rectangle 157"/>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18" name="Group 158"/>
            <p:cNvGrpSpPr>
              <a:grpSpLocks/>
            </p:cNvGrpSpPr>
            <p:nvPr/>
          </p:nvGrpSpPr>
          <p:grpSpPr bwMode="auto">
            <a:xfrm>
              <a:off x="1300" y="812"/>
              <a:ext cx="356" cy="116"/>
              <a:chOff x="0" y="0"/>
              <a:chExt cx="356" cy="116"/>
            </a:xfrm>
          </p:grpSpPr>
          <p:sp>
            <p:nvSpPr>
              <p:cNvPr id="41119" name="Rectangle 159"/>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120" name="Rectangle 160"/>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21" name="Group 161"/>
            <p:cNvGrpSpPr>
              <a:grpSpLocks/>
            </p:cNvGrpSpPr>
            <p:nvPr/>
          </p:nvGrpSpPr>
          <p:grpSpPr bwMode="auto">
            <a:xfrm>
              <a:off x="0" y="928"/>
              <a:ext cx="164" cy="116"/>
              <a:chOff x="0" y="0"/>
              <a:chExt cx="164" cy="116"/>
            </a:xfrm>
          </p:grpSpPr>
          <p:sp>
            <p:nvSpPr>
              <p:cNvPr id="41122" name="Rectangle 162"/>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8</a:t>
                </a:r>
                <a:endParaRPr lang="en-US" altLang="zh-CN" b="1">
                  <a:latin typeface="Times New Roman" pitchFamily="18" charset="0"/>
                </a:endParaRPr>
              </a:p>
            </p:txBody>
          </p:sp>
          <p:sp>
            <p:nvSpPr>
              <p:cNvPr id="41123" name="Rectangle 163"/>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24" name="Group 164"/>
            <p:cNvGrpSpPr>
              <a:grpSpLocks/>
            </p:cNvGrpSpPr>
            <p:nvPr/>
          </p:nvGrpSpPr>
          <p:grpSpPr bwMode="auto">
            <a:xfrm>
              <a:off x="164" y="928"/>
              <a:ext cx="236" cy="116"/>
              <a:chOff x="0" y="0"/>
              <a:chExt cx="236" cy="116"/>
            </a:xfrm>
          </p:grpSpPr>
          <p:sp>
            <p:nvSpPr>
              <p:cNvPr id="41125" name="Rectangle 165"/>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&lt;30</a:t>
                </a:r>
                <a:endParaRPr lang="en-US" altLang="zh-CN" b="1">
                  <a:latin typeface="Times New Roman" pitchFamily="18" charset="0"/>
                </a:endParaRPr>
              </a:p>
            </p:txBody>
          </p:sp>
          <p:sp>
            <p:nvSpPr>
              <p:cNvPr id="41126" name="Rectangle 166"/>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27" name="Group 167"/>
            <p:cNvGrpSpPr>
              <a:grpSpLocks/>
            </p:cNvGrpSpPr>
            <p:nvPr/>
          </p:nvGrpSpPr>
          <p:grpSpPr bwMode="auto">
            <a:xfrm>
              <a:off x="400" y="928"/>
              <a:ext cx="260" cy="116"/>
              <a:chOff x="0" y="0"/>
              <a:chExt cx="260" cy="116"/>
            </a:xfrm>
          </p:grpSpPr>
          <p:sp>
            <p:nvSpPr>
              <p:cNvPr id="41128" name="Rectangle 168"/>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Medium</a:t>
                </a:r>
                <a:endParaRPr lang="en-US" altLang="zh-CN" b="1">
                  <a:latin typeface="Times New Roman" pitchFamily="18" charset="0"/>
                </a:endParaRPr>
              </a:p>
            </p:txBody>
          </p:sp>
          <p:sp>
            <p:nvSpPr>
              <p:cNvPr id="41129" name="Rectangle 169"/>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30" name="Group 170"/>
            <p:cNvGrpSpPr>
              <a:grpSpLocks/>
            </p:cNvGrpSpPr>
            <p:nvPr/>
          </p:nvGrpSpPr>
          <p:grpSpPr bwMode="auto">
            <a:xfrm>
              <a:off x="660" y="928"/>
              <a:ext cx="284" cy="116"/>
              <a:chOff x="0" y="0"/>
              <a:chExt cx="284" cy="116"/>
            </a:xfrm>
          </p:grpSpPr>
          <p:sp>
            <p:nvSpPr>
              <p:cNvPr id="41131" name="Rectangle 171"/>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132" name="Rectangle 172"/>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33" name="Group 173"/>
            <p:cNvGrpSpPr>
              <a:grpSpLocks/>
            </p:cNvGrpSpPr>
            <p:nvPr/>
          </p:nvGrpSpPr>
          <p:grpSpPr bwMode="auto">
            <a:xfrm>
              <a:off x="944" y="928"/>
              <a:ext cx="356" cy="116"/>
              <a:chOff x="0" y="0"/>
              <a:chExt cx="356" cy="116"/>
            </a:xfrm>
          </p:grpSpPr>
          <p:sp>
            <p:nvSpPr>
              <p:cNvPr id="41134" name="Rectangle 174"/>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Fair</a:t>
                </a:r>
                <a:endParaRPr lang="en-US" altLang="zh-CN" b="1">
                  <a:latin typeface="Times New Roman" pitchFamily="18" charset="0"/>
                </a:endParaRPr>
              </a:p>
            </p:txBody>
          </p:sp>
          <p:sp>
            <p:nvSpPr>
              <p:cNvPr id="41135" name="Rectangle 175"/>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36" name="Group 176"/>
            <p:cNvGrpSpPr>
              <a:grpSpLocks/>
            </p:cNvGrpSpPr>
            <p:nvPr/>
          </p:nvGrpSpPr>
          <p:grpSpPr bwMode="auto">
            <a:xfrm>
              <a:off x="1300" y="928"/>
              <a:ext cx="356" cy="116"/>
              <a:chOff x="0" y="0"/>
              <a:chExt cx="356" cy="116"/>
            </a:xfrm>
          </p:grpSpPr>
          <p:sp>
            <p:nvSpPr>
              <p:cNvPr id="41137" name="Rectangle 177"/>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138" name="Rectangle 178"/>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39" name="Group 179"/>
            <p:cNvGrpSpPr>
              <a:grpSpLocks/>
            </p:cNvGrpSpPr>
            <p:nvPr/>
          </p:nvGrpSpPr>
          <p:grpSpPr bwMode="auto">
            <a:xfrm>
              <a:off x="0" y="1044"/>
              <a:ext cx="164" cy="116"/>
              <a:chOff x="0" y="0"/>
              <a:chExt cx="164" cy="116"/>
            </a:xfrm>
          </p:grpSpPr>
          <p:sp>
            <p:nvSpPr>
              <p:cNvPr id="41140" name="Rectangle 180"/>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9</a:t>
                </a:r>
                <a:endParaRPr lang="en-US" altLang="zh-CN" b="1">
                  <a:latin typeface="Times New Roman" pitchFamily="18" charset="0"/>
                </a:endParaRPr>
              </a:p>
            </p:txBody>
          </p:sp>
          <p:sp>
            <p:nvSpPr>
              <p:cNvPr id="41141" name="Rectangle 181"/>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42" name="Group 182"/>
            <p:cNvGrpSpPr>
              <a:grpSpLocks/>
            </p:cNvGrpSpPr>
            <p:nvPr/>
          </p:nvGrpSpPr>
          <p:grpSpPr bwMode="auto">
            <a:xfrm>
              <a:off x="164" y="1044"/>
              <a:ext cx="236" cy="116"/>
              <a:chOff x="0" y="0"/>
              <a:chExt cx="236" cy="116"/>
            </a:xfrm>
          </p:grpSpPr>
          <p:sp>
            <p:nvSpPr>
              <p:cNvPr id="41143" name="Rectangle 183"/>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&lt;30</a:t>
                </a:r>
                <a:endParaRPr lang="en-US" altLang="zh-CN" b="1">
                  <a:latin typeface="Times New Roman" pitchFamily="18" charset="0"/>
                </a:endParaRPr>
              </a:p>
            </p:txBody>
          </p:sp>
          <p:sp>
            <p:nvSpPr>
              <p:cNvPr id="41144" name="Rectangle 184"/>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45" name="Group 185"/>
            <p:cNvGrpSpPr>
              <a:grpSpLocks/>
            </p:cNvGrpSpPr>
            <p:nvPr/>
          </p:nvGrpSpPr>
          <p:grpSpPr bwMode="auto">
            <a:xfrm>
              <a:off x="400" y="1044"/>
              <a:ext cx="260" cy="116"/>
              <a:chOff x="0" y="0"/>
              <a:chExt cx="260" cy="116"/>
            </a:xfrm>
          </p:grpSpPr>
          <p:sp>
            <p:nvSpPr>
              <p:cNvPr id="41146" name="Rectangle 186"/>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High</a:t>
                </a:r>
                <a:endParaRPr lang="en-US" altLang="zh-CN" b="1">
                  <a:latin typeface="Times New Roman" pitchFamily="18" charset="0"/>
                </a:endParaRPr>
              </a:p>
            </p:txBody>
          </p:sp>
          <p:sp>
            <p:nvSpPr>
              <p:cNvPr id="41147" name="Rectangle 187"/>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48" name="Group 188"/>
            <p:cNvGrpSpPr>
              <a:grpSpLocks/>
            </p:cNvGrpSpPr>
            <p:nvPr/>
          </p:nvGrpSpPr>
          <p:grpSpPr bwMode="auto">
            <a:xfrm>
              <a:off x="660" y="1044"/>
              <a:ext cx="284" cy="116"/>
              <a:chOff x="0" y="0"/>
              <a:chExt cx="284" cy="116"/>
            </a:xfrm>
          </p:grpSpPr>
          <p:sp>
            <p:nvSpPr>
              <p:cNvPr id="41149" name="Rectangle 189"/>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150" name="Rectangle 190"/>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51" name="Group 191"/>
            <p:cNvGrpSpPr>
              <a:grpSpLocks/>
            </p:cNvGrpSpPr>
            <p:nvPr/>
          </p:nvGrpSpPr>
          <p:grpSpPr bwMode="auto">
            <a:xfrm>
              <a:off x="944" y="1044"/>
              <a:ext cx="356" cy="116"/>
              <a:chOff x="0" y="0"/>
              <a:chExt cx="356" cy="116"/>
            </a:xfrm>
          </p:grpSpPr>
          <p:sp>
            <p:nvSpPr>
              <p:cNvPr id="41152" name="Rectangle 192"/>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Fair</a:t>
                </a:r>
                <a:endParaRPr lang="en-US" altLang="zh-CN" b="1">
                  <a:latin typeface="Times New Roman" pitchFamily="18" charset="0"/>
                </a:endParaRPr>
              </a:p>
            </p:txBody>
          </p:sp>
          <p:sp>
            <p:nvSpPr>
              <p:cNvPr id="41153" name="Rectangle 193"/>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54" name="Group 194"/>
            <p:cNvGrpSpPr>
              <a:grpSpLocks/>
            </p:cNvGrpSpPr>
            <p:nvPr/>
          </p:nvGrpSpPr>
          <p:grpSpPr bwMode="auto">
            <a:xfrm>
              <a:off x="1300" y="1044"/>
              <a:ext cx="356" cy="116"/>
              <a:chOff x="0" y="0"/>
              <a:chExt cx="356" cy="116"/>
            </a:xfrm>
          </p:grpSpPr>
          <p:sp>
            <p:nvSpPr>
              <p:cNvPr id="41155" name="Rectangle 195"/>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156" name="Rectangle 196"/>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57" name="Group 197"/>
            <p:cNvGrpSpPr>
              <a:grpSpLocks/>
            </p:cNvGrpSpPr>
            <p:nvPr/>
          </p:nvGrpSpPr>
          <p:grpSpPr bwMode="auto">
            <a:xfrm>
              <a:off x="0" y="1160"/>
              <a:ext cx="164" cy="116"/>
              <a:chOff x="0" y="0"/>
              <a:chExt cx="164" cy="116"/>
            </a:xfrm>
          </p:grpSpPr>
          <p:sp>
            <p:nvSpPr>
              <p:cNvPr id="41158" name="Rectangle 198"/>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10</a:t>
                </a:r>
                <a:endParaRPr lang="en-US" altLang="zh-CN" b="1">
                  <a:latin typeface="Times New Roman" pitchFamily="18" charset="0"/>
                </a:endParaRPr>
              </a:p>
            </p:txBody>
          </p:sp>
          <p:sp>
            <p:nvSpPr>
              <p:cNvPr id="41159" name="Rectangle 199"/>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60" name="Group 200"/>
            <p:cNvGrpSpPr>
              <a:grpSpLocks/>
            </p:cNvGrpSpPr>
            <p:nvPr/>
          </p:nvGrpSpPr>
          <p:grpSpPr bwMode="auto">
            <a:xfrm>
              <a:off x="164" y="1160"/>
              <a:ext cx="236" cy="116"/>
              <a:chOff x="0" y="0"/>
              <a:chExt cx="236" cy="116"/>
            </a:xfrm>
          </p:grpSpPr>
          <p:sp>
            <p:nvSpPr>
              <p:cNvPr id="41161" name="Rectangle 201"/>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&gt;40</a:t>
                </a:r>
                <a:endParaRPr lang="en-US" altLang="zh-CN" b="1">
                  <a:latin typeface="Times New Roman" pitchFamily="18" charset="0"/>
                </a:endParaRPr>
              </a:p>
            </p:txBody>
          </p:sp>
          <p:sp>
            <p:nvSpPr>
              <p:cNvPr id="41162" name="Rectangle 202"/>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63" name="Group 203"/>
            <p:cNvGrpSpPr>
              <a:grpSpLocks/>
            </p:cNvGrpSpPr>
            <p:nvPr/>
          </p:nvGrpSpPr>
          <p:grpSpPr bwMode="auto">
            <a:xfrm>
              <a:off x="400" y="1160"/>
              <a:ext cx="260" cy="116"/>
              <a:chOff x="0" y="0"/>
              <a:chExt cx="260" cy="116"/>
            </a:xfrm>
          </p:grpSpPr>
          <p:sp>
            <p:nvSpPr>
              <p:cNvPr id="41164" name="Rectangle 204"/>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Medium</a:t>
                </a:r>
                <a:endParaRPr lang="en-US" altLang="zh-CN" b="1">
                  <a:latin typeface="Times New Roman" pitchFamily="18" charset="0"/>
                </a:endParaRPr>
              </a:p>
            </p:txBody>
          </p:sp>
          <p:sp>
            <p:nvSpPr>
              <p:cNvPr id="41165" name="Rectangle 205"/>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66" name="Group 206"/>
            <p:cNvGrpSpPr>
              <a:grpSpLocks/>
            </p:cNvGrpSpPr>
            <p:nvPr/>
          </p:nvGrpSpPr>
          <p:grpSpPr bwMode="auto">
            <a:xfrm>
              <a:off x="660" y="1160"/>
              <a:ext cx="284" cy="116"/>
              <a:chOff x="0" y="0"/>
              <a:chExt cx="284" cy="116"/>
            </a:xfrm>
          </p:grpSpPr>
          <p:sp>
            <p:nvSpPr>
              <p:cNvPr id="41167" name="Rectangle 207"/>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168" name="Rectangle 208"/>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69" name="Group 209"/>
            <p:cNvGrpSpPr>
              <a:grpSpLocks/>
            </p:cNvGrpSpPr>
            <p:nvPr/>
          </p:nvGrpSpPr>
          <p:grpSpPr bwMode="auto">
            <a:xfrm>
              <a:off x="944" y="1160"/>
              <a:ext cx="356" cy="116"/>
              <a:chOff x="0" y="0"/>
              <a:chExt cx="356" cy="116"/>
            </a:xfrm>
          </p:grpSpPr>
          <p:sp>
            <p:nvSpPr>
              <p:cNvPr id="41170" name="Rectangle 210"/>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Fair</a:t>
                </a:r>
                <a:endParaRPr lang="en-US" altLang="zh-CN" b="1">
                  <a:latin typeface="Times New Roman" pitchFamily="18" charset="0"/>
                </a:endParaRPr>
              </a:p>
            </p:txBody>
          </p:sp>
          <p:sp>
            <p:nvSpPr>
              <p:cNvPr id="41171" name="Rectangle 211"/>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72" name="Group 212"/>
            <p:cNvGrpSpPr>
              <a:grpSpLocks/>
            </p:cNvGrpSpPr>
            <p:nvPr/>
          </p:nvGrpSpPr>
          <p:grpSpPr bwMode="auto">
            <a:xfrm>
              <a:off x="1300" y="1160"/>
              <a:ext cx="356" cy="116"/>
              <a:chOff x="0" y="0"/>
              <a:chExt cx="356" cy="116"/>
            </a:xfrm>
          </p:grpSpPr>
          <p:sp>
            <p:nvSpPr>
              <p:cNvPr id="41173" name="Rectangle 213"/>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174" name="Rectangle 214"/>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75" name="Group 215"/>
            <p:cNvGrpSpPr>
              <a:grpSpLocks/>
            </p:cNvGrpSpPr>
            <p:nvPr/>
          </p:nvGrpSpPr>
          <p:grpSpPr bwMode="auto">
            <a:xfrm>
              <a:off x="0" y="1276"/>
              <a:ext cx="164" cy="116"/>
              <a:chOff x="0" y="0"/>
              <a:chExt cx="164" cy="116"/>
            </a:xfrm>
          </p:grpSpPr>
          <p:sp>
            <p:nvSpPr>
              <p:cNvPr id="41176" name="Rectangle 216"/>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11</a:t>
                </a:r>
                <a:endParaRPr lang="en-US" altLang="zh-CN" b="1">
                  <a:latin typeface="Times New Roman" pitchFamily="18" charset="0"/>
                </a:endParaRPr>
              </a:p>
            </p:txBody>
          </p:sp>
          <p:sp>
            <p:nvSpPr>
              <p:cNvPr id="41177" name="Rectangle 217"/>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78" name="Group 218"/>
            <p:cNvGrpSpPr>
              <a:grpSpLocks/>
            </p:cNvGrpSpPr>
            <p:nvPr/>
          </p:nvGrpSpPr>
          <p:grpSpPr bwMode="auto">
            <a:xfrm>
              <a:off x="164" y="1276"/>
              <a:ext cx="236" cy="116"/>
              <a:chOff x="0" y="0"/>
              <a:chExt cx="236" cy="116"/>
            </a:xfrm>
          </p:grpSpPr>
          <p:sp>
            <p:nvSpPr>
              <p:cNvPr id="41179" name="Rectangle 219"/>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&lt;30</a:t>
                </a:r>
                <a:endParaRPr lang="en-US" altLang="zh-CN" b="1">
                  <a:latin typeface="Times New Roman" pitchFamily="18" charset="0"/>
                </a:endParaRPr>
              </a:p>
            </p:txBody>
          </p:sp>
          <p:sp>
            <p:nvSpPr>
              <p:cNvPr id="41180" name="Rectangle 220"/>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81" name="Group 221"/>
            <p:cNvGrpSpPr>
              <a:grpSpLocks/>
            </p:cNvGrpSpPr>
            <p:nvPr/>
          </p:nvGrpSpPr>
          <p:grpSpPr bwMode="auto">
            <a:xfrm>
              <a:off x="400" y="1276"/>
              <a:ext cx="260" cy="116"/>
              <a:chOff x="0" y="0"/>
              <a:chExt cx="260" cy="116"/>
            </a:xfrm>
          </p:grpSpPr>
          <p:sp>
            <p:nvSpPr>
              <p:cNvPr id="41182" name="Rectangle 222"/>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Medium</a:t>
                </a:r>
                <a:endParaRPr lang="en-US" altLang="zh-CN" b="1">
                  <a:latin typeface="Times New Roman" pitchFamily="18" charset="0"/>
                </a:endParaRPr>
              </a:p>
            </p:txBody>
          </p:sp>
          <p:sp>
            <p:nvSpPr>
              <p:cNvPr id="41183" name="Rectangle 223"/>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84" name="Group 224"/>
            <p:cNvGrpSpPr>
              <a:grpSpLocks/>
            </p:cNvGrpSpPr>
            <p:nvPr/>
          </p:nvGrpSpPr>
          <p:grpSpPr bwMode="auto">
            <a:xfrm>
              <a:off x="660" y="1276"/>
              <a:ext cx="284" cy="116"/>
              <a:chOff x="0" y="0"/>
              <a:chExt cx="284" cy="116"/>
            </a:xfrm>
          </p:grpSpPr>
          <p:sp>
            <p:nvSpPr>
              <p:cNvPr id="41185" name="Rectangle 225"/>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186" name="Rectangle 226"/>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87" name="Group 227"/>
            <p:cNvGrpSpPr>
              <a:grpSpLocks/>
            </p:cNvGrpSpPr>
            <p:nvPr/>
          </p:nvGrpSpPr>
          <p:grpSpPr bwMode="auto">
            <a:xfrm>
              <a:off x="944" y="1276"/>
              <a:ext cx="356" cy="116"/>
              <a:chOff x="0" y="0"/>
              <a:chExt cx="356" cy="116"/>
            </a:xfrm>
          </p:grpSpPr>
          <p:sp>
            <p:nvSpPr>
              <p:cNvPr id="41188" name="Rectangle 228"/>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Excellent</a:t>
                </a:r>
                <a:endParaRPr lang="en-US" altLang="zh-CN" b="1">
                  <a:latin typeface="Times New Roman" pitchFamily="18" charset="0"/>
                </a:endParaRPr>
              </a:p>
            </p:txBody>
          </p:sp>
          <p:sp>
            <p:nvSpPr>
              <p:cNvPr id="41189" name="Rectangle 229"/>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90" name="Group 230"/>
            <p:cNvGrpSpPr>
              <a:grpSpLocks/>
            </p:cNvGrpSpPr>
            <p:nvPr/>
          </p:nvGrpSpPr>
          <p:grpSpPr bwMode="auto">
            <a:xfrm>
              <a:off x="1300" y="1276"/>
              <a:ext cx="356" cy="116"/>
              <a:chOff x="0" y="0"/>
              <a:chExt cx="356" cy="116"/>
            </a:xfrm>
          </p:grpSpPr>
          <p:sp>
            <p:nvSpPr>
              <p:cNvPr id="41191" name="Rectangle 231"/>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192" name="Rectangle 232"/>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93" name="Group 233"/>
            <p:cNvGrpSpPr>
              <a:grpSpLocks/>
            </p:cNvGrpSpPr>
            <p:nvPr/>
          </p:nvGrpSpPr>
          <p:grpSpPr bwMode="auto">
            <a:xfrm>
              <a:off x="0" y="1392"/>
              <a:ext cx="164" cy="116"/>
              <a:chOff x="0" y="0"/>
              <a:chExt cx="164" cy="116"/>
            </a:xfrm>
          </p:grpSpPr>
          <p:sp>
            <p:nvSpPr>
              <p:cNvPr id="41194" name="Rectangle 234"/>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12</a:t>
                </a:r>
                <a:endParaRPr lang="en-US" altLang="zh-CN" b="1">
                  <a:latin typeface="Times New Roman" pitchFamily="18" charset="0"/>
                </a:endParaRPr>
              </a:p>
            </p:txBody>
          </p:sp>
          <p:sp>
            <p:nvSpPr>
              <p:cNvPr id="41195" name="Rectangle 235"/>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96" name="Group 236"/>
            <p:cNvGrpSpPr>
              <a:grpSpLocks/>
            </p:cNvGrpSpPr>
            <p:nvPr/>
          </p:nvGrpSpPr>
          <p:grpSpPr bwMode="auto">
            <a:xfrm>
              <a:off x="164" y="1392"/>
              <a:ext cx="236" cy="116"/>
              <a:chOff x="0" y="0"/>
              <a:chExt cx="236" cy="116"/>
            </a:xfrm>
          </p:grpSpPr>
          <p:sp>
            <p:nvSpPr>
              <p:cNvPr id="41197" name="Rectangle 237"/>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30-40</a:t>
                </a:r>
                <a:endParaRPr lang="en-US" altLang="zh-CN" b="1">
                  <a:latin typeface="Times New Roman" pitchFamily="18" charset="0"/>
                </a:endParaRPr>
              </a:p>
            </p:txBody>
          </p:sp>
          <p:sp>
            <p:nvSpPr>
              <p:cNvPr id="41198" name="Rectangle 238"/>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199" name="Group 239"/>
            <p:cNvGrpSpPr>
              <a:grpSpLocks/>
            </p:cNvGrpSpPr>
            <p:nvPr/>
          </p:nvGrpSpPr>
          <p:grpSpPr bwMode="auto">
            <a:xfrm>
              <a:off x="400" y="1392"/>
              <a:ext cx="260" cy="116"/>
              <a:chOff x="0" y="0"/>
              <a:chExt cx="260" cy="116"/>
            </a:xfrm>
          </p:grpSpPr>
          <p:sp>
            <p:nvSpPr>
              <p:cNvPr id="41200" name="Rectangle 240"/>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Medium</a:t>
                </a:r>
                <a:endParaRPr lang="en-US" altLang="zh-CN" b="1">
                  <a:latin typeface="Times New Roman" pitchFamily="18" charset="0"/>
                </a:endParaRPr>
              </a:p>
            </p:txBody>
          </p:sp>
          <p:sp>
            <p:nvSpPr>
              <p:cNvPr id="41201" name="Rectangle 241"/>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02" name="Group 242"/>
            <p:cNvGrpSpPr>
              <a:grpSpLocks/>
            </p:cNvGrpSpPr>
            <p:nvPr/>
          </p:nvGrpSpPr>
          <p:grpSpPr bwMode="auto">
            <a:xfrm>
              <a:off x="660" y="1392"/>
              <a:ext cx="284" cy="116"/>
              <a:chOff x="0" y="0"/>
              <a:chExt cx="284" cy="116"/>
            </a:xfrm>
          </p:grpSpPr>
          <p:sp>
            <p:nvSpPr>
              <p:cNvPr id="41203" name="Rectangle 243"/>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204" name="Rectangle 244"/>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05" name="Group 245"/>
            <p:cNvGrpSpPr>
              <a:grpSpLocks/>
            </p:cNvGrpSpPr>
            <p:nvPr/>
          </p:nvGrpSpPr>
          <p:grpSpPr bwMode="auto">
            <a:xfrm>
              <a:off x="944" y="1392"/>
              <a:ext cx="356" cy="116"/>
              <a:chOff x="0" y="0"/>
              <a:chExt cx="356" cy="116"/>
            </a:xfrm>
          </p:grpSpPr>
          <p:sp>
            <p:nvSpPr>
              <p:cNvPr id="41206" name="Rectangle 246"/>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Excellent</a:t>
                </a:r>
                <a:endParaRPr lang="en-US" altLang="zh-CN" b="1">
                  <a:latin typeface="Times New Roman" pitchFamily="18" charset="0"/>
                </a:endParaRPr>
              </a:p>
            </p:txBody>
          </p:sp>
          <p:sp>
            <p:nvSpPr>
              <p:cNvPr id="41207" name="Rectangle 247"/>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08" name="Group 248"/>
            <p:cNvGrpSpPr>
              <a:grpSpLocks/>
            </p:cNvGrpSpPr>
            <p:nvPr/>
          </p:nvGrpSpPr>
          <p:grpSpPr bwMode="auto">
            <a:xfrm>
              <a:off x="1300" y="1392"/>
              <a:ext cx="356" cy="116"/>
              <a:chOff x="0" y="0"/>
              <a:chExt cx="356" cy="116"/>
            </a:xfrm>
          </p:grpSpPr>
          <p:sp>
            <p:nvSpPr>
              <p:cNvPr id="41209" name="Rectangle 249"/>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210" name="Rectangle 250"/>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11" name="Group 251"/>
            <p:cNvGrpSpPr>
              <a:grpSpLocks/>
            </p:cNvGrpSpPr>
            <p:nvPr/>
          </p:nvGrpSpPr>
          <p:grpSpPr bwMode="auto">
            <a:xfrm>
              <a:off x="0" y="1508"/>
              <a:ext cx="164" cy="116"/>
              <a:chOff x="0" y="0"/>
              <a:chExt cx="164" cy="116"/>
            </a:xfrm>
          </p:grpSpPr>
          <p:sp>
            <p:nvSpPr>
              <p:cNvPr id="41212" name="Rectangle 252"/>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13</a:t>
                </a:r>
                <a:endParaRPr lang="en-US" altLang="zh-CN" b="1">
                  <a:latin typeface="Times New Roman" pitchFamily="18" charset="0"/>
                </a:endParaRPr>
              </a:p>
            </p:txBody>
          </p:sp>
          <p:sp>
            <p:nvSpPr>
              <p:cNvPr id="41213" name="Rectangle 253"/>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14" name="Group 254"/>
            <p:cNvGrpSpPr>
              <a:grpSpLocks/>
            </p:cNvGrpSpPr>
            <p:nvPr/>
          </p:nvGrpSpPr>
          <p:grpSpPr bwMode="auto">
            <a:xfrm>
              <a:off x="164" y="1508"/>
              <a:ext cx="236" cy="116"/>
              <a:chOff x="0" y="0"/>
              <a:chExt cx="236" cy="116"/>
            </a:xfrm>
          </p:grpSpPr>
          <p:sp>
            <p:nvSpPr>
              <p:cNvPr id="41215" name="Rectangle 255"/>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30-40</a:t>
                </a:r>
                <a:endParaRPr lang="en-US" altLang="zh-CN" b="1">
                  <a:latin typeface="Times New Roman" pitchFamily="18" charset="0"/>
                </a:endParaRPr>
              </a:p>
            </p:txBody>
          </p:sp>
          <p:sp>
            <p:nvSpPr>
              <p:cNvPr id="41216" name="Rectangle 256"/>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17" name="Group 257"/>
            <p:cNvGrpSpPr>
              <a:grpSpLocks/>
            </p:cNvGrpSpPr>
            <p:nvPr/>
          </p:nvGrpSpPr>
          <p:grpSpPr bwMode="auto">
            <a:xfrm>
              <a:off x="400" y="1508"/>
              <a:ext cx="260" cy="116"/>
              <a:chOff x="0" y="0"/>
              <a:chExt cx="260" cy="116"/>
            </a:xfrm>
          </p:grpSpPr>
          <p:sp>
            <p:nvSpPr>
              <p:cNvPr id="41218" name="Rectangle 258"/>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Medium</a:t>
                </a:r>
                <a:endParaRPr lang="en-US" altLang="zh-CN" b="1">
                  <a:latin typeface="Times New Roman" pitchFamily="18" charset="0"/>
                </a:endParaRPr>
              </a:p>
            </p:txBody>
          </p:sp>
          <p:sp>
            <p:nvSpPr>
              <p:cNvPr id="41219" name="Rectangle 259"/>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20" name="Group 260"/>
            <p:cNvGrpSpPr>
              <a:grpSpLocks/>
            </p:cNvGrpSpPr>
            <p:nvPr/>
          </p:nvGrpSpPr>
          <p:grpSpPr bwMode="auto">
            <a:xfrm>
              <a:off x="660" y="1508"/>
              <a:ext cx="284" cy="116"/>
              <a:chOff x="0" y="0"/>
              <a:chExt cx="284" cy="116"/>
            </a:xfrm>
          </p:grpSpPr>
          <p:sp>
            <p:nvSpPr>
              <p:cNvPr id="41221" name="Rectangle 261"/>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222" name="Rectangle 262"/>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23" name="Group 263"/>
            <p:cNvGrpSpPr>
              <a:grpSpLocks/>
            </p:cNvGrpSpPr>
            <p:nvPr/>
          </p:nvGrpSpPr>
          <p:grpSpPr bwMode="auto">
            <a:xfrm>
              <a:off x="944" y="1508"/>
              <a:ext cx="356" cy="116"/>
              <a:chOff x="0" y="0"/>
              <a:chExt cx="356" cy="116"/>
            </a:xfrm>
          </p:grpSpPr>
          <p:sp>
            <p:nvSpPr>
              <p:cNvPr id="41224" name="Rectangle 264"/>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Fair</a:t>
                </a:r>
                <a:endParaRPr lang="en-US" altLang="zh-CN" b="1">
                  <a:latin typeface="Times New Roman" pitchFamily="18" charset="0"/>
                </a:endParaRPr>
              </a:p>
            </p:txBody>
          </p:sp>
          <p:sp>
            <p:nvSpPr>
              <p:cNvPr id="41225" name="Rectangle 265"/>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26" name="Group 266"/>
            <p:cNvGrpSpPr>
              <a:grpSpLocks/>
            </p:cNvGrpSpPr>
            <p:nvPr/>
          </p:nvGrpSpPr>
          <p:grpSpPr bwMode="auto">
            <a:xfrm>
              <a:off x="1300" y="1508"/>
              <a:ext cx="356" cy="116"/>
              <a:chOff x="0" y="0"/>
              <a:chExt cx="356" cy="116"/>
            </a:xfrm>
          </p:grpSpPr>
          <p:sp>
            <p:nvSpPr>
              <p:cNvPr id="41227" name="Rectangle 267"/>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yes</a:t>
                </a:r>
                <a:endParaRPr lang="en-US" altLang="zh-CN" b="1">
                  <a:latin typeface="Times New Roman" pitchFamily="18" charset="0"/>
                </a:endParaRPr>
              </a:p>
            </p:txBody>
          </p:sp>
          <p:sp>
            <p:nvSpPr>
              <p:cNvPr id="41228" name="Rectangle 268"/>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29" name="Group 269"/>
            <p:cNvGrpSpPr>
              <a:grpSpLocks/>
            </p:cNvGrpSpPr>
            <p:nvPr/>
          </p:nvGrpSpPr>
          <p:grpSpPr bwMode="auto">
            <a:xfrm>
              <a:off x="0" y="1624"/>
              <a:ext cx="164" cy="116"/>
              <a:chOff x="0" y="0"/>
              <a:chExt cx="164" cy="116"/>
            </a:xfrm>
          </p:grpSpPr>
          <p:sp>
            <p:nvSpPr>
              <p:cNvPr id="41230" name="Rectangle 270"/>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14</a:t>
                </a:r>
                <a:endParaRPr lang="en-US" altLang="zh-CN" b="1">
                  <a:latin typeface="Times New Roman" pitchFamily="18" charset="0"/>
                </a:endParaRPr>
              </a:p>
            </p:txBody>
          </p:sp>
          <p:sp>
            <p:nvSpPr>
              <p:cNvPr id="41231" name="Rectangle 271"/>
              <p:cNvSpPr>
                <a:spLocks noChangeArrowheads="1"/>
              </p:cNvSpPr>
              <p:nvPr/>
            </p:nvSpPr>
            <p:spPr bwMode="auto">
              <a:xfrm>
                <a:off x="0" y="0"/>
                <a:ext cx="16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32" name="Group 272"/>
            <p:cNvGrpSpPr>
              <a:grpSpLocks/>
            </p:cNvGrpSpPr>
            <p:nvPr/>
          </p:nvGrpSpPr>
          <p:grpSpPr bwMode="auto">
            <a:xfrm>
              <a:off x="164" y="1624"/>
              <a:ext cx="236" cy="116"/>
              <a:chOff x="0" y="0"/>
              <a:chExt cx="236" cy="116"/>
            </a:xfrm>
          </p:grpSpPr>
          <p:sp>
            <p:nvSpPr>
              <p:cNvPr id="41233" name="Rectangle 273"/>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&gt;40</a:t>
                </a:r>
                <a:endParaRPr lang="en-US" altLang="zh-CN" b="1">
                  <a:latin typeface="Times New Roman" pitchFamily="18" charset="0"/>
                </a:endParaRPr>
              </a:p>
            </p:txBody>
          </p:sp>
          <p:sp>
            <p:nvSpPr>
              <p:cNvPr id="41234" name="Rectangle 274"/>
              <p:cNvSpPr>
                <a:spLocks noChangeArrowheads="1"/>
              </p:cNvSpPr>
              <p:nvPr/>
            </p:nvSpPr>
            <p:spPr bwMode="auto">
              <a:xfrm>
                <a:off x="0" y="0"/>
                <a:ext cx="23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35" name="Group 275"/>
            <p:cNvGrpSpPr>
              <a:grpSpLocks/>
            </p:cNvGrpSpPr>
            <p:nvPr/>
          </p:nvGrpSpPr>
          <p:grpSpPr bwMode="auto">
            <a:xfrm>
              <a:off x="400" y="1624"/>
              <a:ext cx="260" cy="116"/>
              <a:chOff x="0" y="0"/>
              <a:chExt cx="260" cy="116"/>
            </a:xfrm>
          </p:grpSpPr>
          <p:sp>
            <p:nvSpPr>
              <p:cNvPr id="41236" name="Rectangle 276"/>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Low</a:t>
                </a:r>
                <a:endParaRPr lang="en-US" altLang="zh-CN" b="1">
                  <a:latin typeface="Times New Roman" pitchFamily="18" charset="0"/>
                </a:endParaRPr>
              </a:p>
            </p:txBody>
          </p:sp>
          <p:sp>
            <p:nvSpPr>
              <p:cNvPr id="41237" name="Rectangle 277"/>
              <p:cNvSpPr>
                <a:spLocks noChangeArrowheads="1"/>
              </p:cNvSpPr>
              <p:nvPr/>
            </p:nvSpPr>
            <p:spPr bwMode="auto">
              <a:xfrm>
                <a:off x="0" y="0"/>
                <a:ext cx="260"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38" name="Group 278"/>
            <p:cNvGrpSpPr>
              <a:grpSpLocks/>
            </p:cNvGrpSpPr>
            <p:nvPr/>
          </p:nvGrpSpPr>
          <p:grpSpPr bwMode="auto">
            <a:xfrm>
              <a:off x="660" y="1624"/>
              <a:ext cx="284" cy="116"/>
              <a:chOff x="0" y="0"/>
              <a:chExt cx="284" cy="116"/>
            </a:xfrm>
          </p:grpSpPr>
          <p:sp>
            <p:nvSpPr>
              <p:cNvPr id="41239" name="Rectangle 279"/>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240" name="Rectangle 280"/>
              <p:cNvSpPr>
                <a:spLocks noChangeArrowheads="1"/>
              </p:cNvSpPr>
              <p:nvPr/>
            </p:nvSpPr>
            <p:spPr bwMode="auto">
              <a:xfrm>
                <a:off x="0" y="0"/>
                <a:ext cx="284"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41" name="Group 281"/>
            <p:cNvGrpSpPr>
              <a:grpSpLocks/>
            </p:cNvGrpSpPr>
            <p:nvPr/>
          </p:nvGrpSpPr>
          <p:grpSpPr bwMode="auto">
            <a:xfrm>
              <a:off x="944" y="1624"/>
              <a:ext cx="356" cy="116"/>
              <a:chOff x="0" y="0"/>
              <a:chExt cx="356" cy="116"/>
            </a:xfrm>
          </p:grpSpPr>
          <p:sp>
            <p:nvSpPr>
              <p:cNvPr id="41242" name="Rectangle 282"/>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Excellent</a:t>
                </a:r>
                <a:endParaRPr lang="en-US" altLang="zh-CN" b="1">
                  <a:latin typeface="Times New Roman" pitchFamily="18" charset="0"/>
                </a:endParaRPr>
              </a:p>
            </p:txBody>
          </p:sp>
          <p:sp>
            <p:nvSpPr>
              <p:cNvPr id="41243" name="Rectangle 283"/>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nvGrpSpPr>
            <p:cNvPr id="41244" name="Group 284"/>
            <p:cNvGrpSpPr>
              <a:grpSpLocks/>
            </p:cNvGrpSpPr>
            <p:nvPr/>
          </p:nvGrpSpPr>
          <p:grpSpPr bwMode="auto">
            <a:xfrm>
              <a:off x="1300" y="1624"/>
              <a:ext cx="356" cy="116"/>
              <a:chOff x="0" y="0"/>
              <a:chExt cx="356" cy="116"/>
            </a:xfrm>
          </p:grpSpPr>
          <p:sp>
            <p:nvSpPr>
              <p:cNvPr id="41245" name="Rectangle 285"/>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p>
                <a:pPr algn="ctr"/>
                <a:r>
                  <a:rPr lang="en-US" altLang="zh-CN" b="1">
                    <a:latin typeface="宋体" pitchFamily="2" charset="-122"/>
                  </a:rPr>
                  <a:t>no</a:t>
                </a:r>
                <a:endParaRPr lang="en-US" altLang="zh-CN" b="1">
                  <a:latin typeface="Times New Roman" pitchFamily="18" charset="0"/>
                </a:endParaRPr>
              </a:p>
            </p:txBody>
          </p:sp>
          <p:sp>
            <p:nvSpPr>
              <p:cNvPr id="41246" name="Rectangle 286"/>
              <p:cNvSpPr>
                <a:spLocks noChangeArrowheads="1"/>
              </p:cNvSpPr>
              <p:nvPr/>
            </p:nvSpPr>
            <p:spPr bwMode="auto">
              <a:xfrm>
                <a:off x="0" y="0"/>
                <a:ext cx="356" cy="116"/>
              </a:xfrm>
              <a:prstGeom prst="rect">
                <a:avLst/>
              </a:prstGeom>
              <a:noFill/>
              <a:ln w="15875" cap="sq">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lstStyle/>
              <a:p>
                <a:endParaRPr lang="zh-CN" altLang="en-US"/>
              </a:p>
            </p:txBody>
          </p:sp>
        </p:grpSp>
      </p:grpSp>
      <p:sp>
        <p:nvSpPr>
          <p:cNvPr id="41247" name="Text Box 287"/>
          <p:cNvSpPr txBox="1">
            <a:spLocks noChangeArrowheads="1"/>
          </p:cNvSpPr>
          <p:nvPr/>
        </p:nvSpPr>
        <p:spPr bwMode="auto">
          <a:xfrm>
            <a:off x="3000374" y="6227077"/>
            <a:ext cx="1571625" cy="379413"/>
          </a:xfrm>
          <a:prstGeom prst="rect">
            <a:avLst/>
          </a:prstGeom>
          <a:solidFill>
            <a:srgbClr val="99FFCC"/>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ffectLst>
                  <a:outerShdw blurRad="38100" dist="38100" dir="2700000" algn="tl">
                    <a:srgbClr val="FFFFFF"/>
                  </a:outerShdw>
                </a:effectLst>
              </a:rPr>
              <a:t>b</a:t>
            </a:r>
            <a:r>
              <a:rPr lang="en-US" altLang="zh-CN" b="1" baseline="-25000">
                <a:effectLst>
                  <a:outerShdw blurRad="38100" dist="38100" dir="2700000" algn="tl">
                    <a:srgbClr val="FFFFFF"/>
                  </a:outerShdw>
                </a:effectLst>
              </a:rPr>
              <a:t>k</a:t>
            </a:r>
            <a:r>
              <a:rPr lang="zh-CN" altLang="en-US" b="1">
                <a:effectLst>
                  <a:outerShdw blurRad="38100" dist="38100" dir="2700000" algn="tl">
                    <a:srgbClr val="FFFFFF"/>
                  </a:outerShdw>
                </a:effectLst>
              </a:rPr>
              <a:t>：已知属性</a:t>
            </a:r>
          </a:p>
        </p:txBody>
      </p:sp>
      <p:sp>
        <p:nvSpPr>
          <p:cNvPr id="41248" name="Text Box 288"/>
          <p:cNvSpPr txBox="1">
            <a:spLocks noChangeArrowheads="1"/>
          </p:cNvSpPr>
          <p:nvPr/>
        </p:nvSpPr>
        <p:spPr bwMode="auto">
          <a:xfrm>
            <a:off x="6672784" y="6237312"/>
            <a:ext cx="1571624" cy="338554"/>
          </a:xfrm>
          <a:prstGeom prst="rect">
            <a:avLst/>
          </a:prstGeom>
          <a:solidFill>
            <a:srgbClr val="FFCC99"/>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a:effectLst>
                  <a:outerShdw blurRad="38100" dist="38100" dir="2700000" algn="tl">
                    <a:srgbClr val="FFFFFF"/>
                  </a:outerShdw>
                </a:effectLst>
              </a:rPr>
              <a:t>A</a:t>
            </a:r>
            <a:r>
              <a:rPr lang="en-US" altLang="zh-CN" b="1" baseline="-25000">
                <a:effectLst>
                  <a:outerShdw blurRad="38100" dist="38100" dir="2700000" algn="tl">
                    <a:srgbClr val="FFFFFF"/>
                  </a:outerShdw>
                </a:effectLst>
              </a:rPr>
              <a:t>i</a:t>
            </a:r>
            <a:r>
              <a:rPr lang="zh-CN" altLang="en-US" b="1">
                <a:effectLst>
                  <a:outerShdw blurRad="38100" dist="38100" dir="2700000" algn="tl">
                    <a:srgbClr val="FFFFFF"/>
                  </a:outerShdw>
                </a:effectLst>
              </a:rPr>
              <a:t>：类别属性</a:t>
            </a:r>
          </a:p>
        </p:txBody>
      </p:sp>
      <p:sp>
        <p:nvSpPr>
          <p:cNvPr id="290" name="Rectangle 3"/>
          <p:cNvSpPr txBox="1">
            <a:spLocks noChangeArrowheads="1"/>
          </p:cNvSpPr>
          <p:nvPr/>
        </p:nvSpPr>
        <p:spPr bwMode="auto">
          <a:xfrm>
            <a:off x="528637" y="1825723"/>
            <a:ext cx="8086725" cy="6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30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908050" indent="-436563" algn="l" rtl="0" eaLnBrk="1" fontAlgn="base" hangingPunct="1">
              <a:spcBef>
                <a:spcPct val="20000"/>
              </a:spcBef>
              <a:spcAft>
                <a:spcPct val="0"/>
              </a:spcAft>
              <a:buClr>
                <a:schemeClr val="accent2"/>
              </a:buClr>
              <a:buFont typeface="Wingdings" pitchFamily="2" charset="2"/>
              <a:buChar char="n"/>
              <a:defRPr sz="26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304925" indent="-395288" algn="l" rtl="0" eaLnBrk="1" fontAlgn="base" hangingPunct="1">
              <a:spcBef>
                <a:spcPct val="20000"/>
              </a:spcBef>
              <a:spcAft>
                <a:spcPct val="0"/>
              </a:spcAft>
              <a:buClr>
                <a:schemeClr val="accent2"/>
              </a:buClr>
              <a:buFont typeface="Wingdings" pitchFamily="2" charset="2"/>
              <a:buChar char="o"/>
              <a:defRPr sz="23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693863" indent="-387350" algn="l" rtl="0" eaLnBrk="1" fontAlgn="base" hangingPunct="1">
              <a:spcBef>
                <a:spcPct val="20000"/>
              </a:spcBef>
              <a:spcAft>
                <a:spcPct val="0"/>
              </a:spcAft>
              <a:buClr>
                <a:schemeClr val="accent2"/>
              </a:buClr>
              <a:buFont typeface="Wingdings" pitchFamily="2" charset="2"/>
              <a:buChar char="n"/>
              <a:defRPr sz="20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093913" indent="-398463" algn="l" rtl="0" eaLnBrk="1" fontAlgn="base" hangingPunct="1">
              <a:spcBef>
                <a:spcPct val="25000"/>
              </a:spcBef>
              <a:spcAft>
                <a:spcPct val="0"/>
              </a:spcAft>
              <a:buClr>
                <a:schemeClr val="accent2"/>
              </a:buClr>
              <a:buFont typeface="Wingdings" pitchFamily="2" charset="2"/>
              <a:buChar char="§"/>
              <a:defRPr sz="20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361950" indent="-361950"/>
            <a:r>
              <a:rPr lang="zh-CN" altLang="en-US" sz="2100" dirty="0">
                <a:effectLst/>
                <a:latin typeface="+mn-lt"/>
                <a:ea typeface="微软雅黑" panose="020B0503020204020204" pitchFamily="34" charset="-122"/>
                <a:cs typeface="+mn-cs"/>
              </a:rPr>
              <a:t>类别</a:t>
            </a:r>
            <a:r>
              <a:rPr lang="en-US" altLang="zh-CN" sz="2100" dirty="0">
                <a:effectLst/>
                <a:latin typeface="+mn-lt"/>
                <a:ea typeface="微软雅黑" panose="020B0503020204020204" pitchFamily="34" charset="-122"/>
                <a:cs typeface="+mn-cs"/>
              </a:rPr>
              <a:t>(</a:t>
            </a:r>
            <a:r>
              <a:rPr lang="zh-CN" altLang="en-US" sz="2100" dirty="0">
                <a:effectLst/>
                <a:latin typeface="+mn-lt"/>
                <a:ea typeface="微软雅黑" panose="020B0503020204020204" pitchFamily="34" charset="-122"/>
                <a:cs typeface="+mn-cs"/>
              </a:rPr>
              <a:t>预测</a:t>
            </a:r>
            <a:r>
              <a:rPr lang="en-US" altLang="zh-CN" sz="2100" dirty="0">
                <a:effectLst/>
                <a:latin typeface="+mn-lt"/>
                <a:ea typeface="微软雅黑" panose="020B0503020204020204" pitchFamily="34" charset="-122"/>
                <a:cs typeface="+mn-cs"/>
              </a:rPr>
              <a:t>)</a:t>
            </a:r>
            <a:r>
              <a:rPr lang="zh-CN" altLang="en-US" sz="2100" dirty="0">
                <a:effectLst/>
                <a:latin typeface="+mn-lt"/>
                <a:ea typeface="微软雅黑" panose="020B0503020204020204" pitchFamily="34" charset="-122"/>
                <a:cs typeface="+mn-cs"/>
              </a:rPr>
              <a:t>属性为</a:t>
            </a:r>
            <a:r>
              <a:rPr lang="en-US" altLang="zh-CN" sz="2100" dirty="0">
                <a:effectLst/>
                <a:latin typeface="+mn-lt"/>
                <a:ea typeface="微软雅黑" panose="020B0503020204020204" pitchFamily="34" charset="-122"/>
                <a:cs typeface="+mn-cs"/>
              </a:rPr>
              <a:t>BAYS_COMPU, </a:t>
            </a:r>
            <a:r>
              <a:rPr lang="zh-CN" altLang="en-US" sz="2100" dirty="0">
                <a:effectLst/>
                <a:latin typeface="+mn-lt"/>
                <a:ea typeface="微软雅黑" panose="020B0503020204020204" pitchFamily="34" charset="-122"/>
                <a:cs typeface="+mn-cs"/>
              </a:rPr>
              <a:t>问</a:t>
            </a:r>
            <a:r>
              <a:rPr lang="en-US" altLang="zh-CN" sz="2100" dirty="0">
                <a:effectLst/>
                <a:latin typeface="+mn-lt"/>
                <a:ea typeface="微软雅黑" panose="020B0503020204020204" pitchFamily="34" charset="-122"/>
                <a:cs typeface="+mn-cs"/>
              </a:rPr>
              <a:t>: </a:t>
            </a:r>
            <a:r>
              <a:rPr lang="zh-CN" altLang="en-US" sz="2100" dirty="0">
                <a:effectLst/>
                <a:latin typeface="+mn-lt"/>
                <a:ea typeface="微软雅黑" panose="020B0503020204020204" pitchFamily="34" charset="-122"/>
                <a:cs typeface="+mn-cs"/>
              </a:rPr>
              <a:t>其</a:t>
            </a:r>
            <a:r>
              <a:rPr lang="en-US" altLang="zh-CN" sz="2100" dirty="0">
                <a:effectLst/>
                <a:latin typeface="+mn-lt"/>
                <a:ea typeface="微软雅黑" panose="020B0503020204020204" pitchFamily="34" charset="-122"/>
                <a:cs typeface="+mn-cs"/>
              </a:rPr>
              <a:t>X</a:t>
            </a:r>
            <a:r>
              <a:rPr lang="zh-CN" altLang="en-US" sz="2100" dirty="0">
                <a:effectLst/>
                <a:latin typeface="+mn-lt"/>
                <a:ea typeface="微软雅黑" panose="020B0503020204020204" pitchFamily="34" charset="-122"/>
                <a:cs typeface="+mn-cs"/>
              </a:rPr>
              <a:t>的</a:t>
            </a:r>
            <a:r>
              <a:rPr lang="en-US" altLang="zh-CN" sz="2100" dirty="0">
                <a:effectLst/>
                <a:latin typeface="+mn-lt"/>
                <a:ea typeface="微软雅黑" panose="020B0503020204020204" pitchFamily="34" charset="-122"/>
                <a:cs typeface="+mn-cs"/>
              </a:rPr>
              <a:t>BAYS_COMPU</a:t>
            </a:r>
            <a:r>
              <a:rPr lang="zh-CN" altLang="en-US" sz="2100" dirty="0">
                <a:effectLst/>
                <a:latin typeface="+mn-lt"/>
                <a:ea typeface="微软雅黑" panose="020B0503020204020204" pitchFamily="34" charset="-122"/>
                <a:cs typeface="+mn-cs"/>
              </a:rPr>
              <a:t>值为</a:t>
            </a:r>
            <a:r>
              <a:rPr lang="en-US" altLang="zh-CN" sz="2100" dirty="0">
                <a:effectLst/>
                <a:latin typeface="+mn-lt"/>
                <a:ea typeface="微软雅黑" panose="020B0503020204020204" pitchFamily="34" charset="-122"/>
                <a:cs typeface="+mn-cs"/>
              </a:rPr>
              <a:t>yes</a:t>
            </a:r>
            <a:r>
              <a:rPr lang="zh-CN" altLang="en-US" sz="2100" dirty="0">
                <a:effectLst/>
                <a:latin typeface="+mn-lt"/>
                <a:ea typeface="微软雅黑" panose="020B0503020204020204" pitchFamily="34" charset="-122"/>
                <a:cs typeface="+mn-cs"/>
              </a:rPr>
              <a:t>还是</a:t>
            </a:r>
            <a:r>
              <a:rPr lang="en-US" altLang="zh-CN" sz="2100" dirty="0">
                <a:effectLst/>
                <a:latin typeface="+mn-lt"/>
                <a:ea typeface="微软雅黑" panose="020B0503020204020204" pitchFamily="34" charset="-122"/>
                <a:cs typeface="+mn-cs"/>
              </a:rPr>
              <a:t>no</a:t>
            </a:r>
            <a:r>
              <a:rPr lang="zh-CN" altLang="en-US" sz="2100" dirty="0">
                <a:effectLst/>
                <a:latin typeface="+mn-lt"/>
                <a:ea typeface="微软雅黑" panose="020B0503020204020204" pitchFamily="34" charset="-122"/>
                <a:cs typeface="+mn-cs"/>
              </a:rPr>
              <a:t>？</a:t>
            </a:r>
          </a:p>
        </p:txBody>
      </p:sp>
    </p:spTree>
    <p:extLst>
      <p:ext uri="{BB962C8B-B14F-4D97-AF65-F5344CB8AC3E}">
        <p14:creationId xmlns:p14="http://schemas.microsoft.com/office/powerpoint/2010/main" val="9879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1247"/>
                                        </p:tgtEl>
                                        <p:attrNameLst>
                                          <p:attrName>style.visibility</p:attrName>
                                        </p:attrNameLst>
                                      </p:cBhvr>
                                      <p:to>
                                        <p:strVal val="visible"/>
                                      </p:to>
                                    </p:set>
                                    <p:anim calcmode="lin" valueType="num">
                                      <p:cBhvr additive="base">
                                        <p:cTn id="7" dur="500" fill="hold"/>
                                        <p:tgtEl>
                                          <p:spTgt spid="41247"/>
                                        </p:tgtEl>
                                        <p:attrNameLst>
                                          <p:attrName>ppt_x</p:attrName>
                                        </p:attrNameLst>
                                      </p:cBhvr>
                                      <p:tavLst>
                                        <p:tav tm="0">
                                          <p:val>
                                            <p:strVal val="0-#ppt_w/2"/>
                                          </p:val>
                                        </p:tav>
                                        <p:tav tm="100000">
                                          <p:val>
                                            <p:strVal val="#ppt_x"/>
                                          </p:val>
                                        </p:tav>
                                      </p:tavLst>
                                    </p:anim>
                                    <p:anim calcmode="lin" valueType="num">
                                      <p:cBhvr additive="base">
                                        <p:cTn id="8" dur="500" fill="hold"/>
                                        <p:tgtEl>
                                          <p:spTgt spid="4124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41248"/>
                                        </p:tgtEl>
                                        <p:attrNameLst>
                                          <p:attrName>style.visibility</p:attrName>
                                        </p:attrNameLst>
                                      </p:cBhvr>
                                      <p:to>
                                        <p:strVal val="visible"/>
                                      </p:to>
                                    </p:set>
                                    <p:anim calcmode="lin" valueType="num">
                                      <p:cBhvr additive="base">
                                        <p:cTn id="13" dur="500" fill="hold"/>
                                        <p:tgtEl>
                                          <p:spTgt spid="41248"/>
                                        </p:tgtEl>
                                        <p:attrNameLst>
                                          <p:attrName>ppt_x</p:attrName>
                                        </p:attrNameLst>
                                      </p:cBhvr>
                                      <p:tavLst>
                                        <p:tav tm="0">
                                          <p:val>
                                            <p:strVal val="1+#ppt_w/2"/>
                                          </p:val>
                                        </p:tav>
                                        <p:tav tm="100000">
                                          <p:val>
                                            <p:strVal val="#ppt_x"/>
                                          </p:val>
                                        </p:tav>
                                      </p:tavLst>
                                    </p:anim>
                                    <p:anim calcmode="lin" valueType="num">
                                      <p:cBhvr additive="base">
                                        <p:cTn id="14" dur="500" fill="hold"/>
                                        <p:tgtEl>
                                          <p:spTgt spid="412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47" grpId="0" animBg="1" autoUpdateAnimBg="0"/>
      <p:bldP spid="4124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3800"/>
              <a:t>计算过程</a:t>
            </a:r>
          </a:p>
        </p:txBody>
      </p:sp>
      <p:sp>
        <p:nvSpPr>
          <p:cNvPr id="41987" name="Rectangle 3"/>
          <p:cNvSpPr>
            <a:spLocks noGrp="1" noChangeArrowheads="1"/>
          </p:cNvSpPr>
          <p:nvPr>
            <p:ph idx="1"/>
          </p:nvPr>
        </p:nvSpPr>
        <p:spPr>
          <a:xfrm>
            <a:off x="527248" y="1196752"/>
            <a:ext cx="8077200" cy="5181600"/>
          </a:xfrm>
        </p:spPr>
        <p:txBody>
          <a:bodyPr/>
          <a:lstStyle/>
          <a:p>
            <a:pPr>
              <a:spcBef>
                <a:spcPts val="0"/>
              </a:spcBef>
              <a:spcAft>
                <a:spcPts val="0"/>
              </a:spcAft>
            </a:pPr>
            <a:r>
              <a:rPr lang="zh-CN" sz="1800" dirty="0">
                <a:solidFill>
                  <a:srgbClr val="FF0000"/>
                </a:solidFill>
              </a:rPr>
              <a:t>计算</a:t>
            </a:r>
            <a:r>
              <a:rPr lang="zh-CN" altLang="en-US" sz="1800" dirty="0">
                <a:solidFill>
                  <a:srgbClr val="FF0000"/>
                </a:solidFill>
              </a:rPr>
              <a:t>先验</a:t>
            </a:r>
            <a:r>
              <a:rPr lang="zh-CN" sz="1800" dirty="0">
                <a:solidFill>
                  <a:srgbClr val="FF0000"/>
                </a:solidFill>
              </a:rPr>
              <a:t>概率  P(A</a:t>
            </a:r>
            <a:r>
              <a:rPr lang="zh-CN" sz="1800" baseline="-25000" dirty="0">
                <a:solidFill>
                  <a:srgbClr val="FF0000"/>
                </a:solidFill>
              </a:rPr>
              <a:t>i</a:t>
            </a:r>
            <a:r>
              <a:rPr lang="zh-CN" sz="1800" dirty="0">
                <a:solidFill>
                  <a:srgbClr val="FF0000"/>
                </a:solidFill>
              </a:rPr>
              <a:t>)</a:t>
            </a:r>
          </a:p>
          <a:p>
            <a:pPr lvl="1">
              <a:spcBef>
                <a:spcPts val="0"/>
              </a:spcBef>
              <a:spcAft>
                <a:spcPts val="0"/>
              </a:spcAft>
              <a:buFont typeface="Wingdings" pitchFamily="2" charset="2"/>
              <a:buNone/>
            </a:pPr>
            <a:r>
              <a:rPr lang="zh-CN" sz="1600" dirty="0"/>
              <a:t>P(BAYS_COMP=yes)=9/14</a:t>
            </a:r>
          </a:p>
          <a:p>
            <a:pPr lvl="1">
              <a:spcBef>
                <a:spcPts val="0"/>
              </a:spcBef>
              <a:spcAft>
                <a:spcPts val="0"/>
              </a:spcAft>
              <a:buFont typeface="Wingdings" pitchFamily="2" charset="2"/>
              <a:buNone/>
            </a:pPr>
            <a:r>
              <a:rPr lang="zh-CN" sz="1600" dirty="0"/>
              <a:t>P(BAYS_COMP=no)=5/14</a:t>
            </a:r>
          </a:p>
          <a:p>
            <a:pPr>
              <a:spcBef>
                <a:spcPts val="0"/>
              </a:spcBef>
              <a:spcAft>
                <a:spcPts val="0"/>
              </a:spcAft>
            </a:pPr>
            <a:r>
              <a:rPr lang="zh-CN" sz="1800" dirty="0">
                <a:solidFill>
                  <a:srgbClr val="FF0000"/>
                </a:solidFill>
              </a:rPr>
              <a:t>计算条件概率  P(b</a:t>
            </a:r>
            <a:r>
              <a:rPr lang="zh-CN" sz="1800" baseline="-25000" dirty="0">
                <a:solidFill>
                  <a:srgbClr val="FF0000"/>
                </a:solidFill>
              </a:rPr>
              <a:t>k</a:t>
            </a:r>
            <a:r>
              <a:rPr lang="zh-CN" sz="1800" dirty="0">
                <a:solidFill>
                  <a:srgbClr val="FF0000"/>
                </a:solidFill>
              </a:rPr>
              <a:t>|A</a:t>
            </a:r>
            <a:r>
              <a:rPr lang="zh-CN" sz="1800" baseline="-25000" dirty="0">
                <a:solidFill>
                  <a:srgbClr val="FF0000"/>
                </a:solidFill>
              </a:rPr>
              <a:t>i</a:t>
            </a:r>
            <a:r>
              <a:rPr lang="zh-CN" sz="1800" dirty="0">
                <a:solidFill>
                  <a:srgbClr val="FF0000"/>
                </a:solidFill>
              </a:rPr>
              <a:t>)</a:t>
            </a:r>
          </a:p>
          <a:p>
            <a:pPr lvl="1">
              <a:spcBef>
                <a:spcPts val="0"/>
              </a:spcBef>
              <a:spcAft>
                <a:spcPts val="0"/>
              </a:spcAft>
              <a:buFont typeface="Wingdings" pitchFamily="2" charset="2"/>
              <a:buNone/>
            </a:pPr>
            <a:r>
              <a:rPr lang="zh-CN" sz="1600" dirty="0"/>
              <a:t>P(AGE=‘&lt;30’|BAYS_COMP=yes)=2/9</a:t>
            </a:r>
          </a:p>
          <a:p>
            <a:pPr lvl="1">
              <a:spcBef>
                <a:spcPts val="0"/>
              </a:spcBef>
              <a:spcAft>
                <a:spcPts val="0"/>
              </a:spcAft>
              <a:buFont typeface="Wingdings" pitchFamily="2" charset="2"/>
              <a:buNone/>
            </a:pPr>
            <a:r>
              <a:rPr lang="zh-CN" sz="1600" dirty="0"/>
              <a:t>P(AGE=‘&lt;30’|BAYS_COMP=no)=3/5</a:t>
            </a:r>
          </a:p>
          <a:p>
            <a:pPr lvl="1">
              <a:spcBef>
                <a:spcPts val="0"/>
              </a:spcBef>
              <a:spcAft>
                <a:spcPts val="0"/>
              </a:spcAft>
              <a:buFont typeface="Wingdings" pitchFamily="2" charset="2"/>
              <a:buNone/>
            </a:pPr>
            <a:r>
              <a:rPr lang="zh-CN" sz="1600" dirty="0"/>
              <a:t>P(INCOME=‘Medium’|BAYS_COMP=yes)=5/9</a:t>
            </a:r>
          </a:p>
          <a:p>
            <a:pPr lvl="1">
              <a:spcBef>
                <a:spcPts val="0"/>
              </a:spcBef>
              <a:spcAft>
                <a:spcPts val="0"/>
              </a:spcAft>
              <a:buFont typeface="Wingdings" pitchFamily="2" charset="2"/>
              <a:buNone/>
            </a:pPr>
            <a:r>
              <a:rPr lang="zh-CN" sz="1600" dirty="0"/>
              <a:t>P(INCOME=‘Medium’|BAYS_COMP=no)=1/5</a:t>
            </a:r>
          </a:p>
          <a:p>
            <a:pPr lvl="1">
              <a:spcBef>
                <a:spcPts val="0"/>
              </a:spcBef>
              <a:spcAft>
                <a:spcPts val="0"/>
              </a:spcAft>
              <a:buFont typeface="Wingdings" pitchFamily="2" charset="2"/>
              <a:buNone/>
            </a:pPr>
            <a:r>
              <a:rPr lang="zh-CN" altLang="en-US" sz="1600" dirty="0">
                <a:sym typeface="Arial" pitchFamily="34" charset="0"/>
              </a:rPr>
              <a:t>同样计算</a:t>
            </a:r>
            <a:r>
              <a:rPr lang="zh-CN" sz="1600" dirty="0">
                <a:sym typeface="Arial" pitchFamily="34" charset="0"/>
              </a:rPr>
              <a:t>STUDENT=yes,CREDIT_RAT=fair</a:t>
            </a:r>
            <a:r>
              <a:rPr lang="zh-CN" altLang="en-US" sz="1600" dirty="0"/>
              <a:t>的条件概率（略）</a:t>
            </a:r>
          </a:p>
          <a:p>
            <a:pPr>
              <a:spcBef>
                <a:spcPts val="0"/>
              </a:spcBef>
              <a:spcAft>
                <a:spcPts val="0"/>
              </a:spcAft>
            </a:pPr>
            <a:r>
              <a:rPr lang="zh-CN" sz="1800" dirty="0">
                <a:solidFill>
                  <a:srgbClr val="FF0000"/>
                </a:solidFill>
              </a:rPr>
              <a:t>计算  </a:t>
            </a:r>
            <a:r>
              <a:rPr lang="zh-CN" sz="1800" dirty="0">
                <a:solidFill>
                  <a:srgbClr val="FF0000"/>
                </a:solidFill>
                <a:sym typeface="Symbol" pitchFamily="18" charset="2"/>
              </a:rPr>
              <a:t> (</a:t>
            </a:r>
            <a:r>
              <a:rPr lang="zh-CN" sz="1800" dirty="0">
                <a:solidFill>
                  <a:srgbClr val="FF0000"/>
                </a:solidFill>
              </a:rPr>
              <a:t>P(b</a:t>
            </a:r>
            <a:r>
              <a:rPr lang="zh-CN" sz="1800" baseline="-25000" dirty="0">
                <a:solidFill>
                  <a:srgbClr val="FF0000"/>
                </a:solidFill>
              </a:rPr>
              <a:t>k</a:t>
            </a:r>
            <a:r>
              <a:rPr lang="zh-CN" sz="1800" dirty="0">
                <a:solidFill>
                  <a:srgbClr val="FF0000"/>
                </a:solidFill>
              </a:rPr>
              <a:t>|A</a:t>
            </a:r>
            <a:r>
              <a:rPr lang="zh-CN" sz="1800" baseline="-25000" dirty="0">
                <a:solidFill>
                  <a:srgbClr val="FF0000"/>
                </a:solidFill>
              </a:rPr>
              <a:t>i</a:t>
            </a:r>
            <a:r>
              <a:rPr lang="zh-CN" sz="1800" dirty="0">
                <a:solidFill>
                  <a:srgbClr val="FF0000"/>
                </a:solidFill>
              </a:rPr>
              <a:t>))</a:t>
            </a:r>
          </a:p>
          <a:p>
            <a:pPr lvl="1">
              <a:spcBef>
                <a:spcPts val="0"/>
              </a:spcBef>
              <a:spcAft>
                <a:spcPts val="0"/>
              </a:spcAft>
              <a:buFont typeface="Wingdings" pitchFamily="2" charset="2"/>
              <a:buNone/>
            </a:pPr>
            <a:r>
              <a:rPr lang="zh-CN" sz="1600" dirty="0"/>
              <a:t>P(A|BAYS_COMP=yes)=2/9*5/9</a:t>
            </a:r>
          </a:p>
          <a:p>
            <a:pPr lvl="1">
              <a:spcBef>
                <a:spcPts val="0"/>
              </a:spcBef>
              <a:spcAft>
                <a:spcPts val="0"/>
              </a:spcAft>
              <a:buFont typeface="Wingdings" pitchFamily="2" charset="2"/>
              <a:buNone/>
            </a:pPr>
            <a:r>
              <a:rPr lang="zh-CN" sz="1600" dirty="0"/>
              <a:t>P(A|BAYS_COMP=no)=3/5*1/5</a:t>
            </a:r>
          </a:p>
          <a:p>
            <a:pPr>
              <a:spcBef>
                <a:spcPts val="0"/>
              </a:spcBef>
              <a:spcAft>
                <a:spcPts val="0"/>
              </a:spcAft>
            </a:pPr>
            <a:r>
              <a:rPr lang="zh-CN" sz="1800" dirty="0">
                <a:solidFill>
                  <a:srgbClr val="FF0000"/>
                </a:solidFill>
              </a:rPr>
              <a:t>计算</a:t>
            </a:r>
            <a:r>
              <a:rPr lang="zh-CN" altLang="en-US" sz="1800" dirty="0">
                <a:solidFill>
                  <a:srgbClr val="FF0000"/>
                </a:solidFill>
              </a:rPr>
              <a:t>后验</a:t>
            </a:r>
            <a:r>
              <a:rPr lang="zh-CN" sz="1800" dirty="0">
                <a:solidFill>
                  <a:srgbClr val="FF0000"/>
                </a:solidFill>
              </a:rPr>
              <a:t>概率  </a:t>
            </a:r>
            <a:r>
              <a:rPr lang="zh-CN" sz="1800" dirty="0">
                <a:solidFill>
                  <a:srgbClr val="FF0000"/>
                </a:solidFill>
                <a:sym typeface="Symbol" pitchFamily="18" charset="2"/>
              </a:rPr>
              <a:t> (</a:t>
            </a:r>
            <a:r>
              <a:rPr lang="zh-CN" sz="1800" dirty="0">
                <a:solidFill>
                  <a:srgbClr val="FF0000"/>
                </a:solidFill>
              </a:rPr>
              <a:t>P(b</a:t>
            </a:r>
            <a:r>
              <a:rPr lang="zh-CN" sz="1800" baseline="-25000" dirty="0">
                <a:solidFill>
                  <a:srgbClr val="FF0000"/>
                </a:solidFill>
              </a:rPr>
              <a:t>k</a:t>
            </a:r>
            <a:r>
              <a:rPr lang="zh-CN" sz="1800" dirty="0">
                <a:solidFill>
                  <a:srgbClr val="FF0000"/>
                </a:solidFill>
              </a:rPr>
              <a:t>|A</a:t>
            </a:r>
            <a:r>
              <a:rPr lang="zh-CN" sz="1800" baseline="-25000" dirty="0">
                <a:solidFill>
                  <a:srgbClr val="FF0000"/>
                </a:solidFill>
              </a:rPr>
              <a:t>i</a:t>
            </a:r>
            <a:r>
              <a:rPr lang="zh-CN" sz="1800" dirty="0">
                <a:solidFill>
                  <a:srgbClr val="FF0000"/>
                </a:solidFill>
              </a:rPr>
              <a:t>))P(A</a:t>
            </a:r>
            <a:r>
              <a:rPr lang="zh-CN" sz="1800" baseline="-25000" dirty="0">
                <a:solidFill>
                  <a:srgbClr val="FF0000"/>
                </a:solidFill>
              </a:rPr>
              <a:t>i</a:t>
            </a:r>
            <a:r>
              <a:rPr lang="zh-CN" sz="1800" dirty="0">
                <a:solidFill>
                  <a:srgbClr val="FF0000"/>
                </a:solidFill>
              </a:rPr>
              <a:t>)</a:t>
            </a:r>
            <a:r>
              <a:rPr lang="zh-CN" altLang="en-US" sz="1800" dirty="0">
                <a:solidFill>
                  <a:srgbClr val="FF0000"/>
                </a:solidFill>
                <a:sym typeface="Arial" pitchFamily="34" charset="0"/>
              </a:rPr>
              <a:t>（省略了</a:t>
            </a:r>
            <a:r>
              <a:rPr lang="zh-CN" sz="1800" dirty="0">
                <a:solidFill>
                  <a:srgbClr val="FF0000"/>
                </a:solidFill>
                <a:sym typeface="Arial" pitchFamily="34" charset="0"/>
              </a:rPr>
              <a:t>STUDENT,CREDIT_RAT</a:t>
            </a:r>
            <a:r>
              <a:rPr lang="zh-CN" altLang="en-US" sz="1800" dirty="0">
                <a:solidFill>
                  <a:srgbClr val="FF0000"/>
                </a:solidFill>
                <a:sym typeface="Arial" pitchFamily="34" charset="0"/>
              </a:rPr>
              <a:t>，正常应计算）</a:t>
            </a:r>
          </a:p>
          <a:p>
            <a:pPr lvl="1">
              <a:spcBef>
                <a:spcPts val="0"/>
              </a:spcBef>
              <a:spcAft>
                <a:spcPts val="0"/>
              </a:spcAft>
              <a:buFont typeface="Wingdings" pitchFamily="2" charset="2"/>
              <a:buNone/>
            </a:pPr>
            <a:r>
              <a:rPr lang="zh-CN" sz="1600" dirty="0"/>
              <a:t>P(A|BAYS_COMP=yes)* P(BAYS_COMP=yes)=2/9*5/9*9/14=0.079</a:t>
            </a:r>
          </a:p>
          <a:p>
            <a:pPr lvl="1">
              <a:spcBef>
                <a:spcPts val="0"/>
              </a:spcBef>
              <a:spcAft>
                <a:spcPts val="0"/>
              </a:spcAft>
              <a:buFont typeface="Wingdings" pitchFamily="2" charset="2"/>
              <a:buNone/>
            </a:pPr>
            <a:r>
              <a:rPr lang="zh-CN" sz="1600" dirty="0"/>
              <a:t>P(A|BAYS_COMP=no)* P(BAYS_COMP=no)=3/5*1/5*5/14=0.042</a:t>
            </a:r>
          </a:p>
          <a:p>
            <a:pPr>
              <a:spcBef>
                <a:spcPts val="0"/>
              </a:spcBef>
              <a:spcAft>
                <a:spcPts val="0"/>
              </a:spcAft>
            </a:pPr>
            <a:r>
              <a:rPr lang="zh-CN" sz="1800" dirty="0"/>
              <a:t>二者除以相同的P(B) ，不计算了。</a:t>
            </a:r>
          </a:p>
          <a:p>
            <a:pPr>
              <a:spcBef>
                <a:spcPts val="0"/>
              </a:spcBef>
              <a:spcAft>
                <a:spcPts val="0"/>
              </a:spcAft>
            </a:pPr>
            <a:r>
              <a:rPr lang="zh-CN" sz="1800" dirty="0">
                <a:solidFill>
                  <a:srgbClr val="0000FF"/>
                </a:solidFill>
              </a:rPr>
              <a:t>结论：由于0.079&gt;0.042，因此，X的BAYS_COMPU的取值为“</a:t>
            </a:r>
            <a:r>
              <a:rPr lang="en-US" altLang="zh-CN" sz="1800" dirty="0">
                <a:solidFill>
                  <a:srgbClr val="0000FF"/>
                </a:solidFill>
              </a:rPr>
              <a:t>yes</a:t>
            </a:r>
            <a:r>
              <a:rPr lang="zh-CN" sz="1800" dirty="0">
                <a:solidFill>
                  <a:srgbClr val="0000FF"/>
                </a:solidFill>
              </a:rPr>
              <a:t>”</a:t>
            </a:r>
          </a:p>
        </p:txBody>
      </p:sp>
      <p:sp>
        <p:nvSpPr>
          <p:cNvPr id="5" name="灯片编号占位符 5"/>
          <p:cNvSpPr>
            <a:spLocks noGrp="1"/>
          </p:cNvSpPr>
          <p:nvPr>
            <p:ph type="sldNum" sz="quarter" idx="12"/>
          </p:nvPr>
        </p:nvSpPr>
        <p:spPr/>
        <p:txBody>
          <a:bodyPr/>
          <a:lstStyle/>
          <a:p>
            <a:fld id="{C5DBB600-A29F-46EF-BB8E-C677CBFEEF94}" type="slidenum">
              <a:rPr lang="zh-CN" altLang="en-US"/>
              <a:pPr/>
              <a:t>33</a:t>
            </a:fld>
            <a:endParaRPr lang="en-US" altLang="zh-CN"/>
          </a:p>
        </p:txBody>
      </p:sp>
      <p:sp>
        <p:nvSpPr>
          <p:cNvPr id="41988" name="Text Box 4"/>
          <p:cNvSpPr txBox="1">
            <a:spLocks noChangeArrowheads="1"/>
          </p:cNvSpPr>
          <p:nvPr/>
        </p:nvSpPr>
        <p:spPr bwMode="auto">
          <a:xfrm>
            <a:off x="5580260" y="1135385"/>
            <a:ext cx="3024188" cy="1933575"/>
          </a:xfrm>
          <a:prstGeom prst="rect">
            <a:avLst/>
          </a:prstGeom>
          <a:solidFill>
            <a:srgbClr val="CCFFFF"/>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effectLst>
                  <a:outerShdw blurRad="38100" dist="38100" dir="2700000" algn="tl">
                    <a:srgbClr val="FFFFFF"/>
                  </a:outerShdw>
                </a:effectLst>
              </a:rPr>
              <a:t>贝叶斯分类器的训练就是计算先验概率、条件概率等值，当一条新的记录出现，可以根据这些取值计算新记录的属性类别（后验概率），实现预测。</a:t>
            </a:r>
          </a:p>
        </p:txBody>
      </p:sp>
    </p:spTree>
    <p:extLst>
      <p:ext uri="{BB962C8B-B14F-4D97-AF65-F5344CB8AC3E}">
        <p14:creationId xmlns:p14="http://schemas.microsoft.com/office/powerpoint/2010/main" val="1143202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ppt_x"/>
                                          </p:val>
                                        </p:tav>
                                        <p:tav tm="100000">
                                          <p:val>
                                            <p:strVal val="#ppt_x"/>
                                          </p:val>
                                        </p:tav>
                                      </p:tavLst>
                                    </p:anim>
                                    <p:anim calcmode="lin" valueType="num">
                                      <p:cBhvr additive="base">
                                        <p:cTn id="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431BF-D02B-491F-AAC3-858D829EE03B}"/>
              </a:ext>
            </a:extLst>
          </p:cNvPr>
          <p:cNvSpPr>
            <a:spLocks noGrp="1"/>
          </p:cNvSpPr>
          <p:nvPr>
            <p:ph type="title"/>
          </p:nvPr>
        </p:nvSpPr>
        <p:spPr/>
        <p:txBody>
          <a:bodyPr/>
          <a:lstStyle/>
          <a:p>
            <a:r>
              <a:rPr lang="zh-CN" altLang="en-US" dirty="0"/>
              <a:t>优缺点分析</a:t>
            </a:r>
          </a:p>
        </p:txBody>
      </p:sp>
      <p:sp>
        <p:nvSpPr>
          <p:cNvPr id="3" name="内容占位符 2">
            <a:extLst>
              <a:ext uri="{FF2B5EF4-FFF2-40B4-BE49-F238E27FC236}">
                <a16:creationId xmlns:a16="http://schemas.microsoft.com/office/drawing/2014/main" id="{593CAA9E-6F0D-4D0A-B3D1-1FE1EA76FF69}"/>
              </a:ext>
            </a:extLst>
          </p:cNvPr>
          <p:cNvSpPr>
            <a:spLocks noGrp="1"/>
          </p:cNvSpPr>
          <p:nvPr>
            <p:ph idx="1"/>
          </p:nvPr>
        </p:nvSpPr>
        <p:spPr/>
        <p:txBody>
          <a:bodyPr/>
          <a:lstStyle/>
          <a:p>
            <a:pPr>
              <a:lnSpc>
                <a:spcPct val="150000"/>
              </a:lnSpc>
              <a:spcBef>
                <a:spcPct val="50000"/>
              </a:spcBef>
              <a:buFont typeface="Wingdings" panose="05000000000000000000" pitchFamily="2" charset="2"/>
              <a:buChar char="p"/>
            </a:pPr>
            <a:r>
              <a:rPr lang="zh-CN" altLang="en-US" dirty="0">
                <a:solidFill>
                  <a:schemeClr val="accent2"/>
                </a:solidFill>
                <a:latin typeface="Times New Roman" panose="02020603050405020304" pitchFamily="18" charset="0"/>
                <a:ea typeface="+mn-ea"/>
                <a:cs typeface="Times New Roman" panose="02020603050405020304" pitchFamily="18" charset="0"/>
              </a:rPr>
              <a:t>优点</a:t>
            </a:r>
            <a:r>
              <a:rPr lang="en-US" altLang="zh-CN" dirty="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较强的理论背景和良好的数学特征，当证据及结论都彼此独立时计算的复杂度比较低。</a:t>
            </a:r>
          </a:p>
          <a:p>
            <a:pPr>
              <a:lnSpc>
                <a:spcPct val="150000"/>
              </a:lnSpc>
              <a:spcBef>
                <a:spcPct val="50000"/>
              </a:spcBef>
              <a:buFont typeface="Wingdings" panose="05000000000000000000" pitchFamily="2" charset="2"/>
              <a:buChar char="p"/>
            </a:pPr>
            <a:r>
              <a:rPr lang="zh-CN" altLang="en-US" dirty="0">
                <a:solidFill>
                  <a:schemeClr val="accent2"/>
                </a:solidFill>
                <a:latin typeface="Times New Roman" panose="02020603050405020304" pitchFamily="18" charset="0"/>
                <a:ea typeface="+mn-ea"/>
                <a:cs typeface="Times New Roman" panose="02020603050405020304" pitchFamily="18" charset="0"/>
              </a:rPr>
              <a:t>缺点</a:t>
            </a:r>
            <a:r>
              <a:rPr lang="en-US" altLang="zh-CN" dirty="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要求给出结论</a:t>
            </a:r>
            <a:r>
              <a:rPr lang="en-US" altLang="zh-CN" i="1" dirty="0">
                <a:latin typeface="Times New Roman" panose="02020603050405020304" pitchFamily="18" charset="0"/>
                <a:ea typeface="+mn-ea"/>
                <a:cs typeface="Times New Roman" panose="02020603050405020304" pitchFamily="18" charset="0"/>
              </a:rPr>
              <a:t>H</a:t>
            </a:r>
            <a:r>
              <a:rPr lang="en-US" altLang="zh-CN" i="1" baseline="-25000" dirty="0">
                <a:latin typeface="Times New Roman" panose="02020603050405020304" pitchFamily="18" charset="0"/>
                <a:ea typeface="+mn-ea"/>
                <a:cs typeface="Times New Roman" panose="02020603050405020304" pitchFamily="18" charset="0"/>
              </a:rPr>
              <a:t>i</a:t>
            </a:r>
            <a:r>
              <a:rPr lang="zh-CN" altLang="en-US" dirty="0">
                <a:latin typeface="Times New Roman" panose="02020603050405020304" pitchFamily="18" charset="0"/>
                <a:ea typeface="+mn-ea"/>
                <a:cs typeface="Times New Roman" panose="02020603050405020304" pitchFamily="18" charset="0"/>
              </a:rPr>
              <a:t> 的先验概率</a:t>
            </a:r>
            <a:r>
              <a:rPr lang="en-US" altLang="zh-CN" dirty="0">
                <a:latin typeface="Times New Roman" panose="02020603050405020304" pitchFamily="18" charset="0"/>
                <a:ea typeface="+mn-ea"/>
                <a:cs typeface="Times New Roman" panose="02020603050405020304" pitchFamily="18" charset="0"/>
              </a:rPr>
              <a:t>P(</a:t>
            </a:r>
            <a:r>
              <a:rPr lang="en-US" altLang="zh-CN" i="1" dirty="0">
                <a:latin typeface="Times New Roman" panose="02020603050405020304" pitchFamily="18" charset="0"/>
                <a:ea typeface="+mn-ea"/>
                <a:cs typeface="Times New Roman" panose="02020603050405020304" pitchFamily="18" charset="0"/>
              </a:rPr>
              <a:t>H</a:t>
            </a:r>
            <a:r>
              <a:rPr lang="en-US" altLang="zh-CN" i="1" baseline="-25000" dirty="0">
                <a:latin typeface="Times New Roman" panose="02020603050405020304" pitchFamily="18" charset="0"/>
                <a:ea typeface="+mn-ea"/>
                <a:cs typeface="Times New Roman" panose="02020603050405020304" pitchFamily="18" charset="0"/>
              </a:rPr>
              <a:t>i</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 及证据</a:t>
            </a:r>
            <a:r>
              <a:rPr lang="en-US" altLang="zh-CN" i="1" dirty="0" err="1">
                <a:latin typeface="Times New Roman" panose="02020603050405020304" pitchFamily="18" charset="0"/>
                <a:ea typeface="+mn-ea"/>
                <a:cs typeface="Times New Roman" panose="02020603050405020304" pitchFamily="18" charset="0"/>
              </a:rPr>
              <a:t>E</a:t>
            </a:r>
            <a:r>
              <a:rPr lang="en-US" altLang="zh-CN" i="1" baseline="-25000" dirty="0" err="1">
                <a:latin typeface="Times New Roman" panose="02020603050405020304" pitchFamily="18" charset="0"/>
                <a:ea typeface="+mn-ea"/>
                <a:cs typeface="Times New Roman" panose="02020603050405020304" pitchFamily="18" charset="0"/>
              </a:rPr>
              <a:t>j</a:t>
            </a:r>
            <a:r>
              <a:rPr lang="zh-CN" altLang="en-US" dirty="0">
                <a:latin typeface="Times New Roman" panose="02020603050405020304" pitchFamily="18" charset="0"/>
                <a:ea typeface="+mn-ea"/>
                <a:cs typeface="Times New Roman" panose="02020603050405020304" pitchFamily="18" charset="0"/>
              </a:rPr>
              <a:t>的条件概率 </a:t>
            </a:r>
            <a:r>
              <a:rPr lang="en-US" altLang="zh-CN" dirty="0">
                <a:latin typeface="Times New Roman" panose="02020603050405020304" pitchFamily="18" charset="0"/>
                <a:ea typeface="+mn-ea"/>
                <a:cs typeface="Times New Roman" panose="02020603050405020304" pitchFamily="18" charset="0"/>
              </a:rPr>
              <a:t>P(</a:t>
            </a:r>
            <a:r>
              <a:rPr lang="en-US" altLang="zh-CN" dirty="0" err="1">
                <a:latin typeface="Times New Roman" panose="02020603050405020304" pitchFamily="18" charset="0"/>
                <a:ea typeface="+mn-ea"/>
                <a:cs typeface="Times New Roman" panose="02020603050405020304" pitchFamily="18" charset="0"/>
              </a:rPr>
              <a:t>E</a:t>
            </a:r>
            <a:r>
              <a:rPr lang="en-US" altLang="zh-CN" baseline="-25000" dirty="0" err="1">
                <a:latin typeface="Times New Roman" panose="02020603050405020304" pitchFamily="18" charset="0"/>
                <a:ea typeface="+mn-ea"/>
                <a:cs typeface="Times New Roman" panose="02020603050405020304" pitchFamily="18" charset="0"/>
              </a:rPr>
              <a:t>j</a:t>
            </a:r>
            <a:r>
              <a:rPr lang="en-US" altLang="zh-CN" dirty="0" err="1">
                <a:latin typeface="Times New Roman" panose="02020603050405020304" pitchFamily="18" charset="0"/>
                <a:ea typeface="+mn-ea"/>
                <a:cs typeface="Times New Roman" panose="02020603050405020304" pitchFamily="18" charset="0"/>
              </a:rPr>
              <a:t>|H</a:t>
            </a:r>
            <a:r>
              <a:rPr lang="en-US" altLang="zh-CN" baseline="-25000" dirty="0" err="1">
                <a:latin typeface="Times New Roman" panose="02020603050405020304" pitchFamily="18" charset="0"/>
                <a:ea typeface="+mn-ea"/>
                <a:cs typeface="Times New Roman" panose="02020603050405020304" pitchFamily="18" charset="0"/>
              </a:rPr>
              <a:t>i</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H</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ea typeface="+mn-ea"/>
                <a:cs typeface="Times New Roman" panose="02020603050405020304" pitchFamily="18" charset="0"/>
              </a:rPr>
              <a:t>的独立性很难保证。</a:t>
            </a:r>
          </a:p>
          <a:p>
            <a:pPr>
              <a:lnSpc>
                <a:spcPct val="150000"/>
              </a:lnSpc>
            </a:pPr>
            <a:endParaRPr lang="zh-CN" altLang="en-US" dirty="0">
              <a:latin typeface="Times New Roman" panose="02020603050405020304" pitchFamily="18" charset="0"/>
              <a:ea typeface="+mn-ea"/>
              <a:cs typeface="Times New Roman" panose="02020603050405020304" pitchFamily="18" charset="0"/>
            </a:endParaRPr>
          </a:p>
        </p:txBody>
      </p:sp>
      <p:sp>
        <p:nvSpPr>
          <p:cNvPr id="4" name="灯片编号占位符 3">
            <a:extLst>
              <a:ext uri="{FF2B5EF4-FFF2-40B4-BE49-F238E27FC236}">
                <a16:creationId xmlns:a16="http://schemas.microsoft.com/office/drawing/2014/main" id="{2EF5E0A2-29C0-43CA-A25C-F3F27BE0229A}"/>
              </a:ext>
            </a:extLst>
          </p:cNvPr>
          <p:cNvSpPr>
            <a:spLocks noGrp="1"/>
          </p:cNvSpPr>
          <p:nvPr>
            <p:ph type="sldNum" sz="quarter" idx="12"/>
          </p:nvPr>
        </p:nvSpPr>
        <p:spPr/>
        <p:txBody>
          <a:bodyPr/>
          <a:lstStyle/>
          <a:p>
            <a:pPr>
              <a:defRPr/>
            </a:pPr>
            <a:fld id="{F93565C8-2DE5-4E5B-A203-1E3BCE8159D5}" type="slidenum">
              <a:rPr lang="zh-CN" altLang="en-US" smtClean="0"/>
              <a:pPr>
                <a:defRPr/>
              </a:pPr>
              <a:t>34</a:t>
            </a:fld>
            <a:endParaRPr lang="en-US" altLang="zh-CN"/>
          </a:p>
        </p:txBody>
      </p:sp>
    </p:spTree>
    <p:extLst>
      <p:ext uri="{BB962C8B-B14F-4D97-AF65-F5344CB8AC3E}">
        <p14:creationId xmlns:p14="http://schemas.microsoft.com/office/powerpoint/2010/main" val="2412536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3F70F-AFED-43BF-BBB3-8E1D84A0D08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AAB212C-668B-4CA9-A184-291DEEE86CDE}"/>
              </a:ext>
            </a:extLst>
          </p:cNvPr>
          <p:cNvSpPr>
            <a:spLocks noGrp="1"/>
          </p:cNvSpPr>
          <p:nvPr>
            <p:ph idx="1"/>
          </p:nvPr>
        </p:nvSpPr>
        <p:spPr>
          <a:xfrm>
            <a:off x="2915816" y="1628800"/>
            <a:ext cx="5507906" cy="4248472"/>
          </a:xfrm>
        </p:spPr>
        <p:txBody>
          <a:bodyPr/>
          <a:lstStyle/>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不确定推理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概率推理</a:t>
            </a:r>
          </a:p>
          <a:p>
            <a:pPr marL="449263" indent="-449263" hangingPunct="1">
              <a:defRPr/>
            </a:pPr>
            <a:r>
              <a:rPr lang="zh-CN" altLang="en-US" sz="3000" dirty="0">
                <a:solidFill>
                  <a:srgbClr val="FF0000"/>
                </a:solidFill>
                <a:effectLst>
                  <a:outerShdw blurRad="38100" dist="38100" dir="2700000" algn="tl">
                    <a:srgbClr val="C0C0C0"/>
                  </a:outerShdw>
                </a:effectLst>
                <a:latin typeface="微软雅黑" panose="020B0503020204020204" pitchFamily="34" charset="-122"/>
              </a:rPr>
              <a:t>主观贝叶斯方法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可信度方法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证据理论</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小结</a:t>
            </a:r>
            <a:endParaRPr lang="zh-CN" altLang="en-US" sz="3000" dirty="0"/>
          </a:p>
        </p:txBody>
      </p:sp>
      <p:sp>
        <p:nvSpPr>
          <p:cNvPr id="4" name="灯片编号占位符 3">
            <a:extLst>
              <a:ext uri="{FF2B5EF4-FFF2-40B4-BE49-F238E27FC236}">
                <a16:creationId xmlns:a16="http://schemas.microsoft.com/office/drawing/2014/main" id="{B94C55D2-B8B5-4B52-868F-B0C4E3BC3349}"/>
              </a:ext>
            </a:extLst>
          </p:cNvPr>
          <p:cNvSpPr>
            <a:spLocks noGrp="1"/>
          </p:cNvSpPr>
          <p:nvPr>
            <p:ph type="sldNum" sz="quarter" idx="12"/>
          </p:nvPr>
        </p:nvSpPr>
        <p:spPr/>
        <p:txBody>
          <a:bodyPr/>
          <a:lstStyle/>
          <a:p>
            <a:pPr>
              <a:defRPr/>
            </a:pPr>
            <a:fld id="{F93565C8-2DE5-4E5B-A203-1E3BCE8159D5}" type="slidenum">
              <a:rPr lang="zh-CN" altLang="en-US" smtClean="0"/>
              <a:pPr>
                <a:defRPr/>
              </a:pPr>
              <a:t>35</a:t>
            </a:fld>
            <a:endParaRPr lang="en-US" altLang="zh-CN"/>
          </a:p>
        </p:txBody>
      </p:sp>
    </p:spTree>
    <p:extLst>
      <p:ext uri="{BB962C8B-B14F-4D97-AF65-F5344CB8AC3E}">
        <p14:creationId xmlns:p14="http://schemas.microsoft.com/office/powerpoint/2010/main" val="1727707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1314322-55BF-4953-940B-05CC4473926D}"/>
              </a:ext>
            </a:extLst>
          </p:cNvPr>
          <p:cNvSpPr>
            <a:spLocks noGrp="1" noChangeArrowheads="1"/>
          </p:cNvSpPr>
          <p:nvPr>
            <p:ph type="title"/>
          </p:nvPr>
        </p:nvSpPr>
        <p:spPr/>
        <p:txBody>
          <a:bodyPr/>
          <a:lstStyle/>
          <a:p>
            <a:r>
              <a:rPr lang="zh-CN" altLang="en-US"/>
              <a:t>主观</a:t>
            </a:r>
            <a:r>
              <a:rPr lang="zh-CN" altLang="en-US">
                <a:latin typeface="Comic Sans MS" panose="030F0702030302020204" pitchFamily="66" charset="0"/>
              </a:rPr>
              <a:t>贝叶斯</a:t>
            </a:r>
            <a:r>
              <a:rPr lang="zh-CN" altLang="en-US"/>
              <a:t>方法</a:t>
            </a:r>
          </a:p>
        </p:txBody>
      </p:sp>
      <p:sp>
        <p:nvSpPr>
          <p:cNvPr id="32771" name="Rectangle 3">
            <a:extLst>
              <a:ext uri="{FF2B5EF4-FFF2-40B4-BE49-F238E27FC236}">
                <a16:creationId xmlns:a16="http://schemas.microsoft.com/office/drawing/2014/main" id="{EF927BA5-60E1-4B82-9C59-40B83268DB56}"/>
              </a:ext>
            </a:extLst>
          </p:cNvPr>
          <p:cNvSpPr>
            <a:spLocks noGrp="1" noChangeArrowheads="1"/>
          </p:cNvSpPr>
          <p:nvPr>
            <p:ph type="body" idx="1"/>
          </p:nvPr>
        </p:nvSpPr>
        <p:spPr>
          <a:xfrm>
            <a:off x="551131" y="1268760"/>
            <a:ext cx="8024543" cy="4680520"/>
          </a:xfrm>
        </p:spPr>
        <p:txBody>
          <a:bodyPr/>
          <a:lstStyle/>
          <a:p>
            <a:pPr>
              <a:lnSpc>
                <a:spcPct val="120000"/>
              </a:lnSpc>
            </a:pPr>
            <a:r>
              <a:rPr lang="zh-CN" altLang="en-US" sz="2800" dirty="0"/>
              <a:t>概述</a:t>
            </a:r>
          </a:p>
          <a:p>
            <a:pPr lvl="1">
              <a:lnSpc>
                <a:spcPct val="120000"/>
              </a:lnSpc>
            </a:pPr>
            <a:r>
              <a:rPr lang="zh-CN" altLang="en-US" sz="2000" dirty="0"/>
              <a:t>在</a:t>
            </a:r>
            <a:r>
              <a:rPr lang="en-US" altLang="zh-CN" sz="2000" dirty="0"/>
              <a:t>Prospector</a:t>
            </a:r>
            <a:r>
              <a:rPr lang="zh-CN" altLang="en-US" sz="2000" dirty="0"/>
              <a:t>的探矿系统（</a:t>
            </a:r>
            <a:r>
              <a:rPr lang="en-US" altLang="zh-CN" sz="2000" dirty="0"/>
              <a:t>1981</a:t>
            </a:r>
            <a:r>
              <a:rPr lang="zh-CN" altLang="en-US" sz="2000" dirty="0"/>
              <a:t>年，斯坦福研究所</a:t>
            </a:r>
            <a:r>
              <a:rPr lang="en-US" altLang="zh-CN" sz="2000" dirty="0"/>
              <a:t>SRI</a:t>
            </a:r>
            <a:r>
              <a:rPr lang="zh-CN" altLang="en-US" sz="2000" dirty="0"/>
              <a:t>）的研究过程中提出的。</a:t>
            </a:r>
            <a:endParaRPr lang="en-US" altLang="zh-CN" sz="2000" dirty="0"/>
          </a:p>
          <a:p>
            <a:pPr lvl="1">
              <a:lnSpc>
                <a:spcPct val="120000"/>
              </a:lnSpc>
            </a:pPr>
            <a:r>
              <a:rPr lang="zh-CN" altLang="en-US" sz="2000" dirty="0"/>
              <a:t>原有贝叶斯公式只考虑</a:t>
            </a:r>
            <a:r>
              <a:rPr lang="en-US" altLang="zh-CN" sz="2000" dirty="0"/>
              <a:t>E</a:t>
            </a:r>
            <a:r>
              <a:rPr lang="zh-CN" altLang="en-US" sz="2000" dirty="0"/>
              <a:t>出现对</a:t>
            </a:r>
            <a:r>
              <a:rPr lang="en-US" altLang="zh-CN" sz="2000" dirty="0"/>
              <a:t>H</a:t>
            </a:r>
            <a:r>
              <a:rPr lang="zh-CN" altLang="en-US" sz="2000" dirty="0"/>
              <a:t>的影响，没有考虑</a:t>
            </a:r>
            <a:r>
              <a:rPr lang="en-US" altLang="zh-CN" sz="2000" dirty="0"/>
              <a:t>E</a:t>
            </a:r>
            <a:r>
              <a:rPr lang="zh-CN" altLang="en-US" sz="2000" dirty="0"/>
              <a:t>不出现的影响。 </a:t>
            </a:r>
            <a:endParaRPr lang="en-US" altLang="zh-CN" sz="2000" dirty="0"/>
          </a:p>
          <a:p>
            <a:pPr lvl="1">
              <a:lnSpc>
                <a:spcPct val="120000"/>
              </a:lnSpc>
            </a:pPr>
            <a:r>
              <a:rPr lang="zh-CN" altLang="zh-CN" sz="2000" dirty="0">
                <a:ea typeface="宋体" panose="02010600030101010101" pitchFamily="2" charset="-122"/>
              </a:rPr>
              <a:t>直接根据贝叶斯公式进行推理计算简单明了，但是它要求结论H</a:t>
            </a:r>
            <a:r>
              <a:rPr lang="zh-CN" altLang="zh-CN" sz="2000" baseline="-25000" dirty="0">
                <a:ea typeface="宋体" panose="02010600030101010101" pitchFamily="2" charset="-122"/>
              </a:rPr>
              <a:t>i</a:t>
            </a:r>
            <a:r>
              <a:rPr lang="zh-CN" altLang="zh-CN" sz="2000" dirty="0">
                <a:ea typeface="宋体" panose="02010600030101010101" pitchFamily="2" charset="-122"/>
              </a:rPr>
              <a:t>相互独立，实际上难以保证。而且P(E| H</a:t>
            </a:r>
            <a:r>
              <a:rPr lang="zh-CN" altLang="zh-CN" sz="2000" baseline="-25000" dirty="0">
                <a:ea typeface="宋体" panose="02010600030101010101" pitchFamily="2" charset="-122"/>
              </a:rPr>
              <a:t>i</a:t>
            </a:r>
            <a:r>
              <a:rPr lang="zh-CN" altLang="zh-CN" sz="2000" dirty="0">
                <a:ea typeface="宋体" panose="02010600030101010101" pitchFamily="2" charset="-122"/>
              </a:rPr>
              <a:t>)的计算通常比较困难。</a:t>
            </a:r>
            <a:endParaRPr lang="en-US" altLang="zh-CN" sz="2000" dirty="0">
              <a:ea typeface="宋体" panose="02010600030101010101" pitchFamily="2" charset="-122"/>
            </a:endParaRPr>
          </a:p>
          <a:p>
            <a:pPr lvl="1">
              <a:lnSpc>
                <a:spcPct val="120000"/>
              </a:lnSpc>
            </a:pPr>
            <a:r>
              <a:rPr lang="zh-CN" altLang="zh-CN" sz="2000" dirty="0">
                <a:ea typeface="宋体" panose="02010600030101010101" pitchFamily="2" charset="-122"/>
              </a:rPr>
              <a:t>所以在求解不确定性推理问题时，还不能直接使用贝叶斯公式，而是使用对其经过改进的</a:t>
            </a:r>
            <a:r>
              <a:rPr lang="zh-CN" altLang="zh-CN" sz="2000" dirty="0">
                <a:solidFill>
                  <a:srgbClr val="FF0000"/>
                </a:solidFill>
                <a:ea typeface="宋体" panose="02010600030101010101" pitchFamily="2" charset="-122"/>
              </a:rPr>
              <a:t>主观贝叶斯公式</a:t>
            </a:r>
            <a:endParaRPr lang="zh-CN" altLang="en-US" sz="2000" dirty="0">
              <a:solidFill>
                <a:srgbClr val="FF0000"/>
              </a:solidFill>
              <a:ea typeface="宋体" panose="02010600030101010101" pitchFamily="2" charset="-122"/>
            </a:endParaRPr>
          </a:p>
        </p:txBody>
      </p:sp>
      <p:sp>
        <p:nvSpPr>
          <p:cNvPr id="2" name="灯片编号占位符 1">
            <a:extLst>
              <a:ext uri="{FF2B5EF4-FFF2-40B4-BE49-F238E27FC236}">
                <a16:creationId xmlns:a16="http://schemas.microsoft.com/office/drawing/2014/main" id="{AC5F4F5F-B63E-417C-A32E-13CB74A4ABCE}"/>
              </a:ext>
            </a:extLst>
          </p:cNvPr>
          <p:cNvSpPr>
            <a:spLocks noGrp="1"/>
          </p:cNvSpPr>
          <p:nvPr>
            <p:ph type="sldNum" sz="quarter" idx="12"/>
          </p:nvPr>
        </p:nvSpPr>
        <p:spPr/>
        <p:txBody>
          <a:bodyPr/>
          <a:lstStyle/>
          <a:p>
            <a:pPr>
              <a:defRPr/>
            </a:pPr>
            <a:fld id="{F93565C8-2DE5-4E5B-A203-1E3BCE8159D5}" type="slidenum">
              <a:rPr lang="zh-CN" altLang="en-US" smtClean="0"/>
              <a:pPr>
                <a:defRPr/>
              </a:pPr>
              <a:t>36</a:t>
            </a:fld>
            <a:endParaRPr lang="en-US" altLang="zh-CN"/>
          </a:p>
        </p:txBody>
      </p:sp>
    </p:spTree>
    <p:extLst>
      <p:ext uri="{BB962C8B-B14F-4D97-AF65-F5344CB8AC3E}">
        <p14:creationId xmlns:p14="http://schemas.microsoft.com/office/powerpoint/2010/main" val="404311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9D4EF-5A52-4824-9B13-F66C573F61A6}"/>
              </a:ext>
            </a:extLst>
          </p:cNvPr>
          <p:cNvSpPr>
            <a:spLocks noGrp="1"/>
          </p:cNvSpPr>
          <p:nvPr>
            <p:ph type="title"/>
          </p:nvPr>
        </p:nvSpPr>
        <p:spPr/>
        <p:txBody>
          <a:bodyPr/>
          <a:lstStyle/>
          <a:p>
            <a:r>
              <a:rPr lang="zh-CN" altLang="en-US" dirty="0"/>
              <a:t>内容体系</a:t>
            </a:r>
          </a:p>
        </p:txBody>
      </p:sp>
      <p:sp>
        <p:nvSpPr>
          <p:cNvPr id="3" name="内容占位符 2">
            <a:extLst>
              <a:ext uri="{FF2B5EF4-FFF2-40B4-BE49-F238E27FC236}">
                <a16:creationId xmlns:a16="http://schemas.microsoft.com/office/drawing/2014/main" id="{95475C98-42C8-4F2A-87DB-8AE5963B14FD}"/>
              </a:ext>
            </a:extLst>
          </p:cNvPr>
          <p:cNvSpPr>
            <a:spLocks noGrp="1"/>
          </p:cNvSpPr>
          <p:nvPr>
            <p:ph idx="1"/>
          </p:nvPr>
        </p:nvSpPr>
        <p:spPr/>
        <p:txBody>
          <a:bodyPr/>
          <a:lstStyle/>
          <a:p>
            <a:pPr>
              <a:spcBef>
                <a:spcPts val="0"/>
              </a:spcBef>
            </a:pPr>
            <a:r>
              <a:rPr lang="zh-CN" altLang="en-US" dirty="0"/>
              <a:t>主观</a:t>
            </a:r>
            <a:r>
              <a:rPr lang="en-US" altLang="zh-CN" dirty="0"/>
              <a:t>Bayes</a:t>
            </a:r>
            <a:r>
              <a:rPr lang="zh-CN" altLang="en-US" dirty="0"/>
              <a:t>方法</a:t>
            </a:r>
            <a:endParaRPr lang="en-US" altLang="zh-CN" dirty="0"/>
          </a:p>
          <a:p>
            <a:pPr lvl="1">
              <a:spcBef>
                <a:spcPts val="0"/>
              </a:spcBef>
            </a:pPr>
            <a:r>
              <a:rPr lang="zh-CN" altLang="en-US" dirty="0"/>
              <a:t>知识不确定性的表示</a:t>
            </a:r>
            <a:endParaRPr lang="en-US" altLang="zh-CN" dirty="0"/>
          </a:p>
          <a:p>
            <a:pPr lvl="2">
              <a:spcBef>
                <a:spcPts val="0"/>
              </a:spcBef>
            </a:pPr>
            <a:r>
              <a:rPr lang="zh-CN" altLang="en-US" dirty="0"/>
              <a:t>充分性因子</a:t>
            </a:r>
            <a:r>
              <a:rPr lang="en-US" altLang="zh-CN" dirty="0"/>
              <a:t>LS</a:t>
            </a:r>
          </a:p>
          <a:p>
            <a:pPr lvl="2">
              <a:spcBef>
                <a:spcPts val="0"/>
              </a:spcBef>
            </a:pPr>
            <a:r>
              <a:rPr lang="zh-CN" altLang="en-US" dirty="0"/>
              <a:t>必要性因子</a:t>
            </a:r>
            <a:r>
              <a:rPr lang="en-US" altLang="zh-CN" dirty="0"/>
              <a:t>LN</a:t>
            </a:r>
          </a:p>
          <a:p>
            <a:pPr lvl="2">
              <a:spcBef>
                <a:spcPts val="0"/>
              </a:spcBef>
            </a:pPr>
            <a:r>
              <a:rPr lang="zh-CN" altLang="en-US" dirty="0"/>
              <a:t>几率 </a:t>
            </a:r>
            <a:r>
              <a:rPr lang="en-US" altLang="zh-CN" dirty="0"/>
              <a:t>O(X)</a:t>
            </a:r>
          </a:p>
          <a:p>
            <a:pPr lvl="1">
              <a:spcBef>
                <a:spcPts val="0"/>
              </a:spcBef>
            </a:pPr>
            <a:r>
              <a:rPr lang="zh-CN" altLang="en-US" dirty="0"/>
              <a:t>证据不确定性的表示</a:t>
            </a:r>
            <a:endParaRPr lang="en-US" altLang="zh-CN" dirty="0"/>
          </a:p>
          <a:p>
            <a:pPr lvl="2">
              <a:spcBef>
                <a:spcPts val="0"/>
              </a:spcBef>
            </a:pPr>
            <a:r>
              <a:rPr lang="zh-CN" altLang="en-US" dirty="0"/>
              <a:t>可信度</a:t>
            </a:r>
            <a:r>
              <a:rPr lang="en-US" altLang="zh-CN" dirty="0"/>
              <a:t>C(E|S)</a:t>
            </a:r>
          </a:p>
          <a:p>
            <a:pPr lvl="2">
              <a:spcBef>
                <a:spcPts val="0"/>
              </a:spcBef>
            </a:pPr>
            <a:r>
              <a:rPr lang="en-US" altLang="zh-CN" dirty="0"/>
              <a:t>EH</a:t>
            </a:r>
            <a:r>
              <a:rPr lang="zh-CN" altLang="en-US" dirty="0"/>
              <a:t>公式</a:t>
            </a:r>
            <a:endParaRPr lang="en-US" altLang="zh-CN" dirty="0"/>
          </a:p>
          <a:p>
            <a:pPr lvl="2">
              <a:spcBef>
                <a:spcPts val="0"/>
              </a:spcBef>
            </a:pPr>
            <a:r>
              <a:rPr lang="en-US" altLang="zh-CN" dirty="0"/>
              <a:t>CP</a:t>
            </a:r>
            <a:r>
              <a:rPr lang="zh-CN" altLang="en-US" dirty="0"/>
              <a:t>公式</a:t>
            </a:r>
            <a:endParaRPr lang="en-US" altLang="zh-CN" dirty="0"/>
          </a:p>
          <a:p>
            <a:pPr lvl="1">
              <a:spcBef>
                <a:spcPts val="0"/>
              </a:spcBef>
            </a:pPr>
            <a:r>
              <a:rPr lang="zh-CN" altLang="en-US" dirty="0"/>
              <a:t>推理</a:t>
            </a:r>
            <a:endParaRPr lang="en-US" altLang="zh-CN" dirty="0"/>
          </a:p>
          <a:p>
            <a:pPr lvl="2">
              <a:spcBef>
                <a:spcPts val="0"/>
              </a:spcBef>
            </a:pPr>
            <a:r>
              <a:rPr lang="zh-CN" altLang="en-US" dirty="0"/>
              <a:t>已知</a:t>
            </a:r>
            <a:r>
              <a:rPr lang="en-US" altLang="zh-CN" dirty="0"/>
              <a:t>P(E)</a:t>
            </a:r>
            <a:r>
              <a:rPr lang="zh-CN" altLang="en-US" dirty="0"/>
              <a:t>、</a:t>
            </a:r>
            <a:r>
              <a:rPr lang="en-US" altLang="zh-CN" dirty="0"/>
              <a:t>LS</a:t>
            </a:r>
            <a:r>
              <a:rPr lang="zh-CN" altLang="en-US" dirty="0"/>
              <a:t>、</a:t>
            </a:r>
            <a:r>
              <a:rPr lang="en-US" altLang="zh-CN" dirty="0"/>
              <a:t>LN</a:t>
            </a:r>
            <a:r>
              <a:rPr lang="zh-CN" altLang="en-US" dirty="0"/>
              <a:t>、</a:t>
            </a:r>
            <a:r>
              <a:rPr lang="en-US" altLang="zh-CN" dirty="0"/>
              <a:t>P(H)</a:t>
            </a:r>
            <a:r>
              <a:rPr lang="zh-CN" altLang="en-US" dirty="0"/>
              <a:t>先验概率等，求后验概率</a:t>
            </a:r>
            <a:r>
              <a:rPr lang="en-US" altLang="zh-CN" dirty="0"/>
              <a:t>P(H|E)</a:t>
            </a:r>
          </a:p>
          <a:p>
            <a:pPr lvl="2">
              <a:spcBef>
                <a:spcPts val="0"/>
              </a:spcBef>
            </a:pPr>
            <a:r>
              <a:rPr lang="zh-CN" altLang="en-US" dirty="0"/>
              <a:t>已知</a:t>
            </a:r>
            <a:r>
              <a:rPr lang="en-US" altLang="zh-CN" dirty="0"/>
              <a:t>C(E|S)</a:t>
            </a:r>
            <a:r>
              <a:rPr lang="zh-CN" altLang="en-US" dirty="0"/>
              <a:t>、</a:t>
            </a:r>
            <a:r>
              <a:rPr lang="en-US" altLang="zh-CN" dirty="0"/>
              <a:t>LS</a:t>
            </a:r>
            <a:r>
              <a:rPr lang="zh-CN" altLang="en-US" dirty="0"/>
              <a:t>、</a:t>
            </a:r>
            <a:r>
              <a:rPr lang="en-US" altLang="zh-CN" dirty="0"/>
              <a:t>LN</a:t>
            </a:r>
            <a:r>
              <a:rPr lang="zh-CN" altLang="en-US" dirty="0"/>
              <a:t>、先验几率，求后验几率</a:t>
            </a:r>
            <a:r>
              <a:rPr lang="en-US" altLang="zh-CN" dirty="0"/>
              <a:t>O(H|S)</a:t>
            </a:r>
            <a:endParaRPr lang="zh-CN" altLang="en-US" dirty="0"/>
          </a:p>
        </p:txBody>
      </p:sp>
      <p:sp>
        <p:nvSpPr>
          <p:cNvPr id="4" name="灯片编号占位符 3">
            <a:extLst>
              <a:ext uri="{FF2B5EF4-FFF2-40B4-BE49-F238E27FC236}">
                <a16:creationId xmlns:a16="http://schemas.microsoft.com/office/drawing/2014/main" id="{1B64993F-512A-43AD-BE0B-4A282FB4C32D}"/>
              </a:ext>
            </a:extLst>
          </p:cNvPr>
          <p:cNvSpPr>
            <a:spLocks noGrp="1"/>
          </p:cNvSpPr>
          <p:nvPr>
            <p:ph type="sldNum" sz="quarter" idx="12"/>
          </p:nvPr>
        </p:nvSpPr>
        <p:spPr/>
        <p:txBody>
          <a:bodyPr/>
          <a:lstStyle/>
          <a:p>
            <a:pPr>
              <a:defRPr/>
            </a:pPr>
            <a:fld id="{F93565C8-2DE5-4E5B-A203-1E3BCE8159D5}" type="slidenum">
              <a:rPr lang="zh-CN" altLang="en-US" smtClean="0"/>
              <a:pPr>
                <a:defRPr/>
              </a:pPr>
              <a:t>37</a:t>
            </a:fld>
            <a:endParaRPr lang="en-US" altLang="zh-CN"/>
          </a:p>
        </p:txBody>
      </p:sp>
    </p:spTree>
    <p:extLst>
      <p:ext uri="{BB962C8B-B14F-4D97-AF65-F5344CB8AC3E}">
        <p14:creationId xmlns:p14="http://schemas.microsoft.com/office/powerpoint/2010/main" val="3002600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53C38-9A4B-4D81-AFE3-4DDC28DC0D30}"/>
              </a:ext>
            </a:extLst>
          </p:cNvPr>
          <p:cNvSpPr>
            <a:spLocks noGrp="1"/>
          </p:cNvSpPr>
          <p:nvPr>
            <p:ph type="title"/>
          </p:nvPr>
        </p:nvSpPr>
        <p:spPr>
          <a:xfrm>
            <a:off x="539552" y="260648"/>
            <a:ext cx="8001000" cy="734264"/>
          </a:xfrm>
        </p:spPr>
        <p:txBody>
          <a:bodyPr/>
          <a:lstStyle/>
          <a:p>
            <a:r>
              <a:rPr lang="zh-CN" altLang="en-US" dirty="0"/>
              <a:t>主观贝叶斯方法：知识不确定性的表示</a:t>
            </a:r>
          </a:p>
        </p:txBody>
      </p:sp>
      <p:sp>
        <p:nvSpPr>
          <p:cNvPr id="3" name="内容占位符 2">
            <a:extLst>
              <a:ext uri="{FF2B5EF4-FFF2-40B4-BE49-F238E27FC236}">
                <a16:creationId xmlns:a16="http://schemas.microsoft.com/office/drawing/2014/main" id="{56ED1D0A-8679-4858-ACBA-74C72F448B31}"/>
              </a:ext>
            </a:extLst>
          </p:cNvPr>
          <p:cNvSpPr>
            <a:spLocks noGrp="1"/>
          </p:cNvSpPr>
          <p:nvPr>
            <p:ph idx="1"/>
          </p:nvPr>
        </p:nvSpPr>
        <p:spPr/>
        <p:txBody>
          <a:bodyPr/>
          <a:lstStyle/>
          <a:p>
            <a:r>
              <a:rPr lang="zh-CN" altLang="en-US" dirty="0"/>
              <a:t>在主观</a:t>
            </a:r>
            <a:r>
              <a:rPr lang="en-US" altLang="zh-CN" dirty="0"/>
              <a:t>Bayes</a:t>
            </a:r>
            <a:r>
              <a:rPr lang="zh-CN" altLang="en-US" dirty="0"/>
              <a:t>方法中，知识是用产生式规则表示的，具体形式为</a:t>
            </a:r>
          </a:p>
          <a:p>
            <a:pPr marL="0" indent="0">
              <a:buNone/>
            </a:pPr>
            <a:r>
              <a:rPr lang="zh-CN" altLang="en-US" dirty="0"/>
              <a:t>             </a:t>
            </a:r>
            <a:r>
              <a:rPr lang="en-US" altLang="zh-CN" dirty="0"/>
              <a:t>IF  E  THEN  </a:t>
            </a:r>
            <a:r>
              <a:rPr lang="en-US" altLang="zh-CN" dirty="0">
                <a:solidFill>
                  <a:srgbClr val="FF0000"/>
                </a:solidFill>
              </a:rPr>
              <a:t>(LS</a:t>
            </a:r>
            <a:r>
              <a:rPr lang="zh-CN" altLang="en-US" dirty="0">
                <a:solidFill>
                  <a:srgbClr val="FF0000"/>
                </a:solidFill>
              </a:rPr>
              <a:t>，</a:t>
            </a:r>
            <a:r>
              <a:rPr lang="en-US" altLang="zh-CN" dirty="0">
                <a:solidFill>
                  <a:srgbClr val="FF0000"/>
                </a:solidFill>
              </a:rPr>
              <a:t>LN)  </a:t>
            </a:r>
            <a:r>
              <a:rPr lang="en-US" altLang="zh-CN" dirty="0"/>
              <a:t>H   </a:t>
            </a:r>
            <a:r>
              <a:rPr lang="en-US" altLang="zh-CN" dirty="0">
                <a:solidFill>
                  <a:srgbClr val="FF0000"/>
                </a:solidFill>
              </a:rPr>
              <a:t>(P(H))</a:t>
            </a:r>
          </a:p>
          <a:p>
            <a:r>
              <a:rPr lang="zh-CN" altLang="en-US" dirty="0"/>
              <a:t>其中</a:t>
            </a:r>
          </a:p>
          <a:p>
            <a:pPr lvl="1"/>
            <a:r>
              <a:rPr lang="zh-CN" altLang="en-US" sz="2000" dirty="0"/>
              <a:t>（</a:t>
            </a:r>
            <a:r>
              <a:rPr lang="en-US" altLang="zh-CN" sz="2000" dirty="0"/>
              <a:t>1</a:t>
            </a:r>
            <a:r>
              <a:rPr lang="zh-CN" altLang="en-US" sz="2000" dirty="0"/>
              <a:t>）</a:t>
            </a:r>
            <a:r>
              <a:rPr lang="en-US" altLang="zh-CN" sz="2000" dirty="0"/>
              <a:t>E </a:t>
            </a:r>
            <a:r>
              <a:rPr lang="zh-CN" altLang="en-US" sz="2000" dirty="0"/>
              <a:t>是该知识的前提条件。它既可以是一个简单条件，也可以是复合条件。</a:t>
            </a:r>
          </a:p>
          <a:p>
            <a:pPr lvl="1"/>
            <a:r>
              <a:rPr lang="zh-CN" altLang="en-US" sz="2000" dirty="0"/>
              <a:t>（</a:t>
            </a:r>
            <a:r>
              <a:rPr lang="en-US" altLang="zh-CN" sz="2000" dirty="0"/>
              <a:t>2</a:t>
            </a:r>
            <a:r>
              <a:rPr lang="zh-CN" altLang="en-US" sz="2000" dirty="0"/>
              <a:t>）</a:t>
            </a:r>
            <a:r>
              <a:rPr lang="en-US" altLang="zh-CN" sz="2000" dirty="0"/>
              <a:t>H </a:t>
            </a:r>
            <a:r>
              <a:rPr lang="zh-CN" altLang="en-US" sz="2000" dirty="0"/>
              <a:t>是结论。</a:t>
            </a:r>
            <a:r>
              <a:rPr lang="en-US" altLang="zh-CN" sz="2000" dirty="0"/>
              <a:t>P(H)</a:t>
            </a:r>
            <a:r>
              <a:rPr lang="zh-CN" altLang="en-US" sz="2000" dirty="0"/>
              <a:t>是 </a:t>
            </a:r>
            <a:r>
              <a:rPr lang="en-US" altLang="zh-CN" sz="2000" dirty="0"/>
              <a:t>H </a:t>
            </a:r>
            <a:r>
              <a:rPr lang="zh-CN" altLang="en-US" sz="2000" dirty="0"/>
              <a:t>的先验概率，它指出在没有任何证据情况下的结论 </a:t>
            </a:r>
            <a:r>
              <a:rPr lang="en-US" altLang="zh-CN" sz="2000" dirty="0"/>
              <a:t>H </a:t>
            </a:r>
            <a:r>
              <a:rPr lang="zh-CN" altLang="en-US" sz="2000" dirty="0"/>
              <a:t>为真的概率，即 </a:t>
            </a:r>
            <a:r>
              <a:rPr lang="en-US" altLang="zh-CN" sz="2000" dirty="0"/>
              <a:t>H </a:t>
            </a:r>
            <a:r>
              <a:rPr lang="zh-CN" altLang="en-US" sz="2000" dirty="0"/>
              <a:t>的一般可能性。其值由领域专家根据以往的实践及经验给出。</a:t>
            </a:r>
          </a:p>
          <a:p>
            <a:pPr lvl="1"/>
            <a:r>
              <a:rPr lang="zh-CN" altLang="en-US" sz="2000" dirty="0"/>
              <a:t>（</a:t>
            </a:r>
            <a:r>
              <a:rPr lang="en-US" altLang="zh-CN" sz="2000" dirty="0"/>
              <a:t>3</a:t>
            </a:r>
            <a:r>
              <a:rPr lang="zh-CN" altLang="en-US" sz="2000" dirty="0"/>
              <a:t>）</a:t>
            </a:r>
            <a:r>
              <a:rPr lang="en-US" altLang="zh-CN" sz="2000" dirty="0"/>
              <a:t>(LS, LN)</a:t>
            </a:r>
            <a:r>
              <a:rPr lang="zh-CN" altLang="en-US" sz="2000" dirty="0"/>
              <a:t>为规则强度。其值由</a:t>
            </a:r>
            <a:r>
              <a:rPr lang="zh-CN" altLang="en-US" sz="2000" dirty="0">
                <a:solidFill>
                  <a:srgbClr val="FF0000"/>
                </a:solidFill>
                <a:latin typeface="微软雅黑" panose="020B0503020204020204" pitchFamily="34" charset="-122"/>
                <a:ea typeface="微软雅黑" panose="020B0503020204020204" pitchFamily="34" charset="-122"/>
              </a:rPr>
              <a:t>领域专家</a:t>
            </a:r>
            <a:r>
              <a:rPr lang="zh-CN" altLang="en-US" sz="2000" dirty="0"/>
              <a:t>给出。</a:t>
            </a:r>
            <a:r>
              <a:rPr lang="en-US" altLang="zh-CN" sz="2000" dirty="0"/>
              <a:t>LS</a:t>
            </a:r>
            <a:r>
              <a:rPr lang="zh-CN" altLang="en-US" sz="2000" dirty="0"/>
              <a:t>、</a:t>
            </a:r>
            <a:r>
              <a:rPr lang="en-US" altLang="zh-CN" sz="2000" dirty="0"/>
              <a:t>LN</a:t>
            </a:r>
            <a:r>
              <a:rPr lang="zh-CN" altLang="en-US" sz="2000" dirty="0"/>
              <a:t>相当于知识的</a:t>
            </a:r>
            <a:r>
              <a:rPr lang="zh-CN" altLang="en-US" sz="2000" dirty="0">
                <a:solidFill>
                  <a:srgbClr val="FF0000"/>
                </a:solidFill>
                <a:latin typeface="微软雅黑" panose="020B0503020204020204" pitchFamily="34" charset="-122"/>
                <a:ea typeface="微软雅黑" panose="020B0503020204020204" pitchFamily="34" charset="-122"/>
              </a:rPr>
              <a:t>静态强度</a:t>
            </a:r>
            <a:r>
              <a:rPr lang="zh-CN" altLang="en-US" sz="2000" dirty="0"/>
              <a:t>。</a:t>
            </a:r>
          </a:p>
        </p:txBody>
      </p:sp>
      <p:sp>
        <p:nvSpPr>
          <p:cNvPr id="4" name="灯片编号占位符 3">
            <a:extLst>
              <a:ext uri="{FF2B5EF4-FFF2-40B4-BE49-F238E27FC236}">
                <a16:creationId xmlns:a16="http://schemas.microsoft.com/office/drawing/2014/main" id="{A761C87B-7FB5-4772-B8AB-9F8FE9546630}"/>
              </a:ext>
            </a:extLst>
          </p:cNvPr>
          <p:cNvSpPr>
            <a:spLocks noGrp="1"/>
          </p:cNvSpPr>
          <p:nvPr>
            <p:ph type="sldNum" sz="quarter" idx="12"/>
          </p:nvPr>
        </p:nvSpPr>
        <p:spPr/>
        <p:txBody>
          <a:bodyPr/>
          <a:lstStyle/>
          <a:p>
            <a:pPr>
              <a:defRPr/>
            </a:pPr>
            <a:fld id="{F93565C8-2DE5-4E5B-A203-1E3BCE8159D5}" type="slidenum">
              <a:rPr lang="zh-CN" altLang="en-US" smtClean="0"/>
              <a:pPr>
                <a:defRPr/>
              </a:pPr>
              <a:t>38</a:t>
            </a:fld>
            <a:endParaRPr lang="en-US" altLang="zh-CN"/>
          </a:p>
        </p:txBody>
      </p:sp>
      <p:sp>
        <p:nvSpPr>
          <p:cNvPr id="5" name="标注: 弯曲线形 4">
            <a:extLst>
              <a:ext uri="{FF2B5EF4-FFF2-40B4-BE49-F238E27FC236}">
                <a16:creationId xmlns:a16="http://schemas.microsoft.com/office/drawing/2014/main" id="{4B9D3B08-53DC-4045-A4C1-A50CED975576}"/>
              </a:ext>
            </a:extLst>
          </p:cNvPr>
          <p:cNvSpPr/>
          <p:nvPr/>
        </p:nvSpPr>
        <p:spPr bwMode="auto">
          <a:xfrm>
            <a:off x="6012160" y="5634023"/>
            <a:ext cx="1404156" cy="369332"/>
          </a:xfrm>
          <a:prstGeom prst="borderCallout2">
            <a:avLst>
              <a:gd name="adj1" fmla="val 46259"/>
              <a:gd name="adj2" fmla="val -736"/>
              <a:gd name="adj3" fmla="val 46259"/>
              <a:gd name="adj4" fmla="val -16667"/>
              <a:gd name="adj5" fmla="val -104477"/>
              <a:gd name="adj6" fmla="val -5747"/>
            </a:avLst>
          </a:prstGeom>
          <a:solidFill>
            <a:srgbClr val="CCECFF">
              <a:alpha val="69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algn="just" eaLnBrk="1" hangingPunct="1">
              <a:spcBef>
                <a:spcPct val="20000"/>
              </a:spcBef>
            </a:pPr>
            <a:r>
              <a:rPr lang="zh-CN" altLang="en-US" sz="1800" b="1" dirty="0">
                <a:latin typeface="微软雅黑" panose="020B0503020204020204" pitchFamily="34" charset="-122"/>
                <a:ea typeface="微软雅黑" panose="020B0503020204020204" pitchFamily="34" charset="-122"/>
              </a:rPr>
              <a:t>主观的体现</a:t>
            </a:r>
            <a:endParaRPr lang="zh-CN" altLang="zh-CN"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415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76CE419-4976-4350-A5EE-80F6086C6A07}"/>
              </a:ext>
            </a:extLst>
          </p:cNvPr>
          <p:cNvSpPr>
            <a:spLocks noGrp="1" noChangeArrowheads="1"/>
          </p:cNvSpPr>
          <p:nvPr>
            <p:ph type="title"/>
          </p:nvPr>
        </p:nvSpPr>
        <p:spPr>
          <a:xfrm>
            <a:off x="616024" y="358705"/>
            <a:ext cx="7772400" cy="707886"/>
          </a:xfrm>
        </p:spPr>
        <p:txBody>
          <a:bodyPr/>
          <a:lstStyle/>
          <a:p>
            <a:pPr eaLnBrk="1" hangingPunct="1"/>
            <a:r>
              <a:rPr lang="zh-CN" altLang="en-US" dirty="0"/>
              <a:t>知识的静态强度</a:t>
            </a:r>
            <a:endParaRPr lang="zh-CN" altLang="zh-CN" dirty="0">
              <a:latin typeface="华文新魏" panose="02010800040101010101" pitchFamily="2" charset="-122"/>
              <a:ea typeface="华文新魏" panose="02010800040101010101" pitchFamily="2" charset="-122"/>
            </a:endParaRPr>
          </a:p>
        </p:txBody>
      </p:sp>
      <p:sp>
        <p:nvSpPr>
          <p:cNvPr id="46083" name="Rectangle 3">
            <a:extLst>
              <a:ext uri="{FF2B5EF4-FFF2-40B4-BE49-F238E27FC236}">
                <a16:creationId xmlns:a16="http://schemas.microsoft.com/office/drawing/2014/main" id="{93039D47-4A81-4D5D-A117-B0185A1B8175}"/>
              </a:ext>
            </a:extLst>
          </p:cNvPr>
          <p:cNvSpPr>
            <a:spLocks noGrp="1" noChangeArrowheads="1"/>
          </p:cNvSpPr>
          <p:nvPr>
            <p:ph type="body" idx="1"/>
          </p:nvPr>
        </p:nvSpPr>
        <p:spPr>
          <a:xfrm>
            <a:off x="539552" y="1226556"/>
            <a:ext cx="8021993" cy="5082764"/>
          </a:xfrm>
        </p:spPr>
        <p:txBody>
          <a:bodyPr/>
          <a:lstStyle/>
          <a:p>
            <a:pPr hangingPunct="1"/>
            <a:r>
              <a:rPr lang="zh-CN" altLang="zh-CN" dirty="0">
                <a:latin typeface="楷体_GB2312" pitchFamily="1" charset="-122"/>
              </a:rPr>
              <a:t>规则的</a:t>
            </a:r>
            <a:r>
              <a:rPr lang="zh-CN" altLang="zh-CN" dirty="0">
                <a:solidFill>
                  <a:srgbClr val="FF0000"/>
                </a:solidFill>
                <a:latin typeface="楷体_GB2312" pitchFamily="1" charset="-122"/>
              </a:rPr>
              <a:t>充分性度量</a:t>
            </a:r>
            <a:r>
              <a:rPr lang="en-US" altLang="zh-CN" dirty="0">
                <a:solidFill>
                  <a:srgbClr val="FF0000"/>
                </a:solidFill>
                <a:latin typeface="楷体_GB2312" pitchFamily="1" charset="-122"/>
              </a:rPr>
              <a:t>LS </a:t>
            </a:r>
            <a:r>
              <a:rPr lang="zh-CN" altLang="zh-CN" dirty="0">
                <a:latin typeface="楷体_GB2312" pitchFamily="1" charset="-122"/>
              </a:rPr>
              <a:t>:</a:t>
            </a:r>
            <a:r>
              <a:rPr lang="en-US" altLang="zh-CN" dirty="0">
                <a:latin typeface="楷体_GB2312" pitchFamily="1" charset="-122"/>
              </a:rPr>
              <a:t> </a:t>
            </a:r>
            <a:r>
              <a:rPr lang="zh-CN" altLang="zh-CN" dirty="0">
                <a:latin typeface="楷体_GB2312" pitchFamily="1" charset="-122"/>
              </a:rPr>
              <a:t>表示E为真时，对H的影响。</a:t>
            </a:r>
            <a:r>
              <a:rPr lang="zh-CN" altLang="en-US" dirty="0">
                <a:latin typeface="楷体_GB2312" pitchFamily="1" charset="-122"/>
              </a:rPr>
              <a:t>（规则成立的充分性）</a:t>
            </a:r>
            <a:endParaRPr lang="zh-CN" altLang="zh-CN" dirty="0">
              <a:latin typeface="楷体_GB2312" pitchFamily="1" charset="-122"/>
            </a:endParaRPr>
          </a:p>
          <a:p>
            <a:pPr lvl="1" eaLnBrk="1" hangingPunct="1">
              <a:spcBef>
                <a:spcPts val="0"/>
              </a:spcBef>
            </a:pPr>
            <a:r>
              <a:rPr lang="zh-CN" altLang="zh-CN" dirty="0">
                <a:latin typeface="+mn-ea"/>
              </a:rPr>
              <a:t>取值范围</a:t>
            </a:r>
          </a:p>
          <a:p>
            <a:pPr lvl="1" eaLnBrk="1" hangingPunct="1"/>
            <a:endParaRPr lang="zh-CN" altLang="zh-CN" sz="2000" dirty="0">
              <a:latin typeface="华文新魏" panose="02010800040101010101" pitchFamily="2" charset="-122"/>
              <a:ea typeface="楷体_GB2312" pitchFamily="1" charset="-122"/>
            </a:endParaRPr>
          </a:p>
          <a:p>
            <a:pPr lvl="1" hangingPunct="1">
              <a:spcBef>
                <a:spcPts val="1200"/>
              </a:spcBef>
            </a:pPr>
            <a:endParaRPr lang="en-US" altLang="zh-CN" sz="2000" dirty="0">
              <a:latin typeface="华文新魏" panose="02010800040101010101" pitchFamily="2" charset="-122"/>
              <a:ea typeface="楷体_GB2312" pitchFamily="1" charset="-122"/>
            </a:endParaRPr>
          </a:p>
          <a:p>
            <a:pPr hangingPunct="1"/>
            <a:endParaRPr lang="en-US" altLang="zh-CN" dirty="0">
              <a:latin typeface="楷体_GB2312" pitchFamily="1" charset="-122"/>
            </a:endParaRPr>
          </a:p>
          <a:p>
            <a:pPr hangingPunct="1"/>
            <a:r>
              <a:rPr lang="zh-CN" altLang="zh-CN" dirty="0">
                <a:latin typeface="楷体_GB2312" pitchFamily="1" charset="-122"/>
              </a:rPr>
              <a:t>规则的</a:t>
            </a:r>
            <a:r>
              <a:rPr lang="zh-CN" altLang="zh-CN" dirty="0">
                <a:solidFill>
                  <a:srgbClr val="FF0000"/>
                </a:solidFill>
                <a:latin typeface="楷体_GB2312" pitchFamily="1" charset="-122"/>
              </a:rPr>
              <a:t>必要性度量</a:t>
            </a:r>
            <a:r>
              <a:rPr lang="en-US" altLang="zh-CN" dirty="0">
                <a:solidFill>
                  <a:srgbClr val="FF0000"/>
                </a:solidFill>
                <a:latin typeface="楷体_GB2312" pitchFamily="1" charset="-122"/>
              </a:rPr>
              <a:t>LN </a:t>
            </a:r>
            <a:r>
              <a:rPr lang="zh-CN" altLang="zh-CN" dirty="0">
                <a:latin typeface="楷体_GB2312" pitchFamily="1" charset="-122"/>
              </a:rPr>
              <a:t>:</a:t>
            </a:r>
            <a:r>
              <a:rPr lang="en-US" altLang="zh-CN" dirty="0">
                <a:latin typeface="楷体_GB2312" pitchFamily="1" charset="-122"/>
              </a:rPr>
              <a:t> </a:t>
            </a:r>
            <a:r>
              <a:rPr lang="zh-CN" altLang="zh-CN" dirty="0">
                <a:latin typeface="楷体_GB2312" pitchFamily="1" charset="-122"/>
              </a:rPr>
              <a:t>表示E为假时，对H的影响。</a:t>
            </a:r>
            <a:r>
              <a:rPr lang="zh-CN" altLang="en-US" dirty="0">
                <a:latin typeface="楷体_GB2312" pitchFamily="1" charset="-122"/>
              </a:rPr>
              <a:t>（规则成立的必要性）</a:t>
            </a:r>
            <a:endParaRPr lang="en-US" altLang="zh-CN" dirty="0">
              <a:latin typeface="楷体_GB2312" pitchFamily="1" charset="-122"/>
            </a:endParaRPr>
          </a:p>
          <a:p>
            <a:pPr lvl="1" hangingPunct="1">
              <a:spcBef>
                <a:spcPts val="0"/>
              </a:spcBef>
            </a:pPr>
            <a:r>
              <a:rPr lang="zh-CN" altLang="zh-CN" dirty="0">
                <a:latin typeface="+mn-ea"/>
              </a:rPr>
              <a:t>取值范围</a:t>
            </a:r>
          </a:p>
          <a:p>
            <a:pPr lvl="1" hangingPunct="1"/>
            <a:endParaRPr lang="en-US" altLang="zh-CN" sz="2000" dirty="0">
              <a:latin typeface="华文新魏" panose="02010800040101010101" pitchFamily="2" charset="-122"/>
              <a:ea typeface="楷体_GB2312" pitchFamily="1" charset="-122"/>
            </a:endParaRPr>
          </a:p>
          <a:p>
            <a:pPr lvl="1" eaLnBrk="1" hangingPunct="1">
              <a:buFont typeface="Wingdings" panose="05000000000000000000" pitchFamily="2" charset="2"/>
              <a:buNone/>
            </a:pPr>
            <a:r>
              <a:rPr lang="zh-CN" altLang="zh-CN" sz="2000" dirty="0">
                <a:latin typeface="华文新魏" panose="02010800040101010101" pitchFamily="2" charset="-122"/>
              </a:rPr>
              <a:t>	</a:t>
            </a:r>
          </a:p>
        </p:txBody>
      </p:sp>
      <p:graphicFrame>
        <p:nvGraphicFramePr>
          <p:cNvPr id="46084" name="Object 4">
            <a:extLst>
              <a:ext uri="{FF2B5EF4-FFF2-40B4-BE49-F238E27FC236}">
                <a16:creationId xmlns:a16="http://schemas.microsoft.com/office/drawing/2014/main" id="{7F73FC3A-92E4-45DF-915D-B3751875524A}"/>
              </a:ext>
            </a:extLst>
          </p:cNvPr>
          <p:cNvGraphicFramePr>
            <a:graphicFrameLocks noChangeAspect="1"/>
          </p:cNvGraphicFramePr>
          <p:nvPr>
            <p:extLst>
              <p:ext uri="{D42A27DB-BD31-4B8C-83A1-F6EECF244321}">
                <p14:modId xmlns:p14="http://schemas.microsoft.com/office/powerpoint/2010/main" val="1036302025"/>
              </p:ext>
            </p:extLst>
          </p:nvPr>
        </p:nvGraphicFramePr>
        <p:xfrm>
          <a:off x="2339752" y="2706674"/>
          <a:ext cx="1993499" cy="866342"/>
        </p:xfrm>
        <a:graphic>
          <a:graphicData uri="http://schemas.openxmlformats.org/presentationml/2006/ole">
            <mc:AlternateContent xmlns:mc="http://schemas.openxmlformats.org/markup-compatibility/2006">
              <mc:Choice xmlns:v="urn:schemas-microsoft-com:vml" Requires="v">
                <p:oleObj spid="_x0000_s63570" r:id="rId3" imgW="966879" imgH="419829" progId="Equation.3">
                  <p:embed/>
                </p:oleObj>
              </mc:Choice>
              <mc:Fallback>
                <p:oleObj r:id="rId3" imgW="966879" imgH="419829" progId="Equation.3">
                  <p:embed/>
                  <p:pic>
                    <p:nvPicPr>
                      <p:cNvPr id="46084" name="Object 4">
                        <a:extLst>
                          <a:ext uri="{FF2B5EF4-FFF2-40B4-BE49-F238E27FC236}">
                            <a16:creationId xmlns:a16="http://schemas.microsoft.com/office/drawing/2014/main" id="{7F73FC3A-92E4-45DF-915D-B37518755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706674"/>
                        <a:ext cx="1993499" cy="866342"/>
                      </a:xfrm>
                      <a:prstGeom prst="rect">
                        <a:avLst/>
                      </a:prstGeom>
                      <a:noFill/>
                      <a:ln>
                        <a:noFill/>
                      </a:ln>
                      <a:effectLst/>
                      <a:extLst/>
                    </p:spPr>
                  </p:pic>
                </p:oleObj>
              </mc:Fallback>
            </mc:AlternateContent>
          </a:graphicData>
        </a:graphic>
      </p:graphicFrame>
      <p:graphicFrame>
        <p:nvGraphicFramePr>
          <p:cNvPr id="46087" name="Object 7">
            <a:extLst>
              <a:ext uri="{FF2B5EF4-FFF2-40B4-BE49-F238E27FC236}">
                <a16:creationId xmlns:a16="http://schemas.microsoft.com/office/drawing/2014/main" id="{C19D0E8C-BD97-4858-A56C-C6BCCB959BEF}"/>
              </a:ext>
            </a:extLst>
          </p:cNvPr>
          <p:cNvGraphicFramePr>
            <a:graphicFrameLocks noChangeAspect="1"/>
          </p:cNvGraphicFramePr>
          <p:nvPr>
            <p:extLst>
              <p:ext uri="{D42A27DB-BD31-4B8C-83A1-F6EECF244321}">
                <p14:modId xmlns:p14="http://schemas.microsoft.com/office/powerpoint/2010/main" val="2799233340"/>
              </p:ext>
            </p:extLst>
          </p:nvPr>
        </p:nvGraphicFramePr>
        <p:xfrm>
          <a:off x="2339752" y="5348440"/>
          <a:ext cx="2173238" cy="816864"/>
        </p:xfrm>
        <a:graphic>
          <a:graphicData uri="http://schemas.openxmlformats.org/presentationml/2006/ole">
            <mc:AlternateContent xmlns:mc="http://schemas.openxmlformats.org/markup-compatibility/2006">
              <mc:Choice xmlns:v="urn:schemas-microsoft-com:vml" Requires="v">
                <p:oleObj spid="_x0000_s63571" r:id="rId5" imgW="1119544" imgH="419829" progId="Equation.3">
                  <p:embed/>
                </p:oleObj>
              </mc:Choice>
              <mc:Fallback>
                <p:oleObj r:id="rId5" imgW="1119544" imgH="419829" progId="Equation.3">
                  <p:embed/>
                  <p:pic>
                    <p:nvPicPr>
                      <p:cNvPr id="46087" name="Object 7">
                        <a:extLst>
                          <a:ext uri="{FF2B5EF4-FFF2-40B4-BE49-F238E27FC236}">
                            <a16:creationId xmlns:a16="http://schemas.microsoft.com/office/drawing/2014/main" id="{C19D0E8C-BD97-4858-A56C-C6BCCB959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5348440"/>
                        <a:ext cx="2173238" cy="816864"/>
                      </a:xfrm>
                      <a:prstGeom prst="rect">
                        <a:avLst/>
                      </a:prstGeom>
                      <a:noFill/>
                      <a:ln>
                        <a:noFill/>
                      </a:ln>
                      <a:effectLst/>
                      <a:extLst/>
                    </p:spPr>
                  </p:pic>
                </p:oleObj>
              </mc:Fallback>
            </mc:AlternateContent>
          </a:graphicData>
        </a:graphic>
      </p:graphicFrame>
      <p:sp>
        <p:nvSpPr>
          <p:cNvPr id="3" name="标注: 弯曲线形 2">
            <a:extLst>
              <a:ext uri="{FF2B5EF4-FFF2-40B4-BE49-F238E27FC236}">
                <a16:creationId xmlns:a16="http://schemas.microsoft.com/office/drawing/2014/main" id="{F33AD76A-9B5C-4776-AB66-BFCBC61BAF9F}"/>
              </a:ext>
            </a:extLst>
          </p:cNvPr>
          <p:cNvSpPr/>
          <p:nvPr/>
        </p:nvSpPr>
        <p:spPr bwMode="auto">
          <a:xfrm>
            <a:off x="5486265" y="2818954"/>
            <a:ext cx="2752092" cy="646331"/>
          </a:xfrm>
          <a:prstGeom prst="borderCallout2">
            <a:avLst>
              <a:gd name="adj1" fmla="val 18750"/>
              <a:gd name="adj2" fmla="val -736"/>
              <a:gd name="adj3" fmla="val 18750"/>
              <a:gd name="adj4" fmla="val -16667"/>
              <a:gd name="adj5" fmla="val 43515"/>
              <a:gd name="adj6" fmla="val -42395"/>
            </a:avLst>
          </a:prstGeom>
          <a:solidFill>
            <a:srgbClr val="FFC000">
              <a:alpha val="39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eaLnBrk="1" hangingPunct="1"/>
            <a:r>
              <a:rPr lang="zh-CN" altLang="zh-CN" sz="1800" b="1" dirty="0">
                <a:ea typeface="仿宋" panose="02010609060101010101" pitchFamily="49" charset="-122"/>
              </a:rPr>
              <a:t>H为真时E出现的概率除以H为假时E出现的概率</a:t>
            </a:r>
            <a:endParaRPr kumimoji="0" lang="zh-CN" altLang="en-US" sz="1800" b="1" i="0" u="none" strike="noStrike" cap="none" normalizeH="0" baseline="0" dirty="0">
              <a:ln>
                <a:noFill/>
              </a:ln>
              <a:solidFill>
                <a:schemeClr val="tx1"/>
              </a:solidFill>
              <a:effectLst/>
            </a:endParaRPr>
          </a:p>
        </p:txBody>
      </p:sp>
      <p:sp>
        <p:nvSpPr>
          <p:cNvPr id="14" name="标注: 弯曲线形 13">
            <a:extLst>
              <a:ext uri="{FF2B5EF4-FFF2-40B4-BE49-F238E27FC236}">
                <a16:creationId xmlns:a16="http://schemas.microsoft.com/office/drawing/2014/main" id="{53CA8BE1-6A5D-4E93-AE56-4035A9FD3EF1}"/>
              </a:ext>
            </a:extLst>
          </p:cNvPr>
          <p:cNvSpPr/>
          <p:nvPr/>
        </p:nvSpPr>
        <p:spPr bwMode="auto">
          <a:xfrm>
            <a:off x="5580111" y="5348439"/>
            <a:ext cx="2981433" cy="646331"/>
          </a:xfrm>
          <a:prstGeom prst="borderCallout2">
            <a:avLst>
              <a:gd name="adj1" fmla="val 18750"/>
              <a:gd name="adj2" fmla="val -736"/>
              <a:gd name="adj3" fmla="val 18750"/>
              <a:gd name="adj4" fmla="val -16667"/>
              <a:gd name="adj5" fmla="val 58436"/>
              <a:gd name="adj6" fmla="val -34985"/>
            </a:avLst>
          </a:prstGeom>
          <a:solidFill>
            <a:srgbClr val="FFC000">
              <a:alpha val="39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algn="just" eaLnBrk="1" hangingPunct="1">
              <a:spcBef>
                <a:spcPct val="20000"/>
              </a:spcBef>
            </a:pPr>
            <a:r>
              <a:rPr lang="zh-CN" altLang="zh-CN" sz="1800" b="1" dirty="0">
                <a:ea typeface="仿宋" panose="02010609060101010101" pitchFamily="49" charset="-122"/>
              </a:rPr>
              <a:t>H为真时E不出现的概率除以H为假时E不出现的概率</a:t>
            </a:r>
          </a:p>
        </p:txBody>
      </p:sp>
    </p:spTree>
    <p:extLst>
      <p:ext uri="{BB962C8B-B14F-4D97-AF65-F5344CB8AC3E}">
        <p14:creationId xmlns:p14="http://schemas.microsoft.com/office/powerpoint/2010/main" val="38082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3F70F-AFED-43BF-BBB3-8E1D84A0D08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AAB212C-668B-4CA9-A184-291DEEE86CDE}"/>
              </a:ext>
            </a:extLst>
          </p:cNvPr>
          <p:cNvSpPr>
            <a:spLocks noGrp="1"/>
          </p:cNvSpPr>
          <p:nvPr>
            <p:ph idx="1"/>
          </p:nvPr>
        </p:nvSpPr>
        <p:spPr>
          <a:xfrm>
            <a:off x="2915816" y="1628800"/>
            <a:ext cx="5507906" cy="4248472"/>
          </a:xfrm>
        </p:spPr>
        <p:txBody>
          <a:bodyPr/>
          <a:lstStyle/>
          <a:p>
            <a:pPr marL="449263" indent="-449263" hangingPunct="1">
              <a:defRPr/>
            </a:pPr>
            <a:r>
              <a:rPr lang="zh-CN" altLang="en-US" sz="3000" dirty="0">
                <a:solidFill>
                  <a:srgbClr val="FF0000"/>
                </a:solidFill>
                <a:effectLst>
                  <a:outerShdw blurRad="38100" dist="38100" dir="2700000" algn="tl">
                    <a:srgbClr val="C0C0C0"/>
                  </a:outerShdw>
                </a:effectLst>
                <a:latin typeface="微软雅黑" panose="020B0503020204020204" pitchFamily="34" charset="-122"/>
              </a:rPr>
              <a:t>不确定推理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概率推理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主观贝叶斯方法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可信度方法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证据理论</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小结</a:t>
            </a:r>
            <a:endParaRPr lang="zh-CN" altLang="en-US" sz="3000" dirty="0"/>
          </a:p>
        </p:txBody>
      </p:sp>
      <p:sp>
        <p:nvSpPr>
          <p:cNvPr id="4" name="灯片编号占位符 3">
            <a:extLst>
              <a:ext uri="{FF2B5EF4-FFF2-40B4-BE49-F238E27FC236}">
                <a16:creationId xmlns:a16="http://schemas.microsoft.com/office/drawing/2014/main" id="{C069B4F3-D7AA-4B1B-9A79-F561DE937D73}"/>
              </a:ext>
            </a:extLst>
          </p:cNvPr>
          <p:cNvSpPr>
            <a:spLocks noGrp="1"/>
          </p:cNvSpPr>
          <p:nvPr>
            <p:ph type="sldNum" sz="quarter" idx="12"/>
          </p:nvPr>
        </p:nvSpPr>
        <p:spPr/>
        <p:txBody>
          <a:bodyPr/>
          <a:lstStyle/>
          <a:p>
            <a:pPr>
              <a:defRPr/>
            </a:pPr>
            <a:fld id="{F93565C8-2DE5-4E5B-A203-1E3BCE8159D5}" type="slidenum">
              <a:rPr lang="zh-CN" altLang="en-US" smtClean="0"/>
              <a:pPr>
                <a:defRPr/>
              </a:pPr>
              <a:t>4</a:t>
            </a:fld>
            <a:endParaRPr lang="en-US" altLang="zh-CN"/>
          </a:p>
        </p:txBody>
      </p:sp>
    </p:spTree>
    <p:extLst>
      <p:ext uri="{BB962C8B-B14F-4D97-AF65-F5344CB8AC3E}">
        <p14:creationId xmlns:p14="http://schemas.microsoft.com/office/powerpoint/2010/main" val="899438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2934370-F80C-4848-B2EC-B539E7CA422C}"/>
              </a:ext>
            </a:extLst>
          </p:cNvPr>
          <p:cNvSpPr>
            <a:spLocks noGrp="1" noChangeArrowheads="1"/>
          </p:cNvSpPr>
          <p:nvPr>
            <p:ph type="title"/>
          </p:nvPr>
        </p:nvSpPr>
        <p:spPr>
          <a:xfrm>
            <a:off x="613569" y="361949"/>
            <a:ext cx="7772400" cy="659607"/>
          </a:xfrm>
        </p:spPr>
        <p:txBody>
          <a:bodyPr/>
          <a:lstStyle/>
          <a:p>
            <a:pPr eaLnBrk="1" hangingPunct="1"/>
            <a:r>
              <a:rPr lang="zh-CN" altLang="zh-CN" dirty="0"/>
              <a:t>证据E肯定存在</a:t>
            </a:r>
            <a:r>
              <a:rPr lang="zh-CN" altLang="en-US" dirty="0"/>
              <a:t>的情况</a:t>
            </a:r>
            <a:endParaRPr lang="zh-CN" altLang="zh-CN" dirty="0"/>
          </a:p>
        </p:txBody>
      </p:sp>
      <p:sp>
        <p:nvSpPr>
          <p:cNvPr id="49155" name="Rectangle 3">
            <a:extLst>
              <a:ext uri="{FF2B5EF4-FFF2-40B4-BE49-F238E27FC236}">
                <a16:creationId xmlns:a16="http://schemas.microsoft.com/office/drawing/2014/main" id="{16B198C3-BECD-4474-8D34-69086153CE0C}"/>
              </a:ext>
            </a:extLst>
          </p:cNvPr>
          <p:cNvSpPr>
            <a:spLocks noGrp="1" noChangeArrowheads="1"/>
          </p:cNvSpPr>
          <p:nvPr>
            <p:ph type="body" sz="half" idx="1"/>
          </p:nvPr>
        </p:nvSpPr>
        <p:spPr>
          <a:xfrm>
            <a:off x="613569" y="1196752"/>
            <a:ext cx="8003232" cy="4642073"/>
          </a:xfrm>
        </p:spPr>
        <p:txBody>
          <a:bodyPr/>
          <a:lstStyle/>
          <a:p>
            <a:pPr eaLnBrk="1" hangingPunct="1"/>
            <a:r>
              <a:rPr lang="zh-CN" altLang="zh-CN" sz="2400" dirty="0">
                <a:latin typeface="+mn-lt"/>
              </a:rPr>
              <a:t>证据E肯定存在，即P(E)=1时：</a:t>
            </a:r>
          </a:p>
          <a:p>
            <a:pPr lvl="1" eaLnBrk="1" hangingPunct="1"/>
            <a:r>
              <a:rPr lang="zh-CN" altLang="zh-CN" dirty="0">
                <a:ea typeface="微软雅黑" panose="020B0503020204020204" pitchFamily="34" charset="-122"/>
              </a:rPr>
              <a:t>由基本贝叶斯公式，可得：</a:t>
            </a:r>
          </a:p>
          <a:p>
            <a:pPr eaLnBrk="1" hangingPunct="1">
              <a:buFont typeface="Wingdings" panose="05000000000000000000" pitchFamily="2" charset="2"/>
              <a:buNone/>
            </a:pPr>
            <a:endParaRPr lang="zh-CN" altLang="zh-CN" sz="2000" dirty="0">
              <a:latin typeface="+mn-lt"/>
            </a:endParaRPr>
          </a:p>
          <a:p>
            <a:pPr eaLnBrk="1" hangingPunct="1">
              <a:buFont typeface="Wingdings" panose="05000000000000000000" pitchFamily="2" charset="2"/>
              <a:buNone/>
            </a:pPr>
            <a:endParaRPr lang="zh-CN" altLang="zh-CN" sz="2000" dirty="0">
              <a:latin typeface="+mn-lt"/>
            </a:endParaRPr>
          </a:p>
          <a:p>
            <a:pPr eaLnBrk="1" hangingPunct="1">
              <a:buFont typeface="Wingdings" panose="05000000000000000000" pitchFamily="2" charset="2"/>
              <a:buNone/>
            </a:pPr>
            <a:endParaRPr lang="zh-CN" altLang="zh-CN" sz="2000" dirty="0">
              <a:latin typeface="+mn-lt"/>
            </a:endParaRPr>
          </a:p>
          <a:p>
            <a:pPr eaLnBrk="1" hangingPunct="1">
              <a:buFont typeface="Wingdings" panose="05000000000000000000" pitchFamily="2" charset="2"/>
              <a:buNone/>
            </a:pPr>
            <a:endParaRPr lang="zh-CN" altLang="zh-CN" sz="2000" dirty="0">
              <a:latin typeface="+mn-lt"/>
            </a:endParaRPr>
          </a:p>
          <a:p>
            <a:pPr lvl="1" eaLnBrk="1" hangingPunct="1"/>
            <a:endParaRPr lang="en-US" altLang="zh-CN" dirty="0">
              <a:ea typeface="微软雅黑" panose="020B0503020204020204" pitchFamily="34" charset="-122"/>
            </a:endParaRPr>
          </a:p>
          <a:p>
            <a:pPr lvl="1" eaLnBrk="1" hangingPunct="1"/>
            <a:r>
              <a:rPr lang="zh-CN" altLang="zh-CN" dirty="0">
                <a:ea typeface="微软雅黑" panose="020B0503020204020204" pitchFamily="34" charset="-122"/>
              </a:rPr>
              <a:t>两式相除得：</a:t>
            </a:r>
          </a:p>
          <a:p>
            <a:pPr eaLnBrk="1" hangingPunct="1">
              <a:buFont typeface="Wingdings" panose="05000000000000000000" pitchFamily="2" charset="2"/>
              <a:buNone/>
            </a:pPr>
            <a:endParaRPr lang="zh-CN" altLang="zh-CN" sz="2000" dirty="0">
              <a:latin typeface="+mn-lt"/>
            </a:endParaRPr>
          </a:p>
          <a:p>
            <a:pPr eaLnBrk="1" hangingPunct="1">
              <a:buFont typeface="Wingdings" panose="05000000000000000000" pitchFamily="2" charset="2"/>
              <a:buNone/>
            </a:pPr>
            <a:endParaRPr lang="zh-CN" altLang="zh-CN" sz="2000" dirty="0">
              <a:latin typeface="+mn-lt"/>
            </a:endParaRPr>
          </a:p>
          <a:p>
            <a:pPr eaLnBrk="1" hangingPunct="1">
              <a:buFont typeface="Wingdings" panose="05000000000000000000" pitchFamily="2" charset="2"/>
              <a:buNone/>
            </a:pPr>
            <a:endParaRPr lang="zh-CN" altLang="zh-CN" sz="2000" dirty="0">
              <a:latin typeface="+mn-lt"/>
            </a:endParaRPr>
          </a:p>
        </p:txBody>
      </p:sp>
      <p:graphicFrame>
        <p:nvGraphicFramePr>
          <p:cNvPr id="49156" name="Object 4">
            <a:extLst>
              <a:ext uri="{FF2B5EF4-FFF2-40B4-BE49-F238E27FC236}">
                <a16:creationId xmlns:a16="http://schemas.microsoft.com/office/drawing/2014/main" id="{A270A504-C6D1-4142-992C-BC6C68BED607}"/>
              </a:ext>
            </a:extLst>
          </p:cNvPr>
          <p:cNvGraphicFramePr>
            <a:graphicFrameLocks noGrp="1" noChangeAspect="1"/>
          </p:cNvGraphicFramePr>
          <p:nvPr>
            <p:ph sz="quarter" idx="3"/>
            <p:extLst>
              <p:ext uri="{D42A27DB-BD31-4B8C-83A1-F6EECF244321}">
                <p14:modId xmlns:p14="http://schemas.microsoft.com/office/powerpoint/2010/main" val="1166870839"/>
              </p:ext>
            </p:extLst>
          </p:nvPr>
        </p:nvGraphicFramePr>
        <p:xfrm>
          <a:off x="1651191" y="4705350"/>
          <a:ext cx="3889375" cy="785812"/>
        </p:xfrm>
        <a:graphic>
          <a:graphicData uri="http://schemas.openxmlformats.org/presentationml/2006/ole">
            <mc:AlternateContent xmlns:mc="http://schemas.openxmlformats.org/markup-compatibility/2006">
              <mc:Choice xmlns:v="urn:schemas-microsoft-com:vml" Requires="v">
                <p:oleObj spid="_x0000_s64794" r:id="rId3" imgW="2198054" imgH="419282" progId="Equation.3">
                  <p:embed/>
                </p:oleObj>
              </mc:Choice>
              <mc:Fallback>
                <p:oleObj r:id="rId3" imgW="2198054" imgH="419282" progId="Equation.3">
                  <p:embed/>
                  <p:pic>
                    <p:nvPicPr>
                      <p:cNvPr id="49156" name="Object 4">
                        <a:extLst>
                          <a:ext uri="{FF2B5EF4-FFF2-40B4-BE49-F238E27FC236}">
                            <a16:creationId xmlns:a16="http://schemas.microsoft.com/office/drawing/2014/main" id="{A270A504-C6D1-4142-992C-BC6C68BED6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191" y="4705350"/>
                        <a:ext cx="388937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a:extLst>
              <a:ext uri="{FF2B5EF4-FFF2-40B4-BE49-F238E27FC236}">
                <a16:creationId xmlns:a16="http://schemas.microsoft.com/office/drawing/2014/main" id="{F400B89D-034F-46EC-B434-904194EB6F0E}"/>
              </a:ext>
            </a:extLst>
          </p:cNvPr>
          <p:cNvGraphicFramePr>
            <a:graphicFrameLocks noChangeAspect="1"/>
          </p:cNvGraphicFramePr>
          <p:nvPr>
            <p:extLst>
              <p:ext uri="{D42A27DB-BD31-4B8C-83A1-F6EECF244321}">
                <p14:modId xmlns:p14="http://schemas.microsoft.com/office/powerpoint/2010/main" val="2038659617"/>
              </p:ext>
            </p:extLst>
          </p:nvPr>
        </p:nvGraphicFramePr>
        <p:xfrm>
          <a:off x="1620044" y="2349327"/>
          <a:ext cx="1368425" cy="381000"/>
        </p:xfrm>
        <a:graphic>
          <a:graphicData uri="http://schemas.openxmlformats.org/presentationml/2006/ole">
            <mc:AlternateContent xmlns:mc="http://schemas.openxmlformats.org/markup-compatibility/2006">
              <mc:Choice xmlns:v="urn:schemas-microsoft-com:vml" Requires="v">
                <p:oleObj spid="_x0000_s64795" r:id="rId5" imgW="712437" imgH="203553" progId="Equation.3">
                  <p:embed/>
                </p:oleObj>
              </mc:Choice>
              <mc:Fallback>
                <p:oleObj r:id="rId5" imgW="712437" imgH="203553" progId="Equation.3">
                  <p:embed/>
                  <p:pic>
                    <p:nvPicPr>
                      <p:cNvPr id="49157" name="Object 5">
                        <a:extLst>
                          <a:ext uri="{FF2B5EF4-FFF2-40B4-BE49-F238E27FC236}">
                            <a16:creationId xmlns:a16="http://schemas.microsoft.com/office/drawing/2014/main" id="{F400B89D-034F-46EC-B434-904194EB6F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044" y="2349327"/>
                        <a:ext cx="1368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6">
            <a:extLst>
              <a:ext uri="{FF2B5EF4-FFF2-40B4-BE49-F238E27FC236}">
                <a16:creationId xmlns:a16="http://schemas.microsoft.com/office/drawing/2014/main" id="{A33599A7-82CD-4A9E-A2B3-1AB40C70C7B9}"/>
              </a:ext>
            </a:extLst>
          </p:cNvPr>
          <p:cNvGraphicFramePr>
            <a:graphicFrameLocks noChangeAspect="1"/>
          </p:cNvGraphicFramePr>
          <p:nvPr>
            <p:extLst>
              <p:ext uri="{D42A27DB-BD31-4B8C-83A1-F6EECF244321}">
                <p14:modId xmlns:p14="http://schemas.microsoft.com/office/powerpoint/2010/main" val="3686198877"/>
              </p:ext>
            </p:extLst>
          </p:nvPr>
        </p:nvGraphicFramePr>
        <p:xfrm>
          <a:off x="1618729" y="3183049"/>
          <a:ext cx="1649526" cy="363369"/>
        </p:xfrm>
        <a:graphic>
          <a:graphicData uri="http://schemas.openxmlformats.org/presentationml/2006/ole">
            <mc:AlternateContent xmlns:mc="http://schemas.openxmlformats.org/markup-compatibility/2006">
              <mc:Choice xmlns:v="urn:schemas-microsoft-com:vml" Requires="v">
                <p:oleObj spid="_x0000_s64796" r:id="rId7" imgW="826576" imgH="203465" progId="Equation.3">
                  <p:embed/>
                </p:oleObj>
              </mc:Choice>
              <mc:Fallback>
                <p:oleObj r:id="rId7" imgW="826576" imgH="203465" progId="Equation.3">
                  <p:embed/>
                  <p:pic>
                    <p:nvPicPr>
                      <p:cNvPr id="49158" name="Object 6">
                        <a:extLst>
                          <a:ext uri="{FF2B5EF4-FFF2-40B4-BE49-F238E27FC236}">
                            <a16:creationId xmlns:a16="http://schemas.microsoft.com/office/drawing/2014/main" id="{A33599A7-82CD-4A9E-A2B3-1AB40C70C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8729" y="3183049"/>
                        <a:ext cx="1649526" cy="363369"/>
                      </a:xfrm>
                      <a:prstGeom prst="rect">
                        <a:avLst/>
                      </a:prstGeom>
                      <a:noFill/>
                      <a:ln>
                        <a:noFill/>
                      </a:ln>
                      <a:effectLst/>
                      <a:extLst/>
                    </p:spPr>
                  </p:pic>
                </p:oleObj>
              </mc:Fallback>
            </mc:AlternateContent>
          </a:graphicData>
        </a:graphic>
      </p:graphicFrame>
      <p:graphicFrame>
        <p:nvGraphicFramePr>
          <p:cNvPr id="49159" name="Object 7">
            <a:extLst>
              <a:ext uri="{FF2B5EF4-FFF2-40B4-BE49-F238E27FC236}">
                <a16:creationId xmlns:a16="http://schemas.microsoft.com/office/drawing/2014/main" id="{E47EB990-A299-4F6F-9D0E-955097689181}"/>
              </a:ext>
            </a:extLst>
          </p:cNvPr>
          <p:cNvGraphicFramePr>
            <a:graphicFrameLocks noChangeAspect="1"/>
          </p:cNvGraphicFramePr>
          <p:nvPr>
            <p:extLst>
              <p:ext uri="{D42A27DB-BD31-4B8C-83A1-F6EECF244321}">
                <p14:modId xmlns:p14="http://schemas.microsoft.com/office/powerpoint/2010/main" val="426122517"/>
              </p:ext>
            </p:extLst>
          </p:nvPr>
        </p:nvGraphicFramePr>
        <p:xfrm>
          <a:off x="5004594" y="2349327"/>
          <a:ext cx="2016125" cy="350837"/>
        </p:xfrm>
        <a:graphic>
          <a:graphicData uri="http://schemas.openxmlformats.org/presentationml/2006/ole">
            <mc:AlternateContent xmlns:mc="http://schemas.openxmlformats.org/markup-compatibility/2006">
              <mc:Choice xmlns:v="urn:schemas-microsoft-com:vml" Requires="v">
                <p:oleObj spid="_x0000_s64797" r:id="rId9" imgW="1169415" imgH="203377" progId="Equation.3">
                  <p:embed/>
                </p:oleObj>
              </mc:Choice>
              <mc:Fallback>
                <p:oleObj r:id="rId9" imgW="1169415" imgH="203377" progId="Equation.3">
                  <p:embed/>
                  <p:pic>
                    <p:nvPicPr>
                      <p:cNvPr id="49159" name="Object 7">
                        <a:extLst>
                          <a:ext uri="{FF2B5EF4-FFF2-40B4-BE49-F238E27FC236}">
                            <a16:creationId xmlns:a16="http://schemas.microsoft.com/office/drawing/2014/main" id="{E47EB990-A299-4F6F-9D0E-9550976891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4594" y="2349327"/>
                        <a:ext cx="2016125"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0" name="Object 8">
            <a:extLst>
              <a:ext uri="{FF2B5EF4-FFF2-40B4-BE49-F238E27FC236}">
                <a16:creationId xmlns:a16="http://schemas.microsoft.com/office/drawing/2014/main" id="{E4FE7668-8C3E-411C-9948-BBFC34311B9F}"/>
              </a:ext>
            </a:extLst>
          </p:cNvPr>
          <p:cNvGraphicFramePr>
            <a:graphicFrameLocks noChangeAspect="1"/>
          </p:cNvGraphicFramePr>
          <p:nvPr>
            <p:extLst>
              <p:ext uri="{D42A27DB-BD31-4B8C-83A1-F6EECF244321}">
                <p14:modId xmlns:p14="http://schemas.microsoft.com/office/powerpoint/2010/main" val="2782047494"/>
              </p:ext>
            </p:extLst>
          </p:nvPr>
        </p:nvGraphicFramePr>
        <p:xfrm>
          <a:off x="5508104" y="3157648"/>
          <a:ext cx="2376264" cy="353229"/>
        </p:xfrm>
        <a:graphic>
          <a:graphicData uri="http://schemas.openxmlformats.org/presentationml/2006/ole">
            <mc:AlternateContent xmlns:mc="http://schemas.openxmlformats.org/markup-compatibility/2006">
              <mc:Choice xmlns:v="urn:schemas-microsoft-com:vml" Requires="v">
                <p:oleObj spid="_x0000_s64798" r:id="rId11" imgW="1423636" imgH="203377" progId="Equation.3">
                  <p:embed/>
                </p:oleObj>
              </mc:Choice>
              <mc:Fallback>
                <p:oleObj r:id="rId11" imgW="1423636" imgH="203377" progId="Equation.3">
                  <p:embed/>
                  <p:pic>
                    <p:nvPicPr>
                      <p:cNvPr id="49160" name="Object 8">
                        <a:extLst>
                          <a:ext uri="{FF2B5EF4-FFF2-40B4-BE49-F238E27FC236}">
                            <a16:creationId xmlns:a16="http://schemas.microsoft.com/office/drawing/2014/main" id="{E4FE7668-8C3E-411C-9948-BBFC34311B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8104" y="3157648"/>
                        <a:ext cx="2376264" cy="353229"/>
                      </a:xfrm>
                      <a:prstGeom prst="rect">
                        <a:avLst/>
                      </a:prstGeom>
                      <a:noFill/>
                      <a:ln>
                        <a:noFill/>
                      </a:ln>
                      <a:effectLst/>
                      <a:extLst/>
                    </p:spPr>
                  </p:pic>
                </p:oleObj>
              </mc:Fallback>
            </mc:AlternateContent>
          </a:graphicData>
        </a:graphic>
      </p:graphicFrame>
      <p:graphicFrame>
        <p:nvGraphicFramePr>
          <p:cNvPr id="49161" name="Object 9">
            <a:extLst>
              <a:ext uri="{FF2B5EF4-FFF2-40B4-BE49-F238E27FC236}">
                <a16:creationId xmlns:a16="http://schemas.microsoft.com/office/drawing/2014/main" id="{157D33F2-FC91-4D50-BCA8-181E91309071}"/>
              </a:ext>
            </a:extLst>
          </p:cNvPr>
          <p:cNvGraphicFramePr>
            <a:graphicFrameLocks noChangeAspect="1"/>
          </p:cNvGraphicFramePr>
          <p:nvPr>
            <p:extLst>
              <p:ext uri="{D42A27DB-BD31-4B8C-83A1-F6EECF244321}">
                <p14:modId xmlns:p14="http://schemas.microsoft.com/office/powerpoint/2010/main" val="1666042685"/>
              </p:ext>
            </p:extLst>
          </p:nvPr>
        </p:nvGraphicFramePr>
        <p:xfrm>
          <a:off x="5540566" y="4705350"/>
          <a:ext cx="1871662" cy="773113"/>
        </p:xfrm>
        <a:graphic>
          <a:graphicData uri="http://schemas.openxmlformats.org/presentationml/2006/ole">
            <mc:AlternateContent xmlns:mc="http://schemas.openxmlformats.org/markup-compatibility/2006">
              <mc:Choice xmlns:v="urn:schemas-microsoft-com:vml" Requires="v">
                <p:oleObj spid="_x0000_s64799" r:id="rId13" imgW="1017767" imgH="419829" progId="Equation.3">
                  <p:embed/>
                </p:oleObj>
              </mc:Choice>
              <mc:Fallback>
                <p:oleObj r:id="rId13" imgW="1017767" imgH="419829" progId="Equation.3">
                  <p:embed/>
                  <p:pic>
                    <p:nvPicPr>
                      <p:cNvPr id="49161" name="Object 9">
                        <a:extLst>
                          <a:ext uri="{FF2B5EF4-FFF2-40B4-BE49-F238E27FC236}">
                            <a16:creationId xmlns:a16="http://schemas.microsoft.com/office/drawing/2014/main" id="{157D33F2-FC91-4D50-BCA8-181E9130907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40566" y="4705350"/>
                        <a:ext cx="1871662"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2" name="Object 10">
            <a:extLst>
              <a:ext uri="{FF2B5EF4-FFF2-40B4-BE49-F238E27FC236}">
                <a16:creationId xmlns:a16="http://schemas.microsoft.com/office/drawing/2014/main" id="{AC07BB1A-9BD1-4907-A92C-DDE526C76F2F}"/>
              </a:ext>
            </a:extLst>
          </p:cNvPr>
          <p:cNvGraphicFramePr>
            <a:graphicFrameLocks noGrp="1" noChangeAspect="1"/>
          </p:cNvGraphicFramePr>
          <p:nvPr>
            <p:ph sz="quarter" idx="2"/>
            <p:extLst>
              <p:ext uri="{D42A27DB-BD31-4B8C-83A1-F6EECF244321}">
                <p14:modId xmlns:p14="http://schemas.microsoft.com/office/powerpoint/2010/main" val="2372290911"/>
              </p:ext>
            </p:extLst>
          </p:nvPr>
        </p:nvGraphicFramePr>
        <p:xfrm>
          <a:off x="3132932" y="2204864"/>
          <a:ext cx="1800225" cy="706438"/>
        </p:xfrm>
        <a:graphic>
          <a:graphicData uri="http://schemas.openxmlformats.org/presentationml/2006/ole">
            <mc:AlternateContent xmlns:mc="http://schemas.openxmlformats.org/markup-compatibility/2006">
              <mc:Choice xmlns:v="urn:schemas-microsoft-com:vml" Requires="v">
                <p:oleObj spid="_x0000_s64800" r:id="rId15" imgW="1069120" imgH="420011" progId="Equation.3">
                  <p:embed/>
                </p:oleObj>
              </mc:Choice>
              <mc:Fallback>
                <p:oleObj r:id="rId15" imgW="1069120" imgH="420011" progId="Equation.3">
                  <p:embed/>
                  <p:pic>
                    <p:nvPicPr>
                      <p:cNvPr id="49162" name="Object 10">
                        <a:extLst>
                          <a:ext uri="{FF2B5EF4-FFF2-40B4-BE49-F238E27FC236}">
                            <a16:creationId xmlns:a16="http://schemas.microsoft.com/office/drawing/2014/main" id="{AC07BB1A-9BD1-4907-A92C-DDE526C76F2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932" y="2204864"/>
                        <a:ext cx="180022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11">
            <a:extLst>
              <a:ext uri="{FF2B5EF4-FFF2-40B4-BE49-F238E27FC236}">
                <a16:creationId xmlns:a16="http://schemas.microsoft.com/office/drawing/2014/main" id="{4A9AA5F1-E0FF-424B-BA26-2ADFCE58A710}"/>
              </a:ext>
            </a:extLst>
          </p:cNvPr>
          <p:cNvGraphicFramePr>
            <a:graphicFrameLocks noChangeAspect="1"/>
          </p:cNvGraphicFramePr>
          <p:nvPr>
            <p:extLst>
              <p:ext uri="{D42A27DB-BD31-4B8C-83A1-F6EECF244321}">
                <p14:modId xmlns:p14="http://schemas.microsoft.com/office/powerpoint/2010/main" val="1635464867"/>
              </p:ext>
            </p:extLst>
          </p:nvPr>
        </p:nvGraphicFramePr>
        <p:xfrm>
          <a:off x="3203053" y="3014774"/>
          <a:ext cx="2300211" cy="752090"/>
        </p:xfrm>
        <a:graphic>
          <a:graphicData uri="http://schemas.openxmlformats.org/presentationml/2006/ole">
            <mc:AlternateContent xmlns:mc="http://schemas.openxmlformats.org/markup-compatibility/2006">
              <mc:Choice xmlns:v="urn:schemas-microsoft-com:vml" Requires="v">
                <p:oleObj spid="_x0000_s64801" r:id="rId17" imgW="1285490" imgH="420011" progId="Equation.3">
                  <p:embed/>
                </p:oleObj>
              </mc:Choice>
              <mc:Fallback>
                <p:oleObj r:id="rId17" imgW="1285490" imgH="420011" progId="Equation.3">
                  <p:embed/>
                  <p:pic>
                    <p:nvPicPr>
                      <p:cNvPr id="49163" name="Object 11">
                        <a:extLst>
                          <a:ext uri="{FF2B5EF4-FFF2-40B4-BE49-F238E27FC236}">
                            <a16:creationId xmlns:a16="http://schemas.microsoft.com/office/drawing/2014/main" id="{4A9AA5F1-E0FF-424B-BA26-2ADFCE58A71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3053" y="3014774"/>
                        <a:ext cx="2300211" cy="75209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433055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82C3A-EDFC-445F-B9E2-1F61FB800C6B}"/>
              </a:ext>
            </a:extLst>
          </p:cNvPr>
          <p:cNvSpPr>
            <a:spLocks noGrp="1"/>
          </p:cNvSpPr>
          <p:nvPr>
            <p:ph type="title"/>
          </p:nvPr>
        </p:nvSpPr>
        <p:spPr/>
        <p:txBody>
          <a:bodyPr/>
          <a:lstStyle/>
          <a:p>
            <a:r>
              <a:rPr lang="zh-CN" altLang="en-US" dirty="0"/>
              <a:t>几率函数及更新</a:t>
            </a:r>
          </a:p>
        </p:txBody>
      </p:sp>
      <p:sp>
        <p:nvSpPr>
          <p:cNvPr id="3" name="内容占位符 2">
            <a:extLst>
              <a:ext uri="{FF2B5EF4-FFF2-40B4-BE49-F238E27FC236}">
                <a16:creationId xmlns:a16="http://schemas.microsoft.com/office/drawing/2014/main" id="{1B2444AF-2FA4-4BCE-A873-5A4A8732E034}"/>
              </a:ext>
            </a:extLst>
          </p:cNvPr>
          <p:cNvSpPr>
            <a:spLocks noGrp="1"/>
          </p:cNvSpPr>
          <p:nvPr>
            <p:ph idx="1"/>
          </p:nvPr>
        </p:nvSpPr>
        <p:spPr/>
        <p:txBody>
          <a:bodyPr/>
          <a:lstStyle/>
          <a:p>
            <a:pPr hangingPunct="1"/>
            <a:r>
              <a:rPr lang="zh-CN" altLang="zh-CN" dirty="0"/>
              <a:t>几率</a:t>
            </a:r>
            <a:r>
              <a:rPr lang="zh-CN" altLang="en-US" dirty="0"/>
              <a:t>（</a:t>
            </a:r>
            <a:r>
              <a:rPr lang="en-US" altLang="zh-CN" dirty="0">
                <a:solidFill>
                  <a:schemeClr val="accent2"/>
                </a:solidFill>
                <a:latin typeface="Times New Roman" panose="02020603050405020304" pitchFamily="18" charset="0"/>
              </a:rPr>
              <a:t> Odds </a:t>
            </a:r>
            <a:r>
              <a:rPr lang="zh-CN" altLang="en-US" dirty="0"/>
              <a:t>）</a:t>
            </a:r>
            <a:r>
              <a:rPr lang="zh-CN" altLang="zh-CN" dirty="0"/>
              <a:t>函数O(X)</a:t>
            </a:r>
            <a:r>
              <a:rPr lang="zh-CN" altLang="en-US" dirty="0"/>
              <a:t>：单调性与</a:t>
            </a:r>
            <a:r>
              <a:rPr lang="en-US" altLang="zh-CN" dirty="0"/>
              <a:t>P(X)</a:t>
            </a:r>
            <a:r>
              <a:rPr lang="zh-CN" altLang="en-US" dirty="0"/>
              <a:t>相同，</a:t>
            </a:r>
            <a:r>
              <a:rPr lang="en-US" altLang="zh-CN" dirty="0"/>
              <a:t>(0, +</a:t>
            </a:r>
            <a:r>
              <a:rPr lang="en-US" altLang="zh-CN" dirty="0">
                <a:latin typeface="Times New Roman" panose="02020603050405020304" pitchFamily="18" charset="0"/>
                <a:cs typeface="Times New Roman" panose="02020603050405020304" pitchFamily="18" charset="0"/>
              </a:rPr>
              <a:t>∞</a:t>
            </a:r>
            <a:r>
              <a:rPr lang="en-US" altLang="zh-CN" dirty="0"/>
              <a:t>)</a:t>
            </a:r>
            <a:endParaRPr lang="zh-CN" altLang="zh-CN" dirty="0"/>
          </a:p>
          <a:p>
            <a:pPr hangingPunct="1">
              <a:buNone/>
            </a:pPr>
            <a:endParaRPr lang="zh-CN" altLang="zh-CN" dirty="0"/>
          </a:p>
          <a:p>
            <a:pPr hangingPunct="1">
              <a:buNone/>
            </a:pPr>
            <a:endParaRPr lang="zh-CN" altLang="zh-CN" dirty="0"/>
          </a:p>
          <a:p>
            <a:pPr hangingPunct="1"/>
            <a:r>
              <a:rPr lang="zh-CN" altLang="en-US" dirty="0"/>
              <a:t>采用规则的充分性</a:t>
            </a:r>
            <a:r>
              <a:rPr lang="en-US" altLang="zh-CN" dirty="0"/>
              <a:t>LS</a:t>
            </a:r>
            <a:r>
              <a:rPr lang="zh-CN" altLang="en-US" dirty="0"/>
              <a:t>计算</a:t>
            </a:r>
          </a:p>
        </p:txBody>
      </p:sp>
      <p:sp>
        <p:nvSpPr>
          <p:cNvPr id="4" name="灯片编号占位符 3">
            <a:extLst>
              <a:ext uri="{FF2B5EF4-FFF2-40B4-BE49-F238E27FC236}">
                <a16:creationId xmlns:a16="http://schemas.microsoft.com/office/drawing/2014/main" id="{A2B12CBF-1503-4F3F-8CF5-1864F03BB956}"/>
              </a:ext>
            </a:extLst>
          </p:cNvPr>
          <p:cNvSpPr>
            <a:spLocks noGrp="1"/>
          </p:cNvSpPr>
          <p:nvPr>
            <p:ph type="sldNum" sz="quarter" idx="12"/>
          </p:nvPr>
        </p:nvSpPr>
        <p:spPr/>
        <p:txBody>
          <a:bodyPr/>
          <a:lstStyle/>
          <a:p>
            <a:pPr>
              <a:defRPr/>
            </a:pPr>
            <a:fld id="{F93565C8-2DE5-4E5B-A203-1E3BCE8159D5}" type="slidenum">
              <a:rPr lang="zh-CN" altLang="en-US" smtClean="0"/>
              <a:pPr>
                <a:defRPr/>
              </a:pPr>
              <a:t>41</a:t>
            </a:fld>
            <a:endParaRPr lang="en-US" altLang="zh-CN"/>
          </a:p>
        </p:txBody>
      </p:sp>
      <p:graphicFrame>
        <p:nvGraphicFramePr>
          <p:cNvPr id="5" name="Object 4">
            <a:extLst>
              <a:ext uri="{FF2B5EF4-FFF2-40B4-BE49-F238E27FC236}">
                <a16:creationId xmlns:a16="http://schemas.microsoft.com/office/drawing/2014/main" id="{1EB86B89-6F2D-4FC3-9E03-5DA7C7408AFC}"/>
              </a:ext>
            </a:extLst>
          </p:cNvPr>
          <p:cNvGraphicFramePr>
            <a:graphicFrameLocks noChangeAspect="1"/>
          </p:cNvGraphicFramePr>
          <p:nvPr>
            <p:extLst>
              <p:ext uri="{D42A27DB-BD31-4B8C-83A1-F6EECF244321}">
                <p14:modId xmlns:p14="http://schemas.microsoft.com/office/powerpoint/2010/main" val="4184507706"/>
              </p:ext>
            </p:extLst>
          </p:nvPr>
        </p:nvGraphicFramePr>
        <p:xfrm>
          <a:off x="1223962" y="1859352"/>
          <a:ext cx="2987998" cy="742950"/>
        </p:xfrm>
        <a:graphic>
          <a:graphicData uri="http://schemas.openxmlformats.org/presentationml/2006/ole">
            <mc:AlternateContent xmlns:mc="http://schemas.openxmlformats.org/markup-compatibility/2006">
              <mc:Choice xmlns:v="urn:schemas-microsoft-com:vml" Requires="v">
                <p:oleObj spid="_x0000_s65718" r:id="rId3" imgW="1588189" imgH="419282" progId="Equation.3">
                  <p:embed/>
                </p:oleObj>
              </mc:Choice>
              <mc:Fallback>
                <p:oleObj r:id="rId3" imgW="1588189" imgH="419282" progId="Equation.3">
                  <p:embed/>
                  <p:pic>
                    <p:nvPicPr>
                      <p:cNvPr id="50180" name="Object 4">
                        <a:extLst>
                          <a:ext uri="{FF2B5EF4-FFF2-40B4-BE49-F238E27FC236}">
                            <a16:creationId xmlns:a16="http://schemas.microsoft.com/office/drawing/2014/main" id="{DEB57FEF-3764-4604-BF70-D27F62509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2" y="1859352"/>
                        <a:ext cx="2987998" cy="742950"/>
                      </a:xfrm>
                      <a:prstGeom prst="rect">
                        <a:avLst/>
                      </a:prstGeom>
                      <a:noFill/>
                      <a:ln>
                        <a:noFill/>
                      </a:ln>
                      <a:effectLst/>
                      <a:extLst/>
                    </p:spPr>
                  </p:pic>
                </p:oleObj>
              </mc:Fallback>
            </mc:AlternateContent>
          </a:graphicData>
        </a:graphic>
      </p:graphicFrame>
      <p:graphicFrame>
        <p:nvGraphicFramePr>
          <p:cNvPr id="6" name="Object 5">
            <a:extLst>
              <a:ext uri="{FF2B5EF4-FFF2-40B4-BE49-F238E27FC236}">
                <a16:creationId xmlns:a16="http://schemas.microsoft.com/office/drawing/2014/main" id="{FBCE5C61-71F1-42EF-9408-35913BEB85ED}"/>
              </a:ext>
            </a:extLst>
          </p:cNvPr>
          <p:cNvGraphicFramePr>
            <a:graphicFrameLocks noChangeAspect="1"/>
          </p:cNvGraphicFramePr>
          <p:nvPr>
            <p:extLst>
              <p:ext uri="{D42A27DB-BD31-4B8C-83A1-F6EECF244321}">
                <p14:modId xmlns:p14="http://schemas.microsoft.com/office/powerpoint/2010/main" val="1862685796"/>
              </p:ext>
            </p:extLst>
          </p:nvPr>
        </p:nvGraphicFramePr>
        <p:xfrm>
          <a:off x="4319587" y="1859352"/>
          <a:ext cx="2189162" cy="742950"/>
        </p:xfrm>
        <a:graphic>
          <a:graphicData uri="http://schemas.openxmlformats.org/presentationml/2006/ole">
            <mc:AlternateContent xmlns:mc="http://schemas.openxmlformats.org/markup-compatibility/2006">
              <mc:Choice xmlns:v="urn:schemas-microsoft-com:vml" Requires="v">
                <p:oleObj spid="_x0000_s65719" r:id="rId5" imgW="1119544" imgH="419829" progId="Equation.3">
                  <p:embed/>
                </p:oleObj>
              </mc:Choice>
              <mc:Fallback>
                <p:oleObj r:id="rId5" imgW="1119544" imgH="419829" progId="Equation.3">
                  <p:embed/>
                  <p:pic>
                    <p:nvPicPr>
                      <p:cNvPr id="50181" name="Object 5">
                        <a:extLst>
                          <a:ext uri="{FF2B5EF4-FFF2-40B4-BE49-F238E27FC236}">
                            <a16:creationId xmlns:a16="http://schemas.microsoft.com/office/drawing/2014/main" id="{0876DD09-CE93-4EFC-805A-C3C60D91D6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9587" y="1859352"/>
                        <a:ext cx="2189162" cy="742950"/>
                      </a:xfrm>
                      <a:prstGeom prst="rect">
                        <a:avLst/>
                      </a:prstGeom>
                      <a:noFill/>
                      <a:ln>
                        <a:noFill/>
                      </a:ln>
                      <a:effectLst/>
                      <a:extLst/>
                    </p:spPr>
                  </p:pic>
                </p:oleObj>
              </mc:Fallback>
            </mc:AlternateContent>
          </a:graphicData>
        </a:graphic>
      </p:graphicFrame>
      <p:graphicFrame>
        <p:nvGraphicFramePr>
          <p:cNvPr id="7" name="Object 6">
            <a:extLst>
              <a:ext uri="{FF2B5EF4-FFF2-40B4-BE49-F238E27FC236}">
                <a16:creationId xmlns:a16="http://schemas.microsoft.com/office/drawing/2014/main" id="{D0B90C60-A199-4FBB-A76F-9F7EA9CD3696}"/>
              </a:ext>
            </a:extLst>
          </p:cNvPr>
          <p:cNvGraphicFramePr>
            <a:graphicFrameLocks noChangeAspect="1"/>
          </p:cNvGraphicFramePr>
          <p:nvPr>
            <p:extLst>
              <p:ext uri="{D42A27DB-BD31-4B8C-83A1-F6EECF244321}">
                <p14:modId xmlns:p14="http://schemas.microsoft.com/office/powerpoint/2010/main" val="3728752295"/>
              </p:ext>
            </p:extLst>
          </p:nvPr>
        </p:nvGraphicFramePr>
        <p:xfrm>
          <a:off x="1239837" y="3295425"/>
          <a:ext cx="3079750" cy="785812"/>
        </p:xfrm>
        <a:graphic>
          <a:graphicData uri="http://schemas.openxmlformats.org/presentationml/2006/ole">
            <mc:AlternateContent xmlns:mc="http://schemas.openxmlformats.org/markup-compatibility/2006">
              <mc:Choice xmlns:v="urn:schemas-microsoft-com:vml" Requires="v">
                <p:oleObj spid="_x0000_s65720" r:id="rId7" imgW="1740655" imgH="419282" progId="Equation.3">
                  <p:embed/>
                </p:oleObj>
              </mc:Choice>
              <mc:Fallback>
                <p:oleObj r:id="rId7" imgW="1740655" imgH="419282" progId="Equation.3">
                  <p:embed/>
                  <p:pic>
                    <p:nvPicPr>
                      <p:cNvPr id="48134" name="Object 6">
                        <a:extLst>
                          <a:ext uri="{FF2B5EF4-FFF2-40B4-BE49-F238E27FC236}">
                            <a16:creationId xmlns:a16="http://schemas.microsoft.com/office/drawing/2014/main" id="{E9D9E26A-208A-4E5F-B6C3-91BB435313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837" y="3295425"/>
                        <a:ext cx="307975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a:extLst>
              <a:ext uri="{FF2B5EF4-FFF2-40B4-BE49-F238E27FC236}">
                <a16:creationId xmlns:a16="http://schemas.microsoft.com/office/drawing/2014/main" id="{E4C9BF26-0999-4EEF-B6F6-D7578D9A3A42}"/>
              </a:ext>
            </a:extLst>
          </p:cNvPr>
          <p:cNvGraphicFramePr>
            <a:graphicFrameLocks noChangeAspect="1"/>
          </p:cNvGraphicFramePr>
          <p:nvPr>
            <p:extLst>
              <p:ext uri="{D42A27DB-BD31-4B8C-83A1-F6EECF244321}">
                <p14:modId xmlns:p14="http://schemas.microsoft.com/office/powerpoint/2010/main" val="1129846167"/>
              </p:ext>
            </p:extLst>
          </p:nvPr>
        </p:nvGraphicFramePr>
        <p:xfrm>
          <a:off x="1239837" y="4297137"/>
          <a:ext cx="2471738" cy="381000"/>
        </p:xfrm>
        <a:graphic>
          <a:graphicData uri="http://schemas.openxmlformats.org/presentationml/2006/ole">
            <mc:AlternateContent xmlns:mc="http://schemas.openxmlformats.org/markup-compatibility/2006">
              <mc:Choice xmlns:v="urn:schemas-microsoft-com:vml" Requires="v">
                <p:oleObj spid="_x0000_s65721" r:id="rId9" imgW="1398214" imgH="203377" progId="Equation.3">
                  <p:embed/>
                </p:oleObj>
              </mc:Choice>
              <mc:Fallback>
                <p:oleObj r:id="rId9" imgW="1398214" imgH="203377" progId="Equation.3">
                  <p:embed/>
                  <p:pic>
                    <p:nvPicPr>
                      <p:cNvPr id="50183" name="Object 7">
                        <a:extLst>
                          <a:ext uri="{FF2B5EF4-FFF2-40B4-BE49-F238E27FC236}">
                            <a16:creationId xmlns:a16="http://schemas.microsoft.com/office/drawing/2014/main" id="{46238FEB-B07F-4818-8BE8-5BD2139824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9837" y="4297137"/>
                        <a:ext cx="2471738" cy="381000"/>
                      </a:xfrm>
                      <a:prstGeom prst="rect">
                        <a:avLst/>
                      </a:prstGeom>
                      <a:solidFill>
                        <a:schemeClr val="bg1"/>
                      </a:solidFill>
                      <a:ln>
                        <a:noFill/>
                      </a:ln>
                      <a:effectLst/>
                      <a:extLst/>
                    </p:spPr>
                  </p:pic>
                </p:oleObj>
              </mc:Fallback>
            </mc:AlternateContent>
          </a:graphicData>
        </a:graphic>
      </p:graphicFrame>
      <p:sp>
        <p:nvSpPr>
          <p:cNvPr id="12" name="标注: 弯曲线形 11">
            <a:extLst>
              <a:ext uri="{FF2B5EF4-FFF2-40B4-BE49-F238E27FC236}">
                <a16:creationId xmlns:a16="http://schemas.microsoft.com/office/drawing/2014/main" id="{ED0CE8BF-2157-464D-8915-B5773FD3601D}"/>
              </a:ext>
            </a:extLst>
          </p:cNvPr>
          <p:cNvSpPr/>
          <p:nvPr/>
        </p:nvSpPr>
        <p:spPr bwMode="auto">
          <a:xfrm>
            <a:off x="5580112" y="3979805"/>
            <a:ext cx="2880319" cy="1015663"/>
          </a:xfrm>
          <a:prstGeom prst="borderCallout2">
            <a:avLst>
              <a:gd name="adj1" fmla="val 45902"/>
              <a:gd name="adj2" fmla="val -1782"/>
              <a:gd name="adj3" fmla="val 45902"/>
              <a:gd name="adj4" fmla="val -14147"/>
              <a:gd name="adj5" fmla="val 52480"/>
              <a:gd name="adj6" fmla="val -59265"/>
            </a:avLst>
          </a:prstGeom>
          <a:solidFill>
            <a:srgbClr val="FFC000">
              <a:alpha val="38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eaLnBrk="1" hangingPunct="1">
              <a:spcBef>
                <a:spcPct val="20000"/>
              </a:spcBef>
            </a:pPr>
            <a:r>
              <a:rPr lang="zh-CN" altLang="zh-CN" sz="2000" dirty="0">
                <a:latin typeface="宋体" panose="02010600030101010101" pitchFamily="2" charset="-122"/>
                <a:ea typeface="宋体" panose="02010600030101010101" pitchFamily="2" charset="-122"/>
              </a:rPr>
              <a:t>E肯定出现的情况下，H的先验几率</a:t>
            </a:r>
            <a:r>
              <a:rPr lang="zh-CN" altLang="zh-CN" sz="2000" b="1" dirty="0">
                <a:solidFill>
                  <a:srgbClr val="FF0000"/>
                </a:solidFill>
                <a:latin typeface="宋体" panose="02010600030101010101" pitchFamily="2" charset="-122"/>
                <a:ea typeface="宋体" panose="02010600030101010101" pitchFamily="2" charset="-122"/>
              </a:rPr>
              <a:t>更新</a:t>
            </a:r>
            <a:r>
              <a:rPr lang="zh-CN" altLang="zh-CN" sz="2000" dirty="0">
                <a:latin typeface="宋体" panose="02010600030101010101" pitchFamily="2" charset="-122"/>
                <a:ea typeface="宋体" panose="02010600030101010101" pitchFamily="2" charset="-122"/>
              </a:rPr>
              <a:t>为后验几率的公式</a:t>
            </a:r>
          </a:p>
        </p:txBody>
      </p:sp>
      <p:sp>
        <p:nvSpPr>
          <p:cNvPr id="13" name="标注: 弯曲线形 12">
            <a:extLst>
              <a:ext uri="{FF2B5EF4-FFF2-40B4-BE49-F238E27FC236}">
                <a16:creationId xmlns:a16="http://schemas.microsoft.com/office/drawing/2014/main" id="{64D09245-2608-4791-A068-879F90954753}"/>
              </a:ext>
            </a:extLst>
          </p:cNvPr>
          <p:cNvSpPr/>
          <p:nvPr/>
        </p:nvSpPr>
        <p:spPr bwMode="auto">
          <a:xfrm>
            <a:off x="5548695" y="3516977"/>
            <a:ext cx="2484982" cy="400110"/>
          </a:xfrm>
          <a:prstGeom prst="borderCallout2">
            <a:avLst>
              <a:gd name="adj1" fmla="val 45902"/>
              <a:gd name="adj2" fmla="val -1782"/>
              <a:gd name="adj3" fmla="val 45902"/>
              <a:gd name="adj4" fmla="val -14147"/>
              <a:gd name="adj5" fmla="val 226604"/>
              <a:gd name="adj6" fmla="val -69229"/>
            </a:avLst>
          </a:prstGeom>
          <a:solidFill>
            <a:srgbClr val="00B0F0">
              <a:alpha val="38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algn="just" eaLnBrk="1" hangingPunct="1">
              <a:spcBef>
                <a:spcPct val="20000"/>
              </a:spcBef>
            </a:pPr>
            <a:r>
              <a:rPr lang="en-US" altLang="zh-CN" sz="2000" b="1" dirty="0">
                <a:latin typeface="+mn-lt"/>
                <a:ea typeface="宋体" panose="02010600030101010101" pitchFamily="2" charset="-122"/>
              </a:rPr>
              <a:t>O(X)</a:t>
            </a:r>
            <a:r>
              <a:rPr lang="zh-CN" altLang="en-US" sz="2000" b="1" dirty="0">
                <a:latin typeface="+mn-lt"/>
                <a:ea typeface="宋体" panose="02010600030101010101" pitchFamily="2" charset="-122"/>
              </a:rPr>
              <a:t>与</a:t>
            </a:r>
            <a:r>
              <a:rPr lang="en-US" altLang="zh-CN" sz="2000" b="1" dirty="0">
                <a:latin typeface="+mn-lt"/>
                <a:ea typeface="宋体" panose="02010600030101010101" pitchFamily="2" charset="-122"/>
              </a:rPr>
              <a:t>LN</a:t>
            </a:r>
            <a:r>
              <a:rPr lang="zh-CN" altLang="en-US" sz="2000" b="1" dirty="0">
                <a:latin typeface="+mn-lt"/>
                <a:ea typeface="宋体" panose="02010600030101010101" pitchFamily="2" charset="-122"/>
              </a:rPr>
              <a:t>的关系</a:t>
            </a:r>
            <a:endParaRPr lang="zh-CN" altLang="zh-CN" sz="2000" b="1" dirty="0">
              <a:latin typeface="+mn-lt"/>
              <a:ea typeface="宋体" panose="02010600030101010101" pitchFamily="2" charset="-122"/>
            </a:endParaRPr>
          </a:p>
        </p:txBody>
      </p:sp>
      <p:sp>
        <p:nvSpPr>
          <p:cNvPr id="14" name="矩形 13">
            <a:extLst>
              <a:ext uri="{FF2B5EF4-FFF2-40B4-BE49-F238E27FC236}">
                <a16:creationId xmlns:a16="http://schemas.microsoft.com/office/drawing/2014/main" id="{A1B210BD-CE30-41BE-8D82-24E7B7D95B97}"/>
              </a:ext>
            </a:extLst>
          </p:cNvPr>
          <p:cNvSpPr/>
          <p:nvPr/>
        </p:nvSpPr>
        <p:spPr bwMode="auto">
          <a:xfrm>
            <a:off x="899592" y="5058186"/>
            <a:ext cx="7560839" cy="1172850"/>
          </a:xfrm>
          <a:prstGeom prst="rect">
            <a:avLst/>
          </a:prstGeom>
          <a:solidFill>
            <a:srgbClr val="FFFF00">
              <a:alpha val="34000"/>
            </a:srgbClr>
          </a:solid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just" defTabSz="914400" rtl="0" eaLnBrk="1" fontAlgn="base" latinLnBrk="0" hangingPunct="1">
              <a:lnSpc>
                <a:spcPct val="110000"/>
              </a:lnSpc>
              <a:spcBef>
                <a:spcPct val="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mn-lt"/>
                <a:ea typeface="微软雅黑" panose="020B0503020204020204" pitchFamily="34" charset="-122"/>
              </a:rPr>
              <a:t>LS</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rPr>
              <a:t>越大，</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rPr>
              <a:t>O(H|E)</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rPr>
              <a:t>就越大，且</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rPr>
              <a:t>P(H|E)</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rPr>
              <a:t>也越大，说明</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rPr>
              <a:t>E</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rPr>
              <a:t>对</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rPr>
              <a:t>H</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rPr>
              <a:t>的支持越强</a:t>
            </a:r>
            <a:endParaRPr kumimoji="0" lang="en-US" altLang="zh-CN" sz="2000" b="1" i="0" u="none" strike="noStrike" cap="none" normalizeH="0" baseline="0" dirty="0">
              <a:ln>
                <a:noFill/>
              </a:ln>
              <a:solidFill>
                <a:schemeClr val="tx1"/>
              </a:solidFill>
              <a:effectLst/>
              <a:latin typeface="+mn-lt"/>
              <a:ea typeface="微软雅黑" panose="020B0503020204020204" pitchFamily="34" charset="-122"/>
            </a:endParaRPr>
          </a:p>
          <a:p>
            <a:pPr algn="just" eaLnBrk="1" hangingPunct="1">
              <a:lnSpc>
                <a:spcPct val="110000"/>
              </a:lnSpc>
            </a:pPr>
            <a:r>
              <a:rPr lang="zh-CN" altLang="en-US" sz="2000" b="1" dirty="0">
                <a:latin typeface="+mn-lt"/>
                <a:ea typeface="微软雅黑" panose="020B0503020204020204" pitchFamily="34" charset="-122"/>
              </a:rPr>
              <a:t>当</a:t>
            </a:r>
            <a:r>
              <a:rPr lang="en-US" altLang="zh-CN" sz="2000" b="1" dirty="0">
                <a:latin typeface="+mn-lt"/>
                <a:ea typeface="微软雅黑" panose="020B0503020204020204" pitchFamily="34" charset="-122"/>
              </a:rPr>
              <a:t>LS</a:t>
            </a:r>
            <a:r>
              <a:rPr lang="en-US" altLang="zh-CN" sz="2000" b="1" dirty="0">
                <a:latin typeface="+mn-lt"/>
                <a:ea typeface="微软雅黑" panose="020B0503020204020204" pitchFamily="34" charset="-122"/>
                <a:sym typeface="Symbol" panose="05050102010706020507" pitchFamily="18" charset="2"/>
              </a:rPr>
              <a:t></a:t>
            </a:r>
            <a:r>
              <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rPr>
              <a:t>∞</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时，</a:t>
            </a:r>
            <a:r>
              <a:rPr lang="en-US" altLang="zh-CN" sz="2000" b="1" dirty="0">
                <a:latin typeface="+mn-lt"/>
                <a:ea typeface="微软雅黑" panose="020B0503020204020204" pitchFamily="34" charset="-122"/>
              </a:rPr>
              <a:t> O(H|E)</a:t>
            </a:r>
            <a:r>
              <a:rPr lang="en-US" altLang="zh-CN" sz="2000" b="1" dirty="0">
                <a:latin typeface="+mn-lt"/>
                <a:ea typeface="微软雅黑" panose="020B0503020204020204" pitchFamily="34" charset="-122"/>
                <a:sym typeface="Symbol" panose="05050102010706020507" pitchFamily="18" charset="2"/>
              </a:rPr>
              <a:t> </a:t>
            </a:r>
            <a:r>
              <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rPr>
              <a:t>∞</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a:t>
            </a:r>
            <a:r>
              <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rPr>
              <a:t>P(H|E)</a:t>
            </a:r>
            <a:r>
              <a:rPr lang="en-US" altLang="zh-CN" sz="2000" b="1" dirty="0">
                <a:latin typeface="+mn-lt"/>
                <a:ea typeface="微软雅黑" panose="020B0503020204020204" pitchFamily="34" charset="-122"/>
                <a:sym typeface="Symbol" panose="05050102010706020507" pitchFamily="18" charset="2"/>
              </a:rPr>
              <a:t> </a:t>
            </a:r>
            <a:r>
              <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rPr>
              <a:t>1</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，说明</a:t>
            </a:r>
            <a:r>
              <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rPr>
              <a:t>E</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的存在导致</a:t>
            </a:r>
            <a:r>
              <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rPr>
              <a:t>H</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为真</a:t>
            </a:r>
            <a:endPar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endParaRPr>
          </a:p>
          <a:p>
            <a:pPr algn="just" eaLnBrk="1" hangingPunct="1">
              <a:lnSpc>
                <a:spcPct val="110000"/>
              </a:lnSpc>
            </a:pPr>
            <a:r>
              <a:rPr kumimoji="0" lang="zh-CN" altLang="en-US" sz="2000" b="1" i="0" u="none" strike="noStrike" cap="none" normalizeH="0" baseline="0" dirty="0">
                <a:ln>
                  <a:noFill/>
                </a:ln>
                <a:solidFill>
                  <a:schemeClr val="tx1"/>
                </a:solidFill>
                <a:effectLst/>
                <a:latin typeface="+mn-lt"/>
                <a:ea typeface="微软雅黑" panose="020B0503020204020204" pitchFamily="34" charset="-122"/>
                <a:cs typeface="Times New Roman" panose="02020603050405020304" pitchFamily="18" charset="0"/>
                <a:sym typeface="Symbol" panose="05050102010706020507" pitchFamily="18" charset="2"/>
              </a:rPr>
              <a:t>因此，说明</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cs typeface="Times New Roman" panose="02020603050405020304" pitchFamily="18" charset="0"/>
                <a:sym typeface="Symbol" panose="05050102010706020507" pitchFamily="18" charset="2"/>
              </a:rPr>
              <a:t>E</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cs typeface="Times New Roman" panose="02020603050405020304" pitchFamily="18" charset="0"/>
                <a:sym typeface="Symbol" panose="05050102010706020507" pitchFamily="18" charset="2"/>
              </a:rPr>
              <a:t>对</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cs typeface="Times New Roman" panose="02020603050405020304" pitchFamily="18" charset="0"/>
                <a:sym typeface="Symbol" panose="05050102010706020507" pitchFamily="18" charset="2"/>
              </a:rPr>
              <a:t>H</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是充分的，称</a:t>
            </a:r>
            <a:r>
              <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rPr>
              <a:t>LS</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为充分性因子</a:t>
            </a:r>
            <a:endParaRPr kumimoji="0" lang="zh-CN" altLang="en-US" sz="2000" b="1" i="0" u="none" strike="noStrike" cap="none" normalizeH="0" baseline="0" dirty="0">
              <a:ln>
                <a:noFill/>
              </a:ln>
              <a:solidFill>
                <a:schemeClr val="tx1"/>
              </a:solidFill>
              <a:effectLst/>
              <a:latin typeface="+mn-lt"/>
              <a:ea typeface="微软雅黑" panose="020B0503020204020204" pitchFamily="34" charset="-122"/>
            </a:endParaRPr>
          </a:p>
        </p:txBody>
      </p:sp>
    </p:spTree>
    <p:extLst>
      <p:ext uri="{BB962C8B-B14F-4D97-AF65-F5344CB8AC3E}">
        <p14:creationId xmlns:p14="http://schemas.microsoft.com/office/powerpoint/2010/main" val="229079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B43BC-DE5D-4ECF-87C6-AF067F7706D9}"/>
              </a:ext>
            </a:extLst>
          </p:cNvPr>
          <p:cNvSpPr>
            <a:spLocks noGrp="1"/>
          </p:cNvSpPr>
          <p:nvPr>
            <p:ph type="title"/>
          </p:nvPr>
        </p:nvSpPr>
        <p:spPr/>
        <p:txBody>
          <a:bodyPr/>
          <a:lstStyle/>
          <a:p>
            <a:r>
              <a:rPr lang="zh-CN" altLang="en-US" dirty="0"/>
              <a:t>证据</a:t>
            </a:r>
            <a:r>
              <a:rPr lang="en-US" altLang="zh-CN" dirty="0"/>
              <a:t>E</a:t>
            </a:r>
            <a:r>
              <a:rPr lang="zh-CN" altLang="en-US" dirty="0"/>
              <a:t>肯定不存在的情况</a:t>
            </a:r>
          </a:p>
        </p:txBody>
      </p:sp>
      <p:sp>
        <p:nvSpPr>
          <p:cNvPr id="3" name="内容占位符 2">
            <a:extLst>
              <a:ext uri="{FF2B5EF4-FFF2-40B4-BE49-F238E27FC236}">
                <a16:creationId xmlns:a16="http://schemas.microsoft.com/office/drawing/2014/main" id="{0F13E053-543A-41CB-A8C8-ACCC963FCCA9}"/>
              </a:ext>
            </a:extLst>
          </p:cNvPr>
          <p:cNvSpPr>
            <a:spLocks noGrp="1"/>
          </p:cNvSpPr>
          <p:nvPr>
            <p:ph idx="1"/>
          </p:nvPr>
        </p:nvSpPr>
        <p:spPr/>
        <p:txBody>
          <a:bodyPr/>
          <a:lstStyle/>
          <a:p>
            <a:r>
              <a:rPr lang="zh-CN" altLang="en-US" dirty="0"/>
              <a:t>证据</a:t>
            </a:r>
            <a:r>
              <a:rPr lang="en-US" altLang="zh-CN" dirty="0"/>
              <a:t>E</a:t>
            </a:r>
            <a:r>
              <a:rPr lang="zh-CN" altLang="en-US" dirty="0"/>
              <a:t>肯定不存在，即</a:t>
            </a:r>
            <a:r>
              <a:rPr lang="en-US" altLang="zh-CN" dirty="0"/>
              <a:t>P(E)=0</a:t>
            </a:r>
            <a:r>
              <a:rPr lang="zh-CN" altLang="en-US" dirty="0"/>
              <a:t>时：</a:t>
            </a:r>
          </a:p>
          <a:p>
            <a:pPr lvl="1"/>
            <a:r>
              <a:rPr lang="en-US" altLang="zh-CN" dirty="0"/>
              <a:t>P(</a:t>
            </a:r>
            <a:r>
              <a:rPr lang="zh-CN" altLang="en-US" dirty="0"/>
              <a:t>～</a:t>
            </a:r>
            <a:r>
              <a:rPr lang="en-US" altLang="zh-CN" dirty="0"/>
              <a:t>E)=1</a:t>
            </a:r>
            <a:r>
              <a:rPr lang="zh-CN" altLang="en-US" dirty="0"/>
              <a:t>，由贝叶斯公式，可得：</a:t>
            </a:r>
          </a:p>
          <a:p>
            <a:endParaRPr lang="zh-CN" altLang="en-US" dirty="0"/>
          </a:p>
          <a:p>
            <a:endParaRPr lang="zh-CN" altLang="en-US" dirty="0"/>
          </a:p>
          <a:p>
            <a:pPr lvl="1"/>
            <a:endParaRPr lang="en-US" altLang="zh-CN" dirty="0"/>
          </a:p>
          <a:p>
            <a:pPr lvl="1"/>
            <a:endParaRPr lang="en-US" altLang="zh-CN" dirty="0"/>
          </a:p>
          <a:p>
            <a:pPr lvl="1"/>
            <a:r>
              <a:rPr lang="zh-CN" altLang="en-US" dirty="0"/>
              <a:t>两式相除得：</a:t>
            </a:r>
          </a:p>
          <a:p>
            <a:endParaRPr lang="zh-CN" altLang="en-US" dirty="0"/>
          </a:p>
          <a:p>
            <a:endParaRPr lang="zh-CN" altLang="en-US" dirty="0"/>
          </a:p>
        </p:txBody>
      </p:sp>
      <p:sp>
        <p:nvSpPr>
          <p:cNvPr id="4" name="灯片编号占位符 3">
            <a:extLst>
              <a:ext uri="{FF2B5EF4-FFF2-40B4-BE49-F238E27FC236}">
                <a16:creationId xmlns:a16="http://schemas.microsoft.com/office/drawing/2014/main" id="{F736BA3D-2F83-4DE8-8B18-F0C1E4B85639}"/>
              </a:ext>
            </a:extLst>
          </p:cNvPr>
          <p:cNvSpPr>
            <a:spLocks noGrp="1"/>
          </p:cNvSpPr>
          <p:nvPr>
            <p:ph type="sldNum" sz="quarter" idx="12"/>
          </p:nvPr>
        </p:nvSpPr>
        <p:spPr/>
        <p:txBody>
          <a:bodyPr/>
          <a:lstStyle/>
          <a:p>
            <a:pPr>
              <a:defRPr/>
            </a:pPr>
            <a:fld id="{F93565C8-2DE5-4E5B-A203-1E3BCE8159D5}" type="slidenum">
              <a:rPr lang="zh-CN" altLang="en-US" smtClean="0"/>
              <a:pPr>
                <a:defRPr/>
              </a:pPr>
              <a:t>42</a:t>
            </a:fld>
            <a:endParaRPr lang="en-US" altLang="zh-CN"/>
          </a:p>
        </p:txBody>
      </p:sp>
      <p:graphicFrame>
        <p:nvGraphicFramePr>
          <p:cNvPr id="5" name="Object 4">
            <a:extLst>
              <a:ext uri="{FF2B5EF4-FFF2-40B4-BE49-F238E27FC236}">
                <a16:creationId xmlns:a16="http://schemas.microsoft.com/office/drawing/2014/main" id="{D17978A5-9A82-4F15-86DF-FFCE1528A6FA}"/>
              </a:ext>
            </a:extLst>
          </p:cNvPr>
          <p:cNvGraphicFramePr>
            <a:graphicFrameLocks noChangeAspect="1"/>
          </p:cNvGraphicFramePr>
          <p:nvPr>
            <p:extLst>
              <p:ext uri="{D42A27DB-BD31-4B8C-83A1-F6EECF244321}">
                <p14:modId xmlns:p14="http://schemas.microsoft.com/office/powerpoint/2010/main" val="2900037703"/>
              </p:ext>
            </p:extLst>
          </p:nvPr>
        </p:nvGraphicFramePr>
        <p:xfrm>
          <a:off x="1362996" y="4803814"/>
          <a:ext cx="4430994" cy="757347"/>
        </p:xfrm>
        <a:graphic>
          <a:graphicData uri="http://schemas.openxmlformats.org/presentationml/2006/ole">
            <mc:AlternateContent xmlns:mc="http://schemas.openxmlformats.org/markup-compatibility/2006">
              <mc:Choice xmlns:v="urn:schemas-microsoft-com:vml" Requires="v">
                <p:oleObj spid="_x0000_s66818" r:id="rId3" imgW="2452164" imgH="419282" progId="Equation.3">
                  <p:embed/>
                </p:oleObj>
              </mc:Choice>
              <mc:Fallback>
                <p:oleObj r:id="rId3" imgW="2452164" imgH="419282" progId="Equation.3">
                  <p:embed/>
                  <p:pic>
                    <p:nvPicPr>
                      <p:cNvPr id="52228" name="Object 4">
                        <a:extLst>
                          <a:ext uri="{FF2B5EF4-FFF2-40B4-BE49-F238E27FC236}">
                            <a16:creationId xmlns:a16="http://schemas.microsoft.com/office/drawing/2014/main" id="{9D68C6BF-A34C-45F5-A33F-A57DF1A782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996" y="4803814"/>
                        <a:ext cx="4430994" cy="757347"/>
                      </a:xfrm>
                      <a:prstGeom prst="rect">
                        <a:avLst/>
                      </a:prstGeom>
                      <a:noFill/>
                      <a:ln>
                        <a:noFill/>
                      </a:ln>
                      <a:effectLst/>
                      <a:extLst/>
                    </p:spPr>
                  </p:pic>
                </p:oleObj>
              </mc:Fallback>
            </mc:AlternateContent>
          </a:graphicData>
        </a:graphic>
      </p:graphicFrame>
      <p:graphicFrame>
        <p:nvGraphicFramePr>
          <p:cNvPr id="6" name="Object 5">
            <a:extLst>
              <a:ext uri="{FF2B5EF4-FFF2-40B4-BE49-F238E27FC236}">
                <a16:creationId xmlns:a16="http://schemas.microsoft.com/office/drawing/2014/main" id="{9ACA0055-05C0-42F3-8D73-43D4A9758416}"/>
              </a:ext>
            </a:extLst>
          </p:cNvPr>
          <p:cNvGraphicFramePr>
            <a:graphicFrameLocks noChangeAspect="1"/>
          </p:cNvGraphicFramePr>
          <p:nvPr>
            <p:extLst>
              <p:ext uri="{D42A27DB-BD31-4B8C-83A1-F6EECF244321}">
                <p14:modId xmlns:p14="http://schemas.microsoft.com/office/powerpoint/2010/main" val="2575091691"/>
              </p:ext>
            </p:extLst>
          </p:nvPr>
        </p:nvGraphicFramePr>
        <p:xfrm>
          <a:off x="1402904" y="2476043"/>
          <a:ext cx="1711473" cy="398344"/>
        </p:xfrm>
        <a:graphic>
          <a:graphicData uri="http://schemas.openxmlformats.org/presentationml/2006/ole">
            <mc:AlternateContent xmlns:mc="http://schemas.openxmlformats.org/markup-compatibility/2006">
              <mc:Choice xmlns:v="urn:schemas-microsoft-com:vml" Requires="v">
                <p:oleObj spid="_x0000_s66819" r:id="rId5" imgW="852009" imgH="203465" progId="Equation.3">
                  <p:embed/>
                </p:oleObj>
              </mc:Choice>
              <mc:Fallback>
                <p:oleObj r:id="rId5" imgW="852009" imgH="203465" progId="Equation.3">
                  <p:embed/>
                  <p:pic>
                    <p:nvPicPr>
                      <p:cNvPr id="52229" name="Object 5">
                        <a:extLst>
                          <a:ext uri="{FF2B5EF4-FFF2-40B4-BE49-F238E27FC236}">
                            <a16:creationId xmlns:a16="http://schemas.microsoft.com/office/drawing/2014/main" id="{7E113878-67FC-4CC5-8B8E-AE4E7B97B1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2904" y="2476043"/>
                        <a:ext cx="1711473" cy="398344"/>
                      </a:xfrm>
                      <a:prstGeom prst="rect">
                        <a:avLst/>
                      </a:prstGeom>
                      <a:noFill/>
                      <a:ln>
                        <a:noFill/>
                      </a:ln>
                      <a:effectLst/>
                      <a:extLst/>
                    </p:spPr>
                  </p:pic>
                </p:oleObj>
              </mc:Fallback>
            </mc:AlternateContent>
          </a:graphicData>
        </a:graphic>
      </p:graphicFrame>
      <p:graphicFrame>
        <p:nvGraphicFramePr>
          <p:cNvPr id="7" name="Object 6">
            <a:extLst>
              <a:ext uri="{FF2B5EF4-FFF2-40B4-BE49-F238E27FC236}">
                <a16:creationId xmlns:a16="http://schemas.microsoft.com/office/drawing/2014/main" id="{C21A870B-3A41-4F1B-85AD-9C14D8A3666F}"/>
              </a:ext>
            </a:extLst>
          </p:cNvPr>
          <p:cNvGraphicFramePr>
            <a:graphicFrameLocks noChangeAspect="1"/>
          </p:cNvGraphicFramePr>
          <p:nvPr>
            <p:extLst>
              <p:ext uri="{D42A27DB-BD31-4B8C-83A1-F6EECF244321}">
                <p14:modId xmlns:p14="http://schemas.microsoft.com/office/powerpoint/2010/main" val="591401555"/>
              </p:ext>
            </p:extLst>
          </p:nvPr>
        </p:nvGraphicFramePr>
        <p:xfrm>
          <a:off x="1387128" y="3369223"/>
          <a:ext cx="1965690" cy="370319"/>
        </p:xfrm>
        <a:graphic>
          <a:graphicData uri="http://schemas.openxmlformats.org/presentationml/2006/ole">
            <mc:AlternateContent xmlns:mc="http://schemas.openxmlformats.org/markup-compatibility/2006">
              <mc:Choice xmlns:v="urn:schemas-microsoft-com:vml" Requires="v">
                <p:oleObj spid="_x0000_s66820" r:id="rId7" imgW="966458" imgH="203465" progId="Equation.3">
                  <p:embed/>
                </p:oleObj>
              </mc:Choice>
              <mc:Fallback>
                <p:oleObj r:id="rId7" imgW="966458" imgH="203465" progId="Equation.3">
                  <p:embed/>
                  <p:pic>
                    <p:nvPicPr>
                      <p:cNvPr id="52230" name="Object 6">
                        <a:extLst>
                          <a:ext uri="{FF2B5EF4-FFF2-40B4-BE49-F238E27FC236}">
                            <a16:creationId xmlns:a16="http://schemas.microsoft.com/office/drawing/2014/main" id="{F680FF29-7FAC-43D9-A522-C1BEB8DED9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7128" y="3369223"/>
                        <a:ext cx="1965690" cy="370319"/>
                      </a:xfrm>
                      <a:prstGeom prst="rect">
                        <a:avLst/>
                      </a:prstGeom>
                      <a:noFill/>
                      <a:ln>
                        <a:noFill/>
                      </a:ln>
                      <a:effectLst/>
                      <a:extLst/>
                    </p:spPr>
                  </p:pic>
                </p:oleObj>
              </mc:Fallback>
            </mc:AlternateContent>
          </a:graphicData>
        </a:graphic>
      </p:graphicFrame>
      <p:graphicFrame>
        <p:nvGraphicFramePr>
          <p:cNvPr id="8" name="Object 7">
            <a:extLst>
              <a:ext uri="{FF2B5EF4-FFF2-40B4-BE49-F238E27FC236}">
                <a16:creationId xmlns:a16="http://schemas.microsoft.com/office/drawing/2014/main" id="{703B26D1-B034-4962-A2C3-08E4DA75BD52}"/>
              </a:ext>
            </a:extLst>
          </p:cNvPr>
          <p:cNvGraphicFramePr>
            <a:graphicFrameLocks noChangeAspect="1"/>
          </p:cNvGraphicFramePr>
          <p:nvPr>
            <p:extLst>
              <p:ext uri="{D42A27DB-BD31-4B8C-83A1-F6EECF244321}">
                <p14:modId xmlns:p14="http://schemas.microsoft.com/office/powerpoint/2010/main" val="443611927"/>
              </p:ext>
            </p:extLst>
          </p:nvPr>
        </p:nvGraphicFramePr>
        <p:xfrm>
          <a:off x="5604298" y="2466035"/>
          <a:ext cx="2521294" cy="395905"/>
        </p:xfrm>
        <a:graphic>
          <a:graphicData uri="http://schemas.openxmlformats.org/presentationml/2006/ole">
            <mc:AlternateContent xmlns:mc="http://schemas.openxmlformats.org/markup-compatibility/2006">
              <mc:Choice xmlns:v="urn:schemas-microsoft-com:vml" Requires="v">
                <p:oleObj spid="_x0000_s66821" r:id="rId9" imgW="1296525" imgH="203377" progId="Equation.3">
                  <p:embed/>
                </p:oleObj>
              </mc:Choice>
              <mc:Fallback>
                <p:oleObj r:id="rId9" imgW="1296525" imgH="203377" progId="Equation.3">
                  <p:embed/>
                  <p:pic>
                    <p:nvPicPr>
                      <p:cNvPr id="52231" name="Object 7">
                        <a:extLst>
                          <a:ext uri="{FF2B5EF4-FFF2-40B4-BE49-F238E27FC236}">
                            <a16:creationId xmlns:a16="http://schemas.microsoft.com/office/drawing/2014/main" id="{058E4781-447E-4067-B5E7-80BFFE318D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4298" y="2466035"/>
                        <a:ext cx="2521294" cy="395905"/>
                      </a:xfrm>
                      <a:prstGeom prst="rect">
                        <a:avLst/>
                      </a:prstGeom>
                      <a:noFill/>
                      <a:ln>
                        <a:noFill/>
                      </a:ln>
                      <a:effectLst/>
                      <a:extLst/>
                    </p:spPr>
                  </p:pic>
                </p:oleObj>
              </mc:Fallback>
            </mc:AlternateContent>
          </a:graphicData>
        </a:graphic>
      </p:graphicFrame>
      <p:graphicFrame>
        <p:nvGraphicFramePr>
          <p:cNvPr id="9" name="Object 8">
            <a:extLst>
              <a:ext uri="{FF2B5EF4-FFF2-40B4-BE49-F238E27FC236}">
                <a16:creationId xmlns:a16="http://schemas.microsoft.com/office/drawing/2014/main" id="{4F647644-F1C9-4B56-95CD-2550C126C1B1}"/>
              </a:ext>
            </a:extLst>
          </p:cNvPr>
          <p:cNvGraphicFramePr>
            <a:graphicFrameLocks noChangeAspect="1"/>
          </p:cNvGraphicFramePr>
          <p:nvPr>
            <p:extLst>
              <p:ext uri="{D42A27DB-BD31-4B8C-83A1-F6EECF244321}">
                <p14:modId xmlns:p14="http://schemas.microsoft.com/office/powerpoint/2010/main" val="3574369621"/>
              </p:ext>
            </p:extLst>
          </p:nvPr>
        </p:nvGraphicFramePr>
        <p:xfrm>
          <a:off x="5865427" y="3363418"/>
          <a:ext cx="2775824" cy="381928"/>
        </p:xfrm>
        <a:graphic>
          <a:graphicData uri="http://schemas.openxmlformats.org/presentationml/2006/ole">
            <mc:AlternateContent xmlns:mc="http://schemas.openxmlformats.org/markup-compatibility/2006">
              <mc:Choice xmlns:v="urn:schemas-microsoft-com:vml" Requires="v">
                <p:oleObj spid="_x0000_s66822" r:id="rId11" imgW="1536033" imgH="203112" progId="Equation.3">
                  <p:embed/>
                </p:oleObj>
              </mc:Choice>
              <mc:Fallback>
                <p:oleObj r:id="rId11" imgW="1536033" imgH="203112" progId="Equation.3">
                  <p:embed/>
                  <p:pic>
                    <p:nvPicPr>
                      <p:cNvPr id="52232" name="Object 8">
                        <a:extLst>
                          <a:ext uri="{FF2B5EF4-FFF2-40B4-BE49-F238E27FC236}">
                            <a16:creationId xmlns:a16="http://schemas.microsoft.com/office/drawing/2014/main" id="{76B6C087-3F8A-49EF-83E9-8DEBAEB3D8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5427" y="3363418"/>
                        <a:ext cx="2775824" cy="381928"/>
                      </a:xfrm>
                      <a:prstGeom prst="rect">
                        <a:avLst/>
                      </a:prstGeom>
                      <a:noFill/>
                      <a:ln>
                        <a:noFill/>
                      </a:ln>
                      <a:effectLst/>
                      <a:extLst/>
                    </p:spPr>
                  </p:pic>
                </p:oleObj>
              </mc:Fallback>
            </mc:AlternateContent>
          </a:graphicData>
        </a:graphic>
      </p:graphicFrame>
      <p:graphicFrame>
        <p:nvGraphicFramePr>
          <p:cNvPr id="10" name="Object 9">
            <a:extLst>
              <a:ext uri="{FF2B5EF4-FFF2-40B4-BE49-F238E27FC236}">
                <a16:creationId xmlns:a16="http://schemas.microsoft.com/office/drawing/2014/main" id="{C9912AEE-AB58-4EE4-9FEE-3095B4B35949}"/>
              </a:ext>
            </a:extLst>
          </p:cNvPr>
          <p:cNvGraphicFramePr>
            <a:graphicFrameLocks noChangeAspect="1"/>
          </p:cNvGraphicFramePr>
          <p:nvPr>
            <p:extLst>
              <p:ext uri="{D42A27DB-BD31-4B8C-83A1-F6EECF244321}">
                <p14:modId xmlns:p14="http://schemas.microsoft.com/office/powerpoint/2010/main" val="2026450207"/>
              </p:ext>
            </p:extLst>
          </p:nvPr>
        </p:nvGraphicFramePr>
        <p:xfrm>
          <a:off x="5865427" y="4795931"/>
          <a:ext cx="1917700" cy="773112"/>
        </p:xfrm>
        <a:graphic>
          <a:graphicData uri="http://schemas.openxmlformats.org/presentationml/2006/ole">
            <mc:AlternateContent xmlns:mc="http://schemas.openxmlformats.org/markup-compatibility/2006">
              <mc:Choice xmlns:v="urn:schemas-microsoft-com:vml" Requires="v">
                <p:oleObj spid="_x0000_s66823" r:id="rId13" imgW="1042758" imgH="419646" progId="Equation.3">
                  <p:embed/>
                </p:oleObj>
              </mc:Choice>
              <mc:Fallback>
                <p:oleObj r:id="rId13" imgW="1042758" imgH="419646" progId="Equation.3">
                  <p:embed/>
                  <p:pic>
                    <p:nvPicPr>
                      <p:cNvPr id="52233" name="Object 9">
                        <a:extLst>
                          <a:ext uri="{FF2B5EF4-FFF2-40B4-BE49-F238E27FC236}">
                            <a16:creationId xmlns:a16="http://schemas.microsoft.com/office/drawing/2014/main" id="{3ECB0D4B-DABA-4EE4-8437-E26996BB4FE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5427" y="4795931"/>
                        <a:ext cx="1917700" cy="773112"/>
                      </a:xfrm>
                      <a:prstGeom prst="rect">
                        <a:avLst/>
                      </a:prstGeom>
                      <a:noFill/>
                      <a:ln>
                        <a:noFill/>
                      </a:ln>
                      <a:effectLst/>
                      <a:extLst/>
                    </p:spPr>
                  </p:pic>
                </p:oleObj>
              </mc:Fallback>
            </mc:AlternateContent>
          </a:graphicData>
        </a:graphic>
      </p:graphicFrame>
      <p:graphicFrame>
        <p:nvGraphicFramePr>
          <p:cNvPr id="11" name="Object 10">
            <a:extLst>
              <a:ext uri="{FF2B5EF4-FFF2-40B4-BE49-F238E27FC236}">
                <a16:creationId xmlns:a16="http://schemas.microsoft.com/office/drawing/2014/main" id="{204BFD80-D24E-4D39-81EA-D21E15383CDC}"/>
              </a:ext>
            </a:extLst>
          </p:cNvPr>
          <p:cNvGraphicFramePr>
            <a:graphicFrameLocks noChangeAspect="1"/>
          </p:cNvGraphicFramePr>
          <p:nvPr>
            <p:extLst>
              <p:ext uri="{D42A27DB-BD31-4B8C-83A1-F6EECF244321}">
                <p14:modId xmlns:p14="http://schemas.microsoft.com/office/powerpoint/2010/main" val="4181151472"/>
              </p:ext>
            </p:extLst>
          </p:nvPr>
        </p:nvGraphicFramePr>
        <p:xfrm>
          <a:off x="3238149" y="2276872"/>
          <a:ext cx="2269955" cy="796686"/>
        </p:xfrm>
        <a:graphic>
          <a:graphicData uri="http://schemas.openxmlformats.org/presentationml/2006/ole">
            <mc:AlternateContent xmlns:mc="http://schemas.openxmlformats.org/markup-compatibility/2006">
              <mc:Choice xmlns:v="urn:schemas-microsoft-com:vml" Requires="v">
                <p:oleObj spid="_x0000_s66824" r:id="rId15" imgW="1196396" imgH="420011" progId="Equation.3">
                  <p:embed/>
                </p:oleObj>
              </mc:Choice>
              <mc:Fallback>
                <p:oleObj r:id="rId15" imgW="1196396" imgH="420011" progId="Equation.3">
                  <p:embed/>
                  <p:pic>
                    <p:nvPicPr>
                      <p:cNvPr id="52234" name="Object 10">
                        <a:extLst>
                          <a:ext uri="{FF2B5EF4-FFF2-40B4-BE49-F238E27FC236}">
                            <a16:creationId xmlns:a16="http://schemas.microsoft.com/office/drawing/2014/main" id="{4DB0062E-ECDD-4849-AA61-FDA969566C2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149" y="2276872"/>
                        <a:ext cx="2269955" cy="796686"/>
                      </a:xfrm>
                      <a:prstGeom prst="rect">
                        <a:avLst/>
                      </a:prstGeom>
                      <a:noFill/>
                      <a:ln>
                        <a:noFill/>
                      </a:ln>
                      <a:effectLst/>
                      <a:extLst/>
                    </p:spPr>
                  </p:pic>
                </p:oleObj>
              </mc:Fallback>
            </mc:AlternateContent>
          </a:graphicData>
        </a:graphic>
      </p:graphicFrame>
      <p:graphicFrame>
        <p:nvGraphicFramePr>
          <p:cNvPr id="12" name="Object 11">
            <a:extLst>
              <a:ext uri="{FF2B5EF4-FFF2-40B4-BE49-F238E27FC236}">
                <a16:creationId xmlns:a16="http://schemas.microsoft.com/office/drawing/2014/main" id="{9AEE172D-226B-42B6-A032-CF55A1B9DB05}"/>
              </a:ext>
            </a:extLst>
          </p:cNvPr>
          <p:cNvGraphicFramePr>
            <a:graphicFrameLocks noChangeAspect="1"/>
          </p:cNvGraphicFramePr>
          <p:nvPr>
            <p:extLst>
              <p:ext uri="{D42A27DB-BD31-4B8C-83A1-F6EECF244321}">
                <p14:modId xmlns:p14="http://schemas.microsoft.com/office/powerpoint/2010/main" val="3464493122"/>
              </p:ext>
            </p:extLst>
          </p:nvPr>
        </p:nvGraphicFramePr>
        <p:xfrm>
          <a:off x="3346851" y="3175709"/>
          <a:ext cx="2521293" cy="757347"/>
        </p:xfrm>
        <a:graphic>
          <a:graphicData uri="http://schemas.openxmlformats.org/presentationml/2006/ole">
            <mc:AlternateContent xmlns:mc="http://schemas.openxmlformats.org/markup-compatibility/2006">
              <mc:Choice xmlns:v="urn:schemas-microsoft-com:vml" Requires="v">
                <p:oleObj spid="_x0000_s66825" r:id="rId17" imgW="1400038" imgH="420011" progId="Equation.3">
                  <p:embed/>
                </p:oleObj>
              </mc:Choice>
              <mc:Fallback>
                <p:oleObj r:id="rId17" imgW="1400038" imgH="420011" progId="Equation.3">
                  <p:embed/>
                  <p:pic>
                    <p:nvPicPr>
                      <p:cNvPr id="52235" name="Object 11">
                        <a:extLst>
                          <a:ext uri="{FF2B5EF4-FFF2-40B4-BE49-F238E27FC236}">
                            <a16:creationId xmlns:a16="http://schemas.microsoft.com/office/drawing/2014/main" id="{CB49A666-64E7-401B-AA8B-43034423C18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6851" y="3175709"/>
                        <a:ext cx="2521293" cy="75734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66499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1D920-F537-4A02-A252-F5B443FC7DBE}"/>
              </a:ext>
            </a:extLst>
          </p:cNvPr>
          <p:cNvSpPr>
            <a:spLocks noGrp="1"/>
          </p:cNvSpPr>
          <p:nvPr>
            <p:ph type="title"/>
          </p:nvPr>
        </p:nvSpPr>
        <p:spPr/>
        <p:txBody>
          <a:bodyPr/>
          <a:lstStyle/>
          <a:p>
            <a:r>
              <a:rPr lang="zh-CN" altLang="en-US" dirty="0"/>
              <a:t>更新</a:t>
            </a:r>
          </a:p>
        </p:txBody>
      </p:sp>
      <p:sp>
        <p:nvSpPr>
          <p:cNvPr id="3" name="内容占位符 2">
            <a:extLst>
              <a:ext uri="{FF2B5EF4-FFF2-40B4-BE49-F238E27FC236}">
                <a16:creationId xmlns:a16="http://schemas.microsoft.com/office/drawing/2014/main" id="{25B99CFE-C938-4411-A548-FEDCFE9E3358}"/>
              </a:ext>
            </a:extLst>
          </p:cNvPr>
          <p:cNvSpPr>
            <a:spLocks noGrp="1"/>
          </p:cNvSpPr>
          <p:nvPr>
            <p:ph idx="1"/>
          </p:nvPr>
        </p:nvSpPr>
        <p:spPr/>
        <p:txBody>
          <a:bodyPr/>
          <a:lstStyle/>
          <a:p>
            <a:r>
              <a:rPr lang="zh-CN" altLang="en-US" dirty="0"/>
              <a:t>采用规则的充分性</a:t>
            </a:r>
            <a:r>
              <a:rPr lang="en-US" altLang="zh-CN" dirty="0"/>
              <a:t>LS</a:t>
            </a:r>
            <a:r>
              <a:rPr lang="zh-CN" altLang="en-US" dirty="0"/>
              <a:t>和几率函数</a:t>
            </a:r>
            <a:r>
              <a:rPr lang="en-US" altLang="zh-CN" dirty="0"/>
              <a:t>O(H)</a:t>
            </a:r>
            <a:r>
              <a:rPr lang="zh-CN" altLang="en-US" dirty="0"/>
              <a:t>计算</a:t>
            </a:r>
          </a:p>
          <a:p>
            <a:endParaRPr lang="zh-CN" altLang="en-US" dirty="0"/>
          </a:p>
        </p:txBody>
      </p:sp>
      <p:sp>
        <p:nvSpPr>
          <p:cNvPr id="4" name="灯片编号占位符 3">
            <a:extLst>
              <a:ext uri="{FF2B5EF4-FFF2-40B4-BE49-F238E27FC236}">
                <a16:creationId xmlns:a16="http://schemas.microsoft.com/office/drawing/2014/main" id="{AAD3B78D-E0D5-40CB-9E71-6803BBADC063}"/>
              </a:ext>
            </a:extLst>
          </p:cNvPr>
          <p:cNvSpPr>
            <a:spLocks noGrp="1"/>
          </p:cNvSpPr>
          <p:nvPr>
            <p:ph type="sldNum" sz="quarter" idx="12"/>
          </p:nvPr>
        </p:nvSpPr>
        <p:spPr/>
        <p:txBody>
          <a:bodyPr/>
          <a:lstStyle/>
          <a:p>
            <a:pPr>
              <a:defRPr/>
            </a:pPr>
            <a:fld id="{F93565C8-2DE5-4E5B-A203-1E3BCE8159D5}" type="slidenum">
              <a:rPr lang="zh-CN" altLang="en-US" smtClean="0"/>
              <a:pPr>
                <a:defRPr/>
              </a:pPr>
              <a:t>43</a:t>
            </a:fld>
            <a:endParaRPr lang="en-US" altLang="zh-CN"/>
          </a:p>
        </p:txBody>
      </p:sp>
      <p:graphicFrame>
        <p:nvGraphicFramePr>
          <p:cNvPr id="5" name="Object 4">
            <a:extLst>
              <a:ext uri="{FF2B5EF4-FFF2-40B4-BE49-F238E27FC236}">
                <a16:creationId xmlns:a16="http://schemas.microsoft.com/office/drawing/2014/main" id="{34517B0C-016B-4B64-8F15-7CDCDFF3EC9A}"/>
              </a:ext>
            </a:extLst>
          </p:cNvPr>
          <p:cNvGraphicFramePr>
            <a:graphicFrameLocks noChangeAspect="1"/>
          </p:cNvGraphicFramePr>
          <p:nvPr>
            <p:extLst>
              <p:ext uri="{D42A27DB-BD31-4B8C-83A1-F6EECF244321}">
                <p14:modId xmlns:p14="http://schemas.microsoft.com/office/powerpoint/2010/main" val="2731157834"/>
              </p:ext>
            </p:extLst>
          </p:nvPr>
        </p:nvGraphicFramePr>
        <p:xfrm>
          <a:off x="1187624" y="1772816"/>
          <a:ext cx="3259138" cy="785812"/>
        </p:xfrm>
        <a:graphic>
          <a:graphicData uri="http://schemas.openxmlformats.org/presentationml/2006/ole">
            <mc:AlternateContent xmlns:mc="http://schemas.openxmlformats.org/markup-compatibility/2006">
              <mc:Choice xmlns:v="urn:schemas-microsoft-com:vml" Requires="v">
                <p:oleObj spid="_x0000_s67722" r:id="rId3" imgW="1842300" imgH="419282" progId="Equation.3">
                  <p:embed/>
                </p:oleObj>
              </mc:Choice>
              <mc:Fallback>
                <p:oleObj r:id="rId3" imgW="1842300" imgH="419282" progId="Equation.3">
                  <p:embed/>
                  <p:pic>
                    <p:nvPicPr>
                      <p:cNvPr id="51204" name="Object 4">
                        <a:extLst>
                          <a:ext uri="{FF2B5EF4-FFF2-40B4-BE49-F238E27FC236}">
                            <a16:creationId xmlns:a16="http://schemas.microsoft.com/office/drawing/2014/main" id="{8D902169-445F-431A-9565-C4F09B5D1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772816"/>
                        <a:ext cx="3259138"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EF3BF7FE-8CFE-4FD7-8037-F7AA6ED8CDC8}"/>
              </a:ext>
            </a:extLst>
          </p:cNvPr>
          <p:cNvGraphicFramePr>
            <a:graphicFrameLocks noChangeAspect="1"/>
          </p:cNvGraphicFramePr>
          <p:nvPr>
            <p:extLst>
              <p:ext uri="{D42A27DB-BD31-4B8C-83A1-F6EECF244321}">
                <p14:modId xmlns:p14="http://schemas.microsoft.com/office/powerpoint/2010/main" val="4125161267"/>
              </p:ext>
            </p:extLst>
          </p:nvPr>
        </p:nvGraphicFramePr>
        <p:xfrm>
          <a:off x="1187624" y="2996778"/>
          <a:ext cx="2763838" cy="381000"/>
        </p:xfrm>
        <a:graphic>
          <a:graphicData uri="http://schemas.openxmlformats.org/presentationml/2006/ole">
            <mc:AlternateContent xmlns:mc="http://schemas.openxmlformats.org/markup-compatibility/2006">
              <mc:Choice xmlns:v="urn:schemas-microsoft-com:vml" Requires="v">
                <p:oleObj spid="_x0000_s67723" r:id="rId5" imgW="1561422" imgH="203112" progId="Equation.3">
                  <p:embed/>
                </p:oleObj>
              </mc:Choice>
              <mc:Fallback>
                <p:oleObj r:id="rId5" imgW="1561422" imgH="203112" progId="Equation.3">
                  <p:embed/>
                  <p:pic>
                    <p:nvPicPr>
                      <p:cNvPr id="53253" name="Object 5">
                        <a:extLst>
                          <a:ext uri="{FF2B5EF4-FFF2-40B4-BE49-F238E27FC236}">
                            <a16:creationId xmlns:a16="http://schemas.microsoft.com/office/drawing/2014/main" id="{CA61E951-D8ED-4FA1-BDAE-05E648F72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996778"/>
                        <a:ext cx="27638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标注: 弯曲线形 8">
            <a:extLst>
              <a:ext uri="{FF2B5EF4-FFF2-40B4-BE49-F238E27FC236}">
                <a16:creationId xmlns:a16="http://schemas.microsoft.com/office/drawing/2014/main" id="{B684E9B0-1337-4246-82F5-5E41EF8FC3DF}"/>
              </a:ext>
            </a:extLst>
          </p:cNvPr>
          <p:cNvSpPr/>
          <p:nvPr/>
        </p:nvSpPr>
        <p:spPr bwMode="auto">
          <a:xfrm>
            <a:off x="5471394" y="2667309"/>
            <a:ext cx="2484982" cy="1015663"/>
          </a:xfrm>
          <a:prstGeom prst="borderCallout2">
            <a:avLst>
              <a:gd name="adj1" fmla="val 45902"/>
              <a:gd name="adj2" fmla="val -1782"/>
              <a:gd name="adj3" fmla="val 45902"/>
              <a:gd name="adj4" fmla="val -14147"/>
              <a:gd name="adj5" fmla="val 55339"/>
              <a:gd name="adj6" fmla="val -58715"/>
            </a:avLst>
          </a:prstGeom>
          <a:solidFill>
            <a:srgbClr val="FFC000">
              <a:alpha val="38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algn="just" eaLnBrk="1" hangingPunct="1">
              <a:spcBef>
                <a:spcPct val="20000"/>
              </a:spcBef>
            </a:pPr>
            <a:r>
              <a:rPr lang="zh-CN" altLang="zh-CN" sz="2000" dirty="0">
                <a:latin typeface="宋体" panose="02010600030101010101" pitchFamily="2" charset="-122"/>
                <a:ea typeface="宋体" panose="02010600030101010101" pitchFamily="2" charset="-122"/>
              </a:rPr>
              <a:t>E肯定</a:t>
            </a:r>
            <a:r>
              <a:rPr lang="zh-CN" altLang="en-US" sz="2000" dirty="0">
                <a:latin typeface="宋体" panose="02010600030101010101" pitchFamily="2" charset="-122"/>
                <a:ea typeface="宋体" panose="02010600030101010101" pitchFamily="2" charset="-122"/>
              </a:rPr>
              <a:t>不</a:t>
            </a:r>
            <a:r>
              <a:rPr lang="zh-CN" altLang="zh-CN" sz="2000" dirty="0">
                <a:latin typeface="宋体" panose="02010600030101010101" pitchFamily="2" charset="-122"/>
                <a:ea typeface="宋体" panose="02010600030101010101" pitchFamily="2" charset="-122"/>
              </a:rPr>
              <a:t>出现的情况下，H的先验几率</a:t>
            </a:r>
            <a:r>
              <a:rPr lang="zh-CN" altLang="zh-CN" sz="2000" b="1" dirty="0">
                <a:solidFill>
                  <a:srgbClr val="FF0000"/>
                </a:solidFill>
                <a:latin typeface="宋体" panose="02010600030101010101" pitchFamily="2" charset="-122"/>
                <a:ea typeface="宋体" panose="02010600030101010101" pitchFamily="2" charset="-122"/>
              </a:rPr>
              <a:t>更新</a:t>
            </a:r>
            <a:r>
              <a:rPr lang="zh-CN" altLang="zh-CN" sz="2000" dirty="0">
                <a:latin typeface="宋体" panose="02010600030101010101" pitchFamily="2" charset="-122"/>
                <a:ea typeface="宋体" panose="02010600030101010101" pitchFamily="2" charset="-122"/>
              </a:rPr>
              <a:t>为后验几率的公式</a:t>
            </a:r>
          </a:p>
        </p:txBody>
      </p:sp>
      <p:sp>
        <p:nvSpPr>
          <p:cNvPr id="11" name="标注: 弯曲线形 10">
            <a:extLst>
              <a:ext uri="{FF2B5EF4-FFF2-40B4-BE49-F238E27FC236}">
                <a16:creationId xmlns:a16="http://schemas.microsoft.com/office/drawing/2014/main" id="{DE6B3FB4-77E5-465E-8293-DF63FFBDD542}"/>
              </a:ext>
            </a:extLst>
          </p:cNvPr>
          <p:cNvSpPr/>
          <p:nvPr/>
        </p:nvSpPr>
        <p:spPr bwMode="auto">
          <a:xfrm>
            <a:off x="5457308" y="2124728"/>
            <a:ext cx="2484982" cy="400110"/>
          </a:xfrm>
          <a:prstGeom prst="borderCallout2">
            <a:avLst>
              <a:gd name="adj1" fmla="val 45902"/>
              <a:gd name="adj2" fmla="val -1782"/>
              <a:gd name="adj3" fmla="val 45902"/>
              <a:gd name="adj4" fmla="val -14147"/>
              <a:gd name="adj5" fmla="val 251997"/>
              <a:gd name="adj6" fmla="val -59300"/>
            </a:avLst>
          </a:prstGeom>
          <a:solidFill>
            <a:srgbClr val="00B0F0">
              <a:alpha val="38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algn="just" eaLnBrk="1" hangingPunct="1">
              <a:spcBef>
                <a:spcPct val="20000"/>
              </a:spcBef>
            </a:pPr>
            <a:r>
              <a:rPr lang="en-US" altLang="zh-CN" sz="2000" b="1" dirty="0">
                <a:latin typeface="+mn-lt"/>
                <a:ea typeface="宋体" panose="02010600030101010101" pitchFamily="2" charset="-122"/>
              </a:rPr>
              <a:t>O(X)</a:t>
            </a:r>
            <a:r>
              <a:rPr lang="zh-CN" altLang="en-US" sz="2000" b="1" dirty="0">
                <a:latin typeface="+mn-lt"/>
                <a:ea typeface="宋体" panose="02010600030101010101" pitchFamily="2" charset="-122"/>
              </a:rPr>
              <a:t>与</a:t>
            </a:r>
            <a:r>
              <a:rPr lang="en-US" altLang="zh-CN" sz="2000" b="1" dirty="0">
                <a:latin typeface="+mn-lt"/>
                <a:ea typeface="宋体" panose="02010600030101010101" pitchFamily="2" charset="-122"/>
              </a:rPr>
              <a:t>LN</a:t>
            </a:r>
            <a:r>
              <a:rPr lang="zh-CN" altLang="en-US" sz="2000" b="1" dirty="0">
                <a:latin typeface="+mn-lt"/>
                <a:ea typeface="宋体" panose="02010600030101010101" pitchFamily="2" charset="-122"/>
              </a:rPr>
              <a:t>的关系</a:t>
            </a:r>
            <a:endParaRPr lang="zh-CN" altLang="zh-CN" sz="2000" b="1" dirty="0">
              <a:latin typeface="+mn-lt"/>
              <a:ea typeface="宋体" panose="02010600030101010101" pitchFamily="2" charset="-122"/>
            </a:endParaRPr>
          </a:p>
        </p:txBody>
      </p:sp>
      <p:graphicFrame>
        <p:nvGraphicFramePr>
          <p:cNvPr id="12" name="Object 5">
            <a:extLst>
              <a:ext uri="{FF2B5EF4-FFF2-40B4-BE49-F238E27FC236}">
                <a16:creationId xmlns:a16="http://schemas.microsoft.com/office/drawing/2014/main" id="{D156E03E-0BC8-4C72-952C-38D01E4A7DEE}"/>
              </a:ext>
            </a:extLst>
          </p:cNvPr>
          <p:cNvGraphicFramePr>
            <a:graphicFrameLocks noChangeAspect="1"/>
          </p:cNvGraphicFramePr>
          <p:nvPr>
            <p:extLst>
              <p:ext uri="{D42A27DB-BD31-4B8C-83A1-F6EECF244321}">
                <p14:modId xmlns:p14="http://schemas.microsoft.com/office/powerpoint/2010/main" val="3585453504"/>
              </p:ext>
            </p:extLst>
          </p:nvPr>
        </p:nvGraphicFramePr>
        <p:xfrm>
          <a:off x="1354138" y="4577087"/>
          <a:ext cx="2763838" cy="381000"/>
        </p:xfrm>
        <a:graphic>
          <a:graphicData uri="http://schemas.openxmlformats.org/presentationml/2006/ole">
            <mc:AlternateContent xmlns:mc="http://schemas.openxmlformats.org/markup-compatibility/2006">
              <mc:Choice xmlns:v="urn:schemas-microsoft-com:vml" Requires="v">
                <p:oleObj spid="_x0000_s67724" r:id="rId5" imgW="1561422" imgH="203112" progId="Equation.3">
                  <p:embed/>
                </p:oleObj>
              </mc:Choice>
              <mc:Fallback>
                <p:oleObj r:id="rId5" imgW="1561422" imgH="203112" progId="Equation.3">
                  <p:embed/>
                  <p:pic>
                    <p:nvPicPr>
                      <p:cNvPr id="6" name="Object 5">
                        <a:extLst>
                          <a:ext uri="{FF2B5EF4-FFF2-40B4-BE49-F238E27FC236}">
                            <a16:creationId xmlns:a16="http://schemas.microsoft.com/office/drawing/2014/main" id="{EF3BF7FE-8CFE-4FD7-8037-F7AA6ED8CD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138" y="4577087"/>
                        <a:ext cx="27638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
            <a:extLst>
              <a:ext uri="{FF2B5EF4-FFF2-40B4-BE49-F238E27FC236}">
                <a16:creationId xmlns:a16="http://schemas.microsoft.com/office/drawing/2014/main" id="{F73BFE11-A58A-41A3-AA05-B1C841378D97}"/>
              </a:ext>
            </a:extLst>
          </p:cNvPr>
          <p:cNvGraphicFramePr>
            <a:graphicFrameLocks noChangeAspect="1"/>
          </p:cNvGraphicFramePr>
          <p:nvPr>
            <p:extLst>
              <p:ext uri="{D42A27DB-BD31-4B8C-83A1-F6EECF244321}">
                <p14:modId xmlns:p14="http://schemas.microsoft.com/office/powerpoint/2010/main" val="3980741857"/>
              </p:ext>
            </p:extLst>
          </p:nvPr>
        </p:nvGraphicFramePr>
        <p:xfrm>
          <a:off x="1354138" y="4005064"/>
          <a:ext cx="2471738" cy="381000"/>
        </p:xfrm>
        <a:graphic>
          <a:graphicData uri="http://schemas.openxmlformats.org/presentationml/2006/ole">
            <mc:AlternateContent xmlns:mc="http://schemas.openxmlformats.org/markup-compatibility/2006">
              <mc:Choice xmlns:v="urn:schemas-microsoft-com:vml" Requires="v">
                <p:oleObj spid="_x0000_s67725" r:id="rId7" imgW="1398214" imgH="203377" progId="Equation.3">
                  <p:embed/>
                </p:oleObj>
              </mc:Choice>
              <mc:Fallback>
                <p:oleObj r:id="rId7" imgW="1398214" imgH="203377" progId="Equation.3">
                  <p:embed/>
                  <p:pic>
                    <p:nvPicPr>
                      <p:cNvPr id="8" name="Object 7">
                        <a:extLst>
                          <a:ext uri="{FF2B5EF4-FFF2-40B4-BE49-F238E27FC236}">
                            <a16:creationId xmlns:a16="http://schemas.microsoft.com/office/drawing/2014/main" id="{E4C9BF26-0999-4EEF-B6F6-D7578D9A3A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4138" y="4005064"/>
                        <a:ext cx="2471738" cy="381000"/>
                      </a:xfrm>
                      <a:prstGeom prst="rect">
                        <a:avLst/>
                      </a:prstGeom>
                      <a:solidFill>
                        <a:schemeClr val="bg1"/>
                      </a:solidFill>
                      <a:ln>
                        <a:noFill/>
                      </a:ln>
                      <a:effectLst/>
                      <a:extLst/>
                    </p:spPr>
                  </p:pic>
                </p:oleObj>
              </mc:Fallback>
            </mc:AlternateContent>
          </a:graphicData>
        </a:graphic>
      </p:graphicFrame>
      <p:sp>
        <p:nvSpPr>
          <p:cNvPr id="15" name="右大括号 14">
            <a:extLst>
              <a:ext uri="{FF2B5EF4-FFF2-40B4-BE49-F238E27FC236}">
                <a16:creationId xmlns:a16="http://schemas.microsoft.com/office/drawing/2014/main" id="{64894656-D8FB-4A38-BF07-17641735CF3C}"/>
              </a:ext>
            </a:extLst>
          </p:cNvPr>
          <p:cNvSpPr/>
          <p:nvPr/>
        </p:nvSpPr>
        <p:spPr bwMode="auto">
          <a:xfrm>
            <a:off x="4234458" y="4073031"/>
            <a:ext cx="212304" cy="785812"/>
          </a:xfrm>
          <a:prstGeom prst="rightBrace">
            <a:avLst/>
          </a:prstGeom>
          <a:solidFill>
            <a:schemeClr val="bg1"/>
          </a:solid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 typeface="Arial" pitchFamily="34" charset="0"/>
              <a:buNone/>
              <a:tabLst/>
            </a:pPr>
            <a:r>
              <a:rPr lang="zh-CN" altLang="en-US" sz="2400" b="1" dirty="0">
                <a:solidFill>
                  <a:srgbClr val="FF0000"/>
                </a:solidFill>
                <a:latin typeface="微软雅黑" panose="020B0503020204020204" pitchFamily="34" charset="-122"/>
                <a:ea typeface="微软雅黑" panose="020B0503020204020204" pitchFamily="34" charset="-122"/>
              </a:rPr>
              <a:t>     修正的贝叶斯公式</a:t>
            </a:r>
            <a:endParaRPr kumimoji="0" lang="zh-CN" altLang="en-US" sz="24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BBCEF70E-D7CB-4680-A768-8904FBD16BAF}"/>
              </a:ext>
            </a:extLst>
          </p:cNvPr>
          <p:cNvSpPr/>
          <p:nvPr/>
        </p:nvSpPr>
        <p:spPr bwMode="auto">
          <a:xfrm>
            <a:off x="1014836" y="5157192"/>
            <a:ext cx="7560839" cy="1082088"/>
          </a:xfrm>
          <a:prstGeom prst="rect">
            <a:avLst/>
          </a:prstGeom>
          <a:solidFill>
            <a:srgbClr val="FFFF00">
              <a:alpha val="34000"/>
            </a:srgbClr>
          </a:solid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just" defTabSz="914400" rtl="0" eaLnBrk="1" fontAlgn="base" latinLnBrk="0" hangingPunct="1">
              <a:lnSpc>
                <a:spcPct val="110000"/>
              </a:lnSpc>
              <a:spcBef>
                <a:spcPct val="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mn-lt"/>
                <a:ea typeface="微软雅黑" panose="020B0503020204020204" pitchFamily="34" charset="-122"/>
              </a:rPr>
              <a:t>LN</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rPr>
              <a:t>反映了</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sym typeface="Symbol" panose="05050102010706020507" pitchFamily="18" charset="2"/>
              </a:rPr>
              <a:t>H</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sym typeface="Symbol" panose="05050102010706020507" pitchFamily="18" charset="2"/>
              </a:rPr>
              <a:t>的出现对</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sym typeface="Symbol" panose="05050102010706020507" pitchFamily="18" charset="2"/>
              </a:rPr>
              <a:t>H</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sym typeface="Symbol" panose="05050102010706020507" pitchFamily="18" charset="2"/>
              </a:rPr>
              <a:t>的支持程度</a:t>
            </a:r>
            <a:endParaRPr kumimoji="0" lang="en-US" altLang="zh-CN" sz="2000" b="1" i="0" u="none" strike="noStrike" cap="none" normalizeH="0" baseline="0" dirty="0">
              <a:ln>
                <a:noFill/>
              </a:ln>
              <a:solidFill>
                <a:schemeClr val="tx1"/>
              </a:solidFill>
              <a:effectLst/>
              <a:latin typeface="+mn-lt"/>
              <a:ea typeface="微软雅黑" panose="020B0503020204020204" pitchFamily="34" charset="-122"/>
            </a:endParaRPr>
          </a:p>
          <a:p>
            <a:pPr algn="just" eaLnBrk="1" hangingPunct="1">
              <a:lnSpc>
                <a:spcPct val="110000"/>
              </a:lnSpc>
            </a:pPr>
            <a:r>
              <a:rPr lang="zh-CN" altLang="en-US" sz="2000" b="1" dirty="0">
                <a:latin typeface="+mn-lt"/>
                <a:ea typeface="微软雅黑" panose="020B0503020204020204" pitchFamily="34" charset="-122"/>
              </a:rPr>
              <a:t>当</a:t>
            </a:r>
            <a:r>
              <a:rPr lang="en-US" altLang="zh-CN" sz="2000" b="1" dirty="0">
                <a:latin typeface="+mn-lt"/>
                <a:ea typeface="微软雅黑" panose="020B0503020204020204" pitchFamily="34" charset="-122"/>
              </a:rPr>
              <a:t>LN=0</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时，将使</a:t>
            </a:r>
            <a:r>
              <a:rPr lang="en-US" altLang="zh-CN" sz="2000" b="1" dirty="0">
                <a:latin typeface="+mn-lt"/>
                <a:ea typeface="微软雅黑" panose="020B0503020204020204" pitchFamily="34" charset="-122"/>
              </a:rPr>
              <a:t> O(H|</a:t>
            </a:r>
            <a:r>
              <a:rPr lang="en-US" altLang="zh-CN" sz="2000" b="1" dirty="0">
                <a:latin typeface="+mn-lt"/>
                <a:ea typeface="微软雅黑" panose="020B0503020204020204" pitchFamily="34" charset="-122"/>
                <a:sym typeface="Symbol" panose="05050102010706020507" pitchFamily="18" charset="2"/>
              </a:rPr>
              <a:t></a:t>
            </a:r>
            <a:r>
              <a:rPr lang="en-US" altLang="zh-CN" sz="2000" b="1" dirty="0">
                <a:latin typeface="+mn-lt"/>
                <a:ea typeface="微软雅黑" panose="020B0503020204020204" pitchFamily="34" charset="-122"/>
              </a:rPr>
              <a:t>E)=0</a:t>
            </a:r>
            <a:r>
              <a:rPr lang="zh-CN" altLang="en-US" sz="2000" b="1" dirty="0">
                <a:latin typeface="+mn-lt"/>
                <a:ea typeface="微软雅黑" panose="020B0503020204020204" pitchFamily="34" charset="-122"/>
              </a:rPr>
              <a:t>，说明</a:t>
            </a:r>
            <a:r>
              <a:rPr lang="en-US" altLang="zh-CN" sz="2000" b="1" dirty="0">
                <a:latin typeface="+mn-lt"/>
                <a:ea typeface="微软雅黑" panose="020B0503020204020204" pitchFamily="34" charset="-122"/>
              </a:rPr>
              <a:t>E</a:t>
            </a:r>
            <a:r>
              <a:rPr lang="zh-CN" altLang="en-US" sz="2000" b="1" dirty="0">
                <a:latin typeface="+mn-lt"/>
                <a:ea typeface="微软雅黑" panose="020B0503020204020204" pitchFamily="34" charset="-122"/>
              </a:rPr>
              <a:t>的不存在导致</a:t>
            </a:r>
            <a:r>
              <a:rPr lang="en-US" altLang="zh-CN" sz="2000" b="1" dirty="0">
                <a:latin typeface="+mn-lt"/>
                <a:ea typeface="微软雅黑" panose="020B0503020204020204" pitchFamily="34" charset="-122"/>
              </a:rPr>
              <a:t>H</a:t>
            </a:r>
            <a:r>
              <a:rPr lang="zh-CN" altLang="en-US" sz="2000" b="1" dirty="0">
                <a:latin typeface="+mn-lt"/>
                <a:ea typeface="微软雅黑" panose="020B0503020204020204" pitchFamily="34" charset="-122"/>
              </a:rPr>
              <a:t>为假</a:t>
            </a:r>
            <a:endPar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endParaRPr>
          </a:p>
          <a:p>
            <a:pPr algn="just" eaLnBrk="1" hangingPunct="1">
              <a:lnSpc>
                <a:spcPct val="110000"/>
              </a:lnSpc>
            </a:pPr>
            <a:r>
              <a:rPr kumimoji="0" lang="zh-CN" altLang="en-US" sz="2000" b="1" i="0" u="none" strike="noStrike" cap="none" normalizeH="0" baseline="0" dirty="0">
                <a:ln>
                  <a:noFill/>
                </a:ln>
                <a:solidFill>
                  <a:schemeClr val="tx1"/>
                </a:solidFill>
                <a:effectLst/>
                <a:latin typeface="+mn-lt"/>
                <a:ea typeface="微软雅黑" panose="020B0503020204020204" pitchFamily="34" charset="-122"/>
                <a:cs typeface="Times New Roman" panose="02020603050405020304" pitchFamily="18" charset="0"/>
                <a:sym typeface="Symbol" panose="05050102010706020507" pitchFamily="18" charset="2"/>
              </a:rPr>
              <a:t>因此，说明</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cs typeface="Times New Roman" panose="02020603050405020304" pitchFamily="18" charset="0"/>
                <a:sym typeface="Symbol" panose="05050102010706020507" pitchFamily="18" charset="2"/>
              </a:rPr>
              <a:t>E</a:t>
            </a:r>
            <a:r>
              <a:rPr kumimoji="0" lang="zh-CN" altLang="en-US" sz="2000" b="1" i="0" u="none" strike="noStrike" cap="none" normalizeH="0" baseline="0" dirty="0">
                <a:ln>
                  <a:noFill/>
                </a:ln>
                <a:solidFill>
                  <a:schemeClr val="tx1"/>
                </a:solidFill>
                <a:effectLst/>
                <a:latin typeface="+mn-lt"/>
                <a:ea typeface="微软雅黑" panose="020B0503020204020204" pitchFamily="34" charset="-122"/>
                <a:cs typeface="Times New Roman" panose="02020603050405020304" pitchFamily="18" charset="0"/>
                <a:sym typeface="Symbol" panose="05050102010706020507" pitchFamily="18" charset="2"/>
              </a:rPr>
              <a:t>对</a:t>
            </a:r>
            <a:r>
              <a:rPr kumimoji="0" lang="en-US" altLang="zh-CN" sz="2000" b="1" i="0" u="none" strike="noStrike" cap="none" normalizeH="0" baseline="0" dirty="0">
                <a:ln>
                  <a:noFill/>
                </a:ln>
                <a:solidFill>
                  <a:schemeClr val="tx1"/>
                </a:solidFill>
                <a:effectLst/>
                <a:latin typeface="+mn-lt"/>
                <a:ea typeface="微软雅黑" panose="020B0503020204020204" pitchFamily="34" charset="-122"/>
                <a:cs typeface="Times New Roman" panose="02020603050405020304" pitchFamily="18" charset="0"/>
                <a:sym typeface="Symbol" panose="05050102010706020507" pitchFamily="18" charset="2"/>
              </a:rPr>
              <a:t>H</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是必要的，称</a:t>
            </a:r>
            <a:r>
              <a:rPr lang="en-US" altLang="zh-CN" sz="2000" b="1" dirty="0">
                <a:latin typeface="+mn-lt"/>
                <a:ea typeface="微软雅黑" panose="020B0503020204020204" pitchFamily="34" charset="-122"/>
                <a:cs typeface="Times New Roman" panose="02020603050405020304" pitchFamily="18" charset="0"/>
                <a:sym typeface="Symbol" panose="05050102010706020507" pitchFamily="18" charset="2"/>
              </a:rPr>
              <a:t>LS</a:t>
            </a:r>
            <a:r>
              <a:rPr lang="zh-CN" altLang="en-US" sz="2000" b="1" dirty="0">
                <a:latin typeface="+mn-lt"/>
                <a:ea typeface="微软雅黑" panose="020B0503020204020204" pitchFamily="34" charset="-122"/>
                <a:cs typeface="Times New Roman" panose="02020603050405020304" pitchFamily="18" charset="0"/>
                <a:sym typeface="Symbol" panose="05050102010706020507" pitchFamily="18" charset="2"/>
              </a:rPr>
              <a:t>为必要性因子</a:t>
            </a:r>
            <a:endParaRPr kumimoji="0" lang="zh-CN" altLang="en-US" sz="2000" b="1" i="0" u="none" strike="noStrike" cap="none" normalizeH="0" baseline="0" dirty="0">
              <a:ln>
                <a:noFill/>
              </a:ln>
              <a:solidFill>
                <a:schemeClr val="tx1"/>
              </a:solidFill>
              <a:effectLst/>
              <a:latin typeface="+mn-lt"/>
              <a:ea typeface="微软雅黑" panose="020B0503020204020204" pitchFamily="34" charset="-122"/>
            </a:endParaRPr>
          </a:p>
        </p:txBody>
      </p:sp>
    </p:spTree>
    <p:extLst>
      <p:ext uri="{BB962C8B-B14F-4D97-AF65-F5344CB8AC3E}">
        <p14:creationId xmlns:p14="http://schemas.microsoft.com/office/powerpoint/2010/main" val="3518651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9BC5599-728B-43FF-9D2D-163B0006CE29}"/>
              </a:ext>
            </a:extLst>
          </p:cNvPr>
          <p:cNvSpPr>
            <a:spLocks noGrp="1" noChangeArrowheads="1"/>
          </p:cNvSpPr>
          <p:nvPr>
            <p:ph type="title" sz="quarter"/>
          </p:nvPr>
        </p:nvSpPr>
        <p:spPr>
          <a:xfrm>
            <a:off x="539552" y="261938"/>
            <a:ext cx="7772400" cy="736600"/>
          </a:xfrm>
        </p:spPr>
        <p:txBody>
          <a:bodyPr/>
          <a:lstStyle/>
          <a:p>
            <a:pPr eaLnBrk="1" hangingPunct="1"/>
            <a:r>
              <a:rPr lang="zh-CN" altLang="en-US" dirty="0"/>
              <a:t>小结：</a:t>
            </a:r>
            <a:r>
              <a:rPr lang="en-US" altLang="zh-CN" dirty="0"/>
              <a:t>LS</a:t>
            </a:r>
            <a:r>
              <a:rPr lang="zh-CN" altLang="en-US" dirty="0"/>
              <a:t>与</a:t>
            </a:r>
            <a:r>
              <a:rPr lang="en-US" altLang="zh-CN" dirty="0"/>
              <a:t>LN</a:t>
            </a:r>
            <a:r>
              <a:rPr lang="zh-CN" altLang="en-US" dirty="0"/>
              <a:t>的取值与意义</a:t>
            </a:r>
            <a:endParaRPr lang="zh-CN" altLang="zh-CN" sz="2500" dirty="0"/>
          </a:p>
        </p:txBody>
      </p:sp>
      <p:graphicFrame>
        <p:nvGraphicFramePr>
          <p:cNvPr id="55299" name="Object 3">
            <a:extLst>
              <a:ext uri="{FF2B5EF4-FFF2-40B4-BE49-F238E27FC236}">
                <a16:creationId xmlns:a16="http://schemas.microsoft.com/office/drawing/2014/main" id="{192397CC-E8BF-4CB5-897E-DF21D0ABAC3F}"/>
              </a:ext>
            </a:extLst>
          </p:cNvPr>
          <p:cNvGraphicFramePr>
            <a:graphicFrameLocks noGrp="1" noChangeAspect="1"/>
          </p:cNvGraphicFramePr>
          <p:nvPr>
            <p:ph sz="quarter" idx="1"/>
          </p:nvPr>
        </p:nvGraphicFramePr>
        <p:xfrm>
          <a:off x="4976986" y="1299052"/>
          <a:ext cx="1644618" cy="352800"/>
        </p:xfrm>
        <a:graphic>
          <a:graphicData uri="http://schemas.openxmlformats.org/presentationml/2006/ole">
            <mc:AlternateContent xmlns:mc="http://schemas.openxmlformats.org/markup-compatibility/2006">
              <mc:Choice xmlns:v="urn:schemas-microsoft-com:vml" Requires="v">
                <p:oleObj spid="_x0000_s91266" r:id="rId3" imgW="890546" imgH="190831" progId="Equation.3">
                  <p:embed/>
                </p:oleObj>
              </mc:Choice>
              <mc:Fallback>
                <p:oleObj r:id="rId3" imgW="890546" imgH="190831" progId="Equation.3">
                  <p:embed/>
                  <p:pic>
                    <p:nvPicPr>
                      <p:cNvPr id="55299" name="Object 3">
                        <a:extLst>
                          <a:ext uri="{FF2B5EF4-FFF2-40B4-BE49-F238E27FC236}">
                            <a16:creationId xmlns:a16="http://schemas.microsoft.com/office/drawing/2014/main" id="{192397CC-E8BF-4CB5-897E-DF21D0ABA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986" y="1299052"/>
                        <a:ext cx="1644618" cy="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0" name="Object 4">
            <a:extLst>
              <a:ext uri="{FF2B5EF4-FFF2-40B4-BE49-F238E27FC236}">
                <a16:creationId xmlns:a16="http://schemas.microsoft.com/office/drawing/2014/main" id="{C80D6990-F033-48D2-8930-52F1D12BEB84}"/>
              </a:ext>
            </a:extLst>
          </p:cNvPr>
          <p:cNvGraphicFramePr>
            <a:graphicFrameLocks noGrp="1" noChangeAspect="1"/>
          </p:cNvGraphicFramePr>
          <p:nvPr>
            <p:ph sz="quarter" idx="2"/>
          </p:nvPr>
        </p:nvGraphicFramePr>
        <p:xfrm>
          <a:off x="4976986" y="1732440"/>
          <a:ext cx="1028700" cy="350838"/>
        </p:xfrm>
        <a:graphic>
          <a:graphicData uri="http://schemas.openxmlformats.org/presentationml/2006/ole">
            <mc:AlternateContent xmlns:mc="http://schemas.openxmlformats.org/markup-compatibility/2006">
              <mc:Choice xmlns:v="urn:schemas-microsoft-com:vml" Requires="v">
                <p:oleObj spid="_x0000_s91267" r:id="rId5" imgW="597938" imgH="203553" progId="Equation.3">
                  <p:embed/>
                </p:oleObj>
              </mc:Choice>
              <mc:Fallback>
                <p:oleObj r:id="rId5" imgW="597938" imgH="203553" progId="Equation.3">
                  <p:embed/>
                  <p:pic>
                    <p:nvPicPr>
                      <p:cNvPr id="55300" name="Object 4">
                        <a:extLst>
                          <a:ext uri="{FF2B5EF4-FFF2-40B4-BE49-F238E27FC236}">
                            <a16:creationId xmlns:a16="http://schemas.microsoft.com/office/drawing/2014/main" id="{C80D6990-F033-48D2-8930-52F1D12BEB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6986" y="1732440"/>
                        <a:ext cx="1028700"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5">
            <a:extLst>
              <a:ext uri="{FF2B5EF4-FFF2-40B4-BE49-F238E27FC236}">
                <a16:creationId xmlns:a16="http://schemas.microsoft.com/office/drawing/2014/main" id="{E973AFDC-33F0-410C-B691-9C3F34E46577}"/>
              </a:ext>
            </a:extLst>
          </p:cNvPr>
          <p:cNvGraphicFramePr>
            <a:graphicFrameLocks noGrp="1" noChangeAspect="1"/>
          </p:cNvGraphicFramePr>
          <p:nvPr>
            <p:ph sz="quarter" idx="3"/>
          </p:nvPr>
        </p:nvGraphicFramePr>
        <p:xfrm>
          <a:off x="5041373" y="2154888"/>
          <a:ext cx="1231757" cy="352800"/>
        </p:xfrm>
        <a:graphic>
          <a:graphicData uri="http://schemas.openxmlformats.org/presentationml/2006/ole">
            <mc:AlternateContent xmlns:mc="http://schemas.openxmlformats.org/markup-compatibility/2006">
              <mc:Choice xmlns:v="urn:schemas-microsoft-com:vml" Requires="v">
                <p:oleObj spid="_x0000_s91268" r:id="rId7" imgW="712437" imgH="203553" progId="Equation.3">
                  <p:embed/>
                </p:oleObj>
              </mc:Choice>
              <mc:Fallback>
                <p:oleObj r:id="rId7" imgW="712437" imgH="203553" progId="Equation.3">
                  <p:embed/>
                  <p:pic>
                    <p:nvPicPr>
                      <p:cNvPr id="55301" name="Object 5">
                        <a:extLst>
                          <a:ext uri="{FF2B5EF4-FFF2-40B4-BE49-F238E27FC236}">
                            <a16:creationId xmlns:a16="http://schemas.microsoft.com/office/drawing/2014/main" id="{E973AFDC-33F0-410C-B691-9C3F34E465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1373" y="2154888"/>
                        <a:ext cx="1231757" cy="352800"/>
                      </a:xfrm>
                      <a:prstGeom prst="rect">
                        <a:avLst/>
                      </a:prstGeom>
                      <a:noFill/>
                      <a:ln>
                        <a:noFill/>
                      </a:ln>
                      <a:effectLst/>
                      <a:extLst/>
                    </p:spPr>
                  </p:pic>
                </p:oleObj>
              </mc:Fallback>
            </mc:AlternateContent>
          </a:graphicData>
        </a:graphic>
      </p:graphicFrame>
      <p:graphicFrame>
        <p:nvGraphicFramePr>
          <p:cNvPr id="53254" name="Object 6">
            <a:extLst>
              <a:ext uri="{FF2B5EF4-FFF2-40B4-BE49-F238E27FC236}">
                <a16:creationId xmlns:a16="http://schemas.microsoft.com/office/drawing/2014/main" id="{C632B89E-C9B8-4D75-9E60-92CD89348309}"/>
              </a:ext>
            </a:extLst>
          </p:cNvPr>
          <p:cNvGraphicFramePr>
            <a:graphicFrameLocks noChangeAspect="1"/>
          </p:cNvGraphicFramePr>
          <p:nvPr/>
        </p:nvGraphicFramePr>
        <p:xfrm>
          <a:off x="683568" y="1196752"/>
          <a:ext cx="4340225" cy="1381125"/>
        </p:xfrm>
        <a:graphic>
          <a:graphicData uri="http://schemas.openxmlformats.org/presentationml/2006/ole">
            <mc:AlternateContent xmlns:mc="http://schemas.openxmlformats.org/markup-compatibility/2006">
              <mc:Choice xmlns:v="urn:schemas-microsoft-com:vml" Requires="v">
                <p:oleObj spid="_x0000_s91269" r:id="rId9" imgW="2234230" imgH="710891" progId="Equation.3">
                  <p:embed/>
                </p:oleObj>
              </mc:Choice>
              <mc:Fallback>
                <p:oleObj r:id="rId9" imgW="2234230" imgH="710891" progId="Equation.3">
                  <p:embed/>
                  <p:pic>
                    <p:nvPicPr>
                      <p:cNvPr id="53254" name="Object 6">
                        <a:extLst>
                          <a:ext uri="{FF2B5EF4-FFF2-40B4-BE49-F238E27FC236}">
                            <a16:creationId xmlns:a16="http://schemas.microsoft.com/office/drawing/2014/main" id="{C632B89E-C9B8-4D75-9E60-92CD893483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568" y="1196752"/>
                        <a:ext cx="4340225"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a:extLst>
              <a:ext uri="{FF2B5EF4-FFF2-40B4-BE49-F238E27FC236}">
                <a16:creationId xmlns:a16="http://schemas.microsoft.com/office/drawing/2014/main" id="{23C4B234-1247-4DF4-A852-AC0D51B614E3}"/>
              </a:ext>
            </a:extLst>
          </p:cNvPr>
          <p:cNvGraphicFramePr>
            <a:graphicFrameLocks noChangeAspect="1"/>
          </p:cNvGraphicFramePr>
          <p:nvPr/>
        </p:nvGraphicFramePr>
        <p:xfrm>
          <a:off x="683568" y="2637209"/>
          <a:ext cx="4702175" cy="1439863"/>
        </p:xfrm>
        <a:graphic>
          <a:graphicData uri="http://schemas.openxmlformats.org/presentationml/2006/ole">
            <mc:AlternateContent xmlns:mc="http://schemas.openxmlformats.org/markup-compatibility/2006">
              <mc:Choice xmlns:v="urn:schemas-microsoft-com:vml" Requires="v">
                <p:oleObj spid="_x0000_s91270" r:id="rId11" imgW="2323092" imgH="710891" progId="Equation.3">
                  <p:embed/>
                </p:oleObj>
              </mc:Choice>
              <mc:Fallback>
                <p:oleObj r:id="rId11" imgW="2323092" imgH="710891" progId="Equation.3">
                  <p:embed/>
                  <p:pic>
                    <p:nvPicPr>
                      <p:cNvPr id="53255" name="Object 7">
                        <a:extLst>
                          <a:ext uri="{FF2B5EF4-FFF2-40B4-BE49-F238E27FC236}">
                            <a16:creationId xmlns:a16="http://schemas.microsoft.com/office/drawing/2014/main" id="{23C4B234-1247-4DF4-A852-AC0D51B614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568" y="2637209"/>
                        <a:ext cx="4702175"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6" name="Text Box 8">
            <a:extLst>
              <a:ext uri="{FF2B5EF4-FFF2-40B4-BE49-F238E27FC236}">
                <a16:creationId xmlns:a16="http://schemas.microsoft.com/office/drawing/2014/main" id="{E0F83D5A-C02F-4D08-A853-77D8000395F1}"/>
              </a:ext>
            </a:extLst>
          </p:cNvPr>
          <p:cNvSpPr txBox="1">
            <a:spLocks noChangeArrowheads="1"/>
          </p:cNvSpPr>
          <p:nvPr/>
        </p:nvSpPr>
        <p:spPr bwMode="auto">
          <a:xfrm>
            <a:off x="683568" y="4200080"/>
            <a:ext cx="504056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u="sng">
                <a:solidFill>
                  <a:srgbClr val="003366"/>
                </a:solidFill>
                <a:latin typeface="Arial" panose="020B0604020202020204" pitchFamily="34" charset="0"/>
                <a:ea typeface="楷体_GB2312" pitchFamily="1" charset="-122"/>
              </a:defRPr>
            </a:lvl1pPr>
            <a:lvl2pPr marL="742950" indent="-285750" eaLnBrk="0" hangingPunct="0">
              <a:defRPr sz="2800" b="1" u="sng">
                <a:solidFill>
                  <a:srgbClr val="003366"/>
                </a:solidFill>
                <a:latin typeface="Arial" panose="020B0604020202020204" pitchFamily="34" charset="0"/>
                <a:ea typeface="楷体_GB2312" pitchFamily="1" charset="-122"/>
              </a:defRPr>
            </a:lvl2pPr>
            <a:lvl3pPr marL="1143000" indent="-228600" eaLnBrk="0" hangingPunct="0">
              <a:defRPr sz="2800" b="1" u="sng">
                <a:solidFill>
                  <a:srgbClr val="003366"/>
                </a:solidFill>
                <a:latin typeface="Arial" panose="020B0604020202020204" pitchFamily="34" charset="0"/>
                <a:ea typeface="楷体_GB2312" pitchFamily="1" charset="-122"/>
              </a:defRPr>
            </a:lvl3pPr>
            <a:lvl4pPr marL="1600200" indent="-228600" eaLnBrk="0" hangingPunct="0">
              <a:defRPr sz="2800" b="1" u="sng">
                <a:solidFill>
                  <a:srgbClr val="003366"/>
                </a:solidFill>
                <a:latin typeface="Arial" panose="020B0604020202020204" pitchFamily="34" charset="0"/>
                <a:ea typeface="楷体_GB2312" pitchFamily="1" charset="-122"/>
              </a:defRPr>
            </a:lvl4pPr>
            <a:lvl5pPr marL="2057400" indent="-228600" eaLnBrk="0" hangingPunct="0">
              <a:defRPr sz="2800" b="1" u="sng">
                <a:solidFill>
                  <a:srgbClr val="003366"/>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800" b="1" u="sng">
                <a:solidFill>
                  <a:srgbClr val="003366"/>
                </a:solidFill>
                <a:latin typeface="Arial" panose="020B0604020202020204" pitchFamily="34" charset="0"/>
                <a:ea typeface="楷体_GB2312" pitchFamily="1" charset="-122"/>
              </a:defRPr>
            </a:lvl9pPr>
          </a:lstStyle>
          <a:p>
            <a:pPr marL="363538" lvl="1" indent="-363538" algn="just" eaLnBrk="1" hangingPunct="1">
              <a:spcBef>
                <a:spcPts val="600"/>
              </a:spcBef>
              <a:spcAft>
                <a:spcPts val="600"/>
              </a:spcAft>
              <a:buFont typeface="Wingdings" panose="05000000000000000000" pitchFamily="2" charset="2"/>
              <a:buNone/>
            </a:pPr>
            <a:r>
              <a:rPr lang="zh-CN" altLang="zh-CN" sz="2400" u="none" dirty="0">
                <a:solidFill>
                  <a:schemeClr val="tx1"/>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且必须满足</a:t>
            </a:r>
            <a:r>
              <a:rPr lang="zh-CN" altLang="zh-CN" sz="2400" u="none" dirty="0">
                <a:solidFill>
                  <a:schemeClr val="tx1"/>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对LS、LN赋值时</a:t>
            </a:r>
            <a:endParaRPr lang="en-US" altLang="zh-CN" sz="2400" dirty="0">
              <a:latin typeface="微软雅黑" panose="020B0503020204020204" pitchFamily="34" charset="-122"/>
              <a:ea typeface="微软雅黑" panose="020B0503020204020204" pitchFamily="34" charset="-122"/>
            </a:endParaRPr>
          </a:p>
          <a:p>
            <a:pPr marL="261938" lvl="1" indent="101600" algn="just" eaLnBrk="1" hangingPunct="1">
              <a:spcBef>
                <a:spcPts val="600"/>
              </a:spcBef>
              <a:spcAft>
                <a:spcPts val="600"/>
              </a:spcAft>
            </a:pPr>
            <a:r>
              <a:rPr lang="zh-CN" altLang="zh-CN" sz="2000" dirty="0">
                <a:latin typeface="+mn-lt"/>
                <a:ea typeface="宋体" panose="02010600030101010101" pitchFamily="2" charset="-122"/>
              </a:rPr>
              <a:t>LS、LN≥０。</a:t>
            </a:r>
          </a:p>
          <a:p>
            <a:pPr marL="261938" lvl="1" indent="101600" algn="just" eaLnBrk="1" hangingPunct="1">
              <a:spcBef>
                <a:spcPts val="600"/>
              </a:spcBef>
              <a:spcAft>
                <a:spcPts val="600"/>
              </a:spcAft>
            </a:pPr>
            <a:r>
              <a:rPr lang="zh-CN" altLang="zh-CN" sz="2000" dirty="0">
                <a:latin typeface="+mn-lt"/>
                <a:ea typeface="宋体" panose="02010600030101010101" pitchFamily="2" charset="-122"/>
              </a:rPr>
              <a:t>LS, LN不能同时 ＞１或 ＜１</a:t>
            </a:r>
          </a:p>
          <a:p>
            <a:pPr marL="261938" lvl="1" indent="101600" algn="just" eaLnBrk="1" hangingPunct="1">
              <a:spcBef>
                <a:spcPts val="600"/>
              </a:spcBef>
              <a:spcAft>
                <a:spcPts val="600"/>
              </a:spcAft>
            </a:pPr>
            <a:r>
              <a:rPr lang="zh-CN" altLang="zh-CN" sz="2000" dirty="0">
                <a:latin typeface="+mn-lt"/>
                <a:ea typeface="宋体" panose="02010600030101010101" pitchFamily="2" charset="-122"/>
              </a:rPr>
              <a:t>LS, LN可同时＝1</a:t>
            </a:r>
          </a:p>
          <a:p>
            <a:pPr eaLnBrk="1" hangingPunct="1">
              <a:spcBef>
                <a:spcPts val="600"/>
              </a:spcBef>
              <a:spcAft>
                <a:spcPts val="600"/>
              </a:spcAft>
              <a:buFont typeface="Wingdings" panose="05000000000000000000" pitchFamily="2" charset="2"/>
              <a:buNone/>
            </a:pPr>
            <a:endParaRPr lang="zh-CN" altLang="zh-CN" sz="2400" u="none" dirty="0">
              <a:solidFill>
                <a:schemeClr val="tx1"/>
              </a:solidFill>
              <a:latin typeface="微软雅黑" panose="020B0503020204020204" pitchFamily="34" charset="-122"/>
              <a:ea typeface="微软雅黑" panose="020B0503020204020204" pitchFamily="34" charset="-122"/>
            </a:endParaRPr>
          </a:p>
        </p:txBody>
      </p:sp>
      <p:graphicFrame>
        <p:nvGraphicFramePr>
          <p:cNvPr id="55306" name="Object 10">
            <a:extLst>
              <a:ext uri="{FF2B5EF4-FFF2-40B4-BE49-F238E27FC236}">
                <a16:creationId xmlns:a16="http://schemas.microsoft.com/office/drawing/2014/main" id="{4A34CD27-8EB2-4C72-8188-151391FDC66E}"/>
              </a:ext>
            </a:extLst>
          </p:cNvPr>
          <p:cNvGraphicFramePr>
            <a:graphicFrameLocks noGrp="1" noChangeAspect="1"/>
          </p:cNvGraphicFramePr>
          <p:nvPr>
            <p:ph sz="quarter" idx="4"/>
          </p:nvPr>
        </p:nvGraphicFramePr>
        <p:xfrm>
          <a:off x="5292080" y="2710233"/>
          <a:ext cx="1788649" cy="352800"/>
        </p:xfrm>
        <a:graphic>
          <a:graphicData uri="http://schemas.openxmlformats.org/presentationml/2006/ole">
            <mc:AlternateContent xmlns:mc="http://schemas.openxmlformats.org/markup-compatibility/2006">
              <mc:Choice xmlns:v="urn:schemas-microsoft-com:vml" Requires="v">
                <p:oleObj spid="_x0000_s91271" r:id="rId13" imgW="966879" imgH="190831" progId="Equation.3">
                  <p:embed/>
                </p:oleObj>
              </mc:Choice>
              <mc:Fallback>
                <p:oleObj r:id="rId13" imgW="966879" imgH="190831" progId="Equation.3">
                  <p:embed/>
                  <p:pic>
                    <p:nvPicPr>
                      <p:cNvPr id="55306" name="Object 10">
                        <a:extLst>
                          <a:ext uri="{FF2B5EF4-FFF2-40B4-BE49-F238E27FC236}">
                            <a16:creationId xmlns:a16="http://schemas.microsoft.com/office/drawing/2014/main" id="{4A34CD27-8EB2-4C72-8188-151391FDC6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080" y="2710233"/>
                        <a:ext cx="1788649" cy="352800"/>
                      </a:xfrm>
                      <a:prstGeom prst="rect">
                        <a:avLst/>
                      </a:prstGeom>
                      <a:noFill/>
                      <a:ln>
                        <a:noFill/>
                      </a:ln>
                      <a:effectLst/>
                      <a:extLst/>
                    </p:spPr>
                  </p:pic>
                </p:oleObj>
              </mc:Fallback>
            </mc:AlternateContent>
          </a:graphicData>
        </a:graphic>
      </p:graphicFrame>
      <p:graphicFrame>
        <p:nvGraphicFramePr>
          <p:cNvPr id="55307" name="Object 11">
            <a:extLst>
              <a:ext uri="{FF2B5EF4-FFF2-40B4-BE49-F238E27FC236}">
                <a16:creationId xmlns:a16="http://schemas.microsoft.com/office/drawing/2014/main" id="{823F2B56-E553-4CCF-BB5F-6C50EB8C1AFA}"/>
              </a:ext>
            </a:extLst>
          </p:cNvPr>
          <p:cNvGraphicFramePr>
            <a:graphicFrameLocks noChangeAspect="1"/>
          </p:cNvGraphicFramePr>
          <p:nvPr/>
        </p:nvGraphicFramePr>
        <p:xfrm>
          <a:off x="5147618" y="3191206"/>
          <a:ext cx="1321881" cy="352800"/>
        </p:xfrm>
        <a:graphic>
          <a:graphicData uri="http://schemas.openxmlformats.org/presentationml/2006/ole">
            <mc:AlternateContent xmlns:mc="http://schemas.openxmlformats.org/markup-compatibility/2006">
              <mc:Choice xmlns:v="urn:schemas-microsoft-com:vml" Requires="v">
                <p:oleObj spid="_x0000_s91272" r:id="rId15" imgW="763325" imgH="203553" progId="Equation.3">
                  <p:embed/>
                </p:oleObj>
              </mc:Choice>
              <mc:Fallback>
                <p:oleObj r:id="rId15" imgW="763325" imgH="203553" progId="Equation.3">
                  <p:embed/>
                  <p:pic>
                    <p:nvPicPr>
                      <p:cNvPr id="55307" name="Object 11">
                        <a:extLst>
                          <a:ext uri="{FF2B5EF4-FFF2-40B4-BE49-F238E27FC236}">
                            <a16:creationId xmlns:a16="http://schemas.microsoft.com/office/drawing/2014/main" id="{823F2B56-E553-4CCF-BB5F-6C50EB8C1A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7618" y="3191206"/>
                        <a:ext cx="1321881" cy="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8" name="Object 12">
            <a:extLst>
              <a:ext uri="{FF2B5EF4-FFF2-40B4-BE49-F238E27FC236}">
                <a16:creationId xmlns:a16="http://schemas.microsoft.com/office/drawing/2014/main" id="{84FF1C40-5633-412A-993E-D835AFB55E6E}"/>
              </a:ext>
            </a:extLst>
          </p:cNvPr>
          <p:cNvGraphicFramePr>
            <a:graphicFrameLocks noChangeAspect="1"/>
          </p:cNvGraphicFramePr>
          <p:nvPr/>
        </p:nvGraphicFramePr>
        <p:xfrm>
          <a:off x="5292080" y="3695262"/>
          <a:ext cx="1455125" cy="352800"/>
        </p:xfrm>
        <a:graphic>
          <a:graphicData uri="http://schemas.openxmlformats.org/presentationml/2006/ole">
            <mc:AlternateContent xmlns:mc="http://schemas.openxmlformats.org/markup-compatibility/2006">
              <mc:Choice xmlns:v="urn:schemas-microsoft-com:vml" Requires="v">
                <p:oleObj spid="_x0000_s91273" r:id="rId17" imgW="839293" imgH="203465" progId="Equation.3">
                  <p:embed/>
                </p:oleObj>
              </mc:Choice>
              <mc:Fallback>
                <p:oleObj r:id="rId17" imgW="839293" imgH="203465" progId="Equation.3">
                  <p:embed/>
                  <p:pic>
                    <p:nvPicPr>
                      <p:cNvPr id="55308" name="Object 12">
                        <a:extLst>
                          <a:ext uri="{FF2B5EF4-FFF2-40B4-BE49-F238E27FC236}">
                            <a16:creationId xmlns:a16="http://schemas.microsoft.com/office/drawing/2014/main" id="{84FF1C40-5633-412A-993E-D835AFB55E6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92080" y="3695262"/>
                        <a:ext cx="1455125" cy="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45782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E140B-327A-4B59-9C88-DF94BB1A9CD3}"/>
              </a:ext>
            </a:extLst>
          </p:cNvPr>
          <p:cNvSpPr>
            <a:spLocks noGrp="1"/>
          </p:cNvSpPr>
          <p:nvPr>
            <p:ph type="title"/>
          </p:nvPr>
        </p:nvSpPr>
        <p:spPr/>
        <p:txBody>
          <a:bodyPr/>
          <a:lstStyle/>
          <a:p>
            <a:r>
              <a:rPr lang="zh-CN" altLang="en-US" dirty="0"/>
              <a:t>证据不确定性的表示</a:t>
            </a:r>
          </a:p>
        </p:txBody>
      </p:sp>
      <p:sp>
        <p:nvSpPr>
          <p:cNvPr id="3" name="内容占位符 2">
            <a:extLst>
              <a:ext uri="{FF2B5EF4-FFF2-40B4-BE49-F238E27FC236}">
                <a16:creationId xmlns:a16="http://schemas.microsoft.com/office/drawing/2014/main" id="{107C05E7-F114-44B0-B367-A581562C9082}"/>
              </a:ext>
            </a:extLst>
          </p:cNvPr>
          <p:cNvSpPr>
            <a:spLocks noGrp="1"/>
          </p:cNvSpPr>
          <p:nvPr>
            <p:ph idx="1"/>
          </p:nvPr>
        </p:nvSpPr>
        <p:spPr/>
        <p:txBody>
          <a:bodyPr/>
          <a:lstStyle/>
          <a:p>
            <a:pPr>
              <a:lnSpc>
                <a:spcPct val="120000"/>
              </a:lnSpc>
            </a:pPr>
            <a:r>
              <a:rPr lang="zh-CN" altLang="en-US" dirty="0">
                <a:ea typeface="宋体" panose="02010600030101010101" pitchFamily="2" charset="-122"/>
              </a:rPr>
              <a:t>主观贝叶斯方法中证据不确定性也是用</a:t>
            </a:r>
            <a:r>
              <a:rPr lang="zh-CN" altLang="en-US" dirty="0">
                <a:solidFill>
                  <a:srgbClr val="FF0000"/>
                </a:solidFill>
                <a:ea typeface="宋体" panose="02010600030101010101" pitchFamily="2" charset="-122"/>
              </a:rPr>
              <a:t>概率表示</a:t>
            </a:r>
            <a:r>
              <a:rPr lang="zh-CN" altLang="en-US" dirty="0">
                <a:ea typeface="宋体" panose="02010600030101010101" pitchFamily="2" charset="-122"/>
              </a:rPr>
              <a:t>的。对于初始证据</a:t>
            </a:r>
            <a:r>
              <a:rPr lang="en-US" altLang="zh-CN" dirty="0">
                <a:ea typeface="宋体" panose="02010600030101010101" pitchFamily="2" charset="-122"/>
              </a:rPr>
              <a:t>E</a:t>
            </a:r>
            <a:r>
              <a:rPr lang="zh-CN" altLang="en-US" dirty="0">
                <a:ea typeface="宋体" panose="02010600030101010101" pitchFamily="2" charset="-122"/>
              </a:rPr>
              <a:t>，用户根据观察</a:t>
            </a:r>
            <a:r>
              <a:rPr lang="en-US" altLang="zh-CN" dirty="0">
                <a:ea typeface="宋体" panose="02010600030101010101" pitchFamily="2" charset="-122"/>
              </a:rPr>
              <a:t>S</a:t>
            </a:r>
            <a:r>
              <a:rPr lang="zh-CN" altLang="en-US" dirty="0">
                <a:ea typeface="宋体" panose="02010600030101010101" pitchFamily="2" charset="-122"/>
              </a:rPr>
              <a:t>给出</a:t>
            </a:r>
            <a:r>
              <a:rPr lang="en-US" altLang="zh-CN" dirty="0">
                <a:ea typeface="宋体" panose="02010600030101010101" pitchFamily="2" charset="-122"/>
              </a:rPr>
              <a:t>P(E|S)</a:t>
            </a:r>
            <a:r>
              <a:rPr lang="zh-CN" altLang="en-US" dirty="0">
                <a:ea typeface="宋体" panose="02010600030101010101" pitchFamily="2" charset="-122"/>
              </a:rPr>
              <a:t>，相当于</a:t>
            </a:r>
            <a:r>
              <a:rPr lang="zh-CN" altLang="en-US" dirty="0">
                <a:solidFill>
                  <a:srgbClr val="FF0000"/>
                </a:solidFill>
                <a:ea typeface="宋体" panose="02010600030101010101" pitchFamily="2" charset="-122"/>
              </a:rPr>
              <a:t>动态强度</a:t>
            </a:r>
            <a:r>
              <a:rPr lang="zh-CN" altLang="en-US" dirty="0">
                <a:ea typeface="宋体" panose="02010600030101010101" pitchFamily="2" charset="-122"/>
              </a:rPr>
              <a:t>。</a:t>
            </a:r>
            <a:endParaRPr lang="en-US" altLang="zh-CN" dirty="0">
              <a:ea typeface="宋体" panose="02010600030101010101" pitchFamily="2" charset="-122"/>
            </a:endParaRPr>
          </a:p>
          <a:p>
            <a:pPr>
              <a:lnSpc>
                <a:spcPct val="120000"/>
              </a:lnSpc>
            </a:pPr>
            <a:r>
              <a:rPr lang="zh-CN" altLang="en-US" dirty="0">
                <a:ea typeface="宋体" panose="02010600030101010101" pitchFamily="2" charset="-122"/>
              </a:rPr>
              <a:t>由于难于给出</a:t>
            </a:r>
            <a:r>
              <a:rPr lang="en-US" altLang="zh-CN" dirty="0">
                <a:ea typeface="宋体" panose="02010600030101010101" pitchFamily="2" charset="-122"/>
              </a:rPr>
              <a:t>P(E|S)</a:t>
            </a:r>
            <a:r>
              <a:rPr lang="zh-CN" altLang="en-US" dirty="0">
                <a:ea typeface="宋体" panose="02010600030101010101" pitchFamily="2" charset="-122"/>
              </a:rPr>
              <a:t>，因而在具体应用系统中往往采用变通方法，如在</a:t>
            </a:r>
            <a:r>
              <a:rPr lang="en-US" altLang="zh-CN" dirty="0">
                <a:ea typeface="宋体" panose="02010600030101010101" pitchFamily="2" charset="-122"/>
              </a:rPr>
              <a:t>Prospector</a:t>
            </a:r>
            <a:r>
              <a:rPr lang="zh-CN" altLang="en-US" dirty="0">
                <a:ea typeface="宋体" panose="02010600030101010101" pitchFamily="2" charset="-122"/>
              </a:rPr>
              <a:t>中引进了可信度的概念，让用户在 </a:t>
            </a:r>
            <a:r>
              <a:rPr lang="en-US" altLang="zh-CN" dirty="0">
                <a:ea typeface="宋体" panose="02010600030101010101" pitchFamily="2" charset="-122"/>
              </a:rPr>
              <a:t>-5 </a:t>
            </a:r>
            <a:r>
              <a:rPr lang="en-US" altLang="zh-CN" dirty="0">
                <a:ea typeface="宋体" panose="02010600030101010101" pitchFamily="2" charset="-122"/>
                <a:sym typeface="Symbol" panose="05050102010706020507" pitchFamily="18" charset="2"/>
              </a:rPr>
              <a:t> </a:t>
            </a:r>
            <a:r>
              <a:rPr lang="en-US" altLang="zh-CN" dirty="0">
                <a:ea typeface="宋体" panose="02010600030101010101" pitchFamily="2" charset="-122"/>
              </a:rPr>
              <a:t>+5 </a:t>
            </a:r>
            <a:r>
              <a:rPr lang="zh-CN" altLang="en-US" dirty="0">
                <a:ea typeface="宋体" panose="02010600030101010101" pitchFamily="2" charset="-122"/>
              </a:rPr>
              <a:t>之间的</a:t>
            </a:r>
            <a:r>
              <a:rPr lang="en-US" altLang="zh-CN" dirty="0">
                <a:ea typeface="宋体" panose="02010600030101010101" pitchFamily="2" charset="-122"/>
              </a:rPr>
              <a:t>11</a:t>
            </a:r>
            <a:r>
              <a:rPr lang="zh-CN" altLang="en-US" dirty="0">
                <a:ea typeface="宋体" panose="02010600030101010101" pitchFamily="2" charset="-122"/>
              </a:rPr>
              <a:t>个整数中根据实际情况选一个数作为初始证据的可信度</a:t>
            </a:r>
            <a:r>
              <a:rPr lang="en-US" altLang="zh-CN" dirty="0">
                <a:ea typeface="宋体" panose="02010600030101010101" pitchFamily="2" charset="-122"/>
              </a:rPr>
              <a:t>C(E|S)</a:t>
            </a:r>
          </a:p>
          <a:p>
            <a:pPr lvl="1">
              <a:lnSpc>
                <a:spcPct val="120000"/>
              </a:lnSpc>
            </a:pPr>
            <a:r>
              <a:rPr lang="en-US" altLang="zh-CN" sz="2000" dirty="0">
                <a:ea typeface="宋体" panose="02010600030101010101" pitchFamily="2" charset="-122"/>
              </a:rPr>
              <a:t>C(E|S) = -5</a:t>
            </a:r>
            <a:r>
              <a:rPr lang="zh-CN" altLang="en-US" sz="2000" dirty="0">
                <a:ea typeface="宋体" panose="02010600030101010101" pitchFamily="2" charset="-122"/>
              </a:rPr>
              <a:t>，表示在观察</a:t>
            </a:r>
            <a:r>
              <a:rPr lang="en-US" altLang="zh-CN" sz="2000" dirty="0">
                <a:ea typeface="宋体" panose="02010600030101010101" pitchFamily="2" charset="-122"/>
              </a:rPr>
              <a:t>S</a:t>
            </a:r>
            <a:r>
              <a:rPr lang="zh-CN" altLang="en-US" sz="2000" dirty="0">
                <a:ea typeface="宋体" panose="02010600030101010101" pitchFamily="2" charset="-122"/>
              </a:rPr>
              <a:t>下证据</a:t>
            </a:r>
            <a:r>
              <a:rPr lang="en-US" altLang="zh-CN" sz="2000" dirty="0">
                <a:ea typeface="宋体" panose="02010600030101010101" pitchFamily="2" charset="-122"/>
              </a:rPr>
              <a:t>E</a:t>
            </a:r>
            <a:r>
              <a:rPr lang="zh-CN" altLang="en-US" sz="2000" dirty="0">
                <a:ea typeface="宋体" panose="02010600030101010101" pitchFamily="2" charset="-122"/>
              </a:rPr>
              <a:t>肯定不存在，即</a:t>
            </a:r>
            <a:r>
              <a:rPr lang="en-US" altLang="zh-CN" sz="2000" dirty="0">
                <a:ea typeface="宋体" panose="02010600030101010101" pitchFamily="2" charset="-122"/>
              </a:rPr>
              <a:t>P(E|S) = 0</a:t>
            </a:r>
          </a:p>
          <a:p>
            <a:pPr lvl="1">
              <a:lnSpc>
                <a:spcPct val="120000"/>
              </a:lnSpc>
            </a:pPr>
            <a:r>
              <a:rPr lang="en-US" altLang="zh-CN" sz="2000" dirty="0">
                <a:ea typeface="宋体" panose="02010600030101010101" pitchFamily="2" charset="-122"/>
              </a:rPr>
              <a:t>C(E|S) = 0</a:t>
            </a:r>
            <a:r>
              <a:rPr lang="zh-CN" altLang="en-US" sz="2000" dirty="0">
                <a:ea typeface="宋体" panose="02010600030101010101" pitchFamily="2" charset="-122"/>
              </a:rPr>
              <a:t>，表示</a:t>
            </a:r>
            <a:r>
              <a:rPr lang="en-US" altLang="zh-CN" sz="2000" dirty="0">
                <a:ea typeface="宋体" panose="02010600030101010101" pitchFamily="2" charset="-122"/>
              </a:rPr>
              <a:t>S</a:t>
            </a:r>
            <a:r>
              <a:rPr lang="zh-CN" altLang="en-US" sz="2000" dirty="0">
                <a:ea typeface="宋体" panose="02010600030101010101" pitchFamily="2" charset="-122"/>
              </a:rPr>
              <a:t>与</a:t>
            </a:r>
            <a:r>
              <a:rPr lang="en-US" altLang="zh-CN" sz="2000" dirty="0">
                <a:ea typeface="宋体" panose="02010600030101010101" pitchFamily="2" charset="-122"/>
              </a:rPr>
              <a:t>E</a:t>
            </a:r>
            <a:r>
              <a:rPr lang="zh-CN" altLang="en-US" sz="2000" dirty="0">
                <a:ea typeface="宋体" panose="02010600030101010101" pitchFamily="2" charset="-122"/>
              </a:rPr>
              <a:t>无关，即</a:t>
            </a:r>
            <a:r>
              <a:rPr lang="en-US" altLang="zh-CN" sz="2000" dirty="0">
                <a:ea typeface="宋体" panose="02010600030101010101" pitchFamily="2" charset="-122"/>
              </a:rPr>
              <a:t>P(E|S) = P(E)</a:t>
            </a:r>
          </a:p>
          <a:p>
            <a:pPr lvl="1">
              <a:lnSpc>
                <a:spcPct val="120000"/>
              </a:lnSpc>
            </a:pPr>
            <a:r>
              <a:rPr lang="en-US" altLang="zh-CN" sz="2000" dirty="0">
                <a:ea typeface="宋体" panose="02010600030101010101" pitchFamily="2" charset="-122"/>
              </a:rPr>
              <a:t>C(E|S) = 5</a:t>
            </a:r>
            <a:r>
              <a:rPr lang="zh-CN" altLang="en-US" sz="2000" dirty="0">
                <a:ea typeface="宋体" panose="02010600030101010101" pitchFamily="2" charset="-122"/>
              </a:rPr>
              <a:t>，表示在观察</a:t>
            </a:r>
            <a:r>
              <a:rPr lang="en-US" altLang="zh-CN" sz="2000" dirty="0">
                <a:ea typeface="宋体" panose="02010600030101010101" pitchFamily="2" charset="-122"/>
              </a:rPr>
              <a:t>S</a:t>
            </a:r>
            <a:r>
              <a:rPr lang="zh-CN" altLang="en-US" sz="2000" dirty="0">
                <a:ea typeface="宋体" panose="02010600030101010101" pitchFamily="2" charset="-122"/>
              </a:rPr>
              <a:t>下证据</a:t>
            </a:r>
            <a:r>
              <a:rPr lang="en-US" altLang="zh-CN" sz="2000" dirty="0">
                <a:ea typeface="宋体" panose="02010600030101010101" pitchFamily="2" charset="-122"/>
              </a:rPr>
              <a:t>E</a:t>
            </a:r>
            <a:r>
              <a:rPr lang="zh-CN" altLang="en-US" sz="2000" dirty="0">
                <a:ea typeface="宋体" panose="02010600030101010101" pitchFamily="2" charset="-122"/>
              </a:rPr>
              <a:t>肯定存在，即</a:t>
            </a:r>
            <a:r>
              <a:rPr lang="en-US" altLang="zh-CN" sz="2000" dirty="0">
                <a:ea typeface="宋体" panose="02010600030101010101" pitchFamily="2" charset="-122"/>
              </a:rPr>
              <a:t>P(E|S) = 1</a:t>
            </a:r>
          </a:p>
          <a:p>
            <a:pPr lvl="1">
              <a:lnSpc>
                <a:spcPct val="120000"/>
              </a:lnSpc>
            </a:pPr>
            <a:r>
              <a:rPr lang="en-US" altLang="zh-CN" sz="2000" dirty="0">
                <a:ea typeface="宋体" panose="02010600030101010101" pitchFamily="2" charset="-122"/>
              </a:rPr>
              <a:t>C(E|S) </a:t>
            </a:r>
            <a:r>
              <a:rPr lang="zh-CN" altLang="en-US" sz="2000" dirty="0">
                <a:ea typeface="宋体" panose="02010600030101010101" pitchFamily="2" charset="-122"/>
              </a:rPr>
              <a:t>为其他数时，与</a:t>
            </a:r>
            <a:r>
              <a:rPr lang="en-US" altLang="zh-CN" sz="2000" dirty="0">
                <a:ea typeface="宋体" panose="02010600030101010101" pitchFamily="2" charset="-122"/>
              </a:rPr>
              <a:t>P(E|S)</a:t>
            </a:r>
            <a:r>
              <a:rPr lang="zh-CN" altLang="en-US" sz="2000" dirty="0">
                <a:ea typeface="宋体" panose="02010600030101010101" pitchFamily="2" charset="-122"/>
              </a:rPr>
              <a:t>的对应关系可通过线性插值得到</a:t>
            </a:r>
            <a:endParaRPr lang="en-US" altLang="zh-CN" sz="2000" dirty="0">
              <a:ea typeface="宋体" panose="02010600030101010101" pitchFamily="2" charset="-122"/>
            </a:endParaRPr>
          </a:p>
          <a:p>
            <a:pPr lvl="1">
              <a:lnSpc>
                <a:spcPct val="120000"/>
              </a:lnSpc>
            </a:pPr>
            <a:endParaRPr lang="zh-CN" altLang="en-US" sz="2000" dirty="0">
              <a:ea typeface="宋体" panose="02010600030101010101" pitchFamily="2" charset="-122"/>
            </a:endParaRPr>
          </a:p>
        </p:txBody>
      </p:sp>
      <p:sp>
        <p:nvSpPr>
          <p:cNvPr id="4" name="灯片编号占位符 3">
            <a:extLst>
              <a:ext uri="{FF2B5EF4-FFF2-40B4-BE49-F238E27FC236}">
                <a16:creationId xmlns:a16="http://schemas.microsoft.com/office/drawing/2014/main" id="{7FCB3F31-DA5D-4BE1-A3A6-D9FD5FCF69DE}"/>
              </a:ext>
            </a:extLst>
          </p:cNvPr>
          <p:cNvSpPr>
            <a:spLocks noGrp="1"/>
          </p:cNvSpPr>
          <p:nvPr>
            <p:ph type="sldNum" sz="quarter" idx="12"/>
          </p:nvPr>
        </p:nvSpPr>
        <p:spPr/>
        <p:txBody>
          <a:bodyPr/>
          <a:lstStyle/>
          <a:p>
            <a:pPr>
              <a:defRPr/>
            </a:pPr>
            <a:fld id="{F93565C8-2DE5-4E5B-A203-1E3BCE8159D5}" type="slidenum">
              <a:rPr lang="zh-CN" altLang="en-US" smtClean="0"/>
              <a:pPr>
                <a:defRPr/>
              </a:pPr>
              <a:t>45</a:t>
            </a:fld>
            <a:endParaRPr lang="en-US" altLang="zh-CN"/>
          </a:p>
        </p:txBody>
      </p:sp>
    </p:spTree>
    <p:extLst>
      <p:ext uri="{BB962C8B-B14F-4D97-AF65-F5344CB8AC3E}">
        <p14:creationId xmlns:p14="http://schemas.microsoft.com/office/powerpoint/2010/main" val="1261723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397443F-7413-4013-A5F5-74E0A79EFFE1}"/>
              </a:ext>
            </a:extLst>
          </p:cNvPr>
          <p:cNvPicPr>
            <a:picLocks noChangeAspect="1"/>
          </p:cNvPicPr>
          <p:nvPr/>
        </p:nvPicPr>
        <p:blipFill>
          <a:blip r:embed="rId2"/>
          <a:stretch>
            <a:fillRect/>
          </a:stretch>
        </p:blipFill>
        <p:spPr>
          <a:xfrm>
            <a:off x="1773225" y="3057445"/>
            <a:ext cx="6759215" cy="3179867"/>
          </a:xfrm>
          <a:prstGeom prst="rect">
            <a:avLst/>
          </a:prstGeom>
        </p:spPr>
      </p:pic>
      <p:sp>
        <p:nvSpPr>
          <p:cNvPr id="2" name="标题 1">
            <a:extLst>
              <a:ext uri="{FF2B5EF4-FFF2-40B4-BE49-F238E27FC236}">
                <a16:creationId xmlns:a16="http://schemas.microsoft.com/office/drawing/2014/main" id="{835C33FB-9952-42E3-959E-DECF754AEBBA}"/>
              </a:ext>
            </a:extLst>
          </p:cNvPr>
          <p:cNvSpPr>
            <a:spLocks noGrp="1"/>
          </p:cNvSpPr>
          <p:nvPr>
            <p:ph type="title"/>
          </p:nvPr>
        </p:nvSpPr>
        <p:spPr/>
        <p:txBody>
          <a:bodyPr/>
          <a:lstStyle/>
          <a:p>
            <a:r>
              <a:rPr lang="en-US" altLang="zh-CN" dirty="0"/>
              <a:t>C(E|S) </a:t>
            </a:r>
            <a:r>
              <a:rPr lang="zh-CN" altLang="en-US" dirty="0"/>
              <a:t>与 </a:t>
            </a:r>
            <a:r>
              <a:rPr lang="en-US" altLang="zh-CN" dirty="0"/>
              <a:t>P(E|S)</a:t>
            </a:r>
            <a:r>
              <a:rPr lang="zh-CN" altLang="en-US" dirty="0"/>
              <a:t>的对应关系</a:t>
            </a:r>
          </a:p>
        </p:txBody>
      </p:sp>
      <p:sp>
        <p:nvSpPr>
          <p:cNvPr id="3" name="内容占位符 2">
            <a:extLst>
              <a:ext uri="{FF2B5EF4-FFF2-40B4-BE49-F238E27FC236}">
                <a16:creationId xmlns:a16="http://schemas.microsoft.com/office/drawing/2014/main" id="{4C88926E-AEE9-42EA-B465-907915EC97B1}"/>
              </a:ext>
            </a:extLst>
          </p:cNvPr>
          <p:cNvSpPr>
            <a:spLocks noGrp="1"/>
          </p:cNvSpPr>
          <p:nvPr>
            <p:ph idx="1"/>
          </p:nvPr>
        </p:nvSpPr>
        <p:spPr>
          <a:xfrm>
            <a:off x="683568" y="1196752"/>
            <a:ext cx="2664296" cy="5040560"/>
          </a:xfrm>
        </p:spPr>
        <p:txBody>
          <a:bodyPr/>
          <a:lstStyle/>
          <a:p>
            <a:pPr marL="0" indent="0">
              <a:buNone/>
            </a:pPr>
            <a:endParaRPr lang="en-US" altLang="zh-CN" sz="2000" dirty="0">
              <a:latin typeface="+mn-ea"/>
              <a:ea typeface="+mn-ea"/>
            </a:endParaRPr>
          </a:p>
          <a:p>
            <a:pPr marL="0" indent="0">
              <a:buNone/>
            </a:pPr>
            <a:endParaRPr lang="en-US" altLang="zh-CN" sz="2000" dirty="0">
              <a:latin typeface="+mn-ea"/>
              <a:ea typeface="+mn-ea"/>
            </a:endParaRPr>
          </a:p>
          <a:p>
            <a:pPr marL="0" indent="0">
              <a:buNone/>
            </a:pPr>
            <a:endParaRPr lang="en-US" altLang="zh-CN" sz="2000" dirty="0">
              <a:latin typeface="+mn-ea"/>
              <a:ea typeface="+mn-ea"/>
            </a:endParaRPr>
          </a:p>
          <a:p>
            <a:pPr marL="0" indent="0">
              <a:buNone/>
            </a:pPr>
            <a:endParaRPr lang="en-US" altLang="zh-CN" sz="2000" dirty="0">
              <a:latin typeface="+mn-ea"/>
              <a:ea typeface="+mn-ea"/>
            </a:endParaRPr>
          </a:p>
          <a:p>
            <a:pPr marL="0" indent="0">
              <a:buNone/>
            </a:pPr>
            <a:r>
              <a:rPr lang="zh-CN" altLang="en-US" sz="2000" dirty="0">
                <a:latin typeface="+mn-ea"/>
                <a:ea typeface="+mn-ea"/>
              </a:rPr>
              <a:t>只要用户对初始的证据的可信度</a:t>
            </a:r>
            <a:r>
              <a:rPr lang="en-US" altLang="zh-CN" sz="2000" dirty="0">
                <a:latin typeface="+mn-ea"/>
                <a:ea typeface="+mn-ea"/>
              </a:rPr>
              <a:t>C(E|S)</a:t>
            </a:r>
            <a:r>
              <a:rPr lang="zh-CN" altLang="en-US" sz="2000" dirty="0">
                <a:latin typeface="+mn-ea"/>
                <a:ea typeface="+mn-ea"/>
              </a:rPr>
              <a:t>，系统就会把它转化为</a:t>
            </a:r>
            <a:r>
              <a:rPr lang="en-US" altLang="zh-CN" sz="2000" dirty="0">
                <a:latin typeface="+mn-ea"/>
                <a:ea typeface="+mn-ea"/>
              </a:rPr>
              <a:t>P(E|S)</a:t>
            </a:r>
            <a:r>
              <a:rPr lang="zh-CN" altLang="en-US" sz="2000" dirty="0">
                <a:latin typeface="+mn-ea"/>
                <a:ea typeface="+mn-ea"/>
              </a:rPr>
              <a:t>，也就相当于给出了证据</a:t>
            </a:r>
            <a:r>
              <a:rPr lang="en-US" altLang="zh-CN" sz="2000" dirty="0">
                <a:latin typeface="+mn-ea"/>
                <a:ea typeface="+mn-ea"/>
              </a:rPr>
              <a:t>E</a:t>
            </a:r>
            <a:r>
              <a:rPr lang="zh-CN" altLang="en-US" sz="2000" dirty="0">
                <a:latin typeface="+mn-ea"/>
                <a:ea typeface="+mn-ea"/>
              </a:rPr>
              <a:t>的概率</a:t>
            </a:r>
            <a:r>
              <a:rPr lang="en-US" altLang="zh-CN" sz="2000" dirty="0">
                <a:latin typeface="+mn-ea"/>
                <a:ea typeface="+mn-ea"/>
              </a:rPr>
              <a:t>P(E|S)</a:t>
            </a:r>
            <a:endParaRPr lang="zh-CN" altLang="en-US" sz="2000" dirty="0">
              <a:latin typeface="+mn-ea"/>
              <a:ea typeface="+mn-ea"/>
            </a:endParaRPr>
          </a:p>
        </p:txBody>
      </p:sp>
      <p:sp>
        <p:nvSpPr>
          <p:cNvPr id="4" name="灯片编号占位符 3">
            <a:extLst>
              <a:ext uri="{FF2B5EF4-FFF2-40B4-BE49-F238E27FC236}">
                <a16:creationId xmlns:a16="http://schemas.microsoft.com/office/drawing/2014/main" id="{35E9E8FF-ED94-4045-A581-0810A171A530}"/>
              </a:ext>
            </a:extLst>
          </p:cNvPr>
          <p:cNvSpPr>
            <a:spLocks noGrp="1"/>
          </p:cNvSpPr>
          <p:nvPr>
            <p:ph type="sldNum" sz="quarter" idx="12"/>
          </p:nvPr>
        </p:nvSpPr>
        <p:spPr/>
        <p:txBody>
          <a:bodyPr/>
          <a:lstStyle/>
          <a:p>
            <a:pPr>
              <a:defRPr/>
            </a:pPr>
            <a:fld id="{F93565C8-2DE5-4E5B-A203-1E3BCE8159D5}" type="slidenum">
              <a:rPr lang="zh-CN" altLang="en-US" smtClean="0"/>
              <a:pPr>
                <a:defRPr/>
              </a:pPr>
              <a:t>46</a:t>
            </a:fld>
            <a:endParaRPr lang="en-US" altLang="zh-CN"/>
          </a:p>
        </p:txBody>
      </p:sp>
      <p:sp>
        <p:nvSpPr>
          <p:cNvPr id="7" name="对话气泡: 矩形 6">
            <a:extLst>
              <a:ext uri="{FF2B5EF4-FFF2-40B4-BE49-F238E27FC236}">
                <a16:creationId xmlns:a16="http://schemas.microsoft.com/office/drawing/2014/main" id="{D20A8142-C9A2-47FF-8EBF-B8CA486BCE2D}"/>
              </a:ext>
            </a:extLst>
          </p:cNvPr>
          <p:cNvSpPr/>
          <p:nvPr/>
        </p:nvSpPr>
        <p:spPr bwMode="auto">
          <a:xfrm>
            <a:off x="6444208" y="2706040"/>
            <a:ext cx="2376265" cy="432048"/>
          </a:xfrm>
          <a:prstGeom prst="wedgeRectCallout">
            <a:avLst>
              <a:gd name="adj1" fmla="val -45086"/>
              <a:gd name="adj2" fmla="val -101800"/>
            </a:avLst>
          </a:prstGeom>
          <a:solidFill>
            <a:srgbClr val="FFC000">
              <a:alpha val="29000"/>
            </a:srgbClr>
          </a:solid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000" b="1" dirty="0">
                <a:latin typeface="+mn-lt"/>
                <a:ea typeface="黑体" panose="02010609060101010101" pitchFamily="49" charset="-122"/>
              </a:rPr>
              <a:t>C(E|S)</a:t>
            </a:r>
            <a:r>
              <a:rPr lang="zh-CN" altLang="en-US" sz="2000" b="1" dirty="0">
                <a:latin typeface="+mn-lt"/>
                <a:ea typeface="黑体" panose="02010609060101010101" pitchFamily="49" charset="-122"/>
              </a:rPr>
              <a:t>由</a:t>
            </a:r>
            <a:r>
              <a:rPr kumimoji="0" lang="zh-CN" altLang="en-US" sz="2000" b="1" i="0" u="none" strike="noStrike" cap="none" normalizeH="0" baseline="0" dirty="0">
                <a:ln>
                  <a:noFill/>
                </a:ln>
                <a:solidFill>
                  <a:schemeClr val="tx1"/>
                </a:solidFill>
                <a:effectLst/>
                <a:latin typeface="+mn-lt"/>
                <a:ea typeface="黑体" panose="02010609060101010101" pitchFamily="49" charset="-122"/>
              </a:rPr>
              <a:t>用户指定</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DB224F0-812B-4CCC-B600-06B7A8C0F7DD}"/>
                  </a:ext>
                </a:extLst>
              </p:cNvPr>
              <p:cNvSpPr/>
              <p:nvPr/>
            </p:nvSpPr>
            <p:spPr>
              <a:xfrm>
                <a:off x="574676" y="1240460"/>
                <a:ext cx="7993062" cy="14797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𝑷</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𝑬</m:t>
                          </m:r>
                        </m:e>
                        <m:e>
                          <m:r>
                            <a:rPr lang="en-US" altLang="zh-CN" sz="2000" i="1">
                              <a:latin typeface="Cambria Math" panose="02040503050406030204" pitchFamily="18" charset="0"/>
                            </a:rPr>
                            <m:t>𝑺</m:t>
                          </m:r>
                        </m:e>
                      </m:d>
                      <m:r>
                        <a:rPr lang="en-US" altLang="zh-CN" sz="2000" i="1">
                          <a:latin typeface="Cambria Math" panose="02040503050406030204" pitchFamily="18" charset="0"/>
                        </a:rPr>
                        <m:t>=</m:t>
                      </m:r>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𝑪</m:t>
                                  </m:r>
                                  <m:r>
                                    <a:rPr lang="en-US" altLang="zh-CN" sz="2000" i="1">
                                      <a:latin typeface="Cambria Math" panose="02040503050406030204" pitchFamily="18" charset="0"/>
                                    </a:rPr>
                                    <m:t>(</m:t>
                                  </m:r>
                                  <m:r>
                                    <a:rPr lang="en-US" altLang="zh-CN" sz="2000" i="1">
                                      <a:latin typeface="Cambria Math" panose="02040503050406030204" pitchFamily="18" charset="0"/>
                                    </a:rPr>
                                    <m:t>𝑬</m:t>
                                  </m:r>
                                  <m:r>
                                    <a:rPr lang="en-US" altLang="zh-CN" sz="2000" i="1">
                                      <a:latin typeface="Cambria Math" panose="02040503050406030204" pitchFamily="18" charset="0"/>
                                    </a:rPr>
                                    <m:t>|</m:t>
                                  </m:r>
                                  <m:r>
                                    <a:rPr lang="en-US" altLang="zh-CN" sz="2000" i="1">
                                      <a:latin typeface="Cambria Math" panose="02040503050406030204" pitchFamily="18" charset="0"/>
                                    </a:rPr>
                                    <m:t>𝑺</m:t>
                                  </m:r>
                                  <m:r>
                                    <a:rPr lang="en-US" altLang="zh-CN" sz="2000" i="1">
                                      <a:latin typeface="Cambria Math" panose="02040503050406030204" pitchFamily="18" charset="0"/>
                                    </a:rPr>
                                    <m:t>)+</m:t>
                                  </m:r>
                                  <m:r>
                                    <a:rPr lang="en-US" altLang="zh-CN" sz="2000" i="1">
                                      <a:latin typeface="Cambria Math" panose="02040503050406030204" pitchFamily="18" charset="0"/>
                                    </a:rPr>
                                    <m:t>𝑷</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𝑬</m:t>
                                      </m:r>
                                    </m:e>
                                  </m:d>
                                  <m:r>
                                    <a:rPr lang="en-US" altLang="zh-CN" sz="2000" i="1">
                                      <a:latin typeface="Cambria Math" panose="02040503050406030204" pitchFamily="18" charset="0"/>
                                    </a:rPr>
                                    <m:t>×(</m:t>
                                  </m:r>
                                  <m:r>
                                    <a:rPr lang="en-US" altLang="zh-CN" sz="2000" i="1">
                                      <a:latin typeface="Cambria Math" panose="02040503050406030204" pitchFamily="18" charset="0"/>
                                    </a:rPr>
                                    <m:t>𝟓</m:t>
                                  </m:r>
                                  <m:r>
                                    <a:rPr lang="en-US" altLang="zh-CN" sz="2000" i="1">
                                      <a:latin typeface="Cambria Math" panose="02040503050406030204" pitchFamily="18" charset="0"/>
                                    </a:rPr>
                                    <m:t>−</m:t>
                                  </m:r>
                                  <m:r>
                                    <a:rPr lang="en-US" altLang="zh-CN" sz="2000" i="1">
                                      <a:latin typeface="Cambria Math" panose="02040503050406030204" pitchFamily="18" charset="0"/>
                                    </a:rPr>
                                    <m:t>𝑪</m:t>
                                  </m:r>
                                  <m:r>
                                    <a:rPr lang="en-US" altLang="zh-CN" sz="2000" i="1">
                                      <a:latin typeface="Cambria Math" panose="02040503050406030204" pitchFamily="18" charset="0"/>
                                    </a:rPr>
                                    <m:t>(</m:t>
                                  </m:r>
                                  <m:r>
                                    <a:rPr lang="en-US" altLang="zh-CN" sz="2000" i="1">
                                      <a:latin typeface="Cambria Math" panose="02040503050406030204" pitchFamily="18" charset="0"/>
                                    </a:rPr>
                                    <m:t>𝑬</m:t>
                                  </m:r>
                                  <m:r>
                                    <a:rPr lang="en-US" altLang="zh-CN" sz="2000" i="1">
                                      <a:latin typeface="Cambria Math" panose="02040503050406030204" pitchFamily="18" charset="0"/>
                                    </a:rPr>
                                    <m:t>|</m:t>
                                  </m:r>
                                  <m:r>
                                    <a:rPr lang="en-US" altLang="zh-CN" sz="2000" i="1">
                                      <a:latin typeface="Cambria Math" panose="02040503050406030204" pitchFamily="18" charset="0"/>
                                    </a:rPr>
                                    <m:t>𝑺</m:t>
                                  </m:r>
                                  <m:r>
                                    <a:rPr lang="en-US" altLang="zh-CN" sz="2000" i="1">
                                      <a:latin typeface="Cambria Math" panose="02040503050406030204" pitchFamily="18" charset="0"/>
                                    </a:rPr>
                                    <m:t>))</m:t>
                                  </m:r>
                                </m:num>
                                <m:den>
                                  <m:r>
                                    <a:rPr lang="en-US" altLang="zh-CN" sz="2000" i="1">
                                      <a:latin typeface="Cambria Math" panose="02040503050406030204" pitchFamily="18" charset="0"/>
                                    </a:rPr>
                                    <m:t>𝟓</m:t>
                                  </m:r>
                                </m:den>
                              </m:f>
                              <m:r>
                                <a:rPr lang="en-US" altLang="zh-CN" sz="2000" b="1" i="1">
                                  <a:latin typeface="Cambria Math" panose="02040503050406030204" pitchFamily="18" charset="0"/>
                                </a:rPr>
                                <m:t>,</m:t>
                              </m:r>
                              <m:r>
                                <a:rPr lang="zh-CN" altLang="en-US" sz="2000" i="1">
                                  <a:latin typeface="Cambria Math" panose="02040503050406030204" pitchFamily="18" charset="0"/>
                                </a:rPr>
                                <m:t>若</m:t>
                              </m:r>
                              <m:r>
                                <a:rPr lang="en-US" altLang="zh-CN" sz="2000" b="1" i="1">
                                  <a:latin typeface="Cambria Math" panose="02040503050406030204" pitchFamily="18" charset="0"/>
                                </a:rPr>
                                <m:t>𝟎</m:t>
                              </m:r>
                              <m:r>
                                <a:rPr lang="en-US" altLang="zh-CN" sz="2000" b="1" i="1">
                                  <a:latin typeface="Cambria Math" panose="02040503050406030204" pitchFamily="18" charset="0"/>
                                </a:rPr>
                                <m:t>≤</m:t>
                              </m:r>
                              <m:r>
                                <a:rPr lang="en-US" altLang="zh-CN" sz="2000" b="1" i="1">
                                  <a:latin typeface="Cambria Math" panose="02040503050406030204" pitchFamily="18" charset="0"/>
                                </a:rPr>
                                <m:t>𝑪</m:t>
                              </m:r>
                              <m:r>
                                <a:rPr lang="en-US" altLang="zh-CN" sz="2000" b="1" i="1">
                                  <a:latin typeface="Cambria Math" panose="02040503050406030204" pitchFamily="18" charset="0"/>
                                </a:rPr>
                                <m:t>(</m:t>
                              </m:r>
                              <m:r>
                                <a:rPr lang="en-US" altLang="zh-CN" sz="2000" b="1" i="1">
                                  <a:latin typeface="Cambria Math" panose="02040503050406030204" pitchFamily="18" charset="0"/>
                                </a:rPr>
                                <m:t>𝑬</m:t>
                              </m:r>
                              <m:r>
                                <a:rPr lang="en-US" altLang="zh-CN" sz="2000" b="1" i="1">
                                  <a:latin typeface="Cambria Math" panose="02040503050406030204" pitchFamily="18" charset="0"/>
                                </a:rPr>
                                <m:t>|</m:t>
                              </m:r>
                              <m:r>
                                <a:rPr lang="en-US" altLang="zh-CN" sz="2000" b="1" i="1">
                                  <a:latin typeface="Cambria Math" panose="02040503050406030204" pitchFamily="18" charset="0"/>
                                </a:rPr>
                                <m:t>𝑺</m:t>
                              </m:r>
                              <m:r>
                                <a:rPr lang="en-US" altLang="zh-CN" sz="2000" b="1" i="1">
                                  <a:latin typeface="Cambria Math" panose="02040503050406030204" pitchFamily="18" charset="0"/>
                                </a:rPr>
                                <m:t>)≤</m:t>
                              </m:r>
                              <m:r>
                                <a:rPr lang="en-US" altLang="zh-CN" sz="2000" b="1" i="1">
                                  <a:latin typeface="Cambria Math" panose="02040503050406030204" pitchFamily="18" charset="0"/>
                                </a:rPr>
                                <m:t>𝟓</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𝑷</m:t>
                                  </m:r>
                                  <m:r>
                                    <a:rPr lang="en-US" altLang="zh-CN" sz="2000" i="1">
                                      <a:latin typeface="Cambria Math" panose="02040503050406030204" pitchFamily="18" charset="0"/>
                                    </a:rPr>
                                    <m:t>(</m:t>
                                  </m:r>
                                  <m:r>
                                    <a:rPr lang="en-US" altLang="zh-CN" sz="2000" i="1">
                                      <a:latin typeface="Cambria Math" panose="02040503050406030204" pitchFamily="18" charset="0"/>
                                    </a:rPr>
                                    <m:t>𝑬</m:t>
                                  </m:r>
                                  <m:r>
                                    <a:rPr lang="en-US" altLang="zh-CN" sz="2000" i="1">
                                      <a:latin typeface="Cambria Math" panose="02040503050406030204" pitchFamily="18" charset="0"/>
                                    </a:rPr>
                                    <m:t>)×(</m:t>
                                  </m:r>
                                  <m:r>
                                    <a:rPr lang="en-US" altLang="zh-CN" sz="2000" i="1">
                                      <a:latin typeface="Cambria Math" panose="02040503050406030204" pitchFamily="18" charset="0"/>
                                    </a:rPr>
                                    <m:t>𝑪</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𝑬</m:t>
                                      </m:r>
                                    </m:e>
                                    <m:e>
                                      <m:r>
                                        <a:rPr lang="en-US" altLang="zh-CN" sz="2000" i="1">
                                          <a:latin typeface="Cambria Math" panose="02040503050406030204" pitchFamily="18" charset="0"/>
                                        </a:rPr>
                                        <m:t>𝑺</m:t>
                                      </m:r>
                                    </m:e>
                                  </m:d>
                                  <m:r>
                                    <a:rPr lang="en-US" altLang="zh-CN" sz="2000" b="1" i="1">
                                      <a:latin typeface="Cambria Math" panose="02040503050406030204" pitchFamily="18" charset="0"/>
                                    </a:rPr>
                                    <m:t>+</m:t>
                                  </m:r>
                                  <m:r>
                                    <a:rPr lang="en-US" altLang="zh-CN" sz="2000" i="1">
                                      <a:latin typeface="Cambria Math" panose="02040503050406030204" pitchFamily="18" charset="0"/>
                                    </a:rPr>
                                    <m:t>𝟓</m:t>
                                  </m:r>
                                  <m:r>
                                    <a:rPr lang="en-US" altLang="zh-CN" sz="2000" i="1">
                                      <a:latin typeface="Cambria Math" panose="02040503050406030204" pitchFamily="18" charset="0"/>
                                    </a:rPr>
                                    <m:t>)</m:t>
                                  </m:r>
                                </m:num>
                                <m:den>
                                  <m:r>
                                    <a:rPr lang="en-US" altLang="zh-CN" sz="2000" i="1">
                                      <a:latin typeface="Cambria Math" panose="02040503050406030204" pitchFamily="18" charset="0"/>
                                    </a:rPr>
                                    <m:t>𝟓</m:t>
                                  </m:r>
                                </m:den>
                              </m:f>
                              <m:r>
                                <a:rPr lang="en-US" altLang="zh-CN" sz="2000" b="1" i="1">
                                  <a:latin typeface="Cambria Math" panose="02040503050406030204" pitchFamily="18" charset="0"/>
                                </a:rPr>
                                <m:t>,</m:t>
                              </m:r>
                              <m:r>
                                <a:rPr lang="zh-CN" altLang="en-US" sz="2000" i="1">
                                  <a:latin typeface="Cambria Math" panose="02040503050406030204" pitchFamily="18" charset="0"/>
                                </a:rPr>
                                <m:t>若</m:t>
                              </m:r>
                              <m:r>
                                <a:rPr lang="en-US" altLang="zh-CN" sz="2000" i="1">
                                  <a:latin typeface="Cambria Math" panose="02040503050406030204" pitchFamily="18" charset="0"/>
                                </a:rPr>
                                <m:t>−</m:t>
                              </m:r>
                              <m:r>
                                <a:rPr lang="en-US" altLang="zh-CN" sz="2000" b="1" i="1">
                                  <a:latin typeface="Cambria Math" panose="02040503050406030204" pitchFamily="18" charset="0"/>
                                </a:rPr>
                                <m:t>𝟓</m:t>
                              </m:r>
                              <m:r>
                                <a:rPr lang="en-US" altLang="zh-CN" sz="2000" i="1">
                                  <a:latin typeface="Cambria Math" panose="02040503050406030204" pitchFamily="18" charset="0"/>
                                </a:rPr>
                                <m:t>≤</m:t>
                              </m:r>
                              <m:r>
                                <a:rPr lang="en-US" altLang="zh-CN" sz="2000" i="1">
                                  <a:latin typeface="Cambria Math" panose="02040503050406030204" pitchFamily="18" charset="0"/>
                                </a:rPr>
                                <m:t>𝑪</m:t>
                              </m:r>
                              <m:r>
                                <a:rPr lang="en-US" altLang="zh-CN" sz="2000" i="1">
                                  <a:latin typeface="Cambria Math" panose="02040503050406030204" pitchFamily="18" charset="0"/>
                                </a:rPr>
                                <m:t>(</m:t>
                              </m:r>
                              <m:r>
                                <a:rPr lang="en-US" altLang="zh-CN" sz="2000" i="1">
                                  <a:latin typeface="Cambria Math" panose="02040503050406030204" pitchFamily="18" charset="0"/>
                                </a:rPr>
                                <m:t>𝑬</m:t>
                              </m:r>
                              <m:r>
                                <a:rPr lang="en-US" altLang="zh-CN" sz="2000" i="1">
                                  <a:latin typeface="Cambria Math" panose="02040503050406030204" pitchFamily="18" charset="0"/>
                                </a:rPr>
                                <m:t>|</m:t>
                              </m:r>
                              <m:r>
                                <a:rPr lang="en-US" altLang="zh-CN" sz="2000" i="1">
                                  <a:latin typeface="Cambria Math" panose="02040503050406030204" pitchFamily="18" charset="0"/>
                                </a:rPr>
                                <m:t>𝑺</m:t>
                              </m:r>
                              <m:r>
                                <a:rPr lang="en-US" altLang="zh-CN" sz="2000" i="1">
                                  <a:latin typeface="Cambria Math" panose="02040503050406030204" pitchFamily="18" charset="0"/>
                                </a:rPr>
                                <m:t>)≤</m:t>
                              </m:r>
                              <m:r>
                                <a:rPr lang="en-US" altLang="zh-CN" sz="2000" b="1" i="1">
                                  <a:latin typeface="Cambria Math" panose="02040503050406030204" pitchFamily="18" charset="0"/>
                                </a:rPr>
                                <m:t>𝟎</m:t>
                              </m:r>
                            </m:e>
                          </m:eqArr>
                        </m:e>
                      </m:d>
                    </m:oMath>
                  </m:oMathPara>
                </a14:m>
                <a:endParaRPr lang="zh-CN" altLang="en-US" sz="2000" dirty="0"/>
              </a:p>
            </p:txBody>
          </p:sp>
        </mc:Choice>
        <mc:Fallback xmlns="">
          <p:sp>
            <p:nvSpPr>
              <p:cNvPr id="8" name="矩形 7">
                <a:extLst>
                  <a:ext uri="{FF2B5EF4-FFF2-40B4-BE49-F238E27FC236}">
                    <a16:creationId xmlns:a16="http://schemas.microsoft.com/office/drawing/2014/main" id="{7DB224F0-812B-4CCC-B600-06B7A8C0F7DD}"/>
                  </a:ext>
                </a:extLst>
              </p:cNvPr>
              <p:cNvSpPr>
                <a:spLocks noRot="1" noChangeAspect="1" noMove="1" noResize="1" noEditPoints="1" noAdjustHandles="1" noChangeArrowheads="1" noChangeShapeType="1" noTextEdit="1"/>
              </p:cNvSpPr>
              <p:nvPr/>
            </p:nvSpPr>
            <p:spPr>
              <a:xfrm>
                <a:off x="574676" y="1240460"/>
                <a:ext cx="7993062" cy="14797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594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6C333-1BF5-4799-97A4-F45701068236}"/>
              </a:ext>
            </a:extLst>
          </p:cNvPr>
          <p:cNvSpPr>
            <a:spLocks noGrp="1"/>
          </p:cNvSpPr>
          <p:nvPr>
            <p:ph type="title"/>
          </p:nvPr>
        </p:nvSpPr>
        <p:spPr/>
        <p:txBody>
          <a:bodyPr/>
          <a:lstStyle/>
          <a:p>
            <a:r>
              <a:rPr lang="zh-CN" altLang="en-US" dirty="0"/>
              <a:t>证据不确定：</a:t>
            </a:r>
            <a:r>
              <a:rPr lang="en-US" altLang="zh-CN" dirty="0"/>
              <a:t>P(E|S) = 1 </a:t>
            </a:r>
            <a:r>
              <a:rPr lang="zh-CN" altLang="en-US" dirty="0"/>
              <a:t>、</a:t>
            </a:r>
            <a:r>
              <a:rPr lang="en-US" altLang="zh-CN" dirty="0"/>
              <a:t>0 </a:t>
            </a:r>
            <a:r>
              <a:rPr lang="zh-CN" altLang="en-US" dirty="0"/>
              <a:t>或 </a:t>
            </a:r>
            <a:r>
              <a:rPr lang="en-US" altLang="zh-CN" dirty="0"/>
              <a:t>P(E)</a:t>
            </a:r>
            <a:r>
              <a:rPr lang="zh-CN" altLang="en-US" dirty="0"/>
              <a:t>时</a:t>
            </a:r>
          </a:p>
        </p:txBody>
      </p:sp>
      <p:sp>
        <p:nvSpPr>
          <p:cNvPr id="3" name="内容占位符 2">
            <a:extLst>
              <a:ext uri="{FF2B5EF4-FFF2-40B4-BE49-F238E27FC236}">
                <a16:creationId xmlns:a16="http://schemas.microsoft.com/office/drawing/2014/main" id="{C03DA900-B822-4466-ACA9-9C7D4389A2B1}"/>
              </a:ext>
            </a:extLst>
          </p:cNvPr>
          <p:cNvSpPr>
            <a:spLocks noGrp="1"/>
          </p:cNvSpPr>
          <p:nvPr>
            <p:ph idx="1"/>
          </p:nvPr>
        </p:nvSpPr>
        <p:spPr/>
        <p:txBody>
          <a:bodyPr/>
          <a:lstStyle/>
          <a:p>
            <a:r>
              <a:rPr lang="zh-CN" altLang="en-US" dirty="0"/>
              <a:t>当证据不确定（</a:t>
            </a:r>
            <a:r>
              <a:rPr lang="zh-CN" altLang="en-US" dirty="0">
                <a:sym typeface="Symbol" panose="05050102010706020507" pitchFamily="18" charset="2"/>
              </a:rPr>
              <a:t></a:t>
            </a:r>
            <a:r>
              <a:rPr lang="en-US" altLang="zh-CN" dirty="0">
                <a:sym typeface="Symbol" panose="05050102010706020507" pitchFamily="18" charset="2"/>
              </a:rPr>
              <a:t>E</a:t>
            </a:r>
            <a:r>
              <a:rPr lang="zh-CN" altLang="en-US" dirty="0"/>
              <a:t>）时，采用杜达（</a:t>
            </a:r>
            <a:r>
              <a:rPr lang="en-US" altLang="zh-CN" dirty="0" err="1"/>
              <a:t>Duda</a:t>
            </a:r>
            <a:r>
              <a:rPr lang="zh-CN" altLang="en-US" dirty="0"/>
              <a:t>）等人证明的下列公式计算后验概率</a:t>
            </a:r>
            <a:endParaRPr lang="en-US" altLang="zh-CN" dirty="0"/>
          </a:p>
          <a:p>
            <a:pPr marL="536575" indent="0" algn="ctr">
              <a:buNone/>
            </a:pPr>
            <a:r>
              <a:rPr lang="en-US" altLang="zh-CN" spc="100" dirty="0"/>
              <a:t>P(H|S) = P(H|E)P(E|S)+P(H|</a:t>
            </a:r>
            <a:r>
              <a:rPr lang="zh-CN" altLang="en-US" spc="100" dirty="0">
                <a:sym typeface="Symbol" panose="05050102010706020507" pitchFamily="18" charset="2"/>
              </a:rPr>
              <a:t></a:t>
            </a:r>
            <a:r>
              <a:rPr lang="en-US" altLang="zh-CN" spc="100" dirty="0">
                <a:sym typeface="Symbol" panose="05050102010706020507" pitchFamily="18" charset="2"/>
              </a:rPr>
              <a:t>E</a:t>
            </a:r>
            <a:r>
              <a:rPr lang="en-US" altLang="zh-CN" spc="100" dirty="0"/>
              <a:t>) P(</a:t>
            </a:r>
            <a:r>
              <a:rPr lang="zh-CN" altLang="en-US" spc="100" dirty="0">
                <a:sym typeface="Symbol" panose="05050102010706020507" pitchFamily="18" charset="2"/>
              </a:rPr>
              <a:t></a:t>
            </a:r>
            <a:r>
              <a:rPr lang="en-US" altLang="zh-CN" spc="100" dirty="0">
                <a:sym typeface="Symbol" panose="05050102010706020507" pitchFamily="18" charset="2"/>
              </a:rPr>
              <a:t>E|S</a:t>
            </a:r>
            <a:r>
              <a:rPr lang="en-US" altLang="zh-CN" spc="100" dirty="0"/>
              <a:t>)</a:t>
            </a:r>
          </a:p>
          <a:p>
            <a:pPr lvl="1"/>
            <a:r>
              <a:rPr lang="zh-CN" altLang="en-US" dirty="0"/>
              <a:t>当</a:t>
            </a:r>
            <a:r>
              <a:rPr lang="en-US" altLang="zh-CN" dirty="0"/>
              <a:t>P(E|S) = 1</a:t>
            </a:r>
            <a:r>
              <a:rPr lang="zh-CN" altLang="en-US" dirty="0"/>
              <a:t>时，</a:t>
            </a:r>
            <a:r>
              <a:rPr lang="en-US" altLang="zh-CN" dirty="0"/>
              <a:t> P(</a:t>
            </a:r>
            <a:r>
              <a:rPr lang="zh-CN" altLang="en-US" dirty="0">
                <a:sym typeface="Symbol" panose="05050102010706020507" pitchFamily="18" charset="2"/>
              </a:rPr>
              <a:t> </a:t>
            </a:r>
            <a:r>
              <a:rPr lang="en-US" altLang="zh-CN" dirty="0"/>
              <a:t>E|S) = 0</a:t>
            </a:r>
            <a:r>
              <a:rPr lang="zh-CN" altLang="en-US" dirty="0"/>
              <a:t>，</a:t>
            </a:r>
            <a:r>
              <a:rPr lang="en-US" altLang="zh-CN" dirty="0"/>
              <a:t> P(H|S) = P(H|E)</a:t>
            </a:r>
          </a:p>
          <a:p>
            <a:pPr lvl="1"/>
            <a:r>
              <a:rPr lang="zh-CN" altLang="en-US" dirty="0"/>
              <a:t>当</a:t>
            </a:r>
            <a:r>
              <a:rPr lang="en-US" altLang="zh-CN" dirty="0"/>
              <a:t>P(E|S) = 0</a:t>
            </a:r>
            <a:r>
              <a:rPr lang="zh-CN" altLang="en-US" dirty="0"/>
              <a:t>时，</a:t>
            </a:r>
            <a:r>
              <a:rPr lang="en-US" altLang="zh-CN" dirty="0"/>
              <a:t> P(</a:t>
            </a:r>
            <a:r>
              <a:rPr lang="zh-CN" altLang="en-US" dirty="0">
                <a:sym typeface="Symbol" panose="05050102010706020507" pitchFamily="18" charset="2"/>
              </a:rPr>
              <a:t> </a:t>
            </a:r>
            <a:r>
              <a:rPr lang="en-US" altLang="zh-CN" dirty="0"/>
              <a:t>E|S) = 1</a:t>
            </a:r>
            <a:r>
              <a:rPr lang="zh-CN" altLang="en-US" dirty="0"/>
              <a:t>，</a:t>
            </a:r>
            <a:r>
              <a:rPr lang="en-US" altLang="zh-CN" dirty="0"/>
              <a:t> P(H|S) = P(H|</a:t>
            </a:r>
            <a:r>
              <a:rPr lang="zh-CN" altLang="en-US" dirty="0">
                <a:sym typeface="Symbol" panose="05050102010706020507" pitchFamily="18" charset="2"/>
              </a:rPr>
              <a:t>  </a:t>
            </a:r>
            <a:r>
              <a:rPr lang="en-US" altLang="zh-CN" dirty="0"/>
              <a:t>E)</a:t>
            </a:r>
          </a:p>
          <a:p>
            <a:pPr lvl="1"/>
            <a:r>
              <a:rPr lang="zh-CN" altLang="en-US" dirty="0"/>
              <a:t>当</a:t>
            </a:r>
            <a:r>
              <a:rPr lang="en-US" altLang="zh-CN" dirty="0"/>
              <a:t>P(E|S) = P(E)</a:t>
            </a:r>
            <a:r>
              <a:rPr lang="zh-CN" altLang="en-US" dirty="0"/>
              <a:t>时，</a:t>
            </a:r>
            <a:r>
              <a:rPr lang="en-US" altLang="zh-CN" dirty="0"/>
              <a:t> </a:t>
            </a:r>
          </a:p>
          <a:p>
            <a:pPr marL="1160463" indent="0">
              <a:buNone/>
            </a:pPr>
            <a:r>
              <a:rPr lang="en-US" altLang="zh-CN" dirty="0"/>
              <a:t>P(H|S) = </a:t>
            </a:r>
            <a:r>
              <a:rPr lang="en-US" altLang="zh-CN" spc="100" dirty="0"/>
              <a:t>P(H|E)P(E|S)+P(H|</a:t>
            </a:r>
            <a:r>
              <a:rPr lang="zh-CN" altLang="en-US" spc="100" dirty="0">
                <a:sym typeface="Symbol" panose="05050102010706020507" pitchFamily="18" charset="2"/>
              </a:rPr>
              <a:t></a:t>
            </a:r>
            <a:r>
              <a:rPr lang="en-US" altLang="zh-CN" spc="100" dirty="0">
                <a:sym typeface="Symbol" panose="05050102010706020507" pitchFamily="18" charset="2"/>
              </a:rPr>
              <a:t>E</a:t>
            </a:r>
            <a:r>
              <a:rPr lang="en-US" altLang="zh-CN" spc="100" dirty="0"/>
              <a:t>) P(</a:t>
            </a:r>
            <a:r>
              <a:rPr lang="zh-CN" altLang="en-US" spc="100" dirty="0">
                <a:sym typeface="Symbol" panose="05050102010706020507" pitchFamily="18" charset="2"/>
              </a:rPr>
              <a:t></a:t>
            </a:r>
            <a:r>
              <a:rPr lang="en-US" altLang="zh-CN" spc="100" dirty="0">
                <a:sym typeface="Symbol" panose="05050102010706020507" pitchFamily="18" charset="2"/>
              </a:rPr>
              <a:t>E|S</a:t>
            </a:r>
            <a:r>
              <a:rPr lang="en-US" altLang="zh-CN" spc="100" dirty="0"/>
              <a:t>)</a:t>
            </a:r>
          </a:p>
          <a:p>
            <a:pPr marL="2088000" indent="0">
              <a:buNone/>
            </a:pPr>
            <a:r>
              <a:rPr lang="en-US" altLang="zh-CN" spc="100" dirty="0"/>
              <a:t>=P(H|E)P(E)+P(H|</a:t>
            </a:r>
            <a:r>
              <a:rPr lang="zh-CN" altLang="en-US" spc="100" dirty="0">
                <a:sym typeface="Symbol" panose="05050102010706020507" pitchFamily="18" charset="2"/>
              </a:rPr>
              <a:t></a:t>
            </a:r>
            <a:r>
              <a:rPr lang="en-US" altLang="zh-CN" spc="100" dirty="0">
                <a:sym typeface="Symbol" panose="05050102010706020507" pitchFamily="18" charset="2"/>
              </a:rPr>
              <a:t>E</a:t>
            </a:r>
            <a:r>
              <a:rPr lang="en-US" altLang="zh-CN" spc="100" dirty="0"/>
              <a:t>) P(</a:t>
            </a:r>
            <a:r>
              <a:rPr lang="zh-CN" altLang="en-US" spc="100" dirty="0">
                <a:sym typeface="Symbol" panose="05050102010706020507" pitchFamily="18" charset="2"/>
              </a:rPr>
              <a:t></a:t>
            </a:r>
            <a:r>
              <a:rPr lang="en-US" altLang="zh-CN" spc="100" dirty="0">
                <a:sym typeface="Symbol" panose="05050102010706020507" pitchFamily="18" charset="2"/>
              </a:rPr>
              <a:t>E</a:t>
            </a:r>
            <a:r>
              <a:rPr lang="en-US" altLang="zh-CN" spc="100" dirty="0"/>
              <a:t>)</a:t>
            </a:r>
          </a:p>
          <a:p>
            <a:pPr marL="2088000" indent="0">
              <a:buNone/>
            </a:pPr>
            <a:r>
              <a:rPr lang="en-US" altLang="zh-CN" spc="100" dirty="0"/>
              <a:t>=P(HE)+P(H</a:t>
            </a:r>
            <a:r>
              <a:rPr lang="zh-CN" altLang="en-US" spc="100" dirty="0">
                <a:sym typeface="Symbol" panose="05050102010706020507" pitchFamily="18" charset="2"/>
              </a:rPr>
              <a:t> </a:t>
            </a:r>
            <a:r>
              <a:rPr lang="en-US" altLang="zh-CN" spc="100" dirty="0">
                <a:sym typeface="Symbol" panose="05050102010706020507" pitchFamily="18" charset="2"/>
              </a:rPr>
              <a:t>E</a:t>
            </a:r>
            <a:r>
              <a:rPr lang="en-US" altLang="zh-CN" spc="100" dirty="0"/>
              <a:t>)</a:t>
            </a:r>
          </a:p>
          <a:p>
            <a:pPr marL="2088000" indent="0">
              <a:buNone/>
            </a:pPr>
            <a:r>
              <a:rPr lang="en-US" altLang="zh-CN" spc="100" dirty="0"/>
              <a:t>=P(H)</a:t>
            </a:r>
          </a:p>
          <a:p>
            <a:endParaRPr lang="en-US" altLang="zh-CN" spc="100" dirty="0"/>
          </a:p>
          <a:p>
            <a:endParaRPr lang="en-US" altLang="zh-CN" dirty="0"/>
          </a:p>
        </p:txBody>
      </p:sp>
      <p:sp>
        <p:nvSpPr>
          <p:cNvPr id="4" name="灯片编号占位符 3">
            <a:extLst>
              <a:ext uri="{FF2B5EF4-FFF2-40B4-BE49-F238E27FC236}">
                <a16:creationId xmlns:a16="http://schemas.microsoft.com/office/drawing/2014/main" id="{9BADB5B6-FFB6-427A-9F27-5A9EB372E99E}"/>
              </a:ext>
            </a:extLst>
          </p:cNvPr>
          <p:cNvSpPr>
            <a:spLocks noGrp="1"/>
          </p:cNvSpPr>
          <p:nvPr>
            <p:ph type="sldNum" sz="quarter" idx="12"/>
          </p:nvPr>
        </p:nvSpPr>
        <p:spPr/>
        <p:txBody>
          <a:bodyPr/>
          <a:lstStyle/>
          <a:p>
            <a:pPr>
              <a:defRPr/>
            </a:pPr>
            <a:fld id="{F93565C8-2DE5-4E5B-A203-1E3BCE8159D5}" type="slidenum">
              <a:rPr lang="zh-CN" altLang="en-US" smtClean="0"/>
              <a:pPr>
                <a:defRPr/>
              </a:pPr>
              <a:t>47</a:t>
            </a:fld>
            <a:endParaRPr lang="en-US" altLang="zh-CN"/>
          </a:p>
        </p:txBody>
      </p:sp>
    </p:spTree>
    <p:extLst>
      <p:ext uri="{BB962C8B-B14F-4D97-AF65-F5344CB8AC3E}">
        <p14:creationId xmlns:p14="http://schemas.microsoft.com/office/powerpoint/2010/main" val="940689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943B3-63D9-4CE3-8345-5B26D9CE1E2F}"/>
              </a:ext>
            </a:extLst>
          </p:cNvPr>
          <p:cNvSpPr>
            <a:spLocks noGrp="1"/>
          </p:cNvSpPr>
          <p:nvPr>
            <p:ph type="title"/>
          </p:nvPr>
        </p:nvSpPr>
        <p:spPr/>
        <p:txBody>
          <a:bodyPr/>
          <a:lstStyle/>
          <a:p>
            <a:r>
              <a:rPr lang="zh-CN" altLang="en-US" dirty="0"/>
              <a:t>证据不确定：</a:t>
            </a:r>
            <a:r>
              <a:rPr lang="en-US" altLang="zh-CN" dirty="0"/>
              <a:t>P(E|S) </a:t>
            </a:r>
            <a:r>
              <a:rPr lang="zh-CN" altLang="en-US" dirty="0"/>
              <a:t>为其他值时</a:t>
            </a:r>
          </a:p>
        </p:txBody>
      </p:sp>
      <p:sp>
        <p:nvSpPr>
          <p:cNvPr id="3" name="内容占位符 2">
            <a:extLst>
              <a:ext uri="{FF2B5EF4-FFF2-40B4-BE49-F238E27FC236}">
                <a16:creationId xmlns:a16="http://schemas.microsoft.com/office/drawing/2014/main" id="{AB26A520-8C69-4BBA-9BE0-A726ED52F2AA}"/>
              </a:ext>
            </a:extLst>
          </p:cNvPr>
          <p:cNvSpPr>
            <a:spLocks noGrp="1"/>
          </p:cNvSpPr>
          <p:nvPr>
            <p:ph idx="1"/>
          </p:nvPr>
        </p:nvSpPr>
        <p:spPr/>
        <p:txBody>
          <a:bodyPr/>
          <a:lstStyle/>
          <a:p>
            <a:r>
              <a:rPr lang="en-US" altLang="zh-CN" dirty="0">
                <a:latin typeface="Times New Roman" panose="02020603050405020304" pitchFamily="18" charset="0"/>
              </a:rPr>
              <a:t>P(E|S)</a:t>
            </a:r>
            <a:r>
              <a:rPr lang="zh-CN" altLang="en-US" dirty="0">
                <a:latin typeface="Times New Roman" panose="02020603050405020304" pitchFamily="18" charset="0"/>
              </a:rPr>
              <a:t>为其他值时，用线性插值得 </a:t>
            </a:r>
            <a:r>
              <a:rPr lang="en-US" altLang="zh-CN" dirty="0">
                <a:latin typeface="Times New Roman" panose="02020603050405020304" pitchFamily="18" charset="0"/>
                <a:cs typeface="Times New Roman" panose="02020603050405020304" pitchFamily="18" charset="0"/>
              </a:rPr>
              <a:t>EH </a:t>
            </a:r>
            <a:r>
              <a:rPr lang="zh-CN" altLang="en-US" dirty="0">
                <a:latin typeface="Times New Roman" panose="02020603050405020304" pitchFamily="18" charset="0"/>
              </a:rPr>
              <a:t>公式 ：</a:t>
            </a:r>
          </a:p>
          <a:p>
            <a:endParaRPr lang="zh-CN" altLang="en-US" dirty="0"/>
          </a:p>
        </p:txBody>
      </p:sp>
      <p:sp>
        <p:nvSpPr>
          <p:cNvPr id="4" name="灯片编号占位符 3">
            <a:extLst>
              <a:ext uri="{FF2B5EF4-FFF2-40B4-BE49-F238E27FC236}">
                <a16:creationId xmlns:a16="http://schemas.microsoft.com/office/drawing/2014/main" id="{03EDE725-E2ED-419D-B58C-13F3CFA751CA}"/>
              </a:ext>
            </a:extLst>
          </p:cNvPr>
          <p:cNvSpPr>
            <a:spLocks noGrp="1"/>
          </p:cNvSpPr>
          <p:nvPr>
            <p:ph type="sldNum" sz="quarter" idx="12"/>
          </p:nvPr>
        </p:nvSpPr>
        <p:spPr/>
        <p:txBody>
          <a:bodyPr/>
          <a:lstStyle/>
          <a:p>
            <a:pPr>
              <a:defRPr/>
            </a:pPr>
            <a:fld id="{F93565C8-2DE5-4E5B-A203-1E3BCE8159D5}" type="slidenum">
              <a:rPr lang="zh-CN" altLang="en-US" smtClean="0"/>
              <a:pPr>
                <a:defRPr/>
              </a:pPr>
              <a:t>48</a:t>
            </a:fld>
            <a:endParaRPr lang="en-US" altLang="zh-CN"/>
          </a:p>
        </p:txBody>
      </p:sp>
      <p:graphicFrame>
        <p:nvGraphicFramePr>
          <p:cNvPr id="5" name="Object 24">
            <a:extLst>
              <a:ext uri="{FF2B5EF4-FFF2-40B4-BE49-F238E27FC236}">
                <a16:creationId xmlns:a16="http://schemas.microsoft.com/office/drawing/2014/main" id="{745CE4E5-BBD4-4E29-9F69-C90AB6DB3007}"/>
              </a:ext>
            </a:extLst>
          </p:cNvPr>
          <p:cNvGraphicFramePr>
            <a:graphicFrameLocks noChangeAspect="1"/>
          </p:cNvGraphicFramePr>
          <p:nvPr/>
        </p:nvGraphicFramePr>
        <p:xfrm>
          <a:off x="1187624" y="1752600"/>
          <a:ext cx="7380114" cy="1172436"/>
        </p:xfrm>
        <a:graphic>
          <a:graphicData uri="http://schemas.openxmlformats.org/presentationml/2006/ole">
            <mc:AlternateContent xmlns:mc="http://schemas.openxmlformats.org/markup-compatibility/2006">
              <mc:Choice xmlns:v="urn:schemas-microsoft-com:vml" Requires="v">
                <p:oleObj spid="_x0000_s79898" r:id="rId3" imgW="4927600" imgH="838200" progId="Equation.DSMT4">
                  <p:embed/>
                </p:oleObj>
              </mc:Choice>
              <mc:Fallback>
                <p:oleObj r:id="rId3" imgW="4927600" imgH="838200" progId="Equation.DSMT4">
                  <p:embed/>
                  <p:pic>
                    <p:nvPicPr>
                      <p:cNvPr id="5" name="Object 24">
                        <a:extLst>
                          <a:ext uri="{FF2B5EF4-FFF2-40B4-BE49-F238E27FC236}">
                            <a16:creationId xmlns:a16="http://schemas.microsoft.com/office/drawing/2014/main" id="{745CE4E5-BBD4-4E29-9F69-C90AB6DB3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752600"/>
                        <a:ext cx="7380114" cy="1172436"/>
                      </a:xfrm>
                      <a:prstGeom prst="rect">
                        <a:avLst/>
                      </a:prstGeom>
                      <a:noFill/>
                      <a:extLst/>
                    </p:spPr>
                  </p:pic>
                </p:oleObj>
              </mc:Fallback>
            </mc:AlternateContent>
          </a:graphicData>
        </a:graphic>
      </p:graphicFrame>
      <p:pic>
        <p:nvPicPr>
          <p:cNvPr id="7" name="图片 6">
            <a:extLst>
              <a:ext uri="{FF2B5EF4-FFF2-40B4-BE49-F238E27FC236}">
                <a16:creationId xmlns:a16="http://schemas.microsoft.com/office/drawing/2014/main" id="{BB2D0390-53B2-4162-B723-0C9F3E02342C}"/>
              </a:ext>
            </a:extLst>
          </p:cNvPr>
          <p:cNvPicPr>
            <a:picLocks noChangeAspect="1"/>
          </p:cNvPicPr>
          <p:nvPr/>
        </p:nvPicPr>
        <p:blipFill>
          <a:blip r:embed="rId5"/>
          <a:stretch>
            <a:fillRect/>
          </a:stretch>
        </p:blipFill>
        <p:spPr>
          <a:xfrm>
            <a:off x="2195736" y="3053957"/>
            <a:ext cx="4309471" cy="3054433"/>
          </a:xfrm>
          <a:prstGeom prst="rect">
            <a:avLst/>
          </a:prstGeom>
          <a:noFill/>
          <a:ln>
            <a:solidFill>
              <a:schemeClr val="tx1"/>
            </a:solidFill>
          </a:ln>
        </p:spPr>
      </p:pic>
    </p:spTree>
    <p:extLst>
      <p:ext uri="{BB962C8B-B14F-4D97-AF65-F5344CB8AC3E}">
        <p14:creationId xmlns:p14="http://schemas.microsoft.com/office/powerpoint/2010/main" val="547664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8015F-27FE-455C-8726-2D6A5689A742}"/>
              </a:ext>
            </a:extLst>
          </p:cNvPr>
          <p:cNvSpPr>
            <a:spLocks noGrp="1"/>
          </p:cNvSpPr>
          <p:nvPr>
            <p:ph type="title"/>
          </p:nvPr>
        </p:nvSpPr>
        <p:spPr/>
        <p:txBody>
          <a:bodyPr/>
          <a:lstStyle/>
          <a:p>
            <a:r>
              <a:rPr lang="en-US" altLang="zh-CN" dirty="0"/>
              <a:t>CP</a:t>
            </a:r>
            <a:r>
              <a:rPr lang="zh-CN" altLang="en-US" dirty="0"/>
              <a:t>公式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4FC629-6390-4FA2-9117-48D341A412EF}"/>
                  </a:ext>
                </a:extLst>
              </p:cNvPr>
              <p:cNvSpPr>
                <a:spLocks noGrp="1"/>
              </p:cNvSpPr>
              <p:nvPr>
                <p:ph idx="1"/>
              </p:nvPr>
            </p:nvSpPr>
            <p:spPr>
              <a:xfrm>
                <a:off x="566738" y="1196751"/>
                <a:ext cx="8001000" cy="4248473"/>
              </a:xfrm>
            </p:spPr>
            <p:txBody>
              <a:bodyPr/>
              <a:lstStyle/>
              <a:p>
                <a:r>
                  <a:rPr lang="zh-CN" altLang="en-US" dirty="0"/>
                  <a:t>根据用户告知的  </a:t>
                </a:r>
                <a:r>
                  <a:rPr lang="en-US" altLang="zh-CN" dirty="0"/>
                  <a:t>C(E|S)</a:t>
                </a:r>
                <a:r>
                  <a:rPr lang="zh-CN" altLang="en-US" dirty="0"/>
                  <a:t>，求</a:t>
                </a:r>
                <a:r>
                  <a:rPr lang="en-US" altLang="zh-CN" dirty="0"/>
                  <a:t>P(H|S)</a:t>
                </a:r>
              </a:p>
              <a:p>
                <a:pPr lvl="1"/>
                <a:r>
                  <a:rPr lang="zh-CN" altLang="en-US" sz="2000" dirty="0"/>
                  <a:t>将</a:t>
                </a:r>
                <a:r>
                  <a:rPr lang="en-US" altLang="zh-CN" sz="2000" dirty="0"/>
                  <a:t>P(E|S) (P45 )</a:t>
                </a:r>
                <a14:m>
                  <m:oMath xmlns:m="http://schemas.openxmlformats.org/officeDocument/2006/math">
                    <m:r>
                      <a:rPr lang="en-US" altLang="zh-CN" sz="2000" i="1" smtClean="0">
                        <a:latin typeface="Cambria Math" panose="02040503050406030204" pitchFamily="18" charset="0"/>
                      </a:rPr>
                      <m:t> </m:t>
                    </m:r>
                  </m:oMath>
                </a14:m>
                <a:r>
                  <a:rPr lang="zh-CN" altLang="en-US" sz="2000" dirty="0"/>
                  <a:t>代入上述</a:t>
                </a:r>
                <a:r>
                  <a:rPr lang="en-US" altLang="zh-CN" sz="2000" dirty="0"/>
                  <a:t>EH</a:t>
                </a:r>
                <a:r>
                  <a:rPr lang="zh-CN" altLang="en-US" sz="2000" dirty="0"/>
                  <a:t>公式，则得</a:t>
                </a:r>
                <a:r>
                  <a:rPr lang="en-US" altLang="zh-CN" sz="2000" dirty="0"/>
                  <a:t>CP</a:t>
                </a:r>
                <a:r>
                  <a:rPr lang="zh-CN" altLang="en-US" sz="2000" dirty="0"/>
                  <a:t>公式：</a:t>
                </a:r>
                <a:endParaRPr lang="en-US" altLang="zh-CN" sz="2000" dirty="0"/>
              </a:p>
              <a:p>
                <a:pPr lvl="1"/>
                <a:endParaRPr lang="zh-CN" altLang="en-US" sz="2000" dirty="0"/>
              </a:p>
              <a:p>
                <a:pPr marL="801688" lvl="1" indent="0">
                  <a:buNone/>
                </a:pPr>
                <a14:m>
                  <m:oMathPara xmlns:m="http://schemas.openxmlformats.org/officeDocument/2006/math">
                    <m:oMathParaPr>
                      <m:jc m:val="left"/>
                    </m:oMathParaPr>
                    <m:oMath xmlns:m="http://schemas.openxmlformats.org/officeDocument/2006/math">
                      <m:r>
                        <a:rPr lang="en-US" altLang="zh-CN" sz="2000" b="1" i="1" smtClean="0">
                          <a:latin typeface="Cambria Math" panose="02040503050406030204" pitchFamily="18" charset="0"/>
                        </a:rPr>
                        <m:t>𝑷</m:t>
                      </m:r>
                      <m:d>
                        <m:dPr>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𝑯</m:t>
                          </m:r>
                        </m:e>
                        <m:e>
                          <m:r>
                            <a:rPr lang="en-US" altLang="zh-CN" sz="2000" b="1" i="1" smtClean="0">
                              <a:latin typeface="Cambria Math" panose="02040503050406030204" pitchFamily="18" charset="0"/>
                            </a:rPr>
                            <m:t>𝑺</m:t>
                          </m:r>
                        </m:e>
                      </m:d>
                      <m:r>
                        <a:rPr lang="en-US" altLang="zh-CN" sz="2000" b="1" i="1"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b="1" i="1" smtClean="0">
                                  <a:latin typeface="Cambria Math" panose="02040503050406030204" pitchFamily="18" charset="0"/>
                                </a:rPr>
                                <m:t>𝑷</m:t>
                              </m:r>
                              <m:d>
                                <m:dPr>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𝑯</m:t>
                                  </m:r>
                                </m:e>
                                <m:e>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𝑬</m:t>
                                  </m:r>
                                </m:e>
                              </m:d>
                              <m:r>
                                <a:rPr lang="en-US" altLang="zh-CN" sz="2000" b="1" i="1"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𝑷</m:t>
                                  </m:r>
                                  <m:d>
                                    <m:dPr>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𝑯</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𝑷</m:t>
                                  </m:r>
                                  <m:d>
                                    <m:dPr>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𝑯</m:t>
                                      </m:r>
                                    </m:e>
                                    <m:e>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𝑬</m:t>
                                      </m:r>
                                    </m:e>
                                  </m:d>
                                </m:e>
                              </m:d>
                              <m:r>
                                <a:rPr lang="en-US" altLang="zh-CN" sz="2000" b="1" i="1" smtClean="0">
                                  <a:latin typeface="Cambria Math" panose="02040503050406030204" pitchFamily="18" charset="0"/>
                                  <a:ea typeface="Cambria Math" panose="02040503050406030204" pitchFamily="18" charset="0"/>
                                </a:rPr>
                                <m:t>×</m:t>
                              </m:r>
                              <m:d>
                                <m:dPr>
                                  <m:begChr m:val="["/>
                                  <m:endChr m:val="]"/>
                                  <m:ctrlPr>
                                    <a:rPr lang="en-US" altLang="zh-CN" sz="2000" i="1" smtClean="0">
                                      <a:latin typeface="Cambria Math" panose="02040503050406030204" pitchFamily="18" charset="0"/>
                                      <a:ea typeface="Cambria Math" panose="02040503050406030204" pitchFamily="18" charset="0"/>
                                    </a:rPr>
                                  </m:ctrlPr>
                                </m:dPr>
                                <m:e>
                                  <m:f>
                                    <m:fPr>
                                      <m:ctrlPr>
                                        <a:rPr lang="en-US" altLang="zh-CN" sz="2000" i="1" smtClean="0">
                                          <a:latin typeface="Cambria Math" panose="02040503050406030204" pitchFamily="18" charset="0"/>
                                          <a:ea typeface="Cambria Math" panose="02040503050406030204" pitchFamily="18" charset="0"/>
                                        </a:rPr>
                                      </m:ctrlPr>
                                    </m:fPr>
                                    <m:num>
                                      <m:r>
                                        <a:rPr lang="en-US" altLang="zh-CN" sz="2000" b="1" i="1" smtClean="0">
                                          <a:latin typeface="Cambria Math" panose="02040503050406030204" pitchFamily="18" charset="0"/>
                                          <a:ea typeface="Cambria Math" panose="02040503050406030204" pitchFamily="18" charset="0"/>
                                        </a:rPr>
                                        <m:t>𝟏</m:t>
                                      </m:r>
                                    </m:num>
                                    <m:den>
                                      <m:r>
                                        <a:rPr lang="en-US" altLang="zh-CN" sz="2000" b="1" i="1" smtClean="0">
                                          <a:latin typeface="Cambria Math" panose="02040503050406030204" pitchFamily="18" charset="0"/>
                                          <a:ea typeface="Cambria Math" panose="02040503050406030204" pitchFamily="18" charset="0"/>
                                        </a:rPr>
                                        <m:t>𝟓</m:t>
                                      </m:r>
                                    </m:den>
                                  </m:f>
                                  <m:r>
                                    <a:rPr lang="en-US" altLang="zh-CN" sz="2000" b="1" i="1" smtClean="0">
                                      <a:latin typeface="Cambria Math" panose="02040503050406030204" pitchFamily="18" charset="0"/>
                                      <a:ea typeface="Cambria Math" panose="02040503050406030204" pitchFamily="18" charset="0"/>
                                    </a:rPr>
                                    <m:t>𝑪</m:t>
                                  </m:r>
                                  <m:d>
                                    <m:dPr>
                                      <m:ctrlPr>
                                        <a:rPr lang="en-US" altLang="zh-CN" sz="2000" i="1" smtClean="0">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𝑬</m:t>
                                      </m:r>
                                    </m:e>
                                    <m:e>
                                      <m:r>
                                        <a:rPr lang="en-US" altLang="zh-CN" sz="2000" b="1" i="1" smtClean="0">
                                          <a:latin typeface="Cambria Math" panose="02040503050406030204" pitchFamily="18" charset="0"/>
                                          <a:ea typeface="Cambria Math" panose="02040503050406030204" pitchFamily="18" charset="0"/>
                                        </a:rPr>
                                        <m:t>𝑺</m:t>
                                      </m:r>
                                    </m:e>
                                  </m:d>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e>
                              </m:d>
                              <m:r>
                                <a:rPr lang="en-US" altLang="zh-CN" sz="2000" b="1" i="1" smtClean="0">
                                  <a:latin typeface="Cambria Math" panose="02040503050406030204" pitchFamily="18" charset="0"/>
                                  <a:ea typeface="Cambria Math" panose="02040503050406030204" pitchFamily="18" charset="0"/>
                                </a:rPr>
                                <m:t>,</m:t>
                              </m:r>
                              <m:r>
                                <a:rPr lang="zh-CN" altLang="en-US" sz="2000" b="1" i="1">
                                  <a:latin typeface="Cambria Math" panose="02040503050406030204" pitchFamily="18" charset="0"/>
                                  <a:ea typeface="Cambria Math" panose="02040503050406030204" pitchFamily="18" charset="0"/>
                                </a:rPr>
                                <m:t>若</m:t>
                              </m:r>
                              <m:r>
                                <a:rPr lang="en-US" altLang="zh-CN" sz="2000" b="1" i="1" smtClean="0">
                                  <a:latin typeface="Cambria Math" panose="02040503050406030204" pitchFamily="18" charset="0"/>
                                  <a:ea typeface="Cambria Math" panose="02040503050406030204" pitchFamily="18" charset="0"/>
                                </a:rPr>
                                <m:t>𝑪</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𝑬</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𝑺</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𝟎</m:t>
                              </m:r>
                            </m:e>
                            <m:e>
                              <m:r>
                                <a:rPr lang="en-US" altLang="zh-CN" sz="2000" b="1" i="1" smtClean="0">
                                  <a:latin typeface="Cambria Math" panose="02040503050406030204" pitchFamily="18" charset="0"/>
                                </a:rPr>
                                <m:t>𝑷</m:t>
                              </m:r>
                              <m:d>
                                <m:dPr>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𝑯</m:t>
                                  </m:r>
                                </m:e>
                              </m:d>
                              <m:r>
                                <a:rPr lang="en-US" altLang="zh-CN" sz="2000" b="1" i="1"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𝑷</m:t>
                                  </m:r>
                                  <m:d>
                                    <m:dPr>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𝑯</m:t>
                                      </m:r>
                                    </m:e>
                                    <m:e>
                                      <m:r>
                                        <a:rPr lang="en-US" altLang="zh-CN" sz="2000" b="1" i="1" smtClean="0">
                                          <a:latin typeface="Cambria Math" panose="02040503050406030204" pitchFamily="18" charset="0"/>
                                        </a:rPr>
                                        <m:t>𝑬</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𝑷</m:t>
                                  </m:r>
                                  <m:d>
                                    <m:dPr>
                                      <m:ctrlPr>
                                        <a:rPr lang="en-US" altLang="zh-CN" sz="2000" i="1" smtClean="0">
                                          <a:latin typeface="Cambria Math" panose="02040503050406030204" pitchFamily="18" charset="0"/>
                                        </a:rPr>
                                      </m:ctrlPr>
                                    </m:dPr>
                                    <m:e>
                                      <m:r>
                                        <a:rPr lang="en-US" altLang="zh-CN" sz="2000" b="1" i="1" smtClean="0">
                                          <a:latin typeface="Cambria Math" panose="02040503050406030204" pitchFamily="18" charset="0"/>
                                        </a:rPr>
                                        <m:t>𝑯</m:t>
                                      </m:r>
                                    </m:e>
                                  </m:d>
                                </m:e>
                              </m:d>
                              <m:r>
                                <a:rPr lang="en-US" altLang="zh-CN" sz="2000" b="1"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1" i="1" smtClean="0">
                                      <a:latin typeface="Cambria Math" panose="02040503050406030204" pitchFamily="18" charset="0"/>
                                      <a:ea typeface="Cambria Math" panose="02040503050406030204" pitchFamily="18" charset="0"/>
                                    </a:rPr>
                                    <m:t>𝟏</m:t>
                                  </m:r>
                                </m:num>
                                <m:den>
                                  <m:r>
                                    <a:rPr lang="en-US" altLang="zh-CN" sz="2000" b="1" i="1" smtClean="0">
                                      <a:latin typeface="Cambria Math" panose="02040503050406030204" pitchFamily="18" charset="0"/>
                                      <a:ea typeface="Cambria Math" panose="02040503050406030204" pitchFamily="18" charset="0"/>
                                    </a:rPr>
                                    <m:t>𝟓</m:t>
                                  </m:r>
                                </m:den>
                              </m:f>
                              <m:r>
                                <a:rPr lang="en-US" altLang="zh-CN" sz="2000" b="1" i="1" smtClean="0">
                                  <a:latin typeface="Cambria Math" panose="02040503050406030204" pitchFamily="18" charset="0"/>
                                  <a:ea typeface="Cambria Math" panose="02040503050406030204" pitchFamily="18" charset="0"/>
                                </a:rPr>
                                <m:t>𝑪</m:t>
                              </m:r>
                              <m:d>
                                <m:dPr>
                                  <m:ctrlPr>
                                    <a:rPr lang="en-US" altLang="zh-CN" sz="2000" i="1" smtClean="0">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𝑬</m:t>
                                  </m:r>
                                </m:e>
                                <m:e>
                                  <m:r>
                                    <a:rPr lang="en-US" altLang="zh-CN" sz="2000" b="1" i="1" smtClean="0">
                                      <a:latin typeface="Cambria Math" panose="02040503050406030204" pitchFamily="18" charset="0"/>
                                      <a:ea typeface="Cambria Math" panose="02040503050406030204" pitchFamily="18" charset="0"/>
                                    </a:rPr>
                                    <m:t>𝑺</m:t>
                                  </m:r>
                                </m:e>
                              </m:d>
                              <m:r>
                                <a:rPr lang="en-US" altLang="zh-CN" sz="2000" b="1" i="1" smtClean="0">
                                  <a:latin typeface="Cambria Math" panose="02040503050406030204" pitchFamily="18" charset="0"/>
                                  <a:ea typeface="Cambria Math" panose="02040503050406030204" pitchFamily="18" charset="0"/>
                                </a:rPr>
                                <m:t>,</m:t>
                              </m:r>
                              <m:r>
                                <a:rPr lang="zh-CN" altLang="en-US" sz="2000" b="1" i="1">
                                  <a:latin typeface="Cambria Math" panose="02040503050406030204" pitchFamily="18" charset="0"/>
                                  <a:ea typeface="Cambria Math" panose="02040503050406030204" pitchFamily="18" charset="0"/>
                                </a:rPr>
                                <m:t>若</m:t>
                              </m:r>
                              <m:r>
                                <a:rPr lang="en-US" altLang="zh-CN" sz="2000" b="1" i="1" smtClean="0">
                                  <a:latin typeface="Cambria Math" panose="02040503050406030204" pitchFamily="18" charset="0"/>
                                  <a:ea typeface="Cambria Math" panose="02040503050406030204" pitchFamily="18" charset="0"/>
                                </a:rPr>
                                <m:t>𝑪</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𝑬</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𝑺</m:t>
                              </m:r>
                              <m:r>
                                <a:rPr lang="en-US" altLang="zh-CN" sz="2000" b="1" i="1" smtClean="0">
                                  <a:latin typeface="Cambria Math" panose="02040503050406030204" pitchFamily="18" charset="0"/>
                                  <a:ea typeface="Cambria Math" panose="02040503050406030204" pitchFamily="18" charset="0"/>
                                </a:rPr>
                                <m:t>)&gt;</m:t>
                              </m:r>
                              <m:r>
                                <a:rPr lang="en-US" altLang="zh-CN" sz="2000" b="1" i="1" smtClean="0">
                                  <a:latin typeface="Cambria Math" panose="02040503050406030204" pitchFamily="18" charset="0"/>
                                  <a:ea typeface="Cambria Math" panose="02040503050406030204" pitchFamily="18" charset="0"/>
                                </a:rPr>
                                <m:t>𝟎</m:t>
                              </m:r>
                            </m:e>
                          </m:eqArr>
                        </m:e>
                      </m:d>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C84FC629-6390-4FA2-9117-48D341A412EF}"/>
                  </a:ext>
                </a:extLst>
              </p:cNvPr>
              <p:cNvSpPr>
                <a:spLocks noGrp="1" noRot="1" noChangeAspect="1" noMove="1" noResize="1" noEditPoints="1" noAdjustHandles="1" noChangeArrowheads="1" noChangeShapeType="1" noTextEdit="1"/>
              </p:cNvSpPr>
              <p:nvPr>
                <p:ph idx="1"/>
              </p:nvPr>
            </p:nvSpPr>
            <p:spPr>
              <a:xfrm>
                <a:off x="566738" y="1196751"/>
                <a:ext cx="8001000" cy="4248473"/>
              </a:xfrm>
              <a:blipFill>
                <a:blip r:embed="rId2"/>
                <a:stretch>
                  <a:fillRect l="-1067" t="-861" r="-312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8FD6553-27B6-4DB8-8891-B89BB2605DE2}"/>
              </a:ext>
            </a:extLst>
          </p:cNvPr>
          <p:cNvSpPr>
            <a:spLocks noGrp="1"/>
          </p:cNvSpPr>
          <p:nvPr>
            <p:ph type="sldNum" sz="quarter" idx="12"/>
          </p:nvPr>
        </p:nvSpPr>
        <p:spPr/>
        <p:txBody>
          <a:bodyPr/>
          <a:lstStyle/>
          <a:p>
            <a:pPr>
              <a:defRPr/>
            </a:pPr>
            <a:fld id="{F93565C8-2DE5-4E5B-A203-1E3BCE8159D5}" type="slidenum">
              <a:rPr lang="zh-CN" altLang="en-US" smtClean="0"/>
              <a:pPr>
                <a:defRPr/>
              </a:pPr>
              <a:t>49</a:t>
            </a:fld>
            <a:endParaRPr lang="en-US" altLang="zh-CN"/>
          </a:p>
        </p:txBody>
      </p:sp>
    </p:spTree>
    <p:extLst>
      <p:ext uri="{BB962C8B-B14F-4D97-AF65-F5344CB8AC3E}">
        <p14:creationId xmlns:p14="http://schemas.microsoft.com/office/powerpoint/2010/main" val="351059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4F89530-1521-4CCF-B8BE-7A611D96E60D}"/>
              </a:ext>
            </a:extLst>
          </p:cNvPr>
          <p:cNvSpPr>
            <a:spLocks noGrp="1" noChangeArrowheads="1"/>
          </p:cNvSpPr>
          <p:nvPr>
            <p:ph type="title"/>
          </p:nvPr>
        </p:nvSpPr>
        <p:spPr/>
        <p:txBody>
          <a:bodyPr/>
          <a:lstStyle/>
          <a:p>
            <a:r>
              <a:rPr lang="zh-CN" altLang="en-US"/>
              <a:t>概述</a:t>
            </a:r>
          </a:p>
        </p:txBody>
      </p:sp>
      <p:sp>
        <p:nvSpPr>
          <p:cNvPr id="5123" name="Rectangle 3">
            <a:extLst>
              <a:ext uri="{FF2B5EF4-FFF2-40B4-BE49-F238E27FC236}">
                <a16:creationId xmlns:a16="http://schemas.microsoft.com/office/drawing/2014/main" id="{A30D9FEE-48D6-476E-A653-65A423AFDD85}"/>
              </a:ext>
            </a:extLst>
          </p:cNvPr>
          <p:cNvSpPr>
            <a:spLocks noGrp="1" noChangeArrowheads="1"/>
          </p:cNvSpPr>
          <p:nvPr>
            <p:ph type="body" idx="1"/>
          </p:nvPr>
        </p:nvSpPr>
        <p:spPr>
          <a:xfrm>
            <a:off x="539552" y="1196752"/>
            <a:ext cx="8001000" cy="5040560"/>
          </a:xfrm>
        </p:spPr>
        <p:txBody>
          <a:bodyPr/>
          <a:lstStyle/>
          <a:p>
            <a:r>
              <a:rPr lang="zh-CN" altLang="en-US" dirty="0">
                <a:latin typeface="华文新魏" panose="02010800040101010101" pitchFamily="2" charset="-122"/>
              </a:rPr>
              <a:t>不精确</a:t>
            </a:r>
            <a:r>
              <a:rPr lang="zh-CN" altLang="en-US" dirty="0">
                <a:latin typeface="Times New Roman" panose="02020603050405020304" pitchFamily="18" charset="0"/>
              </a:rPr>
              <a:t>来自人类的主观认识与客观实际之间存在的差异，</a:t>
            </a:r>
            <a:r>
              <a:rPr lang="zh-CN" altLang="en-US" dirty="0">
                <a:latin typeface="华文新魏" panose="02010800040101010101" pitchFamily="2" charset="-122"/>
              </a:rPr>
              <a:t>是一种客观现象</a:t>
            </a:r>
            <a:r>
              <a:rPr lang="zh-CN" altLang="en-US" dirty="0">
                <a:latin typeface="宋体" panose="02010600030101010101" pitchFamily="2" charset="-122"/>
                <a:ea typeface="宋体" panose="02010600030101010101" pitchFamily="2" charset="-122"/>
              </a:rPr>
              <a:t>。</a:t>
            </a:r>
          </a:p>
          <a:p>
            <a:pPr lvl="1" algn="just"/>
            <a:r>
              <a:rPr lang="zh-CN" altLang="en-US" dirty="0">
                <a:latin typeface="华文新魏" panose="02010800040101010101" pitchFamily="2" charset="-122"/>
              </a:rPr>
              <a:t>很多原因导致同一结果</a:t>
            </a:r>
          </a:p>
          <a:p>
            <a:pPr lvl="1" algn="just"/>
            <a:r>
              <a:rPr lang="zh-CN" altLang="en-US" dirty="0">
                <a:latin typeface="华文新魏" panose="02010800040101010101" pitchFamily="2" charset="-122"/>
              </a:rPr>
              <a:t>推理所需的信息不完备</a:t>
            </a:r>
          </a:p>
          <a:p>
            <a:pPr lvl="1" algn="just"/>
            <a:r>
              <a:rPr lang="zh-CN" altLang="en-US" dirty="0">
                <a:latin typeface="华文新魏" panose="02010800040101010101" pitchFamily="2" charset="-122"/>
              </a:rPr>
              <a:t>背景知识不足</a:t>
            </a:r>
          </a:p>
          <a:p>
            <a:pPr lvl="1" algn="just"/>
            <a:r>
              <a:rPr lang="zh-CN" altLang="en-US" dirty="0">
                <a:latin typeface="华文新魏" panose="02010800040101010101" pitchFamily="2" charset="-122"/>
              </a:rPr>
              <a:t>信息描述模糊</a:t>
            </a:r>
          </a:p>
          <a:p>
            <a:pPr lvl="1" algn="just"/>
            <a:r>
              <a:rPr lang="zh-CN" altLang="en-US" dirty="0">
                <a:latin typeface="华文新魏" panose="02010800040101010101" pitchFamily="2" charset="-122"/>
              </a:rPr>
              <a:t>信息中含有噪声</a:t>
            </a:r>
          </a:p>
          <a:p>
            <a:pPr lvl="1" algn="just"/>
            <a:r>
              <a:rPr lang="zh-CN" altLang="en-US" dirty="0">
                <a:latin typeface="华文新魏" panose="02010800040101010101" pitchFamily="2" charset="-122"/>
              </a:rPr>
              <a:t>规划是模糊的</a:t>
            </a:r>
          </a:p>
          <a:p>
            <a:pPr lvl="1" algn="just"/>
            <a:r>
              <a:rPr lang="zh-CN" altLang="en-US" dirty="0">
                <a:latin typeface="华文新魏" panose="02010800040101010101" pitchFamily="2" charset="-122"/>
              </a:rPr>
              <a:t>推理能力不足</a:t>
            </a:r>
          </a:p>
          <a:p>
            <a:pPr lvl="1" algn="just"/>
            <a:r>
              <a:rPr lang="zh-CN" altLang="en-US" dirty="0">
                <a:latin typeface="华文新魏" panose="02010800040101010101" pitchFamily="2" charset="-122"/>
              </a:rPr>
              <a:t>解题方案不唯一 </a:t>
            </a:r>
          </a:p>
        </p:txBody>
      </p:sp>
      <p:grpSp>
        <p:nvGrpSpPr>
          <p:cNvPr id="5126" name="Group 6">
            <a:extLst>
              <a:ext uri="{FF2B5EF4-FFF2-40B4-BE49-F238E27FC236}">
                <a16:creationId xmlns:a16="http://schemas.microsoft.com/office/drawing/2014/main" id="{B7D860AB-747B-4457-B2EA-0C3CCD46F234}"/>
              </a:ext>
            </a:extLst>
          </p:cNvPr>
          <p:cNvGrpSpPr>
            <a:grpSpLocks/>
          </p:cNvGrpSpPr>
          <p:nvPr/>
        </p:nvGrpSpPr>
        <p:grpSpPr bwMode="auto">
          <a:xfrm>
            <a:off x="3958407" y="3284983"/>
            <a:ext cx="4789488" cy="2308225"/>
            <a:chOff x="2448" y="1922"/>
            <a:chExt cx="3017" cy="1454"/>
          </a:xfrm>
        </p:grpSpPr>
        <p:sp>
          <p:nvSpPr>
            <p:cNvPr id="5125" name="AutoShape 5">
              <a:extLst>
                <a:ext uri="{FF2B5EF4-FFF2-40B4-BE49-F238E27FC236}">
                  <a16:creationId xmlns:a16="http://schemas.microsoft.com/office/drawing/2014/main" id="{0D3ADEFB-1936-4E54-888D-B16F94AF0950}"/>
                </a:ext>
              </a:extLst>
            </p:cNvPr>
            <p:cNvSpPr>
              <a:spLocks noChangeArrowheads="1"/>
            </p:cNvSpPr>
            <p:nvPr/>
          </p:nvSpPr>
          <p:spPr bwMode="auto">
            <a:xfrm>
              <a:off x="2448" y="2457"/>
              <a:ext cx="576" cy="384"/>
            </a:xfrm>
            <a:prstGeom prst="rightArrow">
              <a:avLst>
                <a:gd name="adj1" fmla="val 50000"/>
                <a:gd name="adj2" fmla="val 37500"/>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4" name="Text Box 4">
              <a:extLst>
                <a:ext uri="{FF2B5EF4-FFF2-40B4-BE49-F238E27FC236}">
                  <a16:creationId xmlns:a16="http://schemas.microsoft.com/office/drawing/2014/main" id="{FAEC2D01-2B10-4CFF-B328-C13E99476389}"/>
                </a:ext>
              </a:extLst>
            </p:cNvPr>
            <p:cNvSpPr txBox="1">
              <a:spLocks noChangeArrowheads="1"/>
            </p:cNvSpPr>
            <p:nvPr/>
          </p:nvSpPr>
          <p:spPr bwMode="auto">
            <a:xfrm>
              <a:off x="3030" y="1922"/>
              <a:ext cx="2435" cy="1454"/>
            </a:xfrm>
            <a:prstGeom prst="rect">
              <a:avLst/>
            </a:prstGeom>
            <a:solidFill>
              <a:srgbClr val="FFFF99"/>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a:r>
                <a:rPr lang="zh-CN" altLang="en-US" sz="2400" dirty="0">
                  <a:latin typeface="华文新魏" panose="02010800040101010101" pitchFamily="2" charset="-122"/>
                  <a:ea typeface="华文新魏" panose="02010800040101010101" pitchFamily="2" charset="-122"/>
                </a:rPr>
                <a:t>在人类的知识和思维行为中，精确性只是相对的，不精确性才是绝对的。知识工程需要各种适应不同类的不精确性特点的不精确性知识描述方法和推理方法</a:t>
              </a:r>
              <a:r>
                <a:rPr lang="zh-CN" altLang="en-US" sz="2400" dirty="0">
                  <a:latin typeface="宋体" panose="02010600030101010101" pitchFamily="2" charset="-122"/>
                </a:rPr>
                <a:t>。</a:t>
              </a:r>
              <a:endParaRPr lang="zh-CN" altLang="en-US" sz="2400" dirty="0"/>
            </a:p>
          </p:txBody>
        </p:sp>
      </p:grpSp>
      <p:sp>
        <p:nvSpPr>
          <p:cNvPr id="2" name="灯片编号占位符 1">
            <a:extLst>
              <a:ext uri="{FF2B5EF4-FFF2-40B4-BE49-F238E27FC236}">
                <a16:creationId xmlns:a16="http://schemas.microsoft.com/office/drawing/2014/main" id="{7CF1270B-5D00-47B4-BCA7-AB15E70530B4}"/>
              </a:ext>
            </a:extLst>
          </p:cNvPr>
          <p:cNvSpPr>
            <a:spLocks noGrp="1"/>
          </p:cNvSpPr>
          <p:nvPr>
            <p:ph type="sldNum" sz="quarter" idx="12"/>
          </p:nvPr>
        </p:nvSpPr>
        <p:spPr/>
        <p:txBody>
          <a:bodyPr/>
          <a:lstStyle/>
          <a:p>
            <a:pPr>
              <a:defRPr/>
            </a:pPr>
            <a:fld id="{F93565C8-2DE5-4E5B-A203-1E3BCE8159D5}" type="slidenum">
              <a:rPr lang="zh-CN" altLang="en-US" smtClean="0"/>
              <a:pPr>
                <a:defRPr/>
              </a:pPr>
              <a:t>5</a:t>
            </a:fld>
            <a:endParaRPr lang="en-US" altLang="zh-CN"/>
          </a:p>
        </p:txBody>
      </p:sp>
    </p:spTree>
    <p:extLst>
      <p:ext uri="{BB962C8B-B14F-4D97-AF65-F5344CB8AC3E}">
        <p14:creationId xmlns:p14="http://schemas.microsoft.com/office/powerpoint/2010/main" val="2177948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FEDD1-6D66-40E8-93A5-BE408CEF4CD1}"/>
              </a:ext>
            </a:extLst>
          </p:cNvPr>
          <p:cNvSpPr>
            <a:spLocks noGrp="1"/>
          </p:cNvSpPr>
          <p:nvPr>
            <p:ph type="title"/>
          </p:nvPr>
        </p:nvSpPr>
        <p:spPr/>
        <p:txBody>
          <a:bodyPr/>
          <a:lstStyle/>
          <a:p>
            <a:r>
              <a:rPr lang="zh-CN" altLang="en-US" dirty="0"/>
              <a:t>主观贝叶斯推理</a:t>
            </a:r>
            <a:r>
              <a:rPr lang="en-US" altLang="zh-CN" dirty="0"/>
              <a:t>I</a:t>
            </a:r>
            <a:r>
              <a:rPr lang="zh-CN" altLang="en-US" dirty="0"/>
              <a:t>：后验概率</a:t>
            </a:r>
            <a:r>
              <a:rPr lang="en-US" altLang="zh-CN" dirty="0"/>
              <a:t>P(H|E)</a:t>
            </a:r>
            <a:endParaRPr lang="zh-CN" altLang="en-US" dirty="0"/>
          </a:p>
        </p:txBody>
      </p:sp>
      <p:sp>
        <p:nvSpPr>
          <p:cNvPr id="3" name="内容占位符 2">
            <a:extLst>
              <a:ext uri="{FF2B5EF4-FFF2-40B4-BE49-F238E27FC236}">
                <a16:creationId xmlns:a16="http://schemas.microsoft.com/office/drawing/2014/main" id="{1DE88264-3A8F-48D4-830F-B4009B118456}"/>
              </a:ext>
            </a:extLst>
          </p:cNvPr>
          <p:cNvSpPr>
            <a:spLocks noGrp="1"/>
          </p:cNvSpPr>
          <p:nvPr>
            <p:ph idx="1"/>
          </p:nvPr>
        </p:nvSpPr>
        <p:spPr/>
        <p:txBody>
          <a:bodyPr/>
          <a:lstStyle/>
          <a:p>
            <a:r>
              <a:rPr lang="zh-CN" altLang="en-US" dirty="0">
                <a:ea typeface="+mn-ea"/>
              </a:rPr>
              <a:t>主观</a:t>
            </a:r>
            <a:r>
              <a:rPr lang="en-US" altLang="zh-CN" dirty="0">
                <a:ea typeface="+mn-ea"/>
              </a:rPr>
              <a:t>Bayes</a:t>
            </a:r>
            <a:r>
              <a:rPr lang="zh-CN" altLang="en-US" dirty="0">
                <a:ea typeface="+mn-ea"/>
              </a:rPr>
              <a:t>方法的不精确推理过程就是根据</a:t>
            </a:r>
            <a:r>
              <a:rPr lang="zh-CN" altLang="en-US" dirty="0">
                <a:solidFill>
                  <a:srgbClr val="FF0000"/>
                </a:solidFill>
              </a:rPr>
              <a:t>证据</a:t>
            </a:r>
            <a:r>
              <a:rPr lang="en-US" altLang="zh-CN" dirty="0">
                <a:solidFill>
                  <a:srgbClr val="FF0000"/>
                </a:solidFill>
              </a:rPr>
              <a:t>E</a:t>
            </a:r>
            <a:r>
              <a:rPr lang="zh-CN" altLang="en-US" dirty="0">
                <a:solidFill>
                  <a:srgbClr val="FF0000"/>
                </a:solidFill>
              </a:rPr>
              <a:t>的概率</a:t>
            </a:r>
            <a:r>
              <a:rPr lang="en-US" altLang="zh-CN" dirty="0">
                <a:solidFill>
                  <a:srgbClr val="FF0000"/>
                </a:solidFill>
              </a:rPr>
              <a:t>P(E)</a:t>
            </a:r>
            <a:r>
              <a:rPr lang="zh-CN" altLang="en-US" dirty="0">
                <a:ea typeface="+mn-ea"/>
              </a:rPr>
              <a:t>，利用规则的</a:t>
            </a:r>
            <a:r>
              <a:rPr lang="en-US" altLang="zh-CN" dirty="0">
                <a:solidFill>
                  <a:srgbClr val="FF0000"/>
                </a:solidFill>
              </a:rPr>
              <a:t>LS</a:t>
            </a:r>
            <a:r>
              <a:rPr lang="zh-CN" altLang="en-US" dirty="0">
                <a:ea typeface="+mn-ea"/>
              </a:rPr>
              <a:t>和</a:t>
            </a:r>
            <a:r>
              <a:rPr lang="en-US" altLang="zh-CN" dirty="0">
                <a:solidFill>
                  <a:srgbClr val="FF0000"/>
                </a:solidFill>
              </a:rPr>
              <a:t>LN</a:t>
            </a:r>
            <a:r>
              <a:rPr lang="zh-CN" altLang="en-US" dirty="0">
                <a:ea typeface="+mn-ea"/>
              </a:rPr>
              <a:t>，把结论</a:t>
            </a:r>
            <a:r>
              <a:rPr lang="en-US" altLang="zh-CN" dirty="0">
                <a:ea typeface="+mn-ea"/>
              </a:rPr>
              <a:t>H</a:t>
            </a:r>
            <a:r>
              <a:rPr lang="zh-CN" altLang="en-US" dirty="0">
                <a:ea typeface="+mn-ea"/>
              </a:rPr>
              <a:t>的</a:t>
            </a:r>
            <a:r>
              <a:rPr lang="zh-CN" altLang="en-US" dirty="0">
                <a:solidFill>
                  <a:srgbClr val="FF0000"/>
                </a:solidFill>
              </a:rPr>
              <a:t>先验概率</a:t>
            </a:r>
            <a:r>
              <a:rPr lang="en-US" altLang="zh-CN" dirty="0">
                <a:solidFill>
                  <a:srgbClr val="FF0000"/>
                </a:solidFill>
              </a:rPr>
              <a:t>P(H)</a:t>
            </a:r>
            <a:r>
              <a:rPr lang="zh-CN" altLang="en-US" dirty="0">
                <a:ea typeface="+mn-ea"/>
              </a:rPr>
              <a:t>更新为</a:t>
            </a:r>
            <a:r>
              <a:rPr lang="zh-CN" altLang="en-US" dirty="0">
                <a:solidFill>
                  <a:srgbClr val="FF0000"/>
                </a:solidFill>
              </a:rPr>
              <a:t>后验概率</a:t>
            </a:r>
            <a:r>
              <a:rPr lang="en-US" altLang="zh-CN" dirty="0">
                <a:solidFill>
                  <a:srgbClr val="FF0000"/>
                </a:solidFill>
              </a:rPr>
              <a:t>P(H|E)</a:t>
            </a:r>
            <a:r>
              <a:rPr lang="zh-CN" altLang="en-US" dirty="0">
                <a:ea typeface="+mn-ea"/>
              </a:rPr>
              <a:t>的过程</a:t>
            </a:r>
            <a:endParaRPr lang="en-US" altLang="zh-CN" dirty="0">
              <a:ea typeface="+mn-ea"/>
            </a:endParaRPr>
          </a:p>
          <a:p>
            <a:endParaRPr lang="en-US" altLang="zh-CN" dirty="0"/>
          </a:p>
          <a:p>
            <a:r>
              <a:rPr lang="zh-CN" altLang="zh-CN" dirty="0"/>
              <a:t>推理计算</a:t>
            </a:r>
            <a:r>
              <a:rPr lang="en-US" altLang="zh-CN" dirty="0"/>
              <a:t> </a:t>
            </a:r>
            <a:r>
              <a:rPr lang="zh-CN" altLang="zh-CN" dirty="0"/>
              <a:t>—</a:t>
            </a:r>
            <a:r>
              <a:rPr lang="en-US" altLang="zh-CN" dirty="0"/>
              <a:t> </a:t>
            </a:r>
            <a:r>
              <a:rPr lang="zh-CN" altLang="zh-CN" dirty="0"/>
              <a:t>不确定性的传递：</a:t>
            </a:r>
          </a:p>
          <a:p>
            <a:pPr marL="471487" lvl="1" indent="0" hangingPunct="1">
              <a:buNone/>
            </a:pPr>
            <a:r>
              <a:rPr lang="zh-CN" altLang="zh-CN" dirty="0">
                <a:solidFill>
                  <a:srgbClr val="FF0000"/>
                </a:solidFill>
                <a:ea typeface="宋体" panose="02010600030101010101" pitchFamily="2" charset="-122"/>
              </a:rPr>
              <a:t>已知规则E→H的(LS,LN)和P(H)、P(E)</a:t>
            </a:r>
            <a:endParaRPr lang="en-US" altLang="zh-CN" dirty="0">
              <a:solidFill>
                <a:srgbClr val="FF0000"/>
              </a:solidFill>
              <a:ea typeface="宋体" panose="02010600030101010101" pitchFamily="2" charset="-122"/>
            </a:endParaRPr>
          </a:p>
          <a:p>
            <a:pPr marL="471487" lvl="1" indent="0" hangingPunct="1">
              <a:buNone/>
            </a:pPr>
            <a:r>
              <a:rPr lang="zh-CN" altLang="zh-CN" dirty="0">
                <a:solidFill>
                  <a:srgbClr val="FF0000"/>
                </a:solidFill>
                <a:ea typeface="宋体" panose="02010600030101010101" pitchFamily="2" charset="-122"/>
              </a:rPr>
              <a:t>如何计算P(H/E)或P(H/～E)</a:t>
            </a:r>
            <a:r>
              <a:rPr lang="zh-CN" altLang="en-US" dirty="0">
                <a:solidFill>
                  <a:srgbClr val="FF0000"/>
                </a:solidFill>
                <a:ea typeface="宋体" panose="02010600030101010101" pitchFamily="2" charset="-122"/>
              </a:rPr>
              <a:t>？</a:t>
            </a:r>
            <a:endParaRPr lang="zh-CN" altLang="zh-CN" dirty="0">
              <a:solidFill>
                <a:srgbClr val="FF0000"/>
              </a:solidFill>
              <a:ea typeface="宋体" panose="02010600030101010101" pitchFamily="2" charset="-122"/>
            </a:endParaRPr>
          </a:p>
          <a:p>
            <a:endParaRPr lang="zh-CN" altLang="en-US" dirty="0"/>
          </a:p>
        </p:txBody>
      </p:sp>
      <p:sp>
        <p:nvSpPr>
          <p:cNvPr id="4" name="灯片编号占位符 3">
            <a:extLst>
              <a:ext uri="{FF2B5EF4-FFF2-40B4-BE49-F238E27FC236}">
                <a16:creationId xmlns:a16="http://schemas.microsoft.com/office/drawing/2014/main" id="{F2B8C867-82BE-43D0-90AB-4E054817B8B0}"/>
              </a:ext>
            </a:extLst>
          </p:cNvPr>
          <p:cNvSpPr>
            <a:spLocks noGrp="1"/>
          </p:cNvSpPr>
          <p:nvPr>
            <p:ph type="sldNum" sz="quarter" idx="12"/>
          </p:nvPr>
        </p:nvSpPr>
        <p:spPr/>
        <p:txBody>
          <a:bodyPr/>
          <a:lstStyle/>
          <a:p>
            <a:pPr>
              <a:defRPr/>
            </a:pPr>
            <a:fld id="{F93565C8-2DE5-4E5B-A203-1E3BCE8159D5}" type="slidenum">
              <a:rPr lang="zh-CN" altLang="en-US" smtClean="0"/>
              <a:pPr>
                <a:defRPr/>
              </a:pPr>
              <a:t>50</a:t>
            </a:fld>
            <a:endParaRPr lang="en-US" altLang="zh-CN"/>
          </a:p>
        </p:txBody>
      </p:sp>
      <p:graphicFrame>
        <p:nvGraphicFramePr>
          <p:cNvPr id="5" name="Object 29">
            <a:extLst>
              <a:ext uri="{FF2B5EF4-FFF2-40B4-BE49-F238E27FC236}">
                <a16:creationId xmlns:a16="http://schemas.microsoft.com/office/drawing/2014/main" id="{2362C00A-99E9-4051-ADBD-7F2F166DC50B}"/>
              </a:ext>
            </a:extLst>
          </p:cNvPr>
          <p:cNvGraphicFramePr>
            <a:graphicFrameLocks noChangeAspect="1"/>
          </p:cNvGraphicFramePr>
          <p:nvPr>
            <p:extLst/>
          </p:nvPr>
        </p:nvGraphicFramePr>
        <p:xfrm>
          <a:off x="1149018" y="4509120"/>
          <a:ext cx="5151174" cy="432344"/>
        </p:xfrm>
        <a:graphic>
          <a:graphicData uri="http://schemas.openxmlformats.org/presentationml/2006/ole">
            <mc:AlternateContent xmlns:mc="http://schemas.openxmlformats.org/markup-compatibility/2006">
              <mc:Choice xmlns:v="urn:schemas-microsoft-com:vml" Requires="v">
                <p:oleObj spid="_x0000_s81945" name="Equation" r:id="rId3" imgW="1803240" imgH="177480" progId="Equation.DSMT4">
                  <p:embed/>
                </p:oleObj>
              </mc:Choice>
              <mc:Fallback>
                <p:oleObj name="Equation" r:id="rId3" imgW="1803240" imgH="177480" progId="Equation.DSMT4">
                  <p:embed/>
                  <p:pic>
                    <p:nvPicPr>
                      <p:cNvPr id="5" name="Object 29">
                        <a:extLst>
                          <a:ext uri="{FF2B5EF4-FFF2-40B4-BE49-F238E27FC236}">
                            <a16:creationId xmlns:a16="http://schemas.microsoft.com/office/drawing/2014/main" id="{2362C00A-99E9-4051-ADBD-7F2F166DC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018" y="4509120"/>
                        <a:ext cx="5151174" cy="432344"/>
                      </a:xfrm>
                      <a:prstGeom prst="rect">
                        <a:avLst/>
                      </a:prstGeom>
                      <a:noFill/>
                      <a:extLst/>
                    </p:spPr>
                  </p:pic>
                </p:oleObj>
              </mc:Fallback>
            </mc:AlternateContent>
          </a:graphicData>
        </a:graphic>
      </p:graphicFrame>
      <p:sp>
        <p:nvSpPr>
          <p:cNvPr id="6" name="AutoShape 37">
            <a:extLst>
              <a:ext uri="{FF2B5EF4-FFF2-40B4-BE49-F238E27FC236}">
                <a16:creationId xmlns:a16="http://schemas.microsoft.com/office/drawing/2014/main" id="{6A287E1A-7FAF-443F-ABCC-6F53C298CC5B}"/>
              </a:ext>
            </a:extLst>
          </p:cNvPr>
          <p:cNvSpPr>
            <a:spLocks/>
          </p:cNvSpPr>
          <p:nvPr/>
        </p:nvSpPr>
        <p:spPr bwMode="auto">
          <a:xfrm>
            <a:off x="2073970" y="5309555"/>
            <a:ext cx="1566863" cy="426864"/>
          </a:xfrm>
          <a:prstGeom prst="borderCallout2">
            <a:avLst>
              <a:gd name="adj1" fmla="val 18750"/>
              <a:gd name="adj2" fmla="val 2"/>
              <a:gd name="adj3" fmla="val 18750"/>
              <a:gd name="adj4" fmla="val -11551"/>
              <a:gd name="adj5" fmla="val -96124"/>
              <a:gd name="adj6" fmla="val -26620"/>
            </a:avLst>
          </a:prstGeom>
          <a:solidFill>
            <a:srgbClr val="FFFFFF"/>
          </a:solidFill>
          <a:ln w="9525">
            <a:solidFill>
              <a:schemeClr val="accent2"/>
            </a:solidFill>
            <a:miter lim="800000"/>
            <a:headEn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sz="1800" b="1" dirty="0">
                <a:latin typeface="微软雅黑" panose="020B0503020204020204" pitchFamily="34" charset="-122"/>
                <a:ea typeface="微软雅黑" panose="020B0503020204020204" pitchFamily="34" charset="-122"/>
              </a:rPr>
              <a:t>先验概率</a:t>
            </a:r>
          </a:p>
        </p:txBody>
      </p:sp>
      <p:sp>
        <p:nvSpPr>
          <p:cNvPr id="7" name="AutoShape 38">
            <a:extLst>
              <a:ext uri="{FF2B5EF4-FFF2-40B4-BE49-F238E27FC236}">
                <a16:creationId xmlns:a16="http://schemas.microsoft.com/office/drawing/2014/main" id="{05491AD5-C098-4488-9FC5-051EAFCA3D45}"/>
              </a:ext>
            </a:extLst>
          </p:cNvPr>
          <p:cNvSpPr>
            <a:spLocks/>
          </p:cNvSpPr>
          <p:nvPr/>
        </p:nvSpPr>
        <p:spPr bwMode="auto">
          <a:xfrm>
            <a:off x="5148064" y="5309555"/>
            <a:ext cx="1566863" cy="426864"/>
          </a:xfrm>
          <a:prstGeom prst="borderCallout2">
            <a:avLst>
              <a:gd name="adj1" fmla="val 18750"/>
              <a:gd name="adj2" fmla="val -1457"/>
              <a:gd name="adj3" fmla="val 18750"/>
              <a:gd name="adj4" fmla="val -6889"/>
              <a:gd name="adj5" fmla="val -103044"/>
              <a:gd name="adj6" fmla="val -25053"/>
            </a:avLst>
          </a:prstGeom>
          <a:solidFill>
            <a:srgbClr val="FFFFFF"/>
          </a:solidFill>
          <a:ln w="9525">
            <a:solidFill>
              <a:schemeClr val="accent2"/>
            </a:solidFill>
            <a:miter lim="800000"/>
            <a:headEn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sz="1800" b="1" dirty="0">
                <a:latin typeface="微软雅黑" panose="020B0503020204020204" pitchFamily="34" charset="-122"/>
                <a:ea typeface="微软雅黑" panose="020B0503020204020204" pitchFamily="34" charset="-122"/>
              </a:rPr>
              <a:t>后验概率</a:t>
            </a:r>
            <a:r>
              <a:rPr lang="en-US" altLang="zh-CN" sz="1800" b="1" dirty="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0590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F7034-B3FF-4FA1-A835-81F5E2B4EA7A}"/>
              </a:ext>
            </a:extLst>
          </p:cNvPr>
          <p:cNvSpPr>
            <a:spLocks noGrp="1"/>
          </p:cNvSpPr>
          <p:nvPr>
            <p:ph type="title"/>
          </p:nvPr>
        </p:nvSpPr>
        <p:spPr/>
        <p:txBody>
          <a:bodyPr/>
          <a:lstStyle/>
          <a:p>
            <a:r>
              <a:rPr lang="zh-CN" altLang="en-US" dirty="0"/>
              <a:t>主观贝叶斯推理</a:t>
            </a:r>
            <a:r>
              <a:rPr lang="en-US" altLang="zh-CN" dirty="0"/>
              <a:t>I</a:t>
            </a:r>
            <a:r>
              <a:rPr lang="zh-CN" altLang="en-US" dirty="0"/>
              <a:t>：后验概率</a:t>
            </a:r>
            <a:r>
              <a:rPr lang="en-US" altLang="zh-CN" dirty="0"/>
              <a:t>P(H|E)</a:t>
            </a:r>
            <a:endParaRPr lang="zh-CN" altLang="en-US" dirty="0"/>
          </a:p>
        </p:txBody>
      </p:sp>
      <p:sp>
        <p:nvSpPr>
          <p:cNvPr id="3" name="内容占位符 2">
            <a:extLst>
              <a:ext uri="{FF2B5EF4-FFF2-40B4-BE49-F238E27FC236}">
                <a16:creationId xmlns:a16="http://schemas.microsoft.com/office/drawing/2014/main" id="{87076A16-CF68-46B0-AB72-58AA8C6FA6C4}"/>
              </a:ext>
            </a:extLst>
          </p:cNvPr>
          <p:cNvSpPr>
            <a:spLocks noGrp="1"/>
          </p:cNvSpPr>
          <p:nvPr>
            <p:ph idx="1"/>
          </p:nvPr>
        </p:nvSpPr>
        <p:spPr/>
        <p:txBody>
          <a:bodyPr/>
          <a:lstStyle/>
          <a:p>
            <a:r>
              <a:rPr lang="zh-CN" altLang="en-US" dirty="0"/>
              <a:t>由已知</a:t>
            </a:r>
            <a:r>
              <a:rPr lang="en-US" altLang="zh-CN" dirty="0"/>
              <a:t>LS</a:t>
            </a:r>
            <a:r>
              <a:rPr lang="zh-CN" altLang="en-US" dirty="0"/>
              <a:t>、</a:t>
            </a:r>
            <a:r>
              <a:rPr lang="en-US" altLang="zh-CN" dirty="0"/>
              <a:t>P(H)</a:t>
            </a:r>
            <a:r>
              <a:rPr lang="zh-CN" altLang="en-US" dirty="0"/>
              <a:t>，通过下式可更新</a:t>
            </a:r>
            <a:r>
              <a:rPr lang="en-US" altLang="zh-CN" dirty="0"/>
              <a:t>P(H)</a:t>
            </a:r>
            <a:r>
              <a:rPr lang="zh-CN" altLang="en-US" dirty="0"/>
              <a:t>为</a:t>
            </a:r>
            <a:r>
              <a:rPr lang="en-US" altLang="zh-CN" dirty="0"/>
              <a:t>P(H|E)</a:t>
            </a:r>
          </a:p>
          <a:p>
            <a:endParaRPr lang="en-US" altLang="zh-CN" dirty="0"/>
          </a:p>
          <a:p>
            <a:endParaRPr lang="en-US" altLang="zh-CN" dirty="0"/>
          </a:p>
          <a:p>
            <a:r>
              <a:rPr lang="zh-CN" altLang="en-US" dirty="0"/>
              <a:t>证明：将</a:t>
            </a:r>
            <a:r>
              <a:rPr lang="en-US" altLang="zh-CN" dirty="0"/>
              <a:t>LS</a:t>
            </a:r>
            <a:r>
              <a:rPr lang="zh-CN" altLang="en-US" dirty="0"/>
              <a:t>式代入上式</a:t>
            </a:r>
          </a:p>
          <a:p>
            <a:endParaRPr lang="en-US" altLang="zh-CN" dirty="0"/>
          </a:p>
          <a:p>
            <a:endParaRPr lang="en-US" altLang="zh-CN" dirty="0"/>
          </a:p>
          <a:p>
            <a:pPr marL="471487" lvl="1" indent="0">
              <a:buNone/>
            </a:pPr>
            <a:r>
              <a:rPr lang="zh-CN" altLang="en-US" dirty="0"/>
              <a:t>由于</a:t>
            </a:r>
            <a:endParaRPr lang="en-US" altLang="zh-CN" dirty="0"/>
          </a:p>
          <a:p>
            <a:pPr marL="471487" lvl="1" indent="0">
              <a:buNone/>
            </a:pPr>
            <a:endParaRPr lang="en-US" altLang="zh-CN" dirty="0"/>
          </a:p>
          <a:p>
            <a:pPr marL="471487" lvl="1" indent="0">
              <a:buNone/>
            </a:pPr>
            <a:endParaRPr lang="en-US" altLang="zh-CN" dirty="0"/>
          </a:p>
          <a:p>
            <a:pPr marL="471487" lvl="1" indent="0">
              <a:buNone/>
            </a:pPr>
            <a:r>
              <a:rPr lang="zh-CN" altLang="en-US" dirty="0"/>
              <a:t>证明二者相等即可。</a:t>
            </a:r>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C0D93CA1-E636-452B-AF32-CD86A00F065D}"/>
              </a:ext>
            </a:extLst>
          </p:cNvPr>
          <p:cNvSpPr>
            <a:spLocks noGrp="1"/>
          </p:cNvSpPr>
          <p:nvPr>
            <p:ph type="sldNum" sz="quarter" idx="12"/>
          </p:nvPr>
        </p:nvSpPr>
        <p:spPr/>
        <p:txBody>
          <a:bodyPr/>
          <a:lstStyle/>
          <a:p>
            <a:pPr>
              <a:defRPr/>
            </a:pPr>
            <a:fld id="{F93565C8-2DE5-4E5B-A203-1E3BCE8159D5}" type="slidenum">
              <a:rPr lang="zh-CN" altLang="en-US" smtClean="0"/>
              <a:pPr>
                <a:defRPr/>
              </a:pPr>
              <a:t>51</a:t>
            </a:fld>
            <a:endParaRPr lang="en-US" altLang="zh-CN"/>
          </a:p>
        </p:txBody>
      </p:sp>
      <p:graphicFrame>
        <p:nvGraphicFramePr>
          <p:cNvPr id="5" name="Object 8">
            <a:extLst>
              <a:ext uri="{FF2B5EF4-FFF2-40B4-BE49-F238E27FC236}">
                <a16:creationId xmlns:a16="http://schemas.microsoft.com/office/drawing/2014/main" id="{D8FD802E-7B0A-4E7B-9878-B3F8D6D9FAFD}"/>
              </a:ext>
            </a:extLst>
          </p:cNvPr>
          <p:cNvGraphicFramePr>
            <a:graphicFrameLocks noChangeAspect="1"/>
          </p:cNvGraphicFramePr>
          <p:nvPr>
            <p:extLst>
              <p:ext uri="{D42A27DB-BD31-4B8C-83A1-F6EECF244321}">
                <p14:modId xmlns:p14="http://schemas.microsoft.com/office/powerpoint/2010/main" val="3670436956"/>
              </p:ext>
            </p:extLst>
          </p:nvPr>
        </p:nvGraphicFramePr>
        <p:xfrm>
          <a:off x="1043608" y="1895758"/>
          <a:ext cx="1390650" cy="396875"/>
        </p:xfrm>
        <a:graphic>
          <a:graphicData uri="http://schemas.openxmlformats.org/presentationml/2006/ole">
            <mc:AlternateContent xmlns:mc="http://schemas.openxmlformats.org/markup-compatibility/2006">
              <mc:Choice xmlns:v="urn:schemas-microsoft-com:vml" Requires="v">
                <p:oleObj spid="_x0000_s83108" r:id="rId3" imgW="712437" imgH="203553" progId="Equation.3">
                  <p:embed/>
                </p:oleObj>
              </mc:Choice>
              <mc:Fallback>
                <p:oleObj r:id="rId3" imgW="712437" imgH="203553" progId="Equation.3">
                  <p:embed/>
                  <p:pic>
                    <p:nvPicPr>
                      <p:cNvPr id="9" name="Object 8">
                        <a:extLst>
                          <a:ext uri="{FF2B5EF4-FFF2-40B4-BE49-F238E27FC236}">
                            <a16:creationId xmlns:a16="http://schemas.microsoft.com/office/drawing/2014/main" id="{BA74B7BE-248D-4A95-B249-15F006FDE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895758"/>
                        <a:ext cx="13906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a:extLst>
              <a:ext uri="{FF2B5EF4-FFF2-40B4-BE49-F238E27FC236}">
                <a16:creationId xmlns:a16="http://schemas.microsoft.com/office/drawing/2014/main" id="{732607A6-EC6D-4437-8A44-6E4A79550FDB}"/>
              </a:ext>
            </a:extLst>
          </p:cNvPr>
          <p:cNvGraphicFramePr>
            <a:graphicFrameLocks noChangeAspect="1"/>
          </p:cNvGraphicFramePr>
          <p:nvPr>
            <p:extLst>
              <p:ext uri="{D42A27DB-BD31-4B8C-83A1-F6EECF244321}">
                <p14:modId xmlns:p14="http://schemas.microsoft.com/office/powerpoint/2010/main" val="1617326477"/>
              </p:ext>
            </p:extLst>
          </p:nvPr>
        </p:nvGraphicFramePr>
        <p:xfrm>
          <a:off x="2474641" y="1716609"/>
          <a:ext cx="2189162" cy="776287"/>
        </p:xfrm>
        <a:graphic>
          <a:graphicData uri="http://schemas.openxmlformats.org/presentationml/2006/ole">
            <mc:AlternateContent xmlns:mc="http://schemas.openxmlformats.org/markup-compatibility/2006">
              <mc:Choice xmlns:v="urn:schemas-microsoft-com:vml" Requires="v">
                <p:oleObj spid="_x0000_s83109" r:id="rId5" imgW="1183154" imgH="419829" progId="Equation.3">
                  <p:embed/>
                </p:oleObj>
              </mc:Choice>
              <mc:Fallback>
                <p:oleObj r:id="rId5" imgW="1183154" imgH="419829" progId="Equation.3">
                  <p:embed/>
                  <p:pic>
                    <p:nvPicPr>
                      <p:cNvPr id="10" name="Object 11">
                        <a:extLst>
                          <a:ext uri="{FF2B5EF4-FFF2-40B4-BE49-F238E27FC236}">
                            <a16:creationId xmlns:a16="http://schemas.microsoft.com/office/drawing/2014/main" id="{C45C9C06-67EC-4A2D-A1B5-3C06BE9B36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641" y="1716609"/>
                        <a:ext cx="218916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D6AC7701-F98D-4ED2-B91A-43CCE382EC44}"/>
              </a:ext>
            </a:extLst>
          </p:cNvPr>
          <p:cNvGraphicFramePr>
            <a:graphicFrameLocks noChangeAspect="1"/>
          </p:cNvGraphicFramePr>
          <p:nvPr>
            <p:extLst>
              <p:ext uri="{D42A27DB-BD31-4B8C-83A1-F6EECF244321}">
                <p14:modId xmlns:p14="http://schemas.microsoft.com/office/powerpoint/2010/main" val="11600254"/>
              </p:ext>
            </p:extLst>
          </p:nvPr>
        </p:nvGraphicFramePr>
        <p:xfrm>
          <a:off x="1910171" y="3139625"/>
          <a:ext cx="1808193" cy="785811"/>
        </p:xfrm>
        <a:graphic>
          <a:graphicData uri="http://schemas.openxmlformats.org/presentationml/2006/ole">
            <mc:AlternateContent xmlns:mc="http://schemas.openxmlformats.org/markup-compatibility/2006">
              <mc:Choice xmlns:v="urn:schemas-microsoft-com:vml" Requires="v">
                <p:oleObj spid="_x0000_s83110" r:id="rId7" imgW="966879" imgH="419829" progId="Equation.3">
                  <p:embed/>
                </p:oleObj>
              </mc:Choice>
              <mc:Fallback>
                <p:oleObj r:id="rId7" imgW="966879" imgH="419829" progId="Equation.3">
                  <p:embed/>
                  <p:pic>
                    <p:nvPicPr>
                      <p:cNvPr id="46084" name="Object 4">
                        <a:extLst>
                          <a:ext uri="{FF2B5EF4-FFF2-40B4-BE49-F238E27FC236}">
                            <a16:creationId xmlns:a16="http://schemas.microsoft.com/office/drawing/2014/main" id="{7F73FC3A-92E4-45DF-915D-B375187552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0171" y="3139625"/>
                        <a:ext cx="1808193" cy="785811"/>
                      </a:xfrm>
                      <a:prstGeom prst="rect">
                        <a:avLst/>
                      </a:prstGeom>
                      <a:noFill/>
                      <a:ln>
                        <a:noFill/>
                      </a:ln>
                      <a:effectLst/>
                      <a:extLst/>
                    </p:spPr>
                  </p:pic>
                </p:oleObj>
              </mc:Fallback>
            </mc:AlternateContent>
          </a:graphicData>
        </a:graphic>
      </p:graphicFrame>
      <p:graphicFrame>
        <p:nvGraphicFramePr>
          <p:cNvPr id="8" name="Object 4">
            <a:extLst>
              <a:ext uri="{FF2B5EF4-FFF2-40B4-BE49-F238E27FC236}">
                <a16:creationId xmlns:a16="http://schemas.microsoft.com/office/drawing/2014/main" id="{CF308FB6-F338-4F2C-8591-746EF7DEB47F}"/>
              </a:ext>
            </a:extLst>
          </p:cNvPr>
          <p:cNvGraphicFramePr>
            <a:graphicFrameLocks noChangeAspect="1"/>
          </p:cNvGraphicFramePr>
          <p:nvPr>
            <p:extLst>
              <p:ext uri="{D42A27DB-BD31-4B8C-83A1-F6EECF244321}">
                <p14:modId xmlns:p14="http://schemas.microsoft.com/office/powerpoint/2010/main" val="1545103927"/>
              </p:ext>
            </p:extLst>
          </p:nvPr>
        </p:nvGraphicFramePr>
        <p:xfrm>
          <a:off x="1762745" y="4540418"/>
          <a:ext cx="3889375" cy="785812"/>
        </p:xfrm>
        <a:graphic>
          <a:graphicData uri="http://schemas.openxmlformats.org/presentationml/2006/ole">
            <mc:AlternateContent xmlns:mc="http://schemas.openxmlformats.org/markup-compatibility/2006">
              <mc:Choice xmlns:v="urn:schemas-microsoft-com:vml" Requires="v">
                <p:oleObj spid="_x0000_s83111" r:id="rId9" imgW="2198054" imgH="419282" progId="Equation.3">
                  <p:embed/>
                </p:oleObj>
              </mc:Choice>
              <mc:Fallback>
                <p:oleObj r:id="rId9" imgW="2198054" imgH="419282" progId="Equation.3">
                  <p:embed/>
                  <p:pic>
                    <p:nvPicPr>
                      <p:cNvPr id="49156" name="Object 4">
                        <a:extLst>
                          <a:ext uri="{FF2B5EF4-FFF2-40B4-BE49-F238E27FC236}">
                            <a16:creationId xmlns:a16="http://schemas.microsoft.com/office/drawing/2014/main" id="{A270A504-C6D1-4142-992C-BC6C68BED6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2745" y="4540418"/>
                        <a:ext cx="388937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46EC996B-CCBB-44F0-B9C4-0A94396FBF73}"/>
              </a:ext>
            </a:extLst>
          </p:cNvPr>
          <p:cNvGraphicFramePr>
            <a:graphicFrameLocks noChangeAspect="1"/>
          </p:cNvGraphicFramePr>
          <p:nvPr>
            <p:extLst>
              <p:ext uri="{D42A27DB-BD31-4B8C-83A1-F6EECF244321}">
                <p14:modId xmlns:p14="http://schemas.microsoft.com/office/powerpoint/2010/main" val="1503275248"/>
              </p:ext>
            </p:extLst>
          </p:nvPr>
        </p:nvGraphicFramePr>
        <p:xfrm>
          <a:off x="5652120" y="4540418"/>
          <a:ext cx="1871662" cy="773113"/>
        </p:xfrm>
        <a:graphic>
          <a:graphicData uri="http://schemas.openxmlformats.org/presentationml/2006/ole">
            <mc:AlternateContent xmlns:mc="http://schemas.openxmlformats.org/markup-compatibility/2006">
              <mc:Choice xmlns:v="urn:schemas-microsoft-com:vml" Requires="v">
                <p:oleObj spid="_x0000_s83112" r:id="rId11" imgW="1017767" imgH="419829" progId="Equation.3">
                  <p:embed/>
                </p:oleObj>
              </mc:Choice>
              <mc:Fallback>
                <p:oleObj r:id="rId11" imgW="1017767" imgH="419829" progId="Equation.3">
                  <p:embed/>
                  <p:pic>
                    <p:nvPicPr>
                      <p:cNvPr id="49161" name="Object 9">
                        <a:extLst>
                          <a:ext uri="{FF2B5EF4-FFF2-40B4-BE49-F238E27FC236}">
                            <a16:creationId xmlns:a16="http://schemas.microsoft.com/office/drawing/2014/main" id="{157D33F2-FC91-4D50-BCA8-181E913090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2120" y="4540418"/>
                        <a:ext cx="1871662"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标注: 弯曲线形 10">
            <a:extLst>
              <a:ext uri="{FF2B5EF4-FFF2-40B4-BE49-F238E27FC236}">
                <a16:creationId xmlns:a16="http://schemas.microsoft.com/office/drawing/2014/main" id="{C317F7AC-8300-4BD4-8750-A931E3A0503B}"/>
              </a:ext>
            </a:extLst>
          </p:cNvPr>
          <p:cNvSpPr/>
          <p:nvPr/>
        </p:nvSpPr>
        <p:spPr bwMode="auto">
          <a:xfrm>
            <a:off x="5220072" y="2132856"/>
            <a:ext cx="3079627" cy="1214020"/>
          </a:xfrm>
          <a:prstGeom prst="borderCallout2">
            <a:avLst>
              <a:gd name="adj1" fmla="val 48452"/>
              <a:gd name="adj2" fmla="val -193"/>
              <a:gd name="adj3" fmla="val 48502"/>
              <a:gd name="adj4" fmla="val -17117"/>
              <a:gd name="adj5" fmla="val 24307"/>
              <a:gd name="adj6" fmla="val -23951"/>
            </a:avLst>
          </a:prstGeom>
          <a:solidFill>
            <a:srgbClr val="FFC000">
              <a:alpha val="35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b="1" dirty="0">
                <a:latin typeface="+mn-lt"/>
                <a:ea typeface="微软雅黑" panose="020B0503020204020204" pitchFamily="34" charset="-122"/>
              </a:rPr>
              <a:t>如果针对</a:t>
            </a:r>
            <a:r>
              <a:rPr lang="en-US" altLang="zh-CN" b="1" dirty="0">
                <a:latin typeface="+mn-lt"/>
                <a:ea typeface="微软雅黑" panose="020B0503020204020204" pitchFamily="34" charset="-122"/>
              </a:rPr>
              <a:t>E</a:t>
            </a:r>
            <a:r>
              <a:rPr lang="zh-CN" altLang="en-US" b="1" dirty="0">
                <a:latin typeface="+mn-lt"/>
                <a:ea typeface="微软雅黑" panose="020B0503020204020204" pitchFamily="34" charset="-122"/>
              </a:rPr>
              <a:t>不出现情况，</a:t>
            </a:r>
            <a:r>
              <a:rPr lang="en-US" altLang="zh-CN" b="1" dirty="0">
                <a:latin typeface="+mn-lt"/>
                <a:ea typeface="微软雅黑" panose="020B0503020204020204" pitchFamily="34" charset="-122"/>
              </a:rPr>
              <a:t>P(H|</a:t>
            </a:r>
            <a:r>
              <a:rPr lang="en-US" altLang="zh-CN" b="1" dirty="0">
                <a:latin typeface="+mn-lt"/>
                <a:ea typeface="微软雅黑" panose="020B0503020204020204" pitchFamily="34" charset="-122"/>
                <a:sym typeface="Symbol" panose="05050102010706020507" pitchFamily="18" charset="2"/>
              </a:rPr>
              <a:t>E</a:t>
            </a:r>
            <a:r>
              <a:rPr lang="en-US" altLang="zh-CN" b="1" dirty="0">
                <a:latin typeface="+mn-lt"/>
                <a:ea typeface="微软雅黑" panose="020B0503020204020204" pitchFamily="34" charset="-122"/>
              </a:rPr>
              <a:t>)</a:t>
            </a:r>
            <a:r>
              <a:rPr lang="zh-CN" altLang="en-US" b="1" dirty="0">
                <a:latin typeface="+mn-lt"/>
                <a:ea typeface="微软雅黑" panose="020B0503020204020204" pitchFamily="34" charset="-122"/>
              </a:rPr>
              <a:t>更新则需要借助</a:t>
            </a:r>
            <a:r>
              <a:rPr lang="en-US" altLang="zh-CN" b="1" dirty="0">
                <a:latin typeface="+mn-lt"/>
                <a:ea typeface="微软雅黑" panose="020B0503020204020204" pitchFamily="34" charset="-122"/>
              </a:rPr>
              <a:t>LN</a:t>
            </a:r>
            <a:endParaRPr kumimoji="0" lang="zh-CN" altLang="en-US" sz="1600" b="1" i="0" u="none" strike="noStrike" cap="none" normalizeH="0" baseline="0" dirty="0">
              <a:ln>
                <a:noFill/>
              </a:ln>
              <a:solidFill>
                <a:schemeClr val="tx1"/>
              </a:solidFill>
              <a:effectLst/>
              <a:latin typeface="+mn-lt"/>
              <a:ea typeface="微软雅黑" panose="020B0503020204020204" pitchFamily="34" charset="-122"/>
            </a:endParaRPr>
          </a:p>
        </p:txBody>
      </p:sp>
      <p:graphicFrame>
        <p:nvGraphicFramePr>
          <p:cNvPr id="12" name="Object 6">
            <a:extLst>
              <a:ext uri="{FF2B5EF4-FFF2-40B4-BE49-F238E27FC236}">
                <a16:creationId xmlns:a16="http://schemas.microsoft.com/office/drawing/2014/main" id="{FAF92545-D58E-4250-A8D5-DC31D23BD7C9}"/>
              </a:ext>
            </a:extLst>
          </p:cNvPr>
          <p:cNvGraphicFramePr>
            <a:graphicFrameLocks noChangeAspect="1"/>
          </p:cNvGraphicFramePr>
          <p:nvPr>
            <p:extLst>
              <p:ext uri="{D42A27DB-BD31-4B8C-83A1-F6EECF244321}">
                <p14:modId xmlns:p14="http://schemas.microsoft.com/office/powerpoint/2010/main" val="890481976"/>
              </p:ext>
            </p:extLst>
          </p:nvPr>
        </p:nvGraphicFramePr>
        <p:xfrm>
          <a:off x="5292080" y="2888308"/>
          <a:ext cx="1047455" cy="250109"/>
        </p:xfrm>
        <a:graphic>
          <a:graphicData uri="http://schemas.openxmlformats.org/presentationml/2006/ole">
            <mc:AlternateContent xmlns:mc="http://schemas.openxmlformats.org/markup-compatibility/2006">
              <mc:Choice xmlns:v="urn:schemas-microsoft-com:vml" Requires="v">
                <p:oleObj spid="_x0000_s83113" r:id="rId13" imgW="852009" imgH="203465" progId="Equation.3">
                  <p:embed/>
                </p:oleObj>
              </mc:Choice>
              <mc:Fallback>
                <p:oleObj r:id="rId13" imgW="852009" imgH="203465" progId="Equation.3">
                  <p:embed/>
                  <p:pic>
                    <p:nvPicPr>
                      <p:cNvPr id="53254" name="Object 6">
                        <a:extLst>
                          <a:ext uri="{FF2B5EF4-FFF2-40B4-BE49-F238E27FC236}">
                            <a16:creationId xmlns:a16="http://schemas.microsoft.com/office/drawing/2014/main" id="{E1521BFF-F091-411D-8E74-1530DB50DE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080" y="2888308"/>
                        <a:ext cx="1047455" cy="250109"/>
                      </a:xfrm>
                      <a:prstGeom prst="rect">
                        <a:avLst/>
                      </a:prstGeom>
                      <a:noFill/>
                      <a:ln>
                        <a:noFill/>
                      </a:ln>
                      <a:effectLst/>
                      <a:extLst/>
                    </p:spPr>
                  </p:pic>
                </p:oleObj>
              </mc:Fallback>
            </mc:AlternateContent>
          </a:graphicData>
        </a:graphic>
      </p:graphicFrame>
      <p:graphicFrame>
        <p:nvGraphicFramePr>
          <p:cNvPr id="13" name="Object 9">
            <a:extLst>
              <a:ext uri="{FF2B5EF4-FFF2-40B4-BE49-F238E27FC236}">
                <a16:creationId xmlns:a16="http://schemas.microsoft.com/office/drawing/2014/main" id="{3ABF7CC7-3A6B-4C79-AE76-63DC8CFA3B0F}"/>
              </a:ext>
            </a:extLst>
          </p:cNvPr>
          <p:cNvGraphicFramePr>
            <a:graphicFrameLocks noChangeAspect="1"/>
          </p:cNvGraphicFramePr>
          <p:nvPr>
            <p:extLst>
              <p:ext uri="{D42A27DB-BD31-4B8C-83A1-F6EECF244321}">
                <p14:modId xmlns:p14="http://schemas.microsoft.com/office/powerpoint/2010/main" val="1436097066"/>
              </p:ext>
            </p:extLst>
          </p:nvPr>
        </p:nvGraphicFramePr>
        <p:xfrm>
          <a:off x="6384175" y="2708920"/>
          <a:ext cx="1771508" cy="608884"/>
        </p:xfrm>
        <a:graphic>
          <a:graphicData uri="http://schemas.openxmlformats.org/presentationml/2006/ole">
            <mc:AlternateContent xmlns:mc="http://schemas.openxmlformats.org/markup-compatibility/2006">
              <mc:Choice xmlns:v="urn:schemas-microsoft-com:vml" Requires="v">
                <p:oleObj spid="_x0000_s83114" r:id="rId15" imgW="1221852" imgH="420011" progId="Equation.3">
                  <p:embed/>
                </p:oleObj>
              </mc:Choice>
              <mc:Fallback>
                <p:oleObj r:id="rId15" imgW="1221852" imgH="420011" progId="Equation.3">
                  <p:embed/>
                  <p:pic>
                    <p:nvPicPr>
                      <p:cNvPr id="53257" name="Object 9">
                        <a:extLst>
                          <a:ext uri="{FF2B5EF4-FFF2-40B4-BE49-F238E27FC236}">
                            <a16:creationId xmlns:a16="http://schemas.microsoft.com/office/drawing/2014/main" id="{4E9CCE45-731D-41FC-BEF1-D8F58FC1AD6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84175" y="2708920"/>
                        <a:ext cx="1771508" cy="60888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55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A2FF7-CD10-4EA2-888F-791D8C2A9766}"/>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ECF8E3CC-7DA5-49AE-9921-A6F330424F65}"/>
              </a:ext>
            </a:extLst>
          </p:cNvPr>
          <p:cNvSpPr>
            <a:spLocks noGrp="1"/>
          </p:cNvSpPr>
          <p:nvPr>
            <p:ph idx="1"/>
          </p:nvPr>
        </p:nvSpPr>
        <p:spPr/>
        <p:txBody>
          <a:bodyPr/>
          <a:lstStyle/>
          <a:p>
            <a:r>
              <a:rPr lang="zh-CN" altLang="en-US" dirty="0">
                <a:latin typeface="宋体" panose="02010600030101010101" pitchFamily="2" charset="-122"/>
              </a:rPr>
              <a:t>设有如下知识：</a:t>
            </a:r>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endParaRPr lang="en-US" altLang="zh-CN" dirty="0">
              <a:latin typeface="宋体" panose="02010600030101010101" pitchFamily="2" charset="-122"/>
            </a:endParaRPr>
          </a:p>
          <a:p>
            <a:pPr>
              <a:lnSpc>
                <a:spcPct val="120000"/>
              </a:lnSpc>
              <a:spcBef>
                <a:spcPct val="50000"/>
              </a:spcBef>
            </a:pPr>
            <a:r>
              <a:rPr lang="zh-CN" altLang="en-US" dirty="0">
                <a:latin typeface="宋体" panose="02010600030101010101" pitchFamily="2" charset="-122"/>
              </a:rPr>
              <a:t>求：当证据          存在及不存在时，        及 </a:t>
            </a:r>
          </a:p>
          <a:p>
            <a:pPr>
              <a:lnSpc>
                <a:spcPct val="120000"/>
              </a:lnSpc>
              <a:spcBef>
                <a:spcPct val="50000"/>
              </a:spcBef>
              <a:buNone/>
            </a:pPr>
            <a:r>
              <a:rPr lang="zh-CN" altLang="en-US" dirty="0">
                <a:latin typeface="宋体" panose="02010600030101010101" pitchFamily="2" charset="-122"/>
              </a:rPr>
              <a:t>             的值各是多少？</a:t>
            </a:r>
          </a:p>
          <a:p>
            <a:endParaRPr lang="zh-CN" altLang="en-US" dirty="0"/>
          </a:p>
        </p:txBody>
      </p:sp>
      <p:sp>
        <p:nvSpPr>
          <p:cNvPr id="4" name="灯片编号占位符 3">
            <a:extLst>
              <a:ext uri="{FF2B5EF4-FFF2-40B4-BE49-F238E27FC236}">
                <a16:creationId xmlns:a16="http://schemas.microsoft.com/office/drawing/2014/main" id="{C2625882-8CE6-4C11-A051-FA4A3B714111}"/>
              </a:ext>
            </a:extLst>
          </p:cNvPr>
          <p:cNvSpPr>
            <a:spLocks noGrp="1"/>
          </p:cNvSpPr>
          <p:nvPr>
            <p:ph type="sldNum" sz="quarter" idx="12"/>
          </p:nvPr>
        </p:nvSpPr>
        <p:spPr/>
        <p:txBody>
          <a:bodyPr/>
          <a:lstStyle/>
          <a:p>
            <a:pPr>
              <a:defRPr/>
            </a:pPr>
            <a:fld id="{F93565C8-2DE5-4E5B-A203-1E3BCE8159D5}" type="slidenum">
              <a:rPr lang="zh-CN" altLang="en-US" smtClean="0"/>
              <a:pPr>
                <a:defRPr/>
              </a:pPr>
              <a:t>52</a:t>
            </a:fld>
            <a:endParaRPr lang="en-US" altLang="zh-CN"/>
          </a:p>
        </p:txBody>
      </p:sp>
      <p:graphicFrame>
        <p:nvGraphicFramePr>
          <p:cNvPr id="5" name="Object 6">
            <a:extLst>
              <a:ext uri="{FF2B5EF4-FFF2-40B4-BE49-F238E27FC236}">
                <a16:creationId xmlns:a16="http://schemas.microsoft.com/office/drawing/2014/main" id="{9439E7C5-6150-44C4-985B-DAD606385771}"/>
              </a:ext>
            </a:extLst>
          </p:cNvPr>
          <p:cNvGraphicFramePr>
            <a:graphicFrameLocks noChangeAspect="1"/>
          </p:cNvGraphicFramePr>
          <p:nvPr/>
        </p:nvGraphicFramePr>
        <p:xfrm>
          <a:off x="1143000" y="1781175"/>
          <a:ext cx="5655000" cy="468000"/>
        </p:xfrm>
        <a:graphic>
          <a:graphicData uri="http://schemas.openxmlformats.org/presentationml/2006/ole">
            <mc:AlternateContent xmlns:mc="http://schemas.openxmlformats.org/markup-compatibility/2006">
              <mc:Choice xmlns:v="urn:schemas-microsoft-com:vml" Requires="v">
                <p:oleObj spid="_x0000_s84096" name="Equation" r:id="rId3" imgW="1955520" imgH="177480" progId="Equation.DSMT4">
                  <p:embed/>
                </p:oleObj>
              </mc:Choice>
              <mc:Fallback>
                <p:oleObj name="Equation" r:id="rId3" imgW="1955520" imgH="177480" progId="Equation.DSMT4">
                  <p:embed/>
                  <p:pic>
                    <p:nvPicPr>
                      <p:cNvPr id="5" name="Object 6">
                        <a:extLst>
                          <a:ext uri="{FF2B5EF4-FFF2-40B4-BE49-F238E27FC236}">
                            <a16:creationId xmlns:a16="http://schemas.microsoft.com/office/drawing/2014/main" id="{9439E7C5-6150-44C4-985B-DAD606385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81175"/>
                        <a:ext cx="56550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6DCCC06A-6626-4C52-BB84-9BCCBFADCB33}"/>
              </a:ext>
            </a:extLst>
          </p:cNvPr>
          <p:cNvGraphicFramePr>
            <a:graphicFrameLocks noChangeAspect="1"/>
          </p:cNvGraphicFramePr>
          <p:nvPr/>
        </p:nvGraphicFramePr>
        <p:xfrm>
          <a:off x="1143000" y="2342356"/>
          <a:ext cx="5471212" cy="468000"/>
        </p:xfrm>
        <a:graphic>
          <a:graphicData uri="http://schemas.openxmlformats.org/presentationml/2006/ole">
            <mc:AlternateContent xmlns:mc="http://schemas.openxmlformats.org/markup-compatibility/2006">
              <mc:Choice xmlns:v="urn:schemas-microsoft-com:vml" Requires="v">
                <p:oleObj spid="_x0000_s84097" name="Equation" r:id="rId5" imgW="2006280" imgH="177480" progId="Equation.DSMT4">
                  <p:embed/>
                </p:oleObj>
              </mc:Choice>
              <mc:Fallback>
                <p:oleObj name="Equation" r:id="rId5" imgW="2006280" imgH="177480" progId="Equation.DSMT4">
                  <p:embed/>
                  <p:pic>
                    <p:nvPicPr>
                      <p:cNvPr id="6" name="Object 5">
                        <a:extLst>
                          <a:ext uri="{FF2B5EF4-FFF2-40B4-BE49-F238E27FC236}">
                            <a16:creationId xmlns:a16="http://schemas.microsoft.com/office/drawing/2014/main" id="{6DCCC06A-6626-4C52-BB84-9BCCBFADCB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342356"/>
                        <a:ext cx="5471212"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a:extLst>
              <a:ext uri="{FF2B5EF4-FFF2-40B4-BE49-F238E27FC236}">
                <a16:creationId xmlns:a16="http://schemas.microsoft.com/office/drawing/2014/main" id="{FD26E404-A218-4D51-A973-DADF29838D52}"/>
              </a:ext>
            </a:extLst>
          </p:cNvPr>
          <p:cNvGraphicFramePr>
            <a:graphicFrameLocks noChangeAspect="1"/>
          </p:cNvGraphicFramePr>
          <p:nvPr/>
        </p:nvGraphicFramePr>
        <p:xfrm>
          <a:off x="1143000" y="2903538"/>
          <a:ext cx="5224656" cy="468000"/>
        </p:xfrm>
        <a:graphic>
          <a:graphicData uri="http://schemas.openxmlformats.org/presentationml/2006/ole">
            <mc:AlternateContent xmlns:mc="http://schemas.openxmlformats.org/markup-compatibility/2006">
              <mc:Choice xmlns:v="urn:schemas-microsoft-com:vml" Requires="v">
                <p:oleObj spid="_x0000_s84098" name="Equation" r:id="rId7" imgW="2070000" imgH="177480" progId="Equation.DSMT4">
                  <p:embed/>
                </p:oleObj>
              </mc:Choice>
              <mc:Fallback>
                <p:oleObj name="Equation" r:id="rId7" imgW="2070000" imgH="177480" progId="Equation.DSMT4">
                  <p:embed/>
                  <p:pic>
                    <p:nvPicPr>
                      <p:cNvPr id="7" name="Object 4">
                        <a:extLst>
                          <a:ext uri="{FF2B5EF4-FFF2-40B4-BE49-F238E27FC236}">
                            <a16:creationId xmlns:a16="http://schemas.microsoft.com/office/drawing/2014/main" id="{FD26E404-A218-4D51-A973-DADF29838D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903538"/>
                        <a:ext cx="5224656"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6">
            <a:extLst>
              <a:ext uri="{FF2B5EF4-FFF2-40B4-BE49-F238E27FC236}">
                <a16:creationId xmlns:a16="http://schemas.microsoft.com/office/drawing/2014/main" id="{A4C013FF-E0B7-4682-BD12-34128855DC16}"/>
              </a:ext>
            </a:extLst>
          </p:cNvPr>
          <p:cNvGraphicFramePr>
            <a:graphicFrameLocks noChangeAspect="1"/>
          </p:cNvGraphicFramePr>
          <p:nvPr/>
        </p:nvGraphicFramePr>
        <p:xfrm>
          <a:off x="1194874" y="4437112"/>
          <a:ext cx="1396302" cy="468000"/>
        </p:xfrm>
        <a:graphic>
          <a:graphicData uri="http://schemas.openxmlformats.org/presentationml/2006/ole">
            <mc:AlternateContent xmlns:mc="http://schemas.openxmlformats.org/markup-compatibility/2006">
              <mc:Choice xmlns:v="urn:schemas-microsoft-com:vml" Requires="v">
                <p:oleObj spid="_x0000_s84099" name="公式" r:id="rId9" imgW="761760" imgH="253800" progId="Equation.3">
                  <p:embed/>
                </p:oleObj>
              </mc:Choice>
              <mc:Fallback>
                <p:oleObj name="公式" r:id="rId9" imgW="761760" imgH="253800" progId="Equation.3">
                  <p:embed/>
                  <p:pic>
                    <p:nvPicPr>
                      <p:cNvPr id="8" name="Object 16">
                        <a:extLst>
                          <a:ext uri="{FF2B5EF4-FFF2-40B4-BE49-F238E27FC236}">
                            <a16:creationId xmlns:a16="http://schemas.microsoft.com/office/drawing/2014/main" id="{A4C013FF-E0B7-4682-BD12-34128855DC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4874" y="4437112"/>
                        <a:ext cx="1396302" cy="46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a:extLst>
              <a:ext uri="{FF2B5EF4-FFF2-40B4-BE49-F238E27FC236}">
                <a16:creationId xmlns:a16="http://schemas.microsoft.com/office/drawing/2014/main" id="{5D45749E-8A97-44C3-BDEE-67CE100A48A4}"/>
              </a:ext>
            </a:extLst>
          </p:cNvPr>
          <p:cNvGraphicFramePr>
            <a:graphicFrameLocks noChangeAspect="1"/>
          </p:cNvGraphicFramePr>
          <p:nvPr/>
        </p:nvGraphicFramePr>
        <p:xfrm>
          <a:off x="2771800" y="3805861"/>
          <a:ext cx="1309252" cy="468000"/>
        </p:xfrm>
        <a:graphic>
          <a:graphicData uri="http://schemas.openxmlformats.org/presentationml/2006/ole">
            <mc:AlternateContent xmlns:mc="http://schemas.openxmlformats.org/markup-compatibility/2006">
              <mc:Choice xmlns:v="urn:schemas-microsoft-com:vml" Requires="v">
                <p:oleObj spid="_x0000_s84100" r:id="rId11" imgW="634725" imgH="228501" progId="Equation.DSMT4">
                  <p:embed/>
                </p:oleObj>
              </mc:Choice>
              <mc:Fallback>
                <p:oleObj r:id="rId11" imgW="634725" imgH="228501" progId="Equation.DSMT4">
                  <p:embed/>
                  <p:pic>
                    <p:nvPicPr>
                      <p:cNvPr id="9" name="Object 8">
                        <a:extLst>
                          <a:ext uri="{FF2B5EF4-FFF2-40B4-BE49-F238E27FC236}">
                            <a16:creationId xmlns:a16="http://schemas.microsoft.com/office/drawing/2014/main" id="{5D45749E-8A97-44C3-BDEE-67CE100A48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800" y="3805861"/>
                        <a:ext cx="1309252"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0">
            <a:extLst>
              <a:ext uri="{FF2B5EF4-FFF2-40B4-BE49-F238E27FC236}">
                <a16:creationId xmlns:a16="http://schemas.microsoft.com/office/drawing/2014/main" id="{6C253DD5-E86D-4D4F-97CD-D50BB122A9B9}"/>
              </a:ext>
            </a:extLst>
          </p:cNvPr>
          <p:cNvGraphicFramePr>
            <a:graphicFrameLocks noChangeAspect="1"/>
          </p:cNvGraphicFramePr>
          <p:nvPr/>
        </p:nvGraphicFramePr>
        <p:xfrm>
          <a:off x="6588224" y="3789040"/>
          <a:ext cx="1216264" cy="468000"/>
        </p:xfrm>
        <a:graphic>
          <a:graphicData uri="http://schemas.openxmlformats.org/presentationml/2006/ole">
            <mc:AlternateContent xmlns:mc="http://schemas.openxmlformats.org/markup-compatibility/2006">
              <mc:Choice xmlns:v="urn:schemas-microsoft-com:vml" Requires="v">
                <p:oleObj spid="_x0000_s84101" name="公式" r:id="rId13" imgW="660240" imgH="253800" progId="Equation.3">
                  <p:embed/>
                </p:oleObj>
              </mc:Choice>
              <mc:Fallback>
                <p:oleObj name="公式" r:id="rId13" imgW="660240" imgH="253800" progId="Equation.3">
                  <p:embed/>
                  <p:pic>
                    <p:nvPicPr>
                      <p:cNvPr id="10" name="Object 20">
                        <a:extLst>
                          <a:ext uri="{FF2B5EF4-FFF2-40B4-BE49-F238E27FC236}">
                            <a16:creationId xmlns:a16="http://schemas.microsoft.com/office/drawing/2014/main" id="{6C253DD5-E86D-4D4F-97CD-D50BB122A9B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8224" y="3789040"/>
                        <a:ext cx="1216264" cy="46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8396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64FE9-6AA3-4CB3-AD38-73DD6BCAC5D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D7E3D31-9DE2-483D-B89B-7D49F9099DD8}"/>
              </a:ext>
            </a:extLst>
          </p:cNvPr>
          <p:cNvSpPr>
            <a:spLocks noGrp="1"/>
          </p:cNvSpPr>
          <p:nvPr>
            <p:ph idx="1"/>
          </p:nvPr>
        </p:nvSpPr>
        <p:spPr>
          <a:xfrm>
            <a:off x="600299" y="1176991"/>
            <a:ext cx="8001000" cy="5040560"/>
          </a:xfrm>
        </p:spPr>
        <p:txBody>
          <a:bodyPr/>
          <a:lstStyle/>
          <a:p>
            <a:r>
              <a:rPr lang="zh-CN" altLang="en-US" dirty="0"/>
              <a:t>解：</a:t>
            </a:r>
          </a:p>
        </p:txBody>
      </p:sp>
      <p:sp>
        <p:nvSpPr>
          <p:cNvPr id="4" name="灯片编号占位符 3">
            <a:extLst>
              <a:ext uri="{FF2B5EF4-FFF2-40B4-BE49-F238E27FC236}">
                <a16:creationId xmlns:a16="http://schemas.microsoft.com/office/drawing/2014/main" id="{DBF04054-0461-4832-9C63-82B7BBE42323}"/>
              </a:ext>
            </a:extLst>
          </p:cNvPr>
          <p:cNvSpPr>
            <a:spLocks noGrp="1"/>
          </p:cNvSpPr>
          <p:nvPr>
            <p:ph type="sldNum" sz="quarter" idx="12"/>
          </p:nvPr>
        </p:nvSpPr>
        <p:spPr/>
        <p:txBody>
          <a:bodyPr/>
          <a:lstStyle/>
          <a:p>
            <a:pPr>
              <a:defRPr/>
            </a:pPr>
            <a:fld id="{F93565C8-2DE5-4E5B-A203-1E3BCE8159D5}" type="slidenum">
              <a:rPr lang="zh-CN" altLang="en-US" smtClean="0"/>
              <a:pPr>
                <a:defRPr/>
              </a:pPr>
              <a:t>53</a:t>
            </a:fld>
            <a:endParaRPr lang="en-US" altLang="zh-CN"/>
          </a:p>
        </p:txBody>
      </p:sp>
      <p:graphicFrame>
        <p:nvGraphicFramePr>
          <p:cNvPr id="5" name="Object 6">
            <a:extLst>
              <a:ext uri="{FF2B5EF4-FFF2-40B4-BE49-F238E27FC236}">
                <a16:creationId xmlns:a16="http://schemas.microsoft.com/office/drawing/2014/main" id="{277465F8-612B-425A-A56D-F586489730B7}"/>
              </a:ext>
            </a:extLst>
          </p:cNvPr>
          <p:cNvGraphicFramePr>
            <a:graphicFrameLocks noChangeAspect="1"/>
          </p:cNvGraphicFramePr>
          <p:nvPr/>
        </p:nvGraphicFramePr>
        <p:xfrm>
          <a:off x="1114996" y="1773744"/>
          <a:ext cx="3168972" cy="728499"/>
        </p:xfrm>
        <a:graphic>
          <a:graphicData uri="http://schemas.openxmlformats.org/presentationml/2006/ole">
            <mc:AlternateContent xmlns:mc="http://schemas.openxmlformats.org/markup-compatibility/2006">
              <mc:Choice xmlns:v="urn:schemas-microsoft-com:vml" Requires="v">
                <p:oleObj spid="_x0000_s85126" name="公式" r:id="rId3" imgW="1981080" imgH="431640" progId="Equation.3">
                  <p:embed/>
                </p:oleObj>
              </mc:Choice>
              <mc:Fallback>
                <p:oleObj name="公式" r:id="rId3" imgW="1981080" imgH="431640" progId="Equation.3">
                  <p:embed/>
                  <p:pic>
                    <p:nvPicPr>
                      <p:cNvPr id="5" name="Object 6">
                        <a:extLst>
                          <a:ext uri="{FF2B5EF4-FFF2-40B4-BE49-F238E27FC236}">
                            <a16:creationId xmlns:a16="http://schemas.microsoft.com/office/drawing/2014/main" id="{277465F8-612B-425A-A56D-F58648973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996" y="1773744"/>
                        <a:ext cx="3168972" cy="728499"/>
                      </a:xfrm>
                      <a:prstGeom prst="rect">
                        <a:avLst/>
                      </a:prstGeom>
                      <a:noFill/>
                      <a:extLst/>
                    </p:spPr>
                  </p:pic>
                </p:oleObj>
              </mc:Fallback>
            </mc:AlternateContent>
          </a:graphicData>
        </a:graphic>
      </p:graphicFrame>
      <p:graphicFrame>
        <p:nvGraphicFramePr>
          <p:cNvPr id="6" name="Object 5">
            <a:extLst>
              <a:ext uri="{FF2B5EF4-FFF2-40B4-BE49-F238E27FC236}">
                <a16:creationId xmlns:a16="http://schemas.microsoft.com/office/drawing/2014/main" id="{C4BED216-E119-4211-B190-27583084B263}"/>
              </a:ext>
            </a:extLst>
          </p:cNvPr>
          <p:cNvGraphicFramePr>
            <a:graphicFrameLocks noChangeAspect="1"/>
          </p:cNvGraphicFramePr>
          <p:nvPr/>
        </p:nvGraphicFramePr>
        <p:xfrm>
          <a:off x="2051720" y="2569548"/>
          <a:ext cx="1921226" cy="1048669"/>
        </p:xfrm>
        <a:graphic>
          <a:graphicData uri="http://schemas.openxmlformats.org/presentationml/2006/ole">
            <mc:AlternateContent xmlns:mc="http://schemas.openxmlformats.org/markup-compatibility/2006">
              <mc:Choice xmlns:v="urn:schemas-microsoft-com:vml" Requires="v">
                <p:oleObj spid="_x0000_s85127" r:id="rId5" imgW="1205977" imgH="634725" progId="Equation.3">
                  <p:embed/>
                </p:oleObj>
              </mc:Choice>
              <mc:Fallback>
                <p:oleObj r:id="rId5" imgW="1205977" imgH="634725" progId="Equation.3">
                  <p:embed/>
                  <p:pic>
                    <p:nvPicPr>
                      <p:cNvPr id="6" name="Object 5">
                        <a:extLst>
                          <a:ext uri="{FF2B5EF4-FFF2-40B4-BE49-F238E27FC236}">
                            <a16:creationId xmlns:a16="http://schemas.microsoft.com/office/drawing/2014/main" id="{C4BED216-E119-4211-B190-27583084B2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2569548"/>
                        <a:ext cx="1921226" cy="1048669"/>
                      </a:xfrm>
                      <a:prstGeom prst="rect">
                        <a:avLst/>
                      </a:prstGeom>
                      <a:noFill/>
                      <a:extLst/>
                    </p:spPr>
                  </p:pic>
                </p:oleObj>
              </mc:Fallback>
            </mc:AlternateContent>
          </a:graphicData>
        </a:graphic>
      </p:graphicFrame>
      <p:graphicFrame>
        <p:nvGraphicFramePr>
          <p:cNvPr id="7" name="Object 4">
            <a:extLst>
              <a:ext uri="{FF2B5EF4-FFF2-40B4-BE49-F238E27FC236}">
                <a16:creationId xmlns:a16="http://schemas.microsoft.com/office/drawing/2014/main" id="{6632954F-8D4E-41FE-A142-46F33FFEB8EE}"/>
              </a:ext>
            </a:extLst>
          </p:cNvPr>
          <p:cNvGraphicFramePr>
            <a:graphicFrameLocks noChangeAspect="1"/>
          </p:cNvGraphicFramePr>
          <p:nvPr/>
        </p:nvGraphicFramePr>
        <p:xfrm>
          <a:off x="1114996" y="3820057"/>
          <a:ext cx="2088852" cy="833079"/>
        </p:xfrm>
        <a:graphic>
          <a:graphicData uri="http://schemas.openxmlformats.org/presentationml/2006/ole">
            <mc:AlternateContent xmlns:mc="http://schemas.openxmlformats.org/markup-compatibility/2006">
              <mc:Choice xmlns:v="urn:schemas-microsoft-com:vml" Requires="v">
                <p:oleObj spid="_x0000_s85128" name="公式" r:id="rId7" imgW="1295280" imgH="469800" progId="Equation.3">
                  <p:embed/>
                </p:oleObj>
              </mc:Choice>
              <mc:Fallback>
                <p:oleObj name="公式" r:id="rId7" imgW="1295280" imgH="469800" progId="Equation.3">
                  <p:embed/>
                  <p:pic>
                    <p:nvPicPr>
                      <p:cNvPr id="7" name="Object 4">
                        <a:extLst>
                          <a:ext uri="{FF2B5EF4-FFF2-40B4-BE49-F238E27FC236}">
                            <a16:creationId xmlns:a16="http://schemas.microsoft.com/office/drawing/2014/main" id="{6632954F-8D4E-41FE-A142-46F33FFEB8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4996" y="3820057"/>
                        <a:ext cx="2088852" cy="833079"/>
                      </a:xfrm>
                      <a:prstGeom prst="rect">
                        <a:avLst/>
                      </a:prstGeom>
                      <a:noFill/>
                      <a:extLst/>
                    </p:spPr>
                  </p:pic>
                </p:oleObj>
              </mc:Fallback>
            </mc:AlternateContent>
          </a:graphicData>
        </a:graphic>
      </p:graphicFrame>
      <p:graphicFrame>
        <p:nvGraphicFramePr>
          <p:cNvPr id="8" name="Object 10">
            <a:extLst>
              <a:ext uri="{FF2B5EF4-FFF2-40B4-BE49-F238E27FC236}">
                <a16:creationId xmlns:a16="http://schemas.microsoft.com/office/drawing/2014/main" id="{7D659F6E-8E71-4B28-B602-33B032F67E1A}"/>
              </a:ext>
            </a:extLst>
          </p:cNvPr>
          <p:cNvGraphicFramePr>
            <a:graphicFrameLocks noChangeAspect="1"/>
          </p:cNvGraphicFramePr>
          <p:nvPr/>
        </p:nvGraphicFramePr>
        <p:xfrm>
          <a:off x="5067300" y="1689100"/>
          <a:ext cx="2960688" cy="718327"/>
        </p:xfrm>
        <a:graphic>
          <a:graphicData uri="http://schemas.openxmlformats.org/presentationml/2006/ole">
            <mc:AlternateContent xmlns:mc="http://schemas.openxmlformats.org/markup-compatibility/2006">
              <mc:Choice xmlns:v="urn:schemas-microsoft-com:vml" Requires="v">
                <p:oleObj spid="_x0000_s85129" name="公式" r:id="rId9" imgW="2044440" imgH="431640" progId="Equation.3">
                  <p:embed/>
                </p:oleObj>
              </mc:Choice>
              <mc:Fallback>
                <p:oleObj name="公式" r:id="rId9" imgW="2044440" imgH="431640" progId="Equation.3">
                  <p:embed/>
                  <p:pic>
                    <p:nvPicPr>
                      <p:cNvPr id="8" name="Object 10">
                        <a:extLst>
                          <a:ext uri="{FF2B5EF4-FFF2-40B4-BE49-F238E27FC236}">
                            <a16:creationId xmlns:a16="http://schemas.microsoft.com/office/drawing/2014/main" id="{7D659F6E-8E71-4B28-B602-33B032F67E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7300" y="1689100"/>
                        <a:ext cx="2960688" cy="718327"/>
                      </a:xfrm>
                      <a:prstGeom prst="rect">
                        <a:avLst/>
                      </a:prstGeom>
                      <a:noFill/>
                      <a:extLst/>
                    </p:spPr>
                  </p:pic>
                </p:oleObj>
              </mc:Fallback>
            </mc:AlternateContent>
          </a:graphicData>
        </a:graphic>
      </p:graphicFrame>
      <p:graphicFrame>
        <p:nvGraphicFramePr>
          <p:cNvPr id="9" name="Object 9">
            <a:extLst>
              <a:ext uri="{FF2B5EF4-FFF2-40B4-BE49-F238E27FC236}">
                <a16:creationId xmlns:a16="http://schemas.microsoft.com/office/drawing/2014/main" id="{88C06C2A-D5A2-4EFE-B62D-EBA8E8246C58}"/>
              </a:ext>
            </a:extLst>
          </p:cNvPr>
          <p:cNvGraphicFramePr>
            <a:graphicFrameLocks noChangeAspect="1"/>
          </p:cNvGraphicFramePr>
          <p:nvPr/>
        </p:nvGraphicFramePr>
        <p:xfrm>
          <a:off x="5959972" y="2584560"/>
          <a:ext cx="2068016" cy="1094832"/>
        </p:xfrm>
        <a:graphic>
          <a:graphicData uri="http://schemas.openxmlformats.org/presentationml/2006/ole">
            <mc:AlternateContent xmlns:mc="http://schemas.openxmlformats.org/markup-compatibility/2006">
              <mc:Choice xmlns:v="urn:schemas-microsoft-com:vml" Requires="v">
                <p:oleObj spid="_x0000_s85130" r:id="rId11" imgW="1231366" imgH="634725" progId="Equation.3">
                  <p:embed/>
                </p:oleObj>
              </mc:Choice>
              <mc:Fallback>
                <p:oleObj r:id="rId11" imgW="1231366" imgH="634725" progId="Equation.3">
                  <p:embed/>
                  <p:pic>
                    <p:nvPicPr>
                      <p:cNvPr id="9" name="Object 9">
                        <a:extLst>
                          <a:ext uri="{FF2B5EF4-FFF2-40B4-BE49-F238E27FC236}">
                            <a16:creationId xmlns:a16="http://schemas.microsoft.com/office/drawing/2014/main" id="{88C06C2A-D5A2-4EFE-B62D-EBA8E8246C5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9972" y="2584560"/>
                        <a:ext cx="2068016" cy="1094832"/>
                      </a:xfrm>
                      <a:prstGeom prst="rect">
                        <a:avLst/>
                      </a:prstGeom>
                      <a:noFill/>
                      <a:extLst/>
                    </p:spPr>
                  </p:pic>
                </p:oleObj>
              </mc:Fallback>
            </mc:AlternateContent>
          </a:graphicData>
        </a:graphic>
      </p:graphicFrame>
      <p:graphicFrame>
        <p:nvGraphicFramePr>
          <p:cNvPr id="10" name="Object 8">
            <a:extLst>
              <a:ext uri="{FF2B5EF4-FFF2-40B4-BE49-F238E27FC236}">
                <a16:creationId xmlns:a16="http://schemas.microsoft.com/office/drawing/2014/main" id="{83B8D045-DA56-4C09-8AAD-7FF7ECF061BA}"/>
              </a:ext>
            </a:extLst>
          </p:cNvPr>
          <p:cNvGraphicFramePr>
            <a:graphicFrameLocks noChangeAspect="1"/>
          </p:cNvGraphicFramePr>
          <p:nvPr/>
        </p:nvGraphicFramePr>
        <p:xfrm>
          <a:off x="5067300" y="3804166"/>
          <a:ext cx="2591518" cy="848970"/>
        </p:xfrm>
        <a:graphic>
          <a:graphicData uri="http://schemas.openxmlformats.org/presentationml/2006/ole">
            <mc:AlternateContent xmlns:mc="http://schemas.openxmlformats.org/markup-compatibility/2006">
              <mc:Choice xmlns:v="urn:schemas-microsoft-com:vml" Requires="v">
                <p:oleObj spid="_x0000_s85131" name="公式" r:id="rId13" imgW="1511280" imgH="469800" progId="Equation.3">
                  <p:embed/>
                </p:oleObj>
              </mc:Choice>
              <mc:Fallback>
                <p:oleObj name="公式" r:id="rId13" imgW="1511280" imgH="469800" progId="Equation.3">
                  <p:embed/>
                  <p:pic>
                    <p:nvPicPr>
                      <p:cNvPr id="10" name="Object 8">
                        <a:extLst>
                          <a:ext uri="{FF2B5EF4-FFF2-40B4-BE49-F238E27FC236}">
                            <a16:creationId xmlns:a16="http://schemas.microsoft.com/office/drawing/2014/main" id="{83B8D045-DA56-4C09-8AAD-7FF7ECF061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7300" y="3804166"/>
                        <a:ext cx="2591518" cy="848970"/>
                      </a:xfrm>
                      <a:prstGeom prst="rect">
                        <a:avLst/>
                      </a:prstGeom>
                      <a:noFill/>
                      <a:extLst/>
                    </p:spPr>
                  </p:pic>
                </p:oleObj>
              </mc:Fallback>
            </mc:AlternateContent>
          </a:graphicData>
        </a:graphic>
      </p:graphicFrame>
      <p:sp>
        <p:nvSpPr>
          <p:cNvPr id="11" name="矩形 10">
            <a:extLst>
              <a:ext uri="{FF2B5EF4-FFF2-40B4-BE49-F238E27FC236}">
                <a16:creationId xmlns:a16="http://schemas.microsoft.com/office/drawing/2014/main" id="{CB52FA20-B838-4C84-AFE1-6F34E9A2DD86}"/>
              </a:ext>
            </a:extLst>
          </p:cNvPr>
          <p:cNvSpPr/>
          <p:nvPr/>
        </p:nvSpPr>
        <p:spPr bwMode="auto">
          <a:xfrm>
            <a:off x="1042988" y="1689100"/>
            <a:ext cx="3312988" cy="3036044"/>
          </a:xfrm>
          <a:prstGeom prst="rect">
            <a:avLst/>
          </a:prstGeom>
          <a:no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a:ln>
                <a:noFill/>
              </a:ln>
              <a:solidFill>
                <a:schemeClr val="tx1"/>
              </a:solidFill>
              <a:effectLst/>
              <a:latin typeface="Times New Roman" pitchFamily="18" charset="0"/>
              <a:ea typeface="华文仿宋" pitchFamily="2" charset="-122"/>
            </a:endParaRPr>
          </a:p>
        </p:txBody>
      </p:sp>
      <p:sp>
        <p:nvSpPr>
          <p:cNvPr id="12" name="矩形 11">
            <a:extLst>
              <a:ext uri="{FF2B5EF4-FFF2-40B4-BE49-F238E27FC236}">
                <a16:creationId xmlns:a16="http://schemas.microsoft.com/office/drawing/2014/main" id="{9F93A98C-6146-492E-B502-4E14FE10E012}"/>
              </a:ext>
            </a:extLst>
          </p:cNvPr>
          <p:cNvSpPr/>
          <p:nvPr/>
        </p:nvSpPr>
        <p:spPr bwMode="auto">
          <a:xfrm>
            <a:off x="4981678" y="1689100"/>
            <a:ext cx="3312988" cy="3036044"/>
          </a:xfrm>
          <a:prstGeom prst="rect">
            <a:avLst/>
          </a:prstGeom>
          <a:no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a:ln>
                <a:noFill/>
              </a:ln>
              <a:solidFill>
                <a:schemeClr val="tx1"/>
              </a:solidFill>
              <a:effectLst/>
              <a:latin typeface="Times New Roman" pitchFamily="18" charset="0"/>
              <a:ea typeface="华文仿宋" pitchFamily="2" charset="-122"/>
            </a:endParaRPr>
          </a:p>
        </p:txBody>
      </p:sp>
    </p:spTree>
    <p:extLst>
      <p:ext uri="{BB962C8B-B14F-4D97-AF65-F5344CB8AC3E}">
        <p14:creationId xmlns:p14="http://schemas.microsoft.com/office/powerpoint/2010/main" val="2049623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44A01-42FA-4540-AEA3-DC8E96C5B6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90E72B-824E-4BAD-A784-3FEA3E30663B}"/>
              </a:ext>
            </a:extLst>
          </p:cNvPr>
          <p:cNvSpPr>
            <a:spLocks noGrp="1"/>
          </p:cNvSpPr>
          <p:nvPr>
            <p:ph idx="1"/>
          </p:nvPr>
        </p:nvSpPr>
        <p:spPr/>
        <p:txBody>
          <a:bodyPr/>
          <a:lstStyle/>
          <a:p>
            <a:r>
              <a:rPr lang="zh-CN" altLang="en-US" dirty="0"/>
              <a:t>解（续）：</a:t>
            </a:r>
          </a:p>
        </p:txBody>
      </p:sp>
      <p:sp>
        <p:nvSpPr>
          <p:cNvPr id="4" name="灯片编号占位符 3">
            <a:extLst>
              <a:ext uri="{FF2B5EF4-FFF2-40B4-BE49-F238E27FC236}">
                <a16:creationId xmlns:a16="http://schemas.microsoft.com/office/drawing/2014/main" id="{FF084F1D-1453-454C-9C39-193A17D1F56A}"/>
              </a:ext>
            </a:extLst>
          </p:cNvPr>
          <p:cNvSpPr>
            <a:spLocks noGrp="1"/>
          </p:cNvSpPr>
          <p:nvPr>
            <p:ph type="sldNum" sz="quarter" idx="12"/>
          </p:nvPr>
        </p:nvSpPr>
        <p:spPr/>
        <p:txBody>
          <a:bodyPr/>
          <a:lstStyle/>
          <a:p>
            <a:pPr>
              <a:defRPr/>
            </a:pPr>
            <a:fld id="{F93565C8-2DE5-4E5B-A203-1E3BCE8159D5}" type="slidenum">
              <a:rPr lang="zh-CN" altLang="en-US" smtClean="0"/>
              <a:pPr>
                <a:defRPr/>
              </a:pPr>
              <a:t>54</a:t>
            </a:fld>
            <a:endParaRPr lang="en-US" altLang="zh-CN"/>
          </a:p>
        </p:txBody>
      </p:sp>
      <p:graphicFrame>
        <p:nvGraphicFramePr>
          <p:cNvPr id="5" name="Object 6">
            <a:extLst>
              <a:ext uri="{FF2B5EF4-FFF2-40B4-BE49-F238E27FC236}">
                <a16:creationId xmlns:a16="http://schemas.microsoft.com/office/drawing/2014/main" id="{05941333-778B-4917-9B02-9C73A87B3488}"/>
              </a:ext>
            </a:extLst>
          </p:cNvPr>
          <p:cNvGraphicFramePr>
            <a:graphicFrameLocks noChangeAspect="1"/>
          </p:cNvGraphicFramePr>
          <p:nvPr/>
        </p:nvGraphicFramePr>
        <p:xfrm>
          <a:off x="1301181" y="1828924"/>
          <a:ext cx="4134916" cy="809187"/>
        </p:xfrm>
        <a:graphic>
          <a:graphicData uri="http://schemas.openxmlformats.org/presentationml/2006/ole">
            <mc:AlternateContent xmlns:mc="http://schemas.openxmlformats.org/markup-compatibility/2006">
              <mc:Choice xmlns:v="urn:schemas-microsoft-com:vml" Requires="v">
                <p:oleObj spid="_x0000_s86087" name="公式" r:id="rId3" imgW="2145960" imgH="431640" progId="Equation.3">
                  <p:embed/>
                </p:oleObj>
              </mc:Choice>
              <mc:Fallback>
                <p:oleObj name="公式" r:id="rId3" imgW="2145960" imgH="431640" progId="Equation.3">
                  <p:embed/>
                  <p:pic>
                    <p:nvPicPr>
                      <p:cNvPr id="5" name="Object 6">
                        <a:extLst>
                          <a:ext uri="{FF2B5EF4-FFF2-40B4-BE49-F238E27FC236}">
                            <a16:creationId xmlns:a16="http://schemas.microsoft.com/office/drawing/2014/main" id="{05941333-778B-4917-9B02-9C73A87B3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181" y="1828924"/>
                        <a:ext cx="4134916" cy="809187"/>
                      </a:xfrm>
                      <a:prstGeom prst="rect">
                        <a:avLst/>
                      </a:prstGeom>
                      <a:noFill/>
                      <a:extLst/>
                    </p:spPr>
                  </p:pic>
                </p:oleObj>
              </mc:Fallback>
            </mc:AlternateContent>
          </a:graphicData>
        </a:graphic>
      </p:graphicFrame>
      <p:graphicFrame>
        <p:nvGraphicFramePr>
          <p:cNvPr id="6" name="Object 5">
            <a:extLst>
              <a:ext uri="{FF2B5EF4-FFF2-40B4-BE49-F238E27FC236}">
                <a16:creationId xmlns:a16="http://schemas.microsoft.com/office/drawing/2014/main" id="{DBB34AC5-FBD6-4B3C-8473-E06D77F864A2}"/>
              </a:ext>
            </a:extLst>
          </p:cNvPr>
          <p:cNvGraphicFramePr>
            <a:graphicFrameLocks noChangeAspect="1"/>
          </p:cNvGraphicFramePr>
          <p:nvPr>
            <p:extLst>
              <p:ext uri="{D42A27DB-BD31-4B8C-83A1-F6EECF244321}">
                <p14:modId xmlns:p14="http://schemas.microsoft.com/office/powerpoint/2010/main" val="949304281"/>
              </p:ext>
            </p:extLst>
          </p:nvPr>
        </p:nvGraphicFramePr>
        <p:xfrm>
          <a:off x="2611759" y="2652351"/>
          <a:ext cx="2968353" cy="1194649"/>
        </p:xfrm>
        <a:graphic>
          <a:graphicData uri="http://schemas.openxmlformats.org/presentationml/2006/ole">
            <mc:AlternateContent xmlns:mc="http://schemas.openxmlformats.org/markup-compatibility/2006">
              <mc:Choice xmlns:v="urn:schemas-microsoft-com:vml" Requires="v">
                <p:oleObj spid="_x0000_s86088" r:id="rId5" imgW="1333500" imgH="635000" progId="Equation.3">
                  <p:embed/>
                </p:oleObj>
              </mc:Choice>
              <mc:Fallback>
                <p:oleObj r:id="rId5" imgW="1333500" imgH="635000" progId="Equation.3">
                  <p:embed/>
                  <p:pic>
                    <p:nvPicPr>
                      <p:cNvPr id="6" name="Object 5">
                        <a:extLst>
                          <a:ext uri="{FF2B5EF4-FFF2-40B4-BE49-F238E27FC236}">
                            <a16:creationId xmlns:a16="http://schemas.microsoft.com/office/drawing/2014/main" id="{DBB34AC5-FBD6-4B3C-8473-E06D77F864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759" y="2652351"/>
                        <a:ext cx="2968353" cy="1194649"/>
                      </a:xfrm>
                      <a:prstGeom prst="rect">
                        <a:avLst/>
                      </a:prstGeom>
                      <a:noFill/>
                      <a:extLst/>
                    </p:spPr>
                  </p:pic>
                </p:oleObj>
              </mc:Fallback>
            </mc:AlternateContent>
          </a:graphicData>
        </a:graphic>
      </p:graphicFrame>
      <p:graphicFrame>
        <p:nvGraphicFramePr>
          <p:cNvPr id="7" name="Object 4">
            <a:extLst>
              <a:ext uri="{FF2B5EF4-FFF2-40B4-BE49-F238E27FC236}">
                <a16:creationId xmlns:a16="http://schemas.microsoft.com/office/drawing/2014/main" id="{AC6CC298-86FD-4DDF-89A0-207B5C4C6BD2}"/>
              </a:ext>
            </a:extLst>
          </p:cNvPr>
          <p:cNvGraphicFramePr>
            <a:graphicFrameLocks noChangeAspect="1"/>
          </p:cNvGraphicFramePr>
          <p:nvPr/>
        </p:nvGraphicFramePr>
        <p:xfrm>
          <a:off x="1301181" y="4138028"/>
          <a:ext cx="2818899" cy="807663"/>
        </p:xfrm>
        <a:graphic>
          <a:graphicData uri="http://schemas.openxmlformats.org/presentationml/2006/ole">
            <mc:AlternateContent xmlns:mc="http://schemas.openxmlformats.org/markup-compatibility/2006">
              <mc:Choice xmlns:v="urn:schemas-microsoft-com:vml" Requires="v">
                <p:oleObj spid="_x0000_s86089" name="公式" r:id="rId7" imgW="1130040" imgH="444240" progId="Equation.3">
                  <p:embed/>
                </p:oleObj>
              </mc:Choice>
              <mc:Fallback>
                <p:oleObj name="公式" r:id="rId7" imgW="1130040" imgH="444240" progId="Equation.3">
                  <p:embed/>
                  <p:pic>
                    <p:nvPicPr>
                      <p:cNvPr id="7" name="Object 4">
                        <a:extLst>
                          <a:ext uri="{FF2B5EF4-FFF2-40B4-BE49-F238E27FC236}">
                            <a16:creationId xmlns:a16="http://schemas.microsoft.com/office/drawing/2014/main" id="{AC6CC298-86FD-4DDF-89A0-207B5C4C6B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1181" y="4138028"/>
                        <a:ext cx="2818899" cy="807663"/>
                      </a:xfrm>
                      <a:prstGeom prst="rect">
                        <a:avLst/>
                      </a:prstGeom>
                      <a:noFill/>
                      <a:extLst/>
                    </p:spPr>
                  </p:pic>
                </p:oleObj>
              </mc:Fallback>
            </mc:AlternateContent>
          </a:graphicData>
        </a:graphic>
      </p:graphicFrame>
      <p:sp>
        <p:nvSpPr>
          <p:cNvPr id="8" name="矩形 7">
            <a:extLst>
              <a:ext uri="{FF2B5EF4-FFF2-40B4-BE49-F238E27FC236}">
                <a16:creationId xmlns:a16="http://schemas.microsoft.com/office/drawing/2014/main" id="{CC1A30DA-4C26-47C2-9296-F81808450C46}"/>
              </a:ext>
            </a:extLst>
          </p:cNvPr>
          <p:cNvSpPr/>
          <p:nvPr/>
        </p:nvSpPr>
        <p:spPr bwMode="auto">
          <a:xfrm>
            <a:off x="1115616" y="1761108"/>
            <a:ext cx="4894961" cy="3396084"/>
          </a:xfrm>
          <a:prstGeom prst="rect">
            <a:avLst/>
          </a:prstGeom>
          <a:noFill/>
          <a:ln w="12700" cap="sq"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a:ln>
                <a:noFill/>
              </a:ln>
              <a:solidFill>
                <a:schemeClr val="tx1"/>
              </a:solidFill>
              <a:effectLst/>
              <a:latin typeface="Times New Roman" pitchFamily="18" charset="0"/>
              <a:ea typeface="华文仿宋" pitchFamily="2" charset="-122"/>
            </a:endParaRPr>
          </a:p>
        </p:txBody>
      </p:sp>
    </p:spTree>
    <p:extLst>
      <p:ext uri="{BB962C8B-B14F-4D97-AF65-F5344CB8AC3E}">
        <p14:creationId xmlns:p14="http://schemas.microsoft.com/office/powerpoint/2010/main" val="2927606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FEDD1-6D66-40E8-93A5-BE408CEF4CD1}"/>
              </a:ext>
            </a:extLst>
          </p:cNvPr>
          <p:cNvSpPr>
            <a:spLocks noGrp="1"/>
          </p:cNvSpPr>
          <p:nvPr>
            <p:ph type="title"/>
          </p:nvPr>
        </p:nvSpPr>
        <p:spPr/>
        <p:txBody>
          <a:bodyPr/>
          <a:lstStyle/>
          <a:p>
            <a:r>
              <a:rPr lang="zh-CN" altLang="en-US" dirty="0"/>
              <a:t>主观贝叶斯推理</a:t>
            </a:r>
            <a:r>
              <a:rPr lang="en-US" altLang="zh-CN" dirty="0"/>
              <a:t>II</a:t>
            </a:r>
            <a:r>
              <a:rPr lang="zh-CN" altLang="en-US" dirty="0"/>
              <a:t>：求</a:t>
            </a:r>
            <a:r>
              <a:rPr lang="en-US" altLang="zh-CN" dirty="0"/>
              <a:t>P(H|S)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E88264-3A8F-48D4-830F-B4009B118456}"/>
                  </a:ext>
                </a:extLst>
              </p:cNvPr>
              <p:cNvSpPr>
                <a:spLocks noGrp="1"/>
              </p:cNvSpPr>
              <p:nvPr>
                <p:ph idx="1"/>
              </p:nvPr>
            </p:nvSpPr>
            <p:spPr/>
            <p:txBody>
              <a:bodyPr/>
              <a:lstStyle/>
              <a:p>
                <a:r>
                  <a:rPr lang="zh-CN" altLang="en-US" dirty="0"/>
                  <a:t>求</a:t>
                </a:r>
                <a:r>
                  <a:rPr lang="en-US" altLang="zh-CN" dirty="0"/>
                  <a:t>P(H|S)</a:t>
                </a:r>
              </a:p>
              <a:p>
                <a:pPr lvl="1"/>
                <a:r>
                  <a:rPr lang="zh-CN" altLang="en-US" sz="2000" dirty="0"/>
                  <a:t>当采用初始证据进行推理时，通过提问用户得到</a:t>
                </a:r>
                <a:r>
                  <a:rPr lang="en-US" altLang="zh-CN" sz="2000" dirty="0"/>
                  <a:t>C(E|S)</a:t>
                </a:r>
                <a:r>
                  <a:rPr lang="zh-CN" altLang="en-US" sz="2000" dirty="0"/>
                  <a:t>，通过</a:t>
                </a:r>
                <a:r>
                  <a:rPr lang="en-US" altLang="zh-CN" sz="2000" dirty="0"/>
                  <a:t>CP</a:t>
                </a:r>
                <a:r>
                  <a:rPr lang="zh-CN" altLang="en-US" sz="2000" dirty="0"/>
                  <a:t>公式就可求得</a:t>
                </a:r>
                <a:r>
                  <a:rPr lang="en-US" altLang="zh-CN" sz="2000" dirty="0"/>
                  <a:t>P(H|S)</a:t>
                </a:r>
              </a:p>
              <a:p>
                <a:pPr lvl="1"/>
                <a:r>
                  <a:rPr lang="zh-CN" altLang="en-US" sz="2000" dirty="0"/>
                  <a:t>当采用推理过程中得到的中间结论作为证据进行推理时，通过</a:t>
                </a:r>
                <a:r>
                  <a:rPr lang="en-US" altLang="zh-CN" sz="2000" dirty="0"/>
                  <a:t>EH</a:t>
                </a:r>
                <a:r>
                  <a:rPr lang="zh-CN" altLang="en-US" sz="2000" dirty="0"/>
                  <a:t>公式可求得</a:t>
                </a:r>
                <a:r>
                  <a:rPr lang="en-US" altLang="zh-CN" sz="2000" dirty="0"/>
                  <a:t>P(H|S)</a:t>
                </a:r>
              </a:p>
              <a:p>
                <a:r>
                  <a:rPr lang="zh-CN" altLang="en-US" dirty="0"/>
                  <a:t>如果有</a:t>
                </a:r>
                <a:r>
                  <a:rPr lang="en-US" altLang="zh-CN" dirty="0"/>
                  <a:t>n</a:t>
                </a:r>
                <a:r>
                  <a:rPr lang="zh-CN" altLang="en-US" dirty="0"/>
                  <a:t>条知识都支持同一结论</a:t>
                </a:r>
                <a:r>
                  <a:rPr lang="en-US" altLang="zh-CN" dirty="0"/>
                  <a:t>H</a:t>
                </a:r>
                <a:r>
                  <a:rPr lang="zh-CN" altLang="en-US" dirty="0"/>
                  <a:t>，而且每条知识的前提条件分别是</a:t>
                </a:r>
                <a:r>
                  <a:rPr lang="en-US" altLang="zh-CN" dirty="0"/>
                  <a:t>n</a:t>
                </a:r>
                <a:r>
                  <a:rPr lang="zh-CN" altLang="en-US" dirty="0"/>
                  <a:t>个相互独立的证据</a:t>
                </a:r>
                <a:r>
                  <a:rPr lang="en-US" altLang="zh-CN" dirty="0"/>
                  <a:t>E</a:t>
                </a:r>
                <a:r>
                  <a:rPr lang="en-US" altLang="zh-CN" baseline="-25000" dirty="0"/>
                  <a:t>1</a:t>
                </a:r>
                <a:r>
                  <a:rPr lang="en-US" altLang="zh-CN" dirty="0"/>
                  <a:t>, E</a:t>
                </a:r>
                <a:r>
                  <a:rPr lang="en-US" altLang="zh-CN" baseline="-25000" dirty="0"/>
                  <a:t>2</a:t>
                </a:r>
                <a:r>
                  <a:rPr lang="en-US" altLang="zh-CN" dirty="0"/>
                  <a:t>, …, </a:t>
                </a:r>
                <a:r>
                  <a:rPr lang="en-US" altLang="zh-CN" dirty="0" err="1"/>
                  <a:t>E</a:t>
                </a:r>
                <a:r>
                  <a:rPr lang="en-US" altLang="zh-CN" baseline="-25000" dirty="0" err="1"/>
                  <a:t>n</a:t>
                </a:r>
                <a:r>
                  <a:rPr lang="zh-CN" altLang="en-US" dirty="0"/>
                  <a:t>，而这些证据又分别与观察</a:t>
                </a:r>
                <a:r>
                  <a:rPr lang="en-US" altLang="zh-CN" dirty="0"/>
                  <a:t>S</a:t>
                </a:r>
                <a:r>
                  <a:rPr lang="en-US" altLang="zh-CN" baseline="-25000" dirty="0"/>
                  <a:t>1</a:t>
                </a:r>
                <a:r>
                  <a:rPr lang="en-US" altLang="zh-CN" dirty="0"/>
                  <a:t>, S</a:t>
                </a:r>
                <a:r>
                  <a:rPr lang="en-US" altLang="zh-CN" baseline="-25000" dirty="0"/>
                  <a:t>2</a:t>
                </a:r>
                <a:r>
                  <a:rPr lang="en-US" altLang="zh-CN" dirty="0"/>
                  <a:t>, …, S</a:t>
                </a:r>
                <a:r>
                  <a:rPr lang="en-US" altLang="zh-CN" baseline="-25000" dirty="0"/>
                  <a:t>n</a:t>
                </a:r>
                <a:r>
                  <a:rPr lang="zh-CN" altLang="en-US" dirty="0"/>
                  <a:t>相对应。</a:t>
                </a:r>
                <a:endParaRPr lang="en-US" altLang="zh-CN" dirty="0"/>
              </a:p>
              <a:p>
                <a:pPr lvl="1"/>
                <a:r>
                  <a:rPr lang="zh-CN" altLang="en-US" dirty="0"/>
                  <a:t>首先对每条知识分别求出</a:t>
                </a:r>
                <a:r>
                  <a:rPr lang="en-US" altLang="zh-CN" dirty="0"/>
                  <a:t>H</a:t>
                </a:r>
                <a:r>
                  <a:rPr lang="zh-CN" altLang="en-US" dirty="0"/>
                  <a:t>的后验几率</a:t>
                </a:r>
                <a:r>
                  <a:rPr lang="en-US" altLang="zh-CN" dirty="0"/>
                  <a:t>O(H|S)</a:t>
                </a:r>
              </a:p>
              <a:p>
                <a:pPr lvl="1"/>
                <a:r>
                  <a:rPr lang="zh-CN" altLang="en-US" dirty="0"/>
                  <a:t>然后按下述公式求出所有观察下</a:t>
                </a:r>
                <a:r>
                  <a:rPr lang="en-US" altLang="zh-CN" dirty="0"/>
                  <a:t>H</a:t>
                </a:r>
                <a:r>
                  <a:rPr lang="zh-CN" altLang="en-US" dirty="0"/>
                  <a:t>的后验几率</a:t>
                </a:r>
                <a:endParaRPr lang="en-US" altLang="zh-CN" dirty="0"/>
              </a:p>
              <a:p>
                <a:pPr marL="471487" lvl="1" indent="0">
                  <a:buNone/>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𝑶</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𝑯</m:t>
                          </m:r>
                        </m:e>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𝑺</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𝑺</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𝑺</m:t>
                              </m:r>
                            </m:e>
                            <m:sub>
                              <m:r>
                                <a:rPr lang="en-US" altLang="zh-CN" sz="2000" b="1" i="1" smtClean="0">
                                  <a:latin typeface="Cambria Math" panose="02040503050406030204" pitchFamily="18" charset="0"/>
                                </a:rPr>
                                <m:t>𝒏</m:t>
                              </m:r>
                            </m:sub>
                          </m:sSub>
                        </m:e>
                      </m:d>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𝑶</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𝑯</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𝑺</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𝑶</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𝑯</m:t>
                          </m:r>
                          <m:r>
                            <a:rPr lang="en-US" altLang="zh-CN" sz="2000" b="1" i="1" smtClean="0">
                              <a:latin typeface="Cambria Math" panose="02040503050406030204" pitchFamily="18" charset="0"/>
                            </a:rPr>
                            <m:t>)</m:t>
                          </m:r>
                        </m:den>
                      </m:f>
                      <m:r>
                        <a:rPr lang="en-US" altLang="zh-CN" sz="2000" b="1"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𝑶</m:t>
                          </m:r>
                          <m:r>
                            <a:rPr lang="en-US" altLang="zh-CN" sz="2000" i="1">
                              <a:latin typeface="Cambria Math" panose="02040503050406030204" pitchFamily="18" charset="0"/>
                            </a:rPr>
                            <m:t>(</m:t>
                          </m:r>
                          <m:r>
                            <a:rPr lang="en-US" altLang="zh-CN" sz="2000" i="1">
                              <a:latin typeface="Cambria Math" panose="02040503050406030204" pitchFamily="18" charset="0"/>
                            </a:rPr>
                            <m:t>𝑯</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𝑺</m:t>
                              </m:r>
                            </m:e>
                            <m:sub>
                              <m:r>
                                <a:rPr lang="en-US" altLang="zh-CN" sz="2000" b="1" i="1" smtClean="0">
                                  <a:latin typeface="Cambria Math" panose="02040503050406030204" pitchFamily="18" charset="0"/>
                                </a:rPr>
                                <m:t>𝟐</m:t>
                              </m:r>
                            </m:sub>
                          </m:sSub>
                          <m:r>
                            <a:rPr lang="en-US" altLang="zh-CN" sz="2000" i="1">
                              <a:latin typeface="Cambria Math" panose="02040503050406030204" pitchFamily="18" charset="0"/>
                            </a:rPr>
                            <m:t>)</m:t>
                          </m:r>
                        </m:num>
                        <m:den>
                          <m:r>
                            <a:rPr lang="en-US" altLang="zh-CN" sz="2000" i="1">
                              <a:latin typeface="Cambria Math" panose="02040503050406030204" pitchFamily="18" charset="0"/>
                            </a:rPr>
                            <m:t>𝑶</m:t>
                          </m:r>
                          <m:r>
                            <a:rPr lang="en-US" altLang="zh-CN" sz="2000" i="1">
                              <a:latin typeface="Cambria Math" panose="02040503050406030204" pitchFamily="18" charset="0"/>
                            </a:rPr>
                            <m:t>(</m:t>
                          </m:r>
                          <m:r>
                            <a:rPr lang="en-US" altLang="zh-CN" sz="2000" i="1">
                              <a:latin typeface="Cambria Math" panose="02040503050406030204" pitchFamily="18" charset="0"/>
                            </a:rPr>
                            <m:t>𝑯</m:t>
                          </m:r>
                          <m:r>
                            <a:rPr lang="en-US" altLang="zh-CN" sz="2000" i="1">
                              <a:latin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𝑶</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𝑯</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𝑺</m:t>
                                  </m:r>
                                </m:e>
                                <m:sub>
                                  <m:r>
                                    <m:rPr>
                                      <m:sty m:val="p"/>
                                    </m:rPr>
                                    <a:rPr lang="en-US" altLang="zh-CN" sz="2000" i="1" smtClean="0">
                                      <a:latin typeface="Cambria Math" panose="02040503050406030204" pitchFamily="18" charset="0"/>
                                    </a:rPr>
                                    <m:t>n</m:t>
                                  </m:r>
                                </m:sub>
                              </m:sSub>
                            </m:e>
                          </m:d>
                        </m:num>
                        <m:den>
                          <m:r>
                            <a:rPr lang="en-US" altLang="zh-CN" sz="2000" i="1">
                              <a:latin typeface="Cambria Math" panose="02040503050406030204" pitchFamily="18" charset="0"/>
                            </a:rPr>
                            <m:t>𝑶</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𝑯</m:t>
                              </m:r>
                            </m:e>
                          </m:d>
                        </m:den>
                      </m:f>
                      <m:r>
                        <a:rPr lang="en-US" altLang="zh-CN" sz="200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𝑶</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𝑯</m:t>
                      </m:r>
                      <m:r>
                        <a:rPr lang="en-US" altLang="zh-CN" sz="2000" b="1" i="1" smtClean="0">
                          <a:latin typeface="Cambria Math" panose="02040503050406030204" pitchFamily="18" charset="0"/>
                          <a:ea typeface="Cambria Math" panose="02040503050406030204" pitchFamily="18" charset="0"/>
                        </a:rPr>
                        <m:t>)</m:t>
                      </m:r>
                    </m:oMath>
                  </m:oMathPara>
                </a14:m>
                <a:endParaRPr lang="en-US" altLang="zh-CN" sz="2000" dirty="0"/>
              </a:p>
              <a:p>
                <a:endParaRPr lang="zh-CN" altLang="en-US" dirty="0"/>
              </a:p>
            </p:txBody>
          </p:sp>
        </mc:Choice>
        <mc:Fallback xmlns="">
          <p:sp>
            <p:nvSpPr>
              <p:cNvPr id="3" name="内容占位符 2">
                <a:extLst>
                  <a:ext uri="{FF2B5EF4-FFF2-40B4-BE49-F238E27FC236}">
                    <a16:creationId xmlns:a16="http://schemas.microsoft.com/office/drawing/2014/main" id="{1DE88264-3A8F-48D4-830F-B4009B118456}"/>
                  </a:ext>
                </a:extLst>
              </p:cNvPr>
              <p:cNvSpPr>
                <a:spLocks noGrp="1" noRot="1" noChangeAspect="1" noMove="1" noResize="1" noEditPoints="1" noAdjustHandles="1" noChangeArrowheads="1" noChangeShapeType="1" noTextEdit="1"/>
              </p:cNvSpPr>
              <p:nvPr>
                <p:ph idx="1"/>
              </p:nvPr>
            </p:nvSpPr>
            <p:spPr>
              <a:blipFill>
                <a:blip r:embed="rId2"/>
                <a:stretch>
                  <a:fillRect l="-1067" t="-726" r="-11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2B8C867-82BE-43D0-90AB-4E054817B8B0}"/>
              </a:ext>
            </a:extLst>
          </p:cNvPr>
          <p:cNvSpPr>
            <a:spLocks noGrp="1"/>
          </p:cNvSpPr>
          <p:nvPr>
            <p:ph type="sldNum" sz="quarter" idx="12"/>
          </p:nvPr>
        </p:nvSpPr>
        <p:spPr/>
        <p:txBody>
          <a:bodyPr/>
          <a:lstStyle/>
          <a:p>
            <a:pPr>
              <a:defRPr/>
            </a:pPr>
            <a:fld id="{F93565C8-2DE5-4E5B-A203-1E3BCE8159D5}" type="slidenum">
              <a:rPr lang="zh-CN" altLang="en-US" smtClean="0"/>
              <a:pPr>
                <a:defRPr/>
              </a:pPr>
              <a:t>55</a:t>
            </a:fld>
            <a:endParaRPr lang="en-US" altLang="zh-CN"/>
          </a:p>
        </p:txBody>
      </p:sp>
    </p:spTree>
    <p:extLst>
      <p:ext uri="{BB962C8B-B14F-4D97-AF65-F5344CB8AC3E}">
        <p14:creationId xmlns:p14="http://schemas.microsoft.com/office/powerpoint/2010/main" val="2571995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F27AA-CF7C-430A-8868-B78EB8567B32}"/>
              </a:ext>
            </a:extLst>
          </p:cNvPr>
          <p:cNvSpPr>
            <a:spLocks noGrp="1"/>
          </p:cNvSpPr>
          <p:nvPr>
            <p:ph type="title"/>
          </p:nvPr>
        </p:nvSpPr>
        <p:spPr/>
        <p:txBody>
          <a:bodyPr/>
          <a:lstStyle/>
          <a:p>
            <a:r>
              <a:rPr lang="zh-CN" altLang="en-US" dirty="0"/>
              <a:t>例子：不确定传递算法</a:t>
            </a:r>
          </a:p>
        </p:txBody>
      </p:sp>
      <p:sp>
        <p:nvSpPr>
          <p:cNvPr id="3" name="内容占位符 2">
            <a:extLst>
              <a:ext uri="{FF2B5EF4-FFF2-40B4-BE49-F238E27FC236}">
                <a16:creationId xmlns:a16="http://schemas.microsoft.com/office/drawing/2014/main" id="{466BF81D-0C32-4AF5-95B9-DBA89A23A3D3}"/>
              </a:ext>
            </a:extLst>
          </p:cNvPr>
          <p:cNvSpPr>
            <a:spLocks noGrp="1"/>
          </p:cNvSpPr>
          <p:nvPr>
            <p:ph idx="1"/>
          </p:nvPr>
        </p:nvSpPr>
        <p:spPr/>
        <p:txBody>
          <a:bodyPr/>
          <a:lstStyle/>
          <a:p>
            <a:pPr>
              <a:lnSpc>
                <a:spcPct val="130000"/>
              </a:lnSpc>
            </a:pPr>
            <a:r>
              <a:rPr lang="zh-CN" altLang="en-US" dirty="0"/>
              <a:t>已知下列规则</a:t>
            </a:r>
            <a:endParaRPr lang="en-US" altLang="zh-CN" dirty="0"/>
          </a:p>
          <a:p>
            <a:pPr marL="471487" lvl="1" indent="0">
              <a:lnSpc>
                <a:spcPct val="130000"/>
              </a:lnSpc>
              <a:buNone/>
            </a:pPr>
            <a:r>
              <a:rPr lang="en-US" altLang="zh-CN" sz="2000" dirty="0"/>
              <a:t>R1</a:t>
            </a:r>
            <a:r>
              <a:rPr lang="zh-CN" altLang="en-US" sz="2000" dirty="0"/>
              <a:t>：</a:t>
            </a:r>
            <a:r>
              <a:rPr lang="en-US" altLang="zh-CN" sz="2000" dirty="0"/>
              <a:t>IF  E</a:t>
            </a:r>
            <a:r>
              <a:rPr lang="en-US" altLang="zh-CN" sz="2000" baseline="-25000" dirty="0"/>
              <a:t>1</a:t>
            </a:r>
            <a:r>
              <a:rPr lang="en-US" altLang="zh-CN" sz="2000" dirty="0"/>
              <a:t>  THEN  (2,</a:t>
            </a:r>
            <a:r>
              <a:rPr lang="zh-CN" altLang="en-US" sz="2000" dirty="0"/>
              <a:t> </a:t>
            </a:r>
            <a:r>
              <a:rPr lang="en-US" altLang="zh-CN" sz="2000" dirty="0"/>
              <a:t>0.000001)  H</a:t>
            </a:r>
            <a:r>
              <a:rPr lang="en-US" altLang="zh-CN" sz="2000" baseline="-25000" dirty="0"/>
              <a:t>1</a:t>
            </a:r>
          </a:p>
          <a:p>
            <a:pPr marL="471487" lvl="1" indent="0">
              <a:lnSpc>
                <a:spcPct val="130000"/>
              </a:lnSpc>
              <a:buNone/>
            </a:pPr>
            <a:r>
              <a:rPr lang="en-US" altLang="zh-CN" sz="2000" dirty="0"/>
              <a:t>R2</a:t>
            </a:r>
            <a:r>
              <a:rPr lang="zh-CN" altLang="en-US" sz="2000" dirty="0"/>
              <a:t>：</a:t>
            </a:r>
            <a:r>
              <a:rPr lang="en-US" altLang="zh-CN" sz="2000" dirty="0"/>
              <a:t>IF  E</a:t>
            </a:r>
            <a:r>
              <a:rPr lang="en-US" altLang="zh-CN" sz="2000" baseline="-25000" dirty="0"/>
              <a:t>2</a:t>
            </a:r>
            <a:r>
              <a:rPr lang="en-US" altLang="zh-CN" sz="2000" dirty="0"/>
              <a:t>  THEN  (100,</a:t>
            </a:r>
            <a:r>
              <a:rPr lang="zh-CN" altLang="en-US" sz="2000" dirty="0"/>
              <a:t> </a:t>
            </a:r>
            <a:r>
              <a:rPr lang="en-US" altLang="zh-CN" sz="2000" dirty="0"/>
              <a:t>0.000001)  H</a:t>
            </a:r>
            <a:r>
              <a:rPr lang="en-US" altLang="zh-CN" sz="2000" baseline="-25000" dirty="0"/>
              <a:t>1</a:t>
            </a:r>
          </a:p>
          <a:p>
            <a:pPr marL="471487" lvl="1" indent="0">
              <a:lnSpc>
                <a:spcPct val="130000"/>
              </a:lnSpc>
              <a:buNone/>
            </a:pPr>
            <a:r>
              <a:rPr lang="en-US" altLang="zh-CN" sz="2000" dirty="0"/>
              <a:t>R3</a:t>
            </a:r>
            <a:r>
              <a:rPr lang="zh-CN" altLang="en-US" sz="2000" dirty="0"/>
              <a:t>：</a:t>
            </a:r>
            <a:r>
              <a:rPr lang="en-US" altLang="zh-CN" sz="2000" dirty="0"/>
              <a:t>IF  E</a:t>
            </a:r>
            <a:r>
              <a:rPr lang="en-US" altLang="zh-CN" sz="2000" baseline="-25000" dirty="0"/>
              <a:t>3</a:t>
            </a:r>
            <a:r>
              <a:rPr lang="en-US" altLang="zh-CN" sz="2000" dirty="0"/>
              <a:t>  THEN  (65,</a:t>
            </a:r>
            <a:r>
              <a:rPr lang="zh-CN" altLang="en-US" sz="2000" dirty="0"/>
              <a:t> </a:t>
            </a:r>
            <a:r>
              <a:rPr lang="en-US" altLang="zh-CN" sz="2000" dirty="0"/>
              <a:t>0.01)  H</a:t>
            </a:r>
            <a:r>
              <a:rPr lang="en-US" altLang="zh-CN" sz="2000" baseline="-25000" dirty="0"/>
              <a:t>2</a:t>
            </a:r>
          </a:p>
          <a:p>
            <a:pPr marL="471487" lvl="1" indent="0">
              <a:lnSpc>
                <a:spcPct val="130000"/>
              </a:lnSpc>
              <a:buNone/>
            </a:pPr>
            <a:r>
              <a:rPr lang="en-US" altLang="zh-CN" sz="2000" dirty="0"/>
              <a:t>R4</a:t>
            </a:r>
            <a:r>
              <a:rPr lang="zh-CN" altLang="en-US" sz="2000" dirty="0"/>
              <a:t>：</a:t>
            </a:r>
            <a:r>
              <a:rPr lang="en-US" altLang="zh-CN" sz="2000" dirty="0"/>
              <a:t>IF  E</a:t>
            </a:r>
            <a:r>
              <a:rPr lang="en-US" altLang="zh-CN" sz="2000" baseline="-25000" dirty="0"/>
              <a:t>4</a:t>
            </a:r>
            <a:r>
              <a:rPr lang="en-US" altLang="zh-CN" sz="2000" dirty="0"/>
              <a:t>  THEN  (300,</a:t>
            </a:r>
            <a:r>
              <a:rPr lang="zh-CN" altLang="en-US" sz="2000" dirty="0"/>
              <a:t> </a:t>
            </a:r>
            <a:r>
              <a:rPr lang="en-US" altLang="zh-CN" sz="2000" dirty="0"/>
              <a:t>0.001)  H</a:t>
            </a:r>
            <a:r>
              <a:rPr lang="en-US" altLang="zh-CN" sz="2000" baseline="-25000" dirty="0"/>
              <a:t>2</a:t>
            </a:r>
          </a:p>
          <a:p>
            <a:pPr marL="471487" lvl="1" indent="0">
              <a:lnSpc>
                <a:spcPct val="130000"/>
              </a:lnSpc>
              <a:buNone/>
            </a:pPr>
            <a:r>
              <a:rPr lang="zh-CN" altLang="en-US" sz="2000" dirty="0"/>
              <a:t>且先验几率</a:t>
            </a:r>
            <a:r>
              <a:rPr lang="en-US" altLang="zh-CN" sz="2000" dirty="0"/>
              <a:t>O(H</a:t>
            </a:r>
            <a:r>
              <a:rPr lang="en-US" altLang="zh-CN" sz="2000" baseline="-25000" dirty="0"/>
              <a:t>1</a:t>
            </a:r>
            <a:r>
              <a:rPr lang="en-US" altLang="zh-CN" sz="2000" dirty="0"/>
              <a:t>) = 0.1</a:t>
            </a:r>
            <a:r>
              <a:rPr lang="zh-CN" altLang="en-US" sz="2000" dirty="0"/>
              <a:t>，</a:t>
            </a:r>
            <a:r>
              <a:rPr lang="en-US" altLang="zh-CN" sz="2000" dirty="0"/>
              <a:t>O(H</a:t>
            </a:r>
            <a:r>
              <a:rPr lang="en-US" altLang="zh-CN" sz="2000" baseline="-25000" dirty="0"/>
              <a:t>2</a:t>
            </a:r>
            <a:r>
              <a:rPr lang="en-US" altLang="zh-CN" sz="2000" dirty="0"/>
              <a:t>) = 0.01</a:t>
            </a:r>
            <a:r>
              <a:rPr lang="zh-CN" altLang="en-US" sz="2000" dirty="0"/>
              <a:t>，通过用户得到</a:t>
            </a:r>
            <a:r>
              <a:rPr lang="en-US" altLang="zh-CN" sz="2000" dirty="0"/>
              <a:t>C(E</a:t>
            </a:r>
            <a:r>
              <a:rPr lang="en-US" altLang="zh-CN" sz="2000" baseline="-25000" dirty="0"/>
              <a:t>1</a:t>
            </a:r>
            <a:r>
              <a:rPr lang="en-US" altLang="zh-CN" sz="2000" dirty="0"/>
              <a:t>|S</a:t>
            </a:r>
            <a:r>
              <a:rPr lang="en-US" altLang="zh-CN" sz="2000" baseline="-25000" dirty="0"/>
              <a:t>1</a:t>
            </a:r>
            <a:r>
              <a:rPr lang="en-US" altLang="zh-CN" sz="2000" dirty="0"/>
              <a:t>) = 3</a:t>
            </a:r>
            <a:r>
              <a:rPr lang="zh-CN" altLang="en-US" sz="2000" dirty="0"/>
              <a:t>，</a:t>
            </a:r>
            <a:r>
              <a:rPr lang="en-US" altLang="zh-CN" sz="2000" dirty="0"/>
              <a:t>C(E</a:t>
            </a:r>
            <a:r>
              <a:rPr lang="en-US" altLang="zh-CN" sz="2000" baseline="-25000" dirty="0"/>
              <a:t>2</a:t>
            </a:r>
            <a:r>
              <a:rPr lang="en-US" altLang="zh-CN" sz="2000" dirty="0"/>
              <a:t>|S</a:t>
            </a:r>
            <a:r>
              <a:rPr lang="en-US" altLang="zh-CN" sz="2000" baseline="-25000" dirty="0"/>
              <a:t>2</a:t>
            </a:r>
            <a:r>
              <a:rPr lang="en-US" altLang="zh-CN" sz="2000" dirty="0"/>
              <a:t>) = 1</a:t>
            </a:r>
            <a:r>
              <a:rPr lang="zh-CN" altLang="en-US" sz="2000" dirty="0"/>
              <a:t>，</a:t>
            </a:r>
            <a:r>
              <a:rPr lang="en-US" altLang="zh-CN" sz="2000" dirty="0"/>
              <a:t>C(E</a:t>
            </a:r>
            <a:r>
              <a:rPr lang="en-US" altLang="zh-CN" sz="2000" baseline="-25000" dirty="0"/>
              <a:t>3</a:t>
            </a:r>
            <a:r>
              <a:rPr lang="en-US" altLang="zh-CN" sz="2000" dirty="0"/>
              <a:t>|S</a:t>
            </a:r>
            <a:r>
              <a:rPr lang="en-US" altLang="zh-CN" sz="2000" baseline="-25000" dirty="0"/>
              <a:t>3</a:t>
            </a:r>
            <a:r>
              <a:rPr lang="en-US" altLang="zh-CN" sz="2000" dirty="0"/>
              <a:t>) = -2</a:t>
            </a:r>
            <a:r>
              <a:rPr lang="zh-CN" altLang="en-US" sz="2000" dirty="0"/>
              <a:t>。</a:t>
            </a:r>
            <a:endParaRPr lang="en-US" altLang="zh-CN" sz="2000" dirty="0"/>
          </a:p>
          <a:p>
            <a:pPr marL="471487" lvl="1" indent="0">
              <a:lnSpc>
                <a:spcPct val="130000"/>
              </a:lnSpc>
              <a:buNone/>
            </a:pPr>
            <a:r>
              <a:rPr lang="zh-CN" altLang="en-US" sz="2000" dirty="0"/>
              <a:t>求：</a:t>
            </a:r>
            <a:r>
              <a:rPr lang="en-US" altLang="zh-CN" sz="2000" dirty="0"/>
              <a:t>O(H</a:t>
            </a:r>
            <a:r>
              <a:rPr lang="en-US" altLang="zh-CN" sz="2000" baseline="-25000" dirty="0"/>
              <a:t>2</a:t>
            </a:r>
            <a:r>
              <a:rPr lang="en-US" altLang="zh-CN" sz="2000" dirty="0"/>
              <a:t>|S</a:t>
            </a:r>
            <a:r>
              <a:rPr lang="en-US" altLang="zh-CN" sz="2000" baseline="-25000" dirty="0"/>
              <a:t>1</a:t>
            </a:r>
            <a:r>
              <a:rPr lang="en-US" altLang="zh-CN" sz="2000" dirty="0"/>
              <a:t>, S</a:t>
            </a:r>
            <a:r>
              <a:rPr lang="en-US" altLang="zh-CN" sz="2000" baseline="-25000" dirty="0"/>
              <a:t>2</a:t>
            </a:r>
            <a:r>
              <a:rPr lang="en-US" altLang="zh-CN" sz="2000" dirty="0"/>
              <a:t>, S</a:t>
            </a:r>
            <a:r>
              <a:rPr lang="en-US" altLang="zh-CN" sz="2000" baseline="-25000" dirty="0"/>
              <a:t>3</a:t>
            </a:r>
            <a:r>
              <a:rPr lang="en-US" altLang="zh-CN" sz="2000" dirty="0"/>
              <a:t>)</a:t>
            </a:r>
          </a:p>
          <a:p>
            <a:pPr>
              <a:lnSpc>
                <a:spcPct val="130000"/>
              </a:lnSpc>
            </a:pPr>
            <a:endParaRPr lang="zh-CN" altLang="en-US" dirty="0"/>
          </a:p>
        </p:txBody>
      </p:sp>
      <p:sp>
        <p:nvSpPr>
          <p:cNvPr id="4" name="灯片编号占位符 3">
            <a:extLst>
              <a:ext uri="{FF2B5EF4-FFF2-40B4-BE49-F238E27FC236}">
                <a16:creationId xmlns:a16="http://schemas.microsoft.com/office/drawing/2014/main" id="{FE1B8B0B-8C8B-4CC7-BEA0-8187C8D51ECA}"/>
              </a:ext>
            </a:extLst>
          </p:cNvPr>
          <p:cNvSpPr>
            <a:spLocks noGrp="1"/>
          </p:cNvSpPr>
          <p:nvPr>
            <p:ph type="sldNum" sz="quarter" idx="12"/>
          </p:nvPr>
        </p:nvSpPr>
        <p:spPr/>
        <p:txBody>
          <a:bodyPr/>
          <a:lstStyle/>
          <a:p>
            <a:pPr>
              <a:defRPr/>
            </a:pPr>
            <a:fld id="{F93565C8-2DE5-4E5B-A203-1E3BCE8159D5}" type="slidenum">
              <a:rPr lang="zh-CN" altLang="en-US" smtClean="0"/>
              <a:pPr>
                <a:defRPr/>
              </a:pPr>
              <a:t>56</a:t>
            </a:fld>
            <a:endParaRPr lang="en-US" altLang="zh-CN"/>
          </a:p>
        </p:txBody>
      </p:sp>
    </p:spTree>
    <p:extLst>
      <p:ext uri="{BB962C8B-B14F-4D97-AF65-F5344CB8AC3E}">
        <p14:creationId xmlns:p14="http://schemas.microsoft.com/office/powerpoint/2010/main" val="379569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7A6DB-338F-4B83-8893-192FBCEEC739}"/>
              </a:ext>
            </a:extLst>
          </p:cNvPr>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FDC216-C25D-47A7-88B4-25FD8060B9B9}"/>
                  </a:ext>
                </a:extLst>
              </p:cNvPr>
              <p:cNvSpPr>
                <a:spLocks noGrp="1"/>
              </p:cNvSpPr>
              <p:nvPr>
                <p:ph idx="1"/>
              </p:nvPr>
            </p:nvSpPr>
            <p:spPr/>
            <p:txBody>
              <a:bodyPr/>
              <a:lstStyle/>
              <a:p>
                <a:r>
                  <a:rPr lang="zh-CN" altLang="en-US" sz="2000" dirty="0"/>
                  <a:t>解题思路</a:t>
                </a:r>
                <a:endParaRPr lang="en-US" altLang="zh-CN" sz="2000" dirty="0"/>
              </a:p>
              <a:p>
                <a:r>
                  <a:rPr lang="zh-CN" altLang="en-US" sz="2000" dirty="0"/>
                  <a:t>根据联合几率公式</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𝑶</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𝑯</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𝑺</m:t>
                              </m:r>
                            </m:e>
                            <m:sub>
                              <m:r>
                                <a:rPr lang="en-US" altLang="zh-CN" sz="1600" i="1">
                                  <a:latin typeface="Cambria Math" panose="02040503050406030204" pitchFamily="18" charset="0"/>
                                </a:rPr>
                                <m:t>𝟏</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𝑺</m:t>
                              </m:r>
                            </m:e>
                            <m:sub>
                              <m:r>
                                <a:rPr lang="en-US" altLang="zh-CN" sz="1600" i="1">
                                  <a:latin typeface="Cambria Math" panose="02040503050406030204" pitchFamily="18" charset="0"/>
                                </a:rPr>
                                <m:t>𝟐</m:t>
                              </m:r>
                            </m:sub>
                          </m:sSub>
                          <m:r>
                            <a:rPr lang="en-US" altLang="zh-CN"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𝑺</m:t>
                              </m:r>
                            </m:e>
                            <m:sub>
                              <m:r>
                                <a:rPr lang="en-US" altLang="zh-CN" sz="1600" i="1">
                                  <a:latin typeface="Cambria Math" panose="02040503050406030204" pitchFamily="18" charset="0"/>
                                </a:rPr>
                                <m:t>𝒏</m:t>
                              </m:r>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𝑶</m:t>
                          </m:r>
                          <m:r>
                            <a:rPr lang="en-US" altLang="zh-CN" sz="1600" i="1">
                              <a:latin typeface="Cambria Math" panose="02040503050406030204" pitchFamily="18" charset="0"/>
                            </a:rPr>
                            <m:t>(</m:t>
                          </m:r>
                          <m:r>
                            <a:rPr lang="en-US" altLang="zh-CN" sz="1600" i="1">
                              <a:latin typeface="Cambria Math" panose="02040503050406030204" pitchFamily="18" charset="0"/>
                            </a:rPr>
                            <m:t>𝑯</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𝑺</m:t>
                              </m:r>
                            </m:e>
                            <m:sub>
                              <m:r>
                                <a:rPr lang="en-US" altLang="zh-CN" sz="1600" i="1">
                                  <a:latin typeface="Cambria Math" panose="02040503050406030204" pitchFamily="18" charset="0"/>
                                </a:rPr>
                                <m:t>𝟏</m:t>
                              </m:r>
                            </m:sub>
                          </m:sSub>
                          <m:r>
                            <a:rPr lang="en-US" altLang="zh-CN" sz="1600" i="1">
                              <a:latin typeface="Cambria Math" panose="02040503050406030204" pitchFamily="18" charset="0"/>
                            </a:rPr>
                            <m:t>)</m:t>
                          </m:r>
                        </m:num>
                        <m:den>
                          <m:r>
                            <a:rPr lang="en-US" altLang="zh-CN" sz="1600" i="1">
                              <a:latin typeface="Cambria Math" panose="02040503050406030204" pitchFamily="18" charset="0"/>
                            </a:rPr>
                            <m:t>𝑶</m:t>
                          </m:r>
                          <m:r>
                            <a:rPr lang="en-US" altLang="zh-CN" sz="1600" i="1">
                              <a:latin typeface="Cambria Math" panose="02040503050406030204" pitchFamily="18" charset="0"/>
                            </a:rPr>
                            <m:t>(</m:t>
                          </m:r>
                          <m:r>
                            <a:rPr lang="en-US" altLang="zh-CN" sz="1600" i="1">
                              <a:latin typeface="Cambria Math" panose="02040503050406030204" pitchFamily="18" charset="0"/>
                            </a:rPr>
                            <m:t>𝑯</m:t>
                          </m:r>
                          <m:r>
                            <a:rPr lang="en-US" altLang="zh-CN" sz="1600" i="1">
                              <a:latin typeface="Cambria Math" panose="02040503050406030204" pitchFamily="18" charset="0"/>
                            </a:rPr>
                            <m:t>)</m:t>
                          </m:r>
                        </m:den>
                      </m:f>
                      <m:r>
                        <a:rPr lang="en-US" altLang="zh-CN" sz="1600" i="1">
                          <a:latin typeface="Cambria Math" panose="02040503050406030204" pitchFamily="18" charset="0"/>
                          <a:ea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𝑶</m:t>
                          </m:r>
                          <m:r>
                            <a:rPr lang="en-US" altLang="zh-CN" sz="1600" i="1">
                              <a:latin typeface="Cambria Math" panose="02040503050406030204" pitchFamily="18" charset="0"/>
                            </a:rPr>
                            <m:t>(</m:t>
                          </m:r>
                          <m:r>
                            <a:rPr lang="en-US" altLang="zh-CN" sz="1600" i="1">
                              <a:latin typeface="Cambria Math" panose="02040503050406030204" pitchFamily="18" charset="0"/>
                            </a:rPr>
                            <m:t>𝑯</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𝑺</m:t>
                              </m:r>
                            </m:e>
                            <m:sub>
                              <m:r>
                                <a:rPr lang="en-US" altLang="zh-CN" sz="1600" i="1">
                                  <a:latin typeface="Cambria Math" panose="02040503050406030204" pitchFamily="18" charset="0"/>
                                </a:rPr>
                                <m:t>𝟐</m:t>
                              </m:r>
                            </m:sub>
                          </m:sSub>
                          <m:r>
                            <a:rPr lang="en-US" altLang="zh-CN" sz="1600" i="1">
                              <a:latin typeface="Cambria Math" panose="02040503050406030204" pitchFamily="18" charset="0"/>
                            </a:rPr>
                            <m:t>)</m:t>
                          </m:r>
                        </m:num>
                        <m:den>
                          <m:r>
                            <a:rPr lang="en-US" altLang="zh-CN" sz="1600" i="1">
                              <a:latin typeface="Cambria Math" panose="02040503050406030204" pitchFamily="18" charset="0"/>
                            </a:rPr>
                            <m:t>𝑶</m:t>
                          </m:r>
                          <m:r>
                            <a:rPr lang="en-US" altLang="zh-CN" sz="1600" i="1">
                              <a:latin typeface="Cambria Math" panose="02040503050406030204" pitchFamily="18" charset="0"/>
                            </a:rPr>
                            <m:t>(</m:t>
                          </m:r>
                          <m:r>
                            <a:rPr lang="en-US" altLang="zh-CN" sz="1600" i="1">
                              <a:latin typeface="Cambria Math" panose="02040503050406030204" pitchFamily="18" charset="0"/>
                            </a:rPr>
                            <m:t>𝑯</m:t>
                          </m:r>
                          <m:r>
                            <a:rPr lang="en-US" altLang="zh-CN" sz="1600" i="1">
                              <a:latin typeface="Cambria Math" panose="02040503050406030204" pitchFamily="18" charset="0"/>
                            </a:rPr>
                            <m:t>)</m:t>
                          </m:r>
                        </m:den>
                      </m:f>
                      <m:r>
                        <a:rPr lang="en-US" altLang="zh-CN" sz="1600" i="1">
                          <a:latin typeface="Cambria Math" panose="02040503050406030204" pitchFamily="18" charset="0"/>
                          <a:ea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𝑶</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𝑯</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𝑺</m:t>
                                  </m:r>
                                </m:e>
                                <m:sub>
                                  <m:r>
                                    <m:rPr>
                                      <m:sty m:val="p"/>
                                    </m:rPr>
                                    <a:rPr lang="en-US" altLang="zh-CN" sz="1600" i="1">
                                      <a:latin typeface="Cambria Math" panose="02040503050406030204" pitchFamily="18" charset="0"/>
                                    </a:rPr>
                                    <m:t>n</m:t>
                                  </m:r>
                                </m:sub>
                              </m:sSub>
                            </m:e>
                          </m:d>
                        </m:num>
                        <m:den>
                          <m:r>
                            <a:rPr lang="en-US" altLang="zh-CN" sz="1600" i="1">
                              <a:latin typeface="Cambria Math" panose="02040503050406030204" pitchFamily="18" charset="0"/>
                            </a:rPr>
                            <m:t>𝑶</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𝑯</m:t>
                              </m:r>
                            </m:e>
                          </m:d>
                        </m:den>
                      </m:f>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𝑶</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𝑯</m:t>
                      </m:r>
                      <m:r>
                        <a:rPr lang="en-US" altLang="zh-CN" sz="1600" i="1">
                          <a:latin typeface="Cambria Math" panose="02040503050406030204" pitchFamily="18" charset="0"/>
                          <a:ea typeface="Cambria Math" panose="02040503050406030204" pitchFamily="18" charset="0"/>
                        </a:rPr>
                        <m:t>)</m:t>
                      </m:r>
                    </m:oMath>
                  </m:oMathPara>
                </a14:m>
                <a:endParaRPr lang="en-US" altLang="zh-CN" sz="1600" dirty="0"/>
              </a:p>
              <a:p>
                <a:r>
                  <a:rPr lang="zh-CN" altLang="en-US" sz="2000" dirty="0"/>
                  <a:t>可知，需要计算</a:t>
                </a:r>
                <a:r>
                  <a:rPr lang="en-US" altLang="zh-CN" sz="2000" dirty="0"/>
                  <a:t>O(</a:t>
                </a:r>
                <a:r>
                  <a:rPr lang="en-US" altLang="zh-CN" sz="2000" dirty="0" err="1"/>
                  <a:t>H|S</a:t>
                </a:r>
                <a:r>
                  <a:rPr lang="en-US" altLang="zh-CN" sz="2000" baseline="-25000" dirty="0" err="1"/>
                  <a:t>i</a:t>
                </a:r>
                <a:r>
                  <a:rPr lang="en-US" altLang="zh-CN" sz="2000" dirty="0"/>
                  <a:t>)</a:t>
                </a:r>
                <a:r>
                  <a:rPr lang="zh-CN" altLang="en-US" sz="2000" dirty="0"/>
                  <a:t>、</a:t>
                </a:r>
                <a:r>
                  <a:rPr lang="en-US" altLang="zh-CN" sz="2000" dirty="0"/>
                  <a:t>O(H)</a:t>
                </a:r>
                <a:r>
                  <a:rPr lang="zh-CN" altLang="en-US" sz="2000" dirty="0"/>
                  <a:t>，根据几率公式</a:t>
                </a:r>
                <a:endParaRPr lang="en-US" altLang="zh-CN" sz="2000" dirty="0"/>
              </a:p>
              <a:p>
                <a:endParaRPr lang="en-US" altLang="zh-CN" sz="2000" dirty="0"/>
              </a:p>
              <a:p>
                <a:endParaRPr lang="en-US" altLang="zh-CN" sz="2000" dirty="0"/>
              </a:p>
              <a:p>
                <a:r>
                  <a:rPr lang="zh-CN" altLang="en-US" sz="2000" dirty="0"/>
                  <a:t>可知，需要计算</a:t>
                </a:r>
                <a:r>
                  <a:rPr lang="en-US" altLang="zh-CN" sz="2000" dirty="0"/>
                  <a:t>P(</a:t>
                </a:r>
                <a:r>
                  <a:rPr lang="en-US" altLang="zh-CN" sz="2000" dirty="0" err="1"/>
                  <a:t>H|S</a:t>
                </a:r>
                <a:r>
                  <a:rPr lang="en-US" altLang="zh-CN" sz="2000" baseline="-25000" dirty="0" err="1"/>
                  <a:t>i</a:t>
                </a:r>
                <a:r>
                  <a:rPr lang="en-US" altLang="zh-CN" sz="2000" dirty="0"/>
                  <a:t>)</a:t>
                </a:r>
                <a:r>
                  <a:rPr lang="zh-CN" altLang="en-US" sz="2000" dirty="0"/>
                  <a:t>和</a:t>
                </a:r>
                <a:r>
                  <a:rPr lang="en-US" altLang="zh-CN" sz="2000" dirty="0"/>
                  <a:t>P(H) </a:t>
                </a:r>
                <a:r>
                  <a:rPr lang="zh-CN" altLang="en-US" sz="2000" dirty="0"/>
                  <a:t>，根据几率公式可知</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𝑷</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𝑯</m:t>
                              </m:r>
                            </m:e>
                            <m:sub>
                              <m:r>
                                <a:rPr lang="en-US" altLang="zh-CN" sz="1800" b="1" i="1" smtClean="0">
                                  <a:latin typeface="Cambria Math" panose="02040503050406030204" pitchFamily="18" charset="0"/>
                                </a:rPr>
                                <m:t>𝟏</m:t>
                              </m:r>
                            </m:sub>
                          </m:sSub>
                        </m:e>
                        <m:e>
                          <m:sSub>
                            <m:sSubPr>
                              <m:ctrlPr>
                                <a:rPr lang="en-US" altLang="zh-CN" sz="1800" i="1" smtClean="0">
                                  <a:latin typeface="Cambria Math" panose="02040503050406030204" pitchFamily="18" charset="0"/>
                                </a:rPr>
                              </m:ctrlPr>
                            </m:sSubPr>
                            <m:e>
                              <m:r>
                                <a:rPr lang="en-US" altLang="zh-CN" sz="1800" b="1" i="1" smtClean="0">
                                  <a:latin typeface="Cambria Math" panose="02040503050406030204" pitchFamily="18" charset="0"/>
                                </a:rPr>
                                <m:t>𝑬</m:t>
                              </m:r>
                            </m:e>
                            <m:sub>
                              <m:r>
                                <a:rPr lang="en-US" altLang="zh-CN" sz="1800" b="1" i="1" smtClean="0">
                                  <a:latin typeface="Cambria Math" panose="02040503050406030204" pitchFamily="18" charset="0"/>
                                </a:rPr>
                                <m:t>𝟏</m:t>
                              </m:r>
                            </m:sub>
                          </m:sSub>
                        </m:e>
                      </m:d>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𝑶</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𝑯</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𝑬</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num>
                        <m:den>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m:t>
                          </m:r>
                          <m:r>
                            <a:rPr lang="en-US" altLang="zh-CN" sz="1800" i="1">
                              <a:latin typeface="Cambria Math" panose="02040503050406030204" pitchFamily="18" charset="0"/>
                            </a:rPr>
                            <m:t>𝑶</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𝑯</m:t>
                              </m:r>
                            </m:e>
                            <m:sub>
                              <m:r>
                                <a:rPr lang="en-US" altLang="zh-CN" sz="1800" i="1">
                                  <a:latin typeface="Cambria Math" panose="02040503050406030204" pitchFamily="18" charset="0"/>
                                </a:rPr>
                                <m:t>𝟏</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𝑬</m:t>
                              </m:r>
                            </m:e>
                            <m:sub>
                              <m:r>
                                <a:rPr lang="en-US" altLang="zh-CN" sz="1800" i="1">
                                  <a:latin typeface="Cambria Math" panose="02040503050406030204" pitchFamily="18" charset="0"/>
                                </a:rPr>
                                <m:t>𝟏</m:t>
                              </m:r>
                            </m:sub>
                          </m:sSub>
                          <m:r>
                            <a:rPr lang="en-US" altLang="zh-CN" sz="1800" i="1">
                              <a:latin typeface="Cambria Math" panose="02040503050406030204" pitchFamily="18" charset="0"/>
                            </a:rPr>
                            <m:t>)</m:t>
                          </m:r>
                        </m:den>
                      </m:f>
                      <m:r>
                        <a:rPr lang="en-US" altLang="zh-CN" sz="1800" b="1" i="1" smtClean="0">
                          <a:latin typeface="Cambria Math" panose="02040503050406030204" pitchFamily="18" charset="0"/>
                        </a:rPr>
                        <m:t>=</m:t>
                      </m:r>
                      <m:f>
                        <m:fPr>
                          <m:ctrlPr>
                            <a:rPr lang="en-US" altLang="zh-CN" sz="1800" i="1">
                              <a:latin typeface="Cambria Math" panose="02040503050406030204" pitchFamily="18" charset="0"/>
                            </a:rPr>
                          </m:ctrlPr>
                        </m:fPr>
                        <m:num>
                          <m:sSub>
                            <m:sSubPr>
                              <m:ctrlPr>
                                <a:rPr lang="en-US" altLang="zh-CN" sz="1800" i="1" smtClean="0">
                                  <a:latin typeface="Cambria Math" panose="02040503050406030204" pitchFamily="18" charset="0"/>
                                </a:rPr>
                              </m:ctrlPr>
                            </m:sSubPr>
                            <m:e>
                              <m:r>
                                <a:rPr lang="en-US" altLang="zh-CN" sz="1800" b="1" i="1" smtClean="0">
                                  <a:latin typeface="Cambria Math" panose="02040503050406030204" pitchFamily="18" charset="0"/>
                                </a:rPr>
                                <m:t>𝑳𝑺</m:t>
                              </m:r>
                            </m:e>
                            <m:sub>
                              <m:r>
                                <a:rPr lang="en-US" altLang="zh-CN" sz="1800" b="1" i="1" smtClean="0">
                                  <a:latin typeface="Cambria Math" panose="02040503050406030204" pitchFamily="18" charset="0"/>
                                </a:rPr>
                                <m:t>𝟏</m:t>
                              </m:r>
                            </m:sub>
                          </m:sSub>
                          <m:r>
                            <a:rPr lang="en-US" altLang="zh-CN" sz="1800" i="1">
                              <a:latin typeface="Cambria Math" panose="02040503050406030204" pitchFamily="18" charset="0"/>
                            </a:rPr>
                            <m:t>𝑶</m:t>
                          </m:r>
                          <m:r>
                            <a:rPr lang="en-US" altLang="zh-CN" sz="1800" i="1">
                              <a:latin typeface="Cambria Math" panose="02040503050406030204" pitchFamily="18" charset="0"/>
                            </a:rPr>
                            <m:t>(</m:t>
                          </m:r>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𝑯</m:t>
                              </m:r>
                            </m:e>
                            <m:sub>
                              <m:r>
                                <a:rPr lang="en-US" altLang="zh-CN" sz="1800" i="1">
                                  <a:latin typeface="Cambria Math" panose="02040503050406030204" pitchFamily="18" charset="0"/>
                                </a:rPr>
                                <m:t>𝟏</m:t>
                              </m:r>
                            </m:sub>
                          </m:sSub>
                          <m:r>
                            <a:rPr lang="en-US" altLang="zh-CN" sz="1800" i="1">
                              <a:latin typeface="Cambria Math" panose="02040503050406030204" pitchFamily="18" charset="0"/>
                            </a:rPr>
                            <m:t>)</m:t>
                          </m:r>
                        </m:num>
                        <m:den>
                          <m:r>
                            <a:rPr lang="en-US" altLang="zh-CN" sz="1800" i="1">
                              <a:latin typeface="Cambria Math" panose="02040503050406030204" pitchFamily="18" charset="0"/>
                            </a:rPr>
                            <m:t>𝟏</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𝑳𝑺</m:t>
                              </m:r>
                            </m:e>
                            <m:sub>
                              <m:r>
                                <a:rPr lang="en-US" altLang="zh-CN" sz="1800" i="1">
                                  <a:latin typeface="Cambria Math" panose="02040503050406030204" pitchFamily="18" charset="0"/>
                                </a:rPr>
                                <m:t>𝟏</m:t>
                              </m:r>
                            </m:sub>
                          </m:sSub>
                          <m:r>
                            <a:rPr lang="en-US" altLang="zh-CN" sz="1800" i="1">
                              <a:latin typeface="Cambria Math" panose="02040503050406030204" pitchFamily="18" charset="0"/>
                            </a:rPr>
                            <m:t>𝑶</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𝑯</m:t>
                              </m:r>
                            </m:e>
                            <m:sub>
                              <m:r>
                                <a:rPr lang="en-US" altLang="zh-CN" sz="1800" i="1">
                                  <a:latin typeface="Cambria Math" panose="02040503050406030204" pitchFamily="18" charset="0"/>
                                </a:rPr>
                                <m:t>𝟏</m:t>
                              </m:r>
                            </m:sub>
                          </m:sSub>
                          <m:r>
                            <a:rPr lang="en-US" altLang="zh-CN" sz="1800" i="1">
                              <a:latin typeface="Cambria Math" panose="02040503050406030204" pitchFamily="18" charset="0"/>
                            </a:rPr>
                            <m:t>)</m:t>
                          </m:r>
                        </m:den>
                      </m:f>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𝟐</m:t>
                          </m:r>
                          <m:r>
                            <a:rPr lang="en-US" altLang="zh-CN" sz="1800" b="1" i="1" smtClean="0">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𝟎</m:t>
                          </m:r>
                          <m:r>
                            <a:rPr lang="en-US" altLang="zh-CN" sz="1800" b="1" i="1" smtClean="0">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𝟏</m:t>
                          </m:r>
                        </m:num>
                        <m:den>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𝟐</m:t>
                          </m:r>
                          <m:r>
                            <a:rPr lang="en-US" altLang="zh-CN" sz="1800" b="1" i="1" smtClean="0">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𝟎</m:t>
                          </m:r>
                          <m:r>
                            <a:rPr lang="en-US" altLang="zh-CN" sz="1800" b="1" i="1" smtClean="0">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𝟏</m:t>
                          </m:r>
                        </m:den>
                      </m:f>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𝟏</m:t>
                          </m:r>
                        </m:num>
                        <m:den>
                          <m:r>
                            <a:rPr lang="en-US" altLang="zh-CN" sz="1800" b="1" i="1" smtClean="0">
                              <a:latin typeface="Cambria Math" panose="02040503050406030204" pitchFamily="18" charset="0"/>
                            </a:rPr>
                            <m:t>𝟔</m:t>
                          </m:r>
                        </m:den>
                      </m:f>
                    </m:oMath>
                  </m:oMathPara>
                </a14:m>
                <a:endParaRPr lang="en-US" altLang="zh-CN" sz="2000" dirty="0"/>
              </a:p>
              <a:p>
                <a:r>
                  <a:rPr lang="zh-CN" altLang="en-US" sz="2000" dirty="0"/>
                  <a:t>根据</a:t>
                </a:r>
                <a:r>
                  <a:rPr lang="en-US" altLang="zh-CN" sz="2000" dirty="0"/>
                  <a:t>CP</a:t>
                </a:r>
                <a:r>
                  <a:rPr lang="zh-CN" altLang="en-US" sz="2000" dirty="0"/>
                  <a:t>公式计算</a:t>
                </a:r>
                <a:r>
                  <a:rPr lang="en-US" altLang="zh-CN" sz="2000" dirty="0"/>
                  <a:t>P(H</a:t>
                </a:r>
                <a:r>
                  <a:rPr lang="en-US" altLang="zh-CN" sz="2000" baseline="-25000" dirty="0"/>
                  <a:t>1</a:t>
                </a:r>
                <a:r>
                  <a:rPr lang="en-US" altLang="zh-CN" sz="2000" dirty="0"/>
                  <a:t>|S</a:t>
                </a:r>
                <a:r>
                  <a:rPr lang="en-US" altLang="zh-CN" sz="2000" baseline="-25000" dirty="0"/>
                  <a:t>1</a:t>
                </a:r>
                <a:r>
                  <a:rPr lang="en-US" altLang="zh-CN" sz="2000" dirty="0"/>
                  <a:t>)</a:t>
                </a:r>
                <a:r>
                  <a:rPr lang="zh-CN" altLang="en-US" sz="2000" dirty="0"/>
                  <a:t>，最后计算</a:t>
                </a:r>
                <a:r>
                  <a:rPr lang="en-US" altLang="zh-CN" sz="2000" dirty="0"/>
                  <a:t>O(H</a:t>
                </a:r>
                <a:r>
                  <a:rPr lang="en-US" altLang="zh-CN" sz="2000" baseline="-25000" dirty="0"/>
                  <a:t>1</a:t>
                </a:r>
                <a:r>
                  <a:rPr lang="en-US" altLang="zh-CN" sz="2000" dirty="0"/>
                  <a:t>|S</a:t>
                </a:r>
                <a:r>
                  <a:rPr lang="en-US" altLang="zh-CN" sz="2000" baseline="-25000" dirty="0"/>
                  <a:t>1</a:t>
                </a:r>
                <a:r>
                  <a:rPr lang="en-US" altLang="zh-CN" sz="2000" dirty="0"/>
                  <a:t>)</a:t>
                </a:r>
              </a:p>
              <a:p>
                <a:r>
                  <a:rPr lang="zh-CN" altLang="en-US" sz="2000" dirty="0"/>
                  <a:t>同理可求得</a:t>
                </a:r>
                <a:r>
                  <a:rPr lang="en-US" altLang="zh-CN" sz="2000" dirty="0"/>
                  <a:t>O(H</a:t>
                </a:r>
                <a:r>
                  <a:rPr lang="en-US" altLang="zh-CN" sz="2000" baseline="-25000" dirty="0"/>
                  <a:t>1</a:t>
                </a:r>
                <a:r>
                  <a:rPr lang="en-US" altLang="zh-CN" sz="2000" dirty="0"/>
                  <a:t>|S</a:t>
                </a:r>
                <a:r>
                  <a:rPr lang="en-US" altLang="zh-CN" sz="2000" baseline="-25000" dirty="0"/>
                  <a:t>2</a:t>
                </a:r>
                <a:r>
                  <a:rPr lang="en-US" altLang="zh-CN" sz="2000" dirty="0"/>
                  <a:t>)</a:t>
                </a:r>
                <a:r>
                  <a:rPr lang="zh-CN" altLang="en-US" sz="2000" dirty="0"/>
                  <a:t>、</a:t>
                </a:r>
                <a:r>
                  <a:rPr lang="en-US" altLang="zh-CN" sz="2000" dirty="0"/>
                  <a:t> O(H</a:t>
                </a:r>
                <a:r>
                  <a:rPr lang="en-US" altLang="zh-CN" sz="2000" baseline="-25000" dirty="0"/>
                  <a:t>1</a:t>
                </a:r>
                <a:r>
                  <a:rPr lang="en-US" altLang="zh-CN" sz="2000" dirty="0"/>
                  <a:t>|S</a:t>
                </a:r>
                <a:r>
                  <a:rPr lang="en-US" altLang="zh-CN" sz="2000" baseline="-25000" dirty="0"/>
                  <a:t>3</a:t>
                </a:r>
                <a:r>
                  <a:rPr lang="en-US" altLang="zh-CN" sz="2000" dirty="0"/>
                  <a:t>)</a:t>
                </a:r>
                <a:r>
                  <a:rPr lang="zh-CN" altLang="en-US" sz="2000" dirty="0"/>
                  <a:t>，参考教材。</a:t>
                </a:r>
                <a:endParaRPr lang="en-US" altLang="zh-CN" sz="2000" dirty="0"/>
              </a:p>
              <a:p>
                <a:endParaRPr lang="zh-CN" altLang="en-US" sz="2000" dirty="0"/>
              </a:p>
            </p:txBody>
          </p:sp>
        </mc:Choice>
        <mc:Fallback xmlns="">
          <p:sp>
            <p:nvSpPr>
              <p:cNvPr id="3" name="内容占位符 2">
                <a:extLst>
                  <a:ext uri="{FF2B5EF4-FFF2-40B4-BE49-F238E27FC236}">
                    <a16:creationId xmlns:a16="http://schemas.microsoft.com/office/drawing/2014/main" id="{4AFDC216-C25D-47A7-88B4-25FD8060B9B9}"/>
                  </a:ext>
                </a:extLst>
              </p:cNvPr>
              <p:cNvSpPr>
                <a:spLocks noGrp="1" noRot="1" noChangeAspect="1" noMove="1" noResize="1" noEditPoints="1" noAdjustHandles="1" noChangeArrowheads="1" noChangeShapeType="1" noTextEdit="1"/>
              </p:cNvSpPr>
              <p:nvPr>
                <p:ph idx="1"/>
              </p:nvPr>
            </p:nvSpPr>
            <p:spPr>
              <a:blipFill>
                <a:blip r:embed="rId3"/>
                <a:stretch>
                  <a:fillRect l="-686" t="-48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68BE5F1-92EA-4629-AB02-4F6E3E1A3158}"/>
              </a:ext>
            </a:extLst>
          </p:cNvPr>
          <p:cNvSpPr>
            <a:spLocks noGrp="1"/>
          </p:cNvSpPr>
          <p:nvPr>
            <p:ph type="sldNum" sz="quarter" idx="12"/>
          </p:nvPr>
        </p:nvSpPr>
        <p:spPr/>
        <p:txBody>
          <a:bodyPr/>
          <a:lstStyle/>
          <a:p>
            <a:pPr>
              <a:defRPr/>
            </a:pPr>
            <a:fld id="{F93565C8-2DE5-4E5B-A203-1E3BCE8159D5}" type="slidenum">
              <a:rPr lang="zh-CN" altLang="en-US" smtClean="0"/>
              <a:pPr>
                <a:defRPr/>
              </a:pPr>
              <a:t>57</a:t>
            </a:fld>
            <a:endParaRPr lang="en-US" altLang="zh-CN"/>
          </a:p>
        </p:txBody>
      </p:sp>
      <p:graphicFrame>
        <p:nvGraphicFramePr>
          <p:cNvPr id="5" name="Object 4">
            <a:extLst>
              <a:ext uri="{FF2B5EF4-FFF2-40B4-BE49-F238E27FC236}">
                <a16:creationId xmlns:a16="http://schemas.microsoft.com/office/drawing/2014/main" id="{19036DFB-72FF-482A-AFA5-C82A8806BAF3}"/>
              </a:ext>
            </a:extLst>
          </p:cNvPr>
          <p:cNvGraphicFramePr>
            <a:graphicFrameLocks noChangeAspect="1"/>
          </p:cNvGraphicFramePr>
          <p:nvPr>
            <p:extLst>
              <p:ext uri="{D42A27DB-BD31-4B8C-83A1-F6EECF244321}">
                <p14:modId xmlns:p14="http://schemas.microsoft.com/office/powerpoint/2010/main" val="1985450734"/>
              </p:ext>
            </p:extLst>
          </p:nvPr>
        </p:nvGraphicFramePr>
        <p:xfrm>
          <a:off x="1835696" y="3140968"/>
          <a:ext cx="2731542" cy="679184"/>
        </p:xfrm>
        <a:graphic>
          <a:graphicData uri="http://schemas.openxmlformats.org/presentationml/2006/ole">
            <mc:AlternateContent xmlns:mc="http://schemas.openxmlformats.org/markup-compatibility/2006">
              <mc:Choice xmlns:v="urn:schemas-microsoft-com:vml" Requires="v">
                <p:oleObj spid="_x0000_s87064" r:id="rId4" imgW="1588189" imgH="419282" progId="Equation.3">
                  <p:embed/>
                </p:oleObj>
              </mc:Choice>
              <mc:Fallback>
                <p:oleObj r:id="rId4" imgW="1588189" imgH="419282" progId="Equation.3">
                  <p:embed/>
                  <p:pic>
                    <p:nvPicPr>
                      <p:cNvPr id="5" name="Object 4">
                        <a:extLst>
                          <a:ext uri="{FF2B5EF4-FFF2-40B4-BE49-F238E27FC236}">
                            <a16:creationId xmlns:a16="http://schemas.microsoft.com/office/drawing/2014/main" id="{1EB86B89-6F2D-4FC3-9E03-5DA7C7408A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3140968"/>
                        <a:ext cx="2731542" cy="67918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688214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5068E7A-CCC4-469F-B17A-3048A460D318}"/>
              </a:ext>
            </a:extLst>
          </p:cNvPr>
          <p:cNvSpPr>
            <a:spLocks noGrp="1" noChangeArrowheads="1"/>
          </p:cNvSpPr>
          <p:nvPr>
            <p:ph type="title"/>
          </p:nvPr>
        </p:nvSpPr>
        <p:spPr/>
        <p:txBody>
          <a:bodyPr/>
          <a:lstStyle/>
          <a:p>
            <a:r>
              <a:rPr lang="zh-CN" altLang="en-US" dirty="0"/>
              <a:t>主观</a:t>
            </a:r>
            <a:r>
              <a:rPr lang="zh-CN" altLang="en-US" dirty="0">
                <a:latin typeface="Comic Sans MS" panose="030F0702030302020204" pitchFamily="66" charset="0"/>
              </a:rPr>
              <a:t>贝叶斯</a:t>
            </a:r>
            <a:r>
              <a:rPr lang="zh-CN" altLang="en-US" dirty="0"/>
              <a:t>方法评价</a:t>
            </a:r>
            <a:endParaRPr lang="zh-CN" altLang="en-US" sz="2800" dirty="0"/>
          </a:p>
        </p:txBody>
      </p:sp>
      <p:sp>
        <p:nvSpPr>
          <p:cNvPr id="43013" name="Rectangle 5">
            <a:extLst>
              <a:ext uri="{FF2B5EF4-FFF2-40B4-BE49-F238E27FC236}">
                <a16:creationId xmlns:a16="http://schemas.microsoft.com/office/drawing/2014/main" id="{E3B351FB-FD98-4075-AE4B-CC6ED2F4EFDD}"/>
              </a:ext>
            </a:extLst>
          </p:cNvPr>
          <p:cNvSpPr>
            <a:spLocks noGrp="1" noChangeArrowheads="1"/>
          </p:cNvSpPr>
          <p:nvPr>
            <p:ph type="body" idx="1"/>
          </p:nvPr>
        </p:nvSpPr>
        <p:spPr>
          <a:xfrm>
            <a:off x="566738" y="1196752"/>
            <a:ext cx="8001000" cy="5040560"/>
          </a:xfrm>
        </p:spPr>
        <p:txBody>
          <a:bodyPr/>
          <a:lstStyle/>
          <a:p>
            <a:r>
              <a:rPr lang="zh-CN" altLang="en-US" dirty="0"/>
              <a:t>主观</a:t>
            </a:r>
            <a:r>
              <a:rPr lang="en-US" altLang="zh-CN" dirty="0"/>
              <a:t>Bayes</a:t>
            </a:r>
            <a:r>
              <a:rPr lang="zh-CN" altLang="en-US" dirty="0"/>
              <a:t>方法的评价</a:t>
            </a:r>
          </a:p>
          <a:p>
            <a:pPr lvl="1"/>
            <a:r>
              <a:rPr lang="zh-CN" altLang="en-US" dirty="0"/>
              <a:t>主观</a:t>
            </a:r>
            <a:r>
              <a:rPr lang="en-US" altLang="zh-CN" dirty="0"/>
              <a:t>Bayes</a:t>
            </a:r>
            <a:r>
              <a:rPr lang="zh-CN" altLang="en-US" dirty="0"/>
              <a:t>方法的主要优点： </a:t>
            </a:r>
          </a:p>
          <a:p>
            <a:pPr lvl="2"/>
            <a:r>
              <a:rPr lang="zh-CN" altLang="en-US" dirty="0"/>
              <a:t>具有较坚实的理论基础。</a:t>
            </a:r>
          </a:p>
          <a:p>
            <a:pPr lvl="2"/>
            <a:r>
              <a:rPr lang="zh-CN" altLang="en-US" dirty="0"/>
              <a:t>知识的静态强度 </a:t>
            </a:r>
            <a:r>
              <a:rPr lang="en-US" altLang="zh-CN" dirty="0"/>
              <a:t>LS </a:t>
            </a:r>
            <a:r>
              <a:rPr lang="zh-CN" altLang="en-US" dirty="0"/>
              <a:t>及</a:t>
            </a:r>
            <a:r>
              <a:rPr lang="en-US" altLang="zh-CN" dirty="0"/>
              <a:t>LN </a:t>
            </a:r>
            <a:r>
              <a:rPr lang="zh-CN" altLang="en-US" dirty="0"/>
              <a:t>是由领域专家根据实践经验给出的，推出的结论有较准确的确定性。</a:t>
            </a:r>
          </a:p>
          <a:p>
            <a:pPr lvl="2"/>
            <a:r>
              <a:rPr lang="zh-CN" altLang="en-US" dirty="0"/>
              <a:t>主观</a:t>
            </a:r>
            <a:r>
              <a:rPr lang="en-US" altLang="zh-CN" dirty="0"/>
              <a:t>Bayes</a:t>
            </a:r>
            <a:r>
              <a:rPr lang="zh-CN" altLang="en-US" dirty="0"/>
              <a:t>方法是一种比较实用且较灵活的不确定性推理方法。</a:t>
            </a:r>
          </a:p>
          <a:p>
            <a:pPr lvl="1"/>
            <a:r>
              <a:rPr lang="zh-CN" altLang="en-US" dirty="0"/>
              <a:t>主观</a:t>
            </a:r>
            <a:r>
              <a:rPr lang="en-US" altLang="zh-CN" dirty="0"/>
              <a:t>Bayes</a:t>
            </a:r>
            <a:r>
              <a:rPr lang="zh-CN" altLang="en-US" dirty="0"/>
              <a:t>方法的主要缺点 ： </a:t>
            </a:r>
          </a:p>
          <a:p>
            <a:pPr lvl="2"/>
            <a:r>
              <a:rPr lang="zh-CN" altLang="en-US" dirty="0"/>
              <a:t>要求领域专家在给出知识时，同时给出</a:t>
            </a:r>
            <a:r>
              <a:rPr lang="en-US" altLang="zh-CN" dirty="0"/>
              <a:t>H</a:t>
            </a:r>
            <a:r>
              <a:rPr lang="zh-CN" altLang="en-US" dirty="0"/>
              <a:t>的先验概率。 </a:t>
            </a:r>
          </a:p>
          <a:p>
            <a:pPr lvl="2"/>
            <a:r>
              <a:rPr lang="en-US" altLang="zh-CN" dirty="0"/>
              <a:t>Bayes</a:t>
            </a:r>
            <a:r>
              <a:rPr lang="zh-CN" altLang="en-US" dirty="0"/>
              <a:t>定理中关于事件独立性的要求使主观</a:t>
            </a:r>
            <a:r>
              <a:rPr lang="en-US" altLang="zh-CN" dirty="0"/>
              <a:t>Bayes </a:t>
            </a:r>
            <a:r>
              <a:rPr lang="zh-CN" altLang="en-US" dirty="0"/>
              <a:t>方法的应用受到了限制。</a:t>
            </a:r>
          </a:p>
        </p:txBody>
      </p:sp>
      <p:sp>
        <p:nvSpPr>
          <p:cNvPr id="2" name="灯片编号占位符 1">
            <a:extLst>
              <a:ext uri="{FF2B5EF4-FFF2-40B4-BE49-F238E27FC236}">
                <a16:creationId xmlns:a16="http://schemas.microsoft.com/office/drawing/2014/main" id="{79F8EAD1-DABC-4274-9B69-2B13E6B68E97}"/>
              </a:ext>
            </a:extLst>
          </p:cNvPr>
          <p:cNvSpPr>
            <a:spLocks noGrp="1"/>
          </p:cNvSpPr>
          <p:nvPr>
            <p:ph type="sldNum" sz="quarter" idx="12"/>
          </p:nvPr>
        </p:nvSpPr>
        <p:spPr/>
        <p:txBody>
          <a:bodyPr/>
          <a:lstStyle/>
          <a:p>
            <a:pPr>
              <a:defRPr/>
            </a:pPr>
            <a:fld id="{F93565C8-2DE5-4E5B-A203-1E3BCE8159D5}" type="slidenum">
              <a:rPr lang="zh-CN" altLang="en-US" smtClean="0"/>
              <a:pPr>
                <a:defRPr/>
              </a:pPr>
              <a:t>58</a:t>
            </a:fld>
            <a:endParaRPr lang="en-US" altLang="zh-CN"/>
          </a:p>
        </p:txBody>
      </p:sp>
    </p:spTree>
    <p:extLst>
      <p:ext uri="{BB962C8B-B14F-4D97-AF65-F5344CB8AC3E}">
        <p14:creationId xmlns:p14="http://schemas.microsoft.com/office/powerpoint/2010/main" val="4236974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3F70F-AFED-43BF-BBB3-8E1D84A0D08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AAB212C-668B-4CA9-A184-291DEEE86CDE}"/>
              </a:ext>
            </a:extLst>
          </p:cNvPr>
          <p:cNvSpPr>
            <a:spLocks noGrp="1"/>
          </p:cNvSpPr>
          <p:nvPr>
            <p:ph idx="1"/>
          </p:nvPr>
        </p:nvSpPr>
        <p:spPr>
          <a:xfrm>
            <a:off x="2915816" y="1628800"/>
            <a:ext cx="5507906" cy="4248472"/>
          </a:xfrm>
        </p:spPr>
        <p:txBody>
          <a:bodyPr/>
          <a:lstStyle/>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不确定推理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概率推理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主观贝叶斯方法</a:t>
            </a:r>
          </a:p>
          <a:p>
            <a:pPr marL="449263" indent="-449263" hangingPunct="1">
              <a:defRPr/>
            </a:pPr>
            <a:r>
              <a:rPr lang="zh-CN" altLang="en-US" sz="3000" dirty="0">
                <a:solidFill>
                  <a:srgbClr val="FF0000"/>
                </a:solidFill>
                <a:effectLst>
                  <a:outerShdw blurRad="38100" dist="38100" dir="2700000" algn="tl">
                    <a:srgbClr val="C0C0C0"/>
                  </a:outerShdw>
                </a:effectLst>
                <a:latin typeface="微软雅黑" panose="020B0503020204020204" pitchFamily="34" charset="-122"/>
              </a:rPr>
              <a:t>可信度方法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证据理论</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小结</a:t>
            </a:r>
            <a:endParaRPr lang="zh-CN" altLang="en-US" sz="3000" dirty="0"/>
          </a:p>
        </p:txBody>
      </p:sp>
      <p:sp>
        <p:nvSpPr>
          <p:cNvPr id="4" name="灯片编号占位符 3">
            <a:extLst>
              <a:ext uri="{FF2B5EF4-FFF2-40B4-BE49-F238E27FC236}">
                <a16:creationId xmlns:a16="http://schemas.microsoft.com/office/drawing/2014/main" id="{DF0E1BCB-1A9A-4EBE-AD0C-795F3523874B}"/>
              </a:ext>
            </a:extLst>
          </p:cNvPr>
          <p:cNvSpPr>
            <a:spLocks noGrp="1"/>
          </p:cNvSpPr>
          <p:nvPr>
            <p:ph type="sldNum" sz="quarter" idx="12"/>
          </p:nvPr>
        </p:nvSpPr>
        <p:spPr/>
        <p:txBody>
          <a:bodyPr/>
          <a:lstStyle/>
          <a:p>
            <a:pPr>
              <a:defRPr/>
            </a:pPr>
            <a:fld id="{F93565C8-2DE5-4E5B-A203-1E3BCE8159D5}" type="slidenum">
              <a:rPr lang="zh-CN" altLang="en-US" smtClean="0"/>
              <a:pPr>
                <a:defRPr/>
              </a:pPr>
              <a:t>59</a:t>
            </a:fld>
            <a:endParaRPr lang="en-US" altLang="zh-CN"/>
          </a:p>
        </p:txBody>
      </p:sp>
    </p:spTree>
    <p:extLst>
      <p:ext uri="{BB962C8B-B14F-4D97-AF65-F5344CB8AC3E}">
        <p14:creationId xmlns:p14="http://schemas.microsoft.com/office/powerpoint/2010/main" val="273736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5DB12-64B9-42D6-8114-C749BA99A310}"/>
              </a:ext>
            </a:extLst>
          </p:cNvPr>
          <p:cNvSpPr>
            <a:spLocks noGrp="1"/>
          </p:cNvSpPr>
          <p:nvPr>
            <p:ph type="title"/>
          </p:nvPr>
        </p:nvSpPr>
        <p:spPr/>
        <p:txBody>
          <a:bodyPr/>
          <a:lstStyle/>
          <a:p>
            <a:r>
              <a:rPr lang="zh-CN" altLang="en-US" dirty="0"/>
              <a:t>概述</a:t>
            </a:r>
            <a:r>
              <a:rPr lang="en-US" altLang="zh-CN" dirty="0"/>
              <a:t>Cont.</a:t>
            </a:r>
            <a:endParaRPr lang="zh-CN" altLang="en-US" dirty="0"/>
          </a:p>
        </p:txBody>
      </p:sp>
      <p:sp>
        <p:nvSpPr>
          <p:cNvPr id="3" name="内容占位符 2">
            <a:extLst>
              <a:ext uri="{FF2B5EF4-FFF2-40B4-BE49-F238E27FC236}">
                <a16:creationId xmlns:a16="http://schemas.microsoft.com/office/drawing/2014/main" id="{18BAB8BA-AA82-486C-A16F-BC2CAE8C18CC}"/>
              </a:ext>
            </a:extLst>
          </p:cNvPr>
          <p:cNvSpPr>
            <a:spLocks noGrp="1"/>
          </p:cNvSpPr>
          <p:nvPr>
            <p:ph idx="1"/>
          </p:nvPr>
        </p:nvSpPr>
        <p:spPr/>
        <p:txBody>
          <a:bodyPr/>
          <a:lstStyle/>
          <a:p>
            <a:r>
              <a:rPr lang="zh-CN" altLang="en-US" dirty="0"/>
              <a:t>不确定性</a:t>
            </a:r>
            <a:r>
              <a:rPr lang="en-US" altLang="zh-CN" dirty="0"/>
              <a:t>(uncertainty)</a:t>
            </a:r>
            <a:r>
              <a:rPr lang="zh-CN" altLang="en-US" dirty="0"/>
              <a:t>就是一个命题</a:t>
            </a:r>
            <a:r>
              <a:rPr lang="en-US" altLang="zh-CN" dirty="0"/>
              <a:t>(</a:t>
            </a:r>
            <a:r>
              <a:rPr lang="zh-CN" altLang="en-US" dirty="0"/>
              <a:t>亦即所表示的事件</a:t>
            </a:r>
            <a:r>
              <a:rPr lang="en-US" altLang="zh-CN" dirty="0"/>
              <a:t>)</a:t>
            </a:r>
            <a:r>
              <a:rPr lang="zh-CN" altLang="en-US" dirty="0"/>
              <a:t>的真实性不能完全肯定，而只能对其为真的可能性给出某种估计。</a:t>
            </a:r>
          </a:p>
          <a:p>
            <a:r>
              <a:rPr lang="zh-CN" altLang="en-US" dirty="0"/>
              <a:t>例如：</a:t>
            </a:r>
          </a:p>
          <a:p>
            <a:pPr lvl="1"/>
            <a:r>
              <a:rPr lang="zh-CN" altLang="en-US" dirty="0"/>
              <a:t>如果乌云密布</a:t>
            </a:r>
            <a:r>
              <a:rPr lang="en-US" altLang="zh-CN" dirty="0"/>
              <a:t>\</a:t>
            </a:r>
            <a:r>
              <a:rPr lang="zh-CN" altLang="en-US" dirty="0"/>
              <a:t>电闪雷鸣，则可能要下暴雨。</a:t>
            </a:r>
          </a:p>
          <a:p>
            <a:pPr lvl="1"/>
            <a:r>
              <a:rPr lang="zh-CN" altLang="en-US" dirty="0"/>
              <a:t>如果头痛发烧，则大概是患了感冒。</a:t>
            </a:r>
            <a:endParaRPr lang="en-US" altLang="zh-CN" dirty="0"/>
          </a:p>
          <a:p>
            <a:pPr lvl="1"/>
            <a:r>
              <a:rPr lang="zh-CN" altLang="en-US" dirty="0"/>
              <a:t>小王是个高个子。</a:t>
            </a:r>
          </a:p>
          <a:p>
            <a:pPr lvl="1"/>
            <a:r>
              <a:rPr lang="zh-CN" altLang="en-US" dirty="0"/>
              <a:t>张三和李四是好朋友。</a:t>
            </a:r>
          </a:p>
          <a:p>
            <a:pPr lvl="1"/>
            <a:r>
              <a:rPr lang="zh-CN" altLang="en-US" dirty="0"/>
              <a:t>如果向左转，则身体就向左稍倾。</a:t>
            </a:r>
          </a:p>
          <a:p>
            <a:pPr lvl="1"/>
            <a:endParaRPr lang="zh-CN" altLang="en-US" dirty="0"/>
          </a:p>
          <a:p>
            <a:endParaRPr lang="zh-CN" altLang="en-US" dirty="0"/>
          </a:p>
        </p:txBody>
      </p:sp>
      <p:sp>
        <p:nvSpPr>
          <p:cNvPr id="4" name="灯片编号占位符 3">
            <a:extLst>
              <a:ext uri="{FF2B5EF4-FFF2-40B4-BE49-F238E27FC236}">
                <a16:creationId xmlns:a16="http://schemas.microsoft.com/office/drawing/2014/main" id="{775B8343-CB9A-4F92-B089-CC2B0F69F0F0}"/>
              </a:ext>
            </a:extLst>
          </p:cNvPr>
          <p:cNvSpPr>
            <a:spLocks noGrp="1"/>
          </p:cNvSpPr>
          <p:nvPr>
            <p:ph type="sldNum" sz="quarter" idx="12"/>
          </p:nvPr>
        </p:nvSpPr>
        <p:spPr/>
        <p:txBody>
          <a:bodyPr/>
          <a:lstStyle/>
          <a:p>
            <a:pPr>
              <a:defRPr/>
            </a:pPr>
            <a:fld id="{F93565C8-2DE5-4E5B-A203-1E3BCE8159D5}" type="slidenum">
              <a:rPr lang="zh-CN" altLang="en-US" smtClean="0"/>
              <a:pPr>
                <a:defRPr/>
              </a:pPr>
              <a:t>6</a:t>
            </a:fld>
            <a:endParaRPr lang="en-US" altLang="zh-CN"/>
          </a:p>
        </p:txBody>
      </p:sp>
    </p:spTree>
    <p:extLst>
      <p:ext uri="{BB962C8B-B14F-4D97-AF65-F5344CB8AC3E}">
        <p14:creationId xmlns:p14="http://schemas.microsoft.com/office/powerpoint/2010/main" val="3249425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57EAA-8A61-49D6-8F6C-DA54700749FC}"/>
              </a:ext>
            </a:extLst>
          </p:cNvPr>
          <p:cNvSpPr>
            <a:spLocks noGrp="1"/>
          </p:cNvSpPr>
          <p:nvPr>
            <p:ph type="title"/>
          </p:nvPr>
        </p:nvSpPr>
        <p:spPr/>
        <p:txBody>
          <a:bodyPr/>
          <a:lstStyle/>
          <a:p>
            <a:r>
              <a:rPr lang="zh-CN" altLang="en-US" dirty="0"/>
              <a:t>知识体系</a:t>
            </a:r>
          </a:p>
        </p:txBody>
      </p:sp>
      <p:sp>
        <p:nvSpPr>
          <p:cNvPr id="3" name="内容占位符 2">
            <a:extLst>
              <a:ext uri="{FF2B5EF4-FFF2-40B4-BE49-F238E27FC236}">
                <a16:creationId xmlns:a16="http://schemas.microsoft.com/office/drawing/2014/main" id="{4C448BAC-C69B-4389-8D4A-7B7649FB6810}"/>
              </a:ext>
            </a:extLst>
          </p:cNvPr>
          <p:cNvSpPr>
            <a:spLocks noGrp="1"/>
          </p:cNvSpPr>
          <p:nvPr>
            <p:ph idx="1"/>
          </p:nvPr>
        </p:nvSpPr>
        <p:spPr/>
        <p:txBody>
          <a:bodyPr/>
          <a:lstStyle/>
          <a:p>
            <a:r>
              <a:rPr lang="zh-CN" altLang="en-US" dirty="0"/>
              <a:t>可信度方法</a:t>
            </a:r>
            <a:endParaRPr lang="en-US" altLang="zh-CN" dirty="0"/>
          </a:p>
          <a:p>
            <a:pPr lvl="1"/>
            <a:r>
              <a:rPr lang="zh-CN" altLang="en-US" dirty="0"/>
              <a:t>基于可信度的不确定性表示</a:t>
            </a:r>
            <a:endParaRPr lang="en-US" altLang="zh-CN" dirty="0"/>
          </a:p>
          <a:p>
            <a:pPr lvl="2"/>
            <a:r>
              <a:rPr lang="zh-CN" altLang="en-US" dirty="0"/>
              <a:t>知识的不确定性表示</a:t>
            </a:r>
            <a:endParaRPr lang="en-US" altLang="zh-CN" dirty="0"/>
          </a:p>
          <a:p>
            <a:pPr lvl="2"/>
            <a:r>
              <a:rPr lang="zh-CN" altLang="en-US" dirty="0"/>
              <a:t>证据不确定表示</a:t>
            </a:r>
            <a:endParaRPr lang="en-US" altLang="zh-CN" dirty="0"/>
          </a:p>
          <a:p>
            <a:pPr lvl="1"/>
            <a:r>
              <a:rPr lang="zh-CN" altLang="en-US" dirty="0"/>
              <a:t>可信度方法的推理算法</a:t>
            </a:r>
            <a:endParaRPr lang="en-US" altLang="zh-CN" dirty="0"/>
          </a:p>
          <a:p>
            <a:pPr lvl="2"/>
            <a:r>
              <a:rPr lang="zh-CN" altLang="en-US" dirty="0"/>
              <a:t>组合证据的不确定算法</a:t>
            </a:r>
            <a:endParaRPr lang="en-US" altLang="zh-CN" dirty="0"/>
          </a:p>
          <a:p>
            <a:pPr lvl="2"/>
            <a:r>
              <a:rPr lang="zh-CN" altLang="en-US" dirty="0"/>
              <a:t>不确定性传递算法</a:t>
            </a:r>
            <a:endParaRPr lang="en-US" altLang="zh-CN" dirty="0"/>
          </a:p>
          <a:p>
            <a:pPr lvl="2"/>
            <a:r>
              <a:rPr lang="zh-CN" altLang="en-US" dirty="0"/>
              <a:t>多个独立证据退出同一假设的合成算法</a:t>
            </a:r>
          </a:p>
        </p:txBody>
      </p:sp>
      <p:sp>
        <p:nvSpPr>
          <p:cNvPr id="4" name="灯片编号占位符 3">
            <a:extLst>
              <a:ext uri="{FF2B5EF4-FFF2-40B4-BE49-F238E27FC236}">
                <a16:creationId xmlns:a16="http://schemas.microsoft.com/office/drawing/2014/main" id="{3713BCA5-1F20-40A9-8A4C-878940EF1FE5}"/>
              </a:ext>
            </a:extLst>
          </p:cNvPr>
          <p:cNvSpPr>
            <a:spLocks noGrp="1"/>
          </p:cNvSpPr>
          <p:nvPr>
            <p:ph type="sldNum" sz="quarter" idx="12"/>
          </p:nvPr>
        </p:nvSpPr>
        <p:spPr/>
        <p:txBody>
          <a:bodyPr/>
          <a:lstStyle/>
          <a:p>
            <a:pPr>
              <a:defRPr/>
            </a:pPr>
            <a:fld id="{F93565C8-2DE5-4E5B-A203-1E3BCE8159D5}" type="slidenum">
              <a:rPr lang="zh-CN" altLang="en-US" smtClean="0"/>
              <a:pPr>
                <a:defRPr/>
              </a:pPr>
              <a:t>60</a:t>
            </a:fld>
            <a:endParaRPr lang="en-US" altLang="zh-CN"/>
          </a:p>
        </p:txBody>
      </p:sp>
    </p:spTree>
    <p:extLst>
      <p:ext uri="{BB962C8B-B14F-4D97-AF65-F5344CB8AC3E}">
        <p14:creationId xmlns:p14="http://schemas.microsoft.com/office/powerpoint/2010/main" val="23825894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F54BF3F-A67E-4F4E-83BC-E2B23CB77ECD}"/>
              </a:ext>
            </a:extLst>
          </p:cNvPr>
          <p:cNvSpPr>
            <a:spLocks noGrp="1" noChangeArrowheads="1"/>
          </p:cNvSpPr>
          <p:nvPr>
            <p:ph type="title"/>
          </p:nvPr>
        </p:nvSpPr>
        <p:spPr/>
        <p:txBody>
          <a:bodyPr/>
          <a:lstStyle/>
          <a:p>
            <a:r>
              <a:rPr lang="zh-CN" altLang="en-US" dirty="0"/>
              <a:t>可信度</a:t>
            </a:r>
            <a:endParaRPr lang="zh-CN" altLang="en-US" sz="3600" dirty="0"/>
          </a:p>
        </p:txBody>
      </p:sp>
      <p:sp>
        <p:nvSpPr>
          <p:cNvPr id="10243" name="Rectangle 3">
            <a:extLst>
              <a:ext uri="{FF2B5EF4-FFF2-40B4-BE49-F238E27FC236}">
                <a16:creationId xmlns:a16="http://schemas.microsoft.com/office/drawing/2014/main" id="{A4883A56-9842-4B6B-A2AC-30326A005A74}"/>
              </a:ext>
            </a:extLst>
          </p:cNvPr>
          <p:cNvSpPr>
            <a:spLocks noGrp="1" noChangeArrowheads="1"/>
          </p:cNvSpPr>
          <p:nvPr>
            <p:ph type="body" idx="1"/>
          </p:nvPr>
        </p:nvSpPr>
        <p:spPr>
          <a:xfrm>
            <a:off x="594493" y="1196752"/>
            <a:ext cx="8081963" cy="4968552"/>
          </a:xfrm>
        </p:spPr>
        <p:txBody>
          <a:bodyPr/>
          <a:lstStyle/>
          <a:p>
            <a:pPr>
              <a:lnSpc>
                <a:spcPct val="120000"/>
              </a:lnSpc>
              <a:spcBef>
                <a:spcPct val="0"/>
              </a:spcBef>
            </a:pPr>
            <a:r>
              <a:rPr lang="zh-CN" altLang="en-US" dirty="0"/>
              <a:t>可信度方法是美国斯坦福大学</a:t>
            </a:r>
            <a:r>
              <a:rPr lang="en-US" altLang="zh-CN" dirty="0" err="1"/>
              <a:t>E.H.Shortliffe</a:t>
            </a:r>
            <a:r>
              <a:rPr lang="zh-CN" altLang="en-US" dirty="0"/>
              <a:t>等人在确定性理论的基础上，结合概率论等提出的一种不确定性推理方法。</a:t>
            </a:r>
            <a:r>
              <a:rPr lang="en-US" altLang="zh-CN" dirty="0"/>
              <a:t>1976</a:t>
            </a:r>
            <a:r>
              <a:rPr lang="zh-CN" altLang="en-US" dirty="0"/>
              <a:t>年在专家系统</a:t>
            </a:r>
            <a:r>
              <a:rPr lang="en-US" altLang="zh-CN" dirty="0"/>
              <a:t>MYCIN</a:t>
            </a:r>
            <a:r>
              <a:rPr lang="zh-CN" altLang="en-US" dirty="0"/>
              <a:t>中首先应用，它是不确定推理方法中应用最早、且简单有效的方法之一。</a:t>
            </a:r>
            <a:endParaRPr lang="zh-CN" altLang="en-US" dirty="0">
              <a:solidFill>
                <a:srgbClr val="FF0000"/>
              </a:solidFill>
            </a:endParaRPr>
          </a:p>
          <a:p>
            <a:r>
              <a:rPr lang="zh-CN" altLang="en-US" dirty="0">
                <a:solidFill>
                  <a:srgbClr val="FF0000"/>
                </a:solidFill>
              </a:rPr>
              <a:t>什么是可信度？</a:t>
            </a:r>
          </a:p>
          <a:p>
            <a:pPr lvl="1"/>
            <a:r>
              <a:rPr lang="zh-CN" altLang="en-US" dirty="0">
                <a:solidFill>
                  <a:srgbClr val="000000"/>
                </a:solidFill>
              </a:rPr>
              <a:t>根据经验对一个事物或现象为真的相信程度称为可信度。</a:t>
            </a:r>
          </a:p>
          <a:p>
            <a:pPr lvl="1"/>
            <a:r>
              <a:rPr lang="zh-CN" altLang="en-US" dirty="0">
                <a:solidFill>
                  <a:srgbClr val="FF0000"/>
                </a:solidFill>
              </a:rPr>
              <a:t>可信度</a:t>
            </a:r>
            <a:r>
              <a:rPr lang="zh-CN" altLang="en-US" dirty="0">
                <a:solidFill>
                  <a:srgbClr val="000000"/>
                </a:solidFill>
              </a:rPr>
              <a:t>也称作</a:t>
            </a:r>
            <a:r>
              <a:rPr lang="zh-CN" altLang="en-US" dirty="0">
                <a:solidFill>
                  <a:srgbClr val="FF0000"/>
                </a:solidFill>
              </a:rPr>
              <a:t>确定性因子</a:t>
            </a:r>
            <a:r>
              <a:rPr lang="zh-CN" altLang="en-US" dirty="0">
                <a:solidFill>
                  <a:srgbClr val="000000"/>
                </a:solidFill>
              </a:rPr>
              <a:t>。用以度量知识和证据的不确定性。可信度具有较大的</a:t>
            </a:r>
            <a:r>
              <a:rPr lang="zh-CN" altLang="en-US" dirty="0">
                <a:solidFill>
                  <a:srgbClr val="FF0000"/>
                </a:solidFill>
              </a:rPr>
              <a:t>主观性</a:t>
            </a:r>
            <a:r>
              <a:rPr lang="zh-CN" altLang="en-US" dirty="0">
                <a:solidFill>
                  <a:srgbClr val="000000"/>
                </a:solidFill>
              </a:rPr>
              <a:t>和</a:t>
            </a:r>
            <a:r>
              <a:rPr lang="zh-CN" altLang="en-US" dirty="0">
                <a:solidFill>
                  <a:srgbClr val="FF0000"/>
                </a:solidFill>
              </a:rPr>
              <a:t>经验性</a:t>
            </a:r>
            <a:r>
              <a:rPr lang="zh-CN" altLang="en-US" dirty="0">
                <a:solidFill>
                  <a:srgbClr val="000000"/>
                </a:solidFill>
              </a:rPr>
              <a:t>。</a:t>
            </a:r>
          </a:p>
        </p:txBody>
      </p:sp>
      <p:sp>
        <p:nvSpPr>
          <p:cNvPr id="2" name="灯片编号占位符 1">
            <a:extLst>
              <a:ext uri="{FF2B5EF4-FFF2-40B4-BE49-F238E27FC236}">
                <a16:creationId xmlns:a16="http://schemas.microsoft.com/office/drawing/2014/main" id="{4E88E020-53EB-4D14-8B50-012E3ED113BC}"/>
              </a:ext>
            </a:extLst>
          </p:cNvPr>
          <p:cNvSpPr>
            <a:spLocks noGrp="1"/>
          </p:cNvSpPr>
          <p:nvPr>
            <p:ph type="sldNum" sz="quarter" idx="12"/>
          </p:nvPr>
        </p:nvSpPr>
        <p:spPr/>
        <p:txBody>
          <a:bodyPr/>
          <a:lstStyle/>
          <a:p>
            <a:pPr>
              <a:defRPr/>
            </a:pPr>
            <a:fld id="{F93565C8-2DE5-4E5B-A203-1E3BCE8159D5}" type="slidenum">
              <a:rPr lang="zh-CN" altLang="en-US" smtClean="0"/>
              <a:pPr>
                <a:defRPr/>
              </a:pPr>
              <a:t>61</a:t>
            </a:fld>
            <a:endParaRPr lang="en-US" altLang="zh-CN"/>
          </a:p>
        </p:txBody>
      </p:sp>
    </p:spTree>
    <p:extLst>
      <p:ext uri="{BB962C8B-B14F-4D97-AF65-F5344CB8AC3E}">
        <p14:creationId xmlns:p14="http://schemas.microsoft.com/office/powerpoint/2010/main" val="809883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9A13E-1783-4AA2-AC64-64182611D70A}"/>
              </a:ext>
            </a:extLst>
          </p:cNvPr>
          <p:cNvSpPr>
            <a:spLocks noGrp="1"/>
          </p:cNvSpPr>
          <p:nvPr>
            <p:ph type="title"/>
          </p:nvPr>
        </p:nvSpPr>
        <p:spPr/>
        <p:txBody>
          <a:bodyPr/>
          <a:lstStyle/>
          <a:p>
            <a:r>
              <a:rPr lang="zh-CN" altLang="en-US" dirty="0"/>
              <a:t>知识不确定性的表示</a:t>
            </a:r>
          </a:p>
        </p:txBody>
      </p:sp>
      <p:sp>
        <p:nvSpPr>
          <p:cNvPr id="3" name="内容占位符 2">
            <a:extLst>
              <a:ext uri="{FF2B5EF4-FFF2-40B4-BE49-F238E27FC236}">
                <a16:creationId xmlns:a16="http://schemas.microsoft.com/office/drawing/2014/main" id="{064F8AC2-742C-4DE1-827E-08686A93F370}"/>
              </a:ext>
            </a:extLst>
          </p:cNvPr>
          <p:cNvSpPr>
            <a:spLocks noGrp="1"/>
          </p:cNvSpPr>
          <p:nvPr>
            <p:ph idx="1"/>
          </p:nvPr>
        </p:nvSpPr>
        <p:spPr/>
        <p:txBody>
          <a:bodyPr/>
          <a:lstStyle/>
          <a:p>
            <a:pPr>
              <a:lnSpc>
                <a:spcPct val="120000"/>
              </a:lnSpc>
              <a:spcBef>
                <a:spcPct val="0"/>
              </a:spcBef>
            </a:pPr>
            <a:r>
              <a:rPr lang="zh-CN" altLang="en-US" dirty="0"/>
              <a:t>在该模型中，知识是用</a:t>
            </a:r>
            <a:r>
              <a:rPr lang="zh-CN" altLang="en-US" dirty="0">
                <a:solidFill>
                  <a:srgbClr val="FF0000"/>
                </a:solidFill>
              </a:rPr>
              <a:t>产生式规则</a:t>
            </a:r>
            <a:r>
              <a:rPr lang="zh-CN" altLang="en-US" dirty="0"/>
              <a:t>表示的，不确定性以可信度</a:t>
            </a:r>
            <a:r>
              <a:rPr lang="en-US" altLang="zh-CN" dirty="0"/>
              <a:t>CF(H,E)</a:t>
            </a:r>
            <a:r>
              <a:rPr lang="zh-CN" altLang="en-US" dirty="0"/>
              <a:t>表示。</a:t>
            </a:r>
          </a:p>
          <a:p>
            <a:pPr lvl="1">
              <a:lnSpc>
                <a:spcPct val="120000"/>
              </a:lnSpc>
              <a:spcBef>
                <a:spcPct val="0"/>
              </a:spcBef>
            </a:pPr>
            <a:r>
              <a:rPr lang="zh-CN" altLang="en-US" dirty="0"/>
              <a:t>一般形式：</a:t>
            </a:r>
            <a:r>
              <a:rPr lang="en-US" altLang="zh-CN" dirty="0"/>
              <a:t>IF   E   THEN     H  (CF(H, E) )</a:t>
            </a:r>
          </a:p>
          <a:p>
            <a:pPr lvl="1">
              <a:lnSpc>
                <a:spcPct val="120000"/>
              </a:lnSpc>
              <a:spcBef>
                <a:spcPct val="0"/>
              </a:spcBef>
            </a:pPr>
            <a:r>
              <a:rPr lang="zh-CN" altLang="en-US" dirty="0"/>
              <a:t>其中：</a:t>
            </a:r>
          </a:p>
          <a:p>
            <a:pPr lvl="2">
              <a:lnSpc>
                <a:spcPct val="120000"/>
              </a:lnSpc>
              <a:spcBef>
                <a:spcPct val="0"/>
              </a:spcBef>
            </a:pPr>
            <a:r>
              <a:rPr lang="zh-CN" altLang="en-US" dirty="0"/>
              <a:t>（</a:t>
            </a:r>
            <a:r>
              <a:rPr lang="en-US" altLang="zh-CN" dirty="0"/>
              <a:t>1</a:t>
            </a:r>
            <a:r>
              <a:rPr lang="zh-CN" altLang="en-US" dirty="0"/>
              <a:t>）</a:t>
            </a:r>
            <a:r>
              <a:rPr lang="en-US" altLang="zh-CN" dirty="0"/>
              <a:t>E</a:t>
            </a:r>
            <a:r>
              <a:rPr lang="zh-CN" altLang="en-US" dirty="0"/>
              <a:t>是知识的前提或称为证据，可以是命题的合取、析取组合等。 </a:t>
            </a:r>
          </a:p>
          <a:p>
            <a:pPr lvl="2">
              <a:lnSpc>
                <a:spcPct val="120000"/>
              </a:lnSpc>
              <a:spcBef>
                <a:spcPct val="0"/>
              </a:spcBef>
            </a:pPr>
            <a:r>
              <a:rPr lang="zh-CN" altLang="en-US" dirty="0"/>
              <a:t>（</a:t>
            </a:r>
            <a:r>
              <a:rPr lang="en-US" altLang="zh-CN" dirty="0"/>
              <a:t>2</a:t>
            </a:r>
            <a:r>
              <a:rPr lang="zh-CN" altLang="en-US" dirty="0"/>
              <a:t>）结论</a:t>
            </a:r>
            <a:r>
              <a:rPr lang="en-US" altLang="zh-CN" dirty="0"/>
              <a:t>H</a:t>
            </a:r>
            <a:r>
              <a:rPr lang="zh-CN" altLang="en-US" dirty="0"/>
              <a:t>可为单一命题，也可以是复合命题。</a:t>
            </a:r>
          </a:p>
          <a:p>
            <a:pPr lvl="2">
              <a:lnSpc>
                <a:spcPct val="120000"/>
              </a:lnSpc>
              <a:spcBef>
                <a:spcPct val="0"/>
              </a:spcBef>
            </a:pPr>
            <a:r>
              <a:rPr lang="zh-CN" altLang="en-US" dirty="0"/>
              <a:t>（</a:t>
            </a:r>
            <a:r>
              <a:rPr lang="en-US" altLang="zh-CN" dirty="0"/>
              <a:t>3</a:t>
            </a:r>
            <a:r>
              <a:rPr lang="zh-CN" altLang="en-US" dirty="0"/>
              <a:t>）</a:t>
            </a:r>
            <a:r>
              <a:rPr lang="en-US" altLang="zh-CN" dirty="0"/>
              <a:t>CF(H, E)</a:t>
            </a:r>
            <a:r>
              <a:rPr lang="zh-CN" altLang="en-US" dirty="0"/>
              <a:t>为确定性因子，简称</a:t>
            </a:r>
            <a:r>
              <a:rPr lang="zh-CN" altLang="en-US" dirty="0">
                <a:solidFill>
                  <a:srgbClr val="FF0000"/>
                </a:solidFill>
              </a:rPr>
              <a:t>可信度</a:t>
            </a:r>
            <a:r>
              <a:rPr lang="zh-CN" altLang="en-US" dirty="0"/>
              <a:t>，用以量度规则的确定性（可信）程度。</a:t>
            </a:r>
          </a:p>
          <a:p>
            <a:endParaRPr lang="zh-CN" altLang="en-US" dirty="0"/>
          </a:p>
        </p:txBody>
      </p:sp>
      <p:sp>
        <p:nvSpPr>
          <p:cNvPr id="4" name="灯片编号占位符 3">
            <a:extLst>
              <a:ext uri="{FF2B5EF4-FFF2-40B4-BE49-F238E27FC236}">
                <a16:creationId xmlns:a16="http://schemas.microsoft.com/office/drawing/2014/main" id="{ABE56475-E42B-4D02-8CA5-211B3703C9A3}"/>
              </a:ext>
            </a:extLst>
          </p:cNvPr>
          <p:cNvSpPr>
            <a:spLocks noGrp="1"/>
          </p:cNvSpPr>
          <p:nvPr>
            <p:ph type="sldNum" sz="quarter" idx="12"/>
          </p:nvPr>
        </p:nvSpPr>
        <p:spPr/>
        <p:txBody>
          <a:bodyPr/>
          <a:lstStyle/>
          <a:p>
            <a:pPr>
              <a:defRPr/>
            </a:pPr>
            <a:fld id="{F93565C8-2DE5-4E5B-A203-1E3BCE8159D5}" type="slidenum">
              <a:rPr lang="zh-CN" altLang="en-US" smtClean="0"/>
              <a:pPr>
                <a:defRPr/>
              </a:pPr>
              <a:t>62</a:t>
            </a:fld>
            <a:endParaRPr lang="en-US" altLang="zh-CN"/>
          </a:p>
        </p:txBody>
      </p:sp>
    </p:spTree>
    <p:extLst>
      <p:ext uri="{BB962C8B-B14F-4D97-AF65-F5344CB8AC3E}">
        <p14:creationId xmlns:p14="http://schemas.microsoft.com/office/powerpoint/2010/main" val="1773288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C01B8-A4D9-4845-ACFA-20B63F12D2C4}"/>
              </a:ext>
            </a:extLst>
          </p:cNvPr>
          <p:cNvSpPr>
            <a:spLocks noGrp="1"/>
          </p:cNvSpPr>
          <p:nvPr>
            <p:ph type="title"/>
          </p:nvPr>
        </p:nvSpPr>
        <p:spPr/>
        <p:txBody>
          <a:bodyPr/>
          <a:lstStyle/>
          <a:p>
            <a:r>
              <a:rPr lang="zh-CN" altLang="en-US" dirty="0"/>
              <a:t>信任增长度和不信任增长度</a:t>
            </a:r>
          </a:p>
        </p:txBody>
      </p:sp>
      <p:sp>
        <p:nvSpPr>
          <p:cNvPr id="3" name="内容占位符 2">
            <a:extLst>
              <a:ext uri="{FF2B5EF4-FFF2-40B4-BE49-F238E27FC236}">
                <a16:creationId xmlns:a16="http://schemas.microsoft.com/office/drawing/2014/main" id="{963D80C2-F26E-4F6F-BD53-BD9C9A923C0E}"/>
              </a:ext>
            </a:extLst>
          </p:cNvPr>
          <p:cNvSpPr>
            <a:spLocks noGrp="1"/>
          </p:cNvSpPr>
          <p:nvPr>
            <p:ph idx="1"/>
          </p:nvPr>
        </p:nvSpPr>
        <p:spPr/>
        <p:txBody>
          <a:bodyPr/>
          <a:lstStyle/>
          <a:p>
            <a:pPr>
              <a:lnSpc>
                <a:spcPct val="120000"/>
              </a:lnSpc>
              <a:spcBef>
                <a:spcPct val="0"/>
              </a:spcBef>
            </a:pPr>
            <a:r>
              <a:rPr lang="zh-CN" altLang="en-US" sz="2000" dirty="0"/>
              <a:t>在</a:t>
            </a:r>
            <a:r>
              <a:rPr lang="en-US" altLang="zh-CN" sz="2000" dirty="0"/>
              <a:t>MYCIN</a:t>
            </a:r>
            <a:r>
              <a:rPr lang="zh-CN" altLang="en-US" sz="2000" dirty="0"/>
              <a:t>中</a:t>
            </a:r>
            <a:endParaRPr lang="en-US" altLang="zh-CN" sz="2000" dirty="0"/>
          </a:p>
          <a:p>
            <a:pPr lvl="1">
              <a:lnSpc>
                <a:spcPct val="120000"/>
              </a:lnSpc>
              <a:spcBef>
                <a:spcPct val="0"/>
              </a:spcBef>
            </a:pPr>
            <a:r>
              <a:rPr lang="en-US" altLang="zh-CN" sz="2000" dirty="0"/>
              <a:t>CF(H, E) = MB(H, E) - MD(H, E)</a:t>
            </a:r>
          </a:p>
          <a:p>
            <a:pPr>
              <a:lnSpc>
                <a:spcPct val="120000"/>
              </a:lnSpc>
              <a:spcBef>
                <a:spcPct val="0"/>
              </a:spcBef>
            </a:pPr>
            <a:r>
              <a:rPr lang="en-US" altLang="zh-CN" sz="2000" dirty="0"/>
              <a:t>MB(H, E)(Measure Belief)</a:t>
            </a:r>
            <a:r>
              <a:rPr lang="zh-CN" altLang="en-US" sz="2000" dirty="0"/>
              <a:t>指信任增长度，表示因与</a:t>
            </a:r>
            <a:r>
              <a:rPr lang="en-US" altLang="zh-CN" sz="2000" dirty="0"/>
              <a:t>E</a:t>
            </a:r>
            <a:r>
              <a:rPr lang="zh-CN" altLang="en-US" sz="2000" dirty="0"/>
              <a:t>匹配的证据出现，使</a:t>
            </a:r>
            <a:r>
              <a:rPr lang="en-US" altLang="zh-CN" sz="2000" dirty="0"/>
              <a:t>H</a:t>
            </a:r>
            <a:r>
              <a:rPr lang="zh-CN" altLang="en-US" sz="2000" dirty="0"/>
              <a:t>为真的信任增长度。定义如下：</a:t>
            </a:r>
            <a:endParaRPr lang="en-US" altLang="zh-CN" sz="2000" dirty="0"/>
          </a:p>
          <a:p>
            <a:pPr>
              <a:lnSpc>
                <a:spcPct val="120000"/>
              </a:lnSpc>
              <a:spcBef>
                <a:spcPct val="0"/>
              </a:spcBef>
            </a:pPr>
            <a:endParaRPr lang="en-US" altLang="zh-CN" sz="2000" dirty="0"/>
          </a:p>
          <a:p>
            <a:pPr>
              <a:lnSpc>
                <a:spcPct val="120000"/>
              </a:lnSpc>
              <a:spcBef>
                <a:spcPct val="0"/>
              </a:spcBef>
            </a:pPr>
            <a:endParaRPr lang="en-US" altLang="zh-CN" sz="2000" dirty="0"/>
          </a:p>
          <a:p>
            <a:pPr>
              <a:lnSpc>
                <a:spcPct val="120000"/>
              </a:lnSpc>
              <a:spcBef>
                <a:spcPct val="0"/>
              </a:spcBef>
            </a:pPr>
            <a:endParaRPr lang="en-US" altLang="zh-CN" sz="2000" dirty="0"/>
          </a:p>
          <a:p>
            <a:pPr>
              <a:lnSpc>
                <a:spcPct val="120000"/>
              </a:lnSpc>
              <a:spcBef>
                <a:spcPct val="0"/>
              </a:spcBef>
            </a:pPr>
            <a:r>
              <a:rPr lang="en-US" altLang="zh-CN" sz="2000" dirty="0">
                <a:solidFill>
                  <a:srgbClr val="000000"/>
                </a:solidFill>
              </a:rPr>
              <a:t>MD(H, E)(Measure Disbelief)</a:t>
            </a:r>
            <a:r>
              <a:rPr lang="zh-CN" altLang="en-US" sz="2000" dirty="0">
                <a:solidFill>
                  <a:srgbClr val="000000"/>
                </a:solidFill>
              </a:rPr>
              <a:t>指不信任增长度，表示因与</a:t>
            </a:r>
            <a:r>
              <a:rPr lang="en-US" altLang="zh-CN" sz="2000" dirty="0">
                <a:solidFill>
                  <a:srgbClr val="000000"/>
                </a:solidFill>
              </a:rPr>
              <a:t>E</a:t>
            </a:r>
            <a:r>
              <a:rPr lang="zh-CN" altLang="en-US" sz="2000" dirty="0">
                <a:solidFill>
                  <a:srgbClr val="000000"/>
                </a:solidFill>
              </a:rPr>
              <a:t>匹配的证据出现，使</a:t>
            </a:r>
            <a:r>
              <a:rPr lang="en-US" altLang="zh-CN" sz="2000" dirty="0">
                <a:solidFill>
                  <a:srgbClr val="000000"/>
                </a:solidFill>
              </a:rPr>
              <a:t>H</a:t>
            </a:r>
            <a:r>
              <a:rPr lang="zh-CN" altLang="en-US" sz="2000" dirty="0">
                <a:solidFill>
                  <a:srgbClr val="000000"/>
                </a:solidFill>
              </a:rPr>
              <a:t>为真的不信任增长度。定义如下：</a:t>
            </a:r>
            <a:endParaRPr lang="zh-CN" altLang="en-US" sz="2000" dirty="0"/>
          </a:p>
          <a:p>
            <a:pPr>
              <a:lnSpc>
                <a:spcPct val="120000"/>
              </a:lnSpc>
              <a:spcBef>
                <a:spcPct val="0"/>
              </a:spcBef>
            </a:pPr>
            <a:endParaRPr lang="zh-CN" altLang="en-US" sz="2000" dirty="0"/>
          </a:p>
          <a:p>
            <a:endParaRPr lang="zh-CN" altLang="en-US" sz="2000" dirty="0"/>
          </a:p>
        </p:txBody>
      </p:sp>
      <p:sp>
        <p:nvSpPr>
          <p:cNvPr id="4" name="灯片编号占位符 3">
            <a:extLst>
              <a:ext uri="{FF2B5EF4-FFF2-40B4-BE49-F238E27FC236}">
                <a16:creationId xmlns:a16="http://schemas.microsoft.com/office/drawing/2014/main" id="{AB0DFB9B-8486-4495-8AB4-48A5B234509A}"/>
              </a:ext>
            </a:extLst>
          </p:cNvPr>
          <p:cNvSpPr>
            <a:spLocks noGrp="1"/>
          </p:cNvSpPr>
          <p:nvPr>
            <p:ph type="sldNum" sz="quarter" idx="12"/>
          </p:nvPr>
        </p:nvSpPr>
        <p:spPr/>
        <p:txBody>
          <a:bodyPr/>
          <a:lstStyle/>
          <a:p>
            <a:pPr>
              <a:defRPr/>
            </a:pPr>
            <a:fld id="{F93565C8-2DE5-4E5B-A203-1E3BCE8159D5}" type="slidenum">
              <a:rPr lang="zh-CN" altLang="en-US" smtClean="0"/>
              <a:pPr>
                <a:defRPr/>
              </a:pPr>
              <a:t>63</a:t>
            </a:fld>
            <a:endParaRPr lang="en-US" altLang="zh-CN"/>
          </a:p>
        </p:txBody>
      </p:sp>
      <p:pic>
        <p:nvPicPr>
          <p:cNvPr id="5" name="Picture 13" descr="2001">
            <a:extLst>
              <a:ext uri="{FF2B5EF4-FFF2-40B4-BE49-F238E27FC236}">
                <a16:creationId xmlns:a16="http://schemas.microsoft.com/office/drawing/2014/main" id="{2C512895-6279-4A40-AC31-AD33A00B8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661" y="2780928"/>
            <a:ext cx="5689153" cy="12241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2002">
            <a:extLst>
              <a:ext uri="{FF2B5EF4-FFF2-40B4-BE49-F238E27FC236}">
                <a16:creationId xmlns:a16="http://schemas.microsoft.com/office/drawing/2014/main" id="{C7BECED4-E5B8-4780-81DD-94E82B516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661" y="4977259"/>
            <a:ext cx="5903913" cy="1223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5718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F54BD-03E7-4B69-8D19-9F5D46135AB5}"/>
              </a:ext>
            </a:extLst>
          </p:cNvPr>
          <p:cNvSpPr>
            <a:spLocks noGrp="1"/>
          </p:cNvSpPr>
          <p:nvPr>
            <p:ph type="title"/>
          </p:nvPr>
        </p:nvSpPr>
        <p:spPr/>
        <p:txBody>
          <a:bodyPr/>
          <a:lstStyle/>
          <a:p>
            <a:r>
              <a:rPr lang="en-US" altLang="zh-CN" dirty="0"/>
              <a:t>MB</a:t>
            </a:r>
            <a:r>
              <a:rPr lang="zh-CN" altLang="en-US" dirty="0"/>
              <a:t>、</a:t>
            </a:r>
            <a:r>
              <a:rPr lang="en-US" altLang="zh-CN" dirty="0"/>
              <a:t>MD</a:t>
            </a:r>
            <a:r>
              <a:rPr lang="zh-CN" altLang="en-US" dirty="0"/>
              <a:t>、</a:t>
            </a:r>
            <a:r>
              <a:rPr lang="en-US" altLang="zh-CN" dirty="0"/>
              <a:t>CF</a:t>
            </a:r>
            <a:r>
              <a:rPr lang="zh-CN" altLang="en-US" dirty="0"/>
              <a:t>性质</a:t>
            </a:r>
          </a:p>
        </p:txBody>
      </p:sp>
      <p:sp>
        <p:nvSpPr>
          <p:cNvPr id="3" name="内容占位符 2">
            <a:extLst>
              <a:ext uri="{FF2B5EF4-FFF2-40B4-BE49-F238E27FC236}">
                <a16:creationId xmlns:a16="http://schemas.microsoft.com/office/drawing/2014/main" id="{5F038FB3-0E64-438C-9163-1F79273FFDD5}"/>
              </a:ext>
            </a:extLst>
          </p:cNvPr>
          <p:cNvSpPr>
            <a:spLocks noGrp="1"/>
          </p:cNvSpPr>
          <p:nvPr>
            <p:ph idx="1"/>
          </p:nvPr>
        </p:nvSpPr>
        <p:spPr/>
        <p:txBody>
          <a:bodyPr/>
          <a:lstStyle/>
          <a:p>
            <a:r>
              <a:rPr lang="zh-CN" altLang="en-US" sz="2000" dirty="0"/>
              <a:t>性质</a:t>
            </a:r>
            <a:r>
              <a:rPr lang="en-US" altLang="zh-CN" sz="2000" dirty="0"/>
              <a:t>1</a:t>
            </a:r>
            <a:r>
              <a:rPr lang="zh-CN" altLang="en-US" sz="2000" dirty="0"/>
              <a:t>：取值范围</a:t>
            </a:r>
            <a:endParaRPr lang="en-US" altLang="zh-CN" sz="2000" dirty="0"/>
          </a:p>
          <a:p>
            <a:pPr lvl="1"/>
            <a:r>
              <a:rPr lang="en-US" altLang="zh-CN" sz="2000" dirty="0"/>
              <a:t>0 </a:t>
            </a:r>
            <a:r>
              <a:rPr lang="en-US" altLang="zh-CN" sz="2000" dirty="0">
                <a:sym typeface="Symbol" panose="05050102010706020507" pitchFamily="18" charset="2"/>
              </a:rPr>
              <a:t> MB(H, E)  1</a:t>
            </a:r>
          </a:p>
          <a:p>
            <a:pPr lvl="1"/>
            <a:r>
              <a:rPr lang="en-US" altLang="zh-CN" sz="2000" dirty="0"/>
              <a:t>0 </a:t>
            </a:r>
            <a:r>
              <a:rPr lang="en-US" altLang="zh-CN" sz="2000" dirty="0">
                <a:sym typeface="Symbol" panose="05050102010706020507" pitchFamily="18" charset="2"/>
              </a:rPr>
              <a:t> MD(H, E)  1</a:t>
            </a:r>
          </a:p>
          <a:p>
            <a:pPr lvl="1"/>
            <a:r>
              <a:rPr lang="en-US" altLang="zh-CN" sz="2000" dirty="0"/>
              <a:t>-1 </a:t>
            </a:r>
            <a:r>
              <a:rPr lang="en-US" altLang="zh-CN" sz="2000" dirty="0">
                <a:sym typeface="Symbol" panose="05050102010706020507" pitchFamily="18" charset="2"/>
              </a:rPr>
              <a:t> CF(H, E)  1</a:t>
            </a:r>
          </a:p>
          <a:p>
            <a:r>
              <a:rPr lang="zh-CN" altLang="en-US" sz="2000" dirty="0">
                <a:sym typeface="Symbol" panose="05050102010706020507" pitchFamily="18" charset="2"/>
              </a:rPr>
              <a:t>性质</a:t>
            </a:r>
            <a:r>
              <a:rPr lang="en-US" altLang="zh-CN" sz="2000" dirty="0">
                <a:sym typeface="Symbol" panose="05050102010706020507" pitchFamily="18" charset="2"/>
              </a:rPr>
              <a:t>2</a:t>
            </a:r>
            <a:r>
              <a:rPr lang="zh-CN" altLang="en-US" sz="2000" dirty="0">
                <a:sym typeface="Symbol" panose="05050102010706020507" pitchFamily="18" charset="2"/>
              </a:rPr>
              <a:t>：互斥性</a:t>
            </a:r>
            <a:endParaRPr lang="en-US" altLang="zh-CN" sz="2000" dirty="0">
              <a:sym typeface="Symbol" panose="05050102010706020507" pitchFamily="18" charset="2"/>
            </a:endParaRPr>
          </a:p>
          <a:p>
            <a:pPr lvl="1"/>
            <a:r>
              <a:rPr lang="en-US" altLang="zh-CN" sz="2000" dirty="0"/>
              <a:t>MB</a:t>
            </a:r>
            <a:r>
              <a:rPr lang="zh-CN" altLang="en-US" sz="2000" dirty="0"/>
              <a:t>和</a:t>
            </a:r>
            <a:r>
              <a:rPr lang="en-US" altLang="zh-CN" sz="2000" dirty="0"/>
              <a:t>MD</a:t>
            </a:r>
            <a:r>
              <a:rPr lang="zh-CN" altLang="en-US" sz="2000" dirty="0"/>
              <a:t>是互斥的。即：</a:t>
            </a:r>
          </a:p>
          <a:p>
            <a:pPr lvl="2"/>
            <a:r>
              <a:rPr lang="zh-CN" altLang="en-US" sz="1800" dirty="0"/>
              <a:t>当</a:t>
            </a:r>
            <a:r>
              <a:rPr lang="en-US" altLang="zh-CN" sz="1800" dirty="0"/>
              <a:t>MB&gt;0</a:t>
            </a:r>
            <a:r>
              <a:rPr lang="zh-CN" altLang="en-US" sz="1800" dirty="0"/>
              <a:t>时，</a:t>
            </a:r>
            <a:r>
              <a:rPr lang="en-US" altLang="zh-CN" sz="1800" dirty="0"/>
              <a:t>MD=0</a:t>
            </a:r>
          </a:p>
          <a:p>
            <a:pPr lvl="2"/>
            <a:r>
              <a:rPr lang="zh-CN" altLang="en-US" sz="1800" dirty="0"/>
              <a:t>当</a:t>
            </a:r>
            <a:r>
              <a:rPr lang="en-US" altLang="zh-CN" sz="1800" dirty="0"/>
              <a:t>MD&gt;0</a:t>
            </a:r>
            <a:r>
              <a:rPr lang="zh-CN" altLang="en-US" sz="1800" dirty="0"/>
              <a:t>时，</a:t>
            </a:r>
            <a:r>
              <a:rPr lang="en-US" altLang="zh-CN" sz="1800" dirty="0"/>
              <a:t>MB=0</a:t>
            </a:r>
          </a:p>
          <a:p>
            <a:endParaRPr lang="zh-CN" altLang="en-US" dirty="0"/>
          </a:p>
          <a:p>
            <a:endParaRPr lang="zh-CN" altLang="en-US" dirty="0"/>
          </a:p>
        </p:txBody>
      </p:sp>
      <p:sp>
        <p:nvSpPr>
          <p:cNvPr id="4" name="灯片编号占位符 3">
            <a:extLst>
              <a:ext uri="{FF2B5EF4-FFF2-40B4-BE49-F238E27FC236}">
                <a16:creationId xmlns:a16="http://schemas.microsoft.com/office/drawing/2014/main" id="{06D079D1-ADFB-4790-BB59-D31A1A398A46}"/>
              </a:ext>
            </a:extLst>
          </p:cNvPr>
          <p:cNvSpPr>
            <a:spLocks noGrp="1"/>
          </p:cNvSpPr>
          <p:nvPr>
            <p:ph type="sldNum" sz="quarter" idx="12"/>
          </p:nvPr>
        </p:nvSpPr>
        <p:spPr/>
        <p:txBody>
          <a:bodyPr/>
          <a:lstStyle/>
          <a:p>
            <a:pPr>
              <a:defRPr/>
            </a:pPr>
            <a:fld id="{F93565C8-2DE5-4E5B-A203-1E3BCE8159D5}" type="slidenum">
              <a:rPr lang="zh-CN" altLang="en-US" smtClean="0"/>
              <a:pPr>
                <a:defRPr/>
              </a:pPr>
              <a:t>64</a:t>
            </a:fld>
            <a:endParaRPr lang="en-US" altLang="zh-CN"/>
          </a:p>
        </p:txBody>
      </p:sp>
      <p:graphicFrame>
        <p:nvGraphicFramePr>
          <p:cNvPr id="5" name="Object 3">
            <a:extLst>
              <a:ext uri="{FF2B5EF4-FFF2-40B4-BE49-F238E27FC236}">
                <a16:creationId xmlns:a16="http://schemas.microsoft.com/office/drawing/2014/main" id="{21CFF2B1-65E6-4C3C-B68B-DA2E1FF5855A}"/>
              </a:ext>
            </a:extLst>
          </p:cNvPr>
          <p:cNvGraphicFramePr>
            <a:graphicFrameLocks noChangeAspect="1"/>
          </p:cNvGraphicFramePr>
          <p:nvPr>
            <p:extLst>
              <p:ext uri="{D42A27DB-BD31-4B8C-83A1-F6EECF244321}">
                <p14:modId xmlns:p14="http://schemas.microsoft.com/office/powerpoint/2010/main" val="1669214680"/>
              </p:ext>
            </p:extLst>
          </p:nvPr>
        </p:nvGraphicFramePr>
        <p:xfrm>
          <a:off x="1619672" y="4437112"/>
          <a:ext cx="6361113" cy="1550988"/>
        </p:xfrm>
        <a:graphic>
          <a:graphicData uri="http://schemas.openxmlformats.org/presentationml/2006/ole">
            <mc:AlternateContent xmlns:mc="http://schemas.openxmlformats.org/markup-compatibility/2006">
              <mc:Choice xmlns:v="urn:schemas-microsoft-com:vml" Requires="v">
                <p:oleObj spid="_x0000_s88084" name="Equation" r:id="rId3" imgW="4267080" imgH="1041120" progId="Equation.3">
                  <p:embed/>
                </p:oleObj>
              </mc:Choice>
              <mc:Fallback>
                <p:oleObj name="Equation" r:id="rId3" imgW="4267080" imgH="1041120" progId="Equation.3">
                  <p:embed/>
                  <p:pic>
                    <p:nvPicPr>
                      <p:cNvPr id="100355" name="Object 3">
                        <a:extLst>
                          <a:ext uri="{FF2B5EF4-FFF2-40B4-BE49-F238E27FC236}">
                            <a16:creationId xmlns:a16="http://schemas.microsoft.com/office/drawing/2014/main" id="{0A6BBBC1-2699-4AA0-A273-DADE3B9F7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4437112"/>
                        <a:ext cx="6361113" cy="155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38659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3B36F-45BA-4103-BDBC-7F93E02B96C9}"/>
              </a:ext>
            </a:extLst>
          </p:cNvPr>
          <p:cNvSpPr>
            <a:spLocks noGrp="1"/>
          </p:cNvSpPr>
          <p:nvPr>
            <p:ph type="title"/>
          </p:nvPr>
        </p:nvSpPr>
        <p:spPr/>
        <p:txBody>
          <a:bodyPr/>
          <a:lstStyle/>
          <a:p>
            <a:r>
              <a:rPr lang="en-US" altLang="zh-CN" dirty="0"/>
              <a:t>MB</a:t>
            </a:r>
            <a:r>
              <a:rPr lang="zh-CN" altLang="en-US" dirty="0"/>
              <a:t>、</a:t>
            </a:r>
            <a:r>
              <a:rPr lang="en-US" altLang="zh-CN" dirty="0"/>
              <a:t>MD</a:t>
            </a:r>
            <a:r>
              <a:rPr lang="zh-CN" altLang="en-US" dirty="0"/>
              <a:t>、</a:t>
            </a:r>
            <a:r>
              <a:rPr lang="en-US" altLang="zh-CN" dirty="0"/>
              <a:t>CF</a:t>
            </a:r>
            <a:r>
              <a:rPr lang="zh-CN" altLang="en-US" dirty="0"/>
              <a:t>性质</a:t>
            </a:r>
            <a:r>
              <a:rPr lang="en-US" altLang="zh-CN" dirty="0"/>
              <a:t>Cont.</a:t>
            </a:r>
            <a:endParaRPr lang="zh-CN" altLang="en-US" dirty="0"/>
          </a:p>
        </p:txBody>
      </p:sp>
      <p:sp>
        <p:nvSpPr>
          <p:cNvPr id="3" name="内容占位符 2">
            <a:extLst>
              <a:ext uri="{FF2B5EF4-FFF2-40B4-BE49-F238E27FC236}">
                <a16:creationId xmlns:a16="http://schemas.microsoft.com/office/drawing/2014/main" id="{D7C12ACC-DE54-4967-B1B8-4C600091FAE0}"/>
              </a:ext>
            </a:extLst>
          </p:cNvPr>
          <p:cNvSpPr>
            <a:spLocks noGrp="1"/>
          </p:cNvSpPr>
          <p:nvPr>
            <p:ph idx="1"/>
          </p:nvPr>
        </p:nvSpPr>
        <p:spPr/>
        <p:txBody>
          <a:bodyPr/>
          <a:lstStyle/>
          <a:p>
            <a:r>
              <a:rPr lang="zh-CN" altLang="en-US" dirty="0"/>
              <a:t>性质</a:t>
            </a:r>
            <a:r>
              <a:rPr lang="en-US" altLang="zh-CN" dirty="0"/>
              <a:t>3</a:t>
            </a:r>
            <a:r>
              <a:rPr lang="zh-CN" altLang="en-US" dirty="0"/>
              <a:t>：相互影响</a:t>
            </a:r>
            <a:endParaRPr lang="en-US" altLang="zh-CN" dirty="0"/>
          </a:p>
          <a:p>
            <a:pPr lvl="1"/>
            <a:r>
              <a:rPr lang="zh-CN" altLang="en-US" sz="2000" dirty="0"/>
              <a:t>若</a:t>
            </a:r>
            <a:r>
              <a:rPr lang="en-US" altLang="zh-CN" sz="2000" dirty="0"/>
              <a:t>P(H|E) = 1</a:t>
            </a:r>
            <a:r>
              <a:rPr lang="zh-CN" altLang="en-US" sz="2000" dirty="0"/>
              <a:t>，即</a:t>
            </a:r>
            <a:r>
              <a:rPr lang="en-US" altLang="zh-CN" sz="2000" dirty="0"/>
              <a:t>E</a:t>
            </a:r>
            <a:r>
              <a:rPr lang="zh-CN" altLang="en-US" sz="2000" dirty="0"/>
              <a:t>为真则</a:t>
            </a:r>
            <a:r>
              <a:rPr lang="en-US" altLang="zh-CN" sz="2000" dirty="0"/>
              <a:t>H</a:t>
            </a:r>
            <a:r>
              <a:rPr lang="zh-CN" altLang="en-US" sz="2000" dirty="0"/>
              <a:t>为真时，则</a:t>
            </a:r>
            <a:r>
              <a:rPr lang="en-US" altLang="zh-CN" sz="2000" dirty="0"/>
              <a:t>MB(H|E) = 1</a:t>
            </a:r>
            <a:r>
              <a:rPr lang="zh-CN" altLang="en-US" sz="2000" dirty="0"/>
              <a:t>，</a:t>
            </a:r>
            <a:r>
              <a:rPr lang="en-US" altLang="zh-CN" sz="2000" dirty="0"/>
              <a:t> MD(H|E) = 0</a:t>
            </a:r>
            <a:r>
              <a:rPr lang="zh-CN" altLang="en-US" sz="2000" dirty="0"/>
              <a:t>，</a:t>
            </a:r>
            <a:r>
              <a:rPr lang="en-US" altLang="zh-CN" sz="2000" dirty="0"/>
              <a:t>CF(H|E) = 1</a:t>
            </a:r>
          </a:p>
          <a:p>
            <a:pPr lvl="1"/>
            <a:r>
              <a:rPr lang="zh-CN" altLang="en-US" sz="2000" dirty="0"/>
              <a:t>若</a:t>
            </a:r>
            <a:r>
              <a:rPr lang="en-US" altLang="zh-CN" sz="2000" dirty="0"/>
              <a:t>P(H|E) = 0</a:t>
            </a:r>
            <a:r>
              <a:rPr lang="zh-CN" altLang="en-US" sz="2000" dirty="0"/>
              <a:t>，即</a:t>
            </a:r>
            <a:r>
              <a:rPr lang="en-US" altLang="zh-CN" sz="2000" dirty="0"/>
              <a:t>E</a:t>
            </a:r>
            <a:r>
              <a:rPr lang="zh-CN" altLang="en-US" sz="2000" dirty="0"/>
              <a:t>为真则</a:t>
            </a:r>
            <a:r>
              <a:rPr lang="en-US" altLang="zh-CN" sz="2000" dirty="0"/>
              <a:t>H</a:t>
            </a:r>
            <a:r>
              <a:rPr lang="zh-CN" altLang="en-US" sz="2000" dirty="0"/>
              <a:t>为假时，则</a:t>
            </a:r>
            <a:r>
              <a:rPr lang="en-US" altLang="zh-CN" sz="2000" dirty="0"/>
              <a:t>MB(H|E) = 0</a:t>
            </a:r>
            <a:r>
              <a:rPr lang="zh-CN" altLang="en-US" sz="2000" dirty="0"/>
              <a:t>，</a:t>
            </a:r>
            <a:r>
              <a:rPr lang="en-US" altLang="zh-CN" sz="2000" dirty="0"/>
              <a:t> MD(H|E) = 1</a:t>
            </a:r>
            <a:r>
              <a:rPr lang="zh-CN" altLang="en-US" sz="2000" dirty="0"/>
              <a:t>，</a:t>
            </a:r>
            <a:r>
              <a:rPr lang="en-US" altLang="zh-CN" sz="2000" dirty="0"/>
              <a:t>CF(H|E) = -1</a:t>
            </a:r>
          </a:p>
          <a:p>
            <a:pPr lvl="1"/>
            <a:r>
              <a:rPr lang="zh-CN" altLang="en-US" sz="2000" dirty="0"/>
              <a:t>若</a:t>
            </a:r>
            <a:r>
              <a:rPr lang="en-US" altLang="zh-CN" sz="2000" dirty="0"/>
              <a:t>P(H|E) = P(H)</a:t>
            </a:r>
            <a:r>
              <a:rPr lang="zh-CN" altLang="en-US" sz="2000" dirty="0"/>
              <a:t>，即</a:t>
            </a:r>
            <a:r>
              <a:rPr lang="en-US" altLang="zh-CN" sz="2000" dirty="0"/>
              <a:t>E</a:t>
            </a:r>
            <a:r>
              <a:rPr lang="zh-CN" altLang="en-US" sz="2000" dirty="0"/>
              <a:t>对</a:t>
            </a:r>
            <a:r>
              <a:rPr lang="en-US" altLang="zh-CN" sz="2000" dirty="0"/>
              <a:t>H</a:t>
            </a:r>
            <a:r>
              <a:rPr lang="zh-CN" altLang="en-US" sz="2000" dirty="0"/>
              <a:t>没有影响，则</a:t>
            </a:r>
            <a:r>
              <a:rPr lang="en-US" altLang="zh-CN" sz="2000" dirty="0"/>
              <a:t>MB(H|E) = 0</a:t>
            </a:r>
            <a:r>
              <a:rPr lang="zh-CN" altLang="en-US" sz="2000" dirty="0"/>
              <a:t>，</a:t>
            </a:r>
            <a:r>
              <a:rPr lang="en-US" altLang="zh-CN" sz="2000" dirty="0"/>
              <a:t> MD(H|E) = 0</a:t>
            </a:r>
            <a:r>
              <a:rPr lang="zh-CN" altLang="en-US" sz="2000" dirty="0"/>
              <a:t>，</a:t>
            </a:r>
            <a:r>
              <a:rPr lang="en-US" altLang="zh-CN" sz="2000" dirty="0"/>
              <a:t>CF(H|E) = 0</a:t>
            </a:r>
          </a:p>
          <a:p>
            <a:r>
              <a:rPr lang="zh-CN" altLang="en-US" dirty="0"/>
              <a:t>性质</a:t>
            </a:r>
            <a:r>
              <a:rPr lang="en-US" altLang="zh-CN" dirty="0"/>
              <a:t>4</a:t>
            </a:r>
            <a:r>
              <a:rPr lang="zh-CN" altLang="en-US" dirty="0"/>
              <a:t>：独立性原则</a:t>
            </a:r>
            <a:endParaRPr lang="en-US" altLang="zh-CN" dirty="0"/>
          </a:p>
          <a:p>
            <a:pPr lvl="1"/>
            <a:r>
              <a:rPr lang="zh-CN" altLang="en-US" sz="2000" dirty="0"/>
              <a:t>对于同一个证据</a:t>
            </a:r>
            <a:r>
              <a:rPr lang="en-US" altLang="zh-CN" sz="2000" dirty="0"/>
              <a:t>E</a:t>
            </a:r>
            <a:r>
              <a:rPr lang="zh-CN" altLang="en-US" sz="2000" dirty="0"/>
              <a:t>，若存在</a:t>
            </a:r>
            <a:r>
              <a:rPr lang="en-US" altLang="zh-CN" sz="2000" dirty="0"/>
              <a:t>n</a:t>
            </a:r>
            <a:r>
              <a:rPr lang="zh-CN" altLang="en-US" sz="2000" dirty="0"/>
              <a:t>个互不相容的假设</a:t>
            </a:r>
            <a:r>
              <a:rPr lang="en-US" altLang="zh-CN" sz="2000" dirty="0"/>
              <a:t>Hi</a:t>
            </a:r>
            <a:r>
              <a:rPr lang="zh-CN" altLang="en-US" sz="2000" dirty="0"/>
              <a:t>（</a:t>
            </a:r>
            <a:r>
              <a:rPr lang="en-US" altLang="zh-CN" sz="2000" dirty="0" err="1"/>
              <a:t>i</a:t>
            </a:r>
            <a:r>
              <a:rPr lang="en-US" altLang="zh-CN" sz="2000" dirty="0"/>
              <a:t> = 1,</a:t>
            </a:r>
            <a:r>
              <a:rPr lang="zh-CN" altLang="en-US" sz="2000" dirty="0"/>
              <a:t> </a:t>
            </a:r>
            <a:r>
              <a:rPr lang="en-US" altLang="zh-CN" sz="2000" dirty="0"/>
              <a:t>2,</a:t>
            </a:r>
            <a:r>
              <a:rPr lang="zh-CN" altLang="en-US" sz="2000" dirty="0"/>
              <a:t> </a:t>
            </a:r>
            <a:r>
              <a:rPr lang="en-US" altLang="zh-CN" sz="2000" dirty="0"/>
              <a:t>…,</a:t>
            </a:r>
            <a:r>
              <a:rPr lang="zh-CN" altLang="en-US" sz="2000" dirty="0"/>
              <a:t> </a:t>
            </a:r>
            <a:r>
              <a:rPr lang="en-US" altLang="zh-CN" sz="2000" dirty="0"/>
              <a:t>n</a:t>
            </a:r>
            <a:r>
              <a:rPr lang="zh-CN" altLang="en-US" sz="2000" dirty="0"/>
              <a:t>），则有</a:t>
            </a:r>
            <a:endParaRPr lang="en-US" altLang="zh-CN" sz="2000" dirty="0"/>
          </a:p>
          <a:p>
            <a:pPr marL="471487" lvl="1" indent="0">
              <a:lnSpc>
                <a:spcPct val="100000"/>
              </a:lnSpc>
              <a:spcBef>
                <a:spcPts val="0"/>
              </a:spcBef>
              <a:spcAft>
                <a:spcPts val="0"/>
              </a:spcAft>
              <a:buNone/>
            </a:pPr>
            <a:endParaRPr lang="zh-CN" altLang="en-US" dirty="0"/>
          </a:p>
        </p:txBody>
      </p:sp>
      <p:sp>
        <p:nvSpPr>
          <p:cNvPr id="4" name="灯片编号占位符 3">
            <a:extLst>
              <a:ext uri="{FF2B5EF4-FFF2-40B4-BE49-F238E27FC236}">
                <a16:creationId xmlns:a16="http://schemas.microsoft.com/office/drawing/2014/main" id="{E1F2B459-6C29-4E28-B5F4-5F5C5B8B545B}"/>
              </a:ext>
            </a:extLst>
          </p:cNvPr>
          <p:cNvSpPr>
            <a:spLocks noGrp="1"/>
          </p:cNvSpPr>
          <p:nvPr>
            <p:ph type="sldNum" sz="quarter" idx="12"/>
          </p:nvPr>
        </p:nvSpPr>
        <p:spPr/>
        <p:txBody>
          <a:bodyPr/>
          <a:lstStyle/>
          <a:p>
            <a:pPr>
              <a:defRPr/>
            </a:pPr>
            <a:fld id="{F93565C8-2DE5-4E5B-A203-1E3BCE8159D5}" type="slidenum">
              <a:rPr lang="zh-CN" altLang="en-US" smtClean="0"/>
              <a:pPr>
                <a:defRPr/>
              </a:pPr>
              <a:t>65</a:t>
            </a:fld>
            <a:endParaRPr lang="en-US" altLang="zh-CN"/>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ED34011-4A16-4E50-9BEC-7600F1A2A2E0}"/>
                  </a:ext>
                </a:extLst>
              </p:cNvPr>
              <p:cNvSpPr/>
              <p:nvPr/>
            </p:nvSpPr>
            <p:spPr>
              <a:xfrm>
                <a:off x="3523122" y="4847241"/>
                <a:ext cx="2088232" cy="847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a:latin typeface="Cambria Math" panose="02040503050406030204" pitchFamily="18" charset="0"/>
                            </a:rPr>
                          </m:ctrlPr>
                        </m:naryPr>
                        <m:sub>
                          <m:r>
                            <m:rPr>
                              <m:brk m:alnAt="23"/>
                            </m:rPr>
                            <a:rPr lang="en-US" altLang="zh-CN" sz="1800" b="1" i="1">
                              <a:latin typeface="Cambria Math" panose="02040503050406030204" pitchFamily="18" charset="0"/>
                            </a:rPr>
                            <m:t>𝒊</m:t>
                          </m:r>
                          <m:r>
                            <a:rPr lang="en-US" altLang="zh-CN" sz="1800" b="1" i="1">
                              <a:latin typeface="Cambria Math" panose="02040503050406030204" pitchFamily="18" charset="0"/>
                            </a:rPr>
                            <m:t>=</m:t>
                          </m:r>
                          <m:r>
                            <a:rPr lang="en-US" altLang="zh-CN" sz="1800" b="1" i="1">
                              <a:latin typeface="Cambria Math" panose="02040503050406030204" pitchFamily="18" charset="0"/>
                            </a:rPr>
                            <m:t>𝟏</m:t>
                          </m:r>
                        </m:sub>
                        <m:sup>
                          <m:r>
                            <a:rPr lang="en-US" altLang="zh-CN" sz="1800" b="1" i="1">
                              <a:latin typeface="Cambria Math" panose="02040503050406030204" pitchFamily="18" charset="0"/>
                            </a:rPr>
                            <m:t>𝒏</m:t>
                          </m:r>
                        </m:sup>
                        <m:e>
                          <m:r>
                            <a:rPr lang="en-US" altLang="zh-CN" sz="1800" b="1" i="1">
                              <a:latin typeface="Cambria Math" panose="02040503050406030204" pitchFamily="18" charset="0"/>
                            </a:rPr>
                            <m:t>𝑪𝑭</m:t>
                          </m:r>
                          <m:r>
                            <a:rPr lang="en-US" altLang="zh-CN" sz="1800" b="1"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𝑯</m:t>
                              </m:r>
                            </m:e>
                            <m:sub>
                              <m:r>
                                <a:rPr lang="en-US" altLang="zh-CN" sz="1800" b="1" i="1">
                                  <a:latin typeface="Cambria Math" panose="02040503050406030204" pitchFamily="18" charset="0"/>
                                </a:rPr>
                                <m:t>𝒊</m:t>
                              </m:r>
                            </m:sub>
                          </m:sSub>
                          <m:r>
                            <a:rPr lang="en-US" altLang="zh-CN" sz="1800" b="1" i="1">
                              <a:latin typeface="Cambria Math" panose="02040503050406030204" pitchFamily="18" charset="0"/>
                            </a:rPr>
                            <m:t>,</m:t>
                          </m:r>
                          <m:r>
                            <a:rPr lang="en-US" altLang="zh-CN" sz="1800" b="1" i="1">
                              <a:latin typeface="Cambria Math" panose="02040503050406030204" pitchFamily="18" charset="0"/>
                            </a:rPr>
                            <m:t>𝑬</m:t>
                          </m:r>
                          <m:r>
                            <a:rPr lang="en-US" altLang="zh-CN" sz="1800" b="1" i="1">
                              <a:latin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𝟏</m:t>
                          </m:r>
                        </m:e>
                      </m:nary>
                    </m:oMath>
                  </m:oMathPara>
                </a14:m>
                <a:endParaRPr lang="zh-CN" altLang="en-US" sz="1800" dirty="0"/>
              </a:p>
            </p:txBody>
          </p:sp>
        </mc:Choice>
        <mc:Fallback xmlns="">
          <p:sp>
            <p:nvSpPr>
              <p:cNvPr id="5" name="矩形 4">
                <a:extLst>
                  <a:ext uri="{FF2B5EF4-FFF2-40B4-BE49-F238E27FC236}">
                    <a16:creationId xmlns:a16="http://schemas.microsoft.com/office/drawing/2014/main" id="{5ED34011-4A16-4E50-9BEC-7600F1A2A2E0}"/>
                  </a:ext>
                </a:extLst>
              </p:cNvPr>
              <p:cNvSpPr>
                <a:spLocks noRot="1" noChangeAspect="1" noMove="1" noResize="1" noEditPoints="1" noAdjustHandles="1" noChangeArrowheads="1" noChangeShapeType="1" noTextEdit="1"/>
              </p:cNvSpPr>
              <p:nvPr/>
            </p:nvSpPr>
            <p:spPr>
              <a:xfrm>
                <a:off x="3523122" y="4847241"/>
                <a:ext cx="2088232" cy="84722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9563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7B091-3FE5-4AB1-89A3-434D3E18FB26}"/>
              </a:ext>
            </a:extLst>
          </p:cNvPr>
          <p:cNvSpPr>
            <a:spLocks noGrp="1"/>
          </p:cNvSpPr>
          <p:nvPr>
            <p:ph type="title"/>
          </p:nvPr>
        </p:nvSpPr>
        <p:spPr/>
        <p:txBody>
          <a:bodyPr/>
          <a:lstStyle/>
          <a:p>
            <a:r>
              <a:rPr lang="en-US" altLang="zh-CN" dirty="0"/>
              <a:t>MB</a:t>
            </a:r>
            <a:r>
              <a:rPr lang="zh-CN" altLang="en-US" dirty="0"/>
              <a:t>、</a:t>
            </a:r>
            <a:r>
              <a:rPr lang="en-US" altLang="zh-CN" dirty="0"/>
              <a:t>MD</a:t>
            </a:r>
            <a:r>
              <a:rPr lang="zh-CN" altLang="en-US" dirty="0"/>
              <a:t>、</a:t>
            </a:r>
            <a:r>
              <a:rPr lang="en-US" altLang="zh-CN" dirty="0"/>
              <a:t>CF</a:t>
            </a:r>
            <a:r>
              <a:rPr lang="zh-CN" altLang="en-US" dirty="0"/>
              <a:t>性质</a:t>
            </a:r>
            <a:r>
              <a:rPr lang="en-US" altLang="zh-CN" dirty="0"/>
              <a:t>Cont.</a:t>
            </a:r>
            <a:endParaRPr lang="zh-CN" altLang="en-US" dirty="0"/>
          </a:p>
        </p:txBody>
      </p:sp>
      <p:sp>
        <p:nvSpPr>
          <p:cNvPr id="3" name="内容占位符 2">
            <a:extLst>
              <a:ext uri="{FF2B5EF4-FFF2-40B4-BE49-F238E27FC236}">
                <a16:creationId xmlns:a16="http://schemas.microsoft.com/office/drawing/2014/main" id="{4EEC56B8-FB53-42A3-8293-FC26BB7FD45D}"/>
              </a:ext>
            </a:extLst>
          </p:cNvPr>
          <p:cNvSpPr>
            <a:spLocks noGrp="1"/>
          </p:cNvSpPr>
          <p:nvPr>
            <p:ph idx="1"/>
          </p:nvPr>
        </p:nvSpPr>
        <p:spPr/>
        <p:txBody>
          <a:bodyPr/>
          <a:lstStyle/>
          <a:p>
            <a:r>
              <a:rPr lang="zh-CN" altLang="en-US" dirty="0"/>
              <a:t>性质</a:t>
            </a:r>
            <a:r>
              <a:rPr lang="en-US" altLang="zh-CN" dirty="0"/>
              <a:t>5</a:t>
            </a:r>
            <a:r>
              <a:rPr lang="zh-CN" altLang="en-US" dirty="0"/>
              <a:t>：对应关系</a:t>
            </a:r>
            <a:endParaRPr lang="en-US" altLang="zh-CN" dirty="0"/>
          </a:p>
          <a:p>
            <a:pPr lvl="1"/>
            <a:r>
              <a:rPr lang="zh-CN" altLang="en-US" sz="2000" dirty="0"/>
              <a:t>可行度</a:t>
            </a:r>
            <a:r>
              <a:rPr lang="en-US" altLang="zh-CN" sz="2000" dirty="0"/>
              <a:t>CF(H|E)</a:t>
            </a:r>
            <a:r>
              <a:rPr lang="zh-CN" altLang="en-US" sz="2000" dirty="0"/>
              <a:t>与概率</a:t>
            </a:r>
            <a:r>
              <a:rPr lang="en-US" altLang="zh-CN" sz="2000" dirty="0"/>
              <a:t>P(H|E)</a:t>
            </a:r>
            <a:r>
              <a:rPr lang="zh-CN" altLang="en-US" sz="2000" dirty="0"/>
              <a:t>有一定的对应关系，但又有区别，对于</a:t>
            </a:r>
            <a:r>
              <a:rPr lang="en-US" altLang="zh-CN" sz="2000" dirty="0"/>
              <a:t>P(H|E)</a:t>
            </a:r>
            <a:r>
              <a:rPr lang="zh-CN" altLang="en-US" sz="2000" dirty="0"/>
              <a:t>，有</a:t>
            </a:r>
            <a:endParaRPr lang="en-US" altLang="zh-CN" sz="2000" dirty="0"/>
          </a:p>
          <a:p>
            <a:pPr marL="1349375" lvl="1" indent="0">
              <a:buNone/>
            </a:pPr>
            <a:r>
              <a:rPr lang="en-US" altLang="zh-CN" sz="2000" dirty="0"/>
              <a:t>P(H|E) + P(</a:t>
            </a:r>
            <a:r>
              <a:rPr lang="en-US" altLang="zh-CN" sz="2000" dirty="0">
                <a:sym typeface="Symbol" panose="05050102010706020507" pitchFamily="18" charset="2"/>
              </a:rPr>
              <a:t></a:t>
            </a:r>
            <a:r>
              <a:rPr lang="en-US" altLang="zh-CN" sz="2000" dirty="0"/>
              <a:t>H|E) = 1</a:t>
            </a:r>
          </a:p>
          <a:p>
            <a:pPr lvl="1"/>
            <a:r>
              <a:rPr lang="zh-CN" altLang="en-US" sz="2000" dirty="0"/>
              <a:t>而对于</a:t>
            </a:r>
            <a:r>
              <a:rPr lang="en-US" altLang="zh-CN" sz="2000" dirty="0"/>
              <a:t>CF(H|E)</a:t>
            </a:r>
            <a:r>
              <a:rPr lang="zh-CN" altLang="en-US" sz="2000" dirty="0"/>
              <a:t>，有</a:t>
            </a:r>
            <a:endParaRPr lang="en-US" altLang="zh-CN" sz="2000" dirty="0"/>
          </a:p>
          <a:p>
            <a:pPr marL="1349375" lvl="1" indent="0">
              <a:buNone/>
            </a:pPr>
            <a:r>
              <a:rPr lang="en-US" altLang="zh-CN" sz="2000" dirty="0"/>
              <a:t>CF(H|E) + CF(</a:t>
            </a:r>
            <a:r>
              <a:rPr lang="en-US" altLang="zh-CN" sz="2000" dirty="0">
                <a:sym typeface="Symbol" panose="05050102010706020507" pitchFamily="18" charset="2"/>
              </a:rPr>
              <a:t></a:t>
            </a:r>
            <a:r>
              <a:rPr lang="en-US" altLang="zh-CN" sz="2000" dirty="0"/>
              <a:t>H|E) = 0</a:t>
            </a:r>
          </a:p>
          <a:p>
            <a:pPr lvl="1"/>
            <a:r>
              <a:rPr lang="zh-CN" altLang="en-US" sz="2000" dirty="0"/>
              <a:t>表明：如果一个证据对某个假设成立有利，则就必然对假设不成立不利，而且二者影响程度相同，方向相反</a:t>
            </a:r>
            <a:endParaRPr lang="en-US" altLang="zh-CN" sz="2000" dirty="0"/>
          </a:p>
          <a:p>
            <a:endParaRPr lang="zh-CN" altLang="en-US" sz="2000" dirty="0"/>
          </a:p>
        </p:txBody>
      </p:sp>
      <p:sp>
        <p:nvSpPr>
          <p:cNvPr id="4" name="灯片编号占位符 3">
            <a:extLst>
              <a:ext uri="{FF2B5EF4-FFF2-40B4-BE49-F238E27FC236}">
                <a16:creationId xmlns:a16="http://schemas.microsoft.com/office/drawing/2014/main" id="{275B298B-23BD-4DE8-BFAC-8F0190017539}"/>
              </a:ext>
            </a:extLst>
          </p:cNvPr>
          <p:cNvSpPr>
            <a:spLocks noGrp="1"/>
          </p:cNvSpPr>
          <p:nvPr>
            <p:ph type="sldNum" sz="quarter" idx="12"/>
          </p:nvPr>
        </p:nvSpPr>
        <p:spPr/>
        <p:txBody>
          <a:bodyPr/>
          <a:lstStyle/>
          <a:p>
            <a:pPr>
              <a:defRPr/>
            </a:pPr>
            <a:fld id="{F93565C8-2DE5-4E5B-A203-1E3BCE8159D5}" type="slidenum">
              <a:rPr lang="zh-CN" altLang="en-US" smtClean="0"/>
              <a:pPr>
                <a:defRPr/>
              </a:pPr>
              <a:t>66</a:t>
            </a:fld>
            <a:endParaRPr lang="en-US" altLang="zh-CN"/>
          </a:p>
        </p:txBody>
      </p:sp>
      <p:sp>
        <p:nvSpPr>
          <p:cNvPr id="5" name="矩形 4">
            <a:extLst>
              <a:ext uri="{FF2B5EF4-FFF2-40B4-BE49-F238E27FC236}">
                <a16:creationId xmlns:a16="http://schemas.microsoft.com/office/drawing/2014/main" id="{34AF5689-48CD-419D-8E1E-8524AD328383}"/>
              </a:ext>
            </a:extLst>
          </p:cNvPr>
          <p:cNvSpPr/>
          <p:nvPr/>
        </p:nvSpPr>
        <p:spPr bwMode="auto">
          <a:xfrm>
            <a:off x="1043609" y="4653136"/>
            <a:ext cx="7200800" cy="1384161"/>
          </a:xfrm>
          <a:prstGeom prst="rect">
            <a:avLst/>
          </a:prstGeom>
          <a:solidFill>
            <a:srgbClr val="CCECFF">
              <a:alpha val="56863"/>
            </a:srgbClr>
          </a:solidFill>
          <a:ln w="12700" cap="sq"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1" hangingPunct="1">
              <a:lnSpc>
                <a:spcPct val="120000"/>
              </a:lnSpc>
            </a:pPr>
            <a:r>
              <a:rPr lang="zh-CN" altLang="en-US" sz="2400" b="1" dirty="0">
                <a:latin typeface="+mn-lt"/>
                <a:ea typeface="微软雅黑" panose="020B0503020204020204" pitchFamily="34" charset="-122"/>
              </a:rPr>
              <a:t>由公式知，计算</a:t>
            </a:r>
            <a:r>
              <a:rPr lang="en-US" altLang="zh-CN" sz="2400" b="1" dirty="0">
                <a:latin typeface="+mn-lt"/>
                <a:ea typeface="微软雅黑" panose="020B0503020204020204" pitchFamily="34" charset="-122"/>
              </a:rPr>
              <a:t>CF(H, E)</a:t>
            </a:r>
            <a:r>
              <a:rPr lang="zh-CN" altLang="en-US" sz="2400" b="1" dirty="0">
                <a:latin typeface="+mn-lt"/>
                <a:ea typeface="微软雅黑" panose="020B0503020204020204" pitchFamily="34" charset="-122"/>
              </a:rPr>
              <a:t>需要已知</a:t>
            </a:r>
            <a:r>
              <a:rPr lang="en-US" altLang="zh-CN" sz="2400" b="1" dirty="0">
                <a:latin typeface="+mn-lt"/>
                <a:ea typeface="微软雅黑" panose="020B0503020204020204" pitchFamily="34" charset="-122"/>
              </a:rPr>
              <a:t>P(H)</a:t>
            </a:r>
            <a:r>
              <a:rPr lang="zh-CN" altLang="en-US" sz="2400" b="1" dirty="0">
                <a:latin typeface="+mn-lt"/>
                <a:ea typeface="微软雅黑" panose="020B0503020204020204" pitchFamily="34" charset="-122"/>
              </a:rPr>
              <a:t>与</a:t>
            </a:r>
            <a:r>
              <a:rPr lang="en-US" altLang="zh-CN" sz="2400" b="1" dirty="0">
                <a:latin typeface="+mn-lt"/>
                <a:ea typeface="微软雅黑" panose="020B0503020204020204" pitchFamily="34" charset="-122"/>
              </a:rPr>
              <a:t>P(H|E)</a:t>
            </a:r>
            <a:r>
              <a:rPr lang="zh-CN" altLang="en-US" sz="2400" b="1" dirty="0">
                <a:latin typeface="+mn-lt"/>
                <a:ea typeface="微软雅黑" panose="020B0503020204020204" pitchFamily="34" charset="-122"/>
              </a:rPr>
              <a:t>，然而，在实际应用中这两个值很难获得，而是</a:t>
            </a:r>
            <a:r>
              <a:rPr lang="zh-CN" altLang="en-US" sz="2400" b="1" dirty="0">
                <a:solidFill>
                  <a:srgbClr val="FF0000"/>
                </a:solidFill>
                <a:latin typeface="+mn-lt"/>
                <a:ea typeface="微软雅黑" panose="020B0503020204020204" pitchFamily="34" charset="-122"/>
              </a:rPr>
              <a:t>在建立规则库时由领域专家凭经验</a:t>
            </a:r>
            <a:r>
              <a:rPr lang="zh-CN" altLang="en-US" sz="2400" b="1" dirty="0">
                <a:solidFill>
                  <a:srgbClr val="0070C0"/>
                </a:solidFill>
                <a:latin typeface="+mn-lt"/>
                <a:ea typeface="微软雅黑" panose="020B0503020204020204" pitchFamily="34" charset="-122"/>
              </a:rPr>
              <a:t>主观</a:t>
            </a:r>
            <a:r>
              <a:rPr lang="zh-CN" altLang="en-US" sz="2400" b="1" dirty="0">
                <a:solidFill>
                  <a:srgbClr val="FF0000"/>
                </a:solidFill>
                <a:latin typeface="+mn-lt"/>
                <a:ea typeface="微软雅黑" panose="020B0503020204020204" pitchFamily="34" charset="-122"/>
              </a:rPr>
              <a:t>确定的</a:t>
            </a:r>
            <a:r>
              <a:rPr lang="zh-CN" altLang="en-US" sz="2400" b="1" dirty="0">
                <a:latin typeface="+mn-lt"/>
                <a:ea typeface="微软雅黑" panose="020B0503020204020204" pitchFamily="34" charset="-122"/>
              </a:rPr>
              <a:t>。</a:t>
            </a:r>
            <a:endParaRPr kumimoji="0" lang="zh-CN" altLang="en-US" sz="2400" b="1" i="0" u="none" strike="noStrike" cap="none" normalizeH="0" baseline="0" dirty="0">
              <a:ln>
                <a:noFill/>
              </a:ln>
              <a:solidFill>
                <a:schemeClr val="tx1"/>
              </a:solidFill>
              <a:effectLst/>
              <a:latin typeface="+mn-lt"/>
              <a:ea typeface="微软雅黑" panose="020B0503020204020204" pitchFamily="34" charset="-122"/>
            </a:endParaRPr>
          </a:p>
        </p:txBody>
      </p:sp>
    </p:spTree>
    <p:extLst>
      <p:ext uri="{BB962C8B-B14F-4D97-AF65-F5344CB8AC3E}">
        <p14:creationId xmlns:p14="http://schemas.microsoft.com/office/powerpoint/2010/main" val="1238050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ADA31-3780-47D6-A108-82F72A5E99A9}"/>
              </a:ext>
            </a:extLst>
          </p:cNvPr>
          <p:cNvSpPr>
            <a:spLocks noGrp="1"/>
          </p:cNvSpPr>
          <p:nvPr>
            <p:ph type="title"/>
          </p:nvPr>
        </p:nvSpPr>
        <p:spPr/>
        <p:txBody>
          <a:bodyPr/>
          <a:lstStyle/>
          <a:p>
            <a:r>
              <a:rPr lang="zh-CN" altLang="en-US" dirty="0"/>
              <a:t>证据不确定性的表示</a:t>
            </a:r>
          </a:p>
        </p:txBody>
      </p:sp>
      <p:sp>
        <p:nvSpPr>
          <p:cNvPr id="3" name="内容占位符 2">
            <a:extLst>
              <a:ext uri="{FF2B5EF4-FFF2-40B4-BE49-F238E27FC236}">
                <a16:creationId xmlns:a16="http://schemas.microsoft.com/office/drawing/2014/main" id="{1F20E56A-FC0D-40F9-8D93-FFA2040D6178}"/>
              </a:ext>
            </a:extLst>
          </p:cNvPr>
          <p:cNvSpPr>
            <a:spLocks noGrp="1"/>
          </p:cNvSpPr>
          <p:nvPr>
            <p:ph idx="1"/>
          </p:nvPr>
        </p:nvSpPr>
        <p:spPr/>
        <p:txBody>
          <a:bodyPr/>
          <a:lstStyle/>
          <a:p>
            <a:r>
              <a:rPr lang="zh-CN" altLang="en-US" dirty="0"/>
              <a:t>证据</a:t>
            </a:r>
            <a:r>
              <a:rPr lang="en-US" altLang="zh-CN" dirty="0"/>
              <a:t>E</a:t>
            </a:r>
            <a:r>
              <a:rPr lang="zh-CN" altLang="en-US" dirty="0"/>
              <a:t>的不确定性用证据的可行度</a:t>
            </a:r>
            <a:r>
              <a:rPr lang="en-US" altLang="zh-CN" dirty="0"/>
              <a:t>CF(E)</a:t>
            </a:r>
            <a:r>
              <a:rPr lang="zh-CN" altLang="en-US" dirty="0"/>
              <a:t>表示</a:t>
            </a:r>
            <a:endParaRPr lang="en-US" altLang="zh-CN" dirty="0"/>
          </a:p>
          <a:p>
            <a:pPr lvl="1"/>
            <a:r>
              <a:rPr lang="zh-CN" altLang="en-US" dirty="0">
                <a:solidFill>
                  <a:srgbClr val="FF0000"/>
                </a:solidFill>
              </a:rPr>
              <a:t>初始证据</a:t>
            </a:r>
            <a:r>
              <a:rPr lang="zh-CN" altLang="en-US" dirty="0"/>
              <a:t>的可信度由用户在系统运行时提供</a:t>
            </a:r>
            <a:endParaRPr lang="en-US" altLang="zh-CN" dirty="0"/>
          </a:p>
          <a:p>
            <a:pPr lvl="1"/>
            <a:r>
              <a:rPr lang="zh-CN" altLang="en-US" dirty="0">
                <a:solidFill>
                  <a:srgbClr val="FF0000"/>
                </a:solidFill>
              </a:rPr>
              <a:t>中间结果</a:t>
            </a:r>
            <a:r>
              <a:rPr lang="zh-CN" altLang="en-US" dirty="0"/>
              <a:t>由不精确推理算法求得</a:t>
            </a:r>
            <a:endParaRPr lang="en-US" altLang="zh-CN" dirty="0"/>
          </a:p>
          <a:p>
            <a:r>
              <a:rPr lang="en-US" altLang="zh-CN" dirty="0"/>
              <a:t>CF(E)</a:t>
            </a:r>
            <a:r>
              <a:rPr lang="zh-CN" altLang="en-US" dirty="0"/>
              <a:t>的取值范围与</a:t>
            </a:r>
            <a:r>
              <a:rPr lang="en-US" altLang="zh-CN" dirty="0"/>
              <a:t>CF(H|E)</a:t>
            </a:r>
            <a:r>
              <a:rPr lang="zh-CN" altLang="en-US" dirty="0"/>
              <a:t>相同，即</a:t>
            </a:r>
            <a:r>
              <a:rPr lang="en-US" altLang="zh-CN" dirty="0"/>
              <a:t>-1 </a:t>
            </a:r>
            <a:r>
              <a:rPr lang="en-US" altLang="zh-CN" dirty="0">
                <a:sym typeface="Symbol" panose="05050102010706020507" pitchFamily="18" charset="2"/>
              </a:rPr>
              <a:t> </a:t>
            </a:r>
            <a:r>
              <a:rPr lang="en-US" altLang="zh-CN" dirty="0"/>
              <a:t>CF(E) </a:t>
            </a:r>
            <a:r>
              <a:rPr lang="en-US" altLang="zh-CN" dirty="0">
                <a:sym typeface="Symbol" panose="05050102010706020507" pitchFamily="18" charset="2"/>
              </a:rPr>
              <a:t> 1</a:t>
            </a:r>
          </a:p>
          <a:p>
            <a:pPr lvl="1"/>
            <a:r>
              <a:rPr lang="zh-CN" altLang="en-US" dirty="0">
                <a:sym typeface="Symbol" panose="05050102010706020507" pitchFamily="18" charset="2"/>
              </a:rPr>
              <a:t>当证据以某种程度为真时，</a:t>
            </a:r>
            <a:r>
              <a:rPr lang="en-US" altLang="zh-CN" dirty="0"/>
              <a:t> CF(E) &gt; 0</a:t>
            </a:r>
          </a:p>
          <a:p>
            <a:pPr lvl="1"/>
            <a:r>
              <a:rPr lang="zh-CN" altLang="en-US" dirty="0">
                <a:sym typeface="Symbol" panose="05050102010706020507" pitchFamily="18" charset="2"/>
              </a:rPr>
              <a:t>当证据肯定为真时，</a:t>
            </a:r>
            <a:r>
              <a:rPr lang="en-US" altLang="zh-CN" dirty="0"/>
              <a:t> CF(E) = 1</a:t>
            </a:r>
          </a:p>
          <a:p>
            <a:pPr lvl="1"/>
            <a:r>
              <a:rPr lang="zh-CN" altLang="en-US" dirty="0">
                <a:sym typeface="Symbol" panose="05050102010706020507" pitchFamily="18" charset="2"/>
              </a:rPr>
              <a:t>当证据以某种程度为假时，</a:t>
            </a:r>
            <a:r>
              <a:rPr lang="en-US" altLang="zh-CN" dirty="0"/>
              <a:t> CF(E) &lt; 0</a:t>
            </a:r>
          </a:p>
          <a:p>
            <a:pPr lvl="1"/>
            <a:r>
              <a:rPr lang="zh-CN" altLang="en-US" dirty="0">
                <a:sym typeface="Symbol" panose="05050102010706020507" pitchFamily="18" charset="2"/>
              </a:rPr>
              <a:t>当证据以某种程度为假时，</a:t>
            </a:r>
            <a:r>
              <a:rPr lang="en-US" altLang="zh-CN" dirty="0"/>
              <a:t> CF(E) = -1</a:t>
            </a:r>
          </a:p>
          <a:p>
            <a:pPr lvl="1"/>
            <a:r>
              <a:rPr lang="zh-CN" altLang="en-US" dirty="0"/>
              <a:t>当证据一无所知时，</a:t>
            </a:r>
            <a:r>
              <a:rPr lang="en-US" altLang="zh-CN" dirty="0"/>
              <a:t> CF(E) = 0</a:t>
            </a:r>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F61E0CB7-DB2D-43EC-B025-A2ACCDAD6A88}"/>
              </a:ext>
            </a:extLst>
          </p:cNvPr>
          <p:cNvSpPr>
            <a:spLocks noGrp="1"/>
          </p:cNvSpPr>
          <p:nvPr>
            <p:ph type="sldNum" sz="quarter" idx="12"/>
          </p:nvPr>
        </p:nvSpPr>
        <p:spPr/>
        <p:txBody>
          <a:bodyPr/>
          <a:lstStyle/>
          <a:p>
            <a:pPr>
              <a:defRPr/>
            </a:pPr>
            <a:fld id="{F93565C8-2DE5-4E5B-A203-1E3BCE8159D5}" type="slidenum">
              <a:rPr lang="zh-CN" altLang="en-US" smtClean="0"/>
              <a:pPr>
                <a:defRPr/>
              </a:pPr>
              <a:t>67</a:t>
            </a:fld>
            <a:endParaRPr lang="en-US" altLang="zh-CN"/>
          </a:p>
        </p:txBody>
      </p:sp>
    </p:spTree>
    <p:extLst>
      <p:ext uri="{BB962C8B-B14F-4D97-AF65-F5344CB8AC3E}">
        <p14:creationId xmlns:p14="http://schemas.microsoft.com/office/powerpoint/2010/main" val="3627847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9B746-D270-4582-A3E9-472A3447BBFC}"/>
              </a:ext>
            </a:extLst>
          </p:cNvPr>
          <p:cNvSpPr>
            <a:spLocks noGrp="1"/>
          </p:cNvSpPr>
          <p:nvPr>
            <p:ph type="title"/>
          </p:nvPr>
        </p:nvSpPr>
        <p:spPr/>
        <p:txBody>
          <a:bodyPr/>
          <a:lstStyle/>
          <a:p>
            <a:r>
              <a:rPr lang="zh-CN" altLang="en-US" dirty="0"/>
              <a:t>可信度方法的推理算法</a:t>
            </a:r>
          </a:p>
        </p:txBody>
      </p:sp>
      <p:sp>
        <p:nvSpPr>
          <p:cNvPr id="3" name="内容占位符 2">
            <a:extLst>
              <a:ext uri="{FF2B5EF4-FFF2-40B4-BE49-F238E27FC236}">
                <a16:creationId xmlns:a16="http://schemas.microsoft.com/office/drawing/2014/main" id="{CDE0AA5D-D307-4419-8F9F-4ED4D4F8388B}"/>
              </a:ext>
            </a:extLst>
          </p:cNvPr>
          <p:cNvSpPr>
            <a:spLocks noGrp="1"/>
          </p:cNvSpPr>
          <p:nvPr>
            <p:ph idx="1"/>
          </p:nvPr>
        </p:nvSpPr>
        <p:spPr/>
        <p:txBody>
          <a:bodyPr/>
          <a:lstStyle/>
          <a:p>
            <a:pPr>
              <a:lnSpc>
                <a:spcPct val="130000"/>
              </a:lnSpc>
            </a:pPr>
            <a:r>
              <a:rPr lang="en-US" altLang="zh-CN" dirty="0"/>
              <a:t>1</a:t>
            </a:r>
            <a:r>
              <a:rPr lang="zh-CN" altLang="en-US" dirty="0"/>
              <a:t>、组合证据不确定性的算法</a:t>
            </a:r>
          </a:p>
          <a:p>
            <a:pPr lvl="1">
              <a:lnSpc>
                <a:spcPct val="130000"/>
              </a:lnSpc>
            </a:pPr>
            <a:r>
              <a:rPr lang="en-US" altLang="zh-CN" dirty="0"/>
              <a:t>(1) </a:t>
            </a:r>
            <a:r>
              <a:rPr lang="zh-CN" altLang="en-US" dirty="0"/>
              <a:t>当组合证据是多个单一证据的</a:t>
            </a:r>
            <a:r>
              <a:rPr lang="zh-CN" altLang="en-US" dirty="0">
                <a:latin typeface="微软雅黑" panose="020B0503020204020204" pitchFamily="34" charset="-122"/>
                <a:ea typeface="微软雅黑" panose="020B0503020204020204" pitchFamily="34" charset="-122"/>
              </a:rPr>
              <a:t>合取</a:t>
            </a:r>
            <a:r>
              <a:rPr lang="zh-CN" altLang="en-US" dirty="0"/>
              <a:t>时，即：</a:t>
            </a:r>
          </a:p>
          <a:p>
            <a:pPr lvl="2">
              <a:lnSpc>
                <a:spcPct val="130000"/>
              </a:lnSpc>
            </a:pPr>
            <a:r>
              <a:rPr lang="en-US" altLang="zh-CN" dirty="0"/>
              <a:t>E = E</a:t>
            </a:r>
            <a:r>
              <a:rPr lang="en-US" altLang="zh-CN" baseline="-25000" dirty="0"/>
              <a:t>1</a:t>
            </a:r>
            <a:r>
              <a:rPr lang="en-US" altLang="zh-CN" dirty="0"/>
              <a:t> AND E</a:t>
            </a:r>
            <a:r>
              <a:rPr lang="en-US" altLang="zh-CN" baseline="-25000" dirty="0"/>
              <a:t>2</a:t>
            </a:r>
            <a:r>
              <a:rPr lang="en-US" altLang="zh-CN" dirty="0"/>
              <a:t> AND … AND </a:t>
            </a:r>
            <a:r>
              <a:rPr lang="en-US" altLang="zh-CN" dirty="0" err="1"/>
              <a:t>E</a:t>
            </a:r>
            <a:r>
              <a:rPr lang="en-US" altLang="zh-CN" baseline="-25000" dirty="0" err="1"/>
              <a:t>n</a:t>
            </a:r>
            <a:endParaRPr lang="en-US" altLang="zh-CN" baseline="-25000" dirty="0"/>
          </a:p>
          <a:p>
            <a:pPr lvl="2">
              <a:lnSpc>
                <a:spcPct val="130000"/>
              </a:lnSpc>
            </a:pPr>
            <a:r>
              <a:rPr lang="zh-CN" altLang="en-US" dirty="0"/>
              <a:t>则</a:t>
            </a:r>
            <a:r>
              <a:rPr lang="en-US" altLang="zh-CN" dirty="0"/>
              <a:t>CF(E) = min {CF(E</a:t>
            </a:r>
            <a:r>
              <a:rPr lang="en-US" altLang="zh-CN" baseline="-25000" dirty="0"/>
              <a:t>1</a:t>
            </a:r>
            <a:r>
              <a:rPr lang="en-US" altLang="zh-CN" dirty="0"/>
              <a:t>), CF(E</a:t>
            </a:r>
            <a:r>
              <a:rPr lang="en-US" altLang="zh-CN" baseline="-25000" dirty="0"/>
              <a:t>2</a:t>
            </a:r>
            <a:r>
              <a:rPr lang="en-US" altLang="zh-CN" dirty="0"/>
              <a:t>)… CF(</a:t>
            </a:r>
            <a:r>
              <a:rPr lang="en-US" altLang="zh-CN" dirty="0" err="1"/>
              <a:t>E</a:t>
            </a:r>
            <a:r>
              <a:rPr lang="en-US" altLang="zh-CN" baseline="-25000" dirty="0" err="1"/>
              <a:t>n</a:t>
            </a:r>
            <a:r>
              <a:rPr lang="en-US" altLang="zh-CN" dirty="0"/>
              <a:t>)}</a:t>
            </a:r>
          </a:p>
          <a:p>
            <a:pPr lvl="1">
              <a:lnSpc>
                <a:spcPct val="130000"/>
              </a:lnSpc>
            </a:pPr>
            <a:r>
              <a:rPr lang="en-US" altLang="zh-CN" dirty="0"/>
              <a:t>(2) </a:t>
            </a:r>
            <a:r>
              <a:rPr lang="zh-CN" altLang="en-US" dirty="0"/>
              <a:t>当组合证据是多个单一证据的</a:t>
            </a:r>
            <a:r>
              <a:rPr lang="zh-CN" altLang="en-US" dirty="0">
                <a:latin typeface="微软雅黑" panose="020B0503020204020204" pitchFamily="34" charset="-122"/>
                <a:ea typeface="微软雅黑" panose="020B0503020204020204" pitchFamily="34" charset="-122"/>
              </a:rPr>
              <a:t>析取</a:t>
            </a:r>
            <a:r>
              <a:rPr lang="zh-CN" altLang="en-US" dirty="0"/>
              <a:t>时，即：</a:t>
            </a:r>
          </a:p>
          <a:p>
            <a:pPr lvl="2">
              <a:lnSpc>
                <a:spcPct val="130000"/>
              </a:lnSpc>
            </a:pPr>
            <a:r>
              <a:rPr lang="en-US" altLang="zh-CN" dirty="0"/>
              <a:t>E=E</a:t>
            </a:r>
            <a:r>
              <a:rPr lang="en-US" altLang="zh-CN" baseline="-25000" dirty="0"/>
              <a:t>1</a:t>
            </a:r>
            <a:r>
              <a:rPr lang="en-US" altLang="zh-CN" dirty="0"/>
              <a:t> OR E</a:t>
            </a:r>
            <a:r>
              <a:rPr lang="en-US" altLang="zh-CN" baseline="-25000" dirty="0"/>
              <a:t>2</a:t>
            </a:r>
            <a:r>
              <a:rPr lang="en-US" altLang="zh-CN" dirty="0"/>
              <a:t> OR…OR </a:t>
            </a:r>
            <a:r>
              <a:rPr lang="en-US" altLang="zh-CN" dirty="0" err="1"/>
              <a:t>E</a:t>
            </a:r>
            <a:r>
              <a:rPr lang="en-US" altLang="zh-CN" baseline="-25000" dirty="0" err="1"/>
              <a:t>n</a:t>
            </a:r>
            <a:endParaRPr lang="en-US" altLang="zh-CN" baseline="-25000" dirty="0"/>
          </a:p>
          <a:p>
            <a:pPr lvl="2">
              <a:lnSpc>
                <a:spcPct val="130000"/>
              </a:lnSpc>
            </a:pPr>
            <a:r>
              <a:rPr lang="zh-CN" altLang="en-US" dirty="0"/>
              <a:t>则</a:t>
            </a:r>
            <a:r>
              <a:rPr lang="en-US" altLang="zh-CN" dirty="0"/>
              <a:t>CF(E) = max {CF(E</a:t>
            </a:r>
            <a:r>
              <a:rPr lang="en-US" altLang="zh-CN" baseline="-25000" dirty="0"/>
              <a:t>1</a:t>
            </a:r>
            <a:r>
              <a:rPr lang="en-US" altLang="zh-CN" dirty="0"/>
              <a:t>), CF(E</a:t>
            </a:r>
            <a:r>
              <a:rPr lang="en-US" altLang="zh-CN" baseline="-25000" dirty="0"/>
              <a:t>2</a:t>
            </a:r>
            <a:r>
              <a:rPr lang="en-US" altLang="zh-CN" dirty="0"/>
              <a:t>)… CF(</a:t>
            </a:r>
            <a:r>
              <a:rPr lang="en-US" altLang="zh-CN" dirty="0" err="1"/>
              <a:t>E</a:t>
            </a:r>
            <a:r>
              <a:rPr lang="en-US" altLang="zh-CN" baseline="-25000" dirty="0" err="1"/>
              <a:t>n</a:t>
            </a:r>
            <a:r>
              <a:rPr lang="en-US" altLang="zh-CN" dirty="0"/>
              <a:t>)}</a:t>
            </a:r>
            <a:endParaRPr lang="zh-CN" altLang="en-US" dirty="0"/>
          </a:p>
        </p:txBody>
      </p:sp>
      <p:sp>
        <p:nvSpPr>
          <p:cNvPr id="4" name="灯片编号占位符 3">
            <a:extLst>
              <a:ext uri="{FF2B5EF4-FFF2-40B4-BE49-F238E27FC236}">
                <a16:creationId xmlns:a16="http://schemas.microsoft.com/office/drawing/2014/main" id="{6B43F7F8-58D3-4F32-A1A0-31EDFAB56690}"/>
              </a:ext>
            </a:extLst>
          </p:cNvPr>
          <p:cNvSpPr>
            <a:spLocks noGrp="1"/>
          </p:cNvSpPr>
          <p:nvPr>
            <p:ph type="sldNum" sz="quarter" idx="12"/>
          </p:nvPr>
        </p:nvSpPr>
        <p:spPr/>
        <p:txBody>
          <a:bodyPr/>
          <a:lstStyle/>
          <a:p>
            <a:pPr>
              <a:defRPr/>
            </a:pPr>
            <a:fld id="{F93565C8-2DE5-4E5B-A203-1E3BCE8159D5}" type="slidenum">
              <a:rPr lang="zh-CN" altLang="en-US" smtClean="0"/>
              <a:pPr>
                <a:defRPr/>
              </a:pPr>
              <a:t>68</a:t>
            </a:fld>
            <a:endParaRPr lang="en-US" altLang="zh-CN"/>
          </a:p>
        </p:txBody>
      </p:sp>
      <p:sp>
        <p:nvSpPr>
          <p:cNvPr id="5" name="标注: 弯曲线形 4">
            <a:extLst>
              <a:ext uri="{FF2B5EF4-FFF2-40B4-BE49-F238E27FC236}">
                <a16:creationId xmlns:a16="http://schemas.microsoft.com/office/drawing/2014/main" id="{444C908C-1FD6-4835-959E-2ACB64546593}"/>
              </a:ext>
            </a:extLst>
          </p:cNvPr>
          <p:cNvSpPr/>
          <p:nvPr/>
        </p:nvSpPr>
        <p:spPr bwMode="auto">
          <a:xfrm>
            <a:off x="6084168" y="967725"/>
            <a:ext cx="2483570" cy="830997"/>
          </a:xfrm>
          <a:prstGeom prst="borderCallout2">
            <a:avLst>
              <a:gd name="adj1" fmla="val 47545"/>
              <a:gd name="adj2" fmla="val -1297"/>
              <a:gd name="adj3" fmla="val 47473"/>
              <a:gd name="adj4" fmla="val -16667"/>
              <a:gd name="adj5" fmla="val 112500"/>
              <a:gd name="adj6" fmla="val -46667"/>
            </a:avLst>
          </a:prstGeom>
          <a:solidFill>
            <a:srgbClr val="CCECFF"/>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有时因为缺失一个很小的证据，就可能使一个罪犯逃脱法律制裁</a:t>
            </a:r>
          </a:p>
        </p:txBody>
      </p:sp>
      <p:sp>
        <p:nvSpPr>
          <p:cNvPr id="6" name="标注: 弯曲线形 5">
            <a:extLst>
              <a:ext uri="{FF2B5EF4-FFF2-40B4-BE49-F238E27FC236}">
                <a16:creationId xmlns:a16="http://schemas.microsoft.com/office/drawing/2014/main" id="{6E1C77A7-435C-4FF7-A16A-DD7819AD6061}"/>
              </a:ext>
            </a:extLst>
          </p:cNvPr>
          <p:cNvSpPr/>
          <p:nvPr/>
        </p:nvSpPr>
        <p:spPr bwMode="auto">
          <a:xfrm>
            <a:off x="6228184" y="4830251"/>
            <a:ext cx="2483570" cy="830997"/>
          </a:xfrm>
          <a:prstGeom prst="borderCallout2">
            <a:avLst>
              <a:gd name="adj1" fmla="val 47545"/>
              <a:gd name="adj2" fmla="val -1297"/>
              <a:gd name="adj3" fmla="val 47473"/>
              <a:gd name="adj4" fmla="val -16667"/>
              <a:gd name="adj5" fmla="val -593"/>
              <a:gd name="adj6" fmla="val -37463"/>
            </a:avLst>
          </a:prstGeom>
          <a:solidFill>
            <a:srgbClr val="FFC000">
              <a:alpha val="54000"/>
            </a:srgbClr>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如果任意一个证据都可以对一个罪犯绳之以法，那么就要那个最有说服力的</a:t>
            </a:r>
          </a:p>
        </p:txBody>
      </p:sp>
    </p:spTree>
    <p:extLst>
      <p:ext uri="{BB962C8B-B14F-4D97-AF65-F5344CB8AC3E}">
        <p14:creationId xmlns:p14="http://schemas.microsoft.com/office/powerpoint/2010/main" val="32235805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3560E-51A8-41C7-BC07-AC87D1C714E2}"/>
              </a:ext>
            </a:extLst>
          </p:cNvPr>
          <p:cNvSpPr>
            <a:spLocks noGrp="1"/>
          </p:cNvSpPr>
          <p:nvPr>
            <p:ph type="title"/>
          </p:nvPr>
        </p:nvSpPr>
        <p:spPr/>
        <p:txBody>
          <a:bodyPr/>
          <a:lstStyle/>
          <a:p>
            <a:r>
              <a:rPr lang="zh-CN" altLang="en-US" dirty="0"/>
              <a:t>可信度方法的推理算法</a:t>
            </a:r>
            <a:r>
              <a:rPr lang="en-US" altLang="zh-CN" dirty="0"/>
              <a:t>Cont.</a:t>
            </a:r>
            <a:endParaRPr lang="zh-CN" altLang="en-US" dirty="0"/>
          </a:p>
        </p:txBody>
      </p:sp>
      <p:sp>
        <p:nvSpPr>
          <p:cNvPr id="3" name="内容占位符 2">
            <a:extLst>
              <a:ext uri="{FF2B5EF4-FFF2-40B4-BE49-F238E27FC236}">
                <a16:creationId xmlns:a16="http://schemas.microsoft.com/office/drawing/2014/main" id="{5D3F9DF4-B193-4990-AE48-AFFE212906A4}"/>
              </a:ext>
            </a:extLst>
          </p:cNvPr>
          <p:cNvSpPr>
            <a:spLocks noGrp="1"/>
          </p:cNvSpPr>
          <p:nvPr>
            <p:ph idx="1"/>
          </p:nvPr>
        </p:nvSpPr>
        <p:spPr/>
        <p:txBody>
          <a:bodyPr/>
          <a:lstStyle/>
          <a:p>
            <a:pPr>
              <a:lnSpc>
                <a:spcPct val="130000"/>
              </a:lnSpc>
            </a:pPr>
            <a:r>
              <a:rPr lang="en-US" altLang="zh-CN" dirty="0"/>
              <a:t>2</a:t>
            </a:r>
            <a:r>
              <a:rPr lang="zh-CN" altLang="en-US" dirty="0"/>
              <a:t>、不确定性的传递算法</a:t>
            </a:r>
          </a:p>
          <a:p>
            <a:pPr lvl="1">
              <a:lnSpc>
                <a:spcPct val="130000"/>
              </a:lnSpc>
            </a:pPr>
            <a:r>
              <a:rPr lang="zh-CN" altLang="en-US" dirty="0"/>
              <a:t>不确定性的传递算法定义如下：</a:t>
            </a:r>
          </a:p>
          <a:p>
            <a:pPr marL="471487" lvl="1" indent="0" algn="ctr">
              <a:lnSpc>
                <a:spcPct val="130000"/>
              </a:lnSpc>
              <a:buNone/>
            </a:pPr>
            <a:r>
              <a:rPr lang="en-US" altLang="zh-CN" dirty="0"/>
              <a:t>CF(H) = CF(H,E) ×max</a:t>
            </a:r>
            <a:r>
              <a:rPr lang="zh-CN" altLang="en-US" dirty="0"/>
              <a:t>［</a:t>
            </a:r>
            <a:r>
              <a:rPr lang="en-US" altLang="zh-CN" dirty="0"/>
              <a:t>0</a:t>
            </a:r>
            <a:r>
              <a:rPr lang="zh-CN" altLang="en-US" dirty="0"/>
              <a:t>，</a:t>
            </a:r>
            <a:r>
              <a:rPr lang="en-US" altLang="zh-CN" dirty="0"/>
              <a:t>CF(E)</a:t>
            </a:r>
            <a:r>
              <a:rPr lang="zh-CN" altLang="en-US" dirty="0"/>
              <a:t>］ </a:t>
            </a:r>
          </a:p>
          <a:p>
            <a:pPr lvl="1">
              <a:lnSpc>
                <a:spcPct val="130000"/>
              </a:lnSpc>
            </a:pPr>
            <a:r>
              <a:rPr lang="zh-CN" altLang="en-US" dirty="0"/>
              <a:t>由上式可以看出</a:t>
            </a:r>
            <a:r>
              <a:rPr lang="en-US" altLang="zh-CN" dirty="0"/>
              <a:t>:</a:t>
            </a:r>
          </a:p>
          <a:p>
            <a:pPr lvl="2">
              <a:lnSpc>
                <a:spcPct val="130000"/>
              </a:lnSpc>
            </a:pPr>
            <a:r>
              <a:rPr lang="zh-CN" altLang="en-US" dirty="0"/>
              <a:t>（</a:t>
            </a:r>
            <a:r>
              <a:rPr lang="en-US" altLang="zh-CN" dirty="0"/>
              <a:t>1</a:t>
            </a:r>
            <a:r>
              <a:rPr lang="zh-CN" altLang="en-US" dirty="0"/>
              <a:t>）</a:t>
            </a:r>
            <a:r>
              <a:rPr lang="en-US" altLang="zh-CN" dirty="0"/>
              <a:t>CF(E) &lt; 0</a:t>
            </a:r>
            <a:r>
              <a:rPr lang="zh-CN" altLang="en-US" dirty="0"/>
              <a:t>时</a:t>
            </a:r>
            <a:r>
              <a:rPr lang="en-US" altLang="zh-CN" dirty="0"/>
              <a:t>, CF(H)=0</a:t>
            </a:r>
            <a:r>
              <a:rPr lang="zh-CN" altLang="en-US" dirty="0"/>
              <a:t>，说明该模型没有考虑证据为假时对结论</a:t>
            </a:r>
            <a:r>
              <a:rPr lang="en-US" altLang="zh-CN" dirty="0"/>
              <a:t>H</a:t>
            </a:r>
            <a:r>
              <a:rPr lang="zh-CN" altLang="en-US" dirty="0"/>
              <a:t>所产生的影响。</a:t>
            </a:r>
          </a:p>
          <a:p>
            <a:pPr lvl="2">
              <a:lnSpc>
                <a:spcPct val="130000"/>
              </a:lnSpc>
            </a:pPr>
            <a:r>
              <a:rPr lang="zh-CN" altLang="en-US" dirty="0"/>
              <a:t>（</a:t>
            </a:r>
            <a:r>
              <a:rPr lang="en-US" altLang="zh-CN" dirty="0"/>
              <a:t>2</a:t>
            </a:r>
            <a:r>
              <a:rPr lang="zh-CN" altLang="en-US" dirty="0"/>
              <a:t>）</a:t>
            </a:r>
            <a:r>
              <a:rPr lang="en-US" altLang="zh-CN" dirty="0"/>
              <a:t>CF(E) = 1</a:t>
            </a:r>
            <a:r>
              <a:rPr lang="zh-CN" altLang="en-US" dirty="0"/>
              <a:t>时</a:t>
            </a:r>
            <a:r>
              <a:rPr lang="en-US" altLang="zh-CN" dirty="0"/>
              <a:t>, CF(H)=CF(H, E)</a:t>
            </a:r>
            <a:r>
              <a:rPr lang="zh-CN" altLang="en-US" dirty="0"/>
              <a:t>，说明规则可信度</a:t>
            </a:r>
            <a:r>
              <a:rPr lang="en-US" altLang="zh-CN" dirty="0"/>
              <a:t>CF(H, E)</a:t>
            </a:r>
            <a:r>
              <a:rPr lang="zh-CN" altLang="en-US" dirty="0"/>
              <a:t>就是证据为真时的结论</a:t>
            </a:r>
            <a:r>
              <a:rPr lang="en-US" altLang="zh-CN" dirty="0"/>
              <a:t>H</a:t>
            </a:r>
            <a:r>
              <a:rPr lang="zh-CN" altLang="en-US" dirty="0"/>
              <a:t>的可信度。</a:t>
            </a:r>
          </a:p>
          <a:p>
            <a:pPr>
              <a:lnSpc>
                <a:spcPct val="130000"/>
              </a:lnSpc>
            </a:pPr>
            <a:endParaRPr lang="zh-CN" altLang="en-US" dirty="0"/>
          </a:p>
        </p:txBody>
      </p:sp>
      <p:sp>
        <p:nvSpPr>
          <p:cNvPr id="4" name="灯片编号占位符 3">
            <a:extLst>
              <a:ext uri="{FF2B5EF4-FFF2-40B4-BE49-F238E27FC236}">
                <a16:creationId xmlns:a16="http://schemas.microsoft.com/office/drawing/2014/main" id="{ACCEFDBC-5C7F-4FB8-8332-3C5D7D722C92}"/>
              </a:ext>
            </a:extLst>
          </p:cNvPr>
          <p:cNvSpPr>
            <a:spLocks noGrp="1"/>
          </p:cNvSpPr>
          <p:nvPr>
            <p:ph type="sldNum" sz="quarter" idx="12"/>
          </p:nvPr>
        </p:nvSpPr>
        <p:spPr/>
        <p:txBody>
          <a:bodyPr/>
          <a:lstStyle/>
          <a:p>
            <a:pPr>
              <a:defRPr/>
            </a:pPr>
            <a:fld id="{F93565C8-2DE5-4E5B-A203-1E3BCE8159D5}" type="slidenum">
              <a:rPr lang="zh-CN" altLang="en-US" smtClean="0"/>
              <a:pPr>
                <a:defRPr/>
              </a:pPr>
              <a:t>69</a:t>
            </a:fld>
            <a:endParaRPr lang="en-US" altLang="zh-CN"/>
          </a:p>
        </p:txBody>
      </p:sp>
    </p:spTree>
    <p:extLst>
      <p:ext uri="{BB962C8B-B14F-4D97-AF65-F5344CB8AC3E}">
        <p14:creationId xmlns:p14="http://schemas.microsoft.com/office/powerpoint/2010/main" val="409863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044A056-CF9C-41C7-AA4C-C67FD335CE5D}"/>
              </a:ext>
            </a:extLst>
          </p:cNvPr>
          <p:cNvSpPr>
            <a:spLocks noGrp="1" noChangeArrowheads="1"/>
          </p:cNvSpPr>
          <p:nvPr>
            <p:ph type="title"/>
          </p:nvPr>
        </p:nvSpPr>
        <p:spPr/>
        <p:txBody>
          <a:bodyPr/>
          <a:lstStyle/>
          <a:p>
            <a:r>
              <a:rPr lang="zh-CN" altLang="en-US" dirty="0"/>
              <a:t>不确定性类型</a:t>
            </a:r>
          </a:p>
        </p:txBody>
      </p:sp>
      <p:sp>
        <p:nvSpPr>
          <p:cNvPr id="74755" name="Rectangle 3">
            <a:extLst>
              <a:ext uri="{FF2B5EF4-FFF2-40B4-BE49-F238E27FC236}">
                <a16:creationId xmlns:a16="http://schemas.microsoft.com/office/drawing/2014/main" id="{DE8FFE28-F7A0-4C8B-B2B9-79E4D99BA4B4}"/>
              </a:ext>
            </a:extLst>
          </p:cNvPr>
          <p:cNvSpPr>
            <a:spLocks noGrp="1" noChangeArrowheads="1"/>
          </p:cNvSpPr>
          <p:nvPr>
            <p:ph type="body" idx="1"/>
          </p:nvPr>
        </p:nvSpPr>
        <p:spPr/>
        <p:txBody>
          <a:bodyPr/>
          <a:lstStyle/>
          <a:p>
            <a:r>
              <a:rPr lang="zh-CN" altLang="en-US" dirty="0"/>
              <a:t>现实中，不确定性的类型主要包括：</a:t>
            </a:r>
          </a:p>
          <a:p>
            <a:pPr lvl="1"/>
            <a:r>
              <a:rPr lang="zh-CN" altLang="en-US" dirty="0"/>
              <a:t>随机性</a:t>
            </a:r>
          </a:p>
          <a:p>
            <a:pPr lvl="1"/>
            <a:r>
              <a:rPr lang="zh-CN" altLang="en-US" dirty="0"/>
              <a:t>模糊性</a:t>
            </a:r>
          </a:p>
          <a:p>
            <a:pPr lvl="1"/>
            <a:r>
              <a:rPr lang="zh-CN" altLang="en-US" dirty="0"/>
              <a:t>不完全性 （对事物认识不足）</a:t>
            </a:r>
          </a:p>
          <a:p>
            <a:pPr lvl="1"/>
            <a:r>
              <a:rPr lang="zh-CN" altLang="en-US" dirty="0"/>
              <a:t>不一致性</a:t>
            </a:r>
          </a:p>
          <a:p>
            <a:pPr lvl="1">
              <a:buFont typeface="Wingdings" panose="05000000000000000000" pitchFamily="2" charset="2"/>
              <a:buNone/>
            </a:pPr>
            <a:r>
              <a:rPr lang="zh-CN" altLang="en-US" dirty="0"/>
              <a:t>	随着推理的进行，原来成立的，变的不那么成立了</a:t>
            </a:r>
          </a:p>
        </p:txBody>
      </p:sp>
      <p:sp>
        <p:nvSpPr>
          <p:cNvPr id="2" name="灯片编号占位符 1">
            <a:extLst>
              <a:ext uri="{FF2B5EF4-FFF2-40B4-BE49-F238E27FC236}">
                <a16:creationId xmlns:a16="http://schemas.microsoft.com/office/drawing/2014/main" id="{5E098479-4527-4FE6-A762-CEBB2439C584}"/>
              </a:ext>
            </a:extLst>
          </p:cNvPr>
          <p:cNvSpPr>
            <a:spLocks noGrp="1"/>
          </p:cNvSpPr>
          <p:nvPr>
            <p:ph type="sldNum" sz="quarter" idx="12"/>
          </p:nvPr>
        </p:nvSpPr>
        <p:spPr/>
        <p:txBody>
          <a:bodyPr/>
          <a:lstStyle/>
          <a:p>
            <a:pPr>
              <a:defRPr/>
            </a:pPr>
            <a:fld id="{F93565C8-2DE5-4E5B-A203-1E3BCE8159D5}" type="slidenum">
              <a:rPr lang="zh-CN" altLang="en-US" smtClean="0"/>
              <a:pPr>
                <a:defRPr/>
              </a:pPr>
              <a:t>7</a:t>
            </a:fld>
            <a:endParaRPr lang="en-US" altLang="zh-CN"/>
          </a:p>
        </p:txBody>
      </p:sp>
    </p:spTree>
    <p:extLst>
      <p:ext uri="{BB962C8B-B14F-4D97-AF65-F5344CB8AC3E}">
        <p14:creationId xmlns:p14="http://schemas.microsoft.com/office/powerpoint/2010/main" val="4855703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6BBFC-14E5-41DA-9396-64607BE94B41}"/>
              </a:ext>
            </a:extLst>
          </p:cNvPr>
          <p:cNvSpPr>
            <a:spLocks noGrp="1"/>
          </p:cNvSpPr>
          <p:nvPr>
            <p:ph type="title"/>
          </p:nvPr>
        </p:nvSpPr>
        <p:spPr/>
        <p:txBody>
          <a:bodyPr/>
          <a:lstStyle/>
          <a:p>
            <a:r>
              <a:rPr lang="zh-CN" altLang="en-US" dirty="0"/>
              <a:t>可信度方法的推理算法</a:t>
            </a:r>
            <a:r>
              <a:rPr lang="en-US" altLang="zh-CN" dirty="0"/>
              <a:t>Cont.</a:t>
            </a:r>
            <a:endParaRPr lang="zh-CN" altLang="en-US" dirty="0"/>
          </a:p>
        </p:txBody>
      </p:sp>
      <p:sp>
        <p:nvSpPr>
          <p:cNvPr id="3" name="内容占位符 2">
            <a:extLst>
              <a:ext uri="{FF2B5EF4-FFF2-40B4-BE49-F238E27FC236}">
                <a16:creationId xmlns:a16="http://schemas.microsoft.com/office/drawing/2014/main" id="{50849750-55F4-4E4E-A859-04BA6D3FCC6C}"/>
              </a:ext>
            </a:extLst>
          </p:cNvPr>
          <p:cNvSpPr>
            <a:spLocks noGrp="1"/>
          </p:cNvSpPr>
          <p:nvPr>
            <p:ph idx="1"/>
          </p:nvPr>
        </p:nvSpPr>
        <p:spPr/>
        <p:txBody>
          <a:bodyPr/>
          <a:lstStyle/>
          <a:p>
            <a:r>
              <a:rPr lang="en-US" altLang="zh-CN" dirty="0"/>
              <a:t>3</a:t>
            </a:r>
            <a:r>
              <a:rPr lang="zh-CN" altLang="en-US" dirty="0"/>
              <a:t>、结论不确定性的合成算法</a:t>
            </a:r>
          </a:p>
          <a:p>
            <a:pPr lvl="1"/>
            <a:r>
              <a:rPr lang="zh-CN" altLang="en-US" sz="2000" dirty="0"/>
              <a:t>若由多条不同知识推出了相同的结论，但可信度不同，则可用合成算法求出综合的可信度。由于对多条知识的综合可通过两两的合成实现，所以下面只考虑两条知识的情况。</a:t>
            </a:r>
          </a:p>
          <a:p>
            <a:pPr lvl="1"/>
            <a:r>
              <a:rPr lang="zh-CN" altLang="en-US" sz="2000" dirty="0"/>
              <a:t>设有如下知识：</a:t>
            </a:r>
          </a:p>
          <a:p>
            <a:pPr marL="471487" lvl="1" indent="0">
              <a:buNone/>
            </a:pPr>
            <a:r>
              <a:rPr lang="zh-CN" altLang="en-US" sz="2000" dirty="0"/>
              <a:t>          </a:t>
            </a:r>
            <a:r>
              <a:rPr lang="en-US" altLang="zh-CN" sz="2000" dirty="0"/>
              <a:t>IF  E1   THEN    H  </a:t>
            </a:r>
            <a:r>
              <a:rPr lang="zh-CN" altLang="en-US" sz="2000" dirty="0"/>
              <a:t>（</a:t>
            </a:r>
            <a:r>
              <a:rPr lang="en-US" altLang="zh-CN" sz="2000" dirty="0"/>
              <a:t>CF(H,E1))</a:t>
            </a:r>
          </a:p>
          <a:p>
            <a:pPr marL="471487" lvl="1" indent="0">
              <a:buNone/>
            </a:pPr>
            <a:r>
              <a:rPr lang="en-US" altLang="zh-CN" sz="2000" dirty="0"/>
              <a:t>          IF  E2   THEN    H  </a:t>
            </a:r>
            <a:r>
              <a:rPr lang="zh-CN" altLang="en-US" sz="2000" dirty="0"/>
              <a:t>（</a:t>
            </a:r>
            <a:r>
              <a:rPr lang="en-US" altLang="zh-CN" sz="2000" dirty="0"/>
              <a:t>CF(H,E2))</a:t>
            </a:r>
          </a:p>
          <a:p>
            <a:pPr lvl="1"/>
            <a:r>
              <a:rPr lang="zh-CN" altLang="en-US" sz="2000" dirty="0"/>
              <a:t>则结论</a:t>
            </a:r>
            <a:r>
              <a:rPr lang="en-US" altLang="zh-CN" sz="2000" dirty="0"/>
              <a:t>H</a:t>
            </a:r>
            <a:r>
              <a:rPr lang="zh-CN" altLang="en-US" sz="2000" dirty="0"/>
              <a:t>的综合可信度由两步算出：</a:t>
            </a:r>
            <a:endParaRPr lang="en-US" altLang="zh-CN" sz="2000" dirty="0"/>
          </a:p>
          <a:p>
            <a:pPr lvl="1" indent="0">
              <a:buNone/>
            </a:pPr>
            <a:r>
              <a:rPr lang="zh-CN" altLang="en-US" sz="2000" dirty="0"/>
              <a:t>（</a:t>
            </a:r>
            <a:r>
              <a:rPr lang="en-US" altLang="zh-CN" sz="2000" dirty="0"/>
              <a:t>1</a:t>
            </a:r>
            <a:r>
              <a:rPr lang="zh-CN" altLang="en-US" sz="2000" dirty="0"/>
              <a:t>）首先分别对每一条知识求出</a:t>
            </a:r>
            <a:r>
              <a:rPr lang="en-US" altLang="zh-CN" sz="2000" dirty="0"/>
              <a:t>CF(H)</a:t>
            </a:r>
          </a:p>
          <a:p>
            <a:pPr lvl="1" indent="0">
              <a:buNone/>
            </a:pPr>
            <a:r>
              <a:rPr lang="en-US" altLang="zh-CN" sz="2000" dirty="0"/>
              <a:t>       CF</a:t>
            </a:r>
            <a:r>
              <a:rPr lang="en-US" altLang="zh-CN" sz="2000" baseline="-25000" dirty="0"/>
              <a:t>1</a:t>
            </a:r>
            <a:r>
              <a:rPr lang="en-US" altLang="zh-CN" sz="2000" dirty="0"/>
              <a:t>(H) = CF(H, E</a:t>
            </a:r>
            <a:r>
              <a:rPr lang="en-US" altLang="zh-CN" sz="2000" baseline="-25000" dirty="0"/>
              <a:t>1</a:t>
            </a:r>
            <a:r>
              <a:rPr lang="en-US" altLang="zh-CN" sz="2000" dirty="0"/>
              <a:t>) ×max{0,CF(E</a:t>
            </a:r>
            <a:r>
              <a:rPr lang="en-US" altLang="zh-CN" sz="2000" baseline="-25000" dirty="0"/>
              <a:t>1</a:t>
            </a:r>
            <a:r>
              <a:rPr lang="en-US" altLang="zh-CN" sz="2000" dirty="0"/>
              <a:t>)}</a:t>
            </a:r>
          </a:p>
          <a:p>
            <a:pPr lvl="1" indent="0">
              <a:buNone/>
            </a:pPr>
            <a:r>
              <a:rPr lang="en-US" altLang="zh-CN" sz="2000" dirty="0"/>
              <a:t>       CF</a:t>
            </a:r>
            <a:r>
              <a:rPr lang="en-US" altLang="zh-CN" sz="2000" baseline="-25000" dirty="0"/>
              <a:t>2</a:t>
            </a:r>
            <a:r>
              <a:rPr lang="en-US" altLang="zh-CN" sz="2000" dirty="0"/>
              <a:t>(H) = CF(H, E</a:t>
            </a:r>
            <a:r>
              <a:rPr lang="en-US" altLang="zh-CN" sz="2000" baseline="-25000" dirty="0"/>
              <a:t>2</a:t>
            </a:r>
            <a:r>
              <a:rPr lang="en-US" altLang="zh-CN" sz="2000" dirty="0"/>
              <a:t>) ×max{0,CF(E</a:t>
            </a:r>
            <a:r>
              <a:rPr lang="en-US" altLang="zh-CN" sz="2000" baseline="-25000" dirty="0"/>
              <a:t>2</a:t>
            </a:r>
            <a:r>
              <a:rPr lang="en-US" altLang="zh-CN" sz="2000" dirty="0"/>
              <a:t>)}</a:t>
            </a:r>
          </a:p>
          <a:p>
            <a:pPr lvl="1" indent="0">
              <a:buNone/>
            </a:pPr>
            <a:r>
              <a:rPr lang="zh-CN" altLang="en-US" sz="2000" dirty="0"/>
              <a:t>（</a:t>
            </a:r>
            <a:r>
              <a:rPr lang="en-US" altLang="zh-CN" sz="2000" dirty="0"/>
              <a:t>2</a:t>
            </a:r>
            <a:r>
              <a:rPr lang="zh-CN" altLang="en-US" sz="2000" dirty="0"/>
              <a:t>）求出</a:t>
            </a:r>
            <a:r>
              <a:rPr lang="en-US" altLang="zh-CN" sz="2000" dirty="0"/>
              <a:t>E</a:t>
            </a:r>
            <a:r>
              <a:rPr lang="en-US" altLang="zh-CN" sz="2000" baseline="-25000" dirty="0"/>
              <a:t>1</a:t>
            </a:r>
            <a:r>
              <a:rPr lang="zh-CN" altLang="en-US" sz="2000" dirty="0"/>
              <a:t>和</a:t>
            </a:r>
            <a:r>
              <a:rPr lang="en-US" altLang="zh-CN" sz="2000" dirty="0"/>
              <a:t>E</a:t>
            </a:r>
            <a:r>
              <a:rPr lang="en-US" altLang="zh-CN" sz="2000" baseline="-25000" dirty="0"/>
              <a:t>2</a:t>
            </a:r>
            <a:r>
              <a:rPr lang="zh-CN" altLang="en-US" sz="2000" dirty="0"/>
              <a:t>对</a:t>
            </a:r>
            <a:r>
              <a:rPr lang="en-US" altLang="zh-CN" sz="2000" dirty="0"/>
              <a:t>H</a:t>
            </a:r>
            <a:r>
              <a:rPr lang="zh-CN" altLang="en-US" sz="2000" dirty="0"/>
              <a:t>的综合影响所形成的可信度</a:t>
            </a:r>
            <a:r>
              <a:rPr lang="en-US" altLang="zh-CN" sz="2000" dirty="0"/>
              <a:t>CF</a:t>
            </a:r>
            <a:r>
              <a:rPr lang="en-US" altLang="zh-CN" sz="2000" baseline="-25000" dirty="0"/>
              <a:t>1,2</a:t>
            </a:r>
            <a:r>
              <a:rPr lang="en-US" altLang="zh-CN" sz="2000" dirty="0"/>
              <a:t>(H)</a:t>
            </a:r>
            <a:endParaRPr lang="zh-CN" altLang="en-US" sz="2000" dirty="0"/>
          </a:p>
        </p:txBody>
      </p:sp>
      <p:sp>
        <p:nvSpPr>
          <p:cNvPr id="4" name="灯片编号占位符 3">
            <a:extLst>
              <a:ext uri="{FF2B5EF4-FFF2-40B4-BE49-F238E27FC236}">
                <a16:creationId xmlns:a16="http://schemas.microsoft.com/office/drawing/2014/main" id="{1EBCFB53-089B-4CD2-8300-5C68050C9B9A}"/>
              </a:ext>
            </a:extLst>
          </p:cNvPr>
          <p:cNvSpPr>
            <a:spLocks noGrp="1"/>
          </p:cNvSpPr>
          <p:nvPr>
            <p:ph type="sldNum" sz="quarter" idx="12"/>
          </p:nvPr>
        </p:nvSpPr>
        <p:spPr/>
        <p:txBody>
          <a:bodyPr/>
          <a:lstStyle/>
          <a:p>
            <a:pPr>
              <a:defRPr/>
            </a:pPr>
            <a:fld id="{F93565C8-2DE5-4E5B-A203-1E3BCE8159D5}" type="slidenum">
              <a:rPr lang="zh-CN" altLang="en-US" smtClean="0"/>
              <a:pPr>
                <a:defRPr/>
              </a:pPr>
              <a:t>70</a:t>
            </a:fld>
            <a:endParaRPr lang="en-US" altLang="zh-CN"/>
          </a:p>
        </p:txBody>
      </p:sp>
    </p:spTree>
    <p:extLst>
      <p:ext uri="{BB962C8B-B14F-4D97-AF65-F5344CB8AC3E}">
        <p14:creationId xmlns:p14="http://schemas.microsoft.com/office/powerpoint/2010/main" val="537317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EE506-F86E-446E-BA30-924477DC87B9}"/>
              </a:ext>
            </a:extLst>
          </p:cNvPr>
          <p:cNvSpPr>
            <a:spLocks noGrp="1"/>
          </p:cNvSpPr>
          <p:nvPr>
            <p:ph type="title"/>
          </p:nvPr>
        </p:nvSpPr>
        <p:spPr/>
        <p:txBody>
          <a:bodyPr/>
          <a:lstStyle/>
          <a:p>
            <a:r>
              <a:rPr lang="zh-CN" altLang="en-US" dirty="0"/>
              <a:t>可信度方法的推理算法</a:t>
            </a:r>
            <a:r>
              <a:rPr lang="en-US" altLang="zh-CN" dirty="0"/>
              <a:t>Cont.</a:t>
            </a:r>
            <a:endParaRPr lang="zh-CN" altLang="en-US" dirty="0"/>
          </a:p>
        </p:txBody>
      </p:sp>
      <p:sp>
        <p:nvSpPr>
          <p:cNvPr id="4" name="灯片编号占位符 3">
            <a:extLst>
              <a:ext uri="{FF2B5EF4-FFF2-40B4-BE49-F238E27FC236}">
                <a16:creationId xmlns:a16="http://schemas.microsoft.com/office/drawing/2014/main" id="{1A7591C4-3716-4E93-B3C8-96C27E966313}"/>
              </a:ext>
            </a:extLst>
          </p:cNvPr>
          <p:cNvSpPr>
            <a:spLocks noGrp="1"/>
          </p:cNvSpPr>
          <p:nvPr>
            <p:ph type="sldNum" sz="quarter" idx="12"/>
          </p:nvPr>
        </p:nvSpPr>
        <p:spPr/>
        <p:txBody>
          <a:bodyPr/>
          <a:lstStyle/>
          <a:p>
            <a:pPr>
              <a:defRPr/>
            </a:pPr>
            <a:fld id="{F93565C8-2DE5-4E5B-A203-1E3BCE8159D5}" type="slidenum">
              <a:rPr lang="zh-CN" altLang="en-US" smtClean="0"/>
              <a:pPr>
                <a:defRPr/>
              </a:pPr>
              <a:t>71</a:t>
            </a:fld>
            <a:endParaRPr lang="en-US" altLang="zh-CN"/>
          </a:p>
        </p:txBody>
      </p:sp>
      <p:graphicFrame>
        <p:nvGraphicFramePr>
          <p:cNvPr id="5" name="Object 5">
            <a:extLst>
              <a:ext uri="{FF2B5EF4-FFF2-40B4-BE49-F238E27FC236}">
                <a16:creationId xmlns:a16="http://schemas.microsoft.com/office/drawing/2014/main" id="{F21C9F4C-23AE-49B0-A4FF-9E8312305821}"/>
              </a:ext>
            </a:extLst>
          </p:cNvPr>
          <p:cNvGraphicFramePr>
            <a:graphicFrameLocks noChangeAspect="1"/>
          </p:cNvGraphicFramePr>
          <p:nvPr>
            <p:extLst>
              <p:ext uri="{D42A27DB-BD31-4B8C-83A1-F6EECF244321}">
                <p14:modId xmlns:p14="http://schemas.microsoft.com/office/powerpoint/2010/main" val="1710196174"/>
              </p:ext>
            </p:extLst>
          </p:nvPr>
        </p:nvGraphicFramePr>
        <p:xfrm>
          <a:off x="914081" y="1772816"/>
          <a:ext cx="7632700" cy="2278062"/>
        </p:xfrm>
        <a:graphic>
          <a:graphicData uri="http://schemas.openxmlformats.org/presentationml/2006/ole">
            <mc:AlternateContent xmlns:mc="http://schemas.openxmlformats.org/markup-compatibility/2006">
              <mc:Choice xmlns:v="urn:schemas-microsoft-com:vml" Requires="v">
                <p:oleObj spid="_x0000_s89109" name="Equation" r:id="rId3" imgW="4698720" imgH="1295280" progId="Equation.3">
                  <p:embed/>
                </p:oleObj>
              </mc:Choice>
              <mc:Fallback>
                <p:oleObj name="Equation" r:id="rId3" imgW="4698720" imgH="1295280" progId="Equation.3">
                  <p:embed/>
                  <p:pic>
                    <p:nvPicPr>
                      <p:cNvPr id="39941" name="Object 5">
                        <a:extLst>
                          <a:ext uri="{FF2B5EF4-FFF2-40B4-BE49-F238E27FC236}">
                            <a16:creationId xmlns:a16="http://schemas.microsoft.com/office/drawing/2014/main" id="{340077D4-E951-49A1-9BAC-8FD52C281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081" y="1772816"/>
                        <a:ext cx="7632700" cy="227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58324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BD0B8-7C1D-41F6-8330-0FDEF9008171}"/>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7DC197A1-BAB9-4884-A321-56E5F6864F4F}"/>
              </a:ext>
            </a:extLst>
          </p:cNvPr>
          <p:cNvSpPr>
            <a:spLocks noGrp="1"/>
          </p:cNvSpPr>
          <p:nvPr>
            <p:ph idx="1"/>
          </p:nvPr>
        </p:nvSpPr>
        <p:spPr/>
        <p:txBody>
          <a:bodyPr/>
          <a:lstStyle/>
          <a:p>
            <a:r>
              <a:rPr lang="zh-CN" altLang="en-US" dirty="0"/>
              <a:t>设有如下一组知识</a:t>
            </a:r>
            <a:r>
              <a:rPr lang="en-US" altLang="zh-CN" dirty="0"/>
              <a:t>:</a:t>
            </a:r>
          </a:p>
          <a:p>
            <a:pPr lvl="1"/>
            <a:r>
              <a:rPr lang="en-US" altLang="zh-CN" sz="2000" dirty="0"/>
              <a:t>R1: IF   E1     THEN     H  (0.8)</a:t>
            </a:r>
          </a:p>
          <a:p>
            <a:pPr lvl="1"/>
            <a:r>
              <a:rPr lang="en-US" altLang="zh-CN" sz="2000" dirty="0"/>
              <a:t>R2: IF   E2     THEN     H  (0.6)</a:t>
            </a:r>
          </a:p>
          <a:p>
            <a:pPr lvl="1"/>
            <a:r>
              <a:rPr lang="en-US" altLang="zh-CN" sz="2000" dirty="0"/>
              <a:t>R3: IF   E3     THEN     H  (-0.5)</a:t>
            </a:r>
          </a:p>
          <a:p>
            <a:pPr lvl="1"/>
            <a:r>
              <a:rPr lang="en-US" altLang="zh-CN" sz="2000" dirty="0"/>
              <a:t>R4: IF   E4  AND  (E5  OR   E6)   THEN     E1 (0.7)</a:t>
            </a:r>
          </a:p>
          <a:p>
            <a:pPr lvl="1"/>
            <a:r>
              <a:rPr lang="en-US" altLang="zh-CN" sz="2000" dirty="0"/>
              <a:t>R5: IF   E7  AND   E8   THEN     E3  (0.9)</a:t>
            </a:r>
          </a:p>
          <a:p>
            <a:r>
              <a:rPr lang="zh-CN" altLang="pt-BR" sz="2000" dirty="0"/>
              <a:t>已知</a:t>
            </a:r>
            <a:r>
              <a:rPr lang="pt-BR" altLang="zh-CN" sz="2000" dirty="0"/>
              <a:t>: CF(E2)=0.8  CF(E4)=0.5  CF(E5)=0.6 </a:t>
            </a:r>
          </a:p>
          <a:p>
            <a:r>
              <a:rPr lang="pt-BR" altLang="zh-CN" sz="2000" dirty="0"/>
              <a:t>          CF(E6)=0.7  CF(E7)=0.6   CF(E8)=0.9</a:t>
            </a:r>
          </a:p>
          <a:p>
            <a:r>
              <a:rPr lang="zh-CN" altLang="pt-BR" sz="2000" dirty="0"/>
              <a:t>求</a:t>
            </a:r>
            <a:r>
              <a:rPr lang="pt-BR" altLang="zh-CN" sz="2000" dirty="0"/>
              <a:t>: </a:t>
            </a:r>
            <a:r>
              <a:rPr lang="zh-CN" altLang="pt-BR" sz="2000" dirty="0"/>
              <a:t>综合</a:t>
            </a:r>
            <a:r>
              <a:rPr lang="zh-CN" altLang="en-US" sz="2000" dirty="0"/>
              <a:t>可信度</a:t>
            </a:r>
            <a:r>
              <a:rPr lang="pt-BR" altLang="zh-CN" sz="2000" dirty="0"/>
              <a:t>CF(H) = ? </a:t>
            </a:r>
            <a:r>
              <a:rPr lang="zh-CN" altLang="pt-BR" sz="2000" dirty="0"/>
              <a:t>（</a:t>
            </a:r>
            <a:r>
              <a:rPr lang="en-US" altLang="zh-CN" sz="2000" dirty="0"/>
              <a:t>CF</a:t>
            </a:r>
            <a:r>
              <a:rPr lang="en-US" altLang="zh-CN" sz="2000" baseline="-25000" dirty="0"/>
              <a:t>1,2,3</a:t>
            </a:r>
            <a:r>
              <a:rPr lang="en-US" altLang="zh-CN" sz="2000" dirty="0"/>
              <a:t>(H)</a:t>
            </a:r>
            <a:r>
              <a:rPr lang="zh-CN" altLang="pt-BR" sz="2000" dirty="0"/>
              <a:t>）</a:t>
            </a:r>
            <a:r>
              <a:rPr lang="pt-BR" altLang="zh-CN" sz="2000" dirty="0"/>
              <a:t> </a:t>
            </a:r>
            <a:endParaRPr lang="en-US" altLang="zh-CN" sz="2000" dirty="0"/>
          </a:p>
          <a:p>
            <a:endParaRPr lang="zh-CN" altLang="en-US" dirty="0"/>
          </a:p>
        </p:txBody>
      </p:sp>
      <p:sp>
        <p:nvSpPr>
          <p:cNvPr id="4" name="灯片编号占位符 3">
            <a:extLst>
              <a:ext uri="{FF2B5EF4-FFF2-40B4-BE49-F238E27FC236}">
                <a16:creationId xmlns:a16="http://schemas.microsoft.com/office/drawing/2014/main" id="{5DE02EEA-339E-478C-A3F0-CF61EF23F3F2}"/>
              </a:ext>
            </a:extLst>
          </p:cNvPr>
          <p:cNvSpPr>
            <a:spLocks noGrp="1"/>
          </p:cNvSpPr>
          <p:nvPr>
            <p:ph type="sldNum" sz="quarter" idx="12"/>
          </p:nvPr>
        </p:nvSpPr>
        <p:spPr/>
        <p:txBody>
          <a:bodyPr/>
          <a:lstStyle/>
          <a:p>
            <a:pPr>
              <a:defRPr/>
            </a:pPr>
            <a:fld id="{F93565C8-2DE5-4E5B-A203-1E3BCE8159D5}" type="slidenum">
              <a:rPr lang="zh-CN" altLang="en-US" smtClean="0"/>
              <a:pPr>
                <a:defRPr/>
              </a:pPr>
              <a:t>72</a:t>
            </a:fld>
            <a:endParaRPr lang="en-US" altLang="zh-CN"/>
          </a:p>
        </p:txBody>
      </p:sp>
    </p:spTree>
    <p:extLst>
      <p:ext uri="{BB962C8B-B14F-4D97-AF65-F5344CB8AC3E}">
        <p14:creationId xmlns:p14="http://schemas.microsoft.com/office/powerpoint/2010/main" val="27435350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AA56511-690A-42B9-976B-542E0393269E}"/>
              </a:ext>
            </a:extLst>
          </p:cNvPr>
          <p:cNvPicPr>
            <a:picLocks noChangeAspect="1"/>
          </p:cNvPicPr>
          <p:nvPr/>
        </p:nvPicPr>
        <p:blipFill>
          <a:blip r:embed="rId3"/>
          <a:stretch>
            <a:fillRect/>
          </a:stretch>
        </p:blipFill>
        <p:spPr>
          <a:xfrm>
            <a:off x="5868144" y="2060848"/>
            <a:ext cx="3011184" cy="2736304"/>
          </a:xfrm>
          <a:prstGeom prst="rect">
            <a:avLst/>
          </a:prstGeom>
        </p:spPr>
      </p:pic>
      <p:sp>
        <p:nvSpPr>
          <p:cNvPr id="2" name="标题 1">
            <a:extLst>
              <a:ext uri="{FF2B5EF4-FFF2-40B4-BE49-F238E27FC236}">
                <a16:creationId xmlns:a16="http://schemas.microsoft.com/office/drawing/2014/main" id="{5E33EFA3-D070-450D-8DD1-A35FBAC8D0DC}"/>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CB3EE051-FA8E-4511-9D1C-E772AA50A95B}"/>
              </a:ext>
            </a:extLst>
          </p:cNvPr>
          <p:cNvSpPr>
            <a:spLocks noGrp="1"/>
          </p:cNvSpPr>
          <p:nvPr>
            <p:ph idx="1"/>
          </p:nvPr>
        </p:nvSpPr>
        <p:spPr/>
        <p:txBody>
          <a:bodyPr/>
          <a:lstStyle/>
          <a:p>
            <a:pPr>
              <a:spcBef>
                <a:spcPct val="50000"/>
              </a:spcBef>
            </a:pPr>
            <a:r>
              <a:rPr lang="zh-CN" altLang="en-US" dirty="0"/>
              <a:t>解：</a:t>
            </a:r>
            <a:r>
              <a:rPr kumimoji="1" lang="zh-CN" altLang="en-US" sz="2000" dirty="0">
                <a:solidFill>
                  <a:srgbClr val="000000"/>
                </a:solidFill>
                <a:latin typeface="Times New Roman" panose="02020603050405020304" pitchFamily="18" charset="0"/>
              </a:rPr>
              <a:t>由</a:t>
            </a:r>
            <a:r>
              <a:rPr kumimoji="1" lang="en-US" altLang="zh-CN" sz="2000" dirty="0">
                <a:solidFill>
                  <a:srgbClr val="000000"/>
                </a:solidFill>
                <a:latin typeface="Times New Roman" panose="02020603050405020304" pitchFamily="18" charset="0"/>
              </a:rPr>
              <a:t>R4:</a:t>
            </a:r>
          </a:p>
          <a:p>
            <a:pPr marL="471487" lvl="1" indent="0">
              <a:buNone/>
            </a:pPr>
            <a:r>
              <a:rPr kumimoji="1" lang="en-US" altLang="zh-CN" sz="2000" dirty="0">
                <a:solidFill>
                  <a:srgbClr val="000000"/>
                </a:solidFill>
                <a:latin typeface="Times New Roman" panose="02020603050405020304" pitchFamily="18" charset="0"/>
              </a:rPr>
              <a:t>CF(E</a:t>
            </a:r>
            <a:r>
              <a:rPr kumimoji="1" lang="en-US" altLang="zh-CN" sz="2000" baseline="-25000" dirty="0">
                <a:solidFill>
                  <a:srgbClr val="000000"/>
                </a:solidFill>
                <a:latin typeface="Times New Roman" panose="02020603050405020304" pitchFamily="18" charset="0"/>
              </a:rPr>
              <a:t>1</a:t>
            </a:r>
            <a:r>
              <a:rPr kumimoji="1" lang="en-US" altLang="zh-CN" sz="2000" dirty="0">
                <a:solidFill>
                  <a:srgbClr val="000000"/>
                </a:solidFill>
                <a:latin typeface="Times New Roman" panose="02020603050405020304" pitchFamily="18" charset="0"/>
              </a:rPr>
              <a:t>)=0.7×max{0,CF[E</a:t>
            </a:r>
            <a:r>
              <a:rPr kumimoji="1" lang="en-US" altLang="zh-CN" sz="2000" baseline="-25000" dirty="0">
                <a:solidFill>
                  <a:srgbClr val="000000"/>
                </a:solidFill>
                <a:latin typeface="Times New Roman" panose="02020603050405020304" pitchFamily="18" charset="0"/>
              </a:rPr>
              <a:t>4</a:t>
            </a:r>
            <a:r>
              <a:rPr kumimoji="1" lang="en-US" altLang="zh-CN" sz="2000" dirty="0">
                <a:solidFill>
                  <a:srgbClr val="000000"/>
                </a:solidFill>
                <a:latin typeface="Times New Roman" panose="02020603050405020304" pitchFamily="18" charset="0"/>
              </a:rPr>
              <a:t> AND(E</a:t>
            </a:r>
            <a:r>
              <a:rPr kumimoji="1" lang="en-US" altLang="zh-CN" sz="2000" baseline="-25000" dirty="0">
                <a:solidFill>
                  <a:srgbClr val="000000"/>
                </a:solidFill>
                <a:latin typeface="Times New Roman" panose="02020603050405020304" pitchFamily="18" charset="0"/>
              </a:rPr>
              <a:t>5</a:t>
            </a:r>
            <a:r>
              <a:rPr kumimoji="1" lang="en-US" altLang="zh-CN" sz="2000" dirty="0">
                <a:solidFill>
                  <a:srgbClr val="000000"/>
                </a:solidFill>
                <a:latin typeface="Times New Roman" panose="02020603050405020304" pitchFamily="18" charset="0"/>
              </a:rPr>
              <a:t> OR E</a:t>
            </a:r>
            <a:r>
              <a:rPr kumimoji="1" lang="en-US" altLang="zh-CN" sz="2000" baseline="-25000" dirty="0">
                <a:solidFill>
                  <a:srgbClr val="000000"/>
                </a:solidFill>
                <a:latin typeface="Times New Roman" panose="02020603050405020304" pitchFamily="18" charset="0"/>
              </a:rPr>
              <a:t>6</a:t>
            </a:r>
            <a:r>
              <a:rPr kumimoji="1" lang="en-US" altLang="zh-CN" sz="2000" dirty="0">
                <a:solidFill>
                  <a:srgbClr val="000000"/>
                </a:solidFill>
                <a:latin typeface="Times New Roman" panose="02020603050405020304" pitchFamily="18" charset="0"/>
              </a:rPr>
              <a:t>)}} = 0.35</a:t>
            </a:r>
          </a:p>
          <a:p>
            <a:pPr marL="471487" lvl="1" indent="0">
              <a:buNone/>
            </a:pPr>
            <a:r>
              <a:rPr kumimoji="1" lang="zh-CN" altLang="en-US" sz="2000" dirty="0">
                <a:solidFill>
                  <a:srgbClr val="000000"/>
                </a:solidFill>
                <a:latin typeface="Times New Roman" panose="02020603050405020304" pitchFamily="18" charset="0"/>
              </a:rPr>
              <a:t>由</a:t>
            </a:r>
            <a:r>
              <a:rPr kumimoji="1" lang="en-US" altLang="zh-CN" sz="2000" dirty="0">
                <a:solidFill>
                  <a:srgbClr val="000000"/>
                </a:solidFill>
                <a:latin typeface="Times New Roman" panose="02020603050405020304" pitchFamily="18" charset="0"/>
              </a:rPr>
              <a:t>R5: CF(E</a:t>
            </a:r>
            <a:r>
              <a:rPr kumimoji="1" lang="en-US" altLang="zh-CN" sz="2000" baseline="-25000" dirty="0">
                <a:solidFill>
                  <a:srgbClr val="000000"/>
                </a:solidFill>
                <a:latin typeface="Times New Roman" panose="02020603050405020304" pitchFamily="18" charset="0"/>
              </a:rPr>
              <a:t>3</a:t>
            </a:r>
            <a:r>
              <a:rPr kumimoji="1" lang="en-US" altLang="zh-CN" sz="2000" dirty="0">
                <a:solidFill>
                  <a:srgbClr val="000000"/>
                </a:solidFill>
                <a:latin typeface="Times New Roman" panose="02020603050405020304" pitchFamily="18" charset="0"/>
              </a:rPr>
              <a:t>)=0.54</a:t>
            </a:r>
          </a:p>
          <a:p>
            <a:pPr marL="471487" lvl="1" indent="0">
              <a:buNone/>
            </a:pPr>
            <a:r>
              <a:rPr kumimoji="1" lang="zh-CN" altLang="en-US" sz="2000" dirty="0">
                <a:solidFill>
                  <a:srgbClr val="000000"/>
                </a:solidFill>
                <a:latin typeface="Times New Roman" panose="02020603050405020304" pitchFamily="18" charset="0"/>
              </a:rPr>
              <a:t>由</a:t>
            </a:r>
            <a:r>
              <a:rPr kumimoji="1" lang="en-US" altLang="zh-CN" sz="2000" dirty="0">
                <a:solidFill>
                  <a:srgbClr val="000000"/>
                </a:solidFill>
                <a:latin typeface="Times New Roman" panose="02020603050405020304" pitchFamily="18" charset="0"/>
              </a:rPr>
              <a:t>R1: CF</a:t>
            </a:r>
            <a:r>
              <a:rPr kumimoji="1" lang="en-US" altLang="zh-CN" sz="2000" baseline="-25000" dirty="0">
                <a:solidFill>
                  <a:srgbClr val="000000"/>
                </a:solidFill>
                <a:latin typeface="Times New Roman" panose="02020603050405020304" pitchFamily="18" charset="0"/>
              </a:rPr>
              <a:t>1</a:t>
            </a:r>
            <a:r>
              <a:rPr kumimoji="1" lang="en-US" altLang="zh-CN" sz="2000" dirty="0">
                <a:solidFill>
                  <a:srgbClr val="000000"/>
                </a:solidFill>
                <a:latin typeface="Times New Roman" panose="02020603050405020304" pitchFamily="18" charset="0"/>
              </a:rPr>
              <a:t>(H)=0.28</a:t>
            </a:r>
          </a:p>
          <a:p>
            <a:pPr marL="471487" lvl="1" indent="0">
              <a:buNone/>
            </a:pPr>
            <a:r>
              <a:rPr kumimoji="1" lang="zh-CN" altLang="en-US" sz="2000" dirty="0">
                <a:solidFill>
                  <a:srgbClr val="000000"/>
                </a:solidFill>
                <a:latin typeface="Times New Roman" panose="02020603050405020304" pitchFamily="18" charset="0"/>
              </a:rPr>
              <a:t>由</a:t>
            </a:r>
            <a:r>
              <a:rPr kumimoji="1" lang="en-US" altLang="zh-CN" sz="2000" dirty="0">
                <a:solidFill>
                  <a:srgbClr val="000000"/>
                </a:solidFill>
                <a:latin typeface="Times New Roman" panose="02020603050405020304" pitchFamily="18" charset="0"/>
              </a:rPr>
              <a:t>R2: CF</a:t>
            </a:r>
            <a:r>
              <a:rPr kumimoji="1" lang="en-US" altLang="zh-CN" sz="2000" baseline="-25000" dirty="0">
                <a:solidFill>
                  <a:srgbClr val="000000"/>
                </a:solidFill>
                <a:latin typeface="Times New Roman" panose="02020603050405020304" pitchFamily="18" charset="0"/>
              </a:rPr>
              <a:t>2</a:t>
            </a:r>
            <a:r>
              <a:rPr kumimoji="1" lang="en-US" altLang="zh-CN" sz="2000" dirty="0">
                <a:solidFill>
                  <a:srgbClr val="000000"/>
                </a:solidFill>
                <a:latin typeface="Times New Roman" panose="02020603050405020304" pitchFamily="18" charset="0"/>
              </a:rPr>
              <a:t>(H)=0.48</a:t>
            </a:r>
          </a:p>
          <a:p>
            <a:pPr marL="471487" lvl="1" indent="0">
              <a:buNone/>
            </a:pPr>
            <a:r>
              <a:rPr kumimoji="1" lang="zh-CN" altLang="en-US" sz="2000" dirty="0">
                <a:solidFill>
                  <a:srgbClr val="000000"/>
                </a:solidFill>
                <a:latin typeface="Times New Roman" panose="02020603050405020304" pitchFamily="18" charset="0"/>
              </a:rPr>
              <a:t>由</a:t>
            </a:r>
            <a:r>
              <a:rPr kumimoji="1" lang="en-US" altLang="zh-CN" sz="2000" dirty="0">
                <a:solidFill>
                  <a:srgbClr val="000000"/>
                </a:solidFill>
                <a:latin typeface="Times New Roman" panose="02020603050405020304" pitchFamily="18" charset="0"/>
              </a:rPr>
              <a:t>R3: CF</a:t>
            </a:r>
            <a:r>
              <a:rPr kumimoji="1" lang="en-US" altLang="zh-CN" sz="2000" baseline="-25000" dirty="0">
                <a:solidFill>
                  <a:srgbClr val="000000"/>
                </a:solidFill>
                <a:latin typeface="Times New Roman" panose="02020603050405020304" pitchFamily="18" charset="0"/>
              </a:rPr>
              <a:t>3</a:t>
            </a:r>
            <a:r>
              <a:rPr kumimoji="1" lang="en-US" altLang="zh-CN" sz="2000" dirty="0">
                <a:solidFill>
                  <a:srgbClr val="000000"/>
                </a:solidFill>
                <a:latin typeface="Times New Roman" panose="02020603050405020304" pitchFamily="18" charset="0"/>
              </a:rPr>
              <a:t>(H)=-0.27</a:t>
            </a:r>
          </a:p>
          <a:p>
            <a:pPr marL="471487" lvl="1" indent="0">
              <a:buNone/>
            </a:pPr>
            <a:r>
              <a:rPr kumimoji="1" lang="zh-CN" altLang="en-US" sz="2000" dirty="0">
                <a:solidFill>
                  <a:srgbClr val="000000"/>
                </a:solidFill>
                <a:latin typeface="Times New Roman" panose="02020603050405020304" pitchFamily="18" charset="0"/>
              </a:rPr>
              <a:t>根据结论不确定性的合成算法得到</a:t>
            </a:r>
            <a:r>
              <a:rPr kumimoji="1" lang="en-US" altLang="zh-CN" sz="2000" dirty="0">
                <a:solidFill>
                  <a:srgbClr val="000000"/>
                </a:solidFill>
                <a:latin typeface="Times New Roman" panose="02020603050405020304" pitchFamily="18" charset="0"/>
              </a:rPr>
              <a:t>:</a:t>
            </a:r>
          </a:p>
          <a:p>
            <a:pPr marL="471487" lvl="1" indent="0">
              <a:buNone/>
            </a:pPr>
            <a:r>
              <a:rPr kumimoji="1" lang="en-US" altLang="zh-CN" sz="2000" dirty="0">
                <a:solidFill>
                  <a:srgbClr val="000000"/>
                </a:solidFill>
                <a:latin typeface="Times New Roman" panose="02020603050405020304" pitchFamily="18" charset="0"/>
              </a:rPr>
              <a:t>CF</a:t>
            </a:r>
            <a:r>
              <a:rPr kumimoji="1" lang="en-US" altLang="zh-CN" sz="2000" baseline="-25000" dirty="0">
                <a:solidFill>
                  <a:srgbClr val="000000"/>
                </a:solidFill>
                <a:latin typeface="Times New Roman" panose="02020603050405020304" pitchFamily="18" charset="0"/>
              </a:rPr>
              <a:t>1,2</a:t>
            </a:r>
            <a:r>
              <a:rPr kumimoji="1" lang="en-US" altLang="zh-CN" sz="2000" dirty="0">
                <a:solidFill>
                  <a:srgbClr val="000000"/>
                </a:solidFill>
                <a:latin typeface="Times New Roman" panose="02020603050405020304" pitchFamily="18" charset="0"/>
              </a:rPr>
              <a:t>(H)= CF</a:t>
            </a:r>
            <a:r>
              <a:rPr kumimoji="1" lang="en-US" altLang="zh-CN" sz="2000" baseline="-25000" dirty="0">
                <a:solidFill>
                  <a:srgbClr val="000000"/>
                </a:solidFill>
                <a:latin typeface="Times New Roman" panose="02020603050405020304" pitchFamily="18" charset="0"/>
              </a:rPr>
              <a:t>1</a:t>
            </a:r>
            <a:r>
              <a:rPr kumimoji="1" lang="en-US" altLang="zh-CN" sz="2000" dirty="0">
                <a:solidFill>
                  <a:srgbClr val="000000"/>
                </a:solidFill>
                <a:latin typeface="Times New Roman" panose="02020603050405020304" pitchFamily="18" charset="0"/>
              </a:rPr>
              <a:t>(H)+ CF</a:t>
            </a:r>
            <a:r>
              <a:rPr kumimoji="1" lang="en-US" altLang="zh-CN" sz="2000" baseline="-25000" dirty="0">
                <a:solidFill>
                  <a:srgbClr val="000000"/>
                </a:solidFill>
                <a:latin typeface="Times New Roman" panose="02020603050405020304" pitchFamily="18" charset="0"/>
              </a:rPr>
              <a:t>2</a:t>
            </a:r>
            <a:r>
              <a:rPr kumimoji="1" lang="en-US" altLang="zh-CN" sz="2000" dirty="0">
                <a:solidFill>
                  <a:srgbClr val="000000"/>
                </a:solidFill>
                <a:latin typeface="Times New Roman" panose="02020603050405020304" pitchFamily="18" charset="0"/>
              </a:rPr>
              <a:t>(H)+ CF</a:t>
            </a:r>
            <a:r>
              <a:rPr kumimoji="1" lang="en-US" altLang="zh-CN" sz="2000" baseline="-25000" dirty="0">
                <a:solidFill>
                  <a:srgbClr val="000000"/>
                </a:solidFill>
                <a:latin typeface="Times New Roman" panose="02020603050405020304" pitchFamily="18" charset="0"/>
              </a:rPr>
              <a:t>1</a:t>
            </a:r>
            <a:r>
              <a:rPr kumimoji="1" lang="en-US" altLang="zh-CN" sz="2000" dirty="0">
                <a:solidFill>
                  <a:srgbClr val="000000"/>
                </a:solidFill>
                <a:latin typeface="Times New Roman" panose="02020603050405020304" pitchFamily="18" charset="0"/>
              </a:rPr>
              <a:t>(H)×CF</a:t>
            </a:r>
            <a:r>
              <a:rPr kumimoji="1" lang="en-US" altLang="zh-CN" sz="2000" baseline="-25000" dirty="0">
                <a:solidFill>
                  <a:srgbClr val="000000"/>
                </a:solidFill>
                <a:latin typeface="Times New Roman" panose="02020603050405020304" pitchFamily="18" charset="0"/>
              </a:rPr>
              <a:t>2</a:t>
            </a:r>
            <a:r>
              <a:rPr kumimoji="1" lang="en-US" altLang="zh-CN" sz="2000" dirty="0">
                <a:solidFill>
                  <a:srgbClr val="000000"/>
                </a:solidFill>
                <a:latin typeface="Times New Roman" panose="02020603050405020304" pitchFamily="18" charset="0"/>
              </a:rPr>
              <a:t>(H)</a:t>
            </a:r>
          </a:p>
          <a:p>
            <a:pPr marL="471487" lvl="1" indent="0">
              <a:buNone/>
            </a:pPr>
            <a:r>
              <a:rPr kumimoji="1" lang="en-US" altLang="zh-CN" sz="2000" dirty="0">
                <a:solidFill>
                  <a:srgbClr val="000000"/>
                </a:solidFill>
                <a:latin typeface="Times New Roman" panose="02020603050405020304" pitchFamily="18" charset="0"/>
              </a:rPr>
              <a:t> = 0.63</a:t>
            </a:r>
          </a:p>
          <a:p>
            <a:endParaRPr lang="zh-CN" altLang="en-US" dirty="0"/>
          </a:p>
        </p:txBody>
      </p:sp>
      <p:sp>
        <p:nvSpPr>
          <p:cNvPr id="4" name="灯片编号占位符 3">
            <a:extLst>
              <a:ext uri="{FF2B5EF4-FFF2-40B4-BE49-F238E27FC236}">
                <a16:creationId xmlns:a16="http://schemas.microsoft.com/office/drawing/2014/main" id="{47E6EBDA-ED86-44E1-B845-B1B27F69FCD1}"/>
              </a:ext>
            </a:extLst>
          </p:cNvPr>
          <p:cNvSpPr>
            <a:spLocks noGrp="1"/>
          </p:cNvSpPr>
          <p:nvPr>
            <p:ph type="sldNum" sz="quarter" idx="12"/>
          </p:nvPr>
        </p:nvSpPr>
        <p:spPr/>
        <p:txBody>
          <a:bodyPr/>
          <a:lstStyle/>
          <a:p>
            <a:pPr>
              <a:defRPr/>
            </a:pPr>
            <a:fld id="{F93565C8-2DE5-4E5B-A203-1E3BCE8159D5}" type="slidenum">
              <a:rPr lang="zh-CN" altLang="en-US" smtClean="0"/>
              <a:pPr>
                <a:defRPr/>
              </a:pPr>
              <a:t>73</a:t>
            </a:fld>
            <a:endParaRPr lang="en-US" altLang="zh-CN"/>
          </a:p>
        </p:txBody>
      </p:sp>
      <p:graphicFrame>
        <p:nvGraphicFramePr>
          <p:cNvPr id="6" name="Object 28">
            <a:extLst>
              <a:ext uri="{FF2B5EF4-FFF2-40B4-BE49-F238E27FC236}">
                <a16:creationId xmlns:a16="http://schemas.microsoft.com/office/drawing/2014/main" id="{44ED6550-C2A6-410D-B4D0-9270E872C12C}"/>
              </a:ext>
            </a:extLst>
          </p:cNvPr>
          <p:cNvGraphicFramePr>
            <a:graphicFrameLocks noChangeAspect="1"/>
          </p:cNvGraphicFramePr>
          <p:nvPr>
            <p:extLst>
              <p:ext uri="{D42A27DB-BD31-4B8C-83A1-F6EECF244321}">
                <p14:modId xmlns:p14="http://schemas.microsoft.com/office/powerpoint/2010/main" val="23229486"/>
              </p:ext>
            </p:extLst>
          </p:nvPr>
        </p:nvGraphicFramePr>
        <p:xfrm>
          <a:off x="1106871" y="4998992"/>
          <a:ext cx="4761273" cy="1195656"/>
        </p:xfrm>
        <a:graphic>
          <a:graphicData uri="http://schemas.openxmlformats.org/presentationml/2006/ole">
            <mc:AlternateContent xmlns:mc="http://schemas.openxmlformats.org/markup-compatibility/2006">
              <mc:Choice xmlns:v="urn:schemas-microsoft-com:vml" Requires="v">
                <p:oleObj spid="_x0000_s90131" name="公式" r:id="rId4" imgW="2234880" imgH="711000" progId="Equation.3">
                  <p:embed/>
                </p:oleObj>
              </mc:Choice>
              <mc:Fallback>
                <p:oleObj name="公式" r:id="rId4" imgW="2234880" imgH="711000" progId="Equation.3">
                  <p:embed/>
                  <p:pic>
                    <p:nvPicPr>
                      <p:cNvPr id="74780" name="Object 28">
                        <a:extLst>
                          <a:ext uri="{FF2B5EF4-FFF2-40B4-BE49-F238E27FC236}">
                            <a16:creationId xmlns:a16="http://schemas.microsoft.com/office/drawing/2014/main" id="{A7FBA7A2-E0C5-4E82-A8BA-26488CA6FE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6871" y="4998992"/>
                        <a:ext cx="4761273" cy="119565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336435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3F70F-AFED-43BF-BBB3-8E1D84A0D08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AAB212C-668B-4CA9-A184-291DEEE86CDE}"/>
              </a:ext>
            </a:extLst>
          </p:cNvPr>
          <p:cNvSpPr>
            <a:spLocks noGrp="1"/>
          </p:cNvSpPr>
          <p:nvPr>
            <p:ph idx="1"/>
          </p:nvPr>
        </p:nvSpPr>
        <p:spPr>
          <a:xfrm>
            <a:off x="2915816" y="1628800"/>
            <a:ext cx="5507906" cy="4248472"/>
          </a:xfrm>
        </p:spPr>
        <p:txBody>
          <a:bodyPr/>
          <a:lstStyle/>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不确定推理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概率推理</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主观贝叶斯方法</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可信度方法</a:t>
            </a:r>
          </a:p>
          <a:p>
            <a:pPr marL="449263" indent="-449263" hangingPunct="1">
              <a:defRPr/>
            </a:pPr>
            <a:r>
              <a:rPr lang="zh-CN" altLang="en-US" sz="3000" dirty="0">
                <a:solidFill>
                  <a:srgbClr val="FF0000"/>
                </a:solidFill>
                <a:effectLst>
                  <a:outerShdw blurRad="38100" dist="38100" dir="2700000" algn="tl">
                    <a:srgbClr val="C0C0C0"/>
                  </a:outerShdw>
                </a:effectLst>
                <a:latin typeface="微软雅黑" panose="020B0503020204020204" pitchFamily="34" charset="-122"/>
              </a:rPr>
              <a:t>证据理论</a:t>
            </a:r>
          </a:p>
          <a:p>
            <a:pPr marL="449263" indent="-449263" hangingPunct="1">
              <a:defRPr/>
            </a:pPr>
            <a:r>
              <a:rPr lang="zh-CN" altLang="en-US" sz="3000" dirty="0">
                <a:solidFill>
                  <a:schemeClr val="tx1">
                    <a:lumMod val="85000"/>
                    <a:lumOff val="15000"/>
                  </a:schemeClr>
                </a:solidFill>
                <a:effectLst>
                  <a:outerShdw blurRad="38100" dist="38100" dir="2700000" algn="tl">
                    <a:srgbClr val="C0C0C0"/>
                  </a:outerShdw>
                </a:effectLst>
                <a:latin typeface="微软雅黑" panose="020B0503020204020204" pitchFamily="34" charset="-122"/>
              </a:rPr>
              <a:t>小结</a:t>
            </a:r>
            <a:endParaRPr lang="zh-CN" altLang="en-US" sz="3000" dirty="0"/>
          </a:p>
        </p:txBody>
      </p:sp>
      <p:sp>
        <p:nvSpPr>
          <p:cNvPr id="4" name="灯片编号占位符 3">
            <a:extLst>
              <a:ext uri="{FF2B5EF4-FFF2-40B4-BE49-F238E27FC236}">
                <a16:creationId xmlns:a16="http://schemas.microsoft.com/office/drawing/2014/main" id="{7C4F20E7-63FE-4B5A-95FD-E4262F12696D}"/>
              </a:ext>
            </a:extLst>
          </p:cNvPr>
          <p:cNvSpPr>
            <a:spLocks noGrp="1"/>
          </p:cNvSpPr>
          <p:nvPr>
            <p:ph type="sldNum" sz="quarter" idx="12"/>
          </p:nvPr>
        </p:nvSpPr>
        <p:spPr/>
        <p:txBody>
          <a:bodyPr/>
          <a:lstStyle/>
          <a:p>
            <a:pPr>
              <a:defRPr/>
            </a:pPr>
            <a:fld id="{F93565C8-2DE5-4E5B-A203-1E3BCE8159D5}" type="slidenum">
              <a:rPr lang="zh-CN" altLang="en-US" smtClean="0"/>
              <a:pPr>
                <a:defRPr/>
              </a:pPr>
              <a:t>74</a:t>
            </a:fld>
            <a:endParaRPr lang="en-US" altLang="zh-CN"/>
          </a:p>
        </p:txBody>
      </p:sp>
    </p:spTree>
    <p:extLst>
      <p:ext uri="{BB962C8B-B14F-4D97-AF65-F5344CB8AC3E}">
        <p14:creationId xmlns:p14="http://schemas.microsoft.com/office/powerpoint/2010/main" val="35941295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A5547BA-197A-4A26-9254-05157817D2D5}"/>
              </a:ext>
            </a:extLst>
          </p:cNvPr>
          <p:cNvSpPr>
            <a:spLocks noGrp="1" noChangeArrowheads="1"/>
          </p:cNvSpPr>
          <p:nvPr>
            <p:ph type="title"/>
          </p:nvPr>
        </p:nvSpPr>
        <p:spPr/>
        <p:txBody>
          <a:bodyPr/>
          <a:lstStyle/>
          <a:p>
            <a:r>
              <a:rPr lang="zh-CN" altLang="en-US" dirty="0"/>
              <a:t>证据理论 </a:t>
            </a:r>
            <a:r>
              <a:rPr lang="en-US" altLang="zh-CN" sz="3200" dirty="0">
                <a:latin typeface="华文彩云" panose="02010800040101010101" pitchFamily="2" charset="-122"/>
              </a:rPr>
              <a:t>(</a:t>
            </a:r>
            <a:r>
              <a:rPr lang="en-US" altLang="zh-CN" sz="3200" dirty="0">
                <a:latin typeface="Comic Sans MS" panose="030F0702030302020204" pitchFamily="66" charset="0"/>
                <a:ea typeface="华文新魏" panose="02010800040101010101" pitchFamily="2" charset="-122"/>
              </a:rPr>
              <a:t>Evident Theory</a:t>
            </a:r>
            <a:r>
              <a:rPr lang="en-US" altLang="zh-CN" sz="3200" dirty="0">
                <a:latin typeface="华文彩云" panose="02010800040101010101" pitchFamily="2" charset="-122"/>
              </a:rPr>
              <a:t>)</a:t>
            </a:r>
          </a:p>
        </p:txBody>
      </p:sp>
      <p:sp>
        <p:nvSpPr>
          <p:cNvPr id="47107" name="Rectangle 3">
            <a:extLst>
              <a:ext uri="{FF2B5EF4-FFF2-40B4-BE49-F238E27FC236}">
                <a16:creationId xmlns:a16="http://schemas.microsoft.com/office/drawing/2014/main" id="{6FFE6E85-CA35-4529-AB06-AF5E184E6CF5}"/>
              </a:ext>
            </a:extLst>
          </p:cNvPr>
          <p:cNvSpPr>
            <a:spLocks noGrp="1" noChangeArrowheads="1"/>
          </p:cNvSpPr>
          <p:nvPr>
            <p:ph type="body" idx="1"/>
          </p:nvPr>
        </p:nvSpPr>
        <p:spPr>
          <a:xfrm>
            <a:off x="574675" y="1268760"/>
            <a:ext cx="8001000" cy="4896544"/>
          </a:xfrm>
        </p:spPr>
        <p:txBody>
          <a:bodyPr/>
          <a:lstStyle/>
          <a:p>
            <a:pPr>
              <a:lnSpc>
                <a:spcPct val="90000"/>
              </a:lnSpc>
            </a:pPr>
            <a:r>
              <a:rPr lang="zh-CN" altLang="en-US" dirty="0"/>
              <a:t>概述</a:t>
            </a:r>
          </a:p>
          <a:p>
            <a:pPr lvl="1">
              <a:lnSpc>
                <a:spcPct val="120000"/>
              </a:lnSpc>
            </a:pPr>
            <a:r>
              <a:rPr kumimoji="1" lang="zh-CN" altLang="en-US" sz="2000" dirty="0">
                <a:solidFill>
                  <a:schemeClr val="accent2"/>
                </a:solidFill>
                <a:sym typeface="Symbol" panose="05050102010706020507" pitchFamily="18" charset="2"/>
              </a:rPr>
              <a:t>诞生：</a:t>
            </a:r>
            <a:r>
              <a:rPr lang="zh-CN" altLang="en-US" sz="2000" dirty="0"/>
              <a:t>又称</a:t>
            </a:r>
            <a:r>
              <a:rPr lang="en-US" altLang="zh-CN" sz="2000" dirty="0"/>
              <a:t>D-S</a:t>
            </a:r>
            <a:r>
              <a:rPr lang="zh-CN" altLang="en-US" sz="2000" dirty="0"/>
              <a:t>理论（</a:t>
            </a:r>
            <a:r>
              <a:rPr kumimoji="1" lang="en-US" altLang="zh-CN" sz="2000" u="sng" dirty="0"/>
              <a:t>D</a:t>
            </a:r>
            <a:r>
              <a:rPr kumimoji="1" lang="en-US" altLang="zh-CN" sz="2000" dirty="0"/>
              <a:t>empster -</a:t>
            </a:r>
            <a:r>
              <a:rPr kumimoji="1" lang="en-US" altLang="zh-CN" sz="2000" dirty="0">
                <a:solidFill>
                  <a:schemeClr val="tx2"/>
                </a:solidFill>
              </a:rPr>
              <a:t> </a:t>
            </a:r>
            <a:r>
              <a:rPr kumimoji="1" lang="en-US" altLang="zh-CN" sz="2000" u="sng" dirty="0">
                <a:solidFill>
                  <a:schemeClr val="tx2"/>
                </a:solidFill>
              </a:rPr>
              <a:t>S</a:t>
            </a:r>
            <a:r>
              <a:rPr kumimoji="1" lang="en-US" altLang="zh-CN" sz="2000" dirty="0">
                <a:solidFill>
                  <a:schemeClr val="tx2"/>
                </a:solidFill>
              </a:rPr>
              <a:t>hafer</a:t>
            </a:r>
            <a:r>
              <a:rPr lang="zh-CN" altLang="en-US" sz="2000" dirty="0"/>
              <a:t>），</a:t>
            </a:r>
            <a:r>
              <a:rPr kumimoji="1" lang="zh-CN" altLang="en-US" sz="2000" dirty="0"/>
              <a:t>源于</a:t>
            </a:r>
            <a:r>
              <a:rPr kumimoji="1" lang="en-US" altLang="zh-CN" sz="2000" dirty="0"/>
              <a:t>20</a:t>
            </a:r>
            <a:r>
              <a:rPr kumimoji="1" lang="zh-CN" altLang="en-US" sz="2000" dirty="0"/>
              <a:t>世纪</a:t>
            </a:r>
            <a:r>
              <a:rPr kumimoji="1" lang="en-US" altLang="zh-CN" sz="2000" dirty="0"/>
              <a:t>60</a:t>
            </a:r>
            <a:r>
              <a:rPr kumimoji="1" lang="zh-CN" altLang="en-US" sz="2000" dirty="0"/>
              <a:t>年代美国哈佛大学数学家</a:t>
            </a:r>
            <a:r>
              <a:rPr kumimoji="1" lang="en-US" altLang="zh-CN" sz="2000" dirty="0"/>
              <a:t>A. P. Dempster</a:t>
            </a:r>
            <a:r>
              <a:rPr kumimoji="1" lang="zh-CN" altLang="en-US" sz="2000" dirty="0"/>
              <a:t>在</a:t>
            </a:r>
            <a:r>
              <a:rPr kumimoji="1" lang="zh-CN" altLang="en-US" sz="2000" dirty="0">
                <a:solidFill>
                  <a:srgbClr val="CC0000"/>
                </a:solidFill>
              </a:rPr>
              <a:t>利用上、下限概率来解决多值映射问题</a:t>
            </a:r>
            <a:r>
              <a:rPr kumimoji="1" lang="zh-CN" altLang="en-US" sz="2000" dirty="0"/>
              <a:t>方面的研究工作。自</a:t>
            </a:r>
            <a:r>
              <a:rPr kumimoji="1" lang="en-US" altLang="zh-CN" sz="2000" dirty="0"/>
              <a:t>1967</a:t>
            </a:r>
            <a:r>
              <a:rPr kumimoji="1" lang="zh-CN" altLang="en-US" sz="2000" dirty="0"/>
              <a:t>年起连续发表了一系列论文，标志着证据理论的正式诞生。</a:t>
            </a:r>
          </a:p>
          <a:p>
            <a:pPr lvl="1">
              <a:lnSpc>
                <a:spcPct val="120000"/>
              </a:lnSpc>
            </a:pPr>
            <a:r>
              <a:rPr kumimoji="1" lang="zh-CN" altLang="en-US" sz="2000" dirty="0">
                <a:solidFill>
                  <a:schemeClr val="accent2"/>
                </a:solidFill>
                <a:sym typeface="Symbol" panose="05050102010706020507" pitchFamily="18" charset="2"/>
              </a:rPr>
              <a:t>形成</a:t>
            </a:r>
            <a:r>
              <a:rPr kumimoji="1" lang="zh-CN" altLang="en-US" sz="2000" dirty="0">
                <a:solidFill>
                  <a:schemeClr val="accent2"/>
                </a:solidFill>
              </a:rPr>
              <a:t>：</a:t>
            </a:r>
            <a:r>
              <a:rPr kumimoji="1" lang="en-US" altLang="zh-CN" sz="2000" dirty="0"/>
              <a:t>Dempster</a:t>
            </a:r>
            <a:r>
              <a:rPr kumimoji="1" lang="zh-CN" altLang="en-US" sz="2000" dirty="0"/>
              <a:t>的学生</a:t>
            </a:r>
            <a:r>
              <a:rPr kumimoji="1" lang="en-US" altLang="zh-CN" sz="2000" dirty="0">
                <a:solidFill>
                  <a:schemeClr val="tx2"/>
                </a:solidFill>
              </a:rPr>
              <a:t>G. Shafer</a:t>
            </a:r>
            <a:r>
              <a:rPr kumimoji="1" lang="zh-CN" altLang="en-US" sz="2000" dirty="0"/>
              <a:t>对证据理论做了进一步的发展，引入</a:t>
            </a:r>
            <a:r>
              <a:rPr kumimoji="1" lang="zh-CN" altLang="en-US" sz="2000" dirty="0">
                <a:solidFill>
                  <a:srgbClr val="CC0000"/>
                </a:solidFill>
              </a:rPr>
              <a:t>信任函数</a:t>
            </a:r>
            <a:r>
              <a:rPr kumimoji="1" lang="zh-CN" altLang="en-US" sz="2000" dirty="0"/>
              <a:t>概念，形成了一套基于“证据”和“组合”来处理不确定性推理问题的数学方法，并于</a:t>
            </a:r>
            <a:r>
              <a:rPr kumimoji="1" lang="en-US" altLang="zh-CN" sz="2000" dirty="0"/>
              <a:t>1976</a:t>
            </a:r>
            <a:r>
              <a:rPr kumimoji="1" lang="zh-CN" altLang="en-US" sz="2000" dirty="0"/>
              <a:t>年出版了</a:t>
            </a:r>
            <a:r>
              <a:rPr kumimoji="1" lang="en-US" altLang="zh-CN" sz="2000" dirty="0"/>
              <a:t>《</a:t>
            </a:r>
            <a:r>
              <a:rPr kumimoji="1" lang="zh-CN" altLang="en-US" sz="2000" dirty="0"/>
              <a:t>证据的数学理论</a:t>
            </a:r>
            <a:r>
              <a:rPr kumimoji="1" lang="en-US" altLang="zh-CN" sz="2000" dirty="0"/>
              <a:t>》</a:t>
            </a:r>
            <a:r>
              <a:rPr kumimoji="1" lang="zh-CN" altLang="en-US" sz="2000" dirty="0"/>
              <a:t>，这标志着证据理论正式成为一种处理不确定性问题的完整理论。</a:t>
            </a:r>
          </a:p>
          <a:p>
            <a:pPr lvl="1">
              <a:lnSpc>
                <a:spcPct val="120000"/>
              </a:lnSpc>
            </a:pPr>
            <a:r>
              <a:rPr kumimoji="1" lang="zh-CN" altLang="en-US" sz="2000" dirty="0">
                <a:solidFill>
                  <a:schemeClr val="accent2"/>
                </a:solidFill>
                <a:sym typeface="Symbol" panose="05050102010706020507" pitchFamily="18" charset="2"/>
              </a:rPr>
              <a:t>适用领域：</a:t>
            </a:r>
            <a:r>
              <a:rPr kumimoji="1" lang="zh-CN" altLang="en-US" sz="2000" dirty="0">
                <a:sym typeface="Symbol" panose="05050102010706020507" pitchFamily="18" charset="2"/>
              </a:rPr>
              <a:t>信息融合、专家系统、情报分析、法律案件分析、多属性决策分析，等等。</a:t>
            </a:r>
          </a:p>
        </p:txBody>
      </p:sp>
      <p:sp>
        <p:nvSpPr>
          <p:cNvPr id="2" name="灯片编号占位符 1">
            <a:extLst>
              <a:ext uri="{FF2B5EF4-FFF2-40B4-BE49-F238E27FC236}">
                <a16:creationId xmlns:a16="http://schemas.microsoft.com/office/drawing/2014/main" id="{3109B0B7-79CE-4B2F-A9E5-50E369616C26}"/>
              </a:ext>
            </a:extLst>
          </p:cNvPr>
          <p:cNvSpPr>
            <a:spLocks noGrp="1"/>
          </p:cNvSpPr>
          <p:nvPr>
            <p:ph type="sldNum" sz="quarter" idx="12"/>
          </p:nvPr>
        </p:nvSpPr>
        <p:spPr/>
        <p:txBody>
          <a:bodyPr/>
          <a:lstStyle/>
          <a:p>
            <a:pPr>
              <a:defRPr/>
            </a:pPr>
            <a:fld id="{F93565C8-2DE5-4E5B-A203-1E3BCE8159D5}" type="slidenum">
              <a:rPr lang="zh-CN" altLang="en-US" smtClean="0"/>
              <a:pPr>
                <a:defRPr/>
              </a:pPr>
              <a:t>75</a:t>
            </a:fld>
            <a:endParaRPr lang="en-US" altLang="zh-CN"/>
          </a:p>
        </p:txBody>
      </p:sp>
    </p:spTree>
    <p:extLst>
      <p:ext uri="{BB962C8B-B14F-4D97-AF65-F5344CB8AC3E}">
        <p14:creationId xmlns:p14="http://schemas.microsoft.com/office/powerpoint/2010/main" val="16175081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F9340-4293-4AD4-ADA2-9027D4EDFA20}"/>
              </a:ext>
            </a:extLst>
          </p:cNvPr>
          <p:cNvSpPr>
            <a:spLocks noGrp="1"/>
          </p:cNvSpPr>
          <p:nvPr>
            <p:ph type="title"/>
          </p:nvPr>
        </p:nvSpPr>
        <p:spPr/>
        <p:txBody>
          <a:bodyPr/>
          <a:lstStyle/>
          <a:p>
            <a:r>
              <a:rPr lang="en-US" altLang="zh-CN" dirty="0"/>
              <a:t>D-S</a:t>
            </a:r>
            <a:r>
              <a:rPr lang="zh-CN" altLang="en-US" dirty="0"/>
              <a:t>理论的基本思想</a:t>
            </a:r>
          </a:p>
        </p:txBody>
      </p:sp>
      <p:sp>
        <p:nvSpPr>
          <p:cNvPr id="3" name="内容占位符 2">
            <a:extLst>
              <a:ext uri="{FF2B5EF4-FFF2-40B4-BE49-F238E27FC236}">
                <a16:creationId xmlns:a16="http://schemas.microsoft.com/office/drawing/2014/main" id="{AB349D06-AC7C-446E-94F6-7079F05C3857}"/>
              </a:ext>
            </a:extLst>
          </p:cNvPr>
          <p:cNvSpPr>
            <a:spLocks noGrp="1"/>
          </p:cNvSpPr>
          <p:nvPr>
            <p:ph idx="1"/>
          </p:nvPr>
        </p:nvSpPr>
        <p:spPr/>
        <p:txBody>
          <a:bodyPr/>
          <a:lstStyle/>
          <a:p>
            <a:pPr>
              <a:lnSpc>
                <a:spcPct val="120000"/>
              </a:lnSpc>
              <a:spcBef>
                <a:spcPct val="0"/>
              </a:spcBef>
            </a:pPr>
            <a:r>
              <a:rPr lang="zh-CN" altLang="en-US" dirty="0"/>
              <a:t>证据理论是用</a:t>
            </a:r>
            <a:r>
              <a:rPr lang="zh-CN" altLang="en-US" dirty="0">
                <a:solidFill>
                  <a:srgbClr val="FF0000"/>
                </a:solidFill>
              </a:rPr>
              <a:t>集合</a:t>
            </a:r>
            <a:r>
              <a:rPr lang="zh-CN" altLang="en-US" dirty="0"/>
              <a:t>表示命题的。</a:t>
            </a:r>
          </a:p>
          <a:p>
            <a:pPr lvl="1">
              <a:lnSpc>
                <a:spcPct val="120000"/>
              </a:lnSpc>
              <a:spcBef>
                <a:spcPct val="0"/>
              </a:spcBef>
            </a:pPr>
            <a:r>
              <a:rPr lang="zh-CN" altLang="en-US" dirty="0"/>
              <a:t>设</a:t>
            </a:r>
            <a:r>
              <a:rPr lang="en-US" altLang="zh-CN" dirty="0"/>
              <a:t>D</a:t>
            </a:r>
            <a:r>
              <a:rPr lang="zh-CN" altLang="en-US" dirty="0"/>
              <a:t>是变量</a:t>
            </a:r>
            <a:r>
              <a:rPr lang="en-US" altLang="zh-CN" i="1" dirty="0">
                <a:latin typeface="Times New Roman" panose="02020603050405020304" pitchFamily="18" charset="0"/>
                <a:cs typeface="Times New Roman" panose="02020603050405020304" pitchFamily="18" charset="0"/>
              </a:rPr>
              <a:t>x</a:t>
            </a:r>
            <a:r>
              <a:rPr lang="zh-CN" altLang="en-US" dirty="0"/>
              <a:t>的样本空间，其中具有</a:t>
            </a:r>
            <a:r>
              <a:rPr lang="en-US" altLang="zh-CN" i="1" dirty="0"/>
              <a:t>n</a:t>
            </a:r>
            <a:r>
              <a:rPr lang="zh-CN" altLang="en-US" dirty="0"/>
              <a:t>个元素，在任一时刻变量</a:t>
            </a:r>
            <a:r>
              <a:rPr lang="en-US" altLang="zh-CN" i="1" dirty="0"/>
              <a:t>x</a:t>
            </a:r>
            <a:r>
              <a:rPr lang="zh-CN" altLang="en-US" dirty="0"/>
              <a:t>的取值都会落入某个子集，也就是说，</a:t>
            </a:r>
            <a:r>
              <a:rPr lang="en-US" altLang="zh-CN" dirty="0">
                <a:solidFill>
                  <a:srgbClr val="FF0000"/>
                </a:solidFill>
              </a:rPr>
              <a:t>D</a:t>
            </a:r>
            <a:r>
              <a:rPr lang="zh-CN" altLang="en-US" dirty="0">
                <a:solidFill>
                  <a:srgbClr val="FF0000"/>
                </a:solidFill>
              </a:rPr>
              <a:t>的任一子集</a:t>
            </a:r>
            <a:r>
              <a:rPr lang="en-US" altLang="zh-CN" dirty="0">
                <a:solidFill>
                  <a:srgbClr val="FF0000"/>
                </a:solidFill>
              </a:rPr>
              <a:t>A</a:t>
            </a:r>
            <a:r>
              <a:rPr lang="zh-CN" altLang="en-US" dirty="0">
                <a:solidFill>
                  <a:srgbClr val="FF0000"/>
                </a:solidFill>
              </a:rPr>
              <a:t>都对应于一个关于</a:t>
            </a:r>
            <a:r>
              <a:rPr lang="en-US" altLang="zh-CN" i="1" dirty="0">
                <a:solidFill>
                  <a:srgbClr val="FF0000"/>
                </a:solidFill>
              </a:rPr>
              <a:t>x</a:t>
            </a:r>
            <a:r>
              <a:rPr lang="zh-CN" altLang="en-US" dirty="0">
                <a:solidFill>
                  <a:srgbClr val="FF0000"/>
                </a:solidFill>
              </a:rPr>
              <a:t>的命题</a:t>
            </a:r>
            <a:r>
              <a:rPr lang="zh-CN" altLang="en-US" dirty="0"/>
              <a:t>，该命题为</a:t>
            </a:r>
            <a:r>
              <a:rPr lang="zh-CN" altLang="en-US" dirty="0">
                <a:latin typeface="Arial" panose="020B0604020202020204" pitchFamily="34" charset="0"/>
              </a:rPr>
              <a:t>“</a:t>
            </a:r>
            <a:r>
              <a:rPr lang="en-US" altLang="zh-CN" i="1" dirty="0">
                <a:solidFill>
                  <a:srgbClr val="FF0000"/>
                </a:solidFill>
              </a:rPr>
              <a:t>x</a:t>
            </a:r>
            <a:r>
              <a:rPr lang="zh-CN" altLang="en-US" dirty="0">
                <a:solidFill>
                  <a:srgbClr val="FF0000"/>
                </a:solidFill>
              </a:rPr>
              <a:t>的值在</a:t>
            </a:r>
            <a:r>
              <a:rPr lang="en-US" altLang="zh-CN" dirty="0">
                <a:solidFill>
                  <a:srgbClr val="FF0000"/>
                </a:solidFill>
              </a:rPr>
              <a:t>A</a:t>
            </a:r>
            <a:r>
              <a:rPr lang="zh-CN" altLang="en-US" dirty="0">
                <a:solidFill>
                  <a:srgbClr val="FF0000"/>
                </a:solidFill>
              </a:rPr>
              <a:t>中</a:t>
            </a:r>
            <a:r>
              <a:rPr lang="zh-CN" altLang="en-US" dirty="0">
                <a:latin typeface="Arial" panose="020B0604020202020204" pitchFamily="34" charset="0"/>
              </a:rPr>
              <a:t>”</a:t>
            </a:r>
            <a:r>
              <a:rPr lang="zh-CN" altLang="en-US" dirty="0"/>
              <a:t>，所以用集合</a:t>
            </a:r>
            <a:r>
              <a:rPr lang="en-US" altLang="zh-CN" dirty="0"/>
              <a:t>A</a:t>
            </a:r>
            <a:r>
              <a:rPr lang="zh-CN" altLang="en-US" dirty="0"/>
              <a:t>表示该命题。</a:t>
            </a:r>
            <a:endParaRPr lang="en-US" altLang="zh-CN" dirty="0"/>
          </a:p>
          <a:p>
            <a:pPr>
              <a:lnSpc>
                <a:spcPct val="120000"/>
              </a:lnSpc>
              <a:spcBef>
                <a:spcPct val="0"/>
              </a:spcBef>
            </a:pPr>
            <a:r>
              <a:rPr lang="zh-CN" altLang="en-US" dirty="0"/>
              <a:t>证据理论基于</a:t>
            </a:r>
            <a:r>
              <a:rPr lang="zh-CN" altLang="en-US" dirty="0">
                <a:solidFill>
                  <a:srgbClr val="FF0000"/>
                </a:solidFill>
              </a:rPr>
              <a:t>概率分配函数</a:t>
            </a:r>
            <a:r>
              <a:rPr lang="zh-CN" altLang="en-US" dirty="0"/>
              <a:t>计算信任函数值和似然函数值，实现推理过程</a:t>
            </a:r>
          </a:p>
        </p:txBody>
      </p:sp>
      <p:sp>
        <p:nvSpPr>
          <p:cNvPr id="4" name="灯片编号占位符 3">
            <a:extLst>
              <a:ext uri="{FF2B5EF4-FFF2-40B4-BE49-F238E27FC236}">
                <a16:creationId xmlns:a16="http://schemas.microsoft.com/office/drawing/2014/main" id="{D91974A6-CF51-48E2-8910-FDCEB2E6A49C}"/>
              </a:ext>
            </a:extLst>
          </p:cNvPr>
          <p:cNvSpPr>
            <a:spLocks noGrp="1"/>
          </p:cNvSpPr>
          <p:nvPr>
            <p:ph type="sldNum" sz="quarter" idx="12"/>
          </p:nvPr>
        </p:nvSpPr>
        <p:spPr/>
        <p:txBody>
          <a:bodyPr/>
          <a:lstStyle/>
          <a:p>
            <a:pPr>
              <a:defRPr/>
            </a:pPr>
            <a:fld id="{F93565C8-2DE5-4E5B-A203-1E3BCE8159D5}" type="slidenum">
              <a:rPr lang="zh-CN" altLang="en-US" smtClean="0"/>
              <a:pPr>
                <a:defRPr/>
              </a:pPr>
              <a:t>76</a:t>
            </a:fld>
            <a:endParaRPr lang="en-US" altLang="zh-CN"/>
          </a:p>
        </p:txBody>
      </p:sp>
      <p:sp>
        <p:nvSpPr>
          <p:cNvPr id="5" name="标注: 弯曲线形 4">
            <a:extLst>
              <a:ext uri="{FF2B5EF4-FFF2-40B4-BE49-F238E27FC236}">
                <a16:creationId xmlns:a16="http://schemas.microsoft.com/office/drawing/2014/main" id="{9A45B8B0-280A-41C4-AC5C-15B1BFAAFC05}"/>
              </a:ext>
            </a:extLst>
          </p:cNvPr>
          <p:cNvSpPr/>
          <p:nvPr/>
        </p:nvSpPr>
        <p:spPr bwMode="auto">
          <a:xfrm>
            <a:off x="3995937" y="4725144"/>
            <a:ext cx="2016224" cy="830997"/>
          </a:xfrm>
          <a:prstGeom prst="borderCallout2">
            <a:avLst>
              <a:gd name="adj1" fmla="val 49106"/>
              <a:gd name="adj2" fmla="val -636"/>
              <a:gd name="adj3" fmla="val 49063"/>
              <a:gd name="adj4" fmla="val -23517"/>
              <a:gd name="adj5" fmla="val -99143"/>
              <a:gd name="adj6" fmla="val 1476"/>
            </a:avLst>
          </a:prstGeom>
          <a:solidFill>
            <a:srgbClr val="FFC000"/>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eaLnBrk="1" hangingPunct="1"/>
            <a:r>
              <a:rPr lang="zh-CN" altLang="en-US" sz="2400" b="1" dirty="0">
                <a:latin typeface="微软雅黑" panose="020B0503020204020204" pitchFamily="34" charset="-122"/>
                <a:ea typeface="微软雅黑" panose="020B0503020204020204" pitchFamily="34" charset="-122"/>
              </a:rPr>
              <a:t>核心：</a:t>
            </a:r>
            <a:endParaRPr lang="en-US" altLang="zh-CN" sz="2400" b="1" dirty="0">
              <a:latin typeface="微软雅黑" panose="020B0503020204020204" pitchFamily="34" charset="-122"/>
              <a:ea typeface="微软雅黑" panose="020B0503020204020204" pitchFamily="34" charset="-122"/>
            </a:endParaRPr>
          </a:p>
          <a:p>
            <a:pPr eaLnBrk="1" hangingPunct="1"/>
            <a:r>
              <a:rPr lang="zh-CN" altLang="en-US" sz="2400" b="1" dirty="0">
                <a:latin typeface="微软雅黑" panose="020B0503020204020204" pitchFamily="34" charset="-122"/>
                <a:ea typeface="微软雅黑" panose="020B0503020204020204" pitchFamily="34" charset="-122"/>
              </a:rPr>
              <a:t>概率分配函数</a:t>
            </a:r>
            <a:endParaRPr kumimoji="0" lang="zh-CN" altLang="en-US" sz="2400" b="1" i="0" u="none" strike="noStrike" cap="none" normalizeH="0" baseline="0" dirty="0">
              <a:ln>
                <a:noFill/>
              </a:ln>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698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13820376-A185-478B-8F97-AE748C995818}"/>
              </a:ext>
            </a:extLst>
          </p:cNvPr>
          <p:cNvSpPr>
            <a:spLocks noGrp="1" noChangeArrowheads="1"/>
          </p:cNvSpPr>
          <p:nvPr>
            <p:ph type="title"/>
          </p:nvPr>
        </p:nvSpPr>
        <p:spPr/>
        <p:txBody>
          <a:bodyPr/>
          <a:lstStyle/>
          <a:p>
            <a:r>
              <a:rPr lang="zh-CN" altLang="en-US" dirty="0">
                <a:latin typeface="Times New Roman" panose="02020603050405020304" pitchFamily="18" charset="0"/>
              </a:rPr>
              <a:t>证据理论概念</a:t>
            </a:r>
          </a:p>
        </p:txBody>
      </p:sp>
      <p:sp>
        <p:nvSpPr>
          <p:cNvPr id="362499" name="Rectangle 3">
            <a:extLst>
              <a:ext uri="{FF2B5EF4-FFF2-40B4-BE49-F238E27FC236}">
                <a16:creationId xmlns:a16="http://schemas.microsoft.com/office/drawing/2014/main" id="{FF654A9B-C630-420A-B6EF-03F83FBA3A9A}"/>
              </a:ext>
            </a:extLst>
          </p:cNvPr>
          <p:cNvSpPr>
            <a:spLocks noGrp="1" noChangeArrowheads="1"/>
          </p:cNvSpPr>
          <p:nvPr>
            <p:ph type="body" idx="1"/>
          </p:nvPr>
        </p:nvSpPr>
        <p:spPr>
          <a:xfrm>
            <a:off x="574674" y="1124744"/>
            <a:ext cx="8245475" cy="5257006"/>
          </a:xfrm>
        </p:spPr>
        <p:txBody>
          <a:bodyPr/>
          <a:lstStyle/>
          <a:p>
            <a:pPr>
              <a:lnSpc>
                <a:spcPct val="150000"/>
              </a:lnSpc>
              <a:buSzPct val="100000"/>
            </a:pPr>
            <a:r>
              <a:rPr lang="zh-CN" altLang="en-US" dirty="0"/>
              <a:t>证据理论涉及的概念</a:t>
            </a:r>
            <a:endParaRPr lang="en-US" altLang="zh-CN" dirty="0"/>
          </a:p>
          <a:p>
            <a:pPr lvl="1">
              <a:lnSpc>
                <a:spcPct val="150000"/>
              </a:lnSpc>
              <a:buSzPct val="100000"/>
            </a:pPr>
            <a:r>
              <a:rPr lang="zh-CN" altLang="en-US" dirty="0"/>
              <a:t>概率分配函数 </a:t>
            </a:r>
          </a:p>
          <a:p>
            <a:pPr lvl="1">
              <a:lnSpc>
                <a:spcPct val="150000"/>
              </a:lnSpc>
              <a:buSzPct val="100000"/>
            </a:pPr>
            <a:r>
              <a:rPr lang="zh-CN" altLang="en-US" dirty="0"/>
              <a:t>信任函数 </a:t>
            </a:r>
          </a:p>
          <a:p>
            <a:pPr lvl="1">
              <a:lnSpc>
                <a:spcPct val="150000"/>
              </a:lnSpc>
              <a:buSzPct val="100000"/>
            </a:pPr>
            <a:r>
              <a:rPr lang="zh-CN" altLang="en-US" dirty="0"/>
              <a:t>似然函数 </a:t>
            </a:r>
          </a:p>
          <a:p>
            <a:pPr lvl="1">
              <a:lnSpc>
                <a:spcPct val="150000"/>
              </a:lnSpc>
              <a:buSzPct val="100000"/>
            </a:pPr>
            <a:r>
              <a:rPr lang="zh-CN" altLang="en-US" dirty="0"/>
              <a:t>信任函数与似然函数的关系</a:t>
            </a:r>
          </a:p>
          <a:p>
            <a:pPr lvl="1">
              <a:lnSpc>
                <a:spcPct val="150000"/>
              </a:lnSpc>
              <a:buSzPct val="100000"/>
            </a:pPr>
            <a:r>
              <a:rPr lang="zh-CN" altLang="en-US" dirty="0"/>
              <a:t>概率分配函数的正交和（证据的组合）</a:t>
            </a:r>
            <a:endParaRPr lang="en-US" altLang="zh-CN" dirty="0"/>
          </a:p>
          <a:p>
            <a:pPr lvl="1">
              <a:lnSpc>
                <a:spcPct val="150000"/>
              </a:lnSpc>
              <a:buSzPct val="100000"/>
            </a:pPr>
            <a:r>
              <a:rPr lang="zh-CN" altLang="en-US" dirty="0"/>
              <a:t>基于证据理论的不确定推理  </a:t>
            </a:r>
          </a:p>
        </p:txBody>
      </p:sp>
      <p:sp>
        <p:nvSpPr>
          <p:cNvPr id="2" name="灯片编号占位符 1">
            <a:extLst>
              <a:ext uri="{FF2B5EF4-FFF2-40B4-BE49-F238E27FC236}">
                <a16:creationId xmlns:a16="http://schemas.microsoft.com/office/drawing/2014/main" id="{A8E50433-8B3E-4B68-9CBB-F6BF27E1A7F4}"/>
              </a:ext>
            </a:extLst>
          </p:cNvPr>
          <p:cNvSpPr>
            <a:spLocks noGrp="1"/>
          </p:cNvSpPr>
          <p:nvPr>
            <p:ph type="sldNum" sz="quarter" idx="12"/>
          </p:nvPr>
        </p:nvSpPr>
        <p:spPr/>
        <p:txBody>
          <a:bodyPr/>
          <a:lstStyle/>
          <a:p>
            <a:pPr>
              <a:defRPr/>
            </a:pPr>
            <a:fld id="{F93565C8-2DE5-4E5B-A203-1E3BCE8159D5}" type="slidenum">
              <a:rPr lang="zh-CN" altLang="en-US" smtClean="0"/>
              <a:pPr>
                <a:defRPr/>
              </a:pPr>
              <a:t>77</a:t>
            </a:fld>
            <a:endParaRPr lang="en-US" altLang="zh-CN"/>
          </a:p>
        </p:txBody>
      </p:sp>
    </p:spTree>
    <p:extLst>
      <p:ext uri="{BB962C8B-B14F-4D97-AF65-F5344CB8AC3E}">
        <p14:creationId xmlns:p14="http://schemas.microsoft.com/office/powerpoint/2010/main" val="26617419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90FC6D4-6A61-4C59-90B6-BE5E25FE5D3A}"/>
              </a:ext>
            </a:extLst>
          </p:cNvPr>
          <p:cNvSpPr>
            <a:spLocks noGrp="1" noChangeArrowheads="1"/>
          </p:cNvSpPr>
          <p:nvPr>
            <p:ph type="title"/>
          </p:nvPr>
        </p:nvSpPr>
        <p:spPr/>
        <p:txBody>
          <a:bodyPr/>
          <a:lstStyle/>
          <a:p>
            <a:r>
              <a:rPr lang="zh-CN" altLang="en-US" dirty="0"/>
              <a:t>证据</a:t>
            </a:r>
            <a:endParaRPr lang="en-US" altLang="zh-CN" sz="3200" dirty="0">
              <a:latin typeface="华文彩云" panose="02010800040101010101" pitchFamily="2" charset="-122"/>
            </a:endParaRPr>
          </a:p>
        </p:txBody>
      </p:sp>
      <p:sp>
        <p:nvSpPr>
          <p:cNvPr id="51204" name="Rectangle 4">
            <a:extLst>
              <a:ext uri="{FF2B5EF4-FFF2-40B4-BE49-F238E27FC236}">
                <a16:creationId xmlns:a16="http://schemas.microsoft.com/office/drawing/2014/main" id="{A0B09BEB-0018-4140-9FEA-B915D464A33A}"/>
              </a:ext>
            </a:extLst>
          </p:cNvPr>
          <p:cNvSpPr>
            <a:spLocks noGrp="1" noChangeArrowheads="1"/>
          </p:cNvSpPr>
          <p:nvPr>
            <p:ph type="body" idx="1"/>
          </p:nvPr>
        </p:nvSpPr>
        <p:spPr>
          <a:xfrm>
            <a:off x="576514" y="1340768"/>
            <a:ext cx="7999161" cy="3163888"/>
          </a:xfrm>
        </p:spPr>
        <p:txBody>
          <a:bodyPr/>
          <a:lstStyle/>
          <a:p>
            <a:pPr algn="just"/>
            <a:r>
              <a:rPr lang="zh-CN" altLang="en-US" dirty="0"/>
              <a:t>证据：</a:t>
            </a:r>
            <a:endParaRPr lang="en-US" altLang="zh-CN" dirty="0"/>
          </a:p>
          <a:p>
            <a:pPr lvl="1"/>
            <a:r>
              <a:rPr lang="zh-CN" altLang="en-US" dirty="0"/>
              <a:t>用集合</a:t>
            </a:r>
            <a:r>
              <a:rPr lang="en-US" altLang="zh-CN" dirty="0"/>
              <a:t>D</a:t>
            </a:r>
            <a:r>
              <a:rPr lang="zh-CN" altLang="en-US" dirty="0"/>
              <a:t>来表示：如</a:t>
            </a:r>
            <a:r>
              <a:rPr lang="en-US" altLang="zh-CN" dirty="0"/>
              <a:t>D</a:t>
            </a:r>
            <a:r>
              <a:rPr lang="zh-CN" altLang="en-US" dirty="0"/>
              <a:t>中的每个元素代表一种疾病。讨论一组疾病</a:t>
            </a:r>
            <a:r>
              <a:rPr lang="en-US" altLang="zh-CN" dirty="0"/>
              <a:t>A</a:t>
            </a:r>
            <a:r>
              <a:rPr lang="zh-CN" altLang="en-US" dirty="0"/>
              <a:t>发生的可能性时，</a:t>
            </a:r>
            <a:r>
              <a:rPr lang="en-US" altLang="zh-CN" dirty="0"/>
              <a:t>A</a:t>
            </a:r>
            <a:r>
              <a:rPr lang="zh-CN" altLang="en-US" dirty="0"/>
              <a:t>变成了单元（某些假设）的集合。</a:t>
            </a:r>
            <a:r>
              <a:rPr lang="en-US" altLang="zh-CN" dirty="0"/>
              <a:t>D</a:t>
            </a:r>
            <a:r>
              <a:rPr lang="zh-CN" altLang="en-US" dirty="0"/>
              <a:t>内元素</a:t>
            </a:r>
            <a:r>
              <a:rPr lang="en-US" altLang="zh-CN" dirty="0"/>
              <a:t>A</a:t>
            </a:r>
            <a:r>
              <a:rPr lang="en-US" altLang="zh-CN" i="1" baseline="-30000" dirty="0"/>
              <a:t>i</a:t>
            </a:r>
            <a:r>
              <a:rPr lang="zh-CN" altLang="en-US" dirty="0"/>
              <a:t>间是互斥的，但</a:t>
            </a:r>
            <a:r>
              <a:rPr lang="en-US" altLang="zh-CN" dirty="0"/>
              <a:t>A</a:t>
            </a:r>
            <a:r>
              <a:rPr lang="en-US" altLang="zh-CN" i="1" baseline="-30000" dirty="0"/>
              <a:t>i</a:t>
            </a:r>
            <a:r>
              <a:rPr lang="zh-CN" altLang="en-US" dirty="0"/>
              <a:t>中元素间是不互斥的。</a:t>
            </a:r>
          </a:p>
        </p:txBody>
      </p:sp>
      <p:sp>
        <p:nvSpPr>
          <p:cNvPr id="2" name="灯片编号占位符 1">
            <a:extLst>
              <a:ext uri="{FF2B5EF4-FFF2-40B4-BE49-F238E27FC236}">
                <a16:creationId xmlns:a16="http://schemas.microsoft.com/office/drawing/2014/main" id="{0181DC46-9CC9-4C9D-8C34-C1E60596A1C9}"/>
              </a:ext>
            </a:extLst>
          </p:cNvPr>
          <p:cNvSpPr>
            <a:spLocks noGrp="1"/>
          </p:cNvSpPr>
          <p:nvPr>
            <p:ph type="sldNum" sz="quarter" idx="12"/>
          </p:nvPr>
        </p:nvSpPr>
        <p:spPr/>
        <p:txBody>
          <a:bodyPr/>
          <a:lstStyle/>
          <a:p>
            <a:pPr>
              <a:defRPr/>
            </a:pPr>
            <a:fld id="{F93565C8-2DE5-4E5B-A203-1E3BCE8159D5}" type="slidenum">
              <a:rPr lang="zh-CN" altLang="en-US" smtClean="0"/>
              <a:pPr>
                <a:defRPr/>
              </a:pPr>
              <a:t>78</a:t>
            </a:fld>
            <a:endParaRPr lang="en-US" altLang="zh-CN"/>
          </a:p>
        </p:txBody>
      </p:sp>
    </p:spTree>
    <p:extLst>
      <p:ext uri="{BB962C8B-B14F-4D97-AF65-F5344CB8AC3E}">
        <p14:creationId xmlns:p14="http://schemas.microsoft.com/office/powerpoint/2010/main" val="592908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08599688-C4C6-40A0-B78C-9387F29120D9}"/>
              </a:ext>
            </a:extLst>
          </p:cNvPr>
          <p:cNvSpPr>
            <a:spLocks noGrp="1" noChangeArrowheads="1"/>
          </p:cNvSpPr>
          <p:nvPr>
            <p:ph type="title"/>
          </p:nvPr>
        </p:nvSpPr>
        <p:spPr>
          <a:xfrm>
            <a:off x="574675" y="332656"/>
            <a:ext cx="8001000" cy="662256"/>
          </a:xfrm>
        </p:spPr>
        <p:txBody>
          <a:bodyPr/>
          <a:lstStyle/>
          <a:p>
            <a:r>
              <a:rPr lang="zh-CN" altLang="en-US" dirty="0">
                <a:latin typeface="Times New Roman" panose="02020603050405020304" pitchFamily="18" charset="0"/>
              </a:rPr>
              <a:t>概率分配函数</a:t>
            </a:r>
          </a:p>
        </p:txBody>
      </p:sp>
      <p:sp>
        <p:nvSpPr>
          <p:cNvPr id="421891" name="Rectangle 3">
            <a:extLst>
              <a:ext uri="{FF2B5EF4-FFF2-40B4-BE49-F238E27FC236}">
                <a16:creationId xmlns:a16="http://schemas.microsoft.com/office/drawing/2014/main" id="{377151A4-95CB-4B1A-91DF-1C9496CEB398}"/>
              </a:ext>
            </a:extLst>
          </p:cNvPr>
          <p:cNvSpPr>
            <a:spLocks noGrp="1" noChangeArrowheads="1"/>
          </p:cNvSpPr>
          <p:nvPr>
            <p:ph type="body" idx="1"/>
          </p:nvPr>
        </p:nvSpPr>
        <p:spPr>
          <a:xfrm>
            <a:off x="566738" y="1268760"/>
            <a:ext cx="8001000" cy="5040560"/>
          </a:xfrm>
        </p:spPr>
        <p:txBody>
          <a:bodyPr/>
          <a:lstStyle/>
          <a:p>
            <a:pPr marL="360363" indent="-360363">
              <a:spcBef>
                <a:spcPct val="50000"/>
              </a:spcBef>
            </a:pPr>
            <a:r>
              <a:rPr lang="zh-CN" altLang="en-US" b="1" dirty="0">
                <a:ea typeface="+mn-ea"/>
              </a:rPr>
              <a:t>设 </a:t>
            </a:r>
            <a:r>
              <a:rPr lang="en-US" altLang="zh-CN" b="1" i="1" dirty="0">
                <a:ea typeface="+mn-ea"/>
                <a:cs typeface="Times New Roman" panose="02020603050405020304" pitchFamily="18" charset="0"/>
              </a:rPr>
              <a:t>D </a:t>
            </a:r>
            <a:r>
              <a:rPr lang="zh-CN" altLang="en-US" b="1" dirty="0">
                <a:ea typeface="+mn-ea"/>
              </a:rPr>
              <a:t>是变量 </a:t>
            </a:r>
            <a:r>
              <a:rPr lang="en-US" altLang="zh-CN" b="1" i="1" dirty="0">
                <a:ea typeface="+mn-ea"/>
                <a:cs typeface="Times New Roman" panose="02020603050405020304" pitchFamily="18" charset="0"/>
              </a:rPr>
              <a:t>x </a:t>
            </a:r>
            <a:r>
              <a:rPr lang="zh-CN" altLang="en-US" b="1" dirty="0">
                <a:ea typeface="+mn-ea"/>
              </a:rPr>
              <a:t>所有可能取值的集合，且 </a:t>
            </a:r>
            <a:r>
              <a:rPr lang="en-US" altLang="zh-CN" b="1" i="1" dirty="0">
                <a:ea typeface="+mn-ea"/>
                <a:cs typeface="Times New Roman" panose="02020603050405020304" pitchFamily="18" charset="0"/>
              </a:rPr>
              <a:t>D </a:t>
            </a:r>
            <a:r>
              <a:rPr lang="zh-CN" altLang="en-US" b="1" dirty="0">
                <a:ea typeface="+mn-ea"/>
              </a:rPr>
              <a:t>中的元素是互斥的，在任一时刻 </a:t>
            </a:r>
            <a:r>
              <a:rPr lang="en-US" altLang="zh-CN" b="1" i="1" dirty="0">
                <a:ea typeface="+mn-ea"/>
                <a:cs typeface="Times New Roman" panose="02020603050405020304" pitchFamily="18" charset="0"/>
              </a:rPr>
              <a:t>x </a:t>
            </a:r>
            <a:r>
              <a:rPr lang="zh-CN" altLang="en-US" b="1" dirty="0">
                <a:ea typeface="+mn-ea"/>
              </a:rPr>
              <a:t>都取且只能取 </a:t>
            </a:r>
            <a:r>
              <a:rPr lang="en-US" altLang="zh-CN" b="1" i="1" dirty="0">
                <a:ea typeface="+mn-ea"/>
                <a:cs typeface="Times New Roman" panose="02020603050405020304" pitchFamily="18" charset="0"/>
              </a:rPr>
              <a:t>D </a:t>
            </a:r>
            <a:r>
              <a:rPr lang="zh-CN" altLang="en-US" b="1" dirty="0">
                <a:ea typeface="+mn-ea"/>
              </a:rPr>
              <a:t>中的某一个元素为值，则称 </a:t>
            </a:r>
            <a:r>
              <a:rPr lang="en-US" altLang="zh-CN" b="1" i="1" dirty="0">
                <a:ea typeface="+mn-ea"/>
                <a:cs typeface="Times New Roman" panose="02020603050405020304" pitchFamily="18" charset="0"/>
              </a:rPr>
              <a:t>D </a:t>
            </a:r>
            <a:r>
              <a:rPr lang="zh-CN" altLang="en-US" b="1" dirty="0">
                <a:ea typeface="+mn-ea"/>
              </a:rPr>
              <a:t>为 </a:t>
            </a:r>
            <a:r>
              <a:rPr lang="en-US" altLang="zh-CN" b="1" i="1" dirty="0">
                <a:ea typeface="+mn-ea"/>
                <a:cs typeface="Times New Roman" panose="02020603050405020304" pitchFamily="18" charset="0"/>
              </a:rPr>
              <a:t>x </a:t>
            </a:r>
            <a:r>
              <a:rPr lang="zh-CN" altLang="en-US" b="1" dirty="0">
                <a:ea typeface="+mn-ea"/>
              </a:rPr>
              <a:t>的</a:t>
            </a:r>
            <a:r>
              <a:rPr lang="zh-CN" altLang="en-US" b="1" dirty="0">
                <a:solidFill>
                  <a:schemeClr val="accent2"/>
                </a:solidFill>
                <a:ea typeface="+mn-ea"/>
              </a:rPr>
              <a:t>样本空间</a:t>
            </a:r>
            <a:r>
              <a:rPr lang="zh-CN" altLang="en-US" b="1" dirty="0">
                <a:ea typeface="+mn-ea"/>
              </a:rPr>
              <a:t>。</a:t>
            </a:r>
          </a:p>
          <a:p>
            <a:pPr marL="360363" indent="-360363">
              <a:spcBef>
                <a:spcPct val="50000"/>
              </a:spcBef>
            </a:pPr>
            <a:r>
              <a:rPr lang="zh-CN" altLang="en-US" b="1" dirty="0">
                <a:ea typeface="+mn-ea"/>
              </a:rPr>
              <a:t>在证据理论中，</a:t>
            </a:r>
            <a:r>
              <a:rPr lang="en-US" altLang="zh-CN" b="1" i="1" dirty="0">
                <a:ea typeface="+mn-ea"/>
              </a:rPr>
              <a:t>D </a:t>
            </a:r>
            <a:r>
              <a:rPr lang="zh-CN" altLang="en-US" b="1" dirty="0">
                <a:ea typeface="+mn-ea"/>
              </a:rPr>
              <a:t>的任何一个子集 </a:t>
            </a:r>
            <a:r>
              <a:rPr lang="en-US" altLang="zh-CN" b="1" i="1" dirty="0">
                <a:ea typeface="+mn-ea"/>
              </a:rPr>
              <a:t>A </a:t>
            </a:r>
            <a:r>
              <a:rPr lang="zh-CN" altLang="en-US" b="1" dirty="0">
                <a:ea typeface="+mn-ea"/>
              </a:rPr>
              <a:t>都对应于一个关于 </a:t>
            </a:r>
            <a:r>
              <a:rPr lang="en-US" altLang="zh-CN" b="1" i="1" dirty="0">
                <a:ea typeface="+mn-ea"/>
              </a:rPr>
              <a:t>x</a:t>
            </a:r>
            <a:r>
              <a:rPr lang="en-US" altLang="zh-CN" b="1" dirty="0">
                <a:ea typeface="+mn-ea"/>
              </a:rPr>
              <a:t> </a:t>
            </a:r>
            <a:r>
              <a:rPr lang="zh-CN" altLang="en-US" b="1" dirty="0">
                <a:ea typeface="+mn-ea"/>
              </a:rPr>
              <a:t>的命题，称该命题为“ </a:t>
            </a:r>
            <a:r>
              <a:rPr lang="en-US" altLang="zh-CN" b="1" i="1" dirty="0">
                <a:ea typeface="+mn-ea"/>
              </a:rPr>
              <a:t>x</a:t>
            </a:r>
            <a:r>
              <a:rPr lang="en-US" altLang="zh-CN" b="1" dirty="0">
                <a:ea typeface="+mn-ea"/>
              </a:rPr>
              <a:t> </a:t>
            </a:r>
            <a:r>
              <a:rPr lang="zh-CN" altLang="en-US" b="1" dirty="0">
                <a:ea typeface="+mn-ea"/>
              </a:rPr>
              <a:t>的值是在 </a:t>
            </a:r>
            <a:r>
              <a:rPr lang="en-US" altLang="zh-CN" b="1" i="1" dirty="0">
                <a:ea typeface="+mn-ea"/>
              </a:rPr>
              <a:t>A </a:t>
            </a:r>
            <a:r>
              <a:rPr lang="zh-CN" altLang="en-US" b="1" dirty="0">
                <a:ea typeface="+mn-ea"/>
              </a:rPr>
              <a:t>中”。  </a:t>
            </a:r>
          </a:p>
          <a:p>
            <a:pPr marL="0" indent="0">
              <a:spcBef>
                <a:spcPct val="50000"/>
              </a:spcBef>
            </a:pPr>
            <a:r>
              <a:rPr lang="zh-CN" altLang="en-US" b="1" i="1" dirty="0">
                <a:ea typeface="+mn-ea"/>
                <a:cs typeface="Times New Roman" panose="02020603050405020304" pitchFamily="18" charset="0"/>
              </a:rPr>
              <a:t> </a:t>
            </a:r>
            <a:r>
              <a:rPr lang="zh-CN" altLang="en-US" b="1" dirty="0">
                <a:ea typeface="+mn-ea"/>
              </a:rPr>
              <a:t>设 </a:t>
            </a:r>
            <a:r>
              <a:rPr lang="en-US" altLang="zh-CN" b="1" i="1" dirty="0">
                <a:ea typeface="+mn-ea"/>
                <a:cs typeface="Times New Roman" panose="02020603050405020304" pitchFamily="18" charset="0"/>
              </a:rPr>
              <a:t>x </a:t>
            </a:r>
            <a:r>
              <a:rPr lang="zh-CN" altLang="en-US" b="1" dirty="0">
                <a:ea typeface="+mn-ea"/>
              </a:rPr>
              <a:t>：所看到的颜色，</a:t>
            </a:r>
            <a:r>
              <a:rPr lang="en-US" altLang="zh-CN" b="1" i="1" dirty="0">
                <a:ea typeface="+mn-ea"/>
                <a:cs typeface="Times New Roman" panose="02020603050405020304" pitchFamily="18" charset="0"/>
              </a:rPr>
              <a:t>D</a:t>
            </a:r>
            <a:r>
              <a:rPr lang="en-US" altLang="zh-CN" b="1" dirty="0">
                <a:ea typeface="+mn-ea"/>
                <a:cs typeface="Times New Roman" panose="02020603050405020304" pitchFamily="18" charset="0"/>
              </a:rPr>
              <a:t>={</a:t>
            </a:r>
            <a:r>
              <a:rPr lang="zh-CN" altLang="en-US" b="1" dirty="0">
                <a:ea typeface="+mn-ea"/>
              </a:rPr>
              <a:t>红，黄，蓝</a:t>
            </a:r>
            <a:r>
              <a:rPr lang="en-US" altLang="zh-CN" b="1" dirty="0">
                <a:ea typeface="+mn-ea"/>
                <a:cs typeface="Times New Roman" panose="02020603050405020304" pitchFamily="18" charset="0"/>
              </a:rPr>
              <a:t>}</a:t>
            </a:r>
            <a:r>
              <a:rPr lang="zh-CN" altLang="en-US" b="1" dirty="0">
                <a:ea typeface="+mn-ea"/>
              </a:rPr>
              <a:t>，</a:t>
            </a:r>
          </a:p>
          <a:p>
            <a:pPr marL="0" indent="0">
              <a:spcBef>
                <a:spcPct val="50000"/>
              </a:spcBef>
              <a:buFont typeface="Wingdings" panose="05000000000000000000" pitchFamily="2" charset="2"/>
              <a:buNone/>
            </a:pPr>
            <a:r>
              <a:rPr lang="zh-CN" altLang="en-US" b="1" dirty="0">
                <a:ea typeface="+mn-ea"/>
              </a:rPr>
              <a:t>     则 </a:t>
            </a:r>
            <a:r>
              <a:rPr lang="en-US" altLang="zh-CN" b="1" i="1" dirty="0">
                <a:solidFill>
                  <a:srgbClr val="FF0000"/>
                </a:solidFill>
                <a:ea typeface="+mn-ea"/>
                <a:cs typeface="Times New Roman" panose="02020603050405020304" pitchFamily="18" charset="0"/>
              </a:rPr>
              <a:t>A</a:t>
            </a:r>
            <a:r>
              <a:rPr lang="en-US" altLang="zh-CN" b="1" dirty="0">
                <a:ea typeface="+mn-ea"/>
                <a:cs typeface="Times New Roman" panose="02020603050405020304" pitchFamily="18" charset="0"/>
              </a:rPr>
              <a:t>={</a:t>
            </a:r>
            <a:r>
              <a:rPr lang="zh-CN" altLang="en-US" b="1" dirty="0">
                <a:solidFill>
                  <a:srgbClr val="FF0000"/>
                </a:solidFill>
                <a:ea typeface="+mn-ea"/>
              </a:rPr>
              <a:t>红</a:t>
            </a:r>
            <a:r>
              <a:rPr lang="en-US" altLang="zh-CN" b="1" dirty="0">
                <a:ea typeface="+mn-ea"/>
                <a:cs typeface="Times New Roman" panose="02020603050405020304" pitchFamily="18" charset="0"/>
              </a:rPr>
              <a:t>}</a:t>
            </a:r>
            <a:r>
              <a:rPr lang="zh-CN" altLang="en-US" b="1" dirty="0">
                <a:ea typeface="+mn-ea"/>
              </a:rPr>
              <a:t>：“</a:t>
            </a:r>
            <a:r>
              <a:rPr lang="zh-CN" altLang="en-US" b="1" dirty="0">
                <a:solidFill>
                  <a:srgbClr val="FF0000"/>
                </a:solidFill>
                <a:ea typeface="+mn-ea"/>
              </a:rPr>
              <a:t> </a:t>
            </a:r>
            <a:r>
              <a:rPr lang="en-US" altLang="zh-CN" b="1" i="1" dirty="0">
                <a:solidFill>
                  <a:srgbClr val="FF0000"/>
                </a:solidFill>
                <a:ea typeface="+mn-ea"/>
                <a:cs typeface="Times New Roman" panose="02020603050405020304" pitchFamily="18" charset="0"/>
              </a:rPr>
              <a:t>x </a:t>
            </a:r>
            <a:r>
              <a:rPr lang="zh-CN" altLang="en-US" b="1" dirty="0">
                <a:solidFill>
                  <a:srgbClr val="FF0000"/>
                </a:solidFill>
                <a:ea typeface="+mn-ea"/>
              </a:rPr>
              <a:t>是红色</a:t>
            </a:r>
            <a:r>
              <a:rPr lang="zh-CN" altLang="en-US" b="1" dirty="0">
                <a:ea typeface="+mn-ea"/>
              </a:rPr>
              <a:t>”；</a:t>
            </a:r>
          </a:p>
          <a:p>
            <a:pPr marL="0" indent="0">
              <a:spcBef>
                <a:spcPct val="50000"/>
              </a:spcBef>
              <a:buFont typeface="Wingdings" panose="05000000000000000000" pitchFamily="2" charset="2"/>
              <a:buNone/>
            </a:pPr>
            <a:r>
              <a:rPr lang="zh-CN" altLang="en-US" b="1" dirty="0">
                <a:ea typeface="+mn-ea"/>
              </a:rPr>
              <a:t>     </a:t>
            </a:r>
            <a:r>
              <a:rPr lang="en-US" altLang="zh-CN" b="1" i="1" dirty="0">
                <a:ea typeface="+mn-ea"/>
                <a:cs typeface="Times New Roman" panose="02020603050405020304" pitchFamily="18" charset="0"/>
              </a:rPr>
              <a:t>A</a:t>
            </a:r>
            <a:r>
              <a:rPr lang="en-US" altLang="zh-CN" b="1" dirty="0">
                <a:ea typeface="+mn-ea"/>
                <a:cs typeface="Times New Roman" panose="02020603050405020304" pitchFamily="18" charset="0"/>
              </a:rPr>
              <a:t>={</a:t>
            </a:r>
            <a:r>
              <a:rPr lang="zh-CN" altLang="en-US" b="1" dirty="0">
                <a:solidFill>
                  <a:srgbClr val="FF0000"/>
                </a:solidFill>
                <a:ea typeface="+mn-ea"/>
              </a:rPr>
              <a:t>红</a:t>
            </a:r>
            <a:r>
              <a:rPr lang="zh-CN" altLang="en-US" b="1" dirty="0">
                <a:ea typeface="+mn-ea"/>
              </a:rPr>
              <a:t>，</a:t>
            </a:r>
            <a:r>
              <a:rPr lang="zh-CN" altLang="en-US" b="1" dirty="0">
                <a:solidFill>
                  <a:srgbClr val="0000FF"/>
                </a:solidFill>
                <a:ea typeface="+mn-ea"/>
              </a:rPr>
              <a:t>蓝</a:t>
            </a:r>
            <a:r>
              <a:rPr lang="en-US" altLang="zh-CN" b="1" dirty="0">
                <a:ea typeface="+mn-ea"/>
                <a:cs typeface="Times New Roman" panose="02020603050405020304" pitchFamily="18" charset="0"/>
              </a:rPr>
              <a:t>}</a:t>
            </a:r>
            <a:r>
              <a:rPr lang="zh-CN" altLang="en-US" b="1" dirty="0">
                <a:ea typeface="+mn-ea"/>
              </a:rPr>
              <a:t>：“</a:t>
            </a:r>
            <a:r>
              <a:rPr lang="en-US" altLang="zh-CN" b="1" i="1" dirty="0">
                <a:solidFill>
                  <a:srgbClr val="FF0000"/>
                </a:solidFill>
                <a:ea typeface="+mn-ea"/>
                <a:cs typeface="Times New Roman" panose="02020603050405020304" pitchFamily="18" charset="0"/>
              </a:rPr>
              <a:t>x </a:t>
            </a:r>
            <a:r>
              <a:rPr lang="zh-CN" altLang="en-US" b="1" dirty="0">
                <a:solidFill>
                  <a:srgbClr val="FF0000"/>
                </a:solidFill>
                <a:ea typeface="+mn-ea"/>
              </a:rPr>
              <a:t>或者是红色</a:t>
            </a:r>
            <a:r>
              <a:rPr lang="zh-CN" altLang="en-US" b="1" dirty="0">
                <a:ea typeface="+mn-ea"/>
              </a:rPr>
              <a:t>，</a:t>
            </a:r>
            <a:r>
              <a:rPr lang="zh-CN" altLang="en-US" b="1" dirty="0">
                <a:solidFill>
                  <a:srgbClr val="0000FF"/>
                </a:solidFill>
                <a:ea typeface="+mn-ea"/>
              </a:rPr>
              <a:t>或者是蓝色</a:t>
            </a:r>
            <a:r>
              <a:rPr lang="zh-CN" altLang="en-US" b="1" dirty="0">
                <a:ea typeface="+mn-ea"/>
              </a:rPr>
              <a:t>”。</a:t>
            </a:r>
          </a:p>
        </p:txBody>
      </p:sp>
      <p:sp>
        <p:nvSpPr>
          <p:cNvPr id="2" name="灯片编号占位符 1">
            <a:extLst>
              <a:ext uri="{FF2B5EF4-FFF2-40B4-BE49-F238E27FC236}">
                <a16:creationId xmlns:a16="http://schemas.microsoft.com/office/drawing/2014/main" id="{3CD7EAF5-1A5E-48B0-AE52-6FED195097FC}"/>
              </a:ext>
            </a:extLst>
          </p:cNvPr>
          <p:cNvSpPr>
            <a:spLocks noGrp="1"/>
          </p:cNvSpPr>
          <p:nvPr>
            <p:ph type="sldNum" sz="quarter" idx="12"/>
          </p:nvPr>
        </p:nvSpPr>
        <p:spPr/>
        <p:txBody>
          <a:bodyPr/>
          <a:lstStyle/>
          <a:p>
            <a:pPr>
              <a:defRPr/>
            </a:pPr>
            <a:fld id="{F93565C8-2DE5-4E5B-A203-1E3BCE8159D5}" type="slidenum">
              <a:rPr lang="zh-CN" altLang="en-US" smtClean="0"/>
              <a:pPr>
                <a:defRPr/>
              </a:pPr>
              <a:t>79</a:t>
            </a:fld>
            <a:endParaRPr lang="en-US" altLang="zh-CN"/>
          </a:p>
        </p:txBody>
      </p:sp>
    </p:spTree>
    <p:extLst>
      <p:ext uri="{BB962C8B-B14F-4D97-AF65-F5344CB8AC3E}">
        <p14:creationId xmlns:p14="http://schemas.microsoft.com/office/powerpoint/2010/main" val="304278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E7BDB-DCEF-46DF-93BA-207BB834DF3D}"/>
              </a:ext>
            </a:extLst>
          </p:cNvPr>
          <p:cNvSpPr>
            <a:spLocks noGrp="1"/>
          </p:cNvSpPr>
          <p:nvPr>
            <p:ph type="title"/>
          </p:nvPr>
        </p:nvSpPr>
        <p:spPr/>
        <p:txBody>
          <a:bodyPr/>
          <a:lstStyle/>
          <a:p>
            <a:r>
              <a:rPr lang="zh-CN" altLang="en-US" dirty="0"/>
              <a:t>不确定性推理</a:t>
            </a:r>
          </a:p>
        </p:txBody>
      </p:sp>
      <p:sp>
        <p:nvSpPr>
          <p:cNvPr id="3" name="内容占位符 2">
            <a:extLst>
              <a:ext uri="{FF2B5EF4-FFF2-40B4-BE49-F238E27FC236}">
                <a16:creationId xmlns:a16="http://schemas.microsoft.com/office/drawing/2014/main" id="{39E40CEF-4CFF-402F-8292-10E2D3198CF6}"/>
              </a:ext>
            </a:extLst>
          </p:cNvPr>
          <p:cNvSpPr>
            <a:spLocks noGrp="1"/>
          </p:cNvSpPr>
          <p:nvPr>
            <p:ph idx="1"/>
          </p:nvPr>
        </p:nvSpPr>
        <p:spPr/>
        <p:txBody>
          <a:bodyPr/>
          <a:lstStyle/>
          <a:p>
            <a:r>
              <a:rPr lang="zh-CN" altLang="zh-CN" dirty="0">
                <a:latin typeface="楷体_GB2312" pitchFamily="1" charset="-122"/>
                <a:ea typeface="楷体_GB2312" pitchFamily="1" charset="-122"/>
              </a:rPr>
              <a:t>推理：</a:t>
            </a:r>
            <a:r>
              <a:rPr lang="zh-CN" altLang="zh-CN" dirty="0">
                <a:latin typeface="+mn-ea"/>
                <a:ea typeface="+mn-ea"/>
              </a:rPr>
              <a:t>从已知</a:t>
            </a:r>
            <a:r>
              <a:rPr lang="zh-CN" altLang="zh-CN" dirty="0">
                <a:solidFill>
                  <a:srgbClr val="FF3300"/>
                </a:solidFill>
                <a:latin typeface="微软雅黑" panose="020B0503020204020204" pitchFamily="34" charset="-122"/>
              </a:rPr>
              <a:t>事实</a:t>
            </a:r>
            <a:r>
              <a:rPr lang="zh-CN" altLang="zh-CN" dirty="0">
                <a:latin typeface="+mn-ea"/>
                <a:ea typeface="+mn-ea"/>
              </a:rPr>
              <a:t>出发，运用相关</a:t>
            </a:r>
            <a:r>
              <a:rPr lang="zh-CN" altLang="zh-CN" dirty="0">
                <a:solidFill>
                  <a:srgbClr val="FF3300"/>
                </a:solidFill>
                <a:latin typeface="微软雅黑" panose="020B0503020204020204" pitchFamily="34" charset="-122"/>
              </a:rPr>
              <a:t>知识(或规则)</a:t>
            </a:r>
            <a:r>
              <a:rPr lang="zh-CN" altLang="zh-CN" dirty="0">
                <a:latin typeface="+mn-ea"/>
                <a:ea typeface="+mn-ea"/>
              </a:rPr>
              <a:t>逐步推出</a:t>
            </a:r>
            <a:r>
              <a:rPr lang="zh-CN" altLang="zh-CN" dirty="0">
                <a:solidFill>
                  <a:srgbClr val="FF3300"/>
                </a:solidFill>
                <a:latin typeface="微软雅黑" panose="020B0503020204020204" pitchFamily="34" charset="-122"/>
              </a:rPr>
              <a:t>结论</a:t>
            </a:r>
            <a:r>
              <a:rPr lang="zh-CN" altLang="zh-CN" dirty="0">
                <a:latin typeface="+mn-ea"/>
                <a:ea typeface="+mn-ea"/>
              </a:rPr>
              <a:t>或者证明某个</a:t>
            </a:r>
            <a:r>
              <a:rPr lang="zh-CN" altLang="zh-CN" dirty="0">
                <a:solidFill>
                  <a:srgbClr val="FF3300"/>
                </a:solidFill>
                <a:latin typeface="微软雅黑" panose="020B0503020204020204" pitchFamily="34" charset="-122"/>
              </a:rPr>
              <a:t>假设</a:t>
            </a:r>
            <a:r>
              <a:rPr lang="zh-CN" altLang="zh-CN" dirty="0">
                <a:latin typeface="+mn-ea"/>
                <a:ea typeface="+mn-ea"/>
              </a:rPr>
              <a:t>成立或不成立的思维过程。</a:t>
            </a:r>
            <a:endParaRPr lang="en-US" altLang="zh-CN" dirty="0">
              <a:latin typeface="+mn-ea"/>
              <a:ea typeface="+mn-ea"/>
            </a:endParaRPr>
          </a:p>
          <a:p>
            <a:r>
              <a:rPr lang="zh-CN" altLang="en-US" dirty="0">
                <a:ea typeface="楷体_GB2312" pitchFamily="1" charset="-122"/>
              </a:rPr>
              <a:t>证据</a:t>
            </a:r>
            <a:r>
              <a:rPr lang="zh-CN" altLang="en-US" dirty="0">
                <a:latin typeface="+mn-ea"/>
                <a:ea typeface="+mn-ea"/>
              </a:rPr>
              <a:t>：</a:t>
            </a:r>
            <a:r>
              <a:rPr lang="zh-CN" altLang="zh-CN" dirty="0">
                <a:latin typeface="+mn-ea"/>
                <a:ea typeface="+mn-ea"/>
              </a:rPr>
              <a:t>已知事实是推理过程的出发点即推理中使用的知识，我们把它称为</a:t>
            </a:r>
            <a:r>
              <a:rPr lang="zh-CN" altLang="zh-CN" dirty="0">
                <a:solidFill>
                  <a:srgbClr val="FF3300"/>
                </a:solidFill>
                <a:latin typeface="微软雅黑" panose="020B0503020204020204" pitchFamily="34" charset="-122"/>
              </a:rPr>
              <a:t>证据</a:t>
            </a:r>
            <a:r>
              <a:rPr lang="zh-CN" altLang="zh-CN" dirty="0">
                <a:latin typeface="+mn-ea"/>
                <a:ea typeface="+mn-ea"/>
              </a:rPr>
              <a:t>。</a:t>
            </a:r>
            <a:endParaRPr lang="en-US" altLang="zh-CN" dirty="0">
              <a:latin typeface="+mn-ea"/>
              <a:ea typeface="+mn-ea"/>
            </a:endParaRPr>
          </a:p>
          <a:p>
            <a:r>
              <a:rPr lang="zh-CN" altLang="en-US" dirty="0">
                <a:latin typeface="华文新魏" panose="02010800040101010101" pitchFamily="2" charset="-122"/>
              </a:rPr>
              <a:t>不确定性推理：</a:t>
            </a:r>
            <a:r>
              <a:rPr lang="zh-CN" altLang="en-US" dirty="0">
                <a:latin typeface="+mn-ea"/>
                <a:ea typeface="+mn-ea"/>
              </a:rPr>
              <a:t>是指从</a:t>
            </a:r>
            <a:r>
              <a:rPr lang="zh-CN" altLang="en-US" dirty="0">
                <a:solidFill>
                  <a:srgbClr val="FF0000"/>
                </a:solidFill>
                <a:latin typeface="+mn-ea"/>
                <a:ea typeface="+mn-ea"/>
              </a:rPr>
              <a:t>不确定性的</a:t>
            </a:r>
            <a:r>
              <a:rPr lang="zh-CN" altLang="en-US" dirty="0">
                <a:latin typeface="+mn-ea"/>
                <a:ea typeface="+mn-ea"/>
              </a:rPr>
              <a:t>初始</a:t>
            </a:r>
            <a:r>
              <a:rPr lang="zh-CN" altLang="en-US" dirty="0">
                <a:solidFill>
                  <a:srgbClr val="FF0000"/>
                </a:solidFill>
                <a:latin typeface="+mn-ea"/>
                <a:ea typeface="+mn-ea"/>
              </a:rPr>
              <a:t>证据</a:t>
            </a:r>
            <a:r>
              <a:rPr lang="zh-CN" altLang="en-US" dirty="0">
                <a:latin typeface="+mn-ea"/>
                <a:ea typeface="+mn-ea"/>
              </a:rPr>
              <a:t>出发，通过运用</a:t>
            </a:r>
            <a:r>
              <a:rPr lang="zh-CN" altLang="en-US" dirty="0">
                <a:solidFill>
                  <a:srgbClr val="FF0000"/>
                </a:solidFill>
                <a:latin typeface="+mn-ea"/>
                <a:ea typeface="+mn-ea"/>
              </a:rPr>
              <a:t>不确定性的知识</a:t>
            </a:r>
            <a:r>
              <a:rPr lang="zh-CN" altLang="en-US" dirty="0">
                <a:latin typeface="+mn-ea"/>
                <a:ea typeface="+mn-ea"/>
              </a:rPr>
              <a:t>，最终推理出具有一定程度的</a:t>
            </a:r>
            <a:r>
              <a:rPr lang="zh-CN" altLang="en-US" dirty="0">
                <a:solidFill>
                  <a:srgbClr val="FF0000"/>
                </a:solidFill>
                <a:latin typeface="+mn-ea"/>
                <a:ea typeface="+mn-ea"/>
              </a:rPr>
              <a:t>不确定性</a:t>
            </a:r>
            <a:r>
              <a:rPr lang="zh-CN" altLang="en-US" dirty="0">
                <a:latin typeface="+mn-ea"/>
                <a:ea typeface="+mn-ea"/>
              </a:rPr>
              <a:t>，但又是合理或者似乎合理的</a:t>
            </a:r>
            <a:r>
              <a:rPr lang="zh-CN" altLang="en-US" dirty="0">
                <a:solidFill>
                  <a:srgbClr val="FF0000"/>
                </a:solidFill>
                <a:latin typeface="+mn-ea"/>
                <a:ea typeface="+mn-ea"/>
              </a:rPr>
              <a:t>结论</a:t>
            </a:r>
            <a:r>
              <a:rPr lang="zh-CN" altLang="en-US" dirty="0">
                <a:latin typeface="+mn-ea"/>
                <a:ea typeface="+mn-ea"/>
              </a:rPr>
              <a:t>的思维过程。</a:t>
            </a:r>
            <a:endParaRPr lang="en-US" altLang="zh-CN" dirty="0">
              <a:latin typeface="+mn-ea"/>
              <a:ea typeface="+mn-ea"/>
            </a:endParaRPr>
          </a:p>
          <a:p>
            <a:r>
              <a:rPr lang="zh-CN" altLang="en-US" dirty="0">
                <a:latin typeface="华文新魏" panose="02010800040101010101" pitchFamily="2" charset="-122"/>
              </a:rPr>
              <a:t>不确定性推理</a:t>
            </a:r>
            <a:r>
              <a:rPr lang="zh-CN" altLang="en-US" dirty="0">
                <a:latin typeface="+mn-ea"/>
                <a:ea typeface="+mn-ea"/>
              </a:rPr>
              <a:t>是研究复杂系统不完全性和不确定性的有力工具。</a:t>
            </a:r>
            <a:endParaRPr lang="en-US" altLang="zh-CN" dirty="0">
              <a:latin typeface="+mn-ea"/>
              <a:ea typeface="+mn-ea"/>
            </a:endParaRPr>
          </a:p>
          <a:p>
            <a:endParaRPr lang="en-US" altLang="zh-CN" dirty="0">
              <a:latin typeface="+mn-ea"/>
              <a:ea typeface="+mn-ea"/>
            </a:endParaRPr>
          </a:p>
          <a:p>
            <a:endParaRPr lang="zh-CN" altLang="zh-CN" dirty="0">
              <a:latin typeface="+mn-ea"/>
              <a:ea typeface="+mn-ea"/>
            </a:endParaRPr>
          </a:p>
          <a:p>
            <a:endParaRPr lang="zh-CN" altLang="en-US" dirty="0"/>
          </a:p>
        </p:txBody>
      </p:sp>
      <p:sp>
        <p:nvSpPr>
          <p:cNvPr id="4" name="灯片编号占位符 3">
            <a:extLst>
              <a:ext uri="{FF2B5EF4-FFF2-40B4-BE49-F238E27FC236}">
                <a16:creationId xmlns:a16="http://schemas.microsoft.com/office/drawing/2014/main" id="{796AA31E-6CD9-4548-A640-662648389921}"/>
              </a:ext>
            </a:extLst>
          </p:cNvPr>
          <p:cNvSpPr>
            <a:spLocks noGrp="1"/>
          </p:cNvSpPr>
          <p:nvPr>
            <p:ph type="sldNum" sz="quarter" idx="12"/>
          </p:nvPr>
        </p:nvSpPr>
        <p:spPr/>
        <p:txBody>
          <a:bodyPr/>
          <a:lstStyle/>
          <a:p>
            <a:pPr>
              <a:defRPr/>
            </a:pPr>
            <a:fld id="{F93565C8-2DE5-4E5B-A203-1E3BCE8159D5}" type="slidenum">
              <a:rPr lang="zh-CN" altLang="en-US" smtClean="0"/>
              <a:pPr>
                <a:defRPr/>
              </a:pPr>
              <a:t>8</a:t>
            </a:fld>
            <a:endParaRPr lang="en-US" altLang="zh-CN"/>
          </a:p>
        </p:txBody>
      </p:sp>
    </p:spTree>
    <p:extLst>
      <p:ext uri="{BB962C8B-B14F-4D97-AF65-F5344CB8AC3E}">
        <p14:creationId xmlns:p14="http://schemas.microsoft.com/office/powerpoint/2010/main" val="38822065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a:extLst>
              <a:ext uri="{FF2B5EF4-FFF2-40B4-BE49-F238E27FC236}">
                <a16:creationId xmlns:a16="http://schemas.microsoft.com/office/drawing/2014/main" id="{0704BC1A-283A-439E-A6FE-21B23AEA79CE}"/>
              </a:ext>
            </a:extLst>
          </p:cNvPr>
          <p:cNvSpPr>
            <a:spLocks noGrp="1" noChangeArrowheads="1"/>
          </p:cNvSpPr>
          <p:nvPr>
            <p:ph type="title"/>
          </p:nvPr>
        </p:nvSpPr>
        <p:spPr>
          <a:xfrm>
            <a:off x="574675" y="309562"/>
            <a:ext cx="8001000" cy="685350"/>
          </a:xfrm>
        </p:spPr>
        <p:txBody>
          <a:bodyPr/>
          <a:lstStyle/>
          <a:p>
            <a:r>
              <a:rPr lang="zh-CN" altLang="en-US" dirty="0">
                <a:latin typeface="Times New Roman" panose="02020603050405020304" pitchFamily="18" charset="0"/>
              </a:rPr>
              <a:t>概率分配函数</a:t>
            </a:r>
          </a:p>
        </p:txBody>
      </p:sp>
      <p:sp>
        <p:nvSpPr>
          <p:cNvPr id="177157" name="Rectangle 5">
            <a:extLst>
              <a:ext uri="{FF2B5EF4-FFF2-40B4-BE49-F238E27FC236}">
                <a16:creationId xmlns:a16="http://schemas.microsoft.com/office/drawing/2014/main" id="{FF6ABF17-DCDE-4F5B-9B45-0A3729973D95}"/>
              </a:ext>
            </a:extLst>
          </p:cNvPr>
          <p:cNvSpPr>
            <a:spLocks noGrp="1" noChangeArrowheads="1"/>
          </p:cNvSpPr>
          <p:nvPr>
            <p:ph type="subTitle" idx="4294967295"/>
          </p:nvPr>
        </p:nvSpPr>
        <p:spPr>
          <a:xfrm>
            <a:off x="595313" y="1158876"/>
            <a:ext cx="8001000" cy="1431924"/>
          </a:xfrm>
        </p:spPr>
        <p:txBody>
          <a:bodyPr/>
          <a:lstStyle/>
          <a:p>
            <a:pPr algn="just" eaLnBrk="1">
              <a:lnSpc>
                <a:spcPct val="130000"/>
              </a:lnSpc>
              <a:buFont typeface="Wingdings" panose="05000000000000000000" pitchFamily="2" charset="2"/>
              <a:buChar char="p"/>
            </a:pPr>
            <a:r>
              <a:rPr lang="zh-CN" altLang="en-US" b="1" dirty="0">
                <a:latin typeface="Times New Roman" panose="02020603050405020304" pitchFamily="18" charset="0"/>
              </a:rPr>
              <a:t>设</a:t>
            </a:r>
            <a:r>
              <a:rPr lang="en-US" altLang="zh-CN" b="1" i="1" dirty="0">
                <a:latin typeface="Times New Roman" panose="02020603050405020304" pitchFamily="18" charset="0"/>
              </a:rPr>
              <a:t>D</a:t>
            </a:r>
            <a:r>
              <a:rPr lang="zh-CN" altLang="en-US" b="1" dirty="0">
                <a:latin typeface="Times New Roman" panose="02020603050405020304" pitchFamily="18" charset="0"/>
              </a:rPr>
              <a:t>为样本空间，领域内的命题都用</a:t>
            </a:r>
            <a:r>
              <a:rPr lang="en-US" altLang="zh-CN" b="1" i="1" dirty="0">
                <a:latin typeface="Times New Roman" panose="02020603050405020304" pitchFamily="18" charset="0"/>
              </a:rPr>
              <a:t>D</a:t>
            </a:r>
            <a:r>
              <a:rPr lang="zh-CN" altLang="en-US" b="1" dirty="0">
                <a:latin typeface="Times New Roman" panose="02020603050405020304" pitchFamily="18" charset="0"/>
              </a:rPr>
              <a:t>的子集表示，则</a:t>
            </a:r>
            <a:r>
              <a:rPr lang="zh-CN" altLang="en-US" b="1" dirty="0">
                <a:solidFill>
                  <a:schemeClr val="accent2"/>
                </a:solidFill>
                <a:latin typeface="Times New Roman" panose="02020603050405020304" pitchFamily="18" charset="0"/>
              </a:rPr>
              <a:t>概率分配函数</a:t>
            </a:r>
            <a:r>
              <a:rPr lang="zh-CN" altLang="en-US" b="1" dirty="0">
                <a:latin typeface="Times New Roman" panose="02020603050405020304" pitchFamily="18" charset="0"/>
              </a:rPr>
              <a:t>（</a:t>
            </a:r>
            <a:r>
              <a:rPr lang="en-US" altLang="zh-CN" b="1" dirty="0">
                <a:latin typeface="Times New Roman" panose="02020603050405020304" pitchFamily="18" charset="0"/>
              </a:rPr>
              <a:t>basic probability assignment function</a:t>
            </a:r>
            <a:r>
              <a:rPr lang="zh-CN" altLang="en-US" b="1" dirty="0">
                <a:latin typeface="Times New Roman" panose="02020603050405020304" pitchFamily="18" charset="0"/>
              </a:rPr>
              <a:t>）定义如下：</a:t>
            </a:r>
          </a:p>
        </p:txBody>
      </p:sp>
      <p:sp>
        <p:nvSpPr>
          <p:cNvPr id="177167" name="Rectangle 15">
            <a:extLst>
              <a:ext uri="{FF2B5EF4-FFF2-40B4-BE49-F238E27FC236}">
                <a16:creationId xmlns:a16="http://schemas.microsoft.com/office/drawing/2014/main" id="{DFB6E26A-75D7-400C-ACFE-B1F1F3B9D85F}"/>
              </a:ext>
            </a:extLst>
          </p:cNvPr>
          <p:cNvSpPr>
            <a:spLocks noChangeArrowheads="1"/>
          </p:cNvSpPr>
          <p:nvPr/>
        </p:nvSpPr>
        <p:spPr bwMode="auto">
          <a:xfrm>
            <a:off x="1043608" y="2727325"/>
            <a:ext cx="7532068" cy="3277436"/>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50000"/>
              </a:spcBef>
              <a:buClr>
                <a:schemeClr val="accent2"/>
              </a:buClr>
              <a:buFont typeface="Wingdings" panose="05000000000000000000" pitchFamily="2" charset="2"/>
              <a:buNone/>
            </a:pPr>
            <a:r>
              <a:rPr lang="zh-CN" altLang="en-US" sz="2400" b="1" dirty="0">
                <a:solidFill>
                  <a:schemeClr val="accent2"/>
                </a:solidFill>
                <a:latin typeface="+mn-lt"/>
                <a:ea typeface="+mn-ea"/>
              </a:rPr>
              <a:t>定义</a:t>
            </a:r>
            <a:r>
              <a:rPr lang="en-US" altLang="zh-CN" sz="2400" b="1" dirty="0">
                <a:solidFill>
                  <a:schemeClr val="accent2"/>
                </a:solidFill>
                <a:latin typeface="+mn-lt"/>
                <a:ea typeface="+mn-ea"/>
              </a:rPr>
              <a:t>1</a:t>
            </a:r>
            <a:r>
              <a:rPr lang="en-US" altLang="zh-CN" sz="2400" b="1" dirty="0">
                <a:latin typeface="+mn-lt"/>
                <a:ea typeface="+mn-ea"/>
              </a:rPr>
              <a:t>  </a:t>
            </a:r>
            <a:r>
              <a:rPr lang="zh-CN" altLang="en-US" sz="2400" b="1" dirty="0">
                <a:latin typeface="+mn-lt"/>
                <a:ea typeface="+mn-ea"/>
              </a:rPr>
              <a:t>设函数 </a:t>
            </a:r>
            <a:r>
              <a:rPr lang="en-US" altLang="zh-CN" sz="2400" b="1" i="1" dirty="0">
                <a:latin typeface="+mn-lt"/>
                <a:ea typeface="+mn-ea"/>
              </a:rPr>
              <a:t>M</a:t>
            </a:r>
            <a:r>
              <a:rPr lang="zh-CN" altLang="en-US" sz="2400" b="1" dirty="0">
                <a:latin typeface="+mn-lt"/>
                <a:ea typeface="+mn-ea"/>
              </a:rPr>
              <a:t>：</a:t>
            </a:r>
            <a:r>
              <a:rPr lang="en-US" altLang="zh-CN" sz="2400" b="1" dirty="0">
                <a:latin typeface="+mn-lt"/>
                <a:ea typeface="+mn-ea"/>
              </a:rPr>
              <a:t>2</a:t>
            </a:r>
            <a:r>
              <a:rPr lang="en-US" altLang="zh-CN" sz="2400" b="1" baseline="30000" dirty="0">
                <a:latin typeface="+mn-lt"/>
                <a:ea typeface="+mn-ea"/>
              </a:rPr>
              <a:t>D</a:t>
            </a:r>
            <a:r>
              <a:rPr lang="en-US" altLang="zh-CN" sz="2400" b="1" dirty="0">
                <a:latin typeface="+mn-lt"/>
                <a:ea typeface="+mn-ea"/>
                <a:sym typeface="Symbol" panose="05050102010706020507" pitchFamily="18" charset="2"/>
              </a:rPr>
              <a:t>[0,</a:t>
            </a:r>
            <a:r>
              <a:rPr lang="zh-CN" altLang="en-US" sz="2400" b="1" dirty="0">
                <a:latin typeface="+mn-lt"/>
                <a:ea typeface="+mn-ea"/>
                <a:sym typeface="Symbol" panose="05050102010706020507" pitchFamily="18" charset="2"/>
              </a:rPr>
              <a:t> </a:t>
            </a:r>
            <a:r>
              <a:rPr lang="en-US" altLang="zh-CN" sz="2400" b="1" dirty="0">
                <a:latin typeface="+mn-lt"/>
                <a:ea typeface="+mn-ea"/>
                <a:sym typeface="Symbol" panose="05050102010706020507" pitchFamily="18" charset="2"/>
              </a:rPr>
              <a:t>1]</a:t>
            </a:r>
            <a:r>
              <a:rPr lang="zh-CN" altLang="en-US" sz="2400" b="1" dirty="0">
                <a:latin typeface="+mn-lt"/>
                <a:ea typeface="+mn-ea"/>
              </a:rPr>
              <a:t> </a:t>
            </a:r>
            <a:r>
              <a:rPr lang="zh-CN" altLang="en-US" sz="2400" b="1" dirty="0">
                <a:solidFill>
                  <a:schemeClr val="accent2"/>
                </a:solidFill>
                <a:latin typeface="+mn-lt"/>
                <a:ea typeface="+mn-ea"/>
              </a:rPr>
              <a:t>（对任何一个属于</a:t>
            </a:r>
            <a:r>
              <a:rPr lang="en-US" altLang="zh-CN" sz="2400" b="1" i="1" dirty="0">
                <a:solidFill>
                  <a:schemeClr val="accent2"/>
                </a:solidFill>
                <a:latin typeface="+mn-lt"/>
                <a:ea typeface="+mn-ea"/>
              </a:rPr>
              <a:t>D</a:t>
            </a:r>
            <a:r>
              <a:rPr lang="zh-CN" altLang="en-US" sz="2400" b="1" dirty="0">
                <a:solidFill>
                  <a:schemeClr val="accent2"/>
                </a:solidFill>
                <a:latin typeface="+mn-lt"/>
                <a:ea typeface="+mn-ea"/>
              </a:rPr>
              <a:t>的子集</a:t>
            </a:r>
            <a:r>
              <a:rPr lang="en-US" altLang="zh-CN" sz="2400" b="1" i="1" dirty="0">
                <a:solidFill>
                  <a:schemeClr val="accent2"/>
                </a:solidFill>
                <a:latin typeface="+mn-lt"/>
                <a:ea typeface="+mn-ea"/>
              </a:rPr>
              <a:t>A</a:t>
            </a:r>
            <a:r>
              <a:rPr lang="zh-CN" altLang="en-US" sz="2400" b="1" dirty="0">
                <a:solidFill>
                  <a:schemeClr val="accent2"/>
                </a:solidFill>
                <a:latin typeface="+mn-lt"/>
                <a:ea typeface="+mn-ea"/>
              </a:rPr>
              <a:t>，命它对应一个数</a:t>
            </a:r>
            <a:r>
              <a:rPr lang="en-US" altLang="zh-CN" sz="2400" b="1" i="1" dirty="0">
                <a:solidFill>
                  <a:schemeClr val="accent2"/>
                </a:solidFill>
                <a:latin typeface="+mn-lt"/>
                <a:ea typeface="+mn-ea"/>
              </a:rPr>
              <a:t>M</a:t>
            </a:r>
            <a:r>
              <a:rPr lang="en-US" altLang="zh-CN" sz="2400" b="1" dirty="0">
                <a:solidFill>
                  <a:schemeClr val="accent2"/>
                </a:solidFill>
                <a:latin typeface="+mn-lt"/>
                <a:ea typeface="+mn-ea"/>
              </a:rPr>
              <a:t> </a:t>
            </a:r>
            <a:r>
              <a:rPr lang="en-US" altLang="zh-CN" sz="2400" b="1" dirty="0">
                <a:solidFill>
                  <a:schemeClr val="accent2"/>
                </a:solidFill>
                <a:latin typeface="+mn-lt"/>
                <a:ea typeface="+mn-ea"/>
                <a:sym typeface="Symbol" panose="05050102010706020507" pitchFamily="18" charset="2"/>
              </a:rPr>
              <a:t></a:t>
            </a:r>
            <a:r>
              <a:rPr lang="en-US" altLang="zh-CN" sz="2400" b="1" dirty="0">
                <a:solidFill>
                  <a:schemeClr val="accent2"/>
                </a:solidFill>
                <a:latin typeface="+mn-lt"/>
                <a:ea typeface="+mn-ea"/>
              </a:rPr>
              <a:t> [0</a:t>
            </a:r>
            <a:r>
              <a:rPr lang="zh-CN" altLang="en-US" sz="2400" b="1" dirty="0">
                <a:solidFill>
                  <a:schemeClr val="accent2"/>
                </a:solidFill>
                <a:latin typeface="+mn-lt"/>
                <a:ea typeface="+mn-ea"/>
              </a:rPr>
              <a:t>，</a:t>
            </a:r>
            <a:r>
              <a:rPr lang="en-US" altLang="zh-CN" sz="2400" b="1" dirty="0">
                <a:solidFill>
                  <a:schemeClr val="accent2"/>
                </a:solidFill>
                <a:latin typeface="+mn-lt"/>
                <a:ea typeface="+mn-ea"/>
              </a:rPr>
              <a:t>1]</a:t>
            </a:r>
            <a:r>
              <a:rPr lang="zh-CN" altLang="en-US" sz="2400" b="1" dirty="0">
                <a:solidFill>
                  <a:schemeClr val="accent2"/>
                </a:solidFill>
                <a:latin typeface="+mn-lt"/>
                <a:ea typeface="+mn-ea"/>
              </a:rPr>
              <a:t>）</a:t>
            </a:r>
            <a:r>
              <a:rPr lang="zh-CN" altLang="en-US" sz="2400" b="1" dirty="0">
                <a:latin typeface="+mn-lt"/>
                <a:ea typeface="+mn-ea"/>
              </a:rPr>
              <a:t>  且满足</a:t>
            </a:r>
          </a:p>
          <a:p>
            <a:pPr algn="just">
              <a:lnSpc>
                <a:spcPct val="120000"/>
              </a:lnSpc>
              <a:spcBef>
                <a:spcPct val="50000"/>
              </a:spcBef>
              <a:buClr>
                <a:schemeClr val="accent2"/>
              </a:buClr>
              <a:buFont typeface="Wingdings" panose="05000000000000000000" pitchFamily="2" charset="2"/>
              <a:buNone/>
            </a:pPr>
            <a:endParaRPr lang="zh-CN" altLang="en-US" sz="2400" b="1" dirty="0">
              <a:latin typeface="+mn-lt"/>
              <a:ea typeface="+mn-ea"/>
            </a:endParaRPr>
          </a:p>
          <a:p>
            <a:pPr algn="just">
              <a:lnSpc>
                <a:spcPct val="120000"/>
              </a:lnSpc>
              <a:spcBef>
                <a:spcPct val="50000"/>
              </a:spcBef>
              <a:buClr>
                <a:schemeClr val="accent2"/>
              </a:buClr>
              <a:buFont typeface="Wingdings" panose="05000000000000000000" pitchFamily="2" charset="2"/>
              <a:buNone/>
            </a:pPr>
            <a:endParaRPr lang="zh-CN" altLang="en-US" sz="2400" b="1" dirty="0">
              <a:latin typeface="+mn-lt"/>
              <a:ea typeface="+mn-ea"/>
            </a:endParaRPr>
          </a:p>
          <a:p>
            <a:pPr algn="just">
              <a:lnSpc>
                <a:spcPct val="120000"/>
              </a:lnSpc>
              <a:spcBef>
                <a:spcPct val="50000"/>
              </a:spcBef>
              <a:buClr>
                <a:schemeClr val="accent2"/>
              </a:buClr>
              <a:buFont typeface="Wingdings" panose="05000000000000000000" pitchFamily="2" charset="2"/>
              <a:buNone/>
            </a:pPr>
            <a:r>
              <a:rPr lang="zh-CN" altLang="en-US" sz="2400" b="1" dirty="0">
                <a:latin typeface="+mn-lt"/>
                <a:ea typeface="+mn-ea"/>
              </a:rPr>
              <a:t>称</a:t>
            </a:r>
            <a:r>
              <a:rPr lang="en-US" altLang="zh-CN" sz="2400" b="1" i="1" dirty="0">
                <a:latin typeface="+mn-lt"/>
                <a:ea typeface="+mn-ea"/>
              </a:rPr>
              <a:t>M</a:t>
            </a:r>
            <a:r>
              <a:rPr lang="zh-CN" altLang="en-US" sz="2400" b="1" dirty="0">
                <a:latin typeface="+mn-lt"/>
                <a:ea typeface="+mn-ea"/>
              </a:rPr>
              <a:t>为</a:t>
            </a:r>
            <a:r>
              <a:rPr lang="en-US" altLang="zh-CN" sz="2400" b="1" dirty="0">
                <a:latin typeface="+mn-lt"/>
                <a:ea typeface="+mn-ea"/>
              </a:rPr>
              <a:t>2</a:t>
            </a:r>
            <a:r>
              <a:rPr lang="en-US" altLang="zh-CN" sz="2400" b="1" baseline="30000" dirty="0">
                <a:latin typeface="+mn-lt"/>
                <a:ea typeface="+mn-ea"/>
              </a:rPr>
              <a:t>D</a:t>
            </a:r>
            <a:r>
              <a:rPr lang="zh-CN" altLang="en-US" sz="2400" b="1" dirty="0">
                <a:latin typeface="+mn-lt"/>
                <a:ea typeface="+mn-ea"/>
              </a:rPr>
              <a:t>上的基本概率分配函数，</a:t>
            </a:r>
            <a:r>
              <a:rPr lang="en-US" altLang="zh-CN" sz="2400" b="1" i="1" dirty="0">
                <a:latin typeface="+mn-lt"/>
                <a:ea typeface="+mn-ea"/>
              </a:rPr>
              <a:t>M</a:t>
            </a:r>
            <a:r>
              <a:rPr lang="en-US" altLang="zh-CN" sz="2400" b="1" dirty="0">
                <a:latin typeface="+mn-lt"/>
                <a:ea typeface="+mn-ea"/>
              </a:rPr>
              <a:t>(</a:t>
            </a:r>
            <a:r>
              <a:rPr lang="en-US" altLang="zh-CN" sz="2400" b="1" i="1" dirty="0">
                <a:latin typeface="+mn-lt"/>
                <a:ea typeface="+mn-ea"/>
              </a:rPr>
              <a:t>A</a:t>
            </a:r>
            <a:r>
              <a:rPr lang="en-US" altLang="zh-CN" sz="2400" b="1" dirty="0">
                <a:latin typeface="+mn-lt"/>
                <a:ea typeface="+mn-ea"/>
              </a:rPr>
              <a:t>)</a:t>
            </a:r>
            <a:r>
              <a:rPr lang="zh-CN" altLang="en-US" sz="2400" b="1" dirty="0">
                <a:latin typeface="+mn-lt"/>
                <a:ea typeface="+mn-ea"/>
              </a:rPr>
              <a:t>为</a:t>
            </a:r>
            <a:r>
              <a:rPr lang="en-US" altLang="zh-CN" sz="2400" b="1" dirty="0">
                <a:latin typeface="+mn-lt"/>
                <a:ea typeface="+mn-ea"/>
              </a:rPr>
              <a:t> </a:t>
            </a:r>
            <a:r>
              <a:rPr lang="en-US" altLang="zh-CN" sz="2400" b="1" i="1" dirty="0">
                <a:latin typeface="+mn-lt"/>
                <a:ea typeface="+mn-ea"/>
              </a:rPr>
              <a:t>A</a:t>
            </a:r>
            <a:r>
              <a:rPr lang="zh-CN" altLang="en-US" sz="2400" b="1" dirty="0">
                <a:latin typeface="+mn-lt"/>
                <a:ea typeface="+mn-ea"/>
              </a:rPr>
              <a:t>的基本概率数，表示对</a:t>
            </a:r>
            <a:r>
              <a:rPr lang="en-US" altLang="zh-CN" sz="2400" b="1" dirty="0">
                <a:latin typeface="+mn-lt"/>
                <a:ea typeface="+mn-ea"/>
              </a:rPr>
              <a:t>A</a:t>
            </a:r>
            <a:r>
              <a:rPr lang="zh-CN" altLang="en-US" sz="2400" b="1" dirty="0">
                <a:latin typeface="+mn-lt"/>
                <a:ea typeface="+mn-ea"/>
              </a:rPr>
              <a:t>的精确信任。</a:t>
            </a:r>
          </a:p>
        </p:txBody>
      </p:sp>
      <p:graphicFrame>
        <p:nvGraphicFramePr>
          <p:cNvPr id="177160" name="Object 8">
            <a:extLst>
              <a:ext uri="{FF2B5EF4-FFF2-40B4-BE49-F238E27FC236}">
                <a16:creationId xmlns:a16="http://schemas.microsoft.com/office/drawing/2014/main" id="{5911A01A-A97D-4865-85FD-D43E6A1B0CF0}"/>
              </a:ext>
            </a:extLst>
          </p:cNvPr>
          <p:cNvGraphicFramePr>
            <a:graphicFrameLocks noChangeAspect="1"/>
          </p:cNvGraphicFramePr>
          <p:nvPr>
            <p:extLst>
              <p:ext uri="{D42A27DB-BD31-4B8C-83A1-F6EECF244321}">
                <p14:modId xmlns:p14="http://schemas.microsoft.com/office/powerpoint/2010/main" val="1918271314"/>
              </p:ext>
            </p:extLst>
          </p:nvPr>
        </p:nvGraphicFramePr>
        <p:xfrm>
          <a:off x="3843338" y="3886200"/>
          <a:ext cx="1347787" cy="410979"/>
        </p:xfrm>
        <a:graphic>
          <a:graphicData uri="http://schemas.openxmlformats.org/presentationml/2006/ole">
            <mc:AlternateContent xmlns:mc="http://schemas.openxmlformats.org/markup-compatibility/2006">
              <mc:Choice xmlns:v="urn:schemas-microsoft-com:vml" Requires="v">
                <p:oleObj spid="_x0000_s51341" name="公式" r:id="rId3" imgW="660240" imgH="203040" progId="Equation.3">
                  <p:embed/>
                </p:oleObj>
              </mc:Choice>
              <mc:Fallback>
                <p:oleObj name="公式" r:id="rId3" imgW="660240" imgH="203040" progId="Equation.3">
                  <p:embed/>
                  <p:pic>
                    <p:nvPicPr>
                      <p:cNvPr id="177160" name="Object 8">
                        <a:extLst>
                          <a:ext uri="{FF2B5EF4-FFF2-40B4-BE49-F238E27FC236}">
                            <a16:creationId xmlns:a16="http://schemas.microsoft.com/office/drawing/2014/main" id="{5911A01A-A97D-4865-85FD-D43E6A1B0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3338" y="3886200"/>
                        <a:ext cx="1347787" cy="410979"/>
                      </a:xfrm>
                      <a:prstGeom prst="rect">
                        <a:avLst/>
                      </a:prstGeom>
                      <a:noFill/>
                      <a:extLst/>
                    </p:spPr>
                  </p:pic>
                </p:oleObj>
              </mc:Fallback>
            </mc:AlternateContent>
          </a:graphicData>
        </a:graphic>
      </p:graphicFrame>
      <p:graphicFrame>
        <p:nvGraphicFramePr>
          <p:cNvPr id="177162" name="Object 10">
            <a:extLst>
              <a:ext uri="{FF2B5EF4-FFF2-40B4-BE49-F238E27FC236}">
                <a16:creationId xmlns:a16="http://schemas.microsoft.com/office/drawing/2014/main" id="{7DEDE866-FCE9-4D1E-A764-7B6AA36563E3}"/>
              </a:ext>
            </a:extLst>
          </p:cNvPr>
          <p:cNvGraphicFramePr>
            <a:graphicFrameLocks noChangeAspect="1"/>
          </p:cNvGraphicFramePr>
          <p:nvPr>
            <p:extLst>
              <p:ext uri="{D42A27DB-BD31-4B8C-83A1-F6EECF244321}">
                <p14:modId xmlns:p14="http://schemas.microsoft.com/office/powerpoint/2010/main" val="1676425102"/>
              </p:ext>
            </p:extLst>
          </p:nvPr>
        </p:nvGraphicFramePr>
        <p:xfrm>
          <a:off x="3843337" y="4293096"/>
          <a:ext cx="1767158" cy="723488"/>
        </p:xfrm>
        <a:graphic>
          <a:graphicData uri="http://schemas.openxmlformats.org/presentationml/2006/ole">
            <mc:AlternateContent xmlns:mc="http://schemas.openxmlformats.org/markup-compatibility/2006">
              <mc:Choice xmlns:v="urn:schemas-microsoft-com:vml" Requires="v">
                <p:oleObj spid="_x0000_s51342" name="公式" r:id="rId5" imgW="799920" imgH="368280" progId="Equation.3">
                  <p:embed/>
                </p:oleObj>
              </mc:Choice>
              <mc:Fallback>
                <p:oleObj name="公式" r:id="rId5" imgW="799920" imgH="368280" progId="Equation.3">
                  <p:embed/>
                  <p:pic>
                    <p:nvPicPr>
                      <p:cNvPr id="177162" name="Object 10">
                        <a:extLst>
                          <a:ext uri="{FF2B5EF4-FFF2-40B4-BE49-F238E27FC236}">
                            <a16:creationId xmlns:a16="http://schemas.microsoft.com/office/drawing/2014/main" id="{7DEDE866-FCE9-4D1E-A764-7B6AA3656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3337" y="4293096"/>
                        <a:ext cx="1767158" cy="723488"/>
                      </a:xfrm>
                      <a:prstGeom prst="rect">
                        <a:avLst/>
                      </a:prstGeom>
                      <a:noFill/>
                      <a:extLst/>
                    </p:spPr>
                  </p:pic>
                </p:oleObj>
              </mc:Fallback>
            </mc:AlternateContent>
          </a:graphicData>
        </a:graphic>
      </p:graphicFrame>
      <p:sp>
        <p:nvSpPr>
          <p:cNvPr id="2" name="灯片编号占位符 1">
            <a:extLst>
              <a:ext uri="{FF2B5EF4-FFF2-40B4-BE49-F238E27FC236}">
                <a16:creationId xmlns:a16="http://schemas.microsoft.com/office/drawing/2014/main" id="{1EEE3895-0B77-4F09-8E7A-7A273350288A}"/>
              </a:ext>
            </a:extLst>
          </p:cNvPr>
          <p:cNvSpPr>
            <a:spLocks noGrp="1"/>
          </p:cNvSpPr>
          <p:nvPr>
            <p:ph type="sldNum" sz="quarter" idx="10"/>
          </p:nvPr>
        </p:nvSpPr>
        <p:spPr/>
        <p:txBody>
          <a:bodyPr/>
          <a:lstStyle/>
          <a:p>
            <a:fld id="{EBD19B05-779B-41C7-997A-D725F1BD7ABB}" type="slidenum">
              <a:rPr lang="ja-JP" altLang="en-US" smtClean="0"/>
              <a:pPr/>
              <a:t>80</a:t>
            </a:fld>
            <a:endParaRPr lang="en-US" altLang="ja-JP"/>
          </a:p>
        </p:txBody>
      </p:sp>
    </p:spTree>
    <p:extLst>
      <p:ext uri="{BB962C8B-B14F-4D97-AF65-F5344CB8AC3E}">
        <p14:creationId xmlns:p14="http://schemas.microsoft.com/office/powerpoint/2010/main" val="3123796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a:extLst>
              <a:ext uri="{FF2B5EF4-FFF2-40B4-BE49-F238E27FC236}">
                <a16:creationId xmlns:a16="http://schemas.microsoft.com/office/drawing/2014/main" id="{B3F02966-FFBB-4AB8-B53B-E5B67EA3FF7C}"/>
              </a:ext>
            </a:extLst>
          </p:cNvPr>
          <p:cNvSpPr>
            <a:spLocks noChangeArrowheads="1"/>
          </p:cNvSpPr>
          <p:nvPr/>
        </p:nvSpPr>
        <p:spPr bwMode="auto">
          <a:xfrm>
            <a:off x="574675" y="1374372"/>
            <a:ext cx="8001000" cy="4429931"/>
          </a:xfrm>
          <a:prstGeom prst="rect">
            <a:avLst/>
          </a:prstGeom>
          <a:noFill/>
          <a:ln w="9525">
            <a:solidFill>
              <a:srgbClr val="808080"/>
            </a:solidFill>
            <a:miter lim="800000"/>
            <a:headEnd/>
            <a:tailEnd/>
          </a:ln>
          <a:effectLst/>
          <a:extLst/>
        </p:spPr>
        <p:txBody>
          <a:bodyPr wrap="square" anchor="ctr">
            <a:spAutoFit/>
          </a:bodyPr>
          <a:lstStyle>
            <a:lvl1pPr>
              <a:tabLst>
                <a:tab pos="457200" algn="l"/>
              </a:tabLst>
              <a:defRPr>
                <a:solidFill>
                  <a:schemeClr val="tx1"/>
                </a:solidFill>
                <a:latin typeface="Arial" panose="020B0604020202020204" pitchFamily="34" charset="0"/>
                <a:ea typeface="宋体" panose="02010600030101010101" pitchFamily="2" charset="-122"/>
              </a:defRPr>
            </a:lvl1pPr>
            <a:lvl2pPr>
              <a:tabLst>
                <a:tab pos="457200" algn="l"/>
              </a:tabLst>
              <a:defRPr>
                <a:solidFill>
                  <a:schemeClr val="tx1"/>
                </a:solidFill>
                <a:latin typeface="Arial" panose="020B0604020202020204" pitchFamily="34" charset="0"/>
                <a:ea typeface="宋体" panose="02010600030101010101" pitchFamily="2" charset="-122"/>
              </a:defRPr>
            </a:lvl2pPr>
            <a:lvl3pPr>
              <a:tabLst>
                <a:tab pos="457200" algn="l"/>
              </a:tabLst>
              <a:defRPr>
                <a:solidFill>
                  <a:schemeClr val="tx1"/>
                </a:solidFill>
                <a:latin typeface="Arial" panose="020B0604020202020204" pitchFamily="34" charset="0"/>
                <a:ea typeface="宋体" panose="02010600030101010101" pitchFamily="2" charset="-122"/>
              </a:defRPr>
            </a:lvl3pPr>
            <a:lvl4pPr>
              <a:tabLst>
                <a:tab pos="457200" algn="l"/>
              </a:tabLst>
              <a:defRPr>
                <a:solidFill>
                  <a:schemeClr val="tx1"/>
                </a:solidFill>
                <a:latin typeface="Arial" panose="020B0604020202020204" pitchFamily="34" charset="0"/>
                <a:ea typeface="宋体" panose="02010600030101010101" pitchFamily="2" charset="-122"/>
              </a:defRPr>
            </a:lvl4pPr>
            <a:lvl5pPr>
              <a:tabLst>
                <a:tab pos="4572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9pPr>
          </a:lstStyle>
          <a:p>
            <a:pPr algn="just" eaLnBrk="1">
              <a:lnSpc>
                <a:spcPct val="120000"/>
              </a:lnSpc>
              <a:spcBef>
                <a:spcPct val="40000"/>
              </a:spcBef>
            </a:pPr>
            <a:r>
              <a:rPr lang="zh-CN" altLang="en-US" sz="2400" b="1" dirty="0"/>
              <a:t>几点说明：</a:t>
            </a:r>
          </a:p>
          <a:p>
            <a:pPr algn="just" eaLnBrk="1">
              <a:lnSpc>
                <a:spcPct val="120000"/>
              </a:lnSpc>
              <a:spcBef>
                <a:spcPct val="4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）设样本空间</a:t>
            </a:r>
            <a:r>
              <a:rPr lang="en-US" altLang="zh-CN" sz="2400" b="1" i="1" dirty="0">
                <a:latin typeface="Times New Roman" panose="02020603050405020304" pitchFamily="18" charset="0"/>
              </a:rPr>
              <a:t>D</a:t>
            </a:r>
            <a:r>
              <a:rPr lang="zh-CN" altLang="en-US" sz="2400" b="1" dirty="0">
                <a:latin typeface="Times New Roman" panose="02020603050405020304" pitchFamily="18" charset="0"/>
              </a:rPr>
              <a:t>中有</a:t>
            </a:r>
            <a:r>
              <a:rPr lang="en-US" altLang="zh-CN" sz="2400" b="1" i="1" dirty="0">
                <a:latin typeface="Times New Roman" panose="02020603050405020304" pitchFamily="18" charset="0"/>
              </a:rPr>
              <a:t>n</a:t>
            </a:r>
            <a:r>
              <a:rPr lang="zh-CN" altLang="en-US" sz="2400" b="1" dirty="0">
                <a:latin typeface="Times New Roman" panose="02020603050405020304" pitchFamily="18" charset="0"/>
              </a:rPr>
              <a:t>个元素，则</a:t>
            </a:r>
            <a:r>
              <a:rPr lang="en-US" altLang="zh-CN" sz="2400" b="1" i="1" dirty="0">
                <a:latin typeface="Times New Roman" panose="02020603050405020304" pitchFamily="18" charset="0"/>
              </a:rPr>
              <a:t>D</a:t>
            </a:r>
            <a:r>
              <a:rPr lang="zh-CN" altLang="en-US" sz="2400" b="1" dirty="0">
                <a:latin typeface="Times New Roman" panose="02020603050405020304" pitchFamily="18" charset="0"/>
              </a:rPr>
              <a:t>中子集的个数为</a:t>
            </a:r>
            <a:r>
              <a:rPr lang="en-US" altLang="zh-CN" sz="2400" b="1" dirty="0">
                <a:latin typeface="Times New Roman" panose="02020603050405020304" pitchFamily="18" charset="0"/>
              </a:rPr>
              <a:t>2</a:t>
            </a:r>
            <a:r>
              <a:rPr lang="en-US" altLang="zh-CN" sz="2400" b="1" baseline="30000" dirty="0">
                <a:latin typeface="Times New Roman" panose="02020603050405020304" pitchFamily="18" charset="0"/>
              </a:rPr>
              <a:t>n</a:t>
            </a:r>
            <a:r>
              <a:rPr lang="zh-CN" altLang="en-US" sz="2400" b="1" dirty="0">
                <a:latin typeface="Times New Roman" panose="02020603050405020304" pitchFamily="18" charset="0"/>
              </a:rPr>
              <a:t>个</a:t>
            </a:r>
          </a:p>
          <a:p>
            <a:pPr marL="719138" algn="just" eaLnBrk="1">
              <a:lnSpc>
                <a:spcPct val="120000"/>
              </a:lnSpc>
              <a:spcBef>
                <a:spcPct val="4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en-US" altLang="zh-CN" sz="2400" b="1" baseline="30000" dirty="0">
                <a:latin typeface="Times New Roman" panose="02020603050405020304" pitchFamily="18" charset="0"/>
              </a:rPr>
              <a:t>D</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D</a:t>
            </a:r>
            <a:r>
              <a:rPr lang="zh-CN" altLang="en-US" sz="2400" b="1" dirty="0">
                <a:latin typeface="Times New Roman" panose="02020603050405020304" pitchFamily="18" charset="0"/>
              </a:rPr>
              <a:t>的所有子集。</a:t>
            </a:r>
          </a:p>
          <a:p>
            <a:pPr marL="809625" indent="-809625" algn="just" eaLnBrk="1">
              <a:lnSpc>
                <a:spcPct val="120000"/>
              </a:lnSpc>
              <a:spcBef>
                <a:spcPct val="4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）概率分配函数：把</a:t>
            </a:r>
            <a:r>
              <a:rPr lang="en-US" altLang="zh-CN" sz="2400" b="1" i="1" dirty="0">
                <a:latin typeface="Times New Roman" panose="02020603050405020304" pitchFamily="18" charset="0"/>
              </a:rPr>
              <a:t>D</a:t>
            </a:r>
            <a:r>
              <a:rPr lang="zh-CN" altLang="en-US" sz="2400" b="1" dirty="0">
                <a:latin typeface="Times New Roman" panose="02020603050405020304" pitchFamily="18" charset="0"/>
              </a:rPr>
              <a:t>的任意一个子集</a:t>
            </a:r>
            <a:r>
              <a:rPr lang="en-US" altLang="zh-CN" sz="2400" b="1" i="1" dirty="0">
                <a:latin typeface="Times New Roman" panose="02020603050405020304" pitchFamily="18" charset="0"/>
              </a:rPr>
              <a:t>A</a:t>
            </a:r>
            <a:r>
              <a:rPr lang="zh-CN" altLang="en-US" sz="2400" b="1" dirty="0">
                <a:latin typeface="Times New Roman" panose="02020603050405020304" pitchFamily="18" charset="0"/>
              </a:rPr>
              <a:t>都映射为</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上的一个数</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zh-CN" altLang="en-US" sz="2400" b="1" dirty="0">
                <a:solidFill>
                  <a:srgbClr val="FF0000"/>
                </a:solidFill>
                <a:latin typeface="微软雅黑" panose="020B0503020204020204" pitchFamily="34" charset="-122"/>
                <a:ea typeface="微软雅黑" panose="020B0503020204020204" pitchFamily="34" charset="-122"/>
              </a:rPr>
              <a:t>事实就上是对</a:t>
            </a:r>
            <a:r>
              <a:rPr lang="en-US" altLang="zh-CN" sz="2400" b="1" dirty="0">
                <a:solidFill>
                  <a:srgbClr val="FF0000"/>
                </a:solidFill>
                <a:latin typeface="微软雅黑" panose="020B0503020204020204" pitchFamily="34" charset="-122"/>
                <a:ea typeface="微软雅黑" panose="020B0503020204020204" pitchFamily="34" charset="-122"/>
              </a:rPr>
              <a:t>D</a:t>
            </a:r>
            <a:r>
              <a:rPr lang="zh-CN" altLang="en-US" sz="2400" b="1" dirty="0">
                <a:solidFill>
                  <a:srgbClr val="FF0000"/>
                </a:solidFill>
                <a:latin typeface="微软雅黑" panose="020B0503020204020204" pitchFamily="34" charset="-122"/>
                <a:ea typeface="微软雅黑" panose="020B0503020204020204" pitchFamily="34" charset="-122"/>
              </a:rPr>
              <a:t>的各个子集进行信任分配</a:t>
            </a:r>
          </a:p>
          <a:p>
            <a:pPr marL="809625" algn="just" eaLnBrk="1">
              <a:lnSpc>
                <a:spcPct val="120000"/>
              </a:lnSpc>
              <a:spcBef>
                <a:spcPct val="40000"/>
              </a:spcBef>
            </a:pPr>
            <a:r>
              <a:rPr lang="en-US" altLang="zh-CN" sz="2400" b="1" i="1" dirty="0">
                <a:latin typeface="Times New Roman" panose="02020603050405020304" pitchFamily="18" charset="0"/>
              </a:rPr>
              <a:t>A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D</a:t>
            </a:r>
            <a:r>
              <a:rPr lang="zh-CN" altLang="en-US" sz="2400" b="1" dirty="0">
                <a:latin typeface="Times New Roman" panose="02020603050405020304" pitchFamily="18" charset="0"/>
              </a:rPr>
              <a:t>时，</a:t>
            </a:r>
            <a:r>
              <a:rPr lang="en-US" altLang="zh-CN" sz="2400" b="1" i="1" dirty="0">
                <a:solidFill>
                  <a:srgbClr val="FF0000"/>
                </a:solidFill>
                <a:latin typeface="Times New Roman" panose="02020603050405020304" pitchFamily="18" charset="0"/>
              </a:rPr>
              <a:t>M</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zh-CN" altLang="en-US" sz="2400" b="1" dirty="0">
                <a:latin typeface="Times New Roman" panose="02020603050405020304" pitchFamily="18" charset="0"/>
              </a:rPr>
              <a:t>是对相应命题</a:t>
            </a:r>
            <a:r>
              <a:rPr lang="en-US" altLang="zh-CN" sz="2400" b="1" i="1" dirty="0">
                <a:latin typeface="Times New Roman" panose="02020603050405020304" pitchFamily="18" charset="0"/>
              </a:rPr>
              <a:t>A</a:t>
            </a:r>
            <a:r>
              <a:rPr lang="zh-CN" altLang="en-US" sz="2400" b="1" dirty="0">
                <a:latin typeface="Times New Roman" panose="02020603050405020304" pitchFamily="18" charset="0"/>
              </a:rPr>
              <a:t>不确定性的</a:t>
            </a:r>
            <a:r>
              <a:rPr lang="zh-CN" altLang="en-US" sz="2400" b="1" dirty="0">
                <a:solidFill>
                  <a:srgbClr val="FF0000"/>
                </a:solidFill>
                <a:latin typeface="Times New Roman" panose="02020603050405020304" pitchFamily="18" charset="0"/>
              </a:rPr>
              <a:t>度量</a:t>
            </a:r>
            <a:r>
              <a:rPr lang="zh-CN" altLang="en-US" sz="2400" b="1" dirty="0">
                <a:latin typeface="Times New Roman" panose="02020603050405020304" pitchFamily="18" charset="0"/>
              </a:rPr>
              <a:t>。</a:t>
            </a:r>
          </a:p>
          <a:p>
            <a:pPr algn="just" eaLnBrk="1">
              <a:lnSpc>
                <a:spcPct val="120000"/>
              </a:lnSpc>
              <a:spcBef>
                <a:spcPct val="4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）概率分配函数与概率不同。</a:t>
            </a:r>
            <a:r>
              <a:rPr lang="zh-CN" altLang="en-US" sz="2800" dirty="0">
                <a:latin typeface="Times New Roman" panose="02020603050405020304" pitchFamily="18" charset="0"/>
              </a:rPr>
              <a:t> </a:t>
            </a:r>
          </a:p>
        </p:txBody>
      </p:sp>
      <p:sp>
        <p:nvSpPr>
          <p:cNvPr id="184340" name="Rectangle 20">
            <a:extLst>
              <a:ext uri="{FF2B5EF4-FFF2-40B4-BE49-F238E27FC236}">
                <a16:creationId xmlns:a16="http://schemas.microsoft.com/office/drawing/2014/main" id="{5C558F8E-718F-492B-9B9E-17A24E6B6907}"/>
              </a:ext>
            </a:extLst>
          </p:cNvPr>
          <p:cNvSpPr>
            <a:spLocks noGrp="1" noChangeArrowheads="1"/>
          </p:cNvSpPr>
          <p:nvPr>
            <p:ph type="title" idx="4294967295"/>
          </p:nvPr>
        </p:nvSpPr>
        <p:spPr/>
        <p:txBody>
          <a:bodyPr/>
          <a:lstStyle/>
          <a:p>
            <a:r>
              <a:rPr lang="zh-CN" altLang="en-US" dirty="0">
                <a:latin typeface="Times New Roman" panose="02020603050405020304" pitchFamily="18" charset="0"/>
              </a:rPr>
              <a:t>概率分配函数</a:t>
            </a:r>
          </a:p>
        </p:txBody>
      </p:sp>
      <p:sp>
        <p:nvSpPr>
          <p:cNvPr id="2" name="灯片编号占位符 1">
            <a:extLst>
              <a:ext uri="{FF2B5EF4-FFF2-40B4-BE49-F238E27FC236}">
                <a16:creationId xmlns:a16="http://schemas.microsoft.com/office/drawing/2014/main" id="{E157802F-7A25-441E-A7AA-4DC7ACAD131B}"/>
              </a:ext>
            </a:extLst>
          </p:cNvPr>
          <p:cNvSpPr>
            <a:spLocks noGrp="1"/>
          </p:cNvSpPr>
          <p:nvPr>
            <p:ph type="sldNum" sz="quarter" idx="10"/>
          </p:nvPr>
        </p:nvSpPr>
        <p:spPr/>
        <p:txBody>
          <a:bodyPr/>
          <a:lstStyle/>
          <a:p>
            <a:fld id="{D61B3E71-BC20-40C7-BAFD-C02F584C9971}" type="slidenum">
              <a:rPr lang="ja-JP" altLang="en-US" smtClean="0"/>
              <a:pPr/>
              <a:t>81</a:t>
            </a:fld>
            <a:endParaRPr lang="en-US" altLang="ja-JP"/>
          </a:p>
        </p:txBody>
      </p:sp>
    </p:spTree>
    <p:extLst>
      <p:ext uri="{BB962C8B-B14F-4D97-AF65-F5344CB8AC3E}">
        <p14:creationId xmlns:p14="http://schemas.microsoft.com/office/powerpoint/2010/main" val="1803214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A379D-0F23-4972-A279-A68F089A8B1C}"/>
              </a:ext>
            </a:extLst>
          </p:cNvPr>
          <p:cNvSpPr>
            <a:spLocks noGrp="1"/>
          </p:cNvSpPr>
          <p:nvPr>
            <p:ph type="title"/>
          </p:nvPr>
        </p:nvSpPr>
        <p:spPr/>
        <p:txBody>
          <a:bodyPr/>
          <a:lstStyle/>
          <a:p>
            <a:r>
              <a:rPr lang="zh-CN" altLang="en-US" dirty="0"/>
              <a:t>举例</a:t>
            </a:r>
          </a:p>
        </p:txBody>
      </p:sp>
      <p:sp>
        <p:nvSpPr>
          <p:cNvPr id="3" name="内容占位符 2">
            <a:extLst>
              <a:ext uri="{FF2B5EF4-FFF2-40B4-BE49-F238E27FC236}">
                <a16:creationId xmlns:a16="http://schemas.microsoft.com/office/drawing/2014/main" id="{39589B5E-D328-4181-B4FC-5CB3A48DE82D}"/>
              </a:ext>
            </a:extLst>
          </p:cNvPr>
          <p:cNvSpPr>
            <a:spLocks noGrp="1"/>
          </p:cNvSpPr>
          <p:nvPr>
            <p:ph idx="1"/>
          </p:nvPr>
        </p:nvSpPr>
        <p:spPr/>
        <p:txBody>
          <a:bodyPr/>
          <a:lstStyle/>
          <a:p>
            <a:pPr>
              <a:lnSpc>
                <a:spcPct val="120000"/>
              </a:lnSpc>
            </a:pPr>
            <a:r>
              <a:rPr lang="zh-CN" altLang="en-US" dirty="0">
                <a:latin typeface="Times New Roman" panose="02020603050405020304" pitchFamily="18" charset="0"/>
              </a:rPr>
              <a:t>设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红，黄，蓝</a:t>
            </a:r>
            <a:r>
              <a:rPr lang="en-US" altLang="zh-CN" dirty="0">
                <a:latin typeface="Times New Roman" panose="02020603050405020304" pitchFamily="18" charset="0"/>
                <a:cs typeface="Times New Roman" panose="02020603050405020304" pitchFamily="18" charset="0"/>
              </a:rPr>
              <a:t>}</a:t>
            </a:r>
          </a:p>
          <a:p>
            <a:pPr lvl="1">
              <a:lnSpc>
                <a:spcPct val="120000"/>
              </a:lnSpc>
            </a:pPr>
            <a:r>
              <a:rPr lang="zh-CN" altLang="en-US" dirty="0">
                <a:latin typeface="Times New Roman" panose="02020603050405020304" pitchFamily="18" charset="0"/>
              </a:rPr>
              <a:t>则其子集个数 </a:t>
            </a:r>
            <a:r>
              <a:rPr lang="en-US" altLang="zh-CN" dirty="0">
                <a:latin typeface="Times New Roman" panose="02020603050405020304" pitchFamily="18" charset="0"/>
              </a:rPr>
              <a:t>2</a:t>
            </a:r>
            <a:r>
              <a:rPr lang="en-US" altLang="zh-CN" baseline="30000" dirty="0">
                <a:latin typeface="Times New Roman" panose="02020603050405020304" pitchFamily="18" charset="0"/>
              </a:rPr>
              <a:t>3</a:t>
            </a:r>
            <a:r>
              <a:rPr lang="zh-CN" altLang="en-US" dirty="0">
                <a:latin typeface="Times New Roman" panose="02020603050405020304" pitchFamily="18" charset="0"/>
              </a:rPr>
              <a:t>＝</a:t>
            </a:r>
            <a:r>
              <a:rPr lang="en-US" altLang="zh-CN" dirty="0">
                <a:latin typeface="Times New Roman" panose="02020603050405020304" pitchFamily="18" charset="0"/>
              </a:rPr>
              <a:t>8</a:t>
            </a:r>
            <a:r>
              <a:rPr lang="zh-CN" altLang="en-US" dirty="0">
                <a:latin typeface="Times New Roman" panose="02020603050405020304" pitchFamily="18" charset="0"/>
              </a:rPr>
              <a:t>，具体为：</a:t>
            </a:r>
            <a:endParaRPr lang="zh-CN" altLang="en-US" dirty="0">
              <a:latin typeface="Times New Roman" panose="02020603050405020304" pitchFamily="18" charset="0"/>
              <a:cs typeface="Times New Roman" panose="02020603050405020304" pitchFamily="18" charset="0"/>
            </a:endParaRPr>
          </a:p>
          <a:p>
            <a:pPr lvl="2">
              <a:lnSpc>
                <a:spcPct val="120000"/>
              </a:lnSpc>
            </a:pP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红</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黄</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蓝</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红，黄</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红，蓝</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黄，蓝</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红，黄，蓝</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p>
          <a:p>
            <a:pPr lvl="1"/>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a:t>
            </a:r>
            <a:r>
              <a:rPr lang="zh-CN" altLang="en-US" sz="2000" dirty="0">
                <a:latin typeface="宋体" panose="02010600030101010101" pitchFamily="2" charset="-122"/>
              </a:rPr>
              <a:t>红</a:t>
            </a:r>
            <a:r>
              <a:rPr lang="en-US" altLang="zh-CN" sz="2000" dirty="0">
                <a:latin typeface="Times New Roman" panose="02020603050405020304" pitchFamily="18" charset="0"/>
                <a:cs typeface="Times New Roman" panose="02020603050405020304" pitchFamily="18" charset="0"/>
              </a:rPr>
              <a:t>}</a:t>
            </a:r>
            <a:r>
              <a:rPr lang="zh-CN" altLang="en-US" sz="2000" dirty="0">
                <a:latin typeface="宋体" panose="02010600030101010101" pitchFamily="2" charset="-122"/>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宋体" panose="02010600030101010101" pitchFamily="2" charset="-122"/>
              </a:rPr>
              <a:t>(</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=0.3</a:t>
            </a:r>
            <a:r>
              <a:rPr lang="zh-CN" altLang="en-US" sz="2000" dirty="0">
                <a:latin typeface="Times New Roman" panose="02020603050405020304" pitchFamily="18" charset="0"/>
                <a:cs typeface="Times New Roman" panose="02020603050405020304" pitchFamily="18" charset="0"/>
              </a:rPr>
              <a:t>表示</a:t>
            </a:r>
            <a:r>
              <a:rPr lang="zh-CN" altLang="en-US" sz="2000" dirty="0">
                <a:latin typeface="宋体" panose="02010600030101010101" pitchFamily="2" charset="-122"/>
              </a:rPr>
              <a:t>命题</a:t>
            </a:r>
            <a:r>
              <a:rPr lang="zh-CN" altLang="en-US" sz="2000" dirty="0">
                <a:latin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是红色</a:t>
            </a:r>
            <a:r>
              <a:rPr lang="zh-CN" altLang="en-US" sz="2000" dirty="0">
                <a:latin typeface="Times New Roman" panose="02020603050405020304" pitchFamily="18" charset="0"/>
              </a:rPr>
              <a:t>”</a:t>
            </a:r>
            <a:r>
              <a:rPr lang="zh-CN" altLang="en-US" sz="2000" dirty="0">
                <a:latin typeface="宋体" panose="02010600030101010101" pitchFamily="2" charset="-122"/>
              </a:rPr>
              <a:t>的分配的信任度是</a:t>
            </a:r>
            <a:r>
              <a:rPr lang="en-US" altLang="zh-CN" sz="2000" dirty="0">
                <a:latin typeface="Times New Roman" panose="02020603050405020304" pitchFamily="18" charset="0"/>
                <a:cs typeface="Times New Roman" panose="02020603050405020304" pitchFamily="18" charset="0"/>
              </a:rPr>
              <a:t>0.3</a:t>
            </a:r>
            <a:r>
              <a:rPr lang="zh-CN" altLang="en-US" sz="2000" dirty="0"/>
              <a:t> </a:t>
            </a:r>
          </a:p>
          <a:p>
            <a:pPr lvl="1">
              <a:lnSpc>
                <a:spcPct val="130000"/>
              </a:lnSpc>
            </a:pPr>
            <a:r>
              <a:rPr lang="en-US" altLang="zh-CN" sz="2000" i="1" dirty="0">
                <a:cs typeface="Times New Roman" panose="02020603050405020304" pitchFamily="18" charset="0"/>
              </a:rPr>
              <a:t>M</a:t>
            </a:r>
            <a:r>
              <a:rPr lang="zh-CN" altLang="en-US" sz="2000" dirty="0"/>
              <a:t>（</a:t>
            </a:r>
            <a:r>
              <a:rPr lang="en-US" altLang="zh-CN" sz="2000" dirty="0">
                <a:cs typeface="Times New Roman" panose="02020603050405020304" pitchFamily="18" charset="0"/>
              </a:rPr>
              <a:t>{</a:t>
            </a:r>
            <a:r>
              <a:rPr lang="zh-CN" altLang="en-US" sz="2000" dirty="0"/>
              <a:t>红</a:t>
            </a:r>
            <a:r>
              <a:rPr lang="en-US" altLang="zh-CN" sz="2000" dirty="0">
                <a:cs typeface="Times New Roman" panose="02020603050405020304" pitchFamily="18" charset="0"/>
              </a:rPr>
              <a:t>}</a:t>
            </a:r>
            <a:r>
              <a:rPr lang="zh-CN" altLang="en-US" sz="2000" dirty="0"/>
              <a:t>）</a:t>
            </a:r>
            <a:r>
              <a:rPr lang="en-US" altLang="zh-CN" sz="2000" dirty="0">
                <a:cs typeface="Times New Roman" panose="02020603050405020304" pitchFamily="18" charset="0"/>
              </a:rPr>
              <a:t>=0.3</a:t>
            </a:r>
            <a:r>
              <a:rPr lang="zh-CN" altLang="en-US" sz="2000" dirty="0"/>
              <a:t>，</a:t>
            </a:r>
            <a:r>
              <a:rPr lang="zh-CN" altLang="en-US" sz="2000" dirty="0">
                <a:cs typeface="Times New Roman" panose="02020603050405020304" pitchFamily="18" charset="0"/>
              </a:rPr>
              <a:t> </a:t>
            </a:r>
            <a:r>
              <a:rPr lang="en-US" altLang="zh-CN" sz="2000" i="1" dirty="0">
                <a:cs typeface="Times New Roman" panose="02020603050405020304" pitchFamily="18" charset="0"/>
              </a:rPr>
              <a:t>M</a:t>
            </a:r>
            <a:r>
              <a:rPr lang="zh-CN" altLang="en-US" sz="2000" dirty="0"/>
              <a:t>（</a:t>
            </a:r>
            <a:r>
              <a:rPr lang="en-US" altLang="zh-CN" sz="2000" dirty="0">
                <a:cs typeface="Times New Roman" panose="02020603050405020304" pitchFamily="18" charset="0"/>
              </a:rPr>
              <a:t>{</a:t>
            </a:r>
            <a:r>
              <a:rPr lang="zh-CN" altLang="en-US" sz="2000" dirty="0"/>
              <a:t>黄</a:t>
            </a:r>
            <a:r>
              <a:rPr lang="en-US" altLang="zh-CN" sz="2000" dirty="0">
                <a:cs typeface="Times New Roman" panose="02020603050405020304" pitchFamily="18" charset="0"/>
              </a:rPr>
              <a:t>}</a:t>
            </a:r>
            <a:r>
              <a:rPr lang="zh-CN" altLang="en-US" sz="2000" dirty="0"/>
              <a:t>）</a:t>
            </a:r>
            <a:r>
              <a:rPr lang="en-US" altLang="zh-CN" sz="2000" dirty="0">
                <a:cs typeface="Times New Roman" panose="02020603050405020304" pitchFamily="18" charset="0"/>
              </a:rPr>
              <a:t>=0</a:t>
            </a:r>
            <a:r>
              <a:rPr lang="zh-CN" altLang="en-US" sz="2000" dirty="0"/>
              <a:t>，</a:t>
            </a:r>
            <a:r>
              <a:rPr lang="zh-CN" altLang="en-US" sz="2000" dirty="0">
                <a:cs typeface="Times New Roman" panose="02020603050405020304" pitchFamily="18" charset="0"/>
              </a:rPr>
              <a:t> </a:t>
            </a:r>
            <a:r>
              <a:rPr lang="en-US" altLang="zh-CN" sz="2000" i="1" dirty="0">
                <a:cs typeface="Times New Roman" panose="02020603050405020304" pitchFamily="18" charset="0"/>
              </a:rPr>
              <a:t>M</a:t>
            </a:r>
            <a:r>
              <a:rPr lang="zh-CN" altLang="en-US" sz="2000" dirty="0"/>
              <a:t>（</a:t>
            </a:r>
            <a:r>
              <a:rPr lang="en-US" altLang="zh-CN" sz="2000" dirty="0">
                <a:cs typeface="Times New Roman" panose="02020603050405020304" pitchFamily="18" charset="0"/>
              </a:rPr>
              <a:t>{</a:t>
            </a:r>
            <a:r>
              <a:rPr lang="zh-CN" altLang="en-US" sz="2000" dirty="0"/>
              <a:t>蓝</a:t>
            </a:r>
            <a:r>
              <a:rPr lang="en-US" altLang="zh-CN" sz="2000" dirty="0">
                <a:cs typeface="Times New Roman" panose="02020603050405020304" pitchFamily="18" charset="0"/>
              </a:rPr>
              <a:t>}</a:t>
            </a:r>
            <a:r>
              <a:rPr lang="zh-CN" altLang="en-US" sz="2000" dirty="0"/>
              <a:t>）</a:t>
            </a:r>
            <a:r>
              <a:rPr lang="en-US" altLang="zh-CN" sz="2000" dirty="0">
                <a:cs typeface="Times New Roman" panose="02020603050405020304" pitchFamily="18" charset="0"/>
              </a:rPr>
              <a:t>=0.1</a:t>
            </a:r>
            <a:r>
              <a:rPr lang="zh-CN" altLang="en-US" sz="2000" dirty="0"/>
              <a:t>，</a:t>
            </a:r>
            <a:r>
              <a:rPr lang="en-US" altLang="zh-CN" sz="2000" i="1" dirty="0">
                <a:cs typeface="Times New Roman" panose="02020603050405020304" pitchFamily="18" charset="0"/>
              </a:rPr>
              <a:t>M</a:t>
            </a:r>
            <a:r>
              <a:rPr lang="zh-CN" altLang="en-US" sz="2000" dirty="0"/>
              <a:t>（</a:t>
            </a:r>
            <a:r>
              <a:rPr lang="en-US" altLang="zh-CN" sz="2000" dirty="0">
                <a:cs typeface="Times New Roman" panose="02020603050405020304" pitchFamily="18" charset="0"/>
              </a:rPr>
              <a:t>{</a:t>
            </a:r>
            <a:r>
              <a:rPr lang="zh-CN" altLang="en-US" sz="2000" dirty="0"/>
              <a:t>红，黄</a:t>
            </a:r>
            <a:r>
              <a:rPr lang="en-US" altLang="zh-CN" sz="2000" dirty="0">
                <a:cs typeface="Times New Roman" panose="02020603050405020304" pitchFamily="18" charset="0"/>
              </a:rPr>
              <a:t>}</a:t>
            </a:r>
            <a:r>
              <a:rPr lang="zh-CN" altLang="en-US" sz="2000" dirty="0"/>
              <a:t>）</a:t>
            </a:r>
            <a:r>
              <a:rPr lang="en-US" altLang="zh-CN" sz="2000" dirty="0">
                <a:cs typeface="Times New Roman" panose="02020603050405020304" pitchFamily="18" charset="0"/>
              </a:rPr>
              <a:t>=0.2</a:t>
            </a:r>
            <a:r>
              <a:rPr lang="zh-CN" altLang="en-US" sz="2000" dirty="0"/>
              <a:t>，</a:t>
            </a:r>
            <a:r>
              <a:rPr lang="en-US" altLang="zh-CN" sz="2000" i="1" dirty="0">
                <a:cs typeface="Times New Roman" panose="02020603050405020304" pitchFamily="18" charset="0"/>
              </a:rPr>
              <a:t>M</a:t>
            </a:r>
            <a:r>
              <a:rPr lang="zh-CN" altLang="en-US" sz="2000" dirty="0"/>
              <a:t>（</a:t>
            </a:r>
            <a:r>
              <a:rPr lang="en-US" altLang="zh-CN" sz="2000" dirty="0">
                <a:cs typeface="Times New Roman" panose="02020603050405020304" pitchFamily="18" charset="0"/>
              </a:rPr>
              <a:t>{</a:t>
            </a:r>
            <a:r>
              <a:rPr lang="zh-CN" altLang="en-US" sz="2000" dirty="0"/>
              <a:t>红，蓝</a:t>
            </a:r>
            <a:r>
              <a:rPr lang="en-US" altLang="zh-CN" sz="2000" dirty="0">
                <a:cs typeface="Times New Roman" panose="02020603050405020304" pitchFamily="18" charset="0"/>
              </a:rPr>
              <a:t>}</a:t>
            </a:r>
            <a:r>
              <a:rPr lang="zh-CN" altLang="en-US" sz="2000" dirty="0"/>
              <a:t>）</a:t>
            </a:r>
            <a:r>
              <a:rPr lang="en-US" altLang="zh-CN" sz="2000" dirty="0">
                <a:cs typeface="Times New Roman" panose="02020603050405020304" pitchFamily="18" charset="0"/>
              </a:rPr>
              <a:t>=0.2</a:t>
            </a:r>
            <a:r>
              <a:rPr lang="zh-CN" altLang="en-US" sz="2000" dirty="0"/>
              <a:t>，</a:t>
            </a:r>
            <a:r>
              <a:rPr lang="en-US" altLang="zh-CN" sz="2000" i="1" dirty="0">
                <a:cs typeface="Times New Roman" panose="02020603050405020304" pitchFamily="18" charset="0"/>
              </a:rPr>
              <a:t>M</a:t>
            </a:r>
            <a:r>
              <a:rPr lang="zh-CN" altLang="en-US" sz="2000" dirty="0"/>
              <a:t>（</a:t>
            </a:r>
            <a:r>
              <a:rPr lang="en-US" altLang="zh-CN" sz="2000" dirty="0">
                <a:cs typeface="Times New Roman" panose="02020603050405020304" pitchFamily="18" charset="0"/>
              </a:rPr>
              <a:t>{</a:t>
            </a:r>
            <a:r>
              <a:rPr lang="zh-CN" altLang="en-US" sz="2000" dirty="0"/>
              <a:t>黄，蓝</a:t>
            </a:r>
            <a:r>
              <a:rPr lang="en-US" altLang="zh-CN" sz="2000" dirty="0">
                <a:cs typeface="Times New Roman" panose="02020603050405020304" pitchFamily="18" charset="0"/>
              </a:rPr>
              <a:t>}</a:t>
            </a:r>
            <a:r>
              <a:rPr lang="zh-CN" altLang="en-US" sz="2000" dirty="0"/>
              <a:t>）</a:t>
            </a:r>
            <a:r>
              <a:rPr lang="en-US" altLang="zh-CN" sz="2000" dirty="0">
                <a:cs typeface="Times New Roman" panose="02020603050405020304" pitchFamily="18" charset="0"/>
              </a:rPr>
              <a:t>=0.1</a:t>
            </a:r>
            <a:r>
              <a:rPr lang="zh-CN" altLang="en-US" sz="2000" dirty="0"/>
              <a:t>，</a:t>
            </a:r>
            <a:r>
              <a:rPr lang="en-US" altLang="zh-CN" sz="2000" i="1" dirty="0">
                <a:cs typeface="Times New Roman" panose="02020603050405020304" pitchFamily="18" charset="0"/>
              </a:rPr>
              <a:t>M</a:t>
            </a:r>
            <a:r>
              <a:rPr lang="zh-CN" altLang="en-US" sz="2000" dirty="0"/>
              <a:t>（</a:t>
            </a:r>
            <a:r>
              <a:rPr lang="en-US" altLang="zh-CN" sz="2000" dirty="0">
                <a:cs typeface="Times New Roman" panose="02020603050405020304" pitchFamily="18" charset="0"/>
              </a:rPr>
              <a:t>{</a:t>
            </a:r>
            <a:r>
              <a:rPr lang="zh-CN" altLang="en-US" sz="2000" dirty="0"/>
              <a:t>红，黄，蓝</a:t>
            </a:r>
            <a:r>
              <a:rPr lang="en-US" altLang="zh-CN" sz="2000" dirty="0">
                <a:cs typeface="Times New Roman" panose="02020603050405020304" pitchFamily="18" charset="0"/>
              </a:rPr>
              <a:t>}</a:t>
            </a:r>
            <a:r>
              <a:rPr lang="zh-CN" altLang="en-US" sz="2000" dirty="0"/>
              <a:t>）</a:t>
            </a:r>
            <a:r>
              <a:rPr lang="en-US" altLang="zh-CN" sz="2000" dirty="0">
                <a:cs typeface="Times New Roman" panose="02020603050405020304" pitchFamily="18" charset="0"/>
              </a:rPr>
              <a:t>=0.1</a:t>
            </a:r>
            <a:r>
              <a:rPr lang="zh-CN" altLang="en-US" sz="2000" dirty="0"/>
              <a:t>，</a:t>
            </a:r>
            <a:r>
              <a:rPr lang="en-US" altLang="zh-CN" sz="2000" i="1" dirty="0">
                <a:cs typeface="Times New Roman" panose="02020603050405020304" pitchFamily="18" charset="0"/>
              </a:rPr>
              <a:t>M</a:t>
            </a:r>
            <a:r>
              <a:rPr lang="zh-CN" altLang="en-US" sz="2000" dirty="0"/>
              <a:t>（</a:t>
            </a:r>
            <a:r>
              <a:rPr lang="zh-CN" altLang="en-US" sz="2000" dirty="0">
                <a:sym typeface="Symbol" panose="05050102010706020507" pitchFamily="18" charset="2"/>
              </a:rPr>
              <a:t></a:t>
            </a:r>
            <a:r>
              <a:rPr lang="zh-CN" altLang="en-US" sz="2000" dirty="0"/>
              <a:t>）</a:t>
            </a:r>
            <a:r>
              <a:rPr lang="en-US" altLang="zh-CN" sz="2000" dirty="0">
                <a:cs typeface="Times New Roman" panose="02020603050405020304" pitchFamily="18" charset="0"/>
              </a:rPr>
              <a:t>=0</a:t>
            </a:r>
          </a:p>
          <a:p>
            <a:pPr lvl="1">
              <a:lnSpc>
                <a:spcPct val="130000"/>
              </a:lnSpc>
            </a:pPr>
            <a:r>
              <a:rPr lang="zh-CN" altLang="en-US" sz="2000" dirty="0"/>
              <a:t>但：</a:t>
            </a:r>
            <a:r>
              <a:rPr lang="en-US" altLang="zh-CN" sz="2000" i="1" dirty="0">
                <a:solidFill>
                  <a:schemeClr val="accent2"/>
                </a:solidFill>
                <a:cs typeface="Times New Roman" panose="02020603050405020304" pitchFamily="18" charset="0"/>
              </a:rPr>
              <a:t>M</a:t>
            </a:r>
            <a:r>
              <a:rPr lang="zh-CN" altLang="en-US" sz="2000" dirty="0">
                <a:solidFill>
                  <a:schemeClr val="accent2"/>
                </a:solidFill>
              </a:rPr>
              <a:t>（</a:t>
            </a:r>
            <a:r>
              <a:rPr lang="en-US" altLang="zh-CN" sz="2000" dirty="0">
                <a:solidFill>
                  <a:schemeClr val="accent2"/>
                </a:solidFill>
                <a:cs typeface="Times New Roman" panose="02020603050405020304" pitchFamily="18" charset="0"/>
              </a:rPr>
              <a:t>{</a:t>
            </a:r>
            <a:r>
              <a:rPr lang="zh-CN" altLang="en-US" sz="2000" dirty="0">
                <a:solidFill>
                  <a:schemeClr val="accent2"/>
                </a:solidFill>
              </a:rPr>
              <a:t>红</a:t>
            </a:r>
            <a:r>
              <a:rPr lang="en-US" altLang="zh-CN" sz="2000" dirty="0">
                <a:solidFill>
                  <a:schemeClr val="accent2"/>
                </a:solidFill>
                <a:cs typeface="Times New Roman" panose="02020603050405020304" pitchFamily="18" charset="0"/>
              </a:rPr>
              <a:t>}</a:t>
            </a:r>
            <a:r>
              <a:rPr lang="zh-CN" altLang="en-US" sz="2000" dirty="0">
                <a:solidFill>
                  <a:schemeClr val="accent2"/>
                </a:solidFill>
              </a:rPr>
              <a:t>）</a:t>
            </a:r>
            <a:r>
              <a:rPr lang="en-US" altLang="zh-CN" sz="2000" dirty="0">
                <a:solidFill>
                  <a:schemeClr val="accent2"/>
                </a:solidFill>
                <a:cs typeface="Times New Roman" panose="02020603050405020304" pitchFamily="18" charset="0"/>
              </a:rPr>
              <a:t>+ </a:t>
            </a:r>
            <a:r>
              <a:rPr lang="en-US" altLang="zh-CN" sz="2000" i="1" dirty="0">
                <a:solidFill>
                  <a:schemeClr val="accent2"/>
                </a:solidFill>
                <a:cs typeface="Times New Roman" panose="02020603050405020304" pitchFamily="18" charset="0"/>
              </a:rPr>
              <a:t>M</a:t>
            </a:r>
            <a:r>
              <a:rPr lang="zh-CN" altLang="en-US" sz="2000" dirty="0">
                <a:solidFill>
                  <a:schemeClr val="accent2"/>
                </a:solidFill>
              </a:rPr>
              <a:t>（</a:t>
            </a:r>
            <a:r>
              <a:rPr lang="en-US" altLang="zh-CN" sz="2000" dirty="0">
                <a:solidFill>
                  <a:schemeClr val="accent2"/>
                </a:solidFill>
                <a:cs typeface="Times New Roman" panose="02020603050405020304" pitchFamily="18" charset="0"/>
              </a:rPr>
              <a:t>{</a:t>
            </a:r>
            <a:r>
              <a:rPr lang="zh-CN" altLang="en-US" sz="2000" dirty="0">
                <a:solidFill>
                  <a:schemeClr val="accent2"/>
                </a:solidFill>
              </a:rPr>
              <a:t>黄</a:t>
            </a:r>
            <a:r>
              <a:rPr lang="en-US" altLang="zh-CN" sz="2000" dirty="0">
                <a:solidFill>
                  <a:schemeClr val="accent2"/>
                </a:solidFill>
                <a:cs typeface="Times New Roman" panose="02020603050405020304" pitchFamily="18" charset="0"/>
              </a:rPr>
              <a:t>}</a:t>
            </a:r>
            <a:r>
              <a:rPr lang="zh-CN" altLang="en-US" sz="2000" dirty="0">
                <a:solidFill>
                  <a:schemeClr val="accent2"/>
                </a:solidFill>
              </a:rPr>
              <a:t>）</a:t>
            </a:r>
            <a:r>
              <a:rPr lang="en-US" altLang="zh-CN" sz="2000" dirty="0">
                <a:solidFill>
                  <a:schemeClr val="accent2"/>
                </a:solidFill>
                <a:cs typeface="Times New Roman" panose="02020603050405020304" pitchFamily="18" charset="0"/>
              </a:rPr>
              <a:t>+ </a:t>
            </a:r>
            <a:r>
              <a:rPr lang="en-US" altLang="zh-CN" sz="2000" i="1" dirty="0">
                <a:solidFill>
                  <a:schemeClr val="accent2"/>
                </a:solidFill>
                <a:cs typeface="Times New Roman" panose="02020603050405020304" pitchFamily="18" charset="0"/>
              </a:rPr>
              <a:t>M</a:t>
            </a:r>
            <a:r>
              <a:rPr lang="zh-CN" altLang="en-US" sz="2000" dirty="0">
                <a:solidFill>
                  <a:schemeClr val="accent2"/>
                </a:solidFill>
              </a:rPr>
              <a:t>（</a:t>
            </a:r>
            <a:r>
              <a:rPr lang="en-US" altLang="zh-CN" sz="2000" dirty="0">
                <a:solidFill>
                  <a:schemeClr val="accent2"/>
                </a:solidFill>
                <a:cs typeface="Times New Roman" panose="02020603050405020304" pitchFamily="18" charset="0"/>
              </a:rPr>
              <a:t>{</a:t>
            </a:r>
            <a:r>
              <a:rPr lang="zh-CN" altLang="en-US" sz="2000" dirty="0">
                <a:solidFill>
                  <a:schemeClr val="accent2"/>
                </a:solidFill>
              </a:rPr>
              <a:t>蓝</a:t>
            </a:r>
            <a:r>
              <a:rPr lang="en-US" altLang="zh-CN" sz="2000" dirty="0">
                <a:solidFill>
                  <a:schemeClr val="accent2"/>
                </a:solidFill>
                <a:cs typeface="Times New Roman" panose="02020603050405020304" pitchFamily="18" charset="0"/>
              </a:rPr>
              <a:t>}</a:t>
            </a:r>
            <a:r>
              <a:rPr lang="zh-CN" altLang="en-US" sz="2000" dirty="0">
                <a:solidFill>
                  <a:schemeClr val="accent2"/>
                </a:solidFill>
              </a:rPr>
              <a:t>）</a:t>
            </a:r>
            <a:r>
              <a:rPr lang="en-US" altLang="zh-CN" sz="2000" dirty="0">
                <a:solidFill>
                  <a:schemeClr val="accent2"/>
                </a:solidFill>
                <a:cs typeface="Times New Roman" panose="02020603050405020304" pitchFamily="18" charset="0"/>
              </a:rPr>
              <a:t>=0.4</a:t>
            </a:r>
            <a:r>
              <a:rPr lang="zh-CN" altLang="en-US" sz="2000" dirty="0">
                <a:solidFill>
                  <a:schemeClr val="accent2"/>
                </a:solidFill>
                <a:cs typeface="Times New Roman" panose="02020603050405020304" pitchFamily="18" charset="0"/>
              </a:rPr>
              <a:t>，所以，</a:t>
            </a:r>
            <a:r>
              <a:rPr lang="zh-CN" altLang="en-US" sz="2000" dirty="0">
                <a:latin typeface="Times New Roman" panose="02020603050405020304" pitchFamily="18" charset="0"/>
              </a:rPr>
              <a:t>概率分配函数与概率不同</a:t>
            </a:r>
            <a:endParaRPr lang="en-US" altLang="zh-CN" sz="2000" dirty="0">
              <a:solidFill>
                <a:schemeClr val="accent2"/>
              </a:solidFill>
            </a:endParaRPr>
          </a:p>
          <a:p>
            <a:endParaRPr lang="zh-CN" altLang="en-US" dirty="0"/>
          </a:p>
        </p:txBody>
      </p:sp>
      <p:sp>
        <p:nvSpPr>
          <p:cNvPr id="4" name="灯片编号占位符 3">
            <a:extLst>
              <a:ext uri="{FF2B5EF4-FFF2-40B4-BE49-F238E27FC236}">
                <a16:creationId xmlns:a16="http://schemas.microsoft.com/office/drawing/2014/main" id="{0C6D49EB-A18E-4EF0-AF2B-20D173220416}"/>
              </a:ext>
            </a:extLst>
          </p:cNvPr>
          <p:cNvSpPr>
            <a:spLocks noGrp="1"/>
          </p:cNvSpPr>
          <p:nvPr>
            <p:ph type="sldNum" sz="quarter" idx="12"/>
          </p:nvPr>
        </p:nvSpPr>
        <p:spPr/>
        <p:txBody>
          <a:bodyPr/>
          <a:lstStyle/>
          <a:p>
            <a:pPr>
              <a:defRPr/>
            </a:pPr>
            <a:fld id="{F93565C8-2DE5-4E5B-A203-1E3BCE8159D5}" type="slidenum">
              <a:rPr lang="zh-CN" altLang="en-US" smtClean="0"/>
              <a:pPr>
                <a:defRPr/>
              </a:pPr>
              <a:t>82</a:t>
            </a:fld>
            <a:endParaRPr lang="en-US" altLang="zh-CN"/>
          </a:p>
        </p:txBody>
      </p:sp>
    </p:spTree>
    <p:extLst>
      <p:ext uri="{BB962C8B-B14F-4D97-AF65-F5344CB8AC3E}">
        <p14:creationId xmlns:p14="http://schemas.microsoft.com/office/powerpoint/2010/main" val="28797497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a:extLst>
              <a:ext uri="{FF2B5EF4-FFF2-40B4-BE49-F238E27FC236}">
                <a16:creationId xmlns:a16="http://schemas.microsoft.com/office/drawing/2014/main" id="{D6CD280A-3B88-4B74-91C0-027D5E964644}"/>
              </a:ext>
            </a:extLst>
          </p:cNvPr>
          <p:cNvSpPr>
            <a:spLocks noGrp="1" noChangeArrowheads="1"/>
          </p:cNvSpPr>
          <p:nvPr>
            <p:ph type="body" idx="1"/>
          </p:nvPr>
        </p:nvSpPr>
        <p:spPr>
          <a:xfrm>
            <a:off x="683568" y="1215008"/>
            <a:ext cx="7892107" cy="2286000"/>
          </a:xfrm>
          <a:solidFill>
            <a:srgbClr val="FFFFFF"/>
          </a:solidFill>
          <a:ln>
            <a:solidFill>
              <a:srgbClr val="808080"/>
            </a:solidFill>
            <a:miter lim="800000"/>
            <a:headEnd/>
            <a:tailEnd/>
          </a:ln>
        </p:spPr>
        <p:txBody>
          <a:bodyPr/>
          <a:lstStyle/>
          <a:p>
            <a:pPr>
              <a:buFont typeface="Wingdings" panose="05000000000000000000" pitchFamily="2" charset="2"/>
              <a:buNone/>
            </a:pPr>
            <a:r>
              <a:rPr lang="zh-CN" altLang="en-US" b="1" dirty="0">
                <a:solidFill>
                  <a:schemeClr val="accent2"/>
                </a:solidFill>
                <a:latin typeface="Times New Roman" panose="02020603050405020304" pitchFamily="18" charset="0"/>
              </a:rPr>
              <a:t>定义</a:t>
            </a:r>
            <a:r>
              <a:rPr lang="en-US" altLang="zh-CN" b="1" dirty="0">
                <a:solidFill>
                  <a:schemeClr val="accent2"/>
                </a:solidFill>
                <a:latin typeface="Times New Roman" panose="02020603050405020304" pitchFamily="18" charset="0"/>
              </a:rPr>
              <a:t>2</a:t>
            </a:r>
            <a:r>
              <a:rPr lang="en-US" altLang="zh-CN" b="1" dirty="0">
                <a:latin typeface="Times New Roman" panose="02020603050405020304" pitchFamily="18" charset="0"/>
              </a:rPr>
              <a:t>   </a:t>
            </a:r>
            <a:r>
              <a:rPr lang="zh-CN" altLang="en-US" b="1" dirty="0">
                <a:latin typeface="Times New Roman" panose="02020603050405020304" pitchFamily="18" charset="0"/>
              </a:rPr>
              <a:t>命题的信任函数（</a:t>
            </a:r>
            <a:r>
              <a:rPr lang="en-US" altLang="zh-CN" b="1" dirty="0">
                <a:latin typeface="Times New Roman" panose="02020603050405020304" pitchFamily="18" charset="0"/>
              </a:rPr>
              <a:t>belief function</a:t>
            </a:r>
            <a:r>
              <a:rPr lang="zh-CN" altLang="en-US" b="1" dirty="0">
                <a:latin typeface="Times New Roman" panose="02020603050405020304" pitchFamily="18" charset="0"/>
              </a:rPr>
              <a:t>）</a:t>
            </a:r>
            <a:r>
              <a:rPr lang="en-US" altLang="zh-CN" b="1" dirty="0">
                <a:latin typeface="Times New Roman" panose="02020603050405020304" pitchFamily="18" charset="0"/>
              </a:rPr>
              <a:t>Bel:</a:t>
            </a:r>
            <a:r>
              <a:rPr lang="zh-CN" altLang="en-US" b="1" dirty="0">
                <a:latin typeface="Times New Roman" panose="02020603050405020304" pitchFamily="18" charset="0"/>
              </a:rPr>
              <a:t> </a:t>
            </a:r>
          </a:p>
          <a:p>
            <a:pPr>
              <a:spcBef>
                <a:spcPct val="55000"/>
              </a:spcBef>
              <a:buFont typeface="Wingdings" panose="05000000000000000000" pitchFamily="2" charset="2"/>
              <a:buNone/>
            </a:pPr>
            <a:r>
              <a:rPr lang="zh-CN" altLang="en-US" b="1" dirty="0">
                <a:latin typeface="Times New Roman" panose="02020603050405020304" pitchFamily="18" charset="0"/>
              </a:rPr>
              <a:t>                                且</a:t>
            </a:r>
          </a:p>
          <a:p>
            <a:pPr>
              <a:spcBef>
                <a:spcPct val="80000"/>
              </a:spcBef>
              <a:buNone/>
            </a:pPr>
            <a:r>
              <a:rPr lang="en-US" altLang="zh-CN" b="0" i="1" dirty="0">
                <a:latin typeface="Times New Roman" panose="02020603050405020304" pitchFamily="18" charset="0"/>
              </a:rPr>
              <a:t>       Bel</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a:t>
            </a:r>
            <a:r>
              <a:rPr lang="zh-CN" altLang="en-US" b="1" dirty="0">
                <a:latin typeface="Times New Roman" panose="02020603050405020304" pitchFamily="18" charset="0"/>
              </a:rPr>
              <a:t>对命题</a:t>
            </a:r>
            <a:r>
              <a:rPr lang="en-US" altLang="zh-CN" b="1" dirty="0">
                <a:latin typeface="Times New Roman" panose="02020603050405020304" pitchFamily="18" charset="0"/>
              </a:rPr>
              <a:t>A</a:t>
            </a:r>
            <a:r>
              <a:rPr lang="zh-CN" altLang="en-US" b="1" dirty="0">
                <a:latin typeface="Times New Roman" panose="02020603050405020304" pitchFamily="18" charset="0"/>
              </a:rPr>
              <a:t>为真的总的信任程度</a:t>
            </a:r>
            <a:r>
              <a:rPr lang="zh-CN" altLang="en-US" dirty="0">
                <a:latin typeface="宋体" panose="02010600030101010101" pitchFamily="2" charset="-122"/>
              </a:rPr>
              <a:t>，是</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a:t>
            </a:r>
            <a:r>
              <a:rPr lang="zh-CN" altLang="en-US" dirty="0">
                <a:latin typeface="宋体" panose="02010600030101010101" pitchFamily="2" charset="-122"/>
              </a:rPr>
              <a:t>所有子集的基本概率数之和</a:t>
            </a:r>
            <a:endParaRPr lang="zh-CN" altLang="en-US" b="1" dirty="0">
              <a:latin typeface="Times New Roman" panose="02020603050405020304" pitchFamily="18" charset="0"/>
            </a:endParaRPr>
          </a:p>
          <a:p>
            <a:pPr>
              <a:buFont typeface="Wingdings" panose="05000000000000000000" pitchFamily="2" charset="2"/>
              <a:buNone/>
            </a:pPr>
            <a:endParaRPr lang="en-US" altLang="zh-CN" sz="2000" dirty="0">
              <a:latin typeface="Times New Roman" panose="02020603050405020304" pitchFamily="18" charset="0"/>
            </a:endParaRPr>
          </a:p>
        </p:txBody>
      </p:sp>
      <p:graphicFrame>
        <p:nvGraphicFramePr>
          <p:cNvPr id="185350" name="Object 6">
            <a:extLst>
              <a:ext uri="{FF2B5EF4-FFF2-40B4-BE49-F238E27FC236}">
                <a16:creationId xmlns:a16="http://schemas.microsoft.com/office/drawing/2014/main" id="{7240D66D-ECCA-4412-B899-A75A4C27169C}"/>
              </a:ext>
            </a:extLst>
          </p:cNvPr>
          <p:cNvGraphicFramePr>
            <a:graphicFrameLocks noChangeAspect="1"/>
          </p:cNvGraphicFramePr>
          <p:nvPr>
            <p:extLst>
              <p:ext uri="{D42A27DB-BD31-4B8C-83A1-F6EECF244321}">
                <p14:modId xmlns:p14="http://schemas.microsoft.com/office/powerpoint/2010/main" val="143799077"/>
              </p:ext>
            </p:extLst>
          </p:nvPr>
        </p:nvGraphicFramePr>
        <p:xfrm>
          <a:off x="1403648" y="1812559"/>
          <a:ext cx="1859501" cy="509587"/>
        </p:xfrm>
        <a:graphic>
          <a:graphicData uri="http://schemas.openxmlformats.org/presentationml/2006/ole">
            <mc:AlternateContent xmlns:mc="http://schemas.openxmlformats.org/markup-compatibility/2006">
              <mc:Choice xmlns:v="urn:schemas-microsoft-com:vml" Requires="v">
                <p:oleObj spid="_x0000_s53808" name="公式" r:id="rId3" imgW="685800" imgH="228600" progId="Equation.3">
                  <p:embed/>
                </p:oleObj>
              </mc:Choice>
              <mc:Fallback>
                <p:oleObj name="公式" r:id="rId3" imgW="685800" imgH="228600" progId="Equation.3">
                  <p:embed/>
                  <p:pic>
                    <p:nvPicPr>
                      <p:cNvPr id="185350" name="Object 6">
                        <a:extLst>
                          <a:ext uri="{FF2B5EF4-FFF2-40B4-BE49-F238E27FC236}">
                            <a16:creationId xmlns:a16="http://schemas.microsoft.com/office/drawing/2014/main" id="{7240D66D-ECCA-4412-B899-A75A4C271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812559"/>
                        <a:ext cx="1859501" cy="509587"/>
                      </a:xfrm>
                      <a:prstGeom prst="rect">
                        <a:avLst/>
                      </a:prstGeom>
                      <a:noFill/>
                      <a:extLst/>
                    </p:spPr>
                  </p:pic>
                </p:oleObj>
              </mc:Fallback>
            </mc:AlternateContent>
          </a:graphicData>
        </a:graphic>
      </p:graphicFrame>
      <p:graphicFrame>
        <p:nvGraphicFramePr>
          <p:cNvPr id="185355" name="Object 11">
            <a:extLst>
              <a:ext uri="{FF2B5EF4-FFF2-40B4-BE49-F238E27FC236}">
                <a16:creationId xmlns:a16="http://schemas.microsoft.com/office/drawing/2014/main" id="{EC3C35C8-5D82-4A89-B259-7DE59C67E6B4}"/>
              </a:ext>
            </a:extLst>
          </p:cNvPr>
          <p:cNvGraphicFramePr>
            <a:graphicFrameLocks noChangeAspect="1"/>
          </p:cNvGraphicFramePr>
          <p:nvPr>
            <p:extLst>
              <p:ext uri="{D42A27DB-BD31-4B8C-83A1-F6EECF244321}">
                <p14:modId xmlns:p14="http://schemas.microsoft.com/office/powerpoint/2010/main" val="2120885787"/>
              </p:ext>
            </p:extLst>
          </p:nvPr>
        </p:nvGraphicFramePr>
        <p:xfrm>
          <a:off x="3568650" y="1772816"/>
          <a:ext cx="2757487" cy="820737"/>
        </p:xfrm>
        <a:graphic>
          <a:graphicData uri="http://schemas.openxmlformats.org/presentationml/2006/ole">
            <mc:AlternateContent xmlns:mc="http://schemas.openxmlformats.org/markup-compatibility/2006">
              <mc:Choice xmlns:v="urn:schemas-microsoft-com:vml" Requires="v">
                <p:oleObj spid="_x0000_s53809" name="公式" r:id="rId5" imgW="1143000" imgH="368280" progId="Equation.3">
                  <p:embed/>
                </p:oleObj>
              </mc:Choice>
              <mc:Fallback>
                <p:oleObj name="公式" r:id="rId5" imgW="1143000" imgH="368280" progId="Equation.3">
                  <p:embed/>
                  <p:pic>
                    <p:nvPicPr>
                      <p:cNvPr id="185355" name="Object 11">
                        <a:extLst>
                          <a:ext uri="{FF2B5EF4-FFF2-40B4-BE49-F238E27FC236}">
                            <a16:creationId xmlns:a16="http://schemas.microsoft.com/office/drawing/2014/main" id="{EC3C35C8-5D82-4A89-B259-7DE59C67E6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650" y="1772816"/>
                        <a:ext cx="2757487"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3" name="Object 9">
            <a:extLst>
              <a:ext uri="{FF2B5EF4-FFF2-40B4-BE49-F238E27FC236}">
                <a16:creationId xmlns:a16="http://schemas.microsoft.com/office/drawing/2014/main" id="{68C271BD-658E-4DF5-ACEC-B7F0B6A5F742}"/>
              </a:ext>
            </a:extLst>
          </p:cNvPr>
          <p:cNvGraphicFramePr>
            <a:graphicFrameLocks noChangeAspect="1"/>
          </p:cNvGraphicFramePr>
          <p:nvPr>
            <p:extLst>
              <p:ext uri="{D42A27DB-BD31-4B8C-83A1-F6EECF244321}">
                <p14:modId xmlns:p14="http://schemas.microsoft.com/office/powerpoint/2010/main" val="1097484521"/>
              </p:ext>
            </p:extLst>
          </p:nvPr>
        </p:nvGraphicFramePr>
        <p:xfrm>
          <a:off x="6489278" y="1829990"/>
          <a:ext cx="1035050" cy="384175"/>
        </p:xfrm>
        <a:graphic>
          <a:graphicData uri="http://schemas.openxmlformats.org/presentationml/2006/ole">
            <mc:AlternateContent xmlns:mc="http://schemas.openxmlformats.org/markup-compatibility/2006">
              <mc:Choice xmlns:v="urn:schemas-microsoft-com:vml" Requires="v">
                <p:oleObj spid="_x0000_s53810" name="公式" r:id="rId7" imgW="507960" imgH="164880" progId="Equation.3">
                  <p:embed/>
                </p:oleObj>
              </mc:Choice>
              <mc:Fallback>
                <p:oleObj name="公式" r:id="rId7" imgW="507960" imgH="164880" progId="Equation.3">
                  <p:embed/>
                  <p:pic>
                    <p:nvPicPr>
                      <p:cNvPr id="185353" name="Object 9">
                        <a:extLst>
                          <a:ext uri="{FF2B5EF4-FFF2-40B4-BE49-F238E27FC236}">
                            <a16:creationId xmlns:a16="http://schemas.microsoft.com/office/drawing/2014/main" id="{68C271BD-658E-4DF5-ACEC-B7F0B6A5F7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9278" y="1829990"/>
                        <a:ext cx="10350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71" name="Rectangle 27">
            <a:extLst>
              <a:ext uri="{FF2B5EF4-FFF2-40B4-BE49-F238E27FC236}">
                <a16:creationId xmlns:a16="http://schemas.microsoft.com/office/drawing/2014/main" id="{D8278B2A-AD18-4806-9A9A-E28A6DD550F1}"/>
              </a:ext>
            </a:extLst>
          </p:cNvPr>
          <p:cNvSpPr>
            <a:spLocks noGrp="1" noChangeArrowheads="1"/>
          </p:cNvSpPr>
          <p:nvPr>
            <p:ph type="title"/>
          </p:nvPr>
        </p:nvSpPr>
        <p:spPr>
          <a:ln/>
        </p:spPr>
        <p:txBody>
          <a:bodyPr/>
          <a:lstStyle/>
          <a:p>
            <a:r>
              <a:rPr lang="zh-CN" altLang="en-US" dirty="0">
                <a:latin typeface="Times New Roman" panose="02020603050405020304" pitchFamily="18" charset="0"/>
              </a:rPr>
              <a:t>信任函数</a:t>
            </a:r>
          </a:p>
        </p:txBody>
      </p:sp>
      <p:sp>
        <p:nvSpPr>
          <p:cNvPr id="185377" name="Text Box 33">
            <a:extLst>
              <a:ext uri="{FF2B5EF4-FFF2-40B4-BE49-F238E27FC236}">
                <a16:creationId xmlns:a16="http://schemas.microsoft.com/office/drawing/2014/main" id="{513D589D-DE4A-49BE-A343-944670386C20}"/>
              </a:ext>
            </a:extLst>
          </p:cNvPr>
          <p:cNvSpPr txBox="1">
            <a:spLocks noChangeArrowheads="1"/>
          </p:cNvSpPr>
          <p:nvPr/>
        </p:nvSpPr>
        <p:spPr bwMode="auto">
          <a:xfrm>
            <a:off x="683568" y="3781427"/>
            <a:ext cx="7892107" cy="2124076"/>
          </a:xfrm>
          <a:prstGeom prst="rect">
            <a:avLst/>
          </a:prstGeom>
          <a:no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zh-CN" sz="2400" dirty="0">
                <a:latin typeface="宋体" panose="02010600030101010101" pitchFamily="2" charset="-122"/>
              </a:rPr>
              <a:t> </a:t>
            </a:r>
            <a:r>
              <a:rPr lang="zh-CN" altLang="en-US" sz="2400" b="1" dirty="0">
                <a:latin typeface="宋体" panose="02010600030101010101" pitchFamily="2" charset="-122"/>
              </a:rPr>
              <a:t>由信任函数及概率分配函数的定义推出：</a:t>
            </a:r>
            <a:r>
              <a:rPr lang="zh-CN" altLang="en-US" sz="2400" b="1" dirty="0"/>
              <a:t> </a:t>
            </a:r>
          </a:p>
          <a:p>
            <a:pPr>
              <a:spcBef>
                <a:spcPct val="50000"/>
              </a:spcBef>
            </a:pPr>
            <a:endParaRPr lang="zh-CN" altLang="en-US" sz="2400" b="1" dirty="0"/>
          </a:p>
          <a:p>
            <a:pPr>
              <a:spcBef>
                <a:spcPct val="50000"/>
              </a:spcBef>
            </a:pPr>
            <a:endParaRPr lang="zh-CN" altLang="en-US" sz="2400" dirty="0"/>
          </a:p>
          <a:p>
            <a:pPr>
              <a:spcBef>
                <a:spcPct val="50000"/>
              </a:spcBef>
            </a:pPr>
            <a:endParaRPr lang="en-US" altLang="zh-CN" sz="2400" dirty="0"/>
          </a:p>
        </p:txBody>
      </p:sp>
      <p:graphicFrame>
        <p:nvGraphicFramePr>
          <p:cNvPr id="185375" name="Object 31">
            <a:extLst>
              <a:ext uri="{FF2B5EF4-FFF2-40B4-BE49-F238E27FC236}">
                <a16:creationId xmlns:a16="http://schemas.microsoft.com/office/drawing/2014/main" id="{818BF879-E9AA-4F3C-926A-054F7105587B}"/>
              </a:ext>
            </a:extLst>
          </p:cNvPr>
          <p:cNvGraphicFramePr>
            <a:graphicFrameLocks noChangeAspect="1"/>
          </p:cNvGraphicFramePr>
          <p:nvPr>
            <p:extLst>
              <p:ext uri="{D42A27DB-BD31-4B8C-83A1-F6EECF244321}">
                <p14:modId xmlns:p14="http://schemas.microsoft.com/office/powerpoint/2010/main" val="3262880548"/>
              </p:ext>
            </p:extLst>
          </p:nvPr>
        </p:nvGraphicFramePr>
        <p:xfrm>
          <a:off x="1176825" y="4365627"/>
          <a:ext cx="2748144" cy="469900"/>
        </p:xfrm>
        <a:graphic>
          <a:graphicData uri="http://schemas.openxmlformats.org/presentationml/2006/ole">
            <mc:AlternateContent xmlns:mc="http://schemas.openxmlformats.org/markup-compatibility/2006">
              <mc:Choice xmlns:v="urn:schemas-microsoft-com:vml" Requires="v">
                <p:oleObj spid="_x0000_s53811" r:id="rId9" imgW="1269449" imgH="203112" progId="Equation.3">
                  <p:embed/>
                </p:oleObj>
              </mc:Choice>
              <mc:Fallback>
                <p:oleObj r:id="rId9" imgW="1269449" imgH="203112" progId="Equation.3">
                  <p:embed/>
                  <p:pic>
                    <p:nvPicPr>
                      <p:cNvPr id="185375" name="Object 31">
                        <a:extLst>
                          <a:ext uri="{FF2B5EF4-FFF2-40B4-BE49-F238E27FC236}">
                            <a16:creationId xmlns:a16="http://schemas.microsoft.com/office/drawing/2014/main" id="{818BF879-E9AA-4F3C-926A-054F710558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6825" y="4365627"/>
                        <a:ext cx="2748144"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74" name="Object 30">
            <a:extLst>
              <a:ext uri="{FF2B5EF4-FFF2-40B4-BE49-F238E27FC236}">
                <a16:creationId xmlns:a16="http://schemas.microsoft.com/office/drawing/2014/main" id="{8123F975-5EEE-4C11-A2D9-5254E3D9101E}"/>
              </a:ext>
            </a:extLst>
          </p:cNvPr>
          <p:cNvGraphicFramePr>
            <a:graphicFrameLocks noChangeAspect="1"/>
          </p:cNvGraphicFramePr>
          <p:nvPr>
            <p:extLst>
              <p:ext uri="{D42A27DB-BD31-4B8C-83A1-F6EECF244321}">
                <p14:modId xmlns:p14="http://schemas.microsoft.com/office/powerpoint/2010/main" val="2684263285"/>
              </p:ext>
            </p:extLst>
          </p:nvPr>
        </p:nvGraphicFramePr>
        <p:xfrm>
          <a:off x="1176825" y="5021265"/>
          <a:ext cx="2748144" cy="728663"/>
        </p:xfrm>
        <a:graphic>
          <a:graphicData uri="http://schemas.openxmlformats.org/presentationml/2006/ole">
            <mc:AlternateContent xmlns:mc="http://schemas.openxmlformats.org/markup-compatibility/2006">
              <mc:Choice xmlns:v="urn:schemas-microsoft-com:vml" Requires="v">
                <p:oleObj spid="_x0000_s53812" r:id="rId11" imgW="1434477" imgH="355446" progId="Equation.3">
                  <p:embed/>
                </p:oleObj>
              </mc:Choice>
              <mc:Fallback>
                <p:oleObj r:id="rId11" imgW="1434477" imgH="355446" progId="Equation.3">
                  <p:embed/>
                  <p:pic>
                    <p:nvPicPr>
                      <p:cNvPr id="185374" name="Object 30">
                        <a:extLst>
                          <a:ext uri="{FF2B5EF4-FFF2-40B4-BE49-F238E27FC236}">
                            <a16:creationId xmlns:a16="http://schemas.microsoft.com/office/drawing/2014/main" id="{8123F975-5EEE-4C11-A2D9-5254E3D910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6825" y="5021265"/>
                        <a:ext cx="2748144"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80" name="AutoShape 36">
            <a:extLst>
              <a:ext uri="{FF2B5EF4-FFF2-40B4-BE49-F238E27FC236}">
                <a16:creationId xmlns:a16="http://schemas.microsoft.com/office/drawing/2014/main" id="{FA471A09-5794-4C30-BC9C-0B7C77C62C6E}"/>
              </a:ext>
            </a:extLst>
          </p:cNvPr>
          <p:cNvSpPr>
            <a:spLocks/>
          </p:cNvSpPr>
          <p:nvPr/>
        </p:nvSpPr>
        <p:spPr bwMode="auto">
          <a:xfrm>
            <a:off x="4326172" y="4272875"/>
            <a:ext cx="4248472" cy="2108876"/>
          </a:xfrm>
          <a:prstGeom prst="borderCallout2">
            <a:avLst>
              <a:gd name="adj1" fmla="val 5556"/>
              <a:gd name="adj2" fmla="val -1009"/>
              <a:gd name="adj3" fmla="val 5556"/>
              <a:gd name="adj4" fmla="val -3051"/>
              <a:gd name="adj5" fmla="val -40983"/>
              <a:gd name="adj6" fmla="val -54140"/>
            </a:avLst>
          </a:prstGeom>
          <a:solidFill>
            <a:srgbClr val="FFFFD9"/>
          </a:solidFill>
          <a:ln w="9525">
            <a:solidFill>
              <a:schemeClr val="accent2"/>
            </a:solidFill>
            <a:miter lim="800000"/>
            <a:headEnd/>
            <a:tailEnd type="arrow"/>
          </a:ln>
          <a:effectLst/>
          <a:extLst/>
        </p:spPr>
        <p:txBody>
          <a:bodyPr/>
          <a:lstStyle/>
          <a:p>
            <a:pPr algn="just">
              <a:lnSpc>
                <a:spcPct val="130000"/>
              </a:lnSpc>
              <a:buClr>
                <a:schemeClr val="accent2"/>
              </a:buClr>
            </a:pPr>
            <a:r>
              <a:rPr lang="zh-CN" altLang="en-US" sz="2000" b="1" dirty="0">
                <a:latin typeface="宋体" panose="02010600030101010101" pitchFamily="2" charset="-122"/>
              </a:rPr>
              <a:t>设 </a:t>
            </a:r>
            <a:r>
              <a:rPr lang="en-US" altLang="zh-CN" sz="2000" b="1" i="1" dirty="0">
                <a:latin typeface="Times New Roman" panose="02020603050405020304" pitchFamily="18" charset="0"/>
                <a:cs typeface="Times New Roman" panose="02020603050405020304" pitchFamily="18" charset="0"/>
              </a:rPr>
              <a:t>D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红，黄，蓝</a:t>
            </a:r>
            <a:r>
              <a:rPr lang="en-US" altLang="zh-CN" sz="2000" b="1" dirty="0">
                <a:latin typeface="Times New Roman" panose="02020603050405020304" pitchFamily="18" charset="0"/>
                <a:cs typeface="Times New Roman" panose="02020603050405020304" pitchFamily="18" charset="0"/>
              </a:rPr>
              <a:t>}</a:t>
            </a:r>
          </a:p>
          <a:p>
            <a:pPr algn="just">
              <a:lnSpc>
                <a:spcPct val="130000"/>
              </a:lnSpc>
            </a:pPr>
            <a:r>
              <a:rPr lang="en-US" altLang="zh-CN" sz="2000" b="1" i="1" dirty="0">
                <a:latin typeface="Times New Roman" panose="02020603050405020304" pitchFamily="18" charset="0"/>
                <a:cs typeface="Times New Roman" panose="02020603050405020304" pitchFamily="18" charset="0"/>
              </a:rPr>
              <a:t>M</a:t>
            </a:r>
            <a:r>
              <a:rPr lang="zh-CN" altLang="en-US" sz="2000" b="1" dirty="0">
                <a:latin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红</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=0.3</a:t>
            </a:r>
            <a:r>
              <a:rPr lang="zh-CN" altLang="en-US" sz="2000" b="1" dirty="0">
                <a:latin typeface="宋体" panose="02010600030101010101" pitchFamily="2" charset="-122"/>
              </a:rPr>
              <a:t>，</a:t>
            </a:r>
            <a:r>
              <a:rPr lang="zh-CN" altLang="en-US"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M</a:t>
            </a:r>
            <a:r>
              <a:rPr lang="zh-CN" altLang="en-US" sz="2000" b="1" dirty="0">
                <a:latin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黄</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=0</a:t>
            </a:r>
            <a:r>
              <a:rPr lang="zh-CN" altLang="en-US" sz="2000" b="1" dirty="0">
                <a:latin typeface="宋体" panose="02010600030101010101" pitchFamily="2" charset="-122"/>
              </a:rPr>
              <a:t>，</a:t>
            </a:r>
            <a:r>
              <a:rPr lang="en-US" altLang="zh-CN" sz="2000" b="1" i="1" dirty="0">
                <a:latin typeface="Times New Roman" panose="02020603050405020304" pitchFamily="18" charset="0"/>
                <a:cs typeface="Times New Roman" panose="02020603050405020304" pitchFamily="18" charset="0"/>
              </a:rPr>
              <a:t>M</a:t>
            </a:r>
            <a:r>
              <a:rPr lang="zh-CN" altLang="en-US" sz="2000" b="1" dirty="0">
                <a:latin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红，黄</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=0.2</a:t>
            </a:r>
            <a:r>
              <a:rPr lang="zh-CN" altLang="en-US" sz="2000" b="1" dirty="0">
                <a:latin typeface="宋体" panose="02010600030101010101" pitchFamily="2" charset="-122"/>
              </a:rPr>
              <a:t>，</a:t>
            </a:r>
            <a:endParaRPr lang="en-US" altLang="zh-CN" sz="2000" b="1" dirty="0">
              <a:latin typeface="宋体" panose="02010600030101010101" pitchFamily="2" charset="-122"/>
            </a:endParaRPr>
          </a:p>
          <a:p>
            <a:pPr algn="just">
              <a:lnSpc>
                <a:spcPct val="130000"/>
              </a:lnSpc>
            </a:pPr>
            <a:r>
              <a:rPr lang="en-US" altLang="zh-CN" sz="2000" b="1" dirty="0">
                <a:solidFill>
                  <a:schemeClr val="accent2"/>
                </a:solidFill>
                <a:latin typeface="Times New Roman" panose="02020603050405020304" pitchFamily="18" charset="0"/>
              </a:rPr>
              <a:t>Bel({</a:t>
            </a:r>
            <a:r>
              <a:rPr lang="zh-CN" altLang="en-US" sz="2000" b="1" dirty="0">
                <a:solidFill>
                  <a:schemeClr val="accent2"/>
                </a:solidFill>
                <a:latin typeface="Times New Roman" panose="02020603050405020304" pitchFamily="18" charset="0"/>
              </a:rPr>
              <a:t>红</a:t>
            </a:r>
            <a:r>
              <a:rPr lang="en-US" altLang="zh-CN" sz="2000" b="1" dirty="0">
                <a:solidFill>
                  <a:schemeClr val="accent2"/>
                </a:solidFill>
                <a:latin typeface="Times New Roman" panose="02020603050405020304" pitchFamily="18" charset="0"/>
              </a:rPr>
              <a:t>, </a:t>
            </a:r>
            <a:r>
              <a:rPr lang="zh-CN" altLang="en-US" sz="2000" b="1" dirty="0">
                <a:solidFill>
                  <a:schemeClr val="accent2"/>
                </a:solidFill>
                <a:latin typeface="Times New Roman" panose="02020603050405020304" pitchFamily="18" charset="0"/>
              </a:rPr>
              <a:t>黄</a:t>
            </a:r>
            <a:r>
              <a:rPr lang="en-US" altLang="zh-CN" sz="2000" b="1" dirty="0">
                <a:solidFill>
                  <a:schemeClr val="accent2"/>
                </a:solidFill>
                <a:latin typeface="Times New Roman" panose="02020603050405020304" pitchFamily="18" charset="0"/>
              </a:rPr>
              <a:t>}) = M({</a:t>
            </a:r>
            <a:r>
              <a:rPr lang="zh-CN" altLang="en-US" sz="2000" b="1" dirty="0">
                <a:solidFill>
                  <a:schemeClr val="accent2"/>
                </a:solidFill>
                <a:latin typeface="Times New Roman" panose="02020603050405020304" pitchFamily="18" charset="0"/>
              </a:rPr>
              <a:t>红</a:t>
            </a:r>
            <a:r>
              <a:rPr lang="en-US" altLang="zh-CN" sz="2000" b="1" dirty="0">
                <a:solidFill>
                  <a:schemeClr val="accent2"/>
                </a:solidFill>
                <a:latin typeface="Times New Roman" panose="02020603050405020304" pitchFamily="18" charset="0"/>
              </a:rPr>
              <a:t>}) + M({</a:t>
            </a:r>
            <a:r>
              <a:rPr lang="zh-CN" altLang="en-US" sz="2000" b="1" dirty="0">
                <a:solidFill>
                  <a:schemeClr val="accent2"/>
                </a:solidFill>
                <a:latin typeface="Times New Roman" panose="02020603050405020304" pitchFamily="18" charset="0"/>
              </a:rPr>
              <a:t>黄</a:t>
            </a:r>
            <a:r>
              <a:rPr lang="en-US" altLang="zh-CN" sz="2000" b="1" dirty="0">
                <a:solidFill>
                  <a:schemeClr val="accent2"/>
                </a:solidFill>
              </a:rPr>
              <a:t>}) + M({</a:t>
            </a:r>
            <a:r>
              <a:rPr lang="zh-CN" altLang="en-US" sz="2000" b="1" dirty="0">
                <a:solidFill>
                  <a:schemeClr val="accent2"/>
                </a:solidFill>
              </a:rPr>
              <a:t>红</a:t>
            </a:r>
            <a:r>
              <a:rPr lang="en-US" altLang="zh-CN" sz="2000" b="1" dirty="0">
                <a:solidFill>
                  <a:schemeClr val="accent2"/>
                </a:solidFill>
              </a:rPr>
              <a:t>, </a:t>
            </a:r>
            <a:r>
              <a:rPr lang="zh-CN" altLang="en-US" sz="2000" b="1" dirty="0">
                <a:solidFill>
                  <a:schemeClr val="accent2"/>
                </a:solidFill>
              </a:rPr>
              <a:t>黄</a:t>
            </a:r>
            <a:r>
              <a:rPr lang="en-US" altLang="zh-CN" sz="2000" b="1" dirty="0">
                <a:solidFill>
                  <a:schemeClr val="accent2"/>
                </a:solidFill>
              </a:rPr>
              <a:t>}) =0.3 + 0.2 =0.5</a:t>
            </a:r>
          </a:p>
        </p:txBody>
      </p:sp>
      <p:sp>
        <p:nvSpPr>
          <p:cNvPr id="2" name="矩形 1">
            <a:extLst>
              <a:ext uri="{FF2B5EF4-FFF2-40B4-BE49-F238E27FC236}">
                <a16:creationId xmlns:a16="http://schemas.microsoft.com/office/drawing/2014/main" id="{6BB022B9-41BC-40F0-A4BE-0247FA857769}"/>
              </a:ext>
            </a:extLst>
          </p:cNvPr>
          <p:cNvSpPr/>
          <p:nvPr/>
        </p:nvSpPr>
        <p:spPr>
          <a:xfrm>
            <a:off x="683568" y="5724257"/>
            <a:ext cx="3528392" cy="923330"/>
          </a:xfrm>
          <a:prstGeom prst="rect">
            <a:avLst/>
          </a:prstGeom>
          <a:solidFill>
            <a:srgbClr val="6699FF"/>
          </a:solidFill>
        </p:spPr>
        <p:txBody>
          <a:bodyPr wrap="square">
            <a:spAutoFit/>
          </a:bodyPr>
          <a:lstStyle/>
          <a:p>
            <a:pPr marL="0" lvl="1" algn="just">
              <a:buFont typeface="Wingdings" panose="05000000000000000000" pitchFamily="2" charset="2"/>
              <a:buNone/>
            </a:pPr>
            <a:r>
              <a:rPr lang="en-US" altLang="zh-CN" sz="1800" i="1" dirty="0">
                <a:solidFill>
                  <a:schemeClr val="bg1"/>
                </a:solidFill>
                <a:latin typeface="+mn-lt"/>
                <a:ea typeface="+mn-ea"/>
              </a:rPr>
              <a:t>Bel</a:t>
            </a:r>
            <a:r>
              <a:rPr lang="zh-CN" altLang="en-US" sz="1800" dirty="0">
                <a:solidFill>
                  <a:schemeClr val="bg1"/>
                </a:solidFill>
                <a:latin typeface="+mn-lt"/>
                <a:ea typeface="+mn-ea"/>
              </a:rPr>
              <a:t>类似于概率密度函数，表示</a:t>
            </a:r>
            <a:r>
              <a:rPr lang="en-US" altLang="zh-CN" sz="1800" dirty="0">
                <a:solidFill>
                  <a:schemeClr val="bg1"/>
                </a:solidFill>
                <a:latin typeface="+mn-lt"/>
                <a:ea typeface="+mn-ea"/>
              </a:rPr>
              <a:t>A</a:t>
            </a:r>
            <a:r>
              <a:rPr lang="zh-CN" altLang="en-US" sz="1800" dirty="0">
                <a:solidFill>
                  <a:schemeClr val="bg1"/>
                </a:solidFill>
                <a:latin typeface="+mn-lt"/>
                <a:ea typeface="+mn-ea"/>
              </a:rPr>
              <a:t>中所有子集的基本概率分配数值的和，用来表示对</a:t>
            </a:r>
            <a:r>
              <a:rPr lang="en-US" altLang="zh-CN" sz="1800" dirty="0">
                <a:solidFill>
                  <a:schemeClr val="bg1"/>
                </a:solidFill>
                <a:latin typeface="+mn-lt"/>
                <a:ea typeface="+mn-ea"/>
              </a:rPr>
              <a:t>A</a:t>
            </a:r>
            <a:r>
              <a:rPr lang="zh-CN" altLang="en-US" sz="1800" dirty="0">
                <a:solidFill>
                  <a:schemeClr val="bg1"/>
                </a:solidFill>
                <a:latin typeface="+mn-lt"/>
                <a:ea typeface="+mn-ea"/>
              </a:rPr>
              <a:t>的总信任度</a:t>
            </a:r>
          </a:p>
        </p:txBody>
      </p:sp>
      <p:sp>
        <p:nvSpPr>
          <p:cNvPr id="3" name="灯片编号占位符 2">
            <a:extLst>
              <a:ext uri="{FF2B5EF4-FFF2-40B4-BE49-F238E27FC236}">
                <a16:creationId xmlns:a16="http://schemas.microsoft.com/office/drawing/2014/main" id="{6B7EF235-13B4-421A-B626-B3B7A9C7BC8F}"/>
              </a:ext>
            </a:extLst>
          </p:cNvPr>
          <p:cNvSpPr>
            <a:spLocks noGrp="1"/>
          </p:cNvSpPr>
          <p:nvPr>
            <p:ph type="sldNum" sz="quarter" idx="12"/>
          </p:nvPr>
        </p:nvSpPr>
        <p:spPr/>
        <p:txBody>
          <a:bodyPr/>
          <a:lstStyle/>
          <a:p>
            <a:pPr>
              <a:defRPr/>
            </a:pPr>
            <a:fld id="{F93565C8-2DE5-4E5B-A203-1E3BCE8159D5}" type="slidenum">
              <a:rPr lang="zh-CN" altLang="en-US" smtClean="0"/>
              <a:pPr>
                <a:defRPr/>
              </a:pPr>
              <a:t>83</a:t>
            </a:fld>
            <a:endParaRPr lang="en-US" altLang="zh-CN"/>
          </a:p>
        </p:txBody>
      </p:sp>
    </p:spTree>
    <p:extLst>
      <p:ext uri="{BB962C8B-B14F-4D97-AF65-F5344CB8AC3E}">
        <p14:creationId xmlns:p14="http://schemas.microsoft.com/office/powerpoint/2010/main" val="29203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8ECEDFEE-ACFE-4DAE-AF96-5FD83E53EFA6}"/>
              </a:ext>
            </a:extLst>
          </p:cNvPr>
          <p:cNvSpPr>
            <a:spLocks noGrp="1" noChangeArrowheads="1"/>
          </p:cNvSpPr>
          <p:nvPr>
            <p:ph type="body" idx="1"/>
          </p:nvPr>
        </p:nvSpPr>
        <p:spPr>
          <a:xfrm>
            <a:off x="574675" y="1219200"/>
            <a:ext cx="8001000" cy="1489720"/>
          </a:xfrm>
        </p:spPr>
        <p:txBody>
          <a:bodyPr/>
          <a:lstStyle/>
          <a:p>
            <a:pPr>
              <a:buFont typeface="Wingdings" panose="05000000000000000000" pitchFamily="2" charset="2"/>
              <a:buChar char="p"/>
            </a:pPr>
            <a:r>
              <a:rPr lang="zh-CN" altLang="en-US" dirty="0">
                <a:solidFill>
                  <a:srgbClr val="FF0000"/>
                </a:solidFill>
                <a:latin typeface="Times New Roman" panose="02020603050405020304" pitchFamily="18" charset="0"/>
              </a:rPr>
              <a:t>似然函数</a:t>
            </a:r>
            <a:r>
              <a:rPr lang="zh-CN" altLang="en-US" dirty="0">
                <a:latin typeface="Times New Roman" panose="02020603050405020304" pitchFamily="18" charset="0"/>
              </a:rPr>
              <a:t>（</a:t>
            </a:r>
            <a:r>
              <a:rPr lang="en-US" altLang="zh-CN" dirty="0" err="1">
                <a:latin typeface="Times New Roman" panose="02020603050405020304" pitchFamily="18" charset="0"/>
              </a:rPr>
              <a:t>plansibility</a:t>
            </a:r>
            <a:r>
              <a:rPr lang="en-US" altLang="zh-CN" dirty="0">
                <a:latin typeface="Times New Roman" panose="02020603050405020304" pitchFamily="18" charset="0"/>
              </a:rPr>
              <a:t> function</a:t>
            </a:r>
            <a:r>
              <a:rPr lang="zh-CN" altLang="en-US" dirty="0">
                <a:latin typeface="Times New Roman" panose="02020603050405020304" pitchFamily="18" charset="0"/>
              </a:rPr>
              <a:t>）：</a:t>
            </a:r>
            <a:r>
              <a:rPr lang="zh-CN" altLang="en-US" dirty="0">
                <a:latin typeface="宋体" panose="02010600030101010101" pitchFamily="2" charset="-122"/>
              </a:rPr>
              <a:t>表示对</a:t>
            </a:r>
            <a:r>
              <a:rPr lang="en-US" altLang="zh-CN" dirty="0">
                <a:solidFill>
                  <a:srgbClr val="FF0000"/>
                </a:solidFill>
                <a:latin typeface="宋体" panose="02010600030101010101" pitchFamily="2" charset="-122"/>
              </a:rPr>
              <a:t>A</a:t>
            </a:r>
            <a:r>
              <a:rPr lang="zh-CN" altLang="en-US" dirty="0">
                <a:solidFill>
                  <a:srgbClr val="FF0000"/>
                </a:solidFill>
                <a:latin typeface="宋体" panose="02010600030101010101" pitchFamily="2" charset="-122"/>
              </a:rPr>
              <a:t>为非假（不否定</a:t>
            </a:r>
            <a:r>
              <a:rPr lang="en-US" altLang="zh-CN" dirty="0">
                <a:solidFill>
                  <a:srgbClr val="FF0000"/>
                </a:solidFill>
                <a:latin typeface="宋体" panose="02010600030101010101" pitchFamily="2" charset="-122"/>
              </a:rPr>
              <a:t>A</a:t>
            </a:r>
            <a:r>
              <a:rPr lang="zh-CN" altLang="en-US" dirty="0">
                <a:solidFill>
                  <a:srgbClr val="FF0000"/>
                </a:solidFill>
                <a:latin typeface="宋体" panose="02010600030101010101" pitchFamily="2" charset="-122"/>
              </a:rPr>
              <a:t>）的信任程度</a:t>
            </a:r>
            <a:r>
              <a:rPr lang="zh-CN" altLang="en-US" dirty="0">
                <a:latin typeface="宋体" panose="02010600030101010101" pitchFamily="2" charset="-122"/>
              </a:rPr>
              <a:t>，它是所有与</a:t>
            </a:r>
            <a:r>
              <a:rPr lang="en-US" altLang="zh-CN" dirty="0">
                <a:latin typeface="宋体" panose="02010600030101010101" pitchFamily="2" charset="-122"/>
              </a:rPr>
              <a:t>A</a:t>
            </a:r>
            <a:r>
              <a:rPr lang="zh-CN" altLang="en-US" dirty="0">
                <a:latin typeface="宋体" panose="02010600030101010101" pitchFamily="2" charset="-122"/>
              </a:rPr>
              <a:t>相交的子集的基本概率数之和。似然函数又称为</a:t>
            </a:r>
            <a:r>
              <a:rPr lang="zh-CN" altLang="en-US" dirty="0">
                <a:solidFill>
                  <a:srgbClr val="FF0000"/>
                </a:solidFill>
                <a:latin typeface="宋体" panose="02010600030101010101" pitchFamily="2" charset="-122"/>
              </a:rPr>
              <a:t>上限函数</a:t>
            </a:r>
            <a:r>
              <a:rPr lang="zh-CN" altLang="en-US" dirty="0">
                <a:latin typeface="宋体" panose="02010600030101010101" pitchFamily="2" charset="-122"/>
              </a:rPr>
              <a:t>。</a:t>
            </a:r>
            <a:endParaRPr lang="zh-CN" altLang="en-US" sz="2000" dirty="0">
              <a:latin typeface="Times New Roman" panose="02020603050405020304" pitchFamily="18" charset="0"/>
            </a:endParaRPr>
          </a:p>
        </p:txBody>
      </p:sp>
      <p:sp>
        <p:nvSpPr>
          <p:cNvPr id="222223" name="Text Box 15">
            <a:extLst>
              <a:ext uri="{FF2B5EF4-FFF2-40B4-BE49-F238E27FC236}">
                <a16:creationId xmlns:a16="http://schemas.microsoft.com/office/drawing/2014/main" id="{1D509FD7-EBE1-45E8-8602-8061F7388CF2}"/>
              </a:ext>
            </a:extLst>
          </p:cNvPr>
          <p:cNvSpPr txBox="1">
            <a:spLocks noChangeArrowheads="1"/>
          </p:cNvSpPr>
          <p:nvPr/>
        </p:nvSpPr>
        <p:spPr bwMode="auto">
          <a:xfrm>
            <a:off x="1115616" y="2655565"/>
            <a:ext cx="7272808" cy="1133475"/>
          </a:xfrm>
          <a:prstGeom prst="rect">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Clr>
                <a:schemeClr val="accent2"/>
              </a:buClr>
              <a:buFont typeface="Wingdings" panose="05000000000000000000" pitchFamily="2" charset="2"/>
              <a:buNone/>
            </a:pPr>
            <a:r>
              <a:rPr lang="zh-CN" altLang="en-US" sz="2400" b="1" dirty="0">
                <a:latin typeface="Times New Roman" panose="02020603050405020304" pitchFamily="18" charset="0"/>
              </a:rPr>
              <a:t>定义</a:t>
            </a:r>
            <a:r>
              <a:rPr lang="en-US" altLang="zh-CN" sz="2400" b="1" dirty="0">
                <a:latin typeface="Times New Roman" panose="02020603050405020304" pitchFamily="18" charset="0"/>
              </a:rPr>
              <a:t>3</a:t>
            </a:r>
            <a:r>
              <a:rPr lang="en-US" altLang="zh-CN" sz="2400" dirty="0">
                <a:latin typeface="Times New Roman" panose="02020603050405020304" pitchFamily="18" charset="0"/>
              </a:rPr>
              <a:t>  </a:t>
            </a:r>
            <a:r>
              <a:rPr lang="zh-CN" altLang="en-US" sz="2400" dirty="0">
                <a:latin typeface="Times New Roman" panose="02020603050405020304" pitchFamily="18" charset="0"/>
              </a:rPr>
              <a:t>似然函数</a:t>
            </a:r>
            <a:r>
              <a:rPr lang="en-US" altLang="zh-CN" sz="2400" i="1" dirty="0">
                <a:latin typeface="Times New Roman" panose="02020603050405020304" pitchFamily="18" charset="0"/>
              </a:rPr>
              <a:t>Pl </a:t>
            </a:r>
            <a:r>
              <a:rPr lang="en-US" altLang="zh-CN" sz="2400" dirty="0">
                <a:latin typeface="Times New Roman" panose="02020603050405020304" pitchFamily="18" charset="0"/>
              </a:rPr>
              <a:t>: 2</a:t>
            </a:r>
            <a:r>
              <a:rPr lang="en-US" altLang="zh-CN" sz="2400" baseline="30000" dirty="0">
                <a:latin typeface="Times New Roman" panose="02020603050405020304" pitchFamily="18" charset="0"/>
              </a:rPr>
              <a:t>D</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[0, 1]</a:t>
            </a:r>
            <a:r>
              <a:rPr lang="zh-CN" altLang="en-US" sz="2400" dirty="0">
                <a:latin typeface="Times New Roman" panose="02020603050405020304" pitchFamily="18" charset="0"/>
              </a:rPr>
              <a:t> 且</a:t>
            </a:r>
            <a:endParaRPr lang="en-US" altLang="zh-CN" sz="2400" dirty="0">
              <a:latin typeface="Times New Roman" panose="02020603050405020304" pitchFamily="18" charset="0"/>
            </a:endParaRPr>
          </a:p>
          <a:p>
            <a:pPr>
              <a:lnSpc>
                <a:spcPct val="120000"/>
              </a:lnSpc>
              <a:spcBef>
                <a:spcPct val="50000"/>
              </a:spcBef>
              <a:buClr>
                <a:schemeClr val="accent2"/>
              </a:buClr>
              <a:buFont typeface="Wingdings" panose="05000000000000000000" pitchFamily="2" charset="2"/>
              <a:buNone/>
            </a:pPr>
            <a:r>
              <a:rPr lang="en-US" altLang="zh-CN" sz="2400" i="1" dirty="0"/>
              <a:t>Pl</a:t>
            </a:r>
            <a:r>
              <a:rPr lang="en-US" altLang="zh-CN" sz="2400" dirty="0"/>
              <a:t>(</a:t>
            </a:r>
            <a:r>
              <a:rPr lang="en-US" altLang="zh-CN" sz="2400" i="1" dirty="0"/>
              <a:t>A</a:t>
            </a:r>
            <a:r>
              <a:rPr lang="en-US" altLang="zh-CN" sz="2400" dirty="0"/>
              <a:t>) = 1- Bel(</a:t>
            </a:r>
            <a:r>
              <a:rPr lang="en-US" altLang="zh-CN" sz="2400" dirty="0">
                <a:sym typeface="Symbol" panose="05050102010706020507" pitchFamily="18" charset="2"/>
              </a:rPr>
              <a:t></a:t>
            </a:r>
            <a:r>
              <a:rPr lang="en-US" altLang="zh-CN" sz="2400" i="1" dirty="0">
                <a:sym typeface="Symbol" panose="05050102010706020507" pitchFamily="18" charset="2"/>
              </a:rPr>
              <a:t>A</a:t>
            </a:r>
            <a:r>
              <a:rPr lang="en-US" altLang="zh-CN" sz="2400" dirty="0"/>
              <a:t>)</a:t>
            </a:r>
            <a:r>
              <a:rPr lang="zh-CN" altLang="en-US" sz="2400" dirty="0">
                <a:latin typeface="Times New Roman" panose="02020603050405020304" pitchFamily="18" charset="0"/>
              </a:rPr>
              <a:t>   对所有的 </a:t>
            </a:r>
            <a:r>
              <a:rPr lang="en-US" altLang="zh-CN" sz="2400" i="1" dirty="0"/>
              <a:t>A </a:t>
            </a:r>
            <a:r>
              <a:rPr lang="en-US" altLang="zh-CN" sz="2400" dirty="0">
                <a:sym typeface="Symbol" panose="05050102010706020507" pitchFamily="18" charset="2"/>
              </a:rPr>
              <a:t> </a:t>
            </a:r>
            <a:r>
              <a:rPr lang="en-US" altLang="zh-CN" sz="2400" i="1" dirty="0">
                <a:sym typeface="Symbol" panose="05050102010706020507" pitchFamily="18" charset="2"/>
              </a:rPr>
              <a:t>D</a:t>
            </a:r>
            <a:endParaRPr lang="zh-CN" altLang="en-US" sz="2400" i="1" dirty="0">
              <a:latin typeface="Times New Roman" panose="02020603050405020304" pitchFamily="18" charset="0"/>
            </a:endParaRPr>
          </a:p>
        </p:txBody>
      </p:sp>
      <p:sp>
        <p:nvSpPr>
          <p:cNvPr id="222221" name="Rectangle 13">
            <a:extLst>
              <a:ext uri="{FF2B5EF4-FFF2-40B4-BE49-F238E27FC236}">
                <a16:creationId xmlns:a16="http://schemas.microsoft.com/office/drawing/2014/main" id="{00B23598-36AC-4881-A579-042009AE62B0}"/>
              </a:ext>
            </a:extLst>
          </p:cNvPr>
          <p:cNvSpPr>
            <a:spLocks noGrp="1" noChangeArrowheads="1"/>
          </p:cNvSpPr>
          <p:nvPr>
            <p:ph type="title"/>
          </p:nvPr>
        </p:nvSpPr>
        <p:spPr>
          <a:ln/>
        </p:spPr>
        <p:txBody>
          <a:bodyPr/>
          <a:lstStyle/>
          <a:p>
            <a:r>
              <a:rPr lang="zh-CN" altLang="en-US" dirty="0">
                <a:latin typeface="Times New Roman" panose="02020603050405020304" pitchFamily="18" charset="0"/>
              </a:rPr>
              <a:t>似然函数</a:t>
            </a:r>
          </a:p>
        </p:txBody>
      </p:sp>
      <p:sp>
        <p:nvSpPr>
          <p:cNvPr id="222226" name="AutoShape 18">
            <a:extLst>
              <a:ext uri="{FF2B5EF4-FFF2-40B4-BE49-F238E27FC236}">
                <a16:creationId xmlns:a16="http://schemas.microsoft.com/office/drawing/2014/main" id="{B9A3787E-B6E8-48DC-B1F3-9F6218127A4B}"/>
              </a:ext>
            </a:extLst>
          </p:cNvPr>
          <p:cNvSpPr>
            <a:spLocks/>
          </p:cNvSpPr>
          <p:nvPr/>
        </p:nvSpPr>
        <p:spPr bwMode="auto">
          <a:xfrm>
            <a:off x="1763688" y="4108464"/>
            <a:ext cx="6336704" cy="2056840"/>
          </a:xfrm>
          <a:prstGeom prst="borderCallout2">
            <a:avLst>
              <a:gd name="adj1" fmla="val 4690"/>
              <a:gd name="adj2" fmla="val -1009"/>
              <a:gd name="adj3" fmla="val 4690"/>
              <a:gd name="adj4" fmla="val -4630"/>
              <a:gd name="adj5" fmla="val -17709"/>
              <a:gd name="adj6" fmla="val -5844"/>
            </a:avLst>
          </a:prstGeom>
          <a:solidFill>
            <a:srgbClr val="FF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30000"/>
              </a:lnSpc>
              <a:buClr>
                <a:schemeClr val="accent2"/>
              </a:buClr>
            </a:pPr>
            <a:r>
              <a:rPr lang="zh-CN" altLang="en-US" sz="2000" b="1" dirty="0">
                <a:latin typeface="宋体" panose="02010600030101010101" pitchFamily="2" charset="-122"/>
              </a:rPr>
              <a:t>设 </a:t>
            </a:r>
            <a:r>
              <a:rPr lang="en-US" altLang="zh-CN" sz="2000" b="1" i="1" dirty="0">
                <a:cs typeface="Times New Roman" panose="02020603050405020304" pitchFamily="18" charset="0"/>
              </a:rPr>
              <a:t>D </a:t>
            </a:r>
            <a:r>
              <a:rPr lang="en-US" altLang="zh-CN" sz="2000" b="1" dirty="0">
                <a:cs typeface="Times New Roman" panose="02020603050405020304" pitchFamily="18" charset="0"/>
              </a:rPr>
              <a:t>={</a:t>
            </a:r>
            <a:r>
              <a:rPr lang="zh-CN" altLang="en-US" sz="2000" b="1" dirty="0">
                <a:latin typeface="宋体" panose="02010600030101010101" pitchFamily="2" charset="-122"/>
              </a:rPr>
              <a:t>红，黄，蓝</a:t>
            </a:r>
            <a:r>
              <a:rPr lang="en-US" altLang="zh-CN" sz="2000" b="1" dirty="0">
                <a:cs typeface="Times New Roman" panose="02020603050405020304" pitchFamily="18" charset="0"/>
              </a:rPr>
              <a:t>}</a:t>
            </a:r>
          </a:p>
          <a:p>
            <a:pPr algn="just">
              <a:lnSpc>
                <a:spcPct val="130000"/>
              </a:lnSpc>
            </a:pPr>
            <a:r>
              <a:rPr lang="en-US" altLang="zh-CN" sz="2000" b="1" i="1" dirty="0">
                <a:cs typeface="Times New Roman" panose="02020603050405020304" pitchFamily="18" charset="0"/>
              </a:rPr>
              <a:t>M</a:t>
            </a:r>
            <a:r>
              <a:rPr lang="zh-CN" altLang="en-US" sz="2000" b="1" dirty="0">
                <a:latin typeface="宋体" panose="02010600030101010101" pitchFamily="2" charset="-122"/>
              </a:rPr>
              <a:t>（</a:t>
            </a:r>
            <a:r>
              <a:rPr lang="en-US" altLang="zh-CN" sz="2000" b="1" dirty="0">
                <a:cs typeface="Times New Roman" panose="02020603050405020304" pitchFamily="18" charset="0"/>
              </a:rPr>
              <a:t>{</a:t>
            </a:r>
            <a:r>
              <a:rPr lang="zh-CN" altLang="en-US" sz="2000" b="1" dirty="0">
                <a:latin typeface="宋体" panose="02010600030101010101" pitchFamily="2" charset="-122"/>
              </a:rPr>
              <a:t>红</a:t>
            </a:r>
            <a:r>
              <a:rPr lang="en-US" altLang="zh-CN" sz="2000" b="1" dirty="0">
                <a:cs typeface="Times New Roman" panose="02020603050405020304" pitchFamily="18" charset="0"/>
              </a:rPr>
              <a:t>}</a:t>
            </a:r>
            <a:r>
              <a:rPr lang="zh-CN" altLang="en-US" sz="2000" b="1" dirty="0">
                <a:latin typeface="宋体" panose="02010600030101010101" pitchFamily="2" charset="-122"/>
              </a:rPr>
              <a:t>）</a:t>
            </a:r>
            <a:r>
              <a:rPr lang="en-US" altLang="zh-CN" sz="2000" b="1" dirty="0">
                <a:cs typeface="Times New Roman" panose="02020603050405020304" pitchFamily="18" charset="0"/>
              </a:rPr>
              <a:t>=0.3</a:t>
            </a:r>
            <a:r>
              <a:rPr lang="zh-CN" altLang="en-US" sz="2000" b="1" dirty="0">
                <a:latin typeface="宋体" panose="02010600030101010101" pitchFamily="2" charset="-122"/>
              </a:rPr>
              <a:t>，</a:t>
            </a:r>
            <a:r>
              <a:rPr lang="zh-CN" altLang="en-US" sz="2000" b="1" dirty="0">
                <a:cs typeface="Times New Roman" panose="02020603050405020304" pitchFamily="18" charset="0"/>
              </a:rPr>
              <a:t> </a:t>
            </a:r>
            <a:r>
              <a:rPr lang="en-US" altLang="zh-CN" sz="2000" b="1" i="1" dirty="0">
                <a:cs typeface="Times New Roman" panose="02020603050405020304" pitchFamily="18" charset="0"/>
              </a:rPr>
              <a:t>M</a:t>
            </a:r>
            <a:r>
              <a:rPr lang="zh-CN" altLang="en-US" sz="2000" b="1" dirty="0">
                <a:latin typeface="宋体" panose="02010600030101010101" pitchFamily="2" charset="-122"/>
              </a:rPr>
              <a:t>（</a:t>
            </a:r>
            <a:r>
              <a:rPr lang="en-US" altLang="zh-CN" sz="2000" b="1" dirty="0">
                <a:cs typeface="Times New Roman" panose="02020603050405020304" pitchFamily="18" charset="0"/>
              </a:rPr>
              <a:t>{</a:t>
            </a:r>
            <a:r>
              <a:rPr lang="zh-CN" altLang="en-US" sz="2000" b="1" dirty="0">
                <a:latin typeface="宋体" panose="02010600030101010101" pitchFamily="2" charset="-122"/>
              </a:rPr>
              <a:t>黄</a:t>
            </a:r>
            <a:r>
              <a:rPr lang="en-US" altLang="zh-CN" sz="2000" b="1" dirty="0">
                <a:cs typeface="Times New Roman" panose="02020603050405020304" pitchFamily="18" charset="0"/>
              </a:rPr>
              <a:t>}</a:t>
            </a:r>
            <a:r>
              <a:rPr lang="zh-CN" altLang="en-US" sz="2000" b="1" dirty="0">
                <a:latin typeface="宋体" panose="02010600030101010101" pitchFamily="2" charset="-122"/>
              </a:rPr>
              <a:t>）</a:t>
            </a:r>
            <a:r>
              <a:rPr lang="en-US" altLang="zh-CN" sz="2000" b="1" dirty="0">
                <a:cs typeface="Times New Roman" panose="02020603050405020304" pitchFamily="18" charset="0"/>
              </a:rPr>
              <a:t>=0</a:t>
            </a:r>
            <a:r>
              <a:rPr lang="zh-CN" altLang="en-US" sz="2000" b="1" dirty="0">
                <a:latin typeface="宋体" panose="02010600030101010101" pitchFamily="2" charset="-122"/>
              </a:rPr>
              <a:t>，</a:t>
            </a:r>
            <a:r>
              <a:rPr lang="en-US" altLang="zh-CN" sz="2000" b="1" i="1" dirty="0">
                <a:cs typeface="Times New Roman" panose="02020603050405020304" pitchFamily="18" charset="0"/>
              </a:rPr>
              <a:t>M</a:t>
            </a:r>
            <a:r>
              <a:rPr lang="zh-CN" altLang="en-US" sz="2000" b="1" dirty="0">
                <a:latin typeface="宋体" panose="02010600030101010101" pitchFamily="2" charset="-122"/>
              </a:rPr>
              <a:t>（</a:t>
            </a:r>
            <a:r>
              <a:rPr lang="en-US" altLang="zh-CN" sz="2000" b="1" dirty="0">
                <a:cs typeface="Times New Roman" panose="02020603050405020304" pitchFamily="18" charset="0"/>
              </a:rPr>
              <a:t>{</a:t>
            </a:r>
            <a:r>
              <a:rPr lang="zh-CN" altLang="en-US" sz="2000" b="1" dirty="0">
                <a:latin typeface="宋体" panose="02010600030101010101" pitchFamily="2" charset="-122"/>
              </a:rPr>
              <a:t>红，黄</a:t>
            </a:r>
            <a:r>
              <a:rPr lang="en-US" altLang="zh-CN" sz="2000" b="1" dirty="0">
                <a:cs typeface="Times New Roman" panose="02020603050405020304" pitchFamily="18" charset="0"/>
              </a:rPr>
              <a:t>}</a:t>
            </a:r>
            <a:r>
              <a:rPr lang="zh-CN" altLang="en-US" sz="2000" b="1" dirty="0">
                <a:latin typeface="宋体" panose="02010600030101010101" pitchFamily="2" charset="-122"/>
              </a:rPr>
              <a:t>）</a:t>
            </a:r>
            <a:r>
              <a:rPr lang="en-US" altLang="zh-CN" sz="2000" b="1" dirty="0">
                <a:cs typeface="Times New Roman" panose="02020603050405020304" pitchFamily="18" charset="0"/>
              </a:rPr>
              <a:t>=0.2</a:t>
            </a:r>
            <a:r>
              <a:rPr lang="zh-CN" altLang="en-US" sz="2000" b="1" dirty="0">
                <a:latin typeface="宋体" panose="02010600030101010101" pitchFamily="2" charset="-122"/>
              </a:rPr>
              <a:t>，</a:t>
            </a:r>
          </a:p>
          <a:p>
            <a:pPr algn="just">
              <a:lnSpc>
                <a:spcPct val="130000"/>
              </a:lnSpc>
            </a:pPr>
            <a:r>
              <a:rPr lang="en-US" altLang="zh-CN" sz="2000" i="1" dirty="0">
                <a:solidFill>
                  <a:schemeClr val="accent2"/>
                </a:solidFill>
              </a:rPr>
              <a:t>Bel</a:t>
            </a:r>
            <a:r>
              <a:rPr lang="en-US" altLang="zh-CN" sz="2000" b="1" dirty="0">
                <a:solidFill>
                  <a:schemeClr val="accent2"/>
                </a:solidFill>
              </a:rPr>
              <a:t>({</a:t>
            </a:r>
            <a:r>
              <a:rPr lang="zh-CN" altLang="en-US" sz="2000" b="1" dirty="0">
                <a:solidFill>
                  <a:schemeClr val="accent2"/>
                </a:solidFill>
              </a:rPr>
              <a:t>红</a:t>
            </a:r>
            <a:r>
              <a:rPr lang="en-US" altLang="zh-CN" sz="2000" b="1" dirty="0">
                <a:solidFill>
                  <a:schemeClr val="accent2"/>
                </a:solidFill>
              </a:rPr>
              <a:t>, </a:t>
            </a:r>
            <a:r>
              <a:rPr lang="zh-CN" altLang="en-US" sz="2000" b="1" dirty="0">
                <a:solidFill>
                  <a:schemeClr val="accent2"/>
                </a:solidFill>
              </a:rPr>
              <a:t>黄</a:t>
            </a:r>
            <a:r>
              <a:rPr lang="en-US" altLang="zh-CN" sz="2000" b="1" dirty="0">
                <a:solidFill>
                  <a:schemeClr val="accent2"/>
                </a:solidFill>
              </a:rPr>
              <a:t>}) = M({</a:t>
            </a:r>
            <a:r>
              <a:rPr lang="zh-CN" altLang="en-US" sz="2000" b="1" dirty="0">
                <a:solidFill>
                  <a:schemeClr val="accent2"/>
                </a:solidFill>
              </a:rPr>
              <a:t>红</a:t>
            </a:r>
            <a:r>
              <a:rPr lang="en-US" altLang="zh-CN" sz="2000" b="1" dirty="0">
                <a:solidFill>
                  <a:schemeClr val="accent2"/>
                </a:solidFill>
              </a:rPr>
              <a:t>}) + M({</a:t>
            </a:r>
            <a:r>
              <a:rPr lang="zh-CN" altLang="en-US" sz="2000" b="1" dirty="0">
                <a:solidFill>
                  <a:schemeClr val="accent2"/>
                </a:solidFill>
              </a:rPr>
              <a:t>黄</a:t>
            </a:r>
            <a:r>
              <a:rPr lang="en-US" altLang="zh-CN" sz="2000" b="1" dirty="0">
                <a:solidFill>
                  <a:schemeClr val="accent2"/>
                </a:solidFill>
              </a:rPr>
              <a:t>}) + M({</a:t>
            </a:r>
            <a:r>
              <a:rPr lang="zh-CN" altLang="en-US" sz="2000" b="1" dirty="0">
                <a:solidFill>
                  <a:schemeClr val="accent2"/>
                </a:solidFill>
              </a:rPr>
              <a:t>红</a:t>
            </a:r>
            <a:r>
              <a:rPr lang="en-US" altLang="zh-CN" sz="2000" b="1" dirty="0">
                <a:solidFill>
                  <a:schemeClr val="accent2"/>
                </a:solidFill>
              </a:rPr>
              <a:t>, </a:t>
            </a:r>
            <a:r>
              <a:rPr lang="zh-CN" altLang="en-US" sz="2000" b="1" dirty="0">
                <a:solidFill>
                  <a:schemeClr val="accent2"/>
                </a:solidFill>
              </a:rPr>
              <a:t>黄</a:t>
            </a:r>
            <a:r>
              <a:rPr lang="en-US" altLang="zh-CN" sz="2000" b="1" dirty="0">
                <a:solidFill>
                  <a:schemeClr val="accent2"/>
                </a:solidFill>
              </a:rPr>
              <a:t>}) </a:t>
            </a:r>
          </a:p>
          <a:p>
            <a:pPr algn="just">
              <a:lnSpc>
                <a:spcPct val="130000"/>
              </a:lnSpc>
            </a:pPr>
            <a:r>
              <a:rPr lang="en-US" altLang="zh-CN" sz="2000" b="1" dirty="0">
                <a:solidFill>
                  <a:schemeClr val="accent2"/>
                </a:solidFill>
              </a:rPr>
              <a:t>=0.3 + 0.2 =0.5</a:t>
            </a:r>
          </a:p>
          <a:p>
            <a:pPr algn="just">
              <a:lnSpc>
                <a:spcPct val="130000"/>
              </a:lnSpc>
            </a:pPr>
            <a:r>
              <a:rPr lang="en-US" altLang="zh-CN" sz="2000" b="1" i="1" dirty="0">
                <a:solidFill>
                  <a:srgbClr val="0000FF"/>
                </a:solidFill>
              </a:rPr>
              <a:t>Pl</a:t>
            </a:r>
            <a:r>
              <a:rPr lang="en-US" altLang="zh-CN" sz="2000" b="1" dirty="0">
                <a:solidFill>
                  <a:srgbClr val="0000FF"/>
                </a:solidFill>
              </a:rPr>
              <a:t>({</a:t>
            </a:r>
            <a:r>
              <a:rPr lang="zh-CN" altLang="en-US" sz="2000" b="1" dirty="0">
                <a:solidFill>
                  <a:srgbClr val="0000FF"/>
                </a:solidFill>
              </a:rPr>
              <a:t>蓝</a:t>
            </a:r>
            <a:r>
              <a:rPr lang="en-US" altLang="zh-CN" sz="2000" b="1" dirty="0">
                <a:solidFill>
                  <a:srgbClr val="0000FF"/>
                </a:solidFill>
              </a:rPr>
              <a:t>}) = 1-</a:t>
            </a:r>
            <a:r>
              <a:rPr lang="en-US" altLang="zh-CN" sz="2000" i="1" dirty="0">
                <a:solidFill>
                  <a:srgbClr val="0000FF"/>
                </a:solidFill>
              </a:rPr>
              <a:t> Bel</a:t>
            </a:r>
            <a:r>
              <a:rPr lang="en-US" altLang="zh-CN" sz="2000" b="1" dirty="0">
                <a:solidFill>
                  <a:srgbClr val="0000FF"/>
                </a:solidFill>
              </a:rPr>
              <a:t>(</a:t>
            </a:r>
            <a:r>
              <a:rPr lang="en-US" altLang="zh-CN" sz="2000" b="1" dirty="0">
                <a:solidFill>
                  <a:srgbClr val="0000FF"/>
                </a:solidFill>
                <a:sym typeface="Symbol" panose="05050102010706020507" pitchFamily="18" charset="2"/>
              </a:rPr>
              <a:t></a:t>
            </a:r>
            <a:r>
              <a:rPr lang="en-US" altLang="zh-CN" sz="2000" b="1" dirty="0">
                <a:solidFill>
                  <a:srgbClr val="0000FF"/>
                </a:solidFill>
              </a:rPr>
              <a:t>{</a:t>
            </a:r>
            <a:r>
              <a:rPr lang="zh-CN" altLang="en-US" sz="2000" b="1" dirty="0">
                <a:solidFill>
                  <a:srgbClr val="0000FF"/>
                </a:solidFill>
              </a:rPr>
              <a:t>蓝</a:t>
            </a:r>
            <a:r>
              <a:rPr lang="en-US" altLang="zh-CN" sz="2000" b="1" dirty="0">
                <a:solidFill>
                  <a:srgbClr val="0000FF"/>
                </a:solidFill>
              </a:rPr>
              <a:t>}) = 1- </a:t>
            </a:r>
            <a:r>
              <a:rPr lang="en-US" altLang="zh-CN" sz="2000" i="1" dirty="0">
                <a:solidFill>
                  <a:srgbClr val="0000FF"/>
                </a:solidFill>
              </a:rPr>
              <a:t>Bel</a:t>
            </a:r>
            <a:r>
              <a:rPr lang="en-US" altLang="zh-CN" sz="2000" b="1" dirty="0">
                <a:solidFill>
                  <a:srgbClr val="0000FF"/>
                </a:solidFill>
              </a:rPr>
              <a:t>({</a:t>
            </a:r>
            <a:r>
              <a:rPr lang="zh-CN" altLang="en-US" sz="2000" b="1" dirty="0">
                <a:solidFill>
                  <a:srgbClr val="0000FF"/>
                </a:solidFill>
              </a:rPr>
              <a:t>红</a:t>
            </a:r>
            <a:r>
              <a:rPr lang="en-US" altLang="zh-CN" sz="2000" b="1" dirty="0">
                <a:solidFill>
                  <a:srgbClr val="0000FF"/>
                </a:solidFill>
              </a:rPr>
              <a:t>, </a:t>
            </a:r>
            <a:r>
              <a:rPr lang="zh-CN" altLang="en-US" sz="2000" b="1" dirty="0">
                <a:solidFill>
                  <a:srgbClr val="0000FF"/>
                </a:solidFill>
              </a:rPr>
              <a:t>黄</a:t>
            </a:r>
            <a:r>
              <a:rPr lang="en-US" altLang="zh-CN" sz="2000" b="1" dirty="0">
                <a:solidFill>
                  <a:srgbClr val="0000FF"/>
                </a:solidFill>
              </a:rPr>
              <a:t>})  = 1 - 0.5 = 0.5</a:t>
            </a:r>
          </a:p>
          <a:p>
            <a:pPr algn="just">
              <a:lnSpc>
                <a:spcPct val="130000"/>
              </a:lnSpc>
            </a:pPr>
            <a:endParaRPr lang="zh-CN" altLang="en-US" sz="2000" b="1" dirty="0">
              <a:cs typeface="Times New Roman" panose="02020603050405020304" pitchFamily="18" charset="0"/>
            </a:endParaRPr>
          </a:p>
          <a:p>
            <a:pPr algn="just">
              <a:lnSpc>
                <a:spcPct val="130000"/>
              </a:lnSpc>
            </a:pPr>
            <a:r>
              <a:rPr lang="zh-CN" altLang="en-US" sz="2000" b="1" dirty="0">
                <a:solidFill>
                  <a:schemeClr val="accent2"/>
                </a:solidFill>
              </a:rPr>
              <a:t> 	 	</a:t>
            </a:r>
          </a:p>
          <a:p>
            <a:pPr algn="just">
              <a:lnSpc>
                <a:spcPct val="130000"/>
              </a:lnSpc>
            </a:pPr>
            <a:endParaRPr lang="zh-CN" altLang="en-US" sz="2000" b="1" dirty="0">
              <a:solidFill>
                <a:schemeClr val="accent2"/>
              </a:solidFill>
            </a:endParaRPr>
          </a:p>
          <a:p>
            <a:pPr algn="ctr"/>
            <a:endParaRPr lang="en-US" altLang="zh-CN" sz="2000" b="1" dirty="0">
              <a:solidFill>
                <a:schemeClr val="accent2"/>
              </a:solidFill>
            </a:endParaRPr>
          </a:p>
        </p:txBody>
      </p:sp>
      <p:sp>
        <p:nvSpPr>
          <p:cNvPr id="2" name="灯片编号占位符 1">
            <a:extLst>
              <a:ext uri="{FF2B5EF4-FFF2-40B4-BE49-F238E27FC236}">
                <a16:creationId xmlns:a16="http://schemas.microsoft.com/office/drawing/2014/main" id="{34B9AB4D-EF4B-4E1B-98DC-FAB90413E4F7}"/>
              </a:ext>
            </a:extLst>
          </p:cNvPr>
          <p:cNvSpPr>
            <a:spLocks noGrp="1"/>
          </p:cNvSpPr>
          <p:nvPr>
            <p:ph type="sldNum" sz="quarter" idx="12"/>
          </p:nvPr>
        </p:nvSpPr>
        <p:spPr/>
        <p:txBody>
          <a:bodyPr/>
          <a:lstStyle/>
          <a:p>
            <a:pPr>
              <a:defRPr/>
            </a:pPr>
            <a:fld id="{F93565C8-2DE5-4E5B-A203-1E3BCE8159D5}" type="slidenum">
              <a:rPr lang="zh-CN" altLang="en-US" smtClean="0"/>
              <a:pPr>
                <a:defRPr/>
              </a:pPr>
              <a:t>84</a:t>
            </a:fld>
            <a:endParaRPr lang="en-US" altLang="zh-CN"/>
          </a:p>
        </p:txBody>
      </p:sp>
    </p:spTree>
    <p:extLst>
      <p:ext uri="{BB962C8B-B14F-4D97-AF65-F5344CB8AC3E}">
        <p14:creationId xmlns:p14="http://schemas.microsoft.com/office/powerpoint/2010/main" val="27893334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4ACBD-0E22-4DED-8FE3-026B3953E994}"/>
              </a:ext>
            </a:extLst>
          </p:cNvPr>
          <p:cNvSpPr>
            <a:spLocks noGrp="1"/>
          </p:cNvSpPr>
          <p:nvPr>
            <p:ph type="title"/>
          </p:nvPr>
        </p:nvSpPr>
        <p:spPr/>
        <p:txBody>
          <a:bodyPr/>
          <a:lstStyle/>
          <a:p>
            <a:r>
              <a:rPr lang="zh-CN" altLang="en-US" dirty="0"/>
              <a:t>信任函数与似然函数的关系</a:t>
            </a:r>
          </a:p>
        </p:txBody>
      </p:sp>
      <p:sp>
        <p:nvSpPr>
          <p:cNvPr id="3" name="内容占位符 2">
            <a:extLst>
              <a:ext uri="{FF2B5EF4-FFF2-40B4-BE49-F238E27FC236}">
                <a16:creationId xmlns:a16="http://schemas.microsoft.com/office/drawing/2014/main" id="{9E34794E-7FC5-48E5-9C6A-6E45CF7F1169}"/>
              </a:ext>
            </a:extLst>
          </p:cNvPr>
          <p:cNvSpPr>
            <a:spLocks noGrp="1"/>
          </p:cNvSpPr>
          <p:nvPr>
            <p:ph idx="1"/>
          </p:nvPr>
        </p:nvSpPr>
        <p:spPr/>
        <p:txBody>
          <a:bodyPr/>
          <a:lstStyle/>
          <a:p>
            <a:pPr>
              <a:lnSpc>
                <a:spcPct val="100000"/>
              </a:lnSpc>
            </a:pPr>
            <a:r>
              <a:rPr lang="zh-CN" altLang="en-US" dirty="0"/>
              <a:t>信任函数与似然函数具有如下关系</a:t>
            </a:r>
            <a:endParaRPr lang="en-US" altLang="zh-CN" dirty="0"/>
          </a:p>
          <a:p>
            <a:pPr lvl="1">
              <a:lnSpc>
                <a:spcPct val="100000"/>
              </a:lnSpc>
            </a:pPr>
            <a:r>
              <a:rPr lang="en-US" altLang="zh-CN" i="1" dirty="0"/>
              <a:t>Pl</a:t>
            </a:r>
            <a:r>
              <a:rPr lang="en-US" altLang="zh-CN" dirty="0"/>
              <a:t>(</a:t>
            </a:r>
            <a:r>
              <a:rPr lang="en-US" altLang="zh-CN" i="1" dirty="0"/>
              <a:t>A</a:t>
            </a:r>
            <a:r>
              <a:rPr lang="en-US" altLang="zh-CN" dirty="0"/>
              <a:t>) </a:t>
            </a:r>
            <a:r>
              <a:rPr lang="en-US" altLang="zh-CN" dirty="0">
                <a:sym typeface="Symbol" panose="05050102010706020507" pitchFamily="18" charset="2"/>
              </a:rPr>
              <a:t> </a:t>
            </a:r>
            <a:r>
              <a:rPr lang="en-US" altLang="zh-CN" dirty="0"/>
              <a:t>Bel(</a:t>
            </a:r>
            <a:r>
              <a:rPr lang="en-US" altLang="zh-CN" i="1" dirty="0">
                <a:sym typeface="Symbol" panose="05050102010706020507" pitchFamily="18" charset="2"/>
              </a:rPr>
              <a:t>A</a:t>
            </a:r>
            <a:r>
              <a:rPr lang="en-US" altLang="zh-CN" dirty="0"/>
              <a:t>)      </a:t>
            </a:r>
            <a:r>
              <a:rPr lang="zh-CN" altLang="en-US" dirty="0"/>
              <a:t>非假 </a:t>
            </a:r>
            <a:r>
              <a:rPr lang="zh-CN" altLang="en-US" dirty="0">
                <a:sym typeface="Symbol" panose="05050102010706020507" pitchFamily="18" charset="2"/>
              </a:rPr>
              <a:t> 真</a:t>
            </a:r>
            <a:endParaRPr lang="en-US" altLang="zh-CN" dirty="0">
              <a:sym typeface="Symbol" panose="05050102010706020507" pitchFamily="18" charset="2"/>
            </a:endParaRPr>
          </a:p>
          <a:p>
            <a:pPr>
              <a:lnSpc>
                <a:spcPct val="100000"/>
              </a:lnSpc>
            </a:pPr>
            <a:r>
              <a:rPr lang="zh-CN" altLang="en-US" dirty="0"/>
              <a:t>证明</a:t>
            </a:r>
            <a:endParaRPr lang="en-US" altLang="zh-CN" dirty="0"/>
          </a:p>
          <a:p>
            <a:pPr marL="471487" lvl="1" indent="0">
              <a:lnSpc>
                <a:spcPct val="100000"/>
              </a:lnSpc>
              <a:buNone/>
            </a:pPr>
            <a:r>
              <a:rPr lang="zh-CN" altLang="en-US" dirty="0"/>
              <a:t>因为</a:t>
            </a:r>
            <a:r>
              <a:rPr lang="en-US" altLang="zh-CN" dirty="0"/>
              <a:t>Bel(A) + Bel(</a:t>
            </a:r>
            <a:r>
              <a:rPr lang="en-US" altLang="zh-CN" dirty="0">
                <a:sym typeface="Symbol" panose="05050102010706020507" pitchFamily="18" charset="2"/>
              </a:rPr>
              <a:t>A</a:t>
            </a:r>
            <a:r>
              <a:rPr lang="en-US" altLang="zh-CN" dirty="0"/>
              <a:t>) =</a:t>
            </a:r>
          </a:p>
          <a:p>
            <a:pPr marL="471487" lvl="1" indent="0">
              <a:lnSpc>
                <a:spcPct val="100000"/>
              </a:lnSpc>
              <a:buNone/>
            </a:pPr>
            <a:r>
              <a:rPr lang="en-US" altLang="zh-CN" dirty="0"/>
              <a:t>				</a:t>
            </a:r>
          </a:p>
          <a:p>
            <a:pPr marL="471487" lvl="1" indent="0">
              <a:lnSpc>
                <a:spcPct val="100000"/>
              </a:lnSpc>
              <a:buNone/>
            </a:pPr>
            <a:r>
              <a:rPr lang="en-US" altLang="zh-CN" dirty="0"/>
              <a:t>			        </a:t>
            </a:r>
            <a:r>
              <a:rPr lang="en-US" altLang="zh-CN" dirty="0">
                <a:latin typeface="Times New Roman" panose="02020603050405020304" pitchFamily="18" charset="0"/>
                <a:cs typeface="Times New Roman" panose="02020603050405020304" pitchFamily="18" charset="0"/>
              </a:rPr>
              <a:t>≤</a:t>
            </a:r>
            <a:endParaRPr lang="en-US" altLang="zh-CN" dirty="0"/>
          </a:p>
          <a:p>
            <a:pPr>
              <a:lnSpc>
                <a:spcPct val="100000"/>
              </a:lnSpc>
            </a:pPr>
            <a:endParaRPr lang="en-US" altLang="zh-CN" dirty="0"/>
          </a:p>
          <a:p>
            <a:pPr marL="471487" lvl="1" indent="0">
              <a:lnSpc>
                <a:spcPct val="100000"/>
              </a:lnSpc>
              <a:buNone/>
            </a:pPr>
            <a:r>
              <a:rPr lang="zh-CN" altLang="en-US" dirty="0"/>
              <a:t>由于</a:t>
            </a:r>
            <a:r>
              <a:rPr lang="en-US" altLang="zh-CN" i="1" dirty="0"/>
              <a:t>Pl</a:t>
            </a:r>
            <a:r>
              <a:rPr lang="en-US" altLang="zh-CN" dirty="0"/>
              <a:t>(</a:t>
            </a:r>
            <a:r>
              <a:rPr lang="en-US" altLang="zh-CN" i="1" dirty="0"/>
              <a:t>A</a:t>
            </a:r>
            <a:r>
              <a:rPr lang="en-US" altLang="zh-CN" dirty="0"/>
              <a:t>) = 1- Bel(</a:t>
            </a: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t>)</a:t>
            </a:r>
            <a:r>
              <a:rPr lang="zh-CN" altLang="en-US" dirty="0">
                <a:latin typeface="Times New Roman" panose="02020603050405020304" pitchFamily="18" charset="0"/>
              </a:rPr>
              <a:t> ，所以</a:t>
            </a:r>
            <a:endParaRPr lang="en-US" altLang="zh-CN" dirty="0">
              <a:latin typeface="Times New Roman" panose="02020603050405020304" pitchFamily="18" charset="0"/>
            </a:endParaRPr>
          </a:p>
          <a:p>
            <a:pPr marL="471487" lvl="1" indent="0">
              <a:lnSpc>
                <a:spcPct val="100000"/>
              </a:lnSpc>
              <a:buNone/>
            </a:pPr>
            <a:r>
              <a:rPr lang="en-US" altLang="zh-CN" i="1" dirty="0"/>
              <a:t>Pl</a:t>
            </a:r>
            <a:r>
              <a:rPr lang="en-US" altLang="zh-CN" dirty="0"/>
              <a:t>(</a:t>
            </a:r>
            <a:r>
              <a:rPr lang="en-US" altLang="zh-CN" i="1" dirty="0"/>
              <a:t>A</a:t>
            </a:r>
            <a:r>
              <a:rPr lang="en-US" altLang="zh-CN" dirty="0"/>
              <a:t>) - Bel(</a:t>
            </a:r>
            <a:r>
              <a:rPr lang="en-US" altLang="zh-CN" i="1" dirty="0">
                <a:sym typeface="Symbol" panose="05050102010706020507" pitchFamily="18" charset="2"/>
              </a:rPr>
              <a:t>A</a:t>
            </a:r>
            <a:r>
              <a:rPr lang="en-US" altLang="zh-CN" dirty="0"/>
              <a:t>)</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i="1" dirty="0"/>
              <a:t> </a:t>
            </a:r>
            <a:r>
              <a:rPr lang="en-US" altLang="zh-CN" dirty="0"/>
              <a:t>1- Bel(</a:t>
            </a: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sym typeface="Symbol" panose="05050102010706020507" pitchFamily="18" charset="2"/>
              </a:rPr>
              <a:t>)</a:t>
            </a:r>
            <a:r>
              <a:rPr lang="en-US" altLang="zh-CN" dirty="0"/>
              <a:t>- Bel(</a:t>
            </a:r>
            <a:r>
              <a:rPr lang="en-US" altLang="zh-CN" i="1" dirty="0">
                <a:sym typeface="Symbol" panose="05050102010706020507" pitchFamily="18" charset="2"/>
              </a:rPr>
              <a:t>A</a:t>
            </a:r>
            <a:r>
              <a:rPr lang="en-US" altLang="zh-CN" dirty="0"/>
              <a:t>)</a:t>
            </a:r>
            <a:r>
              <a:rPr lang="zh-CN" altLang="en-US" dirty="0">
                <a:latin typeface="Times New Roman" panose="02020603050405020304" pitchFamily="18" charset="0"/>
              </a:rPr>
              <a:t> </a:t>
            </a:r>
            <a:endParaRPr lang="en-US" altLang="zh-CN" dirty="0">
              <a:latin typeface="Times New Roman" panose="02020603050405020304" pitchFamily="18" charset="0"/>
            </a:endParaRPr>
          </a:p>
          <a:p>
            <a:pPr marL="471487" lvl="1" indent="0">
              <a:lnSpc>
                <a:spcPct val="100000"/>
              </a:lnSpc>
              <a:buNone/>
            </a:pPr>
            <a:r>
              <a:rPr lang="en-US" altLang="zh-CN" dirty="0">
                <a:latin typeface="Times New Roman" panose="02020603050405020304" pitchFamily="18" charset="0"/>
              </a:rPr>
              <a:t>		      = 1- (</a:t>
            </a:r>
            <a:r>
              <a:rPr lang="en-US" altLang="zh-CN" dirty="0"/>
              <a:t>Bel(</a:t>
            </a: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sym typeface="Symbol" panose="05050102010706020507" pitchFamily="18" charset="2"/>
              </a:rPr>
              <a:t>)</a:t>
            </a:r>
            <a:r>
              <a:rPr lang="en-US" altLang="zh-CN" dirty="0"/>
              <a:t>+ Bel(</a:t>
            </a:r>
            <a:r>
              <a:rPr lang="en-US" altLang="zh-CN" i="1" dirty="0">
                <a:sym typeface="Symbol" panose="05050102010706020507" pitchFamily="18" charset="2"/>
              </a:rPr>
              <a:t>A</a:t>
            </a:r>
            <a:r>
              <a:rPr lang="en-US" altLang="zh-CN" dirty="0"/>
              <a:t>)</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0</a:t>
            </a:r>
          </a:p>
          <a:p>
            <a:pPr marL="471487" lvl="1" indent="0">
              <a:lnSpc>
                <a:spcPct val="100000"/>
              </a:lnSpc>
              <a:buNone/>
            </a:pPr>
            <a:r>
              <a:rPr lang="en-US" altLang="zh-CN" dirty="0">
                <a:latin typeface="Times New Roman" panose="02020603050405020304" pitchFamily="18" charset="0"/>
                <a:sym typeface="Symbol" panose="05050102010706020507" pitchFamily="18" charset="2"/>
              </a:rPr>
              <a:t></a:t>
            </a:r>
            <a:r>
              <a:rPr lang="en-US" altLang="zh-CN" i="1" dirty="0"/>
              <a:t> Pl</a:t>
            </a:r>
            <a:r>
              <a:rPr lang="en-US" altLang="zh-CN" dirty="0"/>
              <a:t>(</a:t>
            </a:r>
            <a:r>
              <a:rPr lang="en-US" altLang="zh-CN" i="1" dirty="0"/>
              <a:t>A</a:t>
            </a:r>
            <a:r>
              <a:rPr lang="en-US" altLang="zh-CN" dirty="0"/>
              <a:t>) </a:t>
            </a:r>
            <a:r>
              <a:rPr lang="en-US" altLang="zh-CN" dirty="0">
                <a:sym typeface="Symbol" panose="05050102010706020507" pitchFamily="18" charset="2"/>
              </a:rPr>
              <a:t> </a:t>
            </a:r>
            <a:r>
              <a:rPr lang="en-US" altLang="zh-CN" dirty="0"/>
              <a:t>Bel(</a:t>
            </a:r>
            <a:r>
              <a:rPr lang="en-US" altLang="zh-CN" i="1" dirty="0">
                <a:sym typeface="Symbol" panose="05050102010706020507" pitchFamily="18" charset="2"/>
              </a:rPr>
              <a:t>A</a:t>
            </a:r>
            <a:r>
              <a:rPr lang="en-US" altLang="zh-CN" dirty="0"/>
              <a:t>) </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2D9D4FF-FB81-477C-8BD6-5EBF8654BDEB}"/>
                  </a:ext>
                </a:extLst>
              </p:cNvPr>
              <p:cNvSpPr txBox="1"/>
              <p:nvPr/>
            </p:nvSpPr>
            <p:spPr>
              <a:xfrm>
                <a:off x="4355976" y="2564904"/>
                <a:ext cx="2517105" cy="7490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undOvr"/>
                          <m:grow m:val="on"/>
                          <m:supHide m:val="on"/>
                          <m:ctrlPr>
                            <a:rPr lang="zh-CN" altLang="en-US" sz="2000" i="1" smtClean="0">
                              <a:latin typeface="Cambria Math" panose="02040503050406030204" pitchFamily="18" charset="0"/>
                            </a:rPr>
                          </m:ctrlPr>
                        </m:naryPr>
                        <m:sub>
                          <m:r>
                            <a:rPr lang="zh-CN" altLang="en-US" sz="2000" i="1" smtClean="0">
                              <a:latin typeface="Cambria Math" panose="02040503050406030204" pitchFamily="18" charset="0"/>
                            </a:rPr>
                            <m:t>𝐵</m:t>
                          </m:r>
                          <m:r>
                            <a:rPr lang="zh-CN" altLang="en-US" sz="2000" i="1" smtClean="0">
                              <a:latin typeface="Cambria Math" panose="02040503050406030204" pitchFamily="18" charset="0"/>
                            </a:rPr>
                            <m:t>⊆</m:t>
                          </m:r>
                          <m:r>
                            <a:rPr lang="zh-CN" altLang="en-US" sz="2000" i="1" smtClean="0">
                              <a:latin typeface="Cambria Math" panose="02040503050406030204" pitchFamily="18" charset="0"/>
                            </a:rPr>
                            <m:t>𝐴</m:t>
                          </m:r>
                        </m:sub>
                        <m:sup/>
                        <m:e>
                          <m:r>
                            <a:rPr lang="zh-CN" altLang="en-US" sz="2000" i="1" smtClean="0">
                              <a:latin typeface="Cambria Math" panose="02040503050406030204" pitchFamily="18" charset="0"/>
                            </a:rPr>
                            <m:t>𝑀</m:t>
                          </m:r>
                          <m:d>
                            <m:dPr>
                              <m:ctrlPr>
                                <a:rPr lang="zh-CN" altLang="en-US" sz="2000" i="1" smtClean="0">
                                  <a:latin typeface="Cambria Math" panose="02040503050406030204" pitchFamily="18" charset="0"/>
                                </a:rPr>
                              </m:ctrlPr>
                            </m:dPr>
                            <m:e>
                              <m:r>
                                <a:rPr lang="zh-CN" altLang="en-US" sz="2000" i="1" smtClean="0">
                                  <a:latin typeface="Cambria Math" panose="02040503050406030204" pitchFamily="18" charset="0"/>
                                </a:rPr>
                                <m:t>𝐵</m:t>
                              </m:r>
                            </m:e>
                          </m:d>
                        </m:e>
                      </m:nary>
                      <m:r>
                        <a:rPr lang="en-US" altLang="zh-CN" sz="2000" b="0" i="1" smtClean="0">
                          <a:latin typeface="Cambria Math" panose="02040503050406030204" pitchFamily="18" charset="0"/>
                        </a:rPr>
                        <m:t>+</m:t>
                      </m:r>
                      <m:nary>
                        <m:naryPr>
                          <m:chr m:val="∑"/>
                          <m:limLoc m:val="undOvr"/>
                          <m:grow m:val="on"/>
                          <m:supHide m:val="on"/>
                          <m:ctrlPr>
                            <a:rPr lang="zh-CN" altLang="en-US" sz="2000" i="1">
                              <a:latin typeface="Cambria Math" panose="02040503050406030204" pitchFamily="18" charset="0"/>
                            </a:rPr>
                          </m:ctrlPr>
                        </m:naryPr>
                        <m:sub>
                          <m:r>
                            <m:rPr>
                              <m:brk/>
                              <m:aln/>
                            </m:rPr>
                            <a:rPr lang="en-US" altLang="zh-CN" sz="2000" b="0" i="1" smtClean="0">
                              <a:latin typeface="Cambria Math" panose="02040503050406030204" pitchFamily="18" charset="0"/>
                            </a:rPr>
                            <m:t>𝐶</m:t>
                          </m:r>
                          <m:r>
                            <a:rPr lang="zh-CN" altLang="en-US" sz="2000" i="1">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rPr>
                            <m:t>𝐴</m:t>
                          </m:r>
                        </m:sub>
                        <m:sup/>
                        <m:e>
                          <m:r>
                            <a:rPr lang="zh-CN" altLang="en-US" sz="2000" i="1">
                              <a:latin typeface="Cambria Math" panose="02040503050406030204" pitchFamily="18" charset="0"/>
                            </a:rPr>
                            <m:t>𝑀</m:t>
                          </m:r>
                          <m:d>
                            <m:dPr>
                              <m:ctrlPr>
                                <a:rPr lang="zh-CN" altLang="en-US" sz="2000" i="1">
                                  <a:latin typeface="Cambria Math" panose="02040503050406030204" pitchFamily="18" charset="0"/>
                                </a:rPr>
                              </m:ctrlPr>
                            </m:dPr>
                            <m:e>
                              <m:r>
                                <a:rPr lang="en-US" altLang="zh-CN" sz="2000" b="0" i="1" smtClean="0">
                                  <a:latin typeface="Cambria Math" panose="02040503050406030204" pitchFamily="18" charset="0"/>
                                </a:rPr>
                                <m:t>𝐶</m:t>
                              </m:r>
                            </m:e>
                          </m:d>
                        </m:e>
                      </m:nary>
                    </m:oMath>
                  </m:oMathPara>
                </a14:m>
                <a:endParaRPr lang="zh-CN" altLang="en-US" sz="2000" dirty="0">
                  <a:latin typeface="+mn-lt"/>
                </a:endParaRPr>
              </a:p>
            </p:txBody>
          </p:sp>
        </mc:Choice>
        <mc:Fallback xmlns="">
          <p:sp>
            <p:nvSpPr>
              <p:cNvPr id="4" name="文本框 3">
                <a:extLst>
                  <a:ext uri="{FF2B5EF4-FFF2-40B4-BE49-F238E27FC236}">
                    <a16:creationId xmlns:a16="http://schemas.microsoft.com/office/drawing/2014/main" id="{92D9D4FF-FB81-477C-8BD6-5EBF8654BDEB}"/>
                  </a:ext>
                </a:extLst>
              </p:cNvPr>
              <p:cNvSpPr txBox="1">
                <a:spLocks noRot="1" noChangeAspect="1" noMove="1" noResize="1" noEditPoints="1" noAdjustHandles="1" noChangeArrowheads="1" noChangeShapeType="1" noTextEdit="1"/>
              </p:cNvSpPr>
              <p:nvPr/>
            </p:nvSpPr>
            <p:spPr>
              <a:xfrm>
                <a:off x="4355976" y="2564904"/>
                <a:ext cx="2517105" cy="74905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2030357-339C-4D40-8933-C6B515B2B1DD}"/>
                  </a:ext>
                </a:extLst>
              </p:cNvPr>
              <p:cNvSpPr txBox="1"/>
              <p:nvPr/>
            </p:nvSpPr>
            <p:spPr>
              <a:xfrm>
                <a:off x="4427984" y="3356992"/>
                <a:ext cx="1660946" cy="74905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nary>
                        <m:naryPr>
                          <m:chr m:val="∑"/>
                          <m:limLoc m:val="undOvr"/>
                          <m:grow m:val="on"/>
                          <m:supHide m:val="on"/>
                          <m:ctrlPr>
                            <a:rPr lang="zh-CN" altLang="en-US" sz="2000" i="1" smtClean="0">
                              <a:latin typeface="Cambria Math" panose="02040503050406030204" pitchFamily="18" charset="0"/>
                            </a:rPr>
                          </m:ctrlPr>
                        </m:naryPr>
                        <m:sub>
                          <m:r>
                            <a:rPr lang="en-US" altLang="zh-CN" sz="2000" b="0" i="1" smtClean="0">
                              <a:latin typeface="Cambria Math" panose="02040503050406030204" pitchFamily="18" charset="0"/>
                            </a:rPr>
                            <m:t>𝐸</m:t>
                          </m:r>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𝐷</m:t>
                          </m:r>
                        </m:sub>
                        <m:sup/>
                        <m:e>
                          <m:r>
                            <a:rPr lang="zh-CN" altLang="en-US" sz="2000" i="1" smtClean="0">
                              <a:latin typeface="Cambria Math" panose="02040503050406030204" pitchFamily="18" charset="0"/>
                            </a:rPr>
                            <m:t>𝑀</m:t>
                          </m:r>
                          <m:d>
                            <m:dPr>
                              <m:ctrlPr>
                                <a:rPr lang="zh-CN" altLang="en-US" sz="2000" i="1" smtClean="0">
                                  <a:latin typeface="Cambria Math" panose="02040503050406030204" pitchFamily="18" charset="0"/>
                                </a:rPr>
                              </m:ctrlPr>
                            </m:dPr>
                            <m:e>
                              <m:r>
                                <a:rPr lang="en-US" altLang="zh-CN" sz="2000" b="0" i="1" smtClean="0">
                                  <a:latin typeface="Cambria Math" panose="02040503050406030204" pitchFamily="18" charset="0"/>
                                </a:rPr>
                                <m:t>𝐸</m:t>
                              </m:r>
                            </m:e>
                          </m:d>
                        </m:e>
                      </m:nary>
                      <m:r>
                        <a:rPr lang="en-US" altLang="zh-CN" sz="2000" b="0" i="1" smtClean="0">
                          <a:latin typeface="Cambria Math" panose="02040503050406030204" pitchFamily="18" charset="0"/>
                        </a:rPr>
                        <m:t>=1</m:t>
                      </m:r>
                    </m:oMath>
                  </m:oMathPara>
                </a14:m>
                <a:endParaRPr lang="zh-CN" altLang="en-US" sz="2000" dirty="0">
                  <a:latin typeface="+mn-lt"/>
                </a:endParaRPr>
              </a:p>
            </p:txBody>
          </p:sp>
        </mc:Choice>
        <mc:Fallback xmlns="">
          <p:sp>
            <p:nvSpPr>
              <p:cNvPr id="5" name="文本框 4">
                <a:extLst>
                  <a:ext uri="{FF2B5EF4-FFF2-40B4-BE49-F238E27FC236}">
                    <a16:creationId xmlns:a16="http://schemas.microsoft.com/office/drawing/2014/main" id="{12030357-339C-4D40-8933-C6B515B2B1DD}"/>
                  </a:ext>
                </a:extLst>
              </p:cNvPr>
              <p:cNvSpPr txBox="1">
                <a:spLocks noRot="1" noChangeAspect="1" noMove="1" noResize="1" noEditPoints="1" noAdjustHandles="1" noChangeArrowheads="1" noChangeShapeType="1" noTextEdit="1"/>
              </p:cNvSpPr>
              <p:nvPr/>
            </p:nvSpPr>
            <p:spPr>
              <a:xfrm>
                <a:off x="4427984" y="3356992"/>
                <a:ext cx="1660946" cy="749051"/>
              </a:xfrm>
              <a:prstGeom prst="rect">
                <a:avLst/>
              </a:prstGeom>
              <a:blipFill>
                <a:blip r:embed="rId3"/>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F44F808D-6B41-48A4-9D3D-8D4A263F9981}"/>
              </a:ext>
            </a:extLst>
          </p:cNvPr>
          <p:cNvSpPr/>
          <p:nvPr/>
        </p:nvSpPr>
        <p:spPr>
          <a:xfrm>
            <a:off x="6519392" y="3140968"/>
            <a:ext cx="2373088" cy="2446439"/>
          </a:xfrm>
          <a:prstGeom prst="rect">
            <a:avLst/>
          </a:prstGeom>
          <a:solidFill>
            <a:srgbClr val="FFC000"/>
          </a:solidFill>
          <a:ln>
            <a:solidFill>
              <a:srgbClr val="808080"/>
            </a:solidFill>
          </a:ln>
        </p:spPr>
        <p:txBody>
          <a:bodyPr wrap="square">
            <a:spAutoFit/>
          </a:bodyPr>
          <a:lstStyle/>
          <a:p>
            <a:pPr algn="just">
              <a:lnSpc>
                <a:spcPct val="110000"/>
              </a:lnSpc>
              <a:buFont typeface="Wingdings" panose="05000000000000000000" pitchFamily="2" charset="2"/>
              <a:buNone/>
            </a:pPr>
            <a:r>
              <a:rPr lang="en-US" altLang="zh-CN" sz="2000" b="1" dirty="0"/>
              <a:t>Bel(</a:t>
            </a:r>
            <a:r>
              <a:rPr lang="en-US" altLang="zh-CN" sz="2000" b="1" i="1" dirty="0">
                <a:sym typeface="Symbol" panose="05050102010706020507" pitchFamily="18" charset="2"/>
              </a:rPr>
              <a:t>A</a:t>
            </a:r>
            <a:r>
              <a:rPr lang="en-US" altLang="zh-CN" sz="2000" b="1" dirty="0"/>
              <a:t>) </a:t>
            </a:r>
            <a:r>
              <a:rPr lang="zh-CN" altLang="en-US" sz="2000" b="1" dirty="0"/>
              <a:t>：对</a:t>
            </a:r>
            <a:r>
              <a:rPr lang="en-US" altLang="zh-CN" sz="2000" b="1" i="1" dirty="0"/>
              <a:t>A</a:t>
            </a:r>
            <a:r>
              <a:rPr lang="zh-CN" altLang="en-US" sz="2000" b="1" dirty="0"/>
              <a:t>为真的信任程度</a:t>
            </a:r>
          </a:p>
          <a:p>
            <a:pPr algn="just">
              <a:lnSpc>
                <a:spcPct val="110000"/>
              </a:lnSpc>
              <a:buFont typeface="Wingdings" panose="05000000000000000000" pitchFamily="2" charset="2"/>
              <a:buNone/>
            </a:pPr>
            <a:r>
              <a:rPr lang="en-US" altLang="zh-CN" sz="2000" b="1" i="1" dirty="0"/>
              <a:t>Pl</a:t>
            </a:r>
            <a:r>
              <a:rPr lang="en-US" altLang="zh-CN" sz="2000" b="1" dirty="0"/>
              <a:t>(</a:t>
            </a:r>
            <a:r>
              <a:rPr lang="en-US" altLang="zh-CN" sz="2000" b="1" i="1" dirty="0"/>
              <a:t>A</a:t>
            </a:r>
            <a:r>
              <a:rPr lang="en-US" altLang="zh-CN" sz="2000" b="1" dirty="0"/>
              <a:t>) </a:t>
            </a:r>
            <a:r>
              <a:rPr lang="zh-CN" altLang="en-US" sz="2000" b="1" dirty="0"/>
              <a:t>：对</a:t>
            </a:r>
            <a:r>
              <a:rPr lang="en-US" altLang="zh-CN" sz="2000" b="1" i="1" dirty="0"/>
              <a:t>A</a:t>
            </a:r>
            <a:r>
              <a:rPr lang="zh-CN" altLang="en-US" sz="2000" b="1" dirty="0"/>
              <a:t>为非假的信任程度</a:t>
            </a:r>
          </a:p>
          <a:p>
            <a:pPr algn="just">
              <a:lnSpc>
                <a:spcPct val="110000"/>
              </a:lnSpc>
              <a:buFont typeface="Wingdings" panose="05000000000000000000" pitchFamily="2" charset="2"/>
              <a:buNone/>
            </a:pPr>
            <a:r>
              <a:rPr lang="en-US" altLang="zh-CN" sz="2000" b="1" dirty="0"/>
              <a:t>A (Bel(</a:t>
            </a:r>
            <a:r>
              <a:rPr lang="en-US" altLang="zh-CN" sz="2000" b="1" i="1" dirty="0">
                <a:sym typeface="Symbol" panose="05050102010706020507" pitchFamily="18" charset="2"/>
              </a:rPr>
              <a:t>A</a:t>
            </a:r>
            <a:r>
              <a:rPr lang="en-US" altLang="zh-CN" sz="2000" b="1" dirty="0"/>
              <a:t>)</a:t>
            </a:r>
            <a:r>
              <a:rPr lang="zh-CN" altLang="en-US" sz="2000" b="1" dirty="0"/>
              <a:t> </a:t>
            </a:r>
            <a:r>
              <a:rPr lang="en-US" altLang="zh-CN" sz="2000" b="1" dirty="0"/>
              <a:t>, </a:t>
            </a:r>
            <a:r>
              <a:rPr lang="en-US" altLang="zh-CN" sz="2000" b="1" i="1" dirty="0"/>
              <a:t>Pl</a:t>
            </a:r>
            <a:r>
              <a:rPr lang="en-US" altLang="zh-CN" sz="2000" b="1" dirty="0"/>
              <a:t>(</a:t>
            </a:r>
            <a:r>
              <a:rPr lang="en-US" altLang="zh-CN" sz="2000" b="1" i="1" dirty="0"/>
              <a:t>A</a:t>
            </a:r>
            <a:r>
              <a:rPr lang="en-US" altLang="zh-CN" sz="2000" b="1" dirty="0"/>
              <a:t>))</a:t>
            </a:r>
            <a:r>
              <a:rPr lang="zh-CN" altLang="en-US" sz="2000" b="1" dirty="0"/>
              <a:t> ：对</a:t>
            </a:r>
            <a:r>
              <a:rPr lang="en-US" altLang="zh-CN" sz="2000" b="1" i="1" dirty="0"/>
              <a:t>A</a:t>
            </a:r>
            <a:r>
              <a:rPr lang="zh-CN" altLang="en-US" sz="2000" b="1" dirty="0"/>
              <a:t>信任程度的下限与上限。</a:t>
            </a:r>
          </a:p>
        </p:txBody>
      </p:sp>
      <p:sp>
        <p:nvSpPr>
          <p:cNvPr id="7" name="矩形 6">
            <a:extLst>
              <a:ext uri="{FF2B5EF4-FFF2-40B4-BE49-F238E27FC236}">
                <a16:creationId xmlns:a16="http://schemas.microsoft.com/office/drawing/2014/main" id="{A973F208-0111-4C08-BAF6-ED00F5453547}"/>
              </a:ext>
            </a:extLst>
          </p:cNvPr>
          <p:cNvSpPr/>
          <p:nvPr/>
        </p:nvSpPr>
        <p:spPr>
          <a:xfrm>
            <a:off x="3635896" y="5693186"/>
            <a:ext cx="4807726" cy="400110"/>
          </a:xfrm>
          <a:prstGeom prst="rect">
            <a:avLst/>
          </a:prstGeom>
          <a:solidFill>
            <a:srgbClr val="0070C0"/>
          </a:solidFill>
        </p:spPr>
        <p:txBody>
          <a:bodyPr wrap="none">
            <a:spAutoFit/>
          </a:bodyPr>
          <a:lstStyle/>
          <a:p>
            <a:r>
              <a:rPr lang="en-US" altLang="zh-CN" sz="2000" dirty="0">
                <a:solidFill>
                  <a:schemeClr val="bg1"/>
                </a:solidFill>
                <a:ea typeface="新宋体" panose="02010609030101010101" pitchFamily="49" charset="-122"/>
              </a:rPr>
              <a:t>0 ≤ </a:t>
            </a:r>
            <a:r>
              <a:rPr lang="en-US" altLang="zh-CN" sz="2000" i="1" dirty="0">
                <a:solidFill>
                  <a:schemeClr val="bg1"/>
                </a:solidFill>
                <a:ea typeface="新宋体" panose="02010609030101010101" pitchFamily="49" charset="-122"/>
              </a:rPr>
              <a:t>Bel</a:t>
            </a:r>
            <a:r>
              <a:rPr lang="en-US" altLang="zh-CN" sz="2000" dirty="0">
                <a:solidFill>
                  <a:schemeClr val="bg1"/>
                </a:solidFill>
                <a:ea typeface="新宋体" panose="02010609030101010101" pitchFamily="49" charset="-122"/>
              </a:rPr>
              <a:t>(A) ≤ </a:t>
            </a:r>
            <a:r>
              <a:rPr lang="en-US" altLang="zh-CN" sz="2000" i="1" dirty="0">
                <a:solidFill>
                  <a:schemeClr val="bg1"/>
                </a:solidFill>
                <a:ea typeface="新宋体" panose="02010609030101010101" pitchFamily="49" charset="-122"/>
              </a:rPr>
              <a:t>Pl</a:t>
            </a:r>
            <a:r>
              <a:rPr lang="en-US" altLang="zh-CN" sz="2000" dirty="0">
                <a:solidFill>
                  <a:schemeClr val="bg1"/>
                </a:solidFill>
                <a:ea typeface="新宋体" panose="02010609030101010101" pitchFamily="49" charset="-122"/>
              </a:rPr>
              <a:t>(A) ≤ 1  </a:t>
            </a:r>
            <a:r>
              <a:rPr lang="en-US" altLang="zh-CN" sz="2000" dirty="0">
                <a:solidFill>
                  <a:schemeClr val="bg1"/>
                </a:solidFill>
              </a:rPr>
              <a:t>( </a:t>
            </a:r>
            <a:r>
              <a:rPr lang="en-US" altLang="zh-CN" sz="2000" i="1" dirty="0">
                <a:solidFill>
                  <a:schemeClr val="bg1"/>
                </a:solidFill>
                <a:ea typeface="新宋体" panose="02010609030101010101" pitchFamily="49" charset="-122"/>
              </a:rPr>
              <a:t>Bel</a:t>
            </a:r>
            <a:r>
              <a:rPr lang="zh-CN" altLang="en-US" sz="2000" dirty="0">
                <a:solidFill>
                  <a:schemeClr val="bg1"/>
                </a:solidFill>
              </a:rPr>
              <a:t>是</a:t>
            </a:r>
            <a:r>
              <a:rPr lang="en-US" altLang="zh-CN" sz="2000" i="1" dirty="0">
                <a:solidFill>
                  <a:schemeClr val="bg1"/>
                </a:solidFill>
                <a:ea typeface="新宋体" panose="02010609030101010101" pitchFamily="49" charset="-122"/>
              </a:rPr>
              <a:t>Pl</a:t>
            </a:r>
            <a:r>
              <a:rPr lang="zh-CN" altLang="en-US" sz="2000" dirty="0">
                <a:solidFill>
                  <a:schemeClr val="bg1"/>
                </a:solidFill>
              </a:rPr>
              <a:t>的一部分</a:t>
            </a:r>
            <a:r>
              <a:rPr lang="en-US" altLang="zh-CN" sz="2000" dirty="0">
                <a:solidFill>
                  <a:schemeClr val="bg1"/>
                </a:solidFill>
              </a:rPr>
              <a:t>) </a:t>
            </a:r>
            <a:endParaRPr lang="zh-CN" altLang="en-US" sz="2000" dirty="0">
              <a:solidFill>
                <a:schemeClr val="bg1"/>
              </a:solidFill>
            </a:endParaRPr>
          </a:p>
        </p:txBody>
      </p:sp>
      <p:sp>
        <p:nvSpPr>
          <p:cNvPr id="8" name="灯片编号占位符 7">
            <a:extLst>
              <a:ext uri="{FF2B5EF4-FFF2-40B4-BE49-F238E27FC236}">
                <a16:creationId xmlns:a16="http://schemas.microsoft.com/office/drawing/2014/main" id="{D46438B7-3234-407C-ACE7-47F24846F749}"/>
              </a:ext>
            </a:extLst>
          </p:cNvPr>
          <p:cNvSpPr>
            <a:spLocks noGrp="1"/>
          </p:cNvSpPr>
          <p:nvPr>
            <p:ph type="sldNum" sz="quarter" idx="12"/>
          </p:nvPr>
        </p:nvSpPr>
        <p:spPr/>
        <p:txBody>
          <a:bodyPr/>
          <a:lstStyle/>
          <a:p>
            <a:pPr>
              <a:defRPr/>
            </a:pPr>
            <a:fld id="{F93565C8-2DE5-4E5B-A203-1E3BCE8159D5}" type="slidenum">
              <a:rPr lang="zh-CN" altLang="en-US" smtClean="0"/>
              <a:pPr>
                <a:defRPr/>
              </a:pPr>
              <a:t>85</a:t>
            </a:fld>
            <a:endParaRPr lang="en-US" altLang="zh-CN"/>
          </a:p>
        </p:txBody>
      </p:sp>
    </p:spTree>
    <p:extLst>
      <p:ext uri="{BB962C8B-B14F-4D97-AF65-F5344CB8AC3E}">
        <p14:creationId xmlns:p14="http://schemas.microsoft.com/office/powerpoint/2010/main" val="302865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1DE61-8C7F-4A8E-BEB8-AD5DBA5CA4A1}"/>
              </a:ext>
            </a:extLst>
          </p:cNvPr>
          <p:cNvSpPr>
            <a:spLocks noGrp="1"/>
          </p:cNvSpPr>
          <p:nvPr>
            <p:ph type="title"/>
          </p:nvPr>
        </p:nvSpPr>
        <p:spPr/>
        <p:txBody>
          <a:bodyPr/>
          <a:lstStyle/>
          <a:p>
            <a:r>
              <a:rPr lang="zh-CN" altLang="en-US" dirty="0"/>
              <a:t>说明</a:t>
            </a:r>
          </a:p>
        </p:txBody>
      </p:sp>
      <p:sp>
        <p:nvSpPr>
          <p:cNvPr id="3" name="内容占位符 2">
            <a:extLst>
              <a:ext uri="{FF2B5EF4-FFF2-40B4-BE49-F238E27FC236}">
                <a16:creationId xmlns:a16="http://schemas.microsoft.com/office/drawing/2014/main" id="{5E6993CB-86A8-4B7F-BE75-9824DD80C2FF}"/>
              </a:ext>
            </a:extLst>
          </p:cNvPr>
          <p:cNvSpPr>
            <a:spLocks noGrp="1"/>
          </p:cNvSpPr>
          <p:nvPr>
            <p:ph idx="1"/>
          </p:nvPr>
        </p:nvSpPr>
        <p:spPr/>
        <p:txBody>
          <a:bodyPr/>
          <a:lstStyle/>
          <a:p>
            <a:pPr>
              <a:lnSpc>
                <a:spcPct val="120000"/>
              </a:lnSpc>
            </a:pPr>
            <a:r>
              <a:rPr lang="en-US" altLang="zh-CN" i="1" dirty="0">
                <a:latin typeface="Times New Roman" panose="02020603050405020304" pitchFamily="18" charset="0"/>
                <a:ea typeface="+mn-ea"/>
                <a:cs typeface="Times New Roman" panose="02020603050405020304" pitchFamily="18" charset="0"/>
              </a:rPr>
              <a:t>Bel </a:t>
            </a:r>
            <a:r>
              <a:rPr lang="en-US" altLang="zh-CN" dirty="0">
                <a:latin typeface="Times New Roman" panose="02020603050405020304" pitchFamily="18" charset="0"/>
                <a:ea typeface="+mn-ea"/>
                <a:cs typeface="Times New Roman" panose="02020603050405020304" pitchFamily="18" charset="0"/>
              </a:rPr>
              <a:t>(A)</a:t>
            </a:r>
            <a:r>
              <a:rPr lang="zh-CN" altLang="en-US" dirty="0">
                <a:latin typeface="Times New Roman" panose="02020603050405020304" pitchFamily="18" charset="0"/>
                <a:ea typeface="+mn-ea"/>
                <a:cs typeface="Times New Roman" panose="02020603050405020304" pitchFamily="18" charset="0"/>
              </a:rPr>
              <a:t>表示对命题</a:t>
            </a:r>
            <a:r>
              <a:rPr lang="en-US" altLang="zh-CN" dirty="0">
                <a:latin typeface="Times New Roman" panose="02020603050405020304" pitchFamily="18" charset="0"/>
                <a:ea typeface="+mn-ea"/>
                <a:cs typeface="Times New Roman" panose="02020603050405020304" pitchFamily="18" charset="0"/>
              </a:rPr>
              <a:t>A</a:t>
            </a:r>
            <a:r>
              <a:rPr lang="zh-CN" altLang="en-US" dirty="0">
                <a:latin typeface="Times New Roman" panose="02020603050405020304" pitchFamily="18" charset="0"/>
                <a:ea typeface="+mn-ea"/>
                <a:cs typeface="Times New Roman" panose="02020603050405020304" pitchFamily="18" charset="0"/>
              </a:rPr>
              <a:t>为真的信任程度；</a:t>
            </a:r>
          </a:p>
          <a:p>
            <a:pPr>
              <a:lnSpc>
                <a:spcPct val="120000"/>
              </a:lnSpc>
            </a:pPr>
            <a:r>
              <a:rPr lang="en-US" altLang="zh-CN" i="1" dirty="0">
                <a:latin typeface="Times New Roman" panose="02020603050405020304" pitchFamily="18" charset="0"/>
                <a:ea typeface="+mn-ea"/>
                <a:cs typeface="Times New Roman" panose="02020603050405020304" pitchFamily="18" charset="0"/>
              </a:rPr>
              <a:t>Bel </a:t>
            </a:r>
            <a:r>
              <a:rPr lang="en-US"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mn-ea"/>
                <a:cs typeface="Times New Roman" panose="02020603050405020304" pitchFamily="18" charset="0"/>
              </a:rPr>
              <a:t>A)</a:t>
            </a:r>
            <a:r>
              <a:rPr lang="zh-CN" altLang="en-US" dirty="0">
                <a:latin typeface="Times New Roman" panose="02020603050405020304" pitchFamily="18" charset="0"/>
                <a:ea typeface="+mn-ea"/>
                <a:cs typeface="Times New Roman" panose="02020603050405020304" pitchFamily="18" charset="0"/>
              </a:rPr>
              <a:t>表示对命题</a:t>
            </a:r>
            <a:r>
              <a:rPr lang="en-US" altLang="zh-CN"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ea typeface="+mn-ea"/>
                <a:cs typeface="Times New Roman" panose="02020603050405020304" pitchFamily="18" charset="0"/>
              </a:rPr>
              <a:t>A</a:t>
            </a:r>
            <a:r>
              <a:rPr lang="zh-CN" altLang="en-US" dirty="0">
                <a:latin typeface="Times New Roman" panose="02020603050405020304" pitchFamily="18" charset="0"/>
                <a:ea typeface="+mn-ea"/>
                <a:cs typeface="Times New Roman" panose="02020603050405020304" pitchFamily="18" charset="0"/>
              </a:rPr>
              <a:t>为真的信任程度，即</a:t>
            </a:r>
            <a:r>
              <a:rPr lang="zh-CN" altLang="en-US" dirty="0">
                <a:solidFill>
                  <a:srgbClr val="FF0000"/>
                </a:solidFill>
                <a:latin typeface="Times New Roman" panose="02020603050405020304" pitchFamily="18" charset="0"/>
                <a:ea typeface="+mn-ea"/>
                <a:cs typeface="Times New Roman" panose="02020603050405020304" pitchFamily="18" charset="0"/>
              </a:rPr>
              <a:t>表示</a:t>
            </a:r>
            <a:r>
              <a:rPr lang="en-US" altLang="zh-CN" dirty="0">
                <a:solidFill>
                  <a:srgbClr val="FF0000"/>
                </a:solidFill>
                <a:latin typeface="Times New Roman" panose="02020603050405020304" pitchFamily="18" charset="0"/>
                <a:ea typeface="+mn-ea"/>
                <a:cs typeface="Times New Roman" panose="02020603050405020304" pitchFamily="18" charset="0"/>
              </a:rPr>
              <a:t>A</a:t>
            </a:r>
            <a:r>
              <a:rPr lang="zh-CN" altLang="en-US" dirty="0">
                <a:solidFill>
                  <a:srgbClr val="FF0000"/>
                </a:solidFill>
                <a:latin typeface="Times New Roman" panose="02020603050405020304" pitchFamily="18" charset="0"/>
                <a:ea typeface="+mn-ea"/>
                <a:cs typeface="Times New Roman" panose="02020603050405020304" pitchFamily="18" charset="0"/>
              </a:rPr>
              <a:t>为假的信任程度</a:t>
            </a:r>
            <a:r>
              <a:rPr lang="zh-CN" altLang="en-US" dirty="0">
                <a:latin typeface="Times New Roman" panose="02020603050405020304" pitchFamily="18" charset="0"/>
                <a:ea typeface="+mn-ea"/>
                <a:cs typeface="Times New Roman" panose="02020603050405020304" pitchFamily="18" charset="0"/>
              </a:rPr>
              <a:t>；</a:t>
            </a:r>
          </a:p>
          <a:p>
            <a:pPr>
              <a:lnSpc>
                <a:spcPct val="120000"/>
              </a:lnSpc>
            </a:pPr>
            <a:r>
              <a:rPr lang="en-US" altLang="zh-CN" i="1" dirty="0">
                <a:latin typeface="Times New Roman" panose="02020603050405020304" pitchFamily="18" charset="0"/>
                <a:ea typeface="+mn-ea"/>
                <a:cs typeface="Times New Roman" panose="02020603050405020304" pitchFamily="18" charset="0"/>
              </a:rPr>
              <a:t>Pl </a:t>
            </a:r>
            <a:r>
              <a:rPr lang="en-US" altLang="zh-CN" dirty="0">
                <a:latin typeface="Times New Roman" panose="02020603050405020304" pitchFamily="18" charset="0"/>
                <a:ea typeface="+mn-ea"/>
                <a:cs typeface="Times New Roman" panose="02020603050405020304" pitchFamily="18" charset="0"/>
              </a:rPr>
              <a:t>(A)</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1 – </a:t>
            </a:r>
            <a:r>
              <a:rPr lang="en-US" altLang="zh-CN" i="1" dirty="0">
                <a:latin typeface="Times New Roman" panose="02020603050405020304" pitchFamily="18" charset="0"/>
                <a:ea typeface="+mn-ea"/>
                <a:cs typeface="Times New Roman" panose="02020603050405020304" pitchFamily="18" charset="0"/>
              </a:rPr>
              <a:t>Bel </a:t>
            </a:r>
            <a:r>
              <a:rPr lang="en-US"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sym typeface="Symbol" panose="05050102010706020507" pitchFamily="18" charset="2"/>
              </a:rPr>
              <a:t> A</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表示对</a:t>
            </a:r>
            <a:r>
              <a:rPr lang="en-US" altLang="zh-CN" dirty="0">
                <a:latin typeface="Times New Roman" panose="02020603050405020304" pitchFamily="18" charset="0"/>
                <a:ea typeface="+mn-ea"/>
                <a:cs typeface="Times New Roman" panose="02020603050405020304" pitchFamily="18" charset="0"/>
              </a:rPr>
              <a:t>A</a:t>
            </a:r>
            <a:r>
              <a:rPr lang="zh-CN" altLang="en-US" dirty="0">
                <a:latin typeface="Times New Roman" panose="02020603050405020304" pitchFamily="18" charset="0"/>
                <a:ea typeface="+mn-ea"/>
                <a:cs typeface="Times New Roman" panose="02020603050405020304" pitchFamily="18" charset="0"/>
              </a:rPr>
              <a:t>为非假的信任程度。 </a:t>
            </a:r>
          </a:p>
          <a:p>
            <a:pPr>
              <a:lnSpc>
                <a:spcPct val="120000"/>
              </a:lnSpc>
            </a:pPr>
            <a:r>
              <a:rPr lang="zh-CN" altLang="en-US" dirty="0">
                <a:latin typeface="Times New Roman" panose="02020603050405020304" pitchFamily="18" charset="0"/>
                <a:ea typeface="+mn-ea"/>
                <a:cs typeface="Times New Roman" panose="02020603050405020304" pitchFamily="18" charset="0"/>
              </a:rPr>
              <a:t>可以看到：</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不为假并不代表</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一定为真</a:t>
            </a:r>
            <a:r>
              <a:rPr lang="zh-CN" altLang="en-US" dirty="0">
                <a:latin typeface="Times New Roman" panose="02020603050405020304" pitchFamily="18" charset="0"/>
                <a:ea typeface="+mn-ea"/>
                <a:cs typeface="Times New Roman" panose="02020603050405020304" pitchFamily="18" charset="0"/>
              </a:rPr>
              <a:t>，也就是说对</a:t>
            </a:r>
            <a:r>
              <a:rPr lang="en-US" altLang="zh-CN" dirty="0">
                <a:latin typeface="Times New Roman" panose="02020603050405020304" pitchFamily="18" charset="0"/>
                <a:ea typeface="+mn-ea"/>
                <a:cs typeface="Times New Roman" panose="02020603050405020304" pitchFamily="18" charset="0"/>
              </a:rPr>
              <a:t>A</a:t>
            </a:r>
            <a:r>
              <a:rPr lang="zh-CN" altLang="en-US" dirty="0">
                <a:latin typeface="Times New Roman" panose="02020603050405020304" pitchFamily="18" charset="0"/>
                <a:ea typeface="+mn-ea"/>
                <a:cs typeface="Times New Roman" panose="02020603050405020304" pitchFamily="18" charset="0"/>
              </a:rPr>
              <a:t>不为假的信任程度应该大于对</a:t>
            </a:r>
            <a:r>
              <a:rPr lang="en-US" altLang="zh-CN" dirty="0">
                <a:latin typeface="Times New Roman" panose="02020603050405020304" pitchFamily="18" charset="0"/>
                <a:ea typeface="+mn-ea"/>
                <a:cs typeface="Times New Roman" panose="02020603050405020304" pitchFamily="18" charset="0"/>
              </a:rPr>
              <a:t>A</a:t>
            </a:r>
            <a:r>
              <a:rPr lang="zh-CN" altLang="en-US" dirty="0">
                <a:latin typeface="Times New Roman" panose="02020603050405020304" pitchFamily="18" charset="0"/>
                <a:ea typeface="+mn-ea"/>
                <a:cs typeface="Times New Roman" panose="02020603050405020304" pitchFamily="18" charset="0"/>
              </a:rPr>
              <a:t>为真的信任程度。</a:t>
            </a:r>
          </a:p>
        </p:txBody>
      </p:sp>
      <p:sp>
        <p:nvSpPr>
          <p:cNvPr id="4" name="灯片编号占位符 3">
            <a:extLst>
              <a:ext uri="{FF2B5EF4-FFF2-40B4-BE49-F238E27FC236}">
                <a16:creationId xmlns:a16="http://schemas.microsoft.com/office/drawing/2014/main" id="{75729112-0D3B-4544-AC56-60691CC5E887}"/>
              </a:ext>
            </a:extLst>
          </p:cNvPr>
          <p:cNvSpPr>
            <a:spLocks noGrp="1"/>
          </p:cNvSpPr>
          <p:nvPr>
            <p:ph type="sldNum" sz="quarter" idx="12"/>
          </p:nvPr>
        </p:nvSpPr>
        <p:spPr/>
        <p:txBody>
          <a:bodyPr/>
          <a:lstStyle/>
          <a:p>
            <a:pPr>
              <a:defRPr/>
            </a:pPr>
            <a:fld id="{F93565C8-2DE5-4E5B-A203-1E3BCE8159D5}" type="slidenum">
              <a:rPr lang="zh-CN" altLang="en-US" smtClean="0"/>
              <a:pPr>
                <a:defRPr/>
              </a:pPr>
              <a:t>86</a:t>
            </a:fld>
            <a:endParaRPr lang="en-US" altLang="zh-CN"/>
          </a:p>
        </p:txBody>
      </p:sp>
    </p:spTree>
    <p:extLst>
      <p:ext uri="{BB962C8B-B14F-4D97-AF65-F5344CB8AC3E}">
        <p14:creationId xmlns:p14="http://schemas.microsoft.com/office/powerpoint/2010/main" val="6086686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Text Box 2">
            <a:extLst>
              <a:ext uri="{FF2B5EF4-FFF2-40B4-BE49-F238E27FC236}">
                <a16:creationId xmlns:a16="http://schemas.microsoft.com/office/drawing/2014/main" id="{4BE53343-F623-4D55-A822-3B198888F464}"/>
              </a:ext>
            </a:extLst>
          </p:cNvPr>
          <p:cNvSpPr txBox="1">
            <a:spLocks noChangeArrowheads="1"/>
          </p:cNvSpPr>
          <p:nvPr/>
        </p:nvSpPr>
        <p:spPr bwMode="auto">
          <a:xfrm>
            <a:off x="685799" y="4787900"/>
            <a:ext cx="78835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CC0000"/>
                </a:solidFill>
                <a:latin typeface="Times New Roman" panose="02020603050405020304" pitchFamily="18" charset="0"/>
                <a:ea typeface="楷体_GB2312" pitchFamily="49" charset="-122"/>
              </a:rPr>
              <a:t>信任度 </a:t>
            </a:r>
            <a:r>
              <a:rPr lang="en-US" altLang="zh-CN" sz="2400" b="1" i="1" dirty="0">
                <a:solidFill>
                  <a:srgbClr val="CC0000"/>
                </a:solidFill>
                <a:latin typeface="Times New Roman" panose="02020603050405020304" pitchFamily="18" charset="0"/>
                <a:ea typeface="楷体_GB2312" pitchFamily="49" charset="-122"/>
              </a:rPr>
              <a:t>Bel </a:t>
            </a:r>
            <a:r>
              <a:rPr lang="zh-CN" altLang="en-US" sz="2400" b="1" dirty="0">
                <a:latin typeface="Times New Roman" panose="02020603050405020304" pitchFamily="18" charset="0"/>
                <a:ea typeface="楷体_GB2312" pitchFamily="49" charset="-122"/>
              </a:rPr>
              <a:t>是对假设信任程度的下限估计</a:t>
            </a:r>
            <a:r>
              <a:rPr lang="en-US" altLang="zh-CN" sz="2400" b="1" dirty="0">
                <a:latin typeface="Times New Roman" panose="02020603050405020304" pitchFamily="18" charset="0"/>
                <a:ea typeface="楷体_GB2312" pitchFamily="49" charset="-122"/>
              </a:rPr>
              <a:t>—</a:t>
            </a:r>
            <a:r>
              <a:rPr lang="zh-CN" altLang="en-US" sz="2400" b="1" dirty="0">
                <a:solidFill>
                  <a:srgbClr val="CC0000"/>
                </a:solidFill>
                <a:latin typeface="Times New Roman" panose="02020603050405020304" pitchFamily="18" charset="0"/>
                <a:ea typeface="楷体_GB2312" pitchFamily="49" charset="-122"/>
              </a:rPr>
              <a:t>悲观估计</a:t>
            </a:r>
            <a:r>
              <a:rPr lang="zh-CN" altLang="en-US" sz="2400" b="1" dirty="0">
                <a:latin typeface="Times New Roman" panose="02020603050405020304" pitchFamily="18" charset="0"/>
                <a:ea typeface="楷体_GB2312" pitchFamily="49" charset="-122"/>
              </a:rPr>
              <a:t>；</a:t>
            </a:r>
          </a:p>
          <a:p>
            <a:pPr>
              <a:spcBef>
                <a:spcPct val="50000"/>
              </a:spcBef>
            </a:pPr>
            <a:r>
              <a:rPr lang="zh-CN" altLang="en-US" sz="2400" b="1" dirty="0">
                <a:solidFill>
                  <a:schemeClr val="accent2"/>
                </a:solidFill>
                <a:latin typeface="Times New Roman" panose="02020603050405020304" pitchFamily="18" charset="0"/>
                <a:ea typeface="楷体_GB2312" pitchFamily="49" charset="-122"/>
              </a:rPr>
              <a:t>似然度 </a:t>
            </a:r>
            <a:r>
              <a:rPr lang="en-US" altLang="zh-CN" sz="2400" b="1" i="1" dirty="0">
                <a:solidFill>
                  <a:schemeClr val="accent2"/>
                </a:solidFill>
                <a:latin typeface="Times New Roman" panose="02020603050405020304" pitchFamily="18" charset="0"/>
                <a:ea typeface="楷体_GB2312" pitchFamily="49" charset="-122"/>
              </a:rPr>
              <a:t>Pl </a:t>
            </a:r>
            <a:r>
              <a:rPr lang="zh-CN" altLang="en-US" sz="2400" b="1" dirty="0">
                <a:latin typeface="Times New Roman" panose="02020603050405020304" pitchFamily="18" charset="0"/>
                <a:ea typeface="楷体_GB2312" pitchFamily="49" charset="-122"/>
              </a:rPr>
              <a:t>是对假设信任程度的上限估计</a:t>
            </a:r>
            <a:r>
              <a:rPr lang="en-US" altLang="zh-CN" sz="2400" b="1" dirty="0">
                <a:latin typeface="Times New Roman" panose="02020603050405020304" pitchFamily="18" charset="0"/>
                <a:ea typeface="楷体_GB2312" pitchFamily="49" charset="-122"/>
              </a:rPr>
              <a:t>—</a:t>
            </a:r>
            <a:r>
              <a:rPr lang="zh-CN" altLang="en-US" sz="2400" b="1" dirty="0">
                <a:solidFill>
                  <a:schemeClr val="accent2"/>
                </a:solidFill>
                <a:latin typeface="Times New Roman" panose="02020603050405020304" pitchFamily="18" charset="0"/>
                <a:ea typeface="楷体_GB2312" pitchFamily="49" charset="-122"/>
              </a:rPr>
              <a:t>乐观估计。</a:t>
            </a:r>
            <a:endParaRPr lang="zh-CN" altLang="en-US" sz="2400" b="1" dirty="0">
              <a:latin typeface="Times New Roman" panose="02020603050405020304" pitchFamily="18" charset="0"/>
              <a:ea typeface="楷体_GB2312" pitchFamily="49" charset="-122"/>
            </a:endParaRPr>
          </a:p>
        </p:txBody>
      </p:sp>
      <p:grpSp>
        <p:nvGrpSpPr>
          <p:cNvPr id="922628" name="Group 4">
            <a:extLst>
              <a:ext uri="{FF2B5EF4-FFF2-40B4-BE49-F238E27FC236}">
                <a16:creationId xmlns:a16="http://schemas.microsoft.com/office/drawing/2014/main" id="{2A8E4890-7005-4CBB-8F72-064BA3123CBF}"/>
              </a:ext>
            </a:extLst>
          </p:cNvPr>
          <p:cNvGrpSpPr>
            <a:grpSpLocks/>
          </p:cNvGrpSpPr>
          <p:nvPr/>
        </p:nvGrpSpPr>
        <p:grpSpPr bwMode="auto">
          <a:xfrm>
            <a:off x="1282700" y="1257300"/>
            <a:ext cx="5943600" cy="3186113"/>
            <a:chOff x="960" y="864"/>
            <a:chExt cx="3744" cy="2007"/>
          </a:xfrm>
        </p:grpSpPr>
        <p:sp>
          <p:nvSpPr>
            <p:cNvPr id="922629" name="Line 5">
              <a:extLst>
                <a:ext uri="{FF2B5EF4-FFF2-40B4-BE49-F238E27FC236}">
                  <a16:creationId xmlns:a16="http://schemas.microsoft.com/office/drawing/2014/main" id="{F6CD70AB-00A6-4F6B-B046-E1FA1A4DBD89}"/>
                </a:ext>
              </a:extLst>
            </p:cNvPr>
            <p:cNvSpPr>
              <a:spLocks noChangeShapeType="1"/>
            </p:cNvSpPr>
            <p:nvPr/>
          </p:nvSpPr>
          <p:spPr bwMode="auto">
            <a:xfrm>
              <a:off x="1008" y="1536"/>
              <a:ext cx="36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630" name="Line 6">
              <a:extLst>
                <a:ext uri="{FF2B5EF4-FFF2-40B4-BE49-F238E27FC236}">
                  <a16:creationId xmlns:a16="http://schemas.microsoft.com/office/drawing/2014/main" id="{3A42E4A0-1390-4846-9DF8-1C30C8EDE722}"/>
                </a:ext>
              </a:extLst>
            </p:cNvPr>
            <p:cNvSpPr>
              <a:spLocks noChangeShapeType="1"/>
            </p:cNvSpPr>
            <p:nvPr/>
          </p:nvSpPr>
          <p:spPr bwMode="auto">
            <a:xfrm>
              <a:off x="1008" y="1368"/>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631" name="Line 7">
              <a:extLst>
                <a:ext uri="{FF2B5EF4-FFF2-40B4-BE49-F238E27FC236}">
                  <a16:creationId xmlns:a16="http://schemas.microsoft.com/office/drawing/2014/main" id="{64216AFD-15FF-487C-ACC0-DD5823496071}"/>
                </a:ext>
              </a:extLst>
            </p:cNvPr>
            <p:cNvSpPr>
              <a:spLocks noChangeShapeType="1"/>
            </p:cNvSpPr>
            <p:nvPr/>
          </p:nvSpPr>
          <p:spPr bwMode="auto">
            <a:xfrm>
              <a:off x="2016" y="1368"/>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632" name="Line 8">
              <a:extLst>
                <a:ext uri="{FF2B5EF4-FFF2-40B4-BE49-F238E27FC236}">
                  <a16:creationId xmlns:a16="http://schemas.microsoft.com/office/drawing/2014/main" id="{F1A85B07-DBDC-4DD3-834E-953B83C05A25}"/>
                </a:ext>
              </a:extLst>
            </p:cNvPr>
            <p:cNvSpPr>
              <a:spLocks noChangeShapeType="1"/>
            </p:cNvSpPr>
            <p:nvPr/>
          </p:nvSpPr>
          <p:spPr bwMode="auto">
            <a:xfrm>
              <a:off x="3552" y="1368"/>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633" name="Line 9">
              <a:extLst>
                <a:ext uri="{FF2B5EF4-FFF2-40B4-BE49-F238E27FC236}">
                  <a16:creationId xmlns:a16="http://schemas.microsoft.com/office/drawing/2014/main" id="{53115A3D-1DAC-422B-9A87-A6AE06C050E7}"/>
                </a:ext>
              </a:extLst>
            </p:cNvPr>
            <p:cNvSpPr>
              <a:spLocks noChangeShapeType="1"/>
            </p:cNvSpPr>
            <p:nvPr/>
          </p:nvSpPr>
          <p:spPr bwMode="auto">
            <a:xfrm>
              <a:off x="4704" y="1368"/>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634" name="AutoShape 10">
              <a:extLst>
                <a:ext uri="{FF2B5EF4-FFF2-40B4-BE49-F238E27FC236}">
                  <a16:creationId xmlns:a16="http://schemas.microsoft.com/office/drawing/2014/main" id="{D3316F2E-8AF9-48B3-8329-A4FF0A38DBE2}"/>
                </a:ext>
              </a:extLst>
            </p:cNvPr>
            <p:cNvSpPr>
              <a:spLocks/>
            </p:cNvSpPr>
            <p:nvPr/>
          </p:nvSpPr>
          <p:spPr bwMode="auto">
            <a:xfrm rot="5400000">
              <a:off x="2688" y="448"/>
              <a:ext cx="192" cy="1520"/>
            </a:xfrm>
            <a:prstGeom prst="leftBrace">
              <a:avLst>
                <a:gd name="adj1" fmla="val 6597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35" name="Text Box 11">
              <a:extLst>
                <a:ext uri="{FF2B5EF4-FFF2-40B4-BE49-F238E27FC236}">
                  <a16:creationId xmlns:a16="http://schemas.microsoft.com/office/drawing/2014/main" id="{41923DED-0CE3-4270-B67A-840E8BFA6779}"/>
                </a:ext>
              </a:extLst>
            </p:cNvPr>
            <p:cNvSpPr txBox="1">
              <a:spLocks noChangeArrowheads="1"/>
            </p:cNvSpPr>
            <p:nvPr/>
          </p:nvSpPr>
          <p:spPr bwMode="auto">
            <a:xfrm>
              <a:off x="2352" y="864"/>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anose="02010609060101010101" pitchFamily="49" charset="-122"/>
                </a:rPr>
                <a:t>信任区间</a:t>
              </a:r>
            </a:p>
          </p:txBody>
        </p:sp>
        <p:sp>
          <p:nvSpPr>
            <p:cNvPr id="922636" name="Text Box 12">
              <a:extLst>
                <a:ext uri="{FF2B5EF4-FFF2-40B4-BE49-F238E27FC236}">
                  <a16:creationId xmlns:a16="http://schemas.microsoft.com/office/drawing/2014/main" id="{35F9020D-2528-42E0-A265-BBE29C60A70D}"/>
                </a:ext>
              </a:extLst>
            </p:cNvPr>
            <p:cNvSpPr txBox="1">
              <a:spLocks noChangeArrowheads="1"/>
            </p:cNvSpPr>
            <p:nvPr/>
          </p:nvSpPr>
          <p:spPr bwMode="auto">
            <a:xfrm>
              <a:off x="960" y="216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anose="02010609060101010101" pitchFamily="49" charset="-122"/>
                </a:rPr>
                <a:t>支持证据区间</a:t>
              </a:r>
            </a:p>
          </p:txBody>
        </p:sp>
        <p:sp>
          <p:nvSpPr>
            <p:cNvPr id="922637" name="Text Box 13">
              <a:extLst>
                <a:ext uri="{FF2B5EF4-FFF2-40B4-BE49-F238E27FC236}">
                  <a16:creationId xmlns:a16="http://schemas.microsoft.com/office/drawing/2014/main" id="{471225EF-4483-4BB2-B28D-456838E9AF03}"/>
                </a:ext>
              </a:extLst>
            </p:cNvPr>
            <p:cNvSpPr txBox="1">
              <a:spLocks noChangeArrowheads="1"/>
            </p:cNvSpPr>
            <p:nvPr/>
          </p:nvSpPr>
          <p:spPr bwMode="auto">
            <a:xfrm>
              <a:off x="3600" y="216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anose="02010609060101010101" pitchFamily="49" charset="-122"/>
                </a:rPr>
                <a:t>拒绝证据区间</a:t>
              </a:r>
            </a:p>
          </p:txBody>
        </p:sp>
        <p:sp>
          <p:nvSpPr>
            <p:cNvPr id="922638" name="Text Box 14">
              <a:extLst>
                <a:ext uri="{FF2B5EF4-FFF2-40B4-BE49-F238E27FC236}">
                  <a16:creationId xmlns:a16="http://schemas.microsoft.com/office/drawing/2014/main" id="{38DE2667-BE09-4403-8304-0929CCCE1C96}"/>
                </a:ext>
              </a:extLst>
            </p:cNvPr>
            <p:cNvSpPr txBox="1">
              <a:spLocks noChangeArrowheads="1"/>
            </p:cNvSpPr>
            <p:nvPr/>
          </p:nvSpPr>
          <p:spPr bwMode="auto">
            <a:xfrm>
              <a:off x="2400" y="2640"/>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anose="02010609060101010101" pitchFamily="49" charset="-122"/>
                </a:rPr>
                <a:t>拟信区间</a:t>
              </a:r>
            </a:p>
          </p:txBody>
        </p:sp>
        <p:sp>
          <p:nvSpPr>
            <p:cNvPr id="922639" name="AutoShape 15">
              <a:extLst>
                <a:ext uri="{FF2B5EF4-FFF2-40B4-BE49-F238E27FC236}">
                  <a16:creationId xmlns:a16="http://schemas.microsoft.com/office/drawing/2014/main" id="{C84FD78C-BB4A-46CC-A4EF-7633B699CB10}"/>
                </a:ext>
              </a:extLst>
            </p:cNvPr>
            <p:cNvSpPr>
              <a:spLocks/>
            </p:cNvSpPr>
            <p:nvPr/>
          </p:nvSpPr>
          <p:spPr bwMode="auto">
            <a:xfrm rot="16200000">
              <a:off x="2760" y="1224"/>
              <a:ext cx="192" cy="2544"/>
            </a:xfrm>
            <a:prstGeom prst="leftBrace">
              <a:avLst>
                <a:gd name="adj1" fmla="val 11041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zh-CN" sz="1800"/>
            </a:p>
            <a:p>
              <a:pPr algn="ctr"/>
              <a:endParaRPr lang="en-US" altLang="zh-CN" sz="1800"/>
            </a:p>
            <a:p>
              <a:pPr algn="ctr"/>
              <a:endParaRPr lang="en-US" altLang="zh-CN" sz="1800"/>
            </a:p>
            <a:p>
              <a:pPr algn="ctr"/>
              <a:endParaRPr lang="en-US" altLang="zh-CN" sz="1800"/>
            </a:p>
          </p:txBody>
        </p:sp>
        <p:sp>
          <p:nvSpPr>
            <p:cNvPr id="922640" name="Text Box 16">
              <a:extLst>
                <a:ext uri="{FF2B5EF4-FFF2-40B4-BE49-F238E27FC236}">
                  <a16:creationId xmlns:a16="http://schemas.microsoft.com/office/drawing/2014/main" id="{8170B9AB-ED79-4AB3-B629-CE481B56140F}"/>
                </a:ext>
              </a:extLst>
            </p:cNvPr>
            <p:cNvSpPr txBox="1">
              <a:spLocks noChangeArrowheads="1"/>
            </p:cNvSpPr>
            <p:nvPr/>
          </p:nvSpPr>
          <p:spPr bwMode="auto">
            <a:xfrm>
              <a:off x="960" y="1728"/>
              <a:ext cx="3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dirty="0">
                  <a:latin typeface="Times New Roman" panose="02020603050405020304" pitchFamily="18" charset="0"/>
                  <a:ea typeface="黑体" panose="02010609060101010101" pitchFamily="49" charset="-122"/>
                </a:rPr>
                <a:t>0                   Bel(</a:t>
              </a:r>
              <a:r>
                <a:rPr lang="en-US" altLang="zh-CN" sz="1800" b="1" i="1" dirty="0">
                  <a:latin typeface="Times New Roman" panose="02020603050405020304" pitchFamily="18" charset="0"/>
                  <a:ea typeface="黑体" panose="02010609060101010101" pitchFamily="49" charset="-122"/>
                </a:rPr>
                <a:t>A</a:t>
              </a:r>
              <a:r>
                <a:rPr lang="en-US" altLang="zh-CN" sz="1800" b="1" dirty="0">
                  <a:latin typeface="Times New Roman" panose="02020603050405020304" pitchFamily="18" charset="0"/>
                  <a:ea typeface="黑体" panose="02010609060101010101" pitchFamily="49" charset="-122"/>
                </a:rPr>
                <a:t>)                                </a:t>
              </a:r>
              <a:r>
                <a:rPr lang="en-US" altLang="zh-CN" sz="1800" b="1" i="1" dirty="0">
                  <a:latin typeface="Times New Roman" panose="02020603050405020304" pitchFamily="18" charset="0"/>
                  <a:ea typeface="黑体" panose="02010609060101010101" pitchFamily="49" charset="-122"/>
                </a:rPr>
                <a:t>Pl(A</a:t>
              </a:r>
              <a:r>
                <a:rPr lang="en-US" altLang="zh-CN" sz="1800" b="1" dirty="0">
                  <a:latin typeface="Times New Roman" panose="02020603050405020304" pitchFamily="18" charset="0"/>
                  <a:ea typeface="黑体" panose="02010609060101010101" pitchFamily="49" charset="-122"/>
                </a:rPr>
                <a:t>)</a:t>
              </a:r>
            </a:p>
          </p:txBody>
        </p:sp>
        <p:sp>
          <p:nvSpPr>
            <p:cNvPr id="922641" name="AutoShape 17">
              <a:extLst>
                <a:ext uri="{FF2B5EF4-FFF2-40B4-BE49-F238E27FC236}">
                  <a16:creationId xmlns:a16="http://schemas.microsoft.com/office/drawing/2014/main" id="{BB6242D0-18A7-4B4F-BD0E-E8C0CA9C6258}"/>
                </a:ext>
              </a:extLst>
            </p:cNvPr>
            <p:cNvSpPr>
              <a:spLocks/>
            </p:cNvSpPr>
            <p:nvPr/>
          </p:nvSpPr>
          <p:spPr bwMode="auto">
            <a:xfrm rot="16200000">
              <a:off x="1464" y="1544"/>
              <a:ext cx="144" cy="1008"/>
            </a:xfrm>
            <a:prstGeom prst="leftBrace">
              <a:avLst>
                <a:gd name="adj1" fmla="val 5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42" name="AutoShape 18">
              <a:extLst>
                <a:ext uri="{FF2B5EF4-FFF2-40B4-BE49-F238E27FC236}">
                  <a16:creationId xmlns:a16="http://schemas.microsoft.com/office/drawing/2014/main" id="{8C33BFE3-1A10-457B-87AD-19BE8D37C74D}"/>
                </a:ext>
              </a:extLst>
            </p:cNvPr>
            <p:cNvSpPr>
              <a:spLocks/>
            </p:cNvSpPr>
            <p:nvPr/>
          </p:nvSpPr>
          <p:spPr bwMode="auto">
            <a:xfrm rot="16200000">
              <a:off x="4080" y="1544"/>
              <a:ext cx="144" cy="1008"/>
            </a:xfrm>
            <a:prstGeom prst="leftBrace">
              <a:avLst>
                <a:gd name="adj1" fmla="val 5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2645" name="Rectangle 21">
            <a:extLst>
              <a:ext uri="{FF2B5EF4-FFF2-40B4-BE49-F238E27FC236}">
                <a16:creationId xmlns:a16="http://schemas.microsoft.com/office/drawing/2014/main" id="{B0E574EE-B37C-4A92-8696-7D430D2DA153}"/>
              </a:ext>
            </a:extLst>
          </p:cNvPr>
          <p:cNvSpPr>
            <a:spLocks noGrp="1" noChangeArrowheads="1"/>
          </p:cNvSpPr>
          <p:nvPr>
            <p:ph type="title"/>
          </p:nvPr>
        </p:nvSpPr>
        <p:spPr>
          <a:noFill/>
          <a:ln/>
        </p:spPr>
        <p:txBody>
          <a:bodyPr/>
          <a:lstStyle/>
          <a:p>
            <a:r>
              <a:rPr kumimoji="1" lang="zh-CN" altLang="en-US" dirty="0">
                <a:solidFill>
                  <a:schemeClr val="tx1"/>
                </a:solidFill>
                <a:latin typeface="黑体" panose="02010609060101010101" pitchFamily="49" charset="-122"/>
              </a:rPr>
              <a:t>证据区间和不确定性</a:t>
            </a:r>
          </a:p>
        </p:txBody>
      </p:sp>
      <p:sp>
        <p:nvSpPr>
          <p:cNvPr id="2" name="灯片编号占位符 1">
            <a:extLst>
              <a:ext uri="{FF2B5EF4-FFF2-40B4-BE49-F238E27FC236}">
                <a16:creationId xmlns:a16="http://schemas.microsoft.com/office/drawing/2014/main" id="{5089E858-80F1-4404-955E-8493A2B7154E}"/>
              </a:ext>
            </a:extLst>
          </p:cNvPr>
          <p:cNvSpPr>
            <a:spLocks noGrp="1"/>
          </p:cNvSpPr>
          <p:nvPr>
            <p:ph type="sldNum" sz="quarter" idx="12"/>
          </p:nvPr>
        </p:nvSpPr>
        <p:spPr/>
        <p:txBody>
          <a:bodyPr/>
          <a:lstStyle/>
          <a:p>
            <a:pPr>
              <a:defRPr/>
            </a:pPr>
            <a:fld id="{F93565C8-2DE5-4E5B-A203-1E3BCE8159D5}" type="slidenum">
              <a:rPr lang="zh-CN" altLang="en-US" smtClean="0"/>
              <a:pPr>
                <a:defRPr/>
              </a:pPr>
              <a:t>87</a:t>
            </a:fld>
            <a:endParaRPr lang="en-US" altLang="zh-CN"/>
          </a:p>
        </p:txBody>
      </p:sp>
      <p:sp>
        <p:nvSpPr>
          <p:cNvPr id="3" name="标注: 弯曲线形 2">
            <a:extLst>
              <a:ext uri="{FF2B5EF4-FFF2-40B4-BE49-F238E27FC236}">
                <a16:creationId xmlns:a16="http://schemas.microsoft.com/office/drawing/2014/main" id="{81233635-C9C7-456B-BB42-4EFFCF1D97BD}"/>
              </a:ext>
            </a:extLst>
          </p:cNvPr>
          <p:cNvSpPr/>
          <p:nvPr/>
        </p:nvSpPr>
        <p:spPr bwMode="auto">
          <a:xfrm>
            <a:off x="5397500" y="764740"/>
            <a:ext cx="3171820" cy="1077218"/>
          </a:xfrm>
          <a:prstGeom prst="borderCallout2">
            <a:avLst>
              <a:gd name="adj1" fmla="val 50092"/>
              <a:gd name="adj2" fmla="val -4"/>
              <a:gd name="adj3" fmla="val 50092"/>
              <a:gd name="adj4" fmla="val -16667"/>
              <a:gd name="adj5" fmla="val 96584"/>
              <a:gd name="adj6" fmla="val -25137"/>
            </a:avLst>
          </a:prstGeom>
          <a:solidFill>
            <a:schemeClr val="bg1"/>
          </a:solidFill>
          <a:ln w="12700" cap="sq" cmpd="sng" algn="ctr">
            <a:solidFill>
              <a:schemeClr val="tx1"/>
            </a:solidFill>
            <a:prstDash val="solid"/>
            <a:round/>
            <a:headEnd type="none" w="med" len="med"/>
            <a:tailEnd type="arrow" w="med" len="med"/>
          </a:ln>
          <a:effectLst/>
          <a:extLst/>
        </p:spPr>
        <p:txBody>
          <a:bodyPr vert="horz" wrap="square" lIns="91440" tIns="45720" rIns="91440" bIns="45720" numCol="1" rtlCol="0" anchor="t" anchorCtr="0" compatLnSpc="1">
            <a:prstTxWarp prst="textNoShape">
              <a:avLst/>
            </a:prstTxWarp>
            <a:spAutoFit/>
          </a:bodyPr>
          <a:lstStyle/>
          <a:p>
            <a:pPr algn="just" eaLnBrk="1" hangingPunct="1"/>
            <a:r>
              <a:rPr lang="en-US" altLang="zh-CN" b="1" i="1" dirty="0">
                <a:solidFill>
                  <a:srgbClr val="FF0000"/>
                </a:solidFill>
                <a:cs typeface="Times New Roman" panose="02020603050405020304" pitchFamily="18" charset="0"/>
              </a:rPr>
              <a:t>Pl</a:t>
            </a:r>
            <a:r>
              <a:rPr lang="en-US" altLang="zh-CN" b="1" dirty="0">
                <a:solidFill>
                  <a:srgbClr val="FF0000"/>
                </a:solidFill>
                <a:cs typeface="Times New Roman" panose="02020603050405020304" pitchFamily="18" charset="0"/>
              </a:rPr>
              <a:t>(A) - </a:t>
            </a:r>
            <a:r>
              <a:rPr lang="en-US" altLang="zh-CN" b="1" i="1" dirty="0">
                <a:solidFill>
                  <a:srgbClr val="FF0000"/>
                </a:solidFill>
                <a:cs typeface="Times New Roman" panose="02020603050405020304" pitchFamily="18" charset="0"/>
              </a:rPr>
              <a:t>Bel</a:t>
            </a:r>
            <a:r>
              <a:rPr lang="en-US" altLang="zh-CN" b="1" dirty="0">
                <a:solidFill>
                  <a:srgbClr val="FF0000"/>
                </a:solidFill>
                <a:cs typeface="Times New Roman" panose="02020603050405020304" pitchFamily="18" charset="0"/>
              </a:rPr>
              <a:t>(A)</a:t>
            </a:r>
            <a:r>
              <a:rPr lang="zh-CN" altLang="en-US" b="1" dirty="0">
                <a:solidFill>
                  <a:srgbClr val="FF0000"/>
                </a:solidFill>
                <a:cs typeface="Times New Roman" panose="02020603050405020304" pitchFamily="18" charset="0"/>
              </a:rPr>
              <a:t>表示既不为假、又不为真的信任程度或者说既不信任</a:t>
            </a:r>
            <a:r>
              <a:rPr lang="en-US" altLang="zh-CN" b="1" dirty="0">
                <a:solidFill>
                  <a:srgbClr val="FF0000"/>
                </a:solidFill>
                <a:cs typeface="Times New Roman" panose="02020603050405020304" pitchFamily="18" charset="0"/>
              </a:rPr>
              <a:t>A</a:t>
            </a:r>
            <a:r>
              <a:rPr lang="zh-CN" altLang="en-US" b="1" dirty="0">
                <a:solidFill>
                  <a:srgbClr val="FF0000"/>
                </a:solidFill>
                <a:cs typeface="Times New Roman" panose="02020603050405020304" pitchFamily="18" charset="0"/>
              </a:rPr>
              <a:t>也不信任</a:t>
            </a:r>
            <a:r>
              <a:rPr lang="zh-CN" altLang="en-US" b="1" dirty="0">
                <a:solidFill>
                  <a:srgbClr val="FF0000"/>
                </a:solidFill>
                <a:cs typeface="Times New Roman" panose="02020603050405020304" pitchFamily="18" charset="0"/>
                <a:sym typeface="Symbol" panose="05050102010706020507" pitchFamily="18" charset="2"/>
              </a:rPr>
              <a:t></a:t>
            </a:r>
            <a:r>
              <a:rPr lang="en-US" altLang="zh-CN" b="1" dirty="0">
                <a:solidFill>
                  <a:srgbClr val="FF0000"/>
                </a:solidFill>
                <a:cs typeface="Times New Roman" panose="02020603050405020304" pitchFamily="18" charset="0"/>
              </a:rPr>
              <a:t>A</a:t>
            </a:r>
            <a:r>
              <a:rPr lang="zh-CN" altLang="en-US" b="1" dirty="0">
                <a:solidFill>
                  <a:srgbClr val="FF0000"/>
                </a:solidFill>
                <a:cs typeface="Times New Roman" panose="02020603050405020304" pitchFamily="18" charset="0"/>
              </a:rPr>
              <a:t>的程度</a:t>
            </a:r>
            <a:r>
              <a:rPr lang="zh-CN" altLang="en-US" b="1" dirty="0">
                <a:cs typeface="Times New Roman" panose="02020603050405020304" pitchFamily="18" charset="0"/>
              </a:rPr>
              <a:t>，即是对</a:t>
            </a:r>
            <a:r>
              <a:rPr lang="en-US" altLang="zh-CN" b="1" dirty="0">
                <a:cs typeface="Times New Roman" panose="02020603050405020304" pitchFamily="18" charset="0"/>
              </a:rPr>
              <a:t>A</a:t>
            </a:r>
            <a:r>
              <a:rPr lang="zh-CN" altLang="en-US" b="1" dirty="0">
                <a:cs typeface="Times New Roman" panose="02020603050405020304" pitchFamily="18" charset="0"/>
              </a:rPr>
              <a:t>是真是假不知道的程度。</a:t>
            </a:r>
            <a:endParaRPr kumimoji="0" lang="zh-CN" altLang="en-US" sz="1600" b="1" i="0" u="none" strike="noStrike" cap="none" normalizeH="0" baseline="0" dirty="0">
              <a:ln>
                <a:noFill/>
              </a:ln>
              <a:solidFill>
                <a:schemeClr val="tx1"/>
              </a:solidFill>
              <a:effectLst/>
              <a:latin typeface="Times New Roman" pitchFamily="18" charset="0"/>
              <a:ea typeface="华文仿宋" pitchFamily="2" charset="-122"/>
            </a:endParaRPr>
          </a:p>
        </p:txBody>
      </p:sp>
      <p:sp>
        <p:nvSpPr>
          <p:cNvPr id="4" name="对话气泡: 矩形 3">
            <a:extLst>
              <a:ext uri="{FF2B5EF4-FFF2-40B4-BE49-F238E27FC236}">
                <a16:creationId xmlns:a16="http://schemas.microsoft.com/office/drawing/2014/main" id="{DA8B6896-51D2-475E-A80B-B6D0FDCD8673}"/>
              </a:ext>
            </a:extLst>
          </p:cNvPr>
          <p:cNvSpPr/>
          <p:nvPr/>
        </p:nvSpPr>
        <p:spPr bwMode="auto">
          <a:xfrm>
            <a:off x="6638615" y="4381500"/>
            <a:ext cx="2059455" cy="338554"/>
          </a:xfrm>
          <a:prstGeom prst="wedgeRectCallout">
            <a:avLst>
              <a:gd name="adj1" fmla="val -47645"/>
              <a:gd name="adj2" fmla="val 83929"/>
            </a:avLst>
          </a:prstGeom>
          <a:solidFill>
            <a:schemeClr val="bg2"/>
          </a:solidFill>
          <a:ln w="12700" cap="sq"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1" i="0" u="none" strike="noStrike" cap="none" normalizeH="0" baseline="0" dirty="0">
                <a:ln>
                  <a:noFill/>
                </a:ln>
                <a:solidFill>
                  <a:schemeClr val="tx1"/>
                </a:solidFill>
                <a:effectLst/>
                <a:latin typeface="Times New Roman" pitchFamily="18" charset="0"/>
                <a:ea typeface="华文仿宋" pitchFamily="2" charset="-122"/>
              </a:rPr>
              <a:t>只要不是真的就不信</a:t>
            </a:r>
          </a:p>
        </p:txBody>
      </p:sp>
      <p:sp>
        <p:nvSpPr>
          <p:cNvPr id="22" name="对话气泡: 矩形 21">
            <a:extLst>
              <a:ext uri="{FF2B5EF4-FFF2-40B4-BE49-F238E27FC236}">
                <a16:creationId xmlns:a16="http://schemas.microsoft.com/office/drawing/2014/main" id="{2E66E201-601C-4DAC-B7C7-1485B6502932}"/>
              </a:ext>
            </a:extLst>
          </p:cNvPr>
          <p:cNvSpPr/>
          <p:nvPr/>
        </p:nvSpPr>
        <p:spPr bwMode="auto">
          <a:xfrm>
            <a:off x="5325106" y="5888623"/>
            <a:ext cx="3224370" cy="338554"/>
          </a:xfrm>
          <a:prstGeom prst="wedgeRectCallout">
            <a:avLst>
              <a:gd name="adj1" fmla="val 563"/>
              <a:gd name="adj2" fmla="val -92380"/>
            </a:avLst>
          </a:prstGeom>
          <a:solidFill>
            <a:srgbClr val="FFC000">
              <a:alpha val="24000"/>
            </a:srgbClr>
          </a:solidFill>
          <a:ln w="12700" cap="sq"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1" i="0" u="none" strike="noStrike" cap="none" normalizeH="0" baseline="0" dirty="0">
                <a:ln>
                  <a:noFill/>
                </a:ln>
                <a:solidFill>
                  <a:schemeClr val="tx2"/>
                </a:solidFill>
                <a:effectLst/>
                <a:latin typeface="Times New Roman" pitchFamily="18" charset="0"/>
                <a:ea typeface="华文仿宋" pitchFamily="2" charset="-122"/>
              </a:rPr>
              <a:t>只要不是假的就信，如</a:t>
            </a:r>
            <a:r>
              <a:rPr kumimoji="0" lang="en-US" altLang="zh-CN" sz="1600" b="1" i="0" u="none" strike="noStrike" cap="none" normalizeH="0" baseline="0" dirty="0">
                <a:ln>
                  <a:noFill/>
                </a:ln>
                <a:solidFill>
                  <a:schemeClr val="tx2"/>
                </a:solidFill>
                <a:effectLst/>
                <a:latin typeface="Times New Roman" pitchFamily="18" charset="0"/>
                <a:ea typeface="华文仿宋" pitchFamily="2" charset="-122"/>
              </a:rPr>
              <a:t>Null</a:t>
            </a:r>
            <a:r>
              <a:rPr kumimoji="0" lang="zh-CN" altLang="en-US" sz="1600" b="1" i="0" u="none" strike="noStrike" cap="none" normalizeH="0" baseline="0" dirty="0">
                <a:ln>
                  <a:noFill/>
                </a:ln>
                <a:solidFill>
                  <a:schemeClr val="tx2"/>
                </a:solidFill>
                <a:effectLst/>
                <a:latin typeface="Times New Roman" pitchFamily="18" charset="0"/>
                <a:ea typeface="华文仿宋" pitchFamily="2" charset="-122"/>
              </a:rPr>
              <a:t>也信</a:t>
            </a:r>
          </a:p>
        </p:txBody>
      </p:sp>
      <p:sp>
        <p:nvSpPr>
          <p:cNvPr id="5" name="矩形 4">
            <a:extLst>
              <a:ext uri="{FF2B5EF4-FFF2-40B4-BE49-F238E27FC236}">
                <a16:creationId xmlns:a16="http://schemas.microsoft.com/office/drawing/2014/main" id="{1AAC2B84-4CDE-40B6-9A17-C113ED26BED4}"/>
              </a:ext>
            </a:extLst>
          </p:cNvPr>
          <p:cNvSpPr/>
          <p:nvPr/>
        </p:nvSpPr>
        <p:spPr>
          <a:xfrm>
            <a:off x="3383851" y="2432637"/>
            <a:ext cx="1588897" cy="338554"/>
          </a:xfrm>
          <a:prstGeom prst="rect">
            <a:avLst/>
          </a:prstGeom>
        </p:spPr>
        <p:txBody>
          <a:bodyPr wrap="none">
            <a:spAutoFit/>
          </a:bodyPr>
          <a:lstStyle/>
          <a:p>
            <a:r>
              <a:rPr lang="en-US" altLang="zh-CN" b="1" dirty="0">
                <a:solidFill>
                  <a:srgbClr val="FF0000"/>
                </a:solidFill>
                <a:cs typeface="Times New Roman" panose="02020603050405020304" pitchFamily="18" charset="0"/>
              </a:rPr>
              <a:t>[</a:t>
            </a:r>
            <a:r>
              <a:rPr lang="en-US" altLang="zh-CN" b="1" i="1" dirty="0">
                <a:solidFill>
                  <a:srgbClr val="FF0000"/>
                </a:solidFill>
                <a:cs typeface="Times New Roman" panose="02020603050405020304" pitchFamily="18" charset="0"/>
              </a:rPr>
              <a:t>Bel</a:t>
            </a:r>
            <a:r>
              <a:rPr lang="en-US" altLang="zh-CN" b="1" dirty="0">
                <a:solidFill>
                  <a:srgbClr val="FF0000"/>
                </a:solidFill>
                <a:cs typeface="Times New Roman" panose="02020603050405020304" pitchFamily="18" charset="0"/>
              </a:rPr>
              <a:t>(A), </a:t>
            </a:r>
            <a:r>
              <a:rPr lang="en-US" altLang="zh-CN" b="1" i="1" dirty="0">
                <a:solidFill>
                  <a:srgbClr val="FF0000"/>
                </a:solidFill>
                <a:cs typeface="Times New Roman" panose="02020603050405020304" pitchFamily="18" charset="0"/>
              </a:rPr>
              <a:t>Pl</a:t>
            </a:r>
            <a:r>
              <a:rPr lang="en-US" altLang="zh-CN" b="1" dirty="0">
                <a:solidFill>
                  <a:srgbClr val="FF0000"/>
                </a:solidFill>
                <a:cs typeface="Times New Roman" panose="02020603050405020304" pitchFamily="18" charset="0"/>
              </a:rPr>
              <a:t>(A)</a:t>
            </a:r>
            <a:r>
              <a:rPr lang="zh-CN" altLang="en-US" b="1" dirty="0">
                <a:solidFill>
                  <a:srgbClr val="FF0000"/>
                </a:solidFill>
                <a:cs typeface="Times New Roman" panose="02020603050405020304" pitchFamily="18" charset="0"/>
              </a:rPr>
              <a:t>］</a:t>
            </a:r>
            <a:endParaRPr lang="zh-CN" altLang="en-US" b="1" dirty="0">
              <a:solidFill>
                <a:srgbClr val="FF0000"/>
              </a:solidFill>
            </a:endParaRPr>
          </a:p>
        </p:txBody>
      </p:sp>
    </p:spTree>
    <p:extLst>
      <p:ext uri="{BB962C8B-B14F-4D97-AF65-F5344CB8AC3E}">
        <p14:creationId xmlns:p14="http://schemas.microsoft.com/office/powerpoint/2010/main" val="14791912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6F139-9574-492A-8327-ACD7DCB7D4E4}"/>
              </a:ext>
            </a:extLst>
          </p:cNvPr>
          <p:cNvSpPr>
            <a:spLocks noGrp="1"/>
          </p:cNvSpPr>
          <p:nvPr>
            <p:ph type="title"/>
          </p:nvPr>
        </p:nvSpPr>
        <p:spPr/>
        <p:txBody>
          <a:bodyPr/>
          <a:lstStyle/>
          <a:p>
            <a:r>
              <a:rPr lang="zh-CN" altLang="en-US" dirty="0"/>
              <a:t>信任区间讨论</a:t>
            </a:r>
          </a:p>
        </p:txBody>
      </p:sp>
      <p:sp>
        <p:nvSpPr>
          <p:cNvPr id="3" name="内容占位符 2">
            <a:extLst>
              <a:ext uri="{FF2B5EF4-FFF2-40B4-BE49-F238E27FC236}">
                <a16:creationId xmlns:a16="http://schemas.microsoft.com/office/drawing/2014/main" id="{ED4CEC45-9D90-4448-84E2-EEE559AA5E12}"/>
              </a:ext>
            </a:extLst>
          </p:cNvPr>
          <p:cNvSpPr>
            <a:spLocks noGrp="1"/>
          </p:cNvSpPr>
          <p:nvPr>
            <p:ph idx="1"/>
          </p:nvPr>
        </p:nvSpPr>
        <p:spPr/>
        <p:txBody>
          <a:bodyPr/>
          <a:lstStyle/>
          <a:p>
            <a:pPr>
              <a:lnSpc>
                <a:spcPct val="150000"/>
              </a:lnSpc>
            </a:pPr>
            <a:r>
              <a:rPr lang="zh-CN" altLang="en-US" dirty="0">
                <a:latin typeface="Times New Roman" panose="02020603050405020304" pitchFamily="18" charset="0"/>
                <a:cs typeface="Times New Roman" panose="02020603050405020304" pitchFamily="18" charset="0"/>
              </a:rPr>
              <a:t>由此可知，</a:t>
            </a:r>
            <a:r>
              <a:rPr lang="en-US" altLang="zh-CN" dirty="0">
                <a:solidFill>
                  <a:srgbClr val="FF0000"/>
                </a:solidFill>
                <a:cs typeface="Times New Roman" panose="02020603050405020304" pitchFamily="18" charset="0"/>
              </a:rPr>
              <a:t>[</a:t>
            </a:r>
            <a:r>
              <a:rPr lang="en-US" altLang="zh-CN" i="1" dirty="0">
                <a:solidFill>
                  <a:srgbClr val="FF0000"/>
                </a:solidFill>
                <a:cs typeface="Times New Roman" panose="02020603050405020304" pitchFamily="18" charset="0"/>
              </a:rPr>
              <a:t>Bel</a:t>
            </a:r>
            <a:r>
              <a:rPr lang="en-US" altLang="zh-CN" dirty="0">
                <a:solidFill>
                  <a:srgbClr val="FF0000"/>
                </a:solidFill>
                <a:cs typeface="Times New Roman" panose="02020603050405020304" pitchFamily="18" charset="0"/>
              </a:rPr>
              <a:t>(A), </a:t>
            </a:r>
            <a:r>
              <a:rPr lang="en-US" altLang="zh-CN" i="1" dirty="0">
                <a:solidFill>
                  <a:srgbClr val="FF0000"/>
                </a:solidFill>
                <a:cs typeface="Times New Roman" panose="02020603050405020304" pitchFamily="18" charset="0"/>
              </a:rPr>
              <a:t>Pl</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存在三个特殊的区间：</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en-US" altLang="zh-CN" sz="2000" dirty="0">
                <a:latin typeface="Times New Roman" panose="02020603050405020304" pitchFamily="18" charset="0"/>
                <a:cs typeface="Times New Roman" panose="02020603050405020304" pitchFamily="18" charset="0"/>
              </a:rPr>
              <a:t>[</a:t>
            </a:r>
            <a:r>
              <a:rPr lang="en-US" altLang="zh-CN" sz="2000" i="1" dirty="0">
                <a:cs typeface="Times New Roman" panose="02020603050405020304" pitchFamily="18" charset="0"/>
              </a:rPr>
              <a:t>Bel</a:t>
            </a:r>
            <a:r>
              <a:rPr lang="en-US" altLang="zh-CN" sz="2000" dirty="0">
                <a:cs typeface="Times New Roman" panose="02020603050405020304" pitchFamily="18" charset="0"/>
              </a:rPr>
              <a:t>(A), </a:t>
            </a:r>
            <a:r>
              <a:rPr lang="en-US" altLang="zh-CN" sz="2000" i="1" dirty="0">
                <a:cs typeface="Times New Roman" panose="02020603050405020304" pitchFamily="18" charset="0"/>
              </a:rPr>
              <a:t>Pl</a:t>
            </a:r>
            <a:r>
              <a:rPr lang="en-US" altLang="zh-CN" sz="2000" dirty="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]=[1,1]</a:t>
            </a:r>
            <a:r>
              <a:rPr lang="zh-CN" altLang="en-US" sz="2000" dirty="0">
                <a:latin typeface="Times New Roman" panose="02020603050405020304" pitchFamily="18" charset="0"/>
                <a:cs typeface="Times New Roman" panose="02020603050405020304" pitchFamily="18" charset="0"/>
              </a:rPr>
              <a:t>，表示信任</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为真；</a:t>
            </a:r>
            <a:endParaRPr lang="en-US" altLang="zh-CN" sz="2000" dirty="0">
              <a:latin typeface="Times New Roman" panose="02020603050405020304" pitchFamily="18" charset="0"/>
              <a:cs typeface="Times New Roman" panose="02020603050405020304" pitchFamily="18" charset="0"/>
            </a:endParaRPr>
          </a:p>
          <a:p>
            <a:pPr lvl="1">
              <a:lnSpc>
                <a:spcPct val="150000"/>
              </a:lnSpc>
            </a:pPr>
            <a:r>
              <a:rPr lang="en-US" altLang="zh-CN" sz="2000" dirty="0">
                <a:latin typeface="Times New Roman" panose="02020603050405020304" pitchFamily="18" charset="0"/>
                <a:cs typeface="Times New Roman" panose="02020603050405020304" pitchFamily="18" charset="0"/>
              </a:rPr>
              <a:t>[</a:t>
            </a:r>
            <a:r>
              <a:rPr lang="en-US" altLang="zh-CN" sz="2000" i="1" dirty="0">
                <a:cs typeface="Times New Roman" panose="02020603050405020304" pitchFamily="18" charset="0"/>
              </a:rPr>
              <a:t>Bel</a:t>
            </a:r>
            <a:r>
              <a:rPr lang="en-US" altLang="zh-CN" sz="2000" dirty="0">
                <a:cs typeface="Times New Roman" panose="02020603050405020304" pitchFamily="18" charset="0"/>
              </a:rPr>
              <a:t>(A), </a:t>
            </a:r>
            <a:r>
              <a:rPr lang="en-US" altLang="zh-CN" sz="2000" i="1" dirty="0">
                <a:cs typeface="Times New Roman" panose="02020603050405020304" pitchFamily="18" charset="0"/>
              </a:rPr>
              <a:t>Pl</a:t>
            </a:r>
            <a:r>
              <a:rPr lang="en-US" altLang="zh-CN" sz="2000" dirty="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]=[0,0]</a:t>
            </a:r>
            <a:r>
              <a:rPr lang="zh-CN" altLang="en-US" sz="2000" dirty="0">
                <a:latin typeface="Times New Roman" panose="02020603050405020304" pitchFamily="18" charset="0"/>
                <a:cs typeface="Times New Roman" panose="02020603050405020304" pitchFamily="18" charset="0"/>
              </a:rPr>
              <a:t>，表示信任</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为假；</a:t>
            </a:r>
            <a:endParaRPr lang="en-US" altLang="zh-CN" sz="2000" dirty="0">
              <a:latin typeface="Times New Roman" panose="02020603050405020304" pitchFamily="18" charset="0"/>
              <a:cs typeface="Times New Roman" panose="02020603050405020304" pitchFamily="18" charset="0"/>
            </a:endParaRPr>
          </a:p>
          <a:p>
            <a:pPr lvl="1">
              <a:lnSpc>
                <a:spcPct val="150000"/>
              </a:lnSpc>
            </a:pPr>
            <a:r>
              <a:rPr lang="en-US" altLang="zh-CN" sz="2000" dirty="0">
                <a:latin typeface="Times New Roman" panose="02020603050405020304" pitchFamily="18" charset="0"/>
                <a:cs typeface="Times New Roman" panose="02020603050405020304" pitchFamily="18" charset="0"/>
              </a:rPr>
              <a:t>[</a:t>
            </a:r>
            <a:r>
              <a:rPr lang="en-US" altLang="zh-CN" sz="2000" i="1" dirty="0">
                <a:cs typeface="Times New Roman" panose="02020603050405020304" pitchFamily="18" charset="0"/>
              </a:rPr>
              <a:t>Bel</a:t>
            </a:r>
            <a:r>
              <a:rPr lang="en-US" altLang="zh-CN" sz="2000" dirty="0">
                <a:cs typeface="Times New Roman" panose="02020603050405020304" pitchFamily="18" charset="0"/>
              </a:rPr>
              <a:t>(A), </a:t>
            </a:r>
            <a:r>
              <a:rPr lang="en-US" altLang="zh-CN" sz="2000" i="1" dirty="0">
                <a:cs typeface="Times New Roman" panose="02020603050405020304" pitchFamily="18" charset="0"/>
              </a:rPr>
              <a:t>Pl</a:t>
            </a:r>
            <a:r>
              <a:rPr lang="en-US" altLang="zh-CN" sz="2000" dirty="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]=[0,1]</a:t>
            </a:r>
            <a:r>
              <a:rPr lang="zh-CN" altLang="en-US" sz="2000" dirty="0">
                <a:latin typeface="Times New Roman" panose="02020603050405020304" pitchFamily="18" charset="0"/>
                <a:cs typeface="Times New Roman" panose="02020603050405020304" pitchFamily="18" charset="0"/>
              </a:rPr>
              <a:t>，表示对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是真是假一无所知。</a:t>
            </a:r>
            <a:endParaRPr lang="en-US" altLang="zh-CN" sz="2000" dirty="0">
              <a:latin typeface="Times New Roman" panose="02020603050405020304" pitchFamily="18" charset="0"/>
              <a:cs typeface="Times New Roman" panose="02020603050405020304" pitchFamily="18" charset="0"/>
            </a:endParaRPr>
          </a:p>
          <a:p>
            <a:pPr lvl="1">
              <a:lnSpc>
                <a:spcPct val="150000"/>
              </a:lnSpc>
            </a:pPr>
            <a:r>
              <a:rPr lang="en-US" altLang="zh-CN" sz="2000" dirty="0">
                <a:latin typeface="Times New Roman" panose="02020603050405020304" pitchFamily="18" charset="0"/>
                <a:cs typeface="Times New Roman" panose="02020603050405020304" pitchFamily="18" charset="0"/>
              </a:rPr>
              <a:t>[</a:t>
            </a:r>
            <a:r>
              <a:rPr lang="en-US" altLang="zh-CN" sz="2000" i="1" dirty="0">
                <a:cs typeface="Times New Roman" panose="02020603050405020304" pitchFamily="18" charset="0"/>
              </a:rPr>
              <a:t>Bel</a:t>
            </a:r>
            <a:r>
              <a:rPr lang="en-US" altLang="zh-CN" sz="2000" dirty="0">
                <a:cs typeface="Times New Roman" panose="02020603050405020304" pitchFamily="18" charset="0"/>
              </a:rPr>
              <a:t>(A), </a:t>
            </a:r>
            <a:r>
              <a:rPr lang="en-US" altLang="zh-CN" sz="2000" i="1" dirty="0">
                <a:cs typeface="Times New Roman" panose="02020603050405020304" pitchFamily="18" charset="0"/>
              </a:rPr>
              <a:t>Pl</a:t>
            </a:r>
            <a:r>
              <a:rPr lang="en-US" altLang="zh-CN" sz="2000" dirty="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]=[0.25,0.85]</a:t>
            </a:r>
            <a:r>
              <a:rPr lang="zh-CN" altLang="en-US" sz="2000" dirty="0">
                <a:latin typeface="Times New Roman" panose="02020603050405020304" pitchFamily="18" charset="0"/>
                <a:cs typeface="Times New Roman" panose="02020603050405020304" pitchFamily="18" charset="0"/>
              </a:rPr>
              <a:t>，表示对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为真的信任度为</a:t>
            </a:r>
            <a:r>
              <a:rPr lang="en-US" altLang="zh-CN" sz="2000" dirty="0">
                <a:latin typeface="Times New Roman" panose="02020603050405020304" pitchFamily="18" charset="0"/>
                <a:cs typeface="Times New Roman" panose="02020603050405020304" pitchFamily="18" charset="0"/>
              </a:rPr>
              <a:t>0.25</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为假的信任度为</a:t>
            </a:r>
            <a:r>
              <a:rPr lang="en-US" altLang="zh-CN" sz="2000" dirty="0">
                <a:latin typeface="Times New Roman" panose="02020603050405020304" pitchFamily="18" charset="0"/>
                <a:cs typeface="Times New Roman" panose="02020603050405020304" pitchFamily="18" charset="0"/>
              </a:rPr>
              <a:t>0.15</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0.85-0.25=0.6</a:t>
            </a:r>
            <a:r>
              <a:rPr lang="zh-CN" altLang="en-US" sz="2000" dirty="0">
                <a:latin typeface="Times New Roman" panose="02020603050405020304" pitchFamily="18" charset="0"/>
                <a:cs typeface="Times New Roman" panose="02020603050405020304" pitchFamily="18" charset="0"/>
              </a:rPr>
              <a:t>表示对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不知道的程度。</a:t>
            </a:r>
          </a:p>
        </p:txBody>
      </p:sp>
      <p:sp>
        <p:nvSpPr>
          <p:cNvPr id="4" name="灯片编号占位符 3">
            <a:extLst>
              <a:ext uri="{FF2B5EF4-FFF2-40B4-BE49-F238E27FC236}">
                <a16:creationId xmlns:a16="http://schemas.microsoft.com/office/drawing/2014/main" id="{86F459E6-D351-40CF-B921-707C706B096D}"/>
              </a:ext>
            </a:extLst>
          </p:cNvPr>
          <p:cNvSpPr>
            <a:spLocks noGrp="1"/>
          </p:cNvSpPr>
          <p:nvPr>
            <p:ph type="sldNum" sz="quarter" idx="12"/>
          </p:nvPr>
        </p:nvSpPr>
        <p:spPr/>
        <p:txBody>
          <a:bodyPr/>
          <a:lstStyle/>
          <a:p>
            <a:pPr>
              <a:defRPr/>
            </a:pPr>
            <a:fld id="{F93565C8-2DE5-4E5B-A203-1E3BCE8159D5}" type="slidenum">
              <a:rPr lang="zh-CN" altLang="en-US" smtClean="0"/>
              <a:pPr>
                <a:defRPr/>
              </a:pPr>
              <a:t>88</a:t>
            </a:fld>
            <a:endParaRPr lang="en-US" altLang="zh-CN"/>
          </a:p>
        </p:txBody>
      </p:sp>
    </p:spTree>
    <p:extLst>
      <p:ext uri="{BB962C8B-B14F-4D97-AF65-F5344CB8AC3E}">
        <p14:creationId xmlns:p14="http://schemas.microsoft.com/office/powerpoint/2010/main" val="42754793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D57FE-B4BC-4E02-A0C9-A86CA7C0867C}"/>
              </a:ext>
            </a:extLst>
          </p:cNvPr>
          <p:cNvSpPr>
            <a:spLocks noGrp="1"/>
          </p:cNvSpPr>
          <p:nvPr>
            <p:ph type="title"/>
          </p:nvPr>
        </p:nvSpPr>
        <p:spPr/>
        <p:txBody>
          <a:bodyPr/>
          <a:lstStyle/>
          <a:p>
            <a:r>
              <a:rPr lang="zh-CN" altLang="en-US" dirty="0">
                <a:latin typeface="Times New Roman" panose="02020603050405020304" pitchFamily="18" charset="0"/>
              </a:rPr>
              <a:t>概率分配函数的正交和</a:t>
            </a:r>
            <a:endParaRPr lang="zh-CN" altLang="en-US" dirty="0"/>
          </a:p>
        </p:txBody>
      </p:sp>
      <p:sp>
        <p:nvSpPr>
          <p:cNvPr id="3" name="内容占位符 2">
            <a:extLst>
              <a:ext uri="{FF2B5EF4-FFF2-40B4-BE49-F238E27FC236}">
                <a16:creationId xmlns:a16="http://schemas.microsoft.com/office/drawing/2014/main" id="{D768E879-D14F-453D-ABA8-16DB9FFAF1F3}"/>
              </a:ext>
            </a:extLst>
          </p:cNvPr>
          <p:cNvSpPr>
            <a:spLocks noGrp="1"/>
          </p:cNvSpPr>
          <p:nvPr>
            <p:ph idx="1"/>
          </p:nvPr>
        </p:nvSpPr>
        <p:spPr/>
        <p:txBody>
          <a:bodyPr/>
          <a:lstStyle/>
          <a:p>
            <a:pPr>
              <a:lnSpc>
                <a:spcPct val="130000"/>
              </a:lnSpc>
              <a:spcBef>
                <a:spcPct val="0"/>
              </a:spcBef>
            </a:pPr>
            <a:r>
              <a:rPr lang="zh-CN" altLang="en-US" dirty="0">
                <a:ea typeface="+mn-ea"/>
              </a:rPr>
              <a:t>有时对同样的证据会得到两个</a:t>
            </a:r>
            <a:r>
              <a:rPr lang="zh-CN" altLang="en-US" dirty="0">
                <a:latin typeface="微软雅黑" panose="020B0503020204020204" pitchFamily="34" charset="-122"/>
              </a:rPr>
              <a:t>不同的概率分配函数</a:t>
            </a:r>
            <a:r>
              <a:rPr lang="zh-CN" altLang="en-US" dirty="0">
                <a:ea typeface="+mn-ea"/>
              </a:rPr>
              <a:t>，例如，对样本空间</a:t>
            </a:r>
            <a:r>
              <a:rPr lang="en-US" altLang="zh-CN" dirty="0">
                <a:ea typeface="+mn-ea"/>
              </a:rPr>
              <a:t>D={a</a:t>
            </a:r>
            <a:r>
              <a:rPr lang="zh-CN" altLang="en-US" dirty="0">
                <a:ea typeface="+mn-ea"/>
              </a:rPr>
              <a:t>，</a:t>
            </a:r>
            <a:r>
              <a:rPr lang="en-US" altLang="zh-CN" dirty="0">
                <a:ea typeface="+mn-ea"/>
              </a:rPr>
              <a:t>b}</a:t>
            </a:r>
            <a:r>
              <a:rPr lang="zh-CN" altLang="en-US" dirty="0">
                <a:ea typeface="+mn-ea"/>
              </a:rPr>
              <a:t>，从不同的来源分别得到如下两个概率分配函数：</a:t>
            </a:r>
          </a:p>
          <a:p>
            <a:pPr lvl="1">
              <a:lnSpc>
                <a:spcPct val="130000"/>
              </a:lnSpc>
              <a:spcBef>
                <a:spcPct val="0"/>
              </a:spcBef>
            </a:pPr>
            <a:r>
              <a:rPr lang="en-US" altLang="zh-CN" dirty="0"/>
              <a:t>M</a:t>
            </a:r>
            <a:r>
              <a:rPr lang="en-US" altLang="zh-CN" baseline="-10000" dirty="0"/>
              <a:t>1</a:t>
            </a:r>
            <a:r>
              <a:rPr lang="en-US" altLang="zh-CN" dirty="0"/>
              <a:t>({a})=0.3  M</a:t>
            </a:r>
            <a:r>
              <a:rPr lang="en-US" altLang="zh-CN" baseline="-10000" dirty="0"/>
              <a:t>1</a:t>
            </a:r>
            <a:r>
              <a:rPr lang="en-US" altLang="zh-CN" dirty="0"/>
              <a:t>({b})=0.6  M</a:t>
            </a:r>
            <a:r>
              <a:rPr lang="en-US" altLang="zh-CN" baseline="-10000" dirty="0"/>
              <a:t>1</a:t>
            </a:r>
            <a:r>
              <a:rPr lang="en-US" altLang="zh-CN" dirty="0"/>
              <a:t>({</a:t>
            </a:r>
            <a:r>
              <a:rPr lang="en-US" altLang="zh-CN" dirty="0" err="1"/>
              <a:t>a,b</a:t>
            </a:r>
            <a:r>
              <a:rPr lang="en-US" altLang="zh-CN" dirty="0"/>
              <a:t>})=0.1  M</a:t>
            </a:r>
            <a:r>
              <a:rPr lang="en-US" altLang="zh-CN" baseline="-10000" dirty="0"/>
              <a:t>1</a:t>
            </a:r>
            <a:r>
              <a:rPr lang="en-US" altLang="zh-CN" dirty="0"/>
              <a:t>(</a:t>
            </a:r>
            <a:r>
              <a:rPr lang="en-US" altLang="zh-CN" dirty="0">
                <a:sym typeface="Symbol" panose="05050102010706020507" pitchFamily="18" charset="2"/>
              </a:rPr>
              <a:t></a:t>
            </a:r>
            <a:r>
              <a:rPr lang="en-US" altLang="zh-CN" dirty="0"/>
              <a:t>)=0</a:t>
            </a:r>
          </a:p>
          <a:p>
            <a:pPr lvl="1">
              <a:lnSpc>
                <a:spcPct val="130000"/>
              </a:lnSpc>
              <a:spcBef>
                <a:spcPct val="0"/>
              </a:spcBef>
            </a:pPr>
            <a:r>
              <a:rPr lang="en-US" altLang="zh-CN" dirty="0"/>
              <a:t>M</a:t>
            </a:r>
            <a:r>
              <a:rPr lang="en-US" altLang="zh-CN" baseline="-10000" dirty="0"/>
              <a:t>2</a:t>
            </a:r>
            <a:r>
              <a:rPr lang="en-US" altLang="zh-CN" dirty="0"/>
              <a:t>({a})=0.4  M</a:t>
            </a:r>
            <a:r>
              <a:rPr lang="en-US" altLang="zh-CN" baseline="-10000" dirty="0"/>
              <a:t>2</a:t>
            </a:r>
            <a:r>
              <a:rPr lang="en-US" altLang="zh-CN" dirty="0"/>
              <a:t>({b})=0.4  M</a:t>
            </a:r>
            <a:r>
              <a:rPr lang="en-US" altLang="zh-CN" baseline="-10000" dirty="0"/>
              <a:t>2</a:t>
            </a:r>
            <a:r>
              <a:rPr lang="en-US" altLang="zh-CN" dirty="0"/>
              <a:t>({</a:t>
            </a:r>
            <a:r>
              <a:rPr lang="en-US" altLang="zh-CN" dirty="0" err="1"/>
              <a:t>a,b</a:t>
            </a:r>
            <a:r>
              <a:rPr lang="en-US" altLang="zh-CN" dirty="0"/>
              <a:t>})=0.2  M</a:t>
            </a:r>
            <a:r>
              <a:rPr lang="en-US" altLang="zh-CN" baseline="-10000" dirty="0"/>
              <a:t>2</a:t>
            </a:r>
            <a:r>
              <a:rPr lang="en-US" altLang="zh-CN" dirty="0"/>
              <a:t>(</a:t>
            </a:r>
            <a:r>
              <a:rPr lang="en-US" altLang="zh-CN" dirty="0">
                <a:sym typeface="Symbol" panose="05050102010706020507" pitchFamily="18" charset="2"/>
              </a:rPr>
              <a:t></a:t>
            </a:r>
            <a:r>
              <a:rPr lang="en-US" altLang="zh-CN" dirty="0"/>
              <a:t>)=0</a:t>
            </a:r>
          </a:p>
          <a:p>
            <a:pPr>
              <a:lnSpc>
                <a:spcPct val="130000"/>
              </a:lnSpc>
              <a:spcBef>
                <a:spcPct val="0"/>
              </a:spcBef>
            </a:pPr>
            <a:r>
              <a:rPr lang="zh-CN" altLang="en-US" dirty="0">
                <a:ea typeface="+mn-ea"/>
              </a:rPr>
              <a:t>此时需要对它们进行组合，</a:t>
            </a:r>
            <a:r>
              <a:rPr lang="en-US" altLang="zh-CN" dirty="0">
                <a:ea typeface="+mn-ea"/>
              </a:rPr>
              <a:t>Dempster</a:t>
            </a:r>
            <a:r>
              <a:rPr lang="zh-CN" altLang="en-US" dirty="0">
                <a:ea typeface="+mn-ea"/>
              </a:rPr>
              <a:t>提出了一种组合方法，即对这两个概率分配函数进行</a:t>
            </a:r>
            <a:r>
              <a:rPr lang="zh-CN" altLang="en-US" dirty="0">
                <a:solidFill>
                  <a:srgbClr val="FF0000"/>
                </a:solidFill>
                <a:latin typeface="微软雅黑" panose="020B0503020204020204" pitchFamily="34" charset="-122"/>
              </a:rPr>
              <a:t>正交和</a:t>
            </a:r>
            <a:r>
              <a:rPr lang="zh-CN" altLang="en-US" dirty="0">
                <a:ea typeface="+mn-ea"/>
              </a:rPr>
              <a:t>运算。</a:t>
            </a:r>
          </a:p>
          <a:p>
            <a:pPr>
              <a:lnSpc>
                <a:spcPct val="130000"/>
              </a:lnSpc>
            </a:pPr>
            <a:endParaRPr lang="zh-CN" altLang="en-US" dirty="0"/>
          </a:p>
        </p:txBody>
      </p:sp>
      <p:sp>
        <p:nvSpPr>
          <p:cNvPr id="4" name="灯片编号占位符 3">
            <a:extLst>
              <a:ext uri="{FF2B5EF4-FFF2-40B4-BE49-F238E27FC236}">
                <a16:creationId xmlns:a16="http://schemas.microsoft.com/office/drawing/2014/main" id="{61C5393C-AB5F-4EA3-8CC5-ABFABBA5BA67}"/>
              </a:ext>
            </a:extLst>
          </p:cNvPr>
          <p:cNvSpPr>
            <a:spLocks noGrp="1"/>
          </p:cNvSpPr>
          <p:nvPr>
            <p:ph type="sldNum" sz="quarter" idx="12"/>
          </p:nvPr>
        </p:nvSpPr>
        <p:spPr/>
        <p:txBody>
          <a:bodyPr/>
          <a:lstStyle/>
          <a:p>
            <a:pPr>
              <a:defRPr/>
            </a:pPr>
            <a:fld id="{F93565C8-2DE5-4E5B-A203-1E3BCE8159D5}" type="slidenum">
              <a:rPr lang="zh-CN" altLang="en-US" smtClean="0"/>
              <a:pPr>
                <a:defRPr/>
              </a:pPr>
              <a:t>89</a:t>
            </a:fld>
            <a:endParaRPr lang="en-US" altLang="zh-CN"/>
          </a:p>
        </p:txBody>
      </p:sp>
    </p:spTree>
    <p:extLst>
      <p:ext uri="{BB962C8B-B14F-4D97-AF65-F5344CB8AC3E}">
        <p14:creationId xmlns:p14="http://schemas.microsoft.com/office/powerpoint/2010/main" val="419619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491EE25F-F958-4428-A1C9-F44F4534E442}"/>
              </a:ext>
            </a:extLst>
          </p:cNvPr>
          <p:cNvSpPr>
            <a:spLocks noGrp="1" noChangeArrowheads="1"/>
          </p:cNvSpPr>
          <p:nvPr>
            <p:ph type="title"/>
          </p:nvPr>
        </p:nvSpPr>
        <p:spPr>
          <a:xfrm>
            <a:off x="611560" y="114300"/>
            <a:ext cx="6248400" cy="914400"/>
          </a:xfrm>
        </p:spPr>
        <p:txBody>
          <a:bodyPr/>
          <a:lstStyle/>
          <a:p>
            <a:r>
              <a:rPr lang="zh-CN" altLang="en-US" b="1" dirty="0"/>
              <a:t>不确定性推理：不确定性</a:t>
            </a:r>
          </a:p>
        </p:txBody>
      </p:sp>
      <p:sp>
        <p:nvSpPr>
          <p:cNvPr id="534533" name="Rectangle 5">
            <a:extLst>
              <a:ext uri="{FF2B5EF4-FFF2-40B4-BE49-F238E27FC236}">
                <a16:creationId xmlns:a16="http://schemas.microsoft.com/office/drawing/2014/main" id="{1BA70B96-FAB4-4264-8236-B1413ACFA3AA}"/>
              </a:ext>
            </a:extLst>
          </p:cNvPr>
          <p:cNvSpPr>
            <a:spLocks noGrp="1" noChangeArrowheads="1"/>
          </p:cNvSpPr>
          <p:nvPr>
            <p:ph type="body" idx="1"/>
          </p:nvPr>
        </p:nvSpPr>
        <p:spPr>
          <a:xfrm>
            <a:off x="611560" y="1247774"/>
            <a:ext cx="7957764" cy="4917529"/>
          </a:xfrm>
          <a:noFill/>
          <a:ln/>
          <a:extLst>
            <a:ext uri="{91240B29-F687-4F45-9708-019B960494DF}">
              <a14:hiddenLine xmlns:a14="http://schemas.microsoft.com/office/drawing/2010/main" w="12700">
                <a:solidFill>
                  <a:schemeClr val="tx1"/>
                </a:solidFill>
                <a:miter lim="800000"/>
                <a:headEnd/>
                <a:tailEnd/>
              </a14:hiddenLine>
            </a:ext>
          </a:extLst>
        </p:spPr>
        <p:txBody>
          <a:bodyPr/>
          <a:lstStyle/>
          <a:p>
            <a:r>
              <a:rPr lang="zh-CN" altLang="en-US" b="1" dirty="0">
                <a:latin typeface="微软雅黑" panose="020B0503020204020204" pitchFamily="34" charset="-122"/>
              </a:rPr>
              <a:t>不确定性推理中有三种不确定性：</a:t>
            </a:r>
            <a:endParaRPr lang="en-US" altLang="zh-CN" b="1" dirty="0">
              <a:latin typeface="微软雅黑" panose="020B0503020204020204" pitchFamily="34" charset="-122"/>
            </a:endParaRPr>
          </a:p>
          <a:p>
            <a:pPr lvl="1"/>
            <a:r>
              <a:rPr lang="zh-CN" altLang="en-US" b="1" dirty="0">
                <a:solidFill>
                  <a:srgbClr val="FF0000"/>
                </a:solidFill>
                <a:latin typeface="+mn-ea"/>
                <a:ea typeface="+mn-ea"/>
              </a:rPr>
              <a:t>知识（规则）的不确定性</a:t>
            </a:r>
            <a:endParaRPr lang="en-US" altLang="zh-CN" b="1" dirty="0">
              <a:solidFill>
                <a:srgbClr val="FF0000"/>
              </a:solidFill>
              <a:latin typeface="+mn-ea"/>
              <a:ea typeface="+mn-ea"/>
            </a:endParaRPr>
          </a:p>
          <a:p>
            <a:pPr lvl="1"/>
            <a:r>
              <a:rPr lang="zh-CN" altLang="en-US" b="1" dirty="0">
                <a:solidFill>
                  <a:srgbClr val="FF0000"/>
                </a:solidFill>
                <a:latin typeface="+mn-ea"/>
                <a:ea typeface="+mn-ea"/>
              </a:rPr>
              <a:t>证据的不确定性</a:t>
            </a:r>
            <a:endParaRPr lang="en-US" altLang="zh-CN" b="1" dirty="0">
              <a:solidFill>
                <a:srgbClr val="FF0000"/>
              </a:solidFill>
              <a:latin typeface="+mn-ea"/>
              <a:ea typeface="+mn-ea"/>
            </a:endParaRPr>
          </a:p>
          <a:p>
            <a:pPr lvl="1"/>
            <a:r>
              <a:rPr lang="zh-CN" altLang="en-US" b="1" dirty="0">
                <a:solidFill>
                  <a:srgbClr val="FF0000"/>
                </a:solidFill>
                <a:latin typeface="+mn-ea"/>
                <a:ea typeface="+mn-ea"/>
              </a:rPr>
              <a:t>结论的不确定性</a:t>
            </a:r>
            <a:endParaRPr lang="en-US" altLang="zh-CN" b="1" dirty="0">
              <a:latin typeface="+mn-ea"/>
              <a:ea typeface="+mn-ea"/>
            </a:endParaRPr>
          </a:p>
          <a:p>
            <a:r>
              <a:rPr lang="zh-CN" altLang="en-US" dirty="0">
                <a:latin typeface="华文新魏" panose="02010800040101010101" pitchFamily="2" charset="-122"/>
              </a:rPr>
              <a:t>三种不确定性均有相应的表示方式和度量标准</a:t>
            </a:r>
            <a:endParaRPr lang="ja-JP" altLang="en-US" dirty="0">
              <a:latin typeface="华文新魏" panose="02010800040101010101" pitchFamily="2" charset="-122"/>
            </a:endParaRPr>
          </a:p>
        </p:txBody>
      </p:sp>
      <p:sp>
        <p:nvSpPr>
          <p:cNvPr id="5" name="AutoShape 4">
            <a:extLst>
              <a:ext uri="{FF2B5EF4-FFF2-40B4-BE49-F238E27FC236}">
                <a16:creationId xmlns:a16="http://schemas.microsoft.com/office/drawing/2014/main" id="{6D3981C3-7096-42BB-B7A7-530BA2C1A49B}"/>
              </a:ext>
            </a:extLst>
          </p:cNvPr>
          <p:cNvSpPr>
            <a:spLocks/>
          </p:cNvSpPr>
          <p:nvPr/>
        </p:nvSpPr>
        <p:spPr bwMode="auto">
          <a:xfrm>
            <a:off x="4816461" y="2088456"/>
            <a:ext cx="3779576" cy="993056"/>
          </a:xfrm>
          <a:prstGeom prst="accentCallout2">
            <a:avLst>
              <a:gd name="adj1" fmla="val 9486"/>
              <a:gd name="adj2" fmla="val -1574"/>
              <a:gd name="adj3" fmla="val 9486"/>
              <a:gd name="adj4" fmla="val -11809"/>
              <a:gd name="adj5" fmla="val -2902"/>
              <a:gd name="adj6" fmla="val -19185"/>
            </a:avLst>
          </a:prstGeom>
          <a:gradFill rotWithShape="0">
            <a:gsLst>
              <a:gs pos="25000">
                <a:schemeClr val="bg1"/>
              </a:gs>
              <a:gs pos="86000">
                <a:srgbClr val="FFFFFF"/>
              </a:gs>
              <a:gs pos="57000">
                <a:srgbClr val="FFFF99"/>
              </a:gs>
            </a:gsLst>
            <a:lin ang="18900000" scaled="1"/>
          </a:gradFill>
          <a:ln w="9525">
            <a:solidFill>
              <a:schemeClr val="tx1"/>
            </a:solidFill>
            <a:miter lim="800000"/>
            <a:headEnd/>
            <a:tailEnd type="arrow"/>
          </a:ln>
          <a:effectLst/>
        </p:spPr>
        <p:txBody>
          <a:bodyPr/>
          <a:lstStyle/>
          <a:p>
            <a:pPr algn="just"/>
            <a:r>
              <a:rPr lang="zh-CN" altLang="en-US" sz="2000" b="1" dirty="0">
                <a:latin typeface="宋体" panose="02010600030101010101" pitchFamily="2" charset="-122"/>
              </a:rPr>
              <a:t>在专家系统中知识的不确定性一般是由领域专家给出的，通常是一个数值</a:t>
            </a:r>
            <a:r>
              <a:rPr lang="en-US" altLang="zh-CN" sz="2000" b="1" dirty="0"/>
              <a:t>——</a:t>
            </a:r>
            <a:r>
              <a:rPr lang="zh-CN" altLang="en-US" sz="2000" b="1" dirty="0">
                <a:latin typeface="宋体" panose="02010600030101010101" pitchFamily="2" charset="-122"/>
              </a:rPr>
              <a:t>知识的静态强度</a:t>
            </a:r>
          </a:p>
        </p:txBody>
      </p:sp>
      <p:sp>
        <p:nvSpPr>
          <p:cNvPr id="6" name="AutoShape 5">
            <a:extLst>
              <a:ext uri="{FF2B5EF4-FFF2-40B4-BE49-F238E27FC236}">
                <a16:creationId xmlns:a16="http://schemas.microsoft.com/office/drawing/2014/main" id="{E1410AFC-A5E7-40D2-868E-27DBB2B9C7EE}"/>
              </a:ext>
            </a:extLst>
          </p:cNvPr>
          <p:cNvSpPr>
            <a:spLocks/>
          </p:cNvSpPr>
          <p:nvPr/>
        </p:nvSpPr>
        <p:spPr bwMode="auto">
          <a:xfrm>
            <a:off x="4211960" y="3590892"/>
            <a:ext cx="4722440" cy="993056"/>
          </a:xfrm>
          <a:prstGeom prst="accentCallout2">
            <a:avLst>
              <a:gd name="adj1" fmla="val 7144"/>
              <a:gd name="adj2" fmla="val -1574"/>
              <a:gd name="adj3" fmla="val 7144"/>
              <a:gd name="adj4" fmla="val -15009"/>
              <a:gd name="adj5" fmla="val -98329"/>
              <a:gd name="adj6" fmla="val -26616"/>
            </a:avLst>
          </a:prstGeom>
          <a:gradFill rotWithShape="0">
            <a:gsLst>
              <a:gs pos="0">
                <a:srgbClr val="FFFFFF"/>
              </a:gs>
              <a:gs pos="50000">
                <a:srgbClr val="CCFFFF"/>
              </a:gs>
              <a:gs pos="100000">
                <a:srgbClr val="FFFFFF"/>
              </a:gs>
            </a:gsLst>
            <a:lin ang="18900000" scaled="1"/>
          </a:gradFill>
          <a:ln w="9525">
            <a:solidFill>
              <a:schemeClr val="tx1"/>
            </a:solidFill>
            <a:miter lim="800000"/>
            <a:headEn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buFont typeface="Wingdings" panose="05000000000000000000" pitchFamily="2" charset="2"/>
              <a:buChar char="p"/>
            </a:pPr>
            <a:r>
              <a:rPr lang="zh-CN" altLang="en-US" sz="2000" b="1" dirty="0">
                <a:latin typeface="宋体" panose="02010600030101010101" pitchFamily="2" charset="-122"/>
              </a:rPr>
              <a:t>用户在求解问题时提供的初始证据。</a:t>
            </a:r>
          </a:p>
          <a:p>
            <a:pPr marL="342900" indent="-342900" algn="just">
              <a:buFont typeface="Wingdings" panose="05000000000000000000" pitchFamily="2" charset="2"/>
              <a:buChar char="p"/>
            </a:pPr>
            <a:r>
              <a:rPr lang="zh-CN" altLang="en-US" sz="2000" b="1" dirty="0">
                <a:latin typeface="宋体" panose="02010600030101010101" pitchFamily="2" charset="-122"/>
              </a:rPr>
              <a:t>在推理中用前面推出的结论作为当前推理的证据。 </a:t>
            </a:r>
          </a:p>
        </p:txBody>
      </p:sp>
      <p:sp>
        <p:nvSpPr>
          <p:cNvPr id="7" name="AutoShape 4">
            <a:extLst>
              <a:ext uri="{FF2B5EF4-FFF2-40B4-BE49-F238E27FC236}">
                <a16:creationId xmlns:a16="http://schemas.microsoft.com/office/drawing/2014/main" id="{848F85CA-5411-4CD4-9D36-D74AE0842D66}"/>
              </a:ext>
            </a:extLst>
          </p:cNvPr>
          <p:cNvSpPr>
            <a:spLocks/>
          </p:cNvSpPr>
          <p:nvPr/>
        </p:nvSpPr>
        <p:spPr bwMode="auto">
          <a:xfrm>
            <a:off x="3658478" y="4617169"/>
            <a:ext cx="2880320" cy="993057"/>
          </a:xfrm>
          <a:prstGeom prst="accentCallout2">
            <a:avLst>
              <a:gd name="adj1" fmla="val 9486"/>
              <a:gd name="adj2" fmla="val -1574"/>
              <a:gd name="adj3" fmla="val 9486"/>
              <a:gd name="adj4" fmla="val -11809"/>
              <a:gd name="adj5" fmla="val -151256"/>
              <a:gd name="adj6" fmla="val -31135"/>
            </a:avLst>
          </a:prstGeom>
          <a:gradFill rotWithShape="0">
            <a:gsLst>
              <a:gs pos="53000">
                <a:schemeClr val="accent2">
                  <a:lumMod val="20000"/>
                  <a:lumOff val="80000"/>
                </a:schemeClr>
              </a:gs>
              <a:gs pos="25000">
                <a:srgbClr val="FFFFFF"/>
              </a:gs>
              <a:gs pos="62000">
                <a:schemeClr val="bg1"/>
              </a:gs>
            </a:gsLst>
            <a:lin ang="18900000" scaled="1"/>
          </a:gradFill>
          <a:ln w="9525">
            <a:solidFill>
              <a:schemeClr val="tx1"/>
            </a:solidFill>
            <a:miter lim="800000"/>
            <a:headEnd/>
            <a:tailEnd type="arrow"/>
          </a:ln>
          <a:effectLst/>
        </p:spPr>
        <p:txBody>
          <a:bodyPr/>
          <a:lstStyle/>
          <a:p>
            <a:pPr algn="just"/>
            <a:r>
              <a:rPr lang="zh-CN" altLang="en-US" sz="2000" b="1" dirty="0">
                <a:latin typeface="宋体" panose="02010600030101010101" pitchFamily="2" charset="-122"/>
              </a:rPr>
              <a:t>由前两个不靠谱的“不确定性”推导出来的结论一定也具有不确定性</a:t>
            </a:r>
          </a:p>
        </p:txBody>
      </p:sp>
      <p:sp>
        <p:nvSpPr>
          <p:cNvPr id="2" name="灯片编号占位符 1">
            <a:extLst>
              <a:ext uri="{FF2B5EF4-FFF2-40B4-BE49-F238E27FC236}">
                <a16:creationId xmlns:a16="http://schemas.microsoft.com/office/drawing/2014/main" id="{9D785652-76FB-498D-BF00-3CA12D9F6AA3}"/>
              </a:ext>
            </a:extLst>
          </p:cNvPr>
          <p:cNvSpPr>
            <a:spLocks noGrp="1"/>
          </p:cNvSpPr>
          <p:nvPr>
            <p:ph type="sldNum" sz="quarter" idx="12"/>
          </p:nvPr>
        </p:nvSpPr>
        <p:spPr/>
        <p:txBody>
          <a:bodyPr/>
          <a:lstStyle/>
          <a:p>
            <a:pPr>
              <a:defRPr/>
            </a:pPr>
            <a:fld id="{F93565C8-2DE5-4E5B-A203-1E3BCE8159D5}" type="slidenum">
              <a:rPr lang="zh-CN" altLang="en-US" smtClean="0"/>
              <a:pPr>
                <a:defRPr/>
              </a:pPr>
              <a:t>9</a:t>
            </a:fld>
            <a:endParaRPr lang="en-US" altLang="zh-CN"/>
          </a:p>
        </p:txBody>
      </p:sp>
    </p:spTree>
    <p:extLst>
      <p:ext uri="{BB962C8B-B14F-4D97-AF65-F5344CB8AC3E}">
        <p14:creationId xmlns:p14="http://schemas.microsoft.com/office/powerpoint/2010/main" val="68571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a:extLst>
              <a:ext uri="{FF2B5EF4-FFF2-40B4-BE49-F238E27FC236}">
                <a16:creationId xmlns:a16="http://schemas.microsoft.com/office/drawing/2014/main" id="{5A7C50E5-570B-440D-A0C3-173475F8A739}"/>
              </a:ext>
            </a:extLst>
          </p:cNvPr>
          <p:cNvSpPr>
            <a:spLocks noGrp="1" noChangeArrowheads="1"/>
          </p:cNvSpPr>
          <p:nvPr>
            <p:ph type="body" idx="1"/>
          </p:nvPr>
        </p:nvSpPr>
        <p:spPr>
          <a:xfrm>
            <a:off x="698086" y="1282869"/>
            <a:ext cx="7762348" cy="3226251"/>
          </a:xfrm>
          <a:solidFill>
            <a:srgbClr val="FFFFFF"/>
          </a:solidFill>
          <a:ln>
            <a:solidFill>
              <a:srgbClr val="808080"/>
            </a:solidFill>
            <a:miter lim="800000"/>
            <a:headEnd/>
            <a:tailEnd/>
          </a:ln>
        </p:spPr>
        <p:txBody>
          <a:bodyPr/>
          <a:lstStyle/>
          <a:p>
            <a:pPr marL="0" indent="0" algn="l">
              <a:lnSpc>
                <a:spcPct val="140000"/>
              </a:lnSpc>
              <a:buFont typeface="Wingdings" panose="05000000000000000000" pitchFamily="2" charset="2"/>
              <a:buNone/>
            </a:pPr>
            <a:r>
              <a:rPr lang="zh-CN" altLang="en-US" dirty="0">
                <a:latin typeface="Times New Roman" panose="02020603050405020304" pitchFamily="18" charset="0"/>
              </a:rPr>
              <a:t>设      和       是两个概率分配函数，其正交和</a:t>
            </a:r>
          </a:p>
          <a:p>
            <a:pPr marL="0" indent="0">
              <a:buFont typeface="Wingdings" panose="05000000000000000000" pitchFamily="2" charset="2"/>
              <a:buNone/>
            </a:pPr>
            <a:endParaRPr lang="zh-CN" altLang="en-US" dirty="0">
              <a:latin typeface="Times New Roman" panose="02020603050405020304" pitchFamily="18" charset="0"/>
            </a:endParaRPr>
          </a:p>
          <a:p>
            <a:pPr marL="0" indent="0">
              <a:buFont typeface="Wingdings" panose="05000000000000000000" pitchFamily="2" charset="2"/>
              <a:buNone/>
            </a:pPr>
            <a:r>
              <a:rPr lang="zh-CN" altLang="en-US" dirty="0">
                <a:latin typeface="Times New Roman" panose="02020603050405020304" pitchFamily="18" charset="0"/>
              </a:rPr>
              <a:t>其中：</a:t>
            </a:r>
          </a:p>
        </p:txBody>
      </p:sp>
      <p:graphicFrame>
        <p:nvGraphicFramePr>
          <p:cNvPr id="190468" name="Object 4">
            <a:extLst>
              <a:ext uri="{FF2B5EF4-FFF2-40B4-BE49-F238E27FC236}">
                <a16:creationId xmlns:a16="http://schemas.microsoft.com/office/drawing/2014/main" id="{FED7E79D-35C3-4D4B-B39A-AD99287E0729}"/>
              </a:ext>
            </a:extLst>
          </p:cNvPr>
          <p:cNvGraphicFramePr>
            <a:graphicFrameLocks noChangeAspect="1"/>
          </p:cNvGraphicFramePr>
          <p:nvPr>
            <p:extLst>
              <p:ext uri="{D42A27DB-BD31-4B8C-83A1-F6EECF244321}">
                <p14:modId xmlns:p14="http://schemas.microsoft.com/office/powerpoint/2010/main" val="2430725841"/>
              </p:ext>
            </p:extLst>
          </p:nvPr>
        </p:nvGraphicFramePr>
        <p:xfrm>
          <a:off x="1115616" y="1389692"/>
          <a:ext cx="370675" cy="432000"/>
        </p:xfrm>
        <a:graphic>
          <a:graphicData uri="http://schemas.openxmlformats.org/presentationml/2006/ole">
            <mc:AlternateContent xmlns:mc="http://schemas.openxmlformats.org/markup-compatibility/2006">
              <mc:Choice xmlns:v="urn:schemas-microsoft-com:vml" Requires="v">
                <p:oleObj spid="_x0000_s56972" name="公式" r:id="rId3" imgW="228501" imgH="215806" progId="Equation.3">
                  <p:embed/>
                </p:oleObj>
              </mc:Choice>
              <mc:Fallback>
                <p:oleObj name="公式" r:id="rId3" imgW="228501" imgH="215806" progId="Equation.3">
                  <p:embed/>
                  <p:pic>
                    <p:nvPicPr>
                      <p:cNvPr id="190468" name="Object 4">
                        <a:extLst>
                          <a:ext uri="{FF2B5EF4-FFF2-40B4-BE49-F238E27FC236}">
                            <a16:creationId xmlns:a16="http://schemas.microsoft.com/office/drawing/2014/main" id="{FED7E79D-35C3-4D4B-B39A-AD99287E0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389692"/>
                        <a:ext cx="370675"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0" name="Object 6">
            <a:extLst>
              <a:ext uri="{FF2B5EF4-FFF2-40B4-BE49-F238E27FC236}">
                <a16:creationId xmlns:a16="http://schemas.microsoft.com/office/drawing/2014/main" id="{31158DD3-0883-4231-8CF2-0BBDDD1BFCCE}"/>
              </a:ext>
            </a:extLst>
          </p:cNvPr>
          <p:cNvGraphicFramePr>
            <a:graphicFrameLocks noChangeAspect="1"/>
          </p:cNvGraphicFramePr>
          <p:nvPr>
            <p:extLst>
              <p:ext uri="{D42A27DB-BD31-4B8C-83A1-F6EECF244321}">
                <p14:modId xmlns:p14="http://schemas.microsoft.com/office/powerpoint/2010/main" val="1132814801"/>
              </p:ext>
            </p:extLst>
          </p:nvPr>
        </p:nvGraphicFramePr>
        <p:xfrm>
          <a:off x="1939271" y="1389692"/>
          <a:ext cx="370675" cy="432000"/>
        </p:xfrm>
        <a:graphic>
          <a:graphicData uri="http://schemas.openxmlformats.org/presentationml/2006/ole">
            <mc:AlternateContent xmlns:mc="http://schemas.openxmlformats.org/markup-compatibility/2006">
              <mc:Choice xmlns:v="urn:schemas-microsoft-com:vml" Requires="v">
                <p:oleObj spid="_x0000_s56973" name="公式" r:id="rId5" imgW="241091" imgH="215713" progId="Equation.3">
                  <p:embed/>
                </p:oleObj>
              </mc:Choice>
              <mc:Fallback>
                <p:oleObj name="公式" r:id="rId5" imgW="241091" imgH="215713" progId="Equation.3">
                  <p:embed/>
                  <p:pic>
                    <p:nvPicPr>
                      <p:cNvPr id="190470" name="Object 6">
                        <a:extLst>
                          <a:ext uri="{FF2B5EF4-FFF2-40B4-BE49-F238E27FC236}">
                            <a16:creationId xmlns:a16="http://schemas.microsoft.com/office/drawing/2014/main" id="{31158DD3-0883-4231-8CF2-0BBDDD1BFC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9271" y="1389692"/>
                        <a:ext cx="370675"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2" name="Object 8">
            <a:extLst>
              <a:ext uri="{FF2B5EF4-FFF2-40B4-BE49-F238E27FC236}">
                <a16:creationId xmlns:a16="http://schemas.microsoft.com/office/drawing/2014/main" id="{F2AD84F9-D202-494C-82C0-7E104A6F7188}"/>
              </a:ext>
            </a:extLst>
          </p:cNvPr>
          <p:cNvGraphicFramePr>
            <a:graphicFrameLocks noChangeAspect="1"/>
          </p:cNvGraphicFramePr>
          <p:nvPr>
            <p:extLst>
              <p:ext uri="{D42A27DB-BD31-4B8C-83A1-F6EECF244321}">
                <p14:modId xmlns:p14="http://schemas.microsoft.com/office/powerpoint/2010/main" val="4004857434"/>
              </p:ext>
            </p:extLst>
          </p:nvPr>
        </p:nvGraphicFramePr>
        <p:xfrm>
          <a:off x="1769921" y="1921270"/>
          <a:ext cx="1665288" cy="504825"/>
        </p:xfrm>
        <a:graphic>
          <a:graphicData uri="http://schemas.openxmlformats.org/presentationml/2006/ole">
            <mc:AlternateContent xmlns:mc="http://schemas.openxmlformats.org/markup-compatibility/2006">
              <mc:Choice xmlns:v="urn:schemas-microsoft-com:vml" Requires="v">
                <p:oleObj spid="_x0000_s56974" name="公式" r:id="rId7" imgW="838080" imgH="215640" progId="Equation.3">
                  <p:embed/>
                </p:oleObj>
              </mc:Choice>
              <mc:Fallback>
                <p:oleObj name="公式" r:id="rId7" imgW="838080" imgH="215640" progId="Equation.3">
                  <p:embed/>
                  <p:pic>
                    <p:nvPicPr>
                      <p:cNvPr id="190472" name="Object 8">
                        <a:extLst>
                          <a:ext uri="{FF2B5EF4-FFF2-40B4-BE49-F238E27FC236}">
                            <a16:creationId xmlns:a16="http://schemas.microsoft.com/office/drawing/2014/main" id="{F2AD84F9-D202-494C-82C0-7E104A6F71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9921" y="1921270"/>
                        <a:ext cx="16652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5" name="Object 11">
            <a:extLst>
              <a:ext uri="{FF2B5EF4-FFF2-40B4-BE49-F238E27FC236}">
                <a16:creationId xmlns:a16="http://schemas.microsoft.com/office/drawing/2014/main" id="{DD2D810D-14A6-4271-8F66-0620BF1210AB}"/>
              </a:ext>
            </a:extLst>
          </p:cNvPr>
          <p:cNvGraphicFramePr>
            <a:graphicFrameLocks noChangeAspect="1"/>
          </p:cNvGraphicFramePr>
          <p:nvPr>
            <p:extLst>
              <p:ext uri="{D42A27DB-BD31-4B8C-83A1-F6EECF244321}">
                <p14:modId xmlns:p14="http://schemas.microsoft.com/office/powerpoint/2010/main" val="3872280560"/>
              </p:ext>
            </p:extLst>
          </p:nvPr>
        </p:nvGraphicFramePr>
        <p:xfrm>
          <a:off x="3938446" y="1937145"/>
          <a:ext cx="1857375" cy="473075"/>
        </p:xfrm>
        <a:graphic>
          <a:graphicData uri="http://schemas.openxmlformats.org/presentationml/2006/ole">
            <mc:AlternateContent xmlns:mc="http://schemas.openxmlformats.org/markup-compatibility/2006">
              <mc:Choice xmlns:v="urn:schemas-microsoft-com:vml" Requires="v">
                <p:oleObj spid="_x0000_s56975" name="公式" r:id="rId9" imgW="647640" imgH="203040" progId="Equation.3">
                  <p:embed/>
                </p:oleObj>
              </mc:Choice>
              <mc:Fallback>
                <p:oleObj name="公式" r:id="rId9" imgW="647640" imgH="203040" progId="Equation.3">
                  <p:embed/>
                  <p:pic>
                    <p:nvPicPr>
                      <p:cNvPr id="190475" name="Object 11">
                        <a:extLst>
                          <a:ext uri="{FF2B5EF4-FFF2-40B4-BE49-F238E27FC236}">
                            <a16:creationId xmlns:a16="http://schemas.microsoft.com/office/drawing/2014/main" id="{DD2D810D-14A6-4271-8F66-0620BF1210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8446" y="1937145"/>
                        <a:ext cx="1857375"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3" name="Rectangle 19">
            <a:extLst>
              <a:ext uri="{FF2B5EF4-FFF2-40B4-BE49-F238E27FC236}">
                <a16:creationId xmlns:a16="http://schemas.microsoft.com/office/drawing/2014/main" id="{A1753AB9-9FA6-4F79-8B6C-E0D86B19816D}"/>
              </a:ext>
            </a:extLst>
          </p:cNvPr>
          <p:cNvSpPr>
            <a:spLocks noGrp="1" noChangeArrowheads="1"/>
          </p:cNvSpPr>
          <p:nvPr>
            <p:ph type="title"/>
          </p:nvPr>
        </p:nvSpPr>
        <p:spPr>
          <a:ln/>
        </p:spPr>
        <p:txBody>
          <a:bodyPr/>
          <a:lstStyle/>
          <a:p>
            <a:r>
              <a:rPr lang="zh-CN" altLang="en-US" sz="3500" dirty="0">
                <a:latin typeface="Times New Roman" panose="02020603050405020304" pitchFamily="18" charset="0"/>
              </a:rPr>
              <a:t>概率分配函数的正交和（证据的组合）</a:t>
            </a:r>
          </a:p>
        </p:txBody>
      </p:sp>
      <p:graphicFrame>
        <p:nvGraphicFramePr>
          <p:cNvPr id="190487" name="Object 23">
            <a:extLst>
              <a:ext uri="{FF2B5EF4-FFF2-40B4-BE49-F238E27FC236}">
                <a16:creationId xmlns:a16="http://schemas.microsoft.com/office/drawing/2014/main" id="{67FB719B-9F1F-4615-BE24-5FD5D61BC27C}"/>
              </a:ext>
            </a:extLst>
          </p:cNvPr>
          <p:cNvGraphicFramePr>
            <a:graphicFrameLocks noChangeAspect="1"/>
          </p:cNvGraphicFramePr>
          <p:nvPr>
            <p:extLst>
              <p:ext uri="{D42A27DB-BD31-4B8C-83A1-F6EECF244321}">
                <p14:modId xmlns:p14="http://schemas.microsoft.com/office/powerpoint/2010/main" val="899345709"/>
              </p:ext>
            </p:extLst>
          </p:nvPr>
        </p:nvGraphicFramePr>
        <p:xfrm>
          <a:off x="1716177" y="3757912"/>
          <a:ext cx="5638800" cy="711200"/>
        </p:xfrm>
        <a:graphic>
          <a:graphicData uri="http://schemas.openxmlformats.org/presentationml/2006/ole">
            <mc:AlternateContent xmlns:mc="http://schemas.openxmlformats.org/markup-compatibility/2006">
              <mc:Choice xmlns:v="urn:schemas-microsoft-com:vml" Requires="v">
                <p:oleObj spid="_x0000_s56976" r:id="rId11" imgW="2794000" imgH="355600" progId="Equation.DSMT4">
                  <p:embed/>
                </p:oleObj>
              </mc:Choice>
              <mc:Fallback>
                <p:oleObj r:id="rId11" imgW="2794000" imgH="355600" progId="Equation.DSMT4">
                  <p:embed/>
                  <p:pic>
                    <p:nvPicPr>
                      <p:cNvPr id="190487" name="Object 23">
                        <a:extLst>
                          <a:ext uri="{FF2B5EF4-FFF2-40B4-BE49-F238E27FC236}">
                            <a16:creationId xmlns:a16="http://schemas.microsoft.com/office/drawing/2014/main" id="{67FB719B-9F1F-4615-BE24-5FD5D61BC2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6177" y="3757912"/>
                        <a:ext cx="56388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93" name="Text Box 29">
            <a:extLst>
              <a:ext uri="{FF2B5EF4-FFF2-40B4-BE49-F238E27FC236}">
                <a16:creationId xmlns:a16="http://schemas.microsoft.com/office/drawing/2014/main" id="{E20D95A0-4EED-41E4-8743-8C057DB5D47A}"/>
              </a:ext>
            </a:extLst>
          </p:cNvPr>
          <p:cNvSpPr txBox="1">
            <a:spLocks noChangeArrowheads="1"/>
          </p:cNvSpPr>
          <p:nvPr/>
        </p:nvSpPr>
        <p:spPr bwMode="auto">
          <a:xfrm>
            <a:off x="698085" y="4572000"/>
            <a:ext cx="7762348" cy="1578509"/>
          </a:xfrm>
          <a:prstGeom prst="rect">
            <a:avLst/>
          </a:prstGeom>
          <a:noFill/>
          <a:ln w="9525">
            <a:solidFill>
              <a:srgbClr val="808080"/>
            </a:solidFill>
            <a:miter lim="800000"/>
            <a:headEnd/>
            <a:tailEnd/>
          </a:ln>
          <a:effectLst/>
          <a:extLst/>
        </p:spPr>
        <p:txBody>
          <a:bodyPr wrap="square">
            <a:spAutoFit/>
          </a:bodyPr>
          <a:lstStyle/>
          <a:p>
            <a:pPr>
              <a:lnSpc>
                <a:spcPct val="120000"/>
              </a:lnSpc>
              <a:spcBef>
                <a:spcPct val="50000"/>
              </a:spcBef>
              <a:buClr>
                <a:schemeClr val="accent2"/>
              </a:buClr>
              <a:buFont typeface="Wingdings" panose="05000000000000000000" pitchFamily="2" charset="2"/>
              <a:buNone/>
            </a:pPr>
            <a:r>
              <a:rPr lang="zh-CN" altLang="en-US" sz="2400" dirty="0">
                <a:latin typeface="Times New Roman" panose="02020603050405020304" pitchFamily="18" charset="0"/>
              </a:rPr>
              <a:t>如果           ，则正交和 </a:t>
            </a:r>
            <a:r>
              <a:rPr lang="en-US" altLang="zh-CN" sz="2400" i="1" dirty="0">
                <a:latin typeface="Times New Roman" panose="02020603050405020304" pitchFamily="18" charset="0"/>
              </a:rPr>
              <a:t>M</a:t>
            </a:r>
            <a:r>
              <a:rPr lang="zh-CN" altLang="en-US" sz="2400" dirty="0">
                <a:latin typeface="Times New Roman" panose="02020603050405020304" pitchFamily="18" charset="0"/>
              </a:rPr>
              <a:t>也是一个</a:t>
            </a:r>
            <a:r>
              <a:rPr lang="zh-CN" altLang="en-US" sz="2400" dirty="0">
                <a:solidFill>
                  <a:schemeClr val="accent2"/>
                </a:solidFill>
                <a:latin typeface="Times New Roman" panose="02020603050405020304" pitchFamily="18" charset="0"/>
              </a:rPr>
              <a:t>概率分配函数</a:t>
            </a:r>
            <a:r>
              <a:rPr lang="zh-CN" altLang="en-US" sz="2400" dirty="0">
                <a:latin typeface="Times New Roman" panose="02020603050405020304" pitchFamily="18" charset="0"/>
              </a:rPr>
              <a:t>；</a:t>
            </a:r>
          </a:p>
          <a:p>
            <a:pPr>
              <a:lnSpc>
                <a:spcPct val="120000"/>
              </a:lnSpc>
              <a:spcBef>
                <a:spcPct val="50000"/>
              </a:spcBef>
              <a:buClr>
                <a:schemeClr val="accent2"/>
              </a:buClr>
              <a:buFont typeface="Wingdings" panose="05000000000000000000" pitchFamily="2" charset="2"/>
              <a:buNone/>
            </a:pPr>
            <a:r>
              <a:rPr lang="zh-CN" altLang="en-US" sz="2400" dirty="0">
                <a:latin typeface="Times New Roman" panose="02020603050405020304" pitchFamily="18" charset="0"/>
              </a:rPr>
              <a:t>如果           ，则不存在正交和 </a:t>
            </a:r>
            <a:r>
              <a:rPr lang="en-US" altLang="zh-CN" sz="2400" i="1" dirty="0">
                <a:latin typeface="Times New Roman" panose="02020603050405020304" pitchFamily="18" charset="0"/>
              </a:rPr>
              <a:t>M</a:t>
            </a:r>
            <a:r>
              <a:rPr lang="zh-CN" altLang="en-US" sz="2400" dirty="0">
                <a:latin typeface="Times New Roman" panose="02020603050405020304" pitchFamily="18" charset="0"/>
              </a:rPr>
              <a:t>，即没有可能存在概率函数，称     与     矛盾。</a:t>
            </a:r>
          </a:p>
        </p:txBody>
      </p:sp>
      <p:graphicFrame>
        <p:nvGraphicFramePr>
          <p:cNvPr id="190486" name="Object 22">
            <a:extLst>
              <a:ext uri="{FF2B5EF4-FFF2-40B4-BE49-F238E27FC236}">
                <a16:creationId xmlns:a16="http://schemas.microsoft.com/office/drawing/2014/main" id="{4C783D2E-4401-45C6-9201-6A567948D64C}"/>
              </a:ext>
            </a:extLst>
          </p:cNvPr>
          <p:cNvGraphicFramePr>
            <a:graphicFrameLocks noChangeAspect="1"/>
          </p:cNvGraphicFramePr>
          <p:nvPr>
            <p:extLst>
              <p:ext uri="{D42A27DB-BD31-4B8C-83A1-F6EECF244321}">
                <p14:modId xmlns:p14="http://schemas.microsoft.com/office/powerpoint/2010/main" val="1191317588"/>
              </p:ext>
            </p:extLst>
          </p:nvPr>
        </p:nvGraphicFramePr>
        <p:xfrm>
          <a:off x="1446272" y="4671218"/>
          <a:ext cx="835650" cy="324000"/>
        </p:xfrm>
        <a:graphic>
          <a:graphicData uri="http://schemas.openxmlformats.org/presentationml/2006/ole">
            <mc:AlternateContent xmlns:mc="http://schemas.openxmlformats.org/markup-compatibility/2006">
              <mc:Choice xmlns:v="urn:schemas-microsoft-com:vml" Requires="v">
                <p:oleObj spid="_x0000_s56977" name="Equation" r:id="rId13" imgW="393480" imgH="177480" progId="Equation.3">
                  <p:embed/>
                </p:oleObj>
              </mc:Choice>
              <mc:Fallback>
                <p:oleObj name="Equation" r:id="rId13" imgW="393480" imgH="177480" progId="Equation.3">
                  <p:embed/>
                  <p:pic>
                    <p:nvPicPr>
                      <p:cNvPr id="190486" name="Object 22">
                        <a:extLst>
                          <a:ext uri="{FF2B5EF4-FFF2-40B4-BE49-F238E27FC236}">
                            <a16:creationId xmlns:a16="http://schemas.microsoft.com/office/drawing/2014/main" id="{4C783D2E-4401-45C6-9201-6A567948D64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6272" y="4671218"/>
                        <a:ext cx="835650" cy="3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89" name="Object 25">
            <a:extLst>
              <a:ext uri="{FF2B5EF4-FFF2-40B4-BE49-F238E27FC236}">
                <a16:creationId xmlns:a16="http://schemas.microsoft.com/office/drawing/2014/main" id="{DC105070-1BB5-441C-ADF1-1450D2AF0AA2}"/>
              </a:ext>
            </a:extLst>
          </p:cNvPr>
          <p:cNvGraphicFramePr>
            <a:graphicFrameLocks noChangeAspect="1"/>
          </p:cNvGraphicFramePr>
          <p:nvPr>
            <p:extLst>
              <p:ext uri="{D42A27DB-BD31-4B8C-83A1-F6EECF244321}">
                <p14:modId xmlns:p14="http://schemas.microsoft.com/office/powerpoint/2010/main" val="2857877767"/>
              </p:ext>
            </p:extLst>
          </p:nvPr>
        </p:nvGraphicFramePr>
        <p:xfrm>
          <a:off x="1427223" y="5376068"/>
          <a:ext cx="855039" cy="288000"/>
        </p:xfrm>
        <a:graphic>
          <a:graphicData uri="http://schemas.openxmlformats.org/presentationml/2006/ole">
            <mc:AlternateContent xmlns:mc="http://schemas.openxmlformats.org/markup-compatibility/2006">
              <mc:Choice xmlns:v="urn:schemas-microsoft-com:vml" Requires="v">
                <p:oleObj spid="_x0000_s56978" name="Equation" r:id="rId15" imgW="444240" imgH="190440" progId="Equation.DSMT4">
                  <p:embed/>
                </p:oleObj>
              </mc:Choice>
              <mc:Fallback>
                <p:oleObj name="Equation" r:id="rId15" imgW="444240" imgH="190440" progId="Equation.DSMT4">
                  <p:embed/>
                  <p:pic>
                    <p:nvPicPr>
                      <p:cNvPr id="190489" name="Object 25">
                        <a:extLst>
                          <a:ext uri="{FF2B5EF4-FFF2-40B4-BE49-F238E27FC236}">
                            <a16:creationId xmlns:a16="http://schemas.microsoft.com/office/drawing/2014/main" id="{DC105070-1BB5-441C-ADF1-1450D2AF0AA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7223" y="5376068"/>
                        <a:ext cx="855039" cy="28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90" name="Object 26">
            <a:extLst>
              <a:ext uri="{FF2B5EF4-FFF2-40B4-BE49-F238E27FC236}">
                <a16:creationId xmlns:a16="http://schemas.microsoft.com/office/drawing/2014/main" id="{1DFBE2AB-F96F-4CEF-861D-06CCB3541434}"/>
              </a:ext>
            </a:extLst>
          </p:cNvPr>
          <p:cNvGraphicFramePr>
            <a:graphicFrameLocks noChangeAspect="1"/>
          </p:cNvGraphicFramePr>
          <p:nvPr>
            <p:extLst>
              <p:ext uri="{D42A27DB-BD31-4B8C-83A1-F6EECF244321}">
                <p14:modId xmlns:p14="http://schemas.microsoft.com/office/powerpoint/2010/main" val="1835284052"/>
              </p:ext>
            </p:extLst>
          </p:nvPr>
        </p:nvGraphicFramePr>
        <p:xfrm>
          <a:off x="1716177" y="5733256"/>
          <a:ext cx="336039" cy="396000"/>
        </p:xfrm>
        <a:graphic>
          <a:graphicData uri="http://schemas.openxmlformats.org/presentationml/2006/ole">
            <mc:AlternateContent xmlns:mc="http://schemas.openxmlformats.org/markup-compatibility/2006">
              <mc:Choice xmlns:v="urn:schemas-microsoft-com:vml" Requires="v">
                <p:oleObj spid="_x0000_s56979" name="公式" r:id="rId17" imgW="228501" imgH="215806" progId="Equation.3">
                  <p:embed/>
                </p:oleObj>
              </mc:Choice>
              <mc:Fallback>
                <p:oleObj name="公式" r:id="rId17" imgW="228501" imgH="215806" progId="Equation.3">
                  <p:embed/>
                  <p:pic>
                    <p:nvPicPr>
                      <p:cNvPr id="190490" name="Object 26">
                        <a:extLst>
                          <a:ext uri="{FF2B5EF4-FFF2-40B4-BE49-F238E27FC236}">
                            <a16:creationId xmlns:a16="http://schemas.microsoft.com/office/drawing/2014/main" id="{1DFBE2AB-F96F-4CEF-861D-06CCB3541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177" y="5733256"/>
                        <a:ext cx="336039"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91" name="Object 27">
            <a:extLst>
              <a:ext uri="{FF2B5EF4-FFF2-40B4-BE49-F238E27FC236}">
                <a16:creationId xmlns:a16="http://schemas.microsoft.com/office/drawing/2014/main" id="{95BAEE74-3221-4897-8E64-88445D17D0CD}"/>
              </a:ext>
            </a:extLst>
          </p:cNvPr>
          <p:cNvGraphicFramePr>
            <a:graphicFrameLocks noChangeAspect="1"/>
          </p:cNvGraphicFramePr>
          <p:nvPr>
            <p:extLst>
              <p:ext uri="{D42A27DB-BD31-4B8C-83A1-F6EECF244321}">
                <p14:modId xmlns:p14="http://schemas.microsoft.com/office/powerpoint/2010/main" val="4058696931"/>
              </p:ext>
            </p:extLst>
          </p:nvPr>
        </p:nvGraphicFramePr>
        <p:xfrm>
          <a:off x="2377022" y="5733256"/>
          <a:ext cx="337288" cy="396000"/>
        </p:xfrm>
        <a:graphic>
          <a:graphicData uri="http://schemas.openxmlformats.org/presentationml/2006/ole">
            <mc:AlternateContent xmlns:mc="http://schemas.openxmlformats.org/markup-compatibility/2006">
              <mc:Choice xmlns:v="urn:schemas-microsoft-com:vml" Requires="v">
                <p:oleObj spid="_x0000_s56980" name="公式" r:id="rId18" imgW="241091" imgH="215713" progId="Equation.3">
                  <p:embed/>
                </p:oleObj>
              </mc:Choice>
              <mc:Fallback>
                <p:oleObj name="公式" r:id="rId18" imgW="241091" imgH="215713" progId="Equation.3">
                  <p:embed/>
                  <p:pic>
                    <p:nvPicPr>
                      <p:cNvPr id="190491" name="Object 27">
                        <a:extLst>
                          <a:ext uri="{FF2B5EF4-FFF2-40B4-BE49-F238E27FC236}">
                            <a16:creationId xmlns:a16="http://schemas.microsoft.com/office/drawing/2014/main" id="{95BAEE74-3221-4897-8E64-88445D17D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7022" y="5733256"/>
                        <a:ext cx="337288"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BED333CA-92DB-4A50-982A-A440226312E6}"/>
              </a:ext>
            </a:extLst>
          </p:cNvPr>
          <p:cNvSpPr>
            <a:spLocks noGrp="1"/>
          </p:cNvSpPr>
          <p:nvPr>
            <p:ph type="sldNum" sz="quarter" idx="12"/>
          </p:nvPr>
        </p:nvSpPr>
        <p:spPr/>
        <p:txBody>
          <a:bodyPr/>
          <a:lstStyle/>
          <a:p>
            <a:pPr>
              <a:defRPr/>
            </a:pPr>
            <a:fld id="{F93565C8-2DE5-4E5B-A203-1E3BCE8159D5}" type="slidenum">
              <a:rPr lang="zh-CN" altLang="en-US" smtClean="0"/>
              <a:pPr>
                <a:defRPr/>
              </a:pPr>
              <a:t>90</a:t>
            </a:fld>
            <a:endParaRPr lang="en-US" altLang="zh-CN"/>
          </a:p>
        </p:txBody>
      </p:sp>
      <p:graphicFrame>
        <p:nvGraphicFramePr>
          <p:cNvPr id="23" name="Object 5">
            <a:extLst>
              <a:ext uri="{FF2B5EF4-FFF2-40B4-BE49-F238E27FC236}">
                <a16:creationId xmlns:a16="http://schemas.microsoft.com/office/drawing/2014/main" id="{C3B5CB7D-F89B-467A-80A5-9380C5F07EB7}"/>
              </a:ext>
            </a:extLst>
          </p:cNvPr>
          <p:cNvGraphicFramePr>
            <a:graphicFrameLocks noChangeAspect="1"/>
          </p:cNvGraphicFramePr>
          <p:nvPr>
            <p:extLst>
              <p:ext uri="{D42A27DB-BD31-4B8C-83A1-F6EECF244321}">
                <p14:modId xmlns:p14="http://schemas.microsoft.com/office/powerpoint/2010/main" val="867629303"/>
              </p:ext>
            </p:extLst>
          </p:nvPr>
        </p:nvGraphicFramePr>
        <p:xfrm>
          <a:off x="1716177" y="2862660"/>
          <a:ext cx="3986322" cy="752475"/>
        </p:xfrm>
        <a:graphic>
          <a:graphicData uri="http://schemas.openxmlformats.org/presentationml/2006/ole">
            <mc:AlternateContent xmlns:mc="http://schemas.openxmlformats.org/markup-compatibility/2006">
              <mc:Choice xmlns:v="urn:schemas-microsoft-com:vml" Requires="v">
                <p:oleObj spid="_x0000_s56981" name="Equation" r:id="rId19" imgW="2120760" imgH="355320" progId="Equation.3">
                  <p:embed/>
                </p:oleObj>
              </mc:Choice>
              <mc:Fallback>
                <p:oleObj name="Equation" r:id="rId19" imgW="2120760" imgH="355320" progId="Equation.3">
                  <p:embed/>
                  <p:pic>
                    <p:nvPicPr>
                      <p:cNvPr id="114693" name="Object 5">
                        <a:extLst>
                          <a:ext uri="{FF2B5EF4-FFF2-40B4-BE49-F238E27FC236}">
                            <a16:creationId xmlns:a16="http://schemas.microsoft.com/office/drawing/2014/main" id="{1EDC8F23-2856-4195-BF11-62C27E2CB9E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16177" y="2862660"/>
                        <a:ext cx="3986322"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61345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30112717-568B-4960-BC93-354544AE04EE}"/>
              </a:ext>
            </a:extLst>
          </p:cNvPr>
          <p:cNvSpPr>
            <a:spLocks noGrp="1" noChangeArrowheads="1"/>
          </p:cNvSpPr>
          <p:nvPr>
            <p:ph type="body" idx="1"/>
          </p:nvPr>
        </p:nvSpPr>
        <p:spPr>
          <a:xfrm>
            <a:off x="574675" y="1303561"/>
            <a:ext cx="8166100" cy="4357687"/>
          </a:xfrm>
          <a:noFill/>
          <a:ln>
            <a:solidFill>
              <a:srgbClr val="808080"/>
            </a:solidFill>
            <a:miter lim="800000"/>
            <a:headEnd/>
            <a:tailEnd/>
          </a:ln>
        </p:spPr>
        <p:txBody>
          <a:bodyPr/>
          <a:lstStyle/>
          <a:p>
            <a:pPr marL="0" indent="0">
              <a:spcBef>
                <a:spcPts val="1800"/>
              </a:spcBef>
              <a:buFont typeface="Wingdings" panose="05000000000000000000" pitchFamily="2" charset="2"/>
              <a:buNone/>
            </a:pPr>
            <a:r>
              <a:rPr lang="zh-CN" altLang="en-US" dirty="0">
                <a:latin typeface="Times New Roman" panose="02020603050405020304" pitchFamily="18" charset="0"/>
              </a:rPr>
              <a:t>设       是</a:t>
            </a:r>
            <a:r>
              <a:rPr lang="en-US" altLang="zh-CN" i="1" dirty="0">
                <a:latin typeface="Times New Roman" panose="02020603050405020304" pitchFamily="18" charset="0"/>
              </a:rPr>
              <a:t>n</a:t>
            </a:r>
            <a:r>
              <a:rPr lang="zh-CN" altLang="en-US" dirty="0">
                <a:latin typeface="Times New Roman" panose="02020603050405020304" pitchFamily="18" charset="0"/>
              </a:rPr>
              <a:t>个概率分配函数，则其正交和                                 </a:t>
            </a:r>
            <a:r>
              <a:rPr lang="en-US" altLang="zh-CN" dirty="0">
                <a:latin typeface="Times New Roman" panose="02020603050405020304" pitchFamily="18" charset="0"/>
              </a:rPr>
              <a:t>		        </a:t>
            </a:r>
            <a:r>
              <a:rPr lang="zh-CN" altLang="en-US" dirty="0">
                <a:latin typeface="Times New Roman" panose="02020603050405020304" pitchFamily="18" charset="0"/>
              </a:rPr>
              <a:t>为</a:t>
            </a:r>
          </a:p>
          <a:p>
            <a:pPr marL="0" indent="0">
              <a:buFont typeface="Wingdings" panose="05000000000000000000" pitchFamily="2" charset="2"/>
              <a:buNone/>
            </a:pPr>
            <a:endParaRPr lang="zh-CN" altLang="en-US" dirty="0">
              <a:latin typeface="Times New Roman" panose="02020603050405020304" pitchFamily="18" charset="0"/>
            </a:endParaRPr>
          </a:p>
          <a:p>
            <a:pPr marL="0" indent="0">
              <a:buFont typeface="Wingdings" panose="05000000000000000000" pitchFamily="2" charset="2"/>
              <a:buNone/>
            </a:pPr>
            <a:endParaRPr lang="en-US" altLang="zh-CN" dirty="0">
              <a:latin typeface="Times New Roman" panose="02020603050405020304" pitchFamily="18" charset="0"/>
            </a:endParaRPr>
          </a:p>
          <a:p>
            <a:pPr marL="0" indent="0">
              <a:buFont typeface="Wingdings" panose="05000000000000000000" pitchFamily="2" charset="2"/>
              <a:buNone/>
            </a:pPr>
            <a:endParaRPr lang="en-US" altLang="zh-CN" dirty="0">
              <a:latin typeface="Times New Roman" panose="02020603050405020304" pitchFamily="18" charset="0"/>
            </a:endParaRPr>
          </a:p>
          <a:p>
            <a:pPr marL="0" indent="0">
              <a:buFont typeface="Wingdings" panose="05000000000000000000" pitchFamily="2" charset="2"/>
              <a:buNone/>
            </a:pPr>
            <a:r>
              <a:rPr lang="zh-CN" altLang="en-US" dirty="0">
                <a:latin typeface="Times New Roman" panose="02020603050405020304" pitchFamily="18" charset="0"/>
              </a:rPr>
              <a:t>其中：</a:t>
            </a:r>
          </a:p>
          <a:p>
            <a:pPr marL="0" indent="0">
              <a:buFont typeface="Wingdings" panose="05000000000000000000" pitchFamily="2" charset="2"/>
              <a:buNone/>
            </a:pPr>
            <a:r>
              <a:rPr lang="zh-CN" altLang="en-US" dirty="0">
                <a:latin typeface="Times New Roman" panose="02020603050405020304" pitchFamily="18" charset="0"/>
              </a:rPr>
              <a:t> </a:t>
            </a:r>
          </a:p>
        </p:txBody>
      </p:sp>
      <p:graphicFrame>
        <p:nvGraphicFramePr>
          <p:cNvPr id="191497" name="Object 9">
            <a:extLst>
              <a:ext uri="{FF2B5EF4-FFF2-40B4-BE49-F238E27FC236}">
                <a16:creationId xmlns:a16="http://schemas.microsoft.com/office/drawing/2014/main" id="{D84C52FA-CE0A-4AA9-996E-4A36F2EF01B0}"/>
              </a:ext>
            </a:extLst>
          </p:cNvPr>
          <p:cNvGraphicFramePr>
            <a:graphicFrameLocks noChangeAspect="1"/>
          </p:cNvGraphicFramePr>
          <p:nvPr>
            <p:extLst>
              <p:ext uri="{D42A27DB-BD31-4B8C-83A1-F6EECF244321}">
                <p14:modId xmlns:p14="http://schemas.microsoft.com/office/powerpoint/2010/main" val="2933505067"/>
              </p:ext>
            </p:extLst>
          </p:nvPr>
        </p:nvGraphicFramePr>
        <p:xfrm>
          <a:off x="1043608" y="1316165"/>
          <a:ext cx="1638366" cy="432000"/>
        </p:xfrm>
        <a:graphic>
          <a:graphicData uri="http://schemas.openxmlformats.org/presentationml/2006/ole">
            <mc:AlternateContent xmlns:mc="http://schemas.openxmlformats.org/markup-compatibility/2006">
              <mc:Choice xmlns:v="urn:schemas-microsoft-com:vml" Requires="v">
                <p:oleObj spid="_x0000_s57653" name="公式" r:id="rId3" imgW="863225" imgH="228501" progId="Equation.3">
                  <p:embed/>
                </p:oleObj>
              </mc:Choice>
              <mc:Fallback>
                <p:oleObj name="公式" r:id="rId3" imgW="863225" imgH="228501" progId="Equation.3">
                  <p:embed/>
                  <p:pic>
                    <p:nvPicPr>
                      <p:cNvPr id="191497" name="Object 9">
                        <a:extLst>
                          <a:ext uri="{FF2B5EF4-FFF2-40B4-BE49-F238E27FC236}">
                            <a16:creationId xmlns:a16="http://schemas.microsoft.com/office/drawing/2014/main" id="{D84C52FA-CE0A-4AA9-996E-4A36F2EF0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316165"/>
                        <a:ext cx="1638366"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Object 11">
            <a:extLst>
              <a:ext uri="{FF2B5EF4-FFF2-40B4-BE49-F238E27FC236}">
                <a16:creationId xmlns:a16="http://schemas.microsoft.com/office/drawing/2014/main" id="{EC19EE26-5768-4E86-9766-0BDB17296E10}"/>
              </a:ext>
            </a:extLst>
          </p:cNvPr>
          <p:cNvGraphicFramePr>
            <a:graphicFrameLocks noChangeAspect="1"/>
          </p:cNvGraphicFramePr>
          <p:nvPr>
            <p:extLst>
              <p:ext uri="{D42A27DB-BD31-4B8C-83A1-F6EECF244321}">
                <p14:modId xmlns:p14="http://schemas.microsoft.com/office/powerpoint/2010/main" val="424025525"/>
              </p:ext>
            </p:extLst>
          </p:nvPr>
        </p:nvGraphicFramePr>
        <p:xfrm>
          <a:off x="728280" y="1780604"/>
          <a:ext cx="2355622" cy="432000"/>
        </p:xfrm>
        <a:graphic>
          <a:graphicData uri="http://schemas.openxmlformats.org/presentationml/2006/ole">
            <mc:AlternateContent xmlns:mc="http://schemas.openxmlformats.org/markup-compatibility/2006">
              <mc:Choice xmlns:v="urn:schemas-microsoft-com:vml" Requires="v">
                <p:oleObj spid="_x0000_s57654" name="公式" r:id="rId5" imgW="1422360" imgH="228600" progId="Equation.3">
                  <p:embed/>
                </p:oleObj>
              </mc:Choice>
              <mc:Fallback>
                <p:oleObj name="公式" r:id="rId5" imgW="1422360" imgH="228600" progId="Equation.3">
                  <p:embed/>
                  <p:pic>
                    <p:nvPicPr>
                      <p:cNvPr id="191499" name="Object 11">
                        <a:extLst>
                          <a:ext uri="{FF2B5EF4-FFF2-40B4-BE49-F238E27FC236}">
                            <a16:creationId xmlns:a16="http://schemas.microsoft.com/office/drawing/2014/main" id="{EC19EE26-5768-4E86-9766-0BDB17296E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280" y="1780604"/>
                        <a:ext cx="2355622"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a:extLst>
              <a:ext uri="{FF2B5EF4-FFF2-40B4-BE49-F238E27FC236}">
                <a16:creationId xmlns:a16="http://schemas.microsoft.com/office/drawing/2014/main" id="{ED4A1C11-8C5D-4060-A70B-7E0F834C8184}"/>
              </a:ext>
            </a:extLst>
          </p:cNvPr>
          <p:cNvGraphicFramePr>
            <a:graphicFrameLocks noChangeAspect="1"/>
          </p:cNvGraphicFramePr>
          <p:nvPr>
            <p:extLst>
              <p:ext uri="{D42A27DB-BD31-4B8C-83A1-F6EECF244321}">
                <p14:modId xmlns:p14="http://schemas.microsoft.com/office/powerpoint/2010/main" val="502242731"/>
              </p:ext>
            </p:extLst>
          </p:nvPr>
        </p:nvGraphicFramePr>
        <p:xfrm>
          <a:off x="2197527" y="2366928"/>
          <a:ext cx="1772750" cy="396000"/>
        </p:xfrm>
        <a:graphic>
          <a:graphicData uri="http://schemas.openxmlformats.org/presentationml/2006/ole">
            <mc:AlternateContent xmlns:mc="http://schemas.openxmlformats.org/markup-compatibility/2006">
              <mc:Choice xmlns:v="urn:schemas-microsoft-com:vml" Requires="v">
                <p:oleObj spid="_x0000_s57655" name="公式" r:id="rId7" imgW="647640" imgH="203040" progId="Equation.3">
                  <p:embed/>
                </p:oleObj>
              </mc:Choice>
              <mc:Fallback>
                <p:oleObj name="公式" r:id="rId7" imgW="647640" imgH="203040" progId="Equation.3">
                  <p:embed/>
                  <p:pic>
                    <p:nvPicPr>
                      <p:cNvPr id="191502" name="Object 14">
                        <a:extLst>
                          <a:ext uri="{FF2B5EF4-FFF2-40B4-BE49-F238E27FC236}">
                            <a16:creationId xmlns:a16="http://schemas.microsoft.com/office/drawing/2014/main" id="{ED4A1C11-8C5D-4060-A70B-7E0F834C81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7527" y="2366928"/>
                        <a:ext cx="177275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4" name="Rectangle 16">
            <a:extLst>
              <a:ext uri="{FF2B5EF4-FFF2-40B4-BE49-F238E27FC236}">
                <a16:creationId xmlns:a16="http://schemas.microsoft.com/office/drawing/2014/main" id="{CC22CC0E-A24A-440A-AF2D-2BAF0AB22E08}"/>
              </a:ext>
            </a:extLst>
          </p:cNvPr>
          <p:cNvSpPr>
            <a:spLocks noChangeArrowheads="1"/>
          </p:cNvSpPr>
          <p:nvPr/>
        </p:nvSpPr>
        <p:spPr bwMode="auto">
          <a:xfrm>
            <a:off x="0" y="200025"/>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latin typeface="Times New Roman" panose="02020603050405020304" pitchFamily="18" charset="0"/>
                <a:cs typeface="Times New Roman" panose="02020603050405020304" pitchFamily="18" charset="0"/>
              </a:rPr>
              <a:t>   </a:t>
            </a:r>
            <a:endParaRPr lang="en-US" altLang="zh-CN"/>
          </a:p>
        </p:txBody>
      </p:sp>
      <p:graphicFrame>
        <p:nvGraphicFramePr>
          <p:cNvPr id="191505" name="Object 17">
            <a:extLst>
              <a:ext uri="{FF2B5EF4-FFF2-40B4-BE49-F238E27FC236}">
                <a16:creationId xmlns:a16="http://schemas.microsoft.com/office/drawing/2014/main" id="{F8C553F0-25C7-49DE-BCF2-CD500BCBF99E}"/>
              </a:ext>
            </a:extLst>
          </p:cNvPr>
          <p:cNvGraphicFramePr>
            <a:graphicFrameLocks noChangeAspect="1"/>
          </p:cNvGraphicFramePr>
          <p:nvPr>
            <p:extLst>
              <p:ext uri="{D42A27DB-BD31-4B8C-83A1-F6EECF244321}">
                <p14:modId xmlns:p14="http://schemas.microsoft.com/office/powerpoint/2010/main" val="2971590517"/>
              </p:ext>
            </p:extLst>
          </p:nvPr>
        </p:nvGraphicFramePr>
        <p:xfrm>
          <a:off x="2251891" y="4366537"/>
          <a:ext cx="3256213" cy="720000"/>
        </p:xfrm>
        <a:graphic>
          <a:graphicData uri="http://schemas.openxmlformats.org/presentationml/2006/ole">
            <mc:AlternateContent xmlns:mc="http://schemas.openxmlformats.org/markup-compatibility/2006">
              <mc:Choice xmlns:v="urn:schemas-microsoft-com:vml" Requires="v">
                <p:oleObj spid="_x0000_s57656" name="公式" r:id="rId9" imgW="1244520" imgH="393480" progId="Equation.3">
                  <p:embed/>
                </p:oleObj>
              </mc:Choice>
              <mc:Fallback>
                <p:oleObj name="公式" r:id="rId9" imgW="1244520" imgH="393480" progId="Equation.3">
                  <p:embed/>
                  <p:pic>
                    <p:nvPicPr>
                      <p:cNvPr id="191505" name="Object 17">
                        <a:extLst>
                          <a:ext uri="{FF2B5EF4-FFF2-40B4-BE49-F238E27FC236}">
                            <a16:creationId xmlns:a16="http://schemas.microsoft.com/office/drawing/2014/main" id="{F8C553F0-25C7-49DE-BCF2-CD500BCBF9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1891" y="4366537"/>
                        <a:ext cx="3256213"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9" name="Rectangle 21">
            <a:extLst>
              <a:ext uri="{FF2B5EF4-FFF2-40B4-BE49-F238E27FC236}">
                <a16:creationId xmlns:a16="http://schemas.microsoft.com/office/drawing/2014/main" id="{D013F8B7-ADFA-4FAF-AD5F-35A0F4B824AB}"/>
              </a:ext>
            </a:extLst>
          </p:cNvPr>
          <p:cNvSpPr>
            <a:spLocks noGrp="1" noChangeArrowheads="1"/>
          </p:cNvSpPr>
          <p:nvPr>
            <p:ph type="title"/>
          </p:nvPr>
        </p:nvSpPr>
        <p:spPr>
          <a:ln/>
        </p:spPr>
        <p:txBody>
          <a:bodyPr/>
          <a:lstStyle/>
          <a:p>
            <a:r>
              <a:rPr lang="zh-CN" altLang="en-US" dirty="0">
                <a:latin typeface="Times New Roman" panose="02020603050405020304" pitchFamily="18" charset="0"/>
              </a:rPr>
              <a:t>概率分配函数的正交和</a:t>
            </a:r>
          </a:p>
        </p:txBody>
      </p:sp>
      <p:sp>
        <p:nvSpPr>
          <p:cNvPr id="2" name="灯片编号占位符 1">
            <a:extLst>
              <a:ext uri="{FF2B5EF4-FFF2-40B4-BE49-F238E27FC236}">
                <a16:creationId xmlns:a16="http://schemas.microsoft.com/office/drawing/2014/main" id="{7C758197-F341-4967-A6DD-FA00435761ED}"/>
              </a:ext>
            </a:extLst>
          </p:cNvPr>
          <p:cNvSpPr>
            <a:spLocks noGrp="1"/>
          </p:cNvSpPr>
          <p:nvPr>
            <p:ph type="sldNum" sz="quarter" idx="12"/>
          </p:nvPr>
        </p:nvSpPr>
        <p:spPr/>
        <p:txBody>
          <a:bodyPr/>
          <a:lstStyle/>
          <a:p>
            <a:pPr>
              <a:defRPr/>
            </a:pPr>
            <a:fld id="{F93565C8-2DE5-4E5B-A203-1E3BCE8159D5}" type="slidenum">
              <a:rPr lang="zh-CN" altLang="en-US" smtClean="0"/>
              <a:pPr>
                <a:defRPr/>
              </a:pPr>
              <a:t>91</a:t>
            </a:fld>
            <a:endParaRPr lang="en-US" altLang="zh-CN"/>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A25DC22-598E-4AF5-8AFB-6F58C17B9935}"/>
                  </a:ext>
                </a:extLst>
              </p:cNvPr>
              <p:cNvSpPr txBox="1"/>
              <p:nvPr/>
            </p:nvSpPr>
            <p:spPr>
              <a:xfrm>
                <a:off x="2147875" y="2876212"/>
                <a:ext cx="4848250" cy="9400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𝑀</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𝐴</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𝐾</m:t>
                          </m:r>
                        </m:e>
                        <m:sup>
                          <m:r>
                            <a:rPr lang="en-US" altLang="zh-CN" sz="2400" b="0" i="1" smtClean="0">
                              <a:latin typeface="Cambria Math" panose="02040503050406030204" pitchFamily="18" charset="0"/>
                            </a:rPr>
                            <m:t>−1</m:t>
                          </m:r>
                        </m:sup>
                      </m:sSup>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𝐴</m:t>
                              </m:r>
                            </m:e>
                            <m:sub>
                              <m:r>
                                <a:rPr lang="en-US" altLang="zh-CN" sz="2400" b="0" i="1" smtClean="0">
                                  <a:latin typeface="Cambria Math" panose="02040503050406030204" pitchFamily="18" charset="0"/>
                                  <a:ea typeface="Cambria Math" panose="02040503050406030204" pitchFamily="18" charset="0"/>
                                </a:rPr>
                                <m:t>𝐼</m:t>
                              </m:r>
                            </m:sub>
                          </m:sSub>
                          <m:r>
                            <m:rPr>
                              <m:brk m:alnAt="7"/>
                            </m:rP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   1≤</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sub>
                        <m:sup/>
                        <m:e>
                          <m:nary>
                            <m:naryPr>
                              <m:chr m:val="∏"/>
                              <m:subHide m:val="on"/>
                              <m:supHide m:val="on"/>
                              <m:ctrlPr>
                                <a:rPr lang="en-US" altLang="zh-CN" sz="2400" b="0" i="1" smtClean="0">
                                  <a:latin typeface="Cambria Math" panose="02040503050406030204" pitchFamily="18" charset="0"/>
                                </a:rPr>
                              </m:ctrlPr>
                            </m:naryP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e>
                      </m:nary>
                    </m:oMath>
                  </m:oMathPara>
                </a14:m>
                <a:endParaRPr lang="zh-CN" altLang="en-US" sz="2400" dirty="0"/>
              </a:p>
            </p:txBody>
          </p:sp>
        </mc:Choice>
        <mc:Fallback xmlns="">
          <p:sp>
            <p:nvSpPr>
              <p:cNvPr id="4" name="文本框 3">
                <a:extLst>
                  <a:ext uri="{FF2B5EF4-FFF2-40B4-BE49-F238E27FC236}">
                    <a16:creationId xmlns:a16="http://schemas.microsoft.com/office/drawing/2014/main" id="{4A25DC22-598E-4AF5-8AFB-6F58C17B9935}"/>
                  </a:ext>
                </a:extLst>
              </p:cNvPr>
              <p:cNvSpPr txBox="1">
                <a:spLocks noRot="1" noChangeAspect="1" noMove="1" noResize="1" noEditPoints="1" noAdjustHandles="1" noChangeArrowheads="1" noChangeShapeType="1" noTextEdit="1"/>
              </p:cNvSpPr>
              <p:nvPr/>
            </p:nvSpPr>
            <p:spPr>
              <a:xfrm>
                <a:off x="2147875" y="2876212"/>
                <a:ext cx="4848250" cy="940001"/>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64862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4AD078C8-0618-48E5-94C6-1BF43BD83252}"/>
              </a:ext>
            </a:extLst>
          </p:cNvPr>
          <p:cNvSpPr>
            <a:spLocks noGrp="1" noChangeArrowheads="1"/>
          </p:cNvSpPr>
          <p:nvPr>
            <p:ph type="title"/>
          </p:nvPr>
        </p:nvSpPr>
        <p:spPr/>
        <p:txBody>
          <a:bodyPr/>
          <a:lstStyle/>
          <a:p>
            <a:r>
              <a:rPr lang="zh-CN" altLang="en-US" dirty="0">
                <a:latin typeface="Times New Roman" panose="02020603050405020304" pitchFamily="18" charset="0"/>
              </a:rPr>
              <a:t>例子</a:t>
            </a:r>
            <a:r>
              <a:rPr lang="en-US" altLang="zh-CN" sz="2800" dirty="0">
                <a:latin typeface="+mn-ea"/>
                <a:ea typeface="+mn-ea"/>
              </a:rPr>
              <a:t>: </a:t>
            </a:r>
            <a:r>
              <a:rPr lang="zh-CN" altLang="en-US" sz="2800" dirty="0">
                <a:latin typeface="+mn-ea"/>
                <a:ea typeface="+mn-ea"/>
              </a:rPr>
              <a:t>概率分配函数的正交和</a:t>
            </a:r>
            <a:endParaRPr lang="zh-CN" altLang="en-US" dirty="0">
              <a:latin typeface="+mn-ea"/>
              <a:ea typeface="+mn-ea"/>
            </a:endParaRPr>
          </a:p>
        </p:txBody>
      </p:sp>
      <p:sp>
        <p:nvSpPr>
          <p:cNvPr id="424963" name="Rectangle 3">
            <a:extLst>
              <a:ext uri="{FF2B5EF4-FFF2-40B4-BE49-F238E27FC236}">
                <a16:creationId xmlns:a16="http://schemas.microsoft.com/office/drawing/2014/main" id="{DFFCD680-D638-4378-A49D-7D3C7CDA1171}"/>
              </a:ext>
            </a:extLst>
          </p:cNvPr>
          <p:cNvSpPr>
            <a:spLocks noGrp="1" noChangeArrowheads="1"/>
          </p:cNvSpPr>
          <p:nvPr>
            <p:ph type="body" idx="1"/>
          </p:nvPr>
        </p:nvSpPr>
        <p:spPr>
          <a:xfrm>
            <a:off x="571500" y="1211729"/>
            <a:ext cx="8001000" cy="5040560"/>
          </a:xfrm>
        </p:spPr>
        <p:txBody>
          <a:bodyPr/>
          <a:lstStyle/>
          <a:p>
            <a:r>
              <a:rPr lang="zh-CN" altLang="en-US" b="1" dirty="0">
                <a:latin typeface="宋体" panose="02010600030101010101" pitchFamily="2" charset="-122"/>
              </a:rPr>
              <a:t>设 </a:t>
            </a:r>
            <a:r>
              <a:rPr lang="en-US" altLang="zh-CN" b="1" i="1" dirty="0">
                <a:latin typeface="Times New Roman" panose="02020603050405020304" pitchFamily="18" charset="0"/>
                <a:cs typeface="Times New Roman" panose="02020603050405020304" pitchFamily="18" charset="0"/>
              </a:rPr>
              <a:t>D </a:t>
            </a:r>
            <a:r>
              <a:rPr lang="en-US" altLang="zh-CN" b="1" dirty="0">
                <a:latin typeface="Times New Roman" panose="02020603050405020304" pitchFamily="18" charset="0"/>
                <a:cs typeface="Times New Roman" panose="02020603050405020304" pitchFamily="18" charset="0"/>
              </a:rPr>
              <a:t>={</a:t>
            </a:r>
            <a:r>
              <a:rPr lang="zh-CN" altLang="en-US" b="1" dirty="0">
                <a:latin typeface="宋体" panose="02010600030101010101" pitchFamily="2" charset="-122"/>
              </a:rPr>
              <a:t>黑，白</a:t>
            </a:r>
            <a:r>
              <a:rPr lang="en-US" altLang="zh-CN" b="1" dirty="0">
                <a:latin typeface="Times New Roman" panose="02020603050405020304" pitchFamily="18" charset="0"/>
                <a:cs typeface="Times New Roman" panose="02020603050405020304" pitchFamily="18" charset="0"/>
              </a:rPr>
              <a:t>}</a:t>
            </a:r>
            <a:r>
              <a:rPr lang="zh-CN" altLang="en-US" b="1" dirty="0">
                <a:latin typeface="宋体" panose="02010600030101010101" pitchFamily="2" charset="-122"/>
              </a:rPr>
              <a:t>，且设</a:t>
            </a:r>
            <a:r>
              <a:rPr lang="zh-CN" altLang="en-US" b="1" dirty="0"/>
              <a:t> </a:t>
            </a:r>
          </a:p>
        </p:txBody>
      </p:sp>
      <p:graphicFrame>
        <p:nvGraphicFramePr>
          <p:cNvPr id="424965" name="Object 5">
            <a:extLst>
              <a:ext uri="{FF2B5EF4-FFF2-40B4-BE49-F238E27FC236}">
                <a16:creationId xmlns:a16="http://schemas.microsoft.com/office/drawing/2014/main" id="{944FE315-3E5A-4C00-A47D-2BBDFC546791}"/>
              </a:ext>
            </a:extLst>
          </p:cNvPr>
          <p:cNvGraphicFramePr>
            <a:graphicFrameLocks noChangeAspect="1"/>
          </p:cNvGraphicFramePr>
          <p:nvPr>
            <p:extLst>
              <p:ext uri="{D42A27DB-BD31-4B8C-83A1-F6EECF244321}">
                <p14:modId xmlns:p14="http://schemas.microsoft.com/office/powerpoint/2010/main" val="917704785"/>
              </p:ext>
            </p:extLst>
          </p:nvPr>
        </p:nvGraphicFramePr>
        <p:xfrm>
          <a:off x="1152525" y="2057400"/>
          <a:ext cx="5271750" cy="396000"/>
        </p:xfrm>
        <a:graphic>
          <a:graphicData uri="http://schemas.openxmlformats.org/presentationml/2006/ole">
            <mc:AlternateContent xmlns:mc="http://schemas.openxmlformats.org/markup-compatibility/2006">
              <mc:Choice xmlns:v="urn:schemas-microsoft-com:vml" Requires="v">
                <p:oleObj spid="_x0000_s59041" r:id="rId3" imgW="2578100" imgH="215900" progId="Equation.3">
                  <p:embed/>
                </p:oleObj>
              </mc:Choice>
              <mc:Fallback>
                <p:oleObj r:id="rId3" imgW="2578100" imgH="215900" progId="Equation.3">
                  <p:embed/>
                  <p:pic>
                    <p:nvPicPr>
                      <p:cNvPr id="424965" name="Object 5">
                        <a:extLst>
                          <a:ext uri="{FF2B5EF4-FFF2-40B4-BE49-F238E27FC236}">
                            <a16:creationId xmlns:a16="http://schemas.microsoft.com/office/drawing/2014/main" id="{944FE315-3E5A-4C00-A47D-2BBDFC546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2057400"/>
                        <a:ext cx="527175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64" name="Object 4">
            <a:extLst>
              <a:ext uri="{FF2B5EF4-FFF2-40B4-BE49-F238E27FC236}">
                <a16:creationId xmlns:a16="http://schemas.microsoft.com/office/drawing/2014/main" id="{1E46C814-0A5D-419A-9120-3CD71EFA7E3D}"/>
              </a:ext>
            </a:extLst>
          </p:cNvPr>
          <p:cNvGraphicFramePr>
            <a:graphicFrameLocks noChangeAspect="1"/>
          </p:cNvGraphicFramePr>
          <p:nvPr>
            <p:extLst>
              <p:ext uri="{D42A27DB-BD31-4B8C-83A1-F6EECF244321}">
                <p14:modId xmlns:p14="http://schemas.microsoft.com/office/powerpoint/2010/main" val="285904567"/>
              </p:ext>
            </p:extLst>
          </p:nvPr>
        </p:nvGraphicFramePr>
        <p:xfrm>
          <a:off x="1143001" y="1664848"/>
          <a:ext cx="5272686" cy="396000"/>
        </p:xfrm>
        <a:graphic>
          <a:graphicData uri="http://schemas.openxmlformats.org/presentationml/2006/ole">
            <mc:AlternateContent xmlns:mc="http://schemas.openxmlformats.org/markup-compatibility/2006">
              <mc:Choice xmlns:v="urn:schemas-microsoft-com:vml" Requires="v">
                <p:oleObj spid="_x0000_s59042" r:id="rId5" imgW="2590800" imgH="215900" progId="Equation.3">
                  <p:embed/>
                </p:oleObj>
              </mc:Choice>
              <mc:Fallback>
                <p:oleObj r:id="rId5" imgW="2590800" imgH="215900" progId="Equation.3">
                  <p:embed/>
                  <p:pic>
                    <p:nvPicPr>
                      <p:cNvPr id="424964" name="Object 4">
                        <a:extLst>
                          <a:ext uri="{FF2B5EF4-FFF2-40B4-BE49-F238E27FC236}">
                            <a16:creationId xmlns:a16="http://schemas.microsoft.com/office/drawing/2014/main" id="{1E46C814-0A5D-419A-9120-3CD71EFA7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1" y="1664848"/>
                        <a:ext cx="5272686"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67" name="Text Box 7">
            <a:extLst>
              <a:ext uri="{FF2B5EF4-FFF2-40B4-BE49-F238E27FC236}">
                <a16:creationId xmlns:a16="http://schemas.microsoft.com/office/drawing/2014/main" id="{D0D39084-FABF-437D-BBC2-9712F19C3B76}"/>
              </a:ext>
            </a:extLst>
          </p:cNvPr>
          <p:cNvSpPr txBox="1">
            <a:spLocks noChangeArrowheads="1"/>
          </p:cNvSpPr>
          <p:nvPr/>
        </p:nvSpPr>
        <p:spPr bwMode="auto">
          <a:xfrm>
            <a:off x="620006" y="2420888"/>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dirty="0">
                <a:latin typeface="宋体" panose="02010600030101010101" pitchFamily="2" charset="-122"/>
              </a:rPr>
              <a:t>则：</a:t>
            </a:r>
            <a:r>
              <a:rPr lang="zh-CN" altLang="en-US" sz="2600" b="1" dirty="0"/>
              <a:t> </a:t>
            </a:r>
          </a:p>
        </p:txBody>
      </p:sp>
      <p:graphicFrame>
        <p:nvGraphicFramePr>
          <p:cNvPr id="424971" name="Object 11">
            <a:extLst>
              <a:ext uri="{FF2B5EF4-FFF2-40B4-BE49-F238E27FC236}">
                <a16:creationId xmlns:a16="http://schemas.microsoft.com/office/drawing/2014/main" id="{89BE17EB-613A-4E42-9955-2FEADC9BA40D}"/>
              </a:ext>
            </a:extLst>
          </p:cNvPr>
          <p:cNvGraphicFramePr>
            <a:graphicFrameLocks noChangeAspect="1"/>
          </p:cNvGraphicFramePr>
          <p:nvPr>
            <p:extLst>
              <p:ext uri="{D42A27DB-BD31-4B8C-83A1-F6EECF244321}">
                <p14:modId xmlns:p14="http://schemas.microsoft.com/office/powerpoint/2010/main" val="2890944249"/>
              </p:ext>
            </p:extLst>
          </p:nvPr>
        </p:nvGraphicFramePr>
        <p:xfrm>
          <a:off x="1178544" y="2505484"/>
          <a:ext cx="2889400" cy="648000"/>
        </p:xfrm>
        <a:graphic>
          <a:graphicData uri="http://schemas.openxmlformats.org/presentationml/2006/ole">
            <mc:AlternateContent xmlns:mc="http://schemas.openxmlformats.org/markup-compatibility/2006">
              <mc:Choice xmlns:v="urn:schemas-microsoft-com:vml" Requires="v">
                <p:oleObj spid="_x0000_s59043" r:id="rId7" imgW="1574117" imgH="355446" progId="Equation.3">
                  <p:embed/>
                </p:oleObj>
              </mc:Choice>
              <mc:Fallback>
                <p:oleObj r:id="rId7" imgW="1574117" imgH="355446" progId="Equation.3">
                  <p:embed/>
                  <p:pic>
                    <p:nvPicPr>
                      <p:cNvPr id="424971" name="Object 11">
                        <a:extLst>
                          <a:ext uri="{FF2B5EF4-FFF2-40B4-BE49-F238E27FC236}">
                            <a16:creationId xmlns:a16="http://schemas.microsoft.com/office/drawing/2014/main" id="{89BE17EB-613A-4E42-9955-2FEADC9BA4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8544" y="2505484"/>
                        <a:ext cx="2889400"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70" name="Object 10">
            <a:extLst>
              <a:ext uri="{FF2B5EF4-FFF2-40B4-BE49-F238E27FC236}">
                <a16:creationId xmlns:a16="http://schemas.microsoft.com/office/drawing/2014/main" id="{264387F8-AFE5-4B97-98D5-290A9046E745}"/>
              </a:ext>
            </a:extLst>
          </p:cNvPr>
          <p:cNvGraphicFramePr>
            <a:graphicFrameLocks noChangeAspect="1"/>
          </p:cNvGraphicFramePr>
          <p:nvPr>
            <p:extLst>
              <p:ext uri="{D42A27DB-BD31-4B8C-83A1-F6EECF244321}">
                <p14:modId xmlns:p14="http://schemas.microsoft.com/office/powerpoint/2010/main" val="2963004044"/>
              </p:ext>
            </p:extLst>
          </p:nvPr>
        </p:nvGraphicFramePr>
        <p:xfrm>
          <a:off x="1477245" y="3140968"/>
          <a:ext cx="5344625" cy="396000"/>
        </p:xfrm>
        <a:graphic>
          <a:graphicData uri="http://schemas.openxmlformats.org/presentationml/2006/ole">
            <mc:AlternateContent xmlns:mc="http://schemas.openxmlformats.org/markup-compatibility/2006">
              <mc:Choice xmlns:v="urn:schemas-microsoft-com:vml" Requires="v">
                <p:oleObj spid="_x0000_s59044" r:id="rId9" imgW="2882900" imgH="215900" progId="Equation.3">
                  <p:embed/>
                </p:oleObj>
              </mc:Choice>
              <mc:Fallback>
                <p:oleObj r:id="rId9" imgW="2882900" imgH="215900" progId="Equation.3">
                  <p:embed/>
                  <p:pic>
                    <p:nvPicPr>
                      <p:cNvPr id="424970" name="Object 10">
                        <a:extLst>
                          <a:ext uri="{FF2B5EF4-FFF2-40B4-BE49-F238E27FC236}">
                            <a16:creationId xmlns:a16="http://schemas.microsoft.com/office/drawing/2014/main" id="{264387F8-AFE5-4B97-98D5-290A9046E7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7245" y="3140968"/>
                        <a:ext cx="5344625"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69" name="Object 9">
            <a:extLst>
              <a:ext uri="{FF2B5EF4-FFF2-40B4-BE49-F238E27FC236}">
                <a16:creationId xmlns:a16="http://schemas.microsoft.com/office/drawing/2014/main" id="{BABE3CD1-77CB-458C-8803-A93F1D64A613}"/>
              </a:ext>
            </a:extLst>
          </p:cNvPr>
          <p:cNvGraphicFramePr>
            <a:graphicFrameLocks noChangeAspect="1"/>
          </p:cNvGraphicFramePr>
          <p:nvPr>
            <p:extLst>
              <p:ext uri="{D42A27DB-BD31-4B8C-83A1-F6EECF244321}">
                <p14:modId xmlns:p14="http://schemas.microsoft.com/office/powerpoint/2010/main" val="542811034"/>
              </p:ext>
            </p:extLst>
          </p:nvPr>
        </p:nvGraphicFramePr>
        <p:xfrm>
          <a:off x="1475656" y="3674368"/>
          <a:ext cx="3159200" cy="396000"/>
        </p:xfrm>
        <a:graphic>
          <a:graphicData uri="http://schemas.openxmlformats.org/presentationml/2006/ole">
            <mc:AlternateContent xmlns:mc="http://schemas.openxmlformats.org/markup-compatibility/2006">
              <mc:Choice xmlns:v="urn:schemas-microsoft-com:vml" Requires="v">
                <p:oleObj spid="_x0000_s59045" r:id="rId11" imgW="1586811" imgH="203112" progId="Equation.3">
                  <p:embed/>
                </p:oleObj>
              </mc:Choice>
              <mc:Fallback>
                <p:oleObj r:id="rId11" imgW="1586811" imgH="203112" progId="Equation.3">
                  <p:embed/>
                  <p:pic>
                    <p:nvPicPr>
                      <p:cNvPr id="424969" name="Object 9">
                        <a:extLst>
                          <a:ext uri="{FF2B5EF4-FFF2-40B4-BE49-F238E27FC236}">
                            <a16:creationId xmlns:a16="http://schemas.microsoft.com/office/drawing/2014/main" id="{BABE3CD1-77CB-458C-8803-A93F1D64A6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5656" y="3674368"/>
                        <a:ext cx="31592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68" name="Object 8">
            <a:extLst>
              <a:ext uri="{FF2B5EF4-FFF2-40B4-BE49-F238E27FC236}">
                <a16:creationId xmlns:a16="http://schemas.microsoft.com/office/drawing/2014/main" id="{7905A7C6-90F3-4B32-8687-DABD436FD4E5}"/>
              </a:ext>
            </a:extLst>
          </p:cNvPr>
          <p:cNvGraphicFramePr>
            <a:graphicFrameLocks noChangeAspect="1"/>
          </p:cNvGraphicFramePr>
          <p:nvPr>
            <p:extLst>
              <p:ext uri="{D42A27DB-BD31-4B8C-83A1-F6EECF244321}">
                <p14:modId xmlns:p14="http://schemas.microsoft.com/office/powerpoint/2010/main" val="2102618199"/>
              </p:ext>
            </p:extLst>
          </p:nvPr>
        </p:nvGraphicFramePr>
        <p:xfrm>
          <a:off x="4739680" y="3681064"/>
          <a:ext cx="749828" cy="324000"/>
        </p:xfrm>
        <a:graphic>
          <a:graphicData uri="http://schemas.openxmlformats.org/presentationml/2006/ole">
            <mc:AlternateContent xmlns:mc="http://schemas.openxmlformats.org/markup-compatibility/2006">
              <mc:Choice xmlns:v="urn:schemas-microsoft-com:vml" Requires="v">
                <p:oleObj spid="_x0000_s59046" r:id="rId13" imgW="418918" imgH="177723" progId="Equation.3">
                  <p:embed/>
                </p:oleObj>
              </mc:Choice>
              <mc:Fallback>
                <p:oleObj r:id="rId13" imgW="418918" imgH="177723" progId="Equation.3">
                  <p:embed/>
                  <p:pic>
                    <p:nvPicPr>
                      <p:cNvPr id="424968" name="Object 8">
                        <a:extLst>
                          <a:ext uri="{FF2B5EF4-FFF2-40B4-BE49-F238E27FC236}">
                            <a16:creationId xmlns:a16="http://schemas.microsoft.com/office/drawing/2014/main" id="{7905A7C6-90F3-4B32-8687-DABD436FD4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9680" y="3681064"/>
                        <a:ext cx="749828" cy="3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77" name="Object 17">
            <a:extLst>
              <a:ext uri="{FF2B5EF4-FFF2-40B4-BE49-F238E27FC236}">
                <a16:creationId xmlns:a16="http://schemas.microsoft.com/office/drawing/2014/main" id="{6D745A9A-C84B-4F3D-A762-AFB12FDF9110}"/>
              </a:ext>
            </a:extLst>
          </p:cNvPr>
          <p:cNvGraphicFramePr>
            <a:graphicFrameLocks noChangeAspect="1"/>
          </p:cNvGraphicFramePr>
          <p:nvPr>
            <p:extLst>
              <p:ext uri="{D42A27DB-BD31-4B8C-83A1-F6EECF244321}">
                <p14:modId xmlns:p14="http://schemas.microsoft.com/office/powerpoint/2010/main" val="1557648668"/>
              </p:ext>
            </p:extLst>
          </p:nvPr>
        </p:nvGraphicFramePr>
        <p:xfrm>
          <a:off x="1070237" y="4149080"/>
          <a:ext cx="4005819" cy="648000"/>
        </p:xfrm>
        <a:graphic>
          <a:graphicData uri="http://schemas.openxmlformats.org/presentationml/2006/ole">
            <mc:AlternateContent xmlns:mc="http://schemas.openxmlformats.org/markup-compatibility/2006">
              <mc:Choice xmlns:v="urn:schemas-microsoft-com:vml" Requires="v">
                <p:oleObj spid="_x0000_s59047" r:id="rId15" imgW="2082800" imgH="355600" progId="Equation.3">
                  <p:embed/>
                </p:oleObj>
              </mc:Choice>
              <mc:Fallback>
                <p:oleObj r:id="rId15" imgW="2082800" imgH="355600" progId="Equation.3">
                  <p:embed/>
                  <p:pic>
                    <p:nvPicPr>
                      <p:cNvPr id="424977" name="Object 17">
                        <a:extLst>
                          <a:ext uri="{FF2B5EF4-FFF2-40B4-BE49-F238E27FC236}">
                            <a16:creationId xmlns:a16="http://schemas.microsoft.com/office/drawing/2014/main" id="{6D745A9A-C84B-4F3D-A762-AFB12FDF91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0237" y="4149080"/>
                        <a:ext cx="4005819"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76" name="Object 16">
            <a:extLst>
              <a:ext uri="{FF2B5EF4-FFF2-40B4-BE49-F238E27FC236}">
                <a16:creationId xmlns:a16="http://schemas.microsoft.com/office/drawing/2014/main" id="{5B1CBF63-2954-46DE-8D35-CD043E902A61}"/>
              </a:ext>
            </a:extLst>
          </p:cNvPr>
          <p:cNvGraphicFramePr>
            <a:graphicFrameLocks noChangeAspect="1"/>
          </p:cNvGraphicFramePr>
          <p:nvPr>
            <p:extLst>
              <p:ext uri="{D42A27DB-BD31-4B8C-83A1-F6EECF244321}">
                <p14:modId xmlns:p14="http://schemas.microsoft.com/office/powerpoint/2010/main" val="58956690"/>
              </p:ext>
            </p:extLst>
          </p:nvPr>
        </p:nvGraphicFramePr>
        <p:xfrm>
          <a:off x="2157482" y="4653136"/>
          <a:ext cx="6302950" cy="720000"/>
        </p:xfrm>
        <a:graphic>
          <a:graphicData uri="http://schemas.openxmlformats.org/presentationml/2006/ole">
            <mc:AlternateContent xmlns:mc="http://schemas.openxmlformats.org/markup-compatibility/2006">
              <mc:Choice xmlns:v="urn:schemas-microsoft-com:vml" Requires="v">
                <p:oleObj spid="_x0000_s59048" r:id="rId17" imgW="3276600" imgH="393700" progId="Equation.3">
                  <p:embed/>
                </p:oleObj>
              </mc:Choice>
              <mc:Fallback>
                <p:oleObj r:id="rId17" imgW="3276600" imgH="393700" progId="Equation.3">
                  <p:embed/>
                  <p:pic>
                    <p:nvPicPr>
                      <p:cNvPr id="424976" name="Object 16">
                        <a:extLst>
                          <a:ext uri="{FF2B5EF4-FFF2-40B4-BE49-F238E27FC236}">
                            <a16:creationId xmlns:a16="http://schemas.microsoft.com/office/drawing/2014/main" id="{5B1CBF63-2954-46DE-8D35-CD043E902A6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57482" y="4653136"/>
                        <a:ext cx="6302950"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75" name="Object 15">
            <a:extLst>
              <a:ext uri="{FF2B5EF4-FFF2-40B4-BE49-F238E27FC236}">
                <a16:creationId xmlns:a16="http://schemas.microsoft.com/office/drawing/2014/main" id="{7D87A945-CA02-45CD-B781-80883D5A41D0}"/>
              </a:ext>
            </a:extLst>
          </p:cNvPr>
          <p:cNvGraphicFramePr>
            <a:graphicFrameLocks noChangeAspect="1"/>
          </p:cNvGraphicFramePr>
          <p:nvPr>
            <p:extLst>
              <p:ext uri="{D42A27DB-BD31-4B8C-83A1-F6EECF244321}">
                <p14:modId xmlns:p14="http://schemas.microsoft.com/office/powerpoint/2010/main" val="2942419361"/>
              </p:ext>
            </p:extLst>
          </p:nvPr>
        </p:nvGraphicFramePr>
        <p:xfrm>
          <a:off x="2998748" y="5301952"/>
          <a:ext cx="2566774" cy="396000"/>
        </p:xfrm>
        <a:graphic>
          <a:graphicData uri="http://schemas.openxmlformats.org/presentationml/2006/ole">
            <mc:AlternateContent xmlns:mc="http://schemas.openxmlformats.org/markup-compatibility/2006">
              <mc:Choice xmlns:v="urn:schemas-microsoft-com:vml" Requires="v">
                <p:oleObj spid="_x0000_s59049" r:id="rId19" imgW="1358310" imgH="215806" progId="Equation.3">
                  <p:embed/>
                </p:oleObj>
              </mc:Choice>
              <mc:Fallback>
                <p:oleObj r:id="rId19" imgW="1358310" imgH="215806" progId="Equation.3">
                  <p:embed/>
                  <p:pic>
                    <p:nvPicPr>
                      <p:cNvPr id="424975" name="Object 15">
                        <a:extLst>
                          <a:ext uri="{FF2B5EF4-FFF2-40B4-BE49-F238E27FC236}">
                            <a16:creationId xmlns:a16="http://schemas.microsoft.com/office/drawing/2014/main" id="{7D87A945-CA02-45CD-B781-80883D5A41D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98748" y="5301952"/>
                        <a:ext cx="2566774"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74" name="Object 14">
            <a:extLst>
              <a:ext uri="{FF2B5EF4-FFF2-40B4-BE49-F238E27FC236}">
                <a16:creationId xmlns:a16="http://schemas.microsoft.com/office/drawing/2014/main" id="{8A9ED602-B7BF-497B-8F8E-AD107E39875B}"/>
              </a:ext>
            </a:extLst>
          </p:cNvPr>
          <p:cNvGraphicFramePr>
            <a:graphicFrameLocks noChangeAspect="1"/>
          </p:cNvGraphicFramePr>
          <p:nvPr>
            <p:extLst>
              <p:ext uri="{D42A27DB-BD31-4B8C-83A1-F6EECF244321}">
                <p14:modId xmlns:p14="http://schemas.microsoft.com/office/powerpoint/2010/main" val="1677735344"/>
              </p:ext>
            </p:extLst>
          </p:nvPr>
        </p:nvGraphicFramePr>
        <p:xfrm>
          <a:off x="2170560" y="5589240"/>
          <a:ext cx="4489672" cy="720000"/>
        </p:xfrm>
        <a:graphic>
          <a:graphicData uri="http://schemas.openxmlformats.org/presentationml/2006/ole">
            <mc:AlternateContent xmlns:mc="http://schemas.openxmlformats.org/markup-compatibility/2006">
              <mc:Choice xmlns:v="urn:schemas-microsoft-com:vml" Requires="v">
                <p:oleObj spid="_x0000_s59050" r:id="rId21" imgW="2336800" imgH="393700" progId="Equation.3">
                  <p:embed/>
                </p:oleObj>
              </mc:Choice>
              <mc:Fallback>
                <p:oleObj r:id="rId21" imgW="2336800" imgH="393700" progId="Equation.3">
                  <p:embed/>
                  <p:pic>
                    <p:nvPicPr>
                      <p:cNvPr id="424974" name="Object 14">
                        <a:extLst>
                          <a:ext uri="{FF2B5EF4-FFF2-40B4-BE49-F238E27FC236}">
                            <a16:creationId xmlns:a16="http://schemas.microsoft.com/office/drawing/2014/main" id="{8A9ED602-B7BF-497B-8F8E-AD107E39875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70560" y="5589240"/>
                        <a:ext cx="4489672"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4973" name="Object 13">
            <a:extLst>
              <a:ext uri="{FF2B5EF4-FFF2-40B4-BE49-F238E27FC236}">
                <a16:creationId xmlns:a16="http://schemas.microsoft.com/office/drawing/2014/main" id="{166C70E0-DAF3-49D7-90F9-D0064AD00A85}"/>
              </a:ext>
            </a:extLst>
          </p:cNvPr>
          <p:cNvGraphicFramePr>
            <a:graphicFrameLocks noChangeAspect="1"/>
          </p:cNvGraphicFramePr>
          <p:nvPr>
            <p:extLst>
              <p:ext uri="{D42A27DB-BD31-4B8C-83A1-F6EECF244321}">
                <p14:modId xmlns:p14="http://schemas.microsoft.com/office/powerpoint/2010/main" val="4045386311"/>
              </p:ext>
            </p:extLst>
          </p:nvPr>
        </p:nvGraphicFramePr>
        <p:xfrm>
          <a:off x="6667958" y="5817840"/>
          <a:ext cx="712354" cy="288000"/>
        </p:xfrm>
        <a:graphic>
          <a:graphicData uri="http://schemas.openxmlformats.org/presentationml/2006/ole">
            <mc:AlternateContent xmlns:mc="http://schemas.openxmlformats.org/markup-compatibility/2006">
              <mc:Choice xmlns:v="urn:schemas-microsoft-com:vml" Requires="v">
                <p:oleObj spid="_x0000_s59051" r:id="rId23" imgW="431425" imgH="177646" progId="Equation.3">
                  <p:embed/>
                </p:oleObj>
              </mc:Choice>
              <mc:Fallback>
                <p:oleObj r:id="rId23" imgW="431425" imgH="177646" progId="Equation.3">
                  <p:embed/>
                  <p:pic>
                    <p:nvPicPr>
                      <p:cNvPr id="424973" name="Object 13">
                        <a:extLst>
                          <a:ext uri="{FF2B5EF4-FFF2-40B4-BE49-F238E27FC236}">
                            <a16:creationId xmlns:a16="http://schemas.microsoft.com/office/drawing/2014/main" id="{166C70E0-DAF3-49D7-90F9-D0064AD00A8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67958" y="5817840"/>
                        <a:ext cx="712354" cy="2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D55DA8DF-E311-4D83-A4DA-91D316309789}"/>
              </a:ext>
            </a:extLst>
          </p:cNvPr>
          <p:cNvSpPr>
            <a:spLocks noGrp="1"/>
          </p:cNvSpPr>
          <p:nvPr>
            <p:ph type="sldNum" sz="quarter" idx="12"/>
          </p:nvPr>
        </p:nvSpPr>
        <p:spPr/>
        <p:txBody>
          <a:bodyPr/>
          <a:lstStyle/>
          <a:p>
            <a:pPr>
              <a:defRPr/>
            </a:pPr>
            <a:fld id="{F93565C8-2DE5-4E5B-A203-1E3BCE8159D5}" type="slidenum">
              <a:rPr lang="zh-CN" altLang="en-US" smtClean="0"/>
              <a:pPr>
                <a:defRPr/>
              </a:pPr>
              <a:t>92</a:t>
            </a:fld>
            <a:endParaRPr lang="en-US" altLang="zh-CN"/>
          </a:p>
        </p:txBody>
      </p:sp>
    </p:spTree>
    <p:extLst>
      <p:ext uri="{BB962C8B-B14F-4D97-AF65-F5344CB8AC3E}">
        <p14:creationId xmlns:p14="http://schemas.microsoft.com/office/powerpoint/2010/main" val="177104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3EF9552-1DDA-4DD2-9BDC-30F0812C7715}"/>
              </a:ext>
            </a:extLst>
          </p:cNvPr>
          <p:cNvSpPr>
            <a:spLocks noGrp="1" noChangeArrowheads="1"/>
          </p:cNvSpPr>
          <p:nvPr>
            <p:ph type="title"/>
          </p:nvPr>
        </p:nvSpPr>
        <p:spPr/>
        <p:txBody>
          <a:bodyPr/>
          <a:lstStyle/>
          <a:p>
            <a:r>
              <a:rPr lang="zh-CN" altLang="en-US" dirty="0">
                <a:latin typeface="Times New Roman" panose="02020603050405020304" pitchFamily="18" charset="0"/>
              </a:rPr>
              <a:t>概率分配函数的正交和</a:t>
            </a:r>
          </a:p>
        </p:txBody>
      </p:sp>
      <p:sp>
        <p:nvSpPr>
          <p:cNvPr id="425987" name="Rectangle 3">
            <a:extLst>
              <a:ext uri="{FF2B5EF4-FFF2-40B4-BE49-F238E27FC236}">
                <a16:creationId xmlns:a16="http://schemas.microsoft.com/office/drawing/2014/main" id="{5823B819-877D-44C1-B711-1D8F0D46615C}"/>
              </a:ext>
            </a:extLst>
          </p:cNvPr>
          <p:cNvSpPr>
            <a:spLocks noGrp="1" noChangeArrowheads="1"/>
          </p:cNvSpPr>
          <p:nvPr>
            <p:ph type="body" idx="1"/>
          </p:nvPr>
        </p:nvSpPr>
        <p:spPr>
          <a:xfrm>
            <a:off x="675456" y="1216024"/>
            <a:ext cx="7900219" cy="3437099"/>
          </a:xfrm>
          <a:solidFill>
            <a:srgbClr val="FFFFFF"/>
          </a:solidFill>
          <a:ln>
            <a:noFill/>
            <a:miter lim="800000"/>
            <a:headEnd/>
            <a:tailEnd/>
          </a:ln>
        </p:spPr>
        <p:txBody>
          <a:bodyPr/>
          <a:lstStyle/>
          <a:p>
            <a:r>
              <a:rPr lang="zh-CN" altLang="en-US" b="1" dirty="0">
                <a:latin typeface="宋体" panose="02010600030101010101" pitchFamily="2" charset="-122"/>
              </a:rPr>
              <a:t>同理可得</a:t>
            </a:r>
            <a:r>
              <a:rPr lang="en-US" altLang="zh-CN" b="1" dirty="0">
                <a:latin typeface="宋体" panose="02010600030101010101" pitchFamily="2" charset="-122"/>
              </a:rPr>
              <a:t>:</a:t>
            </a:r>
          </a:p>
          <a:p>
            <a:pPr>
              <a:buFont typeface="Wingdings" panose="05000000000000000000" pitchFamily="2" charset="2"/>
              <a:buNone/>
            </a:pPr>
            <a:endParaRPr lang="en-US" altLang="zh-CN" b="1" dirty="0">
              <a:latin typeface="Times New Roman" panose="02020603050405020304" pitchFamily="18" charset="0"/>
              <a:cs typeface="Times New Roman" panose="02020603050405020304" pitchFamily="18" charset="0"/>
            </a:endParaRPr>
          </a:p>
          <a:p>
            <a:endParaRPr lang="en-US" altLang="zh-CN" b="1" dirty="0">
              <a:latin typeface="宋体" panose="02010600030101010101" pitchFamily="2" charset="-122"/>
            </a:endParaRPr>
          </a:p>
          <a:p>
            <a:endParaRPr lang="en-US" altLang="zh-CN" b="1" dirty="0">
              <a:latin typeface="宋体" panose="02010600030101010101" pitchFamily="2" charset="-122"/>
            </a:endParaRPr>
          </a:p>
          <a:p>
            <a:r>
              <a:rPr lang="zh-CN" altLang="en-US" b="1" dirty="0">
                <a:latin typeface="宋体" panose="02010600030101010101" pitchFamily="2" charset="-122"/>
              </a:rPr>
              <a:t>组合后得到的概率分配函数</a:t>
            </a:r>
            <a:r>
              <a:rPr lang="en-US" altLang="zh-CN" b="1" dirty="0">
                <a:latin typeface="宋体" panose="02010600030101010101" pitchFamily="2" charset="-122"/>
              </a:rPr>
              <a:t>:</a:t>
            </a:r>
            <a:endParaRPr lang="en-US" altLang="zh-CN" b="1" dirty="0">
              <a:latin typeface="Times New Roman" panose="02020603050405020304" pitchFamily="18" charset="0"/>
              <a:cs typeface="Times New Roman" panose="02020603050405020304" pitchFamily="18" charset="0"/>
            </a:endParaRPr>
          </a:p>
          <a:p>
            <a:endParaRPr lang="en-US" altLang="zh-CN" b="1" dirty="0"/>
          </a:p>
        </p:txBody>
      </p:sp>
      <p:graphicFrame>
        <p:nvGraphicFramePr>
          <p:cNvPr id="425989" name="Object 5">
            <a:extLst>
              <a:ext uri="{FF2B5EF4-FFF2-40B4-BE49-F238E27FC236}">
                <a16:creationId xmlns:a16="http://schemas.microsoft.com/office/drawing/2014/main" id="{8813F6FB-5F57-4EDB-836F-95050CE46BC4}"/>
              </a:ext>
            </a:extLst>
          </p:cNvPr>
          <p:cNvGraphicFramePr>
            <a:graphicFrameLocks noChangeAspect="1"/>
          </p:cNvGraphicFramePr>
          <p:nvPr>
            <p:extLst>
              <p:ext uri="{D42A27DB-BD31-4B8C-83A1-F6EECF244321}">
                <p14:modId xmlns:p14="http://schemas.microsoft.com/office/powerpoint/2010/main" val="609979340"/>
              </p:ext>
            </p:extLst>
          </p:nvPr>
        </p:nvGraphicFramePr>
        <p:xfrm>
          <a:off x="1115616" y="1774361"/>
          <a:ext cx="1831158" cy="396000"/>
        </p:xfrm>
        <a:graphic>
          <a:graphicData uri="http://schemas.openxmlformats.org/presentationml/2006/ole">
            <mc:AlternateContent xmlns:mc="http://schemas.openxmlformats.org/markup-compatibility/2006">
              <mc:Choice xmlns:v="urn:schemas-microsoft-com:vml" Requires="v">
                <p:oleObj spid="_x0000_s59577" r:id="rId3" imgW="964781" imgH="215806" progId="Equation.3">
                  <p:embed/>
                </p:oleObj>
              </mc:Choice>
              <mc:Fallback>
                <p:oleObj r:id="rId3" imgW="964781" imgH="215806" progId="Equation.3">
                  <p:embed/>
                  <p:pic>
                    <p:nvPicPr>
                      <p:cNvPr id="425989" name="Object 5">
                        <a:extLst>
                          <a:ext uri="{FF2B5EF4-FFF2-40B4-BE49-F238E27FC236}">
                            <a16:creationId xmlns:a16="http://schemas.microsoft.com/office/drawing/2014/main" id="{8813F6FB-5F57-4EDB-836F-95050CE46B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774361"/>
                        <a:ext cx="1831158"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5988" name="Object 4">
            <a:extLst>
              <a:ext uri="{FF2B5EF4-FFF2-40B4-BE49-F238E27FC236}">
                <a16:creationId xmlns:a16="http://schemas.microsoft.com/office/drawing/2014/main" id="{FC105578-25B9-4716-AEBA-94E939E07D74}"/>
              </a:ext>
            </a:extLst>
          </p:cNvPr>
          <p:cNvGraphicFramePr>
            <a:graphicFrameLocks noChangeAspect="1"/>
          </p:cNvGraphicFramePr>
          <p:nvPr>
            <p:extLst>
              <p:ext uri="{D42A27DB-BD31-4B8C-83A1-F6EECF244321}">
                <p14:modId xmlns:p14="http://schemas.microsoft.com/office/powerpoint/2010/main" val="1599072480"/>
              </p:ext>
            </p:extLst>
          </p:nvPr>
        </p:nvGraphicFramePr>
        <p:xfrm>
          <a:off x="1115617" y="2382374"/>
          <a:ext cx="2220869" cy="396000"/>
        </p:xfrm>
        <a:graphic>
          <a:graphicData uri="http://schemas.openxmlformats.org/presentationml/2006/ole">
            <mc:AlternateContent xmlns:mc="http://schemas.openxmlformats.org/markup-compatibility/2006">
              <mc:Choice xmlns:v="urn:schemas-microsoft-com:vml" Requires="v">
                <p:oleObj spid="_x0000_s59578" r:id="rId5" imgW="1167893" imgH="215806" progId="Equation.3">
                  <p:embed/>
                </p:oleObj>
              </mc:Choice>
              <mc:Fallback>
                <p:oleObj r:id="rId5" imgW="1167893" imgH="215806" progId="Equation.3">
                  <p:embed/>
                  <p:pic>
                    <p:nvPicPr>
                      <p:cNvPr id="425988" name="Object 4">
                        <a:extLst>
                          <a:ext uri="{FF2B5EF4-FFF2-40B4-BE49-F238E27FC236}">
                            <a16:creationId xmlns:a16="http://schemas.microsoft.com/office/drawing/2014/main" id="{FC105578-25B9-4716-AEBA-94E939E07D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7" y="2382374"/>
                        <a:ext cx="2220869"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5991" name="Object 7">
            <a:extLst>
              <a:ext uri="{FF2B5EF4-FFF2-40B4-BE49-F238E27FC236}">
                <a16:creationId xmlns:a16="http://schemas.microsoft.com/office/drawing/2014/main" id="{6B8A14F6-0F32-4E36-A87E-64B23B70B95A}"/>
              </a:ext>
            </a:extLst>
          </p:cNvPr>
          <p:cNvGraphicFramePr>
            <a:graphicFrameLocks noChangeAspect="1"/>
          </p:cNvGraphicFramePr>
          <p:nvPr>
            <p:extLst>
              <p:ext uri="{D42A27DB-BD31-4B8C-83A1-F6EECF244321}">
                <p14:modId xmlns:p14="http://schemas.microsoft.com/office/powerpoint/2010/main" val="1109342004"/>
              </p:ext>
            </p:extLst>
          </p:nvPr>
        </p:nvGraphicFramePr>
        <p:xfrm>
          <a:off x="1115616" y="3763888"/>
          <a:ext cx="6138000" cy="396000"/>
        </p:xfrm>
        <a:graphic>
          <a:graphicData uri="http://schemas.openxmlformats.org/presentationml/2006/ole">
            <mc:AlternateContent xmlns:mc="http://schemas.openxmlformats.org/markup-compatibility/2006">
              <mc:Choice xmlns:v="urn:schemas-microsoft-com:vml" Requires="v">
                <p:oleObj spid="_x0000_s59579" r:id="rId7" imgW="2806700" imgH="215900" progId="Equation.DSMT4">
                  <p:embed/>
                </p:oleObj>
              </mc:Choice>
              <mc:Fallback>
                <p:oleObj r:id="rId7" imgW="2806700" imgH="215900" progId="Equation.DSMT4">
                  <p:embed/>
                  <p:pic>
                    <p:nvPicPr>
                      <p:cNvPr id="425991" name="Object 7">
                        <a:extLst>
                          <a:ext uri="{FF2B5EF4-FFF2-40B4-BE49-F238E27FC236}">
                            <a16:creationId xmlns:a16="http://schemas.microsoft.com/office/drawing/2014/main" id="{6B8A14F6-0F32-4E36-A87E-64B23B70B9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3763888"/>
                        <a:ext cx="61380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67C96FE7-3893-4FCA-BE1F-ECB1C4D108A4}"/>
              </a:ext>
            </a:extLst>
          </p:cNvPr>
          <p:cNvSpPr>
            <a:spLocks noGrp="1"/>
          </p:cNvSpPr>
          <p:nvPr>
            <p:ph type="sldNum" sz="quarter" idx="12"/>
          </p:nvPr>
        </p:nvSpPr>
        <p:spPr/>
        <p:txBody>
          <a:bodyPr/>
          <a:lstStyle/>
          <a:p>
            <a:pPr>
              <a:defRPr/>
            </a:pPr>
            <a:fld id="{F93565C8-2DE5-4E5B-A203-1E3BCE8159D5}" type="slidenum">
              <a:rPr lang="zh-CN" altLang="en-US" smtClean="0"/>
              <a:pPr>
                <a:defRPr/>
              </a:pPr>
              <a:t>93</a:t>
            </a:fld>
            <a:endParaRPr lang="en-US" altLang="zh-CN"/>
          </a:p>
        </p:txBody>
      </p:sp>
    </p:spTree>
    <p:extLst>
      <p:ext uri="{BB962C8B-B14F-4D97-AF65-F5344CB8AC3E}">
        <p14:creationId xmlns:p14="http://schemas.microsoft.com/office/powerpoint/2010/main" val="27762071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73B0D-3BC1-4689-88AE-C38842BBB0BB}"/>
              </a:ext>
            </a:extLst>
          </p:cNvPr>
          <p:cNvSpPr>
            <a:spLocks noGrp="1"/>
          </p:cNvSpPr>
          <p:nvPr>
            <p:ph type="title"/>
          </p:nvPr>
        </p:nvSpPr>
        <p:spPr/>
        <p:txBody>
          <a:bodyPr/>
          <a:lstStyle/>
          <a:p>
            <a:r>
              <a:rPr lang="zh-CN" altLang="en-US" dirty="0">
                <a:solidFill>
                  <a:schemeClr val="tx1"/>
                </a:solidFill>
                <a:latin typeface="微软雅黑" panose="020B0503020204020204" pitchFamily="34" charset="-122"/>
              </a:rPr>
              <a:t>基于证据理论的不确定性推理</a:t>
            </a:r>
          </a:p>
        </p:txBody>
      </p:sp>
      <p:sp>
        <p:nvSpPr>
          <p:cNvPr id="3" name="内容占位符 2">
            <a:extLst>
              <a:ext uri="{FF2B5EF4-FFF2-40B4-BE49-F238E27FC236}">
                <a16:creationId xmlns:a16="http://schemas.microsoft.com/office/drawing/2014/main" id="{C0CE662E-950F-483E-8A4C-9D6B676BECD6}"/>
              </a:ext>
            </a:extLst>
          </p:cNvPr>
          <p:cNvSpPr>
            <a:spLocks noGrp="1"/>
          </p:cNvSpPr>
          <p:nvPr>
            <p:ph idx="1"/>
          </p:nvPr>
        </p:nvSpPr>
        <p:spPr/>
        <p:txBody>
          <a:bodyPr/>
          <a:lstStyle/>
          <a:p>
            <a:r>
              <a:rPr lang="zh-CN" altLang="en-US" dirty="0"/>
              <a:t>基于证据理论的不确定性推理的步骤：</a:t>
            </a:r>
          </a:p>
          <a:p>
            <a:pPr lvl="1"/>
            <a:r>
              <a:rPr lang="zh-CN" altLang="en-US" sz="2000" dirty="0"/>
              <a:t>（</a:t>
            </a:r>
            <a:r>
              <a:rPr lang="en-US" altLang="zh-CN" sz="2000" dirty="0"/>
              <a:t>1</a:t>
            </a:r>
            <a:r>
              <a:rPr lang="zh-CN" altLang="en-US" sz="2000" dirty="0"/>
              <a:t>）建立问题的样本空间</a:t>
            </a:r>
            <a:r>
              <a:rPr lang="en-US" altLang="zh-CN" sz="2000" dirty="0"/>
              <a:t>D</a:t>
            </a:r>
            <a:r>
              <a:rPr lang="zh-CN" altLang="en-US" sz="2000" dirty="0"/>
              <a:t>。</a:t>
            </a:r>
          </a:p>
          <a:p>
            <a:pPr lvl="1"/>
            <a:r>
              <a:rPr lang="zh-CN" altLang="en-US" sz="2000" dirty="0"/>
              <a:t>（</a:t>
            </a:r>
            <a:r>
              <a:rPr lang="en-US" altLang="zh-CN" sz="2000" dirty="0"/>
              <a:t>2</a:t>
            </a:r>
            <a:r>
              <a:rPr lang="zh-CN" altLang="en-US" sz="2000" dirty="0"/>
              <a:t>）由经验给出，或者由随机性规则和事实的信度度量算基本概率分配函数。</a:t>
            </a:r>
          </a:p>
          <a:p>
            <a:pPr lvl="1"/>
            <a:r>
              <a:rPr lang="zh-CN" altLang="en-US" sz="2000" dirty="0"/>
              <a:t>（</a:t>
            </a:r>
            <a:r>
              <a:rPr lang="en-US" altLang="zh-CN" sz="2000" dirty="0"/>
              <a:t>3</a:t>
            </a:r>
            <a:r>
              <a:rPr lang="zh-CN" altLang="en-US" sz="2000" dirty="0"/>
              <a:t>）计算所关心的子集的信任函数值、似然函数值。</a:t>
            </a:r>
          </a:p>
          <a:p>
            <a:pPr lvl="1"/>
            <a:r>
              <a:rPr lang="zh-CN" altLang="en-US" sz="2000" dirty="0"/>
              <a:t>（</a:t>
            </a:r>
            <a:r>
              <a:rPr lang="en-US" altLang="zh-CN" sz="2000" dirty="0"/>
              <a:t>4</a:t>
            </a:r>
            <a:r>
              <a:rPr lang="zh-CN" altLang="en-US" sz="2000" dirty="0"/>
              <a:t>）由信任函数值、似然函数值得出结论。</a:t>
            </a:r>
            <a:endParaRPr lang="en-US" altLang="zh-CN" sz="2000" dirty="0"/>
          </a:p>
          <a:p>
            <a:pPr>
              <a:lnSpc>
                <a:spcPct val="120000"/>
              </a:lnSpc>
              <a:spcBef>
                <a:spcPct val="50000"/>
              </a:spcBef>
            </a:pPr>
            <a:r>
              <a:rPr lang="zh-CN" altLang="en-US" dirty="0">
                <a:latin typeface="+mn-ea"/>
                <a:ea typeface="+mn-ea"/>
              </a:rPr>
              <a:t>已知两元组 </a:t>
            </a:r>
            <a:r>
              <a:rPr lang="en-US" altLang="zh-CN" dirty="0">
                <a:solidFill>
                  <a:srgbClr val="FF0000"/>
                </a:solidFill>
                <a:ea typeface="+mn-ea"/>
              </a:rPr>
              <a:t>( </a:t>
            </a:r>
            <a:r>
              <a:rPr lang="en-US" altLang="zh-CN" i="1" dirty="0">
                <a:solidFill>
                  <a:srgbClr val="FF0000"/>
                </a:solidFill>
                <a:ea typeface="+mn-ea"/>
              </a:rPr>
              <a:t>Bel </a:t>
            </a:r>
            <a:r>
              <a:rPr lang="en-US" altLang="zh-CN" dirty="0">
                <a:solidFill>
                  <a:srgbClr val="FF0000"/>
                </a:solidFill>
                <a:ea typeface="+mn-ea"/>
              </a:rPr>
              <a:t>(A), </a:t>
            </a:r>
            <a:r>
              <a:rPr lang="en-US" altLang="zh-CN" i="1" dirty="0">
                <a:solidFill>
                  <a:srgbClr val="FF0000"/>
                </a:solidFill>
                <a:ea typeface="+mn-ea"/>
              </a:rPr>
              <a:t>Pl </a:t>
            </a:r>
            <a:r>
              <a:rPr lang="en-US" altLang="zh-CN" dirty="0">
                <a:solidFill>
                  <a:srgbClr val="FF0000"/>
                </a:solidFill>
                <a:ea typeface="+mn-ea"/>
              </a:rPr>
              <a:t>(A) ) </a:t>
            </a:r>
            <a:r>
              <a:rPr lang="zh-CN" altLang="en-US" dirty="0">
                <a:latin typeface="+mn-ea"/>
                <a:ea typeface="+mn-ea"/>
              </a:rPr>
              <a:t>可以表示证据的不确定性，同理，它也可以表示不确定的规则。</a:t>
            </a:r>
          </a:p>
          <a:p>
            <a:pPr>
              <a:lnSpc>
                <a:spcPct val="120000"/>
              </a:lnSpc>
              <a:spcBef>
                <a:spcPct val="50000"/>
              </a:spcBef>
            </a:pPr>
            <a:r>
              <a:rPr lang="zh-CN" altLang="en-US" dirty="0">
                <a:latin typeface="+mn-ea"/>
                <a:ea typeface="+mn-ea"/>
              </a:rPr>
              <a:t>信任函数和似然函数都是基于</a:t>
            </a:r>
            <a:r>
              <a:rPr lang="zh-CN" altLang="en-US" dirty="0">
                <a:solidFill>
                  <a:srgbClr val="FF0000"/>
                </a:solidFill>
                <a:latin typeface="微软雅黑" panose="020B0503020204020204" pitchFamily="34" charset="-122"/>
              </a:rPr>
              <a:t>概率分配函数</a:t>
            </a:r>
            <a:r>
              <a:rPr lang="zh-CN" altLang="en-US" dirty="0">
                <a:latin typeface="+mn-ea"/>
                <a:ea typeface="+mn-ea"/>
              </a:rPr>
              <a:t>定义的，随着概率分配函数的定义不同，会产生不同的应用模型。</a:t>
            </a:r>
          </a:p>
          <a:p>
            <a:pPr lvl="1"/>
            <a:endParaRPr lang="zh-CN" altLang="en-US" dirty="0"/>
          </a:p>
          <a:p>
            <a:endParaRPr lang="zh-CN" altLang="en-US" dirty="0"/>
          </a:p>
        </p:txBody>
      </p:sp>
      <p:sp>
        <p:nvSpPr>
          <p:cNvPr id="4" name="灯片编号占位符 3">
            <a:extLst>
              <a:ext uri="{FF2B5EF4-FFF2-40B4-BE49-F238E27FC236}">
                <a16:creationId xmlns:a16="http://schemas.microsoft.com/office/drawing/2014/main" id="{C4251BAA-7B0E-4A14-AB1F-44DF448F9798}"/>
              </a:ext>
            </a:extLst>
          </p:cNvPr>
          <p:cNvSpPr>
            <a:spLocks noGrp="1"/>
          </p:cNvSpPr>
          <p:nvPr>
            <p:ph type="sldNum" sz="quarter" idx="12"/>
          </p:nvPr>
        </p:nvSpPr>
        <p:spPr/>
        <p:txBody>
          <a:bodyPr/>
          <a:lstStyle/>
          <a:p>
            <a:pPr>
              <a:defRPr/>
            </a:pPr>
            <a:fld id="{F93565C8-2DE5-4E5B-A203-1E3BCE8159D5}" type="slidenum">
              <a:rPr lang="zh-CN" altLang="en-US" smtClean="0"/>
              <a:pPr>
                <a:defRPr/>
              </a:pPr>
              <a:t>94</a:t>
            </a:fld>
            <a:endParaRPr lang="en-US" altLang="zh-CN"/>
          </a:p>
        </p:txBody>
      </p:sp>
    </p:spTree>
    <p:extLst>
      <p:ext uri="{BB962C8B-B14F-4D97-AF65-F5344CB8AC3E}">
        <p14:creationId xmlns:p14="http://schemas.microsoft.com/office/powerpoint/2010/main" val="36948976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070FF-2020-44BF-9617-9EE0CEAA3616}"/>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78D6DB0E-5500-4EE3-A228-B55B9EA8B1CC}"/>
              </a:ext>
            </a:extLst>
          </p:cNvPr>
          <p:cNvSpPr>
            <a:spLocks noGrp="1"/>
          </p:cNvSpPr>
          <p:nvPr>
            <p:ph idx="1"/>
          </p:nvPr>
        </p:nvSpPr>
        <p:spPr/>
        <p:txBody>
          <a:bodyPr/>
          <a:lstStyle/>
          <a:p>
            <a:r>
              <a:rPr lang="zh-CN" altLang="en-US" dirty="0"/>
              <a:t>设有规则：</a:t>
            </a:r>
          </a:p>
          <a:p>
            <a:pPr lvl="1"/>
            <a:r>
              <a:rPr lang="zh-CN" altLang="en-US" dirty="0"/>
              <a:t>（</a:t>
            </a:r>
            <a:r>
              <a:rPr lang="en-US" altLang="zh-CN" dirty="0"/>
              <a:t>1</a:t>
            </a:r>
            <a:r>
              <a:rPr lang="zh-CN" altLang="en-US" dirty="0"/>
              <a:t>）如果 流鼻涕 则 感冒但非过敏性鼻炎（</a:t>
            </a:r>
            <a:r>
              <a:rPr lang="en-US" altLang="zh-CN" dirty="0"/>
              <a:t>0.9</a:t>
            </a:r>
            <a:r>
              <a:rPr lang="zh-CN" altLang="en-US" dirty="0"/>
              <a:t>）或 过敏性鼻炎但非感冒（</a:t>
            </a:r>
            <a:r>
              <a:rPr lang="en-US" altLang="zh-CN" dirty="0"/>
              <a:t>0.1</a:t>
            </a:r>
            <a:r>
              <a:rPr lang="zh-CN" altLang="en-US" dirty="0"/>
              <a:t>）。</a:t>
            </a:r>
          </a:p>
          <a:p>
            <a:pPr lvl="1"/>
            <a:r>
              <a:rPr lang="zh-CN" altLang="en-US" dirty="0"/>
              <a:t>（</a:t>
            </a:r>
            <a:r>
              <a:rPr lang="en-US" altLang="zh-CN" dirty="0"/>
              <a:t>2</a:t>
            </a:r>
            <a:r>
              <a:rPr lang="zh-CN" altLang="en-US" dirty="0"/>
              <a:t>）如果 眼发炎 则 感冒但非过敏性鼻炎（</a:t>
            </a:r>
            <a:r>
              <a:rPr lang="en-US" altLang="zh-CN" dirty="0"/>
              <a:t>0.8</a:t>
            </a:r>
            <a:r>
              <a:rPr lang="zh-CN" altLang="en-US" dirty="0"/>
              <a:t>）或 过敏性鼻炎但非感冒（</a:t>
            </a:r>
            <a:r>
              <a:rPr lang="en-US" altLang="zh-CN" dirty="0"/>
              <a:t>0.05</a:t>
            </a:r>
            <a:r>
              <a:rPr lang="zh-CN" altLang="en-US" dirty="0"/>
              <a:t>）。</a:t>
            </a:r>
          </a:p>
          <a:p>
            <a:r>
              <a:rPr lang="zh-CN" altLang="en-US" dirty="0"/>
              <a:t> 有事实：</a:t>
            </a:r>
          </a:p>
          <a:p>
            <a:pPr lvl="1"/>
            <a:r>
              <a:rPr lang="zh-CN" altLang="en-US" dirty="0"/>
              <a:t>（</a:t>
            </a:r>
            <a:r>
              <a:rPr lang="en-US" altLang="zh-CN" dirty="0"/>
              <a:t>1</a:t>
            </a:r>
            <a:r>
              <a:rPr lang="zh-CN" altLang="en-US" dirty="0"/>
              <a:t>）小王流鼻涕（</a:t>
            </a:r>
            <a:r>
              <a:rPr lang="en-US" altLang="zh-CN" dirty="0"/>
              <a:t>0.9</a:t>
            </a:r>
            <a:r>
              <a:rPr lang="zh-CN" altLang="en-US" dirty="0"/>
              <a:t>）。</a:t>
            </a:r>
          </a:p>
          <a:p>
            <a:pPr lvl="1"/>
            <a:r>
              <a:rPr lang="zh-CN" altLang="en-US" dirty="0"/>
              <a:t>（</a:t>
            </a:r>
            <a:r>
              <a:rPr lang="en-US" altLang="zh-CN" dirty="0"/>
              <a:t>2</a:t>
            </a:r>
            <a:r>
              <a:rPr lang="zh-CN" altLang="en-US" dirty="0"/>
              <a:t>）小王发眼炎（</a:t>
            </a:r>
            <a:r>
              <a:rPr lang="en-US" altLang="zh-CN" dirty="0"/>
              <a:t>0.4</a:t>
            </a:r>
            <a:r>
              <a:rPr lang="zh-CN" altLang="en-US" dirty="0"/>
              <a:t>）。</a:t>
            </a:r>
          </a:p>
          <a:p>
            <a:r>
              <a:rPr lang="zh-CN" altLang="en-US" dirty="0"/>
              <a:t> 问：小王患的什么病？</a:t>
            </a:r>
          </a:p>
          <a:p>
            <a:endParaRPr lang="zh-CN" altLang="en-US" dirty="0"/>
          </a:p>
        </p:txBody>
      </p:sp>
      <p:sp>
        <p:nvSpPr>
          <p:cNvPr id="4" name="灯片编号占位符 3">
            <a:extLst>
              <a:ext uri="{FF2B5EF4-FFF2-40B4-BE49-F238E27FC236}">
                <a16:creationId xmlns:a16="http://schemas.microsoft.com/office/drawing/2014/main" id="{B74DC291-16AB-4725-B8BE-9523FBAFB247}"/>
              </a:ext>
            </a:extLst>
          </p:cNvPr>
          <p:cNvSpPr>
            <a:spLocks noGrp="1"/>
          </p:cNvSpPr>
          <p:nvPr>
            <p:ph type="sldNum" sz="quarter" idx="12"/>
          </p:nvPr>
        </p:nvSpPr>
        <p:spPr/>
        <p:txBody>
          <a:bodyPr/>
          <a:lstStyle/>
          <a:p>
            <a:pPr>
              <a:defRPr/>
            </a:pPr>
            <a:fld id="{F93565C8-2DE5-4E5B-A203-1E3BCE8159D5}" type="slidenum">
              <a:rPr lang="zh-CN" altLang="en-US" smtClean="0"/>
              <a:pPr>
                <a:defRPr/>
              </a:pPr>
              <a:t>95</a:t>
            </a:fld>
            <a:endParaRPr lang="en-US" altLang="zh-CN"/>
          </a:p>
        </p:txBody>
      </p:sp>
    </p:spTree>
    <p:extLst>
      <p:ext uri="{BB962C8B-B14F-4D97-AF65-F5344CB8AC3E}">
        <p14:creationId xmlns:p14="http://schemas.microsoft.com/office/powerpoint/2010/main" val="16254102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a:extLst>
              <a:ext uri="{FF2B5EF4-FFF2-40B4-BE49-F238E27FC236}">
                <a16:creationId xmlns:a16="http://schemas.microsoft.com/office/drawing/2014/main" id="{E98694E7-110C-451E-BE3A-2CB372002C82}"/>
              </a:ext>
            </a:extLst>
          </p:cNvPr>
          <p:cNvSpPr txBox="1">
            <a:spLocks noChangeArrowheads="1"/>
          </p:cNvSpPr>
          <p:nvPr/>
        </p:nvSpPr>
        <p:spPr bwMode="auto">
          <a:xfrm>
            <a:off x="576267" y="1148760"/>
            <a:ext cx="7993058" cy="228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a:latin typeface="宋体" panose="02010600030101010101" pitchFamily="2" charset="-122"/>
              </a:rPr>
              <a:t>取样本空间</a:t>
            </a:r>
            <a:r>
              <a:rPr lang="zh-CN" altLang="en-US" sz="2400" dirty="0">
                <a:latin typeface="Times New Roman" panose="02020603050405020304" pitchFamily="18" charset="0"/>
              </a:rPr>
              <a:t>：</a:t>
            </a:r>
          </a:p>
          <a:p>
            <a:pPr>
              <a:lnSpc>
                <a:spcPct val="120000"/>
              </a:lnSpc>
            </a:pPr>
            <a:r>
              <a:rPr lang="zh-CN" altLang="en-US" sz="2400" dirty="0">
                <a:latin typeface="宋体" panose="02010600030101010101" pitchFamily="2" charset="-122"/>
              </a:rPr>
              <a:t>    表示</a:t>
            </a:r>
            <a:r>
              <a:rPr lang="zh-CN" altLang="en-US" sz="2400" dirty="0">
                <a:latin typeface="Times New Roman" panose="02020603050405020304" pitchFamily="18" charset="0"/>
              </a:rPr>
              <a:t>“</a:t>
            </a:r>
            <a:r>
              <a:rPr lang="zh-CN" altLang="en-US" sz="2400" dirty="0">
                <a:latin typeface="宋体" panose="02010600030101010101" pitchFamily="2" charset="-122"/>
              </a:rPr>
              <a:t>感冒但非过敏性鼻炎</a:t>
            </a:r>
            <a:r>
              <a:rPr lang="zh-CN" altLang="en-US" sz="2400" dirty="0">
                <a:latin typeface="Times New Roman" panose="02020603050405020304" pitchFamily="18" charset="0"/>
              </a:rPr>
              <a:t>”</a:t>
            </a:r>
            <a:r>
              <a:rPr lang="zh-CN" altLang="en-US" sz="2400" dirty="0">
                <a:latin typeface="宋体" panose="02010600030101010101" pitchFamily="2" charset="-122"/>
              </a:rPr>
              <a:t>，</a:t>
            </a:r>
          </a:p>
          <a:p>
            <a:pPr>
              <a:lnSpc>
                <a:spcPct val="120000"/>
              </a:lnSpc>
            </a:pPr>
            <a:r>
              <a:rPr lang="zh-CN" altLang="en-US" sz="2400" dirty="0">
                <a:latin typeface="宋体" panose="02010600030101010101" pitchFamily="2" charset="-122"/>
              </a:rPr>
              <a:t>    表示</a:t>
            </a:r>
            <a:r>
              <a:rPr lang="zh-CN" altLang="en-US" sz="2400" dirty="0">
                <a:latin typeface="Times New Roman" panose="02020603050405020304" pitchFamily="18" charset="0"/>
              </a:rPr>
              <a:t>“</a:t>
            </a:r>
            <a:r>
              <a:rPr lang="zh-CN" altLang="en-US" sz="2400" dirty="0">
                <a:latin typeface="宋体" panose="02010600030101010101" pitchFamily="2" charset="-122"/>
              </a:rPr>
              <a:t>过敏性鼻炎但非感冒</a:t>
            </a:r>
            <a:r>
              <a:rPr lang="zh-CN" altLang="en-US" sz="2400" dirty="0">
                <a:latin typeface="Times New Roman" panose="02020603050405020304" pitchFamily="18" charset="0"/>
              </a:rPr>
              <a:t>”</a:t>
            </a:r>
            <a:r>
              <a:rPr lang="zh-CN" altLang="en-US" sz="2400" dirty="0">
                <a:latin typeface="宋体" panose="02010600030101010101" pitchFamily="2" charset="-122"/>
              </a:rPr>
              <a:t>，</a:t>
            </a:r>
          </a:p>
          <a:p>
            <a:pPr>
              <a:lnSpc>
                <a:spcPct val="120000"/>
              </a:lnSpc>
            </a:pPr>
            <a:r>
              <a:rPr lang="zh-CN" altLang="en-US" sz="2400" dirty="0">
                <a:latin typeface="宋体" panose="02010600030101010101" pitchFamily="2" charset="-122"/>
              </a:rPr>
              <a:t>    表示</a:t>
            </a:r>
            <a:r>
              <a:rPr lang="zh-CN" altLang="en-US" sz="2400" dirty="0">
                <a:latin typeface="Times New Roman" panose="02020603050405020304" pitchFamily="18" charset="0"/>
              </a:rPr>
              <a:t>“</a:t>
            </a:r>
            <a:r>
              <a:rPr lang="zh-CN" altLang="en-US" sz="2400" dirty="0">
                <a:latin typeface="宋体" panose="02010600030101010101" pitchFamily="2" charset="-122"/>
              </a:rPr>
              <a:t>同时得了两种病</a:t>
            </a:r>
            <a:r>
              <a:rPr lang="zh-CN" altLang="en-US" sz="2400" dirty="0">
                <a:latin typeface="Times New Roman" panose="02020603050405020304" pitchFamily="18" charset="0"/>
              </a:rPr>
              <a:t>”</a:t>
            </a:r>
            <a:r>
              <a:rPr lang="zh-CN" altLang="en-US" sz="2400" dirty="0">
                <a:latin typeface="宋体" panose="02010600030101010101" pitchFamily="2" charset="-122"/>
              </a:rPr>
              <a:t>。</a:t>
            </a:r>
            <a:endParaRPr lang="zh-CN" altLang="en-US" sz="2400" dirty="0">
              <a:latin typeface="Times New Roman" panose="02020603050405020304" pitchFamily="18" charset="0"/>
              <a:cs typeface="Times New Roman" panose="02020603050405020304" pitchFamily="18" charset="0"/>
            </a:endParaRPr>
          </a:p>
          <a:p>
            <a:pPr>
              <a:lnSpc>
                <a:spcPct val="120000"/>
              </a:lnSpc>
            </a:pPr>
            <a:r>
              <a:rPr lang="zh-CN" altLang="en-US" sz="2400" b="1" dirty="0">
                <a:latin typeface="宋体" panose="02010600030101010101" pitchFamily="2" charset="-122"/>
              </a:rPr>
              <a:t>取下面的基本概率分配函数</a:t>
            </a:r>
            <a:r>
              <a:rPr lang="zh-CN" altLang="en-US" sz="2400" dirty="0">
                <a:latin typeface="宋体" panose="02010600030101010101" pitchFamily="2" charset="-122"/>
              </a:rPr>
              <a:t>：</a:t>
            </a:r>
            <a:endParaRPr lang="zh-CN" altLang="en-US" sz="2400" dirty="0"/>
          </a:p>
        </p:txBody>
      </p:sp>
      <p:graphicFrame>
        <p:nvGraphicFramePr>
          <p:cNvPr id="444420" name="Object 4">
            <a:extLst>
              <a:ext uri="{FF2B5EF4-FFF2-40B4-BE49-F238E27FC236}">
                <a16:creationId xmlns:a16="http://schemas.microsoft.com/office/drawing/2014/main" id="{6B37EB83-6B97-4E13-9724-5BF5CFC673A5}"/>
              </a:ext>
            </a:extLst>
          </p:cNvPr>
          <p:cNvGraphicFramePr>
            <a:graphicFrameLocks noChangeAspect="1"/>
          </p:cNvGraphicFramePr>
          <p:nvPr>
            <p:extLst>
              <p:ext uri="{D42A27DB-BD31-4B8C-83A1-F6EECF244321}">
                <p14:modId xmlns:p14="http://schemas.microsoft.com/office/powerpoint/2010/main" val="3394631594"/>
              </p:ext>
            </p:extLst>
          </p:nvPr>
        </p:nvGraphicFramePr>
        <p:xfrm>
          <a:off x="2450976" y="1243608"/>
          <a:ext cx="1905000" cy="457200"/>
        </p:xfrm>
        <a:graphic>
          <a:graphicData uri="http://schemas.openxmlformats.org/presentationml/2006/ole">
            <mc:AlternateContent xmlns:mc="http://schemas.openxmlformats.org/markup-compatibility/2006">
              <mc:Choice xmlns:v="urn:schemas-microsoft-com:vml" Requires="v">
                <p:oleObj spid="_x0000_s61038" r:id="rId3" imgW="952087" imgH="228501" progId="Equation.3">
                  <p:embed/>
                </p:oleObj>
              </mc:Choice>
              <mc:Fallback>
                <p:oleObj r:id="rId3" imgW="952087" imgH="228501" progId="Equation.3">
                  <p:embed/>
                  <p:pic>
                    <p:nvPicPr>
                      <p:cNvPr id="444420" name="Object 4">
                        <a:extLst>
                          <a:ext uri="{FF2B5EF4-FFF2-40B4-BE49-F238E27FC236}">
                            <a16:creationId xmlns:a16="http://schemas.microsoft.com/office/drawing/2014/main" id="{6B37EB83-6B97-4E13-9724-5BF5CFC67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976" y="1243608"/>
                        <a:ext cx="1905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22" name="Object 6">
            <a:extLst>
              <a:ext uri="{FF2B5EF4-FFF2-40B4-BE49-F238E27FC236}">
                <a16:creationId xmlns:a16="http://schemas.microsoft.com/office/drawing/2014/main" id="{6021A43A-7456-4DC9-BD9F-CA01E3F8ABAD}"/>
              </a:ext>
            </a:extLst>
          </p:cNvPr>
          <p:cNvGraphicFramePr>
            <a:graphicFrameLocks noChangeAspect="1"/>
          </p:cNvGraphicFramePr>
          <p:nvPr>
            <p:extLst>
              <p:ext uri="{D42A27DB-BD31-4B8C-83A1-F6EECF244321}">
                <p14:modId xmlns:p14="http://schemas.microsoft.com/office/powerpoint/2010/main" val="2512787222"/>
              </p:ext>
            </p:extLst>
          </p:nvPr>
        </p:nvGraphicFramePr>
        <p:xfrm>
          <a:off x="934583" y="1611706"/>
          <a:ext cx="300858" cy="432000"/>
        </p:xfrm>
        <a:graphic>
          <a:graphicData uri="http://schemas.openxmlformats.org/presentationml/2006/ole">
            <mc:AlternateContent xmlns:mc="http://schemas.openxmlformats.org/markup-compatibility/2006">
              <mc:Choice xmlns:v="urn:schemas-microsoft-com:vml" Requires="v">
                <p:oleObj spid="_x0000_s61039" r:id="rId5" imgW="152268" imgH="215713" progId="Equation.3">
                  <p:embed/>
                </p:oleObj>
              </mc:Choice>
              <mc:Fallback>
                <p:oleObj r:id="rId5" imgW="152268" imgH="215713" progId="Equation.3">
                  <p:embed/>
                  <p:pic>
                    <p:nvPicPr>
                      <p:cNvPr id="444422" name="Object 6">
                        <a:extLst>
                          <a:ext uri="{FF2B5EF4-FFF2-40B4-BE49-F238E27FC236}">
                            <a16:creationId xmlns:a16="http://schemas.microsoft.com/office/drawing/2014/main" id="{6021A43A-7456-4DC9-BD9F-CA01E3F8AB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583" y="1611706"/>
                        <a:ext cx="300858" cy="432000"/>
                      </a:xfrm>
                      <a:prstGeom prst="rect">
                        <a:avLst/>
                      </a:prstGeom>
                      <a:noFill/>
                      <a:extLst/>
                    </p:spPr>
                  </p:pic>
                </p:oleObj>
              </mc:Fallback>
            </mc:AlternateContent>
          </a:graphicData>
        </a:graphic>
      </p:graphicFrame>
      <p:graphicFrame>
        <p:nvGraphicFramePr>
          <p:cNvPr id="444424" name="Object 8">
            <a:extLst>
              <a:ext uri="{FF2B5EF4-FFF2-40B4-BE49-F238E27FC236}">
                <a16:creationId xmlns:a16="http://schemas.microsoft.com/office/drawing/2014/main" id="{006C3988-ADEB-4BE0-9A73-708F618378BC}"/>
              </a:ext>
            </a:extLst>
          </p:cNvPr>
          <p:cNvGraphicFramePr>
            <a:graphicFrameLocks noChangeAspect="1"/>
          </p:cNvGraphicFramePr>
          <p:nvPr>
            <p:extLst>
              <p:ext uri="{D42A27DB-BD31-4B8C-83A1-F6EECF244321}">
                <p14:modId xmlns:p14="http://schemas.microsoft.com/office/powerpoint/2010/main" val="1649401946"/>
              </p:ext>
            </p:extLst>
          </p:nvPr>
        </p:nvGraphicFramePr>
        <p:xfrm>
          <a:off x="928233" y="2086866"/>
          <a:ext cx="318858" cy="432000"/>
        </p:xfrm>
        <a:graphic>
          <a:graphicData uri="http://schemas.openxmlformats.org/presentationml/2006/ole">
            <mc:AlternateContent xmlns:mc="http://schemas.openxmlformats.org/markup-compatibility/2006">
              <mc:Choice xmlns:v="urn:schemas-microsoft-com:vml" Requires="v">
                <p:oleObj spid="_x0000_s61040" r:id="rId7" imgW="164885" imgH="215619" progId="Equation.3">
                  <p:embed/>
                </p:oleObj>
              </mc:Choice>
              <mc:Fallback>
                <p:oleObj r:id="rId7" imgW="164885" imgH="215619" progId="Equation.3">
                  <p:embed/>
                  <p:pic>
                    <p:nvPicPr>
                      <p:cNvPr id="444424" name="Object 8">
                        <a:extLst>
                          <a:ext uri="{FF2B5EF4-FFF2-40B4-BE49-F238E27FC236}">
                            <a16:creationId xmlns:a16="http://schemas.microsoft.com/office/drawing/2014/main" id="{006C3988-ADEB-4BE0-9A73-708F618378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233" y="2086866"/>
                        <a:ext cx="318858"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26" name="Object 10">
            <a:extLst>
              <a:ext uri="{FF2B5EF4-FFF2-40B4-BE49-F238E27FC236}">
                <a16:creationId xmlns:a16="http://schemas.microsoft.com/office/drawing/2014/main" id="{1C3848EF-8CD6-400D-948C-38900B8F5C97}"/>
              </a:ext>
            </a:extLst>
          </p:cNvPr>
          <p:cNvGraphicFramePr>
            <a:graphicFrameLocks noChangeAspect="1"/>
          </p:cNvGraphicFramePr>
          <p:nvPr>
            <p:extLst>
              <p:ext uri="{D42A27DB-BD31-4B8C-83A1-F6EECF244321}">
                <p14:modId xmlns:p14="http://schemas.microsoft.com/office/powerpoint/2010/main" val="3582813262"/>
              </p:ext>
            </p:extLst>
          </p:nvPr>
        </p:nvGraphicFramePr>
        <p:xfrm>
          <a:off x="953632" y="2590104"/>
          <a:ext cx="306000" cy="432000"/>
        </p:xfrm>
        <a:graphic>
          <a:graphicData uri="http://schemas.openxmlformats.org/presentationml/2006/ole">
            <mc:AlternateContent xmlns:mc="http://schemas.openxmlformats.org/markup-compatibility/2006">
              <mc:Choice xmlns:v="urn:schemas-microsoft-com:vml" Requires="v">
                <p:oleObj spid="_x0000_s61041" r:id="rId9" imgW="165028" imgH="228501" progId="Equation.3">
                  <p:embed/>
                </p:oleObj>
              </mc:Choice>
              <mc:Fallback>
                <p:oleObj r:id="rId9" imgW="165028" imgH="228501" progId="Equation.3">
                  <p:embed/>
                  <p:pic>
                    <p:nvPicPr>
                      <p:cNvPr id="444426" name="Object 10">
                        <a:extLst>
                          <a:ext uri="{FF2B5EF4-FFF2-40B4-BE49-F238E27FC236}">
                            <a16:creationId xmlns:a16="http://schemas.microsoft.com/office/drawing/2014/main" id="{1C3848EF-8CD6-400D-948C-38900B8F5C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3632" y="2590104"/>
                        <a:ext cx="306000"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28" name="Object 12">
            <a:extLst>
              <a:ext uri="{FF2B5EF4-FFF2-40B4-BE49-F238E27FC236}">
                <a16:creationId xmlns:a16="http://schemas.microsoft.com/office/drawing/2014/main" id="{2400538F-8F6B-4AC5-A079-F63AA4C08D26}"/>
              </a:ext>
            </a:extLst>
          </p:cNvPr>
          <p:cNvGraphicFramePr>
            <a:graphicFrameLocks noChangeAspect="1"/>
          </p:cNvGraphicFramePr>
          <p:nvPr>
            <p:extLst>
              <p:ext uri="{D42A27DB-BD31-4B8C-83A1-F6EECF244321}">
                <p14:modId xmlns:p14="http://schemas.microsoft.com/office/powerpoint/2010/main" val="3318672479"/>
              </p:ext>
            </p:extLst>
          </p:nvPr>
        </p:nvGraphicFramePr>
        <p:xfrm>
          <a:off x="899592" y="3429000"/>
          <a:ext cx="2952529" cy="396000"/>
        </p:xfrm>
        <a:graphic>
          <a:graphicData uri="http://schemas.openxmlformats.org/presentationml/2006/ole">
            <mc:AlternateContent xmlns:mc="http://schemas.openxmlformats.org/markup-compatibility/2006">
              <mc:Choice xmlns:v="urn:schemas-microsoft-com:vml" Requires="v">
                <p:oleObj spid="_x0000_s61042" name="Equation" r:id="rId11" imgW="1638000" imgH="215640" progId="Equation.3">
                  <p:embed/>
                </p:oleObj>
              </mc:Choice>
              <mc:Fallback>
                <p:oleObj name="Equation" r:id="rId11" imgW="1638000" imgH="215640" progId="Equation.3">
                  <p:embed/>
                  <p:pic>
                    <p:nvPicPr>
                      <p:cNvPr id="444428" name="Object 12">
                        <a:extLst>
                          <a:ext uri="{FF2B5EF4-FFF2-40B4-BE49-F238E27FC236}">
                            <a16:creationId xmlns:a16="http://schemas.microsoft.com/office/drawing/2014/main" id="{2400538F-8F6B-4AC5-A079-F63AA4C08D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592" y="3429000"/>
                        <a:ext cx="2952529"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32" name="Object 16">
            <a:extLst>
              <a:ext uri="{FF2B5EF4-FFF2-40B4-BE49-F238E27FC236}">
                <a16:creationId xmlns:a16="http://schemas.microsoft.com/office/drawing/2014/main" id="{42FA0E48-D7B7-4ECF-9BE6-51F1136CBCB6}"/>
              </a:ext>
            </a:extLst>
          </p:cNvPr>
          <p:cNvGraphicFramePr>
            <a:graphicFrameLocks noChangeAspect="1"/>
          </p:cNvGraphicFramePr>
          <p:nvPr>
            <p:extLst>
              <p:ext uri="{D42A27DB-BD31-4B8C-83A1-F6EECF244321}">
                <p14:modId xmlns:p14="http://schemas.microsoft.com/office/powerpoint/2010/main" val="834598449"/>
              </p:ext>
            </p:extLst>
          </p:nvPr>
        </p:nvGraphicFramePr>
        <p:xfrm>
          <a:off x="899592" y="3886200"/>
          <a:ext cx="3096000" cy="396000"/>
        </p:xfrm>
        <a:graphic>
          <a:graphicData uri="http://schemas.openxmlformats.org/presentationml/2006/ole">
            <mc:AlternateContent xmlns:mc="http://schemas.openxmlformats.org/markup-compatibility/2006">
              <mc:Choice xmlns:v="urn:schemas-microsoft-com:vml" Requires="v">
                <p:oleObj spid="_x0000_s61043" r:id="rId13" imgW="1713756" imgH="215806" progId="Equation.3">
                  <p:embed/>
                </p:oleObj>
              </mc:Choice>
              <mc:Fallback>
                <p:oleObj r:id="rId13" imgW="1713756" imgH="215806" progId="Equation.3">
                  <p:embed/>
                  <p:pic>
                    <p:nvPicPr>
                      <p:cNvPr id="444432" name="Object 16">
                        <a:extLst>
                          <a:ext uri="{FF2B5EF4-FFF2-40B4-BE49-F238E27FC236}">
                            <a16:creationId xmlns:a16="http://schemas.microsoft.com/office/drawing/2014/main" id="{42FA0E48-D7B7-4ECF-9BE6-51F1136CBCB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9592" y="3886200"/>
                        <a:ext cx="30960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34" name="Object 18">
            <a:extLst>
              <a:ext uri="{FF2B5EF4-FFF2-40B4-BE49-F238E27FC236}">
                <a16:creationId xmlns:a16="http://schemas.microsoft.com/office/drawing/2014/main" id="{86C65C2E-F838-440C-873E-8E793023C9D6}"/>
              </a:ext>
            </a:extLst>
          </p:cNvPr>
          <p:cNvGraphicFramePr>
            <a:graphicFrameLocks noChangeAspect="1"/>
          </p:cNvGraphicFramePr>
          <p:nvPr>
            <p:extLst>
              <p:ext uri="{D42A27DB-BD31-4B8C-83A1-F6EECF244321}">
                <p14:modId xmlns:p14="http://schemas.microsoft.com/office/powerpoint/2010/main" val="588159907"/>
              </p:ext>
            </p:extLst>
          </p:nvPr>
        </p:nvGraphicFramePr>
        <p:xfrm>
          <a:off x="899592" y="4343400"/>
          <a:ext cx="6954139" cy="396000"/>
        </p:xfrm>
        <a:graphic>
          <a:graphicData uri="http://schemas.openxmlformats.org/presentationml/2006/ole">
            <mc:AlternateContent xmlns:mc="http://schemas.openxmlformats.org/markup-compatibility/2006">
              <mc:Choice xmlns:v="urn:schemas-microsoft-com:vml" Requires="v">
                <p:oleObj spid="_x0000_s61044" r:id="rId15" imgW="4013200" imgH="228600" progId="Equation.3">
                  <p:embed/>
                </p:oleObj>
              </mc:Choice>
              <mc:Fallback>
                <p:oleObj r:id="rId15" imgW="4013200" imgH="228600" progId="Equation.3">
                  <p:embed/>
                  <p:pic>
                    <p:nvPicPr>
                      <p:cNvPr id="444434" name="Object 18">
                        <a:extLst>
                          <a:ext uri="{FF2B5EF4-FFF2-40B4-BE49-F238E27FC236}">
                            <a16:creationId xmlns:a16="http://schemas.microsoft.com/office/drawing/2014/main" id="{86C65C2E-F838-440C-873E-8E793023C9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9592" y="4343400"/>
                        <a:ext cx="6954139"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36" name="Object 20">
            <a:extLst>
              <a:ext uri="{FF2B5EF4-FFF2-40B4-BE49-F238E27FC236}">
                <a16:creationId xmlns:a16="http://schemas.microsoft.com/office/drawing/2014/main" id="{D09B90E3-3F25-42E2-BC1A-CBBA37BF55EA}"/>
              </a:ext>
            </a:extLst>
          </p:cNvPr>
          <p:cNvGraphicFramePr>
            <a:graphicFrameLocks noChangeAspect="1"/>
          </p:cNvGraphicFramePr>
          <p:nvPr>
            <p:extLst>
              <p:ext uri="{D42A27DB-BD31-4B8C-83A1-F6EECF244321}">
                <p14:modId xmlns:p14="http://schemas.microsoft.com/office/powerpoint/2010/main" val="1128074022"/>
              </p:ext>
            </p:extLst>
          </p:nvPr>
        </p:nvGraphicFramePr>
        <p:xfrm>
          <a:off x="899592" y="4800600"/>
          <a:ext cx="3089636" cy="396000"/>
        </p:xfrm>
        <a:graphic>
          <a:graphicData uri="http://schemas.openxmlformats.org/presentationml/2006/ole">
            <mc:AlternateContent xmlns:mc="http://schemas.openxmlformats.org/markup-compatibility/2006">
              <mc:Choice xmlns:v="urn:schemas-microsoft-com:vml" Requires="v">
                <p:oleObj spid="_x0000_s61045" r:id="rId17" imgW="1713756" imgH="215806" progId="Equation.3">
                  <p:embed/>
                </p:oleObj>
              </mc:Choice>
              <mc:Fallback>
                <p:oleObj r:id="rId17" imgW="1713756" imgH="215806" progId="Equation.3">
                  <p:embed/>
                  <p:pic>
                    <p:nvPicPr>
                      <p:cNvPr id="444436" name="Object 20">
                        <a:extLst>
                          <a:ext uri="{FF2B5EF4-FFF2-40B4-BE49-F238E27FC236}">
                            <a16:creationId xmlns:a16="http://schemas.microsoft.com/office/drawing/2014/main" id="{D09B90E3-3F25-42E2-BC1A-CBBA37BF55E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9592" y="4800600"/>
                        <a:ext cx="3089636"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38" name="Object 22">
            <a:extLst>
              <a:ext uri="{FF2B5EF4-FFF2-40B4-BE49-F238E27FC236}">
                <a16:creationId xmlns:a16="http://schemas.microsoft.com/office/drawing/2014/main" id="{DA9469C1-B7D6-4DA3-A8B6-94C83F2FD49C}"/>
              </a:ext>
            </a:extLst>
          </p:cNvPr>
          <p:cNvGraphicFramePr>
            <a:graphicFrameLocks noChangeAspect="1"/>
          </p:cNvGraphicFramePr>
          <p:nvPr>
            <p:extLst>
              <p:ext uri="{D42A27DB-BD31-4B8C-83A1-F6EECF244321}">
                <p14:modId xmlns:p14="http://schemas.microsoft.com/office/powerpoint/2010/main" val="1283021664"/>
              </p:ext>
            </p:extLst>
          </p:nvPr>
        </p:nvGraphicFramePr>
        <p:xfrm>
          <a:off x="899592" y="5257800"/>
          <a:ext cx="3287098" cy="396000"/>
        </p:xfrm>
        <a:graphic>
          <a:graphicData uri="http://schemas.openxmlformats.org/presentationml/2006/ole">
            <mc:AlternateContent xmlns:mc="http://schemas.openxmlformats.org/markup-compatibility/2006">
              <mc:Choice xmlns:v="urn:schemas-microsoft-com:vml" Requires="v">
                <p:oleObj spid="_x0000_s61046" r:id="rId19" imgW="1815312" imgH="215806" progId="Equation.3">
                  <p:embed/>
                </p:oleObj>
              </mc:Choice>
              <mc:Fallback>
                <p:oleObj r:id="rId19" imgW="1815312" imgH="215806" progId="Equation.3">
                  <p:embed/>
                  <p:pic>
                    <p:nvPicPr>
                      <p:cNvPr id="444438" name="Object 22">
                        <a:extLst>
                          <a:ext uri="{FF2B5EF4-FFF2-40B4-BE49-F238E27FC236}">
                            <a16:creationId xmlns:a16="http://schemas.microsoft.com/office/drawing/2014/main" id="{DA9469C1-B7D6-4DA3-A8B6-94C83F2FD49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99592" y="5257800"/>
                        <a:ext cx="3287098"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40" name="Object 24">
            <a:extLst>
              <a:ext uri="{FF2B5EF4-FFF2-40B4-BE49-F238E27FC236}">
                <a16:creationId xmlns:a16="http://schemas.microsoft.com/office/drawing/2014/main" id="{51685D77-DFD6-4588-9113-4B55A6EFA37D}"/>
              </a:ext>
            </a:extLst>
          </p:cNvPr>
          <p:cNvGraphicFramePr>
            <a:graphicFrameLocks noChangeAspect="1"/>
          </p:cNvGraphicFramePr>
          <p:nvPr>
            <p:extLst>
              <p:ext uri="{D42A27DB-BD31-4B8C-83A1-F6EECF244321}">
                <p14:modId xmlns:p14="http://schemas.microsoft.com/office/powerpoint/2010/main" val="2863700172"/>
              </p:ext>
            </p:extLst>
          </p:nvPr>
        </p:nvGraphicFramePr>
        <p:xfrm>
          <a:off x="899592" y="5715000"/>
          <a:ext cx="7831942" cy="432000"/>
        </p:xfrm>
        <a:graphic>
          <a:graphicData uri="http://schemas.openxmlformats.org/presentationml/2006/ole">
            <mc:AlternateContent xmlns:mc="http://schemas.openxmlformats.org/markup-compatibility/2006">
              <mc:Choice xmlns:v="urn:schemas-microsoft-com:vml" Requires="v">
                <p:oleObj spid="_x0000_s61047" r:id="rId21" imgW="4140200" imgH="228600" progId="Equation.3">
                  <p:embed/>
                </p:oleObj>
              </mc:Choice>
              <mc:Fallback>
                <p:oleObj r:id="rId21" imgW="4140200" imgH="228600" progId="Equation.3">
                  <p:embed/>
                  <p:pic>
                    <p:nvPicPr>
                      <p:cNvPr id="444440" name="Object 24">
                        <a:extLst>
                          <a:ext uri="{FF2B5EF4-FFF2-40B4-BE49-F238E27FC236}">
                            <a16:creationId xmlns:a16="http://schemas.microsoft.com/office/drawing/2014/main" id="{51685D77-DFD6-4588-9113-4B55A6EFA37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9592" y="5715000"/>
                        <a:ext cx="7831942" cy="4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39A20D8A-97D0-4BD2-978E-FB1B654DB429}"/>
              </a:ext>
            </a:extLst>
          </p:cNvPr>
          <p:cNvSpPr>
            <a:spLocks noGrp="1"/>
          </p:cNvSpPr>
          <p:nvPr>
            <p:ph type="sldNum" sz="quarter" idx="10"/>
          </p:nvPr>
        </p:nvSpPr>
        <p:spPr/>
        <p:txBody>
          <a:bodyPr/>
          <a:lstStyle/>
          <a:p>
            <a:fld id="{D61B3E71-BC20-40C7-BAFD-C02F584C9971}" type="slidenum">
              <a:rPr lang="ja-JP" altLang="en-US" smtClean="0"/>
              <a:pPr/>
              <a:t>96</a:t>
            </a:fld>
            <a:endParaRPr lang="en-US" altLang="ja-JP"/>
          </a:p>
        </p:txBody>
      </p:sp>
    </p:spTree>
    <p:extLst>
      <p:ext uri="{BB962C8B-B14F-4D97-AF65-F5344CB8AC3E}">
        <p14:creationId xmlns:p14="http://schemas.microsoft.com/office/powerpoint/2010/main" val="171460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6466" name="Object 2">
            <a:extLst>
              <a:ext uri="{FF2B5EF4-FFF2-40B4-BE49-F238E27FC236}">
                <a16:creationId xmlns:a16="http://schemas.microsoft.com/office/drawing/2014/main" id="{767E6CE0-5410-4CA2-9A1A-C397A6E8D954}"/>
              </a:ext>
            </a:extLst>
          </p:cNvPr>
          <p:cNvGraphicFramePr>
            <a:graphicFrameLocks noChangeAspect="1"/>
          </p:cNvGraphicFramePr>
          <p:nvPr>
            <p:extLst>
              <p:ext uri="{D42A27DB-BD31-4B8C-83A1-F6EECF244321}">
                <p14:modId xmlns:p14="http://schemas.microsoft.com/office/powerpoint/2010/main" val="4130726620"/>
              </p:ext>
            </p:extLst>
          </p:nvPr>
        </p:nvGraphicFramePr>
        <p:xfrm>
          <a:off x="757238" y="1305356"/>
          <a:ext cx="6324600" cy="1285875"/>
        </p:xfrm>
        <a:graphic>
          <a:graphicData uri="http://schemas.openxmlformats.org/presentationml/2006/ole">
            <mc:AlternateContent xmlns:mc="http://schemas.openxmlformats.org/markup-compatibility/2006">
              <mc:Choice xmlns:v="urn:schemas-microsoft-com:vml" Requires="v">
                <p:oleObj spid="_x0000_s61686" r:id="rId3" imgW="3327400" imgH="673100" progId="Equation.3">
                  <p:embed/>
                </p:oleObj>
              </mc:Choice>
              <mc:Fallback>
                <p:oleObj r:id="rId3" imgW="3327400" imgH="673100" progId="Equation.3">
                  <p:embed/>
                  <p:pic>
                    <p:nvPicPr>
                      <p:cNvPr id="446466" name="Object 2">
                        <a:extLst>
                          <a:ext uri="{FF2B5EF4-FFF2-40B4-BE49-F238E27FC236}">
                            <a16:creationId xmlns:a16="http://schemas.microsoft.com/office/drawing/2014/main" id="{767E6CE0-5410-4CA2-9A1A-C397A6E8D9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305356"/>
                        <a:ext cx="632460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6468" name="Text Box 4">
            <a:extLst>
              <a:ext uri="{FF2B5EF4-FFF2-40B4-BE49-F238E27FC236}">
                <a16:creationId xmlns:a16="http://schemas.microsoft.com/office/drawing/2014/main" id="{C8EDA37F-1E4A-4D6B-BDFA-45EA22D8DA56}"/>
              </a:ext>
            </a:extLst>
          </p:cNvPr>
          <p:cNvSpPr txBox="1">
            <a:spLocks noChangeArrowheads="1"/>
          </p:cNvSpPr>
          <p:nvPr/>
        </p:nvSpPr>
        <p:spPr bwMode="auto">
          <a:xfrm>
            <a:off x="529927" y="406405"/>
            <a:ext cx="54008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latin typeface="微软雅黑" panose="020B0503020204020204" pitchFamily="34" charset="-122"/>
                <a:ea typeface="微软雅黑" panose="020B0503020204020204" pitchFamily="34" charset="-122"/>
              </a:rPr>
              <a:t>将两个概率分配函数组合 </a:t>
            </a:r>
          </a:p>
        </p:txBody>
      </p:sp>
      <p:graphicFrame>
        <p:nvGraphicFramePr>
          <p:cNvPr id="446469" name="Object 5">
            <a:extLst>
              <a:ext uri="{FF2B5EF4-FFF2-40B4-BE49-F238E27FC236}">
                <a16:creationId xmlns:a16="http://schemas.microsoft.com/office/drawing/2014/main" id="{A5DDA6D3-56A3-43DE-AE3D-6712FE97A186}"/>
              </a:ext>
            </a:extLst>
          </p:cNvPr>
          <p:cNvGraphicFramePr>
            <a:graphicFrameLocks noChangeAspect="1"/>
          </p:cNvGraphicFramePr>
          <p:nvPr>
            <p:extLst>
              <p:ext uri="{D42A27DB-BD31-4B8C-83A1-F6EECF244321}">
                <p14:modId xmlns:p14="http://schemas.microsoft.com/office/powerpoint/2010/main" val="4146745669"/>
              </p:ext>
            </p:extLst>
          </p:nvPr>
        </p:nvGraphicFramePr>
        <p:xfrm>
          <a:off x="827088" y="2794372"/>
          <a:ext cx="7239000" cy="1282700"/>
        </p:xfrm>
        <a:graphic>
          <a:graphicData uri="http://schemas.openxmlformats.org/presentationml/2006/ole">
            <mc:AlternateContent xmlns:mc="http://schemas.openxmlformats.org/markup-compatibility/2006">
              <mc:Choice xmlns:v="urn:schemas-microsoft-com:vml" Requires="v">
                <p:oleObj spid="_x0000_s61687" r:id="rId5" imgW="3657600" imgH="647700" progId="Equation.3">
                  <p:embed/>
                </p:oleObj>
              </mc:Choice>
              <mc:Fallback>
                <p:oleObj r:id="rId5" imgW="3657600" imgH="647700" progId="Equation.3">
                  <p:embed/>
                  <p:pic>
                    <p:nvPicPr>
                      <p:cNvPr id="446469" name="Object 5">
                        <a:extLst>
                          <a:ext uri="{FF2B5EF4-FFF2-40B4-BE49-F238E27FC236}">
                            <a16:creationId xmlns:a16="http://schemas.microsoft.com/office/drawing/2014/main" id="{A5DDA6D3-56A3-43DE-AE3D-6712FE97A1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794372"/>
                        <a:ext cx="7239000" cy="128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6471" name="Object 7">
            <a:extLst>
              <a:ext uri="{FF2B5EF4-FFF2-40B4-BE49-F238E27FC236}">
                <a16:creationId xmlns:a16="http://schemas.microsoft.com/office/drawing/2014/main" id="{51321A2F-C898-404A-9DCE-1F50335C7B55}"/>
              </a:ext>
            </a:extLst>
          </p:cNvPr>
          <p:cNvGraphicFramePr>
            <a:graphicFrameLocks noChangeAspect="1"/>
          </p:cNvGraphicFramePr>
          <p:nvPr/>
        </p:nvGraphicFramePr>
        <p:xfrm>
          <a:off x="827088" y="4267200"/>
          <a:ext cx="7315200" cy="1271588"/>
        </p:xfrm>
        <a:graphic>
          <a:graphicData uri="http://schemas.openxmlformats.org/presentationml/2006/ole">
            <mc:AlternateContent xmlns:mc="http://schemas.openxmlformats.org/markup-compatibility/2006">
              <mc:Choice xmlns:v="urn:schemas-microsoft-com:vml" Requires="v">
                <p:oleObj spid="_x0000_s61688" r:id="rId7" imgW="3721100" imgH="647700" progId="Equation.3">
                  <p:embed/>
                </p:oleObj>
              </mc:Choice>
              <mc:Fallback>
                <p:oleObj r:id="rId7" imgW="3721100" imgH="647700" progId="Equation.3">
                  <p:embed/>
                  <p:pic>
                    <p:nvPicPr>
                      <p:cNvPr id="446471" name="Object 7">
                        <a:extLst>
                          <a:ext uri="{FF2B5EF4-FFF2-40B4-BE49-F238E27FC236}">
                            <a16:creationId xmlns:a16="http://schemas.microsoft.com/office/drawing/2014/main" id="{51321A2F-C898-404A-9DCE-1F50335C7B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267200"/>
                        <a:ext cx="7315200" cy="127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6473" name="Object 9">
            <a:extLst>
              <a:ext uri="{FF2B5EF4-FFF2-40B4-BE49-F238E27FC236}">
                <a16:creationId xmlns:a16="http://schemas.microsoft.com/office/drawing/2014/main" id="{C38F2DF9-E3E8-4340-BA59-A5D7DC968D83}"/>
              </a:ext>
            </a:extLst>
          </p:cNvPr>
          <p:cNvGraphicFramePr>
            <a:graphicFrameLocks noChangeAspect="1"/>
          </p:cNvGraphicFramePr>
          <p:nvPr/>
        </p:nvGraphicFramePr>
        <p:xfrm>
          <a:off x="757238" y="5715000"/>
          <a:ext cx="8062912" cy="465138"/>
        </p:xfrm>
        <a:graphic>
          <a:graphicData uri="http://schemas.openxmlformats.org/presentationml/2006/ole">
            <mc:AlternateContent xmlns:mc="http://schemas.openxmlformats.org/markup-compatibility/2006">
              <mc:Choice xmlns:v="urn:schemas-microsoft-com:vml" Requires="v">
                <p:oleObj spid="_x0000_s61689" r:id="rId9" imgW="4127500" imgH="241300" progId="Equation.3">
                  <p:embed/>
                </p:oleObj>
              </mc:Choice>
              <mc:Fallback>
                <p:oleObj r:id="rId9" imgW="4127500" imgH="241300" progId="Equation.3">
                  <p:embed/>
                  <p:pic>
                    <p:nvPicPr>
                      <p:cNvPr id="446473" name="Object 9">
                        <a:extLst>
                          <a:ext uri="{FF2B5EF4-FFF2-40B4-BE49-F238E27FC236}">
                            <a16:creationId xmlns:a16="http://schemas.microsoft.com/office/drawing/2014/main" id="{C38F2DF9-E3E8-4340-BA59-A5D7DC968D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238" y="5715000"/>
                        <a:ext cx="8062912"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C15AD8B6-1AE5-4667-9143-035573AD623B}"/>
              </a:ext>
            </a:extLst>
          </p:cNvPr>
          <p:cNvSpPr>
            <a:spLocks noGrp="1"/>
          </p:cNvSpPr>
          <p:nvPr>
            <p:ph type="sldNum" sz="quarter" idx="10"/>
          </p:nvPr>
        </p:nvSpPr>
        <p:spPr/>
        <p:txBody>
          <a:bodyPr/>
          <a:lstStyle/>
          <a:p>
            <a:fld id="{D61B3E71-BC20-40C7-BAFD-C02F584C9971}" type="slidenum">
              <a:rPr lang="ja-JP" altLang="en-US" smtClean="0"/>
              <a:pPr/>
              <a:t>97</a:t>
            </a:fld>
            <a:endParaRPr lang="en-US" altLang="ja-JP"/>
          </a:p>
        </p:txBody>
      </p:sp>
    </p:spTree>
    <p:extLst>
      <p:ext uri="{BB962C8B-B14F-4D97-AF65-F5344CB8AC3E}">
        <p14:creationId xmlns:p14="http://schemas.microsoft.com/office/powerpoint/2010/main" val="549937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a:extLst>
              <a:ext uri="{FF2B5EF4-FFF2-40B4-BE49-F238E27FC236}">
                <a16:creationId xmlns:a16="http://schemas.microsoft.com/office/drawing/2014/main" id="{0841D136-DB41-440B-94F4-9914FF4AE8A4}"/>
              </a:ext>
            </a:extLst>
          </p:cNvPr>
          <p:cNvSpPr txBox="1">
            <a:spLocks noChangeArrowheads="1"/>
          </p:cNvSpPr>
          <p:nvPr/>
        </p:nvSpPr>
        <p:spPr bwMode="auto">
          <a:xfrm>
            <a:off x="755576" y="2590800"/>
            <a:ext cx="18004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宋体" panose="02010600030101010101" pitchFamily="2" charset="-122"/>
              </a:rPr>
              <a:t>似然函数：</a:t>
            </a:r>
            <a:r>
              <a:rPr lang="zh-CN" altLang="en-US" sz="2400" b="1"/>
              <a:t> </a:t>
            </a:r>
          </a:p>
        </p:txBody>
      </p:sp>
      <p:graphicFrame>
        <p:nvGraphicFramePr>
          <p:cNvPr id="445443" name="Object 3">
            <a:extLst>
              <a:ext uri="{FF2B5EF4-FFF2-40B4-BE49-F238E27FC236}">
                <a16:creationId xmlns:a16="http://schemas.microsoft.com/office/drawing/2014/main" id="{F0538DF1-D51E-4888-9BF0-A982EBCF2FD4}"/>
              </a:ext>
            </a:extLst>
          </p:cNvPr>
          <p:cNvGraphicFramePr>
            <a:graphicFrameLocks noChangeAspect="1"/>
          </p:cNvGraphicFramePr>
          <p:nvPr>
            <p:extLst>
              <p:ext uri="{D42A27DB-BD31-4B8C-83A1-F6EECF244321}">
                <p14:modId xmlns:p14="http://schemas.microsoft.com/office/powerpoint/2010/main" val="3449497396"/>
              </p:ext>
            </p:extLst>
          </p:nvPr>
        </p:nvGraphicFramePr>
        <p:xfrm>
          <a:off x="1143001" y="3140968"/>
          <a:ext cx="5583651" cy="864000"/>
        </p:xfrm>
        <a:graphic>
          <a:graphicData uri="http://schemas.openxmlformats.org/presentationml/2006/ole">
            <mc:AlternateContent xmlns:mc="http://schemas.openxmlformats.org/markup-compatibility/2006">
              <mc:Choice xmlns:v="urn:schemas-microsoft-com:vml" Requires="v">
                <p:oleObj spid="_x0000_s62710" name="Equation" r:id="rId3" imgW="2971800" imgH="457200" progId="Equation.3">
                  <p:embed/>
                </p:oleObj>
              </mc:Choice>
              <mc:Fallback>
                <p:oleObj name="Equation" r:id="rId3" imgW="2971800" imgH="457200" progId="Equation.3">
                  <p:embed/>
                  <p:pic>
                    <p:nvPicPr>
                      <p:cNvPr id="445443" name="Object 3">
                        <a:extLst>
                          <a:ext uri="{FF2B5EF4-FFF2-40B4-BE49-F238E27FC236}">
                            <a16:creationId xmlns:a16="http://schemas.microsoft.com/office/drawing/2014/main" id="{F0538DF1-D51E-4888-9BF0-A982EBCF2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1" y="3140968"/>
                        <a:ext cx="5583651" cy="8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45" name="Object 5">
            <a:extLst>
              <a:ext uri="{FF2B5EF4-FFF2-40B4-BE49-F238E27FC236}">
                <a16:creationId xmlns:a16="http://schemas.microsoft.com/office/drawing/2014/main" id="{6C209330-0EF0-4183-BA16-22C0F457CCBD}"/>
              </a:ext>
            </a:extLst>
          </p:cNvPr>
          <p:cNvGraphicFramePr>
            <a:graphicFrameLocks noChangeAspect="1"/>
          </p:cNvGraphicFramePr>
          <p:nvPr>
            <p:extLst>
              <p:ext uri="{D42A27DB-BD31-4B8C-83A1-F6EECF244321}">
                <p14:modId xmlns:p14="http://schemas.microsoft.com/office/powerpoint/2010/main" val="3213381190"/>
              </p:ext>
            </p:extLst>
          </p:nvPr>
        </p:nvGraphicFramePr>
        <p:xfrm>
          <a:off x="1143001" y="4360168"/>
          <a:ext cx="5041665" cy="828000"/>
        </p:xfrm>
        <a:graphic>
          <a:graphicData uri="http://schemas.openxmlformats.org/presentationml/2006/ole">
            <mc:AlternateContent xmlns:mc="http://schemas.openxmlformats.org/markup-compatibility/2006">
              <mc:Choice xmlns:v="urn:schemas-microsoft-com:vml" Requires="v">
                <p:oleObj spid="_x0000_s62711" name="Equation" r:id="rId5" imgW="2793960" imgH="457200" progId="Equation.3">
                  <p:embed/>
                </p:oleObj>
              </mc:Choice>
              <mc:Fallback>
                <p:oleObj name="Equation" r:id="rId5" imgW="2793960" imgH="457200" progId="Equation.3">
                  <p:embed/>
                  <p:pic>
                    <p:nvPicPr>
                      <p:cNvPr id="445445" name="Object 5">
                        <a:extLst>
                          <a:ext uri="{FF2B5EF4-FFF2-40B4-BE49-F238E27FC236}">
                            <a16:creationId xmlns:a16="http://schemas.microsoft.com/office/drawing/2014/main" id="{6C209330-0EF0-4183-BA16-22C0F457CC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1" y="4360168"/>
                        <a:ext cx="5041665" cy="82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47" name="Text Box 7">
            <a:extLst>
              <a:ext uri="{FF2B5EF4-FFF2-40B4-BE49-F238E27FC236}">
                <a16:creationId xmlns:a16="http://schemas.microsoft.com/office/drawing/2014/main" id="{A5814836-47BB-40CA-9891-A8C200BB2496}"/>
              </a:ext>
            </a:extLst>
          </p:cNvPr>
          <p:cNvSpPr txBox="1">
            <a:spLocks noChangeArrowheads="1"/>
          </p:cNvSpPr>
          <p:nvPr/>
        </p:nvSpPr>
        <p:spPr bwMode="auto">
          <a:xfrm>
            <a:off x="755576" y="5562600"/>
            <a:ext cx="39549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结论：小王可能是感冒了。 </a:t>
            </a:r>
          </a:p>
        </p:txBody>
      </p:sp>
      <p:sp>
        <p:nvSpPr>
          <p:cNvPr id="445448" name="Text Box 8">
            <a:extLst>
              <a:ext uri="{FF2B5EF4-FFF2-40B4-BE49-F238E27FC236}">
                <a16:creationId xmlns:a16="http://schemas.microsoft.com/office/drawing/2014/main" id="{7A5E8BD6-972A-4A76-8A47-B4D79F7921D8}"/>
              </a:ext>
            </a:extLst>
          </p:cNvPr>
          <p:cNvSpPr txBox="1">
            <a:spLocks noChangeArrowheads="1"/>
          </p:cNvSpPr>
          <p:nvPr/>
        </p:nvSpPr>
        <p:spPr bwMode="auto">
          <a:xfrm>
            <a:off x="755576" y="1202643"/>
            <a:ext cx="18004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宋体" panose="02010600030101010101" pitchFamily="2" charset="-122"/>
              </a:rPr>
              <a:t>信任函数：</a:t>
            </a:r>
            <a:r>
              <a:rPr lang="zh-CN" altLang="en-US" sz="2400" b="1" dirty="0"/>
              <a:t> </a:t>
            </a:r>
          </a:p>
        </p:txBody>
      </p:sp>
      <p:graphicFrame>
        <p:nvGraphicFramePr>
          <p:cNvPr id="445449" name="Object 9">
            <a:extLst>
              <a:ext uri="{FF2B5EF4-FFF2-40B4-BE49-F238E27FC236}">
                <a16:creationId xmlns:a16="http://schemas.microsoft.com/office/drawing/2014/main" id="{117FA7E0-1089-4F5C-9E32-AF9DA099CEA4}"/>
              </a:ext>
            </a:extLst>
          </p:cNvPr>
          <p:cNvGraphicFramePr>
            <a:graphicFrameLocks noChangeAspect="1"/>
          </p:cNvGraphicFramePr>
          <p:nvPr>
            <p:extLst>
              <p:ext uri="{D42A27DB-BD31-4B8C-83A1-F6EECF244321}">
                <p14:modId xmlns:p14="http://schemas.microsoft.com/office/powerpoint/2010/main" val="950610488"/>
              </p:ext>
            </p:extLst>
          </p:nvPr>
        </p:nvGraphicFramePr>
        <p:xfrm>
          <a:off x="1143001" y="1657628"/>
          <a:ext cx="3111627" cy="396000"/>
        </p:xfrm>
        <a:graphic>
          <a:graphicData uri="http://schemas.openxmlformats.org/presentationml/2006/ole">
            <mc:AlternateContent xmlns:mc="http://schemas.openxmlformats.org/markup-compatibility/2006">
              <mc:Choice xmlns:v="urn:schemas-microsoft-com:vml" Requires="v">
                <p:oleObj spid="_x0000_s62712" r:id="rId7" imgW="1726451" imgH="215806" progId="Equation.3">
                  <p:embed/>
                </p:oleObj>
              </mc:Choice>
              <mc:Fallback>
                <p:oleObj r:id="rId7" imgW="1726451" imgH="215806" progId="Equation.3">
                  <p:embed/>
                  <p:pic>
                    <p:nvPicPr>
                      <p:cNvPr id="445449" name="Object 9">
                        <a:extLst>
                          <a:ext uri="{FF2B5EF4-FFF2-40B4-BE49-F238E27FC236}">
                            <a16:creationId xmlns:a16="http://schemas.microsoft.com/office/drawing/2014/main" id="{117FA7E0-1089-4F5C-9E32-AF9DA099CE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1" y="1657628"/>
                        <a:ext cx="3111627"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0" name="Object 10">
            <a:extLst>
              <a:ext uri="{FF2B5EF4-FFF2-40B4-BE49-F238E27FC236}">
                <a16:creationId xmlns:a16="http://schemas.microsoft.com/office/drawing/2014/main" id="{1C2E3727-1C05-47F6-A549-A2F4CAC7092A}"/>
              </a:ext>
            </a:extLst>
          </p:cNvPr>
          <p:cNvGraphicFramePr>
            <a:graphicFrameLocks noChangeAspect="1"/>
          </p:cNvGraphicFramePr>
          <p:nvPr>
            <p:extLst>
              <p:ext uri="{D42A27DB-BD31-4B8C-83A1-F6EECF244321}">
                <p14:modId xmlns:p14="http://schemas.microsoft.com/office/powerpoint/2010/main" val="844111160"/>
              </p:ext>
            </p:extLst>
          </p:nvPr>
        </p:nvGraphicFramePr>
        <p:xfrm>
          <a:off x="1143001" y="2132856"/>
          <a:ext cx="3312000" cy="396000"/>
        </p:xfrm>
        <a:graphic>
          <a:graphicData uri="http://schemas.openxmlformats.org/presentationml/2006/ole">
            <mc:AlternateContent xmlns:mc="http://schemas.openxmlformats.org/markup-compatibility/2006">
              <mc:Choice xmlns:v="urn:schemas-microsoft-com:vml" Requires="v">
                <p:oleObj spid="_x0000_s62713" r:id="rId9" imgW="1841500" imgH="215900" progId="Equation.3">
                  <p:embed/>
                </p:oleObj>
              </mc:Choice>
              <mc:Fallback>
                <p:oleObj r:id="rId9" imgW="1841500" imgH="215900" progId="Equation.3">
                  <p:embed/>
                  <p:pic>
                    <p:nvPicPr>
                      <p:cNvPr id="445450" name="Object 10">
                        <a:extLst>
                          <a:ext uri="{FF2B5EF4-FFF2-40B4-BE49-F238E27FC236}">
                            <a16:creationId xmlns:a16="http://schemas.microsoft.com/office/drawing/2014/main" id="{1C2E3727-1C05-47F6-A549-A2F4CAC709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1" y="2132856"/>
                        <a:ext cx="33120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AFF710BA-03DC-4085-944C-C7870FFE0B04}"/>
              </a:ext>
            </a:extLst>
          </p:cNvPr>
          <p:cNvSpPr>
            <a:spLocks noGrp="1"/>
          </p:cNvSpPr>
          <p:nvPr>
            <p:ph type="sldNum" sz="quarter" idx="10"/>
          </p:nvPr>
        </p:nvSpPr>
        <p:spPr/>
        <p:txBody>
          <a:bodyPr/>
          <a:lstStyle/>
          <a:p>
            <a:fld id="{D61B3E71-BC20-40C7-BAFD-C02F584C9971}" type="slidenum">
              <a:rPr lang="ja-JP" altLang="en-US" smtClean="0"/>
              <a:pPr/>
              <a:t>98</a:t>
            </a:fld>
            <a:endParaRPr lang="en-US" altLang="ja-JP"/>
          </a:p>
        </p:txBody>
      </p:sp>
    </p:spTree>
    <p:extLst>
      <p:ext uri="{BB962C8B-B14F-4D97-AF65-F5344CB8AC3E}">
        <p14:creationId xmlns:p14="http://schemas.microsoft.com/office/powerpoint/2010/main" val="2996090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a:extLst>
              <a:ext uri="{FF2B5EF4-FFF2-40B4-BE49-F238E27FC236}">
                <a16:creationId xmlns:a16="http://schemas.microsoft.com/office/drawing/2014/main" id="{6F754615-9060-4824-8F9A-56BB9F74DEB5}"/>
              </a:ext>
            </a:extLst>
          </p:cNvPr>
          <p:cNvSpPr>
            <a:spLocks noGrp="1" noChangeArrowheads="1"/>
          </p:cNvSpPr>
          <p:nvPr>
            <p:ph type="title"/>
          </p:nvPr>
        </p:nvSpPr>
        <p:spPr/>
        <p:txBody>
          <a:bodyPr/>
          <a:lstStyle/>
          <a:p>
            <a:r>
              <a:rPr lang="zh-CN" altLang="en-US" dirty="0">
                <a:solidFill>
                  <a:schemeClr val="tx1"/>
                </a:solidFill>
                <a:latin typeface="黑体" panose="02010609060101010101" pitchFamily="49" charset="-122"/>
              </a:rPr>
              <a:t>证据理论</a:t>
            </a:r>
            <a:r>
              <a:rPr kumimoji="1" lang="zh-CN" altLang="en-US" dirty="0">
                <a:solidFill>
                  <a:schemeClr val="tx1"/>
                </a:solidFill>
                <a:latin typeface="黑体" panose="02010609060101010101" pitchFamily="49" charset="-122"/>
              </a:rPr>
              <a:t>的优势和局限性</a:t>
            </a:r>
          </a:p>
        </p:txBody>
      </p:sp>
      <p:sp>
        <p:nvSpPr>
          <p:cNvPr id="914435" name="Rectangle 3">
            <a:extLst>
              <a:ext uri="{FF2B5EF4-FFF2-40B4-BE49-F238E27FC236}">
                <a16:creationId xmlns:a16="http://schemas.microsoft.com/office/drawing/2014/main" id="{3B8AB7ED-941C-4843-B093-B634E81BAE3C}"/>
              </a:ext>
            </a:extLst>
          </p:cNvPr>
          <p:cNvSpPr>
            <a:spLocks noGrp="1" noChangeArrowheads="1"/>
          </p:cNvSpPr>
          <p:nvPr>
            <p:ph type="body" idx="1"/>
          </p:nvPr>
        </p:nvSpPr>
        <p:spPr>
          <a:xfrm>
            <a:off x="574674" y="1143000"/>
            <a:ext cx="8001001" cy="5334000"/>
          </a:xfrm>
        </p:spPr>
        <p:txBody>
          <a:bodyPr/>
          <a:lstStyle/>
          <a:p>
            <a:pPr>
              <a:lnSpc>
                <a:spcPct val="140000"/>
              </a:lnSpc>
            </a:pPr>
            <a:r>
              <a:rPr kumimoji="1" lang="zh-CN" altLang="en-US" b="1" dirty="0">
                <a:solidFill>
                  <a:schemeClr val="accent2"/>
                </a:solidFill>
                <a:sym typeface="Symbol" panose="05050102010706020507" pitchFamily="18" charset="2"/>
              </a:rPr>
              <a:t>优势：</a:t>
            </a:r>
          </a:p>
          <a:p>
            <a:pPr lvl="1">
              <a:lnSpc>
                <a:spcPct val="140000"/>
              </a:lnSpc>
            </a:pPr>
            <a:r>
              <a:rPr kumimoji="1" lang="zh-CN" altLang="en-US" b="1" dirty="0"/>
              <a:t>满足比</a:t>
            </a:r>
            <a:r>
              <a:rPr kumimoji="1" lang="en-US" altLang="zh-CN" b="1" dirty="0"/>
              <a:t>Bayes</a:t>
            </a:r>
            <a:r>
              <a:rPr kumimoji="1" lang="zh-CN" altLang="en-US" b="1" dirty="0"/>
              <a:t>概率理论更弱的条件，即</a:t>
            </a:r>
            <a:r>
              <a:rPr kumimoji="1" lang="zh-CN" altLang="en-US" b="1" dirty="0">
                <a:solidFill>
                  <a:srgbClr val="CC0000"/>
                </a:solidFill>
              </a:rPr>
              <a:t>不需要知道先验概率</a:t>
            </a:r>
            <a:r>
              <a:rPr kumimoji="1" lang="zh-CN" altLang="en-US" b="1" dirty="0"/>
              <a:t>，具有</a:t>
            </a:r>
            <a:r>
              <a:rPr kumimoji="1" lang="zh-CN" altLang="en-US" b="1" dirty="0">
                <a:solidFill>
                  <a:srgbClr val="CC0000"/>
                </a:solidFill>
              </a:rPr>
              <a:t>直接表达“不确定”和“不知道”</a:t>
            </a:r>
            <a:r>
              <a:rPr kumimoji="1" lang="zh-CN" altLang="en-US" b="1" dirty="0"/>
              <a:t>的能力。</a:t>
            </a:r>
          </a:p>
          <a:p>
            <a:pPr>
              <a:lnSpc>
                <a:spcPct val="140000"/>
              </a:lnSpc>
              <a:spcBef>
                <a:spcPct val="50000"/>
              </a:spcBef>
            </a:pPr>
            <a:r>
              <a:rPr kumimoji="1" lang="zh-CN" altLang="en-US" b="1" dirty="0">
                <a:solidFill>
                  <a:schemeClr val="accent2"/>
                </a:solidFill>
                <a:sym typeface="Symbol" panose="05050102010706020507" pitchFamily="18" charset="2"/>
              </a:rPr>
              <a:t>局限性：</a:t>
            </a:r>
          </a:p>
          <a:p>
            <a:pPr lvl="1">
              <a:lnSpc>
                <a:spcPct val="140000"/>
              </a:lnSpc>
            </a:pPr>
            <a:r>
              <a:rPr kumimoji="1" lang="zh-CN" altLang="en-US" b="1" dirty="0"/>
              <a:t>要求</a:t>
            </a:r>
            <a:r>
              <a:rPr kumimoji="1" lang="zh-CN" altLang="en-US" b="1" dirty="0">
                <a:solidFill>
                  <a:srgbClr val="CC0000"/>
                </a:solidFill>
              </a:rPr>
              <a:t>证据必须是独立的</a:t>
            </a:r>
            <a:r>
              <a:rPr kumimoji="1" lang="zh-CN" altLang="en-US" b="1" dirty="0"/>
              <a:t>，而这有时不易满足；证据合成规则没有非常坚固的理论支持，其</a:t>
            </a:r>
            <a:r>
              <a:rPr kumimoji="1" lang="zh-CN" altLang="en-US" b="1" dirty="0">
                <a:solidFill>
                  <a:srgbClr val="CC0000"/>
                </a:solidFill>
              </a:rPr>
              <a:t>合理性和有效性还存在较大的争议</a:t>
            </a:r>
            <a:r>
              <a:rPr kumimoji="1" lang="zh-CN" altLang="en-US" b="1" dirty="0"/>
              <a:t>；</a:t>
            </a:r>
            <a:r>
              <a:rPr kumimoji="1" lang="zh-CN" altLang="zh-CN" b="1" dirty="0"/>
              <a:t>计算上存在着潜在的</a:t>
            </a:r>
            <a:r>
              <a:rPr kumimoji="1" lang="zh-CN" altLang="zh-CN" b="1" dirty="0">
                <a:solidFill>
                  <a:srgbClr val="CC0000"/>
                </a:solidFill>
              </a:rPr>
              <a:t>组合爆炸</a:t>
            </a:r>
            <a:r>
              <a:rPr kumimoji="1" lang="zh-CN" altLang="zh-CN" b="1" dirty="0"/>
              <a:t>问题</a:t>
            </a:r>
            <a:r>
              <a:rPr kumimoji="1" lang="zh-CN" altLang="en-US" b="1" dirty="0"/>
              <a:t>。</a:t>
            </a:r>
            <a:endParaRPr kumimoji="1" lang="zh-CN" altLang="en-US" b="1" dirty="0">
              <a:sym typeface="Symbol" panose="05050102010706020507" pitchFamily="18" charset="2"/>
            </a:endParaRPr>
          </a:p>
        </p:txBody>
      </p:sp>
      <p:sp>
        <p:nvSpPr>
          <p:cNvPr id="2" name="灯片编号占位符 1">
            <a:extLst>
              <a:ext uri="{FF2B5EF4-FFF2-40B4-BE49-F238E27FC236}">
                <a16:creationId xmlns:a16="http://schemas.microsoft.com/office/drawing/2014/main" id="{784EF5E8-2599-4F44-9454-1C0A9C7A0083}"/>
              </a:ext>
            </a:extLst>
          </p:cNvPr>
          <p:cNvSpPr>
            <a:spLocks noGrp="1"/>
          </p:cNvSpPr>
          <p:nvPr>
            <p:ph type="sldNum" sz="quarter" idx="12"/>
          </p:nvPr>
        </p:nvSpPr>
        <p:spPr/>
        <p:txBody>
          <a:bodyPr/>
          <a:lstStyle/>
          <a:p>
            <a:pPr>
              <a:defRPr/>
            </a:pPr>
            <a:fld id="{F93565C8-2DE5-4E5B-A203-1E3BCE8159D5}" type="slidenum">
              <a:rPr lang="zh-CN" altLang="en-US" smtClean="0"/>
              <a:pPr>
                <a:defRPr/>
              </a:pPr>
              <a:t>99</a:t>
            </a:fld>
            <a:endParaRPr lang="en-US" altLang="zh-CN"/>
          </a:p>
        </p:txBody>
      </p:sp>
    </p:spTree>
    <p:extLst>
      <p:ext uri="{BB962C8B-B14F-4D97-AF65-F5344CB8AC3E}">
        <p14:creationId xmlns:p14="http://schemas.microsoft.com/office/powerpoint/2010/main" val="85652893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600" b="0" i="0" u="none" strike="noStrike" cap="none" normalizeH="0" baseline="0" smtClean="0">
            <a:ln>
              <a:noFill/>
            </a:ln>
            <a:solidFill>
              <a:schemeClr val="tx1"/>
            </a:solidFill>
            <a:effectLst/>
            <a:latin typeface="Times New Roman" pitchFamily="18" charset="0"/>
            <a:ea typeface="华文仿宋"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600" b="0" i="0" u="none" strike="noStrike" cap="none" normalizeH="0" baseline="0" smtClean="0">
            <a:ln>
              <a:noFill/>
            </a:ln>
            <a:solidFill>
              <a:schemeClr val="tx1"/>
            </a:solidFill>
            <a:effectLst/>
            <a:latin typeface="Times New Roman" pitchFamily="18" charset="0"/>
            <a:ea typeface="华文仿宋"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600" b="0" i="0" u="none" strike="noStrike" cap="none" normalizeH="0" baseline="0" smtClean="0">
            <a:ln>
              <a:noFill/>
            </a:ln>
            <a:solidFill>
              <a:schemeClr val="tx1"/>
            </a:solidFill>
            <a:effectLst/>
            <a:latin typeface="Times New Roman" pitchFamily="18" charset="0"/>
            <a:ea typeface="华文仿宋"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600" b="0" i="0" u="none" strike="noStrike" cap="none" normalizeH="0" baseline="0" smtClean="0">
            <a:ln>
              <a:noFill/>
            </a:ln>
            <a:solidFill>
              <a:schemeClr val="tx1"/>
            </a:solidFill>
            <a:effectLst/>
            <a:latin typeface="Times New Roman" pitchFamily="18" charset="0"/>
            <a:ea typeface="华文仿宋"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22896</TotalTime>
  <Pages>0</Pages>
  <Words>8766</Words>
  <Characters>0</Characters>
  <Application>Microsoft Office PowerPoint</Application>
  <DocSecurity>0</DocSecurity>
  <PresentationFormat>全屏显示(4:3)</PresentationFormat>
  <Lines>0</Lines>
  <Paragraphs>920</Paragraphs>
  <Slides>102</Slides>
  <Notes>3</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4</vt:i4>
      </vt:variant>
      <vt:variant>
        <vt:lpstr>幻灯片标题</vt:lpstr>
      </vt:variant>
      <vt:variant>
        <vt:i4>102</vt:i4>
      </vt:variant>
    </vt:vector>
  </HeadingPairs>
  <TitlesOfParts>
    <vt:vector size="126" baseType="lpstr">
      <vt:lpstr>仿宋</vt:lpstr>
      <vt:lpstr>黑体</vt:lpstr>
      <vt:lpstr>华文彩云</vt:lpstr>
      <vt:lpstr>华文仿宋</vt:lpstr>
      <vt:lpstr>华文新魏</vt:lpstr>
      <vt:lpstr>华文中宋</vt:lpstr>
      <vt:lpstr>楷体_GB2312</vt:lpstr>
      <vt:lpstr>宋体</vt:lpstr>
      <vt:lpstr>微软雅黑</vt:lpstr>
      <vt:lpstr>新宋体</vt:lpstr>
      <vt:lpstr>Arial</vt:lpstr>
      <vt:lpstr>Berlin Sans FB Demi</vt:lpstr>
      <vt:lpstr>Cambria Math</vt:lpstr>
      <vt:lpstr>Comic Sans MS</vt:lpstr>
      <vt:lpstr>Symbol</vt:lpstr>
      <vt:lpstr>Times New Roman</vt:lpstr>
      <vt:lpstr>Verdana</vt:lpstr>
      <vt:lpstr>Wingdings</vt:lpstr>
      <vt:lpstr>Profile</vt:lpstr>
      <vt:lpstr>1_Profile</vt:lpstr>
      <vt:lpstr>公式</vt:lpstr>
      <vt:lpstr>Equation</vt:lpstr>
      <vt:lpstr>Equation.3</vt:lpstr>
      <vt:lpstr>Equation.DSMT4</vt:lpstr>
      <vt:lpstr>人工智能概论-不确定性推理</vt:lpstr>
      <vt:lpstr>PowerPoint 演示文稿</vt:lpstr>
      <vt:lpstr>概述-分类</vt:lpstr>
      <vt:lpstr>目录</vt:lpstr>
      <vt:lpstr>概述</vt:lpstr>
      <vt:lpstr>概述Cont.</vt:lpstr>
      <vt:lpstr>不确定性类型</vt:lpstr>
      <vt:lpstr>不确定性推理</vt:lpstr>
      <vt:lpstr>不确定性推理：不确定性</vt:lpstr>
      <vt:lpstr>知识不确定性的表示</vt:lpstr>
      <vt:lpstr>知识不确定性的表示Cont.</vt:lpstr>
      <vt:lpstr>证据不确定性的表示</vt:lpstr>
      <vt:lpstr>结论不确定的表示</vt:lpstr>
      <vt:lpstr>不确定性的度量</vt:lpstr>
      <vt:lpstr>不确定性的推理：匹配算法</vt:lpstr>
      <vt:lpstr>不确定性的推理：更新算法</vt:lpstr>
      <vt:lpstr>不确定性推理法的类型 </vt:lpstr>
      <vt:lpstr>不确定性推理法的类型：数值方法 </vt:lpstr>
      <vt:lpstr>不确定问题的数学模型表示</vt:lpstr>
      <vt:lpstr>目录</vt:lpstr>
      <vt:lpstr>知识体系</vt:lpstr>
      <vt:lpstr>事件概率</vt:lpstr>
      <vt:lpstr>概率推理方法</vt:lpstr>
      <vt:lpstr>Bayes公式</vt:lpstr>
      <vt:lpstr>例子</vt:lpstr>
      <vt:lpstr>Bayes公式</vt:lpstr>
      <vt:lpstr>例子</vt:lpstr>
      <vt:lpstr>PowerPoint 演示文稿</vt:lpstr>
      <vt:lpstr>例子：水果糖问题</vt:lpstr>
      <vt:lpstr>PowerPoint 演示文稿</vt:lpstr>
      <vt:lpstr>PowerPoint 演示文稿</vt:lpstr>
      <vt:lpstr>例子：预测问题</vt:lpstr>
      <vt:lpstr>计算过程</vt:lpstr>
      <vt:lpstr>优缺点分析</vt:lpstr>
      <vt:lpstr>目录</vt:lpstr>
      <vt:lpstr>主观贝叶斯方法</vt:lpstr>
      <vt:lpstr>内容体系</vt:lpstr>
      <vt:lpstr>主观贝叶斯方法：知识不确定性的表示</vt:lpstr>
      <vt:lpstr>知识的静态强度</vt:lpstr>
      <vt:lpstr>证据E肯定存在的情况</vt:lpstr>
      <vt:lpstr>几率函数及更新</vt:lpstr>
      <vt:lpstr>证据E肯定不存在的情况</vt:lpstr>
      <vt:lpstr>更新</vt:lpstr>
      <vt:lpstr>小结：LS与LN的取值与意义</vt:lpstr>
      <vt:lpstr>证据不确定性的表示</vt:lpstr>
      <vt:lpstr>C(E|S) 与 P(E|S)的对应关系</vt:lpstr>
      <vt:lpstr>证据不确定：P(E|S) = 1 、0 或 P(E)时</vt:lpstr>
      <vt:lpstr>证据不确定：P(E|S) 为其他值时</vt:lpstr>
      <vt:lpstr>CP公式</vt:lpstr>
      <vt:lpstr>主观贝叶斯推理I：后验概率P(H|E)</vt:lpstr>
      <vt:lpstr>主观贝叶斯推理I：后验概率P(H|E)</vt:lpstr>
      <vt:lpstr>例子</vt:lpstr>
      <vt:lpstr>PowerPoint 演示文稿</vt:lpstr>
      <vt:lpstr>PowerPoint 演示文稿</vt:lpstr>
      <vt:lpstr>主观贝叶斯推理II：求P(H|S)</vt:lpstr>
      <vt:lpstr>例子：不确定传递算法</vt:lpstr>
      <vt:lpstr>PowerPoint 演示文稿</vt:lpstr>
      <vt:lpstr>主观贝叶斯方法评价</vt:lpstr>
      <vt:lpstr>目录</vt:lpstr>
      <vt:lpstr>知识体系</vt:lpstr>
      <vt:lpstr>可信度</vt:lpstr>
      <vt:lpstr>知识不确定性的表示</vt:lpstr>
      <vt:lpstr>信任增长度和不信任增长度</vt:lpstr>
      <vt:lpstr>MB、MD、CF性质</vt:lpstr>
      <vt:lpstr>MB、MD、CF性质Cont.</vt:lpstr>
      <vt:lpstr>MB、MD、CF性质Cont.</vt:lpstr>
      <vt:lpstr>证据不确定性的表示</vt:lpstr>
      <vt:lpstr>可信度方法的推理算法</vt:lpstr>
      <vt:lpstr>可信度方法的推理算法Cont.</vt:lpstr>
      <vt:lpstr>可信度方法的推理算法Cont.</vt:lpstr>
      <vt:lpstr>可信度方法的推理算法Cont.</vt:lpstr>
      <vt:lpstr>例子</vt:lpstr>
      <vt:lpstr>例子</vt:lpstr>
      <vt:lpstr>目录</vt:lpstr>
      <vt:lpstr>证据理论 (Evident Theory)</vt:lpstr>
      <vt:lpstr>D-S理论的基本思想</vt:lpstr>
      <vt:lpstr>证据理论概念</vt:lpstr>
      <vt:lpstr>证据</vt:lpstr>
      <vt:lpstr>概率分配函数</vt:lpstr>
      <vt:lpstr>概率分配函数</vt:lpstr>
      <vt:lpstr>概率分配函数</vt:lpstr>
      <vt:lpstr>举例</vt:lpstr>
      <vt:lpstr>信任函数</vt:lpstr>
      <vt:lpstr>似然函数</vt:lpstr>
      <vt:lpstr>信任函数与似然函数的关系</vt:lpstr>
      <vt:lpstr>说明</vt:lpstr>
      <vt:lpstr>证据区间和不确定性</vt:lpstr>
      <vt:lpstr>信任区间讨论</vt:lpstr>
      <vt:lpstr>概率分配函数的正交和</vt:lpstr>
      <vt:lpstr>概率分配函数的正交和（证据的组合）</vt:lpstr>
      <vt:lpstr>概率分配函数的正交和</vt:lpstr>
      <vt:lpstr>例子: 概率分配函数的正交和</vt:lpstr>
      <vt:lpstr>概率分配函数的正交和</vt:lpstr>
      <vt:lpstr>基于证据理论的不确定性推理</vt:lpstr>
      <vt:lpstr>例子</vt:lpstr>
      <vt:lpstr>PowerPoint 演示文稿</vt:lpstr>
      <vt:lpstr>PowerPoint 演示文稿</vt:lpstr>
      <vt:lpstr>PowerPoint 演示文稿</vt:lpstr>
      <vt:lpstr>证据理论的优势和局限性</vt:lpstr>
      <vt:lpstr>目录</vt:lpstr>
      <vt:lpstr>小结</vt:lpstr>
      <vt:lpstr>PowerPoint 演示文稿</vt:lpstr>
    </vt:vector>
  </TitlesOfParts>
  <Manager/>
  <Company>CAS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主流数据库技术与实践</dc:title>
  <dc:subject/>
  <dc:creator>zhaoyw</dc:creator>
  <cp:keywords/>
  <dc:description/>
  <cp:lastModifiedBy>dawi zhao</cp:lastModifiedBy>
  <cp:revision>749</cp:revision>
  <cp:lastPrinted>2018-06-01T15:17:06Z</cp:lastPrinted>
  <dcterms:created xsi:type="dcterms:W3CDTF">2006-02-22T12:46:58Z</dcterms:created>
  <dcterms:modified xsi:type="dcterms:W3CDTF">2018-06-01T16:11:58Z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2052-9.1.0.4953</vt:lpwstr>
  </property>
</Properties>
</file>