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3" r:id="rId5"/>
    <p:sldId id="274" r:id="rId6"/>
    <p:sldId id="262" r:id="rId7"/>
    <p:sldId id="263" r:id="rId8"/>
    <p:sldId id="264" r:id="rId9"/>
    <p:sldId id="265" r:id="rId10"/>
    <p:sldId id="266" r:id="rId11"/>
    <p:sldId id="267" r:id="rId12"/>
    <p:sldId id="256" r:id="rId13"/>
    <p:sldId id="257" r:id="rId14"/>
    <p:sldId id="258" r:id="rId15"/>
    <p:sldId id="259" r:id="rId16"/>
    <p:sldId id="260" r:id="rId17"/>
    <p:sldId id="261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25A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882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FF656C-3832-4272-B8C2-D618C8C15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C9778EB-ADD9-4F4C-BE6B-EE552D734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AA6390-7BA7-43F2-AA4A-BF92AB53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2EEC-DA9E-478C-8905-04BA0380EFE1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54FC59-9D13-4E60-B6CB-1AB6378CA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120F4F-1DE4-4FC4-85E3-66D6FF4E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C977-5C20-4585-9131-AE39ED2330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488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6CB3A8-60AC-454D-AAC4-0842BA0E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ACD2B45-A92C-4EAE-B1D2-43854618D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745F40-C2EA-4B2D-BFB3-814D9A519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2EEC-DA9E-478C-8905-04BA0380EFE1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B90ACA-1A45-42B4-8DD6-62F52008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8CB99B-9EDC-4A66-A1C7-132FCFFD9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C977-5C20-4585-9131-AE39ED2330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408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89E4DD7-59E7-47BA-897B-4DF1405370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A232728-7346-4182-9544-26331D656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410577-6B9A-4545-9208-A5C01941A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2EEC-DA9E-478C-8905-04BA0380EFE1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EA4DF6-D704-4A10-95FF-1595813E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D380D9-C5EC-4F97-94E8-5E938F30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C977-5C20-4585-9131-AE39ED2330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670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7DED3E-E3EE-4C33-80E0-F6989982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2C511E-9B27-471F-A686-C8CF3EBBE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B2C25B-B4DB-4A95-B652-16A3BB9F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2EEC-DA9E-478C-8905-04BA0380EFE1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557675-3867-4FCB-859E-3697521B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84354F-8EA3-4767-9181-CF084191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C977-5C20-4585-9131-AE39ED2330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784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D9E3BD-282A-4212-B34B-C25414BE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6FC567-768D-46D6-9A6D-A87C845C9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63F6355-66F8-4AE0-934A-ECF2F9895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2EEC-DA9E-478C-8905-04BA0380EFE1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28CD03-9B8F-4F61-9A8D-24A3950A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62F164-14C2-4384-A556-52B7371C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C977-5C20-4585-9131-AE39ED2330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298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096245-FB54-4F6B-B9DC-ED3E372C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47B731-E741-4800-9D38-5C87ED983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3FBABCE-7166-4223-A4D1-FABD392B9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6C61F43-BA19-43CD-980A-3B5F5888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2EEC-DA9E-478C-8905-04BA0380EFE1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E257FFF-3AFF-42B4-B299-B8B882C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BBE11B4-3570-42E1-930F-4FA71468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C977-5C20-4585-9131-AE39ED2330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021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4D2470-9EA4-400E-8A88-988426606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D332EBD-CF75-40B7-AF0E-C8F826458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6B84D58-18CD-4241-8D37-214053D71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BE807C5-A13B-439D-8673-306E2D9EB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15829ED-7DF0-4771-BEE2-E3CD0B12E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C9B18C1-820E-43B5-AAC5-A9387FFB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2EEC-DA9E-478C-8905-04BA0380EFE1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216FBAE-92A0-4343-A458-2E486B5C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EBF3EAE-A358-4283-8524-F081F50FE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C977-5C20-4585-9131-AE39ED2330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524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5A54BE-8605-4B50-91EE-18971807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C378134-61D3-4436-B72C-9A1779FFB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2EEC-DA9E-478C-8905-04BA0380EFE1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47B1D54-4BCB-47C1-941D-FC7F4723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13C3664-9818-4254-988C-83204FB9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C977-5C20-4585-9131-AE39ED2330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373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E6532B4-5B76-4DDC-967F-AB2C6788E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2EEC-DA9E-478C-8905-04BA0380EFE1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CCF4A3C-E458-4E92-A34C-A2BF6111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46BA3CD-BD3E-4208-85FF-11B26E96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C977-5C20-4585-9131-AE39ED2330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278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46DF57-B9B3-4692-9452-1A940E754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540B0D-4470-41E0-BCFE-14665850D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39FECC-1320-42C9-90CF-54F89B600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7CA7FD-0BF5-4CAE-AD9D-FC042CC2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2EEC-DA9E-478C-8905-04BA0380EFE1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5D098B-FD1E-45EF-8136-626B2590D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510EA36-0792-4603-A7AF-8A08DE7FC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C977-5C20-4585-9131-AE39ED2330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5065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92EF8B-49E4-4B5B-AD6E-D19E232BD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A02E570-8EFF-4C60-ACD8-B99FA02CC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E2F516F-2C6D-4A1D-BD8B-E5932DCCE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EA7ABD6-A58A-4869-AD3E-B1D406F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2EEC-DA9E-478C-8905-04BA0380EFE1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014F568-8C63-4C89-B35E-41786864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CB76E1E-C6F7-44C2-BAC0-74289027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C977-5C20-4585-9131-AE39ED2330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486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A3943C9-4535-4089-BABF-4C9078C50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7A9126-68B3-4519-BBCA-C3CABDA32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222306-8583-41EE-B9A4-C564988C0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22EEC-DA9E-478C-8905-04BA0380EFE1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736716-9E4B-46B7-8F7F-60A300B54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445E90-6C45-4FD1-A8E2-CC02F5A2B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DC977-5C20-4585-9131-AE39ED2330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3442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xmlns="" id="{559AE206-7EBA-4D33-8BC9-9D8158553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F5A480-0EDC-45F8-A038-06BCFE8C0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Lecture 15-3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195374A-1AFE-44EA-9A2C-CFD733EB0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Created by :</a:t>
            </a:r>
          </a:p>
          <a:p>
            <a:pPr algn="l"/>
            <a:r>
              <a:rPr lang="en-US" dirty="0" err="1"/>
              <a:t>Fuad</a:t>
            </a:r>
            <a:r>
              <a:rPr lang="en-US" dirty="0"/>
              <a:t> Daoud &amp;</a:t>
            </a:r>
          </a:p>
          <a:p>
            <a:pPr algn="l"/>
            <a:r>
              <a:rPr lang="en-US" dirty="0"/>
              <a:t>Leen Nasser </a:t>
            </a:r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xmlns="" id="{6437D937-A7F1-4011-92B4-328E5BE1B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1">
            <a:extLst>
              <a:ext uri="{FF2B5EF4-FFF2-40B4-BE49-F238E27FC236}">
                <a16:creationId xmlns:a16="http://schemas.microsoft.com/office/drawing/2014/main" xmlns="" id="{B672F332-AF08-46C6-94F0-77684310D7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3">
            <a:extLst>
              <a:ext uri="{FF2B5EF4-FFF2-40B4-BE49-F238E27FC236}">
                <a16:creationId xmlns:a16="http://schemas.microsoft.com/office/drawing/2014/main" xmlns="" id="{34244EF8-D73A-40E1-BE73-D46E6B4B04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xmlns="" id="{AB84D7E8-4ECB-42D7-ADBF-01689B0F24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17">
            <a:extLst>
              <a:ext uri="{FF2B5EF4-FFF2-40B4-BE49-F238E27FC236}">
                <a16:creationId xmlns:a16="http://schemas.microsoft.com/office/drawing/2014/main" xmlns="" id="{9E8E38ED-369A-44C2-B635-0BED0E48A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08116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7CD9A2-0081-447D-8379-1C2C8ED7D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F09772-80B1-4DB5-97DF-50DABE0A4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6265"/>
            <a:ext cx="10515600" cy="5290698"/>
          </a:xfrm>
        </p:spPr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*Quality requirements includes the follow categories:</a:t>
            </a:r>
          </a:p>
          <a:p>
            <a:r>
              <a:rPr lang="en-US" dirty="0"/>
              <a:t>        1.) Response time .  	6.) Recovery from failure.</a:t>
            </a:r>
            <a:br>
              <a:rPr lang="en-US" dirty="0"/>
            </a:br>
            <a:r>
              <a:rPr lang="en-US" dirty="0"/>
              <a:t>	2.) Throughput.		7.) Allowance for maintainability.</a:t>
            </a:r>
            <a:br>
              <a:rPr lang="en-US" dirty="0"/>
            </a:br>
            <a:r>
              <a:rPr lang="en-US" dirty="0"/>
              <a:t>	3.) Resource usage.	8.) Allowance for reusability.</a:t>
            </a:r>
            <a:br>
              <a:rPr lang="en-US" dirty="0"/>
            </a:br>
            <a:r>
              <a:rPr lang="en-US" dirty="0"/>
              <a:t>	4.) Reliability.</a:t>
            </a:r>
            <a:br>
              <a:rPr lang="en-US" dirty="0"/>
            </a:br>
            <a:r>
              <a:rPr lang="en-US" dirty="0"/>
              <a:t>	5.) availability.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8134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B555AA-39F3-4790-B8B0-969E431AD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578"/>
          </a:xfrm>
        </p:spPr>
        <p:txBody>
          <a:bodyPr>
            <a:normAutofit/>
          </a:bodyPr>
          <a:lstStyle/>
          <a:p>
            <a:r>
              <a:rPr lang="en-US" sz="4800" dirty="0">
                <a:highlight>
                  <a:srgbClr val="FFFF00"/>
                </a:highlight>
              </a:rPr>
              <a:t>Deep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A4C01B-7FDD-4F4D-BC80-7A95184BA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5"/>
            <a:ext cx="10515600" cy="47457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It's a part of websites that one difficult for creator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Larger than traditional web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Category for deep web: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1.) Private site required  login or not include in coming links.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2.) Form results s* Deep web (hidden web):it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be reached after entering details to a form (flight booking)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3.) Scripted pages: pages that use flash, JavaScript , other that need to run the code on the browsers to generate the links.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(negative impact on efficiency)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br>
              <a:rPr lang="en-US" dirty="0"/>
            </a:br>
            <a:r>
              <a:rPr lang="en-US" dirty="0"/>
              <a:t>	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5511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xmlns="" id="{559AE206-7EBA-4D33-8BC9-9D8158553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7A25E9-9218-46F7-9113-360D676CF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Lecture 19-3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7840F6A-F770-4BF1-ADE0-478CE6685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Created by :</a:t>
            </a:r>
          </a:p>
          <a:p>
            <a:pPr algn="l"/>
            <a:r>
              <a:rPr lang="en-US" dirty="0" err="1"/>
              <a:t>Fuad</a:t>
            </a:r>
            <a:r>
              <a:rPr lang="en-US" dirty="0"/>
              <a:t> Daoud &amp;</a:t>
            </a:r>
          </a:p>
          <a:p>
            <a:pPr algn="l"/>
            <a:r>
              <a:rPr lang="en-US" dirty="0"/>
              <a:t>Leen Nasser </a:t>
            </a:r>
          </a:p>
          <a:p>
            <a:pPr algn="l"/>
            <a:endParaRPr lang="en-US" dirty="0"/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xmlns="" id="{6437D937-A7F1-4011-92B4-328E5BE1B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1">
            <a:extLst>
              <a:ext uri="{FF2B5EF4-FFF2-40B4-BE49-F238E27FC236}">
                <a16:creationId xmlns:a16="http://schemas.microsoft.com/office/drawing/2014/main" xmlns="" id="{B672F332-AF08-46C6-94F0-77684310D7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3">
            <a:extLst>
              <a:ext uri="{FF2B5EF4-FFF2-40B4-BE49-F238E27FC236}">
                <a16:creationId xmlns:a16="http://schemas.microsoft.com/office/drawing/2014/main" xmlns="" id="{34244EF8-D73A-40E1-BE73-D46E6B4B04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xmlns="" id="{AB84D7E8-4ECB-42D7-ADBF-01689B0F24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17">
            <a:extLst>
              <a:ext uri="{FF2B5EF4-FFF2-40B4-BE49-F238E27FC236}">
                <a16:creationId xmlns:a16="http://schemas.microsoft.com/office/drawing/2014/main" xmlns="" id="{9E8E38ED-369A-44C2-B635-0BED0E48A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48284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564E30-DD26-4ED4-ABCC-974AFDA8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3-Platform Requirement: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F957C8-BF6B-4E67-9E9F-CFF34E428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184"/>
            <a:ext cx="10515600" cy="54863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Related to environment &amp;technology of the system.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highlight>
                  <a:srgbClr val="FFFF00"/>
                </a:highlight>
              </a:rPr>
              <a:t>Include two categories: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Platform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Identify what hardware and operating system that the system work on 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i</a:t>
            </a:r>
            <a:r>
              <a:rPr lang="en-US" dirty="0"/>
              <a:t>-e. minimum requirement that system work on (at least).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Technology to be used: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 we should give implementers flexibility to use and choose things to build the system . But in some case ,we should put a constraints.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For example </a:t>
            </a:r>
            <a:r>
              <a:rPr lang="en-US" dirty="0"/>
              <a:t>:</a:t>
            </a:r>
            <a:r>
              <a:rPr lang="en-US" sz="2400" dirty="0"/>
              <a:t>use specific programing language or database system (in order to reduce cost of training because these things common between all.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0489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3FF98D-ADDC-45BA-ABB5-E5C4DFDE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4-Process Requirement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AD63D2-7283-48B3-BD54-D5E356CCF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r>
              <a:rPr lang="en-US" dirty="0"/>
              <a:t>Related to project plan &amp; development methods .</a:t>
            </a:r>
          </a:p>
          <a:p>
            <a:r>
              <a:rPr lang="en-US" dirty="0">
                <a:highlight>
                  <a:srgbClr val="00FFFF"/>
                </a:highlight>
              </a:rPr>
              <a:t>Include two categories:</a:t>
            </a:r>
          </a:p>
          <a:p>
            <a:r>
              <a:rPr lang="en-US" dirty="0">
                <a:highlight>
                  <a:srgbClr val="00FFFF"/>
                </a:highlight>
              </a:rPr>
              <a:t>Development  process (methodology)</a:t>
            </a:r>
          </a:p>
          <a:p>
            <a:r>
              <a:rPr lang="en-US" dirty="0"/>
              <a:t>To ensure quality of system ,we should follow specific processes.</a:t>
            </a:r>
          </a:p>
          <a:p>
            <a:r>
              <a:rPr lang="en-US" dirty="0"/>
              <a:t>Just describe it in this stage .</a:t>
            </a:r>
          </a:p>
          <a:p>
            <a:r>
              <a:rPr lang="en-US" dirty="0">
                <a:highlight>
                  <a:srgbClr val="00FFFF"/>
                </a:highlight>
              </a:rPr>
              <a:t>Cost of delivery date:</a:t>
            </a:r>
          </a:p>
          <a:p>
            <a:r>
              <a:rPr lang="en-US" dirty="0"/>
              <a:t>Related to project plan document .</a:t>
            </a:r>
          </a:p>
          <a:p>
            <a:r>
              <a:rPr lang="en-US" sz="2400" dirty="0"/>
              <a:t>In some time it is unclear in which category a requirement type should fit .</a:t>
            </a:r>
          </a:p>
        </p:txBody>
      </p:sp>
    </p:spTree>
    <p:extLst>
      <p:ext uri="{BB962C8B-B14F-4D97-AF65-F5344CB8AC3E}">
        <p14:creationId xmlns:p14="http://schemas.microsoft.com/office/powerpoint/2010/main" xmlns="" val="2798851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xmlns="" id="{559AE206-7EBA-4D33-8BC9-9D8158553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48D48F5-50A4-4AC5-B24B-DC8B1D919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latin typeface="+mj-lt"/>
                <a:ea typeface="+mj-ea"/>
                <a:cs typeface="+mj-cs"/>
              </a:rPr>
              <a:t>Lecture 22-3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E7FCC681-6707-4D6D-AD3E-48499F0FF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Created by 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/>
              <a:t>Fuad</a:t>
            </a:r>
            <a:r>
              <a:rPr lang="en-US" dirty="0"/>
              <a:t> Daoud &amp;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Leen Nasser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xmlns="" id="{6437D937-A7F1-4011-92B4-328E5BE1B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13">
            <a:extLst>
              <a:ext uri="{FF2B5EF4-FFF2-40B4-BE49-F238E27FC236}">
                <a16:creationId xmlns:a16="http://schemas.microsoft.com/office/drawing/2014/main" xmlns="" id="{B672F332-AF08-46C6-94F0-77684310D7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5">
            <a:extLst>
              <a:ext uri="{FF2B5EF4-FFF2-40B4-BE49-F238E27FC236}">
                <a16:creationId xmlns:a16="http://schemas.microsoft.com/office/drawing/2014/main" xmlns="" id="{34244EF8-D73A-40E1-BE73-D46E6B4B04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xmlns="" id="{AB84D7E8-4ECB-42D7-ADBF-01689B0F24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9">
            <a:extLst>
              <a:ext uri="{FF2B5EF4-FFF2-40B4-BE49-F238E27FC236}">
                <a16:creationId xmlns:a16="http://schemas.microsoft.com/office/drawing/2014/main" xmlns="" id="{9E8E38ED-369A-44C2-B635-0BED0E48A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01105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917C86-8A70-47F3-8F3B-24A7C480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Techniques for Gathering &amp;Analysis requirement: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2F5354-3347-4170-84C0-EBA53314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 can be collected from stakeholders , other software system, any documentation available .</a:t>
            </a:r>
          </a:p>
          <a:p>
            <a:r>
              <a:rPr lang="en-US" dirty="0"/>
              <a:t>All techniques can be used together to obtain a good requirement .</a:t>
            </a:r>
          </a:p>
          <a:p>
            <a:r>
              <a:rPr lang="en-US" dirty="0">
                <a:highlight>
                  <a:srgbClr val="FFFF00"/>
                </a:highlight>
              </a:rPr>
              <a:t>1-Observation technique:</a:t>
            </a:r>
          </a:p>
          <a:p>
            <a:r>
              <a:rPr lang="en-US" dirty="0"/>
              <a:t>Obtain a details info That stakeholders do not tell you.</a:t>
            </a:r>
          </a:p>
          <a:p>
            <a:r>
              <a:rPr lang="en-US" dirty="0"/>
              <a:t>Mean : taking a notebook and write ,shadowing all thing to talk about work , videotape.</a:t>
            </a:r>
          </a:p>
          <a:p>
            <a:r>
              <a:rPr lang="en-US" dirty="0"/>
              <a:t>Read  : document &amp;discuss requirement with user.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47307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996EFF-82AE-433B-BBF5-6068F1A8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0"/>
            <a:ext cx="10515600" cy="36512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A2471A-5B62-4691-953D-E313BE078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2-Interviewing:</a:t>
            </a:r>
          </a:p>
          <a:p>
            <a:r>
              <a:rPr lang="en-US" dirty="0"/>
              <a:t>More interviews obtain more info .</a:t>
            </a:r>
          </a:p>
          <a:p>
            <a:r>
              <a:rPr lang="en-US" dirty="0"/>
              <a:t>Software</a:t>
            </a:r>
          </a:p>
          <a:p>
            <a:r>
              <a:rPr lang="en-US" dirty="0">
                <a:highlight>
                  <a:srgbClr val="FFFF00"/>
                </a:highlight>
                <a:latin typeface="Bahnschrift Condensed" panose="020B0502040204020203" pitchFamily="34" charset="0"/>
              </a:rPr>
              <a:t>Guidelines to make Interview</a:t>
            </a:r>
            <a:r>
              <a:rPr lang="en-US" dirty="0">
                <a:latin typeface="Bahnschrift Condensed" panose="020B0502040204020203" pitchFamily="34" charset="0"/>
              </a:rPr>
              <a:t>:</a:t>
            </a:r>
          </a:p>
          <a:p>
            <a:r>
              <a:rPr lang="en-US" sz="2600" dirty="0"/>
              <a:t>Interview as many stakeholder as possible (by all team).</a:t>
            </a:r>
          </a:p>
          <a:p>
            <a:r>
              <a:rPr lang="en-US" sz="2600" dirty="0"/>
              <a:t>Spread interviews </a:t>
            </a:r>
            <a:r>
              <a:rPr lang="en-US" sz="2600" u="sng" dirty="0"/>
              <a:t>over</a:t>
            </a:r>
            <a:r>
              <a:rPr lang="en-US" sz="2600" dirty="0"/>
              <a:t> time ,to analyze what  you heard .</a:t>
            </a:r>
          </a:p>
          <a:p>
            <a:r>
              <a:rPr lang="en-US" sz="2600" dirty="0"/>
              <a:t>Prepare an extensive list of question </a:t>
            </a:r>
            <a:r>
              <a:rPr lang="en-US" dirty="0"/>
              <a:t>,</a:t>
            </a:r>
            <a:r>
              <a:rPr lang="en-US" dirty="0">
                <a:highlight>
                  <a:srgbClr val="FFFF00"/>
                </a:highlight>
              </a:rPr>
              <a:t>such as!!</a:t>
            </a:r>
            <a:r>
              <a:rPr lang="en-US" dirty="0"/>
              <a:t>:</a:t>
            </a:r>
          </a:p>
          <a:p>
            <a:r>
              <a:rPr lang="en-US" sz="2200" dirty="0">
                <a:latin typeface="Bahnschrift" panose="020B0502040204020203" pitchFamily="34" charset="0"/>
              </a:rPr>
              <a:t>Specific details ,(max , min , why , what , where , who , when ).</a:t>
            </a:r>
          </a:p>
          <a:p>
            <a:r>
              <a:rPr lang="en-US" sz="2200" dirty="0">
                <a:latin typeface="Bahnschrift" panose="020B0502040204020203" pitchFamily="34" charset="0"/>
              </a:rPr>
              <a:t>Vision of the future .</a:t>
            </a:r>
          </a:p>
          <a:p>
            <a:r>
              <a:rPr lang="en-US" sz="2200" dirty="0">
                <a:latin typeface="Bahnschrift" panose="020B0502040204020203" pitchFamily="34" charset="0"/>
              </a:rPr>
              <a:t>Alternative ideas about the system .</a:t>
            </a:r>
          </a:p>
          <a:p>
            <a:r>
              <a:rPr lang="en-US" sz="2200" dirty="0">
                <a:latin typeface="Bahnschrift" panose="020B0502040204020203" pitchFamily="34" charset="0"/>
              </a:rPr>
              <a:t>Minimize acceptable solution to the problem.</a:t>
            </a:r>
          </a:p>
          <a:p>
            <a:r>
              <a:rPr lang="en-US" sz="2200" dirty="0">
                <a:latin typeface="Bahnschrift" panose="020B0502040204020203" pitchFamily="34" charset="0"/>
              </a:rPr>
              <a:t>Other source of info (may they have important doc).</a:t>
            </a:r>
          </a:p>
          <a:p>
            <a:r>
              <a:rPr lang="en-US" sz="2200" dirty="0">
                <a:latin typeface="Bahnschrift" panose="020B0502040204020203" pitchFamily="34" charset="0"/>
              </a:rPr>
              <a:t>Draw diagram (include more info). </a:t>
            </a:r>
            <a:r>
              <a:rPr lang="en-US" dirty="0">
                <a:latin typeface="Bahnschrift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577617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0889F4-E0BE-4355-B9C0-088B072B5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5623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Prototyping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8289BC-B677-4A21-9204-E5E7AF72F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722"/>
            <a:ext cx="10515600" cy="48252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Prototyping: </a:t>
            </a:r>
            <a:r>
              <a:rPr lang="en-US" dirty="0"/>
              <a:t>A prototype is a program which contains only a small part of a system,  rapidly implemented.</a:t>
            </a:r>
          </a:p>
          <a:p>
            <a:pPr>
              <a:buFontTx/>
              <a:buChar char="-"/>
            </a:pPr>
            <a:r>
              <a:rPr lang="en-US" dirty="0"/>
              <a:t>Aimed to gather requirements by obtaining a feedback.</a:t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* Types:</a:t>
            </a:r>
            <a:br>
              <a:rPr lang="en-US" dirty="0"/>
            </a:br>
            <a:r>
              <a:rPr lang="en-US" dirty="0"/>
              <a:t>	1.) Paper prototype : set of picture of the interface of the system are 	     shown of the customers &amp; users in a sequence to explain what      happen  when system work.</a:t>
            </a:r>
          </a:p>
          <a:p>
            <a:pPr>
              <a:buFontTx/>
              <a:buChar char="-"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	2.) Mock-up prototype: created using rapid prototyping language </a:t>
            </a:r>
            <a:r>
              <a:rPr lang="en-US" dirty="0" err="1"/>
              <a:t>i.e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    (create a quickly code to display important parts of the system </a:t>
            </a:r>
            <a:br>
              <a:rPr lang="en-US" dirty="0"/>
            </a:br>
            <a:r>
              <a:rPr lang="en-US" dirty="0"/>
              <a:t>	    interfaces) .</a:t>
            </a:r>
            <a:br>
              <a:rPr lang="en-US" dirty="0"/>
            </a:br>
            <a:r>
              <a:rPr lang="en-US" dirty="0"/>
              <a:t>	   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1838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FE7912-CAE3-42C8-93DF-8FE0405E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832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Brainstorming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148832-40B2-4CE6-A8ED-83267B7A9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3500" dirty="0">
                <a:highlight>
                  <a:srgbClr val="FFFF00"/>
                </a:highlight>
              </a:rPr>
              <a:t>Brainstorming: </a:t>
            </a:r>
            <a:r>
              <a:rPr lang="en-US" dirty="0"/>
              <a:t> Mean that group of people sits around a table and discusses some topics with goal of generating ideas.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In order to be successful: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1.) Assign an experienced moderator,</a:t>
            </a:r>
            <a:br>
              <a:rPr lang="en-US" dirty="0"/>
            </a:br>
            <a:r>
              <a:rPr lang="en-US" dirty="0"/>
              <a:t>	2.) Should include representation from all stakeholders.</a:t>
            </a:r>
            <a:br>
              <a:rPr lang="en-US" dirty="0"/>
            </a:br>
            <a:r>
              <a:rPr lang="en-US" dirty="0"/>
              <a:t>	3.) Arrange the attendees around the table.</a:t>
            </a:r>
            <a:br>
              <a:rPr lang="en-US" dirty="0"/>
            </a:br>
            <a:r>
              <a:rPr lang="en-US" dirty="0"/>
              <a:t>	4.) Ask a question and told each person to answer then pass to the neighbor .(yes\no)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Ex: what feature is important in the system ? what output.. ?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018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4E85C0-B5A7-4239-89EA-051BF04B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ct val="0"/>
              </a:spcAft>
            </a:pPr>
            <a:r>
              <a:rPr lang="en-GB" dirty="0">
                <a:highlight>
                  <a:srgbClr val="FFFF00"/>
                </a:highlight>
                <a:cs typeface="Calibri Light"/>
              </a:rPr>
              <a:t>Starting Point for s</a:t>
            </a:r>
            <a:r>
              <a:rPr lang="en-GB" dirty="0">
                <a:highlight>
                  <a:srgbClr val="FFFF00"/>
                </a:highlight>
                <a:ea typeface="+mj-lt"/>
                <a:cs typeface="+mj-lt"/>
              </a:rPr>
              <a:t>oftware Projects</a:t>
            </a:r>
            <a:endParaRPr lang="en-US" dirty="0">
              <a:highlight>
                <a:srgbClr val="FFFF00"/>
              </a:highlight>
              <a:ea typeface="+mj-lt"/>
              <a:cs typeface="+mj-lt"/>
            </a:endParaRPr>
          </a:p>
          <a:p>
            <a:endParaRPr lang="en-GB" dirty="0">
              <a:cs typeface="Calibri Light"/>
            </a:endParaRPr>
          </a:p>
        </p:txBody>
      </p:sp>
      <p:pic>
        <p:nvPicPr>
          <p:cNvPr id="6" name="Picture 6" descr="A picture containing looking, orange, screen, room&#10;&#10;Description generated with very high confidence">
            <a:extLst>
              <a:ext uri="{FF2B5EF4-FFF2-40B4-BE49-F238E27FC236}">
                <a16:creationId xmlns:a16="http://schemas.microsoft.com/office/drawing/2014/main" xmlns="" id="{5E2E5E6C-B6F9-4406-9ABA-338FE460A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090" y="1513523"/>
            <a:ext cx="10715443" cy="4572358"/>
          </a:xfrm>
        </p:spPr>
      </p:pic>
    </p:spTree>
    <p:extLst>
      <p:ext uri="{BB962C8B-B14F-4D97-AF65-F5344CB8AC3E}">
        <p14:creationId xmlns:p14="http://schemas.microsoft.com/office/powerpoint/2010/main" xmlns="" val="3621787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73483D9-5D15-45D5-8330-67762482D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ighlight>
                  <a:srgbClr val="00FFFF"/>
                </a:highlight>
                <a:cs typeface="Calibri Light"/>
              </a:rPr>
              <a:t>A,B,C,D Are Project type</a:t>
            </a:r>
            <a:r>
              <a:rPr lang="en-GB" dirty="0">
                <a:cs typeface="Calibri Light"/>
              </a:rPr>
              <a:t>.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334A516-8B17-4983-99F7-584116AE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If project from type A or B, the team start development from scratch.</a:t>
            </a:r>
          </a:p>
          <a:p>
            <a:r>
              <a:rPr lang="en-GB">
                <a:ea typeface="+mn-lt"/>
                <a:cs typeface="+mn-lt"/>
              </a:rPr>
              <a:t>If project from type C or D, the team evolves existing system (Broad situation).</a:t>
            </a:r>
          </a:p>
          <a:p>
            <a:r>
              <a:rPr lang="en-GB">
                <a:cs typeface="Calibri"/>
              </a:rPr>
              <a:t>If project A or C ,the team should determine the requirement for the software.</a:t>
            </a:r>
          </a:p>
          <a:p>
            <a:r>
              <a:rPr lang="en-GB">
                <a:cs typeface="Calibri"/>
              </a:rPr>
              <a:t>If the project B or D, contracted to design and implement specific requirements according to the clients need.</a:t>
            </a:r>
          </a:p>
          <a:p>
            <a:r>
              <a:rPr lang="en-GB">
                <a:cs typeface="Calibri"/>
              </a:rPr>
              <a:t>Requirement should be identified carefully to produce good quality software.</a:t>
            </a:r>
          </a:p>
          <a:p>
            <a:endParaRPr lang="en-GB">
              <a:cs typeface="Calibri"/>
            </a:endParaRPr>
          </a:p>
          <a:p>
            <a:endParaRPr lang="en-GB">
              <a:highlight>
                <a:srgbClr val="FFFF00"/>
              </a:highlight>
              <a:cs typeface="Calibri"/>
            </a:endParaRPr>
          </a:p>
          <a:p>
            <a:endParaRPr lang="en-GB">
              <a:highlight>
                <a:srgbClr val="FFFF00"/>
              </a:highlight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008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3BC151-75AF-4B8D-AE3E-48FBC803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48293"/>
            <a:ext cx="11002107" cy="865487"/>
          </a:xfrm>
        </p:spPr>
        <p:txBody>
          <a:bodyPr>
            <a:normAutofit/>
          </a:bodyPr>
          <a:lstStyle/>
          <a:p>
            <a:r>
              <a:rPr lang="en-GB" dirty="0">
                <a:highlight>
                  <a:srgbClr val="00FFFF"/>
                </a:highlight>
                <a:cs typeface="Calibri Light"/>
              </a:rPr>
              <a:t>Defining The Problem Of The Scope.</a:t>
            </a:r>
            <a:endParaRPr lang="en-GB" dirty="0">
              <a:highlight>
                <a:srgbClr val="00FF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87FBF6-9099-4841-AACF-DA8A0A908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417"/>
            <a:ext cx="10515600" cy="48545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After you have learned about the domain ,you can start to determine the requirements.</a:t>
            </a:r>
          </a:p>
          <a:p>
            <a:r>
              <a:rPr lang="en-GB">
                <a:cs typeface="Calibri"/>
              </a:rPr>
              <a:t>First step is define the problem to be solved.</a:t>
            </a: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2816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A0668E-83BC-4BC2-9D7E-003F37A7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6016"/>
          </a:xfrm>
        </p:spPr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6FD627-5BA7-47BB-BCCB-987EE891B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6078"/>
            <a:ext cx="10515600" cy="54008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3600" dirty="0">
                <a:highlight>
                  <a:srgbClr val="FFFF00"/>
                </a:highlight>
                <a:latin typeface="Bahnschrift" panose="020B0502040204020203" pitchFamily="34" charset="0"/>
                <a:ea typeface="+mn-lt"/>
                <a:cs typeface="+mn-lt"/>
              </a:rPr>
              <a:t>Problem</a:t>
            </a:r>
          </a:p>
          <a:p>
            <a:r>
              <a:rPr lang="en-GB" dirty="0">
                <a:ea typeface="+mn-lt"/>
                <a:cs typeface="+mn-lt"/>
              </a:rPr>
              <a:t>Difficulties that clients are facing.</a:t>
            </a:r>
            <a:endParaRPr lang="en-US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Opportunity to improve productivity or sales.</a:t>
            </a:r>
          </a:p>
          <a:p>
            <a:r>
              <a:rPr lang="en-GB" dirty="0">
                <a:cs typeface="Calibri" panose="020F0502020204030204"/>
              </a:rPr>
              <a:t>Sol of problem generally are purchase software or developing software .</a:t>
            </a:r>
          </a:p>
          <a:p>
            <a:r>
              <a:rPr lang="en-GB" dirty="0">
                <a:cs typeface="Calibri" panose="020F0502020204030204"/>
              </a:rPr>
              <a:t>Problem should be expressed in simple statements(short of brief ),to make h----- scope ,less complex.</a:t>
            </a:r>
          </a:p>
          <a:p>
            <a:r>
              <a:rPr lang="en-GB" dirty="0">
                <a:cs typeface="Calibri" panose="020F0502020204030204"/>
              </a:rPr>
              <a:t>So, easy to identify requirement .</a:t>
            </a:r>
          </a:p>
          <a:p>
            <a:r>
              <a:rPr lang="en-GB" dirty="0">
                <a:cs typeface="Calibri" panose="020F0502020204030204"/>
              </a:rPr>
              <a:t>Large description of the problem or not suitable </a:t>
            </a:r>
            <a:r>
              <a:rPr lang="en-GB" dirty="0">
                <a:cs typeface="Calibri" panose="020F0502020204030204"/>
                <a:sym typeface="Wingdings" panose="05000000000000000000" pitchFamily="2" charset="2"/>
              </a:rPr>
              <a:t>leads to-too narrow or wrong scope.</a:t>
            </a:r>
            <a:endParaRPr lang="en-GB" dirty="0">
              <a:cs typeface="Calibri" panose="020F0502020204030204"/>
            </a:endParaRPr>
          </a:p>
          <a:p>
            <a:r>
              <a:rPr lang="en-GB" dirty="0">
                <a:cs typeface="Calibri" panose="020F0502020204030204"/>
              </a:rPr>
              <a:t>Identifying the goal assist in problem expressions .</a:t>
            </a:r>
          </a:p>
        </p:txBody>
      </p:sp>
    </p:spTree>
    <p:extLst>
      <p:ext uri="{BB962C8B-B14F-4D97-AF65-F5344CB8AC3E}">
        <p14:creationId xmlns:p14="http://schemas.microsoft.com/office/powerpoint/2010/main" xmlns="" val="368126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xmlns="" id="{559AE206-7EBA-4D33-8BC9-9D8158553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C1FAD1-DCEA-4A78-8D66-97A8D4984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lecture 17-3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F3B6A03-F429-4154-B0E6-15EDD62F4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Created by 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/>
              <a:t>Fuad</a:t>
            </a:r>
            <a:r>
              <a:rPr lang="en-US" dirty="0"/>
              <a:t> Daoud &amp;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Leen Nasser </a:t>
            </a:r>
          </a:p>
          <a:p>
            <a:pPr algn="l"/>
            <a:endParaRPr lang="en-US" dirty="0"/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xmlns="" id="{6437D937-A7F1-4011-92B4-328E5BE1B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1">
            <a:extLst>
              <a:ext uri="{FF2B5EF4-FFF2-40B4-BE49-F238E27FC236}">
                <a16:creationId xmlns:a16="http://schemas.microsoft.com/office/drawing/2014/main" xmlns="" id="{B672F332-AF08-46C6-94F0-77684310D7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3">
            <a:extLst>
              <a:ext uri="{FF2B5EF4-FFF2-40B4-BE49-F238E27FC236}">
                <a16:creationId xmlns:a16="http://schemas.microsoft.com/office/drawing/2014/main" xmlns="" id="{34244EF8-D73A-40E1-BE73-D46E6B4B04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xmlns="" id="{AB84D7E8-4ECB-42D7-ADBF-01689B0F24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17">
            <a:extLst>
              <a:ext uri="{FF2B5EF4-FFF2-40B4-BE49-F238E27FC236}">
                <a16:creationId xmlns:a16="http://schemas.microsoft.com/office/drawing/2014/main" xmlns="" id="{9E8E38ED-369A-44C2-B635-0BED0E48A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7392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213306-89E0-4136-B7CA-8396AA31D07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365125"/>
            <a:ext cx="9855200" cy="5811838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What is requirements?           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- Is a statement describing an aspect of what the proposed system must</a:t>
            </a:r>
            <a:br>
              <a:rPr lang="en-US" dirty="0"/>
            </a:br>
            <a:r>
              <a:rPr lang="en-US" dirty="0"/>
              <a:t>	  do or constrains on software development.</a:t>
            </a:r>
            <a:br>
              <a:rPr lang="en-US" dirty="0"/>
            </a:br>
            <a:r>
              <a:rPr lang="en-US" dirty="0"/>
              <a:t>	- Contribute in solving client’s problems.</a:t>
            </a:r>
            <a:br>
              <a:rPr lang="en-US" dirty="0"/>
            </a:br>
            <a:r>
              <a:rPr lang="en-US" dirty="0"/>
              <a:t>	- Should be agreed from all stakeholders.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/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* Each requirement is: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1.) Represents short &amp; beneficial information.</a:t>
            </a:r>
            <a:br>
              <a:rPr lang="en-US" dirty="0"/>
            </a:br>
            <a:r>
              <a:rPr lang="en-US" dirty="0"/>
              <a:t>	2.) Say something about system tests.</a:t>
            </a:r>
            <a:br>
              <a:rPr lang="en-US" dirty="0"/>
            </a:br>
            <a:r>
              <a:rPr lang="en-US" dirty="0"/>
              <a:t>	3.) All stakeholders should agree about it.</a:t>
            </a:r>
            <a:br>
              <a:rPr lang="en-US" dirty="0"/>
            </a:br>
            <a:r>
              <a:rPr lang="en-US" dirty="0"/>
              <a:t>	4.) Solving customer’s problems.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Collection of requirements is called "requirements.doc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076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E60D79C0-2EB1-49EB-958A-5C27F6F9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47C21F03-DBEA-4529-9EF1-01941B8C5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4062"/>
            <a:ext cx="10515600" cy="5332901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types of requirements:</a:t>
            </a:r>
            <a:r>
              <a:rPr lang="en-US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1.) Functional  ---&gt; called requirements documents</a:t>
            </a:r>
            <a:b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2.) Quality     ---&gt; called requirements documents</a:t>
            </a:r>
            <a:b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3.) platform.</a:t>
            </a:r>
            <a:b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4.) Process</a:t>
            </a:r>
            <a:r>
              <a:rPr lang="en-US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br>
              <a:rPr lang="en-US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highlight>
                  <a:srgbClr val="FFFF00"/>
                </a:highlight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1.) Functional Requirement:</a:t>
            </a:r>
            <a:r>
              <a:rPr lang="en-US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	 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Describes what system should do (Services provides for the users and</a:t>
            </a:r>
            <a:b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 for the other systems).</a:t>
            </a:r>
            <a:r>
              <a:rPr lang="en-US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highlight>
                  <a:srgbClr val="FFFF00"/>
                </a:highlight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2.) Quality Requirements:</a:t>
            </a:r>
          </a:p>
          <a:p>
            <a:r>
              <a:rPr lang="en-US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Guarantee system should have the quality features(efficiency,</a:t>
            </a:r>
            <a:b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readability, maintainability, ...) 5.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15208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D18DF4-C2B2-4509-BD50-6973C6A466C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622300"/>
            <a:ext cx="9972675" cy="5554663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* </a:t>
            </a:r>
            <a:r>
              <a:rPr lang="en-US" sz="3600" dirty="0">
                <a:highlight>
                  <a:srgbClr val="00FFFF"/>
                </a:highlight>
              </a:rPr>
              <a:t>Functional requirements </a:t>
            </a:r>
            <a:r>
              <a:rPr lang="en-US" sz="3600" dirty="0" smtClean="0">
                <a:highlight>
                  <a:srgbClr val="00FFFF"/>
                </a:highlight>
              </a:rPr>
              <a:t>divided </a:t>
            </a:r>
            <a:r>
              <a:rPr lang="en-US" sz="3600" dirty="0">
                <a:highlight>
                  <a:srgbClr val="00FFFF"/>
                </a:highlight>
              </a:rPr>
              <a:t>into five sections: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1.) Input: include accepted data of commands from the      users of    other systems.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2.) Output: what outputs the system should do.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3.) Store: what data should the system store &amp; can be used by other systems.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4.) Computations: what computations the system should preform.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5.) timing &amp; Synchronization: used in real-time systems.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668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665</Words>
  <Application>Microsoft Office PowerPoint</Application>
  <PresentationFormat>Custom</PresentationFormat>
  <Paragraphs>94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Lecture 15-3</vt:lpstr>
      <vt:lpstr>Starting Point for software Projects </vt:lpstr>
      <vt:lpstr>A,B,C,D Are Project type.</vt:lpstr>
      <vt:lpstr>Defining The Problem Of The Scope.</vt:lpstr>
      <vt:lpstr>Slide 5</vt:lpstr>
      <vt:lpstr>lecture 17-3</vt:lpstr>
      <vt:lpstr>Slide 7</vt:lpstr>
      <vt:lpstr>Slide 8</vt:lpstr>
      <vt:lpstr>Slide 9</vt:lpstr>
      <vt:lpstr>Slide 10</vt:lpstr>
      <vt:lpstr>Deep Web</vt:lpstr>
      <vt:lpstr>Lecture 19-3</vt:lpstr>
      <vt:lpstr>3-Platform Requirement:</vt:lpstr>
      <vt:lpstr>4-Process Requirement :</vt:lpstr>
      <vt:lpstr>Lecture 22-3</vt:lpstr>
      <vt:lpstr>Techniques for Gathering &amp;Analysis requirement:</vt:lpstr>
      <vt:lpstr>Slide 17</vt:lpstr>
      <vt:lpstr>Prototyping</vt:lpstr>
      <vt:lpstr>Brainstorming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17-3</dc:title>
  <dc:creator>leen nasser</dc:creator>
  <cp:lastModifiedBy>khaid</cp:lastModifiedBy>
  <cp:revision>10</cp:revision>
  <dcterms:created xsi:type="dcterms:W3CDTF">2020-03-25T13:31:32Z</dcterms:created>
  <dcterms:modified xsi:type="dcterms:W3CDTF">2020-03-25T15:23:13Z</dcterms:modified>
</cp:coreProperties>
</file>