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307" r:id="rId2"/>
    <p:sldId id="320" r:id="rId3"/>
    <p:sldId id="334" r:id="rId4"/>
    <p:sldId id="322" r:id="rId5"/>
    <p:sldId id="339" r:id="rId6"/>
    <p:sldId id="335" r:id="rId7"/>
    <p:sldId id="323" r:id="rId8"/>
    <p:sldId id="341" r:id="rId9"/>
    <p:sldId id="325" r:id="rId10"/>
    <p:sldId id="337" r:id="rId11"/>
    <p:sldId id="326" r:id="rId12"/>
    <p:sldId id="331" r:id="rId13"/>
    <p:sldId id="328" r:id="rId14"/>
    <p:sldId id="329" r:id="rId15"/>
    <p:sldId id="338" r:id="rId16"/>
    <p:sldId id="336" r:id="rId17"/>
    <p:sldId id="330" r:id="rId18"/>
    <p:sldId id="332" r:id="rId19"/>
    <p:sldId id="340" r:id="rId20"/>
  </p:sldIdLst>
  <p:sldSz cx="9144000" cy="5143500" type="screen16x9"/>
  <p:notesSz cx="6858000" cy="9144000"/>
  <p:embeddedFontLst>
    <p:embeddedFont>
      <p:font typeface="Source Code Pro" panose="020B0604020202020204" charset="0"/>
      <p:regular r:id="rId22"/>
      <p:bold r:id="rId23"/>
      <p:italic r:id="rId24"/>
      <p:boldItalic r:id="rId25"/>
    </p:embeddedFont>
    <p:embeddedFont>
      <p:font typeface="IBM Plex Mono" panose="020B0604020202020204" charset="-52"/>
      <p:regular r:id="rId26"/>
      <p:bold r:id="rId27"/>
      <p:italic r:id="rId28"/>
      <p:boldItalic r:id="rId29"/>
    </p:embeddedFont>
    <p:embeddedFont>
      <p:font typeface="Poppi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8A5A3CA-9B34-47D6-B3B1-282C9C847E8B}">
  <a:tblStyle styleId="{B8A5A3CA-9B34-47D6-B3B1-282C9C847E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2941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5263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495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926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7" r:id="rId5"/>
    <p:sldLayoutId id="2147483658" r:id="rId6"/>
    <p:sldLayoutId id="2147483663" r:id="rId7"/>
    <p:sldLayoutId id="2147483665" r:id="rId8"/>
    <p:sldLayoutId id="2147483668" r:id="rId9"/>
    <p:sldLayoutId id="2147483669" r:id="rId10"/>
    <p:sldLayoutId id="2147483672" r:id="rId11"/>
    <p:sldLayoutId id="2147483676" r:id="rId12"/>
    <p:sldLayoutId id="2147483677" r:id="rId13"/>
    <p:sldLayoutId id="2147483683" r:id="rId14"/>
    <p:sldLayoutId id="2147483684" r:id="rId15"/>
    <p:sldLayoutId id="214748368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3200" y="1113589"/>
            <a:ext cx="8689280" cy="15867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проекта </a:t>
            </a:r>
            <a:br>
              <a:rPr lang="ru-RU" dirty="0" smtClean="0"/>
            </a:br>
            <a:r>
              <a:rPr lang="ru-RU" sz="3600" dirty="0" smtClean="0"/>
              <a:t>«</a:t>
            </a:r>
            <a:r>
              <a:rPr lang="ru-RU" sz="3600" b="1" dirty="0" smtClean="0"/>
              <a:t>Корпоративная </a:t>
            </a:r>
            <a:r>
              <a:rPr lang="ru-RU" sz="3600" b="1" dirty="0"/>
              <a:t>социальная </a:t>
            </a:r>
            <a:r>
              <a:rPr lang="ru-RU" sz="3600" b="1" dirty="0" smtClean="0"/>
              <a:t>система»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003798"/>
            <a:ext cx="5059326" cy="771684"/>
          </a:xfrm>
        </p:spPr>
        <p:txBody>
          <a:bodyPr/>
          <a:lstStyle/>
          <a:p>
            <a:r>
              <a:rPr lang="en-US" dirty="0">
                <a:latin typeface="IBM Plex Mono" panose="020B0604020202020204" charset="-52"/>
              </a:rPr>
              <a:t>C#-2024-05_</a:t>
            </a:r>
            <a:r>
              <a:rPr lang="ru-RU" dirty="0">
                <a:latin typeface="IBM Plex Mono" panose="020B0604020202020204" charset="-52"/>
              </a:rPr>
              <a:t>Команда </a:t>
            </a:r>
            <a:r>
              <a:rPr lang="ru-RU" dirty="0" smtClean="0">
                <a:latin typeface="IBM Plex Mono" panose="020B0604020202020204" charset="-52"/>
              </a:rPr>
              <a:t>1</a:t>
            </a:r>
            <a:endParaRPr lang="en-US" dirty="0" smtClean="0">
              <a:latin typeface="IBM Plex Mono" panose="020B0604020202020204" charset="-52"/>
            </a:endParaRPr>
          </a:p>
          <a:p>
            <a:r>
              <a:rPr lang="ru-RU" dirty="0" smtClean="0">
                <a:latin typeface="IBM Plex Mono" panose="020B0604020202020204" charset="-52"/>
              </a:rPr>
              <a:t>«Умники»</a:t>
            </a:r>
            <a:endParaRPr lang="ru-RU" dirty="0">
              <a:latin typeface="IBM Plex Mono" panose="020B0604020202020204" charset="-52"/>
            </a:endParaRPr>
          </a:p>
        </p:txBody>
      </p:sp>
      <p:grpSp>
        <p:nvGrpSpPr>
          <p:cNvPr id="4" name="Google Shape;1523;p38"/>
          <p:cNvGrpSpPr/>
          <p:nvPr/>
        </p:nvGrpSpPr>
        <p:grpSpPr>
          <a:xfrm>
            <a:off x="323528" y="2787774"/>
            <a:ext cx="4558967" cy="134100"/>
            <a:chOff x="796100" y="3019701"/>
            <a:chExt cx="4558967" cy="134100"/>
          </a:xfrm>
        </p:grpSpPr>
        <p:sp>
          <p:nvSpPr>
            <p:cNvPr id="5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965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с </a:t>
            </a:r>
            <a:r>
              <a:rPr lang="ru-RU" dirty="0" err="1"/>
              <a:t>Телеграм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131590"/>
            <a:ext cx="777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600" dirty="0">
                <a:latin typeface="IBM Plex Mono" panose="020B0604020202020204" charset="-52"/>
              </a:rPr>
              <a:t>Боты в </a:t>
            </a:r>
            <a:r>
              <a:rPr lang="ru-RU" sz="1600" dirty="0" err="1">
                <a:latin typeface="IBM Plex Mono" panose="020B0604020202020204" charset="-52"/>
              </a:rPr>
              <a:t>Телеграм</a:t>
            </a:r>
            <a:r>
              <a:rPr lang="ru-RU" sz="1600" dirty="0">
                <a:latin typeface="IBM Plex Mono" panose="020B0604020202020204" charset="-52"/>
              </a:rPr>
              <a:t> предоставляют удобный доступ к функционалу системы, позволяя пользователям получать уведомления, обновлять задачи и общаться без необходимости заходить в веб-приложение.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95686"/>
            <a:ext cx="4570656" cy="288908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0333" y="4366506"/>
            <a:ext cx="5019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2.3.1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>
                <a:latin typeface="IBM Plex Mono" panose="020B0604020202020204" charset="-52"/>
              </a:rPr>
              <a:t>Пример </a:t>
            </a:r>
            <a:r>
              <a:rPr lang="en-US" sz="1200" dirty="0">
                <a:latin typeface="IBM Plex Mono" panose="020B0604020202020204" charset="-52"/>
              </a:rPr>
              <a:t>Use case </a:t>
            </a:r>
            <a:r>
              <a:rPr lang="ru-RU" sz="1200" dirty="0">
                <a:latin typeface="IBM Plex Mono" panose="020B0604020202020204" charset="-52"/>
              </a:rPr>
              <a:t>интеграции с </a:t>
            </a:r>
            <a:r>
              <a:rPr lang="ru-RU" sz="1200" dirty="0" err="1">
                <a:latin typeface="IBM Plex Mono" panose="020B0604020202020204" charset="-52"/>
              </a:rPr>
              <a:t>Телеграм</a:t>
            </a:r>
            <a:endParaRPr lang="ru-RU" sz="1200" dirty="0">
              <a:latin typeface="IBM Plex Mono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520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195486"/>
            <a:ext cx="3816424" cy="661259"/>
          </a:xfrm>
        </p:spPr>
        <p:txBody>
          <a:bodyPr/>
          <a:lstStyle/>
          <a:p>
            <a:r>
              <a:rPr lang="ru-RU" sz="3000" dirty="0">
                <a:latin typeface="IBM Plex Mono" panose="020B0604020202020204" charset="-52"/>
              </a:rPr>
              <a:t>Лента новостей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059582"/>
            <a:ext cx="3168352" cy="1728192"/>
          </a:xfrm>
        </p:spPr>
        <p:txBody>
          <a:bodyPr/>
          <a:lstStyle/>
          <a:p>
            <a:pPr marL="139700" indent="0" algn="just"/>
            <a:r>
              <a:rPr lang="ru-RU" dirty="0">
                <a:latin typeface="IBM Plex Mono" panose="020B0604020202020204" charset="-52"/>
              </a:rPr>
              <a:t>Централизованное место для размещения новостей компании, объявлений, успехов команды и других важнейших событий.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50" y="411510"/>
            <a:ext cx="4676121" cy="45614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376029" y="4686156"/>
            <a:ext cx="446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</a:t>
            </a:r>
            <a:r>
              <a:rPr lang="ru-RU" sz="1200" dirty="0" smtClean="0">
                <a:latin typeface="IBM Plex Mono" panose="020B0604020202020204" charset="-52"/>
              </a:rPr>
              <a:t>4</a:t>
            </a:r>
            <a:r>
              <a:rPr lang="en-US" sz="1200" dirty="0" smtClean="0">
                <a:latin typeface="IBM Plex Mono" panose="020B0604020202020204" charset="-52"/>
              </a:rPr>
              <a:t>.1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>
                <a:latin typeface="IBM Plex Mono" panose="020B0604020202020204" charset="-52"/>
              </a:rPr>
              <a:t>Пример </a:t>
            </a:r>
            <a:r>
              <a:rPr lang="en-US" sz="1200" dirty="0">
                <a:latin typeface="IBM Plex Mono" panose="020B0604020202020204" charset="-52"/>
              </a:rPr>
              <a:t>Use case </a:t>
            </a:r>
            <a:r>
              <a:rPr lang="ru-RU" sz="1200" dirty="0">
                <a:latin typeface="IBM Plex Mono" panose="020B0604020202020204" charset="-52"/>
              </a:rPr>
              <a:t>новостной ленты</a:t>
            </a:r>
          </a:p>
        </p:txBody>
      </p:sp>
    </p:spTree>
    <p:extLst>
      <p:ext uri="{BB962C8B-B14F-4D97-AF65-F5344CB8AC3E}">
        <p14:creationId xmlns:p14="http://schemas.microsoft.com/office/powerpoint/2010/main" val="13058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9502"/>
            <a:ext cx="5472608" cy="572700"/>
          </a:xfrm>
        </p:spPr>
        <p:txBody>
          <a:bodyPr/>
          <a:lstStyle/>
          <a:p>
            <a:r>
              <a:rPr lang="ru-RU" dirty="0" smtClean="0"/>
              <a:t>Пример структуры таблиц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7574"/>
            <a:ext cx="5516564" cy="3600400"/>
          </a:xfrm>
          <a:prstGeom prst="rect">
            <a:avLst/>
          </a:prstGeom>
        </p:spPr>
      </p:pic>
      <p:graphicFrame>
        <p:nvGraphicFramePr>
          <p:cNvPr id="8" name="Google Shape;2195;p56"/>
          <p:cNvGraphicFramePr/>
          <p:nvPr>
            <p:extLst>
              <p:ext uri="{D42A27DB-BD31-4B8C-83A1-F6EECF244321}">
                <p14:modId xmlns:p14="http://schemas.microsoft.com/office/powerpoint/2010/main" val="2325496458"/>
              </p:ext>
            </p:extLst>
          </p:nvPr>
        </p:nvGraphicFramePr>
        <p:xfrm>
          <a:off x="6012160" y="443690"/>
          <a:ext cx="2304256" cy="4255682"/>
        </p:xfrm>
        <a:graphic>
          <a:graphicData uri="http://schemas.openxmlformats.org/drawingml/2006/table">
            <a:tbl>
              <a:tblPr>
                <a:noFill/>
                <a:tableStyleId>{B8A5A3CA-9B34-47D6-B3B1-282C9C847E8B}</a:tableStyleId>
              </a:tblPr>
              <a:tblGrid>
                <a:gridCol w="2304256"/>
              </a:tblGrid>
              <a:tr h="62707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Таблицы</a:t>
                      </a:r>
                      <a:endParaRPr sz="16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  <a:tr h="113232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Users</a:t>
                      </a:r>
                      <a:r>
                        <a:rPr lang="en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Пользователи)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Posts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Новости)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Files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Файлы)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Hashtags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err="1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Хэштеги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-US" sz="1100" b="1" dirty="0" err="1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PostComments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Комментарии к новостям)</a:t>
                      </a:r>
                      <a:endParaRPr lang="en-US" sz="1100" dirty="0" smtClean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-US" sz="1100" b="1" dirty="0" err="1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HashtagPost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(Промежуточная</a:t>
                      </a:r>
                      <a:r>
                        <a:rPr lang="ru-RU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таблица для связи многие-ко-многим)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3232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У всех таблиц обеспечивается связь один-ко-многим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95536" y="4429738"/>
            <a:ext cx="54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2.4.2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 smtClean="0">
                <a:latin typeface="IBM Plex Mono" panose="020B0604020202020204" charset="-52"/>
              </a:rPr>
              <a:t>Пример структуры таблиц в БД для Новостной ленты</a:t>
            </a:r>
            <a:endParaRPr lang="ru-RU" sz="1200" dirty="0">
              <a:latin typeface="IBM Plex Mono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2751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4048" y="555526"/>
            <a:ext cx="3888432" cy="572700"/>
          </a:xfrm>
        </p:spPr>
        <p:txBody>
          <a:bodyPr/>
          <a:lstStyle/>
          <a:p>
            <a:r>
              <a:rPr lang="ru-RU" dirty="0"/>
              <a:t>Система отпусков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4860032" y="1139550"/>
            <a:ext cx="3563893" cy="3431400"/>
          </a:xfrm>
        </p:spPr>
        <p:txBody>
          <a:bodyPr/>
          <a:lstStyle/>
          <a:p>
            <a:pPr marL="152400" indent="0">
              <a:buNone/>
            </a:pPr>
            <a:r>
              <a:rPr lang="ru-RU" sz="1600" dirty="0">
                <a:latin typeface="IBM Plex Mono" panose="020B0604020202020204" charset="-52"/>
              </a:rPr>
              <a:t>Встроенная система бронирования и согласования отпусков сотрудников с возможностью отслеживания пересечения с другими участниками команды.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9503"/>
            <a:ext cx="4252506" cy="45667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364336" y="4371950"/>
            <a:ext cx="4554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2.5.1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>
                <a:latin typeface="IBM Plex Mono" panose="020B0604020202020204" charset="-52"/>
              </a:rPr>
              <a:t>Пример </a:t>
            </a:r>
            <a:r>
              <a:rPr lang="en-US" sz="1200" dirty="0">
                <a:latin typeface="IBM Plex Mono" panose="020B0604020202020204" charset="-52"/>
              </a:rPr>
              <a:t>Use case </a:t>
            </a:r>
            <a:r>
              <a:rPr lang="ru-RU" sz="1200" dirty="0">
                <a:latin typeface="IBM Plex Mono" panose="020B0604020202020204" charset="-52"/>
              </a:rPr>
              <a:t>системы отпусков</a:t>
            </a:r>
          </a:p>
        </p:txBody>
      </p:sp>
    </p:spTree>
    <p:extLst>
      <p:ext uri="{BB962C8B-B14F-4D97-AF65-F5344CB8AC3E}">
        <p14:creationId xmlns:p14="http://schemas.microsoft.com/office/powerpoint/2010/main" val="373635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учёта рабочего времени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131590"/>
            <a:ext cx="8136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600" dirty="0">
                <a:latin typeface="IBM Plex Mono" panose="020B0604020202020204" charset="-52"/>
              </a:rPr>
              <a:t>Система позволяет вести учёт времени по проектам и формировать отчётность (</a:t>
            </a:r>
            <a:r>
              <a:rPr lang="ru-RU" sz="1600" dirty="0" err="1">
                <a:latin typeface="IBM Plex Mono" panose="020B0604020202020204" charset="-52"/>
              </a:rPr>
              <a:t>Exel</a:t>
            </a:r>
            <a:r>
              <a:rPr lang="ru-RU" sz="1600" dirty="0">
                <a:latin typeface="IBM Plex Mono" panose="020B0604020202020204" charset="-52"/>
              </a:rPr>
              <a:t> по времени затраченной каждым членом команды в</a:t>
            </a:r>
            <a:endParaRPr lang="en-US" sz="1600" dirty="0">
              <a:latin typeface="IBM Plex Mono" panose="020B0604020202020204" charset="-52"/>
            </a:endParaRPr>
          </a:p>
          <a:p>
            <a:pPr marL="0" indent="0" algn="just">
              <a:buNone/>
            </a:pPr>
            <a:r>
              <a:rPr lang="en-US" sz="1600" dirty="0">
                <a:latin typeface="IBM Plex Mono" panose="020B0604020202020204" charset="-52"/>
              </a:rPr>
              <a:t>		</a:t>
            </a:r>
            <a:r>
              <a:rPr lang="ru-RU" sz="1600" dirty="0">
                <a:latin typeface="IBM Plex Mono" panose="020B0604020202020204" charset="-52"/>
              </a:rPr>
              <a:t> рамках, проектов которыми он руководит за</a:t>
            </a:r>
            <a:endParaRPr lang="en-US" sz="1600" dirty="0">
              <a:latin typeface="IBM Plex Mono" panose="020B0604020202020204" charset="-52"/>
            </a:endParaRPr>
          </a:p>
          <a:p>
            <a:pPr marL="0" indent="0" algn="just">
              <a:buNone/>
            </a:pPr>
            <a:r>
              <a:rPr lang="en-US" sz="1600" dirty="0">
                <a:latin typeface="IBM Plex Mono" panose="020B0604020202020204" charset="-52"/>
              </a:rPr>
              <a:t>		 </a:t>
            </a:r>
            <a:r>
              <a:rPr lang="ru-RU" sz="1600" dirty="0">
                <a:latin typeface="IBM Plex Mono" panose="020B0604020202020204" charset="-52"/>
              </a:rPr>
              <a:t>определённый месяц). Дополнительной целью проекта </a:t>
            </a:r>
            <a:endParaRPr lang="en-US" sz="1600" dirty="0">
              <a:latin typeface="IBM Plex Mono" panose="020B0604020202020204" charset="-52"/>
            </a:endParaRPr>
          </a:p>
          <a:p>
            <a:pPr marL="0" indent="0" algn="just">
              <a:buNone/>
            </a:pPr>
            <a:r>
              <a:rPr lang="en-US" sz="1600" dirty="0">
                <a:latin typeface="IBM Plex Mono" panose="020B0604020202020204" charset="-52"/>
              </a:rPr>
              <a:t>		 </a:t>
            </a:r>
            <a:r>
              <a:rPr lang="ru-RU" sz="1600" dirty="0">
                <a:latin typeface="IBM Plex Mono" panose="020B0604020202020204" charset="-52"/>
              </a:rPr>
              <a:t>является удобство развёртывания системы.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93309"/>
            <a:ext cx="5415636" cy="30563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43808" y="4371950"/>
            <a:ext cx="5886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2.6.1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>
                <a:latin typeface="IBM Plex Mono" panose="020B0604020202020204" charset="-52"/>
              </a:rPr>
              <a:t>Пример </a:t>
            </a:r>
            <a:r>
              <a:rPr lang="en-US" sz="1200" dirty="0">
                <a:latin typeface="IBM Plex Mono" panose="020B0604020202020204" charset="-52"/>
              </a:rPr>
              <a:t>Use case </a:t>
            </a:r>
            <a:r>
              <a:rPr lang="ru-RU" sz="1200" dirty="0">
                <a:latin typeface="IBM Plex Mono" panose="020B0604020202020204" charset="-52"/>
              </a:rPr>
              <a:t>системы учёта рабочего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428701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9502"/>
            <a:ext cx="5472608" cy="572700"/>
          </a:xfrm>
        </p:spPr>
        <p:txBody>
          <a:bodyPr/>
          <a:lstStyle/>
          <a:p>
            <a:r>
              <a:rPr lang="ru-RU" dirty="0" smtClean="0"/>
              <a:t>Пример структуры таблиц</a:t>
            </a:r>
            <a:endParaRPr lang="ru-RU" dirty="0"/>
          </a:p>
        </p:txBody>
      </p:sp>
      <p:graphicFrame>
        <p:nvGraphicFramePr>
          <p:cNvPr id="8" name="Google Shape;2195;p56"/>
          <p:cNvGraphicFramePr/>
          <p:nvPr>
            <p:extLst>
              <p:ext uri="{D42A27DB-BD31-4B8C-83A1-F6EECF244321}">
                <p14:modId xmlns:p14="http://schemas.microsoft.com/office/powerpoint/2010/main" val="92106368"/>
              </p:ext>
            </p:extLst>
          </p:nvPr>
        </p:nvGraphicFramePr>
        <p:xfrm>
          <a:off x="5652120" y="987574"/>
          <a:ext cx="2592288" cy="2906180"/>
        </p:xfrm>
        <a:graphic>
          <a:graphicData uri="http://schemas.openxmlformats.org/drawingml/2006/table">
            <a:tbl>
              <a:tblPr>
                <a:noFill/>
                <a:tableStyleId>{B8A5A3CA-9B34-47D6-B3B1-282C9C847E8B}</a:tableStyleId>
              </a:tblPr>
              <a:tblGrid>
                <a:gridCol w="2592288"/>
              </a:tblGrid>
              <a:tr h="62707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Таблицы</a:t>
                      </a:r>
                      <a:endParaRPr sz="16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  <a:tr h="113232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Users</a:t>
                      </a:r>
                      <a:r>
                        <a:rPr lang="en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Пользователи)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ProjectTimeDetails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Трекинг времени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по проектам)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Projects 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Проекты)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3232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У всех таблиц обеспечивается связь один-ко-многим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23528" y="4257551"/>
            <a:ext cx="7992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</a:t>
            </a:r>
            <a:r>
              <a:rPr lang="ru-RU" sz="1200" dirty="0" smtClean="0">
                <a:latin typeface="IBM Plex Mono" panose="020B0604020202020204" charset="-52"/>
              </a:rPr>
              <a:t>6</a:t>
            </a:r>
            <a:r>
              <a:rPr lang="en-US" sz="1200" dirty="0" smtClean="0">
                <a:latin typeface="IBM Plex Mono" panose="020B0604020202020204" charset="-52"/>
              </a:rPr>
              <a:t>.2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 smtClean="0">
                <a:latin typeface="IBM Plex Mono" panose="020B0604020202020204" charset="-52"/>
              </a:rPr>
              <a:t>Пример структуры таблиц в БД для </a:t>
            </a:r>
            <a:r>
              <a:rPr lang="ru-RU" sz="1200" dirty="0" smtClean="0">
                <a:latin typeface="IBM Plex Mono" panose="020B0604020202020204" charset="-52"/>
              </a:rPr>
              <a:t>Системы учета рабочего времени</a:t>
            </a:r>
            <a:endParaRPr lang="ru-RU" sz="1200" dirty="0">
              <a:latin typeface="IBM Plex Mono" panose="020B0604020202020204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131590"/>
            <a:ext cx="537521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6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059582"/>
            <a:ext cx="8208912" cy="750616"/>
          </a:xfrm>
        </p:spPr>
        <p:txBody>
          <a:bodyPr/>
          <a:lstStyle/>
          <a:p>
            <a:pPr marL="139700" indent="0"/>
            <a:r>
              <a:rPr lang="ru-RU" dirty="0">
                <a:latin typeface="IBM Plex Mono" panose="020B0604020202020204" charset="-52"/>
              </a:rPr>
              <a:t>Встроенная система обмена сообщениями позволяет </a:t>
            </a:r>
            <a:r>
              <a:rPr lang="ru-RU" dirty="0" smtClean="0">
                <a:latin typeface="IBM Plex Mono" panose="020B0604020202020204" charset="-52"/>
              </a:rPr>
              <a:t>сотрудникам</a:t>
            </a:r>
            <a:r>
              <a:rPr lang="en-US" dirty="0" smtClean="0">
                <a:latin typeface="IBM Plex Mono" panose="020B0604020202020204" charset="-52"/>
              </a:rPr>
              <a:t> </a:t>
            </a:r>
            <a:r>
              <a:rPr lang="ru-RU" dirty="0" smtClean="0">
                <a:latin typeface="IBM Plex Mono" panose="020B0604020202020204" charset="-52"/>
              </a:rPr>
              <a:t>быстро </a:t>
            </a:r>
            <a:r>
              <a:rPr lang="ru-RU" dirty="0">
                <a:latin typeface="IBM Plex Mono" panose="020B0604020202020204" charset="-52"/>
              </a:rPr>
              <a:t>и эффективно общаться друг с другом, создавая личные и групповые чаты</a:t>
            </a:r>
            <a:r>
              <a:rPr lang="ru-RU" dirty="0" smtClean="0">
                <a:latin typeface="IBM Plex Mono" panose="020B0604020202020204" charset="-52"/>
              </a:rPr>
              <a:t>.</a:t>
            </a:r>
            <a:endParaRPr lang="ru-RU" dirty="0">
              <a:latin typeface="IBM Plex Mono" panose="020B0604020202020204" charset="-5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1669"/>
            <a:ext cx="7200800" cy="26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851920" y="4587974"/>
            <a:ext cx="3903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2.7.</a:t>
            </a:r>
            <a:r>
              <a:rPr lang="en-US" sz="1200" dirty="0" smtClean="0">
                <a:latin typeface="IBM Plex Mono" panose="020B0604020202020204" charset="-52"/>
              </a:rPr>
              <a:t>1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>
                <a:latin typeface="IBM Plex Mono" panose="020B0604020202020204" charset="-52"/>
              </a:rPr>
              <a:t>Пример </a:t>
            </a:r>
            <a:r>
              <a:rPr lang="en-US" sz="1200" dirty="0">
                <a:latin typeface="IBM Plex Mono" panose="020B0604020202020204" charset="-52"/>
              </a:rPr>
              <a:t>Use case </a:t>
            </a:r>
            <a:r>
              <a:rPr lang="ru-RU" sz="1200" dirty="0">
                <a:latin typeface="IBM Plex Mono" panose="020B0604020202020204" charset="-52"/>
              </a:rPr>
              <a:t>переписки</a:t>
            </a:r>
          </a:p>
        </p:txBody>
      </p:sp>
    </p:spTree>
    <p:extLst>
      <p:ext uri="{BB962C8B-B14F-4D97-AF65-F5344CB8AC3E}">
        <p14:creationId xmlns:p14="http://schemas.microsoft.com/office/powerpoint/2010/main" val="377950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69" y="267494"/>
            <a:ext cx="3145200" cy="687504"/>
          </a:xfrm>
        </p:spPr>
        <p:txBody>
          <a:bodyPr/>
          <a:lstStyle/>
          <a:p>
            <a:r>
              <a:rPr lang="ru-RU" dirty="0"/>
              <a:t>А </a:t>
            </a:r>
            <a:r>
              <a:rPr lang="ru-RU" dirty="0" smtClean="0"/>
              <a:t>также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4410" y="4255111"/>
            <a:ext cx="5363202" cy="509842"/>
          </a:xfrm>
        </p:spPr>
        <p:txBody>
          <a:bodyPr/>
          <a:lstStyle/>
          <a:p>
            <a:pPr marL="139700" indent="0">
              <a:buNone/>
            </a:pPr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2.9.1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>
                <a:latin typeface="IBM Plex Mono" panose="020B0604020202020204" charset="-52"/>
              </a:rPr>
              <a:t>Пример </a:t>
            </a:r>
            <a:r>
              <a:rPr lang="en-US" sz="1200" dirty="0">
                <a:latin typeface="IBM Plex Mono" panose="020B0604020202020204" charset="-52"/>
              </a:rPr>
              <a:t>Use case </a:t>
            </a:r>
            <a:r>
              <a:rPr lang="ru-RU" sz="1200" dirty="0">
                <a:latin typeface="IBM Plex Mono" panose="020B0604020202020204" charset="-52"/>
              </a:rPr>
              <a:t>оповещений пользователя</a:t>
            </a:r>
          </a:p>
          <a:p>
            <a:pPr marL="139700" indent="0">
              <a:buNone/>
            </a:pPr>
            <a:endParaRPr lang="ru-RU" dirty="0"/>
          </a:p>
        </p:txBody>
      </p:sp>
      <p:pic>
        <p:nvPicPr>
          <p:cNvPr id="7" name="Объект 3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5" t="-7524" r="-5455" b="-2"/>
          <a:stretch/>
        </p:blipFill>
        <p:spPr>
          <a:xfrm>
            <a:off x="4596882" y="123477"/>
            <a:ext cx="4188380" cy="3151217"/>
          </a:xfrm>
        </p:spPr>
      </p:pic>
      <p:sp>
        <p:nvSpPr>
          <p:cNvPr id="8" name="Прямоугольник 7"/>
          <p:cNvSpPr/>
          <p:nvPr/>
        </p:nvSpPr>
        <p:spPr>
          <a:xfrm>
            <a:off x="4865712" y="3274695"/>
            <a:ext cx="40895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2.8.1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>
                <a:latin typeface="IBM Plex Mono" panose="020B0604020202020204" charset="-52"/>
              </a:rPr>
              <a:t>Пример </a:t>
            </a:r>
            <a:r>
              <a:rPr lang="en-US" sz="1200" dirty="0">
                <a:latin typeface="IBM Plex Mono" panose="020B0604020202020204" charset="-52"/>
              </a:rPr>
              <a:t>Use case </a:t>
            </a:r>
            <a:r>
              <a:rPr lang="ru-RU" sz="1200" dirty="0">
                <a:latin typeface="IBM Plex Mono" panose="020B0604020202020204" charset="-52"/>
              </a:rPr>
              <a:t>авторизации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75606"/>
            <a:ext cx="3888432" cy="2990699"/>
          </a:xfrm>
          <a:prstGeom prst="rect">
            <a:avLst/>
          </a:prstGeom>
        </p:spPr>
      </p:pic>
      <p:grpSp>
        <p:nvGrpSpPr>
          <p:cNvPr id="10" name="Google Shape;3046;p65"/>
          <p:cNvGrpSpPr/>
          <p:nvPr/>
        </p:nvGrpSpPr>
        <p:grpSpPr>
          <a:xfrm>
            <a:off x="4491054" y="3115157"/>
            <a:ext cx="374658" cy="449475"/>
            <a:chOff x="3198385" y="713303"/>
            <a:chExt cx="397262" cy="476593"/>
          </a:xfrm>
        </p:grpSpPr>
        <p:sp>
          <p:nvSpPr>
            <p:cNvPr id="11" name="Google Shape;3047;p65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48;p65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9;p65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50;p65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51;p65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52;p65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53;p65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2674;p65"/>
          <p:cNvGrpSpPr/>
          <p:nvPr/>
        </p:nvGrpSpPr>
        <p:grpSpPr>
          <a:xfrm>
            <a:off x="350437" y="4233700"/>
            <a:ext cx="449832" cy="375837"/>
            <a:chOff x="3903387" y="2991934"/>
            <a:chExt cx="476972" cy="398512"/>
          </a:xfrm>
        </p:grpSpPr>
        <p:sp>
          <p:nvSpPr>
            <p:cNvPr id="19" name="Google Shape;2675;p65"/>
            <p:cNvSpPr/>
            <p:nvPr/>
          </p:nvSpPr>
          <p:spPr>
            <a:xfrm>
              <a:off x="4087281" y="3050353"/>
              <a:ext cx="182530" cy="64594"/>
            </a:xfrm>
            <a:custGeom>
              <a:avLst/>
              <a:gdLst/>
              <a:ahLst/>
              <a:cxnLst/>
              <a:rect l="l" t="t" r="r" b="b"/>
              <a:pathLst>
                <a:path w="4818" h="1705" extrusionOk="0">
                  <a:moveTo>
                    <a:pt x="3377" y="359"/>
                  </a:moveTo>
                  <a:lnTo>
                    <a:pt x="2399" y="656"/>
                  </a:lnTo>
                  <a:lnTo>
                    <a:pt x="1422" y="359"/>
                  </a:lnTo>
                  <a:close/>
                  <a:moveTo>
                    <a:pt x="361" y="431"/>
                  </a:moveTo>
                  <a:lnTo>
                    <a:pt x="1764" y="855"/>
                  </a:lnTo>
                  <a:lnTo>
                    <a:pt x="361" y="1279"/>
                  </a:lnTo>
                  <a:lnTo>
                    <a:pt x="361" y="431"/>
                  </a:lnTo>
                  <a:close/>
                  <a:moveTo>
                    <a:pt x="4425" y="431"/>
                  </a:moveTo>
                  <a:lnTo>
                    <a:pt x="4425" y="1279"/>
                  </a:lnTo>
                  <a:lnTo>
                    <a:pt x="3021" y="855"/>
                  </a:lnTo>
                  <a:lnTo>
                    <a:pt x="4425" y="431"/>
                  </a:lnTo>
                  <a:close/>
                  <a:moveTo>
                    <a:pt x="2399" y="1047"/>
                  </a:moveTo>
                  <a:lnTo>
                    <a:pt x="3377" y="1343"/>
                  </a:lnTo>
                  <a:lnTo>
                    <a:pt x="1422" y="1343"/>
                  </a:lnTo>
                  <a:lnTo>
                    <a:pt x="2399" y="1047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4"/>
                  </a:cubicBezTo>
                  <a:lnTo>
                    <a:pt x="1" y="1520"/>
                  </a:lnTo>
                  <a:cubicBezTo>
                    <a:pt x="1" y="1621"/>
                    <a:pt x="83" y="1704"/>
                    <a:pt x="186" y="1704"/>
                  </a:cubicBezTo>
                  <a:lnTo>
                    <a:pt x="4633" y="1704"/>
                  </a:lnTo>
                  <a:cubicBezTo>
                    <a:pt x="4735" y="1704"/>
                    <a:pt x="4817" y="1621"/>
                    <a:pt x="4817" y="1520"/>
                  </a:cubicBezTo>
                  <a:lnTo>
                    <a:pt x="4817" y="184"/>
                  </a:lnTo>
                  <a:cubicBezTo>
                    <a:pt x="4817" y="82"/>
                    <a:pt x="4735" y="0"/>
                    <a:pt x="4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76;p65"/>
            <p:cNvSpPr/>
            <p:nvPr/>
          </p:nvSpPr>
          <p:spPr>
            <a:xfrm>
              <a:off x="3979271" y="3050353"/>
              <a:ext cx="91947" cy="157753"/>
            </a:xfrm>
            <a:custGeom>
              <a:avLst/>
              <a:gdLst/>
              <a:ahLst/>
              <a:cxnLst/>
              <a:rect l="l" t="t" r="r" b="b"/>
              <a:pathLst>
                <a:path w="2427" h="4164" extrusionOk="0">
                  <a:moveTo>
                    <a:pt x="216" y="0"/>
                  </a:moveTo>
                  <a:cubicBezTo>
                    <a:pt x="116" y="0"/>
                    <a:pt x="33" y="81"/>
                    <a:pt x="33" y="183"/>
                  </a:cubicBezTo>
                  <a:lnTo>
                    <a:pt x="33" y="1331"/>
                  </a:lnTo>
                  <a:cubicBezTo>
                    <a:pt x="33" y="1419"/>
                    <a:pt x="91" y="1500"/>
                    <a:pt x="178" y="1517"/>
                  </a:cubicBezTo>
                  <a:cubicBezTo>
                    <a:pt x="190" y="1519"/>
                    <a:pt x="203" y="1521"/>
                    <a:pt x="215" y="1521"/>
                  </a:cubicBezTo>
                  <a:cubicBezTo>
                    <a:pt x="314" y="1521"/>
                    <a:pt x="393" y="1438"/>
                    <a:pt x="393" y="1337"/>
                  </a:cubicBezTo>
                  <a:lnTo>
                    <a:pt x="393" y="361"/>
                  </a:lnTo>
                  <a:lnTo>
                    <a:pt x="2064" y="361"/>
                  </a:lnTo>
                  <a:lnTo>
                    <a:pt x="2064" y="3802"/>
                  </a:lnTo>
                  <a:lnTo>
                    <a:pt x="393" y="3802"/>
                  </a:lnTo>
                  <a:lnTo>
                    <a:pt x="393" y="2180"/>
                  </a:lnTo>
                  <a:cubicBezTo>
                    <a:pt x="393" y="2096"/>
                    <a:pt x="341" y="2019"/>
                    <a:pt x="260" y="1996"/>
                  </a:cubicBezTo>
                  <a:cubicBezTo>
                    <a:pt x="239" y="1990"/>
                    <a:pt x="217" y="1987"/>
                    <a:pt x="196" y="1987"/>
                  </a:cubicBezTo>
                  <a:cubicBezTo>
                    <a:pt x="88" y="1987"/>
                    <a:pt x="1" y="2069"/>
                    <a:pt x="1" y="2171"/>
                  </a:cubicBezTo>
                  <a:lnTo>
                    <a:pt x="1" y="3978"/>
                  </a:lnTo>
                  <a:cubicBezTo>
                    <a:pt x="1" y="4081"/>
                    <a:pt x="83" y="4163"/>
                    <a:pt x="185" y="4163"/>
                  </a:cubicBezTo>
                  <a:lnTo>
                    <a:pt x="2241" y="4163"/>
                  </a:lnTo>
                  <a:cubicBezTo>
                    <a:pt x="2343" y="4163"/>
                    <a:pt x="2425" y="4081"/>
                    <a:pt x="2425" y="3978"/>
                  </a:cubicBezTo>
                  <a:lnTo>
                    <a:pt x="2425" y="183"/>
                  </a:lnTo>
                  <a:cubicBezTo>
                    <a:pt x="2426" y="82"/>
                    <a:pt x="2343" y="0"/>
                    <a:pt x="2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77;p65"/>
            <p:cNvSpPr/>
            <p:nvPr/>
          </p:nvSpPr>
          <p:spPr>
            <a:xfrm>
              <a:off x="4088001" y="3132260"/>
              <a:ext cx="121497" cy="13676"/>
            </a:xfrm>
            <a:custGeom>
              <a:avLst/>
              <a:gdLst/>
              <a:ahLst/>
              <a:cxnLst/>
              <a:rect l="l" t="t" r="r" b="b"/>
              <a:pathLst>
                <a:path w="3207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008" y="360"/>
                  </a:lnTo>
                  <a:cubicBezTo>
                    <a:pt x="3105" y="360"/>
                    <a:pt x="3190" y="291"/>
                    <a:pt x="3197" y="197"/>
                  </a:cubicBezTo>
                  <a:cubicBezTo>
                    <a:pt x="3206" y="90"/>
                    <a:pt x="3123" y="1"/>
                    <a:pt x="3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78;p65"/>
            <p:cNvSpPr/>
            <p:nvPr/>
          </p:nvSpPr>
          <p:spPr>
            <a:xfrm>
              <a:off x="4088001" y="3163250"/>
              <a:ext cx="121497" cy="13714"/>
            </a:xfrm>
            <a:custGeom>
              <a:avLst/>
              <a:gdLst/>
              <a:ahLst/>
              <a:cxnLst/>
              <a:rect l="l" t="t" r="r" b="b"/>
              <a:pathLst>
                <a:path w="320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08" y="361"/>
                  </a:lnTo>
                  <a:cubicBezTo>
                    <a:pt x="3105" y="361"/>
                    <a:pt x="3190" y="291"/>
                    <a:pt x="3197" y="197"/>
                  </a:cubicBezTo>
                  <a:cubicBezTo>
                    <a:pt x="3206" y="91"/>
                    <a:pt x="3123" y="1"/>
                    <a:pt x="3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79;p65"/>
            <p:cNvSpPr/>
            <p:nvPr/>
          </p:nvSpPr>
          <p:spPr>
            <a:xfrm>
              <a:off x="4087433" y="3194278"/>
              <a:ext cx="75959" cy="13714"/>
            </a:xfrm>
            <a:custGeom>
              <a:avLst/>
              <a:gdLst/>
              <a:ahLst/>
              <a:cxnLst/>
              <a:rect l="l" t="t" r="r" b="b"/>
              <a:pathLst>
                <a:path w="2005" h="362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06" y="361"/>
                  </a:lnTo>
                  <a:cubicBezTo>
                    <a:pt x="1902" y="361"/>
                    <a:pt x="1987" y="292"/>
                    <a:pt x="1995" y="198"/>
                  </a:cubicBezTo>
                  <a:cubicBezTo>
                    <a:pt x="2004" y="90"/>
                    <a:pt x="1921" y="1"/>
                    <a:pt x="1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80;p65"/>
            <p:cNvSpPr/>
            <p:nvPr/>
          </p:nvSpPr>
          <p:spPr>
            <a:xfrm>
              <a:off x="3903387" y="2991934"/>
              <a:ext cx="476972" cy="398512"/>
            </a:xfrm>
            <a:custGeom>
              <a:avLst/>
              <a:gdLst/>
              <a:ahLst/>
              <a:cxnLst/>
              <a:rect l="l" t="t" r="r" b="b"/>
              <a:pathLst>
                <a:path w="12590" h="10519" extrusionOk="0">
                  <a:moveTo>
                    <a:pt x="9906" y="1181"/>
                  </a:moveTo>
                  <a:cubicBezTo>
                    <a:pt x="9957" y="1181"/>
                    <a:pt x="9999" y="1223"/>
                    <a:pt x="9999" y="1273"/>
                  </a:cubicBezTo>
                  <a:lnTo>
                    <a:pt x="9999" y="3705"/>
                  </a:lnTo>
                  <a:lnTo>
                    <a:pt x="9199" y="3705"/>
                  </a:lnTo>
                  <a:cubicBezTo>
                    <a:pt x="8881" y="3705"/>
                    <a:pt x="8623" y="3963"/>
                    <a:pt x="8623" y="4281"/>
                  </a:cubicBezTo>
                  <a:lnTo>
                    <a:pt x="8623" y="6064"/>
                  </a:lnTo>
                  <a:lnTo>
                    <a:pt x="1769" y="6064"/>
                  </a:lnTo>
                  <a:cubicBezTo>
                    <a:pt x="1718" y="6064"/>
                    <a:pt x="1676" y="6022"/>
                    <a:pt x="1676" y="5970"/>
                  </a:cubicBezTo>
                  <a:lnTo>
                    <a:pt x="1676" y="1273"/>
                  </a:lnTo>
                  <a:cubicBezTo>
                    <a:pt x="1676" y="1223"/>
                    <a:pt x="1718" y="1181"/>
                    <a:pt x="1768" y="1181"/>
                  </a:cubicBezTo>
                  <a:close/>
                  <a:moveTo>
                    <a:pt x="10300" y="361"/>
                  </a:moveTo>
                  <a:cubicBezTo>
                    <a:pt x="10533" y="361"/>
                    <a:pt x="10721" y="549"/>
                    <a:pt x="10721" y="783"/>
                  </a:cubicBezTo>
                  <a:lnTo>
                    <a:pt x="10720" y="3705"/>
                  </a:lnTo>
                  <a:lnTo>
                    <a:pt x="10361" y="3705"/>
                  </a:lnTo>
                  <a:lnTo>
                    <a:pt x="10361" y="1282"/>
                  </a:lnTo>
                  <a:cubicBezTo>
                    <a:pt x="10361" y="1027"/>
                    <a:pt x="10153" y="822"/>
                    <a:pt x="9900" y="822"/>
                  </a:cubicBezTo>
                  <a:lnTo>
                    <a:pt x="1779" y="822"/>
                  </a:lnTo>
                  <a:cubicBezTo>
                    <a:pt x="1523" y="822"/>
                    <a:pt x="1318" y="1028"/>
                    <a:pt x="1318" y="1282"/>
                  </a:cubicBezTo>
                  <a:lnTo>
                    <a:pt x="1318" y="5995"/>
                  </a:lnTo>
                  <a:cubicBezTo>
                    <a:pt x="1318" y="6251"/>
                    <a:pt x="1524" y="6456"/>
                    <a:pt x="1779" y="6456"/>
                  </a:cubicBezTo>
                  <a:lnTo>
                    <a:pt x="8624" y="6456"/>
                  </a:lnTo>
                  <a:lnTo>
                    <a:pt x="8624" y="6882"/>
                  </a:lnTo>
                  <a:lnTo>
                    <a:pt x="1377" y="6882"/>
                  </a:lnTo>
                  <a:cubicBezTo>
                    <a:pt x="1145" y="6882"/>
                    <a:pt x="956" y="6693"/>
                    <a:pt x="956" y="6461"/>
                  </a:cubicBezTo>
                  <a:lnTo>
                    <a:pt x="956" y="783"/>
                  </a:lnTo>
                  <a:cubicBezTo>
                    <a:pt x="956" y="549"/>
                    <a:pt x="1145" y="361"/>
                    <a:pt x="1377" y="361"/>
                  </a:cubicBezTo>
                  <a:close/>
                  <a:moveTo>
                    <a:pt x="8624" y="7242"/>
                  </a:moveTo>
                  <a:lnTo>
                    <a:pt x="8624" y="7963"/>
                  </a:lnTo>
                  <a:lnTo>
                    <a:pt x="994" y="7963"/>
                  </a:lnTo>
                  <a:cubicBezTo>
                    <a:pt x="642" y="7963"/>
                    <a:pt x="355" y="7683"/>
                    <a:pt x="355" y="7338"/>
                  </a:cubicBezTo>
                  <a:cubicBezTo>
                    <a:pt x="355" y="7285"/>
                    <a:pt x="400" y="7242"/>
                    <a:pt x="453" y="7242"/>
                  </a:cubicBezTo>
                  <a:close/>
                  <a:moveTo>
                    <a:pt x="12227" y="9436"/>
                  </a:moveTo>
                  <a:lnTo>
                    <a:pt x="12227" y="9437"/>
                  </a:lnTo>
                  <a:lnTo>
                    <a:pt x="12227" y="9918"/>
                  </a:lnTo>
                  <a:cubicBezTo>
                    <a:pt x="12227" y="10032"/>
                    <a:pt x="12134" y="10125"/>
                    <a:pt x="12021" y="10125"/>
                  </a:cubicBezTo>
                  <a:lnTo>
                    <a:pt x="9222" y="10125"/>
                  </a:lnTo>
                  <a:cubicBezTo>
                    <a:pt x="9109" y="10125"/>
                    <a:pt x="9016" y="10032"/>
                    <a:pt x="9016" y="9918"/>
                  </a:cubicBezTo>
                  <a:lnTo>
                    <a:pt x="9016" y="9436"/>
                  </a:lnTo>
                  <a:close/>
                  <a:moveTo>
                    <a:pt x="1387" y="0"/>
                  </a:moveTo>
                  <a:cubicBezTo>
                    <a:pt x="951" y="0"/>
                    <a:pt x="597" y="354"/>
                    <a:pt x="597" y="790"/>
                  </a:cubicBezTo>
                  <a:lnTo>
                    <a:pt x="597" y="6461"/>
                  </a:lnTo>
                  <a:cubicBezTo>
                    <a:pt x="597" y="6614"/>
                    <a:pt x="642" y="6759"/>
                    <a:pt x="720" y="6882"/>
                  </a:cubicBezTo>
                  <a:lnTo>
                    <a:pt x="475" y="6882"/>
                  </a:lnTo>
                  <a:cubicBezTo>
                    <a:pt x="223" y="6882"/>
                    <a:pt x="13" y="7082"/>
                    <a:pt x="9" y="7334"/>
                  </a:cubicBezTo>
                  <a:cubicBezTo>
                    <a:pt x="0" y="7896"/>
                    <a:pt x="456" y="8356"/>
                    <a:pt x="1016" y="8356"/>
                  </a:cubicBezTo>
                  <a:lnTo>
                    <a:pt x="8625" y="8356"/>
                  </a:lnTo>
                  <a:lnTo>
                    <a:pt x="8625" y="9943"/>
                  </a:lnTo>
                  <a:cubicBezTo>
                    <a:pt x="8625" y="10261"/>
                    <a:pt x="8884" y="10519"/>
                    <a:pt x="9201" y="10519"/>
                  </a:cubicBezTo>
                  <a:lnTo>
                    <a:pt x="12399" y="10519"/>
                  </a:lnTo>
                  <a:cubicBezTo>
                    <a:pt x="12504" y="10519"/>
                    <a:pt x="12589" y="10432"/>
                    <a:pt x="12589" y="10327"/>
                  </a:cubicBezTo>
                  <a:lnTo>
                    <a:pt x="12589" y="6902"/>
                  </a:lnTo>
                  <a:cubicBezTo>
                    <a:pt x="12589" y="6887"/>
                    <a:pt x="12584" y="6871"/>
                    <a:pt x="12573" y="6860"/>
                  </a:cubicBezTo>
                  <a:cubicBezTo>
                    <a:pt x="12519" y="6805"/>
                    <a:pt x="12462" y="6782"/>
                    <a:pt x="12410" y="6782"/>
                  </a:cubicBezTo>
                  <a:cubicBezTo>
                    <a:pt x="12310" y="6782"/>
                    <a:pt x="12230" y="6865"/>
                    <a:pt x="12230" y="6967"/>
                  </a:cubicBezTo>
                  <a:lnTo>
                    <a:pt x="12230" y="9079"/>
                  </a:lnTo>
                  <a:lnTo>
                    <a:pt x="9018" y="9079"/>
                  </a:lnTo>
                  <a:lnTo>
                    <a:pt x="9018" y="4304"/>
                  </a:lnTo>
                  <a:cubicBezTo>
                    <a:pt x="9018" y="4190"/>
                    <a:pt x="9111" y="4098"/>
                    <a:pt x="9225" y="4098"/>
                  </a:cubicBezTo>
                  <a:lnTo>
                    <a:pt x="12008" y="4098"/>
                  </a:lnTo>
                  <a:cubicBezTo>
                    <a:pt x="12008" y="4098"/>
                    <a:pt x="12215" y="4173"/>
                    <a:pt x="12230" y="4287"/>
                  </a:cubicBezTo>
                  <a:lnTo>
                    <a:pt x="12230" y="6107"/>
                  </a:lnTo>
                  <a:cubicBezTo>
                    <a:pt x="12214" y="6209"/>
                    <a:pt x="12296" y="6291"/>
                    <a:pt x="12399" y="6291"/>
                  </a:cubicBezTo>
                  <a:cubicBezTo>
                    <a:pt x="12500" y="6291"/>
                    <a:pt x="12583" y="6209"/>
                    <a:pt x="12588" y="6107"/>
                  </a:cubicBezTo>
                  <a:lnTo>
                    <a:pt x="12588" y="4287"/>
                  </a:lnTo>
                  <a:cubicBezTo>
                    <a:pt x="12583" y="3969"/>
                    <a:pt x="12007" y="3703"/>
                    <a:pt x="12007" y="3703"/>
                  </a:cubicBezTo>
                  <a:lnTo>
                    <a:pt x="11115" y="3703"/>
                  </a:lnTo>
                  <a:lnTo>
                    <a:pt x="11115" y="790"/>
                  </a:lnTo>
                  <a:cubicBezTo>
                    <a:pt x="11115" y="354"/>
                    <a:pt x="10761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81;p65"/>
            <p:cNvSpPr/>
            <p:nvPr/>
          </p:nvSpPr>
          <p:spPr>
            <a:xfrm>
              <a:off x="4252346" y="3168213"/>
              <a:ext cx="105585" cy="60919"/>
            </a:xfrm>
            <a:custGeom>
              <a:avLst/>
              <a:gdLst/>
              <a:ahLst/>
              <a:cxnLst/>
              <a:rect l="l" t="t" r="r" b="b"/>
              <a:pathLst>
                <a:path w="2787" h="1608" extrusionOk="0">
                  <a:moveTo>
                    <a:pt x="1841" y="362"/>
                  </a:moveTo>
                  <a:lnTo>
                    <a:pt x="1399" y="586"/>
                  </a:lnTo>
                  <a:lnTo>
                    <a:pt x="958" y="362"/>
                  </a:lnTo>
                  <a:close/>
                  <a:moveTo>
                    <a:pt x="2427" y="477"/>
                  </a:moveTo>
                  <a:lnTo>
                    <a:pt x="2427" y="1108"/>
                  </a:lnTo>
                  <a:lnTo>
                    <a:pt x="1807" y="793"/>
                  </a:lnTo>
                  <a:lnTo>
                    <a:pt x="2427" y="477"/>
                  </a:lnTo>
                  <a:close/>
                  <a:moveTo>
                    <a:pt x="362" y="478"/>
                  </a:moveTo>
                  <a:lnTo>
                    <a:pt x="982" y="794"/>
                  </a:lnTo>
                  <a:lnTo>
                    <a:pt x="362" y="1110"/>
                  </a:lnTo>
                  <a:lnTo>
                    <a:pt x="362" y="478"/>
                  </a:lnTo>
                  <a:close/>
                  <a:moveTo>
                    <a:pt x="1399" y="988"/>
                  </a:moveTo>
                  <a:lnTo>
                    <a:pt x="1841" y="1213"/>
                  </a:lnTo>
                  <a:lnTo>
                    <a:pt x="958" y="1213"/>
                  </a:lnTo>
                  <a:lnTo>
                    <a:pt x="1399" y="988"/>
                  </a:lnTo>
                  <a:close/>
                  <a:moveTo>
                    <a:pt x="185" y="1"/>
                  </a:moveTo>
                  <a:cubicBezTo>
                    <a:pt x="83" y="1"/>
                    <a:pt x="1" y="84"/>
                    <a:pt x="1" y="185"/>
                  </a:cubicBezTo>
                  <a:lnTo>
                    <a:pt x="1" y="1422"/>
                  </a:lnTo>
                  <a:cubicBezTo>
                    <a:pt x="1" y="1525"/>
                    <a:pt x="83" y="1607"/>
                    <a:pt x="185" y="1607"/>
                  </a:cubicBezTo>
                  <a:lnTo>
                    <a:pt x="2602" y="1607"/>
                  </a:lnTo>
                  <a:cubicBezTo>
                    <a:pt x="2705" y="1607"/>
                    <a:pt x="2787" y="1525"/>
                    <a:pt x="2787" y="1422"/>
                  </a:cubicBezTo>
                  <a:lnTo>
                    <a:pt x="2787" y="185"/>
                  </a:lnTo>
                  <a:cubicBezTo>
                    <a:pt x="2787" y="84"/>
                    <a:pt x="2705" y="1"/>
                    <a:pt x="2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82;p65"/>
            <p:cNvSpPr/>
            <p:nvPr/>
          </p:nvSpPr>
          <p:spPr>
            <a:xfrm>
              <a:off x="4253407" y="3243983"/>
              <a:ext cx="103881" cy="13639"/>
            </a:xfrm>
            <a:custGeom>
              <a:avLst/>
              <a:gdLst/>
              <a:ahLst/>
              <a:cxnLst/>
              <a:rect l="l" t="t" r="r" b="b"/>
              <a:pathLst>
                <a:path w="2742" h="360" extrusionOk="0">
                  <a:moveTo>
                    <a:pt x="198" y="0"/>
                  </a:moveTo>
                  <a:cubicBezTo>
                    <a:pt x="102" y="0"/>
                    <a:pt x="18" y="69"/>
                    <a:pt x="9" y="164"/>
                  </a:cubicBezTo>
                  <a:cubicBezTo>
                    <a:pt x="1" y="270"/>
                    <a:pt x="85" y="359"/>
                    <a:pt x="189" y="359"/>
                  </a:cubicBezTo>
                  <a:lnTo>
                    <a:pt x="2544" y="359"/>
                  </a:lnTo>
                  <a:cubicBezTo>
                    <a:pt x="2640" y="359"/>
                    <a:pt x="2725" y="290"/>
                    <a:pt x="2732" y="196"/>
                  </a:cubicBezTo>
                  <a:cubicBezTo>
                    <a:pt x="2742" y="89"/>
                    <a:pt x="2658" y="0"/>
                    <a:pt x="2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83;p65"/>
            <p:cNvSpPr/>
            <p:nvPr/>
          </p:nvSpPr>
          <p:spPr>
            <a:xfrm>
              <a:off x="4253407" y="3271223"/>
              <a:ext cx="103615" cy="13714"/>
            </a:xfrm>
            <a:custGeom>
              <a:avLst/>
              <a:gdLst/>
              <a:ahLst/>
              <a:cxnLst/>
              <a:rect l="l" t="t" r="r" b="b"/>
              <a:pathLst>
                <a:path w="2735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553" y="361"/>
                  </a:lnTo>
                  <a:cubicBezTo>
                    <a:pt x="2554" y="361"/>
                    <a:pt x="2554" y="361"/>
                    <a:pt x="2555" y="361"/>
                  </a:cubicBezTo>
                  <a:cubicBezTo>
                    <a:pt x="2654" y="361"/>
                    <a:pt x="2734" y="280"/>
                    <a:pt x="2734" y="182"/>
                  </a:cubicBezTo>
                  <a:cubicBezTo>
                    <a:pt x="2734" y="82"/>
                    <a:pt x="2653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84;p65"/>
            <p:cNvSpPr/>
            <p:nvPr/>
          </p:nvSpPr>
          <p:spPr>
            <a:xfrm>
              <a:off x="4252952" y="3299788"/>
              <a:ext cx="65768" cy="13714"/>
            </a:xfrm>
            <a:custGeom>
              <a:avLst/>
              <a:gdLst/>
              <a:ahLst/>
              <a:cxnLst/>
              <a:rect l="l" t="t" r="r" b="b"/>
              <a:pathLst>
                <a:path w="1736" h="362" extrusionOk="0">
                  <a:moveTo>
                    <a:pt x="189" y="1"/>
                  </a:moveTo>
                  <a:cubicBezTo>
                    <a:pt x="84" y="1"/>
                    <a:pt x="0" y="90"/>
                    <a:pt x="10" y="198"/>
                  </a:cubicBezTo>
                  <a:cubicBezTo>
                    <a:pt x="18" y="292"/>
                    <a:pt x="104" y="361"/>
                    <a:pt x="198" y="361"/>
                  </a:cubicBezTo>
                  <a:lnTo>
                    <a:pt x="1538" y="361"/>
                  </a:lnTo>
                  <a:cubicBezTo>
                    <a:pt x="1633" y="361"/>
                    <a:pt x="1718" y="292"/>
                    <a:pt x="1726" y="198"/>
                  </a:cubicBezTo>
                  <a:cubicBezTo>
                    <a:pt x="1736" y="90"/>
                    <a:pt x="1652" y="1"/>
                    <a:pt x="1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781641" y="915566"/>
            <a:ext cx="2654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IBM Plex Mono" panose="020B0604020202020204" charset="-52"/>
              </a:rPr>
              <a:t>система авторизации и </a:t>
            </a:r>
            <a:endParaRPr lang="ru-RU" dirty="0" smtClean="0">
              <a:latin typeface="IBM Plex Mono" panose="020B0604020202020204" charset="-52"/>
            </a:endParaRPr>
          </a:p>
          <a:p>
            <a:r>
              <a:rPr lang="ru-RU" dirty="0" smtClean="0">
                <a:latin typeface="IBM Plex Mono" panose="020B0604020202020204" charset="-52"/>
              </a:rPr>
              <a:t>оповещений </a:t>
            </a:r>
            <a:r>
              <a:rPr lang="ru-RU" dirty="0">
                <a:latin typeface="IBM Plex Mono" panose="020B0604020202020204" charset="-52"/>
              </a:rPr>
              <a:t>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5828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9502"/>
            <a:ext cx="5472608" cy="572700"/>
          </a:xfrm>
        </p:spPr>
        <p:txBody>
          <a:bodyPr/>
          <a:lstStyle/>
          <a:p>
            <a:r>
              <a:rPr lang="ru-RU" dirty="0" smtClean="0"/>
              <a:t>Пример структуры таблиц</a:t>
            </a:r>
            <a:endParaRPr lang="ru-RU" dirty="0"/>
          </a:p>
        </p:txBody>
      </p:sp>
      <p:graphicFrame>
        <p:nvGraphicFramePr>
          <p:cNvPr id="8" name="Google Shape;2195;p56"/>
          <p:cNvGraphicFramePr/>
          <p:nvPr>
            <p:extLst>
              <p:ext uri="{D42A27DB-BD31-4B8C-83A1-F6EECF244321}">
                <p14:modId xmlns:p14="http://schemas.microsoft.com/office/powerpoint/2010/main" val="1358438641"/>
              </p:ext>
            </p:extLst>
          </p:nvPr>
        </p:nvGraphicFramePr>
        <p:xfrm>
          <a:off x="5004048" y="927780"/>
          <a:ext cx="3419872" cy="3691779"/>
        </p:xfrm>
        <a:graphic>
          <a:graphicData uri="http://schemas.openxmlformats.org/drawingml/2006/table">
            <a:tbl>
              <a:tblPr>
                <a:noFill/>
                <a:tableStyleId>{B8A5A3CA-9B34-47D6-B3B1-282C9C847E8B}</a:tableStyleId>
              </a:tblPr>
              <a:tblGrid>
                <a:gridCol w="3419872"/>
              </a:tblGrid>
              <a:tr h="62707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Таблицы</a:t>
                      </a:r>
                      <a:endParaRPr sz="16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  <a:tr h="113232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Users</a:t>
                      </a:r>
                      <a:r>
                        <a:rPr lang="en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Пользователи)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AdditionalUserInfo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Дополнительная информация о пользователе)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Roles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Роли)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Enters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(Учет авторизаций)</a:t>
                      </a: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-US" sz="1100" b="1" dirty="0" err="1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FailedAttempts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Неудавшиеся попытки</a:t>
                      </a:r>
                      <a:r>
                        <a:rPr lang="ru-RU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входа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 lang="en-US" sz="1100" dirty="0" smtClean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-US" sz="1100" b="1" dirty="0" err="1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UserRoles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(Промежуточная</a:t>
                      </a:r>
                      <a:r>
                        <a:rPr lang="ru-RU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таблица для связи многие-ко-многим)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3232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У таблиц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Users,</a:t>
                      </a:r>
                      <a:r>
                        <a:rPr lang="en-US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Roles, Enters, </a:t>
                      </a:r>
                      <a:r>
                        <a:rPr lang="en-US" sz="1100" baseline="0" dirty="0" err="1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UserRoles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обеспечивается связь один-ко-многим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</a:p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У таблиц 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Users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, </a:t>
                      </a:r>
                      <a:r>
                        <a:rPr lang="en-US" sz="1100" dirty="0" err="1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AdditionalUserInfo</a:t>
                      </a:r>
                      <a:r>
                        <a:rPr lang="en-US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ru-RU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и </a:t>
                      </a:r>
                      <a:r>
                        <a:rPr lang="en-US" sz="1100" baseline="0" dirty="0" err="1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FailedAttempts</a:t>
                      </a:r>
                      <a:r>
                        <a:rPr lang="en-US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– </a:t>
                      </a:r>
                      <a:r>
                        <a:rPr lang="ru-RU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один-к-одному.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95536" y="4558824"/>
            <a:ext cx="60304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IBM Plex Mono" panose="020B0604020202020204" charset="-52"/>
              </a:rPr>
              <a:t>Рисунок </a:t>
            </a:r>
            <a:r>
              <a:rPr lang="en-US" sz="1100" dirty="0" smtClean="0">
                <a:latin typeface="IBM Plex Mono" panose="020B0604020202020204" charset="-52"/>
              </a:rPr>
              <a:t>2.8.2</a:t>
            </a:r>
            <a:r>
              <a:rPr lang="ru-RU" sz="1100" dirty="0" smtClean="0">
                <a:latin typeface="IBM Plex Mono" panose="020B0604020202020204" charset="-52"/>
              </a:rPr>
              <a:t>. </a:t>
            </a:r>
            <a:r>
              <a:rPr lang="ru-RU" sz="1100" dirty="0" smtClean="0">
                <a:latin typeface="IBM Plex Mono" panose="020B0604020202020204" charset="-52"/>
              </a:rPr>
              <a:t>Пример структуры таблиц в БД для Авторизации</a:t>
            </a:r>
            <a:endParaRPr lang="ru-RU" sz="1100" dirty="0">
              <a:latin typeface="IBM Plex Mono" panose="020B0604020202020204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6" y="915566"/>
            <a:ext cx="3960440" cy="36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4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9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8124496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/>
              <a:t>Спасибо за внимание!</a:t>
            </a:r>
            <a:endParaRPr sz="4800" dirty="0"/>
          </a:p>
        </p:txBody>
      </p:sp>
      <p:grpSp>
        <p:nvGrpSpPr>
          <p:cNvPr id="1951" name="Google Shape;1951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2" name="Google Shape;195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4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8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0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1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3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4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7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9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70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2" name="Google Shape;1972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3" name="Google Shape;1973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5" name="Google Shape;1975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6" name="Google Shape;1976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8" name="Google Shape;1978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9" name="Google Shape;1979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3" name="Google Shape;198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4" name="Google Shape;198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5" name="Google Shape;198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1" name="Google Shape;199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2" name="Google Shape;1992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3" name="Google Shape;199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4" name="Google Shape;199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5" name="Google Shape;199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0" name="Google Shape;200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200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3" name="Google Shape;200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4" name="Google Shape;200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5" name="Google Shape;200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0" name="Google Shape;201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201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5" name="Google Shape;2015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6" name="Google Shape;2016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9" name="Google Shape;2019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0" name="Google Shape;2020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1" name="Google Shape;2021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280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200" dirty="0"/>
              <a:t>Корпоративная социальная система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1331640" y="2283718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Трекинг задач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55576" y="1059582"/>
            <a:ext cx="7920880" cy="86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 smtClean="0">
                <a:latin typeface="IBM Plex Mono" panose="020B0604020202020204" charset="-52"/>
              </a:rPr>
              <a:t>-</a:t>
            </a:r>
            <a:r>
              <a:rPr lang="ru-RU" dirty="0" smtClean="0">
                <a:latin typeface="IBM Plex Mono" panose="020B0604020202020204" charset="-52"/>
              </a:rPr>
              <a:t>это </a:t>
            </a:r>
            <a:r>
              <a:rPr lang="ru-RU" dirty="0">
                <a:latin typeface="IBM Plex Mono" panose="020B0604020202020204" charset="-52"/>
              </a:rPr>
              <a:t>интегрированная платформа, предназначенная для </a:t>
            </a:r>
            <a:r>
              <a:rPr lang="ru-RU" dirty="0" smtClean="0">
                <a:latin typeface="IBM Plex Mono" panose="020B0604020202020204" charset="-52"/>
              </a:rPr>
              <a:t>улучшения</a:t>
            </a:r>
            <a:r>
              <a:rPr lang="en-US" dirty="0">
                <a:latin typeface="IBM Plex Mono" panose="020B0604020202020204" charset="-52"/>
              </a:rPr>
              <a:t> </a:t>
            </a:r>
            <a:r>
              <a:rPr lang="ru-RU" dirty="0" smtClean="0">
                <a:latin typeface="IBM Plex Mono" panose="020B0604020202020204" charset="-52"/>
              </a:rPr>
              <a:t>коммуникации</a:t>
            </a:r>
            <a:r>
              <a:rPr lang="ru-RU" dirty="0">
                <a:latin typeface="IBM Plex Mono" panose="020B0604020202020204" charset="-52"/>
              </a:rPr>
              <a:t>, продуктивности и взаимодействия внутри компании. </a:t>
            </a:r>
            <a:endParaRPr lang="en-US" dirty="0" smtClean="0">
              <a:latin typeface="IBM Plex Mono" panose="020B0604020202020204" charset="-52"/>
            </a:endParaRPr>
          </a:p>
          <a:p>
            <a:pPr marL="0" indent="0" algn="just"/>
            <a:r>
              <a:rPr lang="ru-RU" dirty="0" smtClean="0">
                <a:latin typeface="IBM Plex Mono" panose="020B0604020202020204" charset="-52"/>
              </a:rPr>
              <a:t>Основные </a:t>
            </a:r>
            <a:r>
              <a:rPr lang="ru-RU" dirty="0">
                <a:latin typeface="IBM Plex Mono" panose="020B0604020202020204" charset="-52"/>
              </a:rPr>
              <a:t>функции системы включают: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687473" y="2283718"/>
            <a:ext cx="1057500" cy="496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666561" y="285978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3851277" y="213970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3851277" y="285978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554993" y="369881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Личный кабинет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1314633" y="3003798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Лента новостей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554993" y="3003798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Интеграция с </a:t>
            </a:r>
            <a:r>
              <a:rPr lang="ru-RU" dirty="0" err="1" smtClean="0"/>
              <a:t>Телеграм</a:t>
            </a:r>
            <a:endParaRPr dirty="0"/>
          </a:p>
        </p:txBody>
      </p:sp>
      <p:sp>
        <p:nvSpPr>
          <p:cNvPr id="18" name="Google Shape;1476;p37"/>
          <p:cNvSpPr txBox="1">
            <a:spLocks/>
          </p:cNvSpPr>
          <p:nvPr/>
        </p:nvSpPr>
        <p:spPr>
          <a:xfrm>
            <a:off x="661715" y="3579862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1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1314633" y="369881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Система отпусков</a:t>
            </a:r>
            <a:endParaRPr dirty="0"/>
          </a:p>
        </p:txBody>
      </p:sp>
      <p:sp>
        <p:nvSpPr>
          <p:cNvPr id="20" name="Google Shape;1476;p37"/>
          <p:cNvSpPr txBox="1">
            <a:spLocks/>
          </p:cNvSpPr>
          <p:nvPr/>
        </p:nvSpPr>
        <p:spPr>
          <a:xfrm>
            <a:off x="3875292" y="3579862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 smtClean="0"/>
              <a:t>0</a:t>
            </a:r>
            <a:r>
              <a:rPr lang="ru-RU" dirty="0" smtClean="0"/>
              <a:t>6</a:t>
            </a:r>
            <a:endParaRPr lang="en" dirty="0"/>
          </a:p>
        </p:txBody>
      </p:sp>
      <p:sp>
        <p:nvSpPr>
          <p:cNvPr id="21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482985" y="2283718"/>
            <a:ext cx="4536504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Система учёта рабочего времени</a:t>
            </a:r>
            <a:endParaRPr dirty="0"/>
          </a:p>
        </p:txBody>
      </p:sp>
      <p:grpSp>
        <p:nvGrpSpPr>
          <p:cNvPr id="22" name="Google Shape;3054;p65"/>
          <p:cNvGrpSpPr/>
          <p:nvPr/>
        </p:nvGrpSpPr>
        <p:grpSpPr>
          <a:xfrm>
            <a:off x="7812360" y="4220062"/>
            <a:ext cx="450154" cy="383269"/>
            <a:chOff x="2335403" y="748460"/>
            <a:chExt cx="477313" cy="406392"/>
          </a:xfrm>
        </p:grpSpPr>
        <p:sp>
          <p:nvSpPr>
            <p:cNvPr id="23" name="Google Shape;3055;p65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56;p65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57;p65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58;p65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59;p65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60;p65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61;p65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62;p65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63;p65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64;p65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65;p65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66;p65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677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IBM Plex Mono" panose="020B0604020202020204" charset="-52"/>
              </a:rPr>
              <a:t>В картинках</a:t>
            </a:r>
            <a:endParaRPr dirty="0">
              <a:latin typeface="IBM Plex Mono" panose="020B0604020202020204" charset="-52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45603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Архитектура проекта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69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74204"/>
            <a:ext cx="5040560" cy="572700"/>
          </a:xfrm>
        </p:spPr>
        <p:txBody>
          <a:bodyPr/>
          <a:lstStyle/>
          <a:p>
            <a:r>
              <a:rPr lang="ru-RU" dirty="0" smtClean="0"/>
              <a:t>Архитектура</a:t>
            </a:r>
            <a:r>
              <a:rPr lang="ru-RU" dirty="0"/>
              <a:t>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4227934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IBM Plex Mono" panose="020B0604020202020204" charset="-52"/>
              </a:rPr>
              <a:t>Рисунок </a:t>
            </a:r>
            <a:r>
              <a:rPr lang="ru-RU" dirty="0" smtClean="0">
                <a:latin typeface="IBM Plex Mono" panose="020B0604020202020204" charset="-52"/>
              </a:rPr>
              <a:t>1</a:t>
            </a:r>
            <a:r>
              <a:rPr lang="en-US" dirty="0" smtClean="0">
                <a:latin typeface="IBM Plex Mono" panose="020B0604020202020204" charset="-52"/>
              </a:rPr>
              <a:t>.</a:t>
            </a:r>
            <a:r>
              <a:rPr lang="ru-RU" dirty="0" smtClean="0">
                <a:latin typeface="IBM Plex Mono" panose="020B0604020202020204" charset="-52"/>
              </a:rPr>
              <a:t>1. Минимальная схема архитектуры проекта.</a:t>
            </a:r>
            <a:endParaRPr lang="ru-RU" dirty="0">
              <a:latin typeface="IBM Plex Mono" panose="020B0604020202020204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987574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IBM Plex Mono" panose="020B0604020202020204" charset="-52"/>
              </a:rPr>
              <a:t>М</a:t>
            </a:r>
            <a:r>
              <a:rPr lang="ru-RU" dirty="0" smtClean="0">
                <a:latin typeface="IBM Plex Mono" panose="020B0604020202020204" charset="-52"/>
              </a:rPr>
              <a:t>инимальная структура проекта с основными сервисами.</a:t>
            </a:r>
            <a:endParaRPr lang="ru-RU" dirty="0">
              <a:latin typeface="IBM Plex Mono" panose="020B0604020202020204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47526"/>
            <a:ext cx="6765852" cy="41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74204"/>
            <a:ext cx="5040560" cy="572700"/>
          </a:xfrm>
        </p:spPr>
        <p:txBody>
          <a:bodyPr/>
          <a:lstStyle/>
          <a:p>
            <a:r>
              <a:rPr lang="ru-RU" dirty="0" smtClean="0"/>
              <a:t>Архитектура</a:t>
            </a:r>
            <a:r>
              <a:rPr lang="ru-RU" dirty="0"/>
              <a:t>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3964934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IBM Plex Mono" panose="020B0604020202020204" charset="-52"/>
              </a:rPr>
              <a:t>Рисунок </a:t>
            </a:r>
            <a:r>
              <a:rPr lang="ru-RU" dirty="0" smtClean="0">
                <a:latin typeface="IBM Plex Mono" panose="020B0604020202020204" charset="-52"/>
              </a:rPr>
              <a:t>1</a:t>
            </a:r>
            <a:r>
              <a:rPr lang="en-US" dirty="0" smtClean="0">
                <a:latin typeface="IBM Plex Mono" panose="020B0604020202020204" charset="-52"/>
              </a:rPr>
              <a:t>.</a:t>
            </a:r>
            <a:r>
              <a:rPr lang="ru-RU" dirty="0" smtClean="0">
                <a:latin typeface="IBM Plex Mono" panose="020B0604020202020204" charset="-52"/>
              </a:rPr>
              <a:t>2. Расширенная схема архитектуры проекта.</a:t>
            </a:r>
            <a:endParaRPr lang="ru-RU" dirty="0">
              <a:latin typeface="IBM Plex Mono" panose="020B0604020202020204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9502"/>
            <a:ext cx="8712968" cy="3600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3752878"/>
            <a:ext cx="3744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IBM Plex Mono" panose="020B0604020202020204" charset="-52"/>
              </a:rPr>
              <a:t>В общей сложности в проекте будет реализовано 9 сервисов. Их функции и взаимодействие с </a:t>
            </a:r>
            <a:r>
              <a:rPr lang="en-US" dirty="0" smtClean="0">
                <a:latin typeface="IBM Plex Mono" panose="020B0604020202020204" charset="-52"/>
              </a:rPr>
              <a:t>API </a:t>
            </a:r>
            <a:r>
              <a:rPr lang="ru-RU" dirty="0" smtClean="0">
                <a:latin typeface="IBM Plex Mono" panose="020B0604020202020204" charset="-52"/>
              </a:rPr>
              <a:t>и </a:t>
            </a:r>
            <a:r>
              <a:rPr lang="en-US" dirty="0" err="1" smtClean="0">
                <a:latin typeface="IBM Plex Mono" panose="020B0604020202020204" charset="-52"/>
              </a:rPr>
              <a:t>RabbitMQ</a:t>
            </a:r>
            <a:r>
              <a:rPr lang="en-US" dirty="0" smtClean="0">
                <a:latin typeface="IBM Plex Mono" panose="020B0604020202020204" charset="-52"/>
              </a:rPr>
              <a:t> </a:t>
            </a:r>
            <a:r>
              <a:rPr lang="ru-RU" dirty="0" smtClean="0">
                <a:latin typeface="IBM Plex Mono" panose="020B0604020202020204" charset="-52"/>
              </a:rPr>
              <a:t>представлены на схеме.</a:t>
            </a:r>
            <a:endParaRPr lang="ru-RU" dirty="0">
              <a:latin typeface="IBM Plex Mono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496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IBM Plex Mono" panose="020B0604020202020204" charset="-52"/>
              </a:rPr>
              <a:t>Девяти функций системы</a:t>
            </a:r>
            <a:endParaRPr dirty="0">
              <a:latin typeface="IBM Plex Mono" panose="020B0604020202020204" charset="-52"/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45603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Описание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69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594458" y="771550"/>
            <a:ext cx="7829667" cy="3628901"/>
          </a:xfrm>
        </p:spPr>
        <p:txBody>
          <a:bodyPr/>
          <a:lstStyle/>
          <a:p>
            <a:pPr marL="139700" indent="0">
              <a:buNone/>
            </a:pPr>
            <a:r>
              <a:rPr lang="ru-RU" dirty="0">
                <a:latin typeface="IBM Plex Mono" panose="020B0604020202020204" charset="-52"/>
              </a:rPr>
              <a:t>Каждый сотрудник имеет персонализированный профиль с информацией о текущих задачах, календарем встреч, личными достижениями и другими важными данными такими как опыт работы, компетенция, вхождение в проекты, линия подчинения, связи с социальными сетями.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20000" y="267494"/>
            <a:ext cx="7704000" cy="572700"/>
          </a:xfrm>
        </p:spPr>
        <p:txBody>
          <a:bodyPr/>
          <a:lstStyle/>
          <a:p>
            <a:r>
              <a:rPr lang="ru-RU" dirty="0"/>
              <a:t>Личный кабинет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1670"/>
            <a:ext cx="6425947" cy="277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11960" y="465242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2.1.1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>
                <a:latin typeface="IBM Plex Mono" panose="020B0604020202020204" charset="-52"/>
              </a:rPr>
              <a:t>Пример </a:t>
            </a:r>
            <a:r>
              <a:rPr lang="en-US" sz="1200" dirty="0">
                <a:latin typeface="IBM Plex Mono" panose="020B0604020202020204" charset="-52"/>
              </a:rPr>
              <a:t>Use case </a:t>
            </a:r>
            <a:r>
              <a:rPr lang="ru-RU" sz="1200" dirty="0">
                <a:latin typeface="IBM Plex Mono" panose="020B0604020202020204" charset="-52"/>
              </a:rPr>
              <a:t>личного кабинета</a:t>
            </a:r>
          </a:p>
        </p:txBody>
      </p:sp>
    </p:spTree>
    <p:extLst>
      <p:ext uri="{BB962C8B-B14F-4D97-AF65-F5344CB8AC3E}">
        <p14:creationId xmlns:p14="http://schemas.microsoft.com/office/powerpoint/2010/main" val="22492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5472608" cy="572700"/>
          </a:xfrm>
        </p:spPr>
        <p:txBody>
          <a:bodyPr/>
          <a:lstStyle/>
          <a:p>
            <a:r>
              <a:rPr lang="ru-RU" dirty="0" smtClean="0"/>
              <a:t>Пример структуры таблиц</a:t>
            </a:r>
            <a:endParaRPr lang="ru-RU" dirty="0"/>
          </a:p>
        </p:txBody>
      </p:sp>
      <p:graphicFrame>
        <p:nvGraphicFramePr>
          <p:cNvPr id="8" name="Google Shape;2195;p56"/>
          <p:cNvGraphicFramePr/>
          <p:nvPr>
            <p:extLst>
              <p:ext uri="{D42A27DB-BD31-4B8C-83A1-F6EECF244321}">
                <p14:modId xmlns:p14="http://schemas.microsoft.com/office/powerpoint/2010/main" val="3676204882"/>
              </p:ext>
            </p:extLst>
          </p:nvPr>
        </p:nvGraphicFramePr>
        <p:xfrm>
          <a:off x="5206708" y="819364"/>
          <a:ext cx="3310080" cy="3711799"/>
        </p:xfrm>
        <a:graphic>
          <a:graphicData uri="http://schemas.openxmlformats.org/drawingml/2006/table">
            <a:tbl>
              <a:tblPr>
                <a:noFill/>
                <a:tableStyleId>{B8A5A3CA-9B34-47D6-B3B1-282C9C847E8B}</a:tableStyleId>
              </a:tblPr>
              <a:tblGrid>
                <a:gridCol w="3310080"/>
              </a:tblGrid>
              <a:tr h="546934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 smtClean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Таблицы</a:t>
                      </a:r>
                      <a:endParaRPr sz="16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  <a:tr h="2177253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Users</a:t>
                      </a:r>
                      <a:r>
                        <a:rPr lang="en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Пользователи)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Experience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Опыт работы)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Projects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Проекты)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 sz="1100" b="1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CommunicationTypes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(Типы связи)</a:t>
                      </a:r>
                      <a:endParaRPr lang="ru-RU" sz="1100" dirty="0" smtClean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-US" sz="1100" b="1" dirty="0" err="1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UsersInProject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Промежуточная</a:t>
                      </a:r>
                      <a:r>
                        <a:rPr lang="ru-RU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таблица для связи многие-ко-многим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 lang="en-US" sz="1100" dirty="0" smtClean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-US" sz="1100" b="1" dirty="0" err="1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CommunicationUser</a:t>
                      </a: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(Промежуточная</a:t>
                      </a:r>
                      <a:r>
                        <a:rPr lang="ru-RU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ru-RU" sz="1100" baseline="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таблица для связи многие-ко-многим)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87612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 smtClean="0">
                          <a:solidFill>
                            <a:schemeClr val="dk1"/>
                          </a:solidFill>
                          <a:latin typeface="IBM Plex Mono" panose="020B0604020202020204" charset="-52"/>
                          <a:ea typeface="Poppins"/>
                          <a:cs typeface="Poppins"/>
                          <a:sym typeface="Poppins"/>
                        </a:rPr>
                        <a:t>У всех таблиц обеспечивается связь один-ко-многим</a:t>
                      </a:r>
                      <a:endParaRPr sz="1100" dirty="0">
                        <a:solidFill>
                          <a:schemeClr val="dk1"/>
                        </a:solidFill>
                        <a:latin typeface="IBM Plex Mono" panose="020B0604020202020204" charset="-52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95536" y="4429738"/>
            <a:ext cx="482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2.1.2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 smtClean="0">
                <a:latin typeface="IBM Plex Mono" panose="020B0604020202020204" charset="-52"/>
              </a:rPr>
              <a:t>Пример структуры таблиц в БД для </a:t>
            </a:r>
            <a:r>
              <a:rPr lang="ru-RU" sz="1200" dirty="0" smtClean="0">
                <a:latin typeface="IBM Plex Mono" panose="020B0604020202020204" charset="-52"/>
              </a:rPr>
              <a:t>Личного кабинет</a:t>
            </a:r>
            <a:endParaRPr lang="ru-RU" sz="1200" dirty="0">
              <a:latin typeface="IBM Plex Mono" panose="020B0604020202020204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38540"/>
            <a:ext cx="4898832" cy="35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95486"/>
            <a:ext cx="7704000" cy="572700"/>
          </a:xfrm>
        </p:spPr>
        <p:txBody>
          <a:bodyPr/>
          <a:lstStyle/>
          <a:p>
            <a:r>
              <a:rPr lang="ru-RU" dirty="0"/>
              <a:t>Трекинг задач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3"/>
          </p:nvPr>
        </p:nvSpPr>
        <p:spPr>
          <a:xfrm>
            <a:off x="683568" y="843558"/>
            <a:ext cx="7992888" cy="1152128"/>
          </a:xfrm>
        </p:spPr>
        <p:txBody>
          <a:bodyPr/>
          <a:lstStyle/>
          <a:p>
            <a:pPr marL="139700" indent="0" algn="just"/>
            <a:r>
              <a:rPr lang="ru-RU" dirty="0">
                <a:latin typeface="IBM Plex Mono" panose="020B0604020202020204" charset="-52"/>
              </a:rPr>
              <a:t>Возможность создавать, назначать и отслеживать выполнение задач внутри команды. Пользователи, у которых есть доступ могут видеть статус задач, сроки выполнения и ответственных лиц.</a:t>
            </a:r>
          </a:p>
          <a:p>
            <a:endParaRPr lang="ru-RU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20" y="1732032"/>
            <a:ext cx="6480719" cy="280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352328" y="4587974"/>
            <a:ext cx="4368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IBM Plex Mono" panose="020B0604020202020204" charset="-52"/>
              </a:rPr>
              <a:t>Рисунок </a:t>
            </a:r>
            <a:r>
              <a:rPr lang="en-US" sz="1200" dirty="0" smtClean="0">
                <a:latin typeface="IBM Plex Mono" panose="020B0604020202020204" charset="-52"/>
              </a:rPr>
              <a:t>2.2.1</a:t>
            </a:r>
            <a:r>
              <a:rPr lang="ru-RU" sz="1200" dirty="0" smtClean="0">
                <a:latin typeface="IBM Plex Mono" panose="020B0604020202020204" charset="-52"/>
              </a:rPr>
              <a:t>. </a:t>
            </a:r>
            <a:r>
              <a:rPr lang="ru-RU" sz="1200" dirty="0">
                <a:latin typeface="IBM Plex Mono" panose="020B0604020202020204" charset="-52"/>
              </a:rPr>
              <a:t>Пример </a:t>
            </a:r>
            <a:r>
              <a:rPr lang="en-US" sz="1200" dirty="0">
                <a:latin typeface="IBM Plex Mono" panose="020B0604020202020204" charset="-52"/>
              </a:rPr>
              <a:t>Use case </a:t>
            </a:r>
            <a:r>
              <a:rPr lang="ru-RU" sz="1200" dirty="0">
                <a:latin typeface="IBM Plex Mono" panose="020B0604020202020204" charset="-52"/>
              </a:rPr>
              <a:t>трекинга задач</a:t>
            </a:r>
          </a:p>
        </p:txBody>
      </p:sp>
    </p:spTree>
    <p:extLst>
      <p:ext uri="{BB962C8B-B14F-4D97-AF65-F5344CB8AC3E}">
        <p14:creationId xmlns:p14="http://schemas.microsoft.com/office/powerpoint/2010/main" val="105229855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590</Words>
  <Application>Microsoft Office PowerPoint</Application>
  <PresentationFormat>Экран (16:9)</PresentationFormat>
  <Paragraphs>98</Paragraphs>
  <Slides>19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Roboto Condensed Light</vt:lpstr>
      <vt:lpstr>Source Code Pro</vt:lpstr>
      <vt:lpstr>IBM Plex Mono</vt:lpstr>
      <vt:lpstr>Open Sans</vt:lpstr>
      <vt:lpstr>Poppins</vt:lpstr>
      <vt:lpstr>Introduction to Coding Workshop by Slidesgo</vt:lpstr>
      <vt:lpstr>Презентация проекта  «Корпоративная социальная система»</vt:lpstr>
      <vt:lpstr>Корпоративная социальная система</vt:lpstr>
      <vt:lpstr>01</vt:lpstr>
      <vt:lpstr>Архитектура проекта</vt:lpstr>
      <vt:lpstr>Архитектура проекта</vt:lpstr>
      <vt:lpstr>02</vt:lpstr>
      <vt:lpstr>Личный кабинет</vt:lpstr>
      <vt:lpstr>Пример структуры таблиц</vt:lpstr>
      <vt:lpstr>Трекинг задач</vt:lpstr>
      <vt:lpstr>Интеграция с Телеграм</vt:lpstr>
      <vt:lpstr>Лента новостей</vt:lpstr>
      <vt:lpstr>Пример структуры таблиц</vt:lpstr>
      <vt:lpstr>Система отпусков</vt:lpstr>
      <vt:lpstr>Система учёта рабочего времени</vt:lpstr>
      <vt:lpstr>Пример структуры таблиц</vt:lpstr>
      <vt:lpstr>Переписка</vt:lpstr>
      <vt:lpstr>А также</vt:lpstr>
      <vt:lpstr>Пример структуры таблиц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 «Корпоративная социальная система»</dc:title>
  <dc:creator>User_ATC</dc:creator>
  <cp:lastModifiedBy>User_ATC</cp:lastModifiedBy>
  <cp:revision>25</cp:revision>
  <dcterms:modified xsi:type="dcterms:W3CDTF">2024-06-25T13:36:41Z</dcterms:modified>
</cp:coreProperties>
</file>