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7" r:id="rId5"/>
  </p:sldMasterIdLst>
  <p:notesMasterIdLst>
    <p:notesMasterId r:id="rId9"/>
  </p:notesMasterIdLst>
  <p:handoutMasterIdLst>
    <p:handoutMasterId r:id="rId10"/>
  </p:handoutMasterIdLst>
  <p:sldIdLst>
    <p:sldId id="256" r:id="rId6"/>
    <p:sldId id="257" r:id="rId7"/>
    <p:sldId id="258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70">
          <p15:clr>
            <a:srgbClr val="A4A3A4"/>
          </p15:clr>
        </p15:guide>
        <p15:guide id="2" orient="horz" pos="824">
          <p15:clr>
            <a:srgbClr val="A4A3A4"/>
          </p15:clr>
        </p15:guide>
        <p15:guide id="3" orient="horz" pos="1431">
          <p15:clr>
            <a:srgbClr val="A4A3A4"/>
          </p15:clr>
        </p15:guide>
        <p15:guide id="4" pos="4380">
          <p15:clr>
            <a:srgbClr val="A4A3A4"/>
          </p15:clr>
        </p15:guide>
        <p15:guide id="5" pos="403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m Hodson" initials="JH" lastIdx="14" clrIdx="0"/>
  <p:cmAuthor id="1" name="Alexandra Farella" initials="AF" lastIdx="0" clrIdx="1"/>
  <p:cmAuthor id="2" name="Caroline Walker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3C9"/>
    <a:srgbClr val="17617C"/>
    <a:srgbClr val="7DBD36"/>
    <a:srgbClr val="ED1C24"/>
    <a:srgbClr val="89D1CC"/>
    <a:srgbClr val="008F96"/>
    <a:srgbClr val="153D67"/>
    <a:srgbClr val="000000"/>
    <a:srgbClr val="1B181B"/>
    <a:srgbClr val="197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42" autoAdjust="0"/>
    <p:restoredTop sz="95197" autoAdjust="0"/>
  </p:normalViewPr>
  <p:slideViewPr>
    <p:cSldViewPr snapToGrid="0">
      <p:cViewPr varScale="1">
        <p:scale>
          <a:sx n="87" d="100"/>
          <a:sy n="87" d="100"/>
        </p:scale>
        <p:origin x="-184" y="-104"/>
      </p:cViewPr>
      <p:guideLst>
        <p:guide orient="horz" pos="3370"/>
        <p:guide orient="horz" pos="824"/>
        <p:guide orient="horz" pos="1431"/>
        <p:guide pos="4380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-372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D658-1CB6-EC4F-8FA0-8B4F1EF743A5}" type="datetimeFigureOut">
              <a:rPr lang="en-US" smtClean="0"/>
              <a:t>2/10/15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99D01-D051-F643-BB18-81C790118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297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17B0A-38A0-A94C-B066-77D003F1B3FB}" type="datetimeFigureOut">
              <a:rPr lang="en-US" smtClean="0"/>
              <a:t>2/10/15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494FC-2225-E542-82A2-1598AB7E83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64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494FC-2225-E542-82A2-1598AB7E83C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/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arrowMask" hidden="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696" y="0"/>
            <a:ext cx="7253872" cy="6896482"/>
          </a:xfrm>
          <a:prstGeom prst="rect">
            <a:avLst/>
          </a:prstGeom>
          <a:noFill/>
        </p:spPr>
      </p:pic>
      <p:sp>
        <p:nvSpPr>
          <p:cNvPr id="80" name="TextBox 79"/>
          <p:cNvSpPr txBox="1"/>
          <p:nvPr userDrawn="1"/>
        </p:nvSpPr>
        <p:spPr bwMode="gray">
          <a:xfrm>
            <a:off x="11327030" y="6271737"/>
            <a:ext cx="394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fld id="{0A607DED-8B1E-49A6-A07A-F6DE68304C82}" type="slidenum">
              <a:rPr lang="en-US" sz="1400" b="0" i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ea typeface="+mn-ea"/>
                <a:cs typeface="Calibri Light"/>
              </a:rPr>
              <a:pPr marL="0" algn="l" defTabSz="914400" rtl="0" eaLnBrk="1" latinLnBrk="0" hangingPunct="1"/>
              <a:t>‹#›</a:t>
            </a:fld>
            <a:endPara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Calibri Light"/>
              <a:ea typeface="+mn-ea"/>
              <a:cs typeface="Calibri Light"/>
            </a:endParaRPr>
          </a:p>
        </p:txBody>
      </p:sp>
      <p:pic>
        <p:nvPicPr>
          <p:cNvPr id="5" name="Picture 4" descr="Gimbal_Log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19" y="849713"/>
            <a:ext cx="2758440" cy="37490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40583" y="1470630"/>
            <a:ext cx="5029200" cy="4999732"/>
          </a:xfrm>
          <a:prstGeom prst="rect">
            <a:avLst/>
          </a:prstGeom>
        </p:spPr>
      </p:pic>
      <p:cxnSp>
        <p:nvCxnSpPr>
          <p:cNvPr id="90" name="Straight Connector 89"/>
          <p:cNvCxnSpPr/>
          <p:nvPr userDrawn="1"/>
        </p:nvCxnSpPr>
        <p:spPr>
          <a:xfrm>
            <a:off x="497065" y="1797204"/>
            <a:ext cx="5694104" cy="0"/>
          </a:xfrm>
          <a:prstGeom prst="line">
            <a:avLst/>
          </a:prstGeom>
          <a:ln w="28575" cmpd="sng">
            <a:solidFill>
              <a:srgbClr val="1B5F7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 userDrawn="1"/>
        </p:nvCxnSpPr>
        <p:spPr>
          <a:xfrm>
            <a:off x="497066" y="3882571"/>
            <a:ext cx="5694104" cy="0"/>
          </a:xfrm>
          <a:prstGeom prst="line">
            <a:avLst/>
          </a:prstGeom>
          <a:ln w="19050" cmpd="sng">
            <a:solidFill>
              <a:srgbClr val="62B7CF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 userDrawn="1"/>
        </p:nvSpPr>
        <p:spPr bwMode="gray">
          <a:xfrm>
            <a:off x="494136" y="6298869"/>
            <a:ext cx="3557720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Calibri Light"/>
                <a:cs typeface="Calibri Light"/>
              </a:rPr>
              <a:t>Gimbal Inc. Confidential Information </a:t>
            </a:r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0"/>
          </p:nvPr>
        </p:nvSpPr>
        <p:spPr>
          <a:xfrm>
            <a:off x="497943" y="2000249"/>
            <a:ext cx="5693038" cy="1501950"/>
          </a:xfrm>
        </p:spPr>
        <p:txBody>
          <a:bodyPr/>
          <a:lstStyle>
            <a:lvl1pPr marL="0" indent="0">
              <a:buNone/>
              <a:defRPr sz="4800" b="1" i="0">
                <a:latin typeface="Calibri"/>
                <a:cs typeface="Calibri"/>
              </a:defRPr>
            </a:lvl1pPr>
            <a:lvl2pPr marL="400050" indent="0">
              <a:buNone/>
              <a:defRPr/>
            </a:lvl2pPr>
            <a:lvl3pPr marL="685800" indent="0">
              <a:buNone/>
              <a:defRPr/>
            </a:lvl3pPr>
            <a:lvl4pPr marL="971550" indent="0">
              <a:buNone/>
              <a:defRPr/>
            </a:lvl4pPr>
            <a:lvl5pPr marL="12573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294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95904" y="2956278"/>
            <a:ext cx="3654425" cy="31965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269573" y="2956278"/>
            <a:ext cx="3654425" cy="31965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043241" y="2956278"/>
            <a:ext cx="3654425" cy="31965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95300" y="1052966"/>
            <a:ext cx="11201400" cy="140089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0217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 Callouts and Ball 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0093" y="2547107"/>
            <a:ext cx="3826323" cy="38039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209510" y="2697239"/>
            <a:ext cx="2285971" cy="0"/>
          </a:xfrm>
          <a:prstGeom prst="line">
            <a:avLst/>
          </a:prstGeom>
          <a:ln w="6350" cmpd="sng">
            <a:solidFill>
              <a:srgbClr val="176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209509" y="1427691"/>
            <a:ext cx="2286166" cy="1154162"/>
          </a:xfrm>
        </p:spPr>
        <p:txBody>
          <a:bodyPr/>
          <a:lstStyle>
            <a:lvl1pPr marL="0" indent="0" algn="ctr">
              <a:buNone/>
              <a:defRPr sz="7200" b="1"/>
            </a:lvl1pPr>
          </a:lstStyle>
          <a:p>
            <a:pPr lvl="0"/>
            <a:r>
              <a:rPr lang="en-US" dirty="0" smtClean="0"/>
              <a:t>8/10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79701" y="2785886"/>
            <a:ext cx="2739879" cy="620939"/>
          </a:xfrm>
        </p:spPr>
        <p:txBody>
          <a:bodyPr/>
          <a:lstStyle>
            <a:lvl1pPr marL="0" indent="0" algn="ctr">
              <a:buNone/>
              <a:defRPr sz="1800" b="1" baseline="0"/>
            </a:lvl1pPr>
          </a:lstStyle>
          <a:p>
            <a:pPr lvl="0"/>
            <a:r>
              <a:rPr lang="en-US" sz="1800" b="1" dirty="0" smtClean="0"/>
              <a:t>Click to edit Master text styles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499374" y="2697239"/>
            <a:ext cx="2285971" cy="0"/>
          </a:xfrm>
          <a:prstGeom prst="line">
            <a:avLst/>
          </a:prstGeom>
          <a:ln w="6350" cmpd="sng">
            <a:solidFill>
              <a:srgbClr val="176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499373" y="1427691"/>
            <a:ext cx="2286166" cy="1154162"/>
          </a:xfrm>
        </p:spPr>
        <p:txBody>
          <a:bodyPr/>
          <a:lstStyle>
            <a:lvl1pPr marL="0" indent="0" algn="ctr">
              <a:buNone/>
              <a:defRPr sz="7200" b="1"/>
            </a:lvl1pPr>
          </a:lstStyle>
          <a:p>
            <a:pPr lvl="0"/>
            <a:r>
              <a:rPr lang="en-US" dirty="0" smtClean="0"/>
              <a:t>8/10</a:t>
            </a:r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269565" y="2785886"/>
            <a:ext cx="2739879" cy="620939"/>
          </a:xfrm>
        </p:spPr>
        <p:txBody>
          <a:bodyPr/>
          <a:lstStyle>
            <a:lvl1pPr marL="0" indent="0" algn="ctr">
              <a:buNone/>
              <a:defRPr sz="1800" b="1" baseline="0"/>
            </a:lvl1pPr>
          </a:lstStyle>
          <a:p>
            <a:pPr lvl="0"/>
            <a:r>
              <a:rPr lang="en-US" sz="1800" b="1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495898" y="3967540"/>
            <a:ext cx="6857401" cy="140089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77238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 Large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539971" y="3979334"/>
            <a:ext cx="2285971" cy="0"/>
          </a:xfrm>
          <a:prstGeom prst="line">
            <a:avLst/>
          </a:prstGeom>
          <a:ln w="6350" cmpd="sng">
            <a:solidFill>
              <a:srgbClr val="176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6095926" y="2443238"/>
            <a:ext cx="0" cy="3108476"/>
          </a:xfrm>
          <a:prstGeom prst="line">
            <a:avLst/>
          </a:prstGeom>
          <a:ln w="6350" cmpd="sng">
            <a:solidFill>
              <a:srgbClr val="176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95899" y="1052437"/>
            <a:ext cx="11200051" cy="505266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1850548" y="2479676"/>
            <a:ext cx="3652718" cy="1390124"/>
          </a:xfrm>
        </p:spPr>
        <p:txBody>
          <a:bodyPr/>
          <a:lstStyle>
            <a:lvl1pPr marL="0" indent="0" algn="ctr">
              <a:buNone/>
              <a:defRPr sz="8800" b="1"/>
            </a:lvl1pPr>
          </a:lstStyle>
          <a:p>
            <a:pPr lvl="0"/>
            <a:r>
              <a:rPr lang="en-US" dirty="0" smtClean="0"/>
              <a:t>&gt;10M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2105025" y="4256919"/>
            <a:ext cx="3119438" cy="679673"/>
          </a:xfr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7378007" y="3979334"/>
            <a:ext cx="2285971" cy="0"/>
          </a:xfrm>
          <a:prstGeom prst="line">
            <a:avLst/>
          </a:prstGeom>
          <a:ln w="6350" cmpd="sng">
            <a:solidFill>
              <a:srgbClr val="176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6688584" y="2479676"/>
            <a:ext cx="3652718" cy="1390124"/>
          </a:xfrm>
        </p:spPr>
        <p:txBody>
          <a:bodyPr/>
          <a:lstStyle>
            <a:lvl1pPr marL="0" indent="0" algn="ctr">
              <a:buNone/>
              <a:defRPr sz="8800" b="1"/>
            </a:lvl1pPr>
          </a:lstStyle>
          <a:p>
            <a:pPr lvl="0"/>
            <a:r>
              <a:rPr lang="en-US" dirty="0" smtClean="0"/>
              <a:t>&gt;10M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943061" y="4256919"/>
            <a:ext cx="3119438" cy="679673"/>
          </a:xfr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88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imbal_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19" y="849713"/>
            <a:ext cx="2758440" cy="3749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40583" y="1470630"/>
            <a:ext cx="5029200" cy="4999732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497065" y="1797204"/>
            <a:ext cx="5694104" cy="0"/>
          </a:xfrm>
          <a:prstGeom prst="line">
            <a:avLst/>
          </a:prstGeom>
          <a:ln w="28575" cmpd="sng">
            <a:solidFill>
              <a:srgbClr val="1B5F7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497066" y="3882571"/>
            <a:ext cx="5694104" cy="0"/>
          </a:xfrm>
          <a:prstGeom prst="line">
            <a:avLst/>
          </a:prstGeom>
          <a:ln w="19050" cmpd="sng">
            <a:solidFill>
              <a:srgbClr val="62B7CF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 bwMode="gray">
          <a:xfrm>
            <a:off x="495898" y="2056190"/>
            <a:ext cx="5624216" cy="132343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sz="8000" b="1" i="0" dirty="0" smtClean="0">
                <a:solidFill>
                  <a:srgbClr val="17617C"/>
                </a:solidFill>
                <a:latin typeface="Calibri"/>
                <a:cs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0387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 Ghost Ball 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6640583" y="1470630"/>
            <a:ext cx="5029200" cy="4999732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 bwMode="gray">
          <a:xfrm>
            <a:off x="11327030" y="6271737"/>
            <a:ext cx="394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fld id="{0A607DED-8B1E-49A6-A07A-F6DE68304C82}" type="slidenum">
              <a:rPr lang="en-US" sz="1400" b="0" i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ea typeface="+mn-ea"/>
                <a:cs typeface="Calibri Light"/>
              </a:rPr>
              <a:pPr marL="0" algn="l" defTabSz="914400" rtl="0" eaLnBrk="1" latinLnBrk="0" hangingPunct="1"/>
              <a:t>‹#›</a:t>
            </a:fld>
            <a:endPara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Calibri Light"/>
              <a:ea typeface="+mn-ea"/>
              <a:cs typeface="Calibri Light"/>
            </a:endParaRPr>
          </a:p>
        </p:txBody>
      </p:sp>
      <p:sp>
        <p:nvSpPr>
          <p:cNvPr id="19" name="TextBox 18"/>
          <p:cNvSpPr txBox="1"/>
          <p:nvPr userDrawn="1"/>
        </p:nvSpPr>
        <p:spPr bwMode="gray">
          <a:xfrm>
            <a:off x="494136" y="6298869"/>
            <a:ext cx="3557720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Calibri Light"/>
                <a:cs typeface="Calibri Light"/>
              </a:rPr>
              <a:t>Gimbal Inc. Confidential Information </a:t>
            </a:r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495899" y="415133"/>
            <a:ext cx="11200052" cy="53091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95904" y="1051909"/>
            <a:ext cx="11200045" cy="140089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46216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/ Gir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imbal_hero_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" y="0"/>
            <a:ext cx="12184264" cy="6858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 bwMode="gray">
          <a:xfrm>
            <a:off x="11327030" y="6271737"/>
            <a:ext cx="394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fld id="{0A607DED-8B1E-49A6-A07A-F6DE68304C82}" type="slidenum">
              <a:rPr lang="en-US" sz="1400" b="0" i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ea typeface="+mn-ea"/>
                <a:cs typeface="Calibri Light"/>
              </a:rPr>
              <a:pPr marL="0" algn="l" defTabSz="914400" rtl="0" eaLnBrk="1" latinLnBrk="0" hangingPunct="1"/>
              <a:t>‹#›</a:t>
            </a:fld>
            <a:endPara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Calibri Light"/>
              <a:ea typeface="+mn-ea"/>
              <a:cs typeface="Calibri Light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494136" y="6298869"/>
            <a:ext cx="3557720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Calibri Light"/>
                <a:cs typeface="Calibri Light"/>
              </a:rPr>
              <a:t>Gimbal Inc. Confidential Information 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95899" y="415133"/>
            <a:ext cx="5483425" cy="53091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95898" y="1052286"/>
            <a:ext cx="4571944" cy="140089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89067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 Hands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imbal_hero_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264" cy="6858000"/>
          </a:xfrm>
          <a:prstGeom prst="rect">
            <a:avLst/>
          </a:prstGeom>
        </p:spPr>
      </p:pic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95899" y="415133"/>
            <a:ext cx="4571943" cy="53091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 bwMode="gray">
          <a:xfrm>
            <a:off x="11327030" y="6271737"/>
            <a:ext cx="394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fld id="{0A607DED-8B1E-49A6-A07A-F6DE68304C82}" type="slidenum">
              <a:rPr lang="en-US" sz="1400" b="0" i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ea typeface="+mn-ea"/>
                <a:cs typeface="Calibri Light"/>
              </a:rPr>
              <a:pPr marL="0" algn="l" defTabSz="914400" rtl="0" eaLnBrk="1" latinLnBrk="0" hangingPunct="1"/>
              <a:t>‹#›</a:t>
            </a:fld>
            <a:endPara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Calibri Light"/>
              <a:ea typeface="+mn-ea"/>
              <a:cs typeface="Calibri Ligh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494136" y="6298869"/>
            <a:ext cx="3557720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Calibri Light"/>
                <a:cs typeface="Calibri Light"/>
              </a:rPr>
              <a:t>Gimbal Inc. Confidential Information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95898" y="1052664"/>
            <a:ext cx="4112331" cy="175176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7562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/ Category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674" y="2116667"/>
            <a:ext cx="12188825" cy="4112501"/>
          </a:xfrm>
          <a:prstGeom prst="rect">
            <a:avLst/>
          </a:prstGeom>
          <a:gradFill flip="none" rotWithShape="1">
            <a:gsLst>
              <a:gs pos="0">
                <a:srgbClr val="1B5F7A">
                  <a:alpha val="80000"/>
                </a:srgbClr>
              </a:gs>
              <a:gs pos="100000">
                <a:srgbClr val="1B5F7A">
                  <a:alpha val="3000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95899" y="415133"/>
            <a:ext cx="11200052" cy="53091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 bwMode="gray">
          <a:xfrm>
            <a:off x="11327030" y="6271737"/>
            <a:ext cx="394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fld id="{0A607DED-8B1E-49A6-A07A-F6DE68304C82}" type="slidenum">
              <a:rPr lang="en-US" sz="1400" b="0" i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ea typeface="+mn-ea"/>
                <a:cs typeface="Calibri Light"/>
              </a:rPr>
              <a:pPr marL="0" algn="l" defTabSz="914400" rtl="0" eaLnBrk="1" latinLnBrk="0" hangingPunct="1"/>
              <a:t>‹#›</a:t>
            </a:fld>
            <a:endPara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Calibri Light"/>
              <a:ea typeface="+mn-ea"/>
              <a:cs typeface="Calibri Light"/>
            </a:endParaRPr>
          </a:p>
        </p:txBody>
      </p:sp>
      <p:sp>
        <p:nvSpPr>
          <p:cNvPr id="17" name="TextBox 16"/>
          <p:cNvSpPr txBox="1"/>
          <p:nvPr userDrawn="1"/>
        </p:nvSpPr>
        <p:spPr bwMode="gray">
          <a:xfrm>
            <a:off x="494136" y="6298869"/>
            <a:ext cx="3557720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Calibri Light"/>
                <a:cs typeface="Calibri Light"/>
              </a:rPr>
              <a:t>Gimbal Inc. Confidential Information 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475163" y="4342190"/>
            <a:ext cx="1136650" cy="798285"/>
          </a:xfrm>
        </p:spPr>
        <p:txBody>
          <a:bodyPr/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361996" y="4342190"/>
            <a:ext cx="1136650" cy="798285"/>
          </a:xfrm>
        </p:spPr>
        <p:txBody>
          <a:bodyPr/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8242785" y="4342190"/>
            <a:ext cx="1136650" cy="798285"/>
          </a:xfrm>
        </p:spPr>
        <p:txBody>
          <a:bodyPr/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10129618" y="4342190"/>
            <a:ext cx="1136650" cy="798285"/>
          </a:xfrm>
        </p:spPr>
        <p:txBody>
          <a:bodyPr/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5991835" y="3568700"/>
            <a:ext cx="1882218" cy="679673"/>
          </a:xfrm>
        </p:spPr>
        <p:txBody>
          <a:bodyPr/>
          <a:lstStyle>
            <a:lvl1pPr marL="0" indent="0" algn="ctr">
              <a:buNone/>
              <a:defRPr sz="2000" b="1" i="0">
                <a:solidFill>
                  <a:schemeClr val="bg1"/>
                </a:solidFill>
                <a:latin typeface="Calibri"/>
                <a:cs typeface="Calibri"/>
              </a:defRPr>
            </a:lvl1pPr>
            <a:lvl2pPr marL="400050" indent="0" algn="ctr">
              <a:buNone/>
              <a:defRPr sz="2000"/>
            </a:lvl2pPr>
            <a:lvl3pPr marL="685800" indent="0" algn="ctr">
              <a:buNone/>
              <a:defRPr sz="2000"/>
            </a:lvl3pPr>
            <a:lvl4pPr marL="971550" indent="0" algn="ctr">
              <a:buNone/>
              <a:defRPr sz="2000"/>
            </a:lvl4pPr>
            <a:lvl5pPr marL="1257300" indent="0" algn="ctr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7874052" y="3568700"/>
            <a:ext cx="1882218" cy="679673"/>
          </a:xfrm>
        </p:spPr>
        <p:txBody>
          <a:bodyPr/>
          <a:lstStyle>
            <a:lvl1pPr marL="0" indent="0" algn="ctr">
              <a:buNone/>
              <a:defRPr sz="2000" b="1" i="0">
                <a:solidFill>
                  <a:schemeClr val="bg1"/>
                </a:solidFill>
                <a:latin typeface="Calibri"/>
                <a:cs typeface="Calibri"/>
              </a:defRPr>
            </a:lvl1pPr>
            <a:lvl2pPr marL="400050" indent="0" algn="ctr">
              <a:buNone/>
              <a:defRPr sz="2000"/>
            </a:lvl2pPr>
            <a:lvl3pPr marL="685800" indent="0" algn="ctr">
              <a:buNone/>
              <a:defRPr sz="2000"/>
            </a:lvl3pPr>
            <a:lvl4pPr marL="971550" indent="0" algn="ctr">
              <a:buNone/>
              <a:defRPr sz="2000"/>
            </a:lvl4pPr>
            <a:lvl5pPr marL="1257300" indent="0" algn="ctr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4103104" y="3568700"/>
            <a:ext cx="1882218" cy="679673"/>
          </a:xfrm>
        </p:spPr>
        <p:txBody>
          <a:bodyPr/>
          <a:lstStyle>
            <a:lvl1pPr marL="0" indent="0" algn="ctr">
              <a:buNone/>
              <a:defRPr sz="2000" b="1" i="0">
                <a:solidFill>
                  <a:schemeClr val="bg1"/>
                </a:solidFill>
                <a:latin typeface="Calibri"/>
                <a:cs typeface="Calibri"/>
              </a:defRPr>
            </a:lvl1pPr>
            <a:lvl2pPr marL="400050" indent="0" algn="ctr">
              <a:buNone/>
              <a:defRPr sz="2000"/>
            </a:lvl2pPr>
            <a:lvl3pPr marL="685800" indent="0" algn="ctr">
              <a:buNone/>
              <a:defRPr sz="2000"/>
            </a:lvl3pPr>
            <a:lvl4pPr marL="971550" indent="0" algn="ctr">
              <a:buNone/>
              <a:defRPr sz="2000"/>
            </a:lvl4pPr>
            <a:lvl5pPr marL="1257300" indent="0" algn="ctr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759765" y="3568700"/>
            <a:ext cx="1882218" cy="679673"/>
          </a:xfrm>
        </p:spPr>
        <p:txBody>
          <a:bodyPr/>
          <a:lstStyle>
            <a:lvl1pPr marL="0" indent="0" algn="ctr">
              <a:buNone/>
              <a:defRPr sz="2000" b="1" i="0">
                <a:solidFill>
                  <a:schemeClr val="bg1"/>
                </a:solidFill>
                <a:latin typeface="Calibri"/>
                <a:cs typeface="Calibri"/>
              </a:defRPr>
            </a:lvl1pPr>
            <a:lvl2pPr marL="400050" indent="0" algn="ctr">
              <a:buNone/>
              <a:defRPr sz="2000"/>
            </a:lvl2pPr>
            <a:lvl3pPr marL="685800" indent="0" algn="ctr">
              <a:buNone/>
              <a:defRPr sz="2000"/>
            </a:lvl3pPr>
            <a:lvl4pPr marL="971550" indent="0" algn="ctr">
              <a:buNone/>
              <a:defRPr sz="2000"/>
            </a:lvl4pPr>
            <a:lvl5pPr marL="1257300" indent="0" algn="ctr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5991835" y="5215851"/>
            <a:ext cx="1882218" cy="679673"/>
          </a:xfrm>
        </p:spPr>
        <p:txBody>
          <a:bodyPr/>
          <a:lstStyle>
            <a:lvl1pPr marL="0" indent="0" algn="ctr">
              <a:buNone/>
              <a:defRPr sz="2000" b="1" i="0">
                <a:solidFill>
                  <a:schemeClr val="bg1"/>
                </a:solidFill>
                <a:latin typeface="Calibri"/>
                <a:cs typeface="Calibri"/>
              </a:defRPr>
            </a:lvl1pPr>
            <a:lvl2pPr marL="400050" indent="0" algn="ctr">
              <a:buNone/>
              <a:defRPr sz="2000"/>
            </a:lvl2pPr>
            <a:lvl3pPr marL="685800" indent="0" algn="ctr">
              <a:buNone/>
              <a:defRPr sz="2000"/>
            </a:lvl3pPr>
            <a:lvl4pPr marL="971550" indent="0" algn="ctr">
              <a:buNone/>
              <a:defRPr sz="2000"/>
            </a:lvl4pPr>
            <a:lvl5pPr marL="1257300" indent="0" algn="ctr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7874052" y="5215851"/>
            <a:ext cx="1882218" cy="679673"/>
          </a:xfrm>
        </p:spPr>
        <p:txBody>
          <a:bodyPr/>
          <a:lstStyle>
            <a:lvl1pPr marL="0" indent="0" algn="ctr">
              <a:buNone/>
              <a:defRPr sz="2000" b="1" i="0">
                <a:solidFill>
                  <a:schemeClr val="bg1"/>
                </a:solidFill>
                <a:latin typeface="Calibri"/>
                <a:cs typeface="Calibri"/>
              </a:defRPr>
            </a:lvl1pPr>
            <a:lvl2pPr marL="400050" indent="0" algn="ctr">
              <a:buNone/>
              <a:defRPr sz="2000"/>
            </a:lvl2pPr>
            <a:lvl3pPr marL="685800" indent="0" algn="ctr">
              <a:buNone/>
              <a:defRPr sz="2000"/>
            </a:lvl3pPr>
            <a:lvl4pPr marL="971550" indent="0" algn="ctr">
              <a:buNone/>
              <a:defRPr sz="2000"/>
            </a:lvl4pPr>
            <a:lvl5pPr marL="1257300" indent="0" algn="ctr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4103104" y="5215851"/>
            <a:ext cx="1882218" cy="679673"/>
          </a:xfrm>
        </p:spPr>
        <p:txBody>
          <a:bodyPr/>
          <a:lstStyle>
            <a:lvl1pPr marL="0" indent="0" algn="ctr">
              <a:buNone/>
              <a:defRPr sz="2000" b="1" i="0">
                <a:solidFill>
                  <a:schemeClr val="bg1"/>
                </a:solidFill>
                <a:latin typeface="Calibri"/>
                <a:cs typeface="Calibri"/>
              </a:defRPr>
            </a:lvl1pPr>
            <a:lvl2pPr marL="400050" indent="0" algn="ctr">
              <a:buNone/>
              <a:defRPr sz="2000"/>
            </a:lvl2pPr>
            <a:lvl3pPr marL="685800" indent="0" algn="ctr">
              <a:buNone/>
              <a:defRPr sz="2000"/>
            </a:lvl3pPr>
            <a:lvl4pPr marL="971550" indent="0" algn="ctr">
              <a:buNone/>
              <a:defRPr sz="2000"/>
            </a:lvl4pPr>
            <a:lvl5pPr marL="1257300" indent="0" algn="ctr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759765" y="5215851"/>
            <a:ext cx="1882218" cy="679673"/>
          </a:xfrm>
        </p:spPr>
        <p:txBody>
          <a:bodyPr/>
          <a:lstStyle>
            <a:lvl1pPr marL="0" indent="0" algn="ctr">
              <a:buNone/>
              <a:defRPr sz="2000" b="1" i="0">
                <a:solidFill>
                  <a:schemeClr val="bg1"/>
                </a:solidFill>
                <a:latin typeface="Calibri"/>
                <a:cs typeface="Calibri"/>
              </a:defRPr>
            </a:lvl1pPr>
            <a:lvl2pPr marL="400050" indent="0" algn="ctr">
              <a:buNone/>
              <a:defRPr sz="2000"/>
            </a:lvl2pPr>
            <a:lvl3pPr marL="685800" indent="0" algn="ctr">
              <a:buNone/>
              <a:defRPr sz="2000"/>
            </a:lvl3pPr>
            <a:lvl4pPr marL="971550" indent="0" algn="ctr">
              <a:buNone/>
              <a:defRPr sz="2000"/>
            </a:lvl4pPr>
            <a:lvl5pPr marL="1257300" indent="0" algn="ctr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496283" y="1051984"/>
            <a:ext cx="11199812" cy="505266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95898" y="2696633"/>
            <a:ext cx="3193451" cy="79714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495898" y="4341585"/>
            <a:ext cx="3193451" cy="79714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7" name="Picture Placeholder 45"/>
          <p:cNvSpPr>
            <a:spLocks noGrp="1"/>
          </p:cNvSpPr>
          <p:nvPr>
            <p:ph type="pic" sz="quarter" idx="33" hasCustomPrompt="1"/>
          </p:nvPr>
        </p:nvSpPr>
        <p:spPr>
          <a:xfrm>
            <a:off x="6362017" y="2697238"/>
            <a:ext cx="1136147" cy="798286"/>
          </a:xfrm>
        </p:spPr>
        <p:txBody>
          <a:bodyPr/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48" name="Picture Placeholder 45"/>
          <p:cNvSpPr>
            <a:spLocks noGrp="1"/>
          </p:cNvSpPr>
          <p:nvPr>
            <p:ph type="pic" sz="quarter" idx="34" hasCustomPrompt="1"/>
          </p:nvPr>
        </p:nvSpPr>
        <p:spPr>
          <a:xfrm>
            <a:off x="8236755" y="2697238"/>
            <a:ext cx="1136147" cy="798286"/>
          </a:xfrm>
        </p:spPr>
        <p:txBody>
          <a:bodyPr/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49" name="Picture Placeholder 45"/>
          <p:cNvSpPr>
            <a:spLocks noGrp="1"/>
          </p:cNvSpPr>
          <p:nvPr>
            <p:ph type="pic" sz="quarter" idx="35" hasCustomPrompt="1"/>
          </p:nvPr>
        </p:nvSpPr>
        <p:spPr>
          <a:xfrm>
            <a:off x="10123589" y="2697238"/>
            <a:ext cx="1136147" cy="798286"/>
          </a:xfrm>
        </p:spPr>
        <p:txBody>
          <a:bodyPr/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50" name="Picture Placeholder 45"/>
          <p:cNvSpPr>
            <a:spLocks noGrp="1"/>
          </p:cNvSpPr>
          <p:nvPr>
            <p:ph type="pic" sz="quarter" idx="36" hasCustomPrompt="1"/>
          </p:nvPr>
        </p:nvSpPr>
        <p:spPr>
          <a:xfrm>
            <a:off x="4475183" y="2697238"/>
            <a:ext cx="1136147" cy="798286"/>
          </a:xfrm>
        </p:spPr>
        <p:txBody>
          <a:bodyPr/>
          <a:lstStyle/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47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5898" y="1052664"/>
            <a:ext cx="11200801" cy="140089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8593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 bwMode="gray">
          <a:xfrm>
            <a:off x="11327030" y="6271737"/>
            <a:ext cx="394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fld id="{0A607DED-8B1E-49A6-A07A-F6DE68304C82}" type="slidenum">
              <a:rPr lang="en-US" sz="1400" b="0" i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ea typeface="+mn-ea"/>
                <a:cs typeface="Calibri Light"/>
              </a:rPr>
              <a:pPr marL="0" algn="l" defTabSz="914400" rtl="0" eaLnBrk="1" latinLnBrk="0" hangingPunct="1"/>
              <a:t>‹#›</a:t>
            </a:fld>
            <a:endPara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Calibri Light"/>
              <a:ea typeface="+mn-ea"/>
              <a:cs typeface="Calibri Light"/>
            </a:endParaRPr>
          </a:p>
        </p:txBody>
      </p:sp>
      <p:sp>
        <p:nvSpPr>
          <p:cNvPr id="42" name="TextBox 41"/>
          <p:cNvSpPr txBox="1"/>
          <p:nvPr userDrawn="1"/>
        </p:nvSpPr>
        <p:spPr bwMode="gray">
          <a:xfrm>
            <a:off x="494136" y="6298869"/>
            <a:ext cx="3557720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Calibri Light"/>
                <a:cs typeface="Calibri Light"/>
              </a:rPr>
              <a:t>Gimbal Inc. Confidential Information </a:t>
            </a:r>
          </a:p>
        </p:txBody>
      </p:sp>
      <p:sp>
        <p:nvSpPr>
          <p:cNvPr id="51" name="Title Placeholder 1"/>
          <p:cNvSpPr>
            <a:spLocks noGrp="1"/>
          </p:cNvSpPr>
          <p:nvPr>
            <p:ph type="title"/>
          </p:nvPr>
        </p:nvSpPr>
        <p:spPr>
          <a:xfrm>
            <a:off x="495899" y="415133"/>
            <a:ext cx="11200052" cy="53091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757500" y="1792111"/>
            <a:ext cx="5940788" cy="43610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6510" y="1052362"/>
            <a:ext cx="11199813" cy="505266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488465" y="1789793"/>
            <a:ext cx="5026510" cy="140089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64945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/ App Loca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 bwMode="gray">
          <a:xfrm>
            <a:off x="11327030" y="6271737"/>
            <a:ext cx="394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fld id="{0A607DED-8B1E-49A6-A07A-F6DE68304C82}" type="slidenum">
              <a:rPr lang="en-US" sz="1400" b="0" i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ea typeface="+mn-ea"/>
                <a:cs typeface="Calibri Light"/>
              </a:rPr>
              <a:pPr marL="0" algn="l" defTabSz="914400" rtl="0" eaLnBrk="1" latinLnBrk="0" hangingPunct="1"/>
              <a:t>‹#›</a:t>
            </a:fld>
            <a:endPara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Calibri Light"/>
              <a:ea typeface="+mn-ea"/>
              <a:cs typeface="Calibri Light"/>
            </a:endParaRPr>
          </a:p>
        </p:txBody>
      </p:sp>
      <p:sp>
        <p:nvSpPr>
          <p:cNvPr id="17" name="TextBox 16"/>
          <p:cNvSpPr txBox="1"/>
          <p:nvPr userDrawn="1"/>
        </p:nvSpPr>
        <p:spPr bwMode="gray">
          <a:xfrm>
            <a:off x="494136" y="6298869"/>
            <a:ext cx="3557720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Calibri Light"/>
                <a:cs typeface="Calibri Light"/>
              </a:rPr>
              <a:t>Gimbal Inc. Confidential Information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9130153" y="1241778"/>
            <a:ext cx="2568297" cy="2130778"/>
          </a:xfrm>
        </p:spPr>
        <p:txBody>
          <a:bodyPr/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93904" y="3795889"/>
            <a:ext cx="2568297" cy="2130778"/>
          </a:xfrm>
        </p:spPr>
        <p:txBody>
          <a:bodyPr/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5"/>
          </p:nvPr>
        </p:nvSpPr>
        <p:spPr>
          <a:xfrm>
            <a:off x="495898" y="1234092"/>
            <a:ext cx="8406801" cy="505266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6"/>
          </p:nvPr>
        </p:nvSpPr>
        <p:spPr>
          <a:xfrm>
            <a:off x="495300" y="1971298"/>
            <a:ext cx="8407400" cy="44627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3289863" y="3798283"/>
            <a:ext cx="8406801" cy="505266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3289265" y="4535489"/>
            <a:ext cx="8407400" cy="44627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385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ered Tex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127225" y="1233715"/>
            <a:ext cx="4571062" cy="49194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5899" y="1233791"/>
            <a:ext cx="6398614" cy="505266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495899" y="1971449"/>
            <a:ext cx="6398614" cy="140089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95899" y="3785887"/>
            <a:ext cx="6398614" cy="505266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95899" y="4523545"/>
            <a:ext cx="6398614" cy="140089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953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899" y="415133"/>
            <a:ext cx="11200052" cy="53091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9" y="1052078"/>
            <a:ext cx="11200051" cy="140089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Box 8"/>
          <p:cNvSpPr txBox="1"/>
          <p:nvPr/>
        </p:nvSpPr>
        <p:spPr bwMode="gray">
          <a:xfrm>
            <a:off x="11327030" y="6271737"/>
            <a:ext cx="394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fld id="{0A607DED-8B1E-49A6-A07A-F6DE68304C82}" type="slidenum">
              <a:rPr lang="en-US" sz="1400" b="0" i="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ea typeface="+mn-ea"/>
                <a:cs typeface="Calibri Light"/>
              </a:rPr>
              <a:pPr marL="0" algn="l" defTabSz="914400" rtl="0" eaLnBrk="1" latinLnBrk="0" hangingPunct="1"/>
              <a:t>‹#›</a:t>
            </a:fld>
            <a:endParaRPr lang="en-US" sz="1400" b="0" i="0" kern="1200" dirty="0">
              <a:solidFill>
                <a:schemeClr val="tx1">
                  <a:lumMod val="50000"/>
                  <a:lumOff val="50000"/>
                </a:schemeClr>
              </a:solidFill>
              <a:latin typeface="Calibri Light"/>
              <a:ea typeface="+mn-ea"/>
              <a:cs typeface="Calibri Light"/>
            </a:endParaRPr>
          </a:p>
        </p:txBody>
      </p:sp>
      <p:sp>
        <p:nvSpPr>
          <p:cNvPr id="6" name="TextBox 5"/>
          <p:cNvSpPr txBox="1"/>
          <p:nvPr userDrawn="1"/>
        </p:nvSpPr>
        <p:spPr bwMode="gray">
          <a:xfrm>
            <a:off x="494136" y="6298869"/>
            <a:ext cx="3557720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Calibri Light"/>
                <a:cs typeface="Calibri Light"/>
              </a:rPr>
              <a:t>Gimbal Inc. Confidential Information </a:t>
            </a:r>
          </a:p>
        </p:txBody>
      </p:sp>
    </p:spTree>
    <p:extLst>
      <p:ext uri="{BB962C8B-B14F-4D97-AF65-F5344CB8AC3E}">
        <p14:creationId xmlns:p14="http://schemas.microsoft.com/office/powerpoint/2010/main" val="290414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4" r:id="rId2"/>
    <p:sldLayoutId id="2147483746" r:id="rId3"/>
    <p:sldLayoutId id="2147483772" r:id="rId4"/>
    <p:sldLayoutId id="2147483767" r:id="rId5"/>
    <p:sldLayoutId id="2147483777" r:id="rId6"/>
    <p:sldLayoutId id="2147483753" r:id="rId7"/>
    <p:sldLayoutId id="2147483750" r:id="rId8"/>
    <p:sldLayoutId id="2147483773" r:id="rId9"/>
    <p:sldLayoutId id="2147483774" r:id="rId10"/>
    <p:sldLayoutId id="2147483775" r:id="rId11"/>
    <p:sldLayoutId id="2147483776" r:id="rId12"/>
    <p:sldLayoutId id="2147483778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75000"/>
        </a:lnSpc>
        <a:spcBef>
          <a:spcPct val="0"/>
        </a:spcBef>
        <a:buNone/>
        <a:defRPr lang="en-US" sz="3600" b="1" i="0" kern="1200" baseline="0" dirty="0">
          <a:solidFill>
            <a:srgbClr val="17617C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914400" rtl="0" eaLnBrk="1" latinLnBrk="0" hangingPunct="1">
        <a:lnSpc>
          <a:spcPct val="95000"/>
        </a:lnSpc>
        <a:spcBef>
          <a:spcPct val="20000"/>
        </a:spcBef>
        <a:buFont typeface="Courier New"/>
        <a:buChar char="o"/>
        <a:defRPr lang="en-US" sz="2400" b="0" i="0" kern="1200" dirty="0" smtClean="0">
          <a:solidFill>
            <a:srgbClr val="17617C"/>
          </a:solidFill>
          <a:latin typeface="Calibri"/>
          <a:ea typeface="+mn-ea"/>
          <a:cs typeface="Calibri"/>
        </a:defRPr>
      </a:lvl1pPr>
      <a:lvl2pPr marL="742950" indent="-342900" algn="l" defTabSz="914400" rtl="0" eaLnBrk="1" latinLnBrk="0" hangingPunct="1">
        <a:lnSpc>
          <a:spcPct val="95000"/>
        </a:lnSpc>
        <a:spcBef>
          <a:spcPct val="20000"/>
        </a:spcBef>
        <a:buClrTx/>
        <a:buFont typeface="Arial"/>
        <a:buChar char="•"/>
        <a:defRPr lang="en-US" sz="2000" b="0" i="0" kern="1200" dirty="0" smtClean="0">
          <a:solidFill>
            <a:srgbClr val="17617C"/>
          </a:solidFill>
          <a:latin typeface="Calibri"/>
          <a:ea typeface="+mn-ea"/>
          <a:cs typeface="Calibri"/>
        </a:defRPr>
      </a:lvl2pPr>
      <a:lvl3pPr marL="1028700" indent="-342900" algn="l" defTabSz="914400" rtl="0" eaLnBrk="1" latinLnBrk="0" hangingPunct="1">
        <a:lnSpc>
          <a:spcPct val="95000"/>
        </a:lnSpc>
        <a:spcBef>
          <a:spcPct val="20000"/>
        </a:spcBef>
        <a:buClrTx/>
        <a:buFont typeface="Arial"/>
        <a:buChar char="•"/>
        <a:defRPr lang="en-US" sz="1800" b="0" i="0" kern="1200" dirty="0" smtClean="0">
          <a:solidFill>
            <a:srgbClr val="17617C"/>
          </a:solidFill>
          <a:latin typeface="Calibri"/>
          <a:ea typeface="+mn-ea"/>
          <a:cs typeface="Calibri"/>
        </a:defRPr>
      </a:lvl3pPr>
      <a:lvl4pPr marL="1314450" indent="-342900" algn="l" defTabSz="914400" rtl="0" eaLnBrk="1" latinLnBrk="0" hangingPunct="1">
        <a:lnSpc>
          <a:spcPct val="95000"/>
        </a:lnSpc>
        <a:spcBef>
          <a:spcPct val="20000"/>
        </a:spcBef>
        <a:buClrTx/>
        <a:buFont typeface="Arial"/>
        <a:buChar char="•"/>
        <a:defRPr lang="en-US" sz="1600" b="0" i="0" kern="1200" dirty="0" smtClean="0">
          <a:solidFill>
            <a:srgbClr val="17617C"/>
          </a:solidFill>
          <a:latin typeface="Calibri"/>
          <a:ea typeface="+mn-ea"/>
          <a:cs typeface="Calibri"/>
        </a:defRPr>
      </a:lvl4pPr>
      <a:lvl5pPr marL="1257300" indent="0" algn="l" defTabSz="914400" rtl="0" eaLnBrk="1" latinLnBrk="0" hangingPunct="1">
        <a:lnSpc>
          <a:spcPct val="95000"/>
        </a:lnSpc>
        <a:spcBef>
          <a:spcPct val="20000"/>
        </a:spcBef>
        <a:buClrTx/>
        <a:buFont typeface="Arial"/>
        <a:buNone/>
        <a:defRPr lang="en-US" sz="1400" kern="1200" baseline="0" dirty="0" smtClean="0">
          <a:solidFill>
            <a:prstClr val="black">
              <a:lumMod val="75000"/>
              <a:lumOff val="25000"/>
            </a:prstClr>
          </a:solidFill>
          <a:latin typeface="Qualcomm Regular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7943" y="2000249"/>
            <a:ext cx="5693038" cy="1649682"/>
          </a:xfrm>
        </p:spPr>
        <p:txBody>
          <a:bodyPr/>
          <a:lstStyle/>
          <a:p>
            <a:r>
              <a:rPr lang="en-US" dirty="0" smtClean="0"/>
              <a:t>Series 21</a:t>
            </a:r>
          </a:p>
          <a:p>
            <a:r>
              <a:rPr lang="en-US" dirty="0" smtClean="0"/>
              <a:t>Proximity Beacon™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62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imbal S21_1660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257" y="71296"/>
            <a:ext cx="6575248" cy="4307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9" y="417666"/>
            <a:ext cx="11200052" cy="525850"/>
          </a:xfrm>
        </p:spPr>
        <p:txBody>
          <a:bodyPr/>
          <a:lstStyle/>
          <a:p>
            <a:r>
              <a:rPr lang="en-US" dirty="0" smtClean="0"/>
              <a:t>Introducing the Series 21 Proximity Beacon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5898" y="1132674"/>
            <a:ext cx="6945032" cy="218521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 new Gimbal Series 21 </a:t>
            </a:r>
            <a:r>
              <a:rPr lang="en-US" sz="2800" dirty="0" smtClean="0"/>
              <a:t>proximity beacon </a:t>
            </a:r>
            <a:r>
              <a:rPr lang="en-US" sz="2800" dirty="0"/>
              <a:t>is:</a:t>
            </a:r>
          </a:p>
          <a:p>
            <a:pPr lvl="0"/>
            <a:r>
              <a:rPr lang="en-US" dirty="0" smtClean="0"/>
              <a:t>30</a:t>
            </a:r>
            <a:r>
              <a:rPr lang="en-US" dirty="0"/>
              <a:t>% </a:t>
            </a:r>
            <a:r>
              <a:rPr lang="en-US" dirty="0" smtClean="0"/>
              <a:t>smaller* </a:t>
            </a:r>
          </a:p>
          <a:p>
            <a:pPr lvl="0"/>
            <a:r>
              <a:rPr lang="en-US" dirty="0" smtClean="0"/>
              <a:t>50</a:t>
            </a:r>
            <a:r>
              <a:rPr lang="en-US" dirty="0"/>
              <a:t>% longer battery </a:t>
            </a:r>
            <a:r>
              <a:rPr lang="en-US" dirty="0" smtClean="0"/>
              <a:t>life* (up to 18 months)</a:t>
            </a:r>
          </a:p>
          <a:p>
            <a:pPr lvl="0"/>
            <a:r>
              <a:rPr lang="en-US" dirty="0"/>
              <a:t>developed to reduce installation time by </a:t>
            </a:r>
            <a:r>
              <a:rPr lang="en-US" dirty="0" smtClean="0"/>
              <a:t>1/3*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 bwMode="gray">
          <a:xfrm>
            <a:off x="480060" y="2857500"/>
            <a:ext cx="11067301" cy="34747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95000"/>
              </a:lnSpc>
              <a:spcBef>
                <a:spcPct val="20000"/>
              </a:spcBef>
              <a:buFont typeface="Courier New"/>
              <a:buChar char="o"/>
            </a:pPr>
            <a:r>
              <a:rPr lang="en-US" sz="2400" dirty="0" smtClean="0">
                <a:solidFill>
                  <a:srgbClr val="17617C"/>
                </a:solidFill>
                <a:latin typeface="Calibri"/>
                <a:cs typeface="Calibri"/>
              </a:rPr>
              <a:t>extremely low-maintenance</a:t>
            </a:r>
          </a:p>
          <a:p>
            <a:pPr marL="342900" indent="-342900">
              <a:lnSpc>
                <a:spcPct val="95000"/>
              </a:lnSpc>
              <a:spcBef>
                <a:spcPct val="20000"/>
              </a:spcBef>
              <a:buFont typeface="Courier New"/>
              <a:buChar char="o"/>
            </a:pPr>
            <a:r>
              <a:rPr lang="en-US" sz="2400" dirty="0">
                <a:solidFill>
                  <a:srgbClr val="17617C"/>
                </a:solidFill>
                <a:cs typeface="Calibri"/>
              </a:rPr>
              <a:t>water resistance for safe outdoor use</a:t>
            </a:r>
          </a:p>
          <a:p>
            <a:pPr marL="342900" indent="-342900">
              <a:lnSpc>
                <a:spcPct val="95000"/>
              </a:lnSpc>
              <a:spcBef>
                <a:spcPct val="20000"/>
              </a:spcBef>
              <a:buFont typeface="Courier New"/>
              <a:buChar char="o"/>
            </a:pPr>
            <a:r>
              <a:rPr lang="en-US" sz="2400" dirty="0" smtClean="0">
                <a:solidFill>
                  <a:srgbClr val="17617C"/>
                </a:solidFill>
                <a:latin typeface="Calibri"/>
                <a:cs typeface="Calibri"/>
              </a:rPr>
              <a:t>competitively </a:t>
            </a:r>
            <a:r>
              <a:rPr lang="en-US" sz="2400" dirty="0">
                <a:solidFill>
                  <a:srgbClr val="17617C"/>
                </a:solidFill>
                <a:latin typeface="Calibri"/>
                <a:cs typeface="Calibri"/>
              </a:rPr>
              <a:t>priced </a:t>
            </a:r>
            <a:r>
              <a:rPr lang="en-US" sz="2400" dirty="0" smtClean="0">
                <a:solidFill>
                  <a:srgbClr val="17617C"/>
                </a:solidFill>
                <a:latin typeface="Calibri"/>
                <a:cs typeface="Calibri"/>
              </a:rPr>
              <a:t>for </a:t>
            </a:r>
            <a:r>
              <a:rPr lang="en-US" sz="2400" dirty="0">
                <a:solidFill>
                  <a:srgbClr val="17617C"/>
                </a:solidFill>
                <a:latin typeface="Calibri"/>
                <a:cs typeface="Calibri"/>
              </a:rPr>
              <a:t>large-scale, enterprise deployments</a:t>
            </a:r>
          </a:p>
          <a:p>
            <a:pPr marL="342900" indent="-342900">
              <a:lnSpc>
                <a:spcPct val="95000"/>
              </a:lnSpc>
              <a:spcBef>
                <a:spcPct val="20000"/>
              </a:spcBef>
              <a:buFont typeface="Courier New"/>
              <a:buChar char="o"/>
            </a:pPr>
            <a:r>
              <a:rPr lang="en-US" sz="2400" dirty="0">
                <a:solidFill>
                  <a:srgbClr val="17617C"/>
                </a:solidFill>
                <a:latin typeface="Calibri"/>
                <a:cs typeface="Calibri"/>
              </a:rPr>
              <a:t>delivered with four (4) AA batteries </a:t>
            </a:r>
            <a:r>
              <a:rPr lang="en-US" sz="2400" dirty="0" smtClean="0">
                <a:solidFill>
                  <a:srgbClr val="17617C"/>
                </a:solidFill>
                <a:latin typeface="Calibri"/>
                <a:cs typeface="Calibri"/>
              </a:rPr>
              <a:t>pre-loaded, </a:t>
            </a:r>
            <a:r>
              <a:rPr lang="en-US" sz="2400" dirty="0">
                <a:solidFill>
                  <a:srgbClr val="17617C"/>
                </a:solidFill>
                <a:latin typeface="Calibri"/>
                <a:cs typeface="Calibri"/>
              </a:rPr>
              <a:t>an on/off </a:t>
            </a:r>
            <a:r>
              <a:rPr lang="en-US" sz="2400" dirty="0" smtClean="0">
                <a:solidFill>
                  <a:srgbClr val="17617C"/>
                </a:solidFill>
                <a:latin typeface="Calibri"/>
                <a:cs typeface="Calibri"/>
              </a:rPr>
              <a:t>switch</a:t>
            </a:r>
          </a:p>
          <a:p>
            <a:pPr marL="342900" indent="-342900">
              <a:lnSpc>
                <a:spcPct val="95000"/>
              </a:lnSpc>
              <a:spcBef>
                <a:spcPct val="20000"/>
              </a:spcBef>
              <a:buFont typeface="Courier New"/>
              <a:buChar char="o"/>
            </a:pPr>
            <a:r>
              <a:rPr lang="en-US" sz="2400" dirty="0" smtClean="0">
                <a:solidFill>
                  <a:srgbClr val="17617C"/>
                </a:solidFill>
                <a:latin typeface="Calibri"/>
                <a:cs typeface="Calibri"/>
              </a:rPr>
              <a:t>features </a:t>
            </a:r>
            <a:r>
              <a:rPr lang="en-US" sz="2400" dirty="0">
                <a:solidFill>
                  <a:srgbClr val="17617C"/>
                </a:solidFill>
                <a:latin typeface="Calibri"/>
                <a:cs typeface="Calibri"/>
              </a:rPr>
              <a:t>bi-color LED lights to easily determine the beacons functionality</a:t>
            </a:r>
          </a:p>
          <a:p>
            <a:pPr marL="342900" indent="-342900">
              <a:lnSpc>
                <a:spcPct val="95000"/>
              </a:lnSpc>
              <a:spcBef>
                <a:spcPct val="20000"/>
              </a:spcBef>
              <a:buFont typeface="Courier New"/>
              <a:buChar char="o"/>
            </a:pPr>
            <a:endParaRPr lang="en-US" sz="2400" dirty="0" smtClean="0">
              <a:solidFill>
                <a:srgbClr val="17617C"/>
              </a:solidFill>
              <a:latin typeface="Calibri"/>
              <a:cs typeface="Calibri"/>
            </a:endParaRP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sz="2000" i="1" dirty="0">
                <a:solidFill>
                  <a:srgbClr val="17617C"/>
                </a:solidFill>
                <a:latin typeface="Calibri"/>
                <a:cs typeface="Calibri"/>
              </a:rPr>
              <a:t>*compared to the previous Series 20 model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980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21 Pricing and Availability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95898" y="1052664"/>
            <a:ext cx="7253642" cy="531837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Pricing:</a:t>
            </a:r>
          </a:p>
          <a:p>
            <a:r>
              <a:rPr lang="en-US" dirty="0" smtClean="0"/>
              <a:t>1- 9,999   S21 Beacons - $30/ea. + shipping &amp; handling</a:t>
            </a:r>
          </a:p>
          <a:p>
            <a:r>
              <a:rPr lang="en-US" dirty="0" smtClean="0"/>
              <a:t>10,000+   S21 Beacons - $25/ea. + shipping &amp; handling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Color:</a:t>
            </a:r>
          </a:p>
          <a:p>
            <a:r>
              <a:rPr lang="en-US" dirty="0" smtClean="0"/>
              <a:t>White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Availability:</a:t>
            </a:r>
          </a:p>
          <a:p>
            <a:r>
              <a:rPr lang="en-US" dirty="0" smtClean="0"/>
              <a:t>Available in volume early January 2015</a:t>
            </a:r>
          </a:p>
          <a:p>
            <a:r>
              <a:rPr lang="en-US" dirty="0" smtClean="0"/>
              <a:t>FCC Certified in the US; other countries pending</a:t>
            </a:r>
          </a:p>
        </p:txBody>
      </p:sp>
      <p:pic>
        <p:nvPicPr>
          <p:cNvPr id="5" name="Picture 4" descr="Gimbal S21_151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966" y="66547"/>
            <a:ext cx="4682928" cy="3645306"/>
          </a:xfrm>
          <a:prstGeom prst="rect">
            <a:avLst/>
          </a:prstGeom>
        </p:spPr>
      </p:pic>
      <p:pic>
        <p:nvPicPr>
          <p:cNvPr id="10" name="Picture 9" descr="Gimbal S21_174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840" y="2663232"/>
            <a:ext cx="5470754" cy="417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66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Qualcomm_Template_Standard_Guidelines.v7.20130410">
  <a:themeElements>
    <a:clrScheme name="Qualcomm Rebrand 2012">
      <a:dk1>
        <a:sysClr val="windowText" lastClr="000000"/>
      </a:dk1>
      <a:lt1>
        <a:srgbClr val="FFFFFF"/>
      </a:lt1>
      <a:dk2>
        <a:srgbClr val="89D1B2"/>
      </a:dk2>
      <a:lt2>
        <a:srgbClr val="00ACBD"/>
      </a:lt2>
      <a:accent1>
        <a:srgbClr val="70CFEE"/>
      </a:accent1>
      <a:accent2>
        <a:srgbClr val="FCB53B"/>
      </a:accent2>
      <a:accent3>
        <a:srgbClr val="153C66"/>
      </a:accent3>
      <a:accent4>
        <a:srgbClr val="FFD939"/>
      </a:accent4>
      <a:accent5>
        <a:srgbClr val="F7921E"/>
      </a:accent5>
      <a:accent6>
        <a:srgbClr val="F15B35"/>
      </a:accent6>
      <a:hlink>
        <a:srgbClr val="E74346"/>
      </a:hlink>
      <a:folHlink>
        <a:srgbClr val="3A3A3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  <a:ex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bg1"/>
            </a:solidFill>
          </a:defRPr>
        </a:defPPr>
      </a:lstStyle>
    </a:spDef>
    <a:lnDef>
      <a:spPr>
        <a:ln w="38100">
          <a:gradFill flip="none" rotWithShape="1">
            <a:gsLst>
              <a:gs pos="0">
                <a:srgbClr val="143C66"/>
              </a:gs>
              <a:gs pos="100000">
                <a:srgbClr val="008080"/>
              </a:gs>
            </a:gsLst>
            <a:lin ang="0" scaled="1"/>
            <a:tileRect/>
          </a:gra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vert="horz" wrap="square" lIns="91440" tIns="45720" rIns="91440" bIns="45720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16FBC2CDBAAA469639C71CD33FA0D7" ma:contentTypeVersion="0" ma:contentTypeDescription="Create a new document." ma:contentTypeScope="" ma:versionID="2a70c620903527caa90c0818afd03a00">
  <xsd:schema xmlns:xsd="http://www.w3.org/2001/XMLSchema" xmlns:xs="http://www.w3.org/2001/XMLSchema" xmlns:p="http://schemas.microsoft.com/office/2006/metadata/properties" xmlns:ns2="9ae0845d-744a-4ed9-9f96-e1d079ca4701" targetNamespace="http://schemas.microsoft.com/office/2006/metadata/properties" ma:root="true" ma:fieldsID="8c5e363d09623904c0c0f262434f0256" ns2:_="">
    <xsd:import namespace="9ae0845d-744a-4ed9-9f96-e1d079ca470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e0845d-744a-4ed9-9f96-e1d079ca470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ae0845d-744a-4ed9-9f96-e1d079ca4701">HVPF3T5F4RVS-189-372</_dlc_DocId>
    <_dlc_DocIdUrl xmlns="9ae0845d-744a-4ed9-9f96-e1d079ca4701">
      <Url>http://sharepoint/corp/QRS/_layouts/DocIdRedir.aspx?ID=HVPF3T5F4RVS-189-372</Url>
      <Description>HVPF3T5F4RVS-189-372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D19889-0D95-4565-9617-4045418E9F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e0845d-744a-4ed9-9f96-e1d079ca47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B52C02-4C95-40C2-AB62-A61A0C7943C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027977E7-F5D7-4583-987C-0BFE4E443431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9ae0845d-744a-4ed9-9f96-e1d079ca4701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6504FECE-84B6-436A-B1C1-FD38637BBD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Qualcomm_Template_Standard_Guidelines.v7.20130410.thmx</Template>
  <TotalTime>77998</TotalTime>
  <Words>159</Words>
  <Application>Microsoft Macintosh PowerPoint</Application>
  <PresentationFormat>Custom</PresentationFormat>
  <Paragraphs>26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Qualcomm_Template_Standard_Guidelines.v7.20130410</vt:lpstr>
      <vt:lpstr>PowerPoint Presentation</vt:lpstr>
      <vt:lpstr>Introducing the Series 21 Proximity Beacon</vt:lpstr>
      <vt:lpstr>Series 21 Pricing and Availability</vt:lpstr>
    </vt:vector>
  </TitlesOfParts>
  <Company>Qualcomm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Qualcomm Leadership</dc:title>
  <dc:creator>Caroline Walker</dc:creator>
  <cp:lastModifiedBy>Chris Phenner</cp:lastModifiedBy>
  <cp:revision>1270</cp:revision>
  <cp:lastPrinted>2013-10-30T19:55:06Z</cp:lastPrinted>
  <dcterms:created xsi:type="dcterms:W3CDTF">2013-06-27T19:57:13Z</dcterms:created>
  <dcterms:modified xsi:type="dcterms:W3CDTF">2015-02-10T17:07:11Z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0x010100FC16FBC2CDBAAA469639C71CD33FA0D7</vt:lpwstr>
  </property>
  <property fmtid="{D5CDD505-2E9C-101B-9397-08002B2CF9AE}" pid="3" name="_dlc_DocIdItemGuid">
    <vt:lpwstr>1c7a761b-5d19-46df-ade7-1c4708e85549</vt:lpwstr>
  </property>
</Properties>
</file>