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8288000" cy="10287000"/>
  <p:notesSz cx="6858000" cy="9144000"/>
  <p:embeddedFontLst>
    <p:embeddedFont>
      <p:font typeface="Arimo" panose="020B0604020202020204" charset="0"/>
      <p:regular r:id="rId52"/>
    </p:embeddedFont>
    <p:embeddedFont>
      <p:font typeface="Arimo Bold" panose="020B0604020202020204" charset="0"/>
      <p:regular r:id="rId53"/>
    </p:embeddedFont>
    <p:embeddedFont>
      <p:font typeface="Poppins" panose="00000500000000000000" pitchFamily="2" charset="0"/>
      <p:regular r:id="rId54"/>
      <p:bold r:id="rId55"/>
      <p:italic r:id="rId56"/>
      <p:boldItalic r:id="rId57"/>
    </p:embeddedFont>
    <p:embeddedFont>
      <p:font typeface="Poppins Bold" panose="00000800000000000000" charset="0"/>
      <p:regular r:id="rId58"/>
    </p:embeddedFont>
    <p:embeddedFont>
      <p:font typeface="Poppins Semi-Bold" panose="020B0604020202020204" charset="0"/>
      <p:regular r:id="rId59"/>
    </p:embeddedFont>
    <p:embeddedFont>
      <p:font typeface="Poppins Semi-Bold Italics" panose="020B0604020202020204" charset="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972B9-5D2D-478A-93FA-4D749880B2E4}" v="7" dt="2025-06-08T14:32:16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Nguyễn" userId="1e47432ca9c76fba" providerId="LiveId" clId="{612972B9-5D2D-478A-93FA-4D749880B2E4}"/>
    <pc:docChg chg="undo custSel delSld modSld">
      <pc:chgData name="Nam Nguyễn" userId="1e47432ca9c76fba" providerId="LiveId" clId="{612972B9-5D2D-478A-93FA-4D749880B2E4}" dt="2025-06-08T14:33:49.334" v="482" actId="20577"/>
      <pc:docMkLst>
        <pc:docMk/>
      </pc:docMkLst>
      <pc:sldChg chg="modSp mod">
        <pc:chgData name="Nam Nguyễn" userId="1e47432ca9c76fba" providerId="LiveId" clId="{612972B9-5D2D-478A-93FA-4D749880B2E4}" dt="2025-06-06T16:14:34.673" v="12" actId="113"/>
        <pc:sldMkLst>
          <pc:docMk/>
          <pc:sldMk cId="0" sldId="257"/>
        </pc:sldMkLst>
        <pc:spChg chg="mod">
          <ac:chgData name="Nam Nguyễn" userId="1e47432ca9c76fba" providerId="LiveId" clId="{612972B9-5D2D-478A-93FA-4D749880B2E4}" dt="2025-06-06T16:14:34.673" v="12" actId="113"/>
          <ac:spMkLst>
            <pc:docMk/>
            <pc:sldMk cId="0" sldId="257"/>
            <ac:spMk id="8" creationId="{00000000-0000-0000-0000-000000000000}"/>
          </ac:spMkLst>
        </pc:spChg>
      </pc:sldChg>
      <pc:sldChg chg="addSp delSp modSp mod">
        <pc:chgData name="Nam Nguyễn" userId="1e47432ca9c76fba" providerId="LiveId" clId="{612972B9-5D2D-478A-93FA-4D749880B2E4}" dt="2025-06-08T02:43:42.996" v="303" actId="478"/>
        <pc:sldMkLst>
          <pc:docMk/>
          <pc:sldMk cId="0" sldId="259"/>
        </pc:sldMkLst>
        <pc:spChg chg="mod">
          <ac:chgData name="Nam Nguyễn" userId="1e47432ca9c76fba" providerId="LiveId" clId="{612972B9-5D2D-478A-93FA-4D749880B2E4}" dt="2025-06-06T16:17:10.478" v="79" actId="123"/>
          <ac:spMkLst>
            <pc:docMk/>
            <pc:sldMk cId="0" sldId="259"/>
            <ac:spMk id="5" creationId="{00000000-0000-0000-0000-000000000000}"/>
          </ac:spMkLst>
        </pc:spChg>
        <pc:spChg chg="mod">
          <ac:chgData name="Nam Nguyễn" userId="1e47432ca9c76fba" providerId="LiveId" clId="{612972B9-5D2D-478A-93FA-4D749880B2E4}" dt="2025-06-06T16:17:03.643" v="77" actId="14100"/>
          <ac:spMkLst>
            <pc:docMk/>
            <pc:sldMk cId="0" sldId="259"/>
            <ac:spMk id="6" creationId="{00000000-0000-0000-0000-000000000000}"/>
          </ac:spMkLst>
        </pc:spChg>
        <pc:spChg chg="add del mod">
          <ac:chgData name="Nam Nguyễn" userId="1e47432ca9c76fba" providerId="LiveId" clId="{612972B9-5D2D-478A-93FA-4D749880B2E4}" dt="2025-06-08T02:43:42.996" v="303" actId="478"/>
          <ac:spMkLst>
            <pc:docMk/>
            <pc:sldMk cId="0" sldId="259"/>
            <ac:spMk id="7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3:25:08" v="382" actId="20577"/>
        <pc:sldMkLst>
          <pc:docMk/>
          <pc:sldMk cId="0" sldId="261"/>
        </pc:sldMkLst>
        <pc:spChg chg="mod">
          <ac:chgData name="Nam Nguyễn" userId="1e47432ca9c76fba" providerId="LiveId" clId="{612972B9-5D2D-478A-93FA-4D749880B2E4}" dt="2025-06-08T13:25:08" v="382" actId="20577"/>
          <ac:spMkLst>
            <pc:docMk/>
            <pc:sldMk cId="0" sldId="261"/>
            <ac:spMk id="8" creationId="{00000000-0000-0000-0000-000000000000}"/>
          </ac:spMkLst>
        </pc:spChg>
        <pc:spChg chg="mod">
          <ac:chgData name="Nam Nguyễn" userId="1e47432ca9c76fba" providerId="LiveId" clId="{612972B9-5D2D-478A-93FA-4D749880B2E4}" dt="2025-06-06T16:18:09.154" v="88" actId="14100"/>
          <ac:spMkLst>
            <pc:docMk/>
            <pc:sldMk cId="0" sldId="261"/>
            <ac:spMk id="9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3:45:19.293" v="421" actId="20577"/>
        <pc:sldMkLst>
          <pc:docMk/>
          <pc:sldMk cId="0" sldId="262"/>
        </pc:sldMkLst>
        <pc:spChg chg="mod">
          <ac:chgData name="Nam Nguyễn" userId="1e47432ca9c76fba" providerId="LiveId" clId="{612972B9-5D2D-478A-93FA-4D749880B2E4}" dt="2025-06-08T13:45:19.293" v="421" actId="20577"/>
          <ac:spMkLst>
            <pc:docMk/>
            <pc:sldMk cId="0" sldId="262"/>
            <ac:spMk id="8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3:08:38.204" v="308" actId="1076"/>
        <pc:sldMkLst>
          <pc:docMk/>
          <pc:sldMk cId="0" sldId="269"/>
        </pc:sldMkLst>
        <pc:spChg chg="mod">
          <ac:chgData name="Nam Nguyễn" userId="1e47432ca9c76fba" providerId="LiveId" clId="{612972B9-5D2D-478A-93FA-4D749880B2E4}" dt="2025-06-08T13:08:38.204" v="308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Nam Nguyễn" userId="1e47432ca9c76fba" providerId="LiveId" clId="{612972B9-5D2D-478A-93FA-4D749880B2E4}" dt="2025-06-06T16:22:38.395" v="103" actId="14100"/>
          <ac:spMkLst>
            <pc:docMk/>
            <pc:sldMk cId="0" sldId="269"/>
            <ac:spMk id="7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3:09:24.662" v="310" actId="20577"/>
        <pc:sldMkLst>
          <pc:docMk/>
          <pc:sldMk cId="0" sldId="271"/>
        </pc:sldMkLst>
        <pc:spChg chg="mod">
          <ac:chgData name="Nam Nguyễn" userId="1e47432ca9c76fba" providerId="LiveId" clId="{612972B9-5D2D-478A-93FA-4D749880B2E4}" dt="2025-06-08T13:09:24.662" v="310" actId="20577"/>
          <ac:spMkLst>
            <pc:docMk/>
            <pc:sldMk cId="0" sldId="271"/>
            <ac:spMk id="7" creationId="{00000000-0000-0000-0000-000000000000}"/>
          </ac:spMkLst>
        </pc:spChg>
      </pc:sldChg>
      <pc:sldChg chg="addSp delSp modSp mod">
        <pc:chgData name="Nam Nguyễn" userId="1e47432ca9c76fba" providerId="LiveId" clId="{612972B9-5D2D-478A-93FA-4D749880B2E4}" dt="2025-06-08T13:10:33.776" v="332" actId="1076"/>
        <pc:sldMkLst>
          <pc:docMk/>
          <pc:sldMk cId="0" sldId="272"/>
        </pc:sldMkLst>
        <pc:spChg chg="mod ord">
          <ac:chgData name="Nam Nguyễn" userId="1e47432ca9c76fba" providerId="LiveId" clId="{612972B9-5D2D-478A-93FA-4D749880B2E4}" dt="2025-06-08T13:10:33.776" v="332" actId="1076"/>
          <ac:spMkLst>
            <pc:docMk/>
            <pc:sldMk cId="0" sldId="272"/>
            <ac:spMk id="5" creationId="{00000000-0000-0000-0000-000000000000}"/>
          </ac:spMkLst>
        </pc:spChg>
        <pc:spChg chg="del">
          <ac:chgData name="Nam Nguyễn" userId="1e47432ca9c76fba" providerId="LiveId" clId="{612972B9-5D2D-478A-93FA-4D749880B2E4}" dt="2025-06-08T13:10:15.541" v="325" actId="478"/>
          <ac:spMkLst>
            <pc:docMk/>
            <pc:sldMk cId="0" sldId="272"/>
            <ac:spMk id="6" creationId="{00000000-0000-0000-0000-000000000000}"/>
          </ac:spMkLst>
        </pc:spChg>
        <pc:spChg chg="mod">
          <ac:chgData name="Nam Nguyễn" userId="1e47432ca9c76fba" providerId="LiveId" clId="{612972B9-5D2D-478A-93FA-4D749880B2E4}" dt="2025-06-08T13:09:45.380" v="314" actId="6549"/>
          <ac:spMkLst>
            <pc:docMk/>
            <pc:sldMk cId="0" sldId="272"/>
            <ac:spMk id="8" creationId="{00000000-0000-0000-0000-000000000000}"/>
          </ac:spMkLst>
        </pc:spChg>
        <pc:picChg chg="add mod">
          <ac:chgData name="Nam Nguyễn" userId="1e47432ca9c76fba" providerId="LiveId" clId="{612972B9-5D2D-478A-93FA-4D749880B2E4}" dt="2025-06-08T13:10:23.998" v="330" actId="1076"/>
          <ac:picMkLst>
            <pc:docMk/>
            <pc:sldMk cId="0" sldId="272"/>
            <ac:picMk id="10" creationId="{91F1BC5B-5345-3BBC-7FF1-FFE4D9A54ECC}"/>
          </ac:picMkLst>
        </pc:picChg>
      </pc:sldChg>
      <pc:sldChg chg="modSp mod">
        <pc:chgData name="Nam Nguyễn" userId="1e47432ca9c76fba" providerId="LiveId" clId="{612972B9-5D2D-478A-93FA-4D749880B2E4}" dt="2025-06-08T13:09:49.851" v="320" actId="6549"/>
        <pc:sldMkLst>
          <pc:docMk/>
          <pc:sldMk cId="0" sldId="273"/>
        </pc:sldMkLst>
        <pc:spChg chg="mod">
          <ac:chgData name="Nam Nguyễn" userId="1e47432ca9c76fba" providerId="LiveId" clId="{612972B9-5D2D-478A-93FA-4D749880B2E4}" dt="2025-06-08T13:09:49.851" v="320" actId="6549"/>
          <ac:spMkLst>
            <pc:docMk/>
            <pc:sldMk cId="0" sldId="273"/>
            <ac:spMk id="8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3:09:52.627" v="324" actId="20577"/>
        <pc:sldMkLst>
          <pc:docMk/>
          <pc:sldMk cId="0" sldId="274"/>
        </pc:sldMkLst>
        <pc:spChg chg="mod">
          <ac:chgData name="Nam Nguyễn" userId="1e47432ca9c76fba" providerId="LiveId" clId="{612972B9-5D2D-478A-93FA-4D749880B2E4}" dt="2025-06-08T13:09:52.627" v="324" actId="20577"/>
          <ac:spMkLst>
            <pc:docMk/>
            <pc:sldMk cId="0" sldId="274"/>
            <ac:spMk id="8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8T14:33:49.334" v="482" actId="20577"/>
        <pc:sldMkLst>
          <pc:docMk/>
          <pc:sldMk cId="0" sldId="277"/>
        </pc:sldMkLst>
        <pc:spChg chg="mod">
          <ac:chgData name="Nam Nguyễn" userId="1e47432ca9c76fba" providerId="LiveId" clId="{612972B9-5D2D-478A-93FA-4D749880B2E4}" dt="2025-06-08T14:33:37.780" v="481" actId="1076"/>
          <ac:spMkLst>
            <pc:docMk/>
            <pc:sldMk cId="0" sldId="277"/>
            <ac:spMk id="2" creationId="{00000000-0000-0000-0000-000000000000}"/>
          </ac:spMkLst>
        </pc:spChg>
        <pc:graphicFrameChg chg="mod modGraphic">
          <ac:chgData name="Nam Nguyễn" userId="1e47432ca9c76fba" providerId="LiveId" clId="{612972B9-5D2D-478A-93FA-4D749880B2E4}" dt="2025-06-08T14:33:49.334" v="482" actId="20577"/>
          <ac:graphicFrameMkLst>
            <pc:docMk/>
            <pc:sldMk cId="0" sldId="277"/>
            <ac:graphicFrameMk id="5" creationId="{00000000-0000-0000-0000-000000000000}"/>
          </ac:graphicFrameMkLst>
        </pc:graphicFrameChg>
      </pc:sldChg>
      <pc:sldChg chg="modSp del mod">
        <pc:chgData name="Nam Nguyễn" userId="1e47432ca9c76fba" providerId="LiveId" clId="{612972B9-5D2D-478A-93FA-4D749880B2E4}" dt="2025-06-08T14:31:17.526" v="423" actId="2696"/>
        <pc:sldMkLst>
          <pc:docMk/>
          <pc:sldMk cId="0" sldId="278"/>
        </pc:sldMkLst>
      </pc:sldChg>
      <pc:sldChg chg="modSp mod">
        <pc:chgData name="Nam Nguyễn" userId="1e47432ca9c76fba" providerId="LiveId" clId="{612972B9-5D2D-478A-93FA-4D749880B2E4}" dt="2025-06-06T16:36:15.003" v="204" actId="20577"/>
        <pc:sldMkLst>
          <pc:docMk/>
          <pc:sldMk cId="0" sldId="282"/>
        </pc:sldMkLst>
        <pc:spChg chg="mod">
          <ac:chgData name="Nam Nguyễn" userId="1e47432ca9c76fba" providerId="LiveId" clId="{612972B9-5D2D-478A-93FA-4D749880B2E4}" dt="2025-06-06T16:36:15.003" v="204" actId="20577"/>
          <ac:spMkLst>
            <pc:docMk/>
            <pc:sldMk cId="0" sldId="282"/>
            <ac:spMk id="5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6T16:37:21.339" v="205" actId="122"/>
        <pc:sldMkLst>
          <pc:docMk/>
          <pc:sldMk cId="0" sldId="283"/>
        </pc:sldMkLst>
        <pc:graphicFrameChg chg="modGraphic">
          <ac:chgData name="Nam Nguyễn" userId="1e47432ca9c76fba" providerId="LiveId" clId="{612972B9-5D2D-478A-93FA-4D749880B2E4}" dt="2025-06-06T16:37:21.339" v="205" actId="122"/>
          <ac:graphicFrameMkLst>
            <pc:docMk/>
            <pc:sldMk cId="0" sldId="283"/>
            <ac:graphicFrameMk id="5" creationId="{00000000-0000-0000-0000-000000000000}"/>
          </ac:graphicFrameMkLst>
        </pc:graphicFrameChg>
      </pc:sldChg>
      <pc:sldChg chg="addSp delSp modSp mod">
        <pc:chgData name="Nam Nguyễn" userId="1e47432ca9c76fba" providerId="LiveId" clId="{612972B9-5D2D-478A-93FA-4D749880B2E4}" dt="2025-06-06T16:55:02.533" v="301" actId="1076"/>
        <pc:sldMkLst>
          <pc:docMk/>
          <pc:sldMk cId="0" sldId="291"/>
        </pc:sldMkLst>
        <pc:spChg chg="mod">
          <ac:chgData name="Nam Nguyễn" userId="1e47432ca9c76fba" providerId="LiveId" clId="{612972B9-5D2D-478A-93FA-4D749880B2E4}" dt="2025-06-06T16:54:54.239" v="298" actId="1076"/>
          <ac:spMkLst>
            <pc:docMk/>
            <pc:sldMk cId="0" sldId="291"/>
            <ac:spMk id="9" creationId="{00000000-0000-0000-0000-000000000000}"/>
          </ac:spMkLst>
        </pc:spChg>
        <pc:picChg chg="add mod">
          <ac:chgData name="Nam Nguyễn" userId="1e47432ca9c76fba" providerId="LiveId" clId="{612972B9-5D2D-478A-93FA-4D749880B2E4}" dt="2025-06-06T16:55:02.533" v="301" actId="1076"/>
          <ac:picMkLst>
            <pc:docMk/>
            <pc:sldMk cId="0" sldId="291"/>
            <ac:picMk id="13" creationId="{779FDBD3-B4F2-5B3D-A224-697E6FBFB755}"/>
          </ac:picMkLst>
        </pc:picChg>
      </pc:sldChg>
      <pc:sldChg chg="modSp mod">
        <pc:chgData name="Nam Nguyễn" userId="1e47432ca9c76fba" providerId="LiveId" clId="{612972B9-5D2D-478A-93FA-4D749880B2E4}" dt="2025-06-06T16:45:11.839" v="251"/>
        <pc:sldMkLst>
          <pc:docMk/>
          <pc:sldMk cId="0" sldId="296"/>
        </pc:sldMkLst>
        <pc:spChg chg="mod">
          <ac:chgData name="Nam Nguyễn" userId="1e47432ca9c76fba" providerId="LiveId" clId="{612972B9-5D2D-478A-93FA-4D749880B2E4}" dt="2025-06-06T16:45:11.839" v="251"/>
          <ac:spMkLst>
            <pc:docMk/>
            <pc:sldMk cId="0" sldId="296"/>
            <ac:spMk id="7" creationId="{00000000-0000-0000-0000-000000000000}"/>
          </ac:spMkLst>
        </pc:spChg>
      </pc:sldChg>
      <pc:sldChg chg="modSp mod">
        <pc:chgData name="Nam Nguyễn" userId="1e47432ca9c76fba" providerId="LiveId" clId="{612972B9-5D2D-478A-93FA-4D749880B2E4}" dt="2025-06-06T16:47:04.691" v="277" actId="113"/>
        <pc:sldMkLst>
          <pc:docMk/>
          <pc:sldMk cId="0" sldId="298"/>
        </pc:sldMkLst>
        <pc:spChg chg="mod">
          <ac:chgData name="Nam Nguyễn" userId="1e47432ca9c76fba" providerId="LiveId" clId="{612972B9-5D2D-478A-93FA-4D749880B2E4}" dt="2025-06-06T16:47:04.691" v="277" actId="113"/>
          <ac:spMkLst>
            <pc:docMk/>
            <pc:sldMk cId="0" sldId="298"/>
            <ac:spMk id="7" creationId="{00000000-0000-0000-0000-000000000000}"/>
          </ac:spMkLst>
        </pc:spChg>
      </pc:sldChg>
      <pc:sldChg chg="addSp delSp modSp mod">
        <pc:chgData name="Nam Nguyễn" userId="1e47432ca9c76fba" providerId="LiveId" clId="{612972B9-5D2D-478A-93FA-4D749880B2E4}" dt="2025-06-06T16:53:02.417" v="286" actId="14100"/>
        <pc:sldMkLst>
          <pc:docMk/>
          <pc:sldMk cId="0" sldId="304"/>
        </pc:sldMkLst>
        <pc:picChg chg="add mod">
          <ac:chgData name="Nam Nguyễn" userId="1e47432ca9c76fba" providerId="LiveId" clId="{612972B9-5D2D-478A-93FA-4D749880B2E4}" dt="2025-06-06T16:53:02.417" v="286" actId="14100"/>
          <ac:picMkLst>
            <pc:docMk/>
            <pc:sldMk cId="0" sldId="304"/>
            <ac:picMk id="12" creationId="{60DC2690-282A-DDEC-6CF5-B25C10B771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8916" y="2976191"/>
            <a:ext cx="14903046" cy="4334619"/>
          </a:xfrm>
          <a:custGeom>
            <a:avLst/>
            <a:gdLst/>
            <a:ahLst/>
            <a:cxnLst/>
            <a:rect l="l" t="t" r="r" b="b"/>
            <a:pathLst>
              <a:path w="14903046" h="4334619">
                <a:moveTo>
                  <a:pt x="0" y="0"/>
                </a:moveTo>
                <a:lnTo>
                  <a:pt x="14903046" y="0"/>
                </a:lnTo>
                <a:lnTo>
                  <a:pt x="14903046" y="4334618"/>
                </a:lnTo>
                <a:lnTo>
                  <a:pt x="0" y="433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45821" y="5726334"/>
            <a:ext cx="7315200" cy="1449740"/>
          </a:xfrm>
          <a:custGeom>
            <a:avLst/>
            <a:gdLst/>
            <a:ahLst/>
            <a:cxnLst/>
            <a:rect l="l" t="t" r="r" b="b"/>
            <a:pathLst>
              <a:path w="7315200" h="144974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21790" y="3278409"/>
            <a:ext cx="15163262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i="1">
                <a:solidFill>
                  <a:srgbClr val="2B2322"/>
                </a:solidFill>
                <a:latin typeface="Poppins Semi-Bold Italics"/>
                <a:ea typeface="Poppins Semi-Bold Italics"/>
                <a:cs typeface="Poppins Semi-Bold Italics"/>
                <a:sym typeface="Poppins Semi-Bold Italics"/>
              </a:rPr>
              <a:t>ĐỒ ÁN CUỐI KỲ MÔN </a:t>
            </a:r>
          </a:p>
          <a:p>
            <a:pPr algn="ctr">
              <a:lnSpc>
                <a:spcPts val="8400"/>
              </a:lnSpc>
            </a:pPr>
            <a:r>
              <a:rPr lang="en-US" sz="6000" b="1" i="1">
                <a:solidFill>
                  <a:srgbClr val="2B2322"/>
                </a:solidFill>
                <a:latin typeface="Poppins Semi-Bold Italics"/>
                <a:ea typeface="Poppins Semi-Bold Italics"/>
                <a:cs typeface="Poppins Semi-Bold Italics"/>
                <a:sym typeface="Poppins Semi-Bold Italics"/>
              </a:rPr>
              <a:t>CTDL &amp; GT</a:t>
            </a:r>
          </a:p>
        </p:txBody>
      </p:sp>
      <p:sp>
        <p:nvSpPr>
          <p:cNvPr id="5" name="Freeform 5"/>
          <p:cNvSpPr/>
          <p:nvPr/>
        </p:nvSpPr>
        <p:spPr>
          <a:xfrm rot="-5400000" flipH="1">
            <a:off x="1756006" y="4891653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>
            <a:off x="13129906" y="-634271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983905">
            <a:off x="1262914" y="257348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0" y="0"/>
                </a:moveTo>
                <a:lnTo>
                  <a:pt x="1666248" y="0"/>
                </a:lnTo>
                <a:lnTo>
                  <a:pt x="1666248" y="2574260"/>
                </a:lnTo>
                <a:lnTo>
                  <a:pt x="0" y="25742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6177332" flipH="1" flipV="1">
            <a:off x="15018806" y="7277943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2574260"/>
                </a:moveTo>
                <a:lnTo>
                  <a:pt x="0" y="2574260"/>
                </a:lnTo>
                <a:lnTo>
                  <a:pt x="0" y="0"/>
                </a:lnTo>
                <a:lnTo>
                  <a:pt x="1666247" y="0"/>
                </a:lnTo>
                <a:lnTo>
                  <a:pt x="1666247" y="257426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490206" y="5927329"/>
            <a:ext cx="4500467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GVHD: TRẦN VĂN THỌ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78305" y="6375004"/>
            <a:ext cx="2250233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NHÓM : 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164543" y="789938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7" y="2574259"/>
                </a:lnTo>
                <a:lnTo>
                  <a:pt x="16662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813" y="3804258"/>
            <a:ext cx="929497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1.2. Các thao tác cơ bản của Binary Search Tree: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21919" y="4804383"/>
            <a:ext cx="12965764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d. Duyệt cây: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Mục đích:</a:t>
            </a: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In ra các phần tử theo thứ tự khác nhau.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Các cách duyệt cây: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In-order (Trái - Gốc - Phải)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Pre-order (Gốc - Trái - Phải)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Post-order (Trái - Phải - Gốc)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2B232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79375" y="5000625"/>
            <a:ext cx="12109354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 Cài đặt các thao tác cơ bản của Binary Search Tree trên Python: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795002" y="5143500"/>
            <a:ext cx="8697996" cy="3443422"/>
          </a:xfrm>
          <a:custGeom>
            <a:avLst/>
            <a:gdLst/>
            <a:ahLst/>
            <a:cxnLst/>
            <a:rect l="l" t="t" r="r" b="b"/>
            <a:pathLst>
              <a:path w="8697996" h="3443422">
                <a:moveTo>
                  <a:pt x="0" y="0"/>
                </a:moveTo>
                <a:lnTo>
                  <a:pt x="8697996" y="0"/>
                </a:lnTo>
                <a:lnTo>
                  <a:pt x="8697996" y="3443422"/>
                </a:lnTo>
                <a:lnTo>
                  <a:pt x="0" y="34434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688" r="-5577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1255" y="3658793"/>
            <a:ext cx="7916495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2.1 Cài đặt Binary Search Tree: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46118" y="4690668"/>
            <a:ext cx="11643441" cy="4292688"/>
          </a:xfrm>
          <a:custGeom>
            <a:avLst/>
            <a:gdLst/>
            <a:ahLst/>
            <a:cxnLst/>
            <a:rect l="l" t="t" r="r" b="b"/>
            <a:pathLst>
              <a:path w="11643441" h="4292688">
                <a:moveTo>
                  <a:pt x="0" y="0"/>
                </a:moveTo>
                <a:lnTo>
                  <a:pt x="11643441" y="0"/>
                </a:lnTo>
                <a:lnTo>
                  <a:pt x="11643441" y="4292688"/>
                </a:lnTo>
                <a:lnTo>
                  <a:pt x="0" y="429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1255" y="3658793"/>
            <a:ext cx="7916495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2.2 Thêm node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38921" y="4880583"/>
            <a:ext cx="10640637" cy="1490040"/>
          </a:xfrm>
          <a:custGeom>
            <a:avLst/>
            <a:gdLst/>
            <a:ahLst/>
            <a:cxnLst/>
            <a:rect l="l" t="t" r="r" b="b"/>
            <a:pathLst>
              <a:path w="10640637" h="1490040">
                <a:moveTo>
                  <a:pt x="0" y="0"/>
                </a:moveTo>
                <a:lnTo>
                  <a:pt x="10640638" y="0"/>
                </a:lnTo>
                <a:lnTo>
                  <a:pt x="10640638" y="1490040"/>
                </a:lnTo>
                <a:lnTo>
                  <a:pt x="0" y="14900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23681" y="6370623"/>
            <a:ext cx="10640637" cy="1938247"/>
          </a:xfrm>
          <a:custGeom>
            <a:avLst/>
            <a:gdLst/>
            <a:ahLst/>
            <a:cxnLst/>
            <a:rect l="l" t="t" r="r" b="b"/>
            <a:pathLst>
              <a:path w="10677662" h="1938247">
                <a:moveTo>
                  <a:pt x="0" y="0"/>
                </a:moveTo>
                <a:lnTo>
                  <a:pt x="10677662" y="0"/>
                </a:lnTo>
                <a:lnTo>
                  <a:pt x="10677662" y="1938247"/>
                </a:lnTo>
                <a:lnTo>
                  <a:pt x="0" y="19382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01255" y="3658793"/>
            <a:ext cx="7916495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2.3 Tìm kiếm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233967" y="425544"/>
            <a:ext cx="10732808" cy="8910078"/>
          </a:xfrm>
          <a:custGeom>
            <a:avLst/>
            <a:gdLst/>
            <a:ahLst/>
            <a:cxnLst/>
            <a:rect l="l" t="t" r="r" b="b"/>
            <a:pathLst>
              <a:path w="10732808" h="8910078">
                <a:moveTo>
                  <a:pt x="0" y="0"/>
                </a:moveTo>
                <a:lnTo>
                  <a:pt x="10732808" y="0"/>
                </a:lnTo>
                <a:lnTo>
                  <a:pt x="10732808" y="8910078"/>
                </a:lnTo>
                <a:lnTo>
                  <a:pt x="0" y="8910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57" r="-2119" b="-6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347986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2.4 Xóa node</a:t>
            </a:r>
          </a:p>
        </p:txBody>
      </p:sp>
      <p:sp>
        <p:nvSpPr>
          <p:cNvPr id="7" name="Freeform 7"/>
          <p:cNvSpPr/>
          <p:nvPr/>
        </p:nvSpPr>
        <p:spPr>
          <a:xfrm rot="-10800000" flipV="1">
            <a:off x="5409986" y="0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64406" y="5000625"/>
            <a:ext cx="10159187" cy="845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2.3. Các </a:t>
            </a:r>
            <a:r>
              <a:rPr lang="en-US" sz="5000" b="1" dirty="0" err="1">
                <a:solidFill>
                  <a:srgbClr val="2B2322"/>
                </a:solidFill>
                <a:latin typeface="Poppins Semi-Bold"/>
                <a:cs typeface="Poppins Semi-Bold"/>
                <a:sym typeface="Poppins Semi-Bold"/>
              </a:rPr>
              <a:t>phép</a:t>
            </a:r>
            <a:r>
              <a:rPr lang="en-US" sz="50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50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duyệt</a:t>
            </a:r>
            <a:r>
              <a:rPr lang="en-US" sz="50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50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cây</a:t>
            </a:r>
            <a:endParaRPr lang="en-US" sz="5000" b="1" dirty="0">
              <a:solidFill>
                <a:srgbClr val="2B2322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0869" y="3610038"/>
            <a:ext cx="9574137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In-order (Left-Root-Right):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F1BC5B-5345-3BBC-7FF1-FFE4D9A54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3542" y="4668783"/>
            <a:ext cx="12831814" cy="4261488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 rot="-6177332" flipH="1">
            <a:off x="1370023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68589" y="4928181"/>
            <a:ext cx="12046093" cy="3834259"/>
          </a:xfrm>
          <a:custGeom>
            <a:avLst/>
            <a:gdLst/>
            <a:ahLst/>
            <a:cxnLst/>
            <a:rect l="l" t="t" r="r" b="b"/>
            <a:pathLst>
              <a:path w="12046093" h="3834259">
                <a:moveTo>
                  <a:pt x="0" y="0"/>
                </a:moveTo>
                <a:lnTo>
                  <a:pt x="12046093" y="0"/>
                </a:lnTo>
                <a:lnTo>
                  <a:pt x="12046093" y="3834259"/>
                </a:lnTo>
                <a:lnTo>
                  <a:pt x="0" y="38342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0869" y="3610038"/>
            <a:ext cx="10378581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Pre-order (Root-Left-Right):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68589" y="5143500"/>
            <a:ext cx="12215046" cy="4024701"/>
          </a:xfrm>
          <a:custGeom>
            <a:avLst/>
            <a:gdLst/>
            <a:ahLst/>
            <a:cxnLst/>
            <a:rect l="l" t="t" r="r" b="b"/>
            <a:pathLst>
              <a:path w="12215046" h="4024701">
                <a:moveTo>
                  <a:pt x="0" y="0"/>
                </a:moveTo>
                <a:lnTo>
                  <a:pt x="12215046" y="0"/>
                </a:lnTo>
                <a:lnTo>
                  <a:pt x="12215046" y="4024701"/>
                </a:lnTo>
                <a:lnTo>
                  <a:pt x="0" y="40247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0869" y="3610038"/>
            <a:ext cx="10378581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Post-order (Left-Right-Root):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8916" y="2976191"/>
            <a:ext cx="14903046" cy="4334619"/>
          </a:xfrm>
          <a:custGeom>
            <a:avLst/>
            <a:gdLst/>
            <a:ahLst/>
            <a:cxnLst/>
            <a:rect l="l" t="t" r="r" b="b"/>
            <a:pathLst>
              <a:path w="14903046" h="4334619">
                <a:moveTo>
                  <a:pt x="0" y="0"/>
                </a:moveTo>
                <a:lnTo>
                  <a:pt x="14903046" y="0"/>
                </a:lnTo>
                <a:lnTo>
                  <a:pt x="14903046" y="4334618"/>
                </a:lnTo>
                <a:lnTo>
                  <a:pt x="0" y="433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45821" y="5726334"/>
            <a:ext cx="7315200" cy="1449740"/>
          </a:xfrm>
          <a:custGeom>
            <a:avLst/>
            <a:gdLst/>
            <a:ahLst/>
            <a:cxnLst/>
            <a:rect l="l" t="t" r="r" b="b"/>
            <a:pathLst>
              <a:path w="7315200" h="144974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H="1">
            <a:off x="1756006" y="4891653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>
            <a:off x="13129906" y="-634271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983905">
            <a:off x="1262914" y="257348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0" y="0"/>
                </a:moveTo>
                <a:lnTo>
                  <a:pt x="1666248" y="0"/>
                </a:lnTo>
                <a:lnTo>
                  <a:pt x="1666248" y="2574260"/>
                </a:lnTo>
                <a:lnTo>
                  <a:pt x="0" y="25742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177332" flipH="1" flipV="1">
            <a:off x="15018806" y="7277943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2574260"/>
                </a:moveTo>
                <a:lnTo>
                  <a:pt x="0" y="2574260"/>
                </a:lnTo>
                <a:lnTo>
                  <a:pt x="0" y="0"/>
                </a:lnTo>
                <a:lnTo>
                  <a:pt x="1666247" y="0"/>
                </a:lnTo>
                <a:lnTo>
                  <a:pt x="1666247" y="257426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86450" y="3396419"/>
            <a:ext cx="12433028" cy="212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ĐỀ TÀI 11 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: NGHIÊN CỨU CẤU TRÚC DỮ LIỆU CÂY NHỊ PHÂN TÌM KIẾM TRONG PYTHON - ỨNG DỤNG BST ĐỂ QUẢN LÝ HỌC PHẦN TẠI HUIT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90206" y="5927329"/>
            <a:ext cx="4500467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GVHD: TRẦN VĂN THỌ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78305" y="6375004"/>
            <a:ext cx="2250233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NHÓM : 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79909" y="3292475"/>
            <a:ext cx="9728181" cy="355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II: SO SÁNH HIỆU SUẤT VỚI DANH SÁCH LIÊN KẾT ĐƠN, VỚI CÂY AVL, VỚI RED-BLACK TREE.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5511" y="3971925"/>
            <a:ext cx="1467673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So sánh hiệu suất 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457200" y="5554455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5"/>
                </a:moveTo>
                <a:lnTo>
                  <a:pt x="0" y="4465845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177332" flipH="1" flipV="1">
            <a:off x="16013729" y="871982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0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60498"/>
              </p:ext>
            </p:extLst>
          </p:nvPr>
        </p:nvGraphicFramePr>
        <p:xfrm>
          <a:off x="1160535" y="266700"/>
          <a:ext cx="15621000" cy="9473691"/>
        </p:xfrm>
        <a:graphic>
          <a:graphicData uri="http://schemas.openxmlformats.org/drawingml/2006/table">
            <a:tbl>
              <a:tblPr/>
              <a:tblGrid>
                <a:gridCol w="2827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797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Tiêu chí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List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BST (Binary Search Tree)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AVL Tree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Red-Black Tree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797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Chèn (Insert)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O(1) (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đầu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cuối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)</a:t>
                      </a:r>
                      <a:endParaRPr lang="en-US" sz="1100" dirty="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O(n) (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giữa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Tốt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O(log n)</a:t>
                      </a:r>
                      <a:endParaRPr lang="en-US" sz="1100" dirty="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Xấu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O(n)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83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Tìm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kiếm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(Search)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O(n)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Tốt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O(log n)</a:t>
                      </a:r>
                      <a:endParaRPr lang="en-US" sz="1100" dirty="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Xấu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 O(n)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97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Xóa (Delete)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Tốt: O(log n)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Xấu: O(n)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797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Khả năng cân bằng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Không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Không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Có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(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chặt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chẽ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Có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(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ổn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định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)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797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Độ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phức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tạp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khi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cài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đặt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Dễ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Dễ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Khó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200"/>
                        </a:lnSpc>
                        <a:defRPr/>
                      </a:pP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Khó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hơn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BST,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dễ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3000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hơn</a:t>
                      </a: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AVL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5511" y="3971925"/>
            <a:ext cx="1467673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 Ký hiệu độ phức tạp: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177332" flipH="1" flipV="1">
            <a:off x="15673326" y="797117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60"/>
                </a:moveTo>
                <a:lnTo>
                  <a:pt x="0" y="2574260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408821" y="891700"/>
          <a:ext cx="15470358" cy="8137296"/>
        </p:xfrm>
        <a:graphic>
          <a:graphicData uri="http://schemas.openxmlformats.org/drawingml/2006/table">
            <a:tbl>
              <a:tblPr/>
              <a:tblGrid>
                <a:gridCol w="773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432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Ký hiệu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Tốc độ (n càng lớn)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432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Rất nhanh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432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O(log 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Nhanh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432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O(n)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Trung bình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5544" y="2642208"/>
            <a:ext cx="14676731" cy="429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III: ỨNG DỤNG CẤU TRÚC DỮ LIỆU BINARY SEARCH TREE ĐỂ VIẾT CHƯƠNG TRÌNH QUẢN LÝ HỌC PHẦN TẠI HUIT TRÊN NGÔN NGỮ C/C++.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7442" y="1533498"/>
            <a:ext cx="14972715" cy="640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3000" b="1" u="sng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</a:t>
            </a:r>
            <a:r>
              <a:rPr lang="en-US" sz="3000" b="1" u="sng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Phân</a:t>
            </a:r>
            <a:r>
              <a:rPr lang="en-US" sz="3000" b="1" u="sng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u="sng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tích</a:t>
            </a:r>
            <a:r>
              <a:rPr lang="en-US" sz="3000" b="1" u="sng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u="sng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đề</a:t>
            </a:r>
            <a:r>
              <a:rPr lang="en-US" sz="3000" b="1" u="sng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u="sng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bài</a:t>
            </a:r>
            <a:r>
              <a:rPr lang="en-US" sz="3000" b="1" u="sng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</a:t>
            </a:r>
          </a:p>
          <a:p>
            <a:pPr algn="l">
              <a:lnSpc>
                <a:spcPts val="6390"/>
              </a:lnSpc>
            </a:pP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Tạo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cấu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trúc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dữ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liệu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để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lưu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thông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tin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mỗi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học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phần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 </a:t>
            </a:r>
          </a:p>
          <a:p>
            <a:pPr algn="l">
              <a:lnSpc>
                <a:spcPts val="6390"/>
              </a:lnSpc>
            </a:pP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Mã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tên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loại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số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tín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chỉ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hệ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đào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tạo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6390"/>
              </a:lnSpc>
            </a:pP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Tạo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ra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các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chức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năng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chính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cho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000" b="1" spc="15" dirty="0" err="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trình</a:t>
            </a:r>
            <a:r>
              <a:rPr lang="en-US" sz="3000" b="1" spc="15" dirty="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</a:t>
            </a:r>
          </a:p>
          <a:p>
            <a:pPr algn="l">
              <a:lnSpc>
                <a:spcPts val="6390"/>
              </a:lnSpc>
            </a:pP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Thêm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mới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vào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cây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6390"/>
              </a:lnSpc>
            </a:pP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Tìm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kiếm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theo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tên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6390"/>
              </a:lnSpc>
            </a:pP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Xóa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theo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mã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6390"/>
              </a:lnSpc>
            </a:pP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Duyệt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và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hiển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thị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danh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sách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học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spc="15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phần</a:t>
            </a:r>
            <a:r>
              <a:rPr lang="en-US" sz="3000" spc="1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51292"/>
              </p:ext>
            </p:extLst>
          </p:nvPr>
        </p:nvGraphicFramePr>
        <p:xfrm>
          <a:off x="5277640" y="2066925"/>
          <a:ext cx="7315200" cy="626745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Trường dữ liệu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Kiểu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dữ</a:t>
                      </a:r>
                      <a:r>
                        <a:rPr lang="en-US" sz="3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sz="3000" b="1" dirty="0" err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liệu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Mã học phần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Tên học phần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Loại học phần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Số tín chỉ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Hệ đào tạo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5277640" y="326706"/>
            <a:ext cx="7732719" cy="10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3999" b="1" spc="1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2. Phân tích dữ liệu cần lưu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277640" y="2066925"/>
          <a:ext cx="7315200" cy="6810376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364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Chức năng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06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Tạo cây bằng cách nhập từ bàn phím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06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Tạo cây bằng cách đọc từ File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6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Duyệt cây theo 6 cách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066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Duyệt cây theo chiều rộng và chiều sâu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0467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Xóa 1 học phần có mã học phần X khỏi cây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790099" y="326706"/>
            <a:ext cx="8707803" cy="10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3999" b="1" spc="1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3. Các chức năng cần xây dựng: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277640" y="2066925"/>
          <a:ext cx="7315200" cy="6276973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4148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Chức năng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56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Thêm 1 học phần X vào cây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56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Tìm học phần có tên 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56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Thống kê các học phần theo số tín chỉ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56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Đếm số lượng học phần theo từng loại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4565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Tính tổng số tín chỉ các học phần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790099" y="326706"/>
            <a:ext cx="8707803" cy="10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3999" b="1" spc="1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3. Các chức năng cần xây dựng: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8916" y="2976191"/>
            <a:ext cx="14903046" cy="4334619"/>
          </a:xfrm>
          <a:custGeom>
            <a:avLst/>
            <a:gdLst/>
            <a:ahLst/>
            <a:cxnLst/>
            <a:rect l="l" t="t" r="r" b="b"/>
            <a:pathLst>
              <a:path w="14903046" h="4334619">
                <a:moveTo>
                  <a:pt x="0" y="0"/>
                </a:moveTo>
                <a:lnTo>
                  <a:pt x="14903046" y="0"/>
                </a:lnTo>
                <a:lnTo>
                  <a:pt x="14903046" y="4334618"/>
                </a:lnTo>
                <a:lnTo>
                  <a:pt x="0" y="433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H="1">
            <a:off x="1756006" y="5307572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3"/>
                </a:lnTo>
                <a:lnTo>
                  <a:pt x="3498935" y="5779023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 flipH="1">
            <a:off x="13129906" y="-634271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983905">
            <a:off x="1262914" y="257348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0" y="0"/>
                </a:moveTo>
                <a:lnTo>
                  <a:pt x="1666248" y="0"/>
                </a:lnTo>
                <a:lnTo>
                  <a:pt x="1666248" y="2574260"/>
                </a:lnTo>
                <a:lnTo>
                  <a:pt x="0" y="2574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07455" y="1085850"/>
          <a:ext cx="15673091" cy="8172451"/>
        </p:xfrm>
        <a:graphic>
          <a:graphicData uri="http://schemas.openxmlformats.org/drawingml/2006/table">
            <a:tbl>
              <a:tblPr/>
              <a:tblGrid>
                <a:gridCol w="208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201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Họ và tên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405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Nguyễn Thành Nam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05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Trần Nguyễn Vỹ Kha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405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Đào Sỹ Luận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405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Phạm Gia Hoàng Lâm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4050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Nguyễn Duy Bảo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904216" y="2443260"/>
            <a:ext cx="13236577" cy="7025185"/>
          </a:xfrm>
          <a:custGeom>
            <a:avLst/>
            <a:gdLst/>
            <a:ahLst/>
            <a:cxnLst/>
            <a:rect l="l" t="t" r="r" b="b"/>
            <a:pathLst>
              <a:path w="13236577" h="7025185">
                <a:moveTo>
                  <a:pt x="0" y="0"/>
                </a:moveTo>
                <a:lnTo>
                  <a:pt x="13236577" y="0"/>
                </a:lnTo>
                <a:lnTo>
                  <a:pt x="13236577" y="7025184"/>
                </a:lnTo>
                <a:lnTo>
                  <a:pt x="0" y="70251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88302" y="612775"/>
            <a:ext cx="735857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4. Xây dựng cấu trúc: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69873" y="3094086"/>
            <a:ext cx="12083473" cy="2611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5"/>
              </a:lnSpc>
              <a:spcBef>
                <a:spcPct val="0"/>
              </a:spcBef>
            </a:pPr>
            <a:r>
              <a:rPr lang="en-US" sz="368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a) Tạo cây bằng cách nhập từ bàn phím.</a:t>
            </a:r>
          </a:p>
          <a:p>
            <a:pPr algn="l">
              <a:lnSpc>
                <a:spcPts val="5165"/>
              </a:lnSpc>
              <a:spcBef>
                <a:spcPct val="0"/>
              </a:spcBef>
            </a:pPr>
            <a:r>
              <a:rPr lang="en-US" sz="368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Người dùng nhập thông tin từng học phần, sau đó các học phần được chèn vào BST dựa trên mã học phần.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49575" y="2727426"/>
            <a:ext cx="11988850" cy="6473979"/>
          </a:xfrm>
          <a:custGeom>
            <a:avLst/>
            <a:gdLst/>
            <a:ahLst/>
            <a:cxnLst/>
            <a:rect l="l" t="t" r="r" b="b"/>
            <a:pathLst>
              <a:path w="11988850" h="6473979">
                <a:moveTo>
                  <a:pt x="0" y="0"/>
                </a:moveTo>
                <a:lnTo>
                  <a:pt x="11988850" y="0"/>
                </a:lnTo>
                <a:lnTo>
                  <a:pt x="11988850" y="6473978"/>
                </a:lnTo>
                <a:lnTo>
                  <a:pt x="0" y="64739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9873" y="1779681"/>
            <a:ext cx="2975739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Hàm chèn :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4165" y="3076139"/>
            <a:ext cx="15339671" cy="6392306"/>
          </a:xfrm>
          <a:custGeom>
            <a:avLst/>
            <a:gdLst/>
            <a:ahLst/>
            <a:cxnLst/>
            <a:rect l="l" t="t" r="r" b="b"/>
            <a:pathLst>
              <a:path w="15339671" h="6392306">
                <a:moveTo>
                  <a:pt x="0" y="0"/>
                </a:moveTo>
                <a:lnTo>
                  <a:pt x="15339670" y="0"/>
                </a:lnTo>
                <a:lnTo>
                  <a:pt x="15339670" y="6392305"/>
                </a:lnTo>
                <a:lnTo>
                  <a:pt x="0" y="6392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451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9873" y="2009876"/>
            <a:ext cx="690045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Hàm nhập từ bàn phím: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4359" y="3375943"/>
            <a:ext cx="16132761" cy="283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b) Tạo cây bằng cách đọc từ File.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Chương trình mở File chứa thông tin học phần, sau đó đọc từng dòng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(Dòng có định dạng: MaHP, TenHP, LoaiHP, SoTC, HeDaoTao).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3822" y="1330325"/>
            <a:ext cx="4316479" cy="66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6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Hàm</a:t>
            </a:r>
            <a:r>
              <a:rPr lang="en-US" sz="36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6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đọc</a:t>
            </a:r>
            <a:r>
              <a:rPr lang="en-US" sz="36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6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từ</a:t>
            </a:r>
            <a:r>
              <a:rPr lang="en-US" sz="36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File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FDBD3-B4F2-5B3D-A224-697E6FBFB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2015610"/>
            <a:ext cx="11277600" cy="819364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7620" y="1779681"/>
            <a:ext cx="16132761" cy="776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c) Duyệt cây theo 6 cách.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Tạo bảng menu chọn các kiểu để duyệt.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Hiển thị danh sách học phần theo các kiểu duyệt khác nhau: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NLR (Tiền tự trái)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NRL (Hậu tự phải)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LNR (Trung tự trái)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LRN (Hậu tự trái)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RNL (Trung tự trái)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+ RLN (Tiền tự phải)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Mỗi kiểu duyệt sử dụng đệ quy và in ra thông tin học phần.</a:t>
            </a: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2B23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48066" y="3782068"/>
            <a:ext cx="12991869" cy="4083000"/>
          </a:xfrm>
          <a:custGeom>
            <a:avLst/>
            <a:gdLst/>
            <a:ahLst/>
            <a:cxnLst/>
            <a:rect l="l" t="t" r="r" b="b"/>
            <a:pathLst>
              <a:path w="12991869" h="4083000">
                <a:moveTo>
                  <a:pt x="0" y="0"/>
                </a:moveTo>
                <a:lnTo>
                  <a:pt x="12991868" y="0"/>
                </a:lnTo>
                <a:lnTo>
                  <a:pt x="12991868" y="4083000"/>
                </a:lnTo>
                <a:lnTo>
                  <a:pt x="0" y="4083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3967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9873" y="2009876"/>
            <a:ext cx="911111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Ví dụ về kiểu NLR (Tiền tự trái):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7940" y="2059899"/>
            <a:ext cx="14767974" cy="673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0"/>
              </a:lnSpc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d) Duyệt cây theo chiều rộng và chiều sâu.</a:t>
            </a:r>
          </a:p>
          <a:p>
            <a:pPr algn="just">
              <a:lnSpc>
                <a:spcPts val="5340"/>
              </a:lnSpc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Duyệt cây theo chiều sâu:</a:t>
            </a:r>
          </a:p>
          <a:p>
            <a:pPr algn="l">
              <a:lnSpc>
                <a:spcPts val="5340"/>
              </a:lnSpc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+ Bước làm:</a:t>
            </a:r>
          </a:p>
          <a:p>
            <a:pPr algn="l">
              <a:lnSpc>
                <a:spcPts val="5340"/>
              </a:lnSpc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  1. Khởi tạo stack.</a:t>
            </a:r>
          </a:p>
          <a:p>
            <a:pPr algn="l">
              <a:lnSpc>
                <a:spcPts val="5340"/>
              </a:lnSpc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 2. Đưa root vào stack.</a:t>
            </a:r>
          </a:p>
          <a:p>
            <a:pPr algn="l">
              <a:lnSpc>
                <a:spcPts val="5340"/>
              </a:lnSpc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  3. Lặp lại các bước sau cho đến khi stack rỗng: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Lấy nút đầu của stack ra.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Xuất thông tin nút vừa lấy.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Kiểm tra nếu nút trái của nút vừa lấy khác NULL thì đưa vào stack.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Kiểm tra nếu nút phải của nút vừa lấy khác NULL thì đưa vào stack.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07905" y="723109"/>
            <a:ext cx="13409331" cy="8535191"/>
          </a:xfrm>
          <a:custGeom>
            <a:avLst/>
            <a:gdLst/>
            <a:ahLst/>
            <a:cxnLst/>
            <a:rect l="l" t="t" r="r" b="b"/>
            <a:pathLst>
              <a:path w="13409331" h="8535191">
                <a:moveTo>
                  <a:pt x="0" y="0"/>
                </a:moveTo>
                <a:lnTo>
                  <a:pt x="13409331" y="0"/>
                </a:lnTo>
                <a:lnTo>
                  <a:pt x="13409331" y="8535191"/>
                </a:lnTo>
                <a:lnTo>
                  <a:pt x="0" y="8535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454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86326" y="753352"/>
            <a:ext cx="1863228" cy="35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Hàm duyệt theo chiều sâu: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177332" flipH="1" flipV="1">
            <a:off x="15213822" y="739611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62476" y="1884887"/>
            <a:ext cx="14002827" cy="842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+mj-lt"/>
                <a:ea typeface="Poppins Semi-Bold"/>
                <a:cs typeface="Times New Roman" panose="02020603050405020304" pitchFamily="18" charset="0"/>
                <a:sym typeface="Poppins Semi-Bold"/>
              </a:rPr>
              <a:t>CHƯƠNG I: </a:t>
            </a:r>
            <a:r>
              <a:rPr lang="en-US" sz="5000" dirty="0">
                <a:solidFill>
                  <a:srgbClr val="000000"/>
                </a:solidFill>
                <a:latin typeface="+mj-lt"/>
                <a:ea typeface="Poppins"/>
                <a:cs typeface="Times New Roman" panose="02020603050405020304" pitchFamily="18" charset="0"/>
                <a:sym typeface="Poppins"/>
              </a:rPr>
              <a:t>TỔNG QUAN VỀ BINARY SEARCH TREE.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2475" y="2972899"/>
            <a:ext cx="14002828" cy="2673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+mj-lt"/>
                <a:ea typeface="Poppins Semi-Bold"/>
                <a:cs typeface="Times New Roman" panose="02020603050405020304" pitchFamily="18" charset="0"/>
                <a:sym typeface="Poppins Semi-Bold"/>
              </a:rPr>
              <a:t>CHƯƠNG II: </a:t>
            </a:r>
            <a:r>
              <a:rPr lang="en-US" sz="5000" dirty="0">
                <a:solidFill>
                  <a:srgbClr val="000000"/>
                </a:solidFill>
                <a:latin typeface="+mj-lt"/>
                <a:ea typeface="Poppins"/>
                <a:cs typeface="Times New Roman" panose="02020603050405020304" pitchFamily="18" charset="0"/>
                <a:sym typeface="Poppins"/>
              </a:rPr>
              <a:t>SO SÁNH HIỆU SUẤT CỦA BST VỚI DANH SÁCH LIÊN KẾT ĐƠN, VỚI CÂY AVL, VỚI RED-BLACK TREE.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2476" y="5891723"/>
            <a:ext cx="14002827" cy="2673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+mj-lt"/>
                <a:ea typeface="Poppins Semi-Bold"/>
                <a:cs typeface="Times New Roman" panose="02020603050405020304" pitchFamily="18" charset="0"/>
                <a:sym typeface="Poppins Semi-Bold"/>
              </a:rPr>
              <a:t>CHƯƠNG III: </a:t>
            </a:r>
            <a:r>
              <a:rPr lang="en-US" sz="5000" dirty="0">
                <a:solidFill>
                  <a:srgbClr val="000000"/>
                </a:solidFill>
                <a:latin typeface="+mj-lt"/>
                <a:ea typeface="Poppins"/>
                <a:cs typeface="Times New Roman" panose="02020603050405020304" pitchFamily="18" charset="0"/>
                <a:sym typeface="Poppins"/>
              </a:rPr>
              <a:t>ỨNG DỤNG CẤU TRÚC DỮ LIỆU BINARY SEARCH TREE ĐỂ VIẾT CHƯƠNG TRÌNH QUẢN LÝ HỌC PHẦN TẠI HUIT TRÊN NGÔN NGỮ C/C++.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81972" y="2432050"/>
            <a:ext cx="13524055" cy="744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Duyệt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cây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theo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chiều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rộng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(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Duyệt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theo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tầng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):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+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Bước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500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làm</a:t>
            </a: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Khởi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tạo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2.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Đưa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root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vào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queue.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 3.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Lặp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lại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các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bước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sau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cho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đến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khi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rỗng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755652" lvl="1" indent="-377826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Lấy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đầu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ra.</a:t>
            </a:r>
            <a:endParaRPr lang="en-US" sz="3500" dirty="0">
              <a:solidFill>
                <a:srgbClr val="2B232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55652" lvl="1" indent="-377826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Xuất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thông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tin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vừa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lấy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755652" lvl="1" indent="-377826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Kiểm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nếu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vừa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lấy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khác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NULL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thì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đưa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vào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queue.</a:t>
            </a:r>
          </a:p>
          <a:p>
            <a:pPr marL="755652" lvl="1" indent="-377826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Kiểm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nếu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vừa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lấy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khác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NULL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thì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đưa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vào</a:t>
            </a:r>
            <a:r>
              <a:rPr lang="en-US" sz="35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queue.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dirty="0">
              <a:solidFill>
                <a:srgbClr val="2B23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69873" y="1028700"/>
            <a:ext cx="13495256" cy="3477887"/>
          </a:xfrm>
          <a:custGeom>
            <a:avLst/>
            <a:gdLst/>
            <a:ahLst/>
            <a:cxnLst/>
            <a:rect l="l" t="t" r="r" b="b"/>
            <a:pathLst>
              <a:path w="13495256" h="3477887">
                <a:moveTo>
                  <a:pt x="0" y="0"/>
                </a:moveTo>
                <a:lnTo>
                  <a:pt x="13495256" y="0"/>
                </a:lnTo>
                <a:lnTo>
                  <a:pt x="13495256" y="3477887"/>
                </a:lnTo>
                <a:lnTo>
                  <a:pt x="0" y="3477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06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69873" y="4506587"/>
            <a:ext cx="13495256" cy="3913624"/>
          </a:xfrm>
          <a:custGeom>
            <a:avLst/>
            <a:gdLst/>
            <a:ahLst/>
            <a:cxnLst/>
            <a:rect l="l" t="t" r="r" b="b"/>
            <a:pathLst>
              <a:path w="13495256" h="3913624">
                <a:moveTo>
                  <a:pt x="0" y="0"/>
                </a:moveTo>
                <a:lnTo>
                  <a:pt x="13495256" y="0"/>
                </a:lnTo>
                <a:lnTo>
                  <a:pt x="13495256" y="3913624"/>
                </a:lnTo>
                <a:lnTo>
                  <a:pt x="0" y="39136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86326" y="753352"/>
            <a:ext cx="1863228" cy="353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Hàm duyệt theo chiều rộng: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82559"/>
            <a:ext cx="16215947" cy="642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e)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Xóa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một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học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phần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có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mã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học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999" b="1" dirty="0" err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phần</a:t>
            </a:r>
            <a:r>
              <a:rPr lang="en-US" sz="3999" b="1" dirty="0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X.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So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sánh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MaHP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cần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xóa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với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từng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cây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để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xác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định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đi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hay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Khi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tìm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thấy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cần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xóa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+ Trường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hợp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1: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không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có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-&gt;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nối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lên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thay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+ Trường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hợp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2: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không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có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-&gt;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nối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lên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thay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+ Trường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hợp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3: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có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2 con -&gt;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tìm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thế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mạng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b="1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nhất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cây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bên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) -&gt; copy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dữ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liệu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b="1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vào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cần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xóa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và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xóa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999" b="1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3999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19860" y="3518001"/>
            <a:ext cx="13613142" cy="5077242"/>
          </a:xfrm>
          <a:custGeom>
            <a:avLst/>
            <a:gdLst/>
            <a:ahLst/>
            <a:cxnLst/>
            <a:rect l="l" t="t" r="r" b="b"/>
            <a:pathLst>
              <a:path w="13613142" h="5077242">
                <a:moveTo>
                  <a:pt x="0" y="0"/>
                </a:moveTo>
                <a:lnTo>
                  <a:pt x="13613142" y="0"/>
                </a:lnTo>
                <a:lnTo>
                  <a:pt x="13613142" y="5077242"/>
                </a:lnTo>
                <a:lnTo>
                  <a:pt x="0" y="50772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9873" y="2009876"/>
            <a:ext cx="6339778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Hàm tìm nút thế mạng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81403" y="1109793"/>
            <a:ext cx="13194722" cy="8416183"/>
          </a:xfrm>
          <a:custGeom>
            <a:avLst/>
            <a:gdLst/>
            <a:ahLst/>
            <a:cxnLst/>
            <a:rect l="l" t="t" r="r" b="b"/>
            <a:pathLst>
              <a:path w="13194722" h="8416183">
                <a:moveTo>
                  <a:pt x="0" y="0"/>
                </a:moveTo>
                <a:lnTo>
                  <a:pt x="13194722" y="0"/>
                </a:lnTo>
                <a:lnTo>
                  <a:pt x="13194722" y="8416183"/>
                </a:lnTo>
                <a:lnTo>
                  <a:pt x="0" y="84161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86286" y="78578"/>
            <a:ext cx="11857146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 Hàm xóa một học phần có mã học phần X.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6285" y="3622086"/>
            <a:ext cx="11795430" cy="2466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99"/>
              </a:lnSpc>
            </a:pPr>
            <a:r>
              <a:rPr lang="en-US" sz="3999" b="1" spc="-21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f) Thêm học phần mới vào cây.</a:t>
            </a:r>
          </a:p>
          <a:p>
            <a:pPr algn="just">
              <a:lnSpc>
                <a:spcPts val="6599"/>
              </a:lnSpc>
            </a:pPr>
            <a:r>
              <a:rPr lang="en-US" sz="3999" spc="-21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- Nhập thông tin học phần sau đó gọi hàm </a:t>
            </a:r>
            <a:r>
              <a:rPr lang="en-US" sz="3999" b="1" spc="-211">
                <a:solidFill>
                  <a:srgbClr val="2B2322"/>
                </a:solidFill>
                <a:latin typeface="Poppins Bold"/>
                <a:ea typeface="Poppins Bold"/>
                <a:cs typeface="Poppins Bold"/>
                <a:sym typeface="Poppins Bold"/>
              </a:rPr>
              <a:t>insertBSTNode</a:t>
            </a:r>
            <a:r>
              <a:rPr lang="en-US" sz="3999" spc="-21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để thêm học phần mới vào cây.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4756" y="3832515"/>
            <a:ext cx="14912479" cy="2970740"/>
          </a:xfrm>
          <a:custGeom>
            <a:avLst/>
            <a:gdLst/>
            <a:ahLst/>
            <a:cxnLst/>
            <a:rect l="l" t="t" r="r" b="b"/>
            <a:pathLst>
              <a:path w="14912479" h="2970740">
                <a:moveTo>
                  <a:pt x="0" y="0"/>
                </a:moveTo>
                <a:lnTo>
                  <a:pt x="14912480" y="0"/>
                </a:lnTo>
                <a:lnTo>
                  <a:pt x="14912480" y="2970739"/>
                </a:lnTo>
                <a:lnTo>
                  <a:pt x="0" y="29707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823" t="-1036" r="-646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69873" y="2009876"/>
            <a:ext cx="6595229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g) Tìm học phần theo tên.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8259" y="3518001"/>
            <a:ext cx="14791482" cy="5393886"/>
          </a:xfrm>
          <a:custGeom>
            <a:avLst/>
            <a:gdLst/>
            <a:ahLst/>
            <a:cxnLst/>
            <a:rect l="l" t="t" r="r" b="b"/>
            <a:pathLst>
              <a:path w="14791482" h="5393886">
                <a:moveTo>
                  <a:pt x="0" y="0"/>
                </a:moveTo>
                <a:lnTo>
                  <a:pt x="14791482" y="0"/>
                </a:lnTo>
                <a:lnTo>
                  <a:pt x="14791482" y="5393886"/>
                </a:lnTo>
                <a:lnTo>
                  <a:pt x="0" y="53938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3259" y="2009876"/>
            <a:ext cx="10508456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h) Thống kê các học phần theo số tín chỉ.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5450" y="2009876"/>
            <a:ext cx="8784074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i) Đếm số học phần theo từng loại.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C2690-282A-DDEC-6CF5-B25C10B77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5450" y="3274596"/>
            <a:ext cx="14612395" cy="476450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77901" y="163419"/>
            <a:ext cx="8732198" cy="1730563"/>
          </a:xfrm>
          <a:custGeom>
            <a:avLst/>
            <a:gdLst/>
            <a:ahLst/>
            <a:cxnLst/>
            <a:rect l="l" t="t" r="r" b="b"/>
            <a:pathLst>
              <a:path w="8732198" h="1730563">
                <a:moveTo>
                  <a:pt x="0" y="0"/>
                </a:moveTo>
                <a:lnTo>
                  <a:pt x="8732198" y="0"/>
                </a:lnTo>
                <a:lnTo>
                  <a:pt x="8732198" y="1730562"/>
                </a:lnTo>
                <a:lnTo>
                  <a:pt x="0" y="1730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566007" y="5317884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4465846"/>
                </a:moveTo>
                <a:lnTo>
                  <a:pt x="0" y="4465846"/>
                </a:lnTo>
                <a:lnTo>
                  <a:pt x="0" y="0"/>
                </a:lnTo>
                <a:lnTo>
                  <a:pt x="2703866" y="0"/>
                </a:lnTo>
                <a:lnTo>
                  <a:pt x="2703866" y="44658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65303" y="49450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0"/>
                </a:moveTo>
                <a:lnTo>
                  <a:pt x="2703866" y="0"/>
                </a:lnTo>
                <a:lnTo>
                  <a:pt x="2703866" y="4465845"/>
                </a:lnTo>
                <a:lnTo>
                  <a:pt x="0" y="446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177332" flipH="1" flipV="1">
            <a:off x="14985029" y="8181315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73087" y="3244671"/>
            <a:ext cx="15612547" cy="372194"/>
          </a:xfrm>
          <a:custGeom>
            <a:avLst/>
            <a:gdLst/>
            <a:ahLst/>
            <a:cxnLst/>
            <a:rect l="l" t="t" r="r" b="b"/>
            <a:pathLst>
              <a:path w="15612547" h="372194">
                <a:moveTo>
                  <a:pt x="0" y="0"/>
                </a:moveTo>
                <a:lnTo>
                  <a:pt x="15612547" y="0"/>
                </a:lnTo>
                <a:lnTo>
                  <a:pt x="15612547" y="372193"/>
                </a:lnTo>
                <a:lnTo>
                  <a:pt x="0" y="3721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73087" y="3616864"/>
            <a:ext cx="15612547" cy="3402040"/>
          </a:xfrm>
          <a:custGeom>
            <a:avLst/>
            <a:gdLst/>
            <a:ahLst/>
            <a:cxnLst/>
            <a:rect l="l" t="t" r="r" b="b"/>
            <a:pathLst>
              <a:path w="15612547" h="3402040">
                <a:moveTo>
                  <a:pt x="0" y="0"/>
                </a:moveTo>
                <a:lnTo>
                  <a:pt x="15612547" y="0"/>
                </a:lnTo>
                <a:lnTo>
                  <a:pt x="15612547" y="3402041"/>
                </a:lnTo>
                <a:lnTo>
                  <a:pt x="0" y="34020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81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33101" y="612775"/>
            <a:ext cx="8021797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5. Mô tả chi tiết các chức năng: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17940" y="2009876"/>
            <a:ext cx="537472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j)Tính tổng số tín chỉ.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79375" y="4906746"/>
            <a:ext cx="11477119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01505" y="3451416"/>
            <a:ext cx="11635257" cy="3384168"/>
          </a:xfrm>
          <a:custGeom>
            <a:avLst/>
            <a:gdLst/>
            <a:ahLst/>
            <a:cxnLst/>
            <a:rect l="l" t="t" r="r" b="b"/>
            <a:pathLst>
              <a:path w="11635257" h="3384168">
                <a:moveTo>
                  <a:pt x="0" y="0"/>
                </a:moveTo>
                <a:lnTo>
                  <a:pt x="11635257" y="0"/>
                </a:lnTo>
                <a:lnTo>
                  <a:pt x="11635257" y="3384168"/>
                </a:lnTo>
                <a:lnTo>
                  <a:pt x="0" y="338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05473" y="2577732"/>
            <a:ext cx="11525827" cy="4566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65"/>
              </a:lnSpc>
            </a:pPr>
            <a:r>
              <a:rPr lang="en-US" sz="11228" b="1" i="1">
                <a:solidFill>
                  <a:srgbClr val="2B2322"/>
                </a:solidFill>
                <a:latin typeface="Poppins Semi-Bold Italics"/>
                <a:ea typeface="Poppins Semi-Bold Italics"/>
                <a:cs typeface="Poppins Semi-Bold Italics"/>
                <a:sym typeface="Poppins Semi-Bold Italics"/>
              </a:rPr>
              <a:t>Cảm ơn thầy và các bạn đã lắng nghe !!!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028700" y="1115196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13760365" y="3479278"/>
            <a:ext cx="3498935" cy="5779022"/>
          </a:xfrm>
          <a:custGeom>
            <a:avLst/>
            <a:gdLst/>
            <a:ahLst/>
            <a:cxnLst/>
            <a:rect l="l" t="t" r="r" b="b"/>
            <a:pathLst>
              <a:path w="3498935" h="5779022">
                <a:moveTo>
                  <a:pt x="3498935" y="0"/>
                </a:moveTo>
                <a:lnTo>
                  <a:pt x="0" y="0"/>
                </a:lnTo>
                <a:lnTo>
                  <a:pt x="0" y="5779022"/>
                </a:lnTo>
                <a:lnTo>
                  <a:pt x="3498935" y="5779022"/>
                </a:lnTo>
                <a:lnTo>
                  <a:pt x="34989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983905">
            <a:off x="2672350" y="5857382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0" y="0"/>
                </a:moveTo>
                <a:lnTo>
                  <a:pt x="1666247" y="0"/>
                </a:lnTo>
                <a:lnTo>
                  <a:pt x="1666247" y="2574259"/>
                </a:lnTo>
                <a:lnTo>
                  <a:pt x="0" y="2574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177332" flipH="1" flipV="1">
            <a:off x="14368388" y="928551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2574259"/>
                </a:moveTo>
                <a:lnTo>
                  <a:pt x="0" y="2574259"/>
                </a:lnTo>
                <a:lnTo>
                  <a:pt x="0" y="0"/>
                </a:lnTo>
                <a:lnTo>
                  <a:pt x="1666248" y="0"/>
                </a:lnTo>
                <a:lnTo>
                  <a:pt x="1666248" y="25742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994318" y="7475310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8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8" y="2574259"/>
                </a:lnTo>
                <a:lnTo>
                  <a:pt x="166624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813" y="3804258"/>
            <a:ext cx="665226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1.1. Khái niệm: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94787" y="4880827"/>
            <a:ext cx="12754400" cy="2252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nhị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phân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tìm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kiếm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là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một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cấu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trúc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dữ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liệu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được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sử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dụng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trong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khoa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học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máy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tính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để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tổ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chức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và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lưu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trữ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dữ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liệu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theo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cách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được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sắp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xếp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Mỗi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nút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trong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b="1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199" b="1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b="1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nhị</a:t>
            </a:r>
            <a:r>
              <a:rPr lang="en-US" sz="3199" b="1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b="1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phân</a:t>
            </a:r>
            <a:r>
              <a:rPr lang="en-US" sz="3199" b="1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b="1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tìm</a:t>
            </a:r>
            <a:r>
              <a:rPr lang="en-US" sz="3199" b="1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b="1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kiếm</a:t>
            </a:r>
            <a:r>
              <a:rPr lang="en-US" sz="3199" b="1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có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nhiều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nhất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hai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nút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con,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một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nút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con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trái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và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một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nút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con </a:t>
            </a:r>
            <a:r>
              <a:rPr lang="en-US" sz="3199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phải</a:t>
            </a:r>
            <a:r>
              <a:rPr lang="en-US" sz="3199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22142" y="7576231"/>
            <a:ext cx="8184058" cy="1584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2B2322"/>
                </a:solidFill>
                <a:latin typeface="Poppins Bold"/>
                <a:ea typeface="Poppins Bold"/>
                <a:cs typeface="Poppins Bold"/>
                <a:sym typeface="Poppins Bold"/>
              </a:rPr>
              <a:t>Tính</a:t>
            </a:r>
            <a:r>
              <a:rPr lang="en-US" sz="3000" b="1" dirty="0">
                <a:solidFill>
                  <a:srgbClr val="2B232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Poppins Bold"/>
                <a:ea typeface="Poppins Bold"/>
                <a:cs typeface="Poppins Bold"/>
                <a:sym typeface="Poppins Bold"/>
              </a:rPr>
              <a:t>chất</a:t>
            </a:r>
            <a:r>
              <a:rPr lang="en-US" sz="3000" b="1" dirty="0">
                <a:solidFill>
                  <a:srgbClr val="2B2322"/>
                </a:solidFill>
                <a:latin typeface="Poppins Bold"/>
                <a:ea typeface="Poppins Bold"/>
                <a:cs typeface="Poppins Bold"/>
                <a:sym typeface="Poppins Bold"/>
              </a:rPr>
              <a:t> :</a:t>
            </a:r>
          </a:p>
          <a:p>
            <a:pPr marL="457200" indent="-457200" algn="l">
              <a:lnSpc>
                <a:spcPts val="4200"/>
              </a:lnSpc>
              <a:spcBef>
                <a:spcPct val="0"/>
              </a:spcBef>
              <a:buFontTx/>
              <a:buChar char="-"/>
            </a:pP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Giá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trị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tất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cả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trái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&lt;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gốc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457200" indent="-457200" algn="l">
              <a:lnSpc>
                <a:spcPts val="4200"/>
              </a:lnSpc>
              <a:spcBef>
                <a:spcPct val="0"/>
              </a:spcBef>
              <a:buFontTx/>
              <a:buChar char="-"/>
            </a:pP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Giá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trị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của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tất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cả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phải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&gt;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nút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gốc</a:t>
            </a:r>
            <a:r>
              <a:rPr lang="en-US" sz="3000" dirty="0">
                <a:solidFill>
                  <a:srgbClr val="2B23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164543" y="789938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7" y="2574259"/>
                </a:lnTo>
                <a:lnTo>
                  <a:pt x="16662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813" y="3804258"/>
            <a:ext cx="929497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1.2. Các thao tác cơ bản của Binary Search Tree: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79375" y="4919316"/>
            <a:ext cx="14160241" cy="37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a.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Chèn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các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phần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tử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vào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cây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Mục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đích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Thêm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một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phần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tử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mới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vào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sao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cho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vẫn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duy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trì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tính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chất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nhị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phân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Cách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thực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000" b="1" dirty="0" err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hiện</a:t>
            </a:r>
            <a:r>
              <a:rPr lang="en-US" sz="3000" b="1" dirty="0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Nếu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rỗng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tạo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nút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mới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làm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gốc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Nếu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giá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trị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nhỏ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hơn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gốc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-&gt;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đệ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quy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chèn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vào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con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bên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trái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Nếu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giá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trị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lớn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hơn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gốc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-&gt;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đệ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quy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chèn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vào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cây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con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bên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000" dirty="0" err="1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phải</a:t>
            </a:r>
            <a:r>
              <a:rPr lang="en-US" sz="3000" dirty="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164543" y="789938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7" y="2574259"/>
                </a:lnTo>
                <a:lnTo>
                  <a:pt x="16662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813" y="3804258"/>
            <a:ext cx="929497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1.2. Các thao tác cơ bản của Binary Search Tree: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79375" y="4919316"/>
            <a:ext cx="14160241" cy="426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b. Tìm kiếm phần tử: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Mục đích: </a:t>
            </a: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Xác định xem một phần tử có tồn tại trong cây hay không.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Cách thực hiện: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Nếu gốc bằng giá trị cần tìm, trả về nút đó.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Nếu giá trị nhỏ hơn gốc, tìm tiếp ở cây con bên trái.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Nếu giá trị lớn hơn gốc, tìm tiếp ở cây con bên phải.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Nếu đi đến nút rỗng (NULL), tức là phần tử không tồn tại.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2B232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64944" y="1337724"/>
            <a:ext cx="10717298" cy="2123974"/>
          </a:xfrm>
          <a:custGeom>
            <a:avLst/>
            <a:gdLst/>
            <a:ahLst/>
            <a:cxnLst/>
            <a:rect l="l" t="t" r="r" b="b"/>
            <a:pathLst>
              <a:path w="10717298" h="2123974">
                <a:moveTo>
                  <a:pt x="0" y="0"/>
                </a:moveTo>
                <a:lnTo>
                  <a:pt x="10717298" y="0"/>
                </a:lnTo>
                <a:lnTo>
                  <a:pt x="10717298" y="2123973"/>
                </a:lnTo>
                <a:lnTo>
                  <a:pt x="0" y="2123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59502" y="1877423"/>
            <a:ext cx="972818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CHƯƠNG I: TỔNG QUAN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475509" y="414738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2703866" y="0"/>
                </a:moveTo>
                <a:lnTo>
                  <a:pt x="0" y="0"/>
                </a:lnTo>
                <a:lnTo>
                  <a:pt x="0" y="4465845"/>
                </a:lnTo>
                <a:lnTo>
                  <a:pt x="2703866" y="4465845"/>
                </a:lnTo>
                <a:lnTo>
                  <a:pt x="2703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5130309" y="5429033"/>
            <a:ext cx="2703866" cy="4465845"/>
          </a:xfrm>
          <a:custGeom>
            <a:avLst/>
            <a:gdLst/>
            <a:ahLst/>
            <a:cxnLst/>
            <a:rect l="l" t="t" r="r" b="b"/>
            <a:pathLst>
              <a:path w="2703866" h="4465845">
                <a:moveTo>
                  <a:pt x="0" y="4465845"/>
                </a:moveTo>
                <a:lnTo>
                  <a:pt x="2703866" y="4465845"/>
                </a:lnTo>
                <a:lnTo>
                  <a:pt x="2703866" y="0"/>
                </a:lnTo>
                <a:lnTo>
                  <a:pt x="0" y="0"/>
                </a:lnTo>
                <a:lnTo>
                  <a:pt x="0" y="44658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177332" flipH="1">
            <a:off x="164543" y="7899386"/>
            <a:ext cx="1666248" cy="2574259"/>
          </a:xfrm>
          <a:custGeom>
            <a:avLst/>
            <a:gdLst/>
            <a:ahLst/>
            <a:cxnLst/>
            <a:rect l="l" t="t" r="r" b="b"/>
            <a:pathLst>
              <a:path w="1666248" h="2574259">
                <a:moveTo>
                  <a:pt x="1666247" y="0"/>
                </a:moveTo>
                <a:lnTo>
                  <a:pt x="0" y="0"/>
                </a:lnTo>
                <a:lnTo>
                  <a:pt x="0" y="2574259"/>
                </a:lnTo>
                <a:lnTo>
                  <a:pt x="1666247" y="2574259"/>
                </a:lnTo>
                <a:lnTo>
                  <a:pt x="16662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38813" y="3804258"/>
            <a:ext cx="929497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 Binary Search Tree trong Python: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1.2. Các thao tác cơ bản của Binary Search Tree: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99059" y="4804383"/>
            <a:ext cx="14160241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c. Xóa phần tử: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Mục đích: </a:t>
            </a: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Loại bỏ một phần tử khỏi cây nhưng vẫn giữ nguyên tính chất BST.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2B2322"/>
                </a:solidFill>
                <a:latin typeface="Arimo Bold"/>
                <a:ea typeface="Arimo Bold"/>
                <a:cs typeface="Arimo Bold"/>
                <a:sym typeface="Arimo Bold"/>
              </a:rPr>
              <a:t>- Các trường hợp cần xử lý: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Node lá (không có con) → Xóa trực tiếp.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Node có 1 con → Nối con của nó với cha.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322"/>
                </a:solidFill>
                <a:latin typeface="Arimo"/>
                <a:ea typeface="Arimo"/>
                <a:cs typeface="Arimo"/>
                <a:sym typeface="Arimo"/>
              </a:rPr>
              <a:t>+ Node có 2 con → Tìm node nhỏ nhất bên phải, thay thế, rồi xóa node đó.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2B232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1995</Words>
  <Application>Microsoft Office PowerPoint</Application>
  <PresentationFormat>Custom</PresentationFormat>
  <Paragraphs>238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Arimo Bold</vt:lpstr>
      <vt:lpstr>Poppins Semi-Bold Italics</vt:lpstr>
      <vt:lpstr>Poppins Bold</vt:lpstr>
      <vt:lpstr>Poppins</vt:lpstr>
      <vt:lpstr>Arial</vt:lpstr>
      <vt:lpstr>Poppins Semi-Bold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Decorative Hand Drawn Basic Shape Project Presentation</dc:title>
  <cp:lastModifiedBy>Nam Nguyễn</cp:lastModifiedBy>
  <cp:revision>1</cp:revision>
  <dcterms:created xsi:type="dcterms:W3CDTF">2006-08-16T00:00:00Z</dcterms:created>
  <dcterms:modified xsi:type="dcterms:W3CDTF">2025-06-08T14:33:53Z</dcterms:modified>
  <dc:identifier>DAGmrbqF3N0</dc:identifier>
</cp:coreProperties>
</file>