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26"/>
  </p:notesMasterIdLst>
  <p:sldIdLst>
    <p:sldId id="284" r:id="rId3"/>
    <p:sldId id="258" r:id="rId4"/>
    <p:sldId id="257" r:id="rId5"/>
    <p:sldId id="282" r:id="rId6"/>
    <p:sldId id="28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5" r:id="rId23"/>
    <p:sldId id="286" r:id="rId24"/>
    <p:sldId id="27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2334" autoAdjust="0"/>
  </p:normalViewPr>
  <p:slideViewPr>
    <p:cSldViewPr snapToGrid="0">
      <p:cViewPr varScale="1">
        <p:scale>
          <a:sx n="112" d="100"/>
          <a:sy n="112" d="100"/>
        </p:scale>
        <p:origin x="4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B9974-1EEA-496C-BFA2-0CF5CE85AE19}" type="doc">
      <dgm:prSet loTypeId="urn:microsoft.com/office/officeart/2005/8/layout/cycle8" loCatId="cycle" qsTypeId="urn:microsoft.com/office/officeart/2005/8/quickstyle/simple1" qsCatId="simple" csTypeId="urn:microsoft.com/office/officeart/2005/8/colors/accent1_2" csCatId="accent1" phldr="1"/>
      <dgm:spPr/>
    </dgm:pt>
    <dgm:pt modelId="{63645992-4146-465A-B419-E40868B5CCA0}">
      <dgm:prSet phldrT="[Text]"/>
      <dgm:spPr/>
      <dgm:t>
        <a:bodyPr/>
        <a:lstStyle/>
        <a:p>
          <a:r>
            <a:rPr lang="de-AT" dirty="0" smtClean="0"/>
            <a:t>Durchführung</a:t>
          </a:r>
          <a:endParaRPr lang="de-AT" dirty="0"/>
        </a:p>
      </dgm:t>
    </dgm:pt>
    <dgm:pt modelId="{AA7CFF49-7B2C-4D4B-B6D9-B0FEE4E165B9}" type="parTrans" cxnId="{8BE5FCEB-49B2-4C6A-859C-21F51CC3F0FF}">
      <dgm:prSet/>
      <dgm:spPr/>
      <dgm:t>
        <a:bodyPr/>
        <a:lstStyle/>
        <a:p>
          <a:endParaRPr lang="de-AT"/>
        </a:p>
      </dgm:t>
    </dgm:pt>
    <dgm:pt modelId="{4D0D7D33-FC01-47D8-ADBB-9A36BE60B9D9}" type="sibTrans" cxnId="{8BE5FCEB-49B2-4C6A-859C-21F51CC3F0FF}">
      <dgm:prSet/>
      <dgm:spPr/>
      <dgm:t>
        <a:bodyPr/>
        <a:lstStyle/>
        <a:p>
          <a:endParaRPr lang="de-AT"/>
        </a:p>
      </dgm:t>
    </dgm:pt>
    <dgm:pt modelId="{43B01195-B98F-434D-BDD1-5B2C2E035D0F}">
      <dgm:prSet phldrT="[Text]"/>
      <dgm:spPr/>
      <dgm:t>
        <a:bodyPr/>
        <a:lstStyle/>
        <a:p>
          <a:r>
            <a:rPr lang="de-AT" dirty="0" smtClean="0"/>
            <a:t>Retrospektive</a:t>
          </a:r>
          <a:endParaRPr lang="de-AT" dirty="0"/>
        </a:p>
      </dgm:t>
    </dgm:pt>
    <dgm:pt modelId="{E182C8E7-B134-4276-9BEA-82DA6BF19ABC}" type="parTrans" cxnId="{1CE68E64-5296-463F-94EB-F3326C8873C3}">
      <dgm:prSet/>
      <dgm:spPr/>
      <dgm:t>
        <a:bodyPr/>
        <a:lstStyle/>
        <a:p>
          <a:endParaRPr lang="de-AT"/>
        </a:p>
      </dgm:t>
    </dgm:pt>
    <dgm:pt modelId="{2C99F86F-81E0-4DBE-9F5A-86A6EAB49E86}" type="sibTrans" cxnId="{1CE68E64-5296-463F-94EB-F3326C8873C3}">
      <dgm:prSet/>
      <dgm:spPr/>
      <dgm:t>
        <a:bodyPr/>
        <a:lstStyle/>
        <a:p>
          <a:endParaRPr lang="de-AT"/>
        </a:p>
      </dgm:t>
    </dgm:pt>
    <dgm:pt modelId="{225CC2EA-27B1-45CB-831D-F219C2952B15}">
      <dgm:prSet phldrT="[Text]"/>
      <dgm:spPr/>
      <dgm:t>
        <a:bodyPr/>
        <a:lstStyle/>
        <a:p>
          <a:r>
            <a:rPr lang="de-AT" dirty="0" smtClean="0"/>
            <a:t>Planung</a:t>
          </a:r>
          <a:endParaRPr lang="de-AT" dirty="0"/>
        </a:p>
      </dgm:t>
    </dgm:pt>
    <dgm:pt modelId="{AA81719E-1827-420A-A55B-AB7319D4501B}" type="parTrans" cxnId="{A80A7B23-2B77-43D5-B547-8070A9F19887}">
      <dgm:prSet/>
      <dgm:spPr/>
      <dgm:t>
        <a:bodyPr/>
        <a:lstStyle/>
        <a:p>
          <a:endParaRPr lang="de-AT"/>
        </a:p>
      </dgm:t>
    </dgm:pt>
    <dgm:pt modelId="{79077A99-AF88-4541-83BB-58937E0F8BA1}" type="sibTrans" cxnId="{A80A7B23-2B77-43D5-B547-8070A9F19887}">
      <dgm:prSet/>
      <dgm:spPr/>
      <dgm:t>
        <a:bodyPr/>
        <a:lstStyle/>
        <a:p>
          <a:endParaRPr lang="de-AT"/>
        </a:p>
      </dgm:t>
    </dgm:pt>
    <dgm:pt modelId="{3B29B3DC-53BD-47D2-BDCB-205F112D4FD7}" type="pres">
      <dgm:prSet presAssocID="{833B9974-1EEA-496C-BFA2-0CF5CE85AE19}" presName="compositeShape" presStyleCnt="0">
        <dgm:presLayoutVars>
          <dgm:chMax val="7"/>
          <dgm:dir/>
          <dgm:resizeHandles val="exact"/>
        </dgm:presLayoutVars>
      </dgm:prSet>
      <dgm:spPr/>
    </dgm:pt>
    <dgm:pt modelId="{475938F6-A230-4E16-89DF-9EF38A4E54B1}" type="pres">
      <dgm:prSet presAssocID="{833B9974-1EEA-496C-BFA2-0CF5CE85AE19}" presName="wedge1" presStyleLbl="node1" presStyleIdx="0" presStyleCnt="3"/>
      <dgm:spPr/>
      <dgm:t>
        <a:bodyPr/>
        <a:lstStyle/>
        <a:p>
          <a:endParaRPr lang="de-AT"/>
        </a:p>
      </dgm:t>
    </dgm:pt>
    <dgm:pt modelId="{41908167-CC76-4516-A137-D747B643D712}" type="pres">
      <dgm:prSet presAssocID="{833B9974-1EEA-496C-BFA2-0CF5CE85AE19}" presName="dummy1a" presStyleCnt="0"/>
      <dgm:spPr/>
    </dgm:pt>
    <dgm:pt modelId="{6E48BAD4-999C-488D-AEEC-504576CCFAA6}" type="pres">
      <dgm:prSet presAssocID="{833B9974-1EEA-496C-BFA2-0CF5CE85AE19}" presName="dummy1b" presStyleCnt="0"/>
      <dgm:spPr/>
    </dgm:pt>
    <dgm:pt modelId="{D6845E95-01A8-4DBD-B2CA-16BBA6B4ECFB}" type="pres">
      <dgm:prSet presAssocID="{833B9974-1EEA-496C-BFA2-0CF5CE85AE19}" presName="wedge1Tx" presStyleLbl="node1" presStyleIdx="0" presStyleCnt="3">
        <dgm:presLayoutVars>
          <dgm:chMax val="0"/>
          <dgm:chPref val="0"/>
          <dgm:bulletEnabled val="1"/>
        </dgm:presLayoutVars>
      </dgm:prSet>
      <dgm:spPr/>
      <dgm:t>
        <a:bodyPr/>
        <a:lstStyle/>
        <a:p>
          <a:endParaRPr lang="de-AT"/>
        </a:p>
      </dgm:t>
    </dgm:pt>
    <dgm:pt modelId="{B76B5BA4-4BCD-4EEF-BC18-E83CC9A3E0E8}" type="pres">
      <dgm:prSet presAssocID="{833B9974-1EEA-496C-BFA2-0CF5CE85AE19}" presName="wedge2" presStyleLbl="node1" presStyleIdx="1" presStyleCnt="3"/>
      <dgm:spPr/>
      <dgm:t>
        <a:bodyPr/>
        <a:lstStyle/>
        <a:p>
          <a:endParaRPr lang="de-AT"/>
        </a:p>
      </dgm:t>
    </dgm:pt>
    <dgm:pt modelId="{9CFE73AF-B676-4936-85FD-C0D94A237FA3}" type="pres">
      <dgm:prSet presAssocID="{833B9974-1EEA-496C-BFA2-0CF5CE85AE19}" presName="dummy2a" presStyleCnt="0"/>
      <dgm:spPr/>
    </dgm:pt>
    <dgm:pt modelId="{10D221B4-A035-46CC-94E8-97D826E5850B}" type="pres">
      <dgm:prSet presAssocID="{833B9974-1EEA-496C-BFA2-0CF5CE85AE19}" presName="dummy2b" presStyleCnt="0"/>
      <dgm:spPr/>
    </dgm:pt>
    <dgm:pt modelId="{583D061B-5F92-4329-9A85-20E96CEC9253}" type="pres">
      <dgm:prSet presAssocID="{833B9974-1EEA-496C-BFA2-0CF5CE85AE19}" presName="wedge2Tx" presStyleLbl="node1" presStyleIdx="1" presStyleCnt="3">
        <dgm:presLayoutVars>
          <dgm:chMax val="0"/>
          <dgm:chPref val="0"/>
          <dgm:bulletEnabled val="1"/>
        </dgm:presLayoutVars>
      </dgm:prSet>
      <dgm:spPr/>
      <dgm:t>
        <a:bodyPr/>
        <a:lstStyle/>
        <a:p>
          <a:endParaRPr lang="de-AT"/>
        </a:p>
      </dgm:t>
    </dgm:pt>
    <dgm:pt modelId="{E769F192-4EED-4165-A9D8-87523670FFA9}" type="pres">
      <dgm:prSet presAssocID="{833B9974-1EEA-496C-BFA2-0CF5CE85AE19}" presName="wedge3" presStyleLbl="node1" presStyleIdx="2" presStyleCnt="3"/>
      <dgm:spPr/>
      <dgm:t>
        <a:bodyPr/>
        <a:lstStyle/>
        <a:p>
          <a:endParaRPr lang="de-AT"/>
        </a:p>
      </dgm:t>
    </dgm:pt>
    <dgm:pt modelId="{D2173544-A02F-46F8-ABCE-C762FD683D17}" type="pres">
      <dgm:prSet presAssocID="{833B9974-1EEA-496C-BFA2-0CF5CE85AE19}" presName="dummy3a" presStyleCnt="0"/>
      <dgm:spPr/>
    </dgm:pt>
    <dgm:pt modelId="{B3B8D5FC-E439-4105-B40A-4C5A2346DE6C}" type="pres">
      <dgm:prSet presAssocID="{833B9974-1EEA-496C-BFA2-0CF5CE85AE19}" presName="dummy3b" presStyleCnt="0"/>
      <dgm:spPr/>
    </dgm:pt>
    <dgm:pt modelId="{933A9C4A-DAFA-4C40-BFFD-C081D4C2D4FB}" type="pres">
      <dgm:prSet presAssocID="{833B9974-1EEA-496C-BFA2-0CF5CE85AE19}" presName="wedge3Tx" presStyleLbl="node1" presStyleIdx="2" presStyleCnt="3">
        <dgm:presLayoutVars>
          <dgm:chMax val="0"/>
          <dgm:chPref val="0"/>
          <dgm:bulletEnabled val="1"/>
        </dgm:presLayoutVars>
      </dgm:prSet>
      <dgm:spPr/>
      <dgm:t>
        <a:bodyPr/>
        <a:lstStyle/>
        <a:p>
          <a:endParaRPr lang="de-AT"/>
        </a:p>
      </dgm:t>
    </dgm:pt>
    <dgm:pt modelId="{B243EFF1-5F74-42D7-9300-8CF4534C08F8}" type="pres">
      <dgm:prSet presAssocID="{4D0D7D33-FC01-47D8-ADBB-9A36BE60B9D9}" presName="arrowWedge1" presStyleLbl="fgSibTrans2D1" presStyleIdx="0" presStyleCnt="3"/>
      <dgm:spPr/>
    </dgm:pt>
    <dgm:pt modelId="{4B0E635F-EED7-41C9-9009-1A3131AE3B3B}" type="pres">
      <dgm:prSet presAssocID="{2C99F86F-81E0-4DBE-9F5A-86A6EAB49E86}" presName="arrowWedge2" presStyleLbl="fgSibTrans2D1" presStyleIdx="1" presStyleCnt="3"/>
      <dgm:spPr/>
    </dgm:pt>
    <dgm:pt modelId="{0EA1765C-F389-464B-98C3-07C890E03DF5}" type="pres">
      <dgm:prSet presAssocID="{79077A99-AF88-4541-83BB-58937E0F8BA1}" presName="arrowWedge3" presStyleLbl="fgSibTrans2D1" presStyleIdx="2" presStyleCnt="3"/>
      <dgm:spPr/>
    </dgm:pt>
  </dgm:ptLst>
  <dgm:cxnLst>
    <dgm:cxn modelId="{1CE68E64-5296-463F-94EB-F3326C8873C3}" srcId="{833B9974-1EEA-496C-BFA2-0CF5CE85AE19}" destId="{43B01195-B98F-434D-BDD1-5B2C2E035D0F}" srcOrd="1" destOrd="0" parTransId="{E182C8E7-B134-4276-9BEA-82DA6BF19ABC}" sibTransId="{2C99F86F-81E0-4DBE-9F5A-86A6EAB49E86}"/>
    <dgm:cxn modelId="{A80A7B23-2B77-43D5-B547-8070A9F19887}" srcId="{833B9974-1EEA-496C-BFA2-0CF5CE85AE19}" destId="{225CC2EA-27B1-45CB-831D-F219C2952B15}" srcOrd="2" destOrd="0" parTransId="{AA81719E-1827-420A-A55B-AB7319D4501B}" sibTransId="{79077A99-AF88-4541-83BB-58937E0F8BA1}"/>
    <dgm:cxn modelId="{36D90159-3F3A-4664-A9AD-35B4060BD83B}" type="presOf" srcId="{63645992-4146-465A-B419-E40868B5CCA0}" destId="{D6845E95-01A8-4DBD-B2CA-16BBA6B4ECFB}" srcOrd="1" destOrd="0" presId="urn:microsoft.com/office/officeart/2005/8/layout/cycle8"/>
    <dgm:cxn modelId="{15A42E80-FD39-4303-9019-1666BBD41FC2}" type="presOf" srcId="{43B01195-B98F-434D-BDD1-5B2C2E035D0F}" destId="{583D061B-5F92-4329-9A85-20E96CEC9253}" srcOrd="1" destOrd="0" presId="urn:microsoft.com/office/officeart/2005/8/layout/cycle8"/>
    <dgm:cxn modelId="{53742225-B3EB-43B6-9C88-59A0A91BD71A}" type="presOf" srcId="{225CC2EA-27B1-45CB-831D-F219C2952B15}" destId="{933A9C4A-DAFA-4C40-BFFD-C081D4C2D4FB}" srcOrd="1" destOrd="0" presId="urn:microsoft.com/office/officeart/2005/8/layout/cycle8"/>
    <dgm:cxn modelId="{BB13ECFC-1AF6-4AB7-A83D-A25932EACD99}" type="presOf" srcId="{63645992-4146-465A-B419-E40868B5CCA0}" destId="{475938F6-A230-4E16-89DF-9EF38A4E54B1}" srcOrd="0" destOrd="0" presId="urn:microsoft.com/office/officeart/2005/8/layout/cycle8"/>
    <dgm:cxn modelId="{403A75DE-5797-436E-AEC0-CD006F7B8306}" type="presOf" srcId="{833B9974-1EEA-496C-BFA2-0CF5CE85AE19}" destId="{3B29B3DC-53BD-47D2-BDCB-205F112D4FD7}" srcOrd="0" destOrd="0" presId="urn:microsoft.com/office/officeart/2005/8/layout/cycle8"/>
    <dgm:cxn modelId="{5A90E518-05E1-4368-A9FA-CABB4781828D}" type="presOf" srcId="{43B01195-B98F-434D-BDD1-5B2C2E035D0F}" destId="{B76B5BA4-4BCD-4EEF-BC18-E83CC9A3E0E8}" srcOrd="0" destOrd="0" presId="urn:microsoft.com/office/officeart/2005/8/layout/cycle8"/>
    <dgm:cxn modelId="{8BE5FCEB-49B2-4C6A-859C-21F51CC3F0FF}" srcId="{833B9974-1EEA-496C-BFA2-0CF5CE85AE19}" destId="{63645992-4146-465A-B419-E40868B5CCA0}" srcOrd="0" destOrd="0" parTransId="{AA7CFF49-7B2C-4D4B-B6D9-B0FEE4E165B9}" sibTransId="{4D0D7D33-FC01-47D8-ADBB-9A36BE60B9D9}"/>
    <dgm:cxn modelId="{4DF745DE-0034-4EF7-830E-198C4981216D}" type="presOf" srcId="{225CC2EA-27B1-45CB-831D-F219C2952B15}" destId="{E769F192-4EED-4165-A9D8-87523670FFA9}" srcOrd="0" destOrd="0" presId="urn:microsoft.com/office/officeart/2005/8/layout/cycle8"/>
    <dgm:cxn modelId="{4667A9A3-DBCC-4422-91E6-105A47D3F4D8}" type="presParOf" srcId="{3B29B3DC-53BD-47D2-BDCB-205F112D4FD7}" destId="{475938F6-A230-4E16-89DF-9EF38A4E54B1}" srcOrd="0" destOrd="0" presId="urn:microsoft.com/office/officeart/2005/8/layout/cycle8"/>
    <dgm:cxn modelId="{AD55767B-36D1-40E5-92B7-C83EC6DB4721}" type="presParOf" srcId="{3B29B3DC-53BD-47D2-BDCB-205F112D4FD7}" destId="{41908167-CC76-4516-A137-D747B643D712}" srcOrd="1" destOrd="0" presId="urn:microsoft.com/office/officeart/2005/8/layout/cycle8"/>
    <dgm:cxn modelId="{9425E2E8-1A4F-4826-8CCA-EA84F2B9065A}" type="presParOf" srcId="{3B29B3DC-53BD-47D2-BDCB-205F112D4FD7}" destId="{6E48BAD4-999C-488D-AEEC-504576CCFAA6}" srcOrd="2" destOrd="0" presId="urn:microsoft.com/office/officeart/2005/8/layout/cycle8"/>
    <dgm:cxn modelId="{C301C34F-4CC3-459E-86D2-B7C92900920F}" type="presParOf" srcId="{3B29B3DC-53BD-47D2-BDCB-205F112D4FD7}" destId="{D6845E95-01A8-4DBD-B2CA-16BBA6B4ECFB}" srcOrd="3" destOrd="0" presId="urn:microsoft.com/office/officeart/2005/8/layout/cycle8"/>
    <dgm:cxn modelId="{61B5769A-D105-4347-ADEF-5A301C7C2F72}" type="presParOf" srcId="{3B29B3DC-53BD-47D2-BDCB-205F112D4FD7}" destId="{B76B5BA4-4BCD-4EEF-BC18-E83CC9A3E0E8}" srcOrd="4" destOrd="0" presId="urn:microsoft.com/office/officeart/2005/8/layout/cycle8"/>
    <dgm:cxn modelId="{625868A9-CFC4-47EC-ABFA-A011977DAB51}" type="presParOf" srcId="{3B29B3DC-53BD-47D2-BDCB-205F112D4FD7}" destId="{9CFE73AF-B676-4936-85FD-C0D94A237FA3}" srcOrd="5" destOrd="0" presId="urn:microsoft.com/office/officeart/2005/8/layout/cycle8"/>
    <dgm:cxn modelId="{99CDA193-720B-4CBE-BCE0-81D41FF7E4FF}" type="presParOf" srcId="{3B29B3DC-53BD-47D2-BDCB-205F112D4FD7}" destId="{10D221B4-A035-46CC-94E8-97D826E5850B}" srcOrd="6" destOrd="0" presId="urn:microsoft.com/office/officeart/2005/8/layout/cycle8"/>
    <dgm:cxn modelId="{B2E27508-3EED-4715-84AC-38E9C18AE832}" type="presParOf" srcId="{3B29B3DC-53BD-47D2-BDCB-205F112D4FD7}" destId="{583D061B-5F92-4329-9A85-20E96CEC9253}" srcOrd="7" destOrd="0" presId="urn:microsoft.com/office/officeart/2005/8/layout/cycle8"/>
    <dgm:cxn modelId="{FD634794-1375-4966-8CDD-51403957AD66}" type="presParOf" srcId="{3B29B3DC-53BD-47D2-BDCB-205F112D4FD7}" destId="{E769F192-4EED-4165-A9D8-87523670FFA9}" srcOrd="8" destOrd="0" presId="urn:microsoft.com/office/officeart/2005/8/layout/cycle8"/>
    <dgm:cxn modelId="{F3E98D26-BC5C-4296-8E5C-F8D226711E15}" type="presParOf" srcId="{3B29B3DC-53BD-47D2-BDCB-205F112D4FD7}" destId="{D2173544-A02F-46F8-ABCE-C762FD683D17}" srcOrd="9" destOrd="0" presId="urn:microsoft.com/office/officeart/2005/8/layout/cycle8"/>
    <dgm:cxn modelId="{B123A1DF-9A3C-44F2-BD23-61F7AE4083E1}" type="presParOf" srcId="{3B29B3DC-53BD-47D2-BDCB-205F112D4FD7}" destId="{B3B8D5FC-E439-4105-B40A-4C5A2346DE6C}" srcOrd="10" destOrd="0" presId="urn:microsoft.com/office/officeart/2005/8/layout/cycle8"/>
    <dgm:cxn modelId="{F291E349-02A4-4DF5-A544-9254E00E40DA}" type="presParOf" srcId="{3B29B3DC-53BD-47D2-BDCB-205F112D4FD7}" destId="{933A9C4A-DAFA-4C40-BFFD-C081D4C2D4FB}" srcOrd="11" destOrd="0" presId="urn:microsoft.com/office/officeart/2005/8/layout/cycle8"/>
    <dgm:cxn modelId="{6A2BD615-00D7-4479-A4FC-C33DD544C1FA}" type="presParOf" srcId="{3B29B3DC-53BD-47D2-BDCB-205F112D4FD7}" destId="{B243EFF1-5F74-42D7-9300-8CF4534C08F8}" srcOrd="12" destOrd="0" presId="urn:microsoft.com/office/officeart/2005/8/layout/cycle8"/>
    <dgm:cxn modelId="{9F6718F7-343C-4506-B819-3DBEDA477527}" type="presParOf" srcId="{3B29B3DC-53BD-47D2-BDCB-205F112D4FD7}" destId="{4B0E635F-EED7-41C9-9009-1A3131AE3B3B}" srcOrd="13" destOrd="0" presId="urn:microsoft.com/office/officeart/2005/8/layout/cycle8"/>
    <dgm:cxn modelId="{E6FC4F58-FC4D-4A24-8A6B-CFB81FD330E2}" type="presParOf" srcId="{3B29B3DC-53BD-47D2-BDCB-205F112D4FD7}" destId="{0EA1765C-F389-464B-98C3-07C890E03DF5}"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8A7BF-952D-42C2-8BC6-BD384C72AB1E}" type="datetimeFigureOut">
              <a:rPr lang="de-AT" smtClean="0"/>
              <a:t>27.01.2025</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A831-04C4-429B-8DAD-0080ED03480F}" type="slidenum">
              <a:rPr lang="de-AT" smtClean="0"/>
              <a:t>‹Nr.›</a:t>
            </a:fld>
            <a:endParaRPr lang="de-AT"/>
          </a:p>
        </p:txBody>
      </p:sp>
    </p:spTree>
    <p:extLst>
      <p:ext uri="{BB962C8B-B14F-4D97-AF65-F5344CB8AC3E}">
        <p14:creationId xmlns:p14="http://schemas.microsoft.com/office/powerpoint/2010/main" val="379913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Hallo und herzlich willkommen</a:t>
            </a:r>
            <a:r>
              <a:rPr lang="de-AT" baseline="0" dirty="0" smtClean="0"/>
              <a:t> zu unserer Präsentation des Innovation Lab Projektes.</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a:t>
            </a:fld>
            <a:endParaRPr lang="de-AT"/>
          </a:p>
        </p:txBody>
      </p:sp>
    </p:spTree>
    <p:extLst>
      <p:ext uri="{BB962C8B-B14F-4D97-AF65-F5344CB8AC3E}">
        <p14:creationId xmlns:p14="http://schemas.microsoft.com/office/powerpoint/2010/main" val="871121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Und diese haben wir vor jedem Sprint priorisiert</a:t>
            </a:r>
            <a:r>
              <a:rPr lang="de-AT" baseline="0" dirty="0" smtClean="0"/>
              <a:t> und darauf basierend die </a:t>
            </a:r>
            <a:r>
              <a:rPr lang="de-AT" baseline="0" dirty="0" err="1" smtClean="0"/>
              <a:t>ToDo‘s</a:t>
            </a:r>
            <a:r>
              <a:rPr lang="de-AT" baseline="0" dirty="0" smtClean="0"/>
              <a:t> für den kommen Sprint geplant</a:t>
            </a:r>
            <a:br>
              <a:rPr lang="de-AT" baseline="0" dirty="0" smtClean="0"/>
            </a:br>
            <a:r>
              <a:rPr lang="de-AT" baseline="0" dirty="0" smtClean="0"/>
              <a:t>(Dabei hatte jedes Item einen Status, eine Priorität und einen Zeitbereich, in dem es durchgeführt werden soll.)</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10</a:t>
            </a:fld>
            <a:endParaRPr lang="de-AT"/>
          </a:p>
        </p:txBody>
      </p:sp>
    </p:spTree>
    <p:extLst>
      <p:ext uri="{BB962C8B-B14F-4D97-AF65-F5344CB8AC3E}">
        <p14:creationId xmlns:p14="http://schemas.microsoft.com/office/powerpoint/2010/main" val="295244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Während und nach dem Sprint wurde das </a:t>
            </a:r>
            <a:r>
              <a:rPr lang="de-AT" dirty="0" err="1" smtClean="0"/>
              <a:t>Backlog</a:t>
            </a:r>
            <a:r>
              <a:rPr lang="de-AT" dirty="0" smtClean="0"/>
              <a:t> upgedatet und danach der</a:t>
            </a:r>
            <a:r>
              <a:rPr lang="de-AT" baseline="0" dirty="0" smtClean="0"/>
              <a:t> nächste Sprint geplant.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11</a:t>
            </a:fld>
            <a:endParaRPr lang="de-AT"/>
          </a:p>
        </p:txBody>
      </p:sp>
    </p:spTree>
    <p:extLst>
      <p:ext uri="{BB962C8B-B14F-4D97-AF65-F5344CB8AC3E}">
        <p14:creationId xmlns:p14="http://schemas.microsoft.com/office/powerpoint/2010/main" val="1818293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12</a:t>
            </a:fld>
            <a:endParaRPr lang="de-AT"/>
          </a:p>
        </p:txBody>
      </p:sp>
    </p:spTree>
    <p:extLst>
      <p:ext uri="{BB962C8B-B14F-4D97-AF65-F5344CB8AC3E}">
        <p14:creationId xmlns:p14="http://schemas.microsoft.com/office/powerpoint/2010/main" val="407696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13</a:t>
            </a:fld>
            <a:endParaRPr lang="de-AT"/>
          </a:p>
        </p:txBody>
      </p:sp>
    </p:spTree>
    <p:extLst>
      <p:ext uri="{BB962C8B-B14F-4D97-AF65-F5344CB8AC3E}">
        <p14:creationId xmlns:p14="http://schemas.microsoft.com/office/powerpoint/2010/main" val="1084016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14</a:t>
            </a:fld>
            <a:endParaRPr lang="de-AT"/>
          </a:p>
        </p:txBody>
      </p:sp>
    </p:spTree>
    <p:extLst>
      <p:ext uri="{BB962C8B-B14F-4D97-AF65-F5344CB8AC3E}">
        <p14:creationId xmlns:p14="http://schemas.microsoft.com/office/powerpoint/2010/main" val="3388500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15</a:t>
            </a:fld>
            <a:endParaRPr lang="de-AT"/>
          </a:p>
        </p:txBody>
      </p:sp>
    </p:spTree>
    <p:extLst>
      <p:ext uri="{BB962C8B-B14F-4D97-AF65-F5344CB8AC3E}">
        <p14:creationId xmlns:p14="http://schemas.microsoft.com/office/powerpoint/2010/main" val="240420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16</a:t>
            </a:fld>
            <a:endParaRPr lang="de-AT"/>
          </a:p>
        </p:txBody>
      </p:sp>
    </p:spTree>
    <p:extLst>
      <p:ext uri="{BB962C8B-B14F-4D97-AF65-F5344CB8AC3E}">
        <p14:creationId xmlns:p14="http://schemas.microsoft.com/office/powerpoint/2010/main" val="2531381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17</a:t>
            </a:fld>
            <a:endParaRPr lang="de-AT"/>
          </a:p>
        </p:txBody>
      </p:sp>
    </p:spTree>
    <p:extLst>
      <p:ext uri="{BB962C8B-B14F-4D97-AF65-F5344CB8AC3E}">
        <p14:creationId xmlns:p14="http://schemas.microsoft.com/office/powerpoint/2010/main" val="2319993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18</a:t>
            </a:fld>
            <a:endParaRPr lang="de-AT"/>
          </a:p>
        </p:txBody>
      </p:sp>
    </p:spTree>
    <p:extLst>
      <p:ext uri="{BB962C8B-B14F-4D97-AF65-F5344CB8AC3E}">
        <p14:creationId xmlns:p14="http://schemas.microsoft.com/office/powerpoint/2010/main" val="3929353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Zu den größten Herausforderungen zählten</a:t>
            </a:r>
            <a:r>
              <a:rPr lang="de-AT" baseline="0" dirty="0" smtClean="0"/>
              <a:t> bisher das Arbeiten mit </a:t>
            </a:r>
            <a:r>
              <a:rPr lang="de-AT" baseline="0" dirty="0" err="1" smtClean="0"/>
              <a:t>Unity</a:t>
            </a:r>
            <a:r>
              <a:rPr lang="de-AT" baseline="0" dirty="0" smtClean="0"/>
              <a:t> und </a:t>
            </a:r>
            <a:r>
              <a:rPr lang="de-AT" baseline="0" dirty="0" err="1" smtClean="0"/>
              <a:t>Meta</a:t>
            </a:r>
            <a:r>
              <a:rPr lang="de-AT" baseline="0" dirty="0" smtClean="0"/>
              <a:t> VR Brillen, da die meisten im Team noch keine Erfahrung mit diesen Tools hatten. Darüber hinaus war die Arbeitseinteilung während intensiver Prüfungsphasen nicht immer einfach.</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19</a:t>
            </a:fld>
            <a:endParaRPr lang="de-AT"/>
          </a:p>
        </p:txBody>
      </p:sp>
    </p:spTree>
    <p:extLst>
      <p:ext uri="{BB962C8B-B14F-4D97-AF65-F5344CB8AC3E}">
        <p14:creationId xmlns:p14="http://schemas.microsoft.com/office/powerpoint/2010/main" val="188155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Wir</a:t>
            </a:r>
            <a:r>
              <a:rPr lang="de-AT" baseline="0" dirty="0" smtClean="0"/>
              <a:t> möchten im Folgenden auf unsere Projektziele, auf unsere verwendeten Tools eingehen, einen kleinen Rückblick und die Ergebnisse zeigen und danach eine Live Demo unserer Software starten.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2</a:t>
            </a:fld>
            <a:endParaRPr lang="de-AT"/>
          </a:p>
        </p:txBody>
      </p:sp>
    </p:spTree>
    <p:extLst>
      <p:ext uri="{BB962C8B-B14F-4D97-AF65-F5344CB8AC3E}">
        <p14:creationId xmlns:p14="http://schemas.microsoft.com/office/powerpoint/2010/main" val="400913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Gemeinsam</a:t>
            </a:r>
            <a:r>
              <a:rPr lang="de-AT" baseline="0" dirty="0" smtClean="0"/>
              <a:t> haben wir es geschafft, DICOM Daten zu importieren und diese können mit einer VR Brille angesehen, gezoomt und rotiert werden. </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20</a:t>
            </a:fld>
            <a:endParaRPr lang="de-AT"/>
          </a:p>
        </p:txBody>
      </p:sp>
    </p:spTree>
    <p:extLst>
      <p:ext uri="{BB962C8B-B14F-4D97-AF65-F5344CB8AC3E}">
        <p14:creationId xmlns:p14="http://schemas.microsoft.com/office/powerpoint/2010/main" val="21912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Hier sehen wir einen kleinen Ausschnitt vom Importierten</a:t>
            </a:r>
            <a:r>
              <a:rPr lang="de-AT" baseline="0" dirty="0" smtClean="0"/>
              <a:t> Objekt.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21</a:t>
            </a:fld>
            <a:endParaRPr lang="de-AT"/>
          </a:p>
        </p:txBody>
      </p:sp>
    </p:spTree>
    <p:extLst>
      <p:ext uri="{BB962C8B-B14F-4D97-AF65-F5344CB8AC3E}">
        <p14:creationId xmlns:p14="http://schemas.microsoft.com/office/powerpoint/2010/main" val="32901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Genaueres</a:t>
            </a:r>
            <a:r>
              <a:rPr lang="de-AT" baseline="0" dirty="0" smtClean="0"/>
              <a:t> wird mein Kollege nun direkt im Programm herzeigen…</a:t>
            </a:r>
            <a:endParaRPr lang="de-AT" dirty="0" smtClean="0"/>
          </a:p>
        </p:txBody>
      </p:sp>
      <p:sp>
        <p:nvSpPr>
          <p:cNvPr id="4" name="Foliennummernplatzhalter 3"/>
          <p:cNvSpPr>
            <a:spLocks noGrp="1"/>
          </p:cNvSpPr>
          <p:nvPr>
            <p:ph type="sldNum" sz="quarter" idx="10"/>
          </p:nvPr>
        </p:nvSpPr>
        <p:spPr/>
        <p:txBody>
          <a:bodyPr/>
          <a:lstStyle/>
          <a:p>
            <a:fld id="{5320A831-04C4-429B-8DAD-0080ED03480F}" type="slidenum">
              <a:rPr lang="de-AT" smtClean="0"/>
              <a:t>23</a:t>
            </a:fld>
            <a:endParaRPr lang="de-AT"/>
          </a:p>
        </p:txBody>
      </p:sp>
    </p:spTree>
    <p:extLst>
      <p:ext uri="{BB962C8B-B14F-4D97-AF65-F5344CB8AC3E}">
        <p14:creationId xmlns:p14="http://schemas.microsoft.com/office/powerpoint/2010/main" val="392800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Wir sind Gruppe 16</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3</a:t>
            </a:fld>
            <a:endParaRPr lang="de-AT"/>
          </a:p>
        </p:txBody>
      </p:sp>
    </p:spTree>
    <p:extLst>
      <p:ext uri="{BB962C8B-B14F-4D97-AF65-F5344CB8AC3E}">
        <p14:creationId xmlns:p14="http://schemas.microsoft.com/office/powerpoint/2010/main" val="282006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und unser Ziel</a:t>
            </a:r>
            <a:r>
              <a:rPr lang="de-AT" baseline="0" dirty="0" smtClean="0"/>
              <a:t> für dieses Projekt ist es, ein interaktives VR Lernwerkzeug zu entwickeln, mit dem man das menschliche Herz und dessen Strukturen darstellen kann. Dieses Herzmodell basiert auf sogenannten DICOM Daten, es stammt also von medizinischen Scans eines Herzens. Das dargestellte Herz kann mithilfe von Handtracking interaktiv betrachtet werden und soll weitere Tools anbieten, die das Lernerlebnis unterstützen.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4</a:t>
            </a:fld>
            <a:endParaRPr lang="de-AT"/>
          </a:p>
        </p:txBody>
      </p:sp>
    </p:spTree>
    <p:extLst>
      <p:ext uri="{BB962C8B-B14F-4D97-AF65-F5344CB8AC3E}">
        <p14:creationId xmlns:p14="http://schemas.microsoft.com/office/powerpoint/2010/main" val="205306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Folgende Ziele möchten wir im gesamten Projektverlauf, also nach 3</a:t>
            </a:r>
            <a:r>
              <a:rPr lang="de-AT" baseline="0" dirty="0" smtClean="0"/>
              <a:t> Semestern erreichen. Neben der Darstellung und dem Handtracking, sollen auch verschiedene Strukturen farblich unterschieden und </a:t>
            </a:r>
            <a:r>
              <a:rPr lang="de-AT" baseline="0" dirty="0" err="1" smtClean="0"/>
              <a:t>gelabelt</a:t>
            </a:r>
            <a:r>
              <a:rPr lang="de-AT" baseline="0" dirty="0" smtClean="0"/>
              <a:t> werden. Darüber hinaus soll das Innenleben des Herzens dargestellt werden können, unter anderem durch 2D Schnittebenen und es soll ein Quiz für die Lernenden </a:t>
            </a:r>
            <a:r>
              <a:rPr lang="de-AT" baseline="0" smtClean="0"/>
              <a:t>zur Verfügung stehen.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5</a:t>
            </a:fld>
            <a:endParaRPr lang="de-AT"/>
          </a:p>
        </p:txBody>
      </p:sp>
    </p:spTree>
    <p:extLst>
      <p:ext uri="{BB962C8B-B14F-4D97-AF65-F5344CB8AC3E}">
        <p14:creationId xmlns:p14="http://schemas.microsoft.com/office/powerpoint/2010/main" val="271327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Davon konnten die ersten beiden Meilensteine bereits umgesetzt werden</a:t>
            </a:r>
            <a:r>
              <a:rPr lang="de-AT" dirty="0" smtClean="0"/>
              <a:t>. Inwiefern unsere</a:t>
            </a:r>
            <a:r>
              <a:rPr lang="de-AT" baseline="0" dirty="0" smtClean="0"/>
              <a:t> derzeit verwendete Bibliothek zum Rendern von DICOM Daten für die kommenden Ziele der nächsten Semester verwendet werden kann, ist allerdings noch nicht ganz klar, da wir teilweise auf technische Limitierungen gestoßen sind. Es ist daher möglich, dass wir im weiteren Projektverlauf eine alternative Lösung suchen.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6</a:t>
            </a:fld>
            <a:endParaRPr lang="de-AT"/>
          </a:p>
        </p:txBody>
      </p:sp>
    </p:spTree>
    <p:extLst>
      <p:ext uri="{BB962C8B-B14F-4D97-AF65-F5344CB8AC3E}">
        <p14:creationId xmlns:p14="http://schemas.microsoft.com/office/powerpoint/2010/main" val="172495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a:t>
            </a:r>
            <a:r>
              <a:rPr lang="de-AT" baseline="0" dirty="0" smtClean="0"/>
              <a:t> dem praktischen arbeiten am Projekt haben wir eine Grobe Aufwandsabschätzung gemacht und </a:t>
            </a:r>
            <a:r>
              <a:rPr lang="de-AT" baseline="0" dirty="0" err="1" smtClean="0"/>
              <a:t>ToDo‘s</a:t>
            </a:r>
            <a:r>
              <a:rPr lang="de-AT" baseline="0" dirty="0" smtClean="0"/>
              <a:t> definiert und die wurden dann in Sprints umgesetzt beziehungsweise wurde die </a:t>
            </a:r>
            <a:r>
              <a:rPr lang="de-AT" baseline="0" dirty="0" err="1" smtClean="0"/>
              <a:t>ToDo‘s</a:t>
            </a:r>
            <a:r>
              <a:rPr lang="de-AT" baseline="0" dirty="0" smtClean="0"/>
              <a:t> immer wieder aktualisiert. Vor jedem Sprint haben wir eine Planung durchgeführt und danach überlegt, was wir verbessern können. Dabei haben uns regelmäßige </a:t>
            </a:r>
            <a:r>
              <a:rPr lang="de-AT" baseline="0" dirty="0" err="1" smtClean="0"/>
              <a:t>Teammetings</a:t>
            </a:r>
            <a:r>
              <a:rPr lang="de-AT" baseline="0" dirty="0" smtClean="0"/>
              <a:t> und eine offene Feedbackkultur geholfen.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7</a:t>
            </a:fld>
            <a:endParaRPr lang="de-AT"/>
          </a:p>
        </p:txBody>
      </p:sp>
    </p:spTree>
    <p:extLst>
      <p:ext uri="{BB962C8B-B14F-4D97-AF65-F5344CB8AC3E}">
        <p14:creationId xmlns:p14="http://schemas.microsoft.com/office/powerpoint/2010/main" val="300575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Wir haben </a:t>
            </a:r>
            <a:r>
              <a:rPr lang="de-AT" dirty="0" err="1" smtClean="0"/>
              <a:t>GitHub</a:t>
            </a:r>
            <a:r>
              <a:rPr lang="de-AT" baseline="0" dirty="0" smtClean="0"/>
              <a:t> als Versionskontrolle verwendet und OneDrive, um unser Projekt innerhalb der Teammitglieder zu teilen. Diesen Workaround haben wir festgelegt, da unser Projekt zu viel Speicherplatz für </a:t>
            </a:r>
            <a:r>
              <a:rPr lang="de-AT" baseline="0" dirty="0" err="1" smtClean="0"/>
              <a:t>GitHub</a:t>
            </a:r>
            <a:r>
              <a:rPr lang="de-AT" baseline="0" dirty="0" smtClean="0"/>
              <a:t> benötigt. Für die interne Kommunikation haben wir verschiedene Tools verwendet.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8</a:t>
            </a:fld>
            <a:endParaRPr lang="de-AT"/>
          </a:p>
        </p:txBody>
      </p:sp>
    </p:spTree>
    <p:extLst>
      <p:ext uri="{BB962C8B-B14F-4D97-AF65-F5344CB8AC3E}">
        <p14:creationId xmlns:p14="http://schemas.microsoft.com/office/powerpoint/2010/main" val="267936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a:t>
            </a:r>
            <a:r>
              <a:rPr lang="de-AT" baseline="0" dirty="0" smtClean="0"/>
              <a:t> Anforderungen, die </a:t>
            </a:r>
            <a:r>
              <a:rPr lang="de-AT" baseline="0" dirty="0" err="1" smtClean="0"/>
              <a:t>vorallem</a:t>
            </a:r>
            <a:r>
              <a:rPr lang="de-AT" baseline="0" dirty="0" smtClean="0"/>
              <a:t> zu Beginn des Projekts definiert wurden, haben wir in </a:t>
            </a:r>
            <a:r>
              <a:rPr lang="de-AT" baseline="0" dirty="0" err="1" smtClean="0"/>
              <a:t>Backlock</a:t>
            </a:r>
            <a:r>
              <a:rPr lang="de-AT" baseline="0" dirty="0" smtClean="0"/>
              <a:t> Items angelegt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9</a:t>
            </a:fld>
            <a:endParaRPr lang="de-AT"/>
          </a:p>
        </p:txBody>
      </p:sp>
    </p:spTree>
    <p:extLst>
      <p:ext uri="{BB962C8B-B14F-4D97-AF65-F5344CB8AC3E}">
        <p14:creationId xmlns:p14="http://schemas.microsoft.com/office/powerpoint/2010/main" val="386803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E3692568-F356-488A-A424-1A55D4D47CC9}"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3692828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A8377B8-FC3B-4AD1-8BE7-B71E1E622779}" type="datetime1">
              <a:rPr lang="de-AT" smtClean="0"/>
              <a:t>27.01.2025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34447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0382E37-B7D2-4E72-B080-03ED4443837C}" type="datetime1">
              <a:rPr lang="de-AT" smtClean="0"/>
              <a:t>27.01.2025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33919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3ADCF92D-D865-4EF6-8D89-BB5CF7E2D300}"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3452915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6F818E7A-2C53-4A01-B29A-968020D6BC6E}"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219653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44628CD4-102B-43C8-A415-7745CDE2633B}" type="datetime1">
              <a:rPr lang="de-AT" smtClean="0"/>
              <a:t>27.01.2025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dirty="0"/>
          </a:p>
        </p:txBody>
      </p:sp>
    </p:spTree>
    <p:extLst>
      <p:ext uri="{BB962C8B-B14F-4D97-AF65-F5344CB8AC3E}">
        <p14:creationId xmlns:p14="http://schemas.microsoft.com/office/powerpoint/2010/main" val="2092050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7D0C6EB6-D79C-49AC-BCAF-EB4C641ED588}"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10593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3F456CC-2EFB-46EE-8D28-A15FB6B9B152}"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111564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200A3941-6645-4CBD-BCA9-05C743BF28CA}"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670428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7D6152EE-D2E1-465E-9418-D90E0D796789}" type="datetime1">
              <a:rPr lang="de-AT" smtClean="0"/>
              <a:t>27.01.2025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67341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9E36FE3F-C9D5-4FBD-BF53-535016C8C669}" type="datetime1">
              <a:rPr lang="de-AT" smtClean="0"/>
              <a:t>27.01.2025</a:t>
            </a:fld>
            <a:endParaRPr lang="de-AT"/>
          </a:p>
        </p:txBody>
      </p:sp>
      <p:sp>
        <p:nvSpPr>
          <p:cNvPr id="8" name="Fußzeilenplatzhalter 7"/>
          <p:cNvSpPr>
            <a:spLocks noGrp="1"/>
          </p:cNvSpPr>
          <p:nvPr>
            <p:ph type="ftr" sz="quarter" idx="11"/>
          </p:nvPr>
        </p:nvSpPr>
        <p:spPr/>
        <p:txBody>
          <a:bodyPr/>
          <a:lstStyle/>
          <a:p>
            <a:r>
              <a:rPr lang="de-AT" smtClean="0"/>
              <a:t>ITP 2024 Gruppe 23</a:t>
            </a:r>
            <a:endParaRPr lang="de-AT"/>
          </a:p>
        </p:txBody>
      </p:sp>
      <p:sp>
        <p:nvSpPr>
          <p:cNvPr id="9" name="Foliennummernplatzhalter 8"/>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77152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9667701F-B1FE-4A3D-90B9-4FB507298922}" type="datetime1">
              <a:rPr lang="de-AT" smtClean="0"/>
              <a:t>27.01.2025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dirty="0"/>
          </a:p>
        </p:txBody>
      </p:sp>
    </p:spTree>
    <p:extLst>
      <p:ext uri="{BB962C8B-B14F-4D97-AF65-F5344CB8AC3E}">
        <p14:creationId xmlns:p14="http://schemas.microsoft.com/office/powerpoint/2010/main" val="330022251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A9B23B68-6D25-4635-B9EE-BF8430AA2356}" type="datetime1">
              <a:rPr lang="de-AT" smtClean="0"/>
              <a:t>27.01.2025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691751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DD7657-CB1B-4461-A27E-2C2FF44F2C92}" type="datetime1">
              <a:rPr lang="de-AT" smtClean="0"/>
              <a:t>27.01.2025</a:t>
            </a:fld>
            <a:endParaRPr lang="de-AT"/>
          </a:p>
        </p:txBody>
      </p:sp>
      <p:sp>
        <p:nvSpPr>
          <p:cNvPr id="3" name="Fußzeilenplatzhalter 2"/>
          <p:cNvSpPr>
            <a:spLocks noGrp="1"/>
          </p:cNvSpPr>
          <p:nvPr>
            <p:ph type="ftr" sz="quarter" idx="11"/>
          </p:nvPr>
        </p:nvSpPr>
        <p:spPr/>
        <p:txBody>
          <a:bodyPr/>
          <a:lstStyle/>
          <a:p>
            <a:r>
              <a:rPr lang="de-AT" smtClean="0"/>
              <a:t>ITP 2024 Gruppe 23</a:t>
            </a:r>
            <a:endParaRPr lang="de-AT"/>
          </a:p>
        </p:txBody>
      </p:sp>
      <p:sp>
        <p:nvSpPr>
          <p:cNvPr id="4" name="Foliennummernplatzhalter 3"/>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558255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C75B221-F24C-47F4-A54D-79DFA6917B23}" type="datetime1">
              <a:rPr lang="de-AT" smtClean="0"/>
              <a:t>27.01.2025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138205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0E10423-23B8-4603-8207-5590B713A029}" type="datetime1">
              <a:rPr lang="de-AT" smtClean="0"/>
              <a:t>27.01.2025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5037139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9A8A7D30-A77C-4298-A546-99BBD2618B5E}"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5784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6AFC1C36-2FBF-4454-99EC-ECCA4EB13EF3}"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144715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87C37BEE-17FA-44CA-B7CD-762DD277A3C6}" type="datetime1">
              <a:rPr lang="de-AT" smtClean="0"/>
              <a:t>27.01.2025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dirty="0"/>
          </a:p>
        </p:txBody>
      </p:sp>
    </p:spTree>
    <p:extLst>
      <p:ext uri="{BB962C8B-B14F-4D97-AF65-F5344CB8AC3E}">
        <p14:creationId xmlns:p14="http://schemas.microsoft.com/office/powerpoint/2010/main" val="265241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B9FCC17-4192-431B-ABD9-903001F2FD08}"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82693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DF2E7D0-D838-481D-86C5-A771697284A2}" type="datetime1">
              <a:rPr lang="de-AT" smtClean="0"/>
              <a:t>27.01.2025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64304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7183024A-1D84-419E-BBC4-C5B0511A87C8}" type="datetime1">
              <a:rPr lang="de-AT" smtClean="0"/>
              <a:t>27.01.2025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12025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835E8078-B566-4214-98C0-C22F9829CEDA}" type="datetime1">
              <a:rPr lang="de-AT" smtClean="0"/>
              <a:t>27.01.2025</a:t>
            </a:fld>
            <a:endParaRPr lang="de-AT"/>
          </a:p>
        </p:txBody>
      </p:sp>
      <p:sp>
        <p:nvSpPr>
          <p:cNvPr id="8" name="Fußzeilenplatzhalter 7"/>
          <p:cNvSpPr>
            <a:spLocks noGrp="1"/>
          </p:cNvSpPr>
          <p:nvPr>
            <p:ph type="ftr" sz="quarter" idx="11"/>
          </p:nvPr>
        </p:nvSpPr>
        <p:spPr/>
        <p:txBody>
          <a:bodyPr/>
          <a:lstStyle/>
          <a:p>
            <a:r>
              <a:rPr lang="de-AT" smtClean="0"/>
              <a:t>ITP 2024 Gruppe 23</a:t>
            </a:r>
            <a:endParaRPr lang="de-AT"/>
          </a:p>
        </p:txBody>
      </p:sp>
      <p:sp>
        <p:nvSpPr>
          <p:cNvPr id="9" name="Foliennummernplatzhalter 8"/>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68535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DA5AAD0A-D68B-4E80-A7D1-0E46F3C7554A}" type="datetime1">
              <a:rPr lang="de-AT" smtClean="0"/>
              <a:t>27.01.2025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65167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C56C2BB-2783-4C0B-8451-CCC21E434EE6}" type="datetime1">
              <a:rPr lang="de-AT" smtClean="0"/>
              <a:t>27.01.2025</a:t>
            </a:fld>
            <a:endParaRPr lang="de-AT"/>
          </a:p>
        </p:txBody>
      </p:sp>
      <p:sp>
        <p:nvSpPr>
          <p:cNvPr id="3" name="Fußzeilenplatzhalter 2"/>
          <p:cNvSpPr>
            <a:spLocks noGrp="1"/>
          </p:cNvSpPr>
          <p:nvPr>
            <p:ph type="ftr" sz="quarter" idx="11"/>
          </p:nvPr>
        </p:nvSpPr>
        <p:spPr/>
        <p:txBody>
          <a:bodyPr/>
          <a:lstStyle/>
          <a:p>
            <a:r>
              <a:rPr lang="de-AT" smtClean="0"/>
              <a:t>ITP 2024 Gruppe 23</a:t>
            </a:r>
            <a:endParaRPr lang="de-AT"/>
          </a:p>
        </p:txBody>
      </p:sp>
      <p:sp>
        <p:nvSpPr>
          <p:cNvPr id="4" name="Foliennummernplatzhalter 3"/>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56135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82195-8077-4C6E-B6D4-FE6F83822A9B}" type="datetime1">
              <a:rPr lang="de-AT" smtClean="0"/>
              <a:t>27.01.2025</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smtClean="0"/>
              <a:t>ITP 2024 Gruppe 23</a:t>
            </a:r>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371E7-DEEF-47B7-B8D2-9872A28DD011}" type="slidenum">
              <a:rPr lang="de-AT" smtClean="0"/>
              <a:t>‹Nr.›</a:t>
            </a:fld>
            <a:endParaRPr lang="de-AT" dirty="0"/>
          </a:p>
        </p:txBody>
      </p:sp>
    </p:spTree>
    <p:extLst>
      <p:ext uri="{BB962C8B-B14F-4D97-AF65-F5344CB8AC3E}">
        <p14:creationId xmlns:p14="http://schemas.microsoft.com/office/powerpoint/2010/main" val="330817742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1F480-48BC-4122-9BBD-4CA8B12E3669}" type="datetime1">
              <a:rPr lang="de-AT" smtClean="0"/>
              <a:t>27.01.2025</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smtClean="0"/>
              <a:t>ITP 2024 Gruppe 23</a:t>
            </a:r>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0E217-7A89-4BA5-84B9-E600496F7CCD}" type="slidenum">
              <a:rPr lang="de-AT" smtClean="0"/>
              <a:t>‹Nr.›</a:t>
            </a:fld>
            <a:endParaRPr lang="de-AT"/>
          </a:p>
        </p:txBody>
      </p:sp>
    </p:spTree>
    <p:extLst>
      <p:ext uri="{BB962C8B-B14F-4D97-AF65-F5344CB8AC3E}">
        <p14:creationId xmlns:p14="http://schemas.microsoft.com/office/powerpoint/2010/main" val="12069295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if23b093@technikum-wien.a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mailto:if23b111@technikum-wien.at" TargetMode="External"/><Relationship Id="rId5" Type="http://schemas.openxmlformats.org/officeDocument/2006/relationships/hyperlink" Target="mailto:if22b240@technikum-wien.at" TargetMode="External"/><Relationship Id="rId4" Type="http://schemas.openxmlformats.org/officeDocument/2006/relationships/hyperlink" Target="mailto:if23b079@technikum-wien.a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blipFill dpi="0" rotWithShape="1">
            <a:blip r:embed="rId3">
              <a:alphaModFix amt="5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el 1"/>
          <p:cNvSpPr>
            <a:spLocks noGrp="1"/>
          </p:cNvSpPr>
          <p:nvPr>
            <p:ph type="ctrTitle"/>
          </p:nvPr>
        </p:nvSpPr>
        <p:spPr/>
        <p:txBody>
          <a:bodyPr/>
          <a:lstStyle/>
          <a:p>
            <a:r>
              <a:rPr lang="de-AT" dirty="0" smtClean="0"/>
              <a:t>Anatomie- Lernwerkzeug Herz</a:t>
            </a:r>
            <a:endParaRPr lang="de-AT" dirty="0"/>
          </a:p>
        </p:txBody>
      </p:sp>
      <p:sp>
        <p:nvSpPr>
          <p:cNvPr id="3" name="Untertitel 2"/>
          <p:cNvSpPr>
            <a:spLocks noGrp="1"/>
          </p:cNvSpPr>
          <p:nvPr>
            <p:ph type="subTitle" idx="1"/>
          </p:nvPr>
        </p:nvSpPr>
        <p:spPr/>
        <p:txBody>
          <a:bodyPr/>
          <a:lstStyle/>
          <a:p>
            <a:r>
              <a:rPr lang="de-AT" dirty="0"/>
              <a:t>Innovation Lab 2024/25 Gruppe 16</a:t>
            </a:r>
          </a:p>
        </p:txBody>
      </p:sp>
    </p:spTree>
    <p:extLst>
      <p:ext uri="{BB962C8B-B14F-4D97-AF65-F5344CB8AC3E}">
        <p14:creationId xmlns:p14="http://schemas.microsoft.com/office/powerpoint/2010/main" val="221214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smtClean="0"/>
              <a:t>Vor jedem Sprint: Priorisierung und Auswahl der Items für kommenden Sprint</a:t>
            </a:r>
          </a:p>
          <a:p>
            <a:pPr lvl="1"/>
            <a:r>
              <a:rPr lang="de-AT" dirty="0" smtClean="0"/>
              <a:t>Items haben: Status (</a:t>
            </a:r>
            <a:r>
              <a:rPr lang="de-AT" dirty="0" err="1" smtClean="0"/>
              <a:t>ToDO</a:t>
            </a:r>
            <a:r>
              <a:rPr lang="de-AT" dirty="0" smtClean="0"/>
              <a:t>, Begonnen, Erledigt), Priorität (hoch, mittel, niedrig), Datum (in welcher Iteration durchgeführt)</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10</a:t>
            </a:fld>
            <a:endParaRPr lang="de-AT"/>
          </a:p>
        </p:txBody>
      </p:sp>
      <p:pic>
        <p:nvPicPr>
          <p:cNvPr id="6" name="Grafik 5"/>
          <p:cNvPicPr>
            <a:picLocks noChangeAspect="1"/>
          </p:cNvPicPr>
          <p:nvPr/>
        </p:nvPicPr>
        <p:blipFill>
          <a:blip r:embed="rId3"/>
          <a:stretch>
            <a:fillRect/>
          </a:stretch>
        </p:blipFill>
        <p:spPr>
          <a:xfrm>
            <a:off x="2741542" y="3778377"/>
            <a:ext cx="6708915" cy="2398586"/>
          </a:xfrm>
          <a:prstGeom prst="rect">
            <a:avLst/>
          </a:prstGeom>
        </p:spPr>
      </p:pic>
    </p:spTree>
    <p:extLst>
      <p:ext uri="{BB962C8B-B14F-4D97-AF65-F5344CB8AC3E}">
        <p14:creationId xmlns:p14="http://schemas.microsoft.com/office/powerpoint/2010/main" val="1664317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smtClean="0"/>
              <a:t>Vor jedem Sprint: Priorisierung und Auswahl der Items für kommenden Sprint</a:t>
            </a:r>
          </a:p>
          <a:p>
            <a:pPr lvl="1"/>
            <a:r>
              <a:rPr lang="de-AT" dirty="0"/>
              <a:t>Items haben: Status (</a:t>
            </a:r>
            <a:r>
              <a:rPr lang="de-AT" dirty="0" err="1"/>
              <a:t>ToDO</a:t>
            </a:r>
            <a:r>
              <a:rPr lang="de-AT" dirty="0"/>
              <a:t>, Begonnen, Erledigt), Priorität (hoch, mittel, niedrig), Datum (in welcher Iteration durchgeführt)</a:t>
            </a:r>
          </a:p>
          <a:p>
            <a:pPr lvl="1"/>
            <a:r>
              <a:rPr lang="de-AT" dirty="0" smtClean="0"/>
              <a:t>Sprintstart: Teammitglieder wählen Items aus, die sie implementieren möchten -&gt; </a:t>
            </a:r>
            <a:r>
              <a:rPr lang="de-AT" dirty="0" err="1" smtClean="0"/>
              <a:t>Asignees</a:t>
            </a:r>
            <a:r>
              <a:rPr lang="de-AT" dirty="0" smtClean="0"/>
              <a:t> werden ausgewählt</a:t>
            </a:r>
          </a:p>
          <a:p>
            <a:pPr lvl="1"/>
            <a:r>
              <a:rPr lang="de-AT" dirty="0" smtClean="0"/>
              <a:t>Nach Sprint: Teamupdate, Status - Aktualisierung der </a:t>
            </a:r>
            <a:r>
              <a:rPr lang="de-AT" dirty="0" err="1" smtClean="0"/>
              <a:t>Backlog</a:t>
            </a:r>
            <a:r>
              <a:rPr lang="de-AT" dirty="0" smtClean="0"/>
              <a:t> Items, Sprint Review Protocol ausfüllen</a:t>
            </a:r>
          </a:p>
          <a:p>
            <a:pPr lvl="1"/>
            <a:r>
              <a:rPr lang="de-AT" dirty="0" smtClean="0"/>
              <a:t>Planung des nächsten Sprints</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11</a:t>
            </a:fld>
            <a:endParaRPr lang="de-AT"/>
          </a:p>
        </p:txBody>
      </p:sp>
    </p:spTree>
    <p:extLst>
      <p:ext uri="{BB962C8B-B14F-4D97-AF65-F5344CB8AC3E}">
        <p14:creationId xmlns:p14="http://schemas.microsoft.com/office/powerpoint/2010/main" val="2935538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a:t>Vor jedem Sprint: Priorisierung und Auswahl der Items für kommenden Sprint</a:t>
            </a:r>
          </a:p>
          <a:p>
            <a:pPr lvl="1"/>
            <a:r>
              <a:rPr lang="de-AT" dirty="0"/>
              <a:t>Items haben: Status (</a:t>
            </a:r>
            <a:r>
              <a:rPr lang="de-AT" dirty="0" err="1"/>
              <a:t>ToDO</a:t>
            </a:r>
            <a:r>
              <a:rPr lang="de-AT" dirty="0"/>
              <a:t>, Begonnen, Erledigt), Priorität (hoch, mittel, niedrig), Datum (in welcher Iteration durchgeführt)</a:t>
            </a:r>
          </a:p>
          <a:p>
            <a:pPr lvl="1"/>
            <a:r>
              <a:rPr lang="de-AT" dirty="0"/>
              <a:t>Sprintstart: Teammitglieder wählen Items aus, die sie implementieren möchten -&gt; </a:t>
            </a:r>
            <a:r>
              <a:rPr lang="de-AT" dirty="0" err="1"/>
              <a:t>Asignees</a:t>
            </a:r>
            <a:r>
              <a:rPr lang="de-AT" dirty="0"/>
              <a:t> werden ausgewählt</a:t>
            </a:r>
          </a:p>
          <a:p>
            <a:pPr lvl="1"/>
            <a:r>
              <a:rPr lang="de-AT" dirty="0"/>
              <a:t>Nach Sprint: Teamupdate, Status - Aktualisierung der </a:t>
            </a:r>
            <a:r>
              <a:rPr lang="de-AT" dirty="0" err="1"/>
              <a:t>Backlog</a:t>
            </a:r>
            <a:r>
              <a:rPr lang="de-AT" dirty="0"/>
              <a:t> Items, Sprint Review Protocol ausfüllen</a:t>
            </a:r>
          </a:p>
          <a:p>
            <a:pPr lvl="1"/>
            <a:r>
              <a:rPr lang="de-AT" dirty="0"/>
              <a:t>Planung des nächsten Sprints</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12</a:t>
            </a:fld>
            <a:endParaRPr lang="de-AT"/>
          </a:p>
        </p:txBody>
      </p:sp>
      <p:sp>
        <p:nvSpPr>
          <p:cNvPr id="19" name="Nach rechts gekrümmter Pfeil 18"/>
          <p:cNvSpPr/>
          <p:nvPr/>
        </p:nvSpPr>
        <p:spPr>
          <a:xfrm rot="10800000" flipH="1">
            <a:off x="447114" y="2225487"/>
            <a:ext cx="782171" cy="2918010"/>
          </a:xfrm>
          <a:prstGeom prst="curvedRightArrow">
            <a:avLst>
              <a:gd name="adj1" fmla="val 25000"/>
              <a:gd name="adj2" fmla="val 6027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3559355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1</a:t>
            </a:r>
            <a:endParaRPr lang="de-AT" u="sng" dirty="0"/>
          </a:p>
        </p:txBody>
      </p:sp>
      <p:sp>
        <p:nvSpPr>
          <p:cNvPr id="3" name="Inhaltsplatzhalter 2"/>
          <p:cNvSpPr>
            <a:spLocks noGrp="1"/>
          </p:cNvSpPr>
          <p:nvPr>
            <p:ph idx="1"/>
          </p:nvPr>
        </p:nvSpPr>
        <p:spPr/>
        <p:txBody>
          <a:bodyPr/>
          <a:lstStyle/>
          <a:p>
            <a:r>
              <a:rPr lang="de-AT" dirty="0" err="1" smtClean="0"/>
              <a:t>Get</a:t>
            </a:r>
            <a:r>
              <a:rPr lang="de-AT" dirty="0" smtClean="0"/>
              <a:t> </a:t>
            </a:r>
            <a:r>
              <a:rPr lang="de-AT" dirty="0" err="1" smtClean="0"/>
              <a:t>to</a:t>
            </a:r>
            <a:r>
              <a:rPr lang="de-AT" dirty="0" smtClean="0"/>
              <a:t> </a:t>
            </a:r>
            <a:r>
              <a:rPr lang="de-AT" dirty="0" err="1" smtClean="0"/>
              <a:t>know</a:t>
            </a:r>
            <a:r>
              <a:rPr lang="de-AT" dirty="0" smtClean="0"/>
              <a:t> </a:t>
            </a:r>
            <a:r>
              <a:rPr lang="de-AT" dirty="0" err="1" smtClean="0"/>
              <a:t>Unity</a:t>
            </a:r>
            <a:endParaRPr lang="de-AT" dirty="0" smtClean="0"/>
          </a:p>
          <a:p>
            <a:r>
              <a:rPr lang="de-AT" dirty="0" smtClean="0"/>
              <a:t>Recherche über existierende DICOM </a:t>
            </a:r>
            <a:r>
              <a:rPr lang="de-AT" dirty="0" err="1" smtClean="0"/>
              <a:t>import</a:t>
            </a:r>
            <a:r>
              <a:rPr lang="de-AT" dirty="0" smtClean="0"/>
              <a:t> </a:t>
            </a:r>
            <a:r>
              <a:rPr lang="de-AT" dirty="0" err="1" smtClean="0"/>
              <a:t>libraries</a:t>
            </a:r>
            <a:endParaRPr lang="de-AT" dirty="0" smtClean="0"/>
          </a:p>
          <a:p>
            <a:r>
              <a:rPr lang="de-AT" dirty="0" smtClean="0"/>
              <a:t>Test von existierenden DICOM </a:t>
            </a:r>
            <a:r>
              <a:rPr lang="de-AT" dirty="0" err="1" smtClean="0"/>
              <a:t>import</a:t>
            </a:r>
            <a:r>
              <a:rPr lang="de-AT" dirty="0" smtClean="0"/>
              <a:t> </a:t>
            </a:r>
            <a:r>
              <a:rPr lang="de-AT" dirty="0" err="1" smtClean="0"/>
              <a:t>libraries</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13</a:t>
            </a:fld>
            <a:endParaRPr lang="de-AT"/>
          </a:p>
        </p:txBody>
      </p:sp>
    </p:spTree>
    <p:extLst>
      <p:ext uri="{BB962C8B-B14F-4D97-AF65-F5344CB8AC3E}">
        <p14:creationId xmlns:p14="http://schemas.microsoft.com/office/powerpoint/2010/main" val="201372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2</a:t>
            </a:r>
            <a:endParaRPr lang="de-AT" u="sng" dirty="0"/>
          </a:p>
        </p:txBody>
      </p:sp>
      <p:sp>
        <p:nvSpPr>
          <p:cNvPr id="3" name="Inhaltsplatzhalter 2"/>
          <p:cNvSpPr>
            <a:spLocks noGrp="1"/>
          </p:cNvSpPr>
          <p:nvPr>
            <p:ph idx="1"/>
          </p:nvPr>
        </p:nvSpPr>
        <p:spPr/>
        <p:txBody>
          <a:bodyPr/>
          <a:lstStyle/>
          <a:p>
            <a:r>
              <a:rPr lang="de-AT" dirty="0" smtClean="0"/>
              <a:t>Organisation von VR Brillen (</a:t>
            </a:r>
            <a:r>
              <a:rPr lang="de-AT" dirty="0" err="1" smtClean="0"/>
              <a:t>Oculus</a:t>
            </a:r>
            <a:r>
              <a:rPr lang="de-AT" dirty="0" smtClean="0"/>
              <a:t> Quest 2)</a:t>
            </a:r>
          </a:p>
          <a:p>
            <a:r>
              <a:rPr lang="de-DE" dirty="0" err="1"/>
              <a:t>Recherge</a:t>
            </a:r>
            <a:r>
              <a:rPr lang="de-DE" dirty="0"/>
              <a:t> rund um VR in </a:t>
            </a:r>
            <a:r>
              <a:rPr lang="de-DE" dirty="0" err="1" smtClean="0"/>
              <a:t>Unity</a:t>
            </a:r>
            <a:r>
              <a:rPr lang="de-DE" dirty="0" smtClean="0"/>
              <a:t> in Verbindung mit </a:t>
            </a:r>
            <a:r>
              <a:rPr lang="de-DE" dirty="0" err="1" smtClean="0"/>
              <a:t>Meta</a:t>
            </a:r>
            <a:endParaRPr lang="de-DE" dirty="0" smtClean="0"/>
          </a:p>
          <a:p>
            <a:r>
              <a:rPr lang="de-AT" dirty="0"/>
              <a:t>Test Libraries mit VR Support </a:t>
            </a:r>
            <a:endParaRPr lang="de-AT" dirty="0" smtClean="0"/>
          </a:p>
          <a:p>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14</a:t>
            </a:fld>
            <a:endParaRPr lang="de-AT"/>
          </a:p>
        </p:txBody>
      </p:sp>
    </p:spTree>
    <p:extLst>
      <p:ext uri="{BB962C8B-B14F-4D97-AF65-F5344CB8AC3E}">
        <p14:creationId xmlns:p14="http://schemas.microsoft.com/office/powerpoint/2010/main" val="409140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3</a:t>
            </a:r>
            <a:endParaRPr lang="de-AT" u="sng" dirty="0"/>
          </a:p>
        </p:txBody>
      </p:sp>
      <p:sp>
        <p:nvSpPr>
          <p:cNvPr id="3" name="Inhaltsplatzhalter 2"/>
          <p:cNvSpPr>
            <a:spLocks noGrp="1"/>
          </p:cNvSpPr>
          <p:nvPr>
            <p:ph idx="1"/>
          </p:nvPr>
        </p:nvSpPr>
        <p:spPr/>
        <p:txBody>
          <a:bodyPr/>
          <a:lstStyle/>
          <a:p>
            <a:r>
              <a:rPr lang="de-DE" dirty="0"/>
              <a:t>VR Umgebung aufsetzen: </a:t>
            </a:r>
            <a:r>
              <a:rPr lang="de-DE" dirty="0" err="1"/>
              <a:t>Hello</a:t>
            </a:r>
            <a:r>
              <a:rPr lang="de-DE" dirty="0"/>
              <a:t> </a:t>
            </a:r>
            <a:r>
              <a:rPr lang="de-DE" dirty="0" err="1" smtClean="0"/>
              <a:t>world</a:t>
            </a:r>
            <a:endParaRPr lang="de-DE" dirty="0" smtClean="0"/>
          </a:p>
          <a:p>
            <a:r>
              <a:rPr lang="de-AT" dirty="0"/>
              <a:t>DICOM Library mit VR </a:t>
            </a:r>
            <a:r>
              <a:rPr lang="de-AT" dirty="0" smtClean="0"/>
              <a:t>verknüpfen</a:t>
            </a:r>
          </a:p>
          <a:p>
            <a:r>
              <a:rPr lang="de-AT" dirty="0"/>
              <a:t>Basics Handtracking: </a:t>
            </a:r>
            <a:r>
              <a:rPr lang="de-AT" dirty="0" err="1"/>
              <a:t>Reasearch</a:t>
            </a:r>
            <a:r>
              <a:rPr lang="de-AT" dirty="0"/>
              <a:t> </a:t>
            </a:r>
            <a:endParaRPr lang="de-AT" dirty="0" smtClean="0"/>
          </a:p>
          <a:p>
            <a:r>
              <a:rPr lang="de-AT" dirty="0"/>
              <a:t>Basics Handtracking: </a:t>
            </a:r>
            <a:r>
              <a:rPr lang="de-AT" dirty="0" err="1"/>
              <a:t>draft</a:t>
            </a:r>
            <a:r>
              <a:rPr lang="de-AT" dirty="0"/>
              <a:t> Implementierung </a:t>
            </a:r>
            <a:endParaRPr lang="de-AT" dirty="0" smtClean="0"/>
          </a:p>
          <a:p>
            <a:r>
              <a:rPr lang="de-DE" dirty="0" err="1"/>
              <a:t>GitHub</a:t>
            </a:r>
            <a:r>
              <a:rPr lang="de-DE" dirty="0"/>
              <a:t> Problem wegen pushen </a:t>
            </a:r>
            <a:r>
              <a:rPr lang="de-DE" dirty="0" smtClean="0"/>
              <a:t>lösen</a:t>
            </a:r>
          </a:p>
          <a:p>
            <a:r>
              <a:rPr lang="de-DE" dirty="0"/>
              <a:t>Verbindungsproblem mit </a:t>
            </a:r>
            <a:r>
              <a:rPr lang="de-DE" dirty="0" err="1"/>
              <a:t>Meta</a:t>
            </a:r>
            <a:r>
              <a:rPr lang="de-DE" dirty="0"/>
              <a:t> Link lösen </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15</a:t>
            </a:fld>
            <a:endParaRPr lang="de-AT"/>
          </a:p>
        </p:txBody>
      </p:sp>
    </p:spTree>
    <p:extLst>
      <p:ext uri="{BB962C8B-B14F-4D97-AF65-F5344CB8AC3E}">
        <p14:creationId xmlns:p14="http://schemas.microsoft.com/office/powerpoint/2010/main" val="263582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4</a:t>
            </a:r>
            <a:endParaRPr lang="de-AT" u="sng" dirty="0"/>
          </a:p>
        </p:txBody>
      </p:sp>
      <p:sp>
        <p:nvSpPr>
          <p:cNvPr id="3" name="Inhaltsplatzhalter 2"/>
          <p:cNvSpPr>
            <a:spLocks noGrp="1"/>
          </p:cNvSpPr>
          <p:nvPr>
            <p:ph idx="1"/>
          </p:nvPr>
        </p:nvSpPr>
        <p:spPr/>
        <p:txBody>
          <a:bodyPr/>
          <a:lstStyle/>
          <a:p>
            <a:r>
              <a:rPr lang="de-DE" dirty="0"/>
              <a:t>Funktionierendes Handtracking in VR auf allen </a:t>
            </a:r>
            <a:r>
              <a:rPr lang="de-DE" dirty="0" smtClean="0"/>
              <a:t>Rechnern</a:t>
            </a:r>
          </a:p>
          <a:p>
            <a:r>
              <a:rPr lang="de-AT" dirty="0"/>
              <a:t>DICOM Library mit VR Handtracking Projekt verknüpfen als Basis für spätere DICOM </a:t>
            </a:r>
            <a:r>
              <a:rPr lang="de-AT" dirty="0" smtClean="0"/>
              <a:t>Handtracking</a:t>
            </a:r>
          </a:p>
          <a:p>
            <a:r>
              <a:rPr lang="de-DE" dirty="0"/>
              <a:t>Handtracking Zoom + Rotation </a:t>
            </a:r>
            <a:r>
              <a:rPr lang="de-DE" dirty="0" err="1"/>
              <a:t>basics</a:t>
            </a:r>
            <a:r>
              <a:rPr lang="de-DE" dirty="0"/>
              <a:t> </a:t>
            </a:r>
            <a:r>
              <a:rPr lang="de-DE" dirty="0" smtClean="0"/>
              <a:t>Recherche</a:t>
            </a:r>
          </a:p>
          <a:p>
            <a:r>
              <a:rPr lang="de-DE" dirty="0"/>
              <a:t>Zoom und Rotation mit DICOM Objekt </a:t>
            </a:r>
            <a:r>
              <a:rPr lang="de-DE" dirty="0" smtClean="0"/>
              <a:t>implementieren</a:t>
            </a:r>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16</a:t>
            </a:fld>
            <a:endParaRPr lang="de-AT"/>
          </a:p>
        </p:txBody>
      </p:sp>
    </p:spTree>
    <p:extLst>
      <p:ext uri="{BB962C8B-B14F-4D97-AF65-F5344CB8AC3E}">
        <p14:creationId xmlns:p14="http://schemas.microsoft.com/office/powerpoint/2010/main" val="372847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5</a:t>
            </a:r>
            <a:endParaRPr lang="de-AT" u="sng" dirty="0"/>
          </a:p>
        </p:txBody>
      </p:sp>
      <p:sp>
        <p:nvSpPr>
          <p:cNvPr id="3" name="Inhaltsplatzhalter 2"/>
          <p:cNvSpPr>
            <a:spLocks noGrp="1"/>
          </p:cNvSpPr>
          <p:nvPr>
            <p:ph idx="1"/>
          </p:nvPr>
        </p:nvSpPr>
        <p:spPr/>
        <p:txBody>
          <a:bodyPr/>
          <a:lstStyle/>
          <a:p>
            <a:r>
              <a:rPr lang="de-DE" dirty="0"/>
              <a:t>Machbarkeitsanalyse DICOM </a:t>
            </a:r>
            <a:r>
              <a:rPr lang="de-DE" dirty="0" err="1" smtClean="0"/>
              <a:t>Bibliothe</a:t>
            </a:r>
            <a:r>
              <a:rPr lang="de-AT" smtClean="0"/>
              <a:t>k</a:t>
            </a:r>
          </a:p>
          <a:p>
            <a:r>
              <a:rPr lang="de-DE"/>
              <a:t>DICOM viewer in beliebige Programmiersprache studieren und Datenformat </a:t>
            </a:r>
            <a:r>
              <a:rPr lang="de-DE" smtClean="0"/>
              <a:t>verstehen</a:t>
            </a:r>
          </a:p>
          <a:p>
            <a:r>
              <a:rPr lang="de-DE" dirty="0"/>
              <a:t>Grundlagen 3D </a:t>
            </a:r>
            <a:r>
              <a:rPr lang="de-DE" dirty="0" err="1"/>
              <a:t>rendering</a:t>
            </a:r>
            <a:r>
              <a:rPr lang="de-DE" dirty="0"/>
              <a:t> </a:t>
            </a:r>
            <a:r>
              <a:rPr lang="de-DE" dirty="0" err="1"/>
              <a:t>MarchingCubes</a:t>
            </a:r>
            <a:r>
              <a:rPr lang="de-DE" dirty="0"/>
              <a:t> </a:t>
            </a:r>
            <a:r>
              <a:rPr lang="de-DE" dirty="0" smtClean="0"/>
              <a:t>recherchieren</a:t>
            </a:r>
          </a:p>
          <a:p>
            <a:r>
              <a:rPr lang="de-DE" dirty="0" smtClean="0"/>
              <a:t>Programmiersprachen für Kompatibilität </a:t>
            </a:r>
            <a:r>
              <a:rPr lang="de-DE" dirty="0"/>
              <a:t>zwischen </a:t>
            </a:r>
            <a:r>
              <a:rPr lang="de-DE" dirty="0" err="1"/>
              <a:t>Unity</a:t>
            </a:r>
            <a:r>
              <a:rPr lang="de-DE" dirty="0"/>
              <a:t> + </a:t>
            </a:r>
            <a:r>
              <a:rPr lang="de-DE" dirty="0" smtClean="0"/>
              <a:t>Quest recherchieren</a:t>
            </a:r>
          </a:p>
          <a:p>
            <a:r>
              <a:rPr lang="de-DE" dirty="0"/>
              <a:t>3D </a:t>
            </a:r>
            <a:r>
              <a:rPr lang="de-DE" dirty="0" err="1"/>
              <a:t>Slicer</a:t>
            </a:r>
            <a:r>
              <a:rPr lang="de-DE" dirty="0"/>
              <a:t> Segmentierung + Export für </a:t>
            </a:r>
            <a:r>
              <a:rPr lang="de-DE" dirty="0" err="1"/>
              <a:t>Unity</a:t>
            </a:r>
            <a:r>
              <a:rPr lang="de-DE" dirty="0"/>
              <a:t> </a:t>
            </a:r>
            <a:r>
              <a:rPr lang="de-DE" dirty="0" smtClean="0"/>
              <a:t>testen</a:t>
            </a:r>
            <a:endParaRPr lang="de-DE"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17</a:t>
            </a:fld>
            <a:endParaRPr lang="de-AT"/>
          </a:p>
        </p:txBody>
      </p:sp>
    </p:spTree>
    <p:extLst>
      <p:ext uri="{BB962C8B-B14F-4D97-AF65-F5344CB8AC3E}">
        <p14:creationId xmlns:p14="http://schemas.microsoft.com/office/powerpoint/2010/main" val="305536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6</a:t>
            </a:r>
            <a:endParaRPr lang="de-AT" u="sng" dirty="0"/>
          </a:p>
        </p:txBody>
      </p:sp>
      <p:sp>
        <p:nvSpPr>
          <p:cNvPr id="3" name="Inhaltsplatzhalter 2"/>
          <p:cNvSpPr>
            <a:spLocks noGrp="1"/>
          </p:cNvSpPr>
          <p:nvPr>
            <p:ph idx="1"/>
          </p:nvPr>
        </p:nvSpPr>
        <p:spPr/>
        <p:txBody>
          <a:bodyPr/>
          <a:lstStyle/>
          <a:p>
            <a:r>
              <a:rPr lang="de-AT" dirty="0"/>
              <a:t>Project </a:t>
            </a:r>
            <a:r>
              <a:rPr lang="de-AT" dirty="0" err="1"/>
              <a:t>Diary</a:t>
            </a:r>
            <a:r>
              <a:rPr lang="de-AT" dirty="0"/>
              <a:t> finalisieren </a:t>
            </a:r>
            <a:endParaRPr lang="de-AT" dirty="0" smtClean="0"/>
          </a:p>
          <a:p>
            <a:r>
              <a:rPr lang="de-AT" dirty="0"/>
              <a:t>PowerPoint Präsentation </a:t>
            </a:r>
            <a:r>
              <a:rPr lang="de-AT" dirty="0" smtClean="0"/>
              <a:t>erstellen</a:t>
            </a:r>
          </a:p>
          <a:p>
            <a:r>
              <a:rPr lang="de-AT" dirty="0"/>
              <a:t>Projektdemo vorbereiten </a:t>
            </a:r>
            <a:endParaRPr lang="de-AT" dirty="0" smtClean="0"/>
          </a:p>
          <a:p>
            <a:r>
              <a:rPr lang="de-AT" dirty="0"/>
              <a:t>Präsentationsvideo </a:t>
            </a:r>
            <a:r>
              <a:rPr lang="de-AT" dirty="0" smtClean="0"/>
              <a:t>aufnehmen</a:t>
            </a:r>
          </a:p>
          <a:p>
            <a:r>
              <a:rPr lang="de-AT" dirty="0" smtClean="0"/>
              <a:t>DICOM in .</a:t>
            </a:r>
            <a:r>
              <a:rPr lang="de-AT" dirty="0" err="1" smtClean="0"/>
              <a:t>obj</a:t>
            </a:r>
            <a:r>
              <a:rPr lang="de-AT" dirty="0" smtClean="0"/>
              <a:t> Dateiformat konvertieren</a:t>
            </a:r>
          </a:p>
          <a:p>
            <a:r>
              <a:rPr lang="de-AT" dirty="0" smtClean="0"/>
              <a:t>Blender Recherche</a:t>
            </a:r>
          </a:p>
          <a:p>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18</a:t>
            </a:fld>
            <a:endParaRPr lang="de-AT"/>
          </a:p>
        </p:txBody>
      </p:sp>
    </p:spTree>
    <p:extLst>
      <p:ext uri="{BB962C8B-B14F-4D97-AF65-F5344CB8AC3E}">
        <p14:creationId xmlns:p14="http://schemas.microsoft.com/office/powerpoint/2010/main" val="391432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Herausforderungen</a:t>
            </a:r>
            <a:endParaRPr lang="de-AT" u="sng" dirty="0"/>
          </a:p>
        </p:txBody>
      </p:sp>
      <p:sp>
        <p:nvSpPr>
          <p:cNvPr id="3" name="Inhaltsplatzhalter 2"/>
          <p:cNvSpPr>
            <a:spLocks noGrp="1"/>
          </p:cNvSpPr>
          <p:nvPr>
            <p:ph idx="1"/>
          </p:nvPr>
        </p:nvSpPr>
        <p:spPr/>
        <p:txBody>
          <a:bodyPr/>
          <a:lstStyle/>
          <a:p>
            <a:r>
              <a:rPr lang="de-AT" dirty="0" smtClean="0"/>
              <a:t>Wissen und Erfahrung mit neuen Tools sammeln</a:t>
            </a:r>
          </a:p>
          <a:p>
            <a:pPr lvl="1"/>
            <a:r>
              <a:rPr lang="de-AT" dirty="0" err="1" smtClean="0"/>
              <a:t>Meta</a:t>
            </a:r>
            <a:r>
              <a:rPr lang="de-AT" dirty="0" smtClean="0"/>
              <a:t> Quest VR</a:t>
            </a:r>
          </a:p>
          <a:p>
            <a:pPr lvl="1"/>
            <a:r>
              <a:rPr lang="de-AT" dirty="0" err="1" smtClean="0"/>
              <a:t>Unity</a:t>
            </a:r>
            <a:r>
              <a:rPr lang="de-AT" dirty="0" smtClean="0"/>
              <a:t> und </a:t>
            </a:r>
            <a:r>
              <a:rPr lang="de-AT" dirty="0"/>
              <a:t>3D- Modellierung</a:t>
            </a:r>
            <a:endParaRPr lang="de-AT" dirty="0" smtClean="0"/>
          </a:p>
          <a:p>
            <a:pPr lvl="1"/>
            <a:r>
              <a:rPr lang="de-AT" dirty="0"/>
              <a:t>grundlegendes Wissen über die </a:t>
            </a:r>
            <a:r>
              <a:rPr lang="de-AT"/>
              <a:t>menschliche </a:t>
            </a:r>
            <a:r>
              <a:rPr lang="de-AT" smtClean="0"/>
              <a:t>Herz- Anatomie</a:t>
            </a:r>
            <a:endParaRPr lang="de-AT" dirty="0" smtClean="0"/>
          </a:p>
          <a:p>
            <a:r>
              <a:rPr lang="de-AT" dirty="0" smtClean="0"/>
              <a:t>Zeiteinteilung durch Prüfungsphasen</a:t>
            </a:r>
          </a:p>
          <a:p>
            <a:endParaRPr lang="de-AT" dirty="0" smtClean="0"/>
          </a:p>
          <a:p>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19</a:t>
            </a:fld>
            <a:endParaRPr lang="de-AT"/>
          </a:p>
        </p:txBody>
      </p:sp>
    </p:spTree>
    <p:extLst>
      <p:ext uri="{BB962C8B-B14F-4D97-AF65-F5344CB8AC3E}">
        <p14:creationId xmlns:p14="http://schemas.microsoft.com/office/powerpoint/2010/main" val="337420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Inhalt</a:t>
            </a:r>
            <a:endParaRPr lang="de-AT" u="sng" dirty="0"/>
          </a:p>
        </p:txBody>
      </p:sp>
      <p:sp>
        <p:nvSpPr>
          <p:cNvPr id="3" name="Inhaltsplatzhalter 2"/>
          <p:cNvSpPr>
            <a:spLocks noGrp="1"/>
          </p:cNvSpPr>
          <p:nvPr>
            <p:ph idx="1"/>
          </p:nvPr>
        </p:nvSpPr>
        <p:spPr/>
        <p:txBody>
          <a:bodyPr/>
          <a:lstStyle/>
          <a:p>
            <a:r>
              <a:rPr lang="de-AT" dirty="0" smtClean="0"/>
              <a:t>Team</a:t>
            </a:r>
          </a:p>
          <a:p>
            <a:r>
              <a:rPr lang="de-AT" dirty="0" smtClean="0"/>
              <a:t>Ziele &amp; Projektidee</a:t>
            </a:r>
          </a:p>
          <a:p>
            <a:r>
              <a:rPr lang="de-AT" dirty="0" smtClean="0"/>
              <a:t>Prinzipien</a:t>
            </a:r>
          </a:p>
          <a:p>
            <a:r>
              <a:rPr lang="de-AT" dirty="0" smtClean="0"/>
              <a:t>Verwendete Tools</a:t>
            </a:r>
          </a:p>
          <a:p>
            <a:r>
              <a:rPr lang="de-AT" dirty="0" smtClean="0"/>
              <a:t>Retrospektive</a:t>
            </a:r>
          </a:p>
          <a:p>
            <a:r>
              <a:rPr lang="de-AT" dirty="0" smtClean="0"/>
              <a:t>Ergebnisse</a:t>
            </a:r>
          </a:p>
          <a:p>
            <a:r>
              <a:rPr lang="de-AT" dirty="0" smtClean="0"/>
              <a:t>Live Demo</a:t>
            </a:r>
            <a:endParaRPr lang="de-AT" dirty="0"/>
          </a:p>
        </p:txBody>
      </p:sp>
      <p:sp>
        <p:nvSpPr>
          <p:cNvPr id="4" name="Fußzeilenplatzhalter 3"/>
          <p:cNvSpPr>
            <a:spLocks noGrp="1"/>
          </p:cNvSpPr>
          <p:nvPr>
            <p:ph type="ftr" sz="quarter" idx="11"/>
          </p:nvPr>
        </p:nvSpPr>
        <p:spPr/>
        <p:txBody>
          <a:bodyPr/>
          <a:lstStyle/>
          <a:p>
            <a:r>
              <a:rPr lang="de-AT" dirty="0" err="1" smtClean="0"/>
              <a:t>InnoLab</a:t>
            </a:r>
            <a:r>
              <a:rPr lang="de-AT" dirty="0" smtClean="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2</a:t>
            </a:fld>
            <a:endParaRPr lang="de-AT"/>
          </a:p>
        </p:txBody>
      </p:sp>
    </p:spTree>
    <p:extLst>
      <p:ext uri="{BB962C8B-B14F-4D97-AF65-F5344CB8AC3E}">
        <p14:creationId xmlns:p14="http://schemas.microsoft.com/office/powerpoint/2010/main" val="234835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Ergebnisse</a:t>
            </a:r>
            <a:endParaRPr lang="de-AT" u="sng" dirty="0"/>
          </a:p>
        </p:txBody>
      </p:sp>
      <p:sp>
        <p:nvSpPr>
          <p:cNvPr id="3" name="Inhaltsplatzhalter 2"/>
          <p:cNvSpPr>
            <a:spLocks noGrp="1"/>
          </p:cNvSpPr>
          <p:nvPr>
            <p:ph idx="1"/>
          </p:nvPr>
        </p:nvSpPr>
        <p:spPr/>
        <p:txBody>
          <a:bodyPr/>
          <a:lstStyle/>
          <a:p>
            <a:r>
              <a:rPr lang="de-AT" dirty="0" err="1" smtClean="0"/>
              <a:t>Unity</a:t>
            </a:r>
            <a:r>
              <a:rPr lang="de-AT" dirty="0" smtClean="0"/>
              <a:t> Projekt</a:t>
            </a:r>
          </a:p>
          <a:p>
            <a:pPr lvl="1"/>
            <a:r>
              <a:rPr lang="de-AT" dirty="0" smtClean="0"/>
              <a:t>Verknüpfung mit </a:t>
            </a:r>
            <a:r>
              <a:rPr lang="de-AT" dirty="0" err="1" smtClean="0"/>
              <a:t>Meta</a:t>
            </a:r>
            <a:r>
              <a:rPr lang="de-AT" dirty="0" smtClean="0"/>
              <a:t> </a:t>
            </a:r>
            <a:r>
              <a:rPr lang="de-AT" dirty="0" err="1" smtClean="0"/>
              <a:t>Oculus</a:t>
            </a:r>
            <a:r>
              <a:rPr lang="de-AT" dirty="0" smtClean="0"/>
              <a:t> Quest 2</a:t>
            </a:r>
          </a:p>
          <a:p>
            <a:pPr lvl="1"/>
            <a:r>
              <a:rPr lang="de-AT" dirty="0" smtClean="0"/>
              <a:t>Import + Darstellung von DICOM Daten</a:t>
            </a:r>
          </a:p>
          <a:p>
            <a:pPr lvl="1"/>
            <a:r>
              <a:rPr lang="de-AT" dirty="0" smtClean="0"/>
              <a:t>Handtracking, das Zoom und Rotation unterstützt</a:t>
            </a:r>
          </a:p>
          <a:p>
            <a:r>
              <a:rPr lang="de-AT" dirty="0" smtClean="0"/>
              <a:t>Erfahrung als Grundlage für kommende Semester</a:t>
            </a:r>
          </a:p>
          <a:p>
            <a:pPr lvl="1"/>
            <a:r>
              <a:rPr lang="de-AT" dirty="0" err="1" smtClean="0"/>
              <a:t>Meta</a:t>
            </a:r>
            <a:r>
              <a:rPr lang="de-AT" dirty="0" smtClean="0"/>
              <a:t> </a:t>
            </a:r>
            <a:r>
              <a:rPr lang="de-AT" dirty="0" err="1" smtClean="0"/>
              <a:t>Oculus</a:t>
            </a:r>
            <a:r>
              <a:rPr lang="de-AT" dirty="0" smtClean="0"/>
              <a:t> Quest</a:t>
            </a:r>
          </a:p>
          <a:p>
            <a:pPr lvl="1"/>
            <a:r>
              <a:rPr lang="de-AT" dirty="0" smtClean="0"/>
              <a:t>DICOM Datenformat</a:t>
            </a:r>
          </a:p>
          <a:p>
            <a:pPr lvl="1"/>
            <a:endParaRPr lang="de-AT" dirty="0" smtClean="0"/>
          </a:p>
          <a:p>
            <a:pPr lvl="1"/>
            <a:endParaRPr lang="de-AT" dirty="0" smtClean="0"/>
          </a:p>
          <a:p>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20</a:t>
            </a:fld>
            <a:endParaRPr lang="de-AT"/>
          </a:p>
        </p:txBody>
      </p:sp>
    </p:spTree>
    <p:extLst>
      <p:ext uri="{BB962C8B-B14F-4D97-AF65-F5344CB8AC3E}">
        <p14:creationId xmlns:p14="http://schemas.microsoft.com/office/powerpoint/2010/main" val="3614494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AT"/>
          </a:p>
        </p:txBody>
      </p:sp>
      <p:sp>
        <p:nvSpPr>
          <p:cNvPr id="5" name="Foliennummernplatzhalter 4"/>
          <p:cNvSpPr>
            <a:spLocks noGrp="1"/>
          </p:cNvSpPr>
          <p:nvPr>
            <p:ph type="sldNum" sz="quarter" idx="12"/>
          </p:nvPr>
        </p:nvSpPr>
        <p:spPr/>
        <p:txBody>
          <a:bodyPr/>
          <a:lstStyle/>
          <a:p>
            <a:endParaRPr lang="de-AT" dirty="0"/>
          </a:p>
        </p:txBody>
      </p:sp>
      <p:pic>
        <p:nvPicPr>
          <p:cNvPr id="11" name="Inhaltsplatzhalt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7410"/>
          </a:xfrm>
        </p:spPr>
      </p:pic>
    </p:spTree>
    <p:extLst>
      <p:ext uri="{BB962C8B-B14F-4D97-AF65-F5344CB8AC3E}">
        <p14:creationId xmlns:p14="http://schemas.microsoft.com/office/powerpoint/2010/main" val="875712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AT"/>
          </a:p>
        </p:txBody>
      </p:sp>
      <p:sp>
        <p:nvSpPr>
          <p:cNvPr id="5" name="Foliennummernplatzhalter 4"/>
          <p:cNvSpPr>
            <a:spLocks noGrp="1"/>
          </p:cNvSpPr>
          <p:nvPr>
            <p:ph type="sldNum" sz="quarter" idx="12"/>
          </p:nvPr>
        </p:nvSpPr>
        <p:spPr/>
        <p:txBody>
          <a:bodyPr/>
          <a:lstStyle/>
          <a:p>
            <a:endParaRPr lang="de-AT"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5187" cy="6858000"/>
          </a:xfrm>
        </p:spPr>
      </p:pic>
    </p:spTree>
    <p:extLst>
      <p:ext uri="{BB962C8B-B14F-4D97-AF65-F5344CB8AC3E}">
        <p14:creationId xmlns:p14="http://schemas.microsoft.com/office/powerpoint/2010/main" val="1731390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blipFill dpi="0" rotWithShape="1">
            <a:blip r:embed="rId3">
              <a:alphaModFix amt="5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el 1"/>
          <p:cNvSpPr>
            <a:spLocks noGrp="1"/>
          </p:cNvSpPr>
          <p:nvPr>
            <p:ph type="ctrTitle"/>
          </p:nvPr>
        </p:nvSpPr>
        <p:spPr/>
        <p:txBody>
          <a:bodyPr/>
          <a:lstStyle/>
          <a:p>
            <a:r>
              <a:rPr lang="de-AT" dirty="0" smtClean="0"/>
              <a:t>Live Demo</a:t>
            </a:r>
            <a:endParaRPr lang="de-AT" dirty="0"/>
          </a:p>
        </p:txBody>
      </p:sp>
      <p:sp>
        <p:nvSpPr>
          <p:cNvPr id="3" name="Untertitel 2"/>
          <p:cNvSpPr>
            <a:spLocks noGrp="1"/>
          </p:cNvSpPr>
          <p:nvPr>
            <p:ph type="subTitle" idx="1"/>
          </p:nvPr>
        </p:nvSpPr>
        <p:spPr/>
        <p:txBody>
          <a:bodyPr/>
          <a:lstStyle/>
          <a:p>
            <a:r>
              <a:rPr lang="de-AT" dirty="0" smtClean="0"/>
              <a:t>Innovation Lab 2024 Gruppe 16</a:t>
            </a:r>
            <a:endParaRPr lang="de-AT" dirty="0"/>
          </a:p>
        </p:txBody>
      </p:sp>
    </p:spTree>
    <p:extLst>
      <p:ext uri="{BB962C8B-B14F-4D97-AF65-F5344CB8AC3E}">
        <p14:creationId xmlns:p14="http://schemas.microsoft.com/office/powerpoint/2010/main" val="120523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Projektteam: Gruppe 16</a:t>
            </a:r>
            <a:endParaRPr lang="de-AT" u="sng" dirty="0"/>
          </a:p>
        </p:txBody>
      </p:sp>
      <p:sp>
        <p:nvSpPr>
          <p:cNvPr id="3" name="Inhaltsplatzhalter 2"/>
          <p:cNvSpPr>
            <a:spLocks noGrp="1"/>
          </p:cNvSpPr>
          <p:nvPr>
            <p:ph idx="1"/>
          </p:nvPr>
        </p:nvSpPr>
        <p:spPr/>
        <p:txBody>
          <a:bodyPr/>
          <a:lstStyle/>
          <a:p>
            <a:r>
              <a:rPr lang="de-AT" dirty="0" smtClean="0"/>
              <a:t>Gössl Marcel  </a:t>
            </a:r>
            <a:r>
              <a:rPr lang="de-AT" dirty="0" smtClean="0">
                <a:hlinkClick r:id="rId3"/>
              </a:rPr>
              <a:t>if23b093@technikum-wien.at</a:t>
            </a:r>
            <a:r>
              <a:rPr lang="de-AT" dirty="0" smtClean="0"/>
              <a:t> (</a:t>
            </a:r>
            <a:r>
              <a:rPr lang="de-AT" dirty="0" err="1" smtClean="0"/>
              <a:t>Product</a:t>
            </a:r>
            <a:r>
              <a:rPr lang="de-AT" dirty="0" smtClean="0"/>
              <a:t> </a:t>
            </a:r>
            <a:r>
              <a:rPr lang="de-AT" dirty="0" err="1" smtClean="0"/>
              <a:t>Owner</a:t>
            </a:r>
            <a:r>
              <a:rPr lang="de-AT" dirty="0" smtClean="0"/>
              <a:t>)</a:t>
            </a:r>
          </a:p>
          <a:p>
            <a:r>
              <a:rPr lang="de-AT" dirty="0" err="1"/>
              <a:t>Hadinger</a:t>
            </a:r>
            <a:r>
              <a:rPr lang="de-AT" dirty="0"/>
              <a:t> </a:t>
            </a:r>
            <a:r>
              <a:rPr lang="de-AT" dirty="0" smtClean="0"/>
              <a:t>Felix </a:t>
            </a:r>
            <a:r>
              <a:rPr lang="de-AT" dirty="0" smtClean="0">
                <a:hlinkClick r:id="rId4"/>
              </a:rPr>
              <a:t>if23b079@technikum-wien.at</a:t>
            </a:r>
            <a:r>
              <a:rPr lang="de-AT" dirty="0" smtClean="0"/>
              <a:t> (</a:t>
            </a:r>
            <a:r>
              <a:rPr lang="de-AT" dirty="0" err="1" smtClean="0"/>
              <a:t>Scrum</a:t>
            </a:r>
            <a:r>
              <a:rPr lang="de-AT" dirty="0" smtClean="0"/>
              <a:t> Master)</a:t>
            </a:r>
          </a:p>
          <a:p>
            <a:r>
              <a:rPr lang="de-AT" dirty="0" smtClean="0"/>
              <a:t>Salem Karim </a:t>
            </a:r>
            <a:r>
              <a:rPr lang="de-AT" dirty="0" smtClean="0">
                <a:hlinkClick r:id="rId5"/>
              </a:rPr>
              <a:t>if22b240@technikum-wien.at</a:t>
            </a:r>
            <a:endParaRPr lang="de-AT" dirty="0" smtClean="0"/>
          </a:p>
          <a:p>
            <a:r>
              <a:rPr lang="de-AT" dirty="0" smtClean="0"/>
              <a:t>Marek Simon</a:t>
            </a:r>
            <a:r>
              <a:rPr lang="de-AT" dirty="0"/>
              <a:t> </a:t>
            </a:r>
            <a:r>
              <a:rPr lang="de-AT" dirty="0">
                <a:hlinkClick r:id="rId6"/>
              </a:rPr>
              <a:t>if23b111@technikum-wien.at</a:t>
            </a:r>
            <a:endParaRPr lang="de-AT" dirty="0" smtClean="0"/>
          </a:p>
        </p:txBody>
      </p:sp>
      <p:sp>
        <p:nvSpPr>
          <p:cNvPr id="4" name="Fußzeilenplatzhalter 3"/>
          <p:cNvSpPr>
            <a:spLocks noGrp="1"/>
          </p:cNvSpPr>
          <p:nvPr>
            <p:ph type="ftr" sz="quarter" idx="11"/>
          </p:nvPr>
        </p:nvSpPr>
        <p:spPr/>
        <p:txBody>
          <a:bodyPr/>
          <a:lstStyle/>
          <a:p>
            <a:r>
              <a:rPr lang="de-AT" dirty="0" err="1" smtClean="0"/>
              <a:t>InnoLab</a:t>
            </a:r>
            <a:r>
              <a:rPr lang="de-AT" dirty="0" smtClean="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3</a:t>
            </a:fld>
            <a:endParaRPr lang="de-AT"/>
          </a:p>
        </p:txBody>
      </p:sp>
    </p:spTree>
    <p:extLst>
      <p:ext uri="{BB962C8B-B14F-4D97-AF65-F5344CB8AC3E}">
        <p14:creationId xmlns:p14="http://schemas.microsoft.com/office/powerpoint/2010/main" val="1476228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Projektidee</a:t>
            </a:r>
            <a:endParaRPr lang="de-AT" u="sng" dirty="0"/>
          </a:p>
        </p:txBody>
      </p:sp>
      <p:sp>
        <p:nvSpPr>
          <p:cNvPr id="3" name="Inhaltsplatzhalter 2"/>
          <p:cNvSpPr>
            <a:spLocks noGrp="1"/>
          </p:cNvSpPr>
          <p:nvPr>
            <p:ph idx="1"/>
          </p:nvPr>
        </p:nvSpPr>
        <p:spPr/>
        <p:txBody>
          <a:bodyPr/>
          <a:lstStyle/>
          <a:p>
            <a:r>
              <a:rPr lang="de-AT" dirty="0" smtClean="0"/>
              <a:t>Entwicklung eines interaktiven VR Lernwerkzeuges für Anatomie</a:t>
            </a:r>
          </a:p>
          <a:p>
            <a:r>
              <a:rPr lang="de-AT" dirty="0" smtClean="0"/>
              <a:t>Darstellung der eines menschlichen Herzens (basierend auf DICOM)</a:t>
            </a:r>
          </a:p>
          <a:p>
            <a:r>
              <a:rPr lang="de-AT" dirty="0" smtClean="0"/>
              <a:t>Verschiedene Tools zur Darstellung der Herzstrukturen</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4</a:t>
            </a:fld>
            <a:endParaRPr lang="de-AT"/>
          </a:p>
        </p:txBody>
      </p:sp>
    </p:spTree>
    <p:extLst>
      <p:ext uri="{BB962C8B-B14F-4D97-AF65-F5344CB8AC3E}">
        <p14:creationId xmlns:p14="http://schemas.microsoft.com/office/powerpoint/2010/main" val="2786563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Ziele</a:t>
            </a:r>
            <a:endParaRPr lang="de-AT" u="sng" dirty="0"/>
          </a:p>
        </p:txBody>
      </p:sp>
      <p:sp>
        <p:nvSpPr>
          <p:cNvPr id="3" name="Inhaltsplatzhalter 2"/>
          <p:cNvSpPr>
            <a:spLocks noGrp="1"/>
          </p:cNvSpPr>
          <p:nvPr>
            <p:ph idx="1"/>
          </p:nvPr>
        </p:nvSpPr>
        <p:spPr/>
        <p:txBody>
          <a:bodyPr/>
          <a:lstStyle/>
          <a:p>
            <a:r>
              <a:rPr lang="de-AT" dirty="0" smtClean="0"/>
              <a:t>Rendern von DICOM Bilder</a:t>
            </a:r>
          </a:p>
          <a:p>
            <a:r>
              <a:rPr lang="de-AT" dirty="0" smtClean="0"/>
              <a:t>Zoom &amp; Rotation des Herzens mittels Handtracking</a:t>
            </a:r>
          </a:p>
          <a:p>
            <a:r>
              <a:rPr lang="de-AT" dirty="0" smtClean="0"/>
              <a:t>Farbliche Darstellungen der anatomischen Strukturen</a:t>
            </a:r>
          </a:p>
          <a:p>
            <a:r>
              <a:rPr lang="de-AT" dirty="0" smtClean="0"/>
              <a:t>Labels für die dargestellten Komponenten</a:t>
            </a:r>
          </a:p>
          <a:p>
            <a:r>
              <a:rPr lang="de-AT" dirty="0" smtClean="0"/>
              <a:t>2D Darstellung in anatomischen Schnittebenen</a:t>
            </a:r>
          </a:p>
          <a:p>
            <a:r>
              <a:rPr lang="de-AT" dirty="0" smtClean="0"/>
              <a:t>Einsicht in das Innenleben</a:t>
            </a:r>
          </a:p>
          <a:p>
            <a:r>
              <a:rPr lang="de-AT" dirty="0" smtClean="0"/>
              <a:t>Quiz</a:t>
            </a:r>
          </a:p>
          <a:p>
            <a:endParaRPr lang="de-AT" dirty="0" smtClean="0"/>
          </a:p>
          <a:p>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5</a:t>
            </a:fld>
            <a:endParaRPr lang="de-AT"/>
          </a:p>
        </p:txBody>
      </p:sp>
    </p:spTree>
    <p:extLst>
      <p:ext uri="{BB962C8B-B14F-4D97-AF65-F5344CB8AC3E}">
        <p14:creationId xmlns:p14="http://schemas.microsoft.com/office/powerpoint/2010/main" val="1100718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Ziele</a:t>
            </a:r>
            <a:endParaRPr lang="de-AT" u="sng" dirty="0"/>
          </a:p>
        </p:txBody>
      </p:sp>
      <p:sp>
        <p:nvSpPr>
          <p:cNvPr id="3" name="Inhaltsplatzhalter 2"/>
          <p:cNvSpPr>
            <a:spLocks noGrp="1"/>
          </p:cNvSpPr>
          <p:nvPr>
            <p:ph idx="1"/>
          </p:nvPr>
        </p:nvSpPr>
        <p:spPr/>
        <p:txBody>
          <a:bodyPr/>
          <a:lstStyle/>
          <a:p>
            <a:r>
              <a:rPr lang="de-AT" dirty="0" smtClean="0">
                <a:solidFill>
                  <a:schemeClr val="accent6">
                    <a:lumMod val="50000"/>
                  </a:schemeClr>
                </a:solidFill>
              </a:rPr>
              <a:t>Rendern von DICOM Bilder</a:t>
            </a:r>
          </a:p>
          <a:p>
            <a:r>
              <a:rPr lang="de-AT" dirty="0" smtClean="0">
                <a:solidFill>
                  <a:schemeClr val="accent6">
                    <a:lumMod val="50000"/>
                  </a:schemeClr>
                </a:solidFill>
              </a:rPr>
              <a:t>Zoom &amp; Rotation des Herzens mittels Handtracking</a:t>
            </a:r>
          </a:p>
          <a:p>
            <a:r>
              <a:rPr lang="de-AT" dirty="0" smtClean="0"/>
              <a:t>Farbliche Darstellungen der anatomischen Strukturen</a:t>
            </a:r>
          </a:p>
          <a:p>
            <a:r>
              <a:rPr lang="de-AT" dirty="0" smtClean="0"/>
              <a:t>Labels für die dargestellten Komponenten</a:t>
            </a:r>
          </a:p>
          <a:p>
            <a:r>
              <a:rPr lang="de-AT" dirty="0" smtClean="0"/>
              <a:t>2D Darstellung in anatomischen Schnittebenen</a:t>
            </a:r>
          </a:p>
          <a:p>
            <a:r>
              <a:rPr lang="de-AT" dirty="0" smtClean="0"/>
              <a:t>Einsicht in das Innenleben</a:t>
            </a:r>
          </a:p>
          <a:p>
            <a:r>
              <a:rPr lang="de-AT" dirty="0" smtClean="0"/>
              <a:t>Quiz</a:t>
            </a:r>
          </a:p>
          <a:p>
            <a:endParaRPr lang="de-AT" dirty="0" smtClean="0"/>
          </a:p>
          <a:p>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6</a:t>
            </a:fld>
            <a:endParaRPr lang="de-AT"/>
          </a:p>
        </p:txBody>
      </p:sp>
      <p:pic>
        <p:nvPicPr>
          <p:cNvPr id="6" name="Picture 2" descr="300+ kostenlose Häkchen-Symbole &amp; Haken-Bilder -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450" y="1646238"/>
            <a:ext cx="609600" cy="598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300+ kostenlose Häkchen-Symbole &amp; Haken-Bilder -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0" y="2138733"/>
            <a:ext cx="609600" cy="59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6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Prinzipien</a:t>
            </a:r>
            <a:endParaRPr lang="de-AT" u="sng"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978118974"/>
              </p:ext>
            </p:extLst>
          </p:nvPr>
        </p:nvGraphicFramePr>
        <p:xfrm>
          <a:off x="6568887" y="365125"/>
          <a:ext cx="6122893" cy="4354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7</a:t>
            </a:fld>
            <a:endParaRPr lang="de-AT"/>
          </a:p>
        </p:txBody>
      </p:sp>
      <p:sp>
        <p:nvSpPr>
          <p:cNvPr id="7"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smtClean="0"/>
              <a:t>Agiles arbeiten in Sprints</a:t>
            </a:r>
          </a:p>
          <a:p>
            <a:pPr lvl="1"/>
            <a:r>
              <a:rPr lang="de-AT" dirty="0" smtClean="0"/>
              <a:t>Grobe Projektplanung (Anforderungen) und</a:t>
            </a:r>
            <a:br>
              <a:rPr lang="de-AT" dirty="0" smtClean="0"/>
            </a:br>
            <a:r>
              <a:rPr lang="de-AT" dirty="0" smtClean="0"/>
              <a:t>Aufwandsabschätzung</a:t>
            </a:r>
            <a:r>
              <a:rPr lang="de-AT" dirty="0"/>
              <a:t> </a:t>
            </a:r>
            <a:r>
              <a:rPr lang="de-AT" dirty="0" smtClean="0"/>
              <a:t>vor erstem Sprint</a:t>
            </a:r>
          </a:p>
          <a:p>
            <a:pPr lvl="1"/>
            <a:r>
              <a:rPr lang="de-AT" dirty="0" smtClean="0"/>
              <a:t>Sprintplanung vor Sprint: Anforderungen </a:t>
            </a:r>
            <a:br>
              <a:rPr lang="de-AT" dirty="0" smtClean="0"/>
            </a:br>
            <a:r>
              <a:rPr lang="de-AT" dirty="0" smtClean="0"/>
              <a:t>priorisieren und einteilen</a:t>
            </a:r>
          </a:p>
          <a:p>
            <a:pPr lvl="1"/>
            <a:r>
              <a:rPr lang="de-AT" dirty="0" smtClean="0"/>
              <a:t>Arbeiten an Sprint: eventuell Sprintplanung</a:t>
            </a:r>
            <a:br>
              <a:rPr lang="de-AT" dirty="0" smtClean="0"/>
            </a:br>
            <a:r>
              <a:rPr lang="de-AT" dirty="0" smtClean="0"/>
              <a:t>adaptieren</a:t>
            </a:r>
          </a:p>
          <a:p>
            <a:pPr lvl="1"/>
            <a:r>
              <a:rPr lang="de-AT" dirty="0" smtClean="0"/>
              <a:t>Retrospektive: Rückblick, Verbesserungsvorschläge,</a:t>
            </a:r>
            <a:br>
              <a:rPr lang="de-AT" dirty="0" smtClean="0"/>
            </a:br>
            <a:r>
              <a:rPr lang="de-AT" dirty="0" smtClean="0"/>
              <a:t>Anpassung der Anforderungen</a:t>
            </a:r>
          </a:p>
          <a:p>
            <a:r>
              <a:rPr lang="de-AT" dirty="0" smtClean="0"/>
              <a:t>Regelmäßige Teammeetings, offene Feedbackkultur</a:t>
            </a:r>
          </a:p>
          <a:p>
            <a:pPr lvl="1"/>
            <a:endParaRPr lang="de-AT" dirty="0" smtClean="0"/>
          </a:p>
          <a:p>
            <a:endParaRPr lang="de-AT" dirty="0"/>
          </a:p>
        </p:txBody>
      </p:sp>
    </p:spTree>
    <p:extLst>
      <p:ext uri="{BB962C8B-B14F-4D97-AF65-F5344CB8AC3E}">
        <p14:creationId xmlns:p14="http://schemas.microsoft.com/office/powerpoint/2010/main" val="317683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Tools</a:t>
            </a:r>
            <a:endParaRPr lang="de-AT" u="sng" dirty="0"/>
          </a:p>
        </p:txBody>
      </p:sp>
      <p:sp>
        <p:nvSpPr>
          <p:cNvPr id="3" name="Inhaltsplatzhalter 2"/>
          <p:cNvSpPr>
            <a:spLocks noGrp="1"/>
          </p:cNvSpPr>
          <p:nvPr>
            <p:ph idx="1"/>
          </p:nvPr>
        </p:nvSpPr>
        <p:spPr/>
        <p:txBody>
          <a:bodyPr/>
          <a:lstStyle/>
          <a:p>
            <a:r>
              <a:rPr lang="de-AT" dirty="0" smtClean="0"/>
              <a:t>Versionskontrolle: </a:t>
            </a:r>
            <a:r>
              <a:rPr lang="de-AT" dirty="0" err="1" smtClean="0"/>
              <a:t>GitHub</a:t>
            </a:r>
            <a:r>
              <a:rPr lang="de-AT" dirty="0" smtClean="0"/>
              <a:t> (für Organisationsdateien)</a:t>
            </a:r>
          </a:p>
          <a:p>
            <a:r>
              <a:rPr lang="de-AT" dirty="0" smtClean="0"/>
              <a:t>Teilen des Gesamtprojektes: OneDrive (durch große Projektdateien)</a:t>
            </a:r>
          </a:p>
          <a:p>
            <a:r>
              <a:rPr lang="de-AT" dirty="0" smtClean="0"/>
              <a:t>Projektmanagement: </a:t>
            </a:r>
            <a:r>
              <a:rPr lang="de-AT" dirty="0" err="1" smtClean="0"/>
              <a:t>Trello</a:t>
            </a:r>
            <a:endParaRPr lang="de-AT" dirty="0" smtClean="0"/>
          </a:p>
          <a:p>
            <a:r>
              <a:rPr lang="de-AT" dirty="0" smtClean="0"/>
              <a:t>Kommunikation: </a:t>
            </a:r>
            <a:r>
              <a:rPr lang="de-AT" dirty="0" err="1" smtClean="0"/>
              <a:t>Discord</a:t>
            </a:r>
            <a:r>
              <a:rPr lang="de-AT" dirty="0" smtClean="0"/>
              <a:t>, </a:t>
            </a:r>
            <a:r>
              <a:rPr lang="de-AT" dirty="0" err="1" smtClean="0"/>
              <a:t>Whatsapp</a:t>
            </a:r>
            <a:r>
              <a:rPr lang="de-AT" dirty="0" smtClean="0"/>
              <a:t>, persönlich</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8</a:t>
            </a:fld>
            <a:endParaRPr lang="de-AT"/>
          </a:p>
        </p:txBody>
      </p:sp>
    </p:spTree>
    <p:extLst>
      <p:ext uri="{BB962C8B-B14F-4D97-AF65-F5344CB8AC3E}">
        <p14:creationId xmlns:p14="http://schemas.microsoft.com/office/powerpoint/2010/main" val="2225837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smtClean="0"/>
              <a:t>Projektbeginn: Anforderungen als </a:t>
            </a:r>
            <a:r>
              <a:rPr lang="de-AT" dirty="0" err="1" smtClean="0"/>
              <a:t>Backlog</a:t>
            </a:r>
            <a:r>
              <a:rPr lang="de-AT" dirty="0" smtClean="0"/>
              <a:t> Items definiert</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p>
        </p:txBody>
      </p:sp>
      <p:sp>
        <p:nvSpPr>
          <p:cNvPr id="5" name="Foliennummernplatzhalter 4"/>
          <p:cNvSpPr>
            <a:spLocks noGrp="1"/>
          </p:cNvSpPr>
          <p:nvPr>
            <p:ph type="sldNum" sz="quarter" idx="12"/>
          </p:nvPr>
        </p:nvSpPr>
        <p:spPr/>
        <p:txBody>
          <a:bodyPr/>
          <a:lstStyle/>
          <a:p>
            <a:fld id="{08B371E7-DEEF-47B7-B8D2-9872A28DD011}" type="slidenum">
              <a:rPr lang="de-AT" smtClean="0"/>
              <a:t>9</a:t>
            </a:fld>
            <a:endParaRPr lang="de-AT"/>
          </a:p>
        </p:txBody>
      </p:sp>
      <p:pic>
        <p:nvPicPr>
          <p:cNvPr id="7" name="Grafik 6"/>
          <p:cNvPicPr>
            <a:picLocks noChangeAspect="1"/>
          </p:cNvPicPr>
          <p:nvPr/>
        </p:nvPicPr>
        <p:blipFill>
          <a:blip r:embed="rId3"/>
          <a:stretch>
            <a:fillRect/>
          </a:stretch>
        </p:blipFill>
        <p:spPr>
          <a:xfrm>
            <a:off x="3091080" y="2992626"/>
            <a:ext cx="6279808" cy="3184337"/>
          </a:xfrm>
          <a:prstGeom prst="rect">
            <a:avLst/>
          </a:prstGeom>
        </p:spPr>
      </p:pic>
    </p:spTree>
    <p:extLst>
      <p:ext uri="{BB962C8B-B14F-4D97-AF65-F5344CB8AC3E}">
        <p14:creationId xmlns:p14="http://schemas.microsoft.com/office/powerpoint/2010/main" val="2790861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1227</Words>
  <Application>Microsoft Office PowerPoint</Application>
  <PresentationFormat>Breitbild</PresentationFormat>
  <Paragraphs>196</Paragraphs>
  <Slides>23</Slides>
  <Notes>22</Notes>
  <HiddenSlides>8</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23</vt:i4>
      </vt:variant>
    </vt:vector>
  </HeadingPairs>
  <TitlesOfParts>
    <vt:vector size="28" baseType="lpstr">
      <vt:lpstr>Arial</vt:lpstr>
      <vt:lpstr>Calibri</vt:lpstr>
      <vt:lpstr>Calibri Light</vt:lpstr>
      <vt:lpstr>Office Theme</vt:lpstr>
      <vt:lpstr>Benutzerdefiniertes Design</vt:lpstr>
      <vt:lpstr>Anatomie- Lernwerkzeug Herz</vt:lpstr>
      <vt:lpstr>Inhalt</vt:lpstr>
      <vt:lpstr>Projektteam: Gruppe 16</vt:lpstr>
      <vt:lpstr>Projektidee</vt:lpstr>
      <vt:lpstr>Ziele</vt:lpstr>
      <vt:lpstr>Ziele</vt:lpstr>
      <vt:lpstr>Prinzipien</vt:lpstr>
      <vt:lpstr>Tools</vt:lpstr>
      <vt:lpstr>Trello Projekmanagement</vt:lpstr>
      <vt:lpstr>Trello Projekmanagement</vt:lpstr>
      <vt:lpstr>Trello Projekmanagement</vt:lpstr>
      <vt:lpstr>Trello Projekmanagement</vt:lpstr>
      <vt:lpstr>Retrospektive - Sprint 1</vt:lpstr>
      <vt:lpstr>Retrospektive - Sprint 2</vt:lpstr>
      <vt:lpstr>Retrospektive - Sprint 3</vt:lpstr>
      <vt:lpstr>Retrospektive - Sprint 4</vt:lpstr>
      <vt:lpstr>Retrospektive - Sprint 5</vt:lpstr>
      <vt:lpstr>Retrospektive - Sprint 6</vt:lpstr>
      <vt:lpstr>Retrospektive - Herausforderungen</vt:lpstr>
      <vt:lpstr>Ergebnisse</vt:lpstr>
      <vt:lpstr>PowerPoint-Präsentation</vt:lpstr>
      <vt:lpstr>PowerPoint-Präsentation</vt:lpstr>
      <vt:lpstr>Live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Microsoft-Konto</dc:creator>
  <cp:lastModifiedBy>Microsoft-Konto</cp:lastModifiedBy>
  <cp:revision>46</cp:revision>
  <dcterms:created xsi:type="dcterms:W3CDTF">2024-06-21T16:27:49Z</dcterms:created>
  <dcterms:modified xsi:type="dcterms:W3CDTF">2025-01-27T23:45:34Z</dcterms:modified>
</cp:coreProperties>
</file>