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2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notesSlides/notesSlide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8.xml" ContentType="application/vnd.openxmlformats-officedocument.presentationml.slide+xml"/>
  <Override PartName="/ppt/slideMasters/slideMaster1.xml" ContentType="application/vnd.openxmlformats-officedocument.presentationml.slideMaster+xml"/>
  <Override PartName="/docProps/core.xml" ContentType="application/vnd.openxmlformats-package.core-properties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3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2.xml" ContentType="application/vnd.openxmlformats-officedocument.presentationml.slideMaster+xml"/>
  <Override PartName="/ppt/slideLayouts/slideLayout22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23.xml" ContentType="application/vnd.openxmlformats-officedocument.presentationml.slideLayout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24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4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  <p:sldMasterId id="2147483663" r:id="rId2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de-DE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91" d="100"/>
          <a:sy n="91" d="100"/>
        </p:scale>
        <p:origin x="744" y="52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 /><Relationship Id="rId19" Type="http://schemas.openxmlformats.org/officeDocument/2006/relationships/tableStyles" Target="tableStyles.xml" /><Relationship Id="rId20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1379021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1852100208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CD8A7BF-952D-42C2-8BC6-BD384C72AB1E}" type="datetimeFigureOut">
              <a:rPr lang="de-AT"/>
              <a:t>20.06.2025</a:t>
            </a:fld>
            <a:endParaRPr lang="de-AT"/>
          </a:p>
        </p:txBody>
      </p:sp>
      <p:sp>
        <p:nvSpPr>
          <p:cNvPr id="1148275462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AT"/>
          </a:p>
        </p:txBody>
      </p:sp>
      <p:sp>
        <p:nvSpPr>
          <p:cNvPr id="1308460087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752741010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277180878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320A831-04C4-429B-8DAD-0080ED03480F}" type="slidenum">
              <a:rPr lang="de-AT"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8132236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76624975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1619627075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0A831-04C4-429B-8DAD-0080ED03480F}" type="slidenum">
              <a:rPr lang="de-AT"/>
              <a:t>1</a:t>
            </a:fld>
            <a:endParaRPr lang="de-A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9ABA082-87DB-D7D2-DC17-57F8471042C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2381244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79570545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0" marR="0" lvl="0" indent="0" algn="l" defTabSz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de-AT"/>
              <a:t>wird mein Kollege nun direkt im Programm herzeigen…</a:t>
            </a:r>
            <a:endParaRPr lang="de-AT"/>
          </a:p>
        </p:txBody>
      </p:sp>
      <p:sp>
        <p:nvSpPr>
          <p:cNvPr id="1313046166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0A831-04C4-429B-8DAD-0080ED03480F}" type="slidenum">
              <a:rPr lang="de-AT"/>
              <a:t>10</a:t>
            </a:fld>
            <a:endParaRPr lang="de-A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1794821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02957166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2108833372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0A831-04C4-429B-8DAD-0080ED03480F}" type="slidenum">
              <a:rPr lang="de-AT"/>
              <a:t>2</a:t>
            </a:fld>
            <a:endParaRPr lang="de-AT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5071994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1688946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1317769075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0A831-04C4-429B-8DAD-0080ED03480F}" type="slidenum">
              <a:rPr lang="de-AT"/>
              <a:t>3</a:t>
            </a:fld>
            <a:endParaRPr lang="de-AT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6912737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83744932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1270957122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0A831-04C4-429B-8DAD-0080ED03480F}" type="slidenum">
              <a:rPr lang="de-AT"/>
              <a:t>4</a:t>
            </a:fld>
            <a:endParaRPr lang="de-AT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873642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36526854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1034500679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0A831-04C4-429B-8DAD-0080ED03480F}" type="slidenum">
              <a:rPr lang="de-AT"/>
              <a:t>5</a:t>
            </a:fld>
            <a:endParaRPr lang="de-AT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8513614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338184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1685727740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0A831-04C4-429B-8DAD-0080ED03480F}" type="slidenum">
              <a:rPr lang="de-AT"/>
              <a:t>6</a:t>
            </a:fld>
            <a:endParaRPr lang="de-AT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7598144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38540093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1353554120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0A831-04C4-429B-8DAD-0080ED03480F}" type="slidenum">
              <a:rPr lang="de-AT"/>
              <a:t>7</a:t>
            </a:fld>
            <a:endParaRPr lang="de-AT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6688732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88802529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1920381961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0A831-04C4-429B-8DAD-0080ED03480F}" type="slidenum">
              <a:rPr lang="de-AT"/>
              <a:t>8</a:t>
            </a:fld>
            <a:endParaRPr lang="de-AT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6643737" name="Folienbildplatzhalt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92054206" name="Notizenplatzhalt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de-AT"/>
          </a:p>
        </p:txBody>
      </p:sp>
      <p:sp>
        <p:nvSpPr>
          <p:cNvPr id="2005856794" name="Foliennummernplatzhalt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320A831-04C4-429B-8DAD-0080ED03480F}" type="slidenum">
              <a:rPr lang="de-AT"/>
              <a:t>9</a:t>
            </a:fld>
            <a:endParaRPr lang="de-AT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8771202" name="Tite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663502351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77004482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3692568-F356-488A-A424-1A55D4D47CC9}" type="datetime1">
              <a:rPr lang="de-AT"/>
              <a:t>20.06.2025</a:t>
            </a:fld>
            <a:endParaRPr lang="de-AT"/>
          </a:p>
        </p:txBody>
      </p:sp>
      <p:sp>
        <p:nvSpPr>
          <p:cNvPr id="1504163370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791553219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283257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104259113" name="Inhaltsplatzhalt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741398837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717608001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A8377B8-FC3B-4AD1-8BE7-B71E1E622779}" type="datetime1">
              <a:rPr lang="de-AT"/>
              <a:t>20.06.2025</a:t>
            </a:fld>
            <a:endParaRPr lang="de-AT"/>
          </a:p>
        </p:txBody>
      </p:sp>
      <p:sp>
        <p:nvSpPr>
          <p:cNvPr id="577823051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55569771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157172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180294835" name="Bildplatzhalt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AT"/>
          </a:p>
        </p:txBody>
      </p:sp>
      <p:sp>
        <p:nvSpPr>
          <p:cNvPr id="142871841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564713089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0382E37-B7D2-4E72-B080-03ED4443837C}" type="datetime1">
              <a:rPr lang="de-AT"/>
              <a:t>20.06.2025</a:t>
            </a:fld>
            <a:endParaRPr lang="de-AT"/>
          </a:p>
        </p:txBody>
      </p:sp>
      <p:sp>
        <p:nvSpPr>
          <p:cNvPr id="972740975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599285926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8554753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871576804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316463871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ADCF92D-D865-4EF6-8D89-BB5CF7E2D300}" type="datetime1">
              <a:rPr lang="de-AT"/>
              <a:t>20.06.2025</a:t>
            </a:fld>
            <a:endParaRPr lang="de-AT"/>
          </a:p>
        </p:txBody>
      </p:sp>
      <p:sp>
        <p:nvSpPr>
          <p:cNvPr id="2138397640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273881330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0337466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998088034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221388929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F818E7A-2C53-4A01-B29A-968020D6BC6E}" type="datetime1">
              <a:rPr lang="de-AT"/>
              <a:t>20.06.2025</a:t>
            </a:fld>
            <a:endParaRPr lang="de-AT"/>
          </a:p>
        </p:txBody>
      </p:sp>
      <p:sp>
        <p:nvSpPr>
          <p:cNvPr id="93015523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394796847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enutzerdefiniertes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846218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11870166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4628CD4-102B-43C8-A415-7745CDE2633B}" type="datetime1">
              <a:rPr lang="de-AT"/>
              <a:t>20.06.2025</a:t>
            </a:fld>
            <a:endParaRPr lang="de-AT"/>
          </a:p>
        </p:txBody>
      </p:sp>
      <p:sp>
        <p:nvSpPr>
          <p:cNvPr id="168886286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43865787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3550768" name="Tite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92277526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118683013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D0C6EB6-D79C-49AC-BCAF-EB4C641ED588}" type="datetime1">
              <a:rPr lang="de-AT"/>
              <a:t>20.06.2025</a:t>
            </a:fld>
            <a:endParaRPr lang="de-AT"/>
          </a:p>
        </p:txBody>
      </p:sp>
      <p:sp>
        <p:nvSpPr>
          <p:cNvPr id="1985369531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118666195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6459347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543813932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1112487842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3F456CC-2EFB-46EE-8D28-A15FB6B9B152}" type="datetime1">
              <a:rPr lang="de-AT"/>
              <a:t>20.06.2025</a:t>
            </a:fld>
            <a:endParaRPr lang="de-AT"/>
          </a:p>
        </p:txBody>
      </p:sp>
      <p:sp>
        <p:nvSpPr>
          <p:cNvPr id="812596198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742754005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Abschnitts-&#10;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8534906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914429276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18213968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00A3941-6645-4CBD-BCA9-05C743BF28CA}" type="datetime1">
              <a:rPr lang="de-AT"/>
              <a:t>20.06.2025</a:t>
            </a:fld>
            <a:endParaRPr lang="de-AT"/>
          </a:p>
        </p:txBody>
      </p:sp>
      <p:sp>
        <p:nvSpPr>
          <p:cNvPr id="1390686717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381504134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4664721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59458153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987929649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1947972304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D6152EE-D2E1-465E-9418-D90E0D796789}" type="datetime1">
              <a:rPr lang="de-AT"/>
              <a:t>20.06.2025</a:t>
            </a:fld>
            <a:endParaRPr lang="de-AT"/>
          </a:p>
        </p:txBody>
      </p:sp>
      <p:sp>
        <p:nvSpPr>
          <p:cNvPr id="144215742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218281724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955092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911545124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94171687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1982847967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266100755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2147394065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E36FE3F-C9D5-4FBD-BF53-535016C8C669}" type="datetime1">
              <a:rPr lang="de-AT"/>
              <a:t>20.06.2025</a:t>
            </a:fld>
            <a:endParaRPr lang="de-AT"/>
          </a:p>
        </p:txBody>
      </p:sp>
      <p:sp>
        <p:nvSpPr>
          <p:cNvPr id="1404874226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464383791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2_Benutzerdefiniertes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7337455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84474887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667701F-B1FE-4A3D-90B9-4FB507298922}" type="datetime1">
              <a:rPr lang="de-AT"/>
              <a:t>20.06.2025</a:t>
            </a:fld>
            <a:endParaRPr lang="de-AT"/>
          </a:p>
        </p:txBody>
      </p:sp>
      <p:sp>
        <p:nvSpPr>
          <p:cNvPr id="210988780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88654362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5980407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99212987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9B23B68-6D25-4635-B9EE-BF8430AA2356}" type="datetime1">
              <a:rPr lang="de-AT"/>
              <a:t>20.06.2025</a:t>
            </a:fld>
            <a:endParaRPr lang="de-AT"/>
          </a:p>
        </p:txBody>
      </p:sp>
      <p:sp>
        <p:nvSpPr>
          <p:cNvPr id="77305513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51801640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2467958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ADD7657-CB1B-4461-A27E-2C2FF44F2C92}" type="datetime1">
              <a:rPr lang="de-AT"/>
              <a:t>20.06.2025</a:t>
            </a:fld>
            <a:endParaRPr lang="de-AT"/>
          </a:p>
        </p:txBody>
      </p:sp>
      <p:sp>
        <p:nvSpPr>
          <p:cNvPr id="1161926381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76716022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4712786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768922339" name="Inhaltsplatzhalt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189216438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795863623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C75B221-F24C-47F4-A54D-79DFA6917B23}" type="datetime1">
              <a:rPr lang="de-AT"/>
              <a:t>20.06.2025</a:t>
            </a:fld>
            <a:endParaRPr lang="de-AT"/>
          </a:p>
        </p:txBody>
      </p:sp>
      <p:sp>
        <p:nvSpPr>
          <p:cNvPr id="938009994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531827796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7727763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560018546" name="Bildplatzhalter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de-AT"/>
          </a:p>
        </p:txBody>
      </p:sp>
      <p:sp>
        <p:nvSpPr>
          <p:cNvPr id="801970375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2122537429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0E10423-23B8-4603-8207-5590B713A029}" type="datetime1">
              <a:rPr lang="de-AT"/>
              <a:t>20.06.2025</a:t>
            </a:fld>
            <a:endParaRPr lang="de-AT"/>
          </a:p>
        </p:txBody>
      </p:sp>
      <p:sp>
        <p:nvSpPr>
          <p:cNvPr id="1629638493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949721003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8690567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175100880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1929167482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A8A7D30-A77C-4298-A546-99BBD2618B5E}" type="datetime1">
              <a:rPr lang="de-AT"/>
              <a:t>20.06.2025</a:t>
            </a:fld>
            <a:endParaRPr lang="de-AT"/>
          </a:p>
        </p:txBody>
      </p:sp>
      <p:sp>
        <p:nvSpPr>
          <p:cNvPr id="1539314021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39618469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72683121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56187582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118634943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AFC1C36-2FBF-4454-99EC-ECCA4EB13EF3}" type="datetime1">
              <a:rPr lang="de-AT"/>
              <a:t>20.06.2025</a:t>
            </a:fld>
            <a:endParaRPr lang="de-AT"/>
          </a:p>
        </p:txBody>
      </p:sp>
      <p:sp>
        <p:nvSpPr>
          <p:cNvPr id="1897390688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472536240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1_Benutzerdefiniertes Layou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4665725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02546775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7C37BEE-17FA-44CA-B7CD-762DD277A3C6}" type="datetime1">
              <a:rPr lang="de-AT"/>
              <a:t>20.06.2025</a:t>
            </a:fld>
            <a:endParaRPr lang="de-AT"/>
          </a:p>
        </p:txBody>
      </p:sp>
      <p:sp>
        <p:nvSpPr>
          <p:cNvPr id="30909053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44963478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106286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379925434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811304663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B9FCC17-4192-431B-ABD9-903001F2FD08}" type="datetime1">
              <a:rPr lang="de-AT"/>
              <a:t>20.06.2025</a:t>
            </a:fld>
            <a:endParaRPr lang="de-AT"/>
          </a:p>
        </p:txBody>
      </p:sp>
      <p:sp>
        <p:nvSpPr>
          <p:cNvPr id="1465738320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043244237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Abschnitts-&#10;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81028915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26148733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1983552501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1DF2E7D0-D838-481D-86C5-A771697284A2}" type="datetime1">
              <a:rPr lang="de-AT"/>
              <a:t>20.06.2025</a:t>
            </a:fld>
            <a:endParaRPr lang="de-AT"/>
          </a:p>
        </p:txBody>
      </p:sp>
      <p:sp>
        <p:nvSpPr>
          <p:cNvPr id="812232911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1154673158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7568535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802764617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2075712903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196055739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183024A-1D84-419E-BBC4-C5B0511A87C8}" type="datetime1">
              <a:rPr lang="de-AT"/>
              <a:t>20.06.2025</a:t>
            </a:fld>
            <a:endParaRPr lang="de-AT"/>
          </a:p>
        </p:txBody>
      </p:sp>
      <p:sp>
        <p:nvSpPr>
          <p:cNvPr id="1120355399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921030345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0156336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132978382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32642021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28391500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772360607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74425508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35E8078-B566-4214-98C0-C22F9829CEDA}" type="datetime1">
              <a:rPr lang="de-AT"/>
              <a:t>20.06.2025</a:t>
            </a:fld>
            <a:endParaRPr lang="de-AT"/>
          </a:p>
        </p:txBody>
      </p:sp>
      <p:sp>
        <p:nvSpPr>
          <p:cNvPr id="1343887159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4649631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2695856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43888661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A5AAD0A-D68B-4E80-A7D1-0E46F3C7554A}" type="datetime1">
              <a:rPr lang="de-AT"/>
              <a:t>20.06.2025</a:t>
            </a:fld>
            <a:endParaRPr lang="de-AT"/>
          </a:p>
        </p:txBody>
      </p:sp>
      <p:sp>
        <p:nvSpPr>
          <p:cNvPr id="2117173991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94719873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203397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C56C2BB-2783-4C0B-8451-CCC21E434EE6}" type="datetime1">
              <a:rPr lang="de-AT"/>
              <a:t>20.06.2025</a:t>
            </a:fld>
            <a:endParaRPr lang="de-AT"/>
          </a:p>
        </p:txBody>
      </p:sp>
      <p:sp>
        <p:nvSpPr>
          <p:cNvPr id="1405854298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215930043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5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09490053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2103294239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1268827681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A782195-8077-4C6E-B6D4-FE6F83822A9B}" type="datetime1">
              <a:rPr lang="de-AT"/>
              <a:t>20.06.2025</a:t>
            </a:fld>
            <a:endParaRPr lang="de-AT"/>
          </a:p>
        </p:txBody>
      </p:sp>
      <p:sp>
        <p:nvSpPr>
          <p:cNvPr id="2116747962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78218623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B371E7-DEEF-47B7-B8D2-9872A28DD011}" type="slidenum">
              <a:rPr lang="de-AT"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1" hdr="0" sldNum="1"/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7779507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414919370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AT"/>
          </a:p>
        </p:txBody>
      </p:sp>
      <p:sp>
        <p:nvSpPr>
          <p:cNvPr id="719567337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C761F480-48BC-4122-9BBD-4CA8B12E3669}" type="datetime1">
              <a:rPr lang="de-AT"/>
              <a:t>20.06.2025</a:t>
            </a:fld>
            <a:endParaRPr lang="de-AT"/>
          </a:p>
        </p:txBody>
      </p:sp>
      <p:sp>
        <p:nvSpPr>
          <p:cNvPr id="1344980158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83287344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4F0E217-7A89-4BA5-84B9-E600496F7CCD}" type="slidenum">
              <a:rPr lang="de-AT"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dt="0" ftr="1" hdr="0" sldNum="1"/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if23b093@technikum-wien.at" TargetMode="External"/><Relationship Id="rId4" Type="http://schemas.openxmlformats.org/officeDocument/2006/relationships/hyperlink" Target="mailto:if23b079@technikum-wien.at" TargetMode="External"/><Relationship Id="rId5" Type="http://schemas.openxmlformats.org/officeDocument/2006/relationships/hyperlink" Target="mailto:if22b240@technikum-wien.at" TargetMode="External"/><Relationship Id="rId6" Type="http://schemas.openxmlformats.org/officeDocument/2006/relationships/hyperlink" Target="mailto:if23b111@technikum-wien.at" TargetMode="Externa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590861828" name="Picture 4"/>
          <p:cNvPicPr>
            <a:picLocks noChangeAspect="1"/>
          </p:cNvPicPr>
          <p:nvPr/>
        </p:nvPicPr>
        <p:blipFill>
          <a:blip r:embed="rId3">
            <a:alphaModFix amt="50000"/>
          </a:blip>
          <a:stretch/>
        </p:blipFill>
        <p:spPr bwMode="auto">
          <a:xfrm>
            <a:off x="-57150" y="-172445"/>
            <a:ext cx="12192000" cy="7202892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609183788" name="Titel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AT" b="1">
                <a:solidFill>
                  <a:schemeClr val="bg1"/>
                </a:solidFill>
              </a:rPr>
              <a:t>Heart Anatomy</a:t>
            </a:r>
            <a:br>
              <a:rPr lang="de-AT" b="1">
                <a:solidFill>
                  <a:schemeClr val="bg1"/>
                </a:solidFill>
              </a:rPr>
            </a:br>
            <a:r>
              <a:rPr lang="de-AT" b="1">
                <a:solidFill>
                  <a:schemeClr val="bg1"/>
                </a:solidFill>
              </a:rPr>
              <a:t> Learning Tool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771497264" name="Untertitel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AT">
                <a:solidFill>
                  <a:schemeClr val="bg1"/>
                </a:solidFill>
              </a:rPr>
              <a:t>Innovation Lab 2 2025 group 16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52093808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0484587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ITP 2024 Gruppe 23</a:t>
            </a:r>
            <a:endParaRPr/>
          </a:p>
        </p:txBody>
      </p:sp>
      <p:sp>
        <p:nvSpPr>
          <p:cNvPr id="82776660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3F9C139-3436-DB6B-6CBD-88F4C432585A}" type="slidenum">
              <a:rPr lang="de-AT"/>
              <a:t/>
            </a:fld>
            <a:endParaRPr lang="de-AT"/>
          </a:p>
        </p:txBody>
      </p:sp>
      <p:pic>
        <p:nvPicPr>
          <p:cNvPr id="901096307" name="Picture 3"/>
          <p:cNvPicPr>
            <a:picLocks noChangeAspect="1"/>
          </p:cNvPicPr>
          <p:nvPr/>
        </p:nvPicPr>
        <p:blipFill>
          <a:blip r:embed="rId3">
            <a:alphaModFix amt="99999"/>
          </a:blip>
          <a:stretch/>
        </p:blipFill>
        <p:spPr bwMode="auto">
          <a:xfrm>
            <a:off x="0" y="-172445"/>
            <a:ext cx="12191999" cy="7202891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04138769" name="Picture 3"/>
          <p:cNvPicPr>
            <a:picLocks noChangeAspect="1"/>
          </p:cNvPicPr>
          <p:nvPr/>
        </p:nvPicPr>
        <p:blipFill>
          <a:blip r:embed="rId3">
            <a:alphaModFix amt="49999"/>
          </a:blip>
          <a:stretch/>
        </p:blipFill>
        <p:spPr bwMode="auto">
          <a:xfrm>
            <a:off x="0" y="-172446"/>
            <a:ext cx="12192000" cy="7202892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1741423010" name="Titel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de-AT">
                <a:solidFill>
                  <a:schemeClr val="bg1"/>
                </a:solidFill>
              </a:rPr>
              <a:t>Live demo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957320293" name="Untertitel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AT">
                <a:solidFill>
                  <a:schemeClr val="bg1"/>
                </a:solidFill>
              </a:rPr>
              <a:t>Innovation Lab 2 2025 group 16</a:t>
            </a:r>
            <a:endParaRPr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2858003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AT" u="sng"/>
              <a:t>Project: group 16</a:t>
            </a:r>
            <a:endParaRPr/>
          </a:p>
        </p:txBody>
      </p:sp>
      <p:sp>
        <p:nvSpPr>
          <p:cNvPr id="601495488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Gössl Marcel  </a:t>
            </a:r>
            <a:r>
              <a:rPr lang="de-AT" u="sng">
                <a:hlinkClick r:id="rId3" tooltip=""/>
              </a:rPr>
              <a:t>if23b093@technikum-wien.at</a:t>
            </a:r>
            <a:r>
              <a:rPr lang="de-AT"/>
              <a:t> (</a:t>
            </a:r>
            <a:r>
              <a:rPr lang="de-AT"/>
              <a:t>Product</a:t>
            </a:r>
            <a:r>
              <a:rPr lang="de-AT"/>
              <a:t> </a:t>
            </a:r>
            <a:r>
              <a:rPr lang="de-AT"/>
              <a:t>Owner</a:t>
            </a:r>
            <a:r>
              <a:rPr lang="de-AT"/>
              <a:t>)</a:t>
            </a:r>
            <a:endParaRPr/>
          </a:p>
          <a:p>
            <a:pPr>
              <a:defRPr/>
            </a:pPr>
            <a:r>
              <a:rPr lang="de-AT"/>
              <a:t>Hadinger</a:t>
            </a:r>
            <a:r>
              <a:rPr lang="de-AT"/>
              <a:t> Felix </a:t>
            </a:r>
            <a:r>
              <a:rPr lang="de-AT" u="sng">
                <a:hlinkClick r:id="rId4" tooltip=""/>
              </a:rPr>
              <a:t>if23b079@technikum-wien.at</a:t>
            </a:r>
            <a:r>
              <a:rPr lang="de-AT"/>
              <a:t> (</a:t>
            </a:r>
            <a:r>
              <a:rPr lang="de-AT"/>
              <a:t>Scrum</a:t>
            </a:r>
            <a:r>
              <a:rPr lang="de-AT"/>
              <a:t> Master)</a:t>
            </a:r>
            <a:endParaRPr/>
          </a:p>
          <a:p>
            <a:pPr>
              <a:defRPr/>
            </a:pPr>
            <a:r>
              <a:rPr lang="de-AT"/>
              <a:t>Salem Karim </a:t>
            </a:r>
            <a:r>
              <a:rPr lang="de-AT" u="sng">
                <a:hlinkClick r:id="rId5" tooltip=""/>
              </a:rPr>
              <a:t>if22b240@technikum-wien.at</a:t>
            </a:r>
            <a:endParaRPr lang="de-AT"/>
          </a:p>
          <a:p>
            <a:pPr>
              <a:defRPr/>
            </a:pPr>
            <a:r>
              <a:rPr lang="de-AT"/>
              <a:t>Marek Simon </a:t>
            </a:r>
            <a:r>
              <a:rPr lang="de-AT" u="sng">
                <a:hlinkClick r:id="rId6" tooltip=""/>
              </a:rPr>
              <a:t>if23b111@technikum-wien.at</a:t>
            </a:r>
            <a:endParaRPr lang="de-AT"/>
          </a:p>
        </p:txBody>
      </p:sp>
      <p:sp>
        <p:nvSpPr>
          <p:cNvPr id="23738338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InnoLab</a:t>
            </a:r>
            <a:r>
              <a:rPr lang="de-AT"/>
              <a:t> 2024/25 Gruppe 16</a:t>
            </a:r>
            <a:endParaRPr/>
          </a:p>
        </p:txBody>
      </p:sp>
      <p:sp>
        <p:nvSpPr>
          <p:cNvPr id="80562823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2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2763396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AT" u="sng"/>
              <a:t>Projectidea</a:t>
            </a:r>
            <a:endParaRPr/>
          </a:p>
        </p:txBody>
      </p:sp>
      <p:sp>
        <p:nvSpPr>
          <p:cNvPr id="614163764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Development of an interactive VR learning tool for anatomy</a:t>
            </a:r>
            <a:endParaRPr/>
          </a:p>
          <a:p>
            <a:pPr>
              <a:defRPr/>
            </a:pPr>
            <a:r>
              <a:rPr lang="en-GB"/>
              <a:t>Visualization of a human heart (based on DICOM data)</a:t>
            </a:r>
            <a:endParaRPr/>
          </a:p>
          <a:p>
            <a:pPr>
              <a:defRPr/>
            </a:pPr>
            <a:r>
              <a:rPr lang="en-GB"/>
              <a:t>A set of tools for detailed exploration of cardiac structures</a:t>
            </a:r>
            <a:endParaRPr lang="de-AT"/>
          </a:p>
        </p:txBody>
      </p:sp>
      <p:sp>
        <p:nvSpPr>
          <p:cNvPr id="153832022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InnoLab</a:t>
            </a:r>
            <a:r>
              <a:rPr lang="de-AT"/>
              <a:t> 2024/25 Gruppe 16</a:t>
            </a:r>
            <a:endParaRPr/>
          </a:p>
        </p:txBody>
      </p:sp>
      <p:sp>
        <p:nvSpPr>
          <p:cNvPr id="99571561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3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721032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AT" u="sng"/>
              <a:t>Goals (WS2024/25)</a:t>
            </a:r>
            <a:endParaRPr/>
          </a:p>
        </p:txBody>
      </p:sp>
      <p:sp>
        <p:nvSpPr>
          <p:cNvPr id="236318306" name="Inhaltsplatzhalt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GB">
                <a:solidFill>
                  <a:srgbClr val="00B050"/>
                </a:solidFill>
              </a:rPr>
              <a:t>Rendering of DICOM images</a:t>
            </a:r>
            <a:endParaRPr/>
          </a:p>
          <a:p>
            <a:pPr>
              <a:defRPr/>
            </a:pPr>
            <a:r>
              <a:rPr lang="en-GB">
                <a:solidFill>
                  <a:srgbClr val="00B050"/>
                </a:solidFill>
              </a:rPr>
              <a:t>Zoom &amp; rotation of the heart via hand-tracking</a:t>
            </a:r>
            <a:endParaRPr/>
          </a:p>
          <a:p>
            <a:pPr>
              <a:defRPr/>
            </a:pPr>
            <a:r>
              <a:rPr lang="en-GB"/>
              <a:t>Color-coded display of anatomical structures</a:t>
            </a:r>
            <a:endParaRPr/>
          </a:p>
          <a:p>
            <a:pPr>
              <a:defRPr/>
            </a:pPr>
            <a:r>
              <a:rPr lang="en-GB"/>
              <a:t>2D views in the standard anatomical planes</a:t>
            </a:r>
            <a:endParaRPr/>
          </a:p>
          <a:p>
            <a:pPr>
              <a:defRPr/>
            </a:pPr>
            <a:r>
              <a:rPr lang="en-GB"/>
              <a:t>Interactive insight into internal chambers &amp; vessels</a:t>
            </a:r>
            <a:endParaRPr/>
          </a:p>
          <a:p>
            <a:pPr>
              <a:defRPr/>
            </a:pPr>
            <a:r>
              <a:rPr lang="en-GB"/>
              <a:t>Labelling for all visible components</a:t>
            </a:r>
            <a:endParaRPr/>
          </a:p>
          <a:p>
            <a:pPr>
              <a:defRPr/>
            </a:pPr>
            <a:r>
              <a:rPr lang="en-GB"/>
              <a:t>Integrated quiz mode for self-assessment</a:t>
            </a:r>
            <a:endParaRPr lang="de-AT"/>
          </a:p>
          <a:p>
            <a:pPr>
              <a:defRPr/>
            </a:pPr>
            <a:endParaRPr lang="de-AT"/>
          </a:p>
        </p:txBody>
      </p:sp>
      <p:sp>
        <p:nvSpPr>
          <p:cNvPr id="36537788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InnoLab</a:t>
            </a:r>
            <a:r>
              <a:rPr lang="de-AT"/>
              <a:t> 2024/25 Gruppe 16</a:t>
            </a:r>
            <a:endParaRPr/>
          </a:p>
        </p:txBody>
      </p:sp>
      <p:sp>
        <p:nvSpPr>
          <p:cNvPr id="152511876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4</a:t>
            </a:fld>
            <a:endParaRPr lang="de-AT"/>
          </a:p>
        </p:txBody>
      </p:sp>
      <p:pic>
        <p:nvPicPr>
          <p:cNvPr id="292264769" name="Picture 2" descr="300+ kostenlose Häkchen-Symbole &amp; Haken-Bilder - Pixabay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313135" y="1690688"/>
            <a:ext cx="609600" cy="598170"/>
          </a:xfrm>
          <a:prstGeom prst="rect">
            <a:avLst/>
          </a:prstGeom>
          <a:noFill/>
        </p:spPr>
      </p:pic>
      <p:pic>
        <p:nvPicPr>
          <p:cNvPr id="2142377741" name="Picture 2" descr="300+ kostenlose Häkchen-Symbole &amp; Haken-Bilder - Pixabay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8001000" y="2225819"/>
            <a:ext cx="609600" cy="5981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742022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AT" u="sng"/>
              <a:t>Goals (SS2025)</a:t>
            </a:r>
            <a:endParaRPr/>
          </a:p>
        </p:txBody>
      </p:sp>
      <p:sp>
        <p:nvSpPr>
          <p:cNvPr id="77461268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>
                <a:solidFill>
                  <a:srgbClr val="00B050"/>
                </a:solidFill>
              </a:rPr>
              <a:t>Rendering of DICOM images</a:t>
            </a:r>
            <a:endParaRPr/>
          </a:p>
          <a:p>
            <a:pPr>
              <a:defRPr/>
            </a:pPr>
            <a:r>
              <a:rPr lang="en-GB">
                <a:solidFill>
                  <a:srgbClr val="00B050"/>
                </a:solidFill>
              </a:rPr>
              <a:t>Zoom &amp; rotation of the heart via hand-tracking</a:t>
            </a:r>
            <a:endParaRPr/>
          </a:p>
          <a:p>
            <a:pPr>
              <a:defRPr/>
            </a:pPr>
            <a:r>
              <a:rPr lang="en-GB">
                <a:solidFill>
                  <a:srgbClr val="00B050"/>
                </a:solidFill>
              </a:rPr>
              <a:t>Color-coded display of anatomical structures</a:t>
            </a:r>
            <a:endParaRPr/>
          </a:p>
          <a:p>
            <a:pPr>
              <a:defRPr/>
            </a:pPr>
            <a:r>
              <a:rPr lang="en-GB">
                <a:solidFill>
                  <a:srgbClr val="00B050"/>
                </a:solidFill>
              </a:rPr>
              <a:t>2D views in the standard anatomical planes</a:t>
            </a:r>
            <a:endParaRPr/>
          </a:p>
          <a:p>
            <a:pPr>
              <a:defRPr/>
            </a:pPr>
            <a:r>
              <a:rPr lang="en-GB">
                <a:solidFill>
                  <a:srgbClr val="00B050"/>
                </a:solidFill>
              </a:rPr>
              <a:t>Interactive insight into internal chambers &amp; vessels</a:t>
            </a:r>
            <a:endParaRPr/>
          </a:p>
          <a:p>
            <a:pPr>
              <a:defRPr/>
            </a:pPr>
            <a:r>
              <a:rPr lang="en-GB"/>
              <a:t>Labelling for all visible components</a:t>
            </a:r>
            <a:endParaRPr/>
          </a:p>
          <a:p>
            <a:pPr>
              <a:defRPr/>
            </a:pPr>
            <a:r>
              <a:rPr lang="en-GB"/>
              <a:t>Integrated quiz mode for self-assessment</a:t>
            </a:r>
            <a:endParaRPr lang="de-AT"/>
          </a:p>
          <a:p>
            <a:pPr>
              <a:defRPr/>
            </a:pPr>
            <a:endParaRPr lang="de-AT"/>
          </a:p>
          <a:p>
            <a:pPr>
              <a:defRPr/>
            </a:pPr>
            <a:endParaRPr lang="de-AT"/>
          </a:p>
        </p:txBody>
      </p:sp>
      <p:sp>
        <p:nvSpPr>
          <p:cNvPr id="81454324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InnoLab</a:t>
            </a:r>
            <a:r>
              <a:rPr lang="de-AT"/>
              <a:t> 2024/25 Gruppe 16</a:t>
            </a:r>
            <a:endParaRPr/>
          </a:p>
        </p:txBody>
      </p:sp>
      <p:sp>
        <p:nvSpPr>
          <p:cNvPr id="198073748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5</a:t>
            </a:fld>
            <a:endParaRPr lang="de-AT"/>
          </a:p>
        </p:txBody>
      </p:sp>
      <p:pic>
        <p:nvPicPr>
          <p:cNvPr id="473180803" name="Picture 2" descr="300+ kostenlose Häkchen-Symbole &amp; Haken-Bilder - Pixabay"/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5313136" y="1739854"/>
            <a:ext cx="609600" cy="598170"/>
          </a:xfrm>
          <a:prstGeom prst="rect">
            <a:avLst/>
          </a:prstGeom>
          <a:noFill/>
        </p:spPr>
      </p:pic>
      <p:pic>
        <p:nvPicPr>
          <p:cNvPr id="203227686" name="Picture 2" descr="300+ kostenlose Häkchen-Symbole &amp; Haken-Bilder - Pixabay"/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7975600" y="2246018"/>
            <a:ext cx="609600" cy="598170"/>
          </a:xfrm>
          <a:prstGeom prst="rect">
            <a:avLst/>
          </a:prstGeom>
          <a:noFill/>
        </p:spPr>
      </p:pic>
      <p:pic>
        <p:nvPicPr>
          <p:cNvPr id="558256258" name="Picture 2" descr="300+ kostenlose Häkchen-Symbole &amp; Haken-Bilder - Pixabay"/>
          <p:cNvPicPr>
            <a:picLocks noChangeAspect="1" noChangeArrowheads="1"/>
          </p:cNvPicPr>
          <p:nvPr/>
        </p:nvPicPr>
        <p:blipFill>
          <a:blip r:embed="rId5"/>
          <a:stretch/>
        </p:blipFill>
        <p:spPr bwMode="auto">
          <a:xfrm>
            <a:off x="7947479" y="2755300"/>
            <a:ext cx="609600" cy="598170"/>
          </a:xfrm>
          <a:prstGeom prst="rect">
            <a:avLst/>
          </a:prstGeom>
          <a:noFill/>
        </p:spPr>
      </p:pic>
      <p:pic>
        <p:nvPicPr>
          <p:cNvPr id="2142729559" name="Picture 2" descr="300+ kostenlose Häkchen-Symbole &amp; Haken-Bilder - Pixabay"/>
          <p:cNvPicPr>
            <a:picLocks noChangeAspect="1" noChangeArrowheads="1"/>
          </p:cNvPicPr>
          <p:nvPr/>
        </p:nvPicPr>
        <p:blipFill>
          <a:blip r:embed="rId6"/>
          <a:stretch/>
        </p:blipFill>
        <p:spPr bwMode="auto">
          <a:xfrm>
            <a:off x="7947479" y="3264581"/>
            <a:ext cx="609600" cy="598170"/>
          </a:xfrm>
          <a:prstGeom prst="rect">
            <a:avLst/>
          </a:prstGeom>
          <a:noFill/>
        </p:spPr>
      </p:pic>
      <p:pic>
        <p:nvPicPr>
          <p:cNvPr id="1445243304" name="Picture 2" descr="300+ kostenlose Häkchen-Symbole &amp; Haken-Bilder - Pixabay"/>
          <p:cNvPicPr>
            <a:picLocks noChangeAspect="1" noChangeArrowheads="1"/>
          </p:cNvPicPr>
          <p:nvPr/>
        </p:nvPicPr>
        <p:blipFill>
          <a:blip r:embed="rId7"/>
          <a:stretch/>
        </p:blipFill>
        <p:spPr bwMode="auto">
          <a:xfrm>
            <a:off x="8709479" y="3801609"/>
            <a:ext cx="609600" cy="59817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400751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AT" u="sng"/>
              <a:t>Tools</a:t>
            </a:r>
            <a:endParaRPr/>
          </a:p>
        </p:txBody>
      </p:sp>
      <p:sp>
        <p:nvSpPr>
          <p:cNvPr id="110123584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/>
              <a:t>Version control: Unity Version Control; GitHub (for organisational documents)</a:t>
            </a:r>
            <a:endParaRPr/>
          </a:p>
          <a:p>
            <a:pPr>
              <a:defRPr/>
            </a:pPr>
            <a:r>
              <a:rPr lang="en-GB"/>
              <a:t>Project management: Trello</a:t>
            </a:r>
            <a:endParaRPr/>
          </a:p>
          <a:p>
            <a:pPr>
              <a:defRPr/>
            </a:pPr>
            <a:r>
              <a:rPr lang="en-GB"/>
              <a:t>Communication: Discord, WhatsApp, and in-person meetings</a:t>
            </a:r>
            <a:endParaRPr lang="de-AT"/>
          </a:p>
        </p:txBody>
      </p:sp>
      <p:sp>
        <p:nvSpPr>
          <p:cNvPr id="167984910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InnoLab</a:t>
            </a:r>
            <a:r>
              <a:rPr lang="de-AT"/>
              <a:t> 2024/25 Gruppe 16</a:t>
            </a:r>
            <a:endParaRPr/>
          </a:p>
        </p:txBody>
      </p:sp>
      <p:sp>
        <p:nvSpPr>
          <p:cNvPr id="11747916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6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311282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AT" u="sng"/>
              <a:t>Trello projectmanagement</a:t>
            </a:r>
            <a:endParaRPr/>
          </a:p>
        </p:txBody>
      </p:sp>
      <p:sp>
        <p:nvSpPr>
          <p:cNvPr id="816982430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GB" b="1"/>
              <a:t>Backlog Workflow:</a:t>
            </a:r>
            <a:endParaRPr lang="en-GB"/>
          </a:p>
          <a:p>
            <a:pPr lvl="1">
              <a:defRPr/>
            </a:pPr>
            <a:r>
              <a:rPr lang="en-GB" b="1"/>
              <a:t>Pre-sprint:</a:t>
            </a:r>
            <a:r>
              <a:rPr lang="en-GB"/>
              <a:t> Prioritize and select items for the upcoming sprint</a:t>
            </a:r>
            <a:endParaRPr/>
          </a:p>
          <a:p>
            <a:pPr lvl="1">
              <a:defRPr/>
            </a:pPr>
            <a:r>
              <a:rPr lang="en-GB" b="1"/>
              <a:t>Item details:</a:t>
            </a:r>
            <a:r>
              <a:rPr lang="en-GB"/>
              <a:t> Status (To Do, In Progress, Done), Priority (High/Medium/Low), Sprint assignment</a:t>
            </a:r>
            <a:endParaRPr/>
          </a:p>
          <a:p>
            <a:pPr lvl="1">
              <a:defRPr/>
            </a:pPr>
            <a:r>
              <a:rPr lang="en-GB" b="1"/>
              <a:t>Sprint start:</a:t>
            </a:r>
            <a:r>
              <a:rPr lang="en-GB"/>
              <a:t> Team members choose tasks → assignees set</a:t>
            </a:r>
            <a:endParaRPr/>
          </a:p>
          <a:p>
            <a:pPr lvl="1">
              <a:defRPr/>
            </a:pPr>
            <a:r>
              <a:rPr lang="en-GB" b="1"/>
              <a:t>Post-sprint:</a:t>
            </a:r>
            <a:r>
              <a:rPr lang="en-GB"/>
              <a:t> Update item statuses, complete sprint review, plan next sprint</a:t>
            </a:r>
            <a:endParaRPr/>
          </a:p>
        </p:txBody>
      </p:sp>
      <p:sp>
        <p:nvSpPr>
          <p:cNvPr id="15279084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InnoLab</a:t>
            </a:r>
            <a:r>
              <a:rPr lang="de-AT"/>
              <a:t> 2024/25 Gruppe 16</a:t>
            </a:r>
            <a:endParaRPr/>
          </a:p>
        </p:txBody>
      </p:sp>
      <p:sp>
        <p:nvSpPr>
          <p:cNvPr id="117749555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7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259735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AT" u="sng"/>
              <a:t>Retrospective - Challenges</a:t>
            </a:r>
            <a:endParaRPr/>
          </a:p>
        </p:txBody>
      </p:sp>
      <p:sp>
        <p:nvSpPr>
          <p:cNvPr id="482048384" name="Inhaltsplatzhalt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en-GB"/>
              <a:t>Include buffer time for unexpected bugs/issues</a:t>
            </a:r>
            <a:endParaRPr/>
          </a:p>
          <a:p>
            <a:pPr>
              <a:defRPr/>
            </a:pPr>
            <a:r>
              <a:rPr lang="en-GB"/>
              <a:t>Place greater emphasis on testing</a:t>
            </a:r>
            <a:endParaRPr/>
          </a:p>
          <a:p>
            <a:pPr>
              <a:defRPr/>
            </a:pPr>
            <a:r>
              <a:rPr lang="en-GB"/>
              <a:t>Address version control issues (especially with scripts)</a:t>
            </a:r>
            <a:endParaRPr/>
          </a:p>
          <a:p>
            <a:pPr>
              <a:defRPr/>
            </a:pPr>
            <a:r>
              <a:rPr lang="en-GB"/>
              <a:t>Avoid bottlenecks in the workflow</a:t>
            </a:r>
            <a:endParaRPr lang="de-AT"/>
          </a:p>
          <a:p>
            <a:pPr>
              <a:defRPr/>
            </a:pPr>
            <a:endParaRPr lang="de-AT"/>
          </a:p>
          <a:p>
            <a:pPr>
              <a:defRPr/>
            </a:pPr>
            <a:endParaRPr lang="de-AT"/>
          </a:p>
          <a:p>
            <a:pPr>
              <a:defRPr/>
            </a:pPr>
            <a:endParaRPr lang="de-AT"/>
          </a:p>
          <a:p>
            <a:pPr>
              <a:defRPr/>
            </a:pPr>
            <a:endParaRPr lang="de-AT"/>
          </a:p>
        </p:txBody>
      </p:sp>
      <p:sp>
        <p:nvSpPr>
          <p:cNvPr id="52642464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InnoLab</a:t>
            </a:r>
            <a:r>
              <a:rPr lang="de-AT"/>
              <a:t> 2024/25 Gruppe 16</a:t>
            </a:r>
            <a:endParaRPr/>
          </a:p>
        </p:txBody>
      </p:sp>
      <p:sp>
        <p:nvSpPr>
          <p:cNvPr id="88295869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8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8508650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AT" u="sng"/>
              <a:t>Results</a:t>
            </a:r>
            <a:endParaRPr/>
          </a:p>
        </p:txBody>
      </p:sp>
      <p:sp>
        <p:nvSpPr>
          <p:cNvPr id="945180935" name="Inhaltsplatzhalter 2"/>
          <p:cNvSpPr>
            <a:spLocks noGrp="1"/>
          </p:cNvSpPr>
          <p:nvPr>
            <p:ph idx="1"/>
          </p:nvPr>
        </p:nvSpPr>
        <p:spPr bwMode="auto"/>
        <p:txBody>
          <a:bodyPr>
            <a:normAutofit/>
          </a:bodyPr>
          <a:lstStyle/>
          <a:p>
            <a:pPr>
              <a:defRPr/>
            </a:pPr>
            <a:r>
              <a:rPr lang="de-AT"/>
              <a:t>Unity project</a:t>
            </a:r>
            <a:endParaRPr/>
          </a:p>
          <a:p>
            <a:pPr lvl="1">
              <a:defRPr/>
            </a:pPr>
            <a:r>
              <a:rPr lang="en-GB"/>
              <a:t>Heart segmentation with accurate </a:t>
            </a:r>
            <a:r>
              <a:rPr lang="en-GB"/>
              <a:t>coloring</a:t>
            </a:r>
            <a:endParaRPr lang="en-GB"/>
          </a:p>
          <a:p>
            <a:pPr lvl="1">
              <a:defRPr/>
            </a:pPr>
            <a:r>
              <a:rPr lang="en-GB"/>
              <a:t>3D plus 2D views (transverse, sagittal, coronal planes)</a:t>
            </a:r>
            <a:endParaRPr/>
          </a:p>
          <a:p>
            <a:pPr lvl="1">
              <a:defRPr/>
            </a:pPr>
            <a:r>
              <a:rPr lang="en-GB"/>
              <a:t>UI for all functions</a:t>
            </a:r>
            <a:endParaRPr lang="de-AT"/>
          </a:p>
          <a:p>
            <a:pPr>
              <a:defRPr/>
            </a:pPr>
            <a:r>
              <a:rPr lang="en-GB"/>
              <a:t>Experience base for future semesters</a:t>
            </a:r>
            <a:endParaRPr/>
          </a:p>
          <a:p>
            <a:pPr lvl="1">
              <a:defRPr/>
            </a:pPr>
            <a:r>
              <a:rPr lang="en-GB"/>
              <a:t>Unity Version Control for source/assets</a:t>
            </a:r>
            <a:endParaRPr/>
          </a:p>
          <a:p>
            <a:pPr lvl="1">
              <a:defRPr/>
            </a:pPr>
            <a:r>
              <a:rPr lang="en-GB"/>
              <a:t>3D Slicer (program) to generate the heart segments (DICOM)</a:t>
            </a:r>
            <a:endParaRPr/>
          </a:p>
          <a:p>
            <a:pPr lvl="1">
              <a:defRPr/>
            </a:pPr>
            <a:r>
              <a:rPr lang="en-GB"/>
              <a:t>Custom Unity scripts and UI components</a:t>
            </a:r>
            <a:endParaRPr lang="de-AT"/>
          </a:p>
          <a:p>
            <a:pPr>
              <a:defRPr/>
            </a:pPr>
            <a:endParaRPr lang="de-AT"/>
          </a:p>
        </p:txBody>
      </p:sp>
      <p:sp>
        <p:nvSpPr>
          <p:cNvPr id="122969585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AT"/>
              <a:t>InnoLab</a:t>
            </a:r>
            <a:r>
              <a:rPr lang="de-AT"/>
              <a:t> 2024/25 Gruppe 16</a:t>
            </a:r>
            <a:endParaRPr/>
          </a:p>
        </p:txBody>
      </p:sp>
      <p:sp>
        <p:nvSpPr>
          <p:cNvPr id="171110846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B371E7-DEEF-47B7-B8D2-9872A28DD011}" type="slidenum">
              <a:rPr lang="de-AT"/>
              <a:t>9</a:t>
            </a:fld>
            <a:endParaRPr lang="de-AT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ONLYOFFICE/9.0.0.172</Application>
  <PresentationFormat>On-screen Show (4:3)</PresentationFormat>
  <Paragraphs>0</Paragraphs>
  <Slides>11</Slides>
  <Notes>11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Theme 1</vt:lpstr>
      <vt:lpstr>Theme 2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/>
  <cp:revision>54</cp:revision>
  <dcterms:created xsi:type="dcterms:W3CDTF">2024-06-21T16:27:49Z</dcterms:created>
  <dcterms:modified xsi:type="dcterms:W3CDTF">2025-06-24T11:36:45Z</dcterms:modified>
</cp:coreProperties>
</file>