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3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  <p:sldMasterId id="2147483663" r:id="rId2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1" d="100"/>
          <a:sy n="91" d="100"/>
        </p:scale>
        <p:origin x="744" y="5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448083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758424610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CD8A7BF-952D-42C2-8BC6-BD384C72AB1E}" type="datetimeFigureOut">
              <a:rPr lang="de-AT"/>
              <a:t>20.06.2025</a:t>
            </a:fld>
            <a:endParaRPr lang="de-AT"/>
          </a:p>
        </p:txBody>
      </p:sp>
      <p:sp>
        <p:nvSpPr>
          <p:cNvPr id="535236247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AT"/>
          </a:p>
        </p:txBody>
      </p:sp>
      <p:sp>
        <p:nvSpPr>
          <p:cNvPr id="413308346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51839003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45836354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320A831-04C4-429B-8DAD-0080ED03480F}" type="slidenum">
              <a:rPr lang="de-AT"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9380820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3023204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138100761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1</a:t>
            </a:fld>
            <a:endParaRPr lang="de-A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919361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12303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07103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ABA082-87DB-D7D2-DC17-57F8471042C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3855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033575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87742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B575-0380-22E9-F610-73ADC3CECA7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2734121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158089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AT"/>
              <a:t>wird mein Kollege nun direkt im Programm herzeigen…</a:t>
            </a:r>
            <a:endParaRPr lang="de-AT"/>
          </a:p>
        </p:txBody>
      </p:sp>
      <p:sp>
        <p:nvSpPr>
          <p:cNvPr id="658817011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10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2728130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5833992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195227448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2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3575164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046991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38449204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3</a:t>
            </a:fld>
            <a:endParaRPr lang="de-A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252614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6227360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102842521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4</a:t>
            </a:fld>
            <a:endParaRPr lang="de-A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211142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929675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685276636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5</a:t>
            </a:fld>
            <a:endParaRPr lang="de-A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45108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9421634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34705637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6</a:t>
            </a:fld>
            <a:endParaRPr lang="de-A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9955886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275272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544911769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7</a:t>
            </a:fld>
            <a:endParaRPr lang="de-A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32943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1529130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1090981214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8</a:t>
            </a:fld>
            <a:endParaRPr lang="de-A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0612941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4065602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1890323570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9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105629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25045996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1945524377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3692568-F356-488A-A424-1A55D4D47CC9}" type="datetime1">
              <a:rPr lang="de-AT"/>
              <a:t>20.06.2025</a:t>
            </a:fld>
            <a:endParaRPr lang="de-AT"/>
          </a:p>
        </p:txBody>
      </p:sp>
      <p:sp>
        <p:nvSpPr>
          <p:cNvPr id="1016592574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56216206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942046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65763612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6568598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98299314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A8377B8-FC3B-4AD1-8BE7-B71E1E622779}" type="datetime1">
              <a:rPr lang="de-AT"/>
              <a:t>20.06.2025</a:t>
            </a:fld>
            <a:endParaRPr lang="de-AT"/>
          </a:p>
        </p:txBody>
      </p:sp>
      <p:sp>
        <p:nvSpPr>
          <p:cNvPr id="934901270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672460731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2804137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653901448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AT"/>
          </a:p>
        </p:txBody>
      </p:sp>
      <p:sp>
        <p:nvSpPr>
          <p:cNvPr id="1504619737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34229927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0382E37-B7D2-4E72-B080-03ED4443837C}" type="datetime1">
              <a:rPr lang="de-AT"/>
              <a:t>20.06.2025</a:t>
            </a:fld>
            <a:endParaRPr lang="de-AT"/>
          </a:p>
        </p:txBody>
      </p:sp>
      <p:sp>
        <p:nvSpPr>
          <p:cNvPr id="369195942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7958616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9662413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314352301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922376420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ADCF92D-D865-4EF6-8D89-BB5CF7E2D300}" type="datetime1">
              <a:rPr lang="de-AT"/>
              <a:t>20.06.2025</a:t>
            </a:fld>
            <a:endParaRPr lang="de-AT"/>
          </a:p>
        </p:txBody>
      </p:sp>
      <p:sp>
        <p:nvSpPr>
          <p:cNvPr id="1837905038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20510802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3386646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867730011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64100315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F818E7A-2C53-4A01-B29A-968020D6BC6E}" type="datetime1">
              <a:rPr lang="de-AT"/>
              <a:t>20.06.2025</a:t>
            </a:fld>
            <a:endParaRPr lang="de-AT"/>
          </a:p>
        </p:txBody>
      </p:sp>
      <p:sp>
        <p:nvSpPr>
          <p:cNvPr id="569389649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647365715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enutzerdefiniertes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8232361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89407535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4628CD4-102B-43C8-A415-7745CDE2633B}" type="datetime1">
              <a:rPr lang="de-AT"/>
              <a:t>20.06.2025</a:t>
            </a:fld>
            <a:endParaRPr lang="de-AT"/>
          </a:p>
        </p:txBody>
      </p:sp>
      <p:sp>
        <p:nvSpPr>
          <p:cNvPr id="148741655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28595340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2293529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6077659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2029252699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D0C6EB6-D79C-49AC-BCAF-EB4C641ED588}" type="datetime1">
              <a:rPr lang="de-AT"/>
              <a:t>20.06.2025</a:t>
            </a:fld>
            <a:endParaRPr lang="de-AT"/>
          </a:p>
        </p:txBody>
      </p:sp>
      <p:sp>
        <p:nvSpPr>
          <p:cNvPr id="1057840242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931933729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943280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303719616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803889495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F456CC-2EFB-46EE-8D28-A15FB6B9B152}" type="datetime1">
              <a:rPr lang="de-AT"/>
              <a:t>20.06.2025</a:t>
            </a:fld>
            <a:endParaRPr lang="de-AT"/>
          </a:p>
        </p:txBody>
      </p:sp>
      <p:sp>
        <p:nvSpPr>
          <p:cNvPr id="579754443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83031852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Abschnitts-&#10;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9685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0468861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939841898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00A3941-6645-4CBD-BCA9-05C743BF28CA}" type="datetime1">
              <a:rPr lang="de-AT"/>
              <a:t>20.06.2025</a:t>
            </a:fld>
            <a:endParaRPr lang="de-AT"/>
          </a:p>
        </p:txBody>
      </p:sp>
      <p:sp>
        <p:nvSpPr>
          <p:cNvPr id="1332966859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04025853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9004083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69313396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960588658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472300963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D6152EE-D2E1-465E-9418-D90E0D796789}" type="datetime1">
              <a:rPr lang="de-AT"/>
              <a:t>20.06.2025</a:t>
            </a:fld>
            <a:endParaRPr lang="de-AT"/>
          </a:p>
        </p:txBody>
      </p:sp>
      <p:sp>
        <p:nvSpPr>
          <p:cNvPr id="140355318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810842038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05922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0534670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37968611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177170782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8469198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315765165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E36FE3F-C9D5-4FBD-BF53-535016C8C669}" type="datetime1">
              <a:rPr lang="de-AT"/>
              <a:t>20.06.2025</a:t>
            </a:fld>
            <a:endParaRPr lang="de-AT"/>
          </a:p>
        </p:txBody>
      </p:sp>
      <p:sp>
        <p:nvSpPr>
          <p:cNvPr id="2094590845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766438963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Benutzerdefiniertes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700763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86380525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667701F-B1FE-4A3D-90B9-4FB507298922}" type="datetime1">
              <a:rPr lang="de-AT"/>
              <a:t>20.06.2025</a:t>
            </a:fld>
            <a:endParaRPr lang="de-AT"/>
          </a:p>
        </p:txBody>
      </p:sp>
      <p:sp>
        <p:nvSpPr>
          <p:cNvPr id="210015185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06233337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08407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203482198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B23B68-6D25-4635-B9EE-BF8430AA2356}" type="datetime1">
              <a:rPr lang="de-AT"/>
              <a:t>20.06.2025</a:t>
            </a:fld>
            <a:endParaRPr lang="de-AT"/>
          </a:p>
        </p:txBody>
      </p:sp>
      <p:sp>
        <p:nvSpPr>
          <p:cNvPr id="161938607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53366860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775093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DD7657-CB1B-4461-A27E-2C2FF44F2C92}" type="datetime1">
              <a:rPr lang="de-AT"/>
              <a:t>20.06.2025</a:t>
            </a:fld>
            <a:endParaRPr lang="de-AT"/>
          </a:p>
        </p:txBody>
      </p:sp>
      <p:sp>
        <p:nvSpPr>
          <p:cNvPr id="319356066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895101885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577656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914575878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70977250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09847542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C75B221-F24C-47F4-A54D-79DFA6917B23}" type="datetime1">
              <a:rPr lang="de-AT"/>
              <a:t>20.06.2025</a:t>
            </a:fld>
            <a:endParaRPr lang="de-AT"/>
          </a:p>
        </p:txBody>
      </p:sp>
      <p:sp>
        <p:nvSpPr>
          <p:cNvPr id="694556974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13543540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0169831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2124489547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AT"/>
          </a:p>
        </p:txBody>
      </p:sp>
      <p:sp>
        <p:nvSpPr>
          <p:cNvPr id="124608938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2040724122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E10423-23B8-4603-8207-5590B713A029}" type="datetime1">
              <a:rPr lang="de-AT"/>
              <a:t>20.06.2025</a:t>
            </a:fld>
            <a:endParaRPr lang="de-AT"/>
          </a:p>
        </p:txBody>
      </p:sp>
      <p:sp>
        <p:nvSpPr>
          <p:cNvPr id="1307260912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861303782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389376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91843921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176510748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8A7D30-A77C-4298-A546-99BBD2618B5E}" type="datetime1">
              <a:rPr lang="de-AT"/>
              <a:t>20.06.2025</a:t>
            </a:fld>
            <a:endParaRPr lang="de-AT"/>
          </a:p>
        </p:txBody>
      </p:sp>
      <p:sp>
        <p:nvSpPr>
          <p:cNvPr id="177016872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946695365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4980346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463412206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2108902373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AFC1C36-2FBF-4454-99EC-ECCA4EB13EF3}" type="datetime1">
              <a:rPr lang="de-AT"/>
              <a:t>20.06.2025</a:t>
            </a:fld>
            <a:endParaRPr lang="de-AT"/>
          </a:p>
        </p:txBody>
      </p:sp>
      <p:sp>
        <p:nvSpPr>
          <p:cNvPr id="735058769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412844945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Benutzerdefiniertes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33204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97789770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C37BEE-17FA-44CA-B7CD-762DD277A3C6}" type="datetime1">
              <a:rPr lang="de-AT"/>
              <a:t>20.06.2025</a:t>
            </a:fld>
            <a:endParaRPr lang="de-AT"/>
          </a:p>
        </p:txBody>
      </p:sp>
      <p:sp>
        <p:nvSpPr>
          <p:cNvPr id="170540803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83250905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354193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264404284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437655559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9FCC17-4192-431B-ABD9-903001F2FD08}" type="datetime1">
              <a:rPr lang="de-AT"/>
              <a:t>20.06.2025</a:t>
            </a:fld>
            <a:endParaRPr lang="de-AT"/>
          </a:p>
        </p:txBody>
      </p:sp>
      <p:sp>
        <p:nvSpPr>
          <p:cNvPr id="1771744843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930618030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Abschnitts-&#10;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451113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7253624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29817965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F2E7D0-D838-481D-86C5-A771697284A2}" type="datetime1">
              <a:rPr lang="de-AT"/>
              <a:t>20.06.2025</a:t>
            </a:fld>
            <a:endParaRPr lang="de-AT"/>
          </a:p>
        </p:txBody>
      </p:sp>
      <p:sp>
        <p:nvSpPr>
          <p:cNvPr id="657151533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412412689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146500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89739703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861163345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7857136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183024A-1D84-419E-BBC4-C5B0511A87C8}" type="datetime1">
              <a:rPr lang="de-AT"/>
              <a:t>20.06.2025</a:t>
            </a:fld>
            <a:endParaRPr lang="de-AT"/>
          </a:p>
        </p:txBody>
      </p:sp>
      <p:sp>
        <p:nvSpPr>
          <p:cNvPr id="1769703473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59627995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914234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76072969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70575212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405756512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9777842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906640713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35E8078-B566-4214-98C0-C22F9829CEDA}" type="datetime1">
              <a:rPr lang="de-AT"/>
              <a:t>20.06.2025</a:t>
            </a:fld>
            <a:endParaRPr lang="de-AT"/>
          </a:p>
        </p:txBody>
      </p:sp>
      <p:sp>
        <p:nvSpPr>
          <p:cNvPr id="925302334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936405901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2403333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52822934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A5AAD0A-D68B-4E80-A7D1-0E46F3C7554A}" type="datetime1">
              <a:rPr lang="de-AT"/>
              <a:t>20.06.2025</a:t>
            </a:fld>
            <a:endParaRPr lang="de-AT"/>
          </a:p>
        </p:txBody>
      </p:sp>
      <p:sp>
        <p:nvSpPr>
          <p:cNvPr id="72284571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8879604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0639934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C56C2BB-2783-4C0B-8451-CCC21E434EE6}" type="datetime1">
              <a:rPr lang="de-AT"/>
              <a:t>20.06.2025</a:t>
            </a:fld>
            <a:endParaRPr lang="de-AT"/>
          </a:p>
        </p:txBody>
      </p:sp>
      <p:sp>
        <p:nvSpPr>
          <p:cNvPr id="1477719070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56804131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5680536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52877576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058646332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782195-8077-4C6E-B6D4-FE6F83822A9B}" type="datetime1">
              <a:rPr lang="de-AT"/>
              <a:t>20.06.2025</a:t>
            </a:fld>
            <a:endParaRPr lang="de-AT"/>
          </a:p>
        </p:txBody>
      </p:sp>
      <p:sp>
        <p:nvSpPr>
          <p:cNvPr id="1486779916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827739771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1" hdr="0" sldNum="1"/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3000193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46147961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881594691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61F480-48BC-4122-9BBD-4CA8B12E3669}" type="datetime1">
              <a:rPr lang="de-AT"/>
              <a:t>20.06.2025</a:t>
            </a:fld>
            <a:endParaRPr lang="de-AT"/>
          </a:p>
        </p:txBody>
      </p:sp>
      <p:sp>
        <p:nvSpPr>
          <p:cNvPr id="1569110282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538627933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1" hdr="0" sldNum="1"/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if23b093@technikum-wien.at" TargetMode="External"/><Relationship Id="rId4" Type="http://schemas.openxmlformats.org/officeDocument/2006/relationships/hyperlink" Target="mailto:if23b079@technikum-wien.at" TargetMode="External"/><Relationship Id="rId5" Type="http://schemas.openxmlformats.org/officeDocument/2006/relationships/hyperlink" Target="mailto:if22b240@technikum-wien.at" TargetMode="External"/><Relationship Id="rId6" Type="http://schemas.openxmlformats.org/officeDocument/2006/relationships/hyperlink" Target="mailto:if23b111@technikum-wien.at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39592971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tretch/>
        </p:blipFill>
        <p:spPr bwMode="auto">
          <a:xfrm>
            <a:off x="-57150" y="-172445"/>
            <a:ext cx="12192000" cy="720289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73127151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b="1">
                <a:solidFill>
                  <a:schemeClr val="bg1"/>
                </a:solidFill>
              </a:rPr>
              <a:t>Heart Anatomy</a:t>
            </a:r>
            <a:br>
              <a:rPr lang="de-AT" b="1">
                <a:solidFill>
                  <a:schemeClr val="bg1"/>
                </a:solidFill>
              </a:rPr>
            </a:br>
            <a:r>
              <a:rPr lang="de-AT" b="1">
                <a:solidFill>
                  <a:schemeClr val="bg1"/>
                </a:solidFill>
              </a:rPr>
              <a:t> Learning Tool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936277785" name="Unt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AT">
                <a:solidFill>
                  <a:schemeClr val="bg1"/>
                </a:solidFill>
              </a:rPr>
              <a:t>Innovation Lab 2 2025 group 16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24285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000940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79934041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F9C139-3436-DB6B-6CBD-88F4C432585A}" type="slidenum">
              <a:rPr lang="de-AT"/>
              <a:t/>
            </a:fld>
            <a:endParaRPr lang="de-AT"/>
          </a:p>
        </p:txBody>
      </p:sp>
      <p:pic>
        <p:nvPicPr>
          <p:cNvPr id="677629860" name="Picture 3"/>
          <p:cNvPicPr>
            <a:picLocks noChangeAspect="1"/>
          </p:cNvPicPr>
          <p:nvPr/>
        </p:nvPicPr>
        <p:blipFill>
          <a:blip r:embed="rId3">
            <a:alphaModFix amt="99999"/>
          </a:blip>
          <a:stretch/>
        </p:blipFill>
        <p:spPr bwMode="auto">
          <a:xfrm>
            <a:off x="0" y="-172445"/>
            <a:ext cx="12191999" cy="720289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93611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741043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38593277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5D37C54-41A1-140D-CA0C-3FBB37924F19}" type="slidenum">
              <a:rPr lang="de-AT"/>
              <a:t/>
            </a:fld>
            <a:endParaRPr lang="de-AT"/>
          </a:p>
        </p:txBody>
      </p:sp>
      <p:pic>
        <p:nvPicPr>
          <p:cNvPr id="1704831815" name="Picture 3"/>
          <p:cNvPicPr>
            <a:picLocks noChangeAspect="1"/>
          </p:cNvPicPr>
          <p:nvPr/>
        </p:nvPicPr>
        <p:blipFill>
          <a:blip r:embed="rId3">
            <a:alphaModFix amt="99999"/>
          </a:blip>
          <a:stretch/>
        </p:blipFill>
        <p:spPr bwMode="auto">
          <a:xfrm>
            <a:off x="0" y="-172444"/>
            <a:ext cx="12191998" cy="720289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9931075" name="Picture 3"/>
          <p:cNvPicPr>
            <a:picLocks noChangeAspect="1"/>
          </p:cNvPicPr>
          <p:nvPr/>
        </p:nvPicPr>
        <p:blipFill>
          <a:blip r:embed="rId3">
            <a:alphaModFix amt="49999"/>
          </a:blip>
          <a:stretch/>
        </p:blipFill>
        <p:spPr bwMode="auto">
          <a:xfrm>
            <a:off x="0" y="-172446"/>
            <a:ext cx="12192000" cy="720289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440487491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>
                <a:solidFill>
                  <a:schemeClr val="bg1"/>
                </a:solidFill>
              </a:rPr>
              <a:t>Live demo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42301595" name="Unt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AT">
                <a:solidFill>
                  <a:schemeClr val="bg1"/>
                </a:solidFill>
              </a:rPr>
              <a:t>Innovation Lab 2 2025 group 16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96428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Project: group 16</a:t>
            </a:r>
            <a:endParaRPr/>
          </a:p>
        </p:txBody>
      </p:sp>
      <p:sp>
        <p:nvSpPr>
          <p:cNvPr id="99540130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Gössl Marcel  </a:t>
            </a:r>
            <a:r>
              <a:rPr lang="de-AT" u="sng">
                <a:hlinkClick r:id="rId3" tooltip=""/>
              </a:rPr>
              <a:t>if23b093@technikum-wien.at</a:t>
            </a:r>
            <a:r>
              <a:rPr lang="de-AT"/>
              <a:t> (</a:t>
            </a:r>
            <a:r>
              <a:rPr lang="de-AT"/>
              <a:t>Product</a:t>
            </a:r>
            <a:r>
              <a:rPr lang="de-AT"/>
              <a:t> </a:t>
            </a:r>
            <a:r>
              <a:rPr lang="de-AT"/>
              <a:t>Owner</a:t>
            </a:r>
            <a:r>
              <a:rPr lang="de-AT"/>
              <a:t>)</a:t>
            </a:r>
            <a:endParaRPr/>
          </a:p>
          <a:p>
            <a:pPr>
              <a:defRPr/>
            </a:pPr>
            <a:r>
              <a:rPr lang="de-AT"/>
              <a:t>Hadinger</a:t>
            </a:r>
            <a:r>
              <a:rPr lang="de-AT"/>
              <a:t> Felix </a:t>
            </a:r>
            <a:r>
              <a:rPr lang="de-AT" u="sng">
                <a:hlinkClick r:id="rId4" tooltip=""/>
              </a:rPr>
              <a:t>if23b079@technikum-wien.at</a:t>
            </a:r>
            <a:r>
              <a:rPr lang="de-AT"/>
              <a:t> (</a:t>
            </a:r>
            <a:r>
              <a:rPr lang="de-AT"/>
              <a:t>Scrum</a:t>
            </a:r>
            <a:r>
              <a:rPr lang="de-AT"/>
              <a:t> Master)</a:t>
            </a:r>
            <a:endParaRPr/>
          </a:p>
          <a:p>
            <a:pPr>
              <a:defRPr/>
            </a:pPr>
            <a:r>
              <a:rPr lang="de-AT"/>
              <a:t>Salem Karim </a:t>
            </a:r>
            <a:r>
              <a:rPr lang="de-AT" u="sng">
                <a:hlinkClick r:id="rId5" tooltip=""/>
              </a:rPr>
              <a:t>if22b240@technikum-wien.at</a:t>
            </a:r>
            <a:endParaRPr lang="de-AT"/>
          </a:p>
          <a:p>
            <a:pPr>
              <a:defRPr/>
            </a:pPr>
            <a:r>
              <a:rPr lang="de-AT"/>
              <a:t>Marek Simon </a:t>
            </a:r>
            <a:r>
              <a:rPr lang="de-AT" u="sng">
                <a:hlinkClick r:id="rId6" tooltip=""/>
              </a:rPr>
              <a:t>if23b111@technikum-wien.at</a:t>
            </a:r>
            <a:endParaRPr lang="de-AT"/>
          </a:p>
        </p:txBody>
      </p:sp>
      <p:sp>
        <p:nvSpPr>
          <p:cNvPr id="36029617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InnoLab</a:t>
            </a:r>
            <a:r>
              <a:rPr lang="de-AT"/>
              <a:t> 2 2025 group16</a:t>
            </a:r>
            <a:endParaRPr/>
          </a:p>
        </p:txBody>
      </p:sp>
      <p:sp>
        <p:nvSpPr>
          <p:cNvPr id="43512279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2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01316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Projectidea</a:t>
            </a:r>
            <a:endParaRPr/>
          </a:p>
        </p:txBody>
      </p:sp>
      <p:sp>
        <p:nvSpPr>
          <p:cNvPr id="1474944182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Development of an interactive VR learning tool for anatomy</a:t>
            </a:r>
            <a:endParaRPr/>
          </a:p>
          <a:p>
            <a:pPr>
              <a:defRPr/>
            </a:pPr>
            <a:r>
              <a:rPr lang="en-GB"/>
              <a:t>Visualization of a human heart (based on DICOM data)</a:t>
            </a:r>
            <a:endParaRPr/>
          </a:p>
          <a:p>
            <a:pPr>
              <a:defRPr/>
            </a:pPr>
            <a:r>
              <a:rPr lang="en-GB"/>
              <a:t>A set of tools for detailed exploration of cardiac structures</a:t>
            </a:r>
            <a:endParaRPr lang="de-AT"/>
          </a:p>
        </p:txBody>
      </p:sp>
      <p:sp>
        <p:nvSpPr>
          <p:cNvPr id="90032912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InnoLab</a:t>
            </a:r>
            <a:r>
              <a:rPr lang="de-AT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2 2025 group16</a:t>
            </a:r>
            <a:endParaRPr sz="1200"/>
          </a:p>
        </p:txBody>
      </p:sp>
      <p:sp>
        <p:nvSpPr>
          <p:cNvPr id="17990142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3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338831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Goals (WS2024/25)</a:t>
            </a:r>
            <a:endParaRPr/>
          </a:p>
        </p:txBody>
      </p:sp>
      <p:sp>
        <p:nvSpPr>
          <p:cNvPr id="265712885" name="Inhaltsplatzhalt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GB">
                <a:solidFill>
                  <a:srgbClr val="00B050"/>
                </a:solidFill>
              </a:rPr>
              <a:t>Rendering of DICOM images</a:t>
            </a:r>
            <a:endParaRPr/>
          </a:p>
          <a:p>
            <a:pPr>
              <a:defRPr/>
            </a:pPr>
            <a:r>
              <a:rPr lang="en-GB">
                <a:solidFill>
                  <a:srgbClr val="00B050"/>
                </a:solidFill>
              </a:rPr>
              <a:t>Zoom &amp; rotation of the heart via hand-tracking</a:t>
            </a:r>
            <a:endParaRPr/>
          </a:p>
          <a:p>
            <a:pPr>
              <a:defRPr/>
            </a:pPr>
            <a:r>
              <a:rPr lang="en-GB"/>
              <a:t>Color-coded display of anatomical structures</a:t>
            </a:r>
            <a:endParaRPr/>
          </a:p>
          <a:p>
            <a:pPr>
              <a:defRPr/>
            </a:pPr>
            <a:r>
              <a:rPr lang="en-GB"/>
              <a:t>2D views in the standard anatomical planes</a:t>
            </a:r>
            <a:endParaRPr/>
          </a:p>
          <a:p>
            <a:pPr>
              <a:defRPr/>
            </a:pPr>
            <a:r>
              <a:rPr lang="en-GB"/>
              <a:t>Interactive insight into internal chambers &amp; vessels</a:t>
            </a:r>
            <a:endParaRPr/>
          </a:p>
          <a:p>
            <a:pPr>
              <a:defRPr/>
            </a:pPr>
            <a:r>
              <a:rPr lang="en-GB"/>
              <a:t>Labelling for all visible components</a:t>
            </a:r>
            <a:endParaRPr/>
          </a:p>
          <a:p>
            <a:pPr>
              <a:defRPr/>
            </a:pPr>
            <a:r>
              <a:rPr lang="en-GB"/>
              <a:t>Integrated quiz mode for self-assessment</a:t>
            </a:r>
            <a:endParaRPr lang="de-AT"/>
          </a:p>
          <a:p>
            <a:pPr>
              <a:defRPr/>
            </a:pPr>
            <a:endParaRPr lang="de-AT"/>
          </a:p>
        </p:txBody>
      </p:sp>
      <p:sp>
        <p:nvSpPr>
          <p:cNvPr id="10135915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Calibri"/>
                <a:ea typeface="Arial"/>
                <a:cs typeface="Arial"/>
              </a:rPr>
              <a:t>InnoLab</a:t>
            </a:r>
            <a:r>
              <a:rPr lang="de-AT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Calibri"/>
                <a:ea typeface="Arial"/>
                <a:cs typeface="Arial"/>
              </a:rPr>
              <a:t> 2 2025 group16</a:t>
            </a:r>
            <a:endParaRPr/>
          </a:p>
        </p:txBody>
      </p:sp>
      <p:sp>
        <p:nvSpPr>
          <p:cNvPr id="195235414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4</a:t>
            </a:fld>
            <a:endParaRPr lang="de-AT"/>
          </a:p>
        </p:txBody>
      </p:sp>
      <p:pic>
        <p:nvPicPr>
          <p:cNvPr id="711049819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313135" y="1690688"/>
            <a:ext cx="609600" cy="598170"/>
          </a:xfrm>
          <a:prstGeom prst="rect">
            <a:avLst/>
          </a:prstGeom>
          <a:noFill/>
        </p:spPr>
      </p:pic>
      <p:pic>
        <p:nvPicPr>
          <p:cNvPr id="183388901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8001000" y="2225819"/>
            <a:ext cx="609600" cy="5981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403370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Goals (SS2025)</a:t>
            </a:r>
            <a:endParaRPr/>
          </a:p>
        </p:txBody>
      </p:sp>
      <p:sp>
        <p:nvSpPr>
          <p:cNvPr id="907417628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>
                <a:solidFill>
                  <a:srgbClr val="00B050"/>
                </a:solidFill>
              </a:rPr>
              <a:t>Rendering of DICOM images</a:t>
            </a:r>
            <a:endParaRPr/>
          </a:p>
          <a:p>
            <a:pPr>
              <a:defRPr/>
            </a:pPr>
            <a:r>
              <a:rPr lang="en-GB">
                <a:solidFill>
                  <a:srgbClr val="00B050"/>
                </a:solidFill>
              </a:rPr>
              <a:t>Zoom &amp; rotation of the heart via hand-tracking</a:t>
            </a:r>
            <a:endParaRPr/>
          </a:p>
          <a:p>
            <a:pPr>
              <a:defRPr/>
            </a:pPr>
            <a:r>
              <a:rPr lang="en-GB">
                <a:solidFill>
                  <a:srgbClr val="00B050"/>
                </a:solidFill>
              </a:rPr>
              <a:t>Color-coded display of anatomical structures</a:t>
            </a:r>
            <a:endParaRPr/>
          </a:p>
          <a:p>
            <a:pPr>
              <a:defRPr/>
            </a:pPr>
            <a:r>
              <a:rPr lang="en-GB">
                <a:solidFill>
                  <a:srgbClr val="00B050"/>
                </a:solidFill>
              </a:rPr>
              <a:t>2D views in the standard anatomical planes</a:t>
            </a:r>
            <a:endParaRPr/>
          </a:p>
          <a:p>
            <a:pPr>
              <a:defRPr/>
            </a:pPr>
            <a:r>
              <a:rPr lang="en-GB">
                <a:solidFill>
                  <a:srgbClr val="00B050"/>
                </a:solidFill>
              </a:rPr>
              <a:t>Interactive insight into internal chambers &amp; vessels</a:t>
            </a:r>
            <a:endParaRPr/>
          </a:p>
          <a:p>
            <a:pPr>
              <a:defRPr/>
            </a:pPr>
            <a:r>
              <a:rPr lang="en-GB"/>
              <a:t>Labelling for all visible components</a:t>
            </a:r>
            <a:endParaRPr/>
          </a:p>
          <a:p>
            <a:pPr>
              <a:defRPr/>
            </a:pPr>
            <a:r>
              <a:rPr lang="en-GB"/>
              <a:t>Integrated quiz mode for self-assessment</a:t>
            </a:r>
            <a:endParaRPr lang="de-AT"/>
          </a:p>
          <a:p>
            <a:pPr>
              <a:defRPr/>
            </a:pPr>
            <a:endParaRPr lang="de-AT"/>
          </a:p>
          <a:p>
            <a:pPr>
              <a:defRPr/>
            </a:pPr>
            <a:endParaRPr lang="de-AT"/>
          </a:p>
        </p:txBody>
      </p:sp>
      <p:sp>
        <p:nvSpPr>
          <p:cNvPr id="39963241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Calibri"/>
                <a:ea typeface="Arial"/>
                <a:cs typeface="Arial"/>
              </a:rPr>
              <a:t>InnoLab</a:t>
            </a:r>
            <a:r>
              <a:rPr lang="de-AT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Calibri"/>
                <a:ea typeface="Arial"/>
                <a:cs typeface="Arial"/>
              </a:rPr>
              <a:t> 2 2025 group16</a:t>
            </a:r>
            <a:endParaRPr/>
          </a:p>
        </p:txBody>
      </p:sp>
      <p:sp>
        <p:nvSpPr>
          <p:cNvPr id="165689470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5</a:t>
            </a:fld>
            <a:endParaRPr lang="de-AT"/>
          </a:p>
        </p:txBody>
      </p:sp>
      <p:pic>
        <p:nvPicPr>
          <p:cNvPr id="1832762605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313136" y="1739854"/>
            <a:ext cx="609600" cy="598170"/>
          </a:xfrm>
          <a:prstGeom prst="rect">
            <a:avLst/>
          </a:prstGeom>
          <a:noFill/>
        </p:spPr>
      </p:pic>
      <p:pic>
        <p:nvPicPr>
          <p:cNvPr id="178497176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975600" y="2246018"/>
            <a:ext cx="609600" cy="598170"/>
          </a:xfrm>
          <a:prstGeom prst="rect">
            <a:avLst/>
          </a:prstGeom>
          <a:noFill/>
        </p:spPr>
      </p:pic>
      <p:pic>
        <p:nvPicPr>
          <p:cNvPr id="981619312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7947479" y="2755300"/>
            <a:ext cx="609600" cy="598170"/>
          </a:xfrm>
          <a:prstGeom prst="rect">
            <a:avLst/>
          </a:prstGeom>
          <a:noFill/>
        </p:spPr>
      </p:pic>
      <p:pic>
        <p:nvPicPr>
          <p:cNvPr id="1432676556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7947479" y="3264581"/>
            <a:ext cx="609600" cy="598170"/>
          </a:xfrm>
          <a:prstGeom prst="rect">
            <a:avLst/>
          </a:prstGeom>
          <a:noFill/>
        </p:spPr>
      </p:pic>
      <p:pic>
        <p:nvPicPr>
          <p:cNvPr id="1809534425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7"/>
          <a:stretch/>
        </p:blipFill>
        <p:spPr bwMode="auto">
          <a:xfrm>
            <a:off x="8709479" y="3801609"/>
            <a:ext cx="609600" cy="5981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684268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Tools</a:t>
            </a:r>
            <a:endParaRPr/>
          </a:p>
        </p:txBody>
      </p:sp>
      <p:sp>
        <p:nvSpPr>
          <p:cNvPr id="1336619508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Version control: Unity Version Control; GitHub (for organisational documents)</a:t>
            </a:r>
            <a:endParaRPr/>
          </a:p>
          <a:p>
            <a:pPr>
              <a:defRPr/>
            </a:pPr>
            <a:r>
              <a:rPr lang="en-GB"/>
              <a:t>Project management: Trello</a:t>
            </a:r>
            <a:endParaRPr/>
          </a:p>
          <a:p>
            <a:pPr>
              <a:defRPr/>
            </a:pPr>
            <a:r>
              <a:rPr lang="en-GB"/>
              <a:t>Communication: Discord, WhatsApp, and in-person meetings</a:t>
            </a:r>
            <a:endParaRPr lang="de-AT"/>
          </a:p>
        </p:txBody>
      </p:sp>
      <p:sp>
        <p:nvSpPr>
          <p:cNvPr id="52766612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Calibri"/>
                <a:ea typeface="Arial"/>
                <a:cs typeface="Arial"/>
              </a:rPr>
              <a:t>InnoLab</a:t>
            </a:r>
            <a:r>
              <a:rPr lang="de-AT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Calibri"/>
                <a:ea typeface="Arial"/>
                <a:cs typeface="Arial"/>
              </a:rPr>
              <a:t> 2 2025 group16</a:t>
            </a:r>
            <a:endParaRPr/>
          </a:p>
        </p:txBody>
      </p:sp>
      <p:sp>
        <p:nvSpPr>
          <p:cNvPr id="63628759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6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89874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Trello projectmanagement</a:t>
            </a:r>
            <a:endParaRPr/>
          </a:p>
        </p:txBody>
      </p:sp>
      <p:sp>
        <p:nvSpPr>
          <p:cNvPr id="174154259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b="1"/>
              <a:t>Backlog Workflow:</a:t>
            </a:r>
            <a:endParaRPr lang="en-GB"/>
          </a:p>
          <a:p>
            <a:pPr lvl="1">
              <a:defRPr/>
            </a:pPr>
            <a:r>
              <a:rPr lang="en-GB" b="1"/>
              <a:t>Pre-sprint:</a:t>
            </a:r>
            <a:r>
              <a:rPr lang="en-GB"/>
              <a:t> Prioritize and select items for the upcoming sprint</a:t>
            </a:r>
            <a:endParaRPr/>
          </a:p>
          <a:p>
            <a:pPr lvl="1">
              <a:defRPr/>
            </a:pPr>
            <a:r>
              <a:rPr lang="en-GB" b="1"/>
              <a:t>Item details:</a:t>
            </a:r>
            <a:r>
              <a:rPr lang="en-GB"/>
              <a:t> Status (To Do, In Progress, Done), Priority (High/Medium/Low), Sprint assignment</a:t>
            </a:r>
            <a:endParaRPr/>
          </a:p>
          <a:p>
            <a:pPr lvl="1">
              <a:defRPr/>
            </a:pPr>
            <a:r>
              <a:rPr lang="en-GB" b="1"/>
              <a:t>Sprint start:</a:t>
            </a:r>
            <a:r>
              <a:rPr lang="en-GB"/>
              <a:t> Team members choose tasks → assignees set</a:t>
            </a:r>
            <a:endParaRPr/>
          </a:p>
          <a:p>
            <a:pPr lvl="1">
              <a:defRPr/>
            </a:pPr>
            <a:r>
              <a:rPr lang="en-GB" b="1"/>
              <a:t>Post-sprint:</a:t>
            </a:r>
            <a:r>
              <a:rPr lang="en-GB"/>
              <a:t> Update item statuses, complete sprint review, plan next sprint</a:t>
            </a:r>
            <a:endParaRPr/>
          </a:p>
        </p:txBody>
      </p:sp>
      <p:sp>
        <p:nvSpPr>
          <p:cNvPr id="12783331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Calibri"/>
                <a:ea typeface="Arial"/>
                <a:cs typeface="Arial"/>
              </a:rPr>
              <a:t>InnoLab</a:t>
            </a:r>
            <a:r>
              <a:rPr lang="de-AT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Calibri"/>
                <a:ea typeface="Arial"/>
                <a:cs typeface="Arial"/>
              </a:rPr>
              <a:t> 2 2025 group16</a:t>
            </a:r>
            <a:endParaRPr/>
          </a:p>
        </p:txBody>
      </p:sp>
      <p:sp>
        <p:nvSpPr>
          <p:cNvPr id="19431075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7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99145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Retrospective - Challenges</a:t>
            </a:r>
            <a:endParaRPr/>
          </a:p>
        </p:txBody>
      </p:sp>
      <p:sp>
        <p:nvSpPr>
          <p:cNvPr id="1656365881" name="Inhaltsplatzhalt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GB"/>
              <a:t>Include buffer time for unexpected bugs/issues</a:t>
            </a:r>
            <a:endParaRPr/>
          </a:p>
          <a:p>
            <a:pPr>
              <a:defRPr/>
            </a:pPr>
            <a:r>
              <a:rPr lang="en-GB"/>
              <a:t>Place greater emphasis on testing</a:t>
            </a:r>
            <a:endParaRPr/>
          </a:p>
          <a:p>
            <a:pPr>
              <a:defRPr/>
            </a:pPr>
            <a:r>
              <a:rPr lang="en-GB"/>
              <a:t>Address version control issues (especially with scripts)</a:t>
            </a:r>
            <a:endParaRPr/>
          </a:p>
          <a:p>
            <a:pPr>
              <a:defRPr/>
            </a:pPr>
            <a:r>
              <a:rPr lang="en-GB"/>
              <a:t>Avoid bottlenecks in the workflow</a:t>
            </a:r>
            <a:endParaRPr lang="de-AT"/>
          </a:p>
          <a:p>
            <a:pPr>
              <a:defRPr/>
            </a:pPr>
            <a:endParaRPr lang="de-AT"/>
          </a:p>
          <a:p>
            <a:pPr>
              <a:defRPr/>
            </a:pPr>
            <a:endParaRPr lang="de-AT"/>
          </a:p>
          <a:p>
            <a:pPr>
              <a:defRPr/>
            </a:pPr>
            <a:endParaRPr lang="de-AT"/>
          </a:p>
          <a:p>
            <a:pPr>
              <a:defRPr/>
            </a:pPr>
            <a:endParaRPr lang="de-AT"/>
          </a:p>
        </p:txBody>
      </p:sp>
      <p:sp>
        <p:nvSpPr>
          <p:cNvPr id="174203338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Calibri"/>
                <a:ea typeface="Arial"/>
                <a:cs typeface="Arial"/>
              </a:rPr>
              <a:t>InnoLab</a:t>
            </a:r>
            <a:r>
              <a:rPr lang="de-AT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Calibri"/>
                <a:ea typeface="Arial"/>
                <a:cs typeface="Arial"/>
              </a:rPr>
              <a:t> 2 2025 group16</a:t>
            </a:r>
            <a:endParaRPr/>
          </a:p>
        </p:txBody>
      </p:sp>
      <p:sp>
        <p:nvSpPr>
          <p:cNvPr id="57812863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8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819960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Results</a:t>
            </a:r>
            <a:endParaRPr/>
          </a:p>
        </p:txBody>
      </p:sp>
      <p:sp>
        <p:nvSpPr>
          <p:cNvPr id="2080096876" name="Inhaltsplatzhalt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AT"/>
              <a:t>Unity project</a:t>
            </a:r>
            <a:endParaRPr/>
          </a:p>
          <a:p>
            <a:pPr lvl="1">
              <a:defRPr/>
            </a:pPr>
            <a:r>
              <a:rPr lang="en-GB"/>
              <a:t>Heart segmentation with accurate </a:t>
            </a:r>
            <a:r>
              <a:rPr lang="en-GB"/>
              <a:t>coloring</a:t>
            </a:r>
            <a:endParaRPr lang="en-GB"/>
          </a:p>
          <a:p>
            <a:pPr lvl="1">
              <a:defRPr/>
            </a:pPr>
            <a:r>
              <a:rPr lang="en-GB"/>
              <a:t>3D plus 2D views (transverse, sagittal, coronal planes)</a:t>
            </a:r>
            <a:endParaRPr/>
          </a:p>
          <a:p>
            <a:pPr lvl="1">
              <a:defRPr/>
            </a:pPr>
            <a:r>
              <a:rPr lang="en-GB"/>
              <a:t>UI for all functions</a:t>
            </a:r>
            <a:endParaRPr lang="de-AT"/>
          </a:p>
          <a:p>
            <a:pPr>
              <a:defRPr/>
            </a:pPr>
            <a:r>
              <a:rPr lang="en-GB"/>
              <a:t>Experience base for future semesters</a:t>
            </a:r>
            <a:endParaRPr/>
          </a:p>
          <a:p>
            <a:pPr lvl="1">
              <a:defRPr/>
            </a:pPr>
            <a:r>
              <a:rPr lang="en-GB"/>
              <a:t>Unity Version Control for source/assets</a:t>
            </a:r>
            <a:endParaRPr/>
          </a:p>
          <a:p>
            <a:pPr lvl="1">
              <a:defRPr/>
            </a:pPr>
            <a:r>
              <a:rPr lang="en-GB"/>
              <a:t>3D Slicer (program) to generate the heart segments (DICOM)</a:t>
            </a:r>
            <a:endParaRPr/>
          </a:p>
          <a:p>
            <a:pPr lvl="1">
              <a:defRPr/>
            </a:pPr>
            <a:r>
              <a:rPr lang="en-GB"/>
              <a:t>Custom Unity scripts and UI components</a:t>
            </a:r>
            <a:endParaRPr lang="de-AT"/>
          </a:p>
          <a:p>
            <a:pPr>
              <a:defRPr/>
            </a:pPr>
            <a:endParaRPr lang="de-AT"/>
          </a:p>
        </p:txBody>
      </p:sp>
      <p:sp>
        <p:nvSpPr>
          <p:cNvPr id="8133282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Calibri"/>
                <a:ea typeface="Arial"/>
                <a:cs typeface="Arial"/>
              </a:rPr>
              <a:t>InnoLab</a:t>
            </a:r>
            <a:r>
              <a:rPr lang="de-AT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Calibri"/>
                <a:ea typeface="Arial"/>
                <a:cs typeface="Arial"/>
              </a:rPr>
              <a:t> 2 2025 group16</a:t>
            </a:r>
            <a:endParaRPr/>
          </a:p>
        </p:txBody>
      </p:sp>
      <p:sp>
        <p:nvSpPr>
          <p:cNvPr id="103963436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9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ONLYOFFICE/9.0.0.172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/>
  <cp:revision>55</cp:revision>
  <dcterms:created xsi:type="dcterms:W3CDTF">2024-06-21T16:27:49Z</dcterms:created>
  <dcterms:modified xsi:type="dcterms:W3CDTF">2025-06-24T18:24:33Z</dcterms:modified>
</cp:coreProperties>
</file>